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64" r:id="rId3"/>
    <p:sldId id="260" r:id="rId4"/>
    <p:sldId id="271" r:id="rId5"/>
    <p:sldId id="261" r:id="rId6"/>
    <p:sldId id="272" r:id="rId7"/>
    <p:sldId id="267" r:id="rId8"/>
    <p:sldId id="268" r:id="rId9"/>
    <p:sldId id="279" r:id="rId10"/>
    <p:sldId id="280" r:id="rId11"/>
    <p:sldId id="265" r:id="rId12"/>
    <p:sldId id="266" r:id="rId13"/>
    <p:sldId id="277" r:id="rId14"/>
    <p:sldId id="278" r:id="rId15"/>
    <p:sldId id="258" r:id="rId16"/>
    <p:sldId id="275" r:id="rId17"/>
    <p:sldId id="289" r:id="rId18"/>
    <p:sldId id="290" r:id="rId19"/>
    <p:sldId id="291" r:id="rId20"/>
    <p:sldId id="292" r:id="rId21"/>
    <p:sldId id="269" r:id="rId22"/>
    <p:sldId id="270" r:id="rId23"/>
    <p:sldId id="284" r:id="rId24"/>
    <p:sldId id="287" r:id="rId25"/>
    <p:sldId id="281" r:id="rId26"/>
    <p:sldId id="283" r:id="rId27"/>
    <p:sldId id="276" r:id="rId28"/>
    <p:sldId id="259" r:id="rId29"/>
    <p:sldId id="262" r:id="rId30"/>
    <p:sldId id="263" r:id="rId31"/>
  </p:sldIdLst>
  <p:sldSz cx="9144000" cy="6858000" type="screen4x3"/>
  <p:notesSz cx="6845300" cy="99314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CCFF99"/>
    <a:srgbClr val="FFFF00"/>
    <a:srgbClr val="BBE0E3"/>
    <a:srgbClr val="FFCCFF"/>
    <a:srgbClr val="008080"/>
    <a:srgbClr val="FF3399"/>
    <a:srgbClr val="FF6600"/>
    <a:srgbClr val="00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561" autoAdjust="0"/>
    <p:restoredTop sz="61375" autoAdjust="0"/>
  </p:normalViewPr>
  <p:slideViewPr>
    <p:cSldViewPr snapToGrid="0">
      <p:cViewPr varScale="1">
        <p:scale>
          <a:sx n="102" d="100"/>
          <a:sy n="102" d="100"/>
        </p:scale>
        <p:origin x="-96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2" Type="http://schemas.openxmlformats.org/officeDocument/2006/relationships/image" Target="../media/image91.wmf"/><Relationship Id="rId1" Type="http://schemas.openxmlformats.org/officeDocument/2006/relationships/image" Target="../media/image90.wmf"/><Relationship Id="rId4" Type="http://schemas.openxmlformats.org/officeDocument/2006/relationships/image" Target="../media/image93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97.wmf"/><Relationship Id="rId1" Type="http://schemas.openxmlformats.org/officeDocument/2006/relationships/image" Target="../media/image96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wmf"/><Relationship Id="rId3" Type="http://schemas.openxmlformats.org/officeDocument/2006/relationships/image" Target="../media/image112.png"/><Relationship Id="rId7" Type="http://schemas.openxmlformats.org/officeDocument/2006/relationships/image" Target="../media/image116.wmf"/><Relationship Id="rId2" Type="http://schemas.openxmlformats.org/officeDocument/2006/relationships/image" Target="../media/image111.wmf"/><Relationship Id="rId1" Type="http://schemas.openxmlformats.org/officeDocument/2006/relationships/image" Target="../media/image110.wmf"/><Relationship Id="rId6" Type="http://schemas.openxmlformats.org/officeDocument/2006/relationships/image" Target="../media/image115.wmf"/><Relationship Id="rId11" Type="http://schemas.openxmlformats.org/officeDocument/2006/relationships/image" Target="../media/image120.wmf"/><Relationship Id="rId5" Type="http://schemas.openxmlformats.org/officeDocument/2006/relationships/image" Target="../media/image114.wmf"/><Relationship Id="rId10" Type="http://schemas.openxmlformats.org/officeDocument/2006/relationships/image" Target="../media/image119.wmf"/><Relationship Id="rId4" Type="http://schemas.openxmlformats.org/officeDocument/2006/relationships/image" Target="../media/image113.wmf"/><Relationship Id="rId9" Type="http://schemas.openxmlformats.org/officeDocument/2006/relationships/image" Target="../media/image118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wmf"/><Relationship Id="rId2" Type="http://schemas.openxmlformats.org/officeDocument/2006/relationships/image" Target="../media/image127.wmf"/><Relationship Id="rId1" Type="http://schemas.openxmlformats.org/officeDocument/2006/relationships/image" Target="../media/image126.wmf"/><Relationship Id="rId5" Type="http://schemas.openxmlformats.org/officeDocument/2006/relationships/image" Target="../media/image130.wmf"/><Relationship Id="rId4" Type="http://schemas.openxmlformats.org/officeDocument/2006/relationships/image" Target="../media/image129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703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ja-JP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76675" y="0"/>
            <a:ext cx="296703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ja-JP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9800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3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4215" y="4718052"/>
            <a:ext cx="5476875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2925"/>
            <a:ext cx="296703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1" tIns="45711" rIns="91421" bIns="45711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ja-JP"/>
          </a:p>
        </p:txBody>
      </p:sp>
      <p:sp>
        <p:nvSpPr>
          <p:cNvPr id="53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76675" y="9432925"/>
            <a:ext cx="296703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1" tIns="45711" rIns="91421" bIns="45711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E9C916F-E2E6-4486-8B94-B3209DF360D5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93266F-ACE5-4C77-B40F-F043AC8D895F}" type="slidenum">
              <a:rPr lang="en-US" altLang="ja-JP"/>
              <a:pPr/>
              <a:t>1</a:t>
            </a:fld>
            <a:endParaRPr lang="en-US" altLang="ja-JP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64CB4E-F229-43B8-9F4B-30DAB1226ABB}" type="slidenum">
              <a:rPr lang="en-US" altLang="ja-JP"/>
              <a:pPr/>
              <a:t>10</a:t>
            </a:fld>
            <a:endParaRPr lang="en-US" altLang="ja-JP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73BF6D-7C8A-4F43-9E94-D27BBD097365}" type="slidenum">
              <a:rPr lang="en-US" altLang="ja-JP"/>
              <a:pPr/>
              <a:t>11</a:t>
            </a:fld>
            <a:endParaRPr lang="en-US" altLang="ja-JP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1166D7-8F1B-4BE0-899B-496A3E2DACBD}" type="slidenum">
              <a:rPr lang="en-US" altLang="ja-JP"/>
              <a:pPr/>
              <a:t>12</a:t>
            </a:fld>
            <a:endParaRPr lang="en-US" altLang="ja-JP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A59E98-B8A5-4901-B327-478C421367AD}" type="slidenum">
              <a:rPr lang="en-US" altLang="ja-JP"/>
              <a:pPr/>
              <a:t>13</a:t>
            </a:fld>
            <a:endParaRPr lang="en-US" altLang="ja-JP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AA9C05-37FA-4110-8012-C8DCB74A21BF}" type="slidenum">
              <a:rPr lang="en-US" altLang="ja-JP"/>
              <a:pPr/>
              <a:t>14</a:t>
            </a:fld>
            <a:endParaRPr lang="en-US" altLang="ja-JP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293340-4192-4C90-8B90-AD7AF5185584}" type="slidenum">
              <a:rPr lang="en-US" altLang="ja-JP"/>
              <a:pPr/>
              <a:t>15</a:t>
            </a:fld>
            <a:endParaRPr lang="en-US" altLang="ja-JP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1E3920-118A-4726-93E4-A0331C5223F3}" type="slidenum">
              <a:rPr lang="en-US" altLang="ja-JP"/>
              <a:pPr/>
              <a:t>16</a:t>
            </a:fld>
            <a:endParaRPr lang="en-US" altLang="ja-JP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F74B92-935E-4E33-81F0-4A2AEFE68DF7}" type="slidenum">
              <a:rPr lang="en-US" altLang="ja-JP"/>
              <a:pPr/>
              <a:t>17</a:t>
            </a:fld>
            <a:endParaRPr lang="en-US" altLang="ja-JP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D486DE-6ECA-4F65-AB11-3EAD452C2973}" type="slidenum">
              <a:rPr lang="en-US" altLang="ja-JP"/>
              <a:pPr/>
              <a:t>18</a:t>
            </a:fld>
            <a:endParaRPr lang="en-US" altLang="ja-JP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E4D543-E1CB-4251-A6D2-EE639E823D07}" type="slidenum">
              <a:rPr lang="en-US" altLang="ja-JP"/>
              <a:pPr/>
              <a:t>19</a:t>
            </a:fld>
            <a:endParaRPr lang="en-US" altLang="ja-JP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20395E-4755-4ABD-B27D-2A2BFD4CBA66}" type="slidenum">
              <a:rPr lang="en-US" altLang="ja-JP"/>
              <a:pPr/>
              <a:t>2</a:t>
            </a:fld>
            <a:endParaRPr lang="en-US" altLang="ja-JP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25E634-490F-43D8-93B2-84AB8258313E}" type="slidenum">
              <a:rPr lang="en-US" altLang="ja-JP"/>
              <a:pPr/>
              <a:t>20</a:t>
            </a:fld>
            <a:endParaRPr lang="en-US" altLang="ja-JP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8A09E7-3952-4A58-9B40-5C7CF71A19EE}" type="slidenum">
              <a:rPr lang="en-US" altLang="ja-JP"/>
              <a:pPr/>
              <a:t>21</a:t>
            </a:fld>
            <a:endParaRPr lang="en-US" altLang="ja-JP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98737C-B656-474B-B09E-0D0C7D773AA9}" type="slidenum">
              <a:rPr lang="en-US" altLang="ja-JP"/>
              <a:pPr/>
              <a:t>22</a:t>
            </a:fld>
            <a:endParaRPr lang="en-US" altLang="ja-JP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7F8834-7827-4F74-8CD6-D6477A2D35DA}" type="slidenum">
              <a:rPr lang="en-US" altLang="ja-JP"/>
              <a:pPr/>
              <a:t>23</a:t>
            </a:fld>
            <a:endParaRPr lang="en-US" altLang="ja-JP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ABDF1A-EE30-4B59-97B3-6C34B0F4B8B9}" type="slidenum">
              <a:rPr lang="en-US" altLang="ja-JP"/>
              <a:pPr/>
              <a:t>24</a:t>
            </a:fld>
            <a:endParaRPr lang="en-US" altLang="ja-JP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F0B26F-8CBF-441B-9E98-BC0666845399}" type="slidenum">
              <a:rPr lang="en-US" altLang="ja-JP"/>
              <a:pPr/>
              <a:t>25</a:t>
            </a:fld>
            <a:endParaRPr lang="en-US" altLang="ja-JP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269AF7-FBF7-4C48-B203-A965A00BB9E0}" type="slidenum">
              <a:rPr lang="en-US" altLang="ja-JP"/>
              <a:pPr/>
              <a:t>26</a:t>
            </a:fld>
            <a:endParaRPr lang="en-US" altLang="ja-JP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7902DE-A4AD-49FD-9F98-E0B09BB090F9}" type="slidenum">
              <a:rPr lang="en-US" altLang="ja-JP"/>
              <a:pPr/>
              <a:t>27</a:t>
            </a:fld>
            <a:endParaRPr lang="en-US" altLang="ja-JP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1AD593-3993-4C99-9B8A-C2AB452A5833}" type="slidenum">
              <a:rPr lang="en-US" altLang="ja-JP"/>
              <a:pPr/>
              <a:t>28</a:t>
            </a:fld>
            <a:endParaRPr lang="en-US" altLang="ja-JP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853C18-425A-48A8-AE57-5C58525E4C06}" type="slidenum">
              <a:rPr lang="en-US" altLang="ja-JP"/>
              <a:pPr/>
              <a:t>29</a:t>
            </a:fld>
            <a:endParaRPr lang="en-US" altLang="ja-JP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E1F7F8-6FF8-4EA5-9A27-140A7AB104D6}" type="slidenum">
              <a:rPr lang="en-US" altLang="ja-JP"/>
              <a:pPr/>
              <a:t>3</a:t>
            </a:fld>
            <a:endParaRPr lang="en-US" altLang="ja-JP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1E2587-C8B6-46F3-9186-0AB7863AD2C7}" type="slidenum">
              <a:rPr lang="en-US" altLang="ja-JP"/>
              <a:pPr/>
              <a:t>30</a:t>
            </a:fld>
            <a:endParaRPr lang="en-US" altLang="ja-JP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996CC-B49A-4B11-B98C-2A76179CCE18}" type="slidenum">
              <a:rPr lang="en-US" altLang="ja-JP"/>
              <a:pPr/>
              <a:t>4</a:t>
            </a:fld>
            <a:endParaRPr lang="en-US" altLang="ja-JP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47866B-050E-4827-81C7-1032446A747E}" type="slidenum">
              <a:rPr lang="en-US" altLang="ja-JP"/>
              <a:pPr/>
              <a:t>5</a:t>
            </a:fld>
            <a:endParaRPr lang="en-US" altLang="ja-JP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509DAD-A944-4391-952A-7686177E9BFD}" type="slidenum">
              <a:rPr lang="en-US" altLang="ja-JP"/>
              <a:pPr/>
              <a:t>6</a:t>
            </a:fld>
            <a:endParaRPr lang="en-US" altLang="ja-JP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1884CB-BF0E-417F-8661-58C87B61E5D5}" type="slidenum">
              <a:rPr lang="en-US" altLang="ja-JP"/>
              <a:pPr/>
              <a:t>7</a:t>
            </a:fld>
            <a:endParaRPr lang="en-US" altLang="ja-JP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75CF56-5306-4AB0-9B6F-B6072D9A9DE1}" type="slidenum">
              <a:rPr lang="en-US" altLang="ja-JP"/>
              <a:pPr/>
              <a:t>8</a:t>
            </a:fld>
            <a:endParaRPr lang="en-US" altLang="ja-JP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53D411-2C94-4292-84A4-849FBB81F76D}" type="slidenum">
              <a:rPr lang="en-US" altLang="ja-JP"/>
              <a:pPr/>
              <a:t>9</a:t>
            </a:fld>
            <a:endParaRPr lang="en-US" altLang="ja-JP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04D89F-92A9-4B51-805F-929B18CD702A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2DDB8A-5166-4042-8F16-F0879930E263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56386E-A009-4301-8A39-6D7FB0E1ABD6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22F483-25AA-4A73-894C-EE3F7E30918C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2F95A7-8EC1-47C2-A339-4B6C12D2C8CB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93FF4-459B-426C-9DFD-E85CDFA7FCE9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521C86-804F-417A-AC2B-94667911CC28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52CE47-BBC5-4BC0-B0CD-CFB504071578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C8549F-CF87-46B2-A633-C67704D18DF6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107AFB-867F-4980-86E1-CF6296A27D26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94ECDD-16A5-4478-B227-5AE40C229A56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9D8CDF2-8FEA-4316-BEE3-2ACB0469368A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image" Target="../media/image39.wmf"/><Relationship Id="rId7" Type="http://schemas.openxmlformats.org/officeDocument/2006/relationships/image" Target="../media/image43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wmf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wmf"/><Relationship Id="rId9" Type="http://schemas.openxmlformats.org/officeDocument/2006/relationships/image" Target="../media/image67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7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70.wmf"/><Relationship Id="rId4" Type="http://schemas.openxmlformats.org/officeDocument/2006/relationships/image" Target="../media/image69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wmf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8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Microsoft_Office_Word_97-2003___1.doc"/><Relationship Id="rId5" Type="http://schemas.openxmlformats.org/officeDocument/2006/relationships/image" Target="../media/image87.wmf"/><Relationship Id="rId4" Type="http://schemas.openxmlformats.org/officeDocument/2006/relationships/image" Target="../media/image86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21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image" Target="../media/image94.jpeg"/><Relationship Id="rId9" Type="http://schemas.openxmlformats.org/officeDocument/2006/relationships/image" Target="../media/image9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99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9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wmf"/><Relationship Id="rId4" Type="http://schemas.openxmlformats.org/officeDocument/2006/relationships/image" Target="../media/image105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oleObject" Target="../embeddings/oleObject19.bin"/><Relationship Id="rId18" Type="http://schemas.openxmlformats.org/officeDocument/2006/relationships/image" Target="../media/image124.png"/><Relationship Id="rId3" Type="http://schemas.openxmlformats.org/officeDocument/2006/relationships/notesSlide" Target="../notesSlides/notesSlide26.xml"/><Relationship Id="rId7" Type="http://schemas.openxmlformats.org/officeDocument/2006/relationships/oleObject" Target="../embeddings/oleObject13.bin"/><Relationship Id="rId12" Type="http://schemas.openxmlformats.org/officeDocument/2006/relationships/oleObject" Target="../embeddings/oleObject18.bin"/><Relationship Id="rId17" Type="http://schemas.openxmlformats.org/officeDocument/2006/relationships/image" Target="../media/image123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22.png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2.bin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1.bin"/><Relationship Id="rId15" Type="http://schemas.openxmlformats.org/officeDocument/2006/relationships/image" Target="../media/image121.png"/><Relationship Id="rId10" Type="http://schemas.openxmlformats.org/officeDocument/2006/relationships/oleObject" Target="../embeddings/oleObject16.bin"/><Relationship Id="rId19" Type="http://schemas.openxmlformats.org/officeDocument/2006/relationships/image" Target="../media/image125.png"/><Relationship Id="rId4" Type="http://schemas.openxmlformats.org/officeDocument/2006/relationships/oleObject" Target="../embeddings/oleObject10.bin"/><Relationship Id="rId9" Type="http://schemas.openxmlformats.org/officeDocument/2006/relationships/oleObject" Target="../embeddings/oleObject15.bin"/><Relationship Id="rId14" Type="http://schemas.openxmlformats.org/officeDocument/2006/relationships/oleObject" Target="../embeddings/oleObject20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134.png"/><Relationship Id="rId12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33.png"/><Relationship Id="rId11" Type="http://schemas.openxmlformats.org/officeDocument/2006/relationships/oleObject" Target="../embeddings/oleObject24.bin"/><Relationship Id="rId5" Type="http://schemas.openxmlformats.org/officeDocument/2006/relationships/image" Target="../media/image132.png"/><Relationship Id="rId10" Type="http://schemas.openxmlformats.org/officeDocument/2006/relationships/oleObject" Target="../embeddings/oleObject23.bin"/><Relationship Id="rId4" Type="http://schemas.openxmlformats.org/officeDocument/2006/relationships/image" Target="../media/image131.png"/><Relationship Id="rId9" Type="http://schemas.openxmlformats.org/officeDocument/2006/relationships/oleObject" Target="../embeddings/oleObject22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13" Type="http://schemas.openxmlformats.org/officeDocument/2006/relationships/image" Target="../media/image145.jpeg"/><Relationship Id="rId3" Type="http://schemas.openxmlformats.org/officeDocument/2006/relationships/image" Target="../media/image135.jpeg"/><Relationship Id="rId7" Type="http://schemas.openxmlformats.org/officeDocument/2006/relationships/image" Target="../media/image139.png"/><Relationship Id="rId12" Type="http://schemas.openxmlformats.org/officeDocument/2006/relationships/image" Target="../media/image14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11" Type="http://schemas.openxmlformats.org/officeDocument/2006/relationships/image" Target="../media/image143.jpeg"/><Relationship Id="rId5" Type="http://schemas.openxmlformats.org/officeDocument/2006/relationships/image" Target="../media/image137.png"/><Relationship Id="rId10" Type="http://schemas.openxmlformats.org/officeDocument/2006/relationships/image" Target="../media/image142.jpeg"/><Relationship Id="rId4" Type="http://schemas.openxmlformats.org/officeDocument/2006/relationships/image" Target="../media/image136.jpeg"/><Relationship Id="rId9" Type="http://schemas.openxmlformats.org/officeDocument/2006/relationships/image" Target="../media/image1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oleObject" Target="../embeddings/oleObject26.bin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150.jpeg"/><Relationship Id="rId12" Type="http://schemas.openxmlformats.org/officeDocument/2006/relationships/image" Target="../media/image155.png"/><Relationship Id="rId17" Type="http://schemas.openxmlformats.org/officeDocument/2006/relationships/image" Target="../media/image159.e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58.jpeg"/><Relationship Id="rId1" Type="http://schemas.openxmlformats.org/officeDocument/2006/relationships/vmlDrawing" Target="../drawings/vmlDrawing9.vml"/><Relationship Id="rId6" Type="http://schemas.openxmlformats.org/officeDocument/2006/relationships/image" Target="../media/image149.png"/><Relationship Id="rId11" Type="http://schemas.openxmlformats.org/officeDocument/2006/relationships/image" Target="../media/image154.jpeg"/><Relationship Id="rId5" Type="http://schemas.openxmlformats.org/officeDocument/2006/relationships/image" Target="../media/image148.jpeg"/><Relationship Id="rId15" Type="http://schemas.openxmlformats.org/officeDocument/2006/relationships/image" Target="../media/image157.png"/><Relationship Id="rId10" Type="http://schemas.openxmlformats.org/officeDocument/2006/relationships/image" Target="../media/image153.jpeg"/><Relationship Id="rId4" Type="http://schemas.openxmlformats.org/officeDocument/2006/relationships/image" Target="../media/image147.jpeg"/><Relationship Id="rId9" Type="http://schemas.openxmlformats.org/officeDocument/2006/relationships/image" Target="../media/image152.jpeg"/><Relationship Id="rId14" Type="http://schemas.openxmlformats.org/officeDocument/2006/relationships/image" Target="../media/image1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jpeg"/><Relationship Id="rId7" Type="http://schemas.openxmlformats.org/officeDocument/2006/relationships/hyperlink" Target="http://www-kekb.kek.jp/Sokendai/sokendai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belle.kek.jp/bdocs/belle-japan.html" TargetMode="External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C:\My Documents\Kyoto\一般講演\sk_build4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5339" y="1107148"/>
            <a:ext cx="5138661" cy="3620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 descr="sk_detecto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3346"/>
            <a:ext cx="4457700" cy="3032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52" name="Picture 4" descr="sk_build01h"/>
          <p:cNvPicPr>
            <a:picLocks noChangeAspect="1" noChangeArrowheads="1"/>
          </p:cNvPicPr>
          <p:nvPr/>
        </p:nvPicPr>
        <p:blipFill>
          <a:blip r:embed="rId5"/>
          <a:srcRect l="58490" t="65295"/>
          <a:stretch>
            <a:fillRect/>
          </a:stretch>
        </p:blipFill>
        <p:spPr bwMode="auto">
          <a:xfrm>
            <a:off x="2586511" y="2118941"/>
            <a:ext cx="1862137" cy="1216025"/>
          </a:xfrm>
          <a:prstGeom prst="rect">
            <a:avLst/>
          </a:prstGeom>
          <a:noFill/>
        </p:spPr>
      </p:pic>
      <p:pic>
        <p:nvPicPr>
          <p:cNvPr id="2056" name="Picture 8" descr="stop-4q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8" y="3378200"/>
            <a:ext cx="3471862" cy="3259138"/>
          </a:xfrm>
          <a:prstGeom prst="rect">
            <a:avLst/>
          </a:prstGeom>
          <a:noFill/>
        </p:spPr>
      </p:pic>
      <p:grpSp>
        <p:nvGrpSpPr>
          <p:cNvPr id="2057" name="Group 9"/>
          <p:cNvGrpSpPr>
            <a:grpSpLocks/>
          </p:cNvGrpSpPr>
          <p:nvPr/>
        </p:nvGrpSpPr>
        <p:grpSpPr bwMode="auto">
          <a:xfrm rot="5400000">
            <a:off x="187325" y="3492500"/>
            <a:ext cx="1219200" cy="1371600"/>
            <a:chOff x="4416" y="1200"/>
            <a:chExt cx="768" cy="864"/>
          </a:xfrm>
        </p:grpSpPr>
        <p:sp>
          <p:nvSpPr>
            <p:cNvPr id="2058" name="AutoShape 10"/>
            <p:cNvSpPr>
              <a:spLocks noChangeArrowheads="1"/>
            </p:cNvSpPr>
            <p:nvPr/>
          </p:nvSpPr>
          <p:spPr bwMode="auto">
            <a:xfrm rot="-5400000">
              <a:off x="4344" y="1272"/>
              <a:ext cx="864" cy="720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059" name="Oval 11"/>
            <p:cNvSpPr>
              <a:spLocks noChangeArrowheads="1"/>
            </p:cNvSpPr>
            <p:nvPr/>
          </p:nvSpPr>
          <p:spPr bwMode="auto">
            <a:xfrm>
              <a:off x="5040" y="1200"/>
              <a:ext cx="144" cy="86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2060" name="Line 12"/>
          <p:cNvSpPr>
            <a:spLocks noChangeShapeType="1"/>
          </p:cNvSpPr>
          <p:nvPr/>
        </p:nvSpPr>
        <p:spPr bwMode="auto">
          <a:xfrm rot="5400000">
            <a:off x="-157956" y="4520406"/>
            <a:ext cx="1905000" cy="15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 wrap="none"/>
          <a:lstStyle/>
          <a:p>
            <a:endParaRPr lang="ja-JP" altLang="en-US"/>
          </a:p>
        </p:txBody>
      </p:sp>
      <p:sp>
        <p:nvSpPr>
          <p:cNvPr id="2061" name="Text Box 13"/>
          <p:cNvSpPr txBox="1">
            <a:spLocks noChangeArrowheads="1"/>
          </p:cNvSpPr>
          <p:nvPr/>
        </p:nvSpPr>
        <p:spPr bwMode="auto">
          <a:xfrm rot="5400000">
            <a:off x="854075" y="4044950"/>
            <a:ext cx="342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>
                <a:latin typeface="Symbol" pitchFamily="18" charset="2"/>
              </a:rPr>
              <a:t>q</a:t>
            </a:r>
          </a:p>
        </p:txBody>
      </p:sp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1838325" y="3856038"/>
            <a:ext cx="2132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altLang="ja-JP" sz="2000">
                <a:solidFill>
                  <a:schemeClr val="bg1"/>
                </a:solidFill>
                <a:latin typeface="Symbol" pitchFamily="18" charset="2"/>
              </a:rPr>
              <a:t>b</a:t>
            </a:r>
            <a:r>
              <a:rPr lang="en-US" altLang="ja-JP" sz="2000">
                <a:solidFill>
                  <a:schemeClr val="bg1"/>
                </a:solidFill>
                <a:latin typeface="Tahoma" pitchFamily="34" charset="0"/>
              </a:rPr>
              <a:t>&gt; 1/n (n=1.33)</a:t>
            </a:r>
          </a:p>
        </p:txBody>
      </p:sp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2190750" y="4146550"/>
            <a:ext cx="170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>
                <a:solidFill>
                  <a:schemeClr val="bg1"/>
                </a:solidFill>
                <a:latin typeface="Tahoma" pitchFamily="34" charset="0"/>
              </a:rPr>
              <a:t> cos </a:t>
            </a:r>
            <a:r>
              <a:rPr lang="en-US" altLang="ja-JP" sz="2000">
                <a:solidFill>
                  <a:schemeClr val="bg1"/>
                </a:solidFill>
                <a:latin typeface="Symbol" pitchFamily="18" charset="2"/>
              </a:rPr>
              <a:t>q</a:t>
            </a:r>
            <a:r>
              <a:rPr lang="en-US" altLang="ja-JP" sz="2000">
                <a:solidFill>
                  <a:schemeClr val="bg1"/>
                </a:solidFill>
                <a:latin typeface="Tahoma" pitchFamily="34" charset="0"/>
              </a:rPr>
              <a:t> = 1/n</a:t>
            </a:r>
            <a:r>
              <a:rPr lang="en-US" altLang="ja-JP" sz="2000">
                <a:solidFill>
                  <a:schemeClr val="bg1"/>
                </a:solidFill>
                <a:latin typeface="Symbol" pitchFamily="18" charset="2"/>
              </a:rPr>
              <a:t>b</a:t>
            </a:r>
          </a:p>
        </p:txBody>
      </p:sp>
      <p:sp>
        <p:nvSpPr>
          <p:cNvPr id="2065" name="Text Box 17"/>
          <p:cNvSpPr txBox="1">
            <a:spLocks noChangeArrowheads="1"/>
          </p:cNvSpPr>
          <p:nvPr/>
        </p:nvSpPr>
        <p:spPr bwMode="auto">
          <a:xfrm>
            <a:off x="903288" y="3495675"/>
            <a:ext cx="3603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b="1">
                <a:solidFill>
                  <a:srgbClr val="FF0000"/>
                </a:solidFill>
                <a:latin typeface="Symbol" pitchFamily="18" charset="2"/>
              </a:rPr>
              <a:t>m</a:t>
            </a:r>
          </a:p>
        </p:txBody>
      </p:sp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157163" y="2543175"/>
            <a:ext cx="27146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b="1" dirty="0">
                <a:solidFill>
                  <a:srgbClr val="FFCC00"/>
                </a:solidFill>
              </a:rPr>
              <a:t>1</a:t>
            </a:r>
            <a:r>
              <a:rPr lang="ja-JP" altLang="en-US" sz="2400" b="1" dirty="0">
                <a:solidFill>
                  <a:srgbClr val="FFCC00"/>
                </a:solidFill>
              </a:rPr>
              <a:t>万本の光センサー</a:t>
            </a:r>
          </a:p>
          <a:p>
            <a:r>
              <a:rPr lang="en-US" altLang="ja-JP" sz="2400" b="1" dirty="0">
                <a:solidFill>
                  <a:srgbClr val="FFCC00"/>
                </a:solidFill>
              </a:rPr>
              <a:t>5</a:t>
            </a:r>
            <a:r>
              <a:rPr lang="ja-JP" altLang="en-US" sz="2400" b="1" dirty="0">
                <a:solidFill>
                  <a:srgbClr val="FFCC00"/>
                </a:solidFill>
              </a:rPr>
              <a:t>万トンの水</a:t>
            </a:r>
          </a:p>
        </p:txBody>
      </p:sp>
      <p:sp>
        <p:nvSpPr>
          <p:cNvPr id="2069" name="WordArt 21"/>
          <p:cNvSpPr>
            <a:spLocks noChangeArrowheads="1" noChangeShapeType="1" noTextEdit="1"/>
          </p:cNvSpPr>
          <p:nvPr/>
        </p:nvSpPr>
        <p:spPr bwMode="auto">
          <a:xfrm>
            <a:off x="2643424" y="165370"/>
            <a:ext cx="3619500" cy="549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ja-JP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Super-</a:t>
            </a:r>
            <a:r>
              <a:rPr lang="en-US" altLang="ja-JP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Kamiokande</a:t>
            </a:r>
            <a:endParaRPr lang="ja-JP" alt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ＭＳ Ｐゴシック"/>
              <a:ea typeface="ＭＳ Ｐゴシック"/>
            </a:endParaRPr>
          </a:p>
        </p:txBody>
      </p:sp>
      <p:sp>
        <p:nvSpPr>
          <p:cNvPr id="2070" name="Line 22"/>
          <p:cNvSpPr>
            <a:spLocks noChangeShapeType="1"/>
          </p:cNvSpPr>
          <p:nvPr/>
        </p:nvSpPr>
        <p:spPr bwMode="auto">
          <a:xfrm>
            <a:off x="3739036" y="2334841"/>
            <a:ext cx="0" cy="431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071" name="Text Box 23"/>
          <p:cNvSpPr txBox="1">
            <a:spLocks noChangeArrowheads="1"/>
          </p:cNvSpPr>
          <p:nvPr/>
        </p:nvSpPr>
        <p:spPr bwMode="auto">
          <a:xfrm>
            <a:off x="2515073" y="2118941"/>
            <a:ext cx="1355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b="1"/>
              <a:t>地下</a:t>
            </a:r>
            <a:r>
              <a:rPr lang="en-US" altLang="ja-JP" b="1"/>
              <a:t>1000m</a:t>
            </a:r>
          </a:p>
        </p:txBody>
      </p:sp>
      <p:sp>
        <p:nvSpPr>
          <p:cNvPr id="2072" name="Text Box 24"/>
          <p:cNvSpPr txBox="1">
            <a:spLocks noChangeArrowheads="1"/>
          </p:cNvSpPr>
          <p:nvPr/>
        </p:nvSpPr>
        <p:spPr bwMode="auto">
          <a:xfrm>
            <a:off x="2127250" y="3543300"/>
            <a:ext cx="170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2000" b="1">
                <a:solidFill>
                  <a:schemeClr val="bg1"/>
                </a:solidFill>
              </a:rPr>
              <a:t>チェレンコフ光</a:t>
            </a:r>
          </a:p>
        </p:txBody>
      </p:sp>
      <p:sp>
        <p:nvSpPr>
          <p:cNvPr id="2073" name="Text Box 25"/>
          <p:cNvSpPr txBox="1">
            <a:spLocks noChangeArrowheads="1"/>
          </p:cNvSpPr>
          <p:nvPr/>
        </p:nvSpPr>
        <p:spPr bwMode="auto">
          <a:xfrm>
            <a:off x="7943850" y="0"/>
            <a:ext cx="11934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6600"/>
                </a:solidFill>
              </a:rPr>
              <a:t>4/11/2008</a:t>
            </a:r>
            <a:endParaRPr lang="en-US" altLang="ja-JP" dirty="0">
              <a:solidFill>
                <a:srgbClr val="FF6600"/>
              </a:solidFill>
            </a:endParaRPr>
          </a:p>
        </p:txBody>
      </p:sp>
      <p:pic>
        <p:nvPicPr>
          <p:cNvPr id="2054" name="Picture 6" descr="SKnu-2nd"/>
          <p:cNvPicPr>
            <a:picLocks noChangeAspect="1" noChangeArrowheads="1"/>
          </p:cNvPicPr>
          <p:nvPr/>
        </p:nvPicPr>
        <p:blipFill>
          <a:blip r:embed="rId7"/>
          <a:srcRect t="9131" r="5898"/>
          <a:stretch>
            <a:fillRect/>
          </a:stretch>
        </p:blipFill>
        <p:spPr bwMode="auto">
          <a:xfrm>
            <a:off x="6616700" y="4926013"/>
            <a:ext cx="2527300" cy="1931987"/>
          </a:xfrm>
          <a:prstGeom prst="rect">
            <a:avLst/>
          </a:prstGeom>
          <a:noFill/>
        </p:spPr>
      </p:pic>
      <p:sp>
        <p:nvSpPr>
          <p:cNvPr id="2066" name="Text Box 18"/>
          <p:cNvSpPr txBox="1">
            <a:spLocks noChangeArrowheads="1"/>
          </p:cNvSpPr>
          <p:nvPr/>
        </p:nvSpPr>
        <p:spPr bwMode="auto">
          <a:xfrm>
            <a:off x="6751638" y="4914900"/>
            <a:ext cx="2254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2400" b="1">
                <a:solidFill>
                  <a:schemeClr val="bg1"/>
                </a:solidFill>
              </a:rPr>
              <a:t>ニュートリノ事象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83" name="Rectangle 47"/>
          <p:cNvSpPr>
            <a:spLocks noChangeArrowheads="1"/>
          </p:cNvSpPr>
          <p:nvPr/>
        </p:nvSpPr>
        <p:spPr bwMode="auto">
          <a:xfrm>
            <a:off x="4357688" y="515938"/>
            <a:ext cx="4786312" cy="3384550"/>
          </a:xfrm>
          <a:prstGeom prst="rect">
            <a:avLst/>
          </a:prstGeom>
          <a:solidFill>
            <a:srgbClr val="BBE0E3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39954" name="Group 18"/>
          <p:cNvGrpSpPr>
            <a:grpSpLocks/>
          </p:cNvGrpSpPr>
          <p:nvPr/>
        </p:nvGrpSpPr>
        <p:grpSpPr bwMode="auto">
          <a:xfrm>
            <a:off x="6813550" y="558800"/>
            <a:ext cx="1892300" cy="2109788"/>
            <a:chOff x="4280" y="499"/>
            <a:chExt cx="1192" cy="1329"/>
          </a:xfrm>
        </p:grpSpPr>
        <p:pic>
          <p:nvPicPr>
            <p:cNvPr id="39950" name="Picture 14"/>
            <p:cNvPicPr>
              <a:picLocks noChangeAspect="1" noChangeArrowheads="1"/>
            </p:cNvPicPr>
            <p:nvPr/>
          </p:nvPicPr>
          <p:blipFill>
            <a:blip r:embed="rId3"/>
            <a:srcRect t="15094" r="9766" b="10326"/>
            <a:stretch>
              <a:fillRect/>
            </a:stretch>
          </p:blipFill>
          <p:spPr bwMode="auto">
            <a:xfrm>
              <a:off x="4280" y="499"/>
              <a:ext cx="1192" cy="1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9952" name="Text Box 16"/>
            <p:cNvSpPr txBox="1">
              <a:spLocks noChangeArrowheads="1"/>
            </p:cNvSpPr>
            <p:nvPr/>
          </p:nvSpPr>
          <p:spPr bwMode="auto">
            <a:xfrm>
              <a:off x="4446" y="617"/>
              <a:ext cx="7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b="1">
                  <a:solidFill>
                    <a:srgbClr val="FF0000"/>
                  </a:solidFill>
                </a:rPr>
                <a:t>NaI 100kg</a:t>
              </a:r>
            </a:p>
          </p:txBody>
        </p:sp>
      </p:grpSp>
      <p:sp>
        <p:nvSpPr>
          <p:cNvPr id="39941" name="Oval 5"/>
          <p:cNvSpPr>
            <a:spLocks noChangeArrowheads="1"/>
          </p:cNvSpPr>
          <p:nvPr/>
        </p:nvSpPr>
        <p:spPr bwMode="auto">
          <a:xfrm>
            <a:off x="671513" y="1227138"/>
            <a:ext cx="263525" cy="2428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9942" name="Oval 6"/>
          <p:cNvSpPr>
            <a:spLocks noChangeArrowheads="1"/>
          </p:cNvSpPr>
          <p:nvPr/>
        </p:nvSpPr>
        <p:spPr bwMode="auto">
          <a:xfrm>
            <a:off x="1570038" y="1266825"/>
            <a:ext cx="263525" cy="242888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174625" y="850900"/>
            <a:ext cx="1250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/>
              <a:t>暗黒粒子</a:t>
            </a:r>
            <a:r>
              <a:rPr lang="en-US" altLang="ja-JP"/>
              <a:t>X</a:t>
            </a:r>
          </a:p>
        </p:txBody>
      </p:sp>
      <p:sp>
        <p:nvSpPr>
          <p:cNvPr id="39944" name="AutoShape 8"/>
          <p:cNvSpPr>
            <a:spLocks noChangeArrowheads="1"/>
          </p:cNvSpPr>
          <p:nvPr/>
        </p:nvSpPr>
        <p:spPr bwMode="auto">
          <a:xfrm>
            <a:off x="1119188" y="1246188"/>
            <a:ext cx="285750" cy="222250"/>
          </a:xfrm>
          <a:prstGeom prst="rightArrow">
            <a:avLst>
              <a:gd name="adj1" fmla="val 45713"/>
              <a:gd name="adj2" fmla="val 5928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917575" y="1482725"/>
            <a:ext cx="628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400">
                <a:solidFill>
                  <a:srgbClr val="FF0000"/>
                </a:solidFill>
              </a:rPr>
              <a:t>速度</a:t>
            </a:r>
            <a:r>
              <a:rPr lang="en-US" altLang="ja-JP" sz="140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1590675" y="827088"/>
            <a:ext cx="869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FF6600"/>
                </a:solidFill>
              </a:rPr>
              <a:t>原子核</a:t>
            </a:r>
          </a:p>
        </p:txBody>
      </p:sp>
      <p:sp>
        <p:nvSpPr>
          <p:cNvPr id="39947" name="Text Box 11"/>
          <p:cNvSpPr txBox="1">
            <a:spLocks noChangeArrowheads="1"/>
          </p:cNvSpPr>
          <p:nvPr/>
        </p:nvSpPr>
        <p:spPr bwMode="auto">
          <a:xfrm>
            <a:off x="1984375" y="1200150"/>
            <a:ext cx="224313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ja-JP" altLang="en-US" sz="1400" b="1">
                <a:solidFill>
                  <a:srgbClr val="0000CC"/>
                </a:solidFill>
              </a:rPr>
              <a:t>衝突：原子核が反跳エネルギーを持つ。</a:t>
            </a:r>
          </a:p>
        </p:txBody>
      </p:sp>
      <p:pic>
        <p:nvPicPr>
          <p:cNvPr id="39951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49775" y="1870075"/>
            <a:ext cx="4171950" cy="1949450"/>
          </a:xfrm>
          <a:prstGeom prst="rect">
            <a:avLst/>
          </a:prstGeom>
          <a:noFill/>
          <a:ln w="28575">
            <a:solidFill>
              <a:srgbClr val="00CC00"/>
            </a:solidFill>
            <a:miter lim="800000"/>
            <a:headEnd/>
            <a:tailEnd/>
          </a:ln>
          <a:effectLst/>
        </p:spPr>
      </p:pic>
      <p:pic>
        <p:nvPicPr>
          <p:cNvPr id="39953" name="Picture 17"/>
          <p:cNvPicPr>
            <a:picLocks noChangeAspect="1" noChangeArrowheads="1"/>
          </p:cNvPicPr>
          <p:nvPr/>
        </p:nvPicPr>
        <p:blipFill>
          <a:blip r:embed="rId5"/>
          <a:srcRect t="3696" r="2922"/>
          <a:stretch>
            <a:fillRect/>
          </a:stretch>
        </p:blipFill>
        <p:spPr bwMode="auto">
          <a:xfrm>
            <a:off x="4398963" y="635000"/>
            <a:ext cx="2016125" cy="138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949" name="Text Box 13"/>
          <p:cNvSpPr txBox="1">
            <a:spLocks noChangeArrowheads="1"/>
          </p:cNvSpPr>
          <p:nvPr/>
        </p:nvSpPr>
        <p:spPr bwMode="auto">
          <a:xfrm>
            <a:off x="5126038" y="3048000"/>
            <a:ext cx="40179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ja-JP" altLang="en-US" sz="1600" b="1">
                <a:solidFill>
                  <a:srgbClr val="FF0000"/>
                </a:solidFill>
              </a:rPr>
              <a:t>季節変動（</a:t>
            </a:r>
            <a:r>
              <a:rPr lang="en-US" altLang="ja-JP" sz="1600" b="1">
                <a:solidFill>
                  <a:srgbClr val="FF0000"/>
                </a:solidFill>
              </a:rPr>
              <a:t>6.3</a:t>
            </a:r>
            <a:r>
              <a:rPr lang="en-US" altLang="ja-JP" sz="1600" b="1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ja-JP" altLang="en-US" sz="1600" b="1">
                <a:solidFill>
                  <a:srgbClr val="FF0000"/>
                </a:solidFill>
              </a:rPr>
              <a:t>）を観測</a:t>
            </a:r>
            <a:r>
              <a:rPr lang="ja-JP" altLang="en-US" sz="1600" b="1">
                <a:solidFill>
                  <a:srgbClr val="FF0000"/>
                </a:solidFill>
                <a:latin typeface="ＭＳ Ｐゴシック" pitchFamily="50" charset="-128"/>
              </a:rPr>
              <a:t>➾暗黒物質の証拠</a:t>
            </a:r>
            <a:r>
              <a:rPr lang="en-US" altLang="ja-JP" b="1">
                <a:solidFill>
                  <a:srgbClr val="FF0000"/>
                </a:solidFill>
                <a:latin typeface="ＭＳ Ｐゴシック" pitchFamily="50" charset="-128"/>
              </a:rPr>
              <a:t>?</a:t>
            </a:r>
          </a:p>
        </p:txBody>
      </p:sp>
      <p:pic>
        <p:nvPicPr>
          <p:cNvPr id="39955" name="Picture 1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41988" y="3851275"/>
            <a:ext cx="3159125" cy="3006725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39956" name="Line 20"/>
          <p:cNvSpPr>
            <a:spLocks noChangeShapeType="1"/>
          </p:cNvSpPr>
          <p:nvPr/>
        </p:nvSpPr>
        <p:spPr bwMode="auto">
          <a:xfrm>
            <a:off x="5953125" y="3832225"/>
            <a:ext cx="1430338" cy="1360488"/>
          </a:xfrm>
          <a:prstGeom prst="line">
            <a:avLst/>
          </a:prstGeom>
          <a:noFill/>
          <a:ln w="19050">
            <a:solidFill>
              <a:srgbClr val="00CC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ja-JP" altLang="en-US"/>
          </a:p>
        </p:txBody>
      </p:sp>
      <p:pic>
        <p:nvPicPr>
          <p:cNvPr id="39957" name="Picture 2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2025650"/>
            <a:ext cx="3352800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959" name="WordArt 23"/>
          <p:cNvSpPr>
            <a:spLocks noChangeArrowheads="1" noChangeShapeType="1" noTextEdit="1"/>
          </p:cNvSpPr>
          <p:nvPr/>
        </p:nvSpPr>
        <p:spPr bwMode="auto">
          <a:xfrm>
            <a:off x="171450" y="1766888"/>
            <a:ext cx="1336675" cy="3095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ja-JP" sz="3600" kern="1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CDMS-II</a:t>
            </a:r>
            <a:endParaRPr lang="ja-JP" altLang="en-US" sz="3600" kern="1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ＭＳ Ｐゴシック"/>
              <a:ea typeface="ＭＳ Ｐゴシック"/>
            </a:endParaRPr>
          </a:p>
        </p:txBody>
      </p:sp>
      <p:sp>
        <p:nvSpPr>
          <p:cNvPr id="39960" name="Rectangle 24"/>
          <p:cNvSpPr>
            <a:spLocks noChangeArrowheads="1"/>
          </p:cNvSpPr>
          <p:nvPr/>
        </p:nvSpPr>
        <p:spPr bwMode="auto">
          <a:xfrm>
            <a:off x="2373313" y="2033588"/>
            <a:ext cx="1157287" cy="16049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39961" name="Picture 2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05050" y="2327275"/>
            <a:ext cx="2024063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62" name="Picture 2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5005388"/>
            <a:ext cx="2251075" cy="185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63" name="Picture 27"/>
          <p:cNvPicPr>
            <a:picLocks noChangeAspect="1" noChangeArrowheads="1"/>
          </p:cNvPicPr>
          <p:nvPr/>
        </p:nvPicPr>
        <p:blipFill>
          <a:blip r:embed="rId10"/>
          <a:srcRect r="4153"/>
          <a:stretch>
            <a:fillRect/>
          </a:stretch>
        </p:blipFill>
        <p:spPr bwMode="auto">
          <a:xfrm>
            <a:off x="3441700" y="4014788"/>
            <a:ext cx="2454275" cy="24749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ffectLst/>
        </p:spPr>
      </p:pic>
      <p:sp>
        <p:nvSpPr>
          <p:cNvPr id="39967" name="Rectangle 31"/>
          <p:cNvSpPr>
            <a:spLocks noChangeArrowheads="1"/>
          </p:cNvSpPr>
          <p:nvPr/>
        </p:nvSpPr>
        <p:spPr bwMode="auto">
          <a:xfrm>
            <a:off x="7053263" y="6721475"/>
            <a:ext cx="1157287" cy="136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9966" name="Text Box 30"/>
          <p:cNvSpPr txBox="1">
            <a:spLocks noChangeArrowheads="1"/>
          </p:cNvSpPr>
          <p:nvPr/>
        </p:nvSpPr>
        <p:spPr bwMode="auto">
          <a:xfrm>
            <a:off x="7419975" y="6553200"/>
            <a:ext cx="17240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ja-JP" altLang="en-US" sz="1400" b="1"/>
              <a:t>暗黒粒子質量</a:t>
            </a:r>
            <a:r>
              <a:rPr lang="en-US" altLang="ja-JP" sz="1400" b="1"/>
              <a:t>(GeV)</a:t>
            </a:r>
          </a:p>
        </p:txBody>
      </p:sp>
      <p:sp>
        <p:nvSpPr>
          <p:cNvPr id="39969" name="Rectangle 33"/>
          <p:cNvSpPr>
            <a:spLocks noChangeArrowheads="1"/>
          </p:cNvSpPr>
          <p:nvPr/>
        </p:nvSpPr>
        <p:spPr bwMode="auto">
          <a:xfrm>
            <a:off x="5934075" y="4143375"/>
            <a:ext cx="165100" cy="2413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9965" name="Line 29"/>
          <p:cNvSpPr>
            <a:spLocks noChangeShapeType="1"/>
          </p:cNvSpPr>
          <p:nvPr/>
        </p:nvSpPr>
        <p:spPr bwMode="auto">
          <a:xfrm>
            <a:off x="5894388" y="5691188"/>
            <a:ext cx="1022350" cy="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39968" name="Text Box 32"/>
          <p:cNvSpPr txBox="1">
            <a:spLocks noChangeArrowheads="1"/>
          </p:cNvSpPr>
          <p:nvPr/>
        </p:nvSpPr>
        <p:spPr bwMode="auto">
          <a:xfrm rot="16200000">
            <a:off x="5184775" y="4833938"/>
            <a:ext cx="17240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ja-JP" altLang="en-US" sz="1400" b="1"/>
              <a:t>反応断面積（</a:t>
            </a:r>
            <a:r>
              <a:rPr lang="en-US" altLang="ja-JP" sz="1400" b="1"/>
              <a:t>cm</a:t>
            </a:r>
            <a:r>
              <a:rPr lang="en-US" altLang="ja-JP" sz="1400" b="1" baseline="30000"/>
              <a:t>2</a:t>
            </a:r>
            <a:r>
              <a:rPr lang="ja-JP" altLang="en-US" sz="1400" b="1"/>
              <a:t>）</a:t>
            </a:r>
          </a:p>
        </p:txBody>
      </p:sp>
      <p:sp>
        <p:nvSpPr>
          <p:cNvPr id="39971" name="Line 35"/>
          <p:cNvSpPr>
            <a:spLocks noChangeShapeType="1"/>
          </p:cNvSpPr>
          <p:nvPr/>
        </p:nvSpPr>
        <p:spPr bwMode="auto">
          <a:xfrm>
            <a:off x="4192588" y="5641975"/>
            <a:ext cx="0" cy="2825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39972" name="Text Box 36"/>
          <p:cNvSpPr txBox="1">
            <a:spLocks noChangeArrowheads="1"/>
          </p:cNvSpPr>
          <p:nvPr/>
        </p:nvSpPr>
        <p:spPr bwMode="auto">
          <a:xfrm rot="-392198">
            <a:off x="4276725" y="5521325"/>
            <a:ext cx="895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400">
                <a:solidFill>
                  <a:srgbClr val="FF0000"/>
                </a:solidFill>
              </a:rPr>
              <a:t>信号領域</a:t>
            </a:r>
          </a:p>
        </p:txBody>
      </p:sp>
      <p:sp>
        <p:nvSpPr>
          <p:cNvPr id="39973" name="Text Box 37"/>
          <p:cNvSpPr txBox="1">
            <a:spLocks noChangeArrowheads="1"/>
          </p:cNvSpPr>
          <p:nvPr/>
        </p:nvSpPr>
        <p:spPr bwMode="auto">
          <a:xfrm>
            <a:off x="3984625" y="6553200"/>
            <a:ext cx="1389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400" b="1"/>
              <a:t>反眺エネルギー</a:t>
            </a:r>
          </a:p>
        </p:txBody>
      </p:sp>
      <p:sp>
        <p:nvSpPr>
          <p:cNvPr id="39975" name="Rectangle 39"/>
          <p:cNvSpPr>
            <a:spLocks noChangeArrowheads="1"/>
          </p:cNvSpPr>
          <p:nvPr/>
        </p:nvSpPr>
        <p:spPr bwMode="auto">
          <a:xfrm>
            <a:off x="3443288" y="4699000"/>
            <a:ext cx="117475" cy="8366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9974" name="Text Box 38"/>
          <p:cNvSpPr txBox="1">
            <a:spLocks noChangeArrowheads="1"/>
          </p:cNvSpPr>
          <p:nvPr/>
        </p:nvSpPr>
        <p:spPr bwMode="auto">
          <a:xfrm rot="16200000">
            <a:off x="2886868" y="4802982"/>
            <a:ext cx="1211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400" b="1"/>
              <a:t>エネルギー比</a:t>
            </a:r>
          </a:p>
        </p:txBody>
      </p:sp>
      <p:sp>
        <p:nvSpPr>
          <p:cNvPr id="39976" name="Oval 40"/>
          <p:cNvSpPr>
            <a:spLocks noChangeArrowheads="1"/>
          </p:cNvSpPr>
          <p:nvPr/>
        </p:nvSpPr>
        <p:spPr bwMode="auto">
          <a:xfrm>
            <a:off x="3579813" y="4648200"/>
            <a:ext cx="263525" cy="282575"/>
          </a:xfrm>
          <a:prstGeom prst="ellipse">
            <a:avLst/>
          </a:prstGeom>
          <a:noFill/>
          <a:ln w="19050">
            <a:solidFill>
              <a:srgbClr val="0000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9978" name="Rectangle 42"/>
          <p:cNvSpPr>
            <a:spLocks noChangeArrowheads="1"/>
          </p:cNvSpPr>
          <p:nvPr/>
        </p:nvSpPr>
        <p:spPr bwMode="auto">
          <a:xfrm>
            <a:off x="3695700" y="5622925"/>
            <a:ext cx="106363" cy="427038"/>
          </a:xfrm>
          <a:prstGeom prst="rect">
            <a:avLst/>
          </a:prstGeom>
          <a:solidFill>
            <a:srgbClr val="FF0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9979" name="Text Box 43"/>
          <p:cNvSpPr txBox="1">
            <a:spLocks noChangeArrowheads="1"/>
          </p:cNvSpPr>
          <p:nvPr/>
        </p:nvSpPr>
        <p:spPr bwMode="auto">
          <a:xfrm>
            <a:off x="2244725" y="5297488"/>
            <a:ext cx="1125538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ja-JP" altLang="en-US" sz="1400" b="1">
                <a:solidFill>
                  <a:srgbClr val="00CC00"/>
                </a:solidFill>
              </a:rPr>
              <a:t>こんな感じに見えて欲しかったが。。</a:t>
            </a:r>
          </a:p>
        </p:txBody>
      </p:sp>
      <p:sp>
        <p:nvSpPr>
          <p:cNvPr id="39981" name="Line 45"/>
          <p:cNvSpPr>
            <a:spLocks noChangeShapeType="1"/>
          </p:cNvSpPr>
          <p:nvPr/>
        </p:nvSpPr>
        <p:spPr bwMode="auto">
          <a:xfrm>
            <a:off x="2236788" y="6167438"/>
            <a:ext cx="1090612" cy="0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39982" name="Text Box 46"/>
          <p:cNvSpPr txBox="1">
            <a:spLocks noChangeArrowheads="1"/>
          </p:cNvSpPr>
          <p:nvPr/>
        </p:nvSpPr>
        <p:spPr bwMode="auto">
          <a:xfrm>
            <a:off x="4102100" y="4037013"/>
            <a:ext cx="8016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b="1">
                <a:solidFill>
                  <a:srgbClr val="0000CC"/>
                </a:solidFill>
              </a:rPr>
              <a:t>データ</a:t>
            </a: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238125" y="179388"/>
            <a:ext cx="84867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b="1">
                <a:solidFill>
                  <a:srgbClr val="000099"/>
                </a:solidFill>
              </a:rPr>
              <a:t>暗黒物質の最有力候補は未発見の素粒子（超対称性粒子等：</a:t>
            </a:r>
            <a:r>
              <a:rPr lang="en-US" altLang="ja-JP" b="1">
                <a:solidFill>
                  <a:srgbClr val="000099"/>
                </a:solidFill>
              </a:rPr>
              <a:t>LHC</a:t>
            </a:r>
            <a:r>
              <a:rPr lang="ja-JP" altLang="en-US" b="1">
                <a:solidFill>
                  <a:srgbClr val="000099"/>
                </a:solidFill>
              </a:rPr>
              <a:t>で見つかるかも）？</a:t>
            </a:r>
          </a:p>
          <a:p>
            <a:r>
              <a:rPr lang="ja-JP" altLang="en-US" b="1">
                <a:solidFill>
                  <a:srgbClr val="000099"/>
                </a:solidFill>
              </a:rPr>
              <a:t>（昔ニュートリノも候補であったが。。。。）</a:t>
            </a:r>
          </a:p>
        </p:txBody>
      </p:sp>
      <p:sp>
        <p:nvSpPr>
          <p:cNvPr id="39984" name="Text Box 48"/>
          <p:cNvSpPr txBox="1">
            <a:spLocks noChangeArrowheads="1"/>
          </p:cNvSpPr>
          <p:nvPr/>
        </p:nvSpPr>
        <p:spPr bwMode="auto">
          <a:xfrm>
            <a:off x="4373563" y="530225"/>
            <a:ext cx="1828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ja-JP" b="1" i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DAMA(</a:t>
            </a:r>
            <a:r>
              <a:rPr lang="ja-JP" altLang="en-US" b="1" i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イタリア</a:t>
            </a:r>
            <a:r>
              <a:rPr lang="en-US" altLang="ja-JP" b="1" i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</p:txBody>
      </p:sp>
      <p:sp>
        <p:nvSpPr>
          <p:cNvPr id="39985" name="Text Box 49"/>
          <p:cNvSpPr txBox="1">
            <a:spLocks noChangeArrowheads="1"/>
          </p:cNvSpPr>
          <p:nvPr/>
        </p:nvSpPr>
        <p:spPr bwMode="auto">
          <a:xfrm>
            <a:off x="1550988" y="1738313"/>
            <a:ext cx="27908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400" b="1"/>
              <a:t>エネルギーを２種類の方法で測定</a:t>
            </a:r>
          </a:p>
          <a:p>
            <a:r>
              <a:rPr lang="ja-JP" altLang="en-US" sz="1400" b="1"/>
              <a:t>　　　　　　　　（温度上昇、イオン化）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4" name="Text Box 12"/>
          <p:cNvSpPr txBox="1">
            <a:spLocks noChangeArrowheads="1"/>
          </p:cNvSpPr>
          <p:nvPr/>
        </p:nvSpPr>
        <p:spPr bwMode="auto">
          <a:xfrm>
            <a:off x="6659563" y="4076700"/>
            <a:ext cx="2132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altLang="ja-JP" sz="2000">
                <a:solidFill>
                  <a:schemeClr val="bg1"/>
                </a:solidFill>
                <a:latin typeface="Symbol" pitchFamily="18" charset="2"/>
              </a:rPr>
              <a:t>b</a:t>
            </a:r>
            <a:r>
              <a:rPr lang="en-US" altLang="ja-JP" sz="2000">
                <a:solidFill>
                  <a:schemeClr val="bg1"/>
                </a:solidFill>
                <a:latin typeface="Tahoma" pitchFamily="34" charset="0"/>
              </a:rPr>
              <a:t>&gt; 1/n (n=1.33)</a:t>
            </a:r>
          </a:p>
        </p:txBody>
      </p:sp>
      <p:sp>
        <p:nvSpPr>
          <p:cNvPr id="23565" name="Text Box 13"/>
          <p:cNvSpPr txBox="1">
            <a:spLocks noChangeArrowheads="1"/>
          </p:cNvSpPr>
          <p:nvPr/>
        </p:nvSpPr>
        <p:spPr bwMode="auto">
          <a:xfrm>
            <a:off x="7011988" y="4367213"/>
            <a:ext cx="170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>
                <a:solidFill>
                  <a:schemeClr val="bg1"/>
                </a:solidFill>
                <a:latin typeface="Tahoma" pitchFamily="34" charset="0"/>
              </a:rPr>
              <a:t> cos </a:t>
            </a:r>
            <a:r>
              <a:rPr lang="en-US" altLang="ja-JP" sz="2000">
                <a:solidFill>
                  <a:schemeClr val="bg1"/>
                </a:solidFill>
                <a:latin typeface="Symbol" pitchFamily="18" charset="2"/>
              </a:rPr>
              <a:t>q</a:t>
            </a:r>
            <a:r>
              <a:rPr lang="en-US" altLang="ja-JP" sz="2000">
                <a:solidFill>
                  <a:schemeClr val="bg1"/>
                </a:solidFill>
                <a:latin typeface="Tahoma" pitchFamily="34" charset="0"/>
              </a:rPr>
              <a:t> = 1/n</a:t>
            </a:r>
            <a:r>
              <a:rPr lang="en-US" altLang="ja-JP" sz="2000">
                <a:solidFill>
                  <a:schemeClr val="bg1"/>
                </a:solidFill>
                <a:latin typeface="Symbol" pitchFamily="18" charset="2"/>
              </a:rPr>
              <a:t>b</a:t>
            </a:r>
          </a:p>
        </p:txBody>
      </p:sp>
      <p:sp>
        <p:nvSpPr>
          <p:cNvPr id="23567" name="Text Box 15"/>
          <p:cNvSpPr txBox="1">
            <a:spLocks noChangeArrowheads="1"/>
          </p:cNvSpPr>
          <p:nvPr/>
        </p:nvSpPr>
        <p:spPr bwMode="auto">
          <a:xfrm>
            <a:off x="1331913" y="3716338"/>
            <a:ext cx="2263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2400" b="1">
                <a:solidFill>
                  <a:schemeClr val="bg1"/>
                </a:solidFill>
              </a:rPr>
              <a:t>ニュートリノ事象</a:t>
            </a:r>
          </a:p>
        </p:txBody>
      </p:sp>
      <p:sp>
        <p:nvSpPr>
          <p:cNvPr id="23569" name="WordArt 17"/>
          <p:cNvSpPr>
            <a:spLocks noChangeArrowheads="1" noChangeShapeType="1" noTextEdit="1"/>
          </p:cNvSpPr>
          <p:nvPr/>
        </p:nvSpPr>
        <p:spPr bwMode="auto">
          <a:xfrm>
            <a:off x="1927225" y="0"/>
            <a:ext cx="5268913" cy="549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ja-JP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LEP (Large Electron Positron collider)</a:t>
            </a:r>
            <a:endParaRPr lang="ja-JP" alt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ＭＳ Ｐゴシック"/>
              <a:ea typeface="ＭＳ Ｐゴシック"/>
            </a:endParaRPr>
          </a:p>
        </p:txBody>
      </p:sp>
      <p:sp>
        <p:nvSpPr>
          <p:cNvPr id="23572" name="Text Box 20"/>
          <p:cNvSpPr txBox="1">
            <a:spLocks noChangeArrowheads="1"/>
          </p:cNvSpPr>
          <p:nvPr/>
        </p:nvSpPr>
        <p:spPr bwMode="auto">
          <a:xfrm>
            <a:off x="6948488" y="3763963"/>
            <a:ext cx="17065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2000" b="1">
                <a:solidFill>
                  <a:schemeClr val="bg1"/>
                </a:solidFill>
              </a:rPr>
              <a:t>チェレンコフ光</a:t>
            </a:r>
          </a:p>
        </p:txBody>
      </p:sp>
      <p:sp>
        <p:nvSpPr>
          <p:cNvPr id="23573" name="Text Box 21"/>
          <p:cNvSpPr txBox="1">
            <a:spLocks noChangeArrowheads="1"/>
          </p:cNvSpPr>
          <p:nvPr/>
        </p:nvSpPr>
        <p:spPr bwMode="auto">
          <a:xfrm>
            <a:off x="7943850" y="0"/>
            <a:ext cx="1200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6600"/>
                </a:solidFill>
              </a:rPr>
              <a:t>5/18/2007</a:t>
            </a:r>
          </a:p>
        </p:txBody>
      </p:sp>
      <p:pic>
        <p:nvPicPr>
          <p:cNvPr id="23574" name="Picture 22" descr="lep-birdsvi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63" y="1709738"/>
            <a:ext cx="3587750" cy="2409825"/>
          </a:xfrm>
          <a:prstGeom prst="rect">
            <a:avLst/>
          </a:prstGeom>
          <a:noFill/>
        </p:spPr>
      </p:pic>
      <p:sp>
        <p:nvSpPr>
          <p:cNvPr id="23575" name="Text Box 23"/>
          <p:cNvSpPr txBox="1">
            <a:spLocks noChangeArrowheads="1"/>
          </p:cNvSpPr>
          <p:nvPr/>
        </p:nvSpPr>
        <p:spPr bwMode="auto">
          <a:xfrm>
            <a:off x="234950" y="557213"/>
            <a:ext cx="433705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ja-JP" sz="1400" b="1"/>
              <a:t>LEP (Large Electron Positron Collider)</a:t>
            </a:r>
            <a:r>
              <a:rPr lang="ja-JP" altLang="en-US" sz="1400"/>
              <a:t>は、 </a:t>
            </a:r>
            <a:r>
              <a:rPr lang="en-US" altLang="ja-JP" sz="1400"/>
              <a:t>CERN</a:t>
            </a:r>
            <a:r>
              <a:rPr lang="ja-JP" altLang="en-US" sz="1400"/>
              <a:t>研究所の誇る世界最大・最高エネルギーの</a:t>
            </a:r>
            <a:r>
              <a:rPr lang="ja-JP" altLang="en-US" sz="1400" b="1">
                <a:solidFill>
                  <a:srgbClr val="FF3300"/>
                </a:solidFill>
              </a:rPr>
              <a:t>電子・陽電子</a:t>
            </a:r>
            <a:r>
              <a:rPr lang="ja-JP" altLang="en-US" sz="1400"/>
              <a:t>衝突装置（コライダー）である。地下５０</a:t>
            </a:r>
            <a:r>
              <a:rPr lang="en-US" altLang="ja-JP" sz="1400"/>
              <a:t>m</a:t>
            </a:r>
            <a:r>
              <a:rPr lang="ja-JP" altLang="en-US" sz="1400"/>
              <a:t>から１７５</a:t>
            </a:r>
            <a:r>
              <a:rPr lang="en-US" altLang="ja-JP" sz="1400"/>
              <a:t>m</a:t>
            </a:r>
            <a:r>
              <a:rPr lang="ja-JP" altLang="en-US" sz="1400"/>
              <a:t>の所に掘られた直径</a:t>
            </a:r>
            <a:r>
              <a:rPr lang="en-US" altLang="ja-JP" sz="1400"/>
              <a:t>3.8m</a:t>
            </a:r>
            <a:r>
              <a:rPr lang="ja-JP" altLang="en-US" sz="1400"/>
              <a:t>、円周約２７</a:t>
            </a:r>
            <a:r>
              <a:rPr lang="en-US" altLang="ja-JP" sz="1400"/>
              <a:t>km</a:t>
            </a:r>
            <a:r>
              <a:rPr lang="ja-JP" altLang="en-US" sz="1400"/>
              <a:t>のトンネルの中に設置された加速器である。 </a:t>
            </a:r>
          </a:p>
        </p:txBody>
      </p:sp>
      <p:sp>
        <p:nvSpPr>
          <p:cNvPr id="23576" name="Text Box 24"/>
          <p:cNvSpPr txBox="1">
            <a:spLocks noChangeArrowheads="1"/>
          </p:cNvSpPr>
          <p:nvPr/>
        </p:nvSpPr>
        <p:spPr bwMode="auto">
          <a:xfrm>
            <a:off x="5233988" y="569913"/>
            <a:ext cx="3211512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ja-JP" sz="1400" b="1"/>
              <a:t>OPAL</a:t>
            </a:r>
            <a:r>
              <a:rPr lang="ja-JP" altLang="en-US" sz="1400"/>
              <a:t>：　</a:t>
            </a:r>
            <a:r>
              <a:rPr lang="ja-JP" altLang="en-US" sz="1400">
                <a:solidFill>
                  <a:srgbClr val="FF3300"/>
                </a:solidFill>
              </a:rPr>
              <a:t>弱い相互作用を伝える、</a:t>
            </a:r>
            <a:r>
              <a:rPr lang="en-US" altLang="ja-JP" sz="1400">
                <a:solidFill>
                  <a:srgbClr val="FF3300"/>
                </a:solidFill>
              </a:rPr>
              <a:t>Z0</a:t>
            </a:r>
            <a:r>
              <a:rPr lang="ja-JP" altLang="en-US" sz="1400">
                <a:solidFill>
                  <a:srgbClr val="FF3300"/>
                </a:solidFill>
              </a:rPr>
              <a:t>及び</a:t>
            </a:r>
            <a:r>
              <a:rPr lang="en-US" altLang="ja-JP" sz="1400">
                <a:solidFill>
                  <a:srgbClr val="FF3300"/>
                </a:solidFill>
              </a:rPr>
              <a:t>W</a:t>
            </a:r>
            <a:r>
              <a:rPr lang="ja-JP" altLang="en-US" sz="1400">
                <a:solidFill>
                  <a:srgbClr val="FF3300"/>
                </a:solidFill>
              </a:rPr>
              <a:t>粒子</a:t>
            </a:r>
            <a:r>
              <a:rPr lang="ja-JP" altLang="en-US" sz="1400"/>
              <a:t>を主に研究する実験。</a:t>
            </a:r>
            <a:r>
              <a:rPr lang="en-US" altLang="ja-JP" sz="1400"/>
              <a:t>OPAL</a:t>
            </a:r>
            <a:r>
              <a:rPr lang="ja-JP" altLang="en-US" sz="1400"/>
              <a:t>はこの実験のための検出器の名前で、日本からは東大グループがメインに参加していた。 </a:t>
            </a:r>
          </a:p>
        </p:txBody>
      </p:sp>
      <p:pic>
        <p:nvPicPr>
          <p:cNvPr id="23577" name="Picture 25" descr="opa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4163" y="1958975"/>
            <a:ext cx="2947987" cy="2281238"/>
          </a:xfrm>
          <a:prstGeom prst="rect">
            <a:avLst/>
          </a:prstGeom>
          <a:noFill/>
        </p:spPr>
      </p:pic>
      <p:pic>
        <p:nvPicPr>
          <p:cNvPr id="23578" name="Picture 26" descr="eb-halfri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63638" y="4248150"/>
            <a:ext cx="2560637" cy="2609850"/>
          </a:xfrm>
          <a:prstGeom prst="rect">
            <a:avLst/>
          </a:prstGeom>
          <a:noFill/>
        </p:spPr>
      </p:pic>
      <p:pic>
        <p:nvPicPr>
          <p:cNvPr id="23579" name="Picture 27" descr="ww-jjjj"/>
          <p:cNvPicPr>
            <a:picLocks noChangeAspect="1" noChangeArrowheads="1"/>
          </p:cNvPicPr>
          <p:nvPr/>
        </p:nvPicPr>
        <p:blipFill>
          <a:blip r:embed="rId6"/>
          <a:srcRect t="26515"/>
          <a:stretch>
            <a:fillRect/>
          </a:stretch>
        </p:blipFill>
        <p:spPr bwMode="auto">
          <a:xfrm>
            <a:off x="5346700" y="3817938"/>
            <a:ext cx="2797175" cy="2660650"/>
          </a:xfrm>
          <a:prstGeom prst="rect">
            <a:avLst/>
          </a:prstGeom>
          <a:noFill/>
        </p:spPr>
      </p:pic>
      <p:grpSp>
        <p:nvGrpSpPr>
          <p:cNvPr id="23584" name="Group 32"/>
          <p:cNvGrpSpPr>
            <a:grpSpLocks/>
          </p:cNvGrpSpPr>
          <p:nvPr/>
        </p:nvGrpSpPr>
        <p:grpSpPr bwMode="auto">
          <a:xfrm>
            <a:off x="5507038" y="6338888"/>
            <a:ext cx="2701925" cy="366712"/>
            <a:chOff x="3469" y="3993"/>
            <a:chExt cx="1702" cy="231"/>
          </a:xfrm>
        </p:grpSpPr>
        <p:sp>
          <p:nvSpPr>
            <p:cNvPr id="23580" name="Text Box 28"/>
            <p:cNvSpPr txBox="1">
              <a:spLocks noChangeArrowheads="1"/>
            </p:cNvSpPr>
            <p:nvPr/>
          </p:nvSpPr>
          <p:spPr bwMode="auto">
            <a:xfrm>
              <a:off x="3469" y="3993"/>
              <a:ext cx="1702" cy="231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rgbClr val="FF3300"/>
                  </a:solidFill>
                </a:rPr>
                <a:t>e</a:t>
              </a:r>
              <a:r>
                <a:rPr lang="en-US" altLang="ja-JP" baseline="30000">
                  <a:solidFill>
                    <a:srgbClr val="FF3300"/>
                  </a:solidFill>
                </a:rPr>
                <a:t>+</a:t>
              </a:r>
              <a:r>
                <a:rPr lang="en-US" altLang="ja-JP">
                  <a:solidFill>
                    <a:srgbClr val="FF3300"/>
                  </a:solidFill>
                </a:rPr>
                <a:t>e</a:t>
              </a:r>
              <a:r>
                <a:rPr lang="en-US" altLang="ja-JP" baseline="30000">
                  <a:solidFill>
                    <a:srgbClr val="FF3300"/>
                  </a:solidFill>
                </a:rPr>
                <a:t>-</a:t>
              </a:r>
              <a:r>
                <a:rPr lang="en-US" altLang="ja-JP">
                  <a:solidFill>
                    <a:srgbClr val="FF3300"/>
                  </a:solidFill>
                  <a:sym typeface="Symbol" pitchFamily="18" charset="2"/>
                </a:rPr>
                <a:t>W</a:t>
              </a:r>
              <a:r>
                <a:rPr lang="en-US" altLang="ja-JP" baseline="30000">
                  <a:solidFill>
                    <a:srgbClr val="FF3300"/>
                  </a:solidFill>
                  <a:sym typeface="Symbol" pitchFamily="18" charset="2"/>
                </a:rPr>
                <a:t>+</a:t>
              </a:r>
              <a:r>
                <a:rPr lang="en-US" altLang="ja-JP">
                  <a:solidFill>
                    <a:srgbClr val="FF3300"/>
                  </a:solidFill>
                  <a:sym typeface="Symbol" pitchFamily="18" charset="2"/>
                </a:rPr>
                <a:t>(qq)W</a:t>
              </a:r>
              <a:r>
                <a:rPr lang="en-US" altLang="ja-JP" baseline="30000">
                  <a:solidFill>
                    <a:srgbClr val="FF3300"/>
                  </a:solidFill>
                  <a:sym typeface="Symbol" pitchFamily="18" charset="2"/>
                </a:rPr>
                <a:t>-</a:t>
              </a:r>
              <a:r>
                <a:rPr lang="en-US" altLang="ja-JP">
                  <a:solidFill>
                    <a:srgbClr val="FF3300"/>
                  </a:solidFill>
                  <a:sym typeface="Symbol" pitchFamily="18" charset="2"/>
                </a:rPr>
                <a:t>(</a:t>
              </a:r>
              <a:r>
                <a:rPr lang="en-US" altLang="ja-JP">
                  <a:sym typeface="Symbol" pitchFamily="18" charset="2"/>
                </a:rPr>
                <a:t> </a:t>
              </a:r>
              <a:r>
                <a:rPr lang="en-US" altLang="ja-JP">
                  <a:solidFill>
                    <a:srgbClr val="FF3300"/>
                  </a:solidFill>
                  <a:sym typeface="Symbol" pitchFamily="18" charset="2"/>
                </a:rPr>
                <a:t>qq)</a:t>
              </a:r>
            </a:p>
          </p:txBody>
        </p:sp>
        <p:sp>
          <p:nvSpPr>
            <p:cNvPr id="23581" name="Line 29"/>
            <p:cNvSpPr>
              <a:spLocks noChangeShapeType="1"/>
            </p:cNvSpPr>
            <p:nvPr/>
          </p:nvSpPr>
          <p:spPr bwMode="auto">
            <a:xfrm>
              <a:off x="4393" y="4053"/>
              <a:ext cx="68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82" name="Line 30"/>
            <p:cNvSpPr>
              <a:spLocks noChangeShapeType="1"/>
            </p:cNvSpPr>
            <p:nvPr/>
          </p:nvSpPr>
          <p:spPr bwMode="auto">
            <a:xfrm>
              <a:off x="4982" y="4065"/>
              <a:ext cx="68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lep2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5" y="338138"/>
            <a:ext cx="3825875" cy="2900362"/>
          </a:xfrm>
          <a:prstGeom prst="rect">
            <a:avLst/>
          </a:prstGeom>
          <a:noFill/>
        </p:spPr>
      </p:pic>
      <p:pic>
        <p:nvPicPr>
          <p:cNvPr id="24581" name="Picture 5" descr="nofneu"/>
          <p:cNvPicPr>
            <a:picLocks noChangeAspect="1" noChangeArrowheads="1"/>
          </p:cNvPicPr>
          <p:nvPr/>
        </p:nvPicPr>
        <p:blipFill>
          <a:blip r:embed="rId4"/>
          <a:srcRect t="7310" b="16667"/>
          <a:stretch>
            <a:fillRect/>
          </a:stretch>
        </p:blipFill>
        <p:spPr bwMode="auto">
          <a:xfrm>
            <a:off x="298450" y="3143250"/>
            <a:ext cx="3775075" cy="3714750"/>
          </a:xfrm>
          <a:prstGeom prst="rect">
            <a:avLst/>
          </a:prstGeom>
          <a:noFill/>
        </p:spPr>
      </p:pic>
      <p:pic>
        <p:nvPicPr>
          <p:cNvPr id="24582" name="Picture 6" descr="guts"/>
          <p:cNvPicPr>
            <a:picLocks noChangeAspect="1" noChangeArrowheads="1"/>
          </p:cNvPicPr>
          <p:nvPr/>
        </p:nvPicPr>
        <p:blipFill>
          <a:blip r:embed="rId5"/>
          <a:srcRect l="13826" t="10294" r="8713" b="15932"/>
          <a:stretch>
            <a:fillRect/>
          </a:stretch>
        </p:blipFill>
        <p:spPr bwMode="auto">
          <a:xfrm>
            <a:off x="5276850" y="4202113"/>
            <a:ext cx="3609975" cy="2655887"/>
          </a:xfrm>
          <a:prstGeom prst="rect">
            <a:avLst/>
          </a:prstGeom>
          <a:noFill/>
        </p:spPr>
      </p:pic>
      <p:pic>
        <p:nvPicPr>
          <p:cNvPr id="24583" name="Picture 7" descr="w02_blueband"/>
          <p:cNvPicPr>
            <a:picLocks noChangeAspect="1" noChangeArrowheads="1"/>
          </p:cNvPicPr>
          <p:nvPr/>
        </p:nvPicPr>
        <p:blipFill>
          <a:blip r:embed="rId6"/>
          <a:srcRect t="7695" b="3256"/>
          <a:stretch>
            <a:fillRect/>
          </a:stretch>
        </p:blipFill>
        <p:spPr bwMode="auto">
          <a:xfrm>
            <a:off x="5032375" y="209550"/>
            <a:ext cx="3286125" cy="3219450"/>
          </a:xfrm>
          <a:prstGeom prst="rect">
            <a:avLst/>
          </a:prstGeom>
          <a:noFill/>
        </p:spPr>
      </p:pic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727075" y="4933950"/>
            <a:ext cx="2863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b="1">
                <a:solidFill>
                  <a:srgbClr val="99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ニュートリノの数は</a:t>
            </a:r>
            <a:r>
              <a:rPr lang="en-US" altLang="ja-JP" b="1">
                <a:solidFill>
                  <a:srgbClr val="99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  <a:r>
              <a:rPr lang="ja-JP" altLang="en-US" b="1">
                <a:solidFill>
                  <a:srgbClr val="99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世代</a:t>
            </a:r>
          </a:p>
          <a:p>
            <a:r>
              <a:rPr lang="ja-JP" altLang="en-US" b="1">
                <a:solidFill>
                  <a:srgbClr val="99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クォーク・レプトンは</a:t>
            </a:r>
            <a:r>
              <a:rPr lang="en-US" altLang="ja-JP" b="1">
                <a:solidFill>
                  <a:srgbClr val="99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3</a:t>
            </a:r>
            <a:r>
              <a:rPr lang="ja-JP" altLang="en-US" b="1">
                <a:solidFill>
                  <a:srgbClr val="99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世代</a:t>
            </a:r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4970463" y="328613"/>
            <a:ext cx="34020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b="1">
                <a:solidFill>
                  <a:srgbClr val="99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ヒッグス粒子の質量は～</a:t>
            </a:r>
            <a:r>
              <a:rPr lang="en-US" altLang="ja-JP" b="1">
                <a:solidFill>
                  <a:srgbClr val="99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100GeV</a:t>
            </a:r>
            <a:endParaRPr lang="en-US" altLang="ja-JP" b="1">
              <a:solidFill>
                <a:srgbClr val="9933FF"/>
              </a:solidFill>
              <a:effectLst>
                <a:outerShdw blurRad="38100" dist="38100" dir="2700000" algn="tl">
                  <a:srgbClr val="C0C0C0"/>
                </a:outerShdw>
              </a:effectLst>
              <a:sym typeface="Symbol" pitchFamily="18" charset="2"/>
            </a:endParaRPr>
          </a:p>
        </p:txBody>
      </p:sp>
      <p:sp>
        <p:nvSpPr>
          <p:cNvPr id="24586" name="Text Box 10"/>
          <p:cNvSpPr txBox="1">
            <a:spLocks noChangeArrowheads="1"/>
          </p:cNvSpPr>
          <p:nvPr/>
        </p:nvSpPr>
        <p:spPr bwMode="auto">
          <a:xfrm>
            <a:off x="4727575" y="3429000"/>
            <a:ext cx="421798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ja-JP" altLang="en-US" b="1">
                <a:solidFill>
                  <a:srgbClr val="99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電磁相互作用・弱い相互作用・強い相互作用は超対象性を仮定すると超高エネルギーで統一される？？</a:t>
            </a:r>
            <a:endParaRPr lang="ja-JP" altLang="en-US" b="1">
              <a:solidFill>
                <a:srgbClr val="9933FF"/>
              </a:solidFill>
              <a:effectLst>
                <a:outerShdw blurRad="38100" dist="38100" dir="2700000" algn="tl">
                  <a:srgbClr val="C0C0C0"/>
                </a:outerShdw>
              </a:effectLst>
              <a:sym typeface="Symbol" pitchFamily="18" charset="2"/>
            </a:endParaRPr>
          </a:p>
        </p:txBody>
      </p:sp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822325" y="38100"/>
            <a:ext cx="32924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b="1">
                <a:solidFill>
                  <a:srgbClr val="99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反応断面積とエネルギーの関係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WordArt 2"/>
          <p:cNvSpPr>
            <a:spLocks noChangeArrowheads="1" noChangeShapeType="1" noTextEdit="1"/>
          </p:cNvSpPr>
          <p:nvPr/>
        </p:nvSpPr>
        <p:spPr bwMode="auto">
          <a:xfrm>
            <a:off x="1916113" y="198438"/>
            <a:ext cx="5248275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ja-JP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S=+1</a:t>
            </a:r>
            <a:r>
              <a:rPr lang="ja-JP" alt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　</a:t>
            </a:r>
            <a:r>
              <a:rPr lang="en-US" altLang="ja-JP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Pentaquark Baryon</a:t>
            </a:r>
            <a:endParaRPr lang="ja-JP" alt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ＭＳ Ｐゴシック"/>
              <a:ea typeface="ＭＳ Ｐゴシック"/>
            </a:endParaRP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575" y="922338"/>
            <a:ext cx="3362325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4225925" y="847725"/>
            <a:ext cx="39465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chemeClr val="accent2"/>
                </a:solidFill>
              </a:rPr>
              <a:t>ペンタクォーク</a:t>
            </a:r>
          </a:p>
          <a:p>
            <a:pPr>
              <a:buFont typeface="Wingdings" pitchFamily="2" charset="2"/>
              <a:buChar char="l"/>
            </a:pPr>
            <a:r>
              <a:rPr lang="ja-JP" altLang="en-US">
                <a:solidFill>
                  <a:schemeClr val="accent2"/>
                </a:solidFill>
              </a:rPr>
              <a:t>クォーク</a:t>
            </a:r>
            <a:r>
              <a:rPr lang="en-US" altLang="ja-JP">
                <a:solidFill>
                  <a:schemeClr val="accent2"/>
                </a:solidFill>
              </a:rPr>
              <a:t>5</a:t>
            </a:r>
            <a:r>
              <a:rPr lang="ja-JP" altLang="en-US">
                <a:solidFill>
                  <a:schemeClr val="accent2"/>
                </a:solidFill>
              </a:rPr>
              <a:t>個</a:t>
            </a:r>
            <a:r>
              <a:rPr lang="en-US" altLang="ja-JP">
                <a:solidFill>
                  <a:schemeClr val="accent2"/>
                </a:solidFill>
              </a:rPr>
              <a:t>.</a:t>
            </a:r>
          </a:p>
          <a:p>
            <a:pPr>
              <a:buFont typeface="Wingdings" pitchFamily="2" charset="2"/>
              <a:buChar char="l"/>
            </a:pPr>
            <a:r>
              <a:rPr lang="en-US" altLang="ja-JP">
                <a:solidFill>
                  <a:schemeClr val="accent2"/>
                </a:solidFill>
              </a:rPr>
              <a:t>qqqqQ</a:t>
            </a:r>
            <a:r>
              <a:rPr lang="ja-JP" altLang="en-US">
                <a:solidFill>
                  <a:schemeClr val="accent2"/>
                </a:solidFill>
              </a:rPr>
              <a:t>： </a:t>
            </a:r>
            <a:r>
              <a:rPr lang="en-US" altLang="ja-JP">
                <a:solidFill>
                  <a:schemeClr val="accent2"/>
                </a:solidFill>
              </a:rPr>
              <a:t>Q</a:t>
            </a:r>
            <a:r>
              <a:rPr lang="ja-JP" altLang="en-US">
                <a:solidFill>
                  <a:schemeClr val="accent2"/>
                </a:solidFill>
              </a:rPr>
              <a:t>は重い </a:t>
            </a:r>
            <a:r>
              <a:rPr lang="en-US" altLang="ja-JP">
                <a:solidFill>
                  <a:schemeClr val="accent2"/>
                </a:solidFill>
              </a:rPr>
              <a:t>(strange) </a:t>
            </a:r>
            <a:r>
              <a:rPr lang="ja-JP" altLang="en-US">
                <a:solidFill>
                  <a:schemeClr val="accent2"/>
                </a:solidFill>
              </a:rPr>
              <a:t>クォーク</a:t>
            </a:r>
            <a:r>
              <a:rPr lang="en-US" altLang="ja-JP">
                <a:solidFill>
                  <a:schemeClr val="accent2"/>
                </a:solidFill>
              </a:rPr>
              <a:t>.</a:t>
            </a:r>
          </a:p>
          <a:p>
            <a:pPr>
              <a:buFont typeface="Wingdings" pitchFamily="2" charset="2"/>
              <a:buChar char="l"/>
            </a:pPr>
            <a:r>
              <a:rPr lang="ja-JP" altLang="en-US">
                <a:solidFill>
                  <a:schemeClr val="accent2"/>
                </a:solidFill>
              </a:rPr>
              <a:t>バリオン数</a:t>
            </a:r>
            <a:r>
              <a:rPr lang="en-US" altLang="ja-JP">
                <a:solidFill>
                  <a:schemeClr val="accent2"/>
                </a:solidFill>
              </a:rPr>
              <a:t>=1 and </a:t>
            </a:r>
            <a:r>
              <a:rPr lang="ja-JP" altLang="en-US">
                <a:solidFill>
                  <a:schemeClr val="accent2"/>
                </a:solidFill>
              </a:rPr>
              <a:t>ストレンジネス</a:t>
            </a:r>
            <a:r>
              <a:rPr lang="en-US" altLang="ja-JP">
                <a:solidFill>
                  <a:schemeClr val="accent2"/>
                </a:solidFill>
              </a:rPr>
              <a:t>=1</a:t>
            </a:r>
          </a:p>
        </p:txBody>
      </p:sp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46513" y="2033588"/>
            <a:ext cx="5297487" cy="325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306763"/>
            <a:ext cx="35448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2398713" y="5583238"/>
            <a:ext cx="433228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ja-JP" sz="2000">
                <a:latin typeface="Symbol" pitchFamily="18" charset="2"/>
              </a:rPr>
              <a:t>g</a:t>
            </a:r>
            <a:r>
              <a:rPr lang="en-US" altLang="ja-JP" sz="2000"/>
              <a:t>+n </a:t>
            </a:r>
            <a:r>
              <a:rPr lang="en-US" altLang="ja-JP" sz="2000">
                <a:sym typeface="Symbol" pitchFamily="18" charset="2"/>
              </a:rPr>
              <a:t> K</a:t>
            </a:r>
            <a:r>
              <a:rPr lang="en-US" altLang="ja-JP" sz="2000" baseline="30000">
                <a:sym typeface="Symbol" pitchFamily="18" charset="2"/>
              </a:rPr>
              <a:t>- </a:t>
            </a:r>
            <a:r>
              <a:rPr lang="en-US" altLang="ja-JP" sz="2000" b="1">
                <a:solidFill>
                  <a:srgbClr val="FF0000"/>
                </a:solidFill>
                <a:latin typeface="Symbol" pitchFamily="18" charset="2"/>
                <a:sym typeface="Symbol" pitchFamily="18" charset="2"/>
              </a:rPr>
              <a:t>Q</a:t>
            </a:r>
            <a:r>
              <a:rPr lang="en-US" altLang="ja-JP" sz="2000" b="1" baseline="30000">
                <a:solidFill>
                  <a:srgbClr val="FF0000"/>
                </a:solidFill>
                <a:sym typeface="Symbol" pitchFamily="18" charset="2"/>
              </a:rPr>
              <a:t>+</a:t>
            </a:r>
            <a:r>
              <a:rPr lang="en-US" altLang="ja-JP" sz="2000">
                <a:sym typeface="Symbol" pitchFamily="18" charset="2"/>
              </a:rPr>
              <a:t>  K</a:t>
            </a:r>
            <a:r>
              <a:rPr lang="en-US" altLang="ja-JP" sz="2000" baseline="30000">
                <a:sym typeface="Symbol" pitchFamily="18" charset="2"/>
              </a:rPr>
              <a:t>-</a:t>
            </a:r>
            <a:r>
              <a:rPr lang="en-US" altLang="ja-JP" sz="2000">
                <a:sym typeface="Symbol" pitchFamily="18" charset="2"/>
              </a:rPr>
              <a:t> </a:t>
            </a:r>
            <a:r>
              <a:rPr lang="en-US" altLang="ja-JP" sz="2000" b="1">
                <a:solidFill>
                  <a:srgbClr val="FF0000"/>
                </a:solidFill>
                <a:sym typeface="Symbol" pitchFamily="18" charset="2"/>
              </a:rPr>
              <a:t>K</a:t>
            </a:r>
            <a:r>
              <a:rPr lang="en-US" altLang="ja-JP" sz="2000" b="1" baseline="30000">
                <a:solidFill>
                  <a:srgbClr val="FF0000"/>
                </a:solidFill>
                <a:sym typeface="Symbol" pitchFamily="18" charset="2"/>
              </a:rPr>
              <a:t>+</a:t>
            </a:r>
            <a:r>
              <a:rPr lang="en-US" altLang="ja-JP" sz="2000" b="1">
                <a:solidFill>
                  <a:srgbClr val="FF0000"/>
                </a:solidFill>
                <a:sym typeface="Symbol" pitchFamily="18" charset="2"/>
              </a:rPr>
              <a:t>n</a:t>
            </a:r>
          </a:p>
          <a:p>
            <a:pPr algn="ctr"/>
            <a:r>
              <a:rPr lang="ja-JP" altLang="en-US" sz="2000" b="1">
                <a:solidFill>
                  <a:srgbClr val="FF0000"/>
                </a:solidFill>
                <a:sym typeface="Symbol" pitchFamily="18" charset="2"/>
              </a:rPr>
              <a:t>始状態と終状態から消失質量を探す。 </a:t>
            </a:r>
          </a:p>
          <a:p>
            <a:pPr algn="ctr"/>
            <a:r>
              <a:rPr lang="en-US" altLang="ja-JP" sz="2000" b="1">
                <a:solidFill>
                  <a:srgbClr val="FF0000"/>
                </a:solidFill>
                <a:sym typeface="Symbol" pitchFamily="18" charset="2"/>
              </a:rPr>
              <a:t>MM</a:t>
            </a:r>
            <a:r>
              <a:rPr lang="en-US" altLang="ja-JP" sz="2000" b="1" baseline="30000">
                <a:solidFill>
                  <a:srgbClr val="0000CC"/>
                </a:solidFill>
                <a:sym typeface="Symbol" pitchFamily="18" charset="2"/>
              </a:rPr>
              <a:t>C</a:t>
            </a:r>
            <a:r>
              <a:rPr lang="en-US" altLang="ja-JP" sz="2000" b="1" baseline="-25000">
                <a:solidFill>
                  <a:srgbClr val="FF0000"/>
                </a:solidFill>
                <a:latin typeface="Symbol" pitchFamily="18" charset="2"/>
                <a:sym typeface="Symbol" pitchFamily="18" charset="2"/>
              </a:rPr>
              <a:t>g</a:t>
            </a:r>
            <a:r>
              <a:rPr lang="en-US" altLang="ja-JP" sz="2000" b="1" baseline="-25000">
                <a:solidFill>
                  <a:srgbClr val="FF0000"/>
                </a:solidFill>
                <a:sym typeface="Symbol" pitchFamily="18" charset="2"/>
              </a:rPr>
              <a:t>K+ </a:t>
            </a:r>
            <a:r>
              <a:rPr lang="en-US" altLang="ja-JP" sz="2000" b="1">
                <a:solidFill>
                  <a:srgbClr val="FF0000"/>
                </a:solidFill>
                <a:sym typeface="Symbol" pitchFamily="18" charset="2"/>
              </a:rPr>
              <a:t>= </a:t>
            </a:r>
            <a:r>
              <a:rPr lang="en-US" altLang="ja-JP" b="1">
                <a:solidFill>
                  <a:srgbClr val="FF0000"/>
                </a:solidFill>
                <a:sym typeface="Symbol" pitchFamily="18" charset="2"/>
              </a:rPr>
              <a:t>MM</a:t>
            </a:r>
            <a:r>
              <a:rPr lang="en-US" altLang="ja-JP" sz="2000" b="1" baseline="-25000">
                <a:solidFill>
                  <a:srgbClr val="FF0000"/>
                </a:solidFill>
                <a:latin typeface="Symbol" pitchFamily="18" charset="2"/>
                <a:sym typeface="Symbol" pitchFamily="18" charset="2"/>
              </a:rPr>
              <a:t>gK+</a:t>
            </a:r>
            <a:r>
              <a:rPr lang="en-US" altLang="ja-JP" sz="2000" b="1">
                <a:solidFill>
                  <a:srgbClr val="FF0000"/>
                </a:solidFill>
                <a:sym typeface="Symbol" pitchFamily="18" charset="2"/>
              </a:rPr>
              <a:t>- </a:t>
            </a:r>
            <a:r>
              <a:rPr lang="en-US" altLang="ja-JP" sz="2000" b="1">
                <a:solidFill>
                  <a:srgbClr val="0000CC"/>
                </a:solidFill>
                <a:sym typeface="Symbol" pitchFamily="18" charset="2"/>
              </a:rPr>
              <a:t>(</a:t>
            </a:r>
            <a:r>
              <a:rPr lang="en-US" altLang="ja-JP" b="1">
                <a:solidFill>
                  <a:srgbClr val="0000CC"/>
                </a:solidFill>
                <a:sym typeface="Symbol" pitchFamily="18" charset="2"/>
              </a:rPr>
              <a:t>MM</a:t>
            </a:r>
            <a:r>
              <a:rPr lang="en-US" altLang="ja-JP" sz="2000" b="1" baseline="-25000">
                <a:solidFill>
                  <a:srgbClr val="0000CC"/>
                </a:solidFill>
                <a:latin typeface="Symbol" pitchFamily="18" charset="2"/>
                <a:sym typeface="Symbol" pitchFamily="18" charset="2"/>
              </a:rPr>
              <a:t>gK+K-</a:t>
            </a:r>
            <a:r>
              <a:rPr lang="en-US" altLang="ja-JP">
                <a:solidFill>
                  <a:srgbClr val="0000CC"/>
                </a:solidFill>
                <a:sym typeface="Symbol" pitchFamily="18" charset="2"/>
              </a:rPr>
              <a:t> </a:t>
            </a:r>
            <a:r>
              <a:rPr lang="en-US" altLang="ja-JP" sz="2000" b="1">
                <a:solidFill>
                  <a:srgbClr val="0000CC"/>
                </a:solidFill>
                <a:sym typeface="Symbol" pitchFamily="18" charset="2"/>
              </a:rPr>
              <a:t>+ </a:t>
            </a:r>
            <a:r>
              <a:rPr lang="en-US" altLang="ja-JP" b="1">
                <a:solidFill>
                  <a:srgbClr val="0000CC"/>
                </a:solidFill>
                <a:sym typeface="Symbol" pitchFamily="18" charset="2"/>
              </a:rPr>
              <a:t>M</a:t>
            </a:r>
            <a:r>
              <a:rPr lang="en-US" altLang="ja-JP" sz="2000" b="1" baseline="-25000">
                <a:solidFill>
                  <a:srgbClr val="0000CC"/>
                </a:solidFill>
                <a:sym typeface="Symbol" pitchFamily="18" charset="2"/>
              </a:rPr>
              <a:t>n</a:t>
            </a:r>
            <a:r>
              <a:rPr lang="en-US" altLang="ja-JP">
                <a:solidFill>
                  <a:srgbClr val="0000CC"/>
                </a:solidFill>
                <a:sym typeface="Symbol" pitchFamily="18" charset="2"/>
              </a:rPr>
              <a:t> </a:t>
            </a:r>
            <a:r>
              <a:rPr lang="en-US" altLang="ja-JP" sz="2000" b="1">
                <a:solidFill>
                  <a:srgbClr val="0000CC"/>
                </a:solidFill>
                <a:sym typeface="Symbol" pitchFamily="18" charset="2"/>
              </a:rPr>
              <a:t>)</a:t>
            </a: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7943850" y="0"/>
            <a:ext cx="12105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6600"/>
                </a:solidFill>
              </a:rPr>
              <a:t>5/23/2008</a:t>
            </a:r>
            <a:endParaRPr lang="en-US" altLang="ja-JP" dirty="0">
              <a:solidFill>
                <a:srgbClr val="FF6600"/>
              </a:solidFill>
            </a:endParaRPr>
          </a:p>
        </p:txBody>
      </p:sp>
      <p:sp>
        <p:nvSpPr>
          <p:cNvPr id="36873" name="Line 9"/>
          <p:cNvSpPr>
            <a:spLocks noChangeShapeType="1"/>
          </p:cNvSpPr>
          <p:nvPr/>
        </p:nvSpPr>
        <p:spPr bwMode="auto">
          <a:xfrm>
            <a:off x="4965700" y="1460500"/>
            <a:ext cx="2413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4864100" y="2730500"/>
            <a:ext cx="1181100" cy="495300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911225" y="671513"/>
            <a:ext cx="1758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008080"/>
                </a:solidFill>
              </a:rPr>
              <a:t>2003</a:t>
            </a:r>
            <a:r>
              <a:rPr lang="ja-JP" altLang="en-US" b="1">
                <a:solidFill>
                  <a:srgbClr val="008080"/>
                </a:solidFill>
              </a:rPr>
              <a:t>年　発見？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325" y="2755900"/>
            <a:ext cx="3495675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5388" y="3238500"/>
            <a:ext cx="499745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83113" y="0"/>
            <a:ext cx="3200400" cy="27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8438" y="0"/>
            <a:ext cx="3875087" cy="27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894" name="Oval 6"/>
          <p:cNvSpPr>
            <a:spLocks noChangeArrowheads="1"/>
          </p:cNvSpPr>
          <p:nvPr/>
        </p:nvSpPr>
        <p:spPr bwMode="auto">
          <a:xfrm>
            <a:off x="1246188" y="3736975"/>
            <a:ext cx="688975" cy="1722438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86" name="Picture 50" descr="dist_tdiff_all"/>
          <p:cNvPicPr>
            <a:picLocks noChangeAspect="1" noChangeArrowheads="1"/>
          </p:cNvPicPr>
          <p:nvPr/>
        </p:nvPicPr>
        <p:blipFill>
          <a:blip r:embed="rId4"/>
          <a:srcRect b="46173"/>
          <a:stretch>
            <a:fillRect/>
          </a:stretch>
        </p:blipFill>
        <p:spPr bwMode="auto">
          <a:xfrm>
            <a:off x="138113" y="4775200"/>
            <a:ext cx="3868737" cy="208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363" name="Picture 27"/>
          <p:cNvPicPr>
            <a:picLocks noChangeArrowheads="1"/>
          </p:cNvPicPr>
          <p:nvPr/>
        </p:nvPicPr>
        <p:blipFill>
          <a:blip r:embed="rId5" cstate="print"/>
          <a:srcRect t="10405"/>
          <a:stretch>
            <a:fillRect/>
          </a:stretch>
        </p:blipFill>
        <p:spPr bwMode="auto">
          <a:xfrm>
            <a:off x="242888" y="825500"/>
            <a:ext cx="4903787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353" name="WordArt 17"/>
          <p:cNvSpPr>
            <a:spLocks noChangeArrowheads="1" noChangeShapeType="1" noTextEdit="1"/>
          </p:cNvSpPr>
          <p:nvPr/>
        </p:nvSpPr>
        <p:spPr bwMode="auto">
          <a:xfrm>
            <a:off x="482600" y="300038"/>
            <a:ext cx="8134350" cy="352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ja-JP" sz="28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K2K</a:t>
            </a:r>
            <a:r>
              <a:rPr lang="ja-JP" altLang="en-US" sz="28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実験（つくば－神岡間長基線ニュートリノ振動実験）</a:t>
            </a:r>
          </a:p>
        </p:txBody>
      </p:sp>
      <p:sp>
        <p:nvSpPr>
          <p:cNvPr id="14357" name="Text Box 21"/>
          <p:cNvSpPr txBox="1">
            <a:spLocks noChangeArrowheads="1"/>
          </p:cNvSpPr>
          <p:nvPr/>
        </p:nvSpPr>
        <p:spPr bwMode="auto">
          <a:xfrm>
            <a:off x="7943850" y="0"/>
            <a:ext cx="1200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6600"/>
                </a:solidFill>
              </a:rPr>
              <a:t>6/08/2007</a:t>
            </a:r>
          </a:p>
        </p:txBody>
      </p:sp>
      <p:sp>
        <p:nvSpPr>
          <p:cNvPr id="14359" name="Text Box 23"/>
          <p:cNvSpPr txBox="1">
            <a:spLocks noChangeArrowheads="1"/>
          </p:cNvSpPr>
          <p:nvPr/>
        </p:nvSpPr>
        <p:spPr bwMode="auto">
          <a:xfrm>
            <a:off x="0" y="1138238"/>
            <a:ext cx="2984500" cy="466725"/>
          </a:xfrm>
          <a:prstGeom prst="rect">
            <a:avLst/>
          </a:prstGeom>
          <a:solidFill>
            <a:srgbClr val="FF6600">
              <a:alpha val="50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b="1" u="sng">
                <a:latin typeface="Times New Roman" pitchFamily="18" charset="0"/>
              </a:rPr>
              <a:t>Super-K </a:t>
            </a:r>
            <a:r>
              <a:rPr lang="en-US" altLang="ja-JP" sz="2400">
                <a:latin typeface="Times New Roman" pitchFamily="18" charset="0"/>
              </a:rPr>
              <a:t>(far detector)</a:t>
            </a:r>
            <a:endParaRPr lang="en-US" altLang="ja-JP" sz="2400" b="1">
              <a:latin typeface="Times New Roman" pitchFamily="18" charset="0"/>
            </a:endParaRPr>
          </a:p>
        </p:txBody>
      </p:sp>
      <p:sp>
        <p:nvSpPr>
          <p:cNvPr id="14360" name="Text Box 24"/>
          <p:cNvSpPr txBox="1">
            <a:spLocks noChangeArrowheads="1"/>
          </p:cNvSpPr>
          <p:nvPr/>
        </p:nvSpPr>
        <p:spPr bwMode="auto">
          <a:xfrm>
            <a:off x="3194050" y="2246313"/>
            <a:ext cx="1212850" cy="519112"/>
          </a:xfrm>
          <a:prstGeom prst="rect">
            <a:avLst/>
          </a:prstGeom>
          <a:solidFill>
            <a:srgbClr val="FFFF99">
              <a:alpha val="71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800" b="1">
                <a:solidFill>
                  <a:srgbClr val="FF0000"/>
                </a:solidFill>
                <a:latin typeface="Times New Roman" pitchFamily="18" charset="0"/>
              </a:rPr>
              <a:t>250km</a:t>
            </a:r>
          </a:p>
        </p:txBody>
      </p:sp>
      <p:sp>
        <p:nvSpPr>
          <p:cNvPr id="14361" name="Text Box 25"/>
          <p:cNvSpPr txBox="1">
            <a:spLocks noChangeArrowheads="1"/>
          </p:cNvSpPr>
          <p:nvPr/>
        </p:nvSpPr>
        <p:spPr bwMode="auto">
          <a:xfrm>
            <a:off x="1365250" y="2800350"/>
            <a:ext cx="1677988" cy="822325"/>
          </a:xfrm>
          <a:prstGeom prst="rect">
            <a:avLst/>
          </a:prstGeom>
          <a:solidFill>
            <a:srgbClr val="FFFF99">
              <a:alpha val="7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b="1">
                <a:solidFill>
                  <a:srgbClr val="0000FF"/>
                </a:solidFill>
                <a:latin typeface="Symbol" pitchFamily="18" charset="2"/>
              </a:rPr>
              <a:t>n</a:t>
            </a:r>
            <a:r>
              <a:rPr lang="en-US" altLang="ja-JP" sz="3200" b="1" baseline="-6000">
                <a:solidFill>
                  <a:srgbClr val="0000FF"/>
                </a:solidFill>
                <a:latin typeface="Symbol" pitchFamily="18" charset="2"/>
              </a:rPr>
              <a:t>m</a:t>
            </a:r>
          </a:p>
          <a:p>
            <a:r>
              <a:rPr lang="en-US" altLang="ja-JP" sz="2400" b="1">
                <a:solidFill>
                  <a:srgbClr val="0000FF"/>
                </a:solidFill>
                <a:latin typeface="Times New Roman" pitchFamily="18" charset="0"/>
              </a:rPr>
              <a:t>E</a:t>
            </a:r>
            <a:r>
              <a:rPr lang="en-US" altLang="ja-JP" sz="2400" b="1">
                <a:solidFill>
                  <a:srgbClr val="0000FF"/>
                </a:solidFill>
                <a:latin typeface="Symbol" pitchFamily="18" charset="2"/>
              </a:rPr>
              <a:t>n</a:t>
            </a:r>
            <a:r>
              <a:rPr lang="en-US" altLang="ja-JP" sz="2400" b="1">
                <a:solidFill>
                  <a:srgbClr val="0000FF"/>
                </a:solidFill>
                <a:latin typeface="Times New Roman" pitchFamily="18" charset="0"/>
              </a:rPr>
              <a:t>~1.3GeV</a:t>
            </a:r>
          </a:p>
        </p:txBody>
      </p:sp>
      <p:pic>
        <p:nvPicPr>
          <p:cNvPr id="14366" name="Picture 30" descr="blin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59375" y="815975"/>
            <a:ext cx="3984625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67" name="Text Box 31"/>
          <p:cNvSpPr txBox="1">
            <a:spLocks noChangeArrowheads="1"/>
          </p:cNvSpPr>
          <p:nvPr/>
        </p:nvSpPr>
        <p:spPr bwMode="auto">
          <a:xfrm>
            <a:off x="7956550" y="4659313"/>
            <a:ext cx="954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>
                <a:solidFill>
                  <a:schemeClr val="bg1"/>
                </a:solidFill>
                <a:latin typeface="Times New Roman" pitchFamily="18" charset="0"/>
              </a:rPr>
              <a:t>200m</a:t>
            </a:r>
            <a:r>
              <a:rPr lang="en-US" altLang="ja-JP" sz="2400">
                <a:latin typeface="Times New Roman" pitchFamily="18" charset="0"/>
              </a:rPr>
              <a:t> </a:t>
            </a:r>
          </a:p>
        </p:txBody>
      </p:sp>
      <p:graphicFrame>
        <p:nvGraphicFramePr>
          <p:cNvPr id="14371" name="Object 35"/>
          <p:cNvGraphicFramePr>
            <a:graphicFrameLocks noChangeAspect="1"/>
          </p:cNvGraphicFramePr>
          <p:nvPr/>
        </p:nvGraphicFramePr>
        <p:xfrm>
          <a:off x="6497638" y="4419600"/>
          <a:ext cx="2646362" cy="2438400"/>
        </p:xfrm>
        <a:graphic>
          <a:graphicData uri="http://schemas.openxmlformats.org/presentationml/2006/ole">
            <p:oleObj spid="_x0000_s14371" name="CorelDRAW" r:id="rId7" imgW="7021080" imgH="6296400" progId="">
              <p:embed/>
            </p:oleObj>
          </a:graphicData>
        </a:graphic>
      </p:graphicFrame>
      <p:pic>
        <p:nvPicPr>
          <p:cNvPr id="14372" name="Picture 36" descr="HornCE"/>
          <p:cNvPicPr>
            <a:picLocks noChangeAspect="1" noChangeArrowheads="1"/>
          </p:cNvPicPr>
          <p:nvPr/>
        </p:nvPicPr>
        <p:blipFill>
          <a:blip r:embed="rId8" cstate="print"/>
          <a:srcRect b="6361"/>
          <a:stretch>
            <a:fillRect/>
          </a:stretch>
        </p:blipFill>
        <p:spPr bwMode="auto">
          <a:xfrm>
            <a:off x="4168775" y="4141788"/>
            <a:ext cx="2287588" cy="2716212"/>
          </a:xfrm>
          <a:prstGeom prst="rect">
            <a:avLst/>
          </a:prstGeom>
          <a:noFill/>
        </p:spPr>
      </p:pic>
      <p:sp>
        <p:nvSpPr>
          <p:cNvPr id="14358" name="Text Box 22"/>
          <p:cNvSpPr txBox="1">
            <a:spLocks noChangeArrowheads="1"/>
          </p:cNvSpPr>
          <p:nvPr/>
        </p:nvSpPr>
        <p:spPr bwMode="auto">
          <a:xfrm>
            <a:off x="7423150" y="3116263"/>
            <a:ext cx="1720850" cy="1079500"/>
          </a:xfrm>
          <a:prstGeom prst="rect">
            <a:avLst/>
          </a:prstGeom>
          <a:solidFill>
            <a:srgbClr val="00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b="1">
                <a:latin typeface="Times New Roman" pitchFamily="18" charset="0"/>
              </a:rPr>
              <a:t>12GeV PS@KEK</a:t>
            </a:r>
          </a:p>
          <a:p>
            <a:pPr>
              <a:buSzPct val="40000"/>
              <a:buFont typeface="Wingdings" pitchFamily="2" charset="2"/>
              <a:buChar char="l"/>
            </a:pPr>
            <a:r>
              <a:rPr lang="en-US" altLang="ja-JP" sz="1600" b="1">
                <a:latin typeface="Symbol" pitchFamily="18" charset="2"/>
              </a:rPr>
              <a:t> n</a:t>
            </a:r>
            <a:r>
              <a:rPr lang="en-US" altLang="ja-JP" sz="1600" b="1">
                <a:latin typeface="Times New Roman" pitchFamily="18" charset="0"/>
              </a:rPr>
              <a:t> beam</a:t>
            </a:r>
          </a:p>
          <a:p>
            <a:pPr>
              <a:buSzPct val="40000"/>
              <a:buFont typeface="Wingdings" pitchFamily="2" charset="2"/>
              <a:buChar char="l"/>
            </a:pPr>
            <a:r>
              <a:rPr lang="en-US" altLang="ja-JP" sz="1600" b="1">
                <a:latin typeface="Times New Roman" pitchFamily="18" charset="0"/>
              </a:rPr>
              <a:t> Beam monitor</a:t>
            </a:r>
          </a:p>
          <a:p>
            <a:pPr>
              <a:buSzPct val="40000"/>
              <a:buFont typeface="Wingdings" pitchFamily="2" charset="2"/>
              <a:buChar char="l"/>
            </a:pPr>
            <a:r>
              <a:rPr lang="en-US" altLang="ja-JP" sz="1600" b="1">
                <a:latin typeface="Times New Roman" pitchFamily="18" charset="0"/>
              </a:rPr>
              <a:t> Near detector</a:t>
            </a:r>
          </a:p>
        </p:txBody>
      </p:sp>
      <p:sp>
        <p:nvSpPr>
          <p:cNvPr id="14373" name="Text Box 37"/>
          <p:cNvSpPr txBox="1">
            <a:spLocks noChangeArrowheads="1"/>
          </p:cNvSpPr>
          <p:nvPr/>
        </p:nvSpPr>
        <p:spPr bwMode="auto">
          <a:xfrm>
            <a:off x="5046663" y="4232275"/>
            <a:ext cx="10302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400" b="1">
                <a:solidFill>
                  <a:schemeClr val="bg1"/>
                </a:solidFill>
              </a:rPr>
              <a:t>電磁ホーン</a:t>
            </a:r>
          </a:p>
        </p:txBody>
      </p:sp>
      <p:pic>
        <p:nvPicPr>
          <p:cNvPr id="14374" name="Picture 38" descr="BS00925_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02025" y="715963"/>
            <a:ext cx="1296988" cy="54768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376" name="Freeform 40"/>
          <p:cNvSpPr>
            <a:spLocks/>
          </p:cNvSpPr>
          <p:nvPr/>
        </p:nvSpPr>
        <p:spPr bwMode="auto">
          <a:xfrm>
            <a:off x="4394200" y="1673225"/>
            <a:ext cx="265113" cy="2635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9" y="123"/>
              </a:cxn>
              <a:cxn ang="0">
                <a:pos x="166" y="144"/>
              </a:cxn>
              <a:cxn ang="0">
                <a:pos x="187" y="223"/>
              </a:cxn>
              <a:cxn ang="0">
                <a:pos x="245" y="310"/>
              </a:cxn>
            </a:cxnLst>
            <a:rect l="0" t="0" r="r" b="b"/>
            <a:pathLst>
              <a:path w="245" h="310">
                <a:moveTo>
                  <a:pt x="0" y="0"/>
                </a:moveTo>
                <a:cubicBezTo>
                  <a:pt x="130" y="14"/>
                  <a:pt x="38" y="7"/>
                  <a:pt x="79" y="123"/>
                </a:cubicBezTo>
                <a:cubicBezTo>
                  <a:pt x="80" y="126"/>
                  <a:pt x="143" y="137"/>
                  <a:pt x="166" y="144"/>
                </a:cubicBezTo>
                <a:cubicBezTo>
                  <a:pt x="201" y="169"/>
                  <a:pt x="194" y="179"/>
                  <a:pt x="187" y="223"/>
                </a:cubicBezTo>
                <a:cubicBezTo>
                  <a:pt x="201" y="266"/>
                  <a:pt x="212" y="277"/>
                  <a:pt x="245" y="310"/>
                </a:cubicBezTo>
              </a:path>
            </a:pathLst>
          </a:custGeom>
          <a:noFill/>
          <a:ln w="19050" cap="rnd" cmpd="sng">
            <a:solidFill>
              <a:srgbClr val="FF6600"/>
            </a:solidFill>
            <a:prstDash val="sysDot"/>
            <a:round/>
            <a:headEnd type="none" w="med" len="med"/>
            <a:tailEnd type="arrow" w="med" len="med"/>
          </a:ln>
          <a:effectLst/>
        </p:spPr>
        <p:txBody>
          <a:bodyPr wrap="none"/>
          <a:lstStyle/>
          <a:p>
            <a:endParaRPr lang="ja-JP" altLang="en-US"/>
          </a:p>
        </p:txBody>
      </p:sp>
      <p:sp>
        <p:nvSpPr>
          <p:cNvPr id="14377" name="Text Box 41"/>
          <p:cNvSpPr txBox="1">
            <a:spLocks noChangeArrowheads="1"/>
          </p:cNvSpPr>
          <p:nvPr/>
        </p:nvSpPr>
        <p:spPr bwMode="auto">
          <a:xfrm>
            <a:off x="4186238" y="977900"/>
            <a:ext cx="666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FF0000"/>
                </a:solidFill>
              </a:rPr>
              <a:t>GPS</a:t>
            </a:r>
          </a:p>
        </p:txBody>
      </p:sp>
      <p:sp>
        <p:nvSpPr>
          <p:cNvPr id="14378" name="Line 42"/>
          <p:cNvSpPr>
            <a:spLocks noChangeShapeType="1"/>
          </p:cNvSpPr>
          <p:nvPr/>
        </p:nvSpPr>
        <p:spPr bwMode="auto">
          <a:xfrm flipH="1">
            <a:off x="2133600" y="1289050"/>
            <a:ext cx="1703388" cy="53975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4379" name="Line 43"/>
          <p:cNvSpPr>
            <a:spLocks noChangeShapeType="1"/>
          </p:cNvSpPr>
          <p:nvPr/>
        </p:nvSpPr>
        <p:spPr bwMode="auto">
          <a:xfrm>
            <a:off x="4052888" y="1255713"/>
            <a:ext cx="388937" cy="2312987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4381" name="Text Box 45"/>
          <p:cNvSpPr txBox="1">
            <a:spLocks noChangeArrowheads="1"/>
          </p:cNvSpPr>
          <p:nvPr/>
        </p:nvSpPr>
        <p:spPr bwMode="auto">
          <a:xfrm>
            <a:off x="5492750" y="889000"/>
            <a:ext cx="3143250" cy="34607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ja-JP" sz="1600" b="1" i="1">
                <a:solidFill>
                  <a:schemeClr val="accent2"/>
                </a:solidFill>
                <a:latin typeface="Times New Roman" pitchFamily="18" charset="0"/>
              </a:rPr>
              <a:t>p</a:t>
            </a:r>
            <a:r>
              <a:rPr lang="en-US" altLang="ja-JP" sz="1600" b="1">
                <a:solidFill>
                  <a:schemeClr val="accent2"/>
                </a:solidFill>
                <a:latin typeface="Times New Roman" pitchFamily="18" charset="0"/>
              </a:rPr>
              <a:t> + Al </a:t>
            </a:r>
            <a:r>
              <a:rPr lang="en-US" altLang="ja-JP" sz="1600" b="1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 </a:t>
            </a:r>
            <a:r>
              <a:rPr lang="en-US" altLang="ja-JP" sz="1600" b="1">
                <a:solidFill>
                  <a:schemeClr val="accent2"/>
                </a:solidFill>
                <a:latin typeface="Symbol" pitchFamily="18" charset="2"/>
                <a:sym typeface="Symbol" pitchFamily="18" charset="2"/>
              </a:rPr>
              <a:t>p</a:t>
            </a:r>
            <a:r>
              <a:rPr lang="en-US" altLang="ja-JP" sz="1600" b="1" baseline="3000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+</a:t>
            </a:r>
            <a:r>
              <a:rPr lang="en-US" altLang="ja-JP" sz="1600" b="1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  </a:t>
            </a:r>
            <a:r>
              <a:rPr lang="en-US" altLang="ja-JP" sz="1600" b="1">
                <a:solidFill>
                  <a:schemeClr val="accent2"/>
                </a:solidFill>
                <a:latin typeface="Symbol" pitchFamily="18" charset="2"/>
                <a:sym typeface="Symbol" pitchFamily="18" charset="2"/>
              </a:rPr>
              <a:t>m</a:t>
            </a:r>
            <a:r>
              <a:rPr lang="en-US" altLang="ja-JP" sz="1600" b="1" baseline="3000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+ </a:t>
            </a:r>
            <a:r>
              <a:rPr lang="en-US" altLang="ja-JP" sz="1600" b="1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+ </a:t>
            </a:r>
            <a:r>
              <a:rPr lang="en-US" altLang="ja-JP" sz="1600" b="1">
                <a:solidFill>
                  <a:schemeClr val="accent2"/>
                </a:solidFill>
                <a:latin typeface="Symbol" pitchFamily="18" charset="2"/>
                <a:sym typeface="Symbol" pitchFamily="18" charset="2"/>
              </a:rPr>
              <a:t>n</a:t>
            </a:r>
            <a:r>
              <a:rPr lang="en-US" altLang="ja-JP" sz="1600" b="1" baseline="-10000">
                <a:solidFill>
                  <a:schemeClr val="accent2"/>
                </a:solidFill>
                <a:latin typeface="Symbol" pitchFamily="18" charset="2"/>
                <a:sym typeface="Symbol" pitchFamily="18" charset="2"/>
              </a:rPr>
              <a:t>m</a:t>
            </a:r>
          </a:p>
        </p:txBody>
      </p:sp>
      <p:sp>
        <p:nvSpPr>
          <p:cNvPr id="14382" name="Oval 46"/>
          <p:cNvSpPr>
            <a:spLocks noChangeArrowheads="1"/>
          </p:cNvSpPr>
          <p:nvPr/>
        </p:nvSpPr>
        <p:spPr bwMode="auto">
          <a:xfrm>
            <a:off x="7731125" y="885825"/>
            <a:ext cx="428625" cy="43021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383" name="Text Box 47"/>
          <p:cNvSpPr txBox="1">
            <a:spLocks noChangeArrowheads="1"/>
          </p:cNvSpPr>
          <p:nvPr/>
        </p:nvSpPr>
        <p:spPr bwMode="auto">
          <a:xfrm>
            <a:off x="974725" y="4340225"/>
            <a:ext cx="2816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b="1">
                <a:solidFill>
                  <a:srgbClr val="FF0000"/>
                </a:solidFill>
              </a:rPr>
              <a:t>TOF(Time of Flight) = 0.83msec</a:t>
            </a:r>
          </a:p>
        </p:txBody>
      </p:sp>
      <p:sp>
        <p:nvSpPr>
          <p:cNvPr id="14384" name="Line 48"/>
          <p:cNvSpPr>
            <a:spLocks noChangeShapeType="1"/>
          </p:cNvSpPr>
          <p:nvPr/>
        </p:nvSpPr>
        <p:spPr bwMode="auto">
          <a:xfrm>
            <a:off x="2090738" y="4678363"/>
            <a:ext cx="0" cy="838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4385" name="Text Box 49"/>
          <p:cNvSpPr txBox="1">
            <a:spLocks noChangeArrowheads="1"/>
          </p:cNvSpPr>
          <p:nvPr/>
        </p:nvSpPr>
        <p:spPr bwMode="auto">
          <a:xfrm>
            <a:off x="7307263" y="4510088"/>
            <a:ext cx="15382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400" b="1"/>
              <a:t>ニュートリノビーム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53" name="Picture 37" descr="K2K_FinalContour_linear_wS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575" y="4033838"/>
            <a:ext cx="3614738" cy="2740025"/>
          </a:xfrm>
          <a:prstGeom prst="rect">
            <a:avLst/>
          </a:prstGeom>
          <a:noFill/>
        </p:spPr>
      </p:pic>
      <p:pic>
        <p:nvPicPr>
          <p:cNvPr id="34852" name="Picture 36" descr="spec_1rmu_enure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863" y="1135063"/>
            <a:ext cx="4113212" cy="2874962"/>
          </a:xfrm>
          <a:prstGeom prst="rect">
            <a:avLst/>
          </a:prstGeom>
          <a:noFill/>
        </p:spPr>
      </p:pic>
      <p:graphicFrame>
        <p:nvGraphicFramePr>
          <p:cNvPr id="34820" name="Object 4" descr="obsexp"/>
          <p:cNvGraphicFramePr>
            <a:graphicFrameLocks noChangeAspect="1"/>
          </p:cNvGraphicFramePr>
          <p:nvPr/>
        </p:nvGraphicFramePr>
        <p:xfrm>
          <a:off x="187325" y="273050"/>
          <a:ext cx="4267200" cy="936625"/>
        </p:xfrm>
        <a:graphic>
          <a:graphicData uri="http://schemas.openxmlformats.org/presentationml/2006/ole">
            <p:oleObj spid="_x0000_s34820" name="数式" r:id="rId6" imgW="2197080" imgH="482400" progId="Equation.3">
              <p:embed/>
            </p:oleObj>
          </a:graphicData>
        </a:graphic>
      </p:graphicFrame>
      <p:sp>
        <p:nvSpPr>
          <p:cNvPr id="34821" name="Oval 5"/>
          <p:cNvSpPr>
            <a:spLocks noChangeArrowheads="1"/>
          </p:cNvSpPr>
          <p:nvPr/>
        </p:nvSpPr>
        <p:spPr bwMode="auto">
          <a:xfrm>
            <a:off x="3235325" y="730250"/>
            <a:ext cx="685800" cy="609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4475163" y="487363"/>
            <a:ext cx="43084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ja-JP"/>
              <a:t>158</a:t>
            </a:r>
            <a:r>
              <a:rPr lang="ja-JP" altLang="en-US"/>
              <a:t>ニュートリノ事象を予想していたところ</a:t>
            </a:r>
            <a:r>
              <a:rPr lang="en-US" altLang="ja-JP"/>
              <a:t>112</a:t>
            </a:r>
            <a:r>
              <a:rPr lang="ja-JP" altLang="en-US"/>
              <a:t>事象のみを観測</a:t>
            </a:r>
          </a:p>
          <a:p>
            <a:pPr algn="ctr"/>
            <a:r>
              <a:rPr lang="en-US" altLang="ja-JP">
                <a:latin typeface="Symbol" pitchFamily="18" charset="2"/>
                <a:sym typeface="Symbol" pitchFamily="18" charset="2"/>
              </a:rPr>
              <a:t>n</a:t>
            </a:r>
            <a:r>
              <a:rPr lang="en-US" altLang="ja-JP" baseline="-25000">
                <a:latin typeface="Symbol" pitchFamily="18" charset="2"/>
                <a:sym typeface="Symbol" pitchFamily="18" charset="2"/>
              </a:rPr>
              <a:t>m</a:t>
            </a:r>
            <a:r>
              <a:rPr lang="ja-JP" altLang="en-US">
                <a:sym typeface="Symbol" pitchFamily="18" charset="2"/>
              </a:rPr>
              <a:t>の減少　 観測できない</a:t>
            </a:r>
            <a:r>
              <a:rPr lang="en-US" altLang="ja-JP">
                <a:latin typeface="Symbol" pitchFamily="18" charset="2"/>
                <a:sym typeface="Symbol" pitchFamily="18" charset="2"/>
              </a:rPr>
              <a:t>n</a:t>
            </a:r>
            <a:r>
              <a:rPr lang="en-US" altLang="ja-JP" baseline="-25000">
                <a:latin typeface="Symbol" pitchFamily="18" charset="2"/>
                <a:sym typeface="Symbol" pitchFamily="18" charset="2"/>
              </a:rPr>
              <a:t>t</a:t>
            </a:r>
            <a:r>
              <a:rPr lang="ja-JP" altLang="en-US">
                <a:sym typeface="Symbol" pitchFamily="18" charset="2"/>
              </a:rPr>
              <a:t>へ　</a:t>
            </a:r>
          </a:p>
          <a:p>
            <a:pPr algn="ctr"/>
            <a:r>
              <a:rPr lang="ja-JP" altLang="en-US">
                <a:sym typeface="Symbol" pitchFamily="18" charset="2"/>
              </a:rPr>
              <a:t>（ニュートリノ振動）</a:t>
            </a:r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4421188" y="1789113"/>
            <a:ext cx="43783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ja-JP" altLang="en-US">
                <a:solidFill>
                  <a:srgbClr val="FF3399"/>
                </a:solidFill>
              </a:rPr>
              <a:t>ニュートリノ質量差の２乗は</a:t>
            </a:r>
            <a:r>
              <a:rPr lang="en-US" altLang="ja-JP">
                <a:solidFill>
                  <a:srgbClr val="FF3399"/>
                </a:solidFill>
              </a:rPr>
              <a:t>2.7×10</a:t>
            </a:r>
            <a:r>
              <a:rPr lang="en-US" altLang="ja-JP" baseline="30000">
                <a:solidFill>
                  <a:srgbClr val="FF3399"/>
                </a:solidFill>
              </a:rPr>
              <a:t>-3</a:t>
            </a:r>
            <a:r>
              <a:rPr lang="en-US" altLang="ja-JP">
                <a:solidFill>
                  <a:srgbClr val="FF3399"/>
                </a:solidFill>
              </a:rPr>
              <a:t>eV</a:t>
            </a:r>
            <a:r>
              <a:rPr lang="en-US" altLang="ja-JP" baseline="30000">
                <a:solidFill>
                  <a:srgbClr val="FF3399"/>
                </a:solidFill>
              </a:rPr>
              <a:t>2</a:t>
            </a:r>
            <a:r>
              <a:rPr lang="ja-JP" altLang="en-US">
                <a:solidFill>
                  <a:srgbClr val="FF3399"/>
                </a:solidFill>
              </a:rPr>
              <a:t>位　なので、√（</a:t>
            </a:r>
            <a:r>
              <a:rPr lang="en-US" altLang="ja-JP">
                <a:solidFill>
                  <a:srgbClr val="FF3399"/>
                </a:solidFill>
              </a:rPr>
              <a:t>2.7×10</a:t>
            </a:r>
            <a:r>
              <a:rPr lang="en-US" altLang="ja-JP" baseline="30000">
                <a:solidFill>
                  <a:srgbClr val="FF3399"/>
                </a:solidFill>
              </a:rPr>
              <a:t>-3</a:t>
            </a:r>
            <a:r>
              <a:rPr lang="ja-JP" altLang="en-US">
                <a:solidFill>
                  <a:srgbClr val="FF3399"/>
                </a:solidFill>
              </a:rPr>
              <a:t>）</a:t>
            </a:r>
            <a:r>
              <a:rPr lang="en-US" altLang="ja-JP">
                <a:solidFill>
                  <a:srgbClr val="FF3399"/>
                </a:solidFill>
              </a:rPr>
              <a:t>~0.05eV</a:t>
            </a:r>
            <a:r>
              <a:rPr lang="ja-JP" altLang="en-US">
                <a:solidFill>
                  <a:srgbClr val="FF3399"/>
                </a:solidFill>
              </a:rPr>
              <a:t>位。</a:t>
            </a:r>
          </a:p>
          <a:p>
            <a:r>
              <a:rPr lang="ja-JP" altLang="en-US">
                <a:solidFill>
                  <a:srgbClr val="FF3399"/>
                </a:solidFill>
              </a:rPr>
              <a:t>非常に軽い。電子の</a:t>
            </a:r>
          </a:p>
          <a:p>
            <a:r>
              <a:rPr lang="en-US" altLang="ja-JP">
                <a:solidFill>
                  <a:srgbClr val="FF3399"/>
                </a:solidFill>
              </a:rPr>
              <a:t>0.05/511000=1</a:t>
            </a:r>
            <a:r>
              <a:rPr lang="ja-JP" altLang="en-US">
                <a:solidFill>
                  <a:srgbClr val="FF3399"/>
                </a:solidFill>
              </a:rPr>
              <a:t>千万分の１。</a:t>
            </a:r>
          </a:p>
        </p:txBody>
      </p:sp>
      <p:sp>
        <p:nvSpPr>
          <p:cNvPr id="34837" name="Text Box 21"/>
          <p:cNvSpPr txBox="1">
            <a:spLocks noChangeArrowheads="1"/>
          </p:cNvSpPr>
          <p:nvPr/>
        </p:nvSpPr>
        <p:spPr bwMode="auto">
          <a:xfrm>
            <a:off x="2138363" y="1381125"/>
            <a:ext cx="11255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2000" b="1">
                <a:solidFill>
                  <a:srgbClr val="0000FF"/>
                </a:solidFill>
              </a:rPr>
              <a:t>振動なし</a:t>
            </a:r>
          </a:p>
          <a:p>
            <a:r>
              <a:rPr lang="ja-JP" altLang="en-US" sz="2000" b="1">
                <a:solidFill>
                  <a:srgbClr val="FF0000"/>
                </a:solidFill>
              </a:rPr>
              <a:t>振動あり</a:t>
            </a:r>
          </a:p>
        </p:txBody>
      </p:sp>
      <p:sp>
        <p:nvSpPr>
          <p:cNvPr id="34838" name="Text Box 22"/>
          <p:cNvSpPr txBox="1">
            <a:spLocks noChangeArrowheads="1"/>
          </p:cNvSpPr>
          <p:nvPr/>
        </p:nvSpPr>
        <p:spPr bwMode="auto">
          <a:xfrm>
            <a:off x="3146425" y="6461125"/>
            <a:ext cx="915988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b="1"/>
              <a:t>sin</a:t>
            </a:r>
            <a:r>
              <a:rPr lang="en-US" altLang="ja-JP" sz="2000" b="1" baseline="30000"/>
              <a:t>2</a:t>
            </a:r>
            <a:r>
              <a:rPr lang="en-US" altLang="ja-JP" sz="2000" b="1"/>
              <a:t>2</a:t>
            </a:r>
            <a:r>
              <a:rPr lang="en-US" altLang="ja-JP" sz="2000" b="1">
                <a:latin typeface="Symbol" pitchFamily="18" charset="2"/>
              </a:rPr>
              <a:t>q</a:t>
            </a:r>
          </a:p>
        </p:txBody>
      </p:sp>
      <p:sp>
        <p:nvSpPr>
          <p:cNvPr id="34840" name="Text Box 24"/>
          <p:cNvSpPr txBox="1">
            <a:spLocks noChangeArrowheads="1"/>
          </p:cNvSpPr>
          <p:nvPr/>
        </p:nvSpPr>
        <p:spPr bwMode="auto">
          <a:xfrm rot="16200000">
            <a:off x="-32544" y="4414044"/>
            <a:ext cx="1344613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b="1">
                <a:latin typeface="Symbol" pitchFamily="18" charset="2"/>
              </a:rPr>
              <a:t>D</a:t>
            </a:r>
            <a:r>
              <a:rPr lang="en-US" altLang="ja-JP" sz="2000" b="1"/>
              <a:t>m</a:t>
            </a:r>
            <a:r>
              <a:rPr lang="en-US" altLang="ja-JP" sz="2000" b="1" baseline="30000"/>
              <a:t>2 </a:t>
            </a:r>
            <a:r>
              <a:rPr lang="en-US" altLang="ja-JP" sz="2000" b="1"/>
              <a:t>(eV</a:t>
            </a:r>
            <a:r>
              <a:rPr lang="en-US" altLang="ja-JP" sz="2000" b="1" baseline="30000"/>
              <a:t>2</a:t>
            </a:r>
            <a:r>
              <a:rPr lang="en-US" altLang="ja-JP" sz="2000" b="1"/>
              <a:t>) </a:t>
            </a:r>
          </a:p>
        </p:txBody>
      </p:sp>
      <p:sp>
        <p:nvSpPr>
          <p:cNvPr id="34848" name="Line 32"/>
          <p:cNvSpPr>
            <a:spLocks noChangeShapeType="1"/>
          </p:cNvSpPr>
          <p:nvPr/>
        </p:nvSpPr>
        <p:spPr bwMode="auto">
          <a:xfrm>
            <a:off x="1150938" y="5343525"/>
            <a:ext cx="2894012" cy="9525"/>
          </a:xfrm>
          <a:prstGeom prst="line">
            <a:avLst/>
          </a:prstGeom>
          <a:noFill/>
          <a:ln w="28575">
            <a:solidFill>
              <a:srgbClr val="FF3399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34836" name="Text Box 20"/>
          <p:cNvSpPr txBox="1">
            <a:spLocks noChangeArrowheads="1"/>
          </p:cNvSpPr>
          <p:nvPr/>
        </p:nvSpPr>
        <p:spPr bwMode="auto">
          <a:xfrm>
            <a:off x="2212975" y="3768725"/>
            <a:ext cx="733425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b="1"/>
              <a:t>E</a:t>
            </a:r>
            <a:r>
              <a:rPr lang="en-US" altLang="ja-JP" sz="2000" b="1" baseline="-25000">
                <a:latin typeface="Symbol" pitchFamily="18" charset="2"/>
              </a:rPr>
              <a:t>n</a:t>
            </a:r>
            <a:r>
              <a:rPr lang="en-US" altLang="ja-JP" sz="2000" b="1" baseline="30000"/>
              <a:t>rec.</a:t>
            </a:r>
            <a:endParaRPr lang="en-US" altLang="ja-JP" sz="2000" b="1"/>
          </a:p>
        </p:txBody>
      </p:sp>
      <p:pic>
        <p:nvPicPr>
          <p:cNvPr id="34854" name="Picture 3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70375" y="4056063"/>
            <a:ext cx="4873625" cy="204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855" name="Text Box 39"/>
          <p:cNvSpPr txBox="1">
            <a:spLocks noChangeArrowheads="1"/>
          </p:cNvSpPr>
          <p:nvPr/>
        </p:nvSpPr>
        <p:spPr bwMode="auto">
          <a:xfrm>
            <a:off x="4368800" y="3252788"/>
            <a:ext cx="4559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ja-JP" altLang="en-US" b="1">
                <a:solidFill>
                  <a:srgbClr val="0000FF"/>
                </a:solidFill>
              </a:rPr>
              <a:t>加速器ニュートリノを使った、ニュートリノ質量の確立とニュートリノ振動の精密測定。</a:t>
            </a:r>
          </a:p>
        </p:txBody>
      </p:sp>
      <p:sp>
        <p:nvSpPr>
          <p:cNvPr id="34856" name="Text Box 40"/>
          <p:cNvSpPr txBox="1">
            <a:spLocks noChangeArrowheads="1"/>
          </p:cNvSpPr>
          <p:nvPr/>
        </p:nvSpPr>
        <p:spPr bwMode="auto">
          <a:xfrm>
            <a:off x="4403725" y="6170613"/>
            <a:ext cx="4705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/>
              <a:t>詳しくは</a:t>
            </a:r>
          </a:p>
          <a:p>
            <a:r>
              <a:rPr lang="en-US" altLang="ja-JP">
                <a:solidFill>
                  <a:srgbClr val="0000FF"/>
                </a:solidFill>
              </a:rPr>
              <a:t>http://www-he.scphys.kyoto-u.ac.jp/Neutrino/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77" name="Picture 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3988" y="3754438"/>
            <a:ext cx="2763837" cy="276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154" name="WordArt 2"/>
          <p:cNvSpPr>
            <a:spLocks noChangeArrowheads="1" noChangeShapeType="1" noTextEdit="1"/>
          </p:cNvSpPr>
          <p:nvPr/>
        </p:nvSpPr>
        <p:spPr bwMode="auto">
          <a:xfrm>
            <a:off x="2960688" y="71438"/>
            <a:ext cx="3246437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ja-JP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BESS-Polar</a:t>
            </a:r>
            <a:endParaRPr lang="ja-JP" alt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ＭＳ Ｐゴシック"/>
              <a:ea typeface="ＭＳ Ｐゴシック"/>
            </a:endParaRP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7943850" y="0"/>
            <a:ext cx="12105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6600"/>
                </a:solidFill>
              </a:rPr>
              <a:t>6/22/2007</a:t>
            </a:r>
            <a:endParaRPr lang="en-US" altLang="ja-JP" dirty="0">
              <a:solidFill>
                <a:srgbClr val="FF6600"/>
              </a:solidFill>
            </a:endParaRPr>
          </a:p>
        </p:txBody>
      </p:sp>
      <p:pic>
        <p:nvPicPr>
          <p:cNvPr id="49168" name="Picture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0" y="1012825"/>
            <a:ext cx="3898900" cy="2925763"/>
          </a:xfrm>
          <a:prstGeom prst="rect">
            <a:avLst/>
          </a:prstGeom>
          <a:noFill/>
        </p:spPr>
      </p:pic>
      <p:sp>
        <p:nvSpPr>
          <p:cNvPr id="49169" name="Text Box 17"/>
          <p:cNvSpPr txBox="1">
            <a:spLocks noChangeArrowheads="1"/>
          </p:cNvSpPr>
          <p:nvPr/>
        </p:nvSpPr>
        <p:spPr bwMode="auto">
          <a:xfrm>
            <a:off x="1973263" y="630238"/>
            <a:ext cx="51593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ja-JP" altLang="en-US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南極上空で宇宙からの反物質を探索する気球実験</a:t>
            </a:r>
          </a:p>
        </p:txBody>
      </p:sp>
      <p:pic>
        <p:nvPicPr>
          <p:cNvPr id="49170" name="Picture 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2413" y="1066800"/>
            <a:ext cx="3816350" cy="5029200"/>
          </a:xfrm>
          <a:prstGeom prst="rect">
            <a:avLst/>
          </a:prstGeom>
          <a:noFill/>
        </p:spPr>
      </p:pic>
      <p:sp>
        <p:nvSpPr>
          <p:cNvPr id="49171" name="Rectangle 19"/>
          <p:cNvSpPr>
            <a:spLocks noChangeArrowheads="1"/>
          </p:cNvSpPr>
          <p:nvPr/>
        </p:nvSpPr>
        <p:spPr bwMode="auto">
          <a:xfrm>
            <a:off x="5245100" y="4373563"/>
            <a:ext cx="2971800" cy="346075"/>
          </a:xfrm>
          <a:prstGeom prst="rect">
            <a:avLst/>
          </a:prstGeom>
          <a:solidFill>
            <a:srgbClr val="FF9900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ja-JP" altLang="en-US" sz="1600" b="1">
                <a:solidFill>
                  <a:srgbClr val="0000FF"/>
                </a:solidFill>
                <a:latin typeface="Times" pitchFamily="18" charset="0"/>
                <a:ea typeface="Osaka" charset="-128"/>
              </a:rPr>
              <a:t>粒子と反粒子アンバランス</a:t>
            </a:r>
            <a:r>
              <a:rPr lang="en-US" altLang="ja-JP" sz="1600" b="1">
                <a:solidFill>
                  <a:srgbClr val="0000FF"/>
                </a:solidFill>
                <a:latin typeface="Times" pitchFamily="18" charset="0"/>
                <a:ea typeface="Osaka" charset="-128"/>
              </a:rPr>
              <a:t>?</a:t>
            </a:r>
            <a:endParaRPr lang="en-US" altLang="ja-JP" b="1">
              <a:solidFill>
                <a:srgbClr val="0000FF"/>
              </a:solidFill>
              <a:latin typeface="Times" pitchFamily="18" charset="0"/>
              <a:ea typeface="Osaka" charset="-128"/>
            </a:endParaRPr>
          </a:p>
        </p:txBody>
      </p:sp>
      <p:sp>
        <p:nvSpPr>
          <p:cNvPr id="49172" name="Rectangle 20"/>
          <p:cNvSpPr>
            <a:spLocks noChangeArrowheads="1"/>
          </p:cNvSpPr>
          <p:nvPr/>
        </p:nvSpPr>
        <p:spPr bwMode="auto">
          <a:xfrm>
            <a:off x="7478713" y="1143000"/>
            <a:ext cx="1563687" cy="3365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600">
                <a:solidFill>
                  <a:srgbClr val="0000FF"/>
                </a:solidFill>
                <a:latin typeface="Times" pitchFamily="18" charset="0"/>
                <a:ea typeface="Osaka" charset="-128"/>
              </a:rPr>
              <a:t>現在： </a:t>
            </a:r>
            <a:r>
              <a:rPr lang="en-US" altLang="ja-JP" sz="1600">
                <a:solidFill>
                  <a:srgbClr val="0000FF"/>
                </a:solidFill>
                <a:latin typeface="Times" pitchFamily="18" charset="0"/>
                <a:ea typeface="Osaka" charset="-128"/>
              </a:rPr>
              <a:t>~137</a:t>
            </a:r>
            <a:r>
              <a:rPr lang="ja-JP" altLang="en-US" sz="1600">
                <a:solidFill>
                  <a:srgbClr val="0000FF"/>
                </a:solidFill>
                <a:latin typeface="Times" pitchFamily="18" charset="0"/>
                <a:ea typeface="Osaka" charset="-128"/>
              </a:rPr>
              <a:t>億年</a:t>
            </a:r>
          </a:p>
        </p:txBody>
      </p:sp>
      <p:sp>
        <p:nvSpPr>
          <p:cNvPr id="49173" name="Rectangle 21"/>
          <p:cNvSpPr>
            <a:spLocks noChangeArrowheads="1"/>
          </p:cNvSpPr>
          <p:nvPr/>
        </p:nvSpPr>
        <p:spPr bwMode="auto">
          <a:xfrm>
            <a:off x="5275263" y="4943475"/>
            <a:ext cx="2971800" cy="3460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ja-JP" altLang="en-US" sz="1600">
                <a:solidFill>
                  <a:srgbClr val="0000FF"/>
                </a:solidFill>
                <a:latin typeface="Times" pitchFamily="18" charset="0"/>
                <a:ea typeface="Osaka" charset="-128"/>
              </a:rPr>
              <a:t>ミニブラックホールの生成？</a:t>
            </a:r>
          </a:p>
        </p:txBody>
      </p:sp>
      <p:sp>
        <p:nvSpPr>
          <p:cNvPr id="49174" name="Rectangle 22"/>
          <p:cNvSpPr>
            <a:spLocks noChangeArrowheads="1"/>
          </p:cNvSpPr>
          <p:nvPr/>
        </p:nvSpPr>
        <p:spPr bwMode="auto">
          <a:xfrm>
            <a:off x="8240713" y="4724400"/>
            <a:ext cx="949325" cy="366713"/>
          </a:xfrm>
          <a:prstGeom prst="rect">
            <a:avLst/>
          </a:prstGeom>
          <a:solidFill>
            <a:srgbClr val="FFFA05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0000FF"/>
                </a:solidFill>
                <a:latin typeface="Palatino" pitchFamily="18" charset="0"/>
                <a:ea typeface="Osaka" charset="-128"/>
              </a:rPr>
              <a:t>10</a:t>
            </a:r>
            <a:r>
              <a:rPr lang="en-US" altLang="ja-JP" b="1" baseline="30000">
                <a:solidFill>
                  <a:srgbClr val="0000FF"/>
                </a:solidFill>
                <a:latin typeface="Palatino" pitchFamily="18" charset="0"/>
                <a:ea typeface="Osaka" charset="-128"/>
              </a:rPr>
              <a:t>-34</a:t>
            </a:r>
            <a:r>
              <a:rPr lang="en-US" altLang="ja-JP" b="1">
                <a:solidFill>
                  <a:srgbClr val="0000FF"/>
                </a:solidFill>
                <a:latin typeface="Palatino" pitchFamily="18" charset="0"/>
                <a:ea typeface="Osaka" charset="-128"/>
              </a:rPr>
              <a:t> </a:t>
            </a:r>
            <a:r>
              <a:rPr lang="ja-JP" altLang="en-US" b="1">
                <a:solidFill>
                  <a:srgbClr val="0000FF"/>
                </a:solidFill>
                <a:latin typeface="Palatino" pitchFamily="18" charset="0"/>
                <a:ea typeface="Osaka" charset="-128"/>
              </a:rPr>
              <a:t>秒</a:t>
            </a:r>
          </a:p>
        </p:txBody>
      </p:sp>
      <p:pic>
        <p:nvPicPr>
          <p:cNvPr id="49175" name="Picture 23"/>
          <p:cNvPicPr>
            <a:picLocks noChangeAspect="1" noChangeArrowheads="1"/>
          </p:cNvPicPr>
          <p:nvPr/>
        </p:nvPicPr>
        <p:blipFill>
          <a:blip r:embed="rId6"/>
          <a:srcRect l="3015" t="49944" r="61172" b="2025"/>
          <a:stretch>
            <a:fillRect/>
          </a:stretch>
        </p:blipFill>
        <p:spPr bwMode="auto">
          <a:xfrm>
            <a:off x="0" y="3733800"/>
            <a:ext cx="2819400" cy="2414588"/>
          </a:xfrm>
          <a:prstGeom prst="rect">
            <a:avLst/>
          </a:prstGeom>
          <a:noFill/>
          <a:ln w="1905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</p:pic>
      <p:sp>
        <p:nvSpPr>
          <p:cNvPr id="49178" name="Text Box 26"/>
          <p:cNvSpPr txBox="1">
            <a:spLocks noChangeArrowheads="1"/>
          </p:cNvSpPr>
          <p:nvPr/>
        </p:nvSpPr>
        <p:spPr bwMode="auto">
          <a:xfrm>
            <a:off x="3343275" y="5586413"/>
            <a:ext cx="15398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FF0000"/>
                </a:solidFill>
              </a:rPr>
              <a:t>２週間で１週。</a:t>
            </a:r>
          </a:p>
        </p:txBody>
      </p:sp>
      <p:sp>
        <p:nvSpPr>
          <p:cNvPr id="49179" name="Text Box 27"/>
          <p:cNvSpPr txBox="1">
            <a:spLocks noChangeArrowheads="1"/>
          </p:cNvSpPr>
          <p:nvPr/>
        </p:nvSpPr>
        <p:spPr bwMode="auto">
          <a:xfrm>
            <a:off x="0" y="6284913"/>
            <a:ext cx="30765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FF0000"/>
                </a:solidFill>
              </a:rPr>
              <a:t>低エネルギー宇宙線は極で！</a:t>
            </a:r>
          </a:p>
        </p:txBody>
      </p:sp>
      <p:sp>
        <p:nvSpPr>
          <p:cNvPr id="49180" name="Text Box 28"/>
          <p:cNvSpPr txBox="1">
            <a:spLocks noChangeArrowheads="1"/>
          </p:cNvSpPr>
          <p:nvPr/>
        </p:nvSpPr>
        <p:spPr bwMode="auto">
          <a:xfrm>
            <a:off x="5626100" y="1550988"/>
            <a:ext cx="35179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ja-JP" altLang="en-US" b="1">
                <a:solidFill>
                  <a:schemeClr val="bg1"/>
                </a:solidFill>
              </a:rPr>
              <a:t>　反物質はどこに消えたのか？</a:t>
            </a:r>
          </a:p>
          <a:p>
            <a:pPr>
              <a:buFontTx/>
              <a:buChar char="•"/>
            </a:pPr>
            <a:r>
              <a:rPr lang="ja-JP" altLang="en-US" b="1">
                <a:solidFill>
                  <a:schemeClr val="bg1"/>
                </a:solidFill>
              </a:rPr>
              <a:t>　ミニ（原始）ブラックホール蒸発からの反陽子はあるか？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part_blu"/>
          <p:cNvPicPr>
            <a:picLocks noChangeAspect="1" noChangeArrowheads="1"/>
          </p:cNvPicPr>
          <p:nvPr/>
        </p:nvPicPr>
        <p:blipFill>
          <a:blip r:embed="rId3"/>
          <a:srcRect t="15749" b="15749"/>
          <a:stretch>
            <a:fillRect/>
          </a:stretch>
        </p:blipFill>
        <p:spPr bwMode="auto">
          <a:xfrm>
            <a:off x="163513" y="173038"/>
            <a:ext cx="4289425" cy="224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6613" y="0"/>
            <a:ext cx="2722562" cy="313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2" name="Picture 6" descr="ID9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2450" y="2532063"/>
            <a:ext cx="3275013" cy="423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1327150" y="3033713"/>
            <a:ext cx="1631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FF0000"/>
                </a:solidFill>
                <a:latin typeface="Times" pitchFamily="18" charset="0"/>
                <a:ea typeface="Osaka" charset="-128"/>
              </a:rPr>
              <a:t>反陽子</a:t>
            </a:r>
            <a:r>
              <a:rPr lang="ja-JP" altLang="en-US">
                <a:solidFill>
                  <a:srgbClr val="0080FF"/>
                </a:solidFill>
                <a:latin typeface="Times" pitchFamily="18" charset="0"/>
                <a:ea typeface="Osaka" charset="-128"/>
              </a:rPr>
              <a:t>　</a:t>
            </a:r>
            <a:r>
              <a:rPr lang="ja-JP" altLang="en-US">
                <a:solidFill>
                  <a:schemeClr val="bg1"/>
                </a:solidFill>
                <a:latin typeface="Times" pitchFamily="18" charset="0"/>
                <a:ea typeface="Osaka" charset="-128"/>
              </a:rPr>
              <a:t>　</a:t>
            </a:r>
            <a:r>
              <a:rPr lang="ja-JP" altLang="en-US">
                <a:latin typeface="Times" pitchFamily="18" charset="0"/>
                <a:ea typeface="Osaka" charset="-128"/>
              </a:rPr>
              <a:t>陽子</a:t>
            </a:r>
          </a:p>
        </p:txBody>
      </p:sp>
      <p:pic>
        <p:nvPicPr>
          <p:cNvPr id="50184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17913" y="3087688"/>
            <a:ext cx="3476625" cy="3770312"/>
          </a:xfrm>
          <a:prstGeom prst="rect">
            <a:avLst/>
          </a:prstGeom>
          <a:solidFill>
            <a:srgbClr val="EAEAEA"/>
          </a:solidFill>
        </p:spPr>
      </p:pic>
      <p:sp>
        <p:nvSpPr>
          <p:cNvPr id="50186" name="Text Box 10"/>
          <p:cNvSpPr txBox="1">
            <a:spLocks noChangeArrowheads="1"/>
          </p:cNvSpPr>
          <p:nvPr/>
        </p:nvSpPr>
        <p:spPr bwMode="auto">
          <a:xfrm rot="16200000">
            <a:off x="-463550" y="3460750"/>
            <a:ext cx="17700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/>
              <a:t>1/</a:t>
            </a:r>
            <a:r>
              <a:rPr lang="en-US" altLang="ja-JP">
                <a:latin typeface="Symbol" pitchFamily="18" charset="2"/>
              </a:rPr>
              <a:t>b</a:t>
            </a:r>
            <a:r>
              <a:rPr lang="en-US" altLang="ja-JP"/>
              <a:t>: </a:t>
            </a:r>
            <a:r>
              <a:rPr lang="ja-JP" altLang="en-US"/>
              <a:t>速度の逆数</a:t>
            </a:r>
          </a:p>
        </p:txBody>
      </p:sp>
      <p:sp>
        <p:nvSpPr>
          <p:cNvPr id="50187" name="Text Box 11"/>
          <p:cNvSpPr txBox="1">
            <a:spLocks noChangeArrowheads="1"/>
          </p:cNvSpPr>
          <p:nvPr/>
        </p:nvSpPr>
        <p:spPr bwMode="auto">
          <a:xfrm>
            <a:off x="1674813" y="6329363"/>
            <a:ext cx="1098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/>
              <a:t>～運動量</a:t>
            </a:r>
          </a:p>
        </p:txBody>
      </p:sp>
      <p:sp>
        <p:nvSpPr>
          <p:cNvPr id="50188" name="Text Box 12"/>
          <p:cNvSpPr txBox="1">
            <a:spLocks noChangeArrowheads="1"/>
          </p:cNvSpPr>
          <p:nvPr/>
        </p:nvSpPr>
        <p:spPr bwMode="auto">
          <a:xfrm>
            <a:off x="3119438" y="6327775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2400" b="1"/>
              <a:t>＋</a:t>
            </a:r>
          </a:p>
        </p:txBody>
      </p:sp>
      <p:sp>
        <p:nvSpPr>
          <p:cNvPr id="50189" name="Text Box 13"/>
          <p:cNvSpPr txBox="1">
            <a:spLocks noChangeArrowheads="1"/>
          </p:cNvSpPr>
          <p:nvPr/>
        </p:nvSpPr>
        <p:spPr bwMode="auto">
          <a:xfrm>
            <a:off x="925513" y="6362700"/>
            <a:ext cx="477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2400" b="1">
                <a:solidFill>
                  <a:srgbClr val="FF0000"/>
                </a:solidFill>
              </a:rPr>
              <a:t>ー</a:t>
            </a:r>
          </a:p>
        </p:txBody>
      </p:sp>
      <p:sp>
        <p:nvSpPr>
          <p:cNvPr id="50190" name="Text Box 14"/>
          <p:cNvSpPr txBox="1">
            <a:spLocks noChangeArrowheads="1"/>
          </p:cNvSpPr>
          <p:nvPr/>
        </p:nvSpPr>
        <p:spPr bwMode="auto">
          <a:xfrm>
            <a:off x="5100638" y="3422650"/>
            <a:ext cx="1797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/>
              <a:t>反陽子フラックス</a:t>
            </a:r>
          </a:p>
        </p:txBody>
      </p:sp>
      <p:sp>
        <p:nvSpPr>
          <p:cNvPr id="50191" name="Text Box 15"/>
          <p:cNvSpPr txBox="1">
            <a:spLocks noChangeArrowheads="1"/>
          </p:cNvSpPr>
          <p:nvPr/>
        </p:nvSpPr>
        <p:spPr bwMode="auto">
          <a:xfrm>
            <a:off x="3609975" y="5767388"/>
            <a:ext cx="2032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ja-JP" altLang="en-US" b="1">
                <a:solidFill>
                  <a:srgbClr val="0000FF"/>
                </a:solidFill>
              </a:rPr>
              <a:t>ミニブラックホール蒸発の反陽子？</a:t>
            </a:r>
          </a:p>
        </p:txBody>
      </p:sp>
      <p:sp>
        <p:nvSpPr>
          <p:cNvPr id="50192" name="Oval 16"/>
          <p:cNvSpPr>
            <a:spLocks noChangeArrowheads="1"/>
          </p:cNvSpPr>
          <p:nvPr/>
        </p:nvSpPr>
        <p:spPr bwMode="auto">
          <a:xfrm rot="-3101359">
            <a:off x="949325" y="4522788"/>
            <a:ext cx="1089025" cy="730250"/>
          </a:xfrm>
          <a:prstGeom prst="ellipse">
            <a:avLst/>
          </a:prstGeom>
          <a:noFill/>
          <a:ln w="9525">
            <a:solidFill>
              <a:srgbClr val="FF33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0193" name="Line 17"/>
          <p:cNvSpPr>
            <a:spLocks noChangeShapeType="1"/>
          </p:cNvSpPr>
          <p:nvPr/>
        </p:nvSpPr>
        <p:spPr bwMode="auto">
          <a:xfrm flipV="1">
            <a:off x="1544638" y="2557463"/>
            <a:ext cx="5364162" cy="2212975"/>
          </a:xfrm>
          <a:prstGeom prst="line">
            <a:avLst/>
          </a:prstGeom>
          <a:noFill/>
          <a:ln w="9525">
            <a:solidFill>
              <a:srgbClr val="FF3399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50194" name="Text Box 18"/>
          <p:cNvSpPr txBox="1">
            <a:spLocks noChangeArrowheads="1"/>
          </p:cNvSpPr>
          <p:nvPr/>
        </p:nvSpPr>
        <p:spPr bwMode="auto">
          <a:xfrm>
            <a:off x="6880225" y="2079625"/>
            <a:ext cx="226377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ja-JP" altLang="en-US">
                <a:solidFill>
                  <a:srgbClr val="FF3399"/>
                </a:solidFill>
              </a:rPr>
              <a:t>反物質（反ヘリウム）無し。</a:t>
            </a:r>
            <a:r>
              <a:rPr lang="ja-JP" altLang="en-US" b="1">
                <a:solidFill>
                  <a:srgbClr val="FF3399"/>
                </a:solidFill>
              </a:rPr>
              <a:t>反</a:t>
            </a:r>
            <a:r>
              <a:rPr lang="en-US" altLang="ja-JP" b="1">
                <a:solidFill>
                  <a:srgbClr val="FF3399"/>
                </a:solidFill>
              </a:rPr>
              <a:t>He</a:t>
            </a:r>
            <a:r>
              <a:rPr lang="ja-JP" altLang="en-US" b="1">
                <a:solidFill>
                  <a:srgbClr val="FF3399"/>
                </a:solidFill>
              </a:rPr>
              <a:t>はＨｅに対して</a:t>
            </a:r>
            <a:r>
              <a:rPr lang="en-US" altLang="ja-JP" b="1">
                <a:solidFill>
                  <a:srgbClr val="FF3399"/>
                </a:solidFill>
              </a:rPr>
              <a:t>1/6,600,000</a:t>
            </a:r>
            <a:r>
              <a:rPr lang="ja-JP" altLang="en-US" b="1">
                <a:solidFill>
                  <a:srgbClr val="FF3399"/>
                </a:solidFill>
              </a:rPr>
              <a:t>以下。</a:t>
            </a:r>
            <a:endParaRPr lang="ja-JP" altLang="en-US">
              <a:solidFill>
                <a:srgbClr val="FF3399"/>
              </a:solidFill>
            </a:endParaRPr>
          </a:p>
        </p:txBody>
      </p:sp>
      <p:pic>
        <p:nvPicPr>
          <p:cNvPr id="50195" name="Picture 1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42188" y="3905250"/>
            <a:ext cx="1295400" cy="1120775"/>
          </a:xfrm>
          <a:prstGeom prst="rect">
            <a:avLst/>
          </a:prstGeom>
          <a:noFill/>
        </p:spPr>
      </p:pic>
      <p:pic>
        <p:nvPicPr>
          <p:cNvPr id="50196" name="Picture 2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05613" y="5057775"/>
            <a:ext cx="2338387" cy="1800225"/>
          </a:xfrm>
          <a:prstGeom prst="rect">
            <a:avLst/>
          </a:prstGeom>
          <a:noFill/>
        </p:spPr>
      </p:pic>
      <p:sp>
        <p:nvSpPr>
          <p:cNvPr id="50197" name="Text Box 21"/>
          <p:cNvSpPr txBox="1">
            <a:spLocks noChangeArrowheads="1"/>
          </p:cNvSpPr>
          <p:nvPr/>
        </p:nvSpPr>
        <p:spPr bwMode="auto">
          <a:xfrm>
            <a:off x="2206625" y="855663"/>
            <a:ext cx="2228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chemeClr val="bg1"/>
                </a:solidFill>
              </a:rPr>
              <a:t>大気が薄い上空へ！</a:t>
            </a:r>
          </a:p>
        </p:txBody>
      </p:sp>
      <p:sp>
        <p:nvSpPr>
          <p:cNvPr id="50198" name="Line 22"/>
          <p:cNvSpPr>
            <a:spLocks noChangeShapeType="1"/>
          </p:cNvSpPr>
          <p:nvPr/>
        </p:nvSpPr>
        <p:spPr bwMode="auto">
          <a:xfrm flipV="1">
            <a:off x="1692275" y="4992688"/>
            <a:ext cx="2644775" cy="6175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5738" y="1300163"/>
            <a:ext cx="5345112" cy="15208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ja-JP" altLang="en-US" sz="2400"/>
              <a:t>　粒子＝反粒子</a:t>
            </a:r>
          </a:p>
          <a:p>
            <a:pPr>
              <a:lnSpc>
                <a:spcPct val="90000"/>
              </a:lnSpc>
            </a:pPr>
            <a:r>
              <a:rPr lang="ja-JP" altLang="en-US" sz="2400"/>
              <a:t>　マヨラナニュートリノ質量</a:t>
            </a:r>
          </a:p>
          <a:p>
            <a:pPr lvl="1">
              <a:lnSpc>
                <a:spcPct val="90000"/>
              </a:lnSpc>
            </a:pPr>
            <a:r>
              <a:rPr lang="ja-JP" altLang="en-US" sz="2000">
                <a:latin typeface="Symbol" pitchFamily="18" charset="2"/>
              </a:rPr>
              <a:t>（通常の素粒子はディラック質量を持つ）</a:t>
            </a:r>
          </a:p>
          <a:p>
            <a:pPr lvl="1">
              <a:lnSpc>
                <a:spcPct val="90000"/>
              </a:lnSpc>
            </a:pPr>
            <a:r>
              <a:rPr lang="ja-JP" altLang="en-US" sz="2000">
                <a:latin typeface="Symbol" pitchFamily="18" charset="2"/>
              </a:rPr>
              <a:t> 非常に軽いニュートリノ質量の理由？</a:t>
            </a:r>
          </a:p>
        </p:txBody>
      </p:sp>
      <p:grpSp>
        <p:nvGrpSpPr>
          <p:cNvPr id="51228" name="Group 28"/>
          <p:cNvGrpSpPr>
            <a:grpSpLocks/>
          </p:cNvGrpSpPr>
          <p:nvPr/>
        </p:nvGrpSpPr>
        <p:grpSpPr bwMode="auto">
          <a:xfrm>
            <a:off x="1920875" y="107950"/>
            <a:ext cx="5278438" cy="681038"/>
            <a:chOff x="988" y="194"/>
            <a:chExt cx="3325" cy="429"/>
          </a:xfrm>
        </p:grpSpPr>
        <p:sp>
          <p:nvSpPr>
            <p:cNvPr id="51204" name="WordArt 4"/>
            <p:cNvSpPr>
              <a:spLocks noChangeArrowheads="1" noChangeShapeType="1" noTextEdit="1"/>
            </p:cNvSpPr>
            <p:nvPr/>
          </p:nvSpPr>
          <p:spPr bwMode="auto">
            <a:xfrm>
              <a:off x="2051" y="194"/>
              <a:ext cx="2262" cy="3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ja-JP" altLang="en-US" sz="3600" kern="1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ＭＳ Ｐゴシック"/>
                  <a:ea typeface="ＭＳ Ｐゴシック"/>
                </a:rPr>
                <a:t>崩壊探索実験</a:t>
              </a:r>
            </a:p>
          </p:txBody>
        </p:sp>
        <p:sp>
          <p:nvSpPr>
            <p:cNvPr id="51205" name="WordArt 5"/>
            <p:cNvSpPr>
              <a:spLocks noChangeArrowheads="1" noChangeShapeType="1" noTextEdit="1"/>
            </p:cNvSpPr>
            <p:nvPr/>
          </p:nvSpPr>
          <p:spPr bwMode="auto">
            <a:xfrm>
              <a:off x="988" y="216"/>
              <a:ext cx="997" cy="40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ja-JP" altLang="en-US" sz="3600" kern="1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Symbol"/>
                </a:rPr>
                <a:t>　</a:t>
              </a:r>
              <a:r>
                <a:rPr lang="en-US" altLang="ja-JP" sz="3600" kern="1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Symbol"/>
                </a:rPr>
                <a:t>0nbb</a:t>
              </a:r>
              <a:endParaRPr lang="ja-JP" alt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Symbol"/>
              </a:endParaRPr>
            </a:p>
          </p:txBody>
        </p:sp>
      </p:grpSp>
      <p:sp>
        <p:nvSpPr>
          <p:cNvPr id="51208" name="Text Box 8"/>
          <p:cNvSpPr txBox="1">
            <a:spLocks noChangeArrowheads="1"/>
          </p:cNvSpPr>
          <p:nvPr/>
        </p:nvSpPr>
        <p:spPr bwMode="auto">
          <a:xfrm>
            <a:off x="7943850" y="0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mtClean="0">
                <a:solidFill>
                  <a:srgbClr val="FF6600"/>
                </a:solidFill>
              </a:rPr>
              <a:t>7/6/2007</a:t>
            </a:r>
            <a:endParaRPr lang="en-US" altLang="ja-JP">
              <a:solidFill>
                <a:srgbClr val="FF6600"/>
              </a:solidFill>
            </a:endParaRPr>
          </a:p>
        </p:txBody>
      </p:sp>
      <p:pic>
        <p:nvPicPr>
          <p:cNvPr id="51209" name="Picture 9" descr="vogel"/>
          <p:cNvPicPr>
            <a:picLocks noChangeAspect="1" noChangeArrowheads="1"/>
          </p:cNvPicPr>
          <p:nvPr/>
        </p:nvPicPr>
        <p:blipFill>
          <a:blip r:embed="rId3"/>
          <a:srcRect l="49603" t="17479"/>
          <a:stretch>
            <a:fillRect/>
          </a:stretch>
        </p:blipFill>
        <p:spPr bwMode="auto">
          <a:xfrm>
            <a:off x="2833688" y="4010025"/>
            <a:ext cx="2833687" cy="2665413"/>
          </a:xfrm>
          <a:prstGeom prst="rect">
            <a:avLst/>
          </a:prstGeom>
          <a:noFill/>
        </p:spPr>
      </p:pic>
      <p:grpSp>
        <p:nvGrpSpPr>
          <p:cNvPr id="51214" name="Group 14"/>
          <p:cNvGrpSpPr>
            <a:grpSpLocks/>
          </p:cNvGrpSpPr>
          <p:nvPr/>
        </p:nvGrpSpPr>
        <p:grpSpPr bwMode="auto">
          <a:xfrm>
            <a:off x="209550" y="831850"/>
            <a:ext cx="4016375" cy="457200"/>
            <a:chOff x="132" y="668"/>
            <a:chExt cx="2530" cy="288"/>
          </a:xfrm>
        </p:grpSpPr>
        <p:sp>
          <p:nvSpPr>
            <p:cNvPr id="51212" name="Text Box 12"/>
            <p:cNvSpPr txBox="1">
              <a:spLocks noChangeArrowheads="1"/>
            </p:cNvSpPr>
            <p:nvPr/>
          </p:nvSpPr>
          <p:spPr bwMode="auto">
            <a:xfrm>
              <a:off x="132" y="668"/>
              <a:ext cx="253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ja-JP" altLang="en-US" sz="2400">
                  <a:solidFill>
                    <a:srgbClr val="0000FF"/>
                  </a:solidFill>
                </a:rPr>
                <a:t>マヨラナニュートリノ仮説： </a:t>
              </a:r>
              <a:r>
                <a:rPr lang="en-US" altLang="ja-JP" sz="2400">
                  <a:solidFill>
                    <a:srgbClr val="0000FF"/>
                  </a:solidFill>
                  <a:latin typeface="Symbol" pitchFamily="18" charset="2"/>
                </a:rPr>
                <a:t>n</a:t>
              </a:r>
              <a:r>
                <a:rPr lang="en-US" altLang="ja-JP" sz="2400">
                  <a:solidFill>
                    <a:srgbClr val="0000FF"/>
                  </a:solidFill>
                </a:rPr>
                <a:t>=</a:t>
              </a:r>
              <a:r>
                <a:rPr lang="en-US" altLang="ja-JP" sz="2400">
                  <a:solidFill>
                    <a:srgbClr val="0000FF"/>
                  </a:solidFill>
                  <a:latin typeface="Symbol" pitchFamily="18" charset="2"/>
                </a:rPr>
                <a:t>n</a:t>
              </a:r>
            </a:p>
          </p:txBody>
        </p:sp>
        <p:sp>
          <p:nvSpPr>
            <p:cNvPr id="51210" name="Line 10"/>
            <p:cNvSpPr>
              <a:spLocks noChangeShapeType="1"/>
            </p:cNvSpPr>
            <p:nvPr/>
          </p:nvSpPr>
          <p:spPr bwMode="auto">
            <a:xfrm>
              <a:off x="2494" y="759"/>
              <a:ext cx="133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51226" name="Group 26"/>
          <p:cNvGrpSpPr>
            <a:grpSpLocks/>
          </p:cNvGrpSpPr>
          <p:nvPr/>
        </p:nvGrpSpPr>
        <p:grpSpPr bwMode="auto">
          <a:xfrm>
            <a:off x="280988" y="2984500"/>
            <a:ext cx="2657475" cy="1976438"/>
            <a:chOff x="322" y="1867"/>
            <a:chExt cx="1969" cy="1686"/>
          </a:xfrm>
        </p:grpSpPr>
        <p:grpSp>
          <p:nvGrpSpPr>
            <p:cNvPr id="51216" name="Group 16"/>
            <p:cNvGrpSpPr>
              <a:grpSpLocks/>
            </p:cNvGrpSpPr>
            <p:nvPr/>
          </p:nvGrpSpPr>
          <p:grpSpPr bwMode="auto">
            <a:xfrm>
              <a:off x="322" y="1867"/>
              <a:ext cx="1920" cy="1200"/>
              <a:chOff x="576" y="1104"/>
              <a:chExt cx="1920" cy="1200"/>
            </a:xfrm>
          </p:grpSpPr>
          <p:sp>
            <p:nvSpPr>
              <p:cNvPr id="51217" name="Line 17"/>
              <p:cNvSpPr>
                <a:spLocks noChangeShapeType="1"/>
              </p:cNvSpPr>
              <p:nvPr/>
            </p:nvSpPr>
            <p:spPr bwMode="auto">
              <a:xfrm>
                <a:off x="576" y="1200"/>
                <a:ext cx="57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1218" name="Line 18"/>
              <p:cNvSpPr>
                <a:spLocks noChangeShapeType="1"/>
              </p:cNvSpPr>
              <p:nvPr/>
            </p:nvSpPr>
            <p:spPr bwMode="auto">
              <a:xfrm>
                <a:off x="1248" y="1104"/>
                <a:ext cx="57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1219" name="Line 19"/>
              <p:cNvSpPr>
                <a:spLocks noChangeShapeType="1"/>
              </p:cNvSpPr>
              <p:nvPr/>
            </p:nvSpPr>
            <p:spPr bwMode="auto">
              <a:xfrm>
                <a:off x="1920" y="2304"/>
                <a:ext cx="57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51220" name="Line 20"/>
            <p:cNvSpPr>
              <a:spLocks noChangeShapeType="1"/>
            </p:cNvSpPr>
            <p:nvPr/>
          </p:nvSpPr>
          <p:spPr bwMode="auto">
            <a:xfrm>
              <a:off x="898" y="1963"/>
              <a:ext cx="768" cy="110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21" name="Text Box 21"/>
            <p:cNvSpPr txBox="1">
              <a:spLocks noChangeArrowheads="1"/>
            </p:cNvSpPr>
            <p:nvPr/>
          </p:nvSpPr>
          <p:spPr bwMode="auto">
            <a:xfrm>
              <a:off x="322" y="2061"/>
              <a:ext cx="676" cy="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ja-JP" sz="2400" baseline="30000">
                  <a:latin typeface="Times" pitchFamily="18" charset="0"/>
                </a:rPr>
                <a:t>100</a:t>
              </a:r>
              <a:r>
                <a:rPr kumimoji="0" lang="en-US" altLang="ja-JP" sz="2400">
                  <a:latin typeface="Times" pitchFamily="18" charset="0"/>
                </a:rPr>
                <a:t>Mo</a:t>
              </a:r>
            </a:p>
          </p:txBody>
        </p:sp>
        <p:sp>
          <p:nvSpPr>
            <p:cNvPr id="51222" name="Text Box 22"/>
            <p:cNvSpPr txBox="1">
              <a:spLocks noChangeArrowheads="1"/>
            </p:cNvSpPr>
            <p:nvPr/>
          </p:nvSpPr>
          <p:spPr bwMode="auto">
            <a:xfrm>
              <a:off x="1665" y="3163"/>
              <a:ext cx="626" cy="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ja-JP" sz="2400" baseline="30000">
                  <a:latin typeface="Times" pitchFamily="18" charset="0"/>
                </a:rPr>
                <a:t>100</a:t>
              </a:r>
              <a:r>
                <a:rPr kumimoji="0" lang="en-US" altLang="ja-JP" sz="2400">
                  <a:latin typeface="Times" pitchFamily="18" charset="0"/>
                </a:rPr>
                <a:t>Ru</a:t>
              </a:r>
            </a:p>
          </p:txBody>
        </p:sp>
        <p:sp>
          <p:nvSpPr>
            <p:cNvPr id="51223" name="Text Box 23"/>
            <p:cNvSpPr txBox="1">
              <a:spLocks noChangeArrowheads="1"/>
            </p:cNvSpPr>
            <p:nvPr/>
          </p:nvSpPr>
          <p:spPr bwMode="auto">
            <a:xfrm>
              <a:off x="754" y="2347"/>
              <a:ext cx="395" cy="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kumimoji="0" lang="en-US" altLang="ja-JP" sz="2400" b="1" i="1">
                  <a:solidFill>
                    <a:srgbClr val="FF0000"/>
                  </a:solidFill>
                  <a:latin typeface="Times" pitchFamily="18" charset="0"/>
                  <a:sym typeface="Symbol" pitchFamily="18" charset="2"/>
                </a:rPr>
                <a:t></a:t>
              </a:r>
              <a:endParaRPr kumimoji="0" lang="en-US" altLang="ja-JP" sz="2400" b="1" i="1">
                <a:solidFill>
                  <a:srgbClr val="FF0000"/>
                </a:solidFill>
                <a:latin typeface="Times" pitchFamily="18" charset="0"/>
              </a:endParaRPr>
            </a:p>
          </p:txBody>
        </p:sp>
        <p:sp>
          <p:nvSpPr>
            <p:cNvPr id="51224" name="Text Box 24"/>
            <p:cNvSpPr txBox="1">
              <a:spLocks noChangeArrowheads="1"/>
            </p:cNvSpPr>
            <p:nvPr/>
          </p:nvSpPr>
          <p:spPr bwMode="auto">
            <a:xfrm>
              <a:off x="514" y="2682"/>
              <a:ext cx="1011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ja-JP">
                  <a:latin typeface="Times" pitchFamily="18" charset="0"/>
                </a:rPr>
                <a:t>1.00 x 10</a:t>
              </a:r>
              <a:r>
                <a:rPr kumimoji="0" lang="en-US" altLang="ja-JP" baseline="30000">
                  <a:latin typeface="Times" pitchFamily="18" charset="0"/>
                </a:rPr>
                <a:t>19</a:t>
              </a:r>
              <a:r>
                <a:rPr kumimoji="0" lang="en-US" altLang="ja-JP">
                  <a:latin typeface="Times" pitchFamily="18" charset="0"/>
                </a:rPr>
                <a:t> y</a:t>
              </a:r>
            </a:p>
          </p:txBody>
        </p:sp>
        <p:sp>
          <p:nvSpPr>
            <p:cNvPr id="51225" name="Text Box 25"/>
            <p:cNvSpPr txBox="1">
              <a:spLocks noChangeArrowheads="1"/>
            </p:cNvSpPr>
            <p:nvPr/>
          </p:nvSpPr>
          <p:spPr bwMode="auto">
            <a:xfrm>
              <a:off x="1666" y="2779"/>
              <a:ext cx="623" cy="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ja-JP" sz="2000">
                  <a:latin typeface="Times" pitchFamily="18" charset="0"/>
                </a:rPr>
                <a:t>-3.034</a:t>
              </a:r>
            </a:p>
          </p:txBody>
        </p:sp>
      </p:grpSp>
      <p:pic>
        <p:nvPicPr>
          <p:cNvPr id="51229" name="Picture 29" descr="Klap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3413" y="3825875"/>
            <a:ext cx="3270250" cy="2328863"/>
          </a:xfrm>
          <a:prstGeom prst="rect">
            <a:avLst/>
          </a:prstGeom>
          <a:noFill/>
        </p:spPr>
      </p:pic>
      <p:sp>
        <p:nvSpPr>
          <p:cNvPr id="51230" name="Text Box 30"/>
          <p:cNvSpPr txBox="1">
            <a:spLocks noChangeArrowheads="1"/>
          </p:cNvSpPr>
          <p:nvPr/>
        </p:nvSpPr>
        <p:spPr bwMode="auto">
          <a:xfrm>
            <a:off x="5494338" y="3265488"/>
            <a:ext cx="34909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0000FF"/>
                </a:solidFill>
              </a:rPr>
              <a:t>発見したと主張するグループ有り。</a:t>
            </a:r>
          </a:p>
          <a:p>
            <a:r>
              <a:rPr lang="en-US" altLang="ja-JP">
                <a:solidFill>
                  <a:srgbClr val="0000FF"/>
                </a:solidFill>
              </a:rPr>
              <a:t>HEIDENBERG-MOSCOW</a:t>
            </a:r>
          </a:p>
        </p:txBody>
      </p:sp>
      <p:pic>
        <p:nvPicPr>
          <p:cNvPr id="51231" name="Picture 3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37213" y="996950"/>
            <a:ext cx="3151187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32" name="Line 32"/>
          <p:cNvSpPr>
            <a:spLocks noChangeShapeType="1"/>
          </p:cNvSpPr>
          <p:nvPr/>
        </p:nvSpPr>
        <p:spPr bwMode="auto">
          <a:xfrm flipH="1">
            <a:off x="7546975" y="3021013"/>
            <a:ext cx="812800" cy="1566862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51233" name="Text Box 33"/>
          <p:cNvSpPr txBox="1">
            <a:spLocks noChangeArrowheads="1"/>
          </p:cNvSpPr>
          <p:nvPr/>
        </p:nvSpPr>
        <p:spPr bwMode="auto">
          <a:xfrm>
            <a:off x="6118225" y="6216650"/>
            <a:ext cx="24780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FF0000"/>
                </a:solidFill>
              </a:rPr>
              <a:t>ニュートリノ質量：</a:t>
            </a:r>
          </a:p>
          <a:p>
            <a:r>
              <a:rPr lang="ja-JP" altLang="en-US">
                <a:solidFill>
                  <a:srgbClr val="FF0000"/>
                </a:solidFill>
              </a:rPr>
              <a:t>　</a:t>
            </a:r>
            <a:r>
              <a:rPr lang="en-US" altLang="ja-JP">
                <a:solidFill>
                  <a:srgbClr val="FF0000"/>
                </a:solidFill>
              </a:rPr>
              <a:t>0.24-0.58 eV/c</a:t>
            </a:r>
            <a:r>
              <a:rPr lang="en-US" altLang="ja-JP" baseline="30000">
                <a:solidFill>
                  <a:srgbClr val="FF0000"/>
                </a:solidFill>
              </a:rPr>
              <a:t>2</a:t>
            </a:r>
            <a:r>
              <a:rPr lang="en-US" altLang="ja-JP">
                <a:solidFill>
                  <a:srgbClr val="FF0000"/>
                </a:solidFill>
              </a:rPr>
              <a:t> ????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58" name="Rectangle 30"/>
          <p:cNvSpPr>
            <a:spLocks noChangeArrowheads="1"/>
          </p:cNvSpPr>
          <p:nvPr/>
        </p:nvSpPr>
        <p:spPr bwMode="auto">
          <a:xfrm>
            <a:off x="0" y="4318000"/>
            <a:ext cx="5008563" cy="2540000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4648200" y="1981200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altLang="ja-JP" sz="280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altLang="ja-JP" sz="2800"/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322263" y="644525"/>
            <a:ext cx="2263775" cy="466725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2400">
                <a:latin typeface="Times New Roman" pitchFamily="18" charset="0"/>
              </a:rPr>
              <a:t>大気ニュートリノ</a:t>
            </a:r>
          </a:p>
        </p:txBody>
      </p:sp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0975" y="903288"/>
            <a:ext cx="4876800" cy="350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21363" y="290513"/>
            <a:ext cx="2901950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165100" y="234950"/>
            <a:ext cx="5438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2000" b="1">
                <a:solidFill>
                  <a:schemeClr val="accent2"/>
                </a:solidFill>
              </a:rPr>
              <a:t>ニュートリノ振動の発見（ニュートリノ質量の証拠）</a:t>
            </a:r>
          </a:p>
        </p:txBody>
      </p:sp>
      <p:grpSp>
        <p:nvGrpSpPr>
          <p:cNvPr id="22547" name="Group 19"/>
          <p:cNvGrpSpPr>
            <a:grpSpLocks/>
          </p:cNvGrpSpPr>
          <p:nvPr/>
        </p:nvGrpSpPr>
        <p:grpSpPr bwMode="auto">
          <a:xfrm>
            <a:off x="4887913" y="3230563"/>
            <a:ext cx="3870325" cy="3429000"/>
            <a:chOff x="1610" y="2160"/>
            <a:chExt cx="2438" cy="2160"/>
          </a:xfrm>
        </p:grpSpPr>
        <p:pic>
          <p:nvPicPr>
            <p:cNvPr id="22539" name="Picture 11" descr="zenith1"/>
            <p:cNvPicPr>
              <a:picLocks noChangeAspect="1" noChangeArrowheads="1"/>
            </p:cNvPicPr>
            <p:nvPr/>
          </p:nvPicPr>
          <p:blipFill>
            <a:blip r:embed="rId5"/>
            <a:srcRect l="53334" t="48193"/>
            <a:stretch>
              <a:fillRect/>
            </a:stretch>
          </p:blipFill>
          <p:spPr bwMode="auto">
            <a:xfrm>
              <a:off x="1985" y="2160"/>
              <a:ext cx="1638" cy="1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41" name="AutoShape 13"/>
            <p:cNvSpPr>
              <a:spLocks noChangeArrowheads="1"/>
            </p:cNvSpPr>
            <p:nvPr/>
          </p:nvSpPr>
          <p:spPr bwMode="auto">
            <a:xfrm>
              <a:off x="2109" y="3884"/>
              <a:ext cx="89" cy="192"/>
            </a:xfrm>
            <a:prstGeom prst="upArrow">
              <a:avLst>
                <a:gd name="adj1" fmla="val 50000"/>
                <a:gd name="adj2" fmla="val 539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ja-JP" altLang="en-US"/>
            </a:p>
          </p:txBody>
        </p:sp>
        <p:sp>
          <p:nvSpPr>
            <p:cNvPr id="22542" name="AutoShape 14"/>
            <p:cNvSpPr>
              <a:spLocks noChangeArrowheads="1"/>
            </p:cNvSpPr>
            <p:nvPr/>
          </p:nvSpPr>
          <p:spPr bwMode="auto">
            <a:xfrm flipV="1">
              <a:off x="3651" y="3884"/>
              <a:ext cx="87" cy="192"/>
            </a:xfrm>
            <a:prstGeom prst="upArrow">
              <a:avLst>
                <a:gd name="adj1" fmla="val 50000"/>
                <a:gd name="adj2" fmla="val 5517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ja-JP" altLang="en-US"/>
            </a:p>
          </p:txBody>
        </p:sp>
        <p:sp>
          <p:nvSpPr>
            <p:cNvPr id="22543" name="AutoShape 15"/>
            <p:cNvSpPr>
              <a:spLocks noChangeArrowheads="1"/>
            </p:cNvSpPr>
            <p:nvPr/>
          </p:nvSpPr>
          <p:spPr bwMode="auto">
            <a:xfrm rot="5400000" flipV="1">
              <a:off x="2830" y="4024"/>
              <a:ext cx="96" cy="177"/>
            </a:xfrm>
            <a:prstGeom prst="upArrow">
              <a:avLst>
                <a:gd name="adj1" fmla="val 50000"/>
                <a:gd name="adj2" fmla="val 4609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ja-JP" altLang="en-US"/>
            </a:p>
          </p:txBody>
        </p:sp>
        <p:sp>
          <p:nvSpPr>
            <p:cNvPr id="22544" name="Text Box 16"/>
            <p:cNvSpPr txBox="1">
              <a:spLocks noChangeArrowheads="1"/>
            </p:cNvSpPr>
            <p:nvPr/>
          </p:nvSpPr>
          <p:spPr bwMode="auto">
            <a:xfrm>
              <a:off x="3379" y="4089"/>
              <a:ext cx="66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ja-JP" altLang="en-US" b="1">
                  <a:solidFill>
                    <a:schemeClr val="folHlink"/>
                  </a:solidFill>
                  <a:latin typeface="Tahoma" pitchFamily="34" charset="0"/>
                </a:rPr>
                <a:t>～</a:t>
              </a:r>
              <a:r>
                <a:rPr lang="en-US" altLang="ja-JP" b="1">
                  <a:solidFill>
                    <a:schemeClr val="folHlink"/>
                  </a:solidFill>
                  <a:latin typeface="Tahoma" pitchFamily="34" charset="0"/>
                </a:rPr>
                <a:t>15km</a:t>
              </a:r>
            </a:p>
          </p:txBody>
        </p:sp>
        <p:sp>
          <p:nvSpPr>
            <p:cNvPr id="22545" name="Text Box 17"/>
            <p:cNvSpPr txBox="1">
              <a:spLocks noChangeArrowheads="1"/>
            </p:cNvSpPr>
            <p:nvPr/>
          </p:nvSpPr>
          <p:spPr bwMode="auto">
            <a:xfrm>
              <a:off x="1610" y="4089"/>
              <a:ext cx="98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ja-JP" altLang="en-US" b="1">
                  <a:solidFill>
                    <a:schemeClr val="folHlink"/>
                  </a:solidFill>
                  <a:latin typeface="Tahoma" pitchFamily="34" charset="0"/>
                </a:rPr>
                <a:t>～ </a:t>
              </a:r>
              <a:r>
                <a:rPr lang="en-US" altLang="ja-JP" b="1">
                  <a:solidFill>
                    <a:schemeClr val="folHlink"/>
                  </a:solidFill>
                  <a:latin typeface="Tahoma" pitchFamily="34" charset="0"/>
                </a:rPr>
                <a:t>13000km</a:t>
              </a:r>
            </a:p>
          </p:txBody>
        </p:sp>
        <p:sp>
          <p:nvSpPr>
            <p:cNvPr id="22546" name="Text Box 18"/>
            <p:cNvSpPr txBox="1">
              <a:spLocks noChangeArrowheads="1"/>
            </p:cNvSpPr>
            <p:nvPr/>
          </p:nvSpPr>
          <p:spPr bwMode="auto">
            <a:xfrm>
              <a:off x="2517" y="4089"/>
              <a:ext cx="76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ja-JP" altLang="en-US" b="1">
                  <a:solidFill>
                    <a:schemeClr val="folHlink"/>
                  </a:solidFill>
                  <a:latin typeface="Tahoma" pitchFamily="34" charset="0"/>
                </a:rPr>
                <a:t>～</a:t>
              </a:r>
              <a:r>
                <a:rPr lang="en-US" altLang="ja-JP" b="1">
                  <a:solidFill>
                    <a:schemeClr val="folHlink"/>
                  </a:solidFill>
                  <a:latin typeface="Tahoma" pitchFamily="34" charset="0"/>
                </a:rPr>
                <a:t>500km</a:t>
              </a:r>
            </a:p>
          </p:txBody>
        </p:sp>
      </p:grpSp>
      <p:sp>
        <p:nvSpPr>
          <p:cNvPr id="22548" name="Text Box 20"/>
          <p:cNvSpPr txBox="1">
            <a:spLocks noChangeArrowheads="1"/>
          </p:cNvSpPr>
          <p:nvPr/>
        </p:nvSpPr>
        <p:spPr bwMode="auto">
          <a:xfrm>
            <a:off x="6026150" y="3638550"/>
            <a:ext cx="17732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b="1">
                <a:solidFill>
                  <a:srgbClr val="9933FF"/>
                </a:solidFill>
                <a:latin typeface="Symbol" pitchFamily="18" charset="2"/>
              </a:rPr>
              <a:t>m</a:t>
            </a:r>
            <a:r>
              <a:rPr lang="en-US" altLang="ja-JP" sz="2000" b="1">
                <a:solidFill>
                  <a:srgbClr val="9933FF"/>
                </a:solidFill>
              </a:rPr>
              <a:t> events by </a:t>
            </a:r>
            <a:r>
              <a:rPr lang="en-US" altLang="ja-JP" sz="2000" b="1">
                <a:solidFill>
                  <a:srgbClr val="9933FF"/>
                </a:solidFill>
                <a:latin typeface="Symbol" pitchFamily="18" charset="2"/>
              </a:rPr>
              <a:t>n</a:t>
            </a:r>
          </a:p>
        </p:txBody>
      </p:sp>
      <p:sp>
        <p:nvSpPr>
          <p:cNvPr id="22549" name="Text Box 21"/>
          <p:cNvSpPr txBox="1">
            <a:spLocks noChangeArrowheads="1"/>
          </p:cNvSpPr>
          <p:nvPr/>
        </p:nvSpPr>
        <p:spPr bwMode="auto">
          <a:xfrm>
            <a:off x="5913438" y="4151313"/>
            <a:ext cx="641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FF3300"/>
                </a:solidFill>
              </a:rPr>
              <a:t>予想</a:t>
            </a:r>
          </a:p>
        </p:txBody>
      </p:sp>
      <p:sp>
        <p:nvSpPr>
          <p:cNvPr id="22550" name="AutoShape 22"/>
          <p:cNvSpPr>
            <a:spLocks noChangeArrowheads="1"/>
          </p:cNvSpPr>
          <p:nvPr/>
        </p:nvSpPr>
        <p:spPr bwMode="auto">
          <a:xfrm>
            <a:off x="5989638" y="4664075"/>
            <a:ext cx="485775" cy="623888"/>
          </a:xfrm>
          <a:prstGeom prst="downArrow">
            <a:avLst>
              <a:gd name="adj1" fmla="val 37259"/>
              <a:gd name="adj2" fmla="val 4143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ja-JP" altLang="en-US"/>
          </a:p>
        </p:txBody>
      </p:sp>
      <p:sp>
        <p:nvSpPr>
          <p:cNvPr id="22551" name="Text Box 23"/>
          <p:cNvSpPr txBox="1">
            <a:spLocks noChangeArrowheads="1"/>
          </p:cNvSpPr>
          <p:nvPr/>
        </p:nvSpPr>
        <p:spPr bwMode="auto">
          <a:xfrm>
            <a:off x="6324600" y="5187950"/>
            <a:ext cx="173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33CC33"/>
                </a:solidFill>
              </a:rPr>
              <a:t>ニュートリノ振動</a:t>
            </a:r>
          </a:p>
          <a:p>
            <a:r>
              <a:rPr lang="en-US" altLang="ja-JP">
                <a:solidFill>
                  <a:srgbClr val="33CC33"/>
                </a:solidFill>
                <a:latin typeface="Symbol" pitchFamily="18" charset="2"/>
              </a:rPr>
              <a:t>n</a:t>
            </a:r>
            <a:r>
              <a:rPr lang="en-US" altLang="ja-JP" baseline="-25000">
                <a:solidFill>
                  <a:srgbClr val="33CC33"/>
                </a:solidFill>
                <a:latin typeface="Symbol" pitchFamily="18" charset="2"/>
              </a:rPr>
              <a:t>m</a:t>
            </a:r>
            <a:r>
              <a:rPr lang="en-US" altLang="ja-JP">
                <a:solidFill>
                  <a:srgbClr val="33CC33"/>
                </a:solidFill>
                <a:sym typeface="Symbol" pitchFamily="18" charset="2"/>
              </a:rPr>
              <a:t></a:t>
            </a:r>
            <a:r>
              <a:rPr lang="en-US" altLang="ja-JP">
                <a:solidFill>
                  <a:srgbClr val="33CC33"/>
                </a:solidFill>
                <a:latin typeface="Symbol" pitchFamily="18" charset="2"/>
                <a:sym typeface="Symbol" pitchFamily="18" charset="2"/>
              </a:rPr>
              <a:t>n</a:t>
            </a:r>
            <a:r>
              <a:rPr lang="en-US" altLang="ja-JP" baseline="-25000">
                <a:solidFill>
                  <a:srgbClr val="33CC33"/>
                </a:solidFill>
                <a:latin typeface="Symbol" pitchFamily="18" charset="2"/>
                <a:sym typeface="Symbol" pitchFamily="18" charset="2"/>
              </a:rPr>
              <a:t>t</a:t>
            </a:r>
          </a:p>
        </p:txBody>
      </p:sp>
      <p:pic>
        <p:nvPicPr>
          <p:cNvPr id="22552" name="Picture 24" descr="su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9588" y="4730750"/>
            <a:ext cx="1833562" cy="1955800"/>
          </a:xfrm>
          <a:prstGeom prst="rect">
            <a:avLst/>
          </a:prstGeom>
          <a:noFill/>
        </p:spPr>
      </p:pic>
      <p:pic>
        <p:nvPicPr>
          <p:cNvPr id="22553" name="Picture 25" descr="solprom1_eit_L25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673600"/>
            <a:ext cx="2381250" cy="1933575"/>
          </a:xfrm>
          <a:prstGeom prst="rect">
            <a:avLst/>
          </a:prstGeom>
          <a:noFill/>
        </p:spPr>
      </p:pic>
      <p:sp>
        <p:nvSpPr>
          <p:cNvPr id="22554" name="AutoShape 26"/>
          <p:cNvSpPr>
            <a:spLocks noChangeArrowheads="1"/>
          </p:cNvSpPr>
          <p:nvPr/>
        </p:nvSpPr>
        <p:spPr bwMode="auto">
          <a:xfrm>
            <a:off x="2224088" y="5637213"/>
            <a:ext cx="1109662" cy="485775"/>
          </a:xfrm>
          <a:prstGeom prst="rightArrow">
            <a:avLst>
              <a:gd name="adj1" fmla="val 32676"/>
              <a:gd name="adj2" fmla="val 8579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2555" name="WordArt 27"/>
          <p:cNvSpPr>
            <a:spLocks noChangeArrowheads="1" noChangeShapeType="1" noTextEdit="1"/>
          </p:cNvSpPr>
          <p:nvPr/>
        </p:nvSpPr>
        <p:spPr bwMode="auto">
          <a:xfrm>
            <a:off x="2257425" y="5111750"/>
            <a:ext cx="633413" cy="8604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altLang="ja-JP" sz="3600" b="1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Symbol"/>
              </a:rPr>
              <a:t>n</a:t>
            </a:r>
            <a:endParaRPr lang="ja-JP" altLang="en-US" sz="3600" b="1" kern="1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Symbol"/>
            </a:endParaRPr>
          </a:p>
        </p:txBody>
      </p:sp>
      <p:sp>
        <p:nvSpPr>
          <p:cNvPr id="22556" name="Text Box 28"/>
          <p:cNvSpPr txBox="1">
            <a:spLocks noChangeArrowheads="1"/>
          </p:cNvSpPr>
          <p:nvPr/>
        </p:nvSpPr>
        <p:spPr bwMode="auto">
          <a:xfrm>
            <a:off x="0" y="4465638"/>
            <a:ext cx="2254250" cy="457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2400"/>
              <a:t>太陽ニュートリノ</a:t>
            </a:r>
          </a:p>
        </p:txBody>
      </p:sp>
      <p:sp>
        <p:nvSpPr>
          <p:cNvPr id="22557" name="Text Box 29"/>
          <p:cNvSpPr txBox="1">
            <a:spLocks noChangeArrowheads="1"/>
          </p:cNvSpPr>
          <p:nvPr/>
        </p:nvSpPr>
        <p:spPr bwMode="auto">
          <a:xfrm>
            <a:off x="0" y="4948238"/>
            <a:ext cx="243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b="1">
                <a:solidFill>
                  <a:schemeClr val="bg1"/>
                </a:solidFill>
              </a:rPr>
              <a:t>2002</a:t>
            </a:r>
            <a:r>
              <a:rPr lang="ja-JP" altLang="en-US" sz="2000" b="1">
                <a:solidFill>
                  <a:schemeClr val="bg1"/>
                </a:solidFill>
              </a:rPr>
              <a:t>年度ノーベル賞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0188" y="1176338"/>
            <a:ext cx="4654550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230188" y="542925"/>
            <a:ext cx="50657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ja-JP" altLang="en-US">
                <a:solidFill>
                  <a:srgbClr val="0000FF"/>
                </a:solidFill>
              </a:rPr>
              <a:t>超低温でゲルマニウム半導体検出器を使用。</a:t>
            </a: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228600" y="163513"/>
            <a:ext cx="45608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0000FF"/>
                </a:solidFill>
              </a:rPr>
              <a:t>マヨラナ実験（カナダ</a:t>
            </a:r>
            <a:r>
              <a:rPr lang="en-US" altLang="ja-JP">
                <a:solidFill>
                  <a:srgbClr val="0000FF"/>
                </a:solidFill>
              </a:rPr>
              <a:t>SNO</a:t>
            </a:r>
            <a:r>
              <a:rPr lang="ja-JP" altLang="en-US">
                <a:solidFill>
                  <a:srgbClr val="0000FF"/>
                </a:solidFill>
              </a:rPr>
              <a:t>研究所で実験予定）</a:t>
            </a:r>
          </a:p>
        </p:txBody>
      </p:sp>
      <p:pic>
        <p:nvPicPr>
          <p:cNvPr id="5223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241300"/>
            <a:ext cx="2559050" cy="382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2232" name="AutoShape 8"/>
          <p:cNvSpPr>
            <a:spLocks noChangeArrowheads="1"/>
          </p:cNvSpPr>
          <p:nvPr/>
        </p:nvSpPr>
        <p:spPr bwMode="auto">
          <a:xfrm>
            <a:off x="5465763" y="1577975"/>
            <a:ext cx="533400" cy="1214438"/>
          </a:xfrm>
          <a:prstGeom prst="curvedRightArrow">
            <a:avLst>
              <a:gd name="adj1" fmla="val 45536"/>
              <a:gd name="adj2" fmla="val 91071"/>
              <a:gd name="adj3" fmla="val 33333"/>
            </a:avLst>
          </a:prstGeom>
          <a:solidFill>
            <a:srgbClr val="FF660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graphicFrame>
        <p:nvGraphicFramePr>
          <p:cNvPr id="52233" name="Object 9"/>
          <p:cNvGraphicFramePr>
            <a:graphicFrameLocks noChangeAspect="1"/>
          </p:cNvGraphicFramePr>
          <p:nvPr/>
        </p:nvGraphicFramePr>
        <p:xfrm>
          <a:off x="0" y="5124450"/>
          <a:ext cx="2797175" cy="1733550"/>
        </p:xfrm>
        <a:graphic>
          <a:graphicData uri="http://schemas.openxmlformats.org/presentationml/2006/ole">
            <p:oleObj spid="_x0000_s52233" name="Dokument" r:id="rId6" imgW="5715720" imgH="3540960" progId="Word.Document.8">
              <p:embed/>
            </p:oleObj>
          </a:graphicData>
        </a:graphic>
      </p:graphicFrame>
      <p:pic>
        <p:nvPicPr>
          <p:cNvPr id="52235" name="Picture 11"/>
          <p:cNvPicPr>
            <a:picLocks noChangeAspect="1" noChangeArrowheads="1"/>
          </p:cNvPicPr>
          <p:nvPr/>
        </p:nvPicPr>
        <p:blipFill>
          <a:blip r:embed="rId7" cstate="print"/>
          <a:srcRect r="15749"/>
          <a:stretch>
            <a:fillRect/>
          </a:stretch>
        </p:blipFill>
        <p:spPr bwMode="auto">
          <a:xfrm>
            <a:off x="3405188" y="3756025"/>
            <a:ext cx="1827212" cy="1625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2239" name="Picture 1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5825" y="5237163"/>
            <a:ext cx="2160588" cy="162083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2240" name="Text Box 16"/>
          <p:cNvSpPr txBox="1">
            <a:spLocks noChangeArrowheads="1"/>
          </p:cNvSpPr>
          <p:nvPr/>
        </p:nvSpPr>
        <p:spPr bwMode="auto">
          <a:xfrm>
            <a:off x="96838" y="4132263"/>
            <a:ext cx="34385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ja-JP">
                <a:solidFill>
                  <a:srgbClr val="FF0000"/>
                </a:solidFill>
              </a:rPr>
              <a:t>CUORE</a:t>
            </a:r>
            <a:r>
              <a:rPr lang="ja-JP" altLang="en-US">
                <a:solidFill>
                  <a:srgbClr val="FF0000"/>
                </a:solidFill>
              </a:rPr>
              <a:t>実験（イタリア：準備中）</a:t>
            </a:r>
          </a:p>
          <a:p>
            <a:r>
              <a:rPr lang="ja-JP" altLang="en-US">
                <a:solidFill>
                  <a:srgbClr val="FF0000"/>
                </a:solidFill>
              </a:rPr>
              <a:t>ボロメータ：低温で温度上昇を測る測定器で</a:t>
            </a:r>
            <a:r>
              <a:rPr lang="en-US" altLang="ja-JP">
                <a:solidFill>
                  <a:srgbClr val="FF0000"/>
                </a:solidFill>
              </a:rPr>
              <a:t>0</a:t>
            </a:r>
            <a:r>
              <a:rPr lang="en-US" altLang="ja-JP">
                <a:solidFill>
                  <a:srgbClr val="FF0000"/>
                </a:solidFill>
                <a:latin typeface="Symbol" pitchFamily="18" charset="2"/>
              </a:rPr>
              <a:t>nbb</a:t>
            </a:r>
            <a:r>
              <a:rPr lang="ja-JP" altLang="en-US">
                <a:solidFill>
                  <a:srgbClr val="FF0000"/>
                </a:solidFill>
              </a:rPr>
              <a:t>を探す。</a:t>
            </a:r>
          </a:p>
        </p:txBody>
      </p:sp>
      <p:sp>
        <p:nvSpPr>
          <p:cNvPr id="52241" name="Text Box 17"/>
          <p:cNvSpPr txBox="1">
            <a:spLocks noChangeArrowheads="1"/>
          </p:cNvSpPr>
          <p:nvPr/>
        </p:nvSpPr>
        <p:spPr bwMode="auto">
          <a:xfrm>
            <a:off x="5953125" y="4676775"/>
            <a:ext cx="310673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2400" b="1">
                <a:solidFill>
                  <a:schemeClr val="accent2"/>
                </a:solidFill>
              </a:rPr>
              <a:t>実験成功の鍵は</a:t>
            </a:r>
          </a:p>
          <a:p>
            <a:pPr>
              <a:buFontTx/>
              <a:buChar char="•"/>
            </a:pPr>
            <a:r>
              <a:rPr lang="ja-JP" altLang="en-US" sz="2000">
                <a:solidFill>
                  <a:srgbClr val="006600"/>
                </a:solidFill>
              </a:rPr>
              <a:t>　超低バックグラウンド</a:t>
            </a:r>
          </a:p>
          <a:p>
            <a:pPr>
              <a:buFontTx/>
              <a:buChar char="•"/>
            </a:pPr>
            <a:r>
              <a:rPr lang="ja-JP" altLang="en-US" sz="2000">
                <a:solidFill>
                  <a:srgbClr val="006600"/>
                </a:solidFill>
              </a:rPr>
              <a:t>　高エネルギー分解能</a:t>
            </a:r>
          </a:p>
          <a:p>
            <a:pPr>
              <a:buFontTx/>
              <a:buChar char="•"/>
            </a:pPr>
            <a:endParaRPr lang="ja-JP" altLang="en-US" sz="2000">
              <a:solidFill>
                <a:srgbClr val="006600"/>
              </a:solidFill>
            </a:endParaRPr>
          </a:p>
          <a:p>
            <a:r>
              <a:rPr lang="ja-JP" altLang="en-US" sz="2000">
                <a:solidFill>
                  <a:srgbClr val="006600"/>
                </a:solidFill>
                <a:cs typeface="Arial" charset="0"/>
              </a:rPr>
              <a:t>►　暗黒物質探索と通じる？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WordArt 3"/>
          <p:cNvSpPr>
            <a:spLocks noChangeArrowheads="1" noChangeShapeType="1" noTextEdit="1"/>
          </p:cNvSpPr>
          <p:nvPr/>
        </p:nvSpPr>
        <p:spPr bwMode="auto">
          <a:xfrm>
            <a:off x="1303338" y="141288"/>
            <a:ext cx="6483350" cy="549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ja-JP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CPLEAR</a:t>
            </a:r>
            <a:r>
              <a:rPr lang="ja-JP" alt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（時間反転対称性の破れ）</a:t>
            </a:r>
          </a:p>
        </p:txBody>
      </p:sp>
      <p:sp>
        <p:nvSpPr>
          <p:cNvPr id="27660" name="Text Box 12"/>
          <p:cNvSpPr txBox="1">
            <a:spLocks noChangeArrowheads="1"/>
          </p:cNvSpPr>
          <p:nvPr/>
        </p:nvSpPr>
        <p:spPr bwMode="auto">
          <a:xfrm>
            <a:off x="7943850" y="0"/>
            <a:ext cx="1073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6600"/>
                </a:solidFill>
              </a:rPr>
              <a:t>7/7/2006</a:t>
            </a:r>
          </a:p>
        </p:txBody>
      </p:sp>
      <p:pic>
        <p:nvPicPr>
          <p:cNvPr id="27687" name="Picture 39" descr="pictur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9238" y="866775"/>
            <a:ext cx="3162300" cy="3082925"/>
          </a:xfrm>
          <a:prstGeom prst="rect">
            <a:avLst/>
          </a:prstGeom>
          <a:noFill/>
        </p:spPr>
      </p:pic>
      <p:sp>
        <p:nvSpPr>
          <p:cNvPr id="27688" name="Text Box 40"/>
          <p:cNvSpPr txBox="1">
            <a:spLocks noChangeArrowheads="1"/>
          </p:cNvSpPr>
          <p:nvPr/>
        </p:nvSpPr>
        <p:spPr bwMode="auto">
          <a:xfrm>
            <a:off x="3579813" y="969963"/>
            <a:ext cx="51514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b="1">
                <a:solidFill>
                  <a:schemeClr val="accent2"/>
                </a:solidFill>
              </a:rPr>
              <a:t>CP</a:t>
            </a:r>
            <a:r>
              <a:rPr lang="en-US" altLang="ja-JP" sz="2000">
                <a:solidFill>
                  <a:schemeClr val="accent2"/>
                </a:solidFill>
              </a:rPr>
              <a:t>: </a:t>
            </a:r>
            <a:r>
              <a:rPr lang="en-US" altLang="ja-JP" sz="2000" b="1">
                <a:solidFill>
                  <a:schemeClr val="accent2"/>
                </a:solidFill>
              </a:rPr>
              <a:t>C</a:t>
            </a:r>
            <a:r>
              <a:rPr lang="en-US" altLang="ja-JP" sz="2000">
                <a:solidFill>
                  <a:schemeClr val="accent2"/>
                </a:solidFill>
              </a:rPr>
              <a:t>(Charge:</a:t>
            </a:r>
            <a:r>
              <a:rPr lang="ja-JP" altLang="en-US" sz="2000">
                <a:solidFill>
                  <a:schemeClr val="accent2"/>
                </a:solidFill>
              </a:rPr>
              <a:t>電荷</a:t>
            </a:r>
            <a:r>
              <a:rPr lang="en-US" altLang="ja-JP" sz="2000">
                <a:solidFill>
                  <a:schemeClr val="accent2"/>
                </a:solidFill>
              </a:rPr>
              <a:t>)</a:t>
            </a:r>
            <a:r>
              <a:rPr lang="en-US" altLang="ja-JP" sz="2000" b="1">
                <a:solidFill>
                  <a:schemeClr val="accent2"/>
                </a:solidFill>
              </a:rPr>
              <a:t>P</a:t>
            </a:r>
            <a:r>
              <a:rPr lang="ja-JP" altLang="en-US" sz="2000">
                <a:solidFill>
                  <a:schemeClr val="accent2"/>
                </a:solidFill>
              </a:rPr>
              <a:t>（</a:t>
            </a:r>
            <a:r>
              <a:rPr lang="en-US" altLang="ja-JP" sz="2000">
                <a:solidFill>
                  <a:schemeClr val="accent2"/>
                </a:solidFill>
              </a:rPr>
              <a:t>parity:</a:t>
            </a:r>
            <a:r>
              <a:rPr lang="ja-JP" altLang="en-US" sz="2000">
                <a:solidFill>
                  <a:schemeClr val="accent2"/>
                </a:solidFill>
              </a:rPr>
              <a:t>パリティ）対称性</a:t>
            </a:r>
          </a:p>
          <a:p>
            <a:r>
              <a:rPr lang="en-US" altLang="ja-JP" sz="2000" b="1">
                <a:solidFill>
                  <a:schemeClr val="accent2"/>
                </a:solidFill>
              </a:rPr>
              <a:t>LEAR</a:t>
            </a:r>
            <a:r>
              <a:rPr lang="en-US" altLang="ja-JP" sz="2000">
                <a:solidFill>
                  <a:schemeClr val="accent2"/>
                </a:solidFill>
              </a:rPr>
              <a:t>: </a:t>
            </a:r>
            <a:r>
              <a:rPr lang="en-US" altLang="ja-JP" sz="2000" b="1">
                <a:solidFill>
                  <a:schemeClr val="accent2"/>
                </a:solidFill>
              </a:rPr>
              <a:t>L</a:t>
            </a:r>
            <a:r>
              <a:rPr lang="en-US" altLang="ja-JP" sz="2000">
                <a:solidFill>
                  <a:schemeClr val="accent2"/>
                </a:solidFill>
              </a:rPr>
              <a:t>ow </a:t>
            </a:r>
            <a:r>
              <a:rPr lang="en-US" altLang="ja-JP" sz="2000" b="1">
                <a:solidFill>
                  <a:schemeClr val="accent2"/>
                </a:solidFill>
              </a:rPr>
              <a:t>E</a:t>
            </a:r>
            <a:r>
              <a:rPr lang="en-US" altLang="ja-JP" sz="2000">
                <a:solidFill>
                  <a:schemeClr val="accent2"/>
                </a:solidFill>
              </a:rPr>
              <a:t>nergy </a:t>
            </a:r>
            <a:r>
              <a:rPr lang="en-US" altLang="ja-JP" sz="2000" b="1">
                <a:solidFill>
                  <a:schemeClr val="accent2"/>
                </a:solidFill>
              </a:rPr>
              <a:t>A</a:t>
            </a:r>
            <a:r>
              <a:rPr lang="en-US" altLang="ja-JP" sz="2000">
                <a:solidFill>
                  <a:schemeClr val="accent2"/>
                </a:solidFill>
              </a:rPr>
              <a:t>ntiproton </a:t>
            </a:r>
            <a:r>
              <a:rPr lang="en-US" altLang="ja-JP" sz="2000" b="1">
                <a:solidFill>
                  <a:schemeClr val="accent2"/>
                </a:solidFill>
              </a:rPr>
              <a:t>R</a:t>
            </a:r>
            <a:r>
              <a:rPr lang="en-US" altLang="ja-JP" sz="2000">
                <a:solidFill>
                  <a:schemeClr val="accent2"/>
                </a:solidFill>
              </a:rPr>
              <a:t>ing</a:t>
            </a:r>
          </a:p>
        </p:txBody>
      </p:sp>
      <p:sp>
        <p:nvSpPr>
          <p:cNvPr id="27689" name="Text Box 41"/>
          <p:cNvSpPr txBox="1">
            <a:spLocks noChangeArrowheads="1"/>
          </p:cNvSpPr>
          <p:nvPr/>
        </p:nvSpPr>
        <p:spPr bwMode="auto">
          <a:xfrm>
            <a:off x="3687763" y="1897063"/>
            <a:ext cx="26924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l"/>
            </a:pPr>
            <a:r>
              <a:rPr lang="en-US" altLang="ja-JP"/>
              <a:t> Parity		        P</a:t>
            </a:r>
          </a:p>
          <a:p>
            <a:pPr>
              <a:buFont typeface="Wingdings" pitchFamily="2" charset="2"/>
              <a:buChar char="l"/>
            </a:pPr>
            <a:r>
              <a:rPr lang="en-US" altLang="ja-JP"/>
              <a:t> Time reversal           T</a:t>
            </a:r>
          </a:p>
          <a:p>
            <a:pPr>
              <a:buFont typeface="Wingdings" pitchFamily="2" charset="2"/>
              <a:buChar char="l"/>
            </a:pPr>
            <a:r>
              <a:rPr lang="en-US" altLang="ja-JP"/>
              <a:t>Charge conjugation   C</a:t>
            </a:r>
          </a:p>
        </p:txBody>
      </p:sp>
      <p:grpSp>
        <p:nvGrpSpPr>
          <p:cNvPr id="27693" name="Group 45"/>
          <p:cNvGrpSpPr>
            <a:grpSpLocks/>
          </p:cNvGrpSpPr>
          <p:nvPr/>
        </p:nvGrpSpPr>
        <p:grpSpPr bwMode="auto">
          <a:xfrm>
            <a:off x="6526213" y="1936750"/>
            <a:ext cx="823912" cy="825500"/>
            <a:chOff x="4111" y="1220"/>
            <a:chExt cx="519" cy="520"/>
          </a:xfrm>
        </p:grpSpPr>
        <p:graphicFrame>
          <p:nvGraphicFramePr>
            <p:cNvPr id="27690" name="Object 42"/>
            <p:cNvGraphicFramePr>
              <a:graphicFrameLocks noChangeAspect="1"/>
            </p:cNvGraphicFramePr>
            <p:nvPr/>
          </p:nvGraphicFramePr>
          <p:xfrm>
            <a:off x="4117" y="1220"/>
            <a:ext cx="513" cy="175"/>
          </p:xfrm>
          <a:graphic>
            <a:graphicData uri="http://schemas.openxmlformats.org/presentationml/2006/ole">
              <p:oleObj spid="_x0000_s27690" name="数式" r:id="rId5" imgW="520560" imgH="177480" progId="Equation.3">
                <p:embed/>
              </p:oleObj>
            </a:graphicData>
          </a:graphic>
        </p:graphicFrame>
        <p:graphicFrame>
          <p:nvGraphicFramePr>
            <p:cNvPr id="27691" name="Object 43"/>
            <p:cNvGraphicFramePr>
              <a:graphicFrameLocks noChangeAspect="1"/>
            </p:cNvGraphicFramePr>
            <p:nvPr/>
          </p:nvGraphicFramePr>
          <p:xfrm>
            <a:off x="4141" y="1423"/>
            <a:ext cx="438" cy="150"/>
          </p:xfrm>
          <a:graphic>
            <a:graphicData uri="http://schemas.openxmlformats.org/presentationml/2006/ole">
              <p:oleObj spid="_x0000_s27691" name="数式" r:id="rId6" imgW="444240" imgH="152280" progId="Equation.3">
                <p:embed/>
              </p:oleObj>
            </a:graphicData>
          </a:graphic>
        </p:graphicFrame>
        <p:graphicFrame>
          <p:nvGraphicFramePr>
            <p:cNvPr id="27692" name="Object 44"/>
            <p:cNvGraphicFramePr>
              <a:graphicFrameLocks noChangeAspect="1"/>
            </p:cNvGraphicFramePr>
            <p:nvPr/>
          </p:nvGraphicFramePr>
          <p:xfrm>
            <a:off x="4111" y="1577"/>
            <a:ext cx="500" cy="163"/>
          </p:xfrm>
          <a:graphic>
            <a:graphicData uri="http://schemas.openxmlformats.org/presentationml/2006/ole">
              <p:oleObj spid="_x0000_s27692" name="数式" r:id="rId7" imgW="507960" imgH="164880" progId="Equation.3">
                <p:embed/>
              </p:oleObj>
            </a:graphicData>
          </a:graphic>
        </p:graphicFrame>
      </p:grpSp>
      <p:graphicFrame>
        <p:nvGraphicFramePr>
          <p:cNvPr id="27694" name="Object 46"/>
          <p:cNvGraphicFramePr>
            <a:graphicFrameLocks noChangeAspect="1"/>
          </p:cNvGraphicFramePr>
          <p:nvPr/>
        </p:nvGraphicFramePr>
        <p:xfrm>
          <a:off x="3487738" y="3113088"/>
          <a:ext cx="5505450" cy="647700"/>
        </p:xfrm>
        <a:graphic>
          <a:graphicData uri="http://schemas.openxmlformats.org/presentationml/2006/ole">
            <p:oleObj spid="_x0000_s27694" name="数式" r:id="rId8" imgW="3886200" imgH="457200" progId="Equation.3">
              <p:embed/>
            </p:oleObj>
          </a:graphicData>
        </a:graphic>
      </p:graphicFrame>
      <p:pic>
        <p:nvPicPr>
          <p:cNvPr id="27695" name="Picture 47" descr="cplear19"/>
          <p:cNvPicPr>
            <a:picLocks noChangeAspect="1" noChangeArrowheads="1"/>
          </p:cNvPicPr>
          <p:nvPr/>
        </p:nvPicPr>
        <p:blipFill>
          <a:blip r:embed="rId9"/>
          <a:srcRect b="50967"/>
          <a:stretch>
            <a:fillRect/>
          </a:stretch>
        </p:blipFill>
        <p:spPr bwMode="auto">
          <a:xfrm>
            <a:off x="0" y="3722688"/>
            <a:ext cx="4546600" cy="2884487"/>
          </a:xfrm>
          <a:prstGeom prst="rect">
            <a:avLst/>
          </a:prstGeom>
          <a:noFill/>
        </p:spPr>
      </p:pic>
      <p:grpSp>
        <p:nvGrpSpPr>
          <p:cNvPr id="27703" name="Group 55"/>
          <p:cNvGrpSpPr>
            <a:grpSpLocks/>
          </p:cNvGrpSpPr>
          <p:nvPr/>
        </p:nvGrpSpPr>
        <p:grpSpPr bwMode="auto">
          <a:xfrm>
            <a:off x="4216400" y="4062413"/>
            <a:ext cx="2787650" cy="701675"/>
            <a:chOff x="2656" y="2559"/>
            <a:chExt cx="1756" cy="442"/>
          </a:xfrm>
        </p:grpSpPr>
        <p:sp>
          <p:nvSpPr>
            <p:cNvPr id="27696" name="Text Box 48"/>
            <p:cNvSpPr txBox="1">
              <a:spLocks noChangeArrowheads="1"/>
            </p:cNvSpPr>
            <p:nvPr/>
          </p:nvSpPr>
          <p:spPr bwMode="auto">
            <a:xfrm>
              <a:off x="2656" y="2559"/>
              <a:ext cx="175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000"/>
                <a:t>(1) t=0;  pp  </a:t>
              </a:r>
              <a:r>
                <a:rPr lang="en-US" altLang="ja-JP" sz="2000">
                  <a:sym typeface="Symbol" pitchFamily="18" charset="2"/>
                </a:rPr>
                <a:t>  K</a:t>
              </a:r>
              <a:r>
                <a:rPr lang="en-US" altLang="ja-JP" sz="2000" b="1" baseline="30000">
                  <a:sym typeface="Symbol" pitchFamily="18" charset="2"/>
                </a:rPr>
                <a:t>- </a:t>
              </a:r>
              <a:r>
                <a:rPr lang="en-US" altLang="ja-JP" sz="2000">
                  <a:latin typeface="Symbol" pitchFamily="18" charset="2"/>
                  <a:sym typeface="Symbol" pitchFamily="18" charset="2"/>
                </a:rPr>
                <a:t>p</a:t>
              </a:r>
              <a:r>
                <a:rPr lang="en-US" altLang="ja-JP" sz="2000" b="1" baseline="30000">
                  <a:sym typeface="Symbol" pitchFamily="18" charset="2"/>
                </a:rPr>
                <a:t>+ </a:t>
              </a:r>
              <a:r>
                <a:rPr lang="en-US" altLang="ja-JP" sz="2000">
                  <a:sym typeface="Symbol" pitchFamily="18" charset="2"/>
                </a:rPr>
                <a:t>K</a:t>
              </a:r>
              <a:r>
                <a:rPr lang="en-US" altLang="ja-JP" sz="2000" b="1" baseline="30000">
                  <a:sym typeface="Symbol" pitchFamily="18" charset="2"/>
                </a:rPr>
                <a:t>0</a:t>
              </a:r>
              <a:endParaRPr lang="en-US" altLang="ja-JP" sz="2000">
                <a:sym typeface="Symbol" pitchFamily="18" charset="2"/>
              </a:endParaRPr>
            </a:p>
            <a:p>
              <a:r>
                <a:rPr lang="en-US" altLang="ja-JP" sz="2000">
                  <a:sym typeface="Symbol" pitchFamily="18" charset="2"/>
                </a:rPr>
                <a:t>                     </a:t>
              </a:r>
              <a:r>
                <a:rPr lang="en-US" altLang="ja-JP" sz="2000" b="1">
                  <a:sym typeface="Symbol" pitchFamily="18" charset="2"/>
                </a:rPr>
                <a:t> </a:t>
              </a:r>
              <a:r>
                <a:rPr lang="en-US" altLang="ja-JP" sz="2000">
                  <a:sym typeface="Symbol" pitchFamily="18" charset="2"/>
                </a:rPr>
                <a:t>K</a:t>
              </a:r>
              <a:r>
                <a:rPr lang="en-US" altLang="ja-JP" sz="2000" b="1" baseline="30000">
                  <a:sym typeface="Symbol" pitchFamily="18" charset="2"/>
                </a:rPr>
                <a:t>+ </a:t>
              </a:r>
              <a:r>
                <a:rPr lang="en-US" altLang="ja-JP" sz="2000">
                  <a:latin typeface="Symbol" pitchFamily="18" charset="2"/>
                  <a:sym typeface="Symbol" pitchFamily="18" charset="2"/>
                </a:rPr>
                <a:t>p</a:t>
              </a:r>
              <a:r>
                <a:rPr lang="en-US" altLang="ja-JP" sz="2000" b="1" baseline="30000">
                  <a:sym typeface="Symbol" pitchFamily="18" charset="2"/>
                </a:rPr>
                <a:t>- </a:t>
              </a:r>
              <a:r>
                <a:rPr lang="en-US" altLang="ja-JP" sz="2000">
                  <a:sym typeface="Symbol" pitchFamily="18" charset="2"/>
                </a:rPr>
                <a:t>K</a:t>
              </a:r>
              <a:r>
                <a:rPr lang="en-US" altLang="ja-JP" sz="2000" b="1" baseline="30000">
                  <a:sym typeface="Symbol" pitchFamily="18" charset="2"/>
                </a:rPr>
                <a:t>0</a:t>
              </a:r>
              <a:endParaRPr lang="en-US" altLang="ja-JP" sz="2000">
                <a:sym typeface="Symbol" pitchFamily="18" charset="2"/>
              </a:endParaRPr>
            </a:p>
          </p:txBody>
        </p:sp>
        <p:sp>
          <p:nvSpPr>
            <p:cNvPr id="27697" name="Line 49"/>
            <p:cNvSpPr>
              <a:spLocks noChangeShapeType="1"/>
            </p:cNvSpPr>
            <p:nvPr/>
          </p:nvSpPr>
          <p:spPr bwMode="auto">
            <a:xfrm>
              <a:off x="3387" y="2622"/>
              <a:ext cx="13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7698" name="Line 50"/>
            <p:cNvSpPr>
              <a:spLocks noChangeShapeType="1"/>
            </p:cNvSpPr>
            <p:nvPr/>
          </p:nvSpPr>
          <p:spPr bwMode="auto">
            <a:xfrm>
              <a:off x="4201" y="2788"/>
              <a:ext cx="13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7699" name="Oval 51"/>
            <p:cNvSpPr>
              <a:spLocks noChangeArrowheads="1"/>
            </p:cNvSpPr>
            <p:nvPr/>
          </p:nvSpPr>
          <p:spPr bwMode="auto">
            <a:xfrm>
              <a:off x="3798" y="2586"/>
              <a:ext cx="192" cy="180"/>
            </a:xfrm>
            <a:prstGeom prst="ellips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7700" name="Oval 52"/>
            <p:cNvSpPr>
              <a:spLocks noChangeArrowheads="1"/>
            </p:cNvSpPr>
            <p:nvPr/>
          </p:nvSpPr>
          <p:spPr bwMode="auto">
            <a:xfrm>
              <a:off x="3814" y="2776"/>
              <a:ext cx="192" cy="18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27701" name="AutoShape 53"/>
          <p:cNvSpPr>
            <a:spLocks noChangeArrowheads="1"/>
          </p:cNvSpPr>
          <p:nvPr/>
        </p:nvSpPr>
        <p:spPr bwMode="auto">
          <a:xfrm>
            <a:off x="7035800" y="4200525"/>
            <a:ext cx="414338" cy="419100"/>
          </a:xfrm>
          <a:prstGeom prst="leftArrow">
            <a:avLst>
              <a:gd name="adj1" fmla="val 45750"/>
              <a:gd name="adj2" fmla="val 5057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702" name="Text Box 54"/>
          <p:cNvSpPr txBox="1">
            <a:spLocks noChangeArrowheads="1"/>
          </p:cNvSpPr>
          <p:nvPr/>
        </p:nvSpPr>
        <p:spPr bwMode="auto">
          <a:xfrm>
            <a:off x="7391400" y="4244975"/>
            <a:ext cx="16129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400" b="1">
                <a:solidFill>
                  <a:srgbClr val="FF0066"/>
                </a:solidFill>
              </a:rPr>
              <a:t>ストレンジネス保存</a:t>
            </a:r>
          </a:p>
        </p:txBody>
      </p:sp>
      <p:grpSp>
        <p:nvGrpSpPr>
          <p:cNvPr id="27712" name="Group 64"/>
          <p:cNvGrpSpPr>
            <a:grpSpLocks/>
          </p:cNvGrpSpPr>
          <p:nvPr/>
        </p:nvGrpSpPr>
        <p:grpSpPr bwMode="auto">
          <a:xfrm>
            <a:off x="4340225" y="5170488"/>
            <a:ext cx="3162300" cy="701675"/>
            <a:chOff x="2734" y="3257"/>
            <a:chExt cx="1992" cy="442"/>
          </a:xfrm>
        </p:grpSpPr>
        <p:sp>
          <p:nvSpPr>
            <p:cNvPr id="27704" name="Text Box 56"/>
            <p:cNvSpPr txBox="1">
              <a:spLocks noChangeArrowheads="1"/>
            </p:cNvSpPr>
            <p:nvPr/>
          </p:nvSpPr>
          <p:spPr bwMode="auto">
            <a:xfrm>
              <a:off x="2734" y="3257"/>
              <a:ext cx="1992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altLang="ja-JP" sz="2000"/>
                <a:t>(2)t=t</a:t>
              </a:r>
              <a:r>
                <a:rPr lang="en-US" altLang="ja-JP" sz="2000" baseline="-25000"/>
                <a:t>decay</a:t>
              </a:r>
              <a:r>
                <a:rPr lang="en-US" altLang="ja-JP" sz="2000"/>
                <a:t>; K</a:t>
              </a:r>
              <a:r>
                <a:rPr lang="en-US" altLang="ja-JP" sz="2000" b="1" baseline="30000"/>
                <a:t>0 </a:t>
              </a:r>
              <a:r>
                <a:rPr lang="en-US" altLang="ja-JP">
                  <a:sym typeface="Symbol" pitchFamily="18" charset="2"/>
                </a:rPr>
                <a:t> </a:t>
              </a:r>
              <a:r>
                <a:rPr lang="en-US" altLang="ja-JP" sz="2000">
                  <a:sym typeface="Symbol" pitchFamily="18" charset="2"/>
                </a:rPr>
                <a:t>e</a:t>
              </a:r>
              <a:r>
                <a:rPr lang="en-US" altLang="ja-JP" sz="2000" b="1" baseline="30000">
                  <a:sym typeface="Symbol" pitchFamily="18" charset="2"/>
                </a:rPr>
                <a:t>+</a:t>
              </a:r>
              <a:r>
                <a:rPr lang="en-US" altLang="ja-JP" sz="2000" b="1">
                  <a:sym typeface="Symbol" pitchFamily="18" charset="2"/>
                </a:rPr>
                <a:t> </a:t>
              </a:r>
              <a:r>
                <a:rPr lang="en-US" altLang="ja-JP" sz="2000">
                  <a:latin typeface="Symbol" pitchFamily="18" charset="2"/>
                  <a:sym typeface="Symbol" pitchFamily="18" charset="2"/>
                </a:rPr>
                <a:t>p</a:t>
              </a:r>
              <a:r>
                <a:rPr lang="en-US" altLang="ja-JP" sz="2000" b="1" baseline="30000">
                  <a:sym typeface="Symbol" pitchFamily="18" charset="2"/>
                </a:rPr>
                <a:t>-</a:t>
              </a:r>
              <a:r>
                <a:rPr lang="en-US" altLang="ja-JP" sz="2000" b="1">
                  <a:sym typeface="Symbol" pitchFamily="18" charset="2"/>
                </a:rPr>
                <a:t> </a:t>
              </a:r>
              <a:r>
                <a:rPr lang="en-US" altLang="ja-JP" sz="2000">
                  <a:latin typeface="Symbol" pitchFamily="18" charset="2"/>
                  <a:sym typeface="Symbol" pitchFamily="18" charset="2"/>
                </a:rPr>
                <a:t>n</a:t>
              </a:r>
            </a:p>
            <a:p>
              <a:r>
                <a:rPr lang="en-US" altLang="ja-JP" sz="2000">
                  <a:latin typeface="Symbol" pitchFamily="18" charset="2"/>
                  <a:sym typeface="Symbol" pitchFamily="18" charset="2"/>
                </a:rPr>
                <a:t>	    </a:t>
              </a:r>
              <a:r>
                <a:rPr lang="en-US" altLang="ja-JP" sz="2000"/>
                <a:t>K</a:t>
              </a:r>
              <a:r>
                <a:rPr lang="en-US" altLang="ja-JP" sz="2000" b="1" baseline="30000"/>
                <a:t>0 </a:t>
              </a:r>
              <a:r>
                <a:rPr lang="en-US" altLang="ja-JP">
                  <a:sym typeface="Symbol" pitchFamily="18" charset="2"/>
                </a:rPr>
                <a:t> e</a:t>
              </a:r>
              <a:r>
                <a:rPr lang="en-US" altLang="ja-JP" sz="2000" b="1" baseline="30000">
                  <a:sym typeface="Symbol" pitchFamily="18" charset="2"/>
                </a:rPr>
                <a:t>-   </a:t>
              </a:r>
              <a:r>
                <a:rPr lang="en-US" altLang="ja-JP" sz="2000">
                  <a:latin typeface="Symbol" pitchFamily="18" charset="2"/>
                  <a:sym typeface="Symbol" pitchFamily="18" charset="2"/>
                </a:rPr>
                <a:t>p</a:t>
              </a:r>
              <a:r>
                <a:rPr lang="en-US" altLang="ja-JP" sz="2000" b="1" baseline="30000">
                  <a:sym typeface="Symbol" pitchFamily="18" charset="2"/>
                </a:rPr>
                <a:t>+ </a:t>
              </a:r>
              <a:r>
                <a:rPr lang="en-US" altLang="ja-JP" sz="2000">
                  <a:latin typeface="Symbol" pitchFamily="18" charset="2"/>
                  <a:sym typeface="Symbol" pitchFamily="18" charset="2"/>
                </a:rPr>
                <a:t>n</a:t>
              </a:r>
            </a:p>
          </p:txBody>
        </p:sp>
        <p:sp>
          <p:nvSpPr>
            <p:cNvPr id="27706" name="Line 58"/>
            <p:cNvSpPr>
              <a:spLocks noChangeShapeType="1"/>
            </p:cNvSpPr>
            <p:nvPr/>
          </p:nvSpPr>
          <p:spPr bwMode="auto">
            <a:xfrm>
              <a:off x="3524" y="3483"/>
              <a:ext cx="14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7707" name="Line 59"/>
            <p:cNvSpPr>
              <a:spLocks noChangeShapeType="1"/>
            </p:cNvSpPr>
            <p:nvPr/>
          </p:nvSpPr>
          <p:spPr bwMode="auto">
            <a:xfrm>
              <a:off x="4256" y="3524"/>
              <a:ext cx="14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7708" name="Oval 60"/>
            <p:cNvSpPr>
              <a:spLocks noChangeArrowheads="1"/>
            </p:cNvSpPr>
            <p:nvPr/>
          </p:nvSpPr>
          <p:spPr bwMode="auto">
            <a:xfrm>
              <a:off x="3869" y="3294"/>
              <a:ext cx="217" cy="189"/>
            </a:xfrm>
            <a:prstGeom prst="ellipse">
              <a:avLst/>
            </a:prstGeom>
            <a:noFill/>
            <a:ln w="19050">
              <a:solidFill>
                <a:srgbClr val="33CC33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7709" name="Oval 61"/>
            <p:cNvSpPr>
              <a:spLocks noChangeArrowheads="1"/>
            </p:cNvSpPr>
            <p:nvPr/>
          </p:nvSpPr>
          <p:spPr bwMode="auto">
            <a:xfrm>
              <a:off x="3511" y="3281"/>
              <a:ext cx="217" cy="189"/>
            </a:xfrm>
            <a:prstGeom prst="ellipse">
              <a:avLst/>
            </a:prstGeom>
            <a:noFill/>
            <a:ln w="19050">
              <a:solidFill>
                <a:srgbClr val="33CC33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7710" name="Oval 62"/>
            <p:cNvSpPr>
              <a:spLocks noChangeArrowheads="1"/>
            </p:cNvSpPr>
            <p:nvPr/>
          </p:nvSpPr>
          <p:spPr bwMode="auto">
            <a:xfrm>
              <a:off x="3876" y="3505"/>
              <a:ext cx="217" cy="189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7711" name="Oval 63"/>
            <p:cNvSpPr>
              <a:spLocks noChangeArrowheads="1"/>
            </p:cNvSpPr>
            <p:nvPr/>
          </p:nvSpPr>
          <p:spPr bwMode="auto">
            <a:xfrm>
              <a:off x="3490" y="3451"/>
              <a:ext cx="217" cy="189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cplear31"/>
          <p:cNvPicPr>
            <a:picLocks noChangeAspect="1" noChangeArrowheads="1"/>
          </p:cNvPicPr>
          <p:nvPr/>
        </p:nvPicPr>
        <p:blipFill>
          <a:blip r:embed="rId4"/>
          <a:srcRect t="1741" b="59828"/>
          <a:stretch>
            <a:fillRect/>
          </a:stretch>
        </p:blipFill>
        <p:spPr bwMode="auto">
          <a:xfrm>
            <a:off x="207963" y="55563"/>
            <a:ext cx="5881687" cy="2924175"/>
          </a:xfrm>
          <a:prstGeom prst="rect">
            <a:avLst/>
          </a:prstGeom>
          <a:noFill/>
        </p:spPr>
      </p:pic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700088" y="688975"/>
            <a:ext cx="376237" cy="323850"/>
          </a:xfrm>
          <a:prstGeom prst="ellipse">
            <a:avLst/>
          </a:prstGeom>
          <a:noFill/>
          <a:ln w="19050">
            <a:solidFill>
              <a:srgbClr val="33CC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2625725" y="711200"/>
            <a:ext cx="311150" cy="31115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graphicFrame>
        <p:nvGraphicFramePr>
          <p:cNvPr id="28679" name="Object 7"/>
          <p:cNvGraphicFramePr>
            <a:graphicFrameLocks noChangeAspect="1"/>
          </p:cNvGraphicFramePr>
          <p:nvPr/>
        </p:nvGraphicFramePr>
        <p:xfrm>
          <a:off x="2490788" y="2598738"/>
          <a:ext cx="1225550" cy="392112"/>
        </p:xfrm>
        <a:graphic>
          <a:graphicData uri="http://schemas.openxmlformats.org/presentationml/2006/ole">
            <p:oleObj spid="_x0000_s28679" name="数式" r:id="rId5" imgW="634680" imgH="203040" progId="Equation.3">
              <p:embed/>
            </p:oleObj>
          </a:graphicData>
        </a:graphic>
      </p:graphicFrame>
      <p:sp>
        <p:nvSpPr>
          <p:cNvPr id="28680" name="Oval 8"/>
          <p:cNvSpPr>
            <a:spLocks noChangeArrowheads="1"/>
          </p:cNvSpPr>
          <p:nvPr/>
        </p:nvSpPr>
        <p:spPr bwMode="auto">
          <a:xfrm>
            <a:off x="2441575" y="2571750"/>
            <a:ext cx="479425" cy="47466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3270250" y="2584450"/>
            <a:ext cx="479425" cy="468313"/>
          </a:xfrm>
          <a:prstGeom prst="ellipse">
            <a:avLst/>
          </a:prstGeom>
          <a:noFill/>
          <a:ln w="19050">
            <a:solidFill>
              <a:srgbClr val="33CC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28683" name="Picture 11" descr="cplear39"/>
          <p:cNvPicPr>
            <a:picLocks noChangeAspect="1" noChangeArrowheads="1"/>
          </p:cNvPicPr>
          <p:nvPr/>
        </p:nvPicPr>
        <p:blipFill>
          <a:blip r:embed="rId6"/>
          <a:srcRect l="2588" t="61743" r="8496" b="6839"/>
          <a:stretch>
            <a:fillRect/>
          </a:stretch>
        </p:blipFill>
        <p:spPr bwMode="auto">
          <a:xfrm>
            <a:off x="1765300" y="3206750"/>
            <a:ext cx="5937250" cy="2714625"/>
          </a:xfrm>
          <a:prstGeom prst="rect">
            <a:avLst/>
          </a:prstGeom>
          <a:noFill/>
        </p:spPr>
      </p:pic>
      <p:sp>
        <p:nvSpPr>
          <p:cNvPr id="28684" name="Text Box 12"/>
          <p:cNvSpPr txBox="1">
            <a:spLocks noChangeArrowheads="1"/>
          </p:cNvSpPr>
          <p:nvPr/>
        </p:nvSpPr>
        <p:spPr bwMode="auto">
          <a:xfrm>
            <a:off x="5686425" y="5473700"/>
            <a:ext cx="18684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chemeClr val="hlink"/>
                </a:solidFill>
                <a:latin typeface="Symbol" pitchFamily="18" charset="2"/>
              </a:rPr>
              <a:t>t</a:t>
            </a:r>
            <a:r>
              <a:rPr lang="en-US" altLang="ja-JP" baseline="-25000">
                <a:solidFill>
                  <a:schemeClr val="hlink"/>
                </a:solidFill>
              </a:rPr>
              <a:t>s</a:t>
            </a:r>
            <a:r>
              <a:rPr lang="en-US" altLang="ja-JP">
                <a:solidFill>
                  <a:schemeClr val="hlink"/>
                </a:solidFill>
              </a:rPr>
              <a:t>=0.89</a:t>
            </a:r>
            <a:r>
              <a:rPr lang="en-US" altLang="ja-JP">
                <a:solidFill>
                  <a:schemeClr val="hlink"/>
                </a:solidFill>
                <a:cs typeface="Arial" charset="0"/>
              </a:rPr>
              <a:t>×10</a:t>
            </a:r>
            <a:r>
              <a:rPr lang="en-US" altLang="ja-JP" baseline="30000">
                <a:solidFill>
                  <a:schemeClr val="hlink"/>
                </a:solidFill>
                <a:cs typeface="Arial" charset="0"/>
              </a:rPr>
              <a:t>-10</a:t>
            </a:r>
            <a:r>
              <a:rPr lang="ja-JP" altLang="en-US">
                <a:solidFill>
                  <a:schemeClr val="hlink"/>
                </a:solidFill>
                <a:cs typeface="Arial" charset="0"/>
              </a:rPr>
              <a:t>秒</a:t>
            </a:r>
          </a:p>
        </p:txBody>
      </p:sp>
      <p:sp>
        <p:nvSpPr>
          <p:cNvPr id="28686" name="Oval 14"/>
          <p:cNvSpPr>
            <a:spLocks noChangeArrowheads="1"/>
          </p:cNvSpPr>
          <p:nvPr/>
        </p:nvSpPr>
        <p:spPr bwMode="auto">
          <a:xfrm>
            <a:off x="1408113" y="1728788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8687" name="Oval 15"/>
          <p:cNvSpPr>
            <a:spLocks noChangeArrowheads="1"/>
          </p:cNvSpPr>
          <p:nvPr/>
        </p:nvSpPr>
        <p:spPr bwMode="auto">
          <a:xfrm>
            <a:off x="1625600" y="1754188"/>
            <a:ext cx="88900" cy="889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graphicFrame>
        <p:nvGraphicFramePr>
          <p:cNvPr id="28688" name="Object 16"/>
          <p:cNvGraphicFramePr>
            <a:graphicFrameLocks noChangeAspect="1"/>
          </p:cNvGraphicFramePr>
          <p:nvPr/>
        </p:nvGraphicFramePr>
        <p:xfrm>
          <a:off x="4579938" y="2422525"/>
          <a:ext cx="4284662" cy="735013"/>
        </p:xfrm>
        <a:graphic>
          <a:graphicData uri="http://schemas.openxmlformats.org/presentationml/2006/ole">
            <p:oleObj spid="_x0000_s28688" name="数式" r:id="rId7" imgW="2590560" imgH="444240" progId="Equation.3">
              <p:embed/>
            </p:oleObj>
          </a:graphicData>
        </a:graphic>
      </p:graphicFrame>
      <p:sp>
        <p:nvSpPr>
          <p:cNvPr id="28689" name="Text Box 17"/>
          <p:cNvSpPr txBox="1">
            <a:spLocks noChangeArrowheads="1"/>
          </p:cNvSpPr>
          <p:nvPr/>
        </p:nvSpPr>
        <p:spPr bwMode="auto">
          <a:xfrm>
            <a:off x="2293938" y="5992813"/>
            <a:ext cx="47656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000099"/>
                </a:solidFill>
              </a:rPr>
              <a:t>CPT </a:t>
            </a:r>
            <a:r>
              <a:rPr lang="ja-JP" altLang="en-US">
                <a:solidFill>
                  <a:srgbClr val="000099"/>
                </a:solidFill>
              </a:rPr>
              <a:t>保存の下で、</a:t>
            </a:r>
            <a:r>
              <a:rPr lang="en-US" altLang="ja-JP">
                <a:solidFill>
                  <a:srgbClr val="000099"/>
                </a:solidFill>
              </a:rPr>
              <a:t>T</a:t>
            </a:r>
            <a:r>
              <a:rPr lang="ja-JP" altLang="en-US">
                <a:solidFill>
                  <a:srgbClr val="000099"/>
                </a:solidFill>
              </a:rPr>
              <a:t>の破れと</a:t>
            </a:r>
            <a:r>
              <a:rPr lang="en-US" altLang="ja-JP">
                <a:solidFill>
                  <a:srgbClr val="000099"/>
                </a:solidFill>
              </a:rPr>
              <a:t>CP</a:t>
            </a:r>
            <a:r>
              <a:rPr lang="ja-JP" altLang="en-US">
                <a:solidFill>
                  <a:srgbClr val="000099"/>
                </a:solidFill>
              </a:rPr>
              <a:t>の破れは同じ。</a:t>
            </a:r>
          </a:p>
          <a:p>
            <a:r>
              <a:rPr lang="en-US" altLang="ja-JP">
                <a:solidFill>
                  <a:srgbClr val="000099"/>
                </a:solidFill>
              </a:rPr>
              <a:t>CP</a:t>
            </a:r>
            <a:r>
              <a:rPr lang="ja-JP" altLang="en-US">
                <a:solidFill>
                  <a:srgbClr val="000099"/>
                </a:solidFill>
              </a:rPr>
              <a:t>の破れ</a:t>
            </a:r>
            <a:r>
              <a:rPr lang="ja-JP" altLang="en-US">
                <a:solidFill>
                  <a:srgbClr val="000099"/>
                </a:solidFill>
                <a:sym typeface="Symbol" pitchFamily="18" charset="2"/>
              </a:rPr>
              <a:t>小林・益川理論　（</a:t>
            </a:r>
            <a:r>
              <a:rPr lang="en-US" altLang="ja-JP">
                <a:solidFill>
                  <a:srgbClr val="000099"/>
                </a:solidFill>
                <a:sym typeface="Symbol" pitchFamily="18" charset="2"/>
              </a:rPr>
              <a:t>3</a:t>
            </a:r>
            <a:r>
              <a:rPr lang="ja-JP" altLang="en-US">
                <a:solidFill>
                  <a:srgbClr val="000099"/>
                </a:solidFill>
                <a:sym typeface="Symbol" pitchFamily="18" charset="2"/>
              </a:rPr>
              <a:t>世代クォーク）</a:t>
            </a:r>
          </a:p>
        </p:txBody>
      </p:sp>
      <p:sp>
        <p:nvSpPr>
          <p:cNvPr id="28690" name="Rectangle 18"/>
          <p:cNvSpPr>
            <a:spLocks noChangeArrowheads="1"/>
          </p:cNvSpPr>
          <p:nvPr/>
        </p:nvSpPr>
        <p:spPr bwMode="auto">
          <a:xfrm>
            <a:off x="3482975" y="3375025"/>
            <a:ext cx="3538538" cy="446088"/>
          </a:xfrm>
          <a:prstGeom prst="rect">
            <a:avLst/>
          </a:prstGeom>
          <a:noFill/>
          <a:ln w="57150" cmpd="thinThick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8692" name="WordArt 20"/>
          <p:cNvSpPr>
            <a:spLocks noChangeArrowheads="1" noChangeShapeType="1" noTextEdit="1"/>
          </p:cNvSpPr>
          <p:nvPr/>
        </p:nvSpPr>
        <p:spPr bwMode="auto">
          <a:xfrm>
            <a:off x="7094538" y="3397250"/>
            <a:ext cx="1889125" cy="358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ja-JP" sz="3600" kern="1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T</a:t>
            </a:r>
            <a:r>
              <a:rPr lang="ja-JP" altLang="en-US" sz="3600" kern="1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対称性の破れ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WordArt 2"/>
          <p:cNvSpPr>
            <a:spLocks noChangeArrowheads="1" noChangeShapeType="1" noTextEdit="1"/>
          </p:cNvSpPr>
          <p:nvPr/>
        </p:nvSpPr>
        <p:spPr bwMode="auto">
          <a:xfrm>
            <a:off x="1192213" y="198438"/>
            <a:ext cx="6764337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ja-JP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LHC</a:t>
            </a:r>
            <a:r>
              <a:rPr lang="ja-JP" alt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実験　</a:t>
            </a:r>
            <a:r>
              <a:rPr lang="en-US" altLang="ja-JP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Higgs</a:t>
            </a:r>
            <a:r>
              <a:rPr lang="ja-JP" alt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粒子を探して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7943850" y="0"/>
            <a:ext cx="12105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6600"/>
                </a:solidFill>
              </a:rPr>
              <a:t>7/13/2007</a:t>
            </a:r>
            <a:endParaRPr lang="en-US" altLang="ja-JP" dirty="0">
              <a:solidFill>
                <a:srgbClr val="FF6600"/>
              </a:solidFill>
            </a:endParaRPr>
          </a:p>
        </p:txBody>
      </p:sp>
      <p:grpSp>
        <p:nvGrpSpPr>
          <p:cNvPr id="44050" name="Group 18"/>
          <p:cNvGrpSpPr>
            <a:grpSpLocks/>
          </p:cNvGrpSpPr>
          <p:nvPr/>
        </p:nvGrpSpPr>
        <p:grpSpPr bwMode="auto">
          <a:xfrm>
            <a:off x="271463" y="1035050"/>
            <a:ext cx="5362575" cy="3421063"/>
            <a:chOff x="718" y="1016"/>
            <a:chExt cx="4542" cy="3228"/>
          </a:xfrm>
        </p:grpSpPr>
        <p:pic>
          <p:nvPicPr>
            <p:cNvPr id="44051" name="Picture 1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8" y="1016"/>
              <a:ext cx="4323" cy="29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052" name="Text Box 20"/>
            <p:cNvSpPr txBox="1">
              <a:spLocks noChangeArrowheads="1"/>
            </p:cNvSpPr>
            <p:nvPr/>
          </p:nvSpPr>
          <p:spPr bwMode="auto">
            <a:xfrm>
              <a:off x="2208" y="1901"/>
              <a:ext cx="676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400" b="1">
                  <a:solidFill>
                    <a:srgbClr val="FFFF00"/>
                  </a:solidFill>
                  <a:latin typeface="ヒラギノ角ゴ Pro W3" charset="-128"/>
                  <a:ea typeface="ヒラギノ角ゴ Pro W3" charset="-128"/>
                </a:rPr>
                <a:t>CMS</a:t>
              </a:r>
            </a:p>
          </p:txBody>
        </p:sp>
        <p:sp>
          <p:nvSpPr>
            <p:cNvPr id="44053" name="Text Box 21"/>
            <p:cNvSpPr txBox="1">
              <a:spLocks noChangeArrowheads="1"/>
            </p:cNvSpPr>
            <p:nvPr/>
          </p:nvSpPr>
          <p:spPr bwMode="auto">
            <a:xfrm>
              <a:off x="3134" y="2828"/>
              <a:ext cx="932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400" b="1">
                  <a:solidFill>
                    <a:srgbClr val="FFFF00"/>
                  </a:solidFill>
                  <a:latin typeface="ヒラギノ角ゴ Pro W3" charset="-128"/>
                  <a:ea typeface="ヒラギノ角ゴ Pro W3" charset="-128"/>
                </a:rPr>
                <a:t>ATLAS</a:t>
              </a:r>
            </a:p>
          </p:txBody>
        </p:sp>
        <p:sp>
          <p:nvSpPr>
            <p:cNvPr id="44054" name="Text Box 22"/>
            <p:cNvSpPr txBox="1">
              <a:spLocks noChangeArrowheads="1"/>
            </p:cNvSpPr>
            <p:nvPr/>
          </p:nvSpPr>
          <p:spPr bwMode="auto">
            <a:xfrm>
              <a:off x="3983" y="2193"/>
              <a:ext cx="761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400" b="1">
                  <a:solidFill>
                    <a:srgbClr val="00FFFF"/>
                  </a:solidFill>
                  <a:latin typeface="ヒラギノ角ゴ Pro W3" charset="-128"/>
                  <a:ea typeface="ヒラギノ角ゴ Pro W3" charset="-128"/>
                </a:rPr>
                <a:t>LHCb</a:t>
              </a:r>
            </a:p>
          </p:txBody>
        </p:sp>
        <p:sp>
          <p:nvSpPr>
            <p:cNvPr id="44055" name="Text Box 23"/>
            <p:cNvSpPr txBox="1">
              <a:spLocks noChangeArrowheads="1"/>
            </p:cNvSpPr>
            <p:nvPr/>
          </p:nvSpPr>
          <p:spPr bwMode="auto">
            <a:xfrm>
              <a:off x="1513" y="2822"/>
              <a:ext cx="841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400" b="1">
                  <a:solidFill>
                    <a:srgbClr val="FF0080"/>
                  </a:solidFill>
                  <a:latin typeface="ヒラギノ角ゴ Pro W3" charset="-128"/>
                  <a:ea typeface="ヒラギノ角ゴ Pro W3" charset="-128"/>
                </a:rPr>
                <a:t>ALICE</a:t>
              </a:r>
              <a:endParaRPr lang="en-US" altLang="ja-JP" sz="2400" b="1">
                <a:solidFill>
                  <a:srgbClr val="FFFF00"/>
                </a:solidFill>
                <a:latin typeface="ヒラギノ角ゴ Pro W3" charset="-128"/>
                <a:ea typeface="ヒラギノ角ゴ Pro W3" charset="-128"/>
              </a:endParaRPr>
            </a:p>
          </p:txBody>
        </p:sp>
        <p:sp>
          <p:nvSpPr>
            <p:cNvPr id="44056" name="Oval 24"/>
            <p:cNvSpPr>
              <a:spLocks noChangeArrowheads="1"/>
            </p:cNvSpPr>
            <p:nvPr/>
          </p:nvSpPr>
          <p:spPr bwMode="auto">
            <a:xfrm>
              <a:off x="2428" y="1844"/>
              <a:ext cx="94" cy="94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ja-JP" sz="2400">
                <a:solidFill>
                  <a:srgbClr val="FFFF00"/>
                </a:solidFill>
              </a:endParaRPr>
            </a:p>
          </p:txBody>
        </p:sp>
        <p:sp>
          <p:nvSpPr>
            <p:cNvPr id="44057" name="Oval 25"/>
            <p:cNvSpPr>
              <a:spLocks noChangeArrowheads="1"/>
            </p:cNvSpPr>
            <p:nvPr/>
          </p:nvSpPr>
          <p:spPr bwMode="auto">
            <a:xfrm>
              <a:off x="4442" y="2536"/>
              <a:ext cx="94" cy="94"/>
            </a:xfrm>
            <a:prstGeom prst="ellips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ja-JP" sz="2400">
                <a:solidFill>
                  <a:srgbClr val="FFFF00"/>
                </a:solidFill>
              </a:endParaRPr>
            </a:p>
          </p:txBody>
        </p:sp>
        <p:sp>
          <p:nvSpPr>
            <p:cNvPr id="44058" name="Oval 26"/>
            <p:cNvSpPr>
              <a:spLocks noChangeArrowheads="1"/>
            </p:cNvSpPr>
            <p:nvPr/>
          </p:nvSpPr>
          <p:spPr bwMode="auto">
            <a:xfrm>
              <a:off x="1868" y="3178"/>
              <a:ext cx="94" cy="94"/>
            </a:xfrm>
            <a:prstGeom prst="ellipse">
              <a:avLst/>
            </a:prstGeom>
            <a:noFill/>
            <a:ln w="28575">
              <a:solidFill>
                <a:srgbClr val="FF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ja-JP" sz="2400">
                <a:solidFill>
                  <a:srgbClr val="FF0080"/>
                </a:solidFill>
              </a:endParaRPr>
            </a:p>
          </p:txBody>
        </p:sp>
        <p:sp>
          <p:nvSpPr>
            <p:cNvPr id="44059" name="Oval 27"/>
            <p:cNvSpPr>
              <a:spLocks noChangeArrowheads="1"/>
            </p:cNvSpPr>
            <p:nvPr/>
          </p:nvSpPr>
          <p:spPr bwMode="auto">
            <a:xfrm>
              <a:off x="3548" y="3162"/>
              <a:ext cx="94" cy="94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ja-JP" sz="2400">
                <a:solidFill>
                  <a:srgbClr val="FFFF00"/>
                </a:solidFill>
              </a:endParaRPr>
            </a:p>
          </p:txBody>
        </p:sp>
        <p:sp>
          <p:nvSpPr>
            <p:cNvPr id="44060" name="Text Box 28"/>
            <p:cNvSpPr txBox="1">
              <a:spLocks noChangeArrowheads="1"/>
            </p:cNvSpPr>
            <p:nvPr/>
          </p:nvSpPr>
          <p:spPr bwMode="auto">
            <a:xfrm>
              <a:off x="4067" y="1346"/>
              <a:ext cx="935" cy="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ja-JP" altLang="en-US" sz="2000" b="1">
                  <a:solidFill>
                    <a:srgbClr val="FF8000"/>
                  </a:solidFill>
                  <a:latin typeface="ヒラギノ角ゴ Pro W3" charset="-128"/>
                  <a:ea typeface="ヒラギノ角ゴ Pro W3" charset="-128"/>
                </a:rPr>
                <a:t>レマン湖</a:t>
              </a:r>
            </a:p>
          </p:txBody>
        </p:sp>
        <p:sp>
          <p:nvSpPr>
            <p:cNvPr id="44061" name="Text Box 29"/>
            <p:cNvSpPr txBox="1">
              <a:spLocks noChangeArrowheads="1"/>
            </p:cNvSpPr>
            <p:nvPr/>
          </p:nvSpPr>
          <p:spPr bwMode="auto">
            <a:xfrm>
              <a:off x="729" y="1786"/>
              <a:ext cx="1129" cy="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ja-JP" altLang="en-US" sz="2000" b="1">
                  <a:solidFill>
                    <a:srgbClr val="FF8000"/>
                  </a:solidFill>
                  <a:latin typeface="ヒラギノ角ゴ Pro W3" charset="-128"/>
                  <a:ea typeface="ヒラギノ角ゴ Pro W3" charset="-128"/>
                </a:rPr>
                <a:t>ジュラ山脈</a:t>
              </a:r>
            </a:p>
          </p:txBody>
        </p:sp>
        <p:sp>
          <p:nvSpPr>
            <p:cNvPr id="44062" name="Text Box 30"/>
            <p:cNvSpPr txBox="1">
              <a:spLocks noChangeArrowheads="1"/>
            </p:cNvSpPr>
            <p:nvPr/>
          </p:nvSpPr>
          <p:spPr bwMode="auto">
            <a:xfrm>
              <a:off x="3562" y="3257"/>
              <a:ext cx="802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400" b="1" dirty="0">
                  <a:solidFill>
                    <a:srgbClr val="FFFF00"/>
                  </a:solidFill>
                  <a:latin typeface="ヒラギノ角ゴ Pro W3" charset="-128"/>
                  <a:ea typeface="ヒラギノ角ゴ Pro W3" charset="-128"/>
                </a:rPr>
                <a:t>CERN</a:t>
              </a:r>
            </a:p>
          </p:txBody>
        </p:sp>
        <p:sp>
          <p:nvSpPr>
            <p:cNvPr id="44063" name="Text Box 31"/>
            <p:cNvSpPr txBox="1">
              <a:spLocks noChangeArrowheads="1"/>
            </p:cNvSpPr>
            <p:nvPr/>
          </p:nvSpPr>
          <p:spPr bwMode="auto">
            <a:xfrm>
              <a:off x="4272" y="3985"/>
              <a:ext cx="988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200"/>
                <a:t>©CERN Photo</a:t>
              </a:r>
            </a:p>
          </p:txBody>
        </p:sp>
      </p:grpSp>
      <p:sp>
        <p:nvSpPr>
          <p:cNvPr id="44065" name="Rectangle 33"/>
          <p:cNvSpPr>
            <a:spLocks noChangeArrowheads="1"/>
          </p:cNvSpPr>
          <p:nvPr/>
        </p:nvSpPr>
        <p:spPr bwMode="auto">
          <a:xfrm>
            <a:off x="2554288" y="3606800"/>
            <a:ext cx="312737" cy="10318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4066" name="Text Box 34"/>
          <p:cNvSpPr txBox="1">
            <a:spLocks noChangeArrowheads="1"/>
          </p:cNvSpPr>
          <p:nvPr/>
        </p:nvSpPr>
        <p:spPr bwMode="auto">
          <a:xfrm>
            <a:off x="2451100" y="3532188"/>
            <a:ext cx="7159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0000FF"/>
                </a:solidFill>
                <a:latin typeface="Garamond" pitchFamily="18" charset="0"/>
              </a:rPr>
              <a:t>27km</a:t>
            </a:r>
          </a:p>
        </p:txBody>
      </p:sp>
      <p:sp>
        <p:nvSpPr>
          <p:cNvPr id="44067" name="Text Box 35"/>
          <p:cNvSpPr txBox="1">
            <a:spLocks noChangeArrowheads="1"/>
          </p:cNvSpPr>
          <p:nvPr/>
        </p:nvSpPr>
        <p:spPr bwMode="auto">
          <a:xfrm>
            <a:off x="1543050" y="1384300"/>
            <a:ext cx="21272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7+7=</a:t>
            </a:r>
            <a:r>
              <a:rPr lang="ja-JP" alt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１４</a:t>
            </a:r>
            <a:r>
              <a:rPr lang="en-US" altLang="ja-JP" sz="28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TeV</a:t>
            </a:r>
            <a:endParaRPr lang="en-US" altLang="ja-JP" sz="28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ramond" pitchFamily="18" charset="0"/>
            </a:endParaRPr>
          </a:p>
        </p:txBody>
      </p:sp>
      <p:pic>
        <p:nvPicPr>
          <p:cNvPr id="44048" name="Picture 16" descr="LHC"/>
          <p:cNvPicPr>
            <a:picLocks noChangeAspect="1" noChangeArrowheads="1"/>
          </p:cNvPicPr>
          <p:nvPr/>
        </p:nvPicPr>
        <p:blipFill>
          <a:blip r:embed="rId4"/>
          <a:srcRect b="28955"/>
          <a:stretch>
            <a:fillRect/>
          </a:stretch>
        </p:blipFill>
        <p:spPr bwMode="auto">
          <a:xfrm>
            <a:off x="5475288" y="731838"/>
            <a:ext cx="3668712" cy="2955925"/>
          </a:xfrm>
          <a:prstGeom prst="rect">
            <a:avLst/>
          </a:prstGeom>
          <a:noFill/>
        </p:spPr>
      </p:pic>
      <p:sp>
        <p:nvSpPr>
          <p:cNvPr id="44068" name="Text Box 36"/>
          <p:cNvSpPr txBox="1">
            <a:spLocks noChangeArrowheads="1"/>
          </p:cNvSpPr>
          <p:nvPr/>
        </p:nvSpPr>
        <p:spPr bwMode="auto">
          <a:xfrm>
            <a:off x="279400" y="1036638"/>
            <a:ext cx="2789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2400" b="1">
                <a:solidFill>
                  <a:schemeClr val="bg1"/>
                </a:solidFill>
              </a:rPr>
              <a:t>陽子・陽子衝突実験</a:t>
            </a:r>
          </a:p>
        </p:txBody>
      </p:sp>
      <p:pic>
        <p:nvPicPr>
          <p:cNvPr id="44069" name="Picture 37" descr="atlas1"/>
          <p:cNvPicPr>
            <a:picLocks noChangeAspect="1" noChangeArrowheads="1"/>
          </p:cNvPicPr>
          <p:nvPr/>
        </p:nvPicPr>
        <p:blipFill>
          <a:blip r:embed="rId5"/>
          <a:srcRect b="9448"/>
          <a:stretch>
            <a:fillRect/>
          </a:stretch>
        </p:blipFill>
        <p:spPr bwMode="auto">
          <a:xfrm>
            <a:off x="4362450" y="3516313"/>
            <a:ext cx="4781550" cy="3341687"/>
          </a:xfrm>
          <a:prstGeom prst="rect">
            <a:avLst/>
          </a:prstGeom>
          <a:noFill/>
        </p:spPr>
      </p:pic>
      <p:pic>
        <p:nvPicPr>
          <p:cNvPr id="76802" name="Picture 2" descr="http://www.kek.jp/newskek/2007/novdec/photo/ATLAS3_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6326" y="3937029"/>
            <a:ext cx="4378037" cy="2920972"/>
          </a:xfrm>
          <a:prstGeom prst="rect">
            <a:avLst/>
          </a:prstGeom>
          <a:noFill/>
        </p:spPr>
      </p:pic>
      <p:sp>
        <p:nvSpPr>
          <p:cNvPr id="44073" name="Text Box 41"/>
          <p:cNvSpPr txBox="1">
            <a:spLocks noChangeArrowheads="1"/>
          </p:cNvSpPr>
          <p:nvPr/>
        </p:nvSpPr>
        <p:spPr bwMode="auto">
          <a:xfrm>
            <a:off x="970106" y="6028315"/>
            <a:ext cx="27270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2008</a:t>
            </a:r>
            <a:r>
              <a:rPr lang="ja-JP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年</a:t>
            </a:r>
            <a:r>
              <a:rPr lang="ja-JP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実験開始！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4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/>
          <a:srcRect r="52724"/>
          <a:stretch>
            <a:fillRect/>
          </a:stretch>
        </p:blipFill>
        <p:spPr bwMode="auto">
          <a:xfrm>
            <a:off x="5319400" y="0"/>
            <a:ext cx="3824576" cy="3298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784475"/>
            <a:ext cx="3632200" cy="4073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4711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0025" y="3994150"/>
            <a:ext cx="3863975" cy="286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47112" name="Picture 8"/>
          <p:cNvPicPr>
            <a:picLocks noChangeAspect="1" noChangeArrowheads="1"/>
          </p:cNvPicPr>
          <p:nvPr/>
        </p:nvPicPr>
        <p:blipFill>
          <a:blip r:embed="rId6"/>
          <a:srcRect b="21466"/>
          <a:stretch>
            <a:fillRect/>
          </a:stretch>
        </p:blipFill>
        <p:spPr bwMode="auto">
          <a:xfrm>
            <a:off x="0" y="-1"/>
            <a:ext cx="3205017" cy="2390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4" name="Text Box 10"/>
          <p:cNvSpPr txBox="1">
            <a:spLocks noChangeArrowheads="1"/>
          </p:cNvSpPr>
          <p:nvPr/>
        </p:nvSpPr>
        <p:spPr bwMode="auto">
          <a:xfrm>
            <a:off x="703118" y="257175"/>
            <a:ext cx="15478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2000" b="1" dirty="0">
                <a:solidFill>
                  <a:schemeClr val="bg1"/>
                </a:solidFill>
              </a:rPr>
              <a:t>ヒッグス事象</a:t>
            </a:r>
          </a:p>
        </p:txBody>
      </p:sp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937184"/>
            <a:ext cx="1938337" cy="9763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47115" name="Text Box 11"/>
          <p:cNvSpPr txBox="1">
            <a:spLocks noChangeArrowheads="1"/>
          </p:cNvSpPr>
          <p:nvPr/>
        </p:nvSpPr>
        <p:spPr bwMode="auto">
          <a:xfrm>
            <a:off x="3846513" y="3265488"/>
            <a:ext cx="49768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ja-JP" altLang="en-US" sz="2000">
                <a:solidFill>
                  <a:srgbClr val="FF0000"/>
                </a:solidFill>
              </a:rPr>
              <a:t>ヒッグス粒子の性質：　クォークレプトンとの結合定数が各粒子の質量に比例する。</a:t>
            </a:r>
          </a:p>
          <a:p>
            <a:r>
              <a:rPr lang="ja-JP" altLang="en-US" sz="2000">
                <a:solidFill>
                  <a:srgbClr val="FF0000"/>
                </a:solidFill>
              </a:rPr>
              <a:t>   </a:t>
            </a:r>
            <a:r>
              <a:rPr lang="en-US" altLang="ja-JP" sz="2000">
                <a:solidFill>
                  <a:srgbClr val="FF0000"/>
                </a:solidFill>
              </a:rPr>
              <a:t>t&gt;b&gt;</a:t>
            </a:r>
            <a:r>
              <a:rPr lang="en-US" altLang="ja-JP" sz="2000">
                <a:solidFill>
                  <a:srgbClr val="FF0000"/>
                </a:solidFill>
                <a:latin typeface="Symbol" pitchFamily="18" charset="2"/>
              </a:rPr>
              <a:t>t</a:t>
            </a:r>
          </a:p>
        </p:txBody>
      </p:sp>
      <p:sp>
        <p:nvSpPr>
          <p:cNvPr id="47116" name="Text Box 12"/>
          <p:cNvSpPr txBox="1">
            <a:spLocks noChangeArrowheads="1"/>
          </p:cNvSpPr>
          <p:nvPr/>
        </p:nvSpPr>
        <p:spPr bwMode="auto">
          <a:xfrm rot="16200000">
            <a:off x="-528637" y="3689350"/>
            <a:ext cx="145415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2000"/>
              <a:t>発見可能性</a:t>
            </a:r>
          </a:p>
        </p:txBody>
      </p:sp>
      <p:sp>
        <p:nvSpPr>
          <p:cNvPr id="47117" name="Text Box 13"/>
          <p:cNvSpPr txBox="1">
            <a:spLocks noChangeArrowheads="1"/>
          </p:cNvSpPr>
          <p:nvPr/>
        </p:nvSpPr>
        <p:spPr bwMode="auto">
          <a:xfrm>
            <a:off x="2419350" y="5907088"/>
            <a:ext cx="2320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2000" b="1">
                <a:solidFill>
                  <a:srgbClr val="FF0000"/>
                </a:solidFill>
              </a:rPr>
              <a:t>（</a:t>
            </a:r>
            <a:r>
              <a:rPr lang="en-US" altLang="ja-JP" sz="2000" b="1">
                <a:solidFill>
                  <a:srgbClr val="FF0000"/>
                </a:solidFill>
              </a:rPr>
              <a:t>5σ</a:t>
            </a:r>
            <a:r>
              <a:rPr lang="ja-JP" altLang="en-US" sz="2000" b="1">
                <a:solidFill>
                  <a:srgbClr val="FF0000"/>
                </a:solidFill>
              </a:rPr>
              <a:t>： </a:t>
            </a:r>
            <a:r>
              <a:rPr lang="en-US" altLang="ja-JP" sz="2000" b="1">
                <a:solidFill>
                  <a:srgbClr val="FF0000"/>
                </a:solidFill>
              </a:rPr>
              <a:t>99.99995%</a:t>
            </a:r>
            <a:r>
              <a:rPr lang="ja-JP" altLang="en-US" sz="2000" b="1">
                <a:solidFill>
                  <a:srgbClr val="FF0000"/>
                </a:solidFill>
              </a:rPr>
              <a:t>）</a:t>
            </a:r>
          </a:p>
        </p:txBody>
      </p:sp>
      <p:sp>
        <p:nvSpPr>
          <p:cNvPr id="47118" name="Line 14"/>
          <p:cNvSpPr>
            <a:spLocks noChangeShapeType="1"/>
          </p:cNvSpPr>
          <p:nvPr/>
        </p:nvSpPr>
        <p:spPr bwMode="auto">
          <a:xfrm>
            <a:off x="642938" y="5607050"/>
            <a:ext cx="28638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pic>
        <p:nvPicPr>
          <p:cNvPr id="74754" name="Picture 2" descr="http://www.kek.jp/newskek/2007/novdec/photo/ATLAS3_7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00218" y="-1"/>
            <a:ext cx="2901085" cy="26828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WordArt 2"/>
          <p:cNvSpPr>
            <a:spLocks noChangeArrowheads="1" noChangeShapeType="1" noTextEdit="1"/>
          </p:cNvSpPr>
          <p:nvPr/>
        </p:nvSpPr>
        <p:spPr bwMode="auto">
          <a:xfrm>
            <a:off x="1192213" y="198438"/>
            <a:ext cx="6764337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ja-JP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S=+1</a:t>
            </a:r>
            <a:r>
              <a:rPr lang="ja-JP" alt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　</a:t>
            </a:r>
            <a:r>
              <a:rPr lang="en-US" altLang="ja-JP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Pentaquark Baryon</a:t>
            </a:r>
            <a:r>
              <a:rPr lang="ja-JP" alt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は本物か？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4488" y="1517650"/>
            <a:ext cx="2925762" cy="19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7943850" y="0"/>
            <a:ext cx="1200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6600"/>
                </a:solidFill>
              </a:rPr>
              <a:t>6/15/2007</a:t>
            </a:r>
          </a:p>
        </p:txBody>
      </p:sp>
      <p:sp>
        <p:nvSpPr>
          <p:cNvPr id="40971" name="Text Box 11"/>
          <p:cNvSpPr txBox="1">
            <a:spLocks noChangeArrowheads="1"/>
          </p:cNvSpPr>
          <p:nvPr/>
        </p:nvSpPr>
        <p:spPr bwMode="auto">
          <a:xfrm>
            <a:off x="2951163" y="1114425"/>
            <a:ext cx="2254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008080"/>
                </a:solidFill>
              </a:rPr>
              <a:t>Discovered in 2003</a:t>
            </a:r>
          </a:p>
        </p:txBody>
      </p:sp>
      <p:sp>
        <p:nvSpPr>
          <p:cNvPr id="40972" name="Text Box 12"/>
          <p:cNvSpPr txBox="1">
            <a:spLocks noChangeArrowheads="1"/>
          </p:cNvSpPr>
          <p:nvPr/>
        </p:nvSpPr>
        <p:spPr bwMode="auto">
          <a:xfrm>
            <a:off x="3979863" y="1574800"/>
            <a:ext cx="16398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b="1">
                <a:solidFill>
                  <a:schemeClr val="accent2"/>
                </a:solidFill>
              </a:rPr>
              <a:t>LEPS group</a:t>
            </a:r>
          </a:p>
        </p:txBody>
      </p:sp>
      <p:sp>
        <p:nvSpPr>
          <p:cNvPr id="40973" name="Text Box 13"/>
          <p:cNvSpPr txBox="1">
            <a:spLocks noChangeArrowheads="1"/>
          </p:cNvSpPr>
          <p:nvPr/>
        </p:nvSpPr>
        <p:spPr bwMode="auto">
          <a:xfrm>
            <a:off x="569913" y="1065213"/>
            <a:ext cx="160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3399"/>
                </a:solidFill>
              </a:rPr>
              <a:t>5/25 </a:t>
            </a:r>
            <a:r>
              <a:rPr lang="ja-JP" altLang="en-US">
                <a:solidFill>
                  <a:srgbClr val="FF3399"/>
                </a:solidFill>
              </a:rPr>
              <a:t>実験紹介</a:t>
            </a:r>
          </a:p>
        </p:txBody>
      </p:sp>
      <p:sp>
        <p:nvSpPr>
          <p:cNvPr id="40974" name="AutoShape 14"/>
          <p:cNvSpPr>
            <a:spLocks noChangeArrowheads="1"/>
          </p:cNvSpPr>
          <p:nvPr/>
        </p:nvSpPr>
        <p:spPr bwMode="auto">
          <a:xfrm rot="5400000">
            <a:off x="3820319" y="3737769"/>
            <a:ext cx="493713" cy="555625"/>
          </a:xfrm>
          <a:prstGeom prst="rightArrow">
            <a:avLst>
              <a:gd name="adj1" fmla="val 41833"/>
              <a:gd name="adj2" fmla="val 5056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40977" name="Picture 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54688" y="677863"/>
            <a:ext cx="3260725" cy="367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978" name="Oval 18"/>
          <p:cNvSpPr>
            <a:spLocks noChangeArrowheads="1"/>
          </p:cNvSpPr>
          <p:nvPr/>
        </p:nvSpPr>
        <p:spPr bwMode="auto">
          <a:xfrm>
            <a:off x="6737350" y="1644650"/>
            <a:ext cx="557213" cy="150653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0979" name="Text Box 19"/>
          <p:cNvSpPr txBox="1">
            <a:spLocks noChangeArrowheads="1"/>
          </p:cNvSpPr>
          <p:nvPr/>
        </p:nvSpPr>
        <p:spPr bwMode="auto">
          <a:xfrm>
            <a:off x="4429125" y="3770313"/>
            <a:ext cx="1136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ja-JP" altLang="en-US" sz="24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しかし</a:t>
            </a:r>
          </a:p>
        </p:txBody>
      </p:sp>
      <p:sp>
        <p:nvSpPr>
          <p:cNvPr id="40981" name="Text Box 21"/>
          <p:cNvSpPr txBox="1">
            <a:spLocks noChangeArrowheads="1"/>
          </p:cNvSpPr>
          <p:nvPr/>
        </p:nvSpPr>
        <p:spPr bwMode="auto">
          <a:xfrm>
            <a:off x="274638" y="4468813"/>
            <a:ext cx="8493125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ja-JP" altLang="en-US" sz="2000"/>
              <a:t>　以下の</a:t>
            </a:r>
            <a:r>
              <a:rPr kumimoji="0" lang="ja-JP" altLang="en-GB" sz="2000"/>
              <a:t>実験（</a:t>
            </a:r>
            <a:r>
              <a:rPr kumimoji="0" lang="ja-JP" altLang="en-GB" sz="2000">
                <a:solidFill>
                  <a:srgbClr val="0000FF"/>
                </a:solidFill>
              </a:rPr>
              <a:t>主に高エネルギーの実験</a:t>
            </a:r>
            <a:r>
              <a:rPr kumimoji="0" lang="ja-JP" altLang="en-GB" sz="2000"/>
              <a:t>）から</a:t>
            </a:r>
            <a:r>
              <a:rPr kumimoji="0" lang="ja-JP" altLang="en-GB" sz="2000">
                <a:solidFill>
                  <a:srgbClr val="FF0000"/>
                </a:solidFill>
              </a:rPr>
              <a:t>否定的結果が</a:t>
            </a:r>
            <a:r>
              <a:rPr kumimoji="0" lang="ja-JP" altLang="en-GB" sz="2000"/>
              <a:t>。。。</a:t>
            </a:r>
          </a:p>
          <a:p>
            <a:pPr lvl="1"/>
            <a:r>
              <a:rPr kumimoji="0" lang="en-GB" altLang="ja-JP" sz="2000"/>
              <a:t>DELPHI, ALEPH(e</a:t>
            </a:r>
            <a:r>
              <a:rPr kumimoji="0" lang="en-GB" altLang="ja-JP" sz="2000" baseline="30000"/>
              <a:t>+</a:t>
            </a:r>
            <a:r>
              <a:rPr kumimoji="0" lang="en-GB" altLang="ja-JP" sz="2000"/>
              <a:t>e</a:t>
            </a:r>
            <a:r>
              <a:rPr kumimoji="0" lang="en-GB" altLang="ja-JP" sz="2000" baseline="30000"/>
              <a:t>-</a:t>
            </a:r>
            <a:r>
              <a:rPr kumimoji="0" lang="en-GB" altLang="ja-JP" sz="2000"/>
              <a:t>,90-200GeV), BABAR, BELLE (e</a:t>
            </a:r>
            <a:r>
              <a:rPr kumimoji="0" lang="en-GB" altLang="ja-JP" sz="2000" baseline="30000"/>
              <a:t>+</a:t>
            </a:r>
            <a:r>
              <a:rPr kumimoji="0" lang="en-GB" altLang="ja-JP" sz="2000"/>
              <a:t>e</a:t>
            </a:r>
            <a:r>
              <a:rPr kumimoji="0" lang="en-GB" altLang="ja-JP" sz="2000" baseline="30000"/>
              <a:t>-</a:t>
            </a:r>
            <a:r>
              <a:rPr kumimoji="0" lang="en-GB" altLang="ja-JP" sz="2000"/>
              <a:t>,~10GeV), BES (e</a:t>
            </a:r>
            <a:r>
              <a:rPr kumimoji="0" lang="en-GB" altLang="ja-JP" sz="2000" baseline="30000"/>
              <a:t>+</a:t>
            </a:r>
            <a:r>
              <a:rPr kumimoji="0" lang="en-GB" altLang="ja-JP" sz="2000"/>
              <a:t>e</a:t>
            </a:r>
            <a:r>
              <a:rPr kumimoji="0" lang="en-GB" altLang="ja-JP" sz="2000" baseline="30000"/>
              <a:t>-</a:t>
            </a:r>
            <a:r>
              <a:rPr kumimoji="0" lang="en-GB" altLang="ja-JP" sz="2000"/>
              <a:t>,3~4GeV), CDF(pp, 2TeV), HERA-B (ep, ~300GeV), PHENIX(Au+Au), SPHINX (?), COMPASS, E690, FOCUS (p+N)</a:t>
            </a:r>
            <a:endParaRPr kumimoji="0" lang="ja-JP" altLang="en-GB" sz="2000"/>
          </a:p>
          <a:p>
            <a:pPr>
              <a:buFontTx/>
              <a:buChar char="•"/>
            </a:pPr>
            <a:r>
              <a:rPr kumimoji="0" lang="ja-JP" altLang="en-GB" sz="2000"/>
              <a:t>　</a:t>
            </a:r>
            <a:r>
              <a:rPr kumimoji="0" lang="en-GB" altLang="ja-JP" sz="2000">
                <a:solidFill>
                  <a:srgbClr val="FF0000"/>
                </a:solidFill>
              </a:rPr>
              <a:t>2005</a:t>
            </a:r>
            <a:r>
              <a:rPr kumimoji="0" lang="ja-JP" altLang="en-GB" sz="2000">
                <a:solidFill>
                  <a:srgbClr val="FF0000"/>
                </a:solidFill>
              </a:rPr>
              <a:t>年</a:t>
            </a:r>
            <a:r>
              <a:rPr kumimoji="0" lang="en-GB" altLang="ja-JP" sz="2000">
                <a:solidFill>
                  <a:srgbClr val="FF0000"/>
                </a:solidFill>
              </a:rPr>
              <a:t>4</a:t>
            </a:r>
            <a:r>
              <a:rPr kumimoji="0" lang="ja-JP" altLang="en-GB" sz="2000">
                <a:solidFill>
                  <a:srgbClr val="FF0000"/>
                </a:solidFill>
              </a:rPr>
              <a:t>月</a:t>
            </a:r>
          </a:p>
          <a:p>
            <a:pPr lvl="1">
              <a:buFontTx/>
              <a:buChar char="•"/>
            </a:pPr>
            <a:r>
              <a:rPr kumimoji="0" lang="ja-JP" altLang="en-GB" sz="2000">
                <a:solidFill>
                  <a:srgbClr val="FF0000"/>
                </a:solidFill>
              </a:rPr>
              <a:t>同じタイプ、同程度のエネルギー且つ高統計の実験（</a:t>
            </a:r>
            <a:r>
              <a:rPr kumimoji="0" lang="en-GB" altLang="ja-JP" sz="2000">
                <a:solidFill>
                  <a:srgbClr val="FF0000"/>
                </a:solidFill>
              </a:rPr>
              <a:t>CLAS</a:t>
            </a:r>
            <a:r>
              <a:rPr kumimoji="0" lang="ja-JP" altLang="en-GB" sz="2000">
                <a:solidFill>
                  <a:srgbClr val="FF0000"/>
                </a:solidFill>
              </a:rPr>
              <a:t>＠</a:t>
            </a:r>
            <a:r>
              <a:rPr kumimoji="0" lang="en-GB" altLang="ja-JP" sz="2000">
                <a:solidFill>
                  <a:srgbClr val="FF0000"/>
                </a:solidFill>
              </a:rPr>
              <a:t>J-LAB, USA</a:t>
            </a:r>
            <a:r>
              <a:rPr kumimoji="0" lang="ja-JP" altLang="en-GB" sz="2000">
                <a:solidFill>
                  <a:srgbClr val="FF0000"/>
                </a:solidFill>
              </a:rPr>
              <a:t>）からも否定的結果が。。。。</a:t>
            </a:r>
          </a:p>
        </p:txBody>
      </p:sp>
      <p:pic>
        <p:nvPicPr>
          <p:cNvPr id="40983" name="Picture 23"/>
          <p:cNvPicPr>
            <a:picLocks noChangeAspect="1" noChangeArrowheads="1"/>
          </p:cNvPicPr>
          <p:nvPr/>
        </p:nvPicPr>
        <p:blipFill>
          <a:blip r:embed="rId5"/>
          <a:srcRect l="1138" t="21658" r="41406" b="10780"/>
          <a:stretch>
            <a:fillRect/>
          </a:stretch>
        </p:blipFill>
        <p:spPr bwMode="auto">
          <a:xfrm>
            <a:off x="0" y="1595438"/>
            <a:ext cx="284797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984" name="Oval 24"/>
          <p:cNvSpPr>
            <a:spLocks noChangeArrowheads="1"/>
          </p:cNvSpPr>
          <p:nvPr/>
        </p:nvSpPr>
        <p:spPr bwMode="auto">
          <a:xfrm>
            <a:off x="744538" y="1557338"/>
            <a:ext cx="1306512" cy="66357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0985" name="Line 25"/>
          <p:cNvSpPr>
            <a:spLocks noChangeShapeType="1"/>
          </p:cNvSpPr>
          <p:nvPr/>
        </p:nvSpPr>
        <p:spPr bwMode="auto">
          <a:xfrm>
            <a:off x="4310063" y="3095625"/>
            <a:ext cx="6032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236538" y="153988"/>
            <a:ext cx="2770187" cy="44291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hangingPunct="0">
              <a:lnSpc>
                <a:spcPct val="109000"/>
              </a:lnSpc>
              <a:spcBef>
                <a:spcPts val="275"/>
              </a:spcBef>
              <a:spcAft>
                <a:spcPts val="275"/>
              </a:spcAft>
              <a:buClr>
                <a:srgbClr val="000000"/>
              </a:buClr>
              <a:buSzPct val="45000"/>
              <a:buFont typeface="StarSymbol" charset="0"/>
              <a:buNone/>
            </a:pPr>
            <a:endParaRPr kumimoji="0" lang="en-US" sz="1200" b="1">
              <a:solidFill>
                <a:srgbClr val="000000"/>
              </a:solidFill>
              <a:latin typeface="New Century Schoolbook" pitchFamily="16" charset="0"/>
            </a:endParaRPr>
          </a:p>
        </p:txBody>
      </p:sp>
      <p:grpSp>
        <p:nvGrpSpPr>
          <p:cNvPr id="43015" name="Group 7"/>
          <p:cNvGrpSpPr>
            <a:grpSpLocks/>
          </p:cNvGrpSpPr>
          <p:nvPr/>
        </p:nvGrpSpPr>
        <p:grpSpPr bwMode="auto">
          <a:xfrm>
            <a:off x="412750" y="304800"/>
            <a:ext cx="2003425" cy="546100"/>
            <a:chOff x="4159" y="1180"/>
            <a:chExt cx="1122" cy="286"/>
          </a:xfrm>
        </p:grpSpPr>
        <p:sp>
          <p:nvSpPr>
            <p:cNvPr id="43016" name="Line 8"/>
            <p:cNvSpPr>
              <a:spLocks noChangeShapeType="1"/>
            </p:cNvSpPr>
            <p:nvPr/>
          </p:nvSpPr>
          <p:spPr bwMode="auto">
            <a:xfrm>
              <a:off x="5016" y="1271"/>
              <a:ext cx="180" cy="1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3017" name="Rectangle 9"/>
            <p:cNvSpPr>
              <a:spLocks noChangeArrowheads="1"/>
            </p:cNvSpPr>
            <p:nvPr/>
          </p:nvSpPr>
          <p:spPr bwMode="auto">
            <a:xfrm>
              <a:off x="5220" y="1193"/>
              <a:ext cx="61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hangingPunct="0">
                <a:lnSpc>
                  <a:spcPct val="109000"/>
                </a:lnSpc>
                <a:spcBef>
                  <a:spcPts val="275"/>
                </a:spcBef>
                <a:spcAft>
                  <a:spcPts val="275"/>
                </a:spcAft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kumimoji="0" lang="en-US" sz="1700" b="1">
                  <a:solidFill>
                    <a:srgbClr val="FF0000"/>
                  </a:solidFill>
                  <a:latin typeface="Times New Roman" pitchFamily="18" charset="0"/>
                </a:rPr>
                <a:t>0</a:t>
              </a:r>
              <a:endParaRPr kumimoji="0" lang="en-US" sz="1200" b="1">
                <a:solidFill>
                  <a:srgbClr val="FF0000"/>
                </a:solidFill>
                <a:latin typeface="New Century Schoolbook" pitchFamily="16" charset="0"/>
              </a:endParaRPr>
            </a:p>
          </p:txBody>
        </p:sp>
        <p:sp>
          <p:nvSpPr>
            <p:cNvPr id="43018" name="Rectangle 10"/>
            <p:cNvSpPr>
              <a:spLocks noChangeArrowheads="1"/>
            </p:cNvSpPr>
            <p:nvPr/>
          </p:nvSpPr>
          <p:spPr bwMode="auto">
            <a:xfrm>
              <a:off x="5013" y="1214"/>
              <a:ext cx="16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hangingPunct="0">
                <a:lnSpc>
                  <a:spcPct val="109000"/>
                </a:lnSpc>
                <a:spcBef>
                  <a:spcPts val="275"/>
                </a:spcBef>
                <a:spcAft>
                  <a:spcPts val="275"/>
                </a:spcAft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kumimoji="0" lang="en-US" sz="2900" b="1">
                  <a:solidFill>
                    <a:srgbClr val="FF0000"/>
                  </a:solidFill>
                  <a:latin typeface="Times New Roman" pitchFamily="18" charset="0"/>
                </a:rPr>
                <a:t>K</a:t>
              </a:r>
              <a:endParaRPr kumimoji="0" lang="en-US" sz="1200" b="1">
                <a:solidFill>
                  <a:srgbClr val="FF0000"/>
                </a:solidFill>
                <a:latin typeface="New Century Schoolbook" pitchFamily="16" charset="0"/>
              </a:endParaRPr>
            </a:p>
          </p:txBody>
        </p:sp>
        <p:sp>
          <p:nvSpPr>
            <p:cNvPr id="43019" name="Rectangle 11"/>
            <p:cNvSpPr>
              <a:spLocks noChangeArrowheads="1"/>
            </p:cNvSpPr>
            <p:nvPr/>
          </p:nvSpPr>
          <p:spPr bwMode="auto">
            <a:xfrm>
              <a:off x="4728" y="1214"/>
              <a:ext cx="20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hangingPunct="0">
                <a:lnSpc>
                  <a:spcPct val="109000"/>
                </a:lnSpc>
                <a:spcBef>
                  <a:spcPts val="275"/>
                </a:spcBef>
                <a:spcAft>
                  <a:spcPts val="275"/>
                </a:spcAft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kumimoji="0" lang="en-US" sz="2900" b="1">
                  <a:solidFill>
                    <a:srgbClr val="FF0000"/>
                  </a:solidFill>
                  <a:latin typeface="Times New Roman" pitchFamily="18" charset="0"/>
                </a:rPr>
                <a:t>Θ</a:t>
              </a:r>
              <a:endParaRPr kumimoji="0" lang="en-US" sz="1200" b="1">
                <a:solidFill>
                  <a:srgbClr val="FF0000"/>
                </a:solidFill>
                <a:latin typeface="New Century Schoolbook" pitchFamily="16" charset="0"/>
              </a:endParaRPr>
            </a:p>
          </p:txBody>
        </p:sp>
        <p:sp>
          <p:nvSpPr>
            <p:cNvPr id="43020" name="Rectangle 12"/>
            <p:cNvSpPr>
              <a:spLocks noChangeArrowheads="1"/>
            </p:cNvSpPr>
            <p:nvPr/>
          </p:nvSpPr>
          <p:spPr bwMode="auto">
            <a:xfrm>
              <a:off x="4159" y="1214"/>
              <a:ext cx="321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hangingPunct="0">
                <a:lnSpc>
                  <a:spcPct val="109000"/>
                </a:lnSpc>
                <a:spcBef>
                  <a:spcPts val="275"/>
                </a:spcBef>
                <a:spcAft>
                  <a:spcPts val="275"/>
                </a:spcAft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kumimoji="0" lang="en-US" sz="2900" b="1">
                  <a:solidFill>
                    <a:srgbClr val="FF0000"/>
                  </a:solidFill>
                  <a:latin typeface="Times New Roman" pitchFamily="18" charset="0"/>
                </a:rPr>
                <a:t>γp</a:t>
              </a:r>
              <a:endParaRPr kumimoji="0" lang="en-US" sz="1200" b="1">
                <a:solidFill>
                  <a:srgbClr val="FF0000"/>
                </a:solidFill>
                <a:latin typeface="New Century Schoolbook" pitchFamily="16" charset="0"/>
              </a:endParaRPr>
            </a:p>
          </p:txBody>
        </p:sp>
        <p:sp>
          <p:nvSpPr>
            <p:cNvPr id="43021" name="Rectangle 13"/>
            <p:cNvSpPr>
              <a:spLocks noChangeArrowheads="1"/>
            </p:cNvSpPr>
            <p:nvPr/>
          </p:nvSpPr>
          <p:spPr bwMode="auto">
            <a:xfrm>
              <a:off x="4924" y="1180"/>
              <a:ext cx="67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hangingPunct="0">
                <a:lnSpc>
                  <a:spcPct val="109000"/>
                </a:lnSpc>
                <a:spcBef>
                  <a:spcPts val="275"/>
                </a:spcBef>
                <a:spcAft>
                  <a:spcPts val="275"/>
                </a:spcAft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kumimoji="0" lang="en-US" sz="1700">
                  <a:solidFill>
                    <a:srgbClr val="FF0000"/>
                  </a:solidFill>
                  <a:latin typeface="Symbol" pitchFamily="18" charset="2"/>
                </a:rPr>
                <a:t>+</a:t>
              </a:r>
              <a:endParaRPr kumimoji="0" lang="en-US" sz="1200" b="1">
                <a:solidFill>
                  <a:srgbClr val="FF0000"/>
                </a:solidFill>
                <a:latin typeface="New Century Schoolbook" pitchFamily="16" charset="0"/>
              </a:endParaRPr>
            </a:p>
          </p:txBody>
        </p:sp>
        <p:sp>
          <p:nvSpPr>
            <p:cNvPr id="43022" name="Rectangle 14"/>
            <p:cNvSpPr>
              <a:spLocks noChangeArrowheads="1"/>
            </p:cNvSpPr>
            <p:nvPr/>
          </p:nvSpPr>
          <p:spPr bwMode="auto">
            <a:xfrm>
              <a:off x="4453" y="1187"/>
              <a:ext cx="20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hangingPunct="0">
                <a:lnSpc>
                  <a:spcPct val="109000"/>
                </a:lnSpc>
                <a:spcBef>
                  <a:spcPts val="275"/>
                </a:spcBef>
                <a:spcAft>
                  <a:spcPts val="275"/>
                </a:spcAft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kumimoji="0" lang="en-US" sz="2900">
                  <a:solidFill>
                    <a:srgbClr val="FF0000"/>
                  </a:solidFill>
                  <a:latin typeface="Symbol" pitchFamily="18" charset="2"/>
                </a:rPr>
                <a:t>®</a:t>
              </a:r>
              <a:endParaRPr kumimoji="0" lang="en-US" sz="1200" b="1">
                <a:solidFill>
                  <a:srgbClr val="FF0000"/>
                </a:solidFill>
                <a:latin typeface="New Century Schoolbook" pitchFamily="16" charset="0"/>
              </a:endParaRPr>
            </a:p>
          </p:txBody>
        </p:sp>
      </p:grpSp>
      <p:grpSp>
        <p:nvGrpSpPr>
          <p:cNvPr id="43023" name="Group 15"/>
          <p:cNvGrpSpPr>
            <a:grpSpLocks/>
          </p:cNvGrpSpPr>
          <p:nvPr/>
        </p:nvGrpSpPr>
        <p:grpSpPr bwMode="auto">
          <a:xfrm>
            <a:off x="255588" y="1198563"/>
            <a:ext cx="2217737" cy="2127250"/>
            <a:chOff x="4089" y="2022"/>
            <a:chExt cx="1481" cy="1434"/>
          </a:xfrm>
        </p:grpSpPr>
        <p:graphicFrame>
          <p:nvGraphicFramePr>
            <p:cNvPr id="43024" name="Object 16"/>
            <p:cNvGraphicFramePr>
              <a:graphicFrameLocks noChangeAspect="1"/>
            </p:cNvGraphicFramePr>
            <p:nvPr/>
          </p:nvGraphicFramePr>
          <p:xfrm>
            <a:off x="4097" y="2022"/>
            <a:ext cx="1359" cy="1434"/>
          </p:xfrm>
          <a:graphic>
            <a:graphicData uri="http://schemas.openxmlformats.org/presentationml/2006/ole">
              <p:oleObj spid="_x0000_s43024" name="Image" r:id="rId4" imgW="4368254" imgH="4609524" progId="">
                <p:embed/>
              </p:oleObj>
            </a:graphicData>
          </a:graphic>
        </p:graphicFrame>
        <p:graphicFrame>
          <p:nvGraphicFramePr>
            <p:cNvPr id="43025" name="Object 17"/>
            <p:cNvGraphicFramePr>
              <a:graphicFrameLocks noChangeAspect="1"/>
            </p:cNvGraphicFramePr>
            <p:nvPr/>
          </p:nvGraphicFramePr>
          <p:xfrm>
            <a:off x="5300" y="2259"/>
            <a:ext cx="270" cy="224"/>
          </p:xfrm>
          <a:graphic>
            <a:graphicData uri="http://schemas.openxmlformats.org/presentationml/2006/ole">
              <p:oleObj spid="_x0000_s43025" name="Equation" r:id="rId5" imgW="228600" imgH="190440" progId="Equation.3">
                <p:embed/>
              </p:oleObj>
            </a:graphicData>
          </a:graphic>
        </p:graphicFrame>
        <p:graphicFrame>
          <p:nvGraphicFramePr>
            <p:cNvPr id="43026" name="Object 18"/>
            <p:cNvGraphicFramePr>
              <a:graphicFrameLocks noChangeAspect="1"/>
            </p:cNvGraphicFramePr>
            <p:nvPr/>
          </p:nvGraphicFramePr>
          <p:xfrm>
            <a:off x="4711" y="2389"/>
            <a:ext cx="269" cy="239"/>
          </p:xfrm>
          <a:graphic>
            <a:graphicData uri="http://schemas.openxmlformats.org/presentationml/2006/ole">
              <p:oleObj spid="_x0000_s43026" name="Equation" r:id="rId6" imgW="228600" imgH="203040" progId="Equation.3">
                <p:embed/>
              </p:oleObj>
            </a:graphicData>
          </a:graphic>
        </p:graphicFrame>
        <p:graphicFrame>
          <p:nvGraphicFramePr>
            <p:cNvPr id="43027" name="Object 19"/>
            <p:cNvGraphicFramePr>
              <a:graphicFrameLocks noChangeAspect="1"/>
            </p:cNvGraphicFramePr>
            <p:nvPr/>
          </p:nvGraphicFramePr>
          <p:xfrm>
            <a:off x="5019" y="2053"/>
            <a:ext cx="149" cy="150"/>
          </p:xfrm>
          <a:graphic>
            <a:graphicData uri="http://schemas.openxmlformats.org/presentationml/2006/ole">
              <p:oleObj spid="_x0000_s43027" name="Equation" r:id="rId7" imgW="126720" imgH="126720" progId="Equation.3">
                <p:embed/>
              </p:oleObj>
            </a:graphicData>
          </a:graphic>
        </p:graphicFrame>
        <p:graphicFrame>
          <p:nvGraphicFramePr>
            <p:cNvPr id="43028" name="Object 20"/>
            <p:cNvGraphicFramePr>
              <a:graphicFrameLocks noChangeAspect="1"/>
            </p:cNvGraphicFramePr>
            <p:nvPr/>
          </p:nvGraphicFramePr>
          <p:xfrm>
            <a:off x="4956" y="2758"/>
            <a:ext cx="270" cy="224"/>
          </p:xfrm>
          <a:graphic>
            <a:graphicData uri="http://schemas.openxmlformats.org/presentationml/2006/ole">
              <p:oleObj spid="_x0000_s43028" name="Equation" r:id="rId8" imgW="228600" imgH="190440" progId="Equation.3">
                <p:embed/>
              </p:oleObj>
            </a:graphicData>
          </a:graphic>
        </p:graphicFrame>
        <p:graphicFrame>
          <p:nvGraphicFramePr>
            <p:cNvPr id="43029" name="Object 21"/>
            <p:cNvGraphicFramePr>
              <a:graphicFrameLocks noChangeAspect="1"/>
            </p:cNvGraphicFramePr>
            <p:nvPr/>
          </p:nvGraphicFramePr>
          <p:xfrm>
            <a:off x="5340" y="2829"/>
            <a:ext cx="225" cy="239"/>
          </p:xfrm>
          <a:graphic>
            <a:graphicData uri="http://schemas.openxmlformats.org/presentationml/2006/ole">
              <p:oleObj spid="_x0000_s43029" name="Equation" r:id="rId9" imgW="190440" imgH="203040" progId="Equation.3">
                <p:embed/>
              </p:oleObj>
            </a:graphicData>
          </a:graphic>
        </p:graphicFrame>
        <p:graphicFrame>
          <p:nvGraphicFramePr>
            <p:cNvPr id="43030" name="Object 22"/>
            <p:cNvGraphicFramePr>
              <a:graphicFrameLocks noChangeAspect="1"/>
            </p:cNvGraphicFramePr>
            <p:nvPr/>
          </p:nvGraphicFramePr>
          <p:xfrm>
            <a:off x="4960" y="3192"/>
            <a:ext cx="225" cy="239"/>
          </p:xfrm>
          <a:graphic>
            <a:graphicData uri="http://schemas.openxmlformats.org/presentationml/2006/ole">
              <p:oleObj spid="_x0000_s43030" name="Equation" r:id="rId10" imgW="190440" imgH="203040" progId="Equation.3">
                <p:embed/>
              </p:oleObj>
            </a:graphicData>
          </a:graphic>
        </p:graphicFrame>
        <p:graphicFrame>
          <p:nvGraphicFramePr>
            <p:cNvPr id="43031" name="Object 23"/>
            <p:cNvGraphicFramePr>
              <a:graphicFrameLocks noChangeAspect="1"/>
            </p:cNvGraphicFramePr>
            <p:nvPr/>
          </p:nvGraphicFramePr>
          <p:xfrm>
            <a:off x="4313" y="2247"/>
            <a:ext cx="150" cy="195"/>
          </p:xfrm>
          <a:graphic>
            <a:graphicData uri="http://schemas.openxmlformats.org/presentationml/2006/ole">
              <p:oleObj spid="_x0000_s43031" name="Equation" r:id="rId11" imgW="126720" imgH="164880" progId="Equation.3">
                <p:embed/>
              </p:oleObj>
            </a:graphicData>
          </a:graphic>
        </p:graphicFrame>
        <p:graphicFrame>
          <p:nvGraphicFramePr>
            <p:cNvPr id="43032" name="Object 24"/>
            <p:cNvGraphicFramePr>
              <a:graphicFrameLocks noChangeAspect="1"/>
            </p:cNvGraphicFramePr>
            <p:nvPr/>
          </p:nvGraphicFramePr>
          <p:xfrm>
            <a:off x="4089" y="2908"/>
            <a:ext cx="150" cy="195"/>
          </p:xfrm>
          <a:graphic>
            <a:graphicData uri="http://schemas.openxmlformats.org/presentationml/2006/ole">
              <p:oleObj spid="_x0000_s43032" name="Equation" r:id="rId12" imgW="126720" imgH="164880" progId="Equation.3">
                <p:embed/>
              </p:oleObj>
            </a:graphicData>
          </a:graphic>
        </p:graphicFrame>
      </p:grpSp>
      <p:graphicFrame>
        <p:nvGraphicFramePr>
          <p:cNvPr id="43033" name="Object 25"/>
          <p:cNvGraphicFramePr>
            <a:graphicFrameLocks noChangeAspect="1"/>
          </p:cNvGraphicFramePr>
          <p:nvPr/>
        </p:nvGraphicFramePr>
        <p:xfrm>
          <a:off x="139700" y="3149600"/>
          <a:ext cx="1255713" cy="352425"/>
        </p:xfrm>
        <a:graphic>
          <a:graphicData uri="http://schemas.openxmlformats.org/presentationml/2006/ole">
            <p:oleObj spid="_x0000_s43033" name="Equation" r:id="rId13" imgW="723600" imgH="203040" progId="Equation.3">
              <p:embed/>
            </p:oleObj>
          </a:graphicData>
        </a:graphic>
      </p:graphicFrame>
      <p:graphicFrame>
        <p:nvGraphicFramePr>
          <p:cNvPr id="43034" name="Object 26"/>
          <p:cNvGraphicFramePr>
            <a:graphicFrameLocks noChangeAspect="1"/>
          </p:cNvGraphicFramePr>
          <p:nvPr/>
        </p:nvGraphicFramePr>
        <p:xfrm>
          <a:off x="295275" y="3592513"/>
          <a:ext cx="2025650" cy="419100"/>
        </p:xfrm>
        <a:graphic>
          <a:graphicData uri="http://schemas.openxmlformats.org/presentationml/2006/ole">
            <p:oleObj spid="_x0000_s43034" name="Equation" r:id="rId14" imgW="1168200" imgH="241200" progId="Equation.3">
              <p:embed/>
            </p:oleObj>
          </a:graphicData>
        </a:graphic>
      </p:graphicFrame>
      <p:sp>
        <p:nvSpPr>
          <p:cNvPr id="43035" name="Text Box 27"/>
          <p:cNvSpPr txBox="1">
            <a:spLocks noChangeArrowheads="1"/>
          </p:cNvSpPr>
          <p:nvPr/>
        </p:nvSpPr>
        <p:spPr bwMode="auto">
          <a:xfrm>
            <a:off x="393700" y="939800"/>
            <a:ext cx="17573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/>
              <a:t>E</a:t>
            </a:r>
            <a:r>
              <a:rPr lang="en-US" altLang="ja-JP" baseline="-25000">
                <a:latin typeface="Symbol" pitchFamily="18" charset="2"/>
              </a:rPr>
              <a:t>g</a:t>
            </a:r>
            <a:r>
              <a:rPr lang="en-US" altLang="ja-JP"/>
              <a:t>=1.6~3.8GeV</a:t>
            </a:r>
          </a:p>
        </p:txBody>
      </p:sp>
      <p:pic>
        <p:nvPicPr>
          <p:cNvPr id="43036" name="Picture 28"/>
          <p:cNvPicPr>
            <a:picLocks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420938" y="396875"/>
            <a:ext cx="4230687" cy="29035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43037" name="Text Box 29"/>
          <p:cNvSpPr txBox="1">
            <a:spLocks noChangeArrowheads="1"/>
          </p:cNvSpPr>
          <p:nvPr/>
        </p:nvSpPr>
        <p:spPr bwMode="auto">
          <a:xfrm>
            <a:off x="3108325" y="373063"/>
            <a:ext cx="1014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CLAS</a:t>
            </a:r>
          </a:p>
        </p:txBody>
      </p:sp>
      <p:pic>
        <p:nvPicPr>
          <p:cNvPr id="43038" name="Picture 30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272213" y="2046288"/>
            <a:ext cx="2871787" cy="2100262"/>
          </a:xfrm>
          <a:prstGeom prst="rect">
            <a:avLst/>
          </a:prstGeom>
          <a:noFill/>
        </p:spPr>
      </p:pic>
      <p:grpSp>
        <p:nvGrpSpPr>
          <p:cNvPr id="43040" name="Group 32"/>
          <p:cNvGrpSpPr>
            <a:grpSpLocks/>
          </p:cNvGrpSpPr>
          <p:nvPr/>
        </p:nvGrpSpPr>
        <p:grpSpPr bwMode="auto">
          <a:xfrm>
            <a:off x="0" y="4197350"/>
            <a:ext cx="3313113" cy="2660650"/>
            <a:chOff x="3294" y="618"/>
            <a:chExt cx="2087" cy="1676"/>
          </a:xfrm>
        </p:grpSpPr>
        <p:pic>
          <p:nvPicPr>
            <p:cNvPr id="43041" name="Picture 33" descr="mmkp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3458" y="624"/>
              <a:ext cx="1913" cy="1565"/>
            </a:xfrm>
            <a:prstGeom prst="rect">
              <a:avLst/>
            </a:prstGeom>
            <a:noFill/>
          </p:spPr>
        </p:pic>
        <p:sp>
          <p:nvSpPr>
            <p:cNvPr id="43042" name="Text Box 34"/>
            <p:cNvSpPr txBox="1">
              <a:spLocks noChangeArrowheads="1"/>
            </p:cNvSpPr>
            <p:nvPr/>
          </p:nvSpPr>
          <p:spPr bwMode="auto">
            <a:xfrm>
              <a:off x="3877" y="650"/>
              <a:ext cx="515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82058" tIns="41029" rIns="82058" bIns="41029">
              <a:spAutoFit/>
            </a:bodyPr>
            <a:lstStyle/>
            <a:p>
              <a:pPr defTabSz="820738" hangingPunct="0">
                <a:lnSpc>
                  <a:spcPct val="109000"/>
                </a:lnSpc>
                <a:spcBef>
                  <a:spcPts val="250"/>
                </a:spcBef>
                <a:spcAft>
                  <a:spcPts val="250"/>
                </a:spcAft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kumimoji="0" lang="it-IT" sz="1400" b="1">
                  <a:solidFill>
                    <a:srgbClr val="000000"/>
                  </a:solidFill>
                  <a:latin typeface="Symbol" pitchFamily="18" charset="2"/>
                </a:rPr>
                <a:t>L</a:t>
              </a:r>
              <a:r>
                <a:rPr kumimoji="0" lang="it-IT" sz="1400" b="1" baseline="30000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  <a:r>
                <a:rPr kumimoji="0" lang="it-IT" sz="1400" b="1">
                  <a:solidFill>
                    <a:srgbClr val="000000"/>
                  </a:solidFill>
                  <a:latin typeface="Times New Roman" pitchFamily="18" charset="0"/>
                </a:rPr>
                <a:t>(1116)</a:t>
              </a:r>
              <a:endParaRPr kumimoji="0" lang="en-US" sz="1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043" name="Text Box 35"/>
            <p:cNvSpPr txBox="1">
              <a:spLocks noChangeArrowheads="1"/>
            </p:cNvSpPr>
            <p:nvPr/>
          </p:nvSpPr>
          <p:spPr bwMode="auto">
            <a:xfrm>
              <a:off x="4483" y="1547"/>
              <a:ext cx="515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82058" tIns="41029" rIns="82058" bIns="41029">
              <a:spAutoFit/>
            </a:bodyPr>
            <a:lstStyle/>
            <a:p>
              <a:pPr defTabSz="820738" hangingPunct="0">
                <a:lnSpc>
                  <a:spcPct val="109000"/>
                </a:lnSpc>
                <a:spcBef>
                  <a:spcPts val="250"/>
                </a:spcBef>
                <a:spcAft>
                  <a:spcPts val="250"/>
                </a:spcAft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kumimoji="0" lang="it-IT" sz="1400" b="1">
                  <a:solidFill>
                    <a:srgbClr val="000000"/>
                  </a:solidFill>
                  <a:latin typeface="Symbol" pitchFamily="18" charset="2"/>
                </a:rPr>
                <a:t>L</a:t>
              </a:r>
              <a:r>
                <a:rPr kumimoji="0" lang="it-IT" sz="1400" b="1" baseline="30000">
                  <a:solidFill>
                    <a:srgbClr val="000000"/>
                  </a:solidFill>
                  <a:latin typeface="Times New Roman" pitchFamily="18" charset="0"/>
                </a:rPr>
                <a:t>*</a:t>
              </a:r>
              <a:r>
                <a:rPr kumimoji="0" lang="it-IT" sz="1400" b="1">
                  <a:solidFill>
                    <a:srgbClr val="000000"/>
                  </a:solidFill>
                  <a:latin typeface="Times New Roman" pitchFamily="18" charset="0"/>
                </a:rPr>
                <a:t>(1520)</a:t>
              </a:r>
              <a:endParaRPr kumimoji="0" lang="en-US" sz="1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044" name="Text Box 36"/>
            <p:cNvSpPr txBox="1">
              <a:spLocks noChangeArrowheads="1"/>
            </p:cNvSpPr>
            <p:nvPr/>
          </p:nvSpPr>
          <p:spPr bwMode="auto">
            <a:xfrm>
              <a:off x="4127" y="905"/>
              <a:ext cx="5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82058" tIns="41029" rIns="82058" bIns="41029">
              <a:spAutoFit/>
            </a:bodyPr>
            <a:lstStyle/>
            <a:p>
              <a:pPr defTabSz="820738" hangingPunct="0">
                <a:lnSpc>
                  <a:spcPct val="109000"/>
                </a:lnSpc>
                <a:spcBef>
                  <a:spcPts val="250"/>
                </a:spcBef>
                <a:spcAft>
                  <a:spcPts val="250"/>
                </a:spcAft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kumimoji="0" lang="it-IT" sz="1400" b="1">
                  <a:solidFill>
                    <a:srgbClr val="000000"/>
                  </a:solidFill>
                  <a:latin typeface="Symbol" pitchFamily="18" charset="2"/>
                </a:rPr>
                <a:t>S</a:t>
              </a:r>
              <a:r>
                <a:rPr kumimoji="0" lang="it-IT" sz="1400" b="1" baseline="30000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  <a:r>
                <a:rPr kumimoji="0" lang="it-IT" sz="1400" b="1">
                  <a:solidFill>
                    <a:srgbClr val="000000"/>
                  </a:solidFill>
                  <a:latin typeface="Times New Roman" pitchFamily="18" charset="0"/>
                </a:rPr>
                <a:t>(1192)</a:t>
              </a:r>
              <a:endParaRPr kumimoji="0" lang="en-US" sz="1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045" name="Text Box 37"/>
            <p:cNvSpPr txBox="1">
              <a:spLocks noChangeArrowheads="1"/>
            </p:cNvSpPr>
            <p:nvPr/>
          </p:nvSpPr>
          <p:spPr bwMode="auto">
            <a:xfrm>
              <a:off x="4175" y="1407"/>
              <a:ext cx="5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82058" tIns="41029" rIns="82058" bIns="41029">
              <a:spAutoFit/>
            </a:bodyPr>
            <a:lstStyle/>
            <a:p>
              <a:pPr defTabSz="820738" hangingPunct="0">
                <a:lnSpc>
                  <a:spcPct val="109000"/>
                </a:lnSpc>
                <a:spcBef>
                  <a:spcPts val="250"/>
                </a:spcBef>
                <a:spcAft>
                  <a:spcPts val="250"/>
                </a:spcAft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kumimoji="0" lang="it-IT" sz="1400" b="1">
                  <a:solidFill>
                    <a:srgbClr val="000000"/>
                  </a:solidFill>
                  <a:latin typeface="Symbol" pitchFamily="18" charset="2"/>
                </a:rPr>
                <a:t>S</a:t>
              </a:r>
              <a:r>
                <a:rPr kumimoji="0" lang="it-IT" sz="1400" b="1" baseline="30000">
                  <a:solidFill>
                    <a:srgbClr val="000000"/>
                  </a:solidFill>
                  <a:latin typeface="Times New Roman" pitchFamily="18" charset="0"/>
                </a:rPr>
                <a:t>*</a:t>
              </a:r>
              <a:r>
                <a:rPr kumimoji="0" lang="it-IT" sz="1400" b="1">
                  <a:solidFill>
                    <a:srgbClr val="000000"/>
                  </a:solidFill>
                  <a:latin typeface="Times New Roman" pitchFamily="18" charset="0"/>
                </a:rPr>
                <a:t>(1385)</a:t>
              </a:r>
              <a:endParaRPr kumimoji="0" lang="en-US" sz="1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046" name="Rectangle 38"/>
            <p:cNvSpPr>
              <a:spLocks noChangeArrowheads="1"/>
            </p:cNvSpPr>
            <p:nvPr/>
          </p:nvSpPr>
          <p:spPr bwMode="auto">
            <a:xfrm rot="-5400000">
              <a:off x="3167" y="745"/>
              <a:ext cx="458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hangingPunct="0">
                <a:lnSpc>
                  <a:spcPct val="109000"/>
                </a:lnSpc>
                <a:spcBef>
                  <a:spcPts val="275"/>
                </a:spcBef>
                <a:spcAft>
                  <a:spcPts val="275"/>
                </a:spcAft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kumimoji="0" lang="it-IT" sz="1400" b="1">
                  <a:solidFill>
                    <a:srgbClr val="000000"/>
                  </a:solidFill>
                  <a:latin typeface="New Century Schoolbook" pitchFamily="16" charset="0"/>
                </a:rPr>
                <a:t>Counts</a:t>
              </a:r>
              <a:endParaRPr kumimoji="0" lang="en-US" sz="1400" b="1">
                <a:solidFill>
                  <a:srgbClr val="000000"/>
                </a:solidFill>
                <a:latin typeface="New Century Schoolbook" pitchFamily="16" charset="0"/>
              </a:endParaRPr>
            </a:p>
          </p:txBody>
        </p:sp>
        <p:sp>
          <p:nvSpPr>
            <p:cNvPr id="43047" name="Text Box 39"/>
            <p:cNvSpPr txBox="1">
              <a:spLocks noChangeArrowheads="1"/>
            </p:cNvSpPr>
            <p:nvPr/>
          </p:nvSpPr>
          <p:spPr bwMode="auto">
            <a:xfrm>
              <a:off x="4300" y="2168"/>
              <a:ext cx="1081" cy="126"/>
            </a:xfrm>
            <a:prstGeom prst="rect">
              <a:avLst/>
            </a:prstGeom>
            <a:noFill/>
            <a:ln w="36000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20738" hangingPunct="0">
                <a:lnSpc>
                  <a:spcPct val="94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649288" algn="l"/>
                </a:tabLst>
              </a:pPr>
              <a:r>
                <a:rPr kumimoji="0" lang="en-GB" altLang="ja-JP" sz="1400" b="1">
                  <a:latin typeface="Times New Roman" pitchFamily="18" charset="0"/>
                </a:rPr>
                <a:t>M</a:t>
              </a:r>
              <a:r>
                <a:rPr kumimoji="0" lang="en-GB" altLang="ja-JP" sz="1400" b="1" baseline="-25000">
                  <a:latin typeface="Times New Roman" pitchFamily="18" charset="0"/>
                </a:rPr>
                <a:t>x</a:t>
              </a:r>
              <a:r>
                <a:rPr kumimoji="0" lang="en-GB" altLang="ja-JP" sz="1400" b="1">
                  <a:latin typeface="Times" pitchFamily="18" charset="0"/>
                </a:rPr>
                <a:t>(</a:t>
              </a:r>
              <a:r>
                <a:rPr kumimoji="0" lang="en-GB" altLang="ja-JP" sz="1400" b="1">
                  <a:latin typeface="Symbol" pitchFamily="18" charset="2"/>
                </a:rPr>
                <a:t>g</a:t>
              </a:r>
              <a:r>
                <a:rPr kumimoji="0" lang="en-GB" altLang="ja-JP" sz="1400" b="1">
                  <a:latin typeface="Times" pitchFamily="18" charset="0"/>
                </a:rPr>
                <a:t>p</a:t>
              </a:r>
              <a:r>
                <a:rPr kumimoji="0" lang="en-GB" altLang="ja-JP" sz="1400" b="1">
                  <a:latin typeface="Times" pitchFamily="18" charset="0"/>
                  <a:sym typeface="Symbol" pitchFamily="18" charset="2"/>
                </a:rPr>
                <a:t></a:t>
              </a:r>
              <a:r>
                <a:rPr kumimoji="0" lang="en-GB" altLang="ja-JP" sz="1400" b="1">
                  <a:latin typeface="Times" pitchFamily="18" charset="0"/>
                </a:rPr>
                <a:t>K</a:t>
              </a:r>
              <a:r>
                <a:rPr kumimoji="0" lang="en-GB" altLang="ja-JP" sz="1400" b="1" baseline="30000">
                  <a:latin typeface="Times" pitchFamily="18" charset="0"/>
                </a:rPr>
                <a:t>+</a:t>
              </a:r>
              <a:r>
                <a:rPr kumimoji="0" lang="en-GB" altLang="ja-JP" sz="1400" b="1">
                  <a:latin typeface="Times" pitchFamily="18" charset="0"/>
                </a:rPr>
                <a:t>X</a:t>
              </a:r>
              <a:r>
                <a:rPr kumimoji="0" lang="en-GB" altLang="ja-JP" sz="1400" b="1">
                  <a:latin typeface="Times New Roman" pitchFamily="18" charset="0"/>
                </a:rPr>
                <a:t> </a:t>
              </a:r>
              <a:r>
                <a:rPr kumimoji="0" lang="en-GB" altLang="ja-JP" sz="1400" b="1">
                  <a:latin typeface="Times" pitchFamily="18" charset="0"/>
                </a:rPr>
                <a:t>) </a:t>
              </a:r>
              <a:r>
                <a:rPr kumimoji="0" lang="en-GB" altLang="ja-JP" sz="1400" b="1">
                  <a:latin typeface="Times New Roman" pitchFamily="18" charset="0"/>
                </a:rPr>
                <a:t>(GeV)</a:t>
              </a:r>
            </a:p>
          </p:txBody>
        </p:sp>
        <p:sp>
          <p:nvSpPr>
            <p:cNvPr id="43048" name="Line 40"/>
            <p:cNvSpPr>
              <a:spLocks noChangeShapeType="1"/>
            </p:cNvSpPr>
            <p:nvPr/>
          </p:nvSpPr>
          <p:spPr bwMode="auto">
            <a:xfrm flipV="1">
              <a:off x="4048" y="1951"/>
              <a:ext cx="0" cy="1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none" w="sm" len="lg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3049" name="Line 41"/>
            <p:cNvSpPr>
              <a:spLocks noChangeShapeType="1"/>
            </p:cNvSpPr>
            <p:nvPr/>
          </p:nvSpPr>
          <p:spPr bwMode="auto">
            <a:xfrm flipV="1">
              <a:off x="4144" y="1951"/>
              <a:ext cx="0" cy="1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none" w="sm" len="lg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3050" name="Line 42"/>
            <p:cNvSpPr>
              <a:spLocks noChangeShapeType="1"/>
            </p:cNvSpPr>
            <p:nvPr/>
          </p:nvSpPr>
          <p:spPr bwMode="auto">
            <a:xfrm flipV="1">
              <a:off x="4377" y="1958"/>
              <a:ext cx="0" cy="1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none" w="sm" len="lg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3051" name="Line 43"/>
            <p:cNvSpPr>
              <a:spLocks noChangeShapeType="1"/>
            </p:cNvSpPr>
            <p:nvPr/>
          </p:nvSpPr>
          <p:spPr bwMode="auto">
            <a:xfrm flipV="1">
              <a:off x="4525" y="1959"/>
              <a:ext cx="0" cy="1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none" w="sm" len="lg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43052" name="Text Box 44"/>
          <p:cNvSpPr txBox="1">
            <a:spLocks noChangeArrowheads="1"/>
          </p:cNvSpPr>
          <p:nvPr/>
        </p:nvSpPr>
        <p:spPr bwMode="auto">
          <a:xfrm>
            <a:off x="1677988" y="4278313"/>
            <a:ext cx="1622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b="1">
                <a:solidFill>
                  <a:schemeClr val="accent2"/>
                </a:solidFill>
              </a:rPr>
              <a:t>Data quality</a:t>
            </a:r>
          </a:p>
        </p:txBody>
      </p:sp>
      <p:sp>
        <p:nvSpPr>
          <p:cNvPr id="43054" name="Rectangle 46"/>
          <p:cNvSpPr>
            <a:spLocks noChangeArrowheads="1"/>
          </p:cNvSpPr>
          <p:nvPr/>
        </p:nvSpPr>
        <p:spPr bwMode="auto">
          <a:xfrm>
            <a:off x="3281363" y="3998913"/>
            <a:ext cx="4249737" cy="26717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43055" name="Picture 47" descr="nkp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3513138" y="4114800"/>
            <a:ext cx="3905250" cy="2362200"/>
          </a:xfrm>
          <a:prstGeom prst="rect">
            <a:avLst/>
          </a:prstGeom>
          <a:noFill/>
        </p:spPr>
      </p:pic>
      <p:sp>
        <p:nvSpPr>
          <p:cNvPr id="43056" name="Text Box 48"/>
          <p:cNvSpPr txBox="1">
            <a:spLocks noChangeArrowheads="1"/>
          </p:cNvSpPr>
          <p:nvPr/>
        </p:nvSpPr>
        <p:spPr bwMode="auto">
          <a:xfrm>
            <a:off x="6262688" y="6413500"/>
            <a:ext cx="1685925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hangingPunct="0">
              <a:lnSpc>
                <a:spcPct val="109000"/>
              </a:lnSpc>
              <a:spcBef>
                <a:spcPts val="275"/>
              </a:spcBef>
              <a:spcAft>
                <a:spcPts val="275"/>
              </a:spcAft>
              <a:buClr>
                <a:srgbClr val="000000"/>
              </a:buClr>
              <a:buSzPct val="45000"/>
              <a:buFont typeface="StarSymbol" charset="0"/>
              <a:buNone/>
            </a:pPr>
            <a:r>
              <a:rPr kumimoji="0" lang="it-IT" sz="2000" b="1">
                <a:solidFill>
                  <a:srgbClr val="000000"/>
                </a:solidFill>
                <a:latin typeface="New Century Schoolbook" pitchFamily="16" charset="0"/>
              </a:rPr>
              <a:t>M(nK</a:t>
            </a:r>
            <a:r>
              <a:rPr kumimoji="0" lang="it-IT" sz="2000" b="1" baseline="30000">
                <a:solidFill>
                  <a:srgbClr val="000000"/>
                </a:solidFill>
                <a:latin typeface="New Century Schoolbook" pitchFamily="16" charset="0"/>
              </a:rPr>
              <a:t>+</a:t>
            </a:r>
            <a:r>
              <a:rPr kumimoji="0" lang="it-IT" sz="2000" b="1">
                <a:solidFill>
                  <a:srgbClr val="000000"/>
                </a:solidFill>
                <a:latin typeface="New Century Schoolbook" pitchFamily="16" charset="0"/>
              </a:rPr>
              <a:t>)(GeV)</a:t>
            </a:r>
            <a:endParaRPr kumimoji="0" lang="en-US" sz="2000" b="1">
              <a:solidFill>
                <a:srgbClr val="000000"/>
              </a:solidFill>
              <a:latin typeface="New Century Schoolbook" pitchFamily="16" charset="0"/>
            </a:endParaRPr>
          </a:p>
        </p:txBody>
      </p:sp>
      <p:sp>
        <p:nvSpPr>
          <p:cNvPr id="43058" name="Line 50"/>
          <p:cNvSpPr>
            <a:spLocks noChangeShapeType="1"/>
          </p:cNvSpPr>
          <p:nvPr/>
        </p:nvSpPr>
        <p:spPr bwMode="auto">
          <a:xfrm flipV="1">
            <a:off x="4502150" y="4945063"/>
            <a:ext cx="0" cy="10366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43060" name="Text Box 52"/>
          <p:cNvSpPr txBox="1">
            <a:spLocks noChangeArrowheads="1"/>
          </p:cNvSpPr>
          <p:nvPr/>
        </p:nvSpPr>
        <p:spPr bwMode="auto">
          <a:xfrm>
            <a:off x="4645025" y="5429250"/>
            <a:ext cx="11620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800" b="1">
                <a:solidFill>
                  <a:srgbClr val="FF0000"/>
                </a:solidFill>
              </a:rPr>
              <a:t>No </a:t>
            </a:r>
            <a:r>
              <a:rPr lang="en-US" altLang="ja-JP" sz="2800" b="1">
                <a:solidFill>
                  <a:srgbClr val="FF0000"/>
                </a:solidFill>
                <a:latin typeface="Symbol" pitchFamily="18" charset="2"/>
              </a:rPr>
              <a:t>Q</a:t>
            </a:r>
            <a:r>
              <a:rPr lang="en-US" altLang="ja-JP" sz="2800" b="1" baseline="3000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43061" name="Text Box 53"/>
          <p:cNvSpPr txBox="1">
            <a:spLocks noChangeArrowheads="1"/>
          </p:cNvSpPr>
          <p:nvPr/>
        </p:nvSpPr>
        <p:spPr bwMode="auto">
          <a:xfrm>
            <a:off x="6273800" y="4483100"/>
            <a:ext cx="262255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4800">
                <a:solidFill>
                  <a:srgbClr val="008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真実は？</a:t>
            </a:r>
          </a:p>
        </p:txBody>
      </p:sp>
      <p:pic>
        <p:nvPicPr>
          <p:cNvPr id="43062" name="Picture 54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254750" y="0"/>
            <a:ext cx="288925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063" name="Text Box 55"/>
          <p:cNvSpPr txBox="1">
            <a:spLocks noChangeArrowheads="1"/>
          </p:cNvSpPr>
          <p:nvPr/>
        </p:nvSpPr>
        <p:spPr bwMode="auto">
          <a:xfrm>
            <a:off x="3897313" y="4176713"/>
            <a:ext cx="1327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New Data</a:t>
            </a:r>
          </a:p>
        </p:txBody>
      </p:sp>
      <p:sp>
        <p:nvSpPr>
          <p:cNvPr id="43064" name="Text Box 56"/>
          <p:cNvSpPr txBox="1">
            <a:spLocks noChangeArrowheads="1"/>
          </p:cNvSpPr>
          <p:nvPr/>
        </p:nvSpPr>
        <p:spPr bwMode="auto">
          <a:xfrm>
            <a:off x="6867525" y="404813"/>
            <a:ext cx="11096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b="1">
                <a:solidFill>
                  <a:srgbClr val="FF0000"/>
                </a:solidFill>
              </a:rPr>
              <a:t>OLD Data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ja-JP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altLang="ja-JP"/>
          </a:p>
          <a:p>
            <a:r>
              <a:rPr lang="en-US" altLang="ja-JP"/>
              <a:t>6/24</a:t>
            </a:r>
            <a:r>
              <a:rPr lang="ja-JP" altLang="en-US"/>
              <a:t>：暗黒エネルギーと宇宙年齢</a:t>
            </a:r>
          </a:p>
          <a:p>
            <a:r>
              <a:rPr lang="en-US" altLang="ja-JP"/>
              <a:t>7/1</a:t>
            </a:r>
            <a:r>
              <a:rPr lang="ja-JP" altLang="en-US"/>
              <a:t>：　ＬＨＣと</a:t>
            </a:r>
            <a:r>
              <a:rPr lang="en-US" altLang="ja-JP"/>
              <a:t>Higgs</a:t>
            </a:r>
          </a:p>
          <a:p>
            <a:r>
              <a:rPr lang="en-US" altLang="ja-JP"/>
              <a:t>7/15</a:t>
            </a:r>
            <a:r>
              <a:rPr lang="ja-JP" altLang="en-US"/>
              <a:t>：超高エネルギー宇宙線＋Ｉｃｅ </a:t>
            </a:r>
            <a:r>
              <a:rPr lang="en-US" altLang="ja-JP"/>
              <a:t>Cube</a:t>
            </a:r>
          </a:p>
          <a:p>
            <a:r>
              <a:rPr lang="ja-JP" altLang="en-US"/>
              <a:t>予備：　</a:t>
            </a:r>
            <a:r>
              <a:rPr lang="en-US" altLang="ja-JP"/>
              <a:t>KamLAND,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 descr="det_2D_83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05063" y="369888"/>
            <a:ext cx="4995862" cy="3187700"/>
          </a:xfrm>
          <a:prstGeom prst="rect">
            <a:avLst/>
          </a:prstGeom>
          <a:noFill/>
        </p:spPr>
      </p:pic>
      <p:pic>
        <p:nvPicPr>
          <p:cNvPr id="15365" name="Picture 5" descr="det_3D_832"/>
          <p:cNvPicPr>
            <a:picLocks noChangeAspect="1" noChangeArrowheads="1"/>
          </p:cNvPicPr>
          <p:nvPr/>
        </p:nvPicPr>
        <p:blipFill>
          <a:blip r:embed="rId5"/>
          <a:srcRect l="6087" r="11472"/>
          <a:stretch>
            <a:fillRect/>
          </a:stretch>
        </p:blipFill>
        <p:spPr bwMode="auto">
          <a:xfrm>
            <a:off x="0" y="623888"/>
            <a:ext cx="3009900" cy="4725987"/>
          </a:xfrm>
          <a:prstGeom prst="rect">
            <a:avLst/>
          </a:prstGeom>
          <a:noFill/>
        </p:spPr>
      </p:pic>
      <p:sp>
        <p:nvSpPr>
          <p:cNvPr id="15364" name="WordArt 4"/>
          <p:cNvSpPr>
            <a:spLocks noChangeArrowheads="1" noChangeShapeType="1" noTextEdit="1"/>
          </p:cNvSpPr>
          <p:nvPr/>
        </p:nvSpPr>
        <p:spPr bwMode="auto">
          <a:xfrm>
            <a:off x="769938" y="300038"/>
            <a:ext cx="7515225" cy="409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ja-JP" sz="32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KTeV:K</a:t>
            </a:r>
            <a:r>
              <a:rPr lang="ja-JP" altLang="en-US" sz="32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中間子での</a:t>
            </a:r>
            <a:r>
              <a:rPr lang="en-US" altLang="ja-JP" sz="32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CP</a:t>
            </a:r>
            <a:r>
              <a:rPr lang="ja-JP" altLang="en-US" sz="32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対称性の破れの実験</a:t>
            </a:r>
          </a:p>
        </p:txBody>
      </p:sp>
      <p:pic>
        <p:nvPicPr>
          <p:cNvPr id="15368" name="Picture 8" descr="kdisp_kspm"/>
          <p:cNvPicPr>
            <a:picLocks noChangeAspect="1" noChangeArrowheads="1"/>
          </p:cNvPicPr>
          <p:nvPr/>
        </p:nvPicPr>
        <p:blipFill>
          <a:blip r:embed="rId6"/>
          <a:srcRect l="7707" t="11153" r="10948" b="10585"/>
          <a:stretch>
            <a:fillRect/>
          </a:stretch>
        </p:blipFill>
        <p:spPr bwMode="auto">
          <a:xfrm>
            <a:off x="6896100" y="749300"/>
            <a:ext cx="2247900" cy="2911475"/>
          </a:xfrm>
          <a:prstGeom prst="rect">
            <a:avLst/>
          </a:prstGeom>
          <a:noFill/>
        </p:spPr>
      </p:pic>
      <p:pic>
        <p:nvPicPr>
          <p:cNvPr id="15369" name="Picture 9" descr="ktev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00338" y="2876550"/>
            <a:ext cx="2743200" cy="3981450"/>
          </a:xfrm>
          <a:prstGeom prst="rect">
            <a:avLst/>
          </a:prstGeom>
          <a:noFill/>
        </p:spPr>
      </p:pic>
      <p:grpSp>
        <p:nvGrpSpPr>
          <p:cNvPr id="15380" name="Group 20"/>
          <p:cNvGrpSpPr>
            <a:grpSpLocks/>
          </p:cNvGrpSpPr>
          <p:nvPr/>
        </p:nvGrpSpPr>
        <p:grpSpPr bwMode="auto">
          <a:xfrm>
            <a:off x="5532438" y="4078288"/>
            <a:ext cx="3417887" cy="1446212"/>
            <a:chOff x="3127" y="2159"/>
            <a:chExt cx="2153" cy="911"/>
          </a:xfrm>
        </p:grpSpPr>
        <p:sp>
          <p:nvSpPr>
            <p:cNvPr id="15370" name="Text Box 10"/>
            <p:cNvSpPr txBox="1">
              <a:spLocks noChangeArrowheads="1"/>
            </p:cNvSpPr>
            <p:nvPr/>
          </p:nvSpPr>
          <p:spPr bwMode="auto">
            <a:xfrm>
              <a:off x="3127" y="2179"/>
              <a:ext cx="76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i="1"/>
                <a:t>K</a:t>
              </a:r>
              <a:r>
                <a:rPr lang="en-US" altLang="ja-JP" i="1" baseline="-25000"/>
                <a:t>L</a:t>
              </a:r>
              <a:r>
                <a:rPr lang="ja-JP" altLang="en-US"/>
                <a:t>中間子：</a:t>
              </a:r>
            </a:p>
          </p:txBody>
        </p:sp>
        <p:graphicFrame>
          <p:nvGraphicFramePr>
            <p:cNvPr id="15371" name="Object 11"/>
            <p:cNvGraphicFramePr>
              <a:graphicFrameLocks noChangeAspect="1"/>
            </p:cNvGraphicFramePr>
            <p:nvPr/>
          </p:nvGraphicFramePr>
          <p:xfrm>
            <a:off x="3906" y="2159"/>
            <a:ext cx="1264" cy="264"/>
          </p:xfrm>
          <a:graphic>
            <a:graphicData uri="http://schemas.openxmlformats.org/presentationml/2006/ole">
              <p:oleObj spid="_x0000_s15371" name="数式" r:id="rId8" imgW="2006280" imgH="419040" progId="Equation.3">
                <p:embed/>
              </p:oleObj>
            </a:graphicData>
          </a:graphic>
        </p:graphicFrame>
        <p:graphicFrame>
          <p:nvGraphicFramePr>
            <p:cNvPr id="15372" name="Object 12"/>
            <p:cNvGraphicFramePr>
              <a:graphicFrameLocks noChangeAspect="1"/>
            </p:cNvGraphicFramePr>
            <p:nvPr/>
          </p:nvGraphicFramePr>
          <p:xfrm>
            <a:off x="4267" y="2505"/>
            <a:ext cx="456" cy="192"/>
          </p:xfrm>
          <a:graphic>
            <a:graphicData uri="http://schemas.openxmlformats.org/presentationml/2006/ole">
              <p:oleObj spid="_x0000_s15372" name="数式" r:id="rId9" imgW="723600" imgH="304560" progId="Equation.3">
                <p:embed/>
              </p:oleObj>
            </a:graphicData>
          </a:graphic>
        </p:graphicFrame>
        <p:graphicFrame>
          <p:nvGraphicFramePr>
            <p:cNvPr id="15373" name="Object 13"/>
            <p:cNvGraphicFramePr>
              <a:graphicFrameLocks noChangeAspect="1"/>
            </p:cNvGraphicFramePr>
            <p:nvPr/>
          </p:nvGraphicFramePr>
          <p:xfrm>
            <a:off x="4771" y="2473"/>
            <a:ext cx="472" cy="224"/>
          </p:xfrm>
          <a:graphic>
            <a:graphicData uri="http://schemas.openxmlformats.org/presentationml/2006/ole">
              <p:oleObj spid="_x0000_s15373" name="数式" r:id="rId10" imgW="749160" imgH="355320" progId="Equation.3">
                <p:embed/>
              </p:oleObj>
            </a:graphicData>
          </a:graphic>
        </p:graphicFrame>
        <p:graphicFrame>
          <p:nvGraphicFramePr>
            <p:cNvPr id="15374" name="Object 14"/>
            <p:cNvGraphicFramePr>
              <a:graphicFrameLocks noChangeAspect="1"/>
            </p:cNvGraphicFramePr>
            <p:nvPr/>
          </p:nvGraphicFramePr>
          <p:xfrm>
            <a:off x="4019" y="2834"/>
            <a:ext cx="1261" cy="236"/>
          </p:xfrm>
          <a:graphic>
            <a:graphicData uri="http://schemas.openxmlformats.org/presentationml/2006/ole">
              <p:oleObj spid="_x0000_s15374" name="数式" r:id="rId11" imgW="1358640" imgH="253800" progId="Equation.3">
                <p:embed/>
              </p:oleObj>
            </a:graphicData>
          </a:graphic>
        </p:graphicFrame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>
              <a:off x="4500" y="2684"/>
              <a:ext cx="16" cy="200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378" name="Line 18"/>
            <p:cNvSpPr>
              <a:spLocks noChangeShapeType="1"/>
            </p:cNvSpPr>
            <p:nvPr/>
          </p:nvSpPr>
          <p:spPr bwMode="auto">
            <a:xfrm>
              <a:off x="5008" y="2684"/>
              <a:ext cx="16" cy="196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5379" name="Text Box 19"/>
          <p:cNvSpPr txBox="1">
            <a:spLocks noChangeArrowheads="1"/>
          </p:cNvSpPr>
          <p:nvPr/>
        </p:nvSpPr>
        <p:spPr bwMode="auto">
          <a:xfrm>
            <a:off x="5708650" y="5695950"/>
            <a:ext cx="317817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chemeClr val="accent2"/>
                </a:solidFill>
              </a:rPr>
              <a:t>中性粒子から出てくる、</a:t>
            </a:r>
          </a:p>
          <a:p>
            <a:r>
              <a:rPr lang="ja-JP" altLang="en-US">
                <a:solidFill>
                  <a:schemeClr val="accent2"/>
                </a:solidFill>
              </a:rPr>
              <a:t>電子数と陽電子数が異なった。</a:t>
            </a:r>
          </a:p>
          <a:p>
            <a:r>
              <a:rPr lang="ja-JP" altLang="en-US">
                <a:solidFill>
                  <a:srgbClr val="FF0000"/>
                </a:solidFill>
                <a:sym typeface="Symbol" pitchFamily="18" charset="2"/>
              </a:rPr>
              <a:t>　粒子・反粒子対称性に破れ</a:t>
            </a:r>
          </a:p>
        </p:txBody>
      </p:sp>
      <p:graphicFrame>
        <p:nvGraphicFramePr>
          <p:cNvPr id="15381" name="Object 21"/>
          <p:cNvGraphicFramePr>
            <a:graphicFrameLocks noChangeAspect="1"/>
          </p:cNvGraphicFramePr>
          <p:nvPr/>
        </p:nvGraphicFramePr>
        <p:xfrm>
          <a:off x="7108825" y="1030288"/>
          <a:ext cx="1333500" cy="393700"/>
        </p:xfrm>
        <a:graphic>
          <a:graphicData uri="http://schemas.openxmlformats.org/presentationml/2006/ole">
            <p:oleObj spid="_x0000_s15381" name="数式" r:id="rId12" imgW="774360" imgH="228600" progId="Equation.3">
              <p:embed/>
            </p:oleObj>
          </a:graphicData>
        </a:graphic>
      </p:graphicFrame>
      <p:sp>
        <p:nvSpPr>
          <p:cNvPr id="15382" name="Text Box 22"/>
          <p:cNvSpPr txBox="1">
            <a:spLocks noChangeArrowheads="1"/>
          </p:cNvSpPr>
          <p:nvPr/>
        </p:nvSpPr>
        <p:spPr bwMode="auto">
          <a:xfrm>
            <a:off x="7943850" y="0"/>
            <a:ext cx="1200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6600"/>
                </a:solidFill>
              </a:rPr>
              <a:t>4/25/2003</a:t>
            </a:r>
          </a:p>
        </p:txBody>
      </p:sp>
      <p:sp>
        <p:nvSpPr>
          <p:cNvPr id="15384" name="Line 24"/>
          <p:cNvSpPr>
            <a:spLocks noChangeShapeType="1"/>
          </p:cNvSpPr>
          <p:nvPr/>
        </p:nvSpPr>
        <p:spPr bwMode="auto">
          <a:xfrm flipH="1">
            <a:off x="3394075" y="4945063"/>
            <a:ext cx="14288" cy="984250"/>
          </a:xfrm>
          <a:prstGeom prst="line">
            <a:avLst/>
          </a:prstGeom>
          <a:noFill/>
          <a:ln w="57150">
            <a:solidFill>
              <a:srgbClr val="33CC33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5385" name="Text Box 25"/>
          <p:cNvSpPr txBox="1">
            <a:spLocks noChangeArrowheads="1"/>
          </p:cNvSpPr>
          <p:nvPr/>
        </p:nvSpPr>
        <p:spPr bwMode="auto">
          <a:xfrm>
            <a:off x="2652713" y="5338763"/>
            <a:ext cx="619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400" b="1">
                <a:solidFill>
                  <a:srgbClr val="33CC33"/>
                </a:solidFill>
              </a:rPr>
              <a:t>～</a:t>
            </a:r>
            <a:r>
              <a:rPr lang="en-US" altLang="ja-JP" sz="1400" b="1">
                <a:solidFill>
                  <a:srgbClr val="33CC33"/>
                </a:solidFill>
              </a:rPr>
              <a:t>2m</a:t>
            </a:r>
          </a:p>
        </p:txBody>
      </p:sp>
      <p:sp>
        <p:nvSpPr>
          <p:cNvPr id="15386" name="Text Box 26"/>
          <p:cNvSpPr txBox="1">
            <a:spLocks noChangeArrowheads="1"/>
          </p:cNvSpPr>
          <p:nvPr/>
        </p:nvSpPr>
        <p:spPr bwMode="auto">
          <a:xfrm>
            <a:off x="7223125" y="741363"/>
            <a:ext cx="10064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400" b="1">
                <a:solidFill>
                  <a:srgbClr val="FF0000"/>
                </a:solidFill>
              </a:rPr>
              <a:t>ノーベル賞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7" name="Picture 17" descr="gamma_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88" y="4127500"/>
            <a:ext cx="3643312" cy="2489200"/>
          </a:xfrm>
          <a:prstGeom prst="rect">
            <a:avLst/>
          </a:prstGeom>
          <a:noFill/>
        </p:spPr>
      </p:pic>
      <p:sp>
        <p:nvSpPr>
          <p:cNvPr id="20484" name="WordArt 4"/>
          <p:cNvSpPr>
            <a:spLocks noChangeArrowheads="1" noChangeShapeType="1" noTextEdit="1"/>
          </p:cNvSpPr>
          <p:nvPr/>
        </p:nvSpPr>
        <p:spPr bwMode="auto">
          <a:xfrm>
            <a:off x="1916113" y="198438"/>
            <a:ext cx="5248275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ja-JP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CANGAROO</a:t>
            </a:r>
            <a:r>
              <a:rPr lang="ja-JP" alt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実験（</a:t>
            </a:r>
            <a:r>
              <a:rPr lang="el-GR" altLang="ja-JP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γ</a:t>
            </a:r>
            <a:r>
              <a:rPr lang="ja-JP" alt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線天文学）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7943850" y="0"/>
            <a:ext cx="1200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6600"/>
                </a:solidFill>
              </a:rPr>
              <a:t>5/23/2003</a:t>
            </a:r>
          </a:p>
        </p:txBody>
      </p:sp>
      <p:pic>
        <p:nvPicPr>
          <p:cNvPr id="20489" name="Picture 9" descr="NonThermal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24713" y="3251200"/>
            <a:ext cx="1919287" cy="969963"/>
          </a:xfrm>
          <a:prstGeom prst="rect">
            <a:avLst/>
          </a:prstGeom>
          <a:noFill/>
        </p:spPr>
      </p:pic>
      <p:pic>
        <p:nvPicPr>
          <p:cNvPr id="20490" name="Picture 10" descr="sn1006mapxx_1997onl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02225" y="1409700"/>
            <a:ext cx="1671638" cy="1825625"/>
          </a:xfrm>
          <a:prstGeom prst="rect">
            <a:avLst/>
          </a:prstGeom>
          <a:noFill/>
        </p:spPr>
      </p:pic>
      <p:pic>
        <p:nvPicPr>
          <p:cNvPr id="20491" name="Picture 11" descr="sn100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99300" y="1411288"/>
            <a:ext cx="1771650" cy="1836737"/>
          </a:xfrm>
          <a:prstGeom prst="rect">
            <a:avLst/>
          </a:prstGeom>
          <a:noFill/>
        </p:spPr>
      </p:pic>
      <p:pic>
        <p:nvPicPr>
          <p:cNvPr id="20493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5600" y="4651375"/>
            <a:ext cx="12319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94" name="Picture 14" descr="10-EFFARE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388" y="2730500"/>
            <a:ext cx="1612900" cy="1905000"/>
          </a:xfrm>
          <a:prstGeom prst="rect">
            <a:avLst/>
          </a:prstGeom>
          <a:noFill/>
        </p:spPr>
      </p:pic>
      <p:pic>
        <p:nvPicPr>
          <p:cNvPr id="20496" name="Picture 16" descr="allsky_gal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69875" y="998538"/>
            <a:ext cx="2590800" cy="1635125"/>
          </a:xfrm>
          <a:prstGeom prst="rect">
            <a:avLst/>
          </a:prstGeom>
          <a:noFill/>
        </p:spPr>
      </p:pic>
      <p:sp>
        <p:nvSpPr>
          <p:cNvPr id="20498" name="Text Box 18"/>
          <p:cNvSpPr txBox="1">
            <a:spLocks noChangeArrowheads="1"/>
          </p:cNvSpPr>
          <p:nvPr/>
        </p:nvSpPr>
        <p:spPr bwMode="auto">
          <a:xfrm>
            <a:off x="836613" y="755650"/>
            <a:ext cx="13874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b="1">
                <a:solidFill>
                  <a:srgbClr val="FF3300"/>
                </a:solidFill>
              </a:rPr>
              <a:t>γ</a:t>
            </a:r>
            <a:r>
              <a:rPr lang="ja-JP" altLang="en-US" sz="1400" b="1">
                <a:solidFill>
                  <a:srgbClr val="FF3300"/>
                </a:solidFill>
              </a:rPr>
              <a:t>線で視る宇宙</a:t>
            </a:r>
          </a:p>
        </p:txBody>
      </p:sp>
      <p:pic>
        <p:nvPicPr>
          <p:cNvPr id="20499" name="Picture 19" descr="gamma2_000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81588" y="3281363"/>
            <a:ext cx="2112962" cy="908050"/>
          </a:xfrm>
          <a:prstGeom prst="rect">
            <a:avLst/>
          </a:prstGeom>
          <a:noFill/>
        </p:spPr>
      </p:pic>
      <p:pic>
        <p:nvPicPr>
          <p:cNvPr id="20500" name="Picture 20" descr="gamma3_000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876425" y="2741613"/>
            <a:ext cx="3178175" cy="3763962"/>
          </a:xfrm>
          <a:prstGeom prst="rect">
            <a:avLst/>
          </a:prstGeom>
          <a:noFill/>
        </p:spPr>
      </p:pic>
      <p:pic>
        <p:nvPicPr>
          <p:cNvPr id="20486" name="Picture 6" descr="proton_shower_3D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812925" y="2705100"/>
            <a:ext cx="1138238" cy="1820863"/>
          </a:xfrm>
          <a:prstGeom prst="rect">
            <a:avLst/>
          </a:prstGeom>
          <a:noFill/>
        </p:spPr>
      </p:pic>
      <p:pic>
        <p:nvPicPr>
          <p:cNvPr id="20492" name="Picture 12" descr="map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608138" y="4670425"/>
            <a:ext cx="1200150" cy="954088"/>
          </a:xfrm>
          <a:prstGeom prst="rect">
            <a:avLst/>
          </a:prstGeom>
          <a:noFill/>
        </p:spPr>
      </p:pic>
      <p:sp>
        <p:nvSpPr>
          <p:cNvPr id="20501" name="Text Box 21"/>
          <p:cNvSpPr txBox="1">
            <a:spLocks noChangeArrowheads="1"/>
          </p:cNvSpPr>
          <p:nvPr/>
        </p:nvSpPr>
        <p:spPr bwMode="auto">
          <a:xfrm>
            <a:off x="2859088" y="2206625"/>
            <a:ext cx="244951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>
                <a:solidFill>
                  <a:srgbClr val="FF3300"/>
                </a:solidFill>
              </a:rPr>
              <a:t>552</a:t>
            </a:r>
            <a:r>
              <a:rPr lang="ja-JP" altLang="en-US" sz="1400">
                <a:solidFill>
                  <a:srgbClr val="FF3300"/>
                </a:solidFill>
              </a:rPr>
              <a:t>本の</a:t>
            </a:r>
            <a:r>
              <a:rPr lang="en-US" altLang="ja-JP" sz="1400">
                <a:solidFill>
                  <a:srgbClr val="FF3300"/>
                </a:solidFill>
              </a:rPr>
              <a:t>PMT</a:t>
            </a:r>
            <a:r>
              <a:rPr lang="ja-JP" altLang="en-US" sz="1400">
                <a:solidFill>
                  <a:srgbClr val="FF3300"/>
                </a:solidFill>
              </a:rPr>
              <a:t>で</a:t>
            </a:r>
          </a:p>
          <a:p>
            <a:r>
              <a:rPr lang="en-US" altLang="ja-JP" sz="1400">
                <a:solidFill>
                  <a:srgbClr val="FF3300"/>
                </a:solidFill>
              </a:rPr>
              <a:t>γ</a:t>
            </a:r>
            <a:r>
              <a:rPr lang="ja-JP" altLang="en-US" sz="1400">
                <a:solidFill>
                  <a:srgbClr val="FF3300"/>
                </a:solidFill>
              </a:rPr>
              <a:t>線シャワーのイメージを撮る</a:t>
            </a:r>
          </a:p>
        </p:txBody>
      </p:sp>
      <p:sp>
        <p:nvSpPr>
          <p:cNvPr id="20502" name="Rectangle 22"/>
          <p:cNvSpPr>
            <a:spLocks noChangeArrowheads="1"/>
          </p:cNvSpPr>
          <p:nvPr/>
        </p:nvSpPr>
        <p:spPr bwMode="auto">
          <a:xfrm>
            <a:off x="3800475" y="2728913"/>
            <a:ext cx="1263650" cy="98425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503" name="Line 23"/>
          <p:cNvSpPr>
            <a:spLocks noChangeShapeType="1"/>
          </p:cNvSpPr>
          <p:nvPr/>
        </p:nvSpPr>
        <p:spPr bwMode="auto">
          <a:xfrm flipH="1">
            <a:off x="3021013" y="3587750"/>
            <a:ext cx="442912" cy="1081088"/>
          </a:xfrm>
          <a:prstGeom prst="line">
            <a:avLst/>
          </a:prstGeom>
          <a:noFill/>
          <a:ln w="28575" cap="rnd">
            <a:solidFill>
              <a:srgbClr val="FF0066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0504" name="Line 24"/>
          <p:cNvSpPr>
            <a:spLocks noChangeShapeType="1"/>
          </p:cNvSpPr>
          <p:nvPr/>
        </p:nvSpPr>
        <p:spPr bwMode="auto">
          <a:xfrm>
            <a:off x="3597275" y="3457575"/>
            <a:ext cx="969963" cy="982663"/>
          </a:xfrm>
          <a:prstGeom prst="line">
            <a:avLst/>
          </a:prstGeom>
          <a:noFill/>
          <a:ln w="28575" cap="rnd">
            <a:solidFill>
              <a:srgbClr val="FF0066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0505" name="Text Box 25"/>
          <p:cNvSpPr txBox="1">
            <a:spLocks noChangeArrowheads="1"/>
          </p:cNvSpPr>
          <p:nvPr/>
        </p:nvSpPr>
        <p:spPr bwMode="auto">
          <a:xfrm>
            <a:off x="3275013" y="5229225"/>
            <a:ext cx="177641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400">
                <a:solidFill>
                  <a:srgbClr val="FF0066"/>
                </a:solidFill>
              </a:rPr>
              <a:t>ミラーで</a:t>
            </a:r>
            <a:r>
              <a:rPr lang="en-US" altLang="ja-JP" sz="1400">
                <a:solidFill>
                  <a:srgbClr val="FF0066"/>
                </a:solidFill>
              </a:rPr>
              <a:t>γ</a:t>
            </a:r>
            <a:r>
              <a:rPr lang="ja-JP" altLang="en-US" sz="1400">
                <a:solidFill>
                  <a:srgbClr val="FF0066"/>
                </a:solidFill>
              </a:rPr>
              <a:t>線シャワー</a:t>
            </a:r>
          </a:p>
          <a:p>
            <a:r>
              <a:rPr lang="ja-JP" altLang="en-US" sz="1400">
                <a:solidFill>
                  <a:srgbClr val="FF0066"/>
                </a:solidFill>
              </a:rPr>
              <a:t>イメージを集光</a:t>
            </a:r>
          </a:p>
        </p:txBody>
      </p:sp>
      <p:sp>
        <p:nvSpPr>
          <p:cNvPr id="20506" name="Line 26"/>
          <p:cNvSpPr>
            <a:spLocks noChangeShapeType="1"/>
          </p:cNvSpPr>
          <p:nvPr/>
        </p:nvSpPr>
        <p:spPr bwMode="auto">
          <a:xfrm flipV="1">
            <a:off x="3006725" y="4545013"/>
            <a:ext cx="1565275" cy="179387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0507" name="Text Box 27"/>
          <p:cNvSpPr txBox="1">
            <a:spLocks noChangeArrowheads="1"/>
          </p:cNvSpPr>
          <p:nvPr/>
        </p:nvSpPr>
        <p:spPr bwMode="auto">
          <a:xfrm>
            <a:off x="3565525" y="4659313"/>
            <a:ext cx="539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b="1">
                <a:solidFill>
                  <a:srgbClr val="33CC33"/>
                </a:solidFill>
              </a:rPr>
              <a:t>10m</a:t>
            </a:r>
          </a:p>
        </p:txBody>
      </p:sp>
      <p:sp>
        <p:nvSpPr>
          <p:cNvPr id="20510" name="Text Box 30"/>
          <p:cNvSpPr txBox="1">
            <a:spLocks noChangeArrowheads="1"/>
          </p:cNvSpPr>
          <p:nvPr/>
        </p:nvSpPr>
        <p:spPr bwMode="auto">
          <a:xfrm>
            <a:off x="6080125" y="769938"/>
            <a:ext cx="1714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400" b="1">
                <a:solidFill>
                  <a:srgbClr val="000099"/>
                </a:solidFill>
              </a:rPr>
              <a:t>超新星残骸</a:t>
            </a:r>
            <a:r>
              <a:rPr lang="en-US" altLang="ja-JP" sz="1400" b="1">
                <a:solidFill>
                  <a:srgbClr val="000099"/>
                </a:solidFill>
              </a:rPr>
              <a:t>SN1006</a:t>
            </a:r>
          </a:p>
        </p:txBody>
      </p:sp>
      <p:sp>
        <p:nvSpPr>
          <p:cNvPr id="20511" name="Text Box 31"/>
          <p:cNvSpPr txBox="1">
            <a:spLocks noChangeArrowheads="1"/>
          </p:cNvSpPr>
          <p:nvPr/>
        </p:nvSpPr>
        <p:spPr bwMode="auto">
          <a:xfrm>
            <a:off x="7204075" y="1087438"/>
            <a:ext cx="1530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>
                <a:solidFill>
                  <a:srgbClr val="33CC33"/>
                </a:solidFill>
              </a:rPr>
              <a:t>X</a:t>
            </a:r>
            <a:r>
              <a:rPr lang="ja-JP" altLang="en-US" sz="1400">
                <a:solidFill>
                  <a:srgbClr val="33CC33"/>
                </a:solidFill>
              </a:rPr>
              <a:t>線写真（あすか）</a:t>
            </a:r>
          </a:p>
        </p:txBody>
      </p:sp>
      <p:sp>
        <p:nvSpPr>
          <p:cNvPr id="20512" name="Text Box 32"/>
          <p:cNvSpPr txBox="1">
            <a:spLocks noChangeArrowheads="1"/>
          </p:cNvSpPr>
          <p:nvPr/>
        </p:nvSpPr>
        <p:spPr bwMode="auto">
          <a:xfrm>
            <a:off x="4905375" y="1103313"/>
            <a:ext cx="21113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>
                <a:solidFill>
                  <a:srgbClr val="9933FF"/>
                </a:solidFill>
              </a:rPr>
              <a:t>γ</a:t>
            </a:r>
            <a:r>
              <a:rPr lang="ja-JP" altLang="en-US" sz="1400">
                <a:solidFill>
                  <a:srgbClr val="9933FF"/>
                </a:solidFill>
              </a:rPr>
              <a:t>線写真（</a:t>
            </a:r>
            <a:r>
              <a:rPr lang="en-US" altLang="ja-JP" sz="1400">
                <a:solidFill>
                  <a:srgbClr val="9933FF"/>
                </a:solidFill>
              </a:rPr>
              <a:t>CANGAROO</a:t>
            </a:r>
            <a:r>
              <a:rPr lang="ja-JP" altLang="en-US" sz="1400">
                <a:solidFill>
                  <a:srgbClr val="9933FF"/>
                </a:solidFill>
              </a:rPr>
              <a:t>）</a:t>
            </a:r>
          </a:p>
        </p:txBody>
      </p:sp>
      <p:sp>
        <p:nvSpPr>
          <p:cNvPr id="20513" name="Line 33"/>
          <p:cNvSpPr>
            <a:spLocks noChangeShapeType="1"/>
          </p:cNvSpPr>
          <p:nvPr/>
        </p:nvSpPr>
        <p:spPr bwMode="auto">
          <a:xfrm>
            <a:off x="5962650" y="2114550"/>
            <a:ext cx="2371725" cy="1685925"/>
          </a:xfrm>
          <a:prstGeom prst="line">
            <a:avLst/>
          </a:prstGeom>
          <a:noFill/>
          <a:ln w="28575">
            <a:solidFill>
              <a:srgbClr val="9933FF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0514" name="Line 34"/>
          <p:cNvSpPr>
            <a:spLocks noChangeShapeType="1"/>
          </p:cNvSpPr>
          <p:nvPr/>
        </p:nvSpPr>
        <p:spPr bwMode="auto">
          <a:xfrm>
            <a:off x="7540625" y="1978025"/>
            <a:ext cx="771525" cy="1514475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0515" name="Text Box 35"/>
          <p:cNvSpPr txBox="1">
            <a:spLocks noChangeArrowheads="1"/>
          </p:cNvSpPr>
          <p:nvPr/>
        </p:nvSpPr>
        <p:spPr bwMode="auto">
          <a:xfrm>
            <a:off x="6873875" y="6551613"/>
            <a:ext cx="1500188" cy="274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200" b="1"/>
              <a:t>光のエネルギー</a:t>
            </a:r>
            <a:r>
              <a:rPr lang="en-US" altLang="ja-JP" sz="1200" b="1"/>
              <a:t>(eV)</a:t>
            </a:r>
          </a:p>
        </p:txBody>
      </p:sp>
      <p:sp>
        <p:nvSpPr>
          <p:cNvPr id="20516" name="Line 36"/>
          <p:cNvSpPr>
            <a:spLocks noChangeShapeType="1"/>
          </p:cNvSpPr>
          <p:nvPr/>
        </p:nvSpPr>
        <p:spPr bwMode="auto">
          <a:xfrm>
            <a:off x="8382000" y="3898900"/>
            <a:ext cx="314325" cy="841375"/>
          </a:xfrm>
          <a:prstGeom prst="line">
            <a:avLst/>
          </a:prstGeom>
          <a:noFill/>
          <a:ln w="28575">
            <a:solidFill>
              <a:srgbClr val="9933FF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0517" name="Line 37"/>
          <p:cNvSpPr>
            <a:spLocks noChangeShapeType="1"/>
          </p:cNvSpPr>
          <p:nvPr/>
        </p:nvSpPr>
        <p:spPr bwMode="auto">
          <a:xfrm flipH="1">
            <a:off x="7524750" y="3622675"/>
            <a:ext cx="746125" cy="1165225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7943850" y="0"/>
            <a:ext cx="12105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6600"/>
                </a:solidFill>
              </a:rPr>
              <a:t>4/18/2008</a:t>
            </a:r>
            <a:endParaRPr lang="en-US" altLang="ja-JP" dirty="0">
              <a:solidFill>
                <a:srgbClr val="FF6600"/>
              </a:solidFill>
            </a:endParaRPr>
          </a:p>
        </p:txBody>
      </p:sp>
      <p:sp>
        <p:nvSpPr>
          <p:cNvPr id="17413" name="WordArt 5"/>
          <p:cNvSpPr>
            <a:spLocks noChangeArrowheads="1" noChangeShapeType="1" noTextEdit="1"/>
          </p:cNvSpPr>
          <p:nvPr/>
        </p:nvSpPr>
        <p:spPr bwMode="auto">
          <a:xfrm>
            <a:off x="2600325" y="173038"/>
            <a:ext cx="5248275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TW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CDF(</a:t>
            </a:r>
            <a:r>
              <a:rPr lang="zh-TW" alt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陽子反陽子衝突実験</a:t>
            </a:r>
            <a:r>
              <a:rPr lang="en-US" altLang="zh-TW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)</a:t>
            </a:r>
            <a:endParaRPr lang="ja-JP" alt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ＭＳ Ｐゴシック"/>
              <a:ea typeface="ＭＳ Ｐゴシック"/>
            </a:endParaRPr>
          </a:p>
        </p:txBody>
      </p:sp>
      <p:pic>
        <p:nvPicPr>
          <p:cNvPr id="17520" name="Picture 112" descr="Tevatron"/>
          <p:cNvPicPr>
            <a:picLocks noChangeAspect="1" noChangeArrowheads="1"/>
          </p:cNvPicPr>
          <p:nvPr/>
        </p:nvPicPr>
        <p:blipFill>
          <a:blip r:embed="rId3"/>
          <a:srcRect l="2376" r="35616" b="8070"/>
          <a:stretch>
            <a:fillRect/>
          </a:stretch>
        </p:blipFill>
        <p:spPr bwMode="auto">
          <a:xfrm>
            <a:off x="0" y="1831975"/>
            <a:ext cx="4814888" cy="5037138"/>
          </a:xfrm>
          <a:prstGeom prst="rect">
            <a:avLst/>
          </a:prstGeom>
          <a:noFill/>
        </p:spPr>
      </p:pic>
      <p:sp>
        <p:nvSpPr>
          <p:cNvPr id="17550" name="Text Box 142"/>
          <p:cNvSpPr txBox="1">
            <a:spLocks noChangeArrowheads="1"/>
          </p:cNvSpPr>
          <p:nvPr/>
        </p:nvSpPr>
        <p:spPr bwMode="auto">
          <a:xfrm>
            <a:off x="3219450" y="715963"/>
            <a:ext cx="3714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000099"/>
                </a:solidFill>
              </a:rPr>
              <a:t>CDF</a:t>
            </a:r>
            <a:r>
              <a:rPr lang="en-US" altLang="ja-JP"/>
              <a:t>(</a:t>
            </a:r>
            <a:r>
              <a:rPr lang="en-US" altLang="ja-JP" b="1">
                <a:solidFill>
                  <a:srgbClr val="000099"/>
                </a:solidFill>
              </a:rPr>
              <a:t>C</a:t>
            </a:r>
            <a:r>
              <a:rPr lang="en-US" altLang="ja-JP"/>
              <a:t>ollider </a:t>
            </a:r>
            <a:r>
              <a:rPr lang="en-US" altLang="ja-JP" b="1">
                <a:solidFill>
                  <a:srgbClr val="000099"/>
                </a:solidFill>
              </a:rPr>
              <a:t>D</a:t>
            </a:r>
            <a:r>
              <a:rPr lang="en-US" altLang="ja-JP"/>
              <a:t>etector at </a:t>
            </a:r>
            <a:r>
              <a:rPr lang="en-US" altLang="ja-JP" b="1">
                <a:solidFill>
                  <a:srgbClr val="000099"/>
                </a:solidFill>
              </a:rPr>
              <a:t>F</a:t>
            </a:r>
            <a:r>
              <a:rPr lang="en-US" altLang="ja-JP"/>
              <a:t>ermilab)</a:t>
            </a:r>
          </a:p>
        </p:txBody>
      </p:sp>
      <p:sp>
        <p:nvSpPr>
          <p:cNvPr id="17558" name="Text Box 150"/>
          <p:cNvSpPr txBox="1">
            <a:spLocks noChangeArrowheads="1"/>
          </p:cNvSpPr>
          <p:nvPr/>
        </p:nvSpPr>
        <p:spPr bwMode="auto">
          <a:xfrm>
            <a:off x="5137150" y="1474788"/>
            <a:ext cx="3806825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ja-JP" dirty="0"/>
              <a:t>980GeV+980GeV</a:t>
            </a:r>
            <a:r>
              <a:rPr lang="ja-JP" altLang="en-US" dirty="0"/>
              <a:t>の陽子・反陽子衝突実験：</a:t>
            </a:r>
          </a:p>
          <a:p>
            <a:r>
              <a:rPr lang="ja-JP" altLang="en-US" dirty="0"/>
              <a:t>世界最高のエネルギーで新粒子・新現象を探索する。</a:t>
            </a:r>
          </a:p>
          <a:p>
            <a:endParaRPr lang="ja-JP" altLang="en-US" dirty="0"/>
          </a:p>
          <a:p>
            <a:r>
              <a:rPr lang="en-US" altLang="ja-JP" b="1" dirty="0">
                <a:solidFill>
                  <a:srgbClr val="FF0000"/>
                </a:solidFill>
              </a:rPr>
              <a:t>1995</a:t>
            </a:r>
            <a:r>
              <a:rPr lang="ja-JP" altLang="en-US" b="1" dirty="0">
                <a:solidFill>
                  <a:srgbClr val="FF0000"/>
                </a:solidFill>
              </a:rPr>
              <a:t>年：　トップクォークの発見</a:t>
            </a:r>
          </a:p>
          <a:p>
            <a:r>
              <a:rPr lang="en-US" altLang="ja-JP" b="1" dirty="0">
                <a:solidFill>
                  <a:srgbClr val="FF0000"/>
                </a:solidFill>
              </a:rPr>
              <a:t>2000</a:t>
            </a:r>
            <a:r>
              <a:rPr lang="ja-JP" altLang="en-US" b="1" dirty="0">
                <a:solidFill>
                  <a:srgbClr val="FF0000"/>
                </a:solidFill>
              </a:rPr>
              <a:t>－：　</a:t>
            </a:r>
            <a:r>
              <a:rPr lang="en-US" altLang="ja-JP" b="1" dirty="0">
                <a:solidFill>
                  <a:srgbClr val="FF0000"/>
                </a:solidFill>
              </a:rPr>
              <a:t>RUN</a:t>
            </a:r>
            <a:r>
              <a:rPr lang="ja-JP" altLang="en-US" b="1" dirty="0">
                <a:solidFill>
                  <a:srgbClr val="FF0000"/>
                </a:solidFill>
              </a:rPr>
              <a:t>２</a:t>
            </a:r>
          </a:p>
        </p:txBody>
      </p:sp>
      <p:grpSp>
        <p:nvGrpSpPr>
          <p:cNvPr id="17559" name="Group 151"/>
          <p:cNvGrpSpPr>
            <a:grpSpLocks/>
          </p:cNvGrpSpPr>
          <p:nvPr/>
        </p:nvGrpSpPr>
        <p:grpSpPr bwMode="auto">
          <a:xfrm>
            <a:off x="4916488" y="3671888"/>
            <a:ext cx="4032250" cy="2438400"/>
            <a:chOff x="49" y="933"/>
            <a:chExt cx="2540" cy="1151"/>
          </a:xfrm>
        </p:grpSpPr>
        <p:pic>
          <p:nvPicPr>
            <p:cNvPr id="17560" name="Picture 152" descr="ttbar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9" y="933"/>
              <a:ext cx="2540" cy="1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561" name="Text Box 153"/>
            <p:cNvSpPr txBox="1">
              <a:spLocks noChangeArrowheads="1"/>
            </p:cNvSpPr>
            <p:nvPr/>
          </p:nvSpPr>
          <p:spPr bwMode="auto">
            <a:xfrm>
              <a:off x="454" y="1778"/>
              <a:ext cx="1003" cy="159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l-GR" sz="1600" b="1">
                  <a:solidFill>
                    <a:schemeClr val="accent2"/>
                  </a:solidFill>
                  <a:latin typeface="Symbol" pitchFamily="18" charset="2"/>
                  <a:cs typeface="Arial" charset="0"/>
                </a:rPr>
                <a:t>s</a:t>
              </a:r>
              <a:r>
                <a:rPr kumimoji="0" lang="en-US" altLang="ja-JP" sz="1600" b="1">
                  <a:solidFill>
                    <a:schemeClr val="accent2"/>
                  </a:solidFill>
                  <a:cs typeface="Arial" charset="0"/>
                </a:rPr>
                <a:t> = </a:t>
              </a:r>
              <a:r>
                <a:rPr kumimoji="0" lang="en-US" altLang="ja-JP" sz="1600" b="1">
                  <a:solidFill>
                    <a:schemeClr val="accent2"/>
                  </a:solidFill>
                </a:rPr>
                <a:t>5.8 - 7.4 pb</a:t>
              </a:r>
            </a:p>
          </p:txBody>
        </p:sp>
      </p:grpSp>
      <p:sp>
        <p:nvSpPr>
          <p:cNvPr id="17562" name="Text Box 154"/>
          <p:cNvSpPr txBox="1">
            <a:spLocks noChangeArrowheads="1"/>
          </p:cNvSpPr>
          <p:nvPr/>
        </p:nvSpPr>
        <p:spPr bwMode="auto">
          <a:xfrm>
            <a:off x="4808538" y="3603625"/>
            <a:ext cx="1092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00CC00"/>
                </a:solidFill>
              </a:rPr>
              <a:t>q=u or d</a:t>
            </a:r>
          </a:p>
        </p:txBody>
      </p:sp>
      <p:sp>
        <p:nvSpPr>
          <p:cNvPr id="17563" name="Oval 155"/>
          <p:cNvSpPr>
            <a:spLocks noChangeArrowheads="1"/>
          </p:cNvSpPr>
          <p:nvPr/>
        </p:nvSpPr>
        <p:spPr bwMode="auto">
          <a:xfrm>
            <a:off x="5686425" y="4800600"/>
            <a:ext cx="228600" cy="2143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ja-JP" altLang="ja-JP">
              <a:solidFill>
                <a:srgbClr val="0000CC"/>
              </a:solidFill>
            </a:endParaRPr>
          </a:p>
        </p:txBody>
      </p:sp>
      <p:sp>
        <p:nvSpPr>
          <p:cNvPr id="17564" name="Oval 156"/>
          <p:cNvSpPr>
            <a:spLocks noChangeArrowheads="1"/>
          </p:cNvSpPr>
          <p:nvPr/>
        </p:nvSpPr>
        <p:spPr bwMode="auto">
          <a:xfrm>
            <a:off x="6873875" y="4787900"/>
            <a:ext cx="228600" cy="2143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ja-JP" altLang="ja-JP">
              <a:solidFill>
                <a:srgbClr val="0000CC"/>
              </a:solidFill>
            </a:endParaRPr>
          </a:p>
        </p:txBody>
      </p:sp>
      <p:sp>
        <p:nvSpPr>
          <p:cNvPr id="17565" name="Oval 157"/>
          <p:cNvSpPr>
            <a:spLocks noChangeArrowheads="1"/>
          </p:cNvSpPr>
          <p:nvPr/>
        </p:nvSpPr>
        <p:spPr bwMode="auto">
          <a:xfrm>
            <a:off x="7618413" y="4075113"/>
            <a:ext cx="228600" cy="21431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ja-JP" altLang="ja-JP">
              <a:solidFill>
                <a:srgbClr val="0000CC"/>
              </a:solidFill>
            </a:endParaRPr>
          </a:p>
        </p:txBody>
      </p:sp>
      <p:sp>
        <p:nvSpPr>
          <p:cNvPr id="17566" name="Oval 158"/>
          <p:cNvSpPr>
            <a:spLocks noChangeArrowheads="1"/>
          </p:cNvSpPr>
          <p:nvPr/>
        </p:nvSpPr>
        <p:spPr bwMode="auto">
          <a:xfrm>
            <a:off x="7577138" y="5519738"/>
            <a:ext cx="228600" cy="21431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ja-JP" altLang="ja-JP">
              <a:solidFill>
                <a:srgbClr val="0000CC"/>
              </a:solidFill>
            </a:endParaRPr>
          </a:p>
        </p:txBody>
      </p:sp>
      <p:sp>
        <p:nvSpPr>
          <p:cNvPr id="17567" name="Oval 159"/>
          <p:cNvSpPr>
            <a:spLocks noChangeArrowheads="1"/>
          </p:cNvSpPr>
          <p:nvPr/>
        </p:nvSpPr>
        <p:spPr bwMode="auto">
          <a:xfrm>
            <a:off x="5307013" y="6407150"/>
            <a:ext cx="228600" cy="21431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ja-JP" altLang="ja-JP">
              <a:solidFill>
                <a:srgbClr val="0000CC"/>
              </a:solidFill>
            </a:endParaRPr>
          </a:p>
        </p:txBody>
      </p:sp>
      <p:sp>
        <p:nvSpPr>
          <p:cNvPr id="17568" name="Oval 160"/>
          <p:cNvSpPr>
            <a:spLocks noChangeArrowheads="1"/>
          </p:cNvSpPr>
          <p:nvPr/>
        </p:nvSpPr>
        <p:spPr bwMode="auto">
          <a:xfrm>
            <a:off x="5302250" y="6073775"/>
            <a:ext cx="228600" cy="2143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ja-JP" altLang="ja-JP">
              <a:solidFill>
                <a:srgbClr val="0000CC"/>
              </a:solidFill>
            </a:endParaRPr>
          </a:p>
        </p:txBody>
      </p:sp>
      <p:sp>
        <p:nvSpPr>
          <p:cNvPr id="17569" name="Text Box 161"/>
          <p:cNvSpPr txBox="1">
            <a:spLocks noChangeArrowheads="1"/>
          </p:cNvSpPr>
          <p:nvPr/>
        </p:nvSpPr>
        <p:spPr bwMode="auto">
          <a:xfrm>
            <a:off x="5637213" y="5978525"/>
            <a:ext cx="17033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2000" b="1">
                <a:solidFill>
                  <a:srgbClr val="FF0000"/>
                </a:solidFill>
              </a:rPr>
              <a:t>強い相互作用</a:t>
            </a:r>
          </a:p>
          <a:p>
            <a:r>
              <a:rPr lang="ja-JP" altLang="en-US" sz="2000" b="1">
                <a:solidFill>
                  <a:schemeClr val="accent2"/>
                </a:solidFill>
              </a:rPr>
              <a:t>弱い相互作用</a:t>
            </a:r>
          </a:p>
        </p:txBody>
      </p:sp>
      <p:sp>
        <p:nvSpPr>
          <p:cNvPr id="17570" name="Oval 162"/>
          <p:cNvSpPr>
            <a:spLocks noChangeArrowheads="1"/>
          </p:cNvSpPr>
          <p:nvPr/>
        </p:nvSpPr>
        <p:spPr bwMode="auto">
          <a:xfrm>
            <a:off x="8162925" y="4333875"/>
            <a:ext cx="228600" cy="21431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ja-JP" altLang="ja-JP">
              <a:solidFill>
                <a:srgbClr val="0000CC"/>
              </a:solidFill>
            </a:endParaRPr>
          </a:p>
        </p:txBody>
      </p:sp>
      <p:sp>
        <p:nvSpPr>
          <p:cNvPr id="17571" name="Oval 163"/>
          <p:cNvSpPr>
            <a:spLocks noChangeArrowheads="1"/>
          </p:cNvSpPr>
          <p:nvPr/>
        </p:nvSpPr>
        <p:spPr bwMode="auto">
          <a:xfrm>
            <a:off x="8178800" y="5249863"/>
            <a:ext cx="228600" cy="21431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ja-JP" altLang="ja-JP">
              <a:solidFill>
                <a:srgbClr val="0000CC"/>
              </a:solidFill>
            </a:endParaRPr>
          </a:p>
        </p:txBody>
      </p:sp>
      <p:pic>
        <p:nvPicPr>
          <p:cNvPr id="17572" name="Picture 16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595563" cy="24907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WordArt 4"/>
          <p:cNvSpPr>
            <a:spLocks noChangeArrowheads="1" noChangeShapeType="1" noTextEdit="1"/>
          </p:cNvSpPr>
          <p:nvPr/>
        </p:nvSpPr>
        <p:spPr bwMode="auto">
          <a:xfrm>
            <a:off x="1320800" y="198438"/>
            <a:ext cx="6481763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TW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X</a:t>
            </a:r>
            <a:r>
              <a:rPr lang="zh-TW" alt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線天文衛星</a:t>
            </a:r>
            <a:r>
              <a:rPr lang="en-US" altLang="zh-TW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ASCA</a:t>
            </a:r>
            <a:r>
              <a:rPr lang="zh-TW" alt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＆</a:t>
            </a:r>
            <a:r>
              <a:rPr lang="en-US" altLang="zh-TW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ASTRO</a:t>
            </a:r>
            <a:r>
              <a:rPr lang="zh-TW" alt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－</a:t>
            </a:r>
            <a:r>
              <a:rPr lang="en-US" altLang="zh-TW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E2</a:t>
            </a:r>
            <a:r>
              <a:rPr lang="zh-TW" alt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（</a:t>
            </a:r>
            <a:r>
              <a:rPr lang="en-US" altLang="zh-TW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X</a:t>
            </a:r>
            <a:r>
              <a:rPr lang="zh-TW" alt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線天文学）</a:t>
            </a:r>
            <a:endParaRPr lang="ja-JP" alt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ＭＳ Ｐゴシック"/>
              <a:ea typeface="ＭＳ Ｐゴシック"/>
            </a:endParaRP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7943850" y="0"/>
            <a:ext cx="1200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6600"/>
                </a:solidFill>
              </a:rPr>
              <a:t>5/30/2003</a:t>
            </a:r>
          </a:p>
        </p:txBody>
      </p:sp>
      <p:grpSp>
        <p:nvGrpSpPr>
          <p:cNvPr id="21510" name="Group 6"/>
          <p:cNvGrpSpPr>
            <a:grpSpLocks/>
          </p:cNvGrpSpPr>
          <p:nvPr/>
        </p:nvGrpSpPr>
        <p:grpSpPr bwMode="auto">
          <a:xfrm>
            <a:off x="6248400" y="1169988"/>
            <a:ext cx="1828800" cy="1447800"/>
            <a:chOff x="96" y="4046"/>
            <a:chExt cx="1392" cy="1063"/>
          </a:xfrm>
        </p:grpSpPr>
        <p:pic>
          <p:nvPicPr>
            <p:cNvPr id="21511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6" y="4046"/>
              <a:ext cx="1392" cy="1063"/>
            </a:xfrm>
            <a:prstGeom prst="rect">
              <a:avLst/>
            </a:prstGeom>
            <a:noFill/>
          </p:spPr>
        </p:pic>
        <p:sp>
          <p:nvSpPr>
            <p:cNvPr id="21512" name="Text Box 8"/>
            <p:cNvSpPr txBox="1">
              <a:spLocks noChangeArrowheads="1"/>
            </p:cNvSpPr>
            <p:nvPr/>
          </p:nvSpPr>
          <p:spPr bwMode="auto">
            <a:xfrm>
              <a:off x="96" y="4848"/>
              <a:ext cx="769" cy="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1600" b="1">
                  <a:solidFill>
                    <a:schemeClr val="bg1"/>
                  </a:solidFill>
                  <a:latin typeface="ＭＳ ゴシック" pitchFamily="49" charset="-128"/>
                  <a:ea typeface="ＭＳ ゴシック" pitchFamily="49" charset="-128"/>
                </a:rPr>
                <a:t>Astro-E2</a:t>
              </a:r>
            </a:p>
          </p:txBody>
        </p:sp>
      </p:grpSp>
      <p:pic>
        <p:nvPicPr>
          <p:cNvPr id="21513" name="Picture 9" descr="IMB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35475" y="3733800"/>
            <a:ext cx="1752600" cy="1752600"/>
          </a:xfrm>
          <a:prstGeom prst="rect">
            <a:avLst/>
          </a:prstGeom>
          <a:noFill/>
        </p:spPr>
      </p:pic>
      <p:pic>
        <p:nvPicPr>
          <p:cNvPr id="21515" name="Picture 11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8488" y="1081088"/>
            <a:ext cx="2214562" cy="180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6" name="Picture 12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258888"/>
            <a:ext cx="3106738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517" name="Text Box 13"/>
          <p:cNvSpPr txBox="1">
            <a:spLocks noChangeArrowheads="1"/>
          </p:cNvSpPr>
          <p:nvPr/>
        </p:nvSpPr>
        <p:spPr bwMode="auto">
          <a:xfrm>
            <a:off x="250825" y="895350"/>
            <a:ext cx="2749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kumimoji="0" lang="en-US" altLang="ja-JP" sz="1200">
                <a:latin typeface="ＤＦ平成ゴシック体W7" charset="0"/>
              </a:rPr>
              <a:t>ROSAT</a:t>
            </a:r>
            <a:r>
              <a:rPr kumimoji="0" lang="ja-JP" altLang="en-US" sz="1200">
                <a:latin typeface="ＤＦ平成ゴシック体W7" charset="0"/>
                <a:ea typeface="Osaka" charset="-128"/>
              </a:rPr>
              <a:t>衛星によって検出された</a:t>
            </a:r>
            <a:r>
              <a:rPr kumimoji="0" lang="en-US" altLang="ja-JP" sz="1200">
                <a:latin typeface="ＤＦ平成ゴシック体W7" charset="0"/>
              </a:rPr>
              <a:t>X</a:t>
            </a:r>
            <a:r>
              <a:rPr kumimoji="0" lang="ja-JP" altLang="en-US" sz="1200">
                <a:latin typeface="ＤＦ平成ゴシック体W7" charset="0"/>
                <a:ea typeface="Osaka" charset="-128"/>
              </a:rPr>
              <a:t>線源</a:t>
            </a:r>
          </a:p>
        </p:txBody>
      </p:sp>
      <p:pic>
        <p:nvPicPr>
          <p:cNvPr id="21518" name="Picture 14"/>
          <p:cNvPicPr>
            <a:picLocks noChangeArrowheads="1"/>
          </p:cNvPicPr>
          <p:nvPr/>
        </p:nvPicPr>
        <p:blipFill>
          <a:blip r:embed="rId8"/>
          <a:srcRect l="30865" t="56982" r="41766"/>
          <a:stretch>
            <a:fillRect/>
          </a:stretch>
        </p:blipFill>
        <p:spPr bwMode="auto">
          <a:xfrm>
            <a:off x="7165975" y="2771775"/>
            <a:ext cx="1433513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1519" name="Group 15"/>
          <p:cNvGrpSpPr>
            <a:grpSpLocks/>
          </p:cNvGrpSpPr>
          <p:nvPr/>
        </p:nvGrpSpPr>
        <p:grpSpPr bwMode="auto">
          <a:xfrm>
            <a:off x="6927850" y="4429125"/>
            <a:ext cx="2216150" cy="2428875"/>
            <a:chOff x="3024" y="528"/>
            <a:chExt cx="2165" cy="2437"/>
          </a:xfrm>
        </p:grpSpPr>
        <p:pic>
          <p:nvPicPr>
            <p:cNvPr id="21520" name="Picture 16" descr="Pch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024" y="528"/>
              <a:ext cx="2160" cy="1316"/>
            </a:xfrm>
            <a:prstGeom prst="rect">
              <a:avLst/>
            </a:prstGeom>
            <a:noFill/>
          </p:spPr>
        </p:pic>
        <p:pic>
          <p:nvPicPr>
            <p:cNvPr id="21521" name="Picture 17" descr="P5080048t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024" y="1584"/>
              <a:ext cx="1108" cy="1381"/>
            </a:xfrm>
            <a:prstGeom prst="rect">
              <a:avLst/>
            </a:prstGeom>
            <a:noFill/>
          </p:spPr>
        </p:pic>
        <p:pic>
          <p:nvPicPr>
            <p:cNvPr id="21522" name="Picture 18" descr="P5080050t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080" y="1584"/>
              <a:ext cx="1109" cy="1380"/>
            </a:xfrm>
            <a:prstGeom prst="rect">
              <a:avLst/>
            </a:prstGeom>
            <a:noFill/>
          </p:spPr>
        </p:pic>
      </p:grpSp>
      <p:pic>
        <p:nvPicPr>
          <p:cNvPr id="21524" name="Picture 20" descr="SN1006"/>
          <p:cNvPicPr>
            <a:picLocks noChangeAspect="1" noChangeArrowheads="1"/>
          </p:cNvPicPr>
          <p:nvPr/>
        </p:nvPicPr>
        <p:blipFill>
          <a:blip r:embed="rId12"/>
          <a:srcRect r="8382" b="10971"/>
          <a:stretch>
            <a:fillRect/>
          </a:stretch>
        </p:blipFill>
        <p:spPr bwMode="auto">
          <a:xfrm>
            <a:off x="522288" y="3136900"/>
            <a:ext cx="1665287" cy="14779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21525" name="Text Box 21"/>
          <p:cNvSpPr txBox="1">
            <a:spLocks noChangeArrowheads="1"/>
          </p:cNvSpPr>
          <p:nvPr/>
        </p:nvSpPr>
        <p:spPr bwMode="auto">
          <a:xfrm>
            <a:off x="1281113" y="3149600"/>
            <a:ext cx="1120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ja-JP" altLang="en-US" sz="1200" i="1">
                <a:solidFill>
                  <a:srgbClr val="FFFF99"/>
                </a:solidFill>
                <a:latin typeface="ＭＳ Ｐ明朝" pitchFamily="18" charset="-128"/>
                <a:ea typeface="ＭＳ Ｐ明朝" pitchFamily="18" charset="-128"/>
              </a:rPr>
              <a:t>超新星残骸 </a:t>
            </a:r>
            <a:r>
              <a:rPr lang="en-US" altLang="ja-JP" sz="1200" i="1">
                <a:solidFill>
                  <a:srgbClr val="FFFF99"/>
                </a:solidFill>
                <a:latin typeface="ＭＳ Ｐ明朝" pitchFamily="18" charset="-128"/>
                <a:ea typeface="ＭＳ Ｐ明朝" pitchFamily="18" charset="-128"/>
              </a:rPr>
              <a:t>SN1006 </a:t>
            </a:r>
          </a:p>
        </p:txBody>
      </p:sp>
      <p:graphicFrame>
        <p:nvGraphicFramePr>
          <p:cNvPr id="21526" name="Object 22"/>
          <p:cNvGraphicFramePr>
            <a:graphicFrameLocks noChangeAspect="1"/>
          </p:cNvGraphicFramePr>
          <p:nvPr/>
        </p:nvGraphicFramePr>
        <p:xfrm>
          <a:off x="0" y="4610100"/>
          <a:ext cx="2811463" cy="2247900"/>
        </p:xfrm>
        <a:graphic>
          <a:graphicData uri="http://schemas.openxmlformats.org/presentationml/2006/ole">
            <p:oleObj spid="_x0000_s21526" name="Photo Editor Photo" r:id="rId13" imgW="8097380" imgH="6477904" progId="">
              <p:embed/>
            </p:oleObj>
          </a:graphicData>
        </a:graphic>
      </p:graphicFrame>
      <p:sp>
        <p:nvSpPr>
          <p:cNvPr id="21527" name="Oval 23"/>
          <p:cNvSpPr>
            <a:spLocks noChangeArrowheads="1"/>
          </p:cNvSpPr>
          <p:nvPr/>
        </p:nvSpPr>
        <p:spPr bwMode="auto">
          <a:xfrm rot="-2817939">
            <a:off x="1031875" y="3752850"/>
            <a:ext cx="666750" cy="40005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1528" name="Oval 24"/>
          <p:cNvSpPr>
            <a:spLocks noChangeArrowheads="1"/>
          </p:cNvSpPr>
          <p:nvPr/>
        </p:nvSpPr>
        <p:spPr bwMode="auto">
          <a:xfrm rot="-3173232">
            <a:off x="654051" y="3562350"/>
            <a:ext cx="804862" cy="274637"/>
          </a:xfrm>
          <a:prstGeom prst="ellipse">
            <a:avLst/>
          </a:prstGeom>
          <a:noFill/>
          <a:ln w="38100">
            <a:solidFill>
              <a:srgbClr val="33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1529" name="Line 25"/>
          <p:cNvSpPr>
            <a:spLocks noChangeShapeType="1"/>
          </p:cNvSpPr>
          <p:nvPr/>
        </p:nvSpPr>
        <p:spPr bwMode="auto">
          <a:xfrm flipH="1">
            <a:off x="898525" y="4243388"/>
            <a:ext cx="296863" cy="10556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ja-JP" altLang="en-US"/>
          </a:p>
        </p:txBody>
      </p:sp>
      <p:sp>
        <p:nvSpPr>
          <p:cNvPr id="21530" name="Line 26"/>
          <p:cNvSpPr>
            <a:spLocks noChangeShapeType="1"/>
          </p:cNvSpPr>
          <p:nvPr/>
        </p:nvSpPr>
        <p:spPr bwMode="auto">
          <a:xfrm>
            <a:off x="890588" y="4043363"/>
            <a:ext cx="400050" cy="1019175"/>
          </a:xfrm>
          <a:prstGeom prst="line">
            <a:avLst/>
          </a:prstGeom>
          <a:noFill/>
          <a:ln w="38100">
            <a:solidFill>
              <a:srgbClr val="3399FF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ja-JP" altLang="en-US"/>
          </a:p>
        </p:txBody>
      </p:sp>
      <p:grpSp>
        <p:nvGrpSpPr>
          <p:cNvPr id="21555" name="Group 51"/>
          <p:cNvGrpSpPr>
            <a:grpSpLocks/>
          </p:cNvGrpSpPr>
          <p:nvPr/>
        </p:nvGrpSpPr>
        <p:grpSpPr bwMode="auto">
          <a:xfrm>
            <a:off x="3886200" y="26060400"/>
            <a:ext cx="3143250" cy="2513013"/>
            <a:chOff x="2448" y="16416"/>
            <a:chExt cx="1980" cy="1583"/>
          </a:xfrm>
        </p:grpSpPr>
        <p:pic>
          <p:nvPicPr>
            <p:cNvPr id="21556" name="Picture 52" descr="asca_small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2448" y="16416"/>
              <a:ext cx="1980" cy="1583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1557" name="Text Box 53"/>
            <p:cNvSpPr txBox="1">
              <a:spLocks noChangeArrowheads="1"/>
            </p:cNvSpPr>
            <p:nvPr/>
          </p:nvSpPr>
          <p:spPr bwMode="auto">
            <a:xfrm>
              <a:off x="3120" y="17712"/>
              <a:ext cx="1232" cy="25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000" b="1">
                  <a:latin typeface="Times New Roman" pitchFamily="18" charset="0"/>
                </a:rPr>
                <a:t>ASCA (1993-01)</a:t>
              </a:r>
            </a:p>
          </p:txBody>
        </p:sp>
        <p:pic>
          <p:nvPicPr>
            <p:cNvPr id="21558" name="Picture 54" descr="jp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2496" y="16464"/>
              <a:ext cx="384" cy="25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</p:grpSp>
      <p:grpSp>
        <p:nvGrpSpPr>
          <p:cNvPr id="21559" name="Group 55"/>
          <p:cNvGrpSpPr>
            <a:grpSpLocks/>
          </p:cNvGrpSpPr>
          <p:nvPr/>
        </p:nvGrpSpPr>
        <p:grpSpPr bwMode="auto">
          <a:xfrm>
            <a:off x="4102100" y="26276300"/>
            <a:ext cx="3143250" cy="2513013"/>
            <a:chOff x="2448" y="16416"/>
            <a:chExt cx="1980" cy="1583"/>
          </a:xfrm>
        </p:grpSpPr>
        <p:pic>
          <p:nvPicPr>
            <p:cNvPr id="21560" name="Picture 56" descr="asca_small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2448" y="16416"/>
              <a:ext cx="1980" cy="1583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1561" name="Text Box 57"/>
            <p:cNvSpPr txBox="1">
              <a:spLocks noChangeArrowheads="1"/>
            </p:cNvSpPr>
            <p:nvPr/>
          </p:nvSpPr>
          <p:spPr bwMode="auto">
            <a:xfrm>
              <a:off x="3120" y="17712"/>
              <a:ext cx="1232" cy="25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000" b="1">
                  <a:latin typeface="Times New Roman" pitchFamily="18" charset="0"/>
                </a:rPr>
                <a:t>ASCA (1993-01)</a:t>
              </a:r>
            </a:p>
          </p:txBody>
        </p:sp>
        <p:pic>
          <p:nvPicPr>
            <p:cNvPr id="21562" name="Picture 58" descr="jp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2496" y="16464"/>
              <a:ext cx="384" cy="25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</p:grpSp>
      <p:grpSp>
        <p:nvGrpSpPr>
          <p:cNvPr id="21563" name="Group 59"/>
          <p:cNvGrpSpPr>
            <a:grpSpLocks/>
          </p:cNvGrpSpPr>
          <p:nvPr/>
        </p:nvGrpSpPr>
        <p:grpSpPr bwMode="auto">
          <a:xfrm>
            <a:off x="4318000" y="26492200"/>
            <a:ext cx="3143250" cy="2513013"/>
            <a:chOff x="2448" y="16416"/>
            <a:chExt cx="1980" cy="1583"/>
          </a:xfrm>
        </p:grpSpPr>
        <p:pic>
          <p:nvPicPr>
            <p:cNvPr id="21564" name="Picture 60" descr="asca_small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2448" y="16416"/>
              <a:ext cx="1980" cy="1583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1565" name="Text Box 61"/>
            <p:cNvSpPr txBox="1">
              <a:spLocks noChangeArrowheads="1"/>
            </p:cNvSpPr>
            <p:nvPr/>
          </p:nvSpPr>
          <p:spPr bwMode="auto">
            <a:xfrm>
              <a:off x="3120" y="17712"/>
              <a:ext cx="1232" cy="25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000" b="1">
                  <a:latin typeface="Times New Roman" pitchFamily="18" charset="0"/>
                </a:rPr>
                <a:t>ASCA (1993-01)</a:t>
              </a:r>
            </a:p>
          </p:txBody>
        </p:sp>
        <p:pic>
          <p:nvPicPr>
            <p:cNvPr id="21566" name="Picture 62" descr="jp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2496" y="16464"/>
              <a:ext cx="384" cy="25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</p:grpSp>
      <p:grpSp>
        <p:nvGrpSpPr>
          <p:cNvPr id="21567" name="Group 63"/>
          <p:cNvGrpSpPr>
            <a:grpSpLocks/>
          </p:cNvGrpSpPr>
          <p:nvPr/>
        </p:nvGrpSpPr>
        <p:grpSpPr bwMode="auto">
          <a:xfrm>
            <a:off x="4533900" y="26708100"/>
            <a:ext cx="3143250" cy="2513013"/>
            <a:chOff x="2448" y="16416"/>
            <a:chExt cx="1980" cy="1583"/>
          </a:xfrm>
        </p:grpSpPr>
        <p:pic>
          <p:nvPicPr>
            <p:cNvPr id="21568" name="Picture 64" descr="asca_small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2448" y="16416"/>
              <a:ext cx="1980" cy="1583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1569" name="Text Box 65"/>
            <p:cNvSpPr txBox="1">
              <a:spLocks noChangeArrowheads="1"/>
            </p:cNvSpPr>
            <p:nvPr/>
          </p:nvSpPr>
          <p:spPr bwMode="auto">
            <a:xfrm>
              <a:off x="3120" y="17712"/>
              <a:ext cx="1232" cy="25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000" b="1">
                  <a:latin typeface="Times New Roman" pitchFamily="18" charset="0"/>
                </a:rPr>
                <a:t>ASCA (1993-01)</a:t>
              </a:r>
            </a:p>
          </p:txBody>
        </p:sp>
        <p:pic>
          <p:nvPicPr>
            <p:cNvPr id="21570" name="Picture 66" descr="jp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2496" y="16464"/>
              <a:ext cx="384" cy="25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</p:grpSp>
      <p:sp>
        <p:nvSpPr>
          <p:cNvPr id="21571" name="Text Box 67"/>
          <p:cNvSpPr txBox="1">
            <a:spLocks noChangeArrowheads="1"/>
          </p:cNvSpPr>
          <p:nvPr/>
        </p:nvSpPr>
        <p:spPr bwMode="auto">
          <a:xfrm>
            <a:off x="601663" y="2832100"/>
            <a:ext cx="19732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200">
                <a:solidFill>
                  <a:srgbClr val="FF3300"/>
                </a:solidFill>
              </a:rPr>
              <a:t>ほとんどはブラックホール？</a:t>
            </a:r>
          </a:p>
        </p:txBody>
      </p:sp>
      <p:pic>
        <p:nvPicPr>
          <p:cNvPr id="21514" name="Picture 10" descr="AccretionDisk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016375" y="2482850"/>
            <a:ext cx="1746250" cy="884238"/>
          </a:xfrm>
          <a:prstGeom prst="rect">
            <a:avLst/>
          </a:prstGeom>
          <a:noFill/>
        </p:spPr>
      </p:pic>
      <p:sp>
        <p:nvSpPr>
          <p:cNvPr id="21572" name="Line 68"/>
          <p:cNvSpPr>
            <a:spLocks noChangeShapeType="1"/>
          </p:cNvSpPr>
          <p:nvPr/>
        </p:nvSpPr>
        <p:spPr bwMode="auto">
          <a:xfrm flipH="1">
            <a:off x="4044950" y="1981200"/>
            <a:ext cx="638175" cy="457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1573" name="Line 69"/>
          <p:cNvSpPr>
            <a:spLocks noChangeShapeType="1"/>
          </p:cNvSpPr>
          <p:nvPr/>
        </p:nvSpPr>
        <p:spPr bwMode="auto">
          <a:xfrm>
            <a:off x="4913313" y="2003425"/>
            <a:ext cx="385762" cy="41433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1574" name="Line 70"/>
          <p:cNvSpPr>
            <a:spLocks noChangeShapeType="1"/>
          </p:cNvSpPr>
          <p:nvPr/>
        </p:nvSpPr>
        <p:spPr bwMode="auto">
          <a:xfrm flipV="1">
            <a:off x="4806950" y="1550988"/>
            <a:ext cx="0" cy="22225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1575" name="Line 71"/>
          <p:cNvSpPr>
            <a:spLocks noChangeShapeType="1"/>
          </p:cNvSpPr>
          <p:nvPr/>
        </p:nvSpPr>
        <p:spPr bwMode="auto">
          <a:xfrm flipV="1">
            <a:off x="4911725" y="1616075"/>
            <a:ext cx="166688" cy="207963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1576" name="Line 72"/>
          <p:cNvSpPr>
            <a:spLocks noChangeShapeType="1"/>
          </p:cNvSpPr>
          <p:nvPr/>
        </p:nvSpPr>
        <p:spPr bwMode="auto">
          <a:xfrm flipH="1" flipV="1">
            <a:off x="4491038" y="1597025"/>
            <a:ext cx="166687" cy="207963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1577" name="Text Box 73"/>
          <p:cNvSpPr txBox="1">
            <a:spLocks noChangeArrowheads="1"/>
          </p:cNvSpPr>
          <p:nvPr/>
        </p:nvSpPr>
        <p:spPr bwMode="auto">
          <a:xfrm>
            <a:off x="4271963" y="1154113"/>
            <a:ext cx="989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b="1">
                <a:solidFill>
                  <a:schemeClr val="accent1"/>
                </a:solidFill>
              </a:rPr>
              <a:t>X</a:t>
            </a:r>
            <a:r>
              <a:rPr lang="ja-JP" altLang="en-US" sz="1400" b="1">
                <a:solidFill>
                  <a:schemeClr val="accent1"/>
                </a:solidFill>
              </a:rPr>
              <a:t>線を放射</a:t>
            </a:r>
          </a:p>
        </p:txBody>
      </p:sp>
      <p:sp>
        <p:nvSpPr>
          <p:cNvPr id="21578" name="Text Box 74"/>
          <p:cNvSpPr txBox="1">
            <a:spLocks noChangeArrowheads="1"/>
          </p:cNvSpPr>
          <p:nvPr/>
        </p:nvSpPr>
        <p:spPr bwMode="auto">
          <a:xfrm>
            <a:off x="4094163" y="3400425"/>
            <a:ext cx="23383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400">
                <a:solidFill>
                  <a:srgbClr val="FF0066"/>
                </a:solidFill>
              </a:rPr>
              <a:t>中質量ブラックホールの発見</a:t>
            </a:r>
          </a:p>
        </p:txBody>
      </p:sp>
      <p:sp>
        <p:nvSpPr>
          <p:cNvPr id="21579" name="Text Box 75"/>
          <p:cNvSpPr txBox="1">
            <a:spLocks noChangeArrowheads="1"/>
          </p:cNvSpPr>
          <p:nvPr/>
        </p:nvSpPr>
        <p:spPr bwMode="auto">
          <a:xfrm>
            <a:off x="2844800" y="5643563"/>
            <a:ext cx="3148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200">
                <a:solidFill>
                  <a:srgbClr val="FF0066"/>
                </a:solidFill>
              </a:rPr>
              <a:t>銀河中心などに存在する大ブラックホールへと</a:t>
            </a:r>
          </a:p>
          <a:p>
            <a:r>
              <a:rPr lang="ja-JP" altLang="en-US" sz="1200">
                <a:solidFill>
                  <a:srgbClr val="FF0066"/>
                </a:solidFill>
              </a:rPr>
              <a:t>発展するのか？</a:t>
            </a:r>
          </a:p>
        </p:txBody>
      </p:sp>
      <p:sp>
        <p:nvSpPr>
          <p:cNvPr id="21580" name="Text Box 76"/>
          <p:cNvSpPr txBox="1">
            <a:spLocks noChangeArrowheads="1"/>
          </p:cNvSpPr>
          <p:nvPr/>
        </p:nvSpPr>
        <p:spPr bwMode="auto">
          <a:xfrm>
            <a:off x="6973888" y="1287463"/>
            <a:ext cx="1047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200">
                <a:solidFill>
                  <a:schemeClr val="bg1"/>
                </a:solidFill>
              </a:rPr>
              <a:t>次期</a:t>
            </a:r>
            <a:r>
              <a:rPr lang="en-US" altLang="ja-JP" sz="1200">
                <a:solidFill>
                  <a:schemeClr val="bg1"/>
                </a:solidFill>
              </a:rPr>
              <a:t>X</a:t>
            </a:r>
            <a:r>
              <a:rPr lang="ja-JP" altLang="en-US" sz="1200">
                <a:solidFill>
                  <a:schemeClr val="bg1"/>
                </a:solidFill>
              </a:rPr>
              <a:t>線衛星</a:t>
            </a:r>
          </a:p>
        </p:txBody>
      </p:sp>
      <p:sp>
        <p:nvSpPr>
          <p:cNvPr id="21581" name="Text Box 77"/>
          <p:cNvSpPr txBox="1">
            <a:spLocks noChangeArrowheads="1"/>
          </p:cNvSpPr>
          <p:nvPr/>
        </p:nvSpPr>
        <p:spPr bwMode="auto">
          <a:xfrm>
            <a:off x="5643563" y="5472113"/>
            <a:ext cx="12747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200">
                <a:solidFill>
                  <a:srgbClr val="0000CC"/>
                </a:solidFill>
              </a:rPr>
              <a:t>透過型</a:t>
            </a:r>
            <a:r>
              <a:rPr lang="en-US" altLang="ja-JP" sz="1200">
                <a:solidFill>
                  <a:srgbClr val="0000CC"/>
                </a:solidFill>
              </a:rPr>
              <a:t>CCD</a:t>
            </a:r>
            <a:r>
              <a:rPr lang="ja-JP" altLang="en-US" sz="1200">
                <a:solidFill>
                  <a:srgbClr val="0000CC"/>
                </a:solidFill>
              </a:rPr>
              <a:t>搭載</a:t>
            </a:r>
          </a:p>
        </p:txBody>
      </p:sp>
      <p:pic>
        <p:nvPicPr>
          <p:cNvPr id="21582" name="Picture 78" descr="asuka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303463" y="3241675"/>
            <a:ext cx="1725612" cy="1389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cdf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32275" cy="3175000"/>
          </a:xfrm>
          <a:prstGeom prst="rect">
            <a:avLst/>
          </a:prstGeom>
          <a:noFill/>
        </p:spPr>
      </p:pic>
      <p:pic>
        <p:nvPicPr>
          <p:cNvPr id="29702" name="Picture 6" descr="topdilepton"/>
          <p:cNvPicPr>
            <a:picLocks noChangeAspect="1" noChangeArrowheads="1"/>
          </p:cNvPicPr>
          <p:nvPr/>
        </p:nvPicPr>
        <p:blipFill>
          <a:blip r:embed="rId4"/>
          <a:srcRect l="51396" t="10832" r="7047" b="18393"/>
          <a:stretch>
            <a:fillRect/>
          </a:stretch>
        </p:blipFill>
        <p:spPr bwMode="auto">
          <a:xfrm>
            <a:off x="5895975" y="0"/>
            <a:ext cx="3248025" cy="2879725"/>
          </a:xfrm>
          <a:prstGeom prst="rect">
            <a:avLst/>
          </a:prstGeom>
          <a:noFill/>
        </p:spPr>
      </p:pic>
      <p:pic>
        <p:nvPicPr>
          <p:cNvPr id="29738" name="Picture 4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155950"/>
            <a:ext cx="4724400" cy="3573463"/>
          </a:xfrm>
          <a:prstGeom prst="rect">
            <a:avLst/>
          </a:prstGeom>
          <a:noFill/>
        </p:spPr>
      </p:pic>
      <p:pic>
        <p:nvPicPr>
          <p:cNvPr id="29737" name="Picture 4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70300" y="2286000"/>
            <a:ext cx="3390900" cy="2754313"/>
          </a:xfrm>
          <a:prstGeom prst="rect">
            <a:avLst/>
          </a:prstGeom>
          <a:noFill/>
        </p:spPr>
      </p:pic>
      <p:pic>
        <p:nvPicPr>
          <p:cNvPr id="29701" name="Picture 5"/>
          <p:cNvPicPr>
            <a:picLocks noChangeArrowheads="1"/>
          </p:cNvPicPr>
          <p:nvPr/>
        </p:nvPicPr>
        <p:blipFill>
          <a:blip r:embed="rId7"/>
          <a:srcRect r="23933" b="25586"/>
          <a:stretch>
            <a:fillRect/>
          </a:stretch>
        </p:blipFill>
        <p:spPr bwMode="auto">
          <a:xfrm>
            <a:off x="0" y="0"/>
            <a:ext cx="1500188" cy="1171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6418263" y="4032250"/>
            <a:ext cx="17414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i="1"/>
              <a:t>p + p</a:t>
            </a:r>
            <a:r>
              <a:rPr lang="en-US" altLang="ja-JP" sz="2000" i="1">
                <a:sym typeface="Symbol" pitchFamily="18" charset="2"/>
              </a:rPr>
              <a:t> </a:t>
            </a:r>
            <a:r>
              <a:rPr lang="en-US" altLang="ja-JP" sz="2000" i="1">
                <a:solidFill>
                  <a:srgbClr val="FF0000"/>
                </a:solidFill>
                <a:sym typeface="Symbol" pitchFamily="18" charset="2"/>
              </a:rPr>
              <a:t>t</a:t>
            </a:r>
            <a:r>
              <a:rPr lang="en-US" altLang="ja-JP" sz="2000" i="1">
                <a:sym typeface="Symbol" pitchFamily="18" charset="2"/>
              </a:rPr>
              <a:t> </a:t>
            </a:r>
            <a:r>
              <a:rPr lang="en-US" altLang="ja-JP" sz="2000" i="1">
                <a:solidFill>
                  <a:srgbClr val="000099"/>
                </a:solidFill>
                <a:sym typeface="Symbol" pitchFamily="18" charset="2"/>
              </a:rPr>
              <a:t>t</a:t>
            </a:r>
            <a:r>
              <a:rPr lang="en-US" altLang="ja-JP" sz="2000" i="1">
                <a:sym typeface="Symbol" pitchFamily="18" charset="2"/>
              </a:rPr>
              <a:t> + X</a:t>
            </a:r>
          </a:p>
        </p:txBody>
      </p:sp>
      <p:sp>
        <p:nvSpPr>
          <p:cNvPr id="29706" name="Line 10"/>
          <p:cNvSpPr>
            <a:spLocks noChangeShapeType="1"/>
          </p:cNvSpPr>
          <p:nvPr/>
        </p:nvSpPr>
        <p:spPr bwMode="auto">
          <a:xfrm>
            <a:off x="6883400" y="4159250"/>
            <a:ext cx="1841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9708" name="Text Box 12"/>
          <p:cNvSpPr txBox="1">
            <a:spLocks noChangeArrowheads="1"/>
          </p:cNvSpPr>
          <p:nvPr/>
        </p:nvSpPr>
        <p:spPr bwMode="auto">
          <a:xfrm>
            <a:off x="6364288" y="4997450"/>
            <a:ext cx="11223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i="1">
                <a:solidFill>
                  <a:srgbClr val="FF0000"/>
                </a:solidFill>
              </a:rPr>
              <a:t>t</a:t>
            </a:r>
            <a:r>
              <a:rPr lang="en-US" altLang="ja-JP" sz="2000" i="1">
                <a:solidFill>
                  <a:srgbClr val="FF0000"/>
                </a:solidFill>
                <a:sym typeface="Symbol" pitchFamily="18" charset="2"/>
              </a:rPr>
              <a:t> </a:t>
            </a:r>
            <a:r>
              <a:rPr lang="en-US" altLang="ja-JP" sz="2000" i="1">
                <a:solidFill>
                  <a:srgbClr val="FF3399"/>
                </a:solidFill>
                <a:sym typeface="Symbol" pitchFamily="18" charset="2"/>
              </a:rPr>
              <a:t>W</a:t>
            </a:r>
            <a:r>
              <a:rPr lang="en-US" altLang="ja-JP" sz="2000" i="1" baseline="30000">
                <a:solidFill>
                  <a:srgbClr val="FF3399"/>
                </a:solidFill>
                <a:sym typeface="Symbol" pitchFamily="18" charset="2"/>
              </a:rPr>
              <a:t>+</a:t>
            </a:r>
            <a:r>
              <a:rPr lang="en-US" altLang="ja-JP" sz="2000" i="1">
                <a:solidFill>
                  <a:srgbClr val="FF0000"/>
                </a:solidFill>
                <a:sym typeface="Symbol" pitchFamily="18" charset="2"/>
              </a:rPr>
              <a:t> b</a:t>
            </a:r>
          </a:p>
        </p:txBody>
      </p:sp>
      <p:sp>
        <p:nvSpPr>
          <p:cNvPr id="29709" name="Text Box 13"/>
          <p:cNvSpPr txBox="1">
            <a:spLocks noChangeArrowheads="1"/>
          </p:cNvSpPr>
          <p:nvPr/>
        </p:nvSpPr>
        <p:spPr bwMode="auto">
          <a:xfrm>
            <a:off x="5491163" y="5902325"/>
            <a:ext cx="159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i="1">
                <a:solidFill>
                  <a:srgbClr val="FF3399"/>
                </a:solidFill>
                <a:sym typeface="Symbol" pitchFamily="18" charset="2"/>
              </a:rPr>
              <a:t>W</a:t>
            </a:r>
            <a:r>
              <a:rPr lang="en-US" altLang="ja-JP" sz="2000" i="1" baseline="30000">
                <a:solidFill>
                  <a:srgbClr val="FF3399"/>
                </a:solidFill>
                <a:sym typeface="Symbol" pitchFamily="18" charset="2"/>
              </a:rPr>
              <a:t>+</a:t>
            </a:r>
            <a:r>
              <a:rPr lang="en-US" altLang="ja-JP" sz="2000" i="1">
                <a:solidFill>
                  <a:srgbClr val="FF3399"/>
                </a:solidFill>
                <a:sym typeface="Symbol" pitchFamily="18" charset="2"/>
              </a:rPr>
              <a:t>  e</a:t>
            </a:r>
            <a:r>
              <a:rPr lang="en-US" altLang="ja-JP" sz="2000" i="1" baseline="30000">
                <a:solidFill>
                  <a:srgbClr val="FF3399"/>
                </a:solidFill>
                <a:sym typeface="Symbol" pitchFamily="18" charset="2"/>
              </a:rPr>
              <a:t>+</a:t>
            </a:r>
            <a:r>
              <a:rPr lang="en-US" altLang="ja-JP" sz="2000" i="1">
                <a:solidFill>
                  <a:srgbClr val="FF3399"/>
                </a:solidFill>
                <a:sym typeface="Symbol" pitchFamily="18" charset="2"/>
              </a:rPr>
              <a:t>(</a:t>
            </a:r>
            <a:r>
              <a:rPr lang="en-US" altLang="ja-JP" sz="2000" i="1">
                <a:solidFill>
                  <a:srgbClr val="FF3399"/>
                </a:solidFill>
                <a:latin typeface="Symbol" pitchFamily="18" charset="2"/>
                <a:sym typeface="Symbol" pitchFamily="18" charset="2"/>
              </a:rPr>
              <a:t>m</a:t>
            </a:r>
            <a:r>
              <a:rPr lang="en-US" altLang="ja-JP" sz="2000" i="1">
                <a:solidFill>
                  <a:srgbClr val="FF3399"/>
                </a:solidFill>
                <a:sym typeface="Symbol" pitchFamily="18" charset="2"/>
              </a:rPr>
              <a:t>)</a:t>
            </a:r>
            <a:r>
              <a:rPr lang="en-US" altLang="ja-JP" sz="2000" i="1">
                <a:solidFill>
                  <a:srgbClr val="FF3399"/>
                </a:solidFill>
                <a:latin typeface="Symbol" pitchFamily="18" charset="2"/>
                <a:sym typeface="Symbol" pitchFamily="18" charset="2"/>
              </a:rPr>
              <a:t>n</a:t>
            </a:r>
          </a:p>
        </p:txBody>
      </p:sp>
      <p:sp>
        <p:nvSpPr>
          <p:cNvPr id="29711" name="Text Box 15"/>
          <p:cNvSpPr txBox="1">
            <a:spLocks noChangeArrowheads="1"/>
          </p:cNvSpPr>
          <p:nvPr/>
        </p:nvSpPr>
        <p:spPr bwMode="auto">
          <a:xfrm>
            <a:off x="7454900" y="5884863"/>
            <a:ext cx="1082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i="1">
                <a:solidFill>
                  <a:srgbClr val="33CC33"/>
                </a:solidFill>
                <a:sym typeface="Symbol" pitchFamily="18" charset="2"/>
              </a:rPr>
              <a:t>W</a:t>
            </a:r>
            <a:r>
              <a:rPr lang="en-US" altLang="ja-JP" sz="2000" i="1" baseline="30000">
                <a:solidFill>
                  <a:srgbClr val="33CC33"/>
                </a:solidFill>
                <a:sym typeface="Symbol" pitchFamily="18" charset="2"/>
              </a:rPr>
              <a:t>-</a:t>
            </a:r>
            <a:r>
              <a:rPr lang="en-US" altLang="ja-JP" sz="2000" i="1">
                <a:solidFill>
                  <a:srgbClr val="33CC33"/>
                </a:solidFill>
                <a:sym typeface="Symbol" pitchFamily="18" charset="2"/>
              </a:rPr>
              <a:t> qq</a:t>
            </a:r>
            <a:endParaRPr lang="en-US" altLang="ja-JP" sz="2000" i="1">
              <a:solidFill>
                <a:srgbClr val="33CC33"/>
              </a:solidFill>
              <a:latin typeface="Symbol" pitchFamily="18" charset="2"/>
              <a:sym typeface="Symbol" pitchFamily="18" charset="2"/>
            </a:endParaRPr>
          </a:p>
        </p:txBody>
      </p:sp>
      <p:sp>
        <p:nvSpPr>
          <p:cNvPr id="29712" name="Line 16"/>
          <p:cNvSpPr>
            <a:spLocks noChangeShapeType="1"/>
          </p:cNvSpPr>
          <p:nvPr/>
        </p:nvSpPr>
        <p:spPr bwMode="auto">
          <a:xfrm>
            <a:off x="8328025" y="5994400"/>
            <a:ext cx="139700" cy="0"/>
          </a:xfrm>
          <a:prstGeom prst="line">
            <a:avLst/>
          </a:prstGeom>
          <a:noFill/>
          <a:ln w="19050">
            <a:solidFill>
              <a:srgbClr val="33CC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9714" name="Text Box 18"/>
          <p:cNvSpPr txBox="1">
            <a:spLocks noChangeArrowheads="1"/>
          </p:cNvSpPr>
          <p:nvPr/>
        </p:nvSpPr>
        <p:spPr bwMode="auto">
          <a:xfrm>
            <a:off x="7726363" y="5010150"/>
            <a:ext cx="10810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i="1">
                <a:solidFill>
                  <a:srgbClr val="000099"/>
                </a:solidFill>
              </a:rPr>
              <a:t>t</a:t>
            </a:r>
            <a:r>
              <a:rPr lang="en-US" altLang="ja-JP" sz="2000" i="1">
                <a:solidFill>
                  <a:srgbClr val="000099"/>
                </a:solidFill>
                <a:sym typeface="Symbol" pitchFamily="18" charset="2"/>
              </a:rPr>
              <a:t> </a:t>
            </a:r>
            <a:r>
              <a:rPr lang="en-US" altLang="ja-JP" sz="2000" i="1">
                <a:solidFill>
                  <a:srgbClr val="33CC33"/>
                </a:solidFill>
                <a:sym typeface="Symbol" pitchFamily="18" charset="2"/>
              </a:rPr>
              <a:t>W</a:t>
            </a:r>
            <a:r>
              <a:rPr lang="en-US" altLang="ja-JP" sz="2000" i="1" baseline="30000">
                <a:solidFill>
                  <a:srgbClr val="33CC33"/>
                </a:solidFill>
                <a:sym typeface="Symbol" pitchFamily="18" charset="2"/>
              </a:rPr>
              <a:t>-</a:t>
            </a:r>
            <a:r>
              <a:rPr lang="en-US" altLang="ja-JP" sz="2000" i="1">
                <a:solidFill>
                  <a:srgbClr val="000099"/>
                </a:solidFill>
                <a:sym typeface="Symbol" pitchFamily="18" charset="2"/>
              </a:rPr>
              <a:t> b</a:t>
            </a:r>
          </a:p>
        </p:txBody>
      </p:sp>
      <p:sp>
        <p:nvSpPr>
          <p:cNvPr id="29715" name="Line 19"/>
          <p:cNvSpPr>
            <a:spLocks noChangeShapeType="1"/>
          </p:cNvSpPr>
          <p:nvPr/>
        </p:nvSpPr>
        <p:spPr bwMode="auto">
          <a:xfrm>
            <a:off x="7810500" y="4775200"/>
            <a:ext cx="17145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9716" name="Line 20"/>
          <p:cNvSpPr>
            <a:spLocks noChangeShapeType="1"/>
          </p:cNvSpPr>
          <p:nvPr/>
        </p:nvSpPr>
        <p:spPr bwMode="auto">
          <a:xfrm>
            <a:off x="8604250" y="4783138"/>
            <a:ext cx="17145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9717" name="Line 21"/>
          <p:cNvSpPr>
            <a:spLocks noChangeShapeType="1"/>
          </p:cNvSpPr>
          <p:nvPr/>
        </p:nvSpPr>
        <p:spPr bwMode="auto">
          <a:xfrm flipH="1">
            <a:off x="6734175" y="4381500"/>
            <a:ext cx="647700" cy="38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9718" name="Line 22"/>
          <p:cNvSpPr>
            <a:spLocks noChangeShapeType="1"/>
          </p:cNvSpPr>
          <p:nvPr/>
        </p:nvSpPr>
        <p:spPr bwMode="auto">
          <a:xfrm>
            <a:off x="7589838" y="4387850"/>
            <a:ext cx="279400" cy="330200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9719" name="Line 23"/>
          <p:cNvSpPr>
            <a:spLocks noChangeShapeType="1"/>
          </p:cNvSpPr>
          <p:nvPr/>
        </p:nvSpPr>
        <p:spPr bwMode="auto">
          <a:xfrm flipH="1">
            <a:off x="5730875" y="5326063"/>
            <a:ext cx="1179513" cy="587375"/>
          </a:xfrm>
          <a:prstGeom prst="line">
            <a:avLst/>
          </a:prstGeom>
          <a:noFill/>
          <a:ln w="9525">
            <a:solidFill>
              <a:srgbClr val="FF33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9720" name="Line 24"/>
          <p:cNvSpPr>
            <a:spLocks noChangeShapeType="1"/>
          </p:cNvSpPr>
          <p:nvPr/>
        </p:nvSpPr>
        <p:spPr bwMode="auto">
          <a:xfrm flipH="1">
            <a:off x="7783513" y="5297488"/>
            <a:ext cx="536575" cy="571500"/>
          </a:xfrm>
          <a:prstGeom prst="line">
            <a:avLst/>
          </a:prstGeom>
          <a:noFill/>
          <a:ln w="9525">
            <a:solidFill>
              <a:srgbClr val="33CC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9721" name="Text Box 25"/>
          <p:cNvSpPr txBox="1">
            <a:spLocks noChangeArrowheads="1"/>
          </p:cNvSpPr>
          <p:nvPr/>
        </p:nvSpPr>
        <p:spPr bwMode="auto">
          <a:xfrm>
            <a:off x="7246938" y="173038"/>
            <a:ext cx="303212" cy="3667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>
                <a:effectLst>
                  <a:outerShdw blurRad="38100" dist="38100" dir="2700000" algn="tl">
                    <a:srgbClr val="FFFFFF"/>
                  </a:outerShdw>
                </a:effectLst>
                <a:latin typeface="Symbol" pitchFamily="18" charset="2"/>
              </a:rPr>
              <a:t>n</a:t>
            </a:r>
          </a:p>
        </p:txBody>
      </p:sp>
      <p:sp>
        <p:nvSpPr>
          <p:cNvPr id="29722" name="Text Box 26"/>
          <p:cNvSpPr txBox="1">
            <a:spLocks noChangeArrowheads="1"/>
          </p:cNvSpPr>
          <p:nvPr/>
        </p:nvSpPr>
        <p:spPr bwMode="auto">
          <a:xfrm>
            <a:off x="6434138" y="787400"/>
            <a:ext cx="298450" cy="3667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i="1">
                <a:effectLst>
                  <a:outerShdw blurRad="38100" dist="38100" dir="2700000" algn="tl">
                    <a:srgbClr val="FFFFFF"/>
                  </a:outerShdw>
                </a:effectLst>
                <a:latin typeface="ＭＳ Ｐゴシック" pitchFamily="50" charset="-128"/>
              </a:rPr>
              <a:t>b</a:t>
            </a:r>
          </a:p>
        </p:txBody>
      </p:sp>
      <p:sp>
        <p:nvSpPr>
          <p:cNvPr id="29723" name="Text Box 27"/>
          <p:cNvSpPr txBox="1">
            <a:spLocks noChangeArrowheads="1"/>
          </p:cNvSpPr>
          <p:nvPr/>
        </p:nvSpPr>
        <p:spPr bwMode="auto">
          <a:xfrm>
            <a:off x="6611938" y="2079625"/>
            <a:ext cx="298450" cy="3667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i="1">
                <a:effectLst>
                  <a:outerShdw blurRad="38100" dist="38100" dir="2700000" algn="tl">
                    <a:srgbClr val="FFFFFF"/>
                  </a:outerShdw>
                </a:effectLst>
                <a:latin typeface="ＭＳ Ｐゴシック" pitchFamily="50" charset="-128"/>
              </a:rPr>
              <a:t>b</a:t>
            </a:r>
          </a:p>
        </p:txBody>
      </p:sp>
      <p:sp>
        <p:nvSpPr>
          <p:cNvPr id="29724" name="Text Box 28"/>
          <p:cNvSpPr txBox="1">
            <a:spLocks noChangeArrowheads="1"/>
          </p:cNvSpPr>
          <p:nvPr/>
        </p:nvSpPr>
        <p:spPr bwMode="auto">
          <a:xfrm>
            <a:off x="4400550" y="571500"/>
            <a:ext cx="1352550" cy="36671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TOP quark </a:t>
            </a:r>
          </a:p>
        </p:txBody>
      </p:sp>
      <p:sp>
        <p:nvSpPr>
          <p:cNvPr id="29730" name="Text Box 34"/>
          <p:cNvSpPr txBox="1">
            <a:spLocks noChangeArrowheads="1"/>
          </p:cNvSpPr>
          <p:nvPr/>
        </p:nvSpPr>
        <p:spPr bwMode="auto">
          <a:xfrm>
            <a:off x="4465638" y="6400800"/>
            <a:ext cx="3805237" cy="4572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kumimoji="0" lang="en-US" altLang="ja-JP" sz="2400"/>
              <a:t>m</a:t>
            </a:r>
            <a:r>
              <a:rPr kumimoji="0" lang="en-US" altLang="ja-JP" sz="2400" baseline="-25000"/>
              <a:t>top</a:t>
            </a:r>
            <a:r>
              <a:rPr kumimoji="0" lang="en-US" altLang="ja-JP" sz="2400"/>
              <a:t> = 172.4</a:t>
            </a:r>
            <a:r>
              <a:rPr kumimoji="0" lang="en-US" altLang="ja-JP" sz="2400">
                <a:cs typeface="Arial" charset="0"/>
              </a:rPr>
              <a:t>±2.6</a:t>
            </a:r>
            <a:r>
              <a:rPr kumimoji="0" lang="en-US" altLang="ja-JP" sz="2400"/>
              <a:t> (GeV/c</a:t>
            </a:r>
            <a:r>
              <a:rPr kumimoji="0" lang="en-US" altLang="ja-JP" sz="2400" baseline="30000"/>
              <a:t>2</a:t>
            </a:r>
            <a:r>
              <a:rPr kumimoji="0" lang="en-US" altLang="ja-JP" sz="2400"/>
              <a:t>)</a:t>
            </a:r>
          </a:p>
        </p:txBody>
      </p:sp>
      <p:sp>
        <p:nvSpPr>
          <p:cNvPr id="29731" name="Rectangle 35"/>
          <p:cNvSpPr>
            <a:spLocks noChangeArrowheads="1"/>
          </p:cNvSpPr>
          <p:nvPr/>
        </p:nvSpPr>
        <p:spPr bwMode="auto">
          <a:xfrm>
            <a:off x="3700463" y="6521450"/>
            <a:ext cx="5349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kumimoji="0" lang="en-US" altLang="ja-JP" sz="2400" baseline="-25000"/>
              <a:t>-4.0</a:t>
            </a:r>
          </a:p>
        </p:txBody>
      </p:sp>
      <p:sp>
        <p:nvSpPr>
          <p:cNvPr id="29733" name="Text Box 37"/>
          <p:cNvSpPr txBox="1">
            <a:spLocks noChangeArrowheads="1"/>
          </p:cNvSpPr>
          <p:nvPr/>
        </p:nvSpPr>
        <p:spPr bwMode="auto">
          <a:xfrm>
            <a:off x="2457450" y="6400800"/>
            <a:ext cx="804863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/>
              <a:t> m</a:t>
            </a:r>
            <a:r>
              <a:rPr lang="en-US" altLang="ja-JP" sz="2400" baseline="-25000"/>
              <a:t>top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WordArt 4"/>
          <p:cNvSpPr>
            <a:spLocks noChangeArrowheads="1" noChangeShapeType="1" noTextEdit="1"/>
          </p:cNvSpPr>
          <p:nvPr/>
        </p:nvSpPr>
        <p:spPr bwMode="auto">
          <a:xfrm>
            <a:off x="1916113" y="198438"/>
            <a:ext cx="5248275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ja-JP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Belle</a:t>
            </a:r>
            <a:r>
              <a:rPr lang="ja-JP" alt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実験＋</a:t>
            </a:r>
            <a:r>
              <a:rPr lang="en-US" altLang="ja-JP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KEKB</a:t>
            </a:r>
            <a:r>
              <a:rPr lang="ja-JP" alt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加速器</a:t>
            </a:r>
          </a:p>
        </p:txBody>
      </p:sp>
      <p:grpSp>
        <p:nvGrpSpPr>
          <p:cNvPr id="18437" name="Group 5"/>
          <p:cNvGrpSpPr>
            <a:grpSpLocks/>
          </p:cNvGrpSpPr>
          <p:nvPr/>
        </p:nvGrpSpPr>
        <p:grpSpPr bwMode="auto">
          <a:xfrm>
            <a:off x="258763" y="1878013"/>
            <a:ext cx="4100512" cy="2914650"/>
            <a:chOff x="3312" y="624"/>
            <a:chExt cx="2290" cy="1595"/>
          </a:xfrm>
        </p:grpSpPr>
        <p:pic>
          <p:nvPicPr>
            <p:cNvPr id="18438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312" y="624"/>
              <a:ext cx="2290" cy="1595"/>
            </a:xfrm>
            <a:prstGeom prst="rect">
              <a:avLst/>
            </a:prstGeom>
            <a:noFill/>
          </p:spPr>
        </p:pic>
        <p:sp>
          <p:nvSpPr>
            <p:cNvPr id="18439" name="Oval 7"/>
            <p:cNvSpPr>
              <a:spLocks noChangeArrowheads="1"/>
            </p:cNvSpPr>
            <p:nvPr/>
          </p:nvSpPr>
          <p:spPr bwMode="auto">
            <a:xfrm>
              <a:off x="3744" y="1296"/>
              <a:ext cx="960" cy="28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</p:grpSp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5150" y="4424363"/>
            <a:ext cx="2446338" cy="2238375"/>
          </a:xfrm>
          <a:prstGeom prst="rect">
            <a:avLst/>
          </a:prstGeom>
          <a:noFill/>
        </p:spPr>
      </p:pic>
      <p:pic>
        <p:nvPicPr>
          <p:cNvPr id="18467" name="Picture 35" descr="BelleFig"/>
          <p:cNvPicPr>
            <a:picLocks noChangeAspect="1" noChangeArrowheads="1"/>
          </p:cNvPicPr>
          <p:nvPr/>
        </p:nvPicPr>
        <p:blipFill>
          <a:blip r:embed="rId5" cstate="print"/>
          <a:srcRect l="10303" t="2423" r="16142" b="9692"/>
          <a:stretch>
            <a:fillRect/>
          </a:stretch>
        </p:blipFill>
        <p:spPr bwMode="auto">
          <a:xfrm>
            <a:off x="5500688" y="1516063"/>
            <a:ext cx="2936875" cy="2486025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8472" name="Text Box 40"/>
          <p:cNvSpPr txBox="1">
            <a:spLocks noChangeArrowheads="1"/>
          </p:cNvSpPr>
          <p:nvPr/>
        </p:nvSpPr>
        <p:spPr bwMode="auto">
          <a:xfrm>
            <a:off x="7943850" y="0"/>
            <a:ext cx="12105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mtClean="0">
                <a:solidFill>
                  <a:srgbClr val="FF6600"/>
                </a:solidFill>
              </a:rPr>
              <a:t>4/25/2008</a:t>
            </a:r>
            <a:endParaRPr lang="en-US" altLang="ja-JP" dirty="0">
              <a:solidFill>
                <a:srgbClr val="FF6600"/>
              </a:solidFill>
            </a:endParaRPr>
          </a:p>
        </p:txBody>
      </p:sp>
      <p:sp>
        <p:nvSpPr>
          <p:cNvPr id="18473" name="Text Box 41"/>
          <p:cNvSpPr txBox="1">
            <a:spLocks noChangeArrowheads="1"/>
          </p:cNvSpPr>
          <p:nvPr/>
        </p:nvSpPr>
        <p:spPr bwMode="auto">
          <a:xfrm>
            <a:off x="246063" y="1011238"/>
            <a:ext cx="3589337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400">
                <a:solidFill>
                  <a:srgbClr val="000099"/>
                </a:solidFill>
              </a:rPr>
              <a:t>世界最高</a:t>
            </a:r>
            <a:r>
              <a:rPr lang="ja-JP" altLang="en-US" sz="1400">
                <a:solidFill>
                  <a:srgbClr val="FF0000"/>
                </a:solidFill>
              </a:rPr>
              <a:t>輝度</a:t>
            </a:r>
            <a:r>
              <a:rPr lang="ja-JP" altLang="en-US" sz="1400">
                <a:solidFill>
                  <a:srgbClr val="000099"/>
                </a:solidFill>
              </a:rPr>
              <a:t>衝突型加速器（</a:t>
            </a:r>
            <a:r>
              <a:rPr lang="en-US" altLang="ja-JP" sz="1400" b="1" i="1">
                <a:solidFill>
                  <a:srgbClr val="FF0000"/>
                </a:solidFill>
              </a:rPr>
              <a:t>L</a:t>
            </a:r>
            <a:r>
              <a:rPr lang="en-US" altLang="ja-JP" sz="1400" b="1">
                <a:solidFill>
                  <a:srgbClr val="FF0000"/>
                </a:solidFill>
              </a:rPr>
              <a:t>=10</a:t>
            </a:r>
            <a:r>
              <a:rPr lang="en-US" altLang="ja-JP" sz="1400" b="1" baseline="30000">
                <a:solidFill>
                  <a:srgbClr val="FF0000"/>
                </a:solidFill>
              </a:rPr>
              <a:t>34</a:t>
            </a:r>
            <a:r>
              <a:rPr lang="en-US" altLang="ja-JP" sz="1400" b="1">
                <a:solidFill>
                  <a:srgbClr val="FF0000"/>
                </a:solidFill>
              </a:rPr>
              <a:t>cm</a:t>
            </a:r>
            <a:r>
              <a:rPr lang="en-US" altLang="ja-JP" sz="1400" b="1" baseline="30000">
                <a:solidFill>
                  <a:srgbClr val="FF0000"/>
                </a:solidFill>
              </a:rPr>
              <a:t>-2</a:t>
            </a:r>
            <a:r>
              <a:rPr lang="en-US" altLang="ja-JP" sz="1400" b="1">
                <a:solidFill>
                  <a:srgbClr val="FF0000"/>
                </a:solidFill>
              </a:rPr>
              <a:t>s</a:t>
            </a:r>
            <a:r>
              <a:rPr lang="en-US" altLang="ja-JP" sz="1400" b="1" baseline="30000">
                <a:solidFill>
                  <a:srgbClr val="FF0000"/>
                </a:solidFill>
              </a:rPr>
              <a:t>-1</a:t>
            </a:r>
            <a:r>
              <a:rPr lang="ja-JP" altLang="en-US" sz="1400">
                <a:solidFill>
                  <a:srgbClr val="000099"/>
                </a:solidFill>
              </a:rPr>
              <a:t>）</a:t>
            </a:r>
          </a:p>
          <a:p>
            <a:r>
              <a:rPr lang="en-US" altLang="ja-JP" sz="1400">
                <a:solidFill>
                  <a:srgbClr val="000099"/>
                </a:solidFill>
              </a:rPr>
              <a:t>8GeV e</a:t>
            </a:r>
            <a:r>
              <a:rPr lang="en-US" altLang="ja-JP" sz="1400" baseline="30000">
                <a:solidFill>
                  <a:srgbClr val="000099"/>
                </a:solidFill>
              </a:rPr>
              <a:t>-</a:t>
            </a:r>
            <a:r>
              <a:rPr lang="ja-JP" altLang="en-US" sz="1400">
                <a:solidFill>
                  <a:srgbClr val="000099"/>
                </a:solidFill>
              </a:rPr>
              <a:t>と</a:t>
            </a:r>
            <a:r>
              <a:rPr lang="en-US" altLang="ja-JP" sz="1400">
                <a:solidFill>
                  <a:srgbClr val="000099"/>
                </a:solidFill>
              </a:rPr>
              <a:t>3.5GeV e</a:t>
            </a:r>
            <a:r>
              <a:rPr lang="en-US" altLang="ja-JP" sz="1400" baseline="30000">
                <a:solidFill>
                  <a:srgbClr val="000099"/>
                </a:solidFill>
              </a:rPr>
              <a:t>+</a:t>
            </a:r>
            <a:r>
              <a:rPr lang="ja-JP" altLang="en-US" sz="1400">
                <a:solidFill>
                  <a:srgbClr val="000099"/>
                </a:solidFill>
              </a:rPr>
              <a:t>を衝突させる</a:t>
            </a:r>
          </a:p>
          <a:p>
            <a:r>
              <a:rPr lang="ja-JP" altLang="en-US" sz="1400">
                <a:solidFill>
                  <a:srgbClr val="000099"/>
                </a:solidFill>
              </a:rPr>
              <a:t>非対称エネルギー加速器。</a:t>
            </a:r>
          </a:p>
        </p:txBody>
      </p:sp>
      <p:sp>
        <p:nvSpPr>
          <p:cNvPr id="18474" name="Text Box 42"/>
          <p:cNvSpPr txBox="1">
            <a:spLocks noChangeArrowheads="1"/>
          </p:cNvSpPr>
          <p:nvPr/>
        </p:nvSpPr>
        <p:spPr bwMode="auto">
          <a:xfrm>
            <a:off x="346075" y="1925638"/>
            <a:ext cx="1647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リング周囲　～</a:t>
            </a:r>
            <a:r>
              <a:rPr lang="en-US" altLang="ja-JP" sz="1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3km</a:t>
            </a:r>
          </a:p>
        </p:txBody>
      </p:sp>
      <p:sp>
        <p:nvSpPr>
          <p:cNvPr id="18475" name="Text Box 43"/>
          <p:cNvSpPr txBox="1">
            <a:spLocks noChangeArrowheads="1"/>
          </p:cNvSpPr>
          <p:nvPr/>
        </p:nvSpPr>
        <p:spPr bwMode="auto">
          <a:xfrm>
            <a:off x="6391275" y="1138238"/>
            <a:ext cx="11414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b="1">
                <a:solidFill>
                  <a:schemeClr val="accent2"/>
                </a:solidFill>
              </a:rPr>
              <a:t>Belle</a:t>
            </a:r>
            <a:r>
              <a:rPr lang="ja-JP" altLang="en-US" sz="1400" b="1">
                <a:solidFill>
                  <a:schemeClr val="accent2"/>
                </a:solidFill>
              </a:rPr>
              <a:t>検出器</a:t>
            </a:r>
          </a:p>
        </p:txBody>
      </p:sp>
      <p:sp>
        <p:nvSpPr>
          <p:cNvPr id="18492" name="Text Box 60"/>
          <p:cNvSpPr txBox="1">
            <a:spLocks noChangeArrowheads="1"/>
          </p:cNvSpPr>
          <p:nvPr/>
        </p:nvSpPr>
        <p:spPr bwMode="auto">
          <a:xfrm>
            <a:off x="1306513" y="649288"/>
            <a:ext cx="61896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>
                <a:hlinkClick r:id="rId6"/>
              </a:rPr>
              <a:t>http://belle.kek.jp/bdocs/belle-japan.html</a:t>
            </a:r>
            <a:r>
              <a:rPr lang="ja-JP" altLang="en-US" sz="1200"/>
              <a:t>　</a:t>
            </a:r>
            <a:r>
              <a:rPr lang="en-US" altLang="ja-JP" sz="1200">
                <a:hlinkClick r:id="rId7"/>
              </a:rPr>
              <a:t>http://www-kekb.kek.jp/Sokendai/sokendai.pdf</a:t>
            </a:r>
            <a:r>
              <a:rPr lang="ja-JP" altLang="en-US" sz="1200"/>
              <a:t>　</a:t>
            </a:r>
          </a:p>
        </p:txBody>
      </p:sp>
      <p:sp>
        <p:nvSpPr>
          <p:cNvPr id="18506" name="AutoShape 74"/>
          <p:cNvSpPr>
            <a:spLocks noChangeArrowheads="1"/>
          </p:cNvSpPr>
          <p:nvPr/>
        </p:nvSpPr>
        <p:spPr bwMode="auto">
          <a:xfrm>
            <a:off x="6623050" y="3984625"/>
            <a:ext cx="485775" cy="427038"/>
          </a:xfrm>
          <a:prstGeom prst="upArrow">
            <a:avLst>
              <a:gd name="adj1" fmla="val 44444"/>
              <a:gd name="adj2" fmla="val 4504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ja-JP" altLang="en-US"/>
          </a:p>
        </p:txBody>
      </p:sp>
      <p:pic>
        <p:nvPicPr>
          <p:cNvPr id="18507" name="Picture 75" descr="luminosity2-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5163" y="4310063"/>
            <a:ext cx="3557587" cy="2547937"/>
          </a:xfrm>
          <a:prstGeom prst="rect">
            <a:avLst/>
          </a:prstGeom>
          <a:noFill/>
        </p:spPr>
      </p:pic>
      <p:pic>
        <p:nvPicPr>
          <p:cNvPr id="18508" name="Picture 76" descr="ri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106738" y="2528888"/>
            <a:ext cx="2305050" cy="1581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6113" y="3040063"/>
            <a:ext cx="1962150" cy="196215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86338" y="3033713"/>
            <a:ext cx="1971675" cy="1973262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22925" y="1201738"/>
            <a:ext cx="2855913" cy="1589087"/>
          </a:xfrm>
          <a:prstGeom prst="rect">
            <a:avLst/>
          </a:prstGeom>
          <a:noFill/>
        </p:spPr>
      </p:pic>
      <p:graphicFrame>
        <p:nvGraphicFramePr>
          <p:cNvPr id="31751" name="Object 7"/>
          <p:cNvGraphicFramePr>
            <a:graphicFrameLocks noChangeAspect="1"/>
          </p:cNvGraphicFramePr>
          <p:nvPr/>
        </p:nvGraphicFramePr>
        <p:xfrm>
          <a:off x="2474913" y="5024438"/>
          <a:ext cx="3248025" cy="1590675"/>
        </p:xfrm>
        <a:graphic>
          <a:graphicData uri="http://schemas.openxmlformats.org/presentationml/2006/ole">
            <p:oleObj spid="_x0000_s31751" name="Artwork" r:id="rId7" imgW="7211250" imgH="8370000" progId="">
              <p:embed/>
            </p:oleObj>
          </a:graphicData>
        </a:graphic>
      </p:graphicFrame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3646488" y="490538"/>
            <a:ext cx="54165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i="1">
                <a:solidFill>
                  <a:srgbClr val="008000"/>
                </a:solidFill>
              </a:rPr>
              <a:t>B</a:t>
            </a:r>
            <a:r>
              <a:rPr lang="en-US" altLang="ja-JP" sz="1600" i="1" baseline="30000">
                <a:solidFill>
                  <a:srgbClr val="008000"/>
                </a:solidFill>
              </a:rPr>
              <a:t>0</a:t>
            </a:r>
            <a:r>
              <a:rPr lang="en-US" altLang="ja-JP" sz="1600" i="1"/>
              <a:t>-</a:t>
            </a:r>
            <a:r>
              <a:rPr lang="en-US" altLang="ja-JP" sz="1600" i="1">
                <a:solidFill>
                  <a:srgbClr val="FF3399"/>
                </a:solidFill>
              </a:rPr>
              <a:t>B</a:t>
            </a:r>
            <a:r>
              <a:rPr lang="en-US" altLang="ja-JP" sz="1600" i="1" baseline="30000">
                <a:solidFill>
                  <a:srgbClr val="FF3399"/>
                </a:solidFill>
              </a:rPr>
              <a:t>0</a:t>
            </a:r>
            <a:r>
              <a:rPr lang="ja-JP" altLang="en-US" sz="1600"/>
              <a:t>振動：　</a:t>
            </a:r>
            <a:r>
              <a:rPr lang="ja-JP" altLang="en-US" sz="1600" b="1">
                <a:solidFill>
                  <a:schemeClr val="accent2"/>
                </a:solidFill>
              </a:rPr>
              <a:t>粒子と反粒子が時間と共に入れ替わる（振動）</a:t>
            </a:r>
            <a:r>
              <a:rPr lang="ja-JP" altLang="en-US" sz="1600"/>
              <a:t>。</a:t>
            </a:r>
          </a:p>
          <a:p>
            <a:r>
              <a:rPr lang="en-US" altLang="ja-JP" sz="1600">
                <a:solidFill>
                  <a:srgbClr val="008000"/>
                </a:solidFill>
              </a:rPr>
              <a:t>B</a:t>
            </a:r>
            <a:r>
              <a:rPr lang="en-US" altLang="ja-JP" sz="1600" baseline="30000">
                <a:solidFill>
                  <a:srgbClr val="008000"/>
                </a:solidFill>
              </a:rPr>
              <a:t>0</a:t>
            </a:r>
            <a:r>
              <a:rPr lang="en-US" altLang="ja-JP" sz="1600">
                <a:sym typeface="Symbol" pitchFamily="18" charset="2"/>
              </a:rPr>
              <a:t></a:t>
            </a:r>
            <a:r>
              <a:rPr lang="en-US" altLang="ja-JP" sz="1600">
                <a:solidFill>
                  <a:srgbClr val="008000"/>
                </a:solidFill>
                <a:sym typeface="Symbol" pitchFamily="18" charset="2"/>
              </a:rPr>
              <a:t>e</a:t>
            </a:r>
            <a:r>
              <a:rPr lang="en-US" altLang="ja-JP" sz="1600" baseline="30000">
                <a:solidFill>
                  <a:srgbClr val="008000"/>
                </a:solidFill>
                <a:sym typeface="Symbol" pitchFamily="18" charset="2"/>
              </a:rPr>
              <a:t>+</a:t>
            </a:r>
            <a:r>
              <a:rPr lang="en-US" altLang="ja-JP" sz="1600">
                <a:sym typeface="Symbol" pitchFamily="18" charset="2"/>
              </a:rPr>
              <a:t>+ X : </a:t>
            </a:r>
            <a:r>
              <a:rPr lang="ja-JP" altLang="en-US" sz="1600">
                <a:sym typeface="Symbol" pitchFamily="18" charset="2"/>
              </a:rPr>
              <a:t>陽電子が出てくる。</a:t>
            </a:r>
          </a:p>
          <a:p>
            <a:r>
              <a:rPr lang="en-US" altLang="ja-JP" sz="1600">
                <a:solidFill>
                  <a:srgbClr val="FF3399"/>
                </a:solidFill>
                <a:sym typeface="Symbol" pitchFamily="18" charset="2"/>
              </a:rPr>
              <a:t>B</a:t>
            </a:r>
            <a:r>
              <a:rPr lang="en-US" altLang="ja-JP" sz="1600" baseline="30000">
                <a:solidFill>
                  <a:srgbClr val="FF3399"/>
                </a:solidFill>
              </a:rPr>
              <a:t>0</a:t>
            </a:r>
            <a:r>
              <a:rPr lang="en-US" altLang="ja-JP" sz="1600">
                <a:sym typeface="Symbol" pitchFamily="18" charset="2"/>
              </a:rPr>
              <a:t></a:t>
            </a:r>
            <a:r>
              <a:rPr lang="en-US" altLang="ja-JP" sz="1600">
                <a:solidFill>
                  <a:srgbClr val="FF3399"/>
                </a:solidFill>
                <a:sym typeface="Symbol" pitchFamily="18" charset="2"/>
              </a:rPr>
              <a:t>e</a:t>
            </a:r>
            <a:r>
              <a:rPr lang="en-US" altLang="ja-JP" sz="1600" baseline="30000">
                <a:solidFill>
                  <a:srgbClr val="FF3399"/>
                </a:solidFill>
                <a:sym typeface="Symbol" pitchFamily="18" charset="2"/>
              </a:rPr>
              <a:t>-</a:t>
            </a:r>
            <a:r>
              <a:rPr lang="en-US" altLang="ja-JP" sz="1600">
                <a:sym typeface="Symbol" pitchFamily="18" charset="2"/>
              </a:rPr>
              <a:t> + X</a:t>
            </a:r>
            <a:r>
              <a:rPr lang="ja-JP" altLang="en-US" sz="1600">
                <a:sym typeface="Symbol" pitchFamily="18" charset="2"/>
              </a:rPr>
              <a:t>：電子が出てくる。</a:t>
            </a:r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>
            <a:off x="3724275" y="1006475"/>
            <a:ext cx="200025" cy="0"/>
          </a:xfrm>
          <a:prstGeom prst="line">
            <a:avLst/>
          </a:prstGeom>
          <a:noFill/>
          <a:ln w="19050">
            <a:solidFill>
              <a:srgbClr val="FF33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31754" name="Line 10"/>
          <p:cNvSpPr>
            <a:spLocks noChangeShapeType="1"/>
          </p:cNvSpPr>
          <p:nvPr/>
        </p:nvSpPr>
        <p:spPr bwMode="auto">
          <a:xfrm>
            <a:off x="4000500" y="487363"/>
            <a:ext cx="200025" cy="0"/>
          </a:xfrm>
          <a:prstGeom prst="line">
            <a:avLst/>
          </a:prstGeom>
          <a:noFill/>
          <a:ln w="19050">
            <a:solidFill>
              <a:srgbClr val="FF33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7021513" y="1281113"/>
            <a:ext cx="1338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/>
              <a:t>#</a:t>
            </a:r>
            <a:r>
              <a:rPr lang="en-US" altLang="ja-JP" sz="1400">
                <a:solidFill>
                  <a:srgbClr val="008000"/>
                </a:solidFill>
              </a:rPr>
              <a:t>e</a:t>
            </a:r>
            <a:r>
              <a:rPr lang="en-US" altLang="ja-JP" sz="1400" baseline="30000">
                <a:solidFill>
                  <a:srgbClr val="008000"/>
                </a:solidFill>
              </a:rPr>
              <a:t>+</a:t>
            </a:r>
            <a:r>
              <a:rPr lang="en-US" altLang="ja-JP" sz="1400" baseline="30000"/>
              <a:t> </a:t>
            </a:r>
            <a:r>
              <a:rPr lang="en-US" altLang="ja-JP" sz="1400"/>
              <a:t>-#</a:t>
            </a:r>
            <a:r>
              <a:rPr lang="en-US" altLang="ja-JP" sz="1400">
                <a:solidFill>
                  <a:srgbClr val="FF3399"/>
                </a:solidFill>
              </a:rPr>
              <a:t>e</a:t>
            </a:r>
            <a:r>
              <a:rPr lang="en-US" altLang="ja-JP" sz="1400" baseline="30000">
                <a:solidFill>
                  <a:srgbClr val="FF3399"/>
                </a:solidFill>
              </a:rPr>
              <a:t>- </a:t>
            </a:r>
            <a:r>
              <a:rPr lang="ja-JP" altLang="en-US" sz="1400"/>
              <a:t>の割合</a:t>
            </a:r>
          </a:p>
        </p:txBody>
      </p:sp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6985000" y="25273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ja-JP" altLang="ja-JP"/>
          </a:p>
        </p:txBody>
      </p:sp>
      <p:sp>
        <p:nvSpPr>
          <p:cNvPr id="31757" name="Text Box 13"/>
          <p:cNvSpPr txBox="1">
            <a:spLocks noChangeArrowheads="1"/>
          </p:cNvSpPr>
          <p:nvPr/>
        </p:nvSpPr>
        <p:spPr bwMode="auto">
          <a:xfrm>
            <a:off x="7975600" y="2506663"/>
            <a:ext cx="904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400"/>
              <a:t>時間（</a:t>
            </a:r>
            <a:r>
              <a:rPr lang="en-US" altLang="ja-JP" sz="1400"/>
              <a:t>ps</a:t>
            </a:r>
            <a:r>
              <a:rPr lang="ja-JP" altLang="en-US" sz="1400"/>
              <a:t>）</a:t>
            </a:r>
          </a:p>
        </p:txBody>
      </p: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3594100" y="1400175"/>
            <a:ext cx="12096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>
                <a:solidFill>
                  <a:srgbClr val="008000"/>
                </a:solidFill>
              </a:rPr>
              <a:t>B</a:t>
            </a:r>
            <a:r>
              <a:rPr lang="en-US" altLang="ja-JP" sz="1600" baseline="30000">
                <a:solidFill>
                  <a:srgbClr val="008000"/>
                </a:solidFill>
              </a:rPr>
              <a:t>0</a:t>
            </a:r>
            <a:r>
              <a:rPr lang="ja-JP" altLang="en-US" sz="1600">
                <a:solidFill>
                  <a:srgbClr val="008000"/>
                </a:solidFill>
              </a:rPr>
              <a:t>粒子生成</a:t>
            </a:r>
          </a:p>
        </p:txBody>
      </p:sp>
      <p:sp>
        <p:nvSpPr>
          <p:cNvPr id="31759" name="Line 15"/>
          <p:cNvSpPr>
            <a:spLocks noChangeShapeType="1"/>
          </p:cNvSpPr>
          <p:nvPr/>
        </p:nvSpPr>
        <p:spPr bwMode="auto">
          <a:xfrm flipV="1">
            <a:off x="4797425" y="1438275"/>
            <a:ext cx="1119188" cy="1143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31760" name="Text Box 16"/>
          <p:cNvSpPr txBox="1">
            <a:spLocks noChangeArrowheads="1"/>
          </p:cNvSpPr>
          <p:nvPr/>
        </p:nvSpPr>
        <p:spPr bwMode="auto">
          <a:xfrm>
            <a:off x="3517900" y="2641600"/>
            <a:ext cx="31257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600">
                <a:solidFill>
                  <a:srgbClr val="FF0066"/>
                </a:solidFill>
              </a:rPr>
              <a:t>時間</a:t>
            </a:r>
            <a:r>
              <a:rPr lang="ja-JP" altLang="en-US" sz="1600">
                <a:solidFill>
                  <a:srgbClr val="FF0066"/>
                </a:solidFill>
                <a:sym typeface="Symbol" pitchFamily="18" charset="2"/>
              </a:rPr>
              <a:t>粒子の飛行距離</a:t>
            </a:r>
            <a:r>
              <a:rPr lang="ja-JP" altLang="en-US" sz="1600">
                <a:sym typeface="Symbol" pitchFamily="18" charset="2"/>
              </a:rPr>
              <a:t>として測定</a:t>
            </a:r>
          </a:p>
        </p:txBody>
      </p:sp>
      <p:sp>
        <p:nvSpPr>
          <p:cNvPr id="31761" name="Line 17"/>
          <p:cNvSpPr>
            <a:spLocks noChangeShapeType="1"/>
          </p:cNvSpPr>
          <p:nvPr/>
        </p:nvSpPr>
        <p:spPr bwMode="auto">
          <a:xfrm flipV="1">
            <a:off x="5995988" y="3038475"/>
            <a:ext cx="952500" cy="911225"/>
          </a:xfrm>
          <a:prstGeom prst="line">
            <a:avLst/>
          </a:prstGeom>
          <a:noFill/>
          <a:ln w="28575">
            <a:solidFill>
              <a:srgbClr val="00808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31762" name="Line 18"/>
          <p:cNvSpPr>
            <a:spLocks noChangeShapeType="1"/>
          </p:cNvSpPr>
          <p:nvPr/>
        </p:nvSpPr>
        <p:spPr bwMode="auto">
          <a:xfrm>
            <a:off x="5983288" y="3975100"/>
            <a:ext cx="1017587" cy="1023938"/>
          </a:xfrm>
          <a:prstGeom prst="line">
            <a:avLst/>
          </a:prstGeom>
          <a:noFill/>
          <a:ln w="28575">
            <a:solidFill>
              <a:srgbClr val="00808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31763" name="Text Box 19"/>
          <p:cNvSpPr txBox="1">
            <a:spLocks noChangeArrowheads="1"/>
          </p:cNvSpPr>
          <p:nvPr/>
        </p:nvSpPr>
        <p:spPr bwMode="auto">
          <a:xfrm>
            <a:off x="6223000" y="3746500"/>
            <a:ext cx="593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600" b="1">
                <a:solidFill>
                  <a:srgbClr val="008080"/>
                </a:solidFill>
              </a:rPr>
              <a:t>拡大</a:t>
            </a:r>
          </a:p>
        </p:txBody>
      </p:sp>
      <p:sp>
        <p:nvSpPr>
          <p:cNvPr id="31764" name="Text Box 20"/>
          <p:cNvSpPr txBox="1">
            <a:spLocks noChangeArrowheads="1"/>
          </p:cNvSpPr>
          <p:nvPr/>
        </p:nvSpPr>
        <p:spPr bwMode="auto">
          <a:xfrm>
            <a:off x="7432675" y="3640138"/>
            <a:ext cx="4889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200">
                <a:solidFill>
                  <a:srgbClr val="FF0000"/>
                </a:solidFill>
              </a:rPr>
              <a:t>拡大</a:t>
            </a:r>
          </a:p>
        </p:txBody>
      </p:sp>
      <p:sp>
        <p:nvSpPr>
          <p:cNvPr id="31765" name="Oval 21"/>
          <p:cNvSpPr>
            <a:spLocks noChangeArrowheads="1"/>
          </p:cNvSpPr>
          <p:nvPr/>
        </p:nvSpPr>
        <p:spPr bwMode="auto">
          <a:xfrm>
            <a:off x="8081963" y="3614738"/>
            <a:ext cx="527050" cy="4699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1766" name="Line 22"/>
          <p:cNvSpPr>
            <a:spLocks noChangeShapeType="1"/>
          </p:cNvSpPr>
          <p:nvPr/>
        </p:nvSpPr>
        <p:spPr bwMode="auto">
          <a:xfrm>
            <a:off x="6578600" y="2833688"/>
            <a:ext cx="1485900" cy="9318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31767" name="Text Box 23"/>
          <p:cNvSpPr txBox="1">
            <a:spLocks noChangeArrowheads="1"/>
          </p:cNvSpPr>
          <p:nvPr/>
        </p:nvSpPr>
        <p:spPr bwMode="auto">
          <a:xfrm>
            <a:off x="7861300" y="3394075"/>
            <a:ext cx="4889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200" b="1">
                <a:solidFill>
                  <a:srgbClr val="FF0000"/>
                </a:solidFill>
              </a:rPr>
              <a:t>注目</a:t>
            </a:r>
          </a:p>
        </p:txBody>
      </p:sp>
      <p:sp>
        <p:nvSpPr>
          <p:cNvPr id="31768" name="Text Box 24"/>
          <p:cNvSpPr txBox="1">
            <a:spLocks noChangeArrowheads="1"/>
          </p:cNvSpPr>
          <p:nvPr/>
        </p:nvSpPr>
        <p:spPr bwMode="auto">
          <a:xfrm>
            <a:off x="1041400" y="4540250"/>
            <a:ext cx="15827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i="1">
                <a:solidFill>
                  <a:srgbClr val="008000"/>
                </a:solidFill>
              </a:rPr>
              <a:t>B</a:t>
            </a:r>
            <a:r>
              <a:rPr lang="en-US" altLang="ja-JP" sz="1600" i="1" baseline="30000">
                <a:solidFill>
                  <a:srgbClr val="008000"/>
                </a:solidFill>
              </a:rPr>
              <a:t>0</a:t>
            </a:r>
            <a:r>
              <a:rPr lang="en-US" altLang="ja-JP" sz="1600">
                <a:solidFill>
                  <a:srgbClr val="008000"/>
                </a:solidFill>
                <a:sym typeface="Symbol" pitchFamily="18" charset="2"/>
              </a:rPr>
              <a:t></a:t>
            </a:r>
            <a:r>
              <a:rPr lang="en-US" altLang="ja-JP" sz="1600" i="1">
                <a:solidFill>
                  <a:srgbClr val="008000"/>
                </a:solidFill>
                <a:sym typeface="Symbol" pitchFamily="18" charset="2"/>
              </a:rPr>
              <a:t>J/</a:t>
            </a:r>
            <a:r>
              <a:rPr lang="en-US" altLang="ja-JP" sz="1600" i="1">
                <a:solidFill>
                  <a:srgbClr val="008000"/>
                </a:solidFill>
                <a:latin typeface="Symbol" pitchFamily="18" charset="2"/>
                <a:sym typeface="Symbol" pitchFamily="18" charset="2"/>
              </a:rPr>
              <a:t>y</a:t>
            </a:r>
            <a:r>
              <a:rPr lang="en-US" altLang="ja-JP" sz="1600" i="1">
                <a:solidFill>
                  <a:srgbClr val="008000"/>
                </a:solidFill>
                <a:sym typeface="Symbol" pitchFamily="18" charset="2"/>
              </a:rPr>
              <a:t>(cc)+K</a:t>
            </a:r>
            <a:r>
              <a:rPr lang="en-US" altLang="ja-JP" sz="1600" i="1" baseline="-25000">
                <a:solidFill>
                  <a:srgbClr val="008000"/>
                </a:solidFill>
                <a:sym typeface="Symbol" pitchFamily="18" charset="2"/>
              </a:rPr>
              <a:t>S</a:t>
            </a:r>
          </a:p>
        </p:txBody>
      </p:sp>
      <p:sp>
        <p:nvSpPr>
          <p:cNvPr id="31769" name="Line 25"/>
          <p:cNvSpPr>
            <a:spLocks noChangeShapeType="1"/>
          </p:cNvSpPr>
          <p:nvPr/>
        </p:nvSpPr>
        <p:spPr bwMode="auto">
          <a:xfrm>
            <a:off x="1911350" y="4645025"/>
            <a:ext cx="96838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31770" name="Text Box 26"/>
          <p:cNvSpPr txBox="1">
            <a:spLocks noChangeArrowheads="1"/>
          </p:cNvSpPr>
          <p:nvPr/>
        </p:nvSpPr>
        <p:spPr bwMode="auto">
          <a:xfrm>
            <a:off x="1014413" y="4803775"/>
            <a:ext cx="15827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i="1">
                <a:solidFill>
                  <a:srgbClr val="FF0066"/>
                </a:solidFill>
              </a:rPr>
              <a:t>B</a:t>
            </a:r>
            <a:r>
              <a:rPr lang="en-US" altLang="ja-JP" sz="1600" i="1" baseline="30000">
                <a:solidFill>
                  <a:srgbClr val="FF0066"/>
                </a:solidFill>
              </a:rPr>
              <a:t>0</a:t>
            </a:r>
            <a:r>
              <a:rPr lang="en-US" altLang="ja-JP" sz="1600">
                <a:solidFill>
                  <a:srgbClr val="FF0066"/>
                </a:solidFill>
                <a:sym typeface="Symbol" pitchFamily="18" charset="2"/>
              </a:rPr>
              <a:t></a:t>
            </a:r>
            <a:r>
              <a:rPr lang="en-US" altLang="ja-JP" sz="1600" i="1">
                <a:solidFill>
                  <a:srgbClr val="FF0066"/>
                </a:solidFill>
                <a:sym typeface="Symbol" pitchFamily="18" charset="2"/>
              </a:rPr>
              <a:t>J/</a:t>
            </a:r>
            <a:r>
              <a:rPr lang="en-US" altLang="ja-JP" sz="1600" i="1">
                <a:solidFill>
                  <a:srgbClr val="FF0066"/>
                </a:solidFill>
                <a:latin typeface="Symbol" pitchFamily="18" charset="2"/>
                <a:sym typeface="Symbol" pitchFamily="18" charset="2"/>
              </a:rPr>
              <a:t>y</a:t>
            </a:r>
            <a:r>
              <a:rPr lang="en-US" altLang="ja-JP" sz="1600" i="1">
                <a:solidFill>
                  <a:srgbClr val="FF0066"/>
                </a:solidFill>
                <a:sym typeface="Symbol" pitchFamily="18" charset="2"/>
              </a:rPr>
              <a:t>(cc)+K</a:t>
            </a:r>
            <a:r>
              <a:rPr lang="en-US" altLang="ja-JP" sz="1600" i="1" baseline="-25000">
                <a:solidFill>
                  <a:srgbClr val="FF0066"/>
                </a:solidFill>
                <a:sym typeface="Symbol" pitchFamily="18" charset="2"/>
              </a:rPr>
              <a:t>S</a:t>
            </a:r>
          </a:p>
        </p:txBody>
      </p:sp>
      <p:sp>
        <p:nvSpPr>
          <p:cNvPr id="31771" name="Line 27"/>
          <p:cNvSpPr>
            <a:spLocks noChangeShapeType="1"/>
          </p:cNvSpPr>
          <p:nvPr/>
        </p:nvSpPr>
        <p:spPr bwMode="auto">
          <a:xfrm>
            <a:off x="1933575" y="4903788"/>
            <a:ext cx="96838" cy="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31772" name="Line 28"/>
          <p:cNvSpPr>
            <a:spLocks noChangeShapeType="1"/>
          </p:cNvSpPr>
          <p:nvPr/>
        </p:nvSpPr>
        <p:spPr bwMode="auto">
          <a:xfrm>
            <a:off x="1109663" y="4883150"/>
            <a:ext cx="153987" cy="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31773" name="Text Box 29"/>
          <p:cNvSpPr txBox="1">
            <a:spLocks noChangeArrowheads="1"/>
          </p:cNvSpPr>
          <p:nvPr/>
        </p:nvSpPr>
        <p:spPr bwMode="auto">
          <a:xfrm>
            <a:off x="5753100" y="5064125"/>
            <a:ext cx="22050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600"/>
              <a:t>の崩壊時間分布の違い</a:t>
            </a:r>
          </a:p>
        </p:txBody>
      </p:sp>
      <p:sp>
        <p:nvSpPr>
          <p:cNvPr id="31774" name="WordArt 30"/>
          <p:cNvSpPr>
            <a:spLocks noChangeArrowheads="1" noChangeShapeType="1" noTextEdit="1"/>
          </p:cNvSpPr>
          <p:nvPr/>
        </p:nvSpPr>
        <p:spPr bwMode="auto">
          <a:xfrm>
            <a:off x="3009900" y="5138738"/>
            <a:ext cx="1104900" cy="3937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altLang="ja-JP" sz="20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ＭＳ Ｐゴシック"/>
                <a:ea typeface="ＭＳ Ｐゴシック"/>
              </a:rPr>
              <a:t>CP</a:t>
            </a:r>
            <a:r>
              <a:rPr lang="ja-JP" altLang="en-US" sz="20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ＭＳ Ｐゴシック"/>
                <a:ea typeface="ＭＳ Ｐゴシック"/>
              </a:rPr>
              <a:t>の破れ</a:t>
            </a:r>
          </a:p>
        </p:txBody>
      </p:sp>
      <p:grpSp>
        <p:nvGrpSpPr>
          <p:cNvPr id="31775" name="Group 31"/>
          <p:cNvGrpSpPr>
            <a:grpSpLocks/>
          </p:cNvGrpSpPr>
          <p:nvPr/>
        </p:nvGrpSpPr>
        <p:grpSpPr bwMode="auto">
          <a:xfrm>
            <a:off x="7888288" y="5032375"/>
            <a:ext cx="796925" cy="385763"/>
            <a:chOff x="4622" y="3181"/>
            <a:chExt cx="502" cy="243"/>
          </a:xfrm>
        </p:grpSpPr>
        <p:sp>
          <p:nvSpPr>
            <p:cNvPr id="31776" name="Text Box 32"/>
            <p:cNvSpPr txBox="1">
              <a:spLocks noChangeArrowheads="1"/>
            </p:cNvSpPr>
            <p:nvPr/>
          </p:nvSpPr>
          <p:spPr bwMode="auto">
            <a:xfrm>
              <a:off x="4622" y="3181"/>
              <a:ext cx="502" cy="243"/>
            </a:xfrm>
            <a:prstGeom prst="rect">
              <a:avLst/>
            </a:prstGeom>
            <a:noFill/>
            <a:ln w="19050">
              <a:solidFill>
                <a:srgbClr val="0000CC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>
                  <a:latin typeface="Symbol" pitchFamily="18" charset="2"/>
                </a:rPr>
                <a:t>t</a:t>
              </a:r>
              <a:r>
                <a:rPr lang="en-US" altLang="ja-JP" baseline="-25000">
                  <a:solidFill>
                    <a:srgbClr val="008000"/>
                  </a:solidFill>
                </a:rPr>
                <a:t>B</a:t>
              </a:r>
              <a:r>
                <a:rPr lang="en-US" altLang="ja-JP" sz="1200" baseline="-25000">
                  <a:solidFill>
                    <a:srgbClr val="008000"/>
                  </a:solidFill>
                </a:rPr>
                <a:t>0</a:t>
              </a:r>
              <a:r>
                <a:rPr lang="en-US" altLang="ja-JP"/>
                <a:t>-</a:t>
              </a:r>
              <a:r>
                <a:rPr lang="en-US" altLang="ja-JP">
                  <a:latin typeface="Symbol" pitchFamily="18" charset="2"/>
                </a:rPr>
                <a:t>t</a:t>
              </a:r>
              <a:r>
                <a:rPr lang="en-US" altLang="ja-JP" baseline="-25000">
                  <a:solidFill>
                    <a:srgbClr val="FF0066"/>
                  </a:solidFill>
                </a:rPr>
                <a:t>B</a:t>
              </a:r>
              <a:r>
                <a:rPr lang="en-US" altLang="ja-JP" sz="1200" baseline="-25000">
                  <a:solidFill>
                    <a:srgbClr val="FF0066"/>
                  </a:solidFill>
                </a:rPr>
                <a:t>0</a:t>
              </a:r>
            </a:p>
          </p:txBody>
        </p:sp>
        <p:sp>
          <p:nvSpPr>
            <p:cNvPr id="31777" name="Line 33"/>
            <p:cNvSpPr>
              <a:spLocks noChangeShapeType="1"/>
            </p:cNvSpPr>
            <p:nvPr/>
          </p:nvSpPr>
          <p:spPr bwMode="auto">
            <a:xfrm>
              <a:off x="4952" y="3308"/>
              <a:ext cx="64" cy="0"/>
            </a:xfrm>
            <a:prstGeom prst="line">
              <a:avLst/>
            </a:prstGeom>
            <a:noFill/>
            <a:ln w="19050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31778" name="Text Box 34"/>
          <p:cNvSpPr txBox="1">
            <a:spLocks noChangeArrowheads="1"/>
          </p:cNvSpPr>
          <p:nvPr/>
        </p:nvSpPr>
        <p:spPr bwMode="auto">
          <a:xfrm>
            <a:off x="5730875" y="5518150"/>
            <a:ext cx="17843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600">
                <a:solidFill>
                  <a:srgbClr val="0000CC"/>
                </a:solidFill>
              </a:rPr>
              <a:t>青</a:t>
            </a:r>
            <a:r>
              <a:rPr lang="ja-JP" altLang="en-US" sz="1600"/>
              <a:t>：</a:t>
            </a:r>
            <a:r>
              <a:rPr lang="en-US" altLang="ja-JP" sz="1600"/>
              <a:t>t=0</a:t>
            </a:r>
            <a:r>
              <a:rPr lang="ja-JP" altLang="en-US" sz="1600"/>
              <a:t>で</a:t>
            </a:r>
            <a:r>
              <a:rPr lang="en-US" altLang="ja-JP" sz="1600">
                <a:solidFill>
                  <a:srgbClr val="008000"/>
                </a:solidFill>
              </a:rPr>
              <a:t>B</a:t>
            </a:r>
            <a:r>
              <a:rPr lang="en-US" altLang="ja-JP" sz="1600" baseline="30000">
                <a:solidFill>
                  <a:srgbClr val="008000"/>
                </a:solidFill>
              </a:rPr>
              <a:t>0</a:t>
            </a:r>
            <a:r>
              <a:rPr lang="ja-JP" altLang="en-US" sz="1600"/>
              <a:t>の場合</a:t>
            </a:r>
          </a:p>
          <a:p>
            <a:r>
              <a:rPr lang="ja-JP" altLang="en-US" sz="1600">
                <a:solidFill>
                  <a:srgbClr val="FF0000"/>
                </a:solidFill>
              </a:rPr>
              <a:t>赤</a:t>
            </a:r>
            <a:r>
              <a:rPr lang="ja-JP" altLang="en-US" sz="1600"/>
              <a:t>：</a:t>
            </a:r>
            <a:r>
              <a:rPr lang="en-US" altLang="ja-JP" sz="1600"/>
              <a:t>t=0</a:t>
            </a:r>
            <a:r>
              <a:rPr lang="ja-JP" altLang="en-US" sz="1600"/>
              <a:t>で</a:t>
            </a:r>
            <a:r>
              <a:rPr lang="en-US" altLang="ja-JP" sz="1600">
                <a:solidFill>
                  <a:srgbClr val="FF0066"/>
                </a:solidFill>
              </a:rPr>
              <a:t>B</a:t>
            </a:r>
            <a:r>
              <a:rPr lang="en-US" altLang="ja-JP" sz="1600" baseline="30000">
                <a:solidFill>
                  <a:srgbClr val="FF0066"/>
                </a:solidFill>
              </a:rPr>
              <a:t>0</a:t>
            </a:r>
            <a:r>
              <a:rPr lang="ja-JP" altLang="en-US" sz="1600"/>
              <a:t>の場合</a:t>
            </a:r>
          </a:p>
        </p:txBody>
      </p:sp>
      <p:sp>
        <p:nvSpPr>
          <p:cNvPr id="31779" name="Line 35"/>
          <p:cNvSpPr>
            <a:spLocks noChangeShapeType="1"/>
          </p:cNvSpPr>
          <p:nvPr/>
        </p:nvSpPr>
        <p:spPr bwMode="auto">
          <a:xfrm>
            <a:off x="6588125" y="5788025"/>
            <a:ext cx="184150" cy="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pic>
        <p:nvPicPr>
          <p:cNvPr id="31780" name="Picture 36" descr="upsilon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776288"/>
            <a:ext cx="3505200" cy="3581400"/>
          </a:xfrm>
          <a:prstGeom prst="rect">
            <a:avLst/>
          </a:prstGeom>
          <a:noFill/>
        </p:spPr>
      </p:pic>
      <p:sp>
        <p:nvSpPr>
          <p:cNvPr id="31781" name="Text Box 37"/>
          <p:cNvSpPr txBox="1">
            <a:spLocks noChangeArrowheads="1"/>
          </p:cNvSpPr>
          <p:nvPr/>
        </p:nvSpPr>
        <p:spPr bwMode="auto">
          <a:xfrm>
            <a:off x="552450" y="485775"/>
            <a:ext cx="24542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chemeClr val="hlink"/>
                </a:solidFill>
              </a:rPr>
              <a:t>e</a:t>
            </a:r>
            <a:r>
              <a:rPr lang="en-US" altLang="ja-JP" baseline="30000">
                <a:solidFill>
                  <a:schemeClr val="hlink"/>
                </a:solidFill>
              </a:rPr>
              <a:t>+</a:t>
            </a:r>
            <a:r>
              <a:rPr lang="en-US" altLang="ja-JP">
                <a:solidFill>
                  <a:schemeClr val="hlink"/>
                </a:solidFill>
              </a:rPr>
              <a:t>e</a:t>
            </a:r>
            <a:r>
              <a:rPr lang="en-US" altLang="ja-JP" baseline="30000">
                <a:solidFill>
                  <a:schemeClr val="hlink"/>
                </a:solidFill>
              </a:rPr>
              <a:t>-</a:t>
            </a:r>
            <a:r>
              <a:rPr lang="en-US" altLang="ja-JP">
                <a:solidFill>
                  <a:schemeClr val="hlink"/>
                </a:solidFill>
                <a:sym typeface="Symbol" pitchFamily="18" charset="2"/>
              </a:rPr>
              <a:t>qq cross section</a:t>
            </a:r>
          </a:p>
        </p:txBody>
      </p:sp>
      <p:sp>
        <p:nvSpPr>
          <p:cNvPr id="31782" name="Line 38"/>
          <p:cNvSpPr>
            <a:spLocks noChangeShapeType="1"/>
          </p:cNvSpPr>
          <p:nvPr/>
        </p:nvSpPr>
        <p:spPr bwMode="auto">
          <a:xfrm>
            <a:off x="1403350" y="598488"/>
            <a:ext cx="144463" cy="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31783" name="Line 39"/>
          <p:cNvSpPr>
            <a:spLocks noChangeShapeType="1"/>
          </p:cNvSpPr>
          <p:nvPr/>
        </p:nvSpPr>
        <p:spPr bwMode="auto">
          <a:xfrm>
            <a:off x="2813050" y="2847975"/>
            <a:ext cx="0" cy="522288"/>
          </a:xfrm>
          <a:prstGeom prst="line">
            <a:avLst/>
          </a:prstGeom>
          <a:noFill/>
          <a:ln w="28575">
            <a:solidFill>
              <a:srgbClr val="FF3399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31784" name="Text Box 40"/>
          <p:cNvSpPr txBox="1">
            <a:spLocks noChangeArrowheads="1"/>
          </p:cNvSpPr>
          <p:nvPr/>
        </p:nvSpPr>
        <p:spPr bwMode="auto">
          <a:xfrm>
            <a:off x="2316163" y="2174875"/>
            <a:ext cx="1085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3399"/>
                </a:solidFill>
              </a:rPr>
              <a:t>KEKB is </a:t>
            </a:r>
          </a:p>
          <a:p>
            <a:r>
              <a:rPr lang="en-US" altLang="ja-JP">
                <a:solidFill>
                  <a:srgbClr val="FF3399"/>
                </a:solidFill>
              </a:rPr>
              <a:t>HERE</a:t>
            </a:r>
          </a:p>
        </p:txBody>
      </p:sp>
      <p:grpSp>
        <p:nvGrpSpPr>
          <p:cNvPr id="31785" name="Group 41"/>
          <p:cNvGrpSpPr>
            <a:grpSpLocks/>
          </p:cNvGrpSpPr>
          <p:nvPr/>
        </p:nvGrpSpPr>
        <p:grpSpPr bwMode="auto">
          <a:xfrm>
            <a:off x="3851275" y="6472238"/>
            <a:ext cx="796925" cy="385762"/>
            <a:chOff x="4622" y="3181"/>
            <a:chExt cx="502" cy="243"/>
          </a:xfrm>
        </p:grpSpPr>
        <p:sp>
          <p:nvSpPr>
            <p:cNvPr id="31786" name="Text Box 42"/>
            <p:cNvSpPr txBox="1">
              <a:spLocks noChangeArrowheads="1"/>
            </p:cNvSpPr>
            <p:nvPr/>
          </p:nvSpPr>
          <p:spPr bwMode="auto">
            <a:xfrm>
              <a:off x="4622" y="3181"/>
              <a:ext cx="502" cy="243"/>
            </a:xfrm>
            <a:prstGeom prst="rect">
              <a:avLst/>
            </a:prstGeom>
            <a:noFill/>
            <a:ln w="19050">
              <a:solidFill>
                <a:srgbClr val="0000CC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>
                  <a:latin typeface="Symbol" pitchFamily="18" charset="2"/>
                </a:rPr>
                <a:t>t</a:t>
              </a:r>
              <a:r>
                <a:rPr lang="en-US" altLang="ja-JP" baseline="-25000">
                  <a:solidFill>
                    <a:srgbClr val="008000"/>
                  </a:solidFill>
                </a:rPr>
                <a:t>B</a:t>
              </a:r>
              <a:r>
                <a:rPr lang="en-US" altLang="ja-JP" sz="1200" baseline="-25000">
                  <a:solidFill>
                    <a:srgbClr val="008000"/>
                  </a:solidFill>
                </a:rPr>
                <a:t>0</a:t>
              </a:r>
              <a:r>
                <a:rPr lang="en-US" altLang="ja-JP"/>
                <a:t>-</a:t>
              </a:r>
              <a:r>
                <a:rPr lang="en-US" altLang="ja-JP">
                  <a:latin typeface="Symbol" pitchFamily="18" charset="2"/>
                </a:rPr>
                <a:t>t</a:t>
              </a:r>
              <a:r>
                <a:rPr lang="en-US" altLang="ja-JP" baseline="-25000">
                  <a:solidFill>
                    <a:srgbClr val="FF0066"/>
                  </a:solidFill>
                </a:rPr>
                <a:t>B</a:t>
              </a:r>
              <a:r>
                <a:rPr lang="en-US" altLang="ja-JP" sz="1200" baseline="-25000">
                  <a:solidFill>
                    <a:srgbClr val="FF0066"/>
                  </a:solidFill>
                </a:rPr>
                <a:t>0</a:t>
              </a:r>
            </a:p>
          </p:txBody>
        </p:sp>
        <p:sp>
          <p:nvSpPr>
            <p:cNvPr id="31787" name="Line 43"/>
            <p:cNvSpPr>
              <a:spLocks noChangeShapeType="1"/>
            </p:cNvSpPr>
            <p:nvPr/>
          </p:nvSpPr>
          <p:spPr bwMode="auto">
            <a:xfrm>
              <a:off x="4952" y="3308"/>
              <a:ext cx="64" cy="0"/>
            </a:xfrm>
            <a:prstGeom prst="line">
              <a:avLst/>
            </a:prstGeom>
            <a:noFill/>
            <a:ln w="19050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31788" name="Text Box 44"/>
          <p:cNvSpPr txBox="1">
            <a:spLocks noChangeArrowheads="1"/>
          </p:cNvSpPr>
          <p:nvPr/>
        </p:nvSpPr>
        <p:spPr bwMode="auto">
          <a:xfrm>
            <a:off x="1087438" y="5622925"/>
            <a:ext cx="13017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600"/>
              <a:t>粒子・反粒子</a:t>
            </a:r>
          </a:p>
          <a:p>
            <a:r>
              <a:rPr lang="ja-JP" altLang="en-US" sz="1600"/>
              <a:t>の区別なし</a:t>
            </a:r>
          </a:p>
        </p:txBody>
      </p:sp>
      <p:sp>
        <p:nvSpPr>
          <p:cNvPr id="31789" name="Line 45"/>
          <p:cNvSpPr>
            <a:spLocks noChangeShapeType="1"/>
          </p:cNvSpPr>
          <p:nvPr/>
        </p:nvSpPr>
        <p:spPr bwMode="auto">
          <a:xfrm flipV="1">
            <a:off x="1692275" y="5124450"/>
            <a:ext cx="125413" cy="436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Picture 6" descr="g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288" y="528638"/>
            <a:ext cx="6372225" cy="3467100"/>
          </a:xfrm>
          <a:prstGeom prst="rect">
            <a:avLst/>
          </a:prstGeom>
          <a:noFill/>
        </p:spPr>
      </p:pic>
      <p:sp>
        <p:nvSpPr>
          <p:cNvPr id="25604" name="WordArt 4"/>
          <p:cNvSpPr>
            <a:spLocks noChangeArrowheads="1" noChangeShapeType="1" noTextEdit="1"/>
          </p:cNvSpPr>
          <p:nvPr/>
        </p:nvSpPr>
        <p:spPr bwMode="auto">
          <a:xfrm>
            <a:off x="1303338" y="141288"/>
            <a:ext cx="6483350" cy="549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ja-JP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Muon g-2 Experiment at BNL.(1997-2004)</a:t>
            </a:r>
            <a:endParaRPr lang="ja-JP" alt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ＭＳ Ｐゴシック"/>
              <a:ea typeface="ＭＳ Ｐゴシック"/>
            </a:endParaRPr>
          </a:p>
        </p:txBody>
      </p:sp>
      <p:pic>
        <p:nvPicPr>
          <p:cNvPr id="25605" name="Picture 5" descr="g2magnet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10063" y="3422650"/>
            <a:ext cx="4576762" cy="3154363"/>
          </a:xfrm>
          <a:prstGeom prst="rect">
            <a:avLst/>
          </a:prstGeom>
          <a:noFill/>
        </p:spPr>
      </p:pic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509588" y="2460625"/>
            <a:ext cx="6445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b="1">
                <a:solidFill>
                  <a:srgbClr val="FF3300"/>
                </a:solidFill>
              </a:rPr>
              <a:t>陽子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1403350" y="1181100"/>
            <a:ext cx="6445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b="1">
                <a:solidFill>
                  <a:srgbClr val="FF9900"/>
                </a:solidFill>
              </a:rPr>
              <a:t>標的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1662113" y="2568575"/>
            <a:ext cx="1003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chemeClr val="accent2"/>
                </a:solidFill>
                <a:latin typeface="Symbol" pitchFamily="18" charset="2"/>
              </a:rPr>
              <a:t>p</a:t>
            </a:r>
            <a:r>
              <a:rPr lang="en-US" altLang="ja-JP" b="1" baseline="30000">
                <a:solidFill>
                  <a:schemeClr val="accent2"/>
                </a:solidFill>
                <a:latin typeface="Symbol" pitchFamily="18" charset="2"/>
              </a:rPr>
              <a:t>+</a:t>
            </a:r>
            <a:r>
              <a:rPr lang="en-US" altLang="ja-JP" b="1">
                <a:solidFill>
                  <a:schemeClr val="accent2"/>
                </a:solidFill>
                <a:latin typeface="Symbol" pitchFamily="18" charset="2"/>
              </a:rPr>
              <a:t> </a:t>
            </a:r>
            <a:r>
              <a:rPr lang="en-US" altLang="ja-JP" b="1">
                <a:solidFill>
                  <a:schemeClr val="accent2"/>
                </a:solidFill>
              </a:rPr>
              <a:t>or</a:t>
            </a:r>
            <a:r>
              <a:rPr lang="en-US" altLang="ja-JP" b="1">
                <a:solidFill>
                  <a:schemeClr val="accent2"/>
                </a:solidFill>
                <a:latin typeface="Symbol" pitchFamily="18" charset="2"/>
              </a:rPr>
              <a:t> p</a:t>
            </a:r>
            <a:r>
              <a:rPr lang="en-US" altLang="ja-JP" b="1" baseline="30000">
                <a:solidFill>
                  <a:schemeClr val="accent2"/>
                </a:solidFill>
                <a:latin typeface="Symbol" pitchFamily="18" charset="2"/>
              </a:rPr>
              <a:t>-</a:t>
            </a:r>
            <a:r>
              <a:rPr lang="en-US" altLang="ja-JP" b="1">
                <a:solidFill>
                  <a:schemeClr val="accent2"/>
                </a:solidFill>
                <a:latin typeface="Symbol" pitchFamily="18" charset="2"/>
              </a:rPr>
              <a:t> 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2039938" y="971550"/>
            <a:ext cx="101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0000CC"/>
                </a:solidFill>
                <a:latin typeface="Symbol" pitchFamily="18" charset="2"/>
              </a:rPr>
              <a:t>m</a:t>
            </a:r>
            <a:r>
              <a:rPr lang="en-US" altLang="ja-JP" b="1" baseline="30000">
                <a:solidFill>
                  <a:srgbClr val="0000CC"/>
                </a:solidFill>
                <a:latin typeface="Symbol" pitchFamily="18" charset="2"/>
              </a:rPr>
              <a:t>+</a:t>
            </a:r>
            <a:r>
              <a:rPr lang="en-US" altLang="ja-JP" b="1">
                <a:solidFill>
                  <a:srgbClr val="0000CC"/>
                </a:solidFill>
                <a:latin typeface="Symbol" pitchFamily="18" charset="2"/>
              </a:rPr>
              <a:t> </a:t>
            </a:r>
            <a:r>
              <a:rPr lang="en-US" altLang="ja-JP" b="1">
                <a:solidFill>
                  <a:srgbClr val="0000CC"/>
                </a:solidFill>
              </a:rPr>
              <a:t>or</a:t>
            </a:r>
            <a:r>
              <a:rPr lang="en-US" altLang="ja-JP" b="1">
                <a:solidFill>
                  <a:srgbClr val="0000CC"/>
                </a:solidFill>
                <a:latin typeface="Symbol" pitchFamily="18" charset="2"/>
              </a:rPr>
              <a:t> m</a:t>
            </a:r>
            <a:r>
              <a:rPr lang="en-US" altLang="ja-JP" b="1" baseline="30000">
                <a:solidFill>
                  <a:srgbClr val="0000CC"/>
                </a:solidFill>
                <a:latin typeface="Symbol" pitchFamily="18" charset="2"/>
              </a:rPr>
              <a:t>-</a:t>
            </a:r>
            <a:r>
              <a:rPr lang="en-US" altLang="ja-JP" b="1">
                <a:solidFill>
                  <a:srgbClr val="0000CC"/>
                </a:solidFill>
                <a:latin typeface="Symbol" pitchFamily="18" charset="2"/>
              </a:rPr>
              <a:t> </a:t>
            </a:r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1587500" y="2881313"/>
            <a:ext cx="9985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chemeClr val="accent2"/>
                </a:solidFill>
                <a:latin typeface="Symbol" pitchFamily="18" charset="2"/>
              </a:rPr>
              <a:t>p</a:t>
            </a:r>
            <a:r>
              <a:rPr lang="en-US" altLang="ja-JP" b="1">
                <a:solidFill>
                  <a:schemeClr val="accent2"/>
                </a:solidFill>
                <a:latin typeface="Symbol" pitchFamily="18" charset="2"/>
                <a:sym typeface="Symbol" pitchFamily="18" charset="2"/>
              </a:rPr>
              <a:t>m+n</a:t>
            </a:r>
            <a:r>
              <a:rPr lang="en-US" altLang="ja-JP" b="1" baseline="-25000">
                <a:solidFill>
                  <a:schemeClr val="accent2"/>
                </a:solidFill>
                <a:latin typeface="Symbol" pitchFamily="18" charset="2"/>
                <a:sym typeface="Symbol" pitchFamily="18" charset="2"/>
              </a:rPr>
              <a:t>m</a:t>
            </a:r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6470650" y="1962150"/>
            <a:ext cx="195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800" b="1">
                <a:solidFill>
                  <a:srgbClr val="0000CC"/>
                </a:solidFill>
                <a:latin typeface="Symbol" pitchFamily="18" charset="2"/>
              </a:rPr>
              <a:t>m</a:t>
            </a:r>
            <a:r>
              <a:rPr lang="en-US" altLang="ja-JP" sz="2800" b="1">
                <a:solidFill>
                  <a:srgbClr val="0000CC"/>
                </a:solidFill>
                <a:latin typeface="Symbol" pitchFamily="18" charset="2"/>
                <a:sym typeface="Symbol" pitchFamily="18" charset="2"/>
              </a:rPr>
              <a:t></a:t>
            </a:r>
            <a:r>
              <a:rPr lang="en-US" altLang="ja-JP" sz="2800" b="1">
                <a:solidFill>
                  <a:srgbClr val="0000CC"/>
                </a:solidFill>
                <a:latin typeface="ＭＳ Ｐゴシック" pitchFamily="50" charset="-128"/>
                <a:sym typeface="Symbol" pitchFamily="18" charset="2"/>
              </a:rPr>
              <a:t>e</a:t>
            </a:r>
            <a:r>
              <a:rPr lang="en-US" altLang="ja-JP" sz="2800" b="1">
                <a:solidFill>
                  <a:srgbClr val="0000CC"/>
                </a:solidFill>
                <a:latin typeface="Symbol" pitchFamily="18" charset="2"/>
                <a:sym typeface="Symbol" pitchFamily="18" charset="2"/>
              </a:rPr>
              <a:t>+n</a:t>
            </a:r>
            <a:r>
              <a:rPr lang="en-US" altLang="ja-JP" sz="2800" b="1" baseline="-25000">
                <a:solidFill>
                  <a:srgbClr val="0000CC"/>
                </a:solidFill>
                <a:latin typeface="Symbol" pitchFamily="18" charset="2"/>
                <a:sym typeface="Symbol" pitchFamily="18" charset="2"/>
              </a:rPr>
              <a:t>m</a:t>
            </a:r>
            <a:r>
              <a:rPr lang="en-US" altLang="ja-JP" sz="2800" b="1">
                <a:solidFill>
                  <a:srgbClr val="0000CC"/>
                </a:solidFill>
                <a:sym typeface="Symbol" pitchFamily="18" charset="2"/>
              </a:rPr>
              <a:t>+</a:t>
            </a:r>
            <a:r>
              <a:rPr lang="en-US" altLang="ja-JP" sz="2800" b="1">
                <a:solidFill>
                  <a:srgbClr val="0000CC"/>
                </a:solidFill>
                <a:latin typeface="Symbol" pitchFamily="18" charset="2"/>
                <a:sym typeface="Symbol" pitchFamily="18" charset="2"/>
              </a:rPr>
              <a:t>n</a:t>
            </a:r>
            <a:r>
              <a:rPr lang="en-US" altLang="ja-JP" sz="2800" b="1" baseline="-25000">
                <a:solidFill>
                  <a:srgbClr val="0000CC"/>
                </a:solidFill>
                <a:latin typeface="ＭＳ Ｐゴシック" pitchFamily="50" charset="-128"/>
                <a:sym typeface="Symbol" pitchFamily="18" charset="2"/>
              </a:rPr>
              <a:t>e</a:t>
            </a:r>
            <a:endParaRPr lang="en-US" altLang="ja-JP" sz="2800" b="1">
              <a:solidFill>
                <a:srgbClr val="0000CC"/>
              </a:solidFill>
              <a:latin typeface="ＭＳ Ｐゴシック" pitchFamily="50" charset="-128"/>
              <a:sym typeface="Symbol" pitchFamily="18" charset="2"/>
            </a:endParaRPr>
          </a:p>
        </p:txBody>
      </p:sp>
      <p:sp>
        <p:nvSpPr>
          <p:cNvPr id="25613" name="Line 13"/>
          <p:cNvSpPr>
            <a:spLocks noChangeShapeType="1"/>
          </p:cNvSpPr>
          <p:nvPr/>
        </p:nvSpPr>
        <p:spPr bwMode="auto">
          <a:xfrm>
            <a:off x="7477125" y="2133600"/>
            <a:ext cx="204788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5615" name="Text Box 15"/>
          <p:cNvSpPr txBox="1">
            <a:spLocks noChangeArrowheads="1"/>
          </p:cNvSpPr>
          <p:nvPr/>
        </p:nvSpPr>
        <p:spPr bwMode="auto">
          <a:xfrm>
            <a:off x="7943850" y="0"/>
            <a:ext cx="12105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6600"/>
                </a:solidFill>
              </a:rPr>
              <a:t>5/02/2008</a:t>
            </a:r>
            <a:endParaRPr lang="en-US" altLang="ja-JP" dirty="0">
              <a:solidFill>
                <a:srgbClr val="FF6600"/>
              </a:solidFill>
            </a:endParaRPr>
          </a:p>
        </p:txBody>
      </p:sp>
      <p:sp>
        <p:nvSpPr>
          <p:cNvPr id="25616" name="Oval 16"/>
          <p:cNvSpPr>
            <a:spLocks noChangeArrowheads="1"/>
          </p:cNvSpPr>
          <p:nvPr/>
        </p:nvSpPr>
        <p:spPr bwMode="auto">
          <a:xfrm>
            <a:off x="441325" y="3446463"/>
            <a:ext cx="3463925" cy="3195637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5617" name="Oval 17"/>
          <p:cNvSpPr>
            <a:spLocks noChangeArrowheads="1"/>
          </p:cNvSpPr>
          <p:nvPr/>
        </p:nvSpPr>
        <p:spPr bwMode="auto">
          <a:xfrm>
            <a:off x="903288" y="3871913"/>
            <a:ext cx="2592387" cy="24098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ja-JP" altLang="ja-JP"/>
          </a:p>
        </p:txBody>
      </p:sp>
      <p:sp>
        <p:nvSpPr>
          <p:cNvPr id="25618" name="Line 18"/>
          <p:cNvSpPr>
            <a:spLocks noChangeShapeType="1"/>
          </p:cNvSpPr>
          <p:nvPr/>
        </p:nvSpPr>
        <p:spPr bwMode="auto">
          <a:xfrm>
            <a:off x="2205038" y="3668713"/>
            <a:ext cx="495300" cy="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diamond" w="lg" len="lg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5619" name="Line 19"/>
          <p:cNvSpPr>
            <a:spLocks noChangeShapeType="1"/>
          </p:cNvSpPr>
          <p:nvPr/>
        </p:nvSpPr>
        <p:spPr bwMode="auto">
          <a:xfrm>
            <a:off x="2206625" y="3722688"/>
            <a:ext cx="4953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arrow" w="lg" len="lg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5620" name="Line 20"/>
          <p:cNvSpPr>
            <a:spLocks noChangeShapeType="1"/>
          </p:cNvSpPr>
          <p:nvPr/>
        </p:nvSpPr>
        <p:spPr bwMode="auto">
          <a:xfrm>
            <a:off x="1582738" y="4657725"/>
            <a:ext cx="495300" cy="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diamond" w="lg" len="lg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5622" name="Text Box 22"/>
          <p:cNvSpPr txBox="1">
            <a:spLocks noChangeArrowheads="1"/>
          </p:cNvSpPr>
          <p:nvPr/>
        </p:nvSpPr>
        <p:spPr bwMode="auto">
          <a:xfrm>
            <a:off x="2176463" y="4460875"/>
            <a:ext cx="1104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b="1">
                <a:solidFill>
                  <a:srgbClr val="0000CC"/>
                </a:solidFill>
              </a:rPr>
              <a:t>運動方向</a:t>
            </a:r>
          </a:p>
        </p:txBody>
      </p:sp>
      <p:sp>
        <p:nvSpPr>
          <p:cNvPr id="25623" name="Line 23"/>
          <p:cNvSpPr>
            <a:spLocks noChangeShapeType="1"/>
          </p:cNvSpPr>
          <p:nvPr/>
        </p:nvSpPr>
        <p:spPr bwMode="auto">
          <a:xfrm>
            <a:off x="1562100" y="4983163"/>
            <a:ext cx="4953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arrow" w="lg" len="lg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5624" name="Text Box 24"/>
          <p:cNvSpPr txBox="1">
            <a:spLocks noChangeArrowheads="1"/>
          </p:cNvSpPr>
          <p:nvPr/>
        </p:nvSpPr>
        <p:spPr bwMode="auto">
          <a:xfrm>
            <a:off x="2189163" y="4827588"/>
            <a:ext cx="12493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b="1">
                <a:solidFill>
                  <a:srgbClr val="FF0000"/>
                </a:solidFill>
              </a:rPr>
              <a:t>スピン方向</a:t>
            </a:r>
          </a:p>
        </p:txBody>
      </p:sp>
      <p:sp>
        <p:nvSpPr>
          <p:cNvPr id="25625" name="Line 25"/>
          <p:cNvSpPr>
            <a:spLocks noChangeShapeType="1"/>
          </p:cNvSpPr>
          <p:nvPr/>
        </p:nvSpPr>
        <p:spPr bwMode="auto">
          <a:xfrm>
            <a:off x="3282950" y="4110038"/>
            <a:ext cx="290513" cy="354012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diamond" w="lg" len="lg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5626" name="Line 26"/>
          <p:cNvSpPr>
            <a:spLocks noChangeShapeType="1"/>
          </p:cNvSpPr>
          <p:nvPr/>
        </p:nvSpPr>
        <p:spPr bwMode="auto">
          <a:xfrm>
            <a:off x="3294063" y="4132263"/>
            <a:ext cx="65087" cy="430212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arrow" w="lg" len="lg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5627" name="Line 27"/>
          <p:cNvSpPr>
            <a:spLocks noChangeShapeType="1"/>
          </p:cNvSpPr>
          <p:nvPr/>
        </p:nvSpPr>
        <p:spPr bwMode="auto">
          <a:xfrm flipH="1">
            <a:off x="3694113" y="4970463"/>
            <a:ext cx="9525" cy="41910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diamond" w="lg" len="lg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5628" name="Line 28"/>
          <p:cNvSpPr>
            <a:spLocks noChangeShapeType="1"/>
          </p:cNvSpPr>
          <p:nvPr/>
        </p:nvSpPr>
        <p:spPr bwMode="auto">
          <a:xfrm flipH="1">
            <a:off x="3392488" y="4981575"/>
            <a:ext cx="311150" cy="236538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arrow" w="lg" len="lg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5629" name="Line 29"/>
          <p:cNvSpPr>
            <a:spLocks noChangeShapeType="1"/>
          </p:cNvSpPr>
          <p:nvPr/>
        </p:nvSpPr>
        <p:spPr bwMode="auto">
          <a:xfrm flipH="1">
            <a:off x="2963863" y="5940425"/>
            <a:ext cx="331787" cy="27940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diamond" w="lg" len="lg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5630" name="Line 30"/>
          <p:cNvSpPr>
            <a:spLocks noChangeShapeType="1"/>
          </p:cNvSpPr>
          <p:nvPr/>
        </p:nvSpPr>
        <p:spPr bwMode="auto">
          <a:xfrm flipH="1" flipV="1">
            <a:off x="2984500" y="5756275"/>
            <a:ext cx="290513" cy="19367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arrow" w="lg" len="lg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5631" name="Line 31"/>
          <p:cNvSpPr>
            <a:spLocks noChangeShapeType="1"/>
          </p:cNvSpPr>
          <p:nvPr/>
        </p:nvSpPr>
        <p:spPr bwMode="auto">
          <a:xfrm flipH="1">
            <a:off x="1878013" y="6438900"/>
            <a:ext cx="352425" cy="4763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diamond" w="lg" len="lg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5632" name="Line 32"/>
          <p:cNvSpPr>
            <a:spLocks noChangeShapeType="1"/>
          </p:cNvSpPr>
          <p:nvPr/>
        </p:nvSpPr>
        <p:spPr bwMode="auto">
          <a:xfrm flipV="1">
            <a:off x="2189163" y="6080125"/>
            <a:ext cx="119062" cy="33337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arrow" w="lg" len="lg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5634" name="AutoShape 34"/>
          <p:cNvSpPr>
            <a:spLocks noChangeArrowheads="1"/>
          </p:cNvSpPr>
          <p:nvPr/>
        </p:nvSpPr>
        <p:spPr bwMode="auto">
          <a:xfrm>
            <a:off x="1614488" y="5335588"/>
            <a:ext cx="339725" cy="319087"/>
          </a:xfrm>
          <a:prstGeom prst="flowChartSummingJunction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5635" name="Text Box 35"/>
          <p:cNvSpPr txBox="1">
            <a:spLocks noChangeArrowheads="1"/>
          </p:cNvSpPr>
          <p:nvPr/>
        </p:nvSpPr>
        <p:spPr bwMode="auto">
          <a:xfrm>
            <a:off x="2027238" y="5305425"/>
            <a:ext cx="809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b="1">
                <a:solidFill>
                  <a:srgbClr val="FF0000"/>
                </a:solidFill>
              </a:rPr>
              <a:t>磁場</a:t>
            </a:r>
            <a:r>
              <a:rPr lang="en-US" altLang="ja-JP" b="1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5636" name="Text Box 36"/>
          <p:cNvSpPr txBox="1">
            <a:spLocks noChangeArrowheads="1"/>
          </p:cNvSpPr>
          <p:nvPr/>
        </p:nvSpPr>
        <p:spPr bwMode="auto">
          <a:xfrm>
            <a:off x="811213" y="6491288"/>
            <a:ext cx="27082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b="1">
                <a:solidFill>
                  <a:srgbClr val="008080"/>
                </a:solidFill>
              </a:rPr>
              <a:t>スピンは最差運動をする。</a:t>
            </a:r>
          </a:p>
        </p:txBody>
      </p:sp>
      <p:sp>
        <p:nvSpPr>
          <p:cNvPr id="25637" name="Text Box 37"/>
          <p:cNvSpPr txBox="1">
            <a:spLocks noChangeArrowheads="1"/>
          </p:cNvSpPr>
          <p:nvPr/>
        </p:nvSpPr>
        <p:spPr bwMode="auto">
          <a:xfrm>
            <a:off x="4856163" y="3514725"/>
            <a:ext cx="36242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リングの内側に電子検出器がある。</a:t>
            </a:r>
          </a:p>
        </p:txBody>
      </p:sp>
      <p:sp>
        <p:nvSpPr>
          <p:cNvPr id="25638" name="Line 38"/>
          <p:cNvSpPr>
            <a:spLocks noChangeShapeType="1"/>
          </p:cNvSpPr>
          <p:nvPr/>
        </p:nvSpPr>
        <p:spPr bwMode="auto">
          <a:xfrm flipH="1">
            <a:off x="1828800" y="3776663"/>
            <a:ext cx="365125" cy="290512"/>
          </a:xfrm>
          <a:prstGeom prst="line">
            <a:avLst/>
          </a:prstGeom>
          <a:noFill/>
          <a:ln w="9525">
            <a:solidFill>
              <a:srgbClr val="33CC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5639" name="Text Box 39"/>
          <p:cNvSpPr txBox="1">
            <a:spLocks noChangeArrowheads="1"/>
          </p:cNvSpPr>
          <p:nvPr/>
        </p:nvSpPr>
        <p:spPr bwMode="auto">
          <a:xfrm>
            <a:off x="1543050" y="4021138"/>
            <a:ext cx="1098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33CC33"/>
                </a:solidFill>
              </a:rPr>
              <a:t>電子放出</a:t>
            </a:r>
          </a:p>
        </p:txBody>
      </p:sp>
      <p:sp>
        <p:nvSpPr>
          <p:cNvPr id="25640" name="Oval 40"/>
          <p:cNvSpPr>
            <a:spLocks noChangeArrowheads="1"/>
          </p:cNvSpPr>
          <p:nvPr/>
        </p:nvSpPr>
        <p:spPr bwMode="auto">
          <a:xfrm>
            <a:off x="7061200" y="2095500"/>
            <a:ext cx="330200" cy="330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ja-JP" altLang="ja-JP">
              <a:solidFill>
                <a:srgbClr val="FF0000"/>
              </a:solidFill>
            </a:endParaRPr>
          </a:p>
        </p:txBody>
      </p:sp>
      <p:sp>
        <p:nvSpPr>
          <p:cNvPr id="25641" name="Text Box 41"/>
          <p:cNvSpPr txBox="1">
            <a:spLocks noChangeArrowheads="1"/>
          </p:cNvSpPr>
          <p:nvPr/>
        </p:nvSpPr>
        <p:spPr bwMode="auto">
          <a:xfrm>
            <a:off x="5995988" y="2473325"/>
            <a:ext cx="31480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FF0000"/>
                </a:solidFill>
              </a:rPr>
              <a:t>電子を観測することで</a:t>
            </a:r>
          </a:p>
          <a:p>
            <a:r>
              <a:rPr lang="en-US" altLang="ja-JP">
                <a:solidFill>
                  <a:srgbClr val="FF0000"/>
                </a:solidFill>
              </a:rPr>
              <a:t>μ</a:t>
            </a:r>
            <a:r>
              <a:rPr lang="ja-JP" altLang="en-US">
                <a:solidFill>
                  <a:srgbClr val="FF0000"/>
                </a:solidFill>
              </a:rPr>
              <a:t>のスピンの方向を観測する。</a:t>
            </a:r>
          </a:p>
        </p:txBody>
      </p:sp>
      <p:sp>
        <p:nvSpPr>
          <p:cNvPr id="25642" name="Oval 42"/>
          <p:cNvSpPr>
            <a:spLocks noChangeArrowheads="1"/>
          </p:cNvSpPr>
          <p:nvPr/>
        </p:nvSpPr>
        <p:spPr bwMode="auto">
          <a:xfrm rot="910256">
            <a:off x="4121150" y="2195513"/>
            <a:ext cx="966788" cy="4191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5643" name="Line 43"/>
          <p:cNvSpPr>
            <a:spLocks noChangeShapeType="1"/>
          </p:cNvSpPr>
          <p:nvPr/>
        </p:nvSpPr>
        <p:spPr bwMode="auto">
          <a:xfrm flipV="1">
            <a:off x="5121275" y="2301875"/>
            <a:ext cx="1290638" cy="2047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585788" y="469900"/>
            <a:ext cx="44164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ja-JP" altLang="en-US" sz="1400"/>
              <a:t>電子はの放出方向分布はミューオンのスピンの向きからの角度を</a:t>
            </a:r>
            <a:r>
              <a:rPr lang="en-US" altLang="ja-JP" sz="1400"/>
              <a:t>α</a:t>
            </a:r>
            <a:r>
              <a:rPr lang="ja-JP" altLang="en-US" sz="1400"/>
              <a:t>として∝１－</a:t>
            </a:r>
            <a:r>
              <a:rPr lang="en-US" altLang="ja-JP" sz="1400"/>
              <a:t>cosα</a:t>
            </a:r>
            <a:r>
              <a:rPr lang="ja-JP" altLang="en-US" sz="1400"/>
              <a:t>とかける。つまりミューオンのスピンと逆向きに放出される確率が高い。</a:t>
            </a:r>
          </a:p>
        </p:txBody>
      </p:sp>
      <p:pic>
        <p:nvPicPr>
          <p:cNvPr id="26629" name="Picture 5" descr="co_wiggles2000_020409_tiff"/>
          <p:cNvPicPr>
            <a:picLocks noChangeAspect="1" noChangeArrowheads="1"/>
          </p:cNvPicPr>
          <p:nvPr/>
        </p:nvPicPr>
        <p:blipFill>
          <a:blip r:embed="rId3"/>
          <a:srcRect t="12564" b="18867"/>
          <a:stretch>
            <a:fillRect/>
          </a:stretch>
        </p:blipFill>
        <p:spPr bwMode="auto">
          <a:xfrm>
            <a:off x="441325" y="1323975"/>
            <a:ext cx="4875213" cy="3159125"/>
          </a:xfrm>
          <a:prstGeom prst="rect">
            <a:avLst/>
          </a:prstGeom>
          <a:noFill/>
        </p:spPr>
      </p:pic>
      <p:sp>
        <p:nvSpPr>
          <p:cNvPr id="26630" name="Line 6"/>
          <p:cNvSpPr>
            <a:spLocks noChangeShapeType="1"/>
          </p:cNvSpPr>
          <p:nvPr/>
        </p:nvSpPr>
        <p:spPr bwMode="auto">
          <a:xfrm>
            <a:off x="1042988" y="1914525"/>
            <a:ext cx="3529012" cy="2794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3694113" y="1782763"/>
            <a:ext cx="6445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b="1">
                <a:solidFill>
                  <a:srgbClr val="008080"/>
                </a:solidFill>
              </a:rPr>
              <a:t>寿命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574675" y="4546600"/>
            <a:ext cx="44545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FF0066"/>
                </a:solidFill>
              </a:rPr>
              <a:t>最差運動が見える。この周期が</a:t>
            </a:r>
            <a:r>
              <a:rPr lang="en-US" altLang="ja-JP">
                <a:solidFill>
                  <a:srgbClr val="FF0066"/>
                </a:solidFill>
              </a:rPr>
              <a:t>μ</a:t>
            </a:r>
            <a:r>
              <a:rPr lang="en-US" altLang="ja-JP">
                <a:solidFill>
                  <a:srgbClr val="FF0066"/>
                </a:solidFill>
                <a:latin typeface="ＭＳ Ｐゴシック" pitchFamily="50" charset="-128"/>
              </a:rPr>
              <a:t>∙B</a:t>
            </a:r>
            <a:r>
              <a:rPr lang="ja-JP" altLang="en-US">
                <a:solidFill>
                  <a:srgbClr val="FF0066"/>
                </a:solidFill>
              </a:rPr>
              <a:t>に対応。</a:t>
            </a: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1673225" y="5010150"/>
            <a:ext cx="256857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b="1">
                <a:solidFill>
                  <a:srgbClr val="FF0000"/>
                </a:solidFill>
                <a:latin typeface="Symbol" pitchFamily="18" charset="2"/>
              </a:rPr>
              <a:t>実験値</a:t>
            </a:r>
          </a:p>
          <a:p>
            <a:r>
              <a:rPr lang="en-US" altLang="ja-JP">
                <a:latin typeface="Symbol" pitchFamily="18" charset="2"/>
              </a:rPr>
              <a:t>m</a:t>
            </a:r>
            <a:r>
              <a:rPr lang="en-US" altLang="ja-JP"/>
              <a:t>=1.0011659</a:t>
            </a:r>
            <a:r>
              <a:rPr lang="en-US" altLang="ja-JP">
                <a:solidFill>
                  <a:srgbClr val="FF0000"/>
                </a:solidFill>
              </a:rPr>
              <a:t>203</a:t>
            </a:r>
            <a:r>
              <a:rPr lang="en-US" altLang="ja-JP"/>
              <a:t> e/2m</a:t>
            </a:r>
            <a:r>
              <a:rPr lang="en-US" altLang="ja-JP" baseline="-25000">
                <a:latin typeface="Symbol" pitchFamily="18" charset="2"/>
              </a:rPr>
              <a:t>m</a:t>
            </a:r>
          </a:p>
          <a:p>
            <a:r>
              <a:rPr lang="en-US" altLang="ja-JP"/>
              <a:t>  </a:t>
            </a:r>
            <a:r>
              <a:rPr lang="en-US" altLang="ja-JP">
                <a:sym typeface="Symbol" pitchFamily="18" charset="2"/>
              </a:rPr>
              <a:t>0.0000000008 </a:t>
            </a:r>
            <a:r>
              <a:rPr lang="en-US" altLang="ja-JP"/>
              <a:t>e/2m</a:t>
            </a:r>
            <a:r>
              <a:rPr lang="en-US" altLang="ja-JP" baseline="-25000">
                <a:latin typeface="Symbol" pitchFamily="18" charset="2"/>
              </a:rPr>
              <a:t>m</a:t>
            </a:r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5278438" y="5010150"/>
            <a:ext cx="256857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b="1">
                <a:solidFill>
                  <a:srgbClr val="0000CC"/>
                </a:solidFill>
                <a:latin typeface="Symbol" pitchFamily="18" charset="2"/>
              </a:rPr>
              <a:t>理論計算値</a:t>
            </a:r>
          </a:p>
          <a:p>
            <a:r>
              <a:rPr lang="en-US" altLang="ja-JP">
                <a:latin typeface="Symbol" pitchFamily="18" charset="2"/>
              </a:rPr>
              <a:t>m</a:t>
            </a:r>
            <a:r>
              <a:rPr lang="en-US" altLang="ja-JP"/>
              <a:t>=1.0011659</a:t>
            </a:r>
            <a:r>
              <a:rPr lang="en-US" altLang="ja-JP">
                <a:solidFill>
                  <a:srgbClr val="0000CC"/>
                </a:solidFill>
              </a:rPr>
              <a:t>178</a:t>
            </a:r>
            <a:r>
              <a:rPr lang="en-US" altLang="ja-JP"/>
              <a:t> e/2m</a:t>
            </a:r>
            <a:r>
              <a:rPr lang="en-US" altLang="ja-JP" baseline="-25000">
                <a:latin typeface="Symbol" pitchFamily="18" charset="2"/>
              </a:rPr>
              <a:t>m</a:t>
            </a:r>
          </a:p>
          <a:p>
            <a:r>
              <a:rPr lang="en-US" altLang="ja-JP"/>
              <a:t>  </a:t>
            </a:r>
            <a:r>
              <a:rPr lang="en-US" altLang="ja-JP">
                <a:sym typeface="Symbol" pitchFamily="18" charset="2"/>
              </a:rPr>
              <a:t>0.0000000007 </a:t>
            </a:r>
            <a:r>
              <a:rPr lang="en-US" altLang="ja-JP"/>
              <a:t>e/2m</a:t>
            </a:r>
            <a:r>
              <a:rPr lang="en-US" altLang="ja-JP" baseline="-25000">
                <a:latin typeface="Symbol" pitchFamily="18" charset="2"/>
              </a:rPr>
              <a:t>m</a:t>
            </a:r>
          </a:p>
        </p:txBody>
      </p:sp>
      <p:pic>
        <p:nvPicPr>
          <p:cNvPr id="26635" name="Picture 11"/>
          <p:cNvPicPr>
            <a:picLocks noChangeAspect="1" noChangeArrowheads="1"/>
          </p:cNvPicPr>
          <p:nvPr/>
        </p:nvPicPr>
        <p:blipFill>
          <a:blip r:embed="rId4"/>
          <a:srcRect l="10158" r="8116"/>
          <a:stretch>
            <a:fillRect/>
          </a:stretch>
        </p:blipFill>
        <p:spPr bwMode="auto">
          <a:xfrm>
            <a:off x="5273675" y="2060575"/>
            <a:ext cx="3870325" cy="260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5265738" y="1385888"/>
            <a:ext cx="18621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0000CC"/>
                </a:solidFill>
              </a:rPr>
              <a:t>1</a:t>
            </a:r>
            <a:r>
              <a:rPr lang="ja-JP" altLang="en-US">
                <a:solidFill>
                  <a:srgbClr val="0000CC"/>
                </a:solidFill>
              </a:rPr>
              <a:t>からのずれは？</a:t>
            </a:r>
          </a:p>
        </p:txBody>
      </p:sp>
      <p:sp>
        <p:nvSpPr>
          <p:cNvPr id="26637" name="Text Box 13"/>
          <p:cNvSpPr txBox="1">
            <a:spLocks noChangeArrowheads="1"/>
          </p:cNvSpPr>
          <p:nvPr/>
        </p:nvSpPr>
        <p:spPr bwMode="auto">
          <a:xfrm>
            <a:off x="5241925" y="1785938"/>
            <a:ext cx="3670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0000CC"/>
                </a:solidFill>
              </a:rPr>
              <a:t>QED</a:t>
            </a:r>
            <a:r>
              <a:rPr lang="ja-JP" altLang="en-US">
                <a:solidFill>
                  <a:srgbClr val="0000CC"/>
                </a:solidFill>
              </a:rPr>
              <a:t>（＋</a:t>
            </a:r>
            <a:r>
              <a:rPr lang="en-US" altLang="ja-JP">
                <a:solidFill>
                  <a:srgbClr val="0000CC"/>
                </a:solidFill>
              </a:rPr>
              <a:t>Weak+Strong</a:t>
            </a:r>
            <a:r>
              <a:rPr lang="ja-JP" altLang="en-US">
                <a:solidFill>
                  <a:srgbClr val="0000CC"/>
                </a:solidFill>
              </a:rPr>
              <a:t>）の高次効果</a:t>
            </a:r>
          </a:p>
        </p:txBody>
      </p:sp>
      <p:sp>
        <p:nvSpPr>
          <p:cNvPr id="26638" name="AutoShape 14"/>
          <p:cNvSpPr>
            <a:spLocks noChangeArrowheads="1"/>
          </p:cNvSpPr>
          <p:nvPr/>
        </p:nvSpPr>
        <p:spPr bwMode="auto">
          <a:xfrm rot="10800000" flipH="1">
            <a:off x="3754438" y="5929313"/>
            <a:ext cx="2063750" cy="442912"/>
          </a:xfrm>
          <a:prstGeom prst="curvedDownArrow">
            <a:avLst>
              <a:gd name="adj1" fmla="val 93190"/>
              <a:gd name="adj2" fmla="val 18638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6639" name="Text Box 15"/>
          <p:cNvSpPr txBox="1">
            <a:spLocks noChangeArrowheads="1"/>
          </p:cNvSpPr>
          <p:nvPr/>
        </p:nvSpPr>
        <p:spPr bwMode="auto">
          <a:xfrm>
            <a:off x="5545138" y="6194425"/>
            <a:ext cx="2698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i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標準理論の破れか？？？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53" name="Group 41"/>
          <p:cNvGrpSpPr>
            <a:grpSpLocks/>
          </p:cNvGrpSpPr>
          <p:nvPr/>
        </p:nvGrpSpPr>
        <p:grpSpPr bwMode="auto">
          <a:xfrm>
            <a:off x="6154738" y="835025"/>
            <a:ext cx="2989262" cy="2725738"/>
            <a:chOff x="3690" y="924"/>
            <a:chExt cx="1883" cy="1717"/>
          </a:xfrm>
        </p:grpSpPr>
        <p:pic>
          <p:nvPicPr>
            <p:cNvPr id="38929" name="Picture 17" descr="rotation_curve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90" y="924"/>
              <a:ext cx="1722" cy="1717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38940" name="Freeform 28"/>
            <p:cNvSpPr>
              <a:spLocks/>
            </p:cNvSpPr>
            <p:nvPr/>
          </p:nvSpPr>
          <p:spPr bwMode="auto">
            <a:xfrm>
              <a:off x="4009" y="1417"/>
              <a:ext cx="1176" cy="946"/>
            </a:xfrm>
            <a:custGeom>
              <a:avLst/>
              <a:gdLst/>
              <a:ahLst/>
              <a:cxnLst>
                <a:cxn ang="0">
                  <a:pos x="0" y="2128"/>
                </a:cxn>
                <a:cxn ang="0">
                  <a:pos x="144" y="1216"/>
                </a:cxn>
                <a:cxn ang="0">
                  <a:pos x="288" y="352"/>
                </a:cxn>
                <a:cxn ang="0">
                  <a:pos x="480" y="64"/>
                </a:cxn>
                <a:cxn ang="0">
                  <a:pos x="624" y="16"/>
                </a:cxn>
                <a:cxn ang="0">
                  <a:pos x="960" y="160"/>
                </a:cxn>
                <a:cxn ang="0">
                  <a:pos x="1536" y="736"/>
                </a:cxn>
                <a:cxn ang="0">
                  <a:pos x="2352" y="1504"/>
                </a:cxn>
                <a:cxn ang="0">
                  <a:pos x="2496" y="1600"/>
                </a:cxn>
              </a:cxnLst>
              <a:rect l="0" t="0" r="r" b="b"/>
              <a:pathLst>
                <a:path w="2512" h="2128">
                  <a:moveTo>
                    <a:pt x="0" y="2128"/>
                  </a:moveTo>
                  <a:cubicBezTo>
                    <a:pt x="48" y="1820"/>
                    <a:pt x="96" y="1512"/>
                    <a:pt x="144" y="1216"/>
                  </a:cubicBezTo>
                  <a:cubicBezTo>
                    <a:pt x="192" y="920"/>
                    <a:pt x="232" y="544"/>
                    <a:pt x="288" y="352"/>
                  </a:cubicBezTo>
                  <a:cubicBezTo>
                    <a:pt x="344" y="160"/>
                    <a:pt x="424" y="120"/>
                    <a:pt x="480" y="64"/>
                  </a:cubicBezTo>
                  <a:cubicBezTo>
                    <a:pt x="536" y="8"/>
                    <a:pt x="544" y="0"/>
                    <a:pt x="624" y="16"/>
                  </a:cubicBezTo>
                  <a:cubicBezTo>
                    <a:pt x="704" y="32"/>
                    <a:pt x="808" y="40"/>
                    <a:pt x="960" y="160"/>
                  </a:cubicBezTo>
                  <a:cubicBezTo>
                    <a:pt x="1112" y="280"/>
                    <a:pt x="1304" y="512"/>
                    <a:pt x="1536" y="736"/>
                  </a:cubicBezTo>
                  <a:cubicBezTo>
                    <a:pt x="1768" y="960"/>
                    <a:pt x="2192" y="1360"/>
                    <a:pt x="2352" y="1504"/>
                  </a:cubicBezTo>
                  <a:cubicBezTo>
                    <a:pt x="2512" y="1648"/>
                    <a:pt x="2504" y="1624"/>
                    <a:pt x="2496" y="1600"/>
                  </a:cubicBezTo>
                </a:path>
              </a:pathLst>
            </a:custGeom>
            <a:noFill/>
            <a:ln w="28575" cap="flat" cmpd="sng">
              <a:solidFill>
                <a:srgbClr val="33CC33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endParaRPr lang="ja-JP" altLang="en-US"/>
            </a:p>
          </p:txBody>
        </p:sp>
        <p:sp>
          <p:nvSpPr>
            <p:cNvPr id="38945" name="Line 33"/>
            <p:cNvSpPr>
              <a:spLocks noChangeShapeType="1"/>
            </p:cNvSpPr>
            <p:nvPr/>
          </p:nvSpPr>
          <p:spPr bwMode="auto">
            <a:xfrm>
              <a:off x="4848" y="1422"/>
              <a:ext cx="0" cy="42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8946" name="Text Box 34"/>
            <p:cNvSpPr txBox="1">
              <a:spLocks noChangeArrowheads="1"/>
            </p:cNvSpPr>
            <p:nvPr/>
          </p:nvSpPr>
          <p:spPr bwMode="auto">
            <a:xfrm>
              <a:off x="4881" y="1526"/>
              <a:ext cx="692" cy="231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ja-JP" altLang="en-US">
                  <a:solidFill>
                    <a:schemeClr val="bg1"/>
                  </a:solidFill>
                </a:rPr>
                <a:t>暗黒物質</a:t>
              </a:r>
            </a:p>
          </p:txBody>
        </p:sp>
        <p:sp>
          <p:nvSpPr>
            <p:cNvPr id="38951" name="Text Box 39"/>
            <p:cNvSpPr txBox="1">
              <a:spLocks noChangeArrowheads="1"/>
            </p:cNvSpPr>
            <p:nvPr/>
          </p:nvSpPr>
          <p:spPr bwMode="auto">
            <a:xfrm>
              <a:off x="4255" y="1673"/>
              <a:ext cx="4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ja-JP" altLang="en-US">
                  <a:solidFill>
                    <a:srgbClr val="33CC33"/>
                  </a:solidFill>
                </a:rPr>
                <a:t>予想</a:t>
              </a:r>
            </a:p>
          </p:txBody>
        </p:sp>
        <p:sp>
          <p:nvSpPr>
            <p:cNvPr id="38952" name="Text Box 40"/>
            <p:cNvSpPr txBox="1">
              <a:spLocks noChangeArrowheads="1"/>
            </p:cNvSpPr>
            <p:nvPr/>
          </p:nvSpPr>
          <p:spPr bwMode="auto">
            <a:xfrm>
              <a:off x="4563" y="1141"/>
              <a:ext cx="4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ja-JP" altLang="en-US">
                  <a:solidFill>
                    <a:srgbClr val="FF0000"/>
                  </a:solidFill>
                </a:rPr>
                <a:t>観測</a:t>
              </a:r>
            </a:p>
          </p:txBody>
        </p:sp>
      </p:grpSp>
      <p:pic>
        <p:nvPicPr>
          <p:cNvPr id="38959" name="Picture 4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9838" y="3278188"/>
            <a:ext cx="3184525" cy="357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917" name="WordArt 5"/>
          <p:cNvSpPr>
            <a:spLocks noChangeArrowheads="1" noChangeShapeType="1" noTextEdit="1"/>
          </p:cNvSpPr>
          <p:nvPr/>
        </p:nvSpPr>
        <p:spPr bwMode="auto">
          <a:xfrm>
            <a:off x="976313" y="225425"/>
            <a:ext cx="7194550" cy="4619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ja-JP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CDMS</a:t>
            </a:r>
            <a:r>
              <a:rPr lang="ja-JP" alt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（</a:t>
            </a:r>
            <a:r>
              <a:rPr lang="en-US" altLang="ja-JP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Cold Dark Matter Search: </a:t>
            </a:r>
            <a:r>
              <a:rPr lang="ja-JP" alt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暗黒物質を探せ）</a:t>
            </a: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7943850" y="0"/>
            <a:ext cx="12105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mtClean="0">
                <a:solidFill>
                  <a:srgbClr val="FF6600"/>
                </a:solidFill>
              </a:rPr>
              <a:t>5/09/2008</a:t>
            </a:r>
            <a:endParaRPr lang="en-US" altLang="ja-JP" dirty="0">
              <a:solidFill>
                <a:srgbClr val="FF6600"/>
              </a:solidFill>
            </a:endParaRPr>
          </a:p>
        </p:txBody>
      </p:sp>
      <p:pic>
        <p:nvPicPr>
          <p:cNvPr id="38920" name="Picture 8" descr="expected_rotation_curvey"/>
          <p:cNvPicPr>
            <a:picLocks noChangeAspect="1" noChangeArrowheads="1"/>
          </p:cNvPicPr>
          <p:nvPr/>
        </p:nvPicPr>
        <p:blipFill>
          <a:blip r:embed="rId5"/>
          <a:srcRect t="16623" r="18433"/>
          <a:stretch>
            <a:fillRect/>
          </a:stretch>
        </p:blipFill>
        <p:spPr bwMode="auto">
          <a:xfrm>
            <a:off x="630238" y="1473200"/>
            <a:ext cx="4313237" cy="29781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pic>
        <p:nvPicPr>
          <p:cNvPr id="38919" name="Picture 7" descr="MW_COBE_edge_on"/>
          <p:cNvPicPr>
            <a:picLocks noChangeAspect="1" noChangeArrowheads="1"/>
          </p:cNvPicPr>
          <p:nvPr/>
        </p:nvPicPr>
        <p:blipFill>
          <a:blip r:embed="rId6"/>
          <a:srcRect l="6082" t="31570" r="6259" b="29594"/>
          <a:stretch>
            <a:fillRect/>
          </a:stretch>
        </p:blipFill>
        <p:spPr bwMode="auto">
          <a:xfrm>
            <a:off x="0" y="1343025"/>
            <a:ext cx="4391025" cy="922338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368300" y="927100"/>
            <a:ext cx="3309938" cy="366713"/>
          </a:xfrm>
          <a:prstGeom prst="rect">
            <a:avLst/>
          </a:prstGeom>
          <a:solidFill>
            <a:srgbClr val="FFCCFF"/>
          </a:solidFill>
          <a:ln w="19050">
            <a:noFill/>
            <a:miter lim="800000"/>
            <a:headEnd/>
            <a:tailEnd type="none" w="lg" len="lg"/>
          </a:ln>
          <a:effectLst/>
        </p:spPr>
        <p:txBody>
          <a:bodyPr lIns="90000" tIns="46800" rIns="90000" bIns="46800">
            <a:spAutoFit/>
          </a:bodyPr>
          <a:lstStyle/>
          <a:p>
            <a:pPr fontAlgn="t">
              <a:spcBef>
                <a:spcPct val="50000"/>
              </a:spcBef>
            </a:pPr>
            <a:r>
              <a:rPr lang="ja-JP" altLang="en-US">
                <a:solidFill>
                  <a:srgbClr val="000099"/>
                </a:solidFill>
                <a:latin typeface="Times New Roman" pitchFamily="18" charset="0"/>
              </a:rPr>
              <a:t>期待される銀河の回転曲線の形</a:t>
            </a:r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1457325" y="2266950"/>
            <a:ext cx="1905000" cy="366713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  <a:effectLst/>
        </p:spPr>
        <p:txBody>
          <a:bodyPr lIns="90000" tIns="46800" rIns="90000" bIns="46800">
            <a:spAutoFit/>
          </a:bodyPr>
          <a:lstStyle/>
          <a:p>
            <a:pPr fontAlgn="t">
              <a:spcBef>
                <a:spcPct val="50000"/>
              </a:spcBef>
            </a:pPr>
            <a:r>
              <a:rPr lang="ja-JP" altLang="en-US">
                <a:solidFill>
                  <a:srgbClr val="FF6600"/>
                </a:solidFill>
                <a:latin typeface="Times New Roman" pitchFamily="18" charset="0"/>
              </a:rPr>
              <a:t>剛体回転</a:t>
            </a:r>
          </a:p>
        </p:txBody>
      </p:sp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3836988" y="2695575"/>
            <a:ext cx="1497012" cy="366713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  <a:effectLst/>
        </p:spPr>
        <p:txBody>
          <a:bodyPr lIns="90000" tIns="46800" rIns="90000" bIns="46800">
            <a:spAutoFit/>
          </a:bodyPr>
          <a:lstStyle/>
          <a:p>
            <a:pPr fontAlgn="t">
              <a:spcBef>
                <a:spcPct val="50000"/>
              </a:spcBef>
            </a:pPr>
            <a:r>
              <a:rPr lang="ja-JP" altLang="en-US">
                <a:solidFill>
                  <a:srgbClr val="008080"/>
                </a:solidFill>
                <a:latin typeface="Times New Roman" pitchFamily="18" charset="0"/>
              </a:rPr>
              <a:t>ケプラー回転</a:t>
            </a:r>
          </a:p>
        </p:txBody>
      </p:sp>
      <p:sp>
        <p:nvSpPr>
          <p:cNvPr id="38925" name="Text Box 13"/>
          <p:cNvSpPr txBox="1">
            <a:spLocks noChangeArrowheads="1"/>
          </p:cNvSpPr>
          <p:nvPr/>
        </p:nvSpPr>
        <p:spPr bwMode="auto">
          <a:xfrm>
            <a:off x="2368550" y="2903538"/>
            <a:ext cx="304800" cy="685800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 type="none" w="lg" len="lg"/>
          </a:ln>
          <a:effectLst/>
        </p:spPr>
        <p:txBody>
          <a:bodyPr vert="eaVert" lIns="90000" tIns="46800" rIns="90000" bIns="46800">
            <a:spAutoFit/>
          </a:bodyPr>
          <a:lstStyle/>
          <a:p>
            <a:pPr fontAlgn="t">
              <a:lnSpc>
                <a:spcPct val="40000"/>
              </a:lnSpc>
              <a:spcBef>
                <a:spcPct val="50000"/>
              </a:spcBef>
            </a:pPr>
            <a:r>
              <a:rPr lang="ja-JP" altLang="en-US" sz="2000">
                <a:solidFill>
                  <a:srgbClr val="000099"/>
                </a:solidFill>
                <a:latin typeface="Times New Roman" pitchFamily="18" charset="0"/>
              </a:rPr>
              <a:t>速度</a:t>
            </a:r>
          </a:p>
        </p:txBody>
      </p:sp>
      <p:sp>
        <p:nvSpPr>
          <p:cNvPr id="38927" name="Line 15"/>
          <p:cNvSpPr>
            <a:spLocks noChangeShapeType="1"/>
          </p:cNvSpPr>
          <p:nvPr/>
        </p:nvSpPr>
        <p:spPr bwMode="auto">
          <a:xfrm>
            <a:off x="2266950" y="1857375"/>
            <a:ext cx="806450" cy="1322388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38928" name="Line 16"/>
          <p:cNvSpPr>
            <a:spLocks noChangeShapeType="1"/>
          </p:cNvSpPr>
          <p:nvPr/>
        </p:nvSpPr>
        <p:spPr bwMode="auto">
          <a:xfrm>
            <a:off x="3708400" y="1819275"/>
            <a:ext cx="233363" cy="1773238"/>
          </a:xfrm>
          <a:prstGeom prst="line">
            <a:avLst/>
          </a:prstGeom>
          <a:noFill/>
          <a:ln w="28575">
            <a:solidFill>
              <a:srgbClr val="00808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38924" name="Text Box 12"/>
          <p:cNvSpPr txBox="1">
            <a:spLocks noChangeArrowheads="1"/>
          </p:cNvSpPr>
          <p:nvPr/>
        </p:nvSpPr>
        <p:spPr bwMode="auto">
          <a:xfrm>
            <a:off x="2530475" y="3871913"/>
            <a:ext cx="2057400" cy="274637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 type="none" w="lg" len="lg"/>
          </a:ln>
          <a:effectLst/>
        </p:spPr>
        <p:txBody>
          <a:bodyPr lIns="90000" tIns="46800" rIns="90000" bIns="46800">
            <a:spAutoFit/>
          </a:bodyPr>
          <a:lstStyle/>
          <a:p>
            <a:pPr fontAlgn="t">
              <a:lnSpc>
                <a:spcPct val="60000"/>
              </a:lnSpc>
              <a:spcBef>
                <a:spcPct val="50000"/>
              </a:spcBef>
            </a:pPr>
            <a:r>
              <a:rPr lang="ja-JP" altLang="en-US" sz="2000">
                <a:solidFill>
                  <a:srgbClr val="000099"/>
                </a:solidFill>
                <a:latin typeface="Times New Roman" pitchFamily="18" charset="0"/>
              </a:rPr>
              <a:t>中心からの距離</a:t>
            </a:r>
          </a:p>
        </p:txBody>
      </p:sp>
      <p:sp>
        <p:nvSpPr>
          <p:cNvPr id="38949" name="AutoShape 37"/>
          <p:cNvSpPr>
            <a:spLocks noChangeArrowheads="1"/>
          </p:cNvSpPr>
          <p:nvPr/>
        </p:nvSpPr>
        <p:spPr bwMode="auto">
          <a:xfrm>
            <a:off x="4883150" y="2325688"/>
            <a:ext cx="976313" cy="485775"/>
          </a:xfrm>
          <a:prstGeom prst="rightArrow">
            <a:avLst>
              <a:gd name="adj1" fmla="val 37259"/>
              <a:gd name="adj2" fmla="val 6829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8950" name="Text Box 38"/>
          <p:cNvSpPr txBox="1">
            <a:spLocks noChangeArrowheads="1"/>
          </p:cNvSpPr>
          <p:nvPr/>
        </p:nvSpPr>
        <p:spPr bwMode="auto">
          <a:xfrm>
            <a:off x="4965700" y="1955800"/>
            <a:ext cx="641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FF0000"/>
                </a:solidFill>
              </a:rPr>
              <a:t>観測</a:t>
            </a:r>
          </a:p>
        </p:txBody>
      </p:sp>
      <p:pic>
        <p:nvPicPr>
          <p:cNvPr id="38955" name="Picture 43" descr="gravlens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105275"/>
            <a:ext cx="2651125" cy="2752725"/>
          </a:xfrm>
          <a:prstGeom prst="rect">
            <a:avLst/>
          </a:prstGeom>
          <a:noFill/>
        </p:spPr>
      </p:pic>
      <p:sp>
        <p:nvSpPr>
          <p:cNvPr id="38956" name="Text Box 44"/>
          <p:cNvSpPr txBox="1">
            <a:spLocks noChangeArrowheads="1"/>
          </p:cNvSpPr>
          <p:nvPr/>
        </p:nvSpPr>
        <p:spPr bwMode="auto">
          <a:xfrm>
            <a:off x="228600" y="4249738"/>
            <a:ext cx="1720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b="1">
                <a:solidFill>
                  <a:schemeClr val="bg1"/>
                </a:solidFill>
              </a:rPr>
              <a:t>重力レンズ効果</a:t>
            </a:r>
          </a:p>
          <a:p>
            <a:r>
              <a:rPr lang="ja-JP" altLang="en-US">
                <a:solidFill>
                  <a:srgbClr val="FFCCFF"/>
                </a:solidFill>
              </a:rPr>
              <a:t>　➾宇宙の質量</a:t>
            </a:r>
          </a:p>
        </p:txBody>
      </p:sp>
      <p:pic>
        <p:nvPicPr>
          <p:cNvPr id="38957" name="Picture 45" descr="030626W_b"/>
          <p:cNvPicPr>
            <a:picLocks noChangeAspect="1" noChangeArrowheads="1"/>
          </p:cNvPicPr>
          <p:nvPr/>
        </p:nvPicPr>
        <p:blipFill>
          <a:blip r:embed="rId8" cstate="print"/>
          <a:srcRect l="11761" t="12938" r="10532" b="21478"/>
          <a:stretch>
            <a:fillRect/>
          </a:stretch>
        </p:blipFill>
        <p:spPr bwMode="auto">
          <a:xfrm>
            <a:off x="6637338" y="5224463"/>
            <a:ext cx="2506662" cy="1633537"/>
          </a:xfrm>
          <a:prstGeom prst="rect">
            <a:avLst/>
          </a:prstGeom>
          <a:noFill/>
        </p:spPr>
      </p:pic>
      <p:sp>
        <p:nvSpPr>
          <p:cNvPr id="38958" name="Oval 46"/>
          <p:cNvSpPr>
            <a:spLocks noChangeArrowheads="1"/>
          </p:cNvSpPr>
          <p:nvPr/>
        </p:nvSpPr>
        <p:spPr bwMode="auto">
          <a:xfrm>
            <a:off x="7597775" y="6003925"/>
            <a:ext cx="992188" cy="4953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8961" name="WordArt 49"/>
          <p:cNvSpPr>
            <a:spLocks noChangeArrowheads="1" noChangeShapeType="1" noTextEdit="1"/>
          </p:cNvSpPr>
          <p:nvPr/>
        </p:nvSpPr>
        <p:spPr bwMode="auto">
          <a:xfrm>
            <a:off x="0" y="6391275"/>
            <a:ext cx="6115050" cy="466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ja-JP" altLang="en-US" sz="3600" kern="1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冷たい暗黒物質の存在を強く示唆している。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実験紹介">
  <a:themeElements>
    <a:clrScheme name="実験紹介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実験紹介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実験紹介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実験紹介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実験紹介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実験紹介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実験紹介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実験紹介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実験紹介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実験紹介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実験紹介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実験紹介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実験紹介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実験紹介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実験紹介</Template>
  <TotalTime>8984</TotalTime>
  <Words>1426</Words>
  <Application>Microsoft PowerPoint</Application>
  <PresentationFormat>画面に合わせる (4:3)</PresentationFormat>
  <Paragraphs>375</Paragraphs>
  <Slides>30</Slides>
  <Notes>30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7</vt:i4>
      </vt:variant>
      <vt:variant>
        <vt:lpstr>スライド タイトル</vt:lpstr>
      </vt:variant>
      <vt:variant>
        <vt:i4>30</vt:i4>
      </vt:variant>
    </vt:vector>
  </HeadingPairs>
  <TitlesOfParts>
    <vt:vector size="38" baseType="lpstr">
      <vt:lpstr>実験紹介</vt:lpstr>
      <vt:lpstr>Artwork</vt:lpstr>
      <vt:lpstr>CorelDRAW</vt:lpstr>
      <vt:lpstr>数式</vt:lpstr>
      <vt:lpstr>Dokument</vt:lpstr>
      <vt:lpstr>Image</vt:lpstr>
      <vt:lpstr>Equation</vt:lpstr>
      <vt:lpstr>Photo Editor Photo</vt:lpstr>
      <vt:lpstr>スライド 1</vt:lpstr>
      <vt:lpstr>スライド 2</vt:lpstr>
      <vt:lpstr>スライド 3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スライド 16</vt:lpstr>
      <vt:lpstr>スライド 17</vt:lpstr>
      <vt:lpstr>スライド 18</vt:lpstr>
      <vt:lpstr>スライド 19</vt:lpstr>
      <vt:lpstr>スライド 20</vt:lpstr>
      <vt:lpstr>スライド 21</vt:lpstr>
      <vt:lpstr>スライド 22</vt:lpstr>
      <vt:lpstr>スライド 23</vt:lpstr>
      <vt:lpstr>スライド 24</vt:lpstr>
      <vt:lpstr>スライド 25</vt:lpstr>
      <vt:lpstr>スライド 26</vt:lpstr>
      <vt:lpstr>スライド 27</vt:lpstr>
      <vt:lpstr>スライド 28</vt:lpstr>
      <vt:lpstr>スライド 29</vt:lpstr>
      <vt:lpstr>スライド 30</vt:lpstr>
    </vt:vector>
  </TitlesOfParts>
  <Company> Kyoto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Nakaya</dc:creator>
  <cp:lastModifiedBy>中家　剛</cp:lastModifiedBy>
  <cp:revision>81</cp:revision>
  <dcterms:created xsi:type="dcterms:W3CDTF">2004-05-26T06:33:29Z</dcterms:created>
  <dcterms:modified xsi:type="dcterms:W3CDTF">2008-05-22T10:28:29Z</dcterms:modified>
</cp:coreProperties>
</file>