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1"/>
  </p:notesMasterIdLst>
  <p:sldIdLst>
    <p:sldId id="345" r:id="rId2"/>
    <p:sldId id="344" r:id="rId3"/>
    <p:sldId id="302" r:id="rId4"/>
    <p:sldId id="306" r:id="rId5"/>
    <p:sldId id="307" r:id="rId6"/>
    <p:sldId id="304" r:id="rId7"/>
    <p:sldId id="309" r:id="rId8"/>
    <p:sldId id="339" r:id="rId9"/>
    <p:sldId id="303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  <a:srgbClr val="FD260F"/>
    <a:srgbClr val="FF1515"/>
    <a:srgbClr val="C7F61A"/>
    <a:srgbClr val="0E02FE"/>
    <a:srgbClr val="F33819"/>
    <a:srgbClr val="4F81BD"/>
    <a:srgbClr val="FC4936"/>
    <a:srgbClr val="FE300E"/>
    <a:srgbClr val="FE1F0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7236" autoAdjust="0"/>
    <p:restoredTop sz="94709" autoAdjust="0"/>
  </p:normalViewPr>
  <p:slideViewPr>
    <p:cSldViewPr>
      <p:cViewPr>
        <p:scale>
          <a:sx n="100" d="100"/>
          <a:sy n="100" d="100"/>
        </p:scale>
        <p:origin x="-448" y="-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6996F1-1DE0-464C-BAAC-23E214EF0929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55C06-F116-41F3-9074-8DADE88C2A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10.8.21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7400"/>
            <a:ext cx="8229600" cy="2697162"/>
          </a:xfrm>
        </p:spPr>
        <p:txBody>
          <a:bodyPr/>
          <a:lstStyle/>
          <a:p>
            <a:r>
              <a:rPr lang="en-US" altLang="ja-JP" dirty="0" smtClean="0"/>
              <a:t>INGRID Official plot candidate</a:t>
            </a:r>
            <a:br>
              <a:rPr lang="en-US" altLang="ja-JP" dirty="0" smtClean="0"/>
            </a:br>
            <a:r>
              <a:rPr lang="en-US" altLang="ja-JP" dirty="0" smtClean="0"/>
              <a:t>~ part one ~</a:t>
            </a:r>
            <a:br>
              <a:rPr lang="en-US" altLang="ja-JP" dirty="0" smtClean="0"/>
            </a:br>
            <a:r>
              <a:rPr lang="en-US" altLang="ja-JP" dirty="0" err="1" smtClean="0"/>
              <a:t>A.Murakami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76400"/>
            <a:ext cx="4952999" cy="351133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600" y="2057400"/>
            <a:ext cx="4343400" cy="31242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Comparison between GCALOR and FLUKA2008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5181600"/>
            <a:ext cx="8382000" cy="160020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The ratio of number of events after neutrino event selection at INGRID = (FLUKA2008)/(GCALOR) ~ 79%</a:t>
            </a:r>
          </a:p>
          <a:p>
            <a:pPr lvl="1"/>
            <a:r>
              <a:rPr lang="en-US" altLang="ja-JP" dirty="0" smtClean="0"/>
              <a:t>Including </a:t>
            </a:r>
            <a:r>
              <a:rPr lang="en-US" altLang="ja-JP" dirty="0" err="1" smtClean="0"/>
              <a:t>numu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numubar</a:t>
            </a:r>
            <a:r>
              <a:rPr lang="en-US" altLang="ja-JP" dirty="0" smtClean="0"/>
              <a:t>. To be updated with </a:t>
            </a:r>
            <a:r>
              <a:rPr lang="en-US" altLang="ja-JP" dirty="0" err="1" smtClean="0"/>
              <a:t>nue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nuebar</a:t>
            </a:r>
            <a:r>
              <a:rPr lang="en-US" altLang="ja-JP" dirty="0" smtClean="0"/>
              <a:t> soon.</a:t>
            </a: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76400" y="2140803"/>
            <a:ext cx="304800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GCALOR (jnubeam10c)</a:t>
            </a:r>
          </a:p>
          <a:p>
            <a:r>
              <a:rPr lang="en-US" altLang="ja-JP" sz="2400" dirty="0" smtClean="0">
                <a:solidFill>
                  <a:srgbClr val="0000FF"/>
                </a:solidFill>
              </a:rPr>
              <a:t>FLUKA2008</a:t>
            </a:r>
            <a:endParaRPr kumimoji="1" lang="ja-JP" altLang="en-US" sz="2400" dirty="0">
              <a:solidFill>
                <a:srgbClr val="0000FF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7200" y="1219200"/>
            <a:ext cx="861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Neutrino energy spectrum (</a:t>
            </a:r>
            <a:r>
              <a:rPr kumimoji="1" lang="en-US" altLang="ja-JP" sz="2400" dirty="0" err="1" smtClean="0"/>
              <a:t>numu</a:t>
            </a:r>
            <a:r>
              <a:rPr kumimoji="1" lang="en-US" altLang="ja-JP" sz="2400" dirty="0" smtClean="0"/>
              <a:t>) </a:t>
            </a:r>
            <a:r>
              <a:rPr lang="en-US" altLang="ja-JP" sz="2400" dirty="0" smtClean="0"/>
              <a:t>a</a:t>
            </a:r>
            <a:r>
              <a:rPr kumimoji="1" lang="en-US" altLang="ja-JP" sz="2400" dirty="0" smtClean="0"/>
              <a:t>fter neutrino </a:t>
            </a:r>
            <a:r>
              <a:rPr lang="en-US" altLang="ja-JP" sz="2400" dirty="0" smtClean="0"/>
              <a:t>event selection.</a:t>
            </a:r>
            <a:endParaRPr kumimoji="1" lang="ja-JP" altLang="en-US" sz="24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72200" y="1959114"/>
            <a:ext cx="28194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Ratio of energy spectrum (FLUKA2008)/(GCALOR)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43000" y="1733490"/>
            <a:ext cx="41148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Energy spectrum at module 3</a:t>
            </a:r>
            <a:endParaRPr kumimoji="1" lang="ja-JP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24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DATA</a:t>
            </a:r>
            <a:r>
              <a:rPr lang="en-US" altLang="ja-JP" sz="4400" u="sng" noProof="0" dirty="0" smtClean="0">
                <a:latin typeface="+mj-lt"/>
                <a:ea typeface="+mj-ea"/>
                <a:cs typeface="+mj-cs"/>
              </a:rPr>
              <a:t> taking efficiency</a:t>
            </a:r>
            <a:endParaRPr kumimoji="1" lang="ja-JP" altLang="en-US" sz="4400" b="0" i="0" u="sng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816091"/>
            <a:ext cx="8458200" cy="290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テキスト ボックス 8"/>
          <p:cNvSpPr txBox="1"/>
          <p:nvPr/>
        </p:nvSpPr>
        <p:spPr>
          <a:xfrm>
            <a:off x="1447800" y="5029200"/>
            <a:ext cx="62484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rgbClr val="FF0000"/>
                </a:solidFill>
              </a:rPr>
              <a:t>99.9% data taking efficiency</a:t>
            </a:r>
            <a:br>
              <a:rPr lang="en-US" altLang="ja-JP" sz="2400" b="1" dirty="0" smtClean="0">
                <a:solidFill>
                  <a:srgbClr val="FF0000"/>
                </a:solidFill>
              </a:rPr>
            </a:br>
            <a:r>
              <a:rPr lang="en-US" altLang="ja-JP" sz="2400" b="1" dirty="0" smtClean="0">
                <a:solidFill>
                  <a:srgbClr val="FF0000"/>
                </a:solidFill>
              </a:rPr>
              <a:t>(# of INGRID good spills = 1005887 / 1006982)</a:t>
            </a:r>
            <a:br>
              <a:rPr lang="en-US" altLang="ja-JP" sz="2400" b="1" dirty="0" smtClean="0">
                <a:solidFill>
                  <a:srgbClr val="FF0000"/>
                </a:solidFill>
              </a:rPr>
            </a:br>
            <a:r>
              <a:rPr lang="en-US" altLang="ja-JP" sz="2400" b="1" dirty="0" smtClean="0">
                <a:solidFill>
                  <a:srgbClr val="FF0000"/>
                </a:solidFill>
              </a:rPr>
              <a:t>Total number of protons for analysis 3.26 x 10</a:t>
            </a:r>
            <a:r>
              <a:rPr lang="en-US" altLang="ja-JP" sz="2400" b="1" baseline="30000" dirty="0" smtClean="0">
                <a:solidFill>
                  <a:srgbClr val="FF0000"/>
                </a:solidFill>
              </a:rPr>
              <a:t>19</a:t>
            </a:r>
            <a:endParaRPr kumimoji="1" lang="ja-JP" altLang="en-US" sz="2400" b="1" baseline="30000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07704" y="1412776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Summary of # of good spills and protons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Vertex X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719931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733800"/>
            <a:ext cx="71993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334000" y="584537"/>
            <a:ext cx="22098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MC(GCALOR)</a:t>
            </a:r>
          </a:p>
          <a:p>
            <a:r>
              <a:rPr lang="en-US" altLang="ja-JP" sz="2000" dirty="0" smtClean="0"/>
              <a:t>MC(FLUKA2008)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3886200"/>
            <a:ext cx="28956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DATA/MC(GCALOR)</a:t>
            </a:r>
          </a:p>
          <a:p>
            <a:r>
              <a:rPr lang="en-US" altLang="ja-JP" sz="2000" dirty="0" smtClean="0"/>
              <a:t>DATA/MC(FLUKA2008)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28800" y="6813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Vertex Z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685800"/>
            <a:ext cx="71993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733800"/>
            <a:ext cx="7199313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715000" y="584537"/>
            <a:ext cx="20574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MC(GCALOR)</a:t>
            </a:r>
          </a:p>
          <a:p>
            <a:r>
              <a:rPr lang="en-US" altLang="ja-JP" sz="2000" dirty="0" smtClean="0"/>
              <a:t>MC(FLUKA2008)</a:t>
            </a:r>
            <a:endParaRPr kumimoji="1" lang="en-US" altLang="ja-JP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3000" y="3886200"/>
            <a:ext cx="28956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DATA/MC(GCALOR)</a:t>
            </a:r>
          </a:p>
          <a:p>
            <a:r>
              <a:rPr lang="en-US" altLang="ja-JP" sz="2000" dirty="0" smtClean="0"/>
              <a:t>DATA/MC(FLUKA2008)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33600" y="6051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889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noProof="0" dirty="0" smtClean="0">
                <a:latin typeface="+mj-lt"/>
                <a:ea typeface="+mj-ea"/>
                <a:cs typeface="+mj-cs"/>
              </a:rPr>
              <a:t># of active planes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914400"/>
            <a:ext cx="71993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3797424"/>
            <a:ext cx="7199313" cy="3060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5638800" y="1057870"/>
            <a:ext cx="22098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MC(GCALOR)</a:t>
            </a:r>
          </a:p>
          <a:p>
            <a:r>
              <a:rPr lang="en-US" altLang="ja-JP" sz="2000" dirty="0" smtClean="0"/>
              <a:t>MC(FLUKA2008)</a:t>
            </a:r>
            <a:endParaRPr kumimoji="1" lang="en-US" altLang="ja-JP" sz="20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76800" y="3962400"/>
            <a:ext cx="29718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DATA/MC(GCALOR)</a:t>
            </a:r>
          </a:p>
          <a:p>
            <a:r>
              <a:rPr lang="en-US" altLang="ja-JP" sz="2000" dirty="0" smtClean="0"/>
              <a:t>DATA/MC(FLUKA2008)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00400" y="757535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1524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Track</a:t>
            </a:r>
            <a:r>
              <a:rPr kumimoji="1" lang="en-US" altLang="ja-JP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angle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609600"/>
            <a:ext cx="7199313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30287" y="3649216"/>
            <a:ext cx="7199313" cy="282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381000" y="6320135"/>
            <a:ext cx="899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0000"/>
                </a:solidFill>
              </a:rPr>
              <a:t>Shape of FLUKA2008 is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better agreement</a:t>
            </a:r>
            <a:r>
              <a:rPr kumimoji="1" lang="en-US" altLang="ja-JP" sz="2400" b="1" dirty="0" smtClean="0">
                <a:solidFill>
                  <a:srgbClr val="FF0000"/>
                </a:solidFill>
              </a:rPr>
              <a:t> 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with DATA than GCALOR</a:t>
            </a:r>
            <a:endParaRPr kumimoji="1" lang="ja-JP" alt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15000" y="753070"/>
            <a:ext cx="1905000" cy="1015663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DATA</a:t>
            </a:r>
            <a:r>
              <a:rPr lang="en-US" altLang="ja-JP" sz="2000" dirty="0" smtClean="0">
                <a:solidFill>
                  <a:srgbClr val="FF0000"/>
                </a:solidFill>
              </a:rPr>
              <a:t>(Run29-34)</a:t>
            </a:r>
          </a:p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MC(GCALOR)</a:t>
            </a:r>
          </a:p>
          <a:p>
            <a:r>
              <a:rPr lang="en-US" altLang="ja-JP" sz="2000" dirty="0" smtClean="0"/>
              <a:t>MC(FLUKA2008)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29200" y="3697069"/>
            <a:ext cx="2819400" cy="707886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E02FE"/>
                </a:solidFill>
              </a:rPr>
              <a:t>DATA/MC(GCALOR)</a:t>
            </a:r>
          </a:p>
          <a:p>
            <a:r>
              <a:rPr lang="en-US" altLang="ja-JP" sz="2000" dirty="0" smtClean="0"/>
              <a:t>DATA/MC(FLUKA2008)</a:t>
            </a:r>
            <a:endParaRPr kumimoji="1" lang="en-US" altLang="ja-JP" sz="2000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67000" y="6858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At all modules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altLang="ja-JP" dirty="0" smtClean="0"/>
              <a:t>Energy spectrum of </a:t>
            </a:r>
            <a:r>
              <a:rPr lang="en-US" altLang="ja-JP" dirty="0" err="1" smtClean="0"/>
              <a:t>ν</a:t>
            </a:r>
            <a:r>
              <a:rPr lang="en-US" altLang="ja-JP" dirty="0" smtClean="0"/>
              <a:t> into INGRID</a:t>
            </a:r>
            <a:endParaRPr lang="ja-JP" altLang="en-US" dirty="0"/>
          </a:p>
        </p:txBody>
      </p:sp>
      <p:pic>
        <p:nvPicPr>
          <p:cNvPr id="4" name="図 3" descr="enu_flux_hor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6200" y="2057400"/>
            <a:ext cx="5486400" cy="4191000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2209800" y="9144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err="1" smtClean="0"/>
              <a:t>Jnubeam</a:t>
            </a:r>
            <a:r>
              <a:rPr kumimoji="1" lang="en-US" altLang="ja-JP" sz="2400" dirty="0" smtClean="0"/>
              <a:t> 10c(</a:t>
            </a:r>
            <a:r>
              <a:rPr kumimoji="1" lang="en-US" altLang="ja-JP" sz="2400" b="1" dirty="0" smtClean="0"/>
              <a:t>GCALOR</a:t>
            </a:r>
            <a:r>
              <a:rPr kumimoji="1" lang="en-US" altLang="ja-JP" sz="2400" dirty="0" smtClean="0"/>
              <a:t>) Flux</a:t>
            </a:r>
          </a:p>
          <a:p>
            <a:r>
              <a:rPr lang="en-US" altLang="ja-JP" sz="2400" dirty="0" smtClean="0"/>
              <a:t>Only </a:t>
            </a:r>
            <a:r>
              <a:rPr lang="en-US" altLang="ja-JP" sz="2400" dirty="0" err="1" smtClean="0"/>
              <a:t>numu</a:t>
            </a:r>
            <a:r>
              <a:rPr lang="en-US" altLang="ja-JP" sz="2400" dirty="0" smtClean="0"/>
              <a:t> energy spectrum.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371600" y="37338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 </a:t>
            </a:r>
            <a:endParaRPr kumimoji="1" lang="ja-JP" altLang="en-US" sz="24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48000" y="37293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6</a:t>
            </a:r>
            <a:endParaRPr kumimoji="1" lang="ja-JP" altLang="en-US" sz="2400" dirty="0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133600"/>
            <a:ext cx="3962400" cy="1905000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3" name="テキスト ボックス 12"/>
          <p:cNvSpPr txBox="1"/>
          <p:nvPr/>
        </p:nvSpPr>
        <p:spPr>
          <a:xfrm>
            <a:off x="1371600" y="5874603"/>
            <a:ext cx="30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2 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048000" y="5862935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447800" y="18288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At horizontal modules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20000" y="211151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/>
              <a:t>Horizontal modules</a:t>
            </a:r>
            <a:endParaRPr kumimoji="1" lang="ja-JP" altLang="en-US" sz="2000" dirty="0"/>
          </a:p>
        </p:txBody>
      </p:sp>
      <p:sp>
        <p:nvSpPr>
          <p:cNvPr id="17" name="テキスト ボックス 16"/>
          <p:cNvSpPr txBox="1"/>
          <p:nvPr/>
        </p:nvSpPr>
        <p:spPr>
          <a:xfrm rot="16200000">
            <a:off x="-1529833" y="3739634"/>
            <a:ext cx="3581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Flux [/module/100MeV/10^21POT]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05400" y="44196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From the edge to center module, the peak energy region is shifted higher and wider.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38400" y="624840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Neutrino energy [</a:t>
            </a:r>
            <a:r>
              <a:rPr lang="en-US" altLang="ja-JP" sz="2000" dirty="0" err="1" smtClean="0"/>
              <a:t>GeV</a:t>
            </a:r>
            <a:r>
              <a:rPr lang="en-US" altLang="ja-JP" sz="2000" dirty="0" smtClean="0"/>
              <a:t>]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-84533" y="-76200"/>
            <a:ext cx="9358346" cy="850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4400" u="sng" dirty="0" smtClean="0">
                <a:latin typeface="+mj-lt"/>
                <a:ea typeface="+mj-ea"/>
                <a:cs typeface="+mj-cs"/>
              </a:rPr>
              <a:t>Selection efficiency</a:t>
            </a:r>
            <a:endParaRPr kumimoji="1" lang="ja-JP" altLang="en-US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Rectangle 6"/>
          <p:cNvSpPr txBox="1">
            <a:spLocks noChangeArrowheads="1"/>
          </p:cNvSpPr>
          <p:nvPr/>
        </p:nvSpPr>
        <p:spPr>
          <a:xfrm>
            <a:off x="8358214" y="6492899"/>
            <a:ext cx="7858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6AD9D3-E02D-4CBC-B79A-9E5537066F9B}" type="slidenum">
              <a:rPr kumimoji="1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447800" y="757535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Efficiency curve to </a:t>
            </a:r>
            <a:r>
              <a:rPr kumimoji="1" lang="en-US" altLang="ja-JP" sz="2400" dirty="0" err="1" smtClean="0"/>
              <a:t>numu</a:t>
            </a:r>
            <a:r>
              <a:rPr kumimoji="1" lang="en-US" altLang="ja-JP" sz="2400" dirty="0" smtClean="0"/>
              <a:t> at each interaction mode</a:t>
            </a:r>
            <a:endParaRPr kumimoji="1" lang="ja-JP" altLang="en-US" sz="24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90800" y="32004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Mean efficiency at each module.</a:t>
            </a:r>
            <a:endParaRPr kumimoji="1" lang="ja-JP" altLang="en-US" sz="2400" dirty="0"/>
          </a:p>
        </p:txBody>
      </p:sp>
      <p:pic>
        <p:nvPicPr>
          <p:cNvPr id="11" name="図 10" descr="eff_10c_cc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2124"/>
            <a:ext cx="4572000" cy="2997200"/>
          </a:xfrm>
          <a:prstGeom prst="rect">
            <a:avLst/>
          </a:prstGeom>
        </p:spPr>
      </p:pic>
      <p:pic>
        <p:nvPicPr>
          <p:cNvPr id="12" name="図 11" descr="eff_10c_al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42124"/>
            <a:ext cx="4648200" cy="3048876"/>
          </a:xfrm>
          <a:prstGeom prst="rect">
            <a:avLst/>
          </a:prstGeom>
        </p:spPr>
      </p:pic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143000" y="4690212"/>
          <a:ext cx="6934198" cy="76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72"/>
                <a:gridCol w="765463"/>
                <a:gridCol w="765463"/>
                <a:gridCol w="810491"/>
                <a:gridCol w="810491"/>
                <a:gridCol w="720436"/>
                <a:gridCol w="810491"/>
                <a:gridCol w="810491"/>
              </a:tblGrid>
              <a:tr h="28413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Module#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3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6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0166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Efficiency [%]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51.2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/>
        </p:nvGraphicFramePr>
        <p:xfrm>
          <a:off x="1143002" y="5528412"/>
          <a:ext cx="6934198" cy="796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72"/>
                <a:gridCol w="765463"/>
                <a:gridCol w="765463"/>
                <a:gridCol w="810491"/>
                <a:gridCol w="810491"/>
                <a:gridCol w="720436"/>
                <a:gridCol w="810491"/>
                <a:gridCol w="810491"/>
              </a:tblGrid>
              <a:tr h="3980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Module#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7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8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12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13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9809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Efficiency [%]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52.6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54.4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55.0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54.6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54.1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51.8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テキスト ボックス 15"/>
          <p:cNvSpPr txBox="1"/>
          <p:nvPr/>
        </p:nvSpPr>
        <p:spPr>
          <a:xfrm>
            <a:off x="457200" y="4186535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Flux averaged efficiency for each module (</a:t>
            </a:r>
            <a:r>
              <a:rPr lang="en-US" altLang="ja-JP" sz="2400" dirty="0" err="1" smtClean="0"/>
              <a:t>jnubeam</a:t>
            </a:r>
            <a:r>
              <a:rPr lang="en-US" altLang="ja-JP" sz="2400" dirty="0" smtClean="0"/>
              <a:t> 10c (</a:t>
            </a:r>
            <a:r>
              <a:rPr lang="en-US" altLang="ja-JP" sz="2400" b="1" dirty="0" smtClean="0"/>
              <a:t>GCALOR</a:t>
            </a:r>
            <a:r>
              <a:rPr lang="en-US" altLang="ja-JP" sz="2400" dirty="0" smtClean="0"/>
              <a:t>) )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52800" y="63246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To be updated with FLUKA2008 flux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8997</TotalTime>
  <Words>399</Words>
  <Application>Microsoft Macintosh PowerPoint</Application>
  <PresentationFormat>画面に合わせる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base</vt:lpstr>
      <vt:lpstr>INGRID Official plot candidate ~ part one ~ A.Murakami</vt:lpstr>
      <vt:lpstr>Comparison between GCALOR and FLUKA2008</vt:lpstr>
      <vt:lpstr>スライド 3</vt:lpstr>
      <vt:lpstr>スライド 4</vt:lpstr>
      <vt:lpstr>スライド 5</vt:lpstr>
      <vt:lpstr>スライド 6</vt:lpstr>
      <vt:lpstr>スライド 7</vt:lpstr>
      <vt:lpstr>Energy spectrum of ν into INGRID</vt:lpstr>
      <vt:lpstr>スライド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masashi.o</dc:creator>
  <cp:lastModifiedBy>村上 明</cp:lastModifiedBy>
  <cp:revision>211</cp:revision>
  <dcterms:created xsi:type="dcterms:W3CDTF">2010-08-20T23:53:02Z</dcterms:created>
  <dcterms:modified xsi:type="dcterms:W3CDTF">2010-08-20T23:58:01Z</dcterms:modified>
</cp:coreProperties>
</file>