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0"/>
  </p:notesMasterIdLst>
  <p:sldIdLst>
    <p:sldId id="259" r:id="rId2"/>
    <p:sldId id="300" r:id="rId3"/>
    <p:sldId id="344" r:id="rId4"/>
    <p:sldId id="301" r:id="rId5"/>
    <p:sldId id="302" r:id="rId6"/>
    <p:sldId id="340" r:id="rId7"/>
    <p:sldId id="290" r:id="rId8"/>
    <p:sldId id="306" r:id="rId9"/>
    <p:sldId id="307" r:id="rId10"/>
    <p:sldId id="304" r:id="rId11"/>
    <p:sldId id="309" r:id="rId12"/>
    <p:sldId id="341" r:id="rId13"/>
    <p:sldId id="339" r:id="rId14"/>
    <p:sldId id="303" r:id="rId15"/>
    <p:sldId id="342" r:id="rId16"/>
    <p:sldId id="343" r:id="rId17"/>
    <p:sldId id="331" r:id="rId18"/>
    <p:sldId id="326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D260F"/>
    <a:srgbClr val="FF1515"/>
    <a:srgbClr val="C7F61A"/>
    <a:srgbClr val="0E02FE"/>
    <a:srgbClr val="F33819"/>
    <a:srgbClr val="4F81BD"/>
    <a:srgbClr val="FC4936"/>
    <a:srgbClr val="FE300E"/>
    <a:srgbClr val="FE1F0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19" autoAdjust="0"/>
    <p:restoredTop sz="94709" autoAdjust="0"/>
  </p:normalViewPr>
  <p:slideViewPr>
    <p:cSldViewPr>
      <p:cViewPr>
        <p:scale>
          <a:sx n="100" d="100"/>
          <a:sy n="100" d="100"/>
        </p:scale>
        <p:origin x="-256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996F1-1DE0-464C-BAAC-23E214EF0929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55C06-F116-41F3-9074-8DADE88C2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10.8.19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2k.org/meet/collab/t2k201004/talks/satpm/INGRID_analysis_20100424.pdf/vie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58214" y="6492899"/>
            <a:ext cx="785818" cy="365125"/>
          </a:xfrm>
        </p:spPr>
        <p:txBody>
          <a:bodyPr/>
          <a:lstStyle/>
          <a:p>
            <a:pPr>
              <a:defRPr/>
            </a:pPr>
            <a:fld id="{FE6AD9D3-E02D-4CBC-B79A-9E5537066F9B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pic>
        <p:nvPicPr>
          <p:cNvPr id="2051" name="Picture 2" descr="mag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90" y="0"/>
            <a:ext cx="8501090" cy="2192338"/>
          </a:xfrm>
        </p:spPr>
        <p:txBody>
          <a:bodyPr>
            <a:normAutofit/>
          </a:bodyPr>
          <a:lstStyle/>
          <a:p>
            <a:r>
              <a:rPr lang="en-US" altLang="ja-JP" sz="4000" u="sng" dirty="0" smtClean="0"/>
              <a:t>INGRID update</a:t>
            </a:r>
            <a:endParaRPr lang="ja-JP" altLang="en-US" sz="4000" u="sng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2844" y="3109893"/>
            <a:ext cx="9001156" cy="374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lvl="0" indent="-6096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3500" b="1" dirty="0" smtClean="0"/>
              <a:t>	</a:t>
            </a:r>
            <a:r>
              <a:rPr lang="en-US" altLang="ja-JP" sz="3500" b="1" dirty="0" smtClean="0"/>
              <a:t>					</a:t>
            </a:r>
            <a:r>
              <a:rPr lang="en-US" altLang="ja-JP" sz="3500" b="1" dirty="0" smtClean="0"/>
              <a:t>			Murakami</a:t>
            </a:r>
            <a:r>
              <a:rPr lang="en-US" altLang="ja-JP" sz="3200" dirty="0" smtClean="0"/>
              <a:t>                                                 </a:t>
            </a: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2010/8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lang="en-US" altLang="ja-JP" sz="2800" dirty="0" smtClean="0"/>
              <a:t>20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lang="en-US" altLang="ja-JP" sz="3200" noProof="0" dirty="0" smtClean="0"/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ja-JP" sz="3200" noProof="0" dirty="0" smtClean="0"/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3200" dirty="0" smtClean="0"/>
              <a:t>Monte Carlo simulation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ja-JP" sz="3200" dirty="0" smtClean="0"/>
              <a:t>Summary of 10a beam </a:t>
            </a:r>
            <a:r>
              <a:rPr lang="en-US" altLang="ja-JP" sz="3200" dirty="0" smtClean="0"/>
              <a:t>DATA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889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noProof="0" dirty="0" smtClean="0">
                <a:latin typeface="+mj-lt"/>
                <a:ea typeface="+mj-ea"/>
                <a:cs typeface="+mj-cs"/>
              </a:rPr>
              <a:t># of active planes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14400"/>
            <a:ext cx="71993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797424"/>
            <a:ext cx="7199313" cy="306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638800" y="1057870"/>
            <a:ext cx="22098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76800" y="3962400"/>
            <a:ext cx="29718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</a:p>
          <a:p>
            <a:r>
              <a:rPr lang="en-US" altLang="ja-JP" sz="2000" dirty="0" smtClean="0"/>
              <a:t>DATA/MC(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00400" y="7575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Track</a:t>
            </a:r>
            <a:r>
              <a:rPr kumimoji="1" lang="en-US" altLang="ja-JP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angle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609600"/>
            <a:ext cx="71993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87" y="3649216"/>
            <a:ext cx="7199313" cy="282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81000" y="632013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Shape of FLUKA2008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is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better agreement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with DATA than GCALOR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15000" y="753070"/>
            <a:ext cx="19050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29200" y="3697069"/>
            <a:ext cx="28194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DATA/MC(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7000" y="685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Selection efficiency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Calculate the efficiency of the neutrino event selection with MC.</a:t>
            </a:r>
          </a:p>
          <a:p>
            <a:endParaRPr lang="en-US" altLang="ja-JP" dirty="0" smtClean="0"/>
          </a:p>
          <a:p>
            <a:r>
              <a:rPr lang="en-US" altLang="ja-JP" b="1" dirty="0" smtClean="0"/>
              <a:t>Efficiency = (# of events after neutrino event selection) / (# of generated interaction in </a:t>
            </a:r>
            <a:r>
              <a:rPr lang="en-US" altLang="ja-JP" b="1" dirty="0" err="1" smtClean="0"/>
              <a:t>Fiducial</a:t>
            </a:r>
            <a:r>
              <a:rPr lang="en-US" altLang="ja-JP" b="1" dirty="0" smtClean="0"/>
              <a:t> volume).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ja-JP" dirty="0" smtClean="0"/>
              <a:t>Energy spectrum of </a:t>
            </a:r>
            <a:r>
              <a:rPr lang="en-US" altLang="ja-JP" dirty="0" err="1" smtClean="0"/>
              <a:t>ν</a:t>
            </a:r>
            <a:r>
              <a:rPr lang="en-US" altLang="ja-JP" dirty="0" smtClean="0"/>
              <a:t> into INGRID</a:t>
            </a:r>
            <a:endParaRPr lang="ja-JP" altLang="en-US" dirty="0"/>
          </a:p>
        </p:txBody>
      </p:sp>
      <p:pic>
        <p:nvPicPr>
          <p:cNvPr id="4" name="図 3" descr="enu_flux_hor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2057400"/>
            <a:ext cx="5486400" cy="4191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209800" y="9144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/>
              <a:t>Jnubeam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smtClean="0"/>
              <a:t>10c(GCALOR) Flux</a:t>
            </a:r>
          </a:p>
          <a:p>
            <a:r>
              <a:rPr lang="en-US" altLang="ja-JP" sz="2400" dirty="0" smtClean="0"/>
              <a:t>Only </a:t>
            </a:r>
            <a:r>
              <a:rPr lang="en-US" altLang="ja-JP" sz="2400" dirty="0" err="1" smtClean="0"/>
              <a:t>numu</a:t>
            </a:r>
            <a:r>
              <a:rPr lang="en-US" altLang="ja-JP" sz="2400" dirty="0" smtClean="0"/>
              <a:t> energy spectrum.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1600" y="3733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 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48000" y="3729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6</a:t>
            </a:r>
            <a:endParaRPr kumimoji="1"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133600"/>
            <a:ext cx="3962400" cy="1905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1371600" y="5874603"/>
            <a:ext cx="30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 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48000" y="5862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47800" y="1828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At horizontal modules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20000" y="2111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Horizontal </a:t>
            </a:r>
            <a:r>
              <a:rPr kumimoji="1" lang="en-US" altLang="ja-JP" sz="2000" dirty="0" smtClean="0"/>
              <a:t>modules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-1529833" y="3739634"/>
            <a:ext cx="3581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Flux [/module/100MeV/10^21POT]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05400" y="44196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From the edge to center module, the peak energy region is shifted higher and wider.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38400" y="6248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Neutrino energy [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]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762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Selection efficiency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7800" y="7575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Efficiency curve to </a:t>
            </a:r>
            <a:r>
              <a:rPr kumimoji="1" lang="en-US" altLang="ja-JP" sz="2400" dirty="0" err="1" smtClean="0"/>
              <a:t>numu</a:t>
            </a:r>
            <a:r>
              <a:rPr kumimoji="1" lang="en-US" altLang="ja-JP" sz="2400" dirty="0" smtClean="0"/>
              <a:t> at each interaction mode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90800" y="3200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Mean efficiency at each module.</a:t>
            </a:r>
            <a:endParaRPr kumimoji="1" lang="ja-JP" altLang="en-US" sz="2400" dirty="0"/>
          </a:p>
        </p:txBody>
      </p:sp>
      <p:pic>
        <p:nvPicPr>
          <p:cNvPr id="11" name="図 10" descr="eff_10c_c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2124"/>
            <a:ext cx="4572000" cy="2997200"/>
          </a:xfrm>
          <a:prstGeom prst="rect">
            <a:avLst/>
          </a:prstGeom>
        </p:spPr>
      </p:pic>
      <p:pic>
        <p:nvPicPr>
          <p:cNvPr id="12" name="図 11" descr="eff_10c_al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124"/>
            <a:ext cx="4648200" cy="3048876"/>
          </a:xfrm>
          <a:prstGeom prst="rect">
            <a:avLst/>
          </a:prstGeom>
        </p:spPr>
      </p:pic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143000" y="4690212"/>
          <a:ext cx="6934198" cy="76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72"/>
                <a:gridCol w="765463"/>
                <a:gridCol w="765463"/>
                <a:gridCol w="810491"/>
                <a:gridCol w="810491"/>
                <a:gridCol w="720436"/>
                <a:gridCol w="810491"/>
                <a:gridCol w="810491"/>
              </a:tblGrid>
              <a:tr h="2841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Module#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016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Efficiency </a:t>
                      </a:r>
                      <a:r>
                        <a:rPr kumimoji="1" lang="en-US" altLang="ja-JP" dirty="0" smtClean="0"/>
                        <a:t>[%]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51.2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143002" y="5528412"/>
          <a:ext cx="6934198" cy="79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72"/>
                <a:gridCol w="765463"/>
                <a:gridCol w="765463"/>
                <a:gridCol w="810491"/>
                <a:gridCol w="810491"/>
                <a:gridCol w="720436"/>
                <a:gridCol w="810491"/>
                <a:gridCol w="810491"/>
              </a:tblGrid>
              <a:tr h="3980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Module#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980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Efficiency </a:t>
                      </a:r>
                      <a:r>
                        <a:rPr kumimoji="1" lang="en-US" altLang="ja-JP" dirty="0" smtClean="0"/>
                        <a:t>[%]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52.6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51.8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57200" y="41103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Flux averaged efficiency for each module (</a:t>
            </a:r>
            <a:r>
              <a:rPr lang="en-US" altLang="ja-JP" sz="2400" dirty="0" err="1" smtClean="0"/>
              <a:t>jnubeam</a:t>
            </a:r>
            <a:r>
              <a:rPr lang="en-US" altLang="ja-JP" sz="2400" dirty="0" smtClean="0"/>
              <a:t> 10c (GCALOR) )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2800" y="6324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To be updated with FLUKA2008 flux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 of my part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Update INGRID MC from last CM.</a:t>
            </a:r>
          </a:p>
          <a:p>
            <a:r>
              <a:rPr lang="en-US" altLang="ja-JP" dirty="0" smtClean="0"/>
              <a:t>Good data taking efficiency (~99.9%)</a:t>
            </a:r>
          </a:p>
          <a:p>
            <a:r>
              <a:rPr lang="en-US" altLang="ja-JP" dirty="0" smtClean="0"/>
              <a:t>Better agreement of distributions between data and MC with FLUKA2008 than GCALOR</a:t>
            </a:r>
          </a:p>
          <a:p>
            <a:r>
              <a:rPr lang="en-US" altLang="ja-JP" dirty="0" smtClean="0"/>
              <a:t>Neutrino selection efficiency estimated by MC(GCALOR flux).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 up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5770" y="-99060"/>
            <a:ext cx="8241030" cy="1165860"/>
          </a:xfrm>
          <a:ln/>
        </p:spPr>
        <p:txBody>
          <a:bodyPr/>
          <a:lstStyle/>
          <a:p>
            <a:r>
              <a:rPr lang="en-US" altLang="ja-JP" sz="4300" dirty="0"/>
              <a:t>Dimension of </a:t>
            </a:r>
            <a:r>
              <a:rPr lang="en-US" altLang="ja-JP" sz="4300" dirty="0" err="1"/>
              <a:t>scintillator</a:t>
            </a:r>
            <a:r>
              <a:rPr lang="en-US" altLang="ja-JP" sz="4300" dirty="0"/>
              <a:t> bar</a:t>
            </a:r>
            <a:r>
              <a:rPr lang="en-US" altLang="ja-JP" sz="4300" dirty="0" smtClean="0"/>
              <a:t> </a:t>
            </a:r>
            <a:r>
              <a:rPr lang="en-US" altLang="ja-JP" sz="4300" dirty="0" smtClean="0"/>
              <a:t>for</a:t>
            </a:r>
            <a:r>
              <a:rPr lang="en-US" altLang="ja-JP" sz="4300" dirty="0" smtClean="0"/>
              <a:t> </a:t>
            </a:r>
            <a:r>
              <a:rPr lang="en-US" altLang="ja-JP" sz="4300" dirty="0"/>
              <a:t>MC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76200" y="990600"/>
            <a:ext cx="4724400" cy="3048000"/>
          </a:xfrm>
          <a:ln/>
        </p:spPr>
        <p:txBody>
          <a:bodyPr>
            <a:normAutofit lnSpcReduction="10000"/>
          </a:bodyPr>
          <a:lstStyle/>
          <a:p>
            <a:pPr marL="628650"/>
            <a:r>
              <a:rPr lang="en-US" altLang="ja-JP" sz="2200" dirty="0" smtClean="0"/>
              <a:t>The </a:t>
            </a:r>
            <a:r>
              <a:rPr lang="en-US" altLang="ja-JP" sz="2200" dirty="0"/>
              <a:t>edge area is reflective </a:t>
            </a:r>
            <a:r>
              <a:rPr lang="en-US" altLang="ja-JP" sz="2200" dirty="0" smtClean="0"/>
              <a:t>material -&gt; the </a:t>
            </a:r>
            <a:r>
              <a:rPr lang="en-US" altLang="ja-JP" sz="2200" dirty="0"/>
              <a:t>area is not efficient</a:t>
            </a:r>
            <a:r>
              <a:rPr lang="en-US" altLang="ja-JP" sz="2200" dirty="0" smtClean="0"/>
              <a:t>.</a:t>
            </a:r>
            <a:r>
              <a:rPr lang="en-US" altLang="ja-JP" sz="2200" dirty="0" smtClean="0">
                <a:ea typeface="Gill Sans" charset="0"/>
                <a:cs typeface="Gill Sans" charset="0"/>
              </a:rPr>
              <a:t> </a:t>
            </a:r>
          </a:p>
          <a:p>
            <a:pPr marL="628650"/>
            <a:r>
              <a:rPr lang="en-US" altLang="ja-JP" sz="2200" dirty="0" smtClean="0">
                <a:ea typeface="Gill Sans" charset="0"/>
                <a:cs typeface="Gill Sans" charset="0"/>
              </a:rPr>
              <a:t>Due to this inefficient area, the hit efficiency is dependent on track angle (studied by Christophe, Matsumura-san, </a:t>
            </a:r>
            <a:r>
              <a:rPr lang="en-US" altLang="ja-JP" sz="2200" dirty="0" err="1" smtClean="0">
                <a:ea typeface="Gill Sans" charset="0"/>
                <a:cs typeface="Gill Sans" charset="0"/>
              </a:rPr>
              <a:t>Otani</a:t>
            </a:r>
            <a:r>
              <a:rPr lang="en-US" altLang="ja-JP" sz="2200" dirty="0" smtClean="0">
                <a:ea typeface="Gill Sans" charset="0"/>
                <a:cs typeface="Gill Sans" charset="0"/>
              </a:rPr>
              <a:t>-san).</a:t>
            </a:r>
            <a:endParaRPr lang="en-US" altLang="ja-JP" sz="2200" dirty="0" smtClean="0"/>
          </a:p>
          <a:p>
            <a:pPr marL="628650"/>
            <a:r>
              <a:rPr lang="en-US" altLang="ja-JP" sz="2200" dirty="0" smtClean="0">
                <a:ea typeface="Gill Sans" charset="0"/>
                <a:cs typeface="Gill Sans" charset="0"/>
              </a:rPr>
              <a:t>After change MC, reproduce the angle dependency.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 l="7103" t="20779" r="7568" b="21091"/>
          <a:stretch>
            <a:fillRect/>
          </a:stretch>
        </p:blipFill>
        <p:spPr bwMode="auto">
          <a:xfrm>
            <a:off x="4953000" y="1524000"/>
            <a:ext cx="3505200" cy="179199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8436" name="Rectangle 4"/>
          <p:cNvSpPr>
            <a:spLocks/>
          </p:cNvSpPr>
          <p:nvPr/>
        </p:nvSpPr>
        <p:spPr bwMode="auto">
          <a:xfrm>
            <a:off x="4878809" y="1109246"/>
            <a:ext cx="3731791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altLang="ja-JP" sz="2200" dirty="0">
                <a:ea typeface="Gill Sans" charset="0"/>
                <a:cs typeface="Gill Sans" charset="0"/>
              </a:rPr>
              <a:t>Photo : surface of </a:t>
            </a:r>
            <a:r>
              <a:rPr lang="en-US" altLang="ja-JP" sz="2200" dirty="0" err="1">
                <a:ea typeface="Gill Sans" charset="0"/>
                <a:cs typeface="Gill Sans" charset="0"/>
              </a:rPr>
              <a:t>scintillator</a:t>
            </a:r>
            <a:r>
              <a:rPr lang="en-US" altLang="ja-JP" sz="2200" dirty="0">
                <a:ea typeface="Gill Sans" charset="0"/>
                <a:cs typeface="Gill Sans" charset="0"/>
              </a:rPr>
              <a:t> bar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4822175" y="3276600"/>
            <a:ext cx="4017025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altLang="ja-JP" sz="2200" dirty="0">
                <a:solidFill>
                  <a:srgbClr val="FF0000"/>
                </a:solidFill>
                <a:ea typeface="Gill Sans" charset="0"/>
                <a:cs typeface="Gill Sans" charset="0"/>
              </a:rPr>
              <a:t>white area : the reflective material.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84981"/>
            <a:ext cx="4536504" cy="3073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6660232" y="4149080"/>
            <a:ext cx="15841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 smtClean="0"/>
              <a:t>DATA</a:t>
            </a:r>
            <a:br>
              <a:rPr lang="en-US" altLang="ja-JP" sz="2200" dirty="0" smtClean="0"/>
            </a:br>
            <a:r>
              <a:rPr lang="en-US" altLang="ja-JP" sz="2200" dirty="0" smtClean="0">
                <a:solidFill>
                  <a:schemeClr val="tx2"/>
                </a:solidFill>
              </a:rPr>
              <a:t>MC(before)</a:t>
            </a:r>
          </a:p>
          <a:p>
            <a:r>
              <a:rPr kumimoji="1" lang="en-US" altLang="ja-JP" sz="2200" dirty="0" smtClean="0">
                <a:solidFill>
                  <a:srgbClr val="FF0000"/>
                </a:solidFill>
              </a:rPr>
              <a:t>MC(after)</a:t>
            </a:r>
            <a:endParaRPr kumimoji="1" lang="ja-JP" altLang="en-US" sz="2200" dirty="0">
              <a:solidFill>
                <a:srgbClr val="FF0000"/>
              </a:solidFill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4191000"/>
            <a:ext cx="2292486" cy="1066800"/>
          </a:xfrm>
          <a:prstGeom prst="rect">
            <a:avLst/>
          </a:prstGeom>
        </p:spPr>
      </p:pic>
      <p:cxnSp>
        <p:nvCxnSpPr>
          <p:cNvPr id="15" name="カギ線コネクタ 13"/>
          <p:cNvCxnSpPr>
            <a:stCxn id="13" idx="2"/>
            <a:endCxn id="14" idx="1"/>
          </p:cNvCxnSpPr>
          <p:nvPr/>
        </p:nvCxnSpPr>
        <p:spPr>
          <a:xfrm rot="16200000" flipH="1">
            <a:off x="1642960" y="5294482"/>
            <a:ext cx="603522" cy="530157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図形グループ 27"/>
          <p:cNvGrpSpPr/>
          <p:nvPr/>
        </p:nvGrpSpPr>
        <p:grpSpPr>
          <a:xfrm>
            <a:off x="1066800" y="4572000"/>
            <a:ext cx="3257550" cy="2017931"/>
            <a:chOff x="1066800" y="4560332"/>
            <a:chExt cx="3257550" cy="201793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9800" y="5334000"/>
              <a:ext cx="2114550" cy="1031307"/>
            </a:xfrm>
            <a:prstGeom prst="rect">
              <a:avLst/>
            </a:prstGeom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2743200" y="4560332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Previous MC</a:t>
              </a:r>
            </a:p>
            <a:p>
              <a:r>
                <a:rPr kumimoji="1" lang="en-US" altLang="ja-JP" dirty="0" smtClean="0"/>
                <a:t>(</a:t>
              </a:r>
              <a:r>
                <a:rPr lang="en-US" altLang="ja-JP" dirty="0" smtClean="0"/>
                <a:t>simple box)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066800" y="46482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Scintillator</a:t>
              </a:r>
              <a:r>
                <a:rPr kumimoji="1" lang="en-US" altLang="ja-JP" dirty="0" smtClean="0"/>
                <a:t> bar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295400" y="5931932"/>
              <a:ext cx="114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New MC (octagon) </a:t>
              </a:r>
              <a:endParaRPr kumimoji="1" lang="ja-JP" altLang="en-US" dirty="0"/>
            </a:p>
          </p:txBody>
        </p:sp>
      </p:grpSp>
      <p:sp>
        <p:nvSpPr>
          <p:cNvPr id="19" name="円/楕円 18"/>
          <p:cNvSpPr/>
          <p:nvPr/>
        </p:nvSpPr>
        <p:spPr>
          <a:xfrm>
            <a:off x="5071180" y="2209800"/>
            <a:ext cx="304800" cy="838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8077200" y="2209800"/>
            <a:ext cx="304800" cy="838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/>
          <p:cNvCxnSpPr>
            <a:stCxn id="18435" idx="2"/>
            <a:endCxn id="19" idx="6"/>
          </p:cNvCxnSpPr>
          <p:nvPr/>
        </p:nvCxnSpPr>
        <p:spPr>
          <a:xfrm rot="5400000" flipH="1">
            <a:off x="5697241" y="2307639"/>
            <a:ext cx="687097" cy="13296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18437" idx="0"/>
            <a:endCxn id="20" idx="2"/>
          </p:cNvCxnSpPr>
          <p:nvPr/>
        </p:nvCxnSpPr>
        <p:spPr>
          <a:xfrm rot="5400000" flipH="1" flipV="1">
            <a:off x="7130094" y="2329494"/>
            <a:ext cx="647700" cy="12465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角丸四角形 28"/>
          <p:cNvSpPr/>
          <p:nvPr/>
        </p:nvSpPr>
        <p:spPr>
          <a:xfrm>
            <a:off x="381000" y="4114800"/>
            <a:ext cx="4191000" cy="2590800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19400" y="4114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6600"/>
                </a:solidFill>
              </a:rPr>
              <a:t>MC setting</a:t>
            </a:r>
            <a:endParaRPr kumimoji="1" lang="ja-JP" altLang="en-US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3505200"/>
            <a:ext cx="4572000" cy="32004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Re-weighting </a:t>
            </a:r>
            <a:r>
              <a:rPr lang="en-US" altLang="ja-JP" dirty="0" smtClean="0"/>
              <a:t>method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Re-w</a:t>
            </a:r>
            <a:r>
              <a:rPr lang="en-US" altLang="ja-JP" dirty="0" smtClean="0"/>
              <a:t>eighting </a:t>
            </a:r>
            <a:r>
              <a:rPr lang="en-US" altLang="ja-JP" dirty="0" smtClean="0"/>
              <a:t>from Jnubeam10c (nominal</a:t>
            </a:r>
            <a:r>
              <a:rPr lang="en-US" altLang="ja-JP" dirty="0" smtClean="0"/>
              <a:t> proton beam profile ) </a:t>
            </a:r>
            <a:r>
              <a:rPr lang="en-US" altLang="ja-JP" dirty="0" smtClean="0"/>
              <a:t>to FLUKA2008 (real</a:t>
            </a:r>
            <a:r>
              <a:rPr lang="en-US" altLang="ja-JP" dirty="0" smtClean="0"/>
              <a:t> proton beam profile)</a:t>
            </a:r>
          </a:p>
          <a:p>
            <a:pPr lvl="1"/>
            <a:r>
              <a:rPr lang="en-US" altLang="ja-JP" dirty="0" smtClean="0"/>
              <a:t>Re-weighting factor </a:t>
            </a:r>
            <a:r>
              <a:rPr lang="en-US" altLang="ja-JP" dirty="0" smtClean="0"/>
              <a:t>is</a:t>
            </a:r>
            <a:r>
              <a:rPr lang="en-US" altLang="ja-JP" dirty="0" smtClean="0"/>
              <a:t> neutrino </a:t>
            </a:r>
            <a:r>
              <a:rPr lang="en-US" altLang="ja-JP" dirty="0" smtClean="0"/>
              <a:t>energy spectrum ratio </a:t>
            </a:r>
            <a:r>
              <a:rPr lang="en-US" altLang="ja-JP" dirty="0" smtClean="0"/>
              <a:t>: (</a:t>
            </a:r>
            <a:r>
              <a:rPr lang="en-US" altLang="ja-JP" dirty="0" smtClean="0"/>
              <a:t>FLUKA2008 with real beam) /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Jnubeam</a:t>
            </a:r>
            <a:r>
              <a:rPr lang="en-US" altLang="ja-JP" dirty="0" smtClean="0"/>
              <a:t> 10c with nominal beam)</a:t>
            </a:r>
          </a:p>
          <a:p>
            <a:r>
              <a:rPr lang="en-US" altLang="ja-JP" dirty="0" smtClean="0"/>
              <a:t>Including diff. of </a:t>
            </a:r>
            <a:r>
              <a:rPr lang="en-US" altLang="ja-JP" dirty="0" err="1" smtClean="0"/>
              <a:t>hadron</a:t>
            </a:r>
            <a:r>
              <a:rPr lang="en-US" altLang="ja-JP" dirty="0" smtClean="0"/>
              <a:t> production model and diff. of beam profile</a:t>
            </a:r>
          </a:p>
          <a:p>
            <a:pPr lvl="1"/>
            <a:r>
              <a:rPr lang="en-US" altLang="ja-JP" dirty="0" smtClean="0"/>
              <a:t>Diff. between </a:t>
            </a:r>
            <a:r>
              <a:rPr lang="en-US" altLang="ja-JP" dirty="0" smtClean="0"/>
              <a:t>GCALOR </a:t>
            </a:r>
            <a:r>
              <a:rPr lang="en-US" altLang="ja-JP" dirty="0" smtClean="0"/>
              <a:t>and FLUKA2008 </a:t>
            </a:r>
          </a:p>
          <a:p>
            <a:pPr lvl="1"/>
            <a:r>
              <a:rPr lang="en-US" altLang="ja-JP" dirty="0" smtClean="0"/>
              <a:t>Diff. between </a:t>
            </a:r>
            <a:r>
              <a:rPr lang="en-US" altLang="ja-JP" dirty="0" smtClean="0"/>
              <a:t>nominal proton beam profile (</a:t>
            </a:r>
            <a:r>
              <a:rPr lang="en-US" altLang="ja-JP" dirty="0" err="1" smtClean="0"/>
              <a:t>gaussian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σ</a:t>
            </a:r>
            <a:r>
              <a:rPr lang="en-US" altLang="ja-JP" dirty="0" smtClean="0"/>
              <a:t>=4.343 mm) and real </a:t>
            </a:r>
            <a:r>
              <a:rPr lang="en-US" altLang="ja-JP" dirty="0" smtClean="0"/>
              <a:t>beam profile (below)</a:t>
            </a:r>
            <a:endParaRPr lang="en-US" altLang="ja-JP" dirty="0" smtClean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3860800"/>
            <a:ext cx="4191000" cy="28448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6200" y="64886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Reported by </a:t>
            </a:r>
            <a:r>
              <a:rPr kumimoji="1" lang="en-US" altLang="ja-JP" dirty="0" err="1" smtClean="0"/>
              <a:t>Kakuno</a:t>
            </a:r>
            <a:r>
              <a:rPr kumimoji="1" lang="en-US" altLang="ja-JP" dirty="0" smtClean="0"/>
              <a:t>-san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29000" y="4930914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Real beam parameters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19800" y="3629561"/>
            <a:ext cx="28956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Re-Weighting from </a:t>
            </a:r>
            <a:r>
              <a:rPr kumimoji="1" lang="en-US" altLang="ja-JP" sz="2000" dirty="0" smtClean="0"/>
              <a:t>Jnubeam10c</a:t>
            </a:r>
            <a:r>
              <a:rPr kumimoji="1" lang="en-US" altLang="ja-JP" sz="2000" dirty="0" smtClean="0"/>
              <a:t>(nominal</a:t>
            </a:r>
            <a:r>
              <a:rPr kumimoji="1" lang="en-US" altLang="ja-JP" sz="2000" dirty="0" smtClean="0"/>
              <a:t>) to FLUKA2008(real</a:t>
            </a:r>
            <a:r>
              <a:rPr kumimoji="1" lang="en-US" altLang="ja-JP" sz="2000" dirty="0" smtClean="0"/>
              <a:t>) at each </a:t>
            </a:r>
            <a:r>
              <a:rPr lang="en-US" altLang="ja-JP" sz="2000" dirty="0" smtClean="0"/>
              <a:t>neutrino energy.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 rot="16200000">
            <a:off x="3800445" y="5019645"/>
            <a:ext cx="220979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Weighting factor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24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MC 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u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pdates from 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last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CM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.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Implement</a:t>
            </a:r>
            <a:r>
              <a:rPr kumimoji="1" lang="en-US" altLang="ja-JP" dirty="0" smtClean="0"/>
              <a:t> Real </a:t>
            </a:r>
            <a:r>
              <a:rPr lang="en-US" altLang="ja-JP" dirty="0" err="1" smtClean="0"/>
              <a:t>s</a:t>
            </a:r>
            <a:r>
              <a:rPr kumimoji="1" lang="en-US" altLang="ja-JP" dirty="0" err="1" smtClean="0"/>
              <a:t>cintillator</a:t>
            </a:r>
            <a:r>
              <a:rPr kumimoji="1" lang="en-US" altLang="ja-JP" dirty="0" smtClean="0"/>
              <a:t> dimension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</a:t>
            </a:r>
            <a:r>
              <a:rPr lang="en-US" altLang="ja-JP" dirty="0" smtClean="0"/>
              <a:t>ox </a:t>
            </a:r>
            <a:r>
              <a:rPr lang="en-US" altLang="ja-JP" dirty="0" smtClean="0"/>
              <a:t>shape -&gt; octagon shape (from measurement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detail is </a:t>
            </a:r>
            <a:r>
              <a:rPr lang="en-US" altLang="ja-JP" dirty="0" smtClean="0"/>
              <a:t>on back up.</a:t>
            </a:r>
            <a:endParaRPr kumimoji="1" lang="en-US" altLang="ja-JP" dirty="0" smtClean="0"/>
          </a:p>
          <a:p>
            <a:r>
              <a:rPr kumimoji="1" lang="en-US" altLang="ja-JP" dirty="0" smtClean="0"/>
              <a:t>Consider </a:t>
            </a:r>
            <a:r>
              <a:rPr kumimoji="1" lang="en-US" altLang="ja-JP" dirty="0" smtClean="0"/>
              <a:t>interaction </a:t>
            </a:r>
            <a:r>
              <a:rPr kumimoji="1" lang="en-US" altLang="ja-JP" dirty="0" smtClean="0"/>
              <a:t>in </a:t>
            </a:r>
            <a:r>
              <a:rPr kumimoji="1" lang="en-US" altLang="ja-JP" dirty="0" err="1" smtClean="0"/>
              <a:t>scintillator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Ratio of </a:t>
            </a:r>
            <a:r>
              <a:rPr lang="en-US" altLang="ja-JP" dirty="0" err="1" smtClean="0"/>
              <a:t>scintillator</a:t>
            </a:r>
            <a:r>
              <a:rPr lang="en-US" altLang="ja-JP" dirty="0" smtClean="0"/>
              <a:t> mass to </a:t>
            </a:r>
            <a:r>
              <a:rPr lang="en-US" altLang="ja-JP" dirty="0" smtClean="0"/>
              <a:t>Fe is about ~4%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Temporarily, all interactions are simulated with Fe </a:t>
            </a:r>
            <a:r>
              <a:rPr lang="en-US" altLang="ja-JP" dirty="0" smtClean="0"/>
              <a:t>nucleus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smtClean="0"/>
              <a:t>Will implement interactions with </a:t>
            </a:r>
            <a:r>
              <a:rPr lang="en-US" altLang="ja-JP" dirty="0" err="1" smtClean="0"/>
              <a:t>scintillator</a:t>
            </a:r>
            <a:r>
              <a:rPr lang="en-US" altLang="ja-JP" dirty="0" smtClean="0"/>
              <a:t> soon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Add MPPC </a:t>
            </a:r>
            <a:r>
              <a:rPr kumimoji="1" lang="en-US" altLang="ja-JP" dirty="0" smtClean="0"/>
              <a:t>noise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en-US" altLang="ja-JP" dirty="0" smtClean="0"/>
              <a:t>Implement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bad </a:t>
            </a:r>
            <a:r>
              <a:rPr kumimoji="1" lang="en-US" altLang="ja-JP" dirty="0" smtClean="0"/>
              <a:t>channels.</a:t>
            </a:r>
          </a:p>
          <a:p>
            <a:r>
              <a:rPr lang="en-US" altLang="ja-JP" dirty="0" err="1" smtClean="0"/>
              <a:t>j</a:t>
            </a:r>
            <a:r>
              <a:rPr lang="en-US" altLang="ja-JP" dirty="0" err="1" smtClean="0"/>
              <a:t>nubeam</a:t>
            </a:r>
            <a:r>
              <a:rPr lang="en-US" altLang="ja-JP" dirty="0" smtClean="0"/>
              <a:t> </a:t>
            </a:r>
            <a:r>
              <a:rPr lang="en-US" altLang="ja-JP" dirty="0" smtClean="0"/>
              <a:t>10c </a:t>
            </a:r>
            <a:r>
              <a:rPr lang="en-US" altLang="ja-JP" dirty="0" smtClean="0"/>
              <a:t>(</a:t>
            </a:r>
            <a:r>
              <a:rPr lang="en-US" altLang="ja-JP" dirty="0" smtClean="0"/>
              <a:t>GCALOR</a:t>
            </a:r>
            <a:r>
              <a:rPr lang="en-US" altLang="ja-JP" dirty="0" smtClean="0"/>
              <a:t>) and FLUKA2008 (re-weighted) </a:t>
            </a:r>
          </a:p>
          <a:p>
            <a:pPr lvl="1"/>
            <a:r>
              <a:rPr lang="en-US" altLang="ja-JP" dirty="0" smtClean="0"/>
              <a:t>detail is on back up.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76400"/>
            <a:ext cx="4952999" cy="351133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057400"/>
            <a:ext cx="4343400" cy="31242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Comparison between GCALOR and FLUKA2008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181600"/>
            <a:ext cx="8382000" cy="16002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The ratio of number of events after neutrino event selection at INGRID = (FLUKA2008)/(GCALOR) ~ 71%</a:t>
            </a:r>
          </a:p>
          <a:p>
            <a:pPr lvl="1"/>
            <a:r>
              <a:rPr lang="en-US" altLang="ja-JP" dirty="0" smtClean="0"/>
              <a:t>Including </a:t>
            </a:r>
            <a:r>
              <a:rPr lang="en-US" altLang="ja-JP" dirty="0" err="1" smtClean="0"/>
              <a:t>numu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numubar</a:t>
            </a:r>
            <a:r>
              <a:rPr lang="en-US" altLang="ja-JP" dirty="0" smtClean="0"/>
              <a:t>. To be updated with </a:t>
            </a:r>
            <a:r>
              <a:rPr lang="en-US" altLang="ja-JP" dirty="0" err="1" smtClean="0"/>
              <a:t>nue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nuebar</a:t>
            </a:r>
            <a:r>
              <a:rPr lang="en-US" altLang="ja-JP" dirty="0" smtClean="0"/>
              <a:t> soon.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76400" y="2140803"/>
            <a:ext cx="3048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GCALOR (jnubeam10c)</a:t>
            </a:r>
          </a:p>
          <a:p>
            <a:r>
              <a:rPr lang="en-US" altLang="ja-JP" sz="2400" dirty="0" smtClean="0">
                <a:solidFill>
                  <a:srgbClr val="0000FF"/>
                </a:solidFill>
              </a:rPr>
              <a:t>FLUKA2008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1219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Neutrino energy spectrum (</a:t>
            </a:r>
            <a:r>
              <a:rPr kumimoji="1" lang="en-US" altLang="ja-JP" sz="2400" dirty="0" err="1" smtClean="0"/>
              <a:t>numu</a:t>
            </a:r>
            <a:r>
              <a:rPr kumimoji="1" lang="en-US" altLang="ja-JP" sz="2400" dirty="0" smtClean="0"/>
              <a:t>) </a:t>
            </a:r>
            <a:r>
              <a:rPr lang="en-US" altLang="ja-JP" sz="2400" dirty="0" smtClean="0"/>
              <a:t>a</a:t>
            </a:r>
            <a:r>
              <a:rPr kumimoji="1" lang="en-US" altLang="ja-JP" sz="2400" dirty="0" smtClean="0"/>
              <a:t>fter neutrino </a:t>
            </a:r>
            <a:r>
              <a:rPr lang="en-US" altLang="ja-JP" sz="2400" dirty="0" smtClean="0"/>
              <a:t>event selection.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2200" y="1959114"/>
            <a:ext cx="2819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Ratio of energy spectrum (FLUKA2008)/(GCALOR)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43000" y="1733490"/>
            <a:ext cx="4114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Energy spectrum at module 3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24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altLang="ja-JP" u="sng" dirty="0" smtClean="0"/>
              <a:t>Summary of 10a beam DATA</a:t>
            </a:r>
            <a:endParaRPr kumimoji="1" lang="ja-JP" alt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24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DATA</a:t>
            </a:r>
            <a:r>
              <a:rPr lang="en-US" altLang="ja-JP" sz="4400" u="sng" noProof="0" dirty="0" smtClean="0">
                <a:latin typeface="+mj-lt"/>
                <a:ea typeface="+mj-ea"/>
                <a:cs typeface="+mj-cs"/>
              </a:rPr>
              <a:t> taking efficiency</a:t>
            </a:r>
            <a:endParaRPr kumimoji="1" lang="ja-JP" altLang="en-US" sz="4400" b="0" i="0" u="sng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16091"/>
            <a:ext cx="8458200" cy="290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1447800" y="5029200"/>
            <a:ext cx="6248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99.9% data taking efficiency</a:t>
            </a:r>
            <a:br>
              <a:rPr lang="en-US" altLang="ja-JP" sz="2400" b="1" dirty="0" smtClean="0">
                <a:solidFill>
                  <a:srgbClr val="FF0000"/>
                </a:solidFill>
              </a:rPr>
            </a:br>
            <a:r>
              <a:rPr lang="en-US" altLang="ja-JP" sz="2400" b="1" dirty="0" smtClean="0">
                <a:solidFill>
                  <a:srgbClr val="FF0000"/>
                </a:solidFill>
              </a:rPr>
              <a:t>(#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of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INGRID good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spills = 1005887 / 1006982)</a:t>
            </a:r>
            <a:br>
              <a:rPr lang="en-US" altLang="ja-JP" sz="2400" b="1" dirty="0" smtClean="0">
                <a:solidFill>
                  <a:srgbClr val="FF0000"/>
                </a:solidFill>
              </a:rPr>
            </a:br>
            <a:r>
              <a:rPr lang="en-US" altLang="ja-JP" sz="2400" b="1" dirty="0" smtClean="0">
                <a:solidFill>
                  <a:srgbClr val="FF0000"/>
                </a:solidFill>
              </a:rPr>
              <a:t>Total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number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of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protons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for analysis 3.26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x 10</a:t>
            </a:r>
            <a:r>
              <a:rPr lang="en-US" altLang="ja-JP" sz="2400" b="1" baseline="30000" dirty="0" smtClean="0">
                <a:solidFill>
                  <a:srgbClr val="FF0000"/>
                </a:solidFill>
              </a:rPr>
              <a:t>19</a:t>
            </a:r>
            <a:endParaRPr kumimoji="1" lang="ja-JP" alt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1412776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Summary of # of good spills and protons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Comparison</a:t>
            </a:r>
            <a:r>
              <a:rPr lang="en-US" altLang="ja-JP" dirty="0" smtClean="0"/>
              <a:t> between Data </a:t>
            </a:r>
            <a:r>
              <a:rPr lang="en-US" altLang="ja-JP" dirty="0" smtClean="0"/>
              <a:t>and</a:t>
            </a:r>
            <a:r>
              <a:rPr lang="en-US" altLang="ja-JP" dirty="0" smtClean="0"/>
              <a:t> </a:t>
            </a:r>
            <a:r>
              <a:rPr lang="en-US" altLang="ja-JP" dirty="0" smtClean="0"/>
              <a:t>MC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Comparison at some </a:t>
            </a:r>
            <a:r>
              <a:rPr lang="en-US" altLang="ja-JP" dirty="0" smtClean="0"/>
              <a:t>distributions </a:t>
            </a:r>
            <a:r>
              <a:rPr lang="en-US" altLang="ja-JP" dirty="0" smtClean="0"/>
              <a:t>after neutrino </a:t>
            </a:r>
            <a:r>
              <a:rPr lang="en-US" altLang="ja-JP" dirty="0" smtClean="0"/>
              <a:t>selection</a:t>
            </a:r>
          </a:p>
          <a:p>
            <a:pPr lvl="1"/>
            <a:r>
              <a:rPr lang="en-US" altLang="ja-JP" dirty="0" smtClean="0"/>
              <a:t>Reconstructed vertex</a:t>
            </a:r>
          </a:p>
          <a:p>
            <a:pPr lvl="1"/>
            <a:r>
              <a:rPr lang="en-US" altLang="ja-JP" dirty="0" smtClean="0"/>
              <a:t># of active </a:t>
            </a:r>
            <a:r>
              <a:rPr lang="en-US" altLang="ja-JP" dirty="0" smtClean="0"/>
              <a:t>planes</a:t>
            </a:r>
          </a:p>
          <a:p>
            <a:pPr lvl="1"/>
            <a:r>
              <a:rPr lang="en-US" altLang="ja-JP" dirty="0" smtClean="0"/>
              <a:t>Reconstructed track angle</a:t>
            </a:r>
          </a:p>
          <a:p>
            <a:r>
              <a:rPr lang="en-US" altLang="ja-JP" dirty="0" smtClean="0"/>
              <a:t>Data set </a:t>
            </a:r>
          </a:p>
          <a:p>
            <a:pPr lvl="1"/>
            <a:r>
              <a:rPr lang="en-US" altLang="ja-JP" dirty="0" smtClean="0"/>
              <a:t>Data : Run 29-34</a:t>
            </a:r>
          </a:p>
          <a:p>
            <a:pPr lvl="1"/>
            <a:r>
              <a:rPr lang="en-US" altLang="ja-JP" dirty="0" smtClean="0"/>
              <a:t>MC </a:t>
            </a:r>
            <a:r>
              <a:rPr lang="en-US" altLang="ja-JP" dirty="0" smtClean="0"/>
              <a:t>: </a:t>
            </a:r>
            <a:r>
              <a:rPr lang="en-US" altLang="ja-JP" dirty="0" smtClean="0"/>
              <a:t>Jnubeam10c(GCALOR) and FLUKA2008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Neutrino interaction : NEUT</a:t>
            </a:r>
          </a:p>
          <a:p>
            <a:r>
              <a:rPr lang="en-US" altLang="ja-JP" dirty="0" smtClean="0"/>
              <a:t>All distributions are normalized </a:t>
            </a:r>
            <a:r>
              <a:rPr lang="en-US" altLang="ja-JP" dirty="0" smtClean="0"/>
              <a:t>with</a:t>
            </a:r>
            <a:r>
              <a:rPr lang="en-US" altLang="ja-JP" dirty="0" smtClean="0"/>
              <a:t> </a:t>
            </a:r>
            <a:r>
              <a:rPr lang="en-US" altLang="ja-JP" dirty="0" smtClean="0"/>
              <a:t># of events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Event</a:t>
            </a:r>
            <a:r>
              <a:rPr kumimoji="1" lang="en-US" altLang="ja-JP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selection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2826" y="1114421"/>
            <a:ext cx="6299574" cy="430887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200" dirty="0" smtClean="0"/>
              <a:t>Make timing cluster</a:t>
            </a:r>
            <a:r>
              <a:rPr kumimoji="1" lang="en-US" altLang="ja-JP" sz="2200" dirty="0" smtClean="0"/>
              <a:t>(more than 4 hits within 100nsec)</a:t>
            </a:r>
            <a:endParaRPr kumimoji="1" lang="ja-JP" altLang="en-US" sz="2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5400" y="1905000"/>
            <a:ext cx="6248400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# of active planes &gt; 2  &amp;&amp; </a:t>
            </a:r>
            <a:r>
              <a:rPr lang="en-US" altLang="ja-JP" sz="2400" dirty="0" err="1" smtClean="0"/>
              <a:t>p.e</a:t>
            </a:r>
            <a:r>
              <a:rPr lang="en-US" altLang="ja-JP" sz="2400" dirty="0" smtClean="0"/>
              <a:t>./active layer &gt; 6.5</a:t>
            </a:r>
            <a:endParaRPr lang="ja-JP" altLang="en-US" sz="2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68798" y="2714620"/>
            <a:ext cx="1244940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Tracking</a:t>
            </a:r>
            <a:endParaRPr lang="ja-JP" altLang="en-US" sz="2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27788" y="6396335"/>
            <a:ext cx="2357454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i="1" dirty="0" smtClean="0">
                <a:solidFill>
                  <a:srgbClr val="FF0000"/>
                </a:solidFill>
              </a:rPr>
              <a:t>neutrino event</a:t>
            </a:r>
            <a:endParaRPr lang="ja-JP" altLang="en-US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70664" y="3467401"/>
            <a:ext cx="2143140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Track matching</a:t>
            </a:r>
            <a:endParaRPr lang="ja-JP" altLang="en-US" sz="24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99292" y="4228466"/>
            <a:ext cx="1214446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On time</a:t>
            </a:r>
            <a:endParaRPr lang="ja-JP" altLang="en-US" sz="24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70664" y="4986988"/>
            <a:ext cx="2214578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Upstream VETO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73862" y="5739769"/>
            <a:ext cx="2143140" cy="461665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/>
              <a:t>Fiducial</a:t>
            </a:r>
            <a:r>
              <a:rPr lang="en-US" altLang="ja-JP" sz="2400" dirty="0" smtClean="0"/>
              <a:t> volume</a:t>
            </a:r>
            <a:endParaRPr lang="ja-JP" altLang="en-US" sz="2400" dirty="0" smtClean="0"/>
          </a:p>
        </p:txBody>
      </p:sp>
      <p:sp>
        <p:nvSpPr>
          <p:cNvPr id="21" name="下矢印 20"/>
          <p:cNvSpPr/>
          <p:nvPr/>
        </p:nvSpPr>
        <p:spPr>
          <a:xfrm>
            <a:off x="4142172" y="1614487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4156482" y="2428868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4156482" y="3214686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下矢印 23"/>
          <p:cNvSpPr/>
          <p:nvPr/>
        </p:nvSpPr>
        <p:spPr>
          <a:xfrm>
            <a:off x="4156482" y="3970010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下矢印 24"/>
          <p:cNvSpPr/>
          <p:nvPr/>
        </p:nvSpPr>
        <p:spPr>
          <a:xfrm>
            <a:off x="4156482" y="4742181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4156482" y="5487055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4156482" y="6242379"/>
            <a:ext cx="428628" cy="21431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28800" y="6096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Reported </a:t>
            </a:r>
            <a:r>
              <a:rPr lang="en-US" altLang="ja-JP" sz="2400" dirty="0" smtClean="0"/>
              <a:t>at </a:t>
            </a:r>
            <a:r>
              <a:rPr lang="en-US" altLang="ja-JP" sz="2400" dirty="0" smtClean="0">
                <a:hlinkClick r:id="rId2"/>
              </a:rPr>
              <a:t>last collaboration meeting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Vertex </a:t>
            </a: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X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71993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733800"/>
            <a:ext cx="71993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334000" y="584537"/>
            <a:ext cx="22098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3886200"/>
            <a:ext cx="28956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DATA/MC(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28800" y="6813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Vertex Z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685800"/>
            <a:ext cx="71993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733800"/>
            <a:ext cx="71993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715000" y="584537"/>
            <a:ext cx="20574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3000" y="3886200"/>
            <a:ext cx="28956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</a:t>
            </a:r>
            <a:r>
              <a:rPr kumimoji="1" lang="en-US" altLang="ja-JP" sz="2000" dirty="0" smtClean="0">
                <a:solidFill>
                  <a:srgbClr val="0E02FE"/>
                </a:solidFill>
              </a:rPr>
              <a:t>GCALOR)</a:t>
            </a:r>
            <a:endParaRPr kumimoji="1" lang="en-US" altLang="ja-JP" sz="2000" dirty="0" smtClean="0">
              <a:solidFill>
                <a:srgbClr val="0E02FE"/>
              </a:solidFill>
            </a:endParaRPr>
          </a:p>
          <a:p>
            <a:r>
              <a:rPr lang="en-US" altLang="ja-JP" sz="2000" dirty="0" smtClean="0"/>
              <a:t>DATA/MC(</a:t>
            </a:r>
            <a:r>
              <a:rPr lang="en-US" altLang="ja-JP" sz="2000" dirty="0" smtClean="0"/>
              <a:t>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33600" y="605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8923</TotalTime>
  <Words>891</Words>
  <Application>Microsoft Macintosh PowerPoint</Application>
  <PresentationFormat>画面に合わせる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base</vt:lpstr>
      <vt:lpstr>INGRID update</vt:lpstr>
      <vt:lpstr>スライド 2</vt:lpstr>
      <vt:lpstr>Comparison between GCALOR and FLUKA2008</vt:lpstr>
      <vt:lpstr>Summary of 10a beam DATA</vt:lpstr>
      <vt:lpstr>スライド 5</vt:lpstr>
      <vt:lpstr>Comparison between Data and MC</vt:lpstr>
      <vt:lpstr>スライド 7</vt:lpstr>
      <vt:lpstr>スライド 8</vt:lpstr>
      <vt:lpstr>スライド 9</vt:lpstr>
      <vt:lpstr>スライド 10</vt:lpstr>
      <vt:lpstr>スライド 11</vt:lpstr>
      <vt:lpstr>Selection efficiency</vt:lpstr>
      <vt:lpstr>Energy spectrum of ν into INGRID</vt:lpstr>
      <vt:lpstr>スライド 14</vt:lpstr>
      <vt:lpstr>Summary of my part </vt:lpstr>
      <vt:lpstr>Back up</vt:lpstr>
      <vt:lpstr>Dimension of scintillator bar for MC</vt:lpstr>
      <vt:lpstr>Re-weighting method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masashi.o</dc:creator>
  <cp:lastModifiedBy>村上 明</cp:lastModifiedBy>
  <cp:revision>207</cp:revision>
  <dcterms:created xsi:type="dcterms:W3CDTF">2010-08-19T13:17:10Z</dcterms:created>
  <dcterms:modified xsi:type="dcterms:W3CDTF">2010-08-20T03:28:54Z</dcterms:modified>
</cp:coreProperties>
</file>