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__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41"/>
  </p:notesMasterIdLst>
  <p:sldIdLst>
    <p:sldId id="259" r:id="rId2"/>
    <p:sldId id="299" r:id="rId3"/>
    <p:sldId id="300" r:id="rId4"/>
    <p:sldId id="331" r:id="rId5"/>
    <p:sldId id="326" r:id="rId6"/>
    <p:sldId id="301" r:id="rId7"/>
    <p:sldId id="302" r:id="rId8"/>
    <p:sldId id="290" r:id="rId9"/>
    <p:sldId id="303" r:id="rId10"/>
    <p:sldId id="304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291" r:id="rId19"/>
    <p:sldId id="292" r:id="rId20"/>
    <p:sldId id="289" r:id="rId21"/>
    <p:sldId id="293" r:id="rId22"/>
    <p:sldId id="314" r:id="rId23"/>
    <p:sldId id="295" r:id="rId24"/>
    <p:sldId id="315" r:id="rId25"/>
    <p:sldId id="316" r:id="rId26"/>
    <p:sldId id="318" r:id="rId27"/>
    <p:sldId id="319" r:id="rId28"/>
    <p:sldId id="320" r:id="rId29"/>
    <p:sldId id="321" r:id="rId30"/>
    <p:sldId id="322" r:id="rId31"/>
    <p:sldId id="324" r:id="rId32"/>
    <p:sldId id="325" r:id="rId33"/>
    <p:sldId id="327" r:id="rId34"/>
    <p:sldId id="329" r:id="rId35"/>
    <p:sldId id="333" r:id="rId36"/>
    <p:sldId id="335" r:id="rId37"/>
    <p:sldId id="336" r:id="rId38"/>
    <p:sldId id="337" r:id="rId39"/>
    <p:sldId id="338" r:id="rId4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D260F"/>
    <a:srgbClr val="FF1515"/>
    <a:srgbClr val="C7F61A"/>
    <a:srgbClr val="0E02FE"/>
    <a:srgbClr val="F33819"/>
    <a:srgbClr val="4F81BD"/>
    <a:srgbClr val="FC4936"/>
    <a:srgbClr val="FE300E"/>
    <a:srgbClr val="FE1F0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19" autoAdjust="0"/>
    <p:restoredTop sz="94709" autoAdjust="0"/>
  </p:normalViewPr>
  <p:slideViewPr>
    <p:cSldViewPr>
      <p:cViewPr varScale="1">
        <p:scale>
          <a:sx n="121" d="100"/>
          <a:sy n="121" d="100"/>
        </p:scale>
        <p:origin x="-5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996F1-1DE0-464C-BAAC-23E214EF0929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55C06-F116-41F3-9074-8DADE88C2A1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.scphys.kyoto-u.ac.jp/member/masashi.o/ingrid/quick_report/100814_Sys_Fiducial.xls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www-he.scphys.kyoto-u.ac.jp/member/masashi.o/ingrid/pdf/1008/100804_HVProfile_SeveralFiducial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  <p:pic>
        <p:nvPicPr>
          <p:cNvPr id="2051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90" y="0"/>
            <a:ext cx="8501090" cy="2192338"/>
          </a:xfrm>
        </p:spPr>
        <p:txBody>
          <a:bodyPr>
            <a:normAutofit/>
          </a:bodyPr>
          <a:lstStyle/>
          <a:p>
            <a:r>
              <a:rPr lang="en-US" altLang="ja-JP" sz="4000" u="sng" dirty="0" smtClean="0"/>
              <a:t>Temp</a:t>
            </a:r>
            <a:endParaRPr lang="ja-JP" altLang="en-US" sz="4000" u="sng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2844" y="3109893"/>
            <a:ext cx="9001156" cy="37481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609600" lvl="0" indent="-6096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　　　　　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altLang="ja-JP" sz="3200" b="1" dirty="0" smtClean="0"/>
              <a:t>	</a:t>
            </a:r>
            <a:r>
              <a:rPr kumimoji="1" lang="en-US" altLang="ja-JP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Otani</a:t>
            </a:r>
            <a:endParaRPr lang="en-US" altLang="ja-JP" sz="3500" b="1" dirty="0" smtClean="0"/>
          </a:p>
          <a:p>
            <a:pPr marL="609600" lvl="0" indent="-6096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3500" b="1" dirty="0" smtClean="0"/>
              <a:t>							Murakami</a:t>
            </a:r>
            <a:r>
              <a:rPr lang="en-US" altLang="ja-JP" sz="3200" dirty="0" smtClean="0"/>
              <a:t>                                                 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2010/8/17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lang="en-US" altLang="ja-JP" sz="3200" noProof="0" dirty="0" smtClean="0"/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ja-JP" sz="3200" noProof="0" dirty="0" smtClean="0"/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ja-JP" sz="3200" dirty="0" smtClean="0"/>
              <a:t>Monte Carlo simulation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ja-JP" sz="3200" dirty="0" smtClean="0"/>
              <a:t>Summary of 10a beam DATA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ja-JP" sz="3200" dirty="0" smtClean="0"/>
              <a:t>Comparison DATA and MC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ja-JP" sz="3200" dirty="0" smtClean="0"/>
              <a:t>Syst. error study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# of active planes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36712"/>
            <a:ext cx="719931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645024"/>
            <a:ext cx="719931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Vertex X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36712"/>
            <a:ext cx="7199313" cy="279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582888"/>
            <a:ext cx="7199313" cy="279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Vertex Z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90600"/>
            <a:ext cx="7199313" cy="265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645024"/>
            <a:ext cx="719931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Track</a:t>
            </a:r>
            <a:r>
              <a:rPr kumimoji="1" lang="en-US" altLang="ja-JP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angle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90600"/>
            <a:ext cx="7199313" cy="272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573016"/>
            <a:ext cx="719931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Accumulated protons and </a:t>
            </a:r>
            <a:r>
              <a:rPr lang="en-US" altLang="ja-JP" sz="4400" u="sng" noProof="0" dirty="0" err="1" smtClean="0">
                <a:latin typeface="+mj-lt"/>
                <a:ea typeface="+mj-ea"/>
                <a:cs typeface="+mj-cs"/>
              </a:rPr>
              <a:t>N</a:t>
            </a:r>
            <a:r>
              <a:rPr lang="en-US" altLang="ja-JP" sz="4400" u="sng" baseline="-25000" noProof="0" dirty="0" err="1" smtClean="0">
                <a:latin typeface="+mj-lt"/>
                <a:ea typeface="+mj-ea"/>
                <a:cs typeface="+mj-cs"/>
              </a:rPr>
              <a:t>obs</a:t>
            </a:r>
            <a:r>
              <a:rPr lang="en-US" altLang="ja-JP" sz="4400" u="sng" baseline="-25000" noProof="0" dirty="0" smtClean="0">
                <a:latin typeface="+mj-lt"/>
                <a:ea typeface="+mj-ea"/>
                <a:cs typeface="+mj-cs"/>
              </a:rPr>
              <a:t>.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28728" y="6039169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Delivered protons ~ 3 x 10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19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, Total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N</a:t>
            </a:r>
            <a:r>
              <a:rPr kumimoji="1" lang="en-US" altLang="ja-JP" sz="2400" b="1" baseline="-25000" dirty="0" err="1" smtClean="0">
                <a:solidFill>
                  <a:srgbClr val="FF0000"/>
                </a:solidFill>
              </a:rPr>
              <a:t>obs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</a:rPr>
              <a:t>.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~ 5 x 10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5</a:t>
            </a:r>
            <a:endParaRPr kumimoji="1" lang="ja-JP" altLang="en-US" sz="2400" b="1" baseline="300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90600"/>
            <a:ext cx="71993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Event rate stability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85918" y="6039169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Event rate is stable within statistical error</a:t>
            </a:r>
            <a:endParaRPr kumimoji="1" lang="ja-JP" altLang="en-US" sz="2400" b="1" baseline="30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28670"/>
            <a:ext cx="7199313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Beam profile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41" y="2272682"/>
            <a:ext cx="4466835" cy="30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88" y="2224740"/>
            <a:ext cx="4576712" cy="310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500166" y="1669727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Horizontal </a:t>
            </a:r>
            <a:endParaRPr kumimoji="1" lang="ja-JP" altLang="en-US" sz="2400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57884" y="167626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Vertical</a:t>
            </a:r>
            <a:r>
              <a:rPr kumimoji="1" lang="en-US" altLang="ja-JP" sz="2400" i="1" dirty="0" smtClean="0"/>
              <a:t> </a:t>
            </a:r>
            <a:endParaRPr kumimoji="1" lang="ja-JP" altLang="en-US" sz="24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57290" y="4465480"/>
            <a:ext cx="2786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※statistical error only</a:t>
            </a:r>
            <a:endParaRPr kumimoji="1" lang="ja-JP" altLang="en-US" sz="2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71136" y="4467739"/>
            <a:ext cx="2786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※statistical error only</a:t>
            </a:r>
            <a:endParaRPr kumimoji="1" lang="ja-JP" altLang="en-US" sz="2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86182" y="5052495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sou</a:t>
            </a:r>
            <a:r>
              <a:rPr kumimoji="1" lang="en-US" altLang="ja-JP" dirty="0" err="1" smtClean="0"/>
              <a:t>rth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720" y="5052495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north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00100" y="5467871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center</a:t>
            </a:r>
            <a:r>
              <a:rPr kumimoji="1" lang="en-US" altLang="ja-JP" sz="2200" dirty="0" smtClean="0"/>
              <a:t>: </a:t>
            </a:r>
            <a:r>
              <a:rPr lang="en-US" altLang="ja-JP" sz="2200" dirty="0" smtClean="0"/>
              <a:t> 0.1</a:t>
            </a:r>
            <a:r>
              <a:rPr kumimoji="1" lang="en-US" altLang="ja-JP" sz="2200" dirty="0" smtClean="0"/>
              <a:t> +- </a:t>
            </a:r>
            <a:r>
              <a:rPr lang="en-US" altLang="ja-JP" sz="2200" dirty="0" smtClean="0"/>
              <a:t>2.9</a:t>
            </a:r>
            <a:r>
              <a:rPr kumimoji="1" lang="en-US" altLang="ja-JP" sz="2200" dirty="0" smtClean="0"/>
              <a:t> cm</a:t>
            </a:r>
            <a:br>
              <a:rPr kumimoji="1" lang="en-US" altLang="ja-JP" sz="2200" dirty="0" smtClean="0"/>
            </a:br>
            <a:r>
              <a:rPr lang="en-US" altLang="ja-JP" sz="2200" dirty="0" smtClean="0"/>
              <a:t>σ</a:t>
            </a:r>
            <a:r>
              <a:rPr kumimoji="1" lang="ja-JP" altLang="en-US" sz="2200" dirty="0" smtClean="0"/>
              <a:t>　　　 </a:t>
            </a:r>
            <a:r>
              <a:rPr kumimoji="1" lang="en-US" altLang="ja-JP" sz="2200" dirty="0" smtClean="0"/>
              <a:t>:433 +-  </a:t>
            </a:r>
            <a:r>
              <a:rPr lang="en-US" altLang="ja-JP" sz="2200" dirty="0" smtClean="0"/>
              <a:t>4</a:t>
            </a:r>
            <a:r>
              <a:rPr kumimoji="1" lang="en-US" altLang="ja-JP" sz="2200" dirty="0" smtClean="0"/>
              <a:t>   cm</a:t>
            </a:r>
            <a:endParaRPr kumimoji="1" lang="ja-JP" altLang="en-US" sz="2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57818" y="5467871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center</a:t>
            </a:r>
            <a:r>
              <a:rPr kumimoji="1" lang="en-US" altLang="ja-JP" sz="2200" dirty="0" smtClean="0"/>
              <a:t>: </a:t>
            </a:r>
            <a:r>
              <a:rPr lang="en-US" altLang="ja-JP" sz="2200" dirty="0" smtClean="0"/>
              <a:t> -10.9</a:t>
            </a:r>
            <a:r>
              <a:rPr kumimoji="1" lang="en-US" altLang="ja-JP" sz="2200" dirty="0" smtClean="0"/>
              <a:t> +- </a:t>
            </a:r>
            <a:r>
              <a:rPr lang="en-US" altLang="ja-JP" sz="2200" dirty="0" smtClean="0"/>
              <a:t>3.2</a:t>
            </a:r>
            <a:r>
              <a:rPr kumimoji="1" lang="en-US" altLang="ja-JP" sz="2200" dirty="0" smtClean="0"/>
              <a:t> cm</a:t>
            </a:r>
            <a:br>
              <a:rPr kumimoji="1" lang="en-US" altLang="ja-JP" sz="2200" dirty="0" smtClean="0"/>
            </a:br>
            <a:r>
              <a:rPr lang="en-US" altLang="ja-JP" sz="2200" dirty="0" smtClean="0"/>
              <a:t>σ</a:t>
            </a:r>
            <a:r>
              <a:rPr kumimoji="1" lang="ja-JP" altLang="en-US" sz="2200" dirty="0" smtClean="0"/>
              <a:t>　　　 </a:t>
            </a:r>
            <a:r>
              <a:rPr kumimoji="1" lang="en-US" altLang="ja-JP" sz="2200" dirty="0" smtClean="0"/>
              <a:t>:464 +-  </a:t>
            </a:r>
            <a:r>
              <a:rPr lang="en-US" altLang="ja-JP" sz="2200" dirty="0" smtClean="0"/>
              <a:t>6</a:t>
            </a:r>
            <a:r>
              <a:rPr kumimoji="1" lang="en-US" altLang="ja-JP" sz="2200" dirty="0" smtClean="0"/>
              <a:t>   cm</a:t>
            </a:r>
            <a:endParaRPr kumimoji="1" lang="ja-JP" altLang="en-US" sz="2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00430" y="78579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Run32(April) data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-376390" y="3272493"/>
            <a:ext cx="12144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obs</a:t>
            </a:r>
            <a:r>
              <a:rPr kumimoji="1" lang="en-US" altLang="ja-JP" sz="2400" baseline="-25000" dirty="0" smtClean="0"/>
              <a:t>.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3948258" y="3343931"/>
            <a:ext cx="12144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obs</a:t>
            </a:r>
            <a:r>
              <a:rPr kumimoji="1" lang="en-US" altLang="ja-JP" sz="2400" baseline="-25000" dirty="0" smtClean="0"/>
              <a:t>.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67744" y="6237312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Clear beam profile was observed</a:t>
            </a:r>
            <a:endParaRPr kumimoji="1" lang="ja-JP" altLang="en-US" sz="28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Profile center stability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7356" y="571501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Now we are estimating systematic error</a:t>
            </a:r>
            <a:endParaRPr kumimoji="1" lang="ja-JP" altLang="en-US" sz="2400" b="1" baseline="30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6026" b="288"/>
          <a:stretch>
            <a:fillRect/>
          </a:stretch>
        </p:blipFill>
        <p:spPr bwMode="auto">
          <a:xfrm>
            <a:off x="1" y="1500174"/>
            <a:ext cx="457199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5336" b="195"/>
          <a:stretch>
            <a:fillRect/>
          </a:stretch>
        </p:blipFill>
        <p:spPr bwMode="auto">
          <a:xfrm>
            <a:off x="4515050" y="1473670"/>
            <a:ext cx="4628950" cy="3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072066" y="4786322"/>
            <a:ext cx="4071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 Because of </a:t>
            </a:r>
            <a:r>
              <a:rPr lang="en-US" altLang="ja-JP" dirty="0" smtClean="0"/>
              <a:t>mistake with </a:t>
            </a:r>
            <a:r>
              <a:rPr kumimoji="1" lang="en-US" altLang="ja-JP" dirty="0" smtClean="0"/>
              <a:t>beam line alignment, beam was tuned </a:t>
            </a:r>
            <a:r>
              <a:rPr lang="en-US" altLang="ja-JP" dirty="0" smtClean="0"/>
              <a:t>downward </a:t>
            </a:r>
            <a:r>
              <a:rPr kumimoji="1" lang="en-US" altLang="ja-JP" dirty="0" smtClean="0"/>
              <a:t>slightly  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00166" y="113105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Horizontal </a:t>
            </a:r>
            <a:endParaRPr kumimoji="1" lang="ja-JP" altLang="en-US" sz="24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43636" y="11297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Vertical</a:t>
            </a:r>
            <a:r>
              <a:rPr kumimoji="1" lang="en-US" altLang="ja-JP" sz="2400" i="1" dirty="0" smtClean="0"/>
              <a:t> </a:t>
            </a:r>
            <a:endParaRPr kumimoji="1" lang="ja-JP" alt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S</a:t>
            </a:r>
            <a:r>
              <a:rPr kumimoji="1" lang="en-US" altLang="ja-JP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election summary 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of DATA and MC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4941168"/>
            <a:ext cx="8229600" cy="1762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/>
              <a:t>Comment</a:t>
            </a:r>
          </a:p>
          <a:p>
            <a:r>
              <a:rPr lang="en-US" altLang="ja-JP" sz="2400" dirty="0" smtClean="0"/>
              <a:t>MC doesn’t have 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e</a:t>
            </a:r>
            <a:r>
              <a:rPr lang="en-US" altLang="ja-JP" sz="2400" dirty="0" smtClean="0"/>
              <a:t>(~1%),  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e</a:t>
            </a:r>
            <a:r>
              <a:rPr lang="en-US" altLang="ja-JP" sz="2400" dirty="0" smtClean="0"/>
              <a:t>(~0.1%)</a:t>
            </a:r>
          </a:p>
          <a:p>
            <a:r>
              <a:rPr lang="en-US" altLang="ja-JP" sz="2400" dirty="0" smtClean="0"/>
              <a:t>DATA contains many beam-induced events from upstream.</a:t>
            </a:r>
            <a:br>
              <a:rPr lang="en-US" altLang="ja-JP" sz="2400" dirty="0" smtClean="0"/>
            </a:br>
            <a:r>
              <a:rPr lang="en-US" altLang="ja-JP" sz="2400" dirty="0" smtClean="0"/>
              <a:t>(Now we are developing BG MC)</a:t>
            </a:r>
          </a:p>
        </p:txBody>
      </p:sp>
      <p:graphicFrame>
        <p:nvGraphicFramePr>
          <p:cNvPr id="17" name="コンテンツ プレースホルダ 3"/>
          <p:cNvGraphicFramePr>
            <a:graphicFrameLocks/>
          </p:cNvGraphicFramePr>
          <p:nvPr/>
        </p:nvGraphicFramePr>
        <p:xfrm>
          <a:off x="323525" y="712681"/>
          <a:ext cx="8496947" cy="4109231"/>
        </p:xfrm>
        <a:graphic>
          <a:graphicData uri="http://schemas.openxmlformats.org/drawingml/2006/table">
            <a:tbl>
              <a:tblPr/>
              <a:tblGrid>
                <a:gridCol w="2319998"/>
                <a:gridCol w="1232497"/>
                <a:gridCol w="869998"/>
                <a:gridCol w="1232497"/>
                <a:gridCol w="811958"/>
                <a:gridCol w="1232497"/>
                <a:gridCol w="797502"/>
              </a:tblGrid>
              <a:tr h="313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DATA(Run29~34)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MC(FLUKA2008)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MC(GCOLOR)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369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# of events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# of events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# of events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protons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3.26E+19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1.00E+23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2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1.00E+23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# of active 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plane&gt;2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1906146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2.14E+15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2.70E+09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ＭＳ Ｐゴシック"/>
                        </a:rPr>
                        <a:t>p.e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./active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layer&gt;6.5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1906078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100.0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2.14E+15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100.0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2.70E+09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100.0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tracking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1804796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94.7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1.99E+15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93.0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2.51E+09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93.0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track matching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1749548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96.9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1.92E+15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96.5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2.41E+09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95.9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on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1747181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99.9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upstream VETO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745912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42.7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1.83E+15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95.3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2.28E+09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94.8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fiducial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493813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66.2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1.44E+15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78.4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1.78E+09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78.0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Event rate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1.51E-14(1.)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2400" b="1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1.44E-14(0.95)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2400" b="1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300" b="1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1.78E-14(1.18)</a:t>
                      </a:r>
                      <a:endParaRPr lang="en-US" sz="2300" b="1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ja-JP" sz="2400" b="1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9" name="直線コネクタ 18"/>
          <p:cNvCxnSpPr/>
          <p:nvPr/>
        </p:nvCxnSpPr>
        <p:spPr>
          <a:xfrm flipV="1">
            <a:off x="4716016" y="3284984"/>
            <a:ext cx="1224136" cy="36004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5940152" y="3284984"/>
            <a:ext cx="864096" cy="36004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6804248" y="3284984"/>
            <a:ext cx="1224136" cy="36004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8028384" y="3284984"/>
            <a:ext cx="792088" cy="33274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297616" y="5530880"/>
            <a:ext cx="216024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MC profile 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3836"/>
            <a:ext cx="4427984" cy="299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958" y="2287920"/>
            <a:ext cx="457093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79512" y="50131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north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79912" y="50131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south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043608" y="28529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71600" y="2780928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59632" y="27089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00166" y="1669727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Horizontal </a:t>
            </a:r>
            <a:endParaRPr kumimoji="1" lang="ja-JP" altLang="en-US" sz="2400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57884" y="167626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Vertical</a:t>
            </a:r>
            <a:r>
              <a:rPr kumimoji="1" lang="en-US" altLang="ja-JP" sz="2400" i="1" dirty="0" smtClean="0"/>
              <a:t> </a:t>
            </a:r>
            <a:endParaRPr kumimoji="1" lang="ja-JP" altLang="en-US" sz="2400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00100" y="5467871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center</a:t>
            </a:r>
            <a:r>
              <a:rPr kumimoji="1" lang="en-US" altLang="ja-JP" sz="2200" dirty="0" smtClean="0"/>
              <a:t>: </a:t>
            </a:r>
            <a:r>
              <a:rPr lang="en-US" altLang="ja-JP" sz="2200" dirty="0" smtClean="0"/>
              <a:t> 0.5</a:t>
            </a:r>
            <a:r>
              <a:rPr kumimoji="1" lang="en-US" altLang="ja-JP" sz="2200" dirty="0" smtClean="0"/>
              <a:t> +- </a:t>
            </a:r>
            <a:r>
              <a:rPr lang="en-US" altLang="ja-JP" sz="2200" dirty="0" smtClean="0"/>
              <a:t>2.1</a:t>
            </a:r>
            <a:r>
              <a:rPr kumimoji="1" lang="en-US" altLang="ja-JP" sz="2200" dirty="0" smtClean="0"/>
              <a:t> cm</a:t>
            </a:r>
            <a:br>
              <a:rPr kumimoji="1" lang="en-US" altLang="ja-JP" sz="2200" dirty="0" smtClean="0"/>
            </a:br>
            <a:r>
              <a:rPr lang="en-US" altLang="ja-JP" sz="2200" dirty="0" smtClean="0"/>
              <a:t>σ</a:t>
            </a:r>
            <a:r>
              <a:rPr kumimoji="1" lang="ja-JP" altLang="en-US" sz="2200" dirty="0" smtClean="0"/>
              <a:t>　　　 </a:t>
            </a:r>
            <a:r>
              <a:rPr kumimoji="1" lang="en-US" altLang="ja-JP" sz="2200" dirty="0" smtClean="0"/>
              <a:t>:441 +-  </a:t>
            </a:r>
            <a:r>
              <a:rPr lang="en-US" altLang="ja-JP" sz="2200" dirty="0" smtClean="0"/>
              <a:t>3</a:t>
            </a:r>
            <a:r>
              <a:rPr kumimoji="1" lang="en-US" altLang="ja-JP" sz="2200" dirty="0" smtClean="0"/>
              <a:t>   cm</a:t>
            </a:r>
            <a:endParaRPr kumimoji="1" lang="ja-JP" altLang="en-US" sz="2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57818" y="5467871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center</a:t>
            </a:r>
            <a:r>
              <a:rPr kumimoji="1" lang="en-US" altLang="ja-JP" sz="2200" dirty="0" smtClean="0"/>
              <a:t>: </a:t>
            </a:r>
            <a:r>
              <a:rPr lang="en-US" altLang="ja-JP" sz="2200" dirty="0" smtClean="0"/>
              <a:t> -5.0</a:t>
            </a:r>
            <a:r>
              <a:rPr kumimoji="1" lang="en-US" altLang="ja-JP" sz="2200" dirty="0" smtClean="0"/>
              <a:t> +- </a:t>
            </a:r>
            <a:r>
              <a:rPr lang="en-US" altLang="ja-JP" sz="2200" dirty="0" smtClean="0"/>
              <a:t>2.2</a:t>
            </a:r>
            <a:r>
              <a:rPr kumimoji="1" lang="en-US" altLang="ja-JP" sz="2200" dirty="0" smtClean="0"/>
              <a:t> cm</a:t>
            </a:r>
            <a:br>
              <a:rPr kumimoji="1" lang="en-US" altLang="ja-JP" sz="2200" dirty="0" smtClean="0"/>
            </a:br>
            <a:r>
              <a:rPr lang="en-US" altLang="ja-JP" sz="2200" dirty="0" smtClean="0"/>
              <a:t>σ</a:t>
            </a:r>
            <a:r>
              <a:rPr kumimoji="1" lang="ja-JP" altLang="en-US" sz="2200" dirty="0" smtClean="0"/>
              <a:t>　　　 </a:t>
            </a:r>
            <a:r>
              <a:rPr kumimoji="1" lang="en-US" altLang="ja-JP" sz="2200" dirty="0" smtClean="0"/>
              <a:t>:457 +-  </a:t>
            </a:r>
            <a:r>
              <a:rPr lang="en-US" altLang="ja-JP" sz="2200" dirty="0" smtClean="0"/>
              <a:t>4</a:t>
            </a:r>
            <a:r>
              <a:rPr kumimoji="1" lang="en-US" altLang="ja-JP" sz="2200" dirty="0" smtClean="0"/>
              <a:t>   cm</a:t>
            </a:r>
            <a:endParaRPr kumimoji="1" lang="ja-JP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Overview of MC 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Component</a:t>
            </a:r>
          </a:p>
          <a:p>
            <a:pPr lvl="1"/>
            <a:r>
              <a:rPr lang="en-US" altLang="ja-JP" dirty="0" err="1" smtClean="0"/>
              <a:t>Jnubeam</a:t>
            </a:r>
            <a:r>
              <a:rPr lang="en-US" altLang="ja-JP" dirty="0" smtClean="0"/>
              <a:t> 10c (GCOLOR/</a:t>
            </a:r>
            <a:r>
              <a:rPr lang="en-US" altLang="ja-JP" dirty="0" err="1" smtClean="0"/>
              <a:t>GFLUKA,nominal</a:t>
            </a:r>
            <a:r>
              <a:rPr lang="en-US" altLang="ja-JP" dirty="0" smtClean="0"/>
              <a:t> beam)-&gt; Estimate Neutrino Flux to INGRID</a:t>
            </a:r>
          </a:p>
          <a:p>
            <a:pPr lvl="1"/>
            <a:r>
              <a:rPr kumimoji="1" lang="en-US" altLang="ja-JP" dirty="0" smtClean="0"/>
              <a:t>NEUT -&gt; Simulate neutrino interaction at the target in INGRID MC</a:t>
            </a:r>
          </a:p>
          <a:p>
            <a:pPr lvl="1"/>
            <a:r>
              <a:rPr lang="en-US" altLang="ja-JP" dirty="0" smtClean="0"/>
              <a:t>GEANT4 -&gt; Detector MC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Profile</a:t>
            </a:r>
            <a:r>
              <a:rPr kumimoji="1" lang="en-US" altLang="ja-JP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X width comparison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90600"/>
            <a:ext cx="71993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1043608" y="587727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Jan. and Feb. data set is smaller than MC(~30cm).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Other data set is almost consistent with MC within error.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Profile</a:t>
            </a:r>
            <a:r>
              <a:rPr kumimoji="1" lang="en-US" altLang="ja-JP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width comparison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90600"/>
            <a:ext cx="71993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411760" y="623731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Data is larger than MC(~10cm)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rot="5400000" flipH="1" flipV="1">
            <a:off x="7424230" y="3271336"/>
            <a:ext cx="288826" cy="79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668344" y="302569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~10cm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altLang="ja-JP" u="sng" dirty="0" smtClean="0"/>
              <a:t>Detector syst. error study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350100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Results </a:t>
            </a:r>
            <a:r>
              <a:rPr lang="en-US" altLang="ja-JP" sz="2400" dirty="0" smtClean="0"/>
              <a:t>in this talk were obtained with old flux or detector MC.</a:t>
            </a:r>
            <a:br>
              <a:rPr lang="en-US" altLang="ja-JP" sz="2400" dirty="0" smtClean="0"/>
            </a:br>
            <a:r>
              <a:rPr lang="en-US" altLang="ja-JP" sz="2400" dirty="0" smtClean="0"/>
              <a:t> Result will be updated with current flux and detector MC.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Review: K2K MRD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74868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K2K MRD is one of the near detector of K2K</a:t>
            </a:r>
            <a:endParaRPr kumimoji="1" lang="ja-JP" altLang="en-US" sz="24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1403648" y="1815207"/>
            <a:ext cx="4968552" cy="4278089"/>
            <a:chOff x="1259632" y="1556792"/>
            <a:chExt cx="5400600" cy="47101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556792"/>
              <a:ext cx="5400600" cy="421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直線矢印コネクタ 8"/>
            <p:cNvCxnSpPr/>
            <p:nvPr/>
          </p:nvCxnSpPr>
          <p:spPr>
            <a:xfrm rot="5400000" flipH="1" flipV="1">
              <a:off x="3464584" y="5702192"/>
              <a:ext cx="28803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3059832" y="5805264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tracker</a:t>
              </a:r>
              <a:endParaRPr kumimoji="1" lang="ja-JP" altLang="en-US" sz="2400" dirty="0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rot="10800000">
              <a:off x="3707904" y="5589240"/>
              <a:ext cx="790500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4572000" y="5805264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Iron</a:t>
              </a:r>
              <a:endParaRPr kumimoji="1" lang="ja-JP" altLang="en-US" sz="2400" dirty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2843808" y="141277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Sandwich of tracker and iron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83768" y="623731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Almost same as INGRID module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Review: syst. error@K2K MRD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836712"/>
            <a:ext cx="5125717" cy="17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979852"/>
            <a:ext cx="7358114" cy="184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右中かっこ 21"/>
          <p:cNvSpPr/>
          <p:nvPr/>
        </p:nvSpPr>
        <p:spPr>
          <a:xfrm rot="16200000">
            <a:off x="4375546" y="-734544"/>
            <a:ext cx="321470" cy="7358114"/>
          </a:xfrm>
          <a:prstGeom prst="rightBrace">
            <a:avLst>
              <a:gd name="adj1" fmla="val 8333"/>
              <a:gd name="adj2" fmla="val 10160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1503529" y="1775666"/>
            <a:ext cx="476183" cy="1008111"/>
          </a:xfrm>
          <a:custGeom>
            <a:avLst/>
            <a:gdLst>
              <a:gd name="connsiteX0" fmla="*/ 489044 w 489044"/>
              <a:gd name="connsiteY0" fmla="*/ 0 h 1023582"/>
              <a:gd name="connsiteX1" fmla="*/ 65964 w 489044"/>
              <a:gd name="connsiteY1" fmla="*/ 300251 h 1023582"/>
              <a:gd name="connsiteX2" fmla="*/ 93259 w 489044"/>
              <a:gd name="connsiteY2" fmla="*/ 1023582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044" h="1023582">
                <a:moveTo>
                  <a:pt x="489044" y="0"/>
                </a:moveTo>
                <a:cubicBezTo>
                  <a:pt x="310486" y="64827"/>
                  <a:pt x="131928" y="129654"/>
                  <a:pt x="65964" y="300251"/>
                </a:cubicBezTo>
                <a:cubicBezTo>
                  <a:pt x="0" y="470848"/>
                  <a:pt x="46629" y="747215"/>
                  <a:pt x="93259" y="1023582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79712" y="2579081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“S</a:t>
            </a:r>
            <a:r>
              <a:rPr kumimoji="1" lang="en-US" altLang="ja-JP" sz="2400" dirty="0" smtClean="0"/>
              <a:t>election criteria” breakout</a:t>
            </a:r>
            <a:endParaRPr kumimoji="1" lang="ja-JP" altLang="en-US" sz="2400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1979712" y="1775666"/>
            <a:ext cx="4824536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/>
          <p:cNvSpPr/>
          <p:nvPr/>
        </p:nvSpPr>
        <p:spPr>
          <a:xfrm>
            <a:off x="1835696" y="1240546"/>
            <a:ext cx="5112568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971600" y="3616810"/>
            <a:ext cx="7128792" cy="2607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コンテンツ プレースホルダ 4"/>
          <p:cNvSpPr>
            <a:spLocks noGrp="1"/>
          </p:cNvSpPr>
          <p:nvPr>
            <p:ph idx="1"/>
          </p:nvPr>
        </p:nvSpPr>
        <p:spPr>
          <a:xfrm>
            <a:off x="539552" y="4941168"/>
            <a:ext cx="8229600" cy="144016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For INGRID case, </a:t>
            </a:r>
            <a:br>
              <a:rPr lang="en-US" altLang="ja-JP" sz="2400" dirty="0" smtClean="0"/>
            </a:br>
            <a:r>
              <a:rPr lang="en-US" altLang="ja-JP" sz="2400" dirty="0" err="1" smtClean="0"/>
              <a:t>Fiducial</a:t>
            </a:r>
            <a:r>
              <a:rPr lang="en-US" altLang="ja-JP" sz="2400" dirty="0" smtClean="0"/>
              <a:t> volume and difference of start-point(track matching) 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Systematic error of </a:t>
            </a:r>
            <a:r>
              <a:rPr lang="en-US" altLang="ja-JP" sz="4400" u="sng" dirty="0" err="1" smtClean="0">
                <a:latin typeface="+mj-lt"/>
                <a:ea typeface="+mj-ea"/>
                <a:cs typeface="+mj-cs"/>
              </a:rPr>
              <a:t>fiducial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 volume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16887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/>
              <a:t>Method</a:t>
            </a:r>
          </a:p>
          <a:p>
            <a:r>
              <a:rPr lang="en-US" altLang="ja-JP" sz="2400" dirty="0" smtClean="0"/>
              <a:t>5 additional </a:t>
            </a:r>
            <a:r>
              <a:rPr lang="en-US" altLang="ja-JP" sz="2400" dirty="0" err="1" smtClean="0"/>
              <a:t>fiducial</a:t>
            </a:r>
            <a:r>
              <a:rPr lang="en-US" altLang="ja-JP" sz="2400" dirty="0" smtClean="0"/>
              <a:t> volumes are defined and # of events are compared btw DATA(Run29 ~ 34) and MC.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857256" y="2204864"/>
          <a:ext cx="542925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1857356"/>
              </a:tblGrid>
              <a:tr h="34365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Vertex XY[channel]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Vertex Z[plane#]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627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 ~ 21( &lt; 50cm from module</a:t>
                      </a:r>
                      <a:r>
                        <a:rPr kumimoji="1" lang="en-US" altLang="ja-JP" baseline="0" dirty="0" smtClean="0"/>
                        <a:t> center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 ~ 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4365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 ~ 20</a:t>
                      </a:r>
                      <a:r>
                        <a:rPr kumimoji="1" lang="en-US" altLang="ja-JP" baseline="0" dirty="0" smtClean="0"/>
                        <a:t> ( &lt; 45cm 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 ~ 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4365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 ~</a:t>
                      </a:r>
                      <a:r>
                        <a:rPr kumimoji="1" lang="en-US" altLang="ja-JP" baseline="0" dirty="0" smtClean="0"/>
                        <a:t> 19 ( &lt; 40cm 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 ~ 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43655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2 ~ 21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 ~ 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4365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 ~ 21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 ~ 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4365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 ~ 21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</a:t>
                      </a:r>
                      <a:r>
                        <a:rPr kumimoji="1" lang="en-US" altLang="ja-JP" baseline="0" dirty="0" smtClean="0"/>
                        <a:t> ~ 8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6444240" y="2562054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nominal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44208" y="290710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Internal 1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08" y="327643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</a:t>
            </a:r>
            <a:r>
              <a:rPr kumimoji="1" lang="en-US" altLang="ja-JP" dirty="0" smtClean="0"/>
              <a:t>nternal 2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44208" y="36929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upstream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44208" y="405011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middle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44208" y="43480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downstream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Result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1920" y="112474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Module #0</a:t>
            </a:r>
            <a:endParaRPr kumimoji="1" lang="ja-JP" altLang="en-US" sz="24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611559" y="1556792"/>
          <a:ext cx="8064897" cy="3325172"/>
        </p:xfrm>
        <a:graphic>
          <a:graphicData uri="http://schemas.openxmlformats.org/drawingml/2006/table">
            <a:tbl>
              <a:tblPr/>
              <a:tblGrid>
                <a:gridCol w="1388725"/>
                <a:gridCol w="1388725"/>
                <a:gridCol w="999883"/>
                <a:gridCol w="999883"/>
                <a:gridCol w="999883"/>
                <a:gridCol w="999883"/>
                <a:gridCol w="1287915"/>
              </a:tblGrid>
              <a:tr h="26613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ＭＳ Ｐゴシック"/>
                        </a:rPr>
                        <a:t>Fiducial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 volume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# of events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05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vertex xy[ch]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vertex z[plane]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MC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MC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difference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5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 ~ 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 ~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25091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93802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 ~ 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 ~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20488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76824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81.65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81.90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-0.25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 ~ 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 ~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16451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61005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65.57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65.04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5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 ~ 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 ~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8861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33536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35.32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35.75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-0.44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 ~ 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 ~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5698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21283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22.71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22.69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5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 ~ 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 ~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34860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37.53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37.16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7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Syst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.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error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1" i="1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0.8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915816" y="494116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All module case is </a:t>
            </a:r>
            <a:r>
              <a:rPr kumimoji="1" lang="en-US" altLang="ja-JP" sz="2400" dirty="0" smtClean="0">
                <a:hlinkClick r:id="rId2"/>
              </a:rPr>
              <a:t>here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Syst. error of beam center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1277904"/>
          </a:xfrm>
        </p:spPr>
        <p:txBody>
          <a:bodyPr/>
          <a:lstStyle/>
          <a:p>
            <a:r>
              <a:rPr lang="en-US" altLang="ja-JP" dirty="0" smtClean="0"/>
              <a:t>Compare beam profile(center) with 6 </a:t>
            </a:r>
            <a:r>
              <a:rPr lang="en-US" altLang="ja-JP" dirty="0" err="1" smtClean="0"/>
              <a:t>fiducial</a:t>
            </a:r>
            <a:r>
              <a:rPr lang="en-US" altLang="ja-JP" dirty="0" smtClean="0"/>
              <a:t> volumes.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9092" r="950" b="5440"/>
          <a:stretch>
            <a:fillRect/>
          </a:stretch>
        </p:blipFill>
        <p:spPr bwMode="auto">
          <a:xfrm>
            <a:off x="0" y="2132856"/>
            <a:ext cx="46440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83568" y="5139189"/>
            <a:ext cx="4234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Center = 3.1 +- 1.4 cm</a:t>
            </a:r>
          </a:p>
          <a:p>
            <a:r>
              <a:rPr lang="en-US" altLang="ja-JP" sz="2800" dirty="0" smtClean="0"/>
              <a:t>Width  = 436 +- 2.3 cm</a:t>
            </a:r>
            <a:endParaRPr kumimoji="1" lang="ja-JP" alt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204" y="1749451"/>
            <a:ext cx="4689796" cy="362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125802" y="5139189"/>
            <a:ext cx="4018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Center = 3.3 +- 1.5 cm</a:t>
            </a:r>
          </a:p>
          <a:p>
            <a:r>
              <a:rPr lang="en-US" altLang="ja-JP" sz="2800" dirty="0" smtClean="0"/>
              <a:t>Width  = 434 +- 2.5 cm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15816" y="602128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You can see all cases </a:t>
            </a:r>
            <a:r>
              <a:rPr kumimoji="1" lang="en-US" altLang="ja-JP" sz="2400" dirty="0" smtClean="0">
                <a:hlinkClick r:id="rId4"/>
              </a:rPr>
              <a:t>here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177281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nominal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84168" y="177281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internal</a:t>
            </a:r>
            <a:endParaRPr kumimoji="1" lang="ja-JP" alt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Result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85794"/>
            <a:ext cx="719931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643314"/>
            <a:ext cx="719931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571868" y="100010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Red hatched line : nominal +- 3cm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47096" y="6309320"/>
            <a:ext cx="661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Almost consistent within error(~3cm)</a:t>
            </a:r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4400" u="sng" dirty="0" smtClean="0"/>
              <a:t>Systematic error of track matching selection</a:t>
            </a:r>
            <a:endParaRPr lang="ja-JP" altLang="en-US" sz="4400" u="sng" dirty="0" smtClean="0"/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Method</a:t>
            </a:r>
          </a:p>
          <a:p>
            <a:r>
              <a:rPr lang="en-US" altLang="ja-JP" dirty="0" smtClean="0"/>
              <a:t>All the selections except track matching are applied.</a:t>
            </a:r>
          </a:p>
          <a:p>
            <a:r>
              <a:rPr lang="en-US" altLang="ja-JP" dirty="0" smtClean="0"/>
              <a:t>And then, track matching selection is applied and # of events is compared btw DATA and MC.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Updates from last </a:t>
            </a:r>
            <a:r>
              <a:rPr lang="en-US" altLang="ja-JP" sz="4400" u="sng" dirty="0" err="1" smtClean="0">
                <a:latin typeface="+mj-lt"/>
                <a:ea typeface="+mj-ea"/>
                <a:cs typeface="+mj-cs"/>
              </a:rPr>
              <a:t>collabo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. meeting 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Reflect Real </a:t>
            </a:r>
            <a:r>
              <a:rPr lang="en-US" altLang="ja-JP" dirty="0" err="1" smtClean="0"/>
              <a:t>s</a:t>
            </a:r>
            <a:r>
              <a:rPr kumimoji="1" lang="en-US" altLang="ja-JP" dirty="0" err="1" smtClean="0"/>
              <a:t>cintillator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demension</a:t>
            </a:r>
            <a:endParaRPr kumimoji="1" lang="en-US" altLang="ja-JP" dirty="0" smtClean="0"/>
          </a:p>
          <a:p>
            <a:r>
              <a:rPr kumimoji="1" lang="en-US" altLang="ja-JP" dirty="0" smtClean="0"/>
              <a:t>Consider interaction vertex in </a:t>
            </a:r>
            <a:r>
              <a:rPr kumimoji="1" lang="en-US" altLang="ja-JP" dirty="0" err="1" smtClean="0"/>
              <a:t>scintillator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From ratio of </a:t>
            </a:r>
            <a:r>
              <a:rPr lang="en-US" altLang="ja-JP" dirty="0" err="1" smtClean="0"/>
              <a:t>scintillator</a:t>
            </a:r>
            <a:r>
              <a:rPr lang="en-US" altLang="ja-JP" dirty="0" smtClean="0"/>
              <a:t> to Fe is about 4~5%</a:t>
            </a:r>
          </a:p>
          <a:p>
            <a:pPr lvl="1"/>
            <a:r>
              <a:rPr lang="en-US" altLang="ja-JP" dirty="0" smtClean="0"/>
              <a:t>Use the NEUT file of the Fe target at </a:t>
            </a:r>
            <a:r>
              <a:rPr lang="en-US" altLang="ja-JP" dirty="0" err="1" smtClean="0"/>
              <a:t>scintillator</a:t>
            </a:r>
            <a:r>
              <a:rPr lang="en-US" altLang="ja-JP" dirty="0" smtClean="0"/>
              <a:t> vertex (not consider the diff. of cross-section currently).</a:t>
            </a:r>
          </a:p>
          <a:p>
            <a:r>
              <a:rPr kumimoji="1" lang="en-US" altLang="ja-JP" dirty="0" smtClean="0"/>
              <a:t>Add MPPC noise on MC data</a:t>
            </a:r>
          </a:p>
          <a:p>
            <a:r>
              <a:rPr kumimoji="1" lang="en-US" altLang="ja-JP" dirty="0" smtClean="0"/>
              <a:t>Install bad channel</a:t>
            </a:r>
          </a:p>
          <a:p>
            <a:pPr lvl="1"/>
            <a:r>
              <a:rPr lang="en-US" altLang="ja-JP" dirty="0" smtClean="0"/>
              <a:t>Not consider the hit at bad channel in MC</a:t>
            </a:r>
            <a:endParaRPr kumimoji="1" lang="en-US" altLang="ja-JP" dirty="0" smtClean="0"/>
          </a:p>
          <a:p>
            <a:r>
              <a:rPr lang="en-US" altLang="ja-JP" dirty="0" smtClean="0"/>
              <a:t>Use </a:t>
            </a:r>
            <a:r>
              <a:rPr lang="en-US" altLang="ja-JP" dirty="0" err="1" smtClean="0"/>
              <a:t>Jnubeam</a:t>
            </a:r>
            <a:r>
              <a:rPr lang="en-US" altLang="ja-JP" dirty="0" smtClean="0"/>
              <a:t> 10c and weighting with neutrino energy spectrum ratio (FLUKA2008 with real beam)/(</a:t>
            </a:r>
            <a:r>
              <a:rPr lang="en-US" altLang="ja-JP" dirty="0" err="1" smtClean="0"/>
              <a:t>Jnubeam</a:t>
            </a:r>
            <a:r>
              <a:rPr lang="en-US" altLang="ja-JP" dirty="0" smtClean="0"/>
              <a:t> 10c with nominal beam).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Δ(vertex Z) after event selection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97" t="7519"/>
          <a:stretch>
            <a:fillRect/>
          </a:stretch>
        </p:blipFill>
        <p:spPr bwMode="auto">
          <a:xfrm>
            <a:off x="1000100" y="1357298"/>
            <a:ext cx="7170763" cy="451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648880" y="3072920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Run32</a:t>
            </a:r>
            <a:endParaRPr kumimoji="1" lang="ja-JP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381" t="93946"/>
          <a:stretch>
            <a:fillRect/>
          </a:stretch>
        </p:blipFill>
        <p:spPr bwMode="auto">
          <a:xfrm>
            <a:off x="1142976" y="5572140"/>
            <a:ext cx="7027887" cy="29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線矢印コネクタ 11"/>
          <p:cNvCxnSpPr/>
          <p:nvPr/>
        </p:nvCxnSpPr>
        <p:spPr>
          <a:xfrm>
            <a:off x="3995936" y="1340768"/>
            <a:ext cx="1224136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131840" y="83671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Nominal selection(-1, 0, +1)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Estimation of error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数式" r:id="rId3" imgW="114120" imgH="215640" progId="Equation.3">
              <p:embed/>
            </p:oleObj>
          </a:graphicData>
        </a:graphic>
      </p:graphicFrame>
      <p:grpSp>
        <p:nvGrpSpPr>
          <p:cNvPr id="2" name="グループ化 14"/>
          <p:cNvGrpSpPr/>
          <p:nvPr/>
        </p:nvGrpSpPr>
        <p:grpSpPr>
          <a:xfrm>
            <a:off x="3203848" y="4581128"/>
            <a:ext cx="3286148" cy="769441"/>
            <a:chOff x="2214546" y="6000768"/>
            <a:chExt cx="3286148" cy="769441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3987244" y="6000768"/>
              <a:ext cx="15134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b="1" dirty="0" smtClean="0">
                  <a:solidFill>
                    <a:sysClr val="windowText" lastClr="000000"/>
                  </a:solidFill>
                </a:rPr>
                <a:t>+0.1%</a:t>
              </a:r>
              <a:br>
                <a:rPr lang="en-US" altLang="ja-JP" sz="2200" b="1" dirty="0" smtClean="0">
                  <a:solidFill>
                    <a:sysClr val="windowText" lastClr="000000"/>
                  </a:solidFill>
                </a:rPr>
              </a:br>
              <a:r>
                <a:rPr lang="en-US" altLang="ja-JP" sz="2200" b="1" dirty="0" smtClean="0">
                  <a:solidFill>
                    <a:sysClr val="windowText" lastClr="000000"/>
                  </a:solidFill>
                </a:rPr>
                <a:t>-1.3%</a:t>
              </a:r>
              <a:endParaRPr kumimoji="1" lang="ja-JP" altLang="en-US" sz="2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214546" y="6143644"/>
              <a:ext cx="221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ysClr val="windowText" lastClr="000000"/>
                  </a:solidFill>
                </a:rPr>
                <a:t>Sys. </a:t>
              </a:r>
              <a:r>
                <a:rPr lang="en-US" altLang="ja-JP" sz="2800" b="1" dirty="0" smtClean="0">
                  <a:solidFill>
                    <a:sysClr val="windowText" lastClr="000000"/>
                  </a:solidFill>
                </a:rPr>
                <a:t>e</a:t>
              </a:r>
              <a:r>
                <a:rPr kumimoji="1" lang="en-US" altLang="ja-JP" sz="2800" b="1" dirty="0" smtClean="0">
                  <a:solidFill>
                    <a:sysClr val="windowText" lastClr="000000"/>
                  </a:solidFill>
                </a:rPr>
                <a:t>rror =</a:t>
              </a:r>
              <a:endParaRPr kumimoji="1" lang="ja-JP" altLang="en-US" sz="2800" b="1" dirty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395535" y="1556271"/>
          <a:ext cx="8352928" cy="2864577"/>
        </p:xfrm>
        <a:graphic>
          <a:graphicData uri="http://schemas.openxmlformats.org/drawingml/2006/table">
            <a:tbl>
              <a:tblPr/>
              <a:tblGrid>
                <a:gridCol w="1944217"/>
                <a:gridCol w="1584176"/>
                <a:gridCol w="1152128"/>
                <a:gridCol w="1656184"/>
                <a:gridCol w="1008112"/>
                <a:gridCol w="1008111"/>
              </a:tblGrid>
              <a:tr h="3455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MC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23">
                <a:tc>
                  <a:txBody>
                    <a:bodyPr/>
                    <a:lstStyle/>
                    <a:p>
                      <a:pPr algn="l" fontAlgn="ctr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Δ(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diff. Z)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# of events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# of events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diff.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2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 </a:t>
                      </a:r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-1, 0, +1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493812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1267830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2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 </a:t>
                      </a:r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-2, -1, 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454491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92.0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1183797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93.4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-1.3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2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 </a:t>
                      </a:r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0, +1, +2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468334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94.8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1200552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94.7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altLang="ja-JP" dirty="0" smtClean="0"/>
              <a:t>x-section and flux</a:t>
            </a:r>
            <a:br>
              <a:rPr lang="en-US" altLang="ja-JP" dirty="0" smtClean="0"/>
            </a:br>
            <a:r>
              <a:rPr lang="en-US" altLang="ja-JP" dirty="0" smtClean="0"/>
              <a:t> syst. error study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Uncertainty of </a:t>
            </a:r>
            <a:r>
              <a:rPr lang="en-US" altLang="ja-JP" dirty="0" err="1" smtClean="0"/>
              <a:t>x</a:t>
            </a:r>
            <a:r>
              <a:rPr lang="en-US" altLang="ja-JP" dirty="0" smtClean="0"/>
              <a:t>-section study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Study of the effect from neutrino interaction uncertainties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Check </a:t>
            </a:r>
            <a:r>
              <a:rPr lang="en-US" altLang="ja-JP" dirty="0" smtClean="0"/>
              <a:t>the difference of # of neutrino observations of INGRID when change # of interactions in module of each interaction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smtClean="0"/>
              <a:t>ex</a:t>
            </a:r>
            <a:r>
              <a:rPr lang="en-US" altLang="ja-JP" dirty="0" smtClean="0"/>
              <a:t>) # of CCQE interactions × 1.1 → # of observations </a:t>
            </a:r>
            <a:r>
              <a:rPr lang="en-US" altLang="ja-JP" dirty="0" smtClean="0"/>
              <a:t>?</a:t>
            </a:r>
          </a:p>
          <a:p>
            <a:r>
              <a:rPr lang="en-US" altLang="ja-JP" dirty="0" smtClean="0"/>
              <a:t>For </a:t>
            </a:r>
            <a:r>
              <a:rPr lang="en-US" altLang="ja-JP" dirty="0" smtClean="0"/>
              <a:t>check the effect from neutrino interaction uncertainties, not consider the uncertainties of the efficiency of neutrino event selection of INGRID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This </a:t>
            </a:r>
            <a:r>
              <a:rPr lang="en-US" altLang="ja-JP" dirty="0" smtClean="0"/>
              <a:t>study is about horizontal </a:t>
            </a:r>
            <a:r>
              <a:rPr lang="en-US" altLang="ja-JP" dirty="0" err="1" smtClean="0"/>
              <a:t>modules.About</a:t>
            </a:r>
            <a:r>
              <a:rPr lang="en-US" altLang="ja-JP" dirty="0" smtClean="0"/>
              <a:t> vertical modules, we will study in future.</a:t>
            </a:r>
            <a:endParaRPr lang="ja-JP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>
          <a:xfrm>
            <a:off x="891540" y="-297180"/>
            <a:ext cx="7360920" cy="1287780"/>
          </a:xfrm>
          <a:ln/>
        </p:spPr>
        <p:txBody>
          <a:bodyPr/>
          <a:lstStyle/>
          <a:p>
            <a:r>
              <a:rPr lang="en-US" altLang="ja-JP" dirty="0"/>
              <a:t>Result of this study</a:t>
            </a:r>
          </a:p>
        </p:txBody>
      </p:sp>
      <p:graphicFrame>
        <p:nvGraphicFramePr>
          <p:cNvPr id="27650" name="Group 2"/>
          <p:cNvGraphicFramePr>
            <a:graphicFrameLocks noGrp="1"/>
          </p:cNvGraphicFramePr>
          <p:nvPr/>
        </p:nvGraphicFramePr>
        <p:xfrm>
          <a:off x="1040130" y="2388870"/>
          <a:ext cx="7065170" cy="3574733"/>
        </p:xfrm>
        <a:graphic>
          <a:graphicData uri="http://schemas.openxmlformats.org/drawingml/2006/table">
            <a:tbl>
              <a:tblPr/>
              <a:tblGrid>
                <a:gridCol w="2518887"/>
                <a:gridCol w="2273141"/>
                <a:gridCol w="2273142"/>
              </a:tblGrid>
              <a:tr h="877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endParaRPr kumimoji="0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# of observations [/10^14pot]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diff. from original value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CCQE + 10%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0.813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+3.7%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CC1Pi + 20%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0.829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+5.7%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CC other + 20%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0.829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+5.7%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NC + 30%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0.798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+1.8%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04" name="Rectangle 56"/>
          <p:cNvSpPr>
            <a:spLocks/>
          </p:cNvSpPr>
          <p:nvPr/>
        </p:nvSpPr>
        <p:spPr bwMode="auto">
          <a:xfrm>
            <a:off x="888683" y="897255"/>
            <a:ext cx="7360920" cy="116014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altLang="ja-JP" sz="2200" dirty="0" err="1">
                <a:ea typeface="Gill Sans" charset="0"/>
                <a:cs typeface="Gill Sans" charset="0"/>
              </a:rPr>
              <a:t>MC:jnubeam</a:t>
            </a:r>
            <a:r>
              <a:rPr lang="en-US" altLang="ja-JP" sz="2200" dirty="0">
                <a:ea typeface="Gill Sans" charset="0"/>
                <a:cs typeface="Gill Sans" charset="0"/>
              </a:rPr>
              <a:t> 10ab(250kA), NEUT, INGRID </a:t>
            </a:r>
            <a:r>
              <a:rPr lang="en-US" altLang="ja-JP" sz="2200" dirty="0" smtClean="0">
                <a:ea typeface="Gill Sans" charset="0"/>
                <a:cs typeface="Gill Sans" charset="0"/>
              </a:rPr>
              <a:t>MC (old version at last </a:t>
            </a:r>
            <a:r>
              <a:rPr lang="en-US" altLang="ja-JP" sz="2200" dirty="0" err="1" smtClean="0">
                <a:ea typeface="Gill Sans" charset="0"/>
                <a:cs typeface="Gill Sans" charset="0"/>
              </a:rPr>
              <a:t>collabo</a:t>
            </a:r>
            <a:r>
              <a:rPr lang="en-US" altLang="ja-JP" sz="2200" dirty="0" smtClean="0">
                <a:ea typeface="Gill Sans" charset="0"/>
                <a:cs typeface="Gill Sans" charset="0"/>
              </a:rPr>
              <a:t>. meeting)</a:t>
            </a:r>
          </a:p>
          <a:p>
            <a:r>
              <a:rPr lang="en-US" altLang="ja-JP" sz="2200" dirty="0">
                <a:ea typeface="Gill Sans" charset="0"/>
                <a:cs typeface="Gill Sans" charset="0"/>
              </a:rPr>
              <a:t>including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numu</a:t>
            </a:r>
            <a:r>
              <a:rPr lang="en-US" altLang="ja-JP" sz="2200" dirty="0">
                <a:ea typeface="Gill Sans" charset="0"/>
                <a:cs typeface="Gill Sans" charset="0"/>
              </a:rPr>
              <a:t>,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numubar</a:t>
            </a:r>
            <a:r>
              <a:rPr lang="en-US" altLang="ja-JP" sz="2200" dirty="0">
                <a:ea typeface="Gill Sans" charset="0"/>
                <a:cs typeface="Gill Sans" charset="0"/>
              </a:rPr>
              <a:t>,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nue</a:t>
            </a:r>
            <a:r>
              <a:rPr lang="en-US" altLang="ja-JP" sz="2200" dirty="0">
                <a:ea typeface="Gill Sans" charset="0"/>
                <a:cs typeface="Gill Sans" charset="0"/>
              </a:rPr>
              <a:t>,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nuebar</a:t>
            </a:r>
            <a:r>
              <a:rPr lang="en-US" altLang="ja-JP" sz="2200" dirty="0">
                <a:ea typeface="Gill Sans" charset="0"/>
                <a:cs typeface="Gill Sans" charset="0"/>
              </a:rPr>
              <a:t> MC data.</a:t>
            </a:r>
          </a:p>
          <a:p>
            <a:r>
              <a:rPr lang="en-US" altLang="ja-JP" sz="2200" dirty="0">
                <a:ea typeface="Gill Sans" charset="0"/>
                <a:cs typeface="Gill Sans" charset="0"/>
              </a:rPr>
              <a:t>Ex) If CCQE+10% → # of CCQE of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numu</a:t>
            </a:r>
            <a:r>
              <a:rPr lang="en-US" altLang="ja-JP" sz="2200" dirty="0">
                <a:ea typeface="Gill Sans" charset="0"/>
                <a:cs typeface="Gill Sans" charset="0"/>
              </a:rPr>
              <a:t>,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numubar</a:t>
            </a:r>
            <a:r>
              <a:rPr lang="en-US" altLang="ja-JP" sz="2200" dirty="0">
                <a:ea typeface="Gill Sans" charset="0"/>
                <a:cs typeface="Gill Sans" charset="0"/>
              </a:rPr>
              <a:t>,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nue</a:t>
            </a:r>
            <a:r>
              <a:rPr lang="en-US" altLang="ja-JP" sz="2200" dirty="0">
                <a:ea typeface="Gill Sans" charset="0"/>
                <a:cs typeface="Gill Sans" charset="0"/>
              </a:rPr>
              <a:t>,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nuebar</a:t>
            </a:r>
            <a:r>
              <a:rPr lang="en-US" altLang="ja-JP" sz="2200" dirty="0">
                <a:ea typeface="Gill Sans" charset="0"/>
                <a:cs typeface="Gill Sans" charset="0"/>
              </a:rPr>
              <a:t> is increased by 10%.</a:t>
            </a:r>
          </a:p>
        </p:txBody>
      </p:sp>
      <p:sp>
        <p:nvSpPr>
          <p:cNvPr id="27705" name="Rectangle 57"/>
          <p:cNvSpPr>
            <a:spLocks/>
          </p:cNvSpPr>
          <p:nvPr/>
        </p:nvSpPr>
        <p:spPr bwMode="auto">
          <a:xfrm>
            <a:off x="1448753" y="5977890"/>
            <a:ext cx="6240780" cy="7086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altLang="ja-JP" sz="2200" dirty="0">
                <a:ea typeface="Gill Sans" charset="0"/>
                <a:cs typeface="Gill Sans" charset="0"/>
              </a:rPr>
              <a:t>only about horizontal modules</a:t>
            </a:r>
          </a:p>
          <a:p>
            <a:r>
              <a:rPr lang="en-US" altLang="ja-JP" sz="2200" dirty="0">
                <a:ea typeface="Gill Sans" charset="0"/>
                <a:cs typeface="Gill Sans" charset="0"/>
              </a:rPr>
              <a:t>Original of observations is 0.784 / 10^14 pot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>
          <a:xfrm>
            <a:off x="1188720" y="0"/>
            <a:ext cx="6755130" cy="1634490"/>
          </a:xfrm>
          <a:ln/>
        </p:spPr>
        <p:txBody>
          <a:bodyPr/>
          <a:lstStyle/>
          <a:p>
            <a:r>
              <a:rPr lang="en-US" altLang="ja-JP" sz="4300" dirty="0"/>
              <a:t>Effect of </a:t>
            </a:r>
            <a:r>
              <a:rPr lang="en-US" altLang="ja-JP" sz="4300" dirty="0" err="1"/>
              <a:t>hadron</a:t>
            </a:r>
            <a:r>
              <a:rPr lang="en-US" altLang="ja-JP" sz="4300" dirty="0"/>
              <a:t> production model difference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>
          <a:xfrm>
            <a:off x="381000" y="1600200"/>
            <a:ext cx="8275320" cy="4949190"/>
          </a:xfrm>
          <a:ln/>
        </p:spPr>
        <p:txBody>
          <a:bodyPr/>
          <a:lstStyle/>
          <a:p>
            <a:pPr marL="628650"/>
            <a:r>
              <a:rPr lang="en-US" altLang="ja-JP" sz="2000" dirty="0"/>
              <a:t>Check the effect of </a:t>
            </a:r>
            <a:r>
              <a:rPr lang="en-US" altLang="ja-JP" sz="2000" dirty="0" err="1"/>
              <a:t>hadron</a:t>
            </a:r>
            <a:r>
              <a:rPr lang="en-US" altLang="ja-JP" sz="2000" dirty="0"/>
              <a:t> production model difference.</a:t>
            </a:r>
          </a:p>
          <a:p>
            <a:pPr marL="628650">
              <a:spcBef>
                <a:spcPts val="1080"/>
              </a:spcBef>
            </a:pPr>
            <a:r>
              <a:rPr lang="en-US" altLang="ja-JP" sz="2000" dirty="0" err="1"/>
              <a:t>Hadron</a:t>
            </a:r>
            <a:r>
              <a:rPr lang="en-US" altLang="ja-JP" sz="2000" dirty="0"/>
              <a:t> production : </a:t>
            </a:r>
          </a:p>
          <a:p>
            <a:pPr marL="937260" lvl="1">
              <a:spcBef>
                <a:spcPts val="1080"/>
              </a:spcBef>
            </a:pPr>
            <a:r>
              <a:rPr lang="en-US" altLang="ja-JP" sz="2000" dirty="0" smtClean="0"/>
              <a:t>GCALOR/GFLUKA </a:t>
            </a:r>
            <a:r>
              <a:rPr lang="en-US" altLang="ja-JP" sz="2000" dirty="0"/>
              <a:t>(</a:t>
            </a:r>
            <a:r>
              <a:rPr lang="en-US" altLang="ja-JP" sz="2000" dirty="0" smtClean="0"/>
              <a:t>Jnubeam10b)</a:t>
            </a:r>
            <a:endParaRPr lang="en-US" altLang="ja-JP" sz="2000" dirty="0"/>
          </a:p>
          <a:p>
            <a:pPr marL="937260" lvl="1">
              <a:spcBef>
                <a:spcPts val="1080"/>
              </a:spcBef>
            </a:pPr>
            <a:r>
              <a:rPr lang="en-US" altLang="ja-JP" sz="2000" dirty="0"/>
              <a:t>FLUKA</a:t>
            </a:r>
          </a:p>
          <a:p>
            <a:pPr marL="628650">
              <a:spcBef>
                <a:spcPts val="1080"/>
              </a:spcBef>
            </a:pPr>
            <a:r>
              <a:rPr lang="en-US" altLang="ja-JP" sz="2000" dirty="0"/>
              <a:t>Beam condition : nominal </a:t>
            </a:r>
            <a:r>
              <a:rPr lang="en-US" altLang="ja-JP" sz="2000" dirty="0" smtClean="0"/>
              <a:t>beam</a:t>
            </a:r>
          </a:p>
          <a:p>
            <a:pPr marL="628650">
              <a:spcBef>
                <a:spcPts val="1080"/>
              </a:spcBef>
            </a:pPr>
            <a:r>
              <a:rPr lang="en-US" altLang="ja-JP" sz="2000" dirty="0"/>
              <a:t>Neutrino cross-section : NEUT model</a:t>
            </a:r>
          </a:p>
          <a:p>
            <a:pPr marL="937260" lvl="1">
              <a:spcBef>
                <a:spcPts val="1080"/>
              </a:spcBef>
            </a:pPr>
            <a:r>
              <a:rPr lang="en-US" altLang="ja-JP" sz="2000" dirty="0"/>
              <a:t>cross-section of all interaction mode.</a:t>
            </a:r>
          </a:p>
          <a:p>
            <a:pPr marL="628650">
              <a:spcBef>
                <a:spcPts val="1080"/>
              </a:spcBef>
            </a:pPr>
            <a:r>
              <a:rPr lang="en-US" altLang="ja-JP" sz="2000" dirty="0"/>
              <a:t>Neutrino selection efficiency : INGRID MC</a:t>
            </a:r>
          </a:p>
          <a:p>
            <a:pPr marL="628650">
              <a:spcBef>
                <a:spcPts val="1080"/>
              </a:spcBef>
            </a:pPr>
            <a:r>
              <a:rPr lang="en-US" altLang="ja-JP" sz="2000" dirty="0"/>
              <a:t>Only </a:t>
            </a:r>
            <a:r>
              <a:rPr lang="en-US" altLang="ja-JP" sz="2000" dirty="0" err="1"/>
              <a:t>numu</a:t>
            </a:r>
            <a:r>
              <a:rPr lang="en-US" altLang="ja-JP" sz="2000" dirty="0"/>
              <a:t>, only horizontal modules.</a:t>
            </a:r>
          </a:p>
          <a:p>
            <a:pPr marL="628650">
              <a:spcBef>
                <a:spcPts val="1080"/>
              </a:spcBef>
            </a:pPr>
            <a:r>
              <a:rPr lang="en-US" altLang="ja-JP" sz="2000" dirty="0"/>
              <a:t>Consider only stat. error.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" y="1154430"/>
            <a:ext cx="4684872" cy="317611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7708" y="1147287"/>
            <a:ext cx="4702017" cy="319039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>
            <p:ph type="title"/>
          </p:nvPr>
        </p:nvSpPr>
        <p:spPr>
          <a:xfrm>
            <a:off x="891540" y="-160020"/>
            <a:ext cx="7360920" cy="1714500"/>
          </a:xfrm>
          <a:ln/>
        </p:spPr>
        <p:txBody>
          <a:bodyPr/>
          <a:lstStyle/>
          <a:p>
            <a:r>
              <a:rPr lang="en-US" altLang="ja-JP" sz="4300" dirty="0"/>
              <a:t>Neutrino energy spectrum (Flux)</a:t>
            </a:r>
          </a:p>
        </p:txBody>
      </p:sp>
      <p:graphicFrame>
        <p:nvGraphicFramePr>
          <p:cNvPr id="23556" name="Group 4"/>
          <p:cNvGraphicFramePr>
            <a:graphicFrameLocks noGrp="1"/>
          </p:cNvGraphicFramePr>
          <p:nvPr/>
        </p:nvGraphicFramePr>
        <p:xfrm>
          <a:off x="604362" y="4341972"/>
          <a:ext cx="7922418" cy="2032540"/>
        </p:xfrm>
        <a:graphic>
          <a:graphicData uri="http://schemas.openxmlformats.org/drawingml/2006/table">
            <a:tbl>
              <a:tblPr/>
              <a:tblGrid>
                <a:gridCol w="880110"/>
                <a:gridCol w="880110"/>
                <a:gridCol w="880110"/>
                <a:gridCol w="880110"/>
                <a:gridCol w="881538"/>
                <a:gridCol w="880110"/>
                <a:gridCol w="880110"/>
                <a:gridCol w="880110"/>
                <a:gridCol w="880110"/>
              </a:tblGrid>
              <a:tr h="395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mod#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4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h.mods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Jnubeam10ab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5.23E+17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6.19E+17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6.87E+17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7.12E+17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6.85E+17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6.16E+17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5.21E+17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4.36E+18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FLUKA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4.82E+17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5.61E+17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6.18E+17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6.39E+17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6.19E+17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5.62E+17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4.82E+17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3.96E+18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Diff. [%]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-7.83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-9.40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-10.08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-10.28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-9.67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-8.85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-7.37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-9.18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78" name="Rectangle 126"/>
          <p:cNvSpPr>
            <a:spLocks/>
          </p:cNvSpPr>
          <p:nvPr/>
        </p:nvSpPr>
        <p:spPr bwMode="auto">
          <a:xfrm>
            <a:off x="4904899" y="6402973"/>
            <a:ext cx="3547821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ea typeface="Gill Sans" charset="0"/>
                <a:cs typeface="Gill Sans" charset="0"/>
              </a:rPr>
              <a:t>Diff. = (FLUKA-10ab)/10ab×100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>
          <a:xfrm>
            <a:off x="891540" y="-160020"/>
            <a:ext cx="7360920" cy="1714500"/>
          </a:xfrm>
          <a:ln/>
        </p:spPr>
        <p:txBody>
          <a:bodyPr/>
          <a:lstStyle/>
          <a:p>
            <a:r>
              <a:rPr lang="en-US" altLang="ja-JP" sz="4300" dirty="0"/>
              <a:t>Neutrino energy spectrum </a:t>
            </a:r>
            <a:r>
              <a:rPr lang="en-US" altLang="ja-JP" sz="3200" dirty="0"/>
              <a:t>(Interaction (×cross-section) 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5" y="1330167"/>
            <a:ext cx="4739163" cy="321325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6280" y="1310165"/>
            <a:ext cx="4796313" cy="32532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aphicFrame>
        <p:nvGraphicFramePr>
          <p:cNvPr id="24580" name="Group 4"/>
          <p:cNvGraphicFramePr>
            <a:graphicFrameLocks noGrp="1"/>
          </p:cNvGraphicFramePr>
          <p:nvPr/>
        </p:nvGraphicFramePr>
        <p:xfrm>
          <a:off x="604362" y="4639152"/>
          <a:ext cx="7922418" cy="2075404"/>
        </p:xfrm>
        <a:graphic>
          <a:graphicData uri="http://schemas.openxmlformats.org/drawingml/2006/table">
            <a:tbl>
              <a:tblPr/>
              <a:tblGrid>
                <a:gridCol w="880110"/>
                <a:gridCol w="880110"/>
                <a:gridCol w="880110"/>
                <a:gridCol w="880110"/>
                <a:gridCol w="881538"/>
                <a:gridCol w="880110"/>
                <a:gridCol w="880110"/>
                <a:gridCol w="880110"/>
                <a:gridCol w="880110"/>
              </a:tblGrid>
              <a:tr h="407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mod#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4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h.mods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Jnubeam10ab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2.39E+06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3.14E+06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3.66E+06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3.84E+06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3.66E+06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3.13E+06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2.38E+06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2.22E+07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FLUKA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1.98E+06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2.55E+06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2.95E+06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3.11E+06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2.96E+06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2.55E+06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1.99E+06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1.81E+07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Diff. [%]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-16.92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-18.80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-19.28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-18.90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-19.07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-18.60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-16.47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-18.46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>
          <a:xfrm>
            <a:off x="491490" y="-205740"/>
            <a:ext cx="8149590" cy="1714500"/>
          </a:xfrm>
          <a:ln/>
        </p:spPr>
        <p:txBody>
          <a:bodyPr/>
          <a:lstStyle/>
          <a:p>
            <a:r>
              <a:rPr lang="en-US" altLang="ja-JP" sz="4300" dirty="0"/>
              <a:t>Neutrino energy spectrum </a:t>
            </a:r>
            <a:r>
              <a:rPr lang="en-US" altLang="ja-JP" sz="3200" dirty="0"/>
              <a:t>(observation (× INGRID efficiency) )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5" y="1385888"/>
            <a:ext cx="4739163" cy="321611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572" y="1373030"/>
            <a:ext cx="4779168" cy="324183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aphicFrame>
        <p:nvGraphicFramePr>
          <p:cNvPr id="25604" name="Group 4"/>
          <p:cNvGraphicFramePr>
            <a:graphicFrameLocks noGrp="1"/>
          </p:cNvGraphicFramePr>
          <p:nvPr/>
        </p:nvGraphicFramePr>
        <p:xfrm>
          <a:off x="718662" y="4662012"/>
          <a:ext cx="7922418" cy="2075404"/>
        </p:xfrm>
        <a:graphic>
          <a:graphicData uri="http://schemas.openxmlformats.org/drawingml/2006/table">
            <a:tbl>
              <a:tblPr/>
              <a:tblGrid>
                <a:gridCol w="880110"/>
                <a:gridCol w="880110"/>
                <a:gridCol w="880110"/>
                <a:gridCol w="880110"/>
                <a:gridCol w="881538"/>
                <a:gridCol w="880110"/>
                <a:gridCol w="880110"/>
                <a:gridCol w="880110"/>
                <a:gridCol w="880110"/>
              </a:tblGrid>
              <a:tr h="407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mod#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4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h.mods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Jnubeam10ab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7.57E+05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1.04E+06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1.24E+06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1.31E+06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1.24E+06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1.04E+06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7.56E+05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7.38E+06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FLUKA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5.96E+05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8.05E+05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9.56E+05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1.02E+06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9.58E+05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8.05E+05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5.99E+05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5.73E+06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Diff. [%]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-21.26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-22.74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-22.93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-22.26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-22.76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-22.67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-20.80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-22.33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>
          <a:xfrm>
            <a:off x="502920" y="-91440"/>
            <a:ext cx="8126730" cy="1428750"/>
          </a:xfrm>
          <a:ln/>
        </p:spPr>
        <p:txBody>
          <a:bodyPr/>
          <a:lstStyle/>
          <a:p>
            <a:r>
              <a:rPr lang="en-US" altLang="ja-JP" sz="4300" dirty="0"/>
              <a:t>Beam Profile</a:t>
            </a:r>
            <a:r>
              <a:rPr lang="en-US" altLang="ja-JP" sz="4300" dirty="0" smtClean="0"/>
              <a:t> (observation)</a:t>
            </a:r>
            <a:endParaRPr lang="en-US" altLang="ja-JP" sz="3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95400"/>
            <a:ext cx="4240530" cy="315468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4354830" cy="322326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/>
          </p:cNvSpPr>
          <p:nvPr/>
        </p:nvSpPr>
        <p:spPr bwMode="auto">
          <a:xfrm>
            <a:off x="1834515" y="2768233"/>
            <a:ext cx="1668663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 err="1">
                <a:ea typeface="Gill Sans" charset="0"/>
                <a:cs typeface="Gill Sans" charset="0"/>
              </a:rPr>
              <a:t>Jnubeam</a:t>
            </a:r>
            <a:r>
              <a:rPr lang="en-US" altLang="ja-JP" sz="2200" dirty="0">
                <a:ea typeface="Gill Sans" charset="0"/>
                <a:cs typeface="Gill Sans" charset="0"/>
              </a:rPr>
              <a:t> 10ab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6463665" y="2768233"/>
            <a:ext cx="733011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solidFill>
                  <a:srgbClr val="D90B00"/>
                </a:solidFill>
                <a:ea typeface="Gill Sans" charset="0"/>
                <a:cs typeface="Gill Sans" charset="0"/>
              </a:rPr>
              <a:t>FLUKA</a:t>
            </a:r>
          </a:p>
        </p:txBody>
      </p:sp>
      <p:graphicFrame>
        <p:nvGraphicFramePr>
          <p:cNvPr id="9" name="Group 4"/>
          <p:cNvGraphicFramePr>
            <a:graphicFrameLocks noGrp="1"/>
          </p:cNvGraphicFramePr>
          <p:nvPr/>
        </p:nvGraphicFramePr>
        <p:xfrm>
          <a:off x="1219200" y="4648200"/>
          <a:ext cx="6934199" cy="1950720"/>
        </p:xfrm>
        <a:graphic>
          <a:graphicData uri="http://schemas.openxmlformats.org/drawingml/2006/table">
            <a:tbl>
              <a:tblPr/>
              <a:tblGrid>
                <a:gridCol w="2311400"/>
                <a:gridCol w="2311399"/>
                <a:gridCol w="2311400"/>
              </a:tblGrid>
              <a:tr h="49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ja-JP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Beam size (sigma)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Ratio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Jnubeam 10ab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429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±2 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cm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FLUKA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437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±2 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cm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1.05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Data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433±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4 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cm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1.01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>
          <a:xfrm>
            <a:off x="445770" y="-11430"/>
            <a:ext cx="8241030" cy="1165860"/>
          </a:xfrm>
          <a:ln/>
        </p:spPr>
        <p:txBody>
          <a:bodyPr/>
          <a:lstStyle/>
          <a:p>
            <a:r>
              <a:rPr lang="en-US" altLang="ja-JP" sz="4300" dirty="0"/>
              <a:t>Dimension of </a:t>
            </a:r>
            <a:r>
              <a:rPr lang="en-US" altLang="ja-JP" sz="4300" dirty="0" err="1"/>
              <a:t>scintillator</a:t>
            </a:r>
            <a:r>
              <a:rPr lang="en-US" altLang="ja-JP" sz="4300" dirty="0"/>
              <a:t> bar of MC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>
          <a:xfrm>
            <a:off x="304800" y="1143000"/>
            <a:ext cx="4507230" cy="3429000"/>
          </a:xfrm>
          <a:ln/>
        </p:spPr>
        <p:txBody>
          <a:bodyPr>
            <a:normAutofit fontScale="92500"/>
          </a:bodyPr>
          <a:lstStyle/>
          <a:p>
            <a:pPr marL="628650"/>
            <a:r>
              <a:rPr lang="en-US" altLang="ja-JP" sz="2200" dirty="0" smtClean="0"/>
              <a:t>The </a:t>
            </a:r>
            <a:r>
              <a:rPr lang="en-US" altLang="ja-JP" sz="2200" dirty="0"/>
              <a:t>efficient area of a </a:t>
            </a:r>
            <a:r>
              <a:rPr lang="en-US" altLang="ja-JP" sz="2200" dirty="0" err="1"/>
              <a:t>scintillator</a:t>
            </a:r>
            <a:r>
              <a:rPr lang="en-US" altLang="ja-JP" sz="2200" dirty="0"/>
              <a:t> bar is whole </a:t>
            </a:r>
            <a:r>
              <a:rPr lang="en-US" altLang="ja-JP" sz="2200" dirty="0" err="1"/>
              <a:t>scintillator</a:t>
            </a:r>
            <a:r>
              <a:rPr lang="en-US" altLang="ja-JP" sz="2200" dirty="0"/>
              <a:t> bar.</a:t>
            </a:r>
          </a:p>
          <a:p>
            <a:pPr marL="628650"/>
            <a:r>
              <a:rPr lang="en-US" altLang="ja-JP" sz="2200" dirty="0"/>
              <a:t>In fact, the edge area is reflective material. So the area is not efficient</a:t>
            </a:r>
            <a:r>
              <a:rPr lang="en-US" altLang="ja-JP" sz="2200" dirty="0" smtClean="0"/>
              <a:t>.</a:t>
            </a:r>
            <a:r>
              <a:rPr lang="en-US" altLang="ja-JP" sz="2200" dirty="0" smtClean="0">
                <a:ea typeface="Gill Sans" charset="0"/>
                <a:cs typeface="Gill Sans" charset="0"/>
              </a:rPr>
              <a:t> </a:t>
            </a:r>
          </a:p>
          <a:p>
            <a:pPr marL="628650"/>
            <a:r>
              <a:rPr lang="en-US" altLang="ja-JP" sz="2200" dirty="0" smtClean="0">
                <a:ea typeface="Gill Sans" charset="0"/>
                <a:cs typeface="Gill Sans" charset="0"/>
              </a:rPr>
              <a:t>Due </a:t>
            </a:r>
            <a:r>
              <a:rPr lang="en-US" altLang="ja-JP" sz="2200" dirty="0" smtClean="0">
                <a:ea typeface="Gill Sans" charset="0"/>
                <a:cs typeface="Gill Sans" charset="0"/>
              </a:rPr>
              <a:t>to this inefficient area, the hit efficiency is dependent on track angle (studied by Christophe, Matsumura-san, </a:t>
            </a:r>
            <a:r>
              <a:rPr lang="en-US" altLang="ja-JP" sz="2200" dirty="0" err="1" smtClean="0">
                <a:ea typeface="Gill Sans" charset="0"/>
                <a:cs typeface="Gill Sans" charset="0"/>
              </a:rPr>
              <a:t>Otani</a:t>
            </a:r>
            <a:r>
              <a:rPr lang="en-US" altLang="ja-JP" sz="2200" dirty="0" smtClean="0">
                <a:ea typeface="Gill Sans" charset="0"/>
                <a:cs typeface="Gill Sans" charset="0"/>
              </a:rPr>
              <a:t>-san).</a:t>
            </a:r>
          </a:p>
          <a:p>
            <a:pPr marL="628650"/>
            <a:endParaRPr lang="en-US" altLang="ja-JP" sz="22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 l="7103" t="20779" r="7568" b="21091"/>
          <a:stretch>
            <a:fillRect/>
          </a:stretch>
        </p:blipFill>
        <p:spPr bwMode="auto">
          <a:xfrm>
            <a:off x="4800600" y="1371600"/>
            <a:ext cx="3733800" cy="19088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/>
          </p:cNvSpPr>
          <p:nvPr/>
        </p:nvSpPr>
        <p:spPr bwMode="auto">
          <a:xfrm>
            <a:off x="4800600" y="914400"/>
            <a:ext cx="3731791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ea typeface="Gill Sans" charset="0"/>
                <a:cs typeface="Gill Sans" charset="0"/>
              </a:rPr>
              <a:t>Photo : surface of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scintillator</a:t>
            </a:r>
            <a:r>
              <a:rPr lang="en-US" altLang="ja-JP" sz="2200" dirty="0">
                <a:ea typeface="Gill Sans" charset="0"/>
                <a:cs typeface="Gill Sans" charset="0"/>
              </a:rPr>
              <a:t> bar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4724400" y="3429000"/>
            <a:ext cx="4017025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ea typeface="Gill Sans" charset="0"/>
                <a:cs typeface="Gill Sans" charset="0"/>
              </a:rPr>
              <a:t>white area : the reflective material.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0"/>
            <a:ext cx="3795949" cy="29019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191000"/>
            <a:ext cx="2292486" cy="10668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334000"/>
            <a:ext cx="2114550" cy="1031307"/>
          </a:xfrm>
          <a:prstGeom prst="rect">
            <a:avLst/>
          </a:prstGeom>
        </p:spPr>
      </p:pic>
      <p:cxnSp>
        <p:nvCxnSpPr>
          <p:cNvPr id="14" name="カギ線コネクタ 13"/>
          <p:cNvCxnSpPr>
            <a:stCxn id="11" idx="2"/>
            <a:endCxn id="12" idx="1"/>
          </p:cNvCxnSpPr>
          <p:nvPr/>
        </p:nvCxnSpPr>
        <p:spPr>
          <a:xfrm rot="16200000" flipH="1">
            <a:off x="1648794" y="5288648"/>
            <a:ext cx="591854" cy="530157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Weighting with Neutrino energy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Use energy spectrum ratio (FLUKA2008 with real beam) / (</a:t>
            </a:r>
            <a:r>
              <a:rPr lang="en-US" altLang="ja-JP" dirty="0" err="1" smtClean="0"/>
              <a:t>Jnubeam</a:t>
            </a:r>
            <a:r>
              <a:rPr lang="en-US" altLang="ja-JP" dirty="0" smtClean="0"/>
              <a:t> 10c with nominal beam) at each energy bin.</a:t>
            </a:r>
          </a:p>
          <a:p>
            <a:pPr lvl="1"/>
            <a:r>
              <a:rPr lang="en-US" altLang="ja-JP" dirty="0" smtClean="0"/>
              <a:t>The estimation of FLUKA 2008 is good consistent to NA610-result</a:t>
            </a:r>
          </a:p>
          <a:p>
            <a:pPr lvl="1"/>
            <a:r>
              <a:rPr lang="en-US" altLang="ja-JP" dirty="0" smtClean="0"/>
              <a:t>The real beam : accumulated beam </a:t>
            </a:r>
            <a:r>
              <a:rPr lang="en-US" altLang="ja-JP" dirty="0" err="1" smtClean="0"/>
              <a:t>parameta</a:t>
            </a:r>
            <a:r>
              <a:rPr lang="en-US" altLang="ja-JP" dirty="0" smtClean="0"/>
              <a:t> @target measured at Run29-34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3886200" cy="28956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86200"/>
            <a:ext cx="3719554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altLang="ja-JP" u="sng" dirty="0" smtClean="0"/>
              <a:t>Summary of 10a beam DATA</a:t>
            </a:r>
            <a:endParaRPr kumimoji="1" lang="ja-JP" alt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DATA</a:t>
            </a: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 taking efficiency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49" y="1714488"/>
            <a:ext cx="7673541" cy="290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785918" y="507207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99.9% data taking efficiency</a:t>
            </a:r>
            <a:br>
              <a:rPr lang="en-US" altLang="ja-JP" sz="2400" b="1" dirty="0" smtClean="0">
                <a:solidFill>
                  <a:srgbClr val="FF0000"/>
                </a:solidFill>
              </a:rPr>
            </a:br>
            <a:r>
              <a:rPr lang="en-US" altLang="ja-JP" sz="2400" b="1" dirty="0" smtClean="0">
                <a:solidFill>
                  <a:srgbClr val="FF0000"/>
                </a:solidFill>
              </a:rPr>
              <a:t>(# of good spills = 1005887 / 1006982)</a:t>
            </a:r>
            <a:br>
              <a:rPr lang="en-US" altLang="ja-JP" sz="2400" b="1" dirty="0" smtClean="0">
                <a:solidFill>
                  <a:srgbClr val="FF0000"/>
                </a:solidFill>
              </a:rPr>
            </a:br>
            <a:r>
              <a:rPr lang="en-US" altLang="ja-JP" sz="2400" b="1" dirty="0" smtClean="0">
                <a:solidFill>
                  <a:srgbClr val="FF0000"/>
                </a:solidFill>
              </a:rPr>
              <a:t>Total delivered protons 3.26 x 10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19</a:t>
            </a:r>
            <a:endParaRPr kumimoji="1" lang="ja-JP" alt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07704" y="141277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Summary of # of good spills and protons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Event</a:t>
            </a:r>
            <a:r>
              <a:rPr kumimoji="1" lang="en-US" altLang="ja-JP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selection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87136" y="785794"/>
            <a:ext cx="6299574" cy="43088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Make timing cluster</a:t>
            </a:r>
            <a:r>
              <a:rPr kumimoji="1" lang="en-US" altLang="ja-JP" sz="2200" dirty="0" smtClean="0"/>
              <a:t>(more than 4 hits within 100nsec)</a:t>
            </a:r>
            <a:endParaRPr kumimoji="1" lang="ja-JP" altLang="en-US" sz="2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99160" y="1557964"/>
            <a:ext cx="3429024" cy="83099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# of active planes &gt; 2  &amp;&amp; </a:t>
            </a:r>
            <a:r>
              <a:rPr lang="en-US" altLang="ja-JP" sz="2400" dirty="0" err="1" smtClean="0"/>
              <a:t>p.e</a:t>
            </a:r>
            <a:r>
              <a:rPr lang="en-US" altLang="ja-JP" sz="2400" dirty="0" smtClean="0"/>
              <a:t>./active layer &gt; 6.5</a:t>
            </a:r>
            <a:endParaRPr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68798" y="2714620"/>
            <a:ext cx="1244940" cy="46166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Tracking</a:t>
            </a:r>
            <a:endParaRPr lang="ja-JP" altLang="en-US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7788" y="6396335"/>
            <a:ext cx="2357454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FF0000"/>
                </a:solidFill>
              </a:rPr>
              <a:t>neutrino event</a:t>
            </a:r>
            <a:endParaRPr lang="ja-JP" altLang="en-US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70664" y="3467401"/>
            <a:ext cx="2143140" cy="46166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Track matching</a:t>
            </a:r>
            <a:endParaRPr lang="ja-JP" altLang="en-US" sz="24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99292" y="4228466"/>
            <a:ext cx="1214446" cy="46166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On time</a:t>
            </a:r>
            <a:endParaRPr lang="ja-JP" altLang="en-US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70664" y="4986988"/>
            <a:ext cx="2214578" cy="46166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Upstream VETO</a:t>
            </a:r>
            <a:endParaRPr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73862" y="5739769"/>
            <a:ext cx="2143140" cy="46166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Fiducial</a:t>
            </a:r>
            <a:r>
              <a:rPr lang="en-US" altLang="ja-JP" sz="2400" dirty="0" smtClean="0"/>
              <a:t> volume</a:t>
            </a:r>
            <a:endParaRPr lang="ja-JP" altLang="en-US" sz="2400" dirty="0" smtClean="0"/>
          </a:p>
        </p:txBody>
      </p:sp>
      <p:sp>
        <p:nvSpPr>
          <p:cNvPr id="21" name="下矢印 20"/>
          <p:cNvSpPr/>
          <p:nvPr/>
        </p:nvSpPr>
        <p:spPr>
          <a:xfrm>
            <a:off x="4156482" y="1285860"/>
            <a:ext cx="428628" cy="2143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4156482" y="2428868"/>
            <a:ext cx="428628" cy="2143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下矢印 22"/>
          <p:cNvSpPr/>
          <p:nvPr/>
        </p:nvSpPr>
        <p:spPr>
          <a:xfrm>
            <a:off x="4156482" y="3214686"/>
            <a:ext cx="428628" cy="2143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下矢印 23"/>
          <p:cNvSpPr/>
          <p:nvPr/>
        </p:nvSpPr>
        <p:spPr>
          <a:xfrm>
            <a:off x="4156482" y="3970010"/>
            <a:ext cx="428628" cy="2143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下矢印 24"/>
          <p:cNvSpPr/>
          <p:nvPr/>
        </p:nvSpPr>
        <p:spPr>
          <a:xfrm>
            <a:off x="4156482" y="4742181"/>
            <a:ext cx="428628" cy="2143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下矢印 25"/>
          <p:cNvSpPr/>
          <p:nvPr/>
        </p:nvSpPr>
        <p:spPr>
          <a:xfrm>
            <a:off x="4156482" y="5487055"/>
            <a:ext cx="428628" cy="2143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>
            <a:off x="4156482" y="6242379"/>
            <a:ext cx="428628" cy="2143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Selection efficiency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図 3" descr="eff_10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4191000" cy="284217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352800" y="1143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CC+NC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CC </a:t>
            </a:r>
          </a:p>
          <a:p>
            <a:r>
              <a:rPr kumimoji="1" lang="en-US" altLang="ja-JP" dirty="0" smtClean="0">
                <a:solidFill>
                  <a:srgbClr val="0E02FE"/>
                </a:solidFill>
              </a:rPr>
              <a:t>NC</a:t>
            </a:r>
            <a:endParaRPr kumimoji="1" lang="ja-JP" altLang="en-US" dirty="0">
              <a:solidFill>
                <a:srgbClr val="0E02FE"/>
              </a:solidFill>
            </a:endParaRPr>
          </a:p>
        </p:txBody>
      </p:sp>
      <p:pic>
        <p:nvPicPr>
          <p:cNvPr id="6" name="図 5" descr="eff_10c_c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71600"/>
            <a:ext cx="4269784" cy="28956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15200" y="2743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CCQE </a:t>
            </a:r>
          </a:p>
          <a:p>
            <a:r>
              <a:rPr lang="en-US" altLang="ja-JP" dirty="0" smtClean="0">
                <a:solidFill>
                  <a:srgbClr val="0E02FE"/>
                </a:solidFill>
              </a:rPr>
              <a:t>CC other</a:t>
            </a:r>
            <a:endParaRPr kumimoji="1" lang="ja-JP" altLang="en-US" dirty="0">
              <a:solidFill>
                <a:srgbClr val="0E02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7697</TotalTime>
  <Words>1918</Words>
  <Application>Microsoft Macintosh PowerPoint</Application>
  <PresentationFormat>画面に合わせる (4:3)</PresentationFormat>
  <Paragraphs>498</Paragraphs>
  <Slides>39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1" baseType="lpstr">
      <vt:lpstr>base</vt:lpstr>
      <vt:lpstr>数式</vt:lpstr>
      <vt:lpstr>Temp</vt:lpstr>
      <vt:lpstr>スライド 2</vt:lpstr>
      <vt:lpstr>スライド 3</vt:lpstr>
      <vt:lpstr>Dimension of scintillator bar of MC</vt:lpstr>
      <vt:lpstr>Weighting with Neutrino energy</vt:lpstr>
      <vt:lpstr>Summary of 10a beam DATA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Detector syst. error study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x-section and flux  syst. error study</vt:lpstr>
      <vt:lpstr>Uncertainty of x-section study</vt:lpstr>
      <vt:lpstr>Result of this study</vt:lpstr>
      <vt:lpstr>Effect of hadron production model difference</vt:lpstr>
      <vt:lpstr>Neutrino energy spectrum (Flux)</vt:lpstr>
      <vt:lpstr>Neutrino energy spectrum (Interaction (×cross-section) )</vt:lpstr>
      <vt:lpstr>Neutrino energy spectrum (observation (× INGRID efficiency) )</vt:lpstr>
      <vt:lpstr>Beam Profile (observation)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</dc:title>
  <dc:creator>masashi.o</dc:creator>
  <cp:lastModifiedBy>村上 明</cp:lastModifiedBy>
  <cp:revision>180</cp:revision>
  <dcterms:created xsi:type="dcterms:W3CDTF">2010-08-17T00:08:39Z</dcterms:created>
  <dcterms:modified xsi:type="dcterms:W3CDTF">2010-08-17T05:01:13Z</dcterms:modified>
</cp:coreProperties>
</file>