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embeddings/Microsoft___1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41"/>
  </p:notesMasterIdLst>
  <p:sldIdLst>
    <p:sldId id="259" r:id="rId2"/>
    <p:sldId id="299" r:id="rId3"/>
    <p:sldId id="300" r:id="rId4"/>
    <p:sldId id="331" r:id="rId5"/>
    <p:sldId id="326" r:id="rId6"/>
    <p:sldId id="301" r:id="rId7"/>
    <p:sldId id="302" r:id="rId8"/>
    <p:sldId id="290" r:id="rId9"/>
    <p:sldId id="303" r:id="rId10"/>
    <p:sldId id="304" r:id="rId11"/>
    <p:sldId id="306" r:id="rId12"/>
    <p:sldId id="307" r:id="rId13"/>
    <p:sldId id="309" r:id="rId14"/>
    <p:sldId id="310" r:id="rId15"/>
    <p:sldId id="311" r:id="rId16"/>
    <p:sldId id="312" r:id="rId17"/>
    <p:sldId id="313" r:id="rId18"/>
    <p:sldId id="291" r:id="rId19"/>
    <p:sldId id="292" r:id="rId20"/>
    <p:sldId id="289" r:id="rId21"/>
    <p:sldId id="293" r:id="rId22"/>
    <p:sldId id="314" r:id="rId23"/>
    <p:sldId id="295" r:id="rId24"/>
    <p:sldId id="315" r:id="rId25"/>
    <p:sldId id="316" r:id="rId26"/>
    <p:sldId id="318" r:id="rId27"/>
    <p:sldId id="319" r:id="rId28"/>
    <p:sldId id="320" r:id="rId29"/>
    <p:sldId id="321" r:id="rId30"/>
    <p:sldId id="322" r:id="rId31"/>
    <p:sldId id="324" r:id="rId32"/>
    <p:sldId id="325" r:id="rId33"/>
    <p:sldId id="327" r:id="rId34"/>
    <p:sldId id="329" r:id="rId35"/>
    <p:sldId id="333" r:id="rId36"/>
    <p:sldId id="335" r:id="rId37"/>
    <p:sldId id="336" r:id="rId38"/>
    <p:sldId id="337" r:id="rId39"/>
    <p:sldId id="338" r:id="rId4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00"/>
    <a:srgbClr val="FD260F"/>
    <a:srgbClr val="FF1515"/>
    <a:srgbClr val="C7F61A"/>
    <a:srgbClr val="0E02FE"/>
    <a:srgbClr val="F33819"/>
    <a:srgbClr val="4F81BD"/>
    <a:srgbClr val="FC4936"/>
    <a:srgbClr val="FE300E"/>
    <a:srgbClr val="FE1F0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19" autoAdjust="0"/>
    <p:restoredTop sz="94709" autoAdjust="0"/>
  </p:normalViewPr>
  <p:slideViewPr>
    <p:cSldViewPr>
      <p:cViewPr varScale="1">
        <p:scale>
          <a:sx n="121" d="100"/>
          <a:sy n="121" d="100"/>
        </p:scale>
        <p:origin x="-5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996F1-1DE0-464C-BAAC-23E214EF0929}" type="datetimeFigureOut">
              <a:rPr kumimoji="1" lang="ja-JP" altLang="en-US" smtClean="0"/>
              <a:pPr/>
              <a:t>10.8.17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55C06-F116-41F3-9074-8DADE88C2A1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10.8.17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10.8.17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10.8.17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10.8.17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10.8.17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10.8.17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10.8.17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10.8.17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10.8.17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10.8.17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10.8.17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10.8.17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-he.scphys.kyoto-u.ac.jp/member/masashi.o/ingrid/quick_report/100814_Sys_Fiducial.xlsx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hyperlink" Target="http://www-he.scphys.kyoto-u.ac.jp/member/masashi.o/ingrid/pdf/1008/100804_HVProfile_SeveralFiducial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__1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Relationship Id="rId3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58214" y="6492899"/>
            <a:ext cx="785818" cy="365125"/>
          </a:xfrm>
        </p:spPr>
        <p:txBody>
          <a:bodyPr/>
          <a:lstStyle/>
          <a:p>
            <a:pPr>
              <a:defRPr/>
            </a:pPr>
            <a:fld id="{FE6AD9D3-E02D-4CBC-B79A-9E5537066F9B}" type="slidenum">
              <a:rPr lang="en-US" altLang="ja-JP"/>
              <a:pPr>
                <a:defRPr/>
              </a:pPr>
              <a:t>1</a:t>
            </a:fld>
            <a:endParaRPr lang="en-US" altLang="ja-JP"/>
          </a:p>
        </p:txBody>
      </p:sp>
      <p:pic>
        <p:nvPicPr>
          <p:cNvPr id="2051" name="Picture 2" descr="mag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90" y="0"/>
            <a:ext cx="8501090" cy="2192338"/>
          </a:xfrm>
        </p:spPr>
        <p:txBody>
          <a:bodyPr>
            <a:normAutofit/>
          </a:bodyPr>
          <a:lstStyle/>
          <a:p>
            <a:r>
              <a:rPr lang="en-US" altLang="ja-JP" sz="4000" u="sng" dirty="0" smtClean="0"/>
              <a:t>Temp</a:t>
            </a:r>
            <a:endParaRPr lang="ja-JP" altLang="en-US" sz="4000" u="sng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42844" y="3109893"/>
            <a:ext cx="9001156" cy="37481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609600" lvl="0" indent="-6096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</a:t>
            </a:r>
            <a:r>
              <a: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　　　　　　　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US" altLang="ja-JP" sz="3200" b="1" dirty="0" smtClean="0"/>
              <a:t>	</a:t>
            </a:r>
            <a:r>
              <a:rPr kumimoji="1" lang="en-US" altLang="ja-JP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Otani</a:t>
            </a:r>
            <a:endParaRPr lang="en-US" altLang="ja-JP" sz="3500" b="1" dirty="0" smtClean="0"/>
          </a:p>
          <a:p>
            <a:pPr marL="609600" lvl="0" indent="-6096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ja-JP" sz="3500" b="1" dirty="0" smtClean="0"/>
              <a:t>							Murakami</a:t>
            </a:r>
            <a:r>
              <a:rPr lang="en-US" altLang="ja-JP" sz="3200" dirty="0" smtClean="0"/>
              <a:t>                                                 </a:t>
            </a:r>
            <a:endParaRPr kumimoji="1" lang="en-US" altLang="ja-JP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2010/8/17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endParaRPr lang="en-US" altLang="ja-JP" sz="3200" noProof="0" dirty="0" smtClean="0"/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altLang="ja-JP" sz="3200" noProof="0" dirty="0" smtClean="0"/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ja-JP" sz="3200" dirty="0" smtClean="0"/>
              <a:t>Monte Carlo simulation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ja-JP" sz="3200" dirty="0" smtClean="0"/>
              <a:t>Summary of 10a beam DATA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ja-JP" sz="3200" dirty="0" smtClean="0"/>
              <a:t>Comparison DATA and MC 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ja-JP" sz="3200" dirty="0" smtClean="0"/>
              <a:t>Syst. error study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noProof="0" dirty="0" smtClean="0">
                <a:latin typeface="+mj-lt"/>
                <a:ea typeface="+mj-ea"/>
                <a:cs typeface="+mj-cs"/>
              </a:rPr>
              <a:t># of active planes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836712"/>
            <a:ext cx="719931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645024"/>
            <a:ext cx="719931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Vertex X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836712"/>
            <a:ext cx="7199313" cy="279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582888"/>
            <a:ext cx="7199313" cy="279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Vertex Z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990600"/>
            <a:ext cx="7199313" cy="265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645024"/>
            <a:ext cx="719931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Track</a:t>
            </a:r>
            <a:r>
              <a:rPr kumimoji="1" lang="en-US" altLang="ja-JP" sz="44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angle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990600"/>
            <a:ext cx="7199313" cy="272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573016"/>
            <a:ext cx="719931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noProof="0" dirty="0" smtClean="0">
                <a:latin typeface="+mj-lt"/>
                <a:ea typeface="+mj-ea"/>
                <a:cs typeface="+mj-cs"/>
              </a:rPr>
              <a:t>Accumulated protons and </a:t>
            </a:r>
            <a:r>
              <a:rPr lang="en-US" altLang="ja-JP" sz="4400" u="sng" noProof="0" dirty="0" err="1" smtClean="0">
                <a:latin typeface="+mj-lt"/>
                <a:ea typeface="+mj-ea"/>
                <a:cs typeface="+mj-cs"/>
              </a:rPr>
              <a:t>N</a:t>
            </a:r>
            <a:r>
              <a:rPr lang="en-US" altLang="ja-JP" sz="4400" u="sng" baseline="-25000" noProof="0" dirty="0" err="1" smtClean="0">
                <a:latin typeface="+mj-lt"/>
                <a:ea typeface="+mj-ea"/>
                <a:cs typeface="+mj-cs"/>
              </a:rPr>
              <a:t>obs</a:t>
            </a:r>
            <a:r>
              <a:rPr lang="en-US" altLang="ja-JP" sz="4400" u="sng" baseline="-25000" noProof="0" dirty="0" smtClean="0">
                <a:latin typeface="+mj-lt"/>
                <a:ea typeface="+mj-ea"/>
                <a:cs typeface="+mj-cs"/>
              </a:rPr>
              <a:t>.</a:t>
            </a:r>
            <a:endParaRPr kumimoji="1" lang="ja-JP" altLang="en-US" sz="4400" b="0" i="0" u="sng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28728" y="6039169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Delivered protons ~ 3 x 10</a:t>
            </a:r>
            <a:r>
              <a:rPr kumimoji="1" lang="en-US" altLang="ja-JP" sz="2400" b="1" baseline="30000" dirty="0" smtClean="0">
                <a:solidFill>
                  <a:srgbClr val="FF0000"/>
                </a:solidFill>
              </a:rPr>
              <a:t>19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, Total </a:t>
            </a:r>
            <a:r>
              <a:rPr kumimoji="1" lang="en-US" altLang="ja-JP" sz="2400" b="1" dirty="0" err="1" smtClean="0">
                <a:solidFill>
                  <a:srgbClr val="FF0000"/>
                </a:solidFill>
              </a:rPr>
              <a:t>N</a:t>
            </a:r>
            <a:r>
              <a:rPr kumimoji="1" lang="en-US" altLang="ja-JP" sz="2400" b="1" baseline="-25000" dirty="0" err="1" smtClean="0">
                <a:solidFill>
                  <a:srgbClr val="FF0000"/>
                </a:solidFill>
              </a:rPr>
              <a:t>obs</a:t>
            </a:r>
            <a:r>
              <a:rPr kumimoji="1" lang="en-US" altLang="ja-JP" sz="2400" b="1" baseline="-25000" dirty="0" smtClean="0">
                <a:solidFill>
                  <a:srgbClr val="FF0000"/>
                </a:solidFill>
              </a:rPr>
              <a:t>.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 ~ 5 x 10</a:t>
            </a:r>
            <a:r>
              <a:rPr kumimoji="1" lang="en-US" altLang="ja-JP" sz="2400" b="1" baseline="30000" dirty="0" smtClean="0">
                <a:solidFill>
                  <a:srgbClr val="FF0000"/>
                </a:solidFill>
              </a:rPr>
              <a:t>5</a:t>
            </a:r>
            <a:endParaRPr kumimoji="1" lang="ja-JP" altLang="en-US" sz="2400" b="1" baseline="30000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990600"/>
            <a:ext cx="719931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Event rate stability</a:t>
            </a:r>
            <a:endParaRPr kumimoji="1" lang="ja-JP" altLang="en-US" sz="4400" b="0" i="0" u="sng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85918" y="6039169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Event rate is stable within statistical error</a:t>
            </a:r>
            <a:endParaRPr kumimoji="1" lang="ja-JP" altLang="en-US" sz="2400" b="1" baseline="300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928670"/>
            <a:ext cx="7199313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Beam profile</a:t>
            </a:r>
            <a:endParaRPr kumimoji="1" lang="ja-JP" altLang="en-US" sz="4400" b="0" i="0" u="sng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041" y="2272682"/>
            <a:ext cx="4466835" cy="302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7288" y="2224740"/>
            <a:ext cx="4576712" cy="310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1500166" y="1669727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/>
              <a:t>Horizontal </a:t>
            </a:r>
            <a:endParaRPr kumimoji="1" lang="ja-JP" altLang="en-US" sz="2400" i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57884" y="1676260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dirty="0" smtClean="0"/>
              <a:t>Vertical</a:t>
            </a:r>
            <a:r>
              <a:rPr kumimoji="1" lang="en-US" altLang="ja-JP" sz="2400" i="1" dirty="0" smtClean="0"/>
              <a:t> </a:t>
            </a:r>
            <a:endParaRPr kumimoji="1" lang="ja-JP" altLang="en-US" sz="2400" i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57290" y="4465480"/>
            <a:ext cx="27860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※statistical error only</a:t>
            </a:r>
            <a:endParaRPr kumimoji="1" lang="ja-JP" altLang="en-US" sz="22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871136" y="4467739"/>
            <a:ext cx="27860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※statistical error only</a:t>
            </a:r>
            <a:endParaRPr kumimoji="1" lang="ja-JP" altLang="en-US" sz="22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786182" y="5052495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sou</a:t>
            </a:r>
            <a:r>
              <a:rPr kumimoji="1" lang="en-US" altLang="ja-JP" dirty="0" err="1" smtClean="0"/>
              <a:t>rth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85720" y="5052495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north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00100" y="5467871"/>
            <a:ext cx="3143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/>
              <a:t>center</a:t>
            </a:r>
            <a:r>
              <a:rPr kumimoji="1" lang="en-US" altLang="ja-JP" sz="2200" dirty="0" smtClean="0"/>
              <a:t>: </a:t>
            </a:r>
            <a:r>
              <a:rPr lang="en-US" altLang="ja-JP" sz="2200" dirty="0" smtClean="0"/>
              <a:t> 0.1</a:t>
            </a:r>
            <a:r>
              <a:rPr kumimoji="1" lang="en-US" altLang="ja-JP" sz="2200" dirty="0" smtClean="0"/>
              <a:t> +- </a:t>
            </a:r>
            <a:r>
              <a:rPr lang="en-US" altLang="ja-JP" sz="2200" dirty="0" smtClean="0"/>
              <a:t>2.9</a:t>
            </a:r>
            <a:r>
              <a:rPr kumimoji="1" lang="en-US" altLang="ja-JP" sz="2200" dirty="0" smtClean="0"/>
              <a:t> cm</a:t>
            </a:r>
            <a:br>
              <a:rPr kumimoji="1" lang="en-US" altLang="ja-JP" sz="2200" dirty="0" smtClean="0"/>
            </a:br>
            <a:r>
              <a:rPr lang="en-US" altLang="ja-JP" sz="2200" dirty="0" smtClean="0"/>
              <a:t>σ</a:t>
            </a:r>
            <a:r>
              <a:rPr kumimoji="1" lang="ja-JP" altLang="en-US" sz="2200" dirty="0" smtClean="0"/>
              <a:t>　　　 </a:t>
            </a:r>
            <a:r>
              <a:rPr kumimoji="1" lang="en-US" altLang="ja-JP" sz="2200" dirty="0" smtClean="0"/>
              <a:t>:433 +-  </a:t>
            </a:r>
            <a:r>
              <a:rPr lang="en-US" altLang="ja-JP" sz="2200" dirty="0" smtClean="0"/>
              <a:t>4</a:t>
            </a:r>
            <a:r>
              <a:rPr kumimoji="1" lang="en-US" altLang="ja-JP" sz="2200" dirty="0" smtClean="0"/>
              <a:t>   cm</a:t>
            </a:r>
            <a:endParaRPr kumimoji="1" lang="ja-JP" altLang="en-US" sz="22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357818" y="5467871"/>
            <a:ext cx="3143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/>
              <a:t>center</a:t>
            </a:r>
            <a:r>
              <a:rPr kumimoji="1" lang="en-US" altLang="ja-JP" sz="2200" dirty="0" smtClean="0"/>
              <a:t>: </a:t>
            </a:r>
            <a:r>
              <a:rPr lang="en-US" altLang="ja-JP" sz="2200" dirty="0" smtClean="0"/>
              <a:t> -10.9</a:t>
            </a:r>
            <a:r>
              <a:rPr kumimoji="1" lang="en-US" altLang="ja-JP" sz="2200" dirty="0" smtClean="0"/>
              <a:t> +- </a:t>
            </a:r>
            <a:r>
              <a:rPr lang="en-US" altLang="ja-JP" sz="2200" dirty="0" smtClean="0"/>
              <a:t>3.2</a:t>
            </a:r>
            <a:r>
              <a:rPr kumimoji="1" lang="en-US" altLang="ja-JP" sz="2200" dirty="0" smtClean="0"/>
              <a:t> cm</a:t>
            </a:r>
            <a:br>
              <a:rPr kumimoji="1" lang="en-US" altLang="ja-JP" sz="2200" dirty="0" smtClean="0"/>
            </a:br>
            <a:r>
              <a:rPr lang="en-US" altLang="ja-JP" sz="2200" dirty="0" smtClean="0"/>
              <a:t>σ</a:t>
            </a:r>
            <a:r>
              <a:rPr kumimoji="1" lang="ja-JP" altLang="en-US" sz="2200" dirty="0" smtClean="0"/>
              <a:t>　　　 </a:t>
            </a:r>
            <a:r>
              <a:rPr kumimoji="1" lang="en-US" altLang="ja-JP" sz="2200" dirty="0" smtClean="0"/>
              <a:t>:464 +-  </a:t>
            </a:r>
            <a:r>
              <a:rPr lang="en-US" altLang="ja-JP" sz="2200" dirty="0" smtClean="0"/>
              <a:t>6</a:t>
            </a:r>
            <a:r>
              <a:rPr kumimoji="1" lang="en-US" altLang="ja-JP" sz="2200" dirty="0" smtClean="0"/>
              <a:t>   cm</a:t>
            </a:r>
            <a:endParaRPr kumimoji="1" lang="ja-JP" altLang="en-US" sz="22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500430" y="785794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Run32(April) data</a:t>
            </a:r>
            <a:endParaRPr kumimoji="1" lang="ja-JP" altLang="en-US" sz="2400" dirty="0"/>
          </a:p>
        </p:txBody>
      </p:sp>
      <p:sp>
        <p:nvSpPr>
          <p:cNvPr id="23" name="テキスト ボックス 22"/>
          <p:cNvSpPr txBox="1"/>
          <p:nvPr/>
        </p:nvSpPr>
        <p:spPr>
          <a:xfrm rot="16200000">
            <a:off x="-376390" y="3272493"/>
            <a:ext cx="121444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/>
              <a:t>N</a:t>
            </a:r>
            <a:r>
              <a:rPr kumimoji="1" lang="en-US" altLang="ja-JP" sz="2400" baseline="-25000" dirty="0" err="1" smtClean="0"/>
              <a:t>obs</a:t>
            </a:r>
            <a:r>
              <a:rPr kumimoji="1" lang="en-US" altLang="ja-JP" sz="2400" baseline="-25000" dirty="0" smtClean="0"/>
              <a:t>.</a:t>
            </a:r>
            <a:endParaRPr kumimoji="1"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 rot="16200000">
            <a:off x="3948258" y="3343931"/>
            <a:ext cx="121444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/>
              <a:t>N</a:t>
            </a:r>
            <a:r>
              <a:rPr kumimoji="1" lang="en-US" altLang="ja-JP" sz="2400" baseline="-25000" dirty="0" err="1" smtClean="0"/>
              <a:t>obs</a:t>
            </a:r>
            <a:r>
              <a:rPr kumimoji="1" lang="en-US" altLang="ja-JP" sz="2400" baseline="-25000" dirty="0" smtClean="0"/>
              <a:t>.</a:t>
            </a:r>
            <a:endParaRPr kumimoji="1" lang="ja-JP" altLang="en-US" sz="2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267744" y="6237312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/>
              <a:t>Clear beam profile was observed</a:t>
            </a:r>
            <a:endParaRPr kumimoji="1" lang="ja-JP" altLang="en-US" sz="2800" b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Profile center stability</a:t>
            </a:r>
            <a:endParaRPr kumimoji="1" lang="ja-JP" altLang="en-US" sz="4400" b="0" i="0" u="sng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57356" y="5715016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/>
              <a:t>Now we are estimating systematic error</a:t>
            </a:r>
            <a:endParaRPr kumimoji="1" lang="ja-JP" altLang="en-US" sz="2400" b="1" baseline="30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6026" b="288"/>
          <a:stretch>
            <a:fillRect/>
          </a:stretch>
        </p:blipFill>
        <p:spPr bwMode="auto">
          <a:xfrm>
            <a:off x="1" y="1500174"/>
            <a:ext cx="457199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r="5336" b="195"/>
          <a:stretch>
            <a:fillRect/>
          </a:stretch>
        </p:blipFill>
        <p:spPr bwMode="auto">
          <a:xfrm>
            <a:off x="4515050" y="1473670"/>
            <a:ext cx="4628950" cy="330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5072066" y="4786322"/>
            <a:ext cx="4071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※ Because of </a:t>
            </a:r>
            <a:r>
              <a:rPr lang="en-US" altLang="ja-JP" dirty="0" smtClean="0"/>
              <a:t>mistake with </a:t>
            </a:r>
            <a:r>
              <a:rPr kumimoji="1" lang="en-US" altLang="ja-JP" dirty="0" smtClean="0"/>
              <a:t>beam line alignment, beam was tuned </a:t>
            </a:r>
            <a:r>
              <a:rPr lang="en-US" altLang="ja-JP" dirty="0" smtClean="0"/>
              <a:t>downward </a:t>
            </a:r>
            <a:r>
              <a:rPr kumimoji="1" lang="en-US" altLang="ja-JP" dirty="0" smtClean="0"/>
              <a:t>slightly  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00166" y="113105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/>
              <a:t>Horizontal </a:t>
            </a:r>
            <a:endParaRPr kumimoji="1" lang="ja-JP" altLang="en-US" sz="2400" i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43636" y="1129732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dirty="0" smtClean="0"/>
              <a:t>Vertical</a:t>
            </a:r>
            <a:r>
              <a:rPr kumimoji="1" lang="en-US" altLang="ja-JP" sz="2400" i="1" dirty="0" smtClean="0"/>
              <a:t> </a:t>
            </a:r>
            <a:endParaRPr kumimoji="1" lang="ja-JP" alt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S</a:t>
            </a:r>
            <a:r>
              <a:rPr kumimoji="1" lang="en-US" altLang="ja-JP" sz="44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election summary </a:t>
            </a: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of DATA and MC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コンテンツ プレースホルダ 2"/>
          <p:cNvSpPr>
            <a:spLocks noGrp="1"/>
          </p:cNvSpPr>
          <p:nvPr>
            <p:ph idx="1"/>
          </p:nvPr>
        </p:nvSpPr>
        <p:spPr>
          <a:xfrm>
            <a:off x="611560" y="4941168"/>
            <a:ext cx="8229600" cy="17622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2400" dirty="0" smtClean="0"/>
              <a:t>Comment</a:t>
            </a:r>
          </a:p>
          <a:p>
            <a:r>
              <a:rPr lang="en-US" altLang="ja-JP" sz="2400" dirty="0" smtClean="0"/>
              <a:t>MC doesn’t have </a:t>
            </a:r>
            <a:r>
              <a:rPr lang="en-US" altLang="ja-JP" sz="2400" dirty="0" err="1" smtClean="0"/>
              <a:t>ν</a:t>
            </a:r>
            <a:r>
              <a:rPr lang="en-US" altLang="ja-JP" sz="2400" baseline="-25000" dirty="0" err="1" smtClean="0"/>
              <a:t>e</a:t>
            </a:r>
            <a:r>
              <a:rPr lang="en-US" altLang="ja-JP" sz="2400" dirty="0" smtClean="0"/>
              <a:t>(~1%),  </a:t>
            </a:r>
            <a:r>
              <a:rPr lang="en-US" altLang="ja-JP" sz="2400" dirty="0" err="1" smtClean="0"/>
              <a:t>ν</a:t>
            </a:r>
            <a:r>
              <a:rPr lang="en-US" altLang="ja-JP" sz="2400" baseline="-25000" dirty="0" err="1" smtClean="0"/>
              <a:t>e</a:t>
            </a:r>
            <a:r>
              <a:rPr lang="en-US" altLang="ja-JP" sz="2400" dirty="0" smtClean="0"/>
              <a:t>(~0.1%)</a:t>
            </a:r>
          </a:p>
          <a:p>
            <a:r>
              <a:rPr lang="en-US" altLang="ja-JP" sz="2400" dirty="0" smtClean="0"/>
              <a:t>DATA contains many beam-induced events from upstream.</a:t>
            </a:r>
            <a:br>
              <a:rPr lang="en-US" altLang="ja-JP" sz="2400" dirty="0" smtClean="0"/>
            </a:br>
            <a:r>
              <a:rPr lang="en-US" altLang="ja-JP" sz="2400" dirty="0" smtClean="0"/>
              <a:t>(Now we are developing BG MC)</a:t>
            </a:r>
          </a:p>
        </p:txBody>
      </p:sp>
      <p:graphicFrame>
        <p:nvGraphicFramePr>
          <p:cNvPr id="17" name="コンテンツ プレースホルダ 3"/>
          <p:cNvGraphicFramePr>
            <a:graphicFrameLocks/>
          </p:cNvGraphicFramePr>
          <p:nvPr/>
        </p:nvGraphicFramePr>
        <p:xfrm>
          <a:off x="323525" y="712681"/>
          <a:ext cx="8496947" cy="4109231"/>
        </p:xfrm>
        <a:graphic>
          <a:graphicData uri="http://schemas.openxmlformats.org/drawingml/2006/table">
            <a:tbl>
              <a:tblPr/>
              <a:tblGrid>
                <a:gridCol w="2319998"/>
                <a:gridCol w="1232497"/>
                <a:gridCol w="869998"/>
                <a:gridCol w="1232497"/>
                <a:gridCol w="811958"/>
                <a:gridCol w="1232497"/>
                <a:gridCol w="797502"/>
              </a:tblGrid>
              <a:tr h="313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DATA(Run29~34)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MC(FLUKA2008)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MC(GCOLOR)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1369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# of events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ratio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# of events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ratio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# of events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ratio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1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protons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3.26E+19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1.00E+23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22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1.00E+23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8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# of active </a:t>
                      </a:r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plane&gt;2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1906146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2.14E+15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2.70E+09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8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ＭＳ Ｐゴシック"/>
                        </a:rPr>
                        <a:t>p.e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./active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layer&gt;6.5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1906078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100.0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2.14E+15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100.0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2.70E+09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100.0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1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tracking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1804796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94.7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1.99E+15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93.0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2.51E+09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93.0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8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track matching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1749548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96.9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1.92E+15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96.5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2.41E+09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95.9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1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on time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1747181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99.9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8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upstream VETO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745912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42.7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1.83E+15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95.3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2.28E+09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94.8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1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fiducial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493813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66.2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1.44E+15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78.4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1.78E+09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2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78.0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ＭＳ Ｐゴシック"/>
                        </a:rPr>
                        <a:t>Event rate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ＭＳ Ｐゴシック"/>
                        </a:rPr>
                        <a:t>1.51E-14(1.)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2400" b="1" i="0" u="none" strike="noStrike" dirty="0">
                        <a:solidFill>
                          <a:schemeClr val="tx1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ＭＳ Ｐゴシック"/>
                        </a:rPr>
                        <a:t>1.44E-14(0.95)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2400" b="1" i="0" u="none" strike="noStrike" dirty="0">
                        <a:solidFill>
                          <a:schemeClr val="tx1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2300" b="1" i="0" u="none" strike="noStrike" dirty="0" smtClean="0">
                          <a:solidFill>
                            <a:schemeClr val="tx1"/>
                          </a:solidFill>
                          <a:latin typeface="ＭＳ Ｐゴシック"/>
                        </a:rPr>
                        <a:t>1.78E-14(1.18)</a:t>
                      </a:r>
                      <a:endParaRPr lang="en-US" sz="2300" b="1" i="0" u="none" strike="noStrike" dirty="0">
                        <a:solidFill>
                          <a:schemeClr val="tx1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altLang="ja-JP" sz="2400" b="1" i="0" u="none" strike="noStrike" dirty="0">
                        <a:solidFill>
                          <a:schemeClr val="tx1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9" name="直線コネクタ 18"/>
          <p:cNvCxnSpPr/>
          <p:nvPr/>
        </p:nvCxnSpPr>
        <p:spPr>
          <a:xfrm flipV="1">
            <a:off x="4716016" y="3284984"/>
            <a:ext cx="1224136" cy="36004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V="1">
            <a:off x="5940152" y="3284984"/>
            <a:ext cx="864096" cy="36004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6804248" y="3284984"/>
            <a:ext cx="1224136" cy="36004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V="1">
            <a:off x="8028384" y="3284984"/>
            <a:ext cx="792088" cy="332744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4297616" y="5530880"/>
            <a:ext cx="216024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noProof="0" dirty="0" smtClean="0">
                <a:latin typeface="+mj-lt"/>
                <a:ea typeface="+mj-ea"/>
                <a:cs typeface="+mj-cs"/>
              </a:rPr>
              <a:t>MC profile 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3836"/>
            <a:ext cx="4427984" cy="299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958" y="2287920"/>
            <a:ext cx="457093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179512" y="501317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north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79912" y="501317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south</a:t>
            </a:r>
            <a:endParaRPr kumimoji="1" lang="ja-JP" altLang="en-US" dirty="0"/>
          </a:p>
        </p:txBody>
      </p:sp>
      <p:sp>
        <p:nvSpPr>
          <p:cNvPr id="10" name="円/楕円 9"/>
          <p:cNvSpPr/>
          <p:nvPr/>
        </p:nvSpPr>
        <p:spPr>
          <a:xfrm>
            <a:off x="1043608" y="285293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971600" y="2780928"/>
            <a:ext cx="216024" cy="216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59632" y="270892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beam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500166" y="1669727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/>
              <a:t>Horizontal </a:t>
            </a:r>
            <a:endParaRPr kumimoji="1" lang="ja-JP" altLang="en-US" sz="2400" i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857884" y="1676260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dirty="0" smtClean="0"/>
              <a:t>Vertical</a:t>
            </a:r>
            <a:r>
              <a:rPr kumimoji="1" lang="en-US" altLang="ja-JP" sz="2400" i="1" dirty="0" smtClean="0"/>
              <a:t> </a:t>
            </a:r>
            <a:endParaRPr kumimoji="1" lang="ja-JP" altLang="en-US" sz="2400" i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00100" y="5467871"/>
            <a:ext cx="3143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/>
              <a:t>center</a:t>
            </a:r>
            <a:r>
              <a:rPr kumimoji="1" lang="en-US" altLang="ja-JP" sz="2200" dirty="0" smtClean="0"/>
              <a:t>: </a:t>
            </a:r>
            <a:r>
              <a:rPr lang="en-US" altLang="ja-JP" sz="2200" dirty="0" smtClean="0"/>
              <a:t> 0.5</a:t>
            </a:r>
            <a:r>
              <a:rPr kumimoji="1" lang="en-US" altLang="ja-JP" sz="2200" dirty="0" smtClean="0"/>
              <a:t> +- </a:t>
            </a:r>
            <a:r>
              <a:rPr lang="en-US" altLang="ja-JP" sz="2200" dirty="0" smtClean="0"/>
              <a:t>2.1</a:t>
            </a:r>
            <a:r>
              <a:rPr kumimoji="1" lang="en-US" altLang="ja-JP" sz="2200" dirty="0" smtClean="0"/>
              <a:t> cm</a:t>
            </a:r>
            <a:br>
              <a:rPr kumimoji="1" lang="en-US" altLang="ja-JP" sz="2200" dirty="0" smtClean="0"/>
            </a:br>
            <a:r>
              <a:rPr lang="en-US" altLang="ja-JP" sz="2200" dirty="0" smtClean="0"/>
              <a:t>σ</a:t>
            </a:r>
            <a:r>
              <a:rPr kumimoji="1" lang="ja-JP" altLang="en-US" sz="2200" dirty="0" smtClean="0"/>
              <a:t>　　　 </a:t>
            </a:r>
            <a:r>
              <a:rPr kumimoji="1" lang="en-US" altLang="ja-JP" sz="2200" dirty="0" smtClean="0"/>
              <a:t>:441 +-  </a:t>
            </a:r>
            <a:r>
              <a:rPr lang="en-US" altLang="ja-JP" sz="2200" dirty="0" smtClean="0"/>
              <a:t>3</a:t>
            </a:r>
            <a:r>
              <a:rPr kumimoji="1" lang="en-US" altLang="ja-JP" sz="2200" dirty="0" smtClean="0"/>
              <a:t>   cm</a:t>
            </a:r>
            <a:endParaRPr kumimoji="1" lang="ja-JP" altLang="en-US" sz="22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57818" y="5467871"/>
            <a:ext cx="3143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/>
              <a:t>center</a:t>
            </a:r>
            <a:r>
              <a:rPr kumimoji="1" lang="en-US" altLang="ja-JP" sz="2200" dirty="0" smtClean="0"/>
              <a:t>: </a:t>
            </a:r>
            <a:r>
              <a:rPr lang="en-US" altLang="ja-JP" sz="2200" dirty="0" smtClean="0"/>
              <a:t> -5.0</a:t>
            </a:r>
            <a:r>
              <a:rPr kumimoji="1" lang="en-US" altLang="ja-JP" sz="2200" dirty="0" smtClean="0"/>
              <a:t> +- </a:t>
            </a:r>
            <a:r>
              <a:rPr lang="en-US" altLang="ja-JP" sz="2200" dirty="0" smtClean="0"/>
              <a:t>2.2</a:t>
            </a:r>
            <a:r>
              <a:rPr kumimoji="1" lang="en-US" altLang="ja-JP" sz="2200" dirty="0" smtClean="0"/>
              <a:t> cm</a:t>
            </a:r>
            <a:br>
              <a:rPr kumimoji="1" lang="en-US" altLang="ja-JP" sz="2200" dirty="0" smtClean="0"/>
            </a:br>
            <a:r>
              <a:rPr lang="en-US" altLang="ja-JP" sz="2200" dirty="0" smtClean="0"/>
              <a:t>σ</a:t>
            </a:r>
            <a:r>
              <a:rPr kumimoji="1" lang="ja-JP" altLang="en-US" sz="2200" dirty="0" smtClean="0"/>
              <a:t>　　　 </a:t>
            </a:r>
            <a:r>
              <a:rPr kumimoji="1" lang="en-US" altLang="ja-JP" sz="2200" dirty="0" smtClean="0"/>
              <a:t>:457 +-  </a:t>
            </a:r>
            <a:r>
              <a:rPr lang="en-US" altLang="ja-JP" sz="2200" dirty="0" smtClean="0"/>
              <a:t>4</a:t>
            </a:r>
            <a:r>
              <a:rPr kumimoji="1" lang="en-US" altLang="ja-JP" sz="2200" dirty="0" smtClean="0"/>
              <a:t>   cm</a:t>
            </a:r>
            <a:endParaRPr kumimoji="1" lang="ja-JP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Overview of MC 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Component</a:t>
            </a:r>
          </a:p>
          <a:p>
            <a:pPr lvl="1"/>
            <a:r>
              <a:rPr lang="en-US" altLang="ja-JP" dirty="0" err="1" smtClean="0"/>
              <a:t>Jnubeam</a:t>
            </a:r>
            <a:r>
              <a:rPr lang="en-US" altLang="ja-JP" dirty="0" smtClean="0"/>
              <a:t> 10c (GCOLOR/</a:t>
            </a:r>
            <a:r>
              <a:rPr lang="en-US" altLang="ja-JP" dirty="0" err="1" smtClean="0"/>
              <a:t>GFLUKA,nominal</a:t>
            </a:r>
            <a:r>
              <a:rPr lang="en-US" altLang="ja-JP" dirty="0" smtClean="0"/>
              <a:t> beam)-&gt; Estimate Neutrino Flux to INGRID</a:t>
            </a:r>
          </a:p>
          <a:p>
            <a:pPr lvl="1"/>
            <a:r>
              <a:rPr kumimoji="1" lang="en-US" altLang="ja-JP" dirty="0" smtClean="0"/>
              <a:t>NEUT -&gt; Simulate neutrino interaction at the target in INGRID MC</a:t>
            </a:r>
          </a:p>
          <a:p>
            <a:pPr lvl="1"/>
            <a:r>
              <a:rPr lang="en-US" altLang="ja-JP" dirty="0" smtClean="0"/>
              <a:t>GEANT4 -&gt; Detector MC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Profile</a:t>
            </a:r>
            <a:r>
              <a:rPr kumimoji="1" lang="en-US" altLang="ja-JP" sz="44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X width comparison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990600"/>
            <a:ext cx="719931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テキスト ボックス 12"/>
          <p:cNvSpPr txBox="1"/>
          <p:nvPr/>
        </p:nvSpPr>
        <p:spPr>
          <a:xfrm>
            <a:off x="1043608" y="5877272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Jan. and Feb. data set is smaller than MC(~30cm).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Other data set is almost consistent with MC within error.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Profile</a:t>
            </a:r>
            <a:r>
              <a:rPr kumimoji="1" lang="en-US" altLang="ja-JP" sz="44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 width comparison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990600"/>
            <a:ext cx="719931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2411760" y="6237312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Data is larger than MC(~10cm)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rot="5400000" flipH="1" flipV="1">
            <a:off x="7424230" y="3271336"/>
            <a:ext cx="288826" cy="794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7668344" y="3025695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~10cm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タイトル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altLang="ja-JP" u="sng" dirty="0" smtClean="0"/>
              <a:t>Detector syst. error study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9592" y="3501008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Results </a:t>
            </a:r>
            <a:r>
              <a:rPr lang="en-US" altLang="ja-JP" sz="2400" dirty="0" smtClean="0"/>
              <a:t>in this talk were obtained with old flux or detector MC.</a:t>
            </a:r>
            <a:br>
              <a:rPr lang="en-US" altLang="ja-JP" sz="2400" dirty="0" smtClean="0"/>
            </a:br>
            <a:r>
              <a:rPr lang="en-US" altLang="ja-JP" sz="2400" dirty="0" smtClean="0"/>
              <a:t> Result will be updated with current flux and detector MC.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Review: K2K MRD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748680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K2K MRD is one of the near detector of K2K</a:t>
            </a:r>
            <a:endParaRPr kumimoji="1" lang="ja-JP" altLang="en-US" sz="2400" dirty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1403648" y="1815207"/>
            <a:ext cx="4968552" cy="4278089"/>
            <a:chOff x="1259632" y="1556792"/>
            <a:chExt cx="5400600" cy="471013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9632" y="1556792"/>
              <a:ext cx="5400600" cy="4216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直線矢印コネクタ 8"/>
            <p:cNvCxnSpPr/>
            <p:nvPr/>
          </p:nvCxnSpPr>
          <p:spPr>
            <a:xfrm rot="5400000" flipH="1" flipV="1">
              <a:off x="3464584" y="5702192"/>
              <a:ext cx="288032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/>
            <p:cNvSpPr txBox="1"/>
            <p:nvPr/>
          </p:nvSpPr>
          <p:spPr>
            <a:xfrm>
              <a:off x="3059832" y="5805264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tracker</a:t>
              </a:r>
              <a:endParaRPr kumimoji="1" lang="ja-JP" altLang="en-US" sz="2400" dirty="0"/>
            </a:p>
          </p:txBody>
        </p:sp>
        <p:cxnSp>
          <p:nvCxnSpPr>
            <p:cNvPr id="11" name="直線矢印コネクタ 10"/>
            <p:cNvCxnSpPr/>
            <p:nvPr/>
          </p:nvCxnSpPr>
          <p:spPr>
            <a:xfrm rot="10800000">
              <a:off x="3707904" y="5589240"/>
              <a:ext cx="790500" cy="2880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2"/>
            <p:cNvSpPr txBox="1"/>
            <p:nvPr/>
          </p:nvSpPr>
          <p:spPr>
            <a:xfrm>
              <a:off x="4572000" y="5805264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Iron</a:t>
              </a:r>
              <a:endParaRPr kumimoji="1" lang="ja-JP" altLang="en-US" sz="2400" dirty="0"/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2843808" y="1412776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Sandwich of tracker and iron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483768" y="6237312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Almost same as INGRID module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Review: syst. error@K2K MRD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836712"/>
            <a:ext cx="5125717" cy="172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979852"/>
            <a:ext cx="7358114" cy="184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右中かっこ 21"/>
          <p:cNvSpPr/>
          <p:nvPr/>
        </p:nvSpPr>
        <p:spPr>
          <a:xfrm rot="16200000">
            <a:off x="4375546" y="-734544"/>
            <a:ext cx="321470" cy="7358114"/>
          </a:xfrm>
          <a:prstGeom prst="rightBrace">
            <a:avLst>
              <a:gd name="adj1" fmla="val 8333"/>
              <a:gd name="adj2" fmla="val 10160"/>
            </a:avLst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/>
          <p:cNvSpPr/>
          <p:nvPr/>
        </p:nvSpPr>
        <p:spPr>
          <a:xfrm>
            <a:off x="1503529" y="1775666"/>
            <a:ext cx="476183" cy="1008111"/>
          </a:xfrm>
          <a:custGeom>
            <a:avLst/>
            <a:gdLst>
              <a:gd name="connsiteX0" fmla="*/ 489044 w 489044"/>
              <a:gd name="connsiteY0" fmla="*/ 0 h 1023582"/>
              <a:gd name="connsiteX1" fmla="*/ 65964 w 489044"/>
              <a:gd name="connsiteY1" fmla="*/ 300251 h 1023582"/>
              <a:gd name="connsiteX2" fmla="*/ 93259 w 489044"/>
              <a:gd name="connsiteY2" fmla="*/ 1023582 h 102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9044" h="1023582">
                <a:moveTo>
                  <a:pt x="489044" y="0"/>
                </a:moveTo>
                <a:cubicBezTo>
                  <a:pt x="310486" y="64827"/>
                  <a:pt x="131928" y="129654"/>
                  <a:pt x="65964" y="300251"/>
                </a:cubicBezTo>
                <a:cubicBezTo>
                  <a:pt x="0" y="470848"/>
                  <a:pt x="46629" y="747215"/>
                  <a:pt x="93259" y="1023582"/>
                </a:cubicBezTo>
              </a:path>
            </a:pathLst>
          </a:cu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979712" y="2579081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“S</a:t>
            </a:r>
            <a:r>
              <a:rPr kumimoji="1" lang="en-US" altLang="ja-JP" sz="2400" dirty="0" smtClean="0"/>
              <a:t>election criteria” breakout</a:t>
            </a:r>
            <a:endParaRPr kumimoji="1" lang="ja-JP" altLang="en-US" sz="2400" dirty="0"/>
          </a:p>
        </p:txBody>
      </p:sp>
      <p:cxnSp>
        <p:nvCxnSpPr>
          <p:cNvPr id="29" name="直線コネクタ 28"/>
          <p:cNvCxnSpPr/>
          <p:nvPr/>
        </p:nvCxnSpPr>
        <p:spPr>
          <a:xfrm>
            <a:off x="1979712" y="1775666"/>
            <a:ext cx="4824536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角丸四角形 29"/>
          <p:cNvSpPr/>
          <p:nvPr/>
        </p:nvSpPr>
        <p:spPr>
          <a:xfrm>
            <a:off x="1835696" y="1240546"/>
            <a:ext cx="5112568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 30"/>
          <p:cNvSpPr/>
          <p:nvPr/>
        </p:nvSpPr>
        <p:spPr>
          <a:xfrm>
            <a:off x="971600" y="3616810"/>
            <a:ext cx="7128792" cy="2607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コンテンツ プレースホルダ 4"/>
          <p:cNvSpPr>
            <a:spLocks noGrp="1"/>
          </p:cNvSpPr>
          <p:nvPr>
            <p:ph idx="1"/>
          </p:nvPr>
        </p:nvSpPr>
        <p:spPr>
          <a:xfrm>
            <a:off x="539552" y="4941168"/>
            <a:ext cx="8229600" cy="1440160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For INGRID case, </a:t>
            </a:r>
            <a:br>
              <a:rPr lang="en-US" altLang="ja-JP" sz="2400" dirty="0" smtClean="0"/>
            </a:br>
            <a:r>
              <a:rPr lang="en-US" altLang="ja-JP" sz="2400" dirty="0" err="1" smtClean="0"/>
              <a:t>Fiducial</a:t>
            </a:r>
            <a:r>
              <a:rPr lang="en-US" altLang="ja-JP" sz="2400" dirty="0" smtClean="0"/>
              <a:t> volume and difference of start-point(track matching) 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Systematic error of </a:t>
            </a:r>
            <a:r>
              <a:rPr lang="en-US" altLang="ja-JP" sz="4400" u="sng" dirty="0" err="1" smtClean="0">
                <a:latin typeface="+mj-lt"/>
                <a:ea typeface="+mj-ea"/>
                <a:cs typeface="+mj-cs"/>
              </a:rPr>
              <a:t>fiducial</a:t>
            </a: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 volume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16887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2400" dirty="0" smtClean="0"/>
              <a:t>Method</a:t>
            </a:r>
          </a:p>
          <a:p>
            <a:r>
              <a:rPr lang="en-US" altLang="ja-JP" sz="2400" dirty="0" smtClean="0"/>
              <a:t>5 additional </a:t>
            </a:r>
            <a:r>
              <a:rPr lang="en-US" altLang="ja-JP" sz="2400" dirty="0" err="1" smtClean="0"/>
              <a:t>fiducial</a:t>
            </a:r>
            <a:r>
              <a:rPr lang="en-US" altLang="ja-JP" sz="2400" dirty="0" smtClean="0"/>
              <a:t> volumes are defined and # of events are compared btw DATA(Run29 ~ 34) and MC.</a:t>
            </a:r>
          </a:p>
        </p:txBody>
      </p:sp>
      <p:graphicFrame>
        <p:nvGraphicFramePr>
          <p:cNvPr id="15" name="表 14"/>
          <p:cNvGraphicFramePr>
            <a:graphicFrameLocks noGrp="1"/>
          </p:cNvGraphicFramePr>
          <p:nvPr/>
        </p:nvGraphicFramePr>
        <p:xfrm>
          <a:off x="857256" y="2204864"/>
          <a:ext cx="542925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0"/>
                <a:gridCol w="1857356"/>
              </a:tblGrid>
              <a:tr h="343655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Vertex XY[channel]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Vertex Z[plane#]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16271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 ~ 21( &lt; 50cm from module</a:t>
                      </a:r>
                      <a:r>
                        <a:rPr kumimoji="1" lang="en-US" altLang="ja-JP" baseline="0" dirty="0" smtClean="0"/>
                        <a:t> center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 ~ 8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43655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 ~ 20</a:t>
                      </a:r>
                      <a:r>
                        <a:rPr kumimoji="1" lang="en-US" altLang="ja-JP" baseline="0" dirty="0" smtClean="0"/>
                        <a:t> ( &lt; 45cm 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 ~ 8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43655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 ~</a:t>
                      </a:r>
                      <a:r>
                        <a:rPr kumimoji="1" lang="en-US" altLang="ja-JP" baseline="0" dirty="0" smtClean="0"/>
                        <a:t> 19 ( &lt; 40cm 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 ~ 8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43655"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/>
                        <a:t>2 ~ 21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 ~ 3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43655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 ~ 21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 ~ 5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43655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 ~ 21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</a:t>
                      </a:r>
                      <a:r>
                        <a:rPr kumimoji="1" lang="en-US" altLang="ja-JP" baseline="0" dirty="0" smtClean="0"/>
                        <a:t> ~ 8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テキスト ボックス 15"/>
          <p:cNvSpPr txBox="1"/>
          <p:nvPr/>
        </p:nvSpPr>
        <p:spPr>
          <a:xfrm>
            <a:off x="6444240" y="2562054"/>
            <a:ext cx="10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nominal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444208" y="290710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Internal 1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444208" y="327643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i</a:t>
            </a:r>
            <a:r>
              <a:rPr kumimoji="1" lang="en-US" altLang="ja-JP" dirty="0" smtClean="0"/>
              <a:t>nternal 2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444208" y="369292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upstream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444208" y="405011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middle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444208" y="434800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downstream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noProof="0" dirty="0" smtClean="0">
                <a:latin typeface="+mj-lt"/>
                <a:ea typeface="+mj-ea"/>
                <a:cs typeface="+mj-cs"/>
              </a:rPr>
              <a:t>Result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51920" y="112474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Module #0</a:t>
            </a:r>
            <a:endParaRPr kumimoji="1" lang="ja-JP" altLang="en-US" sz="2400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611559" y="1556792"/>
          <a:ext cx="8064897" cy="3325172"/>
        </p:xfrm>
        <a:graphic>
          <a:graphicData uri="http://schemas.openxmlformats.org/drawingml/2006/table">
            <a:tbl>
              <a:tblPr/>
              <a:tblGrid>
                <a:gridCol w="1388725"/>
                <a:gridCol w="1388725"/>
                <a:gridCol w="999883"/>
                <a:gridCol w="999883"/>
                <a:gridCol w="999883"/>
                <a:gridCol w="999883"/>
                <a:gridCol w="1287915"/>
              </a:tblGrid>
              <a:tr h="26613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ＭＳ Ｐゴシック"/>
                        </a:rPr>
                        <a:t>Fiducial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 volume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# of events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ratio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057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vertex xy[ch]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vertex z[plane]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DATA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MC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MC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difference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5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 ~ 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 ~ 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25091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93802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13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 ~ 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 ~ 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20488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76824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81.65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81.90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-0.25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13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 ~ 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 ~ 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16451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61005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65.57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65.04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5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 ~ 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 ~ 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8861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33536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35.32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35.75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-0.44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13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 ~ 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 ~ 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5698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21283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22.71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22.69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0.02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5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 ~ 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6 ~ 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9416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34860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37.53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37.16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0.36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77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Syst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.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error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000" b="1" i="1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0.8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2915816" y="4941168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All module case is </a:t>
            </a:r>
            <a:r>
              <a:rPr kumimoji="1" lang="en-US" altLang="ja-JP" sz="2400" dirty="0" smtClean="0">
                <a:hlinkClick r:id="rId2"/>
              </a:rPr>
              <a:t>here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Syst. error of beam center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1277904"/>
          </a:xfrm>
        </p:spPr>
        <p:txBody>
          <a:bodyPr/>
          <a:lstStyle/>
          <a:p>
            <a:r>
              <a:rPr lang="en-US" altLang="ja-JP" dirty="0" smtClean="0"/>
              <a:t>Compare beam profile(center) with 6 </a:t>
            </a:r>
            <a:r>
              <a:rPr lang="en-US" altLang="ja-JP" dirty="0" err="1" smtClean="0"/>
              <a:t>fiducial</a:t>
            </a:r>
            <a:r>
              <a:rPr lang="en-US" altLang="ja-JP" dirty="0" smtClean="0"/>
              <a:t> volumes.</a:t>
            </a:r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9092" r="950" b="5440"/>
          <a:stretch>
            <a:fillRect/>
          </a:stretch>
        </p:blipFill>
        <p:spPr bwMode="auto">
          <a:xfrm>
            <a:off x="0" y="2132856"/>
            <a:ext cx="464405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683568" y="5139189"/>
            <a:ext cx="4234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Center = 3.1 +- 1.4 cm</a:t>
            </a:r>
          </a:p>
          <a:p>
            <a:r>
              <a:rPr lang="en-US" altLang="ja-JP" sz="2800" dirty="0" smtClean="0"/>
              <a:t>Width  = 436 +- 2.3 cm</a:t>
            </a:r>
            <a:endParaRPr kumimoji="1" lang="ja-JP" altLang="en-US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4204" y="1749451"/>
            <a:ext cx="4689796" cy="362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5125802" y="5139189"/>
            <a:ext cx="40181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Center = 3.3 +- 1.5 cm</a:t>
            </a:r>
          </a:p>
          <a:p>
            <a:r>
              <a:rPr lang="en-US" altLang="ja-JP" sz="2800" dirty="0" smtClean="0"/>
              <a:t>Width  = 434 +- 2.5 cm</a:t>
            </a:r>
            <a:endParaRPr kumimoji="1"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15816" y="6021288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You can see all cases </a:t>
            </a:r>
            <a:r>
              <a:rPr kumimoji="1" lang="en-US" altLang="ja-JP" sz="2400" dirty="0" smtClean="0">
                <a:hlinkClick r:id="rId4"/>
              </a:rPr>
              <a:t>here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19672" y="177281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/>
              <a:t>nominal</a:t>
            </a:r>
            <a:endParaRPr kumimoji="1" lang="ja-JP" altLang="en-US" sz="2400" i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084168" y="177281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/>
              <a:t>internal</a:t>
            </a:r>
            <a:endParaRPr kumimoji="1" lang="ja-JP" alt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Result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785794"/>
            <a:ext cx="719931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643314"/>
            <a:ext cx="719931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3571868" y="1000108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Red hatched line : nominal +- 3cm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47096" y="6309320"/>
            <a:ext cx="6613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/>
              <a:t>Almost consistent within error(~3cm)</a:t>
            </a:r>
            <a:endParaRPr kumimoji="1" lang="ja-JP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ja-JP" sz="4400" u="sng" dirty="0" smtClean="0"/>
              <a:t>Systematic error of track matching selection</a:t>
            </a:r>
            <a:endParaRPr lang="ja-JP" altLang="en-US" sz="4400" u="sng" dirty="0" smtClean="0"/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>
              <a:buNone/>
            </a:pPr>
            <a:r>
              <a:rPr lang="en-US" altLang="ja-JP" dirty="0" smtClean="0"/>
              <a:t>Method</a:t>
            </a:r>
          </a:p>
          <a:p>
            <a:r>
              <a:rPr lang="en-US" altLang="ja-JP" dirty="0" smtClean="0"/>
              <a:t>All the selections except track matching are applied.</a:t>
            </a:r>
          </a:p>
          <a:p>
            <a:r>
              <a:rPr lang="en-US" altLang="ja-JP" dirty="0" smtClean="0"/>
              <a:t>And then, track matching selection is applied and # of events is compared btw DATA and MC.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Updates from last </a:t>
            </a:r>
            <a:r>
              <a:rPr lang="en-US" altLang="ja-JP" sz="4400" u="sng" dirty="0" err="1" smtClean="0">
                <a:latin typeface="+mj-lt"/>
                <a:ea typeface="+mj-ea"/>
                <a:cs typeface="+mj-cs"/>
              </a:rPr>
              <a:t>collabo</a:t>
            </a: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. meeting 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Reflect Real </a:t>
            </a:r>
            <a:r>
              <a:rPr lang="en-US" altLang="ja-JP" dirty="0" err="1" smtClean="0"/>
              <a:t>s</a:t>
            </a:r>
            <a:r>
              <a:rPr kumimoji="1" lang="en-US" altLang="ja-JP" dirty="0" err="1" smtClean="0"/>
              <a:t>cintillator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demension</a:t>
            </a:r>
            <a:endParaRPr kumimoji="1" lang="en-US" altLang="ja-JP" dirty="0" smtClean="0"/>
          </a:p>
          <a:p>
            <a:r>
              <a:rPr kumimoji="1" lang="en-US" altLang="ja-JP" dirty="0" smtClean="0"/>
              <a:t>Consider interaction vertex in </a:t>
            </a:r>
            <a:r>
              <a:rPr kumimoji="1" lang="en-US" altLang="ja-JP" dirty="0" err="1" smtClean="0"/>
              <a:t>scintillator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From ratio of </a:t>
            </a:r>
            <a:r>
              <a:rPr lang="en-US" altLang="ja-JP" dirty="0" err="1" smtClean="0"/>
              <a:t>scintillator</a:t>
            </a:r>
            <a:r>
              <a:rPr lang="en-US" altLang="ja-JP" dirty="0" smtClean="0"/>
              <a:t> to Fe is about 4~5%</a:t>
            </a:r>
          </a:p>
          <a:p>
            <a:pPr lvl="1"/>
            <a:r>
              <a:rPr lang="en-US" altLang="ja-JP" dirty="0" smtClean="0"/>
              <a:t>Use the NEUT file of the Fe target at </a:t>
            </a:r>
            <a:r>
              <a:rPr lang="en-US" altLang="ja-JP" dirty="0" err="1" smtClean="0"/>
              <a:t>scintillator</a:t>
            </a:r>
            <a:r>
              <a:rPr lang="en-US" altLang="ja-JP" dirty="0" smtClean="0"/>
              <a:t> vertex (not consider the diff. of cross-section currently).</a:t>
            </a:r>
          </a:p>
          <a:p>
            <a:r>
              <a:rPr kumimoji="1" lang="en-US" altLang="ja-JP" dirty="0" smtClean="0"/>
              <a:t>Add MPPC noise on MC data</a:t>
            </a:r>
          </a:p>
          <a:p>
            <a:r>
              <a:rPr kumimoji="1" lang="en-US" altLang="ja-JP" dirty="0" smtClean="0"/>
              <a:t>Install bad channel</a:t>
            </a:r>
          </a:p>
          <a:p>
            <a:pPr lvl="1"/>
            <a:r>
              <a:rPr lang="en-US" altLang="ja-JP" dirty="0" smtClean="0"/>
              <a:t>Not consider the hit at bad channel in MC</a:t>
            </a:r>
            <a:endParaRPr kumimoji="1" lang="en-US" altLang="ja-JP" dirty="0" smtClean="0"/>
          </a:p>
          <a:p>
            <a:r>
              <a:rPr lang="en-US" altLang="ja-JP" dirty="0" smtClean="0"/>
              <a:t>Use </a:t>
            </a:r>
            <a:r>
              <a:rPr lang="en-US" altLang="ja-JP" dirty="0" err="1" smtClean="0"/>
              <a:t>Jnubeam</a:t>
            </a:r>
            <a:r>
              <a:rPr lang="en-US" altLang="ja-JP" dirty="0" smtClean="0"/>
              <a:t> 10c and weighting with neutrino energy spectrum ratio (FLUKA2008 with real beam)/(</a:t>
            </a:r>
            <a:r>
              <a:rPr lang="en-US" altLang="ja-JP" dirty="0" err="1" smtClean="0"/>
              <a:t>Jnubeam</a:t>
            </a:r>
            <a:r>
              <a:rPr lang="en-US" altLang="ja-JP" dirty="0" smtClean="0"/>
              <a:t> 10c with nominal beam).</a:t>
            </a:r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noProof="0" dirty="0" smtClean="0">
                <a:latin typeface="+mj-lt"/>
                <a:ea typeface="+mj-ea"/>
                <a:cs typeface="+mj-cs"/>
              </a:rPr>
              <a:t>Δ(vertex Z) after event selection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397" t="7519"/>
          <a:stretch>
            <a:fillRect/>
          </a:stretch>
        </p:blipFill>
        <p:spPr bwMode="auto">
          <a:xfrm>
            <a:off x="1000100" y="1357298"/>
            <a:ext cx="7170763" cy="4510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6648880" y="3072920"/>
            <a:ext cx="9286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Run32</a:t>
            </a:r>
            <a:endParaRPr kumimoji="1" lang="ja-JP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2381" t="93946"/>
          <a:stretch>
            <a:fillRect/>
          </a:stretch>
        </p:blipFill>
        <p:spPr bwMode="auto">
          <a:xfrm>
            <a:off x="1142976" y="5572140"/>
            <a:ext cx="7027887" cy="29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直線矢印コネクタ 11"/>
          <p:cNvCxnSpPr/>
          <p:nvPr/>
        </p:nvCxnSpPr>
        <p:spPr>
          <a:xfrm>
            <a:off x="3995936" y="1340768"/>
            <a:ext cx="1224136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3131840" y="836712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Nominal selection(-1, 0, +1)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Estimation of error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オブジェクト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50" name="数式" r:id="rId3" imgW="114120" imgH="215640" progId="Equation.3">
              <p:embed/>
            </p:oleObj>
          </a:graphicData>
        </a:graphic>
      </p:graphicFrame>
      <p:grpSp>
        <p:nvGrpSpPr>
          <p:cNvPr id="2" name="グループ化 14"/>
          <p:cNvGrpSpPr/>
          <p:nvPr/>
        </p:nvGrpSpPr>
        <p:grpSpPr>
          <a:xfrm>
            <a:off x="3203848" y="4581128"/>
            <a:ext cx="3286148" cy="769441"/>
            <a:chOff x="2214546" y="6000768"/>
            <a:chExt cx="3286148" cy="769441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3987244" y="6000768"/>
              <a:ext cx="15134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200" b="1" dirty="0" smtClean="0">
                  <a:solidFill>
                    <a:sysClr val="windowText" lastClr="000000"/>
                  </a:solidFill>
                </a:rPr>
                <a:t>+0.1%</a:t>
              </a:r>
              <a:br>
                <a:rPr lang="en-US" altLang="ja-JP" sz="2200" b="1" dirty="0" smtClean="0">
                  <a:solidFill>
                    <a:sysClr val="windowText" lastClr="000000"/>
                  </a:solidFill>
                </a:rPr>
              </a:br>
              <a:r>
                <a:rPr lang="en-US" altLang="ja-JP" sz="2200" b="1" dirty="0" smtClean="0">
                  <a:solidFill>
                    <a:sysClr val="windowText" lastClr="000000"/>
                  </a:solidFill>
                </a:rPr>
                <a:t>-1.3%</a:t>
              </a:r>
              <a:endParaRPr kumimoji="1" lang="ja-JP" altLang="en-US" sz="2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214546" y="6143644"/>
              <a:ext cx="22145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ysClr val="windowText" lastClr="000000"/>
                  </a:solidFill>
                </a:rPr>
                <a:t>Sys. </a:t>
              </a:r>
              <a:r>
                <a:rPr lang="en-US" altLang="ja-JP" sz="2800" b="1" dirty="0" smtClean="0">
                  <a:solidFill>
                    <a:sysClr val="windowText" lastClr="000000"/>
                  </a:solidFill>
                </a:rPr>
                <a:t>e</a:t>
              </a:r>
              <a:r>
                <a:rPr kumimoji="1" lang="en-US" altLang="ja-JP" sz="2800" b="1" dirty="0" smtClean="0">
                  <a:solidFill>
                    <a:sysClr val="windowText" lastClr="000000"/>
                  </a:solidFill>
                </a:rPr>
                <a:t>rror =</a:t>
              </a:r>
              <a:endParaRPr kumimoji="1" lang="ja-JP" altLang="en-US" sz="2800" b="1" dirty="0">
                <a:solidFill>
                  <a:sysClr val="windowText" lastClr="000000"/>
                </a:solidFill>
              </a:endParaRPr>
            </a:p>
          </p:txBody>
        </p:sp>
      </p:grpSp>
      <p:graphicFrame>
        <p:nvGraphicFramePr>
          <p:cNvPr id="15" name="表 14"/>
          <p:cNvGraphicFramePr>
            <a:graphicFrameLocks noGrp="1"/>
          </p:cNvGraphicFramePr>
          <p:nvPr/>
        </p:nvGraphicFramePr>
        <p:xfrm>
          <a:off x="395535" y="1556271"/>
          <a:ext cx="8352928" cy="2864577"/>
        </p:xfrm>
        <a:graphic>
          <a:graphicData uri="http://schemas.openxmlformats.org/drawingml/2006/table">
            <a:tbl>
              <a:tblPr/>
              <a:tblGrid>
                <a:gridCol w="1944217"/>
                <a:gridCol w="1584176"/>
                <a:gridCol w="1152128"/>
                <a:gridCol w="1656184"/>
                <a:gridCol w="1008112"/>
                <a:gridCol w="1008111"/>
              </a:tblGrid>
              <a:tr h="34559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DATA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MC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323">
                <a:tc>
                  <a:txBody>
                    <a:bodyPr/>
                    <a:lstStyle/>
                    <a:p>
                      <a:pPr algn="l" fontAlgn="ctr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Δ(</a:t>
                      </a: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diff. Z)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# of events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ratio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# of events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ratio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diff.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32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 </a:t>
                      </a:r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-1, 0, +1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493812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1267830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32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 </a:t>
                      </a:r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-2, -1, 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454491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92.0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1183797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93.4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-1.3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32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 </a:t>
                      </a:r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0, +1, +2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468334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94.8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1200552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94.7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0.1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タイトル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altLang="ja-JP" dirty="0" smtClean="0"/>
              <a:t>x-section and flux</a:t>
            </a:r>
            <a:br>
              <a:rPr lang="en-US" altLang="ja-JP" dirty="0" smtClean="0"/>
            </a:br>
            <a:r>
              <a:rPr lang="en-US" altLang="ja-JP" dirty="0" smtClean="0"/>
              <a:t> syst. error study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Uncertainty of </a:t>
            </a:r>
            <a:r>
              <a:rPr lang="en-US" altLang="ja-JP" dirty="0" err="1" smtClean="0"/>
              <a:t>x</a:t>
            </a:r>
            <a:r>
              <a:rPr lang="en-US" altLang="ja-JP" dirty="0" smtClean="0"/>
              <a:t>-section study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ja-JP" dirty="0" smtClean="0"/>
              <a:t>Study of the effect from neutrino interaction uncertainties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Check </a:t>
            </a:r>
            <a:r>
              <a:rPr lang="en-US" altLang="ja-JP" dirty="0" smtClean="0"/>
              <a:t>the difference of # of neutrino observations of INGRID when change # of interactions in module of each interaction</a:t>
            </a:r>
            <a:r>
              <a:rPr lang="en-US" altLang="ja-JP" dirty="0" smtClean="0"/>
              <a:t>.</a:t>
            </a:r>
          </a:p>
          <a:p>
            <a:pPr lvl="1"/>
            <a:r>
              <a:rPr lang="en-US" altLang="ja-JP" dirty="0" smtClean="0"/>
              <a:t>ex</a:t>
            </a:r>
            <a:r>
              <a:rPr lang="en-US" altLang="ja-JP" dirty="0" smtClean="0"/>
              <a:t>) # of CCQE interactions × 1.1 → # of observations </a:t>
            </a:r>
            <a:r>
              <a:rPr lang="en-US" altLang="ja-JP" dirty="0" smtClean="0"/>
              <a:t>?</a:t>
            </a:r>
          </a:p>
          <a:p>
            <a:r>
              <a:rPr lang="en-US" altLang="ja-JP" dirty="0" smtClean="0"/>
              <a:t>For </a:t>
            </a:r>
            <a:r>
              <a:rPr lang="en-US" altLang="ja-JP" dirty="0" smtClean="0"/>
              <a:t>check the effect from neutrino interaction uncertainties, not consider the uncertainties of the efficiency of neutrino event selection of INGRID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This </a:t>
            </a:r>
            <a:r>
              <a:rPr lang="en-US" altLang="ja-JP" dirty="0" smtClean="0"/>
              <a:t>study is about horizontal </a:t>
            </a:r>
            <a:r>
              <a:rPr lang="en-US" altLang="ja-JP" dirty="0" err="1" smtClean="0"/>
              <a:t>modules.About</a:t>
            </a:r>
            <a:r>
              <a:rPr lang="en-US" altLang="ja-JP" dirty="0" smtClean="0"/>
              <a:t> vertical modules, we will study in future.</a:t>
            </a:r>
            <a:endParaRPr lang="ja-JP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>
            <p:ph type="title"/>
          </p:nvPr>
        </p:nvSpPr>
        <p:spPr>
          <a:xfrm>
            <a:off x="891540" y="-297180"/>
            <a:ext cx="7360920" cy="1287780"/>
          </a:xfrm>
          <a:ln/>
        </p:spPr>
        <p:txBody>
          <a:bodyPr/>
          <a:lstStyle/>
          <a:p>
            <a:r>
              <a:rPr lang="en-US" altLang="ja-JP" dirty="0"/>
              <a:t>Result of this study</a:t>
            </a:r>
          </a:p>
        </p:txBody>
      </p:sp>
      <p:graphicFrame>
        <p:nvGraphicFramePr>
          <p:cNvPr id="27650" name="Group 2"/>
          <p:cNvGraphicFramePr>
            <a:graphicFrameLocks noGrp="1"/>
          </p:cNvGraphicFramePr>
          <p:nvPr/>
        </p:nvGraphicFramePr>
        <p:xfrm>
          <a:off x="1040130" y="2388870"/>
          <a:ext cx="7065170" cy="3574733"/>
        </p:xfrm>
        <a:graphic>
          <a:graphicData uri="http://schemas.openxmlformats.org/drawingml/2006/table">
            <a:tbl>
              <a:tblPr/>
              <a:tblGrid>
                <a:gridCol w="2518887"/>
                <a:gridCol w="2273141"/>
                <a:gridCol w="2273142"/>
              </a:tblGrid>
              <a:tr h="8772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Myriad Pro" charset="0"/>
                        <a:buNone/>
                        <a:tabLst>
                          <a:tab pos="914400" algn="l"/>
                        </a:tabLst>
                      </a:pPr>
                      <a:endParaRPr kumimoji="0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cs typeface="ヒラギノ角ゴ ProN W3" charset="-128"/>
                        <a:sym typeface="Gill Sans" charset="0"/>
                      </a:endParaRP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Myriad Pro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# of observations [/10^14pot]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Myriad Pro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diff. from original value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Myriad Pro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CCQE + 10%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Myriad Pro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0.813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Myriad Pro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+3.7%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Myriad Pro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CC1Pi + 20%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Myriad Pro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0.829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Myriad Pro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+5.7%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Myriad Pro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CC other + 20%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Myriad Pro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0.829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Myriad Pro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+5.7%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Myriad Pro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NC + 30%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Myriad Pro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0.798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Myriad Pro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  <a:sym typeface="Gill Sans" charset="0"/>
                        </a:rPr>
                        <a:t>+1.8%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704" name="Rectangle 56"/>
          <p:cNvSpPr>
            <a:spLocks/>
          </p:cNvSpPr>
          <p:nvPr/>
        </p:nvSpPr>
        <p:spPr bwMode="auto">
          <a:xfrm>
            <a:off x="888683" y="897255"/>
            <a:ext cx="7360920" cy="116014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altLang="ja-JP" sz="2200" dirty="0" err="1">
                <a:ea typeface="Gill Sans" charset="0"/>
                <a:cs typeface="Gill Sans" charset="0"/>
              </a:rPr>
              <a:t>MC:jnubeam</a:t>
            </a:r>
            <a:r>
              <a:rPr lang="en-US" altLang="ja-JP" sz="2200" dirty="0">
                <a:ea typeface="Gill Sans" charset="0"/>
                <a:cs typeface="Gill Sans" charset="0"/>
              </a:rPr>
              <a:t> 10ab(250kA), NEUT, INGRID </a:t>
            </a:r>
            <a:r>
              <a:rPr lang="en-US" altLang="ja-JP" sz="2200" dirty="0" smtClean="0">
                <a:ea typeface="Gill Sans" charset="0"/>
                <a:cs typeface="Gill Sans" charset="0"/>
              </a:rPr>
              <a:t>MC (old version at last </a:t>
            </a:r>
            <a:r>
              <a:rPr lang="en-US" altLang="ja-JP" sz="2200" dirty="0" err="1" smtClean="0">
                <a:ea typeface="Gill Sans" charset="0"/>
                <a:cs typeface="Gill Sans" charset="0"/>
              </a:rPr>
              <a:t>collabo</a:t>
            </a:r>
            <a:r>
              <a:rPr lang="en-US" altLang="ja-JP" sz="2200" dirty="0" smtClean="0">
                <a:ea typeface="Gill Sans" charset="0"/>
                <a:cs typeface="Gill Sans" charset="0"/>
              </a:rPr>
              <a:t>. meeting)</a:t>
            </a:r>
          </a:p>
          <a:p>
            <a:r>
              <a:rPr lang="en-US" altLang="ja-JP" sz="2200" dirty="0">
                <a:ea typeface="Gill Sans" charset="0"/>
                <a:cs typeface="Gill Sans" charset="0"/>
              </a:rPr>
              <a:t>including </a:t>
            </a:r>
            <a:r>
              <a:rPr lang="en-US" altLang="ja-JP" sz="2200" dirty="0" err="1">
                <a:ea typeface="Gill Sans" charset="0"/>
                <a:cs typeface="Gill Sans" charset="0"/>
              </a:rPr>
              <a:t>numu</a:t>
            </a:r>
            <a:r>
              <a:rPr lang="en-US" altLang="ja-JP" sz="2200" dirty="0">
                <a:ea typeface="Gill Sans" charset="0"/>
                <a:cs typeface="Gill Sans" charset="0"/>
              </a:rPr>
              <a:t>, </a:t>
            </a:r>
            <a:r>
              <a:rPr lang="en-US" altLang="ja-JP" sz="2200" dirty="0" err="1">
                <a:ea typeface="Gill Sans" charset="0"/>
                <a:cs typeface="Gill Sans" charset="0"/>
              </a:rPr>
              <a:t>numubar</a:t>
            </a:r>
            <a:r>
              <a:rPr lang="en-US" altLang="ja-JP" sz="2200" dirty="0">
                <a:ea typeface="Gill Sans" charset="0"/>
                <a:cs typeface="Gill Sans" charset="0"/>
              </a:rPr>
              <a:t>, </a:t>
            </a:r>
            <a:r>
              <a:rPr lang="en-US" altLang="ja-JP" sz="2200" dirty="0" err="1">
                <a:ea typeface="Gill Sans" charset="0"/>
                <a:cs typeface="Gill Sans" charset="0"/>
              </a:rPr>
              <a:t>nue</a:t>
            </a:r>
            <a:r>
              <a:rPr lang="en-US" altLang="ja-JP" sz="2200" dirty="0">
                <a:ea typeface="Gill Sans" charset="0"/>
                <a:cs typeface="Gill Sans" charset="0"/>
              </a:rPr>
              <a:t>, </a:t>
            </a:r>
            <a:r>
              <a:rPr lang="en-US" altLang="ja-JP" sz="2200" dirty="0" err="1">
                <a:ea typeface="Gill Sans" charset="0"/>
                <a:cs typeface="Gill Sans" charset="0"/>
              </a:rPr>
              <a:t>nuebar</a:t>
            </a:r>
            <a:r>
              <a:rPr lang="en-US" altLang="ja-JP" sz="2200" dirty="0">
                <a:ea typeface="Gill Sans" charset="0"/>
                <a:cs typeface="Gill Sans" charset="0"/>
              </a:rPr>
              <a:t> MC data.</a:t>
            </a:r>
          </a:p>
          <a:p>
            <a:r>
              <a:rPr lang="en-US" altLang="ja-JP" sz="2200" dirty="0">
                <a:ea typeface="Gill Sans" charset="0"/>
                <a:cs typeface="Gill Sans" charset="0"/>
              </a:rPr>
              <a:t>Ex) If CCQE+10% → # of CCQE of </a:t>
            </a:r>
            <a:r>
              <a:rPr lang="en-US" altLang="ja-JP" sz="2200" dirty="0" err="1">
                <a:ea typeface="Gill Sans" charset="0"/>
                <a:cs typeface="Gill Sans" charset="0"/>
              </a:rPr>
              <a:t>numu</a:t>
            </a:r>
            <a:r>
              <a:rPr lang="en-US" altLang="ja-JP" sz="2200" dirty="0">
                <a:ea typeface="Gill Sans" charset="0"/>
                <a:cs typeface="Gill Sans" charset="0"/>
              </a:rPr>
              <a:t>, </a:t>
            </a:r>
            <a:r>
              <a:rPr lang="en-US" altLang="ja-JP" sz="2200" dirty="0" err="1">
                <a:ea typeface="Gill Sans" charset="0"/>
                <a:cs typeface="Gill Sans" charset="0"/>
              </a:rPr>
              <a:t>numubar</a:t>
            </a:r>
            <a:r>
              <a:rPr lang="en-US" altLang="ja-JP" sz="2200" dirty="0">
                <a:ea typeface="Gill Sans" charset="0"/>
                <a:cs typeface="Gill Sans" charset="0"/>
              </a:rPr>
              <a:t>, </a:t>
            </a:r>
            <a:r>
              <a:rPr lang="en-US" altLang="ja-JP" sz="2200" dirty="0" err="1">
                <a:ea typeface="Gill Sans" charset="0"/>
                <a:cs typeface="Gill Sans" charset="0"/>
              </a:rPr>
              <a:t>nue</a:t>
            </a:r>
            <a:r>
              <a:rPr lang="en-US" altLang="ja-JP" sz="2200" dirty="0">
                <a:ea typeface="Gill Sans" charset="0"/>
                <a:cs typeface="Gill Sans" charset="0"/>
              </a:rPr>
              <a:t>, </a:t>
            </a:r>
            <a:r>
              <a:rPr lang="en-US" altLang="ja-JP" sz="2200" dirty="0" err="1">
                <a:ea typeface="Gill Sans" charset="0"/>
                <a:cs typeface="Gill Sans" charset="0"/>
              </a:rPr>
              <a:t>nuebar</a:t>
            </a:r>
            <a:r>
              <a:rPr lang="en-US" altLang="ja-JP" sz="2200" dirty="0">
                <a:ea typeface="Gill Sans" charset="0"/>
                <a:cs typeface="Gill Sans" charset="0"/>
              </a:rPr>
              <a:t> is increased by 10%.</a:t>
            </a:r>
          </a:p>
        </p:txBody>
      </p:sp>
      <p:sp>
        <p:nvSpPr>
          <p:cNvPr id="27705" name="Rectangle 57"/>
          <p:cNvSpPr>
            <a:spLocks/>
          </p:cNvSpPr>
          <p:nvPr/>
        </p:nvSpPr>
        <p:spPr bwMode="auto">
          <a:xfrm>
            <a:off x="1448753" y="5977890"/>
            <a:ext cx="6240780" cy="70866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altLang="ja-JP" sz="2200" dirty="0">
                <a:ea typeface="Gill Sans" charset="0"/>
                <a:cs typeface="Gill Sans" charset="0"/>
              </a:rPr>
              <a:t>only about horizontal modules</a:t>
            </a:r>
          </a:p>
          <a:p>
            <a:r>
              <a:rPr lang="en-US" altLang="ja-JP" sz="2200" dirty="0">
                <a:ea typeface="Gill Sans" charset="0"/>
                <a:cs typeface="Gill Sans" charset="0"/>
              </a:rPr>
              <a:t>Original of observations is 0.784 / 10^14 pot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>
            <p:ph type="title"/>
          </p:nvPr>
        </p:nvSpPr>
        <p:spPr>
          <a:xfrm>
            <a:off x="1188720" y="0"/>
            <a:ext cx="6755130" cy="1634490"/>
          </a:xfrm>
          <a:ln/>
        </p:spPr>
        <p:txBody>
          <a:bodyPr/>
          <a:lstStyle/>
          <a:p>
            <a:r>
              <a:rPr lang="en-US" altLang="ja-JP" sz="4300" dirty="0"/>
              <a:t>Effect of </a:t>
            </a:r>
            <a:r>
              <a:rPr lang="en-US" altLang="ja-JP" sz="4300" dirty="0" err="1"/>
              <a:t>hadron</a:t>
            </a:r>
            <a:r>
              <a:rPr lang="en-US" altLang="ja-JP" sz="4300" dirty="0"/>
              <a:t> production model difference</a:t>
            </a:r>
          </a:p>
        </p:txBody>
      </p:sp>
      <p:sp>
        <p:nvSpPr>
          <p:cNvPr id="22530" name="Rectangle 2"/>
          <p:cNvSpPr>
            <a:spLocks noChangeArrowheads="1"/>
          </p:cNvSpPr>
          <p:nvPr>
            <p:ph type="body" idx="1"/>
          </p:nvPr>
        </p:nvSpPr>
        <p:spPr>
          <a:xfrm>
            <a:off x="381000" y="1600200"/>
            <a:ext cx="8275320" cy="4949190"/>
          </a:xfrm>
          <a:ln/>
        </p:spPr>
        <p:txBody>
          <a:bodyPr/>
          <a:lstStyle/>
          <a:p>
            <a:pPr marL="628650"/>
            <a:r>
              <a:rPr lang="en-US" altLang="ja-JP" sz="2000" dirty="0"/>
              <a:t>Check the effect of </a:t>
            </a:r>
            <a:r>
              <a:rPr lang="en-US" altLang="ja-JP" sz="2000" dirty="0" err="1"/>
              <a:t>hadron</a:t>
            </a:r>
            <a:r>
              <a:rPr lang="en-US" altLang="ja-JP" sz="2000" dirty="0"/>
              <a:t> production model difference.</a:t>
            </a:r>
          </a:p>
          <a:p>
            <a:pPr marL="628650">
              <a:spcBef>
                <a:spcPts val="1080"/>
              </a:spcBef>
            </a:pPr>
            <a:r>
              <a:rPr lang="en-US" altLang="ja-JP" sz="2000" dirty="0" err="1"/>
              <a:t>Hadron</a:t>
            </a:r>
            <a:r>
              <a:rPr lang="en-US" altLang="ja-JP" sz="2000" dirty="0"/>
              <a:t> production : </a:t>
            </a:r>
          </a:p>
          <a:p>
            <a:pPr marL="937260" lvl="1">
              <a:spcBef>
                <a:spcPts val="1080"/>
              </a:spcBef>
            </a:pPr>
            <a:r>
              <a:rPr lang="en-US" altLang="ja-JP" sz="2000" dirty="0" smtClean="0"/>
              <a:t>GCALOR/GFLUKA </a:t>
            </a:r>
            <a:r>
              <a:rPr lang="en-US" altLang="ja-JP" sz="2000" dirty="0"/>
              <a:t>(</a:t>
            </a:r>
            <a:r>
              <a:rPr lang="en-US" altLang="ja-JP" sz="2000" dirty="0" smtClean="0"/>
              <a:t>Jnubeam10b)</a:t>
            </a:r>
            <a:endParaRPr lang="en-US" altLang="ja-JP" sz="2000" dirty="0"/>
          </a:p>
          <a:p>
            <a:pPr marL="937260" lvl="1">
              <a:spcBef>
                <a:spcPts val="1080"/>
              </a:spcBef>
            </a:pPr>
            <a:r>
              <a:rPr lang="en-US" altLang="ja-JP" sz="2000" dirty="0"/>
              <a:t>FLUKA</a:t>
            </a:r>
          </a:p>
          <a:p>
            <a:pPr marL="628650">
              <a:spcBef>
                <a:spcPts val="1080"/>
              </a:spcBef>
            </a:pPr>
            <a:r>
              <a:rPr lang="en-US" altLang="ja-JP" sz="2000" dirty="0"/>
              <a:t>Beam condition : nominal </a:t>
            </a:r>
            <a:r>
              <a:rPr lang="en-US" altLang="ja-JP" sz="2000" dirty="0" smtClean="0"/>
              <a:t>beam</a:t>
            </a:r>
          </a:p>
          <a:p>
            <a:pPr marL="628650">
              <a:spcBef>
                <a:spcPts val="1080"/>
              </a:spcBef>
            </a:pPr>
            <a:r>
              <a:rPr lang="en-US" altLang="ja-JP" sz="2000" dirty="0"/>
              <a:t>Neutrino cross-section : NEUT model</a:t>
            </a:r>
          </a:p>
          <a:p>
            <a:pPr marL="937260" lvl="1">
              <a:spcBef>
                <a:spcPts val="1080"/>
              </a:spcBef>
            </a:pPr>
            <a:r>
              <a:rPr lang="en-US" altLang="ja-JP" sz="2000" dirty="0"/>
              <a:t>cross-section of all interaction mode.</a:t>
            </a:r>
          </a:p>
          <a:p>
            <a:pPr marL="628650">
              <a:spcBef>
                <a:spcPts val="1080"/>
              </a:spcBef>
            </a:pPr>
            <a:r>
              <a:rPr lang="en-US" altLang="ja-JP" sz="2000" dirty="0"/>
              <a:t>Neutrino selection efficiency : INGRID MC</a:t>
            </a:r>
          </a:p>
          <a:p>
            <a:pPr marL="628650">
              <a:spcBef>
                <a:spcPts val="1080"/>
              </a:spcBef>
            </a:pPr>
            <a:r>
              <a:rPr lang="en-US" altLang="ja-JP" sz="2000" dirty="0"/>
              <a:t>Only </a:t>
            </a:r>
            <a:r>
              <a:rPr lang="en-US" altLang="ja-JP" sz="2000" dirty="0" err="1"/>
              <a:t>numu</a:t>
            </a:r>
            <a:r>
              <a:rPr lang="en-US" altLang="ja-JP" sz="2000" dirty="0"/>
              <a:t>, only horizontal modules.</a:t>
            </a:r>
          </a:p>
          <a:p>
            <a:pPr marL="628650">
              <a:spcBef>
                <a:spcPts val="1080"/>
              </a:spcBef>
            </a:pPr>
            <a:r>
              <a:rPr lang="en-US" altLang="ja-JP" sz="2000" dirty="0"/>
              <a:t>Consider only stat. error.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" y="1154430"/>
            <a:ext cx="4684872" cy="317611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7708" y="1147287"/>
            <a:ext cx="4702017" cy="319039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>
            <p:ph type="title"/>
          </p:nvPr>
        </p:nvSpPr>
        <p:spPr>
          <a:xfrm>
            <a:off x="891540" y="-160020"/>
            <a:ext cx="7360920" cy="1714500"/>
          </a:xfrm>
          <a:ln/>
        </p:spPr>
        <p:txBody>
          <a:bodyPr/>
          <a:lstStyle/>
          <a:p>
            <a:r>
              <a:rPr lang="en-US" altLang="ja-JP" sz="4300" dirty="0"/>
              <a:t>Neutrino energy spectrum (Flux)</a:t>
            </a:r>
          </a:p>
        </p:txBody>
      </p:sp>
      <p:graphicFrame>
        <p:nvGraphicFramePr>
          <p:cNvPr id="23556" name="Group 4"/>
          <p:cNvGraphicFramePr>
            <a:graphicFrameLocks noGrp="1"/>
          </p:cNvGraphicFramePr>
          <p:nvPr/>
        </p:nvGraphicFramePr>
        <p:xfrm>
          <a:off x="604362" y="4341972"/>
          <a:ext cx="7922418" cy="2032540"/>
        </p:xfrm>
        <a:graphic>
          <a:graphicData uri="http://schemas.openxmlformats.org/drawingml/2006/table">
            <a:tbl>
              <a:tblPr/>
              <a:tblGrid>
                <a:gridCol w="880110"/>
                <a:gridCol w="880110"/>
                <a:gridCol w="880110"/>
                <a:gridCol w="880110"/>
                <a:gridCol w="881538"/>
                <a:gridCol w="880110"/>
                <a:gridCol w="880110"/>
                <a:gridCol w="880110"/>
                <a:gridCol w="880110"/>
              </a:tblGrid>
              <a:tr h="395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mod#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2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3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4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5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h.mods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2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Jnubeam10ab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5.23E+17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6.19E+17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6.87E+17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7.12E+17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6.85E+17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6.16E+17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5.21E+17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4.36E+18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7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FLUKA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4.82E+17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5.61E+17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6.18E+17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6.39E+17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6.19E+17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5.62E+17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4.82E+17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3.96E+18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7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Diff. [%]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-7.83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-9.40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-10.08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-10.28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-9.67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-8.85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-7.37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-9.18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78" name="Rectangle 126"/>
          <p:cNvSpPr>
            <a:spLocks/>
          </p:cNvSpPr>
          <p:nvPr/>
        </p:nvSpPr>
        <p:spPr bwMode="auto">
          <a:xfrm>
            <a:off x="4904899" y="6402973"/>
            <a:ext cx="3547821" cy="33855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altLang="ja-JP" sz="2200" dirty="0">
                <a:ea typeface="Gill Sans" charset="0"/>
                <a:cs typeface="Gill Sans" charset="0"/>
              </a:rPr>
              <a:t>Diff. = (FLUKA-10ab)/10ab×100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>
            <p:ph type="title"/>
          </p:nvPr>
        </p:nvSpPr>
        <p:spPr>
          <a:xfrm>
            <a:off x="891540" y="-160020"/>
            <a:ext cx="7360920" cy="1714500"/>
          </a:xfrm>
          <a:ln/>
        </p:spPr>
        <p:txBody>
          <a:bodyPr/>
          <a:lstStyle/>
          <a:p>
            <a:r>
              <a:rPr lang="en-US" altLang="ja-JP" sz="4300" dirty="0"/>
              <a:t>Neutrino energy spectrum </a:t>
            </a:r>
            <a:r>
              <a:rPr lang="en-US" altLang="ja-JP" sz="3200" dirty="0"/>
              <a:t>(Interaction (×cross-section) )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5" y="1330167"/>
            <a:ext cx="4739163" cy="321325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6280" y="1310165"/>
            <a:ext cx="4796313" cy="325326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graphicFrame>
        <p:nvGraphicFramePr>
          <p:cNvPr id="24580" name="Group 4"/>
          <p:cNvGraphicFramePr>
            <a:graphicFrameLocks noGrp="1"/>
          </p:cNvGraphicFramePr>
          <p:nvPr/>
        </p:nvGraphicFramePr>
        <p:xfrm>
          <a:off x="604362" y="4639152"/>
          <a:ext cx="7922418" cy="2075404"/>
        </p:xfrm>
        <a:graphic>
          <a:graphicData uri="http://schemas.openxmlformats.org/drawingml/2006/table">
            <a:tbl>
              <a:tblPr/>
              <a:tblGrid>
                <a:gridCol w="880110"/>
                <a:gridCol w="880110"/>
                <a:gridCol w="880110"/>
                <a:gridCol w="880110"/>
                <a:gridCol w="881538"/>
                <a:gridCol w="880110"/>
                <a:gridCol w="880110"/>
                <a:gridCol w="880110"/>
                <a:gridCol w="880110"/>
              </a:tblGrid>
              <a:tr h="4071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mod#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2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3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4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5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h.mods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2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Jnubeam10ab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2.39E+06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3.14E+06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3.66E+06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3.84E+06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3.66E+06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3.13E+06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2.38E+06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2.22E+07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9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FLUKA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1.98E+06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2.55E+06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2.95E+06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3.11E+06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2.96E+06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2.55E+06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1.99E+06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1.81E+07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9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Diff. [%]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-16.92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-18.80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-19.28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-18.90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-19.07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-18.60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-16.47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-18.46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>
            <p:ph type="title"/>
          </p:nvPr>
        </p:nvSpPr>
        <p:spPr>
          <a:xfrm>
            <a:off x="491490" y="-205740"/>
            <a:ext cx="8149590" cy="1714500"/>
          </a:xfrm>
          <a:ln/>
        </p:spPr>
        <p:txBody>
          <a:bodyPr/>
          <a:lstStyle/>
          <a:p>
            <a:r>
              <a:rPr lang="en-US" altLang="ja-JP" sz="4300" dirty="0"/>
              <a:t>Neutrino energy spectrum </a:t>
            </a:r>
            <a:r>
              <a:rPr lang="en-US" altLang="ja-JP" sz="3200" dirty="0"/>
              <a:t>(observation (× INGRID efficiency) )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85" y="1385888"/>
            <a:ext cx="4739163" cy="321611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0572" y="1373030"/>
            <a:ext cx="4779168" cy="324183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graphicFrame>
        <p:nvGraphicFramePr>
          <p:cNvPr id="25604" name="Group 4"/>
          <p:cNvGraphicFramePr>
            <a:graphicFrameLocks noGrp="1"/>
          </p:cNvGraphicFramePr>
          <p:nvPr/>
        </p:nvGraphicFramePr>
        <p:xfrm>
          <a:off x="718662" y="4662012"/>
          <a:ext cx="7922418" cy="2075404"/>
        </p:xfrm>
        <a:graphic>
          <a:graphicData uri="http://schemas.openxmlformats.org/drawingml/2006/table">
            <a:tbl>
              <a:tblPr/>
              <a:tblGrid>
                <a:gridCol w="880110"/>
                <a:gridCol w="880110"/>
                <a:gridCol w="880110"/>
                <a:gridCol w="880110"/>
                <a:gridCol w="881538"/>
                <a:gridCol w="880110"/>
                <a:gridCol w="880110"/>
                <a:gridCol w="880110"/>
                <a:gridCol w="880110"/>
              </a:tblGrid>
              <a:tr h="4071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mod#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2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3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4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5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h.mods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2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Jnubeam10ab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7.57E+05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1.04E+06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1.24E+06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1.31E+06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1.24E+06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1.04E+06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7.56E+05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7.38E+06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9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FLUKA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5.96E+05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8.05E+05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9.56E+05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1.02E+06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9.58E+05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8.05E+05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5.99E+05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  <a:sym typeface="Helvetica" charset="0"/>
                        </a:rPr>
                        <a:t>5.73E+06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9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Diff. [%]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-21.26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-22.74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-22.93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-22.26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-22.76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-22.67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-20.80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-22.33</a:t>
                      </a:r>
                    </a:p>
                  </a:txBody>
                  <a:tcPr marL="34290" marR="34290" marT="34290" marB="3429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>
            <p:ph type="title"/>
          </p:nvPr>
        </p:nvSpPr>
        <p:spPr>
          <a:xfrm>
            <a:off x="502920" y="-91440"/>
            <a:ext cx="8126730" cy="1428750"/>
          </a:xfrm>
          <a:ln/>
        </p:spPr>
        <p:txBody>
          <a:bodyPr/>
          <a:lstStyle/>
          <a:p>
            <a:r>
              <a:rPr lang="en-US" altLang="ja-JP" sz="4300" dirty="0"/>
              <a:t>Beam Profile</a:t>
            </a:r>
            <a:r>
              <a:rPr lang="en-US" altLang="ja-JP" sz="4300" dirty="0" smtClean="0"/>
              <a:t> (observation)</a:t>
            </a:r>
            <a:endParaRPr lang="en-US" altLang="ja-JP" sz="32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295400"/>
            <a:ext cx="4240530" cy="315468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19200"/>
            <a:ext cx="4354830" cy="322326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6628" name="Rectangle 4"/>
          <p:cNvSpPr>
            <a:spLocks/>
          </p:cNvSpPr>
          <p:nvPr/>
        </p:nvSpPr>
        <p:spPr bwMode="auto">
          <a:xfrm>
            <a:off x="1834515" y="2768233"/>
            <a:ext cx="1668663" cy="33855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altLang="ja-JP" sz="2200" dirty="0" err="1">
                <a:ea typeface="Gill Sans" charset="0"/>
                <a:cs typeface="Gill Sans" charset="0"/>
              </a:rPr>
              <a:t>Jnubeam</a:t>
            </a:r>
            <a:r>
              <a:rPr lang="en-US" altLang="ja-JP" sz="2200" dirty="0">
                <a:ea typeface="Gill Sans" charset="0"/>
                <a:cs typeface="Gill Sans" charset="0"/>
              </a:rPr>
              <a:t> 10ab</a:t>
            </a:r>
          </a:p>
        </p:txBody>
      </p:sp>
      <p:sp>
        <p:nvSpPr>
          <p:cNvPr id="26629" name="Rectangle 5"/>
          <p:cNvSpPr>
            <a:spLocks/>
          </p:cNvSpPr>
          <p:nvPr/>
        </p:nvSpPr>
        <p:spPr bwMode="auto">
          <a:xfrm>
            <a:off x="6463665" y="2768233"/>
            <a:ext cx="733011" cy="33855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altLang="ja-JP" sz="2200" dirty="0">
                <a:solidFill>
                  <a:srgbClr val="D90B00"/>
                </a:solidFill>
                <a:ea typeface="Gill Sans" charset="0"/>
                <a:cs typeface="Gill Sans" charset="0"/>
              </a:rPr>
              <a:t>FLUKA</a:t>
            </a:r>
          </a:p>
        </p:txBody>
      </p:sp>
      <p:graphicFrame>
        <p:nvGraphicFramePr>
          <p:cNvPr id="9" name="Group 4"/>
          <p:cNvGraphicFramePr>
            <a:graphicFrameLocks noGrp="1"/>
          </p:cNvGraphicFramePr>
          <p:nvPr/>
        </p:nvGraphicFramePr>
        <p:xfrm>
          <a:off x="1219200" y="4648200"/>
          <a:ext cx="6934199" cy="1950720"/>
        </p:xfrm>
        <a:graphic>
          <a:graphicData uri="http://schemas.openxmlformats.org/drawingml/2006/table">
            <a:tbl>
              <a:tblPr/>
              <a:tblGrid>
                <a:gridCol w="2311400"/>
                <a:gridCol w="2311399"/>
                <a:gridCol w="2311400"/>
              </a:tblGrid>
              <a:tr h="4969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ja-JP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cs typeface="ヒラギノ角ゴ ProN W3" charset="-128"/>
                        <a:sym typeface="Gill Sans" charset="0"/>
                      </a:endParaRP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Beam size (sigma)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Ratio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Jnubeam 10ab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429</a:t>
                      </a:r>
                      <a:r>
                        <a:rPr kumimoji="0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±2 </a:t>
                      </a: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cm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FLUKA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437</a:t>
                      </a:r>
                      <a:r>
                        <a:rPr kumimoji="0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±2 </a:t>
                      </a: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cm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1.05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Data</a:t>
                      </a:r>
                      <a:endParaRPr kumimoji="0" lang="en-US" altLang="ja-JP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cs typeface="ヒラギノ角ゴ ProN W3" charset="-128"/>
                        <a:sym typeface="Gill Sans" charset="0"/>
                      </a:endParaRP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433±</a:t>
                      </a:r>
                      <a:r>
                        <a:rPr kumimoji="0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4 </a:t>
                      </a: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cm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cs typeface="ヒラギノ角ゴ ProN W3" charset="-128"/>
                          <a:sym typeface="Gill Sans" charset="0"/>
                        </a:rPr>
                        <a:t>1.01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>
            <p:ph type="title"/>
          </p:nvPr>
        </p:nvSpPr>
        <p:spPr>
          <a:xfrm>
            <a:off x="445770" y="-11430"/>
            <a:ext cx="8241030" cy="1165860"/>
          </a:xfrm>
          <a:ln/>
        </p:spPr>
        <p:txBody>
          <a:bodyPr/>
          <a:lstStyle/>
          <a:p>
            <a:r>
              <a:rPr lang="en-US" altLang="ja-JP" sz="4300" dirty="0"/>
              <a:t>Dimension of </a:t>
            </a:r>
            <a:r>
              <a:rPr lang="en-US" altLang="ja-JP" sz="4300" dirty="0" err="1"/>
              <a:t>scintillator</a:t>
            </a:r>
            <a:r>
              <a:rPr lang="en-US" altLang="ja-JP" sz="4300" dirty="0"/>
              <a:t> bar of MC</a:t>
            </a:r>
          </a:p>
        </p:txBody>
      </p:sp>
      <p:sp>
        <p:nvSpPr>
          <p:cNvPr id="18434" name="Rectangle 2"/>
          <p:cNvSpPr>
            <a:spLocks noChangeArrowheads="1"/>
          </p:cNvSpPr>
          <p:nvPr>
            <p:ph type="body" idx="1"/>
          </p:nvPr>
        </p:nvSpPr>
        <p:spPr>
          <a:xfrm>
            <a:off x="304800" y="1143000"/>
            <a:ext cx="4507230" cy="3429000"/>
          </a:xfrm>
          <a:ln/>
        </p:spPr>
        <p:txBody>
          <a:bodyPr>
            <a:normAutofit fontScale="92500"/>
          </a:bodyPr>
          <a:lstStyle/>
          <a:p>
            <a:pPr marL="628650"/>
            <a:r>
              <a:rPr lang="en-US" altLang="ja-JP" sz="2200" dirty="0" smtClean="0"/>
              <a:t>The </a:t>
            </a:r>
            <a:r>
              <a:rPr lang="en-US" altLang="ja-JP" sz="2200" dirty="0"/>
              <a:t>efficient area of a </a:t>
            </a:r>
            <a:r>
              <a:rPr lang="en-US" altLang="ja-JP" sz="2200" dirty="0" err="1"/>
              <a:t>scintillator</a:t>
            </a:r>
            <a:r>
              <a:rPr lang="en-US" altLang="ja-JP" sz="2200" dirty="0"/>
              <a:t> bar is whole </a:t>
            </a:r>
            <a:r>
              <a:rPr lang="en-US" altLang="ja-JP" sz="2200" dirty="0" err="1"/>
              <a:t>scintillator</a:t>
            </a:r>
            <a:r>
              <a:rPr lang="en-US" altLang="ja-JP" sz="2200" dirty="0"/>
              <a:t> bar.</a:t>
            </a:r>
          </a:p>
          <a:p>
            <a:pPr marL="628650"/>
            <a:r>
              <a:rPr lang="en-US" altLang="ja-JP" sz="2200" dirty="0"/>
              <a:t>In fact, the edge area is reflective material. So the area is not efficient</a:t>
            </a:r>
            <a:r>
              <a:rPr lang="en-US" altLang="ja-JP" sz="2200" dirty="0" smtClean="0"/>
              <a:t>.</a:t>
            </a:r>
            <a:r>
              <a:rPr lang="en-US" altLang="ja-JP" sz="2200" dirty="0" smtClean="0">
                <a:ea typeface="Gill Sans" charset="0"/>
                <a:cs typeface="Gill Sans" charset="0"/>
              </a:rPr>
              <a:t> </a:t>
            </a:r>
          </a:p>
          <a:p>
            <a:pPr marL="628650"/>
            <a:r>
              <a:rPr lang="en-US" altLang="ja-JP" sz="2200" dirty="0" smtClean="0">
                <a:ea typeface="Gill Sans" charset="0"/>
                <a:cs typeface="Gill Sans" charset="0"/>
              </a:rPr>
              <a:t>Due </a:t>
            </a:r>
            <a:r>
              <a:rPr lang="en-US" altLang="ja-JP" sz="2200" dirty="0" smtClean="0">
                <a:ea typeface="Gill Sans" charset="0"/>
                <a:cs typeface="Gill Sans" charset="0"/>
              </a:rPr>
              <a:t>to this inefficient area, the hit efficiency is dependent on track angle (studied by Christophe, Matsumura-san, </a:t>
            </a:r>
            <a:r>
              <a:rPr lang="en-US" altLang="ja-JP" sz="2200" dirty="0" err="1" smtClean="0">
                <a:ea typeface="Gill Sans" charset="0"/>
                <a:cs typeface="Gill Sans" charset="0"/>
              </a:rPr>
              <a:t>Otani</a:t>
            </a:r>
            <a:r>
              <a:rPr lang="en-US" altLang="ja-JP" sz="2200" dirty="0" smtClean="0">
                <a:ea typeface="Gill Sans" charset="0"/>
                <a:cs typeface="Gill Sans" charset="0"/>
              </a:rPr>
              <a:t>-san).</a:t>
            </a:r>
          </a:p>
          <a:p>
            <a:pPr marL="628650"/>
            <a:endParaRPr lang="en-US" altLang="ja-JP" sz="22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 l="7103" t="20779" r="7568" b="21091"/>
          <a:stretch>
            <a:fillRect/>
          </a:stretch>
        </p:blipFill>
        <p:spPr bwMode="auto">
          <a:xfrm>
            <a:off x="4800600" y="1371600"/>
            <a:ext cx="3733800" cy="190886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/>
          </p:cNvSpPr>
          <p:nvPr/>
        </p:nvSpPr>
        <p:spPr bwMode="auto">
          <a:xfrm>
            <a:off x="4800600" y="914400"/>
            <a:ext cx="3731791" cy="33855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altLang="ja-JP" sz="2200" dirty="0">
                <a:ea typeface="Gill Sans" charset="0"/>
                <a:cs typeface="Gill Sans" charset="0"/>
              </a:rPr>
              <a:t>Photo : surface of </a:t>
            </a:r>
            <a:r>
              <a:rPr lang="en-US" altLang="ja-JP" sz="2200" dirty="0" err="1">
                <a:ea typeface="Gill Sans" charset="0"/>
                <a:cs typeface="Gill Sans" charset="0"/>
              </a:rPr>
              <a:t>scintillator</a:t>
            </a:r>
            <a:r>
              <a:rPr lang="en-US" altLang="ja-JP" sz="2200" dirty="0">
                <a:ea typeface="Gill Sans" charset="0"/>
                <a:cs typeface="Gill Sans" charset="0"/>
              </a:rPr>
              <a:t> bar</a:t>
            </a:r>
          </a:p>
        </p:txBody>
      </p:sp>
      <p:sp>
        <p:nvSpPr>
          <p:cNvPr id="18437" name="Rectangle 5"/>
          <p:cNvSpPr>
            <a:spLocks/>
          </p:cNvSpPr>
          <p:nvPr/>
        </p:nvSpPr>
        <p:spPr bwMode="auto">
          <a:xfrm>
            <a:off x="4724400" y="3429000"/>
            <a:ext cx="4017025" cy="33855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altLang="ja-JP" sz="2200" dirty="0">
                <a:ea typeface="Gill Sans" charset="0"/>
                <a:cs typeface="Gill Sans" charset="0"/>
              </a:rPr>
              <a:t>white area : the reflective material.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810000"/>
            <a:ext cx="3795949" cy="29019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Weighting with Neutrino energy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590800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Use energy spectrum ratio (FLUKA2008 with real beam) / (</a:t>
            </a:r>
            <a:r>
              <a:rPr lang="en-US" altLang="ja-JP" dirty="0" err="1" smtClean="0"/>
              <a:t>Jnubeam</a:t>
            </a:r>
            <a:r>
              <a:rPr lang="en-US" altLang="ja-JP" dirty="0" smtClean="0"/>
              <a:t> 10c with nominal beam) at each energy bin.</a:t>
            </a:r>
          </a:p>
          <a:p>
            <a:pPr lvl="1"/>
            <a:r>
              <a:rPr lang="en-US" altLang="ja-JP" dirty="0" smtClean="0"/>
              <a:t>The estimation of FLUKA 2008 is good consistent to NA610-result</a:t>
            </a:r>
          </a:p>
          <a:p>
            <a:pPr lvl="1"/>
            <a:r>
              <a:rPr lang="en-US" altLang="ja-JP" dirty="0" smtClean="0"/>
              <a:t>The real beam : accumulated beam </a:t>
            </a:r>
            <a:r>
              <a:rPr lang="en-US" altLang="ja-JP" dirty="0" err="1" smtClean="0"/>
              <a:t>parameta</a:t>
            </a:r>
            <a:r>
              <a:rPr lang="en-US" altLang="ja-JP" dirty="0" smtClean="0"/>
              <a:t> @target measured at Run29-34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733800"/>
            <a:ext cx="3886200" cy="28956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886200"/>
            <a:ext cx="3719554" cy="2616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タイトル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altLang="ja-JP" u="sng" dirty="0" smtClean="0"/>
              <a:t>Summary of 10a beam DATA</a:t>
            </a:r>
            <a:endParaRPr kumimoji="1" lang="ja-JP" altLang="en-US" dirty="0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DATA</a:t>
            </a:r>
            <a:r>
              <a:rPr lang="en-US" altLang="ja-JP" sz="4400" u="sng" noProof="0" dirty="0" smtClean="0">
                <a:latin typeface="+mj-lt"/>
                <a:ea typeface="+mj-ea"/>
                <a:cs typeface="+mj-cs"/>
              </a:rPr>
              <a:t> taking efficiency</a:t>
            </a:r>
            <a:endParaRPr kumimoji="1" lang="ja-JP" altLang="en-US" sz="4400" b="0" i="0" u="sng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49" y="1714488"/>
            <a:ext cx="7673541" cy="2908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1785918" y="5072074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99.9% data taking efficiency</a:t>
            </a:r>
            <a:br>
              <a:rPr lang="en-US" altLang="ja-JP" sz="2400" b="1" dirty="0" smtClean="0">
                <a:solidFill>
                  <a:srgbClr val="FF0000"/>
                </a:solidFill>
              </a:rPr>
            </a:br>
            <a:r>
              <a:rPr lang="en-US" altLang="ja-JP" sz="2400" b="1" dirty="0" smtClean="0">
                <a:solidFill>
                  <a:srgbClr val="FF0000"/>
                </a:solidFill>
              </a:rPr>
              <a:t>(# of good spills = 1005887 / 1006982)</a:t>
            </a:r>
            <a:br>
              <a:rPr lang="en-US" altLang="ja-JP" sz="2400" b="1" dirty="0" smtClean="0">
                <a:solidFill>
                  <a:srgbClr val="FF0000"/>
                </a:solidFill>
              </a:rPr>
            </a:br>
            <a:r>
              <a:rPr lang="en-US" altLang="ja-JP" sz="2400" b="1" dirty="0" smtClean="0">
                <a:solidFill>
                  <a:srgbClr val="FF0000"/>
                </a:solidFill>
              </a:rPr>
              <a:t>Total delivered protons 3.26 x 10</a:t>
            </a:r>
            <a:r>
              <a:rPr lang="en-US" altLang="ja-JP" sz="2400" b="1" baseline="30000" dirty="0" smtClean="0">
                <a:solidFill>
                  <a:srgbClr val="FF0000"/>
                </a:solidFill>
              </a:rPr>
              <a:t>19</a:t>
            </a:r>
            <a:endParaRPr kumimoji="1" lang="ja-JP" altLang="en-US" sz="2400" b="1" baseline="30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07704" y="1412776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Summary of # of good spills and protons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Event</a:t>
            </a:r>
            <a:r>
              <a:rPr kumimoji="1" lang="en-US" altLang="ja-JP" sz="44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selection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87136" y="785794"/>
            <a:ext cx="6299574" cy="430887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200" dirty="0" smtClean="0"/>
              <a:t>Make timing cluster</a:t>
            </a:r>
            <a:r>
              <a:rPr kumimoji="1" lang="en-US" altLang="ja-JP" sz="2200" dirty="0" smtClean="0"/>
              <a:t>(more than 4 hits within 100nsec)</a:t>
            </a:r>
            <a:endParaRPr kumimoji="1" lang="ja-JP" altLang="en-US" sz="2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99160" y="1557964"/>
            <a:ext cx="3429024" cy="830997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# of active planes &gt; 2  &amp;&amp; </a:t>
            </a:r>
            <a:r>
              <a:rPr lang="en-US" altLang="ja-JP" sz="2400" dirty="0" err="1" smtClean="0"/>
              <a:t>p.e</a:t>
            </a:r>
            <a:r>
              <a:rPr lang="en-US" altLang="ja-JP" sz="2400" dirty="0" smtClean="0"/>
              <a:t>./active layer &gt; 6.5</a:t>
            </a:r>
            <a:endParaRPr lang="ja-JP" altLang="en-US" sz="24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68798" y="2714620"/>
            <a:ext cx="1244940" cy="461665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Tracking</a:t>
            </a:r>
            <a:endParaRPr lang="ja-JP" altLang="en-US" sz="24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27788" y="6396335"/>
            <a:ext cx="2357454" cy="46166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b="1" i="1" dirty="0" smtClean="0">
                <a:solidFill>
                  <a:srgbClr val="FF0000"/>
                </a:solidFill>
              </a:rPr>
              <a:t>neutrino event</a:t>
            </a:r>
            <a:endParaRPr lang="ja-JP" altLang="en-US" sz="2400" b="1" i="1" dirty="0" smtClean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370664" y="3467401"/>
            <a:ext cx="2143140" cy="461665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Track matching</a:t>
            </a:r>
            <a:endParaRPr lang="ja-JP" altLang="en-US" sz="24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799292" y="4228466"/>
            <a:ext cx="1214446" cy="461665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On time</a:t>
            </a:r>
            <a:endParaRPr lang="ja-JP" altLang="en-US" sz="2400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370664" y="4986988"/>
            <a:ext cx="2214578" cy="461665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Upstream VETO</a:t>
            </a:r>
            <a:endParaRPr lang="ja-JP" altLang="en-US" sz="24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373862" y="5739769"/>
            <a:ext cx="2143140" cy="461665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err="1" smtClean="0"/>
              <a:t>Fiducial</a:t>
            </a:r>
            <a:r>
              <a:rPr lang="en-US" altLang="ja-JP" sz="2400" dirty="0" smtClean="0"/>
              <a:t> volume</a:t>
            </a:r>
            <a:endParaRPr lang="ja-JP" altLang="en-US" sz="2400" dirty="0" smtClean="0"/>
          </a:p>
        </p:txBody>
      </p:sp>
      <p:sp>
        <p:nvSpPr>
          <p:cNvPr id="21" name="下矢印 20"/>
          <p:cNvSpPr/>
          <p:nvPr/>
        </p:nvSpPr>
        <p:spPr>
          <a:xfrm>
            <a:off x="4156482" y="1285860"/>
            <a:ext cx="428628" cy="21431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下矢印 21"/>
          <p:cNvSpPr/>
          <p:nvPr/>
        </p:nvSpPr>
        <p:spPr>
          <a:xfrm>
            <a:off x="4156482" y="2428868"/>
            <a:ext cx="428628" cy="21431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下矢印 22"/>
          <p:cNvSpPr/>
          <p:nvPr/>
        </p:nvSpPr>
        <p:spPr>
          <a:xfrm>
            <a:off x="4156482" y="3214686"/>
            <a:ext cx="428628" cy="21431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下矢印 23"/>
          <p:cNvSpPr/>
          <p:nvPr/>
        </p:nvSpPr>
        <p:spPr>
          <a:xfrm>
            <a:off x="4156482" y="3970010"/>
            <a:ext cx="428628" cy="21431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下矢印 24"/>
          <p:cNvSpPr/>
          <p:nvPr/>
        </p:nvSpPr>
        <p:spPr>
          <a:xfrm>
            <a:off x="4156482" y="4742181"/>
            <a:ext cx="428628" cy="21431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下矢印 25"/>
          <p:cNvSpPr/>
          <p:nvPr/>
        </p:nvSpPr>
        <p:spPr>
          <a:xfrm>
            <a:off x="4156482" y="5487055"/>
            <a:ext cx="428628" cy="21431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" name="下矢印 26"/>
          <p:cNvSpPr/>
          <p:nvPr/>
        </p:nvSpPr>
        <p:spPr>
          <a:xfrm>
            <a:off x="4156482" y="6242379"/>
            <a:ext cx="428628" cy="21431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84533" y="-24"/>
            <a:ext cx="9358346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400" u="sng" dirty="0" smtClean="0">
                <a:latin typeface="+mj-lt"/>
                <a:ea typeface="+mj-ea"/>
                <a:cs typeface="+mj-cs"/>
              </a:rPr>
              <a:t>Selection efficiency</a:t>
            </a:r>
            <a:endParaRPr kumimoji="1" lang="ja-JP" altLang="en-US" sz="4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8358214" y="6492899"/>
            <a:ext cx="785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AD9D3-E02D-4CBC-B79A-9E5537066F9B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7509</TotalTime>
  <Words>1910</Words>
  <Application>Microsoft Macintosh PowerPoint</Application>
  <PresentationFormat>画面に合わせる (4:3)</PresentationFormat>
  <Paragraphs>493</Paragraphs>
  <Slides>39</Slides>
  <Notes>0</Notes>
  <HiddenSlides>0</HiddenSlides>
  <MMClips>0</MMClips>
  <ScaleCrop>false</ScaleCrop>
  <HeadingPairs>
    <vt:vector size="6" baseType="variant">
      <vt:variant>
        <vt:lpstr>デザイン テンプレート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41" baseType="lpstr">
      <vt:lpstr>base</vt:lpstr>
      <vt:lpstr>数式</vt:lpstr>
      <vt:lpstr>Temp</vt:lpstr>
      <vt:lpstr>スライド 2</vt:lpstr>
      <vt:lpstr>スライド 3</vt:lpstr>
      <vt:lpstr>Dimension of scintillator bar of MC</vt:lpstr>
      <vt:lpstr>Weighting with Neutrino energy</vt:lpstr>
      <vt:lpstr>Summary of 10a beam DATA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Detector syst. error study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スライド 29</vt:lpstr>
      <vt:lpstr>スライド 30</vt:lpstr>
      <vt:lpstr>スライド 31</vt:lpstr>
      <vt:lpstr>x-section and flux  syst. error study</vt:lpstr>
      <vt:lpstr>Uncertainty of x-section study</vt:lpstr>
      <vt:lpstr>Result of this study</vt:lpstr>
      <vt:lpstr>Effect of hadron production model difference</vt:lpstr>
      <vt:lpstr>Neutrino energy spectrum (Flux)</vt:lpstr>
      <vt:lpstr>Neutrino energy spectrum (Interaction (×cross-section) )</vt:lpstr>
      <vt:lpstr>Neutrino energy spectrum (observation (× INGRID efficiency) )</vt:lpstr>
      <vt:lpstr>Beam Profile (observation)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</dc:title>
  <dc:creator>masashi.o</dc:creator>
  <cp:lastModifiedBy>村上 明</cp:lastModifiedBy>
  <cp:revision>179</cp:revision>
  <dcterms:created xsi:type="dcterms:W3CDTF">2010-08-17T00:08:39Z</dcterms:created>
  <dcterms:modified xsi:type="dcterms:W3CDTF">2010-08-17T01:52:42Z</dcterms:modified>
</cp:coreProperties>
</file>