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75" r:id="rId3"/>
    <p:sldId id="261" r:id="rId4"/>
    <p:sldId id="257" r:id="rId5"/>
    <p:sldId id="264" r:id="rId6"/>
    <p:sldId id="265" r:id="rId7"/>
    <p:sldId id="258" r:id="rId8"/>
    <p:sldId id="266" r:id="rId9"/>
    <p:sldId id="273" r:id="rId10"/>
    <p:sldId id="259" r:id="rId11"/>
    <p:sldId id="281" r:id="rId12"/>
    <p:sldId id="276" r:id="rId13"/>
    <p:sldId id="282" r:id="rId14"/>
    <p:sldId id="271" r:id="rId15"/>
    <p:sldId id="262" r:id="rId16"/>
    <p:sldId id="267" r:id="rId17"/>
    <p:sldId id="280" r:id="rId18"/>
    <p:sldId id="268" r:id="rId19"/>
    <p:sldId id="274" r:id="rId20"/>
    <p:sldId id="270" r:id="rId21"/>
    <p:sldId id="272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5050"/>
    <a:srgbClr val="CC00FF"/>
    <a:srgbClr val="F175D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EBBD4-3E67-4000-B9F6-DB8961CD5A8F}" type="datetimeFigureOut">
              <a:rPr kumimoji="1" lang="ja-JP" altLang="en-US" smtClean="0"/>
              <a:t>2014/3/24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ECEA0-95DD-4514-AC59-6E3DFBCD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58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The nucleon that are knocked out from NCQE interaction may excite other oxygen nuclei.</a:t>
            </a:r>
          </a:p>
          <a:p>
            <a:r>
              <a:rPr lang="en-US" altLang="ja-JP" dirty="0" smtClean="0"/>
              <a:t>We can observe Cherenkov light from these gammas.</a:t>
            </a:r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ECEA0-95DD-4514-AC59-6E3DFBCDEF2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832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加速器から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84645-C51A-4BB1-811F-BEFF005CF25A}" type="slidenum">
              <a:rPr kumimoji="1" lang="ja-JP" altLang="en-US" smtClean="0">
                <a:solidFill>
                  <a:prstClr val="black"/>
                </a:solidFill>
              </a:rPr>
              <a:pPr/>
              <a:t>5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4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>
                <a:latin typeface="Geneva"/>
              </a:rPr>
              <a:t>The timing of T2K bunch structures at </a:t>
            </a:r>
            <a:r>
              <a:rPr kumimoji="1" lang="en-US" altLang="ja-JP" dirty="0" err="1" smtClean="0">
                <a:latin typeface="Geneva"/>
              </a:rPr>
              <a:t>SuperK</a:t>
            </a:r>
            <a:r>
              <a:rPr kumimoji="1" lang="en-US" altLang="ja-JP" dirty="0" smtClean="0">
                <a:latin typeface="Geneva"/>
              </a:rPr>
              <a:t> are decided by fully contained events (CCQE, </a:t>
            </a:r>
            <a:r>
              <a:rPr kumimoji="1" lang="en-US" altLang="ja-JP" dirty="0" err="1" smtClean="0">
                <a:latin typeface="Geneva"/>
              </a:rPr>
              <a:t>etc</a:t>
            </a:r>
            <a:r>
              <a:rPr kumimoji="1" lang="en-US" altLang="ja-JP" dirty="0" smtClean="0">
                <a:latin typeface="Geneva"/>
              </a:rPr>
              <a:t>).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ECEA0-95DD-4514-AC59-6E3DFBCDEF2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9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ECEA0-95DD-4514-AC59-6E3DFBCDEF2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607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Emphasize that we do not try to separate primary and secondary gammas yet-just take inclusive sample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ECEA0-95DD-4514-AC59-6E3DFBCDEF2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41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3AB8-A49C-4E63-8925-3A42B6144131}" type="datetime1">
              <a:rPr lang="ja-JP" altLang="en-US" smtClean="0">
                <a:solidFill>
                  <a:srgbClr val="464653"/>
                </a:solidFill>
              </a:rPr>
              <a:t>2014/3/24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5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7CB7-4F09-4EFB-918A-BD153F500857}" type="datetime1">
              <a:rPr lang="ja-JP" altLang="en-US" smtClean="0">
                <a:solidFill>
                  <a:srgbClr val="464653"/>
                </a:solidFill>
              </a:rPr>
              <a:t>2014/3/24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2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9295-45BA-45B8-AFCE-5A42D58CD95D}" type="datetime1">
              <a:rPr lang="ja-JP" altLang="en-US" smtClean="0">
                <a:solidFill>
                  <a:srgbClr val="464653"/>
                </a:solidFill>
              </a:rPr>
              <a:t>2014/3/24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1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5E69-9B61-4D71-9B00-C806C40DE5BC}" type="datetime1">
              <a:rPr lang="ja-JP" altLang="en-US" smtClean="0">
                <a:solidFill>
                  <a:srgbClr val="464653"/>
                </a:solidFill>
              </a:rPr>
              <a:t>2014/3/24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6EC8-69A5-4616-B024-6DB93943D6AE}" type="datetime1">
              <a:rPr lang="ja-JP" altLang="en-US" smtClean="0">
                <a:solidFill>
                  <a:srgbClr val="DDE9EC"/>
                </a:solidFill>
              </a:rPr>
              <a:t>2014/3/24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8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6E2F-05F9-4744-A0F9-70007AEA9BD4}" type="datetime1">
              <a:rPr lang="ja-JP" altLang="en-US" smtClean="0">
                <a:solidFill>
                  <a:srgbClr val="464653"/>
                </a:solidFill>
              </a:rPr>
              <a:t>2014/3/24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6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F0F6-17C1-44DD-AE08-BF016BC40A10}" type="datetime1">
              <a:rPr lang="ja-JP" altLang="en-US" smtClean="0">
                <a:solidFill>
                  <a:srgbClr val="464653"/>
                </a:solidFill>
              </a:rPr>
              <a:t>2014/3/24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9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09C0-4567-4E74-9210-1A420B6F5376}" type="datetime1">
              <a:rPr lang="ja-JP" altLang="en-US" smtClean="0">
                <a:solidFill>
                  <a:srgbClr val="464653"/>
                </a:solidFill>
              </a:rPr>
              <a:t>2014/3/24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9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EF3F-1190-49CD-974E-103BD6ABB5AA}" type="datetime1">
              <a:rPr lang="ja-JP" altLang="en-US" smtClean="0">
                <a:solidFill>
                  <a:srgbClr val="464653"/>
                </a:solidFill>
              </a:rPr>
              <a:t>2014/3/24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2C71-A5B2-4430-A719-2BF657ED5A3B}" type="datetime1">
              <a:rPr lang="ja-JP" altLang="en-US" smtClean="0">
                <a:solidFill>
                  <a:srgbClr val="464653"/>
                </a:solidFill>
              </a:rPr>
              <a:t>2014/3/24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1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6B12-6373-480F-9889-CF6FB45531FB}" type="datetime1">
              <a:rPr lang="ja-JP" altLang="en-US" smtClean="0">
                <a:solidFill>
                  <a:srgbClr val="DDE9EC"/>
                </a:solidFill>
              </a:rPr>
              <a:t>2014/3/24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5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57A6-61E4-4784-99F3-97DBA59E5CCC}" type="datetime1">
              <a:rPr lang="ja-JP" altLang="en-US" smtClean="0">
                <a:solidFill>
                  <a:srgbClr val="464653"/>
                </a:solidFill>
              </a:rPr>
              <a:t>2014/3/24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7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82763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Observation Gamma rays from neutral current quasi-elastic </a:t>
            </a:r>
            <a:br>
              <a:rPr kumimoji="1" lang="en-US" altLang="ja-JP" dirty="0" smtClean="0"/>
            </a:br>
            <a:r>
              <a:rPr kumimoji="1" lang="en-US" altLang="ja-JP" dirty="0" smtClean="0"/>
              <a:t>in the T2K experiment 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H</a:t>
            </a:r>
            <a:r>
              <a:rPr kumimoji="1" lang="en-US" altLang="ja-JP" dirty="0" smtClean="0"/>
              <a:t>uang </a:t>
            </a:r>
            <a:r>
              <a:rPr kumimoji="1" lang="en-US" altLang="ja-JP" dirty="0" err="1" smtClean="0"/>
              <a:t>Kunxian</a:t>
            </a:r>
            <a:r>
              <a:rPr kumimoji="1" lang="en-US" altLang="ja-JP" dirty="0" smtClean="0"/>
              <a:t> for half of T2K collaboration</a:t>
            </a:r>
          </a:p>
          <a:p>
            <a:r>
              <a:rPr kumimoji="1" lang="en-US" altLang="ja-JP" dirty="0" smtClean="0"/>
              <a:t>Mar. 24, 2014@Okayama Univ.</a:t>
            </a:r>
            <a:endParaRPr kumimoji="1" lang="ja-JP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661248"/>
            <a:ext cx="2520280" cy="12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8734" y="2708920"/>
            <a:ext cx="2774434" cy="1446610"/>
          </a:xfrm>
          <a:prstGeom prst="rect">
            <a:avLst/>
          </a:prstGeom>
        </p:spPr>
      </p:pic>
      <p:pic>
        <p:nvPicPr>
          <p:cNvPr id="16" name="圖片 38" descr="J-PARC_Photo.jpg"/>
          <p:cNvPicPr>
            <a:picLocks noChangeAspect="1"/>
          </p:cNvPicPr>
          <p:nvPr/>
        </p:nvPicPr>
        <p:blipFill rotWithShape="1">
          <a:blip r:embed="rId4" cstate="print"/>
          <a:srcRect l="27380"/>
          <a:stretch/>
        </p:blipFill>
        <p:spPr>
          <a:xfrm rot="5400000">
            <a:off x="2983915" y="4921042"/>
            <a:ext cx="2088105" cy="1664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GPS signal and </a:t>
            </a:r>
            <a:r>
              <a:rPr kumimoji="1" lang="el-GR" altLang="ja-JP" dirty="0" smtClean="0"/>
              <a:t>ν</a:t>
            </a:r>
            <a:r>
              <a:rPr kumimoji="1" lang="en-US" altLang="ja-JP" dirty="0" smtClean="0"/>
              <a:t> beam spill structure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1656185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GPS signal synchronize timing record of JPARC and </a:t>
            </a:r>
            <a:r>
              <a:rPr kumimoji="1" lang="en-US" altLang="ja-JP" dirty="0" err="1" smtClean="0"/>
              <a:t>SuperK</a:t>
            </a:r>
            <a:r>
              <a:rPr kumimoji="1" lang="en-US" altLang="ja-JP" dirty="0" smtClean="0"/>
              <a:t>.</a:t>
            </a:r>
          </a:p>
          <a:p>
            <a:r>
              <a:rPr lang="en-US" altLang="ja-JP" dirty="0" smtClean="0"/>
              <a:t>To reduce beam unrelated events, we choose events near bunches structures within </a:t>
            </a:r>
            <a:r>
              <a:rPr lang="en-US" altLang="ja-JP" dirty="0" smtClean="0">
                <a:latin typeface="Geneva"/>
              </a:rPr>
              <a:t>±100ns.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01CF-6AE5-413D-B117-296DC63F3914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168" y="3399984"/>
            <a:ext cx="3888432" cy="355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4275" y="3789040"/>
            <a:ext cx="432048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6292389" y="4291107"/>
            <a:ext cx="432048" cy="144016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140259" y="3931067"/>
            <a:ext cx="976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on timing</a:t>
            </a:r>
            <a:endParaRPr kumimoji="1" lang="ja-JP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140259" y="4499601"/>
            <a:ext cx="992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off timing</a:t>
            </a:r>
            <a:endParaRPr kumimoji="1" lang="ja-JP" alt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78" y="3325665"/>
            <a:ext cx="864096" cy="829865"/>
          </a:xfrm>
          <a:prstGeom prst="rect">
            <a:avLst/>
          </a:prstGeom>
        </p:spPr>
      </p:pic>
      <p:sp>
        <p:nvSpPr>
          <p:cNvPr id="8" name="Lightning Bolt 7"/>
          <p:cNvSpPr/>
          <p:nvPr/>
        </p:nvSpPr>
        <p:spPr>
          <a:xfrm>
            <a:off x="3347864" y="4290459"/>
            <a:ext cx="360040" cy="457200"/>
          </a:xfrm>
          <a:prstGeom prst="lightningBol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Lightning Bolt 12"/>
          <p:cNvSpPr/>
          <p:nvPr/>
        </p:nvSpPr>
        <p:spPr>
          <a:xfrm>
            <a:off x="764328" y="4251853"/>
            <a:ext cx="360040" cy="457200"/>
          </a:xfrm>
          <a:prstGeom prst="lightningBol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7" descr="sk_detector"/>
          <p:cNvPicPr>
            <a:picLocks noChangeAspect="1" noChangeArrowheads="1"/>
          </p:cNvPicPr>
          <p:nvPr/>
        </p:nvPicPr>
        <p:blipFill>
          <a:blip r:embed="rId7" cstate="print"/>
          <a:srcRect l="7547" t="9166" r="45284"/>
          <a:stretch>
            <a:fillRect/>
          </a:stretch>
        </p:blipFill>
        <p:spPr bwMode="auto">
          <a:xfrm>
            <a:off x="35496" y="4709053"/>
            <a:ext cx="1807103" cy="214894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 flipH="1">
            <a:off x="1145797" y="3986253"/>
            <a:ext cx="545883" cy="413808"/>
          </a:xfrm>
          <a:prstGeom prst="line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40873" y="3986253"/>
            <a:ext cx="1024841" cy="378918"/>
          </a:xfrm>
          <a:prstGeom prst="line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9"/>
          <p:cNvSpPr txBox="1"/>
          <p:nvPr/>
        </p:nvSpPr>
        <p:spPr>
          <a:xfrm>
            <a:off x="700703" y="6516052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70C0"/>
                </a:solidFill>
              </a:rPr>
              <a:t>SuperK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25" name="文字方塊 29"/>
          <p:cNvSpPr txBox="1"/>
          <p:nvPr/>
        </p:nvSpPr>
        <p:spPr>
          <a:xfrm>
            <a:off x="3597114" y="6444044"/>
            <a:ext cx="75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JPARC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524580" y="5445224"/>
            <a:ext cx="2503387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Box 1029"/>
          <p:cNvSpPr txBox="1"/>
          <p:nvPr/>
        </p:nvSpPr>
        <p:spPr>
          <a:xfrm>
            <a:off x="973433" y="4509120"/>
            <a:ext cx="110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GPS receiver</a:t>
            </a:r>
            <a:endParaRPr kumimoji="1" lang="ja-JP" alt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671797" y="4489375"/>
            <a:ext cx="110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GPS receiver</a:t>
            </a:r>
            <a:endParaRPr kumimoji="1" lang="ja-JP" altLang="en-US" sz="1400" dirty="0"/>
          </a:p>
        </p:txBody>
      </p:sp>
      <p:sp>
        <p:nvSpPr>
          <p:cNvPr id="1034" name="TextBox 1033"/>
          <p:cNvSpPr txBox="1"/>
          <p:nvPr/>
        </p:nvSpPr>
        <p:spPr>
          <a:xfrm>
            <a:off x="2051720" y="537321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297km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035" name="TextBox 1034"/>
          <p:cNvSpPr txBox="1"/>
          <p:nvPr/>
        </p:nvSpPr>
        <p:spPr>
          <a:xfrm>
            <a:off x="6228184" y="3090446"/>
            <a:ext cx="2540247" cy="33855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timing distribution of events</a:t>
            </a:r>
            <a:endParaRPr kumimoji="1" lang="ja-JP" altLang="en-US" sz="1600" dirty="0"/>
          </a:p>
        </p:txBody>
      </p:sp>
      <p:sp>
        <p:nvSpPr>
          <p:cNvPr id="1036" name="TextBox 1035"/>
          <p:cNvSpPr txBox="1"/>
          <p:nvPr/>
        </p:nvSpPr>
        <p:spPr>
          <a:xfrm>
            <a:off x="3059833" y="3933056"/>
            <a:ext cx="2376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b="1" dirty="0" smtClean="0">
                <a:solidFill>
                  <a:srgbClr val="F175DF"/>
                </a:solidFill>
              </a:rPr>
              <a:t>proton bunch structure</a:t>
            </a:r>
            <a:endParaRPr kumimoji="1" lang="ja-JP" altLang="en-US" sz="1400" b="1" dirty="0">
              <a:solidFill>
                <a:srgbClr val="F175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7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vertex distribution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11</a:t>
            </a:fld>
            <a:endParaRPr lang="en-US" dirty="0">
              <a:solidFill>
                <a:srgbClr val="46465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173038"/>
            <a:ext cx="4333081" cy="433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124744"/>
            <a:ext cx="4381376" cy="4381375"/>
          </a:xfrm>
          <a:prstGeom prst="rect">
            <a:avLst/>
          </a:prstGeom>
          <a:noFill/>
        </p:spPr>
      </p:pic>
      <p:sp>
        <p:nvSpPr>
          <p:cNvPr id="7" name="正方形/長方形 8"/>
          <p:cNvSpPr/>
          <p:nvPr/>
        </p:nvSpPr>
        <p:spPr>
          <a:xfrm>
            <a:off x="1763688" y="5301208"/>
            <a:ext cx="5839992" cy="163121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+mj-lt"/>
                <a:ea typeface="ＭＳ Ｐゴシック" pitchFamily="50" charset="-128"/>
              </a:rPr>
              <a:t>Vertex distribution before (after) the following cuts</a:t>
            </a:r>
            <a:br>
              <a:rPr lang="en-US" sz="2000" dirty="0" smtClean="0">
                <a:latin typeface="+mj-lt"/>
                <a:ea typeface="ＭＳ Ｐゴシック" pitchFamily="50" charset="-128"/>
              </a:rPr>
            </a:br>
            <a:r>
              <a:rPr lang="en-US" sz="2000" dirty="0" smtClean="0">
                <a:latin typeface="+mj-lt"/>
                <a:ea typeface="ＭＳ Ｐゴシック" pitchFamily="50" charset="-128"/>
              </a:rPr>
              <a:t>Black </a:t>
            </a:r>
            <a:r>
              <a:rPr lang="en-US" sz="2000" dirty="0">
                <a:latin typeface="+mj-lt"/>
                <a:ea typeface="ＭＳ Ｐゴシック" pitchFamily="50" charset="-128"/>
              </a:rPr>
              <a:t>: </a:t>
            </a:r>
            <a:r>
              <a:rPr lang="en-US" sz="2000" dirty="0" smtClean="0">
                <a:latin typeface="+mj-lt"/>
                <a:ea typeface="ＭＳ Ｐゴシック" pitchFamily="50" charset="-128"/>
              </a:rPr>
              <a:t>Before </a:t>
            </a:r>
            <a:r>
              <a:rPr lang="en-US" altLang="ja-JP" sz="2000" dirty="0" smtClean="0">
                <a:latin typeface="+mj-lt"/>
                <a:ea typeface="ＭＳ Ｐゴシック" pitchFamily="50" charset="-128"/>
              </a:rPr>
              <a:t>FV cut</a:t>
            </a:r>
            <a:r>
              <a:rPr lang="en-US" altLang="ja-JP" sz="2000" dirty="0">
                <a:latin typeface="+mj-lt"/>
                <a:ea typeface="ＭＳ Ｐゴシック" pitchFamily="50" charset="-128"/>
              </a:rPr>
              <a:t/>
            </a:r>
            <a:br>
              <a:rPr lang="en-US" altLang="ja-JP" sz="2000" dirty="0">
                <a:latin typeface="+mj-lt"/>
                <a:ea typeface="ＭＳ Ｐゴシック" pitchFamily="50" charset="-128"/>
              </a:rPr>
            </a:br>
            <a:r>
              <a:rPr lang="en-US" altLang="ja-JP" sz="2000" dirty="0" smtClean="0">
                <a:solidFill>
                  <a:srgbClr val="FF0000"/>
                </a:solidFill>
                <a:latin typeface="+mj-lt"/>
                <a:ea typeface="ＭＳ Ｐゴシック" pitchFamily="50" charset="-128"/>
              </a:rPr>
              <a:t>Red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ＭＳ Ｐゴシック" pitchFamily="50" charset="-128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ＭＳ Ｐゴシック" pitchFamily="50" charset="-128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ＭＳ Ｐゴシック" pitchFamily="50" charset="-128"/>
              </a:rPr>
              <a:t>After </a:t>
            </a:r>
            <a:r>
              <a:rPr lang="en-US" altLang="ja-JP" sz="2000" dirty="0" err="1" smtClean="0">
                <a:solidFill>
                  <a:srgbClr val="FF0000"/>
                </a:solidFill>
                <a:latin typeface="+mj-lt"/>
                <a:ea typeface="ＭＳ Ｐゴシック" pitchFamily="50" charset="-128"/>
              </a:rPr>
              <a:t>dwall</a:t>
            </a:r>
            <a:r>
              <a:rPr lang="en-US" altLang="ja-JP" sz="2000" dirty="0" smtClean="0">
                <a:solidFill>
                  <a:srgbClr val="FF0000"/>
                </a:solidFill>
                <a:latin typeface="+mj-lt"/>
                <a:ea typeface="ＭＳ Ｐゴシック" pitchFamily="50" charset="-128"/>
              </a:rPr>
              <a:t> cut</a:t>
            </a:r>
            <a:endParaRPr lang="en-US" sz="2000" dirty="0">
              <a:solidFill>
                <a:srgbClr val="FF0000"/>
              </a:solidFill>
              <a:latin typeface="+mj-lt"/>
              <a:ea typeface="ＭＳ Ｐゴシック" pitchFamily="50" charset="-128"/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0000FF"/>
                </a:solidFill>
                <a:latin typeface="+mj-lt"/>
                <a:ea typeface="ＭＳ Ｐゴシック" pitchFamily="50" charset="-128"/>
              </a:rPr>
              <a:t>Blue </a:t>
            </a:r>
            <a:r>
              <a:rPr lang="en-US" sz="2000" dirty="0">
                <a:solidFill>
                  <a:srgbClr val="0000FF"/>
                </a:solidFill>
                <a:latin typeface="+mj-lt"/>
                <a:ea typeface="ＭＳ Ｐゴシック" pitchFamily="50" charset="-128"/>
              </a:rPr>
              <a:t>: 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ea typeface="ＭＳ Ｐゴシック" pitchFamily="50" charset="-128"/>
              </a:rPr>
              <a:t>After </a:t>
            </a:r>
            <a:r>
              <a:rPr lang="en-US" sz="2000" dirty="0" err="1" smtClean="0">
                <a:solidFill>
                  <a:srgbClr val="0000FF"/>
                </a:solidFill>
                <a:latin typeface="+mj-lt"/>
                <a:ea typeface="ＭＳ Ｐゴシック" pitchFamily="50" charset="-128"/>
              </a:rPr>
              <a:t>effwall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ea typeface="ＭＳ Ｐゴシック" pitchFamily="50" charset="-128"/>
              </a:rPr>
              <a:t> cut</a:t>
            </a:r>
            <a:r>
              <a:rPr lang="en-US" altLang="ja-JP" sz="2000" dirty="0">
                <a:solidFill>
                  <a:srgbClr val="0000FF"/>
                </a:solidFill>
                <a:latin typeface="+mj-lt"/>
                <a:ea typeface="ＭＳ Ｐゴシック" pitchFamily="50" charset="-128"/>
              </a:rPr>
              <a:t/>
            </a:r>
            <a:br>
              <a:rPr lang="en-US" altLang="ja-JP" sz="2000" dirty="0">
                <a:solidFill>
                  <a:srgbClr val="0000FF"/>
                </a:solidFill>
                <a:latin typeface="+mj-lt"/>
                <a:ea typeface="ＭＳ Ｐゴシック" pitchFamily="50" charset="-128"/>
              </a:rPr>
            </a:br>
            <a:r>
              <a:rPr lang="en-US" altLang="ja-JP" sz="2000" dirty="0" smtClean="0">
                <a:solidFill>
                  <a:srgbClr val="33CC33"/>
                </a:solidFill>
                <a:latin typeface="+mj-lt"/>
                <a:ea typeface="ＭＳ Ｐゴシック" pitchFamily="50" charset="-128"/>
              </a:rPr>
              <a:t>Green</a:t>
            </a:r>
            <a:r>
              <a:rPr lang="en-US" sz="2000" dirty="0" smtClean="0">
                <a:solidFill>
                  <a:srgbClr val="33CC33"/>
                </a:solidFill>
                <a:latin typeface="+mj-lt"/>
                <a:ea typeface="ＭＳ Ｐゴシック" pitchFamily="50" charset="-128"/>
              </a:rPr>
              <a:t> </a:t>
            </a:r>
            <a:r>
              <a:rPr lang="en-US" sz="2000" dirty="0">
                <a:solidFill>
                  <a:srgbClr val="33CC33"/>
                </a:solidFill>
                <a:latin typeface="+mj-lt"/>
                <a:ea typeface="ＭＳ Ｐゴシック" pitchFamily="50" charset="-128"/>
              </a:rPr>
              <a:t>: </a:t>
            </a:r>
            <a:r>
              <a:rPr lang="en-US" sz="2000" dirty="0" smtClean="0">
                <a:solidFill>
                  <a:srgbClr val="33CC33"/>
                </a:solidFill>
                <a:latin typeface="+mj-lt"/>
                <a:ea typeface="ＭＳ Ｐゴシック" pitchFamily="50" charset="-128"/>
              </a:rPr>
              <a:t>After Q</a:t>
            </a:r>
            <a:r>
              <a:rPr lang="en-US" sz="2000" baseline="-25000" dirty="0" smtClean="0">
                <a:solidFill>
                  <a:srgbClr val="33CC33"/>
                </a:solidFill>
                <a:latin typeface="+mj-lt"/>
                <a:ea typeface="ＭＳ Ｐゴシック" pitchFamily="50" charset="-128"/>
              </a:rPr>
              <a:t>rec</a:t>
            </a:r>
            <a:r>
              <a:rPr lang="en-US" sz="2000" dirty="0" smtClean="0">
                <a:solidFill>
                  <a:srgbClr val="33CC33"/>
                </a:solidFill>
                <a:latin typeface="+mj-lt"/>
                <a:ea typeface="ＭＳ Ｐゴシック" pitchFamily="50" charset="-128"/>
              </a:rPr>
              <a:t> cut</a:t>
            </a:r>
            <a:endParaRPr lang="en-US" sz="2000" dirty="0">
              <a:solidFill>
                <a:srgbClr val="33CC33"/>
              </a:solidFill>
              <a:latin typeface="+mj-lt"/>
              <a:ea typeface="ＭＳ Ｐゴシック" pitchFamily="50" charset="-128"/>
            </a:endParaRPr>
          </a:p>
        </p:txBody>
      </p:sp>
      <p:sp>
        <p:nvSpPr>
          <p:cNvPr id="8" name="正方形/長方形 8"/>
          <p:cNvSpPr>
            <a:spLocks noChangeArrowheads="1"/>
          </p:cNvSpPr>
          <p:nvPr/>
        </p:nvSpPr>
        <p:spPr bwMode="auto">
          <a:xfrm>
            <a:off x="774387" y="1669649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ja-JP" sz="1800" dirty="0" smtClean="0">
                <a:solidFill>
                  <a:srgbClr val="FF0000"/>
                </a:solidFill>
                <a:latin typeface="Arial" charset="0"/>
              </a:rPr>
              <a:t>ν</a:t>
            </a:r>
            <a:r>
              <a:rPr lang="en-US" altLang="ja-JP" sz="1800" dirty="0" smtClean="0">
                <a:solidFill>
                  <a:srgbClr val="FF0000"/>
                </a:solidFill>
                <a:latin typeface="Arial" charset="0"/>
              </a:rPr>
              <a:t> beam</a:t>
            </a:r>
            <a:endParaRPr lang="en-US" altLang="ja-JP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正方形/長方形 17"/>
          <p:cNvSpPr/>
          <p:nvPr/>
        </p:nvSpPr>
        <p:spPr>
          <a:xfrm>
            <a:off x="1835696" y="1196405"/>
            <a:ext cx="998538" cy="477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500" dirty="0">
                <a:latin typeface="+mj-lt"/>
              </a:rPr>
              <a:t>Y vs. X</a:t>
            </a:r>
            <a:endParaRPr lang="en-US" sz="2500" dirty="0">
              <a:latin typeface="+mj-lt"/>
            </a:endParaRPr>
          </a:p>
        </p:txBody>
      </p:sp>
      <p:sp>
        <p:nvSpPr>
          <p:cNvPr id="10" name="正方形/長方形 20"/>
          <p:cNvSpPr/>
          <p:nvPr/>
        </p:nvSpPr>
        <p:spPr>
          <a:xfrm>
            <a:off x="6444208" y="1222623"/>
            <a:ext cx="1111250" cy="477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500" dirty="0">
                <a:latin typeface="+mj-lt"/>
              </a:rPr>
              <a:t>Z vs. R</a:t>
            </a:r>
            <a:r>
              <a:rPr lang="en-US" altLang="ja-JP" sz="2500" baseline="30000" dirty="0">
                <a:latin typeface="+mj-lt"/>
              </a:rPr>
              <a:t>2</a:t>
            </a:r>
            <a:endParaRPr lang="en-US" sz="2500" baseline="30000" dirty="0">
              <a:latin typeface="+mj-lt"/>
            </a:endParaRPr>
          </a:p>
        </p:txBody>
      </p:sp>
      <p:cxnSp>
        <p:nvCxnSpPr>
          <p:cNvPr id="11" name="直線矢印コネクタ 21"/>
          <p:cNvCxnSpPr/>
          <p:nvPr/>
        </p:nvCxnSpPr>
        <p:spPr>
          <a:xfrm flipV="1">
            <a:off x="931521" y="4148809"/>
            <a:ext cx="760754" cy="110535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6"/>
          <p:cNvSpPr>
            <a:spLocks noChangeArrowheads="1"/>
          </p:cNvSpPr>
          <p:nvPr/>
        </p:nvSpPr>
        <p:spPr bwMode="auto">
          <a:xfrm>
            <a:off x="170768" y="5136787"/>
            <a:ext cx="1521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err="1" smtClean="0">
                <a:solidFill>
                  <a:srgbClr val="0000FF"/>
                </a:solidFill>
                <a:latin typeface="+mj-lt"/>
              </a:rPr>
              <a:t>Fidual</a:t>
            </a:r>
            <a:r>
              <a:rPr lang="en-US" altLang="ja-JP" dirty="0" smtClean="0">
                <a:solidFill>
                  <a:srgbClr val="0000FF"/>
                </a:solidFill>
                <a:latin typeface="+mj-lt"/>
              </a:rPr>
              <a:t> Volume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9992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856984" cy="1224136"/>
          </a:xfrm>
        </p:spPr>
        <p:txBody>
          <a:bodyPr>
            <a:noAutofit/>
          </a:bodyPr>
          <a:lstStyle/>
          <a:p>
            <a:r>
              <a:rPr lang="en-US" altLang="ja-JP" sz="3400" dirty="0" smtClean="0"/>
              <a:t>Cut for Gamma ray from Radioactive impurities</a:t>
            </a:r>
            <a:endParaRPr kumimoji="1" lang="ja-JP" alt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2664297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SuperK ID wall and PMT contain radioactive impurities</a:t>
            </a:r>
          </a:p>
          <a:p>
            <a:r>
              <a:rPr lang="en-US" altLang="ja-JP" dirty="0" smtClean="0"/>
              <a:t>Vertex distance from inner detector wall</a:t>
            </a:r>
          </a:p>
          <a:p>
            <a:pPr lvl="1"/>
            <a:r>
              <a:rPr lang="en-US" altLang="ja-JP" dirty="0" err="1" smtClean="0"/>
              <a:t>fiducial</a:t>
            </a:r>
            <a:r>
              <a:rPr lang="en-US" altLang="ja-JP" dirty="0" smtClean="0"/>
              <a:t> volume (FV): 2m inside </a:t>
            </a:r>
          </a:p>
          <a:p>
            <a:pPr lvl="1"/>
            <a:r>
              <a:rPr lang="en-US" altLang="ja-JP" dirty="0" err="1" smtClean="0"/>
              <a:t>d</a:t>
            </a:r>
            <a:r>
              <a:rPr lang="en-US" altLang="ja-JP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wall</a:t>
            </a: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: for lower energy events (</a:t>
            </a:r>
            <a:r>
              <a:rPr lang="en-US" altLang="ja-JP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Erec</a:t>
            </a: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&lt;4.75MeV), more strict cut than 2m</a:t>
            </a:r>
            <a:endParaRPr lang="en-US" altLang="ja-JP" dirty="0">
              <a:solidFill>
                <a:srgbClr val="000000"/>
              </a:solidFill>
              <a:latin typeface="Calibri" pitchFamily="34" charset="0"/>
              <a:ea typeface="ＭＳ Ｐゴシック" charset="-128"/>
            </a:endParaRPr>
          </a:p>
          <a:p>
            <a:pPr lvl="1"/>
            <a:r>
              <a:rPr lang="en-US" altLang="ja-JP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effwall</a:t>
            </a: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(d</a:t>
            </a:r>
            <a:r>
              <a:rPr lang="en-US" altLang="ja-JP" baseline="-2500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eff</a:t>
            </a: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):  along backward direction, and it is also energy dependent.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42521" y="643405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12</a:t>
            </a:fld>
            <a:endParaRPr lang="en-US">
              <a:solidFill>
                <a:srgbClr val="464653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41441" y="3140968"/>
            <a:ext cx="3637384" cy="3685019"/>
            <a:chOff x="5652120" y="3357573"/>
            <a:chExt cx="2967652" cy="331178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3357573"/>
              <a:ext cx="2967652" cy="331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7693477" y="5836037"/>
              <a:ext cx="122102" cy="1271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7766539" y="5899778"/>
              <a:ext cx="433582" cy="5174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898704" y="5488196"/>
              <a:ext cx="1084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/>
                <a:t>Reconstructed</a:t>
              </a:r>
            </a:p>
            <a:p>
              <a:pPr algn="ctr"/>
              <a:r>
                <a:rPr lang="en-US" altLang="ja-JP" sz="1200" dirty="0"/>
                <a:t>V</a:t>
              </a:r>
              <a:r>
                <a:rPr kumimoji="1" lang="en-US" altLang="ja-JP" sz="1200" dirty="0" smtClean="0"/>
                <a:t>ertex</a:t>
              </a:r>
              <a:endParaRPr kumimoji="1" lang="ja-JP" altLang="en-US" sz="1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754528" y="5931407"/>
              <a:ext cx="12012" cy="465066"/>
            </a:xfrm>
            <a:prstGeom prst="line">
              <a:avLst/>
            </a:prstGeom>
            <a:ln w="19050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046064" y="5877853"/>
              <a:ext cx="644728" cy="340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err="1" smtClean="0">
                  <a:solidFill>
                    <a:schemeClr val="accent3">
                      <a:lumMod val="75000"/>
                    </a:schemeClr>
                  </a:solidFill>
                </a:rPr>
                <a:t>dwall</a:t>
              </a:r>
              <a:endParaRPr kumimoji="1" lang="ja-JP" altLang="en-US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617504" y="3635829"/>
            <a:ext cx="2561523" cy="2710542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653169" y="444281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FV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617505" y="4874861"/>
            <a:ext cx="576064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87824" y="4885746"/>
            <a:ext cx="368424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62909" y="4802853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70C0"/>
                </a:solidFill>
              </a:rPr>
              <a:t>2m</a:t>
            </a:r>
            <a:endParaRPr kumimoji="1" lang="ja-JP" alt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77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Fit Quality cut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201622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ja-JP" dirty="0" smtClean="0">
                    <a:solidFill>
                      <a:srgbClr val="000000"/>
                    </a:solidFill>
                    <a:latin typeface="Calibri" pitchFamily="34" charset="0"/>
                    <a:ea typeface="ＭＳ Ｐゴシック" charset="-128"/>
                  </a:rPr>
                  <a:t>Fit quality cut:</a:t>
                </a:r>
              </a:p>
              <a:p>
                <a:pPr lvl="1"/>
                <a:r>
                  <a:rPr lang="en-US" altLang="ja-JP" dirty="0" smtClean="0">
                    <a:solidFill>
                      <a:srgbClr val="000000"/>
                    </a:solidFill>
                    <a:latin typeface="Calibri" pitchFamily="34" charset="0"/>
                    <a:ea typeface="ＭＳ Ｐゴシック" charset="-128"/>
                  </a:rPr>
                  <a:t>Some</a:t>
                </a:r>
                <a:r>
                  <a:rPr lang="en-US" altLang="ja-JP" dirty="0">
                    <a:solidFill>
                      <a:srgbClr val="000000"/>
                    </a:solidFill>
                    <a:latin typeface="Calibri" pitchFamily="34" charset="0"/>
                    <a:ea typeface="ＭＳ Ｐゴシック" charset="-128"/>
                  </a:rPr>
                  <a:t> beam-unrelated </a:t>
                </a:r>
                <a:r>
                  <a:rPr lang="en-US" altLang="ja-JP" dirty="0" smtClean="0">
                    <a:solidFill>
                      <a:srgbClr val="000000"/>
                    </a:solidFill>
                    <a:latin typeface="Calibri" pitchFamily="34" charset="0"/>
                    <a:ea typeface="ＭＳ Ｐゴシック" charset="-128"/>
                  </a:rPr>
                  <a:t>events (radioactive impurities) </a:t>
                </a:r>
                <a:r>
                  <a:rPr lang="en-US" altLang="ja-JP" dirty="0">
                    <a:solidFill>
                      <a:srgbClr val="000000"/>
                    </a:solidFill>
                    <a:latin typeface="Calibri" pitchFamily="34" charset="0"/>
                    <a:ea typeface="ＭＳ Ｐゴシック" charset="-128"/>
                  </a:rPr>
                  <a:t>have reconstruction errors and their reconstructed vertex locate </a:t>
                </a:r>
                <a:r>
                  <a:rPr lang="en-US" altLang="ja-JP" dirty="0" smtClean="0">
                    <a:solidFill>
                      <a:srgbClr val="000000"/>
                    </a:solidFill>
                    <a:latin typeface="Calibri" pitchFamily="34" charset="0"/>
                    <a:ea typeface="ＭＳ Ｐゴシック" charset="-128"/>
                  </a:rPr>
                  <a:t>at the center of tank.</a:t>
                </a:r>
                <a:r>
                  <a:rPr lang="en-US" altLang="ja-JP" dirty="0" smtClean="0">
                    <a:solidFill>
                      <a:srgbClr val="000000"/>
                    </a:solidFill>
                    <a:latin typeface="Calibri" pitchFamily="34" charset="0"/>
                    <a:ea typeface="ＭＳ Ｐゴシック" charset="-128"/>
                    <a:sym typeface="Wingdings" panose="05000000000000000000" pitchFamily="2" charset="2"/>
                  </a:rPr>
                  <a:t> Pass the vertex cut</a:t>
                </a:r>
              </a:p>
              <a:p>
                <a:pPr lvl="1"/>
                <a:r>
                  <a:rPr lang="en-US" altLang="ja-JP" dirty="0"/>
                  <a:t>These error can be identified on hit timing and pattern distribution.</a:t>
                </a:r>
              </a:p>
              <a:p>
                <a:pPr lvl="1"/>
                <a:r>
                  <a:rPr lang="en-US" altLang="ja-JP" dirty="0"/>
                  <a:t>Quality cut </a:t>
                </a:r>
                <a:r>
                  <a:rPr lang="en-US" altLang="ja-JP" dirty="0" err="1"/>
                  <a:t>criterium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𝑟𝑒𝑐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2016224"/>
              </a:xfrm>
              <a:blipFill rotWithShape="1">
                <a:blip r:embed="rId2"/>
                <a:stretch>
                  <a:fillRect l="-815" t="-48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13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12160" y="3789040"/>
                <a:ext cx="2668166" cy="675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ja-JP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1600" i="1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ja-JP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altLang="ja-JP" sz="16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ja-JP" sz="1600" b="0" i="0" smtClean="0">
                          <a:latin typeface="Cambria Math"/>
                        </a:rPr>
                        <m:t>goodness</m:t>
                      </m:r>
                      <m:r>
                        <a:rPr lang="en-US" altLang="ja-JP" sz="1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1600" b="0" i="0" smtClean="0">
                          <a:latin typeface="Cambria Math"/>
                        </a:rPr>
                        <m:t>of</m:t>
                      </m:r>
                      <m:r>
                        <a:rPr lang="en-US" altLang="ja-JP" sz="1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1600" b="0" i="0" smtClean="0">
                          <a:latin typeface="Cambria Math"/>
                        </a:rPr>
                        <m:t>hit</m:t>
                      </m:r>
                      <m:r>
                        <a:rPr lang="en-US" altLang="ja-JP" sz="1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1600" b="0" i="0" smtClean="0">
                          <a:latin typeface="Cambria Math"/>
                        </a:rPr>
                        <m:t>times</m:t>
                      </m:r>
                    </m:oMath>
                  </m:oMathPara>
                </a14:m>
                <a:endParaRPr lang="en-US" altLang="ja-JP" sz="1600" b="0" dirty="0" smtClean="0">
                  <a:latin typeface="Cambria Math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ja-JP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1600" i="1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ja-JP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altLang="ja-JP" sz="16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ja-JP" sz="1600" b="0" i="0" smtClean="0">
                          <a:latin typeface="Cambria Math"/>
                        </a:rPr>
                        <m:t>goodness</m:t>
                      </m:r>
                      <m:r>
                        <a:rPr lang="en-US" altLang="ja-JP" sz="1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1600" b="0" i="0" smtClean="0">
                          <a:latin typeface="Cambria Math"/>
                        </a:rPr>
                        <m:t>of</m:t>
                      </m:r>
                      <m:r>
                        <a:rPr lang="en-US" altLang="ja-JP" sz="1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1600" b="0" i="0" smtClean="0">
                          <a:latin typeface="Cambria Math"/>
                        </a:rPr>
                        <m:t>hit</m:t>
                      </m:r>
                      <m:r>
                        <a:rPr lang="en-US" altLang="ja-JP" sz="1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1600" b="0" i="0" smtClean="0">
                          <a:latin typeface="Cambria Math"/>
                        </a:rPr>
                        <m:t>pattern</m:t>
                      </m:r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789040"/>
                <a:ext cx="2668166" cy="675634"/>
              </a:xfrm>
              <a:prstGeom prst="rect">
                <a:avLst/>
              </a:prstGeom>
              <a:blipFill rotWithShape="1">
                <a:blip r:embed="rId3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39" y="3144850"/>
            <a:ext cx="3888431" cy="36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874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vertex distribution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01CF-6AE5-413D-B117-296DC63F3914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1268760"/>
            <a:ext cx="4529138" cy="452596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340768"/>
            <a:ext cx="452596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8"/>
          <p:cNvSpPr>
            <a:spLocks noChangeArrowheads="1"/>
          </p:cNvSpPr>
          <p:nvPr/>
        </p:nvSpPr>
        <p:spPr bwMode="auto">
          <a:xfrm>
            <a:off x="814904" y="1742004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ja-JP" sz="1800" dirty="0" smtClean="0">
                <a:solidFill>
                  <a:srgbClr val="FF0000"/>
                </a:solidFill>
                <a:latin typeface="Arial" charset="0"/>
              </a:rPr>
              <a:t>ν</a:t>
            </a:r>
            <a:r>
              <a:rPr lang="en-US" altLang="ja-JP" sz="1800" dirty="0" smtClean="0">
                <a:solidFill>
                  <a:srgbClr val="FF0000"/>
                </a:solidFill>
                <a:latin typeface="Arial" charset="0"/>
              </a:rPr>
              <a:t> beam</a:t>
            </a:r>
            <a:endParaRPr lang="en-US" altLang="ja-JP" sz="18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8" name="直線矢印コネクタ 21"/>
          <p:cNvCxnSpPr/>
          <p:nvPr/>
        </p:nvCxnSpPr>
        <p:spPr>
          <a:xfrm flipV="1">
            <a:off x="1116013" y="4509120"/>
            <a:ext cx="640174" cy="100744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6"/>
          <p:cNvSpPr>
            <a:spLocks noChangeArrowheads="1"/>
          </p:cNvSpPr>
          <p:nvPr/>
        </p:nvSpPr>
        <p:spPr bwMode="auto">
          <a:xfrm>
            <a:off x="954917" y="5516563"/>
            <a:ext cx="1521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err="1" smtClean="0">
                <a:solidFill>
                  <a:srgbClr val="0000FF"/>
                </a:solidFill>
                <a:latin typeface="+mj-lt"/>
              </a:rPr>
              <a:t>Fidual</a:t>
            </a:r>
            <a:r>
              <a:rPr lang="en-US" altLang="ja-JP" dirty="0" smtClean="0">
                <a:solidFill>
                  <a:srgbClr val="0000FF"/>
                </a:solidFill>
                <a:latin typeface="+mj-lt"/>
              </a:rPr>
              <a:t> Volume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" name="正方形/長方形 17"/>
          <p:cNvSpPr/>
          <p:nvPr/>
        </p:nvSpPr>
        <p:spPr>
          <a:xfrm>
            <a:off x="1917700" y="1222970"/>
            <a:ext cx="998538" cy="477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500" dirty="0">
                <a:latin typeface="+mj-lt"/>
              </a:rPr>
              <a:t>Y vs. X</a:t>
            </a:r>
            <a:endParaRPr lang="en-US" sz="2500" dirty="0">
              <a:latin typeface="+mj-lt"/>
            </a:endParaRPr>
          </a:p>
        </p:txBody>
      </p:sp>
      <p:sp>
        <p:nvSpPr>
          <p:cNvPr id="12" name="正方形/長方形 20"/>
          <p:cNvSpPr/>
          <p:nvPr/>
        </p:nvSpPr>
        <p:spPr>
          <a:xfrm>
            <a:off x="6444208" y="1222623"/>
            <a:ext cx="1111250" cy="477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500" dirty="0">
                <a:latin typeface="+mj-lt"/>
              </a:rPr>
              <a:t>Z vs. R</a:t>
            </a:r>
            <a:r>
              <a:rPr lang="en-US" altLang="ja-JP" sz="2500" baseline="30000" dirty="0">
                <a:latin typeface="+mj-lt"/>
              </a:rPr>
              <a:t>2</a:t>
            </a:r>
            <a:endParaRPr lang="en-US" sz="2500" baseline="30000" dirty="0">
              <a:latin typeface="+mj-lt"/>
            </a:endParaRPr>
          </a:p>
        </p:txBody>
      </p:sp>
      <p:sp>
        <p:nvSpPr>
          <p:cNvPr id="13" name="正方形/長方形 8"/>
          <p:cNvSpPr/>
          <p:nvPr/>
        </p:nvSpPr>
        <p:spPr>
          <a:xfrm>
            <a:off x="1763688" y="6009094"/>
            <a:ext cx="4536504" cy="4001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+mj-lt"/>
                <a:ea typeface="ＭＳ Ｐゴシック" pitchFamily="50" charset="-128"/>
              </a:rPr>
              <a:t>Vertex distribution after all data reduction</a:t>
            </a:r>
            <a:endParaRPr lang="en-US" sz="2000" dirty="0">
              <a:solidFill>
                <a:srgbClr val="33CC33"/>
              </a:solidFill>
              <a:latin typeface="+mj-lt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40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Data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R</a:t>
            </a:r>
            <a:r>
              <a:rPr kumimoji="1" lang="en-US" altLang="ja-JP" dirty="0" smtClean="0"/>
              <a:t>eductions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736304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Cherenkov opening angles: </a:t>
            </a:r>
          </a:p>
          <a:p>
            <a:pPr lvl="1"/>
            <a:r>
              <a:rPr lang="en-US" altLang="ja-JP" dirty="0" smtClean="0"/>
              <a:t>For our low energy regions, Cherenkov angles of </a:t>
            </a:r>
            <a:r>
              <a:rPr lang="en-US" altLang="ja-JP" dirty="0" err="1" smtClean="0"/>
              <a:t>muons</a:t>
            </a:r>
            <a:r>
              <a:rPr lang="en-US" altLang="ja-JP" dirty="0" smtClean="0"/>
              <a:t> are less than 34</a:t>
            </a:r>
            <a:r>
              <a:rPr lang="en-US" altLang="ja-JP" baseline="30000" dirty="0" smtClean="0"/>
              <a:t>o</a:t>
            </a:r>
            <a:r>
              <a:rPr lang="en-US" altLang="ja-JP" dirty="0" smtClean="0"/>
              <a:t>. And angles of electrons produced from de-excitation </a:t>
            </a:r>
            <a:r>
              <a:rPr lang="el-GR" altLang="ja-JP" dirty="0" smtClean="0"/>
              <a:t>γ</a:t>
            </a:r>
            <a:r>
              <a:rPr lang="en-US" altLang="ja-JP" dirty="0" smtClean="0"/>
              <a:t> are 42</a:t>
            </a:r>
            <a:r>
              <a:rPr lang="en-US" altLang="ja-JP" baseline="30000" dirty="0" smtClean="0"/>
              <a:t>o</a:t>
            </a:r>
            <a:r>
              <a:rPr lang="en-US" altLang="ja-JP" dirty="0" smtClean="0"/>
              <a:t>  in average. </a:t>
            </a:r>
            <a:r>
              <a:rPr lang="en-US" altLang="ja-JP" dirty="0" smtClean="0">
                <a:sym typeface="Wingdings" panose="05000000000000000000" pitchFamily="2" charset="2"/>
              </a:rPr>
              <a:t>Select event with angle &gt;34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o</a:t>
            </a:r>
            <a:r>
              <a:rPr lang="en-US" altLang="ja-JP" dirty="0" smtClean="0">
                <a:sym typeface="Wingdings" panose="05000000000000000000" pitchFamily="2" charset="2"/>
              </a:rPr>
              <a:t> </a:t>
            </a:r>
            <a:endParaRPr lang="en-US" altLang="ja-JP" dirty="0" smtClean="0"/>
          </a:p>
          <a:p>
            <a:r>
              <a:rPr lang="en-US" altLang="ja-JP" dirty="0"/>
              <a:t>P</a:t>
            </a:r>
            <a:r>
              <a:rPr lang="en-US" altLang="ja-JP" dirty="0" smtClean="0"/>
              <a:t>re-active cut: </a:t>
            </a:r>
          </a:p>
          <a:p>
            <a:pPr lvl="1"/>
            <a:r>
              <a:rPr lang="en-US" altLang="ja-JP" dirty="0" smtClean="0"/>
              <a:t>decay e signal from CC interaction </a:t>
            </a:r>
            <a:r>
              <a:rPr lang="en-US" altLang="ja-JP" dirty="0" err="1" smtClean="0"/>
              <a:t>muons</a:t>
            </a:r>
            <a:r>
              <a:rPr lang="en-US" altLang="ja-JP" dirty="0" smtClean="0"/>
              <a:t> are also one kind background of our observation.  Reject events those have 22hits in a 30ns window before trigger time(0~-20us).</a:t>
            </a:r>
            <a:endParaRPr kumimoji="1" lang="ja-JP" alt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01CF-6AE5-413D-B117-296DC63F3914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75396"/>
            <a:ext cx="5670192" cy="289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62375"/>
            <a:ext cx="34194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3501008"/>
            <a:ext cx="1923925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MC of T2K Run1~3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53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Observed Events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1728192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After all the cuts, 43 event candidates are found in reconstruction energy region of 4~30MeV.</a:t>
            </a:r>
          </a:p>
          <a:p>
            <a:r>
              <a:rPr lang="en-US" altLang="ja-JP" dirty="0" smtClean="0"/>
              <a:t>And simulation predict 56.61 events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01CF-6AE5-413D-B117-296DC63F3914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4092111" cy="372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195379"/>
              </p:ext>
            </p:extLst>
          </p:nvPr>
        </p:nvGraphicFramePr>
        <p:xfrm>
          <a:off x="5292080" y="3850242"/>
          <a:ext cx="3600400" cy="20179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191"/>
                <a:gridCol w="1008112"/>
                <a:gridCol w="864097"/>
              </a:tblGrid>
              <a:tr h="43325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1" dirty="0" smtClean="0"/>
                        <a:t>NCQE</a:t>
                      </a:r>
                      <a:endParaRPr kumimoji="1" lang="ja-JP" altLang="en-US" sz="2000" b="1" baseline="-25000" dirty="0">
                        <a:latin typeface="+mj-lt"/>
                      </a:endParaRPr>
                    </a:p>
                  </a:txBody>
                  <a:tcPr marL="91453" marR="91453" marT="45692" marB="4569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 smtClean="0"/>
                        <a:t>39.1</a:t>
                      </a:r>
                      <a:endParaRPr kumimoji="1" lang="ja-JP" altLang="en-US" sz="2000" b="1" dirty="0">
                        <a:latin typeface="+mj-lt"/>
                      </a:endParaRPr>
                    </a:p>
                  </a:txBody>
                  <a:tcPr marL="91453" marR="91453" marT="45692" marB="4569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69.1%</a:t>
                      </a:r>
                      <a:endParaRPr kumimoji="1" lang="ja-JP" alt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1453" marR="91453" marT="45692" marB="4569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1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 smtClean="0"/>
                        <a:t>NC others</a:t>
                      </a:r>
                      <a:endParaRPr kumimoji="1" lang="ja-JP" altLang="en-US" sz="2000" b="1" baseline="-25000" dirty="0" smtClean="0">
                        <a:latin typeface="+mj-lt"/>
                      </a:endParaRPr>
                    </a:p>
                  </a:txBody>
                  <a:tcPr marL="91453" marR="91453" marT="45692" marB="4569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 smtClean="0"/>
                        <a:t>14.1</a:t>
                      </a:r>
                      <a:endParaRPr kumimoji="1" lang="ja-JP" altLang="en-US" sz="2000" b="1" dirty="0">
                        <a:latin typeface="+mj-lt"/>
                      </a:endParaRPr>
                    </a:p>
                  </a:txBody>
                  <a:tcPr marL="91453" marR="91453" marT="45692" marB="4569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 smtClean="0">
                          <a:latin typeface="+mj-lt"/>
                        </a:rPr>
                        <a:t>24.9</a:t>
                      </a:r>
                      <a:endParaRPr kumimoji="1" lang="ja-JP" altLang="en-US" sz="2000" b="1" dirty="0">
                        <a:latin typeface="+mj-lt"/>
                      </a:endParaRPr>
                    </a:p>
                  </a:txBody>
                  <a:tcPr marL="91453" marR="91453" marT="45692" marB="4569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1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kern="1200" dirty="0" smtClean="0"/>
                        <a:t>CC</a:t>
                      </a:r>
                      <a:endParaRPr kumimoji="1" lang="ja-JP" altLang="en-US" sz="2000" b="1" baseline="-25000" dirty="0" smtClean="0">
                        <a:latin typeface="+mj-lt"/>
                      </a:endParaRPr>
                    </a:p>
                  </a:txBody>
                  <a:tcPr marL="91453" marR="91453" marT="45692" marB="4569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 smtClean="0">
                          <a:latin typeface="+mn-lt"/>
                        </a:rPr>
                        <a:t>2.2</a:t>
                      </a:r>
                      <a:endParaRPr kumimoji="1" lang="ja-JP" altLang="en-US" sz="2000" b="1" dirty="0">
                        <a:latin typeface="+mj-lt"/>
                      </a:endParaRPr>
                    </a:p>
                  </a:txBody>
                  <a:tcPr marL="91453" marR="91453" marT="45692" marB="4569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 smtClean="0">
                          <a:latin typeface="+mj-lt"/>
                        </a:rPr>
                        <a:t>3.9</a:t>
                      </a:r>
                      <a:endParaRPr kumimoji="1" lang="ja-JP" altLang="en-US" sz="2000" b="1" dirty="0">
                        <a:latin typeface="+mj-lt"/>
                      </a:endParaRPr>
                    </a:p>
                  </a:txBody>
                  <a:tcPr marL="91453" marR="91453" marT="45692" marB="4569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114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b="1" baseline="0" dirty="0" smtClean="0">
                          <a:latin typeface="+mn-lt"/>
                        </a:rPr>
                        <a:t>Beam unrelated</a:t>
                      </a:r>
                      <a:endParaRPr kumimoji="1" lang="ja-JP" altLang="en-US" sz="1800" b="1" dirty="0">
                        <a:latin typeface="+mj-lt"/>
                      </a:endParaRPr>
                    </a:p>
                  </a:txBody>
                  <a:tcPr marL="91453" marR="91453" marT="45692" marB="4569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1.2</a:t>
                      </a:r>
                      <a:endParaRPr kumimoji="1" lang="ja-JP" altLang="en-US" sz="2000" b="1" dirty="0">
                        <a:latin typeface="+mj-lt"/>
                      </a:endParaRPr>
                    </a:p>
                  </a:txBody>
                  <a:tcPr marL="91453" marR="91453" marT="45692" marB="4569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+mj-lt"/>
                        </a:rPr>
                        <a:t>2.1</a:t>
                      </a:r>
                      <a:endParaRPr kumimoji="1" lang="ja-JP" altLang="en-US" sz="2000" b="1" dirty="0">
                        <a:latin typeface="+mj-lt"/>
                      </a:endParaRPr>
                    </a:p>
                  </a:txBody>
                  <a:tcPr marL="91453" marR="91453" marT="45692" marB="4569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114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1" dirty="0" smtClean="0">
                          <a:latin typeface="+mj-lt"/>
                        </a:rPr>
                        <a:t>Total</a:t>
                      </a:r>
                      <a:endParaRPr kumimoji="1" lang="ja-JP" altLang="en-US" sz="2000" b="1" dirty="0">
                        <a:latin typeface="+mj-lt"/>
                      </a:endParaRPr>
                    </a:p>
                  </a:txBody>
                  <a:tcPr marL="91453" marR="91453" marT="45692" marB="45692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 smtClean="0"/>
                        <a:t>56.61</a:t>
                      </a:r>
                      <a:endParaRPr kumimoji="1" lang="ja-JP" altLang="en-US" sz="2000" b="1" dirty="0">
                        <a:latin typeface="+mj-lt"/>
                      </a:endParaRPr>
                    </a:p>
                  </a:txBody>
                  <a:tcPr marL="91453" marR="91453" marT="45692" marB="45692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b="1" dirty="0">
                        <a:latin typeface="+mj-lt"/>
                      </a:endParaRPr>
                    </a:p>
                  </a:txBody>
                  <a:tcPr marL="91453" marR="91453" marT="45692" marB="45692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Observed Events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17</a:t>
            </a:fld>
            <a:endParaRPr lang="en-US">
              <a:solidFill>
                <a:srgbClr val="464653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5163988" cy="468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22101" y="1844824"/>
            <a:ext cx="925455" cy="396044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31957" y="6279703"/>
            <a:ext cx="7312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CC00FF"/>
                </a:solidFill>
              </a:rPr>
              <a:t>We are working on the analysis of this discrepancy now.</a:t>
            </a:r>
            <a:endParaRPr kumimoji="1" lang="ja-JP" altLang="en-US" sz="2400" b="1" dirty="0">
              <a:solidFill>
                <a:srgbClr val="CC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0221" y="2941167"/>
            <a:ext cx="3178283" cy="92333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At large Cherenkov angle, there are </a:t>
            </a:r>
            <a:r>
              <a:rPr lang="en-US" altLang="ja-JP" dirty="0" smtClean="0"/>
              <a:t>discrepancy </a:t>
            </a:r>
            <a:r>
              <a:rPr lang="en-US" altLang="ja-JP" dirty="0" smtClean="0"/>
              <a:t>between data and MC simulation.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1065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NCQE Cross-section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NCQE </a:t>
                </a:r>
                <a:r>
                  <a:rPr kumimoji="1" lang="en-US" altLang="ja-JP" dirty="0" smtClean="0"/>
                  <a:t>cross-section as below</a:t>
                </a: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>
                          <a:latin typeface="Cambria Math"/>
                        </a:rPr>
                        <m:t>&lt;</m:t>
                      </m:r>
                      <m:sSubSup>
                        <m:sSubSup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𝜈</m:t>
                          </m:r>
                          <m:r>
                            <a:rPr lang="en-US" altLang="ja-JP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𝑁𝐶𝑄𝐸</m:t>
                          </m:r>
                        </m:sub>
                        <m:sup>
                          <m:r>
                            <a:rPr lang="en-US" altLang="ja-JP" i="1">
                              <a:latin typeface="Cambria Math"/>
                            </a:rPr>
                            <m:t>𝑜𝑏𝑠</m:t>
                          </m:r>
                        </m:sup>
                      </m:sSubSup>
                      <m:r>
                        <a:rPr lang="en-US" altLang="ja-JP">
                          <a:latin typeface="Cambria Math"/>
                        </a:rPr>
                        <m:t>&gt;= </m:t>
                      </m:r>
                      <m:f>
                        <m:f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𝑜𝑏𝑠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𝑏𝑘𝑔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𝑒𝑥𝑝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𝑒𝑥𝑝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𝑏𝑘𝑔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𝑒𝑥𝑝</m:t>
                              </m:r>
                            </m:sup>
                          </m:sSubSup>
                        </m:den>
                      </m:f>
                      <m:r>
                        <a:rPr lang="en-US" altLang="ja-JP" i="1">
                          <a:latin typeface="Cambria Math"/>
                        </a:rPr>
                        <m:t>&lt;</m:t>
                      </m:r>
                      <m:sSubSup>
                        <m:sSubSup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𝜈</m:t>
                          </m:r>
                          <m:r>
                            <a:rPr lang="en-US" altLang="ja-JP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𝑁𝐶𝑄𝐸</m:t>
                          </m:r>
                        </m:sub>
                        <m:sup>
                          <m:r>
                            <a:rPr lang="en-US" altLang="ja-JP" i="1">
                              <a:latin typeface="Cambria Math"/>
                            </a:rPr>
                            <m:t>𝑡h𝑒𝑜𝑟𝑦</m:t>
                          </m:r>
                        </m:sup>
                      </m:sSubSup>
                      <m:r>
                        <a:rPr lang="en-US" altLang="ja-JP" i="1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kumimoji="1" lang="en-US" altLang="ja-JP" dirty="0" smtClean="0"/>
              </a:p>
              <a:p>
                <a:r>
                  <a:rPr kumimoji="1" lang="en-US" altLang="ja-JP" dirty="0" smtClean="0"/>
                  <a:t>Systematic </a:t>
                </a:r>
                <a:r>
                  <a:rPr kumimoji="1" lang="en-US" altLang="ja-JP" dirty="0"/>
                  <a:t>and statistical </a:t>
                </a:r>
                <a:r>
                  <a:rPr kumimoji="1" lang="en-US" altLang="ja-JP" dirty="0" smtClean="0"/>
                  <a:t>uncertainties: </a:t>
                </a:r>
              </a:p>
              <a:p>
                <a:pPr lvl="1"/>
                <a:r>
                  <a:rPr lang="en-US" altLang="ja-JP" dirty="0" smtClean="0"/>
                  <a:t>Evaluated the uncertainty using a Monte Carlo method that includes the correlations between signal and background systematic uncertainties.</a:t>
                </a:r>
                <a:endParaRPr kumimoji="1" lang="en-US" altLang="ja-JP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01CF-6AE5-413D-B117-296DC63F3914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Oval 4"/>
          <p:cNvSpPr/>
          <p:nvPr/>
        </p:nvSpPr>
        <p:spPr>
          <a:xfrm>
            <a:off x="3635896" y="2146791"/>
            <a:ext cx="892113" cy="4901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Straight Arrow Connector 6"/>
          <p:cNvCxnSpPr>
            <a:stCxn id="5" idx="7"/>
          </p:cNvCxnSpPr>
          <p:nvPr/>
        </p:nvCxnSpPr>
        <p:spPr>
          <a:xfrm flipV="1">
            <a:off x="4397362" y="1854116"/>
            <a:ext cx="2622910" cy="3644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24128" y="1484784"/>
            <a:ext cx="3269934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observed data event # in Run1~3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26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Systematic Uncertainties</a:t>
            </a:r>
            <a:endParaRPr kumimoji="1" lang="ja-JP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462447"/>
              </p:ext>
            </p:extLst>
          </p:nvPr>
        </p:nvGraphicFramePr>
        <p:xfrm>
          <a:off x="467544" y="1124744"/>
          <a:ext cx="8219255" cy="54553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3851"/>
                <a:gridCol w="1894885"/>
                <a:gridCol w="1584176"/>
                <a:gridCol w="1656184"/>
                <a:gridCol w="1440159"/>
              </a:tblGrid>
              <a:tr h="6627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Fraction of sample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Signal NCQE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69%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NC-</a:t>
                      </a:r>
                      <a:r>
                        <a:rPr kumimoji="1" lang="en-US" altLang="ja-JP" dirty="0" err="1" smtClean="0"/>
                        <a:t>nonQE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25%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CC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4%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Beam </a:t>
                      </a:r>
                      <a:r>
                        <a:rPr kumimoji="1" lang="en-US" altLang="ja-JP" dirty="0" err="1" smtClean="0"/>
                        <a:t>unrel</a:t>
                      </a:r>
                      <a:r>
                        <a:rPr kumimoji="1" lang="en-US" altLang="ja-JP" dirty="0" smtClean="0"/>
                        <a:t>.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2%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66279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Flux</a:t>
                      </a:r>
                      <a:endParaRPr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11%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10%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12%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-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66279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/>
                        <a:t>Cross-section</a:t>
                      </a:r>
                      <a:endParaRPr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--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18%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24%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-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6627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Primary γ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en-US" altLang="ja-JP" sz="2000" dirty="0" smtClean="0"/>
                        <a:t>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10%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3%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6%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-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6627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Secondary γ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Production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13%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13%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7.6%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-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6627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Detector response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2.2%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2.2%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2.2%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-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6627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Oscillation</a:t>
                      </a:r>
                      <a:br>
                        <a:rPr kumimoji="1" lang="en-US" altLang="ja-JP" sz="2000" dirty="0" smtClean="0"/>
                      </a:br>
                      <a:r>
                        <a:rPr kumimoji="1" lang="en-US" altLang="ja-JP" sz="2000" dirty="0" smtClean="0"/>
                        <a:t>Parameters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-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-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10%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-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6627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Total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20%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25%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30%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0.8%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19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2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Physics</a:t>
            </a:r>
          </a:p>
          <a:p>
            <a:r>
              <a:rPr lang="en-US" altLang="ja-JP" dirty="0" smtClean="0"/>
              <a:t>Motivation</a:t>
            </a:r>
          </a:p>
          <a:p>
            <a:r>
              <a:rPr lang="en-US" altLang="ja-JP" dirty="0"/>
              <a:t>D</a:t>
            </a:r>
            <a:r>
              <a:rPr kumimoji="1" lang="en-US" altLang="ja-JP" dirty="0" smtClean="0"/>
              <a:t>ata set and MC production</a:t>
            </a:r>
          </a:p>
          <a:p>
            <a:pPr lvl="1"/>
            <a:r>
              <a:rPr lang="en-US" altLang="ja-JP" dirty="0" smtClean="0"/>
              <a:t>event reduction</a:t>
            </a:r>
          </a:p>
          <a:p>
            <a:pPr lvl="1"/>
            <a:r>
              <a:rPr lang="en-US" altLang="ja-JP" dirty="0" smtClean="0"/>
              <a:t>event candidates </a:t>
            </a:r>
            <a:endParaRPr lang="en-US" altLang="ja-JP" dirty="0"/>
          </a:p>
          <a:p>
            <a:r>
              <a:rPr kumimoji="1" lang="en-US" altLang="ja-JP" dirty="0" smtClean="0"/>
              <a:t>NCQE cross-section calculation</a:t>
            </a:r>
          </a:p>
          <a:p>
            <a:pPr lvl="1"/>
            <a:r>
              <a:rPr lang="en-US" altLang="ja-JP" dirty="0" smtClean="0"/>
              <a:t>systematic uncertainties</a:t>
            </a:r>
          </a:p>
          <a:p>
            <a:pPr lvl="1"/>
            <a:r>
              <a:rPr kumimoji="1" lang="en-US" altLang="ja-JP" dirty="0" smtClean="0"/>
              <a:t>results</a:t>
            </a:r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2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89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1384"/>
            <a:ext cx="5092659" cy="47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NCQE cross-section</a:t>
            </a:r>
            <a:endParaRPr kumimoji="1" lang="ja-JP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01CF-6AE5-413D-B117-296DC63F3914}" type="slidenum">
              <a:rPr kumimoji="1" lang="ja-JP" altLang="en-US" smtClean="0"/>
              <a:t>20</a:t>
            </a:fld>
            <a:endParaRPr kumimoji="1" lang="ja-JP" alt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02565" y="3712028"/>
            <a:ext cx="25219" cy="629614"/>
          </a:xfrm>
          <a:prstGeom prst="straightConnector1">
            <a:avLst/>
          </a:prstGeom>
          <a:ln w="28575">
            <a:solidFill>
              <a:srgbClr val="00CC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27784" y="3866660"/>
                <a:ext cx="5365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CC00"/>
                    </a:solidFill>
                  </a:rPr>
                  <a:t>~1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solidFill>
                          <a:srgbClr val="00CC00"/>
                        </a:solidFill>
                        <a:latin typeface="Cambria Math"/>
                      </a:rPr>
                      <m:t>𝜎</m:t>
                    </m:r>
                  </m:oMath>
                </a14:m>
                <a:endParaRPr kumimoji="1" lang="ja-JP" altLang="en-US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866660"/>
                <a:ext cx="536557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9091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6"/>
          <p:cNvSpPr txBox="1"/>
          <p:nvPr/>
        </p:nvSpPr>
        <p:spPr>
          <a:xfrm>
            <a:off x="1259632" y="1403484"/>
            <a:ext cx="3600400" cy="3693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algn="ctr"/>
            <a:r>
              <a:rPr kumimoji="1" lang="en-US" altLang="ja-JP" kern="0" dirty="0" smtClean="0">
                <a:solidFill>
                  <a:prstClr val="black"/>
                </a:solidFill>
                <a:latin typeface="Calibri"/>
              </a:rPr>
              <a:t>measurement of </a:t>
            </a:r>
            <a:r>
              <a:rPr kumimoji="1" lang="el-GR" altLang="ja-JP" kern="0" dirty="0" smtClean="0">
                <a:solidFill>
                  <a:prstClr val="black"/>
                </a:solidFill>
                <a:latin typeface="Calibri"/>
              </a:rPr>
              <a:t>σ</a:t>
            </a:r>
            <a:r>
              <a:rPr kumimoji="1" lang="en-US" altLang="ja-JP" kern="0" baseline="-25000" dirty="0" smtClean="0">
                <a:solidFill>
                  <a:prstClr val="black"/>
                </a:solidFill>
                <a:latin typeface="Calibri"/>
              </a:rPr>
              <a:t>NCQE</a:t>
            </a:r>
            <a:r>
              <a:rPr kumimoji="1" lang="en-US" altLang="ja-JP" kern="0" dirty="0" smtClean="0">
                <a:solidFill>
                  <a:prstClr val="black"/>
                </a:solidFill>
                <a:latin typeface="Calibri"/>
              </a:rPr>
              <a:t>(T2KRun1~3)</a:t>
            </a:r>
            <a:endParaRPr kumimoji="1" lang="ja-JP" altLang="en-US" kern="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220072" y="3464819"/>
                <a:ext cx="3863365" cy="677173"/>
              </a:xfrm>
              <a:prstGeom prst="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ja-JP" alt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𝑜𝑏𝑠</m:t>
                              </m:r>
                            </m:sup>
                          </m:sSup>
                        </m:e>
                        <m:sub>
                          <m:r>
                            <a:rPr kumimoji="1" lang="ja-JP" altLang="en-US" b="0" i="1" smtClean="0">
                              <a:latin typeface="Cambria Math"/>
                            </a:rPr>
                            <m:t>𝜈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𝑁𝐶𝑄𝐸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&gt; =1.35</m:t>
                      </m:r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−38</m:t>
                          </m:r>
                        </m:sup>
                      </m:sSup>
                      <m:sSup>
                        <m:sSupPr>
                          <m:ctrlPr>
                            <a:rPr lang="en-US" altLang="ja-JP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/>
                              <a:ea typeface="Cambria Math"/>
                            </a:rPr>
                            <m:t>cm</m:t>
                          </m:r>
                        </m:e>
                        <m:sup>
                          <m:r>
                            <a:rPr lang="en-US" altLang="ja-JP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68%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/>
                          <a:ea typeface="Cambria Math"/>
                        </a:rPr>
                        <m:t>C</m:t>
                      </m:r>
                      <m:r>
                        <a:rPr lang="en-US" altLang="ja-JP" b="0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/>
                          <a:ea typeface="Cambria Math"/>
                        </a:rPr>
                        <m:t>L</m:t>
                      </m:r>
                      <m:r>
                        <a:rPr lang="en-US" altLang="ja-JP" b="0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(1.06, 1.94)×</m:t>
                      </m:r>
                      <m:sSup>
                        <m:sSupPr>
                          <m:ctrlPr>
                            <a:rPr lang="en-US" altLang="ja-JP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−38</m:t>
                          </m:r>
                        </m:sup>
                      </m:sSup>
                      <m:sSup>
                        <m:sSupPr>
                          <m:ctrlPr>
                            <a:rPr lang="en-US" altLang="ja-JP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/>
                              <a:ea typeface="Cambria Math"/>
                            </a:rPr>
                            <m:t>cm</m:t>
                          </m:r>
                        </m:e>
                        <m:sup>
                          <m:r>
                            <a:rPr lang="en-US" altLang="ja-JP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464819"/>
                <a:ext cx="3863365" cy="677173"/>
              </a:xfrm>
              <a:prstGeom prst="rect">
                <a:avLst/>
              </a:prstGeom>
              <a:blipFill rotWithShape="1">
                <a:blip r:embed="rId4"/>
                <a:stretch>
                  <a:fillRect b="-4386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0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ja-JP" dirty="0" smtClean="0"/>
                  <a:t>T2K have already reached 6.57x10</a:t>
                </a:r>
                <a:r>
                  <a:rPr lang="en-US" altLang="ja-JP" baseline="30000" dirty="0" smtClean="0"/>
                  <a:t>20 </a:t>
                </a:r>
                <a:r>
                  <a:rPr lang="en-US" altLang="ja-JP" dirty="0" smtClean="0"/>
                  <a:t>proton on target (p.o.t.) now, and we analyzed data about half accumulated p.o.t. for searching gamma rays after NC interaction.</a:t>
                </a:r>
              </a:p>
              <a:p>
                <a:r>
                  <a:rPr kumimoji="1" lang="en-US" altLang="ja-JP" dirty="0" smtClean="0"/>
                  <a:t>After reduction, 43 events are selected as </a:t>
                </a:r>
                <a:r>
                  <a:rPr kumimoji="1" lang="el-GR" altLang="ja-JP" dirty="0" smtClean="0"/>
                  <a:t>γ</a:t>
                </a:r>
                <a:r>
                  <a:rPr kumimoji="1" lang="en-US" altLang="ja-JP" dirty="0" smtClean="0"/>
                  <a:t> ray candidates, which is lower than MC simulation prediction. (56.61)</a:t>
                </a:r>
              </a:p>
              <a:p>
                <a:r>
                  <a:rPr lang="en-US" altLang="ja-JP" dirty="0" smtClean="0"/>
                  <a:t>There are discrepancy between MC and data in Cherenkov angle distribution</a:t>
                </a:r>
                <a:endParaRPr lang="en-US" altLang="ja-JP" dirty="0"/>
              </a:p>
              <a:p>
                <a:pPr lvl="1"/>
                <a:r>
                  <a:rPr lang="en-US" altLang="ja-JP" dirty="0" smtClean="0"/>
                  <a:t>Analysis is now </a:t>
                </a:r>
                <a:r>
                  <a:rPr lang="en-US" altLang="ja-JP" dirty="0" smtClean="0"/>
                  <a:t>working in progress</a:t>
                </a:r>
                <a:endParaRPr lang="en-US" altLang="ja-JP" dirty="0"/>
              </a:p>
              <a:p>
                <a:r>
                  <a:rPr lang="en-US" altLang="ja-JP" dirty="0" smtClean="0"/>
                  <a:t>Observed NCQE cross-section: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ja-JP" altLang="en-US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𝑜𝑏𝑠</m:t>
                            </m:r>
                          </m:sup>
                        </m:sSup>
                      </m:e>
                      <m:sub>
                        <m:r>
                          <a:rPr lang="ja-JP" altLang="en-US" i="1">
                            <a:latin typeface="Cambria Math"/>
                          </a:rPr>
                          <m:t>𝜈</m:t>
                        </m:r>
                        <m:r>
                          <a:rPr lang="en-US" altLang="ja-JP" i="1">
                            <a:latin typeface="Cambria Math"/>
                          </a:rPr>
                          <m:t>,</m:t>
                        </m:r>
                        <m:r>
                          <a:rPr lang="en-US" altLang="ja-JP" i="1">
                            <a:latin typeface="Cambria Math"/>
                          </a:rPr>
                          <m:t>𝑁𝐶𝑄𝐸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&gt; =1.35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−38</m:t>
                        </m:r>
                      </m:sup>
                    </m:sSup>
                    <m:sSup>
                      <m:sSupPr>
                        <m:ctrlPr>
                          <a:rPr lang="en-US" altLang="ja-JP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  <a:ea typeface="Cambria Math"/>
                          </a:rPr>
                          <m:t>cm</m:t>
                        </m:r>
                      </m:e>
                      <m:sup>
                        <m:r>
                          <a:rPr lang="en-US" altLang="ja-JP" b="0" i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ja-JP" b="0" i="0" smtClean="0">
                        <a:latin typeface="Cambria Math"/>
                        <a:ea typeface="Cambria Math"/>
                      </a:rPr>
                      <m:t>68%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/>
                        <a:ea typeface="Cambria Math"/>
                      </a:rPr>
                      <m:t>C</m:t>
                    </m:r>
                    <m:r>
                      <a:rPr lang="en-US" altLang="ja-JP" b="0" i="0" smtClean="0">
                        <a:latin typeface="Cambria Math"/>
                        <a:ea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/>
                        <a:ea typeface="Cambria Math"/>
                      </a:rPr>
                      <m:t>L</m:t>
                    </m:r>
                    <m:r>
                      <a:rPr lang="en-US" altLang="ja-JP" b="0" i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(1.06, 1.94)×</m:t>
                    </m:r>
                    <m:sSup>
                      <m:sSupPr>
                        <m:ctrlPr>
                          <a:rPr lang="en-US" altLang="ja-JP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−38</m:t>
                        </m:r>
                      </m:sup>
                    </m:sSup>
                    <m:sSup>
                      <m:sSupPr>
                        <m:ctrlPr>
                          <a:rPr lang="en-US" altLang="ja-JP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  <a:ea typeface="Cambria Math"/>
                          </a:rPr>
                          <m:t>cm</m:t>
                        </m:r>
                      </m:e>
                      <m:sup>
                        <m:r>
                          <a:rPr lang="en-US" altLang="ja-JP" b="0" i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ja-JP" altLang="en-US" dirty="0"/>
              </a:p>
              <a:p>
                <a:endParaRPr kumimoji="1" lang="ja-JP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/>
                <a:stretch>
                  <a:fillRect l="-1185" t="-25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01CF-6AE5-413D-B117-296DC63F391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Gamma R</a:t>
            </a:r>
            <a:r>
              <a:rPr lang="en-US" altLang="ja-JP" dirty="0" smtClean="0"/>
              <a:t>ay after NCQE interaction</a:t>
            </a:r>
            <a:endParaRPr kumimoji="1" lang="ja-JP" alt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747146" y="1514425"/>
            <a:ext cx="8331542" cy="4794895"/>
            <a:chOff x="1394545" y="840669"/>
            <a:chExt cx="8331542" cy="4794895"/>
          </a:xfrm>
        </p:grpSpPr>
        <p:sp>
          <p:nvSpPr>
            <p:cNvPr id="102" name="下矢印 6"/>
            <p:cNvSpPr/>
            <p:nvPr/>
          </p:nvSpPr>
          <p:spPr bwMode="auto">
            <a:xfrm>
              <a:off x="5376591" y="1850998"/>
              <a:ext cx="109576" cy="295119"/>
            </a:xfrm>
            <a:prstGeom prst="downArrow">
              <a:avLst/>
            </a:prstGeom>
            <a:solidFill>
              <a:srgbClr val="66FF6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03" name="直線コネクタ 7"/>
            <p:cNvCxnSpPr/>
            <p:nvPr/>
          </p:nvCxnSpPr>
          <p:spPr bwMode="auto">
            <a:xfrm rot="10800000" flipV="1">
              <a:off x="2343826" y="2507923"/>
              <a:ext cx="728662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8"/>
            <p:cNvCxnSpPr/>
            <p:nvPr/>
          </p:nvCxnSpPr>
          <p:spPr bwMode="auto">
            <a:xfrm>
              <a:off x="2075538" y="2169786"/>
              <a:ext cx="1227138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円/楕円 9"/>
            <p:cNvSpPr/>
            <p:nvPr/>
          </p:nvSpPr>
          <p:spPr bwMode="auto">
            <a:xfrm>
              <a:off x="2189787" y="2056366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6" name="円/楕円 10"/>
            <p:cNvSpPr/>
            <p:nvPr/>
          </p:nvSpPr>
          <p:spPr bwMode="auto">
            <a:xfrm>
              <a:off x="2458248" y="2056366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7" name="円/楕円 11"/>
            <p:cNvSpPr/>
            <p:nvPr/>
          </p:nvSpPr>
          <p:spPr bwMode="auto">
            <a:xfrm>
              <a:off x="2458248" y="2394411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8" name="円/楕円 12"/>
            <p:cNvSpPr/>
            <p:nvPr/>
          </p:nvSpPr>
          <p:spPr bwMode="auto">
            <a:xfrm>
              <a:off x="2726708" y="2056366"/>
              <a:ext cx="230109" cy="2253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9" name="円/楕円 13"/>
            <p:cNvSpPr/>
            <p:nvPr/>
          </p:nvSpPr>
          <p:spPr bwMode="auto">
            <a:xfrm>
              <a:off x="2995169" y="2056366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0" name="円/楕円 14"/>
            <p:cNvSpPr/>
            <p:nvPr/>
          </p:nvSpPr>
          <p:spPr bwMode="auto">
            <a:xfrm>
              <a:off x="3637562" y="3220191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1" name="円/楕円 15"/>
            <p:cNvSpPr/>
            <p:nvPr/>
          </p:nvSpPr>
          <p:spPr bwMode="auto">
            <a:xfrm>
              <a:off x="2726708" y="2394411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12" name="直線コネクタ 16"/>
            <p:cNvCxnSpPr/>
            <p:nvPr/>
          </p:nvCxnSpPr>
          <p:spPr bwMode="auto">
            <a:xfrm rot="10800000" flipV="1">
              <a:off x="2343826" y="1793548"/>
              <a:ext cx="728662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円/楕円 17"/>
            <p:cNvSpPr/>
            <p:nvPr/>
          </p:nvSpPr>
          <p:spPr bwMode="auto">
            <a:xfrm>
              <a:off x="2458248" y="1680760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4" name="円/楕円 18"/>
            <p:cNvSpPr/>
            <p:nvPr/>
          </p:nvSpPr>
          <p:spPr bwMode="auto">
            <a:xfrm>
              <a:off x="2726709" y="1680760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5" name="右矢印 19"/>
            <p:cNvSpPr/>
            <p:nvPr/>
          </p:nvSpPr>
          <p:spPr bwMode="auto">
            <a:xfrm>
              <a:off x="5634674" y="3954070"/>
              <a:ext cx="613625" cy="380972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16" name="直線コネクタ 20"/>
            <p:cNvCxnSpPr/>
            <p:nvPr/>
          </p:nvCxnSpPr>
          <p:spPr bwMode="auto">
            <a:xfrm rot="10800000" flipV="1">
              <a:off x="4934626" y="2506336"/>
              <a:ext cx="728662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21"/>
            <p:cNvCxnSpPr/>
            <p:nvPr/>
          </p:nvCxnSpPr>
          <p:spPr bwMode="auto">
            <a:xfrm>
              <a:off x="4664751" y="2168198"/>
              <a:ext cx="1227137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円/楕円 22"/>
            <p:cNvSpPr/>
            <p:nvPr/>
          </p:nvSpPr>
          <p:spPr bwMode="auto">
            <a:xfrm>
              <a:off x="4780329" y="2054898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9" name="円/楕円 23"/>
            <p:cNvSpPr/>
            <p:nvPr/>
          </p:nvSpPr>
          <p:spPr bwMode="auto">
            <a:xfrm>
              <a:off x="5048790" y="2054898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0" name="円/楕円 24"/>
            <p:cNvSpPr/>
            <p:nvPr/>
          </p:nvSpPr>
          <p:spPr bwMode="auto">
            <a:xfrm>
              <a:off x="5048790" y="2392944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1" name="円/楕円 25"/>
            <p:cNvSpPr/>
            <p:nvPr/>
          </p:nvSpPr>
          <p:spPr bwMode="auto">
            <a:xfrm>
              <a:off x="5317251" y="2054898"/>
              <a:ext cx="230109" cy="2253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2" name="円/楕円 26"/>
            <p:cNvSpPr/>
            <p:nvPr/>
          </p:nvSpPr>
          <p:spPr bwMode="auto">
            <a:xfrm>
              <a:off x="5585712" y="2054898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3" name="円/楕円 27"/>
            <p:cNvSpPr/>
            <p:nvPr/>
          </p:nvSpPr>
          <p:spPr bwMode="auto">
            <a:xfrm>
              <a:off x="5317251" y="2392944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24" name="直線コネクタ 28"/>
            <p:cNvCxnSpPr/>
            <p:nvPr/>
          </p:nvCxnSpPr>
          <p:spPr bwMode="auto">
            <a:xfrm rot="10800000" flipV="1">
              <a:off x="4934626" y="1791961"/>
              <a:ext cx="728662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円/楕円 29"/>
            <p:cNvSpPr/>
            <p:nvPr/>
          </p:nvSpPr>
          <p:spPr bwMode="auto">
            <a:xfrm>
              <a:off x="5048790" y="1679292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6" name="円/楕円 30"/>
            <p:cNvSpPr/>
            <p:nvPr/>
          </p:nvSpPr>
          <p:spPr bwMode="auto">
            <a:xfrm>
              <a:off x="5317251" y="1679292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7" name="Freeform 21"/>
            <p:cNvSpPr>
              <a:spLocks/>
            </p:cNvSpPr>
            <p:nvPr/>
          </p:nvSpPr>
          <p:spPr bwMode="auto">
            <a:xfrm rot="20131071" flipH="1" flipV="1">
              <a:off x="5473794" y="1811290"/>
              <a:ext cx="969470" cy="166182"/>
            </a:xfrm>
            <a:custGeom>
              <a:avLst/>
              <a:gdLst>
                <a:gd name="T0" fmla="*/ 0 w 2304"/>
                <a:gd name="T1" fmla="*/ 2147483647 h 192"/>
                <a:gd name="T2" fmla="*/ 2147483647 w 2304"/>
                <a:gd name="T3" fmla="*/ 0 h 192"/>
                <a:gd name="T4" fmla="*/ 2147483647 w 2304"/>
                <a:gd name="T5" fmla="*/ 2147483647 h 192"/>
                <a:gd name="T6" fmla="*/ 2147483647 w 2304"/>
                <a:gd name="T7" fmla="*/ 0 h 192"/>
                <a:gd name="T8" fmla="*/ 2147483647 w 2304"/>
                <a:gd name="T9" fmla="*/ 2147483647 h 192"/>
                <a:gd name="T10" fmla="*/ 2147483647 w 2304"/>
                <a:gd name="T11" fmla="*/ 0 h 192"/>
                <a:gd name="T12" fmla="*/ 2147483647 w 2304"/>
                <a:gd name="T13" fmla="*/ 2147483647 h 192"/>
                <a:gd name="T14" fmla="*/ 2147483647 w 2304"/>
                <a:gd name="T15" fmla="*/ 0 h 192"/>
                <a:gd name="T16" fmla="*/ 2147483647 w 2304"/>
                <a:gd name="T17" fmla="*/ 2147483647 h 192"/>
                <a:gd name="T18" fmla="*/ 2147483647 w 2304"/>
                <a:gd name="T19" fmla="*/ 0 h 192"/>
                <a:gd name="T20" fmla="*/ 2147483647 w 2304"/>
                <a:gd name="T21" fmla="*/ 2147483647 h 192"/>
                <a:gd name="T22" fmla="*/ 2147483647 w 2304"/>
                <a:gd name="T23" fmla="*/ 0 h 192"/>
                <a:gd name="T24" fmla="*/ 2147483647 w 2304"/>
                <a:gd name="T25" fmla="*/ 2147483647 h 1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4"/>
                <a:gd name="T40" fmla="*/ 0 h 192"/>
                <a:gd name="T41" fmla="*/ 2304 w 2304"/>
                <a:gd name="T42" fmla="*/ 192 h 1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28" name="Group 18"/>
            <p:cNvGrpSpPr>
              <a:grpSpLocks/>
            </p:cNvGrpSpPr>
            <p:nvPr/>
          </p:nvGrpSpPr>
          <p:grpSpPr bwMode="auto">
            <a:xfrm rot="1200000">
              <a:off x="1745024" y="1351391"/>
              <a:ext cx="1012207" cy="0"/>
              <a:chOff x="1392" y="1488"/>
              <a:chExt cx="1584" cy="0"/>
            </a:xfrm>
          </p:grpSpPr>
          <p:sp>
            <p:nvSpPr>
              <p:cNvPr id="177" name="Line 1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8" name="Line 20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29" name="Group 18"/>
            <p:cNvGrpSpPr>
              <a:grpSpLocks/>
            </p:cNvGrpSpPr>
            <p:nvPr/>
          </p:nvGrpSpPr>
          <p:grpSpPr bwMode="auto">
            <a:xfrm rot="20236334">
              <a:off x="2664653" y="1320184"/>
              <a:ext cx="1012207" cy="0"/>
              <a:chOff x="1392" y="1488"/>
              <a:chExt cx="1584" cy="0"/>
            </a:xfrm>
          </p:grpSpPr>
          <p:sp>
            <p:nvSpPr>
              <p:cNvPr id="175" name="Line 1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6" name="Line 20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aphicFrame>
          <p:nvGraphicFramePr>
            <p:cNvPr id="13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9909659"/>
                </p:ext>
              </p:extLst>
            </p:nvPr>
          </p:nvGraphicFramePr>
          <p:xfrm>
            <a:off x="2185150" y="2769839"/>
            <a:ext cx="735114" cy="482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8" name="数式" r:id="rId4" imgW="342720" imgH="228600" progId="Equation.3">
                    <p:embed/>
                  </p:oleObj>
                </mc:Choice>
                <mc:Fallback>
                  <p:oleObj name="数式" r:id="rId4" imgW="342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5150" y="2769839"/>
                          <a:ext cx="735114" cy="4826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2013541"/>
                </p:ext>
              </p:extLst>
            </p:nvPr>
          </p:nvGraphicFramePr>
          <p:xfrm>
            <a:off x="4318450" y="2770187"/>
            <a:ext cx="2043395" cy="482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9" name="数式" r:id="rId6" imgW="952200" imgH="228600" progId="Equation.3">
                    <p:embed/>
                  </p:oleObj>
                </mc:Choice>
                <mc:Fallback>
                  <p:oleObj name="数式" r:id="rId6" imgW="952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8450" y="2770187"/>
                          <a:ext cx="2043395" cy="4826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2" name="正方形/長方形 44"/>
            <p:cNvSpPr/>
            <p:nvPr/>
          </p:nvSpPr>
          <p:spPr>
            <a:xfrm>
              <a:off x="6934200" y="1278426"/>
              <a:ext cx="10550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dirty="0">
                  <a:solidFill>
                    <a:srgbClr val="FF0000"/>
                  </a:solidFill>
                  <a:latin typeface="+mj-lt"/>
                </a:rPr>
                <a:t>(~ 6MeV)</a:t>
              </a:r>
              <a:endParaRPr lang="ja-JP" altLang="en-US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1394545" y="954533"/>
              <a:ext cx="381000" cy="376809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l-GR" altLang="ja-JP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ν</a:t>
              </a:r>
              <a:endParaRPr kumimoji="1"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4" name="Freeform 21"/>
            <p:cNvSpPr>
              <a:spLocks/>
            </p:cNvSpPr>
            <p:nvPr/>
          </p:nvSpPr>
          <p:spPr bwMode="auto">
            <a:xfrm rot="15621865" flipH="1" flipV="1">
              <a:off x="2427494" y="1807555"/>
              <a:ext cx="647338" cy="73889"/>
            </a:xfrm>
            <a:custGeom>
              <a:avLst/>
              <a:gdLst>
                <a:gd name="T0" fmla="*/ 0 w 2304"/>
                <a:gd name="T1" fmla="*/ 2147483647 h 192"/>
                <a:gd name="T2" fmla="*/ 2147483647 w 2304"/>
                <a:gd name="T3" fmla="*/ 0 h 192"/>
                <a:gd name="T4" fmla="*/ 2147483647 w 2304"/>
                <a:gd name="T5" fmla="*/ 2147483647 h 192"/>
                <a:gd name="T6" fmla="*/ 2147483647 w 2304"/>
                <a:gd name="T7" fmla="*/ 0 h 192"/>
                <a:gd name="T8" fmla="*/ 2147483647 w 2304"/>
                <a:gd name="T9" fmla="*/ 2147483647 h 192"/>
                <a:gd name="T10" fmla="*/ 2147483647 w 2304"/>
                <a:gd name="T11" fmla="*/ 0 h 192"/>
                <a:gd name="T12" fmla="*/ 2147483647 w 2304"/>
                <a:gd name="T13" fmla="*/ 2147483647 h 192"/>
                <a:gd name="T14" fmla="*/ 2147483647 w 2304"/>
                <a:gd name="T15" fmla="*/ 0 h 192"/>
                <a:gd name="T16" fmla="*/ 2147483647 w 2304"/>
                <a:gd name="T17" fmla="*/ 2147483647 h 192"/>
                <a:gd name="T18" fmla="*/ 2147483647 w 2304"/>
                <a:gd name="T19" fmla="*/ 0 h 192"/>
                <a:gd name="T20" fmla="*/ 2147483647 w 2304"/>
                <a:gd name="T21" fmla="*/ 2147483647 h 192"/>
                <a:gd name="T22" fmla="*/ 2147483647 w 2304"/>
                <a:gd name="T23" fmla="*/ 0 h 192"/>
                <a:gd name="T24" fmla="*/ 2147483647 w 2304"/>
                <a:gd name="T25" fmla="*/ 2147483647 h 1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4"/>
                <a:gd name="T40" fmla="*/ 0 h 192"/>
                <a:gd name="T41" fmla="*/ 2304 w 2304"/>
                <a:gd name="T42" fmla="*/ 192 h 1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57150" cmpd="sng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3627930" y="923876"/>
              <a:ext cx="381000" cy="376809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l-GR" altLang="ja-JP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ν</a:t>
              </a:r>
              <a:endParaRPr kumimoji="1"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36" name="直線コネクタ 7"/>
            <p:cNvCxnSpPr/>
            <p:nvPr/>
          </p:nvCxnSpPr>
          <p:spPr bwMode="auto">
            <a:xfrm rot="10800000" flipV="1">
              <a:off x="4442857" y="4508195"/>
              <a:ext cx="728662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8"/>
            <p:cNvCxnSpPr/>
            <p:nvPr/>
          </p:nvCxnSpPr>
          <p:spPr bwMode="auto">
            <a:xfrm>
              <a:off x="4174569" y="4170058"/>
              <a:ext cx="1227138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円/楕円 9"/>
            <p:cNvSpPr/>
            <p:nvPr/>
          </p:nvSpPr>
          <p:spPr bwMode="auto">
            <a:xfrm>
              <a:off x="4288818" y="4056638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9" name="円/楕円 10"/>
            <p:cNvSpPr/>
            <p:nvPr/>
          </p:nvSpPr>
          <p:spPr bwMode="auto">
            <a:xfrm>
              <a:off x="4557279" y="4056638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0" name="円/楕円 11"/>
            <p:cNvSpPr/>
            <p:nvPr/>
          </p:nvSpPr>
          <p:spPr bwMode="auto">
            <a:xfrm>
              <a:off x="4557279" y="4394683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1" name="円/楕円 13"/>
            <p:cNvSpPr/>
            <p:nvPr/>
          </p:nvSpPr>
          <p:spPr bwMode="auto">
            <a:xfrm>
              <a:off x="5094200" y="4056638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2" name="円/楕円 15"/>
            <p:cNvSpPr/>
            <p:nvPr/>
          </p:nvSpPr>
          <p:spPr bwMode="auto">
            <a:xfrm>
              <a:off x="4825739" y="4394683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43" name="直線コネクタ 16"/>
            <p:cNvCxnSpPr/>
            <p:nvPr/>
          </p:nvCxnSpPr>
          <p:spPr bwMode="auto">
            <a:xfrm rot="10800000" flipV="1">
              <a:off x="4442857" y="3793820"/>
              <a:ext cx="728662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円/楕円 17"/>
            <p:cNvSpPr/>
            <p:nvPr/>
          </p:nvSpPr>
          <p:spPr bwMode="auto">
            <a:xfrm>
              <a:off x="4557279" y="3681032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5" name="円/楕円 18"/>
            <p:cNvSpPr/>
            <p:nvPr/>
          </p:nvSpPr>
          <p:spPr bwMode="auto">
            <a:xfrm>
              <a:off x="4825740" y="3681032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graphicFrame>
          <p:nvGraphicFramePr>
            <p:cNvPr id="14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8911678"/>
                </p:ext>
              </p:extLst>
            </p:nvPr>
          </p:nvGraphicFramePr>
          <p:xfrm>
            <a:off x="4284181" y="4770111"/>
            <a:ext cx="735114" cy="482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0" name="数式" r:id="rId8" imgW="342720" imgH="228600" progId="Equation.3">
                    <p:embed/>
                  </p:oleObj>
                </mc:Choice>
                <mc:Fallback>
                  <p:oleObj name="数式" r:id="rId8" imgW="342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4181" y="4770111"/>
                          <a:ext cx="735114" cy="4826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7" name="Oval 146"/>
            <p:cNvSpPr/>
            <p:nvPr/>
          </p:nvSpPr>
          <p:spPr>
            <a:xfrm>
              <a:off x="6400800" y="1371600"/>
              <a:ext cx="381000" cy="376809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rgbClr val="FFFF00">
                    <a:alpha val="52000"/>
                  </a:srgbClr>
                </a:gs>
                <a:gs pos="100000">
                  <a:srgbClr val="FFFF00">
                    <a:alpha val="21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l-GR" altLang="ja-JP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γ</a:t>
              </a:r>
              <a:endParaRPr kumimoji="1"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8" name="下矢印 6"/>
            <p:cNvSpPr/>
            <p:nvPr/>
          </p:nvSpPr>
          <p:spPr bwMode="auto">
            <a:xfrm>
              <a:off x="7096566" y="3849437"/>
              <a:ext cx="109576" cy="295119"/>
            </a:xfrm>
            <a:prstGeom prst="downArrow">
              <a:avLst/>
            </a:prstGeom>
            <a:solidFill>
              <a:srgbClr val="66FF6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49" name="直線コネクタ 20"/>
            <p:cNvCxnSpPr/>
            <p:nvPr/>
          </p:nvCxnSpPr>
          <p:spPr bwMode="auto">
            <a:xfrm rot="10800000" flipV="1">
              <a:off x="6654601" y="4504775"/>
              <a:ext cx="728662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21"/>
            <p:cNvCxnSpPr/>
            <p:nvPr/>
          </p:nvCxnSpPr>
          <p:spPr bwMode="auto">
            <a:xfrm>
              <a:off x="6384726" y="4166637"/>
              <a:ext cx="1227137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円/楕円 22"/>
            <p:cNvSpPr/>
            <p:nvPr/>
          </p:nvSpPr>
          <p:spPr bwMode="auto">
            <a:xfrm>
              <a:off x="6500304" y="4053337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2" name="円/楕円 23"/>
            <p:cNvSpPr/>
            <p:nvPr/>
          </p:nvSpPr>
          <p:spPr bwMode="auto">
            <a:xfrm>
              <a:off x="6768765" y="4053337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3" name="円/楕円 24"/>
            <p:cNvSpPr/>
            <p:nvPr/>
          </p:nvSpPr>
          <p:spPr bwMode="auto">
            <a:xfrm>
              <a:off x="6768765" y="4391383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4" name="円/楕円 25"/>
            <p:cNvSpPr/>
            <p:nvPr/>
          </p:nvSpPr>
          <p:spPr bwMode="auto">
            <a:xfrm>
              <a:off x="7037226" y="4053337"/>
              <a:ext cx="230109" cy="2253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5" name="円/楕円 26"/>
            <p:cNvSpPr/>
            <p:nvPr/>
          </p:nvSpPr>
          <p:spPr bwMode="auto">
            <a:xfrm>
              <a:off x="7305687" y="4053337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6" name="円/楕円 27"/>
            <p:cNvSpPr/>
            <p:nvPr/>
          </p:nvSpPr>
          <p:spPr bwMode="auto">
            <a:xfrm>
              <a:off x="7037226" y="4391383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57" name="直線コネクタ 28"/>
            <p:cNvCxnSpPr/>
            <p:nvPr/>
          </p:nvCxnSpPr>
          <p:spPr bwMode="auto">
            <a:xfrm rot="10800000" flipV="1">
              <a:off x="6654601" y="3790400"/>
              <a:ext cx="728662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円/楕円 29"/>
            <p:cNvSpPr/>
            <p:nvPr/>
          </p:nvSpPr>
          <p:spPr bwMode="auto">
            <a:xfrm>
              <a:off x="6768765" y="3677731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9" name="円/楕円 30"/>
            <p:cNvSpPr/>
            <p:nvPr/>
          </p:nvSpPr>
          <p:spPr bwMode="auto">
            <a:xfrm>
              <a:off x="7037226" y="3677731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0" name="Freeform 21"/>
            <p:cNvSpPr>
              <a:spLocks/>
            </p:cNvSpPr>
            <p:nvPr/>
          </p:nvSpPr>
          <p:spPr bwMode="auto">
            <a:xfrm rot="20131071" flipH="1" flipV="1">
              <a:off x="7193769" y="3809729"/>
              <a:ext cx="969470" cy="166182"/>
            </a:xfrm>
            <a:custGeom>
              <a:avLst/>
              <a:gdLst>
                <a:gd name="T0" fmla="*/ 0 w 2304"/>
                <a:gd name="T1" fmla="*/ 2147483647 h 192"/>
                <a:gd name="T2" fmla="*/ 2147483647 w 2304"/>
                <a:gd name="T3" fmla="*/ 0 h 192"/>
                <a:gd name="T4" fmla="*/ 2147483647 w 2304"/>
                <a:gd name="T5" fmla="*/ 2147483647 h 192"/>
                <a:gd name="T6" fmla="*/ 2147483647 w 2304"/>
                <a:gd name="T7" fmla="*/ 0 h 192"/>
                <a:gd name="T8" fmla="*/ 2147483647 w 2304"/>
                <a:gd name="T9" fmla="*/ 2147483647 h 192"/>
                <a:gd name="T10" fmla="*/ 2147483647 w 2304"/>
                <a:gd name="T11" fmla="*/ 0 h 192"/>
                <a:gd name="T12" fmla="*/ 2147483647 w 2304"/>
                <a:gd name="T13" fmla="*/ 2147483647 h 192"/>
                <a:gd name="T14" fmla="*/ 2147483647 w 2304"/>
                <a:gd name="T15" fmla="*/ 0 h 192"/>
                <a:gd name="T16" fmla="*/ 2147483647 w 2304"/>
                <a:gd name="T17" fmla="*/ 2147483647 h 192"/>
                <a:gd name="T18" fmla="*/ 2147483647 w 2304"/>
                <a:gd name="T19" fmla="*/ 0 h 192"/>
                <a:gd name="T20" fmla="*/ 2147483647 w 2304"/>
                <a:gd name="T21" fmla="*/ 2147483647 h 192"/>
                <a:gd name="T22" fmla="*/ 2147483647 w 2304"/>
                <a:gd name="T23" fmla="*/ 0 h 192"/>
                <a:gd name="T24" fmla="*/ 2147483647 w 2304"/>
                <a:gd name="T25" fmla="*/ 2147483647 h 1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4"/>
                <a:gd name="T40" fmla="*/ 0 h 192"/>
                <a:gd name="T41" fmla="*/ 2304 w 2304"/>
                <a:gd name="T42" fmla="*/ 192 h 1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aphicFrame>
          <p:nvGraphicFramePr>
            <p:cNvPr id="16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8807821"/>
                </p:ext>
              </p:extLst>
            </p:nvPr>
          </p:nvGraphicFramePr>
          <p:xfrm>
            <a:off x="6038425" y="4768626"/>
            <a:ext cx="2043395" cy="482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1" name="数式" r:id="rId9" imgW="952200" imgH="228600" progId="Equation.3">
                    <p:embed/>
                  </p:oleObj>
                </mc:Choice>
                <mc:Fallback>
                  <p:oleObj name="数式" r:id="rId9" imgW="952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8425" y="4768626"/>
                          <a:ext cx="2043395" cy="4826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2" name="Oval 161"/>
            <p:cNvSpPr/>
            <p:nvPr/>
          </p:nvSpPr>
          <p:spPr>
            <a:xfrm>
              <a:off x="8120775" y="3370039"/>
              <a:ext cx="381000" cy="376809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rgbClr val="FFFF00">
                    <a:alpha val="52000"/>
                  </a:srgbClr>
                </a:gs>
                <a:gs pos="100000">
                  <a:srgbClr val="FFFF00">
                    <a:alpha val="21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l-GR" altLang="ja-JP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γ</a:t>
              </a:r>
              <a:endParaRPr kumimoji="1"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726710" y="3332873"/>
              <a:ext cx="915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p or n</a:t>
              </a:r>
              <a:endParaRPr kumimoji="1" lang="ja-JP" altLang="en-US" sz="2400" dirty="0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>
              <a:off x="2895600" y="2279497"/>
              <a:ext cx="794657" cy="95356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>
              <a:off x="4627728" y="840669"/>
              <a:ext cx="1915461" cy="400110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Primary Gamma</a:t>
              </a:r>
              <a:endParaRPr kumimoji="1" lang="ja-JP" altLang="en-US" sz="2000" b="1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7527171" y="4245429"/>
              <a:ext cx="2198916" cy="40011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/>
                <a:t>Secondary Gamma</a:t>
              </a:r>
              <a:endParaRPr kumimoji="1" lang="ja-JP" altLang="en-US" sz="2000" b="1" dirty="0"/>
            </a:p>
          </p:txBody>
        </p:sp>
        <p:sp>
          <p:nvSpPr>
            <p:cNvPr id="167" name="正方形/長方形 44"/>
            <p:cNvSpPr/>
            <p:nvPr/>
          </p:nvSpPr>
          <p:spPr>
            <a:xfrm>
              <a:off x="8062168" y="3767383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ja-JP" altLang="en-US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68" name="右矢印 19"/>
            <p:cNvSpPr/>
            <p:nvPr/>
          </p:nvSpPr>
          <p:spPr bwMode="auto">
            <a:xfrm>
              <a:off x="3857959" y="2169738"/>
              <a:ext cx="613625" cy="380972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69" name="Straight Arrow Connector 168"/>
            <p:cNvCxnSpPr/>
            <p:nvPr/>
          </p:nvCxnSpPr>
          <p:spPr>
            <a:xfrm>
              <a:off x="3857959" y="3385457"/>
              <a:ext cx="1040612" cy="707572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>
              <a:off x="4985657" y="4245429"/>
              <a:ext cx="338652" cy="1164771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円/楕円 14"/>
            <p:cNvSpPr/>
            <p:nvPr/>
          </p:nvSpPr>
          <p:spPr bwMode="auto">
            <a:xfrm>
              <a:off x="5260763" y="5410200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2" name="円/楕円 25"/>
            <p:cNvSpPr/>
            <p:nvPr/>
          </p:nvSpPr>
          <p:spPr bwMode="auto">
            <a:xfrm>
              <a:off x="4842593" y="4060489"/>
              <a:ext cx="230109" cy="2253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73" name="Straight Arrow Connector 172"/>
            <p:cNvCxnSpPr/>
            <p:nvPr/>
          </p:nvCxnSpPr>
          <p:spPr>
            <a:xfrm>
              <a:off x="5055849" y="4278701"/>
              <a:ext cx="644917" cy="1055299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円/楕円 14"/>
            <p:cNvSpPr/>
            <p:nvPr/>
          </p:nvSpPr>
          <p:spPr bwMode="auto">
            <a:xfrm>
              <a:off x="5652432" y="5301343"/>
              <a:ext cx="230109" cy="2253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flood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79" name="TextBox 178"/>
          <p:cNvSpPr txBox="1"/>
          <p:nvPr/>
        </p:nvSpPr>
        <p:spPr>
          <a:xfrm>
            <a:off x="2197275" y="2105822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Z</a:t>
            </a:r>
            <a:r>
              <a:rPr kumimoji="1" lang="en-US" altLang="ja-JP" b="1" baseline="30000" dirty="0" smtClean="0">
                <a:solidFill>
                  <a:srgbClr val="00B050"/>
                </a:solidFill>
              </a:rPr>
              <a:t>0</a:t>
            </a:r>
            <a:endParaRPr kumimoji="1" lang="ja-JP" alt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371532" y="2843644"/>
            <a:ext cx="2553135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Observe Cherenkov light</a:t>
            </a:r>
            <a:endParaRPr kumimoji="1" lang="ja-JP" altLang="en-US" dirty="0"/>
          </a:p>
        </p:txBody>
      </p:sp>
      <p:cxnSp>
        <p:nvCxnSpPr>
          <p:cNvPr id="183" name="Straight Arrow Connector 182"/>
          <p:cNvCxnSpPr>
            <a:stCxn id="147" idx="5"/>
          </p:cNvCxnSpPr>
          <p:nvPr/>
        </p:nvCxnSpPr>
        <p:spPr>
          <a:xfrm>
            <a:off x="6078605" y="2366983"/>
            <a:ext cx="809792" cy="45289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>
            <a:stCxn id="162" idx="0"/>
          </p:cNvCxnSpPr>
          <p:nvPr/>
        </p:nvCxnSpPr>
        <p:spPr>
          <a:xfrm flipH="1" flipV="1">
            <a:off x="7391400" y="3204748"/>
            <a:ext cx="272476" cy="83904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6501CF-6AE5-413D-B117-296DC63F391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0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Measurements of </a:t>
            </a:r>
            <a:br>
              <a:rPr kumimoji="1" lang="en-US" altLang="ja-JP" dirty="0" smtClean="0"/>
            </a:br>
            <a:r>
              <a:rPr kumimoji="1" lang="en-US" altLang="ja-JP" dirty="0" smtClean="0"/>
              <a:t>the NCQE cross-section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040560"/>
          </a:xfrm>
        </p:spPr>
        <p:txBody>
          <a:bodyPr>
            <a:normAutofit fontScale="92500"/>
          </a:bodyPr>
          <a:lstStyle/>
          <a:p>
            <a:r>
              <a:rPr lang="en-US" altLang="ja-JP" dirty="0" smtClean="0"/>
              <a:t>There have been no measurement of NCQE (neutral current </a:t>
            </a:r>
            <a:r>
              <a:rPr lang="en-US" altLang="ja-JP" dirty="0" smtClean="0"/>
              <a:t>quasi-elastic</a:t>
            </a:r>
            <a:r>
              <a:rPr lang="en-US" altLang="ja-JP" dirty="0" smtClean="0"/>
              <a:t>) scattering at hundreds of </a:t>
            </a:r>
            <a:r>
              <a:rPr lang="en-US" altLang="ja-JP" dirty="0" smtClean="0"/>
              <a:t>MeV</a:t>
            </a:r>
            <a:r>
              <a:rPr lang="en-US" altLang="ja-JP" dirty="0"/>
              <a:t> </a:t>
            </a:r>
            <a:r>
              <a:rPr lang="en-US" altLang="ja-JP" dirty="0" smtClean="0"/>
              <a:t>with de-excitation photons.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Previous work extrapolated NC coherent up to higher </a:t>
            </a:r>
            <a:r>
              <a:rPr lang="en-US" altLang="ja-JP" dirty="0" smtClean="0"/>
              <a:t>E</a:t>
            </a:r>
            <a:r>
              <a:rPr lang="en-US" altLang="ja-JP" dirty="0"/>
              <a:t>.</a:t>
            </a:r>
            <a:endParaRPr lang="en-US" altLang="ja-JP" dirty="0" smtClean="0"/>
          </a:p>
          <a:p>
            <a:r>
              <a:rPr lang="en-US" altLang="ja-JP" dirty="0" smtClean="0"/>
              <a:t>Photons produced by atmospheric neutrinos are a background in supernova relic neutrino searches.</a:t>
            </a:r>
          </a:p>
          <a:p>
            <a:r>
              <a:rPr lang="en-US" altLang="ja-JP" dirty="0" smtClean="0"/>
              <a:t>NCQE is the largest NC </a:t>
            </a:r>
            <a:r>
              <a:rPr lang="en-US" altLang="ja-JP" dirty="0" smtClean="0"/>
              <a:t>samples in T2K-SK data.</a:t>
            </a:r>
          </a:p>
          <a:p>
            <a:pPr lvl="1"/>
            <a:r>
              <a:rPr lang="en-US" altLang="ja-JP" dirty="0"/>
              <a:t>I</a:t>
            </a:r>
            <a:r>
              <a:rPr lang="en-US" altLang="ja-JP" dirty="0" smtClean="0"/>
              <a:t>t can be used to search for sterile neutrino oscillations.</a:t>
            </a:r>
          </a:p>
          <a:p>
            <a:r>
              <a:rPr lang="en-US" altLang="ja-JP" dirty="0" smtClean="0"/>
              <a:t>Can use a similar low-energy sample to look for low-mass dark matter.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01CF-6AE5-413D-B117-296DC63F391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0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81" y="172882"/>
            <a:ext cx="8229600" cy="990600"/>
          </a:xfrm>
        </p:spPr>
        <p:txBody>
          <a:bodyPr/>
          <a:lstStyle/>
          <a:p>
            <a:r>
              <a:rPr lang="en-US" altLang="ja-JP" dirty="0" smtClean="0"/>
              <a:t>T2K long-baseline experiment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111246"/>
            <a:ext cx="8640960" cy="2670554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T2K main</a:t>
            </a:r>
            <a:r>
              <a:rPr lang="en-US" altLang="ja-JP" dirty="0" smtClean="0"/>
              <a:t> physics goals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Discovery of </a:t>
            </a:r>
            <a:r>
              <a:rPr lang="el-GR" altLang="ja-JP" dirty="0" smtClean="0"/>
              <a:t>ν</a:t>
            </a:r>
            <a:r>
              <a:rPr lang="el-GR" altLang="ja-JP" baseline="-25000" dirty="0" smtClean="0"/>
              <a:t>μ</a:t>
            </a:r>
            <a:r>
              <a:rPr lang="en-US" altLang="ja-JP" baseline="-25000" dirty="0" smtClean="0"/>
              <a:t> </a:t>
            </a:r>
            <a:r>
              <a:rPr lang="en-US" altLang="ja-JP" baseline="-25000" dirty="0">
                <a:sym typeface="Wingdings" panose="05000000000000000000" pitchFamily="2" charset="2"/>
              </a:rPr>
              <a:t></a:t>
            </a:r>
            <a:r>
              <a:rPr lang="el-GR" altLang="ja-JP" dirty="0"/>
              <a:t> ν</a:t>
            </a:r>
            <a:r>
              <a:rPr lang="en-US" altLang="ja-JP" baseline="-25000" dirty="0" smtClean="0"/>
              <a:t>e</a:t>
            </a:r>
            <a:r>
              <a:rPr lang="en-US" altLang="ja-JP" dirty="0"/>
              <a:t> </a:t>
            </a:r>
            <a:r>
              <a:rPr lang="en-US" altLang="ja-JP" dirty="0" smtClean="0"/>
              <a:t>appearance: measurement </a:t>
            </a:r>
            <a:r>
              <a:rPr lang="el-GR" altLang="ja-JP" dirty="0" smtClean="0"/>
              <a:t>θ</a:t>
            </a:r>
            <a:r>
              <a:rPr lang="en-US" altLang="ja-JP" baseline="-25000" dirty="0"/>
              <a:t>1</a:t>
            </a:r>
            <a:r>
              <a:rPr lang="en-US" altLang="ja-JP" baseline="-25000" dirty="0" smtClean="0"/>
              <a:t>3</a:t>
            </a:r>
            <a:r>
              <a:rPr lang="el-GR" altLang="ja-JP" dirty="0" smtClean="0"/>
              <a:t> </a:t>
            </a:r>
            <a:r>
              <a:rPr lang="en-US" altLang="ja-JP" dirty="0" smtClean="0"/>
              <a:t>and CP phase angle </a:t>
            </a:r>
            <a:r>
              <a:rPr lang="el-GR" altLang="ja-JP" dirty="0" smtClean="0"/>
              <a:t>δ</a:t>
            </a:r>
            <a:r>
              <a:rPr lang="en-US" altLang="ja-JP" dirty="0" smtClean="0"/>
              <a:t> in the future</a:t>
            </a:r>
          </a:p>
          <a:p>
            <a:pPr lvl="1"/>
            <a:r>
              <a:rPr lang="el-GR" altLang="ja-JP" dirty="0"/>
              <a:t>ν</a:t>
            </a:r>
            <a:r>
              <a:rPr lang="el-GR" altLang="ja-JP" baseline="-25000" dirty="0"/>
              <a:t>μ</a:t>
            </a:r>
            <a:r>
              <a:rPr lang="en-US" altLang="ja-JP" baseline="-25000" dirty="0"/>
              <a:t> </a:t>
            </a:r>
            <a:r>
              <a:rPr lang="en-US" altLang="ja-JP" baseline="-25000" dirty="0">
                <a:sym typeface="Wingdings" panose="05000000000000000000" pitchFamily="2" charset="2"/>
              </a:rPr>
              <a:t></a:t>
            </a:r>
            <a:r>
              <a:rPr lang="el-GR" altLang="ja-JP" dirty="0"/>
              <a:t> ν</a:t>
            </a:r>
            <a:r>
              <a:rPr lang="el-GR" altLang="ja-JP" baseline="-25000" dirty="0"/>
              <a:t>μ</a:t>
            </a:r>
            <a:r>
              <a:rPr lang="en-US" altLang="ja-JP" dirty="0" smtClean="0"/>
              <a:t> disappearance: precise measurement of </a:t>
            </a:r>
            <a:r>
              <a:rPr lang="el-GR" altLang="ja-JP" dirty="0" smtClean="0"/>
              <a:t>θ</a:t>
            </a:r>
            <a:r>
              <a:rPr lang="en-US" altLang="ja-JP" baseline="-25000" dirty="0" smtClean="0"/>
              <a:t>23 </a:t>
            </a:r>
            <a:r>
              <a:rPr lang="en-US" altLang="ja-JP" dirty="0" smtClean="0"/>
              <a:t>and</a:t>
            </a:r>
            <a:r>
              <a:rPr lang="el-GR" altLang="ja-JP" dirty="0"/>
              <a:t> Δ</a:t>
            </a:r>
            <a:r>
              <a:rPr lang="en-US" altLang="ja-JP" dirty="0" smtClean="0"/>
              <a:t>m</a:t>
            </a:r>
            <a:r>
              <a:rPr lang="en-US" altLang="ja-JP" baseline="-25000" dirty="0" smtClean="0"/>
              <a:t>23</a:t>
            </a:r>
            <a:r>
              <a:rPr lang="en-US" altLang="ja-JP" dirty="0" smtClean="0"/>
              <a:t>  </a:t>
            </a:r>
            <a:endParaRPr kumimoji="1" lang="en-US" altLang="ja-JP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5682" y="1447800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Ibaraki, Tokai village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836712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70C0"/>
                </a:solidFill>
              </a:rPr>
              <a:t>Gifu, </a:t>
            </a:r>
            <a:r>
              <a:rPr lang="en-US" altLang="ja-JP" b="1" dirty="0" err="1" smtClean="0">
                <a:solidFill>
                  <a:srgbClr val="0070C0"/>
                </a:solidFill>
              </a:rPr>
              <a:t>Kamioka</a:t>
            </a:r>
            <a:endParaRPr lang="ja-JP" alt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43" y="1943483"/>
            <a:ext cx="6598457" cy="148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直線矢印コネクタ 62"/>
          <p:cNvCxnSpPr/>
          <p:nvPr/>
        </p:nvCxnSpPr>
        <p:spPr>
          <a:xfrm flipH="1" flipV="1">
            <a:off x="8344316" y="3149002"/>
            <a:ext cx="779899" cy="259732"/>
          </a:xfrm>
          <a:prstGeom prst="straightConnector1">
            <a:avLst/>
          </a:prstGeom>
          <a:noFill/>
          <a:ln w="28575" cap="flat" cmpd="sng" algn="ctr">
            <a:solidFill>
              <a:srgbClr val="DDE9EC">
                <a:lumMod val="90000"/>
              </a:srgbClr>
            </a:solidFill>
            <a:prstDash val="dash"/>
            <a:tailEnd type="arrow"/>
          </a:ln>
          <a:effectLst/>
        </p:spPr>
      </p:cxnSp>
      <p:cxnSp>
        <p:nvCxnSpPr>
          <p:cNvPr id="26" name="直線矢印コネクタ 64"/>
          <p:cNvCxnSpPr/>
          <p:nvPr/>
        </p:nvCxnSpPr>
        <p:spPr>
          <a:xfrm flipH="1">
            <a:off x="8027876" y="3159096"/>
            <a:ext cx="316440" cy="93494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tailEnd type="arrow"/>
          </a:ln>
          <a:effectLst/>
        </p:spPr>
      </p:cxnSp>
      <p:sp>
        <p:nvSpPr>
          <p:cNvPr id="27" name="テキスト ボックス 67"/>
          <p:cNvSpPr txBox="1"/>
          <p:nvPr/>
        </p:nvSpPr>
        <p:spPr>
          <a:xfrm>
            <a:off x="8495928" y="289255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white"/>
                </a:solidFill>
                <a:latin typeface="AVGmdBU" pitchFamily="2" charset="-128"/>
                <a:ea typeface="AVGmdBU" pitchFamily="2" charset="-128"/>
              </a:rPr>
              <a:t>ν</a:t>
            </a:r>
            <a:r>
              <a:rPr lang="en-US" altLang="ja-JP" baseline="-25000" dirty="0">
                <a:solidFill>
                  <a:prstClr val="white"/>
                </a:solidFill>
                <a:latin typeface="Script MT Bold" pitchFamily="66" charset="0"/>
                <a:ea typeface="AVGmdBU" pitchFamily="2" charset="-128"/>
              </a:rPr>
              <a:t>l</a:t>
            </a:r>
            <a:endParaRPr lang="ja-JP" altLang="en-US" baseline="-25000" dirty="0">
              <a:solidFill>
                <a:prstClr val="white"/>
              </a:solidFill>
              <a:latin typeface="Script MT Bold" pitchFamily="66" charset="0"/>
            </a:endParaRPr>
          </a:p>
        </p:txBody>
      </p:sp>
      <p:sp>
        <p:nvSpPr>
          <p:cNvPr id="28" name="テキスト ボックス 69"/>
          <p:cNvSpPr txBox="1"/>
          <p:nvPr/>
        </p:nvSpPr>
        <p:spPr>
          <a:xfrm>
            <a:off x="8099884" y="2811250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B0F0"/>
                </a:solidFill>
                <a:latin typeface="Script MT Bold" pitchFamily="66" charset="0"/>
              </a:rPr>
              <a:t>l</a:t>
            </a:r>
            <a:endParaRPr lang="ja-JP" altLang="en-US" dirty="0">
              <a:solidFill>
                <a:srgbClr val="00B0F0"/>
              </a:solidFill>
              <a:latin typeface="Script MT Bold" pitchFamily="66" charset="0"/>
            </a:endParaRPr>
          </a:p>
        </p:txBody>
      </p:sp>
      <p:pic>
        <p:nvPicPr>
          <p:cNvPr id="29" name="Picture 20" descr="http://www12.plala.or.jp/hisho/kamiokande%20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0250" y="1206044"/>
            <a:ext cx="2088232" cy="2728251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71"/>
          <p:cNvSpPr txBox="1"/>
          <p:nvPr/>
        </p:nvSpPr>
        <p:spPr>
          <a:xfrm>
            <a:off x="7783032" y="3855403"/>
            <a:ext cx="1152128" cy="369332"/>
          </a:xfrm>
          <a:prstGeom prst="rect">
            <a:avLst/>
          </a:prstGeom>
          <a:gradFill rotWithShape="1">
            <a:gsLst>
              <a:gs pos="0">
                <a:srgbClr val="D2DA7A">
                  <a:tint val="50000"/>
                  <a:shade val="86000"/>
                  <a:satMod val="140000"/>
                </a:srgbClr>
              </a:gs>
              <a:gs pos="45000">
                <a:srgbClr val="D2DA7A">
                  <a:tint val="48000"/>
                  <a:satMod val="150000"/>
                </a:srgbClr>
              </a:gs>
              <a:gs pos="100000">
                <a:srgbClr val="D2DA7A">
                  <a:tint val="28000"/>
                  <a:satMod val="16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solidFill>
              <a:srgbClr val="D2DA7A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ja-JP" kern="0" dirty="0">
                <a:solidFill>
                  <a:srgbClr val="0070C0"/>
                </a:solidFill>
                <a:latin typeface="Arial"/>
              </a:rPr>
              <a:t>Super-K</a:t>
            </a:r>
            <a:endParaRPr lang="ja-JP" altLang="en-US" kern="0" dirty="0">
              <a:solidFill>
                <a:srgbClr val="0070C0"/>
              </a:solidFill>
              <a:latin typeface="Arial"/>
            </a:endParaRPr>
          </a:p>
        </p:txBody>
      </p:sp>
      <p:cxnSp>
        <p:nvCxnSpPr>
          <p:cNvPr id="31" name="直線矢印コネクタ 55"/>
          <p:cNvCxnSpPr/>
          <p:nvPr/>
        </p:nvCxnSpPr>
        <p:spPr>
          <a:xfrm>
            <a:off x="7349682" y="2135931"/>
            <a:ext cx="0" cy="1584176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arrow" w="med" len="med"/>
            <a:tailEnd type="arrow" w="med" len="med"/>
          </a:ln>
          <a:effectLst/>
        </p:spPr>
      </p:cxnSp>
      <p:sp>
        <p:nvSpPr>
          <p:cNvPr id="32" name="テキスト ボックス 56"/>
          <p:cNvSpPr txBox="1"/>
          <p:nvPr/>
        </p:nvSpPr>
        <p:spPr>
          <a:xfrm>
            <a:off x="6695728" y="329595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0070C0"/>
                </a:solidFill>
                <a:latin typeface="Arial"/>
              </a:rPr>
              <a:t>~40m</a:t>
            </a:r>
            <a:endParaRPr lang="ja-JP" altLang="en-US" sz="16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495358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BB45A2"/>
                </a:solidFill>
              </a:rPr>
              <a:t>target and horn</a:t>
            </a:r>
            <a:endParaRPr lang="ja-JP" altLang="en-US" sz="1200" dirty="0">
              <a:solidFill>
                <a:srgbClr val="BB45A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742" y="2771001"/>
            <a:ext cx="8055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rgbClr val="0070C0"/>
                </a:solidFill>
              </a:rPr>
              <a:t>MUMON</a:t>
            </a:r>
            <a:endParaRPr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34" name="テキスト ボックス 71"/>
          <p:cNvSpPr txBox="1"/>
          <p:nvPr/>
        </p:nvSpPr>
        <p:spPr>
          <a:xfrm>
            <a:off x="1137034" y="3440668"/>
            <a:ext cx="1658648" cy="369332"/>
          </a:xfrm>
          <a:prstGeom prst="rect">
            <a:avLst/>
          </a:prstGeom>
          <a:gradFill rotWithShape="1">
            <a:gsLst>
              <a:gs pos="0">
                <a:srgbClr val="D2DA7A">
                  <a:tint val="50000"/>
                  <a:shade val="86000"/>
                  <a:satMod val="140000"/>
                </a:srgbClr>
              </a:gs>
              <a:gs pos="45000">
                <a:srgbClr val="D2DA7A">
                  <a:tint val="48000"/>
                  <a:satMod val="150000"/>
                </a:srgbClr>
              </a:gs>
              <a:gs pos="100000">
                <a:srgbClr val="D2DA7A">
                  <a:tint val="28000"/>
                  <a:satMod val="16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solidFill>
              <a:srgbClr val="D2DA7A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ja-JP" kern="0" dirty="0" smtClean="0">
                <a:solidFill>
                  <a:srgbClr val="FF0000"/>
                </a:solidFill>
                <a:latin typeface="Arial"/>
              </a:rPr>
              <a:t>J-PARC</a:t>
            </a:r>
            <a:endParaRPr lang="ja-JP" altLang="en-US" kern="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3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Data Collected and analyzed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65648"/>
            <a:ext cx="8572698" cy="38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4"/>
          <p:cNvSpPr txBox="1"/>
          <p:nvPr/>
        </p:nvSpPr>
        <p:spPr>
          <a:xfrm>
            <a:off x="757449" y="5805264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200" dirty="0"/>
              <a:t>W</a:t>
            </a:r>
            <a:r>
              <a:rPr lang="en-US" altLang="ja-JP" sz="2200" dirty="0" smtClean="0"/>
              <a:t>e collected 6.57x10</a:t>
            </a:r>
            <a:r>
              <a:rPr lang="en-US" altLang="ja-JP" sz="2200" baseline="30000" dirty="0" smtClean="0"/>
              <a:t>20 </a:t>
            </a:r>
            <a:r>
              <a:rPr lang="en-US" altLang="ja-JP" sz="2200" dirty="0" smtClean="0"/>
              <a:t>proton on target (p.o.t.) of data so far.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200" dirty="0" smtClean="0"/>
              <a:t>Data for this analysis is </a:t>
            </a:r>
            <a:r>
              <a:rPr kumimoji="1" lang="en-US" altLang="ja-JP" sz="2200" b="1" dirty="0" smtClean="0">
                <a:solidFill>
                  <a:srgbClr val="FF0000"/>
                </a:solidFill>
              </a:rPr>
              <a:t>3.01x10</a:t>
            </a:r>
            <a:r>
              <a:rPr kumimoji="1" lang="en-US" altLang="ja-JP" sz="2200" b="1" baseline="30000" dirty="0" smtClean="0">
                <a:solidFill>
                  <a:srgbClr val="FF0000"/>
                </a:solidFill>
              </a:rPr>
              <a:t>20</a:t>
            </a:r>
            <a:r>
              <a:rPr kumimoji="1" lang="en-US" altLang="ja-JP" sz="2200" b="1" dirty="0" smtClean="0">
                <a:solidFill>
                  <a:srgbClr val="FF0000"/>
                </a:solidFill>
              </a:rPr>
              <a:t> p.o.t.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259262" y="1883229"/>
            <a:ext cx="24" cy="34050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286718" y="1937522"/>
            <a:ext cx="2972544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14846" y="1091347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33CC"/>
                </a:solidFill>
              </a:rPr>
              <a:t>R</a:t>
            </a:r>
            <a:r>
              <a:rPr lang="en-US" altLang="ja-JP" sz="2400" dirty="0" smtClean="0">
                <a:solidFill>
                  <a:srgbClr val="FF33CC"/>
                </a:solidFill>
              </a:rPr>
              <a:t>un1~3 data result are analyzed and reported here.</a:t>
            </a:r>
            <a:endParaRPr kumimoji="1" lang="ja-JP" altLang="en-US" sz="24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T2K </a:t>
            </a:r>
            <a:r>
              <a:rPr kumimoji="1" lang="el-GR" altLang="ja-JP" dirty="0" smtClean="0"/>
              <a:t>ν</a:t>
            </a:r>
            <a:r>
              <a:rPr kumimoji="1" lang="en-US" altLang="ja-JP" dirty="0" smtClean="0"/>
              <a:t> Flux at </a:t>
            </a:r>
            <a:r>
              <a:rPr kumimoji="1" lang="en-US" altLang="ja-JP" dirty="0" err="1" smtClean="0"/>
              <a:t>SuperK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434465" cy="416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01CF-6AE5-413D-B117-296DC63F3914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1560" y="5661248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F</a:t>
            </a:r>
            <a:r>
              <a:rPr lang="en-US" altLang="ja-JP" dirty="0" smtClean="0"/>
              <a:t>lux peak is at </a:t>
            </a:r>
            <a:r>
              <a:rPr lang="en-US" altLang="ja-JP" dirty="0" smtClean="0"/>
              <a:t>630MeV</a:t>
            </a:r>
            <a:r>
              <a:rPr lang="en-US" altLang="ja-JP" dirty="0" smtClean="0"/>
              <a:t>, and the tail extend to several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NCQE cross-sections are large at T2K </a:t>
            </a:r>
            <a:r>
              <a:rPr lang="el-GR" altLang="ja-JP" dirty="0" smtClean="0"/>
              <a:t>ν</a:t>
            </a:r>
            <a:r>
              <a:rPr lang="en-US" altLang="ja-JP" dirty="0" smtClean="0"/>
              <a:t> energy region.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2320" y="2564904"/>
            <a:ext cx="1560364" cy="3693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w/o oscillation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95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NCGamma</a:t>
            </a:r>
            <a:r>
              <a:rPr kumimoji="1" lang="en-US" altLang="ja-JP" dirty="0" smtClean="0"/>
              <a:t> </a:t>
            </a:r>
            <a:r>
              <a:rPr lang="en-US" altLang="ja-JP" dirty="0"/>
              <a:t>E</a:t>
            </a:r>
            <a:r>
              <a:rPr kumimoji="1" lang="en-US" altLang="ja-JP" dirty="0" smtClean="0"/>
              <a:t>vent Simulation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28256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Neutrino flux-</a:t>
            </a:r>
            <a:r>
              <a:rPr kumimoji="1" lang="en-US" altLang="ja-JP" dirty="0" smtClean="0"/>
              <a:t>- </a:t>
            </a:r>
            <a:r>
              <a:rPr kumimoji="1" lang="en-US" altLang="ja-JP" dirty="0" smtClean="0"/>
              <a:t>simulated with FLUKA &amp; Geant3, constrained by monitoring and external experiments.</a:t>
            </a:r>
          </a:p>
          <a:p>
            <a:r>
              <a:rPr lang="en-US" altLang="ja-JP" dirty="0" smtClean="0"/>
              <a:t>NEUT--Use </a:t>
            </a:r>
            <a:r>
              <a:rPr lang="en-US" altLang="ja-JP" dirty="0" err="1" smtClean="0"/>
              <a:t>Ankowski</a:t>
            </a:r>
            <a:r>
              <a:rPr lang="en-US" altLang="ja-JP" dirty="0" smtClean="0"/>
              <a:t> model for NCQE scattering and photon </a:t>
            </a:r>
            <a:r>
              <a:rPr lang="en-US" altLang="ja-JP" dirty="0" smtClean="0"/>
              <a:t>production.</a:t>
            </a:r>
            <a:endParaRPr kumimoji="1" lang="en-US" altLang="ja-JP" dirty="0" smtClean="0"/>
          </a:p>
          <a:p>
            <a:r>
              <a:rPr kumimoji="1" lang="en-US" altLang="ja-JP" dirty="0" smtClean="0"/>
              <a:t>Detector simulation—Geant3, </a:t>
            </a:r>
            <a:r>
              <a:rPr lang="en-US" altLang="ja-JP" dirty="0" smtClean="0"/>
              <a:t>GCALOR</a:t>
            </a:r>
            <a:r>
              <a:rPr kumimoji="1" lang="en-US" altLang="ja-JP" dirty="0" smtClean="0"/>
              <a:t>  </a:t>
            </a:r>
            <a:r>
              <a:rPr kumimoji="1" lang="en-US" altLang="ja-JP" dirty="0" smtClean="0"/>
              <a:t>to simulate </a:t>
            </a:r>
            <a:r>
              <a:rPr kumimoji="1" lang="en-US" altLang="ja-JP" dirty="0" err="1" smtClean="0"/>
              <a:t>cherenkov</a:t>
            </a:r>
            <a:r>
              <a:rPr kumimoji="1" lang="en-US" altLang="ja-JP" dirty="0" smtClean="0"/>
              <a:t> photons and </a:t>
            </a:r>
            <a:r>
              <a:rPr kumimoji="1" lang="en-US" altLang="ja-JP" dirty="0" smtClean="0"/>
              <a:t>neutrons which </a:t>
            </a:r>
            <a:r>
              <a:rPr kumimoji="1" lang="en-US" altLang="ja-JP" dirty="0" smtClean="0"/>
              <a:t>produce secondary gamma.</a:t>
            </a:r>
            <a:endParaRPr kumimoji="1" lang="en-US" altLang="ja-JP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8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1" y="1676400"/>
            <a:ext cx="1600200" cy="7825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ejaVu Serif" pitchFamily="18" charset="0"/>
                <a:ea typeface="DejaVu Serif" pitchFamily="18" charset="0"/>
              </a:rPr>
              <a:t>Flux data</a:t>
            </a:r>
            <a:endParaRPr kumimoji="1" lang="ja-JP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DejaVu Serif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05000" y="2067656"/>
            <a:ext cx="662311" cy="0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67311" y="1437544"/>
            <a:ext cx="1699889" cy="1219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ejaVu Serif" pitchFamily="18" charset="0"/>
              </a:rPr>
              <a:t>NEUT:</a:t>
            </a:r>
          </a:p>
          <a:p>
            <a:pPr algn="ctr"/>
            <a:r>
              <a:rPr kumimoji="1" lang="en-US" altLang="ja-JP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ejaVu Serif" pitchFamily="18" charset="0"/>
              </a:rPr>
              <a:t>neutrino interaction</a:t>
            </a:r>
            <a:endParaRPr kumimoji="1" lang="ja-JP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DejaVu Serif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29511" y="1458056"/>
            <a:ext cx="1699889" cy="1219200"/>
          </a:xfrm>
          <a:prstGeom prst="rect">
            <a:avLst/>
          </a:prstGeom>
          <a:solidFill>
            <a:srgbClr val="FFCC6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ejaVu Serif" pitchFamily="18" charset="0"/>
              </a:rPr>
              <a:t>Geant3:</a:t>
            </a:r>
          </a:p>
          <a:p>
            <a:pPr algn="ctr"/>
            <a:r>
              <a:rPr kumimoji="1" lang="en-US" altLang="ja-JP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ejaVu Serif" pitchFamily="18" charset="0"/>
              </a:rPr>
              <a:t>Detector construction, etc.</a:t>
            </a:r>
            <a:endParaRPr kumimoji="1" lang="ja-JP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DejaVu Serif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67200" y="2088168"/>
            <a:ext cx="662311" cy="0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29400" y="2088168"/>
            <a:ext cx="662311" cy="0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291711" y="1699431"/>
            <a:ext cx="1600200" cy="803024"/>
          </a:xfrm>
          <a:prstGeom prst="rect">
            <a:avLst/>
          </a:prstGeom>
          <a:solidFill>
            <a:srgbClr val="CC66FF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ejaVu Serif" pitchFamily="18" charset="0"/>
              </a:rPr>
              <a:t>reweight</a:t>
            </a:r>
            <a:r>
              <a:rPr kumimoji="1" lang="en-US" altLang="ja-JP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ejaVu Serif" pitchFamily="18" charset="0"/>
              </a:rPr>
              <a:t>, reduction cut</a:t>
            </a:r>
            <a:endParaRPr kumimoji="1" lang="ja-JP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DejaVu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Signal/Background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Signal: Observe the </a:t>
            </a:r>
            <a:r>
              <a:rPr lang="en-US" altLang="ja-JP" dirty="0" err="1" smtClean="0"/>
              <a:t>cherenkov</a:t>
            </a:r>
            <a:r>
              <a:rPr lang="en-US" altLang="ja-JP" dirty="0" smtClean="0"/>
              <a:t> photons after NCQE interaction, </a:t>
            </a:r>
            <a:r>
              <a:rPr lang="en-US" altLang="ja-JP" dirty="0" smtClean="0"/>
              <a:t>in </a:t>
            </a:r>
            <a:r>
              <a:rPr lang="en-US" altLang="ja-JP" dirty="0" smtClean="0"/>
              <a:t>the </a:t>
            </a:r>
            <a:r>
              <a:rPr lang="en-US" altLang="ja-JP" dirty="0" smtClean="0"/>
              <a:t>reconstructed </a:t>
            </a:r>
            <a:r>
              <a:rPr lang="en-US" altLang="ja-JP" dirty="0" smtClean="0"/>
              <a:t>energy range is </a:t>
            </a:r>
            <a:r>
              <a:rPr lang="en-US" altLang="ja-JP" dirty="0" smtClean="0"/>
              <a:t>4~30MeV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Main Background: 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beam-unrelated: Radioactive impurities </a:t>
            </a:r>
            <a:r>
              <a:rPr lang="en-US" altLang="ja-JP" dirty="0" smtClean="0"/>
              <a:t>from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SuperK</a:t>
            </a:r>
            <a:r>
              <a:rPr lang="en-US" altLang="ja-JP" dirty="0" smtClean="0"/>
              <a:t> </a:t>
            </a:r>
            <a:r>
              <a:rPr lang="en-US" altLang="ja-JP" dirty="0" smtClean="0"/>
              <a:t>wall and </a:t>
            </a:r>
            <a:r>
              <a:rPr lang="en-US" altLang="ja-JP" dirty="0" smtClean="0"/>
              <a:t>PMTs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beam-related: </a:t>
            </a:r>
            <a:r>
              <a:rPr lang="en-US" altLang="ja-JP" dirty="0" err="1" smtClean="0"/>
              <a:t>NCnon</a:t>
            </a:r>
            <a:r>
              <a:rPr lang="en-US" altLang="ja-JP" dirty="0" smtClean="0"/>
              <a:t>-QE, CC</a:t>
            </a:r>
            <a:endParaRPr lang="en-US" altLang="ja-JP" dirty="0"/>
          </a:p>
          <a:p>
            <a:r>
              <a:rPr kumimoji="1" lang="en-US" altLang="ja-JP" dirty="0" smtClean="0"/>
              <a:t>We will discuss data reduction in following pages.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9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18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3920</TotalTime>
  <Words>1156</Words>
  <Application>Microsoft Office PowerPoint</Application>
  <PresentationFormat>On-screen Show (4:3)</PresentationFormat>
  <Paragraphs>229</Paragraphs>
  <Slides>21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数式</vt:lpstr>
      <vt:lpstr>Observation Gamma rays from neutral current quasi-elastic  in the T2K experiment </vt:lpstr>
      <vt:lpstr>Contents</vt:lpstr>
      <vt:lpstr>Gamma Ray after NCQE interaction</vt:lpstr>
      <vt:lpstr>Measurements of  the NCQE cross-section</vt:lpstr>
      <vt:lpstr>T2K long-baseline experiment</vt:lpstr>
      <vt:lpstr>Data Collected and analyzed</vt:lpstr>
      <vt:lpstr>T2K ν Flux at SuperK</vt:lpstr>
      <vt:lpstr>NCGamma Event Simulation</vt:lpstr>
      <vt:lpstr>Signal/Background</vt:lpstr>
      <vt:lpstr>GPS signal and ν beam spill structure</vt:lpstr>
      <vt:lpstr>vertex distribution</vt:lpstr>
      <vt:lpstr>Cut for Gamma ray from Radioactive impurities</vt:lpstr>
      <vt:lpstr>Fit Quality cut</vt:lpstr>
      <vt:lpstr>vertex distribution</vt:lpstr>
      <vt:lpstr>Data Reductions</vt:lpstr>
      <vt:lpstr>Observed Events</vt:lpstr>
      <vt:lpstr>Observed Events</vt:lpstr>
      <vt:lpstr>NCQE Cross-section</vt:lpstr>
      <vt:lpstr>Systematic Uncertainties</vt:lpstr>
      <vt:lpstr>NCQE cross-section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bean</dc:creator>
  <cp:lastModifiedBy>bean</cp:lastModifiedBy>
  <cp:revision>133</cp:revision>
  <dcterms:created xsi:type="dcterms:W3CDTF">2014-03-21T01:13:28Z</dcterms:created>
  <dcterms:modified xsi:type="dcterms:W3CDTF">2014-03-24T06:41:55Z</dcterms:modified>
</cp:coreProperties>
</file>