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72"/>
  </p:notesMasterIdLst>
  <p:sldIdLst>
    <p:sldId id="256" r:id="rId2"/>
    <p:sldId id="312" r:id="rId3"/>
    <p:sldId id="260" r:id="rId4"/>
    <p:sldId id="261" r:id="rId5"/>
    <p:sldId id="262" r:id="rId6"/>
    <p:sldId id="313" r:id="rId7"/>
    <p:sldId id="314" r:id="rId8"/>
    <p:sldId id="311" r:id="rId9"/>
    <p:sldId id="308" r:id="rId10"/>
    <p:sldId id="258" r:id="rId11"/>
    <p:sldId id="259" r:id="rId12"/>
    <p:sldId id="309" r:id="rId13"/>
    <p:sldId id="263" r:id="rId14"/>
    <p:sldId id="264" r:id="rId15"/>
    <p:sldId id="265" r:id="rId16"/>
    <p:sldId id="266" r:id="rId17"/>
    <p:sldId id="267" r:id="rId18"/>
    <p:sldId id="268" r:id="rId19"/>
    <p:sldId id="269" r:id="rId20"/>
    <p:sldId id="328" r:id="rId21"/>
    <p:sldId id="329" r:id="rId22"/>
    <p:sldId id="330" r:id="rId23"/>
    <p:sldId id="331" r:id="rId24"/>
    <p:sldId id="332" r:id="rId25"/>
    <p:sldId id="333" r:id="rId26"/>
    <p:sldId id="334" r:id="rId27"/>
    <p:sldId id="335" r:id="rId28"/>
    <p:sldId id="336" r:id="rId29"/>
    <p:sldId id="337" r:id="rId30"/>
    <p:sldId id="338" r:id="rId31"/>
    <p:sldId id="278" r:id="rId32"/>
    <p:sldId id="279" r:id="rId33"/>
    <p:sldId id="310" r:id="rId34"/>
    <p:sldId id="281" r:id="rId35"/>
    <p:sldId id="282" r:id="rId36"/>
    <p:sldId id="283" r:id="rId37"/>
    <p:sldId id="284" r:id="rId38"/>
    <p:sldId id="285" r:id="rId39"/>
    <p:sldId id="286" r:id="rId40"/>
    <p:sldId id="287" r:id="rId41"/>
    <p:sldId id="315" r:id="rId42"/>
    <p:sldId id="296" r:id="rId43"/>
    <p:sldId id="297" r:id="rId44"/>
    <p:sldId id="298" r:id="rId45"/>
    <p:sldId id="299" r:id="rId46"/>
    <p:sldId id="300" r:id="rId47"/>
    <p:sldId id="301" r:id="rId48"/>
    <p:sldId id="306" r:id="rId49"/>
    <p:sldId id="344" r:id="rId50"/>
    <p:sldId id="343" r:id="rId51"/>
    <p:sldId id="339" r:id="rId52"/>
    <p:sldId id="340" r:id="rId53"/>
    <p:sldId id="345" r:id="rId54"/>
    <p:sldId id="346" r:id="rId55"/>
    <p:sldId id="347" r:id="rId56"/>
    <p:sldId id="325" r:id="rId57"/>
    <p:sldId id="326" r:id="rId58"/>
    <p:sldId id="348" r:id="rId59"/>
    <p:sldId id="324" r:id="rId60"/>
    <p:sldId id="327" r:id="rId61"/>
    <p:sldId id="307" r:id="rId62"/>
    <p:sldId id="322" r:id="rId63"/>
    <p:sldId id="316" r:id="rId64"/>
    <p:sldId id="317" r:id="rId65"/>
    <p:sldId id="318" r:id="rId66"/>
    <p:sldId id="319" r:id="rId67"/>
    <p:sldId id="320" r:id="rId68"/>
    <p:sldId id="321" r:id="rId69"/>
    <p:sldId id="341" r:id="rId70"/>
    <p:sldId id="342" r:id="rId7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6370988-D706-A04F-8761-7998C02D6F78}">
          <p14:sldIdLst>
            <p14:sldId id="256"/>
            <p14:sldId id="312"/>
            <p14:sldId id="260"/>
            <p14:sldId id="261"/>
            <p14:sldId id="262"/>
            <p14:sldId id="313"/>
            <p14:sldId id="314"/>
            <p14:sldId id="311"/>
          </p14:sldIdLst>
        </p14:section>
        <p14:section name="chap2" id="{0BEF449D-FA39-3740-A5ED-E7DE8A296F5A}">
          <p14:sldIdLst>
            <p14:sldId id="308"/>
            <p14:sldId id="258"/>
            <p14:sldId id="259"/>
          </p14:sldIdLst>
        </p14:section>
        <p14:section name="chap3" id="{268901D2-F0D9-D54A-A0DC-48255B1D971C}">
          <p14:sldIdLst>
            <p14:sldId id="309"/>
            <p14:sldId id="263"/>
            <p14:sldId id="264"/>
            <p14:sldId id="265"/>
            <p14:sldId id="266"/>
            <p14:sldId id="267"/>
            <p14:sldId id="268"/>
            <p14:sldId id="269"/>
          </p14:sldIdLst>
        </p14:section>
        <p14:section name="chap4 new" id="{F1F40FB3-0D71-0943-9F03-C88CD0FB615C}">
          <p14:sldIdLst>
            <p14:sldId id="328"/>
            <p14:sldId id="329"/>
            <p14:sldId id="330"/>
            <p14:sldId id="331"/>
            <p14:sldId id="332"/>
            <p14:sldId id="333"/>
            <p14:sldId id="334"/>
            <p14:sldId id="335"/>
            <p14:sldId id="336"/>
            <p14:sldId id="337"/>
            <p14:sldId id="338"/>
          </p14:sldIdLst>
        </p14:section>
        <p14:section name="chap4" id="{391ADBE8-0FF4-2D43-858F-6D33E7C7808D}">
          <p14:sldIdLst/>
        </p14:section>
        <p14:section name="chap4_2" id="{682F361C-C167-D446-A58E-2480564E1ED4}">
          <p14:sldIdLst>
            <p14:sldId id="278"/>
            <p14:sldId id="279"/>
            <p14:sldId id="310"/>
            <p14:sldId id="281"/>
            <p14:sldId id="282"/>
            <p14:sldId id="283"/>
            <p14:sldId id="284"/>
            <p14:sldId id="285"/>
            <p14:sldId id="286"/>
            <p14:sldId id="287"/>
            <p14:sldId id="315"/>
            <p14:sldId id="296"/>
            <p14:sldId id="297"/>
            <p14:sldId id="298"/>
            <p14:sldId id="299"/>
            <p14:sldId id="300"/>
            <p14:sldId id="301"/>
            <p14:sldId id="306"/>
            <p14:sldId id="344"/>
          </p14:sldIdLst>
        </p14:section>
        <p14:section name="5章 誤差" id="{CA86EEE1-E10F-D747-A9AF-2BF9D6F3EAC2}">
          <p14:sldIdLst>
            <p14:sldId id="343"/>
            <p14:sldId id="339"/>
            <p14:sldId id="340"/>
            <p14:sldId id="345"/>
            <p14:sldId id="346"/>
            <p14:sldId id="347"/>
          </p14:sldIdLst>
        </p14:section>
        <p14:section name="さいごに" id="{E5D94F0D-EAD3-5A43-A4BE-7853CF428129}">
          <p14:sldIdLst>
            <p14:sldId id="325"/>
            <p14:sldId id="326"/>
            <p14:sldId id="348"/>
            <p14:sldId id="324"/>
            <p14:sldId id="327"/>
            <p14:sldId id="307"/>
          </p14:sldIdLst>
        </p14:section>
        <p14:section name="補足" id="{DE4BFCF4-1F5E-F341-97E5-E2A189E10C0E}">
          <p14:sldIdLst>
            <p14:sldId id="322"/>
            <p14:sldId id="316"/>
            <p14:sldId id="317"/>
            <p14:sldId id="318"/>
            <p14:sldId id="319"/>
            <p14:sldId id="320"/>
            <p14:sldId id="321"/>
            <p14:sldId id="341"/>
            <p14:sldId id="34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3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12402;&#12391;&#12365;\Desktop\vac_a1_150460_vs_46055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658906767089"/>
          <c:y val="7.45487022455526E-2"/>
          <c:w val="0.73146544181977302"/>
          <c:h val="0.89719889180519197"/>
        </c:manualLayout>
      </c:layout>
      <c:scatterChart>
        <c:scatterStyle val="smoothMarker"/>
        <c:varyColors val="0"/>
        <c:ser>
          <c:idx val="0"/>
          <c:order val="0"/>
          <c:xVal>
            <c:numRef>
              <c:f>Sheet1!$G$1:$G$18</c:f>
              <c:numCache>
                <c:formatCode>General</c:formatCode>
                <c:ptCount val="18"/>
                <c:pt idx="0">
                  <c:v>97.5</c:v>
                </c:pt>
                <c:pt idx="1">
                  <c:v>102.5</c:v>
                </c:pt>
                <c:pt idx="2">
                  <c:v>107.5</c:v>
                </c:pt>
                <c:pt idx="3">
                  <c:v>112.5</c:v>
                </c:pt>
                <c:pt idx="4">
                  <c:v>117.5</c:v>
                </c:pt>
                <c:pt idx="5">
                  <c:v>122.5</c:v>
                </c:pt>
                <c:pt idx="6">
                  <c:v>127.5</c:v>
                </c:pt>
                <c:pt idx="7">
                  <c:v>132.5</c:v>
                </c:pt>
                <c:pt idx="8">
                  <c:v>137.5</c:v>
                </c:pt>
                <c:pt idx="9">
                  <c:v>142.5</c:v>
                </c:pt>
                <c:pt idx="10">
                  <c:v>147.5</c:v>
                </c:pt>
                <c:pt idx="11">
                  <c:v>152.5</c:v>
                </c:pt>
                <c:pt idx="12">
                  <c:v>157.5</c:v>
                </c:pt>
                <c:pt idx="13">
                  <c:v>162.5</c:v>
                </c:pt>
                <c:pt idx="14">
                  <c:v>167.5</c:v>
                </c:pt>
                <c:pt idx="15">
                  <c:v>172.5</c:v>
                </c:pt>
                <c:pt idx="16">
                  <c:v>177.5</c:v>
                </c:pt>
                <c:pt idx="17">
                  <c:v>182.5</c:v>
                </c:pt>
              </c:numCache>
            </c:numRef>
          </c:xVal>
          <c:yVal>
            <c:numRef>
              <c:f>Sheet1!$H$1:$H$18</c:f>
              <c:numCache>
                <c:formatCode>General</c:formatCode>
                <c:ptCount val="18"/>
                <c:pt idx="0">
                  <c:v>0</c:v>
                </c:pt>
                <c:pt idx="1">
                  <c:v>4.4776119402985103E-3</c:v>
                </c:pt>
                <c:pt idx="2">
                  <c:v>0.17644444444444399</c:v>
                </c:pt>
                <c:pt idx="3">
                  <c:v>0.14538484222943099</c:v>
                </c:pt>
                <c:pt idx="4">
                  <c:v>0.52747437021227905</c:v>
                </c:pt>
                <c:pt idx="5">
                  <c:v>1.0792948309555681</c:v>
                </c:pt>
                <c:pt idx="6">
                  <c:v>0.43423376757918702</c:v>
                </c:pt>
                <c:pt idx="7">
                  <c:v>0.14858944218850201</c:v>
                </c:pt>
                <c:pt idx="8">
                  <c:v>0.234443088722329</c:v>
                </c:pt>
                <c:pt idx="9">
                  <c:v>0.34990763546797998</c:v>
                </c:pt>
                <c:pt idx="10">
                  <c:v>0.39397428516599498</c:v>
                </c:pt>
                <c:pt idx="11">
                  <c:v>0.40548062513380401</c:v>
                </c:pt>
                <c:pt idx="12">
                  <c:v>0.38200723327305602</c:v>
                </c:pt>
                <c:pt idx="13">
                  <c:v>0.37443999056826199</c:v>
                </c:pt>
                <c:pt idx="14">
                  <c:v>0.37468796804792798</c:v>
                </c:pt>
                <c:pt idx="15">
                  <c:v>0.37710970464135002</c:v>
                </c:pt>
                <c:pt idx="16">
                  <c:v>0.38850452368281002</c:v>
                </c:pt>
                <c:pt idx="17">
                  <c:v>0.37468636743797101</c:v>
                </c:pt>
              </c:numCache>
            </c:numRef>
          </c:yVal>
          <c:smooth val="1"/>
        </c:ser>
        <c:dLbls>
          <c:showLegendKey val="0"/>
          <c:showVal val="0"/>
          <c:showCatName val="0"/>
          <c:showSerName val="0"/>
          <c:showPercent val="0"/>
          <c:showBubbleSize val="0"/>
        </c:dLbls>
        <c:axId val="61673472"/>
        <c:axId val="61675008"/>
      </c:scatterChart>
      <c:valAx>
        <c:axId val="61673472"/>
        <c:scaling>
          <c:orientation val="minMax"/>
        </c:scaling>
        <c:delete val="0"/>
        <c:axPos val="b"/>
        <c:numFmt formatCode="General" sourceLinked="1"/>
        <c:majorTickMark val="out"/>
        <c:minorTickMark val="none"/>
        <c:tickLblPos val="nextTo"/>
        <c:txPr>
          <a:bodyPr/>
          <a:lstStyle/>
          <a:p>
            <a:pPr>
              <a:defRPr lang="ja-JP"/>
            </a:pPr>
            <a:endParaRPr lang="ja-JP"/>
          </a:p>
        </c:txPr>
        <c:crossAx val="61675008"/>
        <c:crosses val="autoZero"/>
        <c:crossBetween val="midCat"/>
      </c:valAx>
      <c:valAx>
        <c:axId val="61675008"/>
        <c:scaling>
          <c:orientation val="minMax"/>
        </c:scaling>
        <c:delete val="0"/>
        <c:axPos val="l"/>
        <c:majorGridlines/>
        <c:numFmt formatCode="General" sourceLinked="1"/>
        <c:majorTickMark val="out"/>
        <c:minorTickMark val="none"/>
        <c:tickLblPos val="nextTo"/>
        <c:txPr>
          <a:bodyPr/>
          <a:lstStyle/>
          <a:p>
            <a:pPr>
              <a:defRPr lang="ja-JP"/>
            </a:pPr>
            <a:endParaRPr lang="ja-JP"/>
          </a:p>
        </c:txPr>
        <c:crossAx val="61673472"/>
        <c:crosses val="autoZero"/>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3943F-7C22-3942-A4FC-023AAE871E04}" type="datetimeFigureOut">
              <a:rPr kumimoji="1" lang="ja-JP" altLang="en-US" smtClean="0"/>
              <a:t>2013/4/1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F4BAAC-8959-714F-966B-57FDD7728B30}" type="slidenum">
              <a:rPr kumimoji="1" lang="ja-JP" altLang="en-US" smtClean="0"/>
              <a:t>‹#›</a:t>
            </a:fld>
            <a:endParaRPr kumimoji="1" lang="ja-JP" altLang="en-US"/>
          </a:p>
        </p:txBody>
      </p:sp>
    </p:spTree>
    <p:extLst>
      <p:ext uri="{BB962C8B-B14F-4D97-AF65-F5344CB8AC3E}">
        <p14:creationId xmlns:p14="http://schemas.microsoft.com/office/powerpoint/2010/main" val="360023424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53BC5AE-D734-487A-8749-6E8D1C07D984}" type="slidenum">
              <a:rPr kumimoji="1" lang="ja-JP" altLang="en-US" smtClean="0"/>
              <a:pPr/>
              <a:t>13</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34</a:t>
            </a:fld>
            <a:endParaRPr kumimoji="1" lang="ja-JP" altLang="en-US"/>
          </a:p>
        </p:txBody>
      </p:sp>
    </p:spTree>
    <p:extLst>
      <p:ext uri="{BB962C8B-B14F-4D97-AF65-F5344CB8AC3E}">
        <p14:creationId xmlns:p14="http://schemas.microsoft.com/office/powerpoint/2010/main" val="198632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エネルギースペクトルの主な違いは</a:t>
            </a:r>
            <a:endParaRPr kumimoji="1" lang="en-US" altLang="ja-JP" dirty="0" smtClean="0"/>
          </a:p>
          <a:p>
            <a:r>
              <a:rPr kumimoji="1" lang="ja-JP" altLang="en-US" dirty="0" smtClean="0"/>
              <a:t>①</a:t>
            </a:r>
            <a:r>
              <a:rPr kumimoji="1" lang="en-US" altLang="ja-JP" dirty="0" smtClean="0"/>
              <a:t>511keV</a:t>
            </a:r>
            <a:r>
              <a:rPr kumimoji="1" lang="ja-JP" altLang="en-US" dirty="0" smtClean="0"/>
              <a:t>ピークのあるなし</a:t>
            </a:r>
            <a:endParaRPr kumimoji="1" lang="en-US" altLang="ja-JP" dirty="0" smtClean="0"/>
          </a:p>
          <a:p>
            <a:r>
              <a:rPr kumimoji="1" lang="ja-JP" altLang="en-US" dirty="0" smtClean="0"/>
              <a:t>②</a:t>
            </a:r>
            <a:r>
              <a:rPr kumimoji="1" lang="en-US" altLang="ja-JP" dirty="0" smtClean="0"/>
              <a:t>460keV</a:t>
            </a:r>
            <a:r>
              <a:rPr kumimoji="1" lang="ja-JP" altLang="en-US" dirty="0" smtClean="0"/>
              <a:t>以下は比較でオルソの方がピックより沢山起こる</a:t>
            </a:r>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35</a:t>
            </a:fld>
            <a:endParaRPr kumimoji="1" lang="ja-JP" altLang="en-US"/>
          </a:p>
        </p:txBody>
      </p:sp>
    </p:spTree>
    <p:extLst>
      <p:ext uri="{BB962C8B-B14F-4D97-AF65-F5344CB8AC3E}">
        <p14:creationId xmlns:p14="http://schemas.microsoft.com/office/powerpoint/2010/main" val="387892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150~460</a:t>
            </a:r>
            <a:r>
              <a:rPr kumimoji="1" lang="ja-JP" altLang="en-US" dirty="0" smtClean="0"/>
              <a:t>でエネルギー　カット</a:t>
            </a:r>
            <a:endParaRPr kumimoji="1" lang="en-US" altLang="ja-JP" dirty="0" smtClean="0"/>
          </a:p>
          <a:p>
            <a:r>
              <a:rPr kumimoji="1" lang="en-US" altLang="ja-JP" dirty="0" smtClean="0"/>
              <a:t>740~840ns</a:t>
            </a:r>
            <a:r>
              <a:rPr kumimoji="1" lang="ja-JP" altLang="en-US" dirty="0" smtClean="0"/>
              <a:t>でも</a:t>
            </a:r>
            <a:r>
              <a:rPr kumimoji="1" lang="en-US" altLang="ja-JP" dirty="0" smtClean="0"/>
              <a:t>511keV</a:t>
            </a:r>
            <a:r>
              <a:rPr kumimoji="1" lang="ja-JP" altLang="en-US" dirty="0" smtClean="0"/>
              <a:t>ピークはあるので、本実験の時間スケールでは何がベースかわからない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36</a:t>
            </a:fld>
            <a:endParaRPr kumimoji="1" lang="ja-JP" altLang="en-US"/>
          </a:p>
        </p:txBody>
      </p:sp>
    </p:spTree>
    <p:extLst>
      <p:ext uri="{BB962C8B-B14F-4D97-AF65-F5344CB8AC3E}">
        <p14:creationId xmlns:p14="http://schemas.microsoft.com/office/powerpoint/2010/main" val="120117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青がパラ　赤がオルソ</a:t>
            </a:r>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37</a:t>
            </a:fld>
            <a:endParaRPr kumimoji="1" lang="ja-JP" altLang="en-US"/>
          </a:p>
        </p:txBody>
      </p:sp>
    </p:spTree>
    <p:extLst>
      <p:ext uri="{BB962C8B-B14F-4D97-AF65-F5344CB8AC3E}">
        <p14:creationId xmlns:p14="http://schemas.microsoft.com/office/powerpoint/2010/main" val="3466026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さっきのデータを貼り付けた</a:t>
            </a:r>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38</a:t>
            </a:fld>
            <a:endParaRPr kumimoji="1" lang="ja-JP" altLang="en-US"/>
          </a:p>
        </p:txBody>
      </p:sp>
    </p:spTree>
    <p:extLst>
      <p:ext uri="{BB962C8B-B14F-4D97-AF65-F5344CB8AC3E}">
        <p14:creationId xmlns:p14="http://schemas.microsoft.com/office/powerpoint/2010/main" val="1999719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150keV</a:t>
            </a:r>
            <a:r>
              <a:rPr kumimoji="1" lang="ja-JP" altLang="en-US" dirty="0" smtClean="0"/>
              <a:t>以下は、この方法で復元した</a:t>
            </a:r>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41</a:t>
            </a:fld>
            <a:endParaRPr kumimoji="1" lang="ja-JP" altLang="en-US"/>
          </a:p>
        </p:txBody>
      </p:sp>
    </p:spTree>
    <p:extLst>
      <p:ext uri="{BB962C8B-B14F-4D97-AF65-F5344CB8AC3E}">
        <p14:creationId xmlns:p14="http://schemas.microsoft.com/office/powerpoint/2010/main" val="3841922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dN</a:t>
            </a:r>
            <a:r>
              <a:rPr kumimoji="1" lang="en-US" altLang="ja-JP" dirty="0" smtClean="0"/>
              <a:t>/</a:t>
            </a:r>
            <a:r>
              <a:rPr kumimoji="1" lang="en-US" altLang="ja-JP" dirty="0" err="1" smtClean="0"/>
              <a:t>dt</a:t>
            </a:r>
            <a:r>
              <a:rPr kumimoji="1" lang="ja-JP" altLang="en-US" dirty="0" err="1" smtClean="0"/>
              <a:t>での</a:t>
            </a:r>
            <a:r>
              <a:rPr kumimoji="1" lang="en-US" altLang="ja-JP" dirty="0" smtClean="0"/>
              <a:t>fitting</a:t>
            </a:r>
            <a:r>
              <a:rPr kumimoji="1" lang="ja-JP" altLang="en-US" dirty="0" smtClean="0"/>
              <a:t>　我々が見ているのは崩壊だから、こっちが正しい気がする</a:t>
            </a:r>
            <a:endParaRPr kumimoji="1" lang="en-US" altLang="ja-JP" dirty="0" smtClean="0"/>
          </a:p>
          <a:p>
            <a:r>
              <a:rPr lang="ja-JP" altLang="en-US" dirty="0" smtClean="0"/>
              <a:t>おそらく過去のレポートでは、補正関数</a:t>
            </a:r>
            <a:r>
              <a:rPr lang="en-US" altLang="ja-JP" dirty="0" err="1" smtClean="0"/>
              <a:t>Γpick</a:t>
            </a:r>
            <a:r>
              <a:rPr lang="en-US" altLang="ja-JP" dirty="0" smtClean="0"/>
              <a:t>/</a:t>
            </a:r>
            <a:r>
              <a:rPr lang="en-US" altLang="ja-JP" dirty="0" err="1" smtClean="0"/>
              <a:t>Γortho</a:t>
            </a:r>
            <a:r>
              <a:rPr lang="ja-JP" altLang="en-US" dirty="0" smtClean="0"/>
              <a:t>自体が小さい（</a:t>
            </a:r>
            <a:r>
              <a:rPr lang="en-US" altLang="ja-JP" dirty="0" smtClean="0"/>
              <a:t>0.2</a:t>
            </a:r>
            <a:r>
              <a:rPr lang="ja-JP" altLang="en-US" dirty="0" smtClean="0"/>
              <a:t>～</a:t>
            </a:r>
            <a:r>
              <a:rPr lang="en-US" altLang="ja-JP" dirty="0" smtClean="0"/>
              <a:t>0.4</a:t>
            </a:r>
            <a:r>
              <a:rPr lang="ja-JP" altLang="en-US" dirty="0" smtClean="0"/>
              <a:t>）為に（１＋</a:t>
            </a:r>
            <a:r>
              <a:rPr lang="en-US" altLang="ja-JP" dirty="0" err="1" smtClean="0"/>
              <a:t>Γpick</a:t>
            </a:r>
            <a:r>
              <a:rPr lang="en-US" altLang="ja-JP" dirty="0" smtClean="0"/>
              <a:t>/</a:t>
            </a:r>
            <a:r>
              <a:rPr lang="en-US" altLang="ja-JP" dirty="0" err="1" smtClean="0"/>
              <a:t>Γortho</a:t>
            </a:r>
            <a:r>
              <a:rPr lang="ja-JP" altLang="en-US" dirty="0" smtClean="0"/>
              <a:t>）を定数とみなせて、</a:t>
            </a:r>
            <a:r>
              <a:rPr lang="en-US" altLang="ja-JP" dirty="0" smtClean="0"/>
              <a:t>N</a:t>
            </a:r>
            <a:r>
              <a:rPr lang="ja-JP" altLang="en-US" dirty="0" smtClean="0"/>
              <a:t>の式で</a:t>
            </a:r>
            <a:r>
              <a:rPr lang="en-US" altLang="ja-JP" dirty="0" smtClean="0"/>
              <a:t>fitting</a:t>
            </a:r>
            <a:r>
              <a:rPr lang="ja-JP" altLang="en-US" dirty="0" smtClean="0"/>
              <a:t>して　特に問題がなかったと思われる</a:t>
            </a:r>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42</a:t>
            </a:fld>
            <a:endParaRPr kumimoji="1" lang="ja-JP" altLang="en-US"/>
          </a:p>
        </p:txBody>
      </p:sp>
    </p:spTree>
    <p:extLst>
      <p:ext uri="{BB962C8B-B14F-4D97-AF65-F5344CB8AC3E}">
        <p14:creationId xmlns:p14="http://schemas.microsoft.com/office/powerpoint/2010/main" val="45270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723DA64-10FF-4753-87FE-73D6AAD30876}" type="slidenum">
              <a:rPr kumimoji="1" lang="ja-JP" altLang="en-US" smtClean="0"/>
              <a:t>43</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723DA64-10FF-4753-87FE-73D6AAD30876}" type="slidenum">
              <a:rPr kumimoji="1" lang="ja-JP" altLang="en-US" smtClean="0"/>
              <a:t>44</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723DA64-10FF-4753-87FE-73D6AAD30876}" type="slidenum">
              <a:rPr kumimoji="1" lang="ja-JP" altLang="en-US" smtClean="0"/>
              <a:t>45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53BC5AE-D734-487A-8749-6E8D1C07D984}" type="slidenum">
              <a:rPr kumimoji="1" lang="ja-JP" altLang="en-US" smtClean="0"/>
              <a:pPr/>
              <a:t>14</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723DA64-10FF-4753-87FE-73D6AAD30876}" type="slidenum">
              <a:rPr kumimoji="1" lang="ja-JP" altLang="en-US" smtClean="0"/>
              <a:t>46</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723DA64-10FF-4753-87FE-73D6AAD30876}" type="slidenum">
              <a:rPr kumimoji="1" lang="ja-JP" altLang="en-US" smtClean="0"/>
              <a:t>47</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これで発表も終わる　いや終わらせるんだ</a:t>
            </a:r>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48</a:t>
            </a:fld>
            <a:endParaRPr kumimoji="1" lang="ja-JP" altLang="en-US"/>
          </a:p>
        </p:txBody>
      </p:sp>
    </p:spTree>
    <p:extLst>
      <p:ext uri="{BB962C8B-B14F-4D97-AF65-F5344CB8AC3E}">
        <p14:creationId xmlns:p14="http://schemas.microsoft.com/office/powerpoint/2010/main" val="2503855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これで発表も終わる　いや終わらせるんだ</a:t>
            </a:r>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50</a:t>
            </a:fld>
            <a:endParaRPr kumimoji="1" lang="ja-JP" altLang="en-US"/>
          </a:p>
        </p:txBody>
      </p:sp>
    </p:spTree>
    <p:extLst>
      <p:ext uri="{BB962C8B-B14F-4D97-AF65-F5344CB8AC3E}">
        <p14:creationId xmlns:p14="http://schemas.microsoft.com/office/powerpoint/2010/main" val="2503855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感謝　感謝</a:t>
            </a:r>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61</a:t>
            </a:fld>
            <a:endParaRPr kumimoji="1" lang="ja-JP" altLang="en-US"/>
          </a:p>
        </p:txBody>
      </p:sp>
    </p:spTree>
    <p:extLst>
      <p:ext uri="{BB962C8B-B14F-4D97-AF65-F5344CB8AC3E}">
        <p14:creationId xmlns:p14="http://schemas.microsoft.com/office/powerpoint/2010/main" val="1623097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a:t>
            </a:r>
            <a:r>
              <a:rPr kumimoji="1" lang="ja-JP" altLang="en-US" dirty="0" err="1" smtClean="0"/>
              <a:t>での</a:t>
            </a:r>
            <a:r>
              <a:rPr kumimoji="1" lang="en-US" altLang="ja-JP" dirty="0" smtClean="0"/>
              <a:t>fitting</a:t>
            </a:r>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63</a:t>
            </a:fld>
            <a:endParaRPr kumimoji="1" lang="ja-JP" altLang="en-US"/>
          </a:p>
        </p:txBody>
      </p:sp>
    </p:spTree>
    <p:extLst>
      <p:ext uri="{BB962C8B-B14F-4D97-AF65-F5344CB8AC3E}">
        <p14:creationId xmlns:p14="http://schemas.microsoft.com/office/powerpoint/2010/main" val="3974958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66</a:t>
            </a:fld>
            <a:endParaRPr kumimoji="1" lang="ja-JP" altLang="en-US"/>
          </a:p>
        </p:txBody>
      </p:sp>
    </p:spTree>
    <p:extLst>
      <p:ext uri="{BB962C8B-B14F-4D97-AF65-F5344CB8AC3E}">
        <p14:creationId xmlns:p14="http://schemas.microsoft.com/office/powerpoint/2010/main" val="258305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53BC5AE-D734-487A-8749-6E8D1C07D984}" type="slidenum">
              <a:rPr kumimoji="1" lang="ja-JP" altLang="en-US" smtClean="0"/>
              <a:pPr/>
              <a:t>15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53BC5AE-D734-487A-8749-6E8D1C07D984}" type="slidenum">
              <a:rPr kumimoji="1" lang="ja-JP" altLang="en-US" smtClean="0"/>
              <a:pPr/>
              <a:t>16</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53BC5AE-D734-487A-8749-6E8D1C07D984}" type="slidenum">
              <a:rPr kumimoji="1" lang="ja-JP" altLang="en-US" smtClean="0"/>
              <a:pPr/>
              <a:t>17</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53BC5AE-D734-487A-8749-6E8D1C07D984}" type="slidenum">
              <a:rPr kumimoji="1" lang="ja-JP" altLang="en-US" smtClean="0"/>
              <a:pPr/>
              <a:t>18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53BC5AE-D734-487A-8749-6E8D1C07D984}" type="slidenum">
              <a:rPr kumimoji="1" lang="ja-JP" altLang="en-US" smtClean="0"/>
              <a:pPr/>
              <a:t>19</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ピックオフはやはり必要 　ポジトロニウム家の男たちは代々短命</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31</a:t>
            </a:fld>
            <a:endParaRPr kumimoji="1" lang="ja-JP" altLang="en-US"/>
          </a:p>
        </p:txBody>
      </p:sp>
    </p:spTree>
    <p:extLst>
      <p:ext uri="{BB962C8B-B14F-4D97-AF65-F5344CB8AC3E}">
        <p14:creationId xmlns:p14="http://schemas.microsoft.com/office/powerpoint/2010/main" val="428298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カプセルだけ</a:t>
            </a:r>
            <a:r>
              <a:rPr kumimoji="1" lang="en-US" altLang="ja-JP" dirty="0" smtClean="0"/>
              <a:t>0.05</a:t>
            </a:r>
            <a:r>
              <a:rPr kumimoji="1" lang="ja-JP" altLang="en-US" dirty="0" smtClean="0"/>
              <a:t>でこれなら、セットアップ全体を真空にすれば</a:t>
            </a:r>
            <a:r>
              <a:rPr kumimoji="1" lang="en-US" altLang="ja-JP" dirty="0" smtClean="0"/>
              <a:t>130</a:t>
            </a:r>
            <a:r>
              <a:rPr kumimoji="1" lang="ja-JP" altLang="en-US" dirty="0" smtClean="0"/>
              <a:t>後半の寿命出て</a:t>
            </a:r>
            <a:endParaRPr kumimoji="1" lang="en-US" altLang="ja-JP" dirty="0" smtClean="0"/>
          </a:p>
          <a:p>
            <a:r>
              <a:rPr kumimoji="1" lang="ja-JP" altLang="en-US" dirty="0" smtClean="0"/>
              <a:t>ピックオフ補正いらないんじゃ</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D6A9EA20-AFA0-4410-A369-8786150F6776}" type="slidenum">
              <a:rPr kumimoji="1" lang="ja-JP" altLang="en-US" smtClean="0"/>
              <a:t>32</a:t>
            </a:fld>
            <a:endParaRPr kumimoji="1" lang="ja-JP" altLang="en-US"/>
          </a:p>
        </p:txBody>
      </p:sp>
    </p:spTree>
    <p:extLst>
      <p:ext uri="{BB962C8B-B14F-4D97-AF65-F5344CB8AC3E}">
        <p14:creationId xmlns:p14="http://schemas.microsoft.com/office/powerpoint/2010/main" val="685847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011E99D-C321-7D43-BF34-CA0B829E92BA}" type="datetimeFigureOut">
              <a:rPr kumimoji="1" lang="ja-JP" altLang="en-US" smtClean="0"/>
              <a:t>2013/4/1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D5BF794-4D55-9146-9CB3-F85CDFF08497}"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011E99D-C321-7D43-BF34-CA0B829E92BA}" type="datetimeFigureOut">
              <a:rPr kumimoji="1" lang="ja-JP" altLang="en-US" smtClean="0"/>
              <a:t>2013/4/1</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D5BF794-4D55-9146-9CB3-F85CDFF0849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230.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210410" y="4521553"/>
            <a:ext cx="3517028" cy="1009207"/>
          </a:xfrm>
        </p:spPr>
        <p:txBody>
          <a:bodyPr>
            <a:noAutofit/>
          </a:bodyPr>
          <a:lstStyle/>
          <a:p>
            <a:r>
              <a:rPr lang="en-US" altLang="ja-JP" sz="1800" dirty="0" smtClean="0">
                <a:latin typeface="ＭＳ Ｐ明朝"/>
                <a:ea typeface="ＭＳ Ｐ明朝"/>
                <a:cs typeface="ＭＳ Ｐ明朝"/>
              </a:rPr>
              <a:t>2012</a:t>
            </a:r>
            <a:r>
              <a:rPr lang="ja-JP" altLang="en-US" sz="1800" dirty="0" smtClean="0">
                <a:latin typeface="ＭＳ Ｐ明朝"/>
                <a:ea typeface="ＭＳ Ｐ明朝"/>
                <a:cs typeface="ＭＳ Ｐ明朝"/>
              </a:rPr>
              <a:t>年度後期</a:t>
            </a:r>
            <a:r>
              <a:rPr lang="en-US" altLang="ja-JP" sz="1800" dirty="0" smtClean="0">
                <a:latin typeface="ＭＳ Ｐ明朝"/>
                <a:ea typeface="ＭＳ Ｐ明朝"/>
                <a:cs typeface="ＭＳ Ｐ明朝"/>
              </a:rPr>
              <a:t> </a:t>
            </a:r>
            <a:r>
              <a:rPr lang="ja-JP" altLang="en-US" sz="1800" dirty="0" smtClean="0">
                <a:latin typeface="ＭＳ Ｐ明朝"/>
                <a:ea typeface="ＭＳ Ｐ明朝"/>
                <a:cs typeface="ＭＳ Ｐ明朝"/>
              </a:rPr>
              <a:t>課題演習</a:t>
            </a:r>
            <a:r>
              <a:rPr lang="en-US" altLang="ja-JP" sz="1800" dirty="0" smtClean="0">
                <a:latin typeface="ＭＳ Ｐ明朝"/>
                <a:ea typeface="ＭＳ Ｐ明朝"/>
                <a:cs typeface="ＭＳ Ｐ明朝"/>
              </a:rPr>
              <a:t>A2</a:t>
            </a:r>
          </a:p>
          <a:p>
            <a:r>
              <a:rPr lang="ja-JP" altLang="en-US" sz="2000" dirty="0">
                <a:latin typeface="ＭＳ Ｐ明朝"/>
                <a:ea typeface="ＭＳ Ｐ明朝"/>
                <a:cs typeface="ＭＳ Ｐ明朝"/>
              </a:rPr>
              <a:t>今村征央 京野秀紀 杉本雄亮 </a:t>
            </a:r>
          </a:p>
          <a:p>
            <a:r>
              <a:rPr lang="ja-JP" altLang="en-US" sz="2000" dirty="0">
                <a:latin typeface="ＭＳ Ｐ明朝"/>
                <a:ea typeface="ＭＳ Ｐ明朝"/>
                <a:cs typeface="ＭＳ Ｐ明朝"/>
              </a:rPr>
              <a:t>高三和晃 西野裕基 横田猛 </a:t>
            </a:r>
          </a:p>
          <a:p>
            <a:endParaRPr kumimoji="1" lang="ja-JP" altLang="en-US" sz="2000" dirty="0"/>
          </a:p>
        </p:txBody>
      </p:sp>
      <p:sp>
        <p:nvSpPr>
          <p:cNvPr id="2" name="タイトル 1"/>
          <p:cNvSpPr>
            <a:spLocks noGrp="1"/>
          </p:cNvSpPr>
          <p:nvPr>
            <p:ph type="ctrTitle"/>
          </p:nvPr>
        </p:nvSpPr>
        <p:spPr>
          <a:xfrm>
            <a:off x="282232" y="1571829"/>
            <a:ext cx="8445206" cy="1793167"/>
          </a:xfrm>
        </p:spPr>
        <p:txBody>
          <a:bodyPr/>
          <a:lstStyle/>
          <a:p>
            <a:r>
              <a:rPr lang="ja-JP" altLang="en-US" sz="3600" dirty="0">
                <a:effectLst/>
              </a:rPr>
              <a:t>オルソポジトロニウム</a:t>
            </a:r>
            <a:r>
              <a:rPr lang="ja-JP" altLang="en-US" sz="3600" dirty="0" smtClean="0">
                <a:effectLst/>
              </a:rPr>
              <a:t>の</a:t>
            </a:r>
            <a:r>
              <a:rPr lang="en-US" altLang="ja-JP" sz="3600" dirty="0" smtClean="0">
                <a:effectLst/>
              </a:rPr>
              <a:t/>
            </a:r>
            <a:br>
              <a:rPr lang="en-US" altLang="ja-JP" sz="3600" dirty="0" smtClean="0">
                <a:effectLst/>
              </a:rPr>
            </a:br>
            <a:r>
              <a:rPr lang="ja-JP" altLang="en-US" sz="3600" dirty="0" smtClean="0">
                <a:effectLst/>
              </a:rPr>
              <a:t>寿命</a:t>
            </a:r>
            <a:r>
              <a:rPr lang="ja-JP" altLang="en-US" sz="3600" dirty="0">
                <a:effectLst/>
              </a:rPr>
              <a:t>測定に</a:t>
            </a:r>
            <a:r>
              <a:rPr lang="ja-JP" altLang="en-US" sz="3600" dirty="0" smtClean="0">
                <a:effectLst/>
              </a:rPr>
              <a:t>よる</a:t>
            </a:r>
            <a:r>
              <a:rPr lang="en-US" altLang="ja-JP" sz="3600" dirty="0" smtClean="0">
                <a:effectLst/>
              </a:rPr>
              <a:t>QED</a:t>
            </a:r>
            <a:r>
              <a:rPr lang="ja-JP" altLang="en-US" sz="3600" dirty="0" smtClean="0">
                <a:effectLst/>
              </a:rPr>
              <a:t>の</a:t>
            </a:r>
            <a:r>
              <a:rPr lang="ja-JP" altLang="en-US" sz="3600" dirty="0">
                <a:effectLst/>
              </a:rPr>
              <a:t>実験的検証 </a:t>
            </a:r>
            <a:r>
              <a:rPr lang="ja-JP" altLang="en-US" sz="3600" dirty="0"/>
              <a:t/>
            </a:r>
            <a:br>
              <a:rPr lang="ja-JP" altLang="en-US" sz="3600" dirty="0"/>
            </a:br>
            <a:endParaRPr kumimoji="1" lang="ja-JP" altLang="en-US" sz="3600" dirty="0"/>
          </a:p>
        </p:txBody>
      </p:sp>
      <p:sp>
        <p:nvSpPr>
          <p:cNvPr id="6" name="テキスト ボックス 5"/>
          <p:cNvSpPr txBox="1"/>
          <p:nvPr/>
        </p:nvSpPr>
        <p:spPr>
          <a:xfrm>
            <a:off x="5991972" y="3924498"/>
            <a:ext cx="1529686" cy="400110"/>
          </a:xfrm>
          <a:prstGeom prst="rect">
            <a:avLst/>
          </a:prstGeom>
          <a:noFill/>
        </p:spPr>
        <p:txBody>
          <a:bodyPr wrap="none" rtlCol="0">
            <a:spAutoFit/>
          </a:bodyPr>
          <a:lstStyle/>
          <a:p>
            <a:r>
              <a:rPr kumimoji="1" lang="en-US" altLang="ja-JP" sz="2000" dirty="0" smtClean="0"/>
              <a:t>2013/04/01</a:t>
            </a:r>
            <a:endParaRPr kumimoji="1" lang="ja-JP" altLang="en-US" sz="2000" dirty="0"/>
          </a:p>
        </p:txBody>
      </p:sp>
      <p:pic>
        <p:nvPicPr>
          <p:cNvPr id="4" name="Picture 3" descr="securedownload.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32" y="3364996"/>
            <a:ext cx="4931570" cy="2575375"/>
          </a:xfrm>
          <a:prstGeom prst="rect">
            <a:avLst/>
          </a:prstGeom>
          <a:ln>
            <a:noFill/>
          </a:ln>
          <a:effectLst>
            <a:softEdge rad="112500"/>
          </a:effectLst>
        </p:spPr>
      </p:pic>
    </p:spTree>
    <p:extLst>
      <p:ext uri="{BB962C8B-B14F-4D97-AF65-F5344CB8AC3E}">
        <p14:creationId xmlns:p14="http://schemas.microsoft.com/office/powerpoint/2010/main" val="1611579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Shape 1"/>
          <p:cNvSpPr txBox="1"/>
          <p:nvPr/>
        </p:nvSpPr>
        <p:spPr>
          <a:xfrm>
            <a:off x="457498" y="273352"/>
            <a:ext cx="8228763" cy="967673"/>
          </a:xfrm>
          <a:prstGeom prst="rect">
            <a:avLst/>
          </a:prstGeom>
        </p:spPr>
        <p:txBody>
          <a:bodyPr wrap="none" lIns="0" tIns="0" rIns="0" bIns="0" anchor="ctr"/>
          <a:lstStyle/>
          <a:p>
            <a:pPr algn="ctr"/>
            <a:r>
              <a:rPr lang="en-US"/>
              <a:t>ポジトロニウムの崩壊</a:t>
            </a:r>
            <a:endParaRPr/>
          </a:p>
        </p:txBody>
      </p:sp>
      <p:sp>
        <p:nvSpPr>
          <p:cNvPr id="39" name="TextShape 2"/>
          <p:cNvSpPr txBox="1"/>
          <p:nvPr/>
        </p:nvSpPr>
        <p:spPr>
          <a:xfrm>
            <a:off x="979653" y="1740374"/>
            <a:ext cx="7118816" cy="2054223"/>
          </a:xfrm>
          <a:prstGeom prst="rect">
            <a:avLst/>
          </a:prstGeom>
        </p:spPr>
        <p:txBody>
          <a:bodyPr wrap="none" lIns="81639" tIns="40820" rIns="81639" bIns="40820"/>
          <a:lstStyle/>
          <a:p>
            <a:r>
              <a:rPr lang="en-US" sz="2400" dirty="0"/>
              <a:t>・パラポジトロニウム(p-Ps)は偶数個の光子に崩壊</a:t>
            </a:r>
            <a:endParaRPr dirty="0"/>
          </a:p>
          <a:p>
            <a:endParaRPr dirty="0"/>
          </a:p>
          <a:p>
            <a:r>
              <a:rPr lang="en-US" sz="2400" dirty="0"/>
              <a:t>・オルソポジトロニウム(o-Ps)は奇数個の光子に崩壊</a:t>
            </a:r>
          </a:p>
          <a:p>
            <a:r>
              <a:rPr lang="en-US" sz="2400" dirty="0"/>
              <a:t>（運動量保存より最低３個）</a:t>
            </a:r>
            <a:endParaRPr dirty="0"/>
          </a:p>
          <a:p>
            <a:endParaRPr dirty="0"/>
          </a:p>
          <a:p>
            <a:endParaRPr dirty="0"/>
          </a:p>
        </p:txBody>
      </p:sp>
      <p:sp>
        <p:nvSpPr>
          <p:cNvPr id="40" name="TextShape 3"/>
          <p:cNvSpPr txBox="1"/>
          <p:nvPr/>
        </p:nvSpPr>
        <p:spPr>
          <a:xfrm>
            <a:off x="391861" y="1203468"/>
            <a:ext cx="5681991" cy="365449"/>
          </a:xfrm>
          <a:prstGeom prst="rect">
            <a:avLst/>
          </a:prstGeom>
        </p:spPr>
        <p:txBody>
          <a:bodyPr wrap="none" lIns="81639" tIns="40820" rIns="81639" bIns="40820"/>
          <a:lstStyle/>
          <a:p>
            <a:r>
              <a:rPr lang="en-US" sz="2000"/>
              <a:t>モデルとして採用したQEDの荷電共役対称性から</a:t>
            </a:r>
            <a:endParaRPr/>
          </a:p>
        </p:txBody>
      </p:sp>
      <p:sp>
        <p:nvSpPr>
          <p:cNvPr id="41" name="TextShape 4"/>
          <p:cNvSpPr txBox="1"/>
          <p:nvPr/>
        </p:nvSpPr>
        <p:spPr>
          <a:xfrm>
            <a:off x="3036926" y="6074490"/>
            <a:ext cx="3428787" cy="390270"/>
          </a:xfrm>
          <a:prstGeom prst="rect">
            <a:avLst/>
          </a:prstGeom>
        </p:spPr>
        <p:txBody>
          <a:bodyPr wrap="none" lIns="81639" tIns="40820" rIns="81639" bIns="40820"/>
          <a:lstStyle/>
          <a:p>
            <a:r>
              <a:rPr lang="en-US" sz="2200"/>
              <a:t>図 : 最低次の崩壊パターン</a:t>
            </a:r>
            <a:endParaRPr/>
          </a:p>
        </p:txBody>
      </p:sp>
      <p:pic>
        <p:nvPicPr>
          <p:cNvPr id="42" name="Picture 41"/>
          <p:cNvPicPr/>
          <p:nvPr/>
        </p:nvPicPr>
        <p:blipFill>
          <a:blip r:embed="rId2"/>
          <a:stretch>
            <a:fillRect/>
          </a:stretch>
        </p:blipFill>
        <p:spPr>
          <a:xfrm>
            <a:off x="7157675" y="4441562"/>
            <a:ext cx="157071" cy="196931"/>
          </a:xfrm>
          <a:prstGeom prst="rect">
            <a:avLst/>
          </a:prstGeom>
        </p:spPr>
      </p:pic>
      <p:pic>
        <p:nvPicPr>
          <p:cNvPr id="43" name="Picture 42"/>
          <p:cNvPicPr/>
          <p:nvPr/>
        </p:nvPicPr>
        <p:blipFill>
          <a:blip r:embed="rId2"/>
          <a:stretch>
            <a:fillRect/>
          </a:stretch>
        </p:blipFill>
        <p:spPr>
          <a:xfrm>
            <a:off x="7157675" y="5225368"/>
            <a:ext cx="157071" cy="196931"/>
          </a:xfrm>
          <a:prstGeom prst="rect">
            <a:avLst/>
          </a:prstGeom>
        </p:spPr>
      </p:pic>
      <p:pic>
        <p:nvPicPr>
          <p:cNvPr id="44" name="Picture 43"/>
          <p:cNvPicPr/>
          <p:nvPr/>
        </p:nvPicPr>
        <p:blipFill>
          <a:blip r:embed="rId2"/>
          <a:stretch>
            <a:fillRect/>
          </a:stretch>
        </p:blipFill>
        <p:spPr>
          <a:xfrm>
            <a:off x="7118816" y="3656778"/>
            <a:ext cx="157071" cy="196931"/>
          </a:xfrm>
          <a:prstGeom prst="rect">
            <a:avLst/>
          </a:prstGeom>
        </p:spPr>
      </p:pic>
      <p:pic>
        <p:nvPicPr>
          <p:cNvPr id="45" name="Picture 44"/>
          <p:cNvPicPr/>
          <p:nvPr/>
        </p:nvPicPr>
        <p:blipFill>
          <a:blip r:embed="rId3"/>
          <a:stretch>
            <a:fillRect/>
          </a:stretch>
        </p:blipFill>
        <p:spPr>
          <a:xfrm>
            <a:off x="1724843" y="3929803"/>
            <a:ext cx="290304" cy="185174"/>
          </a:xfrm>
          <a:prstGeom prst="rect">
            <a:avLst/>
          </a:prstGeom>
        </p:spPr>
      </p:pic>
      <p:pic>
        <p:nvPicPr>
          <p:cNvPr id="46" name="Picture 45"/>
          <p:cNvPicPr/>
          <p:nvPr/>
        </p:nvPicPr>
        <p:blipFill>
          <a:blip r:embed="rId4"/>
          <a:stretch>
            <a:fillRect/>
          </a:stretch>
        </p:blipFill>
        <p:spPr>
          <a:xfrm>
            <a:off x="1762070" y="5006882"/>
            <a:ext cx="295529" cy="257349"/>
          </a:xfrm>
          <a:prstGeom prst="rect">
            <a:avLst/>
          </a:prstGeom>
        </p:spPr>
      </p:pic>
      <p:pic>
        <p:nvPicPr>
          <p:cNvPr id="47" name="Picture 46"/>
          <p:cNvPicPr/>
          <p:nvPr/>
        </p:nvPicPr>
        <p:blipFill>
          <a:blip r:embed="rId5"/>
          <a:stretch>
            <a:fillRect/>
          </a:stretch>
        </p:blipFill>
        <p:spPr>
          <a:xfrm>
            <a:off x="2057599" y="3753774"/>
            <a:ext cx="5028235" cy="1598309"/>
          </a:xfrm>
          <a:prstGeom prst="rect">
            <a:avLst/>
          </a:prstGeom>
        </p:spPr>
      </p:pic>
      <p:pic>
        <p:nvPicPr>
          <p:cNvPr id="48" name="Picture 47"/>
          <p:cNvPicPr/>
          <p:nvPr/>
        </p:nvPicPr>
        <p:blipFill>
          <a:blip r:embed="rId2"/>
          <a:stretch>
            <a:fillRect/>
          </a:stretch>
        </p:blipFill>
        <p:spPr>
          <a:xfrm>
            <a:off x="4101483" y="3709031"/>
            <a:ext cx="157071" cy="196931"/>
          </a:xfrm>
          <a:prstGeom prst="rect">
            <a:avLst/>
          </a:prstGeom>
        </p:spPr>
      </p:pic>
      <p:pic>
        <p:nvPicPr>
          <p:cNvPr id="49" name="Picture 48"/>
          <p:cNvPicPr/>
          <p:nvPr/>
        </p:nvPicPr>
        <p:blipFill>
          <a:blip r:embed="rId3"/>
          <a:stretch>
            <a:fillRect/>
          </a:stretch>
        </p:blipFill>
        <p:spPr>
          <a:xfrm>
            <a:off x="4767647" y="3929803"/>
            <a:ext cx="290304" cy="185174"/>
          </a:xfrm>
          <a:prstGeom prst="rect">
            <a:avLst/>
          </a:prstGeom>
        </p:spPr>
      </p:pic>
      <p:pic>
        <p:nvPicPr>
          <p:cNvPr id="50" name="Picture 49"/>
          <p:cNvPicPr/>
          <p:nvPr/>
        </p:nvPicPr>
        <p:blipFill>
          <a:blip r:embed="rId4"/>
          <a:stretch>
            <a:fillRect/>
          </a:stretch>
        </p:blipFill>
        <p:spPr>
          <a:xfrm>
            <a:off x="4767321" y="5002963"/>
            <a:ext cx="295529" cy="257349"/>
          </a:xfrm>
          <a:prstGeom prst="rect">
            <a:avLst/>
          </a:prstGeom>
        </p:spPr>
      </p:pic>
      <p:pic>
        <p:nvPicPr>
          <p:cNvPr id="51" name="Picture 50"/>
          <p:cNvPicPr/>
          <p:nvPr/>
        </p:nvPicPr>
        <p:blipFill>
          <a:blip r:embed="rId2"/>
          <a:stretch>
            <a:fillRect/>
          </a:stretch>
        </p:blipFill>
        <p:spPr>
          <a:xfrm>
            <a:off x="4114545" y="5160050"/>
            <a:ext cx="157071" cy="196931"/>
          </a:xfrm>
          <a:prstGeom prst="rect">
            <a:avLst/>
          </a:prstGeom>
        </p:spPr>
      </p:pic>
      <p:sp>
        <p:nvSpPr>
          <p:cNvPr id="52" name="TextShape 5"/>
          <p:cNvSpPr txBox="1"/>
          <p:nvPr/>
        </p:nvSpPr>
        <p:spPr>
          <a:xfrm>
            <a:off x="2547099" y="5551953"/>
            <a:ext cx="849033" cy="365449"/>
          </a:xfrm>
          <a:prstGeom prst="rect">
            <a:avLst/>
          </a:prstGeom>
        </p:spPr>
        <p:txBody>
          <a:bodyPr wrap="none" lIns="81639" tIns="40820" rIns="81639" bIns="40820"/>
          <a:lstStyle/>
          <a:p>
            <a:r>
              <a:rPr lang="en-US" sz="2000"/>
              <a:t>p-Ps</a:t>
            </a:r>
            <a:endParaRPr/>
          </a:p>
        </p:txBody>
      </p:sp>
      <p:sp>
        <p:nvSpPr>
          <p:cNvPr id="53" name="TextShape 6"/>
          <p:cNvSpPr txBox="1"/>
          <p:nvPr/>
        </p:nvSpPr>
        <p:spPr>
          <a:xfrm>
            <a:off x="5577821" y="5539869"/>
            <a:ext cx="718413" cy="365449"/>
          </a:xfrm>
          <a:prstGeom prst="rect">
            <a:avLst/>
          </a:prstGeom>
        </p:spPr>
        <p:txBody>
          <a:bodyPr wrap="none" lIns="81639" tIns="40820" rIns="81639" bIns="40820"/>
          <a:lstStyle/>
          <a:p>
            <a:r>
              <a:rPr lang="en-US" sz="2000"/>
              <a:t>o-Ps</a:t>
            </a:r>
            <a:endParaRPr/>
          </a:p>
        </p:txBody>
      </p:sp>
      <p:pic>
        <p:nvPicPr>
          <p:cNvPr id="2" name="Picture 1" descr="Screen Shot 2013-03-29 at 4.12.31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3489" y="3454489"/>
            <a:ext cx="6720128" cy="2462913"/>
          </a:xfrm>
          <a:prstGeom prst="rect">
            <a:avLst/>
          </a:prstGeom>
        </p:spPr>
      </p:pic>
    </p:spTree>
    <p:extLst>
      <p:ext uri="{BB962C8B-B14F-4D97-AF65-F5344CB8AC3E}">
        <p14:creationId xmlns:p14="http://schemas.microsoft.com/office/powerpoint/2010/main" val="3361916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Shape 1"/>
          <p:cNvSpPr txBox="1"/>
          <p:nvPr/>
        </p:nvSpPr>
        <p:spPr>
          <a:xfrm>
            <a:off x="457172" y="273352"/>
            <a:ext cx="8228763" cy="902356"/>
          </a:xfrm>
          <a:prstGeom prst="rect">
            <a:avLst/>
          </a:prstGeom>
        </p:spPr>
        <p:txBody>
          <a:bodyPr wrap="none" lIns="0" tIns="0" rIns="0" bIns="0" anchor="ctr"/>
          <a:lstStyle/>
          <a:p>
            <a:pPr algn="ctr"/>
            <a:r>
              <a:rPr lang="en-US"/>
              <a:t>ポジトロニウムの寿命（理論値）</a:t>
            </a:r>
            <a:endParaRPr/>
          </a:p>
        </p:txBody>
      </p:sp>
      <p:sp>
        <p:nvSpPr>
          <p:cNvPr id="57" name="TextShape 2"/>
          <p:cNvSpPr txBox="1"/>
          <p:nvPr/>
        </p:nvSpPr>
        <p:spPr>
          <a:xfrm>
            <a:off x="7706608" y="2448738"/>
            <a:ext cx="783723" cy="358591"/>
          </a:xfrm>
          <a:prstGeom prst="rect">
            <a:avLst/>
          </a:prstGeom>
        </p:spPr>
        <p:txBody>
          <a:bodyPr wrap="none" lIns="81639" tIns="40820" rIns="81639" bIns="40820"/>
          <a:lstStyle/>
          <a:p>
            <a:r>
              <a:rPr lang="en-US" sz="2200"/>
              <a:t>より</a:t>
            </a:r>
            <a:endParaRPr/>
          </a:p>
        </p:txBody>
      </p:sp>
      <p:sp>
        <p:nvSpPr>
          <p:cNvPr id="58" name="TextShape 3"/>
          <p:cNvSpPr txBox="1"/>
          <p:nvPr/>
        </p:nvSpPr>
        <p:spPr>
          <a:xfrm>
            <a:off x="1992393" y="4180294"/>
            <a:ext cx="6334662" cy="1160685"/>
          </a:xfrm>
          <a:prstGeom prst="rect">
            <a:avLst/>
          </a:prstGeom>
        </p:spPr>
        <p:txBody>
          <a:bodyPr wrap="none" lIns="81639" tIns="40820" rIns="81639" bIns="40820"/>
          <a:lstStyle/>
          <a:p>
            <a:r>
              <a:rPr lang="en-US" sz="2500" dirty="0"/>
              <a:t>p-</a:t>
            </a:r>
            <a:r>
              <a:rPr lang="en-US" sz="2500" dirty="0" err="1"/>
              <a:t>Ps</a:t>
            </a:r>
            <a:r>
              <a:rPr lang="en-US" sz="2500" dirty="0" err="1" smtClean="0"/>
              <a:t>の寿命は</a:t>
            </a:r>
            <a:endParaRPr lang="en-US" sz="2500" dirty="0" smtClean="0"/>
          </a:p>
          <a:p>
            <a:r>
              <a:rPr lang="en-US" sz="2500" dirty="0" smtClean="0"/>
              <a:t>                    </a:t>
            </a:r>
            <a:endParaRPr lang="en-US" dirty="0"/>
          </a:p>
          <a:p>
            <a:r>
              <a:rPr lang="en-US" sz="2500" dirty="0" smtClean="0"/>
              <a:t>o-</a:t>
            </a:r>
            <a:r>
              <a:rPr lang="en-US" sz="2500" dirty="0" err="1" smtClean="0"/>
              <a:t>Ps</a:t>
            </a:r>
            <a:r>
              <a:rPr lang="en-US" sz="2500" dirty="0" err="1"/>
              <a:t>の寿命は</a:t>
            </a:r>
            <a:r>
              <a:rPr lang="en-US" sz="2500" dirty="0"/>
              <a:t>                    </a:t>
            </a:r>
            <a:endParaRPr dirty="0"/>
          </a:p>
        </p:txBody>
      </p:sp>
      <p:sp>
        <p:nvSpPr>
          <p:cNvPr id="59" name="CustomShape 4"/>
          <p:cNvSpPr/>
          <p:nvPr/>
        </p:nvSpPr>
        <p:spPr>
          <a:xfrm>
            <a:off x="1828687" y="3984343"/>
            <a:ext cx="5486060" cy="1502293"/>
          </a:xfrm>
          <a:prstGeom prst="rect">
            <a:avLst/>
          </a:prstGeom>
          <a:ln>
            <a:solidFill>
              <a:srgbClr val="000000"/>
            </a:solidFill>
          </a:ln>
        </p:spPr>
      </p:sp>
      <p:sp>
        <p:nvSpPr>
          <p:cNvPr id="60" name="TextShape 5"/>
          <p:cNvSpPr txBox="1"/>
          <p:nvPr/>
        </p:nvSpPr>
        <p:spPr>
          <a:xfrm>
            <a:off x="3461443" y="5943855"/>
            <a:ext cx="5290129" cy="358591"/>
          </a:xfrm>
          <a:prstGeom prst="rect">
            <a:avLst/>
          </a:prstGeom>
        </p:spPr>
        <p:txBody>
          <a:bodyPr wrap="none" lIns="81639" tIns="40820" rIns="81639" bIns="40820"/>
          <a:lstStyle/>
          <a:p>
            <a:r>
              <a:rPr lang="en-US" sz="2200"/>
              <a:t>（ただし摂動最低次のみの計算結果である）</a:t>
            </a:r>
            <a:endParaRPr/>
          </a:p>
        </p:txBody>
      </p:sp>
      <p:pic>
        <p:nvPicPr>
          <p:cNvPr id="2" name="Picture 1" descr="Screen Shot 2013-03-29 at 4.11.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72" y="1485061"/>
            <a:ext cx="7099514" cy="1927353"/>
          </a:xfrm>
          <a:prstGeom prst="rect">
            <a:avLst/>
          </a:prstGeom>
        </p:spPr>
      </p:pic>
      <p:pic>
        <p:nvPicPr>
          <p:cNvPr id="3" name="Picture 2" descr="Screen Shot 2013-03-29 at 4.14.1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553" y="4080280"/>
            <a:ext cx="2596639" cy="1360711"/>
          </a:xfrm>
          <a:prstGeom prst="rect">
            <a:avLst/>
          </a:prstGeom>
        </p:spPr>
      </p:pic>
    </p:spTree>
    <p:extLst>
      <p:ext uri="{BB962C8B-B14F-4D97-AF65-F5344CB8AC3E}">
        <p14:creationId xmlns:p14="http://schemas.microsoft.com/office/powerpoint/2010/main" val="1912635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289" y="4214472"/>
            <a:ext cx="6512511" cy="1143000"/>
          </a:xfrm>
        </p:spPr>
        <p:txBody>
          <a:bodyPr/>
          <a:lstStyle/>
          <a:p>
            <a:r>
              <a:rPr kumimoji="1" lang="en-US" altLang="ja-JP" dirty="0" smtClean="0"/>
              <a:t>3</a:t>
            </a:r>
            <a:r>
              <a:rPr kumimoji="1" lang="ja-JP" altLang="en-US" dirty="0" smtClean="0"/>
              <a:t>章</a:t>
            </a:r>
            <a:r>
              <a:rPr kumimoji="1" lang="en-US" altLang="ja-JP" dirty="0" smtClean="0"/>
              <a:t> </a:t>
            </a:r>
            <a:r>
              <a:rPr kumimoji="1" lang="ja-JP" altLang="en-US" dirty="0" smtClean="0"/>
              <a:t>実験方法</a:t>
            </a:r>
            <a:endParaRPr kumimoji="1" lang="ja-JP" altLang="en-US" dirty="0"/>
          </a:p>
        </p:txBody>
      </p:sp>
      <p:sp>
        <p:nvSpPr>
          <p:cNvPr id="3" name="コンテンツ プレースホルダー 2"/>
          <p:cNvSpPr>
            <a:spLocks noGrp="1"/>
          </p:cNvSpPr>
          <p:nvPr>
            <p:ph sz="quarter" idx="13"/>
          </p:nvPr>
        </p:nvSpPr>
        <p:spPr/>
        <p:txBody>
          <a:bodyPr/>
          <a:lstStyle/>
          <a:p>
            <a:endParaRPr kumimoji="1" lang="ja-JP" altLang="en-US"/>
          </a:p>
        </p:txBody>
      </p:sp>
    </p:spTree>
    <p:extLst>
      <p:ext uri="{BB962C8B-B14F-4D97-AF65-F5344CB8AC3E}">
        <p14:creationId xmlns:p14="http://schemas.microsoft.com/office/powerpoint/2010/main" val="1508557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3"/>
          </p:nvPr>
        </p:nvSpPr>
        <p:spPr>
          <a:xfrm>
            <a:off x="1085502" y="1042134"/>
            <a:ext cx="7240301" cy="4885002"/>
          </a:xfrm>
        </p:spPr>
        <p:txBody>
          <a:bodyPr>
            <a:noAutofit/>
          </a:bodyPr>
          <a:lstStyle/>
          <a:p>
            <a:pPr>
              <a:buNone/>
            </a:pPr>
            <a:r>
              <a:rPr lang="ja-JP" altLang="en-US" sz="2400" dirty="0" smtClean="0"/>
              <a:t>　</a:t>
            </a:r>
            <a:r>
              <a:rPr lang="en-US" altLang="ja-JP" sz="2400" dirty="0" smtClean="0"/>
              <a:t>β</a:t>
            </a:r>
            <a:r>
              <a:rPr kumimoji="1" lang="en-US" altLang="ja-JP" sz="2400" dirty="0" smtClean="0"/>
              <a:t>+</a:t>
            </a:r>
            <a:r>
              <a:rPr kumimoji="1" lang="ja-JP" altLang="en-US" sz="2400" dirty="0" smtClean="0"/>
              <a:t>線源とし</a:t>
            </a:r>
            <a:r>
              <a:rPr lang="ja-JP" altLang="en-US" sz="2400" dirty="0" smtClean="0"/>
              <a:t>て</a:t>
            </a:r>
            <a:r>
              <a:rPr lang="en-US" altLang="ja-JP" sz="2400" baseline="30000" dirty="0" smtClean="0"/>
              <a:t>22</a:t>
            </a:r>
            <a:r>
              <a:rPr lang="en-US" altLang="ja-JP" sz="2400" dirty="0" smtClean="0"/>
              <a:t>Na</a:t>
            </a:r>
            <a:r>
              <a:rPr lang="ja-JP" altLang="en-US" sz="2400" dirty="0" smtClean="0"/>
              <a:t>を用いた。</a:t>
            </a:r>
            <a:endParaRPr lang="en-US" altLang="ja-JP" sz="2400" dirty="0" smtClean="0"/>
          </a:p>
          <a:p>
            <a:pPr>
              <a:buNone/>
            </a:pPr>
            <a:endParaRPr lang="en-US" altLang="ja-JP" sz="2400" dirty="0" smtClean="0"/>
          </a:p>
          <a:p>
            <a:pPr>
              <a:buNone/>
            </a:pPr>
            <a:r>
              <a:rPr lang="ja-JP" altLang="en-US" sz="2400" dirty="0" smtClean="0"/>
              <a:t>　線源から出た陽電子をプラシンでまず捉え、</a:t>
            </a:r>
            <a:endParaRPr lang="en-US" altLang="ja-JP" sz="2400" dirty="0" smtClean="0"/>
          </a:p>
          <a:p>
            <a:pPr>
              <a:buNone/>
            </a:pPr>
            <a:r>
              <a:rPr lang="ja-JP" altLang="en-US" sz="2400" dirty="0" smtClean="0"/>
              <a:t>　その後、ターゲット（シリカパウダー）内で</a:t>
            </a:r>
            <a:endParaRPr lang="en-US" altLang="ja-JP" sz="2400" dirty="0" smtClean="0"/>
          </a:p>
          <a:p>
            <a:pPr>
              <a:buNone/>
            </a:pPr>
            <a:r>
              <a:rPr lang="ja-JP" altLang="en-US" sz="2400" dirty="0" smtClean="0"/>
              <a:t>　ポジトロニウムが出来てその崩壊に伴う</a:t>
            </a:r>
            <a:endParaRPr lang="en-US" altLang="ja-JP" sz="2400" dirty="0" smtClean="0"/>
          </a:p>
          <a:p>
            <a:pPr>
              <a:buNone/>
            </a:pPr>
            <a:r>
              <a:rPr lang="ja-JP" altLang="en-US" sz="2400" dirty="0" smtClean="0"/>
              <a:t>　</a:t>
            </a:r>
            <a:r>
              <a:rPr lang="en-US" altLang="ja-JP" sz="2400" dirty="0" smtClean="0"/>
              <a:t>γ</a:t>
            </a:r>
            <a:r>
              <a:rPr lang="ja-JP" altLang="en-US" sz="2400" dirty="0" smtClean="0"/>
              <a:t>線を</a:t>
            </a:r>
            <a:r>
              <a:rPr lang="en-US" altLang="ja-JP" sz="2400" dirty="0" err="1" smtClean="0"/>
              <a:t>NaI</a:t>
            </a:r>
            <a:r>
              <a:rPr lang="ja-JP" altLang="en-US" sz="2400" dirty="0" err="1" smtClean="0"/>
              <a:t>で検</a:t>
            </a:r>
            <a:r>
              <a:rPr lang="ja-JP" altLang="en-US" sz="2400" dirty="0" smtClean="0"/>
              <a:t>出する。</a:t>
            </a:r>
            <a:endParaRPr lang="en-US" altLang="ja-JP" sz="2400" dirty="0" smtClean="0"/>
          </a:p>
          <a:p>
            <a:pPr>
              <a:buNone/>
            </a:pPr>
            <a:endParaRPr lang="en-US" altLang="ja-JP" sz="2400" dirty="0" smtClean="0"/>
          </a:p>
          <a:p>
            <a:pPr>
              <a:buNone/>
            </a:pPr>
            <a:r>
              <a:rPr lang="ja-JP" altLang="en-US" sz="2400" dirty="0" smtClean="0"/>
              <a:t>　</a:t>
            </a:r>
            <a:r>
              <a:rPr lang="ja-JP" altLang="en-US" sz="2400" dirty="0" smtClean="0">
                <a:solidFill>
                  <a:srgbClr val="FF0000"/>
                </a:solidFill>
              </a:rPr>
              <a:t>プラシンに信号が来てから</a:t>
            </a:r>
            <a:r>
              <a:rPr lang="en-US" altLang="ja-JP" sz="2400" dirty="0" err="1" smtClean="0">
                <a:solidFill>
                  <a:srgbClr val="FF0000"/>
                </a:solidFill>
              </a:rPr>
              <a:t>NaI</a:t>
            </a:r>
            <a:r>
              <a:rPr lang="ja-JP" altLang="en-US" sz="2400" dirty="0" smtClean="0">
                <a:solidFill>
                  <a:srgbClr val="FF0000"/>
                </a:solidFill>
              </a:rPr>
              <a:t>で</a:t>
            </a:r>
            <a:r>
              <a:rPr lang="en-US" altLang="ja-JP" sz="2400" dirty="0" smtClean="0">
                <a:solidFill>
                  <a:srgbClr val="FF0000"/>
                </a:solidFill>
              </a:rPr>
              <a:t>γ</a:t>
            </a:r>
            <a:r>
              <a:rPr lang="ja-JP" altLang="en-US" sz="2400" dirty="0" smtClean="0">
                <a:solidFill>
                  <a:srgbClr val="FF0000"/>
                </a:solidFill>
              </a:rPr>
              <a:t>線を</a:t>
            </a:r>
            <a:endParaRPr lang="en-US" altLang="ja-JP" sz="2400" dirty="0" smtClean="0">
              <a:solidFill>
                <a:srgbClr val="FF0000"/>
              </a:solidFill>
            </a:endParaRPr>
          </a:p>
          <a:p>
            <a:pPr>
              <a:buNone/>
            </a:pPr>
            <a:r>
              <a:rPr lang="ja-JP" altLang="en-US" sz="2400" dirty="0" smtClean="0">
                <a:solidFill>
                  <a:srgbClr val="FF0000"/>
                </a:solidFill>
              </a:rPr>
              <a:t>　とらえるまで</a:t>
            </a:r>
            <a:r>
              <a:rPr lang="ja-JP" altLang="en-US" sz="2400" dirty="0" smtClean="0"/>
              <a:t>をポジトロニウムの寿命とする。</a:t>
            </a:r>
            <a:endParaRPr lang="en-US" altLang="ja-JP" sz="2400" dirty="0" smtClean="0"/>
          </a:p>
          <a:p>
            <a:pPr>
              <a:buNone/>
            </a:pPr>
            <a:endParaRPr lang="en-US" altLang="ja-JP" sz="2400" dirty="0" smtClean="0"/>
          </a:p>
          <a:p>
            <a:endParaRPr kumimoji="1" lang="ja-JP" altLang="en-US" sz="2400" dirty="0"/>
          </a:p>
        </p:txBody>
      </p:sp>
    </p:spTree>
    <p:extLst>
      <p:ext uri="{BB962C8B-B14F-4D97-AF65-F5344CB8AC3E}">
        <p14:creationId xmlns:p14="http://schemas.microsoft.com/office/powerpoint/2010/main" val="1459882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00054"/>
            <a:ext cx="8229600" cy="1143000"/>
          </a:xfrm>
        </p:spPr>
        <p:txBody>
          <a:bodyPr/>
          <a:lstStyle/>
          <a:p>
            <a:r>
              <a:rPr lang="ja-JP" altLang="en-US" dirty="0" smtClean="0"/>
              <a:t>実験方法</a:t>
            </a:r>
            <a:endParaRPr kumimoji="1" lang="ja-JP" altLang="en-US" dirty="0"/>
          </a:p>
        </p:txBody>
      </p:sp>
      <p:sp>
        <p:nvSpPr>
          <p:cNvPr id="10" name="正方形/長方形 9"/>
          <p:cNvSpPr/>
          <p:nvPr/>
        </p:nvSpPr>
        <p:spPr>
          <a:xfrm>
            <a:off x="3203848" y="2348880"/>
            <a:ext cx="2448272" cy="20882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lumMod val="95000"/>
                    <a:lumOff val="5000"/>
                  </a:schemeClr>
                </a:solidFill>
              </a:rPr>
              <a:t>シリカ</a:t>
            </a:r>
            <a:endParaRPr kumimoji="1" lang="en-US" altLang="ja-JP" sz="4400" dirty="0" smtClean="0">
              <a:solidFill>
                <a:schemeClr val="tx1">
                  <a:lumMod val="95000"/>
                  <a:lumOff val="5000"/>
                </a:schemeClr>
              </a:solidFill>
            </a:endParaRPr>
          </a:p>
          <a:p>
            <a:pPr algn="ctr"/>
            <a:r>
              <a:rPr kumimoji="1" lang="ja-JP" altLang="en-US" sz="4400" dirty="0" smtClean="0">
                <a:solidFill>
                  <a:schemeClr val="tx1">
                    <a:lumMod val="95000"/>
                    <a:lumOff val="5000"/>
                  </a:schemeClr>
                </a:solidFill>
              </a:rPr>
              <a:t>パウダー</a:t>
            </a:r>
            <a:endParaRPr kumimoji="1" lang="ja-JP" altLang="en-US" sz="4400" dirty="0">
              <a:solidFill>
                <a:schemeClr val="tx1">
                  <a:lumMod val="95000"/>
                  <a:lumOff val="5000"/>
                </a:schemeClr>
              </a:solidFill>
            </a:endParaRPr>
          </a:p>
        </p:txBody>
      </p:sp>
      <p:sp>
        <p:nvSpPr>
          <p:cNvPr id="11" name="正方形/長方形 10"/>
          <p:cNvSpPr/>
          <p:nvPr/>
        </p:nvSpPr>
        <p:spPr>
          <a:xfrm>
            <a:off x="3275856" y="5517232"/>
            <a:ext cx="2520280" cy="10801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solidFill>
                  <a:schemeClr val="tx1">
                    <a:lumMod val="95000"/>
                    <a:lumOff val="5000"/>
                  </a:schemeClr>
                </a:solidFill>
              </a:rPr>
              <a:t>Na</a:t>
            </a:r>
            <a:endParaRPr kumimoji="1" lang="ja-JP" altLang="en-US" sz="4000" dirty="0">
              <a:solidFill>
                <a:schemeClr val="tx1">
                  <a:lumMod val="95000"/>
                  <a:lumOff val="5000"/>
                </a:schemeClr>
              </a:solidFill>
            </a:endParaRPr>
          </a:p>
        </p:txBody>
      </p:sp>
      <p:sp>
        <p:nvSpPr>
          <p:cNvPr id="13" name="正方形/長方形 12"/>
          <p:cNvSpPr/>
          <p:nvPr/>
        </p:nvSpPr>
        <p:spPr>
          <a:xfrm>
            <a:off x="5940152" y="1772816"/>
            <a:ext cx="1368152" cy="266429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p>
        </p:txBody>
      </p:sp>
      <p:sp>
        <p:nvSpPr>
          <p:cNvPr id="14" name="正方形/長方形 13"/>
          <p:cNvSpPr/>
          <p:nvPr/>
        </p:nvSpPr>
        <p:spPr>
          <a:xfrm>
            <a:off x="1475656" y="1844824"/>
            <a:ext cx="1368152" cy="27363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347864" y="4725144"/>
            <a:ext cx="2304256" cy="50405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chemeClr val="tx1">
                  <a:lumMod val="95000"/>
                  <a:lumOff val="5000"/>
                </a:schemeClr>
              </a:solidFill>
            </a:endParaRPr>
          </a:p>
        </p:txBody>
      </p:sp>
      <p:cxnSp>
        <p:nvCxnSpPr>
          <p:cNvPr id="18" name="直線コネクタ 17"/>
          <p:cNvCxnSpPr/>
          <p:nvPr/>
        </p:nvCxnSpPr>
        <p:spPr>
          <a:xfrm flipV="1">
            <a:off x="2627784" y="1389512"/>
            <a:ext cx="2810583" cy="81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6120172" y="1520788"/>
            <a:ext cx="648072"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438366" y="942944"/>
            <a:ext cx="2181859" cy="400110"/>
          </a:xfrm>
          <a:prstGeom prst="rect">
            <a:avLst/>
          </a:prstGeom>
          <a:noFill/>
        </p:spPr>
        <p:txBody>
          <a:bodyPr wrap="square" rtlCol="0">
            <a:spAutoFit/>
          </a:bodyPr>
          <a:lstStyle/>
          <a:p>
            <a:r>
              <a:rPr kumimoji="1" lang="en-US" altLang="ja-JP" sz="2000" b="1" dirty="0" err="1" smtClean="0"/>
              <a:t>NaI</a:t>
            </a:r>
            <a:r>
              <a:rPr kumimoji="1" lang="ja-JP" altLang="en-US" sz="2000" b="1" dirty="0" smtClean="0"/>
              <a:t>シンチレータ</a:t>
            </a:r>
            <a:endParaRPr kumimoji="1" lang="ja-JP" altLang="en-US" sz="2000" b="1" dirty="0"/>
          </a:p>
        </p:txBody>
      </p:sp>
      <p:cxnSp>
        <p:nvCxnSpPr>
          <p:cNvPr id="27" name="直線コネクタ 26"/>
          <p:cNvCxnSpPr/>
          <p:nvPr/>
        </p:nvCxnSpPr>
        <p:spPr>
          <a:xfrm>
            <a:off x="5292080" y="5013176"/>
            <a:ext cx="108012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444208" y="4941168"/>
            <a:ext cx="2304256" cy="830997"/>
          </a:xfrm>
          <a:prstGeom prst="rect">
            <a:avLst/>
          </a:prstGeom>
          <a:noFill/>
        </p:spPr>
        <p:txBody>
          <a:bodyPr wrap="square" rtlCol="0">
            <a:spAutoFit/>
          </a:bodyPr>
          <a:lstStyle/>
          <a:p>
            <a:r>
              <a:rPr lang="ja-JP" altLang="en-US" sz="2400" b="1" dirty="0" smtClean="0"/>
              <a:t>プラスチック</a:t>
            </a:r>
            <a:endParaRPr lang="en-US" altLang="ja-JP" sz="2400" b="1" dirty="0" smtClean="0"/>
          </a:p>
          <a:p>
            <a:r>
              <a:rPr lang="ja-JP" altLang="en-US" sz="2400" b="1" dirty="0" smtClean="0"/>
              <a:t>シンチレータ</a:t>
            </a:r>
            <a:endParaRPr kumimoji="1" lang="ja-JP" altLang="en-US" sz="2400" b="1" dirty="0"/>
          </a:p>
        </p:txBody>
      </p:sp>
    </p:spTree>
    <p:extLst>
      <p:ext uri="{BB962C8B-B14F-4D97-AF65-F5344CB8AC3E}">
        <p14:creationId xmlns:p14="http://schemas.microsoft.com/office/powerpoint/2010/main" val="3036717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1143000"/>
          </a:xfrm>
        </p:spPr>
        <p:txBody>
          <a:bodyPr/>
          <a:lstStyle/>
          <a:p>
            <a:r>
              <a:rPr lang="ja-JP" altLang="en-US" dirty="0" smtClean="0"/>
              <a:t>実験方法</a:t>
            </a:r>
            <a:endParaRPr kumimoji="1" lang="ja-JP" altLang="en-US" dirty="0"/>
          </a:p>
        </p:txBody>
      </p:sp>
      <p:sp>
        <p:nvSpPr>
          <p:cNvPr id="10" name="正方形/長方形 9"/>
          <p:cNvSpPr/>
          <p:nvPr/>
        </p:nvSpPr>
        <p:spPr>
          <a:xfrm>
            <a:off x="3203848" y="2348880"/>
            <a:ext cx="2448272" cy="20882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lumMod val="95000"/>
                    <a:lumOff val="5000"/>
                  </a:schemeClr>
                </a:solidFill>
              </a:rPr>
              <a:t>シリカ</a:t>
            </a:r>
            <a:endParaRPr kumimoji="1" lang="en-US" altLang="ja-JP" sz="4400" dirty="0" smtClean="0">
              <a:solidFill>
                <a:schemeClr val="tx1">
                  <a:lumMod val="95000"/>
                  <a:lumOff val="5000"/>
                </a:schemeClr>
              </a:solidFill>
            </a:endParaRPr>
          </a:p>
          <a:p>
            <a:pPr algn="ctr"/>
            <a:r>
              <a:rPr kumimoji="1" lang="ja-JP" altLang="en-US" sz="4400" dirty="0" smtClean="0">
                <a:solidFill>
                  <a:schemeClr val="tx1">
                    <a:lumMod val="95000"/>
                    <a:lumOff val="5000"/>
                  </a:schemeClr>
                </a:solidFill>
              </a:rPr>
              <a:t>パウダー</a:t>
            </a:r>
            <a:endParaRPr kumimoji="1" lang="ja-JP" altLang="en-US" sz="4400" dirty="0">
              <a:solidFill>
                <a:schemeClr val="tx1">
                  <a:lumMod val="95000"/>
                  <a:lumOff val="5000"/>
                </a:schemeClr>
              </a:solidFill>
            </a:endParaRPr>
          </a:p>
        </p:txBody>
      </p:sp>
      <p:sp>
        <p:nvSpPr>
          <p:cNvPr id="11" name="正方形/長方形 10"/>
          <p:cNvSpPr/>
          <p:nvPr/>
        </p:nvSpPr>
        <p:spPr>
          <a:xfrm>
            <a:off x="3275856" y="5517232"/>
            <a:ext cx="2520280" cy="108012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solidFill>
                  <a:schemeClr val="tx1">
                    <a:lumMod val="95000"/>
                    <a:lumOff val="5000"/>
                  </a:schemeClr>
                </a:solidFill>
              </a:rPr>
              <a:t>Na</a:t>
            </a:r>
            <a:endParaRPr kumimoji="1" lang="ja-JP" altLang="en-US" sz="4000" dirty="0">
              <a:solidFill>
                <a:schemeClr val="tx1">
                  <a:lumMod val="95000"/>
                  <a:lumOff val="5000"/>
                </a:schemeClr>
              </a:solidFill>
            </a:endParaRPr>
          </a:p>
        </p:txBody>
      </p:sp>
      <p:sp>
        <p:nvSpPr>
          <p:cNvPr id="13" name="正方形/長方形 12"/>
          <p:cNvSpPr/>
          <p:nvPr/>
        </p:nvSpPr>
        <p:spPr>
          <a:xfrm>
            <a:off x="5940152" y="1700808"/>
            <a:ext cx="1368152" cy="27363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p>
        </p:txBody>
      </p:sp>
      <p:sp>
        <p:nvSpPr>
          <p:cNvPr id="14" name="正方形/長方形 13"/>
          <p:cNvSpPr/>
          <p:nvPr/>
        </p:nvSpPr>
        <p:spPr>
          <a:xfrm>
            <a:off x="1475656" y="1844824"/>
            <a:ext cx="1368152" cy="273630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347864" y="4725144"/>
            <a:ext cx="2304256" cy="50405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chemeClr val="tx1">
                  <a:lumMod val="95000"/>
                  <a:lumOff val="5000"/>
                </a:schemeClr>
              </a:solidFill>
            </a:endParaRPr>
          </a:p>
        </p:txBody>
      </p:sp>
      <p:cxnSp>
        <p:nvCxnSpPr>
          <p:cNvPr id="27" name="直線コネクタ 26"/>
          <p:cNvCxnSpPr/>
          <p:nvPr/>
        </p:nvCxnSpPr>
        <p:spPr>
          <a:xfrm>
            <a:off x="5292080" y="5013176"/>
            <a:ext cx="108012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444208" y="4941168"/>
            <a:ext cx="2304256" cy="830997"/>
          </a:xfrm>
          <a:prstGeom prst="rect">
            <a:avLst/>
          </a:prstGeom>
          <a:noFill/>
        </p:spPr>
        <p:txBody>
          <a:bodyPr wrap="square" rtlCol="0">
            <a:spAutoFit/>
          </a:bodyPr>
          <a:lstStyle/>
          <a:p>
            <a:r>
              <a:rPr lang="ja-JP" altLang="en-US" sz="2400" b="1" dirty="0" smtClean="0"/>
              <a:t>プラスチック</a:t>
            </a:r>
            <a:endParaRPr lang="en-US" altLang="ja-JP" sz="2400" b="1" dirty="0" smtClean="0"/>
          </a:p>
          <a:p>
            <a:r>
              <a:rPr lang="ja-JP" altLang="en-US" sz="2400" b="1" dirty="0" smtClean="0"/>
              <a:t>シンチレータ</a:t>
            </a:r>
            <a:endParaRPr kumimoji="1" lang="ja-JP" altLang="en-US" sz="2400" b="1" dirty="0"/>
          </a:p>
        </p:txBody>
      </p:sp>
      <p:cxnSp>
        <p:nvCxnSpPr>
          <p:cNvPr id="30" name="直線矢印コネクタ 29"/>
          <p:cNvCxnSpPr/>
          <p:nvPr/>
        </p:nvCxnSpPr>
        <p:spPr>
          <a:xfrm flipV="1">
            <a:off x="4499992" y="4149080"/>
            <a:ext cx="0" cy="1584176"/>
          </a:xfrm>
          <a:prstGeom prst="straightConnector1">
            <a:avLst/>
          </a:prstGeom>
          <a:ln w="889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角丸四角形吹き出し 33"/>
          <p:cNvSpPr/>
          <p:nvPr/>
        </p:nvSpPr>
        <p:spPr>
          <a:xfrm>
            <a:off x="755576" y="5445224"/>
            <a:ext cx="1850504" cy="828672"/>
          </a:xfrm>
          <a:prstGeom prst="wedgeRoundRectCallout">
            <a:avLst>
              <a:gd name="adj1" fmla="val 150151"/>
              <a:gd name="adj2" fmla="val -14259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lumMod val="95000"/>
                    <a:lumOff val="5000"/>
                  </a:schemeClr>
                </a:solidFill>
              </a:rPr>
              <a:t>β</a:t>
            </a:r>
            <a:r>
              <a:rPr kumimoji="1" lang="en-US" altLang="ja-JP" sz="2400" b="1" dirty="0" smtClean="0">
                <a:solidFill>
                  <a:schemeClr val="tx1">
                    <a:lumMod val="95000"/>
                    <a:lumOff val="5000"/>
                  </a:schemeClr>
                </a:solidFill>
              </a:rPr>
              <a:t>+</a:t>
            </a:r>
            <a:r>
              <a:rPr kumimoji="1" lang="ja-JP" altLang="en-US" sz="2400" b="1" dirty="0" smtClean="0">
                <a:solidFill>
                  <a:schemeClr val="tx1">
                    <a:lumMod val="95000"/>
                    <a:lumOff val="5000"/>
                  </a:schemeClr>
                </a:solidFill>
              </a:rPr>
              <a:t>線（</a:t>
            </a:r>
            <a:r>
              <a:rPr kumimoji="1" lang="en-US" altLang="ja-JP" sz="2400" b="1" dirty="0" smtClean="0">
                <a:solidFill>
                  <a:schemeClr val="tx1">
                    <a:lumMod val="95000"/>
                    <a:lumOff val="5000"/>
                  </a:schemeClr>
                </a:solidFill>
              </a:rPr>
              <a:t>e+</a:t>
            </a:r>
            <a:r>
              <a:rPr kumimoji="1" lang="ja-JP" altLang="en-US" sz="2400" b="1" dirty="0" smtClean="0">
                <a:solidFill>
                  <a:schemeClr val="tx1">
                    <a:lumMod val="95000"/>
                    <a:lumOff val="5000"/>
                  </a:schemeClr>
                </a:solidFill>
              </a:rPr>
              <a:t>）</a:t>
            </a:r>
            <a:endParaRPr kumimoji="1" lang="ja-JP" altLang="en-US" sz="2400" b="1" dirty="0">
              <a:solidFill>
                <a:schemeClr val="tx1">
                  <a:lumMod val="95000"/>
                  <a:lumOff val="5000"/>
                </a:schemeClr>
              </a:solidFill>
            </a:endParaRPr>
          </a:p>
        </p:txBody>
      </p:sp>
      <p:sp>
        <p:nvSpPr>
          <p:cNvPr id="17" name="円/楕円 16"/>
          <p:cNvSpPr/>
          <p:nvPr/>
        </p:nvSpPr>
        <p:spPr>
          <a:xfrm>
            <a:off x="2843808" y="2564904"/>
            <a:ext cx="3024336" cy="1656184"/>
          </a:xfrm>
          <a:prstGeom prst="ellips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lumMod val="95000"/>
                    <a:lumOff val="5000"/>
                  </a:schemeClr>
                </a:solidFill>
              </a:rPr>
              <a:t>Ps</a:t>
            </a:r>
            <a:r>
              <a:rPr lang="ja-JP" altLang="en-US" sz="2400" b="1" dirty="0" smtClean="0">
                <a:solidFill>
                  <a:schemeClr val="tx1">
                    <a:lumMod val="95000"/>
                    <a:lumOff val="5000"/>
                  </a:schemeClr>
                </a:solidFill>
              </a:rPr>
              <a:t>を形成</a:t>
            </a:r>
            <a:endParaRPr lang="en-US" altLang="ja-JP" sz="2400" b="1" dirty="0" smtClean="0">
              <a:solidFill>
                <a:schemeClr val="tx1">
                  <a:lumMod val="95000"/>
                  <a:lumOff val="5000"/>
                </a:schemeClr>
              </a:solidFill>
            </a:endParaRPr>
          </a:p>
          <a:p>
            <a:pPr algn="ctr"/>
            <a:r>
              <a:rPr kumimoji="1" lang="ja-JP" altLang="en-US" sz="2400" b="1" dirty="0" smtClean="0">
                <a:solidFill>
                  <a:schemeClr val="tx1">
                    <a:lumMod val="95000"/>
                    <a:lumOff val="5000"/>
                  </a:schemeClr>
                </a:solidFill>
              </a:rPr>
              <a:t>その後、崩壊</a:t>
            </a:r>
            <a:endParaRPr kumimoji="1" lang="ja-JP" altLang="en-US" sz="2400" b="1" dirty="0">
              <a:solidFill>
                <a:schemeClr val="tx1">
                  <a:lumMod val="95000"/>
                  <a:lumOff val="5000"/>
                </a:schemeClr>
              </a:solidFill>
            </a:endParaRPr>
          </a:p>
        </p:txBody>
      </p:sp>
      <p:cxnSp>
        <p:nvCxnSpPr>
          <p:cNvPr id="19" name="直線矢印コネクタ 18"/>
          <p:cNvCxnSpPr/>
          <p:nvPr/>
        </p:nvCxnSpPr>
        <p:spPr>
          <a:xfrm flipV="1">
            <a:off x="5364088" y="2636912"/>
            <a:ext cx="1008112" cy="360040"/>
          </a:xfrm>
          <a:prstGeom prst="straightConnector1">
            <a:avLst/>
          </a:prstGeom>
          <a:ln w="889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角丸四角形吹き出し 19"/>
          <p:cNvSpPr/>
          <p:nvPr/>
        </p:nvSpPr>
        <p:spPr>
          <a:xfrm>
            <a:off x="6300192" y="4005064"/>
            <a:ext cx="1368152" cy="504056"/>
          </a:xfrm>
          <a:prstGeom prst="wedgeRoundRectCallout">
            <a:avLst>
              <a:gd name="adj1" fmla="val -60717"/>
              <a:gd name="adj2" fmla="val -242572"/>
              <a:gd name="adj3" fmla="val 16667"/>
            </a:avLst>
          </a:prstGeom>
          <a:solidFill>
            <a:schemeClr val="accent6">
              <a:lumMod val="20000"/>
              <a:lumOff val="80000"/>
            </a:scheme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l-GR" altLang="ja-JP" sz="2800" b="1" dirty="0" smtClean="0">
                <a:solidFill>
                  <a:schemeClr val="tx1">
                    <a:lumMod val="95000"/>
                    <a:lumOff val="5000"/>
                  </a:schemeClr>
                </a:solidFill>
              </a:rPr>
              <a:t>Γ</a:t>
            </a:r>
            <a:r>
              <a:rPr kumimoji="1" lang="ja-JP" altLang="en-US" sz="2800" b="1" dirty="0" smtClean="0">
                <a:solidFill>
                  <a:schemeClr val="tx1">
                    <a:lumMod val="95000"/>
                    <a:lumOff val="5000"/>
                  </a:schemeClr>
                </a:solidFill>
              </a:rPr>
              <a:t>線</a:t>
            </a:r>
            <a:endParaRPr kumimoji="1" lang="ja-JP" altLang="en-US" sz="2800" b="1" dirty="0">
              <a:solidFill>
                <a:schemeClr val="tx1">
                  <a:lumMod val="95000"/>
                  <a:lumOff val="5000"/>
                </a:schemeClr>
              </a:solidFill>
            </a:endParaRPr>
          </a:p>
        </p:txBody>
      </p:sp>
      <p:sp>
        <p:nvSpPr>
          <p:cNvPr id="23" name="左矢印吹き出し 22"/>
          <p:cNvSpPr/>
          <p:nvPr/>
        </p:nvSpPr>
        <p:spPr>
          <a:xfrm>
            <a:off x="4572000" y="4581128"/>
            <a:ext cx="1656184" cy="792088"/>
          </a:xfrm>
          <a:prstGeom prst="leftArrowCallou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lumMod val="95000"/>
                    <a:lumOff val="5000"/>
                  </a:schemeClr>
                </a:solidFill>
              </a:rPr>
              <a:t>検出</a:t>
            </a:r>
            <a:endParaRPr kumimoji="1" lang="ja-JP" altLang="en-US" sz="2800" b="1" dirty="0">
              <a:solidFill>
                <a:schemeClr val="tx1">
                  <a:lumMod val="95000"/>
                  <a:lumOff val="5000"/>
                </a:schemeClr>
              </a:solidFill>
            </a:endParaRPr>
          </a:p>
        </p:txBody>
      </p:sp>
      <p:sp>
        <p:nvSpPr>
          <p:cNvPr id="25" name="正方形/長方形 24"/>
          <p:cNvSpPr/>
          <p:nvPr/>
        </p:nvSpPr>
        <p:spPr>
          <a:xfrm>
            <a:off x="6372200" y="2276872"/>
            <a:ext cx="1512168" cy="648072"/>
          </a:xfrm>
          <a:prstGeom prst="rect">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lumMod val="95000"/>
                    <a:lumOff val="5000"/>
                  </a:schemeClr>
                </a:solidFill>
              </a:rPr>
              <a:t>検出</a:t>
            </a:r>
            <a:endParaRPr kumimoji="1" lang="ja-JP" altLang="en-US" sz="2800" b="1" dirty="0">
              <a:solidFill>
                <a:schemeClr val="tx1">
                  <a:lumMod val="95000"/>
                  <a:lumOff val="5000"/>
                </a:schemeClr>
              </a:solidFill>
            </a:endParaRPr>
          </a:p>
        </p:txBody>
      </p:sp>
      <p:cxnSp>
        <p:nvCxnSpPr>
          <p:cNvPr id="21" name="直線コネクタ 20"/>
          <p:cNvCxnSpPr/>
          <p:nvPr/>
        </p:nvCxnSpPr>
        <p:spPr>
          <a:xfrm flipV="1">
            <a:off x="2627784" y="1389512"/>
            <a:ext cx="2810583" cy="815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6120172" y="1520788"/>
            <a:ext cx="648072"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5438366" y="942944"/>
            <a:ext cx="2181859" cy="400110"/>
          </a:xfrm>
          <a:prstGeom prst="rect">
            <a:avLst/>
          </a:prstGeom>
          <a:noFill/>
        </p:spPr>
        <p:txBody>
          <a:bodyPr wrap="square" rtlCol="0">
            <a:spAutoFit/>
          </a:bodyPr>
          <a:lstStyle/>
          <a:p>
            <a:r>
              <a:rPr kumimoji="1" lang="en-US" altLang="ja-JP" sz="2000" b="1" dirty="0" err="1" smtClean="0"/>
              <a:t>NaI</a:t>
            </a:r>
            <a:r>
              <a:rPr kumimoji="1" lang="ja-JP" altLang="en-US" sz="2000" b="1" dirty="0" smtClean="0"/>
              <a:t>シンチレータ</a:t>
            </a:r>
            <a:endParaRPr kumimoji="1" lang="ja-JP" altLang="en-US" sz="2000" b="1" dirty="0"/>
          </a:p>
        </p:txBody>
      </p:sp>
    </p:spTree>
    <p:extLst>
      <p:ext uri="{BB962C8B-B14F-4D97-AF65-F5344CB8AC3E}">
        <p14:creationId xmlns:p14="http://schemas.microsoft.com/office/powerpoint/2010/main" val="207133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1143000"/>
          </a:xfrm>
        </p:spPr>
        <p:txBody>
          <a:bodyPr/>
          <a:lstStyle/>
          <a:p>
            <a:r>
              <a:rPr lang="ja-JP" altLang="en-US" dirty="0" smtClean="0"/>
              <a:t>実際の配置</a:t>
            </a:r>
            <a:endParaRPr kumimoji="1" lang="ja-JP" altLang="en-US" dirty="0"/>
          </a:p>
        </p:txBody>
      </p:sp>
      <p:pic>
        <p:nvPicPr>
          <p:cNvPr id="4" name="Picture 2" descr="C:\Users\ひでき\Documents\a2実験\tex文章\haichizu2_002.png"/>
          <p:cNvPicPr>
            <a:picLocks noGrp="1" noChangeAspect="1" noChangeArrowheads="1"/>
          </p:cNvPicPr>
          <p:nvPr>
            <p:ph sz="quarter" idx="13"/>
          </p:nvPr>
        </p:nvPicPr>
        <p:blipFill>
          <a:blip r:embed="rId3" cstate="print"/>
          <a:srcRect t="17452" b="17452"/>
          <a:stretch>
            <a:fillRect/>
          </a:stretch>
        </p:blipFill>
        <p:spPr bwMode="auto">
          <a:xfrm>
            <a:off x="687089" y="1878012"/>
            <a:ext cx="7808327" cy="4238806"/>
          </a:xfrm>
          <a:prstGeom prst="rect">
            <a:avLst/>
          </a:prstGeom>
          <a:noFill/>
        </p:spPr>
      </p:pic>
    </p:spTree>
    <p:extLst>
      <p:ext uri="{BB962C8B-B14F-4D97-AF65-F5344CB8AC3E}">
        <p14:creationId xmlns:p14="http://schemas.microsoft.com/office/powerpoint/2010/main" val="3302152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4404" y="171066"/>
            <a:ext cx="6512511" cy="1143000"/>
          </a:xfrm>
        </p:spPr>
        <p:txBody>
          <a:bodyPr/>
          <a:lstStyle/>
          <a:p>
            <a:r>
              <a:rPr kumimoji="1" lang="ja-JP" altLang="en-US" dirty="0" smtClean="0"/>
              <a:t>実際の配置</a:t>
            </a:r>
            <a:endParaRPr kumimoji="1" lang="ja-JP" altLang="en-US" dirty="0"/>
          </a:p>
        </p:txBody>
      </p:sp>
      <p:sp>
        <p:nvSpPr>
          <p:cNvPr id="3" name="コンテンツ プレースホルダ 2"/>
          <p:cNvSpPr>
            <a:spLocks noGrp="1"/>
          </p:cNvSpPr>
          <p:nvPr>
            <p:ph sz="quarter" idx="13"/>
          </p:nvPr>
        </p:nvSpPr>
        <p:spPr>
          <a:xfrm>
            <a:off x="4572000" y="1412776"/>
            <a:ext cx="4572000" cy="3345235"/>
          </a:xfrm>
        </p:spPr>
        <p:txBody>
          <a:bodyPr>
            <a:normAutofit/>
          </a:bodyPr>
          <a:lstStyle/>
          <a:p>
            <a:pPr>
              <a:buNone/>
            </a:pPr>
            <a:r>
              <a:rPr lang="ja-JP" altLang="en-US" sz="2400" dirty="0" smtClean="0"/>
              <a:t>　</a:t>
            </a:r>
            <a:r>
              <a:rPr kumimoji="1" lang="ja-JP" altLang="en-US" sz="2400" dirty="0" smtClean="0"/>
              <a:t>スピン交換反応を抑えるため、</a:t>
            </a:r>
            <a:endParaRPr kumimoji="1" lang="en-US" altLang="ja-JP" sz="2400" dirty="0" smtClean="0"/>
          </a:p>
          <a:p>
            <a:pPr>
              <a:buNone/>
            </a:pPr>
            <a:r>
              <a:rPr kumimoji="1" lang="ja-JP" altLang="en-US" sz="2400" dirty="0" smtClean="0"/>
              <a:t>シリカパウダーは真空容器の中に入れた。</a:t>
            </a:r>
            <a:endParaRPr kumimoji="1" lang="en-US" altLang="ja-JP" sz="2400" dirty="0" smtClean="0"/>
          </a:p>
          <a:p>
            <a:pPr>
              <a:buNone/>
            </a:pPr>
            <a:r>
              <a:rPr lang="ja-JP" altLang="en-US" sz="2400" dirty="0" smtClean="0"/>
              <a:t>　今回は真空を引いた場合と、</a:t>
            </a:r>
            <a:endParaRPr lang="en-US" altLang="ja-JP" sz="2400" dirty="0" smtClean="0"/>
          </a:p>
          <a:p>
            <a:pPr>
              <a:buNone/>
            </a:pPr>
            <a:r>
              <a:rPr kumimoji="1" lang="ja-JP" altLang="en-US" sz="2400" dirty="0" smtClean="0"/>
              <a:t>引かない場合の両方を測定した。</a:t>
            </a:r>
            <a:endParaRPr kumimoji="1" lang="en-US" altLang="ja-JP" sz="2400" dirty="0" smtClean="0"/>
          </a:p>
          <a:p>
            <a:pPr>
              <a:buNone/>
            </a:pPr>
            <a:endParaRPr kumimoji="1" lang="ja-JP" altLang="en-US" sz="2400" dirty="0"/>
          </a:p>
        </p:txBody>
      </p:sp>
      <p:pic>
        <p:nvPicPr>
          <p:cNvPr id="1026" name="Picture 2" descr="C:\Users\ひでき\Desktop\a2実験\tex文章\IMG_0610.png"/>
          <p:cNvPicPr>
            <a:picLocks noChangeAspect="1" noChangeArrowheads="1"/>
          </p:cNvPicPr>
          <p:nvPr/>
        </p:nvPicPr>
        <p:blipFill>
          <a:blip r:embed="rId3" cstate="print"/>
          <a:srcRect/>
          <a:stretch>
            <a:fillRect/>
          </a:stretch>
        </p:blipFill>
        <p:spPr bwMode="auto">
          <a:xfrm>
            <a:off x="179512" y="1412776"/>
            <a:ext cx="4248471" cy="4652738"/>
          </a:xfrm>
          <a:prstGeom prst="rect">
            <a:avLst/>
          </a:prstGeom>
          <a:noFill/>
        </p:spPr>
      </p:pic>
    </p:spTree>
    <p:extLst>
      <p:ext uri="{BB962C8B-B14F-4D97-AF65-F5344CB8AC3E}">
        <p14:creationId xmlns:p14="http://schemas.microsoft.com/office/powerpoint/2010/main" val="1293241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signal.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718"/>
            <a:ext cx="6608936" cy="5085184"/>
          </a:xfrm>
          <a:prstGeom prst="rect">
            <a:avLst/>
          </a:prstGeom>
        </p:spPr>
      </p:pic>
      <p:sp>
        <p:nvSpPr>
          <p:cNvPr id="2" name="タイトル 1"/>
          <p:cNvSpPr>
            <a:spLocks noGrp="1"/>
          </p:cNvSpPr>
          <p:nvPr>
            <p:ph type="title"/>
          </p:nvPr>
        </p:nvSpPr>
        <p:spPr>
          <a:xfrm>
            <a:off x="1793289" y="72840"/>
            <a:ext cx="6512511" cy="1143000"/>
          </a:xfrm>
        </p:spPr>
        <p:txBody>
          <a:bodyPr/>
          <a:lstStyle/>
          <a:p>
            <a:r>
              <a:rPr kumimoji="1" lang="ja-JP" altLang="en-US" dirty="0" smtClean="0"/>
              <a:t>信号図</a:t>
            </a:r>
            <a:endParaRPr kumimoji="1" lang="ja-JP" altLang="en-US" dirty="0"/>
          </a:p>
        </p:txBody>
      </p:sp>
      <p:sp>
        <p:nvSpPr>
          <p:cNvPr id="4" name="テキスト ボックス 3"/>
          <p:cNvSpPr txBox="1"/>
          <p:nvPr/>
        </p:nvSpPr>
        <p:spPr>
          <a:xfrm>
            <a:off x="6002828" y="1556792"/>
            <a:ext cx="3141172" cy="48013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dirty="0" smtClean="0"/>
              <a:t>・</a:t>
            </a:r>
            <a:r>
              <a:rPr kumimoji="1" lang="ja-JP" altLang="en-US" dirty="0" smtClean="0"/>
              <a:t>まず、プラシンが鳴る</a:t>
            </a:r>
            <a:endParaRPr kumimoji="1" lang="en-US" altLang="ja-JP" dirty="0" smtClean="0"/>
          </a:p>
          <a:p>
            <a:endParaRPr kumimoji="1" lang="en-US" altLang="ja-JP" dirty="0" smtClean="0"/>
          </a:p>
          <a:p>
            <a:r>
              <a:rPr kumimoji="1" lang="ja-JP" altLang="en-US" dirty="0" smtClean="0"/>
              <a:t>・１</a:t>
            </a:r>
            <a:r>
              <a:rPr kumimoji="1" lang="en-US" altLang="ja-JP" dirty="0" err="1" smtClean="0"/>
              <a:t>μs</a:t>
            </a:r>
            <a:r>
              <a:rPr kumimoji="1" lang="ja-JP" altLang="en-US" dirty="0" smtClean="0"/>
              <a:t>の幅のゲートを開く</a:t>
            </a:r>
            <a:endParaRPr kumimoji="1" lang="en-US" altLang="ja-JP" dirty="0" smtClean="0"/>
          </a:p>
          <a:p>
            <a:endParaRPr lang="en-US" altLang="ja-JP" dirty="0" smtClean="0"/>
          </a:p>
          <a:p>
            <a:r>
              <a:rPr lang="ja-JP" altLang="en-US" dirty="0" smtClean="0"/>
              <a:t>・</a:t>
            </a:r>
            <a:r>
              <a:rPr lang="en-US" altLang="ja-JP" dirty="0" smtClean="0"/>
              <a:t>Ps</a:t>
            </a:r>
            <a:r>
              <a:rPr lang="ja-JP" altLang="en-US" dirty="0" err="1" smtClean="0"/>
              <a:t>が崩</a:t>
            </a:r>
            <a:r>
              <a:rPr lang="ja-JP" altLang="en-US" dirty="0" smtClean="0"/>
              <a:t>壊し</a:t>
            </a:r>
            <a:r>
              <a:rPr lang="en-US" altLang="ja-JP" dirty="0" err="1" smtClean="0"/>
              <a:t>NaI</a:t>
            </a:r>
            <a:r>
              <a:rPr lang="ja-JP" altLang="en-US" dirty="0" smtClean="0"/>
              <a:t>を鳴らす</a:t>
            </a:r>
            <a:endParaRPr lang="en-US" altLang="ja-JP" dirty="0" smtClean="0"/>
          </a:p>
          <a:p>
            <a:endParaRPr lang="en-US" altLang="ja-JP" dirty="0" smtClean="0"/>
          </a:p>
          <a:p>
            <a:r>
              <a:rPr lang="ja-JP" altLang="en-US" dirty="0" smtClean="0"/>
              <a:t>・</a:t>
            </a:r>
            <a:r>
              <a:rPr lang="en-US" altLang="ja-JP" dirty="0" err="1" smtClean="0"/>
              <a:t>NaI</a:t>
            </a:r>
            <a:r>
              <a:rPr lang="ja-JP" altLang="en-US" dirty="0" smtClean="0"/>
              <a:t>からの信号と</a:t>
            </a:r>
            <a:r>
              <a:rPr lang="en-US" altLang="ja-JP" dirty="0" smtClean="0"/>
              <a:t>PS</a:t>
            </a:r>
            <a:r>
              <a:rPr lang="ja-JP" altLang="en-US" dirty="0" smtClean="0"/>
              <a:t>からの信号で</a:t>
            </a:r>
            <a:r>
              <a:rPr lang="en-US" altLang="ja-JP" dirty="0" smtClean="0"/>
              <a:t>coincidence</a:t>
            </a:r>
            <a:r>
              <a:rPr lang="ja-JP" altLang="en-US" dirty="0" smtClean="0"/>
              <a:t>をとる</a:t>
            </a:r>
            <a:endParaRPr lang="en-US" altLang="ja-JP" dirty="0" smtClean="0"/>
          </a:p>
          <a:p>
            <a:endParaRPr lang="en-US" altLang="ja-JP" dirty="0" smtClean="0"/>
          </a:p>
          <a:p>
            <a:r>
              <a:rPr lang="ja-JP" altLang="en-US" dirty="0" smtClean="0"/>
              <a:t>・十分に</a:t>
            </a:r>
            <a:r>
              <a:rPr lang="en-US" altLang="ja-JP" dirty="0" smtClean="0"/>
              <a:t>delay</a:t>
            </a:r>
            <a:r>
              <a:rPr lang="ja-JP" altLang="en-US" dirty="0" smtClean="0"/>
              <a:t>させた信号との時間幅を測る</a:t>
            </a:r>
            <a:endParaRPr lang="en-US" altLang="ja-JP" dirty="0" smtClean="0"/>
          </a:p>
          <a:p>
            <a:endParaRPr lang="en-US" altLang="ja-JP" dirty="0" smtClean="0"/>
          </a:p>
          <a:p>
            <a:r>
              <a:rPr lang="ja-JP" altLang="en-US" dirty="0" smtClean="0"/>
              <a:t>・</a:t>
            </a:r>
            <a:r>
              <a:rPr lang="en-US" altLang="ja-JP" dirty="0" smtClean="0"/>
              <a:t>0~</a:t>
            </a:r>
            <a:r>
              <a:rPr lang="ja-JP" altLang="en-US" dirty="0" smtClean="0"/>
              <a:t>約</a:t>
            </a:r>
            <a:r>
              <a:rPr lang="en-US" altLang="ja-JP" dirty="0" smtClean="0"/>
              <a:t>940ns</a:t>
            </a:r>
            <a:r>
              <a:rPr lang="ja-JP" altLang="en-US" dirty="0" err="1" smtClean="0"/>
              <a:t>までの</a:t>
            </a:r>
            <a:endParaRPr lang="en-US" altLang="ja-JP" dirty="0" smtClean="0"/>
          </a:p>
          <a:p>
            <a:r>
              <a:rPr lang="ja-JP" altLang="en-US" dirty="0" smtClean="0"/>
              <a:t>崩壊時間を測定可能</a:t>
            </a:r>
            <a:endParaRPr lang="en-US" altLang="ja-JP" dirty="0" smtClean="0"/>
          </a:p>
          <a:p>
            <a:r>
              <a:rPr lang="ja-JP" altLang="en-US" dirty="0" smtClean="0"/>
              <a:t>（</a:t>
            </a:r>
            <a:r>
              <a:rPr lang="en-US" altLang="ja-JP" dirty="0" smtClean="0"/>
              <a:t>o-Ps</a:t>
            </a:r>
            <a:r>
              <a:rPr lang="ja-JP" altLang="en-US" dirty="0" smtClean="0"/>
              <a:t>は数</a:t>
            </a:r>
            <a:r>
              <a:rPr lang="en-US" altLang="ja-JP" dirty="0" smtClean="0"/>
              <a:t>100ns</a:t>
            </a:r>
            <a:r>
              <a:rPr lang="ja-JP" altLang="en-US" dirty="0" smtClean="0"/>
              <a:t>で崩壊）</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521535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kumimoji="1" lang="ja-JP" altLang="en-US" dirty="0" smtClean="0"/>
              <a:t>回路図</a:t>
            </a:r>
            <a:endParaRPr kumimoji="1" lang="ja-JP" altLang="en-US" dirty="0"/>
          </a:p>
        </p:txBody>
      </p:sp>
      <p:pic>
        <p:nvPicPr>
          <p:cNvPr id="2048" name="図 2047" descr="kairozu.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84784"/>
            <a:ext cx="7874372" cy="4511503"/>
          </a:xfrm>
          <a:prstGeom prst="rect">
            <a:avLst/>
          </a:prstGeom>
        </p:spPr>
      </p:pic>
    </p:spTree>
    <p:extLst>
      <p:ext uri="{BB962C8B-B14F-4D97-AF65-F5344CB8AC3E}">
        <p14:creationId xmlns:p14="http://schemas.microsoft.com/office/powerpoint/2010/main" val="2750013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sz="quarter" idx="13"/>
          </p:nvPr>
        </p:nvSpPr>
        <p:spPr>
          <a:xfrm>
            <a:off x="1143000" y="2544399"/>
            <a:ext cx="6400800" cy="3474720"/>
          </a:xfrm>
        </p:spPr>
        <p:txBody>
          <a:bodyPr/>
          <a:lstStyle/>
          <a:p>
            <a:r>
              <a:rPr kumimoji="1" lang="en-US" altLang="ja-JP" dirty="0" smtClean="0"/>
              <a:t>1</a:t>
            </a:r>
            <a:r>
              <a:rPr kumimoji="1" lang="ja-JP" altLang="en-US" dirty="0" smtClean="0"/>
              <a:t>章</a:t>
            </a:r>
            <a:r>
              <a:rPr kumimoji="1" lang="en-US" altLang="ja-JP" dirty="0" smtClean="0"/>
              <a:t> </a:t>
            </a:r>
            <a:r>
              <a:rPr kumimoji="1" lang="ja-JP" altLang="en-US" dirty="0" smtClean="0"/>
              <a:t>はじめに</a:t>
            </a:r>
            <a:endParaRPr kumimoji="1" lang="en-US" altLang="ja-JP" dirty="0" smtClean="0"/>
          </a:p>
          <a:p>
            <a:r>
              <a:rPr lang="en-US" altLang="ja-JP" dirty="0" smtClean="0"/>
              <a:t>2</a:t>
            </a:r>
            <a:r>
              <a:rPr lang="ja-JP" altLang="en-US" dirty="0" smtClean="0"/>
              <a:t>章</a:t>
            </a:r>
            <a:r>
              <a:rPr lang="en-US" altLang="ja-JP" dirty="0" smtClean="0"/>
              <a:t> </a:t>
            </a:r>
            <a:r>
              <a:rPr lang="ja-JP" altLang="en-US" dirty="0" smtClean="0"/>
              <a:t>理論</a:t>
            </a:r>
            <a:endParaRPr lang="en-US" altLang="ja-JP" dirty="0" smtClean="0"/>
          </a:p>
          <a:p>
            <a:r>
              <a:rPr kumimoji="1" lang="en-US" altLang="ja-JP" dirty="0" smtClean="0"/>
              <a:t>3</a:t>
            </a:r>
            <a:r>
              <a:rPr kumimoji="1" lang="ja-JP" altLang="en-US" dirty="0" smtClean="0"/>
              <a:t>章</a:t>
            </a:r>
            <a:r>
              <a:rPr kumimoji="1" lang="en-US" altLang="ja-JP" dirty="0" smtClean="0"/>
              <a:t> </a:t>
            </a:r>
            <a:r>
              <a:rPr kumimoji="1" lang="ja-JP" altLang="en-US" dirty="0" smtClean="0"/>
              <a:t>実験方法</a:t>
            </a:r>
            <a:endParaRPr kumimoji="1" lang="en-US" altLang="ja-JP" dirty="0" smtClean="0"/>
          </a:p>
          <a:p>
            <a:r>
              <a:rPr lang="en-US" altLang="ja-JP" dirty="0" smtClean="0"/>
              <a:t>4</a:t>
            </a:r>
            <a:r>
              <a:rPr lang="ja-JP" altLang="en-US" dirty="0" smtClean="0"/>
              <a:t>章</a:t>
            </a:r>
            <a:r>
              <a:rPr lang="en-US" altLang="ja-JP" dirty="0" smtClean="0"/>
              <a:t> </a:t>
            </a:r>
            <a:r>
              <a:rPr lang="ja-JP" altLang="en-US" dirty="0" smtClean="0"/>
              <a:t>解析</a:t>
            </a:r>
            <a:endParaRPr lang="en-US" altLang="ja-JP" dirty="0" smtClean="0"/>
          </a:p>
          <a:p>
            <a:r>
              <a:rPr kumimoji="1" lang="en-US" altLang="ja-JP" dirty="0" smtClean="0"/>
              <a:t>5</a:t>
            </a:r>
            <a:r>
              <a:rPr kumimoji="1" lang="ja-JP" altLang="en-US" dirty="0" smtClean="0"/>
              <a:t>章</a:t>
            </a:r>
            <a:r>
              <a:rPr kumimoji="1" lang="en-US" altLang="ja-JP" dirty="0" smtClean="0"/>
              <a:t> </a:t>
            </a:r>
            <a:r>
              <a:rPr kumimoji="1" lang="ja-JP" altLang="en-US" dirty="0" smtClean="0"/>
              <a:t>誤差</a:t>
            </a:r>
            <a:r>
              <a:rPr lang="ja-JP" altLang="en-US" dirty="0" smtClean="0"/>
              <a:t>と考察</a:t>
            </a:r>
            <a:endParaRPr kumimoji="1" lang="en-US" altLang="ja-JP" dirty="0" smtClean="0"/>
          </a:p>
          <a:p>
            <a:endParaRPr kumimoji="1" lang="ja-JP" altLang="en-US" dirty="0"/>
          </a:p>
        </p:txBody>
      </p:sp>
    </p:spTree>
    <p:extLst>
      <p:ext uri="{BB962C8B-B14F-4D97-AF65-F5344CB8AC3E}">
        <p14:creationId xmlns:p14="http://schemas.microsoft.com/office/powerpoint/2010/main" val="2723442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971600" y="4372916"/>
            <a:ext cx="5723379" cy="922114"/>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t>4</a:t>
            </a:r>
            <a:r>
              <a:rPr lang="ja-JP" altLang="en-US" dirty="0" smtClean="0"/>
              <a:t>章</a:t>
            </a:r>
            <a:r>
              <a:rPr lang="en-US" altLang="ja-JP" dirty="0" smtClean="0"/>
              <a:t> </a:t>
            </a:r>
            <a:r>
              <a:rPr lang="ja-JP" altLang="en-US" dirty="0" smtClean="0"/>
              <a:t>解析</a:t>
            </a:r>
            <a:endParaRPr lang="en-US" altLang="ja-JP" dirty="0" smtClean="0"/>
          </a:p>
        </p:txBody>
      </p:sp>
    </p:spTree>
    <p:extLst>
      <p:ext uri="{BB962C8B-B14F-4D97-AF65-F5344CB8AC3E}">
        <p14:creationId xmlns:p14="http://schemas.microsoft.com/office/powerpoint/2010/main" val="461092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289" y="323044"/>
            <a:ext cx="6512511" cy="1143000"/>
          </a:xfrm>
        </p:spPr>
        <p:txBody>
          <a:bodyPr/>
          <a:lstStyle/>
          <a:p>
            <a:r>
              <a:rPr kumimoji="1" lang="ja-JP" altLang="en-US" dirty="0" smtClean="0">
                <a:latin typeface="メイリオ" pitchFamily="50" charset="-128"/>
                <a:ea typeface="メイリオ" pitchFamily="50" charset="-128"/>
              </a:rPr>
              <a:t>解析の大まかな流れ</a:t>
            </a:r>
            <a:endParaRPr kumimoji="1" lang="ja-JP" altLang="en-US" dirty="0">
              <a:latin typeface="メイリオ" pitchFamily="50" charset="-128"/>
              <a:ea typeface="メイリオ" pitchFamily="50" charset="-128"/>
            </a:endParaRPr>
          </a:p>
        </p:txBody>
      </p:sp>
      <p:sp>
        <p:nvSpPr>
          <p:cNvPr id="3" name="コンテンツ プレースホルダー 2"/>
          <p:cNvSpPr>
            <a:spLocks noGrp="1"/>
          </p:cNvSpPr>
          <p:nvPr>
            <p:ph idx="4294967295"/>
          </p:nvPr>
        </p:nvSpPr>
        <p:spPr>
          <a:xfrm>
            <a:off x="457200" y="1600200"/>
            <a:ext cx="8229600" cy="4525963"/>
          </a:xfrm>
          <a:prstGeom prst="rect">
            <a:avLst/>
          </a:prstGeom>
        </p:spPr>
        <p:txBody>
          <a:bodyPr>
            <a:normAutofit/>
          </a:bodyPr>
          <a:lstStyle/>
          <a:p>
            <a:r>
              <a:rPr kumimoji="1" lang="ja-JP" altLang="en-US" dirty="0" smtClean="0">
                <a:latin typeface="メイリオ" pitchFamily="50" charset="-128"/>
                <a:ea typeface="メイリオ" pitchFamily="50" charset="-128"/>
              </a:rPr>
              <a:t>大気圧下データの解析</a:t>
            </a:r>
            <a:endParaRPr kumimoji="1" lang="en-US" altLang="ja-JP" dirty="0" smtClean="0">
              <a:latin typeface="メイリオ" pitchFamily="50" charset="-128"/>
              <a:ea typeface="メイリオ" pitchFamily="50" charset="-128"/>
            </a:endParaRPr>
          </a:p>
          <a:p>
            <a:pPr lvl="1"/>
            <a:r>
              <a:rPr kumimoji="1" lang="en-US" altLang="ja-JP" sz="3200" dirty="0" smtClean="0">
                <a:latin typeface="メイリオ" pitchFamily="50" charset="-128"/>
                <a:ea typeface="メイリオ" pitchFamily="50" charset="-128"/>
              </a:rPr>
              <a:t>ADC</a:t>
            </a:r>
            <a:r>
              <a:rPr kumimoji="1" lang="ja-JP" altLang="en-US" sz="3200" dirty="0" smtClean="0">
                <a:latin typeface="メイリオ" pitchFamily="50" charset="-128"/>
                <a:ea typeface="メイリオ" pitchFamily="50" charset="-128"/>
              </a:rPr>
              <a:t>キャリブレーション</a:t>
            </a:r>
            <a:endParaRPr kumimoji="1" lang="en-US" altLang="ja-JP" sz="3200" dirty="0" smtClean="0">
              <a:latin typeface="メイリオ" pitchFamily="50" charset="-128"/>
              <a:ea typeface="メイリオ" pitchFamily="50" charset="-128"/>
            </a:endParaRPr>
          </a:p>
          <a:p>
            <a:pPr lvl="1"/>
            <a:r>
              <a:rPr lang="en-US" altLang="ja-JP" sz="3200" dirty="0" smtClean="0">
                <a:latin typeface="メイリオ" pitchFamily="50" charset="-128"/>
                <a:ea typeface="メイリオ" pitchFamily="50" charset="-128"/>
              </a:rPr>
              <a:t>TDC</a:t>
            </a:r>
            <a:r>
              <a:rPr lang="ja-JP" altLang="en-US" sz="3200" dirty="0" smtClean="0">
                <a:latin typeface="メイリオ" pitchFamily="50" charset="-128"/>
                <a:ea typeface="メイリオ" pitchFamily="50" charset="-128"/>
              </a:rPr>
              <a:t>キャリブレーション</a:t>
            </a:r>
            <a:endParaRPr lang="en-US" altLang="ja-JP" sz="3200" dirty="0" smtClean="0">
              <a:latin typeface="メイリオ" pitchFamily="50" charset="-128"/>
              <a:ea typeface="メイリオ" pitchFamily="50" charset="-128"/>
            </a:endParaRPr>
          </a:p>
          <a:p>
            <a:pPr lvl="1"/>
            <a:r>
              <a:rPr kumimoji="1" lang="en-US" altLang="ja-JP" sz="3200" dirty="0" smtClean="0">
                <a:latin typeface="メイリオ" pitchFamily="50" charset="-128"/>
                <a:ea typeface="メイリオ" pitchFamily="50" charset="-128"/>
              </a:rPr>
              <a:t>TQ</a:t>
            </a:r>
            <a:r>
              <a:rPr kumimoji="1" lang="ja-JP" altLang="en-US" sz="3200" dirty="0" smtClean="0">
                <a:latin typeface="メイリオ" pitchFamily="50" charset="-128"/>
                <a:ea typeface="メイリオ" pitchFamily="50" charset="-128"/>
              </a:rPr>
              <a:t>補正</a:t>
            </a:r>
            <a:endParaRPr kumimoji="1" lang="en-US" altLang="ja-JP" sz="3200" dirty="0" smtClean="0">
              <a:latin typeface="メイリオ" pitchFamily="50" charset="-128"/>
              <a:ea typeface="メイリオ" pitchFamily="50" charset="-128"/>
            </a:endParaRPr>
          </a:p>
          <a:p>
            <a:pPr lvl="1"/>
            <a:r>
              <a:rPr kumimoji="1" lang="en-US" altLang="ja-JP" sz="3200" dirty="0" smtClean="0">
                <a:latin typeface="メイリオ" pitchFamily="50" charset="-128"/>
                <a:ea typeface="メイリオ" pitchFamily="50" charset="-128"/>
              </a:rPr>
              <a:t>Pick-Off</a:t>
            </a:r>
            <a:r>
              <a:rPr kumimoji="1" lang="ja-JP" altLang="en-US" sz="3200" dirty="0" smtClean="0">
                <a:latin typeface="メイリオ" pitchFamily="50" charset="-128"/>
                <a:ea typeface="メイリオ" pitchFamily="50" charset="-128"/>
              </a:rPr>
              <a:t>補正</a:t>
            </a:r>
            <a:r>
              <a:rPr lang="ja-JP" altLang="en-US" sz="3200" dirty="0">
                <a:latin typeface="メイリオ" pitchFamily="50" charset="-128"/>
                <a:ea typeface="メイリオ" pitchFamily="50" charset="-128"/>
              </a:rPr>
              <a:t>　</a:t>
            </a:r>
            <a:r>
              <a:rPr lang="ja-JP" altLang="en-US" sz="3200" dirty="0" smtClean="0">
                <a:latin typeface="メイリオ" pitchFamily="50" charset="-128"/>
                <a:ea typeface="メイリオ" pitchFamily="50" charset="-128"/>
              </a:rPr>
              <a:t>　　→　寿命の計算</a:t>
            </a:r>
            <a:endParaRPr kumimoji="1" lang="en-US" altLang="ja-JP" sz="3200" dirty="0" smtClean="0">
              <a:latin typeface="メイリオ" pitchFamily="50" charset="-128"/>
              <a:ea typeface="メイリオ" pitchFamily="50" charset="-128"/>
            </a:endParaRPr>
          </a:p>
          <a:p>
            <a:pPr lvl="1"/>
            <a:endParaRPr lang="en-US" altLang="ja-JP" sz="3200" dirty="0" smtClean="0">
              <a:latin typeface="メイリオ" pitchFamily="50" charset="-128"/>
              <a:ea typeface="メイリオ" pitchFamily="50" charset="-128"/>
            </a:endParaRPr>
          </a:p>
          <a:p>
            <a:r>
              <a:rPr kumimoji="1" lang="ja-JP" altLang="en-US" dirty="0" smtClean="0">
                <a:latin typeface="メイリオ" pitchFamily="50" charset="-128"/>
                <a:ea typeface="メイリオ" pitchFamily="50" charset="-128"/>
              </a:rPr>
              <a:t>真空下データの解析</a:t>
            </a:r>
            <a:endParaRPr kumimoji="1" lang="en-US" altLang="ja-JP" dirty="0" smtClean="0">
              <a:latin typeface="メイリオ" pitchFamily="50" charset="-128"/>
              <a:ea typeface="メイリオ" pitchFamily="50" charset="-128"/>
            </a:endParaRPr>
          </a:p>
        </p:txBody>
      </p:sp>
      <p:sp>
        <p:nvSpPr>
          <p:cNvPr id="4" name="正方形/長方形 3"/>
          <p:cNvSpPr/>
          <p:nvPr/>
        </p:nvSpPr>
        <p:spPr>
          <a:xfrm>
            <a:off x="5436096" y="3717032"/>
            <a:ext cx="2520280" cy="93610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165399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80130" y="384333"/>
            <a:ext cx="6512511" cy="1143000"/>
          </a:xfrm>
        </p:spPr>
        <p:txBody>
          <a:bodyPr/>
          <a:lstStyle/>
          <a:p>
            <a:r>
              <a:rPr lang="ja-JP" altLang="en-US" dirty="0" smtClean="0">
                <a:latin typeface="メイリオ" pitchFamily="50" charset="-128"/>
                <a:ea typeface="メイリオ" pitchFamily="50" charset="-128"/>
              </a:rPr>
              <a:t>大気圧下の</a:t>
            </a:r>
            <a:r>
              <a:rPr kumimoji="1" lang="ja-JP" altLang="en-US" dirty="0" smtClean="0">
                <a:latin typeface="メイリオ" pitchFamily="50" charset="-128"/>
                <a:ea typeface="メイリオ" pitchFamily="50" charset="-128"/>
              </a:rPr>
              <a:t>データ</a:t>
            </a:r>
            <a:endParaRPr kumimoji="1" lang="ja-JP" altLang="en-US" dirty="0">
              <a:latin typeface="メイリオ" pitchFamily="50" charset="-128"/>
              <a:ea typeface="メイリオ" pitchFamily="50" charset="-128"/>
            </a:endParaRPr>
          </a:p>
        </p:txBody>
      </p:sp>
      <p:pic>
        <p:nvPicPr>
          <p:cNvPr id="2051" name="Picture 3" descr="C:\Users\和晃\Desktop\chap4_0331\pic\takasan\ADC_r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16" y="2571724"/>
            <a:ext cx="8556402" cy="288407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331640" y="1863855"/>
            <a:ext cx="6480720" cy="461665"/>
          </a:xfrm>
          <a:prstGeom prst="rect">
            <a:avLst/>
          </a:prstGeom>
          <a:noFill/>
        </p:spPr>
        <p:txBody>
          <a:bodyPr wrap="square" rtlCol="0">
            <a:spAutoFit/>
          </a:bodyPr>
          <a:lstStyle/>
          <a:p>
            <a:r>
              <a:rPr kumimoji="1" lang="en-US" altLang="ja-JP" sz="2400" dirty="0" smtClean="0">
                <a:latin typeface="メイリオ" pitchFamily="50" charset="-128"/>
                <a:ea typeface="メイリオ" pitchFamily="50" charset="-128"/>
              </a:rPr>
              <a:t>※ </a:t>
            </a:r>
            <a:r>
              <a:rPr kumimoji="1" lang="ja-JP" altLang="en-US" sz="2400" dirty="0" smtClean="0">
                <a:latin typeface="メイリオ" pitchFamily="50" charset="-128"/>
                <a:ea typeface="メイリオ" pitchFamily="50" charset="-128"/>
              </a:rPr>
              <a:t>まだキャリブレーションも行なっていない</a:t>
            </a:r>
            <a:endParaRPr kumimoji="1" lang="ja-JP" altLang="en-US" sz="2400" dirty="0">
              <a:latin typeface="メイリオ" pitchFamily="50" charset="-128"/>
              <a:ea typeface="メイリオ" pitchFamily="50" charset="-128"/>
            </a:endParaRPr>
          </a:p>
        </p:txBody>
      </p:sp>
    </p:spTree>
    <p:extLst>
      <p:ext uri="{BB962C8B-B14F-4D97-AF65-F5344CB8AC3E}">
        <p14:creationId xmlns:p14="http://schemas.microsoft.com/office/powerpoint/2010/main" val="2734424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77824" y="312188"/>
            <a:ext cx="6512511" cy="1143000"/>
          </a:xfrm>
        </p:spPr>
        <p:txBody>
          <a:bodyPr/>
          <a:lstStyle/>
          <a:p>
            <a:r>
              <a:rPr lang="ja-JP" altLang="en-US" dirty="0" smtClean="0">
                <a:latin typeface="メイリオ" pitchFamily="50" charset="-128"/>
                <a:ea typeface="メイリオ" pitchFamily="50" charset="-128"/>
              </a:rPr>
              <a:t>大気圧下の</a:t>
            </a:r>
            <a:r>
              <a:rPr kumimoji="1" lang="ja-JP" altLang="en-US" dirty="0" smtClean="0">
                <a:latin typeface="メイリオ" pitchFamily="50" charset="-128"/>
                <a:ea typeface="メイリオ" pitchFamily="50" charset="-128"/>
              </a:rPr>
              <a:t>データ</a:t>
            </a:r>
            <a:endParaRPr kumimoji="1" lang="ja-JP" altLang="en-US" dirty="0">
              <a:latin typeface="メイリオ" pitchFamily="50" charset="-128"/>
              <a:ea typeface="メイリオ" pitchFamily="50" charset="-128"/>
            </a:endParaRPr>
          </a:p>
        </p:txBody>
      </p:sp>
      <p:pic>
        <p:nvPicPr>
          <p:cNvPr id="3074" name="Picture 2" descr="C:\Users\和晃\Desktop\chap4_0331\pic\takasan\TDC_ra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71" y="1248779"/>
            <a:ext cx="7869864" cy="560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904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6706" y="171066"/>
            <a:ext cx="6512511" cy="1143000"/>
          </a:xfrm>
        </p:spPr>
        <p:txBody>
          <a:bodyPr/>
          <a:lstStyle/>
          <a:p>
            <a:r>
              <a:rPr kumimoji="1" lang="en-US" altLang="ja-JP" sz="3600" dirty="0" smtClean="0">
                <a:latin typeface="メイリオ" pitchFamily="50" charset="-128"/>
                <a:ea typeface="メイリオ" pitchFamily="50" charset="-128"/>
              </a:rPr>
              <a:t>ADC </a:t>
            </a:r>
            <a:r>
              <a:rPr kumimoji="1" lang="ja-JP" altLang="en-US" sz="3600" dirty="0" smtClean="0">
                <a:latin typeface="メイリオ" pitchFamily="50" charset="-128"/>
                <a:ea typeface="メイリオ" pitchFamily="50" charset="-128"/>
              </a:rPr>
              <a:t>キャリブレーション</a:t>
            </a:r>
            <a:endParaRPr kumimoji="1" lang="ja-JP" altLang="en-US" sz="3600" dirty="0">
              <a:latin typeface="メイリオ" pitchFamily="50" charset="-128"/>
              <a:ea typeface="メイリオ" pitchFamily="50" charset="-128"/>
            </a:endParaRPr>
          </a:p>
        </p:txBody>
      </p:sp>
      <p:sp>
        <p:nvSpPr>
          <p:cNvPr id="3" name="コンテンツ プレースホルダー 2"/>
          <p:cNvSpPr>
            <a:spLocks noGrp="1"/>
          </p:cNvSpPr>
          <p:nvPr>
            <p:ph idx="4294967295"/>
          </p:nvPr>
        </p:nvSpPr>
        <p:spPr>
          <a:xfrm>
            <a:off x="457200" y="1600200"/>
            <a:ext cx="8229600" cy="4525963"/>
          </a:xfrm>
          <a:prstGeom prst="rect">
            <a:avLst/>
          </a:prstGeom>
        </p:spPr>
        <p:txBody>
          <a:bodyPr>
            <a:normAutofit/>
          </a:bodyPr>
          <a:lstStyle/>
          <a:p>
            <a:pPr marL="0" indent="0" algn="ctr">
              <a:buNone/>
            </a:pPr>
            <a:r>
              <a:rPr kumimoji="1" lang="en-US" altLang="ja-JP" dirty="0" smtClean="0">
                <a:latin typeface="メイリオ" pitchFamily="50" charset="-128"/>
                <a:ea typeface="メイリオ" pitchFamily="50" charset="-128"/>
              </a:rPr>
              <a:t>ADC</a:t>
            </a: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が返す値 ↔ エネルギー</a:t>
            </a:r>
            <a:r>
              <a:rPr lang="en-US" altLang="ja-JP" dirty="0" smtClean="0">
                <a:latin typeface="メイリオ" pitchFamily="50" charset="-128"/>
                <a:ea typeface="メイリオ" pitchFamily="50" charset="-128"/>
              </a:rPr>
              <a:t>[</a:t>
            </a:r>
            <a:r>
              <a:rPr lang="en-US" altLang="ja-JP" dirty="0" err="1" smtClean="0">
                <a:latin typeface="メイリオ" pitchFamily="50" charset="-128"/>
                <a:ea typeface="メイリオ" pitchFamily="50" charset="-128"/>
              </a:rPr>
              <a:t>keV</a:t>
            </a:r>
            <a:r>
              <a:rPr lang="en-US" altLang="ja-JP" dirty="0" smtClean="0">
                <a:latin typeface="メイリオ" pitchFamily="50" charset="-128"/>
                <a:ea typeface="メイリオ" pitchFamily="50" charset="-128"/>
              </a:rPr>
              <a:t>]</a:t>
            </a:r>
          </a:p>
          <a:p>
            <a:pPr marL="0" indent="0" algn="ctr">
              <a:buNone/>
            </a:pPr>
            <a:r>
              <a:rPr kumimoji="1" lang="ja-JP" altLang="en-US" dirty="0" smtClean="0">
                <a:latin typeface="メイリオ" pitchFamily="50" charset="-128"/>
                <a:ea typeface="メイリオ" pitchFamily="50" charset="-128"/>
              </a:rPr>
              <a:t>の対応関係を与える。</a:t>
            </a:r>
            <a:endParaRPr kumimoji="1" lang="en-US" altLang="ja-JP" dirty="0" smtClean="0">
              <a:latin typeface="メイリオ" pitchFamily="50" charset="-128"/>
              <a:ea typeface="メイリオ" pitchFamily="50" charset="-128"/>
            </a:endParaRPr>
          </a:p>
          <a:p>
            <a:pPr marL="0" indent="0" algn="ctr">
              <a:buNone/>
            </a:pPr>
            <a:endParaRPr lang="en-US" altLang="ja-JP" sz="1100" dirty="0" smtClean="0">
              <a:latin typeface="メイリオ" pitchFamily="50" charset="-128"/>
              <a:ea typeface="メイリオ" pitchFamily="50" charset="-128"/>
            </a:endParaRPr>
          </a:p>
          <a:p>
            <a:pPr marL="0" indent="0" algn="ctr">
              <a:buNone/>
            </a:pPr>
            <a:r>
              <a:rPr lang="en-US" altLang="ja-JP" dirty="0" smtClean="0">
                <a:latin typeface="メイリオ" pitchFamily="50" charset="-128"/>
                <a:ea typeface="メイリオ" pitchFamily="50" charset="-128"/>
              </a:rPr>
              <a:t>(pedestal</a:t>
            </a:r>
            <a:r>
              <a:rPr lang="ja-JP" altLang="en-US" dirty="0" smtClean="0">
                <a:latin typeface="メイリオ" pitchFamily="50" charset="-128"/>
                <a:ea typeface="メイリオ" pitchFamily="50" charset="-128"/>
              </a:rPr>
              <a:t>と</a:t>
            </a:r>
            <a:r>
              <a:rPr lang="en-US" altLang="ja-JP" dirty="0" smtClean="0">
                <a:latin typeface="メイリオ" pitchFamily="50" charset="-128"/>
                <a:ea typeface="メイリオ" pitchFamily="50" charset="-128"/>
              </a:rPr>
              <a:t>511[</a:t>
            </a:r>
            <a:r>
              <a:rPr lang="en-US" altLang="ja-JP" dirty="0" err="1" smtClean="0">
                <a:latin typeface="メイリオ" pitchFamily="50" charset="-128"/>
                <a:ea typeface="メイリオ" pitchFamily="50" charset="-128"/>
              </a:rPr>
              <a:t>keV</a:t>
            </a:r>
            <a:r>
              <a:rPr lang="en-US" altLang="ja-JP" dirty="0" smtClean="0">
                <a:latin typeface="メイリオ" pitchFamily="50" charset="-128"/>
                <a:ea typeface="メイリオ" pitchFamily="50" charset="-128"/>
              </a:rPr>
              <a:t>]</a:t>
            </a:r>
            <a:r>
              <a:rPr lang="ja-JP" altLang="en-US" dirty="0" smtClean="0">
                <a:latin typeface="メイリオ" pitchFamily="50" charset="-128"/>
                <a:ea typeface="メイリオ" pitchFamily="50" charset="-128"/>
              </a:rPr>
              <a:t>のピークを利用</a:t>
            </a:r>
            <a:r>
              <a:rPr lang="en-US" altLang="ja-JP" dirty="0" smtClean="0">
                <a:latin typeface="メイリオ" pitchFamily="50" charset="-128"/>
                <a:ea typeface="メイリオ" pitchFamily="50" charset="-128"/>
              </a:rPr>
              <a:t>)</a:t>
            </a:r>
            <a:endParaRPr kumimoji="1" lang="en-US" altLang="ja-JP" dirty="0" smtClean="0">
              <a:latin typeface="メイリオ" pitchFamily="50" charset="-128"/>
              <a:ea typeface="メイリオ"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380" y="3822884"/>
            <a:ext cx="7335837" cy="18986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5122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8679" y="150872"/>
            <a:ext cx="6512511" cy="1143000"/>
          </a:xfrm>
        </p:spPr>
        <p:txBody>
          <a:bodyPr/>
          <a:lstStyle/>
          <a:p>
            <a:r>
              <a:rPr lang="en-US" altLang="ja-JP" sz="4000" dirty="0">
                <a:latin typeface="メイリオ" pitchFamily="50" charset="-128"/>
                <a:ea typeface="メイリオ" pitchFamily="50" charset="-128"/>
              </a:rPr>
              <a:t>T</a:t>
            </a:r>
            <a:r>
              <a:rPr kumimoji="1" lang="en-US" altLang="ja-JP" sz="4000" dirty="0" smtClean="0">
                <a:latin typeface="メイリオ" pitchFamily="50" charset="-128"/>
                <a:ea typeface="メイリオ" pitchFamily="50" charset="-128"/>
              </a:rPr>
              <a:t>DC </a:t>
            </a:r>
            <a:r>
              <a:rPr kumimoji="1" lang="ja-JP" altLang="en-US" sz="4000" dirty="0" smtClean="0">
                <a:latin typeface="メイリオ" pitchFamily="50" charset="-128"/>
                <a:ea typeface="メイリオ" pitchFamily="50" charset="-128"/>
              </a:rPr>
              <a:t>キャリブレーション</a:t>
            </a:r>
            <a:endParaRPr kumimoji="1" lang="ja-JP" altLang="en-US" sz="4000" dirty="0">
              <a:latin typeface="メイリオ" pitchFamily="50" charset="-128"/>
              <a:ea typeface="メイリオ" pitchFamily="50" charset="-128"/>
            </a:endParaRPr>
          </a:p>
        </p:txBody>
      </p:sp>
      <p:sp>
        <p:nvSpPr>
          <p:cNvPr id="3" name="コンテンツ プレースホルダー 2"/>
          <p:cNvSpPr>
            <a:spLocks noGrp="1"/>
          </p:cNvSpPr>
          <p:nvPr>
            <p:ph idx="4294967295"/>
          </p:nvPr>
        </p:nvSpPr>
        <p:spPr>
          <a:xfrm>
            <a:off x="-2200630" y="3068960"/>
            <a:ext cx="8229600" cy="4525963"/>
          </a:xfrm>
          <a:prstGeom prst="rect">
            <a:avLst/>
          </a:prstGeom>
        </p:spPr>
        <p:txBody>
          <a:bodyPr>
            <a:normAutofit/>
          </a:bodyPr>
          <a:lstStyle/>
          <a:p>
            <a:pPr marL="0" indent="0" algn="ctr">
              <a:buNone/>
            </a:pPr>
            <a:r>
              <a:rPr lang="en-US" altLang="ja-JP" sz="2400" dirty="0">
                <a:latin typeface="メイリオ" pitchFamily="50" charset="-128"/>
                <a:ea typeface="メイリオ" pitchFamily="50" charset="-128"/>
              </a:rPr>
              <a:t>T</a:t>
            </a:r>
            <a:r>
              <a:rPr kumimoji="1" lang="en-US" altLang="ja-JP" sz="2400" dirty="0" smtClean="0">
                <a:latin typeface="メイリオ" pitchFamily="50" charset="-128"/>
                <a:ea typeface="メイリオ" pitchFamily="50" charset="-128"/>
              </a:rPr>
              <a:t>DC</a:t>
            </a:r>
            <a:r>
              <a:rPr lang="ja-JP" altLang="en-US" sz="2400" dirty="0" smtClean="0">
                <a:latin typeface="メイリオ" pitchFamily="50" charset="-128"/>
                <a:ea typeface="メイリオ" pitchFamily="50" charset="-128"/>
              </a:rPr>
              <a:t> が返す値 ↔ 時間</a:t>
            </a:r>
            <a:r>
              <a:rPr lang="en-US" altLang="ja-JP" sz="2400" dirty="0" smtClean="0">
                <a:latin typeface="メイリオ" pitchFamily="50" charset="-128"/>
                <a:ea typeface="メイリオ" pitchFamily="50" charset="-128"/>
              </a:rPr>
              <a:t>[ns]</a:t>
            </a:r>
          </a:p>
          <a:p>
            <a:pPr marL="0" indent="0" algn="ctr">
              <a:buNone/>
            </a:pPr>
            <a:r>
              <a:rPr kumimoji="1" lang="ja-JP" altLang="en-US" sz="2400" dirty="0" smtClean="0">
                <a:latin typeface="メイリオ" pitchFamily="50" charset="-128"/>
                <a:ea typeface="メイリオ" pitchFamily="50" charset="-128"/>
              </a:rPr>
              <a:t>の対応関係を与える。</a:t>
            </a:r>
            <a:endParaRPr kumimoji="1" lang="en-US" altLang="ja-JP" sz="2400" dirty="0" smtClean="0">
              <a:latin typeface="メイリオ" pitchFamily="50" charset="-128"/>
              <a:ea typeface="メイリオ" pitchFamily="50" charset="-128"/>
            </a:endParaRPr>
          </a:p>
          <a:p>
            <a:pPr marL="0" indent="0" algn="ctr">
              <a:buNone/>
            </a:pPr>
            <a:endParaRPr lang="en-US" altLang="ja-JP" sz="1000" dirty="0" smtClean="0">
              <a:latin typeface="メイリオ" pitchFamily="50" charset="-128"/>
              <a:ea typeface="メイリオ" pitchFamily="50" charset="-128"/>
            </a:endParaRPr>
          </a:p>
          <a:p>
            <a:pPr marL="0" indent="0" algn="ctr">
              <a:buNone/>
            </a:pPr>
            <a:r>
              <a:rPr lang="en-US" altLang="ja-JP" sz="2400" dirty="0" smtClean="0">
                <a:latin typeface="メイリオ" pitchFamily="50" charset="-128"/>
                <a:ea typeface="メイリオ" pitchFamily="50" charset="-128"/>
              </a:rPr>
              <a:t>(fixed delay</a:t>
            </a:r>
            <a:r>
              <a:rPr lang="ja-JP" altLang="en-US" sz="2400" dirty="0" smtClean="0">
                <a:latin typeface="メイリオ" pitchFamily="50" charset="-128"/>
                <a:ea typeface="メイリオ" pitchFamily="50" charset="-128"/>
              </a:rPr>
              <a:t>の値を利用</a:t>
            </a:r>
            <a:r>
              <a:rPr lang="en-US" altLang="ja-JP" sz="2400" dirty="0" smtClean="0">
                <a:latin typeface="メイリオ" pitchFamily="50" charset="-128"/>
                <a:ea typeface="メイリオ" pitchFamily="50" charset="-128"/>
              </a:rPr>
              <a:t>)</a:t>
            </a:r>
          </a:p>
          <a:p>
            <a:pPr marL="0" indent="0" algn="ctr">
              <a:buNone/>
            </a:pPr>
            <a:endParaRPr kumimoji="1" lang="en-US" altLang="ja-JP" dirty="0" smtClean="0">
              <a:latin typeface="メイリオ" pitchFamily="50" charset="-128"/>
              <a:ea typeface="メイリオ"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161" y="4354218"/>
            <a:ext cx="4879327" cy="195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966" y="1223115"/>
            <a:ext cx="1914170" cy="223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9139" y="1260167"/>
            <a:ext cx="1743181" cy="215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1260167"/>
            <a:ext cx="1641195" cy="2120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下矢印 3"/>
          <p:cNvSpPr/>
          <p:nvPr/>
        </p:nvSpPr>
        <p:spPr>
          <a:xfrm>
            <a:off x="5148064" y="3645024"/>
            <a:ext cx="576064" cy="50405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5780043" y="3707740"/>
            <a:ext cx="3096344" cy="369332"/>
          </a:xfrm>
          <a:prstGeom prst="rect">
            <a:avLst/>
          </a:prstGeom>
          <a:noFill/>
        </p:spPr>
        <p:txBody>
          <a:bodyPr wrap="square" rtlCol="0">
            <a:spAutoFit/>
          </a:bodyPr>
          <a:lstStyle/>
          <a:p>
            <a:r>
              <a:rPr lang="ja-JP" altLang="en-US" dirty="0">
                <a:latin typeface="メイリオ" pitchFamily="50" charset="-128"/>
                <a:ea typeface="メイリオ" pitchFamily="50" charset="-128"/>
              </a:rPr>
              <a:t>最小</a:t>
            </a:r>
            <a:r>
              <a:rPr lang="ja-JP" altLang="en-US" dirty="0" smtClean="0">
                <a:latin typeface="メイリオ" pitchFamily="50" charset="-128"/>
                <a:ea typeface="メイリオ" pitchFamily="50" charset="-128"/>
              </a:rPr>
              <a:t>二乗法で</a:t>
            </a:r>
            <a:r>
              <a:rPr lang="en-US" altLang="ja-JP" dirty="0" smtClean="0">
                <a:latin typeface="メイリオ" pitchFamily="50" charset="-128"/>
                <a:ea typeface="メイリオ" pitchFamily="50" charset="-128"/>
              </a:rPr>
              <a:t>fitting</a:t>
            </a:r>
            <a:endParaRPr kumimoji="1" lang="ja-JP" altLang="en-US" dirty="0">
              <a:latin typeface="メイリオ" pitchFamily="50" charset="-128"/>
              <a:ea typeface="メイリオ" pitchFamily="50" charset="-128"/>
            </a:endParaRPr>
          </a:p>
        </p:txBody>
      </p:sp>
    </p:spTree>
    <p:extLst>
      <p:ext uri="{BB962C8B-B14F-4D97-AF65-F5344CB8AC3E}">
        <p14:creationId xmlns:p14="http://schemas.microsoft.com/office/powerpoint/2010/main" val="3454840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2694" y="290477"/>
            <a:ext cx="6512511" cy="1143000"/>
          </a:xfrm>
        </p:spPr>
        <p:txBody>
          <a:bodyPr/>
          <a:lstStyle/>
          <a:p>
            <a:r>
              <a:rPr lang="ja-JP" altLang="en-US" dirty="0" smtClean="0">
                <a:latin typeface="メイリオ" pitchFamily="50" charset="-128"/>
                <a:ea typeface="メイリオ" pitchFamily="50" charset="-128"/>
              </a:rPr>
              <a:t>大気圧下の</a:t>
            </a:r>
            <a:r>
              <a:rPr kumimoji="1" lang="ja-JP" altLang="en-US" dirty="0" smtClean="0">
                <a:latin typeface="メイリオ" pitchFamily="50" charset="-128"/>
                <a:ea typeface="メイリオ" pitchFamily="50" charset="-128"/>
              </a:rPr>
              <a:t>データ</a:t>
            </a:r>
            <a:endParaRPr kumimoji="1" lang="ja-JP" altLang="en-US" dirty="0">
              <a:latin typeface="メイリオ" pitchFamily="50" charset="-128"/>
              <a:ea typeface="メイリオ" pitchFamily="50" charset="-128"/>
            </a:endParaRPr>
          </a:p>
        </p:txBody>
      </p:sp>
      <p:pic>
        <p:nvPicPr>
          <p:cNvPr id="1027" name="Picture 3" descr="C:\Users\和晃\Pictures\ADC_raw_calib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750396"/>
            <a:ext cx="9252520" cy="304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31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4404" y="343131"/>
            <a:ext cx="6512511" cy="1143000"/>
          </a:xfrm>
        </p:spPr>
        <p:txBody>
          <a:bodyPr/>
          <a:lstStyle/>
          <a:p>
            <a:r>
              <a:rPr lang="ja-JP" altLang="en-US" dirty="0" smtClean="0">
                <a:latin typeface="メイリオ" pitchFamily="50" charset="-128"/>
                <a:ea typeface="メイリオ" pitchFamily="50" charset="-128"/>
              </a:rPr>
              <a:t>大気圧下の</a:t>
            </a:r>
            <a:r>
              <a:rPr kumimoji="1" lang="ja-JP" altLang="en-US" dirty="0" smtClean="0">
                <a:latin typeface="メイリオ" pitchFamily="50" charset="-128"/>
                <a:ea typeface="メイリオ" pitchFamily="50" charset="-128"/>
              </a:rPr>
              <a:t>データ</a:t>
            </a:r>
            <a:endParaRPr kumimoji="1" lang="ja-JP" altLang="en-US" dirty="0">
              <a:latin typeface="メイリオ" pitchFamily="50" charset="-128"/>
              <a:ea typeface="メイリオ" pitchFamily="50" charset="-128"/>
            </a:endParaRPr>
          </a:p>
        </p:txBody>
      </p:sp>
      <p:pic>
        <p:nvPicPr>
          <p:cNvPr id="5122" name="Picture 2" descr="C:\Users\和晃\Desktop\chap4_0331\pic\takasan\TDC_raw_cali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35" y="1337998"/>
            <a:ext cx="7523080" cy="536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29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和晃\Desktop\chap4_0331\pic\takasan\oscil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51" y="1103708"/>
            <a:ext cx="6107465" cy="563766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890984" y="171066"/>
            <a:ext cx="6512511" cy="1143000"/>
          </a:xfrm>
        </p:spPr>
        <p:txBody>
          <a:bodyPr/>
          <a:lstStyle/>
          <a:p>
            <a:r>
              <a:rPr lang="en-US" altLang="ja-JP" dirty="0" smtClean="0">
                <a:latin typeface="メイリオ" pitchFamily="50" charset="-128"/>
                <a:ea typeface="メイリオ" pitchFamily="50" charset="-128"/>
              </a:rPr>
              <a:t>TQ</a:t>
            </a:r>
            <a:r>
              <a:rPr lang="ja-JP" altLang="en-US" dirty="0" smtClean="0">
                <a:latin typeface="メイリオ" pitchFamily="50" charset="-128"/>
                <a:ea typeface="メイリオ" pitchFamily="50" charset="-128"/>
              </a:rPr>
              <a:t>補正</a:t>
            </a:r>
            <a:endParaRPr kumimoji="1" lang="ja-JP" altLang="en-US" dirty="0">
              <a:latin typeface="メイリオ" pitchFamily="50" charset="-128"/>
              <a:ea typeface="メイリオ" pitchFamily="50" charset="-128"/>
            </a:endParaRPr>
          </a:p>
        </p:txBody>
      </p:sp>
      <p:sp>
        <p:nvSpPr>
          <p:cNvPr id="6" name="テキスト ボックス 5"/>
          <p:cNvSpPr txBox="1"/>
          <p:nvPr/>
        </p:nvSpPr>
        <p:spPr>
          <a:xfrm>
            <a:off x="4492646" y="5354052"/>
            <a:ext cx="4399834" cy="523220"/>
          </a:xfrm>
          <a:prstGeom prst="rect">
            <a:avLst/>
          </a:prstGeom>
          <a:noFill/>
        </p:spPr>
        <p:txBody>
          <a:bodyPr wrap="square" rtlCol="0">
            <a:spAutoFit/>
          </a:bodyPr>
          <a:lstStyle/>
          <a:p>
            <a:r>
              <a:rPr kumimoji="1" lang="ja-JP" altLang="en-US" sz="2800" dirty="0" smtClean="0">
                <a:latin typeface="メイリオ" pitchFamily="50" charset="-128"/>
                <a:ea typeface="メイリオ" pitchFamily="50" charset="-128"/>
              </a:rPr>
              <a:t>を見積もって、補正する。</a:t>
            </a:r>
            <a:endParaRPr kumimoji="1" lang="ja-JP" altLang="en-US" sz="2800" dirty="0">
              <a:latin typeface="メイリオ" pitchFamily="50" charset="-128"/>
              <a:ea typeface="メイリオ" pitchFamily="50" charset="-128"/>
            </a:endParaRPr>
          </a:p>
        </p:txBody>
      </p:sp>
      <p:sp>
        <p:nvSpPr>
          <p:cNvPr id="9" name="円/楕円 8"/>
          <p:cNvSpPr/>
          <p:nvPr/>
        </p:nvSpPr>
        <p:spPr>
          <a:xfrm>
            <a:off x="4644008" y="2998604"/>
            <a:ext cx="1656184" cy="93610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コネクタ 10"/>
          <p:cNvCxnSpPr/>
          <p:nvPr/>
        </p:nvCxnSpPr>
        <p:spPr>
          <a:xfrm>
            <a:off x="3563888" y="5877272"/>
            <a:ext cx="5184576"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70311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289" y="312188"/>
            <a:ext cx="6512511" cy="1143000"/>
          </a:xfrm>
        </p:spPr>
        <p:txBody>
          <a:bodyPr/>
          <a:lstStyle/>
          <a:p>
            <a:r>
              <a:rPr lang="en-US" altLang="ja-JP" dirty="0" smtClean="0">
                <a:latin typeface="メイリオ" pitchFamily="50" charset="-128"/>
                <a:ea typeface="メイリオ" pitchFamily="50" charset="-128"/>
              </a:rPr>
              <a:t>TQ</a:t>
            </a:r>
            <a:r>
              <a:rPr lang="ja-JP" altLang="en-US" dirty="0" smtClean="0">
                <a:latin typeface="メイリオ" pitchFamily="50" charset="-128"/>
                <a:ea typeface="メイリオ" pitchFamily="50" charset="-128"/>
              </a:rPr>
              <a:t>補正関数の作成</a:t>
            </a:r>
            <a:endParaRPr kumimoji="1" lang="ja-JP" altLang="en-US" dirty="0">
              <a:latin typeface="メイリオ" pitchFamily="50" charset="-128"/>
              <a:ea typeface="メイリオ" pitchFamily="50" charset="-128"/>
            </a:endParaRPr>
          </a:p>
        </p:txBody>
      </p:sp>
      <p:sp>
        <p:nvSpPr>
          <p:cNvPr id="6" name="テキスト ボックス 5"/>
          <p:cNvSpPr txBox="1"/>
          <p:nvPr/>
        </p:nvSpPr>
        <p:spPr>
          <a:xfrm>
            <a:off x="4780678" y="1963324"/>
            <a:ext cx="4399834" cy="523220"/>
          </a:xfrm>
          <a:prstGeom prst="rect">
            <a:avLst/>
          </a:prstGeom>
          <a:noFill/>
        </p:spPr>
        <p:txBody>
          <a:bodyPr wrap="square" rtlCol="0">
            <a:spAutoFit/>
          </a:bodyPr>
          <a:lstStyle/>
          <a:p>
            <a:r>
              <a:rPr lang="ja-JP" altLang="en-US" sz="2800" dirty="0">
                <a:latin typeface="メイリオ" pitchFamily="50" charset="-128"/>
                <a:ea typeface="メイリオ" pitchFamily="50" charset="-128"/>
              </a:rPr>
              <a:t>と</a:t>
            </a:r>
            <a:r>
              <a:rPr lang="ja-JP" altLang="en-US" sz="2800" dirty="0" smtClean="0">
                <a:latin typeface="メイリオ" pitchFamily="50" charset="-128"/>
                <a:ea typeface="メイリオ" pitchFamily="50" charset="-128"/>
              </a:rPr>
              <a:t>して、</a:t>
            </a:r>
            <a:r>
              <a:rPr lang="en-US" altLang="ja-JP" sz="2800" dirty="0" smtClean="0">
                <a:latin typeface="メイリオ" pitchFamily="50" charset="-128"/>
                <a:ea typeface="メイリオ" pitchFamily="50" charset="-128"/>
              </a:rPr>
              <a:t>fitting</a:t>
            </a:r>
            <a:r>
              <a:rPr lang="ja-JP" altLang="en-US" sz="2800" dirty="0" smtClean="0">
                <a:latin typeface="メイリオ" pitchFamily="50" charset="-128"/>
                <a:ea typeface="メイリオ" pitchFamily="50" charset="-128"/>
              </a:rPr>
              <a:t>する。</a:t>
            </a:r>
            <a:endParaRPr kumimoji="1" lang="ja-JP" altLang="en-US" sz="2800" dirty="0">
              <a:latin typeface="メイリオ" pitchFamily="50" charset="-128"/>
              <a:ea typeface="メイリオ" pitchFamily="50" charset="-128"/>
            </a:endParaRPr>
          </a:p>
        </p:txBody>
      </p:sp>
      <p:pic>
        <p:nvPicPr>
          <p:cNvPr id="7170" name="Picture 2" descr="C:\Users\和晃\Desktop\chap4_0331\pic\takasan\TQfitting.png"/>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56392" y="2820369"/>
            <a:ext cx="8242949" cy="374796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4435" y="1733519"/>
            <a:ext cx="3633589" cy="98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321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01" y="1107830"/>
            <a:ext cx="8661797" cy="574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正方形/長方形 1"/>
          <p:cNvSpPr/>
          <p:nvPr/>
        </p:nvSpPr>
        <p:spPr>
          <a:xfrm>
            <a:off x="422880" y="51133"/>
            <a:ext cx="8579593" cy="923330"/>
          </a:xfrm>
          <a:prstGeom prst="rect">
            <a:avLst/>
          </a:prstGeom>
          <a:noFill/>
        </p:spPr>
        <p:txBody>
          <a:bodyPr wrap="none" lIns="91440" tIns="45720" rIns="91440" bIns="45720">
            <a:spAutoFit/>
          </a:bodyPr>
          <a:lstStyle/>
          <a:p>
            <a:pPr algn="ctr"/>
            <a:r>
              <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A2</a:t>
            </a:r>
            <a:r>
              <a:rPr lang="ja-JP"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実験で</a:t>
            </a:r>
            <a:r>
              <a:rPr lang="en-US" altLang="ja-JP" sz="5400" b="1" cap="none" spc="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Higgsino</a:t>
            </a:r>
            <a:r>
              <a:rPr lang="ja-JP"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発見？！</a:t>
            </a:r>
            <a:endParaRPr lang="ja-JP" alt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775522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289" y="333899"/>
            <a:ext cx="6512511" cy="1143000"/>
          </a:xfrm>
        </p:spPr>
        <p:txBody>
          <a:bodyPr/>
          <a:lstStyle/>
          <a:p>
            <a:r>
              <a:rPr lang="en-US" altLang="ja-JP" dirty="0" smtClean="0">
                <a:latin typeface="メイリオ" pitchFamily="50" charset="-128"/>
                <a:ea typeface="メイリオ" pitchFamily="50" charset="-128"/>
              </a:rPr>
              <a:t>TQ</a:t>
            </a:r>
            <a:r>
              <a:rPr lang="ja-JP" altLang="en-US" dirty="0" smtClean="0">
                <a:latin typeface="メイリオ" pitchFamily="50" charset="-128"/>
                <a:ea typeface="メイリオ" pitchFamily="50" charset="-128"/>
              </a:rPr>
              <a:t>補正の結果</a:t>
            </a:r>
            <a:endParaRPr kumimoji="1" lang="ja-JP" altLang="en-US" dirty="0">
              <a:latin typeface="メイリオ" pitchFamily="50" charset="-128"/>
              <a:ea typeface="メイリオ" pitchFamily="50" charset="-128"/>
            </a:endParaRPr>
          </a:p>
        </p:txBody>
      </p:sp>
      <p:pic>
        <p:nvPicPr>
          <p:cNvPr id="8194" name="Picture 2" descr="C:\Users\和晃\Desktop\chap4_0331\pic\takasan\TQfi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239" b="50000"/>
          <a:stretch/>
        </p:blipFill>
        <p:spPr bwMode="auto">
          <a:xfrm>
            <a:off x="-33536" y="1476899"/>
            <a:ext cx="9295792" cy="41529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線矢印コネクタ 3"/>
          <p:cNvCxnSpPr/>
          <p:nvPr/>
        </p:nvCxnSpPr>
        <p:spPr>
          <a:xfrm flipH="1" flipV="1">
            <a:off x="2555776" y="3971866"/>
            <a:ext cx="1944216" cy="20588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614360" y="5832266"/>
            <a:ext cx="4206112" cy="477054"/>
          </a:xfrm>
          <a:prstGeom prst="rect">
            <a:avLst/>
          </a:prstGeom>
          <a:noFill/>
        </p:spPr>
        <p:txBody>
          <a:bodyPr wrap="square" rtlCol="0">
            <a:spAutoFit/>
          </a:bodyPr>
          <a:lstStyle/>
          <a:p>
            <a:r>
              <a:rPr kumimoji="1" lang="ja-JP" altLang="en-US" sz="2500" dirty="0" smtClean="0">
                <a:latin typeface="メイリオ" pitchFamily="50" charset="-128"/>
                <a:ea typeface="メイリオ" pitchFamily="50" charset="-128"/>
              </a:rPr>
              <a:t>真っ直ぐになっている！</a:t>
            </a:r>
            <a:endParaRPr kumimoji="1" lang="ja-JP" altLang="en-US" sz="2500" dirty="0">
              <a:latin typeface="メイリオ" pitchFamily="50" charset="-128"/>
              <a:ea typeface="メイリオ" pitchFamily="50" charset="-128"/>
            </a:endParaRPr>
          </a:p>
        </p:txBody>
      </p:sp>
    </p:spTree>
    <p:extLst>
      <p:ext uri="{BB962C8B-B14F-4D97-AF65-F5344CB8AC3E}">
        <p14:creationId xmlns:p14="http://schemas.microsoft.com/office/powerpoint/2010/main" val="1687872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0262" y="164603"/>
            <a:ext cx="8492434" cy="1143000"/>
          </a:xfrm>
        </p:spPr>
        <p:txBody>
          <a:bodyPr>
            <a:normAutofit fontScale="90000"/>
          </a:bodyPr>
          <a:lstStyle/>
          <a:p>
            <a:r>
              <a:rPr lang="en-US" altLang="ja-JP" dirty="0" smtClean="0"/>
              <a:t>TQ</a:t>
            </a:r>
            <a:r>
              <a:rPr lang="ja-JP" altLang="en-US" dirty="0" smtClean="0"/>
              <a:t>補正後</a:t>
            </a:r>
            <a:r>
              <a:rPr lang="en-US" altLang="ja-JP" dirty="0" smtClean="0"/>
              <a:t> </a:t>
            </a:r>
            <a:r>
              <a:rPr lang="ja-JP" altLang="en-US" dirty="0" smtClean="0"/>
              <a:t>大気圧下での</a:t>
            </a:r>
            <a:r>
              <a:rPr lang="en-US" altLang="ja-JP" dirty="0" smtClean="0"/>
              <a:t>lifetime</a:t>
            </a:r>
            <a:endParaRPr kumimoji="1" lang="ja-JP" altLang="en-US" dirty="0"/>
          </a:p>
        </p:txBody>
      </p:sp>
      <p:pic>
        <p:nvPicPr>
          <p:cNvPr id="3075" name="Picture 3" descr="M:\Desktop\TQlifeai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8" y="1186125"/>
            <a:ext cx="6705855" cy="526318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016864" y="2699593"/>
            <a:ext cx="1296144" cy="461665"/>
          </a:xfrm>
          <a:prstGeom prst="rect">
            <a:avLst/>
          </a:prstGeom>
          <a:noFill/>
        </p:spPr>
        <p:txBody>
          <a:bodyPr wrap="square" rtlCol="0">
            <a:spAutoFit/>
          </a:bodyPr>
          <a:lstStyle/>
          <a:p>
            <a:r>
              <a:rPr lang="en-US" altLang="ja-JP" sz="2400" dirty="0" smtClean="0"/>
              <a:t>96.99</a:t>
            </a:r>
            <a:r>
              <a:rPr kumimoji="1" lang="en-US" altLang="ja-JP" sz="2400" dirty="0" smtClean="0"/>
              <a:t>ns</a:t>
            </a:r>
            <a:endParaRPr kumimoji="1" lang="ja-JP" altLang="en-US" sz="2400" dirty="0"/>
          </a:p>
        </p:txBody>
      </p:sp>
      <p:sp>
        <p:nvSpPr>
          <p:cNvPr id="7" name="テキスト ボックス 6"/>
          <p:cNvSpPr txBox="1"/>
          <p:nvPr/>
        </p:nvSpPr>
        <p:spPr>
          <a:xfrm>
            <a:off x="7016864" y="5373216"/>
            <a:ext cx="1296144" cy="461665"/>
          </a:xfrm>
          <a:prstGeom prst="rect">
            <a:avLst/>
          </a:prstGeom>
          <a:noFill/>
        </p:spPr>
        <p:txBody>
          <a:bodyPr wrap="square" rtlCol="0">
            <a:spAutoFit/>
          </a:bodyPr>
          <a:lstStyle/>
          <a:p>
            <a:r>
              <a:rPr lang="en-US" altLang="ja-JP" sz="2400" dirty="0" smtClean="0"/>
              <a:t>96</a:t>
            </a:r>
            <a:r>
              <a:rPr kumimoji="1" lang="en-US" altLang="ja-JP" sz="2400" dirty="0" smtClean="0"/>
              <a:t>.64ns</a:t>
            </a:r>
            <a:endParaRPr kumimoji="1" lang="ja-JP" altLang="en-US" sz="2400" dirty="0"/>
          </a:p>
        </p:txBody>
      </p:sp>
    </p:spTree>
    <p:extLst>
      <p:ext uri="{BB962C8B-B14F-4D97-AF65-F5344CB8AC3E}">
        <p14:creationId xmlns:p14="http://schemas.microsoft.com/office/powerpoint/2010/main" val="3049209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116" y="314557"/>
            <a:ext cx="8868553" cy="1143000"/>
          </a:xfrm>
        </p:spPr>
        <p:txBody>
          <a:bodyPr>
            <a:noAutofit/>
          </a:bodyPr>
          <a:lstStyle/>
          <a:p>
            <a:r>
              <a:rPr lang="en-US" altLang="ja-JP" sz="3600" dirty="0" smtClean="0"/>
              <a:t>TQ</a:t>
            </a:r>
            <a:r>
              <a:rPr lang="ja-JP" altLang="en-US" sz="3600" dirty="0" smtClean="0"/>
              <a:t>補正後</a:t>
            </a:r>
            <a:r>
              <a:rPr lang="en-US" altLang="ja-JP" sz="3600" dirty="0" smtClean="0"/>
              <a:t> </a:t>
            </a:r>
            <a:r>
              <a:rPr lang="ja-JP" altLang="en-US" sz="3600" dirty="0" smtClean="0"/>
              <a:t>真空</a:t>
            </a:r>
            <a:r>
              <a:rPr lang="en-US" altLang="ja-JP" sz="3600" dirty="0" smtClean="0"/>
              <a:t>(0.05</a:t>
            </a:r>
            <a:r>
              <a:rPr lang="ja-JP" altLang="en-US" sz="3600" dirty="0" smtClean="0"/>
              <a:t>気圧</a:t>
            </a:r>
            <a:r>
              <a:rPr lang="en-US" altLang="ja-JP" sz="3600" dirty="0" smtClean="0"/>
              <a:t>)</a:t>
            </a:r>
            <a:r>
              <a:rPr lang="ja-JP" altLang="en-US" sz="3600" dirty="0" smtClean="0"/>
              <a:t>での</a:t>
            </a:r>
            <a:r>
              <a:rPr lang="en-US" altLang="ja-JP" sz="3600" dirty="0" smtClean="0"/>
              <a:t>lifetime</a:t>
            </a:r>
            <a:endParaRPr kumimoji="1" lang="ja-JP" altLang="en-US" sz="3600" dirty="0"/>
          </a:p>
        </p:txBody>
      </p:sp>
      <p:pic>
        <p:nvPicPr>
          <p:cNvPr id="3074" name="Picture 2" descr="M:\Desktop\TQlifeva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40768"/>
            <a:ext cx="5987481" cy="529250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948264" y="2893574"/>
            <a:ext cx="1296144" cy="461665"/>
          </a:xfrm>
          <a:prstGeom prst="rect">
            <a:avLst/>
          </a:prstGeom>
          <a:noFill/>
        </p:spPr>
        <p:txBody>
          <a:bodyPr wrap="square" rtlCol="0">
            <a:spAutoFit/>
          </a:bodyPr>
          <a:lstStyle/>
          <a:p>
            <a:r>
              <a:rPr kumimoji="1" lang="en-US" altLang="ja-JP" sz="2400" dirty="0" smtClean="0"/>
              <a:t>123.6ns</a:t>
            </a:r>
            <a:endParaRPr kumimoji="1" lang="ja-JP" altLang="en-US" sz="2400" dirty="0"/>
          </a:p>
        </p:txBody>
      </p:sp>
      <p:sp>
        <p:nvSpPr>
          <p:cNvPr id="7" name="テキスト ボックス 6"/>
          <p:cNvSpPr txBox="1"/>
          <p:nvPr/>
        </p:nvSpPr>
        <p:spPr>
          <a:xfrm>
            <a:off x="6948264" y="5013175"/>
            <a:ext cx="1296144" cy="461665"/>
          </a:xfrm>
          <a:prstGeom prst="rect">
            <a:avLst/>
          </a:prstGeom>
          <a:noFill/>
        </p:spPr>
        <p:txBody>
          <a:bodyPr wrap="square" rtlCol="0">
            <a:spAutoFit/>
          </a:bodyPr>
          <a:lstStyle/>
          <a:p>
            <a:r>
              <a:rPr kumimoji="1" lang="en-US" altLang="ja-JP" sz="2400" dirty="0" smtClean="0"/>
              <a:t>122.9ns</a:t>
            </a:r>
            <a:endParaRPr kumimoji="1" lang="ja-JP" altLang="en-US" sz="2400" dirty="0"/>
          </a:p>
        </p:txBody>
      </p:sp>
    </p:spTree>
    <p:extLst>
      <p:ext uri="{BB962C8B-B14F-4D97-AF65-F5344CB8AC3E}">
        <p14:creationId xmlns:p14="http://schemas.microsoft.com/office/powerpoint/2010/main" val="1200531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pick-off</a:t>
            </a:r>
            <a:r>
              <a:rPr lang="ja-JP" altLang="en-US" dirty="0"/>
              <a:t>反応</a:t>
            </a:r>
            <a:endParaRPr kumimoji="1" lang="ja-JP" altLang="en-US" dirty="0"/>
          </a:p>
        </p:txBody>
      </p:sp>
      <p:sp>
        <p:nvSpPr>
          <p:cNvPr id="3" name="コンテンツ プレースホルダー 2"/>
          <p:cNvSpPr>
            <a:spLocks noGrp="1"/>
          </p:cNvSpPr>
          <p:nvPr>
            <p:ph sz="quarter" idx="13"/>
          </p:nvPr>
        </p:nvSpPr>
        <p:spPr/>
        <p:txBody>
          <a:bodyPr/>
          <a:lstStyle/>
          <a:p>
            <a:r>
              <a:rPr lang="ja-JP" altLang="en-US" dirty="0"/>
              <a:t>オルソポシトロニウムが</a:t>
            </a:r>
            <a:endParaRPr lang="en-US" altLang="ja-JP" dirty="0"/>
          </a:p>
          <a:p>
            <a:pPr marL="45720" indent="0">
              <a:buNone/>
            </a:pPr>
            <a:r>
              <a:rPr lang="ja-JP" altLang="en-US" dirty="0"/>
              <a:t>周囲の物質とスピン交換してパラで</a:t>
            </a:r>
            <a:r>
              <a:rPr lang="ja-JP" altLang="en-US" dirty="0" smtClean="0"/>
              <a:t>崩壊</a:t>
            </a:r>
            <a:endParaRPr lang="en-US" altLang="ja-JP" dirty="0" smtClean="0"/>
          </a:p>
          <a:p>
            <a:r>
              <a:rPr lang="ja-JP" altLang="en-US" dirty="0"/>
              <a:t>陽電子が周囲の電子と対消滅</a:t>
            </a:r>
            <a:endParaRPr lang="en-US" altLang="ja-JP" dirty="0"/>
          </a:p>
          <a:p>
            <a:pPr marL="45720" indent="0">
              <a:buNone/>
            </a:pPr>
            <a:r>
              <a:rPr lang="ja-JP" altLang="en-US" dirty="0"/>
              <a:t>など</a:t>
            </a:r>
          </a:p>
          <a:p>
            <a:endParaRPr lang="en-US" altLang="ja-JP" dirty="0"/>
          </a:p>
          <a:p>
            <a:endParaRPr kumimoji="1" lang="ja-JP" altLang="en-US" dirty="0"/>
          </a:p>
        </p:txBody>
      </p:sp>
    </p:spTree>
    <p:extLst>
      <p:ext uri="{BB962C8B-B14F-4D97-AF65-F5344CB8AC3E}">
        <p14:creationId xmlns:p14="http://schemas.microsoft.com/office/powerpoint/2010/main" val="38003977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6432" y="735556"/>
            <a:ext cx="7960024" cy="1143000"/>
          </a:xfrm>
        </p:spPr>
        <p:txBody>
          <a:bodyPr/>
          <a:lstStyle/>
          <a:p>
            <a:r>
              <a:rPr lang="ja-JP" altLang="en-US" dirty="0"/>
              <a:t>本</a:t>
            </a:r>
            <a:r>
              <a:rPr kumimoji="1" lang="ja-JP" altLang="en-US" dirty="0" smtClean="0"/>
              <a:t>実験で起こっている現象</a:t>
            </a:r>
            <a:endParaRPr kumimoji="1" lang="ja-JP" altLang="en-US" dirty="0"/>
          </a:p>
        </p:txBody>
      </p:sp>
      <p:graphicFrame>
        <p:nvGraphicFramePr>
          <p:cNvPr id="6" name="コンテンツ プレースホルダー 5"/>
          <p:cNvGraphicFramePr>
            <a:graphicFrameLocks noGrp="1"/>
          </p:cNvGraphicFramePr>
          <p:nvPr>
            <p:ph sz="quarter" idx="13"/>
            <p:extLst>
              <p:ext uri="{D42A27DB-BD31-4B8C-83A1-F6EECF244321}">
                <p14:modId xmlns:p14="http://schemas.microsoft.com/office/powerpoint/2010/main" val="2664050518"/>
              </p:ext>
            </p:extLst>
          </p:nvPr>
        </p:nvGraphicFramePr>
        <p:xfrm>
          <a:off x="716429" y="2095122"/>
          <a:ext cx="7960026" cy="2768168"/>
        </p:xfrm>
        <a:graphic>
          <a:graphicData uri="http://schemas.openxmlformats.org/drawingml/2006/table">
            <a:tbl>
              <a:tblPr firstRow="1" bandRow="1">
                <a:tableStyleId>{9D7B26C5-4107-4FEC-AEDC-1716B250A1EF}</a:tableStyleId>
              </a:tblPr>
              <a:tblGrid>
                <a:gridCol w="2653342"/>
                <a:gridCol w="2653342"/>
                <a:gridCol w="2653342"/>
              </a:tblGrid>
              <a:tr h="1384084">
                <a:tc>
                  <a:txBody>
                    <a:bodyPr/>
                    <a:lstStyle/>
                    <a:p>
                      <a:r>
                        <a:rPr kumimoji="1" lang="en-US" altLang="ja-JP" b="0" dirty="0" smtClean="0"/>
                        <a:t>T=0~40ns</a:t>
                      </a:r>
                      <a:endParaRPr kumimoji="1" lang="ja-JP" altLang="en-US" b="0" dirty="0"/>
                    </a:p>
                  </a:txBody>
                  <a:tcPr/>
                </a:tc>
                <a:tc>
                  <a:txBody>
                    <a:bodyPr/>
                    <a:lstStyle/>
                    <a:p>
                      <a:endParaRPr kumimoji="1" lang="ja-JP" altLang="en-US" dirty="0"/>
                    </a:p>
                  </a:txBody>
                  <a:tcPr/>
                </a:tc>
                <a:tc>
                  <a:txBody>
                    <a:bodyPr/>
                    <a:lstStyle/>
                    <a:p>
                      <a:r>
                        <a:rPr kumimoji="1" lang="ja-JP" altLang="en-US" dirty="0" smtClean="0"/>
                        <a:t>パラポジトロニウム</a:t>
                      </a:r>
                      <a:endParaRPr kumimoji="1" lang="en-US" altLang="ja-JP" dirty="0" smtClean="0"/>
                    </a:p>
                    <a:p>
                      <a:r>
                        <a:rPr kumimoji="1" lang="ja-JP" altLang="en-US" dirty="0" smtClean="0"/>
                        <a:t>の崩壊</a:t>
                      </a:r>
                      <a:endParaRPr kumimoji="1" lang="en-US" altLang="ja-JP" dirty="0" smtClean="0"/>
                    </a:p>
                    <a:p>
                      <a:r>
                        <a:rPr kumimoji="1" lang="ja-JP" altLang="en-US" b="0" dirty="0" smtClean="0"/>
                        <a:t>（</a:t>
                      </a:r>
                      <a:r>
                        <a:rPr kumimoji="1" lang="en-US" altLang="ja-JP" b="0" dirty="0" smtClean="0"/>
                        <a:t>lifetime</a:t>
                      </a:r>
                      <a:r>
                        <a:rPr kumimoji="1" lang="ja-JP" altLang="en-US" b="0" dirty="0" smtClean="0"/>
                        <a:t>が</a:t>
                      </a:r>
                      <a:r>
                        <a:rPr kumimoji="1" lang="en-US" altLang="ja-JP" b="0" dirty="0" smtClean="0"/>
                        <a:t>0.1ns</a:t>
                      </a:r>
                      <a:r>
                        <a:rPr kumimoji="1" lang="ja-JP" altLang="en-US" b="0" dirty="0" err="1" smtClean="0"/>
                        <a:t>ほど</a:t>
                      </a:r>
                      <a:r>
                        <a:rPr kumimoji="1" lang="ja-JP" altLang="en-US" b="0" dirty="0" smtClean="0"/>
                        <a:t>しかない）</a:t>
                      </a:r>
                      <a:endParaRPr kumimoji="1" lang="ja-JP" altLang="en-US" b="0" dirty="0"/>
                    </a:p>
                  </a:txBody>
                  <a:tcPr/>
                </a:tc>
              </a:tr>
              <a:tr h="1384084">
                <a:tc>
                  <a:txBody>
                    <a:bodyPr/>
                    <a:lstStyle/>
                    <a:p>
                      <a:r>
                        <a:rPr kumimoji="1" lang="en-US" altLang="ja-JP" dirty="0" smtClean="0"/>
                        <a:t>T=40ns~940ns</a:t>
                      </a:r>
                      <a:endParaRPr kumimoji="1" lang="ja-JP" altLang="en-US" dirty="0"/>
                    </a:p>
                  </a:txBody>
                  <a:tcPr/>
                </a:tc>
                <a:tc>
                  <a:txBody>
                    <a:bodyPr/>
                    <a:lstStyle/>
                    <a:p>
                      <a:r>
                        <a:rPr kumimoji="1" lang="ja-JP" altLang="en-US" b="1" dirty="0" smtClean="0"/>
                        <a:t>オルソポシトロニウム</a:t>
                      </a:r>
                      <a:endParaRPr kumimoji="1" lang="en-US" altLang="ja-JP" b="1" dirty="0" smtClean="0"/>
                    </a:p>
                    <a:p>
                      <a:r>
                        <a:rPr kumimoji="1" lang="ja-JP" altLang="en-US" b="1" dirty="0" smtClean="0"/>
                        <a:t>の崩壊</a:t>
                      </a:r>
                      <a:endParaRPr kumimoji="1" lang="en-US" altLang="ja-JP" b="1" dirty="0" smtClean="0"/>
                    </a:p>
                    <a:p>
                      <a:r>
                        <a:rPr kumimoji="1" lang="ja-JP" altLang="en-US" b="0" dirty="0" smtClean="0"/>
                        <a:t>（</a:t>
                      </a:r>
                      <a:r>
                        <a:rPr kumimoji="1" lang="en-US" altLang="ja-JP" b="0" dirty="0" smtClean="0"/>
                        <a:t>lifetime140ns</a:t>
                      </a:r>
                      <a:r>
                        <a:rPr kumimoji="1" lang="ja-JP" altLang="en-US" b="0" dirty="0" smtClean="0"/>
                        <a:t>ほど）</a:t>
                      </a:r>
                      <a:endParaRPr kumimoji="1" lang="ja-JP" altLang="en-US" b="0" dirty="0"/>
                    </a:p>
                  </a:txBody>
                  <a:tcPr/>
                </a:tc>
                <a:tc>
                  <a:txBody>
                    <a:bodyPr/>
                    <a:lstStyle/>
                    <a:p>
                      <a:r>
                        <a:rPr kumimoji="1" lang="en-US" altLang="ja-JP" b="1" dirty="0" smtClean="0"/>
                        <a:t>Pick-off</a:t>
                      </a:r>
                      <a:r>
                        <a:rPr kumimoji="1" lang="ja-JP" altLang="en-US" b="1" dirty="0" smtClean="0"/>
                        <a:t>反応</a:t>
                      </a:r>
                      <a:endParaRPr kumimoji="1" lang="ja-JP" altLang="en-US" b="0" dirty="0"/>
                    </a:p>
                  </a:txBody>
                  <a:tcPr/>
                </a:tc>
              </a:tr>
            </a:tbl>
          </a:graphicData>
        </a:graphic>
      </p:graphicFrame>
      <p:sp>
        <p:nvSpPr>
          <p:cNvPr id="7" name="円形吹き出し 6"/>
          <p:cNvSpPr/>
          <p:nvPr/>
        </p:nvSpPr>
        <p:spPr>
          <a:xfrm>
            <a:off x="5004048" y="5085183"/>
            <a:ext cx="3672408" cy="1440161"/>
          </a:xfrm>
          <a:prstGeom prst="wedgeEllipseCallout">
            <a:avLst>
              <a:gd name="adj1" fmla="val -38744"/>
              <a:gd name="adj2" fmla="val -3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時間分割によって</a:t>
            </a:r>
            <a:endParaRPr kumimoji="1" lang="en-US" altLang="ja-JP" dirty="0" smtClean="0">
              <a:solidFill>
                <a:schemeClr val="tx1"/>
              </a:solidFill>
            </a:endParaRPr>
          </a:p>
          <a:p>
            <a:pPr algn="ctr"/>
            <a:r>
              <a:rPr kumimoji="1" lang="ja-JP" altLang="en-US" dirty="0" smtClean="0">
                <a:solidFill>
                  <a:schemeClr val="tx1"/>
                </a:solidFill>
              </a:rPr>
              <a:t>パラ崩壊と</a:t>
            </a:r>
            <a:endParaRPr kumimoji="1" lang="en-US" altLang="ja-JP" dirty="0" smtClean="0">
              <a:solidFill>
                <a:schemeClr val="tx1"/>
              </a:solidFill>
            </a:endParaRPr>
          </a:p>
          <a:p>
            <a:pPr algn="ctr"/>
            <a:r>
              <a:rPr kumimoji="1" lang="ja-JP" altLang="en-US" dirty="0" smtClean="0">
                <a:solidFill>
                  <a:schemeClr val="tx1"/>
                </a:solidFill>
              </a:rPr>
              <a:t>オルソ崩壊＋</a:t>
            </a:r>
            <a:r>
              <a:rPr kumimoji="1" lang="en-US" altLang="ja-JP" dirty="0" smtClean="0">
                <a:solidFill>
                  <a:schemeClr val="tx1"/>
                </a:solidFill>
              </a:rPr>
              <a:t>pick-off</a:t>
            </a:r>
            <a:r>
              <a:rPr kumimoji="1" lang="ja-JP" altLang="en-US" dirty="0" smtClean="0">
                <a:solidFill>
                  <a:schemeClr val="tx1"/>
                </a:solidFill>
              </a:rPr>
              <a:t>は分離できる</a:t>
            </a:r>
            <a:endParaRPr kumimoji="1" lang="ja-JP" altLang="en-US" dirty="0">
              <a:solidFill>
                <a:schemeClr val="tx1"/>
              </a:solidFill>
            </a:endParaRPr>
          </a:p>
        </p:txBody>
      </p:sp>
    </p:spTree>
    <p:extLst>
      <p:ext uri="{BB962C8B-B14F-4D97-AF65-F5344CB8AC3E}">
        <p14:creationId xmlns:p14="http://schemas.microsoft.com/office/powerpoint/2010/main" val="442274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1896" y="355611"/>
            <a:ext cx="7804762" cy="1143000"/>
          </a:xfrm>
        </p:spPr>
        <p:txBody>
          <a:bodyPr>
            <a:normAutofit fontScale="90000"/>
          </a:bodyPr>
          <a:lstStyle/>
          <a:p>
            <a:r>
              <a:rPr lang="ja-JP" altLang="en-US" dirty="0" smtClean="0"/>
              <a:t>エネルギースペクトルの違い</a:t>
            </a:r>
            <a:endParaRPr kumimoji="1" lang="ja-JP" altLang="en-US" dirty="0"/>
          </a:p>
        </p:txBody>
      </p:sp>
      <p:sp>
        <p:nvSpPr>
          <p:cNvPr id="5" name="台形 4"/>
          <p:cNvSpPr/>
          <p:nvPr/>
        </p:nvSpPr>
        <p:spPr>
          <a:xfrm>
            <a:off x="1115616" y="3730570"/>
            <a:ext cx="2376264" cy="1499628"/>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p:cNvSpPr/>
          <p:nvPr/>
        </p:nvSpPr>
        <p:spPr>
          <a:xfrm>
            <a:off x="7452320" y="2837531"/>
            <a:ext cx="1060704" cy="2420888"/>
          </a:xfrm>
          <a:prstGeom prst="triangle">
            <a:avLst>
              <a:gd name="adj" fmla="val 48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台形 6"/>
          <p:cNvSpPr/>
          <p:nvPr/>
        </p:nvSpPr>
        <p:spPr>
          <a:xfrm>
            <a:off x="5076056" y="4725144"/>
            <a:ext cx="2376264" cy="50505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899592" y="5230198"/>
            <a:ext cx="3456384"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4932040" y="5230198"/>
            <a:ext cx="396044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4932040" y="3156847"/>
            <a:ext cx="0" cy="207335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878106" y="3156847"/>
            <a:ext cx="0" cy="208923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円形吹き出し 18"/>
          <p:cNvSpPr/>
          <p:nvPr/>
        </p:nvSpPr>
        <p:spPr>
          <a:xfrm>
            <a:off x="1428020" y="5661248"/>
            <a:ext cx="2063860" cy="830124"/>
          </a:xfrm>
          <a:prstGeom prst="wedgeEllipseCallout">
            <a:avLst>
              <a:gd name="adj1" fmla="val 49473"/>
              <a:gd name="adj2" fmla="val -9625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460keV</a:t>
            </a:r>
            <a:r>
              <a:rPr lang="ja-JP" altLang="en-US" dirty="0" smtClean="0">
                <a:solidFill>
                  <a:schemeClr val="tx1"/>
                </a:solidFill>
              </a:rPr>
              <a:t>以下</a:t>
            </a:r>
            <a:endParaRPr kumimoji="1" lang="ja-JP" altLang="en-US" dirty="0">
              <a:solidFill>
                <a:schemeClr val="tx1"/>
              </a:solidFill>
            </a:endParaRPr>
          </a:p>
        </p:txBody>
      </p:sp>
      <p:sp>
        <p:nvSpPr>
          <p:cNvPr id="21" name="円形吹き出し 20"/>
          <p:cNvSpPr/>
          <p:nvPr/>
        </p:nvSpPr>
        <p:spPr>
          <a:xfrm>
            <a:off x="7211417" y="5661248"/>
            <a:ext cx="1609055" cy="1141712"/>
          </a:xfrm>
          <a:prstGeom prst="wedgeEllipseCallout">
            <a:avLst>
              <a:gd name="adj1" fmla="val -2061"/>
              <a:gd name="adj2" fmla="val -8108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511keV peak</a:t>
            </a:r>
            <a:endParaRPr kumimoji="1" lang="ja-JP" altLang="en-US" dirty="0">
              <a:solidFill>
                <a:schemeClr val="tx1"/>
              </a:solidFill>
            </a:endParaRPr>
          </a:p>
        </p:txBody>
      </p:sp>
      <p:sp>
        <p:nvSpPr>
          <p:cNvPr id="26" name="テキスト ボックス 25"/>
          <p:cNvSpPr txBox="1"/>
          <p:nvPr/>
        </p:nvSpPr>
        <p:spPr>
          <a:xfrm>
            <a:off x="1523778" y="2107884"/>
            <a:ext cx="1872344" cy="954107"/>
          </a:xfrm>
          <a:prstGeom prst="rect">
            <a:avLst/>
          </a:prstGeom>
          <a:noFill/>
        </p:spPr>
        <p:txBody>
          <a:bodyPr wrap="square" rtlCol="0">
            <a:spAutoFit/>
          </a:bodyPr>
          <a:lstStyle/>
          <a:p>
            <a:r>
              <a:rPr kumimoji="1" lang="en-US" altLang="ja-JP" sz="2800" dirty="0" smtClean="0"/>
              <a:t>3γ</a:t>
            </a:r>
            <a:r>
              <a:rPr kumimoji="1" lang="ja-JP" altLang="en-US" sz="2800" dirty="0" smtClean="0"/>
              <a:t>崩壊のスペクトル</a:t>
            </a:r>
            <a:endParaRPr kumimoji="1" lang="ja-JP" altLang="en-US" sz="2800" dirty="0"/>
          </a:p>
        </p:txBody>
      </p:sp>
      <p:sp>
        <p:nvSpPr>
          <p:cNvPr id="27" name="テキスト ボックス 26"/>
          <p:cNvSpPr txBox="1"/>
          <p:nvPr/>
        </p:nvSpPr>
        <p:spPr>
          <a:xfrm>
            <a:off x="5578389" y="2151437"/>
            <a:ext cx="1873931" cy="954107"/>
          </a:xfrm>
          <a:prstGeom prst="rect">
            <a:avLst/>
          </a:prstGeom>
          <a:noFill/>
        </p:spPr>
        <p:txBody>
          <a:bodyPr wrap="square" rtlCol="0">
            <a:spAutoFit/>
          </a:bodyPr>
          <a:lstStyle/>
          <a:p>
            <a:r>
              <a:rPr kumimoji="1" lang="en-US" altLang="ja-JP" sz="2800" dirty="0" smtClean="0"/>
              <a:t>2γ</a:t>
            </a:r>
            <a:r>
              <a:rPr kumimoji="1" lang="ja-JP" altLang="en-US" sz="2800" dirty="0" smtClean="0"/>
              <a:t>崩壊のスペクトル</a:t>
            </a:r>
            <a:endParaRPr kumimoji="1" lang="ja-JP" altLang="en-US" sz="2800" dirty="0"/>
          </a:p>
        </p:txBody>
      </p:sp>
    </p:spTree>
    <p:extLst>
      <p:ext uri="{BB962C8B-B14F-4D97-AF65-F5344CB8AC3E}">
        <p14:creationId xmlns:p14="http://schemas.microsoft.com/office/powerpoint/2010/main" val="3026016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1143000"/>
          </a:xfrm>
        </p:spPr>
        <p:txBody>
          <a:bodyPr>
            <a:normAutofit fontScale="90000"/>
          </a:bodyPr>
          <a:lstStyle/>
          <a:p>
            <a:r>
              <a:rPr lang="ja-JP" altLang="en-US" dirty="0"/>
              <a:t>実際に得られる</a:t>
            </a:r>
            <a:r>
              <a:rPr lang="ja-JP" altLang="en-US" dirty="0" smtClean="0"/>
              <a:t>データ（真空）</a:t>
            </a:r>
            <a:endParaRPr kumimoji="1" lang="ja-JP" altLang="en-US" dirty="0"/>
          </a:p>
        </p:txBody>
      </p:sp>
      <p:pic>
        <p:nvPicPr>
          <p:cNvPr id="1026" name="Picture 2" descr="M:\Desktop\Screen Shot 2013-03-28 at 8.50.36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97" y="1258522"/>
            <a:ext cx="8770289" cy="421552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4620824" y="1916832"/>
            <a:ext cx="1468820" cy="369332"/>
          </a:xfrm>
          <a:prstGeom prst="rect">
            <a:avLst/>
          </a:prstGeom>
          <a:noFill/>
        </p:spPr>
        <p:txBody>
          <a:bodyPr wrap="square" rtlCol="0">
            <a:spAutoFit/>
          </a:bodyPr>
          <a:lstStyle/>
          <a:p>
            <a:r>
              <a:rPr kumimoji="1" lang="en-US" altLang="ja-JP" dirty="0" smtClean="0"/>
              <a:t>T=40~140ns</a:t>
            </a:r>
            <a:endParaRPr kumimoji="1" lang="ja-JP" altLang="en-US" dirty="0"/>
          </a:p>
        </p:txBody>
      </p:sp>
      <p:sp>
        <p:nvSpPr>
          <p:cNvPr id="7" name="テキスト ボックス 6"/>
          <p:cNvSpPr txBox="1"/>
          <p:nvPr/>
        </p:nvSpPr>
        <p:spPr>
          <a:xfrm>
            <a:off x="1663020" y="1916832"/>
            <a:ext cx="1224136" cy="369332"/>
          </a:xfrm>
          <a:prstGeom prst="rect">
            <a:avLst/>
          </a:prstGeom>
          <a:noFill/>
        </p:spPr>
        <p:txBody>
          <a:bodyPr wrap="square" rtlCol="0">
            <a:spAutoFit/>
          </a:bodyPr>
          <a:lstStyle/>
          <a:p>
            <a:r>
              <a:rPr kumimoji="1" lang="en-US" altLang="ja-JP" dirty="0" smtClean="0"/>
              <a:t>T=0~40ns</a:t>
            </a:r>
            <a:endParaRPr kumimoji="1" lang="ja-JP" altLang="en-US" dirty="0"/>
          </a:p>
        </p:txBody>
      </p:sp>
      <p:sp>
        <p:nvSpPr>
          <p:cNvPr id="8" name="テキスト ボックス 7"/>
          <p:cNvSpPr txBox="1"/>
          <p:nvPr/>
        </p:nvSpPr>
        <p:spPr>
          <a:xfrm>
            <a:off x="7593477" y="1916832"/>
            <a:ext cx="1479082" cy="369332"/>
          </a:xfrm>
          <a:prstGeom prst="rect">
            <a:avLst/>
          </a:prstGeom>
          <a:noFill/>
        </p:spPr>
        <p:txBody>
          <a:bodyPr wrap="square" rtlCol="0">
            <a:spAutoFit/>
          </a:bodyPr>
          <a:lstStyle/>
          <a:p>
            <a:r>
              <a:rPr kumimoji="1" lang="en-US" altLang="ja-JP" dirty="0" smtClean="0"/>
              <a:t>T=140~240ns</a:t>
            </a:r>
            <a:endParaRPr kumimoji="1" lang="ja-JP" altLang="en-US" dirty="0"/>
          </a:p>
        </p:txBody>
      </p:sp>
      <p:sp>
        <p:nvSpPr>
          <p:cNvPr id="9" name="テキスト ボックス 8"/>
          <p:cNvSpPr txBox="1"/>
          <p:nvPr/>
        </p:nvSpPr>
        <p:spPr>
          <a:xfrm>
            <a:off x="4620824" y="4665781"/>
            <a:ext cx="1591520" cy="369332"/>
          </a:xfrm>
          <a:prstGeom prst="rect">
            <a:avLst/>
          </a:prstGeom>
          <a:noFill/>
        </p:spPr>
        <p:txBody>
          <a:bodyPr wrap="square" rtlCol="0">
            <a:spAutoFit/>
          </a:bodyPr>
          <a:lstStyle/>
          <a:p>
            <a:r>
              <a:rPr kumimoji="1" lang="en-US" altLang="ja-JP" dirty="0" smtClean="0"/>
              <a:t>T=640~740ns</a:t>
            </a:r>
            <a:endParaRPr kumimoji="1" lang="ja-JP" altLang="en-US" dirty="0"/>
          </a:p>
        </p:txBody>
      </p:sp>
      <p:sp>
        <p:nvSpPr>
          <p:cNvPr id="10" name="テキスト ボックス 9"/>
          <p:cNvSpPr txBox="1"/>
          <p:nvPr/>
        </p:nvSpPr>
        <p:spPr>
          <a:xfrm>
            <a:off x="1663020" y="4752186"/>
            <a:ext cx="1512168" cy="369332"/>
          </a:xfrm>
          <a:prstGeom prst="rect">
            <a:avLst/>
          </a:prstGeom>
          <a:noFill/>
        </p:spPr>
        <p:txBody>
          <a:bodyPr wrap="square" rtlCol="0">
            <a:spAutoFit/>
          </a:bodyPr>
          <a:lstStyle/>
          <a:p>
            <a:r>
              <a:rPr kumimoji="1" lang="en-US" altLang="ja-JP" dirty="0" smtClean="0"/>
              <a:t>T=540~640ns</a:t>
            </a:r>
            <a:endParaRPr kumimoji="1" lang="ja-JP" altLang="en-US" dirty="0"/>
          </a:p>
        </p:txBody>
      </p:sp>
      <p:sp>
        <p:nvSpPr>
          <p:cNvPr id="11" name="テキスト ボックス 10"/>
          <p:cNvSpPr txBox="1"/>
          <p:nvPr/>
        </p:nvSpPr>
        <p:spPr>
          <a:xfrm>
            <a:off x="1663020" y="3258565"/>
            <a:ext cx="1512168" cy="369332"/>
          </a:xfrm>
          <a:prstGeom prst="rect">
            <a:avLst/>
          </a:prstGeom>
          <a:noFill/>
        </p:spPr>
        <p:txBody>
          <a:bodyPr wrap="square" rtlCol="0">
            <a:spAutoFit/>
          </a:bodyPr>
          <a:lstStyle/>
          <a:p>
            <a:r>
              <a:rPr kumimoji="1" lang="en-US" altLang="ja-JP" dirty="0" smtClean="0"/>
              <a:t>T=240~340ns</a:t>
            </a:r>
            <a:endParaRPr kumimoji="1" lang="ja-JP" altLang="en-US" dirty="0"/>
          </a:p>
        </p:txBody>
      </p:sp>
      <p:sp>
        <p:nvSpPr>
          <p:cNvPr id="12" name="テキスト ボックス 11"/>
          <p:cNvSpPr txBox="1"/>
          <p:nvPr/>
        </p:nvSpPr>
        <p:spPr>
          <a:xfrm>
            <a:off x="7524327" y="3258565"/>
            <a:ext cx="1800199" cy="369332"/>
          </a:xfrm>
          <a:prstGeom prst="rect">
            <a:avLst/>
          </a:prstGeom>
          <a:noFill/>
        </p:spPr>
        <p:txBody>
          <a:bodyPr wrap="square" rtlCol="0">
            <a:spAutoFit/>
          </a:bodyPr>
          <a:lstStyle/>
          <a:p>
            <a:r>
              <a:rPr kumimoji="1" lang="en-US" altLang="ja-JP" dirty="0" smtClean="0"/>
              <a:t>T=440~540ns</a:t>
            </a:r>
            <a:endParaRPr kumimoji="1" lang="ja-JP" altLang="en-US" dirty="0"/>
          </a:p>
        </p:txBody>
      </p:sp>
      <p:sp>
        <p:nvSpPr>
          <p:cNvPr id="13" name="テキスト ボックス 12"/>
          <p:cNvSpPr txBox="1"/>
          <p:nvPr/>
        </p:nvSpPr>
        <p:spPr>
          <a:xfrm>
            <a:off x="4620824" y="3258565"/>
            <a:ext cx="1591520" cy="369332"/>
          </a:xfrm>
          <a:prstGeom prst="rect">
            <a:avLst/>
          </a:prstGeom>
          <a:noFill/>
        </p:spPr>
        <p:txBody>
          <a:bodyPr wrap="square" rtlCol="0">
            <a:spAutoFit/>
          </a:bodyPr>
          <a:lstStyle/>
          <a:p>
            <a:r>
              <a:rPr kumimoji="1" lang="en-US" altLang="ja-JP" dirty="0" smtClean="0"/>
              <a:t>T=340~440ns</a:t>
            </a:r>
            <a:endParaRPr kumimoji="1" lang="ja-JP" altLang="en-US" dirty="0"/>
          </a:p>
        </p:txBody>
      </p:sp>
      <p:sp>
        <p:nvSpPr>
          <p:cNvPr id="14" name="テキスト ボックス 13"/>
          <p:cNvSpPr txBox="1"/>
          <p:nvPr/>
        </p:nvSpPr>
        <p:spPr>
          <a:xfrm>
            <a:off x="7524327" y="4665781"/>
            <a:ext cx="1473246" cy="369332"/>
          </a:xfrm>
          <a:prstGeom prst="rect">
            <a:avLst/>
          </a:prstGeom>
          <a:noFill/>
        </p:spPr>
        <p:txBody>
          <a:bodyPr wrap="square" rtlCol="0">
            <a:spAutoFit/>
          </a:bodyPr>
          <a:lstStyle/>
          <a:p>
            <a:r>
              <a:rPr kumimoji="1" lang="en-US" altLang="ja-JP" dirty="0" smtClean="0"/>
              <a:t>T=740~840ns</a:t>
            </a:r>
            <a:endParaRPr kumimoji="1" lang="ja-JP" altLang="en-US" dirty="0"/>
          </a:p>
        </p:txBody>
      </p:sp>
      <p:sp>
        <p:nvSpPr>
          <p:cNvPr id="6" name="雲形吹き出し 5"/>
          <p:cNvSpPr/>
          <p:nvPr/>
        </p:nvSpPr>
        <p:spPr>
          <a:xfrm>
            <a:off x="4504835" y="5474045"/>
            <a:ext cx="3549592" cy="1154159"/>
          </a:xfrm>
          <a:prstGeom prst="cloudCallout">
            <a:avLst>
              <a:gd name="adj1" fmla="val 45072"/>
              <a:gd name="adj2" fmla="val -6418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511keV</a:t>
            </a:r>
            <a:r>
              <a:rPr kumimoji="1" lang="ja-JP" altLang="en-US" dirty="0" smtClean="0">
                <a:solidFill>
                  <a:schemeClr val="tx1"/>
                </a:solidFill>
              </a:rPr>
              <a:t>に依然として</a:t>
            </a:r>
            <a:endParaRPr kumimoji="1" lang="en-US" altLang="ja-JP" dirty="0" smtClean="0">
              <a:solidFill>
                <a:schemeClr val="tx1"/>
              </a:solidFill>
            </a:endParaRPr>
          </a:p>
          <a:p>
            <a:pPr algn="ctr"/>
            <a:r>
              <a:rPr kumimoji="1" lang="ja-JP" altLang="en-US" dirty="0" smtClean="0">
                <a:solidFill>
                  <a:schemeClr val="tx1"/>
                </a:solidFill>
              </a:rPr>
              <a:t>ピークあり</a:t>
            </a:r>
            <a:endParaRPr kumimoji="1" lang="ja-JP" altLang="en-US" dirty="0">
              <a:solidFill>
                <a:schemeClr val="tx1"/>
              </a:solidFill>
            </a:endParaRPr>
          </a:p>
        </p:txBody>
      </p:sp>
    </p:spTree>
    <p:extLst>
      <p:ext uri="{BB962C8B-B14F-4D97-AF65-F5344CB8AC3E}">
        <p14:creationId xmlns:p14="http://schemas.microsoft.com/office/powerpoint/2010/main" val="123667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55142"/>
            <a:ext cx="8229600" cy="1143000"/>
          </a:xfrm>
        </p:spPr>
        <p:txBody>
          <a:bodyPr/>
          <a:lstStyle/>
          <a:p>
            <a:r>
              <a:rPr kumimoji="1" lang="ja-JP" altLang="en-US" dirty="0" smtClean="0"/>
              <a:t>実際に得られるデータの概形</a:t>
            </a:r>
            <a:endParaRPr kumimoji="1" lang="ja-JP" altLang="en-US" dirty="0"/>
          </a:p>
        </p:txBody>
      </p:sp>
      <p:sp>
        <p:nvSpPr>
          <p:cNvPr id="6" name="二等辺三角形 5"/>
          <p:cNvSpPr/>
          <p:nvPr/>
        </p:nvSpPr>
        <p:spPr>
          <a:xfrm>
            <a:off x="3832357" y="4903638"/>
            <a:ext cx="1060704" cy="1665366"/>
          </a:xfrm>
          <a:prstGeom prst="triangle">
            <a:avLst>
              <a:gd name="adj" fmla="val 51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1367509" y="1150585"/>
            <a:ext cx="2464848" cy="541279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二等辺三角形 10"/>
          <p:cNvSpPr/>
          <p:nvPr/>
        </p:nvSpPr>
        <p:spPr>
          <a:xfrm>
            <a:off x="4971813" y="2290564"/>
            <a:ext cx="1060704" cy="1965966"/>
          </a:xfrm>
          <a:prstGeom prst="triangle">
            <a:avLst>
              <a:gd name="adj" fmla="val 483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393354" y="1150585"/>
            <a:ext cx="1192843" cy="400110"/>
          </a:xfrm>
          <a:prstGeom prst="rect">
            <a:avLst/>
          </a:prstGeom>
          <a:noFill/>
        </p:spPr>
        <p:txBody>
          <a:bodyPr wrap="square" rtlCol="0">
            <a:spAutoFit/>
          </a:bodyPr>
          <a:lstStyle/>
          <a:p>
            <a:r>
              <a:rPr kumimoji="1" lang="en-US" altLang="ja-JP" sz="2000" dirty="0" smtClean="0"/>
              <a:t>Time(ns)</a:t>
            </a:r>
            <a:endParaRPr kumimoji="1" lang="ja-JP" altLang="en-US" sz="2000" dirty="0"/>
          </a:p>
        </p:txBody>
      </p:sp>
      <p:sp>
        <p:nvSpPr>
          <p:cNvPr id="16" name="テキスト ボックス 15"/>
          <p:cNvSpPr txBox="1"/>
          <p:nvPr/>
        </p:nvSpPr>
        <p:spPr>
          <a:xfrm>
            <a:off x="1128528" y="3713706"/>
            <a:ext cx="1054156" cy="707886"/>
          </a:xfrm>
          <a:prstGeom prst="rect">
            <a:avLst/>
          </a:prstGeom>
          <a:noFill/>
        </p:spPr>
        <p:txBody>
          <a:bodyPr wrap="square" rtlCol="0">
            <a:spAutoFit/>
          </a:bodyPr>
          <a:lstStyle/>
          <a:p>
            <a:r>
              <a:rPr kumimoji="1" lang="en-US" altLang="ja-JP" sz="2000" dirty="0" smtClean="0"/>
              <a:t>T=40ns~840ns</a:t>
            </a:r>
            <a:endParaRPr kumimoji="1" lang="ja-JP" altLang="en-US" sz="2000" dirty="0"/>
          </a:p>
        </p:txBody>
      </p:sp>
      <p:sp>
        <p:nvSpPr>
          <p:cNvPr id="17" name="テキスト ボックス 16"/>
          <p:cNvSpPr txBox="1"/>
          <p:nvPr/>
        </p:nvSpPr>
        <p:spPr>
          <a:xfrm>
            <a:off x="148677" y="6168894"/>
            <a:ext cx="1192843" cy="400110"/>
          </a:xfrm>
          <a:prstGeom prst="rect">
            <a:avLst/>
          </a:prstGeom>
          <a:noFill/>
        </p:spPr>
        <p:txBody>
          <a:bodyPr wrap="square" rtlCol="0">
            <a:spAutoFit/>
          </a:bodyPr>
          <a:lstStyle/>
          <a:p>
            <a:r>
              <a:rPr kumimoji="1" lang="en-US" altLang="ja-JP" sz="2000" dirty="0" smtClean="0"/>
              <a:t>T=0~40ns</a:t>
            </a:r>
            <a:endParaRPr kumimoji="1" lang="ja-JP" altLang="en-US" sz="2000" dirty="0"/>
          </a:p>
        </p:txBody>
      </p:sp>
      <p:cxnSp>
        <p:nvCxnSpPr>
          <p:cNvPr id="18" name="直線矢印コネクタ 17"/>
          <p:cNvCxnSpPr/>
          <p:nvPr/>
        </p:nvCxnSpPr>
        <p:spPr>
          <a:xfrm>
            <a:off x="1341520" y="6537542"/>
            <a:ext cx="40233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393354" y="4256530"/>
            <a:ext cx="4023330"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436096" y="6386336"/>
            <a:ext cx="1192843" cy="400110"/>
          </a:xfrm>
          <a:prstGeom prst="rect">
            <a:avLst/>
          </a:prstGeom>
          <a:noFill/>
        </p:spPr>
        <p:txBody>
          <a:bodyPr wrap="square" rtlCol="0">
            <a:spAutoFit/>
          </a:bodyPr>
          <a:lstStyle/>
          <a:p>
            <a:r>
              <a:rPr lang="en-US" altLang="ja-JP" sz="2000" dirty="0" smtClean="0"/>
              <a:t>Energy</a:t>
            </a:r>
            <a:endParaRPr kumimoji="1" lang="ja-JP" altLang="en-US" sz="2000" dirty="0"/>
          </a:p>
        </p:txBody>
      </p:sp>
      <p:sp>
        <p:nvSpPr>
          <p:cNvPr id="26" name="角丸四角形吹き出し 25"/>
          <p:cNvSpPr/>
          <p:nvPr/>
        </p:nvSpPr>
        <p:spPr>
          <a:xfrm>
            <a:off x="6300192" y="4881262"/>
            <a:ext cx="2016224" cy="1272042"/>
          </a:xfrm>
          <a:prstGeom prst="wedgeRoundRectCallout">
            <a:avLst>
              <a:gd name="adj1" fmla="val -102601"/>
              <a:gd name="adj2" fmla="val 2528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最初は、純粋なパラポジトロニウムの</a:t>
            </a:r>
            <a:r>
              <a:rPr lang="en-US" altLang="ja-JP" dirty="0" smtClean="0">
                <a:solidFill>
                  <a:schemeClr val="tx1"/>
                </a:solidFill>
              </a:rPr>
              <a:t>2γ</a:t>
            </a:r>
            <a:r>
              <a:rPr lang="ja-JP" altLang="en-US" dirty="0" smtClean="0">
                <a:solidFill>
                  <a:schemeClr val="tx1"/>
                </a:solidFill>
              </a:rPr>
              <a:t>崩壊</a:t>
            </a:r>
            <a:endParaRPr kumimoji="1" lang="ja-JP" altLang="en-US" dirty="0">
              <a:solidFill>
                <a:schemeClr val="tx1"/>
              </a:solidFill>
            </a:endParaRPr>
          </a:p>
        </p:txBody>
      </p:sp>
      <p:sp>
        <p:nvSpPr>
          <p:cNvPr id="27" name="角丸四角形吹き出し 26"/>
          <p:cNvSpPr/>
          <p:nvPr/>
        </p:nvSpPr>
        <p:spPr>
          <a:xfrm>
            <a:off x="6876256" y="1693464"/>
            <a:ext cx="2016224" cy="1272042"/>
          </a:xfrm>
          <a:prstGeom prst="wedgeRoundRectCallout">
            <a:avLst>
              <a:gd name="adj1" fmla="val -101138"/>
              <a:gd name="adj2" fmla="val 2992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オルソポジトロニウムの崩壊と</a:t>
            </a:r>
            <a:r>
              <a:rPr lang="en-US" altLang="ja-JP" dirty="0" smtClean="0">
                <a:solidFill>
                  <a:schemeClr val="tx1"/>
                </a:solidFill>
              </a:rPr>
              <a:t>pick-off</a:t>
            </a:r>
            <a:r>
              <a:rPr lang="ja-JP" altLang="en-US" dirty="0" smtClean="0">
                <a:solidFill>
                  <a:schemeClr val="tx1"/>
                </a:solidFill>
              </a:rPr>
              <a:t>反応による崩壊</a:t>
            </a:r>
            <a:endParaRPr kumimoji="1" lang="ja-JP" altLang="en-US" dirty="0">
              <a:solidFill>
                <a:schemeClr val="tx1"/>
              </a:solidFill>
            </a:endParaRPr>
          </a:p>
        </p:txBody>
      </p:sp>
      <p:sp>
        <p:nvSpPr>
          <p:cNvPr id="29" name="台形 28"/>
          <p:cNvSpPr/>
          <p:nvPr/>
        </p:nvSpPr>
        <p:spPr>
          <a:xfrm>
            <a:off x="2580840" y="2756902"/>
            <a:ext cx="2376264" cy="1499628"/>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endParaRPr>
          </a:p>
        </p:txBody>
      </p:sp>
      <p:sp>
        <p:nvSpPr>
          <p:cNvPr id="30" name="台形 29"/>
          <p:cNvSpPr/>
          <p:nvPr/>
        </p:nvSpPr>
        <p:spPr>
          <a:xfrm>
            <a:off x="2595549" y="3856984"/>
            <a:ext cx="2376264" cy="37776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台形 30"/>
          <p:cNvSpPr/>
          <p:nvPr/>
        </p:nvSpPr>
        <p:spPr>
          <a:xfrm>
            <a:off x="1456093" y="6159781"/>
            <a:ext cx="2376264" cy="377761"/>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19200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0755" y="44456"/>
            <a:ext cx="4653015" cy="1195498"/>
          </a:xfrm>
        </p:spPr>
        <p:txBody>
          <a:bodyPr/>
          <a:lstStyle/>
          <a:p>
            <a:r>
              <a:rPr kumimoji="1" lang="ja-JP" altLang="en-US" dirty="0" smtClean="0"/>
              <a:t>実際</a:t>
            </a:r>
            <a:r>
              <a:rPr lang="ja-JP" altLang="en-US" dirty="0"/>
              <a:t>の</a:t>
            </a:r>
            <a:r>
              <a:rPr kumimoji="1" lang="ja-JP" altLang="en-US" dirty="0" smtClean="0"/>
              <a:t>データ</a:t>
            </a:r>
            <a:endParaRPr kumimoji="1" lang="ja-JP" altLang="en-US" dirty="0"/>
          </a:p>
        </p:txBody>
      </p:sp>
      <p:sp>
        <p:nvSpPr>
          <p:cNvPr id="15" name="テキスト ボックス 14"/>
          <p:cNvSpPr txBox="1"/>
          <p:nvPr/>
        </p:nvSpPr>
        <p:spPr>
          <a:xfrm>
            <a:off x="2555776" y="1150585"/>
            <a:ext cx="1030421" cy="707886"/>
          </a:xfrm>
          <a:prstGeom prst="rect">
            <a:avLst/>
          </a:prstGeom>
          <a:noFill/>
        </p:spPr>
        <p:txBody>
          <a:bodyPr wrap="square" rtlCol="0">
            <a:spAutoFit/>
          </a:bodyPr>
          <a:lstStyle/>
          <a:p>
            <a:r>
              <a:rPr kumimoji="1" lang="en-US" altLang="ja-JP" sz="2000" dirty="0" smtClean="0"/>
              <a:t>T=740~840ns</a:t>
            </a:r>
            <a:endParaRPr kumimoji="1" lang="ja-JP" altLang="en-US" sz="2000" dirty="0"/>
          </a:p>
        </p:txBody>
      </p:sp>
      <p:sp>
        <p:nvSpPr>
          <p:cNvPr id="16" name="テキスト ボックス 15"/>
          <p:cNvSpPr txBox="1"/>
          <p:nvPr/>
        </p:nvSpPr>
        <p:spPr>
          <a:xfrm>
            <a:off x="1228456" y="3548644"/>
            <a:ext cx="1054156" cy="707886"/>
          </a:xfrm>
          <a:prstGeom prst="rect">
            <a:avLst/>
          </a:prstGeom>
          <a:noFill/>
        </p:spPr>
        <p:txBody>
          <a:bodyPr wrap="square" rtlCol="0">
            <a:spAutoFit/>
          </a:bodyPr>
          <a:lstStyle/>
          <a:p>
            <a:r>
              <a:rPr kumimoji="1" lang="en-US" altLang="ja-JP" sz="2000" dirty="0" smtClean="0"/>
              <a:t>T=440ns~540ns</a:t>
            </a:r>
            <a:endParaRPr kumimoji="1" lang="ja-JP" altLang="en-US" sz="2000" dirty="0"/>
          </a:p>
        </p:txBody>
      </p:sp>
      <p:sp>
        <p:nvSpPr>
          <p:cNvPr id="17" name="テキスト ボックス 16"/>
          <p:cNvSpPr txBox="1"/>
          <p:nvPr/>
        </p:nvSpPr>
        <p:spPr>
          <a:xfrm>
            <a:off x="148677" y="6168894"/>
            <a:ext cx="1192843" cy="400110"/>
          </a:xfrm>
          <a:prstGeom prst="rect">
            <a:avLst/>
          </a:prstGeom>
          <a:noFill/>
        </p:spPr>
        <p:txBody>
          <a:bodyPr wrap="square" rtlCol="0">
            <a:spAutoFit/>
          </a:bodyPr>
          <a:lstStyle/>
          <a:p>
            <a:r>
              <a:rPr kumimoji="1" lang="en-US" altLang="ja-JP" sz="2000" dirty="0" smtClean="0"/>
              <a:t>T=0~40ns</a:t>
            </a:r>
            <a:endParaRPr kumimoji="1" lang="ja-JP" altLang="en-US" sz="2000" dirty="0"/>
          </a:p>
        </p:txBody>
      </p:sp>
      <p:cxnSp>
        <p:nvCxnSpPr>
          <p:cNvPr id="18" name="直線矢印コネクタ 17"/>
          <p:cNvCxnSpPr>
            <a:endCxn id="25" idx="1"/>
          </p:cNvCxnSpPr>
          <p:nvPr/>
        </p:nvCxnSpPr>
        <p:spPr>
          <a:xfrm>
            <a:off x="1479817" y="6511700"/>
            <a:ext cx="4509884" cy="2584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2365631" y="4581128"/>
            <a:ext cx="4770934"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989701" y="6337487"/>
            <a:ext cx="1192843" cy="400110"/>
          </a:xfrm>
          <a:prstGeom prst="rect">
            <a:avLst/>
          </a:prstGeom>
          <a:noFill/>
        </p:spPr>
        <p:txBody>
          <a:bodyPr wrap="square" rtlCol="0">
            <a:spAutoFit/>
          </a:bodyPr>
          <a:lstStyle/>
          <a:p>
            <a:r>
              <a:rPr lang="en-US" altLang="ja-JP" sz="2000" dirty="0" smtClean="0"/>
              <a:t>Energy</a:t>
            </a:r>
            <a:endParaRPr kumimoji="1" lang="ja-JP" altLang="en-US" sz="2000" dirty="0"/>
          </a:p>
        </p:txBody>
      </p:sp>
      <p:sp>
        <p:nvSpPr>
          <p:cNvPr id="26" name="角丸四角形吹き出し 25"/>
          <p:cNvSpPr/>
          <p:nvPr/>
        </p:nvSpPr>
        <p:spPr>
          <a:xfrm>
            <a:off x="6300192" y="4881262"/>
            <a:ext cx="2016224" cy="1272042"/>
          </a:xfrm>
          <a:prstGeom prst="wedgeRoundRectCallout">
            <a:avLst>
              <a:gd name="adj1" fmla="val -74073"/>
              <a:gd name="adj2" fmla="val 40355"/>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最初は、純粋なパラポジトロニウムの</a:t>
            </a:r>
            <a:r>
              <a:rPr lang="en-US" altLang="ja-JP" dirty="0" smtClean="0">
                <a:solidFill>
                  <a:schemeClr val="tx1"/>
                </a:solidFill>
              </a:rPr>
              <a:t>2γ</a:t>
            </a:r>
            <a:r>
              <a:rPr lang="ja-JP" altLang="en-US" dirty="0" smtClean="0">
                <a:solidFill>
                  <a:schemeClr val="tx1"/>
                </a:solidFill>
              </a:rPr>
              <a:t>崩壊</a:t>
            </a:r>
            <a:endParaRPr kumimoji="1" lang="ja-JP" altLang="en-US" dirty="0">
              <a:solidFill>
                <a:schemeClr val="tx1"/>
              </a:solidFill>
            </a:endParaRPr>
          </a:p>
        </p:txBody>
      </p:sp>
      <p:pic>
        <p:nvPicPr>
          <p:cNvPr id="1027" name="Picture 3" descr="M:\Desktop\T540-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306" y="2532217"/>
            <a:ext cx="3932922" cy="2013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Desktop\T0-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5534" y="4692048"/>
            <a:ext cx="3958450" cy="1828800"/>
          </a:xfrm>
          <a:prstGeom prst="rect">
            <a:avLst/>
          </a:prstGeom>
          <a:noFill/>
          <a:extLst>
            <a:ext uri="{909E8E84-426E-40DD-AFC4-6F175D3DCCD1}">
              <a14:hiddenFill xmlns:a14="http://schemas.microsoft.com/office/drawing/2010/main">
                <a:solidFill>
                  <a:srgbClr val="FFFFFF"/>
                </a:solidFill>
              </a14:hiddenFill>
            </a:ext>
          </a:extLst>
        </p:spPr>
      </p:pic>
      <p:sp>
        <p:nvSpPr>
          <p:cNvPr id="24" name="角丸四角形吹き出し 23"/>
          <p:cNvSpPr/>
          <p:nvPr/>
        </p:nvSpPr>
        <p:spPr>
          <a:xfrm>
            <a:off x="6914296" y="2584942"/>
            <a:ext cx="2016224" cy="1272042"/>
          </a:xfrm>
          <a:prstGeom prst="wedgeRoundRectCallout">
            <a:avLst>
              <a:gd name="adj1" fmla="val -73342"/>
              <a:gd name="adj2" fmla="val 5079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オルソポジトロニウムの崩壊と</a:t>
            </a:r>
            <a:r>
              <a:rPr lang="en-US" altLang="ja-JP" dirty="0" smtClean="0">
                <a:solidFill>
                  <a:schemeClr val="tx1"/>
                </a:solidFill>
              </a:rPr>
              <a:t>pick-off</a:t>
            </a:r>
            <a:r>
              <a:rPr lang="ja-JP" altLang="en-US" dirty="0" smtClean="0">
                <a:solidFill>
                  <a:schemeClr val="tx1"/>
                </a:solidFill>
              </a:rPr>
              <a:t>反応による崩壊</a:t>
            </a:r>
            <a:endParaRPr kumimoji="1" lang="ja-JP" altLang="en-US" dirty="0">
              <a:solidFill>
                <a:schemeClr val="tx1"/>
              </a:solidFill>
            </a:endParaRPr>
          </a:p>
        </p:txBody>
      </p:sp>
      <p:pic>
        <p:nvPicPr>
          <p:cNvPr id="1029" name="Picture 5" descr="M:\Desktop\T840-94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366539"/>
            <a:ext cx="3958489"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線矢印コネクタ 27"/>
          <p:cNvCxnSpPr/>
          <p:nvPr/>
        </p:nvCxnSpPr>
        <p:spPr>
          <a:xfrm flipV="1">
            <a:off x="1479817" y="405634"/>
            <a:ext cx="2772443" cy="613190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3473487" y="2204864"/>
            <a:ext cx="4770934"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826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解析のさわり</a:t>
            </a:r>
            <a:endParaRPr kumimoji="1" lang="ja-JP" altLang="en-US" dirty="0"/>
          </a:p>
        </p:txBody>
      </p:sp>
      <p:sp>
        <p:nvSpPr>
          <p:cNvPr id="5" name="コンテンツ プレースホルダー 2"/>
          <p:cNvSpPr>
            <a:spLocks noGrp="1"/>
          </p:cNvSpPr>
          <p:nvPr>
            <p:ph sz="quarter" idx="13"/>
          </p:nvPr>
        </p:nvSpPr>
        <p:spPr/>
        <p:txBody>
          <a:bodyPr>
            <a:normAutofit/>
          </a:bodyPr>
          <a:lstStyle/>
          <a:p>
            <a:r>
              <a:rPr kumimoji="1" lang="ja-JP" altLang="en-US" dirty="0" smtClean="0"/>
              <a:t>まずは、</a:t>
            </a:r>
            <a:r>
              <a:rPr kumimoji="1" lang="en-US" altLang="ja-JP" dirty="0" smtClean="0"/>
              <a:t>T=0~40ns</a:t>
            </a:r>
            <a:r>
              <a:rPr kumimoji="1" lang="ja-JP" altLang="en-US" dirty="0" smtClean="0"/>
              <a:t>を取り出して、パラ崩壊のスペクトルを得る。</a:t>
            </a:r>
            <a:endParaRPr kumimoji="1" lang="en-US" altLang="ja-JP" dirty="0" smtClean="0"/>
          </a:p>
          <a:p>
            <a:pPr marL="0" indent="0">
              <a:buNone/>
            </a:pPr>
            <a:endParaRPr kumimoji="1" lang="en-US" altLang="ja-JP" dirty="0" smtClean="0"/>
          </a:p>
          <a:p>
            <a:r>
              <a:rPr lang="ja-JP" altLang="en-US" dirty="0"/>
              <a:t>次</a:t>
            </a:r>
            <a:r>
              <a:rPr lang="ja-JP" altLang="en-US" dirty="0" smtClean="0"/>
              <a:t>に、</a:t>
            </a:r>
            <a:r>
              <a:rPr lang="en-US" altLang="ja-JP" dirty="0" smtClean="0"/>
              <a:t>511keV</a:t>
            </a:r>
            <a:r>
              <a:rPr lang="ja-JP" altLang="en-US" dirty="0" smtClean="0"/>
              <a:t>のピークを基準に規格化</a:t>
            </a:r>
            <a:endParaRPr lang="en-US" altLang="ja-JP" dirty="0" smtClean="0"/>
          </a:p>
          <a:p>
            <a:pPr marL="0" indent="0">
              <a:buNone/>
            </a:pPr>
            <a:endParaRPr lang="en-US" altLang="ja-JP" dirty="0" smtClean="0"/>
          </a:p>
          <a:p>
            <a:r>
              <a:rPr kumimoji="1" lang="en-US" altLang="ja-JP" dirty="0" smtClean="0"/>
              <a:t>T=40ns~</a:t>
            </a:r>
            <a:r>
              <a:rPr kumimoji="1" lang="ja-JP" altLang="en-US" dirty="0" smtClean="0"/>
              <a:t>のデータから</a:t>
            </a:r>
            <a:r>
              <a:rPr kumimoji="1" lang="en-US" altLang="ja-JP" dirty="0" smtClean="0"/>
              <a:t>pick-off</a:t>
            </a:r>
            <a:r>
              <a:rPr lang="ja-JP" altLang="en-US" dirty="0" smtClean="0"/>
              <a:t>に相当する分を差し引きしてオルソのデータを得る。</a:t>
            </a:r>
            <a:endParaRPr kumimoji="1" lang="en-US" altLang="ja-JP" dirty="0" smtClean="0"/>
          </a:p>
          <a:p>
            <a:endParaRPr kumimoji="1" lang="ja-JP" altLang="en-US" dirty="0"/>
          </a:p>
        </p:txBody>
      </p:sp>
    </p:spTree>
    <p:extLst>
      <p:ext uri="{BB962C8B-B14F-4D97-AF65-F5344CB8AC3E}">
        <p14:creationId xmlns:p14="http://schemas.microsoft.com/office/powerpoint/2010/main" val="3507978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148" y="1088927"/>
            <a:ext cx="642937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正方形/長方形 1"/>
          <p:cNvSpPr/>
          <p:nvPr/>
        </p:nvSpPr>
        <p:spPr>
          <a:xfrm>
            <a:off x="1460825" y="5668332"/>
            <a:ext cx="650370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エイプリルフール！</a:t>
            </a:r>
            <a:endParaRPr lang="ja-JP"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29375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55142"/>
            <a:ext cx="8229600" cy="1143000"/>
          </a:xfrm>
        </p:spPr>
        <p:txBody>
          <a:bodyPr/>
          <a:lstStyle/>
          <a:p>
            <a:r>
              <a:rPr lang="ja-JP" altLang="en-US" dirty="0"/>
              <a:t>絵でかく</a:t>
            </a:r>
            <a:r>
              <a:rPr lang="ja-JP" altLang="en-US" dirty="0" smtClean="0"/>
              <a:t>と</a:t>
            </a:r>
            <a:endParaRPr kumimoji="1" lang="ja-JP" altLang="en-US" dirty="0"/>
          </a:p>
        </p:txBody>
      </p:sp>
      <p:sp>
        <p:nvSpPr>
          <p:cNvPr id="24" name="コンテンツ プレースホルダー 2"/>
          <p:cNvSpPr>
            <a:spLocks noGrp="1"/>
          </p:cNvSpPr>
          <p:nvPr>
            <p:ph sz="quarter" idx="13"/>
          </p:nvPr>
        </p:nvSpPr>
        <p:spPr>
          <a:xfrm>
            <a:off x="4476912" y="4001127"/>
            <a:ext cx="4148224" cy="2409131"/>
          </a:xfrm>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r>
              <a:rPr kumimoji="1" lang="ja-JP" altLang="en-US" dirty="0" smtClean="0"/>
              <a:t>まず、</a:t>
            </a:r>
            <a:r>
              <a:rPr kumimoji="1" lang="en-US" altLang="ja-JP" dirty="0" smtClean="0"/>
              <a:t>T=0~40ns</a:t>
            </a:r>
            <a:r>
              <a:rPr kumimoji="1" lang="ja-JP" altLang="en-US" dirty="0" smtClean="0"/>
              <a:t>を取り出してパラ崩壊のスペクトルを得る。</a:t>
            </a:r>
            <a:endParaRPr kumimoji="1" lang="en-US" altLang="ja-JP" dirty="0" smtClean="0"/>
          </a:p>
          <a:p>
            <a:pPr marL="0" indent="0">
              <a:buNone/>
            </a:pPr>
            <a:endParaRPr kumimoji="1" lang="en-US" altLang="ja-JP" dirty="0" smtClean="0"/>
          </a:p>
          <a:p>
            <a:r>
              <a:rPr lang="ja-JP" altLang="en-US" dirty="0"/>
              <a:t>次</a:t>
            </a:r>
            <a:r>
              <a:rPr lang="ja-JP" altLang="en-US" dirty="0" smtClean="0"/>
              <a:t>に、</a:t>
            </a:r>
            <a:r>
              <a:rPr lang="en-US" altLang="ja-JP" dirty="0" smtClean="0"/>
              <a:t>511keV</a:t>
            </a:r>
            <a:r>
              <a:rPr lang="ja-JP" altLang="en-US" dirty="0" smtClean="0"/>
              <a:t>のピークを基準に規格化</a:t>
            </a:r>
            <a:endParaRPr lang="en-US" altLang="ja-JP" dirty="0" smtClean="0"/>
          </a:p>
          <a:p>
            <a:pPr marL="0" indent="0">
              <a:buNone/>
            </a:pPr>
            <a:endParaRPr lang="en-US" altLang="ja-JP" dirty="0" smtClean="0"/>
          </a:p>
          <a:p>
            <a:r>
              <a:rPr kumimoji="1" lang="en-US" altLang="ja-JP" dirty="0" smtClean="0"/>
              <a:t>T=40ns~</a:t>
            </a:r>
            <a:r>
              <a:rPr kumimoji="1" lang="ja-JP" altLang="en-US" dirty="0" smtClean="0"/>
              <a:t>のデータから</a:t>
            </a:r>
            <a:r>
              <a:rPr kumimoji="1" lang="en-US" altLang="ja-JP" dirty="0" smtClean="0"/>
              <a:t>pick-off</a:t>
            </a:r>
            <a:r>
              <a:rPr lang="ja-JP" altLang="en-US" dirty="0" smtClean="0"/>
              <a:t>に相当する分を差し引きしてオルソのデータを得る。</a:t>
            </a:r>
            <a:endParaRPr kumimoji="1" lang="en-US" altLang="ja-JP" dirty="0" smtClean="0"/>
          </a:p>
          <a:p>
            <a:endParaRPr kumimoji="1" lang="ja-JP" altLang="en-US" dirty="0"/>
          </a:p>
        </p:txBody>
      </p:sp>
      <p:sp>
        <p:nvSpPr>
          <p:cNvPr id="6" name="二等辺三角形 5"/>
          <p:cNvSpPr/>
          <p:nvPr/>
        </p:nvSpPr>
        <p:spPr>
          <a:xfrm>
            <a:off x="6289322" y="1255135"/>
            <a:ext cx="649962" cy="2255274"/>
          </a:xfrm>
          <a:prstGeom prst="triangle">
            <a:avLst>
              <a:gd name="adj" fmla="val 51123"/>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a:off x="2420858" y="1273703"/>
            <a:ext cx="763868" cy="2216316"/>
          </a:xfrm>
          <a:prstGeom prst="triangle">
            <a:avLst>
              <a:gd name="adj" fmla="val 45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94314" y="5527197"/>
            <a:ext cx="2513869" cy="707886"/>
          </a:xfrm>
          <a:prstGeom prst="rect">
            <a:avLst/>
          </a:prstGeom>
          <a:noFill/>
        </p:spPr>
        <p:txBody>
          <a:bodyPr wrap="square" rtlCol="0">
            <a:spAutoFit/>
          </a:bodyPr>
          <a:lstStyle/>
          <a:p>
            <a:pPr algn="ctr"/>
            <a:r>
              <a:rPr lang="ja-JP" altLang="en-US" sz="2000" dirty="0" smtClean="0"/>
              <a:t>オルソポジトロニウム崩壊</a:t>
            </a:r>
            <a:endParaRPr kumimoji="1" lang="ja-JP" altLang="en-US" sz="2000" dirty="0"/>
          </a:p>
        </p:txBody>
      </p:sp>
      <p:sp>
        <p:nvSpPr>
          <p:cNvPr id="16" name="テキスト ボックス 15"/>
          <p:cNvSpPr txBox="1"/>
          <p:nvPr/>
        </p:nvSpPr>
        <p:spPr>
          <a:xfrm>
            <a:off x="494314" y="1580679"/>
            <a:ext cx="2016223" cy="400110"/>
          </a:xfrm>
          <a:prstGeom prst="rect">
            <a:avLst/>
          </a:prstGeom>
          <a:noFill/>
        </p:spPr>
        <p:txBody>
          <a:bodyPr wrap="square" rtlCol="0">
            <a:spAutoFit/>
          </a:bodyPr>
          <a:lstStyle/>
          <a:p>
            <a:r>
              <a:rPr kumimoji="1" lang="en-US" altLang="ja-JP" sz="2000" dirty="0" smtClean="0"/>
              <a:t>T=40ns~940ns</a:t>
            </a:r>
            <a:endParaRPr kumimoji="1" lang="ja-JP" altLang="en-US" sz="2000" dirty="0"/>
          </a:p>
        </p:txBody>
      </p:sp>
      <p:sp>
        <p:nvSpPr>
          <p:cNvPr id="17" name="テキスト ボックス 16"/>
          <p:cNvSpPr txBox="1"/>
          <p:nvPr/>
        </p:nvSpPr>
        <p:spPr>
          <a:xfrm>
            <a:off x="4783248" y="1580679"/>
            <a:ext cx="1450672" cy="400110"/>
          </a:xfrm>
          <a:prstGeom prst="rect">
            <a:avLst/>
          </a:prstGeom>
          <a:noFill/>
        </p:spPr>
        <p:txBody>
          <a:bodyPr wrap="square" rtlCol="0">
            <a:spAutoFit/>
          </a:bodyPr>
          <a:lstStyle/>
          <a:p>
            <a:r>
              <a:rPr kumimoji="1" lang="en-US" altLang="ja-JP" sz="2000" dirty="0" smtClean="0"/>
              <a:t>T=0~40ns</a:t>
            </a:r>
            <a:endParaRPr kumimoji="1" lang="ja-JP" altLang="en-US" sz="2000" dirty="0"/>
          </a:p>
        </p:txBody>
      </p:sp>
      <p:cxnSp>
        <p:nvCxnSpPr>
          <p:cNvPr id="18" name="直線矢印コネクタ 17"/>
          <p:cNvCxnSpPr/>
          <p:nvPr/>
        </p:nvCxnSpPr>
        <p:spPr>
          <a:xfrm>
            <a:off x="4476912" y="3498894"/>
            <a:ext cx="2948159"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678111" y="3490019"/>
            <a:ext cx="2738225"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台形 28"/>
          <p:cNvSpPr/>
          <p:nvPr/>
        </p:nvSpPr>
        <p:spPr>
          <a:xfrm>
            <a:off x="711532" y="2381861"/>
            <a:ext cx="1709326" cy="1076338"/>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endParaRPr>
          </a:p>
        </p:txBody>
      </p:sp>
      <p:sp>
        <p:nvSpPr>
          <p:cNvPr id="30" name="台形 29"/>
          <p:cNvSpPr/>
          <p:nvPr/>
        </p:nvSpPr>
        <p:spPr>
          <a:xfrm>
            <a:off x="711532" y="2941253"/>
            <a:ext cx="1707592" cy="56915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台形 30"/>
          <p:cNvSpPr/>
          <p:nvPr/>
        </p:nvSpPr>
        <p:spPr>
          <a:xfrm>
            <a:off x="4517659" y="2920029"/>
            <a:ext cx="1724023" cy="560513"/>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a:off x="6294146" y="2488872"/>
            <a:ext cx="640314" cy="983772"/>
          </a:xfrm>
          <a:prstGeom prst="triangle">
            <a:avLst>
              <a:gd name="adj" fmla="val 51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台形 22"/>
          <p:cNvSpPr/>
          <p:nvPr/>
        </p:nvSpPr>
        <p:spPr>
          <a:xfrm>
            <a:off x="4509897" y="3221329"/>
            <a:ext cx="1724023" cy="25131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台形 27"/>
          <p:cNvSpPr/>
          <p:nvPr/>
        </p:nvSpPr>
        <p:spPr>
          <a:xfrm>
            <a:off x="863122" y="4744028"/>
            <a:ext cx="1404412" cy="555645"/>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endParaRPr>
          </a:p>
        </p:txBody>
      </p:sp>
      <p:sp>
        <p:nvSpPr>
          <p:cNvPr id="10" name="円形吹き出し 9"/>
          <p:cNvSpPr/>
          <p:nvPr/>
        </p:nvSpPr>
        <p:spPr>
          <a:xfrm>
            <a:off x="7092280" y="1412776"/>
            <a:ext cx="2051720" cy="1552402"/>
          </a:xfrm>
          <a:prstGeom prst="wedgeEllipseCallout">
            <a:avLst>
              <a:gd name="adj1" fmla="val -64306"/>
              <a:gd name="adj2" fmla="val 415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左の</a:t>
            </a:r>
            <a:r>
              <a:rPr kumimoji="1" lang="en-US" altLang="ja-JP" dirty="0" smtClean="0">
                <a:solidFill>
                  <a:schemeClr val="tx1"/>
                </a:solidFill>
              </a:rPr>
              <a:t>511keV</a:t>
            </a:r>
            <a:r>
              <a:rPr kumimoji="1" lang="ja-JP" altLang="en-US" dirty="0" smtClean="0">
                <a:solidFill>
                  <a:schemeClr val="tx1"/>
                </a:solidFill>
              </a:rPr>
              <a:t>ピークに</a:t>
            </a:r>
            <a:endParaRPr kumimoji="1" lang="en-US" altLang="ja-JP" dirty="0" smtClean="0">
              <a:solidFill>
                <a:schemeClr val="tx1"/>
              </a:solidFill>
            </a:endParaRPr>
          </a:p>
          <a:p>
            <a:pPr algn="ctr"/>
            <a:r>
              <a:rPr kumimoji="1" lang="ja-JP" altLang="en-US" dirty="0" smtClean="0">
                <a:solidFill>
                  <a:schemeClr val="tx1"/>
                </a:solidFill>
              </a:rPr>
              <a:t>重なるようにスケール倍</a:t>
            </a:r>
            <a:endParaRPr kumimoji="1" lang="ja-JP" altLang="en-US" dirty="0">
              <a:solidFill>
                <a:schemeClr val="tx1"/>
              </a:solidFill>
            </a:endParaRPr>
          </a:p>
        </p:txBody>
      </p:sp>
      <p:sp>
        <p:nvSpPr>
          <p:cNvPr id="21" name="減算記号 20"/>
          <p:cNvSpPr/>
          <p:nvPr/>
        </p:nvSpPr>
        <p:spPr>
          <a:xfrm>
            <a:off x="3572313" y="2381861"/>
            <a:ext cx="822960" cy="822960"/>
          </a:xfrm>
          <a:prstGeom prst="mathMinus">
            <a:avLst/>
          </a:prstGeom>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5" name="等号 24"/>
          <p:cNvSpPr/>
          <p:nvPr/>
        </p:nvSpPr>
        <p:spPr>
          <a:xfrm>
            <a:off x="69885" y="4476713"/>
            <a:ext cx="822960" cy="822960"/>
          </a:xfrm>
          <a:prstGeom prst="mathEqual">
            <a:avLst/>
          </a:prstGeom>
          <a:ln/>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Tree>
    <p:extLst>
      <p:ext uri="{BB962C8B-B14F-4D97-AF65-F5344CB8AC3E}">
        <p14:creationId xmlns:p14="http://schemas.microsoft.com/office/powerpoint/2010/main" val="2385885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6856" y="375888"/>
            <a:ext cx="6512511" cy="1143000"/>
          </a:xfrm>
        </p:spPr>
        <p:txBody>
          <a:bodyPr>
            <a:normAutofit fontScale="90000"/>
          </a:bodyPr>
          <a:lstStyle/>
          <a:p>
            <a:r>
              <a:rPr kumimoji="1" lang="ja-JP" altLang="en-US" dirty="0" smtClean="0"/>
              <a:t>低エネルギー側のデータ復元</a:t>
            </a:r>
            <a:endParaRPr kumimoji="1" lang="ja-JP" altLang="en-US" dirty="0"/>
          </a:p>
        </p:txBody>
      </p:sp>
      <p:cxnSp>
        <p:nvCxnSpPr>
          <p:cNvPr id="12" name="直線コネクタ 11"/>
          <p:cNvCxnSpPr/>
          <p:nvPr/>
        </p:nvCxnSpPr>
        <p:spPr>
          <a:xfrm>
            <a:off x="5076056" y="4509120"/>
            <a:ext cx="108012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2" name="円形吹き出し 31"/>
          <p:cNvSpPr/>
          <p:nvPr/>
        </p:nvSpPr>
        <p:spPr>
          <a:xfrm>
            <a:off x="3995936" y="1844825"/>
            <a:ext cx="1759831" cy="1295146"/>
          </a:xfrm>
          <a:prstGeom prst="wedgeEllipseCallout">
            <a:avLst>
              <a:gd name="adj1" fmla="val 61018"/>
              <a:gd name="adj2" fmla="val 15375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ここの値を低エネルギー側へ延長</a:t>
            </a:r>
            <a:endParaRPr kumimoji="1" lang="ja-JP" altLang="en-US" dirty="0">
              <a:solidFill>
                <a:schemeClr val="tx1"/>
              </a:solidFill>
            </a:endParaRPr>
          </a:p>
        </p:txBody>
      </p:sp>
      <p:sp>
        <p:nvSpPr>
          <p:cNvPr id="18" name="二等辺三角形 10"/>
          <p:cNvSpPr/>
          <p:nvPr/>
        </p:nvSpPr>
        <p:spPr>
          <a:xfrm>
            <a:off x="7135189" y="3135229"/>
            <a:ext cx="763868" cy="2216316"/>
          </a:xfrm>
          <a:prstGeom prst="triangle">
            <a:avLst>
              <a:gd name="adj" fmla="val 45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28"/>
          <p:cNvSpPr/>
          <p:nvPr/>
        </p:nvSpPr>
        <p:spPr>
          <a:xfrm>
            <a:off x="5429307" y="4243387"/>
            <a:ext cx="1709326" cy="1076338"/>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endParaRPr>
          </a:p>
        </p:txBody>
      </p:sp>
      <p:sp>
        <p:nvSpPr>
          <p:cNvPr id="24" name="台形 29"/>
          <p:cNvSpPr/>
          <p:nvPr/>
        </p:nvSpPr>
        <p:spPr>
          <a:xfrm>
            <a:off x="5431041" y="4750569"/>
            <a:ext cx="1707592" cy="56915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p:cNvCxnSpPr/>
          <p:nvPr/>
        </p:nvCxnSpPr>
        <p:spPr>
          <a:xfrm flipV="1">
            <a:off x="5076056" y="3300323"/>
            <a:ext cx="0" cy="208923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5076056" y="5363730"/>
            <a:ext cx="3456384"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V="1">
            <a:off x="6012160" y="3139970"/>
            <a:ext cx="0" cy="223324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093224" y="5487105"/>
            <a:ext cx="1192843" cy="400110"/>
          </a:xfrm>
          <a:prstGeom prst="rect">
            <a:avLst/>
          </a:prstGeom>
          <a:noFill/>
        </p:spPr>
        <p:txBody>
          <a:bodyPr wrap="square" rtlCol="0">
            <a:spAutoFit/>
          </a:bodyPr>
          <a:lstStyle/>
          <a:p>
            <a:r>
              <a:rPr lang="en-US" altLang="ja-JP" sz="2000" dirty="0" smtClean="0"/>
              <a:t>Energy</a:t>
            </a:r>
            <a:endParaRPr kumimoji="1" lang="ja-JP" altLang="en-US" sz="2000" dirty="0"/>
          </a:p>
        </p:txBody>
      </p:sp>
      <p:sp>
        <p:nvSpPr>
          <p:cNvPr id="34" name="テキスト ボックス 33"/>
          <p:cNvSpPr txBox="1"/>
          <p:nvPr/>
        </p:nvSpPr>
        <p:spPr>
          <a:xfrm>
            <a:off x="1162453" y="5487105"/>
            <a:ext cx="1192843" cy="400110"/>
          </a:xfrm>
          <a:prstGeom prst="rect">
            <a:avLst/>
          </a:prstGeom>
          <a:noFill/>
        </p:spPr>
        <p:txBody>
          <a:bodyPr wrap="square" rtlCol="0">
            <a:spAutoFit/>
          </a:bodyPr>
          <a:lstStyle/>
          <a:p>
            <a:r>
              <a:rPr kumimoji="1" lang="en-US" altLang="ja-JP" sz="2000" dirty="0" smtClean="0"/>
              <a:t>150keV</a:t>
            </a:r>
            <a:endParaRPr kumimoji="1" lang="ja-JP" altLang="en-US" sz="2000" dirty="0"/>
          </a:p>
        </p:txBody>
      </p:sp>
      <p:sp>
        <p:nvSpPr>
          <p:cNvPr id="17" name="二等辺三角形 10"/>
          <p:cNvSpPr/>
          <p:nvPr/>
        </p:nvSpPr>
        <p:spPr>
          <a:xfrm>
            <a:off x="2607184" y="3103409"/>
            <a:ext cx="763868" cy="2216316"/>
          </a:xfrm>
          <a:prstGeom prst="triangle">
            <a:avLst>
              <a:gd name="adj" fmla="val 45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台形 28"/>
          <p:cNvSpPr/>
          <p:nvPr/>
        </p:nvSpPr>
        <p:spPr>
          <a:xfrm>
            <a:off x="899592" y="4293096"/>
            <a:ext cx="1709326" cy="1076338"/>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FF0000"/>
                </a:solidFill>
              </a:ln>
            </a:endParaRPr>
          </a:p>
        </p:txBody>
      </p:sp>
      <p:sp>
        <p:nvSpPr>
          <p:cNvPr id="26" name="台形 29"/>
          <p:cNvSpPr/>
          <p:nvPr/>
        </p:nvSpPr>
        <p:spPr>
          <a:xfrm>
            <a:off x="899592" y="4797152"/>
            <a:ext cx="1707592" cy="569156"/>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647563" y="5373216"/>
            <a:ext cx="3456384"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647563" y="3283986"/>
            <a:ext cx="0" cy="208923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1547664" y="3086479"/>
            <a:ext cx="0" cy="223324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63120" y="2092564"/>
            <a:ext cx="1745798" cy="830997"/>
          </a:xfrm>
          <a:prstGeom prst="rect">
            <a:avLst/>
          </a:prstGeom>
          <a:noFill/>
          <a:ln w="57150">
            <a:solidFill>
              <a:srgbClr val="00B050"/>
            </a:solidFill>
          </a:ln>
        </p:spPr>
        <p:txBody>
          <a:bodyPr wrap="square" rtlCol="0">
            <a:spAutoFit/>
          </a:bodyPr>
          <a:lstStyle/>
          <a:p>
            <a:r>
              <a:rPr kumimoji="1" lang="ja-JP" altLang="en-US" sz="2400" dirty="0" smtClean="0">
                <a:solidFill>
                  <a:srgbClr val="00B050"/>
                </a:solidFill>
              </a:rPr>
              <a:t>これ以下は</a:t>
            </a:r>
            <a:endParaRPr kumimoji="1" lang="en-US" altLang="ja-JP" sz="2400" dirty="0" smtClean="0">
              <a:solidFill>
                <a:srgbClr val="00B050"/>
              </a:solidFill>
            </a:endParaRPr>
          </a:p>
          <a:p>
            <a:r>
              <a:rPr kumimoji="1" lang="ja-JP" altLang="en-US" sz="2400" dirty="0" smtClean="0">
                <a:solidFill>
                  <a:srgbClr val="00B050"/>
                </a:solidFill>
              </a:rPr>
              <a:t>カット</a:t>
            </a:r>
            <a:endParaRPr kumimoji="1" lang="ja-JP" altLang="en-US" sz="2400" dirty="0">
              <a:solidFill>
                <a:srgbClr val="00B050"/>
              </a:solidFill>
            </a:endParaRPr>
          </a:p>
        </p:txBody>
      </p:sp>
    </p:spTree>
    <p:extLst>
      <p:ext uri="{BB962C8B-B14F-4D97-AF65-F5344CB8AC3E}">
        <p14:creationId xmlns:p14="http://schemas.microsoft.com/office/powerpoint/2010/main" val="32111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0128" y="4943668"/>
            <a:ext cx="6512511" cy="1143000"/>
          </a:xfrm>
        </p:spPr>
        <p:txBody>
          <a:bodyPr/>
          <a:lstStyle/>
          <a:p>
            <a:r>
              <a:rPr kumimoji="1" lang="en-US" altLang="ja-JP" dirty="0" smtClean="0"/>
              <a:t>Fitting</a:t>
            </a:r>
            <a:r>
              <a:rPr kumimoji="1" lang="ja-JP" altLang="en-US" dirty="0" smtClean="0"/>
              <a:t>式について</a:t>
            </a:r>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569" y="2933770"/>
            <a:ext cx="663560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523" y="1823752"/>
            <a:ext cx="2640045" cy="961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249" y="3901826"/>
            <a:ext cx="2152520" cy="88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436" y="960688"/>
            <a:ext cx="4265983" cy="66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298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11152" y="1484784"/>
            <a:ext cx="6905263" cy="4724596"/>
          </a:xfrm>
        </p:spPr>
        <p:txBody>
          <a:bodyPr>
            <a:normAutofit fontScale="92500" lnSpcReduction="10000"/>
          </a:bodyPr>
          <a:lstStyle/>
          <a:p>
            <a:r>
              <a:rPr kumimoji="1" lang="ja-JP" altLang="en-US" dirty="0" smtClean="0"/>
              <a:t>今までは、</a:t>
            </a:r>
            <a:r>
              <a:rPr lang="ja-JP" altLang="en-US" dirty="0"/>
              <a:t>パラ</a:t>
            </a:r>
            <a:r>
              <a:rPr lang="ja-JP" altLang="en-US" dirty="0" smtClean="0"/>
              <a:t>崩壊が起こっている部分を</a:t>
            </a:r>
            <a:endParaRPr lang="en-US" altLang="ja-JP" dirty="0" smtClean="0"/>
          </a:p>
          <a:p>
            <a:r>
              <a:rPr lang="en-US" altLang="ja-JP" dirty="0" smtClean="0">
                <a:solidFill>
                  <a:srgbClr val="FF0000"/>
                </a:solidFill>
              </a:rPr>
              <a:t>100</a:t>
            </a:r>
            <a:r>
              <a:rPr lang="en-US" altLang="ja-JP" dirty="0">
                <a:solidFill>
                  <a:srgbClr val="FF0000"/>
                </a:solidFill>
              </a:rPr>
              <a:t>-</a:t>
            </a:r>
            <a:r>
              <a:rPr lang="en-US" altLang="ja-JP" dirty="0" smtClean="0">
                <a:solidFill>
                  <a:srgbClr val="FF0000"/>
                </a:solidFill>
              </a:rPr>
              <a:t>140ns</a:t>
            </a:r>
            <a:r>
              <a:rPr lang="ja-JP" altLang="en-US" dirty="0" smtClean="0"/>
              <a:t>としていたがこれでは結果が悪い。</a:t>
            </a:r>
            <a:endParaRPr lang="en-US" altLang="ja-JP" dirty="0" smtClean="0"/>
          </a:p>
          <a:p>
            <a:r>
              <a:rPr lang="ja-JP" altLang="en-US" dirty="0" smtClean="0"/>
              <a:t>（</a:t>
            </a:r>
            <a:r>
              <a:rPr lang="en-US" altLang="ja-JP" dirty="0" smtClean="0"/>
              <a:t>3γ</a:t>
            </a:r>
            <a:r>
              <a:rPr lang="ja-JP" altLang="en-US" dirty="0" smtClean="0"/>
              <a:t>を含みすぎているのか</a:t>
            </a:r>
            <a:r>
              <a:rPr lang="en-US" altLang="ja-JP" dirty="0" smtClean="0"/>
              <a:t>150-460keV</a:t>
            </a:r>
            <a:r>
              <a:rPr lang="ja-JP" altLang="en-US" dirty="0" smtClean="0"/>
              <a:t>の</a:t>
            </a:r>
            <a:endParaRPr lang="en-US" altLang="ja-JP" dirty="0" smtClean="0"/>
          </a:p>
          <a:p>
            <a:r>
              <a:rPr lang="ja-JP" altLang="en-US" dirty="0" smtClean="0"/>
              <a:t>エントリー数が多くなってしまう）</a:t>
            </a:r>
            <a:endParaRPr lang="en-US" altLang="ja-JP" dirty="0" smtClean="0"/>
          </a:p>
          <a:p>
            <a:endParaRPr lang="en-US" altLang="ja-JP" dirty="0" smtClean="0">
              <a:solidFill>
                <a:srgbClr val="FF0000"/>
              </a:solidFill>
            </a:endParaRPr>
          </a:p>
          <a:p>
            <a:r>
              <a:rPr kumimoji="1" lang="en-US" altLang="ja-JP" dirty="0" smtClean="0">
                <a:solidFill>
                  <a:srgbClr val="FF0000"/>
                </a:solidFill>
              </a:rPr>
              <a:t>120-125ns</a:t>
            </a:r>
            <a:r>
              <a:rPr kumimoji="1" lang="ja-JP" altLang="en-US" dirty="0" smtClean="0">
                <a:solidFill>
                  <a:srgbClr val="FF0000"/>
                </a:solidFill>
              </a:rPr>
              <a:t>を</a:t>
            </a:r>
            <a:r>
              <a:rPr kumimoji="1" lang="en-US" altLang="ja-JP" dirty="0" smtClean="0">
                <a:solidFill>
                  <a:srgbClr val="FF0000"/>
                </a:solidFill>
              </a:rPr>
              <a:t>511+compton</a:t>
            </a:r>
            <a:r>
              <a:rPr kumimoji="1" lang="ja-JP" altLang="en-US" dirty="0" smtClean="0"/>
              <a:t>とすると</a:t>
            </a:r>
            <a:endParaRPr kumimoji="1" lang="en-US" altLang="ja-JP" dirty="0" smtClean="0"/>
          </a:p>
          <a:p>
            <a:r>
              <a:rPr kumimoji="1" lang="en-US" altLang="ja-JP" dirty="0" smtClean="0"/>
              <a:t>150-460keV</a:t>
            </a:r>
            <a:r>
              <a:rPr kumimoji="1" lang="ja-JP" altLang="en-US" dirty="0" smtClean="0"/>
              <a:t>のエントリー数の割合を小さくできる。</a:t>
            </a:r>
            <a:endParaRPr kumimoji="1" lang="en-US" altLang="ja-JP" dirty="0" smtClean="0"/>
          </a:p>
          <a:p>
            <a:r>
              <a:rPr lang="ja-JP" altLang="en-US" dirty="0" smtClean="0"/>
              <a:t>（＝</a:t>
            </a:r>
            <a:r>
              <a:rPr lang="en-US" altLang="ja-JP" dirty="0" smtClean="0"/>
              <a:t>pick/</a:t>
            </a:r>
            <a:r>
              <a:rPr lang="en-US" altLang="ja-JP" dirty="0" err="1" smtClean="0"/>
              <a:t>ortho</a:t>
            </a:r>
            <a:r>
              <a:rPr lang="ja-JP" altLang="en-US" dirty="0" smtClean="0"/>
              <a:t>を小さくできる）</a:t>
            </a:r>
            <a:endParaRPr lang="en-US" altLang="ja-JP" dirty="0" smtClean="0"/>
          </a:p>
          <a:p>
            <a:r>
              <a:rPr lang="ja-JP" altLang="en-US" dirty="0" smtClean="0"/>
              <a:t>（</a:t>
            </a:r>
            <a:r>
              <a:rPr kumimoji="1" lang="ja-JP" altLang="en-US" dirty="0" smtClean="0"/>
              <a:t>＝今まで</a:t>
            </a:r>
            <a:r>
              <a:rPr kumimoji="1" lang="en-US" altLang="ja-JP" dirty="0" smtClean="0"/>
              <a:t>pickoff</a:t>
            </a:r>
            <a:r>
              <a:rPr kumimoji="1" lang="ja-JP" altLang="en-US" dirty="0" smtClean="0"/>
              <a:t>補正で寿命を伸ばしすぎていた</a:t>
            </a:r>
            <a:endParaRPr kumimoji="1" lang="en-US" altLang="ja-JP" dirty="0" smtClean="0"/>
          </a:p>
          <a:p>
            <a:r>
              <a:rPr kumimoji="1" lang="ja-JP" altLang="en-US" dirty="0" smtClean="0"/>
              <a:t>現象を抑えることができる）</a:t>
            </a:r>
            <a:endParaRPr kumimoji="1" lang="en-US" altLang="ja-JP" dirty="0" smtClean="0"/>
          </a:p>
          <a:p>
            <a:endParaRPr lang="en-US" altLang="ja-JP" dirty="0"/>
          </a:p>
          <a:p>
            <a:r>
              <a:rPr kumimoji="1" lang="ja-JP" altLang="en-US" dirty="0" smtClean="0"/>
              <a:t>以下の結果は全て</a:t>
            </a:r>
            <a:r>
              <a:rPr kumimoji="1" lang="en-US" altLang="ja-JP" dirty="0" err="1" smtClean="0"/>
              <a:t>vac</a:t>
            </a:r>
            <a:r>
              <a:rPr kumimoji="1" lang="en-US" altLang="ja-JP" dirty="0" smtClean="0"/>
              <a:t> a1</a:t>
            </a:r>
            <a:r>
              <a:rPr kumimoji="1" lang="ja-JP" altLang="en-US" dirty="0" smtClean="0"/>
              <a:t>のもの</a:t>
            </a:r>
            <a:endParaRPr kumimoji="1" lang="ja-JP" altLang="en-US" dirty="0"/>
          </a:p>
        </p:txBody>
      </p:sp>
      <p:sp>
        <p:nvSpPr>
          <p:cNvPr id="2" name="タイトル 1"/>
          <p:cNvSpPr>
            <a:spLocks noGrp="1"/>
          </p:cNvSpPr>
          <p:nvPr>
            <p:ph type="ctrTitle"/>
          </p:nvPr>
        </p:nvSpPr>
        <p:spPr>
          <a:xfrm>
            <a:off x="683568" y="325668"/>
            <a:ext cx="7772400" cy="890156"/>
          </a:xfrm>
        </p:spPr>
        <p:txBody>
          <a:bodyPr/>
          <a:lstStyle/>
          <a:p>
            <a:r>
              <a:rPr kumimoji="1" lang="en-US" altLang="ja-JP" sz="4000" dirty="0" smtClean="0"/>
              <a:t>Pick-off</a:t>
            </a:r>
            <a:r>
              <a:rPr kumimoji="1" lang="ja-JP" altLang="en-US" sz="4000" dirty="0" smtClean="0"/>
              <a:t>補正関数作成について</a:t>
            </a:r>
            <a:endParaRPr kumimoji="1" lang="ja-JP" altLang="en-US" sz="4000" dirty="0"/>
          </a:p>
        </p:txBody>
      </p:sp>
    </p:spTree>
    <p:extLst>
      <p:ext uri="{BB962C8B-B14F-4D97-AF65-F5344CB8AC3E}">
        <p14:creationId xmlns:p14="http://schemas.microsoft.com/office/powerpoint/2010/main" val="7722346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3"/>
          </p:nvPr>
        </p:nvSpPr>
        <p:spPr>
          <a:xfrm>
            <a:off x="179512" y="1157680"/>
            <a:ext cx="5573650" cy="1447898"/>
          </a:xfrm>
        </p:spPr>
        <p:txBody>
          <a:bodyPr>
            <a:normAutofit/>
          </a:bodyPr>
          <a:lstStyle/>
          <a:p>
            <a:pPr>
              <a:buNone/>
            </a:pPr>
            <a:r>
              <a:rPr kumimoji="1" lang="en-US" altLang="ja-JP" dirty="0" smtClean="0"/>
              <a:t>100ns-180ns</a:t>
            </a:r>
            <a:r>
              <a:rPr kumimoji="1" lang="ja-JP" altLang="en-US" dirty="0" err="1" smtClean="0"/>
              <a:t>までを</a:t>
            </a:r>
            <a:r>
              <a:rPr kumimoji="1" lang="en-US" altLang="ja-JP" dirty="0" smtClean="0"/>
              <a:t>5ns</a:t>
            </a:r>
            <a:r>
              <a:rPr kumimoji="1" lang="ja-JP" altLang="en-US" dirty="0" smtClean="0"/>
              <a:t>ごとに区切って、</a:t>
            </a:r>
            <a:endParaRPr kumimoji="1" lang="en-US" altLang="ja-JP" dirty="0" smtClean="0"/>
          </a:p>
          <a:p>
            <a:pPr>
              <a:buNone/>
            </a:pPr>
            <a:r>
              <a:rPr kumimoji="1" lang="en-US" altLang="ja-JP" dirty="0" smtClean="0"/>
              <a:t>150-460keV </a:t>
            </a:r>
            <a:r>
              <a:rPr kumimoji="1" lang="ja-JP" altLang="en-US" dirty="0" smtClean="0"/>
              <a:t>と</a:t>
            </a:r>
            <a:r>
              <a:rPr kumimoji="1" lang="en-US" altLang="ja-JP" dirty="0" smtClean="0"/>
              <a:t>460-550keV</a:t>
            </a:r>
            <a:r>
              <a:rPr kumimoji="1" lang="ja-JP" altLang="en-US" dirty="0" smtClean="0"/>
              <a:t>の</a:t>
            </a:r>
            <a:endParaRPr kumimoji="1" lang="en-US" altLang="ja-JP" dirty="0" smtClean="0"/>
          </a:p>
          <a:p>
            <a:pPr>
              <a:buNone/>
            </a:pPr>
            <a:r>
              <a:rPr kumimoji="1" lang="ja-JP" altLang="en-US" dirty="0" smtClean="0"/>
              <a:t>エントリー数の比を調べた。</a:t>
            </a:r>
            <a:endParaRPr kumimoji="1" lang="en-US" altLang="ja-JP" dirty="0" smtClean="0"/>
          </a:p>
        </p:txBody>
      </p:sp>
      <p:graphicFrame>
        <p:nvGraphicFramePr>
          <p:cNvPr id="4" name="グラフ 3"/>
          <p:cNvGraphicFramePr/>
          <p:nvPr>
            <p:extLst>
              <p:ext uri="{D42A27DB-BD31-4B8C-83A1-F6EECF244321}">
                <p14:modId xmlns:p14="http://schemas.microsoft.com/office/powerpoint/2010/main" val="328100613"/>
              </p:ext>
            </p:extLst>
          </p:nvPr>
        </p:nvGraphicFramePr>
        <p:xfrm>
          <a:off x="264618" y="2605578"/>
          <a:ext cx="5488544" cy="4005458"/>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5275541" y="3419501"/>
            <a:ext cx="3679853" cy="1938992"/>
          </a:xfrm>
          <a:prstGeom prst="rect">
            <a:avLst/>
          </a:prstGeom>
        </p:spPr>
        <p:txBody>
          <a:bodyPr wrap="square">
            <a:spAutoFit/>
          </a:bodyPr>
          <a:lstStyle/>
          <a:p>
            <a:pPr>
              <a:buNone/>
            </a:pPr>
            <a:r>
              <a:rPr lang="en-US" altLang="ja-JP" sz="2000" dirty="0" smtClean="0"/>
              <a:t>5ns</a:t>
            </a:r>
            <a:r>
              <a:rPr lang="ja-JP" altLang="en-US" sz="2000" dirty="0" smtClean="0"/>
              <a:t>ごとの</a:t>
            </a:r>
            <a:endParaRPr lang="en-US" altLang="ja-JP" sz="2000" dirty="0" smtClean="0"/>
          </a:p>
          <a:p>
            <a:pPr>
              <a:buNone/>
            </a:pPr>
            <a:r>
              <a:rPr lang="en-US" altLang="ja-JP" sz="2000" dirty="0" smtClean="0"/>
              <a:t>(150</a:t>
            </a:r>
            <a:r>
              <a:rPr lang="en-US" altLang="ja-JP" sz="2000" dirty="0"/>
              <a:t>-460</a:t>
            </a:r>
            <a:r>
              <a:rPr lang="ja-JP" altLang="en-US" sz="2000" dirty="0"/>
              <a:t>の</a:t>
            </a:r>
            <a:r>
              <a:rPr lang="ja-JP" altLang="en-US" sz="2000" dirty="0" smtClean="0"/>
              <a:t>エントリー数</a:t>
            </a:r>
            <a:r>
              <a:rPr lang="en-US" altLang="ja-JP" sz="2000" dirty="0" smtClean="0"/>
              <a:t>)/</a:t>
            </a:r>
          </a:p>
          <a:p>
            <a:pPr>
              <a:buNone/>
            </a:pPr>
            <a:r>
              <a:rPr lang="en-US" altLang="ja-JP" sz="2000" dirty="0" smtClean="0"/>
              <a:t>(460</a:t>
            </a:r>
            <a:r>
              <a:rPr lang="en-US" altLang="ja-JP" sz="2000" dirty="0"/>
              <a:t>-550</a:t>
            </a:r>
            <a:r>
              <a:rPr lang="ja-JP" altLang="en-US" sz="2000" dirty="0"/>
              <a:t>の</a:t>
            </a:r>
            <a:r>
              <a:rPr lang="ja-JP" altLang="en-US" sz="2000" dirty="0" smtClean="0"/>
              <a:t>エントリー数</a:t>
            </a:r>
            <a:r>
              <a:rPr lang="en-US" altLang="ja-JP" sz="2000" dirty="0" smtClean="0"/>
              <a:t>)</a:t>
            </a:r>
            <a:endParaRPr lang="en-US" altLang="ja-JP" sz="2000" dirty="0"/>
          </a:p>
          <a:p>
            <a:pPr>
              <a:buNone/>
            </a:pPr>
            <a:endParaRPr lang="en-US" altLang="ja-JP" sz="2000" dirty="0" smtClean="0"/>
          </a:p>
          <a:p>
            <a:pPr>
              <a:buNone/>
            </a:pPr>
            <a:r>
              <a:rPr lang="ja-JP" altLang="en-US" sz="2000" dirty="0" smtClean="0"/>
              <a:t>横軸は時間</a:t>
            </a:r>
            <a:r>
              <a:rPr lang="en-US" altLang="ja-JP" sz="2000" dirty="0" smtClean="0"/>
              <a:t>[ns]</a:t>
            </a:r>
            <a:endParaRPr lang="en-US" altLang="ja-JP" sz="2000" dirty="0"/>
          </a:p>
          <a:p>
            <a:pPr>
              <a:buNone/>
            </a:pPr>
            <a:r>
              <a:rPr lang="ja-JP" altLang="en-US" sz="2000" dirty="0" smtClean="0"/>
              <a:t>縦軸は比を表す</a:t>
            </a:r>
            <a:endParaRPr lang="ja-JP" altLang="en-US" sz="2000" dirty="0"/>
          </a:p>
        </p:txBody>
      </p:sp>
      <p:sp>
        <p:nvSpPr>
          <p:cNvPr id="6" name="タイトル 1"/>
          <p:cNvSpPr txBox="1">
            <a:spLocks/>
          </p:cNvSpPr>
          <p:nvPr/>
        </p:nvSpPr>
        <p:spPr>
          <a:xfrm>
            <a:off x="781263" y="238823"/>
            <a:ext cx="7772400" cy="89015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t>どこをパラ崩壊の領域とするか</a:t>
            </a:r>
            <a:r>
              <a:rPr lang="ja-JP" altLang="en-US" sz="3200" dirty="0" smtClean="0"/>
              <a:t>？</a:t>
            </a:r>
            <a:endParaRPr lang="en-US" altLang="ja-JP" sz="3200" dirty="0"/>
          </a:p>
        </p:txBody>
      </p:sp>
    </p:spTree>
    <p:extLst>
      <p:ext uri="{BB962C8B-B14F-4D97-AF65-F5344CB8AC3E}">
        <p14:creationId xmlns:p14="http://schemas.microsoft.com/office/powerpoint/2010/main" val="25249013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3"/>
          </p:nvPr>
        </p:nvSpPr>
        <p:spPr>
          <a:xfrm>
            <a:off x="147983" y="387879"/>
            <a:ext cx="5143992" cy="5865515"/>
          </a:xfrm>
        </p:spPr>
        <p:txBody>
          <a:bodyPr>
            <a:normAutofit/>
          </a:bodyPr>
          <a:lstStyle/>
          <a:p>
            <a:pPr>
              <a:buNone/>
            </a:pPr>
            <a:r>
              <a:rPr kumimoji="1" lang="en-US" altLang="ja-JP" dirty="0" smtClean="0"/>
              <a:t>   </a:t>
            </a:r>
            <a:r>
              <a:rPr kumimoji="1" lang="ja-JP" altLang="en-US" dirty="0" smtClean="0"/>
              <a:t>上のグラフを見ると</a:t>
            </a:r>
            <a:r>
              <a:rPr kumimoji="1" lang="en-US" altLang="ja-JP" dirty="0" smtClean="0"/>
              <a:t>120</a:t>
            </a:r>
            <a:r>
              <a:rPr lang="en-US" altLang="ja-JP" dirty="0" smtClean="0"/>
              <a:t>-125ns</a:t>
            </a:r>
            <a:r>
              <a:rPr lang="ja-JP" altLang="en-US" dirty="0" smtClean="0"/>
              <a:t>の時間で比が最大となっていることがわかる。</a:t>
            </a:r>
            <a:endParaRPr lang="en-US" altLang="ja-JP" dirty="0" smtClean="0"/>
          </a:p>
          <a:p>
            <a:pPr>
              <a:buNone/>
            </a:pPr>
            <a:r>
              <a:rPr kumimoji="1" lang="en-US" altLang="ja-JP" dirty="0" smtClean="0"/>
              <a:t>   </a:t>
            </a:r>
            <a:r>
              <a:rPr kumimoji="1" lang="ja-JP" altLang="en-US" dirty="0" smtClean="0"/>
              <a:t>つまり、</a:t>
            </a:r>
            <a:r>
              <a:rPr lang="ja-JP" altLang="en-US" dirty="0" smtClean="0">
                <a:solidFill>
                  <a:srgbClr val="FF0000"/>
                </a:solidFill>
              </a:rPr>
              <a:t>ある</a:t>
            </a:r>
            <a:r>
              <a:rPr lang="en-US" altLang="ja-JP" dirty="0" smtClean="0">
                <a:solidFill>
                  <a:srgbClr val="FF0000"/>
                </a:solidFill>
              </a:rPr>
              <a:t>511keV</a:t>
            </a:r>
            <a:r>
              <a:rPr lang="ja-JP" altLang="en-US" dirty="0" smtClean="0">
                <a:solidFill>
                  <a:srgbClr val="FF0000"/>
                </a:solidFill>
              </a:rPr>
              <a:t>の量に対し</a:t>
            </a:r>
            <a:r>
              <a:rPr lang="en-US" altLang="ja-JP" dirty="0" err="1" smtClean="0">
                <a:solidFill>
                  <a:srgbClr val="FF0000"/>
                </a:solidFill>
              </a:rPr>
              <a:t>ortho+compton</a:t>
            </a:r>
            <a:r>
              <a:rPr lang="ja-JP" altLang="en-US" dirty="0" smtClean="0">
                <a:solidFill>
                  <a:srgbClr val="FF0000"/>
                </a:solidFill>
              </a:rPr>
              <a:t>の量が最も小さい</a:t>
            </a:r>
            <a:r>
              <a:rPr lang="ja-JP" altLang="en-US" dirty="0" smtClean="0"/>
              <a:t>のがこの時間帯である。</a:t>
            </a:r>
            <a:endParaRPr lang="en-US" altLang="ja-JP" dirty="0" smtClean="0"/>
          </a:p>
          <a:p>
            <a:pPr>
              <a:buNone/>
            </a:pPr>
            <a:endParaRPr lang="en-US" altLang="ja-JP" dirty="0" smtClean="0"/>
          </a:p>
          <a:p>
            <a:pPr>
              <a:buNone/>
            </a:pPr>
            <a:r>
              <a:rPr lang="en-US" altLang="ja-JP" dirty="0"/>
              <a:t> </a:t>
            </a:r>
            <a:r>
              <a:rPr lang="en-US" altLang="ja-JP" dirty="0" smtClean="0"/>
              <a:t>  </a:t>
            </a:r>
            <a:r>
              <a:rPr lang="ja-JP" altLang="en-US" dirty="0" smtClean="0"/>
              <a:t>次に</a:t>
            </a:r>
            <a:r>
              <a:rPr lang="en-US" altLang="ja-JP" dirty="0" smtClean="0"/>
              <a:t>,tdc4</a:t>
            </a:r>
            <a:r>
              <a:rPr lang="ja-JP" altLang="en-US" dirty="0" smtClean="0"/>
              <a:t>のグラフ（エントリー数）をみると、</a:t>
            </a:r>
            <a:r>
              <a:rPr lang="en-US" altLang="ja-JP" dirty="0" smtClean="0"/>
              <a:t>120-125ns</a:t>
            </a:r>
            <a:r>
              <a:rPr lang="ja-JP" altLang="en-US" dirty="0" smtClean="0"/>
              <a:t>でのエントリー数が最も多い。</a:t>
            </a:r>
            <a:endParaRPr lang="en-US" altLang="ja-JP" dirty="0" smtClean="0"/>
          </a:p>
          <a:p>
            <a:pPr>
              <a:buNone/>
            </a:pPr>
            <a:r>
              <a:rPr lang="en-US" altLang="ja-JP" dirty="0" smtClean="0"/>
              <a:t>   </a:t>
            </a:r>
            <a:r>
              <a:rPr lang="ja-JP" altLang="en-US" dirty="0" smtClean="0"/>
              <a:t>よって、ここを</a:t>
            </a:r>
            <a:r>
              <a:rPr lang="en-US" altLang="ja-JP" dirty="0" smtClean="0"/>
              <a:t>T=0</a:t>
            </a:r>
            <a:r>
              <a:rPr lang="ja-JP" altLang="en-US" dirty="0" smtClean="0"/>
              <a:t>とし、この時間を</a:t>
            </a:r>
            <a:r>
              <a:rPr lang="ja-JP" altLang="en-US" dirty="0" smtClean="0">
                <a:solidFill>
                  <a:srgbClr val="FF0000"/>
                </a:solidFill>
              </a:rPr>
              <a:t>パラ崩壊（対消滅）のみが起こっている時間</a:t>
            </a:r>
            <a:r>
              <a:rPr lang="ja-JP" altLang="en-US" dirty="0" smtClean="0"/>
              <a:t>とみなす。</a:t>
            </a:r>
            <a:endParaRPr lang="en-US" altLang="ja-JP" dirty="0" smtClean="0"/>
          </a:p>
          <a:p>
            <a:pPr>
              <a:buNone/>
            </a:pPr>
            <a:endParaRPr kumimoji="1" lang="ja-JP" altLang="en-US" dirty="0"/>
          </a:p>
        </p:txBody>
      </p:sp>
      <p:pic>
        <p:nvPicPr>
          <p:cNvPr id="1026" name="Picture 2" descr="C:\Users\ひでき\Desktop\Gmail\tc3.jpg"/>
          <p:cNvPicPr>
            <a:picLocks noChangeAspect="1" noChangeArrowheads="1"/>
          </p:cNvPicPr>
          <p:nvPr/>
        </p:nvPicPr>
        <p:blipFill>
          <a:blip r:embed="rId3" cstate="print"/>
          <a:srcRect/>
          <a:stretch>
            <a:fillRect/>
          </a:stretch>
        </p:blipFill>
        <p:spPr bwMode="auto">
          <a:xfrm>
            <a:off x="5436096" y="2929358"/>
            <a:ext cx="3393232" cy="3273214"/>
          </a:xfrm>
          <a:prstGeom prst="rect">
            <a:avLst/>
          </a:prstGeom>
          <a:noFill/>
        </p:spPr>
      </p:pic>
      <p:sp>
        <p:nvSpPr>
          <p:cNvPr id="5" name="テキスト ボックス 4"/>
          <p:cNvSpPr txBox="1"/>
          <p:nvPr/>
        </p:nvSpPr>
        <p:spPr>
          <a:xfrm>
            <a:off x="5601192" y="6202572"/>
            <a:ext cx="4519760" cy="523220"/>
          </a:xfrm>
          <a:prstGeom prst="rect">
            <a:avLst/>
          </a:prstGeom>
          <a:noFill/>
        </p:spPr>
        <p:txBody>
          <a:bodyPr wrap="square" rtlCol="0">
            <a:spAutoFit/>
          </a:bodyPr>
          <a:lstStyle/>
          <a:p>
            <a:r>
              <a:rPr kumimoji="1" lang="en-US" altLang="ja-JP" sz="2800" dirty="0" smtClean="0"/>
              <a:t>TDC4</a:t>
            </a:r>
            <a:r>
              <a:rPr kumimoji="1" lang="ja-JP" altLang="en-US" sz="2800" dirty="0" smtClean="0"/>
              <a:t>での</a:t>
            </a:r>
            <a:r>
              <a:rPr kumimoji="1" lang="en-US" altLang="ja-JP" sz="2800" dirty="0" smtClean="0"/>
              <a:t>120ns</a:t>
            </a:r>
            <a:r>
              <a:rPr kumimoji="1" lang="ja-JP" altLang="en-US" sz="2800" dirty="0" smtClean="0"/>
              <a:t>まわり</a:t>
            </a:r>
            <a:endParaRPr kumimoji="1" lang="ja-JP" altLang="en-US" sz="2800" dirty="0"/>
          </a:p>
        </p:txBody>
      </p:sp>
    </p:spTree>
    <p:extLst>
      <p:ext uri="{BB962C8B-B14F-4D97-AF65-F5344CB8AC3E}">
        <p14:creationId xmlns:p14="http://schemas.microsoft.com/office/powerpoint/2010/main" val="31042312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13"/>
          </p:nvPr>
        </p:nvSpPr>
        <p:spPr>
          <a:xfrm>
            <a:off x="467544" y="188640"/>
            <a:ext cx="8229600" cy="3417243"/>
          </a:xfrm>
        </p:spPr>
        <p:txBody>
          <a:bodyPr/>
          <a:lstStyle/>
          <a:p>
            <a:pPr algn="ctr">
              <a:buNone/>
            </a:pPr>
            <a:r>
              <a:rPr kumimoji="1" lang="ja-JP" altLang="en-US" dirty="0" smtClean="0"/>
              <a:t>以上を踏まえて</a:t>
            </a:r>
            <a:r>
              <a:rPr kumimoji="1" lang="en-US" altLang="ja-JP" dirty="0" smtClean="0"/>
              <a:t>pickoff</a:t>
            </a:r>
            <a:r>
              <a:rPr kumimoji="1" lang="ja-JP" altLang="en-US" dirty="0" smtClean="0"/>
              <a:t>補正関数を作成する</a:t>
            </a:r>
            <a:endParaRPr kumimoji="1" lang="en-US" altLang="ja-JP" dirty="0" smtClean="0"/>
          </a:p>
          <a:p>
            <a:pPr algn="ctr">
              <a:buNone/>
            </a:pPr>
            <a:r>
              <a:rPr lang="ja-JP" altLang="en-US" dirty="0" smtClean="0"/>
              <a:t>（補間のやり方は変えていない）</a:t>
            </a:r>
            <a:endParaRPr lang="en-US" altLang="ja-JP" dirty="0" smtClean="0"/>
          </a:p>
          <a:p>
            <a:pPr algn="ctr">
              <a:buNone/>
            </a:pPr>
            <a:endParaRPr lang="en-US" altLang="ja-JP" dirty="0" smtClean="0">
              <a:solidFill>
                <a:srgbClr val="FF0000"/>
              </a:solidFill>
            </a:endParaRPr>
          </a:p>
          <a:p>
            <a:pPr algn="ctr">
              <a:buNone/>
            </a:pPr>
            <a:r>
              <a:rPr lang="en-US" altLang="ja-JP" dirty="0" smtClean="0">
                <a:solidFill>
                  <a:srgbClr val="FF0000"/>
                </a:solidFill>
              </a:rPr>
              <a:t>0.9067*e</a:t>
            </a:r>
            <a:r>
              <a:rPr kumimoji="1" lang="en-US" altLang="ja-JP" dirty="0" smtClean="0">
                <a:solidFill>
                  <a:srgbClr val="FF0000"/>
                </a:solidFill>
              </a:rPr>
              <a:t>xp(-x/645.1)</a:t>
            </a:r>
            <a:r>
              <a:rPr lang="ja-JP" altLang="en-US" dirty="0" smtClean="0"/>
              <a:t>となった</a:t>
            </a:r>
            <a:endParaRPr lang="en-US" altLang="ja-JP" dirty="0" smtClean="0"/>
          </a:p>
          <a:p>
            <a:pPr algn="ctr">
              <a:buNone/>
            </a:pPr>
            <a:r>
              <a:rPr lang="ja-JP" altLang="en-US" dirty="0" smtClean="0"/>
              <a:t>（自然に</a:t>
            </a:r>
            <a:r>
              <a:rPr lang="en-US" altLang="ja-JP" dirty="0" smtClean="0"/>
              <a:t>p</a:t>
            </a:r>
            <a:r>
              <a:rPr lang="en-US" altLang="ja-JP" baseline="-25000" dirty="0" smtClean="0"/>
              <a:t>1</a:t>
            </a:r>
            <a:r>
              <a:rPr lang="ja-JP" altLang="en-US" dirty="0" smtClean="0"/>
              <a:t>～</a:t>
            </a:r>
            <a:r>
              <a:rPr lang="en-US" altLang="ja-JP" dirty="0" smtClean="0"/>
              <a:t>600</a:t>
            </a:r>
            <a:r>
              <a:rPr lang="ja-JP" altLang="en-US" dirty="0" smtClean="0"/>
              <a:t>を得ることが出来た）</a:t>
            </a:r>
            <a:endParaRPr kumimoji="1" lang="ja-JP" altLang="en-US" dirty="0"/>
          </a:p>
        </p:txBody>
      </p:sp>
      <p:pic>
        <p:nvPicPr>
          <p:cNvPr id="2050" name="Picture 2" descr="C:\Users\ひでき\Desktop\Gmail\tc2.jpg"/>
          <p:cNvPicPr>
            <a:picLocks noChangeAspect="1" noChangeArrowheads="1"/>
          </p:cNvPicPr>
          <p:nvPr/>
        </p:nvPicPr>
        <p:blipFill>
          <a:blip r:embed="rId3" cstate="print"/>
          <a:srcRect/>
          <a:stretch>
            <a:fillRect/>
          </a:stretch>
        </p:blipFill>
        <p:spPr bwMode="auto">
          <a:xfrm>
            <a:off x="2915816" y="2834185"/>
            <a:ext cx="4171355" cy="4023815"/>
          </a:xfrm>
          <a:prstGeom prst="rect">
            <a:avLst/>
          </a:prstGeom>
          <a:noFill/>
        </p:spPr>
      </p:pic>
    </p:spTree>
    <p:extLst>
      <p:ext uri="{BB962C8B-B14F-4D97-AF65-F5344CB8AC3E}">
        <p14:creationId xmlns:p14="http://schemas.microsoft.com/office/powerpoint/2010/main" val="2047662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87044" y="648711"/>
            <a:ext cx="6512511" cy="1143000"/>
          </a:xfrm>
        </p:spPr>
        <p:txBody>
          <a:bodyPr/>
          <a:lstStyle/>
          <a:p>
            <a:r>
              <a:rPr kumimoji="1" lang="ja-JP" altLang="en-US" dirty="0" smtClean="0"/>
              <a:t>寿命の</a:t>
            </a:r>
            <a:r>
              <a:rPr kumimoji="1" lang="en-US" altLang="ja-JP" dirty="0" smtClean="0"/>
              <a:t>fitting</a:t>
            </a:r>
            <a:endParaRPr kumimoji="1" lang="ja-JP" altLang="en-US" dirty="0"/>
          </a:p>
        </p:txBody>
      </p:sp>
      <p:sp>
        <p:nvSpPr>
          <p:cNvPr id="3" name="コンテンツ プレースホルダ 2"/>
          <p:cNvSpPr>
            <a:spLocks noGrp="1"/>
          </p:cNvSpPr>
          <p:nvPr>
            <p:ph sz="quarter" idx="13"/>
          </p:nvPr>
        </p:nvSpPr>
        <p:spPr>
          <a:xfrm>
            <a:off x="1456784" y="1763342"/>
            <a:ext cx="6400800" cy="3474720"/>
          </a:xfrm>
        </p:spPr>
        <p:txBody>
          <a:bodyPr/>
          <a:lstStyle/>
          <a:p>
            <a:pPr algn="ctr">
              <a:buNone/>
            </a:pPr>
            <a:r>
              <a:rPr kumimoji="1" lang="en-US" altLang="ja-JP" dirty="0" smtClean="0"/>
              <a:t>-</a:t>
            </a:r>
            <a:r>
              <a:rPr kumimoji="1" lang="en-US" altLang="ja-JP" dirty="0" err="1" smtClean="0"/>
              <a:t>dN</a:t>
            </a:r>
            <a:r>
              <a:rPr kumimoji="1" lang="en-US" altLang="ja-JP" dirty="0" smtClean="0"/>
              <a:t>/</a:t>
            </a:r>
            <a:r>
              <a:rPr kumimoji="1" lang="en-US" altLang="ja-JP" dirty="0" err="1" smtClean="0"/>
              <a:t>dt</a:t>
            </a:r>
            <a:r>
              <a:rPr kumimoji="1" lang="ja-JP" altLang="en-US" dirty="0" smtClean="0"/>
              <a:t>で</a:t>
            </a:r>
            <a:r>
              <a:rPr kumimoji="1" lang="en-US" altLang="ja-JP" dirty="0" smtClean="0"/>
              <a:t>fitting</a:t>
            </a:r>
            <a:endParaRPr kumimoji="1" lang="ja-JP" altLang="en-US" dirty="0"/>
          </a:p>
        </p:txBody>
      </p:sp>
      <p:pic>
        <p:nvPicPr>
          <p:cNvPr id="3074" name="Picture 2" descr="C:\Users\ひでき\Desktop\Gmail\tc1.jpg"/>
          <p:cNvPicPr>
            <a:picLocks noChangeAspect="1" noChangeArrowheads="1"/>
          </p:cNvPicPr>
          <p:nvPr/>
        </p:nvPicPr>
        <p:blipFill>
          <a:blip r:embed="rId3" cstate="print"/>
          <a:srcRect/>
          <a:stretch>
            <a:fillRect/>
          </a:stretch>
        </p:blipFill>
        <p:spPr bwMode="auto">
          <a:xfrm>
            <a:off x="2555776" y="2276872"/>
            <a:ext cx="4359353" cy="4205164"/>
          </a:xfrm>
          <a:prstGeom prst="rect">
            <a:avLst/>
          </a:prstGeom>
          <a:noFill/>
        </p:spPr>
      </p:pic>
    </p:spTree>
    <p:extLst>
      <p:ext uri="{BB962C8B-B14F-4D97-AF65-F5344CB8AC3E}">
        <p14:creationId xmlns:p14="http://schemas.microsoft.com/office/powerpoint/2010/main" val="3466765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289" y="4380401"/>
            <a:ext cx="6512511" cy="1143000"/>
          </a:xfrm>
        </p:spPr>
        <p:txBody>
          <a:bodyPr/>
          <a:lstStyle/>
          <a:p>
            <a:r>
              <a:rPr kumimoji="1" lang="ja-JP" altLang="en-US" dirty="0" smtClean="0"/>
              <a:t>寿命のまとめ</a:t>
            </a:r>
            <a:endParaRPr kumimoji="1" lang="ja-JP" altLang="en-US" dirty="0"/>
          </a:p>
        </p:txBody>
      </p:sp>
    </p:spTree>
    <p:extLst>
      <p:ext uri="{BB962C8B-B14F-4D97-AF65-F5344CB8AC3E}">
        <p14:creationId xmlns:p14="http://schemas.microsoft.com/office/powerpoint/2010/main" val="1223224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1948511295"/>
              </p:ext>
            </p:extLst>
          </p:nvPr>
        </p:nvGraphicFramePr>
        <p:xfrm>
          <a:off x="328873" y="1081198"/>
          <a:ext cx="2319752" cy="4854613"/>
        </p:xfrm>
        <a:graphic>
          <a:graphicData uri="http://schemas.openxmlformats.org/drawingml/2006/table">
            <a:tbl>
              <a:tblPr firstRow="1" bandRow="1"/>
              <a:tblGrid>
                <a:gridCol w="1169120"/>
                <a:gridCol w="1150632"/>
              </a:tblGrid>
              <a:tr h="956666">
                <a:tc>
                  <a:txBody>
                    <a:bodyPr/>
                    <a:lstStyle/>
                    <a:p>
                      <a:r>
                        <a:rPr lang="ja-JP" altLang="en-US" dirty="0" smtClean="0"/>
                        <a:t>条件</a:t>
                      </a:r>
                      <a:endParaRPr lang="en-US" dirty="0"/>
                    </a:p>
                  </a:txBody>
                  <a:tcPr/>
                </a:tc>
                <a:tc>
                  <a:txBody>
                    <a:bodyPr/>
                    <a:lstStyle/>
                    <a:p>
                      <a:r>
                        <a:rPr lang="ja-JP" altLang="en-US" dirty="0" smtClean="0"/>
                        <a:t>寿命（</a:t>
                      </a:r>
                      <a:r>
                        <a:rPr lang="en-US" altLang="ja-JP" dirty="0" smtClean="0"/>
                        <a:t>ns</a:t>
                      </a:r>
                      <a:r>
                        <a:rPr lang="ja-JP" altLang="en-US" dirty="0" smtClean="0"/>
                        <a:t>）</a:t>
                      </a:r>
                      <a:endParaRPr lang="en-US" dirty="0"/>
                    </a:p>
                  </a:txBody>
                  <a:tcPr/>
                </a:tc>
              </a:tr>
              <a:tr h="956666">
                <a:tc>
                  <a:txBody>
                    <a:bodyPr/>
                    <a:lstStyle/>
                    <a:p>
                      <a:r>
                        <a:rPr lang="ja-JP" altLang="en-US" dirty="0" smtClean="0"/>
                        <a:t>真空</a:t>
                      </a:r>
                      <a:r>
                        <a:rPr lang="en-US" altLang="ja-JP" dirty="0" smtClean="0"/>
                        <a:t>NaI1</a:t>
                      </a:r>
                    </a:p>
                    <a:p>
                      <a:endParaRPr lang="en-US" dirty="0"/>
                    </a:p>
                  </a:txBody>
                  <a:tcPr/>
                </a:tc>
                <a:tc>
                  <a:txBody>
                    <a:bodyPr/>
                    <a:lstStyle/>
                    <a:p>
                      <a:r>
                        <a:rPr lang="en-US" dirty="0" smtClean="0"/>
                        <a:t>123.6ns</a:t>
                      </a:r>
                      <a:endParaRPr lang="en-US" dirty="0"/>
                    </a:p>
                  </a:txBody>
                  <a:tcPr/>
                </a:tc>
              </a:tr>
              <a:tr h="956666">
                <a:tc>
                  <a:txBody>
                    <a:bodyPr/>
                    <a:lstStyle/>
                    <a:p>
                      <a:r>
                        <a:rPr lang="ja-JP" altLang="en-US" dirty="0" smtClean="0"/>
                        <a:t>真空</a:t>
                      </a:r>
                      <a:r>
                        <a:rPr lang="en-US" altLang="ja-JP" dirty="0" smtClean="0"/>
                        <a:t>NaI2</a:t>
                      </a:r>
                    </a:p>
                    <a:p>
                      <a:endParaRPr lang="en-US" dirty="0"/>
                    </a:p>
                  </a:txBody>
                  <a:tcPr/>
                </a:tc>
                <a:tc>
                  <a:txBody>
                    <a:bodyPr/>
                    <a:lstStyle/>
                    <a:p>
                      <a:r>
                        <a:rPr lang="en-US" dirty="0" smtClean="0"/>
                        <a:t>122.9ns</a:t>
                      </a:r>
                      <a:endParaRPr lang="en-US" dirty="0"/>
                    </a:p>
                  </a:txBody>
                  <a:tcPr/>
                </a:tc>
              </a:tr>
              <a:tr h="956666">
                <a:tc>
                  <a:txBody>
                    <a:bodyPr/>
                    <a:lstStyle/>
                    <a:p>
                      <a:r>
                        <a:rPr lang="ja-JP" altLang="en-US" dirty="0" smtClean="0"/>
                        <a:t>大気</a:t>
                      </a:r>
                      <a:r>
                        <a:rPr lang="en-US" altLang="ja-JP" dirty="0" smtClean="0"/>
                        <a:t>NaI1</a:t>
                      </a:r>
                      <a:endParaRPr lang="en-US" dirty="0"/>
                    </a:p>
                  </a:txBody>
                  <a:tcPr/>
                </a:tc>
                <a:tc>
                  <a:txBody>
                    <a:bodyPr/>
                    <a:lstStyle/>
                    <a:p>
                      <a:r>
                        <a:rPr lang="en-US" dirty="0" smtClean="0"/>
                        <a:t>96.99ns</a:t>
                      </a:r>
                      <a:endParaRPr lang="en-US" dirty="0"/>
                    </a:p>
                  </a:txBody>
                  <a:tcPr/>
                </a:tc>
              </a:tr>
              <a:tr h="1027949">
                <a:tc>
                  <a:txBody>
                    <a:bodyPr/>
                    <a:lstStyle/>
                    <a:p>
                      <a:r>
                        <a:rPr lang="ja-JP" altLang="en-US" dirty="0" smtClean="0"/>
                        <a:t>大気</a:t>
                      </a:r>
                      <a:r>
                        <a:rPr lang="en-US" altLang="ja-JP" dirty="0" smtClean="0"/>
                        <a:t>NaI2</a:t>
                      </a:r>
                      <a:endParaRPr lang="en-US" dirty="0"/>
                    </a:p>
                  </a:txBody>
                  <a:tcPr/>
                </a:tc>
                <a:tc>
                  <a:txBody>
                    <a:bodyPr/>
                    <a:lstStyle/>
                    <a:p>
                      <a:r>
                        <a:rPr lang="en-US" dirty="0" smtClean="0"/>
                        <a:t>96.64ns</a:t>
                      </a:r>
                      <a:endParaRPr lang="en-US" dirty="0"/>
                    </a:p>
                  </a:txBody>
                  <a:tcPr/>
                </a:tc>
              </a:tr>
            </a:tbl>
          </a:graphicData>
        </a:graphic>
      </p:graphicFrame>
      <p:sp>
        <p:nvSpPr>
          <p:cNvPr id="7" name="TextBox 6"/>
          <p:cNvSpPr txBox="1"/>
          <p:nvPr/>
        </p:nvSpPr>
        <p:spPr>
          <a:xfrm>
            <a:off x="792418" y="553635"/>
            <a:ext cx="1411152" cy="379944"/>
          </a:xfrm>
          <a:prstGeom prst="rect">
            <a:avLst/>
          </a:prstGeom>
          <a:noFill/>
        </p:spPr>
        <p:txBody>
          <a:bodyPr wrap="square" rtlCol="0">
            <a:spAutoFit/>
          </a:bodyPr>
          <a:lstStyle/>
          <a:p>
            <a:r>
              <a:rPr lang="en-US" altLang="ja-JP" dirty="0" smtClean="0"/>
              <a:t>TQ</a:t>
            </a:r>
            <a:r>
              <a:rPr lang="ja-JP" altLang="en-US" dirty="0" smtClean="0"/>
              <a:t>補正まで</a:t>
            </a:r>
            <a:endParaRPr lang="en-US" dirty="0"/>
          </a:p>
        </p:txBody>
      </p:sp>
      <p:graphicFrame>
        <p:nvGraphicFramePr>
          <p:cNvPr id="8" name="Content Placeholder 5"/>
          <p:cNvGraphicFramePr>
            <a:graphicFrameLocks/>
          </p:cNvGraphicFramePr>
          <p:nvPr>
            <p:extLst>
              <p:ext uri="{D42A27DB-BD31-4B8C-83A1-F6EECF244321}">
                <p14:modId xmlns:p14="http://schemas.microsoft.com/office/powerpoint/2010/main" val="3227120306"/>
              </p:ext>
            </p:extLst>
          </p:nvPr>
        </p:nvGraphicFramePr>
        <p:xfrm>
          <a:off x="3028552" y="1083377"/>
          <a:ext cx="2319752" cy="4865469"/>
        </p:xfrm>
        <a:graphic>
          <a:graphicData uri="http://schemas.openxmlformats.org/drawingml/2006/table">
            <a:tbl>
              <a:tblPr firstRow="1" bandRow="1"/>
              <a:tblGrid>
                <a:gridCol w="1169120"/>
                <a:gridCol w="1150632"/>
              </a:tblGrid>
              <a:tr h="1074321">
                <a:tc>
                  <a:txBody>
                    <a:bodyPr/>
                    <a:lstStyle/>
                    <a:p>
                      <a:r>
                        <a:rPr lang="ja-JP" altLang="en-US" dirty="0" smtClean="0"/>
                        <a:t>条件</a:t>
                      </a:r>
                      <a:endParaRPr lang="en-US" dirty="0"/>
                    </a:p>
                  </a:txBody>
                  <a:tcPr/>
                </a:tc>
                <a:tc>
                  <a:txBody>
                    <a:bodyPr/>
                    <a:lstStyle/>
                    <a:p>
                      <a:r>
                        <a:rPr lang="ja-JP" altLang="en-US" dirty="0" smtClean="0"/>
                        <a:t>寿命（</a:t>
                      </a:r>
                      <a:r>
                        <a:rPr lang="en-US" altLang="ja-JP" dirty="0" smtClean="0"/>
                        <a:t>ns</a:t>
                      </a:r>
                      <a:r>
                        <a:rPr lang="ja-JP" altLang="en-US" dirty="0" smtClean="0"/>
                        <a:t>）</a:t>
                      </a:r>
                      <a:endParaRPr lang="en-US" dirty="0"/>
                    </a:p>
                  </a:txBody>
                  <a:tcPr/>
                </a:tc>
              </a:tr>
              <a:tr h="956666">
                <a:tc>
                  <a:txBody>
                    <a:bodyPr/>
                    <a:lstStyle/>
                    <a:p>
                      <a:r>
                        <a:rPr lang="ja-JP" altLang="en-US" dirty="0" smtClean="0"/>
                        <a:t>真空</a:t>
                      </a:r>
                      <a:r>
                        <a:rPr lang="en-US" altLang="ja-JP" dirty="0" smtClean="0"/>
                        <a:t>NaI1</a:t>
                      </a:r>
                    </a:p>
                    <a:p>
                      <a:endParaRPr lang="en-US" dirty="0"/>
                    </a:p>
                  </a:txBody>
                  <a:tcPr/>
                </a:tc>
                <a:tc>
                  <a:txBody>
                    <a:bodyPr/>
                    <a:lstStyle/>
                    <a:p>
                      <a:r>
                        <a:rPr lang="en-US" dirty="0" smtClean="0"/>
                        <a:t>194.5ns</a:t>
                      </a:r>
                      <a:endParaRPr lang="en-US" dirty="0"/>
                    </a:p>
                  </a:txBody>
                  <a:tcPr/>
                </a:tc>
              </a:tr>
              <a:tr h="956666">
                <a:tc>
                  <a:txBody>
                    <a:bodyPr/>
                    <a:lstStyle/>
                    <a:p>
                      <a:r>
                        <a:rPr lang="ja-JP" altLang="en-US" dirty="0" smtClean="0"/>
                        <a:t>真空</a:t>
                      </a:r>
                      <a:r>
                        <a:rPr lang="en-US" altLang="ja-JP" dirty="0" smtClean="0"/>
                        <a:t>NaI2</a:t>
                      </a:r>
                    </a:p>
                    <a:p>
                      <a:endParaRPr lang="en-US" dirty="0"/>
                    </a:p>
                  </a:txBody>
                  <a:tcPr/>
                </a:tc>
                <a:tc>
                  <a:txBody>
                    <a:bodyPr/>
                    <a:lstStyle/>
                    <a:p>
                      <a:r>
                        <a:rPr lang="en-US" dirty="0" smtClean="0"/>
                        <a:t>203.3ns</a:t>
                      </a:r>
                      <a:endParaRPr lang="en-US" dirty="0"/>
                    </a:p>
                  </a:txBody>
                  <a:tcPr/>
                </a:tc>
              </a:tr>
              <a:tr h="956666">
                <a:tc>
                  <a:txBody>
                    <a:bodyPr/>
                    <a:lstStyle/>
                    <a:p>
                      <a:r>
                        <a:rPr lang="ja-JP" altLang="en-US" dirty="0" smtClean="0"/>
                        <a:t>大気</a:t>
                      </a:r>
                      <a:r>
                        <a:rPr lang="en-US" altLang="ja-JP" dirty="0" smtClean="0"/>
                        <a:t>NaI1</a:t>
                      </a:r>
                      <a:endParaRPr lang="en-US" dirty="0"/>
                    </a:p>
                  </a:txBody>
                  <a:tcPr/>
                </a:tc>
                <a:tc>
                  <a:txBody>
                    <a:bodyPr/>
                    <a:lstStyle/>
                    <a:p>
                      <a:r>
                        <a:rPr lang="en-US" dirty="0" smtClean="0"/>
                        <a:t>207.4ns</a:t>
                      </a:r>
                      <a:endParaRPr lang="en-US" dirty="0"/>
                    </a:p>
                  </a:txBody>
                  <a:tcPr/>
                </a:tc>
              </a:tr>
              <a:tr h="921150">
                <a:tc>
                  <a:txBody>
                    <a:bodyPr/>
                    <a:lstStyle/>
                    <a:p>
                      <a:r>
                        <a:rPr lang="ja-JP" altLang="en-US" dirty="0" smtClean="0"/>
                        <a:t>大気</a:t>
                      </a:r>
                      <a:r>
                        <a:rPr lang="en-US" altLang="ja-JP" dirty="0" smtClean="0"/>
                        <a:t>NaI2</a:t>
                      </a:r>
                      <a:endParaRPr lang="en-US" dirty="0"/>
                    </a:p>
                  </a:txBody>
                  <a:tcPr/>
                </a:tc>
                <a:tc>
                  <a:txBody>
                    <a:bodyPr/>
                    <a:lstStyle/>
                    <a:p>
                      <a:r>
                        <a:rPr lang="en-US" dirty="0" smtClean="0"/>
                        <a:t>192.8ns</a:t>
                      </a:r>
                      <a:endParaRPr lang="en-US" dirty="0"/>
                    </a:p>
                  </a:txBody>
                  <a:tcPr/>
                </a:tc>
              </a:tr>
            </a:tbl>
          </a:graphicData>
        </a:graphic>
      </p:graphicFrame>
      <p:sp>
        <p:nvSpPr>
          <p:cNvPr id="9" name="TextBox 8"/>
          <p:cNvSpPr txBox="1"/>
          <p:nvPr/>
        </p:nvSpPr>
        <p:spPr>
          <a:xfrm>
            <a:off x="3246083" y="577770"/>
            <a:ext cx="1725518" cy="369332"/>
          </a:xfrm>
          <a:prstGeom prst="rect">
            <a:avLst/>
          </a:prstGeom>
          <a:noFill/>
        </p:spPr>
        <p:txBody>
          <a:bodyPr wrap="square" rtlCol="0">
            <a:spAutoFit/>
          </a:bodyPr>
          <a:lstStyle/>
          <a:p>
            <a:r>
              <a:rPr lang="en-US" dirty="0" smtClean="0"/>
              <a:t>Pick-off</a:t>
            </a:r>
            <a:r>
              <a:rPr lang="ja-JP" altLang="en-US" dirty="0" smtClean="0"/>
              <a:t>補正後</a:t>
            </a:r>
            <a:endParaRPr lang="en-US" dirty="0"/>
          </a:p>
        </p:txBody>
      </p:sp>
      <p:sp>
        <p:nvSpPr>
          <p:cNvPr id="10" name="TextBox 9"/>
          <p:cNvSpPr txBox="1"/>
          <p:nvPr/>
        </p:nvSpPr>
        <p:spPr>
          <a:xfrm>
            <a:off x="6123093" y="4419607"/>
            <a:ext cx="2528360" cy="1477328"/>
          </a:xfrm>
          <a:prstGeom prst="rect">
            <a:avLst/>
          </a:prstGeom>
          <a:noFill/>
        </p:spPr>
        <p:txBody>
          <a:bodyPr wrap="square" rtlCol="0">
            <a:spAutoFit/>
          </a:bodyPr>
          <a:lstStyle/>
          <a:p>
            <a:r>
              <a:rPr lang="en-US" dirty="0" smtClean="0"/>
              <a:t>Pick-off</a:t>
            </a:r>
            <a:r>
              <a:rPr lang="ja-JP" altLang="en-US" dirty="0" smtClean="0"/>
              <a:t>補正によって寿命が伸びた</a:t>
            </a:r>
            <a:endParaRPr lang="en-US" altLang="ja-JP" dirty="0" smtClean="0"/>
          </a:p>
          <a:p>
            <a:r>
              <a:rPr lang="ja-JP" altLang="en-US" dirty="0" smtClean="0"/>
              <a:t>しかし、</a:t>
            </a:r>
            <a:r>
              <a:rPr lang="en-US" altLang="ja-JP" dirty="0" smtClean="0"/>
              <a:t>pick-off</a:t>
            </a:r>
            <a:r>
              <a:rPr lang="ja-JP" altLang="en-US" dirty="0" smtClean="0"/>
              <a:t>を大きく見積りすぎたか？</a:t>
            </a:r>
            <a:endParaRPr lang="en-US" altLang="ja-JP" dirty="0" smtClean="0"/>
          </a:p>
          <a:p>
            <a:r>
              <a:rPr lang="ja-JP" altLang="en-US" dirty="0" smtClean="0"/>
              <a:t>＝寿命が伸びすぎ</a:t>
            </a:r>
            <a:endParaRPr lang="en-US" dirty="0"/>
          </a:p>
        </p:txBody>
      </p:sp>
      <p:sp>
        <p:nvSpPr>
          <p:cNvPr id="11" name="TextBox 10"/>
          <p:cNvSpPr txBox="1"/>
          <p:nvPr/>
        </p:nvSpPr>
        <p:spPr>
          <a:xfrm>
            <a:off x="6123094" y="1477202"/>
            <a:ext cx="2354678" cy="1200329"/>
          </a:xfrm>
          <a:prstGeom prst="rect">
            <a:avLst/>
          </a:prstGeom>
          <a:noFill/>
        </p:spPr>
        <p:txBody>
          <a:bodyPr wrap="square" rtlCol="0">
            <a:spAutoFit/>
          </a:bodyPr>
          <a:lstStyle/>
          <a:p>
            <a:r>
              <a:rPr lang="en-US" altLang="ja-JP" dirty="0" smtClean="0"/>
              <a:t>TQ</a:t>
            </a:r>
            <a:r>
              <a:rPr lang="ja-JP" altLang="en-US" dirty="0" smtClean="0"/>
              <a:t>補正後データより容器の真空度に大きく依存＝</a:t>
            </a:r>
            <a:r>
              <a:rPr lang="en-US" altLang="ja-JP" dirty="0" smtClean="0"/>
              <a:t>Ps</a:t>
            </a:r>
            <a:r>
              <a:rPr lang="ja-JP" altLang="en-US" dirty="0" smtClean="0"/>
              <a:t>は容器で生成では？</a:t>
            </a:r>
            <a:endParaRPr lang="en-US" altLang="ja-JP" dirty="0" smtClean="0"/>
          </a:p>
        </p:txBody>
      </p:sp>
    </p:spTree>
    <p:extLst>
      <p:ext uri="{BB962C8B-B14F-4D97-AF65-F5344CB8AC3E}">
        <p14:creationId xmlns:p14="http://schemas.microsoft.com/office/powerpoint/2010/main" val="253906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88" y="464234"/>
            <a:ext cx="8339771" cy="52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テキスト ボックス 1"/>
          <p:cNvSpPr txBox="1"/>
          <p:nvPr/>
        </p:nvSpPr>
        <p:spPr>
          <a:xfrm>
            <a:off x="3263706" y="5853946"/>
            <a:ext cx="5289452" cy="523220"/>
          </a:xfrm>
          <a:prstGeom prst="rect">
            <a:avLst/>
          </a:prstGeom>
          <a:noFill/>
        </p:spPr>
        <p:txBody>
          <a:bodyPr wrap="square" rtlCol="0">
            <a:spAutoFit/>
          </a:bodyPr>
          <a:lstStyle/>
          <a:p>
            <a:r>
              <a:rPr kumimoji="1" lang="ja-JP" altLang="en-US" sz="2800" dirty="0" smtClean="0"/>
              <a:t>引き続き真面目なスライド　→</a:t>
            </a:r>
            <a:endParaRPr kumimoji="1" lang="ja-JP" altLang="en-US" sz="2800" dirty="0"/>
          </a:p>
        </p:txBody>
      </p:sp>
    </p:spTree>
    <p:extLst>
      <p:ext uri="{BB962C8B-B14F-4D97-AF65-F5344CB8AC3E}">
        <p14:creationId xmlns:p14="http://schemas.microsoft.com/office/powerpoint/2010/main" val="399639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5</a:t>
            </a:r>
            <a:r>
              <a:rPr lang="ja-JP" altLang="en-US" dirty="0" smtClean="0"/>
              <a:t>章</a:t>
            </a:r>
            <a:r>
              <a:rPr lang="en-US" altLang="ja-JP" dirty="0" smtClean="0"/>
              <a:t> </a:t>
            </a:r>
            <a:r>
              <a:rPr lang="ja-JP" altLang="en-US" dirty="0" smtClean="0"/>
              <a:t>考察と誤差</a:t>
            </a:r>
            <a:endParaRPr kumimoji="1" lang="ja-JP" altLang="en-US" dirty="0"/>
          </a:p>
        </p:txBody>
      </p:sp>
    </p:spTree>
    <p:extLst>
      <p:ext uri="{BB962C8B-B14F-4D97-AF65-F5344CB8AC3E}">
        <p14:creationId xmlns:p14="http://schemas.microsoft.com/office/powerpoint/2010/main" val="31331610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419872" y="212511"/>
            <a:ext cx="2808312" cy="523220"/>
          </a:xfrm>
          <a:prstGeom prst="rect">
            <a:avLst/>
          </a:prstGeom>
          <a:noFill/>
        </p:spPr>
        <p:txBody>
          <a:bodyPr wrap="square" rtlCol="0">
            <a:spAutoFit/>
          </a:bodyPr>
          <a:lstStyle/>
          <a:p>
            <a:r>
              <a:rPr kumimoji="1" lang="ja-JP" altLang="en-US" sz="2800" dirty="0" smtClean="0"/>
              <a:t>誤差</a:t>
            </a:r>
            <a:r>
              <a:rPr lang="ja-JP" altLang="en-US" sz="2800" dirty="0" smtClean="0"/>
              <a:t>のまとめ</a:t>
            </a:r>
            <a:endParaRPr kumimoji="1" lang="ja-JP" altLang="en-US" sz="2800" dirty="0"/>
          </a:p>
        </p:txBody>
      </p:sp>
      <p:sp>
        <p:nvSpPr>
          <p:cNvPr id="5" name="テキスト ボックス 4"/>
          <p:cNvSpPr txBox="1"/>
          <p:nvPr/>
        </p:nvSpPr>
        <p:spPr>
          <a:xfrm>
            <a:off x="200082" y="735731"/>
            <a:ext cx="1440160" cy="523220"/>
          </a:xfrm>
          <a:prstGeom prst="rect">
            <a:avLst/>
          </a:prstGeom>
          <a:noFill/>
        </p:spPr>
        <p:txBody>
          <a:bodyPr wrap="square" rtlCol="0">
            <a:spAutoFit/>
          </a:bodyPr>
          <a:lstStyle/>
          <a:p>
            <a:r>
              <a:rPr lang="en-US" altLang="ja-JP" sz="2800" dirty="0" smtClean="0"/>
              <a:t>TDC4</a:t>
            </a:r>
            <a:endParaRPr kumimoji="1" lang="ja-JP" altLang="en-US" sz="2800" dirty="0"/>
          </a:p>
        </p:txBody>
      </p:sp>
      <p:sp>
        <p:nvSpPr>
          <p:cNvPr id="6" name="テキスト ボックス 5"/>
          <p:cNvSpPr txBox="1"/>
          <p:nvPr/>
        </p:nvSpPr>
        <p:spPr>
          <a:xfrm>
            <a:off x="199588" y="2132221"/>
            <a:ext cx="7453133" cy="523220"/>
          </a:xfrm>
          <a:prstGeom prst="rect">
            <a:avLst/>
          </a:prstGeom>
          <a:noFill/>
        </p:spPr>
        <p:txBody>
          <a:bodyPr wrap="square" rtlCol="0">
            <a:spAutoFit/>
          </a:bodyPr>
          <a:lstStyle/>
          <a:p>
            <a:r>
              <a:rPr lang="en-US" altLang="ja-JP" sz="2800" dirty="0" smtClean="0"/>
              <a:t>Count</a:t>
            </a:r>
            <a:r>
              <a:rPr lang="ja-JP" altLang="en-US" sz="2800" dirty="0" smtClean="0"/>
              <a:t>から導いた</a:t>
            </a:r>
            <a:r>
              <a:rPr lang="en-US" altLang="ja-JP" sz="2800" dirty="0" err="1" smtClean="0"/>
              <a:t>Γpick</a:t>
            </a:r>
            <a:r>
              <a:rPr lang="en-US" altLang="ja-JP" sz="2800" dirty="0" smtClean="0"/>
              <a:t>/</a:t>
            </a:r>
            <a:r>
              <a:rPr lang="en-US" altLang="ja-JP" sz="2800" dirty="0" err="1" smtClean="0"/>
              <a:t>Γortho</a:t>
            </a:r>
            <a:r>
              <a:rPr lang="ja-JP" altLang="en-US" sz="2800" dirty="0" smtClean="0"/>
              <a:t>の相対誤差</a:t>
            </a:r>
            <a:endParaRPr kumimoji="1" lang="ja-JP" altLang="en-US" sz="2800" dirty="0"/>
          </a:p>
        </p:txBody>
      </p:sp>
      <p:sp>
        <p:nvSpPr>
          <p:cNvPr id="7" name="テキスト ボックス 6"/>
          <p:cNvSpPr txBox="1"/>
          <p:nvPr/>
        </p:nvSpPr>
        <p:spPr>
          <a:xfrm>
            <a:off x="163889" y="3833502"/>
            <a:ext cx="7488832" cy="523220"/>
          </a:xfrm>
          <a:prstGeom prst="rect">
            <a:avLst/>
          </a:prstGeom>
          <a:noFill/>
        </p:spPr>
        <p:txBody>
          <a:bodyPr wrap="square" rtlCol="0">
            <a:spAutoFit/>
          </a:bodyPr>
          <a:lstStyle/>
          <a:p>
            <a:r>
              <a:rPr lang="ja-JP" altLang="en-US" sz="2800" dirty="0"/>
              <a:t>寿命</a:t>
            </a:r>
            <a:r>
              <a:rPr lang="ja-JP" altLang="en-US" sz="2800" dirty="0" smtClean="0"/>
              <a:t>の</a:t>
            </a:r>
            <a:r>
              <a:rPr lang="en-US" altLang="ja-JP" sz="2800" dirty="0" smtClean="0"/>
              <a:t>fitting</a:t>
            </a:r>
            <a:r>
              <a:rPr lang="ja-JP" altLang="en-US" sz="2800" dirty="0" smtClean="0"/>
              <a:t>についての誤差</a:t>
            </a:r>
            <a:endParaRPr kumimoji="1" lang="ja-JP" altLang="en-US" sz="2800" dirty="0"/>
          </a:p>
        </p:txBody>
      </p:sp>
      <p:sp>
        <p:nvSpPr>
          <p:cNvPr id="8" name="正方形/長方形 7"/>
          <p:cNvSpPr/>
          <p:nvPr/>
        </p:nvSpPr>
        <p:spPr>
          <a:xfrm>
            <a:off x="920162" y="1330113"/>
            <a:ext cx="5730198" cy="646331"/>
          </a:xfrm>
          <a:prstGeom prst="rect">
            <a:avLst/>
          </a:prstGeom>
        </p:spPr>
        <p:txBody>
          <a:bodyPr wrap="square">
            <a:spAutoFit/>
          </a:bodyPr>
          <a:lstStyle/>
          <a:p>
            <a:r>
              <a:rPr lang="en-US" altLang="ja-JP" dirty="0"/>
              <a:t>Time(ns</a:t>
            </a:r>
            <a:r>
              <a:rPr lang="en-US" altLang="ja-JP" dirty="0" smtClean="0"/>
              <a:t>)=(0.247±0.001242)TDC+(-4.032±2.915)</a:t>
            </a:r>
          </a:p>
          <a:p>
            <a:r>
              <a:rPr lang="ja-JP" altLang="en-US" dirty="0"/>
              <a:t>傾き</a:t>
            </a:r>
            <a:r>
              <a:rPr lang="ja-JP" altLang="en-US" dirty="0" smtClean="0"/>
              <a:t>の誤差は</a:t>
            </a:r>
            <a:r>
              <a:rPr lang="en-US" altLang="ja-JP" dirty="0" smtClean="0"/>
              <a:t>0.5%</a:t>
            </a:r>
            <a:r>
              <a:rPr lang="ja-JP" altLang="en-US" dirty="0" smtClean="0"/>
              <a:t>程度→寿命にも同程度影響か</a:t>
            </a:r>
            <a:r>
              <a:rPr lang="en-US" altLang="ja-JP" dirty="0" smtClean="0"/>
              <a:t>?</a:t>
            </a:r>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660648580"/>
              </p:ext>
            </p:extLst>
          </p:nvPr>
        </p:nvGraphicFramePr>
        <p:xfrm>
          <a:off x="1363709" y="4437112"/>
          <a:ext cx="6096000" cy="1849120"/>
        </p:xfrm>
        <a:graphic>
          <a:graphicData uri="http://schemas.openxmlformats.org/drawingml/2006/table">
            <a:tbl>
              <a:tblPr firstRow="1" bandRow="1">
                <a:tableStyleId>{5940675A-B579-460E-94D1-54222C63F5DA}</a:tableStyleId>
              </a:tblPr>
              <a:tblGrid>
                <a:gridCol w="2032000"/>
                <a:gridCol w="2032000"/>
                <a:gridCol w="2032000"/>
              </a:tblGrid>
              <a:tr h="237314">
                <a:tc>
                  <a:txBody>
                    <a:bodyPr/>
                    <a:lstStyle/>
                    <a:p>
                      <a:pPr algn="ctr"/>
                      <a:endParaRPr kumimoji="1" lang="ja-JP" altLang="en-US" dirty="0"/>
                    </a:p>
                  </a:txBody>
                  <a:tcPr/>
                </a:tc>
                <a:tc>
                  <a:txBody>
                    <a:bodyPr/>
                    <a:lstStyle/>
                    <a:p>
                      <a:pPr algn="ctr"/>
                      <a:r>
                        <a:rPr kumimoji="1" lang="ja-JP" altLang="en-US" dirty="0" smtClean="0"/>
                        <a:t>寿命</a:t>
                      </a:r>
                      <a:r>
                        <a:rPr kumimoji="1" lang="en-US" altLang="ja-JP" dirty="0" smtClean="0"/>
                        <a:t>(ns)</a:t>
                      </a:r>
                      <a:endParaRPr kumimoji="1" lang="ja-JP" altLang="en-US" dirty="0"/>
                    </a:p>
                  </a:txBody>
                  <a:tcPr/>
                </a:tc>
                <a:tc>
                  <a:txBody>
                    <a:bodyPr/>
                    <a:lstStyle/>
                    <a:p>
                      <a:pPr algn="ctr"/>
                      <a:r>
                        <a:rPr kumimoji="1" lang="en-US" altLang="ja-JP" dirty="0" smtClean="0"/>
                        <a:t>Fitting</a:t>
                      </a:r>
                      <a:r>
                        <a:rPr kumimoji="1" lang="ja-JP" altLang="en-US" dirty="0" smtClean="0"/>
                        <a:t>範囲</a:t>
                      </a:r>
                      <a:endParaRPr kumimoji="1" lang="ja-JP" altLang="en-US" dirty="0"/>
                    </a:p>
                  </a:txBody>
                  <a:tcPr/>
                </a:tc>
              </a:tr>
              <a:tr h="370840">
                <a:tc>
                  <a:txBody>
                    <a:bodyPr/>
                    <a:lstStyle/>
                    <a:p>
                      <a:pPr algn="ctr"/>
                      <a:r>
                        <a:rPr kumimoji="1" lang="en-US" altLang="ja-JP" dirty="0" smtClean="0"/>
                        <a:t>ADC1(</a:t>
                      </a:r>
                      <a:r>
                        <a:rPr kumimoji="1" lang="ja-JP" altLang="en-US" dirty="0" smtClean="0"/>
                        <a:t>大気圧</a:t>
                      </a:r>
                      <a:r>
                        <a:rPr kumimoji="1" lang="en-US" altLang="ja-JP" dirty="0" smtClean="0"/>
                        <a:t>)</a:t>
                      </a:r>
                      <a:endParaRPr kumimoji="1" lang="ja-JP" altLang="en-US" dirty="0"/>
                    </a:p>
                  </a:txBody>
                  <a:tcPr/>
                </a:tc>
                <a:tc>
                  <a:txBody>
                    <a:bodyPr/>
                    <a:lstStyle/>
                    <a:p>
                      <a:pPr algn="ctr"/>
                      <a:r>
                        <a:rPr kumimoji="1" lang="en-US" altLang="ja-JP" dirty="0" smtClean="0"/>
                        <a:t>182.5±0.7</a:t>
                      </a:r>
                      <a:endParaRPr kumimoji="1" lang="ja-JP" altLang="en-US" dirty="0"/>
                    </a:p>
                  </a:txBody>
                  <a:tcPr/>
                </a:tc>
                <a:tc>
                  <a:txBody>
                    <a:bodyPr/>
                    <a:lstStyle/>
                    <a:p>
                      <a:pPr algn="ctr"/>
                      <a:r>
                        <a:rPr kumimoji="1" lang="en-US" altLang="ja-JP" dirty="0" smtClean="0"/>
                        <a:t>160ns-940ns</a:t>
                      </a:r>
                      <a:endParaRPr kumimoji="1" lang="ja-JP" altLang="en-US" dirty="0"/>
                    </a:p>
                  </a:txBody>
                  <a:tcPr/>
                </a:tc>
              </a:tr>
              <a:tr h="370840">
                <a:tc>
                  <a:txBody>
                    <a:bodyPr/>
                    <a:lstStyle/>
                    <a:p>
                      <a:pPr algn="ctr"/>
                      <a:r>
                        <a:rPr kumimoji="1" lang="en-US" altLang="ja-JP" dirty="0" smtClean="0"/>
                        <a:t>ADC2(</a:t>
                      </a:r>
                      <a:r>
                        <a:rPr kumimoji="1" lang="ja-JP" altLang="en-US" dirty="0" smtClean="0"/>
                        <a:t>大気圧</a:t>
                      </a:r>
                      <a:r>
                        <a:rPr kumimoji="1" lang="en-US" altLang="ja-JP" dirty="0" smtClean="0"/>
                        <a:t>)</a:t>
                      </a:r>
                      <a:endParaRPr kumimoji="1" lang="ja-JP" altLang="en-US" dirty="0"/>
                    </a:p>
                  </a:txBody>
                  <a:tcPr/>
                </a:tc>
                <a:tc>
                  <a:txBody>
                    <a:bodyPr/>
                    <a:lstStyle/>
                    <a:p>
                      <a:pPr algn="ctr"/>
                      <a:r>
                        <a:rPr kumimoji="1" lang="en-US" altLang="ja-JP" dirty="0" smtClean="0"/>
                        <a:t>166.2±0.7</a:t>
                      </a:r>
                      <a:endParaRPr kumimoji="1" lang="ja-JP" altLang="en-US" dirty="0"/>
                    </a:p>
                  </a:txBody>
                  <a:tcPr/>
                </a:tc>
                <a:tc>
                  <a:txBody>
                    <a:bodyPr/>
                    <a:lstStyle/>
                    <a:p>
                      <a:pPr algn="ctr"/>
                      <a:r>
                        <a:rPr kumimoji="1" lang="en-US" altLang="ja-JP" dirty="0" smtClean="0"/>
                        <a:t>160ns-940ns</a:t>
                      </a:r>
                      <a:endParaRPr kumimoji="1" lang="ja-JP" altLang="en-US" dirty="0"/>
                    </a:p>
                  </a:txBody>
                  <a:tcPr/>
                </a:tc>
              </a:tr>
              <a:tr h="370840">
                <a:tc>
                  <a:txBody>
                    <a:bodyPr/>
                    <a:lstStyle/>
                    <a:p>
                      <a:pPr algn="ctr"/>
                      <a:r>
                        <a:rPr kumimoji="1" lang="en-US" altLang="ja-JP" dirty="0" smtClean="0"/>
                        <a:t>ADC1(</a:t>
                      </a:r>
                      <a:r>
                        <a:rPr kumimoji="1" lang="ja-JP" altLang="en-US" dirty="0" smtClean="0"/>
                        <a:t>真空</a:t>
                      </a:r>
                      <a:r>
                        <a:rPr kumimoji="1" lang="en-US" altLang="ja-JP" dirty="0" smtClean="0"/>
                        <a:t>)</a:t>
                      </a:r>
                      <a:endParaRPr kumimoji="1" lang="ja-JP" altLang="en-US" dirty="0"/>
                    </a:p>
                  </a:txBody>
                  <a:tcPr/>
                </a:tc>
                <a:tc>
                  <a:txBody>
                    <a:bodyPr/>
                    <a:lstStyle/>
                    <a:p>
                      <a:pPr algn="ctr"/>
                      <a:r>
                        <a:rPr kumimoji="1" lang="en-US" altLang="ja-JP" dirty="0" smtClean="0"/>
                        <a:t>194.5±1.5</a:t>
                      </a:r>
                      <a:endParaRPr kumimoji="1" lang="ja-JP" altLang="en-US" dirty="0"/>
                    </a:p>
                  </a:txBody>
                  <a:tcPr/>
                </a:tc>
                <a:tc>
                  <a:txBody>
                    <a:bodyPr/>
                    <a:lstStyle/>
                    <a:p>
                      <a:pPr algn="ctr"/>
                      <a:r>
                        <a:rPr kumimoji="1" lang="en-US" altLang="ja-JP" dirty="0" smtClean="0"/>
                        <a:t>140ns-940ns</a:t>
                      </a:r>
                      <a:endParaRPr kumimoji="1" lang="ja-JP" altLang="en-US" dirty="0"/>
                    </a:p>
                  </a:txBody>
                  <a:tcPr/>
                </a:tc>
              </a:tr>
              <a:tr h="370840">
                <a:tc>
                  <a:txBody>
                    <a:bodyPr/>
                    <a:lstStyle/>
                    <a:p>
                      <a:pPr algn="ctr"/>
                      <a:r>
                        <a:rPr kumimoji="1" lang="en-US" altLang="ja-JP" dirty="0" smtClean="0"/>
                        <a:t>ADC2(</a:t>
                      </a:r>
                      <a:r>
                        <a:rPr kumimoji="1" lang="ja-JP" altLang="en-US" dirty="0" smtClean="0"/>
                        <a:t>真空</a:t>
                      </a:r>
                      <a:r>
                        <a:rPr kumimoji="1" lang="en-US" altLang="ja-JP" dirty="0" smtClean="0"/>
                        <a:t>)</a:t>
                      </a:r>
                      <a:endParaRPr kumimoji="1" lang="ja-JP" altLang="en-US" dirty="0"/>
                    </a:p>
                  </a:txBody>
                  <a:tcPr/>
                </a:tc>
                <a:tc>
                  <a:txBody>
                    <a:bodyPr/>
                    <a:lstStyle/>
                    <a:p>
                      <a:pPr algn="ctr"/>
                      <a:r>
                        <a:rPr kumimoji="1" lang="en-US" altLang="ja-JP" dirty="0" smtClean="0"/>
                        <a:t>203.3±1.8</a:t>
                      </a:r>
                      <a:endParaRPr kumimoji="1" lang="ja-JP" altLang="en-US" dirty="0"/>
                    </a:p>
                  </a:txBody>
                  <a:tcPr/>
                </a:tc>
                <a:tc>
                  <a:txBody>
                    <a:bodyPr/>
                    <a:lstStyle/>
                    <a:p>
                      <a:pPr algn="ctr"/>
                      <a:r>
                        <a:rPr kumimoji="1" lang="en-US" altLang="ja-JP" dirty="0" smtClean="0"/>
                        <a:t>140ns-940ns</a:t>
                      </a:r>
                      <a:endParaRPr kumimoji="1" lang="ja-JP" altLang="en-US" dirty="0"/>
                    </a:p>
                  </a:txBody>
                  <a:tcPr/>
                </a:tc>
              </a:tr>
            </a:tbl>
          </a:graphicData>
        </a:graphic>
      </p:graphicFrame>
      <p:sp>
        <p:nvSpPr>
          <p:cNvPr id="11" name="テキスト ボックス 6"/>
          <p:cNvSpPr txBox="1"/>
          <p:nvPr/>
        </p:nvSpPr>
        <p:spPr>
          <a:xfrm>
            <a:off x="1032361" y="2806889"/>
            <a:ext cx="7445412" cy="646331"/>
          </a:xfrm>
          <a:prstGeom prst="rect">
            <a:avLst/>
          </a:prstGeom>
          <a:noFill/>
        </p:spPr>
        <p:txBody>
          <a:bodyPr wrap="square" rtlCol="0">
            <a:spAutoFit/>
          </a:bodyPr>
          <a:lstStyle/>
          <a:p>
            <a:r>
              <a:rPr lang="en-US" altLang="ja-JP" dirty="0" smtClean="0"/>
              <a:t>Pick-off</a:t>
            </a:r>
            <a:r>
              <a:rPr lang="ja-JP" altLang="en-US" dirty="0" smtClean="0"/>
              <a:t>補正関数の作成に用いた</a:t>
            </a:r>
            <a:r>
              <a:rPr lang="en-US" altLang="ja-JP" dirty="0" err="1" smtClean="0"/>
              <a:t>Γpick</a:t>
            </a:r>
            <a:r>
              <a:rPr lang="en-US" altLang="ja-JP" dirty="0" smtClean="0"/>
              <a:t>/</a:t>
            </a:r>
            <a:r>
              <a:rPr lang="en-US" altLang="ja-JP" dirty="0" err="1" smtClean="0"/>
              <a:t>Γortho</a:t>
            </a:r>
            <a:r>
              <a:rPr lang="ja-JP" altLang="en-US" dirty="0" smtClean="0"/>
              <a:t>の相対誤差</a:t>
            </a:r>
            <a:endParaRPr lang="en-US" altLang="ja-JP" dirty="0" smtClean="0"/>
          </a:p>
          <a:p>
            <a:r>
              <a:rPr lang="el-GR" altLang="ja-JP" dirty="0" smtClean="0"/>
              <a:t>σ</a:t>
            </a:r>
            <a:r>
              <a:rPr lang="en-US" altLang="ja-JP" dirty="0" smtClean="0"/>
              <a:t>(</a:t>
            </a:r>
            <a:r>
              <a:rPr lang="en-US" altLang="ja-JP" dirty="0" err="1"/>
              <a:t>Γpick</a:t>
            </a:r>
            <a:r>
              <a:rPr lang="en-US" altLang="ja-JP" dirty="0"/>
              <a:t>/</a:t>
            </a:r>
            <a:r>
              <a:rPr lang="en-US" altLang="ja-JP" dirty="0" err="1"/>
              <a:t>Γortho</a:t>
            </a:r>
            <a:r>
              <a:rPr lang="en-US" altLang="ja-JP" dirty="0" smtClean="0"/>
              <a:t>)/(</a:t>
            </a:r>
            <a:r>
              <a:rPr lang="en-US" altLang="ja-JP" dirty="0" err="1" smtClean="0"/>
              <a:t>Γpick</a:t>
            </a:r>
            <a:r>
              <a:rPr lang="en-US" altLang="ja-JP" dirty="0"/>
              <a:t>/</a:t>
            </a:r>
            <a:r>
              <a:rPr lang="en-US" altLang="ja-JP" dirty="0" err="1" smtClean="0"/>
              <a:t>Γortho</a:t>
            </a:r>
            <a:r>
              <a:rPr lang="en-US" altLang="ja-JP" dirty="0" smtClean="0"/>
              <a:t>)</a:t>
            </a:r>
            <a:r>
              <a:rPr lang="ja-JP" altLang="en-US" dirty="0" smtClean="0"/>
              <a:t>はどのデータについても</a:t>
            </a:r>
            <a:r>
              <a:rPr lang="en-US" altLang="ja-JP" dirty="0" smtClean="0"/>
              <a:t>3%</a:t>
            </a:r>
            <a:r>
              <a:rPr lang="ja-JP" altLang="en-US" dirty="0" smtClean="0"/>
              <a:t>以内だった。</a:t>
            </a:r>
            <a:endParaRPr lang="en-US" altLang="ja-JP" dirty="0" smtClean="0"/>
          </a:p>
        </p:txBody>
      </p:sp>
    </p:spTree>
    <p:extLst>
      <p:ext uri="{BB962C8B-B14F-4D97-AF65-F5344CB8AC3E}">
        <p14:creationId xmlns:p14="http://schemas.microsoft.com/office/powerpoint/2010/main" val="71392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35796" y="344769"/>
            <a:ext cx="7272808" cy="584775"/>
          </a:xfrm>
          <a:prstGeom prst="rect">
            <a:avLst/>
          </a:prstGeom>
          <a:noFill/>
        </p:spPr>
        <p:txBody>
          <a:bodyPr wrap="square" rtlCol="0">
            <a:spAutoFit/>
          </a:bodyPr>
          <a:lstStyle/>
          <a:p>
            <a:r>
              <a:rPr lang="ja-JP" altLang="en-US" sz="3200" dirty="0" smtClean="0"/>
              <a:t>今回の実験の特に不定な部分のまとめ</a:t>
            </a:r>
            <a:endParaRPr kumimoji="1" lang="ja-JP" altLang="en-US" sz="3200" dirty="0"/>
          </a:p>
        </p:txBody>
      </p:sp>
      <p:sp>
        <p:nvSpPr>
          <p:cNvPr id="5" name="テキスト ボックス 4"/>
          <p:cNvSpPr txBox="1"/>
          <p:nvPr/>
        </p:nvSpPr>
        <p:spPr>
          <a:xfrm>
            <a:off x="406208" y="1326086"/>
            <a:ext cx="8375506" cy="523220"/>
          </a:xfrm>
          <a:prstGeom prst="rect">
            <a:avLst/>
          </a:prstGeom>
          <a:noFill/>
        </p:spPr>
        <p:txBody>
          <a:bodyPr wrap="square" rtlCol="0">
            <a:spAutoFit/>
          </a:bodyPr>
          <a:lstStyle/>
          <a:p>
            <a:r>
              <a:rPr lang="ja-JP" altLang="en-US" sz="2800" dirty="0" smtClean="0"/>
              <a:t>・</a:t>
            </a:r>
            <a:r>
              <a:rPr lang="en-US" altLang="ja-JP" sz="2800" dirty="0" smtClean="0"/>
              <a:t>pick-off</a:t>
            </a:r>
            <a:r>
              <a:rPr lang="ja-JP" altLang="en-US" sz="2800" dirty="0" smtClean="0"/>
              <a:t>補正のやり方次第で寿命が大きく変わる</a:t>
            </a:r>
            <a:endParaRPr lang="en-US" altLang="ja-JP" sz="2800" dirty="0" smtClean="0"/>
          </a:p>
        </p:txBody>
      </p:sp>
      <p:sp>
        <p:nvSpPr>
          <p:cNvPr id="6" name="テキスト ボックス 5"/>
          <p:cNvSpPr txBox="1"/>
          <p:nvPr/>
        </p:nvSpPr>
        <p:spPr>
          <a:xfrm>
            <a:off x="695981" y="2021879"/>
            <a:ext cx="7128792" cy="461665"/>
          </a:xfrm>
          <a:prstGeom prst="rect">
            <a:avLst/>
          </a:prstGeom>
          <a:noFill/>
        </p:spPr>
        <p:txBody>
          <a:bodyPr wrap="square" rtlCol="0">
            <a:spAutoFit/>
          </a:bodyPr>
          <a:lstStyle/>
          <a:p>
            <a:r>
              <a:rPr lang="ja-JP" altLang="en-US" sz="2400" dirty="0" smtClean="0"/>
              <a:t>・そもそも</a:t>
            </a:r>
            <a:r>
              <a:rPr lang="en-US" altLang="ja-JP" sz="2400" dirty="0" err="1" smtClean="0"/>
              <a:t>Γpick</a:t>
            </a:r>
            <a:r>
              <a:rPr lang="en-US" altLang="ja-JP" sz="2400" dirty="0" smtClean="0"/>
              <a:t>/</a:t>
            </a:r>
            <a:r>
              <a:rPr lang="en-US" altLang="ja-JP" sz="2400" dirty="0" err="1" smtClean="0"/>
              <a:t>Γortho</a:t>
            </a:r>
            <a:r>
              <a:rPr lang="ja-JP" altLang="en-US" sz="2400" dirty="0" smtClean="0"/>
              <a:t>が大きすぎる</a:t>
            </a:r>
            <a:endParaRPr lang="en-US" altLang="ja-JP" sz="2400" dirty="0" smtClean="0"/>
          </a:p>
        </p:txBody>
      </p:sp>
      <p:sp>
        <p:nvSpPr>
          <p:cNvPr id="7" name="テキスト ボックス 6"/>
          <p:cNvSpPr txBox="1"/>
          <p:nvPr/>
        </p:nvSpPr>
        <p:spPr>
          <a:xfrm>
            <a:off x="2201725" y="2534905"/>
            <a:ext cx="6471438" cy="369332"/>
          </a:xfrm>
          <a:prstGeom prst="rect">
            <a:avLst/>
          </a:prstGeom>
          <a:noFill/>
        </p:spPr>
        <p:txBody>
          <a:bodyPr wrap="square" rtlCol="0">
            <a:spAutoFit/>
          </a:bodyPr>
          <a:lstStyle/>
          <a:p>
            <a:r>
              <a:rPr lang="ja-JP" altLang="en-US" dirty="0" smtClean="0"/>
              <a:t>セットアップが原因</a:t>
            </a:r>
            <a:r>
              <a:rPr lang="en-US" altLang="ja-JP" dirty="0" smtClean="0"/>
              <a:t>? </a:t>
            </a:r>
            <a:r>
              <a:rPr lang="en-US" altLang="ja-JP" dirty="0" err="1" smtClean="0"/>
              <a:t>Γpick</a:t>
            </a:r>
            <a:r>
              <a:rPr lang="en-US" altLang="ja-JP" dirty="0" smtClean="0"/>
              <a:t>/</a:t>
            </a:r>
            <a:r>
              <a:rPr lang="en-US" altLang="ja-JP" dirty="0" err="1" smtClean="0"/>
              <a:t>Γortho</a:t>
            </a:r>
            <a:r>
              <a:rPr lang="ja-JP" altLang="en-US" dirty="0" smtClean="0"/>
              <a:t>の計算がよくない</a:t>
            </a:r>
            <a:r>
              <a:rPr lang="en-US" altLang="ja-JP" dirty="0" smtClean="0"/>
              <a:t>?</a:t>
            </a:r>
          </a:p>
        </p:txBody>
      </p:sp>
      <p:sp>
        <p:nvSpPr>
          <p:cNvPr id="8" name="テキスト ボックス 7"/>
          <p:cNvSpPr txBox="1"/>
          <p:nvPr/>
        </p:nvSpPr>
        <p:spPr>
          <a:xfrm>
            <a:off x="695980" y="3154701"/>
            <a:ext cx="6196960" cy="461665"/>
          </a:xfrm>
          <a:prstGeom prst="rect">
            <a:avLst/>
          </a:prstGeom>
          <a:noFill/>
        </p:spPr>
        <p:txBody>
          <a:bodyPr wrap="square" rtlCol="0">
            <a:spAutoFit/>
          </a:bodyPr>
          <a:lstStyle/>
          <a:p>
            <a:r>
              <a:rPr lang="ja-JP" altLang="en-US" sz="2400" dirty="0" smtClean="0"/>
              <a:t>・</a:t>
            </a:r>
            <a:r>
              <a:rPr lang="en-US" altLang="ja-JP" sz="2400" dirty="0" err="1" smtClean="0"/>
              <a:t>Thr</a:t>
            </a:r>
            <a:r>
              <a:rPr lang="en-US" altLang="ja-JP" sz="2400" dirty="0" smtClean="0"/>
              <a:t>.</a:t>
            </a:r>
            <a:r>
              <a:rPr lang="ja-JP" altLang="en-US" sz="2400" dirty="0" smtClean="0"/>
              <a:t>以下のデータの復元方法は正しいか</a:t>
            </a:r>
            <a:endParaRPr lang="en-US" altLang="ja-JP" sz="2400" dirty="0" smtClean="0"/>
          </a:p>
        </p:txBody>
      </p:sp>
      <p:sp>
        <p:nvSpPr>
          <p:cNvPr id="9" name="テキスト ボックス 8"/>
          <p:cNvSpPr txBox="1"/>
          <p:nvPr/>
        </p:nvSpPr>
        <p:spPr>
          <a:xfrm>
            <a:off x="723710" y="3616366"/>
            <a:ext cx="5676219" cy="461665"/>
          </a:xfrm>
          <a:prstGeom prst="rect">
            <a:avLst/>
          </a:prstGeom>
          <a:noFill/>
        </p:spPr>
        <p:txBody>
          <a:bodyPr wrap="square" rtlCol="0">
            <a:spAutoFit/>
          </a:bodyPr>
          <a:lstStyle/>
          <a:p>
            <a:r>
              <a:rPr lang="ja-JP" altLang="en-US" sz="2400" dirty="0" smtClean="0"/>
              <a:t>・</a:t>
            </a:r>
            <a:r>
              <a:rPr lang="en-US" altLang="ja-JP" sz="2400" dirty="0" smtClean="0"/>
              <a:t>pick-off</a:t>
            </a:r>
            <a:r>
              <a:rPr lang="ja-JP" altLang="en-US" sz="2400" dirty="0" smtClean="0"/>
              <a:t>補正関数の形は正しいか</a:t>
            </a:r>
            <a:endParaRPr lang="en-US" altLang="ja-JP" sz="2400" dirty="0" smtClean="0"/>
          </a:p>
        </p:txBody>
      </p:sp>
      <p:sp>
        <p:nvSpPr>
          <p:cNvPr id="10" name="テキスト ボックス 9"/>
          <p:cNvSpPr txBox="1"/>
          <p:nvPr/>
        </p:nvSpPr>
        <p:spPr>
          <a:xfrm>
            <a:off x="406207" y="4581128"/>
            <a:ext cx="7128792" cy="523220"/>
          </a:xfrm>
          <a:prstGeom prst="rect">
            <a:avLst/>
          </a:prstGeom>
          <a:noFill/>
        </p:spPr>
        <p:txBody>
          <a:bodyPr wrap="square" rtlCol="0">
            <a:spAutoFit/>
          </a:bodyPr>
          <a:lstStyle/>
          <a:p>
            <a:r>
              <a:rPr lang="ja-JP" altLang="en-US" sz="2800" dirty="0" smtClean="0"/>
              <a:t>・寿命が</a:t>
            </a:r>
            <a:r>
              <a:rPr lang="en-US" altLang="ja-JP" sz="2800" dirty="0" smtClean="0"/>
              <a:t>fitting</a:t>
            </a:r>
            <a:r>
              <a:rPr lang="ja-JP" altLang="en-US" sz="2800" dirty="0" smtClean="0"/>
              <a:t>の範囲に大きく依存</a:t>
            </a:r>
            <a:endParaRPr lang="en-US" altLang="ja-JP" sz="2800" dirty="0" smtClean="0"/>
          </a:p>
        </p:txBody>
      </p:sp>
      <p:sp>
        <p:nvSpPr>
          <p:cNvPr id="11" name="テキスト ボックス 10"/>
          <p:cNvSpPr txBox="1"/>
          <p:nvPr/>
        </p:nvSpPr>
        <p:spPr>
          <a:xfrm>
            <a:off x="755976" y="5299302"/>
            <a:ext cx="8025738" cy="461665"/>
          </a:xfrm>
          <a:prstGeom prst="rect">
            <a:avLst/>
          </a:prstGeom>
          <a:noFill/>
        </p:spPr>
        <p:txBody>
          <a:bodyPr wrap="square" rtlCol="0">
            <a:spAutoFit/>
          </a:bodyPr>
          <a:lstStyle/>
          <a:p>
            <a:r>
              <a:rPr lang="ja-JP" altLang="en-US" sz="2400" dirty="0" smtClean="0"/>
              <a:t>・寿命と</a:t>
            </a:r>
            <a:r>
              <a:rPr lang="en-US" altLang="ja-JP" sz="2400" dirty="0" smtClean="0"/>
              <a:t>fitting</a:t>
            </a:r>
            <a:r>
              <a:rPr lang="ja-JP" altLang="en-US" sz="2400" dirty="0" smtClean="0"/>
              <a:t>範囲の関係にはどのような傾向があるか</a:t>
            </a:r>
            <a:endParaRPr lang="en-US" altLang="ja-JP" sz="2400" dirty="0" smtClean="0"/>
          </a:p>
        </p:txBody>
      </p:sp>
    </p:spTree>
    <p:extLst>
      <p:ext uri="{BB962C8B-B14F-4D97-AF65-F5344CB8AC3E}">
        <p14:creationId xmlns:p14="http://schemas.microsoft.com/office/powerpoint/2010/main" val="17777016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21" y="323044"/>
            <a:ext cx="7611079" cy="1143000"/>
          </a:xfrm>
        </p:spPr>
        <p:txBody>
          <a:bodyPr/>
          <a:lstStyle/>
          <a:p>
            <a:pPr marL="0" indent="0">
              <a:buNone/>
            </a:pPr>
            <a:r>
              <a:rPr lang="en-US" dirty="0" smtClean="0"/>
              <a:t>Pick-off</a:t>
            </a:r>
            <a:r>
              <a:rPr lang="ja-JP" altLang="en-US" dirty="0" smtClean="0"/>
              <a:t>補正についての考察</a:t>
            </a:r>
            <a:endParaRPr lang="en-US" dirty="0"/>
          </a:p>
        </p:txBody>
      </p:sp>
      <p:sp>
        <p:nvSpPr>
          <p:cNvPr id="3" name="Content Placeholder 2"/>
          <p:cNvSpPr>
            <a:spLocks noGrp="1"/>
          </p:cNvSpPr>
          <p:nvPr>
            <p:ph sz="quarter" idx="13"/>
          </p:nvPr>
        </p:nvSpPr>
        <p:spPr>
          <a:xfrm>
            <a:off x="575315" y="1806221"/>
            <a:ext cx="8173833" cy="4522570"/>
          </a:xfrm>
        </p:spPr>
        <p:txBody>
          <a:bodyPr>
            <a:normAutofit/>
          </a:bodyPr>
          <a:lstStyle/>
          <a:p>
            <a:r>
              <a:rPr lang="ja-JP" altLang="en-US" dirty="0" smtClean="0"/>
              <a:t>今回</a:t>
            </a:r>
            <a:r>
              <a:rPr lang="en-US" altLang="ja-JP" dirty="0" smtClean="0"/>
              <a:t>pick-off</a:t>
            </a:r>
            <a:r>
              <a:rPr lang="ja-JP" altLang="en-US" dirty="0" smtClean="0"/>
              <a:t>補正によって寿命が余計に伸びてしまった。この原因を考えたい。</a:t>
            </a:r>
            <a:endParaRPr lang="en-US" altLang="ja-JP" dirty="0" smtClean="0"/>
          </a:p>
          <a:p>
            <a:pPr marL="45720" indent="0">
              <a:buNone/>
            </a:pPr>
            <a:endParaRPr lang="en-US" altLang="ja-JP" dirty="0"/>
          </a:p>
          <a:p>
            <a:pPr marL="45720" indent="0">
              <a:buNone/>
            </a:pPr>
            <a:r>
              <a:rPr lang="ja-JP" altLang="en-US" dirty="0" smtClean="0"/>
              <a:t>・</a:t>
            </a:r>
            <a:r>
              <a:rPr lang="en-US" altLang="ja-JP" dirty="0" smtClean="0"/>
              <a:t>511keV</a:t>
            </a:r>
            <a:r>
              <a:rPr lang="ja-JP" altLang="en-US" dirty="0" smtClean="0"/>
              <a:t>は</a:t>
            </a:r>
            <a:r>
              <a:rPr lang="en-US" altLang="ja-JP" dirty="0" smtClean="0"/>
              <a:t>460~550keV</a:t>
            </a:r>
            <a:r>
              <a:rPr lang="ja-JP" altLang="en-US" dirty="0" smtClean="0"/>
              <a:t>として切り取ったが、これは粗すぎるのではないか？</a:t>
            </a:r>
            <a:r>
              <a:rPr lang="en-US" altLang="ja-JP" dirty="0" smtClean="0"/>
              <a:t>460〜</a:t>
            </a:r>
            <a:r>
              <a:rPr lang="ja-JP" altLang="en-US" dirty="0" smtClean="0"/>
              <a:t>には</a:t>
            </a:r>
            <a:r>
              <a:rPr lang="en-US" altLang="ja-JP" dirty="0" err="1" smtClean="0"/>
              <a:t>ortho</a:t>
            </a:r>
            <a:r>
              <a:rPr lang="ja-JP" altLang="en-US" dirty="0" smtClean="0"/>
              <a:t>の３</a:t>
            </a:r>
            <a:r>
              <a:rPr lang="en-US" altLang="ja-JP" dirty="0" err="1" smtClean="0"/>
              <a:t>γ</a:t>
            </a:r>
            <a:r>
              <a:rPr lang="ja-JP" altLang="en-US" dirty="0" smtClean="0"/>
              <a:t>も含まれるはず。</a:t>
            </a:r>
            <a:endParaRPr lang="en-US" altLang="ja-JP" dirty="0" smtClean="0"/>
          </a:p>
          <a:p>
            <a:pPr marL="45720" indent="0">
              <a:buNone/>
            </a:pPr>
            <a:r>
              <a:rPr lang="en-US" altLang="ja-JP" dirty="0" smtClean="0"/>
              <a:t>→</a:t>
            </a:r>
            <a:r>
              <a:rPr lang="ja-JP" altLang="en-US" dirty="0" smtClean="0"/>
              <a:t>エネルギー分解能の良い検出器を用いることで解決？</a:t>
            </a:r>
            <a:endParaRPr lang="en-US" altLang="ja-JP" dirty="0" smtClean="0"/>
          </a:p>
          <a:p>
            <a:pPr marL="45720" indent="0">
              <a:buNone/>
            </a:pPr>
            <a:endParaRPr lang="en-US" altLang="ja-JP" dirty="0"/>
          </a:p>
          <a:p>
            <a:pPr marL="45720" indent="0">
              <a:buNone/>
            </a:pPr>
            <a:r>
              <a:rPr lang="ja-JP" altLang="en-US" dirty="0" smtClean="0"/>
              <a:t>・</a:t>
            </a:r>
            <a:r>
              <a:rPr lang="en-US" altLang="ja-JP" dirty="0" smtClean="0"/>
              <a:t>80keV</a:t>
            </a:r>
            <a:r>
              <a:rPr lang="ja-JP" altLang="en-US" dirty="0" smtClean="0"/>
              <a:t>付近のピークによって低エネルギー（</a:t>
            </a:r>
            <a:r>
              <a:rPr lang="en-US" altLang="ja-JP" dirty="0" smtClean="0"/>
              <a:t>150keV</a:t>
            </a:r>
            <a:r>
              <a:rPr lang="ja-JP" altLang="en-US" dirty="0" smtClean="0"/>
              <a:t>以下）のデータは切り取らざるを得なかった。これによってデータを補間する量が多くなり、誤差が多くなる。</a:t>
            </a:r>
            <a:endParaRPr lang="en-US" altLang="ja-JP" dirty="0" smtClean="0"/>
          </a:p>
          <a:p>
            <a:pPr marL="45720" indent="0">
              <a:buNone/>
            </a:pPr>
            <a:endParaRPr lang="en-US" altLang="ja-JP" dirty="0"/>
          </a:p>
        </p:txBody>
      </p:sp>
    </p:spTree>
    <p:extLst>
      <p:ext uri="{BB962C8B-B14F-4D97-AF65-F5344CB8AC3E}">
        <p14:creationId xmlns:p14="http://schemas.microsoft.com/office/powerpoint/2010/main" val="367654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21" y="323044"/>
            <a:ext cx="7611079" cy="1143000"/>
          </a:xfrm>
        </p:spPr>
        <p:txBody>
          <a:bodyPr/>
          <a:lstStyle/>
          <a:p>
            <a:pPr marL="0" indent="0">
              <a:buNone/>
            </a:pPr>
            <a:r>
              <a:rPr lang="en-US" dirty="0" smtClean="0"/>
              <a:t>Pick-off</a:t>
            </a:r>
            <a:r>
              <a:rPr lang="ja-JP" altLang="en-US" dirty="0" smtClean="0"/>
              <a:t>補正についての考察</a:t>
            </a:r>
            <a:endParaRPr lang="en-US" dirty="0"/>
          </a:p>
        </p:txBody>
      </p:sp>
      <p:sp>
        <p:nvSpPr>
          <p:cNvPr id="3" name="Content Placeholder 2"/>
          <p:cNvSpPr>
            <a:spLocks noGrp="1"/>
          </p:cNvSpPr>
          <p:nvPr>
            <p:ph sz="quarter" idx="13"/>
          </p:nvPr>
        </p:nvSpPr>
        <p:spPr>
          <a:xfrm>
            <a:off x="575315" y="1806221"/>
            <a:ext cx="8173833" cy="4522570"/>
          </a:xfrm>
        </p:spPr>
        <p:txBody>
          <a:bodyPr>
            <a:normAutofit/>
          </a:bodyPr>
          <a:lstStyle/>
          <a:p>
            <a:pPr marL="45720" indent="0">
              <a:buNone/>
            </a:pPr>
            <a:r>
              <a:rPr lang="ja-JP" altLang="en-US" dirty="0" smtClean="0"/>
              <a:t>・</a:t>
            </a:r>
            <a:r>
              <a:rPr lang="en-US" altLang="ja-JP" dirty="0" err="1" smtClean="0"/>
              <a:t>Γ_pick</a:t>
            </a:r>
            <a:r>
              <a:rPr lang="en-US" altLang="ja-JP" dirty="0" smtClean="0"/>
              <a:t>/</a:t>
            </a:r>
            <a:r>
              <a:rPr lang="en-US" altLang="ja-JP" dirty="0" err="1"/>
              <a:t>Γ_ortho</a:t>
            </a:r>
            <a:r>
              <a:rPr lang="ja-JP" altLang="en-US" dirty="0"/>
              <a:t>の</a:t>
            </a:r>
            <a:r>
              <a:rPr lang="en-US" altLang="ja-JP" dirty="0"/>
              <a:t>fitting</a:t>
            </a:r>
            <a:r>
              <a:rPr lang="ja-JP" altLang="en-US" dirty="0"/>
              <a:t>は</a:t>
            </a:r>
            <a:r>
              <a:rPr lang="en-US" altLang="ja-JP" dirty="0" err="1"/>
              <a:t>exp</a:t>
            </a:r>
            <a:r>
              <a:rPr lang="ja-JP" altLang="en-US" dirty="0"/>
              <a:t>で良かったのか</a:t>
            </a:r>
            <a:r>
              <a:rPr lang="ja-JP" altLang="en-US" dirty="0" smtClean="0"/>
              <a:t>？</a:t>
            </a:r>
            <a:endParaRPr lang="en-US" altLang="ja-JP" dirty="0" smtClean="0"/>
          </a:p>
          <a:p>
            <a:pPr marL="45720" indent="0">
              <a:buNone/>
            </a:pPr>
            <a:r>
              <a:rPr lang="ja-JP" altLang="en-US" dirty="0" smtClean="0"/>
              <a:t>そもそも熱化についてよく知らない。時間がたつと（</a:t>
            </a:r>
            <a:r>
              <a:rPr lang="en-US" altLang="ja-JP" dirty="0" smtClean="0"/>
              <a:t>~600ns</a:t>
            </a:r>
            <a:r>
              <a:rPr lang="ja-JP" altLang="en-US" dirty="0" smtClean="0"/>
              <a:t>）</a:t>
            </a:r>
            <a:endParaRPr lang="en-US" altLang="ja-JP" dirty="0" smtClean="0"/>
          </a:p>
          <a:p>
            <a:pPr marL="45720" indent="0">
              <a:buNone/>
            </a:pPr>
            <a:r>
              <a:rPr lang="en-US" altLang="ja-JP" dirty="0" smtClean="0"/>
              <a:t>pick/</a:t>
            </a:r>
            <a:r>
              <a:rPr lang="en-US" altLang="ja-JP" dirty="0" err="1" smtClean="0"/>
              <a:t>ortho</a:t>
            </a:r>
            <a:r>
              <a:rPr lang="ja-JP" altLang="en-US" dirty="0" smtClean="0"/>
              <a:t>が一定になるらしい。（冷やすと良い？）</a:t>
            </a:r>
            <a:endParaRPr lang="en-US" altLang="ja-JP" dirty="0" smtClean="0"/>
          </a:p>
          <a:p>
            <a:pPr marL="45720" indent="0">
              <a:buNone/>
            </a:pPr>
            <a:endParaRPr lang="en-US" altLang="ja-JP" dirty="0"/>
          </a:p>
          <a:p>
            <a:pPr marL="45720" indent="0">
              <a:buNone/>
            </a:pPr>
            <a:r>
              <a:rPr lang="ja-JP" altLang="en-US" dirty="0" smtClean="0"/>
              <a:t>・今回</a:t>
            </a:r>
            <a:r>
              <a:rPr lang="en-US" altLang="ja-JP" dirty="0" smtClean="0"/>
              <a:t>TDC</a:t>
            </a:r>
            <a:r>
              <a:rPr lang="ja-JP" altLang="en-US" dirty="0" smtClean="0"/>
              <a:t>は</a:t>
            </a:r>
            <a:r>
              <a:rPr lang="en-US" altLang="ja-JP" dirty="0" smtClean="0"/>
              <a:t>1000ns</a:t>
            </a:r>
            <a:r>
              <a:rPr lang="ja-JP" altLang="en-US" dirty="0" smtClean="0"/>
              <a:t>までしか測れなかった。（</a:t>
            </a:r>
            <a:r>
              <a:rPr lang="en-US" altLang="ja-JP" dirty="0" smtClean="0"/>
              <a:t>1000ns</a:t>
            </a:r>
            <a:r>
              <a:rPr lang="ja-JP" altLang="en-US" dirty="0" smtClean="0"/>
              <a:t>後でも</a:t>
            </a:r>
            <a:r>
              <a:rPr lang="en-US" altLang="ja-JP" dirty="0" err="1" smtClean="0"/>
              <a:t>ortho</a:t>
            </a:r>
            <a:r>
              <a:rPr lang="ja-JP" altLang="en-US" dirty="0" smtClean="0"/>
              <a:t>は崩壊しきっていない）</a:t>
            </a:r>
            <a:endParaRPr lang="en-US" altLang="ja-JP" dirty="0"/>
          </a:p>
          <a:p>
            <a:pPr marL="45720" indent="0">
              <a:buNone/>
            </a:pPr>
            <a:r>
              <a:rPr lang="ja-JP" altLang="en-US" dirty="0" smtClean="0"/>
              <a:t>もっと広く測れば良いデータが取れるだろう！</a:t>
            </a:r>
            <a:endParaRPr lang="en-US" altLang="ja-JP" dirty="0" smtClean="0"/>
          </a:p>
          <a:p>
            <a:pPr marL="45720" indent="0">
              <a:buNone/>
            </a:pPr>
            <a:endParaRPr lang="en-US" altLang="ja-JP" dirty="0"/>
          </a:p>
          <a:p>
            <a:pPr marL="45720" indent="0">
              <a:buNone/>
            </a:pPr>
            <a:endParaRPr lang="en-US" altLang="ja-JP" dirty="0" smtClean="0"/>
          </a:p>
          <a:p>
            <a:pPr marL="45720" indent="0">
              <a:buNone/>
            </a:pPr>
            <a:endParaRPr lang="en-US" altLang="ja-JP" dirty="0"/>
          </a:p>
        </p:txBody>
      </p:sp>
    </p:spTree>
    <p:extLst>
      <p:ext uri="{BB962C8B-B14F-4D97-AF65-F5344CB8AC3E}">
        <p14:creationId xmlns:p14="http://schemas.microsoft.com/office/powerpoint/2010/main" val="1202695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21" y="323044"/>
            <a:ext cx="7611079" cy="1143000"/>
          </a:xfrm>
        </p:spPr>
        <p:txBody>
          <a:bodyPr/>
          <a:lstStyle/>
          <a:p>
            <a:pPr marL="0" indent="0">
              <a:buNone/>
            </a:pPr>
            <a:r>
              <a:rPr lang="en-US" dirty="0" smtClean="0"/>
              <a:t>Pick-off</a:t>
            </a:r>
            <a:r>
              <a:rPr lang="ja-JP" altLang="en-US" dirty="0" smtClean="0"/>
              <a:t>補正についての考察</a:t>
            </a:r>
            <a:endParaRPr lang="en-US" dirty="0"/>
          </a:p>
        </p:txBody>
      </p:sp>
      <p:sp>
        <p:nvSpPr>
          <p:cNvPr id="3" name="Content Placeholder 2"/>
          <p:cNvSpPr>
            <a:spLocks noGrp="1"/>
          </p:cNvSpPr>
          <p:nvPr>
            <p:ph sz="quarter" idx="13"/>
          </p:nvPr>
        </p:nvSpPr>
        <p:spPr>
          <a:xfrm>
            <a:off x="575315" y="1806221"/>
            <a:ext cx="8173833" cy="4522570"/>
          </a:xfrm>
        </p:spPr>
        <p:txBody>
          <a:bodyPr>
            <a:normAutofit/>
          </a:bodyPr>
          <a:lstStyle/>
          <a:p>
            <a:pPr marL="45720" indent="0">
              <a:buNone/>
            </a:pPr>
            <a:r>
              <a:rPr lang="ja-JP" altLang="en-US" dirty="0" smtClean="0"/>
              <a:t>・幾何学的配置について</a:t>
            </a:r>
            <a:endParaRPr lang="en-US" altLang="ja-JP" dirty="0" smtClean="0"/>
          </a:p>
          <a:p>
            <a:pPr marL="45720" indent="0">
              <a:buNone/>
            </a:pPr>
            <a:endParaRPr lang="en-US" altLang="ja-JP" dirty="0" smtClean="0"/>
          </a:p>
          <a:p>
            <a:pPr marL="45720" indent="0">
              <a:buNone/>
            </a:pPr>
            <a:endParaRPr lang="en-US" altLang="ja-JP" dirty="0"/>
          </a:p>
          <a:p>
            <a:pPr marL="45720" indent="0">
              <a:buNone/>
            </a:pPr>
            <a:endParaRPr lang="en-US" altLang="ja-JP" dirty="0" smtClean="0"/>
          </a:p>
          <a:p>
            <a:pPr marL="45720" indent="0">
              <a:buNone/>
            </a:pPr>
            <a:endParaRPr lang="en-US" altLang="ja-JP" dirty="0"/>
          </a:p>
          <a:p>
            <a:pPr marL="45720" indent="0">
              <a:buNone/>
            </a:pPr>
            <a:r>
              <a:rPr lang="ja-JP" altLang="en-US" dirty="0" smtClean="0"/>
              <a:t>この</a:t>
            </a:r>
            <a:r>
              <a:rPr lang="en-US" altLang="ja-JP" dirty="0" smtClean="0"/>
              <a:t>α</a:t>
            </a:r>
            <a:r>
              <a:rPr lang="ja-JP" altLang="en-US" dirty="0" smtClean="0"/>
              <a:t>を今回は１とおいたが、それの正当性は？</a:t>
            </a:r>
            <a:endParaRPr lang="en-US" altLang="ja-JP" dirty="0" smtClean="0"/>
          </a:p>
          <a:p>
            <a:pPr marL="45720" indent="0">
              <a:buNone/>
            </a:pPr>
            <a:r>
              <a:rPr lang="ja-JP" altLang="en-US" dirty="0" smtClean="0"/>
              <a:t>（過去のレポートを見ると、</a:t>
            </a:r>
            <a:r>
              <a:rPr lang="en-US" altLang="ja-JP" dirty="0" smtClean="0"/>
              <a:t>3/2</a:t>
            </a:r>
            <a:r>
              <a:rPr lang="ja-JP" altLang="en-US" dirty="0" smtClean="0"/>
              <a:t>と置いている）</a:t>
            </a:r>
            <a:endParaRPr lang="en-US" altLang="ja-JP" dirty="0"/>
          </a:p>
        </p:txBody>
      </p:sp>
      <p:pic>
        <p:nvPicPr>
          <p:cNvPr id="4" name="Picture 3" descr="Screen Shot 2013-04-01 at 1.43.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340" y="2333945"/>
            <a:ext cx="5092700" cy="1270000"/>
          </a:xfrm>
          <a:prstGeom prst="rect">
            <a:avLst/>
          </a:prstGeom>
        </p:spPr>
      </p:pic>
      <p:sp>
        <p:nvSpPr>
          <p:cNvPr id="6" name="Oval 5"/>
          <p:cNvSpPr/>
          <p:nvPr/>
        </p:nvSpPr>
        <p:spPr>
          <a:xfrm>
            <a:off x="4613385" y="2496779"/>
            <a:ext cx="477621" cy="879300"/>
          </a:xfrm>
          <a:prstGeom prst="ellipse">
            <a:avLst/>
          </a:prstGeom>
          <a:solidFill>
            <a:schemeClr val="bg2">
              <a:lumMod val="75000"/>
            </a:schemeClr>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400" b="1" dirty="0" smtClean="0">
                <a:solidFill>
                  <a:schemeClr val="tx1"/>
                </a:solidFill>
              </a:rPr>
              <a:t>α</a:t>
            </a:r>
            <a:endParaRPr lang="en-US" sz="2400" b="1" dirty="0">
              <a:solidFill>
                <a:schemeClr val="tx1"/>
              </a:solidFill>
            </a:endParaRPr>
          </a:p>
        </p:txBody>
      </p:sp>
    </p:spTree>
    <p:extLst>
      <p:ext uri="{BB962C8B-B14F-4D97-AF65-F5344CB8AC3E}">
        <p14:creationId xmlns:p14="http://schemas.microsoft.com/office/powerpoint/2010/main" val="702132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5</a:t>
            </a:r>
            <a:r>
              <a:rPr lang="ja-JP" altLang="en-US" dirty="0" smtClean="0"/>
              <a:t>章続</a:t>
            </a:r>
            <a:r>
              <a:rPr lang="en-US" altLang="ja-JP" dirty="0" smtClean="0"/>
              <a:t> </a:t>
            </a:r>
            <a:r>
              <a:rPr lang="ja-JP" altLang="en-US" dirty="0" smtClean="0"/>
              <a:t>さいごに</a:t>
            </a:r>
            <a:endParaRPr lang="en-US" dirty="0"/>
          </a:p>
        </p:txBody>
      </p:sp>
      <p:sp>
        <p:nvSpPr>
          <p:cNvPr id="3" name="Content Placeholder 2"/>
          <p:cNvSpPr>
            <a:spLocks noGrp="1"/>
          </p:cNvSpPr>
          <p:nvPr>
            <p:ph sz="quarter" idx="13"/>
          </p:nvPr>
        </p:nvSpPr>
        <p:spPr>
          <a:xfrm>
            <a:off x="1143000" y="1741087"/>
            <a:ext cx="6400800" cy="3474720"/>
          </a:xfrm>
        </p:spPr>
        <p:txBody>
          <a:bodyPr/>
          <a:lstStyle/>
          <a:p>
            <a:r>
              <a:rPr lang="ja-JP" altLang="en-US" dirty="0" smtClean="0"/>
              <a:t>今回できたこと</a:t>
            </a:r>
            <a:endParaRPr lang="en-US" altLang="ja-JP" dirty="0" smtClean="0"/>
          </a:p>
          <a:p>
            <a:r>
              <a:rPr lang="ja-JP" altLang="en-US" dirty="0" smtClean="0"/>
              <a:t>次回に期待すること</a:t>
            </a:r>
            <a:endParaRPr lang="en-US" altLang="ja-JP" dirty="0" smtClean="0"/>
          </a:p>
          <a:p>
            <a:r>
              <a:rPr lang="ja-JP" altLang="en-US" dirty="0" smtClean="0"/>
              <a:t>課題演習として</a:t>
            </a:r>
            <a:endParaRPr lang="en-US" dirty="0"/>
          </a:p>
        </p:txBody>
      </p:sp>
    </p:spTree>
    <p:extLst>
      <p:ext uri="{BB962C8B-B14F-4D97-AF65-F5344CB8AC3E}">
        <p14:creationId xmlns:p14="http://schemas.microsoft.com/office/powerpoint/2010/main" val="28910237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077780"/>
            <a:ext cx="6512511" cy="1143000"/>
          </a:xfrm>
        </p:spPr>
        <p:txBody>
          <a:bodyPr/>
          <a:lstStyle/>
          <a:p>
            <a:r>
              <a:rPr lang="ja-JP" altLang="en-US" dirty="0" smtClean="0"/>
              <a:t>今回できたこと</a:t>
            </a:r>
            <a:endParaRPr lang="en-US" dirty="0"/>
          </a:p>
        </p:txBody>
      </p:sp>
      <p:sp>
        <p:nvSpPr>
          <p:cNvPr id="3" name="Content Placeholder 2"/>
          <p:cNvSpPr>
            <a:spLocks noGrp="1"/>
          </p:cNvSpPr>
          <p:nvPr>
            <p:ph sz="quarter" idx="13"/>
          </p:nvPr>
        </p:nvSpPr>
        <p:spPr>
          <a:xfrm>
            <a:off x="1143000" y="731520"/>
            <a:ext cx="6400800" cy="3914660"/>
          </a:xfrm>
        </p:spPr>
        <p:txBody>
          <a:bodyPr>
            <a:normAutofit/>
          </a:bodyPr>
          <a:lstStyle/>
          <a:p>
            <a:r>
              <a:rPr lang="en-US" altLang="ja-JP" dirty="0" smtClean="0"/>
              <a:t>HV</a:t>
            </a:r>
            <a:r>
              <a:rPr lang="ja-JP" altLang="en-US" dirty="0"/>
              <a:t>の限界に挑戦</a:t>
            </a:r>
          </a:p>
          <a:p>
            <a:pPr marL="45720" indent="0">
              <a:buNone/>
            </a:pPr>
            <a:r>
              <a:rPr lang="en-US" altLang="ja-JP" sz="1800" dirty="0" err="1" smtClean="0"/>
              <a:t>thres</a:t>
            </a:r>
            <a:r>
              <a:rPr lang="en-US" altLang="ja-JP" sz="1800" dirty="0"/>
              <a:t>.</a:t>
            </a:r>
            <a:r>
              <a:rPr lang="ja-JP" altLang="en-US" sz="1800" dirty="0"/>
              <a:t>を下げることができて、低エネルギー領域がいままでより</a:t>
            </a:r>
            <a:r>
              <a:rPr lang="en-US" altLang="ja-JP" sz="1800" dirty="0"/>
              <a:t>50keV</a:t>
            </a:r>
            <a:r>
              <a:rPr lang="ja-JP" altLang="en-US" sz="1800" dirty="0"/>
              <a:t>以上見えるように</a:t>
            </a:r>
            <a:r>
              <a:rPr lang="ja-JP" altLang="en-US" sz="1800" dirty="0" smtClean="0"/>
              <a:t>なった</a:t>
            </a:r>
            <a:endParaRPr lang="en-US" altLang="ja-JP" sz="1800" dirty="0" smtClean="0"/>
          </a:p>
          <a:p>
            <a:pPr marL="45720" indent="0">
              <a:buNone/>
            </a:pPr>
            <a:endParaRPr lang="ja-JP" altLang="en-US" dirty="0"/>
          </a:p>
          <a:p>
            <a:r>
              <a:rPr lang="en-US" altLang="ja-JP" dirty="0" smtClean="0"/>
              <a:t>amp</a:t>
            </a:r>
            <a:r>
              <a:rPr lang="ja-JP" altLang="en-US" dirty="0"/>
              <a:t>を使ったが意味がないことが</a:t>
            </a:r>
            <a:r>
              <a:rPr lang="ja-JP" altLang="en-US" dirty="0" smtClean="0"/>
              <a:t>判明</a:t>
            </a:r>
            <a:endParaRPr lang="ja-JP" altLang="en-US" dirty="0"/>
          </a:p>
          <a:p>
            <a:pPr marL="45720" indent="0">
              <a:buNone/>
            </a:pPr>
            <a:r>
              <a:rPr lang="en-US" altLang="ja-JP" sz="1800" dirty="0" err="1" smtClean="0"/>
              <a:t>thres</a:t>
            </a:r>
            <a:r>
              <a:rPr lang="en-US" altLang="ja-JP" sz="1800" dirty="0"/>
              <a:t>.</a:t>
            </a:r>
            <a:r>
              <a:rPr lang="ja-JP" altLang="en-US" sz="1800" dirty="0"/>
              <a:t>以下のごみが増える、１つの信号を２度以上</a:t>
            </a:r>
            <a:r>
              <a:rPr lang="ja-JP" altLang="en-US" sz="1800" dirty="0" smtClean="0"/>
              <a:t>数える</a:t>
            </a:r>
            <a:endParaRPr lang="en-US" altLang="ja-JP" sz="1800" dirty="0" smtClean="0"/>
          </a:p>
          <a:p>
            <a:pPr marL="45720" indent="0">
              <a:buNone/>
            </a:pPr>
            <a:endParaRPr lang="ja-JP" altLang="en-US" dirty="0"/>
          </a:p>
          <a:p>
            <a:r>
              <a:rPr lang="en-US" altLang="ja-JP" dirty="0" smtClean="0"/>
              <a:t>NaI2</a:t>
            </a:r>
            <a:r>
              <a:rPr lang="ja-JP" altLang="en-US" dirty="0"/>
              <a:t>台分のデータをきちんと取得できた</a:t>
            </a:r>
          </a:p>
          <a:p>
            <a:r>
              <a:rPr lang="ja-JP" altLang="en-US" dirty="0" smtClean="0"/>
              <a:t>線源</a:t>
            </a:r>
            <a:r>
              <a:rPr lang="ja-JP" altLang="en-US" dirty="0"/>
              <a:t>が新しくなったため、データ数が増えた</a:t>
            </a:r>
            <a:endParaRPr lang="en-US" dirty="0"/>
          </a:p>
        </p:txBody>
      </p:sp>
    </p:spTree>
    <p:extLst>
      <p:ext uri="{BB962C8B-B14F-4D97-AF65-F5344CB8AC3E}">
        <p14:creationId xmlns:p14="http://schemas.microsoft.com/office/powerpoint/2010/main" val="18441989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392591"/>
            <a:ext cx="6512511" cy="1143000"/>
          </a:xfrm>
        </p:spPr>
        <p:txBody>
          <a:bodyPr/>
          <a:lstStyle/>
          <a:p>
            <a:r>
              <a:rPr lang="ja-JP" altLang="en-US" dirty="0"/>
              <a:t>次回に期待すること</a:t>
            </a:r>
            <a:endParaRPr lang="en-US" dirty="0"/>
          </a:p>
        </p:txBody>
      </p:sp>
      <p:sp>
        <p:nvSpPr>
          <p:cNvPr id="3" name="Content Placeholder 2"/>
          <p:cNvSpPr>
            <a:spLocks noGrp="1"/>
          </p:cNvSpPr>
          <p:nvPr>
            <p:ph sz="quarter" idx="13"/>
          </p:nvPr>
        </p:nvSpPr>
        <p:spPr>
          <a:xfrm>
            <a:off x="1143000" y="1469698"/>
            <a:ext cx="6400800" cy="3474720"/>
          </a:xfrm>
        </p:spPr>
        <p:txBody>
          <a:bodyPr/>
          <a:lstStyle/>
          <a:p>
            <a:r>
              <a:rPr lang="ja-JP" altLang="en-US" sz="2400" dirty="0"/>
              <a:t>鉛以外の遮断材がほしい</a:t>
            </a:r>
            <a:endParaRPr lang="en-US" altLang="ja-JP" sz="2400" dirty="0"/>
          </a:p>
          <a:p>
            <a:pPr marL="45720" indent="0">
              <a:buNone/>
            </a:pPr>
            <a:r>
              <a:rPr lang="en-US" altLang="ja-JP" sz="2400" dirty="0" smtClean="0"/>
              <a:t>→</a:t>
            </a:r>
            <a:r>
              <a:rPr lang="ja-JP" altLang="en-US" sz="2400" dirty="0" smtClean="0"/>
              <a:t>鉛</a:t>
            </a:r>
            <a:r>
              <a:rPr lang="ja-JP" altLang="en-US" sz="2400" dirty="0"/>
              <a:t>の特性</a:t>
            </a:r>
            <a:r>
              <a:rPr lang="en-US" altLang="ja-JP" sz="2400" dirty="0"/>
              <a:t>X</a:t>
            </a:r>
            <a:r>
              <a:rPr lang="ja-JP" altLang="en-US" sz="2400" dirty="0"/>
              <a:t>線による影響を判断できる</a:t>
            </a:r>
            <a:endParaRPr lang="en-US" altLang="ja-JP" sz="2400" dirty="0"/>
          </a:p>
          <a:p>
            <a:pPr marL="45720" indent="0">
              <a:buNone/>
            </a:pPr>
            <a:endParaRPr lang="en-US" altLang="ja-JP" sz="2400" dirty="0"/>
          </a:p>
          <a:p>
            <a:r>
              <a:rPr lang="ja-JP" altLang="en-US" sz="2400" dirty="0"/>
              <a:t>むしろ鉛はいらない</a:t>
            </a:r>
            <a:endParaRPr lang="en-US" altLang="ja-JP" sz="2400" dirty="0"/>
          </a:p>
          <a:p>
            <a:pPr marL="45720" indent="0">
              <a:buNone/>
            </a:pPr>
            <a:r>
              <a:rPr lang="en-US" altLang="ja-JP" sz="2400" dirty="0"/>
              <a:t>→</a:t>
            </a:r>
            <a:r>
              <a:rPr lang="ja-JP" altLang="en-US" sz="2400" dirty="0"/>
              <a:t>遮断の必要がない</a:t>
            </a:r>
            <a:r>
              <a:rPr lang="en-US" altLang="ja-JP" sz="2400" dirty="0"/>
              <a:t>(</a:t>
            </a:r>
            <a:r>
              <a:rPr lang="ja-JP" altLang="en-US" sz="2400" dirty="0"/>
              <a:t>解析で取り除ける</a:t>
            </a:r>
            <a:r>
              <a:rPr lang="en-US" altLang="ja-JP" sz="2400" dirty="0"/>
              <a:t>)</a:t>
            </a:r>
            <a:endParaRPr lang="ja-JP" altLang="en-US" sz="2400" dirty="0"/>
          </a:p>
          <a:p>
            <a:endParaRPr lang="en-US" dirty="0"/>
          </a:p>
        </p:txBody>
      </p:sp>
    </p:spTree>
    <p:extLst>
      <p:ext uri="{BB962C8B-B14F-4D97-AF65-F5344CB8AC3E}">
        <p14:creationId xmlns:p14="http://schemas.microsoft.com/office/powerpoint/2010/main" val="1432475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ひでき\Documents\a2実験\tex文章\haichizu2_002.png"/>
          <p:cNvPicPr>
            <a:picLocks noChangeAspect="1" noChangeArrowheads="1"/>
          </p:cNvPicPr>
          <p:nvPr/>
        </p:nvPicPr>
        <p:blipFill rotWithShape="1">
          <a:blip r:embed="rId2" cstate="print"/>
          <a:srcRect l="14167" t="17452" r="12181" b="17452"/>
          <a:stretch/>
        </p:blipFill>
        <p:spPr bwMode="auto">
          <a:xfrm>
            <a:off x="5037077" y="586200"/>
            <a:ext cx="4079699" cy="3006989"/>
          </a:xfrm>
          <a:prstGeom prst="rect">
            <a:avLst/>
          </a:prstGeom>
          <a:noFill/>
        </p:spPr>
      </p:pic>
      <p:sp>
        <p:nvSpPr>
          <p:cNvPr id="2" name="Title 1"/>
          <p:cNvSpPr>
            <a:spLocks noGrp="1"/>
          </p:cNvSpPr>
          <p:nvPr>
            <p:ph type="title"/>
          </p:nvPr>
        </p:nvSpPr>
        <p:spPr>
          <a:xfrm>
            <a:off x="2086375" y="5620558"/>
            <a:ext cx="6512511" cy="1143000"/>
          </a:xfrm>
        </p:spPr>
        <p:txBody>
          <a:bodyPr/>
          <a:lstStyle/>
          <a:p>
            <a:r>
              <a:rPr lang="ja-JP" altLang="en-US" dirty="0" smtClean="0"/>
              <a:t>次回に期待すること</a:t>
            </a:r>
            <a:endParaRPr lang="en-US" dirty="0"/>
          </a:p>
        </p:txBody>
      </p:sp>
      <p:sp>
        <p:nvSpPr>
          <p:cNvPr id="3" name="Content Placeholder 2"/>
          <p:cNvSpPr>
            <a:spLocks noGrp="1"/>
          </p:cNvSpPr>
          <p:nvPr>
            <p:ph sz="quarter" idx="13"/>
          </p:nvPr>
        </p:nvSpPr>
        <p:spPr>
          <a:xfrm>
            <a:off x="296309" y="329864"/>
            <a:ext cx="6400800" cy="4902516"/>
          </a:xfrm>
        </p:spPr>
        <p:txBody>
          <a:bodyPr>
            <a:noAutofit/>
          </a:bodyPr>
          <a:lstStyle/>
          <a:p>
            <a:endParaRPr lang="en-US" altLang="ja-JP" sz="2000" dirty="0" smtClean="0"/>
          </a:p>
          <a:p>
            <a:r>
              <a:rPr lang="en-US" altLang="ja-JP" sz="2000" dirty="0" smtClean="0"/>
              <a:t>back</a:t>
            </a:r>
            <a:r>
              <a:rPr lang="en-US" altLang="ja-JP" sz="2000" dirty="0"/>
              <a:t>-to-</a:t>
            </a:r>
            <a:r>
              <a:rPr lang="en-US" altLang="ja-JP" sz="2000" dirty="0" smtClean="0"/>
              <a:t>back</a:t>
            </a:r>
            <a:r>
              <a:rPr lang="ja-JP" altLang="en-US" sz="2000" dirty="0" smtClean="0"/>
              <a:t>の反応がない</a:t>
            </a:r>
            <a:endParaRPr lang="en-US" altLang="ja-JP" sz="2000" dirty="0" smtClean="0"/>
          </a:p>
          <a:p>
            <a:pPr marL="45720" indent="0">
              <a:buNone/>
            </a:pPr>
            <a:r>
              <a:rPr lang="en-US" altLang="ja-JP" sz="2000" dirty="0" smtClean="0"/>
              <a:t>→</a:t>
            </a:r>
            <a:r>
              <a:rPr lang="ja-JP" altLang="en-US" sz="2000" dirty="0" smtClean="0"/>
              <a:t>反応はプラシンの近くではないか？</a:t>
            </a:r>
            <a:endParaRPr lang="en-US" altLang="ja-JP" sz="2000" dirty="0" smtClean="0"/>
          </a:p>
          <a:p>
            <a:endParaRPr lang="en-US" altLang="ja-JP" sz="2000" dirty="0" smtClean="0"/>
          </a:p>
          <a:p>
            <a:r>
              <a:rPr lang="en-US" altLang="ja-JP" sz="2000" dirty="0" smtClean="0"/>
              <a:t>TQ</a:t>
            </a:r>
            <a:r>
              <a:rPr lang="ja-JP" altLang="en-US" sz="2000" dirty="0" smtClean="0"/>
              <a:t>補正後の寿命が</a:t>
            </a:r>
            <a:r>
              <a:rPr lang="en-US" altLang="ja-JP" sz="2000" dirty="0" smtClean="0"/>
              <a:t>96ns(</a:t>
            </a:r>
            <a:r>
              <a:rPr lang="ja-JP" altLang="en-US" sz="2000" dirty="0" smtClean="0"/>
              <a:t>大気圧</a:t>
            </a:r>
            <a:r>
              <a:rPr lang="en-US" altLang="ja-JP" sz="2000" dirty="0" smtClean="0"/>
              <a:t>),123ns(</a:t>
            </a:r>
            <a:r>
              <a:rPr lang="ja-JP" altLang="en-US" sz="2000" dirty="0" smtClean="0"/>
              <a:t>真空</a:t>
            </a:r>
            <a:r>
              <a:rPr lang="en-US" altLang="ja-JP" sz="2000" dirty="0" smtClean="0"/>
              <a:t>)</a:t>
            </a:r>
          </a:p>
          <a:p>
            <a:pPr marL="45720" indent="0">
              <a:buNone/>
            </a:pPr>
            <a:r>
              <a:rPr lang="en-US" altLang="ja-JP" sz="2000" dirty="0" smtClean="0"/>
              <a:t>→Ps</a:t>
            </a:r>
            <a:r>
              <a:rPr lang="ja-JP" altLang="en-US" sz="2000" dirty="0" smtClean="0"/>
              <a:t>の生成は容器内</a:t>
            </a:r>
            <a:endParaRPr lang="en-US" altLang="ja-JP" sz="2000" dirty="0" smtClean="0"/>
          </a:p>
          <a:p>
            <a:pPr marL="45720" indent="0">
              <a:buNone/>
            </a:pPr>
            <a:endParaRPr lang="en-US" altLang="ja-JP" sz="2000" dirty="0" smtClean="0"/>
          </a:p>
          <a:p>
            <a:r>
              <a:rPr lang="ja-JP" altLang="en-US" sz="2000" dirty="0" smtClean="0"/>
              <a:t>プラシンを</a:t>
            </a:r>
            <a:r>
              <a:rPr lang="en-US" altLang="ja-JP" sz="2000" dirty="0"/>
              <a:t>SiO2</a:t>
            </a:r>
            <a:r>
              <a:rPr lang="ja-JP" altLang="en-US" sz="2000" dirty="0"/>
              <a:t>の近くに置いてみては</a:t>
            </a:r>
          </a:p>
          <a:p>
            <a:endParaRPr lang="ja-JP" altLang="en-US" sz="2000" dirty="0"/>
          </a:p>
          <a:p>
            <a:r>
              <a:rPr lang="ja-JP" altLang="en-US" sz="2000" dirty="0" smtClean="0"/>
              <a:t>可能</a:t>
            </a:r>
            <a:r>
              <a:rPr lang="ja-JP" altLang="en-US" sz="2000" dirty="0"/>
              <a:t>であれば全体を真空に</a:t>
            </a:r>
            <a:r>
              <a:rPr lang="ja-JP" altLang="en-US" sz="2000" dirty="0" smtClean="0"/>
              <a:t>する</a:t>
            </a:r>
            <a:endParaRPr lang="en-US" altLang="ja-JP" sz="2000" dirty="0" smtClean="0"/>
          </a:p>
          <a:p>
            <a:endParaRPr lang="ja-JP" altLang="en-US" sz="2000" dirty="0"/>
          </a:p>
          <a:p>
            <a:r>
              <a:rPr lang="en-US" altLang="ja-JP" sz="2000" dirty="0" err="1" smtClean="0"/>
              <a:t>NaI</a:t>
            </a:r>
            <a:r>
              <a:rPr lang="ja-JP" altLang="en-US" sz="2000" dirty="0"/>
              <a:t>を</a:t>
            </a:r>
            <a:r>
              <a:rPr lang="en-US" altLang="ja-JP" sz="2000" dirty="0"/>
              <a:t>3</a:t>
            </a:r>
            <a:r>
              <a:rPr lang="ja-JP" altLang="en-US" sz="2000" dirty="0"/>
              <a:t>台以上にする（立体配置ができる</a:t>
            </a:r>
            <a:r>
              <a:rPr lang="ja-JP" altLang="en-US" sz="2000" dirty="0" smtClean="0"/>
              <a:t>）</a:t>
            </a:r>
            <a:endParaRPr lang="ja-JP" altLang="en-US" sz="2000" dirty="0"/>
          </a:p>
        </p:txBody>
      </p:sp>
      <p:sp>
        <p:nvSpPr>
          <p:cNvPr id="4" name="Rectangle 3"/>
          <p:cNvSpPr/>
          <p:nvPr/>
        </p:nvSpPr>
        <p:spPr>
          <a:xfrm>
            <a:off x="5849415" y="4434061"/>
            <a:ext cx="2749471" cy="707886"/>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ja-JP" altLang="en-US" sz="2000" dirty="0">
                <a:latin typeface="Abadi MT Condensed Extra Bold"/>
                <a:cs typeface="Abadi MT Condensed Extra Bold"/>
              </a:rPr>
              <a:t>よい幾何学的配置</a:t>
            </a:r>
            <a:r>
              <a:rPr lang="ja-JP" altLang="en-US" sz="2000" dirty="0" smtClean="0">
                <a:latin typeface="Abadi MT Condensed Extra Bold"/>
                <a:cs typeface="Abadi MT Condensed Extra Bold"/>
              </a:rPr>
              <a:t>を</a:t>
            </a:r>
            <a:endParaRPr lang="en-US" altLang="ja-JP" sz="2000" dirty="0" smtClean="0">
              <a:latin typeface="Abadi MT Condensed Extra Bold"/>
              <a:cs typeface="Abadi MT Condensed Extra Bold"/>
            </a:endParaRPr>
          </a:p>
          <a:p>
            <a:r>
              <a:rPr lang="ja-JP" altLang="en-US" sz="2000" dirty="0" smtClean="0">
                <a:latin typeface="Abadi MT Condensed Extra Bold"/>
                <a:cs typeface="Abadi MT Condensed Extra Bold"/>
              </a:rPr>
              <a:t>うまく</a:t>
            </a:r>
            <a:r>
              <a:rPr lang="ja-JP" altLang="en-US" sz="2000" dirty="0">
                <a:latin typeface="Abadi MT Condensed Extra Bold"/>
                <a:cs typeface="Abadi MT Condensed Extra Bold"/>
              </a:rPr>
              <a:t>見つけてほしい</a:t>
            </a:r>
            <a:endParaRPr lang="en-US" sz="2000" dirty="0">
              <a:latin typeface="Abadi MT Condensed Extra Bold"/>
              <a:cs typeface="Abadi MT Condensed Extra Bold"/>
            </a:endParaRPr>
          </a:p>
        </p:txBody>
      </p:sp>
    </p:spTree>
    <p:extLst>
      <p:ext uri="{BB962C8B-B14F-4D97-AF65-F5344CB8AC3E}">
        <p14:creationId xmlns:p14="http://schemas.microsoft.com/office/powerpoint/2010/main" val="2497113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1</a:t>
            </a:r>
            <a:r>
              <a:rPr kumimoji="1" lang="ja-JP" altLang="en-US" dirty="0" smtClean="0"/>
              <a:t>章</a:t>
            </a:r>
            <a:r>
              <a:rPr kumimoji="1" lang="en-US" altLang="ja-JP" dirty="0" smtClean="0"/>
              <a:t> </a:t>
            </a:r>
            <a:r>
              <a:rPr kumimoji="1" lang="ja-JP" altLang="en-US" dirty="0" smtClean="0"/>
              <a:t>はじめに</a:t>
            </a:r>
            <a:endParaRPr kumimoji="1" lang="ja-JP" altLang="en-US" dirty="0"/>
          </a:p>
        </p:txBody>
      </p:sp>
      <p:sp>
        <p:nvSpPr>
          <p:cNvPr id="3" name="コンテンツ プレースホルダー 2"/>
          <p:cNvSpPr>
            <a:spLocks noGrp="1"/>
          </p:cNvSpPr>
          <p:nvPr>
            <p:ph sz="quarter" idx="13"/>
          </p:nvPr>
        </p:nvSpPr>
        <p:spPr/>
        <p:txBody>
          <a:bodyPr/>
          <a:lstStyle/>
          <a:p>
            <a:endParaRPr kumimoji="1" lang="ja-JP" altLang="en-US"/>
          </a:p>
        </p:txBody>
      </p:sp>
    </p:spTree>
    <p:extLst>
      <p:ext uri="{BB962C8B-B14F-4D97-AF65-F5344CB8AC3E}">
        <p14:creationId xmlns:p14="http://schemas.microsoft.com/office/powerpoint/2010/main" val="2860350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289" y="5232923"/>
            <a:ext cx="6512511" cy="1143000"/>
          </a:xfrm>
        </p:spPr>
        <p:txBody>
          <a:bodyPr/>
          <a:lstStyle/>
          <a:p>
            <a:r>
              <a:rPr lang="ja-JP" altLang="en-US" dirty="0" smtClean="0"/>
              <a:t>課題演習として</a:t>
            </a:r>
            <a:endParaRPr lang="en-US" dirty="0"/>
          </a:p>
        </p:txBody>
      </p:sp>
      <p:sp>
        <p:nvSpPr>
          <p:cNvPr id="3" name="Content Placeholder 2"/>
          <p:cNvSpPr>
            <a:spLocks noGrp="1"/>
          </p:cNvSpPr>
          <p:nvPr>
            <p:ph sz="quarter" idx="13"/>
          </p:nvPr>
        </p:nvSpPr>
        <p:spPr>
          <a:xfrm>
            <a:off x="1142999" y="731519"/>
            <a:ext cx="7063397" cy="4272893"/>
          </a:xfrm>
        </p:spPr>
        <p:txBody>
          <a:bodyPr>
            <a:noAutofit/>
          </a:bodyPr>
          <a:lstStyle/>
          <a:p>
            <a:r>
              <a:rPr lang="ja-JP" altLang="en-US" sz="2400" dirty="0" smtClean="0"/>
              <a:t>春休みまでに実験が終われば嬉しい</a:t>
            </a:r>
            <a:endParaRPr lang="en-US" altLang="ja-JP" sz="2400" dirty="0" smtClean="0"/>
          </a:p>
          <a:p>
            <a:endParaRPr lang="en-US" altLang="ja-JP" sz="2400" dirty="0" smtClean="0"/>
          </a:p>
          <a:p>
            <a:r>
              <a:rPr lang="en-US" altLang="ja-JP" sz="2400" dirty="0" err="1"/>
              <a:t>T</a:t>
            </a:r>
            <a:r>
              <a:rPr lang="en-US" sz="2400" dirty="0" err="1"/>
              <a:t>eX</a:t>
            </a:r>
            <a:r>
              <a:rPr lang="ja-JP" altLang="en-US" sz="2400" dirty="0"/>
              <a:t>や</a:t>
            </a:r>
            <a:r>
              <a:rPr lang="en-US" altLang="ja-JP" sz="2400" dirty="0"/>
              <a:t>root,</a:t>
            </a:r>
            <a:r>
              <a:rPr lang="ja-JP" altLang="en-US" sz="2400" dirty="0"/>
              <a:t>オシロスコープや</a:t>
            </a:r>
            <a:r>
              <a:rPr lang="en-US" altLang="ja-JP" sz="2400" dirty="0"/>
              <a:t>ADC,TDC</a:t>
            </a:r>
            <a:r>
              <a:rPr lang="ja-JP" altLang="en-US" sz="2400" dirty="0"/>
              <a:t>を扱えた</a:t>
            </a:r>
            <a:endParaRPr lang="en-US" sz="2400" dirty="0"/>
          </a:p>
          <a:p>
            <a:pPr marL="45720" indent="0">
              <a:buNone/>
            </a:pPr>
            <a:r>
              <a:rPr lang="en-US" altLang="ja-JP" sz="2400" dirty="0" smtClean="0"/>
              <a:t>→</a:t>
            </a:r>
            <a:r>
              <a:rPr lang="en-US" altLang="ja-JP" sz="2400" dirty="0"/>
              <a:t> </a:t>
            </a:r>
            <a:r>
              <a:rPr lang="en-US" altLang="ja-JP" sz="2400" dirty="0" smtClean="0"/>
              <a:t>root</a:t>
            </a:r>
            <a:r>
              <a:rPr lang="ja-JP" altLang="en-US" sz="2400" dirty="0"/>
              <a:t>の使いかたをゼミでやって</a:t>
            </a:r>
            <a:r>
              <a:rPr lang="ja-JP" altLang="en-US" sz="2400" dirty="0" smtClean="0"/>
              <a:t>ほしい</a:t>
            </a:r>
            <a:endParaRPr lang="en-US" altLang="ja-JP" sz="2400" dirty="0" smtClean="0"/>
          </a:p>
          <a:p>
            <a:pPr marL="45720" indent="0">
              <a:buNone/>
            </a:pPr>
            <a:endParaRPr lang="en-US" altLang="ja-JP" sz="2400" dirty="0" smtClean="0"/>
          </a:p>
          <a:p>
            <a:r>
              <a:rPr lang="en-US" sz="2400" dirty="0" err="1"/>
              <a:t>skydriveやkeynoteを用いた情報交換</a:t>
            </a:r>
            <a:endParaRPr lang="en-US" altLang="ja-JP" sz="2400" dirty="0"/>
          </a:p>
          <a:p>
            <a:pPr marL="45720" indent="0">
              <a:buNone/>
            </a:pPr>
            <a:r>
              <a:rPr lang="ja-JP" altLang="en-US" sz="2400" dirty="0" smtClean="0"/>
              <a:t>実験</a:t>
            </a:r>
            <a:r>
              <a:rPr lang="ja-JP" altLang="en-US" sz="2400" dirty="0"/>
              <a:t>ノート</a:t>
            </a:r>
            <a:r>
              <a:rPr lang="ja-JP" altLang="en-US" sz="2400" dirty="0" smtClean="0"/>
              <a:t>をきちんと書けてない</a:t>
            </a:r>
            <a:endParaRPr lang="en-US" altLang="ja-JP" sz="2400" dirty="0" smtClean="0"/>
          </a:p>
          <a:p>
            <a:pPr marL="45720" indent="0">
              <a:buNone/>
            </a:pPr>
            <a:r>
              <a:rPr lang="en-US" altLang="ja-JP" sz="2400" dirty="0" smtClean="0"/>
              <a:t>3</a:t>
            </a:r>
            <a:r>
              <a:rPr lang="ja-JP" altLang="en-US" sz="2400" dirty="0"/>
              <a:t>台あるパソコンを活用</a:t>
            </a:r>
            <a:r>
              <a:rPr lang="ja-JP" altLang="en-US" sz="2400" dirty="0" smtClean="0"/>
              <a:t>できなかった</a:t>
            </a:r>
            <a:endParaRPr lang="en-US" altLang="ja-JP" sz="2400" dirty="0" smtClean="0"/>
          </a:p>
        </p:txBody>
      </p:sp>
    </p:spTree>
    <p:extLst>
      <p:ext uri="{BB962C8B-B14F-4D97-AF65-F5344CB8AC3E}">
        <p14:creationId xmlns:p14="http://schemas.microsoft.com/office/powerpoint/2010/main" val="22197932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謝辞</a:t>
            </a:r>
            <a:endParaRPr kumimoji="1" lang="ja-JP" altLang="en-US" dirty="0"/>
          </a:p>
        </p:txBody>
      </p:sp>
      <p:sp>
        <p:nvSpPr>
          <p:cNvPr id="3" name="コンテンツ プレースホルダー 2"/>
          <p:cNvSpPr>
            <a:spLocks noGrp="1"/>
          </p:cNvSpPr>
          <p:nvPr>
            <p:ph sz="quarter" idx="13"/>
          </p:nvPr>
        </p:nvSpPr>
        <p:spPr/>
        <p:txBody>
          <a:bodyPr/>
          <a:lstStyle/>
          <a:p>
            <a:r>
              <a:rPr kumimoji="1" lang="ja-JP" altLang="en-US" dirty="0" smtClean="0"/>
              <a:t>石野さん、隅田さん。</a:t>
            </a:r>
            <a:endParaRPr kumimoji="1" lang="en-US" altLang="ja-JP" dirty="0" smtClean="0"/>
          </a:p>
          <a:p>
            <a:pPr marL="45720" indent="0">
              <a:buNone/>
            </a:pPr>
            <a:r>
              <a:rPr lang="en-US" altLang="ja-JP" dirty="0" smtClean="0"/>
              <a:t>Atlas</a:t>
            </a:r>
            <a:r>
              <a:rPr lang="ja-JP" altLang="en-US" dirty="0" smtClean="0"/>
              <a:t>実験で忙しい中、ご指導いただき感謝しております。お二人のお力でぜひ</a:t>
            </a:r>
            <a:r>
              <a:rPr lang="en-US" altLang="ja-JP" dirty="0" smtClean="0"/>
              <a:t>ILC</a:t>
            </a:r>
            <a:r>
              <a:rPr lang="ja-JP" altLang="en-US" dirty="0" smtClean="0"/>
              <a:t>は日本に建設して</a:t>
            </a:r>
            <a:r>
              <a:rPr lang="ja-JP" altLang="en-US" dirty="0"/>
              <a:t>欲しい</a:t>
            </a:r>
            <a:r>
              <a:rPr lang="ja-JP" altLang="en-US" dirty="0" smtClean="0"/>
              <a:t>と思います。</a:t>
            </a:r>
            <a:endParaRPr lang="en-US" altLang="ja-JP" dirty="0" smtClean="0"/>
          </a:p>
          <a:p>
            <a:pPr marL="45720" indent="0">
              <a:buNone/>
            </a:pPr>
            <a:endParaRPr lang="en-US" altLang="ja-JP" dirty="0" smtClean="0"/>
          </a:p>
          <a:p>
            <a:r>
              <a:rPr kumimoji="1" lang="en-US" altLang="ja-JP" dirty="0" smtClean="0"/>
              <a:t>TA</a:t>
            </a:r>
            <a:r>
              <a:rPr kumimoji="1" lang="ja-JP" altLang="en-US" dirty="0" smtClean="0"/>
              <a:t>の増田さん、立石さん</a:t>
            </a:r>
            <a:endParaRPr kumimoji="1" lang="en-US" altLang="ja-JP" dirty="0" smtClean="0"/>
          </a:p>
          <a:p>
            <a:pPr marL="45720" indent="0">
              <a:buNone/>
            </a:pPr>
            <a:r>
              <a:rPr kumimoji="1" lang="ja-JP" altLang="en-US" dirty="0" smtClean="0"/>
              <a:t>パソコンのセットアップや実験のアドバイスありがとうございました。</a:t>
            </a:r>
            <a:endParaRPr kumimoji="1" lang="en-US" altLang="ja-JP" dirty="0" smtClean="0"/>
          </a:p>
          <a:p>
            <a:endParaRPr kumimoji="1" lang="ja-JP" altLang="en-US" dirty="0"/>
          </a:p>
        </p:txBody>
      </p:sp>
    </p:spTree>
    <p:extLst>
      <p:ext uri="{BB962C8B-B14F-4D97-AF65-F5344CB8AC3E}">
        <p14:creationId xmlns:p14="http://schemas.microsoft.com/office/powerpoint/2010/main" val="10042802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補足</a:t>
            </a:r>
            <a:endParaRPr lang="en-US" dirty="0"/>
          </a:p>
        </p:txBody>
      </p:sp>
      <p:sp>
        <p:nvSpPr>
          <p:cNvPr id="3" name="Content Placeholder 2"/>
          <p:cNvSpPr>
            <a:spLocks noGrp="1"/>
          </p:cNvSpPr>
          <p:nvPr>
            <p:ph sz="quarter" idx="13"/>
          </p:nvPr>
        </p:nvSpPr>
        <p:spPr/>
        <p:txBody>
          <a:bodyPr/>
          <a:lstStyle/>
          <a:p>
            <a:endParaRPr lang="en-US" dirty="0"/>
          </a:p>
        </p:txBody>
      </p:sp>
    </p:spTree>
    <p:extLst>
      <p:ext uri="{BB962C8B-B14F-4D97-AF65-F5344CB8AC3E}">
        <p14:creationId xmlns:p14="http://schemas.microsoft.com/office/powerpoint/2010/main" val="42509579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8729" y="5216279"/>
            <a:ext cx="6512511" cy="1143000"/>
          </a:xfrm>
        </p:spPr>
        <p:txBody>
          <a:bodyPr/>
          <a:lstStyle/>
          <a:p>
            <a:r>
              <a:rPr kumimoji="1" lang="en-US" altLang="ja-JP" dirty="0" smtClean="0"/>
              <a:t>Fitting</a:t>
            </a:r>
            <a:r>
              <a:rPr kumimoji="1" lang="ja-JP" altLang="en-US" dirty="0" smtClean="0"/>
              <a:t>式について</a:t>
            </a:r>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164" y="3258394"/>
            <a:ext cx="6635605"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0426" y="2292428"/>
            <a:ext cx="4265983" cy="665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507" y="1181912"/>
            <a:ext cx="2453821" cy="89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9914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6257" y="62511"/>
            <a:ext cx="6512511" cy="1143000"/>
          </a:xfrm>
        </p:spPr>
        <p:txBody>
          <a:bodyPr/>
          <a:lstStyle/>
          <a:p>
            <a:r>
              <a:rPr kumimoji="1" lang="ja-JP" altLang="en-US" dirty="0" smtClean="0"/>
              <a:t>寿命（真空）</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5715000"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632624" y="2204864"/>
            <a:ext cx="1296144" cy="461665"/>
          </a:xfrm>
          <a:prstGeom prst="rect">
            <a:avLst/>
          </a:prstGeom>
          <a:noFill/>
        </p:spPr>
        <p:txBody>
          <a:bodyPr wrap="square" rtlCol="0">
            <a:spAutoFit/>
          </a:bodyPr>
          <a:lstStyle/>
          <a:p>
            <a:r>
              <a:rPr kumimoji="1" lang="en-US" altLang="ja-JP" sz="2400" dirty="0" smtClean="0"/>
              <a:t>168.8ns</a:t>
            </a:r>
            <a:endParaRPr kumimoji="1" lang="ja-JP" altLang="en-US" sz="2400" dirty="0"/>
          </a:p>
        </p:txBody>
      </p:sp>
      <p:sp>
        <p:nvSpPr>
          <p:cNvPr id="6" name="テキスト ボックス 5"/>
          <p:cNvSpPr txBox="1"/>
          <p:nvPr/>
        </p:nvSpPr>
        <p:spPr>
          <a:xfrm>
            <a:off x="6660232" y="4941168"/>
            <a:ext cx="1296144" cy="461665"/>
          </a:xfrm>
          <a:prstGeom prst="rect">
            <a:avLst/>
          </a:prstGeom>
          <a:noFill/>
        </p:spPr>
        <p:txBody>
          <a:bodyPr wrap="square" rtlCol="0">
            <a:spAutoFit/>
          </a:bodyPr>
          <a:lstStyle/>
          <a:p>
            <a:r>
              <a:rPr lang="en-US" altLang="ja-JP" sz="2400" dirty="0" smtClean="0"/>
              <a:t>246.7</a:t>
            </a:r>
            <a:r>
              <a:rPr kumimoji="1" lang="en-US" altLang="ja-JP" sz="2400" dirty="0" smtClean="0"/>
              <a:t>ns</a:t>
            </a:r>
            <a:endParaRPr kumimoji="1" lang="ja-JP" altLang="en-US" sz="2400" dirty="0"/>
          </a:p>
        </p:txBody>
      </p:sp>
    </p:spTree>
    <p:extLst>
      <p:ext uri="{BB962C8B-B14F-4D97-AF65-F5344CB8AC3E}">
        <p14:creationId xmlns:p14="http://schemas.microsoft.com/office/powerpoint/2010/main" val="40141373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0463" y="247055"/>
            <a:ext cx="6512511" cy="1143000"/>
          </a:xfrm>
        </p:spPr>
        <p:txBody>
          <a:bodyPr/>
          <a:lstStyle/>
          <a:p>
            <a:r>
              <a:rPr kumimoji="1" lang="ja-JP" altLang="en-US" dirty="0" smtClean="0"/>
              <a:t>寿命（真空）</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9368"/>
            <a:ext cx="5667375"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6732240" y="2060848"/>
            <a:ext cx="1296144" cy="461665"/>
          </a:xfrm>
          <a:prstGeom prst="rect">
            <a:avLst/>
          </a:prstGeom>
          <a:noFill/>
        </p:spPr>
        <p:txBody>
          <a:bodyPr wrap="square" rtlCol="0">
            <a:spAutoFit/>
          </a:bodyPr>
          <a:lstStyle/>
          <a:p>
            <a:r>
              <a:rPr lang="en-US" altLang="ja-JP" sz="2400" dirty="0" smtClean="0"/>
              <a:t>171.7</a:t>
            </a:r>
            <a:r>
              <a:rPr kumimoji="1" lang="en-US" altLang="ja-JP" sz="2400" dirty="0" smtClean="0"/>
              <a:t>ns</a:t>
            </a:r>
            <a:endParaRPr kumimoji="1" lang="ja-JP" altLang="en-US" sz="2400" dirty="0"/>
          </a:p>
        </p:txBody>
      </p:sp>
      <p:sp>
        <p:nvSpPr>
          <p:cNvPr id="6" name="テキスト ボックス 5"/>
          <p:cNvSpPr txBox="1"/>
          <p:nvPr/>
        </p:nvSpPr>
        <p:spPr>
          <a:xfrm>
            <a:off x="6732240" y="5157192"/>
            <a:ext cx="1296144" cy="461665"/>
          </a:xfrm>
          <a:prstGeom prst="rect">
            <a:avLst/>
          </a:prstGeom>
          <a:noFill/>
        </p:spPr>
        <p:txBody>
          <a:bodyPr wrap="square" rtlCol="0">
            <a:spAutoFit/>
          </a:bodyPr>
          <a:lstStyle/>
          <a:p>
            <a:r>
              <a:rPr lang="en-US" altLang="ja-JP" sz="2400" dirty="0" smtClean="0"/>
              <a:t>249.3</a:t>
            </a:r>
            <a:r>
              <a:rPr kumimoji="1" lang="en-US" altLang="ja-JP" sz="2400" dirty="0" smtClean="0"/>
              <a:t>ns</a:t>
            </a:r>
            <a:endParaRPr kumimoji="1" lang="ja-JP" altLang="en-US" sz="2400" dirty="0"/>
          </a:p>
        </p:txBody>
      </p:sp>
    </p:spTree>
    <p:extLst>
      <p:ext uri="{BB962C8B-B14F-4D97-AF65-F5344CB8AC3E}">
        <p14:creationId xmlns:p14="http://schemas.microsoft.com/office/powerpoint/2010/main" val="27138215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075240" cy="918691"/>
          </a:xfrm>
        </p:spPr>
        <p:txBody>
          <a:bodyPr/>
          <a:lstStyle/>
          <a:p>
            <a:r>
              <a:rPr kumimoji="1" lang="en-US" altLang="ja-JP" dirty="0" smtClean="0"/>
              <a:t>Pick-off</a:t>
            </a:r>
            <a:r>
              <a:rPr kumimoji="1" lang="ja-JP" altLang="en-US" dirty="0" smtClean="0"/>
              <a:t>補正関数（大気圧）</a:t>
            </a:r>
            <a:endParaRPr kumimoji="1" lang="ja-JP" altLang="en-US" dirty="0"/>
          </a:p>
        </p:txBody>
      </p:sp>
      <p:sp>
        <p:nvSpPr>
          <p:cNvPr id="3" name="コンテンツ プレースホルダー 2"/>
          <p:cNvSpPr>
            <a:spLocks noGrp="1"/>
          </p:cNvSpPr>
          <p:nvPr>
            <p:ph sz="quarter" idx="13"/>
          </p:nvPr>
        </p:nvSpPr>
        <p:spPr>
          <a:xfrm>
            <a:off x="457200" y="1600201"/>
            <a:ext cx="2818656" cy="4421088"/>
          </a:xfrm>
        </p:spPr>
        <p:txBody>
          <a:bodyPr>
            <a:normAutofit/>
          </a:bodyPr>
          <a:lstStyle/>
          <a:p>
            <a:r>
              <a:rPr kumimoji="1" lang="en-US" altLang="ja-JP" sz="2400" dirty="0" smtClean="0"/>
              <a:t> p</a:t>
            </a:r>
            <a:r>
              <a:rPr kumimoji="1" lang="en-US" altLang="ja-JP" sz="2400" baseline="-25000" dirty="0" smtClean="0"/>
              <a:t>0 </a:t>
            </a:r>
            <a:r>
              <a:rPr kumimoji="1" lang="en-US" altLang="ja-JP" sz="2400" dirty="0" err="1" smtClean="0"/>
              <a:t>exp</a:t>
            </a:r>
            <a:r>
              <a:rPr kumimoji="1" lang="en-US" altLang="ja-JP" sz="2400" dirty="0" smtClean="0"/>
              <a:t>(-t/600)</a:t>
            </a:r>
          </a:p>
          <a:p>
            <a:pPr marL="45720" indent="0">
              <a:buNone/>
            </a:pPr>
            <a:r>
              <a:rPr kumimoji="1" lang="ja-JP" altLang="en-US" sz="2400" dirty="0" smtClean="0"/>
              <a:t>で</a:t>
            </a:r>
            <a:r>
              <a:rPr kumimoji="1" lang="en-US" altLang="ja-JP" sz="2400" dirty="0" smtClean="0"/>
              <a:t>fitting</a:t>
            </a:r>
            <a:r>
              <a:rPr kumimoji="1" lang="ja-JP" altLang="en-US" sz="2400" dirty="0" smtClean="0"/>
              <a:t>を行った</a:t>
            </a:r>
            <a:endParaRPr kumimoji="1" lang="ja-JP" alt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336" y="1052736"/>
            <a:ext cx="5520806" cy="5664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9602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5873" y="105524"/>
            <a:ext cx="6512511" cy="1143000"/>
          </a:xfrm>
        </p:spPr>
        <p:txBody>
          <a:bodyPr/>
          <a:lstStyle/>
          <a:p>
            <a:r>
              <a:rPr kumimoji="1" lang="ja-JP" altLang="en-US" dirty="0" smtClean="0"/>
              <a:t>寿命（</a:t>
            </a:r>
            <a:r>
              <a:rPr lang="ja-JP" altLang="en-US" dirty="0"/>
              <a:t>大気圧</a:t>
            </a:r>
            <a:r>
              <a:rPr kumimoji="1" lang="ja-JP" altLang="en-US" dirty="0" smtClean="0"/>
              <a:t>）</a:t>
            </a:r>
            <a:endParaRPr kumimoji="1" lang="ja-JP" altLang="en-US" dirty="0"/>
          </a:p>
        </p:txBody>
      </p:sp>
      <p:sp>
        <p:nvSpPr>
          <p:cNvPr id="5" name="テキスト ボックス 4"/>
          <p:cNvSpPr txBox="1"/>
          <p:nvPr/>
        </p:nvSpPr>
        <p:spPr>
          <a:xfrm>
            <a:off x="6732240" y="2060848"/>
            <a:ext cx="1296144" cy="461665"/>
          </a:xfrm>
          <a:prstGeom prst="rect">
            <a:avLst/>
          </a:prstGeom>
          <a:noFill/>
        </p:spPr>
        <p:txBody>
          <a:bodyPr wrap="square" rtlCol="0">
            <a:spAutoFit/>
          </a:bodyPr>
          <a:lstStyle/>
          <a:p>
            <a:r>
              <a:rPr kumimoji="1" lang="en-US" altLang="ja-JP" sz="2400" dirty="0" smtClean="0"/>
              <a:t>192.2ns</a:t>
            </a:r>
            <a:endParaRPr kumimoji="1" lang="ja-JP" altLang="en-US" sz="2400" dirty="0"/>
          </a:p>
        </p:txBody>
      </p:sp>
      <p:sp>
        <p:nvSpPr>
          <p:cNvPr id="6" name="テキスト ボックス 5"/>
          <p:cNvSpPr txBox="1"/>
          <p:nvPr/>
        </p:nvSpPr>
        <p:spPr>
          <a:xfrm>
            <a:off x="6732240" y="5157192"/>
            <a:ext cx="1296144" cy="461665"/>
          </a:xfrm>
          <a:prstGeom prst="rect">
            <a:avLst/>
          </a:prstGeom>
          <a:noFill/>
        </p:spPr>
        <p:txBody>
          <a:bodyPr wrap="square" rtlCol="0">
            <a:spAutoFit/>
          </a:bodyPr>
          <a:lstStyle/>
          <a:p>
            <a:r>
              <a:rPr lang="en-US" altLang="ja-JP" sz="2400" dirty="0" smtClean="0"/>
              <a:t>184.7</a:t>
            </a:r>
            <a:r>
              <a:rPr kumimoji="1" lang="en-US" altLang="ja-JP" sz="2400" dirty="0" smtClean="0"/>
              <a:t>ns</a:t>
            </a:r>
            <a:endParaRPr kumimoji="1" lang="ja-JP" alt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04" y="1218580"/>
            <a:ext cx="584835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7465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5594" y="61985"/>
            <a:ext cx="6512511" cy="1143000"/>
          </a:xfrm>
        </p:spPr>
        <p:txBody>
          <a:bodyPr/>
          <a:lstStyle/>
          <a:p>
            <a:r>
              <a:rPr kumimoji="1" lang="ja-JP" altLang="en-US" dirty="0" smtClean="0"/>
              <a:t>寿命（大気圧）</a:t>
            </a:r>
            <a:endParaRPr kumimoji="1" lang="ja-JP" altLang="en-US" dirty="0"/>
          </a:p>
        </p:txBody>
      </p:sp>
      <p:sp>
        <p:nvSpPr>
          <p:cNvPr id="5" name="テキスト ボックス 4"/>
          <p:cNvSpPr txBox="1"/>
          <p:nvPr/>
        </p:nvSpPr>
        <p:spPr>
          <a:xfrm>
            <a:off x="6732240" y="2060848"/>
            <a:ext cx="1296144" cy="461665"/>
          </a:xfrm>
          <a:prstGeom prst="rect">
            <a:avLst/>
          </a:prstGeom>
          <a:noFill/>
        </p:spPr>
        <p:txBody>
          <a:bodyPr wrap="square" rtlCol="0">
            <a:spAutoFit/>
          </a:bodyPr>
          <a:lstStyle/>
          <a:p>
            <a:r>
              <a:rPr lang="en-US" altLang="ja-JP" sz="2400" dirty="0" smtClean="0"/>
              <a:t>209.9</a:t>
            </a:r>
            <a:r>
              <a:rPr kumimoji="1" lang="en-US" altLang="ja-JP" sz="2400" dirty="0" smtClean="0"/>
              <a:t>ns</a:t>
            </a:r>
            <a:endParaRPr kumimoji="1" lang="ja-JP" altLang="en-US" sz="2400" dirty="0"/>
          </a:p>
        </p:txBody>
      </p:sp>
      <p:sp>
        <p:nvSpPr>
          <p:cNvPr id="6" name="テキスト ボックス 5"/>
          <p:cNvSpPr txBox="1"/>
          <p:nvPr/>
        </p:nvSpPr>
        <p:spPr>
          <a:xfrm>
            <a:off x="6732240" y="5157192"/>
            <a:ext cx="1296144" cy="461665"/>
          </a:xfrm>
          <a:prstGeom prst="rect">
            <a:avLst/>
          </a:prstGeom>
          <a:noFill/>
        </p:spPr>
        <p:txBody>
          <a:bodyPr wrap="square" rtlCol="0">
            <a:spAutoFit/>
          </a:bodyPr>
          <a:lstStyle/>
          <a:p>
            <a:r>
              <a:rPr lang="en-US" altLang="ja-JP" sz="2400" dirty="0" smtClean="0"/>
              <a:t>202.8</a:t>
            </a:r>
            <a:r>
              <a:rPr kumimoji="1" lang="en-US" altLang="ja-JP" sz="2400" dirty="0" smtClean="0"/>
              <a:t>ns</a:t>
            </a:r>
            <a:endParaRPr kumimoji="1" lang="ja-JP" alt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5857875"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9048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47884" y="332656"/>
            <a:ext cx="6579995" cy="523220"/>
          </a:xfrm>
          <a:prstGeom prst="rect">
            <a:avLst/>
          </a:prstGeom>
          <a:noFill/>
        </p:spPr>
        <p:txBody>
          <a:bodyPr wrap="square" rtlCol="0">
            <a:spAutoFit/>
          </a:bodyPr>
          <a:lstStyle/>
          <a:p>
            <a:r>
              <a:rPr kumimoji="1" lang="en-US" altLang="ja-JP" sz="2800" dirty="0" smtClean="0"/>
              <a:t>Pick-off</a:t>
            </a:r>
            <a:r>
              <a:rPr kumimoji="1" lang="ja-JP" altLang="en-US" sz="2800" dirty="0" err="1" smtClean="0"/>
              <a:t>での</a:t>
            </a:r>
            <a:r>
              <a:rPr kumimoji="1" lang="ja-JP" altLang="en-US" sz="2800" dirty="0" smtClean="0"/>
              <a:t>誤差計算の補足</a:t>
            </a:r>
            <a:r>
              <a:rPr kumimoji="1" lang="en-US" altLang="ja-JP" sz="2800" dirty="0" smtClean="0"/>
              <a:t>(</a:t>
            </a:r>
            <a:r>
              <a:rPr kumimoji="1" lang="ja-JP" altLang="en-US" sz="2800" dirty="0" smtClean="0"/>
              <a:t>予備資料</a:t>
            </a:r>
            <a:r>
              <a:rPr kumimoji="1" lang="en-US" altLang="ja-JP" sz="2800" dirty="0" smtClean="0"/>
              <a:t>1)</a:t>
            </a:r>
            <a:endParaRPr kumimoji="1" lang="ja-JP" altLang="en-US" sz="2800" dirty="0"/>
          </a:p>
        </p:txBody>
      </p:sp>
      <mc:AlternateContent xmlns:mc="http://schemas.openxmlformats.org/markup-compatibility/2006" xmlns:a14="http://schemas.microsoft.com/office/drawing/2010/main">
        <mc:Choice Requires="a14">
          <p:sp>
            <p:nvSpPr>
              <p:cNvPr id="6" name="テキスト ボックス 5"/>
              <p:cNvSpPr txBox="1"/>
              <p:nvPr/>
            </p:nvSpPr>
            <p:spPr>
              <a:xfrm>
                <a:off x="254396" y="3212976"/>
                <a:ext cx="4431846" cy="8582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𝑜</m:t>
                          </m:r>
                        </m:sub>
                      </m:sSub>
                      <m:r>
                        <a:rPr kumimoji="1" lang="en-US" altLang="ja-JP" sz="2400" b="0" i="1" smtClean="0">
                          <a:latin typeface="Cambria Math"/>
                        </a:rPr>
                        <m:t>(</m:t>
                      </m:r>
                      <m:r>
                        <a:rPr kumimoji="1" lang="en-US" altLang="ja-JP" sz="2400" b="0" i="1" smtClean="0">
                          <a:latin typeface="Cambria Math"/>
                        </a:rPr>
                        <m:t>𝑡</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𝑎𝑡</m:t>
                          </m:r>
                          <m:r>
                            <a:rPr kumimoji="1" lang="en-US" altLang="ja-JP" sz="2400" b="0" i="1" smtClean="0">
                              <a:latin typeface="Cambria Math"/>
                            </a:rPr>
                            <m:t>h</m:t>
                          </m:r>
                        </m:sub>
                      </m:sSub>
                      <m:r>
                        <a:rPr kumimoji="1" lang="en-US" altLang="ja-JP" sz="2400" b="0" i="1" smtClean="0">
                          <a:latin typeface="Cambria Math"/>
                        </a:rPr>
                        <m:t>(</m:t>
                      </m:r>
                      <m:r>
                        <a:rPr kumimoji="1" lang="en-US" altLang="ja-JP" sz="2400" b="0" i="1" smtClean="0">
                          <a:latin typeface="Cambria Math"/>
                        </a:rPr>
                        <m:t>𝑡</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𝑎𝑡</m:t>
                          </m:r>
                          <m:r>
                            <a:rPr kumimoji="1" lang="en-US" altLang="ja-JP" sz="2400" b="0" i="1" smtClean="0">
                              <a:latin typeface="Cambria Math"/>
                            </a:rPr>
                            <m:t>h</m:t>
                          </m:r>
                        </m:sub>
                      </m:sSub>
                      <m:f>
                        <m:fPr>
                          <m:ctrlPr>
                            <a:rPr kumimoji="1" lang="en-US" altLang="ja-JP" sz="2400" b="0" i="1" smtClean="0">
                              <a:latin typeface="Cambria Math"/>
                            </a:rPr>
                          </m:ctrlPr>
                        </m:fPr>
                        <m:num>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𝑏</m:t>
                              </m:r>
                            </m:sub>
                          </m:sSub>
                          <m:r>
                            <a:rPr kumimoji="1" lang="en-US" altLang="ja-JP" sz="2400" b="0" i="1" smtClean="0">
                              <a:latin typeface="Cambria Math"/>
                            </a:rPr>
                            <m:t>(</m:t>
                          </m:r>
                          <m:r>
                            <a:rPr kumimoji="1" lang="en-US" altLang="ja-JP" sz="2400" b="0" i="1" smtClean="0">
                              <a:latin typeface="Cambria Math"/>
                            </a:rPr>
                            <m:t>𝑡</m:t>
                          </m:r>
                          <m:r>
                            <a:rPr kumimoji="1" lang="en-US" altLang="ja-JP" sz="2400" b="0" i="1" smtClean="0">
                              <a:latin typeface="Cambria Math"/>
                            </a:rPr>
                            <m:t>)</m:t>
                          </m:r>
                        </m:num>
                        <m:den>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𝑏</m:t>
                              </m:r>
                            </m:sub>
                          </m:sSub>
                        </m:den>
                      </m:f>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254396" y="3212976"/>
                <a:ext cx="4431846" cy="858248"/>
              </a:xfrm>
              <a:prstGeom prst="rect">
                <a:avLst/>
              </a:prstGeom>
              <a:blipFill rotWithShape="1">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248801" y="3958831"/>
                <a:ext cx="4932040" cy="4901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𝑝</m:t>
                          </m:r>
                        </m:sub>
                      </m:sSub>
                      <m:r>
                        <a:rPr kumimoji="1" lang="en-US" altLang="ja-JP" sz="2400" b="0" i="1" smtClean="0">
                          <a:latin typeface="Cambria Math"/>
                        </a:rPr>
                        <m:t>(</m:t>
                      </m:r>
                      <m:r>
                        <a:rPr kumimoji="1" lang="en-US" altLang="ja-JP" sz="2400" b="0" i="1" smtClean="0">
                          <a:latin typeface="Cambria Math"/>
                        </a:rPr>
                        <m:t>𝑡</m:t>
                      </m:r>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𝑎𝑡</m:t>
                          </m:r>
                          <m:r>
                            <a:rPr kumimoji="1" lang="en-US" altLang="ja-JP" sz="2400" b="0" i="1" smtClean="0">
                              <a:latin typeface="Cambria Math"/>
                            </a:rPr>
                            <m:t>h</m:t>
                          </m:r>
                        </m:sub>
                      </m:sSub>
                      <m:d>
                        <m:dPr>
                          <m:ctrlPr>
                            <a:rPr kumimoji="1" lang="en-US" altLang="ja-JP" sz="2400" b="0" i="1" smtClean="0">
                              <a:latin typeface="Cambria Math"/>
                            </a:rPr>
                          </m:ctrlPr>
                        </m:dPr>
                        <m:e>
                          <m:r>
                            <a:rPr kumimoji="1" lang="en-US" altLang="ja-JP" sz="2400" b="0" i="1" smtClean="0">
                              <a:latin typeface="Cambria Math"/>
                            </a:rPr>
                            <m:t>𝑡</m:t>
                          </m:r>
                        </m:e>
                      </m:d>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𝑏</m:t>
                          </m:r>
                        </m:sub>
                      </m:sSub>
                      <m:d>
                        <m:dPr>
                          <m:ctrlPr>
                            <a:rPr kumimoji="1" lang="en-US" altLang="ja-JP" sz="2400" b="0" i="1" smtClean="0">
                              <a:latin typeface="Cambria Math"/>
                            </a:rPr>
                          </m:ctrlPr>
                        </m:dPr>
                        <m:e>
                          <m:r>
                            <a:rPr kumimoji="1" lang="en-US" altLang="ja-JP" sz="2400" b="0" i="1" smtClean="0">
                              <a:latin typeface="Cambria Math"/>
                            </a:rPr>
                            <m:t>𝑡</m:t>
                          </m:r>
                        </m:e>
                      </m:d>
                      <m:r>
                        <a:rPr kumimoji="1" lang="en-US" altLang="ja-JP" sz="2400" b="0" i="1" smtClean="0">
                          <a:latin typeface="Cambria Math"/>
                        </a:rPr>
                        <m:t>−</m:t>
                      </m:r>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𝑜</m:t>
                          </m:r>
                        </m:sub>
                      </m:sSub>
                      <m:d>
                        <m:dPr>
                          <m:ctrlPr>
                            <a:rPr kumimoji="1" lang="en-US" altLang="ja-JP" sz="2400" b="0" i="1" smtClean="0">
                              <a:latin typeface="Cambria Math"/>
                            </a:rPr>
                          </m:ctrlPr>
                        </m:dPr>
                        <m:e>
                          <m:r>
                            <a:rPr kumimoji="1" lang="en-US" altLang="ja-JP" sz="2400" b="0" i="1" smtClean="0">
                              <a:latin typeface="Cambria Math"/>
                            </a:rPr>
                            <m:t>𝑡</m:t>
                          </m:r>
                        </m:e>
                      </m:d>
                    </m:oMath>
                  </m:oMathPara>
                </a14:m>
                <a:endParaRPr kumimoji="1" lang="ja-JP" altLang="en-US" sz="24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48801" y="3958831"/>
                <a:ext cx="4932040" cy="490199"/>
              </a:xfrm>
              <a:prstGeom prst="rect">
                <a:avLst/>
              </a:prstGeom>
              <a:blipFill rotWithShape="1">
                <a:blip r:embed="rId3"/>
                <a:stretch>
                  <a:fillRect b="-111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278016" y="5661248"/>
                <a:ext cx="8519730" cy="907556"/>
              </a:xfrm>
              <a:prstGeom prst="rect">
                <a:avLst/>
              </a:prstGeom>
              <a:noFill/>
            </p:spPr>
            <p:txBody>
              <a:bodyPr wrap="square" rtlCol="0">
                <a:spAutoFit/>
              </a:bodyPr>
              <a:lstStyle/>
              <a:p>
                <a14:m>
                  <m:oMath xmlns:m="http://schemas.openxmlformats.org/officeDocument/2006/math">
                    <m:sSub>
                      <m:sSubPr>
                        <m:ctrlPr>
                          <a:rPr kumimoji="1" lang="en-US" altLang="ja-JP" sz="2400" b="0" i="1" smtClean="0">
                            <a:latin typeface="Cambria Math"/>
                          </a:rPr>
                        </m:ctrlPr>
                      </m:sSubPr>
                      <m:e>
                        <m:r>
                          <a:rPr kumimoji="1" lang="ja-JP" altLang="en-US" sz="2400" b="0" i="1" smtClean="0">
                            <a:latin typeface="Cambria Math"/>
                          </a:rPr>
                          <m:t>𝜎</m:t>
                        </m:r>
                      </m:e>
                      <m:sub>
                        <m:r>
                          <a:rPr kumimoji="1" lang="en-US" altLang="ja-JP" sz="2400" b="0" i="1" smtClean="0">
                            <a:latin typeface="Cambria Math"/>
                          </a:rPr>
                          <m:t>𝑛</m:t>
                        </m:r>
                      </m:sub>
                    </m:sSub>
                    <m:r>
                      <a:rPr kumimoji="1" lang="en-US" altLang="ja-JP" sz="2400" b="0" i="1" smtClean="0">
                        <a:latin typeface="Cambria Math"/>
                      </a:rPr>
                      <m:t>=</m:t>
                    </m:r>
                    <m:rad>
                      <m:radPr>
                        <m:degHide m:val="on"/>
                        <m:ctrlPr>
                          <a:rPr kumimoji="1" lang="en-US" altLang="ja-JP" sz="2400" b="0" i="1" smtClean="0">
                            <a:latin typeface="Cambria Math"/>
                          </a:rPr>
                        </m:ctrlPr>
                      </m:radPr>
                      <m:deg/>
                      <m:e>
                        <m:r>
                          <a:rPr kumimoji="1" lang="en-US" altLang="ja-JP" sz="2400" b="0" i="1" smtClean="0">
                            <a:latin typeface="Cambria Math"/>
                          </a:rPr>
                          <m:t>𝑛</m:t>
                        </m:r>
                      </m:e>
                    </m:rad>
                    <m:r>
                      <a:rPr kumimoji="1" lang="en-US" altLang="ja-JP" sz="2400" b="0" i="1" smtClean="0">
                        <a:latin typeface="Cambria Math"/>
                      </a:rPr>
                      <m:t>   (</m:t>
                    </m:r>
                    <m:r>
                      <a:rPr kumimoji="1" lang="en-US" altLang="ja-JP" sz="2400" b="0" i="1" smtClean="0">
                        <a:latin typeface="Cambria Math"/>
                      </a:rPr>
                      <m:t>𝑛</m:t>
                    </m:r>
                    <m:r>
                      <a:rPr kumimoji="1" lang="en-US" altLang="ja-JP" sz="2400" b="0" i="1" smtClean="0">
                        <a:latin typeface="Cambria Math"/>
                      </a:rPr>
                      <m:t>=</m:t>
                    </m:r>
                    <m:sSub>
                      <m:sSubPr>
                        <m:ctrlPr>
                          <a:rPr lang="en-US" altLang="ja-JP" sz="2400" i="1">
                            <a:latin typeface="Cambria Math"/>
                          </a:rPr>
                        </m:ctrlPr>
                      </m:sSubPr>
                      <m:e>
                        <m:r>
                          <a:rPr lang="en-US" altLang="ja-JP" sz="2400" i="1">
                            <a:latin typeface="Cambria Math"/>
                          </a:rPr>
                          <m:t>𝑁</m:t>
                        </m:r>
                      </m:e>
                      <m:sub>
                        <m:r>
                          <a:rPr lang="en-US" altLang="ja-JP" sz="2400" i="1">
                            <a:latin typeface="Cambria Math"/>
                          </a:rPr>
                          <m:t>𝑎𝑡</m:t>
                        </m:r>
                        <m:r>
                          <a:rPr lang="en-US" altLang="ja-JP" sz="2400" i="1">
                            <a:latin typeface="Cambria Math"/>
                          </a:rPr>
                          <m:t>h</m:t>
                        </m:r>
                      </m:sub>
                    </m:sSub>
                    <m:d>
                      <m:dPr>
                        <m:ctrlPr>
                          <a:rPr lang="en-US" altLang="ja-JP" sz="2400" i="1">
                            <a:latin typeface="Cambria Math"/>
                          </a:rPr>
                        </m:ctrlPr>
                      </m:dPr>
                      <m:e>
                        <m:r>
                          <a:rPr lang="en-US" altLang="ja-JP" sz="2400" i="1">
                            <a:latin typeface="Cambria Math"/>
                          </a:rPr>
                          <m:t>𝑡</m:t>
                        </m:r>
                      </m:e>
                    </m:d>
                    <m:r>
                      <a:rPr lang="en-US" altLang="ja-JP" sz="2400" b="0" i="1" smtClean="0">
                        <a:latin typeface="Cambria Math"/>
                      </a:rPr>
                      <m:t>,</m:t>
                    </m:r>
                    <m:sSub>
                      <m:sSubPr>
                        <m:ctrlPr>
                          <a:rPr lang="en-US" altLang="ja-JP" sz="2400" i="1">
                            <a:latin typeface="Cambria Math"/>
                          </a:rPr>
                        </m:ctrlPr>
                      </m:sSubPr>
                      <m:e>
                        <m:r>
                          <a:rPr lang="en-US" altLang="ja-JP" sz="2400" i="1">
                            <a:latin typeface="Cambria Math"/>
                          </a:rPr>
                          <m:t>𝑁</m:t>
                        </m:r>
                      </m:e>
                      <m:sub>
                        <m:r>
                          <a:rPr lang="en-US" altLang="ja-JP" sz="2400" i="1">
                            <a:latin typeface="Cambria Math"/>
                          </a:rPr>
                          <m:t>𝑏</m:t>
                        </m:r>
                      </m:sub>
                    </m:sSub>
                    <m:d>
                      <m:dPr>
                        <m:ctrlPr>
                          <a:rPr lang="en-US" altLang="ja-JP" sz="2400" i="1">
                            <a:latin typeface="Cambria Math"/>
                          </a:rPr>
                        </m:ctrlPr>
                      </m:dPr>
                      <m:e>
                        <m:r>
                          <a:rPr lang="en-US" altLang="ja-JP" sz="2400" i="1">
                            <a:latin typeface="Cambria Math"/>
                          </a:rPr>
                          <m:t>𝑡</m:t>
                        </m:r>
                      </m:e>
                    </m:d>
                    <m:r>
                      <a:rPr lang="en-US" altLang="ja-JP" sz="2400" b="0" i="1" smtClean="0">
                        <a:latin typeface="Cambria Math"/>
                      </a:rPr>
                      <m:t>,</m:t>
                    </m:r>
                    <m:sSub>
                      <m:sSubPr>
                        <m:ctrlPr>
                          <a:rPr lang="en-US" altLang="ja-JP" sz="2400" i="1">
                            <a:latin typeface="Cambria Math"/>
                          </a:rPr>
                        </m:ctrlPr>
                      </m:sSubPr>
                      <m:e>
                        <m:r>
                          <a:rPr lang="en-US" altLang="ja-JP" sz="2400" i="1">
                            <a:latin typeface="Cambria Math"/>
                          </a:rPr>
                          <m:t>𝑁</m:t>
                        </m:r>
                      </m:e>
                      <m:sub>
                        <m:r>
                          <a:rPr lang="en-US" altLang="ja-JP" sz="2400" i="1">
                            <a:latin typeface="Cambria Math"/>
                          </a:rPr>
                          <m:t>𝑎𝑡</m:t>
                        </m:r>
                        <m:r>
                          <a:rPr lang="en-US" altLang="ja-JP" sz="2400" i="1">
                            <a:latin typeface="Cambria Math"/>
                          </a:rPr>
                          <m:t>h</m:t>
                        </m:r>
                      </m:sub>
                    </m:sSub>
                    <m:r>
                      <a:rPr lang="en-US" altLang="ja-JP" sz="2400" b="0" i="1" smtClean="0">
                        <a:latin typeface="Cambria Math"/>
                      </a:rPr>
                      <m:t>,</m:t>
                    </m:r>
                    <m:sSub>
                      <m:sSubPr>
                        <m:ctrlPr>
                          <a:rPr lang="en-US" altLang="ja-JP" sz="2400" b="0" i="1" smtClean="0">
                            <a:latin typeface="Cambria Math"/>
                          </a:rPr>
                        </m:ctrlPr>
                      </m:sSubPr>
                      <m:e>
                        <m:r>
                          <a:rPr lang="en-US" altLang="ja-JP" sz="2400" b="0" i="1" smtClean="0">
                            <a:latin typeface="Cambria Math"/>
                          </a:rPr>
                          <m:t>𝑁</m:t>
                        </m:r>
                      </m:e>
                      <m:sub>
                        <m:r>
                          <a:rPr lang="en-US" altLang="ja-JP" sz="2400" b="0" i="1" smtClean="0">
                            <a:latin typeface="Cambria Math"/>
                          </a:rPr>
                          <m:t>𝑏</m:t>
                        </m:r>
                      </m:sub>
                    </m:sSub>
                    <m:r>
                      <a:rPr kumimoji="1" lang="en-US" altLang="ja-JP" sz="2400" b="0" i="1" smtClean="0">
                        <a:latin typeface="Cambria Math"/>
                      </a:rPr>
                      <m:t>)</m:t>
                    </m:r>
                  </m:oMath>
                </a14:m>
                <a:r>
                  <a:rPr kumimoji="1" lang="ja-JP" altLang="en-US" sz="2400" dirty="0" smtClean="0"/>
                  <a:t>及び誤差の伝播公式より</a:t>
                </a:r>
                <a:endParaRPr kumimoji="1" lang="en-US" altLang="ja-JP" sz="2400" dirty="0" smtClean="0"/>
              </a:p>
              <a:p>
                <a14:m>
                  <m:oMath xmlns:m="http://schemas.openxmlformats.org/officeDocument/2006/math">
                    <m:sSub>
                      <m:sSubPr>
                        <m:ctrlPr>
                          <a:rPr lang="en-US" altLang="ja-JP" sz="2400" i="1">
                            <a:latin typeface="Cambria Math"/>
                          </a:rPr>
                        </m:ctrlPr>
                      </m:sSubPr>
                      <m:e>
                        <m:r>
                          <a:rPr lang="ja-JP" altLang="en-US" sz="2400" i="1">
                            <a:latin typeface="Cambria Math"/>
                          </a:rPr>
                          <m:t>𝜎</m:t>
                        </m:r>
                      </m:e>
                      <m:sub>
                        <m:f>
                          <m:fPr>
                            <m:type m:val="lin"/>
                            <m:ctrlPr>
                              <a:rPr lang="en-US" altLang="ja-JP" sz="2400" i="1">
                                <a:latin typeface="Cambria Math"/>
                              </a:rPr>
                            </m:ctrlPr>
                          </m:fPr>
                          <m:num>
                            <m:sSub>
                              <m:sSubPr>
                                <m:ctrlPr>
                                  <a:rPr lang="en-US" altLang="ja-JP" sz="2400" i="1">
                                    <a:latin typeface="Cambria Math"/>
                                  </a:rPr>
                                </m:ctrlPr>
                              </m:sSubPr>
                              <m:e>
                                <m:r>
                                  <m:rPr>
                                    <m:sty m:val="p"/>
                                  </m:rPr>
                                  <a:rPr lang="el-GR" altLang="ja-JP" sz="2400" i="1">
                                    <a:latin typeface="Cambria Math"/>
                                    <a:ea typeface="Cambria Math"/>
                                  </a:rPr>
                                  <m:t>Γ</m:t>
                                </m:r>
                              </m:e>
                              <m:sub>
                                <m:r>
                                  <a:rPr lang="en-US" altLang="ja-JP" sz="2400" i="1">
                                    <a:latin typeface="Cambria Math"/>
                                  </a:rPr>
                                  <m:t>𝑝𝑖𝑐𝑘</m:t>
                                </m:r>
                              </m:sub>
                            </m:sSub>
                          </m:num>
                          <m:den>
                            <m:sSub>
                              <m:sSubPr>
                                <m:ctrlPr>
                                  <a:rPr lang="en-US" altLang="ja-JP" sz="2400" i="1">
                                    <a:latin typeface="Cambria Math"/>
                                  </a:rPr>
                                </m:ctrlPr>
                              </m:sSubPr>
                              <m:e>
                                <m:r>
                                  <m:rPr>
                                    <m:sty m:val="p"/>
                                  </m:rPr>
                                  <a:rPr lang="el-GR" altLang="ja-JP" sz="2400" i="1">
                                    <a:latin typeface="Cambria Math"/>
                                    <a:ea typeface="Cambria Math"/>
                                  </a:rPr>
                                  <m:t>Γ</m:t>
                                </m:r>
                              </m:e>
                              <m:sub>
                                <m:r>
                                  <a:rPr lang="en-US" altLang="ja-JP" sz="2400" i="1">
                                    <a:latin typeface="Cambria Math"/>
                                  </a:rPr>
                                  <m:t>𝑜𝑟𝑡</m:t>
                                </m:r>
                                <m:r>
                                  <a:rPr lang="en-US" altLang="ja-JP" sz="2400" i="1">
                                    <a:latin typeface="Cambria Math"/>
                                  </a:rPr>
                                  <m:t>h</m:t>
                                </m:r>
                                <m:r>
                                  <a:rPr lang="en-US" altLang="ja-JP" sz="2400" i="1">
                                    <a:latin typeface="Cambria Math"/>
                                  </a:rPr>
                                  <m:t>𝑜</m:t>
                                </m:r>
                              </m:sub>
                            </m:sSub>
                          </m:den>
                        </m:f>
                      </m:sub>
                    </m:sSub>
                    <m:r>
                      <a:rPr lang="en-US" altLang="ja-JP" sz="2400" i="1">
                        <a:latin typeface="Cambria Math"/>
                      </a:rPr>
                      <m:t>/(</m:t>
                    </m:r>
                    <m:f>
                      <m:fPr>
                        <m:type m:val="lin"/>
                        <m:ctrlPr>
                          <a:rPr lang="en-US" altLang="ja-JP" sz="2400" i="1">
                            <a:latin typeface="Cambria Math"/>
                          </a:rPr>
                        </m:ctrlPr>
                      </m:fPr>
                      <m:num>
                        <m:sSub>
                          <m:sSubPr>
                            <m:ctrlPr>
                              <a:rPr lang="en-US" altLang="ja-JP" sz="2400" i="1">
                                <a:latin typeface="Cambria Math"/>
                              </a:rPr>
                            </m:ctrlPr>
                          </m:sSubPr>
                          <m:e>
                            <m:r>
                              <m:rPr>
                                <m:sty m:val="p"/>
                              </m:rPr>
                              <a:rPr lang="el-GR" altLang="ja-JP" sz="2400" i="1">
                                <a:latin typeface="Cambria Math"/>
                                <a:ea typeface="Cambria Math"/>
                              </a:rPr>
                              <m:t>Γ</m:t>
                            </m:r>
                          </m:e>
                          <m:sub>
                            <m:r>
                              <a:rPr lang="en-US" altLang="ja-JP" sz="2400" i="1">
                                <a:latin typeface="Cambria Math"/>
                              </a:rPr>
                              <m:t>𝑝𝑖𝑐𝑘</m:t>
                            </m:r>
                          </m:sub>
                        </m:sSub>
                      </m:num>
                      <m:den>
                        <m:sSub>
                          <m:sSubPr>
                            <m:ctrlPr>
                              <a:rPr lang="en-US" altLang="ja-JP" sz="2400" i="1">
                                <a:latin typeface="Cambria Math"/>
                              </a:rPr>
                            </m:ctrlPr>
                          </m:sSubPr>
                          <m:e>
                            <m:r>
                              <m:rPr>
                                <m:sty m:val="p"/>
                              </m:rPr>
                              <a:rPr lang="el-GR" altLang="ja-JP" sz="2400" i="1">
                                <a:latin typeface="Cambria Math"/>
                                <a:ea typeface="Cambria Math"/>
                              </a:rPr>
                              <m:t>Γ</m:t>
                            </m:r>
                          </m:e>
                          <m:sub>
                            <m:r>
                              <a:rPr lang="en-US" altLang="ja-JP" sz="2400" i="1">
                                <a:latin typeface="Cambria Math"/>
                              </a:rPr>
                              <m:t>𝑜𝑟𝑡</m:t>
                            </m:r>
                            <m:r>
                              <a:rPr lang="en-US" altLang="ja-JP" sz="2400" i="1">
                                <a:latin typeface="Cambria Math"/>
                              </a:rPr>
                              <m:t>h</m:t>
                            </m:r>
                            <m:r>
                              <a:rPr lang="en-US" altLang="ja-JP" sz="2400" i="1">
                                <a:latin typeface="Cambria Math"/>
                              </a:rPr>
                              <m:t>𝑜</m:t>
                            </m:r>
                          </m:sub>
                        </m:sSub>
                      </m:den>
                    </m:f>
                    <m:r>
                      <a:rPr lang="en-US" altLang="ja-JP" sz="2400" i="1">
                        <a:latin typeface="Cambria Math"/>
                      </a:rPr>
                      <m:t>)</m:t>
                    </m:r>
                  </m:oMath>
                </a14:m>
                <a:r>
                  <a:rPr kumimoji="1" lang="ja-JP" altLang="en-US" sz="2400" dirty="0" smtClean="0"/>
                  <a:t>を求めた。</a:t>
                </a:r>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78016" y="5661248"/>
                <a:ext cx="8519730" cy="907556"/>
              </a:xfrm>
              <a:prstGeom prst="rect">
                <a:avLst/>
              </a:prstGeom>
              <a:blipFill rotWithShape="1">
                <a:blip r:embed="rId4"/>
                <a:stretch>
                  <a:fillRect t="-22148" r="-1074" b="-89933"/>
                </a:stretch>
              </a:blipFill>
            </p:spPr>
            <p:txBody>
              <a:bodyPr/>
              <a:lstStyle/>
              <a:p>
                <a:r>
                  <a:rPr lang="ja-JP" altLang="en-US">
                    <a:noFill/>
                  </a:rPr>
                  <a:t> </a:t>
                </a:r>
              </a:p>
            </p:txBody>
          </p:sp>
        </mc:Fallback>
      </mc:AlternateContent>
      <p:sp>
        <p:nvSpPr>
          <p:cNvPr id="9" name="CustomShape 1"/>
          <p:cNvSpPr/>
          <p:nvPr/>
        </p:nvSpPr>
        <p:spPr>
          <a:xfrm>
            <a:off x="354632" y="980728"/>
            <a:ext cx="7961784" cy="2088232"/>
          </a:xfrm>
          <a:prstGeom prst="rect">
            <a:avLst/>
          </a:prstGeom>
          <a:ln/>
        </p:spPr>
        <p:style>
          <a:lnRef idx="2">
            <a:schemeClr val="dk1"/>
          </a:lnRef>
          <a:fillRef idx="1">
            <a:schemeClr val="lt1"/>
          </a:fillRef>
          <a:effectRef idx="0">
            <a:schemeClr val="dk1"/>
          </a:effectRef>
          <a:fontRef idx="minor">
            <a:schemeClr val="dk1"/>
          </a:fontRef>
        </p:style>
        <p:txBody>
          <a:bodyPr lIns="90000" tIns="45000" rIns="90000" bIns="4500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rgbClr val="000000"/>
                </a:solidFill>
                <a:latin typeface="Calibri"/>
              </a:rPr>
              <a:t>notation</a:t>
            </a:r>
            <a:endParaRPr sz="1800" dirty="0"/>
          </a:p>
          <a:p>
            <a:r>
              <a:rPr lang="en-US" sz="1800" dirty="0">
                <a:solidFill>
                  <a:srgbClr val="000000"/>
                </a:solidFill>
                <a:latin typeface="Calibri"/>
              </a:rPr>
              <a:t>Na          </a:t>
            </a:r>
            <a:r>
              <a:rPr lang="en-US" sz="1800" dirty="0" err="1" smtClean="0">
                <a:solidFill>
                  <a:srgbClr val="000000"/>
                </a:solidFill>
                <a:latin typeface="Calibri"/>
              </a:rPr>
              <a:t>thr</a:t>
            </a:r>
            <a:r>
              <a:rPr lang="en-US" sz="1800" dirty="0" smtClean="0">
                <a:solidFill>
                  <a:srgbClr val="000000"/>
                </a:solidFill>
                <a:latin typeface="Calibri"/>
              </a:rPr>
              <a:t>.</a:t>
            </a:r>
            <a:r>
              <a:rPr lang="ja-JP" altLang="en-US" sz="1800" dirty="0" smtClean="0">
                <a:solidFill>
                  <a:srgbClr val="000000"/>
                </a:solidFill>
                <a:latin typeface="Calibri"/>
              </a:rPr>
              <a:t>復元後の</a:t>
            </a:r>
            <a:r>
              <a:rPr lang="en-US" sz="1800" dirty="0" smtClean="0">
                <a:solidFill>
                  <a:srgbClr val="000000"/>
                </a:solidFill>
                <a:latin typeface="Calibri"/>
              </a:rPr>
              <a:t>100ns-140ns,0keV-460keV</a:t>
            </a:r>
            <a:r>
              <a:rPr lang="ja-JP" altLang="en-US" sz="1800" dirty="0" err="1" smtClean="0">
                <a:solidFill>
                  <a:srgbClr val="000000"/>
                </a:solidFill>
                <a:latin typeface="Calibri"/>
              </a:rPr>
              <a:t>での</a:t>
            </a:r>
            <a:r>
              <a:rPr lang="ja-JP" altLang="en-US" sz="1800" dirty="0" smtClean="0">
                <a:solidFill>
                  <a:srgbClr val="000000"/>
                </a:solidFill>
                <a:latin typeface="Calibri"/>
              </a:rPr>
              <a:t>カウント</a:t>
            </a:r>
            <a:endParaRPr sz="1800" dirty="0"/>
          </a:p>
          <a:p>
            <a:r>
              <a:rPr lang="en-US" sz="1800" dirty="0" err="1">
                <a:solidFill>
                  <a:srgbClr val="000000"/>
                </a:solidFill>
                <a:latin typeface="Calibri"/>
              </a:rPr>
              <a:t>Nb</a:t>
            </a:r>
            <a:r>
              <a:rPr lang="en-US" sz="1800" dirty="0">
                <a:solidFill>
                  <a:srgbClr val="000000"/>
                </a:solidFill>
                <a:latin typeface="Calibri"/>
              </a:rPr>
              <a:t>          </a:t>
            </a:r>
            <a:r>
              <a:rPr lang="en-US" sz="1800" dirty="0" smtClean="0">
                <a:solidFill>
                  <a:srgbClr val="000000"/>
                </a:solidFill>
                <a:latin typeface="Calibri"/>
              </a:rPr>
              <a:t>100ns-140ns,460keV-550keV</a:t>
            </a:r>
            <a:r>
              <a:rPr lang="ja-JP" altLang="en-US" sz="1800" dirty="0" err="1" smtClean="0">
                <a:solidFill>
                  <a:srgbClr val="000000"/>
                </a:solidFill>
                <a:latin typeface="Calibri"/>
              </a:rPr>
              <a:t>での</a:t>
            </a:r>
            <a:r>
              <a:rPr lang="ja-JP" altLang="en-US" sz="1800" dirty="0" smtClean="0">
                <a:solidFill>
                  <a:srgbClr val="000000"/>
                </a:solidFill>
                <a:latin typeface="Calibri"/>
              </a:rPr>
              <a:t>カウント</a:t>
            </a:r>
            <a:endParaRPr sz="1800" dirty="0"/>
          </a:p>
          <a:p>
            <a:r>
              <a:rPr lang="en-US" sz="1800" dirty="0">
                <a:solidFill>
                  <a:srgbClr val="000000"/>
                </a:solidFill>
                <a:latin typeface="Calibri"/>
              </a:rPr>
              <a:t>Na(t)      </a:t>
            </a:r>
            <a:r>
              <a:rPr lang="en-US" sz="1800" dirty="0" err="1" smtClean="0">
                <a:solidFill>
                  <a:srgbClr val="000000"/>
                </a:solidFill>
                <a:latin typeface="Calibri"/>
              </a:rPr>
              <a:t>thr</a:t>
            </a:r>
            <a:r>
              <a:rPr lang="en-US" sz="1800" dirty="0" smtClean="0">
                <a:solidFill>
                  <a:srgbClr val="000000"/>
                </a:solidFill>
                <a:latin typeface="Calibri"/>
              </a:rPr>
              <a:t>.</a:t>
            </a:r>
            <a:r>
              <a:rPr lang="ja-JP" altLang="en-US" sz="1800" dirty="0" smtClean="0">
                <a:solidFill>
                  <a:srgbClr val="000000"/>
                </a:solidFill>
                <a:latin typeface="Calibri"/>
              </a:rPr>
              <a:t>復元後の</a:t>
            </a:r>
            <a:r>
              <a:rPr lang="en-US" sz="1800" dirty="0" smtClean="0">
                <a:solidFill>
                  <a:srgbClr val="000000"/>
                </a:solidFill>
                <a:latin typeface="Calibri"/>
              </a:rPr>
              <a:t>(t-50)ns-</a:t>
            </a:r>
            <a:r>
              <a:rPr lang="en-US" sz="1800" dirty="0">
                <a:solidFill>
                  <a:srgbClr val="000000"/>
                </a:solidFill>
                <a:latin typeface="Calibri"/>
              </a:rPr>
              <a:t>(</a:t>
            </a:r>
            <a:r>
              <a:rPr lang="en-US" sz="1800" dirty="0" smtClean="0">
                <a:solidFill>
                  <a:srgbClr val="000000"/>
                </a:solidFill>
                <a:latin typeface="Calibri"/>
              </a:rPr>
              <a:t>t+50)ns,0keV-460keV</a:t>
            </a:r>
            <a:r>
              <a:rPr lang="ja-JP" altLang="en-US" sz="1800" dirty="0" err="1" smtClean="0">
                <a:solidFill>
                  <a:srgbClr val="000000"/>
                </a:solidFill>
                <a:latin typeface="Calibri"/>
              </a:rPr>
              <a:t>での</a:t>
            </a:r>
            <a:r>
              <a:rPr lang="ja-JP" altLang="en-US" sz="1800" dirty="0" smtClean="0">
                <a:solidFill>
                  <a:srgbClr val="000000"/>
                </a:solidFill>
                <a:latin typeface="Calibri"/>
              </a:rPr>
              <a:t>カウント</a:t>
            </a:r>
            <a:endParaRPr sz="1800" dirty="0"/>
          </a:p>
          <a:p>
            <a:r>
              <a:rPr lang="en-US" sz="1800" dirty="0" err="1">
                <a:solidFill>
                  <a:srgbClr val="000000"/>
                </a:solidFill>
                <a:latin typeface="Calibri"/>
              </a:rPr>
              <a:t>Nb</a:t>
            </a:r>
            <a:r>
              <a:rPr lang="en-US" sz="1800" dirty="0">
                <a:solidFill>
                  <a:srgbClr val="000000"/>
                </a:solidFill>
                <a:latin typeface="Calibri"/>
              </a:rPr>
              <a:t>(t)      </a:t>
            </a:r>
            <a:r>
              <a:rPr lang="en-US" sz="1800" dirty="0" smtClean="0">
                <a:solidFill>
                  <a:srgbClr val="000000"/>
                </a:solidFill>
                <a:latin typeface="Calibri"/>
              </a:rPr>
              <a:t>(t-50)ns-</a:t>
            </a:r>
            <a:r>
              <a:rPr lang="en-US" sz="1800" dirty="0">
                <a:solidFill>
                  <a:srgbClr val="000000"/>
                </a:solidFill>
                <a:latin typeface="Calibri"/>
              </a:rPr>
              <a:t>(</a:t>
            </a:r>
            <a:r>
              <a:rPr lang="en-US" sz="1800" dirty="0" smtClean="0">
                <a:solidFill>
                  <a:srgbClr val="000000"/>
                </a:solidFill>
                <a:latin typeface="Calibri"/>
              </a:rPr>
              <a:t>t+50)ns,460keV-550keV</a:t>
            </a:r>
            <a:r>
              <a:rPr lang="ja-JP" altLang="en-US" sz="1800" dirty="0" err="1" smtClean="0">
                <a:solidFill>
                  <a:srgbClr val="000000"/>
                </a:solidFill>
                <a:latin typeface="Calibri"/>
              </a:rPr>
              <a:t>での</a:t>
            </a:r>
            <a:r>
              <a:rPr lang="ja-JP" altLang="en-US" sz="1800" dirty="0" smtClean="0">
                <a:solidFill>
                  <a:srgbClr val="000000"/>
                </a:solidFill>
                <a:latin typeface="Calibri"/>
              </a:rPr>
              <a:t>カウント</a:t>
            </a:r>
            <a:endParaRPr sz="1800" dirty="0"/>
          </a:p>
          <a:p>
            <a:r>
              <a:rPr lang="en-US" sz="1800" dirty="0">
                <a:solidFill>
                  <a:srgbClr val="000000"/>
                </a:solidFill>
                <a:latin typeface="Calibri"/>
              </a:rPr>
              <a:t>No(t)      </a:t>
            </a:r>
            <a:r>
              <a:rPr lang="en-US" sz="1800" dirty="0" smtClean="0">
                <a:solidFill>
                  <a:srgbClr val="000000"/>
                </a:solidFill>
                <a:latin typeface="Calibri"/>
              </a:rPr>
              <a:t>(t-50)ns-</a:t>
            </a:r>
            <a:r>
              <a:rPr lang="en-US" sz="1800" dirty="0">
                <a:solidFill>
                  <a:srgbClr val="000000"/>
                </a:solidFill>
                <a:latin typeface="Calibri"/>
              </a:rPr>
              <a:t>(</a:t>
            </a:r>
            <a:r>
              <a:rPr lang="en-US" sz="1800" dirty="0" smtClean="0">
                <a:solidFill>
                  <a:srgbClr val="000000"/>
                </a:solidFill>
                <a:latin typeface="Calibri"/>
              </a:rPr>
              <a:t>t+50)ns</a:t>
            </a:r>
            <a:r>
              <a:rPr lang="ja-JP" altLang="en-US" sz="1800" dirty="0" err="1" smtClean="0">
                <a:solidFill>
                  <a:srgbClr val="000000"/>
                </a:solidFill>
                <a:latin typeface="Calibri"/>
              </a:rPr>
              <a:t>での</a:t>
            </a:r>
            <a:r>
              <a:rPr lang="en-US" altLang="ja-JP" sz="1800" dirty="0" err="1" smtClean="0">
                <a:solidFill>
                  <a:srgbClr val="000000"/>
                </a:solidFill>
                <a:latin typeface="Calibri"/>
              </a:rPr>
              <a:t>ortho</a:t>
            </a:r>
            <a:r>
              <a:rPr lang="ja-JP" altLang="en-US" sz="1800" dirty="0" smtClean="0">
                <a:solidFill>
                  <a:srgbClr val="000000"/>
                </a:solidFill>
                <a:latin typeface="Calibri"/>
              </a:rPr>
              <a:t>のカウント</a:t>
            </a:r>
            <a:endParaRPr sz="1800" dirty="0"/>
          </a:p>
          <a:p>
            <a:r>
              <a:rPr lang="en-US" sz="1800" dirty="0" err="1">
                <a:solidFill>
                  <a:srgbClr val="000000"/>
                </a:solidFill>
                <a:latin typeface="Calibri"/>
              </a:rPr>
              <a:t>Np</a:t>
            </a:r>
            <a:r>
              <a:rPr lang="en-US" sz="1800" dirty="0">
                <a:solidFill>
                  <a:srgbClr val="000000"/>
                </a:solidFill>
                <a:latin typeface="Calibri"/>
              </a:rPr>
              <a:t>(t)      </a:t>
            </a:r>
            <a:r>
              <a:rPr lang="en-US" sz="1800" dirty="0" smtClean="0">
                <a:solidFill>
                  <a:srgbClr val="000000"/>
                </a:solidFill>
                <a:latin typeface="Calibri"/>
              </a:rPr>
              <a:t>(t-50)ns-</a:t>
            </a:r>
            <a:r>
              <a:rPr lang="en-US" sz="1800" dirty="0">
                <a:solidFill>
                  <a:srgbClr val="000000"/>
                </a:solidFill>
                <a:latin typeface="Calibri"/>
              </a:rPr>
              <a:t>(</a:t>
            </a:r>
            <a:r>
              <a:rPr lang="en-US" sz="1800" dirty="0" smtClean="0">
                <a:solidFill>
                  <a:srgbClr val="000000"/>
                </a:solidFill>
                <a:latin typeface="Calibri"/>
              </a:rPr>
              <a:t>t+50)ns</a:t>
            </a:r>
            <a:r>
              <a:rPr lang="ja-JP" altLang="en-US" sz="1800" dirty="0" err="1" smtClean="0">
                <a:solidFill>
                  <a:srgbClr val="000000"/>
                </a:solidFill>
                <a:latin typeface="Calibri"/>
              </a:rPr>
              <a:t>での</a:t>
            </a:r>
            <a:r>
              <a:rPr lang="en-US" altLang="ja-JP" sz="1800" dirty="0" smtClean="0">
                <a:solidFill>
                  <a:srgbClr val="000000"/>
                </a:solidFill>
                <a:latin typeface="Calibri"/>
              </a:rPr>
              <a:t>pick-off</a:t>
            </a:r>
            <a:r>
              <a:rPr lang="ja-JP" altLang="en-US" sz="1800" dirty="0" smtClean="0">
                <a:solidFill>
                  <a:srgbClr val="000000"/>
                </a:solidFill>
                <a:latin typeface="Calibri"/>
              </a:rPr>
              <a:t>のカウント</a:t>
            </a:r>
            <a:endParaRPr sz="1800" dirty="0"/>
          </a:p>
        </p:txBody>
      </p:sp>
      <mc:AlternateContent xmlns:mc="http://schemas.openxmlformats.org/markup-compatibility/2006" xmlns:a14="http://schemas.microsoft.com/office/drawing/2010/main">
        <mc:Choice Requires="a14">
          <p:sp>
            <p:nvSpPr>
              <p:cNvPr id="10" name="テキスト ボックス 9"/>
              <p:cNvSpPr txBox="1"/>
              <p:nvPr/>
            </p:nvSpPr>
            <p:spPr>
              <a:xfrm>
                <a:off x="129362" y="4502465"/>
                <a:ext cx="3002478" cy="8707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b="0" i="1" smtClean="0">
                              <a:latin typeface="Cambria Math"/>
                            </a:rPr>
                          </m:ctrlPr>
                        </m:fPr>
                        <m:num>
                          <m:sSub>
                            <m:sSubPr>
                              <m:ctrlPr>
                                <a:rPr kumimoji="1" lang="en-US" altLang="ja-JP" sz="2400" b="0" i="1" smtClean="0">
                                  <a:latin typeface="Cambria Math"/>
                                </a:rPr>
                              </m:ctrlPr>
                            </m:sSubPr>
                            <m:e>
                              <m:r>
                                <m:rPr>
                                  <m:sty m:val="p"/>
                                </m:rPr>
                                <a:rPr kumimoji="1" lang="el-GR" altLang="ja-JP" sz="2400" b="0" i="1" smtClean="0">
                                  <a:latin typeface="Cambria Math"/>
                                  <a:ea typeface="Cambria Math"/>
                                </a:rPr>
                                <m:t>Γ</m:t>
                              </m:r>
                            </m:e>
                            <m:sub>
                              <m:r>
                                <a:rPr kumimoji="1" lang="en-US" altLang="ja-JP" sz="2400" b="0" i="1" smtClean="0">
                                  <a:latin typeface="Cambria Math"/>
                                </a:rPr>
                                <m:t>𝑝𝑖𝑐𝑘</m:t>
                              </m:r>
                            </m:sub>
                          </m:sSub>
                        </m:num>
                        <m:den>
                          <m:sSub>
                            <m:sSubPr>
                              <m:ctrlPr>
                                <a:rPr kumimoji="1" lang="en-US" altLang="ja-JP" sz="2400" b="0" i="1" smtClean="0">
                                  <a:latin typeface="Cambria Math"/>
                                </a:rPr>
                              </m:ctrlPr>
                            </m:sSubPr>
                            <m:e>
                              <m:r>
                                <m:rPr>
                                  <m:sty m:val="p"/>
                                </m:rPr>
                                <a:rPr kumimoji="1" lang="el-GR" altLang="ja-JP" sz="2400" b="0" i="1" smtClean="0">
                                  <a:latin typeface="Cambria Math"/>
                                  <a:ea typeface="Cambria Math"/>
                                </a:rPr>
                                <m:t>Γ</m:t>
                              </m:r>
                            </m:e>
                            <m:sub>
                              <m:r>
                                <a:rPr kumimoji="1" lang="en-US" altLang="ja-JP" sz="2400" b="0" i="1" smtClean="0">
                                  <a:latin typeface="Cambria Math"/>
                                </a:rPr>
                                <m:t>𝑜𝑟𝑡</m:t>
                              </m:r>
                              <m:r>
                                <a:rPr kumimoji="1" lang="en-US" altLang="ja-JP" sz="2400" b="0" i="1" smtClean="0">
                                  <a:latin typeface="Cambria Math"/>
                                </a:rPr>
                                <m:t>h</m:t>
                              </m:r>
                              <m:r>
                                <a:rPr kumimoji="1" lang="en-US" altLang="ja-JP" sz="2400" b="0" i="1" smtClean="0">
                                  <a:latin typeface="Cambria Math"/>
                                </a:rPr>
                                <m:t>𝑜</m:t>
                              </m:r>
                            </m:sub>
                          </m:sSub>
                        </m:den>
                      </m:f>
                      <m:r>
                        <a:rPr kumimoji="1" lang="en-US" altLang="ja-JP" sz="2400" b="0" i="1" smtClean="0">
                          <a:latin typeface="Cambria Math"/>
                        </a:rPr>
                        <m:t>=</m:t>
                      </m:r>
                      <m:f>
                        <m:fPr>
                          <m:ctrlPr>
                            <a:rPr kumimoji="1" lang="en-US" altLang="ja-JP" sz="2400" b="0" i="1" smtClean="0">
                              <a:latin typeface="Cambria Math"/>
                            </a:rPr>
                          </m:ctrlPr>
                        </m:fPr>
                        <m:num>
                          <m:r>
                            <a:rPr kumimoji="1" lang="en-US" altLang="ja-JP" sz="2400" b="0" i="1" smtClean="0">
                              <a:latin typeface="Cambria Math"/>
                            </a:rPr>
                            <m:t>3</m:t>
                          </m:r>
                        </m:num>
                        <m:den>
                          <m:r>
                            <a:rPr kumimoji="1" lang="en-US" altLang="ja-JP" sz="2400" b="0" i="1" smtClean="0">
                              <a:latin typeface="Cambria Math"/>
                            </a:rPr>
                            <m:t>2</m:t>
                          </m:r>
                        </m:den>
                      </m:f>
                      <m:f>
                        <m:fPr>
                          <m:ctrlPr>
                            <a:rPr kumimoji="1" lang="en-US" altLang="ja-JP" sz="2400" b="0" i="1" smtClean="0">
                              <a:latin typeface="Cambria Math"/>
                            </a:rPr>
                          </m:ctrlPr>
                        </m:fPr>
                        <m:num>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𝑝</m:t>
                              </m:r>
                            </m:sub>
                          </m:sSub>
                          <m:r>
                            <a:rPr kumimoji="1" lang="en-US" altLang="ja-JP" sz="2400" b="0" i="1" smtClean="0">
                              <a:latin typeface="Cambria Math"/>
                            </a:rPr>
                            <m:t>(</m:t>
                          </m:r>
                          <m:r>
                            <a:rPr kumimoji="1" lang="en-US" altLang="ja-JP" sz="2400" b="0" i="1" smtClean="0">
                              <a:latin typeface="Cambria Math"/>
                            </a:rPr>
                            <m:t>𝑡</m:t>
                          </m:r>
                          <m:r>
                            <a:rPr kumimoji="1" lang="en-US" altLang="ja-JP" sz="2400" b="0" i="1" smtClean="0">
                              <a:latin typeface="Cambria Math"/>
                            </a:rPr>
                            <m:t>)</m:t>
                          </m:r>
                        </m:num>
                        <m:den>
                          <m:sSub>
                            <m:sSubPr>
                              <m:ctrlPr>
                                <a:rPr kumimoji="1" lang="en-US" altLang="ja-JP" sz="2400" b="0" i="1" smtClean="0">
                                  <a:latin typeface="Cambria Math"/>
                                </a:rPr>
                              </m:ctrlPr>
                            </m:sSubPr>
                            <m:e>
                              <m:r>
                                <a:rPr kumimoji="1" lang="en-US" altLang="ja-JP" sz="2400" b="0" i="1" smtClean="0">
                                  <a:latin typeface="Cambria Math"/>
                                </a:rPr>
                                <m:t>𝑁</m:t>
                              </m:r>
                            </m:e>
                            <m:sub>
                              <m:r>
                                <a:rPr kumimoji="1" lang="en-US" altLang="ja-JP" sz="2400" b="0" i="1" smtClean="0">
                                  <a:latin typeface="Cambria Math"/>
                                </a:rPr>
                                <m:t>𝑜</m:t>
                              </m:r>
                            </m:sub>
                          </m:sSub>
                          <m:r>
                            <a:rPr kumimoji="1" lang="en-US" altLang="ja-JP" sz="2400" b="0" i="1" smtClean="0">
                              <a:latin typeface="Cambria Math"/>
                            </a:rPr>
                            <m:t>(</m:t>
                          </m:r>
                          <m:r>
                            <a:rPr kumimoji="1" lang="en-US" altLang="ja-JP" sz="2400" b="0" i="1" smtClean="0">
                              <a:latin typeface="Cambria Math"/>
                            </a:rPr>
                            <m:t>𝑡</m:t>
                          </m:r>
                          <m:r>
                            <a:rPr kumimoji="1" lang="en-US" altLang="ja-JP" sz="2400" b="0" i="1" smtClean="0">
                              <a:latin typeface="Cambria Math"/>
                            </a:rPr>
                            <m:t>)</m:t>
                          </m:r>
                        </m:den>
                      </m:f>
                    </m:oMath>
                  </m:oMathPara>
                </a14:m>
                <a:endParaRPr kumimoji="1" lang="ja-JP" altLang="en-US" sz="24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29362" y="4502465"/>
                <a:ext cx="3002478" cy="870751"/>
              </a:xfrm>
              <a:prstGeom prst="rect">
                <a:avLst/>
              </a:prstGeom>
              <a:blipFill rotWithShape="1">
                <a:blip r:embed="rId5"/>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42604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なぜオルソポジトロニウムなのか</a:t>
            </a:r>
            <a:endParaRPr kumimoji="1" lang="ja-JP" altLang="en-US" sz="2800" dirty="0"/>
          </a:p>
        </p:txBody>
      </p:sp>
      <p:sp>
        <p:nvSpPr>
          <p:cNvPr id="3" name="コンテンツ プレースホルダー 2"/>
          <p:cNvSpPr>
            <a:spLocks noGrp="1"/>
          </p:cNvSpPr>
          <p:nvPr>
            <p:ph sz="quarter" idx="13"/>
          </p:nvPr>
        </p:nvSpPr>
        <p:spPr>
          <a:xfrm>
            <a:off x="1142999" y="731520"/>
            <a:ext cx="6781167" cy="3474720"/>
          </a:xfrm>
        </p:spPr>
        <p:txBody>
          <a:bodyPr/>
          <a:lstStyle/>
          <a:p>
            <a:r>
              <a:rPr kumimoji="1" lang="ja-JP" altLang="en-US" dirty="0" smtClean="0"/>
              <a:t>ポジトロニウム</a:t>
            </a:r>
            <a:r>
              <a:rPr kumimoji="1" lang="en-US" altLang="ja-JP" dirty="0" smtClean="0"/>
              <a:t>:</a:t>
            </a:r>
            <a:endParaRPr lang="en-US" altLang="ja-JP" dirty="0"/>
          </a:p>
          <a:p>
            <a:pPr marL="45720" indent="0">
              <a:buNone/>
            </a:pPr>
            <a:r>
              <a:rPr kumimoji="1" lang="ja-JP" altLang="en-US" dirty="0" smtClean="0"/>
              <a:t>電子と陽電子が</a:t>
            </a:r>
            <a:r>
              <a:rPr kumimoji="1" lang="ja-JP" altLang="en-US" dirty="0" smtClean="0">
                <a:solidFill>
                  <a:srgbClr val="FF0000"/>
                </a:solidFill>
              </a:rPr>
              <a:t>束縛</a:t>
            </a:r>
            <a:r>
              <a:rPr kumimoji="1" lang="ja-JP" altLang="en-US" dirty="0" smtClean="0"/>
              <a:t>され</a:t>
            </a:r>
            <a:r>
              <a:rPr lang="ja-JP" altLang="en-US" dirty="0" smtClean="0"/>
              <a:t>たシステム。</a:t>
            </a:r>
            <a:endParaRPr lang="en-US" altLang="ja-JP" dirty="0" smtClean="0"/>
          </a:p>
          <a:p>
            <a:pPr marL="45720" indent="0">
              <a:buNone/>
            </a:pPr>
            <a:r>
              <a:rPr lang="ja-JP" altLang="en-US" dirty="0" smtClean="0"/>
              <a:t>レプトンのみで構成されており、</a:t>
            </a:r>
            <a:r>
              <a:rPr lang="en-US" altLang="ja-JP" dirty="0" smtClean="0">
                <a:solidFill>
                  <a:srgbClr val="FF0000"/>
                </a:solidFill>
              </a:rPr>
              <a:t>QED</a:t>
            </a:r>
            <a:r>
              <a:rPr lang="ja-JP" altLang="en-US" dirty="0" smtClean="0"/>
              <a:t>で記述。</a:t>
            </a:r>
            <a:endParaRPr lang="en-US" altLang="ja-JP" dirty="0" smtClean="0"/>
          </a:p>
          <a:p>
            <a:pPr marL="45720" indent="0">
              <a:buNone/>
            </a:pPr>
            <a:r>
              <a:rPr lang="ja-JP" altLang="en-US" dirty="0" smtClean="0"/>
              <a:t>寿命は</a:t>
            </a:r>
            <a:r>
              <a:rPr lang="ja-JP" altLang="en-US" dirty="0" smtClean="0">
                <a:solidFill>
                  <a:srgbClr val="FF0000"/>
                </a:solidFill>
              </a:rPr>
              <a:t>十分長い。</a:t>
            </a:r>
            <a:endParaRPr lang="en-US" altLang="ja-JP" dirty="0" smtClean="0">
              <a:solidFill>
                <a:srgbClr val="FF0000"/>
              </a:solidFill>
            </a:endParaRPr>
          </a:p>
          <a:p>
            <a:pPr marL="45720" indent="0">
              <a:buNone/>
            </a:pPr>
            <a:endParaRPr lang="en-US" altLang="ja-JP" dirty="0" smtClean="0"/>
          </a:p>
          <a:p>
            <a:r>
              <a:rPr lang="en-US" altLang="ja-JP" dirty="0" smtClean="0"/>
              <a:t>QED(</a:t>
            </a:r>
            <a:r>
              <a:rPr lang="ja-JP" altLang="en-US" dirty="0" smtClean="0"/>
              <a:t>量子電磁力学</a:t>
            </a:r>
            <a:r>
              <a:rPr lang="en-US" altLang="ja-JP" dirty="0" smtClean="0"/>
              <a:t>):</a:t>
            </a:r>
          </a:p>
          <a:p>
            <a:pPr marL="45720" indent="0">
              <a:buNone/>
            </a:pPr>
            <a:r>
              <a:rPr lang="ja-JP" altLang="en-US" dirty="0" smtClean="0"/>
              <a:t>粒子系が束縛状態にある</a:t>
            </a:r>
            <a:r>
              <a:rPr lang="en-US" altLang="ja-JP" dirty="0" smtClean="0"/>
              <a:t>QED</a:t>
            </a:r>
            <a:r>
              <a:rPr lang="ja-JP" altLang="en-US" dirty="0" smtClean="0"/>
              <a:t>はよくわかっていない。</a:t>
            </a:r>
            <a:endParaRPr lang="en-US" altLang="ja-JP" dirty="0" smtClean="0"/>
          </a:p>
        </p:txBody>
      </p:sp>
    </p:spTree>
    <p:extLst>
      <p:ext uri="{BB962C8B-B14F-4D97-AF65-F5344CB8AC3E}">
        <p14:creationId xmlns:p14="http://schemas.microsoft.com/office/powerpoint/2010/main" val="39472758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8801880" cy="382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247884" y="284312"/>
            <a:ext cx="6579995" cy="523220"/>
          </a:xfrm>
          <a:prstGeom prst="rect">
            <a:avLst/>
          </a:prstGeom>
          <a:noFill/>
        </p:spPr>
        <p:txBody>
          <a:bodyPr wrap="square" rtlCol="0">
            <a:spAutoFit/>
          </a:bodyPr>
          <a:lstStyle/>
          <a:p>
            <a:r>
              <a:rPr kumimoji="1" lang="en-US" altLang="ja-JP" sz="2800" dirty="0" smtClean="0"/>
              <a:t>Pick-off</a:t>
            </a:r>
            <a:r>
              <a:rPr kumimoji="1" lang="ja-JP" altLang="en-US" sz="2800" dirty="0" err="1" smtClean="0"/>
              <a:t>での</a:t>
            </a:r>
            <a:r>
              <a:rPr kumimoji="1" lang="ja-JP" altLang="en-US" sz="2800" dirty="0" smtClean="0"/>
              <a:t>誤差計算の補足</a:t>
            </a:r>
            <a:r>
              <a:rPr kumimoji="1" lang="en-US" altLang="ja-JP" sz="2800" dirty="0" smtClean="0"/>
              <a:t>(</a:t>
            </a:r>
            <a:r>
              <a:rPr kumimoji="1" lang="ja-JP" altLang="en-US" sz="2800" dirty="0" smtClean="0"/>
              <a:t>予備資料</a:t>
            </a:r>
            <a:r>
              <a:rPr lang="en-US" altLang="ja-JP" sz="2800" dirty="0"/>
              <a:t>2</a:t>
            </a:r>
            <a:r>
              <a:rPr kumimoji="1" lang="en-US" altLang="ja-JP" sz="2800" dirty="0" smtClean="0"/>
              <a:t>)</a:t>
            </a:r>
            <a:endParaRPr kumimoji="1" lang="ja-JP" altLang="en-US" sz="2800" dirty="0"/>
          </a:p>
        </p:txBody>
      </p:sp>
      <mc:AlternateContent xmlns:mc="http://schemas.openxmlformats.org/markup-compatibility/2006" xmlns:a14="http://schemas.microsoft.com/office/drawing/2010/main">
        <mc:Choice Requires="a14">
          <p:sp>
            <p:nvSpPr>
              <p:cNvPr id="4" name="正方形/長方形 3"/>
              <p:cNvSpPr/>
              <p:nvPr/>
            </p:nvSpPr>
            <p:spPr>
              <a:xfrm>
                <a:off x="884985" y="1381455"/>
                <a:ext cx="7390934" cy="534121"/>
              </a:xfrm>
              <a:prstGeom prst="rect">
                <a:avLst/>
              </a:prstGeom>
            </p:spPr>
            <p:txBody>
              <a:bodyPr wrap="none">
                <a:spAutoFit/>
              </a:bodyPr>
              <a:lstStyle/>
              <a:p>
                <a14:m>
                  <m:oMath xmlns:m="http://schemas.openxmlformats.org/officeDocument/2006/math">
                    <m:sSub>
                      <m:sSubPr>
                        <m:ctrlPr>
                          <a:rPr lang="en-US" altLang="ja-JP" sz="2400" i="1">
                            <a:latin typeface="Cambria Math"/>
                          </a:rPr>
                        </m:ctrlPr>
                      </m:sSubPr>
                      <m:e>
                        <m:r>
                          <a:rPr lang="ja-JP" altLang="en-US" sz="2400" i="1">
                            <a:latin typeface="Cambria Math"/>
                          </a:rPr>
                          <m:t>𝜎</m:t>
                        </m:r>
                      </m:e>
                      <m:sub>
                        <m:f>
                          <m:fPr>
                            <m:type m:val="lin"/>
                            <m:ctrlPr>
                              <a:rPr lang="en-US" altLang="ja-JP" sz="2400" i="1">
                                <a:latin typeface="Cambria Math"/>
                              </a:rPr>
                            </m:ctrlPr>
                          </m:fPr>
                          <m:num>
                            <m:sSub>
                              <m:sSubPr>
                                <m:ctrlPr>
                                  <a:rPr lang="en-US" altLang="ja-JP" sz="2400" i="1">
                                    <a:latin typeface="Cambria Math"/>
                                  </a:rPr>
                                </m:ctrlPr>
                              </m:sSubPr>
                              <m:e>
                                <m:r>
                                  <m:rPr>
                                    <m:sty m:val="p"/>
                                  </m:rPr>
                                  <a:rPr lang="el-GR" altLang="ja-JP" sz="2400" i="1">
                                    <a:latin typeface="Cambria Math"/>
                                    <a:ea typeface="Cambria Math"/>
                                  </a:rPr>
                                  <m:t>Γ</m:t>
                                </m:r>
                              </m:e>
                              <m:sub>
                                <m:r>
                                  <a:rPr lang="en-US" altLang="ja-JP" sz="2400" i="1">
                                    <a:latin typeface="Cambria Math"/>
                                  </a:rPr>
                                  <m:t>𝑝𝑖𝑐𝑘</m:t>
                                </m:r>
                              </m:sub>
                            </m:sSub>
                          </m:num>
                          <m:den>
                            <m:sSub>
                              <m:sSubPr>
                                <m:ctrlPr>
                                  <a:rPr lang="en-US" altLang="ja-JP" sz="2400" i="1">
                                    <a:latin typeface="Cambria Math"/>
                                  </a:rPr>
                                </m:ctrlPr>
                              </m:sSubPr>
                              <m:e>
                                <m:r>
                                  <m:rPr>
                                    <m:sty m:val="p"/>
                                  </m:rPr>
                                  <a:rPr lang="el-GR" altLang="ja-JP" sz="2400" i="1">
                                    <a:latin typeface="Cambria Math"/>
                                    <a:ea typeface="Cambria Math"/>
                                  </a:rPr>
                                  <m:t>Γ</m:t>
                                </m:r>
                              </m:e>
                              <m:sub>
                                <m:r>
                                  <a:rPr lang="en-US" altLang="ja-JP" sz="2400" i="1">
                                    <a:latin typeface="Cambria Math"/>
                                  </a:rPr>
                                  <m:t>𝑜𝑟𝑡</m:t>
                                </m:r>
                                <m:r>
                                  <a:rPr lang="en-US" altLang="ja-JP" sz="2400" i="1">
                                    <a:latin typeface="Cambria Math"/>
                                  </a:rPr>
                                  <m:t>h</m:t>
                                </m:r>
                                <m:r>
                                  <a:rPr lang="en-US" altLang="ja-JP" sz="2400" i="1">
                                    <a:latin typeface="Cambria Math"/>
                                  </a:rPr>
                                  <m:t>𝑜</m:t>
                                </m:r>
                              </m:sub>
                            </m:sSub>
                          </m:den>
                        </m:f>
                      </m:sub>
                    </m:sSub>
                    <m:r>
                      <a:rPr lang="en-US" altLang="ja-JP" sz="2400" i="1">
                        <a:latin typeface="Cambria Math"/>
                      </a:rPr>
                      <m:t>/(</m:t>
                    </m:r>
                    <m:f>
                      <m:fPr>
                        <m:type m:val="lin"/>
                        <m:ctrlPr>
                          <a:rPr lang="en-US" altLang="ja-JP" sz="2400" i="1">
                            <a:latin typeface="Cambria Math"/>
                          </a:rPr>
                        </m:ctrlPr>
                      </m:fPr>
                      <m:num>
                        <m:sSub>
                          <m:sSubPr>
                            <m:ctrlPr>
                              <a:rPr lang="en-US" altLang="ja-JP" sz="2400" i="1">
                                <a:latin typeface="Cambria Math"/>
                              </a:rPr>
                            </m:ctrlPr>
                          </m:sSubPr>
                          <m:e>
                            <m:r>
                              <m:rPr>
                                <m:sty m:val="p"/>
                              </m:rPr>
                              <a:rPr lang="el-GR" altLang="ja-JP" sz="2400" i="1">
                                <a:latin typeface="Cambria Math"/>
                                <a:ea typeface="Cambria Math"/>
                              </a:rPr>
                              <m:t>Γ</m:t>
                            </m:r>
                          </m:e>
                          <m:sub>
                            <m:r>
                              <a:rPr lang="en-US" altLang="ja-JP" sz="2400" i="1">
                                <a:latin typeface="Cambria Math"/>
                              </a:rPr>
                              <m:t>𝑝𝑖𝑐𝑘</m:t>
                            </m:r>
                          </m:sub>
                        </m:sSub>
                      </m:num>
                      <m:den>
                        <m:sSub>
                          <m:sSubPr>
                            <m:ctrlPr>
                              <a:rPr lang="en-US" altLang="ja-JP" sz="2400" i="1">
                                <a:latin typeface="Cambria Math"/>
                              </a:rPr>
                            </m:ctrlPr>
                          </m:sSubPr>
                          <m:e>
                            <m:r>
                              <m:rPr>
                                <m:sty m:val="p"/>
                              </m:rPr>
                              <a:rPr lang="el-GR" altLang="ja-JP" sz="2400" i="1">
                                <a:latin typeface="Cambria Math"/>
                                <a:ea typeface="Cambria Math"/>
                              </a:rPr>
                              <m:t>Γ</m:t>
                            </m:r>
                          </m:e>
                          <m:sub>
                            <m:r>
                              <a:rPr lang="en-US" altLang="ja-JP" sz="2400" i="1">
                                <a:latin typeface="Cambria Math"/>
                              </a:rPr>
                              <m:t>𝑜𝑟𝑡</m:t>
                            </m:r>
                            <m:r>
                              <a:rPr lang="en-US" altLang="ja-JP" sz="2400" i="1">
                                <a:latin typeface="Cambria Math"/>
                              </a:rPr>
                              <m:t>h</m:t>
                            </m:r>
                            <m:r>
                              <a:rPr lang="en-US" altLang="ja-JP" sz="2400" i="1">
                                <a:latin typeface="Cambria Math"/>
                              </a:rPr>
                              <m:t>𝑜</m:t>
                            </m:r>
                          </m:sub>
                        </m:sSub>
                      </m:den>
                    </m:f>
                    <m:r>
                      <a:rPr lang="en-US" altLang="ja-JP" sz="2400" i="1">
                        <a:latin typeface="Cambria Math"/>
                      </a:rPr>
                      <m:t>)</m:t>
                    </m:r>
                  </m:oMath>
                </a14:m>
                <a:r>
                  <a:rPr lang="ja-JP" altLang="en-US" sz="2400" dirty="0" smtClean="0"/>
                  <a:t>の計算結果</a:t>
                </a:r>
                <a:r>
                  <a:rPr lang="en-US" altLang="ja-JP" sz="2400" dirty="0" smtClean="0"/>
                  <a:t>(</a:t>
                </a:r>
                <a:r>
                  <a:rPr lang="ja-JP" altLang="en-US" sz="2400" dirty="0" smtClean="0"/>
                  <a:t>パーセント表示</a:t>
                </a:r>
                <a:r>
                  <a:rPr lang="en-US" altLang="ja-JP" sz="2400" dirty="0" smtClean="0"/>
                  <a:t>)</a:t>
                </a:r>
                <a:endParaRPr lang="ja-JP" altLang="en-US" sz="24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884985" y="1381455"/>
                <a:ext cx="7390934" cy="534121"/>
              </a:xfrm>
              <a:prstGeom prst="rect">
                <a:avLst/>
              </a:prstGeom>
              <a:blipFill rotWithShape="1">
                <a:blip r:embed="rId3"/>
                <a:stretch>
                  <a:fillRect t="-106897" r="-247" b="-15632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35045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Screen Shot 2013-04-01 at 4.41.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247" y="201756"/>
            <a:ext cx="4962566" cy="6098068"/>
          </a:xfrm>
          <a:prstGeom prst="rect">
            <a:avLst/>
          </a:prstGeom>
        </p:spPr>
      </p:pic>
      <p:sp>
        <p:nvSpPr>
          <p:cNvPr id="9" name="テキスト ボックス 8"/>
          <p:cNvSpPr txBox="1"/>
          <p:nvPr/>
        </p:nvSpPr>
        <p:spPr>
          <a:xfrm>
            <a:off x="4602530" y="6299824"/>
            <a:ext cx="4917325" cy="584776"/>
          </a:xfrm>
          <a:prstGeom prst="rect">
            <a:avLst/>
          </a:prstGeom>
          <a:noFill/>
        </p:spPr>
        <p:txBody>
          <a:bodyPr wrap="square" rtlCol="0">
            <a:spAutoFit/>
          </a:bodyPr>
          <a:lstStyle/>
          <a:p>
            <a:r>
              <a:rPr lang="ja-JP" altLang="en-US" sz="1400" dirty="0" smtClean="0"/>
              <a:t>陣内修</a:t>
            </a:r>
            <a:r>
              <a:rPr lang="en-US" altLang="ja-JP" sz="1400" dirty="0" smtClean="0"/>
              <a:t>(1999)</a:t>
            </a:r>
            <a:r>
              <a:rPr lang="ja-JP" altLang="en-US" sz="1400" dirty="0" smtClean="0"/>
              <a:t> 「束縛</a:t>
            </a:r>
            <a:r>
              <a:rPr lang="ja-JP" altLang="en-US" sz="1400" dirty="0"/>
              <a:t>系 </a:t>
            </a:r>
            <a:r>
              <a:rPr lang="en-US" altLang="ja-JP" sz="1400" dirty="0"/>
              <a:t>QED </a:t>
            </a:r>
            <a:r>
              <a:rPr lang="ja-JP" altLang="en-US" sz="1400" dirty="0"/>
              <a:t>における高次補正検証</a:t>
            </a:r>
            <a:r>
              <a:rPr lang="ja-JP" altLang="en-US" sz="1400" dirty="0" smtClean="0"/>
              <a:t>実験」</a:t>
            </a:r>
          </a:p>
          <a:p>
            <a:endParaRPr kumimoji="1" lang="ja-JP" altLang="en-US" dirty="0"/>
          </a:p>
        </p:txBody>
      </p:sp>
    </p:spTree>
    <p:extLst>
      <p:ext uri="{BB962C8B-B14F-4D97-AF65-F5344CB8AC3E}">
        <p14:creationId xmlns:p14="http://schemas.microsoft.com/office/powerpoint/2010/main" val="1320747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7379" y="3714573"/>
            <a:ext cx="6512511" cy="1143000"/>
          </a:xfrm>
        </p:spPr>
        <p:txBody>
          <a:bodyPr/>
          <a:lstStyle/>
          <a:p>
            <a:r>
              <a:rPr kumimoji="1" lang="en-US" altLang="ja-JP" dirty="0" smtClean="0"/>
              <a:t>2</a:t>
            </a:r>
            <a:r>
              <a:rPr kumimoji="1" lang="ja-JP" altLang="en-US" dirty="0" smtClean="0"/>
              <a:t>章</a:t>
            </a:r>
            <a:r>
              <a:rPr kumimoji="1" lang="en-US" altLang="ja-JP" dirty="0" smtClean="0"/>
              <a:t> </a:t>
            </a:r>
            <a:r>
              <a:rPr kumimoji="1" lang="ja-JP" altLang="en-US" dirty="0" smtClean="0"/>
              <a:t>理論</a:t>
            </a:r>
            <a:endParaRPr kumimoji="1" lang="ja-JP" altLang="en-US" dirty="0"/>
          </a:p>
        </p:txBody>
      </p:sp>
    </p:spTree>
    <p:extLst>
      <p:ext uri="{BB962C8B-B14F-4D97-AF65-F5344CB8AC3E}">
        <p14:creationId xmlns:p14="http://schemas.microsoft.com/office/powerpoint/2010/main" val="1017410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スリップストリーム.thmx</Template>
  <TotalTime>238</TotalTime>
  <Words>2174</Words>
  <Application>Microsoft Office PowerPoint</Application>
  <PresentationFormat>画面に合わせる (4:3)</PresentationFormat>
  <Paragraphs>443</Paragraphs>
  <Slides>70</Slides>
  <Notes>26</Notes>
  <HiddenSlides>0</HiddenSlides>
  <MMClips>0</MMClips>
  <ScaleCrop>false</ScaleCrop>
  <HeadingPairs>
    <vt:vector size="4" baseType="variant">
      <vt:variant>
        <vt:lpstr>テーマ</vt:lpstr>
      </vt:variant>
      <vt:variant>
        <vt:i4>1</vt:i4>
      </vt:variant>
      <vt:variant>
        <vt:lpstr>スライド タイトル</vt:lpstr>
      </vt:variant>
      <vt:variant>
        <vt:i4>70</vt:i4>
      </vt:variant>
    </vt:vector>
  </HeadingPairs>
  <TitlesOfParts>
    <vt:vector size="71" baseType="lpstr">
      <vt:lpstr>スリップストリーム</vt:lpstr>
      <vt:lpstr>オルソポジトロニウムの 寿命測定によるQEDの実験的検証  </vt:lpstr>
      <vt:lpstr>目次</vt:lpstr>
      <vt:lpstr>PowerPoint プレゼンテーション</vt:lpstr>
      <vt:lpstr>PowerPoint プレゼンテーション</vt:lpstr>
      <vt:lpstr>PowerPoint プレゼンテーション</vt:lpstr>
      <vt:lpstr>1章 はじめに</vt:lpstr>
      <vt:lpstr>なぜオルソポジトロニウムなのか</vt:lpstr>
      <vt:lpstr>PowerPoint プレゼンテーション</vt:lpstr>
      <vt:lpstr>2章 理論</vt:lpstr>
      <vt:lpstr>PowerPoint プレゼンテーション</vt:lpstr>
      <vt:lpstr>PowerPoint プレゼンテーション</vt:lpstr>
      <vt:lpstr>3章 実験方法</vt:lpstr>
      <vt:lpstr>PowerPoint プレゼンテーション</vt:lpstr>
      <vt:lpstr>実験方法</vt:lpstr>
      <vt:lpstr>実験方法</vt:lpstr>
      <vt:lpstr>実際の配置</vt:lpstr>
      <vt:lpstr>実際の配置</vt:lpstr>
      <vt:lpstr>信号図</vt:lpstr>
      <vt:lpstr>回路図</vt:lpstr>
      <vt:lpstr>PowerPoint プレゼンテーション</vt:lpstr>
      <vt:lpstr>解析の大まかな流れ</vt:lpstr>
      <vt:lpstr>大気圧下のデータ</vt:lpstr>
      <vt:lpstr>大気圧下のデータ</vt:lpstr>
      <vt:lpstr>ADC キャリブレーション</vt:lpstr>
      <vt:lpstr>TDC キャリブレーション</vt:lpstr>
      <vt:lpstr>大気圧下のデータ</vt:lpstr>
      <vt:lpstr>大気圧下のデータ</vt:lpstr>
      <vt:lpstr>TQ補正</vt:lpstr>
      <vt:lpstr>TQ補正関数の作成</vt:lpstr>
      <vt:lpstr>TQ補正の結果</vt:lpstr>
      <vt:lpstr>TQ補正後 大気圧下でのlifetime</vt:lpstr>
      <vt:lpstr>TQ補正後 真空(0.05気圧)でのlifetime</vt:lpstr>
      <vt:lpstr>pick-off反応</vt:lpstr>
      <vt:lpstr>本実験で起こっている現象</vt:lpstr>
      <vt:lpstr>エネルギースペクトルの違い</vt:lpstr>
      <vt:lpstr>実際に得られるデータ（真空）</vt:lpstr>
      <vt:lpstr>実際に得られるデータの概形</vt:lpstr>
      <vt:lpstr>実際のデータ</vt:lpstr>
      <vt:lpstr>解析のさわり</vt:lpstr>
      <vt:lpstr>絵でかくと</vt:lpstr>
      <vt:lpstr>低エネルギー側のデータ復元</vt:lpstr>
      <vt:lpstr>Fitting式について</vt:lpstr>
      <vt:lpstr>Pick-off補正関数作成について</vt:lpstr>
      <vt:lpstr>PowerPoint プレゼンテーション</vt:lpstr>
      <vt:lpstr>PowerPoint プレゼンテーション</vt:lpstr>
      <vt:lpstr>PowerPoint プレゼンテーション</vt:lpstr>
      <vt:lpstr>寿命のfitting</vt:lpstr>
      <vt:lpstr>寿命のまとめ</vt:lpstr>
      <vt:lpstr>PowerPoint プレゼンテーション</vt:lpstr>
      <vt:lpstr>5章 考察と誤差</vt:lpstr>
      <vt:lpstr>PowerPoint プレゼンテーション</vt:lpstr>
      <vt:lpstr>PowerPoint プレゼンテーション</vt:lpstr>
      <vt:lpstr>Pick-off補正についての考察</vt:lpstr>
      <vt:lpstr>Pick-off補正についての考察</vt:lpstr>
      <vt:lpstr>Pick-off補正についての考察</vt:lpstr>
      <vt:lpstr>5章続 さいごに</vt:lpstr>
      <vt:lpstr>今回できたこと</vt:lpstr>
      <vt:lpstr>次回に期待すること</vt:lpstr>
      <vt:lpstr>次回に期待すること</vt:lpstr>
      <vt:lpstr>課題演習として</vt:lpstr>
      <vt:lpstr>謝辞</vt:lpstr>
      <vt:lpstr>補足</vt:lpstr>
      <vt:lpstr>Fitting式について</vt:lpstr>
      <vt:lpstr>寿命（真空）</vt:lpstr>
      <vt:lpstr>寿命（真空）</vt:lpstr>
      <vt:lpstr>Pick-off補正関数（大気圧）</vt:lpstr>
      <vt:lpstr>寿命（大気圧）</vt:lpstr>
      <vt:lpstr>寿命（大気圧）</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杉本 雄亮</dc:creator>
  <cp:lastModifiedBy>高三和晃</cp:lastModifiedBy>
  <cp:revision>20</cp:revision>
  <dcterms:created xsi:type="dcterms:W3CDTF">2013-03-31T18:49:25Z</dcterms:created>
  <dcterms:modified xsi:type="dcterms:W3CDTF">2013-04-01T06:08:36Z</dcterms:modified>
</cp:coreProperties>
</file>