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71" r:id="rId4"/>
    <p:sldId id="258" r:id="rId5"/>
    <p:sldId id="272" r:id="rId6"/>
    <p:sldId id="270" r:id="rId7"/>
    <p:sldId id="259" r:id="rId8"/>
    <p:sldId id="275" r:id="rId9"/>
    <p:sldId id="281" r:id="rId10"/>
    <p:sldId id="260" r:id="rId11"/>
    <p:sldId id="284" r:id="rId12"/>
    <p:sldId id="273" r:id="rId13"/>
    <p:sldId id="276" r:id="rId14"/>
    <p:sldId id="278" r:id="rId15"/>
    <p:sldId id="279" r:id="rId16"/>
    <p:sldId id="277" r:id="rId17"/>
    <p:sldId id="282" r:id="rId18"/>
    <p:sldId id="261" r:id="rId19"/>
    <p:sldId id="262" r:id="rId20"/>
    <p:sldId id="310" r:id="rId21"/>
    <p:sldId id="264" r:id="rId22"/>
    <p:sldId id="274" r:id="rId23"/>
    <p:sldId id="285" r:id="rId24"/>
    <p:sldId id="263" r:id="rId25"/>
    <p:sldId id="295" r:id="rId26"/>
    <p:sldId id="286" r:id="rId27"/>
    <p:sldId id="269" r:id="rId28"/>
    <p:sldId id="300" r:id="rId29"/>
    <p:sldId id="302" r:id="rId30"/>
    <p:sldId id="301" r:id="rId31"/>
    <p:sldId id="288" r:id="rId32"/>
    <p:sldId id="305" r:id="rId33"/>
    <p:sldId id="308" r:id="rId34"/>
    <p:sldId id="307" r:id="rId35"/>
    <p:sldId id="306" r:id="rId36"/>
    <p:sldId id="311" r:id="rId37"/>
    <p:sldId id="267" r:id="rId38"/>
    <p:sldId id="283" r:id="rId39"/>
    <p:sldId id="290" r:id="rId40"/>
    <p:sldId id="297" r:id="rId41"/>
    <p:sldId id="289" r:id="rId42"/>
    <p:sldId id="309" r:id="rId43"/>
    <p:sldId id="268" r:id="rId44"/>
    <p:sldId id="291" r:id="rId45"/>
    <p:sldId id="293" r:id="rId46"/>
    <p:sldId id="294" r:id="rId47"/>
    <p:sldId id="292" r:id="rId48"/>
    <p:sldId id="299" r:id="rId49"/>
    <p:sldId id="296" r:id="rId50"/>
    <p:sldId id="303" r:id="rId5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3669" autoAdjust="0"/>
  </p:normalViewPr>
  <p:slideViewPr>
    <p:cSldViewPr>
      <p:cViewPr varScale="1">
        <p:scale>
          <a:sx n="86" d="100"/>
          <a:sy n="86" d="100"/>
        </p:scale>
        <p:origin x="-8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F041-FEEB-4EAF-B798-129EE5547C97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4B78A-5EE3-4911-8DD5-A509E6FD60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00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err="1" smtClean="0"/>
              <a:t>Positronium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EM force</a:t>
            </a:r>
            <a:r>
              <a:rPr kumimoji="1" lang="ja-JP" altLang="en-US" dirty="0" err="1" smtClean="0"/>
              <a:t>だけなので</a:t>
            </a:r>
            <a:r>
              <a:rPr kumimoji="1" lang="ja-JP" altLang="en-US" dirty="0" smtClean="0"/>
              <a:t>ラグランジアンが</a:t>
            </a:r>
            <a:r>
              <a:rPr kumimoji="1" lang="en-US" altLang="ja-JP" dirty="0" err="1" smtClean="0"/>
              <a:t>em</a:t>
            </a:r>
            <a:r>
              <a:rPr kumimoji="1" lang="ja-JP" altLang="en-US" dirty="0" err="1" smtClean="0"/>
              <a:t>だけで</a:t>
            </a:r>
            <a:r>
              <a:rPr kumimoji="1" lang="ja-JP" altLang="en-US" dirty="0" smtClean="0"/>
              <a:t>よい近似になっているはず。よって</a:t>
            </a:r>
            <a:r>
              <a:rPr kumimoji="1" lang="en-US" altLang="ja-JP" dirty="0" smtClean="0"/>
              <a:t>QED</a:t>
            </a:r>
            <a:r>
              <a:rPr kumimoji="1" lang="ja-JP" altLang="en-US" dirty="0" smtClean="0"/>
              <a:t>検証の格好のネタ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195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おわかりいただけただろうか・・・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NaI2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calibration</a:t>
            </a:r>
            <a:r>
              <a:rPr kumimoji="1" lang="ja-JP" altLang="en-US" dirty="0" err="1" smtClean="0"/>
              <a:t>のたびに</a:t>
            </a:r>
            <a:r>
              <a:rPr kumimoji="1" lang="ja-JP" altLang="en-US" dirty="0" smtClean="0"/>
              <a:t>違う値を返した　次</a:t>
            </a:r>
            <a:r>
              <a:rPr kumimoji="1" lang="en-US" altLang="ja-JP" dirty="0" smtClean="0"/>
              <a:t>page</a:t>
            </a:r>
            <a:r>
              <a:rPr kumimoji="1" lang="ja-JP" altLang="en-US" dirty="0" err="1" smtClean="0"/>
              <a:t>にも</a:t>
            </a:r>
            <a:r>
              <a:rPr kumimoji="1" lang="ja-JP" altLang="en-US" dirty="0" smtClean="0"/>
              <a:t>その傾向が</a:t>
            </a:r>
            <a:endParaRPr kumimoji="1" lang="en-US" altLang="ja-JP" dirty="0" smtClean="0"/>
          </a:p>
          <a:p>
            <a:r>
              <a:rPr kumimoji="1" lang="en-US" altLang="ja-JP" dirty="0" smtClean="0"/>
              <a:t>NaI3</a:t>
            </a:r>
            <a:r>
              <a:rPr kumimoji="1" lang="ja-JP" altLang="en-US" dirty="0" smtClean="0"/>
              <a:t>は、①配置のせいで、源から</a:t>
            </a:r>
            <a:r>
              <a:rPr kumimoji="1" lang="en-US" altLang="ja-JP" dirty="0" smtClean="0"/>
              <a:t>direct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の影響を強く受け、かつ</a:t>
            </a:r>
            <a:r>
              <a:rPr kumimoji="1" lang="en-US" altLang="ja-JP" dirty="0" err="1" smtClean="0"/>
              <a:t>directγ</a:t>
            </a:r>
            <a:r>
              <a:rPr kumimoji="1" lang="ja-JP" altLang="en-US" dirty="0" err="1" smtClean="0"/>
              <a:t>のにを</a:t>
            </a:r>
            <a:r>
              <a:rPr kumimoji="1" lang="ja-JP" altLang="en-US" dirty="0" smtClean="0"/>
              <a:t>選択的に取り除けなかった。まさかこんなに</a:t>
            </a:r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が激しいとは。　②</a:t>
            </a:r>
            <a:r>
              <a:rPr kumimoji="1" lang="en-US" altLang="ja-JP" dirty="0" smtClean="0"/>
              <a:t>TQ</a:t>
            </a:r>
            <a:r>
              <a:rPr kumimoji="1" lang="ja-JP" altLang="en-US" dirty="0" smtClean="0"/>
              <a:t>補正で寿命伸びるはずが短くなった　③・・・</a:t>
            </a:r>
            <a:endParaRPr kumimoji="1" lang="en-US" altLang="ja-JP" dirty="0" smtClean="0"/>
          </a:p>
          <a:p>
            <a:r>
              <a:rPr kumimoji="1" lang="ja-JP" altLang="en-US" dirty="0" smtClean="0"/>
              <a:t>がん</a:t>
            </a:r>
            <a:r>
              <a:rPr kumimoji="1" lang="ja-JP" altLang="en-US" dirty="0" err="1" smtClean="0"/>
              <a:t>まが</a:t>
            </a:r>
            <a:r>
              <a:rPr kumimoji="1" lang="ja-JP" altLang="en-US" dirty="0" smtClean="0"/>
              <a:t>はいるとじゅみょうがのびる　なぜ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816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本実験の</a:t>
            </a:r>
            <a:r>
              <a:rPr kumimoji="1" lang="en-US" altLang="ja-JP" dirty="0" smtClean="0"/>
              <a:t>511keV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pedestal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点を取った　∵</a:t>
            </a:r>
            <a:r>
              <a:rPr kumimoji="1" lang="en-US" altLang="ja-JP" dirty="0" smtClean="0"/>
              <a:t>Na22</a:t>
            </a:r>
            <a:r>
              <a:rPr kumimoji="1" lang="ja-JP" altLang="en-US" dirty="0" smtClean="0"/>
              <a:t>以外の</a:t>
            </a:r>
            <a:r>
              <a:rPr kumimoji="1" lang="en-US" altLang="ja-JP" dirty="0" smtClean="0"/>
              <a:t>Co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Cs</a:t>
            </a:r>
            <a:r>
              <a:rPr kumimoji="1" lang="ja-JP" altLang="en-US" dirty="0" smtClean="0"/>
              <a:t>はなぜか測定のたびに大きく</a:t>
            </a:r>
            <a:r>
              <a:rPr kumimoji="1" lang="en-US" altLang="ja-JP" dirty="0" smtClean="0"/>
              <a:t>ADC</a:t>
            </a:r>
            <a:r>
              <a:rPr kumimoji="1" lang="ja-JP" altLang="en-US" dirty="0" smtClean="0"/>
              <a:t>出力がずれたから</a:t>
            </a:r>
            <a:endParaRPr kumimoji="1" lang="en-US" altLang="ja-JP" dirty="0" smtClean="0"/>
          </a:p>
          <a:p>
            <a:r>
              <a:rPr kumimoji="1" lang="en-US" altLang="ja-JP" dirty="0" smtClean="0"/>
              <a:t>ADC2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i.e.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NaI2</a:t>
            </a:r>
            <a:r>
              <a:rPr kumimoji="1" lang="ja-JP" altLang="en-US" dirty="0" smtClean="0"/>
              <a:t>が異常なことがわかる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90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d</a:t>
            </a:r>
            <a:r>
              <a:rPr kumimoji="1" lang="ja-JP" altLang="en-US" dirty="0" smtClean="0"/>
              <a:t>を求める作業　ゴールの時間を遅らせる→遅らせた時間をオシロで→その時の</a:t>
            </a:r>
            <a:r>
              <a:rPr kumimoji="1" lang="en-US" altLang="ja-JP" dirty="0" smtClean="0"/>
              <a:t>TDC</a:t>
            </a:r>
            <a:r>
              <a:rPr kumimoji="1" lang="ja-JP" altLang="en-US" dirty="0" smtClean="0"/>
              <a:t>出力　これを１４回ほど</a:t>
            </a:r>
            <a:endParaRPr kumimoji="1" lang="en-US" altLang="ja-JP" dirty="0" smtClean="0"/>
          </a:p>
          <a:p>
            <a:r>
              <a:rPr kumimoji="1" lang="ja-JP" altLang="en-US" dirty="0" smtClean="0"/>
              <a:t>寿命を与えるのは</a:t>
            </a:r>
            <a:r>
              <a:rPr kumimoji="1" lang="en-US" altLang="ja-JP" dirty="0" smtClean="0"/>
              <a:t>TDC5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55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横は大体</a:t>
            </a:r>
            <a:r>
              <a:rPr kumimoji="1" lang="en-US" altLang="ja-JP" dirty="0" smtClean="0"/>
              <a:t>decay time</a:t>
            </a:r>
            <a:r>
              <a:rPr kumimoji="1" lang="ja-JP" altLang="en-US" dirty="0" smtClean="0"/>
              <a:t>にあわせてある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補正前の寿命：</a:t>
            </a:r>
            <a:r>
              <a:rPr kumimoji="1" lang="en-US" altLang="ja-JP" dirty="0" smtClean="0"/>
              <a:t>82.0675</a:t>
            </a:r>
            <a:r>
              <a:rPr kumimoji="1" lang="en-US" altLang="ja-JP" baseline="0" dirty="0" smtClean="0"/>
              <a:t>±2.66608 ns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これから　</a:t>
            </a:r>
            <a:r>
              <a:rPr kumimoji="1" lang="en-US" altLang="ja-JP" dirty="0" smtClean="0"/>
              <a:t>TQ</a:t>
            </a:r>
            <a:r>
              <a:rPr kumimoji="1" lang="ja-JP" altLang="en-US" dirty="0" smtClean="0"/>
              <a:t>補正　</a:t>
            </a:r>
            <a:r>
              <a:rPr kumimoji="1" lang="en-US" altLang="ja-JP" dirty="0" smtClean="0"/>
              <a:t>pick-off</a:t>
            </a:r>
            <a:r>
              <a:rPr kumimoji="1" lang="ja-JP" altLang="en-US" dirty="0" smtClean="0"/>
              <a:t>補正　</a:t>
            </a:r>
            <a:r>
              <a:rPr kumimoji="1" lang="en-US" altLang="ja-JP" dirty="0" smtClean="0"/>
              <a:t>pick-off</a:t>
            </a:r>
            <a:r>
              <a:rPr kumimoji="1" lang="ja-JP" altLang="en-US" dirty="0" smtClean="0"/>
              <a:t>補正の誤差補正　をする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854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シグナルを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角形に近似　仮定：ｗ１</a:t>
            </a:r>
            <a:r>
              <a:rPr kumimoji="1" lang="ja-JP" altLang="en-US" baseline="0" dirty="0" smtClean="0"/>
              <a:t>はどの信号も同じ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TDC</a:t>
            </a:r>
            <a:r>
              <a:rPr kumimoji="1" lang="ja-JP" altLang="en-US" baseline="0" dirty="0" smtClean="0"/>
              <a:t>が測るのは</a:t>
            </a:r>
            <a:r>
              <a:rPr kumimoji="1" lang="en-US" altLang="ja-JP" baseline="0" dirty="0" smtClean="0"/>
              <a:t>O</a:t>
            </a:r>
            <a:r>
              <a:rPr kumimoji="1" lang="ja-JP" altLang="en-US" baseline="0" dirty="0" smtClean="0"/>
              <a:t>～－</a:t>
            </a:r>
            <a:r>
              <a:rPr kumimoji="1" lang="en-US" altLang="ja-JP" baseline="0" dirty="0" smtClean="0"/>
              <a:t>V0</a:t>
            </a:r>
            <a:r>
              <a:rPr kumimoji="1" lang="ja-JP" altLang="en-US" baseline="0" dirty="0" err="1" smtClean="0"/>
              <a:t>での</a:t>
            </a:r>
            <a:r>
              <a:rPr kumimoji="1" lang="en-US" altLang="ja-JP" baseline="0" dirty="0" smtClean="0"/>
              <a:t>t</a:t>
            </a:r>
            <a:r>
              <a:rPr kumimoji="1" lang="ja-JP" altLang="en-US" baseline="0" dirty="0" smtClean="0"/>
              <a:t>　なる時間差である。したがって、三角形の左端と</a:t>
            </a:r>
            <a:r>
              <a:rPr kumimoji="1" lang="en-US" altLang="ja-JP" baseline="0" dirty="0" smtClean="0"/>
              <a:t>O</a:t>
            </a:r>
            <a:r>
              <a:rPr kumimoji="1" lang="ja-JP" altLang="en-US" baseline="0" dirty="0" smtClean="0"/>
              <a:t>が一致するようなシグナルは</a:t>
            </a:r>
            <a:r>
              <a:rPr kumimoji="1" lang="en-US" altLang="ja-JP" baseline="0" dirty="0" smtClean="0"/>
              <a:t>TDC</a:t>
            </a:r>
            <a:r>
              <a:rPr kumimoji="1" lang="ja-JP" altLang="en-US" baseline="0" dirty="0" smtClean="0"/>
              <a:t>の値が</a:t>
            </a:r>
            <a:r>
              <a:rPr kumimoji="1" lang="en-US" altLang="ja-JP" baseline="0" dirty="0" smtClean="0"/>
              <a:t>T</a:t>
            </a:r>
            <a:r>
              <a:rPr kumimoji="1" lang="ja-JP" altLang="en-US" baseline="0" dirty="0" smtClean="0"/>
              <a:t>そのものになる。</a:t>
            </a:r>
            <a:endParaRPr kumimoji="1" lang="en-US" altLang="ja-JP" baseline="0" dirty="0" smtClean="0"/>
          </a:p>
          <a:p>
            <a:r>
              <a:rPr kumimoji="1" lang="ja-JP" altLang="en-US" baseline="0" dirty="0" smtClean="0"/>
              <a:t>↓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p-Ps</a:t>
            </a:r>
            <a:r>
              <a:rPr kumimoji="1" lang="ja-JP" altLang="en-US" baseline="0" dirty="0" smtClean="0"/>
              <a:t>と</a:t>
            </a:r>
            <a:r>
              <a:rPr kumimoji="1" lang="en-US" altLang="ja-JP" baseline="0" dirty="0" smtClean="0"/>
              <a:t>direct γ</a:t>
            </a:r>
            <a:r>
              <a:rPr kumimoji="1" lang="ja-JP" altLang="en-US" baseline="0" dirty="0" smtClean="0"/>
              <a:t>線を見れば</a:t>
            </a:r>
            <a:r>
              <a:rPr kumimoji="1" lang="en-US" altLang="ja-JP" baseline="0" dirty="0" smtClean="0"/>
              <a:t>T</a:t>
            </a:r>
            <a:r>
              <a:rPr kumimoji="1" lang="ja-JP" altLang="en-US" baseline="0" dirty="0" smtClean="0"/>
              <a:t>が直接得られるだろう</a:t>
            </a:r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6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abc</a:t>
            </a:r>
            <a:r>
              <a:rPr kumimoji="1" lang="ja-JP" altLang="en-US" dirty="0" smtClean="0"/>
              <a:t>の決定</a:t>
            </a:r>
            <a:r>
              <a:rPr kumimoji="1" lang="en-US" altLang="ja-JP" dirty="0" smtClean="0"/>
              <a:t>NaI1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150keV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1200keV</a:t>
            </a:r>
            <a:r>
              <a:rPr kumimoji="1" lang="ja-JP" altLang="en-US" dirty="0" smtClean="0"/>
              <a:t>をとった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しかし、</a:t>
            </a:r>
            <a:r>
              <a:rPr kumimoji="1" lang="en-US" altLang="ja-JP" dirty="0" smtClean="0"/>
              <a:t>o-Ps</a:t>
            </a:r>
            <a:r>
              <a:rPr kumimoji="1" lang="ja-JP" altLang="en-US" dirty="0" smtClean="0"/>
              <a:t>の分布する低エネルギーでするべきだった。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798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この時点で</a:t>
            </a:r>
            <a:r>
              <a:rPr kumimoji="1" lang="en-US" altLang="ja-JP" dirty="0" smtClean="0"/>
              <a:t>fitting</a:t>
            </a:r>
            <a:r>
              <a:rPr kumimoji="1" lang="ja-JP" altLang="en-US" dirty="0" smtClean="0"/>
              <a:t>エラーでかい。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幅広すぎるエネルギー領域からとってしまったからか。やはり</a:t>
            </a:r>
            <a:r>
              <a:rPr kumimoji="1" lang="en-US" altLang="ja-JP" dirty="0" smtClean="0"/>
              <a:t>o-Ps</a:t>
            </a:r>
            <a:r>
              <a:rPr kumimoji="1" lang="ja-JP" altLang="en-US" dirty="0" smtClean="0"/>
              <a:t>の分布する低エネルギー帯で</a:t>
            </a:r>
            <a:r>
              <a:rPr kumimoji="1" lang="en-US" altLang="ja-JP" dirty="0" err="1" smtClean="0"/>
              <a:t>abc</a:t>
            </a:r>
            <a:r>
              <a:rPr kumimoji="1" lang="ja-JP" altLang="en-US" dirty="0" smtClean="0"/>
              <a:t>を求めるべきだったか。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NaI3</a:t>
            </a:r>
            <a:r>
              <a:rPr kumimoji="1" lang="ja-JP" altLang="en-US" dirty="0" smtClean="0"/>
              <a:t>の寿命が延びてしまった。謎。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020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①周りの原子などとスピンを交換　</a:t>
            </a:r>
            <a:r>
              <a:rPr kumimoji="1" lang="en-US" altLang="ja-JP" dirty="0" smtClean="0"/>
              <a:t>o-Ps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p-Ps</a:t>
            </a:r>
            <a:r>
              <a:rPr kumimoji="1" lang="ja-JP" altLang="en-US" dirty="0" smtClean="0"/>
              <a:t>→２</a:t>
            </a:r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511keV</a:t>
            </a:r>
            <a:r>
              <a:rPr kumimoji="1" lang="ja-JP" altLang="en-US" dirty="0" err="1" smtClean="0"/>
              <a:t>ずつ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</a:t>
            </a:r>
            <a:r>
              <a:rPr kumimoji="1" lang="en-US" altLang="ja-JP" dirty="0" smtClean="0"/>
              <a:t>p-Ps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511keV</a:t>
            </a:r>
          </a:p>
          <a:p>
            <a:r>
              <a:rPr kumimoji="1" lang="ja-JP" altLang="en-US" dirty="0" smtClean="0"/>
              <a:t>③原子に衝突→２</a:t>
            </a:r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511keV</a:t>
            </a:r>
            <a:r>
              <a:rPr kumimoji="1" lang="ja-JP" altLang="en-US" dirty="0" err="1" smtClean="0"/>
              <a:t>ずつ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いずれもオルソより短く</a:t>
            </a:r>
            <a:r>
              <a:rPr kumimoji="1" lang="en-US" altLang="ja-JP" dirty="0" smtClean="0"/>
              <a:t>decay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しかもコンプトンで</a:t>
            </a:r>
            <a:r>
              <a:rPr kumimoji="1" lang="en-US" altLang="ja-JP" dirty="0" smtClean="0"/>
              <a:t>511keV</a:t>
            </a:r>
            <a:r>
              <a:rPr kumimoji="1" lang="ja-JP" altLang="en-US" dirty="0" smtClean="0"/>
              <a:t>以下に万遍なく分布→寿命が短くなっちゃう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err="1" smtClean="0"/>
              <a:t>TQcorr</a:t>
            </a:r>
            <a:r>
              <a:rPr kumimoji="1" lang="ja-JP" altLang="en-US" dirty="0" err="1" smtClean="0"/>
              <a:t>のように</a:t>
            </a:r>
            <a:r>
              <a:rPr kumimoji="1" lang="ja-JP" altLang="en-US" dirty="0" smtClean="0"/>
              <a:t>すべての</a:t>
            </a:r>
            <a:r>
              <a:rPr kumimoji="1" lang="en-US" altLang="ja-JP" dirty="0" smtClean="0"/>
              <a:t>data</a:t>
            </a:r>
            <a:r>
              <a:rPr kumimoji="1" lang="ja-JP" altLang="en-US" dirty="0" err="1" smtClean="0"/>
              <a:t>をずすの</a:t>
            </a:r>
            <a:r>
              <a:rPr kumimoji="1" lang="ja-JP" altLang="en-US" dirty="0" smtClean="0"/>
              <a:t>ではなく</a:t>
            </a:r>
            <a:r>
              <a:rPr kumimoji="1" lang="en-US" altLang="ja-JP" dirty="0" smtClean="0"/>
              <a:t>fitting</a:t>
            </a:r>
            <a:r>
              <a:rPr kumimoji="1" lang="ja-JP" altLang="en-US" dirty="0" smtClean="0"/>
              <a:t>関数の関数形を変える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692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ピックオフを含まない寿命</a:t>
            </a:r>
            <a:r>
              <a:rPr kumimoji="1" lang="en-US" altLang="ja-JP" dirty="0" smtClean="0"/>
              <a:t>τ3γ</a:t>
            </a:r>
            <a:r>
              <a:rPr kumimoji="1" lang="ja-JP" altLang="en-US" dirty="0" smtClean="0"/>
              <a:t>を得るための式（実験見たまんま得られる寿命は</a:t>
            </a:r>
            <a:r>
              <a:rPr kumimoji="1" lang="en-US" altLang="ja-JP" dirty="0" err="1" smtClean="0"/>
              <a:t>τtot</a:t>
            </a:r>
            <a:r>
              <a:rPr kumimoji="1" lang="en-US" altLang="ja-JP" dirty="0" smtClean="0"/>
              <a:t>=(1/τpick+1/τ3γ)^(-1)</a:t>
            </a:r>
            <a:r>
              <a:rPr kumimoji="1" lang="ja-JP" altLang="en-US" dirty="0" smtClean="0"/>
              <a:t>　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導出割愛　（あるいはどこからもってきた？）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p,q,r</a:t>
            </a:r>
            <a:r>
              <a:rPr kumimoji="1" lang="ja-JP" altLang="en-US" dirty="0" smtClean="0"/>
              <a:t>がほしいのでフィッティング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Γpick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Γ3γ</a:t>
            </a:r>
            <a:r>
              <a:rPr kumimoji="1" lang="ja-JP" altLang="en-US" dirty="0" smtClean="0"/>
              <a:t>の比だけわかっても意味ないん</a:t>
            </a:r>
            <a:r>
              <a:rPr kumimoji="1" lang="ja-JP" altLang="en-US" dirty="0" err="1" smtClean="0"/>
              <a:t>ちゃ</a:t>
            </a:r>
            <a:r>
              <a:rPr kumimoji="1" lang="ja-JP" altLang="en-US" dirty="0" smtClean="0"/>
              <a:t>うんと思うかもしれんが次ページ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573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高木、神谷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66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Na22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e+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PS</a:t>
            </a:r>
            <a:r>
              <a:rPr kumimoji="1" lang="ja-JP" altLang="en-US" dirty="0" smtClean="0"/>
              <a:t>がスタートパーン→シリカで</a:t>
            </a:r>
            <a:r>
              <a:rPr kumimoji="1" lang="en-US" altLang="ja-JP" dirty="0" smtClean="0"/>
              <a:t>Ps</a:t>
            </a:r>
            <a:r>
              <a:rPr kumimoji="1" lang="ja-JP" altLang="en-US" dirty="0" smtClean="0"/>
              <a:t>生成→</a:t>
            </a:r>
            <a:r>
              <a:rPr kumimoji="1" lang="en-US" altLang="ja-JP" dirty="0" smtClean="0"/>
              <a:t>Ps</a:t>
            </a:r>
            <a:r>
              <a:rPr kumimoji="1" lang="ja-JP" altLang="en-US" dirty="0" smtClean="0"/>
              <a:t>崩壊で</a:t>
            </a:r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NaI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感知　　鉛板省略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05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誤差も考えたら</a:t>
            </a:r>
            <a:r>
              <a:rPr kumimoji="1" lang="en-US" altLang="ja-JP" dirty="0" err="1" smtClean="0"/>
              <a:t>pqr</a:t>
            </a:r>
            <a:r>
              <a:rPr kumimoji="1" lang="ja-JP" altLang="en-US" dirty="0" smtClean="0"/>
              <a:t>のフィッティングで得られた値はこれ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pqr</a:t>
            </a:r>
            <a:r>
              <a:rPr kumimoji="1" lang="ja-JP" altLang="en-US" dirty="0" smtClean="0"/>
              <a:t>は各区間で得られたものを相加平均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57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短すぎる→ピックオフ・化学反応</a:t>
            </a:r>
            <a:r>
              <a:rPr kumimoji="1" lang="en-US" altLang="ja-JP" dirty="0" smtClean="0"/>
              <a:t>etc.</a:t>
            </a:r>
          </a:p>
          <a:p>
            <a:r>
              <a:rPr kumimoji="1" lang="ja-JP" altLang="en-US" dirty="0" smtClean="0"/>
              <a:t>誤差が大きすぎる→</a:t>
            </a:r>
            <a:r>
              <a:rPr kumimoji="1" lang="en-US" altLang="ja-JP" dirty="0" smtClean="0"/>
              <a:t>TQ</a:t>
            </a:r>
            <a:r>
              <a:rPr kumimoji="1" lang="ja-JP" altLang="en-US" dirty="0" smtClean="0"/>
              <a:t>補正で幅広いエネルギー帯を取ったのでフィッティングエラーが大きくなった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427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Pick-off rate</a:t>
            </a:r>
            <a:r>
              <a:rPr kumimoji="1" lang="ja-JP" altLang="en-US" dirty="0" smtClean="0"/>
              <a:t>の飛びによる。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∵実験によると</a:t>
            </a:r>
            <a:r>
              <a:rPr kumimoji="1" lang="en-US" altLang="ja-JP" dirty="0" smtClean="0"/>
              <a:t>Decay</a:t>
            </a:r>
            <a:r>
              <a:rPr kumimoji="1" lang="ja-JP" altLang="en-US" dirty="0" smtClean="0"/>
              <a:t>が遅いと</a:t>
            </a:r>
            <a:r>
              <a:rPr kumimoji="1" lang="en-US" altLang="ja-JP" dirty="0" smtClean="0"/>
              <a:t>rate</a:t>
            </a:r>
            <a:r>
              <a:rPr kumimoji="1" lang="ja-JP" altLang="en-US" dirty="0" smtClean="0"/>
              <a:t>が高まる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シンチで生成して容器までに</a:t>
            </a:r>
            <a:r>
              <a:rPr kumimoji="1" lang="en-US" altLang="ja-JP" dirty="0" smtClean="0"/>
              <a:t>decay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rate</a:t>
            </a:r>
            <a:r>
              <a:rPr kumimoji="1" lang="ja-JP" altLang="en-US" dirty="0" smtClean="0"/>
              <a:t>小　</a:t>
            </a:r>
            <a:r>
              <a:rPr kumimoji="1" lang="en-US" altLang="ja-JP" dirty="0" smtClean="0"/>
              <a:t>decay</a:t>
            </a:r>
            <a:r>
              <a:rPr kumimoji="1" lang="ja-JP" altLang="en-US" dirty="0" smtClean="0"/>
              <a:t>早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シンチで生成して容器内で</a:t>
            </a:r>
            <a:r>
              <a:rPr kumimoji="1" lang="en-US" altLang="ja-JP" dirty="0" smtClean="0"/>
              <a:t>decay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rate</a:t>
            </a:r>
            <a:r>
              <a:rPr kumimoji="1" lang="ja-JP" altLang="en-US" dirty="0" smtClean="0"/>
              <a:t>大　</a:t>
            </a:r>
            <a:r>
              <a:rPr kumimoji="1" lang="en-US" altLang="ja-JP" dirty="0" smtClean="0"/>
              <a:t>decay</a:t>
            </a:r>
            <a:r>
              <a:rPr kumimoji="1" lang="ja-JP" altLang="en-US" dirty="0" smtClean="0"/>
              <a:t>遅</a:t>
            </a:r>
            <a:endParaRPr kumimoji="1" lang="en-US" altLang="ja-JP" dirty="0" smtClean="0"/>
          </a:p>
          <a:p>
            <a:r>
              <a:rPr kumimoji="1" lang="ja-JP" altLang="en-US" dirty="0" smtClean="0"/>
              <a:t>と考えると説明つく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けど容器までに</a:t>
            </a:r>
            <a:r>
              <a:rPr kumimoji="1" lang="en-US" altLang="ja-JP" dirty="0" smtClean="0"/>
              <a:t>decay</a:t>
            </a:r>
            <a:r>
              <a:rPr kumimoji="1" lang="ja-JP" altLang="en-US" dirty="0" smtClean="0"/>
              <a:t>した奴らはほとんど遮蔽されるんじゃないの？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310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Pick-off</a:t>
            </a:r>
            <a:r>
              <a:rPr kumimoji="1" lang="ja-JP" altLang="en-US" dirty="0" smtClean="0"/>
              <a:t>補正はしていない。どれだけ</a:t>
            </a:r>
            <a:r>
              <a:rPr kumimoji="1" lang="en-US" altLang="ja-JP" dirty="0" smtClean="0"/>
              <a:t>pick-off</a:t>
            </a:r>
            <a:r>
              <a:rPr kumimoji="1" lang="ja-JP" altLang="en-US" dirty="0" smtClean="0"/>
              <a:t>されるかの実験だから。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D</a:t>
            </a:r>
            <a:r>
              <a:rPr kumimoji="1" lang="ja-JP" altLang="en-US" dirty="0" smtClean="0"/>
              <a:t>を比べると、シリカのある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の方が</a:t>
            </a:r>
            <a:r>
              <a:rPr kumimoji="1" lang="en-US" altLang="ja-JP" dirty="0" smtClean="0"/>
              <a:t>pick-off</a:t>
            </a:r>
            <a:r>
              <a:rPr kumimoji="1" lang="ja-JP" altLang="en-US" dirty="0" smtClean="0"/>
              <a:t>で寿命短くなるはず</a:t>
            </a:r>
            <a:endParaRPr kumimoji="1" lang="en-US" altLang="ja-JP" dirty="0" smtClean="0"/>
          </a:p>
          <a:p>
            <a:r>
              <a:rPr kumimoji="1" lang="ja-JP" altLang="en-US" dirty="0" smtClean="0"/>
              <a:t>→誤差の範囲で一致　とみるか　</a:t>
            </a:r>
            <a:r>
              <a:rPr kumimoji="1" lang="en-US" altLang="ja-JP" dirty="0" smtClean="0"/>
              <a:t>pick-off</a:t>
            </a:r>
            <a:r>
              <a:rPr kumimoji="1" lang="ja-JP" altLang="en-US" dirty="0" smtClean="0"/>
              <a:t>の影響は実はそんなに大きくない　とみるか・・・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ついでに水と気圧の実験も見よう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131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容器内の環境・容器の有無はカウント数に影響小？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177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1300V</a:t>
            </a:r>
            <a:r>
              <a:rPr kumimoji="1" lang="ja-JP" altLang="en-US" dirty="0" smtClean="0"/>
              <a:t>が</a:t>
            </a:r>
            <a:r>
              <a:rPr kumimoji="1" lang="en-US" altLang="ja-JP" dirty="0" err="1" smtClean="0"/>
              <a:t>photomul</a:t>
            </a:r>
            <a:r>
              <a:rPr kumimoji="1" lang="en-US" altLang="ja-JP" dirty="0" smtClean="0"/>
              <a:t>.</a:t>
            </a:r>
            <a:r>
              <a:rPr kumimoji="1" lang="ja-JP" altLang="en-US" dirty="0" smtClean="0"/>
              <a:t>の限界　②</a:t>
            </a:r>
            <a:r>
              <a:rPr kumimoji="1" lang="en-US" altLang="ja-JP" dirty="0" smtClean="0"/>
              <a:t>div</a:t>
            </a:r>
            <a:r>
              <a:rPr kumimoji="1" lang="ja-JP" altLang="en-US" dirty="0" smtClean="0"/>
              <a:t>→</a:t>
            </a:r>
            <a:r>
              <a:rPr kumimoji="1" lang="en-US" altLang="ja-JP" dirty="0" err="1" smtClean="0"/>
              <a:t>thr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amp</a:t>
            </a:r>
            <a:r>
              <a:rPr kumimoji="1" lang="ja-JP" altLang="en-US" baseline="0" dirty="0" smtClean="0"/>
              <a:t>→</a:t>
            </a:r>
            <a:r>
              <a:rPr kumimoji="1" lang="en-US" altLang="ja-JP" baseline="0" dirty="0" err="1" smtClean="0"/>
              <a:t>thr</a:t>
            </a:r>
            <a:r>
              <a:rPr kumimoji="1" lang="ja-JP" altLang="en-US" baseline="0" dirty="0" smtClean="0"/>
              <a:t>へ</a:t>
            </a:r>
            <a:r>
              <a:rPr kumimoji="1" lang="en-US" altLang="ja-JP" baseline="0" dirty="0" smtClean="0"/>
              <a:t>(BG</a:t>
            </a:r>
            <a:r>
              <a:rPr kumimoji="1" lang="ja-JP" altLang="en-US" baseline="0" dirty="0" smtClean="0"/>
              <a:t>に注意</a:t>
            </a:r>
            <a:r>
              <a:rPr kumimoji="1" lang="en-US" altLang="ja-JP" baseline="0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110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①もうちょっといろんな形があったらよかった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</a:t>
            </a:r>
            <a:r>
              <a:rPr kumimoji="1" lang="en-US" altLang="ja-JP" dirty="0" smtClean="0"/>
              <a:t>o-Ps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3γ</a:t>
            </a:r>
            <a:r>
              <a:rPr kumimoji="1" lang="ja-JP" altLang="en-US" dirty="0" err="1" smtClean="0"/>
              <a:t>なの</a:t>
            </a:r>
            <a:r>
              <a:rPr kumimoji="1" lang="ja-JP" altLang="en-US" dirty="0" smtClean="0"/>
              <a:t>で　（</a:t>
            </a:r>
            <a:r>
              <a:rPr kumimoji="1" lang="en-US" altLang="ja-JP" dirty="0" smtClean="0"/>
              <a:t>p-Ps</a:t>
            </a:r>
            <a:r>
              <a:rPr kumimoji="1" lang="ja-JP" altLang="en-US" dirty="0" smtClean="0"/>
              <a:t>も２</a:t>
            </a:r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だけどね）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③非常に遅い時間に入ってきたもの＝</a:t>
            </a:r>
            <a:r>
              <a:rPr kumimoji="1" lang="en-US" altLang="ja-JP" dirty="0" smtClean="0"/>
              <a:t>BG</a:t>
            </a:r>
            <a:r>
              <a:rPr kumimoji="1" lang="ja-JP" altLang="en-US" dirty="0" smtClean="0"/>
              <a:t>とみなして全体からその分引く（その際③は遅崩壊</a:t>
            </a:r>
            <a:r>
              <a:rPr kumimoji="1" lang="en-US" altLang="ja-JP" dirty="0" smtClean="0"/>
              <a:t>o-Ps</a:t>
            </a:r>
            <a:r>
              <a:rPr kumimoji="1" lang="ja-JP" altLang="en-US" dirty="0" smtClean="0"/>
              <a:t>も引いてしまう危険をも減らす）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けど反応のレートが上がったら</a:t>
            </a:r>
            <a:r>
              <a:rPr kumimoji="1" lang="en-US" altLang="ja-JP" dirty="0" smtClean="0"/>
              <a:t>1gate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個はいってくるかもね。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171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NaI3</a:t>
            </a:r>
            <a:r>
              <a:rPr kumimoji="1" lang="ja-JP" altLang="en-US" dirty="0" smtClean="0"/>
              <a:t>の失敗　対照的な形に置くのもいいかも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②仮説が正しければ近いほうがいい　（散乱された</a:t>
            </a:r>
            <a:r>
              <a:rPr kumimoji="1" lang="en-US" altLang="ja-JP" dirty="0" smtClean="0"/>
              <a:t>direct γ</a:t>
            </a:r>
            <a:r>
              <a:rPr kumimoji="1" lang="ja-JP" altLang="en-US" dirty="0" smtClean="0"/>
              <a:t>に注意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809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①体への被害</a:t>
            </a:r>
            <a:endParaRPr kumimoji="1" lang="en-US" altLang="ja-JP" dirty="0" smtClean="0"/>
          </a:p>
          <a:p>
            <a:r>
              <a:rPr kumimoji="1" lang="ja-JP" altLang="en-US" dirty="0" smtClean="0"/>
              <a:t>②中家さんの首がとぶ</a:t>
            </a:r>
            <a:endParaRPr kumimoji="1" lang="en-US" altLang="ja-JP" dirty="0" smtClean="0"/>
          </a:p>
          <a:p>
            <a:r>
              <a:rPr kumimoji="1" lang="ja-JP" altLang="en-US" dirty="0" smtClean="0"/>
              <a:t>③は</a:t>
            </a:r>
            <a:r>
              <a:rPr kumimoji="1" lang="ja-JP" altLang="en-US" dirty="0" err="1" smtClean="0"/>
              <a:t>よ</a:t>
            </a:r>
            <a:r>
              <a:rPr kumimoji="1" lang="ja-JP" altLang="en-US" dirty="0" smtClean="0"/>
              <a:t>言えや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0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これを暗幕で覆う。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73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ちょっと引いたアングルから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39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シリカの状態で場合分け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73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スタートのピストルとゴールテープ　各々の道筋　　</a:t>
            </a:r>
            <a:r>
              <a:rPr kumimoji="1" lang="en-US" altLang="ja-JP" dirty="0" err="1" smtClean="0"/>
              <a:t>discri</a:t>
            </a:r>
            <a:r>
              <a:rPr kumimoji="1" lang="ja-JP" altLang="en-US" dirty="0" smtClean="0"/>
              <a:t>の説明　</a:t>
            </a:r>
            <a:r>
              <a:rPr kumimoji="1" lang="en-US" altLang="ja-JP" dirty="0" smtClean="0"/>
              <a:t>delay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gate</a:t>
            </a:r>
            <a:r>
              <a:rPr kumimoji="1" lang="ja-JP" altLang="en-US" dirty="0" smtClean="0"/>
              <a:t>の意味は今からやる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72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err="1" smtClean="0"/>
              <a:t>にこちゃん</a:t>
            </a:r>
            <a:r>
              <a:rPr kumimoji="1" lang="ja-JP" altLang="en-US" dirty="0" smtClean="0"/>
              <a:t>マークと点線だけ見てください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05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755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511keV</a:t>
            </a:r>
            <a:r>
              <a:rPr kumimoji="1" lang="ja-JP" altLang="en-US" dirty="0" smtClean="0"/>
              <a:t>に対する</a:t>
            </a:r>
            <a:r>
              <a:rPr kumimoji="1" lang="en-US" altLang="ja-JP" dirty="0" smtClean="0"/>
              <a:t>ADC</a:t>
            </a:r>
            <a:r>
              <a:rPr kumimoji="1" lang="ja-JP" altLang="en-US" dirty="0" smtClean="0"/>
              <a:t>の値が大体同じになるようにした。　</a:t>
            </a:r>
            <a:r>
              <a:rPr kumimoji="1" lang="en-US" altLang="ja-JP" dirty="0" smtClean="0"/>
              <a:t>NaI2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については次</a:t>
            </a:r>
            <a:r>
              <a:rPr kumimoji="1" lang="en-US" altLang="ja-JP" dirty="0" smtClean="0"/>
              <a:t>page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B78A-5EE3-4911-8DD5-A509E6FD60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86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00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8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04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23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56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21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60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01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2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991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65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C169-49C3-44CD-8F47-F60DD8FD534E}" type="datetimeFigureOut">
              <a:rPr kumimoji="1" lang="ja-JP" altLang="en-US" smtClean="0"/>
              <a:t>2012/10/6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34A94-F9A8-49CE-91E1-5F5154B81C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25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9.tmp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mp"/><Relationship Id="rId5" Type="http://schemas.openxmlformats.org/officeDocument/2006/relationships/image" Target="../media/image24.tmp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tmp"/><Relationship Id="rId7" Type="http://schemas.openxmlformats.org/officeDocument/2006/relationships/image" Target="../media/image35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5300" dirty="0" smtClean="0"/>
              <a:t>課題演習</a:t>
            </a:r>
            <a:r>
              <a:rPr kumimoji="1" lang="en-US" altLang="ja-JP" sz="5300" dirty="0" smtClean="0"/>
              <a:t>A2(2012</a:t>
            </a:r>
            <a:r>
              <a:rPr kumimoji="1" lang="ja-JP" altLang="en-US" sz="5300" dirty="0" smtClean="0"/>
              <a:t>前</a:t>
            </a:r>
            <a:r>
              <a:rPr kumimoji="1" lang="en-US" altLang="ja-JP" sz="5300" dirty="0" smtClean="0"/>
              <a:t>)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err="1" smtClean="0"/>
              <a:t>orthopositronium</a:t>
            </a:r>
            <a:r>
              <a:rPr lang="ja-JP" altLang="en-US" dirty="0" smtClean="0"/>
              <a:t>の寿命測定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神谷　有輝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久野　拓馬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高木　裕義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宮川　大輝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宮地　真路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安井　勇気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35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回路図</a:t>
            </a:r>
            <a:endParaRPr kumimoji="1" lang="ja-JP" altLang="en-US" dirty="0"/>
          </a:p>
        </p:txBody>
      </p:sp>
      <p:pic>
        <p:nvPicPr>
          <p:cNvPr id="5" name="コンテンツ プレースホルダー 4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8864230" cy="4536504"/>
          </a:xfr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5220072" y="1870414"/>
            <a:ext cx="720080" cy="445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in</a:t>
            </a:r>
            <a:endParaRPr lang="ja-JP" altLang="en-US" sz="24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789071" y="1870414"/>
            <a:ext cx="720080" cy="445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out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02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コネクタ 20"/>
          <p:cNvCxnSpPr/>
          <p:nvPr/>
        </p:nvCxnSpPr>
        <p:spPr>
          <a:xfrm>
            <a:off x="1383110" y="5373216"/>
            <a:ext cx="2612826" cy="0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6098" y="0"/>
            <a:ext cx="8017628" cy="1152798"/>
          </a:xfrm>
        </p:spPr>
        <p:txBody>
          <a:bodyPr>
            <a:noAutofit/>
          </a:bodyPr>
          <a:lstStyle/>
          <a:p>
            <a:r>
              <a:rPr lang="ja-JP" altLang="en-US" sz="6000" dirty="0" smtClean="0"/>
              <a:t>信号</a:t>
            </a:r>
            <a:r>
              <a:rPr lang="ja-JP" altLang="en-US" sz="6000" dirty="0"/>
              <a:t>の</a:t>
            </a:r>
            <a:r>
              <a:rPr lang="ja-JP" altLang="en-US" sz="6000" dirty="0" smtClean="0"/>
              <a:t>概略</a:t>
            </a:r>
            <a:endParaRPr kumimoji="1" lang="ja-JP" altLang="en-US" sz="6000" dirty="0">
              <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ja-JP" dirty="0"/>
              <a:t>P.S.</a:t>
            </a: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NaI</a:t>
            </a: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c</a:t>
            </a:r>
            <a:r>
              <a:rPr kumimoji="1" lang="en-US" altLang="ja-JP" dirty="0" smtClean="0"/>
              <a:t>oin.</a:t>
            </a:r>
            <a:endParaRPr kumimoji="1" lang="ja-JP" altLang="en-US" dirty="0"/>
          </a:p>
        </p:txBody>
      </p:sp>
      <p:cxnSp>
        <p:nvCxnSpPr>
          <p:cNvPr id="5" name="直線コネクタ 4"/>
          <p:cNvCxnSpPr>
            <a:stCxn id="10" idx="2"/>
          </p:cNvCxnSpPr>
          <p:nvPr/>
        </p:nvCxnSpPr>
        <p:spPr>
          <a:xfrm>
            <a:off x="1383110" y="2132856"/>
            <a:ext cx="65012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3110" y="3861048"/>
            <a:ext cx="65012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383110" y="5373216"/>
            <a:ext cx="65012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383110" y="2564904"/>
            <a:ext cx="65012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マイル 9"/>
          <p:cNvSpPr/>
          <p:nvPr/>
        </p:nvSpPr>
        <p:spPr>
          <a:xfrm>
            <a:off x="1383110" y="1904256"/>
            <a:ext cx="457200" cy="4572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マイル 10"/>
          <p:cNvSpPr/>
          <p:nvPr/>
        </p:nvSpPr>
        <p:spPr>
          <a:xfrm>
            <a:off x="2710131" y="3632448"/>
            <a:ext cx="457200" cy="4572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273666" y="4581128"/>
            <a:ext cx="1545908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lifetime</a:t>
            </a:r>
            <a:endParaRPr lang="ja-JP" altLang="en-US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022380" y="2361456"/>
            <a:ext cx="889906" cy="4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dirty="0" smtClean="0">
                <a:solidFill>
                  <a:srgbClr val="0070C0"/>
                </a:solidFill>
              </a:rPr>
              <a:t>Delay1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3675006" y="6116742"/>
            <a:ext cx="889906" cy="4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TDC5</a:t>
            </a:r>
            <a:endParaRPr lang="ja-JP" altLang="en-US" sz="1600" dirty="0">
              <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1611710" y="5517232"/>
            <a:ext cx="2096194" cy="4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600" dirty="0" smtClean="0">
                <a:solidFill>
                  <a:srgbClr val="FF0000"/>
                </a:solidFill>
              </a:rPr>
              <a:t>Gate1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直線コネクタ 17"/>
          <p:cNvCxnSpPr>
            <a:stCxn id="10" idx="2"/>
          </p:cNvCxnSpPr>
          <p:nvPr/>
        </p:nvCxnSpPr>
        <p:spPr>
          <a:xfrm>
            <a:off x="1383110" y="2132856"/>
            <a:ext cx="0" cy="324036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スマイル 18"/>
          <p:cNvSpPr/>
          <p:nvPr/>
        </p:nvSpPr>
        <p:spPr>
          <a:xfrm>
            <a:off x="2710131" y="5144616"/>
            <a:ext cx="457200" cy="457200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11" idx="2"/>
          </p:cNvCxnSpPr>
          <p:nvPr/>
        </p:nvCxnSpPr>
        <p:spPr>
          <a:xfrm>
            <a:off x="2710131" y="3861048"/>
            <a:ext cx="0" cy="223224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スマイル 23"/>
          <p:cNvSpPr/>
          <p:nvPr/>
        </p:nvSpPr>
        <p:spPr>
          <a:xfrm>
            <a:off x="5580112" y="2361456"/>
            <a:ext cx="457200" cy="457200"/>
          </a:xfrm>
          <a:prstGeom prst="smileyFac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>
            <a:stCxn id="10" idx="6"/>
            <a:endCxn id="24" idx="2"/>
          </p:cNvCxnSpPr>
          <p:nvPr/>
        </p:nvCxnSpPr>
        <p:spPr>
          <a:xfrm>
            <a:off x="1840310" y="2132856"/>
            <a:ext cx="3739802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2938731" y="5758408"/>
            <a:ext cx="105720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>
            <a:off x="1383110" y="5758408"/>
            <a:ext cx="102865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1383110" y="4365104"/>
            <a:ext cx="1327021" cy="0"/>
          </a:xfrm>
          <a:prstGeom prst="straightConnector1">
            <a:avLst/>
          </a:prstGeom>
          <a:ln w="60325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arrow"/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2659807" y="6093296"/>
            <a:ext cx="2920305" cy="0"/>
          </a:xfrm>
          <a:prstGeom prst="straightConnector1">
            <a:avLst/>
          </a:prstGeom>
          <a:ln w="60325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headEnd type="arrow"/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24" idx="2"/>
          </p:cNvCxnSpPr>
          <p:nvPr/>
        </p:nvCxnSpPr>
        <p:spPr>
          <a:xfrm>
            <a:off x="5580112" y="2590056"/>
            <a:ext cx="0" cy="350324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8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848872" cy="2016224"/>
          </a:xfrm>
        </p:spPr>
        <p:txBody>
          <a:bodyPr>
            <a:normAutofit/>
          </a:bodyPr>
          <a:lstStyle/>
          <a:p>
            <a:r>
              <a:rPr kumimoji="1" lang="ja-JP" altLang="en-US" sz="8800" dirty="0" smtClean="0"/>
              <a:t>３．実験の準備</a:t>
            </a:r>
            <a:endParaRPr kumimoji="1" lang="ja-JP" altLang="en-US" sz="8800" dirty="0"/>
          </a:p>
        </p:txBody>
      </p:sp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4910"/>
            <a:ext cx="4237800" cy="30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Gate1 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Gate1</a:t>
            </a:r>
            <a:r>
              <a:rPr kumimoji="1" lang="ja-JP" altLang="en-US" dirty="0" smtClean="0"/>
              <a:t>の幅～</a:t>
            </a:r>
            <a:r>
              <a:rPr kumimoji="1" lang="en-US" altLang="ja-JP" dirty="0" smtClean="0"/>
              <a:t>824ns&gt;&gt;</a:t>
            </a:r>
            <a:r>
              <a:rPr lang="en-US" altLang="ja-JP" dirty="0"/>
              <a:t>140</a:t>
            </a:r>
            <a:r>
              <a:rPr kumimoji="1" lang="en-US" altLang="ja-JP" dirty="0" smtClean="0"/>
              <a:t>ns</a:t>
            </a:r>
            <a:endParaRPr kumimoji="1" lang="ja-JP" altLang="en-US" dirty="0"/>
          </a:p>
        </p:txBody>
      </p:sp>
      <p:pic>
        <p:nvPicPr>
          <p:cNvPr id="7" name="コンテンツ プレースホルダー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8864230" cy="4176464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5940152" y="2453929"/>
            <a:ext cx="720080" cy="445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IN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50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②</a:t>
            </a:r>
            <a:r>
              <a:rPr kumimoji="1" lang="en-US" altLang="ja-JP" dirty="0" smtClean="0"/>
              <a:t>Delay1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err="1" smtClean="0"/>
              <a:t>NaI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105ns delay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P.S.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840ns delay</a:t>
            </a:r>
            <a:endParaRPr kumimoji="1" lang="ja-JP" altLang="en-US" dirty="0"/>
          </a:p>
        </p:txBody>
      </p:sp>
      <p:pic>
        <p:nvPicPr>
          <p:cNvPr id="5" name="コンテンツ プレースホルダー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8864230" cy="4162722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5940152" y="2443350"/>
            <a:ext cx="720080" cy="445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IN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2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③</a:t>
            </a:r>
            <a:r>
              <a:rPr kumimoji="1" lang="en-US" altLang="ja-JP" dirty="0" smtClean="0"/>
              <a:t>Gate2 &amp; delay2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Gate2</a:t>
            </a:r>
            <a:r>
              <a:rPr lang="ja-JP" altLang="en-US" dirty="0" smtClean="0"/>
              <a:t>の幅</a:t>
            </a:r>
            <a:r>
              <a:rPr lang="ja-JP" altLang="en-US" dirty="0"/>
              <a:t>～</a:t>
            </a:r>
            <a:r>
              <a:rPr lang="en-US" altLang="ja-JP" dirty="0" smtClean="0"/>
              <a:t>1600ns</a:t>
            </a: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コンテンツ プレースホルダー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9" y="2276872"/>
            <a:ext cx="8864230" cy="4176464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5945580" y="2537866"/>
            <a:ext cx="720080" cy="445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 smtClean="0"/>
              <a:t>IN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97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64088" y="2492896"/>
            <a:ext cx="2439888" cy="360040"/>
          </a:xfrm>
        </p:spPr>
        <p:txBody>
          <a:bodyPr>
            <a:normAutofit fontScale="90000"/>
          </a:bodyPr>
          <a:lstStyle/>
          <a:p>
            <a:r>
              <a:rPr kumimoji="1" lang="en-US" altLang="ja-JP" sz="2400" dirty="0" smtClean="0"/>
              <a:t>ADC</a:t>
            </a:r>
            <a:r>
              <a:rPr kumimoji="1" lang="ja-JP" altLang="en-US" sz="2400" dirty="0" smtClean="0"/>
              <a:t>の値</a:t>
            </a:r>
            <a:endParaRPr kumimoji="1" lang="ja-JP" altLang="en-US" sz="2400" dirty="0"/>
          </a:p>
        </p:txBody>
      </p:sp>
      <p:sp>
        <p:nvSpPr>
          <p:cNvPr id="5" name="禁止 4"/>
          <p:cNvSpPr/>
          <p:nvPr/>
        </p:nvSpPr>
        <p:spPr>
          <a:xfrm>
            <a:off x="100678" y="4581128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禁止 5"/>
          <p:cNvSpPr/>
          <p:nvPr/>
        </p:nvSpPr>
        <p:spPr>
          <a:xfrm>
            <a:off x="100678" y="5193196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00678" y="0"/>
            <a:ext cx="8935818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④</a:t>
            </a:r>
            <a:r>
              <a:rPr lang="en-US" altLang="ja-JP" dirty="0" smtClean="0"/>
              <a:t>Negative high voltage (HV/</a:t>
            </a:r>
            <a:r>
              <a:rPr lang="ja-JP" altLang="en-US" dirty="0" smtClean="0"/>
              <a:t>ハイボル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8" y="2420888"/>
            <a:ext cx="8305771" cy="3458902"/>
          </a:xfr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7236296" y="2754443"/>
            <a:ext cx="1083533" cy="1844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80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35162"/>
            <a:ext cx="2930736" cy="2035977"/>
          </a:xfrm>
          <a:prstGeom prst="rect">
            <a:avLst/>
          </a:prstGeom>
        </p:spPr>
      </p:pic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" y="1635162"/>
            <a:ext cx="2897882" cy="19442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1361" y="-11500"/>
            <a:ext cx="8229600" cy="1143000"/>
          </a:xfrm>
        </p:spPr>
        <p:txBody>
          <a:bodyPr/>
          <a:lstStyle/>
          <a:p>
            <a:r>
              <a:rPr lang="ja-JP" altLang="en-US" dirty="0"/>
              <a:t>散って</a:t>
            </a:r>
            <a:r>
              <a:rPr lang="ja-JP" altLang="en-US" dirty="0" smtClean="0"/>
              <a:t>逝ったシンチレータたち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3579378"/>
            <a:ext cx="4032448" cy="5760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kumimoji="1" lang="en-US" altLang="ja-JP" sz="14400" dirty="0" smtClean="0"/>
              <a:t>NaI3</a:t>
            </a:r>
            <a:r>
              <a:rPr kumimoji="1" lang="ja-JP" altLang="en-US" sz="14400" dirty="0" smtClean="0"/>
              <a:t>について</a:t>
            </a:r>
            <a:endParaRPr kumimoji="1" lang="en-US" altLang="ja-JP" sz="11200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sz="2800" dirty="0" smtClean="0"/>
              <a:t>　　　　</a:t>
            </a:r>
            <a:endParaRPr kumimoji="1" lang="en-US" altLang="ja-JP" sz="2800" dirty="0" smtClean="0"/>
          </a:p>
        </p:txBody>
      </p:sp>
      <p:sp>
        <p:nvSpPr>
          <p:cNvPr id="6" name="円/楕円 5"/>
          <p:cNvSpPr/>
          <p:nvPr/>
        </p:nvSpPr>
        <p:spPr>
          <a:xfrm>
            <a:off x="2051720" y="2391489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62" y="1640506"/>
            <a:ext cx="2897883" cy="2030633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5256076" y="2391489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8244408" y="3311099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8244408" y="242725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8213486" y="3074138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コンテンツ プレースホルダー 3" descr="画面の領域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755"/>
            <a:ext cx="1601815" cy="1491737"/>
          </a:xfrm>
          <a:prstGeom prst="rect">
            <a:avLst/>
          </a:prstGeom>
        </p:spPr>
      </p:pic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4847"/>
            <a:ext cx="3709475" cy="2505046"/>
          </a:xfrm>
          <a:prstGeom prst="rect">
            <a:avLst/>
          </a:prstGeo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3" y="4071099"/>
            <a:ext cx="3947325" cy="2685438"/>
          </a:xfrm>
          <a:prstGeom prst="rect">
            <a:avLst/>
          </a:prstGeom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51812" y="968601"/>
            <a:ext cx="592434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11200" dirty="0" smtClean="0"/>
              <a:t>NaI2</a:t>
            </a:r>
            <a:r>
              <a:rPr lang="ja-JP" altLang="en-US" sz="11200" dirty="0" smtClean="0"/>
              <a:t>について</a:t>
            </a:r>
            <a:endParaRPr lang="en-US" altLang="ja-JP" sz="11200" dirty="0" smtClean="0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-481901" y="4224847"/>
            <a:ext cx="1697602" cy="35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count</a:t>
            </a:r>
            <a:endParaRPr lang="ja-JP" altLang="en-US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4608003" y="4194985"/>
            <a:ext cx="1697602" cy="35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count</a:t>
            </a:r>
            <a:endParaRPr lang="ja-JP" altLang="en-US" dirty="0"/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2771800" y="6165304"/>
            <a:ext cx="1697602" cy="35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energy</a:t>
            </a:r>
            <a:endParaRPr lang="ja-JP" altLang="en-US" dirty="0"/>
          </a:p>
        </p:txBody>
      </p:sp>
      <p:sp>
        <p:nvSpPr>
          <p:cNvPr id="26" name="タイトル 1"/>
          <p:cNvSpPr txBox="1">
            <a:spLocks/>
          </p:cNvSpPr>
          <p:nvPr/>
        </p:nvSpPr>
        <p:spPr>
          <a:xfrm>
            <a:off x="7203706" y="6139563"/>
            <a:ext cx="1697602" cy="35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energy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89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48787"/>
            <a:ext cx="3914775" cy="2381250"/>
          </a:xfrm>
          <a:prstGeom prst="rect">
            <a:avLst/>
          </a:prstGeom>
        </p:spPr>
      </p:pic>
      <p:pic>
        <p:nvPicPr>
          <p:cNvPr id="11" name="図 10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3" y="4221089"/>
            <a:ext cx="3709603" cy="2247424"/>
          </a:xfrm>
          <a:prstGeom prst="rect">
            <a:avLst/>
          </a:prstGeom>
        </p:spPr>
      </p:pic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9" y="1648787"/>
            <a:ext cx="3781425" cy="23717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0541" y="-22034"/>
            <a:ext cx="8229600" cy="858746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⑤</a:t>
            </a:r>
            <a:r>
              <a:rPr lang="en-US" altLang="ja-JP" dirty="0" smtClean="0"/>
              <a:t>ADC c</a:t>
            </a:r>
            <a:r>
              <a:rPr kumimoji="1" lang="en-US" altLang="ja-JP" dirty="0" smtClean="0"/>
              <a:t>alibration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8250" y="836713"/>
            <a:ext cx="8074190" cy="64807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Energy=a×(ADC</a:t>
            </a:r>
            <a:r>
              <a:rPr kumimoji="1" lang="ja-JP" altLang="en-US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の出力</a:t>
            </a:r>
            <a:r>
              <a:rPr kumimoji="1" lang="en-US" altLang="ja-JP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)+b</a:t>
            </a:r>
            <a:r>
              <a:rPr kumimoji="1" lang="ja-JP" altLang="en-US" sz="2400" dirty="0" smtClean="0"/>
              <a:t>　　　　　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ja-JP" altLang="en-US" dirty="0" smtClean="0"/>
          </a:p>
        </p:txBody>
      </p:sp>
      <p:sp>
        <p:nvSpPr>
          <p:cNvPr id="5" name="禁止 4"/>
          <p:cNvSpPr/>
          <p:nvPr/>
        </p:nvSpPr>
        <p:spPr>
          <a:xfrm>
            <a:off x="136617" y="5594724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禁止 6"/>
          <p:cNvSpPr/>
          <p:nvPr/>
        </p:nvSpPr>
        <p:spPr>
          <a:xfrm>
            <a:off x="4078796" y="3139480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禁止 7"/>
          <p:cNvSpPr/>
          <p:nvPr/>
        </p:nvSpPr>
        <p:spPr>
          <a:xfrm>
            <a:off x="136617" y="3140968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禁止 12"/>
          <p:cNvSpPr/>
          <p:nvPr/>
        </p:nvSpPr>
        <p:spPr>
          <a:xfrm>
            <a:off x="136617" y="5986862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禁止 13"/>
          <p:cNvSpPr/>
          <p:nvPr/>
        </p:nvSpPr>
        <p:spPr>
          <a:xfrm>
            <a:off x="4078796" y="3535182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禁止 14"/>
          <p:cNvSpPr/>
          <p:nvPr/>
        </p:nvSpPr>
        <p:spPr>
          <a:xfrm>
            <a:off x="136617" y="3535182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7541237" y="476672"/>
            <a:ext cx="1539152" cy="576064"/>
          </a:xfrm>
          <a:prstGeom prst="wedgeRoundRectCallout">
            <a:avLst>
              <a:gd name="adj1" fmla="val -54273"/>
              <a:gd name="adj2" fmla="val 13039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</a:rPr>
              <a:t>NaI1 2 3 </a:t>
            </a:r>
            <a:r>
              <a:rPr lang="ja-JP" altLang="en-US" dirty="0" smtClean="0">
                <a:solidFill>
                  <a:schemeClr val="tx1"/>
                </a:solidFill>
              </a:rPr>
              <a:t>の</a:t>
            </a:r>
            <a:r>
              <a:rPr lang="ja-JP" altLang="en-US" dirty="0">
                <a:solidFill>
                  <a:schemeClr val="tx1"/>
                </a:solidFill>
              </a:rPr>
              <a:t>順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71" y="4122870"/>
            <a:ext cx="3757440" cy="2345643"/>
          </a:xfrm>
          <a:prstGeom prst="rect">
            <a:avLst/>
          </a:prstGeom>
        </p:spPr>
      </p:pic>
      <p:sp>
        <p:nvSpPr>
          <p:cNvPr id="16" name="禁止 15"/>
          <p:cNvSpPr/>
          <p:nvPr/>
        </p:nvSpPr>
        <p:spPr>
          <a:xfrm>
            <a:off x="4152499" y="5518764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禁止 16"/>
          <p:cNvSpPr/>
          <p:nvPr/>
        </p:nvSpPr>
        <p:spPr>
          <a:xfrm>
            <a:off x="4152499" y="5986862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348880"/>
            <a:ext cx="8248507" cy="41764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⑥</a:t>
            </a:r>
            <a:r>
              <a:rPr lang="en-US" altLang="ja-JP" dirty="0" smtClean="0"/>
              <a:t>TDC c</a:t>
            </a:r>
            <a:r>
              <a:rPr kumimoji="1" lang="en-US" altLang="ja-JP" dirty="0" smtClean="0"/>
              <a:t>alibration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Time[ns]=c×(TDC</a:t>
            </a:r>
            <a:r>
              <a:rPr lang="ja-JP" altLang="en-US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出力</a:t>
            </a:r>
            <a:r>
              <a:rPr kumimoji="1" lang="en-US" altLang="ja-JP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)+d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11" name="禁止 10"/>
          <p:cNvSpPr/>
          <p:nvPr/>
        </p:nvSpPr>
        <p:spPr>
          <a:xfrm>
            <a:off x="478395" y="4628502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禁止 11"/>
          <p:cNvSpPr/>
          <p:nvPr/>
        </p:nvSpPr>
        <p:spPr>
          <a:xfrm>
            <a:off x="478395" y="5242892"/>
            <a:ext cx="410344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6804248" y="1052736"/>
            <a:ext cx="2016224" cy="576064"/>
          </a:xfrm>
          <a:prstGeom prst="wedgeRoundRectCallout">
            <a:avLst>
              <a:gd name="adj1" fmla="val -52918"/>
              <a:gd name="adj2" fmla="val 16864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</a:rPr>
              <a:t>NaI1 2 3 P.S.</a:t>
            </a:r>
            <a:r>
              <a:rPr lang="ja-JP" altLang="en-US" dirty="0">
                <a:solidFill>
                  <a:schemeClr val="tx1"/>
                </a:solidFill>
              </a:rPr>
              <a:t>の順</a:t>
            </a: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実験の目的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sz="6000" dirty="0" smtClean="0"/>
              <a:t>QED</a:t>
            </a:r>
            <a:r>
              <a:rPr kumimoji="1" lang="ja-JP" altLang="en-US" sz="6000" dirty="0" smtClean="0"/>
              <a:t>の検証</a:t>
            </a:r>
            <a:endParaRPr kumimoji="1" lang="en-US" altLang="ja-JP" sz="6000" dirty="0" smtClean="0"/>
          </a:p>
          <a:p>
            <a:endParaRPr kumimoji="1" lang="en-US" altLang="ja-JP" sz="6000" dirty="0" smtClean="0"/>
          </a:p>
          <a:p>
            <a:r>
              <a:rPr lang="ja-JP" altLang="en-US" sz="6000" dirty="0"/>
              <a:t>実験技能の</a:t>
            </a:r>
            <a:r>
              <a:rPr lang="ja-JP" altLang="en-US" sz="6000" dirty="0" smtClean="0"/>
              <a:t>習得</a:t>
            </a:r>
            <a:endParaRPr lang="en-US" altLang="ja-JP" sz="6000" dirty="0" smtClean="0"/>
          </a:p>
          <a:p>
            <a:endParaRPr lang="en-US" altLang="ja-JP" sz="6000" dirty="0" smtClean="0"/>
          </a:p>
          <a:p>
            <a:r>
              <a:rPr lang="ja-JP" altLang="en-US" sz="6000" dirty="0" smtClean="0"/>
              <a:t>自然への理解を深める</a:t>
            </a:r>
            <a:endParaRPr lang="en-US" altLang="ja-JP" sz="6000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念のための</a:t>
            </a:r>
            <a:r>
              <a:rPr kumimoji="1" lang="en-US" altLang="ja-JP" dirty="0" smtClean="0"/>
              <a:t>data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630105" cy="5400600"/>
          </a:xfrm>
        </p:spPr>
      </p:pic>
    </p:spTree>
    <p:extLst>
      <p:ext uri="{BB962C8B-B14F-4D97-AF65-F5344CB8AC3E}">
        <p14:creationId xmlns:p14="http://schemas.microsoft.com/office/powerpoint/2010/main" val="18767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979712" y="3429000"/>
            <a:ext cx="7059226" cy="2270958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/>
              <a:t>４．実験の結果と補正</a:t>
            </a:r>
            <a:endParaRPr kumimoji="1" lang="ja-JP" altLang="en-US" sz="7200" dirty="0"/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767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367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補正前のデータ１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8" y="1052736"/>
            <a:ext cx="8009677" cy="5485086"/>
          </a:xfr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7596336" y="6309320"/>
            <a:ext cx="1730152" cy="45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time</a:t>
            </a:r>
            <a:endParaRPr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-324544" y="1484814"/>
            <a:ext cx="18021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count</a:t>
            </a:r>
            <a:endParaRPr lang="ja-JP" altLang="en-US" dirty="0"/>
          </a:p>
        </p:txBody>
      </p:sp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38"/>
            <a:ext cx="3279651" cy="884701"/>
          </a:xfrm>
          <a:prstGeom prst="rect">
            <a:avLst/>
          </a:prstGeom>
        </p:spPr>
      </p:pic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85539"/>
            <a:ext cx="2880320" cy="1834000"/>
          </a:xfrm>
          <a:prstGeom prst="rect">
            <a:avLst/>
          </a:prstGeom>
        </p:spPr>
      </p:pic>
      <p:sp>
        <p:nvSpPr>
          <p:cNvPr id="9" name="禁止 8"/>
          <p:cNvSpPr/>
          <p:nvPr/>
        </p:nvSpPr>
        <p:spPr>
          <a:xfrm>
            <a:off x="4355976" y="3717032"/>
            <a:ext cx="338336" cy="28655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禁止 10"/>
          <p:cNvSpPr/>
          <p:nvPr/>
        </p:nvSpPr>
        <p:spPr>
          <a:xfrm>
            <a:off x="4355976" y="4003590"/>
            <a:ext cx="338336" cy="28950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補正前のデータ２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8907310" cy="525658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5796136" y="6329318"/>
            <a:ext cx="1697602" cy="35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energy</a:t>
            </a:r>
            <a:endParaRPr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396552" y="2107128"/>
            <a:ext cx="1697602" cy="35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time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98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T-Q correction</a:t>
            </a:r>
            <a:r>
              <a:rPr kumimoji="1" lang="ja-JP" altLang="en-US" dirty="0" smtClean="0"/>
              <a:t>１　</a:t>
            </a:r>
            <a:r>
              <a:rPr lang="en-US" altLang="ja-JP" dirty="0"/>
              <a:t>-</a:t>
            </a:r>
            <a:r>
              <a:rPr lang="en-US" altLang="ja-JP" dirty="0" smtClean="0"/>
              <a:t>method-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6636383" cy="4525963"/>
          </a:xfrm>
        </p:spPr>
      </p:pic>
      <p:cxnSp>
        <p:nvCxnSpPr>
          <p:cNvPr id="5" name="直線コネクタ 4"/>
          <p:cNvCxnSpPr/>
          <p:nvPr/>
        </p:nvCxnSpPr>
        <p:spPr>
          <a:xfrm>
            <a:off x="1763688" y="2564904"/>
            <a:ext cx="0" cy="576064"/>
          </a:xfrm>
          <a:prstGeom prst="line">
            <a:avLst/>
          </a:prstGeom>
          <a:ln w="3175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2627784" y="2564904"/>
            <a:ext cx="0" cy="2160240"/>
          </a:xfrm>
          <a:prstGeom prst="line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1259632" y="3364898"/>
            <a:ext cx="738808" cy="485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n w="444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T</a:t>
            </a:r>
            <a:endParaRPr lang="ja-JP" altLang="en-US" dirty="0">
              <a:ln w="4445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837078" y="2610274"/>
            <a:ext cx="184702" cy="485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/>
              <a:t>L</a:t>
            </a:r>
            <a:endParaRPr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タイトル 1"/>
              <p:cNvSpPr txBox="1">
                <a:spLocks/>
              </p:cNvSpPr>
              <p:nvPr/>
            </p:nvSpPr>
            <p:spPr>
              <a:xfrm>
                <a:off x="170148" y="3144396"/>
                <a:ext cx="738808" cy="39051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550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2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48" y="3144396"/>
                <a:ext cx="738808" cy="3905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/>
          <p:cNvSpPr txBox="1">
            <a:spLocks/>
          </p:cNvSpPr>
          <p:nvPr/>
        </p:nvSpPr>
        <p:spPr>
          <a:xfrm>
            <a:off x="2602592" y="1998206"/>
            <a:ext cx="1753384" cy="4853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2987824" y="2060848"/>
            <a:ext cx="546594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2771800" y="3339655"/>
            <a:ext cx="324634" cy="4853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n w="4445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</a:rPr>
              <a:t>h</a:t>
            </a:r>
            <a:endParaRPr lang="ja-JP" altLang="en-US" dirty="0">
              <a:ln w="4445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0" y="2240868"/>
            <a:ext cx="611560" cy="2426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endParaRPr lang="ja-JP" altLang="en-US" sz="2400" dirty="0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539552" y="2248722"/>
            <a:ext cx="587906" cy="375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０</a:t>
            </a:r>
            <a:endParaRPr lang="ja-JP" altLang="en-US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4355976" y="3140968"/>
            <a:ext cx="432048" cy="16561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4355976" y="2564904"/>
            <a:ext cx="720080" cy="5306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タイトル 1"/>
              <p:cNvSpPr txBox="1">
                <a:spLocks/>
              </p:cNvSpPr>
              <p:nvPr/>
            </p:nvSpPr>
            <p:spPr>
              <a:xfrm>
                <a:off x="4304438" y="1212897"/>
                <a:ext cx="2119300" cy="12051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ja-JP" altLang="en-US" sz="2800" dirty="0"/>
              </a:p>
            </p:txBody>
          </p:sp>
        </mc:Choice>
        <mc:Fallback xmlns="">
          <p:sp>
            <p:nvSpPr>
              <p:cNvPr id="1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438" y="1212897"/>
                <a:ext cx="2119300" cy="12051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タイトル 1"/>
          <p:cNvSpPr txBox="1">
            <a:spLocks/>
          </p:cNvSpPr>
          <p:nvPr/>
        </p:nvSpPr>
        <p:spPr>
          <a:xfrm>
            <a:off x="191726" y="4889102"/>
            <a:ext cx="5604410" cy="916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538152" y="3685382"/>
            <a:ext cx="3290704" cy="12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タイトル 1"/>
              <p:cNvSpPr txBox="1">
                <a:spLocks/>
              </p:cNvSpPr>
              <p:nvPr/>
            </p:nvSpPr>
            <p:spPr>
              <a:xfrm>
                <a:off x="3851920" y="3850222"/>
                <a:ext cx="5112568" cy="274713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54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∴</m:t>
                      </m:r>
                      <m:r>
                        <a:rPr lang="en-US" altLang="ja-JP" sz="54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𝑇</m:t>
                      </m:r>
                      <m:r>
                        <a:rPr lang="en-US" altLang="ja-JP" sz="54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540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54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altLang="ja-JP" sz="54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  <m:r>
                            <a:rPr lang="en-US" altLang="ja-JP" sz="54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altLang="ja-JP" sz="54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altLang="ja-JP" sz="54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altLang="ja-JP" sz="54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ja-JP" altLang="en-US" sz="54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850222"/>
                <a:ext cx="5112568" cy="27471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角丸四角形吹き出し 8"/>
              <p:cNvSpPr/>
              <p:nvPr/>
            </p:nvSpPr>
            <p:spPr>
              <a:xfrm>
                <a:off x="4535996" y="1212897"/>
                <a:ext cx="1872208" cy="1093438"/>
              </a:xfrm>
              <a:prstGeom prst="wedgeRoundRectCallout">
                <a:avLst>
                  <a:gd name="adj1" fmla="val -137812"/>
                  <a:gd name="adj2" fmla="val 54921"/>
                  <a:gd name="adj3" fmla="val 16667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gradFill>
                                <a:gsLst>
                                  <a:gs pos="0">
                                    <a:srgbClr val="A603AB"/>
                                  </a:gs>
                                  <a:gs pos="21001">
                                    <a:srgbClr val="0819FB"/>
                                  </a:gs>
                                  <a:gs pos="35001">
                                    <a:srgbClr val="1A8D48"/>
                                  </a:gs>
                                  <a:gs pos="52000">
                                    <a:srgbClr val="FFFF00"/>
                                  </a:gs>
                                  <a:gs pos="73000">
                                    <a:srgbClr val="EE3F17"/>
                                  </a:gs>
                                  <a:gs pos="88000">
                                    <a:srgbClr val="E81766"/>
                                  </a:gs>
                                  <a:gs pos="100000">
                                    <a:srgbClr val="A603AB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gradFill>
                                <a:gsLst>
                                  <a:gs pos="0">
                                    <a:srgbClr val="A603AB"/>
                                  </a:gs>
                                  <a:gs pos="21001">
                                    <a:srgbClr val="0819FB"/>
                                  </a:gs>
                                  <a:gs pos="35001">
                                    <a:srgbClr val="1A8D48"/>
                                  </a:gs>
                                  <a:gs pos="52000">
                                    <a:srgbClr val="FFFF00"/>
                                  </a:gs>
                                  <a:gs pos="73000">
                                    <a:srgbClr val="EE3F17"/>
                                  </a:gs>
                                  <a:gs pos="88000">
                                    <a:srgbClr val="E81766"/>
                                  </a:gs>
                                  <a:gs pos="100000">
                                    <a:srgbClr val="A603AB"/>
                                  </a:gs>
                                </a:gsLst>
                                <a:lin ang="5400000" scaled="0"/>
                              </a:gradFill>
                              <a:latin typeface="Cambria Math"/>
                              <a:ea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角丸四角形吹き出し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1212897"/>
                <a:ext cx="1872208" cy="1093438"/>
              </a:xfrm>
              <a:prstGeom prst="wedgeRoundRectCallout">
                <a:avLst>
                  <a:gd name="adj1" fmla="val -137812"/>
                  <a:gd name="adj2" fmla="val 54921"/>
                  <a:gd name="adj3" fmla="val 16667"/>
                </a:avLst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0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①</a:t>
            </a:r>
            <a:r>
              <a:rPr lang="en-US" altLang="ja-JP" dirty="0" smtClean="0"/>
              <a:t>TQ correction</a:t>
            </a:r>
            <a:r>
              <a:rPr lang="ja-JP" altLang="en-US" dirty="0" smtClean="0"/>
              <a:t>２</a:t>
            </a:r>
            <a:r>
              <a:rPr lang="ja-JP" altLang="en-US" dirty="0"/>
              <a:t>　</a:t>
            </a:r>
            <a:r>
              <a:rPr lang="en-US" altLang="ja-JP" dirty="0" smtClean="0"/>
              <a:t>-fitting-</a:t>
            </a:r>
            <a:endParaRPr kumimoji="1" lang="ja-JP" altLang="en-US" dirty="0"/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9691"/>
            <a:ext cx="5436096" cy="3550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/>
              <p:cNvSpPr txBox="1">
                <a:spLocks/>
              </p:cNvSpPr>
              <p:nvPr/>
            </p:nvSpPr>
            <p:spPr>
              <a:xfrm>
                <a:off x="1427514" y="1340768"/>
                <a:ext cx="2581070" cy="8640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47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𝑇</m:t>
                      </m:r>
                      <m:r>
                        <a:rPr lang="en-US" altLang="ja-JP" sz="54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540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54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altLang="ja-JP" sz="54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𝐸</m:t>
                          </m:r>
                          <m:r>
                            <a:rPr lang="en-US" altLang="ja-JP" sz="54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altLang="ja-JP" sz="5400" b="0" i="1" smtClean="0">
                              <a:ln>
                                <a:solidFill>
                                  <a:srgbClr val="FF0000"/>
                                </a:solidFill>
                              </a:ln>
                              <a:solidFill>
                                <a:srgbClr val="FF0000"/>
                              </a:solidFill>
                              <a:effectLst>
                                <a:glow rad="63500">
                                  <a:schemeClr val="accent1">
                                    <a:satMod val="175000"/>
                                    <a:alpha val="40000"/>
                                  </a:schemeClr>
                                </a:glow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altLang="ja-JP" sz="54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altLang="ja-JP" sz="5400" b="0" i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ja-JP" altLang="en-US" sz="54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514" y="1340768"/>
                <a:ext cx="2581070" cy="864096"/>
              </a:xfrm>
              <a:prstGeom prst="rect">
                <a:avLst/>
              </a:prstGeom>
              <a:blipFill rotWithShape="1">
                <a:blip r:embed="rId4"/>
                <a:stretch>
                  <a:fillRect b="-3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24" y="4261711"/>
            <a:ext cx="3476055" cy="236099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012160" y="6237312"/>
            <a:ext cx="1656184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コンテンツ プレースホルダー 3" descr="画面の領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" y="4509120"/>
            <a:ext cx="5349280" cy="2160240"/>
          </a:xfrm>
          <a:prstGeom prst="rect">
            <a:avLst/>
          </a:prstGeom>
        </p:spPr>
      </p:pic>
      <p:sp>
        <p:nvSpPr>
          <p:cNvPr id="10" name="禁止 9"/>
          <p:cNvSpPr/>
          <p:nvPr/>
        </p:nvSpPr>
        <p:spPr>
          <a:xfrm>
            <a:off x="43409" y="6021288"/>
            <a:ext cx="199600" cy="163655"/>
          </a:xfrm>
          <a:prstGeom prst="noSmoking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禁止 10"/>
          <p:cNvSpPr/>
          <p:nvPr/>
        </p:nvSpPr>
        <p:spPr>
          <a:xfrm>
            <a:off x="43409" y="6339881"/>
            <a:ext cx="199600" cy="163655"/>
          </a:xfrm>
          <a:prstGeom prst="noSmoking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1766039" y="4581128"/>
            <a:ext cx="1904020" cy="2745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sp>
        <p:nvSpPr>
          <p:cNvPr id="7" name="雲形吹き出し 6"/>
          <p:cNvSpPr/>
          <p:nvPr/>
        </p:nvSpPr>
        <p:spPr>
          <a:xfrm>
            <a:off x="5184068" y="4149081"/>
            <a:ext cx="4068452" cy="2708919"/>
          </a:xfrm>
          <a:prstGeom prst="cloudCallout">
            <a:avLst>
              <a:gd name="adj1" fmla="val -55024"/>
              <a:gd name="adj2" fmla="val -501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1578751" y="2069352"/>
            <a:ext cx="2278596" cy="357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dirty="0" smtClean="0"/>
              <a:t>Fitting</a:t>
            </a:r>
            <a:r>
              <a:rPr lang="ja-JP" altLang="en-US" sz="1200" dirty="0" smtClean="0"/>
              <a:t>：</a:t>
            </a:r>
            <a:r>
              <a:rPr lang="en-US" altLang="ja-JP" sz="1200" dirty="0" smtClean="0"/>
              <a:t>150-1200keV</a:t>
            </a:r>
            <a:endParaRPr lang="ja-JP" altLang="en-US" sz="1200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788024" y="3792800"/>
            <a:ext cx="1697602" cy="35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energy</a:t>
            </a:r>
            <a:endParaRPr lang="ja-JP" altLang="en-US" dirty="0"/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-271649" y="964633"/>
            <a:ext cx="1697602" cy="35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time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23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TQ correction</a:t>
            </a:r>
            <a:r>
              <a:rPr lang="ja-JP" altLang="en-US" dirty="0"/>
              <a:t>３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-</a:t>
            </a:r>
            <a:r>
              <a:rPr lang="en-US" altLang="ja-JP" dirty="0" smtClean="0"/>
              <a:t>result</a:t>
            </a:r>
            <a:r>
              <a:rPr kumimoji="1" lang="en-US" altLang="ja-JP" dirty="0" smtClean="0"/>
              <a:t>-</a:t>
            </a:r>
            <a:endParaRPr kumimoji="1" lang="ja-JP" altLang="en-US" dirty="0"/>
          </a:p>
        </p:txBody>
      </p:sp>
      <p:pic>
        <p:nvPicPr>
          <p:cNvPr id="15" name="図 14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77385"/>
            <a:ext cx="3576430" cy="2353051"/>
          </a:xfrm>
          <a:prstGeom prst="rect">
            <a:avLst/>
          </a:prstGeom>
        </p:spPr>
      </p:pic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>
          <a:xfrm>
            <a:off x="7524328" y="4226957"/>
            <a:ext cx="1402466" cy="244827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 </a:t>
            </a:r>
            <a:endParaRPr kumimoji="1" lang="ja-JP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68760"/>
            <a:ext cx="8958843" cy="29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788024" y="4121104"/>
            <a:ext cx="1697602" cy="35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count</a:t>
            </a:r>
            <a:endParaRPr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956376" y="6501719"/>
            <a:ext cx="1697602" cy="356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time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01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②</a:t>
            </a:r>
            <a:r>
              <a:rPr kumimoji="1" lang="en-US" altLang="ja-JP" dirty="0" smtClean="0"/>
              <a:t>Pick-off correction</a:t>
            </a:r>
            <a:r>
              <a:rPr kumimoji="1" lang="ja-JP" altLang="en-US" dirty="0" smtClean="0"/>
              <a:t>　</a:t>
            </a:r>
            <a:r>
              <a:rPr lang="en-US" altLang="ja-JP" dirty="0"/>
              <a:t>-</a:t>
            </a:r>
            <a:r>
              <a:rPr lang="en-US" altLang="ja-JP" dirty="0" smtClean="0"/>
              <a:t>intro.-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847" y="2336771"/>
            <a:ext cx="4464496" cy="27363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4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Ⅰ.</a:t>
            </a:r>
            <a:r>
              <a:rPr lang="ja-JP" altLang="en-US" sz="4400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</a:rPr>
              <a:t>スピン交換反応</a:t>
            </a:r>
            <a:endParaRPr lang="en-US" altLang="ja-JP" sz="4400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  <a:p>
            <a:pPr marL="0" indent="0">
              <a:buNone/>
            </a:pPr>
            <a:endParaRPr lang="en-US" altLang="ja-JP" sz="4400" dirty="0" smtClean="0"/>
          </a:p>
          <a:p>
            <a:pPr marL="0" indent="0">
              <a:buNone/>
            </a:pPr>
            <a:r>
              <a:rPr lang="en-US" altLang="ja-JP" sz="44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rPr>
              <a:t>Ⅱ.</a:t>
            </a:r>
            <a:r>
              <a:rPr lang="ja-JP" altLang="en-US" sz="44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rPr>
              <a:t>崩壊前対消滅</a:t>
            </a:r>
            <a:r>
              <a:rPr lang="ja-JP" altLang="en-US" dirty="0" smtClean="0"/>
              <a:t>　　　　　　　　　</a:t>
            </a:r>
            <a:endParaRPr lang="en-US" altLang="ja-JP" dirty="0" smtClean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195311" y="2660807"/>
            <a:ext cx="108012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9600" dirty="0" smtClean="0"/>
              <a:t>}</a:t>
            </a:r>
            <a:endParaRPr lang="ja-JP" altLang="en-US" sz="9600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915392" y="2516791"/>
            <a:ext cx="410544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dirty="0" smtClean="0"/>
              <a:t>　　　　　　　　　</a:t>
            </a:r>
            <a:endParaRPr lang="en-US" altLang="ja-JP" dirty="0" smtClean="0"/>
          </a:p>
          <a:p>
            <a:pPr marL="0" indent="0">
              <a:buFont typeface="Arial" pitchFamily="34" charset="0"/>
              <a:buNone/>
            </a:pPr>
            <a:r>
              <a:rPr lang="ja-JP" altLang="en-US" sz="4800" dirty="0" smtClean="0"/>
              <a:t>＝</a:t>
            </a:r>
            <a:r>
              <a:rPr lang="en-US" altLang="ja-JP" sz="4800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pick-off</a:t>
            </a:r>
            <a:r>
              <a:rPr lang="ja-JP" altLang="en-US" sz="4800" dirty="0" smtClean="0">
                <a:ln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反応</a:t>
            </a:r>
            <a:endParaRPr lang="en-US" altLang="ja-JP" sz="4800" dirty="0">
              <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6" name="コンテンツ プレースホルダー 3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284806"/>
            <a:ext cx="2665285" cy="1572899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6804248" y="5448115"/>
            <a:ext cx="612068" cy="108012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8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②</a:t>
            </a:r>
            <a:r>
              <a:rPr lang="en-US" altLang="ja-JP" dirty="0"/>
              <a:t>Pick-off correction</a:t>
            </a:r>
            <a:r>
              <a:rPr lang="ja-JP" altLang="en-US" dirty="0"/>
              <a:t>　</a:t>
            </a:r>
            <a:r>
              <a:rPr lang="en-US" altLang="ja-JP" dirty="0" smtClean="0"/>
              <a:t>–method 1-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8928992" cy="1512168"/>
              </a:xfrm>
              <a:noFill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𝒑𝒊𝒄𝒌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𝒄𝒐𝒎𝒑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ja-JP" sz="4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40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altLang="ja-JP" sz="40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𝒑𝒊𝒄𝒌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40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US" altLang="ja-JP" sz="40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altLang="ja-JP" sz="4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sub>
                          </m:sSub>
                        </m:den>
                      </m:f>
                      <m:r>
                        <a:rPr lang="en-US" altLang="ja-JP" sz="40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𝒑𝒆</m:t>
                          </m:r>
                        </m:e>
                        <m:sup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num>
                            <m:den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𝒒</m:t>
                              </m:r>
                            </m:den>
                          </m:f>
                        </m:sup>
                      </m:sSup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ja-JP" sz="4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8928992" cy="151216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角丸四角形吹き出し 3"/>
              <p:cNvSpPr/>
              <p:nvPr/>
            </p:nvSpPr>
            <p:spPr>
              <a:xfrm>
                <a:off x="107504" y="3153146"/>
                <a:ext cx="8856984" cy="2724126"/>
              </a:xfrm>
              <a:prstGeom prst="wedgeRoundRectCallout">
                <a:avLst>
                  <a:gd name="adj1" fmla="val -19465"/>
                  <a:gd name="adj2" fmla="val -65890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𝑝𝑖𝑐𝑘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  ：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event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数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/unit time</a:t>
                </a:r>
                <a:r>
                  <a:rPr lang="ja-JP" altLang="en-US" sz="2000" dirty="0">
                    <a:solidFill>
                      <a:schemeClr val="tx1"/>
                    </a:solidFill>
                  </a:rPr>
                  <a:t>　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(440keV&lt;E&lt;600keV)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𝑐𝑜𝑚𝑝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lang="en-US" altLang="ja-JP" sz="200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：   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　　　　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〃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      　　　 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(0keV&lt;E&lt;440keV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𝑝𝑖𝑐𝑘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   ：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Ps</a:t>
                </a:r>
                <a:r>
                  <a:rPr lang="ja-JP" altLang="en-US" sz="2000" dirty="0">
                    <a:solidFill>
                      <a:schemeClr val="tx1"/>
                    </a:solidFill>
                  </a:rPr>
                  <a:t>が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pick-off</a:t>
                </a:r>
                <a:r>
                  <a:rPr lang="ja-JP" altLang="en-US" sz="2000" dirty="0">
                    <a:solidFill>
                      <a:schemeClr val="tx1"/>
                    </a:solidFill>
                  </a:rPr>
                  <a:t>で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decay</a:t>
                </a:r>
                <a:r>
                  <a:rPr lang="ja-JP" altLang="en-US" sz="2000" dirty="0">
                    <a:solidFill>
                      <a:schemeClr val="tx1"/>
                    </a:solidFill>
                  </a:rPr>
                  <a:t>する確率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/unit time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ja-JP" altLang="en-US" sz="2000" dirty="0">
                    <a:solidFill>
                      <a:schemeClr val="tx1"/>
                    </a:solidFill>
                  </a:rPr>
                  <a:t>　　　  ：   </a:t>
                </a:r>
                <a:r>
                  <a:rPr lang="en-US" altLang="ja-JP" sz="2000" dirty="0">
                    <a:solidFill>
                      <a:schemeClr val="tx1"/>
                    </a:solidFill>
                  </a:rPr>
                  <a:t>〃    </a:t>
                </a:r>
                <a:r>
                  <a:rPr lang="en-US" altLang="ja-JP" sz="2000" dirty="0" err="1">
                    <a:solidFill>
                      <a:schemeClr val="tx1"/>
                    </a:solidFill>
                  </a:rPr>
                  <a:t>ortho</a:t>
                </a:r>
                <a:r>
                  <a:rPr lang="ja-JP" altLang="en-US" sz="2000" dirty="0">
                    <a:solidFill>
                      <a:schemeClr val="tx1"/>
                    </a:solidFill>
                  </a:rPr>
                  <a:t>で </a:t>
                </a:r>
                <a:r>
                  <a:rPr lang="ja-JP" altLang="en-US" sz="2000" dirty="0" smtClean="0">
                    <a:solidFill>
                      <a:schemeClr val="tx1"/>
                    </a:solidFill>
                  </a:rPr>
                  <a:t>　　　　　　　</a:t>
                </a:r>
                <a:r>
                  <a:rPr lang="en-US" altLang="ja-JP" sz="2000" dirty="0" smtClean="0">
                    <a:solidFill>
                      <a:schemeClr val="tx1"/>
                    </a:solidFill>
                  </a:rPr>
                  <a:t>〃</a:t>
                </a:r>
                <a:endParaRPr kumimoji="1"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角丸四角形吹き出し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153146"/>
                <a:ext cx="8856984" cy="2724126"/>
              </a:xfrm>
              <a:prstGeom prst="wedgeRoundRectCallout">
                <a:avLst>
                  <a:gd name="adj1" fmla="val -19465"/>
                  <a:gd name="adj2" fmla="val -65890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/>
          <p:cNvSpPr txBox="1">
            <a:spLocks/>
          </p:cNvSpPr>
          <p:nvPr/>
        </p:nvSpPr>
        <p:spPr>
          <a:xfrm>
            <a:off x="5436096" y="3558441"/>
            <a:ext cx="7920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9600" dirty="0" smtClean="0"/>
              <a:t>}</a:t>
            </a:r>
            <a:endParaRPr lang="ja-JP" altLang="en-US" sz="96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436096" y="4627594"/>
            <a:ext cx="792088" cy="83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9600" dirty="0" smtClean="0"/>
              <a:t>}</a:t>
            </a:r>
            <a:endParaRPr lang="ja-JP" altLang="en-US" sz="9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1"/>
              <p:cNvSpPr txBox="1">
                <a:spLocks/>
              </p:cNvSpPr>
              <p:nvPr/>
            </p:nvSpPr>
            <p:spPr>
              <a:xfrm>
                <a:off x="6624228" y="3563953"/>
                <a:ext cx="1222027" cy="72616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8" y="3563953"/>
                <a:ext cx="1222027" cy="7261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タイトル 1"/>
              <p:cNvSpPr txBox="1">
                <a:spLocks/>
              </p:cNvSpPr>
              <p:nvPr/>
            </p:nvSpPr>
            <p:spPr>
              <a:xfrm>
                <a:off x="5216624" y="4288226"/>
                <a:ext cx="3603848" cy="158715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d>
                        <m:d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24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b="0" i="1" smtClean="0">
                          <a:latin typeface="Cambria Math"/>
                          <a:ea typeface="Cambria Math"/>
                        </a:rPr>
                        <m:t>　　　　　　</m:t>
                      </m:r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altLang="ja-JP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/>
                                  <a:ea typeface="Cambria Math"/>
                                </a:rPr>
                                <m:t>𝑝𝑖𝑐𝑘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24" y="4288226"/>
                <a:ext cx="3603848" cy="15871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/>
          <p:cNvSpPr txBox="1">
            <a:spLocks/>
          </p:cNvSpPr>
          <p:nvPr/>
        </p:nvSpPr>
        <p:spPr>
          <a:xfrm>
            <a:off x="1547664" y="6246564"/>
            <a:ext cx="7596336" cy="611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rgbClr val="FF0000"/>
                </a:solidFill>
              </a:rPr>
              <a:t>赤：実験から読み取れる</a:t>
            </a: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00B0F0"/>
                </a:solidFill>
              </a:rPr>
              <a:t>青：寿命得るため欲しい</a:t>
            </a:r>
            <a:endParaRPr lang="ja-JP" alt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ja-JP" altLang="en-US" dirty="0"/>
              <a:t>②</a:t>
            </a:r>
            <a:r>
              <a:rPr lang="en-US" altLang="ja-JP" dirty="0"/>
              <a:t>Pick-off correction</a:t>
            </a:r>
            <a:r>
              <a:rPr lang="ja-JP" altLang="en-US" dirty="0"/>
              <a:t>　</a:t>
            </a:r>
            <a:r>
              <a:rPr lang="en-US" altLang="ja-JP" dirty="0"/>
              <a:t>-</a:t>
            </a:r>
            <a:r>
              <a:rPr lang="en-US" altLang="ja-JP" dirty="0" smtClean="0"/>
              <a:t>method 2-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712968" cy="4248472"/>
              </a:xfrm>
              <a:ln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ja-JP" altLang="en-US" i="1" dirty="0" smtClean="0">
                    <a:gradFill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5400000" scaled="0"/>
                    </a:gradFill>
                    <a:latin typeface="Cambria Math"/>
                    <a:ea typeface="Cambria Math"/>
                  </a:rPr>
                  <a:t>比さえわかれば寿命が分かる</a:t>
                </a:r>
                <a:r>
                  <a:rPr lang="en-US" altLang="ja-JP" i="1" dirty="0" smtClean="0">
                    <a:gradFill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5400000" scaled="0"/>
                    </a:gradFill>
                    <a:latin typeface="Cambria Math"/>
                    <a:ea typeface="Cambria Math"/>
                  </a:rPr>
                  <a:t>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𝑡𝑜𝑡</m:t>
                          </m:r>
                        </m:sub>
                      </m:sSub>
                      <m:d>
                        <m:d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4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4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sz="4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4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4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4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4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4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40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4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4000" i="1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ja-JP" sz="4000" i="1">
                                      <a:latin typeface="Cambria Math"/>
                                      <a:ea typeface="Cambria Math"/>
                                    </a:rPr>
                                    <m:t>𝑡𝑜𝑡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40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ja-JP" altLang="en-US" sz="4000" dirty="0" smtClean="0">
                    <a:ea typeface="Cambria Math"/>
                  </a:rPr>
                  <a:t>　　 　</a:t>
                </a:r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4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4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4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4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40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400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40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4000" b="0" i="0" smtClean="0">
                                <a:latin typeface="Cambria Math"/>
                                <a:ea typeface="Cambria Math"/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ja-JP" sz="40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altLang="ja-JP" sz="4000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sub>
                        </m:sSub>
                        <m:r>
                          <a:rPr lang="en-US" altLang="ja-JP" sz="4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d>
                          <m:dPr>
                            <m:ctrlPr>
                              <a:rPr lang="en-US" altLang="ja-JP" sz="4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sz="4000" b="0" i="1" smtClean="0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f>
                              <m:fPr>
                                <m:type m:val="skw"/>
                                <m:ctrlPr>
                                  <a:rPr lang="en-US" altLang="ja-JP" sz="4000" b="0" i="1" smtClean="0">
                                    <a:solidFill>
                                      <a:srgbClr val="00B0F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4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4000" b="0" i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ja-JP" sz="4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𝑝𝑖𝑐𝑘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ja-JP" sz="4000" b="0" i="1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ja-JP" sz="4000" b="0" i="0" smtClean="0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altLang="ja-JP" sz="40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  <m:r>
                                      <a:rPr lang="en-US" altLang="ja-JP" sz="4000" i="1">
                                        <a:solidFill>
                                          <a:srgbClr val="00B0F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altLang="ja-JP" sz="40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ja-JP" altLang="en-US" sz="4000" dirty="0" smtClean="0">
                    <a:ea typeface="Cambria Math"/>
                  </a:rPr>
                  <a:t>　　　 </a:t>
                </a:r>
                <a14:m>
                  <m:oMath xmlns:m="http://schemas.openxmlformats.org/officeDocument/2006/math">
                    <m:r>
                      <a:rPr lang="en-US" altLang="ja-JP" sz="40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4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4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ja-JP" sz="4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ja-JP" sz="4000" i="1" smtClean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>
                                      <a:glow rad="101600">
                                        <a:schemeClr val="accent6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4000" i="1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>
                                      <a:glow rad="101600">
                                        <a:schemeClr val="accent6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ja-JP" sz="4000" i="1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>
                                      <a:glow rad="101600">
                                        <a:schemeClr val="accent6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US" altLang="ja-JP" sz="4000" i="1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>
                                      <a:glow rad="101600">
                                        <a:schemeClr val="accent6">
                                          <a:satMod val="175000"/>
                                          <a:alpha val="40000"/>
                                        </a:schemeClr>
                                      </a:glow>
                                    </a:effectLst>
                                    <a:latin typeface="Cambria Math"/>
                                    <a:ea typeface="Cambria Math"/>
                                  </a:rPr>
                                  <m:t>𝛾</m:t>
                                </m:r>
                              </m:sub>
                            </m:sSub>
                          </m:den>
                        </m:f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(1+</m:t>
                        </m:r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ja-JP" sz="4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4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ja-JP" sz="40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4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4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ja-JP" sz="4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den>
                            </m:f>
                          </m:sup>
                        </m:sSup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ja-JP" altLang="en-US" sz="4000" dirty="0">
                  <a:solidFill>
                    <a:srgbClr val="FF0000"/>
                  </a:solidFill>
                </a:endParaRPr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712968" cy="4248472"/>
              </a:xfrm>
              <a:blipFill rotWithShape="1">
                <a:blip r:embed="rId2"/>
                <a:stretch>
                  <a:fillRect l="-1749" t="-22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角丸四角形吹き出し 4"/>
          <p:cNvSpPr/>
          <p:nvPr/>
        </p:nvSpPr>
        <p:spPr>
          <a:xfrm>
            <a:off x="6588224" y="5489848"/>
            <a:ext cx="2304256" cy="1368152"/>
          </a:xfrm>
          <a:prstGeom prst="wedgeRoundRectCallout">
            <a:avLst>
              <a:gd name="adj1" fmla="val -106371"/>
              <a:gd name="adj2" fmla="val -6875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7" name="コンテンツ プレースホルダー 3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51375"/>
            <a:ext cx="1229932" cy="842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/>
              <p:cNvSpPr txBox="1">
                <a:spLocks/>
              </p:cNvSpPr>
              <p:nvPr/>
            </p:nvSpPr>
            <p:spPr>
              <a:xfrm>
                <a:off x="6707650" y="5519327"/>
                <a:ext cx="2046610" cy="4320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(</m:t>
                    </m:r>
                    <m:r>
                      <a:rPr lang="en-US" altLang="ja-JP" sz="2400" i="1">
                        <a:latin typeface="Cambria Math"/>
                      </a:rPr>
                      <m:t>𝑡</m:t>
                    </m:r>
                    <m:r>
                      <a:rPr lang="en-US" altLang="ja-JP" sz="2400" i="1"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2400" dirty="0"/>
                  <a:t>：</a:t>
                </a:r>
                <a:r>
                  <a:rPr lang="en-US" altLang="ja-JP" sz="2400" dirty="0"/>
                  <a:t>count</a:t>
                </a:r>
                <a:endParaRPr lang="ja-JP" altLang="en-US" sz="2400" dirty="0"/>
              </a:p>
              <a:p>
                <a:pPr marL="0" indent="0">
                  <a:buNone/>
                </a:pPr>
                <a:endParaRPr lang="ja-JP" altLang="en-US" sz="2400" dirty="0"/>
              </a:p>
            </p:txBody>
          </p:sp>
        </mc:Choice>
        <mc:Fallback xmlns="">
          <p:sp>
            <p:nvSpPr>
              <p:cNvPr id="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50" y="5519327"/>
                <a:ext cx="2046610" cy="432048"/>
              </a:xfrm>
              <a:prstGeom prst="rect">
                <a:avLst/>
              </a:prstGeom>
              <a:blipFill rotWithShape="1">
                <a:blip r:embed="rId4"/>
                <a:stretch>
                  <a:fillRect l="-595" t="-25352" r="-893" b="-309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7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 smtClean="0"/>
              <a:t>１．理論</a:t>
            </a:r>
            <a:endParaRPr kumimoji="1" lang="ja-JP" altLang="en-US" sz="9600" dirty="0"/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93765"/>
            <a:ext cx="4158605" cy="30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ja-JP" altLang="en-US" dirty="0"/>
              <a:t>②</a:t>
            </a:r>
            <a:r>
              <a:rPr lang="en-US" altLang="ja-JP" dirty="0"/>
              <a:t>Pick-off correction</a:t>
            </a:r>
            <a:r>
              <a:rPr lang="ja-JP" altLang="en-US" dirty="0"/>
              <a:t>　</a:t>
            </a:r>
            <a:r>
              <a:rPr lang="en-US" altLang="ja-JP" dirty="0"/>
              <a:t>-</a:t>
            </a:r>
            <a:r>
              <a:rPr lang="en-US" altLang="ja-JP" dirty="0" smtClean="0"/>
              <a:t>fitting-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81649"/>
                <a:ext cx="8820472" cy="56612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4800" dirty="0" smtClean="0"/>
                  <a:t>Ⅰ. Threshold</a:t>
                </a:r>
                <a:r>
                  <a:rPr kumimoji="1" lang="ja-JP" altLang="en-US" sz="4800" dirty="0" smtClean="0"/>
                  <a:t>で切った</a:t>
                </a:r>
                <a:r>
                  <a:rPr kumimoji="1" lang="en-US" altLang="ja-JP" sz="4800" dirty="0" smtClean="0"/>
                  <a:t>event</a:t>
                </a:r>
                <a:r>
                  <a:rPr kumimoji="1" lang="ja-JP" altLang="en-US" sz="4800" dirty="0" smtClean="0"/>
                  <a:t>を</a:t>
                </a:r>
                <a:endParaRPr kumimoji="1" lang="en-US" altLang="ja-JP" sz="4800" dirty="0" smtClean="0"/>
              </a:p>
              <a:p>
                <a:pPr marL="0" indent="0">
                  <a:buNone/>
                </a:pPr>
                <a:r>
                  <a:rPr kumimoji="1" lang="ja-JP" altLang="en-US" sz="4800" dirty="0" smtClean="0"/>
                  <a:t>　　　　　　　　　　　　　外挿しよう！</a:t>
                </a:r>
                <a:endParaRPr kumimoji="1" lang="en-US" altLang="ja-JP" sz="4800" dirty="0" smtClean="0"/>
              </a:p>
              <a:p>
                <a:pPr marL="0" indent="0">
                  <a:buNone/>
                </a:pPr>
                <a:r>
                  <a:rPr lang="en-US" altLang="ja-JP" sz="4800" dirty="0" smtClean="0"/>
                  <a:t>Ⅱ. Background</a:t>
                </a:r>
                <a:r>
                  <a:rPr lang="ja-JP" altLang="en-US" sz="4800" dirty="0"/>
                  <a:t>を除こう</a:t>
                </a:r>
                <a:r>
                  <a:rPr lang="ja-JP" altLang="en-US" sz="4800" dirty="0" smtClean="0"/>
                  <a:t>！</a:t>
                </a:r>
                <a:endParaRPr lang="en-US" altLang="ja-JP" sz="4800" dirty="0" smtClean="0"/>
              </a:p>
              <a:p>
                <a:pPr marL="0" indent="0">
                  <a:buNone/>
                </a:pPr>
                <a:endParaRPr lang="en-US" altLang="ja-JP" sz="4800" dirty="0" smtClean="0"/>
              </a:p>
              <a:p>
                <a:pPr marL="0" indent="0">
                  <a:buNone/>
                </a:pPr>
                <a:r>
                  <a:rPr lang="en-US" altLang="ja-JP" sz="4800" dirty="0" smtClean="0"/>
                  <a:t>Ⅲ. </a:t>
                </a:r>
                <a:r>
                  <a:rPr lang="ja-JP" altLang="en-US" sz="4800" dirty="0" smtClean="0"/>
                  <a:t>純粋</a:t>
                </a:r>
                <a:r>
                  <a:rPr lang="ja-JP" altLang="en-US" sz="4800" dirty="0"/>
                  <a:t>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4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4800" i="1">
                            <a:latin typeface="Cambria Math"/>
                          </a:rPr>
                          <m:t>pick</m:t>
                        </m:r>
                      </m:sub>
                    </m:sSub>
                    <m:r>
                      <a:rPr lang="en-US" altLang="ja-JP" sz="4800" i="1">
                        <a:latin typeface="Cambria Math"/>
                      </a:rPr>
                      <m:t>(</m:t>
                    </m:r>
                    <m:r>
                      <a:rPr lang="en-US" altLang="ja-JP" sz="4800" i="1">
                        <a:latin typeface="Cambria Math"/>
                      </a:rPr>
                      <m:t>𝑡</m:t>
                    </m:r>
                    <m:r>
                      <a:rPr lang="en-US" altLang="ja-JP" sz="4800" i="1">
                        <a:latin typeface="Cambria Math"/>
                      </a:rPr>
                      <m:t>)</m:t>
                    </m:r>
                  </m:oMath>
                </a14:m>
                <a:r>
                  <a:rPr lang="ja-JP" altLang="en-US" sz="4800" dirty="0"/>
                  <a:t>を得よう！</a:t>
                </a:r>
              </a:p>
              <a:p>
                <a:pPr marL="0" indent="0">
                  <a:buNone/>
                </a:pPr>
                <a:endParaRPr lang="en-US" altLang="ja-JP" sz="4800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81649"/>
                <a:ext cx="8820472" cy="5661248"/>
              </a:xfrm>
              <a:blipFill rotWithShape="1">
                <a:blip r:embed="rId3"/>
                <a:stretch>
                  <a:fillRect l="-3179" t="-3229" r="-17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2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②</a:t>
            </a:r>
            <a:r>
              <a:rPr lang="en-US" altLang="ja-JP" dirty="0" smtClean="0"/>
              <a:t>Pick-off </a:t>
            </a:r>
            <a:r>
              <a:rPr lang="en-US" altLang="ja-JP" dirty="0"/>
              <a:t>correction</a:t>
            </a:r>
            <a:r>
              <a:rPr lang="ja-JP" altLang="en-US" dirty="0"/>
              <a:t>　</a:t>
            </a:r>
            <a:r>
              <a:rPr lang="en-US" altLang="ja-JP" dirty="0" smtClean="0"/>
              <a:t>-result-</a:t>
            </a:r>
            <a:endParaRPr kumimoji="1" lang="ja-JP" altLang="en-US" dirty="0"/>
          </a:p>
        </p:txBody>
      </p:sp>
      <p:pic>
        <p:nvPicPr>
          <p:cNvPr id="5" name="コンテンツ プレースホルダー 5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824536" cy="1400128"/>
          </a:xfr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79" y="3041058"/>
            <a:ext cx="1128526" cy="3801350"/>
          </a:xfrm>
          <a:prstGeom prst="rect">
            <a:avLst/>
          </a:prstGeom>
        </p:spPr>
      </p:pic>
      <p:pic>
        <p:nvPicPr>
          <p:cNvPr id="7" name="図 6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2" y="3018372"/>
            <a:ext cx="2715250" cy="3589221"/>
          </a:xfrm>
          <a:prstGeom prst="rect">
            <a:avLst/>
          </a:prstGeom>
        </p:spPr>
      </p:pic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99" y="4941733"/>
            <a:ext cx="1603673" cy="1829189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 flipV="1">
            <a:off x="4683249" y="4808142"/>
            <a:ext cx="464815" cy="421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4287280" cy="2808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256599" y="1184447"/>
                <a:ext cx="530497" cy="503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12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12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2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ja-JP" sz="12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𝒑𝒊𝒄𝒌</m:t>
                              </m:r>
                            </m:sub>
                          </m:sSub>
                          <m:r>
                            <a:rPr lang="en-US" altLang="ja-JP" sz="12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12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en-US" altLang="ja-JP" sz="1200" b="1" i="1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2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12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𝜞</m:t>
                              </m:r>
                            </m:e>
                            <m:sub>
                              <m:r>
                                <a:rPr lang="en-US" altLang="ja-JP" sz="12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altLang="ja-JP" sz="12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12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599" y="1184447"/>
                <a:ext cx="530497" cy="503343"/>
              </a:xfrm>
              <a:prstGeom prst="rect">
                <a:avLst/>
              </a:prstGeom>
              <a:blipFill rotWithShape="1">
                <a:blip r:embed="rId8"/>
                <a:stretch>
                  <a:fillRect r="-31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タイトル 1"/>
          <p:cNvSpPr txBox="1">
            <a:spLocks/>
          </p:cNvSpPr>
          <p:nvPr/>
        </p:nvSpPr>
        <p:spPr>
          <a:xfrm>
            <a:off x="8773578" y="3323806"/>
            <a:ext cx="48227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20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2501" y="0"/>
            <a:ext cx="8229600" cy="1143000"/>
          </a:xfrm>
        </p:spPr>
        <p:txBody>
          <a:bodyPr/>
          <a:lstStyle/>
          <a:p>
            <a:r>
              <a:rPr lang="ja-JP" altLang="en-US" dirty="0"/>
              <a:t>念のための</a:t>
            </a:r>
            <a:r>
              <a:rPr lang="en-US" altLang="ja-JP" dirty="0" smtClean="0"/>
              <a:t>data1</a:t>
            </a:r>
            <a:endParaRPr kumimoji="1" lang="ja-JP" altLang="en-US" dirty="0"/>
          </a:p>
        </p:txBody>
      </p:sp>
      <p:pic>
        <p:nvPicPr>
          <p:cNvPr id="5" name="コンテンツ プレースホルダー 4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9014389" cy="5256584"/>
          </a:xfr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6588224" y="548679"/>
            <a:ext cx="2261320" cy="781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6033628" y="771964"/>
            <a:ext cx="3110372" cy="504056"/>
          </a:xfrm>
          <a:prstGeom prst="wedgeRoundRectCallout">
            <a:avLst>
              <a:gd name="adj1" fmla="val -27563"/>
              <a:gd name="adj2" fmla="val 777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05" y="873000"/>
            <a:ext cx="2963217" cy="3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ja-JP" altLang="en-US" dirty="0"/>
              <a:t>念のための</a:t>
            </a:r>
            <a:r>
              <a:rPr lang="en-US" altLang="ja-JP" dirty="0" smtClean="0"/>
              <a:t>data2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7322236" cy="5616624"/>
          </a:xfr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4221088"/>
            <a:ext cx="2524125" cy="269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念のための</a:t>
            </a:r>
            <a:r>
              <a:rPr kumimoji="1" lang="en-US" altLang="ja-JP" dirty="0" smtClean="0"/>
              <a:t>data3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42199"/>
            <a:ext cx="7128792" cy="5584378"/>
          </a:xfrm>
        </p:spPr>
      </p:pic>
    </p:spTree>
    <p:extLst>
      <p:ext uri="{BB962C8B-B14F-4D97-AF65-F5344CB8AC3E}">
        <p14:creationId xmlns:p14="http://schemas.microsoft.com/office/powerpoint/2010/main" val="41436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ja-JP" altLang="en-US" dirty="0"/>
              <a:t>念のための</a:t>
            </a:r>
            <a:r>
              <a:rPr lang="en-US" altLang="ja-JP" dirty="0" smtClean="0"/>
              <a:t>data4</a:t>
            </a:r>
            <a:endParaRPr kumimoji="1" lang="ja-JP" altLang="en-US" dirty="0"/>
          </a:p>
        </p:txBody>
      </p:sp>
      <p:pic>
        <p:nvPicPr>
          <p:cNvPr id="5" name="コンテンツ プレースホルダー 4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6155"/>
            <a:ext cx="6780605" cy="5411878"/>
          </a:xfrm>
        </p:spPr>
      </p:pic>
    </p:spTree>
    <p:extLst>
      <p:ext uri="{BB962C8B-B14F-4D97-AF65-F5344CB8AC3E}">
        <p14:creationId xmlns:p14="http://schemas.microsoft.com/office/powerpoint/2010/main" val="5842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念のための式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8381778" cy="1396964"/>
          </a:xfrm>
        </p:spPr>
      </p:pic>
    </p:spTree>
    <p:extLst>
      <p:ext uri="{BB962C8B-B14F-4D97-AF65-F5344CB8AC3E}">
        <p14:creationId xmlns:p14="http://schemas.microsoft.com/office/powerpoint/2010/main" val="39749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24" y="0"/>
            <a:ext cx="4800600" cy="42576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931666"/>
            <a:ext cx="6103949" cy="1326009"/>
          </a:xfrm>
        </p:spPr>
        <p:txBody>
          <a:bodyPr>
            <a:noAutofit/>
          </a:bodyPr>
          <a:lstStyle/>
          <a:p>
            <a:r>
              <a:rPr lang="ja-JP" altLang="en-US" sz="7200" dirty="0" smtClean="0"/>
              <a:t>５</a:t>
            </a:r>
            <a:r>
              <a:rPr kumimoji="1" lang="ja-JP" altLang="en-US" sz="7200" dirty="0" smtClean="0"/>
              <a:t>．結論と考察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9984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Lifetime of  </a:t>
            </a:r>
            <a:r>
              <a:rPr lang="en-US" altLang="ja-JP" dirty="0" err="1" smtClean="0"/>
              <a:t>orthopositronium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3068960"/>
            <a:ext cx="8229600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8800" dirty="0" smtClean="0"/>
              <a:t>114.67±6.00[ns]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1800" dirty="0"/>
              <a:t>～１００ｈ</a:t>
            </a:r>
            <a:r>
              <a:rPr lang="en-US" altLang="ja-JP" sz="1800" dirty="0" smtClean="0"/>
              <a:t>Pa</a:t>
            </a:r>
            <a:r>
              <a:rPr lang="ja-JP" altLang="en-US" sz="1800" dirty="0" smtClean="0"/>
              <a:t>（減圧）　焼いたシリカ　　　　　　　　　　　　　</a:t>
            </a:r>
            <a:r>
              <a:rPr lang="en-US" altLang="ja-JP" sz="1800" dirty="0" smtClean="0"/>
              <a:t>(</a:t>
            </a:r>
            <a:r>
              <a:rPr lang="ja-JP" altLang="en-US" sz="1800" dirty="0" smtClean="0"/>
              <a:t>理論値</a:t>
            </a:r>
            <a:r>
              <a:rPr lang="en-US" altLang="ja-JP" sz="1800" dirty="0" smtClean="0"/>
              <a:t>142.08ns)</a:t>
            </a:r>
            <a:endParaRPr kumimoji="1" lang="ja-JP" alt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30" y="1340769"/>
            <a:ext cx="6135601" cy="20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>
            <a:off x="2051720" y="2564904"/>
            <a:ext cx="504056" cy="789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 txBox="1">
            <a:spLocks/>
          </p:cNvSpPr>
          <p:nvPr/>
        </p:nvSpPr>
        <p:spPr>
          <a:xfrm>
            <a:off x="2272939" y="1570038"/>
            <a:ext cx="2673660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(after TQ corr.)</a:t>
            </a:r>
            <a:endParaRPr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15919" y="2721935"/>
            <a:ext cx="2673660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after pick-off corr.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22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仮説：実は</a:t>
            </a:r>
            <a:r>
              <a:rPr kumimoji="1" lang="en-US" altLang="ja-JP" dirty="0" smtClean="0"/>
              <a:t>Ps</a:t>
            </a:r>
            <a:r>
              <a:rPr kumimoji="1" lang="ja-JP" altLang="en-US" dirty="0" smtClean="0"/>
              <a:t>の生成場所って・・・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8800" dirty="0" smtClean="0">
                <a:effectLst>
                  <a:glow rad="63500">
                    <a:srgbClr val="FF0000">
                      <a:alpha val="40000"/>
                    </a:srgbClr>
                  </a:glow>
                </a:effectLst>
              </a:rPr>
              <a:t>主にプラスチックシンチレータなんじゃないか</a:t>
            </a:r>
            <a:endParaRPr kumimoji="1" lang="ja-JP" altLang="en-US" sz="8800" dirty="0">
              <a:effectLst>
                <a:glow rad="63500">
                  <a:srgbClr val="FF00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953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ja-JP" dirty="0" err="1"/>
              <a:t>p</a:t>
            </a:r>
            <a:r>
              <a:rPr kumimoji="1" lang="en-US" altLang="ja-JP" dirty="0" err="1" smtClean="0"/>
              <a:t>ositronium</a:t>
            </a:r>
            <a:r>
              <a:rPr kumimoji="1" lang="ja-JP" altLang="en-US" dirty="0" smtClean="0"/>
              <a:t>の基礎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4400" dirty="0" smtClean="0">
                <a:solidFill>
                  <a:srgbClr val="00B0F0"/>
                </a:solidFill>
              </a:rPr>
              <a:t>★</a:t>
            </a:r>
            <a:r>
              <a:rPr kumimoji="1" lang="en-US" altLang="ja-JP" sz="4400" dirty="0" smtClean="0">
                <a:solidFill>
                  <a:srgbClr val="00B0F0"/>
                </a:solidFill>
              </a:rPr>
              <a:t>Why</a:t>
            </a:r>
            <a:r>
              <a:rPr kumimoji="1" lang="en-US" altLang="ja-JP" sz="4400" dirty="0" smtClean="0"/>
              <a:t> </a:t>
            </a:r>
            <a:r>
              <a:rPr kumimoji="1" lang="en-US" altLang="ja-JP" sz="4400" dirty="0" err="1" smtClean="0"/>
              <a:t>positronium</a:t>
            </a:r>
            <a:r>
              <a:rPr kumimoji="1" lang="en-US" altLang="ja-JP" sz="4400" dirty="0" smtClean="0"/>
              <a:t>?</a:t>
            </a:r>
          </a:p>
          <a:p>
            <a:endParaRPr lang="en-US" altLang="ja-JP" sz="4400" dirty="0"/>
          </a:p>
          <a:p>
            <a:pPr marL="0" indent="0">
              <a:buNone/>
            </a:pPr>
            <a:r>
              <a:rPr lang="ja-JP" altLang="en-US" sz="4400" dirty="0" smtClean="0">
                <a:solidFill>
                  <a:srgbClr val="FFCC00"/>
                </a:solidFill>
              </a:rPr>
              <a:t>★</a:t>
            </a:r>
            <a:r>
              <a:rPr lang="en-US" altLang="ja-JP" sz="4400" dirty="0" err="1" smtClean="0">
                <a:solidFill>
                  <a:srgbClr val="FFCC00"/>
                </a:solidFill>
              </a:rPr>
              <a:t>ortho</a:t>
            </a:r>
            <a:r>
              <a:rPr lang="en-US" altLang="ja-JP" sz="4400" dirty="0" err="1" smtClean="0"/>
              <a:t>positronium</a:t>
            </a:r>
            <a:r>
              <a:rPr lang="ja-JP" altLang="en-US" sz="4400" dirty="0" smtClean="0"/>
              <a:t>　</a:t>
            </a:r>
            <a:endParaRPr lang="en-US" altLang="ja-JP" sz="4400" dirty="0" smtClean="0"/>
          </a:p>
          <a:p>
            <a:pPr marL="0" indent="0">
              <a:buNone/>
            </a:pPr>
            <a:r>
              <a:rPr lang="en-US" altLang="ja-JP" sz="4400" dirty="0" smtClean="0"/>
              <a:t>spin-parallel</a:t>
            </a:r>
            <a:r>
              <a:rPr lang="ja-JP" altLang="en-US" sz="4400" dirty="0"/>
              <a:t>　</a:t>
            </a:r>
            <a:r>
              <a:rPr lang="en-US" altLang="ja-JP" sz="4400" dirty="0" smtClean="0"/>
              <a:t>142.08ns(theoretical</a:t>
            </a:r>
            <a:r>
              <a:rPr lang="en-US" altLang="ja-JP" sz="4400" dirty="0"/>
              <a:t>)</a:t>
            </a:r>
            <a:r>
              <a:rPr lang="ja-JP" altLang="en-US" sz="4400" dirty="0"/>
              <a:t>　３</a:t>
            </a:r>
            <a:r>
              <a:rPr lang="en-US" altLang="ja-JP" sz="4400" dirty="0"/>
              <a:t>γ</a:t>
            </a:r>
            <a:r>
              <a:rPr lang="ja-JP" altLang="en-US" sz="4400" dirty="0"/>
              <a:t>　</a:t>
            </a:r>
            <a:endParaRPr lang="en-US" altLang="ja-JP" sz="4400" dirty="0" smtClean="0"/>
          </a:p>
          <a:p>
            <a:pPr marL="0" indent="0">
              <a:buNone/>
            </a:pPr>
            <a:endParaRPr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>
                <a:solidFill>
                  <a:srgbClr val="FF0000"/>
                </a:solidFill>
              </a:rPr>
              <a:t>★</a:t>
            </a:r>
            <a:r>
              <a:rPr lang="en-US" altLang="ja-JP" sz="4400" dirty="0" err="1" smtClean="0">
                <a:solidFill>
                  <a:srgbClr val="FF0000"/>
                </a:solidFill>
              </a:rPr>
              <a:t>p</a:t>
            </a:r>
            <a:r>
              <a:rPr kumimoji="1" lang="en-US" altLang="ja-JP" sz="4400" dirty="0" err="1" smtClean="0">
                <a:solidFill>
                  <a:srgbClr val="FF0000"/>
                </a:solidFill>
              </a:rPr>
              <a:t>ara</a:t>
            </a:r>
            <a:r>
              <a:rPr kumimoji="1" lang="en-US" altLang="ja-JP" sz="4400" dirty="0" err="1" smtClean="0"/>
              <a:t>positronium</a:t>
            </a:r>
            <a:r>
              <a:rPr kumimoji="1" lang="en-US" altLang="ja-JP" sz="4400" dirty="0" smtClean="0"/>
              <a:t> </a:t>
            </a:r>
            <a:r>
              <a:rPr kumimoji="1" lang="ja-JP" altLang="en-US" sz="4400" dirty="0" smtClean="0"/>
              <a:t>　</a:t>
            </a:r>
            <a:endParaRPr kumimoji="1" lang="en-US" altLang="ja-JP" sz="4400" dirty="0" smtClean="0"/>
          </a:p>
          <a:p>
            <a:pPr marL="0" indent="0">
              <a:buNone/>
            </a:pPr>
            <a:r>
              <a:rPr kumimoji="1" lang="en-US" altLang="ja-JP" sz="4400" dirty="0" smtClean="0"/>
              <a:t>spin-antiparallel</a:t>
            </a:r>
            <a:r>
              <a:rPr lang="ja-JP" altLang="en-US" sz="4400" dirty="0"/>
              <a:t>　</a:t>
            </a:r>
            <a:r>
              <a:rPr lang="en-US" altLang="ja-JP" sz="4400" dirty="0" smtClean="0"/>
              <a:t>~</a:t>
            </a:r>
            <a:r>
              <a:rPr lang="en-US" altLang="ja-JP" sz="4400" dirty="0"/>
              <a:t>100ps</a:t>
            </a:r>
            <a:r>
              <a:rPr lang="ja-JP" altLang="en-US" sz="4400" dirty="0"/>
              <a:t>　２</a:t>
            </a:r>
            <a:r>
              <a:rPr lang="en-US" altLang="ja-JP" sz="4400" dirty="0"/>
              <a:t>γ</a:t>
            </a:r>
            <a:r>
              <a:rPr lang="ja-JP" altLang="en-US" sz="4400" dirty="0"/>
              <a:t>　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777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Pick-off rate</a:t>
            </a:r>
            <a:r>
              <a:rPr lang="ja-JP" altLang="en-US" dirty="0"/>
              <a:t>の</a:t>
            </a:r>
            <a:r>
              <a:rPr lang="ja-JP" altLang="en-US" dirty="0" smtClean="0"/>
              <a:t>飛び</a:t>
            </a:r>
            <a:endParaRPr lang="ja-JP" altLang="en-US" dirty="0"/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29546"/>
            <a:ext cx="1266825" cy="4267200"/>
          </a:xfrm>
          <a:prstGeom prst="rect">
            <a:avLst/>
          </a:prstGeo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048000" cy="4029075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2091556" y="6161931"/>
            <a:ext cx="4114800" cy="2849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dirty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51032"/>
            <a:ext cx="1800200" cy="2053353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 flipV="1">
            <a:off x="5148064" y="4079464"/>
            <a:ext cx="576064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4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7716"/>
            <a:ext cx="4924425" cy="3524250"/>
          </a:xfrm>
          <a:prstGeom prst="rect">
            <a:avLst/>
          </a:prstGeom>
        </p:spPr>
      </p:pic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5297274" cy="28902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5374" y="0"/>
            <a:ext cx="8229600" cy="1143000"/>
          </a:xfrm>
        </p:spPr>
        <p:txBody>
          <a:bodyPr/>
          <a:lstStyle/>
          <a:p>
            <a:r>
              <a:rPr lang="ja-JP" altLang="en-US" dirty="0"/>
              <a:t>対照実験</a:t>
            </a:r>
            <a:endParaRPr kumimoji="1" lang="ja-JP" altLang="en-US" dirty="0"/>
          </a:p>
        </p:txBody>
      </p:sp>
      <p:sp>
        <p:nvSpPr>
          <p:cNvPr id="4" name="フローチャート: 処理 16"/>
          <p:cNvSpPr>
            <a:spLocks noGrp="1"/>
          </p:cNvSpPr>
          <p:nvPr>
            <p:ph idx="1"/>
          </p:nvPr>
        </p:nvSpPr>
        <p:spPr>
          <a:xfrm>
            <a:off x="20548" y="4452540"/>
            <a:ext cx="3322712" cy="226511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6817 w 10000"/>
              <a:gd name="connsiteY1" fmla="*/ 61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6817 w 10000"/>
              <a:gd name="connsiteY1" fmla="*/ 61 h 10000"/>
              <a:gd name="connsiteX2" fmla="*/ 10000 w 10000"/>
              <a:gd name="connsiteY2" fmla="*/ 0 h 10000"/>
              <a:gd name="connsiteX3" fmla="*/ 9510 w 10000"/>
              <a:gd name="connsiteY3" fmla="*/ 210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000"/>
              <a:gd name="connsiteY0" fmla="*/ 0 h 10000"/>
              <a:gd name="connsiteX1" fmla="*/ 6817 w 10000"/>
              <a:gd name="connsiteY1" fmla="*/ 61 h 10000"/>
              <a:gd name="connsiteX2" fmla="*/ 10000 w 10000"/>
              <a:gd name="connsiteY2" fmla="*/ 0 h 10000"/>
              <a:gd name="connsiteX3" fmla="*/ 9510 w 10000"/>
              <a:gd name="connsiteY3" fmla="*/ 2101 h 10000"/>
              <a:gd name="connsiteX4" fmla="*/ 10000 w 10000"/>
              <a:gd name="connsiteY4" fmla="*/ 10000 h 10000"/>
              <a:gd name="connsiteX5" fmla="*/ 0 w 10000"/>
              <a:gd name="connsiteY5" fmla="*/ 10000 h 10000"/>
              <a:gd name="connsiteX6" fmla="*/ 0 w 10000"/>
              <a:gd name="connsiteY6" fmla="*/ 0 h 10000"/>
              <a:gd name="connsiteX0" fmla="*/ 0 w 10827"/>
              <a:gd name="connsiteY0" fmla="*/ 0 h 10000"/>
              <a:gd name="connsiteX1" fmla="*/ 6817 w 10827"/>
              <a:gd name="connsiteY1" fmla="*/ 61 h 10000"/>
              <a:gd name="connsiteX2" fmla="*/ 10000 w 10827"/>
              <a:gd name="connsiteY2" fmla="*/ 0 h 10000"/>
              <a:gd name="connsiteX3" fmla="*/ 9510 w 10827"/>
              <a:gd name="connsiteY3" fmla="*/ 2101 h 10000"/>
              <a:gd name="connsiteX4" fmla="*/ 10247 w 10827"/>
              <a:gd name="connsiteY4" fmla="*/ 5201 h 10000"/>
              <a:gd name="connsiteX5" fmla="*/ 10000 w 10827"/>
              <a:gd name="connsiteY5" fmla="*/ 10000 h 10000"/>
              <a:gd name="connsiteX6" fmla="*/ 0 w 10827"/>
              <a:gd name="connsiteY6" fmla="*/ 10000 h 10000"/>
              <a:gd name="connsiteX7" fmla="*/ 0 w 10827"/>
              <a:gd name="connsiteY7" fmla="*/ 0 h 10000"/>
              <a:gd name="connsiteX0" fmla="*/ 0 w 10687"/>
              <a:gd name="connsiteY0" fmla="*/ 0 h 10000"/>
              <a:gd name="connsiteX1" fmla="*/ 6817 w 10687"/>
              <a:gd name="connsiteY1" fmla="*/ 61 h 10000"/>
              <a:gd name="connsiteX2" fmla="*/ 10000 w 10687"/>
              <a:gd name="connsiteY2" fmla="*/ 0 h 10000"/>
              <a:gd name="connsiteX3" fmla="*/ 9510 w 10687"/>
              <a:gd name="connsiteY3" fmla="*/ 2101 h 10000"/>
              <a:gd name="connsiteX4" fmla="*/ 10247 w 10687"/>
              <a:gd name="connsiteY4" fmla="*/ 5201 h 10000"/>
              <a:gd name="connsiteX5" fmla="*/ 10000 w 10687"/>
              <a:gd name="connsiteY5" fmla="*/ 10000 h 10000"/>
              <a:gd name="connsiteX6" fmla="*/ 0 w 10687"/>
              <a:gd name="connsiteY6" fmla="*/ 10000 h 10000"/>
              <a:gd name="connsiteX7" fmla="*/ 0 w 10687"/>
              <a:gd name="connsiteY7" fmla="*/ 0 h 10000"/>
              <a:gd name="connsiteX0" fmla="*/ 0 w 10858"/>
              <a:gd name="connsiteY0" fmla="*/ 0 h 10000"/>
              <a:gd name="connsiteX1" fmla="*/ 6817 w 10858"/>
              <a:gd name="connsiteY1" fmla="*/ 61 h 10000"/>
              <a:gd name="connsiteX2" fmla="*/ 10000 w 10858"/>
              <a:gd name="connsiteY2" fmla="*/ 0 h 10000"/>
              <a:gd name="connsiteX3" fmla="*/ 9510 w 10858"/>
              <a:gd name="connsiteY3" fmla="*/ 2101 h 10000"/>
              <a:gd name="connsiteX4" fmla="*/ 10247 w 10858"/>
              <a:gd name="connsiteY4" fmla="*/ 5201 h 10000"/>
              <a:gd name="connsiteX5" fmla="*/ 10275 w 10858"/>
              <a:gd name="connsiteY5" fmla="*/ 7997 h 10000"/>
              <a:gd name="connsiteX6" fmla="*/ 10000 w 10858"/>
              <a:gd name="connsiteY6" fmla="*/ 10000 h 10000"/>
              <a:gd name="connsiteX7" fmla="*/ 0 w 10858"/>
              <a:gd name="connsiteY7" fmla="*/ 10000 h 10000"/>
              <a:gd name="connsiteX8" fmla="*/ 0 w 10858"/>
              <a:gd name="connsiteY8" fmla="*/ 0 h 10000"/>
              <a:gd name="connsiteX0" fmla="*/ 0 w 10725"/>
              <a:gd name="connsiteY0" fmla="*/ 0 h 10000"/>
              <a:gd name="connsiteX1" fmla="*/ 6817 w 10725"/>
              <a:gd name="connsiteY1" fmla="*/ 61 h 10000"/>
              <a:gd name="connsiteX2" fmla="*/ 10000 w 10725"/>
              <a:gd name="connsiteY2" fmla="*/ 0 h 10000"/>
              <a:gd name="connsiteX3" fmla="*/ 9510 w 10725"/>
              <a:gd name="connsiteY3" fmla="*/ 2101 h 10000"/>
              <a:gd name="connsiteX4" fmla="*/ 10247 w 10725"/>
              <a:gd name="connsiteY4" fmla="*/ 5201 h 10000"/>
              <a:gd name="connsiteX5" fmla="*/ 10275 w 10725"/>
              <a:gd name="connsiteY5" fmla="*/ 7997 h 10000"/>
              <a:gd name="connsiteX6" fmla="*/ 9802 w 10725"/>
              <a:gd name="connsiteY6" fmla="*/ 9622 h 10000"/>
              <a:gd name="connsiteX7" fmla="*/ 0 w 10725"/>
              <a:gd name="connsiteY7" fmla="*/ 10000 h 10000"/>
              <a:gd name="connsiteX8" fmla="*/ 0 w 10725"/>
              <a:gd name="connsiteY8" fmla="*/ 0 h 10000"/>
              <a:gd name="connsiteX0" fmla="*/ 0 w 10725"/>
              <a:gd name="connsiteY0" fmla="*/ 0 h 10000"/>
              <a:gd name="connsiteX1" fmla="*/ 6817 w 10725"/>
              <a:gd name="connsiteY1" fmla="*/ 61 h 10000"/>
              <a:gd name="connsiteX2" fmla="*/ 10000 w 10725"/>
              <a:gd name="connsiteY2" fmla="*/ 0 h 10000"/>
              <a:gd name="connsiteX3" fmla="*/ 9510 w 10725"/>
              <a:gd name="connsiteY3" fmla="*/ 2101 h 10000"/>
              <a:gd name="connsiteX4" fmla="*/ 10247 w 10725"/>
              <a:gd name="connsiteY4" fmla="*/ 5201 h 10000"/>
              <a:gd name="connsiteX5" fmla="*/ 10275 w 10725"/>
              <a:gd name="connsiteY5" fmla="*/ 7997 h 10000"/>
              <a:gd name="connsiteX6" fmla="*/ 9802 w 10725"/>
              <a:gd name="connsiteY6" fmla="*/ 9622 h 10000"/>
              <a:gd name="connsiteX7" fmla="*/ 0 w 10725"/>
              <a:gd name="connsiteY7" fmla="*/ 10000 h 10000"/>
              <a:gd name="connsiteX8" fmla="*/ 0 w 10725"/>
              <a:gd name="connsiteY8" fmla="*/ 0 h 10000"/>
              <a:gd name="connsiteX0" fmla="*/ 0 w 10401"/>
              <a:gd name="connsiteY0" fmla="*/ 0 h 10797"/>
              <a:gd name="connsiteX1" fmla="*/ 6817 w 10401"/>
              <a:gd name="connsiteY1" fmla="*/ 61 h 10797"/>
              <a:gd name="connsiteX2" fmla="*/ 10000 w 10401"/>
              <a:gd name="connsiteY2" fmla="*/ 0 h 10797"/>
              <a:gd name="connsiteX3" fmla="*/ 9510 w 10401"/>
              <a:gd name="connsiteY3" fmla="*/ 2101 h 10797"/>
              <a:gd name="connsiteX4" fmla="*/ 10247 w 10401"/>
              <a:gd name="connsiteY4" fmla="*/ 5201 h 10797"/>
              <a:gd name="connsiteX5" fmla="*/ 10275 w 10401"/>
              <a:gd name="connsiteY5" fmla="*/ 7997 h 10797"/>
              <a:gd name="connsiteX6" fmla="*/ 9802 w 10401"/>
              <a:gd name="connsiteY6" fmla="*/ 9622 h 10797"/>
              <a:gd name="connsiteX7" fmla="*/ 4266 w 10401"/>
              <a:gd name="connsiteY7" fmla="*/ 10265 h 10797"/>
              <a:gd name="connsiteX8" fmla="*/ 0 w 10401"/>
              <a:gd name="connsiteY8" fmla="*/ 10000 h 10797"/>
              <a:gd name="connsiteX9" fmla="*/ 0 w 10401"/>
              <a:gd name="connsiteY9" fmla="*/ 0 h 10797"/>
              <a:gd name="connsiteX0" fmla="*/ 0 w 10401"/>
              <a:gd name="connsiteY0" fmla="*/ 0 h 10793"/>
              <a:gd name="connsiteX1" fmla="*/ 6817 w 10401"/>
              <a:gd name="connsiteY1" fmla="*/ 61 h 10793"/>
              <a:gd name="connsiteX2" fmla="*/ 10000 w 10401"/>
              <a:gd name="connsiteY2" fmla="*/ 0 h 10793"/>
              <a:gd name="connsiteX3" fmla="*/ 9510 w 10401"/>
              <a:gd name="connsiteY3" fmla="*/ 2101 h 10793"/>
              <a:gd name="connsiteX4" fmla="*/ 10247 w 10401"/>
              <a:gd name="connsiteY4" fmla="*/ 5201 h 10793"/>
              <a:gd name="connsiteX5" fmla="*/ 10275 w 10401"/>
              <a:gd name="connsiteY5" fmla="*/ 7997 h 10793"/>
              <a:gd name="connsiteX6" fmla="*/ 9802 w 10401"/>
              <a:gd name="connsiteY6" fmla="*/ 9622 h 10793"/>
              <a:gd name="connsiteX7" fmla="*/ 4266 w 10401"/>
              <a:gd name="connsiteY7" fmla="*/ 10265 h 10793"/>
              <a:gd name="connsiteX8" fmla="*/ 2112 w 10401"/>
              <a:gd name="connsiteY8" fmla="*/ 10038 h 10793"/>
              <a:gd name="connsiteX9" fmla="*/ 0 w 10401"/>
              <a:gd name="connsiteY9" fmla="*/ 10000 h 10793"/>
              <a:gd name="connsiteX10" fmla="*/ 0 w 10401"/>
              <a:gd name="connsiteY10" fmla="*/ 0 h 10793"/>
              <a:gd name="connsiteX0" fmla="*/ 0 w 10401"/>
              <a:gd name="connsiteY0" fmla="*/ 0 h 10793"/>
              <a:gd name="connsiteX1" fmla="*/ 4521 w 10401"/>
              <a:gd name="connsiteY1" fmla="*/ 741 h 10793"/>
              <a:gd name="connsiteX2" fmla="*/ 6817 w 10401"/>
              <a:gd name="connsiteY2" fmla="*/ 61 h 10793"/>
              <a:gd name="connsiteX3" fmla="*/ 10000 w 10401"/>
              <a:gd name="connsiteY3" fmla="*/ 0 h 10793"/>
              <a:gd name="connsiteX4" fmla="*/ 9510 w 10401"/>
              <a:gd name="connsiteY4" fmla="*/ 2101 h 10793"/>
              <a:gd name="connsiteX5" fmla="*/ 10247 w 10401"/>
              <a:gd name="connsiteY5" fmla="*/ 5201 h 10793"/>
              <a:gd name="connsiteX6" fmla="*/ 10275 w 10401"/>
              <a:gd name="connsiteY6" fmla="*/ 7997 h 10793"/>
              <a:gd name="connsiteX7" fmla="*/ 9802 w 10401"/>
              <a:gd name="connsiteY7" fmla="*/ 9622 h 10793"/>
              <a:gd name="connsiteX8" fmla="*/ 4266 w 10401"/>
              <a:gd name="connsiteY8" fmla="*/ 10265 h 10793"/>
              <a:gd name="connsiteX9" fmla="*/ 2112 w 10401"/>
              <a:gd name="connsiteY9" fmla="*/ 10038 h 10793"/>
              <a:gd name="connsiteX10" fmla="*/ 0 w 10401"/>
              <a:gd name="connsiteY10" fmla="*/ 10000 h 10793"/>
              <a:gd name="connsiteX11" fmla="*/ 0 w 10401"/>
              <a:gd name="connsiteY11" fmla="*/ 0 h 10793"/>
              <a:gd name="connsiteX0" fmla="*/ 0 w 10401"/>
              <a:gd name="connsiteY0" fmla="*/ 0 h 10793"/>
              <a:gd name="connsiteX1" fmla="*/ 4521 w 10401"/>
              <a:gd name="connsiteY1" fmla="*/ 741 h 10793"/>
              <a:gd name="connsiteX2" fmla="*/ 6817 w 10401"/>
              <a:gd name="connsiteY2" fmla="*/ 61 h 10793"/>
              <a:gd name="connsiteX3" fmla="*/ 10000 w 10401"/>
              <a:gd name="connsiteY3" fmla="*/ 0 h 10793"/>
              <a:gd name="connsiteX4" fmla="*/ 9510 w 10401"/>
              <a:gd name="connsiteY4" fmla="*/ 2101 h 10793"/>
              <a:gd name="connsiteX5" fmla="*/ 10247 w 10401"/>
              <a:gd name="connsiteY5" fmla="*/ 5201 h 10793"/>
              <a:gd name="connsiteX6" fmla="*/ 10275 w 10401"/>
              <a:gd name="connsiteY6" fmla="*/ 7997 h 10793"/>
              <a:gd name="connsiteX7" fmla="*/ 9802 w 10401"/>
              <a:gd name="connsiteY7" fmla="*/ 9622 h 10793"/>
              <a:gd name="connsiteX8" fmla="*/ 4266 w 10401"/>
              <a:gd name="connsiteY8" fmla="*/ 10265 h 10793"/>
              <a:gd name="connsiteX9" fmla="*/ 2112 w 10401"/>
              <a:gd name="connsiteY9" fmla="*/ 10038 h 10793"/>
              <a:gd name="connsiteX10" fmla="*/ 0 w 10401"/>
              <a:gd name="connsiteY10" fmla="*/ 10000 h 10793"/>
              <a:gd name="connsiteX11" fmla="*/ 0 w 10401"/>
              <a:gd name="connsiteY11" fmla="*/ 0 h 10793"/>
              <a:gd name="connsiteX0" fmla="*/ 0 w 10401"/>
              <a:gd name="connsiteY0" fmla="*/ 0 h 10793"/>
              <a:gd name="connsiteX1" fmla="*/ 4521 w 10401"/>
              <a:gd name="connsiteY1" fmla="*/ 741 h 10793"/>
              <a:gd name="connsiteX2" fmla="*/ 6817 w 10401"/>
              <a:gd name="connsiteY2" fmla="*/ 61 h 10793"/>
              <a:gd name="connsiteX3" fmla="*/ 10000 w 10401"/>
              <a:gd name="connsiteY3" fmla="*/ 0 h 10793"/>
              <a:gd name="connsiteX4" fmla="*/ 9510 w 10401"/>
              <a:gd name="connsiteY4" fmla="*/ 2101 h 10793"/>
              <a:gd name="connsiteX5" fmla="*/ 10247 w 10401"/>
              <a:gd name="connsiteY5" fmla="*/ 5201 h 10793"/>
              <a:gd name="connsiteX6" fmla="*/ 10275 w 10401"/>
              <a:gd name="connsiteY6" fmla="*/ 7997 h 10793"/>
              <a:gd name="connsiteX7" fmla="*/ 9802 w 10401"/>
              <a:gd name="connsiteY7" fmla="*/ 9622 h 10793"/>
              <a:gd name="connsiteX8" fmla="*/ 4266 w 10401"/>
              <a:gd name="connsiteY8" fmla="*/ 10265 h 10793"/>
              <a:gd name="connsiteX9" fmla="*/ 2112 w 10401"/>
              <a:gd name="connsiteY9" fmla="*/ 10038 h 10793"/>
              <a:gd name="connsiteX10" fmla="*/ 0 w 10401"/>
              <a:gd name="connsiteY10" fmla="*/ 10000 h 10793"/>
              <a:gd name="connsiteX11" fmla="*/ 0 w 10401"/>
              <a:gd name="connsiteY11" fmla="*/ 0 h 10793"/>
              <a:gd name="connsiteX0" fmla="*/ 0 w 10401"/>
              <a:gd name="connsiteY0" fmla="*/ 642 h 11435"/>
              <a:gd name="connsiteX1" fmla="*/ 2282 w 10401"/>
              <a:gd name="connsiteY1" fmla="*/ 1081 h 11435"/>
              <a:gd name="connsiteX2" fmla="*/ 4521 w 10401"/>
              <a:gd name="connsiteY2" fmla="*/ 1383 h 11435"/>
              <a:gd name="connsiteX3" fmla="*/ 6817 w 10401"/>
              <a:gd name="connsiteY3" fmla="*/ 703 h 11435"/>
              <a:gd name="connsiteX4" fmla="*/ 10000 w 10401"/>
              <a:gd name="connsiteY4" fmla="*/ 642 h 11435"/>
              <a:gd name="connsiteX5" fmla="*/ 9510 w 10401"/>
              <a:gd name="connsiteY5" fmla="*/ 2743 h 11435"/>
              <a:gd name="connsiteX6" fmla="*/ 10247 w 10401"/>
              <a:gd name="connsiteY6" fmla="*/ 5843 h 11435"/>
              <a:gd name="connsiteX7" fmla="*/ 10275 w 10401"/>
              <a:gd name="connsiteY7" fmla="*/ 8639 h 11435"/>
              <a:gd name="connsiteX8" fmla="*/ 9802 w 10401"/>
              <a:gd name="connsiteY8" fmla="*/ 10264 h 11435"/>
              <a:gd name="connsiteX9" fmla="*/ 4266 w 10401"/>
              <a:gd name="connsiteY9" fmla="*/ 10907 h 11435"/>
              <a:gd name="connsiteX10" fmla="*/ 2112 w 10401"/>
              <a:gd name="connsiteY10" fmla="*/ 10680 h 11435"/>
              <a:gd name="connsiteX11" fmla="*/ 0 w 10401"/>
              <a:gd name="connsiteY11" fmla="*/ 10642 h 11435"/>
              <a:gd name="connsiteX12" fmla="*/ 0 w 10401"/>
              <a:gd name="connsiteY12" fmla="*/ 642 h 11435"/>
              <a:gd name="connsiteX0" fmla="*/ 28 w 10429"/>
              <a:gd name="connsiteY0" fmla="*/ 642 h 11380"/>
              <a:gd name="connsiteX1" fmla="*/ 2310 w 10429"/>
              <a:gd name="connsiteY1" fmla="*/ 1081 h 11380"/>
              <a:gd name="connsiteX2" fmla="*/ 4549 w 10429"/>
              <a:gd name="connsiteY2" fmla="*/ 1383 h 11380"/>
              <a:gd name="connsiteX3" fmla="*/ 6845 w 10429"/>
              <a:gd name="connsiteY3" fmla="*/ 703 h 11380"/>
              <a:gd name="connsiteX4" fmla="*/ 10028 w 10429"/>
              <a:gd name="connsiteY4" fmla="*/ 642 h 11380"/>
              <a:gd name="connsiteX5" fmla="*/ 9538 w 10429"/>
              <a:gd name="connsiteY5" fmla="*/ 2743 h 11380"/>
              <a:gd name="connsiteX6" fmla="*/ 10275 w 10429"/>
              <a:gd name="connsiteY6" fmla="*/ 5843 h 11380"/>
              <a:gd name="connsiteX7" fmla="*/ 10303 w 10429"/>
              <a:gd name="connsiteY7" fmla="*/ 8639 h 11380"/>
              <a:gd name="connsiteX8" fmla="*/ 9830 w 10429"/>
              <a:gd name="connsiteY8" fmla="*/ 10264 h 11380"/>
              <a:gd name="connsiteX9" fmla="*/ 4294 w 10429"/>
              <a:gd name="connsiteY9" fmla="*/ 10907 h 11380"/>
              <a:gd name="connsiteX10" fmla="*/ 2140 w 10429"/>
              <a:gd name="connsiteY10" fmla="*/ 10680 h 11380"/>
              <a:gd name="connsiteX11" fmla="*/ 0 w 10429"/>
              <a:gd name="connsiteY11" fmla="*/ 10566 h 11380"/>
              <a:gd name="connsiteX12" fmla="*/ 28 w 10429"/>
              <a:gd name="connsiteY12" fmla="*/ 642 h 11380"/>
              <a:gd name="connsiteX0" fmla="*/ 182 w 10583"/>
              <a:gd name="connsiteY0" fmla="*/ 642 h 11380"/>
              <a:gd name="connsiteX1" fmla="*/ 2464 w 10583"/>
              <a:gd name="connsiteY1" fmla="*/ 1081 h 11380"/>
              <a:gd name="connsiteX2" fmla="*/ 4703 w 10583"/>
              <a:gd name="connsiteY2" fmla="*/ 1383 h 11380"/>
              <a:gd name="connsiteX3" fmla="*/ 6999 w 10583"/>
              <a:gd name="connsiteY3" fmla="*/ 703 h 11380"/>
              <a:gd name="connsiteX4" fmla="*/ 10182 w 10583"/>
              <a:gd name="connsiteY4" fmla="*/ 642 h 11380"/>
              <a:gd name="connsiteX5" fmla="*/ 9692 w 10583"/>
              <a:gd name="connsiteY5" fmla="*/ 2743 h 11380"/>
              <a:gd name="connsiteX6" fmla="*/ 10429 w 10583"/>
              <a:gd name="connsiteY6" fmla="*/ 5843 h 11380"/>
              <a:gd name="connsiteX7" fmla="*/ 10457 w 10583"/>
              <a:gd name="connsiteY7" fmla="*/ 8639 h 11380"/>
              <a:gd name="connsiteX8" fmla="*/ 9984 w 10583"/>
              <a:gd name="connsiteY8" fmla="*/ 10264 h 11380"/>
              <a:gd name="connsiteX9" fmla="*/ 4448 w 10583"/>
              <a:gd name="connsiteY9" fmla="*/ 10907 h 11380"/>
              <a:gd name="connsiteX10" fmla="*/ 2294 w 10583"/>
              <a:gd name="connsiteY10" fmla="*/ 10680 h 11380"/>
              <a:gd name="connsiteX11" fmla="*/ 154 w 10583"/>
              <a:gd name="connsiteY11" fmla="*/ 10566 h 11380"/>
              <a:gd name="connsiteX12" fmla="*/ 182 w 10583"/>
              <a:gd name="connsiteY12" fmla="*/ 642 h 11380"/>
              <a:gd name="connsiteX0" fmla="*/ 121 w 10522"/>
              <a:gd name="connsiteY0" fmla="*/ 642 h 11380"/>
              <a:gd name="connsiteX1" fmla="*/ 2403 w 10522"/>
              <a:gd name="connsiteY1" fmla="*/ 1081 h 11380"/>
              <a:gd name="connsiteX2" fmla="*/ 4642 w 10522"/>
              <a:gd name="connsiteY2" fmla="*/ 1383 h 11380"/>
              <a:gd name="connsiteX3" fmla="*/ 6938 w 10522"/>
              <a:gd name="connsiteY3" fmla="*/ 703 h 11380"/>
              <a:gd name="connsiteX4" fmla="*/ 10121 w 10522"/>
              <a:gd name="connsiteY4" fmla="*/ 642 h 11380"/>
              <a:gd name="connsiteX5" fmla="*/ 9631 w 10522"/>
              <a:gd name="connsiteY5" fmla="*/ 2743 h 11380"/>
              <a:gd name="connsiteX6" fmla="*/ 10368 w 10522"/>
              <a:gd name="connsiteY6" fmla="*/ 5843 h 11380"/>
              <a:gd name="connsiteX7" fmla="*/ 10396 w 10522"/>
              <a:gd name="connsiteY7" fmla="*/ 8639 h 11380"/>
              <a:gd name="connsiteX8" fmla="*/ 9923 w 10522"/>
              <a:gd name="connsiteY8" fmla="*/ 10264 h 11380"/>
              <a:gd name="connsiteX9" fmla="*/ 4387 w 10522"/>
              <a:gd name="connsiteY9" fmla="*/ 10907 h 11380"/>
              <a:gd name="connsiteX10" fmla="*/ 2233 w 10522"/>
              <a:gd name="connsiteY10" fmla="*/ 10680 h 11380"/>
              <a:gd name="connsiteX11" fmla="*/ 93 w 10522"/>
              <a:gd name="connsiteY11" fmla="*/ 10566 h 11380"/>
              <a:gd name="connsiteX12" fmla="*/ 121 w 10522"/>
              <a:gd name="connsiteY12" fmla="*/ 642 h 1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22" h="11380">
                <a:moveTo>
                  <a:pt x="121" y="642"/>
                </a:moveTo>
                <a:cubicBezTo>
                  <a:pt x="482" y="-977"/>
                  <a:pt x="1650" y="958"/>
                  <a:pt x="2403" y="1081"/>
                </a:cubicBezTo>
                <a:cubicBezTo>
                  <a:pt x="3157" y="1205"/>
                  <a:pt x="3867" y="1421"/>
                  <a:pt x="4642" y="1383"/>
                </a:cubicBezTo>
                <a:cubicBezTo>
                  <a:pt x="5464" y="98"/>
                  <a:pt x="6173" y="930"/>
                  <a:pt x="6938" y="703"/>
                </a:cubicBezTo>
                <a:lnTo>
                  <a:pt x="10121" y="642"/>
                </a:lnTo>
                <a:cubicBezTo>
                  <a:pt x="10109" y="1342"/>
                  <a:pt x="9643" y="2043"/>
                  <a:pt x="9631" y="2743"/>
                </a:cubicBezTo>
                <a:cubicBezTo>
                  <a:pt x="9620" y="3975"/>
                  <a:pt x="10286" y="4527"/>
                  <a:pt x="10368" y="5843"/>
                </a:cubicBezTo>
                <a:cubicBezTo>
                  <a:pt x="10562" y="7002"/>
                  <a:pt x="10437" y="7839"/>
                  <a:pt x="10396" y="8639"/>
                </a:cubicBezTo>
                <a:cubicBezTo>
                  <a:pt x="10355" y="9439"/>
                  <a:pt x="10929" y="10012"/>
                  <a:pt x="9923" y="10264"/>
                </a:cubicBezTo>
                <a:cubicBezTo>
                  <a:pt x="8917" y="10516"/>
                  <a:pt x="5919" y="10724"/>
                  <a:pt x="4387" y="10907"/>
                </a:cubicBezTo>
                <a:cubicBezTo>
                  <a:pt x="2855" y="11090"/>
                  <a:pt x="2944" y="10724"/>
                  <a:pt x="2233" y="10680"/>
                </a:cubicBezTo>
                <a:cubicBezTo>
                  <a:pt x="1522" y="10636"/>
                  <a:pt x="194" y="12352"/>
                  <a:pt x="93" y="10566"/>
                </a:cubicBezTo>
                <a:cubicBezTo>
                  <a:pt x="-266" y="6956"/>
                  <a:pt x="566" y="4026"/>
                  <a:pt x="121" y="642"/>
                </a:cubicBezTo>
                <a:close/>
              </a:path>
            </a:pathLst>
          </a:custGeom>
          <a:solidFill>
            <a:schemeClr val="bg1"/>
          </a:solidFill>
          <a:ln w="539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  <a:beve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ja-JP" sz="1800" b="1" dirty="0" smtClean="0">
                <a:solidFill>
                  <a:schemeClr val="tx1"/>
                </a:solidFill>
              </a:rPr>
              <a:t>A</a:t>
            </a:r>
            <a:r>
              <a:rPr lang="ja-JP" altLang="en-US" sz="1800" b="1" dirty="0">
                <a:solidFill>
                  <a:schemeClr val="tx1"/>
                </a:solidFill>
              </a:rPr>
              <a:t>：減圧・焼く</a:t>
            </a:r>
            <a:endParaRPr lang="en-US" altLang="ja-JP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ja-JP" sz="1800" b="1" dirty="0">
                <a:solidFill>
                  <a:schemeClr val="tx1"/>
                </a:solidFill>
              </a:rPr>
              <a:t>B</a:t>
            </a:r>
            <a:r>
              <a:rPr lang="ja-JP" altLang="en-US" sz="1800" b="1" dirty="0">
                <a:solidFill>
                  <a:schemeClr val="tx1"/>
                </a:solidFill>
              </a:rPr>
              <a:t>：減圧・焼かない</a:t>
            </a:r>
            <a:endParaRPr lang="en-US" altLang="ja-JP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ja-JP" sz="1800" b="1" dirty="0">
                <a:solidFill>
                  <a:schemeClr val="tx1"/>
                </a:solidFill>
              </a:rPr>
              <a:t>C</a:t>
            </a:r>
            <a:r>
              <a:rPr lang="ja-JP" altLang="en-US" sz="1800" b="1" dirty="0">
                <a:solidFill>
                  <a:schemeClr val="tx1"/>
                </a:solidFill>
              </a:rPr>
              <a:t>：常圧・焼く</a:t>
            </a:r>
            <a:endParaRPr lang="en-US" altLang="ja-JP" sz="1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altLang="ja-JP" sz="1800" b="1" dirty="0">
                <a:solidFill>
                  <a:schemeClr val="tx1"/>
                </a:solidFill>
              </a:rPr>
              <a:t>D</a:t>
            </a:r>
            <a:r>
              <a:rPr lang="ja-JP" altLang="en-US" sz="1800" b="1" dirty="0">
                <a:solidFill>
                  <a:schemeClr val="tx1"/>
                </a:solidFill>
              </a:rPr>
              <a:t>：減圧・シリカなし</a:t>
            </a:r>
            <a:endParaRPr lang="en-US" altLang="ja-JP" sz="1800" b="1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2425861"/>
            <a:ext cx="2915816" cy="15792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水の化学反応</a:t>
            </a:r>
            <a:endParaRPr lang="en-US" altLang="ja-JP" sz="2800" dirty="0" smtClean="0"/>
          </a:p>
          <a:p>
            <a:r>
              <a:rPr lang="ja-JP" altLang="en-US" sz="2800" dirty="0" smtClean="0"/>
              <a:t>気圧変化</a:t>
            </a:r>
            <a:endParaRPr lang="en-US" altLang="ja-JP" sz="2800" dirty="0"/>
          </a:p>
          <a:p>
            <a:r>
              <a:rPr lang="ja-JP" altLang="en-US" sz="2800" dirty="0" smtClean="0"/>
              <a:t>シリカの有無</a:t>
            </a:r>
            <a:endParaRPr lang="ja-JP" altLang="en-US" sz="28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7956376" y="4005064"/>
            <a:ext cx="596752" cy="363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(ns)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52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シリカ、お前は一体・・・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8879679" cy="2736304"/>
          </a:xfrm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998346"/>
            <a:ext cx="1392630" cy="18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4896544" cy="68551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59832" y="3356992"/>
            <a:ext cx="1620180" cy="2880320"/>
          </a:xfrm>
        </p:spPr>
        <p:txBody>
          <a:bodyPr vert="eaVert">
            <a:noAutofit/>
          </a:bodyPr>
          <a:lstStyle/>
          <a:p>
            <a:r>
              <a:rPr lang="ja-JP" altLang="en-US" dirty="0"/>
              <a:t>６</a:t>
            </a:r>
            <a:r>
              <a:rPr kumimoji="1" lang="ja-JP" altLang="en-US" dirty="0" smtClean="0"/>
              <a:t>．改善点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83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5201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1</a:t>
            </a:r>
            <a:r>
              <a:rPr lang="en-US" altLang="ja-JP" dirty="0" smtClean="0"/>
              <a:t>.Threshold</a:t>
            </a:r>
            <a:r>
              <a:rPr lang="ja-JP" altLang="en-US" dirty="0"/>
              <a:t>以下の</a:t>
            </a:r>
            <a:r>
              <a:rPr lang="ja-JP" altLang="en-US" dirty="0" smtClean="0"/>
              <a:t>外挿に際して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1376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5400" dirty="0" smtClean="0"/>
              <a:t>①</a:t>
            </a:r>
            <a:r>
              <a:rPr lang="en-US" altLang="ja-JP" sz="5400" dirty="0" smtClean="0"/>
              <a:t>Threshold</a:t>
            </a:r>
            <a:r>
              <a:rPr lang="ja-JP" altLang="en-US" sz="5400" dirty="0"/>
              <a:t>を低く</a:t>
            </a:r>
            <a:r>
              <a:rPr lang="ja-JP" altLang="en-US" sz="5400" dirty="0" smtClean="0"/>
              <a:t>する</a:t>
            </a:r>
            <a:endParaRPr lang="en-US" altLang="ja-JP" sz="5400" dirty="0" smtClean="0"/>
          </a:p>
          <a:p>
            <a:pPr marL="0" indent="0">
              <a:buNone/>
            </a:pPr>
            <a:endParaRPr lang="en-US" altLang="ja-JP" sz="5400" dirty="0" smtClean="0"/>
          </a:p>
          <a:p>
            <a:pPr marL="0" indent="0">
              <a:buNone/>
            </a:pPr>
            <a:r>
              <a:rPr lang="ja-JP" altLang="en-US" sz="5400" dirty="0" smtClean="0"/>
              <a:t>②</a:t>
            </a:r>
            <a:r>
              <a:rPr lang="en-US" altLang="ja-JP" sz="5400" dirty="0"/>
              <a:t>HV</a:t>
            </a:r>
            <a:r>
              <a:rPr lang="ja-JP" altLang="en-US" sz="5400" dirty="0"/>
              <a:t>を上げる</a:t>
            </a:r>
            <a:endParaRPr lang="en-US" altLang="ja-JP" sz="5400" dirty="0" smtClean="0"/>
          </a:p>
          <a:p>
            <a:pPr marL="0" indent="0">
              <a:buNone/>
            </a:pPr>
            <a:endParaRPr lang="en-US" altLang="ja-JP" sz="5400" dirty="0" smtClean="0"/>
          </a:p>
          <a:p>
            <a:pPr marL="0" indent="0">
              <a:buNone/>
            </a:pPr>
            <a:r>
              <a:rPr lang="ja-JP" altLang="en-US" sz="5400" dirty="0" smtClean="0"/>
              <a:t>③</a:t>
            </a:r>
            <a:r>
              <a:rPr lang="en-US" altLang="ja-JP" sz="5400" dirty="0"/>
              <a:t>A</a:t>
            </a:r>
            <a:r>
              <a:rPr lang="en-US" altLang="ja-JP" sz="5400" dirty="0" smtClean="0"/>
              <a:t>mp</a:t>
            </a:r>
            <a:r>
              <a:rPr lang="ja-JP" altLang="en-US" sz="5400" dirty="0" smtClean="0"/>
              <a:t>の使用</a:t>
            </a:r>
            <a:endParaRPr lang="en-US" altLang="ja-JP" sz="5400" dirty="0" smtClean="0"/>
          </a:p>
        </p:txBody>
      </p:sp>
    </p:spTree>
    <p:extLst>
      <p:ext uri="{BB962C8B-B14F-4D97-AF65-F5344CB8AC3E}">
        <p14:creationId xmlns:p14="http://schemas.microsoft.com/office/powerpoint/2010/main" val="33604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.Background</a:t>
            </a:r>
            <a:r>
              <a:rPr kumimoji="1" lang="ja-JP" altLang="en-US" dirty="0" smtClean="0"/>
              <a:t>の取扱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5400" dirty="0" smtClean="0"/>
              <a:t>①鉛板の形</a:t>
            </a:r>
            <a:endParaRPr kumimoji="1" lang="en-US" altLang="ja-JP" sz="5400" dirty="0" smtClean="0"/>
          </a:p>
          <a:p>
            <a:pPr marL="0" indent="0">
              <a:buNone/>
            </a:pPr>
            <a:endParaRPr lang="en-US" altLang="ja-JP" sz="5400" dirty="0" smtClean="0"/>
          </a:p>
          <a:p>
            <a:pPr marL="0" indent="0">
              <a:buNone/>
            </a:pPr>
            <a:r>
              <a:rPr lang="ja-JP" altLang="en-US" sz="5400" dirty="0" smtClean="0"/>
              <a:t>②</a:t>
            </a:r>
            <a:r>
              <a:rPr lang="en-US" altLang="ja-JP" sz="5400" dirty="0" err="1" smtClean="0"/>
              <a:t>NaI</a:t>
            </a:r>
            <a:r>
              <a:rPr lang="ja-JP" altLang="en-US" sz="5400" dirty="0" smtClean="0"/>
              <a:t>　</a:t>
            </a:r>
            <a:r>
              <a:rPr lang="en-US" altLang="ja-JP" sz="5400" dirty="0" smtClean="0"/>
              <a:t>2</a:t>
            </a:r>
            <a:r>
              <a:rPr lang="ja-JP" altLang="en-US" sz="5400" dirty="0" smtClean="0"/>
              <a:t>個分の</a:t>
            </a:r>
            <a:r>
              <a:rPr lang="en-US" altLang="ja-JP" sz="5400" dirty="0" smtClean="0"/>
              <a:t>coincidence</a:t>
            </a:r>
          </a:p>
          <a:p>
            <a:pPr marL="0" indent="0">
              <a:buNone/>
            </a:pPr>
            <a:endParaRPr kumimoji="1" lang="en-US" altLang="ja-JP" sz="5400" dirty="0" smtClean="0"/>
          </a:p>
          <a:p>
            <a:pPr marL="0" indent="0">
              <a:buNone/>
            </a:pPr>
            <a:r>
              <a:rPr kumimoji="1" lang="ja-JP" altLang="en-US" sz="5400" dirty="0" smtClean="0"/>
              <a:t>③</a:t>
            </a:r>
            <a:r>
              <a:rPr lang="ja-JP" altLang="en-US" sz="5400" dirty="0" smtClean="0"/>
              <a:t>時間差の大きい</a:t>
            </a:r>
            <a:r>
              <a:rPr lang="en-US" altLang="ja-JP" sz="5400" dirty="0" smtClean="0"/>
              <a:t>coincidence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577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lang="en-US" altLang="ja-JP" dirty="0" smtClean="0"/>
              <a:t>.</a:t>
            </a:r>
            <a:r>
              <a:rPr lang="ja-JP" altLang="en-US" dirty="0" smtClean="0"/>
              <a:t>補正</a:t>
            </a:r>
            <a:r>
              <a:rPr lang="ja-JP" altLang="en-US" dirty="0"/>
              <a:t>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800" dirty="0" smtClean="0"/>
              <a:t>①より正確な</a:t>
            </a:r>
            <a:endParaRPr kumimoji="1" lang="en-US" altLang="ja-JP" sz="4800" dirty="0" smtClean="0"/>
          </a:p>
          <a:p>
            <a:pPr marL="0" indent="0">
              <a:buNone/>
            </a:pPr>
            <a:r>
              <a:rPr lang="ja-JP" altLang="en-US" sz="4800" dirty="0"/>
              <a:t>　</a:t>
            </a:r>
            <a:r>
              <a:rPr lang="ja-JP" altLang="en-US" sz="4800" dirty="0" smtClean="0"/>
              <a:t>　　　　</a:t>
            </a:r>
            <a:r>
              <a:rPr kumimoji="1" lang="en-US" altLang="ja-JP" sz="4800" dirty="0" smtClean="0"/>
              <a:t>pick-off </a:t>
            </a:r>
            <a:r>
              <a:rPr lang="ja-JP" altLang="en-US" sz="4800" dirty="0" smtClean="0"/>
              <a:t>補正法の確立</a:t>
            </a:r>
            <a:endParaRPr lang="en-US" altLang="ja-JP" sz="4800" dirty="0" smtClean="0"/>
          </a:p>
          <a:p>
            <a:pPr marL="0" indent="0">
              <a:buNone/>
            </a:pPr>
            <a:endParaRPr lang="en-US" altLang="ja-JP" sz="4800" dirty="0"/>
          </a:p>
          <a:p>
            <a:pPr marL="0" indent="0">
              <a:buNone/>
            </a:pPr>
            <a:r>
              <a:rPr lang="ja-JP" altLang="en-US" sz="4800" dirty="0" smtClean="0"/>
              <a:t>②化学反応の影響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729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</a:t>
            </a:r>
            <a:r>
              <a:rPr kumimoji="1" lang="en-US" altLang="ja-JP" dirty="0" smtClean="0"/>
              <a:t>.NaI</a:t>
            </a:r>
            <a:r>
              <a:rPr kumimoji="1" lang="ja-JP" altLang="en-US" dirty="0" smtClean="0"/>
              <a:t>の立体配置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5400" dirty="0" smtClean="0"/>
              <a:t>①線源から直の</a:t>
            </a:r>
            <a:r>
              <a:rPr kumimoji="1" lang="en-US" altLang="ja-JP" sz="5400" dirty="0" smtClean="0"/>
              <a:t>γ</a:t>
            </a:r>
            <a:r>
              <a:rPr kumimoji="1" lang="ja-JP" altLang="en-US" sz="5400" dirty="0" smtClean="0"/>
              <a:t>線を</a:t>
            </a:r>
            <a:r>
              <a:rPr kumimoji="1" lang="en-US" altLang="ja-JP" sz="5400" dirty="0" smtClean="0"/>
              <a:t>cut</a:t>
            </a:r>
          </a:p>
          <a:p>
            <a:pPr marL="0" indent="0">
              <a:buNone/>
            </a:pPr>
            <a:endParaRPr lang="en-US" altLang="ja-JP" sz="5400" dirty="0"/>
          </a:p>
          <a:p>
            <a:pPr marL="0" indent="0">
              <a:buNone/>
            </a:pPr>
            <a:r>
              <a:rPr kumimoji="1" lang="ja-JP" altLang="en-US" sz="5400" dirty="0" smtClean="0"/>
              <a:t>②</a:t>
            </a:r>
            <a:r>
              <a:rPr kumimoji="1" lang="en-US" altLang="ja-JP" sz="5400" dirty="0" smtClean="0"/>
              <a:t>P.S.</a:t>
            </a:r>
            <a:r>
              <a:rPr lang="ja-JP" altLang="en-US" sz="5400" dirty="0"/>
              <a:t>と</a:t>
            </a:r>
            <a:r>
              <a:rPr kumimoji="1" lang="ja-JP" altLang="en-US" sz="5400" dirty="0" smtClean="0"/>
              <a:t>シリカ容器を接近</a:t>
            </a:r>
            <a:endParaRPr kumimoji="1" lang="ja-JP" altLang="en-US" sz="5400" dirty="0"/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24390"/>
            <a:ext cx="2959249" cy="201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5</a:t>
            </a:r>
            <a:r>
              <a:rPr kumimoji="1" lang="en-US" altLang="ja-JP" dirty="0" smtClean="0">
                <a:solidFill>
                  <a:srgbClr val="FF0000"/>
                </a:solidFill>
              </a:rPr>
              <a:t>.</a:t>
            </a:r>
            <a:r>
              <a:rPr kumimoji="1" lang="ja-JP" altLang="en-US" dirty="0" smtClean="0">
                <a:solidFill>
                  <a:srgbClr val="FF0000"/>
                </a:solidFill>
              </a:rPr>
              <a:t>実験の安全性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5400" dirty="0" smtClean="0">
                <a:solidFill>
                  <a:srgbClr val="FF0000"/>
                </a:solidFill>
              </a:rPr>
              <a:t>①放射</a:t>
            </a:r>
            <a:r>
              <a:rPr lang="ja-JP" altLang="en-US" sz="5400" dirty="0">
                <a:solidFill>
                  <a:srgbClr val="FF0000"/>
                </a:solidFill>
              </a:rPr>
              <a:t>線教育</a:t>
            </a:r>
          </a:p>
          <a:p>
            <a:pPr marL="0" indent="0">
              <a:buNone/>
            </a:pPr>
            <a:endParaRPr lang="en-US" altLang="ja-JP" sz="5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5400" dirty="0" smtClean="0">
                <a:solidFill>
                  <a:srgbClr val="FF0000"/>
                </a:solidFill>
              </a:rPr>
              <a:t>②線源の保管場所</a:t>
            </a:r>
            <a:endParaRPr lang="en-US" altLang="ja-JP" sz="5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5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5400" dirty="0" smtClean="0">
                <a:solidFill>
                  <a:srgbClr val="FF0000"/>
                </a:solidFill>
              </a:rPr>
              <a:t>③鉛用</a:t>
            </a:r>
            <a:r>
              <a:rPr lang="ja-JP" altLang="en-US" sz="5400" dirty="0">
                <a:solidFill>
                  <a:srgbClr val="FF0000"/>
                </a:solidFill>
              </a:rPr>
              <a:t>革手袋</a:t>
            </a:r>
            <a:endParaRPr lang="en-US" altLang="ja-JP" sz="5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kumimoji="1" lang="en-US" altLang="ja-JP" sz="5400" dirty="0" smtClean="0">
              <a:solidFill>
                <a:srgbClr val="FF0000"/>
              </a:solidFill>
            </a:endParaRPr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78" y="4581127"/>
            <a:ext cx="3933826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429000"/>
            <a:ext cx="3322712" cy="65293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19" y="4365104"/>
            <a:ext cx="6141983" cy="2337123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２ちゃんねる</a:t>
            </a:r>
            <a:endParaRPr kumimoji="1" lang="en-US" altLang="ja-JP" dirty="0" smtClean="0"/>
          </a:p>
          <a:p>
            <a:r>
              <a:rPr lang="ja-JP" altLang="en-US" dirty="0" smtClean="0"/>
              <a:t>けいおん！</a:t>
            </a:r>
            <a:endParaRPr lang="en-US" altLang="ja-JP" dirty="0"/>
          </a:p>
          <a:p>
            <a:r>
              <a:rPr lang="ja-JP" altLang="en-US" dirty="0" smtClean="0"/>
              <a:t>人類</a:t>
            </a:r>
            <a:r>
              <a:rPr lang="ja-JP" altLang="en-US" dirty="0"/>
              <a:t>は衰退</a:t>
            </a:r>
            <a:r>
              <a:rPr lang="ja-JP" altLang="en-US" dirty="0" smtClean="0"/>
              <a:t>しました</a:t>
            </a:r>
            <a:endParaRPr lang="en-US" altLang="ja-JP" dirty="0" smtClean="0"/>
          </a:p>
          <a:p>
            <a:r>
              <a:rPr lang="ja-JP" altLang="en-US" dirty="0" smtClean="0"/>
              <a:t>ソードアート・オンライン</a:t>
            </a:r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03" y="3284984"/>
            <a:ext cx="27241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8800" dirty="0" smtClean="0"/>
              <a:t>２．実験の方法</a:t>
            </a:r>
            <a:endParaRPr kumimoji="1" lang="ja-JP" altLang="en-US" sz="8800" dirty="0"/>
          </a:p>
        </p:txBody>
      </p:sp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8039"/>
            <a:ext cx="2823973" cy="29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7221288" cy="3186667"/>
          </a:xfrm>
        </p:spPr>
      </p:pic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30670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実験原理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6031083" cy="5616624"/>
          </a:xfrm>
        </p:spPr>
      </p:pic>
    </p:spTree>
    <p:extLst>
      <p:ext uri="{BB962C8B-B14F-4D97-AF65-F5344CB8AC3E}">
        <p14:creationId xmlns:p14="http://schemas.microsoft.com/office/powerpoint/2010/main" val="24379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実験装置１</a:t>
            </a:r>
            <a:endParaRPr kumimoji="1" lang="ja-JP" altLang="en-US" dirty="0"/>
          </a:p>
        </p:txBody>
      </p:sp>
      <p:pic>
        <p:nvPicPr>
          <p:cNvPr id="4" name="コンテンツ プレースホルダー 3" descr="画面の領域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552" y="908720"/>
            <a:ext cx="7776864" cy="5834907"/>
          </a:xfrm>
        </p:spPr>
      </p:pic>
    </p:spTree>
    <p:extLst>
      <p:ext uri="{BB962C8B-B14F-4D97-AF65-F5344CB8AC3E}">
        <p14:creationId xmlns:p14="http://schemas.microsoft.com/office/powerpoint/2010/main" val="30232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orient="vert"/>
          </p:nvPr>
        </p:nvSpPr>
        <p:spPr>
          <a:xfrm>
            <a:off x="467544" y="260648"/>
            <a:ext cx="2057400" cy="5851525"/>
          </a:xfrm>
        </p:spPr>
        <p:txBody>
          <a:bodyPr/>
          <a:lstStyle/>
          <a:p>
            <a:r>
              <a:rPr kumimoji="1" lang="ja-JP" altLang="en-US" dirty="0" smtClean="0"/>
              <a:t>実験装置２</a:t>
            </a:r>
            <a:endParaRPr kumimoji="1" lang="ja-JP" altLang="en-US" dirty="0"/>
          </a:p>
        </p:txBody>
      </p:sp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9842" y="846096"/>
            <a:ext cx="6840252" cy="51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実験パターン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268760"/>
            <a:ext cx="8579296" cy="547260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7100" dirty="0" smtClean="0">
                <a:solidFill>
                  <a:srgbClr val="FF0000"/>
                </a:solidFill>
              </a:rPr>
              <a:t>A</a:t>
            </a:r>
            <a:r>
              <a:rPr kumimoji="1" lang="ja-JP" altLang="en-US" sz="7100" dirty="0" smtClean="0"/>
              <a:t>：減圧・焼く</a:t>
            </a:r>
            <a:endParaRPr kumimoji="1" lang="en-US" altLang="ja-JP" sz="7100" dirty="0" smtClean="0"/>
          </a:p>
          <a:p>
            <a:r>
              <a:rPr lang="en-US" altLang="ja-JP" sz="7100" dirty="0" smtClean="0">
                <a:solidFill>
                  <a:srgbClr val="00B0F0"/>
                </a:solidFill>
              </a:rPr>
              <a:t>B</a:t>
            </a:r>
            <a:r>
              <a:rPr lang="ja-JP" altLang="en-US" sz="7100" dirty="0" smtClean="0"/>
              <a:t>：減圧・焼かない</a:t>
            </a:r>
            <a:endParaRPr lang="en-US" altLang="ja-JP" sz="7100" dirty="0" smtClean="0"/>
          </a:p>
          <a:p>
            <a:r>
              <a:rPr kumimoji="1" lang="en-US" altLang="ja-JP" sz="7100" dirty="0" smtClean="0">
                <a:solidFill>
                  <a:srgbClr val="FFFF00"/>
                </a:solidFill>
              </a:rPr>
              <a:t>C</a:t>
            </a:r>
            <a:r>
              <a:rPr kumimoji="1" lang="ja-JP" altLang="en-US" sz="7100" dirty="0" smtClean="0"/>
              <a:t>：常圧・焼く</a:t>
            </a:r>
            <a:endParaRPr kumimoji="1" lang="en-US" altLang="ja-JP" sz="7100" dirty="0" smtClean="0"/>
          </a:p>
          <a:p>
            <a:r>
              <a:rPr lang="en-US" altLang="ja-JP" sz="7100" dirty="0" smtClean="0">
                <a:solidFill>
                  <a:srgbClr val="00B050"/>
                </a:solidFill>
              </a:rPr>
              <a:t>D</a:t>
            </a:r>
            <a:r>
              <a:rPr lang="ja-JP" altLang="en-US" sz="7100" dirty="0" smtClean="0"/>
              <a:t>：減圧・シリカなし</a:t>
            </a:r>
            <a:endParaRPr kumimoji="1" lang="en-US" altLang="ja-JP" sz="7100" dirty="0"/>
          </a:p>
          <a:p>
            <a:pPr marL="0" indent="0">
              <a:buNone/>
            </a:pPr>
            <a:r>
              <a:rPr lang="ja-JP" altLang="en-US" dirty="0" smtClean="0"/>
              <a:t>（減圧～１００ｈ</a:t>
            </a:r>
            <a:r>
              <a:rPr lang="en-US" altLang="ja-JP" dirty="0" smtClean="0"/>
              <a:t>Pa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1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2465</TotalTime>
  <Words>1056</Words>
  <Application>Microsoft Office PowerPoint</Application>
  <PresentationFormat>画面に合わせる (4:3)</PresentationFormat>
  <Paragraphs>303</Paragraphs>
  <Slides>50</Slides>
  <Notes>28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​​テーマ</vt:lpstr>
      <vt:lpstr>課題演習A2(2012前) orthopositroniumの寿命測定</vt:lpstr>
      <vt:lpstr>実験の目的</vt:lpstr>
      <vt:lpstr>１．理論</vt:lpstr>
      <vt:lpstr>positroniumの基礎</vt:lpstr>
      <vt:lpstr>２．実験の方法</vt:lpstr>
      <vt:lpstr>実験原理</vt:lpstr>
      <vt:lpstr>実験装置１</vt:lpstr>
      <vt:lpstr>実験装置２</vt:lpstr>
      <vt:lpstr>実験パターン</vt:lpstr>
      <vt:lpstr>回路図</vt:lpstr>
      <vt:lpstr>信号の概略</vt:lpstr>
      <vt:lpstr>３．実験の準備</vt:lpstr>
      <vt:lpstr>①Gate1 </vt:lpstr>
      <vt:lpstr>②Delay1 </vt:lpstr>
      <vt:lpstr>③Gate2 &amp; delay2</vt:lpstr>
      <vt:lpstr>ADCの値</vt:lpstr>
      <vt:lpstr>散って逝ったシンチレータたち</vt:lpstr>
      <vt:lpstr>⑤ADC calibration</vt:lpstr>
      <vt:lpstr>⑥TDC calibration</vt:lpstr>
      <vt:lpstr>念のためのdata</vt:lpstr>
      <vt:lpstr>４．実験の結果と補正</vt:lpstr>
      <vt:lpstr>補正前のデータ１</vt:lpstr>
      <vt:lpstr>補正前のデータ２</vt:lpstr>
      <vt:lpstr>①T-Q correction１　-method-</vt:lpstr>
      <vt:lpstr>①TQ correction２　-fitting-</vt:lpstr>
      <vt:lpstr>①TQ correction３　-result-</vt:lpstr>
      <vt:lpstr>②Pick-off correction　-intro.-</vt:lpstr>
      <vt:lpstr>②Pick-off correction　–method 1-</vt:lpstr>
      <vt:lpstr>②Pick-off correction　-method 2-</vt:lpstr>
      <vt:lpstr>②Pick-off correction　-fitting-</vt:lpstr>
      <vt:lpstr>②Pick-off correction　-result-</vt:lpstr>
      <vt:lpstr>念のためのdata1</vt:lpstr>
      <vt:lpstr>念のためのdata2</vt:lpstr>
      <vt:lpstr>念のためのdata3</vt:lpstr>
      <vt:lpstr>念のためのdata4</vt:lpstr>
      <vt:lpstr>念のための式</vt:lpstr>
      <vt:lpstr>５．結論と考察</vt:lpstr>
      <vt:lpstr>Lifetime of  orthopositronium</vt:lpstr>
      <vt:lpstr>仮説：実はPsの生成場所って・・・</vt:lpstr>
      <vt:lpstr>Pick-off rateの飛び</vt:lpstr>
      <vt:lpstr>対照実験</vt:lpstr>
      <vt:lpstr>シリカ、お前は一体・・・</vt:lpstr>
      <vt:lpstr>６．改善点</vt:lpstr>
      <vt:lpstr>1.Threshold以下の外挿に際して</vt:lpstr>
      <vt:lpstr>2.Backgroundの取扱</vt:lpstr>
      <vt:lpstr>3.補正方法</vt:lpstr>
      <vt:lpstr>4.NaIの立体配置</vt:lpstr>
      <vt:lpstr>5.実験の安全性</vt:lpstr>
      <vt:lpstr>参考文献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課題演習A2 orthopositroniumの寿命測定</dc:title>
  <dc:creator>TAIKI</dc:creator>
  <cp:lastModifiedBy>TAIKI</cp:lastModifiedBy>
  <cp:revision>204</cp:revision>
  <dcterms:created xsi:type="dcterms:W3CDTF">2012-09-06T06:53:03Z</dcterms:created>
  <dcterms:modified xsi:type="dcterms:W3CDTF">2012-10-05T15:59:19Z</dcterms:modified>
</cp:coreProperties>
</file>