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257" r:id="rId3"/>
    <p:sldId id="258" r:id="rId4"/>
    <p:sldId id="259" r:id="rId5"/>
    <p:sldId id="260" r:id="rId6"/>
    <p:sldId id="268" r:id="rId7"/>
    <p:sldId id="269" r:id="rId8"/>
    <p:sldId id="270" r:id="rId9"/>
    <p:sldId id="271" r:id="rId10"/>
    <p:sldId id="262" r:id="rId11"/>
    <p:sldId id="274" r:id="rId12"/>
    <p:sldId id="263" r:id="rId13"/>
    <p:sldId id="264" r:id="rId14"/>
    <p:sldId id="272" r:id="rId15"/>
    <p:sldId id="275" r:id="rId16"/>
    <p:sldId id="276" r:id="rId17"/>
    <p:sldId id="273" r:id="rId18"/>
    <p:sldId id="278" r:id="rId19"/>
    <p:sldId id="267" r:id="rId20"/>
    <p:sldId id="277" r:id="rId21"/>
    <p:sldId id="261" r:id="rId22"/>
    <p:sldId id="280" r:id="rId23"/>
    <p:sldId id="281" r:id="rId24"/>
    <p:sldId id="282" r:id="rId25"/>
    <p:sldId id="283" r:id="rId26"/>
    <p:sldId id="284" r:id="rId27"/>
    <p:sldId id="285" r:id="rId28"/>
    <p:sldId id="286" r:id="rId29"/>
    <p:sldId id="287" r:id="rId30"/>
    <p:sldId id="288" r:id="rId31"/>
    <p:sldId id="28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BB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CD34F7-5A7A-4D01-85FE-878867CDC182}" type="datetimeFigureOut">
              <a:rPr kumimoji="1" lang="ja-JP" altLang="en-US" smtClean="0"/>
              <a:t>2016/8/23</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3613B8-62B9-495A-A994-2EB221D82755}" type="slidenum">
              <a:rPr kumimoji="1" lang="ja-JP" altLang="en-US" smtClean="0"/>
              <a:t>‹#›</a:t>
            </a:fld>
            <a:endParaRPr kumimoji="1" lang="ja-JP" altLang="en-US"/>
          </a:p>
        </p:txBody>
      </p:sp>
    </p:spTree>
    <p:extLst>
      <p:ext uri="{BB962C8B-B14F-4D97-AF65-F5344CB8AC3E}">
        <p14:creationId xmlns:p14="http://schemas.microsoft.com/office/powerpoint/2010/main" val="23654952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4EB5799-17BF-455C-9AD4-24DADC8EE8F7}" type="slidenum">
              <a:rPr kumimoji="1" lang="ja-JP"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1" lang="ja-JP"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85394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A54C80-263E-416B-A8E0-580EDEADCBDC}" type="datetimeFigureOut">
              <a:rPr lang="en-US" dirty="0"/>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8/23/2016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1523" y="618264"/>
            <a:ext cx="7766936" cy="1646302"/>
          </a:xfrm>
        </p:spPr>
        <p:txBody>
          <a:bodyPr/>
          <a:lstStyle/>
          <a:p>
            <a:pPr algn="ctr"/>
            <a:r>
              <a:rPr lang="ja-JP" altLang="en-US" sz="8000" dirty="0"/>
              <a:t>光速の測定</a:t>
            </a:r>
            <a:endParaRPr kumimoji="1" lang="ja-JP" altLang="en-US" sz="8000" dirty="0"/>
          </a:p>
        </p:txBody>
      </p:sp>
      <p:sp>
        <p:nvSpPr>
          <p:cNvPr id="4" name="テキスト ボックス 3"/>
          <p:cNvSpPr txBox="1"/>
          <p:nvPr/>
        </p:nvSpPr>
        <p:spPr>
          <a:xfrm>
            <a:off x="4029567" y="2594344"/>
            <a:ext cx="6539195" cy="2554545"/>
          </a:xfrm>
          <a:prstGeom prst="rect">
            <a:avLst/>
          </a:prstGeom>
          <a:noFill/>
        </p:spPr>
        <p:txBody>
          <a:bodyPr wrap="square" rtlCol="0">
            <a:spAutoFit/>
          </a:bodyPr>
          <a:lstStyle/>
          <a:p>
            <a:r>
              <a:rPr kumimoji="1" lang="ja-JP" altLang="en-US" sz="4000" dirty="0"/>
              <a:t>Ａ班：　　　岩下　 大脇</a:t>
            </a:r>
            <a:endParaRPr kumimoji="1" lang="en-US" altLang="ja-JP" sz="4000" dirty="0"/>
          </a:p>
          <a:p>
            <a:r>
              <a:rPr kumimoji="1" lang="ja-JP" altLang="en-US" sz="4000" dirty="0"/>
              <a:t>　　　　　　瀬尾　瀬戸口</a:t>
            </a:r>
            <a:endParaRPr kumimoji="1" lang="en-US" altLang="ja-JP" sz="4000" dirty="0"/>
          </a:p>
          <a:p>
            <a:r>
              <a:rPr kumimoji="1" lang="ja-JP" altLang="en-US" sz="4000" dirty="0"/>
              <a:t>　　　　　　辻川　 富野</a:t>
            </a:r>
            <a:endParaRPr kumimoji="1" lang="en-US" altLang="ja-JP" sz="4000" dirty="0"/>
          </a:p>
          <a:p>
            <a:r>
              <a:rPr kumimoji="1" lang="ja-JP" altLang="en-US" sz="4000" dirty="0"/>
              <a:t>　　　　　　福田</a:t>
            </a:r>
          </a:p>
        </p:txBody>
      </p:sp>
      <p:sp>
        <p:nvSpPr>
          <p:cNvPr id="5" name="テキスト ボックス 4"/>
          <p:cNvSpPr txBox="1"/>
          <p:nvPr/>
        </p:nvSpPr>
        <p:spPr>
          <a:xfrm>
            <a:off x="2020187" y="5677786"/>
            <a:ext cx="7719237" cy="584775"/>
          </a:xfrm>
          <a:prstGeom prst="rect">
            <a:avLst/>
          </a:prstGeom>
          <a:noFill/>
        </p:spPr>
        <p:txBody>
          <a:bodyPr wrap="square" rtlCol="0">
            <a:spAutoFit/>
          </a:bodyPr>
          <a:lstStyle/>
          <a:p>
            <a:r>
              <a:rPr kumimoji="1" lang="ja-JP" altLang="en-US" sz="3200" dirty="0"/>
              <a:t>教員：南野　　　　　ＴＡ：岡崎</a:t>
            </a:r>
          </a:p>
        </p:txBody>
      </p:sp>
    </p:spTree>
    <p:extLst>
      <p:ext uri="{BB962C8B-B14F-4D97-AF65-F5344CB8AC3E}">
        <p14:creationId xmlns:p14="http://schemas.microsoft.com/office/powerpoint/2010/main" val="3568614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実験道具一覧</a:t>
            </a:r>
            <a:endParaRPr kumimoji="1" lang="ja-JP" altLang="en-US" dirty="0"/>
          </a:p>
        </p:txBody>
      </p:sp>
      <p:sp>
        <p:nvSpPr>
          <p:cNvPr id="3" name="コンテンツ プレースホルダー 2"/>
          <p:cNvSpPr>
            <a:spLocks noGrp="1"/>
          </p:cNvSpPr>
          <p:nvPr>
            <p:ph idx="1"/>
          </p:nvPr>
        </p:nvSpPr>
        <p:spPr/>
        <p:txBody>
          <a:bodyPr>
            <a:noAutofit/>
          </a:bodyPr>
          <a:lstStyle/>
          <a:p>
            <a:pPr marL="0" indent="0">
              <a:buNone/>
            </a:pPr>
            <a:r>
              <a:rPr lang="ja-JP" altLang="en-US" dirty="0"/>
              <a:t>①クロックジェネレーター</a:t>
            </a:r>
          </a:p>
          <a:p>
            <a:pPr marL="0" indent="0">
              <a:buNone/>
            </a:pPr>
            <a:r>
              <a:rPr lang="ja-JP" altLang="en-US" dirty="0" smtClean="0"/>
              <a:t>②</a:t>
            </a:r>
            <a:r>
              <a:rPr lang="en-US" altLang="ja-JP" dirty="0"/>
              <a:t>MPPC</a:t>
            </a:r>
            <a:r>
              <a:rPr lang="ja-JP" altLang="en-US" dirty="0"/>
              <a:t>（光検出器）</a:t>
            </a:r>
          </a:p>
          <a:p>
            <a:pPr marL="0" indent="0">
              <a:buNone/>
            </a:pPr>
            <a:r>
              <a:rPr lang="ja-JP" altLang="en-US" dirty="0" smtClean="0"/>
              <a:t>③</a:t>
            </a:r>
            <a:r>
              <a:rPr lang="en-US" altLang="ja-JP" dirty="0"/>
              <a:t>LED</a:t>
            </a:r>
          </a:p>
          <a:p>
            <a:pPr marL="0" indent="0">
              <a:buNone/>
            </a:pPr>
            <a:r>
              <a:rPr lang="ja-JP" altLang="en-US" dirty="0" smtClean="0"/>
              <a:t>④</a:t>
            </a:r>
            <a:r>
              <a:rPr lang="en-US" altLang="ja-JP" dirty="0"/>
              <a:t>LED</a:t>
            </a:r>
            <a:r>
              <a:rPr lang="ja-JP" altLang="en-US" dirty="0"/>
              <a:t>ドライバー</a:t>
            </a:r>
          </a:p>
          <a:p>
            <a:pPr marL="0" indent="0">
              <a:buNone/>
            </a:pPr>
            <a:r>
              <a:rPr lang="ja-JP" altLang="en-US" dirty="0" smtClean="0"/>
              <a:t>⑤オシロスコープ</a:t>
            </a:r>
            <a:endParaRPr lang="en-US" altLang="ja-JP" dirty="0" smtClean="0"/>
          </a:p>
          <a:p>
            <a:pPr marL="0" indent="0">
              <a:buNone/>
            </a:pPr>
            <a:r>
              <a:rPr lang="ja-JP" altLang="en-US" dirty="0" smtClean="0"/>
              <a:t>⑥</a:t>
            </a:r>
            <a:r>
              <a:rPr lang="en-US" altLang="ja-JP" dirty="0" smtClean="0"/>
              <a:t>Flash ADC</a:t>
            </a:r>
            <a:r>
              <a:rPr lang="ja-JP" altLang="en-US" dirty="0"/>
              <a:t>　</a:t>
            </a:r>
          </a:p>
          <a:p>
            <a:pPr marL="0" indent="0">
              <a:buNone/>
            </a:pPr>
            <a:r>
              <a:rPr lang="ja-JP" altLang="en-US" dirty="0" smtClean="0"/>
              <a:t>⑦</a:t>
            </a:r>
            <a:r>
              <a:rPr lang="en-US" altLang="ja-JP" dirty="0"/>
              <a:t>LED</a:t>
            </a:r>
            <a:r>
              <a:rPr lang="ja-JP" altLang="en-US" dirty="0"/>
              <a:t>ドライバー用電源</a:t>
            </a:r>
          </a:p>
          <a:p>
            <a:pPr marL="0" indent="0">
              <a:buNone/>
            </a:pPr>
            <a:r>
              <a:rPr lang="ja-JP" altLang="en-US" dirty="0" smtClean="0"/>
              <a:t>⑧</a:t>
            </a:r>
            <a:r>
              <a:rPr lang="ja-JP" altLang="en-US" dirty="0"/>
              <a:t>長い定規</a:t>
            </a:r>
          </a:p>
          <a:p>
            <a:pPr marL="0" indent="0">
              <a:buNone/>
            </a:pPr>
            <a:r>
              <a:rPr lang="ja-JP" altLang="en-US" dirty="0" smtClean="0"/>
              <a:t>⑨</a:t>
            </a:r>
            <a:r>
              <a:rPr lang="ja-JP" altLang="en-US" dirty="0"/>
              <a:t>各種ケーブル（導線</a:t>
            </a:r>
            <a:r>
              <a:rPr lang="ja-JP" altLang="en-US" dirty="0" smtClean="0"/>
              <a:t>）</a:t>
            </a:r>
            <a:endParaRPr lang="ja-JP" altLang="en-US" dirty="0"/>
          </a:p>
          <a:p>
            <a:pPr marL="0" indent="0">
              <a:buNone/>
            </a:pPr>
            <a:r>
              <a:rPr lang="ja-JP" altLang="en-US" dirty="0" smtClean="0"/>
              <a:t>⑩</a:t>
            </a:r>
            <a:r>
              <a:rPr lang="en-US" altLang="ja-JP" dirty="0" smtClean="0"/>
              <a:t>FANIN/OUT</a:t>
            </a:r>
            <a:r>
              <a:rPr lang="ja-JP" altLang="en-US" dirty="0" smtClean="0"/>
              <a:t>（</a:t>
            </a:r>
            <a:r>
              <a:rPr lang="en-US" altLang="ja-JP" dirty="0" smtClean="0"/>
              <a:t>LINEAR</a:t>
            </a:r>
            <a:r>
              <a:rPr lang="ja-JP" altLang="en-US" dirty="0" smtClean="0"/>
              <a:t>）</a:t>
            </a:r>
            <a:endParaRPr lang="en-US" altLang="ja-JP" dirty="0"/>
          </a:p>
          <a:p>
            <a:pPr marL="0" indent="0">
              <a:buNone/>
            </a:pPr>
            <a:r>
              <a:rPr lang="ja-JP" altLang="en-US" dirty="0" smtClean="0"/>
              <a:t>⑪</a:t>
            </a:r>
            <a:r>
              <a:rPr lang="ja-JP" altLang="en-US" dirty="0"/>
              <a:t>遮光用の板やビニールシート</a:t>
            </a:r>
          </a:p>
          <a:p>
            <a:endParaRPr kumimoji="1" lang="ja-JP" altLang="en-US" dirty="0"/>
          </a:p>
        </p:txBody>
      </p:sp>
    </p:spTree>
    <p:extLst>
      <p:ext uri="{BB962C8B-B14F-4D97-AF65-F5344CB8AC3E}">
        <p14:creationId xmlns:p14="http://schemas.microsoft.com/office/powerpoint/2010/main" val="3050176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35641"/>
          </a:xfrm>
        </p:spPr>
        <p:txBody>
          <a:bodyPr/>
          <a:lstStyle/>
          <a:p>
            <a:r>
              <a:rPr kumimoji="1" lang="ja-JP" altLang="en-US" dirty="0" smtClean="0"/>
              <a:t>・</a:t>
            </a:r>
            <a:r>
              <a:rPr kumimoji="1" lang="en-US" altLang="ja-JP" dirty="0" smtClean="0"/>
              <a:t>NIM</a:t>
            </a:r>
            <a:r>
              <a:rPr kumimoji="1" lang="ja-JP" altLang="en-US" dirty="0" smtClean="0"/>
              <a:t>モジュール</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838200" y="1172905"/>
            <a:ext cx="4869033" cy="3651775"/>
          </a:xfrm>
        </p:spPr>
      </p:pic>
      <p:sp>
        <p:nvSpPr>
          <p:cNvPr id="5" name="テキスト ボックス 4"/>
          <p:cNvSpPr txBox="1"/>
          <p:nvPr/>
        </p:nvSpPr>
        <p:spPr>
          <a:xfrm>
            <a:off x="5707233" y="1172905"/>
            <a:ext cx="6089815" cy="4524315"/>
          </a:xfrm>
          <a:prstGeom prst="rect">
            <a:avLst/>
          </a:prstGeom>
          <a:noFill/>
        </p:spPr>
        <p:txBody>
          <a:bodyPr wrap="square" rtlCol="0">
            <a:spAutoFit/>
          </a:bodyPr>
          <a:lstStyle/>
          <a:p>
            <a:r>
              <a:rPr kumimoji="1" lang="ja-JP" altLang="en-US" sz="3600" dirty="0" smtClean="0"/>
              <a:t>・アメリカの原子力委員会が制定した規格</a:t>
            </a:r>
            <a:endParaRPr kumimoji="1" lang="en-US" altLang="ja-JP" sz="3600" dirty="0" smtClean="0"/>
          </a:p>
          <a:p>
            <a:endParaRPr kumimoji="1" lang="en-US" altLang="ja-JP" sz="3600" dirty="0" smtClean="0"/>
          </a:p>
          <a:p>
            <a:r>
              <a:rPr lang="ja-JP" altLang="en-US" sz="3600" dirty="0" smtClean="0"/>
              <a:t>・いくつかの単一機能の装置を電源電圧や接続方式、寸法を規格化して</a:t>
            </a:r>
            <a:r>
              <a:rPr lang="en-US" altLang="ja-JP" sz="3600" dirty="0" smtClean="0"/>
              <a:t>NIM</a:t>
            </a:r>
            <a:r>
              <a:rPr lang="ja-JP" altLang="en-US" sz="3600" dirty="0" smtClean="0"/>
              <a:t>ビンに装着</a:t>
            </a:r>
            <a:endParaRPr lang="en-US" altLang="ja-JP" sz="3600" dirty="0" smtClean="0"/>
          </a:p>
          <a:p>
            <a:endParaRPr lang="en-US" altLang="ja-JP" sz="3600" dirty="0" smtClean="0"/>
          </a:p>
          <a:p>
            <a:r>
              <a:rPr kumimoji="1" lang="ja-JP" altLang="en-US" sz="3600" dirty="0" smtClean="0"/>
              <a:t>・</a:t>
            </a:r>
            <a:r>
              <a:rPr lang="en-US" altLang="ja-JP" sz="3600" dirty="0" smtClean="0"/>
              <a:t>Clock Generator</a:t>
            </a:r>
            <a:r>
              <a:rPr lang="ja-JP" altLang="en-US" sz="3600" dirty="0" smtClean="0"/>
              <a:t>はこの一つ</a:t>
            </a:r>
            <a:endParaRPr kumimoji="1" lang="ja-JP" altLang="en-US" sz="3600" dirty="0"/>
          </a:p>
        </p:txBody>
      </p:sp>
      <p:cxnSp>
        <p:nvCxnSpPr>
          <p:cNvPr id="7" name="カギ線コネクタ 6"/>
          <p:cNvCxnSpPr/>
          <p:nvPr/>
        </p:nvCxnSpPr>
        <p:spPr>
          <a:xfrm rot="10800000">
            <a:off x="4056848" y="4824681"/>
            <a:ext cx="1777283" cy="510762"/>
          </a:xfrm>
          <a:prstGeom prst="bentConnector3">
            <a:avLst>
              <a:gd name="adj1" fmla="val 100000"/>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72921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392" y="485800"/>
            <a:ext cx="10972800" cy="1143000"/>
          </a:xfrm>
        </p:spPr>
        <p:txBody>
          <a:bodyPr/>
          <a:lstStyle/>
          <a:p>
            <a:r>
              <a:rPr kumimoji="1" lang="ja-JP" altLang="en-US" dirty="0" smtClean="0"/>
              <a:t>①クロックジェネレーター</a:t>
            </a:r>
            <a:endParaRPr kumimoji="1" lang="ja-JP" altLang="en-US" dirty="0"/>
          </a:p>
        </p:txBody>
      </p:sp>
      <p:pic>
        <p:nvPicPr>
          <p:cNvPr id="4" name="コンテンツ プレースホルダー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5539" t="29917" r="22641" b="9473"/>
          <a:stretch/>
        </p:blipFill>
        <p:spPr>
          <a:xfrm>
            <a:off x="8976320" y="1628801"/>
            <a:ext cx="3072341" cy="4389187"/>
          </a:xfrm>
        </p:spPr>
      </p:pic>
      <p:sp>
        <p:nvSpPr>
          <p:cNvPr id="6" name="テキスト ボックス 5"/>
          <p:cNvSpPr txBox="1"/>
          <p:nvPr/>
        </p:nvSpPr>
        <p:spPr>
          <a:xfrm>
            <a:off x="431371" y="1599601"/>
            <a:ext cx="7872875" cy="2308324"/>
          </a:xfrm>
          <a:prstGeom prst="rect">
            <a:avLst/>
          </a:prstGeom>
          <a:noFill/>
        </p:spPr>
        <p:txBody>
          <a:bodyPr wrap="square" rtlCol="0">
            <a:spAutoFit/>
          </a:bodyPr>
          <a:lstStyle/>
          <a:p>
            <a:r>
              <a:rPr kumimoji="1" lang="ja-JP" altLang="en-US" sz="2400" dirty="0" smtClean="0">
                <a:latin typeface="HGPｺﾞｼｯｸE" panose="020B0900000000000000" pitchFamily="50" charset="-128"/>
                <a:ea typeface="HGPｺﾞｼｯｸE" panose="020B0900000000000000" pitchFamily="50" charset="-128"/>
              </a:rPr>
              <a:t>・</a:t>
            </a:r>
            <a:r>
              <a:rPr kumimoji="1" lang="ja-JP" altLang="en-US" sz="2400" b="1" dirty="0" smtClean="0">
                <a:latin typeface="+mj-ea"/>
                <a:ea typeface="+mj-ea"/>
              </a:rPr>
              <a:t>一定周期の０１（</a:t>
            </a:r>
            <a:r>
              <a:rPr kumimoji="1" lang="en-US" altLang="ja-JP" sz="2400" b="1" dirty="0" smtClean="0">
                <a:latin typeface="+mj-ea"/>
                <a:ea typeface="+mj-ea"/>
              </a:rPr>
              <a:t>ON</a:t>
            </a:r>
            <a:r>
              <a:rPr kumimoji="1" lang="ja-JP" altLang="en-US" sz="2400" b="1" dirty="0" smtClean="0">
                <a:latin typeface="+mj-ea"/>
                <a:ea typeface="+mj-ea"/>
              </a:rPr>
              <a:t>　</a:t>
            </a:r>
            <a:r>
              <a:rPr kumimoji="1" lang="en-US" altLang="ja-JP" sz="2400" b="1" dirty="0" smtClean="0">
                <a:latin typeface="+mj-ea"/>
                <a:ea typeface="+mj-ea"/>
              </a:rPr>
              <a:t>OFF</a:t>
            </a:r>
            <a:r>
              <a:rPr kumimoji="1" lang="ja-JP" altLang="en-US" sz="2400" b="1" dirty="0" smtClean="0">
                <a:latin typeface="+mj-ea"/>
                <a:ea typeface="+mj-ea"/>
              </a:rPr>
              <a:t>）信号を複数の機械に送</a:t>
            </a:r>
            <a:endParaRPr kumimoji="1" lang="en-US" altLang="ja-JP" sz="2400" b="1" dirty="0" smtClean="0">
              <a:latin typeface="+mj-ea"/>
              <a:ea typeface="+mj-ea"/>
            </a:endParaRPr>
          </a:p>
          <a:p>
            <a:r>
              <a:rPr kumimoji="1" lang="ja-JP" altLang="en-US" sz="2400" b="1" dirty="0" smtClean="0">
                <a:latin typeface="+mj-ea"/>
                <a:ea typeface="+mj-ea"/>
              </a:rPr>
              <a:t>　信できる。今回の実験では</a:t>
            </a:r>
            <a:r>
              <a:rPr kumimoji="1" lang="en-US" altLang="ja-JP" sz="2400" b="1" dirty="0" smtClean="0">
                <a:latin typeface="+mj-ea"/>
                <a:ea typeface="+mj-ea"/>
              </a:rPr>
              <a:t>F</a:t>
            </a:r>
            <a:r>
              <a:rPr kumimoji="1" lang="ja-JP" altLang="en-US" sz="2400" b="1" dirty="0" smtClean="0">
                <a:latin typeface="+mj-ea"/>
                <a:ea typeface="+mj-ea"/>
              </a:rPr>
              <a:t>ｌａｓ</a:t>
            </a:r>
            <a:r>
              <a:rPr kumimoji="1" lang="en-US" altLang="ja-JP" sz="2400" b="1" dirty="0" smtClean="0">
                <a:latin typeface="+mj-ea"/>
                <a:ea typeface="+mj-ea"/>
              </a:rPr>
              <a:t>h</a:t>
            </a:r>
            <a:r>
              <a:rPr kumimoji="1" lang="ja-JP" altLang="en-US" sz="2400" b="1" dirty="0" smtClean="0">
                <a:latin typeface="+mj-ea"/>
                <a:ea typeface="+mj-ea"/>
              </a:rPr>
              <a:t>　</a:t>
            </a:r>
            <a:r>
              <a:rPr kumimoji="1" lang="en-US" altLang="ja-JP" sz="2400" b="1" dirty="0" smtClean="0">
                <a:latin typeface="+mj-ea"/>
                <a:ea typeface="+mj-ea"/>
              </a:rPr>
              <a:t>ADC</a:t>
            </a:r>
            <a:r>
              <a:rPr kumimoji="1" lang="ja-JP" altLang="en-US" sz="2400" b="1" dirty="0" smtClean="0">
                <a:latin typeface="+mj-ea"/>
                <a:ea typeface="+mj-ea"/>
              </a:rPr>
              <a:t>に対し、</a:t>
            </a:r>
            <a:endParaRPr lang="en-US" altLang="ja-JP" sz="2400" b="1" dirty="0">
              <a:latin typeface="+mj-ea"/>
              <a:ea typeface="+mj-ea"/>
            </a:endParaRPr>
          </a:p>
          <a:p>
            <a:r>
              <a:rPr kumimoji="1" lang="ja-JP" altLang="en-US" sz="2400" b="1" dirty="0" smtClean="0">
                <a:latin typeface="+mj-ea"/>
                <a:ea typeface="+mj-ea"/>
              </a:rPr>
              <a:t>　</a:t>
            </a:r>
            <a:r>
              <a:rPr kumimoji="1" lang="en-US" altLang="ja-JP" sz="2400" b="1" dirty="0" smtClean="0">
                <a:latin typeface="+mj-ea"/>
                <a:ea typeface="+mj-ea"/>
              </a:rPr>
              <a:t>-800mV</a:t>
            </a:r>
            <a:r>
              <a:rPr kumimoji="1" lang="ja-JP" altLang="en-US" sz="2400" b="1" dirty="0" smtClean="0">
                <a:latin typeface="+mj-ea"/>
                <a:ea typeface="+mj-ea"/>
              </a:rPr>
              <a:t>の</a:t>
            </a:r>
            <a:r>
              <a:rPr kumimoji="1" lang="en-US" altLang="ja-JP" sz="2400" b="1" dirty="0" smtClean="0">
                <a:latin typeface="+mj-ea"/>
                <a:ea typeface="+mj-ea"/>
              </a:rPr>
              <a:t>NIM</a:t>
            </a:r>
            <a:r>
              <a:rPr kumimoji="1" lang="ja-JP" altLang="en-US" sz="2400" b="1" dirty="0" smtClean="0">
                <a:latin typeface="+mj-ea"/>
                <a:ea typeface="+mj-ea"/>
              </a:rPr>
              <a:t>信号を送り、</a:t>
            </a:r>
            <a:r>
              <a:rPr kumimoji="1" lang="en-US" altLang="ja-JP" sz="2400" b="1" dirty="0" smtClean="0">
                <a:latin typeface="+mj-ea"/>
                <a:ea typeface="+mj-ea"/>
              </a:rPr>
              <a:t>Flash ADC</a:t>
            </a:r>
            <a:r>
              <a:rPr kumimoji="1" lang="ja-JP" altLang="en-US" sz="2400" b="1" dirty="0" smtClean="0">
                <a:latin typeface="+mj-ea"/>
                <a:ea typeface="+mj-ea"/>
              </a:rPr>
              <a:t>に</a:t>
            </a:r>
            <a:r>
              <a:rPr kumimoji="1" lang="en-US" altLang="ja-JP" sz="2400" b="1" dirty="0" smtClean="0">
                <a:latin typeface="+mj-ea"/>
                <a:ea typeface="+mj-ea"/>
              </a:rPr>
              <a:t>LED</a:t>
            </a:r>
            <a:r>
              <a:rPr kumimoji="1" lang="ja-JP" altLang="en-US" sz="2400" b="1" dirty="0" smtClean="0">
                <a:latin typeface="+mj-ea"/>
                <a:ea typeface="+mj-ea"/>
              </a:rPr>
              <a:t>が光る</a:t>
            </a:r>
            <a:endParaRPr kumimoji="1" lang="en-US" altLang="ja-JP" sz="2400" b="1" dirty="0" smtClean="0">
              <a:latin typeface="+mj-ea"/>
              <a:ea typeface="+mj-ea"/>
            </a:endParaRPr>
          </a:p>
          <a:p>
            <a:r>
              <a:rPr lang="ja-JP" altLang="en-US" sz="2400" b="1" dirty="0">
                <a:latin typeface="+mj-ea"/>
                <a:ea typeface="+mj-ea"/>
              </a:rPr>
              <a:t>　</a:t>
            </a:r>
            <a:r>
              <a:rPr kumimoji="1" lang="ja-JP" altLang="en-US" sz="2400" b="1" dirty="0" smtClean="0">
                <a:latin typeface="+mj-ea"/>
                <a:ea typeface="+mj-ea"/>
              </a:rPr>
              <a:t>タイミングを知らせた。また、</a:t>
            </a:r>
            <a:r>
              <a:rPr kumimoji="1" lang="en-US" altLang="ja-JP" sz="2400" b="1" dirty="0" smtClean="0">
                <a:latin typeface="+mj-ea"/>
                <a:ea typeface="+mj-ea"/>
              </a:rPr>
              <a:t>LED</a:t>
            </a:r>
            <a:r>
              <a:rPr kumimoji="1" lang="ja-JP" altLang="en-US" sz="2400" b="1" dirty="0" smtClean="0">
                <a:latin typeface="+mj-ea"/>
                <a:ea typeface="+mj-ea"/>
              </a:rPr>
              <a:t>には、</a:t>
            </a:r>
            <a:r>
              <a:rPr kumimoji="1" lang="en-US" altLang="ja-JP" sz="2400" b="1" dirty="0" smtClean="0">
                <a:latin typeface="+mj-ea"/>
                <a:ea typeface="+mj-ea"/>
              </a:rPr>
              <a:t>+5V</a:t>
            </a:r>
            <a:r>
              <a:rPr kumimoji="1" lang="ja-JP" altLang="en-US" sz="2400" b="1" dirty="0" smtClean="0">
                <a:latin typeface="+mj-ea"/>
                <a:ea typeface="+mj-ea"/>
              </a:rPr>
              <a:t>の</a:t>
            </a:r>
            <a:r>
              <a:rPr kumimoji="1" lang="en-US" altLang="ja-JP" sz="2400" b="1" dirty="0" smtClean="0">
                <a:latin typeface="+mj-ea"/>
                <a:ea typeface="+mj-ea"/>
              </a:rPr>
              <a:t>TTL</a:t>
            </a:r>
            <a:r>
              <a:rPr kumimoji="1" lang="ja-JP" altLang="en-US" sz="2400" b="1" dirty="0" smtClean="0">
                <a:latin typeface="+mj-ea"/>
                <a:ea typeface="+mj-ea"/>
              </a:rPr>
              <a:t>信号を送信した。ともに５ｋ</a:t>
            </a:r>
            <a:r>
              <a:rPr kumimoji="1" lang="en-US" altLang="ja-JP" sz="2400" b="1" dirty="0" smtClean="0">
                <a:latin typeface="+mj-ea"/>
                <a:ea typeface="+mj-ea"/>
              </a:rPr>
              <a:t>Hz</a:t>
            </a:r>
            <a:r>
              <a:rPr kumimoji="1" lang="ja-JP" altLang="en-US" sz="2400" b="1" dirty="0" smtClean="0">
                <a:latin typeface="+mj-ea"/>
                <a:ea typeface="+mj-ea"/>
              </a:rPr>
              <a:t>で使用した。</a:t>
            </a:r>
            <a:endParaRPr kumimoji="1" lang="ja-JP" altLang="en-US" sz="2400" b="1" dirty="0">
              <a:latin typeface="+mj-ea"/>
              <a:ea typeface="+mj-ea"/>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431" y="3987489"/>
            <a:ext cx="5377335" cy="2752683"/>
          </a:xfrm>
          <a:prstGeom prst="rect">
            <a:avLst/>
          </a:prstGeom>
        </p:spPr>
      </p:pic>
    </p:spTree>
    <p:extLst>
      <p:ext uri="{BB962C8B-B14F-4D97-AF65-F5344CB8AC3E}">
        <p14:creationId xmlns:p14="http://schemas.microsoft.com/office/powerpoint/2010/main" val="2781665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②</a:t>
            </a:r>
            <a:r>
              <a:rPr kumimoji="1" lang="en-US" altLang="ja-JP" dirty="0" smtClean="0"/>
              <a:t>MPPC</a:t>
            </a:r>
            <a:r>
              <a:rPr kumimoji="1" lang="ja-JP" altLang="en-US" dirty="0" smtClean="0"/>
              <a:t>（光検出器）</a:t>
            </a:r>
            <a:endParaRPr kumimoji="1" lang="ja-JP" altLang="en-US" dirty="0"/>
          </a:p>
        </p:txBody>
      </p:sp>
      <p:pic>
        <p:nvPicPr>
          <p:cNvPr id="4" name="コンテンツ プレースホルダー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 t="30175"/>
          <a:stretch/>
        </p:blipFill>
        <p:spPr>
          <a:xfrm>
            <a:off x="623393" y="1556792"/>
            <a:ext cx="4458900" cy="2335270"/>
          </a:xfrm>
        </p:spPr>
      </p:pic>
      <p:sp>
        <p:nvSpPr>
          <p:cNvPr id="5" name="テキスト ボックス 4"/>
          <p:cNvSpPr txBox="1"/>
          <p:nvPr/>
        </p:nvSpPr>
        <p:spPr>
          <a:xfrm>
            <a:off x="5615947" y="1628800"/>
            <a:ext cx="6240693" cy="369332"/>
          </a:xfrm>
          <a:prstGeom prst="rect">
            <a:avLst/>
          </a:prstGeom>
          <a:noFill/>
        </p:spPr>
        <p:txBody>
          <a:bodyPr wrap="square" rtlCol="0">
            <a:spAutoFit/>
          </a:bodyPr>
          <a:lstStyle/>
          <a:p>
            <a:endParaRPr kumimoji="1" lang="ja-JP" altLang="en-US" dirty="0"/>
          </a:p>
        </p:txBody>
      </p:sp>
      <p:sp>
        <p:nvSpPr>
          <p:cNvPr id="6" name="テキスト ボックス 5"/>
          <p:cNvSpPr txBox="1"/>
          <p:nvPr/>
        </p:nvSpPr>
        <p:spPr>
          <a:xfrm>
            <a:off x="5615947" y="1628800"/>
            <a:ext cx="6240693" cy="4401205"/>
          </a:xfrm>
          <a:prstGeom prst="rect">
            <a:avLst/>
          </a:prstGeom>
          <a:noFill/>
        </p:spPr>
        <p:txBody>
          <a:bodyPr wrap="square" rtlCol="0">
            <a:spAutoFit/>
          </a:bodyPr>
          <a:lstStyle/>
          <a:p>
            <a:r>
              <a:rPr kumimoji="1" lang="ja-JP" altLang="en-US" sz="2800" b="1" dirty="0" smtClean="0">
                <a:latin typeface="+mj-ea"/>
                <a:ea typeface="+mj-ea"/>
              </a:rPr>
              <a:t>・</a:t>
            </a:r>
            <a:r>
              <a:rPr kumimoji="1" lang="en-US" altLang="ja-JP" sz="2800" b="1" dirty="0" smtClean="0">
                <a:latin typeface="+mj-ea"/>
                <a:ea typeface="+mj-ea"/>
              </a:rPr>
              <a:t>LED</a:t>
            </a:r>
            <a:r>
              <a:rPr kumimoji="1" lang="ja-JP" altLang="en-US" sz="2800" b="1" dirty="0" smtClean="0">
                <a:latin typeface="+mj-ea"/>
                <a:ea typeface="+mj-ea"/>
              </a:rPr>
              <a:t>とは逆の原理を利用して光を吸収する</a:t>
            </a:r>
            <a:endParaRPr kumimoji="1" lang="en-US" altLang="ja-JP" sz="2800" b="1" dirty="0" smtClean="0">
              <a:latin typeface="+mj-ea"/>
              <a:ea typeface="+mj-ea"/>
            </a:endParaRPr>
          </a:p>
          <a:p>
            <a:r>
              <a:rPr lang="ja-JP" altLang="en-US" sz="2800" b="1" dirty="0">
                <a:latin typeface="+mj-ea"/>
                <a:ea typeface="+mj-ea"/>
              </a:rPr>
              <a:t>　</a:t>
            </a:r>
            <a:r>
              <a:rPr kumimoji="1" lang="ja-JP" altLang="en-US" sz="2800" b="1" dirty="0" smtClean="0">
                <a:latin typeface="+mj-ea"/>
                <a:ea typeface="+mj-ea"/>
              </a:rPr>
              <a:t>ことで、電圧を発生させる。</a:t>
            </a:r>
            <a:r>
              <a:rPr lang="ja-JP" altLang="en-US" sz="2800" b="1" dirty="0">
                <a:latin typeface="+mj-ea"/>
                <a:ea typeface="+mj-ea"/>
              </a:rPr>
              <a:t>一個当たりの光子から発生</a:t>
            </a:r>
            <a:r>
              <a:rPr lang="ja-JP" altLang="en-US" sz="2800" b="1" dirty="0" smtClean="0">
                <a:latin typeface="+mj-ea"/>
                <a:ea typeface="+mj-ea"/>
              </a:rPr>
              <a:t>する電圧は決まっているので、電圧からＭＰＰＣに届いた光子数を測定することが出来る。</a:t>
            </a:r>
            <a:endParaRPr lang="en-US" altLang="ja-JP" sz="2800" b="1" dirty="0" smtClean="0">
              <a:latin typeface="+mj-ea"/>
              <a:ea typeface="+mj-ea"/>
            </a:endParaRPr>
          </a:p>
          <a:p>
            <a:r>
              <a:rPr lang="ja-JP" altLang="en-US" sz="2800" b="1" dirty="0" smtClean="0">
                <a:latin typeface="+mj-ea"/>
                <a:ea typeface="+mj-ea"/>
              </a:rPr>
              <a:t>今回の実験では、その電圧の起こりと</a:t>
            </a:r>
            <a:r>
              <a:rPr lang="en-US" altLang="ja-JP" sz="2800" b="1" dirty="0" smtClean="0">
                <a:latin typeface="+mj-ea"/>
                <a:ea typeface="+mj-ea"/>
              </a:rPr>
              <a:t>Flash ADC</a:t>
            </a:r>
            <a:r>
              <a:rPr lang="ja-JP" altLang="en-US" sz="2800" b="1" dirty="0" smtClean="0">
                <a:latin typeface="+mj-ea"/>
                <a:ea typeface="+mj-ea"/>
              </a:rPr>
              <a:t>に送られたＮＩＭ信号から、ＬＥＤからＭＰＰＣに到達するまでの時間の計測に用いた。</a:t>
            </a:r>
            <a:endParaRPr kumimoji="1" lang="ja-JP" altLang="en-US" sz="2800" b="1" dirty="0">
              <a:latin typeface="+mj-ea"/>
              <a:ea typeface="+mj-ea"/>
            </a:endParaRPr>
          </a:p>
        </p:txBody>
      </p:sp>
    </p:spTree>
    <p:extLst>
      <p:ext uri="{BB962C8B-B14F-4D97-AF65-F5344CB8AC3E}">
        <p14:creationId xmlns:p14="http://schemas.microsoft.com/office/powerpoint/2010/main" val="2957321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439784"/>
            <a:ext cx="9144000" cy="693557"/>
          </a:xfrm>
        </p:spPr>
        <p:txBody>
          <a:bodyPr>
            <a:normAutofit fontScale="90000"/>
          </a:bodyPr>
          <a:lstStyle/>
          <a:p>
            <a:pPr algn="l"/>
            <a:r>
              <a:rPr kumimoji="1" lang="ja-JP" altLang="en-US" dirty="0" smtClean="0"/>
              <a:t>ノイズ</a:t>
            </a:r>
            <a:endParaRPr kumimoji="1" lang="ja-JP" altLang="en-US" dirty="0"/>
          </a:p>
        </p:txBody>
      </p:sp>
      <p:sp>
        <p:nvSpPr>
          <p:cNvPr id="3" name="サブタイトル 2"/>
          <p:cNvSpPr>
            <a:spLocks noGrp="1"/>
          </p:cNvSpPr>
          <p:nvPr>
            <p:ph type="subTitle" idx="1"/>
          </p:nvPr>
        </p:nvSpPr>
        <p:spPr>
          <a:xfrm>
            <a:off x="1524000" y="1017431"/>
            <a:ext cx="9144000" cy="5602310"/>
          </a:xfrm>
        </p:spPr>
        <p:txBody>
          <a:bodyPr>
            <a:normAutofit fontScale="92500" lnSpcReduction="20000"/>
          </a:bodyPr>
          <a:lstStyle/>
          <a:p>
            <a:pPr algn="l"/>
            <a:r>
              <a:rPr kumimoji="1" lang="ja-JP" altLang="en-US" sz="2800" dirty="0" smtClean="0"/>
              <a:t>・ダークカウント</a:t>
            </a:r>
            <a:endParaRPr kumimoji="1" lang="en-US" altLang="ja-JP" sz="2800" dirty="0" smtClean="0"/>
          </a:p>
          <a:p>
            <a:pPr algn="l"/>
            <a:r>
              <a:rPr kumimoji="1" lang="ja-JP" altLang="en-US" sz="2800" dirty="0" smtClean="0"/>
              <a:t>電子は光だけでなく室温程度の熱によっても励起される。したがって熱電子もアバランシェ増幅を起こし、カウントしてしまう。この影響は光子数が少ないほど大きい。</a:t>
            </a:r>
            <a:endParaRPr kumimoji="1" lang="en-US" altLang="ja-JP" sz="2800" dirty="0" smtClean="0"/>
          </a:p>
          <a:p>
            <a:pPr algn="l"/>
            <a:endParaRPr lang="en-US" altLang="ja-JP" sz="2800" dirty="0"/>
          </a:p>
          <a:p>
            <a:pPr algn="l"/>
            <a:r>
              <a:rPr kumimoji="1" lang="ja-JP" altLang="en-US" sz="2800" dirty="0" smtClean="0"/>
              <a:t>・クロストーク</a:t>
            </a:r>
            <a:endParaRPr kumimoji="1" lang="en-US" altLang="ja-JP" sz="2800" dirty="0" smtClean="0"/>
          </a:p>
          <a:p>
            <a:pPr algn="l"/>
            <a:r>
              <a:rPr kumimoji="1" lang="en-US" altLang="ja-JP" sz="2800" dirty="0" smtClean="0"/>
              <a:t>MPPC</a:t>
            </a:r>
            <a:r>
              <a:rPr kumimoji="1" lang="ja-JP" altLang="en-US" sz="2800" dirty="0" smtClean="0"/>
              <a:t>中のある</a:t>
            </a:r>
            <a:r>
              <a:rPr kumimoji="1" lang="en-US" altLang="ja-JP" sz="2800" dirty="0" smtClean="0"/>
              <a:t>APD</a:t>
            </a:r>
            <a:r>
              <a:rPr kumimoji="1" lang="ja-JP" altLang="en-US" sz="2800" dirty="0" smtClean="0"/>
              <a:t>ピクセルで励起した電子がトリガーと</a:t>
            </a:r>
            <a:r>
              <a:rPr lang="ja-JP" altLang="en-US" sz="2800" dirty="0" smtClean="0"/>
              <a:t>し</a:t>
            </a:r>
            <a:r>
              <a:rPr lang="ja-JP" altLang="en-US" sz="2800" dirty="0"/>
              <a:t>て</a:t>
            </a:r>
            <a:r>
              <a:rPr kumimoji="1" lang="ja-JP" altLang="en-US" sz="2800" dirty="0" smtClean="0"/>
              <a:t>ガイガー放電が生じ、光子が二次的に発生することで近くのピクセルでアバランシェ増幅が起きる。</a:t>
            </a:r>
            <a:endParaRPr kumimoji="1" lang="en-US" altLang="ja-JP" sz="2800" dirty="0" smtClean="0"/>
          </a:p>
          <a:p>
            <a:pPr algn="l"/>
            <a:endParaRPr lang="en-US" altLang="ja-JP" sz="2800" dirty="0"/>
          </a:p>
          <a:p>
            <a:pPr algn="l"/>
            <a:r>
              <a:rPr kumimoji="1" lang="ja-JP" altLang="en-US" sz="2800" dirty="0" smtClean="0"/>
              <a:t>・アフターパルス</a:t>
            </a:r>
            <a:endParaRPr kumimoji="1" lang="en-US" altLang="ja-JP" sz="2800" dirty="0" smtClean="0"/>
          </a:p>
          <a:p>
            <a:pPr algn="l"/>
            <a:r>
              <a:rPr kumimoji="1" lang="ja-JP" altLang="en-US" sz="2800" dirty="0" smtClean="0"/>
              <a:t>ガイガー放電中増幅された電子の一部が格子欠陥に</a:t>
            </a:r>
            <a:r>
              <a:rPr kumimoji="1" lang="ja-JP" altLang="en-US" sz="2800" smtClean="0"/>
              <a:t>トラップされ、メイン信号から遅れてトリガーになる。</a:t>
            </a:r>
            <a:endParaRPr kumimoji="1" lang="en-US" altLang="ja-JP" sz="2800" dirty="0" smtClean="0"/>
          </a:p>
          <a:p>
            <a:pPr algn="l"/>
            <a:endParaRPr kumimoji="1" lang="ja-JP" altLang="en-US" dirty="0"/>
          </a:p>
        </p:txBody>
      </p:sp>
    </p:spTree>
    <p:extLst>
      <p:ext uri="{BB962C8B-B14F-4D97-AF65-F5344CB8AC3E}">
        <p14:creationId xmlns:p14="http://schemas.microsoft.com/office/powerpoint/2010/main" val="2973091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35641"/>
          </a:xfrm>
        </p:spPr>
        <p:txBody>
          <a:bodyPr/>
          <a:lstStyle/>
          <a:p>
            <a:r>
              <a:rPr kumimoji="1" lang="ja-JP" altLang="en-US" dirty="0" smtClean="0"/>
              <a:t>フラッシュ</a:t>
            </a:r>
            <a:r>
              <a:rPr kumimoji="1" lang="en-US" altLang="ja-JP" dirty="0" smtClean="0"/>
              <a:t>ADC</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14636" y="1656904"/>
            <a:ext cx="4188497" cy="3141373"/>
          </a:xfrm>
        </p:spPr>
      </p:pic>
      <p:sp>
        <p:nvSpPr>
          <p:cNvPr id="5" name="テキスト ボックス 4"/>
          <p:cNvSpPr txBox="1"/>
          <p:nvPr/>
        </p:nvSpPr>
        <p:spPr>
          <a:xfrm>
            <a:off x="4159876" y="1133341"/>
            <a:ext cx="7366716" cy="5078313"/>
          </a:xfrm>
          <a:prstGeom prst="rect">
            <a:avLst/>
          </a:prstGeom>
          <a:noFill/>
        </p:spPr>
        <p:txBody>
          <a:bodyPr wrap="square" rtlCol="0">
            <a:spAutoFit/>
          </a:bodyPr>
          <a:lstStyle/>
          <a:p>
            <a:r>
              <a:rPr lang="ja-JP" altLang="en-US" sz="3600" dirty="0" smtClean="0"/>
              <a:t>・</a:t>
            </a:r>
            <a:r>
              <a:rPr lang="en-US" altLang="ja-JP" sz="3600" dirty="0" smtClean="0"/>
              <a:t>1981</a:t>
            </a:r>
            <a:r>
              <a:rPr lang="ja-JP" altLang="en-US" sz="3600" dirty="0" smtClean="0"/>
              <a:t>年に開発された</a:t>
            </a:r>
            <a:r>
              <a:rPr lang="en-US" altLang="ja-JP" sz="3600" dirty="0" smtClean="0"/>
              <a:t>VME</a:t>
            </a:r>
            <a:r>
              <a:rPr lang="ja-JP" altLang="en-US" sz="3600" dirty="0" smtClean="0"/>
              <a:t>モジュールの一つで入力電圧と基準電圧を比較器で同時に比較し、比較結果をエンコーダでデジタル信号に変換</a:t>
            </a:r>
            <a:endParaRPr lang="en-US" altLang="ja-JP" sz="3600" dirty="0" smtClean="0"/>
          </a:p>
          <a:p>
            <a:endParaRPr kumimoji="1" lang="en-US" altLang="ja-JP" sz="3600" dirty="0" smtClean="0"/>
          </a:p>
          <a:p>
            <a:r>
              <a:rPr lang="ja-JP" altLang="en-US" sz="3600" dirty="0" smtClean="0"/>
              <a:t>・クロック周期が</a:t>
            </a:r>
            <a:r>
              <a:rPr lang="en-US" altLang="ja-JP" sz="3600" dirty="0" smtClean="0"/>
              <a:t>500MHz</a:t>
            </a:r>
            <a:r>
              <a:rPr lang="ja-JP" altLang="en-US" sz="3600" dirty="0" err="1" smtClean="0"/>
              <a:t>なの</a:t>
            </a:r>
            <a:r>
              <a:rPr lang="ja-JP" altLang="en-US" sz="3600" dirty="0" smtClean="0"/>
              <a:t>で</a:t>
            </a:r>
            <a:r>
              <a:rPr lang="en-US" altLang="ja-JP" sz="3600" dirty="0" smtClean="0"/>
              <a:t>2ns</a:t>
            </a:r>
            <a:r>
              <a:rPr lang="ja-JP" altLang="en-US" sz="3600" dirty="0" smtClean="0"/>
              <a:t>ごとに電圧値をサンプリングして波形を記録</a:t>
            </a:r>
            <a:endParaRPr kumimoji="1" lang="en-US" altLang="ja-JP" sz="3600" dirty="0"/>
          </a:p>
          <a:p>
            <a:endParaRPr kumimoji="1" lang="ja-JP" altLang="en-US" sz="3600" dirty="0"/>
          </a:p>
        </p:txBody>
      </p:sp>
    </p:spTree>
    <p:extLst>
      <p:ext uri="{BB962C8B-B14F-4D97-AF65-F5344CB8AC3E}">
        <p14:creationId xmlns:p14="http://schemas.microsoft.com/office/powerpoint/2010/main" val="808596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29579"/>
          </a:xfrm>
        </p:spPr>
        <p:txBody>
          <a:bodyPr/>
          <a:lstStyle/>
          <a:p>
            <a:r>
              <a:rPr kumimoji="1" lang="ja-JP" altLang="en-US" dirty="0" smtClean="0"/>
              <a:t>その他</a:t>
            </a:r>
            <a:endParaRPr kumimoji="1" lang="ja-JP" altLang="en-US" dirty="0"/>
          </a:p>
        </p:txBody>
      </p:sp>
      <p:sp>
        <p:nvSpPr>
          <p:cNvPr id="5" name="テキスト ボックス 4"/>
          <p:cNvSpPr txBox="1"/>
          <p:nvPr/>
        </p:nvSpPr>
        <p:spPr>
          <a:xfrm>
            <a:off x="128790" y="5512158"/>
            <a:ext cx="3709114" cy="584775"/>
          </a:xfrm>
          <a:prstGeom prst="rect">
            <a:avLst/>
          </a:prstGeom>
          <a:noFill/>
        </p:spPr>
        <p:txBody>
          <a:bodyPr wrap="square" rtlCol="0">
            <a:spAutoFit/>
          </a:bodyPr>
          <a:lstStyle/>
          <a:p>
            <a:pPr algn="ctr"/>
            <a:r>
              <a:rPr kumimoji="1" lang="ja-JP" altLang="en-US" sz="3200" dirty="0" smtClean="0"/>
              <a:t>偏光フィルタ</a:t>
            </a:r>
            <a:endParaRPr kumimoji="1" lang="en-US" altLang="ja-JP" sz="3200" dirty="0" smtClean="0"/>
          </a:p>
        </p:txBody>
      </p:sp>
      <p:sp>
        <p:nvSpPr>
          <p:cNvPr id="6" name="テキスト ボックス 5"/>
          <p:cNvSpPr txBox="1"/>
          <p:nvPr/>
        </p:nvSpPr>
        <p:spPr>
          <a:xfrm>
            <a:off x="7721958" y="5022537"/>
            <a:ext cx="3631842" cy="954107"/>
          </a:xfrm>
          <a:prstGeom prst="rect">
            <a:avLst/>
          </a:prstGeom>
          <a:noFill/>
        </p:spPr>
        <p:txBody>
          <a:bodyPr wrap="square" rtlCol="0">
            <a:spAutoFit/>
          </a:bodyPr>
          <a:lstStyle/>
          <a:p>
            <a:pPr algn="ctr"/>
            <a:r>
              <a:rPr lang="ja-JP" altLang="en-US" sz="2800" dirty="0" smtClean="0"/>
              <a:t>オシロスコープ</a:t>
            </a:r>
            <a:endParaRPr lang="en-US" altLang="ja-JP" sz="2800" dirty="0" smtClean="0"/>
          </a:p>
          <a:p>
            <a:pPr algn="ctr"/>
            <a:r>
              <a:rPr lang="en-US" altLang="ja-JP" sz="2800" dirty="0" smtClean="0"/>
              <a:t>Tektronix  TDS  2004C</a:t>
            </a:r>
            <a:endParaRPr kumimoji="1" lang="ja-JP" altLang="en-US" sz="2800"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8610" y="1339403"/>
            <a:ext cx="4711520" cy="3533640"/>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91117" y="1628684"/>
            <a:ext cx="4423893" cy="3317920"/>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218144" y="1620961"/>
            <a:ext cx="4362112" cy="3271584"/>
          </a:xfrm>
          <a:prstGeom prst="rect">
            <a:avLst/>
          </a:prstGeom>
        </p:spPr>
      </p:pic>
      <p:sp>
        <p:nvSpPr>
          <p:cNvPr id="10" name="テキスト ボックス 9"/>
          <p:cNvSpPr txBox="1"/>
          <p:nvPr/>
        </p:nvSpPr>
        <p:spPr>
          <a:xfrm>
            <a:off x="4015081" y="5615189"/>
            <a:ext cx="3068299" cy="646331"/>
          </a:xfrm>
          <a:prstGeom prst="rect">
            <a:avLst/>
          </a:prstGeom>
          <a:noFill/>
        </p:spPr>
        <p:txBody>
          <a:bodyPr wrap="square" rtlCol="0">
            <a:spAutoFit/>
          </a:bodyPr>
          <a:lstStyle/>
          <a:p>
            <a:pPr algn="ctr"/>
            <a:r>
              <a:rPr kumimoji="1" lang="en-US" altLang="ja-JP" sz="3600" dirty="0" smtClean="0"/>
              <a:t>LED</a:t>
            </a:r>
            <a:r>
              <a:rPr kumimoji="1" lang="ja-JP" altLang="en-US" sz="3600" dirty="0" smtClean="0"/>
              <a:t>ドライバー</a:t>
            </a:r>
            <a:endParaRPr kumimoji="1" lang="ja-JP" altLang="en-US" sz="3600" dirty="0"/>
          </a:p>
        </p:txBody>
      </p:sp>
    </p:spTree>
    <p:extLst>
      <p:ext uri="{BB962C8B-B14F-4D97-AF65-F5344CB8AC3E}">
        <p14:creationId xmlns:p14="http://schemas.microsoft.com/office/powerpoint/2010/main" val="3007485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48520"/>
          </a:xfrm>
        </p:spPr>
        <p:txBody>
          <a:bodyPr/>
          <a:lstStyle/>
          <a:p>
            <a:r>
              <a:rPr kumimoji="1" lang="ja-JP" altLang="en-US" dirty="0" smtClean="0"/>
              <a:t>③使用器具・配線</a:t>
            </a:r>
            <a:endParaRPr kumimoji="1" lang="ja-JP" altLang="en-US" dirty="0"/>
          </a:p>
        </p:txBody>
      </p:sp>
      <p:sp>
        <p:nvSpPr>
          <p:cNvPr id="3" name="正方形/長方形 2"/>
          <p:cNvSpPr/>
          <p:nvPr/>
        </p:nvSpPr>
        <p:spPr>
          <a:xfrm>
            <a:off x="838200" y="1313646"/>
            <a:ext cx="2318197" cy="1481071"/>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8859592" y="1313646"/>
            <a:ext cx="2494208" cy="2910625"/>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円/楕円 4"/>
          <p:cNvSpPr/>
          <p:nvPr/>
        </p:nvSpPr>
        <p:spPr>
          <a:xfrm>
            <a:off x="2627291" y="1835240"/>
            <a:ext cx="437881" cy="43788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円/楕円 5"/>
          <p:cNvSpPr/>
          <p:nvPr/>
        </p:nvSpPr>
        <p:spPr>
          <a:xfrm>
            <a:off x="9997224" y="1941491"/>
            <a:ext cx="218942" cy="218941"/>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8" name="直線コネクタ 7"/>
          <p:cNvCxnSpPr/>
          <p:nvPr/>
        </p:nvCxnSpPr>
        <p:spPr>
          <a:xfrm>
            <a:off x="2846231" y="2041303"/>
            <a:ext cx="7260465" cy="9659"/>
          </a:xfrm>
          <a:prstGeom prst="line">
            <a:avLst/>
          </a:prstGeom>
          <a:ln w="28575"/>
        </p:spPr>
        <p:style>
          <a:lnRef idx="1">
            <a:schemeClr val="dk1"/>
          </a:lnRef>
          <a:fillRef idx="0">
            <a:schemeClr val="dk1"/>
          </a:fillRef>
          <a:effectRef idx="0">
            <a:schemeClr val="dk1"/>
          </a:effectRef>
          <a:fontRef idx="minor">
            <a:schemeClr val="tx1"/>
          </a:fontRef>
        </p:style>
      </p:cxnSp>
      <p:sp>
        <p:nvSpPr>
          <p:cNvPr id="13" name="円/楕円 12"/>
          <p:cNvSpPr/>
          <p:nvPr/>
        </p:nvSpPr>
        <p:spPr>
          <a:xfrm>
            <a:off x="10816643" y="3700419"/>
            <a:ext cx="437881" cy="437882"/>
          </a:xfrm>
          <a:prstGeom prst="ellipse">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円/楕円 13"/>
          <p:cNvSpPr/>
          <p:nvPr/>
        </p:nvSpPr>
        <p:spPr>
          <a:xfrm>
            <a:off x="9887755" y="1835240"/>
            <a:ext cx="437881" cy="437882"/>
          </a:xfrm>
          <a:prstGeom prst="ellipse">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 name="円/楕円 14"/>
          <p:cNvSpPr/>
          <p:nvPr/>
        </p:nvSpPr>
        <p:spPr>
          <a:xfrm>
            <a:off x="10926112" y="3809889"/>
            <a:ext cx="218942" cy="218941"/>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円/楕円 15"/>
          <p:cNvSpPr/>
          <p:nvPr/>
        </p:nvSpPr>
        <p:spPr>
          <a:xfrm>
            <a:off x="1778357" y="2262166"/>
            <a:ext cx="437881" cy="43788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8" name="カギ線コネクタ 17"/>
          <p:cNvCxnSpPr>
            <a:endCxn id="24" idx="1"/>
          </p:cNvCxnSpPr>
          <p:nvPr/>
        </p:nvCxnSpPr>
        <p:spPr>
          <a:xfrm rot="16200000" flipH="1">
            <a:off x="927836" y="3550567"/>
            <a:ext cx="3314390" cy="1175468"/>
          </a:xfrm>
          <a:prstGeom prst="bentConnector2">
            <a:avLst/>
          </a:prstGeom>
          <a:ln w="28575"/>
        </p:spPr>
        <p:style>
          <a:lnRef idx="1">
            <a:schemeClr val="dk1"/>
          </a:lnRef>
          <a:fillRef idx="0">
            <a:schemeClr val="dk1"/>
          </a:fillRef>
          <a:effectRef idx="0">
            <a:schemeClr val="dk1"/>
          </a:effectRef>
          <a:fontRef idx="minor">
            <a:schemeClr val="tx1"/>
          </a:fontRef>
        </p:style>
      </p:cxnSp>
      <p:sp>
        <p:nvSpPr>
          <p:cNvPr id="23" name="円/楕円 22"/>
          <p:cNvSpPr/>
          <p:nvPr/>
        </p:nvSpPr>
        <p:spPr>
          <a:xfrm>
            <a:off x="1896009" y="2371635"/>
            <a:ext cx="218942" cy="218941"/>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4" name="正方形/長方形 23"/>
          <p:cNvSpPr/>
          <p:nvPr/>
        </p:nvSpPr>
        <p:spPr>
          <a:xfrm>
            <a:off x="3172765" y="5092635"/>
            <a:ext cx="1996225" cy="140572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6" name="直線コネクタ 25"/>
          <p:cNvCxnSpPr>
            <a:stCxn id="24" idx="3"/>
          </p:cNvCxnSpPr>
          <p:nvPr/>
        </p:nvCxnSpPr>
        <p:spPr>
          <a:xfrm>
            <a:off x="5168990" y="5795496"/>
            <a:ext cx="626503" cy="0"/>
          </a:xfrm>
          <a:prstGeom prst="line">
            <a:avLst/>
          </a:prstGeom>
          <a:ln w="28575"/>
        </p:spPr>
        <p:style>
          <a:lnRef idx="1">
            <a:schemeClr val="dk1"/>
          </a:lnRef>
          <a:fillRef idx="0">
            <a:schemeClr val="dk1"/>
          </a:fillRef>
          <a:effectRef idx="0">
            <a:schemeClr val="dk1"/>
          </a:effectRef>
          <a:fontRef idx="minor">
            <a:schemeClr val="tx1"/>
          </a:fontRef>
        </p:style>
      </p:cxnSp>
      <p:sp>
        <p:nvSpPr>
          <p:cNvPr id="27" name="フローチャート: 論理積ゲート 26"/>
          <p:cNvSpPr/>
          <p:nvPr/>
        </p:nvSpPr>
        <p:spPr>
          <a:xfrm>
            <a:off x="5795493" y="5092635"/>
            <a:ext cx="1249251" cy="1405722"/>
          </a:xfrm>
          <a:prstGeom prst="flowChartDelay">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1" name="カギ線コネクタ 30"/>
          <p:cNvCxnSpPr/>
          <p:nvPr/>
        </p:nvCxnSpPr>
        <p:spPr>
          <a:xfrm rot="5400000">
            <a:off x="9833500" y="4593413"/>
            <a:ext cx="1876135" cy="528033"/>
          </a:xfrm>
          <a:prstGeom prst="bentConnector3">
            <a:avLst>
              <a:gd name="adj1" fmla="val 100111"/>
            </a:avLst>
          </a:prstGeom>
          <a:ln w="28575"/>
        </p:spPr>
        <p:style>
          <a:lnRef idx="1">
            <a:schemeClr val="dk1"/>
          </a:lnRef>
          <a:fillRef idx="0">
            <a:schemeClr val="dk1"/>
          </a:fillRef>
          <a:effectRef idx="0">
            <a:schemeClr val="dk1"/>
          </a:effectRef>
          <a:fontRef idx="minor">
            <a:schemeClr val="tx1"/>
          </a:fontRef>
        </p:style>
      </p:cxnSp>
      <p:sp>
        <p:nvSpPr>
          <p:cNvPr id="34" name="正方形/長方形 33"/>
          <p:cNvSpPr/>
          <p:nvPr/>
        </p:nvSpPr>
        <p:spPr>
          <a:xfrm>
            <a:off x="8743144" y="5166999"/>
            <a:ext cx="1764405" cy="115621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7" name="円/楕円 36"/>
          <p:cNvSpPr/>
          <p:nvPr/>
        </p:nvSpPr>
        <p:spPr>
          <a:xfrm>
            <a:off x="8743142" y="5288781"/>
            <a:ext cx="409171" cy="987017"/>
          </a:xfrm>
          <a:prstGeom prst="ellipse">
            <a:avLst/>
          </a:prstGeom>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9" name="直線矢印コネクタ 38"/>
          <p:cNvCxnSpPr/>
          <p:nvPr/>
        </p:nvCxnSpPr>
        <p:spPr>
          <a:xfrm flipV="1">
            <a:off x="7226525" y="4857429"/>
            <a:ext cx="1053786" cy="54912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40" name="直線矢印コネクタ 39"/>
          <p:cNvCxnSpPr/>
          <p:nvPr/>
        </p:nvCxnSpPr>
        <p:spPr>
          <a:xfrm flipV="1">
            <a:off x="7227734" y="5716778"/>
            <a:ext cx="1221074" cy="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42" name="直線矢印コネクタ 41"/>
          <p:cNvCxnSpPr/>
          <p:nvPr/>
        </p:nvCxnSpPr>
        <p:spPr>
          <a:xfrm>
            <a:off x="7190238" y="6038261"/>
            <a:ext cx="1090073" cy="460096"/>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46" name="円/楕円 45"/>
          <p:cNvSpPr/>
          <p:nvPr/>
        </p:nvSpPr>
        <p:spPr>
          <a:xfrm>
            <a:off x="2724953" y="1941491"/>
            <a:ext cx="218942" cy="218941"/>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7" name="テキスト ボックス 46"/>
          <p:cNvSpPr txBox="1"/>
          <p:nvPr/>
        </p:nvSpPr>
        <p:spPr>
          <a:xfrm>
            <a:off x="838200" y="1419897"/>
            <a:ext cx="1772722" cy="954107"/>
          </a:xfrm>
          <a:prstGeom prst="rect">
            <a:avLst/>
          </a:prstGeom>
          <a:noFill/>
        </p:spPr>
        <p:txBody>
          <a:bodyPr wrap="square" rtlCol="0">
            <a:spAutoFit/>
          </a:bodyPr>
          <a:lstStyle/>
          <a:p>
            <a:r>
              <a:rPr kumimoji="1" lang="en-US" altLang="ja-JP" sz="2800" dirty="0" smtClean="0"/>
              <a:t>Clock  Generator</a:t>
            </a:r>
            <a:endParaRPr kumimoji="1" lang="ja-JP" altLang="en-US" sz="2800" dirty="0"/>
          </a:p>
        </p:txBody>
      </p:sp>
      <p:sp>
        <p:nvSpPr>
          <p:cNvPr id="48" name="テキスト ボックス 47"/>
          <p:cNvSpPr txBox="1"/>
          <p:nvPr/>
        </p:nvSpPr>
        <p:spPr>
          <a:xfrm>
            <a:off x="4533363" y="1452744"/>
            <a:ext cx="2107306" cy="646331"/>
          </a:xfrm>
          <a:prstGeom prst="rect">
            <a:avLst/>
          </a:prstGeom>
          <a:noFill/>
        </p:spPr>
        <p:txBody>
          <a:bodyPr wrap="square" rtlCol="0">
            <a:spAutoFit/>
          </a:bodyPr>
          <a:lstStyle/>
          <a:p>
            <a:r>
              <a:rPr lang="en-US" altLang="ja-JP" sz="3600" dirty="0" smtClean="0"/>
              <a:t>NIM</a:t>
            </a:r>
            <a:r>
              <a:rPr lang="ja-JP" altLang="en-US" sz="3600" dirty="0" smtClean="0"/>
              <a:t>信号</a:t>
            </a:r>
            <a:endParaRPr kumimoji="1" lang="ja-JP" altLang="en-US" sz="3600" dirty="0"/>
          </a:p>
        </p:txBody>
      </p:sp>
      <p:sp>
        <p:nvSpPr>
          <p:cNvPr id="49" name="テキスト ボックス 48"/>
          <p:cNvSpPr txBox="1"/>
          <p:nvPr/>
        </p:nvSpPr>
        <p:spPr>
          <a:xfrm>
            <a:off x="9015211" y="1413458"/>
            <a:ext cx="2239313" cy="523220"/>
          </a:xfrm>
          <a:prstGeom prst="rect">
            <a:avLst/>
          </a:prstGeom>
          <a:noFill/>
        </p:spPr>
        <p:txBody>
          <a:bodyPr wrap="square" rtlCol="0">
            <a:spAutoFit/>
          </a:bodyPr>
          <a:lstStyle/>
          <a:p>
            <a:pPr algn="ctr"/>
            <a:r>
              <a:rPr kumimoji="1" lang="en-US" altLang="ja-JP" sz="2800" dirty="0" smtClean="0"/>
              <a:t>TRIGGER   IN</a:t>
            </a:r>
            <a:endParaRPr kumimoji="1" lang="ja-JP" altLang="en-US" sz="2800" dirty="0"/>
          </a:p>
        </p:txBody>
      </p:sp>
      <p:sp>
        <p:nvSpPr>
          <p:cNvPr id="50" name="テキスト ボックス 49"/>
          <p:cNvSpPr txBox="1"/>
          <p:nvPr/>
        </p:nvSpPr>
        <p:spPr>
          <a:xfrm>
            <a:off x="9828457" y="3610968"/>
            <a:ext cx="1093094" cy="584775"/>
          </a:xfrm>
          <a:prstGeom prst="rect">
            <a:avLst/>
          </a:prstGeom>
          <a:noFill/>
        </p:spPr>
        <p:txBody>
          <a:bodyPr wrap="square" rtlCol="0">
            <a:spAutoFit/>
          </a:bodyPr>
          <a:lstStyle/>
          <a:p>
            <a:pPr algn="ctr"/>
            <a:r>
              <a:rPr lang="en-US" altLang="ja-JP" sz="3200" dirty="0" smtClean="0"/>
              <a:t>Ch0</a:t>
            </a:r>
            <a:endParaRPr kumimoji="1" lang="ja-JP" altLang="en-US" sz="3200" dirty="0"/>
          </a:p>
        </p:txBody>
      </p:sp>
      <p:sp>
        <p:nvSpPr>
          <p:cNvPr id="51" name="テキスト ボックス 50"/>
          <p:cNvSpPr txBox="1"/>
          <p:nvPr/>
        </p:nvSpPr>
        <p:spPr>
          <a:xfrm>
            <a:off x="170915" y="3919359"/>
            <a:ext cx="2107306" cy="646331"/>
          </a:xfrm>
          <a:prstGeom prst="rect">
            <a:avLst/>
          </a:prstGeom>
          <a:noFill/>
        </p:spPr>
        <p:txBody>
          <a:bodyPr wrap="square" rtlCol="0">
            <a:spAutoFit/>
          </a:bodyPr>
          <a:lstStyle/>
          <a:p>
            <a:r>
              <a:rPr lang="en-US" altLang="ja-JP" sz="3600" dirty="0" smtClean="0"/>
              <a:t>NIM</a:t>
            </a:r>
            <a:r>
              <a:rPr lang="ja-JP" altLang="en-US" sz="3600" dirty="0" smtClean="0"/>
              <a:t>信号</a:t>
            </a:r>
            <a:endParaRPr kumimoji="1" lang="ja-JP" altLang="en-US" sz="3600" dirty="0"/>
          </a:p>
        </p:txBody>
      </p:sp>
      <p:sp>
        <p:nvSpPr>
          <p:cNvPr id="52" name="テキスト ボックス 51"/>
          <p:cNvSpPr txBox="1"/>
          <p:nvPr/>
        </p:nvSpPr>
        <p:spPr>
          <a:xfrm>
            <a:off x="3274053" y="5245998"/>
            <a:ext cx="1807272" cy="1200329"/>
          </a:xfrm>
          <a:prstGeom prst="rect">
            <a:avLst/>
          </a:prstGeom>
          <a:noFill/>
        </p:spPr>
        <p:txBody>
          <a:bodyPr wrap="square" rtlCol="0">
            <a:spAutoFit/>
          </a:bodyPr>
          <a:lstStyle/>
          <a:p>
            <a:pPr algn="ctr"/>
            <a:r>
              <a:rPr lang="en-US" altLang="ja-JP" sz="3600" dirty="0" smtClean="0"/>
              <a:t>LED  DRIVER</a:t>
            </a:r>
            <a:endParaRPr kumimoji="1" lang="ja-JP" altLang="en-US" sz="3600" dirty="0"/>
          </a:p>
        </p:txBody>
      </p:sp>
      <p:sp>
        <p:nvSpPr>
          <p:cNvPr id="53" name="テキスト ボックス 52"/>
          <p:cNvSpPr txBox="1"/>
          <p:nvPr/>
        </p:nvSpPr>
        <p:spPr>
          <a:xfrm>
            <a:off x="5848084" y="5472330"/>
            <a:ext cx="1084107" cy="646331"/>
          </a:xfrm>
          <a:prstGeom prst="rect">
            <a:avLst/>
          </a:prstGeom>
          <a:noFill/>
        </p:spPr>
        <p:txBody>
          <a:bodyPr wrap="square" rtlCol="0">
            <a:spAutoFit/>
          </a:bodyPr>
          <a:lstStyle/>
          <a:p>
            <a:pPr algn="ctr"/>
            <a:r>
              <a:rPr lang="en-US" altLang="ja-JP" sz="3600" dirty="0" smtClean="0"/>
              <a:t>LED</a:t>
            </a:r>
            <a:endParaRPr kumimoji="1" lang="ja-JP" altLang="en-US" sz="3600" dirty="0"/>
          </a:p>
        </p:txBody>
      </p:sp>
      <p:sp>
        <p:nvSpPr>
          <p:cNvPr id="54" name="テキスト ボックス 53"/>
          <p:cNvSpPr txBox="1"/>
          <p:nvPr/>
        </p:nvSpPr>
        <p:spPr>
          <a:xfrm>
            <a:off x="9166269" y="5457560"/>
            <a:ext cx="1355236" cy="646331"/>
          </a:xfrm>
          <a:prstGeom prst="rect">
            <a:avLst/>
          </a:prstGeom>
          <a:noFill/>
        </p:spPr>
        <p:txBody>
          <a:bodyPr wrap="square" rtlCol="0">
            <a:spAutoFit/>
          </a:bodyPr>
          <a:lstStyle/>
          <a:p>
            <a:pPr algn="ctr"/>
            <a:r>
              <a:rPr lang="en-US" altLang="ja-JP" sz="3600" dirty="0" smtClean="0"/>
              <a:t>MPPC</a:t>
            </a:r>
            <a:endParaRPr kumimoji="1" lang="ja-JP" altLang="en-US" sz="3600" dirty="0"/>
          </a:p>
        </p:txBody>
      </p:sp>
      <p:sp>
        <p:nvSpPr>
          <p:cNvPr id="55" name="テキスト ボックス 54"/>
          <p:cNvSpPr txBox="1"/>
          <p:nvPr/>
        </p:nvSpPr>
        <p:spPr>
          <a:xfrm>
            <a:off x="8927473" y="868757"/>
            <a:ext cx="2348243" cy="461665"/>
          </a:xfrm>
          <a:prstGeom prst="rect">
            <a:avLst/>
          </a:prstGeom>
          <a:noFill/>
        </p:spPr>
        <p:txBody>
          <a:bodyPr wrap="square" rtlCol="0">
            <a:spAutoFit/>
          </a:bodyPr>
          <a:lstStyle/>
          <a:p>
            <a:pPr algn="ctr"/>
            <a:r>
              <a:rPr lang="ja-JP" altLang="en-US" sz="2400" dirty="0" smtClean="0"/>
              <a:t>フラッシュ</a:t>
            </a:r>
            <a:r>
              <a:rPr lang="en-US" altLang="ja-JP" sz="2400" dirty="0" smtClean="0"/>
              <a:t>ADC</a:t>
            </a:r>
            <a:endParaRPr kumimoji="1" lang="ja-JP" altLang="en-US" sz="2400" dirty="0"/>
          </a:p>
        </p:txBody>
      </p:sp>
      <p:cxnSp>
        <p:nvCxnSpPr>
          <p:cNvPr id="57" name="直線矢印コネクタ 56"/>
          <p:cNvCxnSpPr/>
          <p:nvPr/>
        </p:nvCxnSpPr>
        <p:spPr>
          <a:xfrm>
            <a:off x="7044744" y="4674900"/>
            <a:ext cx="1698398" cy="12623"/>
          </a:xfrm>
          <a:prstGeom prst="straightConnector1">
            <a:avLst/>
          </a:prstGeom>
          <a:ln w="28575">
            <a:solidFill>
              <a:srgbClr val="FFC000"/>
            </a:solidFill>
            <a:headEnd type="triangle"/>
            <a:tailEnd type="triangle"/>
          </a:ln>
        </p:spPr>
        <p:style>
          <a:lnRef idx="1">
            <a:schemeClr val="dk1"/>
          </a:lnRef>
          <a:fillRef idx="0">
            <a:schemeClr val="dk1"/>
          </a:fillRef>
          <a:effectRef idx="0">
            <a:schemeClr val="dk1"/>
          </a:effectRef>
          <a:fontRef idx="minor">
            <a:schemeClr val="tx1"/>
          </a:fontRef>
        </p:style>
      </p:cxnSp>
      <p:sp>
        <p:nvSpPr>
          <p:cNvPr id="60" name="テキスト ボックス 59"/>
          <p:cNvSpPr txBox="1"/>
          <p:nvPr/>
        </p:nvSpPr>
        <p:spPr>
          <a:xfrm>
            <a:off x="7190238" y="4028830"/>
            <a:ext cx="1451486" cy="646331"/>
          </a:xfrm>
          <a:prstGeom prst="rect">
            <a:avLst/>
          </a:prstGeom>
          <a:noFill/>
        </p:spPr>
        <p:txBody>
          <a:bodyPr wrap="square" rtlCol="0">
            <a:spAutoFit/>
          </a:bodyPr>
          <a:lstStyle/>
          <a:p>
            <a:pPr algn="ctr"/>
            <a:r>
              <a:rPr lang="ja-JP" altLang="en-US" sz="3600" dirty="0">
                <a:solidFill>
                  <a:srgbClr val="FF0000"/>
                </a:solidFill>
              </a:rPr>
              <a:t>可変</a:t>
            </a:r>
            <a:endParaRPr kumimoji="1" lang="ja-JP" altLang="en-US" sz="3600" dirty="0">
              <a:solidFill>
                <a:srgbClr val="FF0000"/>
              </a:solidFill>
            </a:endParaRPr>
          </a:p>
        </p:txBody>
      </p:sp>
      <p:sp>
        <p:nvSpPr>
          <p:cNvPr id="61" name="円形吹き出し 60"/>
          <p:cNvSpPr/>
          <p:nvPr/>
        </p:nvSpPr>
        <p:spPr>
          <a:xfrm>
            <a:off x="4608692" y="2826732"/>
            <a:ext cx="2478179" cy="1945229"/>
          </a:xfrm>
          <a:prstGeom prst="wedgeEllipseCallou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2" name="テキスト ボックス 61"/>
          <p:cNvSpPr txBox="1"/>
          <p:nvPr/>
        </p:nvSpPr>
        <p:spPr>
          <a:xfrm>
            <a:off x="4964536" y="3335653"/>
            <a:ext cx="1907485" cy="954107"/>
          </a:xfrm>
          <a:prstGeom prst="rect">
            <a:avLst/>
          </a:prstGeom>
          <a:noFill/>
        </p:spPr>
        <p:txBody>
          <a:bodyPr wrap="square" rtlCol="0">
            <a:spAutoFit/>
          </a:bodyPr>
          <a:lstStyle/>
          <a:p>
            <a:r>
              <a:rPr kumimoji="1" lang="ja-JP" altLang="en-US" sz="2800" dirty="0" smtClean="0">
                <a:solidFill>
                  <a:srgbClr val="FF0000"/>
                </a:solidFill>
              </a:rPr>
              <a:t>光量調節に使用</a:t>
            </a:r>
            <a:endParaRPr kumimoji="1" lang="ja-JP" altLang="en-US" sz="2800" dirty="0">
              <a:solidFill>
                <a:srgbClr val="FF0000"/>
              </a:solidFill>
            </a:endParaRPr>
          </a:p>
        </p:txBody>
      </p:sp>
      <p:sp>
        <p:nvSpPr>
          <p:cNvPr id="63" name="正方形/長方形 62"/>
          <p:cNvSpPr/>
          <p:nvPr/>
        </p:nvSpPr>
        <p:spPr>
          <a:xfrm>
            <a:off x="2480868" y="3115391"/>
            <a:ext cx="2013791" cy="157213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65" name="直線コネクタ 64"/>
          <p:cNvCxnSpPr/>
          <p:nvPr/>
        </p:nvCxnSpPr>
        <p:spPr>
          <a:xfrm flipH="1">
            <a:off x="3438659" y="4224271"/>
            <a:ext cx="1" cy="868364"/>
          </a:xfrm>
          <a:prstGeom prst="line">
            <a:avLst/>
          </a:prstGeom>
          <a:ln w="28575"/>
        </p:spPr>
        <p:style>
          <a:lnRef idx="1">
            <a:schemeClr val="dk1"/>
          </a:lnRef>
          <a:fillRef idx="0">
            <a:schemeClr val="dk1"/>
          </a:fillRef>
          <a:effectRef idx="0">
            <a:schemeClr val="dk1"/>
          </a:effectRef>
          <a:fontRef idx="minor">
            <a:schemeClr val="tx1"/>
          </a:fontRef>
        </p:style>
      </p:cxnSp>
      <p:sp>
        <p:nvSpPr>
          <p:cNvPr id="66" name="テキスト ボックス 65"/>
          <p:cNvSpPr txBox="1"/>
          <p:nvPr/>
        </p:nvSpPr>
        <p:spPr>
          <a:xfrm>
            <a:off x="2575774" y="3398628"/>
            <a:ext cx="1756088" cy="523220"/>
          </a:xfrm>
          <a:prstGeom prst="rect">
            <a:avLst/>
          </a:prstGeom>
          <a:noFill/>
        </p:spPr>
        <p:txBody>
          <a:bodyPr wrap="square" rtlCol="0">
            <a:spAutoFit/>
          </a:bodyPr>
          <a:lstStyle/>
          <a:p>
            <a:pPr algn="ctr"/>
            <a:r>
              <a:rPr kumimoji="1" lang="ja-JP" altLang="en-US" sz="2800" dirty="0" smtClean="0"/>
              <a:t>定電圧源</a:t>
            </a:r>
            <a:endParaRPr kumimoji="1" lang="ja-JP" altLang="en-US" sz="2800" dirty="0"/>
          </a:p>
        </p:txBody>
      </p:sp>
      <p:sp>
        <p:nvSpPr>
          <p:cNvPr id="74" name="円/楕円 73"/>
          <p:cNvSpPr/>
          <p:nvPr/>
        </p:nvSpPr>
        <p:spPr>
          <a:xfrm>
            <a:off x="3217911" y="4015215"/>
            <a:ext cx="437881" cy="437882"/>
          </a:xfrm>
          <a:prstGeom prst="ellipse">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5" name="円/楕円 74"/>
          <p:cNvSpPr/>
          <p:nvPr/>
        </p:nvSpPr>
        <p:spPr>
          <a:xfrm>
            <a:off x="3338782" y="4130904"/>
            <a:ext cx="218942" cy="218941"/>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741223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48520"/>
          </a:xfrm>
        </p:spPr>
        <p:txBody>
          <a:bodyPr/>
          <a:lstStyle/>
          <a:p>
            <a:r>
              <a:rPr kumimoji="1" lang="ja-JP" altLang="en-US" dirty="0" smtClean="0"/>
              <a:t>③使用器具・配線</a:t>
            </a:r>
            <a:endParaRPr kumimoji="1" lang="ja-JP" altLang="en-US" dirty="0"/>
          </a:p>
        </p:txBody>
      </p:sp>
      <p:sp>
        <p:nvSpPr>
          <p:cNvPr id="3" name="正方形/長方形 2"/>
          <p:cNvSpPr/>
          <p:nvPr/>
        </p:nvSpPr>
        <p:spPr>
          <a:xfrm>
            <a:off x="838200" y="1313646"/>
            <a:ext cx="2318197" cy="1481071"/>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8859592" y="1313646"/>
            <a:ext cx="2494208" cy="2910625"/>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円/楕円 4"/>
          <p:cNvSpPr/>
          <p:nvPr/>
        </p:nvSpPr>
        <p:spPr>
          <a:xfrm>
            <a:off x="2627291" y="1835240"/>
            <a:ext cx="437881" cy="43788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円/楕円 5"/>
          <p:cNvSpPr/>
          <p:nvPr/>
        </p:nvSpPr>
        <p:spPr>
          <a:xfrm>
            <a:off x="9997224" y="1941491"/>
            <a:ext cx="218942" cy="218941"/>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8" name="直線コネクタ 7"/>
          <p:cNvCxnSpPr/>
          <p:nvPr/>
        </p:nvCxnSpPr>
        <p:spPr>
          <a:xfrm>
            <a:off x="2846231" y="2041303"/>
            <a:ext cx="7260465" cy="9659"/>
          </a:xfrm>
          <a:prstGeom prst="line">
            <a:avLst/>
          </a:prstGeom>
          <a:ln w="28575"/>
        </p:spPr>
        <p:style>
          <a:lnRef idx="1">
            <a:schemeClr val="dk1"/>
          </a:lnRef>
          <a:fillRef idx="0">
            <a:schemeClr val="dk1"/>
          </a:fillRef>
          <a:effectRef idx="0">
            <a:schemeClr val="dk1"/>
          </a:effectRef>
          <a:fontRef idx="minor">
            <a:schemeClr val="tx1"/>
          </a:fontRef>
        </p:style>
      </p:cxnSp>
      <p:sp>
        <p:nvSpPr>
          <p:cNvPr id="13" name="円/楕円 12"/>
          <p:cNvSpPr/>
          <p:nvPr/>
        </p:nvSpPr>
        <p:spPr>
          <a:xfrm>
            <a:off x="10816643" y="3700419"/>
            <a:ext cx="437881" cy="437882"/>
          </a:xfrm>
          <a:prstGeom prst="ellipse">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円/楕円 13"/>
          <p:cNvSpPr/>
          <p:nvPr/>
        </p:nvSpPr>
        <p:spPr>
          <a:xfrm>
            <a:off x="9887755" y="1835240"/>
            <a:ext cx="437881" cy="437882"/>
          </a:xfrm>
          <a:prstGeom prst="ellipse">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 name="円/楕円 14"/>
          <p:cNvSpPr/>
          <p:nvPr/>
        </p:nvSpPr>
        <p:spPr>
          <a:xfrm>
            <a:off x="10926112" y="3809889"/>
            <a:ext cx="218942" cy="218941"/>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円/楕円 15"/>
          <p:cNvSpPr/>
          <p:nvPr/>
        </p:nvSpPr>
        <p:spPr>
          <a:xfrm>
            <a:off x="1778357" y="2262166"/>
            <a:ext cx="437881" cy="43788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8" name="カギ線コネクタ 17"/>
          <p:cNvCxnSpPr/>
          <p:nvPr/>
        </p:nvCxnSpPr>
        <p:spPr>
          <a:xfrm rot="16200000" flipH="1">
            <a:off x="927836" y="3550567"/>
            <a:ext cx="3314390" cy="1175468"/>
          </a:xfrm>
          <a:prstGeom prst="bentConnector2">
            <a:avLst/>
          </a:prstGeom>
          <a:ln w="28575"/>
        </p:spPr>
        <p:style>
          <a:lnRef idx="1">
            <a:schemeClr val="dk1"/>
          </a:lnRef>
          <a:fillRef idx="0">
            <a:schemeClr val="dk1"/>
          </a:fillRef>
          <a:effectRef idx="0">
            <a:schemeClr val="dk1"/>
          </a:effectRef>
          <a:fontRef idx="minor">
            <a:schemeClr val="tx1"/>
          </a:fontRef>
        </p:style>
      </p:cxnSp>
      <p:sp>
        <p:nvSpPr>
          <p:cNvPr id="23" name="円/楕円 22"/>
          <p:cNvSpPr/>
          <p:nvPr/>
        </p:nvSpPr>
        <p:spPr>
          <a:xfrm>
            <a:off x="1896009" y="2371635"/>
            <a:ext cx="218942" cy="218941"/>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7" name="フローチャート: 論理積ゲート 26"/>
          <p:cNvSpPr/>
          <p:nvPr/>
        </p:nvSpPr>
        <p:spPr>
          <a:xfrm>
            <a:off x="3210535" y="5077864"/>
            <a:ext cx="1249251" cy="1405722"/>
          </a:xfrm>
          <a:prstGeom prst="flowChartDelay">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1" name="カギ線コネクタ 30"/>
          <p:cNvCxnSpPr/>
          <p:nvPr/>
        </p:nvCxnSpPr>
        <p:spPr>
          <a:xfrm rot="5400000">
            <a:off x="9833500" y="4593413"/>
            <a:ext cx="1876135" cy="528033"/>
          </a:xfrm>
          <a:prstGeom prst="bentConnector3">
            <a:avLst>
              <a:gd name="adj1" fmla="val 100111"/>
            </a:avLst>
          </a:prstGeom>
          <a:ln w="28575"/>
        </p:spPr>
        <p:style>
          <a:lnRef idx="1">
            <a:schemeClr val="dk1"/>
          </a:lnRef>
          <a:fillRef idx="0">
            <a:schemeClr val="dk1"/>
          </a:fillRef>
          <a:effectRef idx="0">
            <a:schemeClr val="dk1"/>
          </a:effectRef>
          <a:fontRef idx="minor">
            <a:schemeClr val="tx1"/>
          </a:fontRef>
        </p:style>
      </p:cxnSp>
      <p:sp>
        <p:nvSpPr>
          <p:cNvPr id="34" name="正方形/長方形 33"/>
          <p:cNvSpPr/>
          <p:nvPr/>
        </p:nvSpPr>
        <p:spPr>
          <a:xfrm>
            <a:off x="8743144" y="5166999"/>
            <a:ext cx="1764405" cy="115621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7" name="円/楕円 36"/>
          <p:cNvSpPr/>
          <p:nvPr/>
        </p:nvSpPr>
        <p:spPr>
          <a:xfrm>
            <a:off x="8743142" y="5288781"/>
            <a:ext cx="409171" cy="987017"/>
          </a:xfrm>
          <a:prstGeom prst="ellipse">
            <a:avLst/>
          </a:prstGeom>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9" name="直線矢印コネクタ 38"/>
          <p:cNvCxnSpPr/>
          <p:nvPr/>
        </p:nvCxnSpPr>
        <p:spPr>
          <a:xfrm flipV="1">
            <a:off x="4632507" y="4857429"/>
            <a:ext cx="1053786" cy="54912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40" name="直線矢印コネクタ 39"/>
          <p:cNvCxnSpPr/>
          <p:nvPr/>
        </p:nvCxnSpPr>
        <p:spPr>
          <a:xfrm flipV="1">
            <a:off x="4632507" y="5825442"/>
            <a:ext cx="1221074" cy="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42" name="直線矢印コネクタ 41"/>
          <p:cNvCxnSpPr/>
          <p:nvPr/>
        </p:nvCxnSpPr>
        <p:spPr>
          <a:xfrm>
            <a:off x="4614363" y="6194008"/>
            <a:ext cx="1090073" cy="460096"/>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46" name="円/楕円 45"/>
          <p:cNvSpPr/>
          <p:nvPr/>
        </p:nvSpPr>
        <p:spPr>
          <a:xfrm>
            <a:off x="2724953" y="1941491"/>
            <a:ext cx="218942" cy="218941"/>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7" name="テキスト ボックス 46"/>
          <p:cNvSpPr txBox="1"/>
          <p:nvPr/>
        </p:nvSpPr>
        <p:spPr>
          <a:xfrm>
            <a:off x="838200" y="1419897"/>
            <a:ext cx="1772722" cy="954107"/>
          </a:xfrm>
          <a:prstGeom prst="rect">
            <a:avLst/>
          </a:prstGeom>
          <a:noFill/>
        </p:spPr>
        <p:txBody>
          <a:bodyPr wrap="square" rtlCol="0">
            <a:spAutoFit/>
          </a:bodyPr>
          <a:lstStyle/>
          <a:p>
            <a:r>
              <a:rPr kumimoji="1" lang="en-US" altLang="ja-JP" sz="2800" dirty="0" smtClean="0"/>
              <a:t>Clock  Generator</a:t>
            </a:r>
            <a:endParaRPr kumimoji="1" lang="ja-JP" altLang="en-US" sz="2800" dirty="0"/>
          </a:p>
        </p:txBody>
      </p:sp>
      <p:sp>
        <p:nvSpPr>
          <p:cNvPr id="48" name="テキスト ボックス 47"/>
          <p:cNvSpPr txBox="1"/>
          <p:nvPr/>
        </p:nvSpPr>
        <p:spPr>
          <a:xfrm>
            <a:off x="4533363" y="1452744"/>
            <a:ext cx="2107306" cy="646331"/>
          </a:xfrm>
          <a:prstGeom prst="rect">
            <a:avLst/>
          </a:prstGeom>
          <a:noFill/>
        </p:spPr>
        <p:txBody>
          <a:bodyPr wrap="square" rtlCol="0">
            <a:spAutoFit/>
          </a:bodyPr>
          <a:lstStyle/>
          <a:p>
            <a:r>
              <a:rPr lang="en-US" altLang="ja-JP" sz="3600" dirty="0" smtClean="0"/>
              <a:t>NIM</a:t>
            </a:r>
            <a:r>
              <a:rPr lang="ja-JP" altLang="en-US" sz="3600" dirty="0" smtClean="0"/>
              <a:t>信号</a:t>
            </a:r>
            <a:endParaRPr kumimoji="1" lang="ja-JP" altLang="en-US" sz="3600" dirty="0"/>
          </a:p>
        </p:txBody>
      </p:sp>
      <p:sp>
        <p:nvSpPr>
          <p:cNvPr id="49" name="テキスト ボックス 48"/>
          <p:cNvSpPr txBox="1"/>
          <p:nvPr/>
        </p:nvSpPr>
        <p:spPr>
          <a:xfrm>
            <a:off x="9015211" y="1413458"/>
            <a:ext cx="2239313" cy="523220"/>
          </a:xfrm>
          <a:prstGeom prst="rect">
            <a:avLst/>
          </a:prstGeom>
          <a:noFill/>
        </p:spPr>
        <p:txBody>
          <a:bodyPr wrap="square" rtlCol="0">
            <a:spAutoFit/>
          </a:bodyPr>
          <a:lstStyle/>
          <a:p>
            <a:pPr algn="ctr"/>
            <a:r>
              <a:rPr kumimoji="1" lang="en-US" altLang="ja-JP" sz="2800" dirty="0" smtClean="0"/>
              <a:t>TRIGGER   IN</a:t>
            </a:r>
            <a:endParaRPr kumimoji="1" lang="ja-JP" altLang="en-US" sz="2800" dirty="0"/>
          </a:p>
        </p:txBody>
      </p:sp>
      <p:sp>
        <p:nvSpPr>
          <p:cNvPr id="50" name="テキスト ボックス 49"/>
          <p:cNvSpPr txBox="1"/>
          <p:nvPr/>
        </p:nvSpPr>
        <p:spPr>
          <a:xfrm>
            <a:off x="9828457" y="3610968"/>
            <a:ext cx="1093094" cy="584775"/>
          </a:xfrm>
          <a:prstGeom prst="rect">
            <a:avLst/>
          </a:prstGeom>
          <a:noFill/>
        </p:spPr>
        <p:txBody>
          <a:bodyPr wrap="square" rtlCol="0">
            <a:spAutoFit/>
          </a:bodyPr>
          <a:lstStyle/>
          <a:p>
            <a:pPr algn="ctr"/>
            <a:r>
              <a:rPr lang="en-US" altLang="ja-JP" sz="3200" dirty="0" smtClean="0"/>
              <a:t>Ch0</a:t>
            </a:r>
            <a:endParaRPr kumimoji="1" lang="ja-JP" altLang="en-US" sz="3200" dirty="0"/>
          </a:p>
        </p:txBody>
      </p:sp>
      <p:sp>
        <p:nvSpPr>
          <p:cNvPr id="51" name="テキスト ボックス 50"/>
          <p:cNvSpPr txBox="1"/>
          <p:nvPr/>
        </p:nvSpPr>
        <p:spPr>
          <a:xfrm>
            <a:off x="170915" y="3919359"/>
            <a:ext cx="2107306" cy="646331"/>
          </a:xfrm>
          <a:prstGeom prst="rect">
            <a:avLst/>
          </a:prstGeom>
          <a:noFill/>
        </p:spPr>
        <p:txBody>
          <a:bodyPr wrap="square" rtlCol="0">
            <a:spAutoFit/>
          </a:bodyPr>
          <a:lstStyle/>
          <a:p>
            <a:r>
              <a:rPr lang="en-US" altLang="ja-JP" sz="3600" dirty="0" smtClean="0"/>
              <a:t>TTL</a:t>
            </a:r>
            <a:r>
              <a:rPr lang="ja-JP" altLang="en-US" sz="3600" dirty="0" smtClean="0"/>
              <a:t>信号</a:t>
            </a:r>
            <a:endParaRPr kumimoji="1" lang="ja-JP" altLang="en-US" sz="3600" dirty="0"/>
          </a:p>
        </p:txBody>
      </p:sp>
      <p:sp>
        <p:nvSpPr>
          <p:cNvPr id="53" name="テキスト ボックス 52"/>
          <p:cNvSpPr txBox="1"/>
          <p:nvPr/>
        </p:nvSpPr>
        <p:spPr>
          <a:xfrm>
            <a:off x="3279852" y="5472330"/>
            <a:ext cx="1084107" cy="646331"/>
          </a:xfrm>
          <a:prstGeom prst="rect">
            <a:avLst/>
          </a:prstGeom>
          <a:noFill/>
        </p:spPr>
        <p:txBody>
          <a:bodyPr wrap="square" rtlCol="0">
            <a:spAutoFit/>
          </a:bodyPr>
          <a:lstStyle/>
          <a:p>
            <a:pPr algn="ctr"/>
            <a:r>
              <a:rPr lang="en-US" altLang="ja-JP" sz="3600" dirty="0" smtClean="0"/>
              <a:t>LED</a:t>
            </a:r>
            <a:endParaRPr kumimoji="1" lang="ja-JP" altLang="en-US" sz="3600" dirty="0"/>
          </a:p>
        </p:txBody>
      </p:sp>
      <p:sp>
        <p:nvSpPr>
          <p:cNvPr id="54" name="テキスト ボックス 53"/>
          <p:cNvSpPr txBox="1"/>
          <p:nvPr/>
        </p:nvSpPr>
        <p:spPr>
          <a:xfrm>
            <a:off x="9166269" y="5457560"/>
            <a:ext cx="1355236" cy="646331"/>
          </a:xfrm>
          <a:prstGeom prst="rect">
            <a:avLst/>
          </a:prstGeom>
          <a:noFill/>
        </p:spPr>
        <p:txBody>
          <a:bodyPr wrap="square" rtlCol="0">
            <a:spAutoFit/>
          </a:bodyPr>
          <a:lstStyle/>
          <a:p>
            <a:pPr algn="ctr"/>
            <a:r>
              <a:rPr lang="en-US" altLang="ja-JP" sz="3600" dirty="0" smtClean="0"/>
              <a:t>MPPC</a:t>
            </a:r>
            <a:endParaRPr kumimoji="1" lang="ja-JP" altLang="en-US" sz="3600" dirty="0"/>
          </a:p>
        </p:txBody>
      </p:sp>
      <p:sp>
        <p:nvSpPr>
          <p:cNvPr id="55" name="テキスト ボックス 54"/>
          <p:cNvSpPr txBox="1"/>
          <p:nvPr/>
        </p:nvSpPr>
        <p:spPr>
          <a:xfrm>
            <a:off x="8927473" y="868757"/>
            <a:ext cx="2348243" cy="461665"/>
          </a:xfrm>
          <a:prstGeom prst="rect">
            <a:avLst/>
          </a:prstGeom>
          <a:noFill/>
        </p:spPr>
        <p:txBody>
          <a:bodyPr wrap="square" rtlCol="0">
            <a:spAutoFit/>
          </a:bodyPr>
          <a:lstStyle/>
          <a:p>
            <a:pPr algn="ctr"/>
            <a:r>
              <a:rPr lang="ja-JP" altLang="en-US" sz="2400" dirty="0" smtClean="0"/>
              <a:t>フラッシュ</a:t>
            </a:r>
            <a:r>
              <a:rPr lang="en-US" altLang="ja-JP" sz="2400" dirty="0" smtClean="0"/>
              <a:t>ADC</a:t>
            </a:r>
            <a:endParaRPr kumimoji="1" lang="ja-JP" altLang="en-US" sz="2400" dirty="0"/>
          </a:p>
        </p:txBody>
      </p:sp>
      <p:cxnSp>
        <p:nvCxnSpPr>
          <p:cNvPr id="57" name="直線矢印コネクタ 56"/>
          <p:cNvCxnSpPr/>
          <p:nvPr/>
        </p:nvCxnSpPr>
        <p:spPr>
          <a:xfrm flipV="1">
            <a:off x="4916780" y="4672904"/>
            <a:ext cx="3728298" cy="2257"/>
          </a:xfrm>
          <a:prstGeom prst="straightConnector1">
            <a:avLst/>
          </a:prstGeom>
          <a:ln w="28575">
            <a:solidFill>
              <a:srgbClr val="FFC000"/>
            </a:solidFill>
            <a:headEnd type="triangle"/>
            <a:tailEnd type="triangle"/>
          </a:ln>
        </p:spPr>
        <p:style>
          <a:lnRef idx="1">
            <a:schemeClr val="dk1"/>
          </a:lnRef>
          <a:fillRef idx="0">
            <a:schemeClr val="dk1"/>
          </a:fillRef>
          <a:effectRef idx="0">
            <a:schemeClr val="dk1"/>
          </a:effectRef>
          <a:fontRef idx="minor">
            <a:schemeClr val="tx1"/>
          </a:fontRef>
        </p:style>
      </p:cxnSp>
      <p:sp>
        <p:nvSpPr>
          <p:cNvPr id="60" name="テキスト ボックス 59"/>
          <p:cNvSpPr txBox="1"/>
          <p:nvPr/>
        </p:nvSpPr>
        <p:spPr>
          <a:xfrm>
            <a:off x="6057774" y="4026573"/>
            <a:ext cx="1451486" cy="646331"/>
          </a:xfrm>
          <a:prstGeom prst="rect">
            <a:avLst/>
          </a:prstGeom>
          <a:noFill/>
        </p:spPr>
        <p:txBody>
          <a:bodyPr wrap="square" rtlCol="0">
            <a:spAutoFit/>
          </a:bodyPr>
          <a:lstStyle/>
          <a:p>
            <a:pPr algn="ctr"/>
            <a:r>
              <a:rPr lang="ja-JP" altLang="en-US" sz="3600" dirty="0">
                <a:solidFill>
                  <a:srgbClr val="FF0000"/>
                </a:solidFill>
              </a:rPr>
              <a:t>可変</a:t>
            </a:r>
            <a:endParaRPr kumimoji="1" lang="ja-JP" altLang="en-US" sz="3600" dirty="0">
              <a:solidFill>
                <a:srgbClr val="FF0000"/>
              </a:solidFill>
            </a:endParaRPr>
          </a:p>
        </p:txBody>
      </p:sp>
      <p:sp>
        <p:nvSpPr>
          <p:cNvPr id="61" name="円形吹き出し 60"/>
          <p:cNvSpPr/>
          <p:nvPr/>
        </p:nvSpPr>
        <p:spPr>
          <a:xfrm>
            <a:off x="3484276" y="2454700"/>
            <a:ext cx="2478179" cy="1945229"/>
          </a:xfrm>
          <a:prstGeom prst="wedgeEllipseCallou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2" name="テキスト ボックス 61"/>
          <p:cNvSpPr txBox="1"/>
          <p:nvPr/>
        </p:nvSpPr>
        <p:spPr>
          <a:xfrm>
            <a:off x="3963038" y="3002164"/>
            <a:ext cx="1907485" cy="954107"/>
          </a:xfrm>
          <a:prstGeom prst="rect">
            <a:avLst/>
          </a:prstGeom>
          <a:noFill/>
        </p:spPr>
        <p:txBody>
          <a:bodyPr wrap="square" rtlCol="0">
            <a:spAutoFit/>
          </a:bodyPr>
          <a:lstStyle/>
          <a:p>
            <a:r>
              <a:rPr kumimoji="1" lang="ja-JP" altLang="en-US" sz="2800" dirty="0" smtClean="0">
                <a:solidFill>
                  <a:srgbClr val="FF0000"/>
                </a:solidFill>
              </a:rPr>
              <a:t>光量調節に使用</a:t>
            </a:r>
            <a:endParaRPr kumimoji="1" lang="ja-JP" altLang="en-US" sz="2800" dirty="0">
              <a:solidFill>
                <a:srgbClr val="FF0000"/>
              </a:solidFill>
            </a:endParaRPr>
          </a:p>
        </p:txBody>
      </p:sp>
    </p:spTree>
    <p:extLst>
      <p:ext uri="{BB962C8B-B14F-4D97-AF65-F5344CB8AC3E}">
        <p14:creationId xmlns:p14="http://schemas.microsoft.com/office/powerpoint/2010/main" val="3575459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t>
            </a:r>
            <a:r>
              <a:rPr lang="ja-JP" altLang="en-US" dirty="0" smtClean="0"/>
              <a:t>注意点</a:t>
            </a:r>
            <a:r>
              <a:rPr lang="en-US" altLang="ja-JP" dirty="0" smtClean="0"/>
              <a:t>※</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3600" dirty="0"/>
              <a:t>MPPC</a:t>
            </a:r>
            <a:r>
              <a:rPr lang="ja-JP" altLang="en-US" sz="3600" dirty="0"/>
              <a:t>は繊細なため蛍光灯のもとで起動させると、光の量が大きすぎてくるってしまうため、起動する際はしっかり遮光されているか確認する</a:t>
            </a:r>
            <a:r>
              <a:rPr lang="ja-JP" altLang="en-US" sz="3600" dirty="0" smtClean="0"/>
              <a:t>。</a:t>
            </a:r>
            <a:endParaRPr lang="en-US" altLang="ja-JP" sz="3600" dirty="0" smtClean="0"/>
          </a:p>
          <a:p>
            <a:r>
              <a:rPr kumimoji="1" lang="ja-JP" altLang="en-US" sz="3600" dirty="0" smtClean="0"/>
              <a:t>クロックジェネレーターを起動する前に必ず、ファンを起動する。</a:t>
            </a:r>
            <a:endParaRPr kumimoji="1" lang="ja-JP" altLang="en-US" sz="3600" dirty="0"/>
          </a:p>
        </p:txBody>
      </p:sp>
    </p:spTree>
    <p:extLst>
      <p:ext uri="{BB962C8B-B14F-4D97-AF65-F5344CB8AC3E}">
        <p14:creationId xmlns:p14="http://schemas.microsoft.com/office/powerpoint/2010/main" val="4180575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6190" y="527846"/>
            <a:ext cx="8596668" cy="1016944"/>
          </a:xfrm>
        </p:spPr>
        <p:txBody>
          <a:bodyPr>
            <a:normAutofit/>
          </a:bodyPr>
          <a:lstStyle/>
          <a:p>
            <a:r>
              <a:rPr kumimoji="1" lang="ja-JP" altLang="en-US" sz="5400" dirty="0"/>
              <a:t>はじめに</a:t>
            </a:r>
          </a:p>
        </p:txBody>
      </p:sp>
      <p:sp>
        <p:nvSpPr>
          <p:cNvPr id="3" name="コンテンツ プレースホルダー 2"/>
          <p:cNvSpPr>
            <a:spLocks noGrp="1"/>
          </p:cNvSpPr>
          <p:nvPr>
            <p:ph idx="1"/>
          </p:nvPr>
        </p:nvSpPr>
        <p:spPr>
          <a:xfrm>
            <a:off x="1148315" y="1637415"/>
            <a:ext cx="8973880" cy="2509283"/>
          </a:xfrm>
        </p:spPr>
        <p:txBody>
          <a:bodyPr>
            <a:normAutofit/>
          </a:bodyPr>
          <a:lstStyle/>
          <a:p>
            <a:r>
              <a:rPr kumimoji="1" lang="ja-JP" altLang="en-US" sz="3600" dirty="0"/>
              <a:t>実験目的：光速をより正確に測定する</a:t>
            </a:r>
            <a:endParaRPr kumimoji="1" lang="en-US" altLang="ja-JP" sz="3600" dirty="0"/>
          </a:p>
          <a:p>
            <a:pPr>
              <a:lnSpc>
                <a:spcPct val="150000"/>
              </a:lnSpc>
            </a:pPr>
            <a:r>
              <a:rPr lang="ja-JP" altLang="en-US" sz="3600" dirty="0"/>
              <a:t>実験原理：光の進む距離と時間を測定し</a:t>
            </a:r>
            <a:endParaRPr lang="en-US" altLang="ja-JP" sz="3600" dirty="0"/>
          </a:p>
          <a:p>
            <a:pPr marL="0" indent="0">
              <a:buNone/>
            </a:pPr>
            <a:r>
              <a:rPr lang="ja-JP" altLang="en-US" sz="3600" dirty="0"/>
              <a:t>　　　　　その関係から速度を求める</a:t>
            </a:r>
            <a:endParaRPr kumimoji="1" lang="ja-JP" altLang="en-US" sz="3600" dirty="0"/>
          </a:p>
        </p:txBody>
      </p:sp>
      <p:sp>
        <p:nvSpPr>
          <p:cNvPr id="5" name="楕円 4"/>
          <p:cNvSpPr/>
          <p:nvPr/>
        </p:nvSpPr>
        <p:spPr>
          <a:xfrm>
            <a:off x="1913860" y="5039833"/>
            <a:ext cx="871870" cy="8718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7931888" y="5039833"/>
            <a:ext cx="1342114" cy="87187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flipV="1">
            <a:off x="3104707" y="5465134"/>
            <a:ext cx="4428000" cy="0"/>
          </a:xfrm>
          <a:prstGeom prst="straightConnector1">
            <a:avLst/>
          </a:prstGeom>
          <a:ln w="47625">
            <a:solidFill>
              <a:schemeClr val="tx1"/>
            </a:solidFill>
            <a:headEnd w="lg" len="lg"/>
            <a:tailEnd type="triangle" w="lg" len="lg"/>
          </a:ln>
        </p:spPr>
        <p:style>
          <a:lnRef idx="3">
            <a:schemeClr val="accent1"/>
          </a:lnRef>
          <a:fillRef idx="0">
            <a:schemeClr val="accent1"/>
          </a:fillRef>
          <a:effectRef idx="2">
            <a:schemeClr val="accent1"/>
          </a:effectRef>
          <a:fontRef idx="minor">
            <a:schemeClr val="tx1"/>
          </a:fontRef>
        </p:style>
      </p:cxnSp>
      <p:sp>
        <p:nvSpPr>
          <p:cNvPr id="11" name="テキスト ボックス 10"/>
          <p:cNvSpPr txBox="1"/>
          <p:nvPr/>
        </p:nvSpPr>
        <p:spPr>
          <a:xfrm>
            <a:off x="1913860" y="4362433"/>
            <a:ext cx="1190847" cy="584775"/>
          </a:xfrm>
          <a:prstGeom prst="rect">
            <a:avLst/>
          </a:prstGeom>
          <a:noFill/>
        </p:spPr>
        <p:txBody>
          <a:bodyPr wrap="square" rtlCol="0">
            <a:spAutoFit/>
          </a:bodyPr>
          <a:lstStyle/>
          <a:p>
            <a:r>
              <a:rPr kumimoji="1" lang="ja-JP" altLang="en-US" sz="3200" dirty="0"/>
              <a:t>光源</a:t>
            </a:r>
          </a:p>
        </p:txBody>
      </p:sp>
      <p:sp>
        <p:nvSpPr>
          <p:cNvPr id="12" name="テキスト ボックス 11"/>
          <p:cNvSpPr txBox="1"/>
          <p:nvPr/>
        </p:nvSpPr>
        <p:spPr>
          <a:xfrm>
            <a:off x="7891769" y="4277372"/>
            <a:ext cx="1531089" cy="584775"/>
          </a:xfrm>
          <a:prstGeom prst="rect">
            <a:avLst/>
          </a:prstGeom>
          <a:noFill/>
        </p:spPr>
        <p:txBody>
          <a:bodyPr wrap="square" rtlCol="0">
            <a:spAutoFit/>
          </a:bodyPr>
          <a:lstStyle/>
          <a:p>
            <a:r>
              <a:rPr kumimoji="1" lang="ja-JP" altLang="en-US" sz="3200" dirty="0"/>
              <a:t>検出器</a:t>
            </a:r>
          </a:p>
        </p:txBody>
      </p:sp>
      <p:sp>
        <p:nvSpPr>
          <p:cNvPr id="18" name="テキスト ボックス 17"/>
          <p:cNvSpPr txBox="1"/>
          <p:nvPr/>
        </p:nvSpPr>
        <p:spPr>
          <a:xfrm>
            <a:off x="3503888" y="4544306"/>
            <a:ext cx="3790047" cy="523220"/>
          </a:xfrm>
          <a:prstGeom prst="rect">
            <a:avLst/>
          </a:prstGeom>
          <a:noFill/>
        </p:spPr>
        <p:txBody>
          <a:bodyPr wrap="square" rtlCol="0">
            <a:spAutoFit/>
          </a:bodyPr>
          <a:lstStyle/>
          <a:p>
            <a:r>
              <a:rPr kumimoji="1" lang="ja-JP" altLang="en-US" sz="2800" dirty="0"/>
              <a:t>距離：Ｌ　時間：ｔ</a:t>
            </a:r>
          </a:p>
        </p:txBody>
      </p:sp>
    </p:spTree>
    <p:extLst>
      <p:ext uri="{BB962C8B-B14F-4D97-AF65-F5344CB8AC3E}">
        <p14:creationId xmlns:p14="http://schemas.microsoft.com/office/powerpoint/2010/main" val="2450197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330896" y="-972533"/>
            <a:ext cx="5615547" cy="9581882"/>
          </a:xfrm>
          <a:prstGeom prst="rect">
            <a:avLst/>
          </a:prstGeom>
        </p:spPr>
      </p:pic>
      <p:sp>
        <p:nvSpPr>
          <p:cNvPr id="4" name="テキスト ボックス 3"/>
          <p:cNvSpPr txBox="1"/>
          <p:nvPr/>
        </p:nvSpPr>
        <p:spPr>
          <a:xfrm>
            <a:off x="399245" y="103031"/>
            <a:ext cx="7585656" cy="923330"/>
          </a:xfrm>
          <a:prstGeom prst="rect">
            <a:avLst/>
          </a:prstGeom>
          <a:noFill/>
        </p:spPr>
        <p:txBody>
          <a:bodyPr wrap="square" rtlCol="0">
            <a:spAutoFit/>
          </a:bodyPr>
          <a:lstStyle/>
          <a:p>
            <a:r>
              <a:rPr kumimoji="1" lang="ja-JP" altLang="en-US" sz="5400" dirty="0" smtClean="0"/>
              <a:t>実験の様子</a:t>
            </a:r>
            <a:endParaRPr kumimoji="1" lang="ja-JP" altLang="en-US" sz="5400" dirty="0"/>
          </a:p>
        </p:txBody>
      </p:sp>
    </p:spTree>
    <p:extLst>
      <p:ext uri="{BB962C8B-B14F-4D97-AF65-F5344CB8AC3E}">
        <p14:creationId xmlns:p14="http://schemas.microsoft.com/office/powerpoint/2010/main" val="2010658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遮光の様子</a:t>
            </a:r>
            <a:endParaRPr kumimoji="1" lang="ja-JP" altLang="en-US" dirty="0"/>
          </a:p>
        </p:txBody>
      </p:sp>
      <p:pic>
        <p:nvPicPr>
          <p:cNvPr id="4" name="コンテンツ プレースホルダー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 t="44939" b="6883"/>
          <a:stretch/>
        </p:blipFill>
        <p:spPr>
          <a:xfrm>
            <a:off x="431372" y="1556793"/>
            <a:ext cx="7004417" cy="2531151"/>
          </a:xfrm>
        </p:spPr>
      </p:pic>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t="32992" r="32554" b="25811"/>
          <a:stretch/>
        </p:blipFill>
        <p:spPr>
          <a:xfrm>
            <a:off x="4175787" y="3861048"/>
            <a:ext cx="7824192" cy="2576204"/>
          </a:xfrm>
          <a:prstGeom prst="rect">
            <a:avLst/>
          </a:prstGeom>
        </p:spPr>
      </p:pic>
      <p:sp>
        <p:nvSpPr>
          <p:cNvPr id="6" name="右矢印 5"/>
          <p:cNvSpPr/>
          <p:nvPr/>
        </p:nvSpPr>
        <p:spPr>
          <a:xfrm rot="5400000">
            <a:off x="9366465" y="3811140"/>
            <a:ext cx="978408" cy="64617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 name="右矢印 6"/>
          <p:cNvSpPr/>
          <p:nvPr/>
        </p:nvSpPr>
        <p:spPr>
          <a:xfrm>
            <a:off x="3215680" y="5546358"/>
            <a:ext cx="1440160" cy="3600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9183595" y="3068960"/>
            <a:ext cx="134414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smtClean="0"/>
              <a:t>・</a:t>
            </a:r>
            <a:r>
              <a:rPr kumimoji="1" lang="en-US" altLang="ja-JP" dirty="0" smtClean="0"/>
              <a:t>MPPC</a:t>
            </a:r>
            <a:endParaRPr kumimoji="1" lang="ja-JP" altLang="en-US" dirty="0"/>
          </a:p>
        </p:txBody>
      </p:sp>
      <p:sp>
        <p:nvSpPr>
          <p:cNvPr id="9" name="テキスト ボックス 8"/>
          <p:cNvSpPr txBox="1"/>
          <p:nvPr/>
        </p:nvSpPr>
        <p:spPr>
          <a:xfrm>
            <a:off x="2351584" y="5546358"/>
            <a:ext cx="86409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smtClean="0"/>
              <a:t>・</a:t>
            </a:r>
            <a:r>
              <a:rPr kumimoji="1" lang="en-US" altLang="ja-JP" dirty="0" smtClean="0"/>
              <a:t>LED</a:t>
            </a:r>
            <a:endParaRPr kumimoji="1" lang="ja-JP" altLang="en-US" dirty="0"/>
          </a:p>
        </p:txBody>
      </p:sp>
    </p:spTree>
    <p:extLst>
      <p:ext uri="{BB962C8B-B14F-4D97-AF65-F5344CB8AC3E}">
        <p14:creationId xmlns:p14="http://schemas.microsoft.com/office/powerpoint/2010/main" val="536134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7200" b="1" dirty="0"/>
              <a:t>データ取得方法</a:t>
            </a:r>
          </a:p>
        </p:txBody>
      </p:sp>
      <p:sp>
        <p:nvSpPr>
          <p:cNvPr id="3" name="サブタイトル 2"/>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514278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791666"/>
          </a:xfrm>
        </p:spPr>
        <p:txBody>
          <a:bodyPr>
            <a:normAutofit fontScale="90000"/>
          </a:bodyPr>
          <a:lstStyle/>
          <a:p>
            <a:r>
              <a:rPr kumimoji="1" lang="ja-JP" altLang="en-US" b="1" dirty="0"/>
              <a:t>・実験方法</a:t>
            </a:r>
            <a:r>
              <a:rPr lang="en-US" altLang="ja-JP" b="1" dirty="0"/>
              <a:t/>
            </a:r>
            <a:br>
              <a:rPr lang="en-US" altLang="ja-JP" b="1" dirty="0"/>
            </a:br>
            <a:r>
              <a:rPr lang="ja-JP" altLang="en-US" sz="3100" b="1" dirty="0">
                <a:latin typeface="+mn-ea"/>
                <a:ea typeface="+mn-ea"/>
              </a:rPr>
              <a:t>方針</a:t>
            </a:r>
            <a:r>
              <a:rPr lang="en-US" altLang="ja-JP" sz="3100" b="1" dirty="0">
                <a:latin typeface="+mn-ea"/>
                <a:ea typeface="+mn-ea"/>
              </a:rPr>
              <a:t>…</a:t>
            </a:r>
            <a:r>
              <a:rPr lang="ja-JP" altLang="en-US" sz="3100" b="1" dirty="0">
                <a:latin typeface="+mn-ea"/>
                <a:ea typeface="+mn-ea"/>
              </a:rPr>
              <a:t>基準となる地点からそれぞれの地点までの距離を測定する。そして、その距離を光が進むのに必要とした時間を測定する。</a:t>
            </a:r>
            <a:endParaRPr kumimoji="1" lang="ja-JP" altLang="en-US" sz="3100" b="1" dirty="0">
              <a:latin typeface="+mn-ea"/>
              <a:ea typeface="+mn-ea"/>
            </a:endParaRPr>
          </a:p>
        </p:txBody>
      </p:sp>
      <p:sp>
        <p:nvSpPr>
          <p:cNvPr id="3" name="コンテンツ プレースホルダー 2"/>
          <p:cNvSpPr>
            <a:spLocks noGrp="1"/>
          </p:cNvSpPr>
          <p:nvPr>
            <p:ph idx="1"/>
          </p:nvPr>
        </p:nvSpPr>
        <p:spPr>
          <a:xfrm>
            <a:off x="838200" y="2072639"/>
            <a:ext cx="10515600" cy="4608000"/>
          </a:xfrm>
        </p:spPr>
        <p:txBody>
          <a:bodyPr/>
          <a:lstStyle/>
          <a:p>
            <a:pPr marL="0" indent="0">
              <a:buNone/>
            </a:pPr>
            <a:r>
              <a:rPr kumimoji="1" lang="ja-JP" altLang="en-US" dirty="0"/>
              <a:t>　　　　　　　　　　　　　　</a:t>
            </a:r>
            <a:r>
              <a:rPr kumimoji="1" lang="ja-JP" altLang="en-US" dirty="0" smtClean="0"/>
              <a:t>　　　　　　　　　　</a:t>
            </a:r>
            <a:r>
              <a:rPr kumimoji="1" lang="en-US" altLang="ja-JP" dirty="0" smtClean="0"/>
              <a:t>L2</a:t>
            </a:r>
            <a:r>
              <a:rPr kumimoji="1" lang="ja-JP" altLang="en-US" dirty="0" smtClean="0"/>
              <a:t>　　</a:t>
            </a:r>
            <a:r>
              <a:rPr kumimoji="1" lang="ja-JP" altLang="en-US" dirty="0"/>
              <a:t>　　</a:t>
            </a:r>
            <a:r>
              <a:rPr kumimoji="1" lang="en-US" altLang="ja-JP" dirty="0" smtClean="0"/>
              <a:t>L3</a:t>
            </a:r>
            <a:r>
              <a:rPr kumimoji="1" lang="ja-JP" altLang="en-US" dirty="0" smtClean="0"/>
              <a:t>　　</a:t>
            </a:r>
            <a:r>
              <a:rPr kumimoji="1" lang="ja-JP" altLang="en-US" dirty="0"/>
              <a:t>　　</a:t>
            </a:r>
            <a:r>
              <a:rPr kumimoji="1" lang="en-US" altLang="ja-JP" dirty="0" smtClean="0"/>
              <a:t>L4</a:t>
            </a:r>
            <a:r>
              <a:rPr kumimoji="1" lang="ja-JP" altLang="en-US" dirty="0" smtClean="0"/>
              <a:t>　</a:t>
            </a:r>
            <a:r>
              <a:rPr kumimoji="1" lang="ja-JP" altLang="en-US" dirty="0"/>
              <a:t>　　</a:t>
            </a:r>
            <a:r>
              <a:rPr kumimoji="1" lang="en-US" altLang="ja-JP" dirty="0"/>
              <a:t>L5</a:t>
            </a:r>
          </a:p>
          <a:p>
            <a:pPr marL="0" indent="0">
              <a:buNone/>
            </a:pPr>
            <a:r>
              <a:rPr kumimoji="1" lang="ja-JP" altLang="en-US" dirty="0"/>
              <a:t>　　</a:t>
            </a: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正方形/長方形 3"/>
          <p:cNvSpPr/>
          <p:nvPr/>
        </p:nvSpPr>
        <p:spPr>
          <a:xfrm>
            <a:off x="1284686" y="2464231"/>
            <a:ext cx="9690653" cy="1520687"/>
          </a:xfrm>
          <a:prstGeom prst="rect">
            <a:avLst/>
          </a:prstGeom>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endParaRPr>
          </a:p>
        </p:txBody>
      </p:sp>
      <p:cxnSp>
        <p:nvCxnSpPr>
          <p:cNvPr id="12" name="直線コネクタ 11"/>
          <p:cNvCxnSpPr/>
          <p:nvPr/>
        </p:nvCxnSpPr>
        <p:spPr>
          <a:xfrm>
            <a:off x="6573961" y="2459468"/>
            <a:ext cx="0" cy="1490870"/>
          </a:xfrm>
          <a:prstGeom prst="line">
            <a:avLst/>
          </a:prstGeom>
          <a:ln w="1905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667265" y="2459468"/>
            <a:ext cx="0" cy="1490870"/>
          </a:xfrm>
          <a:prstGeom prst="line">
            <a:avLst/>
          </a:prstGeom>
          <a:ln w="1905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8690996" y="2459468"/>
            <a:ext cx="9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8770509" y="2459468"/>
            <a:ext cx="0" cy="1525450"/>
          </a:xfrm>
          <a:prstGeom prst="line">
            <a:avLst/>
          </a:prstGeom>
          <a:ln w="1905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9843935" y="2459468"/>
            <a:ext cx="0" cy="1490870"/>
          </a:xfrm>
          <a:prstGeom prst="line">
            <a:avLst/>
          </a:prstGeom>
          <a:ln w="1905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フローチャート: 論理積ゲート 26"/>
          <p:cNvSpPr/>
          <p:nvPr/>
        </p:nvSpPr>
        <p:spPr>
          <a:xfrm>
            <a:off x="1703786" y="2797398"/>
            <a:ext cx="924340" cy="785191"/>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90000"/>
              </a:lnSpc>
              <a:spcBef>
                <a:spcPts val="100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rPr>
              <a:t>LED</a:t>
            </a:r>
          </a:p>
        </p:txBody>
      </p:sp>
      <p:sp>
        <p:nvSpPr>
          <p:cNvPr id="28" name="正方形/長方形 27"/>
          <p:cNvSpPr/>
          <p:nvPr/>
        </p:nvSpPr>
        <p:spPr>
          <a:xfrm>
            <a:off x="7668923" y="2762610"/>
            <a:ext cx="1262270" cy="85476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schemeClr val="tx1"/>
                </a:solidFill>
                <a:effectLst/>
                <a:uLnTx/>
                <a:uFillTx/>
              </a:rPr>
              <a:t>MPPC</a:t>
            </a:r>
            <a:endParaRPr kumimoji="1" lang="ja-JP" altLang="en-US" sz="2000" b="1" i="0" u="none" strike="noStrike" kern="0" cap="none" spc="0" normalizeH="0" baseline="0" noProof="0" dirty="0">
              <a:ln>
                <a:noFill/>
              </a:ln>
              <a:solidFill>
                <a:schemeClr val="tx1"/>
              </a:solidFill>
              <a:effectLst/>
              <a:uLnTx/>
              <a:uFillTx/>
            </a:endParaRPr>
          </a:p>
        </p:txBody>
      </p:sp>
      <p:cxnSp>
        <p:nvCxnSpPr>
          <p:cNvPr id="45" name="コネクタ: カギ線 44"/>
          <p:cNvCxnSpPr>
            <a:stCxn id="28" idx="3"/>
          </p:cNvCxnSpPr>
          <p:nvPr/>
        </p:nvCxnSpPr>
        <p:spPr>
          <a:xfrm>
            <a:off x="8929535" y="3194965"/>
            <a:ext cx="2520000" cy="1476000"/>
          </a:xfrm>
          <a:prstGeom prst="bentConnector3">
            <a:avLst>
              <a:gd name="adj1" fmla="val 11175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コネクタ: カギ線 54"/>
          <p:cNvCxnSpPr>
            <a:stCxn id="27" idx="1"/>
          </p:cNvCxnSpPr>
          <p:nvPr/>
        </p:nvCxnSpPr>
        <p:spPr>
          <a:xfrm>
            <a:off x="1703786" y="3204903"/>
            <a:ext cx="2088000" cy="1512000"/>
          </a:xfrm>
          <a:prstGeom prst="bentConnector3">
            <a:avLst>
              <a:gd name="adj1" fmla="val -2839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H="1">
            <a:off x="3789213" y="4716903"/>
            <a:ext cx="7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正方形/長方形 62"/>
          <p:cNvSpPr/>
          <p:nvPr/>
        </p:nvSpPr>
        <p:spPr>
          <a:xfrm>
            <a:off x="4581213" y="4213983"/>
            <a:ext cx="1686560" cy="10058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schemeClr val="tx1"/>
                </a:solidFill>
                <a:effectLst/>
                <a:uLnTx/>
                <a:uFillTx/>
              </a:rPr>
              <a:t>Clock </a:t>
            </a:r>
            <a:r>
              <a:rPr kumimoji="0" lang="en-US" altLang="ja-JP" sz="2000" b="1" i="0" u="none" strike="noStrike" kern="0" cap="none" spc="0" normalizeH="0" baseline="0" noProof="0" dirty="0">
                <a:ln>
                  <a:noFill/>
                </a:ln>
                <a:solidFill>
                  <a:schemeClr val="tx1"/>
                </a:solidFill>
                <a:effectLst/>
                <a:uLnTx/>
                <a:uFillTx/>
              </a:rPr>
              <a:t>G</a:t>
            </a:r>
            <a:r>
              <a:rPr kumimoji="1" lang="en-US" altLang="ja-JP" sz="2000" b="1" i="0" u="none" strike="noStrike" kern="0" cap="none" spc="0" normalizeH="0" baseline="0" noProof="0" dirty="0">
                <a:ln>
                  <a:noFill/>
                </a:ln>
                <a:solidFill>
                  <a:schemeClr val="tx1"/>
                </a:solidFill>
                <a:effectLst/>
                <a:uLnTx/>
                <a:uFillTx/>
              </a:rPr>
              <a:t>enerator</a:t>
            </a:r>
            <a:endParaRPr kumimoji="1" lang="ja-JP" altLang="en-US" sz="2000" b="1" i="0" u="none" strike="noStrike" kern="0" cap="none" spc="0" normalizeH="0" baseline="0" noProof="0" dirty="0">
              <a:ln>
                <a:noFill/>
              </a:ln>
              <a:solidFill>
                <a:schemeClr val="tx1"/>
              </a:solidFill>
              <a:effectLst/>
              <a:uLnTx/>
              <a:uFillTx/>
            </a:endParaRPr>
          </a:p>
        </p:txBody>
      </p:sp>
      <p:cxnSp>
        <p:nvCxnSpPr>
          <p:cNvPr id="65" name="直線コネクタ 64"/>
          <p:cNvCxnSpPr>
            <a:stCxn id="63" idx="3"/>
          </p:cNvCxnSpPr>
          <p:nvPr/>
        </p:nvCxnSpPr>
        <p:spPr>
          <a:xfrm>
            <a:off x="6267773" y="4716903"/>
            <a:ext cx="7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正方形/長方形 65"/>
          <p:cNvSpPr/>
          <p:nvPr/>
        </p:nvSpPr>
        <p:spPr>
          <a:xfrm>
            <a:off x="6973955" y="4213584"/>
            <a:ext cx="1717041" cy="101563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schemeClr val="tx1"/>
                </a:solidFill>
                <a:effectLst/>
                <a:uLnTx/>
                <a:uFillTx/>
              </a:rPr>
              <a:t>Flash ADC</a:t>
            </a:r>
            <a:endParaRPr kumimoji="1" lang="ja-JP" altLang="en-US" sz="2000" b="1" i="0" u="none" strike="noStrike" kern="0" cap="none" spc="0" normalizeH="0" baseline="0" noProof="0" dirty="0">
              <a:ln>
                <a:noFill/>
              </a:ln>
              <a:solidFill>
                <a:schemeClr val="tx1"/>
              </a:solidFill>
              <a:effectLst/>
              <a:uLnTx/>
              <a:uFillTx/>
            </a:endParaRPr>
          </a:p>
        </p:txBody>
      </p:sp>
      <p:graphicFrame>
        <p:nvGraphicFramePr>
          <p:cNvPr id="67" name="表 66"/>
          <p:cNvGraphicFramePr>
            <a:graphicFrameLocks noGrp="1"/>
          </p:cNvGraphicFramePr>
          <p:nvPr>
            <p:extLst>
              <p:ext uri="{D42A27DB-BD31-4B8C-83A1-F6EECF244321}">
                <p14:modId xmlns:p14="http://schemas.microsoft.com/office/powerpoint/2010/main" val="1027329950"/>
              </p:ext>
            </p:extLst>
          </p:nvPr>
        </p:nvGraphicFramePr>
        <p:xfrm>
          <a:off x="2066014" y="5527040"/>
          <a:ext cx="8642625" cy="1088695"/>
        </p:xfrm>
        <a:graphic>
          <a:graphicData uri="http://schemas.openxmlformats.org/drawingml/2006/table">
            <a:tbl>
              <a:tblPr firstRow="1" bandRow="1">
                <a:tableStyleId>{B301B821-A1FF-4177-AEE7-76D212191A09}</a:tableStyleId>
              </a:tblPr>
              <a:tblGrid>
                <a:gridCol w="1728525">
                  <a:extLst>
                    <a:ext uri="{9D8B030D-6E8A-4147-A177-3AD203B41FA5}">
                      <a16:colId xmlns="" xmlns:a16="http://schemas.microsoft.com/office/drawing/2014/main" val="800010910"/>
                    </a:ext>
                  </a:extLst>
                </a:gridCol>
                <a:gridCol w="1728525">
                  <a:extLst>
                    <a:ext uri="{9D8B030D-6E8A-4147-A177-3AD203B41FA5}">
                      <a16:colId xmlns="" xmlns:a16="http://schemas.microsoft.com/office/drawing/2014/main" val="1752708566"/>
                    </a:ext>
                  </a:extLst>
                </a:gridCol>
                <a:gridCol w="1728525">
                  <a:extLst>
                    <a:ext uri="{9D8B030D-6E8A-4147-A177-3AD203B41FA5}">
                      <a16:colId xmlns="" xmlns:a16="http://schemas.microsoft.com/office/drawing/2014/main" val="1857902577"/>
                    </a:ext>
                  </a:extLst>
                </a:gridCol>
                <a:gridCol w="1728525">
                  <a:extLst>
                    <a:ext uri="{9D8B030D-6E8A-4147-A177-3AD203B41FA5}">
                      <a16:colId xmlns="" xmlns:a16="http://schemas.microsoft.com/office/drawing/2014/main" val="2340497320"/>
                    </a:ext>
                  </a:extLst>
                </a:gridCol>
                <a:gridCol w="1728525">
                  <a:extLst>
                    <a:ext uri="{9D8B030D-6E8A-4147-A177-3AD203B41FA5}">
                      <a16:colId xmlns="" xmlns:a16="http://schemas.microsoft.com/office/drawing/2014/main" val="2044251949"/>
                    </a:ext>
                  </a:extLst>
                </a:gridCol>
              </a:tblGrid>
              <a:tr h="448615">
                <a:tc>
                  <a:txBody>
                    <a:bodyPr/>
                    <a:lstStyle/>
                    <a:p>
                      <a:pPr algn="ctr"/>
                      <a:r>
                        <a:rPr kumimoji="1" lang="ja-JP" altLang="en-US" dirty="0">
                          <a:solidFill>
                            <a:schemeClr val="tx1"/>
                          </a:solidFill>
                        </a:rPr>
                        <a:t>測定点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solidFill>
                            <a:schemeClr val="tx1"/>
                          </a:solidFill>
                        </a:rPr>
                        <a:t>L2</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solidFill>
                            <a:schemeClr val="tx1"/>
                          </a:solidFill>
                        </a:rPr>
                        <a:t>L3</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solidFill>
                            <a:schemeClr val="tx1"/>
                          </a:solidFill>
                        </a:rPr>
                        <a:t>L4</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solidFill>
                            <a:schemeClr val="tx1"/>
                          </a:solidFill>
                        </a:rPr>
                        <a:t>L</a:t>
                      </a:r>
                      <a:r>
                        <a:rPr kumimoji="1" lang="ja-JP" altLang="en-US" dirty="0">
                          <a:solidFill>
                            <a:schemeClr val="tx1"/>
                          </a:solidFill>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51800548"/>
                  </a:ext>
                </a:extLst>
              </a:tr>
              <a:tr h="448615">
                <a:tc>
                  <a:txBody>
                    <a:bodyPr/>
                    <a:lstStyle/>
                    <a:p>
                      <a:r>
                        <a:rPr kumimoji="1" lang="en-US" altLang="ja-JP" b="1" dirty="0"/>
                        <a:t>L2</a:t>
                      </a:r>
                      <a:r>
                        <a:rPr kumimoji="1" lang="ja-JP" altLang="en-US" b="1" dirty="0"/>
                        <a:t>からの距離</a:t>
                      </a:r>
                      <a:r>
                        <a:rPr kumimoji="1" lang="ja-JP" altLang="en-US" b="1" dirty="0" smtClean="0"/>
                        <a:t>（</a:t>
                      </a:r>
                      <a:r>
                        <a:rPr kumimoji="1" lang="en-US" altLang="ja-JP" b="1" dirty="0" smtClean="0"/>
                        <a:t>mm</a:t>
                      </a:r>
                      <a:r>
                        <a:rPr kumimoji="1" lang="ja-JP" altLang="en-US" b="1" dirty="0" smtClean="0"/>
                        <a:t>）</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t>0.00</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t>200.6</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t>359.9</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t>601.0</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53501183"/>
                  </a:ext>
                </a:extLst>
              </a:tr>
            </a:tbl>
          </a:graphicData>
        </a:graphic>
      </p:graphicFrame>
      <p:cxnSp>
        <p:nvCxnSpPr>
          <p:cNvPr id="29" name="コネクタ: カギ線 28"/>
          <p:cNvCxnSpPr/>
          <p:nvPr/>
        </p:nvCxnSpPr>
        <p:spPr>
          <a:xfrm>
            <a:off x="8700935" y="4454965"/>
            <a:ext cx="36000" cy="476631"/>
          </a:xfrm>
          <a:prstGeom prst="bentConnector3">
            <a:avLst>
              <a:gd name="adj1" fmla="val 197650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9924968" y="4213585"/>
            <a:ext cx="1524567" cy="91322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0" normalizeH="0" baseline="0" noProof="0" dirty="0">
                <a:ln>
                  <a:noFill/>
                </a:ln>
                <a:solidFill>
                  <a:schemeClr val="tx1"/>
                </a:solidFill>
                <a:effectLst/>
                <a:uLnTx/>
                <a:uFillTx/>
              </a:rPr>
              <a:t>Linear Fan in/out </a:t>
            </a:r>
            <a:endParaRPr kumimoji="1" lang="ja-JP" altLang="en-US" sz="1800" b="1" i="0" u="none" strike="noStrike" kern="0" cap="none" spc="0" normalizeH="0" baseline="0" noProof="0" dirty="0">
              <a:ln>
                <a:noFill/>
              </a:ln>
              <a:solidFill>
                <a:schemeClr val="tx1"/>
              </a:solidFill>
              <a:effectLst/>
              <a:uLnTx/>
              <a:uFillTx/>
            </a:endParaRPr>
          </a:p>
        </p:txBody>
      </p:sp>
      <p:cxnSp>
        <p:nvCxnSpPr>
          <p:cNvPr id="19" name="直線コネクタ 18"/>
          <p:cNvCxnSpPr>
            <a:stCxn id="8" idx="1"/>
          </p:cNvCxnSpPr>
          <p:nvPr/>
        </p:nvCxnSpPr>
        <p:spPr>
          <a:xfrm flipH="1">
            <a:off x="9397178" y="4670195"/>
            <a:ext cx="527790" cy="10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885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t>・</a:t>
            </a:r>
            <a:r>
              <a:rPr kumimoji="1" lang="en-US" altLang="ja-JP" sz="4000" b="1" dirty="0"/>
              <a:t>LED</a:t>
            </a:r>
            <a:r>
              <a:rPr kumimoji="1" lang="ja-JP" altLang="en-US" sz="4000" b="1" dirty="0"/>
              <a:t>の光量について</a:t>
            </a:r>
          </a:p>
        </p:txBody>
      </p:sp>
      <p:cxnSp>
        <p:nvCxnSpPr>
          <p:cNvPr id="8" name="コネクタ: カギ線 7"/>
          <p:cNvCxnSpPr/>
          <p:nvPr/>
        </p:nvCxnSpPr>
        <p:spPr>
          <a:xfrm rot="10800000">
            <a:off x="1563202" y="3934767"/>
            <a:ext cx="2916000" cy="1944000"/>
          </a:xfrm>
          <a:prstGeom prst="bentConnector3">
            <a:avLst>
              <a:gd name="adj1" fmla="val 100222"/>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1956534" y="4288318"/>
            <a:ext cx="195209" cy="14329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151743" y="4288318"/>
            <a:ext cx="1479479" cy="14431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コネクタ: カギ線 14"/>
          <p:cNvCxnSpPr/>
          <p:nvPr/>
        </p:nvCxnSpPr>
        <p:spPr>
          <a:xfrm rot="10800000">
            <a:off x="5261614" y="3846418"/>
            <a:ext cx="3240000" cy="1944000"/>
          </a:xfrm>
          <a:prstGeom prst="bentConnector3">
            <a:avLst>
              <a:gd name="adj1" fmla="val 100222"/>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5646328" y="4005837"/>
            <a:ext cx="195209" cy="14329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764386" y="4016386"/>
            <a:ext cx="1479479" cy="14431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841537" y="4016386"/>
            <a:ext cx="9228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261614" y="4016386"/>
            <a:ext cx="57992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586330" y="4104735"/>
            <a:ext cx="279457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コンテンツ プレースホルダー 2"/>
          <p:cNvSpPr>
            <a:spLocks noGrp="1"/>
          </p:cNvSpPr>
          <p:nvPr>
            <p:ph idx="1"/>
          </p:nvPr>
        </p:nvSpPr>
        <p:spPr>
          <a:xfrm>
            <a:off x="838200" y="1490870"/>
            <a:ext cx="10515600" cy="6975036"/>
          </a:xfrm>
        </p:spPr>
        <p:txBody>
          <a:bodyPr/>
          <a:lstStyle/>
          <a:p>
            <a:pPr marL="0" indent="0">
              <a:buNone/>
            </a:pPr>
            <a:r>
              <a:rPr lang="ja-JP" altLang="en-US" b="1" dirty="0"/>
              <a:t>　</a:t>
            </a:r>
            <a:r>
              <a:rPr lang="ja-JP" altLang="en-US" sz="2400" b="1" dirty="0"/>
              <a:t>今回の実験で用いた</a:t>
            </a:r>
            <a:r>
              <a:rPr lang="en-US" altLang="ja-JP" sz="2400" b="1" dirty="0"/>
              <a:t>MPPC</a:t>
            </a:r>
            <a:r>
              <a:rPr lang="ja-JP" altLang="en-US" sz="2400" b="1" dirty="0"/>
              <a:t>のアンプは、電圧の振幅が１</a:t>
            </a:r>
            <a:r>
              <a:rPr lang="en-US" altLang="ja-JP" sz="2400" b="1" dirty="0"/>
              <a:t>V</a:t>
            </a:r>
            <a:r>
              <a:rPr lang="ja-JP" altLang="en-US" sz="2400" b="1" dirty="0"/>
              <a:t>より大きい信号を計測できない。だから、１</a:t>
            </a:r>
            <a:r>
              <a:rPr lang="en-US" altLang="ja-JP" sz="2400" b="1" dirty="0"/>
              <a:t>V</a:t>
            </a:r>
            <a:r>
              <a:rPr lang="ja-JP" altLang="en-US" sz="2400" b="1" dirty="0"/>
              <a:t>以下の信号を受け取っているときは左の図のように出力して、１</a:t>
            </a:r>
            <a:r>
              <a:rPr lang="en-US" altLang="ja-JP" sz="2400" b="1" dirty="0"/>
              <a:t>V</a:t>
            </a:r>
            <a:r>
              <a:rPr lang="ja-JP" altLang="en-US" sz="2400" b="1" dirty="0"/>
              <a:t>以上の信号を受け取ると右の図のように出力してしまう。つまり、光量が多すぎると右の図のような信号を</a:t>
            </a:r>
            <a:r>
              <a:rPr lang="en-US" altLang="ja-JP" sz="2400" b="1" dirty="0"/>
              <a:t>MPPC</a:t>
            </a:r>
            <a:r>
              <a:rPr lang="ja-JP" altLang="en-US" sz="2400" b="1" dirty="0"/>
              <a:t>は出力する。</a:t>
            </a:r>
            <a:endParaRPr lang="en-US" altLang="ja-JP" sz="2400" b="1" dirty="0"/>
          </a:p>
          <a:p>
            <a:pPr marL="0" indent="0">
              <a:buNone/>
            </a:pPr>
            <a:endParaRPr lang="en-US" altLang="ja-JP" dirty="0"/>
          </a:p>
          <a:p>
            <a:pPr marL="0" indent="0">
              <a:buNone/>
            </a:pPr>
            <a:r>
              <a:rPr lang="ja-JP" altLang="en-US" dirty="0"/>
              <a:t>　　　　　　　　　　　</a:t>
            </a:r>
            <a:r>
              <a:rPr lang="ja-JP" altLang="en-US" dirty="0" smtClean="0"/>
              <a:t>   </a:t>
            </a:r>
            <a:r>
              <a:rPr lang="ja-JP" altLang="en-US" dirty="0"/>
              <a:t>　　　　　　</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　　　　　　　　　　　　　　　　　　　　　　　　</a:t>
            </a:r>
            <a:endParaRPr lang="en-US" altLang="ja-JP" dirty="0" smtClean="0"/>
          </a:p>
          <a:p>
            <a:pPr marL="0" indent="0">
              <a:buNone/>
            </a:pPr>
            <a:r>
              <a:rPr lang="en-US" altLang="ja-JP" dirty="0"/>
              <a:t> </a:t>
            </a:r>
            <a:r>
              <a:rPr lang="en-US" altLang="ja-JP" dirty="0" smtClean="0"/>
              <a:t>                                            </a:t>
            </a:r>
            <a:r>
              <a:rPr lang="ja-JP" altLang="en-US" dirty="0" smtClean="0"/>
              <a:t>　　　　　　　　　　　　　　　　　</a:t>
            </a:r>
            <a:endParaRPr lang="en-US" altLang="ja-JP" dirty="0"/>
          </a:p>
        </p:txBody>
      </p:sp>
      <p:sp>
        <p:nvSpPr>
          <p:cNvPr id="6" name="テキスト ボックス 5"/>
          <p:cNvSpPr txBox="1"/>
          <p:nvPr/>
        </p:nvSpPr>
        <p:spPr>
          <a:xfrm>
            <a:off x="540788" y="3897365"/>
            <a:ext cx="997489" cy="369332"/>
          </a:xfrm>
          <a:prstGeom prst="rect">
            <a:avLst/>
          </a:prstGeom>
          <a:noFill/>
        </p:spPr>
        <p:txBody>
          <a:bodyPr wrap="square" rtlCol="0">
            <a:spAutoFit/>
          </a:bodyPr>
          <a:lstStyle/>
          <a:p>
            <a:r>
              <a:rPr kumimoji="1" lang="ja-JP" altLang="en-US" dirty="0" smtClean="0"/>
              <a:t>１</a:t>
            </a:r>
            <a:r>
              <a:rPr kumimoji="1" lang="en-US" altLang="ja-JP" dirty="0" smtClean="0"/>
              <a:t>V</a:t>
            </a:r>
            <a:endParaRPr kumimoji="1" lang="ja-JP" altLang="en-US" dirty="0"/>
          </a:p>
        </p:txBody>
      </p:sp>
      <p:sp>
        <p:nvSpPr>
          <p:cNvPr id="7" name="テキスト ボックス 6"/>
          <p:cNvSpPr txBox="1"/>
          <p:nvPr/>
        </p:nvSpPr>
        <p:spPr>
          <a:xfrm>
            <a:off x="4643293" y="3846418"/>
            <a:ext cx="1136469" cy="369332"/>
          </a:xfrm>
          <a:prstGeom prst="rect">
            <a:avLst/>
          </a:prstGeom>
          <a:noFill/>
        </p:spPr>
        <p:txBody>
          <a:bodyPr wrap="square" rtlCol="0">
            <a:spAutoFit/>
          </a:bodyPr>
          <a:lstStyle/>
          <a:p>
            <a:r>
              <a:rPr kumimoji="1" lang="ja-JP" altLang="en-US" dirty="0" smtClean="0"/>
              <a:t>１</a:t>
            </a:r>
            <a:r>
              <a:rPr kumimoji="1" lang="en-US" altLang="ja-JP" dirty="0" smtClean="0"/>
              <a:t>V</a:t>
            </a:r>
            <a:endParaRPr kumimoji="1" lang="ja-JP" altLang="en-US" dirty="0"/>
          </a:p>
        </p:txBody>
      </p:sp>
      <p:sp>
        <p:nvSpPr>
          <p:cNvPr id="9" name="テキスト ボックス 8"/>
          <p:cNvSpPr txBox="1"/>
          <p:nvPr/>
        </p:nvSpPr>
        <p:spPr>
          <a:xfrm>
            <a:off x="3538345" y="5921528"/>
            <a:ext cx="1410789" cy="369332"/>
          </a:xfrm>
          <a:prstGeom prst="rect">
            <a:avLst/>
          </a:prstGeom>
          <a:noFill/>
        </p:spPr>
        <p:txBody>
          <a:bodyPr wrap="square" rtlCol="0">
            <a:spAutoFit/>
          </a:bodyPr>
          <a:lstStyle/>
          <a:p>
            <a:r>
              <a:rPr kumimoji="1" lang="ja-JP" altLang="en-US" dirty="0" smtClean="0"/>
              <a:t>時間</a:t>
            </a:r>
            <a:endParaRPr kumimoji="1" lang="ja-JP" altLang="en-US" dirty="0"/>
          </a:p>
        </p:txBody>
      </p:sp>
      <p:sp>
        <p:nvSpPr>
          <p:cNvPr id="10" name="テキスト ボックス 9"/>
          <p:cNvSpPr txBox="1"/>
          <p:nvPr/>
        </p:nvSpPr>
        <p:spPr>
          <a:xfrm>
            <a:off x="7504125" y="5921528"/>
            <a:ext cx="953589" cy="369332"/>
          </a:xfrm>
          <a:prstGeom prst="rect">
            <a:avLst/>
          </a:prstGeom>
          <a:noFill/>
        </p:spPr>
        <p:txBody>
          <a:bodyPr wrap="square" rtlCol="0">
            <a:spAutoFit/>
          </a:bodyPr>
          <a:lstStyle/>
          <a:p>
            <a:r>
              <a:rPr kumimoji="1" lang="ja-JP" altLang="en-US" dirty="0" smtClean="0"/>
              <a:t>時間</a:t>
            </a:r>
            <a:endParaRPr kumimoji="1" lang="ja-JP" altLang="en-US" dirty="0"/>
          </a:p>
        </p:txBody>
      </p:sp>
    </p:spTree>
    <p:extLst>
      <p:ext uri="{BB962C8B-B14F-4D97-AF65-F5344CB8AC3E}">
        <p14:creationId xmlns:p14="http://schemas.microsoft.com/office/powerpoint/2010/main" val="3865653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513708"/>
            <a:ext cx="10515600" cy="6256962"/>
          </a:xfrm>
        </p:spPr>
        <p:txBody>
          <a:bodyPr>
            <a:normAutofit/>
          </a:bodyPr>
          <a:lstStyle/>
          <a:p>
            <a:pPr marL="0" indent="0">
              <a:buNone/>
            </a:pPr>
            <a:r>
              <a:rPr lang="ja-JP" altLang="en-US" sz="2400" b="1" dirty="0"/>
              <a:t>　しかし、</a:t>
            </a:r>
            <a:r>
              <a:rPr lang="en-US" altLang="ja-JP" sz="2400" b="1" dirty="0"/>
              <a:t>LED</a:t>
            </a:r>
            <a:r>
              <a:rPr lang="ja-JP" altLang="en-US" sz="2400" b="1" dirty="0"/>
              <a:t>から発せられる光を正しく測定するために光量を少なくすると、ノイズの影響（主に暗電流）が大きくなって</a:t>
            </a:r>
            <a:r>
              <a:rPr lang="en-US" altLang="ja-JP" sz="2400" b="1" dirty="0"/>
              <a:t>MPPC</a:t>
            </a:r>
            <a:r>
              <a:rPr lang="ja-JP" altLang="en-US" sz="2400" b="1" dirty="0"/>
              <a:t>の出力する信号が安定しなくなる。結果としてデータの信頼度が下がる可能性がある。</a:t>
            </a:r>
            <a:endParaRPr lang="en-US" altLang="ja-JP" sz="2400" b="1" dirty="0"/>
          </a:p>
          <a:p>
            <a:pPr marL="0" indent="0">
              <a:buNone/>
            </a:pPr>
            <a:endParaRPr kumimoji="1" lang="en-US" altLang="ja-JP" sz="2400" b="1" dirty="0"/>
          </a:p>
          <a:p>
            <a:pPr marL="0" lvl="0" indent="0">
              <a:buClr>
                <a:srgbClr val="90C226"/>
              </a:buClr>
              <a:buNone/>
            </a:pPr>
            <a:r>
              <a:rPr lang="ja-JP" altLang="en-US" sz="2400" b="1" dirty="0"/>
              <a:t>　</a:t>
            </a:r>
            <a:r>
              <a:rPr lang="ja-JP" altLang="en-US" sz="2400" b="1" dirty="0">
                <a:solidFill>
                  <a:prstClr val="black">
                    <a:lumMod val="75000"/>
                    <a:lumOff val="25000"/>
                  </a:prstClr>
                </a:solidFill>
              </a:rPr>
              <a:t>　光量の調節は、</a:t>
            </a:r>
            <a:r>
              <a:rPr lang="en-US" altLang="ja-JP" sz="2400" b="1" dirty="0">
                <a:solidFill>
                  <a:prstClr val="black">
                    <a:lumMod val="75000"/>
                    <a:lumOff val="25000"/>
                  </a:prstClr>
                </a:solidFill>
              </a:rPr>
              <a:t>LED</a:t>
            </a:r>
            <a:r>
              <a:rPr lang="ja-JP" altLang="en-US" sz="2400" b="1" dirty="0">
                <a:solidFill>
                  <a:prstClr val="black">
                    <a:lumMod val="75000"/>
                    <a:lumOff val="25000"/>
                  </a:prstClr>
                </a:solidFill>
              </a:rPr>
              <a:t>と</a:t>
            </a:r>
            <a:r>
              <a:rPr lang="en-US" altLang="ja-JP" sz="2400" b="1" dirty="0">
                <a:solidFill>
                  <a:prstClr val="black">
                    <a:lumMod val="75000"/>
                    <a:lumOff val="25000"/>
                  </a:prstClr>
                </a:solidFill>
              </a:rPr>
              <a:t>MPPC</a:t>
            </a:r>
            <a:r>
              <a:rPr lang="ja-JP" altLang="en-US" sz="2400" b="1" dirty="0">
                <a:solidFill>
                  <a:prstClr val="black">
                    <a:lumMod val="75000"/>
                    <a:lumOff val="25000"/>
                  </a:prstClr>
                </a:solidFill>
              </a:rPr>
              <a:t>の間にフィルターを置くことで行った。</a:t>
            </a:r>
            <a:endParaRPr lang="en-US" altLang="ja-JP" sz="2400" b="1" dirty="0">
              <a:solidFill>
                <a:prstClr val="black">
                  <a:lumMod val="75000"/>
                  <a:lumOff val="25000"/>
                </a:prstClr>
              </a:solidFill>
            </a:endParaRPr>
          </a:p>
          <a:p>
            <a:pPr marL="0" lvl="0" indent="0">
              <a:buClr>
                <a:srgbClr val="90C226"/>
              </a:buClr>
              <a:buNone/>
            </a:pPr>
            <a:r>
              <a:rPr lang="ja-JP" altLang="en-US" sz="2400" b="1" dirty="0">
                <a:solidFill>
                  <a:prstClr val="black">
                    <a:lumMod val="75000"/>
                    <a:lumOff val="25000"/>
                  </a:prstClr>
                </a:solidFill>
              </a:rPr>
              <a:t>　光量はやや多めに調節することで、</a:t>
            </a:r>
            <a:r>
              <a:rPr lang="en-US" altLang="ja-JP" sz="2400" b="1" dirty="0">
                <a:solidFill>
                  <a:prstClr val="black">
                    <a:lumMod val="75000"/>
                    <a:lumOff val="25000"/>
                  </a:prstClr>
                </a:solidFill>
              </a:rPr>
              <a:t>MPPC</a:t>
            </a:r>
            <a:r>
              <a:rPr lang="ja-JP" altLang="en-US" sz="2400" b="1" dirty="0">
                <a:solidFill>
                  <a:prstClr val="black">
                    <a:lumMod val="75000"/>
                    <a:lumOff val="25000"/>
                  </a:prstClr>
                </a:solidFill>
              </a:rPr>
              <a:t>から</a:t>
            </a:r>
            <a:r>
              <a:rPr lang="en-US" altLang="ja-JP" sz="2400" b="1" dirty="0">
                <a:solidFill>
                  <a:prstClr val="black">
                    <a:lumMod val="75000"/>
                    <a:lumOff val="25000"/>
                  </a:prstClr>
                </a:solidFill>
              </a:rPr>
              <a:t>Flash</a:t>
            </a:r>
            <a:r>
              <a:rPr lang="ja-JP" altLang="en-US" sz="2400" b="1" dirty="0">
                <a:solidFill>
                  <a:prstClr val="black">
                    <a:lumMod val="75000"/>
                    <a:lumOff val="25000"/>
                  </a:prstClr>
                </a:solidFill>
              </a:rPr>
              <a:t> </a:t>
            </a:r>
            <a:r>
              <a:rPr lang="en-US" altLang="ja-JP" sz="2400" b="1" dirty="0">
                <a:solidFill>
                  <a:prstClr val="black">
                    <a:lumMod val="75000"/>
                    <a:lumOff val="25000"/>
                  </a:prstClr>
                </a:solidFill>
              </a:rPr>
              <a:t>ADC</a:t>
            </a:r>
            <a:r>
              <a:rPr lang="ja-JP" altLang="en-US" sz="2400" b="1" dirty="0" err="1">
                <a:solidFill>
                  <a:prstClr val="black">
                    <a:lumMod val="75000"/>
                    <a:lumOff val="25000"/>
                  </a:prstClr>
                </a:solidFill>
              </a:rPr>
              <a:t>への</a:t>
            </a:r>
            <a:r>
              <a:rPr lang="ja-JP" altLang="en-US" sz="2400" b="1" dirty="0">
                <a:solidFill>
                  <a:prstClr val="black">
                    <a:lumMod val="75000"/>
                    <a:lumOff val="25000"/>
                  </a:prstClr>
                </a:solidFill>
              </a:rPr>
              <a:t>入力信号を安定させた。（→解析の時に、波形がきれいではないものは除いた。）</a:t>
            </a:r>
            <a:endParaRPr lang="en-US" altLang="ja-JP" sz="2400" b="1" dirty="0">
              <a:solidFill>
                <a:prstClr val="black">
                  <a:lumMod val="75000"/>
                  <a:lumOff val="25000"/>
                </a:prstClr>
              </a:solidFill>
            </a:endParaRPr>
          </a:p>
          <a:p>
            <a:pPr marL="0" indent="0">
              <a:buNone/>
            </a:pPr>
            <a:endParaRPr lang="en-US" altLang="ja-JP" sz="2400" b="1" dirty="0"/>
          </a:p>
          <a:p>
            <a:pPr marL="0" indent="0">
              <a:buNone/>
            </a:pPr>
            <a:endParaRPr kumimoji="1" lang="en-US" altLang="ja-JP" sz="2400" b="1" dirty="0"/>
          </a:p>
          <a:p>
            <a:pPr marL="0" indent="0">
              <a:buNone/>
            </a:pPr>
            <a:r>
              <a:rPr lang="ja-JP" altLang="en-US" sz="2400" b="1" dirty="0"/>
              <a:t>　また、外部からの光の影響を少なくするために、実験装置全体をブラックシートで覆った。</a:t>
            </a:r>
            <a:endParaRPr lang="en-US" altLang="ja-JP" sz="2400" b="1" dirty="0"/>
          </a:p>
          <a:p>
            <a:pPr marL="0" indent="0">
              <a:buNone/>
            </a:pPr>
            <a:endParaRPr kumimoji="1" lang="en-US" altLang="ja-JP" b="1" dirty="0"/>
          </a:p>
          <a:p>
            <a:pPr marL="0" indent="0">
              <a:buNone/>
            </a:pPr>
            <a:endParaRPr kumimoji="1" lang="ja-JP" altLang="en-US" b="1" dirty="0"/>
          </a:p>
        </p:txBody>
      </p:sp>
    </p:spTree>
    <p:extLst>
      <p:ext uri="{BB962C8B-B14F-4D97-AF65-F5344CB8AC3E}">
        <p14:creationId xmlns:p14="http://schemas.microsoft.com/office/powerpoint/2010/main" val="2725003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08070" y="324028"/>
            <a:ext cx="10515600" cy="1093805"/>
          </a:xfrm>
        </p:spPr>
        <p:txBody>
          <a:bodyPr>
            <a:normAutofit/>
          </a:bodyPr>
          <a:lstStyle/>
          <a:p>
            <a:r>
              <a:rPr kumimoji="1" lang="ja-JP" altLang="en-US" sz="4000" b="1" dirty="0"/>
              <a:t>・</a:t>
            </a:r>
            <a:r>
              <a:rPr kumimoji="1" lang="en-US" altLang="ja-JP" sz="4000" b="1" dirty="0"/>
              <a:t>Flash  ADC</a:t>
            </a:r>
            <a:r>
              <a:rPr kumimoji="1" lang="ja-JP" altLang="en-US" sz="4000" b="1" dirty="0"/>
              <a:t>の分解能について</a:t>
            </a:r>
          </a:p>
        </p:txBody>
      </p:sp>
      <p:sp>
        <p:nvSpPr>
          <p:cNvPr id="3" name="コンテンツ プレースホルダー 2"/>
          <p:cNvSpPr>
            <a:spLocks noGrp="1"/>
          </p:cNvSpPr>
          <p:nvPr>
            <p:ph idx="1"/>
          </p:nvPr>
        </p:nvSpPr>
        <p:spPr>
          <a:xfrm>
            <a:off x="838200" y="1212352"/>
            <a:ext cx="10515600" cy="5465850"/>
          </a:xfrm>
        </p:spPr>
        <p:txBody>
          <a:bodyPr>
            <a:normAutofit/>
          </a:bodyPr>
          <a:lstStyle/>
          <a:p>
            <a:pPr marL="0" indent="0">
              <a:buNone/>
            </a:pPr>
            <a:r>
              <a:rPr kumimoji="1" lang="ja-JP" altLang="en-US" sz="2400" dirty="0"/>
              <a:t>　</a:t>
            </a:r>
            <a:r>
              <a:rPr kumimoji="1" lang="ja-JP" altLang="en-US" sz="2400" b="1" dirty="0"/>
              <a:t>今回の実験で用いた</a:t>
            </a:r>
            <a:r>
              <a:rPr kumimoji="1" lang="en-US" altLang="ja-JP" sz="2400" b="1" dirty="0"/>
              <a:t>Flash ADC</a:t>
            </a:r>
            <a:r>
              <a:rPr lang="ja-JP" altLang="en-US" sz="2400" b="1" dirty="0"/>
              <a:t>は</a:t>
            </a:r>
            <a:r>
              <a:rPr kumimoji="1" lang="ja-JP" altLang="en-US" sz="2400" b="1" dirty="0"/>
              <a:t>入力信号を</a:t>
            </a:r>
            <a:r>
              <a:rPr kumimoji="1" lang="en-US" altLang="ja-JP" sz="2400" b="1" dirty="0"/>
              <a:t>2ns</a:t>
            </a:r>
            <a:r>
              <a:rPr kumimoji="1" lang="ja-JP" altLang="en-US" sz="2400" b="1" dirty="0"/>
              <a:t>に一回記録する。</a:t>
            </a:r>
            <a:endParaRPr kumimoji="1" lang="en-US" altLang="ja-JP" sz="2400" b="1" dirty="0"/>
          </a:p>
          <a:p>
            <a:pPr marL="0" indent="0">
              <a:buNone/>
            </a:pPr>
            <a:r>
              <a:rPr lang="ja-JP" altLang="en-US" sz="2400" b="1" dirty="0"/>
              <a:t>　しかし、本実験では、ある方法を用いて、擬似的に</a:t>
            </a:r>
            <a:r>
              <a:rPr lang="en-US" altLang="ja-JP" sz="2400" b="1" dirty="0"/>
              <a:t>MPPC</a:t>
            </a:r>
            <a:r>
              <a:rPr lang="ja-JP" altLang="en-US" sz="2400" b="1" dirty="0"/>
              <a:t>からの入力信号を</a:t>
            </a:r>
            <a:r>
              <a:rPr lang="en-US" altLang="ja-JP" sz="2400" b="1" dirty="0"/>
              <a:t>1ns</a:t>
            </a:r>
            <a:r>
              <a:rPr lang="ja-JP" altLang="en-US" sz="2400" b="1" dirty="0"/>
              <a:t>に一回記録しようと試みた。（つまり、データを細かくとって、精度の向上を目指した。）</a:t>
            </a:r>
            <a:endParaRPr lang="en-US" altLang="ja-JP" sz="2400" b="1" dirty="0"/>
          </a:p>
          <a:p>
            <a:pPr marL="0" indent="0">
              <a:buNone/>
            </a:pPr>
            <a:r>
              <a:rPr lang="ja-JP" altLang="en-US" sz="2400" b="1" dirty="0"/>
              <a:t>その方法とは</a:t>
            </a:r>
            <a:r>
              <a:rPr lang="en-US" altLang="ja-JP" sz="2400" b="1" dirty="0"/>
              <a:t>…</a:t>
            </a:r>
          </a:p>
          <a:p>
            <a:pPr marL="0" indent="0">
              <a:buNone/>
            </a:pPr>
            <a:r>
              <a:rPr kumimoji="1" lang="ja-JP" altLang="en-US" sz="2400" b="1" dirty="0"/>
              <a:t>　まず、</a:t>
            </a:r>
            <a:r>
              <a:rPr kumimoji="1" lang="en-US" altLang="ja-JP" sz="2400" b="1" dirty="0"/>
              <a:t>MPPC</a:t>
            </a:r>
            <a:r>
              <a:rPr lang="ja-JP" altLang="en-US" sz="2400" b="1" dirty="0"/>
              <a:t>からの一つの入力信号を二つに増やす。そして、それぞれの信号を二つのケーブルを用いて、</a:t>
            </a:r>
            <a:r>
              <a:rPr lang="en-US" altLang="ja-JP" sz="2400" b="1" dirty="0"/>
              <a:t>Flash ADC</a:t>
            </a:r>
            <a:r>
              <a:rPr lang="ja-JP" altLang="en-US" sz="2400" b="1" dirty="0"/>
              <a:t>に別々に入力する。このとき、一方のケーブルの長さをもう一方より</a:t>
            </a:r>
            <a:r>
              <a:rPr lang="en-US" altLang="ja-JP" sz="2400" b="1" dirty="0"/>
              <a:t>20</a:t>
            </a:r>
            <a:r>
              <a:rPr lang="ja-JP" altLang="en-US" sz="2400" b="1" dirty="0"/>
              <a:t>㎝だけ長くする。</a:t>
            </a:r>
            <a:r>
              <a:rPr lang="en-US" altLang="ja-JP" sz="2400" b="1" dirty="0"/>
              <a:t>(</a:t>
            </a:r>
            <a:r>
              <a:rPr lang="ja-JP" altLang="en-US" sz="2400" b="1" dirty="0"/>
              <a:t>これによって、</a:t>
            </a:r>
            <a:r>
              <a:rPr lang="en-US" altLang="ja-JP" sz="2400" b="1" dirty="0"/>
              <a:t>Flash ADC</a:t>
            </a:r>
            <a:r>
              <a:rPr lang="ja-JP" altLang="en-US" sz="2400" b="1" dirty="0"/>
              <a:t>に入力される二つの信号のうちの片方は、もう一方に対して、</a:t>
            </a:r>
            <a:r>
              <a:rPr lang="en-US" altLang="ja-JP" sz="2400" b="1" dirty="0"/>
              <a:t>1ns</a:t>
            </a:r>
            <a:r>
              <a:rPr lang="ja-JP" altLang="en-US" sz="2400" b="1" dirty="0"/>
              <a:t>遅れて</a:t>
            </a:r>
            <a:r>
              <a:rPr lang="en-US" altLang="ja-JP" sz="2400" b="1" dirty="0"/>
              <a:t>Flash ADC</a:t>
            </a:r>
            <a:r>
              <a:rPr lang="ja-JP" altLang="en-US" sz="2400" b="1" dirty="0"/>
              <a:t>に入力される。二つの信号を同じタイミングで記録すれば、</a:t>
            </a:r>
            <a:r>
              <a:rPr lang="en-US" altLang="ja-JP" sz="2400" b="1" dirty="0"/>
              <a:t>MPPC</a:t>
            </a:r>
            <a:r>
              <a:rPr lang="ja-JP" altLang="en-US" sz="2400" b="1" dirty="0"/>
              <a:t>からの信号を</a:t>
            </a:r>
            <a:r>
              <a:rPr lang="en-US" altLang="ja-JP" sz="2400" b="1" dirty="0"/>
              <a:t>1ns</a:t>
            </a:r>
            <a:r>
              <a:rPr lang="ja-JP" altLang="en-US" sz="2400" b="1" dirty="0"/>
              <a:t>毎に記録したことと同じ結果が得られる。</a:t>
            </a:r>
            <a:r>
              <a:rPr lang="en-US" altLang="ja-JP" sz="2400" b="1" dirty="0"/>
              <a:t>)</a:t>
            </a:r>
            <a:endParaRPr kumimoji="1" lang="en-US" altLang="ja-JP" sz="2400" b="1" dirty="0"/>
          </a:p>
          <a:p>
            <a:pPr marL="0" indent="0">
              <a:buNone/>
            </a:pPr>
            <a:endParaRPr kumimoji="1" lang="en-US" altLang="ja-JP" b="1" dirty="0"/>
          </a:p>
        </p:txBody>
      </p:sp>
    </p:spTree>
    <p:extLst>
      <p:ext uri="{BB962C8B-B14F-4D97-AF65-F5344CB8AC3E}">
        <p14:creationId xmlns:p14="http://schemas.microsoft.com/office/powerpoint/2010/main" val="2388836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解析</a:t>
            </a:r>
            <a:endParaRPr kumimoji="1" lang="ja-JP" altLang="en-US" dirty="0"/>
          </a:p>
        </p:txBody>
      </p:sp>
      <p:sp>
        <p:nvSpPr>
          <p:cNvPr id="3" name="サブタイトル 2"/>
          <p:cNvSpPr>
            <a:spLocks noGrp="1"/>
          </p:cNvSpPr>
          <p:nvPr>
            <p:ph type="subTitle" idx="1"/>
          </p:nvPr>
        </p:nvSpPr>
        <p:spPr>
          <a:xfrm>
            <a:off x="1828800" y="3886200"/>
            <a:ext cx="10123851" cy="1752600"/>
          </a:xfrm>
        </p:spPr>
        <p:txBody>
          <a:bodyPr/>
          <a:lstStyle/>
          <a:p>
            <a:r>
              <a:rPr kumimoji="1" lang="en-US" altLang="ja-JP" dirty="0" smtClean="0">
                <a:solidFill>
                  <a:schemeClr val="tx1"/>
                </a:solidFill>
              </a:rPr>
              <a:t>Root (CERN</a:t>
            </a:r>
            <a:r>
              <a:rPr kumimoji="1" lang="ja-JP" altLang="en-US" dirty="0" err="1" smtClean="0">
                <a:solidFill>
                  <a:schemeClr val="tx1"/>
                </a:solidFill>
              </a:rPr>
              <a:t>が提</a:t>
            </a:r>
            <a:r>
              <a:rPr kumimoji="1" lang="ja-JP" altLang="en-US" dirty="0" smtClean="0">
                <a:solidFill>
                  <a:schemeClr val="tx1"/>
                </a:solidFill>
              </a:rPr>
              <a:t>供している解析ソフト</a:t>
            </a:r>
            <a:r>
              <a:rPr kumimoji="1" lang="en-US" altLang="ja-JP" dirty="0" smtClean="0">
                <a:solidFill>
                  <a:schemeClr val="tx1"/>
                </a:solidFill>
              </a:rPr>
              <a:t>)</a:t>
            </a:r>
            <a:r>
              <a:rPr kumimoji="1" lang="ja-JP" altLang="en-US" dirty="0" smtClean="0">
                <a:solidFill>
                  <a:schemeClr val="tx1"/>
                </a:solidFill>
              </a:rPr>
              <a:t>を</a:t>
            </a:r>
            <a:endParaRPr kumimoji="1" lang="en-US" altLang="ja-JP" dirty="0" smtClean="0">
              <a:solidFill>
                <a:schemeClr val="tx1"/>
              </a:solidFill>
            </a:endParaRPr>
          </a:p>
          <a:p>
            <a:r>
              <a:rPr lang="ja-JP" altLang="en-US" dirty="0">
                <a:solidFill>
                  <a:schemeClr val="tx1"/>
                </a:solidFill>
              </a:rPr>
              <a:t>使用して解析を</a:t>
            </a:r>
            <a:r>
              <a:rPr lang="ja-JP" altLang="en-US" dirty="0" smtClean="0">
                <a:solidFill>
                  <a:schemeClr val="tx1"/>
                </a:solidFill>
              </a:rPr>
              <a:t>行う。</a:t>
            </a:r>
            <a:endParaRPr kumimoji="1" lang="en-US" altLang="ja-JP" dirty="0" smtClean="0">
              <a:solidFill>
                <a:schemeClr val="tx1"/>
              </a:solidFill>
            </a:endParaRPr>
          </a:p>
          <a:p>
            <a:endParaRPr lang="en-US" altLang="ja-JP" dirty="0"/>
          </a:p>
          <a:p>
            <a:endParaRPr kumimoji="1" lang="ja-JP" altLang="en-US" dirty="0"/>
          </a:p>
        </p:txBody>
      </p:sp>
    </p:spTree>
    <p:extLst>
      <p:ext uri="{BB962C8B-B14F-4D97-AF65-F5344CB8AC3E}">
        <p14:creationId xmlns:p14="http://schemas.microsoft.com/office/powerpoint/2010/main" val="590499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時間の決め方</a:t>
            </a:r>
            <a:endParaRPr kumimoji="1" lang="ja-JP" altLang="en-US" dirty="0"/>
          </a:p>
        </p:txBody>
      </p:sp>
      <p:sp>
        <p:nvSpPr>
          <p:cNvPr id="3" name="コンテンツ プレースホルダー 2"/>
          <p:cNvSpPr>
            <a:spLocks noGrp="1"/>
          </p:cNvSpPr>
          <p:nvPr>
            <p:ph idx="1"/>
          </p:nvPr>
        </p:nvSpPr>
        <p:spPr>
          <a:xfrm>
            <a:off x="609600" y="1600200"/>
            <a:ext cx="10766987" cy="2044824"/>
          </a:xfrm>
        </p:spPr>
        <p:txBody>
          <a:bodyPr>
            <a:normAutofit/>
          </a:bodyPr>
          <a:lstStyle/>
          <a:p>
            <a:pPr marL="0" indent="0">
              <a:buNone/>
            </a:pPr>
            <a:r>
              <a:rPr lang="ja-JP" altLang="en-US" dirty="0" smtClean="0"/>
              <a:t>・以下</a:t>
            </a:r>
            <a:r>
              <a:rPr kumimoji="1" lang="ja-JP" altLang="en-US" dirty="0" smtClean="0"/>
              <a:t>のように、ピーク、</a:t>
            </a:r>
            <a:r>
              <a:rPr lang="en-US" altLang="ja-JP" dirty="0" smtClean="0"/>
              <a:t>off set, V</a:t>
            </a:r>
            <a:r>
              <a:rPr lang="ja-JP" altLang="en-US" dirty="0" smtClean="0"/>
              <a:t>を決める。</a:t>
            </a:r>
            <a:endParaRPr lang="en-US" altLang="ja-JP" dirty="0"/>
          </a:p>
          <a:p>
            <a:pPr marL="0" indent="0">
              <a:buNone/>
            </a:pPr>
            <a:r>
              <a:rPr kumimoji="1" lang="ja-JP" altLang="en-US" dirty="0" smtClean="0"/>
              <a:t>このピークと</a:t>
            </a:r>
            <a:r>
              <a:rPr kumimoji="1" lang="en-US" altLang="ja-JP" dirty="0" smtClean="0"/>
              <a:t>off set</a:t>
            </a:r>
            <a:r>
              <a:rPr kumimoji="1" lang="ja-JP" altLang="en-US" dirty="0" smtClean="0"/>
              <a:t>の間の点に対して、一次関数をフィットさせる。</a:t>
            </a:r>
            <a:endParaRPr kumimoji="1" lang="en-US" altLang="ja-JP" dirty="0" smtClean="0"/>
          </a:p>
          <a:p>
            <a:pPr marL="0" indent="0">
              <a:buNone/>
            </a:pPr>
            <a:r>
              <a:rPr kumimoji="1" lang="ja-JP" altLang="en-US" dirty="0" smtClean="0"/>
              <a:t>・また、</a:t>
            </a:r>
            <a:r>
              <a:rPr lang="ja-JP" altLang="en-US" dirty="0" smtClean="0"/>
              <a:t>その一次関数の</a:t>
            </a:r>
            <a:r>
              <a:rPr lang="en-US" altLang="ja-JP" dirty="0" smtClean="0"/>
              <a:t>voltage</a:t>
            </a:r>
            <a:r>
              <a:rPr lang="ja-JP" altLang="en-US" dirty="0" smtClean="0"/>
              <a:t>が</a:t>
            </a:r>
            <a:r>
              <a:rPr kumimoji="1" lang="en-US" altLang="ja-JP" dirty="0" smtClean="0"/>
              <a:t>{</a:t>
            </a:r>
            <a:r>
              <a:rPr kumimoji="1" lang="ja-JP" altLang="en-US" dirty="0" smtClean="0"/>
              <a:t>（ピーク）＋（</a:t>
            </a:r>
            <a:r>
              <a:rPr kumimoji="1" lang="en-US" altLang="ja-JP" dirty="0" smtClean="0"/>
              <a:t>offset</a:t>
            </a:r>
            <a:r>
              <a:rPr kumimoji="1" lang="ja-JP" altLang="en-US" dirty="0" smtClean="0"/>
              <a:t>）</a:t>
            </a:r>
            <a:r>
              <a:rPr kumimoji="1" lang="en-US" altLang="ja-JP" dirty="0" smtClean="0"/>
              <a:t>}</a:t>
            </a:r>
            <a:r>
              <a:rPr lang="en-US" altLang="ja-JP" dirty="0" smtClean="0"/>
              <a:t>/</a:t>
            </a:r>
            <a:r>
              <a:rPr kumimoji="1" lang="en-US" altLang="ja-JP" dirty="0" smtClean="0"/>
              <a:t>2</a:t>
            </a:r>
            <a:r>
              <a:rPr kumimoji="1" lang="ja-JP" altLang="en-US" dirty="0" smtClean="0"/>
              <a:t>＋</a:t>
            </a:r>
            <a:r>
              <a:rPr kumimoji="1" lang="en-US" altLang="ja-JP" dirty="0" smtClean="0"/>
              <a:t>offset(</a:t>
            </a:r>
            <a:r>
              <a:rPr lang="en-US" altLang="ja-JP" dirty="0" smtClean="0"/>
              <a:t>=V)</a:t>
            </a:r>
            <a:r>
              <a:rPr kumimoji="1" lang="ja-JP" altLang="en-US" dirty="0" smtClean="0"/>
              <a:t>となる時間を</a:t>
            </a:r>
            <a:r>
              <a:rPr kumimoji="1" lang="en-US" altLang="ja-JP" dirty="0" smtClean="0"/>
              <a:t>half  T</a:t>
            </a:r>
            <a:r>
              <a:rPr kumimoji="1" lang="ja-JP" altLang="en-US" dirty="0" smtClean="0"/>
              <a:t>とする。</a:t>
            </a:r>
            <a:endParaRPr kumimoji="1" lang="ja-JP" altLang="en-US"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680" y="3653974"/>
            <a:ext cx="8679427" cy="3024336"/>
          </a:xfrm>
          <a:prstGeom prst="rect">
            <a:avLst/>
          </a:prstGeom>
        </p:spPr>
      </p:pic>
      <p:sp>
        <p:nvSpPr>
          <p:cNvPr id="9" name="正方形/長方形 8"/>
          <p:cNvSpPr/>
          <p:nvPr/>
        </p:nvSpPr>
        <p:spPr>
          <a:xfrm>
            <a:off x="2495600" y="4931876"/>
            <a:ext cx="1016997"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639616" y="4931876"/>
            <a:ext cx="576064"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615461" y="3773132"/>
            <a:ext cx="172819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12597" y="4918788"/>
            <a:ext cx="864096" cy="369332"/>
          </a:xfrm>
          <a:prstGeom prst="rect">
            <a:avLst/>
          </a:prstGeom>
          <a:noFill/>
        </p:spPr>
        <p:txBody>
          <a:bodyPr wrap="square" rtlCol="0">
            <a:spAutoFit/>
          </a:bodyPr>
          <a:lstStyle/>
          <a:p>
            <a:r>
              <a:rPr lang="en-US" altLang="ja-JP" dirty="0">
                <a:solidFill>
                  <a:srgbClr val="92D050"/>
                </a:solidFill>
              </a:rPr>
              <a:t>V</a:t>
            </a:r>
            <a:endParaRPr kumimoji="1" lang="ja-JP" altLang="en-US" dirty="0">
              <a:solidFill>
                <a:srgbClr val="92D050"/>
              </a:solidFill>
            </a:endParaRPr>
          </a:p>
        </p:txBody>
      </p:sp>
      <p:sp>
        <p:nvSpPr>
          <p:cNvPr id="7" name="テキスト ボックス 6"/>
          <p:cNvSpPr txBox="1"/>
          <p:nvPr/>
        </p:nvSpPr>
        <p:spPr>
          <a:xfrm>
            <a:off x="978168" y="3768486"/>
            <a:ext cx="4315408" cy="369332"/>
          </a:xfrm>
          <a:prstGeom prst="rect">
            <a:avLst/>
          </a:prstGeom>
          <a:noFill/>
        </p:spPr>
        <p:txBody>
          <a:bodyPr wrap="square" rtlCol="0">
            <a:spAutoFit/>
          </a:bodyPr>
          <a:lstStyle/>
          <a:p>
            <a:r>
              <a:rPr kumimoji="1" lang="en-US" altLang="ja-JP" b="1" dirty="0" smtClean="0"/>
              <a:t>Voltage(Flash ADC count)</a:t>
            </a:r>
          </a:p>
        </p:txBody>
      </p:sp>
      <p:sp>
        <p:nvSpPr>
          <p:cNvPr id="8" name="正方形/長方形 7"/>
          <p:cNvSpPr/>
          <p:nvPr/>
        </p:nvSpPr>
        <p:spPr>
          <a:xfrm>
            <a:off x="3215680" y="4918788"/>
            <a:ext cx="1161013" cy="382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065423" y="4918788"/>
            <a:ext cx="1240821" cy="382420"/>
          </a:xfrm>
          <a:prstGeom prst="rect">
            <a:avLst/>
          </a:prstGeom>
          <a:noFill/>
        </p:spPr>
        <p:txBody>
          <a:bodyPr wrap="square" rtlCol="0">
            <a:spAutoFit/>
          </a:bodyPr>
          <a:lstStyle/>
          <a:p>
            <a:pPr algn="ctr"/>
            <a:r>
              <a:rPr kumimoji="1" lang="en-US" altLang="ja-JP" dirty="0" smtClean="0">
                <a:solidFill>
                  <a:schemeClr val="accent3"/>
                </a:solidFill>
              </a:rPr>
              <a:t>V</a:t>
            </a:r>
            <a:endParaRPr kumimoji="1" lang="ja-JP" altLang="en-US" dirty="0">
              <a:solidFill>
                <a:schemeClr val="accent3"/>
              </a:solidFill>
            </a:endParaRPr>
          </a:p>
        </p:txBody>
      </p:sp>
    </p:spTree>
    <p:extLst>
      <p:ext uri="{BB962C8B-B14F-4D97-AF65-F5344CB8AC3E}">
        <p14:creationId xmlns:p14="http://schemas.microsoft.com/office/powerpoint/2010/main" val="2810134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Half T</a:t>
            </a:r>
            <a:r>
              <a:rPr lang="ja-JP" altLang="en-US" dirty="0" smtClean="0"/>
              <a:t>とエントリー</a:t>
            </a:r>
            <a:r>
              <a:rPr lang="en-US" altLang="ja-JP" dirty="0" smtClean="0"/>
              <a:t> </a:t>
            </a:r>
            <a:endParaRPr kumimoji="1" lang="ja-JP" altLang="en-US" dirty="0"/>
          </a:p>
        </p:txBody>
      </p:sp>
      <p:sp>
        <p:nvSpPr>
          <p:cNvPr id="3" name="コンテンツ プレースホルダー 2"/>
          <p:cNvSpPr>
            <a:spLocks noGrp="1"/>
          </p:cNvSpPr>
          <p:nvPr>
            <p:ph idx="1"/>
          </p:nvPr>
        </p:nvSpPr>
        <p:spPr>
          <a:xfrm>
            <a:off x="623392" y="1268761"/>
            <a:ext cx="10972800" cy="4525963"/>
          </a:xfrm>
        </p:spPr>
        <p:txBody>
          <a:bodyPr/>
          <a:lstStyle/>
          <a:p>
            <a:r>
              <a:rPr lang="en-US" altLang="ja-JP" dirty="0" smtClean="0"/>
              <a:t>Half T</a:t>
            </a:r>
            <a:r>
              <a:rPr lang="ja-JP" altLang="en-US" dirty="0" smtClean="0"/>
              <a:t>のヒストグラムを描いて、そのヒストグラムにガウス関数を</a:t>
            </a:r>
            <a:r>
              <a:rPr lang="en-US" altLang="ja-JP" dirty="0" smtClean="0"/>
              <a:t>fit</a:t>
            </a:r>
            <a:r>
              <a:rPr lang="ja-JP" altLang="en-US" dirty="0" smtClean="0"/>
              <a:t>させて</a:t>
            </a:r>
            <a:r>
              <a:rPr lang="en-US" altLang="ja-JP" dirty="0" smtClean="0"/>
              <a:t>mean</a:t>
            </a:r>
            <a:r>
              <a:rPr lang="ja-JP" altLang="en-US" dirty="0" smtClean="0"/>
              <a:t>を求める。</a:t>
            </a:r>
            <a:endParaRPr lang="en-US" altLang="ja-JP" dirty="0" smtClean="0"/>
          </a:p>
          <a:p>
            <a:r>
              <a:rPr lang="ja-JP" altLang="en-US" dirty="0" smtClean="0"/>
              <a:t>ただし</a:t>
            </a:r>
            <a:r>
              <a:rPr lang="en-US" altLang="ja-JP" dirty="0" smtClean="0"/>
              <a:t>,V</a:t>
            </a:r>
            <a:r>
              <a:rPr lang="ja-JP" altLang="en-US" dirty="0" smtClean="0"/>
              <a:t>が６０</a:t>
            </a:r>
            <a:r>
              <a:rPr lang="en-US" altLang="ja-JP" dirty="0" smtClean="0"/>
              <a:t>〜</a:t>
            </a:r>
            <a:r>
              <a:rPr lang="ja-JP" altLang="en-US" dirty="0" smtClean="0"/>
              <a:t>８０のイベントをメインとした。</a:t>
            </a:r>
            <a:endParaRPr lang="en-US" altLang="ja-JP" dirty="0"/>
          </a:p>
          <a:p>
            <a:r>
              <a:rPr kumimoji="1" lang="en-US" altLang="ja-JP" dirty="0" smtClean="0"/>
              <a:t>mean</a:t>
            </a:r>
            <a:r>
              <a:rPr kumimoji="1" lang="ja-JP" altLang="en-US" dirty="0" smtClean="0"/>
              <a:t>と距離の関係は以下の表</a:t>
            </a:r>
            <a:endParaRPr kumimoji="1" lang="en-US" altLang="ja-JP" dirty="0" smtClean="0"/>
          </a:p>
          <a:p>
            <a:pPr marL="0" indent="0">
              <a:buNone/>
            </a:pP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784929125"/>
              </p:ext>
            </p:extLst>
          </p:nvPr>
        </p:nvGraphicFramePr>
        <p:xfrm>
          <a:off x="567220" y="3221618"/>
          <a:ext cx="10849207" cy="2662506"/>
        </p:xfrm>
        <a:graphic>
          <a:graphicData uri="http://schemas.openxmlformats.org/drawingml/2006/table">
            <a:tbl>
              <a:tblPr firstRow="1" bandRow="1">
                <a:tableStyleId>{7DF18680-E054-41AD-8BC1-D1AEF772440D}</a:tableStyleId>
              </a:tblPr>
              <a:tblGrid>
                <a:gridCol w="4416491"/>
                <a:gridCol w="1632181"/>
                <a:gridCol w="1728192"/>
                <a:gridCol w="1728192"/>
                <a:gridCol w="1344151"/>
              </a:tblGrid>
              <a:tr h="467946">
                <a:tc>
                  <a:txBody>
                    <a:bodyPr/>
                    <a:lstStyle/>
                    <a:p>
                      <a:pPr algn="ctr"/>
                      <a:endParaRPr kumimoji="1" lang="ja-JP" altLang="en-US" dirty="0"/>
                    </a:p>
                  </a:txBody>
                  <a:tcPr marL="121920" marR="121920"/>
                </a:tc>
                <a:tc>
                  <a:txBody>
                    <a:bodyPr/>
                    <a:lstStyle/>
                    <a:p>
                      <a:pPr algn="ctr"/>
                      <a:r>
                        <a:rPr kumimoji="1" lang="en-US" altLang="ja-JP" dirty="0" smtClean="0"/>
                        <a:t>L2</a:t>
                      </a:r>
                      <a:endParaRPr kumimoji="1" lang="ja-JP" altLang="en-US" dirty="0"/>
                    </a:p>
                  </a:txBody>
                  <a:tcPr marL="121920" marR="121920"/>
                </a:tc>
                <a:tc>
                  <a:txBody>
                    <a:bodyPr/>
                    <a:lstStyle/>
                    <a:p>
                      <a:pPr algn="ctr"/>
                      <a:r>
                        <a:rPr kumimoji="1" lang="en-US" altLang="ja-JP" dirty="0" smtClean="0"/>
                        <a:t>L3</a:t>
                      </a:r>
                      <a:endParaRPr kumimoji="1" lang="ja-JP" altLang="en-US" dirty="0"/>
                    </a:p>
                  </a:txBody>
                  <a:tcPr marL="121920" marR="121920"/>
                </a:tc>
                <a:tc>
                  <a:txBody>
                    <a:bodyPr/>
                    <a:lstStyle/>
                    <a:p>
                      <a:pPr algn="ctr"/>
                      <a:r>
                        <a:rPr kumimoji="1" lang="en-US" altLang="ja-JP" dirty="0" smtClean="0"/>
                        <a:t>L4</a:t>
                      </a:r>
                      <a:endParaRPr kumimoji="1" lang="ja-JP" altLang="en-US" dirty="0"/>
                    </a:p>
                  </a:txBody>
                  <a:tcPr marL="121920" marR="121920"/>
                </a:tc>
                <a:tc>
                  <a:txBody>
                    <a:bodyPr/>
                    <a:lstStyle/>
                    <a:p>
                      <a:pPr algn="ctr"/>
                      <a:r>
                        <a:rPr kumimoji="1" lang="en-US" altLang="ja-JP" dirty="0" smtClean="0"/>
                        <a:t>L5</a:t>
                      </a:r>
                      <a:endParaRPr kumimoji="1" lang="ja-JP" altLang="en-US" dirty="0"/>
                    </a:p>
                  </a:txBody>
                  <a:tcPr marL="121920" marR="121920"/>
                </a:tc>
              </a:tr>
              <a:tr h="396150">
                <a:tc>
                  <a:txBody>
                    <a:bodyPr/>
                    <a:lstStyle/>
                    <a:p>
                      <a:pPr algn="ctr"/>
                      <a:r>
                        <a:rPr kumimoji="1" lang="en-US" altLang="ja-JP" dirty="0" smtClean="0"/>
                        <a:t>T=(Half T</a:t>
                      </a:r>
                      <a:r>
                        <a:rPr kumimoji="1" lang="ja-JP" altLang="en-US" dirty="0" smtClean="0"/>
                        <a:t>の</a:t>
                      </a:r>
                      <a:r>
                        <a:rPr kumimoji="1" lang="en-US" altLang="ja-JP" dirty="0" smtClean="0"/>
                        <a:t>mean)(ns)</a:t>
                      </a:r>
                      <a:endParaRPr kumimoji="1" lang="ja-JP" altLang="en-US" dirty="0"/>
                    </a:p>
                  </a:txBody>
                  <a:tcPr marL="121920" marR="121920"/>
                </a:tc>
                <a:tc>
                  <a:txBody>
                    <a:bodyPr/>
                    <a:lstStyle/>
                    <a:p>
                      <a:pPr algn="ctr"/>
                      <a:r>
                        <a:rPr kumimoji="1" lang="ja-JP" altLang="en-US" dirty="0" smtClean="0"/>
                        <a:t>４２９．４</a:t>
                      </a:r>
                      <a:endParaRPr kumimoji="1" lang="ja-JP" altLang="en-US" dirty="0"/>
                    </a:p>
                  </a:txBody>
                  <a:tcPr marL="121920" marR="121920"/>
                </a:tc>
                <a:tc>
                  <a:txBody>
                    <a:bodyPr/>
                    <a:lstStyle/>
                    <a:p>
                      <a:pPr algn="ctr"/>
                      <a:r>
                        <a:rPr kumimoji="1" lang="ja-JP" altLang="en-US" dirty="0" smtClean="0"/>
                        <a:t>４２９．６</a:t>
                      </a:r>
                      <a:endParaRPr kumimoji="1" lang="ja-JP" altLang="en-US" dirty="0"/>
                    </a:p>
                  </a:txBody>
                  <a:tcPr marL="121920" marR="121920"/>
                </a:tc>
                <a:tc>
                  <a:txBody>
                    <a:bodyPr/>
                    <a:lstStyle/>
                    <a:p>
                      <a:pPr algn="ctr"/>
                      <a:r>
                        <a:rPr kumimoji="1" lang="ja-JP" altLang="en-US" dirty="0" smtClean="0"/>
                        <a:t>４３０．６</a:t>
                      </a:r>
                      <a:endParaRPr kumimoji="1" lang="ja-JP" altLang="en-US" dirty="0"/>
                    </a:p>
                  </a:txBody>
                  <a:tcPr marL="121920" marR="121920"/>
                </a:tc>
                <a:tc>
                  <a:txBody>
                    <a:bodyPr/>
                    <a:lstStyle/>
                    <a:p>
                      <a:pPr algn="ctr"/>
                      <a:r>
                        <a:rPr kumimoji="1" lang="ja-JP" altLang="en-US" dirty="0" smtClean="0"/>
                        <a:t>４３１．３</a:t>
                      </a:r>
                      <a:endParaRPr kumimoji="1" lang="ja-JP" altLang="en-US" dirty="0"/>
                    </a:p>
                  </a:txBody>
                  <a:tcPr marL="121920" marR="121920"/>
                </a:tc>
              </a:tr>
              <a:tr h="360040">
                <a:tc>
                  <a:txBody>
                    <a:bodyPr/>
                    <a:lstStyle/>
                    <a:p>
                      <a:pPr algn="ctr"/>
                      <a:r>
                        <a:rPr kumimoji="1" lang="ja-JP" altLang="en-US" dirty="0" smtClean="0"/>
                        <a:t>誤差（</a:t>
                      </a:r>
                      <a:r>
                        <a:rPr kumimoji="1" lang="en-US" altLang="ja-JP" dirty="0" smtClean="0"/>
                        <a:t>ns</a:t>
                      </a:r>
                      <a:r>
                        <a:rPr kumimoji="1" lang="ja-JP" altLang="en-US" dirty="0" smtClean="0"/>
                        <a:t>）</a:t>
                      </a:r>
                      <a:endParaRPr kumimoji="1" lang="ja-JP" altLang="en-US" dirty="0"/>
                    </a:p>
                  </a:txBody>
                  <a:tcPr marL="121920" marR="121920" anchor="ctr"/>
                </a:tc>
                <a:tc>
                  <a:txBody>
                    <a:bodyPr/>
                    <a:lstStyle/>
                    <a:p>
                      <a:pPr algn="ctr"/>
                      <a:r>
                        <a:rPr kumimoji="1" lang="ja-JP" altLang="en-US" dirty="0" smtClean="0"/>
                        <a:t>０．０５５</a:t>
                      </a:r>
                      <a:endParaRPr kumimoji="1" lang="ja-JP" altLang="en-US" dirty="0"/>
                    </a:p>
                  </a:txBody>
                  <a:tcPr marL="121920" marR="121920"/>
                </a:tc>
                <a:tc>
                  <a:txBody>
                    <a:bodyPr/>
                    <a:lstStyle/>
                    <a:p>
                      <a:pPr algn="ctr"/>
                      <a:r>
                        <a:rPr kumimoji="1" lang="ja-JP" altLang="en-US" dirty="0" smtClean="0"/>
                        <a:t>０．０５６</a:t>
                      </a:r>
                      <a:endParaRPr kumimoji="1" lang="ja-JP" altLang="en-US" dirty="0"/>
                    </a:p>
                  </a:txBody>
                  <a:tcPr marL="121920" marR="121920"/>
                </a:tc>
                <a:tc>
                  <a:txBody>
                    <a:bodyPr/>
                    <a:lstStyle/>
                    <a:p>
                      <a:pPr algn="ctr"/>
                      <a:r>
                        <a:rPr kumimoji="1" lang="ja-JP" altLang="en-US" dirty="0" smtClean="0"/>
                        <a:t>０．０７４</a:t>
                      </a:r>
                      <a:endParaRPr kumimoji="1" lang="ja-JP" altLang="en-US" dirty="0"/>
                    </a:p>
                  </a:txBody>
                  <a:tcPr marL="121920" marR="121920"/>
                </a:tc>
                <a:tc>
                  <a:txBody>
                    <a:bodyPr/>
                    <a:lstStyle/>
                    <a:p>
                      <a:pPr algn="ctr"/>
                      <a:r>
                        <a:rPr kumimoji="1" lang="ja-JP" altLang="en-US" dirty="0" smtClean="0"/>
                        <a:t>０．１６０</a:t>
                      </a:r>
                      <a:endParaRPr kumimoji="1" lang="ja-JP" altLang="en-US" dirty="0"/>
                    </a:p>
                  </a:txBody>
                  <a:tcPr marL="121920" marR="121920"/>
                </a:tc>
              </a:tr>
              <a:tr h="792300">
                <a:tc>
                  <a:txBody>
                    <a:bodyPr/>
                    <a:lstStyle/>
                    <a:p>
                      <a:pPr algn="ctr"/>
                      <a:r>
                        <a:rPr kumimoji="1" lang="en-US" altLang="ja-JP" dirty="0" smtClean="0"/>
                        <a:t>L2</a:t>
                      </a:r>
                      <a:r>
                        <a:rPr kumimoji="1" lang="ja-JP" altLang="en-US" dirty="0" smtClean="0"/>
                        <a:t>からの距離（</a:t>
                      </a:r>
                      <a:r>
                        <a:rPr kumimoji="1" lang="en-US" altLang="ja-JP" dirty="0" smtClean="0"/>
                        <a:t>m</a:t>
                      </a:r>
                      <a:r>
                        <a:rPr kumimoji="1" lang="en-US" altLang="en-US" dirty="0" smtClean="0"/>
                        <a:t>m</a:t>
                      </a:r>
                      <a:r>
                        <a:rPr kumimoji="1" lang="ja-JP" altLang="en-US" dirty="0" smtClean="0"/>
                        <a:t>）</a:t>
                      </a:r>
                      <a:endParaRPr kumimoji="1" lang="ja-JP" altLang="en-US" dirty="0"/>
                    </a:p>
                  </a:txBody>
                  <a:tcPr marL="121920" marR="121920" anchor="ctr"/>
                </a:tc>
                <a:tc>
                  <a:txBody>
                    <a:bodyPr/>
                    <a:lstStyle/>
                    <a:p>
                      <a:pPr algn="ctr"/>
                      <a:endParaRPr kumimoji="1" lang="en-US" altLang="ja-JP" sz="1800" dirty="0" smtClean="0"/>
                    </a:p>
                    <a:p>
                      <a:pPr algn="ctr"/>
                      <a:r>
                        <a:rPr kumimoji="1" lang="ja-JP" altLang="en-US" sz="1800" dirty="0" smtClean="0"/>
                        <a:t>０</a:t>
                      </a:r>
                      <a:endParaRPr kumimoji="1" lang="ja-JP" altLang="en-US" sz="1800" dirty="0"/>
                    </a:p>
                  </a:txBody>
                  <a:tcPr marL="121920" marR="121920"/>
                </a:tc>
                <a:tc>
                  <a:txBody>
                    <a:bodyPr/>
                    <a:lstStyle/>
                    <a:p>
                      <a:pPr algn="ctr"/>
                      <a:endParaRPr kumimoji="1" lang="en-US" altLang="ja-JP" dirty="0" smtClean="0"/>
                    </a:p>
                    <a:p>
                      <a:pPr algn="ctr"/>
                      <a:r>
                        <a:rPr kumimoji="1" lang="ja-JP" altLang="en-US" dirty="0" smtClean="0"/>
                        <a:t>２００．６</a:t>
                      </a:r>
                      <a:endParaRPr kumimoji="1" lang="ja-JP" altLang="en-US" dirty="0"/>
                    </a:p>
                  </a:txBody>
                  <a:tcPr marL="121920" marR="121920"/>
                </a:tc>
                <a:tc>
                  <a:txBody>
                    <a:bodyPr/>
                    <a:lstStyle/>
                    <a:p>
                      <a:pPr algn="ctr"/>
                      <a:endParaRPr kumimoji="1" lang="en-US" altLang="ja-JP" dirty="0" smtClean="0"/>
                    </a:p>
                    <a:p>
                      <a:pPr algn="ctr"/>
                      <a:r>
                        <a:rPr kumimoji="1" lang="ja-JP" altLang="en-US" dirty="0" smtClean="0"/>
                        <a:t>３５９．９</a:t>
                      </a:r>
                      <a:endParaRPr kumimoji="1" lang="ja-JP" altLang="en-US" dirty="0"/>
                    </a:p>
                  </a:txBody>
                  <a:tcPr marL="121920" marR="121920"/>
                </a:tc>
                <a:tc>
                  <a:txBody>
                    <a:bodyPr/>
                    <a:lstStyle/>
                    <a:p>
                      <a:pPr algn="ctr"/>
                      <a:endParaRPr kumimoji="1" lang="en-US" altLang="ja-JP" dirty="0" smtClean="0"/>
                    </a:p>
                    <a:p>
                      <a:pPr algn="ctr"/>
                      <a:r>
                        <a:rPr kumimoji="1" lang="ja-JP" altLang="en-US" dirty="0" smtClean="0"/>
                        <a:t>６０１．０</a:t>
                      </a:r>
                      <a:endParaRPr kumimoji="1" lang="ja-JP" altLang="en-US" dirty="0"/>
                    </a:p>
                  </a:txBody>
                  <a:tcPr marL="121920" marR="121920"/>
                </a:tc>
              </a:tr>
            </a:tbl>
          </a:graphicData>
        </a:graphic>
      </p:graphicFrame>
    </p:spTree>
    <p:extLst>
      <p:ext uri="{BB962C8B-B14F-4D97-AF65-F5344CB8AC3E}">
        <p14:creationId xmlns:p14="http://schemas.microsoft.com/office/powerpoint/2010/main" val="1226674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89985" y="545805"/>
            <a:ext cx="8596668" cy="921488"/>
          </a:xfrm>
        </p:spPr>
        <p:txBody>
          <a:bodyPr>
            <a:normAutofit/>
          </a:bodyPr>
          <a:lstStyle/>
          <a:p>
            <a:r>
              <a:rPr kumimoji="1" lang="ja-JP" altLang="en-US" sz="5400" dirty="0"/>
              <a:t>実験方法</a:t>
            </a:r>
          </a:p>
        </p:txBody>
      </p:sp>
      <p:sp>
        <p:nvSpPr>
          <p:cNvPr id="3" name="コンテンツ プレースホルダー 2"/>
          <p:cNvSpPr>
            <a:spLocks noGrp="1"/>
          </p:cNvSpPr>
          <p:nvPr>
            <p:ph idx="1"/>
          </p:nvPr>
        </p:nvSpPr>
        <p:spPr>
          <a:xfrm>
            <a:off x="1190847" y="1467293"/>
            <a:ext cx="9080204" cy="1169581"/>
          </a:xfrm>
        </p:spPr>
        <p:txBody>
          <a:bodyPr>
            <a:normAutofit lnSpcReduction="10000"/>
          </a:bodyPr>
          <a:lstStyle/>
          <a:p>
            <a:r>
              <a:rPr kumimoji="1" lang="ja-JP" altLang="en-US" sz="3600" dirty="0"/>
              <a:t>従来のやり方</a:t>
            </a:r>
            <a:endParaRPr kumimoji="1" lang="en-US" altLang="ja-JP" sz="3600" dirty="0"/>
          </a:p>
          <a:p>
            <a:pPr marL="0" indent="0">
              <a:buNone/>
            </a:pPr>
            <a:r>
              <a:rPr lang="ja-JP" altLang="en-US" sz="2800" dirty="0"/>
              <a:t>　・フィゾー</a:t>
            </a:r>
            <a:endParaRPr kumimoji="1" lang="ja-JP" altLang="en-US" sz="2800" dirty="0"/>
          </a:p>
        </p:txBody>
      </p:sp>
      <p:pic>
        <p:nvPicPr>
          <p:cNvPr id="5" name="図 4"/>
          <p:cNvPicPr>
            <a:picLocks noChangeAspect="1"/>
          </p:cNvPicPr>
          <p:nvPr/>
        </p:nvPicPr>
        <p:blipFill>
          <a:blip r:embed="rId2"/>
          <a:stretch>
            <a:fillRect/>
          </a:stretch>
        </p:blipFill>
        <p:spPr>
          <a:xfrm>
            <a:off x="1384644" y="2636874"/>
            <a:ext cx="8102009" cy="3615070"/>
          </a:xfrm>
          <a:prstGeom prst="rect">
            <a:avLst/>
          </a:prstGeom>
        </p:spPr>
      </p:pic>
      <p:sp>
        <p:nvSpPr>
          <p:cNvPr id="6" name="テキスト ボックス 5"/>
          <p:cNvSpPr txBox="1"/>
          <p:nvPr/>
        </p:nvSpPr>
        <p:spPr>
          <a:xfrm>
            <a:off x="1828800" y="5667169"/>
            <a:ext cx="7851650" cy="584775"/>
          </a:xfrm>
          <a:prstGeom prst="rect">
            <a:avLst/>
          </a:prstGeom>
          <a:noFill/>
        </p:spPr>
        <p:txBody>
          <a:bodyPr wrap="square" rtlCol="0">
            <a:spAutoFit/>
          </a:bodyPr>
          <a:lstStyle/>
          <a:p>
            <a:r>
              <a:rPr kumimoji="1" lang="ja-JP" altLang="en-US" sz="3200" dirty="0"/>
              <a:t>時間測定器：歯車　　検出器：目</a:t>
            </a:r>
          </a:p>
        </p:txBody>
      </p:sp>
    </p:spTree>
    <p:extLst>
      <p:ext uri="{BB962C8B-B14F-4D97-AF65-F5344CB8AC3E}">
        <p14:creationId xmlns:p14="http://schemas.microsoft.com/office/powerpoint/2010/main" val="25970541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27381" y="260649"/>
            <a:ext cx="10972800" cy="2764903"/>
          </a:xfrm>
        </p:spPr>
        <p:txBody>
          <a:bodyPr/>
          <a:lstStyle/>
          <a:p>
            <a:pPr marL="0" indent="0">
              <a:buNone/>
            </a:pPr>
            <a:r>
              <a:rPr lang="ja-JP" altLang="en-US" dirty="0" smtClean="0"/>
              <a:t>この表を横軸が距離、縦軸が時間のグラフに対し、誤差も含め描写し、一次関数をフィットさせると、そのグラフの傾きの逆数が光速となる。</a:t>
            </a:r>
            <a:endParaRPr lang="en-US" altLang="ja-JP" dirty="0" smtClean="0"/>
          </a:p>
          <a:p>
            <a:pPr marL="0" indent="0">
              <a:buNone/>
            </a:pPr>
            <a:r>
              <a:rPr lang="ja-JP" altLang="en-US" dirty="0" smtClean="0"/>
              <a:t>よって今回の光速は・・・</a:t>
            </a:r>
            <a:endParaRPr lang="en-US" altLang="ja-JP" dirty="0" smtClean="0"/>
          </a:p>
          <a:p>
            <a:pPr marL="0" indent="0">
              <a:buNone/>
            </a:pPr>
            <a:endParaRPr lang="en-US" dirty="0" smtClean="0"/>
          </a:p>
        </p:txBody>
      </p:sp>
      <p:pic>
        <p:nvPicPr>
          <p:cNvPr id="7" name="Picture 6"/>
          <p:cNvPicPr>
            <a:picLocks noChangeAspect="1"/>
          </p:cNvPicPr>
          <p:nvPr/>
        </p:nvPicPr>
        <p:blipFill>
          <a:blip r:embed="rId3"/>
          <a:stretch>
            <a:fillRect/>
          </a:stretch>
        </p:blipFill>
        <p:spPr>
          <a:xfrm>
            <a:off x="2063546" y="5741578"/>
            <a:ext cx="7930265" cy="736724"/>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4050548155"/>
              </p:ext>
            </p:extLst>
          </p:nvPr>
        </p:nvGraphicFramePr>
        <p:xfrm>
          <a:off x="3671499" y="1433165"/>
          <a:ext cx="4975296" cy="4308413"/>
        </p:xfrm>
        <a:graphic>
          <a:graphicData uri="http://schemas.openxmlformats.org/presentationml/2006/ole">
            <mc:AlternateContent xmlns:mc="http://schemas.openxmlformats.org/markup-compatibility/2006">
              <mc:Choice xmlns:v="urn:schemas-microsoft-com:vml" Requires="v">
                <p:oleObj spid="_x0000_s1029" name="Acrobat Document" r:id="rId4" imgW="5400437" imgH="4676599" progId="AcroExch.Document.7">
                  <p:embed/>
                </p:oleObj>
              </mc:Choice>
              <mc:Fallback>
                <p:oleObj name="Acrobat Document" r:id="rId4" imgW="5400437" imgH="4676599" progId="AcroExch.Document.7">
                  <p:embed/>
                  <p:pic>
                    <p:nvPicPr>
                      <p:cNvPr id="0" name=""/>
                      <p:cNvPicPr/>
                      <p:nvPr/>
                    </p:nvPicPr>
                    <p:blipFill>
                      <a:blip r:embed="rId5"/>
                      <a:stretch>
                        <a:fillRect/>
                      </a:stretch>
                    </p:blipFill>
                    <p:spPr>
                      <a:xfrm>
                        <a:off x="3671499" y="1433165"/>
                        <a:ext cx="4975296" cy="4308413"/>
                      </a:xfrm>
                      <a:prstGeom prst="rect">
                        <a:avLst/>
                      </a:prstGeom>
                    </p:spPr>
                  </p:pic>
                </p:oleObj>
              </mc:Fallback>
            </mc:AlternateContent>
          </a:graphicData>
        </a:graphic>
      </p:graphicFrame>
      <p:sp>
        <p:nvSpPr>
          <p:cNvPr id="6" name="正方形/長方形 5"/>
          <p:cNvSpPr/>
          <p:nvPr/>
        </p:nvSpPr>
        <p:spPr>
          <a:xfrm>
            <a:off x="5734594" y="1423851"/>
            <a:ext cx="836023" cy="287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199017" y="1423851"/>
            <a:ext cx="2521132" cy="369332"/>
          </a:xfrm>
          <a:prstGeom prst="rect">
            <a:avLst/>
          </a:prstGeom>
          <a:noFill/>
        </p:spPr>
        <p:txBody>
          <a:bodyPr wrap="square" rtlCol="0">
            <a:spAutoFit/>
          </a:bodyPr>
          <a:lstStyle/>
          <a:p>
            <a:r>
              <a:rPr kumimoji="1" lang="ja-JP" altLang="en-US" dirty="0" smtClean="0"/>
              <a:t>距離</a:t>
            </a:r>
            <a:r>
              <a:rPr kumimoji="1" lang="en-US" altLang="ja-JP" dirty="0" smtClean="0"/>
              <a:t>/</a:t>
            </a:r>
            <a:r>
              <a:rPr kumimoji="1" lang="ja-JP" altLang="en-US" dirty="0" smtClean="0"/>
              <a:t>時間</a:t>
            </a:r>
            <a:endParaRPr kumimoji="1" lang="ja-JP" altLang="en-US" dirty="0"/>
          </a:p>
        </p:txBody>
      </p:sp>
      <p:sp>
        <p:nvSpPr>
          <p:cNvPr id="9" name="テキスト ボックス 8"/>
          <p:cNvSpPr txBox="1"/>
          <p:nvPr/>
        </p:nvSpPr>
        <p:spPr>
          <a:xfrm>
            <a:off x="3709851" y="1526568"/>
            <a:ext cx="457200" cy="369332"/>
          </a:xfrm>
          <a:prstGeom prst="rect">
            <a:avLst/>
          </a:prstGeom>
          <a:noFill/>
        </p:spPr>
        <p:txBody>
          <a:bodyPr wrap="square" rtlCol="0">
            <a:spAutoFit/>
          </a:bodyPr>
          <a:lstStyle/>
          <a:p>
            <a:r>
              <a:rPr kumimoji="1" lang="en-US" altLang="ja-JP" dirty="0" smtClean="0"/>
              <a:t>ns</a:t>
            </a:r>
            <a:endParaRPr kumimoji="1" lang="ja-JP" altLang="en-US" dirty="0"/>
          </a:p>
        </p:txBody>
      </p:sp>
      <p:sp>
        <p:nvSpPr>
          <p:cNvPr id="10" name="テキスト ボックス 9"/>
          <p:cNvSpPr txBox="1"/>
          <p:nvPr/>
        </p:nvSpPr>
        <p:spPr>
          <a:xfrm>
            <a:off x="8229600" y="5277394"/>
            <a:ext cx="862149" cy="369332"/>
          </a:xfrm>
          <a:prstGeom prst="rect">
            <a:avLst/>
          </a:prstGeom>
          <a:noFill/>
        </p:spPr>
        <p:txBody>
          <a:bodyPr wrap="square" rtlCol="0">
            <a:spAutoFit/>
          </a:bodyPr>
          <a:lstStyle/>
          <a:p>
            <a:r>
              <a:rPr kumimoji="1" lang="en-US" altLang="ja-JP" dirty="0" smtClean="0"/>
              <a:t>mm</a:t>
            </a:r>
          </a:p>
        </p:txBody>
      </p:sp>
    </p:spTree>
    <p:extLst>
      <p:ext uri="{BB962C8B-B14F-4D97-AF65-F5344CB8AC3E}">
        <p14:creationId xmlns:p14="http://schemas.microsoft.com/office/powerpoint/2010/main" val="105484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382" y="548681"/>
            <a:ext cx="11037503" cy="855015"/>
          </a:xfrm>
        </p:spPr>
        <p:txBody>
          <a:bodyPr>
            <a:normAutofit fontScale="90000"/>
          </a:bodyPr>
          <a:lstStyle/>
          <a:p>
            <a:r>
              <a:rPr lang="ja-JP" altLang="en-US" dirty="0" smtClean="0"/>
              <a:t>各</a:t>
            </a:r>
            <a:r>
              <a:rPr lang="en-US" altLang="ja-JP" dirty="0" smtClean="0"/>
              <a:t>Voltage</a:t>
            </a:r>
            <a:r>
              <a:rPr lang="ja-JP" altLang="en-US" dirty="0" smtClean="0"/>
              <a:t>における光速の計算結果</a:t>
            </a:r>
            <a:endParaRPr lang="en-US" dirty="0"/>
          </a:p>
        </p:txBody>
      </p:sp>
      <p:sp>
        <p:nvSpPr>
          <p:cNvPr id="3" name="Subtitle 2"/>
          <p:cNvSpPr>
            <a:spLocks noGrp="1"/>
          </p:cNvSpPr>
          <p:nvPr>
            <p:ph type="subTitle" idx="1"/>
          </p:nvPr>
        </p:nvSpPr>
        <p:spPr>
          <a:xfrm>
            <a:off x="0" y="5733256"/>
            <a:ext cx="12192000" cy="781844"/>
          </a:xfrm>
        </p:spPr>
        <p:txBody>
          <a:bodyPr>
            <a:normAutofit/>
          </a:bodyPr>
          <a:lstStyle/>
          <a:p>
            <a:pPr algn="l"/>
            <a:r>
              <a:rPr lang="ja-JP" altLang="en-US" sz="2800" dirty="0" smtClean="0">
                <a:solidFill>
                  <a:schemeClr val="tx1"/>
                </a:solidFill>
              </a:rPr>
              <a:t>他の</a:t>
            </a:r>
            <a:r>
              <a:rPr lang="en-US" altLang="ja-JP" sz="2800" dirty="0" smtClean="0">
                <a:solidFill>
                  <a:schemeClr val="tx1"/>
                </a:solidFill>
              </a:rPr>
              <a:t>voltage</a:t>
            </a:r>
            <a:r>
              <a:rPr lang="ja-JP" altLang="en-US" sz="2800" dirty="0" smtClean="0">
                <a:solidFill>
                  <a:schemeClr val="tx1"/>
                </a:solidFill>
              </a:rPr>
              <a:t>の範囲で光速を計算した結果が、以上である。</a:t>
            </a:r>
            <a:endParaRPr lang="en-US" sz="28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697888170"/>
              </p:ext>
            </p:extLst>
          </p:nvPr>
        </p:nvGraphicFramePr>
        <p:xfrm>
          <a:off x="815414" y="1628800"/>
          <a:ext cx="10465164" cy="3816424"/>
        </p:xfrm>
        <a:graphic>
          <a:graphicData uri="http://schemas.openxmlformats.org/drawingml/2006/table">
            <a:tbl>
              <a:tblPr firstRow="1" bandRow="1">
                <a:tableStyleId>{F5AB1C69-6EDB-4FF4-983F-18BD219EF322}</a:tableStyleId>
              </a:tblPr>
              <a:tblGrid>
                <a:gridCol w="3488388"/>
                <a:gridCol w="3488388"/>
                <a:gridCol w="3488388"/>
              </a:tblGrid>
              <a:tr h="638297">
                <a:tc>
                  <a:txBody>
                    <a:bodyPr/>
                    <a:lstStyle/>
                    <a:p>
                      <a:r>
                        <a:rPr lang="en-US" sz="2800" dirty="0" smtClean="0"/>
                        <a:t>range</a:t>
                      </a:r>
                      <a:endParaRPr lang="en-US" sz="2800" dirty="0"/>
                    </a:p>
                  </a:txBody>
                  <a:tcPr marL="121920" marR="121920"/>
                </a:tc>
                <a:tc>
                  <a:txBody>
                    <a:bodyPr/>
                    <a:lstStyle/>
                    <a:p>
                      <a:r>
                        <a:rPr lang="en-US" sz="2400" dirty="0" smtClean="0"/>
                        <a:t>光速（１０</a:t>
                      </a:r>
                      <a:r>
                        <a:rPr lang="en-US" sz="2400" baseline="30000" dirty="0" smtClean="0"/>
                        <a:t>８</a:t>
                      </a:r>
                      <a:r>
                        <a:rPr lang="en-US" sz="2400" dirty="0" smtClean="0"/>
                        <a:t>m/s</a:t>
                      </a:r>
                      <a:r>
                        <a:rPr lang="ja-JP" altLang="en-US" sz="2400" dirty="0" smtClean="0"/>
                        <a:t>）</a:t>
                      </a:r>
                      <a:endParaRPr lang="en-US" sz="2400" dirty="0"/>
                    </a:p>
                  </a:txBody>
                  <a:tcPr marL="121920" marR="121920"/>
                </a:tc>
                <a:tc>
                  <a:txBody>
                    <a:bodyPr/>
                    <a:lstStyle/>
                    <a:p>
                      <a:r>
                        <a:rPr lang="ja-JP" altLang="en-US" sz="2400" dirty="0" smtClean="0"/>
                        <a:t>誤差</a:t>
                      </a:r>
                      <a:r>
                        <a:rPr lang="en-US" sz="2400" dirty="0" smtClean="0"/>
                        <a:t>（１０</a:t>
                      </a:r>
                      <a:r>
                        <a:rPr lang="en-US" sz="2400" baseline="30000" dirty="0" smtClean="0"/>
                        <a:t>８</a:t>
                      </a:r>
                      <a:r>
                        <a:rPr lang="en-US" sz="2400" dirty="0" smtClean="0"/>
                        <a:t>m/s</a:t>
                      </a:r>
                      <a:r>
                        <a:rPr lang="ja-JP" altLang="en-US" sz="2400" dirty="0" smtClean="0"/>
                        <a:t>）</a:t>
                      </a:r>
                      <a:endParaRPr lang="en-US" altLang="ja-JP" sz="2400" dirty="0" smtClean="0"/>
                    </a:p>
                  </a:txBody>
                  <a:tcPr marL="121920" marR="121920"/>
                </a:tc>
              </a:tr>
              <a:tr h="638297">
                <a:tc>
                  <a:txBody>
                    <a:bodyPr/>
                    <a:lstStyle/>
                    <a:p>
                      <a:r>
                        <a:rPr lang="ja-JP" altLang="en-US" sz="2800" dirty="0" smtClean="0"/>
                        <a:t>６０</a:t>
                      </a:r>
                      <a:r>
                        <a:rPr lang="en-US" altLang="ja-JP" sz="2800" dirty="0" smtClean="0"/>
                        <a:t>〜</a:t>
                      </a:r>
                      <a:r>
                        <a:rPr lang="ja-JP" altLang="en-US" sz="2800" dirty="0" smtClean="0"/>
                        <a:t>７０</a:t>
                      </a:r>
                      <a:endParaRPr lang="en-US" altLang="ja-JP" sz="2800" dirty="0" smtClean="0"/>
                    </a:p>
                  </a:txBody>
                  <a:tcPr marL="121920" marR="121920"/>
                </a:tc>
                <a:tc>
                  <a:txBody>
                    <a:bodyPr/>
                    <a:lstStyle/>
                    <a:p>
                      <a:r>
                        <a:rPr lang="ja-JP" altLang="en-US" sz="2800" dirty="0" smtClean="0"/>
                        <a:t>２</a:t>
                      </a:r>
                      <a:r>
                        <a:rPr lang="en-US" altLang="ja-JP" sz="2800" dirty="0" smtClean="0"/>
                        <a:t>.</a:t>
                      </a:r>
                      <a:r>
                        <a:rPr lang="ja-JP" altLang="en-US" sz="2800" dirty="0" smtClean="0"/>
                        <a:t>３３</a:t>
                      </a:r>
                      <a:endParaRPr lang="en-US" altLang="ja-JP" sz="2800" dirty="0" smtClean="0"/>
                    </a:p>
                  </a:txBody>
                  <a:tcPr marL="121920" marR="121920"/>
                </a:tc>
                <a:tc>
                  <a:txBody>
                    <a:bodyPr/>
                    <a:lstStyle/>
                    <a:p>
                      <a:r>
                        <a:rPr lang="ja-JP" altLang="en-US" sz="2800" dirty="0" smtClean="0"/>
                        <a:t>０</a:t>
                      </a:r>
                      <a:r>
                        <a:rPr lang="en-US" altLang="ja-JP" sz="2800" dirty="0" smtClean="0"/>
                        <a:t>.</a:t>
                      </a:r>
                      <a:r>
                        <a:rPr lang="ja-JP" altLang="en-US" sz="2800" dirty="0" smtClean="0"/>
                        <a:t>１６７</a:t>
                      </a:r>
                      <a:endParaRPr lang="en-US" sz="2800" dirty="0"/>
                    </a:p>
                  </a:txBody>
                  <a:tcPr marL="121920" marR="121920"/>
                </a:tc>
              </a:tr>
              <a:tr h="638297">
                <a:tc>
                  <a:txBody>
                    <a:bodyPr/>
                    <a:lstStyle/>
                    <a:p>
                      <a:r>
                        <a:rPr lang="ja-JP" altLang="en-US" sz="2800" dirty="0" smtClean="0"/>
                        <a:t>７０</a:t>
                      </a:r>
                      <a:r>
                        <a:rPr lang="en-US" altLang="ja-JP" sz="2800" dirty="0" smtClean="0"/>
                        <a:t>〜</a:t>
                      </a:r>
                      <a:r>
                        <a:rPr lang="ja-JP" altLang="en-US" sz="2800" dirty="0" smtClean="0"/>
                        <a:t>８０</a:t>
                      </a:r>
                      <a:endParaRPr lang="en-US" sz="2800" dirty="0"/>
                    </a:p>
                  </a:txBody>
                  <a:tcPr marL="121920" marR="121920"/>
                </a:tc>
                <a:tc>
                  <a:txBody>
                    <a:bodyPr/>
                    <a:lstStyle/>
                    <a:p>
                      <a:r>
                        <a:rPr lang="ja-JP" altLang="en-US" sz="2800" dirty="0" smtClean="0"/>
                        <a:t>３</a:t>
                      </a:r>
                      <a:r>
                        <a:rPr lang="en-US" altLang="ja-JP" sz="2800" dirty="0" smtClean="0"/>
                        <a:t>.</a:t>
                      </a:r>
                      <a:r>
                        <a:rPr lang="ja-JP" altLang="en-US" sz="2800" dirty="0" smtClean="0"/>
                        <a:t>５８</a:t>
                      </a:r>
                      <a:endParaRPr lang="en-US" sz="2800" dirty="0"/>
                    </a:p>
                  </a:txBody>
                  <a:tcPr marL="121920" marR="121920"/>
                </a:tc>
                <a:tc>
                  <a:txBody>
                    <a:bodyPr/>
                    <a:lstStyle/>
                    <a:p>
                      <a:r>
                        <a:rPr lang="ja-JP" altLang="en-US" sz="2800" dirty="0" smtClean="0"/>
                        <a:t>０</a:t>
                      </a:r>
                      <a:r>
                        <a:rPr lang="en-US" altLang="ja-JP" sz="2800" dirty="0" smtClean="0"/>
                        <a:t>.</a:t>
                      </a:r>
                      <a:r>
                        <a:rPr lang="ja-JP" altLang="en-US" sz="2800" dirty="0" smtClean="0"/>
                        <a:t>３６０</a:t>
                      </a:r>
                      <a:endParaRPr lang="en-US" sz="2800" dirty="0"/>
                    </a:p>
                  </a:txBody>
                  <a:tcPr marL="121920" marR="121920"/>
                </a:tc>
              </a:tr>
              <a:tr h="638297">
                <a:tc>
                  <a:txBody>
                    <a:bodyPr/>
                    <a:lstStyle/>
                    <a:p>
                      <a:r>
                        <a:rPr lang="ja-JP" altLang="en-US" sz="2800" dirty="0" smtClean="0"/>
                        <a:t>６０</a:t>
                      </a:r>
                      <a:r>
                        <a:rPr lang="en-US" altLang="ja-JP" sz="2800" dirty="0" smtClean="0"/>
                        <a:t>〜</a:t>
                      </a:r>
                      <a:r>
                        <a:rPr lang="ja-JP" altLang="en-US" sz="2800" dirty="0" smtClean="0"/>
                        <a:t>８０</a:t>
                      </a:r>
                      <a:endParaRPr lang="en-US" altLang="ja-JP" sz="2800" dirty="0" smtClean="0"/>
                    </a:p>
                  </a:txBody>
                  <a:tcPr marL="121920" marR="121920"/>
                </a:tc>
                <a:tc>
                  <a:txBody>
                    <a:bodyPr/>
                    <a:lstStyle/>
                    <a:p>
                      <a:r>
                        <a:rPr lang="ja-JP" altLang="en-US" sz="2800" dirty="0" smtClean="0"/>
                        <a:t>２</a:t>
                      </a:r>
                      <a:r>
                        <a:rPr lang="en-US" altLang="ja-JP" sz="2800" dirty="0" smtClean="0"/>
                        <a:t>.</a:t>
                      </a:r>
                      <a:r>
                        <a:rPr lang="ja-JP" altLang="en-US" sz="2800" dirty="0" smtClean="0"/>
                        <a:t>７８</a:t>
                      </a:r>
                      <a:endParaRPr lang="en-US" altLang="ja-JP" sz="2800" dirty="0" smtClean="0"/>
                    </a:p>
                  </a:txBody>
                  <a:tcPr marL="121920" marR="121920"/>
                </a:tc>
                <a:tc>
                  <a:txBody>
                    <a:bodyPr/>
                    <a:lstStyle/>
                    <a:p>
                      <a:r>
                        <a:rPr lang="ja-JP" altLang="en-US" sz="2800" dirty="0" smtClean="0"/>
                        <a:t>０</a:t>
                      </a:r>
                      <a:r>
                        <a:rPr lang="en-US" altLang="ja-JP" sz="2800" dirty="0" smtClean="0"/>
                        <a:t>.</a:t>
                      </a:r>
                      <a:r>
                        <a:rPr lang="ja-JP" altLang="en-US" sz="2800" dirty="0" smtClean="0"/>
                        <a:t>１６０</a:t>
                      </a:r>
                      <a:endParaRPr lang="en-US" sz="2800" dirty="0"/>
                    </a:p>
                  </a:txBody>
                  <a:tcPr marL="121920" marR="121920"/>
                </a:tc>
              </a:tr>
              <a:tr h="631618">
                <a:tc>
                  <a:txBody>
                    <a:bodyPr/>
                    <a:lstStyle/>
                    <a:p>
                      <a:r>
                        <a:rPr lang="ja-JP" altLang="en-US" sz="2800" dirty="0" smtClean="0"/>
                        <a:t>４０</a:t>
                      </a:r>
                      <a:r>
                        <a:rPr lang="en-US" altLang="ja-JP" sz="2800" dirty="0" smtClean="0"/>
                        <a:t>〜</a:t>
                      </a:r>
                      <a:r>
                        <a:rPr lang="ja-JP" altLang="en-US" sz="2800" dirty="0" smtClean="0"/>
                        <a:t>７０</a:t>
                      </a:r>
                      <a:endParaRPr lang="en-US" sz="2800" dirty="0"/>
                    </a:p>
                  </a:txBody>
                  <a:tcPr marL="121920" marR="121920"/>
                </a:tc>
                <a:tc>
                  <a:txBody>
                    <a:bodyPr/>
                    <a:lstStyle/>
                    <a:p>
                      <a:r>
                        <a:rPr lang="ja-JP" altLang="en-US" sz="2800" dirty="0" smtClean="0"/>
                        <a:t>２</a:t>
                      </a:r>
                      <a:r>
                        <a:rPr lang="en-US" altLang="ja-JP" sz="2800" dirty="0" smtClean="0"/>
                        <a:t>.</a:t>
                      </a:r>
                      <a:r>
                        <a:rPr lang="ja-JP" altLang="en-US" sz="2800" dirty="0" smtClean="0"/>
                        <a:t>２４</a:t>
                      </a:r>
                      <a:endParaRPr lang="en-US" sz="2800" dirty="0"/>
                    </a:p>
                  </a:txBody>
                  <a:tcPr marL="121920" marR="121920"/>
                </a:tc>
                <a:tc>
                  <a:txBody>
                    <a:bodyPr/>
                    <a:lstStyle/>
                    <a:p>
                      <a:r>
                        <a:rPr lang="ja-JP" altLang="en-US" sz="2800" dirty="0" smtClean="0"/>
                        <a:t>０</a:t>
                      </a:r>
                      <a:r>
                        <a:rPr lang="en-US" altLang="ja-JP" sz="2800" dirty="0" smtClean="0"/>
                        <a:t>.</a:t>
                      </a:r>
                      <a:r>
                        <a:rPr lang="ja-JP" altLang="en-US" sz="2800" dirty="0" smtClean="0"/>
                        <a:t>０９５９</a:t>
                      </a:r>
                      <a:endParaRPr lang="en-US" altLang="ja-JP" sz="2800" dirty="0" smtClean="0"/>
                    </a:p>
                  </a:txBody>
                  <a:tcPr marL="121920" marR="121920"/>
                </a:tc>
              </a:tr>
              <a:tr h="631618">
                <a:tc>
                  <a:txBody>
                    <a:bodyPr/>
                    <a:lstStyle/>
                    <a:p>
                      <a:r>
                        <a:rPr lang="ja-JP" altLang="en-US" sz="2800" dirty="0" smtClean="0"/>
                        <a:t>４０</a:t>
                      </a:r>
                      <a:r>
                        <a:rPr lang="en-US" altLang="ja-JP" sz="2800" dirty="0" smtClean="0"/>
                        <a:t>〜</a:t>
                      </a:r>
                      <a:r>
                        <a:rPr lang="ja-JP" altLang="en-US" sz="2800" dirty="0" smtClean="0"/>
                        <a:t>８０</a:t>
                      </a:r>
                      <a:endParaRPr lang="en-US" sz="2800" dirty="0"/>
                    </a:p>
                  </a:txBody>
                  <a:tcPr marL="121920" marR="121920"/>
                </a:tc>
                <a:tc>
                  <a:txBody>
                    <a:bodyPr/>
                    <a:lstStyle/>
                    <a:p>
                      <a:r>
                        <a:rPr lang="ja-JP" altLang="en-US" sz="2800" dirty="0" smtClean="0"/>
                        <a:t>２</a:t>
                      </a:r>
                      <a:r>
                        <a:rPr lang="en-US" altLang="ja-JP" sz="2800" dirty="0" smtClean="0"/>
                        <a:t>.</a:t>
                      </a:r>
                      <a:r>
                        <a:rPr lang="ja-JP" altLang="en-US" sz="2800" dirty="0" smtClean="0"/>
                        <a:t>３５</a:t>
                      </a:r>
                      <a:endParaRPr lang="en-US" sz="2800" dirty="0"/>
                    </a:p>
                  </a:txBody>
                  <a:tcPr marL="121920" marR="121920"/>
                </a:tc>
                <a:tc>
                  <a:txBody>
                    <a:bodyPr/>
                    <a:lstStyle/>
                    <a:p>
                      <a:r>
                        <a:rPr lang="ja-JP" altLang="en-US" sz="2800" dirty="0" smtClean="0"/>
                        <a:t>０</a:t>
                      </a:r>
                      <a:r>
                        <a:rPr lang="en-US" altLang="ja-JP" sz="2800" dirty="0" smtClean="0"/>
                        <a:t>.</a:t>
                      </a:r>
                      <a:r>
                        <a:rPr lang="ja-JP" altLang="en-US" sz="2800" dirty="0" smtClean="0"/>
                        <a:t>０９８０</a:t>
                      </a:r>
                      <a:endParaRPr lang="en-US" altLang="ja-JP" sz="2800" dirty="0" smtClean="0"/>
                    </a:p>
                  </a:txBody>
                  <a:tcPr marL="121920" marR="121920"/>
                </a:tc>
              </a:tr>
            </a:tbl>
          </a:graphicData>
        </a:graphic>
      </p:graphicFrame>
    </p:spTree>
    <p:extLst>
      <p:ext uri="{BB962C8B-B14F-4D97-AF65-F5344CB8AC3E}">
        <p14:creationId xmlns:p14="http://schemas.microsoft.com/office/powerpoint/2010/main" val="546797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89985" y="545805"/>
            <a:ext cx="8596668" cy="921488"/>
          </a:xfrm>
        </p:spPr>
        <p:txBody>
          <a:bodyPr>
            <a:normAutofit/>
          </a:bodyPr>
          <a:lstStyle/>
          <a:p>
            <a:r>
              <a:rPr kumimoji="1" lang="ja-JP" altLang="en-US" sz="5400" dirty="0"/>
              <a:t>実験方法</a:t>
            </a:r>
          </a:p>
        </p:txBody>
      </p:sp>
      <p:sp>
        <p:nvSpPr>
          <p:cNvPr id="3" name="コンテンツ プレースホルダー 2"/>
          <p:cNvSpPr>
            <a:spLocks noGrp="1"/>
          </p:cNvSpPr>
          <p:nvPr>
            <p:ph idx="1"/>
          </p:nvPr>
        </p:nvSpPr>
        <p:spPr>
          <a:xfrm>
            <a:off x="1190847" y="1467293"/>
            <a:ext cx="9080204" cy="1169581"/>
          </a:xfrm>
        </p:spPr>
        <p:txBody>
          <a:bodyPr>
            <a:normAutofit lnSpcReduction="10000"/>
          </a:bodyPr>
          <a:lstStyle/>
          <a:p>
            <a:r>
              <a:rPr kumimoji="1" lang="ja-JP" altLang="en-US" sz="3600" dirty="0"/>
              <a:t>従来のやり方</a:t>
            </a:r>
            <a:endParaRPr kumimoji="1" lang="en-US" altLang="ja-JP" sz="3600" dirty="0"/>
          </a:p>
          <a:p>
            <a:pPr marL="0" indent="0">
              <a:buNone/>
            </a:pPr>
            <a:r>
              <a:rPr lang="ja-JP" altLang="en-US" sz="2800" dirty="0"/>
              <a:t>　・フーコー</a:t>
            </a:r>
            <a:endParaRPr kumimoji="1" lang="ja-JP" altLang="en-US" sz="2800" dirty="0"/>
          </a:p>
        </p:txBody>
      </p:sp>
      <p:pic>
        <p:nvPicPr>
          <p:cNvPr id="4" name="図 3"/>
          <p:cNvPicPr>
            <a:picLocks noChangeAspect="1"/>
          </p:cNvPicPr>
          <p:nvPr/>
        </p:nvPicPr>
        <p:blipFill>
          <a:blip r:embed="rId2"/>
          <a:stretch>
            <a:fillRect/>
          </a:stretch>
        </p:blipFill>
        <p:spPr>
          <a:xfrm>
            <a:off x="1616150" y="2636874"/>
            <a:ext cx="7870503" cy="3258658"/>
          </a:xfrm>
          <a:prstGeom prst="rect">
            <a:avLst/>
          </a:prstGeom>
        </p:spPr>
      </p:pic>
      <p:sp>
        <p:nvSpPr>
          <p:cNvPr id="5" name="テキスト ボックス 4"/>
          <p:cNvSpPr txBox="1"/>
          <p:nvPr/>
        </p:nvSpPr>
        <p:spPr>
          <a:xfrm>
            <a:off x="1935126" y="5895532"/>
            <a:ext cx="7551527" cy="584775"/>
          </a:xfrm>
          <a:prstGeom prst="rect">
            <a:avLst/>
          </a:prstGeom>
          <a:noFill/>
        </p:spPr>
        <p:txBody>
          <a:bodyPr wrap="square" rtlCol="0">
            <a:spAutoFit/>
          </a:bodyPr>
          <a:lstStyle/>
          <a:p>
            <a:r>
              <a:rPr kumimoji="1" lang="ja-JP" altLang="en-US" sz="3200" dirty="0"/>
              <a:t>時間測定器：回転鏡　　検出器：目</a:t>
            </a:r>
          </a:p>
        </p:txBody>
      </p:sp>
    </p:spTree>
    <p:extLst>
      <p:ext uri="{BB962C8B-B14F-4D97-AF65-F5344CB8AC3E}">
        <p14:creationId xmlns:p14="http://schemas.microsoft.com/office/powerpoint/2010/main" val="3338204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80928" y="460745"/>
            <a:ext cx="8596668" cy="921488"/>
          </a:xfrm>
        </p:spPr>
        <p:txBody>
          <a:bodyPr>
            <a:normAutofit/>
          </a:bodyPr>
          <a:lstStyle/>
          <a:p>
            <a:r>
              <a:rPr kumimoji="1" lang="ja-JP" altLang="en-US" sz="5400" dirty="0"/>
              <a:t>実験方法</a:t>
            </a:r>
          </a:p>
        </p:txBody>
      </p:sp>
      <p:sp>
        <p:nvSpPr>
          <p:cNvPr id="3" name="コンテンツ プレースホルダー 2"/>
          <p:cNvSpPr>
            <a:spLocks noGrp="1"/>
          </p:cNvSpPr>
          <p:nvPr>
            <p:ph idx="1"/>
          </p:nvPr>
        </p:nvSpPr>
        <p:spPr>
          <a:xfrm>
            <a:off x="1084522" y="1382233"/>
            <a:ext cx="8189480" cy="914400"/>
          </a:xfrm>
        </p:spPr>
        <p:txBody>
          <a:bodyPr>
            <a:normAutofit/>
          </a:bodyPr>
          <a:lstStyle/>
          <a:p>
            <a:r>
              <a:rPr kumimoji="1" lang="ja-JP" altLang="en-US" sz="3600" dirty="0"/>
              <a:t>今回のやり方</a:t>
            </a:r>
          </a:p>
        </p:txBody>
      </p:sp>
      <p:sp>
        <p:nvSpPr>
          <p:cNvPr id="5" name="平行四辺形 4"/>
          <p:cNvSpPr/>
          <p:nvPr/>
        </p:nvSpPr>
        <p:spPr>
          <a:xfrm>
            <a:off x="1360968" y="2814084"/>
            <a:ext cx="1679944" cy="808074"/>
          </a:xfrm>
          <a:prstGeom prst="parallelogram">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a:off x="3721395" y="3086986"/>
            <a:ext cx="3019647" cy="0"/>
          </a:xfrm>
          <a:prstGeom prst="straightConnector1">
            <a:avLst/>
          </a:prstGeom>
          <a:ln w="57150">
            <a:solidFill>
              <a:schemeClr val="accent3"/>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フローチャート: 論理積ゲート 13"/>
          <p:cNvSpPr/>
          <p:nvPr/>
        </p:nvSpPr>
        <p:spPr>
          <a:xfrm>
            <a:off x="2849526" y="3086986"/>
            <a:ext cx="404037" cy="131135"/>
          </a:xfrm>
          <a:prstGeom prst="flowChartDelay">
            <a:avLst/>
          </a:prstGeom>
          <a:solidFill>
            <a:srgbClr val="17BB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平行四辺形 15"/>
          <p:cNvSpPr/>
          <p:nvPr/>
        </p:nvSpPr>
        <p:spPr>
          <a:xfrm>
            <a:off x="7506586" y="2814084"/>
            <a:ext cx="1971010" cy="808074"/>
          </a:xfrm>
          <a:prstGeom prst="parallelogram">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直接アクセス記憶 21"/>
          <p:cNvSpPr/>
          <p:nvPr/>
        </p:nvSpPr>
        <p:spPr>
          <a:xfrm>
            <a:off x="7506586" y="2814084"/>
            <a:ext cx="255181" cy="588335"/>
          </a:xfrm>
          <a:prstGeom prst="flowChartMagneticDru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コネクタ: 曲線 23"/>
          <p:cNvCxnSpPr>
            <a:stCxn id="16" idx="2"/>
          </p:cNvCxnSpPr>
          <p:nvPr/>
        </p:nvCxnSpPr>
        <p:spPr>
          <a:xfrm flipH="1">
            <a:off x="8888819" y="3218121"/>
            <a:ext cx="487768" cy="1226288"/>
          </a:xfrm>
          <a:prstGeom prst="curvedConnector4">
            <a:avLst>
              <a:gd name="adj1" fmla="val -46867"/>
              <a:gd name="adj2" fmla="val 66474"/>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直方体 25"/>
          <p:cNvSpPr/>
          <p:nvPr/>
        </p:nvSpPr>
        <p:spPr>
          <a:xfrm>
            <a:off x="7802968" y="4444409"/>
            <a:ext cx="2020186" cy="1403498"/>
          </a:xfrm>
          <a:prstGeom prst="cub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7953153" y="4848446"/>
            <a:ext cx="935666" cy="5528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8888819" y="5571460"/>
            <a:ext cx="243884" cy="127591"/>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p:cNvSpPr/>
          <p:nvPr/>
        </p:nvSpPr>
        <p:spPr>
          <a:xfrm>
            <a:off x="9132703" y="5571460"/>
            <a:ext cx="243884" cy="127591"/>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1360968" y="4444409"/>
            <a:ext cx="6198116" cy="1938992"/>
          </a:xfrm>
          <a:prstGeom prst="rect">
            <a:avLst/>
          </a:prstGeom>
          <a:noFill/>
        </p:spPr>
        <p:txBody>
          <a:bodyPr wrap="square" rtlCol="0">
            <a:spAutoFit/>
          </a:bodyPr>
          <a:lstStyle/>
          <a:p>
            <a:pPr marL="457200" indent="-457200">
              <a:buFont typeface="Arial" panose="020B0604020202020204" pitchFamily="34" charset="0"/>
              <a:buChar char="•"/>
            </a:pPr>
            <a:r>
              <a:rPr kumimoji="1" lang="ja-JP" altLang="en-US" sz="3200" dirty="0"/>
              <a:t>光源：ＬＥＤ</a:t>
            </a:r>
            <a:endParaRPr kumimoji="1" lang="en-US" altLang="ja-JP" sz="3200" dirty="0"/>
          </a:p>
          <a:p>
            <a:pPr marL="457200" indent="-457200">
              <a:buFont typeface="Arial" panose="020B0604020202020204" pitchFamily="34" charset="0"/>
              <a:buChar char="•"/>
            </a:pPr>
            <a:r>
              <a:rPr kumimoji="1" lang="ja-JP" altLang="en-US" sz="3200" dirty="0"/>
              <a:t>時間測定機：オシロスコープ</a:t>
            </a:r>
            <a:endParaRPr kumimoji="1" lang="en-US" altLang="ja-JP" sz="3200" dirty="0"/>
          </a:p>
          <a:p>
            <a:pPr marL="457200" indent="-457200">
              <a:buFont typeface="Arial" panose="020B0604020202020204" pitchFamily="34" charset="0"/>
              <a:buChar char="•"/>
            </a:pPr>
            <a:r>
              <a:rPr kumimoji="1" lang="ja-JP" altLang="en-US" sz="3200" dirty="0"/>
              <a:t>検出器：ＭＰＰＣ</a:t>
            </a:r>
            <a:endParaRPr kumimoji="1" lang="en-US" altLang="ja-JP" sz="3200" dirty="0"/>
          </a:p>
          <a:p>
            <a:r>
              <a:rPr kumimoji="1" lang="ja-JP" altLang="en-US" sz="2400" dirty="0"/>
              <a:t>　　　　</a:t>
            </a:r>
            <a:r>
              <a:rPr kumimoji="1" lang="en-US" altLang="ja-JP" sz="2400" dirty="0"/>
              <a:t>(Multi-Pixel Photon Counter)</a:t>
            </a:r>
            <a:endParaRPr kumimoji="1" lang="ja-JP" altLang="en-US" sz="2400" dirty="0"/>
          </a:p>
        </p:txBody>
      </p:sp>
      <p:sp>
        <p:nvSpPr>
          <p:cNvPr id="36" name="テキスト ボックス 35"/>
          <p:cNvSpPr txBox="1"/>
          <p:nvPr/>
        </p:nvSpPr>
        <p:spPr>
          <a:xfrm>
            <a:off x="1743740" y="2153760"/>
            <a:ext cx="1105786" cy="461665"/>
          </a:xfrm>
          <a:prstGeom prst="rect">
            <a:avLst/>
          </a:prstGeom>
          <a:noFill/>
        </p:spPr>
        <p:txBody>
          <a:bodyPr wrap="square" rtlCol="0">
            <a:spAutoFit/>
          </a:bodyPr>
          <a:lstStyle/>
          <a:p>
            <a:r>
              <a:rPr kumimoji="1" lang="ja-JP" altLang="en-US" sz="2400" dirty="0"/>
              <a:t>ＬＥＤ</a:t>
            </a:r>
          </a:p>
        </p:txBody>
      </p:sp>
      <p:sp>
        <p:nvSpPr>
          <p:cNvPr id="37" name="テキスト ボックス 36"/>
          <p:cNvSpPr txBox="1"/>
          <p:nvPr/>
        </p:nvSpPr>
        <p:spPr>
          <a:xfrm>
            <a:off x="7802968" y="2175026"/>
            <a:ext cx="1451677" cy="461665"/>
          </a:xfrm>
          <a:prstGeom prst="rect">
            <a:avLst/>
          </a:prstGeom>
          <a:noFill/>
        </p:spPr>
        <p:txBody>
          <a:bodyPr wrap="square" rtlCol="0">
            <a:spAutoFit/>
          </a:bodyPr>
          <a:lstStyle/>
          <a:p>
            <a:r>
              <a:rPr kumimoji="1" lang="ja-JP" altLang="en-US" sz="2400" dirty="0"/>
              <a:t>ＭＰＰＣ</a:t>
            </a:r>
          </a:p>
        </p:txBody>
      </p:sp>
    </p:spTree>
    <p:extLst>
      <p:ext uri="{BB962C8B-B14F-4D97-AF65-F5344CB8AC3E}">
        <p14:creationId xmlns:p14="http://schemas.microsoft.com/office/powerpoint/2010/main" val="3679197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99849"/>
          </a:xfrm>
        </p:spPr>
        <p:txBody>
          <a:bodyPr/>
          <a:lstStyle/>
          <a:p>
            <a:r>
              <a:rPr kumimoji="1" lang="ja-JP" altLang="en-US" dirty="0" smtClean="0"/>
              <a:t>②実験の原理</a:t>
            </a:r>
            <a:endParaRPr kumimoji="1" lang="ja-JP" altLang="en-US" dirty="0"/>
          </a:p>
        </p:txBody>
      </p:sp>
      <p:sp>
        <p:nvSpPr>
          <p:cNvPr id="3" name="コンテンツ プレースホルダー 2"/>
          <p:cNvSpPr>
            <a:spLocks noGrp="1"/>
          </p:cNvSpPr>
          <p:nvPr>
            <p:ph idx="1"/>
          </p:nvPr>
        </p:nvSpPr>
        <p:spPr>
          <a:xfrm>
            <a:off x="464713" y="1197363"/>
            <a:ext cx="10515600" cy="5660637"/>
          </a:xfrm>
        </p:spPr>
        <p:txBody>
          <a:bodyPr>
            <a:normAutofit lnSpcReduction="10000"/>
          </a:bodyPr>
          <a:lstStyle/>
          <a:p>
            <a:pPr marL="0" indent="0">
              <a:buNone/>
            </a:pPr>
            <a:r>
              <a:rPr kumimoji="1" lang="en-US" altLang="ja-JP" dirty="0" smtClean="0"/>
              <a:t> </a:t>
            </a:r>
            <a:r>
              <a:rPr kumimoji="1" lang="ja-JP" altLang="en-US" sz="4000" dirty="0" smtClean="0">
                <a:solidFill>
                  <a:srgbClr val="C00000"/>
                </a:solidFill>
              </a:rPr>
              <a:t>・</a:t>
            </a:r>
            <a:r>
              <a:rPr kumimoji="1" lang="en-US" altLang="ja-JP" sz="4000" dirty="0" smtClean="0">
                <a:solidFill>
                  <a:srgbClr val="C00000"/>
                </a:solidFill>
              </a:rPr>
              <a:t>LED</a:t>
            </a:r>
            <a:r>
              <a:rPr kumimoji="1" lang="ja-JP" altLang="en-US" sz="4000" dirty="0" smtClean="0">
                <a:solidFill>
                  <a:srgbClr val="C00000"/>
                </a:solidFill>
              </a:rPr>
              <a:t>とは</a:t>
            </a:r>
            <a:endParaRPr lang="en-US" altLang="ja-JP" sz="4000" dirty="0" smtClean="0">
              <a:solidFill>
                <a:srgbClr val="C00000"/>
              </a:solidFill>
            </a:endParaRPr>
          </a:p>
          <a:p>
            <a:pPr marL="0" indent="0">
              <a:buNone/>
            </a:pPr>
            <a:r>
              <a:rPr lang="ja-JP" altLang="en-US" sz="4000" dirty="0" smtClean="0">
                <a:solidFill>
                  <a:srgbClr val="C00000"/>
                </a:solidFill>
              </a:rPr>
              <a:t>→半導体の</a:t>
            </a:r>
            <a:r>
              <a:rPr lang="en-US" altLang="ja-JP" sz="4000" dirty="0" err="1" smtClean="0">
                <a:solidFill>
                  <a:srgbClr val="C00000"/>
                </a:solidFill>
              </a:rPr>
              <a:t>pn</a:t>
            </a:r>
            <a:r>
              <a:rPr lang="ja-JP" altLang="en-US" sz="4000" dirty="0" smtClean="0">
                <a:solidFill>
                  <a:srgbClr val="C00000"/>
                </a:solidFill>
              </a:rPr>
              <a:t>接合にｐ→ｎ</a:t>
            </a:r>
            <a:r>
              <a:rPr lang="ja-JP" altLang="en-US" sz="4000" dirty="0">
                <a:solidFill>
                  <a:srgbClr val="C00000"/>
                </a:solidFill>
              </a:rPr>
              <a:t>方向</a:t>
            </a:r>
            <a:r>
              <a:rPr lang="ja-JP" altLang="en-US" sz="4000" dirty="0" smtClean="0">
                <a:solidFill>
                  <a:srgbClr val="C00000"/>
                </a:solidFill>
              </a:rPr>
              <a:t>に電流を流して電子をエネルギーの低い準位に遷移させる。</a:t>
            </a:r>
            <a:endParaRPr lang="en-US" altLang="ja-JP" sz="4000" dirty="0" smtClean="0">
              <a:solidFill>
                <a:srgbClr val="C00000"/>
              </a:solidFill>
            </a:endParaRPr>
          </a:p>
          <a:p>
            <a:pPr marL="0" indent="0">
              <a:buNone/>
            </a:pPr>
            <a:endParaRPr lang="en-US" altLang="ja-JP" sz="4000" dirty="0" smtClean="0">
              <a:solidFill>
                <a:srgbClr val="C00000"/>
              </a:solidFill>
            </a:endParaRPr>
          </a:p>
          <a:p>
            <a:pPr marL="0" indent="0">
              <a:buNone/>
            </a:pPr>
            <a:r>
              <a:rPr lang="ja-JP" altLang="en-US" sz="4000" dirty="0" smtClean="0">
                <a:solidFill>
                  <a:srgbClr val="C00000"/>
                </a:solidFill>
              </a:rPr>
              <a:t>　　　　　　　　　　　</a:t>
            </a:r>
            <a:r>
              <a:rPr lang="en-US" altLang="ja-JP" sz="4000" dirty="0" smtClean="0">
                <a:solidFill>
                  <a:srgbClr val="C00000"/>
                </a:solidFill>
              </a:rPr>
              <a:t> </a:t>
            </a:r>
          </a:p>
          <a:p>
            <a:pPr marL="0" indent="0">
              <a:buNone/>
            </a:pPr>
            <a:r>
              <a:rPr lang="ja-JP" altLang="en-US" sz="2000" dirty="0" smtClean="0">
                <a:solidFill>
                  <a:srgbClr val="C00000"/>
                </a:solidFill>
              </a:rPr>
              <a:t>　　　　　　　　　　　</a:t>
            </a:r>
            <a:r>
              <a:rPr lang="ja-JP" altLang="en-US" sz="2000" dirty="0" smtClean="0"/>
              <a:t>エネルギーバンドギャップ</a:t>
            </a:r>
            <a:endParaRPr lang="en-US" altLang="ja-JP" sz="2000" dirty="0" smtClean="0"/>
          </a:p>
          <a:p>
            <a:pPr marL="0" indent="0">
              <a:buNone/>
            </a:pPr>
            <a:r>
              <a:rPr lang="ja-JP" altLang="en-US" sz="2000" dirty="0"/>
              <a:t>　</a:t>
            </a:r>
            <a:r>
              <a:rPr lang="ja-JP" altLang="en-US" sz="2000" dirty="0" smtClean="0"/>
              <a:t>　　　　　　　　　　　　　　</a:t>
            </a:r>
            <a:endParaRPr lang="en-US" altLang="ja-JP" sz="2000" dirty="0" smtClean="0"/>
          </a:p>
          <a:p>
            <a:pPr marL="0" indent="0">
              <a:buNone/>
            </a:pPr>
            <a:r>
              <a:rPr lang="ja-JP" altLang="en-US" sz="2000" dirty="0"/>
              <a:t>　</a:t>
            </a:r>
            <a:r>
              <a:rPr lang="ja-JP" altLang="en-US" sz="2000" dirty="0" smtClean="0"/>
              <a:t>　　　　　　　　　　　　　　　　　　</a:t>
            </a:r>
            <a:r>
              <a:rPr lang="ja-JP" altLang="en-US" dirty="0" smtClean="0"/>
              <a:t>価電子帯</a:t>
            </a:r>
            <a:endParaRPr lang="en-US" altLang="ja-JP" dirty="0" smtClean="0"/>
          </a:p>
          <a:p>
            <a:pPr marL="0" indent="0">
              <a:buNone/>
            </a:pPr>
            <a:endParaRPr lang="en-US" altLang="ja-JP" dirty="0"/>
          </a:p>
          <a:p>
            <a:pPr marL="0" indent="0">
              <a:buNone/>
            </a:pPr>
            <a:r>
              <a:rPr lang="ja-JP" altLang="en-US" dirty="0" smtClean="0"/>
              <a:t>　　　　　</a:t>
            </a:r>
            <a:r>
              <a:rPr lang="ja-JP" altLang="en-US" sz="3200" dirty="0" smtClean="0">
                <a:solidFill>
                  <a:schemeClr val="accent4"/>
                </a:solidFill>
              </a:rPr>
              <a:t>金属</a:t>
            </a:r>
            <a:r>
              <a:rPr lang="ja-JP" altLang="en-US" dirty="0" smtClean="0">
                <a:solidFill>
                  <a:schemeClr val="accent4"/>
                </a:solidFill>
              </a:rPr>
              <a:t>　　　　　　　　　　　</a:t>
            </a:r>
            <a:r>
              <a:rPr lang="ja-JP" altLang="en-US" dirty="0">
                <a:solidFill>
                  <a:schemeClr val="accent4"/>
                </a:solidFill>
              </a:rPr>
              <a:t>　</a:t>
            </a:r>
            <a:endParaRPr lang="en-US" altLang="ja-JP" sz="3200" dirty="0" smtClean="0">
              <a:solidFill>
                <a:schemeClr val="accent1"/>
              </a:solidFill>
            </a:endParaRPr>
          </a:p>
        </p:txBody>
      </p:sp>
      <p:sp>
        <p:nvSpPr>
          <p:cNvPr id="5" name="円/楕円 4"/>
          <p:cNvSpPr/>
          <p:nvPr/>
        </p:nvSpPr>
        <p:spPr>
          <a:xfrm>
            <a:off x="10012923" y="4430518"/>
            <a:ext cx="1236373" cy="1200329"/>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tx1"/>
              </a:solidFill>
            </a:endParaRPr>
          </a:p>
        </p:txBody>
      </p:sp>
      <p:sp>
        <p:nvSpPr>
          <p:cNvPr id="6" name="円/楕円 5"/>
          <p:cNvSpPr/>
          <p:nvPr/>
        </p:nvSpPr>
        <p:spPr>
          <a:xfrm>
            <a:off x="9285268" y="3696237"/>
            <a:ext cx="2691683" cy="2691684"/>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10012923" y="4443211"/>
            <a:ext cx="1236372" cy="1200329"/>
          </a:xfrm>
          <a:prstGeom prst="rect">
            <a:avLst/>
          </a:prstGeom>
          <a:noFill/>
        </p:spPr>
        <p:txBody>
          <a:bodyPr wrap="square" rtlCol="0">
            <a:spAutoFit/>
          </a:bodyPr>
          <a:lstStyle/>
          <a:p>
            <a:pPr algn="ctr"/>
            <a:r>
              <a:rPr lang="en-US" altLang="ja-JP" sz="7200" dirty="0" smtClean="0"/>
              <a:t>Si</a:t>
            </a:r>
            <a:endParaRPr kumimoji="1" lang="ja-JP" altLang="en-US" sz="7200" dirty="0"/>
          </a:p>
        </p:txBody>
      </p:sp>
      <p:sp>
        <p:nvSpPr>
          <p:cNvPr id="10" name="円/楕円 9"/>
          <p:cNvSpPr/>
          <p:nvPr/>
        </p:nvSpPr>
        <p:spPr>
          <a:xfrm>
            <a:off x="9133143" y="4906867"/>
            <a:ext cx="353094" cy="37348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 name="円/楕円 10"/>
          <p:cNvSpPr/>
          <p:nvPr/>
        </p:nvSpPr>
        <p:spPr>
          <a:xfrm>
            <a:off x="10454562" y="3490951"/>
            <a:ext cx="353094" cy="37348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2" name="円/楕円 11"/>
          <p:cNvSpPr/>
          <p:nvPr/>
        </p:nvSpPr>
        <p:spPr>
          <a:xfrm>
            <a:off x="10454562" y="6184504"/>
            <a:ext cx="353094" cy="37348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 name="円/楕円 12"/>
          <p:cNvSpPr/>
          <p:nvPr/>
        </p:nvSpPr>
        <p:spPr>
          <a:xfrm>
            <a:off x="11754088" y="4881749"/>
            <a:ext cx="353094" cy="37348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5" name="正方形/長方形 14"/>
          <p:cNvSpPr/>
          <p:nvPr/>
        </p:nvSpPr>
        <p:spPr>
          <a:xfrm>
            <a:off x="464711" y="2950039"/>
            <a:ext cx="3207879" cy="1101144"/>
          </a:xfrm>
          <a:prstGeom prst="rect">
            <a:avLst/>
          </a:prstGeom>
          <a:gradFill flip="none" rotWithShape="1">
            <a:gsLst>
              <a:gs pos="91000">
                <a:srgbClr val="FEA4AD"/>
              </a:gs>
              <a:gs pos="17000">
                <a:schemeClr val="bg1"/>
              </a:gs>
            </a:gsLst>
            <a:lin ang="5400000" scaled="0"/>
            <a:tileRect/>
          </a:gradFill>
          <a:ln w="381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flipV="1">
            <a:off x="464710" y="4041549"/>
            <a:ext cx="3207879" cy="192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5349573" y="2933239"/>
            <a:ext cx="3207879" cy="1101144"/>
          </a:xfrm>
          <a:prstGeom prst="rect">
            <a:avLst/>
          </a:prstGeom>
          <a:noFill/>
          <a:ln w="381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a:off x="5372063" y="4041549"/>
            <a:ext cx="318538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464712" y="4877337"/>
            <a:ext cx="3207879" cy="1101144"/>
          </a:xfrm>
          <a:prstGeom prst="rect">
            <a:avLst/>
          </a:prstGeom>
          <a:solidFill>
            <a:srgbClr val="FEA4AD"/>
          </a:solidFill>
          <a:ln w="381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a:off x="464712" y="4897071"/>
            <a:ext cx="32078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5360817" y="5093611"/>
            <a:ext cx="3207879" cy="1101144"/>
          </a:xfrm>
          <a:prstGeom prst="rect">
            <a:avLst/>
          </a:prstGeom>
          <a:solidFill>
            <a:srgbClr val="FEA4AD"/>
          </a:solidFill>
          <a:ln w="381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a:off x="5349572" y="5098996"/>
            <a:ext cx="32078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488161" y="3696237"/>
            <a:ext cx="2081538" cy="584775"/>
          </a:xfrm>
          <a:prstGeom prst="rect">
            <a:avLst/>
          </a:prstGeom>
          <a:noFill/>
        </p:spPr>
        <p:txBody>
          <a:bodyPr wrap="square" rtlCol="0">
            <a:spAutoFit/>
          </a:bodyPr>
          <a:lstStyle/>
          <a:p>
            <a:pPr algn="ctr"/>
            <a:r>
              <a:rPr kumimoji="1" lang="ja-JP" altLang="en-US" sz="3200" dirty="0" smtClean="0"/>
              <a:t>導電帯</a:t>
            </a:r>
            <a:endParaRPr kumimoji="1" lang="ja-JP" altLang="en-US" sz="3200" dirty="0"/>
          </a:p>
        </p:txBody>
      </p:sp>
      <p:sp>
        <p:nvSpPr>
          <p:cNvPr id="7" name="テキスト ボックス 6"/>
          <p:cNvSpPr txBox="1"/>
          <p:nvPr/>
        </p:nvSpPr>
        <p:spPr>
          <a:xfrm>
            <a:off x="4974970" y="6233990"/>
            <a:ext cx="3979572" cy="584775"/>
          </a:xfrm>
          <a:prstGeom prst="rect">
            <a:avLst/>
          </a:prstGeom>
          <a:noFill/>
        </p:spPr>
        <p:txBody>
          <a:bodyPr wrap="square" rtlCol="0">
            <a:spAutoFit/>
          </a:bodyPr>
          <a:lstStyle/>
          <a:p>
            <a:pPr algn="ctr"/>
            <a:r>
              <a:rPr kumimoji="1" lang="ja-JP" altLang="en-US" sz="3200" dirty="0" smtClean="0">
                <a:solidFill>
                  <a:srgbClr val="0070C0"/>
                </a:solidFill>
              </a:rPr>
              <a:t>絶縁体・真性半導体</a:t>
            </a:r>
            <a:endParaRPr kumimoji="1" lang="ja-JP" altLang="en-US" sz="3200" dirty="0">
              <a:solidFill>
                <a:srgbClr val="0070C0"/>
              </a:solidFill>
            </a:endParaRPr>
          </a:p>
        </p:txBody>
      </p:sp>
    </p:spTree>
    <p:extLst>
      <p:ext uri="{BB962C8B-B14F-4D97-AF65-F5344CB8AC3E}">
        <p14:creationId xmlns:p14="http://schemas.microsoft.com/office/powerpoint/2010/main" val="2855349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44243"/>
          </a:xfrm>
        </p:spPr>
        <p:txBody>
          <a:bodyPr>
            <a:normAutofit/>
          </a:bodyPr>
          <a:lstStyle/>
          <a:p>
            <a:r>
              <a:rPr kumimoji="1" lang="ja-JP" altLang="en-US" dirty="0" smtClean="0"/>
              <a:t>真性半導体に不純物（</a:t>
            </a:r>
            <a:r>
              <a:rPr lang="en-US" altLang="ja-JP" dirty="0" err="1" smtClean="0"/>
              <a:t>Ⅴ,Ⅲ</a:t>
            </a:r>
            <a:r>
              <a:rPr lang="ja-JP" altLang="en-US" dirty="0" smtClean="0"/>
              <a:t>族</a:t>
            </a:r>
            <a:r>
              <a:rPr kumimoji="1" lang="ja-JP" altLang="en-US" dirty="0" smtClean="0"/>
              <a:t>）を入れると</a:t>
            </a:r>
            <a:endParaRPr kumimoji="1" lang="ja-JP" altLang="en-US" dirty="0"/>
          </a:p>
        </p:txBody>
      </p:sp>
      <p:pic>
        <p:nvPicPr>
          <p:cNvPr id="5" name="コンテンツ プレースホルダー 4"/>
          <p:cNvPicPr>
            <a:picLocks noGrp="1" noChangeAspect="1"/>
          </p:cNvPicPr>
          <p:nvPr>
            <p:ph idx="1"/>
          </p:nvPr>
        </p:nvPicPr>
        <p:blipFill>
          <a:blip r:embed="rId2"/>
          <a:stretch>
            <a:fillRect/>
          </a:stretch>
        </p:blipFill>
        <p:spPr>
          <a:xfrm>
            <a:off x="432046" y="1091381"/>
            <a:ext cx="4995360" cy="1103472"/>
          </a:xfrm>
          <a:prstGeom prst="rect">
            <a:avLst/>
          </a:prstGeom>
        </p:spPr>
      </p:pic>
      <p:pic>
        <p:nvPicPr>
          <p:cNvPr id="6" name="コンテンツ プレースホルダー 4"/>
          <p:cNvPicPr>
            <a:picLocks noChangeAspect="1"/>
          </p:cNvPicPr>
          <p:nvPr/>
        </p:nvPicPr>
        <p:blipFill>
          <a:blip r:embed="rId2"/>
          <a:stretch>
            <a:fillRect/>
          </a:stretch>
        </p:blipFill>
        <p:spPr>
          <a:xfrm>
            <a:off x="6651523" y="1091381"/>
            <a:ext cx="5108431" cy="1103472"/>
          </a:xfrm>
          <a:prstGeom prst="rect">
            <a:avLst/>
          </a:prstGeom>
        </p:spPr>
      </p:pic>
      <p:cxnSp>
        <p:nvCxnSpPr>
          <p:cNvPr id="8" name="直線コネクタ 7"/>
          <p:cNvCxnSpPr/>
          <p:nvPr/>
        </p:nvCxnSpPr>
        <p:spPr>
          <a:xfrm>
            <a:off x="427703" y="2194853"/>
            <a:ext cx="49997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6666271" y="2194853"/>
            <a:ext cx="511769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図 10"/>
          <p:cNvPicPr>
            <a:picLocks noChangeAspect="1"/>
          </p:cNvPicPr>
          <p:nvPr/>
        </p:nvPicPr>
        <p:blipFill>
          <a:blip r:embed="rId3"/>
          <a:stretch>
            <a:fillRect/>
          </a:stretch>
        </p:blipFill>
        <p:spPr>
          <a:xfrm>
            <a:off x="427703" y="3821753"/>
            <a:ext cx="4999703" cy="1103472"/>
          </a:xfrm>
          <a:prstGeom prst="rect">
            <a:avLst/>
          </a:prstGeom>
        </p:spPr>
      </p:pic>
      <p:pic>
        <p:nvPicPr>
          <p:cNvPr id="12" name="図 11"/>
          <p:cNvPicPr>
            <a:picLocks noChangeAspect="1"/>
          </p:cNvPicPr>
          <p:nvPr/>
        </p:nvPicPr>
        <p:blipFill>
          <a:blip r:embed="rId3"/>
          <a:stretch>
            <a:fillRect/>
          </a:stretch>
        </p:blipFill>
        <p:spPr>
          <a:xfrm>
            <a:off x="6666271" y="3810395"/>
            <a:ext cx="5093683" cy="1103472"/>
          </a:xfrm>
          <a:prstGeom prst="rect">
            <a:avLst/>
          </a:prstGeom>
        </p:spPr>
      </p:pic>
      <p:cxnSp>
        <p:nvCxnSpPr>
          <p:cNvPr id="14" name="直線コネクタ 13"/>
          <p:cNvCxnSpPr/>
          <p:nvPr/>
        </p:nvCxnSpPr>
        <p:spPr>
          <a:xfrm>
            <a:off x="427703" y="3810395"/>
            <a:ext cx="49997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78426" y="2536722"/>
            <a:ext cx="4277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182762" y="2344992"/>
            <a:ext cx="0" cy="4277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892277" y="2315496"/>
            <a:ext cx="0" cy="4424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4513006" y="2536722"/>
            <a:ext cx="4277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4726857" y="2315496"/>
            <a:ext cx="0" cy="4424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892276" y="2304070"/>
            <a:ext cx="0" cy="4424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7175089" y="3554361"/>
            <a:ext cx="4277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726857" y="2330244"/>
            <a:ext cx="0" cy="4424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968910" y="2536722"/>
            <a:ext cx="4277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244645" y="2536722"/>
            <a:ext cx="4277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3451123" y="2344992"/>
            <a:ext cx="0" cy="4277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8399207" y="3554361"/>
            <a:ext cx="4277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10992464" y="3554361"/>
            <a:ext cx="3613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6666271" y="3810395"/>
            <a:ext cx="50936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9827342" y="3554361"/>
            <a:ext cx="3613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円/楕円 50"/>
          <p:cNvSpPr/>
          <p:nvPr/>
        </p:nvSpPr>
        <p:spPr>
          <a:xfrm>
            <a:off x="678426" y="2261815"/>
            <a:ext cx="427703" cy="563094"/>
          </a:xfrm>
          <a:prstGeom prst="ellipse">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円/楕円 51"/>
          <p:cNvSpPr/>
          <p:nvPr/>
        </p:nvSpPr>
        <p:spPr>
          <a:xfrm>
            <a:off x="1976284" y="2291310"/>
            <a:ext cx="427703" cy="563094"/>
          </a:xfrm>
          <a:prstGeom prst="ellipse">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 name="円/楕円 52"/>
          <p:cNvSpPr/>
          <p:nvPr/>
        </p:nvSpPr>
        <p:spPr>
          <a:xfrm>
            <a:off x="3233585" y="2291310"/>
            <a:ext cx="427703" cy="563094"/>
          </a:xfrm>
          <a:prstGeom prst="ellipse">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 name="円/楕円 53"/>
          <p:cNvSpPr/>
          <p:nvPr/>
        </p:nvSpPr>
        <p:spPr>
          <a:xfrm>
            <a:off x="7167708" y="3201133"/>
            <a:ext cx="457201" cy="563094"/>
          </a:xfrm>
          <a:prstGeom prst="ellipse">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 name="円/楕円 54"/>
          <p:cNvSpPr/>
          <p:nvPr/>
        </p:nvSpPr>
        <p:spPr>
          <a:xfrm>
            <a:off x="4513006" y="2241753"/>
            <a:ext cx="427703" cy="563094"/>
          </a:xfrm>
          <a:prstGeom prst="ellipse">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 name="円/楕円 55"/>
          <p:cNvSpPr/>
          <p:nvPr/>
        </p:nvSpPr>
        <p:spPr>
          <a:xfrm>
            <a:off x="8384457" y="3198110"/>
            <a:ext cx="457201" cy="563094"/>
          </a:xfrm>
          <a:prstGeom prst="ellipse">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 name="円/楕円 56"/>
          <p:cNvSpPr/>
          <p:nvPr/>
        </p:nvSpPr>
        <p:spPr>
          <a:xfrm>
            <a:off x="9779409" y="3207545"/>
            <a:ext cx="457201" cy="563094"/>
          </a:xfrm>
          <a:prstGeom prst="ellipse">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 name="円/楕円 57"/>
          <p:cNvSpPr/>
          <p:nvPr/>
        </p:nvSpPr>
        <p:spPr>
          <a:xfrm>
            <a:off x="10944531" y="3198110"/>
            <a:ext cx="457201" cy="563094"/>
          </a:xfrm>
          <a:prstGeom prst="ellipse">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 name="円/楕円 59"/>
          <p:cNvSpPr/>
          <p:nvPr/>
        </p:nvSpPr>
        <p:spPr>
          <a:xfrm>
            <a:off x="678425" y="1569376"/>
            <a:ext cx="427703" cy="563094"/>
          </a:xfrm>
          <a:prstGeom prst="ellipse">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円/楕円 60"/>
          <p:cNvSpPr/>
          <p:nvPr/>
        </p:nvSpPr>
        <p:spPr>
          <a:xfrm>
            <a:off x="1968909" y="1569376"/>
            <a:ext cx="427703" cy="563094"/>
          </a:xfrm>
          <a:prstGeom prst="ellipse">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 name="円/楕円 61"/>
          <p:cNvSpPr/>
          <p:nvPr/>
        </p:nvSpPr>
        <p:spPr>
          <a:xfrm>
            <a:off x="3215148" y="1569376"/>
            <a:ext cx="427703" cy="563094"/>
          </a:xfrm>
          <a:prstGeom prst="ellipse">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 name="円/楕円 62"/>
          <p:cNvSpPr/>
          <p:nvPr/>
        </p:nvSpPr>
        <p:spPr>
          <a:xfrm>
            <a:off x="4513005" y="1569376"/>
            <a:ext cx="427703" cy="563094"/>
          </a:xfrm>
          <a:prstGeom prst="ellipse">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 name="円/楕円 63"/>
          <p:cNvSpPr/>
          <p:nvPr/>
        </p:nvSpPr>
        <p:spPr>
          <a:xfrm>
            <a:off x="7167709" y="3898887"/>
            <a:ext cx="427703" cy="563094"/>
          </a:xfrm>
          <a:prstGeom prst="ellipse">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 name="円/楕円 64"/>
          <p:cNvSpPr/>
          <p:nvPr/>
        </p:nvSpPr>
        <p:spPr>
          <a:xfrm>
            <a:off x="8406574" y="3880747"/>
            <a:ext cx="427703" cy="563094"/>
          </a:xfrm>
          <a:prstGeom prst="ellipse">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6" name="円/楕円 65"/>
          <p:cNvSpPr/>
          <p:nvPr/>
        </p:nvSpPr>
        <p:spPr>
          <a:xfrm>
            <a:off x="9827342" y="3898887"/>
            <a:ext cx="427704" cy="563094"/>
          </a:xfrm>
          <a:prstGeom prst="ellipse">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 name="円/楕円 66"/>
          <p:cNvSpPr/>
          <p:nvPr/>
        </p:nvSpPr>
        <p:spPr>
          <a:xfrm>
            <a:off x="10975258" y="3898887"/>
            <a:ext cx="427704" cy="563094"/>
          </a:xfrm>
          <a:prstGeom prst="ellipse">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68" name="直線コネクタ 67"/>
          <p:cNvCxnSpPr/>
          <p:nvPr/>
        </p:nvCxnSpPr>
        <p:spPr>
          <a:xfrm>
            <a:off x="4513004" y="1850923"/>
            <a:ext cx="4277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3215147" y="1850923"/>
            <a:ext cx="4277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693172" y="1856969"/>
            <a:ext cx="4277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1976284" y="1850923"/>
            <a:ext cx="4277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上カーブ矢印 87"/>
          <p:cNvSpPr/>
          <p:nvPr/>
        </p:nvSpPr>
        <p:spPr>
          <a:xfrm rot="16200000">
            <a:off x="994790" y="2006587"/>
            <a:ext cx="766293" cy="399245"/>
          </a:xfrm>
          <a:prstGeom prst="curvedUpArrow">
            <a:avLst/>
          </a:prstGeom>
          <a:solidFill>
            <a:schemeClr val="tx1"/>
          </a:solidFill>
          <a:ln w="7620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91" name="上カーブ矢印 90"/>
          <p:cNvSpPr/>
          <p:nvPr/>
        </p:nvSpPr>
        <p:spPr>
          <a:xfrm rot="16200000">
            <a:off x="2264189" y="1995230"/>
            <a:ext cx="766293" cy="399245"/>
          </a:xfrm>
          <a:prstGeom prst="curvedUpArrow">
            <a:avLst/>
          </a:prstGeom>
          <a:solidFill>
            <a:schemeClr val="tx1"/>
          </a:solidFill>
          <a:ln w="7620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92" name="上カーブ矢印 91"/>
          <p:cNvSpPr/>
          <p:nvPr/>
        </p:nvSpPr>
        <p:spPr>
          <a:xfrm rot="16200000">
            <a:off x="3526111" y="1984866"/>
            <a:ext cx="766293" cy="399245"/>
          </a:xfrm>
          <a:prstGeom prst="curvedUpArrow">
            <a:avLst/>
          </a:prstGeom>
          <a:solidFill>
            <a:schemeClr val="tx1"/>
          </a:solidFill>
          <a:ln w="7620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93" name="上カーブ矢印 92"/>
          <p:cNvSpPr/>
          <p:nvPr/>
        </p:nvSpPr>
        <p:spPr>
          <a:xfrm rot="16200000">
            <a:off x="4827083" y="1972375"/>
            <a:ext cx="766293" cy="399245"/>
          </a:xfrm>
          <a:prstGeom prst="curvedUpArrow">
            <a:avLst/>
          </a:prstGeom>
          <a:solidFill>
            <a:schemeClr val="tx1"/>
          </a:solidFill>
          <a:ln w="7620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cxnSp>
        <p:nvCxnSpPr>
          <p:cNvPr id="94" name="直線コネクタ 93"/>
          <p:cNvCxnSpPr/>
          <p:nvPr/>
        </p:nvCxnSpPr>
        <p:spPr>
          <a:xfrm>
            <a:off x="7381560" y="3959208"/>
            <a:ext cx="0" cy="4424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7167709" y="4180434"/>
            <a:ext cx="4277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8613057" y="3931037"/>
            <a:ext cx="0" cy="4424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10041194" y="3959208"/>
            <a:ext cx="0" cy="4424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11173131" y="3959208"/>
            <a:ext cx="0" cy="4424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8413955" y="4169973"/>
            <a:ext cx="4277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9808907" y="4169973"/>
            <a:ext cx="4277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10959279" y="4190531"/>
            <a:ext cx="4277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上カーブ矢印 101"/>
          <p:cNvSpPr/>
          <p:nvPr/>
        </p:nvSpPr>
        <p:spPr>
          <a:xfrm rot="16200000">
            <a:off x="7477225" y="3622130"/>
            <a:ext cx="766293" cy="399245"/>
          </a:xfrm>
          <a:prstGeom prst="curvedUpArrow">
            <a:avLst/>
          </a:prstGeom>
          <a:solidFill>
            <a:schemeClr val="tx1"/>
          </a:solidFill>
          <a:ln w="7620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03" name="上カーブ矢印 102"/>
          <p:cNvSpPr/>
          <p:nvPr/>
        </p:nvSpPr>
        <p:spPr>
          <a:xfrm rot="16200000">
            <a:off x="8700107" y="3663181"/>
            <a:ext cx="766293" cy="399245"/>
          </a:xfrm>
          <a:prstGeom prst="curvedUpArrow">
            <a:avLst/>
          </a:prstGeom>
          <a:solidFill>
            <a:schemeClr val="tx1"/>
          </a:solidFill>
          <a:ln w="7620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04" name="上カーブ矢印 103"/>
          <p:cNvSpPr/>
          <p:nvPr/>
        </p:nvSpPr>
        <p:spPr>
          <a:xfrm rot="16200000">
            <a:off x="10105744" y="3672616"/>
            <a:ext cx="766293" cy="399245"/>
          </a:xfrm>
          <a:prstGeom prst="curvedUpArrow">
            <a:avLst/>
          </a:prstGeom>
          <a:solidFill>
            <a:schemeClr val="tx1"/>
          </a:solidFill>
          <a:ln w="7620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05" name="上カーブ矢印 104"/>
          <p:cNvSpPr/>
          <p:nvPr/>
        </p:nvSpPr>
        <p:spPr>
          <a:xfrm rot="16200000">
            <a:off x="11274601" y="3672616"/>
            <a:ext cx="766293" cy="399245"/>
          </a:xfrm>
          <a:prstGeom prst="curvedUpArrow">
            <a:avLst/>
          </a:prstGeom>
          <a:solidFill>
            <a:schemeClr val="tx1"/>
          </a:solidFill>
          <a:ln w="7620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06" name="円/楕円 105"/>
          <p:cNvSpPr/>
          <p:nvPr/>
        </p:nvSpPr>
        <p:spPr>
          <a:xfrm>
            <a:off x="3709634" y="5065647"/>
            <a:ext cx="1700217" cy="1682883"/>
          </a:xfrm>
          <a:prstGeom prst="ellipse">
            <a:avLst/>
          </a:prstGeom>
          <a:noFill/>
          <a:ln w="3810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 name="円/楕円 106"/>
          <p:cNvSpPr/>
          <p:nvPr/>
        </p:nvSpPr>
        <p:spPr>
          <a:xfrm>
            <a:off x="527828" y="5053156"/>
            <a:ext cx="1700217" cy="1682883"/>
          </a:xfrm>
          <a:prstGeom prst="ellipse">
            <a:avLst/>
          </a:prstGeom>
          <a:solidFill>
            <a:schemeClr val="bg1"/>
          </a:solidFill>
          <a:ln w="3810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8" name="円/楕円 107"/>
          <p:cNvSpPr/>
          <p:nvPr/>
        </p:nvSpPr>
        <p:spPr>
          <a:xfrm>
            <a:off x="6835714" y="5053155"/>
            <a:ext cx="1700217" cy="1682883"/>
          </a:xfrm>
          <a:prstGeom prst="ellipse">
            <a:avLst/>
          </a:prstGeom>
          <a:solidFill>
            <a:schemeClr val="bg1"/>
          </a:solidFill>
          <a:ln w="3810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9" name="円/楕円 108"/>
          <p:cNvSpPr/>
          <p:nvPr/>
        </p:nvSpPr>
        <p:spPr>
          <a:xfrm>
            <a:off x="10008009" y="5068454"/>
            <a:ext cx="1700217" cy="1682883"/>
          </a:xfrm>
          <a:prstGeom prst="ellipse">
            <a:avLst/>
          </a:prstGeom>
          <a:solidFill>
            <a:schemeClr val="bg1"/>
          </a:solidFill>
          <a:ln w="3810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0" name="円/楕円 109"/>
          <p:cNvSpPr/>
          <p:nvPr/>
        </p:nvSpPr>
        <p:spPr>
          <a:xfrm>
            <a:off x="2846958" y="5533600"/>
            <a:ext cx="240707" cy="236135"/>
          </a:xfrm>
          <a:prstGeom prst="ellipse">
            <a:avLst/>
          </a:prstGeom>
          <a:solidFill>
            <a:schemeClr val="tx1"/>
          </a:solidFill>
          <a:ln w="3810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1" name="円/楕円 110"/>
          <p:cNvSpPr/>
          <p:nvPr/>
        </p:nvSpPr>
        <p:spPr>
          <a:xfrm>
            <a:off x="2846958" y="6141975"/>
            <a:ext cx="240707" cy="236135"/>
          </a:xfrm>
          <a:prstGeom prst="ellipse">
            <a:avLst/>
          </a:prstGeom>
          <a:solidFill>
            <a:schemeClr val="tx1"/>
          </a:solidFill>
          <a:ln w="3810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2" name="円/楕円 111"/>
          <p:cNvSpPr/>
          <p:nvPr/>
        </p:nvSpPr>
        <p:spPr>
          <a:xfrm>
            <a:off x="5645835" y="4829512"/>
            <a:ext cx="240707" cy="236135"/>
          </a:xfrm>
          <a:prstGeom prst="ellipse">
            <a:avLst/>
          </a:prstGeom>
          <a:solidFill>
            <a:schemeClr val="tx1"/>
          </a:solidFill>
          <a:ln w="3810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3" name="円/楕円 112"/>
          <p:cNvSpPr/>
          <p:nvPr/>
        </p:nvSpPr>
        <p:spPr>
          <a:xfrm>
            <a:off x="2473677" y="5306096"/>
            <a:ext cx="990324" cy="1262129"/>
          </a:xfrm>
          <a:prstGeom prst="ellipse">
            <a:avLst/>
          </a:prstGeom>
          <a:noFill/>
          <a:ln w="38100">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15" name="曲線コネクタ 114"/>
          <p:cNvCxnSpPr/>
          <p:nvPr/>
        </p:nvCxnSpPr>
        <p:spPr>
          <a:xfrm rot="5400000" flipH="1" flipV="1">
            <a:off x="5294202" y="5170478"/>
            <a:ext cx="502534" cy="271235"/>
          </a:xfrm>
          <a:prstGeom prst="curvedConnector3">
            <a:avLst>
              <a:gd name="adj1" fmla="val 5256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円/楕円 118"/>
          <p:cNvSpPr/>
          <p:nvPr/>
        </p:nvSpPr>
        <p:spPr>
          <a:xfrm>
            <a:off x="9162522" y="5499176"/>
            <a:ext cx="240707" cy="236135"/>
          </a:xfrm>
          <a:prstGeom prst="ellipse">
            <a:avLst/>
          </a:prstGeom>
          <a:solidFill>
            <a:schemeClr val="tx1"/>
          </a:solidFill>
          <a:ln w="3810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 name="円/楕円 120"/>
          <p:cNvSpPr/>
          <p:nvPr/>
        </p:nvSpPr>
        <p:spPr>
          <a:xfrm>
            <a:off x="9162522" y="6141974"/>
            <a:ext cx="240707" cy="236135"/>
          </a:xfrm>
          <a:prstGeom prst="ellipse">
            <a:avLst/>
          </a:prstGeom>
          <a:solidFill>
            <a:schemeClr val="tx1"/>
          </a:solidFill>
          <a:ln w="3810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2" name="円/楕円 121"/>
          <p:cNvSpPr/>
          <p:nvPr/>
        </p:nvSpPr>
        <p:spPr>
          <a:xfrm>
            <a:off x="8770655" y="5306096"/>
            <a:ext cx="990324" cy="1262129"/>
          </a:xfrm>
          <a:prstGeom prst="ellipse">
            <a:avLst/>
          </a:prstGeom>
          <a:noFill/>
          <a:ln w="38100">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25" name="曲線コネクタ 124"/>
          <p:cNvCxnSpPr>
            <a:endCxn id="119" idx="1"/>
          </p:cNvCxnSpPr>
          <p:nvPr/>
        </p:nvCxnSpPr>
        <p:spPr>
          <a:xfrm>
            <a:off x="8406574" y="5206069"/>
            <a:ext cx="791199" cy="327688"/>
          </a:xfrm>
          <a:prstGeom prst="curvedConnector2">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7" name="テキスト ボックス 126"/>
          <p:cNvSpPr txBox="1"/>
          <p:nvPr/>
        </p:nvSpPr>
        <p:spPr>
          <a:xfrm>
            <a:off x="3937773" y="5425937"/>
            <a:ext cx="1225048" cy="1015663"/>
          </a:xfrm>
          <a:prstGeom prst="rect">
            <a:avLst/>
          </a:prstGeom>
          <a:noFill/>
        </p:spPr>
        <p:txBody>
          <a:bodyPr wrap="square" rtlCol="0">
            <a:spAutoFit/>
          </a:bodyPr>
          <a:lstStyle/>
          <a:p>
            <a:pPr algn="ctr"/>
            <a:r>
              <a:rPr lang="en-US" altLang="ja-JP" sz="6000" dirty="0" smtClean="0"/>
              <a:t>P+</a:t>
            </a:r>
            <a:endParaRPr kumimoji="1" lang="ja-JP" altLang="en-US" sz="6000" dirty="0"/>
          </a:p>
        </p:txBody>
      </p:sp>
      <p:sp>
        <p:nvSpPr>
          <p:cNvPr id="128" name="テキスト ボックス 127"/>
          <p:cNvSpPr txBox="1"/>
          <p:nvPr/>
        </p:nvSpPr>
        <p:spPr>
          <a:xfrm>
            <a:off x="887530" y="5369913"/>
            <a:ext cx="922679" cy="1015663"/>
          </a:xfrm>
          <a:prstGeom prst="rect">
            <a:avLst/>
          </a:prstGeom>
          <a:noFill/>
        </p:spPr>
        <p:txBody>
          <a:bodyPr wrap="square" rtlCol="0">
            <a:spAutoFit/>
          </a:bodyPr>
          <a:lstStyle/>
          <a:p>
            <a:pPr algn="ctr"/>
            <a:r>
              <a:rPr lang="en-US" altLang="ja-JP" sz="6000" dirty="0" smtClean="0"/>
              <a:t>Si</a:t>
            </a:r>
            <a:endParaRPr kumimoji="1" lang="ja-JP" altLang="en-US" sz="6000" dirty="0"/>
          </a:p>
        </p:txBody>
      </p:sp>
      <p:sp>
        <p:nvSpPr>
          <p:cNvPr id="129" name="テキスト ボックス 128"/>
          <p:cNvSpPr txBox="1"/>
          <p:nvPr/>
        </p:nvSpPr>
        <p:spPr>
          <a:xfrm>
            <a:off x="7175089" y="5369913"/>
            <a:ext cx="1026029" cy="1015663"/>
          </a:xfrm>
          <a:prstGeom prst="rect">
            <a:avLst/>
          </a:prstGeom>
          <a:noFill/>
        </p:spPr>
        <p:txBody>
          <a:bodyPr wrap="square" rtlCol="0">
            <a:spAutoFit/>
          </a:bodyPr>
          <a:lstStyle/>
          <a:p>
            <a:pPr algn="ctr"/>
            <a:r>
              <a:rPr lang="en-US" altLang="ja-JP" sz="6000" dirty="0" smtClean="0"/>
              <a:t>Si</a:t>
            </a:r>
            <a:endParaRPr kumimoji="1" lang="ja-JP" altLang="en-US" sz="6000" dirty="0"/>
          </a:p>
        </p:txBody>
      </p:sp>
      <p:sp>
        <p:nvSpPr>
          <p:cNvPr id="130" name="テキスト ボックス 129"/>
          <p:cNvSpPr txBox="1"/>
          <p:nvPr/>
        </p:nvSpPr>
        <p:spPr>
          <a:xfrm>
            <a:off x="10289268" y="5369913"/>
            <a:ext cx="1112464" cy="1015663"/>
          </a:xfrm>
          <a:prstGeom prst="rect">
            <a:avLst/>
          </a:prstGeom>
          <a:noFill/>
        </p:spPr>
        <p:txBody>
          <a:bodyPr wrap="square" rtlCol="0">
            <a:spAutoFit/>
          </a:bodyPr>
          <a:lstStyle/>
          <a:p>
            <a:pPr algn="ctr"/>
            <a:r>
              <a:rPr kumimoji="1" lang="en-US" altLang="ja-JP" sz="6000" dirty="0" smtClean="0"/>
              <a:t>B-</a:t>
            </a:r>
            <a:endParaRPr kumimoji="1" lang="ja-JP" altLang="en-US" sz="6000" dirty="0"/>
          </a:p>
        </p:txBody>
      </p:sp>
      <p:sp>
        <p:nvSpPr>
          <p:cNvPr id="132" name="テキスト ボックス 131"/>
          <p:cNvSpPr txBox="1"/>
          <p:nvPr/>
        </p:nvSpPr>
        <p:spPr>
          <a:xfrm>
            <a:off x="1106128" y="2854404"/>
            <a:ext cx="3904479" cy="1015663"/>
          </a:xfrm>
          <a:prstGeom prst="rect">
            <a:avLst/>
          </a:prstGeom>
          <a:noFill/>
        </p:spPr>
        <p:txBody>
          <a:bodyPr wrap="square" rtlCol="0">
            <a:spAutoFit/>
          </a:bodyPr>
          <a:lstStyle/>
          <a:p>
            <a:pPr algn="ctr"/>
            <a:r>
              <a:rPr lang="en-US" altLang="ja-JP" sz="6000" dirty="0" smtClean="0">
                <a:solidFill>
                  <a:srgbClr val="FF0000"/>
                </a:solidFill>
              </a:rPr>
              <a:t>n</a:t>
            </a:r>
            <a:r>
              <a:rPr lang="ja-JP" altLang="en-US" sz="6000" dirty="0" smtClean="0">
                <a:solidFill>
                  <a:srgbClr val="FF0000"/>
                </a:solidFill>
              </a:rPr>
              <a:t>型半導体</a:t>
            </a:r>
            <a:endParaRPr kumimoji="1" lang="ja-JP" altLang="en-US" sz="6000" dirty="0">
              <a:solidFill>
                <a:srgbClr val="FF0000"/>
              </a:solidFill>
            </a:endParaRPr>
          </a:p>
        </p:txBody>
      </p:sp>
      <p:sp>
        <p:nvSpPr>
          <p:cNvPr id="134" name="テキスト ボックス 133"/>
          <p:cNvSpPr txBox="1"/>
          <p:nvPr/>
        </p:nvSpPr>
        <p:spPr>
          <a:xfrm>
            <a:off x="6835714" y="2304070"/>
            <a:ext cx="4622411" cy="1107996"/>
          </a:xfrm>
          <a:prstGeom prst="rect">
            <a:avLst/>
          </a:prstGeom>
          <a:noFill/>
        </p:spPr>
        <p:txBody>
          <a:bodyPr wrap="square" rtlCol="0">
            <a:spAutoFit/>
          </a:bodyPr>
          <a:lstStyle/>
          <a:p>
            <a:pPr algn="ctr"/>
            <a:r>
              <a:rPr lang="en-US" altLang="ja-JP" sz="6600" dirty="0" smtClean="0">
                <a:solidFill>
                  <a:srgbClr val="FF0000"/>
                </a:solidFill>
              </a:rPr>
              <a:t>P</a:t>
            </a:r>
            <a:r>
              <a:rPr lang="ja-JP" altLang="en-US" sz="6600" dirty="0" smtClean="0">
                <a:solidFill>
                  <a:srgbClr val="FF0000"/>
                </a:solidFill>
              </a:rPr>
              <a:t>型半導体</a:t>
            </a:r>
            <a:endParaRPr kumimoji="1" lang="ja-JP" altLang="en-US" sz="6600" dirty="0">
              <a:solidFill>
                <a:srgbClr val="FF0000"/>
              </a:solidFill>
            </a:endParaRPr>
          </a:p>
        </p:txBody>
      </p:sp>
    </p:spTree>
    <p:extLst>
      <p:ext uri="{BB962C8B-B14F-4D97-AF65-F5344CB8AC3E}">
        <p14:creationId xmlns:p14="http://schemas.microsoft.com/office/powerpoint/2010/main" val="207214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Effect transition="in" filter="fade">
                                      <p:cBhvr>
                                        <p:cTn id="7" dur="4000"/>
                                        <p:tgtEl>
                                          <p:spTgt spid="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4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92619"/>
          </a:xfrm>
        </p:spPr>
        <p:txBody>
          <a:bodyPr>
            <a:normAutofit/>
          </a:bodyPr>
          <a:lstStyle/>
          <a:p>
            <a:r>
              <a:rPr kumimoji="1" lang="en-US" altLang="ja-JP" dirty="0" smtClean="0"/>
              <a:t>p</a:t>
            </a:r>
            <a:r>
              <a:rPr kumimoji="1" lang="ja-JP" altLang="en-US" dirty="0" smtClean="0"/>
              <a:t>型と</a:t>
            </a:r>
            <a:r>
              <a:rPr kumimoji="1" lang="en-US" altLang="ja-JP" dirty="0" smtClean="0"/>
              <a:t>n</a:t>
            </a:r>
            <a:r>
              <a:rPr kumimoji="1" lang="ja-JP" altLang="en-US" dirty="0" smtClean="0"/>
              <a:t>型をつなげると</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202608" y="1357744"/>
            <a:ext cx="3981465" cy="1103472"/>
          </a:xfrm>
          <a:prstGeom prst="rect">
            <a:avLst/>
          </a:prstGeom>
        </p:spPr>
      </p:pic>
      <p:pic>
        <p:nvPicPr>
          <p:cNvPr id="5" name="コンテンツ プレースホルダー 3"/>
          <p:cNvPicPr>
            <a:picLocks noChangeAspect="1"/>
          </p:cNvPicPr>
          <p:nvPr/>
        </p:nvPicPr>
        <p:blipFill>
          <a:blip r:embed="rId2"/>
          <a:stretch>
            <a:fillRect/>
          </a:stretch>
        </p:blipFill>
        <p:spPr>
          <a:xfrm>
            <a:off x="8007925" y="2197659"/>
            <a:ext cx="3981465" cy="1103472"/>
          </a:xfrm>
          <a:prstGeom prst="rect">
            <a:avLst/>
          </a:prstGeom>
        </p:spPr>
      </p:pic>
      <p:pic>
        <p:nvPicPr>
          <p:cNvPr id="6" name="図 5"/>
          <p:cNvPicPr>
            <a:picLocks noChangeAspect="1"/>
          </p:cNvPicPr>
          <p:nvPr/>
        </p:nvPicPr>
        <p:blipFill>
          <a:blip r:embed="rId3"/>
          <a:stretch>
            <a:fillRect/>
          </a:stretch>
        </p:blipFill>
        <p:spPr>
          <a:xfrm>
            <a:off x="202608" y="4706063"/>
            <a:ext cx="3981465" cy="1103472"/>
          </a:xfrm>
          <a:prstGeom prst="rect">
            <a:avLst/>
          </a:prstGeom>
        </p:spPr>
      </p:pic>
      <p:pic>
        <p:nvPicPr>
          <p:cNvPr id="7" name="図 6"/>
          <p:cNvPicPr>
            <a:picLocks noChangeAspect="1"/>
          </p:cNvPicPr>
          <p:nvPr/>
        </p:nvPicPr>
        <p:blipFill>
          <a:blip r:embed="rId3"/>
          <a:stretch>
            <a:fillRect/>
          </a:stretch>
        </p:blipFill>
        <p:spPr>
          <a:xfrm>
            <a:off x="8007926" y="5523480"/>
            <a:ext cx="3981465" cy="1103472"/>
          </a:xfrm>
          <a:prstGeom prst="rect">
            <a:avLst/>
          </a:prstGeom>
        </p:spPr>
      </p:pic>
      <p:cxnSp>
        <p:nvCxnSpPr>
          <p:cNvPr id="9" name="直線コネクタ 8"/>
          <p:cNvCxnSpPr/>
          <p:nvPr/>
        </p:nvCxnSpPr>
        <p:spPr>
          <a:xfrm>
            <a:off x="202608" y="2480167"/>
            <a:ext cx="398146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a:off x="202608" y="4706063"/>
            <a:ext cx="398146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8007925" y="3315306"/>
            <a:ext cx="398146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8007925" y="5523480"/>
            <a:ext cx="3981465" cy="0"/>
          </a:xfrm>
          <a:prstGeom prst="line">
            <a:avLst/>
          </a:prstGeom>
          <a:ln w="38100"/>
        </p:spPr>
        <p:style>
          <a:lnRef idx="1">
            <a:schemeClr val="dk1"/>
          </a:lnRef>
          <a:fillRef idx="0">
            <a:schemeClr val="dk1"/>
          </a:fillRef>
          <a:effectRef idx="0">
            <a:schemeClr val="dk1"/>
          </a:effectRef>
          <a:fontRef idx="minor">
            <a:schemeClr val="tx1"/>
          </a:fontRef>
        </p:style>
      </p:cxnSp>
      <p:sp>
        <p:nvSpPr>
          <p:cNvPr id="41" name="円弧 40"/>
          <p:cNvSpPr/>
          <p:nvPr/>
        </p:nvSpPr>
        <p:spPr>
          <a:xfrm>
            <a:off x="2957945" y="2480166"/>
            <a:ext cx="2452255" cy="1330037"/>
          </a:xfrm>
          <a:prstGeom prst="arc">
            <a:avLst>
              <a:gd name="adj1" fmla="val 16200000"/>
              <a:gd name="adj2" fmla="val 18820201"/>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4" name="円弧 43"/>
          <p:cNvSpPr/>
          <p:nvPr/>
        </p:nvSpPr>
        <p:spPr>
          <a:xfrm rot="10800000">
            <a:off x="6781796" y="1985269"/>
            <a:ext cx="2452255" cy="1330037"/>
          </a:xfrm>
          <a:prstGeom prst="arc">
            <a:avLst>
              <a:gd name="adj1" fmla="val 16200000"/>
              <a:gd name="adj2" fmla="val 19277071"/>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46" name="直線コネクタ 45"/>
          <p:cNvCxnSpPr>
            <a:endCxn id="44" idx="2"/>
          </p:cNvCxnSpPr>
          <p:nvPr/>
        </p:nvCxnSpPr>
        <p:spPr>
          <a:xfrm>
            <a:off x="4760751" y="2566995"/>
            <a:ext cx="2560059" cy="634079"/>
          </a:xfrm>
          <a:prstGeom prst="line">
            <a:avLst/>
          </a:prstGeom>
          <a:ln w="38100"/>
        </p:spPr>
        <p:style>
          <a:lnRef idx="1">
            <a:schemeClr val="dk1"/>
          </a:lnRef>
          <a:fillRef idx="0">
            <a:schemeClr val="dk1"/>
          </a:fillRef>
          <a:effectRef idx="0">
            <a:schemeClr val="dk1"/>
          </a:effectRef>
          <a:fontRef idx="minor">
            <a:schemeClr val="tx1"/>
          </a:fontRef>
        </p:style>
      </p:cxnSp>
      <p:sp>
        <p:nvSpPr>
          <p:cNvPr id="53" name="円弧 52"/>
          <p:cNvSpPr/>
          <p:nvPr/>
        </p:nvSpPr>
        <p:spPr>
          <a:xfrm>
            <a:off x="2957945" y="4706062"/>
            <a:ext cx="2452255" cy="1330037"/>
          </a:xfrm>
          <a:prstGeom prst="arc">
            <a:avLst>
              <a:gd name="adj1" fmla="val 16200000"/>
              <a:gd name="adj2" fmla="val 18820201"/>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55" name="直線コネクタ 54"/>
          <p:cNvCxnSpPr/>
          <p:nvPr/>
        </p:nvCxnSpPr>
        <p:spPr>
          <a:xfrm>
            <a:off x="4760750" y="4796528"/>
            <a:ext cx="2560059" cy="634079"/>
          </a:xfrm>
          <a:prstGeom prst="line">
            <a:avLst/>
          </a:prstGeom>
          <a:ln w="38100"/>
        </p:spPr>
        <p:style>
          <a:lnRef idx="1">
            <a:schemeClr val="dk1"/>
          </a:lnRef>
          <a:fillRef idx="0">
            <a:schemeClr val="dk1"/>
          </a:fillRef>
          <a:effectRef idx="0">
            <a:schemeClr val="dk1"/>
          </a:effectRef>
          <a:fontRef idx="minor">
            <a:schemeClr val="tx1"/>
          </a:fontRef>
        </p:style>
      </p:cxnSp>
      <p:sp>
        <p:nvSpPr>
          <p:cNvPr id="56" name="円弧 55"/>
          <p:cNvSpPr/>
          <p:nvPr/>
        </p:nvSpPr>
        <p:spPr>
          <a:xfrm rot="10800000">
            <a:off x="6781795" y="4216667"/>
            <a:ext cx="2452255" cy="1330037"/>
          </a:xfrm>
          <a:prstGeom prst="arc">
            <a:avLst>
              <a:gd name="adj1" fmla="val 16200000"/>
              <a:gd name="adj2" fmla="val 19277071"/>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3" name="図 2"/>
          <p:cNvPicPr>
            <a:picLocks noChangeAspect="1"/>
          </p:cNvPicPr>
          <p:nvPr/>
        </p:nvPicPr>
        <p:blipFill>
          <a:blip r:embed="rId4"/>
          <a:stretch>
            <a:fillRect/>
          </a:stretch>
        </p:blipFill>
        <p:spPr>
          <a:xfrm>
            <a:off x="489654" y="4032842"/>
            <a:ext cx="438950" cy="573074"/>
          </a:xfrm>
          <a:prstGeom prst="rect">
            <a:avLst/>
          </a:prstGeom>
        </p:spPr>
      </p:pic>
      <p:pic>
        <p:nvPicPr>
          <p:cNvPr id="18" name="図 17"/>
          <p:cNvPicPr>
            <a:picLocks noChangeAspect="1"/>
          </p:cNvPicPr>
          <p:nvPr/>
        </p:nvPicPr>
        <p:blipFill>
          <a:blip r:embed="rId4"/>
          <a:stretch>
            <a:fillRect/>
          </a:stretch>
        </p:blipFill>
        <p:spPr>
          <a:xfrm>
            <a:off x="1491002" y="4032842"/>
            <a:ext cx="438950" cy="573074"/>
          </a:xfrm>
          <a:prstGeom prst="rect">
            <a:avLst/>
          </a:prstGeom>
        </p:spPr>
      </p:pic>
      <p:pic>
        <p:nvPicPr>
          <p:cNvPr id="19" name="図 18"/>
          <p:cNvPicPr>
            <a:picLocks noChangeAspect="1"/>
          </p:cNvPicPr>
          <p:nvPr/>
        </p:nvPicPr>
        <p:blipFill>
          <a:blip r:embed="rId4"/>
          <a:stretch>
            <a:fillRect/>
          </a:stretch>
        </p:blipFill>
        <p:spPr>
          <a:xfrm>
            <a:off x="2587034" y="4032842"/>
            <a:ext cx="438950" cy="573074"/>
          </a:xfrm>
          <a:prstGeom prst="rect">
            <a:avLst/>
          </a:prstGeom>
        </p:spPr>
      </p:pic>
      <p:pic>
        <p:nvPicPr>
          <p:cNvPr id="20" name="図 19"/>
          <p:cNvPicPr>
            <a:picLocks noChangeAspect="1"/>
          </p:cNvPicPr>
          <p:nvPr/>
        </p:nvPicPr>
        <p:blipFill>
          <a:blip r:embed="rId4"/>
          <a:stretch>
            <a:fillRect/>
          </a:stretch>
        </p:blipFill>
        <p:spPr>
          <a:xfrm>
            <a:off x="3587504" y="4032842"/>
            <a:ext cx="438950" cy="573074"/>
          </a:xfrm>
          <a:prstGeom prst="rect">
            <a:avLst/>
          </a:prstGeom>
        </p:spPr>
      </p:pic>
      <p:pic>
        <p:nvPicPr>
          <p:cNvPr id="21" name="図 20"/>
          <p:cNvPicPr>
            <a:picLocks noChangeAspect="1"/>
          </p:cNvPicPr>
          <p:nvPr/>
        </p:nvPicPr>
        <p:blipFill>
          <a:blip r:embed="rId4"/>
          <a:stretch>
            <a:fillRect/>
          </a:stretch>
        </p:blipFill>
        <p:spPr>
          <a:xfrm>
            <a:off x="8255950" y="3411528"/>
            <a:ext cx="438950" cy="573074"/>
          </a:xfrm>
          <a:prstGeom prst="rect">
            <a:avLst/>
          </a:prstGeom>
        </p:spPr>
      </p:pic>
      <p:pic>
        <p:nvPicPr>
          <p:cNvPr id="22" name="図 21"/>
          <p:cNvPicPr>
            <a:picLocks noChangeAspect="1"/>
          </p:cNvPicPr>
          <p:nvPr/>
        </p:nvPicPr>
        <p:blipFill>
          <a:blip r:embed="rId4"/>
          <a:stretch>
            <a:fillRect/>
          </a:stretch>
        </p:blipFill>
        <p:spPr>
          <a:xfrm>
            <a:off x="11353800" y="3411528"/>
            <a:ext cx="438950" cy="573074"/>
          </a:xfrm>
          <a:prstGeom prst="rect">
            <a:avLst/>
          </a:prstGeom>
        </p:spPr>
      </p:pic>
      <p:pic>
        <p:nvPicPr>
          <p:cNvPr id="23" name="図 22"/>
          <p:cNvPicPr>
            <a:picLocks noChangeAspect="1"/>
          </p:cNvPicPr>
          <p:nvPr/>
        </p:nvPicPr>
        <p:blipFill>
          <a:blip r:embed="rId4"/>
          <a:stretch>
            <a:fillRect/>
          </a:stretch>
        </p:blipFill>
        <p:spPr>
          <a:xfrm>
            <a:off x="9300105" y="3411528"/>
            <a:ext cx="438950" cy="573074"/>
          </a:xfrm>
          <a:prstGeom prst="rect">
            <a:avLst/>
          </a:prstGeom>
        </p:spPr>
      </p:pic>
      <p:pic>
        <p:nvPicPr>
          <p:cNvPr id="24" name="図 23"/>
          <p:cNvPicPr>
            <a:picLocks noChangeAspect="1"/>
          </p:cNvPicPr>
          <p:nvPr/>
        </p:nvPicPr>
        <p:blipFill>
          <a:blip r:embed="rId4"/>
          <a:stretch>
            <a:fillRect/>
          </a:stretch>
        </p:blipFill>
        <p:spPr>
          <a:xfrm>
            <a:off x="10446325" y="3411528"/>
            <a:ext cx="438950" cy="573074"/>
          </a:xfrm>
          <a:prstGeom prst="rect">
            <a:avLst/>
          </a:prstGeom>
        </p:spPr>
      </p:pic>
      <p:pic>
        <p:nvPicPr>
          <p:cNvPr id="25" name="図 24"/>
          <p:cNvPicPr>
            <a:picLocks noChangeAspect="1"/>
          </p:cNvPicPr>
          <p:nvPr/>
        </p:nvPicPr>
        <p:blipFill>
          <a:blip r:embed="rId4"/>
          <a:stretch>
            <a:fillRect/>
          </a:stretch>
        </p:blipFill>
        <p:spPr>
          <a:xfrm>
            <a:off x="4360689" y="4076133"/>
            <a:ext cx="438950" cy="573074"/>
          </a:xfrm>
          <a:prstGeom prst="rect">
            <a:avLst/>
          </a:prstGeom>
        </p:spPr>
      </p:pic>
      <p:pic>
        <p:nvPicPr>
          <p:cNvPr id="26" name="図 25"/>
          <p:cNvPicPr>
            <a:picLocks noChangeAspect="1"/>
          </p:cNvPicPr>
          <p:nvPr/>
        </p:nvPicPr>
        <p:blipFill>
          <a:blip r:embed="rId4"/>
          <a:stretch>
            <a:fillRect/>
          </a:stretch>
        </p:blipFill>
        <p:spPr>
          <a:xfrm>
            <a:off x="5013565" y="4223453"/>
            <a:ext cx="438950" cy="573074"/>
          </a:xfrm>
          <a:prstGeom prst="rect">
            <a:avLst/>
          </a:prstGeom>
        </p:spPr>
      </p:pic>
      <p:pic>
        <p:nvPicPr>
          <p:cNvPr id="27" name="図 26"/>
          <p:cNvPicPr>
            <a:picLocks noChangeAspect="1"/>
          </p:cNvPicPr>
          <p:nvPr/>
        </p:nvPicPr>
        <p:blipFill>
          <a:blip r:embed="rId4"/>
          <a:stretch>
            <a:fillRect/>
          </a:stretch>
        </p:blipFill>
        <p:spPr>
          <a:xfrm>
            <a:off x="7431270" y="3319432"/>
            <a:ext cx="438950" cy="573074"/>
          </a:xfrm>
          <a:prstGeom prst="rect">
            <a:avLst/>
          </a:prstGeom>
        </p:spPr>
      </p:pic>
      <p:pic>
        <p:nvPicPr>
          <p:cNvPr id="28" name="図 27"/>
          <p:cNvPicPr>
            <a:picLocks noChangeAspect="1"/>
          </p:cNvPicPr>
          <p:nvPr/>
        </p:nvPicPr>
        <p:blipFill>
          <a:blip r:embed="rId4"/>
          <a:stretch>
            <a:fillRect/>
          </a:stretch>
        </p:blipFill>
        <p:spPr>
          <a:xfrm>
            <a:off x="6799455" y="3206030"/>
            <a:ext cx="438950" cy="573074"/>
          </a:xfrm>
          <a:prstGeom prst="rect">
            <a:avLst/>
          </a:prstGeom>
        </p:spPr>
      </p:pic>
      <p:pic>
        <p:nvPicPr>
          <p:cNvPr id="29" name="図 28"/>
          <p:cNvPicPr>
            <a:picLocks noChangeAspect="1"/>
          </p:cNvPicPr>
          <p:nvPr/>
        </p:nvPicPr>
        <p:blipFill>
          <a:blip r:embed="rId4"/>
          <a:stretch>
            <a:fillRect/>
          </a:stretch>
        </p:blipFill>
        <p:spPr>
          <a:xfrm>
            <a:off x="5624126" y="4447159"/>
            <a:ext cx="438950" cy="573074"/>
          </a:xfrm>
          <a:prstGeom prst="rect">
            <a:avLst/>
          </a:prstGeom>
        </p:spPr>
      </p:pic>
      <p:pic>
        <p:nvPicPr>
          <p:cNvPr id="30" name="図 29"/>
          <p:cNvPicPr>
            <a:picLocks noChangeAspect="1"/>
          </p:cNvPicPr>
          <p:nvPr/>
        </p:nvPicPr>
        <p:blipFill>
          <a:blip r:embed="rId4"/>
          <a:stretch>
            <a:fillRect/>
          </a:stretch>
        </p:blipFill>
        <p:spPr>
          <a:xfrm>
            <a:off x="6208686" y="3032895"/>
            <a:ext cx="438950" cy="573074"/>
          </a:xfrm>
          <a:prstGeom prst="rect">
            <a:avLst/>
          </a:prstGeom>
        </p:spPr>
      </p:pic>
      <p:cxnSp>
        <p:nvCxnSpPr>
          <p:cNvPr id="10" name="直線コネクタ 9"/>
          <p:cNvCxnSpPr>
            <a:stCxn id="3" idx="1"/>
            <a:endCxn id="3" idx="3"/>
          </p:cNvCxnSpPr>
          <p:nvPr/>
        </p:nvCxnSpPr>
        <p:spPr>
          <a:xfrm>
            <a:off x="489654" y="4319379"/>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直線コネクタ 13"/>
          <p:cNvCxnSpPr>
            <a:stCxn id="18" idx="1"/>
            <a:endCxn id="18" idx="3"/>
          </p:cNvCxnSpPr>
          <p:nvPr/>
        </p:nvCxnSpPr>
        <p:spPr>
          <a:xfrm>
            <a:off x="1491002" y="4319379"/>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直線コネクタ 34"/>
          <p:cNvCxnSpPr/>
          <p:nvPr/>
        </p:nvCxnSpPr>
        <p:spPr>
          <a:xfrm>
            <a:off x="2587034" y="4319379"/>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直線コネクタ 35"/>
          <p:cNvCxnSpPr/>
          <p:nvPr/>
        </p:nvCxnSpPr>
        <p:spPr>
          <a:xfrm>
            <a:off x="3587504" y="4319379"/>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直線コネクタ 36"/>
          <p:cNvCxnSpPr/>
          <p:nvPr/>
        </p:nvCxnSpPr>
        <p:spPr>
          <a:xfrm>
            <a:off x="4360689" y="4337214"/>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8" name="直線コネクタ 37"/>
          <p:cNvCxnSpPr/>
          <p:nvPr/>
        </p:nvCxnSpPr>
        <p:spPr>
          <a:xfrm>
            <a:off x="5013565" y="4509990"/>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a:off x="5624126" y="4733696"/>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直線コネクタ 16"/>
          <p:cNvCxnSpPr>
            <a:stCxn id="30" idx="0"/>
            <a:endCxn id="30" idx="2"/>
          </p:cNvCxnSpPr>
          <p:nvPr/>
        </p:nvCxnSpPr>
        <p:spPr>
          <a:xfrm>
            <a:off x="6428161" y="3032895"/>
            <a:ext cx="0" cy="573074"/>
          </a:xfrm>
          <a:prstGeom prst="line">
            <a:avLst/>
          </a:prstGeom>
          <a:ln w="38100"/>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a:off x="7018930" y="3201074"/>
            <a:ext cx="0" cy="573074"/>
          </a:xfrm>
          <a:prstGeom prst="line">
            <a:avLst/>
          </a:prstGeom>
          <a:ln w="381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7637810" y="3344570"/>
            <a:ext cx="0" cy="573074"/>
          </a:xfrm>
          <a:prstGeom prst="line">
            <a:avLst/>
          </a:prstGeom>
          <a:ln w="38100"/>
        </p:spPr>
        <p:style>
          <a:lnRef idx="1">
            <a:schemeClr val="dk1"/>
          </a:lnRef>
          <a:fillRef idx="0">
            <a:schemeClr val="dk1"/>
          </a:fillRef>
          <a:effectRef idx="0">
            <a:schemeClr val="dk1"/>
          </a:effectRef>
          <a:fontRef idx="minor">
            <a:schemeClr val="tx1"/>
          </a:fontRef>
        </p:style>
      </p:cxnSp>
      <p:cxnSp>
        <p:nvCxnSpPr>
          <p:cNvPr id="45" name="直線コネクタ 44"/>
          <p:cNvCxnSpPr/>
          <p:nvPr/>
        </p:nvCxnSpPr>
        <p:spPr>
          <a:xfrm>
            <a:off x="8450305" y="3410793"/>
            <a:ext cx="0" cy="573074"/>
          </a:xfrm>
          <a:prstGeom prst="line">
            <a:avLst/>
          </a:prstGeom>
          <a:ln w="38100"/>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a:off x="9519580" y="3425500"/>
            <a:ext cx="0" cy="573074"/>
          </a:xfrm>
          <a:prstGeom prst="line">
            <a:avLst/>
          </a:prstGeom>
          <a:ln w="38100"/>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a:off x="10655014" y="3426593"/>
            <a:ext cx="0" cy="573074"/>
          </a:xfrm>
          <a:prstGeom prst="line">
            <a:avLst/>
          </a:prstGeom>
          <a:ln w="38100"/>
        </p:spPr>
        <p:style>
          <a:lnRef idx="1">
            <a:schemeClr val="dk1"/>
          </a:lnRef>
          <a:fillRef idx="0">
            <a:schemeClr val="dk1"/>
          </a:fillRef>
          <a:effectRef idx="0">
            <a:schemeClr val="dk1"/>
          </a:effectRef>
          <a:fontRef idx="minor">
            <a:schemeClr val="tx1"/>
          </a:fontRef>
        </p:style>
      </p:cxnSp>
      <p:cxnSp>
        <p:nvCxnSpPr>
          <p:cNvPr id="49" name="直線コネクタ 48"/>
          <p:cNvCxnSpPr/>
          <p:nvPr/>
        </p:nvCxnSpPr>
        <p:spPr>
          <a:xfrm>
            <a:off x="11564582" y="3410793"/>
            <a:ext cx="0" cy="573074"/>
          </a:xfrm>
          <a:prstGeom prst="line">
            <a:avLst/>
          </a:prstGeom>
          <a:ln w="38100"/>
        </p:spPr>
        <p:style>
          <a:lnRef idx="1">
            <a:schemeClr val="dk1"/>
          </a:lnRef>
          <a:fillRef idx="0">
            <a:schemeClr val="dk1"/>
          </a:fillRef>
          <a:effectRef idx="0">
            <a:schemeClr val="dk1"/>
          </a:effectRef>
          <a:fontRef idx="minor">
            <a:schemeClr val="tx1"/>
          </a:fontRef>
        </p:style>
      </p:cxnSp>
      <p:cxnSp>
        <p:nvCxnSpPr>
          <p:cNvPr id="50" name="直線コネクタ 49"/>
          <p:cNvCxnSpPr/>
          <p:nvPr/>
        </p:nvCxnSpPr>
        <p:spPr>
          <a:xfrm>
            <a:off x="6208686" y="3330024"/>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2" name="直線コネクタ 51"/>
          <p:cNvCxnSpPr/>
          <p:nvPr/>
        </p:nvCxnSpPr>
        <p:spPr>
          <a:xfrm>
            <a:off x="6781795" y="3487611"/>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4" name="直線コネクタ 53"/>
          <p:cNvCxnSpPr/>
          <p:nvPr/>
        </p:nvCxnSpPr>
        <p:spPr>
          <a:xfrm>
            <a:off x="7418335" y="3616284"/>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7" name="直線コネクタ 56"/>
          <p:cNvCxnSpPr/>
          <p:nvPr/>
        </p:nvCxnSpPr>
        <p:spPr>
          <a:xfrm>
            <a:off x="8230830" y="3697330"/>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8" name="直線コネクタ 57"/>
          <p:cNvCxnSpPr/>
          <p:nvPr/>
        </p:nvCxnSpPr>
        <p:spPr>
          <a:xfrm>
            <a:off x="9300105" y="3697330"/>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9" name="直線コネクタ 58"/>
          <p:cNvCxnSpPr/>
          <p:nvPr/>
        </p:nvCxnSpPr>
        <p:spPr>
          <a:xfrm>
            <a:off x="10446325" y="3697330"/>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0" name="直線コネクタ 59"/>
          <p:cNvCxnSpPr/>
          <p:nvPr/>
        </p:nvCxnSpPr>
        <p:spPr>
          <a:xfrm>
            <a:off x="11353800" y="3697330"/>
            <a:ext cx="438950" cy="0"/>
          </a:xfrm>
          <a:prstGeom prst="line">
            <a:avLst/>
          </a:prstGeom>
          <a:ln w="38100"/>
        </p:spPr>
        <p:style>
          <a:lnRef idx="1">
            <a:schemeClr val="dk1"/>
          </a:lnRef>
          <a:fillRef idx="0">
            <a:schemeClr val="dk1"/>
          </a:fillRef>
          <a:effectRef idx="0">
            <a:schemeClr val="dk1"/>
          </a:effectRef>
          <a:fontRef idx="minor">
            <a:schemeClr val="tx1"/>
          </a:fontRef>
        </p:style>
      </p:cxnSp>
      <p:pic>
        <p:nvPicPr>
          <p:cNvPr id="61" name="図 60"/>
          <p:cNvPicPr>
            <a:picLocks noChangeAspect="1"/>
          </p:cNvPicPr>
          <p:nvPr/>
        </p:nvPicPr>
        <p:blipFill>
          <a:blip r:embed="rId4"/>
          <a:stretch>
            <a:fillRect/>
          </a:stretch>
        </p:blipFill>
        <p:spPr>
          <a:xfrm>
            <a:off x="8253456" y="2656617"/>
            <a:ext cx="438950" cy="573074"/>
          </a:xfrm>
          <a:prstGeom prst="rect">
            <a:avLst/>
          </a:prstGeom>
        </p:spPr>
      </p:pic>
      <p:pic>
        <p:nvPicPr>
          <p:cNvPr id="62" name="図 61"/>
          <p:cNvPicPr>
            <a:picLocks noChangeAspect="1"/>
          </p:cNvPicPr>
          <p:nvPr/>
        </p:nvPicPr>
        <p:blipFill>
          <a:blip r:embed="rId4"/>
          <a:stretch>
            <a:fillRect/>
          </a:stretch>
        </p:blipFill>
        <p:spPr>
          <a:xfrm>
            <a:off x="9300105" y="2667061"/>
            <a:ext cx="438950" cy="573074"/>
          </a:xfrm>
          <a:prstGeom prst="rect">
            <a:avLst/>
          </a:prstGeom>
        </p:spPr>
      </p:pic>
      <p:pic>
        <p:nvPicPr>
          <p:cNvPr id="63" name="図 62"/>
          <p:cNvPicPr>
            <a:picLocks noChangeAspect="1"/>
          </p:cNvPicPr>
          <p:nvPr/>
        </p:nvPicPr>
        <p:blipFill>
          <a:blip r:embed="rId4"/>
          <a:stretch>
            <a:fillRect/>
          </a:stretch>
        </p:blipFill>
        <p:spPr>
          <a:xfrm>
            <a:off x="10446325" y="2656617"/>
            <a:ext cx="438950" cy="573074"/>
          </a:xfrm>
          <a:prstGeom prst="rect">
            <a:avLst/>
          </a:prstGeom>
        </p:spPr>
      </p:pic>
      <p:pic>
        <p:nvPicPr>
          <p:cNvPr id="64" name="図 63"/>
          <p:cNvPicPr>
            <a:picLocks noChangeAspect="1"/>
          </p:cNvPicPr>
          <p:nvPr/>
        </p:nvPicPr>
        <p:blipFill>
          <a:blip r:embed="rId4"/>
          <a:stretch>
            <a:fillRect/>
          </a:stretch>
        </p:blipFill>
        <p:spPr>
          <a:xfrm>
            <a:off x="11354135" y="2656617"/>
            <a:ext cx="438950" cy="573074"/>
          </a:xfrm>
          <a:prstGeom prst="rect">
            <a:avLst/>
          </a:prstGeom>
        </p:spPr>
      </p:pic>
      <p:pic>
        <p:nvPicPr>
          <p:cNvPr id="65" name="図 64"/>
          <p:cNvPicPr>
            <a:picLocks noChangeAspect="1"/>
          </p:cNvPicPr>
          <p:nvPr/>
        </p:nvPicPr>
        <p:blipFill>
          <a:blip r:embed="rId4"/>
          <a:stretch>
            <a:fillRect/>
          </a:stretch>
        </p:blipFill>
        <p:spPr>
          <a:xfrm>
            <a:off x="3587504" y="4773160"/>
            <a:ext cx="438950" cy="573074"/>
          </a:xfrm>
          <a:prstGeom prst="rect">
            <a:avLst/>
          </a:prstGeom>
        </p:spPr>
      </p:pic>
      <p:pic>
        <p:nvPicPr>
          <p:cNvPr id="66" name="図 65"/>
          <p:cNvPicPr>
            <a:picLocks noChangeAspect="1"/>
          </p:cNvPicPr>
          <p:nvPr/>
        </p:nvPicPr>
        <p:blipFill>
          <a:blip r:embed="rId4"/>
          <a:stretch>
            <a:fillRect/>
          </a:stretch>
        </p:blipFill>
        <p:spPr>
          <a:xfrm>
            <a:off x="2587034" y="4773160"/>
            <a:ext cx="438950" cy="573074"/>
          </a:xfrm>
          <a:prstGeom prst="rect">
            <a:avLst/>
          </a:prstGeom>
        </p:spPr>
      </p:pic>
      <p:pic>
        <p:nvPicPr>
          <p:cNvPr id="67" name="図 66"/>
          <p:cNvPicPr>
            <a:picLocks noChangeAspect="1"/>
          </p:cNvPicPr>
          <p:nvPr/>
        </p:nvPicPr>
        <p:blipFill>
          <a:blip r:embed="rId4"/>
          <a:stretch>
            <a:fillRect/>
          </a:stretch>
        </p:blipFill>
        <p:spPr>
          <a:xfrm>
            <a:off x="1491002" y="4773160"/>
            <a:ext cx="438950" cy="573074"/>
          </a:xfrm>
          <a:prstGeom prst="rect">
            <a:avLst/>
          </a:prstGeom>
        </p:spPr>
      </p:pic>
      <p:pic>
        <p:nvPicPr>
          <p:cNvPr id="68" name="図 67"/>
          <p:cNvPicPr>
            <a:picLocks noChangeAspect="1"/>
          </p:cNvPicPr>
          <p:nvPr/>
        </p:nvPicPr>
        <p:blipFill>
          <a:blip r:embed="rId4"/>
          <a:stretch>
            <a:fillRect/>
          </a:stretch>
        </p:blipFill>
        <p:spPr>
          <a:xfrm>
            <a:off x="487331" y="4798006"/>
            <a:ext cx="438950" cy="573074"/>
          </a:xfrm>
          <a:prstGeom prst="rect">
            <a:avLst/>
          </a:prstGeom>
        </p:spPr>
      </p:pic>
      <p:cxnSp>
        <p:nvCxnSpPr>
          <p:cNvPr id="69" name="直線コネクタ 68"/>
          <p:cNvCxnSpPr/>
          <p:nvPr/>
        </p:nvCxnSpPr>
        <p:spPr>
          <a:xfrm>
            <a:off x="487331" y="5084543"/>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0" name="直線コネクタ 69"/>
          <p:cNvCxnSpPr/>
          <p:nvPr/>
        </p:nvCxnSpPr>
        <p:spPr>
          <a:xfrm>
            <a:off x="1491002" y="5059697"/>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1" name="直線コネクタ 70"/>
          <p:cNvCxnSpPr/>
          <p:nvPr/>
        </p:nvCxnSpPr>
        <p:spPr>
          <a:xfrm>
            <a:off x="2587034" y="5057169"/>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2" name="直線コネクタ 71"/>
          <p:cNvCxnSpPr/>
          <p:nvPr/>
        </p:nvCxnSpPr>
        <p:spPr>
          <a:xfrm>
            <a:off x="3587504" y="5059697"/>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3" name="直線コネクタ 72"/>
          <p:cNvCxnSpPr/>
          <p:nvPr/>
        </p:nvCxnSpPr>
        <p:spPr>
          <a:xfrm>
            <a:off x="8253456" y="2933849"/>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4" name="直線コネクタ 73"/>
          <p:cNvCxnSpPr/>
          <p:nvPr/>
        </p:nvCxnSpPr>
        <p:spPr>
          <a:xfrm>
            <a:off x="9300105" y="2933015"/>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5" name="直線コネクタ 74"/>
          <p:cNvCxnSpPr/>
          <p:nvPr/>
        </p:nvCxnSpPr>
        <p:spPr>
          <a:xfrm>
            <a:off x="10435539" y="2933849"/>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6" name="直線コネクタ 75"/>
          <p:cNvCxnSpPr/>
          <p:nvPr/>
        </p:nvCxnSpPr>
        <p:spPr>
          <a:xfrm>
            <a:off x="11353800" y="2933015"/>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7" name="直線コネクタ 76"/>
          <p:cNvCxnSpPr/>
          <p:nvPr/>
        </p:nvCxnSpPr>
        <p:spPr>
          <a:xfrm>
            <a:off x="3806979" y="4773160"/>
            <a:ext cx="0" cy="573074"/>
          </a:xfrm>
          <a:prstGeom prst="line">
            <a:avLst/>
          </a:prstGeom>
          <a:ln w="38100"/>
        </p:spPr>
        <p:style>
          <a:lnRef idx="1">
            <a:schemeClr val="dk1"/>
          </a:lnRef>
          <a:fillRef idx="0">
            <a:schemeClr val="dk1"/>
          </a:fillRef>
          <a:effectRef idx="0">
            <a:schemeClr val="dk1"/>
          </a:effectRef>
          <a:fontRef idx="minor">
            <a:schemeClr val="tx1"/>
          </a:fontRef>
        </p:style>
      </p:cxnSp>
      <p:cxnSp>
        <p:nvCxnSpPr>
          <p:cNvPr id="78" name="直線コネクタ 77"/>
          <p:cNvCxnSpPr/>
          <p:nvPr/>
        </p:nvCxnSpPr>
        <p:spPr>
          <a:xfrm>
            <a:off x="2806509" y="4798006"/>
            <a:ext cx="0" cy="573074"/>
          </a:xfrm>
          <a:prstGeom prst="line">
            <a:avLst/>
          </a:prstGeom>
          <a:ln w="38100"/>
        </p:spPr>
        <p:style>
          <a:lnRef idx="1">
            <a:schemeClr val="dk1"/>
          </a:lnRef>
          <a:fillRef idx="0">
            <a:schemeClr val="dk1"/>
          </a:fillRef>
          <a:effectRef idx="0">
            <a:schemeClr val="dk1"/>
          </a:effectRef>
          <a:fontRef idx="minor">
            <a:schemeClr val="tx1"/>
          </a:fontRef>
        </p:style>
      </p:cxnSp>
      <p:cxnSp>
        <p:nvCxnSpPr>
          <p:cNvPr id="79" name="直線コネクタ 78"/>
          <p:cNvCxnSpPr/>
          <p:nvPr/>
        </p:nvCxnSpPr>
        <p:spPr>
          <a:xfrm>
            <a:off x="1710477" y="4798006"/>
            <a:ext cx="0" cy="573074"/>
          </a:xfrm>
          <a:prstGeom prst="line">
            <a:avLst/>
          </a:prstGeom>
          <a:ln w="38100"/>
        </p:spPr>
        <p:style>
          <a:lnRef idx="1">
            <a:schemeClr val="dk1"/>
          </a:lnRef>
          <a:fillRef idx="0">
            <a:schemeClr val="dk1"/>
          </a:fillRef>
          <a:effectRef idx="0">
            <a:schemeClr val="dk1"/>
          </a:effectRef>
          <a:fontRef idx="minor">
            <a:schemeClr val="tx1"/>
          </a:fontRef>
        </p:style>
      </p:cxnSp>
      <p:cxnSp>
        <p:nvCxnSpPr>
          <p:cNvPr id="80" name="直線コネクタ 79"/>
          <p:cNvCxnSpPr/>
          <p:nvPr/>
        </p:nvCxnSpPr>
        <p:spPr>
          <a:xfrm>
            <a:off x="706806" y="4796527"/>
            <a:ext cx="0" cy="573074"/>
          </a:xfrm>
          <a:prstGeom prst="line">
            <a:avLst/>
          </a:prstGeom>
          <a:ln w="38100"/>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a:xfrm>
            <a:off x="487331" y="3917644"/>
            <a:ext cx="11502059" cy="158489"/>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34" name="直線矢印コネクタ 33"/>
          <p:cNvCxnSpPr/>
          <p:nvPr/>
        </p:nvCxnSpPr>
        <p:spPr>
          <a:xfrm>
            <a:off x="4184072" y="2254801"/>
            <a:ext cx="3686148" cy="14168"/>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40" name="テキスト ボックス 39"/>
          <p:cNvSpPr txBox="1"/>
          <p:nvPr/>
        </p:nvSpPr>
        <p:spPr>
          <a:xfrm>
            <a:off x="4661712" y="1516233"/>
            <a:ext cx="2976098" cy="769441"/>
          </a:xfrm>
          <a:prstGeom prst="rect">
            <a:avLst/>
          </a:prstGeom>
          <a:noFill/>
        </p:spPr>
        <p:txBody>
          <a:bodyPr wrap="square" rtlCol="0">
            <a:spAutoFit/>
          </a:bodyPr>
          <a:lstStyle/>
          <a:p>
            <a:pPr algn="ctr"/>
            <a:r>
              <a:rPr kumimoji="1" lang="ja-JP" altLang="en-US" sz="4400" dirty="0" smtClean="0">
                <a:solidFill>
                  <a:srgbClr val="FF0000"/>
                </a:solidFill>
              </a:rPr>
              <a:t>空乏層</a:t>
            </a:r>
            <a:endParaRPr kumimoji="1" lang="ja-JP" altLang="en-US" sz="4400" dirty="0">
              <a:solidFill>
                <a:srgbClr val="FF0000"/>
              </a:solidFill>
            </a:endParaRPr>
          </a:p>
        </p:txBody>
      </p:sp>
      <p:sp>
        <p:nvSpPr>
          <p:cNvPr id="81" name="テキスト ボックス 80"/>
          <p:cNvSpPr txBox="1"/>
          <p:nvPr/>
        </p:nvSpPr>
        <p:spPr>
          <a:xfrm>
            <a:off x="989165" y="5794196"/>
            <a:ext cx="2408349" cy="1015663"/>
          </a:xfrm>
          <a:prstGeom prst="rect">
            <a:avLst/>
          </a:prstGeom>
          <a:noFill/>
        </p:spPr>
        <p:txBody>
          <a:bodyPr wrap="square" rtlCol="0">
            <a:spAutoFit/>
          </a:bodyPr>
          <a:lstStyle/>
          <a:p>
            <a:pPr algn="ctr"/>
            <a:r>
              <a:rPr lang="en-US" altLang="ja-JP" sz="6000" dirty="0"/>
              <a:t>p</a:t>
            </a:r>
            <a:r>
              <a:rPr kumimoji="1" lang="ja-JP" altLang="en-US" sz="6000" dirty="0" smtClean="0"/>
              <a:t>型</a:t>
            </a:r>
            <a:endParaRPr kumimoji="1" lang="ja-JP" altLang="en-US" sz="6000" dirty="0"/>
          </a:p>
        </p:txBody>
      </p:sp>
      <p:sp>
        <p:nvSpPr>
          <p:cNvPr id="82" name="テキスト ボックス 81"/>
          <p:cNvSpPr txBox="1"/>
          <p:nvPr/>
        </p:nvSpPr>
        <p:spPr>
          <a:xfrm>
            <a:off x="8472931" y="1485668"/>
            <a:ext cx="2880869" cy="1015663"/>
          </a:xfrm>
          <a:prstGeom prst="rect">
            <a:avLst/>
          </a:prstGeom>
          <a:noFill/>
        </p:spPr>
        <p:txBody>
          <a:bodyPr wrap="square" rtlCol="0">
            <a:spAutoFit/>
          </a:bodyPr>
          <a:lstStyle/>
          <a:p>
            <a:pPr algn="ctr"/>
            <a:r>
              <a:rPr lang="en-US" altLang="ja-JP" sz="6000" dirty="0"/>
              <a:t>n</a:t>
            </a:r>
            <a:r>
              <a:rPr kumimoji="1" lang="ja-JP" altLang="en-US" sz="6000" dirty="0" smtClean="0"/>
              <a:t>型</a:t>
            </a:r>
            <a:endParaRPr kumimoji="1" lang="ja-JP" altLang="en-US" sz="6000" dirty="0"/>
          </a:p>
        </p:txBody>
      </p:sp>
    </p:spTree>
    <p:extLst>
      <p:ext uri="{BB962C8B-B14F-4D97-AF65-F5344CB8AC3E}">
        <p14:creationId xmlns:p14="http://schemas.microsoft.com/office/powerpoint/2010/main" val="3284803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92619"/>
          </a:xfrm>
        </p:spPr>
        <p:txBody>
          <a:bodyPr>
            <a:normAutofit/>
          </a:bodyPr>
          <a:lstStyle/>
          <a:p>
            <a:r>
              <a:rPr kumimoji="1" lang="en-US" altLang="ja-JP" dirty="0" smtClean="0"/>
              <a:t>p</a:t>
            </a:r>
            <a:r>
              <a:rPr kumimoji="1" lang="ja-JP" altLang="en-US" dirty="0" smtClean="0"/>
              <a:t>型</a:t>
            </a:r>
            <a:r>
              <a:rPr lang="ja-JP" altLang="en-US" dirty="0"/>
              <a:t>→</a:t>
            </a:r>
            <a:r>
              <a:rPr kumimoji="1" lang="en-US" altLang="ja-JP" dirty="0" smtClean="0"/>
              <a:t>n</a:t>
            </a:r>
            <a:r>
              <a:rPr kumimoji="1" lang="ja-JP" altLang="en-US" dirty="0" smtClean="0"/>
              <a:t>型</a:t>
            </a:r>
            <a:r>
              <a:rPr lang="ja-JP" altLang="en-US" dirty="0" smtClean="0"/>
              <a:t>に電流を流すと</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202608" y="1357744"/>
            <a:ext cx="3981465" cy="1103472"/>
          </a:xfrm>
          <a:prstGeom prst="rect">
            <a:avLst/>
          </a:prstGeom>
        </p:spPr>
      </p:pic>
      <p:pic>
        <p:nvPicPr>
          <p:cNvPr id="5" name="コンテンツ プレースホルダー 3"/>
          <p:cNvPicPr>
            <a:picLocks noChangeAspect="1"/>
          </p:cNvPicPr>
          <p:nvPr/>
        </p:nvPicPr>
        <p:blipFill>
          <a:blip r:embed="rId2"/>
          <a:stretch>
            <a:fillRect/>
          </a:stretch>
        </p:blipFill>
        <p:spPr>
          <a:xfrm>
            <a:off x="7271768" y="1762867"/>
            <a:ext cx="3981465" cy="1103472"/>
          </a:xfrm>
          <a:prstGeom prst="rect">
            <a:avLst/>
          </a:prstGeom>
        </p:spPr>
      </p:pic>
      <p:pic>
        <p:nvPicPr>
          <p:cNvPr id="6" name="図 5"/>
          <p:cNvPicPr>
            <a:picLocks noChangeAspect="1"/>
          </p:cNvPicPr>
          <p:nvPr/>
        </p:nvPicPr>
        <p:blipFill>
          <a:blip r:embed="rId3"/>
          <a:stretch>
            <a:fillRect/>
          </a:stretch>
        </p:blipFill>
        <p:spPr>
          <a:xfrm>
            <a:off x="202608" y="4706063"/>
            <a:ext cx="3981465" cy="1103472"/>
          </a:xfrm>
          <a:prstGeom prst="rect">
            <a:avLst/>
          </a:prstGeom>
        </p:spPr>
      </p:pic>
      <p:pic>
        <p:nvPicPr>
          <p:cNvPr id="7" name="図 6"/>
          <p:cNvPicPr>
            <a:picLocks noChangeAspect="1"/>
          </p:cNvPicPr>
          <p:nvPr/>
        </p:nvPicPr>
        <p:blipFill>
          <a:blip r:embed="rId3"/>
          <a:stretch>
            <a:fillRect/>
          </a:stretch>
        </p:blipFill>
        <p:spPr>
          <a:xfrm>
            <a:off x="7251640" y="5097861"/>
            <a:ext cx="3981465" cy="1103472"/>
          </a:xfrm>
          <a:prstGeom prst="rect">
            <a:avLst/>
          </a:prstGeom>
        </p:spPr>
      </p:pic>
      <p:cxnSp>
        <p:nvCxnSpPr>
          <p:cNvPr id="9" name="直線コネクタ 8"/>
          <p:cNvCxnSpPr/>
          <p:nvPr/>
        </p:nvCxnSpPr>
        <p:spPr>
          <a:xfrm>
            <a:off x="202608" y="2480167"/>
            <a:ext cx="398146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a:off x="202608" y="4706063"/>
            <a:ext cx="398146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7271768" y="2889734"/>
            <a:ext cx="398146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7251640" y="5098437"/>
            <a:ext cx="3981465" cy="0"/>
          </a:xfrm>
          <a:prstGeom prst="line">
            <a:avLst/>
          </a:prstGeom>
          <a:ln w="38100"/>
        </p:spPr>
        <p:style>
          <a:lnRef idx="1">
            <a:schemeClr val="dk1"/>
          </a:lnRef>
          <a:fillRef idx="0">
            <a:schemeClr val="dk1"/>
          </a:fillRef>
          <a:effectRef idx="0">
            <a:schemeClr val="dk1"/>
          </a:effectRef>
          <a:fontRef idx="minor">
            <a:schemeClr val="tx1"/>
          </a:fontRef>
        </p:style>
      </p:cxnSp>
      <p:sp>
        <p:nvSpPr>
          <p:cNvPr id="41" name="円弧 40"/>
          <p:cNvSpPr/>
          <p:nvPr/>
        </p:nvSpPr>
        <p:spPr>
          <a:xfrm>
            <a:off x="2957945" y="2480166"/>
            <a:ext cx="2452255" cy="1330037"/>
          </a:xfrm>
          <a:prstGeom prst="arc">
            <a:avLst>
              <a:gd name="adj1" fmla="val 16200000"/>
              <a:gd name="adj2" fmla="val 18788113"/>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4" name="円弧 43"/>
          <p:cNvSpPr/>
          <p:nvPr/>
        </p:nvSpPr>
        <p:spPr>
          <a:xfrm rot="10800000">
            <a:off x="6045641" y="1548823"/>
            <a:ext cx="2452255" cy="1330037"/>
          </a:xfrm>
          <a:prstGeom prst="arc">
            <a:avLst>
              <a:gd name="adj1" fmla="val 16200000"/>
              <a:gd name="adj2" fmla="val 19048879"/>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46" name="直線コネクタ 45"/>
          <p:cNvCxnSpPr/>
          <p:nvPr/>
        </p:nvCxnSpPr>
        <p:spPr>
          <a:xfrm>
            <a:off x="4760751" y="2566995"/>
            <a:ext cx="1886885" cy="230384"/>
          </a:xfrm>
          <a:prstGeom prst="line">
            <a:avLst/>
          </a:prstGeom>
          <a:ln w="38100"/>
        </p:spPr>
        <p:style>
          <a:lnRef idx="1">
            <a:schemeClr val="dk1"/>
          </a:lnRef>
          <a:fillRef idx="0">
            <a:schemeClr val="dk1"/>
          </a:fillRef>
          <a:effectRef idx="0">
            <a:schemeClr val="dk1"/>
          </a:effectRef>
          <a:fontRef idx="minor">
            <a:schemeClr val="tx1"/>
          </a:fontRef>
        </p:style>
      </p:cxnSp>
      <p:pic>
        <p:nvPicPr>
          <p:cNvPr id="3" name="図 2"/>
          <p:cNvPicPr>
            <a:picLocks noChangeAspect="1"/>
          </p:cNvPicPr>
          <p:nvPr/>
        </p:nvPicPr>
        <p:blipFill>
          <a:blip r:embed="rId4"/>
          <a:stretch>
            <a:fillRect/>
          </a:stretch>
        </p:blipFill>
        <p:spPr>
          <a:xfrm>
            <a:off x="489654" y="4032842"/>
            <a:ext cx="438950" cy="573074"/>
          </a:xfrm>
          <a:prstGeom prst="rect">
            <a:avLst/>
          </a:prstGeom>
        </p:spPr>
      </p:pic>
      <p:pic>
        <p:nvPicPr>
          <p:cNvPr id="18" name="図 17"/>
          <p:cNvPicPr>
            <a:picLocks noChangeAspect="1"/>
          </p:cNvPicPr>
          <p:nvPr/>
        </p:nvPicPr>
        <p:blipFill>
          <a:blip r:embed="rId4"/>
          <a:stretch>
            <a:fillRect/>
          </a:stretch>
        </p:blipFill>
        <p:spPr>
          <a:xfrm>
            <a:off x="1491002" y="4032842"/>
            <a:ext cx="438950" cy="573074"/>
          </a:xfrm>
          <a:prstGeom prst="rect">
            <a:avLst/>
          </a:prstGeom>
        </p:spPr>
      </p:pic>
      <p:pic>
        <p:nvPicPr>
          <p:cNvPr id="19" name="図 18"/>
          <p:cNvPicPr>
            <a:picLocks noChangeAspect="1"/>
          </p:cNvPicPr>
          <p:nvPr/>
        </p:nvPicPr>
        <p:blipFill>
          <a:blip r:embed="rId4"/>
          <a:stretch>
            <a:fillRect/>
          </a:stretch>
        </p:blipFill>
        <p:spPr>
          <a:xfrm>
            <a:off x="2587034" y="4032842"/>
            <a:ext cx="438950" cy="573074"/>
          </a:xfrm>
          <a:prstGeom prst="rect">
            <a:avLst/>
          </a:prstGeom>
        </p:spPr>
      </p:pic>
      <p:pic>
        <p:nvPicPr>
          <p:cNvPr id="20" name="図 19"/>
          <p:cNvPicPr>
            <a:picLocks noChangeAspect="1"/>
          </p:cNvPicPr>
          <p:nvPr/>
        </p:nvPicPr>
        <p:blipFill>
          <a:blip r:embed="rId4"/>
          <a:stretch>
            <a:fillRect/>
          </a:stretch>
        </p:blipFill>
        <p:spPr>
          <a:xfrm>
            <a:off x="3587504" y="4032842"/>
            <a:ext cx="438950" cy="573074"/>
          </a:xfrm>
          <a:prstGeom prst="rect">
            <a:avLst/>
          </a:prstGeom>
        </p:spPr>
      </p:pic>
      <p:pic>
        <p:nvPicPr>
          <p:cNvPr id="21" name="図 20"/>
          <p:cNvPicPr>
            <a:picLocks noChangeAspect="1"/>
          </p:cNvPicPr>
          <p:nvPr/>
        </p:nvPicPr>
        <p:blipFill>
          <a:blip r:embed="rId4"/>
          <a:stretch>
            <a:fillRect/>
          </a:stretch>
        </p:blipFill>
        <p:spPr>
          <a:xfrm>
            <a:off x="8253456" y="2972611"/>
            <a:ext cx="438950" cy="573074"/>
          </a:xfrm>
          <a:prstGeom prst="rect">
            <a:avLst/>
          </a:prstGeom>
        </p:spPr>
      </p:pic>
      <p:pic>
        <p:nvPicPr>
          <p:cNvPr id="23" name="図 22"/>
          <p:cNvPicPr>
            <a:picLocks noChangeAspect="1"/>
          </p:cNvPicPr>
          <p:nvPr/>
        </p:nvPicPr>
        <p:blipFill>
          <a:blip r:embed="rId4"/>
          <a:stretch>
            <a:fillRect/>
          </a:stretch>
        </p:blipFill>
        <p:spPr>
          <a:xfrm>
            <a:off x="9460893" y="2972611"/>
            <a:ext cx="438950" cy="573074"/>
          </a:xfrm>
          <a:prstGeom prst="rect">
            <a:avLst/>
          </a:prstGeom>
        </p:spPr>
      </p:pic>
      <p:pic>
        <p:nvPicPr>
          <p:cNvPr id="24" name="図 23"/>
          <p:cNvPicPr>
            <a:picLocks noChangeAspect="1"/>
          </p:cNvPicPr>
          <p:nvPr/>
        </p:nvPicPr>
        <p:blipFill>
          <a:blip r:embed="rId4"/>
          <a:stretch>
            <a:fillRect/>
          </a:stretch>
        </p:blipFill>
        <p:spPr>
          <a:xfrm>
            <a:off x="10473088" y="2949028"/>
            <a:ext cx="438950" cy="573074"/>
          </a:xfrm>
          <a:prstGeom prst="rect">
            <a:avLst/>
          </a:prstGeom>
        </p:spPr>
      </p:pic>
      <p:pic>
        <p:nvPicPr>
          <p:cNvPr id="25" name="図 24"/>
          <p:cNvPicPr>
            <a:picLocks noChangeAspect="1"/>
          </p:cNvPicPr>
          <p:nvPr/>
        </p:nvPicPr>
        <p:blipFill>
          <a:blip r:embed="rId4"/>
          <a:stretch>
            <a:fillRect/>
          </a:stretch>
        </p:blipFill>
        <p:spPr>
          <a:xfrm>
            <a:off x="4360689" y="4083345"/>
            <a:ext cx="438950" cy="573074"/>
          </a:xfrm>
          <a:prstGeom prst="rect">
            <a:avLst/>
          </a:prstGeom>
        </p:spPr>
      </p:pic>
      <p:pic>
        <p:nvPicPr>
          <p:cNvPr id="26" name="図 25"/>
          <p:cNvPicPr>
            <a:picLocks noChangeAspect="1"/>
          </p:cNvPicPr>
          <p:nvPr/>
        </p:nvPicPr>
        <p:blipFill>
          <a:blip r:embed="rId4"/>
          <a:stretch>
            <a:fillRect/>
          </a:stretch>
        </p:blipFill>
        <p:spPr>
          <a:xfrm>
            <a:off x="5013565" y="4219394"/>
            <a:ext cx="438950" cy="573074"/>
          </a:xfrm>
          <a:prstGeom prst="rect">
            <a:avLst/>
          </a:prstGeom>
        </p:spPr>
      </p:pic>
      <p:pic>
        <p:nvPicPr>
          <p:cNvPr id="27" name="図 26"/>
          <p:cNvPicPr>
            <a:picLocks noChangeAspect="1"/>
          </p:cNvPicPr>
          <p:nvPr/>
        </p:nvPicPr>
        <p:blipFill>
          <a:blip r:embed="rId4"/>
          <a:stretch>
            <a:fillRect/>
          </a:stretch>
        </p:blipFill>
        <p:spPr>
          <a:xfrm>
            <a:off x="7441219" y="2960326"/>
            <a:ext cx="438950" cy="573074"/>
          </a:xfrm>
          <a:prstGeom prst="rect">
            <a:avLst/>
          </a:prstGeom>
        </p:spPr>
      </p:pic>
      <p:pic>
        <p:nvPicPr>
          <p:cNvPr id="28" name="図 27"/>
          <p:cNvPicPr>
            <a:picLocks noChangeAspect="1"/>
          </p:cNvPicPr>
          <p:nvPr/>
        </p:nvPicPr>
        <p:blipFill>
          <a:blip r:embed="rId4"/>
          <a:stretch>
            <a:fillRect/>
          </a:stretch>
        </p:blipFill>
        <p:spPr>
          <a:xfrm>
            <a:off x="6812690" y="2953283"/>
            <a:ext cx="438950" cy="573074"/>
          </a:xfrm>
          <a:prstGeom prst="rect">
            <a:avLst/>
          </a:prstGeom>
        </p:spPr>
      </p:pic>
      <p:pic>
        <p:nvPicPr>
          <p:cNvPr id="30" name="図 29"/>
          <p:cNvPicPr>
            <a:picLocks noChangeAspect="1"/>
          </p:cNvPicPr>
          <p:nvPr/>
        </p:nvPicPr>
        <p:blipFill>
          <a:blip r:embed="rId4"/>
          <a:stretch>
            <a:fillRect/>
          </a:stretch>
        </p:blipFill>
        <p:spPr>
          <a:xfrm>
            <a:off x="6208686" y="2875554"/>
            <a:ext cx="438950" cy="573074"/>
          </a:xfrm>
          <a:prstGeom prst="rect">
            <a:avLst/>
          </a:prstGeom>
        </p:spPr>
      </p:pic>
      <p:cxnSp>
        <p:nvCxnSpPr>
          <p:cNvPr id="10" name="直線コネクタ 9"/>
          <p:cNvCxnSpPr>
            <a:stCxn id="3" idx="1"/>
            <a:endCxn id="3" idx="3"/>
          </p:cNvCxnSpPr>
          <p:nvPr/>
        </p:nvCxnSpPr>
        <p:spPr>
          <a:xfrm>
            <a:off x="489654" y="4319379"/>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直線コネクタ 13"/>
          <p:cNvCxnSpPr>
            <a:stCxn id="18" idx="1"/>
            <a:endCxn id="18" idx="3"/>
          </p:cNvCxnSpPr>
          <p:nvPr/>
        </p:nvCxnSpPr>
        <p:spPr>
          <a:xfrm>
            <a:off x="1491002" y="4319379"/>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直線コネクタ 34"/>
          <p:cNvCxnSpPr/>
          <p:nvPr/>
        </p:nvCxnSpPr>
        <p:spPr>
          <a:xfrm>
            <a:off x="2587034" y="4319379"/>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直線コネクタ 35"/>
          <p:cNvCxnSpPr/>
          <p:nvPr/>
        </p:nvCxnSpPr>
        <p:spPr>
          <a:xfrm>
            <a:off x="3587504" y="4319379"/>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直線コネクタ 36"/>
          <p:cNvCxnSpPr/>
          <p:nvPr/>
        </p:nvCxnSpPr>
        <p:spPr>
          <a:xfrm>
            <a:off x="4360689" y="4369882"/>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8" name="直線コネクタ 37"/>
          <p:cNvCxnSpPr/>
          <p:nvPr/>
        </p:nvCxnSpPr>
        <p:spPr>
          <a:xfrm>
            <a:off x="5013565" y="4509990"/>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a:off x="6428161" y="2900199"/>
            <a:ext cx="0" cy="573074"/>
          </a:xfrm>
          <a:prstGeom prst="line">
            <a:avLst/>
          </a:prstGeom>
          <a:ln w="38100"/>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a:off x="7032165" y="2991786"/>
            <a:ext cx="0" cy="573074"/>
          </a:xfrm>
          <a:prstGeom prst="line">
            <a:avLst/>
          </a:prstGeom>
          <a:ln w="381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7660694" y="2954072"/>
            <a:ext cx="0" cy="573074"/>
          </a:xfrm>
          <a:prstGeom prst="line">
            <a:avLst/>
          </a:prstGeom>
          <a:ln w="38100"/>
        </p:spPr>
        <p:style>
          <a:lnRef idx="1">
            <a:schemeClr val="dk1"/>
          </a:lnRef>
          <a:fillRef idx="0">
            <a:schemeClr val="dk1"/>
          </a:fillRef>
          <a:effectRef idx="0">
            <a:schemeClr val="dk1"/>
          </a:effectRef>
          <a:fontRef idx="minor">
            <a:schemeClr val="tx1"/>
          </a:fontRef>
        </p:style>
      </p:cxnSp>
      <p:cxnSp>
        <p:nvCxnSpPr>
          <p:cNvPr id="45" name="直線コネクタ 44"/>
          <p:cNvCxnSpPr/>
          <p:nvPr/>
        </p:nvCxnSpPr>
        <p:spPr>
          <a:xfrm>
            <a:off x="8472931" y="2972611"/>
            <a:ext cx="0" cy="573074"/>
          </a:xfrm>
          <a:prstGeom prst="line">
            <a:avLst/>
          </a:prstGeom>
          <a:ln w="38100"/>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a:off x="9658182" y="2991786"/>
            <a:ext cx="0" cy="573074"/>
          </a:xfrm>
          <a:prstGeom prst="line">
            <a:avLst/>
          </a:prstGeom>
          <a:ln w="38100"/>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a:off x="10692705" y="2934614"/>
            <a:ext cx="0" cy="573074"/>
          </a:xfrm>
          <a:prstGeom prst="line">
            <a:avLst/>
          </a:prstGeom>
          <a:ln w="38100"/>
        </p:spPr>
        <p:style>
          <a:lnRef idx="1">
            <a:schemeClr val="dk1"/>
          </a:lnRef>
          <a:fillRef idx="0">
            <a:schemeClr val="dk1"/>
          </a:fillRef>
          <a:effectRef idx="0">
            <a:schemeClr val="dk1"/>
          </a:effectRef>
          <a:fontRef idx="minor">
            <a:schemeClr val="tx1"/>
          </a:fontRef>
        </p:style>
      </p:cxnSp>
      <p:cxnSp>
        <p:nvCxnSpPr>
          <p:cNvPr id="50" name="直線コネクタ 49"/>
          <p:cNvCxnSpPr/>
          <p:nvPr/>
        </p:nvCxnSpPr>
        <p:spPr>
          <a:xfrm>
            <a:off x="6208686" y="3162091"/>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2" name="直線コネクタ 51"/>
          <p:cNvCxnSpPr/>
          <p:nvPr/>
        </p:nvCxnSpPr>
        <p:spPr>
          <a:xfrm>
            <a:off x="6812690" y="3221151"/>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4" name="直線コネクタ 53"/>
          <p:cNvCxnSpPr/>
          <p:nvPr/>
        </p:nvCxnSpPr>
        <p:spPr>
          <a:xfrm>
            <a:off x="7441219" y="3241091"/>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7" name="直線コネクタ 56"/>
          <p:cNvCxnSpPr/>
          <p:nvPr/>
        </p:nvCxnSpPr>
        <p:spPr>
          <a:xfrm>
            <a:off x="8253456" y="3259148"/>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8" name="直線コネクタ 57"/>
          <p:cNvCxnSpPr/>
          <p:nvPr/>
        </p:nvCxnSpPr>
        <p:spPr>
          <a:xfrm>
            <a:off x="9436614" y="3259148"/>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9" name="直線コネクタ 58"/>
          <p:cNvCxnSpPr/>
          <p:nvPr/>
        </p:nvCxnSpPr>
        <p:spPr>
          <a:xfrm>
            <a:off x="10460183" y="3249761"/>
            <a:ext cx="438950" cy="0"/>
          </a:xfrm>
          <a:prstGeom prst="line">
            <a:avLst/>
          </a:prstGeom>
          <a:ln w="38100"/>
        </p:spPr>
        <p:style>
          <a:lnRef idx="1">
            <a:schemeClr val="dk1"/>
          </a:lnRef>
          <a:fillRef idx="0">
            <a:schemeClr val="dk1"/>
          </a:fillRef>
          <a:effectRef idx="0">
            <a:schemeClr val="dk1"/>
          </a:effectRef>
          <a:fontRef idx="minor">
            <a:schemeClr val="tx1"/>
          </a:fontRef>
        </p:style>
      </p:cxnSp>
      <p:pic>
        <p:nvPicPr>
          <p:cNvPr id="61" name="図 60"/>
          <p:cNvPicPr>
            <a:picLocks noChangeAspect="1"/>
          </p:cNvPicPr>
          <p:nvPr/>
        </p:nvPicPr>
        <p:blipFill>
          <a:blip r:embed="rId4"/>
          <a:stretch>
            <a:fillRect/>
          </a:stretch>
        </p:blipFill>
        <p:spPr>
          <a:xfrm>
            <a:off x="7441219" y="2255458"/>
            <a:ext cx="438950" cy="573074"/>
          </a:xfrm>
          <a:prstGeom prst="rect">
            <a:avLst/>
          </a:prstGeom>
        </p:spPr>
      </p:pic>
      <p:pic>
        <p:nvPicPr>
          <p:cNvPr id="62" name="図 61"/>
          <p:cNvPicPr>
            <a:picLocks noChangeAspect="1"/>
          </p:cNvPicPr>
          <p:nvPr/>
        </p:nvPicPr>
        <p:blipFill>
          <a:blip r:embed="rId4"/>
          <a:stretch>
            <a:fillRect/>
          </a:stretch>
        </p:blipFill>
        <p:spPr>
          <a:xfrm>
            <a:off x="8270580" y="2270142"/>
            <a:ext cx="438950" cy="573074"/>
          </a:xfrm>
          <a:prstGeom prst="rect">
            <a:avLst/>
          </a:prstGeom>
        </p:spPr>
      </p:pic>
      <p:pic>
        <p:nvPicPr>
          <p:cNvPr id="63" name="図 62"/>
          <p:cNvPicPr>
            <a:picLocks noChangeAspect="1"/>
          </p:cNvPicPr>
          <p:nvPr/>
        </p:nvPicPr>
        <p:blipFill>
          <a:blip r:embed="rId4"/>
          <a:stretch>
            <a:fillRect/>
          </a:stretch>
        </p:blipFill>
        <p:spPr>
          <a:xfrm>
            <a:off x="9436614" y="2255773"/>
            <a:ext cx="438950" cy="573074"/>
          </a:xfrm>
          <a:prstGeom prst="rect">
            <a:avLst/>
          </a:prstGeom>
        </p:spPr>
      </p:pic>
      <p:pic>
        <p:nvPicPr>
          <p:cNvPr id="64" name="図 63"/>
          <p:cNvPicPr>
            <a:picLocks noChangeAspect="1"/>
          </p:cNvPicPr>
          <p:nvPr/>
        </p:nvPicPr>
        <p:blipFill>
          <a:blip r:embed="rId4"/>
          <a:stretch>
            <a:fillRect/>
          </a:stretch>
        </p:blipFill>
        <p:spPr>
          <a:xfrm>
            <a:off x="10460183" y="2250078"/>
            <a:ext cx="438950" cy="573074"/>
          </a:xfrm>
          <a:prstGeom prst="rect">
            <a:avLst/>
          </a:prstGeom>
        </p:spPr>
      </p:pic>
      <p:pic>
        <p:nvPicPr>
          <p:cNvPr id="65" name="図 64"/>
          <p:cNvPicPr>
            <a:picLocks noChangeAspect="1"/>
          </p:cNvPicPr>
          <p:nvPr/>
        </p:nvPicPr>
        <p:blipFill>
          <a:blip r:embed="rId4"/>
          <a:stretch>
            <a:fillRect/>
          </a:stretch>
        </p:blipFill>
        <p:spPr>
          <a:xfrm>
            <a:off x="3587504" y="4773160"/>
            <a:ext cx="438950" cy="573074"/>
          </a:xfrm>
          <a:prstGeom prst="rect">
            <a:avLst/>
          </a:prstGeom>
        </p:spPr>
      </p:pic>
      <p:pic>
        <p:nvPicPr>
          <p:cNvPr id="66" name="図 65"/>
          <p:cNvPicPr>
            <a:picLocks noChangeAspect="1"/>
          </p:cNvPicPr>
          <p:nvPr/>
        </p:nvPicPr>
        <p:blipFill>
          <a:blip r:embed="rId4"/>
          <a:stretch>
            <a:fillRect/>
          </a:stretch>
        </p:blipFill>
        <p:spPr>
          <a:xfrm>
            <a:off x="2587034" y="4773160"/>
            <a:ext cx="438950" cy="573074"/>
          </a:xfrm>
          <a:prstGeom prst="rect">
            <a:avLst/>
          </a:prstGeom>
        </p:spPr>
      </p:pic>
      <p:pic>
        <p:nvPicPr>
          <p:cNvPr id="67" name="図 66"/>
          <p:cNvPicPr>
            <a:picLocks noChangeAspect="1"/>
          </p:cNvPicPr>
          <p:nvPr/>
        </p:nvPicPr>
        <p:blipFill>
          <a:blip r:embed="rId4"/>
          <a:stretch>
            <a:fillRect/>
          </a:stretch>
        </p:blipFill>
        <p:spPr>
          <a:xfrm>
            <a:off x="1491002" y="4773160"/>
            <a:ext cx="438950" cy="573074"/>
          </a:xfrm>
          <a:prstGeom prst="rect">
            <a:avLst/>
          </a:prstGeom>
        </p:spPr>
      </p:pic>
      <p:pic>
        <p:nvPicPr>
          <p:cNvPr id="68" name="図 67"/>
          <p:cNvPicPr>
            <a:picLocks noChangeAspect="1"/>
          </p:cNvPicPr>
          <p:nvPr/>
        </p:nvPicPr>
        <p:blipFill>
          <a:blip r:embed="rId4"/>
          <a:stretch>
            <a:fillRect/>
          </a:stretch>
        </p:blipFill>
        <p:spPr>
          <a:xfrm>
            <a:off x="487331" y="4798006"/>
            <a:ext cx="438950" cy="573074"/>
          </a:xfrm>
          <a:prstGeom prst="rect">
            <a:avLst/>
          </a:prstGeom>
        </p:spPr>
      </p:pic>
      <p:cxnSp>
        <p:nvCxnSpPr>
          <p:cNvPr id="69" name="直線コネクタ 68"/>
          <p:cNvCxnSpPr/>
          <p:nvPr/>
        </p:nvCxnSpPr>
        <p:spPr>
          <a:xfrm>
            <a:off x="487331" y="5084543"/>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0" name="直線コネクタ 69"/>
          <p:cNvCxnSpPr/>
          <p:nvPr/>
        </p:nvCxnSpPr>
        <p:spPr>
          <a:xfrm>
            <a:off x="1491002" y="5059697"/>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1" name="直線コネクタ 70"/>
          <p:cNvCxnSpPr/>
          <p:nvPr/>
        </p:nvCxnSpPr>
        <p:spPr>
          <a:xfrm>
            <a:off x="2587034" y="5057169"/>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2" name="直線コネクタ 71"/>
          <p:cNvCxnSpPr/>
          <p:nvPr/>
        </p:nvCxnSpPr>
        <p:spPr>
          <a:xfrm>
            <a:off x="3587504" y="5059697"/>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3" name="直線コネクタ 72"/>
          <p:cNvCxnSpPr/>
          <p:nvPr/>
        </p:nvCxnSpPr>
        <p:spPr>
          <a:xfrm>
            <a:off x="7426973" y="2541995"/>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4" name="直線コネクタ 73"/>
          <p:cNvCxnSpPr/>
          <p:nvPr/>
        </p:nvCxnSpPr>
        <p:spPr>
          <a:xfrm>
            <a:off x="8253456" y="2556679"/>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5" name="直線コネクタ 74"/>
          <p:cNvCxnSpPr/>
          <p:nvPr/>
        </p:nvCxnSpPr>
        <p:spPr>
          <a:xfrm>
            <a:off x="9436614" y="2566995"/>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6" name="直線コネクタ 75"/>
          <p:cNvCxnSpPr/>
          <p:nvPr/>
        </p:nvCxnSpPr>
        <p:spPr>
          <a:xfrm>
            <a:off x="10468230" y="2538435"/>
            <a:ext cx="4389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7" name="直線コネクタ 76"/>
          <p:cNvCxnSpPr/>
          <p:nvPr/>
        </p:nvCxnSpPr>
        <p:spPr>
          <a:xfrm>
            <a:off x="3806979" y="4773160"/>
            <a:ext cx="0" cy="573074"/>
          </a:xfrm>
          <a:prstGeom prst="line">
            <a:avLst/>
          </a:prstGeom>
          <a:ln w="38100"/>
        </p:spPr>
        <p:style>
          <a:lnRef idx="1">
            <a:schemeClr val="dk1"/>
          </a:lnRef>
          <a:fillRef idx="0">
            <a:schemeClr val="dk1"/>
          </a:fillRef>
          <a:effectRef idx="0">
            <a:schemeClr val="dk1"/>
          </a:effectRef>
          <a:fontRef idx="minor">
            <a:schemeClr val="tx1"/>
          </a:fontRef>
        </p:style>
      </p:cxnSp>
      <p:cxnSp>
        <p:nvCxnSpPr>
          <p:cNvPr id="78" name="直線コネクタ 77"/>
          <p:cNvCxnSpPr/>
          <p:nvPr/>
        </p:nvCxnSpPr>
        <p:spPr>
          <a:xfrm>
            <a:off x="2806509" y="4798006"/>
            <a:ext cx="0" cy="573074"/>
          </a:xfrm>
          <a:prstGeom prst="line">
            <a:avLst/>
          </a:prstGeom>
          <a:ln w="38100"/>
        </p:spPr>
        <p:style>
          <a:lnRef idx="1">
            <a:schemeClr val="dk1"/>
          </a:lnRef>
          <a:fillRef idx="0">
            <a:schemeClr val="dk1"/>
          </a:fillRef>
          <a:effectRef idx="0">
            <a:schemeClr val="dk1"/>
          </a:effectRef>
          <a:fontRef idx="minor">
            <a:schemeClr val="tx1"/>
          </a:fontRef>
        </p:style>
      </p:cxnSp>
      <p:cxnSp>
        <p:nvCxnSpPr>
          <p:cNvPr id="79" name="直線コネクタ 78"/>
          <p:cNvCxnSpPr/>
          <p:nvPr/>
        </p:nvCxnSpPr>
        <p:spPr>
          <a:xfrm>
            <a:off x="1710477" y="4798006"/>
            <a:ext cx="0" cy="573074"/>
          </a:xfrm>
          <a:prstGeom prst="line">
            <a:avLst/>
          </a:prstGeom>
          <a:ln w="38100"/>
        </p:spPr>
        <p:style>
          <a:lnRef idx="1">
            <a:schemeClr val="dk1"/>
          </a:lnRef>
          <a:fillRef idx="0">
            <a:schemeClr val="dk1"/>
          </a:fillRef>
          <a:effectRef idx="0">
            <a:schemeClr val="dk1"/>
          </a:effectRef>
          <a:fontRef idx="minor">
            <a:schemeClr val="tx1"/>
          </a:fontRef>
        </p:style>
      </p:cxnSp>
      <p:cxnSp>
        <p:nvCxnSpPr>
          <p:cNvPr id="80" name="直線コネクタ 79"/>
          <p:cNvCxnSpPr/>
          <p:nvPr/>
        </p:nvCxnSpPr>
        <p:spPr>
          <a:xfrm>
            <a:off x="706806" y="4796527"/>
            <a:ext cx="0" cy="573074"/>
          </a:xfrm>
          <a:prstGeom prst="line">
            <a:avLst/>
          </a:prstGeom>
          <a:ln w="38100"/>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a:xfrm>
            <a:off x="46266" y="3916927"/>
            <a:ext cx="4137806" cy="21319"/>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81" name="テキスト ボックス 80"/>
          <p:cNvSpPr txBox="1"/>
          <p:nvPr/>
        </p:nvSpPr>
        <p:spPr>
          <a:xfrm>
            <a:off x="989165" y="5794196"/>
            <a:ext cx="2408349" cy="1015663"/>
          </a:xfrm>
          <a:prstGeom prst="rect">
            <a:avLst/>
          </a:prstGeom>
          <a:noFill/>
        </p:spPr>
        <p:txBody>
          <a:bodyPr wrap="square" rtlCol="0">
            <a:spAutoFit/>
          </a:bodyPr>
          <a:lstStyle/>
          <a:p>
            <a:pPr algn="ctr"/>
            <a:r>
              <a:rPr lang="en-US" altLang="ja-JP" sz="6000" dirty="0"/>
              <a:t>p</a:t>
            </a:r>
            <a:r>
              <a:rPr kumimoji="1" lang="ja-JP" altLang="en-US" sz="6000" dirty="0" smtClean="0"/>
              <a:t>型</a:t>
            </a:r>
            <a:endParaRPr kumimoji="1" lang="ja-JP" altLang="en-US" sz="6000" dirty="0"/>
          </a:p>
        </p:txBody>
      </p:sp>
      <p:sp>
        <p:nvSpPr>
          <p:cNvPr id="82" name="テキスト ボックス 81"/>
          <p:cNvSpPr txBox="1"/>
          <p:nvPr/>
        </p:nvSpPr>
        <p:spPr>
          <a:xfrm>
            <a:off x="7798789" y="685267"/>
            <a:ext cx="2880869" cy="1015663"/>
          </a:xfrm>
          <a:prstGeom prst="rect">
            <a:avLst/>
          </a:prstGeom>
          <a:noFill/>
        </p:spPr>
        <p:txBody>
          <a:bodyPr wrap="square" rtlCol="0">
            <a:spAutoFit/>
          </a:bodyPr>
          <a:lstStyle/>
          <a:p>
            <a:pPr algn="ctr"/>
            <a:r>
              <a:rPr lang="en-US" altLang="ja-JP" sz="6000" dirty="0"/>
              <a:t>n</a:t>
            </a:r>
            <a:r>
              <a:rPr kumimoji="1" lang="ja-JP" altLang="en-US" sz="6000" dirty="0" smtClean="0"/>
              <a:t>型</a:t>
            </a:r>
            <a:endParaRPr kumimoji="1" lang="ja-JP" altLang="en-US" sz="6000" dirty="0"/>
          </a:p>
        </p:txBody>
      </p:sp>
      <p:cxnSp>
        <p:nvCxnSpPr>
          <p:cNvPr id="90" name="直線コネクタ 89"/>
          <p:cNvCxnSpPr/>
          <p:nvPr/>
        </p:nvCxnSpPr>
        <p:spPr>
          <a:xfrm>
            <a:off x="7271768" y="3622002"/>
            <a:ext cx="3981465" cy="10660"/>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100" name="円弧 99"/>
          <p:cNvSpPr/>
          <p:nvPr/>
        </p:nvSpPr>
        <p:spPr>
          <a:xfrm>
            <a:off x="2957945" y="4695242"/>
            <a:ext cx="2452255" cy="1330037"/>
          </a:xfrm>
          <a:prstGeom prst="arc">
            <a:avLst>
              <a:gd name="adj1" fmla="val 16200000"/>
              <a:gd name="adj2" fmla="val 18788113"/>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01" name="直線コネクタ 100"/>
          <p:cNvCxnSpPr/>
          <p:nvPr/>
        </p:nvCxnSpPr>
        <p:spPr>
          <a:xfrm>
            <a:off x="4741764" y="4783138"/>
            <a:ext cx="1886885" cy="230384"/>
          </a:xfrm>
          <a:prstGeom prst="line">
            <a:avLst/>
          </a:prstGeom>
          <a:ln w="38100"/>
        </p:spPr>
        <p:style>
          <a:lnRef idx="1">
            <a:schemeClr val="dk1"/>
          </a:lnRef>
          <a:fillRef idx="0">
            <a:schemeClr val="dk1"/>
          </a:fillRef>
          <a:effectRef idx="0">
            <a:schemeClr val="dk1"/>
          </a:effectRef>
          <a:fontRef idx="minor">
            <a:schemeClr val="tx1"/>
          </a:fontRef>
        </p:style>
      </p:cxnSp>
      <p:sp>
        <p:nvSpPr>
          <p:cNvPr id="102" name="円弧 101"/>
          <p:cNvSpPr/>
          <p:nvPr/>
        </p:nvSpPr>
        <p:spPr>
          <a:xfrm rot="10800000">
            <a:off x="6012937" y="3765180"/>
            <a:ext cx="2452255" cy="1330037"/>
          </a:xfrm>
          <a:prstGeom prst="arc">
            <a:avLst>
              <a:gd name="adj1" fmla="val 16200000"/>
              <a:gd name="adj2" fmla="val 19048879"/>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3" name="円/楕円 102"/>
          <p:cNvSpPr/>
          <p:nvPr/>
        </p:nvSpPr>
        <p:spPr>
          <a:xfrm>
            <a:off x="7543833" y="2574915"/>
            <a:ext cx="205229" cy="217590"/>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4" name="円/楕円 103"/>
          <p:cNvSpPr/>
          <p:nvPr/>
        </p:nvSpPr>
        <p:spPr>
          <a:xfrm>
            <a:off x="3707465" y="4802048"/>
            <a:ext cx="205229" cy="217590"/>
          </a:xfrm>
          <a:prstGeom prst="ellipse">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08" name="曲線コネクタ 107"/>
          <p:cNvCxnSpPr/>
          <p:nvPr/>
        </p:nvCxnSpPr>
        <p:spPr>
          <a:xfrm rot="10800000">
            <a:off x="4184073" y="3259148"/>
            <a:ext cx="1431117" cy="506032"/>
          </a:xfrm>
          <a:prstGeom prst="curvedConnector3">
            <a:avLst/>
          </a:prstGeom>
          <a:ln w="57150">
            <a:tailEnd type="triangle"/>
          </a:ln>
        </p:spPr>
        <p:style>
          <a:lnRef idx="1">
            <a:schemeClr val="dk1"/>
          </a:lnRef>
          <a:fillRef idx="0">
            <a:schemeClr val="dk1"/>
          </a:fillRef>
          <a:effectRef idx="0">
            <a:schemeClr val="dk1"/>
          </a:effectRef>
          <a:fontRef idx="minor">
            <a:schemeClr val="tx1"/>
          </a:fontRef>
        </p:style>
      </p:cxnSp>
      <p:sp>
        <p:nvSpPr>
          <p:cNvPr id="109" name="テキスト ボックス 108"/>
          <p:cNvSpPr txBox="1"/>
          <p:nvPr/>
        </p:nvSpPr>
        <p:spPr>
          <a:xfrm>
            <a:off x="2933678" y="2657184"/>
            <a:ext cx="1597038" cy="1107996"/>
          </a:xfrm>
          <a:prstGeom prst="rect">
            <a:avLst/>
          </a:prstGeom>
          <a:noFill/>
        </p:spPr>
        <p:txBody>
          <a:bodyPr wrap="square" rtlCol="0">
            <a:spAutoFit/>
          </a:bodyPr>
          <a:lstStyle/>
          <a:p>
            <a:pPr algn="ctr"/>
            <a:r>
              <a:rPr kumimoji="1" lang="en-US" altLang="ja-JP" sz="6600" dirty="0" err="1" smtClean="0">
                <a:solidFill>
                  <a:schemeClr val="accent4"/>
                </a:solidFill>
              </a:rPr>
              <a:t>hν</a:t>
            </a:r>
            <a:endParaRPr kumimoji="1" lang="ja-JP" altLang="en-US" sz="6600" dirty="0">
              <a:solidFill>
                <a:schemeClr val="accent4"/>
              </a:solidFill>
            </a:endParaRPr>
          </a:p>
        </p:txBody>
      </p:sp>
    </p:spTree>
    <p:extLst>
      <p:ext uri="{BB962C8B-B14F-4D97-AF65-F5344CB8AC3E}">
        <p14:creationId xmlns:p14="http://schemas.microsoft.com/office/powerpoint/2010/main" val="194975546"/>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7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5.55112E-17 -2.22222E-6 L 0.1625 0.02801 " pathEditMode="relative" rAng="0" ptsTypes="AA">
                                      <p:cBhvr>
                                        <p:cTn id="18" dur="2000" fill="hold"/>
                                        <p:tgtEl>
                                          <p:spTgt spid="104"/>
                                        </p:tgtEl>
                                        <p:attrNameLst>
                                          <p:attrName>ppt_x</p:attrName>
                                          <p:attrName>ppt_y</p:attrName>
                                        </p:attrNameLst>
                                      </p:cBhvr>
                                      <p:rCtr x="8125" y="1389"/>
                                    </p:animMotion>
                                  </p:childTnLst>
                                </p:cTn>
                              </p:par>
                              <p:par>
                                <p:cTn id="19" presetID="50" presetClass="path" presetSubtype="0" accel="50000" decel="50000" fill="hold" grpId="0" nodeType="withEffect">
                                  <p:stCondLst>
                                    <p:cond delay="0"/>
                                  </p:stCondLst>
                                  <p:childTnLst>
                                    <p:animMotion origin="layout" path="M -3.33333E-6 -3.7037E-6 L -0.07682 -3.7037E-6 C -0.11132 -3.7037E-6 -0.15416 0.09537 -0.15416 0.17292 L -0.15416 0.3463 " pathEditMode="relative" rAng="0" ptsTypes="AAAA">
                                      <p:cBhvr>
                                        <p:cTn id="20" dur="2000" fill="hold"/>
                                        <p:tgtEl>
                                          <p:spTgt spid="103"/>
                                        </p:tgtEl>
                                        <p:attrNameLst>
                                          <p:attrName>ppt_x</p:attrName>
                                          <p:attrName>ppt_y</p:attrName>
                                        </p:attrNameLst>
                                      </p:cBhvr>
                                      <p:rCtr x="-7708" y="17315"/>
                                    </p:animMotion>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additive="base">
                                        <p:cTn id="25" dur="500" fill="hold"/>
                                        <p:tgtEl>
                                          <p:spTgt spid="108"/>
                                        </p:tgtEl>
                                        <p:attrNameLst>
                                          <p:attrName>ppt_x</p:attrName>
                                        </p:attrNameLst>
                                      </p:cBhvr>
                                      <p:tavLst>
                                        <p:tav tm="0">
                                          <p:val>
                                            <p:strVal val="#ppt_x"/>
                                          </p:val>
                                        </p:tav>
                                        <p:tav tm="100000">
                                          <p:val>
                                            <p:strVal val="#ppt_x"/>
                                          </p:val>
                                        </p:tav>
                                      </p:tavLst>
                                    </p:anim>
                                    <p:anim calcmode="lin" valueType="num">
                                      <p:cBhvr additive="base">
                                        <p:cTn id="26"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9">
                                            <p:txEl>
                                              <p:pRg st="0" end="0"/>
                                            </p:txEl>
                                          </p:spTgt>
                                        </p:tgtEl>
                                        <p:attrNameLst>
                                          <p:attrName>style.visibility</p:attrName>
                                        </p:attrNameLst>
                                      </p:cBhvr>
                                      <p:to>
                                        <p:strVal val="visible"/>
                                      </p:to>
                                    </p:set>
                                    <p:anim calcmode="lin" valueType="num">
                                      <p:cBhvr>
                                        <p:cTn id="31" dur="1250" fill="hold"/>
                                        <p:tgtEl>
                                          <p:spTgt spid="109">
                                            <p:txEl>
                                              <p:pRg st="0" end="0"/>
                                            </p:txEl>
                                          </p:spTgt>
                                        </p:tgtEl>
                                        <p:attrNameLst>
                                          <p:attrName>ppt_w</p:attrName>
                                        </p:attrNameLst>
                                      </p:cBhvr>
                                      <p:tavLst>
                                        <p:tav tm="0">
                                          <p:val>
                                            <p:fltVal val="0"/>
                                          </p:val>
                                        </p:tav>
                                        <p:tav tm="100000">
                                          <p:val>
                                            <p:strVal val="#ppt_w"/>
                                          </p:val>
                                        </p:tav>
                                      </p:tavLst>
                                    </p:anim>
                                    <p:anim calcmode="lin" valueType="num">
                                      <p:cBhvr>
                                        <p:cTn id="32" dur="1250" fill="hold"/>
                                        <p:tgtEl>
                                          <p:spTgt spid="109">
                                            <p:txEl>
                                              <p:pRg st="0" end="0"/>
                                            </p:txEl>
                                          </p:spTgt>
                                        </p:tgtEl>
                                        <p:attrNameLst>
                                          <p:attrName>ppt_h</p:attrName>
                                        </p:attrNameLst>
                                      </p:cBhvr>
                                      <p:tavLst>
                                        <p:tav tm="0">
                                          <p:val>
                                            <p:fltVal val="0"/>
                                          </p:val>
                                        </p:tav>
                                        <p:tav tm="100000">
                                          <p:val>
                                            <p:strVal val="#ppt_h"/>
                                          </p:val>
                                        </p:tav>
                                      </p:tavLst>
                                    </p:anim>
                                    <p:animEffect transition="in" filter="fade">
                                      <p:cBhvr>
                                        <p:cTn id="33" dur="1250"/>
                                        <p:tgtEl>
                                          <p:spTgt spid="1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Lst>
  </p:timing>
</p:sld>
</file>

<file path=ppt/theme/theme1.xml><?xml version="1.0" encoding="utf-8"?>
<a:theme xmlns:a="http://schemas.openxmlformats.org/drawingml/2006/main" name="ファセット">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191</TotalTime>
  <Words>885</Words>
  <Application>Microsoft Office PowerPoint</Application>
  <PresentationFormat>ユーザー設定</PresentationFormat>
  <Paragraphs>242</Paragraphs>
  <Slides>31</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33" baseType="lpstr">
      <vt:lpstr>ファセット</vt:lpstr>
      <vt:lpstr>Acrobat Document</vt:lpstr>
      <vt:lpstr>光速の測定</vt:lpstr>
      <vt:lpstr>はじめに</vt:lpstr>
      <vt:lpstr>実験方法</vt:lpstr>
      <vt:lpstr>実験方法</vt:lpstr>
      <vt:lpstr>実験方法</vt:lpstr>
      <vt:lpstr>②実験の原理</vt:lpstr>
      <vt:lpstr>真性半導体に不純物（Ⅴ,Ⅲ族）を入れると</vt:lpstr>
      <vt:lpstr>p型とn型をつなげると</vt:lpstr>
      <vt:lpstr>p型→n型に電流を流すと</vt:lpstr>
      <vt:lpstr>実験道具一覧</vt:lpstr>
      <vt:lpstr>・NIMモジュール</vt:lpstr>
      <vt:lpstr>①クロックジェネレーター</vt:lpstr>
      <vt:lpstr>②MPPC（光検出器）</vt:lpstr>
      <vt:lpstr>ノイズ</vt:lpstr>
      <vt:lpstr>フラッシュADC</vt:lpstr>
      <vt:lpstr>その他</vt:lpstr>
      <vt:lpstr>③使用器具・配線</vt:lpstr>
      <vt:lpstr>③使用器具・配線</vt:lpstr>
      <vt:lpstr>※注意点※</vt:lpstr>
      <vt:lpstr>PowerPoint プレゼンテーション</vt:lpstr>
      <vt:lpstr>遮光の様子</vt:lpstr>
      <vt:lpstr>データ取得方法</vt:lpstr>
      <vt:lpstr>・実験方法 方針…基準となる地点からそれぞれの地点までの距離を測定する。そして、その距離を光が進むのに必要とした時間を測定する。</vt:lpstr>
      <vt:lpstr>・LEDの光量について</vt:lpstr>
      <vt:lpstr>PowerPoint プレゼンテーション</vt:lpstr>
      <vt:lpstr>・Flash  ADCの分解能について</vt:lpstr>
      <vt:lpstr>解析</vt:lpstr>
      <vt:lpstr>時間の決め方</vt:lpstr>
      <vt:lpstr>Half Tとエントリー </vt:lpstr>
      <vt:lpstr>PowerPoint プレゼンテーション</vt:lpstr>
      <vt:lpstr>各Voltageにおける光速の計算結果</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光速の測定</dc:title>
  <dc:creator>辻川吉明</dc:creator>
  <cp:lastModifiedBy>FJ-USER</cp:lastModifiedBy>
  <cp:revision>18</cp:revision>
  <dcterms:created xsi:type="dcterms:W3CDTF">2016-08-21T03:07:23Z</dcterms:created>
  <dcterms:modified xsi:type="dcterms:W3CDTF">2016-08-23T03:52:45Z</dcterms:modified>
</cp:coreProperties>
</file>