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6"/>
  </p:notesMasterIdLst>
  <p:sldIdLst>
    <p:sldId id="308" r:id="rId4"/>
    <p:sldId id="310" r:id="rId5"/>
    <p:sldId id="339" r:id="rId6"/>
    <p:sldId id="316" r:id="rId7"/>
    <p:sldId id="311" r:id="rId8"/>
    <p:sldId id="312" r:id="rId9"/>
    <p:sldId id="313" r:id="rId10"/>
    <p:sldId id="314" r:id="rId11"/>
    <p:sldId id="315" r:id="rId12"/>
    <p:sldId id="309" r:id="rId13"/>
    <p:sldId id="267" r:id="rId14"/>
    <p:sldId id="257" r:id="rId15"/>
    <p:sldId id="258" r:id="rId16"/>
    <p:sldId id="259" r:id="rId17"/>
    <p:sldId id="260" r:id="rId18"/>
    <p:sldId id="263" r:id="rId19"/>
    <p:sldId id="262" r:id="rId20"/>
    <p:sldId id="261" r:id="rId21"/>
    <p:sldId id="264" r:id="rId22"/>
    <p:sldId id="265" r:id="rId23"/>
    <p:sldId id="266" r:id="rId24"/>
    <p:sldId id="317" r:id="rId25"/>
    <p:sldId id="269" r:id="rId26"/>
    <p:sldId id="270" r:id="rId27"/>
    <p:sldId id="271" r:id="rId28"/>
    <p:sldId id="272" r:id="rId29"/>
    <p:sldId id="273" r:id="rId30"/>
    <p:sldId id="274" r:id="rId31"/>
    <p:sldId id="275" r:id="rId32"/>
    <p:sldId id="276" r:id="rId33"/>
    <p:sldId id="277" r:id="rId34"/>
    <p:sldId id="278" r:id="rId35"/>
    <p:sldId id="279" r:id="rId36"/>
    <p:sldId id="340"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34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18" r:id="rId67"/>
    <p:sldId id="320" r:id="rId68"/>
    <p:sldId id="321" r:id="rId69"/>
    <p:sldId id="322" r:id="rId70"/>
    <p:sldId id="323" r:id="rId71"/>
    <p:sldId id="324" r:id="rId72"/>
    <p:sldId id="325" r:id="rId73"/>
    <p:sldId id="326" r:id="rId74"/>
    <p:sldId id="327" r:id="rId75"/>
    <p:sldId id="328" r:id="rId76"/>
    <p:sldId id="342" r:id="rId77"/>
    <p:sldId id="330" r:id="rId78"/>
    <p:sldId id="331" r:id="rId79"/>
    <p:sldId id="332" r:id="rId80"/>
    <p:sldId id="333" r:id="rId81"/>
    <p:sldId id="334" r:id="rId82"/>
    <p:sldId id="337" r:id="rId83"/>
    <p:sldId id="336" r:id="rId84"/>
    <p:sldId id="338" r:id="rId8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DD4"/>
    <a:srgbClr val="A4D7F4"/>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09BC2-968E-4348-9D35-608EF0105870}" type="datetimeFigureOut">
              <a:rPr kumimoji="1" lang="ja-JP" altLang="en-US" smtClean="0"/>
              <a:t>2013/10/10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D2953-C6D1-4D89-A479-D1F75935FBB7}" type="slidenum">
              <a:rPr kumimoji="1" lang="ja-JP" altLang="en-US" smtClean="0"/>
              <a:t>‹#›</a:t>
            </a:fld>
            <a:endParaRPr kumimoji="1" lang="ja-JP" altLang="en-US"/>
          </a:p>
        </p:txBody>
      </p:sp>
    </p:spTree>
    <p:extLst>
      <p:ext uri="{BB962C8B-B14F-4D97-AF65-F5344CB8AC3E}">
        <p14:creationId xmlns:p14="http://schemas.microsoft.com/office/powerpoint/2010/main" val="420841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6965B-A17D-4755-9E71-90F235C4D7DF}" type="slidenum">
              <a:rPr lang="en-US">
                <a:solidFill>
                  <a:srgbClr val="000000"/>
                </a:solidFill>
              </a:rPr>
              <a:pPr/>
              <a:t>1</a:t>
            </a:fld>
            <a:endParaRPr lang="en-US">
              <a:solidFill>
                <a:srgbClr val="000000"/>
              </a:solidFill>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930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64</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035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74</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958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80</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896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532CB-DBAE-4353-8A25-26F29725DB0E}" type="slidenum">
              <a:rPr lang="en-US">
                <a:solidFill>
                  <a:srgbClr val="000000"/>
                </a:solidFill>
              </a:rPr>
              <a:pPr/>
              <a:t>82</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768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2</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247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4</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801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10</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866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22</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629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34</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466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DC4DC3-8069-4577-805A-1FA03227BA9F}" type="slidenum">
              <a:rPr kumimoji="1" lang="ja-JP" altLang="en-US" smtClean="0"/>
              <a:t>44</a:t>
            </a:fld>
            <a:endParaRPr kumimoji="1" lang="ja-JP" altLang="en-US"/>
          </a:p>
        </p:txBody>
      </p:sp>
    </p:spTree>
    <p:extLst>
      <p:ext uri="{BB962C8B-B14F-4D97-AF65-F5344CB8AC3E}">
        <p14:creationId xmlns:p14="http://schemas.microsoft.com/office/powerpoint/2010/main" val="238903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E61F-3FC4-4E46-8053-E56208E0D7E9}" type="slidenum">
              <a:rPr lang="en-US">
                <a:solidFill>
                  <a:srgbClr val="000000"/>
                </a:solidFill>
              </a:rPr>
              <a:pPr/>
              <a:t>47</a:t>
            </a:fld>
            <a:endParaRPr lang="en-US">
              <a:solidFill>
                <a:srgbClr val="000000"/>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662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BDDC4DC3-8069-4577-805A-1FA03227BA9F}" type="slidenum">
              <a:rPr kumimoji="1" lang="ja-JP" altLang="en-US" smtClean="0"/>
              <a:t>51</a:t>
            </a:fld>
            <a:endParaRPr kumimoji="1" lang="ja-JP" altLang="en-US"/>
          </a:p>
        </p:txBody>
      </p:sp>
    </p:spTree>
    <p:extLst>
      <p:ext uri="{BB962C8B-B14F-4D97-AF65-F5344CB8AC3E}">
        <p14:creationId xmlns:p14="http://schemas.microsoft.com/office/powerpoint/2010/main" val="27475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373905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254718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2318903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692150"/>
            <a:ext cx="5327650" cy="750888"/>
          </a:xfrm>
        </p:spPr>
        <p:txBody>
          <a:bodyPr/>
          <a:lstStyle>
            <a:lvl1pPr>
              <a:defRPr sz="2800" b="1"/>
            </a:lvl1pPr>
          </a:lstStyle>
          <a:p>
            <a:pPr lvl="0"/>
            <a:r>
              <a:rPr lang="ja-JP" altLang="en-US" noProof="0" smtClean="0"/>
              <a:t>マスター タイトルの書式設定</a:t>
            </a:r>
            <a:endParaRPr lang="ru-RU" altLang="ja-JP" noProof="0" smtClean="0"/>
          </a:p>
        </p:txBody>
      </p:sp>
      <p:sp>
        <p:nvSpPr>
          <p:cNvPr id="5123" name="Rectangle 3"/>
          <p:cNvSpPr>
            <a:spLocks noGrp="1" noChangeArrowheads="1"/>
          </p:cNvSpPr>
          <p:nvPr>
            <p:ph type="subTitle" idx="1"/>
          </p:nvPr>
        </p:nvSpPr>
        <p:spPr>
          <a:xfrm>
            <a:off x="1835150" y="1412875"/>
            <a:ext cx="5327650" cy="50323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solidFill>
                  <a:schemeClr val="bg1"/>
                </a:solidFill>
              </a:defRPr>
            </a:lvl1pPr>
          </a:lstStyle>
          <a:p>
            <a:pPr lvl="0"/>
            <a:r>
              <a:rPr lang="ja-JP" altLang="en-US" noProof="0" smtClean="0"/>
              <a:t>マスター サブタイトルの書式設定</a:t>
            </a:r>
            <a:endParaRPr lang="ru-RU" altLang="ja-JP" noProof="0" smtClean="0"/>
          </a:p>
        </p:txBody>
      </p:sp>
    </p:spTree>
    <p:extLst>
      <p:ext uri="{BB962C8B-B14F-4D97-AF65-F5344CB8AC3E}">
        <p14:creationId xmlns:p14="http://schemas.microsoft.com/office/powerpoint/2010/main" val="344404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0482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64635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68313" y="1268413"/>
            <a:ext cx="3198812"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819525" y="1268413"/>
            <a:ext cx="32004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1830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5205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82991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46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392501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2089940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967641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3545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64163" y="476250"/>
            <a:ext cx="1655762" cy="56880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95288" y="476250"/>
            <a:ext cx="4816475" cy="56880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463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4877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4149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2142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3449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3451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654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688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1765195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1109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02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76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40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205990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99574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246937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7745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210379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47A133-BB66-4DAD-ABEC-A4E2D27242D4}" type="datetimeFigureOut">
              <a:rPr kumimoji="1" lang="ja-JP" altLang="en-US" smtClean="0"/>
              <a:t>2013/10/10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140651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7A133-BB66-4DAD-ABEC-A4E2D27242D4}" type="datetimeFigureOut">
              <a:rPr kumimoji="1" lang="ja-JP" altLang="en-US" smtClean="0"/>
              <a:t>2013/10/10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5F339-90BB-4C39-B361-70E109F7DBB8}" type="slidenum">
              <a:rPr kumimoji="1" lang="ja-JP" altLang="en-US" smtClean="0"/>
              <a:t>‹#›</a:t>
            </a:fld>
            <a:endParaRPr kumimoji="1" lang="ja-JP" altLang="en-US"/>
          </a:p>
        </p:txBody>
      </p:sp>
    </p:spTree>
    <p:extLst>
      <p:ext uri="{BB962C8B-B14F-4D97-AF65-F5344CB8AC3E}">
        <p14:creationId xmlns:p14="http://schemas.microsoft.com/office/powerpoint/2010/main" val="272320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ja-JP" smtClean="0"/>
              <a:t>Образец заголовка</a:t>
            </a:r>
          </a:p>
        </p:txBody>
      </p:sp>
      <p:sp>
        <p:nvSpPr>
          <p:cNvPr id="1027" name="Rectangle 3"/>
          <p:cNvSpPr>
            <a:spLocks noGrp="1" noChangeArrowheads="1"/>
          </p:cNvSpPr>
          <p:nvPr>
            <p:ph type="body" idx="1"/>
          </p:nvPr>
        </p:nvSpPr>
        <p:spPr bwMode="auto">
          <a:xfrm>
            <a:off x="468313" y="1268413"/>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ja-JP" smtClean="0"/>
              <a:t>Образец текста</a:t>
            </a:r>
          </a:p>
          <a:p>
            <a:pPr lvl="1"/>
            <a:r>
              <a:rPr lang="ru-RU" altLang="ja-JP" smtClean="0"/>
              <a:t>Второй уровень</a:t>
            </a:r>
          </a:p>
          <a:p>
            <a:pPr lvl="0"/>
            <a:r>
              <a:rPr lang="ru-RU" altLang="ja-JP" smtClean="0"/>
              <a:t>Третий уровень</a:t>
            </a:r>
          </a:p>
          <a:p>
            <a:pPr lvl="1"/>
            <a:r>
              <a:rPr lang="ru-RU" altLang="ja-JP" smtClean="0"/>
              <a:t>Четвертый уровень</a:t>
            </a:r>
          </a:p>
          <a:p>
            <a:pPr lvl="2"/>
            <a:r>
              <a:rPr lang="ru-RU" altLang="ja-JP" smtClean="0"/>
              <a:t>Пятый уровень</a:t>
            </a:r>
          </a:p>
        </p:txBody>
      </p:sp>
    </p:spTree>
    <p:extLst>
      <p:ext uri="{BB962C8B-B14F-4D97-AF65-F5344CB8AC3E}">
        <p14:creationId xmlns:p14="http://schemas.microsoft.com/office/powerpoint/2010/main" val="398192546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200" kern="1200">
          <a:solidFill>
            <a:schemeClr val="bg1"/>
          </a:solidFill>
          <a:latin typeface="+mj-lt"/>
          <a:ea typeface="+mj-ea"/>
          <a:cs typeface="+mj-cs"/>
        </a:defRPr>
      </a:lvl1pPr>
      <a:lvl2pPr algn="l" rtl="0" eaLnBrk="1" fontAlgn="base" hangingPunct="1">
        <a:spcBef>
          <a:spcPct val="0"/>
        </a:spcBef>
        <a:spcAft>
          <a:spcPct val="0"/>
        </a:spcAft>
        <a:defRPr kumimoji="1" sz="3200">
          <a:solidFill>
            <a:schemeClr val="bg1"/>
          </a:solidFill>
          <a:latin typeface="Arial" panose="020B0604020202020204" pitchFamily="34" charset="0"/>
        </a:defRPr>
      </a:lvl2pPr>
      <a:lvl3pPr algn="l" rtl="0" eaLnBrk="1" fontAlgn="base" hangingPunct="1">
        <a:spcBef>
          <a:spcPct val="0"/>
        </a:spcBef>
        <a:spcAft>
          <a:spcPct val="0"/>
        </a:spcAft>
        <a:defRPr kumimoji="1" sz="3200">
          <a:solidFill>
            <a:schemeClr val="bg1"/>
          </a:solidFill>
          <a:latin typeface="Arial" panose="020B0604020202020204" pitchFamily="34" charset="0"/>
        </a:defRPr>
      </a:lvl3pPr>
      <a:lvl4pPr algn="l" rtl="0" eaLnBrk="1" fontAlgn="base" hangingPunct="1">
        <a:spcBef>
          <a:spcPct val="0"/>
        </a:spcBef>
        <a:spcAft>
          <a:spcPct val="0"/>
        </a:spcAft>
        <a:defRPr kumimoji="1" sz="3200">
          <a:solidFill>
            <a:schemeClr val="bg1"/>
          </a:solidFill>
          <a:latin typeface="Arial" panose="020B0604020202020204" pitchFamily="34" charset="0"/>
        </a:defRPr>
      </a:lvl4pPr>
      <a:lvl5pPr algn="l" rtl="0" eaLnBrk="1" fontAlgn="base" hangingPunct="1">
        <a:spcBef>
          <a:spcPct val="0"/>
        </a:spcBef>
        <a:spcAft>
          <a:spcPct val="0"/>
        </a:spcAft>
        <a:defRPr kumimoji="1" sz="3200">
          <a:solidFill>
            <a:schemeClr val="bg1"/>
          </a:solidFill>
          <a:latin typeface="Arial" panose="020B0604020202020204" pitchFamily="34" charset="0"/>
        </a:defRPr>
      </a:lvl5pPr>
      <a:lvl6pPr marL="457200" algn="l" rtl="0" eaLnBrk="1" fontAlgn="base" hangingPunct="1">
        <a:spcBef>
          <a:spcPct val="0"/>
        </a:spcBef>
        <a:spcAft>
          <a:spcPct val="0"/>
        </a:spcAft>
        <a:defRPr kumimoji="1" sz="3200">
          <a:solidFill>
            <a:schemeClr val="bg1"/>
          </a:solidFill>
          <a:latin typeface="Arial" panose="020B0604020202020204" pitchFamily="34" charset="0"/>
        </a:defRPr>
      </a:lvl6pPr>
      <a:lvl7pPr marL="914400" algn="l" rtl="0" eaLnBrk="1" fontAlgn="base" hangingPunct="1">
        <a:spcBef>
          <a:spcPct val="0"/>
        </a:spcBef>
        <a:spcAft>
          <a:spcPct val="0"/>
        </a:spcAft>
        <a:defRPr kumimoji="1" sz="3200">
          <a:solidFill>
            <a:schemeClr val="bg1"/>
          </a:solidFill>
          <a:latin typeface="Arial" panose="020B0604020202020204" pitchFamily="34" charset="0"/>
        </a:defRPr>
      </a:lvl7pPr>
      <a:lvl8pPr marL="1371600" algn="l" rtl="0" eaLnBrk="1" fontAlgn="base" hangingPunct="1">
        <a:spcBef>
          <a:spcPct val="0"/>
        </a:spcBef>
        <a:spcAft>
          <a:spcPct val="0"/>
        </a:spcAft>
        <a:defRPr kumimoji="1" sz="3200">
          <a:solidFill>
            <a:schemeClr val="bg1"/>
          </a:solidFill>
          <a:latin typeface="Arial" panose="020B0604020202020204" pitchFamily="34" charset="0"/>
        </a:defRPr>
      </a:lvl8pPr>
      <a:lvl9pPr marL="1828800" algn="l" rtl="0" eaLnBrk="1" fontAlgn="base" hangingPunct="1">
        <a:spcBef>
          <a:spcPct val="0"/>
        </a:spcBef>
        <a:spcAft>
          <a:spcPct val="0"/>
        </a:spcAft>
        <a:defRPr kumimoji="1" sz="32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kumimoji="1" sz="2800" kern="1200">
          <a:solidFill>
            <a:schemeClr val="bg2"/>
          </a:solidFill>
          <a:latin typeface="+mn-lt"/>
          <a:ea typeface="+mn-ea"/>
          <a:cs typeface="+mn-cs"/>
        </a:defRPr>
      </a:lvl1pPr>
      <a:lvl2pPr marL="742950" indent="-285750" algn="l" rtl="0" eaLnBrk="1" fontAlgn="base" hangingPunct="1">
        <a:spcBef>
          <a:spcPct val="20000"/>
        </a:spcBef>
        <a:spcAft>
          <a:spcPct val="0"/>
        </a:spcAft>
        <a:buChar char="–"/>
        <a:defRPr kumimoji="1" sz="2400" b="1" kern="1200">
          <a:solidFill>
            <a:schemeClr val="bg2"/>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bg2"/>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C689-3CCF-4B01-9E40-4B90F37E88B4}" type="datetimeFigureOut">
              <a:rPr lang="ja-JP" altLang="en-US" smtClean="0">
                <a:solidFill>
                  <a:prstClr val="black">
                    <a:tint val="75000"/>
                  </a:prstClr>
                </a:solidFill>
              </a:rPr>
              <a:pPr/>
              <a:t>2013/10/10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773EF-C754-452C-858B-096B8265F7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9342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51520" y="4725144"/>
            <a:ext cx="4321175" cy="646707"/>
          </a:xfrm>
          <a:noFill/>
        </p:spPr>
        <p:txBody>
          <a:bodyPr/>
          <a:lstStyle/>
          <a:p>
            <a:pPr algn="ctr"/>
            <a:r>
              <a:rPr lang="ja-JP" altLang="en-US" sz="2400" b="0" dirty="0"/>
              <a:t>オルソポジトロニウムの寿命測定による</a:t>
            </a:r>
            <a:r>
              <a:rPr lang="en-US" altLang="ja-JP" sz="2400" b="0" dirty="0"/>
              <a:t>QED </a:t>
            </a:r>
            <a:r>
              <a:rPr lang="ja-JP" altLang="en-US" sz="2400" b="0" dirty="0"/>
              <a:t>の実験的検証</a:t>
            </a:r>
            <a:endParaRPr lang="uk-UA" sz="2400" dirty="0">
              <a:latin typeface="Tahoma" panose="020B0604030504040204" pitchFamily="34" charset="0"/>
            </a:endParaRPr>
          </a:p>
        </p:txBody>
      </p:sp>
      <p:sp>
        <p:nvSpPr>
          <p:cNvPr id="34819" name="Rectangle 3"/>
          <p:cNvSpPr>
            <a:spLocks noGrp="1" noChangeArrowheads="1"/>
          </p:cNvSpPr>
          <p:nvPr>
            <p:ph type="subTitle" idx="1"/>
          </p:nvPr>
        </p:nvSpPr>
        <p:spPr>
          <a:xfrm>
            <a:off x="683568" y="5661248"/>
            <a:ext cx="3240360" cy="504056"/>
          </a:xfrm>
        </p:spPr>
        <p:txBody>
          <a:bodyPr/>
          <a:lstStyle/>
          <a:p>
            <a:pPr algn="ctr">
              <a:lnSpc>
                <a:spcPct val="90000"/>
              </a:lnSpc>
            </a:pPr>
            <a:r>
              <a:rPr lang="ja-JP" altLang="en-US" sz="2000" dirty="0" smtClean="0">
                <a:latin typeface="Tahoma" panose="020B0604030504040204" pitchFamily="34" charset="0"/>
              </a:rPr>
              <a:t>課題演習Ａ２</a:t>
            </a:r>
            <a:endParaRPr lang="en-US" altLang="ja-JP" sz="2000" dirty="0" smtClean="0">
              <a:latin typeface="Tahoma" panose="020B0604030504040204" pitchFamily="34" charset="0"/>
            </a:endParaRPr>
          </a:p>
          <a:p>
            <a:r>
              <a:rPr lang="zh-TW" altLang="en-US" sz="1600" b="0" dirty="0"/>
              <a:t>池田敦俊　酒井勝太　田嶋竣介</a:t>
            </a:r>
          </a:p>
          <a:p>
            <a:r>
              <a:rPr lang="zh-TW" altLang="en-US" sz="1600" b="0" dirty="0"/>
              <a:t>寺澤</a:t>
            </a:r>
            <a:r>
              <a:rPr lang="zh-TW" altLang="en-US" sz="1600" b="0" dirty="0" smtClean="0"/>
              <a:t>大樹</a:t>
            </a:r>
            <a:r>
              <a:rPr lang="ja-JP" altLang="en-US" sz="1600" b="0" dirty="0" smtClean="0"/>
              <a:t>　</a:t>
            </a:r>
            <a:r>
              <a:rPr lang="zh-TW" altLang="en-US" sz="1600" b="0" dirty="0" smtClean="0"/>
              <a:t>平本</a:t>
            </a:r>
            <a:r>
              <a:rPr lang="zh-TW" altLang="en-US" sz="1600" b="0" dirty="0"/>
              <a:t>綾美　藤井知暁</a:t>
            </a:r>
            <a:endParaRPr lang="en-US" altLang="ja-JP" sz="1600" dirty="0" smtClean="0">
              <a:latin typeface="Tahoma" panose="020B0604030504040204" pitchFamily="34" charset="0"/>
            </a:endParaRPr>
          </a:p>
          <a:p>
            <a:pPr algn="ctr">
              <a:lnSpc>
                <a:spcPct val="90000"/>
              </a:lnSpc>
            </a:pPr>
            <a:endParaRPr lang="en-US" sz="2000" dirty="0">
              <a:latin typeface="Tahoma" panose="020B0604030504040204" pitchFamily="34" charset="0"/>
            </a:endParaRPr>
          </a:p>
          <a:p>
            <a:pPr algn="ctr">
              <a:lnSpc>
                <a:spcPct val="90000"/>
              </a:lnSpc>
            </a:pPr>
            <a:endParaRPr lang="uk-UA" sz="2000" dirty="0">
              <a:latin typeface="Tahoma" panose="020B0604030504040204" pitchFamily="34" charset="0"/>
            </a:endParaRPr>
          </a:p>
        </p:txBody>
      </p:sp>
    </p:spTree>
    <p:extLst>
      <p:ext uri="{BB962C8B-B14F-4D97-AF65-F5344CB8AC3E}">
        <p14:creationId xmlns:p14="http://schemas.microsoft.com/office/powerpoint/2010/main" val="781949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dirty="0" smtClean="0">
                <a:solidFill>
                  <a:srgbClr val="FFC000"/>
                </a:solidFill>
              </a:rPr>
              <a:t>　　　　　実験の原理・方法</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109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600" y="1556792"/>
            <a:ext cx="4870244" cy="3539430"/>
          </a:xfrm>
          <a:prstGeom prst="rect">
            <a:avLst/>
          </a:prstGeom>
          <a:noFill/>
        </p:spPr>
        <p:txBody>
          <a:bodyPr wrap="none" rtlCol="0">
            <a:spAutoFit/>
          </a:bodyPr>
          <a:lstStyle/>
          <a:p>
            <a:pPr marL="457200" indent="-457200">
              <a:buFont typeface="Arial" panose="020B0604020202020204" pitchFamily="34" charset="0"/>
              <a:buChar char="•"/>
            </a:pPr>
            <a:r>
              <a:rPr kumimoji="1" lang="en-US" altLang="ja-JP" sz="3200" baseline="30000" dirty="0" smtClean="0"/>
              <a:t>22</a:t>
            </a:r>
            <a:r>
              <a:rPr kumimoji="1" lang="en-US" altLang="ja-JP" sz="3200" dirty="0" smtClean="0"/>
              <a:t>Na</a:t>
            </a:r>
            <a:endParaRPr kumimoji="1"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kumimoji="1" lang="ja-JP" altLang="en-US" sz="3200" dirty="0" smtClean="0"/>
              <a:t>プラスチックシンチレータ</a:t>
            </a:r>
            <a:endParaRPr kumimoji="1"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kumimoji="1" lang="ja-JP" altLang="en-US" sz="3200" dirty="0" smtClean="0"/>
              <a:t>シリカパウダー</a:t>
            </a:r>
            <a:endParaRPr kumimoji="1"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kumimoji="1" lang="en-US" altLang="ja-JP" sz="3200" dirty="0" err="1" smtClean="0"/>
              <a:t>NaI</a:t>
            </a:r>
            <a:r>
              <a:rPr kumimoji="1" lang="ja-JP" altLang="en-US" sz="3200" dirty="0" smtClean="0"/>
              <a:t>シンチレータ</a:t>
            </a:r>
            <a:endParaRPr kumimoji="1" lang="ja-JP" altLang="en-US" sz="3200" dirty="0"/>
          </a:p>
        </p:txBody>
      </p:sp>
      <p:sp>
        <p:nvSpPr>
          <p:cNvPr id="5" name="タイトル 4"/>
          <p:cNvSpPr>
            <a:spLocks noGrp="1"/>
          </p:cNvSpPr>
          <p:nvPr>
            <p:ph type="title"/>
          </p:nvPr>
        </p:nvSpPr>
        <p:spPr/>
        <p:txBody>
          <a:bodyPr/>
          <a:lstStyle/>
          <a:p>
            <a:r>
              <a:rPr kumimoji="1" lang="ja-JP" altLang="en-US" dirty="0" smtClean="0"/>
              <a:t>用意するもの</a:t>
            </a:r>
            <a:endParaRPr kumimoji="1" lang="ja-JP" altLang="en-US" dirty="0"/>
          </a:p>
        </p:txBody>
      </p:sp>
    </p:spTree>
    <p:extLst>
      <p:ext uri="{BB962C8B-B14F-4D97-AF65-F5344CB8AC3E}">
        <p14:creationId xmlns:p14="http://schemas.microsoft.com/office/powerpoint/2010/main" val="2115918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0621" y="1294822"/>
            <a:ext cx="849011" cy="2016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13301" y="2010548"/>
            <a:ext cx="646331" cy="584775"/>
          </a:xfrm>
          <a:prstGeom prst="rect">
            <a:avLst/>
          </a:prstGeom>
          <a:noFill/>
        </p:spPr>
        <p:txBody>
          <a:bodyPr wrap="none" rtlCol="0">
            <a:spAutoFit/>
          </a:bodyPr>
          <a:lstStyle/>
          <a:p>
            <a:r>
              <a:rPr kumimoji="1" lang="en-US" altLang="ja-JP" sz="3200" dirty="0" smtClean="0"/>
              <a:t>Na</a:t>
            </a:r>
            <a:endParaRPr kumimoji="1" lang="ja-JP" altLang="en-US" sz="3200" dirty="0"/>
          </a:p>
        </p:txBody>
      </p:sp>
      <p:sp>
        <p:nvSpPr>
          <p:cNvPr id="7" name="テキスト ボックス 6"/>
          <p:cNvSpPr txBox="1"/>
          <p:nvPr/>
        </p:nvSpPr>
        <p:spPr>
          <a:xfrm>
            <a:off x="410621" y="2010548"/>
            <a:ext cx="418704" cy="369332"/>
          </a:xfrm>
          <a:prstGeom prst="rect">
            <a:avLst/>
          </a:prstGeom>
          <a:noFill/>
        </p:spPr>
        <p:txBody>
          <a:bodyPr wrap="none" rtlCol="0">
            <a:spAutoFit/>
          </a:bodyPr>
          <a:lstStyle/>
          <a:p>
            <a:r>
              <a:rPr kumimoji="1" lang="en-US" altLang="ja-JP" dirty="0" smtClean="0"/>
              <a:t>22</a:t>
            </a:r>
            <a:endParaRPr kumimoji="1" lang="ja-JP" altLang="en-US" dirty="0"/>
          </a:p>
        </p:txBody>
      </p:sp>
      <p:sp>
        <p:nvSpPr>
          <p:cNvPr id="8" name="テキスト ボックス 7"/>
          <p:cNvSpPr txBox="1"/>
          <p:nvPr/>
        </p:nvSpPr>
        <p:spPr>
          <a:xfrm>
            <a:off x="2298038" y="73189"/>
            <a:ext cx="677108" cy="4516621"/>
          </a:xfrm>
          <a:prstGeom prst="rect">
            <a:avLst/>
          </a:prstGeom>
          <a:noFill/>
          <a:ln w="28575">
            <a:solidFill>
              <a:schemeClr val="tx1"/>
            </a:solidFill>
          </a:ln>
        </p:spPr>
        <p:txBody>
          <a:bodyPr vert="eaVert" wrap="none" rtlCol="0">
            <a:spAutoFit/>
          </a:bodyPr>
          <a:lstStyle/>
          <a:p>
            <a:r>
              <a:rPr kumimoji="1" lang="ja-JP" altLang="en-US" sz="3200" dirty="0" smtClean="0"/>
              <a:t>プラスチックシンチレータ</a:t>
            </a:r>
            <a:endParaRPr kumimoji="1" lang="ja-JP" altLang="en-US" sz="3200" dirty="0"/>
          </a:p>
        </p:txBody>
      </p:sp>
      <p:sp>
        <p:nvSpPr>
          <p:cNvPr id="9" name="テキスト ボックス 8"/>
          <p:cNvSpPr txBox="1"/>
          <p:nvPr/>
        </p:nvSpPr>
        <p:spPr>
          <a:xfrm>
            <a:off x="4788024" y="854140"/>
            <a:ext cx="677108" cy="2954720"/>
          </a:xfrm>
          <a:prstGeom prst="rect">
            <a:avLst/>
          </a:prstGeom>
          <a:noFill/>
          <a:ln w="28575">
            <a:solidFill>
              <a:schemeClr val="tx1"/>
            </a:solidFill>
          </a:ln>
        </p:spPr>
        <p:txBody>
          <a:bodyPr vert="eaVert" wrap="square" rtlCol="0">
            <a:spAutoFit/>
          </a:bodyPr>
          <a:lstStyle/>
          <a:p>
            <a:r>
              <a:rPr kumimoji="1" lang="ja-JP" altLang="en-US" sz="3200" dirty="0" smtClean="0"/>
              <a:t>シリカパウダー</a:t>
            </a:r>
            <a:endParaRPr kumimoji="1" lang="en-US" altLang="ja-JP" sz="3200" dirty="0" smtClean="0"/>
          </a:p>
        </p:txBody>
      </p:sp>
      <p:sp>
        <p:nvSpPr>
          <p:cNvPr id="10" name="テキスト ボックス 9"/>
          <p:cNvSpPr txBox="1"/>
          <p:nvPr/>
        </p:nvSpPr>
        <p:spPr>
          <a:xfrm>
            <a:off x="7524328" y="854140"/>
            <a:ext cx="677108" cy="2897588"/>
          </a:xfrm>
          <a:prstGeom prst="rect">
            <a:avLst/>
          </a:prstGeom>
          <a:noFill/>
          <a:ln w="28575">
            <a:solidFill>
              <a:schemeClr val="tx1"/>
            </a:solidFill>
          </a:ln>
        </p:spPr>
        <p:txBody>
          <a:bodyPr vert="eaVert" wrap="none" rtlCol="0">
            <a:spAutoFit/>
          </a:bodyPr>
          <a:lstStyle/>
          <a:p>
            <a:r>
              <a:rPr kumimoji="1" lang="en-US" altLang="ja-JP" sz="3200" dirty="0" err="1" smtClean="0"/>
              <a:t>NaI</a:t>
            </a:r>
            <a:r>
              <a:rPr kumimoji="1" lang="ja-JP" altLang="en-US" sz="3200" dirty="0" smtClean="0"/>
              <a:t>シンチレータ</a:t>
            </a:r>
            <a:endParaRPr kumimoji="1" lang="ja-JP" altLang="en-US" sz="3200" dirty="0"/>
          </a:p>
        </p:txBody>
      </p:sp>
      <p:sp>
        <p:nvSpPr>
          <p:cNvPr id="11" name="テキスト ボックス 10"/>
          <p:cNvSpPr txBox="1"/>
          <p:nvPr/>
        </p:nvSpPr>
        <p:spPr>
          <a:xfrm>
            <a:off x="24197" y="5085184"/>
            <a:ext cx="1824538" cy="1077218"/>
          </a:xfrm>
          <a:prstGeom prst="rect">
            <a:avLst/>
          </a:prstGeom>
          <a:noFill/>
        </p:spPr>
        <p:txBody>
          <a:bodyPr wrap="none" rtlCol="0">
            <a:spAutoFit/>
          </a:bodyPr>
          <a:lstStyle/>
          <a:p>
            <a:r>
              <a:rPr kumimoji="1" lang="en-US" altLang="ja-JP" sz="3200" dirty="0" smtClean="0"/>
              <a:t>e+</a:t>
            </a:r>
            <a:r>
              <a:rPr kumimoji="1" lang="ja-JP" altLang="en-US" sz="3200" dirty="0" smtClean="0"/>
              <a:t>が放出</a:t>
            </a:r>
            <a:endParaRPr kumimoji="1" lang="en-US" altLang="ja-JP" sz="3200" dirty="0" smtClean="0"/>
          </a:p>
          <a:p>
            <a:r>
              <a:rPr kumimoji="1" lang="ja-JP" altLang="en-US" sz="3200" dirty="0" smtClean="0"/>
              <a:t>される</a:t>
            </a:r>
            <a:endParaRPr kumimoji="1" lang="ja-JP" altLang="en-US" sz="3200" dirty="0"/>
          </a:p>
        </p:txBody>
      </p:sp>
      <p:cxnSp>
        <p:nvCxnSpPr>
          <p:cNvPr id="12" name="直線矢印コネクタ 11"/>
          <p:cNvCxnSpPr/>
          <p:nvPr/>
        </p:nvCxnSpPr>
        <p:spPr>
          <a:xfrm flipV="1">
            <a:off x="829324" y="3311046"/>
            <a:ext cx="0" cy="17741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6" idx="3"/>
            <a:endCxn id="8" idx="1"/>
          </p:cNvCxnSpPr>
          <p:nvPr/>
        </p:nvCxnSpPr>
        <p:spPr>
          <a:xfrm>
            <a:off x="1259632" y="2302936"/>
            <a:ext cx="1038406" cy="285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482119" y="1795105"/>
            <a:ext cx="593432" cy="584775"/>
          </a:xfrm>
          <a:prstGeom prst="rect">
            <a:avLst/>
          </a:prstGeom>
          <a:noFill/>
        </p:spPr>
        <p:txBody>
          <a:bodyPr wrap="none" rtlCol="0">
            <a:spAutoFit/>
          </a:bodyPr>
          <a:lstStyle/>
          <a:p>
            <a:r>
              <a:rPr lang="en-US" altLang="ja-JP" sz="3200" dirty="0"/>
              <a:t>e</a:t>
            </a:r>
            <a:r>
              <a:rPr kumimoji="1" lang="en-US" altLang="ja-JP" sz="3200" dirty="0" smtClean="0"/>
              <a:t>+</a:t>
            </a:r>
            <a:endParaRPr kumimoji="1" lang="ja-JP" altLang="en-US" sz="3200" dirty="0"/>
          </a:p>
        </p:txBody>
      </p:sp>
    </p:spTree>
    <p:extLst>
      <p:ext uri="{BB962C8B-B14F-4D97-AF65-F5344CB8AC3E}">
        <p14:creationId xmlns:p14="http://schemas.microsoft.com/office/powerpoint/2010/main" val="1047493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04819" y="1294822"/>
            <a:ext cx="849011" cy="2016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13301" y="2010548"/>
            <a:ext cx="646331" cy="584775"/>
          </a:xfrm>
          <a:prstGeom prst="rect">
            <a:avLst/>
          </a:prstGeom>
          <a:noFill/>
        </p:spPr>
        <p:txBody>
          <a:bodyPr wrap="none" rtlCol="0">
            <a:spAutoFit/>
          </a:bodyPr>
          <a:lstStyle/>
          <a:p>
            <a:r>
              <a:rPr lang="en-US" altLang="ja-JP" sz="3200" dirty="0">
                <a:solidFill>
                  <a:prstClr val="black"/>
                </a:solidFill>
              </a:rPr>
              <a:t>Na</a:t>
            </a:r>
            <a:endParaRPr lang="ja-JP" altLang="en-US" sz="3200" dirty="0">
              <a:solidFill>
                <a:prstClr val="black"/>
              </a:solidFill>
            </a:endParaRPr>
          </a:p>
        </p:txBody>
      </p:sp>
      <p:sp>
        <p:nvSpPr>
          <p:cNvPr id="7" name="テキスト ボックス 6"/>
          <p:cNvSpPr txBox="1"/>
          <p:nvPr/>
        </p:nvSpPr>
        <p:spPr>
          <a:xfrm>
            <a:off x="410621" y="2010548"/>
            <a:ext cx="418704" cy="369332"/>
          </a:xfrm>
          <a:prstGeom prst="rect">
            <a:avLst/>
          </a:prstGeom>
          <a:noFill/>
        </p:spPr>
        <p:txBody>
          <a:bodyPr wrap="none" rtlCol="0">
            <a:spAutoFit/>
          </a:bodyPr>
          <a:lstStyle/>
          <a:p>
            <a:r>
              <a:rPr lang="en-US" altLang="ja-JP" dirty="0">
                <a:solidFill>
                  <a:prstClr val="black"/>
                </a:solidFill>
              </a:rPr>
              <a:t>22</a:t>
            </a:r>
            <a:endParaRPr lang="ja-JP" altLang="en-US" dirty="0">
              <a:solidFill>
                <a:prstClr val="black"/>
              </a:solidFill>
            </a:endParaRPr>
          </a:p>
        </p:txBody>
      </p:sp>
      <p:sp>
        <p:nvSpPr>
          <p:cNvPr id="8" name="テキスト ボックス 7"/>
          <p:cNvSpPr txBox="1"/>
          <p:nvPr/>
        </p:nvSpPr>
        <p:spPr>
          <a:xfrm>
            <a:off x="2298038" y="73189"/>
            <a:ext cx="677108" cy="4516621"/>
          </a:xfrm>
          <a:prstGeom prst="rect">
            <a:avLst/>
          </a:prstGeom>
          <a:noFill/>
          <a:ln w="28575">
            <a:solidFill>
              <a:schemeClr val="tx1"/>
            </a:solidFill>
          </a:ln>
        </p:spPr>
        <p:txBody>
          <a:bodyPr vert="eaVert" wrap="none" rtlCol="0">
            <a:spAutoFit/>
          </a:bodyPr>
          <a:lstStyle/>
          <a:p>
            <a:r>
              <a:rPr lang="ja-JP" altLang="en-US" sz="3200" dirty="0">
                <a:solidFill>
                  <a:prstClr val="black"/>
                </a:solidFill>
              </a:rPr>
              <a:t>プラスチックシンチレータ</a:t>
            </a:r>
          </a:p>
        </p:txBody>
      </p:sp>
      <p:sp>
        <p:nvSpPr>
          <p:cNvPr id="9" name="テキスト ボックス 8"/>
          <p:cNvSpPr txBox="1"/>
          <p:nvPr/>
        </p:nvSpPr>
        <p:spPr>
          <a:xfrm>
            <a:off x="4788024" y="854140"/>
            <a:ext cx="677108" cy="2954720"/>
          </a:xfrm>
          <a:prstGeom prst="rect">
            <a:avLst/>
          </a:prstGeom>
          <a:noFill/>
          <a:ln w="28575">
            <a:solidFill>
              <a:schemeClr val="tx1"/>
            </a:solidFill>
          </a:ln>
        </p:spPr>
        <p:txBody>
          <a:bodyPr vert="eaVert" wrap="square" rtlCol="0">
            <a:spAutoFit/>
          </a:bodyPr>
          <a:lstStyle/>
          <a:p>
            <a:r>
              <a:rPr lang="ja-JP" altLang="en-US" sz="3200" dirty="0">
                <a:solidFill>
                  <a:prstClr val="black"/>
                </a:solidFill>
              </a:rPr>
              <a:t>シリカパウダー</a:t>
            </a:r>
            <a:endParaRPr lang="en-US" altLang="ja-JP" sz="3200" dirty="0">
              <a:solidFill>
                <a:prstClr val="black"/>
              </a:solidFill>
            </a:endParaRPr>
          </a:p>
        </p:txBody>
      </p:sp>
      <p:sp>
        <p:nvSpPr>
          <p:cNvPr id="10" name="テキスト ボックス 9"/>
          <p:cNvSpPr txBox="1"/>
          <p:nvPr/>
        </p:nvSpPr>
        <p:spPr>
          <a:xfrm>
            <a:off x="7524328" y="854140"/>
            <a:ext cx="677108" cy="2897588"/>
          </a:xfrm>
          <a:prstGeom prst="rect">
            <a:avLst/>
          </a:prstGeom>
          <a:noFill/>
          <a:ln w="28575">
            <a:solidFill>
              <a:schemeClr val="tx1"/>
            </a:solidFill>
          </a:ln>
        </p:spPr>
        <p:txBody>
          <a:bodyPr vert="eaVert" wrap="none" rtlCol="0">
            <a:spAutoFit/>
          </a:bodyPr>
          <a:lstStyle/>
          <a:p>
            <a:r>
              <a:rPr lang="en-US" altLang="ja-JP" sz="3200" dirty="0" err="1">
                <a:solidFill>
                  <a:prstClr val="black"/>
                </a:solidFill>
              </a:rPr>
              <a:t>NaI</a:t>
            </a:r>
            <a:r>
              <a:rPr lang="ja-JP" altLang="en-US" sz="3200" dirty="0">
                <a:solidFill>
                  <a:prstClr val="black"/>
                </a:solidFill>
              </a:rPr>
              <a:t>シンチレータ</a:t>
            </a:r>
          </a:p>
        </p:txBody>
      </p:sp>
      <p:sp>
        <p:nvSpPr>
          <p:cNvPr id="11" name="テキスト ボックス 10"/>
          <p:cNvSpPr txBox="1"/>
          <p:nvPr/>
        </p:nvSpPr>
        <p:spPr>
          <a:xfrm>
            <a:off x="275326" y="5085184"/>
            <a:ext cx="1107996" cy="646331"/>
          </a:xfrm>
          <a:prstGeom prst="rect">
            <a:avLst/>
          </a:prstGeom>
          <a:noFill/>
        </p:spPr>
        <p:txBody>
          <a:bodyPr wrap="none" rtlCol="0">
            <a:spAutoFit/>
          </a:bodyPr>
          <a:lstStyle/>
          <a:p>
            <a:r>
              <a:rPr lang="en-US" altLang="ja-JP" dirty="0">
                <a:solidFill>
                  <a:prstClr val="black"/>
                </a:solidFill>
              </a:rPr>
              <a:t>e+</a:t>
            </a:r>
            <a:r>
              <a:rPr lang="ja-JP" altLang="en-US" dirty="0">
                <a:solidFill>
                  <a:prstClr val="black"/>
                </a:solidFill>
              </a:rPr>
              <a:t>が放出</a:t>
            </a:r>
            <a:endParaRPr lang="en-US" altLang="ja-JP" dirty="0">
              <a:solidFill>
                <a:prstClr val="black"/>
              </a:solidFill>
            </a:endParaRPr>
          </a:p>
          <a:p>
            <a:r>
              <a:rPr lang="ja-JP" altLang="en-US" dirty="0">
                <a:solidFill>
                  <a:prstClr val="black"/>
                </a:solidFill>
              </a:rPr>
              <a:t>される</a:t>
            </a:r>
          </a:p>
        </p:txBody>
      </p:sp>
      <p:sp>
        <p:nvSpPr>
          <p:cNvPr id="2" name="テキスト ボックス 1"/>
          <p:cNvSpPr txBox="1"/>
          <p:nvPr/>
        </p:nvSpPr>
        <p:spPr>
          <a:xfrm>
            <a:off x="1787339" y="5075854"/>
            <a:ext cx="2339102" cy="1569660"/>
          </a:xfrm>
          <a:prstGeom prst="rect">
            <a:avLst/>
          </a:prstGeom>
          <a:noFill/>
        </p:spPr>
        <p:txBody>
          <a:bodyPr wrap="none" rtlCol="0">
            <a:spAutoFit/>
          </a:bodyPr>
          <a:lstStyle/>
          <a:p>
            <a:r>
              <a:rPr kumimoji="1" lang="ja-JP" altLang="en-US" sz="3200" dirty="0" smtClean="0"/>
              <a:t>プラスチック</a:t>
            </a:r>
            <a:endParaRPr kumimoji="1" lang="en-US" altLang="ja-JP" sz="3200" dirty="0" smtClean="0"/>
          </a:p>
          <a:p>
            <a:r>
              <a:rPr kumimoji="1" lang="ja-JP" altLang="en-US" sz="3200" dirty="0" smtClean="0"/>
              <a:t>シンチレータ</a:t>
            </a:r>
            <a:endParaRPr kumimoji="1" lang="en-US" altLang="ja-JP" sz="3200" dirty="0" smtClean="0"/>
          </a:p>
          <a:p>
            <a:r>
              <a:rPr kumimoji="1" lang="ja-JP" altLang="en-US" sz="3200" dirty="0" smtClean="0"/>
              <a:t>を通過</a:t>
            </a:r>
            <a:endParaRPr kumimoji="1" lang="ja-JP" altLang="en-US" sz="3200" dirty="0"/>
          </a:p>
        </p:txBody>
      </p:sp>
      <p:cxnSp>
        <p:nvCxnSpPr>
          <p:cNvPr id="4" name="直線矢印コネクタ 3"/>
          <p:cNvCxnSpPr/>
          <p:nvPr/>
        </p:nvCxnSpPr>
        <p:spPr>
          <a:xfrm flipV="1">
            <a:off x="2636591" y="4589384"/>
            <a:ext cx="1" cy="49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259632" y="2302936"/>
            <a:ext cx="1038406" cy="285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482119" y="1795105"/>
            <a:ext cx="593432" cy="584775"/>
          </a:xfrm>
          <a:prstGeom prst="rect">
            <a:avLst/>
          </a:prstGeom>
          <a:noFill/>
        </p:spPr>
        <p:txBody>
          <a:bodyPr wrap="none" rtlCol="0">
            <a:spAutoFit/>
          </a:bodyPr>
          <a:lstStyle/>
          <a:p>
            <a:r>
              <a:rPr lang="en-US" altLang="ja-JP" sz="3200" dirty="0"/>
              <a:t>e</a:t>
            </a:r>
            <a:r>
              <a:rPr kumimoji="1" lang="en-US" altLang="ja-JP" sz="3200" dirty="0" smtClean="0"/>
              <a:t>+</a:t>
            </a:r>
            <a:endParaRPr kumimoji="1" lang="ja-JP" altLang="en-US" sz="3200" dirty="0"/>
          </a:p>
        </p:txBody>
      </p:sp>
    </p:spTree>
    <p:extLst>
      <p:ext uri="{BB962C8B-B14F-4D97-AF65-F5344CB8AC3E}">
        <p14:creationId xmlns:p14="http://schemas.microsoft.com/office/powerpoint/2010/main" val="2123898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04819" y="1294822"/>
            <a:ext cx="849011" cy="2016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13301" y="2010548"/>
            <a:ext cx="646331" cy="584775"/>
          </a:xfrm>
          <a:prstGeom prst="rect">
            <a:avLst/>
          </a:prstGeom>
          <a:noFill/>
        </p:spPr>
        <p:txBody>
          <a:bodyPr wrap="none" rtlCol="0">
            <a:spAutoFit/>
          </a:bodyPr>
          <a:lstStyle/>
          <a:p>
            <a:r>
              <a:rPr lang="en-US" altLang="ja-JP" sz="3200" dirty="0">
                <a:solidFill>
                  <a:prstClr val="black"/>
                </a:solidFill>
              </a:rPr>
              <a:t>Na</a:t>
            </a:r>
            <a:endParaRPr lang="ja-JP" altLang="en-US" sz="3200" dirty="0">
              <a:solidFill>
                <a:prstClr val="black"/>
              </a:solidFill>
            </a:endParaRPr>
          </a:p>
        </p:txBody>
      </p:sp>
      <p:sp>
        <p:nvSpPr>
          <p:cNvPr id="7" name="テキスト ボックス 6"/>
          <p:cNvSpPr txBox="1"/>
          <p:nvPr/>
        </p:nvSpPr>
        <p:spPr>
          <a:xfrm>
            <a:off x="410621" y="2010548"/>
            <a:ext cx="418704" cy="369332"/>
          </a:xfrm>
          <a:prstGeom prst="rect">
            <a:avLst/>
          </a:prstGeom>
          <a:noFill/>
        </p:spPr>
        <p:txBody>
          <a:bodyPr wrap="none" rtlCol="0">
            <a:spAutoFit/>
          </a:bodyPr>
          <a:lstStyle/>
          <a:p>
            <a:r>
              <a:rPr lang="en-US" altLang="ja-JP" dirty="0">
                <a:solidFill>
                  <a:prstClr val="black"/>
                </a:solidFill>
              </a:rPr>
              <a:t>22</a:t>
            </a:r>
            <a:endParaRPr lang="ja-JP" altLang="en-US" dirty="0">
              <a:solidFill>
                <a:prstClr val="black"/>
              </a:solidFill>
            </a:endParaRPr>
          </a:p>
        </p:txBody>
      </p:sp>
      <p:sp>
        <p:nvSpPr>
          <p:cNvPr id="8" name="テキスト ボックス 7"/>
          <p:cNvSpPr txBox="1"/>
          <p:nvPr/>
        </p:nvSpPr>
        <p:spPr>
          <a:xfrm>
            <a:off x="2298038" y="73189"/>
            <a:ext cx="677108" cy="4516621"/>
          </a:xfrm>
          <a:prstGeom prst="rect">
            <a:avLst/>
          </a:prstGeom>
          <a:noFill/>
          <a:ln w="28575">
            <a:solidFill>
              <a:schemeClr val="tx1"/>
            </a:solidFill>
          </a:ln>
        </p:spPr>
        <p:txBody>
          <a:bodyPr vert="eaVert" wrap="none" rtlCol="0">
            <a:spAutoFit/>
          </a:bodyPr>
          <a:lstStyle/>
          <a:p>
            <a:r>
              <a:rPr lang="ja-JP" altLang="en-US" sz="3200" dirty="0">
                <a:solidFill>
                  <a:prstClr val="black"/>
                </a:solidFill>
              </a:rPr>
              <a:t>プラスチックシンチレータ</a:t>
            </a:r>
          </a:p>
        </p:txBody>
      </p:sp>
      <p:sp>
        <p:nvSpPr>
          <p:cNvPr id="9" name="テキスト ボックス 8"/>
          <p:cNvSpPr txBox="1"/>
          <p:nvPr/>
        </p:nvSpPr>
        <p:spPr>
          <a:xfrm>
            <a:off x="4788024" y="854140"/>
            <a:ext cx="677108" cy="2954720"/>
          </a:xfrm>
          <a:prstGeom prst="rect">
            <a:avLst/>
          </a:prstGeom>
          <a:noFill/>
          <a:ln w="28575">
            <a:solidFill>
              <a:schemeClr val="tx1"/>
            </a:solidFill>
          </a:ln>
        </p:spPr>
        <p:txBody>
          <a:bodyPr vert="eaVert" wrap="square" rtlCol="0">
            <a:spAutoFit/>
          </a:bodyPr>
          <a:lstStyle/>
          <a:p>
            <a:r>
              <a:rPr lang="ja-JP" altLang="en-US" sz="3200" dirty="0">
                <a:solidFill>
                  <a:prstClr val="black"/>
                </a:solidFill>
              </a:rPr>
              <a:t>シリカパウダー</a:t>
            </a:r>
            <a:endParaRPr lang="en-US" altLang="ja-JP" sz="3200" dirty="0">
              <a:solidFill>
                <a:prstClr val="black"/>
              </a:solidFill>
            </a:endParaRPr>
          </a:p>
        </p:txBody>
      </p:sp>
      <p:sp>
        <p:nvSpPr>
          <p:cNvPr id="10" name="テキスト ボックス 9"/>
          <p:cNvSpPr txBox="1"/>
          <p:nvPr/>
        </p:nvSpPr>
        <p:spPr>
          <a:xfrm>
            <a:off x="7524328" y="854140"/>
            <a:ext cx="677108" cy="2897588"/>
          </a:xfrm>
          <a:prstGeom prst="rect">
            <a:avLst/>
          </a:prstGeom>
          <a:noFill/>
          <a:ln w="28575">
            <a:solidFill>
              <a:schemeClr val="tx1"/>
            </a:solidFill>
          </a:ln>
        </p:spPr>
        <p:txBody>
          <a:bodyPr vert="eaVert" wrap="none" rtlCol="0">
            <a:spAutoFit/>
          </a:bodyPr>
          <a:lstStyle/>
          <a:p>
            <a:r>
              <a:rPr lang="en-US" altLang="ja-JP" sz="3200" dirty="0" err="1">
                <a:solidFill>
                  <a:prstClr val="black"/>
                </a:solidFill>
              </a:rPr>
              <a:t>NaI</a:t>
            </a:r>
            <a:r>
              <a:rPr lang="ja-JP" altLang="en-US" sz="3200" dirty="0">
                <a:solidFill>
                  <a:prstClr val="black"/>
                </a:solidFill>
              </a:rPr>
              <a:t>シンチレータ</a:t>
            </a:r>
          </a:p>
        </p:txBody>
      </p:sp>
      <p:sp>
        <p:nvSpPr>
          <p:cNvPr id="11" name="テキスト ボックス 10"/>
          <p:cNvSpPr txBox="1"/>
          <p:nvPr/>
        </p:nvSpPr>
        <p:spPr>
          <a:xfrm>
            <a:off x="275326" y="5085184"/>
            <a:ext cx="1107996" cy="646331"/>
          </a:xfrm>
          <a:prstGeom prst="rect">
            <a:avLst/>
          </a:prstGeom>
          <a:noFill/>
        </p:spPr>
        <p:txBody>
          <a:bodyPr wrap="none" rtlCol="0">
            <a:spAutoFit/>
          </a:bodyPr>
          <a:lstStyle/>
          <a:p>
            <a:r>
              <a:rPr lang="en-US" altLang="ja-JP" dirty="0">
                <a:solidFill>
                  <a:prstClr val="black"/>
                </a:solidFill>
              </a:rPr>
              <a:t>e+</a:t>
            </a:r>
            <a:r>
              <a:rPr lang="ja-JP" altLang="en-US" dirty="0">
                <a:solidFill>
                  <a:prstClr val="black"/>
                </a:solidFill>
              </a:rPr>
              <a:t>が放出</a:t>
            </a:r>
            <a:endParaRPr lang="en-US" altLang="ja-JP" dirty="0">
              <a:solidFill>
                <a:prstClr val="black"/>
              </a:solidFill>
            </a:endParaRPr>
          </a:p>
          <a:p>
            <a:r>
              <a:rPr lang="ja-JP" altLang="en-US" dirty="0">
                <a:solidFill>
                  <a:prstClr val="black"/>
                </a:solidFill>
              </a:rPr>
              <a:t>される</a:t>
            </a:r>
          </a:p>
        </p:txBody>
      </p:sp>
      <p:sp>
        <p:nvSpPr>
          <p:cNvPr id="2" name="テキスト ボックス 1"/>
          <p:cNvSpPr txBox="1"/>
          <p:nvPr/>
        </p:nvSpPr>
        <p:spPr>
          <a:xfrm>
            <a:off x="1787339" y="5075854"/>
            <a:ext cx="1394934" cy="923330"/>
          </a:xfrm>
          <a:prstGeom prst="rect">
            <a:avLst/>
          </a:prstGeom>
          <a:noFill/>
        </p:spPr>
        <p:txBody>
          <a:bodyPr wrap="none" rtlCol="0">
            <a:spAutoFit/>
          </a:bodyPr>
          <a:lstStyle/>
          <a:p>
            <a:r>
              <a:rPr lang="ja-JP" altLang="en-US" dirty="0">
                <a:solidFill>
                  <a:prstClr val="black"/>
                </a:solidFill>
              </a:rPr>
              <a:t>プラスチック</a:t>
            </a:r>
            <a:endParaRPr lang="en-US" altLang="ja-JP" dirty="0">
              <a:solidFill>
                <a:prstClr val="black"/>
              </a:solidFill>
            </a:endParaRPr>
          </a:p>
          <a:p>
            <a:r>
              <a:rPr lang="ja-JP" altLang="en-US" dirty="0">
                <a:solidFill>
                  <a:prstClr val="black"/>
                </a:solidFill>
              </a:rPr>
              <a:t>シンチレータ</a:t>
            </a:r>
            <a:endParaRPr lang="en-US" altLang="ja-JP" dirty="0">
              <a:solidFill>
                <a:prstClr val="black"/>
              </a:solidFill>
            </a:endParaRPr>
          </a:p>
          <a:p>
            <a:r>
              <a:rPr lang="ja-JP" altLang="en-US" dirty="0">
                <a:solidFill>
                  <a:prstClr val="black"/>
                </a:solidFill>
              </a:rPr>
              <a:t>を通過</a:t>
            </a:r>
          </a:p>
        </p:txBody>
      </p:sp>
      <p:cxnSp>
        <p:nvCxnSpPr>
          <p:cNvPr id="4" name="直線矢印コネクタ 3"/>
          <p:cNvCxnSpPr>
            <a:endCxn id="9" idx="2"/>
          </p:cNvCxnSpPr>
          <p:nvPr/>
        </p:nvCxnSpPr>
        <p:spPr>
          <a:xfrm flipV="1">
            <a:off x="5126578" y="3808860"/>
            <a:ext cx="0" cy="12446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851920" y="5053461"/>
            <a:ext cx="2725426" cy="1077218"/>
          </a:xfrm>
          <a:prstGeom prst="rect">
            <a:avLst/>
          </a:prstGeom>
          <a:noFill/>
        </p:spPr>
        <p:txBody>
          <a:bodyPr wrap="none" rtlCol="0">
            <a:spAutoFit/>
          </a:bodyPr>
          <a:lstStyle/>
          <a:p>
            <a:r>
              <a:rPr kumimoji="1" lang="ja-JP" altLang="en-US" sz="3200" dirty="0" smtClean="0"/>
              <a:t>ポジトロニウム</a:t>
            </a:r>
            <a:endParaRPr kumimoji="1" lang="en-US" altLang="ja-JP" sz="3200" dirty="0" smtClean="0"/>
          </a:p>
          <a:p>
            <a:r>
              <a:rPr kumimoji="1" lang="ja-JP" altLang="en-US" sz="3200" dirty="0" smtClean="0"/>
              <a:t>を形成</a:t>
            </a:r>
            <a:endParaRPr kumimoji="1" lang="ja-JP" altLang="en-US" sz="3200" dirty="0"/>
          </a:p>
        </p:txBody>
      </p:sp>
      <p:cxnSp>
        <p:nvCxnSpPr>
          <p:cNvPr id="13" name="直線矢印コネクタ 12"/>
          <p:cNvCxnSpPr/>
          <p:nvPr/>
        </p:nvCxnSpPr>
        <p:spPr>
          <a:xfrm>
            <a:off x="1259632" y="2302936"/>
            <a:ext cx="1038406" cy="285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482119" y="1795105"/>
            <a:ext cx="593432" cy="584775"/>
          </a:xfrm>
          <a:prstGeom prst="rect">
            <a:avLst/>
          </a:prstGeom>
          <a:noFill/>
        </p:spPr>
        <p:txBody>
          <a:bodyPr wrap="none" rtlCol="0">
            <a:spAutoFit/>
          </a:bodyPr>
          <a:lstStyle/>
          <a:p>
            <a:r>
              <a:rPr lang="en-US" altLang="ja-JP" sz="3200" dirty="0"/>
              <a:t>e</a:t>
            </a:r>
            <a:r>
              <a:rPr kumimoji="1" lang="en-US" altLang="ja-JP" sz="3200" dirty="0" smtClean="0"/>
              <a:t>+</a:t>
            </a:r>
            <a:endParaRPr kumimoji="1" lang="ja-JP" altLang="en-US" sz="3200" dirty="0"/>
          </a:p>
        </p:txBody>
      </p:sp>
      <p:cxnSp>
        <p:nvCxnSpPr>
          <p:cNvPr id="15" name="直線矢印コネクタ 14"/>
          <p:cNvCxnSpPr>
            <a:stCxn id="8" idx="3"/>
          </p:cNvCxnSpPr>
          <p:nvPr/>
        </p:nvCxnSpPr>
        <p:spPr>
          <a:xfrm flipV="1">
            <a:off x="2975146" y="2280647"/>
            <a:ext cx="1812878" cy="508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555204" y="1721298"/>
            <a:ext cx="593432" cy="584775"/>
          </a:xfrm>
          <a:prstGeom prst="rect">
            <a:avLst/>
          </a:prstGeom>
          <a:noFill/>
        </p:spPr>
        <p:txBody>
          <a:bodyPr wrap="none" rtlCol="0">
            <a:spAutoFit/>
          </a:bodyPr>
          <a:lstStyle/>
          <a:p>
            <a:r>
              <a:rPr lang="en-US" altLang="ja-JP" sz="3200" dirty="0"/>
              <a:t>e</a:t>
            </a:r>
            <a:r>
              <a:rPr kumimoji="1" lang="en-US" altLang="ja-JP" sz="3200" dirty="0" smtClean="0"/>
              <a:t>+</a:t>
            </a:r>
            <a:endParaRPr kumimoji="1" lang="ja-JP" altLang="en-US" sz="3200" dirty="0"/>
          </a:p>
        </p:txBody>
      </p:sp>
    </p:spTree>
    <p:extLst>
      <p:ext uri="{BB962C8B-B14F-4D97-AF65-F5344CB8AC3E}">
        <p14:creationId xmlns:p14="http://schemas.microsoft.com/office/powerpoint/2010/main" val="464662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04819" y="1294822"/>
            <a:ext cx="849011" cy="2016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13301" y="2010548"/>
            <a:ext cx="646331" cy="584775"/>
          </a:xfrm>
          <a:prstGeom prst="rect">
            <a:avLst/>
          </a:prstGeom>
          <a:noFill/>
        </p:spPr>
        <p:txBody>
          <a:bodyPr wrap="none" rtlCol="0">
            <a:spAutoFit/>
          </a:bodyPr>
          <a:lstStyle/>
          <a:p>
            <a:r>
              <a:rPr lang="en-US" altLang="ja-JP" sz="3200" dirty="0">
                <a:solidFill>
                  <a:prstClr val="black"/>
                </a:solidFill>
              </a:rPr>
              <a:t>Na</a:t>
            </a:r>
            <a:endParaRPr lang="ja-JP" altLang="en-US" sz="3200" dirty="0">
              <a:solidFill>
                <a:prstClr val="black"/>
              </a:solidFill>
            </a:endParaRPr>
          </a:p>
        </p:txBody>
      </p:sp>
      <p:sp>
        <p:nvSpPr>
          <p:cNvPr id="7" name="テキスト ボックス 6"/>
          <p:cNvSpPr txBox="1"/>
          <p:nvPr/>
        </p:nvSpPr>
        <p:spPr>
          <a:xfrm>
            <a:off x="410621" y="2010548"/>
            <a:ext cx="418704" cy="369332"/>
          </a:xfrm>
          <a:prstGeom prst="rect">
            <a:avLst/>
          </a:prstGeom>
          <a:noFill/>
        </p:spPr>
        <p:txBody>
          <a:bodyPr wrap="none" rtlCol="0">
            <a:spAutoFit/>
          </a:bodyPr>
          <a:lstStyle/>
          <a:p>
            <a:r>
              <a:rPr lang="en-US" altLang="ja-JP" dirty="0">
                <a:solidFill>
                  <a:prstClr val="black"/>
                </a:solidFill>
              </a:rPr>
              <a:t>22</a:t>
            </a:r>
            <a:endParaRPr lang="ja-JP" altLang="en-US" dirty="0">
              <a:solidFill>
                <a:prstClr val="black"/>
              </a:solidFill>
            </a:endParaRPr>
          </a:p>
        </p:txBody>
      </p:sp>
      <p:sp>
        <p:nvSpPr>
          <p:cNvPr id="8" name="テキスト ボックス 7"/>
          <p:cNvSpPr txBox="1"/>
          <p:nvPr/>
        </p:nvSpPr>
        <p:spPr>
          <a:xfrm>
            <a:off x="2298038" y="73189"/>
            <a:ext cx="677108" cy="4516621"/>
          </a:xfrm>
          <a:prstGeom prst="rect">
            <a:avLst/>
          </a:prstGeom>
          <a:noFill/>
          <a:ln w="28575">
            <a:solidFill>
              <a:schemeClr val="tx1"/>
            </a:solidFill>
          </a:ln>
        </p:spPr>
        <p:txBody>
          <a:bodyPr vert="eaVert" wrap="none" rtlCol="0">
            <a:spAutoFit/>
          </a:bodyPr>
          <a:lstStyle/>
          <a:p>
            <a:r>
              <a:rPr lang="ja-JP" altLang="en-US" sz="3200" dirty="0">
                <a:solidFill>
                  <a:prstClr val="black"/>
                </a:solidFill>
              </a:rPr>
              <a:t>プラスチックシンチレータ</a:t>
            </a:r>
          </a:p>
        </p:txBody>
      </p:sp>
      <p:sp>
        <p:nvSpPr>
          <p:cNvPr id="9" name="テキスト ボックス 8"/>
          <p:cNvSpPr txBox="1"/>
          <p:nvPr/>
        </p:nvSpPr>
        <p:spPr>
          <a:xfrm>
            <a:off x="4788024" y="854140"/>
            <a:ext cx="677108" cy="2954720"/>
          </a:xfrm>
          <a:prstGeom prst="rect">
            <a:avLst/>
          </a:prstGeom>
          <a:noFill/>
          <a:ln w="28575">
            <a:solidFill>
              <a:schemeClr val="tx1"/>
            </a:solidFill>
          </a:ln>
        </p:spPr>
        <p:txBody>
          <a:bodyPr vert="eaVert" wrap="square" rtlCol="0">
            <a:spAutoFit/>
          </a:bodyPr>
          <a:lstStyle/>
          <a:p>
            <a:r>
              <a:rPr lang="ja-JP" altLang="en-US" sz="3200" dirty="0">
                <a:solidFill>
                  <a:prstClr val="black"/>
                </a:solidFill>
              </a:rPr>
              <a:t>シリカパウダー</a:t>
            </a:r>
            <a:endParaRPr lang="en-US" altLang="ja-JP" sz="3200" dirty="0">
              <a:solidFill>
                <a:prstClr val="black"/>
              </a:solidFill>
            </a:endParaRPr>
          </a:p>
        </p:txBody>
      </p:sp>
      <p:sp>
        <p:nvSpPr>
          <p:cNvPr id="10" name="テキスト ボックス 9"/>
          <p:cNvSpPr txBox="1"/>
          <p:nvPr/>
        </p:nvSpPr>
        <p:spPr>
          <a:xfrm>
            <a:off x="7524328" y="854140"/>
            <a:ext cx="677108" cy="2897588"/>
          </a:xfrm>
          <a:prstGeom prst="rect">
            <a:avLst/>
          </a:prstGeom>
          <a:noFill/>
          <a:ln w="28575">
            <a:solidFill>
              <a:schemeClr val="tx1"/>
            </a:solidFill>
          </a:ln>
        </p:spPr>
        <p:txBody>
          <a:bodyPr vert="eaVert" wrap="none" rtlCol="0">
            <a:spAutoFit/>
          </a:bodyPr>
          <a:lstStyle/>
          <a:p>
            <a:r>
              <a:rPr lang="en-US" altLang="ja-JP" sz="3200" dirty="0" err="1">
                <a:solidFill>
                  <a:prstClr val="black"/>
                </a:solidFill>
              </a:rPr>
              <a:t>NaI</a:t>
            </a:r>
            <a:r>
              <a:rPr lang="ja-JP" altLang="en-US" sz="3200" dirty="0">
                <a:solidFill>
                  <a:prstClr val="black"/>
                </a:solidFill>
              </a:rPr>
              <a:t>シンチレータ</a:t>
            </a:r>
          </a:p>
        </p:txBody>
      </p:sp>
      <p:sp>
        <p:nvSpPr>
          <p:cNvPr id="11" name="テキスト ボックス 10"/>
          <p:cNvSpPr txBox="1"/>
          <p:nvPr/>
        </p:nvSpPr>
        <p:spPr>
          <a:xfrm>
            <a:off x="275326" y="5085184"/>
            <a:ext cx="1107996" cy="646331"/>
          </a:xfrm>
          <a:prstGeom prst="rect">
            <a:avLst/>
          </a:prstGeom>
          <a:noFill/>
        </p:spPr>
        <p:txBody>
          <a:bodyPr wrap="none" rtlCol="0">
            <a:spAutoFit/>
          </a:bodyPr>
          <a:lstStyle/>
          <a:p>
            <a:r>
              <a:rPr lang="en-US" altLang="ja-JP" dirty="0">
                <a:solidFill>
                  <a:prstClr val="black"/>
                </a:solidFill>
              </a:rPr>
              <a:t>e+</a:t>
            </a:r>
            <a:r>
              <a:rPr lang="ja-JP" altLang="en-US" dirty="0">
                <a:solidFill>
                  <a:prstClr val="black"/>
                </a:solidFill>
              </a:rPr>
              <a:t>が放出</a:t>
            </a:r>
            <a:endParaRPr lang="en-US" altLang="ja-JP" dirty="0">
              <a:solidFill>
                <a:prstClr val="black"/>
              </a:solidFill>
            </a:endParaRPr>
          </a:p>
          <a:p>
            <a:r>
              <a:rPr lang="ja-JP" altLang="en-US" dirty="0">
                <a:solidFill>
                  <a:prstClr val="black"/>
                </a:solidFill>
              </a:rPr>
              <a:t>される</a:t>
            </a:r>
          </a:p>
        </p:txBody>
      </p:sp>
      <p:sp>
        <p:nvSpPr>
          <p:cNvPr id="2" name="テキスト ボックス 1"/>
          <p:cNvSpPr txBox="1"/>
          <p:nvPr/>
        </p:nvSpPr>
        <p:spPr>
          <a:xfrm>
            <a:off x="1787339" y="5075854"/>
            <a:ext cx="1394934" cy="923330"/>
          </a:xfrm>
          <a:prstGeom prst="rect">
            <a:avLst/>
          </a:prstGeom>
          <a:noFill/>
        </p:spPr>
        <p:txBody>
          <a:bodyPr wrap="none" rtlCol="0">
            <a:spAutoFit/>
          </a:bodyPr>
          <a:lstStyle/>
          <a:p>
            <a:r>
              <a:rPr lang="ja-JP" altLang="en-US" dirty="0">
                <a:solidFill>
                  <a:prstClr val="black"/>
                </a:solidFill>
              </a:rPr>
              <a:t>プラスチック</a:t>
            </a:r>
            <a:endParaRPr lang="en-US" altLang="ja-JP" dirty="0">
              <a:solidFill>
                <a:prstClr val="black"/>
              </a:solidFill>
            </a:endParaRPr>
          </a:p>
          <a:p>
            <a:r>
              <a:rPr lang="ja-JP" altLang="en-US" dirty="0">
                <a:solidFill>
                  <a:prstClr val="black"/>
                </a:solidFill>
              </a:rPr>
              <a:t>シンチレータ</a:t>
            </a:r>
            <a:endParaRPr lang="en-US" altLang="ja-JP" dirty="0">
              <a:solidFill>
                <a:prstClr val="black"/>
              </a:solidFill>
            </a:endParaRPr>
          </a:p>
          <a:p>
            <a:r>
              <a:rPr lang="ja-JP" altLang="en-US" dirty="0">
                <a:solidFill>
                  <a:prstClr val="black"/>
                </a:solidFill>
              </a:rPr>
              <a:t>を通過</a:t>
            </a:r>
          </a:p>
        </p:txBody>
      </p:sp>
      <p:cxnSp>
        <p:nvCxnSpPr>
          <p:cNvPr id="4" name="直線矢印コネクタ 3"/>
          <p:cNvCxnSpPr/>
          <p:nvPr/>
        </p:nvCxnSpPr>
        <p:spPr>
          <a:xfrm flipV="1">
            <a:off x="7862882" y="3751728"/>
            <a:ext cx="0" cy="12446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320107" y="5053461"/>
            <a:ext cx="1612942" cy="646331"/>
          </a:xfrm>
          <a:prstGeom prst="rect">
            <a:avLst/>
          </a:prstGeom>
          <a:noFill/>
        </p:spPr>
        <p:txBody>
          <a:bodyPr wrap="none" rtlCol="0">
            <a:spAutoFit/>
          </a:bodyPr>
          <a:lstStyle/>
          <a:p>
            <a:r>
              <a:rPr lang="ja-JP" altLang="en-US" dirty="0">
                <a:solidFill>
                  <a:prstClr val="black"/>
                </a:solidFill>
              </a:rPr>
              <a:t>ポジトロニウム</a:t>
            </a:r>
            <a:endParaRPr lang="en-US" altLang="ja-JP" dirty="0">
              <a:solidFill>
                <a:prstClr val="black"/>
              </a:solidFill>
            </a:endParaRPr>
          </a:p>
          <a:p>
            <a:r>
              <a:rPr lang="ja-JP" altLang="en-US" dirty="0">
                <a:solidFill>
                  <a:prstClr val="black"/>
                </a:solidFill>
              </a:rPr>
              <a:t>を形成</a:t>
            </a:r>
          </a:p>
        </p:txBody>
      </p:sp>
      <p:cxnSp>
        <p:nvCxnSpPr>
          <p:cNvPr id="13" name="直線矢印コネクタ 12"/>
          <p:cNvCxnSpPr/>
          <p:nvPr/>
        </p:nvCxnSpPr>
        <p:spPr>
          <a:xfrm>
            <a:off x="1259632" y="2302936"/>
            <a:ext cx="1038406" cy="285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482119" y="1795105"/>
            <a:ext cx="593432" cy="584775"/>
          </a:xfrm>
          <a:prstGeom prst="rect">
            <a:avLst/>
          </a:prstGeom>
          <a:noFill/>
        </p:spPr>
        <p:txBody>
          <a:bodyPr wrap="none" rtlCol="0">
            <a:spAutoFit/>
          </a:bodyPr>
          <a:lstStyle/>
          <a:p>
            <a:r>
              <a:rPr lang="en-US" altLang="ja-JP" sz="3200" dirty="0">
                <a:solidFill>
                  <a:prstClr val="black"/>
                </a:solidFill>
              </a:rPr>
              <a:t>e+</a:t>
            </a:r>
            <a:endParaRPr lang="ja-JP" altLang="en-US" sz="3200" dirty="0">
              <a:solidFill>
                <a:prstClr val="black"/>
              </a:solidFill>
            </a:endParaRPr>
          </a:p>
        </p:txBody>
      </p:sp>
      <p:cxnSp>
        <p:nvCxnSpPr>
          <p:cNvPr id="15" name="直線矢印コネクタ 14"/>
          <p:cNvCxnSpPr>
            <a:stCxn id="8" idx="3"/>
          </p:cNvCxnSpPr>
          <p:nvPr/>
        </p:nvCxnSpPr>
        <p:spPr>
          <a:xfrm flipV="1">
            <a:off x="2975146" y="2280647"/>
            <a:ext cx="1812878" cy="508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555204" y="1721298"/>
            <a:ext cx="593432" cy="584775"/>
          </a:xfrm>
          <a:prstGeom prst="rect">
            <a:avLst/>
          </a:prstGeom>
          <a:noFill/>
        </p:spPr>
        <p:txBody>
          <a:bodyPr wrap="none" rtlCol="0">
            <a:spAutoFit/>
          </a:bodyPr>
          <a:lstStyle/>
          <a:p>
            <a:r>
              <a:rPr lang="en-US" altLang="ja-JP" sz="3200" dirty="0">
                <a:solidFill>
                  <a:prstClr val="black"/>
                </a:solidFill>
              </a:rPr>
              <a:t>e+</a:t>
            </a:r>
            <a:endParaRPr lang="ja-JP" altLang="en-US" sz="3200" dirty="0">
              <a:solidFill>
                <a:prstClr val="black"/>
              </a:solidFill>
            </a:endParaRPr>
          </a:p>
        </p:txBody>
      </p:sp>
      <p:sp>
        <p:nvSpPr>
          <p:cNvPr id="12" name="テキスト ボックス 11"/>
          <p:cNvSpPr txBox="1"/>
          <p:nvPr/>
        </p:nvSpPr>
        <p:spPr>
          <a:xfrm>
            <a:off x="6888095" y="4996329"/>
            <a:ext cx="1949573" cy="584775"/>
          </a:xfrm>
          <a:prstGeom prst="rect">
            <a:avLst/>
          </a:prstGeom>
          <a:noFill/>
        </p:spPr>
        <p:txBody>
          <a:bodyPr wrap="none" rtlCol="0">
            <a:spAutoFit/>
          </a:bodyPr>
          <a:lstStyle/>
          <a:p>
            <a:r>
              <a:rPr lang="en-US" altLang="ja-JP" sz="3200" dirty="0"/>
              <a:t>γ</a:t>
            </a:r>
            <a:r>
              <a:rPr kumimoji="1" lang="ja-JP" altLang="en-US" sz="3200" dirty="0" smtClean="0"/>
              <a:t>線を検出</a:t>
            </a:r>
            <a:endParaRPr kumimoji="1" lang="ja-JP" altLang="en-US" sz="3200" dirty="0"/>
          </a:p>
        </p:txBody>
      </p:sp>
      <p:cxnSp>
        <p:nvCxnSpPr>
          <p:cNvPr id="18" name="直線矢印コネクタ 17"/>
          <p:cNvCxnSpPr>
            <a:stCxn id="9" idx="3"/>
            <a:endCxn id="10" idx="1"/>
          </p:cNvCxnSpPr>
          <p:nvPr/>
        </p:nvCxnSpPr>
        <p:spPr>
          <a:xfrm flipV="1">
            <a:off x="5465132" y="2302934"/>
            <a:ext cx="2059196" cy="285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311026" y="1695872"/>
            <a:ext cx="367408" cy="584775"/>
          </a:xfrm>
          <a:prstGeom prst="rect">
            <a:avLst/>
          </a:prstGeom>
          <a:noFill/>
        </p:spPr>
        <p:txBody>
          <a:bodyPr wrap="none" rtlCol="0">
            <a:spAutoFit/>
          </a:bodyPr>
          <a:lstStyle/>
          <a:p>
            <a:r>
              <a:rPr kumimoji="1" lang="en-US" altLang="ja-JP" sz="3200" dirty="0" smtClean="0"/>
              <a:t>γ</a:t>
            </a:r>
            <a:endParaRPr kumimoji="1" lang="ja-JP" altLang="en-US" sz="3200" dirty="0"/>
          </a:p>
        </p:txBody>
      </p:sp>
    </p:spTree>
    <p:extLst>
      <p:ext uri="{BB962C8B-B14F-4D97-AF65-F5344CB8AC3E}">
        <p14:creationId xmlns:p14="http://schemas.microsoft.com/office/powerpoint/2010/main" val="3108007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04664"/>
            <a:ext cx="8712968" cy="2062103"/>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3200" dirty="0" smtClean="0"/>
              <a:t>e+</a:t>
            </a:r>
            <a:r>
              <a:rPr kumimoji="1" lang="ja-JP" altLang="en-US" sz="3200" dirty="0" smtClean="0"/>
              <a:t>がプラスチックシンチレータを通過した時刻をポジトロニウムが形成された時刻とみなし、</a:t>
            </a:r>
            <a:r>
              <a:rPr lang="ja-JP" altLang="en-US" sz="3200" dirty="0" smtClean="0"/>
              <a:t>プラスチックシンチレータの信号と</a:t>
            </a:r>
            <a:r>
              <a:rPr lang="en-US" altLang="ja-JP" sz="3200" dirty="0" err="1" smtClean="0"/>
              <a:t>NaI</a:t>
            </a:r>
            <a:r>
              <a:rPr lang="ja-JP" altLang="en-US" sz="3200" dirty="0" smtClean="0"/>
              <a:t>シンチレータの信号の間隔を測定した。</a:t>
            </a:r>
            <a:endParaRPr kumimoji="1" lang="en-US" altLang="ja-JP" sz="3200" dirty="0" smtClean="0"/>
          </a:p>
        </p:txBody>
      </p:sp>
    </p:spTree>
    <p:extLst>
      <p:ext uri="{BB962C8B-B14F-4D97-AF65-F5344CB8AC3E}">
        <p14:creationId xmlns:p14="http://schemas.microsoft.com/office/powerpoint/2010/main" val="2753377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04664"/>
            <a:ext cx="8712968" cy="4031873"/>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3200" dirty="0" smtClean="0"/>
              <a:t>e+</a:t>
            </a:r>
            <a:r>
              <a:rPr kumimoji="1" lang="ja-JP" altLang="en-US" sz="3200" dirty="0" smtClean="0"/>
              <a:t>がプラスチックシンチレータを通過した時刻をポジトロニウムが形成された時刻とみなし、</a:t>
            </a:r>
            <a:r>
              <a:rPr lang="ja-JP" altLang="en-US" sz="3200" dirty="0" smtClean="0"/>
              <a:t>プラスチックシンチレータの信号と</a:t>
            </a:r>
            <a:r>
              <a:rPr lang="en-US" altLang="ja-JP" sz="3200" dirty="0" err="1" smtClean="0"/>
              <a:t>NaI</a:t>
            </a:r>
            <a:r>
              <a:rPr lang="ja-JP" altLang="en-US" sz="3200" dirty="0" smtClean="0"/>
              <a:t>シンチレータの信号の間隔を測定した。</a:t>
            </a:r>
            <a:endParaRPr lang="en-US" altLang="ja-JP" sz="3200" dirty="0" smtClean="0"/>
          </a:p>
          <a:p>
            <a:pPr marL="457200" indent="-457200">
              <a:buFont typeface="Arial" panose="020B0604020202020204" pitchFamily="34" charset="0"/>
              <a:buChar char="•"/>
            </a:pPr>
            <a:endParaRPr lang="en-US" altLang="ja-JP" sz="3200" dirty="0" smtClean="0"/>
          </a:p>
          <a:p>
            <a:pPr marL="457200" indent="-457200">
              <a:buFont typeface="Arial" panose="020B0604020202020204" pitchFamily="34" charset="0"/>
              <a:buChar char="•"/>
            </a:pPr>
            <a:r>
              <a:rPr kumimoji="1" lang="ja-JP" altLang="en-US" sz="3200" dirty="0"/>
              <a:t>オルソからパラへの転換を抑えるため、シリカパウダーを熱して水分を飛ばし、パウダーの容器を真空に</a:t>
            </a:r>
            <a:r>
              <a:rPr kumimoji="1" lang="ja-JP" altLang="en-US" sz="3200" dirty="0" smtClean="0"/>
              <a:t>して実験した。</a:t>
            </a:r>
            <a:endParaRPr kumimoji="1" lang="en-US" altLang="ja-JP" sz="3200" dirty="0" smtClean="0"/>
          </a:p>
        </p:txBody>
      </p:sp>
    </p:spTree>
    <p:extLst>
      <p:ext uri="{BB962C8B-B14F-4D97-AF65-F5344CB8AC3E}">
        <p14:creationId xmlns:p14="http://schemas.microsoft.com/office/powerpoint/2010/main" val="2188379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04664"/>
            <a:ext cx="8712968" cy="6001643"/>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3200" dirty="0" smtClean="0"/>
              <a:t>e+</a:t>
            </a:r>
            <a:r>
              <a:rPr kumimoji="1" lang="ja-JP" altLang="en-US" sz="3200" dirty="0" smtClean="0"/>
              <a:t>がプラスチックシンチレータを通過した時刻をポジトロニウムが形成された時刻とみなし、</a:t>
            </a:r>
            <a:r>
              <a:rPr lang="ja-JP" altLang="en-US" sz="3200" dirty="0" smtClean="0"/>
              <a:t>プラスチックシンチレータの信号と</a:t>
            </a:r>
            <a:r>
              <a:rPr lang="en-US" altLang="ja-JP" sz="3200" dirty="0" err="1" smtClean="0"/>
              <a:t>NaI</a:t>
            </a:r>
            <a:r>
              <a:rPr lang="ja-JP" altLang="en-US" sz="3200" dirty="0" smtClean="0"/>
              <a:t>シンチレータの信号の間隔を測定した。</a:t>
            </a:r>
            <a:endParaRPr lang="en-US" altLang="ja-JP" sz="3200" dirty="0" smtClean="0"/>
          </a:p>
          <a:p>
            <a:pPr marL="457200" indent="-457200">
              <a:buFont typeface="Arial" panose="020B0604020202020204" pitchFamily="34" charset="0"/>
              <a:buChar char="•"/>
            </a:pPr>
            <a:endParaRPr lang="en-US" altLang="ja-JP" sz="3200" dirty="0" smtClean="0"/>
          </a:p>
          <a:p>
            <a:pPr marL="457200" indent="-457200">
              <a:buFont typeface="Arial" panose="020B0604020202020204" pitchFamily="34" charset="0"/>
              <a:buChar char="•"/>
            </a:pPr>
            <a:r>
              <a:rPr kumimoji="1" lang="ja-JP" altLang="en-US" sz="3200" dirty="0"/>
              <a:t>オルソからパラへの転換を抑えるため、シリカパウダーを熱して水分を飛ばし、パウダーの容器を真空にして実験した</a:t>
            </a:r>
            <a:r>
              <a:rPr kumimoji="1" lang="ja-JP" altLang="en-US" sz="3200" dirty="0" smtClean="0"/>
              <a:t>。</a:t>
            </a:r>
            <a:endParaRPr kumimoji="1"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kumimoji="1" lang="ja-JP" altLang="en-US" sz="3200" dirty="0" smtClean="0"/>
              <a:t>光によるプラスチックシンチレータへの影響を抑えるため、装置全体を黒いビニルシートでくるんで遮光した。</a:t>
            </a:r>
            <a:endParaRPr kumimoji="1" lang="en-US" altLang="ja-JP" sz="3200" dirty="0" smtClean="0"/>
          </a:p>
        </p:txBody>
      </p:sp>
    </p:spTree>
    <p:extLst>
      <p:ext uri="{BB962C8B-B14F-4D97-AF65-F5344CB8AC3E}">
        <p14:creationId xmlns:p14="http://schemas.microsoft.com/office/powerpoint/2010/main" val="4157881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Ikeda\Desktop\授業\課題演習\A2\期末レポート\実験方法、実験装置\画像\真上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246" y="19684"/>
            <a:ext cx="6849138" cy="513750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11560" y="5229200"/>
            <a:ext cx="7992888" cy="156966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200" dirty="0" smtClean="0"/>
              <a:t>実際には</a:t>
            </a:r>
            <a:r>
              <a:rPr kumimoji="1" lang="en-US" altLang="ja-JP" sz="3200" dirty="0" err="1" smtClean="0"/>
              <a:t>NaI</a:t>
            </a:r>
            <a:r>
              <a:rPr kumimoji="1" lang="ja-JP" altLang="en-US" sz="3200" dirty="0" smtClean="0"/>
              <a:t>シンチレータを</a:t>
            </a:r>
            <a:r>
              <a:rPr kumimoji="1" lang="en-US" altLang="ja-JP" sz="3200" dirty="0" smtClean="0"/>
              <a:t>3</a:t>
            </a:r>
            <a:r>
              <a:rPr lang="ja-JP" altLang="en-US" sz="3200" dirty="0" smtClean="0"/>
              <a:t>個用いてシリカパウダーを取り囲んだ。</a:t>
            </a:r>
            <a:endParaRPr lang="en-US" altLang="ja-JP" sz="3200" dirty="0" smtClean="0"/>
          </a:p>
          <a:p>
            <a:pPr marL="285750" indent="-285750">
              <a:buFont typeface="Arial" panose="020B0604020202020204" pitchFamily="34" charset="0"/>
              <a:buChar char="•"/>
            </a:pPr>
            <a:r>
              <a:rPr kumimoji="1" lang="en-US" altLang="ja-JP" sz="3200" dirty="0" smtClean="0"/>
              <a:t>Na</a:t>
            </a:r>
            <a:r>
              <a:rPr kumimoji="1" lang="ja-JP" altLang="en-US" sz="3200" dirty="0" smtClean="0"/>
              <a:t>から出る</a:t>
            </a:r>
            <a:r>
              <a:rPr kumimoji="1" lang="en-US" altLang="ja-JP" sz="3200" dirty="0" smtClean="0"/>
              <a:t>γ</a:t>
            </a:r>
            <a:r>
              <a:rPr kumimoji="1" lang="ja-JP" altLang="en-US" sz="3200" dirty="0" smtClean="0"/>
              <a:t>線を遮るため、鉛板を用いた。</a:t>
            </a:r>
            <a:endParaRPr kumimoji="1" lang="ja-JP" altLang="en-US" sz="3200" dirty="0"/>
          </a:p>
        </p:txBody>
      </p:sp>
      <p:sp>
        <p:nvSpPr>
          <p:cNvPr id="3" name="テキスト ボックス 2"/>
          <p:cNvSpPr txBox="1"/>
          <p:nvPr/>
        </p:nvSpPr>
        <p:spPr>
          <a:xfrm>
            <a:off x="7438976" y="2420888"/>
            <a:ext cx="646331" cy="584775"/>
          </a:xfrm>
          <a:prstGeom prst="rect">
            <a:avLst/>
          </a:prstGeom>
          <a:noFill/>
        </p:spPr>
        <p:txBody>
          <a:bodyPr wrap="none" rtlCol="0">
            <a:spAutoFit/>
          </a:bodyPr>
          <a:lstStyle/>
          <a:p>
            <a:r>
              <a:rPr kumimoji="1" lang="en-US" altLang="ja-JP" sz="3200" dirty="0" smtClean="0">
                <a:solidFill>
                  <a:srgbClr val="FF0000"/>
                </a:solidFill>
              </a:rPr>
              <a:t>Na</a:t>
            </a:r>
            <a:endParaRPr kumimoji="1" lang="ja-JP" altLang="en-US" sz="3200" dirty="0">
              <a:solidFill>
                <a:srgbClr val="FF0000"/>
              </a:solidFill>
            </a:endParaRPr>
          </a:p>
        </p:txBody>
      </p:sp>
      <p:sp>
        <p:nvSpPr>
          <p:cNvPr id="4" name="テキスト ボックス 3"/>
          <p:cNvSpPr txBox="1"/>
          <p:nvPr/>
        </p:nvSpPr>
        <p:spPr>
          <a:xfrm>
            <a:off x="7236296" y="2411596"/>
            <a:ext cx="418704" cy="369332"/>
          </a:xfrm>
          <a:prstGeom prst="rect">
            <a:avLst/>
          </a:prstGeom>
          <a:noFill/>
        </p:spPr>
        <p:txBody>
          <a:bodyPr wrap="none" rtlCol="0">
            <a:spAutoFit/>
          </a:bodyPr>
          <a:lstStyle/>
          <a:p>
            <a:r>
              <a:rPr kumimoji="1" lang="en-US" altLang="ja-JP" dirty="0" smtClean="0">
                <a:solidFill>
                  <a:srgbClr val="FF0000"/>
                </a:solidFill>
              </a:rPr>
              <a:t>22</a:t>
            </a:r>
            <a:endParaRPr kumimoji="1" lang="ja-JP" altLang="en-US" dirty="0">
              <a:solidFill>
                <a:srgbClr val="FF0000"/>
              </a:solidFill>
            </a:endParaRPr>
          </a:p>
        </p:txBody>
      </p:sp>
      <p:cxnSp>
        <p:nvCxnSpPr>
          <p:cNvPr id="6" name="直線矢印コネクタ 5"/>
          <p:cNvCxnSpPr/>
          <p:nvPr/>
        </p:nvCxnSpPr>
        <p:spPr>
          <a:xfrm flipH="1">
            <a:off x="6876256" y="2713275"/>
            <a:ext cx="517400" cy="2116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642809" y="188640"/>
            <a:ext cx="2339102" cy="1077218"/>
          </a:xfrm>
          <a:prstGeom prst="rect">
            <a:avLst/>
          </a:prstGeom>
          <a:noFill/>
        </p:spPr>
        <p:txBody>
          <a:bodyPr wrap="none" rtlCol="0">
            <a:spAutoFit/>
          </a:bodyPr>
          <a:lstStyle/>
          <a:p>
            <a:r>
              <a:rPr lang="ja-JP" altLang="en-US" sz="3200" dirty="0" smtClean="0">
                <a:solidFill>
                  <a:srgbClr val="FF0000"/>
                </a:solidFill>
              </a:rPr>
              <a:t>プラスチック</a:t>
            </a:r>
            <a:endParaRPr lang="en-US" altLang="ja-JP" sz="3200" dirty="0" smtClean="0">
              <a:solidFill>
                <a:srgbClr val="FF0000"/>
              </a:solidFill>
            </a:endParaRPr>
          </a:p>
          <a:p>
            <a:r>
              <a:rPr lang="ja-JP" altLang="en-US" sz="3200" dirty="0" smtClean="0">
                <a:solidFill>
                  <a:srgbClr val="FF0000"/>
                </a:solidFill>
              </a:rPr>
              <a:t>シンチレータ</a:t>
            </a:r>
            <a:endParaRPr kumimoji="1" lang="ja-JP" altLang="en-US" sz="3200" dirty="0">
              <a:solidFill>
                <a:srgbClr val="FF0000"/>
              </a:solidFill>
            </a:endParaRPr>
          </a:p>
        </p:txBody>
      </p:sp>
      <p:cxnSp>
        <p:nvCxnSpPr>
          <p:cNvPr id="9" name="直線矢印コネクタ 8"/>
          <p:cNvCxnSpPr/>
          <p:nvPr/>
        </p:nvCxnSpPr>
        <p:spPr>
          <a:xfrm flipH="1">
            <a:off x="6084168" y="727249"/>
            <a:ext cx="558641" cy="8295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691680" y="4509120"/>
            <a:ext cx="2767104" cy="584775"/>
          </a:xfrm>
          <a:prstGeom prst="rect">
            <a:avLst/>
          </a:prstGeom>
          <a:noFill/>
        </p:spPr>
        <p:txBody>
          <a:bodyPr wrap="none" rtlCol="0">
            <a:spAutoFit/>
          </a:bodyPr>
          <a:lstStyle/>
          <a:p>
            <a:r>
              <a:rPr kumimoji="1" lang="ja-JP" altLang="en-US" sz="3200" dirty="0" smtClean="0">
                <a:solidFill>
                  <a:srgbClr val="FF0000"/>
                </a:solidFill>
              </a:rPr>
              <a:t>シリカパウダー</a:t>
            </a:r>
            <a:endParaRPr kumimoji="1" lang="ja-JP" altLang="en-US" sz="3200" dirty="0">
              <a:solidFill>
                <a:srgbClr val="FF0000"/>
              </a:solidFill>
            </a:endParaRPr>
          </a:p>
        </p:txBody>
      </p:sp>
      <p:cxnSp>
        <p:nvCxnSpPr>
          <p:cNvPr id="12" name="直線矢印コネクタ 11"/>
          <p:cNvCxnSpPr/>
          <p:nvPr/>
        </p:nvCxnSpPr>
        <p:spPr>
          <a:xfrm flipV="1">
            <a:off x="3203848" y="3356992"/>
            <a:ext cx="1008112"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306998" y="228842"/>
            <a:ext cx="2904962" cy="584775"/>
          </a:xfrm>
          <a:prstGeom prst="rect">
            <a:avLst/>
          </a:prstGeom>
          <a:noFill/>
        </p:spPr>
        <p:txBody>
          <a:bodyPr wrap="none" rtlCol="0">
            <a:spAutoFit/>
          </a:bodyPr>
          <a:lstStyle/>
          <a:p>
            <a:r>
              <a:rPr kumimoji="1" lang="en-US" altLang="ja-JP" sz="3200" dirty="0" err="1" smtClean="0">
                <a:solidFill>
                  <a:srgbClr val="FF0000"/>
                </a:solidFill>
              </a:rPr>
              <a:t>NaI</a:t>
            </a:r>
            <a:r>
              <a:rPr lang="ja-JP" altLang="en-US" sz="3200" dirty="0">
                <a:solidFill>
                  <a:srgbClr val="FF0000"/>
                </a:solidFill>
              </a:rPr>
              <a:t>シンチレータ</a:t>
            </a:r>
            <a:endParaRPr kumimoji="1" lang="ja-JP" altLang="en-US" sz="3200" dirty="0">
              <a:solidFill>
                <a:srgbClr val="FF0000"/>
              </a:solidFill>
            </a:endParaRPr>
          </a:p>
        </p:txBody>
      </p:sp>
      <p:cxnSp>
        <p:nvCxnSpPr>
          <p:cNvPr id="15" name="直線矢印コネクタ 14"/>
          <p:cNvCxnSpPr/>
          <p:nvPr/>
        </p:nvCxnSpPr>
        <p:spPr>
          <a:xfrm>
            <a:off x="3203848" y="813617"/>
            <a:ext cx="504056" cy="14632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p:cNvCxnSpPr>
          <p:nvPr/>
        </p:nvCxnSpPr>
        <p:spPr>
          <a:xfrm>
            <a:off x="2759479" y="813617"/>
            <a:ext cx="696397" cy="21113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267744" y="813617"/>
            <a:ext cx="936104" cy="27593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03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b="1" dirty="0" smtClean="0">
                <a:solidFill>
                  <a:srgbClr val="FFC000"/>
                </a:solidFill>
              </a:rPr>
              <a:t>　　　　　　　　　はじめに</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
        <p:nvSpPr>
          <p:cNvPr id="4" name="テキスト ボックス 3"/>
          <p:cNvSpPr txBox="1"/>
          <p:nvPr/>
        </p:nvSpPr>
        <p:spPr>
          <a:xfrm>
            <a:off x="2123728" y="2348880"/>
            <a:ext cx="5544616" cy="646331"/>
          </a:xfrm>
          <a:prstGeom prst="rect">
            <a:avLst/>
          </a:prstGeom>
          <a:noFill/>
        </p:spPr>
        <p:txBody>
          <a:bodyPr wrap="square" rtlCol="0">
            <a:spAutoFit/>
          </a:bodyPr>
          <a:lstStyle/>
          <a:p>
            <a:r>
              <a:rPr lang="ja-JP" altLang="en-US" sz="3600" dirty="0" smtClean="0">
                <a:solidFill>
                  <a:schemeClr val="accent1">
                    <a:lumMod val="50000"/>
                  </a:schemeClr>
                </a:solidFill>
              </a:rPr>
              <a:t>・実験目的</a:t>
            </a:r>
            <a:endParaRPr lang="ja-JP" altLang="en-US" sz="3600" dirty="0">
              <a:solidFill>
                <a:schemeClr val="accent1">
                  <a:lumMod val="50000"/>
                </a:schemeClr>
              </a:solidFill>
            </a:endParaRPr>
          </a:p>
        </p:txBody>
      </p:sp>
    </p:spTree>
    <p:extLst>
      <p:ext uri="{BB962C8B-B14F-4D97-AF65-F5344CB8AC3E}">
        <p14:creationId xmlns:p14="http://schemas.microsoft.com/office/powerpoint/2010/main" val="2375537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Ikeda\Desktop\授業\課題演習\A2\期末レポート\実験方法、実験装置\画像\回路.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86073"/>
            <a:ext cx="6331301" cy="581691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051720" y="116632"/>
            <a:ext cx="4591321" cy="769441"/>
          </a:xfrm>
          <a:prstGeom prst="rect">
            <a:avLst/>
          </a:prstGeom>
          <a:noFill/>
        </p:spPr>
        <p:txBody>
          <a:bodyPr wrap="none" rtlCol="0">
            <a:spAutoFit/>
          </a:bodyPr>
          <a:lstStyle/>
          <a:p>
            <a:r>
              <a:rPr kumimoji="1" lang="ja-JP" altLang="en-US" sz="4400" dirty="0" smtClean="0"/>
              <a:t>測定に用いた回路</a:t>
            </a:r>
            <a:endParaRPr kumimoji="1" lang="ja-JP" altLang="en-US" sz="4400" dirty="0"/>
          </a:p>
        </p:txBody>
      </p:sp>
    </p:spTree>
    <p:extLst>
      <p:ext uri="{BB962C8B-B14F-4D97-AF65-F5344CB8AC3E}">
        <p14:creationId xmlns:p14="http://schemas.microsoft.com/office/powerpoint/2010/main" val="3446198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Ikeda\Desktop\授業\課題演習\A2\期末レポート\実験方法、実験装置\画像\信号.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350" y="633374"/>
            <a:ext cx="6180002" cy="618000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147375" y="33505"/>
            <a:ext cx="3005951" cy="769441"/>
          </a:xfrm>
          <a:prstGeom prst="rect">
            <a:avLst/>
          </a:prstGeom>
          <a:noFill/>
        </p:spPr>
        <p:txBody>
          <a:bodyPr wrap="none" rtlCol="0">
            <a:spAutoFit/>
          </a:bodyPr>
          <a:lstStyle/>
          <a:p>
            <a:r>
              <a:rPr kumimoji="1" lang="ja-JP" altLang="en-US" sz="4400" dirty="0" smtClean="0"/>
              <a:t>信号の概要</a:t>
            </a:r>
            <a:endParaRPr kumimoji="1" lang="ja-JP" altLang="en-US" sz="4400" dirty="0"/>
          </a:p>
        </p:txBody>
      </p:sp>
    </p:spTree>
    <p:extLst>
      <p:ext uri="{BB962C8B-B14F-4D97-AF65-F5344CB8AC3E}">
        <p14:creationId xmlns:p14="http://schemas.microsoft.com/office/powerpoint/2010/main" val="212490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dirty="0" smtClean="0">
                <a:solidFill>
                  <a:srgbClr val="FFC000"/>
                </a:solidFill>
              </a:rPr>
              <a:t>　　　　真</a:t>
            </a:r>
            <a:r>
              <a:rPr lang="ja-JP" altLang="en-US" sz="4400" dirty="0">
                <a:solidFill>
                  <a:srgbClr val="FFC000"/>
                </a:solidFill>
              </a:rPr>
              <a:t>空中のデータ解析</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
        <p:nvSpPr>
          <p:cNvPr id="3" name="テキスト ボックス 2"/>
          <p:cNvSpPr txBox="1"/>
          <p:nvPr/>
        </p:nvSpPr>
        <p:spPr>
          <a:xfrm>
            <a:off x="2123728" y="2348880"/>
            <a:ext cx="5544616" cy="2769989"/>
          </a:xfrm>
          <a:prstGeom prst="rect">
            <a:avLst/>
          </a:prstGeom>
          <a:noFill/>
        </p:spPr>
        <p:txBody>
          <a:bodyPr wrap="square" rtlCol="0">
            <a:spAutoFit/>
          </a:bodyPr>
          <a:lstStyle/>
          <a:p>
            <a:r>
              <a:rPr kumimoji="1" lang="ja-JP" altLang="en-US" sz="3600" dirty="0" smtClean="0">
                <a:solidFill>
                  <a:schemeClr val="accent1">
                    <a:lumMod val="50000"/>
                  </a:schemeClr>
                </a:solidFill>
              </a:rPr>
              <a:t>１</a:t>
            </a:r>
            <a:r>
              <a:rPr kumimoji="1" lang="ja-JP" altLang="en-US" sz="3600" dirty="0" smtClean="0">
                <a:solidFill>
                  <a:schemeClr val="accent1">
                    <a:lumMod val="50000"/>
                  </a:schemeClr>
                </a:solidFill>
              </a:rPr>
              <a:t>．</a:t>
            </a:r>
            <a:r>
              <a:rPr lang="en-US" altLang="ja-JP" sz="3600" dirty="0" smtClean="0">
                <a:solidFill>
                  <a:schemeClr val="accent1">
                    <a:lumMod val="50000"/>
                  </a:schemeClr>
                </a:solidFill>
                <a:latin typeface="ＭＳ Ｐゴシック" panose="020B0600070205080204" pitchFamily="50" charset="-128"/>
              </a:rPr>
              <a:t>Calibration</a:t>
            </a:r>
          </a:p>
          <a:p>
            <a:endParaRPr kumimoji="1" lang="en-US" altLang="ja-JP" sz="1400" dirty="0" smtClean="0"/>
          </a:p>
          <a:p>
            <a:r>
              <a:rPr lang="ja-JP" altLang="en-US" sz="3600" dirty="0" smtClean="0"/>
              <a:t>２．</a:t>
            </a:r>
            <a:r>
              <a:rPr lang="en-US" altLang="ja-JP" sz="3600" dirty="0" smtClean="0"/>
              <a:t>TQ</a:t>
            </a:r>
            <a:r>
              <a:rPr lang="ja-JP" altLang="en-US" sz="3600" dirty="0" smtClean="0"/>
              <a:t>補正</a:t>
            </a:r>
            <a:endParaRPr lang="en-US" altLang="ja-JP" sz="3600" dirty="0" smtClean="0"/>
          </a:p>
          <a:p>
            <a:endParaRPr kumimoji="1" lang="en-US" altLang="ja-JP" sz="1600" dirty="0"/>
          </a:p>
          <a:p>
            <a:r>
              <a:rPr lang="ja-JP" altLang="en-US" sz="3600" dirty="0" smtClean="0"/>
              <a:t>３．</a:t>
            </a:r>
            <a:r>
              <a:rPr lang="en-US" altLang="ja-JP" sz="3600" dirty="0"/>
              <a:t>pick-off</a:t>
            </a:r>
            <a:r>
              <a:rPr lang="ja-JP" altLang="en-US" sz="3600" dirty="0"/>
              <a:t>補正</a:t>
            </a:r>
          </a:p>
          <a:p>
            <a:endParaRPr kumimoji="1" lang="ja-JP" altLang="en-US" sz="3600" dirty="0"/>
          </a:p>
        </p:txBody>
      </p:sp>
    </p:spTree>
    <p:extLst>
      <p:ext uri="{BB962C8B-B14F-4D97-AF65-F5344CB8AC3E}">
        <p14:creationId xmlns:p14="http://schemas.microsoft.com/office/powerpoint/2010/main" val="36753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ADC</a:t>
            </a:r>
            <a:r>
              <a:rPr kumimoji="1" lang="ja-JP" altLang="en-US" dirty="0" smtClean="0"/>
              <a:t>の</a:t>
            </a:r>
            <a:r>
              <a:rPr lang="en-US" altLang="ja-JP" dirty="0">
                <a:solidFill>
                  <a:prstClr val="black"/>
                </a:solidFill>
                <a:latin typeface="ＭＳ Ｐゴシック" panose="020B0600070205080204" pitchFamily="50" charset="-128"/>
              </a:rPr>
              <a:t>calibration</a:t>
            </a:r>
            <a:endParaRPr kumimoji="1" lang="ja-JP" altLang="en-US" dirty="0"/>
          </a:p>
        </p:txBody>
      </p:sp>
      <p:sp>
        <p:nvSpPr>
          <p:cNvPr id="3" name="コンテンツ プレースホルダー 2"/>
          <p:cNvSpPr>
            <a:spLocks noGrp="1"/>
          </p:cNvSpPr>
          <p:nvPr>
            <p:ph idx="1"/>
          </p:nvPr>
        </p:nvSpPr>
        <p:spPr>
          <a:xfrm>
            <a:off x="457200" y="1916832"/>
            <a:ext cx="8229600" cy="4525963"/>
          </a:xfrm>
        </p:spPr>
        <p:txBody>
          <a:bodyPr/>
          <a:lstStyle/>
          <a:p>
            <a:pPr marL="0" indent="0">
              <a:buNone/>
            </a:pPr>
            <a:r>
              <a:rPr kumimoji="1" lang="ja-JP" altLang="en-US" dirty="0" smtClean="0"/>
              <a:t>　真空中でのデータをもとにデータを解析する。　</a:t>
            </a:r>
            <a:endParaRPr kumimoji="1" lang="en-US" altLang="ja-JP" dirty="0" smtClean="0"/>
          </a:p>
          <a:p>
            <a:pPr marL="0" indent="0">
              <a:buNone/>
            </a:pPr>
            <a:r>
              <a:rPr kumimoji="1" lang="ja-JP" altLang="en-US" dirty="0" smtClean="0"/>
              <a:t>　まず、</a:t>
            </a:r>
            <a:r>
              <a:rPr lang="en-US" altLang="ja-JP" dirty="0" smtClean="0"/>
              <a:t>ADC</a:t>
            </a:r>
            <a:r>
              <a:rPr lang="ja-JP" altLang="en-US" dirty="0" smtClean="0"/>
              <a:t>の生データを記載する。</a:t>
            </a:r>
            <a:endParaRPr kumimoji="1" lang="ja-JP" altLang="en-US" dirty="0"/>
          </a:p>
        </p:txBody>
      </p:sp>
    </p:spTree>
    <p:extLst>
      <p:ext uri="{BB962C8B-B14F-4D97-AF65-F5344CB8AC3E}">
        <p14:creationId xmlns:p14="http://schemas.microsoft.com/office/powerpoint/2010/main" val="114769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365104"/>
            <a:ext cx="5486400" cy="566738"/>
          </a:xfrm>
        </p:spPr>
        <p:txBody>
          <a:bodyPr/>
          <a:lstStyle/>
          <a:p>
            <a:pPr algn="ctr"/>
            <a:r>
              <a:rPr lang="ja-JP" altLang="en-US" dirty="0" smtClean="0"/>
              <a:t>図１：</a:t>
            </a:r>
            <a:r>
              <a:rPr lang="en-US" altLang="ja-JP" dirty="0" smtClean="0"/>
              <a:t>ADC</a:t>
            </a:r>
            <a:r>
              <a:rPr lang="ja-JP" altLang="en-US" dirty="0" smtClean="0"/>
              <a:t>の生データ</a:t>
            </a:r>
            <a:endParaRPr kumimoji="1" lang="ja-JP" altLang="en-US" dirty="0"/>
          </a:p>
        </p:txBody>
      </p:sp>
      <p:sp>
        <p:nvSpPr>
          <p:cNvPr id="4" name="テキスト プレースホルダー 3"/>
          <p:cNvSpPr>
            <a:spLocks noGrp="1"/>
          </p:cNvSpPr>
          <p:nvPr>
            <p:ph type="body" sz="half" idx="2"/>
          </p:nvPr>
        </p:nvSpPr>
        <p:spPr>
          <a:xfrm>
            <a:off x="971600" y="5007298"/>
            <a:ext cx="7848872" cy="1085998"/>
          </a:xfrm>
        </p:spPr>
        <p:txBody>
          <a:bodyPr>
            <a:noAutofit/>
          </a:bodyPr>
          <a:lstStyle/>
          <a:p>
            <a:r>
              <a:rPr lang="ja-JP" altLang="en-US" sz="2000" dirty="0"/>
              <a:t>横軸</a:t>
            </a:r>
            <a:r>
              <a:rPr lang="ja-JP" altLang="en-US" sz="2000" dirty="0" smtClean="0"/>
              <a:t>が</a:t>
            </a:r>
            <a:r>
              <a:rPr lang="en-US" altLang="ja-JP" sz="2000" dirty="0" smtClean="0"/>
              <a:t>channel</a:t>
            </a:r>
            <a:r>
              <a:rPr lang="ja-JP" altLang="en-US" sz="2000" dirty="0" err="1" smtClean="0"/>
              <a:t>、</a:t>
            </a:r>
            <a:r>
              <a:rPr lang="ja-JP" altLang="en-US" sz="2000" dirty="0" smtClean="0"/>
              <a:t>縦軸が</a:t>
            </a:r>
            <a:r>
              <a:rPr lang="en-US" altLang="ja-JP" sz="2000" dirty="0" smtClean="0"/>
              <a:t>event</a:t>
            </a:r>
            <a:r>
              <a:rPr lang="ja-JP" altLang="en-US" sz="2000" dirty="0" smtClean="0"/>
              <a:t>数である。</a:t>
            </a:r>
            <a:endParaRPr lang="en-US" altLang="ja-JP" sz="2000" dirty="0" smtClean="0"/>
          </a:p>
          <a:p>
            <a:r>
              <a:rPr lang="ja-JP" altLang="en-US" sz="2000" dirty="0"/>
              <a:t>横軸</a:t>
            </a:r>
            <a:r>
              <a:rPr lang="ja-JP" altLang="en-US" sz="2000" dirty="0" smtClean="0"/>
              <a:t>の</a:t>
            </a:r>
            <a:r>
              <a:rPr lang="en-US" altLang="ja-JP" sz="2000" dirty="0" smtClean="0"/>
              <a:t>4095ch</a:t>
            </a:r>
            <a:r>
              <a:rPr lang="ja-JP" altLang="en-US" sz="2000" dirty="0" smtClean="0"/>
              <a:t>付近に</a:t>
            </a:r>
            <a:r>
              <a:rPr lang="en-US" altLang="ja-JP" sz="2000" dirty="0" smtClean="0"/>
              <a:t>1274keV</a:t>
            </a:r>
            <a:r>
              <a:rPr lang="ja-JP" altLang="en-US" sz="2000" dirty="0" smtClean="0"/>
              <a:t>の</a:t>
            </a:r>
            <a:r>
              <a:rPr lang="ja-JP" altLang="en-US" sz="2000" dirty="0" smtClean="0"/>
              <a:t>ピークが来るように</a:t>
            </a:r>
            <a:r>
              <a:rPr lang="en-US" altLang="ja-JP" sz="2000" dirty="0" smtClean="0"/>
              <a:t>HV</a:t>
            </a:r>
            <a:r>
              <a:rPr lang="ja-JP" altLang="en-US" sz="2000" dirty="0" smtClean="0"/>
              <a:t>を調節してある。</a:t>
            </a:r>
            <a:endParaRPr lang="en-US" altLang="ja-JP" sz="2000" dirty="0" smtClean="0"/>
          </a:p>
          <a:p>
            <a:r>
              <a:rPr lang="en-US" altLang="ja-JP" sz="2000" dirty="0">
                <a:solidFill>
                  <a:prstClr val="black"/>
                </a:solidFill>
                <a:latin typeface="ＭＳ Ｐゴシック" panose="020B0600070205080204" pitchFamily="50" charset="-128"/>
              </a:rPr>
              <a:t>calibration</a:t>
            </a:r>
            <a:r>
              <a:rPr kumimoji="1" lang="ja-JP" altLang="en-US" sz="2000" dirty="0" smtClean="0"/>
              <a:t>は</a:t>
            </a:r>
            <a:r>
              <a:rPr kumimoji="1" lang="en-US" altLang="ja-JP" sz="2000" dirty="0" smtClean="0"/>
              <a:t>511keV</a:t>
            </a:r>
            <a:r>
              <a:rPr kumimoji="1" lang="ja-JP" altLang="en-US" sz="2000" dirty="0" smtClean="0"/>
              <a:t>と</a:t>
            </a:r>
            <a:r>
              <a:rPr kumimoji="1" lang="ja-JP" altLang="en-US" sz="2000" dirty="0" smtClean="0"/>
              <a:t>ペデスタルの二点で行った。それぞれの値は次の通りである。</a:t>
            </a:r>
            <a:endParaRPr kumimoji="1" lang="ja-JP"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32622"/>
            <a:ext cx="5806448" cy="414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21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6049" t="30718" r="24180" b="10167"/>
          <a:stretch/>
        </p:blipFill>
        <p:spPr>
          <a:xfrm>
            <a:off x="971600" y="1793127"/>
            <a:ext cx="7344816" cy="4084145"/>
          </a:xfrm>
          <a:prstGeom prst="rect">
            <a:avLst/>
          </a:prstGeom>
        </p:spPr>
      </p:pic>
      <p:sp>
        <p:nvSpPr>
          <p:cNvPr id="3" name="テキスト ボックス 2"/>
          <p:cNvSpPr txBox="1"/>
          <p:nvPr/>
        </p:nvSpPr>
        <p:spPr>
          <a:xfrm>
            <a:off x="2051720" y="1044025"/>
            <a:ext cx="5256584" cy="584775"/>
          </a:xfrm>
          <a:prstGeom prst="rect">
            <a:avLst/>
          </a:prstGeom>
          <a:noFill/>
        </p:spPr>
        <p:txBody>
          <a:bodyPr wrap="square" rtlCol="0">
            <a:spAutoFit/>
          </a:bodyPr>
          <a:lstStyle/>
          <a:p>
            <a:r>
              <a:rPr kumimoji="1" lang="en-US" altLang="ja-JP" sz="3200" dirty="0" smtClean="0"/>
              <a:t>ADC</a:t>
            </a:r>
            <a:r>
              <a:rPr kumimoji="1" lang="ja-JP" altLang="en-US" sz="3200" dirty="0" smtClean="0"/>
              <a:t>とエネルギーの値の関係</a:t>
            </a:r>
            <a:endParaRPr kumimoji="1" lang="ja-JP" altLang="en-US" sz="3200" dirty="0"/>
          </a:p>
        </p:txBody>
      </p:sp>
      <p:pic>
        <p:nvPicPr>
          <p:cNvPr id="7" name="図 6"/>
          <p:cNvPicPr>
            <a:picLocks noChangeAspect="1"/>
          </p:cNvPicPr>
          <p:nvPr/>
        </p:nvPicPr>
        <p:blipFill rotWithShape="1">
          <a:blip r:embed="rId2"/>
          <a:srcRect l="44108" t="76162" r="53548" b="17584"/>
          <a:stretch/>
        </p:blipFill>
        <p:spPr>
          <a:xfrm>
            <a:off x="2928008" y="4928976"/>
            <a:ext cx="288032" cy="432048"/>
          </a:xfrm>
          <a:prstGeom prst="rect">
            <a:avLst/>
          </a:prstGeom>
        </p:spPr>
      </p:pic>
    </p:spTree>
    <p:extLst>
      <p:ext uri="{BB962C8B-B14F-4D97-AF65-F5344CB8AC3E}">
        <p14:creationId xmlns:p14="http://schemas.microsoft.com/office/powerpoint/2010/main" val="3398457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908720"/>
            <a:ext cx="7128792" cy="504056"/>
          </a:xfrm>
        </p:spPr>
        <p:txBody>
          <a:bodyPr>
            <a:noAutofit/>
          </a:bodyPr>
          <a:lstStyle/>
          <a:p>
            <a:pPr algn="l"/>
            <a:r>
              <a:rPr kumimoji="1" lang="ja-JP" altLang="en-US" sz="3200" dirty="0" smtClean="0"/>
              <a:t>この値を</a:t>
            </a:r>
            <a:r>
              <a:rPr kumimoji="1" lang="ja-JP" altLang="en-US" sz="3200" dirty="0" smtClean="0"/>
              <a:t>用いて</a:t>
            </a:r>
            <a:r>
              <a:rPr lang="en-US" altLang="ja-JP" sz="3200" dirty="0">
                <a:solidFill>
                  <a:prstClr val="black"/>
                </a:solidFill>
                <a:latin typeface="ＭＳ Ｐゴシック" panose="020B0600070205080204" pitchFamily="50" charset="-128"/>
              </a:rPr>
              <a:t>calibration</a:t>
            </a:r>
            <a:r>
              <a:rPr kumimoji="1" lang="ja-JP" altLang="en-US" sz="3200" dirty="0" smtClean="0"/>
              <a:t>する</a:t>
            </a:r>
            <a:r>
              <a:rPr kumimoji="1" lang="ja-JP" altLang="en-US" sz="3200" dirty="0" smtClean="0"/>
              <a:t>と、以下の式が得られた。</a:t>
            </a:r>
            <a:endParaRPr kumimoji="1" lang="ja-JP" altLang="en-US" sz="3200" dirty="0"/>
          </a:p>
        </p:txBody>
      </p:sp>
      <p:sp>
        <p:nvSpPr>
          <p:cNvPr id="3" name="サブタイトル 2"/>
          <p:cNvSpPr>
            <a:spLocks noGrp="1"/>
          </p:cNvSpPr>
          <p:nvPr>
            <p:ph type="subTitle" idx="1"/>
          </p:nvPr>
        </p:nvSpPr>
        <p:spPr>
          <a:xfrm>
            <a:off x="1371600" y="2420888"/>
            <a:ext cx="6400800" cy="3793976"/>
          </a:xfrm>
        </p:spPr>
        <p:txBody>
          <a:bodyPr/>
          <a:lstStyle/>
          <a:p>
            <a:r>
              <a:rPr kumimoji="1" lang="en-US" altLang="ja-JP" sz="3600" dirty="0" smtClean="0">
                <a:solidFill>
                  <a:schemeClr val="tx1"/>
                </a:solidFill>
              </a:rPr>
              <a:t>Energy[</a:t>
            </a:r>
            <a:r>
              <a:rPr kumimoji="1" lang="en-US" altLang="ja-JP" sz="3600" dirty="0" err="1" smtClean="0">
                <a:solidFill>
                  <a:schemeClr val="tx1"/>
                </a:solidFill>
              </a:rPr>
              <a:t>keV</a:t>
            </a:r>
            <a:r>
              <a:rPr kumimoji="1" lang="en-US" altLang="ja-JP" sz="3600" dirty="0" smtClean="0">
                <a:solidFill>
                  <a:schemeClr val="tx1"/>
                </a:solidFill>
              </a:rPr>
              <a:t>]=0.3469(ADC1-195</a:t>
            </a:r>
            <a:r>
              <a:rPr kumimoji="1" lang="en-US" altLang="ja-JP" sz="3600" dirty="0" smtClean="0">
                <a:solidFill>
                  <a:schemeClr val="tx1"/>
                </a:solidFill>
              </a:rPr>
              <a:t>)</a:t>
            </a:r>
          </a:p>
          <a:p>
            <a:r>
              <a:rPr lang="en-US" altLang="ja-JP" sz="3600" dirty="0" smtClean="0">
                <a:solidFill>
                  <a:schemeClr val="tx1"/>
                </a:solidFill>
              </a:rPr>
              <a:t>Energy[</a:t>
            </a:r>
            <a:r>
              <a:rPr lang="en-US" altLang="ja-JP" sz="3600" dirty="0" err="1" smtClean="0">
                <a:solidFill>
                  <a:schemeClr val="tx1"/>
                </a:solidFill>
              </a:rPr>
              <a:t>keV</a:t>
            </a:r>
            <a:r>
              <a:rPr lang="en-US" altLang="ja-JP" sz="3600" dirty="0" smtClean="0">
                <a:solidFill>
                  <a:schemeClr val="tx1"/>
                </a:solidFill>
              </a:rPr>
              <a:t>]=0.3307(ADC2-116</a:t>
            </a:r>
            <a:r>
              <a:rPr lang="en-US" altLang="ja-JP" sz="3600" dirty="0" smtClean="0">
                <a:solidFill>
                  <a:schemeClr val="tx1"/>
                </a:solidFill>
              </a:rPr>
              <a:t>)</a:t>
            </a:r>
          </a:p>
          <a:p>
            <a:r>
              <a:rPr kumimoji="1" lang="en-US" altLang="ja-JP" sz="3600" dirty="0" smtClean="0">
                <a:solidFill>
                  <a:schemeClr val="tx1"/>
                </a:solidFill>
              </a:rPr>
              <a:t>Energy[</a:t>
            </a:r>
            <a:r>
              <a:rPr kumimoji="1" lang="en-US" altLang="ja-JP" sz="3600" dirty="0" err="1" smtClean="0">
                <a:solidFill>
                  <a:schemeClr val="tx1"/>
                </a:solidFill>
              </a:rPr>
              <a:t>kev</a:t>
            </a:r>
            <a:r>
              <a:rPr lang="en-US" altLang="ja-JP" sz="3600" dirty="0">
                <a:solidFill>
                  <a:schemeClr val="tx1"/>
                </a:solidFill>
              </a:rPr>
              <a:t>]</a:t>
            </a:r>
            <a:r>
              <a:rPr kumimoji="1" lang="en-US" altLang="ja-JP" sz="3600" dirty="0" smtClean="0">
                <a:solidFill>
                  <a:schemeClr val="tx1"/>
                </a:solidFill>
              </a:rPr>
              <a:t>=0.3549(ADC4-147</a:t>
            </a:r>
            <a:r>
              <a:rPr kumimoji="1" lang="en-US" altLang="ja-JP" sz="3600" dirty="0" smtClean="0">
                <a:solidFill>
                  <a:schemeClr val="tx1"/>
                </a:solidFill>
              </a:rPr>
              <a:t>)</a:t>
            </a:r>
          </a:p>
          <a:p>
            <a:pPr algn="l"/>
            <a:endParaRPr lang="en-US" altLang="ja-JP" dirty="0">
              <a:solidFill>
                <a:schemeClr val="tx1"/>
              </a:solidFill>
            </a:endParaRPr>
          </a:p>
          <a:p>
            <a:pPr algn="l"/>
            <a:r>
              <a:rPr lang="en-US" altLang="ja-JP" dirty="0">
                <a:solidFill>
                  <a:prstClr val="black"/>
                </a:solidFill>
                <a:latin typeface="ＭＳ Ｐゴシック" panose="020B0600070205080204" pitchFamily="50" charset="-128"/>
              </a:rPr>
              <a:t>calibration</a:t>
            </a:r>
            <a:r>
              <a:rPr lang="ja-JP" altLang="en-US" dirty="0" smtClean="0">
                <a:solidFill>
                  <a:schemeClr val="tx1"/>
                </a:solidFill>
              </a:rPr>
              <a:t>後</a:t>
            </a:r>
            <a:r>
              <a:rPr lang="ja-JP" altLang="en-US" dirty="0" smtClean="0">
                <a:solidFill>
                  <a:schemeClr val="tx1"/>
                </a:solidFill>
              </a:rPr>
              <a:t>のグラフは次のようになった。</a:t>
            </a:r>
            <a:endParaRPr kumimoji="1" lang="ja-JP" altLang="en-US" dirty="0">
              <a:solidFill>
                <a:schemeClr val="tx1"/>
              </a:solidFill>
            </a:endParaRPr>
          </a:p>
        </p:txBody>
      </p:sp>
    </p:spTree>
    <p:extLst>
      <p:ext uri="{BB962C8B-B14F-4D97-AF65-F5344CB8AC3E}">
        <p14:creationId xmlns:p14="http://schemas.microsoft.com/office/powerpoint/2010/main" val="1626909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5094510"/>
            <a:ext cx="5486400" cy="566738"/>
          </a:xfrm>
        </p:spPr>
        <p:txBody>
          <a:bodyPr/>
          <a:lstStyle/>
          <a:p>
            <a:pPr algn="ctr"/>
            <a:r>
              <a:rPr lang="ja-JP" altLang="en-US" dirty="0" smtClean="0"/>
              <a:t>図２</a:t>
            </a:r>
            <a:r>
              <a:rPr lang="ja-JP" altLang="en-US" dirty="0" smtClean="0"/>
              <a:t>：</a:t>
            </a:r>
            <a:r>
              <a:rPr lang="en-US" altLang="ja-JP" dirty="0" smtClean="0"/>
              <a:t>calibration</a:t>
            </a:r>
            <a:r>
              <a:rPr lang="ja-JP" altLang="en-US" dirty="0" smtClean="0"/>
              <a:t>後</a:t>
            </a:r>
            <a:r>
              <a:rPr lang="ja-JP" altLang="en-US" dirty="0" smtClean="0"/>
              <a:t>のグラフ</a:t>
            </a:r>
            <a:endParaRPr kumimoji="1" lang="ja-JP" altLang="en-US" dirty="0"/>
          </a:p>
        </p:txBody>
      </p:sp>
      <p:sp>
        <p:nvSpPr>
          <p:cNvPr id="4" name="テキスト プレースホルダー 3"/>
          <p:cNvSpPr>
            <a:spLocks noGrp="1"/>
          </p:cNvSpPr>
          <p:nvPr>
            <p:ph type="body" sz="half" idx="2"/>
          </p:nvPr>
        </p:nvSpPr>
        <p:spPr>
          <a:xfrm>
            <a:off x="1792288" y="5720482"/>
            <a:ext cx="5486400" cy="804862"/>
          </a:xfrm>
        </p:spPr>
        <p:txBody>
          <a:bodyPr>
            <a:normAutofit/>
          </a:bodyPr>
          <a:lstStyle/>
          <a:p>
            <a:r>
              <a:rPr lang="ja-JP" altLang="en-US" sz="2000" dirty="0"/>
              <a:t>横軸</a:t>
            </a:r>
            <a:r>
              <a:rPr lang="ja-JP" altLang="en-US" sz="2000" dirty="0" smtClean="0"/>
              <a:t>は</a:t>
            </a:r>
            <a:r>
              <a:rPr lang="en-US" altLang="ja-JP" sz="2000" dirty="0" err="1" smtClean="0"/>
              <a:t>keV</a:t>
            </a:r>
            <a:r>
              <a:rPr lang="ja-JP" altLang="en-US" sz="2000" dirty="0" smtClean="0"/>
              <a:t>で</a:t>
            </a:r>
            <a:r>
              <a:rPr lang="ja-JP" altLang="en-US" sz="2000" dirty="0" smtClean="0"/>
              <a:t>ある。</a:t>
            </a:r>
            <a:endParaRPr lang="en-US" altLang="ja-JP" sz="2000" dirty="0" smtClean="0"/>
          </a:p>
          <a:p>
            <a:r>
              <a:rPr kumimoji="1" lang="ja-JP" altLang="en-US" sz="2000" dirty="0"/>
              <a:t>次</a:t>
            </a:r>
            <a:r>
              <a:rPr kumimoji="1" lang="ja-JP" altLang="en-US" sz="2000" dirty="0" smtClean="0"/>
              <a:t>に、</a:t>
            </a:r>
            <a:r>
              <a:rPr kumimoji="1" lang="en-US" altLang="ja-JP" sz="2000" dirty="0" smtClean="0"/>
              <a:t>TDC</a:t>
            </a:r>
            <a:r>
              <a:rPr kumimoji="1" lang="ja-JP" altLang="en-US" sz="2000" dirty="0" smtClean="0"/>
              <a:t>の</a:t>
            </a:r>
            <a:r>
              <a:rPr lang="en-US" altLang="ja-JP" sz="2000" dirty="0">
                <a:solidFill>
                  <a:prstClr val="black"/>
                </a:solidFill>
                <a:latin typeface="ＭＳ Ｐゴシック" panose="020B0600070205080204" pitchFamily="50" charset="-128"/>
              </a:rPr>
              <a:t>calibration</a:t>
            </a:r>
            <a:r>
              <a:rPr kumimoji="1" lang="ja-JP" altLang="en-US" sz="2000" dirty="0" smtClean="0"/>
              <a:t>を</a:t>
            </a:r>
            <a:r>
              <a:rPr kumimoji="1" lang="ja-JP" altLang="en-US" sz="2000" dirty="0" smtClean="0"/>
              <a:t>行った。</a:t>
            </a:r>
            <a:endParaRPr kumimoji="1" lang="ja-JP" altLang="en-US" sz="2000"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26" r="2426"/>
          <a:stretch>
            <a:fillRect/>
          </a:stretch>
        </p:blipFill>
        <p:spPr bwMode="auto">
          <a:xfrm>
            <a:off x="1259632" y="213283"/>
            <a:ext cx="6696744" cy="502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87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260648"/>
            <a:ext cx="8229600" cy="1143000"/>
          </a:xfrm>
        </p:spPr>
        <p:txBody>
          <a:bodyPr/>
          <a:lstStyle/>
          <a:p>
            <a:r>
              <a:rPr kumimoji="1" lang="en-US" altLang="ja-JP" dirty="0" smtClean="0"/>
              <a:t>TDC</a:t>
            </a:r>
            <a:r>
              <a:rPr kumimoji="1" lang="ja-JP" altLang="en-US" dirty="0" smtClean="0"/>
              <a:t>の</a:t>
            </a:r>
            <a:r>
              <a:rPr lang="en-US" altLang="ja-JP" dirty="0">
                <a:solidFill>
                  <a:prstClr val="black"/>
                </a:solidFill>
                <a:latin typeface="ＭＳ Ｐゴシック" panose="020B0600070205080204" pitchFamily="50" charset="-128"/>
              </a:rPr>
              <a:t>calibration</a:t>
            </a:r>
            <a:endParaRPr kumimoji="1" lang="ja-JP" altLang="en-US" dirty="0"/>
          </a:p>
        </p:txBody>
      </p:sp>
      <p:sp>
        <p:nvSpPr>
          <p:cNvPr id="8" name="コンテンツ プレースホルダー 7"/>
          <p:cNvSpPr>
            <a:spLocks noGrp="1"/>
          </p:cNvSpPr>
          <p:nvPr>
            <p:ph idx="1"/>
          </p:nvPr>
        </p:nvSpPr>
        <p:spPr>
          <a:xfrm>
            <a:off x="457200" y="1844824"/>
            <a:ext cx="8229600" cy="4525963"/>
          </a:xfrm>
        </p:spPr>
        <p:txBody>
          <a:bodyPr/>
          <a:lstStyle/>
          <a:p>
            <a:pPr marL="0" indent="0">
              <a:buNone/>
            </a:pPr>
            <a:r>
              <a:rPr kumimoji="1" lang="ja-JP" altLang="en-US" dirty="0" smtClean="0"/>
              <a:t>　こちらもまず生データを記載する。今回</a:t>
            </a:r>
            <a:r>
              <a:rPr kumimoji="1" lang="ja-JP" altLang="en-US" dirty="0" smtClean="0"/>
              <a:t>の</a:t>
            </a:r>
            <a:endParaRPr kumimoji="1" lang="en-US" altLang="ja-JP" dirty="0" smtClean="0"/>
          </a:p>
          <a:p>
            <a:pPr marL="0" indent="0">
              <a:buNone/>
            </a:pPr>
            <a:r>
              <a:rPr lang="ja-JP" altLang="en-US" dirty="0"/>
              <a:t> </a:t>
            </a:r>
            <a:r>
              <a:rPr lang="ja-JP" altLang="en-US" dirty="0" smtClean="0"/>
              <a:t>  </a:t>
            </a:r>
            <a:r>
              <a:rPr kumimoji="1" lang="ja-JP" altLang="en-US" dirty="0" smtClean="0"/>
              <a:t>寿命</a:t>
            </a:r>
            <a:r>
              <a:rPr kumimoji="1" lang="ja-JP" altLang="en-US" dirty="0" smtClean="0"/>
              <a:t>測定では</a:t>
            </a:r>
            <a:r>
              <a:rPr kumimoji="1" lang="en-US" altLang="ja-JP" dirty="0" smtClean="0"/>
              <a:t>TDC4</a:t>
            </a:r>
            <a:r>
              <a:rPr kumimoji="1" lang="ja-JP" altLang="en-US" dirty="0" smtClean="0"/>
              <a:t>の値のみ必要なので</a:t>
            </a:r>
            <a:r>
              <a:rPr kumimoji="1" lang="ja-JP" altLang="en-US" dirty="0" smtClean="0"/>
              <a:t>、</a:t>
            </a:r>
            <a:endParaRPr kumimoji="1" lang="en-US" altLang="ja-JP" dirty="0" smtClean="0"/>
          </a:p>
          <a:p>
            <a:pPr marL="0" indent="0">
              <a:buNone/>
            </a:pPr>
            <a:r>
              <a:rPr lang="en-US" altLang="ja-JP" dirty="0" smtClean="0">
                <a:solidFill>
                  <a:prstClr val="black"/>
                </a:solidFill>
                <a:latin typeface="ＭＳ Ｐゴシック" panose="020B0600070205080204" pitchFamily="50" charset="-128"/>
              </a:rPr>
              <a:t>  calibration</a:t>
            </a:r>
            <a:r>
              <a:rPr kumimoji="1" lang="ja-JP" altLang="en-US" dirty="0" smtClean="0"/>
              <a:t>は</a:t>
            </a:r>
            <a:r>
              <a:rPr kumimoji="1" lang="en-US" altLang="ja-JP" dirty="0" smtClean="0"/>
              <a:t>TDC4</a:t>
            </a:r>
            <a:r>
              <a:rPr kumimoji="1" lang="ja-JP" altLang="en-US" dirty="0" smtClean="0"/>
              <a:t>についてのみ行った。</a:t>
            </a:r>
            <a:endParaRPr kumimoji="1" lang="ja-JP" altLang="en-US" dirty="0"/>
          </a:p>
        </p:txBody>
      </p:sp>
    </p:spTree>
    <p:extLst>
      <p:ext uri="{BB962C8B-B14F-4D97-AF65-F5344CB8AC3E}">
        <p14:creationId xmlns:p14="http://schemas.microsoft.com/office/powerpoint/2010/main" val="3344859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5598566"/>
            <a:ext cx="5486400" cy="566738"/>
          </a:xfrm>
        </p:spPr>
        <p:txBody>
          <a:bodyPr/>
          <a:lstStyle/>
          <a:p>
            <a:pPr algn="ctr"/>
            <a:r>
              <a:rPr kumimoji="1" lang="ja-JP" altLang="en-US" dirty="0" smtClean="0"/>
              <a:t>図３：</a:t>
            </a:r>
            <a:r>
              <a:rPr kumimoji="1" lang="en-US" altLang="ja-JP" dirty="0" smtClean="0"/>
              <a:t>TDC</a:t>
            </a:r>
            <a:r>
              <a:rPr kumimoji="1" lang="ja-JP" altLang="en-US" dirty="0" smtClean="0"/>
              <a:t>の生データ</a:t>
            </a:r>
            <a:endParaRPr kumimoji="1" lang="ja-JP" altLang="en-US" dirty="0"/>
          </a:p>
        </p:txBody>
      </p:sp>
      <p:pic>
        <p:nvPicPr>
          <p:cNvPr id="512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67" r="1567"/>
          <a:stretch>
            <a:fillRect/>
          </a:stretch>
        </p:blipFill>
        <p:spPr bwMode="auto">
          <a:xfrm>
            <a:off x="1007171" y="332656"/>
            <a:ext cx="7021213" cy="52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28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実験目的</a:t>
            </a:r>
            <a:endParaRPr kumimoji="1" lang="ja-JP" altLang="en-US" dirty="0"/>
          </a:p>
        </p:txBody>
      </p:sp>
      <p:sp>
        <p:nvSpPr>
          <p:cNvPr id="3" name="コンテンツ プレースホルダー 2"/>
          <p:cNvSpPr>
            <a:spLocks noGrp="1"/>
          </p:cNvSpPr>
          <p:nvPr>
            <p:ph idx="1"/>
          </p:nvPr>
        </p:nvSpPr>
        <p:spPr>
          <a:xfrm>
            <a:off x="590872" y="1783357"/>
            <a:ext cx="8229600" cy="4525963"/>
          </a:xfrm>
        </p:spPr>
        <p:txBody>
          <a:bodyPr>
            <a:normAutofit/>
          </a:bodyPr>
          <a:lstStyle/>
          <a:p>
            <a:pPr marL="0" indent="0">
              <a:buNone/>
            </a:pPr>
            <a:r>
              <a:rPr lang="ja-JP" altLang="en-US" dirty="0"/>
              <a:t>電子と陽電子の対消滅は、</a:t>
            </a:r>
            <a:r>
              <a:rPr lang="en-US" altLang="ja-JP" dirty="0"/>
              <a:t>QED </a:t>
            </a:r>
            <a:r>
              <a:rPr lang="ja-JP" altLang="en-US" dirty="0"/>
              <a:t>の検証に用いることのできる素粒子反応のひとつである</a:t>
            </a:r>
            <a:r>
              <a:rPr lang="ja-JP" altLang="en-US" dirty="0" smtClean="0"/>
              <a:t>。</a:t>
            </a:r>
            <a:endParaRPr lang="en-US" altLang="ja-JP" dirty="0" smtClean="0"/>
          </a:p>
          <a:p>
            <a:pPr marL="0" indent="0">
              <a:buNone/>
            </a:pPr>
            <a:endParaRPr lang="en-US" altLang="ja-JP" sz="1600" dirty="0" smtClean="0"/>
          </a:p>
          <a:p>
            <a:pPr marL="0" indent="0">
              <a:buNone/>
            </a:pPr>
            <a:r>
              <a:rPr lang="ja-JP" altLang="en-US" dirty="0" smtClean="0"/>
              <a:t>この</a:t>
            </a:r>
            <a:r>
              <a:rPr lang="ja-JP" altLang="en-US" dirty="0"/>
              <a:t>実験では</a:t>
            </a:r>
            <a:r>
              <a:rPr lang="ja-JP" altLang="en-US" dirty="0" smtClean="0"/>
              <a:t>、</a:t>
            </a:r>
            <a:r>
              <a:rPr lang="en-US" altLang="ja-JP" dirty="0" err="1" smtClean="0"/>
              <a:t>NaI</a:t>
            </a:r>
            <a:r>
              <a:rPr lang="en-US" altLang="ja-JP" dirty="0" smtClean="0"/>
              <a:t> </a:t>
            </a:r>
            <a:r>
              <a:rPr lang="ja-JP" altLang="en-US" dirty="0"/>
              <a:t>シンチレータとプラスチックシンチレータを用いてオルソポジトロニウムの寿命を求めることを目的と</a:t>
            </a:r>
            <a:r>
              <a:rPr lang="ja-JP" altLang="en-US" dirty="0" smtClean="0"/>
              <a:t>した。</a:t>
            </a:r>
            <a:endParaRPr lang="en-US" altLang="ja-JP" dirty="0" smtClean="0"/>
          </a:p>
          <a:p>
            <a:pPr marL="0" indent="0">
              <a:buNone/>
            </a:pPr>
            <a:endParaRPr lang="en-US" altLang="ja-JP" dirty="0"/>
          </a:p>
        </p:txBody>
      </p:sp>
      <p:sp>
        <p:nvSpPr>
          <p:cNvPr id="4" name="タイトル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Tree>
    <p:extLst>
      <p:ext uri="{BB962C8B-B14F-4D97-AF65-F5344CB8AC3E}">
        <p14:creationId xmlns:p14="http://schemas.microsoft.com/office/powerpoint/2010/main" val="1110775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485800"/>
            <a:ext cx="8229600" cy="1143000"/>
          </a:xfrm>
        </p:spPr>
        <p:txBody>
          <a:bodyPr>
            <a:normAutofit/>
          </a:bodyPr>
          <a:lstStyle/>
          <a:p>
            <a:pPr algn="l"/>
            <a:r>
              <a:rPr kumimoji="1" lang="ja-JP" altLang="en-US" sz="3200" dirty="0" smtClean="0"/>
              <a:t>回路に組み込んでおいた</a:t>
            </a:r>
            <a:r>
              <a:rPr lang="en-US" altLang="ja-JP" sz="3200" dirty="0" smtClean="0"/>
              <a:t>f</a:t>
            </a:r>
            <a:r>
              <a:rPr kumimoji="1" lang="en-US" altLang="ja-JP" sz="3200" dirty="0" smtClean="0"/>
              <a:t>ixed delay</a:t>
            </a:r>
            <a:r>
              <a:rPr lang="ja-JP" altLang="en-US" sz="3200" dirty="0" smtClean="0"/>
              <a:t>と</a:t>
            </a:r>
            <a:r>
              <a:rPr lang="en-US" altLang="ja-JP" sz="3200" dirty="0" smtClean="0"/>
              <a:t>TDC</a:t>
            </a:r>
            <a:r>
              <a:rPr lang="ja-JP" altLang="en-US" sz="3200" dirty="0" smtClean="0"/>
              <a:t>の値を対応させ</a:t>
            </a:r>
            <a:r>
              <a:rPr lang="ja-JP" altLang="en-US" sz="3200" dirty="0" smtClean="0"/>
              <a:t>、</a:t>
            </a:r>
            <a:r>
              <a:rPr lang="en-US" altLang="ja-JP" sz="3200" dirty="0">
                <a:solidFill>
                  <a:prstClr val="black"/>
                </a:solidFill>
                <a:latin typeface="ＭＳ Ｐゴシック" panose="020B0600070205080204" pitchFamily="50" charset="-128"/>
              </a:rPr>
              <a:t> calibration</a:t>
            </a:r>
            <a:r>
              <a:rPr lang="ja-JP" altLang="en-US" sz="3200" dirty="0" smtClean="0"/>
              <a:t>を</a:t>
            </a:r>
            <a:r>
              <a:rPr lang="ja-JP" altLang="en-US" sz="3200" dirty="0" smtClean="0"/>
              <a:t>行った。</a:t>
            </a:r>
            <a:endParaRPr kumimoji="1" lang="ja-JP" altLang="en-US" sz="3200" dirty="0"/>
          </a:p>
        </p:txBody>
      </p:sp>
      <p:pic>
        <p:nvPicPr>
          <p:cNvPr id="3" name="図 2"/>
          <p:cNvPicPr>
            <a:picLocks noChangeAspect="1"/>
          </p:cNvPicPr>
          <p:nvPr/>
        </p:nvPicPr>
        <p:blipFill rotWithShape="1">
          <a:blip r:embed="rId2"/>
          <a:srcRect l="25457" t="24865" r="26203" b="17657"/>
          <a:stretch/>
        </p:blipFill>
        <p:spPr>
          <a:xfrm>
            <a:off x="1920936" y="2636912"/>
            <a:ext cx="5459376" cy="3649645"/>
          </a:xfrm>
          <a:prstGeom prst="rect">
            <a:avLst/>
          </a:prstGeom>
        </p:spPr>
      </p:pic>
      <p:sp>
        <p:nvSpPr>
          <p:cNvPr id="4" name="テキスト ボックス 3"/>
          <p:cNvSpPr txBox="1"/>
          <p:nvPr/>
        </p:nvSpPr>
        <p:spPr>
          <a:xfrm>
            <a:off x="3059832" y="1988840"/>
            <a:ext cx="6590815" cy="584775"/>
          </a:xfrm>
          <a:prstGeom prst="rect">
            <a:avLst/>
          </a:prstGeom>
          <a:noFill/>
        </p:spPr>
        <p:txBody>
          <a:bodyPr wrap="square" rtlCol="0">
            <a:spAutoFit/>
          </a:bodyPr>
          <a:lstStyle/>
          <a:p>
            <a:r>
              <a:rPr lang="en-US" altLang="ja-JP" sz="3200" dirty="0"/>
              <a:t>f</a:t>
            </a:r>
            <a:r>
              <a:rPr kumimoji="1" lang="en-US" altLang="ja-JP" sz="3200" dirty="0" smtClean="0"/>
              <a:t>ixed delay</a:t>
            </a:r>
            <a:r>
              <a:rPr lang="ja-JP" altLang="en-US" sz="3200" dirty="0" smtClean="0"/>
              <a:t>と</a:t>
            </a:r>
            <a:r>
              <a:rPr lang="en-US" altLang="ja-JP" sz="3200" dirty="0" smtClean="0"/>
              <a:t>TDC4</a:t>
            </a:r>
            <a:endParaRPr kumimoji="1" lang="ja-JP" altLang="en-US" sz="3200" dirty="0"/>
          </a:p>
        </p:txBody>
      </p:sp>
    </p:spTree>
    <p:extLst>
      <p:ext uri="{BB962C8B-B14F-4D97-AF65-F5344CB8AC3E}">
        <p14:creationId xmlns:p14="http://schemas.microsoft.com/office/powerpoint/2010/main" val="2563552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sz="3200" dirty="0">
                <a:solidFill>
                  <a:prstClr val="black"/>
                </a:solidFill>
                <a:latin typeface="ＭＳ Ｐゴシック" panose="020B0600070205080204" pitchFamily="50" charset="-128"/>
              </a:rPr>
              <a:t>calibration</a:t>
            </a:r>
            <a:r>
              <a:rPr kumimoji="1" lang="ja-JP" altLang="en-US" sz="3200" dirty="0" smtClean="0"/>
              <a:t>の</a:t>
            </a:r>
            <a:r>
              <a:rPr kumimoji="1" lang="ja-JP" altLang="en-US" sz="3200" dirty="0" smtClean="0"/>
              <a:t>結果以下の式が得られた</a:t>
            </a:r>
            <a:endParaRPr kumimoji="1" lang="ja-JP" altLang="en-US" sz="3200" dirty="0"/>
          </a:p>
        </p:txBody>
      </p:sp>
      <p:sp>
        <p:nvSpPr>
          <p:cNvPr id="3" name="コンテンツ プレースホルダー 2"/>
          <p:cNvSpPr>
            <a:spLocks noGrp="1"/>
          </p:cNvSpPr>
          <p:nvPr>
            <p:ph idx="1"/>
          </p:nvPr>
        </p:nvSpPr>
        <p:spPr>
          <a:xfrm>
            <a:off x="457200" y="1600200"/>
            <a:ext cx="7931224" cy="4525963"/>
          </a:xfrm>
        </p:spPr>
        <p:txBody>
          <a:bodyPr>
            <a:normAutofit/>
          </a:bodyPr>
          <a:lstStyle/>
          <a:p>
            <a:pPr marL="0" indent="0" algn="ctr">
              <a:buNone/>
            </a:pPr>
            <a:r>
              <a:rPr lang="en-US" altLang="ja-JP" sz="3600" dirty="0" smtClean="0"/>
              <a:t>Time[ns]=0.251×TDC4-12.1</a:t>
            </a:r>
            <a:endParaRPr lang="en-US" altLang="ja-JP" sz="3600" dirty="0" smtClean="0"/>
          </a:p>
          <a:p>
            <a:pPr marL="0" indent="0">
              <a:buNone/>
            </a:pPr>
            <a:endParaRPr kumimoji="1" lang="en-US" altLang="ja-JP" dirty="0"/>
          </a:p>
          <a:p>
            <a:pPr marL="0" indent="0">
              <a:buNone/>
            </a:pPr>
            <a:r>
              <a:rPr lang="ja-JP" altLang="en-US" dirty="0"/>
              <a:t>これを</a:t>
            </a:r>
            <a:r>
              <a:rPr lang="ja-JP" altLang="en-US" dirty="0" smtClean="0"/>
              <a:t>用いて</a:t>
            </a:r>
            <a:r>
              <a:rPr lang="en-US" altLang="ja-JP" dirty="0" smtClean="0"/>
              <a:t>TDC4</a:t>
            </a:r>
            <a:r>
              <a:rPr lang="ja-JP" altLang="en-US" dirty="0" smtClean="0"/>
              <a:t>を</a:t>
            </a:r>
            <a:r>
              <a:rPr lang="en-US" altLang="ja-JP" dirty="0" smtClean="0">
                <a:solidFill>
                  <a:prstClr val="black"/>
                </a:solidFill>
                <a:latin typeface="ＭＳ Ｐゴシック" panose="020B0600070205080204" pitchFamily="50" charset="-128"/>
              </a:rPr>
              <a:t>calibration</a:t>
            </a:r>
            <a:r>
              <a:rPr lang="ja-JP" altLang="en-US" dirty="0" smtClean="0"/>
              <a:t>し</a:t>
            </a:r>
            <a:r>
              <a:rPr lang="ja-JP" altLang="en-US" dirty="0" smtClean="0"/>
              <a:t>、</a:t>
            </a:r>
            <a:r>
              <a:rPr lang="en-US" altLang="ja-JP" dirty="0" smtClean="0"/>
              <a:t>940ns</a:t>
            </a:r>
            <a:r>
              <a:rPr lang="ja-JP" altLang="en-US" dirty="0" smtClean="0"/>
              <a:t>からその値を引いたのが次のグラフである。</a:t>
            </a:r>
            <a:endParaRPr lang="en-US" altLang="ja-JP" dirty="0" smtClean="0"/>
          </a:p>
          <a:p>
            <a:pPr marL="0" indent="0">
              <a:buNone/>
            </a:pPr>
            <a:endParaRPr lang="en-US" altLang="ja-JP" dirty="0" smtClean="0"/>
          </a:p>
          <a:p>
            <a:pPr marL="0" indent="0">
              <a:buNone/>
            </a:pPr>
            <a:r>
              <a:rPr kumimoji="1" lang="ja-JP" altLang="en-US" dirty="0"/>
              <a:t>また</a:t>
            </a:r>
            <a:r>
              <a:rPr kumimoji="1" lang="ja-JP" altLang="en-US" dirty="0" smtClean="0"/>
              <a:t>今回</a:t>
            </a:r>
            <a:r>
              <a:rPr kumimoji="1" lang="en-US" altLang="ja-JP" dirty="0" smtClean="0"/>
              <a:t>TDC1,2,3</a:t>
            </a:r>
            <a:r>
              <a:rPr kumimoji="1" lang="ja-JP" altLang="en-US" dirty="0" smtClean="0"/>
              <a:t>は定値を返すはずなので、それぞれ</a:t>
            </a:r>
            <a:r>
              <a:rPr kumimoji="1" lang="en-US" altLang="ja-JP" dirty="0" smtClean="0"/>
              <a:t>394</a:t>
            </a:r>
            <a:r>
              <a:rPr kumimoji="1" lang="ja-JP" altLang="en-US" dirty="0" smtClean="0"/>
              <a:t>≦</a:t>
            </a:r>
            <a:r>
              <a:rPr kumimoji="1" lang="en-US" altLang="ja-JP" dirty="0" smtClean="0"/>
              <a:t>TDC1</a:t>
            </a:r>
            <a:r>
              <a:rPr kumimoji="1" lang="ja-JP" altLang="en-US" dirty="0" smtClean="0"/>
              <a:t>≦</a:t>
            </a:r>
            <a:r>
              <a:rPr kumimoji="1" lang="en-US" altLang="ja-JP" dirty="0" smtClean="0"/>
              <a:t>395</a:t>
            </a:r>
            <a:r>
              <a:rPr kumimoji="1" lang="ja-JP" altLang="en-US" dirty="0" err="1" smtClean="0"/>
              <a:t>、</a:t>
            </a:r>
            <a:r>
              <a:rPr kumimoji="1" lang="en-US" altLang="ja-JP" dirty="0" smtClean="0"/>
              <a:t>394</a:t>
            </a:r>
            <a:r>
              <a:rPr kumimoji="1" lang="ja-JP" altLang="en-US" dirty="0" smtClean="0"/>
              <a:t>≦</a:t>
            </a:r>
            <a:r>
              <a:rPr kumimoji="1" lang="en-US" altLang="ja-JP" dirty="0" smtClean="0"/>
              <a:t>TDC2</a:t>
            </a:r>
            <a:r>
              <a:rPr kumimoji="1" lang="ja-JP" altLang="en-US" dirty="0" smtClean="0"/>
              <a:t>≦</a:t>
            </a:r>
            <a:r>
              <a:rPr kumimoji="1" lang="en-US" altLang="ja-JP" dirty="0" smtClean="0"/>
              <a:t>395</a:t>
            </a:r>
            <a:r>
              <a:rPr kumimoji="1" lang="ja-JP" altLang="en-US" dirty="0" err="1" smtClean="0"/>
              <a:t>、</a:t>
            </a:r>
            <a:r>
              <a:rPr kumimoji="1" lang="en-US" altLang="ja-JP" dirty="0" smtClean="0"/>
              <a:t>387</a:t>
            </a:r>
            <a:r>
              <a:rPr kumimoji="1" lang="ja-JP" altLang="en-US" dirty="0" smtClean="0"/>
              <a:t>≦</a:t>
            </a:r>
            <a:r>
              <a:rPr kumimoji="1" lang="en-US" altLang="ja-JP" dirty="0" smtClean="0"/>
              <a:t>TDC3</a:t>
            </a:r>
            <a:r>
              <a:rPr kumimoji="1" lang="ja-JP" altLang="en-US" dirty="0" smtClean="0"/>
              <a:t>≦</a:t>
            </a:r>
            <a:r>
              <a:rPr kumimoji="1" lang="en-US" altLang="ja-JP" dirty="0" smtClean="0"/>
              <a:t>389</a:t>
            </a:r>
            <a:r>
              <a:rPr kumimoji="1" lang="ja-JP" altLang="en-US" dirty="0" smtClean="0"/>
              <a:t>の値のみ用いた。</a:t>
            </a:r>
            <a:endParaRPr kumimoji="1" lang="ja-JP" altLang="en-US" dirty="0"/>
          </a:p>
        </p:txBody>
      </p:sp>
    </p:spTree>
    <p:extLst>
      <p:ext uri="{BB962C8B-B14F-4D97-AF65-F5344CB8AC3E}">
        <p14:creationId xmlns:p14="http://schemas.microsoft.com/office/powerpoint/2010/main" val="297857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5814590"/>
            <a:ext cx="5515000" cy="566738"/>
          </a:xfrm>
        </p:spPr>
        <p:txBody>
          <a:bodyPr/>
          <a:lstStyle/>
          <a:p>
            <a:pPr algn="ctr"/>
            <a:r>
              <a:rPr kumimoji="1" lang="ja-JP" altLang="en-US" dirty="0" smtClean="0"/>
              <a:t>図４</a:t>
            </a:r>
            <a:r>
              <a:rPr kumimoji="1" lang="ja-JP" altLang="en-US" dirty="0" smtClean="0"/>
              <a:t>：</a:t>
            </a:r>
            <a:r>
              <a:rPr lang="en-US" altLang="ja-JP" dirty="0">
                <a:solidFill>
                  <a:prstClr val="black"/>
                </a:solidFill>
                <a:latin typeface="ＭＳ Ｐゴシック" panose="020B0600070205080204" pitchFamily="50" charset="-128"/>
              </a:rPr>
              <a:t> calibration</a:t>
            </a:r>
            <a:r>
              <a:rPr kumimoji="1" lang="ja-JP" altLang="en-US" dirty="0" smtClean="0"/>
              <a:t>後</a:t>
            </a:r>
            <a:r>
              <a:rPr kumimoji="1" lang="ja-JP" altLang="en-US" dirty="0" smtClean="0"/>
              <a:t>の</a:t>
            </a:r>
            <a:r>
              <a:rPr kumimoji="1" lang="en-US" altLang="ja-JP" dirty="0" smtClean="0"/>
              <a:t>TDC4</a:t>
            </a:r>
            <a:endParaRPr kumimoji="1" lang="ja-JP" altLang="en-US" dirty="0"/>
          </a:p>
        </p:txBody>
      </p:sp>
      <p:pic>
        <p:nvPicPr>
          <p:cNvPr id="71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19" r="2319"/>
          <a:stretch>
            <a:fillRect/>
          </a:stretch>
        </p:blipFill>
        <p:spPr bwMode="auto">
          <a:xfrm>
            <a:off x="956452" y="375300"/>
            <a:ext cx="7143940" cy="53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32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smtClean="0"/>
              <a:t>ペデスタルの扱い</a:t>
            </a:r>
            <a:endParaRPr kumimoji="1" lang="ja-JP" altLang="en-US" dirty="0"/>
          </a:p>
        </p:txBody>
      </p:sp>
      <p:sp>
        <p:nvSpPr>
          <p:cNvPr id="6" name="コンテンツ プレースホルダー 5"/>
          <p:cNvSpPr>
            <a:spLocks noGrp="1"/>
          </p:cNvSpPr>
          <p:nvPr>
            <p:ph idx="1"/>
          </p:nvPr>
        </p:nvSpPr>
        <p:spPr>
          <a:xfrm>
            <a:off x="518864" y="1600200"/>
            <a:ext cx="8229600" cy="4525963"/>
          </a:xfrm>
        </p:spPr>
        <p:txBody>
          <a:bodyPr/>
          <a:lstStyle/>
          <a:p>
            <a:pPr marL="0" indent="0">
              <a:buNone/>
            </a:pPr>
            <a:r>
              <a:rPr kumimoji="1" lang="en-US" altLang="ja-JP" dirty="0" smtClean="0"/>
              <a:t>ADC</a:t>
            </a:r>
            <a:r>
              <a:rPr kumimoji="1" lang="ja-JP" altLang="en-US" dirty="0" smtClean="0"/>
              <a:t>の生データを見ると、</a:t>
            </a:r>
            <a:r>
              <a:rPr kumimoji="1" lang="en-US" altLang="ja-JP" dirty="0" smtClean="0"/>
              <a:t>ADC</a:t>
            </a:r>
            <a:r>
              <a:rPr kumimoji="1" lang="ja-JP" altLang="en-US" dirty="0" smtClean="0"/>
              <a:t>２と</a:t>
            </a:r>
            <a:r>
              <a:rPr kumimoji="1" lang="en-US" altLang="ja-JP" dirty="0" smtClean="0"/>
              <a:t>ADC3</a:t>
            </a:r>
            <a:r>
              <a:rPr kumimoji="1" lang="ja-JP" altLang="en-US" dirty="0" smtClean="0"/>
              <a:t>にペデスタルと思われるピークが複数確認できた。ペデスタルの移動と時間の相関などを調べた結果、今回はペデスタルのピーク</a:t>
            </a:r>
            <a:r>
              <a:rPr kumimoji="1" lang="ja-JP" altLang="en-US" dirty="0" smtClean="0"/>
              <a:t>の</a:t>
            </a:r>
            <a:r>
              <a:rPr lang="en-US" altLang="ja-JP" dirty="0" smtClean="0"/>
              <a:t>mean</a:t>
            </a:r>
            <a:r>
              <a:rPr kumimoji="1" lang="ja-JP" altLang="en-US" dirty="0" smtClean="0"/>
              <a:t>を</a:t>
            </a:r>
            <a:r>
              <a:rPr kumimoji="1" lang="ja-JP" altLang="en-US" dirty="0" smtClean="0"/>
              <a:t>ペデスタルの固定値として扱うことにした。その詳しい経緯は後に考察にて行う。</a:t>
            </a:r>
            <a:endParaRPr kumimoji="1" lang="ja-JP" altLang="en-US" dirty="0"/>
          </a:p>
        </p:txBody>
      </p:sp>
    </p:spTree>
    <p:extLst>
      <p:ext uri="{BB962C8B-B14F-4D97-AF65-F5344CB8AC3E}">
        <p14:creationId xmlns:p14="http://schemas.microsoft.com/office/powerpoint/2010/main" val="1147491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dirty="0" smtClean="0">
                <a:solidFill>
                  <a:srgbClr val="FFC000"/>
                </a:solidFill>
              </a:rPr>
              <a:t>　　　　真</a:t>
            </a:r>
            <a:r>
              <a:rPr lang="ja-JP" altLang="en-US" sz="4400" dirty="0">
                <a:solidFill>
                  <a:srgbClr val="FFC000"/>
                </a:solidFill>
              </a:rPr>
              <a:t>空中のデータ解析</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
        <p:nvSpPr>
          <p:cNvPr id="3" name="テキスト ボックス 2"/>
          <p:cNvSpPr txBox="1"/>
          <p:nvPr/>
        </p:nvSpPr>
        <p:spPr>
          <a:xfrm>
            <a:off x="2123728" y="2348880"/>
            <a:ext cx="5544616" cy="2800767"/>
          </a:xfrm>
          <a:prstGeom prst="rect">
            <a:avLst/>
          </a:prstGeom>
          <a:noFill/>
        </p:spPr>
        <p:txBody>
          <a:bodyPr wrap="square" rtlCol="0">
            <a:spAutoFit/>
          </a:bodyPr>
          <a:lstStyle/>
          <a:p>
            <a:pPr marL="742950" indent="-742950">
              <a:buAutoNum type="arabicDbPeriod"/>
            </a:pPr>
            <a:r>
              <a:rPr lang="en-US" altLang="ja-JP" sz="3600" dirty="0" smtClean="0">
                <a:solidFill>
                  <a:srgbClr val="C6CDD4"/>
                </a:solidFill>
                <a:latin typeface="ＭＳ Ｐゴシック" panose="020B0600070205080204" pitchFamily="50" charset="-128"/>
              </a:rPr>
              <a:t> Calibration</a:t>
            </a:r>
          </a:p>
          <a:p>
            <a:endParaRPr lang="en-US" altLang="ja-JP" sz="1600" dirty="0" smtClean="0">
              <a:solidFill>
                <a:srgbClr val="C6CDD4"/>
              </a:solidFill>
            </a:endParaRPr>
          </a:p>
          <a:p>
            <a:r>
              <a:rPr lang="ja-JP" altLang="en-US" sz="3600" dirty="0" smtClean="0">
                <a:solidFill>
                  <a:schemeClr val="accent1">
                    <a:lumMod val="50000"/>
                  </a:schemeClr>
                </a:solidFill>
              </a:rPr>
              <a:t>２．</a:t>
            </a:r>
            <a:r>
              <a:rPr lang="en-US" altLang="ja-JP" sz="3600" dirty="0" smtClean="0">
                <a:solidFill>
                  <a:schemeClr val="accent1">
                    <a:lumMod val="50000"/>
                  </a:schemeClr>
                </a:solidFill>
              </a:rPr>
              <a:t>TQ</a:t>
            </a:r>
            <a:r>
              <a:rPr lang="ja-JP" altLang="en-US" sz="3600" dirty="0" smtClean="0">
                <a:solidFill>
                  <a:schemeClr val="accent1">
                    <a:lumMod val="50000"/>
                  </a:schemeClr>
                </a:solidFill>
              </a:rPr>
              <a:t>補正</a:t>
            </a:r>
            <a:endParaRPr lang="en-US" altLang="ja-JP" sz="3600" dirty="0" smtClean="0">
              <a:solidFill>
                <a:schemeClr val="accent1">
                  <a:lumMod val="50000"/>
                </a:schemeClr>
              </a:solidFill>
            </a:endParaRPr>
          </a:p>
          <a:p>
            <a:endParaRPr lang="en-US" altLang="ja-JP" sz="1600" dirty="0">
              <a:solidFill>
                <a:srgbClr val="C6CDD4"/>
              </a:solidFill>
            </a:endParaRPr>
          </a:p>
          <a:p>
            <a:r>
              <a:rPr lang="ja-JP" altLang="en-US" sz="3600" dirty="0" smtClean="0">
                <a:solidFill>
                  <a:srgbClr val="C6CDD4"/>
                </a:solidFill>
              </a:rPr>
              <a:t>３．</a:t>
            </a:r>
            <a:r>
              <a:rPr lang="en-US" altLang="ja-JP" sz="3600" dirty="0">
                <a:solidFill>
                  <a:srgbClr val="C6CDD4"/>
                </a:solidFill>
              </a:rPr>
              <a:t>pick-off</a:t>
            </a:r>
            <a:r>
              <a:rPr lang="ja-JP" altLang="en-US" sz="3600" dirty="0">
                <a:solidFill>
                  <a:srgbClr val="C6CDD4"/>
                </a:solidFill>
              </a:rPr>
              <a:t>補正</a:t>
            </a:r>
          </a:p>
          <a:p>
            <a:endParaRPr lang="ja-JP" altLang="en-US" sz="3600" dirty="0">
              <a:solidFill>
                <a:srgbClr val="C6CDD4"/>
              </a:solidFill>
            </a:endParaRPr>
          </a:p>
        </p:txBody>
      </p:sp>
    </p:spTree>
    <p:extLst>
      <p:ext uri="{BB962C8B-B14F-4D97-AF65-F5344CB8AC3E}">
        <p14:creationId xmlns:p14="http://schemas.microsoft.com/office/powerpoint/2010/main" val="3226255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p:nvPr/>
        </p:nvPicPr>
        <p:blipFill>
          <a:blip r:embed="rId2"/>
          <a:stretch>
            <a:fillRect/>
          </a:stretch>
        </p:blipFill>
        <p:spPr>
          <a:xfrm>
            <a:off x="2073600" y="912744"/>
            <a:ext cx="5162696" cy="4100432"/>
          </a:xfrm>
          <a:prstGeom prst="rect">
            <a:avLst/>
          </a:prstGeom>
        </p:spPr>
      </p:pic>
      <p:sp>
        <p:nvSpPr>
          <p:cNvPr id="35" name="CustomShape 1"/>
          <p:cNvSpPr/>
          <p:nvPr/>
        </p:nvSpPr>
        <p:spPr>
          <a:xfrm>
            <a:off x="457172" y="273684"/>
            <a:ext cx="8225824" cy="1142276"/>
          </a:xfrm>
          <a:prstGeom prst="rect">
            <a:avLst/>
          </a:prstGeom>
        </p:spPr>
        <p:txBody>
          <a:bodyPr wrap="none" lIns="0" tIns="0" rIns="0" bIns="0" anchor="ctr"/>
          <a:lstStyle/>
          <a:p>
            <a:pPr algn="ctr"/>
            <a:r>
              <a:rPr lang="en-US" sz="4400" dirty="0" err="1"/>
              <a:t>TQ補正</a:t>
            </a:r>
            <a:endParaRPr sz="2400" dirty="0"/>
          </a:p>
        </p:txBody>
      </p:sp>
      <p:sp>
        <p:nvSpPr>
          <p:cNvPr id="36" name="CustomShape 2"/>
          <p:cNvSpPr/>
          <p:nvPr/>
        </p:nvSpPr>
        <p:spPr>
          <a:xfrm>
            <a:off x="593995" y="4894056"/>
            <a:ext cx="8226477" cy="1213138"/>
          </a:xfrm>
          <a:prstGeom prst="rect">
            <a:avLst/>
          </a:prstGeom>
        </p:spPr>
        <p:txBody>
          <a:bodyPr wrap="none" lIns="0" tIns="0" rIns="0" bIns="0"/>
          <a:lstStyle/>
          <a:p>
            <a:pPr>
              <a:buSzPct val="45000"/>
            </a:pPr>
            <a:r>
              <a:rPr lang="en-US" sz="3200" dirty="0" err="1">
                <a:latin typeface="VL ゴシック"/>
                <a:ea typeface="VL ゴシック"/>
              </a:rPr>
              <a:t>信号は大きさによって、スレッショルドを超える</a:t>
            </a:r>
            <a:endParaRPr sz="3200" dirty="0"/>
          </a:p>
          <a:p>
            <a:pPr>
              <a:buSzPct val="45000"/>
            </a:pPr>
            <a:r>
              <a:rPr lang="en-US" sz="3200" dirty="0" err="1">
                <a:latin typeface="VL ゴシック"/>
                <a:ea typeface="VL ゴシック"/>
              </a:rPr>
              <a:t>までの遅延時間が異なる</a:t>
            </a:r>
            <a:r>
              <a:rPr lang="en-US" sz="3200" dirty="0">
                <a:latin typeface="VL ゴシック"/>
                <a:ea typeface="VL ゴシック"/>
              </a:rPr>
              <a:t>。</a:t>
            </a:r>
            <a:endParaRPr sz="3200" dirty="0"/>
          </a:p>
        </p:txBody>
      </p:sp>
    </p:spTree>
    <p:extLst>
      <p:ext uri="{BB962C8B-B14F-4D97-AF65-F5344CB8AC3E}">
        <p14:creationId xmlns:p14="http://schemas.microsoft.com/office/powerpoint/2010/main" val="1620265515"/>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497665" y="432061"/>
            <a:ext cx="8225824" cy="1142276"/>
          </a:xfrm>
          <a:prstGeom prst="rect">
            <a:avLst/>
          </a:prstGeom>
        </p:spPr>
        <p:txBody>
          <a:bodyPr wrap="none" lIns="0" tIns="0" rIns="0" bIns="0" anchor="ctr"/>
          <a:lstStyle/>
          <a:p>
            <a:pPr algn="ctr"/>
            <a:r>
              <a:rPr lang="en-US" sz="4400" dirty="0" err="1"/>
              <a:t>TQ補正の必要性</a:t>
            </a:r>
            <a:endParaRPr sz="2400" dirty="0"/>
          </a:p>
        </p:txBody>
      </p:sp>
      <p:sp>
        <p:nvSpPr>
          <p:cNvPr id="38" name="CustomShape 2"/>
          <p:cNvSpPr/>
          <p:nvPr/>
        </p:nvSpPr>
        <p:spPr>
          <a:xfrm>
            <a:off x="480031" y="5337186"/>
            <a:ext cx="8226477" cy="1130194"/>
          </a:xfrm>
          <a:prstGeom prst="rect">
            <a:avLst/>
          </a:prstGeom>
        </p:spPr>
        <p:txBody>
          <a:bodyPr wrap="none" lIns="0" tIns="0" rIns="0" bIns="0"/>
          <a:lstStyle/>
          <a:p>
            <a:pPr>
              <a:buSzPct val="45000"/>
            </a:pPr>
            <a:r>
              <a:rPr lang="en-US" sz="3200" dirty="0">
                <a:latin typeface="VL ゴシック"/>
                <a:ea typeface="VL ゴシック"/>
              </a:rPr>
              <a:t>全体で、一見して</a:t>
            </a:r>
            <a:r>
              <a:rPr lang="en-US" sz="3200" dirty="0">
                <a:latin typeface="Arial"/>
                <a:ea typeface="VL ゴシック"/>
              </a:rPr>
              <a:t>50ns</a:t>
            </a:r>
            <a:r>
              <a:rPr lang="en-US" sz="3200" dirty="0">
                <a:latin typeface="VL ゴシック"/>
                <a:ea typeface="VL ゴシック"/>
              </a:rPr>
              <a:t>ほどのずれが見られる。</a:t>
            </a:r>
            <a:endParaRPr dirty="0"/>
          </a:p>
        </p:txBody>
      </p:sp>
      <p:pic>
        <p:nvPicPr>
          <p:cNvPr id="39" name="図 38"/>
          <p:cNvPicPr/>
          <p:nvPr/>
        </p:nvPicPr>
        <p:blipFill>
          <a:blip r:embed="rId2"/>
          <a:stretch>
            <a:fillRect/>
          </a:stretch>
        </p:blipFill>
        <p:spPr>
          <a:xfrm>
            <a:off x="1575936" y="1475392"/>
            <a:ext cx="5969356" cy="3498996"/>
          </a:xfrm>
          <a:prstGeom prst="rect">
            <a:avLst/>
          </a:prstGeom>
        </p:spPr>
      </p:pic>
    </p:spTree>
    <p:extLst>
      <p:ext uri="{BB962C8B-B14F-4D97-AF65-F5344CB8AC3E}">
        <p14:creationId xmlns:p14="http://schemas.microsoft.com/office/powerpoint/2010/main" val="106603631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457172" y="273684"/>
            <a:ext cx="8225824" cy="1142276"/>
          </a:xfrm>
          <a:prstGeom prst="rect">
            <a:avLst/>
          </a:prstGeom>
        </p:spPr>
      </p:sp>
      <p:pic>
        <p:nvPicPr>
          <p:cNvPr id="41" name="図 40"/>
          <p:cNvPicPr/>
          <p:nvPr/>
        </p:nvPicPr>
        <p:blipFill>
          <a:blip r:embed="rId2"/>
          <a:stretch>
            <a:fillRect/>
          </a:stretch>
        </p:blipFill>
        <p:spPr>
          <a:xfrm>
            <a:off x="1907713" y="3692348"/>
            <a:ext cx="5140242" cy="3162975"/>
          </a:xfrm>
          <a:prstGeom prst="rect">
            <a:avLst/>
          </a:prstGeom>
        </p:spPr>
      </p:pic>
      <p:pic>
        <p:nvPicPr>
          <p:cNvPr id="42" name="図 41"/>
          <p:cNvPicPr/>
          <p:nvPr/>
        </p:nvPicPr>
        <p:blipFill>
          <a:blip r:embed="rId3"/>
          <a:stretch>
            <a:fillRect/>
          </a:stretch>
        </p:blipFill>
        <p:spPr>
          <a:xfrm>
            <a:off x="1907713" y="335402"/>
            <a:ext cx="5140242" cy="3354660"/>
          </a:xfrm>
          <a:prstGeom prst="rect">
            <a:avLst/>
          </a:prstGeom>
        </p:spPr>
      </p:pic>
    </p:spTree>
    <p:extLst>
      <p:ext uri="{BB962C8B-B14F-4D97-AF65-F5344CB8AC3E}">
        <p14:creationId xmlns:p14="http://schemas.microsoft.com/office/powerpoint/2010/main" val="2599650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1187624" y="1825128"/>
            <a:ext cx="9059183" cy="2403417"/>
          </a:xfrm>
          <a:prstGeom prst="rect">
            <a:avLst/>
          </a:prstGeom>
        </p:spPr>
        <p:txBody>
          <a:bodyPr wrap="none" lIns="81638" tIns="40819" rIns="81638" bIns="40819"/>
          <a:lstStyle/>
          <a:p>
            <a:r>
              <a:rPr lang="en-US" sz="4000" dirty="0"/>
              <a:t>ΔT + </a:t>
            </a:r>
            <a:r>
              <a:rPr lang="en-US" sz="4000" dirty="0" smtClean="0"/>
              <a:t>p</a:t>
            </a:r>
            <a:r>
              <a:rPr lang="en-US" sz="4000" baseline="-25000" dirty="0" smtClean="0"/>
              <a:t>3</a:t>
            </a:r>
            <a:r>
              <a:rPr lang="en-US" sz="4000" dirty="0" smtClean="0"/>
              <a:t> </a:t>
            </a:r>
            <a:r>
              <a:rPr lang="en-US" sz="4000" dirty="0"/>
              <a:t>= </a:t>
            </a:r>
            <a:r>
              <a:rPr lang="en-US" sz="4000" dirty="0" smtClean="0"/>
              <a:t>p</a:t>
            </a:r>
            <a:r>
              <a:rPr lang="en-US" sz="4000" baseline="-25000" dirty="0" smtClean="0"/>
              <a:t>0</a:t>
            </a:r>
            <a:r>
              <a:rPr lang="en-US" sz="4000" dirty="0" smtClean="0"/>
              <a:t> </a:t>
            </a:r>
            <a:r>
              <a:rPr lang="en-US" sz="4000" dirty="0"/>
              <a:t>/(Energy – </a:t>
            </a:r>
            <a:r>
              <a:rPr lang="en-US" sz="4000" dirty="0" smtClean="0"/>
              <a:t>p</a:t>
            </a:r>
            <a:r>
              <a:rPr lang="en-US" sz="4000" baseline="-25000" dirty="0" smtClean="0"/>
              <a:t>1</a:t>
            </a:r>
            <a:r>
              <a:rPr lang="en-US" sz="4000" dirty="0" smtClean="0"/>
              <a:t> )</a:t>
            </a:r>
            <a:r>
              <a:rPr lang="en-US" sz="4000" baseline="30000" dirty="0" smtClean="0"/>
              <a:t>p</a:t>
            </a:r>
            <a:r>
              <a:rPr lang="en-US" sz="3200" baseline="10000" dirty="0" smtClean="0"/>
              <a:t>2</a:t>
            </a:r>
            <a:r>
              <a:rPr lang="en-US" sz="4000" dirty="0" smtClean="0"/>
              <a:t> </a:t>
            </a:r>
            <a:r>
              <a:rPr lang="en-US" sz="4000" dirty="0"/>
              <a:t>+ </a:t>
            </a:r>
            <a:r>
              <a:rPr lang="en-US" sz="4000" dirty="0" smtClean="0"/>
              <a:t>p</a:t>
            </a:r>
            <a:r>
              <a:rPr lang="en-US" sz="4000" baseline="-25000" dirty="0" smtClean="0"/>
              <a:t>3</a:t>
            </a:r>
            <a:endParaRPr sz="1200" dirty="0"/>
          </a:p>
        </p:txBody>
      </p:sp>
      <p:sp>
        <p:nvSpPr>
          <p:cNvPr id="44" name="CustomShape 2"/>
          <p:cNvSpPr/>
          <p:nvPr/>
        </p:nvSpPr>
        <p:spPr>
          <a:xfrm>
            <a:off x="3170303" y="2197374"/>
            <a:ext cx="1905753" cy="439538"/>
          </a:xfrm>
          <a:prstGeom prst="rect">
            <a:avLst/>
          </a:prstGeom>
        </p:spPr>
        <p:txBody>
          <a:bodyPr wrap="none" lIns="81638" tIns="40819" rIns="81638" bIns="40819"/>
          <a:lstStyle/>
          <a:p>
            <a:endParaRPr sz="1633" dirty="0"/>
          </a:p>
        </p:txBody>
      </p:sp>
      <p:sp>
        <p:nvSpPr>
          <p:cNvPr id="45" name="CustomShape 3"/>
          <p:cNvSpPr/>
          <p:nvPr/>
        </p:nvSpPr>
        <p:spPr>
          <a:xfrm>
            <a:off x="5724128" y="2204864"/>
            <a:ext cx="1739865" cy="439538"/>
          </a:xfrm>
          <a:prstGeom prst="rect">
            <a:avLst/>
          </a:prstGeom>
        </p:spPr>
        <p:txBody>
          <a:bodyPr wrap="none" lIns="81638" tIns="40819" rIns="81638" bIns="40819"/>
          <a:lstStyle/>
          <a:p>
            <a:endParaRPr sz="1633" dirty="0"/>
          </a:p>
        </p:txBody>
      </p:sp>
      <p:sp>
        <p:nvSpPr>
          <p:cNvPr id="46" name="CustomShape 4"/>
          <p:cNvSpPr/>
          <p:nvPr/>
        </p:nvSpPr>
        <p:spPr>
          <a:xfrm>
            <a:off x="2488320" y="404664"/>
            <a:ext cx="4559961" cy="1656921"/>
          </a:xfrm>
          <a:prstGeom prst="rect">
            <a:avLst/>
          </a:prstGeom>
        </p:spPr>
        <p:txBody>
          <a:bodyPr wrap="none" lIns="81638" tIns="40819" rIns="81638" bIns="40819"/>
          <a:lstStyle/>
          <a:p>
            <a:r>
              <a:rPr lang="en-US" sz="3991"/>
              <a:t>補正関数の作成</a:t>
            </a:r>
            <a:endParaRPr sz="1633"/>
          </a:p>
        </p:txBody>
      </p:sp>
      <p:sp>
        <p:nvSpPr>
          <p:cNvPr id="47" name="CustomShape 5"/>
          <p:cNvSpPr/>
          <p:nvPr/>
        </p:nvSpPr>
        <p:spPr>
          <a:xfrm>
            <a:off x="2367279" y="2197374"/>
            <a:ext cx="1988697" cy="439538"/>
          </a:xfrm>
          <a:prstGeom prst="rect">
            <a:avLst/>
          </a:prstGeom>
        </p:spPr>
        <p:txBody>
          <a:bodyPr wrap="none" lIns="81638" tIns="40819" rIns="81638" bIns="40819"/>
          <a:lstStyle/>
          <a:p>
            <a:endParaRPr sz="1633" dirty="0"/>
          </a:p>
        </p:txBody>
      </p:sp>
      <p:sp>
        <p:nvSpPr>
          <p:cNvPr id="48" name="CustomShape 6"/>
          <p:cNvSpPr/>
          <p:nvPr/>
        </p:nvSpPr>
        <p:spPr>
          <a:xfrm>
            <a:off x="6788031" y="2132856"/>
            <a:ext cx="2320473" cy="439538"/>
          </a:xfrm>
          <a:prstGeom prst="rect">
            <a:avLst/>
          </a:prstGeom>
        </p:spPr>
        <p:txBody>
          <a:bodyPr wrap="none" lIns="81638" tIns="40819" rIns="81638" bIns="40819"/>
          <a:lstStyle/>
          <a:p>
            <a:endParaRPr sz="1633" dirty="0"/>
          </a:p>
        </p:txBody>
      </p:sp>
      <p:pic>
        <p:nvPicPr>
          <p:cNvPr id="49" name="図 48"/>
          <p:cNvPicPr/>
          <p:nvPr/>
        </p:nvPicPr>
        <p:blipFill>
          <a:blip r:embed="rId2"/>
          <a:stretch>
            <a:fillRect/>
          </a:stretch>
        </p:blipFill>
        <p:spPr>
          <a:xfrm>
            <a:off x="1165460" y="2880122"/>
            <a:ext cx="6502883" cy="3753799"/>
          </a:xfrm>
          <a:prstGeom prst="rect">
            <a:avLst/>
          </a:prstGeom>
        </p:spPr>
      </p:pic>
      <p:sp>
        <p:nvSpPr>
          <p:cNvPr id="50" name="CustomShape 7"/>
          <p:cNvSpPr/>
          <p:nvPr/>
        </p:nvSpPr>
        <p:spPr>
          <a:xfrm>
            <a:off x="6071842" y="1700808"/>
            <a:ext cx="1740518" cy="523135"/>
          </a:xfrm>
          <a:prstGeom prst="rect">
            <a:avLst/>
          </a:prstGeom>
        </p:spPr>
        <p:txBody>
          <a:bodyPr wrap="none" lIns="81638" tIns="40819" rIns="81638" bIns="40819"/>
          <a:lstStyle/>
          <a:p>
            <a:endParaRPr sz="1633" dirty="0"/>
          </a:p>
        </p:txBody>
      </p:sp>
      <p:sp>
        <p:nvSpPr>
          <p:cNvPr id="51" name="CustomShape 8"/>
          <p:cNvSpPr/>
          <p:nvPr/>
        </p:nvSpPr>
        <p:spPr>
          <a:xfrm>
            <a:off x="6231338" y="1911107"/>
            <a:ext cx="1076966" cy="312836"/>
          </a:xfrm>
          <a:prstGeom prst="rect">
            <a:avLst/>
          </a:prstGeom>
        </p:spPr>
        <p:txBody>
          <a:bodyPr wrap="none" lIns="81638" tIns="40819" rIns="81638" bIns="40819"/>
          <a:lstStyle/>
          <a:p>
            <a:endParaRPr sz="1633" dirty="0"/>
          </a:p>
        </p:txBody>
      </p:sp>
    </p:spTree>
    <p:extLst>
      <p:ext uri="{BB962C8B-B14F-4D97-AF65-F5344CB8AC3E}">
        <p14:creationId xmlns:p14="http://schemas.microsoft.com/office/powerpoint/2010/main" val="297206406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図 51"/>
          <p:cNvPicPr/>
          <p:nvPr/>
        </p:nvPicPr>
        <p:blipFill>
          <a:blip r:embed="rId2"/>
          <a:stretch>
            <a:fillRect/>
          </a:stretch>
        </p:blipFill>
        <p:spPr>
          <a:xfrm>
            <a:off x="1449561" y="397120"/>
            <a:ext cx="6345216" cy="3167873"/>
          </a:xfrm>
          <a:prstGeom prst="rect">
            <a:avLst/>
          </a:prstGeom>
        </p:spPr>
      </p:pic>
      <p:pic>
        <p:nvPicPr>
          <p:cNvPr id="53" name="図 52"/>
          <p:cNvPicPr/>
          <p:nvPr/>
        </p:nvPicPr>
        <p:blipFill>
          <a:blip r:embed="rId3"/>
          <a:stretch>
            <a:fillRect/>
          </a:stretch>
        </p:blipFill>
        <p:spPr>
          <a:xfrm>
            <a:off x="1449561" y="3485641"/>
            <a:ext cx="6345216" cy="3231224"/>
          </a:xfrm>
          <a:prstGeom prst="rect">
            <a:avLst/>
          </a:prstGeom>
        </p:spPr>
      </p:pic>
    </p:spTree>
    <p:extLst>
      <p:ext uri="{BB962C8B-B14F-4D97-AF65-F5344CB8AC3E}">
        <p14:creationId xmlns:p14="http://schemas.microsoft.com/office/powerpoint/2010/main" val="180370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7704" y="908720"/>
            <a:ext cx="7488832" cy="719138"/>
          </a:xfrm>
          <a:noFill/>
        </p:spPr>
        <p:txBody>
          <a:bodyPr/>
          <a:lstStyle/>
          <a:p>
            <a:r>
              <a:rPr lang="ja-JP" altLang="en-US" sz="4000" dirty="0" smtClean="0">
                <a:solidFill>
                  <a:srgbClr val="FFC000"/>
                </a:solidFill>
              </a:rPr>
              <a:t>ポジトロニウムの寿命の理論値</a:t>
            </a:r>
            <a:endParaRPr lang="en-US" sz="40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Tree>
    <p:extLst>
      <p:ext uri="{BB962C8B-B14F-4D97-AF65-F5344CB8AC3E}">
        <p14:creationId xmlns:p14="http://schemas.microsoft.com/office/powerpoint/2010/main" val="2320105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165888" y="2466148"/>
            <a:ext cx="9039590" cy="1754233"/>
          </a:xfrm>
          <a:prstGeom prst="rect">
            <a:avLst/>
          </a:prstGeom>
        </p:spPr>
        <p:txBody>
          <a:bodyPr wrap="none" lIns="81638" tIns="40819" rIns="81638" bIns="40819"/>
          <a:lstStyle/>
          <a:p>
            <a:r>
              <a:rPr lang="en-US" sz="2800" dirty="0"/>
              <a:t>                  </a:t>
            </a:r>
            <a:r>
              <a:rPr lang="en-US" sz="2800" dirty="0" smtClean="0"/>
              <a:t>     p</a:t>
            </a:r>
            <a:r>
              <a:rPr lang="en-US" sz="2800" baseline="-25000" dirty="0" smtClean="0"/>
              <a:t>0</a:t>
            </a:r>
            <a:r>
              <a:rPr lang="en-US" sz="2800" dirty="0" smtClean="0"/>
              <a:t>                        p</a:t>
            </a:r>
            <a:r>
              <a:rPr lang="en-US" sz="2800" baseline="-25000" dirty="0"/>
              <a:t>1</a:t>
            </a:r>
            <a:r>
              <a:rPr lang="en-US" sz="2800" dirty="0" smtClean="0"/>
              <a:t>                  p</a:t>
            </a:r>
            <a:r>
              <a:rPr lang="en-US" sz="2800" baseline="-25000" dirty="0" smtClean="0"/>
              <a:t>2</a:t>
            </a:r>
            <a:r>
              <a:rPr lang="en-US" sz="2800" dirty="0" smtClean="0"/>
              <a:t>                   p</a:t>
            </a:r>
            <a:r>
              <a:rPr lang="en-US" sz="2800" baseline="-25000" dirty="0" smtClean="0"/>
              <a:t>3</a:t>
            </a:r>
            <a:endParaRPr sz="2800" dirty="0" smtClean="0"/>
          </a:p>
          <a:p>
            <a:endParaRPr sz="1633" dirty="0" smtClean="0"/>
          </a:p>
          <a:p>
            <a:r>
              <a:rPr lang="en-US" sz="2800" dirty="0" smtClean="0"/>
              <a:t>NaI1       4.948×10</a:t>
            </a:r>
            <a:r>
              <a:rPr lang="en-US" sz="2800" baseline="30000" dirty="0" smtClean="0"/>
              <a:t>6</a:t>
            </a:r>
            <a:r>
              <a:rPr lang="en-US" sz="2800" dirty="0" smtClean="0"/>
              <a:t>             </a:t>
            </a:r>
            <a:r>
              <a:rPr lang="en-US" sz="2800" dirty="0"/>
              <a:t>-</a:t>
            </a:r>
            <a:r>
              <a:rPr lang="en-US" sz="2800" dirty="0" smtClean="0"/>
              <a:t>196.3            </a:t>
            </a:r>
            <a:r>
              <a:rPr lang="en-US" sz="2800" dirty="0"/>
              <a:t>2.144 </a:t>
            </a:r>
            <a:r>
              <a:rPr lang="en-US" sz="2800" dirty="0" smtClean="0"/>
              <a:t>           </a:t>
            </a:r>
            <a:r>
              <a:rPr lang="en-US" sz="2800" dirty="0"/>
              <a:t>40.07</a:t>
            </a:r>
            <a:endParaRPr sz="2800" dirty="0"/>
          </a:p>
          <a:p>
            <a:r>
              <a:rPr lang="en-US" sz="2800" dirty="0"/>
              <a:t>NaI3       </a:t>
            </a:r>
            <a:r>
              <a:rPr lang="en-US" sz="2800" dirty="0" smtClean="0"/>
              <a:t>1.493×10</a:t>
            </a:r>
            <a:r>
              <a:rPr lang="en-US" sz="2800" baseline="30000" dirty="0" smtClean="0"/>
              <a:t>7</a:t>
            </a:r>
            <a:r>
              <a:rPr lang="en-US" sz="2800" dirty="0" smtClean="0"/>
              <a:t>             </a:t>
            </a:r>
            <a:r>
              <a:rPr lang="en-US" sz="2800" dirty="0"/>
              <a:t>-</a:t>
            </a:r>
            <a:r>
              <a:rPr lang="en-US" sz="2800" dirty="0" smtClean="0"/>
              <a:t>156.6            </a:t>
            </a:r>
            <a:r>
              <a:rPr lang="en-US" sz="2800" dirty="0"/>
              <a:t>2.405 </a:t>
            </a:r>
            <a:r>
              <a:rPr lang="en-US" sz="2800" dirty="0" smtClean="0"/>
              <a:t>           </a:t>
            </a:r>
            <a:r>
              <a:rPr lang="en-US" sz="2800" dirty="0"/>
              <a:t>40.26</a:t>
            </a:r>
            <a:endParaRPr sz="2800" dirty="0"/>
          </a:p>
          <a:p>
            <a:r>
              <a:rPr lang="en-US" sz="2800" dirty="0"/>
              <a:t>NaI4       </a:t>
            </a:r>
            <a:r>
              <a:rPr lang="en-US" sz="2800" dirty="0" smtClean="0"/>
              <a:t>4.953×10</a:t>
            </a:r>
            <a:r>
              <a:rPr lang="en-US" sz="2800" baseline="30000" dirty="0" smtClean="0"/>
              <a:t>6</a:t>
            </a:r>
            <a:r>
              <a:rPr lang="en-US" sz="2800" dirty="0" smtClean="0"/>
              <a:t>             </a:t>
            </a:r>
            <a:r>
              <a:rPr lang="en-US" sz="2800" dirty="0"/>
              <a:t>-</a:t>
            </a:r>
            <a:r>
              <a:rPr lang="en-US" sz="2800" dirty="0" smtClean="0"/>
              <a:t>165.0            </a:t>
            </a:r>
            <a:r>
              <a:rPr lang="en-US" sz="2800" dirty="0"/>
              <a:t>2.197 </a:t>
            </a:r>
            <a:r>
              <a:rPr lang="en-US" sz="2800" dirty="0" smtClean="0"/>
              <a:t>           </a:t>
            </a:r>
            <a:r>
              <a:rPr lang="en-US" sz="2800" dirty="0"/>
              <a:t>40.79</a:t>
            </a:r>
            <a:endParaRPr sz="2800" dirty="0"/>
          </a:p>
        </p:txBody>
      </p:sp>
      <p:sp>
        <p:nvSpPr>
          <p:cNvPr id="61" name="CustomShape 8"/>
          <p:cNvSpPr/>
          <p:nvPr/>
        </p:nvSpPr>
        <p:spPr>
          <a:xfrm>
            <a:off x="2654209" y="273738"/>
            <a:ext cx="3979679" cy="562974"/>
          </a:xfrm>
          <a:prstGeom prst="rect">
            <a:avLst/>
          </a:prstGeom>
        </p:spPr>
        <p:txBody>
          <a:bodyPr wrap="none" lIns="81638" tIns="40819" rIns="81638" bIns="40819"/>
          <a:lstStyle/>
          <a:p>
            <a:pPr algn="ctr"/>
            <a:r>
              <a:rPr lang="en-US" sz="4400" dirty="0" err="1"/>
              <a:t>fitting結果</a:t>
            </a:r>
            <a:endParaRPr sz="2400" dirty="0"/>
          </a:p>
        </p:txBody>
      </p:sp>
      <p:sp>
        <p:nvSpPr>
          <p:cNvPr id="55" name="CustomShape 2"/>
          <p:cNvSpPr/>
          <p:nvPr/>
        </p:nvSpPr>
        <p:spPr>
          <a:xfrm>
            <a:off x="2195736" y="2654569"/>
            <a:ext cx="1076639" cy="312509"/>
          </a:xfrm>
          <a:prstGeom prst="rect">
            <a:avLst/>
          </a:prstGeom>
        </p:spPr>
        <p:txBody>
          <a:bodyPr wrap="none" lIns="81638" tIns="40819" rIns="81638" bIns="40819"/>
          <a:lstStyle/>
          <a:p>
            <a:endParaRPr sz="1633" dirty="0"/>
          </a:p>
        </p:txBody>
      </p:sp>
      <p:sp>
        <p:nvSpPr>
          <p:cNvPr id="59" name="CustomShape 6"/>
          <p:cNvSpPr/>
          <p:nvPr/>
        </p:nvSpPr>
        <p:spPr>
          <a:xfrm>
            <a:off x="3995936" y="2672529"/>
            <a:ext cx="910751" cy="312509"/>
          </a:xfrm>
          <a:prstGeom prst="rect">
            <a:avLst/>
          </a:prstGeom>
        </p:spPr>
        <p:txBody>
          <a:bodyPr wrap="none" lIns="81638" tIns="40819" rIns="81638" bIns="40819"/>
          <a:lstStyle/>
          <a:p>
            <a:endParaRPr sz="1633" dirty="0"/>
          </a:p>
        </p:txBody>
      </p:sp>
      <p:sp>
        <p:nvSpPr>
          <p:cNvPr id="60" name="CustomShape 7"/>
          <p:cNvSpPr/>
          <p:nvPr/>
        </p:nvSpPr>
        <p:spPr>
          <a:xfrm>
            <a:off x="5489713" y="2672529"/>
            <a:ext cx="1242527" cy="312509"/>
          </a:xfrm>
          <a:prstGeom prst="rect">
            <a:avLst/>
          </a:prstGeom>
        </p:spPr>
        <p:txBody>
          <a:bodyPr wrap="none" lIns="81638" tIns="40819" rIns="81638" bIns="40819"/>
          <a:lstStyle/>
          <a:p>
            <a:endParaRPr sz="1633" dirty="0"/>
          </a:p>
        </p:txBody>
      </p:sp>
      <p:sp>
        <p:nvSpPr>
          <p:cNvPr id="62" name="CustomShape 9"/>
          <p:cNvSpPr/>
          <p:nvPr/>
        </p:nvSpPr>
        <p:spPr>
          <a:xfrm>
            <a:off x="7012490" y="2672202"/>
            <a:ext cx="1159910" cy="312836"/>
          </a:xfrm>
          <a:prstGeom prst="rect">
            <a:avLst/>
          </a:prstGeom>
        </p:spPr>
        <p:txBody>
          <a:bodyPr wrap="none" lIns="81638" tIns="40819" rIns="81638" bIns="40819"/>
          <a:lstStyle/>
          <a:p>
            <a:r>
              <a:rPr lang="en-US" sz="1633" dirty="0" smtClean="0"/>
              <a:t> </a:t>
            </a:r>
            <a:endParaRPr sz="1633" dirty="0"/>
          </a:p>
        </p:txBody>
      </p:sp>
      <p:sp>
        <p:nvSpPr>
          <p:cNvPr id="63" name="Line 10"/>
          <p:cNvSpPr/>
          <p:nvPr/>
        </p:nvSpPr>
        <p:spPr>
          <a:xfrm>
            <a:off x="331776" y="2986344"/>
            <a:ext cx="8211456" cy="82944"/>
          </a:xfrm>
          <a:prstGeom prst="line">
            <a:avLst/>
          </a:prstGeom>
          <a:ln>
            <a:solidFill>
              <a:srgbClr val="000000"/>
            </a:solidFill>
          </a:ln>
        </p:spPr>
      </p:sp>
    </p:spTree>
    <p:extLst>
      <p:ext uri="{BB962C8B-B14F-4D97-AF65-F5344CB8AC3E}">
        <p14:creationId xmlns:p14="http://schemas.microsoft.com/office/powerpoint/2010/main" val="407689667"/>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p:cNvPicPr/>
          <p:nvPr/>
        </p:nvPicPr>
        <p:blipFill>
          <a:blip r:embed="rId2"/>
          <a:stretch>
            <a:fillRect/>
          </a:stretch>
        </p:blipFill>
        <p:spPr>
          <a:xfrm>
            <a:off x="971600" y="1412776"/>
            <a:ext cx="7416824" cy="4968552"/>
          </a:xfrm>
          <a:prstGeom prst="rect">
            <a:avLst/>
          </a:prstGeom>
        </p:spPr>
      </p:pic>
      <p:sp>
        <p:nvSpPr>
          <p:cNvPr id="65" name="CustomShape 1"/>
          <p:cNvSpPr/>
          <p:nvPr/>
        </p:nvSpPr>
        <p:spPr>
          <a:xfrm>
            <a:off x="1187624" y="404664"/>
            <a:ext cx="5887718" cy="563301"/>
          </a:xfrm>
          <a:prstGeom prst="rect">
            <a:avLst/>
          </a:prstGeom>
        </p:spPr>
        <p:txBody>
          <a:bodyPr wrap="none" lIns="81638" tIns="40819" rIns="81638" bIns="40819"/>
          <a:lstStyle/>
          <a:p>
            <a:r>
              <a:rPr lang="en-US" sz="4400" dirty="0" err="1"/>
              <a:t>TQ補正後のEnergy-Time分布</a:t>
            </a:r>
            <a:endParaRPr sz="2400" dirty="0"/>
          </a:p>
        </p:txBody>
      </p:sp>
    </p:spTree>
    <p:extLst>
      <p:ext uri="{BB962C8B-B14F-4D97-AF65-F5344CB8AC3E}">
        <p14:creationId xmlns:p14="http://schemas.microsoft.com/office/powerpoint/2010/main" val="3601429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図 65"/>
          <p:cNvPicPr/>
          <p:nvPr/>
        </p:nvPicPr>
        <p:blipFill>
          <a:blip r:embed="rId2"/>
          <a:stretch>
            <a:fillRect/>
          </a:stretch>
        </p:blipFill>
        <p:spPr>
          <a:xfrm>
            <a:off x="1741824" y="746856"/>
            <a:ext cx="5390054" cy="2972922"/>
          </a:xfrm>
          <a:prstGeom prst="rect">
            <a:avLst/>
          </a:prstGeom>
        </p:spPr>
      </p:pic>
      <p:pic>
        <p:nvPicPr>
          <p:cNvPr id="67" name="図 66"/>
          <p:cNvPicPr/>
          <p:nvPr/>
        </p:nvPicPr>
        <p:blipFill>
          <a:blip r:embed="rId3"/>
          <a:stretch>
            <a:fillRect/>
          </a:stretch>
        </p:blipFill>
        <p:spPr>
          <a:xfrm>
            <a:off x="1741824" y="3721085"/>
            <a:ext cx="5390054" cy="2972922"/>
          </a:xfrm>
          <a:prstGeom prst="rect">
            <a:avLst/>
          </a:prstGeom>
        </p:spPr>
      </p:pic>
    </p:spTree>
    <p:extLst>
      <p:ext uri="{BB962C8B-B14F-4D97-AF65-F5344CB8AC3E}">
        <p14:creationId xmlns:p14="http://schemas.microsoft.com/office/powerpoint/2010/main" val="1607591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4380154" y="2414880"/>
            <a:ext cx="3648230" cy="1316654"/>
          </a:xfrm>
          <a:prstGeom prst="rect">
            <a:avLst/>
          </a:prstGeom>
        </p:spPr>
        <p:txBody>
          <a:bodyPr wrap="none" lIns="81638" tIns="40819" rIns="81638" bIns="40819"/>
          <a:lstStyle/>
          <a:p>
            <a:r>
              <a:rPr lang="en-US" sz="8708" dirty="0"/>
              <a:t>(      )</a:t>
            </a:r>
            <a:endParaRPr sz="1633" dirty="0"/>
          </a:p>
        </p:txBody>
      </p:sp>
      <p:sp>
        <p:nvSpPr>
          <p:cNvPr id="69" name="CustomShape 2"/>
          <p:cNvSpPr/>
          <p:nvPr/>
        </p:nvSpPr>
        <p:spPr>
          <a:xfrm>
            <a:off x="1741825" y="476672"/>
            <a:ext cx="5638559" cy="562974"/>
          </a:xfrm>
          <a:prstGeom prst="rect">
            <a:avLst/>
          </a:prstGeom>
        </p:spPr>
        <p:txBody>
          <a:bodyPr wrap="none" lIns="81638" tIns="40819" rIns="81638" bIns="40819"/>
          <a:lstStyle/>
          <a:p>
            <a:pPr algn="ctr"/>
            <a:r>
              <a:rPr lang="en-US" sz="4400" dirty="0" err="1"/>
              <a:t>TQ補正後の寿命</a:t>
            </a:r>
            <a:endParaRPr sz="2400" dirty="0"/>
          </a:p>
        </p:txBody>
      </p:sp>
      <p:sp>
        <p:nvSpPr>
          <p:cNvPr id="70" name="CustomShape 3"/>
          <p:cNvSpPr/>
          <p:nvPr/>
        </p:nvSpPr>
        <p:spPr>
          <a:xfrm>
            <a:off x="1086114" y="2805435"/>
            <a:ext cx="7878374" cy="698493"/>
          </a:xfrm>
          <a:prstGeom prst="rect">
            <a:avLst/>
          </a:prstGeom>
        </p:spPr>
        <p:txBody>
          <a:bodyPr wrap="none" lIns="81638" tIns="40819" rIns="81638" bIns="40819"/>
          <a:lstStyle/>
          <a:p>
            <a:r>
              <a:rPr lang="en-US" sz="4354" dirty="0"/>
              <a:t>count = </a:t>
            </a:r>
            <a:r>
              <a:rPr lang="en-US" sz="4354" dirty="0" smtClean="0"/>
              <a:t>p</a:t>
            </a:r>
            <a:r>
              <a:rPr lang="en-US" sz="4354" baseline="-25000" dirty="0" smtClean="0"/>
              <a:t>0</a:t>
            </a:r>
            <a:r>
              <a:rPr lang="en-US" sz="4354" dirty="0" smtClean="0"/>
              <a:t> </a:t>
            </a:r>
            <a:r>
              <a:rPr lang="en-US" sz="4354" dirty="0" err="1"/>
              <a:t>exp</a:t>
            </a:r>
            <a:r>
              <a:rPr lang="en-US" sz="4354" dirty="0"/>
              <a:t>                  + </a:t>
            </a:r>
            <a:r>
              <a:rPr lang="en-US" sz="4354" dirty="0" smtClean="0"/>
              <a:t>p</a:t>
            </a:r>
            <a:r>
              <a:rPr lang="en-US" sz="4354" baseline="-25000" dirty="0" smtClean="0"/>
              <a:t>2</a:t>
            </a:r>
            <a:endParaRPr sz="1633" dirty="0"/>
          </a:p>
        </p:txBody>
      </p:sp>
      <p:sp>
        <p:nvSpPr>
          <p:cNvPr id="71" name="CustomShape 4"/>
          <p:cNvSpPr/>
          <p:nvPr/>
        </p:nvSpPr>
        <p:spPr>
          <a:xfrm>
            <a:off x="5026378" y="2516274"/>
            <a:ext cx="2569958" cy="698493"/>
          </a:xfrm>
          <a:prstGeom prst="rect">
            <a:avLst/>
          </a:prstGeom>
        </p:spPr>
        <p:txBody>
          <a:bodyPr wrap="none" lIns="81638" tIns="40819" rIns="81638" bIns="40819"/>
          <a:lstStyle/>
          <a:p>
            <a:r>
              <a:rPr lang="en-US" sz="4354" dirty="0"/>
              <a:t>Time</a:t>
            </a:r>
            <a:endParaRPr sz="1633" dirty="0"/>
          </a:p>
        </p:txBody>
      </p:sp>
      <p:sp>
        <p:nvSpPr>
          <p:cNvPr id="72" name="CustomShape 5"/>
          <p:cNvSpPr/>
          <p:nvPr/>
        </p:nvSpPr>
        <p:spPr>
          <a:xfrm>
            <a:off x="5557248" y="3115985"/>
            <a:ext cx="828134" cy="698493"/>
          </a:xfrm>
          <a:prstGeom prst="rect">
            <a:avLst/>
          </a:prstGeom>
        </p:spPr>
        <p:txBody>
          <a:bodyPr wrap="none" lIns="81638" tIns="40819" rIns="81638" bIns="40819"/>
          <a:lstStyle/>
          <a:p>
            <a:r>
              <a:rPr lang="en-US" sz="4354" dirty="0" smtClean="0"/>
              <a:t>p</a:t>
            </a:r>
            <a:r>
              <a:rPr lang="en-US" sz="4354" baseline="-25000" dirty="0" smtClean="0"/>
              <a:t>1</a:t>
            </a:r>
            <a:endParaRPr sz="1633" dirty="0"/>
          </a:p>
        </p:txBody>
      </p:sp>
      <p:sp>
        <p:nvSpPr>
          <p:cNvPr id="73" name="Line 6"/>
          <p:cNvSpPr/>
          <p:nvPr/>
        </p:nvSpPr>
        <p:spPr>
          <a:xfrm flipV="1">
            <a:off x="5148064" y="3188479"/>
            <a:ext cx="1080884" cy="3266"/>
          </a:xfrm>
          <a:prstGeom prst="line">
            <a:avLst/>
          </a:prstGeom>
          <a:ln w="27360">
            <a:solidFill>
              <a:srgbClr val="000000"/>
            </a:solidFill>
            <a:round/>
          </a:ln>
        </p:spPr>
      </p:sp>
      <p:sp>
        <p:nvSpPr>
          <p:cNvPr id="74" name="Line 7"/>
          <p:cNvSpPr/>
          <p:nvPr/>
        </p:nvSpPr>
        <p:spPr>
          <a:xfrm>
            <a:off x="4727808" y="3188480"/>
            <a:ext cx="331776" cy="0"/>
          </a:xfrm>
          <a:prstGeom prst="line">
            <a:avLst/>
          </a:prstGeom>
          <a:ln w="27360">
            <a:solidFill>
              <a:srgbClr val="000000"/>
            </a:solidFill>
            <a:round/>
          </a:ln>
        </p:spPr>
      </p:sp>
      <p:sp>
        <p:nvSpPr>
          <p:cNvPr id="75" name="CustomShape 8"/>
          <p:cNvSpPr/>
          <p:nvPr/>
        </p:nvSpPr>
        <p:spPr>
          <a:xfrm>
            <a:off x="3068928" y="3235177"/>
            <a:ext cx="579302" cy="388922"/>
          </a:xfrm>
          <a:prstGeom prst="rect">
            <a:avLst/>
          </a:prstGeom>
        </p:spPr>
        <p:txBody>
          <a:bodyPr wrap="none" lIns="81638" tIns="40819" rIns="81638" bIns="40819"/>
          <a:lstStyle/>
          <a:p>
            <a:endParaRPr sz="1633" dirty="0"/>
          </a:p>
        </p:txBody>
      </p:sp>
      <p:sp>
        <p:nvSpPr>
          <p:cNvPr id="78" name="CustomShape 11"/>
          <p:cNvSpPr/>
          <p:nvPr/>
        </p:nvSpPr>
        <p:spPr>
          <a:xfrm>
            <a:off x="2078639" y="4439660"/>
            <a:ext cx="6883046" cy="579955"/>
          </a:xfrm>
          <a:prstGeom prst="rect">
            <a:avLst/>
          </a:prstGeom>
        </p:spPr>
        <p:txBody>
          <a:bodyPr wrap="none" lIns="81638" tIns="40819" rIns="81638" bIns="40819"/>
          <a:lstStyle/>
          <a:p>
            <a:r>
              <a:rPr lang="en-US" sz="3200" dirty="0" smtClean="0"/>
              <a:t>p</a:t>
            </a:r>
            <a:r>
              <a:rPr lang="en-US" sz="3200" baseline="-25000" dirty="0" smtClean="0"/>
              <a:t>1</a:t>
            </a:r>
            <a:r>
              <a:rPr lang="en-US" sz="3200" dirty="0" smtClean="0"/>
              <a:t> </a:t>
            </a:r>
            <a:r>
              <a:rPr lang="en-US" sz="3200" dirty="0" err="1" smtClean="0">
                <a:latin typeface="VL ゴシック"/>
                <a:ea typeface="VL ゴシック"/>
              </a:rPr>
              <a:t>を寿命τ</a:t>
            </a:r>
            <a:r>
              <a:rPr lang="en-US" sz="3200" baseline="-25000" dirty="0" err="1" smtClean="0">
                <a:latin typeface="VL ゴシック"/>
                <a:ea typeface="VL ゴシック"/>
              </a:rPr>
              <a:t>ortho</a:t>
            </a:r>
            <a:r>
              <a:rPr lang="en-US" sz="3200" dirty="0" err="1" smtClean="0">
                <a:latin typeface="VL ゴシック"/>
                <a:ea typeface="VL ゴシック"/>
              </a:rPr>
              <a:t>とみなす</a:t>
            </a:r>
            <a:r>
              <a:rPr lang="en-US" sz="3200" dirty="0">
                <a:latin typeface="VL ゴシック"/>
                <a:ea typeface="VL ゴシック"/>
              </a:rPr>
              <a:t>。</a:t>
            </a:r>
            <a:endParaRPr sz="3200" dirty="0"/>
          </a:p>
        </p:txBody>
      </p:sp>
      <p:sp>
        <p:nvSpPr>
          <p:cNvPr id="79" name="CustomShape 12"/>
          <p:cNvSpPr/>
          <p:nvPr/>
        </p:nvSpPr>
        <p:spPr>
          <a:xfrm>
            <a:off x="2654208" y="4829399"/>
            <a:ext cx="1159910" cy="312836"/>
          </a:xfrm>
          <a:prstGeom prst="rect">
            <a:avLst/>
          </a:prstGeom>
        </p:spPr>
        <p:txBody>
          <a:bodyPr wrap="none" lIns="81638" tIns="40819" rIns="81638" bIns="40819"/>
          <a:lstStyle/>
          <a:p>
            <a:endParaRPr sz="1633" dirty="0"/>
          </a:p>
        </p:txBody>
      </p:sp>
      <p:sp>
        <p:nvSpPr>
          <p:cNvPr id="81" name="CustomShape 14"/>
          <p:cNvSpPr/>
          <p:nvPr/>
        </p:nvSpPr>
        <p:spPr>
          <a:xfrm>
            <a:off x="2156545" y="5308776"/>
            <a:ext cx="4560940" cy="415700"/>
          </a:xfrm>
          <a:prstGeom prst="rect">
            <a:avLst/>
          </a:prstGeom>
        </p:spPr>
        <p:txBody>
          <a:bodyPr wrap="none" lIns="81638" tIns="40819" rIns="81638" bIns="40819"/>
          <a:lstStyle/>
          <a:p>
            <a:r>
              <a:rPr lang="en-US" sz="2358" dirty="0"/>
              <a:t>0keV ~ 550keV , 100ns ~ 900ns</a:t>
            </a:r>
            <a:endParaRPr sz="1633" dirty="0"/>
          </a:p>
        </p:txBody>
      </p:sp>
    </p:spTree>
    <p:extLst>
      <p:ext uri="{BB962C8B-B14F-4D97-AF65-F5344CB8AC3E}">
        <p14:creationId xmlns:p14="http://schemas.microsoft.com/office/powerpoint/2010/main" val="38875411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p:nvPr/>
        </p:nvPicPr>
        <p:blipFill>
          <a:blip r:embed="rId3"/>
          <a:stretch>
            <a:fillRect/>
          </a:stretch>
        </p:blipFill>
        <p:spPr>
          <a:xfrm>
            <a:off x="755576" y="764704"/>
            <a:ext cx="7560840" cy="5394620"/>
          </a:xfrm>
          <a:prstGeom prst="rect">
            <a:avLst/>
          </a:prstGeom>
        </p:spPr>
      </p:pic>
      <p:sp>
        <p:nvSpPr>
          <p:cNvPr id="83" name="CustomShape 1"/>
          <p:cNvSpPr/>
          <p:nvPr/>
        </p:nvSpPr>
        <p:spPr>
          <a:xfrm>
            <a:off x="2051720" y="332656"/>
            <a:ext cx="5058278" cy="563301"/>
          </a:xfrm>
          <a:prstGeom prst="rect">
            <a:avLst/>
          </a:prstGeom>
        </p:spPr>
        <p:txBody>
          <a:bodyPr wrap="none" lIns="81638" tIns="40819" rIns="81638" bIns="40819"/>
          <a:lstStyle/>
          <a:p>
            <a:pPr algn="ctr"/>
            <a:r>
              <a:rPr lang="en-US" sz="4400" dirty="0" err="1"/>
              <a:t>寿命fiting</a:t>
            </a:r>
            <a:endParaRPr sz="4400" dirty="0"/>
          </a:p>
        </p:txBody>
      </p:sp>
    </p:spTree>
    <p:extLst>
      <p:ext uri="{BB962C8B-B14F-4D97-AF65-F5344CB8AC3E}">
        <p14:creationId xmlns:p14="http://schemas.microsoft.com/office/powerpoint/2010/main" val="4009934303"/>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図 83"/>
          <p:cNvPicPr/>
          <p:nvPr/>
        </p:nvPicPr>
        <p:blipFill>
          <a:blip r:embed="rId2"/>
          <a:stretch>
            <a:fillRect/>
          </a:stretch>
        </p:blipFill>
        <p:spPr>
          <a:xfrm>
            <a:off x="1824769" y="70242"/>
            <a:ext cx="5599373" cy="3495404"/>
          </a:xfrm>
          <a:prstGeom prst="rect">
            <a:avLst/>
          </a:prstGeom>
        </p:spPr>
      </p:pic>
      <p:pic>
        <p:nvPicPr>
          <p:cNvPr id="85" name="図 84"/>
          <p:cNvPicPr/>
          <p:nvPr/>
        </p:nvPicPr>
        <p:blipFill>
          <a:blip r:embed="rId3"/>
          <a:stretch>
            <a:fillRect/>
          </a:stretch>
        </p:blipFill>
        <p:spPr>
          <a:xfrm>
            <a:off x="1907713" y="3318121"/>
            <a:ext cx="5314620" cy="3317433"/>
          </a:xfrm>
          <a:prstGeom prst="rect">
            <a:avLst/>
          </a:prstGeom>
        </p:spPr>
      </p:pic>
    </p:spTree>
    <p:extLst>
      <p:ext uri="{BB962C8B-B14F-4D97-AF65-F5344CB8AC3E}">
        <p14:creationId xmlns:p14="http://schemas.microsoft.com/office/powerpoint/2010/main" val="724801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572897" y="345746"/>
            <a:ext cx="3979679" cy="562974"/>
          </a:xfrm>
          <a:prstGeom prst="rect">
            <a:avLst/>
          </a:prstGeom>
        </p:spPr>
        <p:txBody>
          <a:bodyPr wrap="none" lIns="81638" tIns="40819" rIns="81638" bIns="40819"/>
          <a:lstStyle/>
          <a:p>
            <a:pPr algn="ctr"/>
            <a:r>
              <a:rPr lang="en-US" sz="4400" dirty="0" err="1"/>
              <a:t>fitting結果</a:t>
            </a:r>
            <a:endParaRPr sz="2400" dirty="0"/>
          </a:p>
        </p:txBody>
      </p:sp>
      <p:sp>
        <p:nvSpPr>
          <p:cNvPr id="87" name="CustomShape 2"/>
          <p:cNvSpPr/>
          <p:nvPr/>
        </p:nvSpPr>
        <p:spPr>
          <a:xfrm>
            <a:off x="1331640" y="1988840"/>
            <a:ext cx="6883046" cy="1754233"/>
          </a:xfrm>
          <a:prstGeom prst="rect">
            <a:avLst/>
          </a:prstGeom>
        </p:spPr>
        <p:txBody>
          <a:bodyPr wrap="none" lIns="81638" tIns="40819" rIns="81638" bIns="40819"/>
          <a:lstStyle/>
          <a:p>
            <a:r>
              <a:rPr lang="en-US" sz="3200" dirty="0"/>
              <a:t>            </a:t>
            </a:r>
            <a:r>
              <a:rPr lang="en-US" sz="3200" dirty="0" smtClean="0"/>
              <a:t>      p</a:t>
            </a:r>
            <a:r>
              <a:rPr lang="en-US" sz="3200" baseline="-25000" dirty="0" smtClean="0"/>
              <a:t>0</a:t>
            </a:r>
            <a:r>
              <a:rPr lang="en-US" sz="3200" dirty="0" smtClean="0"/>
              <a:t>              p</a:t>
            </a:r>
            <a:r>
              <a:rPr lang="en-US" sz="3200" baseline="-25000" dirty="0" smtClean="0"/>
              <a:t>1</a:t>
            </a:r>
            <a:r>
              <a:rPr lang="en-US" sz="3200" dirty="0" smtClean="0"/>
              <a:t>                p</a:t>
            </a:r>
            <a:r>
              <a:rPr lang="en-US" sz="3200" baseline="-25000" dirty="0" smtClean="0"/>
              <a:t>2</a:t>
            </a:r>
            <a:r>
              <a:rPr lang="en-US" sz="3200" dirty="0" smtClean="0"/>
              <a:t>  </a:t>
            </a:r>
            <a:endParaRPr sz="3200" dirty="0"/>
          </a:p>
          <a:p>
            <a:endParaRPr sz="3200" dirty="0"/>
          </a:p>
          <a:p>
            <a:r>
              <a:rPr lang="en-US" sz="3200" dirty="0"/>
              <a:t>NaI1        896.0       132.1         101.1</a:t>
            </a:r>
            <a:endParaRPr sz="3200" dirty="0"/>
          </a:p>
          <a:p>
            <a:r>
              <a:rPr lang="en-US" sz="3200" dirty="0"/>
              <a:t>NaI3        783.3       130.5         600.3</a:t>
            </a:r>
            <a:endParaRPr sz="3200" dirty="0"/>
          </a:p>
          <a:p>
            <a:r>
              <a:rPr lang="en-US" sz="3200" dirty="0"/>
              <a:t>NaI4        904.8       130.3           71.2</a:t>
            </a:r>
            <a:endParaRPr sz="3200" dirty="0"/>
          </a:p>
        </p:txBody>
      </p:sp>
      <p:sp>
        <p:nvSpPr>
          <p:cNvPr id="91" name="Line 6"/>
          <p:cNvSpPr/>
          <p:nvPr/>
        </p:nvSpPr>
        <p:spPr>
          <a:xfrm>
            <a:off x="1341980" y="2838020"/>
            <a:ext cx="6441512" cy="27936"/>
          </a:xfrm>
          <a:prstGeom prst="line">
            <a:avLst/>
          </a:prstGeom>
          <a:ln>
            <a:solidFill>
              <a:srgbClr val="000000"/>
            </a:solidFill>
          </a:ln>
        </p:spPr>
      </p:sp>
      <p:sp>
        <p:nvSpPr>
          <p:cNvPr id="92" name="Line 7"/>
          <p:cNvSpPr/>
          <p:nvPr/>
        </p:nvSpPr>
        <p:spPr>
          <a:xfrm flipV="1">
            <a:off x="4893696" y="4725144"/>
            <a:ext cx="0" cy="497664"/>
          </a:xfrm>
          <a:prstGeom prst="line">
            <a:avLst/>
          </a:prstGeom>
          <a:ln>
            <a:solidFill>
              <a:srgbClr val="000000"/>
            </a:solidFill>
            <a:tailEnd type="triangle" w="med" len="med"/>
          </a:ln>
        </p:spPr>
      </p:sp>
      <p:sp>
        <p:nvSpPr>
          <p:cNvPr id="93" name="CustomShape 8"/>
          <p:cNvSpPr/>
          <p:nvPr/>
        </p:nvSpPr>
        <p:spPr>
          <a:xfrm>
            <a:off x="4478976" y="5301208"/>
            <a:ext cx="2321126" cy="579955"/>
          </a:xfrm>
          <a:prstGeom prst="rect">
            <a:avLst/>
          </a:prstGeom>
        </p:spPr>
        <p:txBody>
          <a:bodyPr wrap="none" lIns="81638" tIns="40819" rIns="81638" bIns="40819"/>
          <a:lstStyle/>
          <a:p>
            <a:r>
              <a:rPr lang="en-US" sz="3200" dirty="0" err="1">
                <a:latin typeface="VL ゴシック"/>
                <a:ea typeface="VL ゴシック"/>
              </a:rPr>
              <a:t>寿命</a:t>
            </a:r>
            <a:endParaRPr sz="3200" dirty="0"/>
          </a:p>
        </p:txBody>
      </p:sp>
    </p:spTree>
    <p:extLst>
      <p:ext uri="{BB962C8B-B14F-4D97-AF65-F5344CB8AC3E}">
        <p14:creationId xmlns:p14="http://schemas.microsoft.com/office/powerpoint/2010/main" val="1937168552"/>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dirty="0" smtClean="0">
                <a:solidFill>
                  <a:srgbClr val="FFC000"/>
                </a:solidFill>
              </a:rPr>
              <a:t>　　　　真</a:t>
            </a:r>
            <a:r>
              <a:rPr lang="ja-JP" altLang="en-US" sz="4400" dirty="0">
                <a:solidFill>
                  <a:srgbClr val="FFC000"/>
                </a:solidFill>
              </a:rPr>
              <a:t>空中のデータ解析</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
        <p:nvSpPr>
          <p:cNvPr id="3" name="テキスト ボックス 2"/>
          <p:cNvSpPr txBox="1"/>
          <p:nvPr/>
        </p:nvSpPr>
        <p:spPr>
          <a:xfrm>
            <a:off x="2123728" y="2348880"/>
            <a:ext cx="5544616" cy="2769989"/>
          </a:xfrm>
          <a:prstGeom prst="rect">
            <a:avLst/>
          </a:prstGeom>
          <a:noFill/>
        </p:spPr>
        <p:txBody>
          <a:bodyPr wrap="square" rtlCol="0">
            <a:spAutoFit/>
          </a:bodyPr>
          <a:lstStyle/>
          <a:p>
            <a:r>
              <a:rPr lang="ja-JP" altLang="en-US" sz="3600" dirty="0" smtClean="0">
                <a:solidFill>
                  <a:srgbClr val="C6CDD4"/>
                </a:solidFill>
              </a:rPr>
              <a:t>１</a:t>
            </a:r>
            <a:r>
              <a:rPr lang="ja-JP" altLang="en-US" sz="3600" dirty="0" smtClean="0">
                <a:solidFill>
                  <a:srgbClr val="C6CDD4"/>
                </a:solidFill>
              </a:rPr>
              <a:t>．</a:t>
            </a:r>
            <a:r>
              <a:rPr lang="en-US" altLang="ja-JP" sz="3600" dirty="0" smtClean="0">
                <a:solidFill>
                  <a:srgbClr val="C6CDD4"/>
                </a:solidFill>
              </a:rPr>
              <a:t>Calibration</a:t>
            </a:r>
          </a:p>
          <a:p>
            <a:endParaRPr lang="en-US" altLang="ja-JP" sz="1400" dirty="0" smtClean="0">
              <a:solidFill>
                <a:srgbClr val="C6CDD4"/>
              </a:solidFill>
            </a:endParaRPr>
          </a:p>
          <a:p>
            <a:r>
              <a:rPr lang="ja-JP" altLang="en-US" sz="3600" dirty="0" smtClean="0">
                <a:solidFill>
                  <a:srgbClr val="C6CDD4"/>
                </a:solidFill>
              </a:rPr>
              <a:t>２．</a:t>
            </a:r>
            <a:r>
              <a:rPr lang="en-US" altLang="ja-JP" sz="3600" dirty="0" smtClean="0">
                <a:solidFill>
                  <a:srgbClr val="C6CDD4"/>
                </a:solidFill>
              </a:rPr>
              <a:t>TQ</a:t>
            </a:r>
            <a:r>
              <a:rPr lang="ja-JP" altLang="en-US" sz="3600" dirty="0" smtClean="0">
                <a:solidFill>
                  <a:srgbClr val="C6CDD4"/>
                </a:solidFill>
              </a:rPr>
              <a:t>補正</a:t>
            </a:r>
            <a:endParaRPr lang="en-US" altLang="ja-JP" sz="3600" dirty="0" smtClean="0">
              <a:solidFill>
                <a:srgbClr val="C6CDD4"/>
              </a:solidFill>
            </a:endParaRPr>
          </a:p>
          <a:p>
            <a:endParaRPr lang="en-US" altLang="ja-JP" sz="1600" dirty="0">
              <a:solidFill>
                <a:schemeClr val="accent1">
                  <a:lumMod val="50000"/>
                </a:schemeClr>
              </a:solidFill>
            </a:endParaRPr>
          </a:p>
          <a:p>
            <a:r>
              <a:rPr lang="ja-JP" altLang="en-US" sz="3600" dirty="0" smtClean="0">
                <a:solidFill>
                  <a:schemeClr val="accent1">
                    <a:lumMod val="50000"/>
                  </a:schemeClr>
                </a:solidFill>
              </a:rPr>
              <a:t>３．</a:t>
            </a:r>
            <a:r>
              <a:rPr lang="en-US" altLang="ja-JP" sz="3600" dirty="0">
                <a:solidFill>
                  <a:schemeClr val="accent1">
                    <a:lumMod val="50000"/>
                  </a:schemeClr>
                </a:solidFill>
              </a:rPr>
              <a:t>pick-off</a:t>
            </a:r>
            <a:r>
              <a:rPr lang="ja-JP" altLang="en-US" sz="3600" dirty="0">
                <a:solidFill>
                  <a:schemeClr val="accent1">
                    <a:lumMod val="50000"/>
                  </a:schemeClr>
                </a:solidFill>
              </a:rPr>
              <a:t>補正</a:t>
            </a:r>
          </a:p>
          <a:p>
            <a:endParaRPr lang="ja-JP" altLang="en-US" sz="3600" dirty="0">
              <a:solidFill>
                <a:srgbClr val="C6CDD4"/>
              </a:solidFill>
            </a:endParaRPr>
          </a:p>
        </p:txBody>
      </p:sp>
    </p:spTree>
    <p:extLst>
      <p:ext uri="{BB962C8B-B14F-4D97-AF65-F5344CB8AC3E}">
        <p14:creationId xmlns:p14="http://schemas.microsoft.com/office/powerpoint/2010/main" val="32525069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3151872" y="273411"/>
            <a:ext cx="2901734" cy="563301"/>
          </a:xfrm>
          <a:prstGeom prst="rect">
            <a:avLst/>
          </a:prstGeom>
        </p:spPr>
        <p:txBody>
          <a:bodyPr wrap="none" lIns="81638" tIns="40819" rIns="81638" bIns="40819"/>
          <a:lstStyle/>
          <a:p>
            <a:r>
              <a:rPr lang="en-US" sz="4400" dirty="0"/>
              <a:t>pick-</a:t>
            </a:r>
            <a:r>
              <a:rPr lang="en-US" sz="4400" dirty="0" err="1"/>
              <a:t>off補正</a:t>
            </a:r>
            <a:endParaRPr sz="2400" dirty="0"/>
          </a:p>
        </p:txBody>
      </p:sp>
      <p:sp>
        <p:nvSpPr>
          <p:cNvPr id="95" name="CustomShape 2"/>
          <p:cNvSpPr/>
          <p:nvPr/>
        </p:nvSpPr>
        <p:spPr>
          <a:xfrm>
            <a:off x="663552" y="1772816"/>
            <a:ext cx="7878374" cy="3814444"/>
          </a:xfrm>
          <a:prstGeom prst="rect">
            <a:avLst/>
          </a:prstGeom>
        </p:spPr>
        <p:txBody>
          <a:bodyPr wrap="none" lIns="81638" tIns="40819" rIns="81638" bIns="40819"/>
          <a:lstStyle/>
          <a:p>
            <a:r>
              <a:rPr lang="en-US" sz="3200" dirty="0"/>
              <a:t>pick-</a:t>
            </a:r>
            <a:r>
              <a:rPr lang="en-US" sz="3200" dirty="0" err="1"/>
              <a:t>off</a:t>
            </a:r>
            <a:r>
              <a:rPr lang="en-US" sz="3200" dirty="0" err="1">
                <a:latin typeface="VL ゴシック"/>
                <a:ea typeface="VL ゴシック"/>
              </a:rPr>
              <a:t>反応</a:t>
            </a:r>
            <a:r>
              <a:rPr lang="en-US" sz="3200" dirty="0">
                <a:latin typeface="VL ゴシック"/>
                <a:ea typeface="VL ゴシック"/>
              </a:rPr>
              <a:t>: o-</a:t>
            </a:r>
            <a:r>
              <a:rPr lang="en-US" sz="3200" dirty="0" err="1">
                <a:latin typeface="VL ゴシック"/>
                <a:ea typeface="VL ゴシック"/>
              </a:rPr>
              <a:t>Psが周囲の物質とスピン交換</a:t>
            </a:r>
            <a:endParaRPr sz="3200" dirty="0"/>
          </a:p>
          <a:p>
            <a:r>
              <a:rPr lang="en-US" sz="3200" dirty="0" err="1">
                <a:latin typeface="VL ゴシック"/>
                <a:ea typeface="VL ゴシック"/>
              </a:rPr>
              <a:t>してp-Psとして崩壊したり、o-Psの陽電子が</a:t>
            </a:r>
            <a:endParaRPr sz="3200" dirty="0"/>
          </a:p>
          <a:p>
            <a:r>
              <a:rPr lang="en-US" sz="3200" dirty="0" err="1">
                <a:latin typeface="VL ゴシック"/>
                <a:ea typeface="VL ゴシック"/>
              </a:rPr>
              <a:t>周囲の電子と対消滅を起こす反応の総称</a:t>
            </a:r>
            <a:r>
              <a:rPr lang="en-US" sz="3200" dirty="0">
                <a:latin typeface="VL ゴシック"/>
                <a:ea typeface="VL ゴシック"/>
              </a:rPr>
              <a:t>。</a:t>
            </a:r>
            <a:endParaRPr sz="3200" dirty="0"/>
          </a:p>
          <a:p>
            <a:endParaRPr sz="3200" dirty="0"/>
          </a:p>
          <a:p>
            <a:r>
              <a:rPr lang="en-US" sz="3200" dirty="0" err="1">
                <a:latin typeface="VL ゴシック"/>
                <a:ea typeface="VL ゴシック"/>
              </a:rPr>
              <a:t>実験で見られる崩壊率は</a:t>
            </a:r>
            <a:endParaRPr sz="3200" dirty="0"/>
          </a:p>
        </p:txBody>
      </p:sp>
      <p:sp>
        <p:nvSpPr>
          <p:cNvPr id="96" name="CustomShape 3"/>
          <p:cNvSpPr/>
          <p:nvPr/>
        </p:nvSpPr>
        <p:spPr>
          <a:xfrm>
            <a:off x="2313855" y="4809915"/>
            <a:ext cx="4809446" cy="563301"/>
          </a:xfrm>
          <a:prstGeom prst="rect">
            <a:avLst/>
          </a:prstGeom>
        </p:spPr>
        <p:txBody>
          <a:bodyPr wrap="none" lIns="81638" tIns="40819" rIns="81638" bIns="40819"/>
          <a:lstStyle/>
          <a:p>
            <a:r>
              <a:rPr lang="en-US" sz="4000" dirty="0" err="1" smtClean="0"/>
              <a:t>Γ</a:t>
            </a:r>
            <a:r>
              <a:rPr lang="en-US" sz="4000" baseline="-25000" dirty="0" err="1" smtClean="0"/>
              <a:t>obs</a:t>
            </a:r>
            <a:r>
              <a:rPr lang="en-US" sz="4000" dirty="0" smtClean="0"/>
              <a:t>= </a:t>
            </a:r>
            <a:r>
              <a:rPr lang="en-US" sz="4000" dirty="0" err="1" smtClean="0"/>
              <a:t>Γ</a:t>
            </a:r>
            <a:r>
              <a:rPr lang="en-US" sz="4000" baseline="-24000" dirty="0" err="1" smtClean="0"/>
              <a:t>ortho</a:t>
            </a:r>
            <a:r>
              <a:rPr lang="en-US" sz="4000" dirty="0" smtClean="0"/>
              <a:t> </a:t>
            </a:r>
            <a:r>
              <a:rPr lang="ja-JP" altLang="en-US" sz="4000" dirty="0" smtClean="0"/>
              <a:t> </a:t>
            </a:r>
            <a:r>
              <a:rPr lang="en-US" sz="4000" dirty="0"/>
              <a:t>+ </a:t>
            </a:r>
            <a:r>
              <a:rPr lang="en-US" sz="4000" dirty="0" err="1" smtClean="0"/>
              <a:t>Γ</a:t>
            </a:r>
            <a:r>
              <a:rPr lang="en-US" sz="4000" baseline="-25000" dirty="0" err="1" smtClean="0"/>
              <a:t>pick</a:t>
            </a:r>
            <a:r>
              <a:rPr lang="en-US" sz="4000" baseline="-25000" dirty="0" smtClean="0"/>
              <a:t>-off</a:t>
            </a:r>
            <a:endParaRPr sz="4000" dirty="0"/>
          </a:p>
        </p:txBody>
      </p:sp>
    </p:spTree>
    <p:extLst>
      <p:ext uri="{BB962C8B-B14F-4D97-AF65-F5344CB8AC3E}">
        <p14:creationId xmlns:p14="http://schemas.microsoft.com/office/powerpoint/2010/main" val="3333633610"/>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3"/>
          <p:cNvSpPr/>
          <p:nvPr/>
        </p:nvSpPr>
        <p:spPr>
          <a:xfrm>
            <a:off x="2483768" y="288489"/>
            <a:ext cx="3399724" cy="563627"/>
          </a:xfrm>
          <a:prstGeom prst="rect">
            <a:avLst/>
          </a:prstGeom>
        </p:spPr>
        <p:txBody>
          <a:bodyPr wrap="none" lIns="81638" tIns="40819" rIns="81638" bIns="40819"/>
          <a:lstStyle/>
          <a:p>
            <a:r>
              <a:rPr lang="en-US" sz="4400" dirty="0" err="1"/>
              <a:t>補正関数の作成</a:t>
            </a:r>
            <a:endParaRPr sz="2400" dirty="0"/>
          </a:p>
        </p:txBody>
      </p:sp>
      <p:sp>
        <p:nvSpPr>
          <p:cNvPr id="103" name="CustomShape 4"/>
          <p:cNvSpPr/>
          <p:nvPr/>
        </p:nvSpPr>
        <p:spPr>
          <a:xfrm>
            <a:off x="-1044624" y="1610911"/>
            <a:ext cx="7546924" cy="580281"/>
          </a:xfrm>
          <a:prstGeom prst="rect">
            <a:avLst/>
          </a:prstGeom>
        </p:spPr>
        <p:txBody>
          <a:bodyPr wrap="none" lIns="81638" tIns="40819" rIns="81638" bIns="40819"/>
          <a:lstStyle/>
          <a:p>
            <a:pPr algn="ctr"/>
            <a:r>
              <a:rPr lang="en-US" sz="3200" dirty="0" err="1">
                <a:latin typeface="VL ゴシック"/>
                <a:ea typeface="VL ゴシック"/>
              </a:rPr>
              <a:t>まず寿命</a:t>
            </a:r>
            <a:r>
              <a:rPr lang="en-US" sz="3200" dirty="0" err="1">
                <a:latin typeface="Arial"/>
                <a:ea typeface="VL ゴシック"/>
              </a:rPr>
              <a:t>fitting</a:t>
            </a:r>
            <a:r>
              <a:rPr lang="en-US" sz="3200" dirty="0" err="1">
                <a:latin typeface="VL ゴシック"/>
                <a:ea typeface="VL ゴシック"/>
              </a:rPr>
              <a:t>の関数は</a:t>
            </a:r>
            <a:r>
              <a:rPr lang="en-US" sz="3200" dirty="0">
                <a:latin typeface="VL ゴシック"/>
                <a:ea typeface="VL ゴシック"/>
              </a:rPr>
              <a:t>、</a:t>
            </a:r>
            <a:endParaRPr sz="3200" dirty="0"/>
          </a:p>
        </p:txBody>
      </p:sp>
      <p:sp>
        <p:nvSpPr>
          <p:cNvPr id="116" name="CustomShape 17"/>
          <p:cNvSpPr/>
          <p:nvPr/>
        </p:nvSpPr>
        <p:spPr>
          <a:xfrm>
            <a:off x="849690" y="5478894"/>
            <a:ext cx="4560940" cy="545340"/>
          </a:xfrm>
          <a:prstGeom prst="rect">
            <a:avLst/>
          </a:prstGeom>
        </p:spPr>
        <p:txBody>
          <a:bodyPr wrap="none" lIns="81638" tIns="40819" rIns="81638" bIns="40819"/>
          <a:lstStyle/>
          <a:p>
            <a:r>
              <a:rPr lang="en-US" sz="4000" dirty="0"/>
              <a:t>f(t) := </a:t>
            </a:r>
            <a:r>
              <a:rPr lang="en-US" sz="4000" dirty="0" err="1" smtClean="0"/>
              <a:t>Γ</a:t>
            </a:r>
            <a:r>
              <a:rPr lang="en-US" sz="4000" baseline="-25000" dirty="0" err="1" smtClean="0"/>
              <a:t>pick</a:t>
            </a:r>
            <a:r>
              <a:rPr lang="en-US" sz="4000" baseline="-25000" dirty="0" smtClean="0"/>
              <a:t>-off</a:t>
            </a:r>
            <a:r>
              <a:rPr lang="en-US" sz="4000" dirty="0" smtClean="0"/>
              <a:t> </a:t>
            </a:r>
            <a:r>
              <a:rPr lang="en-US" sz="4000" dirty="0"/>
              <a:t>(t) / </a:t>
            </a:r>
            <a:r>
              <a:rPr lang="en-US" sz="4000" dirty="0" err="1" smtClean="0"/>
              <a:t>Γ</a:t>
            </a:r>
            <a:r>
              <a:rPr lang="en-US" sz="4000" baseline="-25000" dirty="0" err="1" smtClean="0"/>
              <a:t>ortho</a:t>
            </a:r>
            <a:endParaRPr sz="4000" dirty="0"/>
          </a:p>
        </p:txBody>
      </p:sp>
      <p:grpSp>
        <p:nvGrpSpPr>
          <p:cNvPr id="3" name="グループ化 2"/>
          <p:cNvGrpSpPr/>
          <p:nvPr/>
        </p:nvGrpSpPr>
        <p:grpSpPr>
          <a:xfrm>
            <a:off x="539552" y="2593606"/>
            <a:ext cx="9039917" cy="1720077"/>
            <a:chOff x="414720" y="3069289"/>
            <a:chExt cx="9039917" cy="1720077"/>
          </a:xfrm>
        </p:grpSpPr>
        <p:sp>
          <p:nvSpPr>
            <p:cNvPr id="100" name="CustomShape 1"/>
            <p:cNvSpPr/>
            <p:nvPr/>
          </p:nvSpPr>
          <p:spPr>
            <a:xfrm>
              <a:off x="995329" y="3269464"/>
              <a:ext cx="8459308" cy="1474052"/>
            </a:xfrm>
            <a:prstGeom prst="rect">
              <a:avLst/>
            </a:prstGeom>
          </p:spPr>
          <p:txBody>
            <a:bodyPr wrap="none" lIns="81638" tIns="40819" rIns="81638" bIns="40819"/>
            <a:lstStyle/>
            <a:p>
              <a:r>
                <a:rPr lang="en-US" sz="3266" dirty="0"/>
                <a:t>    = </a:t>
              </a:r>
              <a:r>
                <a:rPr lang="en-US" sz="3266" dirty="0" smtClean="0"/>
                <a:t>N</a:t>
              </a:r>
              <a:r>
                <a:rPr lang="en-US" sz="3266" baseline="-25000" dirty="0" smtClean="0"/>
                <a:t>0</a:t>
              </a:r>
              <a:r>
                <a:rPr lang="en-US" sz="3266" dirty="0" smtClean="0"/>
                <a:t> </a:t>
              </a:r>
              <a:r>
                <a:rPr lang="en-US" sz="3266" dirty="0"/>
                <a:t>(</a:t>
              </a:r>
              <a:r>
                <a:rPr lang="en-US" sz="3266" dirty="0" err="1" smtClean="0"/>
                <a:t>Γ</a:t>
              </a:r>
              <a:r>
                <a:rPr lang="en-US" sz="3266" baseline="-25000" dirty="0" err="1" smtClean="0"/>
                <a:t>ortho</a:t>
              </a:r>
              <a:r>
                <a:rPr lang="en-US" sz="3266" dirty="0" smtClean="0"/>
                <a:t>+ </a:t>
              </a:r>
              <a:r>
                <a:rPr lang="en-US" sz="3266" dirty="0" err="1" smtClean="0"/>
                <a:t>Γ</a:t>
              </a:r>
              <a:r>
                <a:rPr lang="en-US" sz="3266" baseline="-25000" dirty="0" err="1" smtClean="0"/>
                <a:t>pick</a:t>
              </a:r>
              <a:r>
                <a:rPr lang="en-US" sz="3266" baseline="-25000" dirty="0" smtClean="0"/>
                <a:t>-off </a:t>
              </a:r>
              <a:r>
                <a:rPr lang="en-US" sz="3266" dirty="0" smtClean="0"/>
                <a:t>(t</a:t>
              </a:r>
              <a:r>
                <a:rPr lang="en-US" sz="3266" dirty="0"/>
                <a:t>))</a:t>
              </a:r>
              <a:endParaRPr sz="1633" dirty="0"/>
            </a:p>
            <a:p>
              <a:r>
                <a:rPr lang="en-US" sz="3266" dirty="0"/>
                <a:t> </a:t>
              </a:r>
              <a:r>
                <a:rPr lang="en-US" sz="3266" dirty="0" smtClean="0"/>
                <a:t>		</a:t>
              </a:r>
              <a:endParaRPr sz="1633" dirty="0"/>
            </a:p>
            <a:p>
              <a:r>
                <a:rPr lang="en-US" sz="3266" dirty="0"/>
                <a:t>                           × </a:t>
              </a:r>
              <a:r>
                <a:rPr lang="en-US" sz="3266" dirty="0" err="1" smtClean="0"/>
                <a:t>exp</a:t>
              </a:r>
              <a:r>
                <a:rPr lang="en-US" sz="4000" dirty="0" smtClean="0"/>
                <a:t>(</a:t>
              </a:r>
              <a:r>
                <a:rPr lang="en-US" sz="3266" dirty="0" smtClean="0"/>
                <a:t>             </a:t>
              </a:r>
              <a:r>
                <a:rPr lang="ja-JP" altLang="en-US" sz="4400" dirty="0"/>
                <a:t>∫</a:t>
              </a:r>
              <a:r>
                <a:rPr lang="en-US" sz="3266" dirty="0" smtClean="0"/>
                <a:t> </a:t>
              </a:r>
              <a:r>
                <a:rPr lang="en-US" sz="3266" dirty="0" err="1" smtClean="0"/>
                <a:t>dt</a:t>
              </a:r>
              <a:r>
                <a:rPr lang="en-US" sz="3266" dirty="0" smtClean="0"/>
                <a:t>(1 </a:t>
              </a:r>
              <a:r>
                <a:rPr lang="en-US" sz="3266" dirty="0"/>
                <a:t>+ f(t</a:t>
              </a:r>
              <a:r>
                <a:rPr lang="en-US" sz="3266" dirty="0" smtClean="0"/>
                <a:t>))</a:t>
              </a:r>
              <a:r>
                <a:rPr lang="en-US" sz="4000" dirty="0" smtClean="0"/>
                <a:t>)</a:t>
              </a:r>
              <a:r>
                <a:rPr lang="en-US" sz="3266" dirty="0" smtClean="0"/>
                <a:t> </a:t>
              </a:r>
              <a:endParaRPr sz="1633" dirty="0"/>
            </a:p>
          </p:txBody>
        </p:sp>
        <p:grpSp>
          <p:nvGrpSpPr>
            <p:cNvPr id="2" name="グループ化 1"/>
            <p:cNvGrpSpPr/>
            <p:nvPr/>
          </p:nvGrpSpPr>
          <p:grpSpPr>
            <a:xfrm>
              <a:off x="414720" y="3069289"/>
              <a:ext cx="7056426" cy="1720077"/>
              <a:chOff x="414720" y="3069289"/>
              <a:chExt cx="7056426" cy="1720077"/>
            </a:xfrm>
          </p:grpSpPr>
          <p:sp>
            <p:nvSpPr>
              <p:cNvPr id="107" name="Line 8"/>
              <p:cNvSpPr/>
              <p:nvPr/>
            </p:nvSpPr>
            <p:spPr>
              <a:xfrm flipH="1" flipV="1">
                <a:off x="4788024" y="4581128"/>
                <a:ext cx="216775" cy="0"/>
              </a:xfrm>
              <a:prstGeom prst="line">
                <a:avLst/>
              </a:prstGeom>
              <a:ln w="27360">
                <a:solidFill>
                  <a:srgbClr val="000000"/>
                </a:solidFill>
                <a:round/>
              </a:ln>
            </p:spPr>
            <p:txBody>
              <a:bodyPr wrap="none" lIns="94047" tIns="53228" rIns="94047" bIns="53228" anchor="ctr" anchorCtr="1"/>
              <a:lstStyle/>
              <a:p>
                <a:pPr algn="ctr"/>
                <a:r>
                  <a:rPr lang="en-US" sz="1633"/>
                  <a:t> </a:t>
                </a:r>
                <a:endParaRPr sz="1633"/>
              </a:p>
            </p:txBody>
          </p:sp>
          <p:sp>
            <p:nvSpPr>
              <p:cNvPr id="108" name="Line 9"/>
              <p:cNvSpPr/>
              <p:nvPr/>
            </p:nvSpPr>
            <p:spPr>
              <a:xfrm>
                <a:off x="829440" y="3590702"/>
                <a:ext cx="580608" cy="0"/>
              </a:xfrm>
              <a:prstGeom prst="line">
                <a:avLst/>
              </a:prstGeom>
              <a:ln w="27360">
                <a:solidFill>
                  <a:srgbClr val="000000"/>
                </a:solidFill>
                <a:round/>
              </a:ln>
            </p:spPr>
          </p:sp>
          <p:sp>
            <p:nvSpPr>
              <p:cNvPr id="109" name="Line 10"/>
              <p:cNvSpPr/>
              <p:nvPr/>
            </p:nvSpPr>
            <p:spPr>
              <a:xfrm>
                <a:off x="414720" y="3590702"/>
                <a:ext cx="331776" cy="0"/>
              </a:xfrm>
              <a:prstGeom prst="line">
                <a:avLst/>
              </a:prstGeom>
              <a:ln w="27360">
                <a:solidFill>
                  <a:srgbClr val="000000"/>
                </a:solidFill>
                <a:round/>
              </a:ln>
            </p:spPr>
          </p:sp>
          <p:sp>
            <p:nvSpPr>
              <p:cNvPr id="110" name="CustomShape 11"/>
              <p:cNvSpPr/>
              <p:nvPr/>
            </p:nvSpPr>
            <p:spPr>
              <a:xfrm>
                <a:off x="746497" y="3069289"/>
                <a:ext cx="1740844" cy="545340"/>
              </a:xfrm>
              <a:prstGeom prst="rect">
                <a:avLst/>
              </a:prstGeom>
            </p:spPr>
            <p:txBody>
              <a:bodyPr wrap="none" lIns="81638" tIns="40819" rIns="81638" bIns="40819"/>
              <a:lstStyle/>
              <a:p>
                <a:r>
                  <a:rPr lang="en-US" sz="3266" dirty="0" err="1"/>
                  <a:t>dN</a:t>
                </a:r>
                <a:endParaRPr sz="1633" dirty="0"/>
              </a:p>
            </p:txBody>
          </p:sp>
          <p:sp>
            <p:nvSpPr>
              <p:cNvPr id="111" name="CustomShape 12"/>
              <p:cNvSpPr/>
              <p:nvPr/>
            </p:nvSpPr>
            <p:spPr>
              <a:xfrm>
                <a:off x="829441" y="3566953"/>
                <a:ext cx="1574956" cy="545340"/>
              </a:xfrm>
              <a:prstGeom prst="rect">
                <a:avLst/>
              </a:prstGeom>
            </p:spPr>
            <p:txBody>
              <a:bodyPr wrap="none" lIns="81638" tIns="40819" rIns="81638" bIns="40819"/>
              <a:lstStyle/>
              <a:p>
                <a:r>
                  <a:rPr lang="en-US" sz="3266"/>
                  <a:t>dt</a:t>
                </a:r>
                <a:endParaRPr sz="1633"/>
              </a:p>
            </p:txBody>
          </p:sp>
          <p:sp>
            <p:nvSpPr>
              <p:cNvPr id="112" name="Line 13"/>
              <p:cNvSpPr/>
              <p:nvPr/>
            </p:nvSpPr>
            <p:spPr>
              <a:xfrm>
                <a:off x="5090067" y="4587577"/>
                <a:ext cx="548933" cy="6204"/>
              </a:xfrm>
              <a:prstGeom prst="line">
                <a:avLst/>
              </a:prstGeom>
              <a:ln w="27360">
                <a:solidFill>
                  <a:srgbClr val="000000"/>
                </a:solidFill>
                <a:round/>
              </a:ln>
            </p:spPr>
          </p:sp>
          <p:sp>
            <p:nvSpPr>
              <p:cNvPr id="113" name="CustomShape 14"/>
              <p:cNvSpPr/>
              <p:nvPr/>
            </p:nvSpPr>
            <p:spPr>
              <a:xfrm>
                <a:off x="4900862" y="4458570"/>
                <a:ext cx="2570284" cy="330796"/>
              </a:xfrm>
              <a:prstGeom prst="rect">
                <a:avLst/>
              </a:prstGeom>
            </p:spPr>
            <p:txBody>
              <a:bodyPr wrap="none" lIns="81638" tIns="40819" rIns="81638" bIns="40819"/>
              <a:lstStyle/>
              <a:p>
                <a:r>
                  <a:rPr lang="en-US" sz="3266" dirty="0" err="1" smtClean="0">
                    <a:latin typeface="VL ゴシック"/>
                  </a:rPr>
                  <a:t>τ</a:t>
                </a:r>
                <a:r>
                  <a:rPr lang="en-US" sz="2400" baseline="-25000" dirty="0" err="1" smtClean="0">
                    <a:latin typeface="VL ゴシック"/>
                  </a:rPr>
                  <a:t>ortho</a:t>
                </a:r>
                <a:endParaRPr sz="1200" dirty="0">
                  <a:latin typeface="VL ゴシック"/>
                </a:endParaRPr>
              </a:p>
            </p:txBody>
          </p:sp>
          <p:sp>
            <p:nvSpPr>
              <p:cNvPr id="115" name="CustomShape 16"/>
              <p:cNvSpPr/>
              <p:nvPr/>
            </p:nvSpPr>
            <p:spPr>
              <a:xfrm>
                <a:off x="5135085" y="4107796"/>
                <a:ext cx="1741171" cy="545340"/>
              </a:xfrm>
              <a:prstGeom prst="rect">
                <a:avLst/>
              </a:prstGeom>
            </p:spPr>
            <p:txBody>
              <a:bodyPr wrap="none" lIns="81638" tIns="40819" rIns="81638" bIns="40819"/>
              <a:lstStyle/>
              <a:p>
                <a:r>
                  <a:rPr lang="en-US" sz="3266" dirty="0"/>
                  <a:t>1</a:t>
                </a:r>
                <a:endParaRPr sz="1633" dirty="0"/>
              </a:p>
            </p:txBody>
          </p:sp>
        </p:grpSp>
      </p:grpSp>
    </p:spTree>
    <p:extLst>
      <p:ext uri="{BB962C8B-B14F-4D97-AF65-F5344CB8AC3E}">
        <p14:creationId xmlns:p14="http://schemas.microsoft.com/office/powerpoint/2010/main" val="49421817"/>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ja-JP" altLang="en-US" dirty="0"/>
              <a:t>電子</a:t>
            </a:r>
            <a:r>
              <a:rPr lang="ja-JP" altLang="en-US" dirty="0" smtClean="0"/>
              <a:t>と陽電子が電気的な相互作用により束縛状態を作り対になったものである</a:t>
            </a:r>
            <a:endParaRPr lang="en-US" altLang="ja-JP" dirty="0" smtClean="0"/>
          </a:p>
          <a:p>
            <a:pPr marL="0" indent="0">
              <a:buNone/>
            </a:pPr>
            <a:r>
              <a:rPr lang="ja-JP" altLang="en-US" dirty="0" smtClean="0"/>
              <a:t>こ</a:t>
            </a:r>
            <a:r>
              <a:rPr kumimoji="1" lang="ja-JP" altLang="en-US" dirty="0" smtClean="0"/>
              <a:t>の</a:t>
            </a:r>
            <a:r>
              <a:rPr kumimoji="1" lang="ja-JP" altLang="en-US" dirty="0"/>
              <a:t>対</a:t>
            </a:r>
            <a:r>
              <a:rPr kumimoji="1" lang="ja-JP" altLang="en-US" dirty="0" smtClean="0"/>
              <a:t>に</a:t>
            </a:r>
            <a:r>
              <a:rPr lang="ja-JP" altLang="en-US" dirty="0" smtClean="0"/>
              <a:t>は反対称スピン函数と対称スピン函数のものがあり、それぞれ一重項と三重項をなす</a:t>
            </a:r>
            <a:endParaRPr lang="en-US" altLang="ja-JP" dirty="0" smtClean="0"/>
          </a:p>
          <a:p>
            <a:r>
              <a:rPr lang="ja-JP" altLang="en-US" dirty="0"/>
              <a:t>パラ</a:t>
            </a:r>
            <a:r>
              <a:rPr lang="ja-JP" altLang="en-US" dirty="0" smtClean="0"/>
              <a:t>ポジトロニウム・・・一重項</a:t>
            </a:r>
            <a:endParaRPr lang="en-US" altLang="ja-JP" dirty="0" smtClean="0"/>
          </a:p>
          <a:p>
            <a:r>
              <a:rPr lang="ja-JP" altLang="en-US" dirty="0" smtClean="0"/>
              <a:t>オルソポジトロニウム・・・三重項</a:t>
            </a:r>
            <a:endParaRPr lang="en-US" altLang="ja-JP" dirty="0" smtClean="0"/>
          </a:p>
          <a:p>
            <a:pPr marL="0" indent="0">
              <a:buNone/>
            </a:pPr>
            <a:endParaRPr lang="en-US" altLang="ja-JP" dirty="0" smtClean="0"/>
          </a:p>
        </p:txBody>
      </p:sp>
      <p:sp>
        <p:nvSpPr>
          <p:cNvPr id="6" name="タイトル 5"/>
          <p:cNvSpPr>
            <a:spLocks noGrp="1"/>
          </p:cNvSpPr>
          <p:nvPr>
            <p:ph type="title"/>
          </p:nvPr>
        </p:nvSpPr>
        <p:spPr/>
        <p:txBody>
          <a:bodyPr/>
          <a:lstStyle/>
          <a:p>
            <a:r>
              <a:rPr kumimoji="1" lang="ja-JP" altLang="en-US" dirty="0" smtClean="0"/>
              <a:t>ポジトロニウムとは？</a:t>
            </a:r>
            <a:endParaRPr kumimoji="1" lang="ja-JP" altLang="en-US" dirty="0"/>
          </a:p>
        </p:txBody>
      </p:sp>
    </p:spTree>
    <p:extLst>
      <p:ext uri="{BB962C8B-B14F-4D97-AF65-F5344CB8AC3E}">
        <p14:creationId xmlns:p14="http://schemas.microsoft.com/office/powerpoint/2010/main" val="3331481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4"/>
          <p:cNvSpPr/>
          <p:nvPr/>
        </p:nvSpPr>
        <p:spPr>
          <a:xfrm>
            <a:off x="2592234" y="332656"/>
            <a:ext cx="3399724" cy="563627"/>
          </a:xfrm>
          <a:prstGeom prst="rect">
            <a:avLst/>
          </a:prstGeom>
        </p:spPr>
        <p:txBody>
          <a:bodyPr wrap="none" lIns="81638" tIns="40819" rIns="81638" bIns="40819"/>
          <a:lstStyle/>
          <a:p>
            <a:endParaRPr sz="2400" dirty="0"/>
          </a:p>
        </p:txBody>
      </p:sp>
      <p:grpSp>
        <p:nvGrpSpPr>
          <p:cNvPr id="3" name="グループ化 2"/>
          <p:cNvGrpSpPr/>
          <p:nvPr/>
        </p:nvGrpSpPr>
        <p:grpSpPr>
          <a:xfrm>
            <a:off x="1979844" y="1772816"/>
            <a:ext cx="6048540" cy="1077292"/>
            <a:chOff x="2239489" y="2156905"/>
            <a:chExt cx="6048540" cy="1077292"/>
          </a:xfrm>
        </p:grpSpPr>
        <p:sp>
          <p:nvSpPr>
            <p:cNvPr id="141" name="CustomShape 2"/>
            <p:cNvSpPr/>
            <p:nvPr/>
          </p:nvSpPr>
          <p:spPr>
            <a:xfrm>
              <a:off x="5047801" y="2239849"/>
              <a:ext cx="2321452" cy="545340"/>
            </a:xfrm>
            <a:prstGeom prst="rect">
              <a:avLst/>
            </a:prstGeom>
          </p:spPr>
          <p:txBody>
            <a:bodyPr wrap="none" lIns="81638" tIns="40819" rIns="81638" bIns="40819"/>
            <a:lstStyle/>
            <a:p>
              <a:r>
                <a:rPr lang="en-US" sz="3266" dirty="0"/>
                <a:t>ΔN</a:t>
              </a:r>
              <a:endParaRPr sz="1633" dirty="0"/>
            </a:p>
          </p:txBody>
        </p:sp>
        <p:sp>
          <p:nvSpPr>
            <p:cNvPr id="142" name="CustomShape 3"/>
            <p:cNvSpPr/>
            <p:nvPr/>
          </p:nvSpPr>
          <p:spPr>
            <a:xfrm>
              <a:off x="5047801" y="2686897"/>
              <a:ext cx="2321452" cy="545340"/>
            </a:xfrm>
            <a:prstGeom prst="rect">
              <a:avLst/>
            </a:prstGeom>
          </p:spPr>
          <p:txBody>
            <a:bodyPr wrap="none" lIns="81638" tIns="40819" rIns="81638" bIns="40819"/>
            <a:lstStyle/>
            <a:p>
              <a:r>
                <a:rPr lang="en-US" sz="3266" dirty="0"/>
                <a:t>ΔN</a:t>
              </a:r>
              <a:endParaRPr sz="1633" dirty="0"/>
            </a:p>
          </p:txBody>
        </p:sp>
        <p:grpSp>
          <p:nvGrpSpPr>
            <p:cNvPr id="2" name="グループ化 1"/>
            <p:cNvGrpSpPr/>
            <p:nvPr/>
          </p:nvGrpSpPr>
          <p:grpSpPr>
            <a:xfrm>
              <a:off x="2239489" y="2156905"/>
              <a:ext cx="4560940" cy="1043004"/>
              <a:chOff x="2239489" y="2156905"/>
              <a:chExt cx="4560940" cy="1043004"/>
            </a:xfrm>
          </p:grpSpPr>
          <p:sp>
            <p:nvSpPr>
              <p:cNvPr id="140" name="CustomShape 1"/>
              <p:cNvSpPr/>
              <p:nvPr/>
            </p:nvSpPr>
            <p:spPr>
              <a:xfrm>
                <a:off x="2239489" y="2405737"/>
                <a:ext cx="4560940" cy="545340"/>
              </a:xfrm>
              <a:prstGeom prst="rect">
                <a:avLst/>
              </a:prstGeom>
            </p:spPr>
            <p:txBody>
              <a:bodyPr wrap="none" lIns="81638" tIns="40819" rIns="81638" bIns="40819"/>
              <a:lstStyle/>
              <a:p>
                <a:r>
                  <a:rPr lang="en-US" sz="3266" dirty="0"/>
                  <a:t>f(t) =              </a:t>
                </a:r>
                <a:r>
                  <a:rPr lang="en-US" sz="3266" dirty="0" smtClean="0"/>
                  <a:t>=</a:t>
                </a:r>
                <a:endParaRPr sz="1633" dirty="0"/>
              </a:p>
            </p:txBody>
          </p:sp>
          <p:sp>
            <p:nvSpPr>
              <p:cNvPr id="144" name="Line 5"/>
              <p:cNvSpPr/>
              <p:nvPr/>
            </p:nvSpPr>
            <p:spPr>
              <a:xfrm>
                <a:off x="3404118" y="2732969"/>
                <a:ext cx="912384" cy="0"/>
              </a:xfrm>
              <a:prstGeom prst="line">
                <a:avLst/>
              </a:prstGeom>
              <a:ln w="27360">
                <a:solidFill>
                  <a:srgbClr val="000000"/>
                </a:solidFill>
                <a:round/>
              </a:ln>
            </p:spPr>
          </p:sp>
          <p:sp>
            <p:nvSpPr>
              <p:cNvPr id="145" name="CustomShape 6"/>
              <p:cNvSpPr/>
              <p:nvPr/>
            </p:nvSpPr>
            <p:spPr>
              <a:xfrm>
                <a:off x="3400705" y="2654569"/>
                <a:ext cx="1657900" cy="545340"/>
              </a:xfrm>
              <a:prstGeom prst="rect">
                <a:avLst/>
              </a:prstGeom>
            </p:spPr>
            <p:txBody>
              <a:bodyPr wrap="none" lIns="81638" tIns="40819" rIns="81638" bIns="40819"/>
              <a:lstStyle/>
              <a:p>
                <a:r>
                  <a:rPr lang="en-US" sz="3266"/>
                  <a:t>Γ</a:t>
                </a:r>
                <a:endParaRPr sz="1633"/>
              </a:p>
            </p:txBody>
          </p:sp>
          <p:sp>
            <p:nvSpPr>
              <p:cNvPr id="146" name="CustomShape 7"/>
              <p:cNvSpPr/>
              <p:nvPr/>
            </p:nvSpPr>
            <p:spPr>
              <a:xfrm>
                <a:off x="3400705" y="2156905"/>
                <a:ext cx="1657900" cy="545340"/>
              </a:xfrm>
              <a:prstGeom prst="rect">
                <a:avLst/>
              </a:prstGeom>
            </p:spPr>
            <p:txBody>
              <a:bodyPr wrap="none" lIns="81638" tIns="40819" rIns="81638" bIns="40819"/>
              <a:lstStyle/>
              <a:p>
                <a:r>
                  <a:rPr lang="en-US" sz="3266"/>
                  <a:t>Γ</a:t>
                </a:r>
                <a:endParaRPr sz="1633"/>
              </a:p>
            </p:txBody>
          </p:sp>
          <p:sp>
            <p:nvSpPr>
              <p:cNvPr id="147" name="CustomShape 8"/>
              <p:cNvSpPr/>
              <p:nvPr/>
            </p:nvSpPr>
            <p:spPr>
              <a:xfrm>
                <a:off x="3566593" y="2372929"/>
                <a:ext cx="1740844" cy="313163"/>
              </a:xfrm>
              <a:prstGeom prst="rect">
                <a:avLst/>
              </a:prstGeom>
            </p:spPr>
            <p:txBody>
              <a:bodyPr wrap="none" lIns="81638" tIns="40819" rIns="81638" bIns="40819"/>
              <a:lstStyle/>
              <a:p>
                <a:r>
                  <a:rPr lang="en-US" sz="1633" dirty="0"/>
                  <a:t>pick-off</a:t>
                </a:r>
                <a:endParaRPr sz="1633" dirty="0"/>
              </a:p>
            </p:txBody>
          </p:sp>
          <p:sp>
            <p:nvSpPr>
              <p:cNvPr id="148" name="CustomShape 9"/>
              <p:cNvSpPr/>
              <p:nvPr/>
            </p:nvSpPr>
            <p:spPr>
              <a:xfrm>
                <a:off x="3566593" y="2886746"/>
                <a:ext cx="2736172" cy="313163"/>
              </a:xfrm>
              <a:prstGeom prst="rect">
                <a:avLst/>
              </a:prstGeom>
            </p:spPr>
            <p:txBody>
              <a:bodyPr wrap="none" lIns="81638" tIns="40819" rIns="81638" bIns="40819"/>
              <a:lstStyle/>
              <a:p>
                <a:r>
                  <a:rPr lang="en-US" sz="1633"/>
                  <a:t>ortho</a:t>
                </a:r>
                <a:endParaRPr sz="1633"/>
              </a:p>
            </p:txBody>
          </p:sp>
          <p:sp>
            <p:nvSpPr>
              <p:cNvPr id="149" name="Line 10"/>
              <p:cNvSpPr/>
              <p:nvPr/>
            </p:nvSpPr>
            <p:spPr>
              <a:xfrm>
                <a:off x="4861757" y="2752698"/>
                <a:ext cx="1410048" cy="16654"/>
              </a:xfrm>
              <a:prstGeom prst="line">
                <a:avLst/>
              </a:prstGeom>
              <a:ln w="27360">
                <a:solidFill>
                  <a:srgbClr val="000000"/>
                </a:solidFill>
                <a:round/>
              </a:ln>
            </p:spPr>
          </p:sp>
        </p:grpSp>
        <p:sp>
          <p:nvSpPr>
            <p:cNvPr id="150" name="CustomShape 11"/>
            <p:cNvSpPr/>
            <p:nvPr/>
          </p:nvSpPr>
          <p:spPr>
            <a:xfrm>
              <a:off x="5551857" y="2444937"/>
              <a:ext cx="1740844" cy="313163"/>
            </a:xfrm>
            <a:prstGeom prst="rect">
              <a:avLst/>
            </a:prstGeom>
          </p:spPr>
          <p:txBody>
            <a:bodyPr wrap="none" lIns="81638" tIns="40819" rIns="81638" bIns="40819"/>
            <a:lstStyle/>
            <a:p>
              <a:r>
                <a:rPr lang="en-US" sz="1633" dirty="0"/>
                <a:t>pick-off</a:t>
              </a:r>
              <a:endParaRPr sz="1633" dirty="0"/>
            </a:p>
          </p:txBody>
        </p:sp>
        <p:sp>
          <p:nvSpPr>
            <p:cNvPr id="151" name="CustomShape 12"/>
            <p:cNvSpPr/>
            <p:nvPr/>
          </p:nvSpPr>
          <p:spPr>
            <a:xfrm>
              <a:off x="5551857" y="2921034"/>
              <a:ext cx="2736172" cy="313163"/>
            </a:xfrm>
            <a:prstGeom prst="rect">
              <a:avLst/>
            </a:prstGeom>
          </p:spPr>
          <p:txBody>
            <a:bodyPr wrap="none" lIns="81638" tIns="40819" rIns="81638" bIns="40819"/>
            <a:lstStyle/>
            <a:p>
              <a:r>
                <a:rPr lang="en-US" sz="1633" dirty="0" err="1"/>
                <a:t>ortho</a:t>
              </a:r>
              <a:endParaRPr sz="1633" dirty="0"/>
            </a:p>
          </p:txBody>
        </p:sp>
      </p:grpSp>
      <p:sp>
        <p:nvSpPr>
          <p:cNvPr id="152" name="CustomShape 13"/>
          <p:cNvSpPr/>
          <p:nvPr/>
        </p:nvSpPr>
        <p:spPr>
          <a:xfrm>
            <a:off x="1494638" y="3751475"/>
            <a:ext cx="5471038" cy="580608"/>
          </a:xfrm>
          <a:prstGeom prst="rect">
            <a:avLst/>
          </a:prstGeom>
        </p:spPr>
        <p:txBody>
          <a:bodyPr wrap="none" lIns="81638" tIns="40819" rIns="81638" bIns="40819"/>
          <a:lstStyle/>
          <a:p>
            <a:r>
              <a:rPr lang="en-US" sz="3200" dirty="0"/>
              <a:t>(ΔN : </a:t>
            </a:r>
            <a:r>
              <a:rPr lang="en-US" sz="3200" dirty="0" err="1">
                <a:latin typeface="VL ゴシック"/>
                <a:ea typeface="VL ゴシック"/>
              </a:rPr>
              <a:t>各時刻、各過程の崩壊数</a:t>
            </a:r>
            <a:r>
              <a:rPr lang="en-US" sz="3200" dirty="0">
                <a:latin typeface="VL ゴシック"/>
                <a:ea typeface="VL ゴシック"/>
              </a:rPr>
              <a:t>)</a:t>
            </a:r>
            <a:endParaRPr sz="3200" dirty="0"/>
          </a:p>
        </p:txBody>
      </p:sp>
      <p:sp>
        <p:nvSpPr>
          <p:cNvPr id="16" name="CustomShape 3"/>
          <p:cNvSpPr/>
          <p:nvPr/>
        </p:nvSpPr>
        <p:spPr>
          <a:xfrm>
            <a:off x="2483768" y="288489"/>
            <a:ext cx="3399724" cy="563627"/>
          </a:xfrm>
          <a:prstGeom prst="rect">
            <a:avLst/>
          </a:prstGeom>
        </p:spPr>
        <p:txBody>
          <a:bodyPr wrap="none" lIns="81638" tIns="40819" rIns="81638" bIns="40819"/>
          <a:lstStyle/>
          <a:p>
            <a:r>
              <a:rPr lang="en-US" sz="4400" dirty="0" err="1"/>
              <a:t>補正関数の作成</a:t>
            </a:r>
            <a:endParaRPr sz="2400" dirty="0"/>
          </a:p>
        </p:txBody>
      </p:sp>
    </p:spTree>
    <p:extLst>
      <p:ext uri="{BB962C8B-B14F-4D97-AF65-F5344CB8AC3E}">
        <p14:creationId xmlns:p14="http://schemas.microsoft.com/office/powerpoint/2010/main" val="3916221652"/>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2462008" y="435754"/>
            <a:ext cx="3399724" cy="563627"/>
          </a:xfrm>
          <a:prstGeom prst="rect">
            <a:avLst/>
          </a:prstGeom>
        </p:spPr>
        <p:txBody>
          <a:bodyPr wrap="none" lIns="81638" tIns="40819" rIns="81638" bIns="40819"/>
          <a:lstStyle/>
          <a:p>
            <a:endParaRPr sz="2400" dirty="0"/>
          </a:p>
        </p:txBody>
      </p:sp>
      <p:pic>
        <p:nvPicPr>
          <p:cNvPr id="154" name="図 153"/>
          <p:cNvPicPr/>
          <p:nvPr/>
        </p:nvPicPr>
        <p:blipFill>
          <a:blip r:embed="rId3"/>
          <a:stretch>
            <a:fillRect/>
          </a:stretch>
        </p:blipFill>
        <p:spPr>
          <a:xfrm>
            <a:off x="497664" y="2204581"/>
            <a:ext cx="3904899" cy="3103216"/>
          </a:xfrm>
          <a:prstGeom prst="rect">
            <a:avLst/>
          </a:prstGeom>
        </p:spPr>
      </p:pic>
      <p:sp>
        <p:nvSpPr>
          <p:cNvPr id="155" name="Line 2"/>
          <p:cNvSpPr/>
          <p:nvPr/>
        </p:nvSpPr>
        <p:spPr>
          <a:xfrm flipH="1">
            <a:off x="4644864" y="4479336"/>
            <a:ext cx="912384" cy="0"/>
          </a:xfrm>
          <a:prstGeom prst="line">
            <a:avLst/>
          </a:prstGeom>
          <a:ln>
            <a:solidFill>
              <a:srgbClr val="000000"/>
            </a:solidFill>
            <a:tailEnd type="triangle" w="med" len="med"/>
          </a:ln>
        </p:spPr>
      </p:sp>
      <p:sp>
        <p:nvSpPr>
          <p:cNvPr id="156" name="CustomShape 3"/>
          <p:cNvSpPr/>
          <p:nvPr/>
        </p:nvSpPr>
        <p:spPr>
          <a:xfrm>
            <a:off x="5617081" y="4315530"/>
            <a:ext cx="3376126" cy="1476991"/>
          </a:xfrm>
          <a:prstGeom prst="rect">
            <a:avLst/>
          </a:prstGeom>
        </p:spPr>
        <p:txBody>
          <a:bodyPr wrap="none" lIns="81638" tIns="40819" rIns="81638" bIns="40819"/>
          <a:lstStyle/>
          <a:p>
            <a:r>
              <a:rPr lang="en-US" sz="2000" dirty="0" err="1">
                <a:latin typeface="VL ゴシック"/>
                <a:ea typeface="VL ゴシック"/>
              </a:rPr>
              <a:t>この時刻のスペクトルを</a:t>
            </a:r>
            <a:r>
              <a:rPr lang="en-US" sz="2000" dirty="0" smtClean="0">
                <a:latin typeface="VL ゴシック"/>
                <a:ea typeface="VL ゴシック"/>
              </a:rPr>
              <a:t>、</a:t>
            </a:r>
          </a:p>
          <a:p>
            <a:r>
              <a:rPr lang="en-US" sz="2000" dirty="0" err="1" smtClean="0">
                <a:latin typeface="VL ゴシック"/>
                <a:ea typeface="VL ゴシック"/>
              </a:rPr>
              <a:t>各時刻</a:t>
            </a:r>
            <a:r>
              <a:rPr lang="ja-JP" altLang="en-US" sz="2000" dirty="0" smtClean="0">
                <a:latin typeface="VL ゴシック"/>
                <a:ea typeface="VL ゴシック"/>
              </a:rPr>
              <a:t>のスペクトル</a:t>
            </a:r>
            <a:r>
              <a:rPr lang="en-US" sz="2000" dirty="0">
                <a:latin typeface="VL ゴシック"/>
                <a:ea typeface="VL ゴシック"/>
              </a:rPr>
              <a:t>と</a:t>
            </a:r>
            <a:r>
              <a:rPr lang="en-US" sz="2000" dirty="0" smtClean="0">
                <a:ea typeface="VL ゴシック"/>
              </a:rPr>
              <a:t>511keV</a:t>
            </a:r>
          </a:p>
          <a:p>
            <a:r>
              <a:rPr lang="en-US" sz="2000" dirty="0" err="1" smtClean="0">
                <a:latin typeface="VL ゴシック"/>
                <a:ea typeface="VL ゴシック"/>
              </a:rPr>
              <a:t>ピークが重なるようにスケーリ</a:t>
            </a:r>
            <a:endParaRPr lang="en-US" sz="2000" dirty="0" smtClean="0">
              <a:latin typeface="VL ゴシック"/>
              <a:ea typeface="VL ゴシック"/>
            </a:endParaRPr>
          </a:p>
          <a:p>
            <a:r>
              <a:rPr lang="en-US" sz="2000" dirty="0" err="1" smtClean="0">
                <a:latin typeface="VL ゴシック"/>
                <a:ea typeface="VL ゴシック"/>
              </a:rPr>
              <a:t>ングしたものを</a:t>
            </a:r>
            <a:r>
              <a:rPr lang="en-US" sz="2000" dirty="0" err="1" smtClean="0">
                <a:ea typeface="VL ゴシック"/>
              </a:rPr>
              <a:t>pick-off</a:t>
            </a:r>
            <a:r>
              <a:rPr lang="en-US" sz="2000" dirty="0" err="1" smtClean="0">
                <a:latin typeface="VL ゴシック"/>
                <a:ea typeface="VL ゴシック"/>
              </a:rPr>
              <a:t>反応の</a:t>
            </a:r>
            <a:endParaRPr lang="en-US" sz="2000" dirty="0" smtClean="0">
              <a:latin typeface="VL ゴシック"/>
              <a:ea typeface="VL ゴシック"/>
            </a:endParaRPr>
          </a:p>
          <a:p>
            <a:r>
              <a:rPr lang="en-US" sz="2000" dirty="0" err="1" smtClean="0">
                <a:latin typeface="VL ゴシック"/>
                <a:ea typeface="VL ゴシック"/>
              </a:rPr>
              <a:t>スペクトルとみなす</a:t>
            </a:r>
            <a:r>
              <a:rPr lang="en-US" sz="2000" dirty="0">
                <a:latin typeface="VL ゴシック"/>
                <a:ea typeface="VL ゴシック"/>
              </a:rPr>
              <a:t>。</a:t>
            </a:r>
            <a:endParaRPr sz="2000" dirty="0">
              <a:latin typeface="VL ゴシック"/>
            </a:endParaRPr>
          </a:p>
        </p:txBody>
      </p:sp>
      <p:cxnSp>
        <p:nvCxnSpPr>
          <p:cNvPr id="3" name="直線コネクタ 2"/>
          <p:cNvCxnSpPr/>
          <p:nvPr/>
        </p:nvCxnSpPr>
        <p:spPr>
          <a:xfrm>
            <a:off x="4685847" y="3756189"/>
            <a:ext cx="2780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V="1">
            <a:off x="4963905" y="2383920"/>
            <a:ext cx="0" cy="137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557248" y="2318603"/>
            <a:ext cx="2903183" cy="1323439"/>
          </a:xfrm>
          <a:prstGeom prst="rect">
            <a:avLst/>
          </a:prstGeom>
          <a:noFill/>
        </p:spPr>
        <p:txBody>
          <a:bodyPr wrap="square" rtlCol="0">
            <a:spAutoFit/>
          </a:bodyPr>
          <a:lstStyle/>
          <a:p>
            <a:r>
              <a:rPr lang="en-US" altLang="ja-JP" sz="2000" dirty="0"/>
              <a:t>o-Ps</a:t>
            </a:r>
            <a:r>
              <a:rPr lang="ja-JP" altLang="en-US" sz="2000" dirty="0"/>
              <a:t>の崩壊と</a:t>
            </a:r>
            <a:r>
              <a:rPr lang="en-US" altLang="ja-JP" sz="2000" dirty="0"/>
              <a:t>pick-off</a:t>
            </a:r>
            <a:r>
              <a:rPr lang="ja-JP" altLang="en-US" sz="2000" dirty="0"/>
              <a:t>反応による崩壊がみられる。</a:t>
            </a:r>
            <a:endParaRPr lang="en-US" altLang="ja-JP" sz="2000" dirty="0"/>
          </a:p>
          <a:p>
            <a:r>
              <a:rPr lang="en-US" altLang="ja-JP" sz="2000" dirty="0"/>
              <a:t>511keV</a:t>
            </a:r>
            <a:r>
              <a:rPr lang="ja-JP" altLang="en-US" sz="2000" dirty="0">
                <a:latin typeface="VL ゴシック"/>
              </a:rPr>
              <a:t>ピークは</a:t>
            </a:r>
            <a:r>
              <a:rPr lang="en-US" altLang="ja-JP" sz="2000" dirty="0"/>
              <a:t>pick-off</a:t>
            </a:r>
            <a:r>
              <a:rPr lang="ja-JP" altLang="en-US" sz="2000" dirty="0">
                <a:latin typeface="VL ゴシック"/>
              </a:rPr>
              <a:t>反応のもの。</a:t>
            </a:r>
          </a:p>
        </p:txBody>
      </p:sp>
      <p:cxnSp>
        <p:nvCxnSpPr>
          <p:cNvPr id="10" name="直線矢印コネクタ 9"/>
          <p:cNvCxnSpPr/>
          <p:nvPr/>
        </p:nvCxnSpPr>
        <p:spPr>
          <a:xfrm flipH="1">
            <a:off x="5029222" y="2710508"/>
            <a:ext cx="39190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ustomShape 3"/>
          <p:cNvSpPr/>
          <p:nvPr/>
        </p:nvSpPr>
        <p:spPr>
          <a:xfrm>
            <a:off x="2483768" y="345093"/>
            <a:ext cx="3399724" cy="563627"/>
          </a:xfrm>
          <a:prstGeom prst="rect">
            <a:avLst/>
          </a:prstGeom>
        </p:spPr>
        <p:txBody>
          <a:bodyPr wrap="none" lIns="81638" tIns="40819" rIns="81638" bIns="40819"/>
          <a:lstStyle/>
          <a:p>
            <a:endParaRPr sz="2400" dirty="0"/>
          </a:p>
        </p:txBody>
      </p:sp>
      <p:sp>
        <p:nvSpPr>
          <p:cNvPr id="12" name="CustomShape 3"/>
          <p:cNvSpPr/>
          <p:nvPr/>
        </p:nvSpPr>
        <p:spPr>
          <a:xfrm>
            <a:off x="2483768" y="288489"/>
            <a:ext cx="3399724" cy="563627"/>
          </a:xfrm>
          <a:prstGeom prst="rect">
            <a:avLst/>
          </a:prstGeom>
        </p:spPr>
        <p:txBody>
          <a:bodyPr wrap="none" lIns="81638" tIns="40819" rIns="81638" bIns="40819"/>
          <a:lstStyle/>
          <a:p>
            <a:r>
              <a:rPr lang="en-US" sz="4400" dirty="0" err="1"/>
              <a:t>補正関数の作成</a:t>
            </a:r>
            <a:endParaRPr sz="2400" dirty="0"/>
          </a:p>
        </p:txBody>
      </p:sp>
    </p:spTree>
    <p:extLst>
      <p:ext uri="{BB962C8B-B14F-4D97-AF65-F5344CB8AC3E}">
        <p14:creationId xmlns:p14="http://schemas.microsoft.com/office/powerpoint/2010/main" val="1205751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図 157"/>
          <p:cNvPicPr/>
          <p:nvPr/>
        </p:nvPicPr>
        <p:blipFill>
          <a:blip r:embed="rId2"/>
          <a:stretch>
            <a:fillRect/>
          </a:stretch>
        </p:blipFill>
        <p:spPr>
          <a:xfrm>
            <a:off x="1082518" y="2239849"/>
            <a:ext cx="7045015" cy="4146220"/>
          </a:xfrm>
          <a:prstGeom prst="rect">
            <a:avLst/>
          </a:prstGeom>
        </p:spPr>
      </p:pic>
      <p:sp>
        <p:nvSpPr>
          <p:cNvPr id="159" name="CustomShape 2"/>
          <p:cNvSpPr/>
          <p:nvPr/>
        </p:nvSpPr>
        <p:spPr>
          <a:xfrm>
            <a:off x="3898369" y="2239848"/>
            <a:ext cx="2819116" cy="415700"/>
          </a:xfrm>
          <a:prstGeom prst="rect">
            <a:avLst/>
          </a:prstGeom>
        </p:spPr>
        <p:txBody>
          <a:bodyPr wrap="none" lIns="81638" tIns="40819" rIns="81638" bIns="40819"/>
          <a:lstStyle/>
          <a:p>
            <a:r>
              <a:rPr lang="en-US" sz="2358"/>
              <a:t>total ΔN</a:t>
            </a:r>
            <a:endParaRPr sz="1633"/>
          </a:p>
        </p:txBody>
      </p:sp>
      <p:sp>
        <p:nvSpPr>
          <p:cNvPr id="160" name="CustomShape 3"/>
          <p:cNvSpPr/>
          <p:nvPr/>
        </p:nvSpPr>
        <p:spPr>
          <a:xfrm>
            <a:off x="4934868" y="2323749"/>
            <a:ext cx="1077292" cy="313163"/>
          </a:xfrm>
          <a:prstGeom prst="rect">
            <a:avLst/>
          </a:prstGeom>
        </p:spPr>
        <p:txBody>
          <a:bodyPr wrap="none" lIns="81638" tIns="40819" rIns="81638" bIns="40819"/>
          <a:lstStyle/>
          <a:p>
            <a:r>
              <a:rPr lang="en-US" sz="1633" dirty="0"/>
              <a:t>pick-off</a:t>
            </a:r>
            <a:endParaRPr sz="1633" dirty="0"/>
          </a:p>
        </p:txBody>
      </p:sp>
      <p:sp>
        <p:nvSpPr>
          <p:cNvPr id="161" name="CustomShape 4"/>
          <p:cNvSpPr/>
          <p:nvPr/>
        </p:nvSpPr>
        <p:spPr>
          <a:xfrm>
            <a:off x="4976641" y="6136257"/>
            <a:ext cx="1409068" cy="415700"/>
          </a:xfrm>
          <a:prstGeom prst="rect">
            <a:avLst/>
          </a:prstGeom>
        </p:spPr>
        <p:txBody>
          <a:bodyPr wrap="none" lIns="81638" tIns="40819" rIns="81638" bIns="40819"/>
          <a:lstStyle/>
          <a:p>
            <a:r>
              <a:rPr lang="en-US" sz="2358"/>
              <a:t>total ΔN</a:t>
            </a:r>
            <a:endParaRPr sz="1633"/>
          </a:p>
        </p:txBody>
      </p:sp>
      <p:sp>
        <p:nvSpPr>
          <p:cNvPr id="162" name="CustomShape 5"/>
          <p:cNvSpPr/>
          <p:nvPr/>
        </p:nvSpPr>
        <p:spPr>
          <a:xfrm>
            <a:off x="5971969" y="6238794"/>
            <a:ext cx="1989676" cy="313163"/>
          </a:xfrm>
          <a:prstGeom prst="rect">
            <a:avLst/>
          </a:prstGeom>
        </p:spPr>
        <p:txBody>
          <a:bodyPr wrap="none" lIns="81638" tIns="40819" rIns="81638" bIns="40819"/>
          <a:lstStyle/>
          <a:p>
            <a:r>
              <a:rPr lang="en-US" sz="1633"/>
              <a:t>ortho</a:t>
            </a:r>
            <a:endParaRPr sz="1633"/>
          </a:p>
        </p:txBody>
      </p:sp>
      <p:sp>
        <p:nvSpPr>
          <p:cNvPr id="8" name="CustomShape 3"/>
          <p:cNvSpPr/>
          <p:nvPr/>
        </p:nvSpPr>
        <p:spPr>
          <a:xfrm>
            <a:off x="2483768" y="288489"/>
            <a:ext cx="3399724" cy="563627"/>
          </a:xfrm>
          <a:prstGeom prst="rect">
            <a:avLst/>
          </a:prstGeom>
        </p:spPr>
        <p:txBody>
          <a:bodyPr wrap="none" lIns="81638" tIns="40819" rIns="81638" bIns="40819"/>
          <a:lstStyle/>
          <a:p>
            <a:r>
              <a:rPr lang="en-US" sz="4400" dirty="0" err="1"/>
              <a:t>補正関数の作成</a:t>
            </a:r>
            <a:endParaRPr sz="2400" dirty="0"/>
          </a:p>
        </p:txBody>
      </p:sp>
    </p:spTree>
    <p:extLst>
      <p:ext uri="{BB962C8B-B14F-4D97-AF65-F5344CB8AC3E}">
        <p14:creationId xmlns:p14="http://schemas.microsoft.com/office/powerpoint/2010/main" val="3291347673"/>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2"/>
          <p:cNvSpPr/>
          <p:nvPr/>
        </p:nvSpPr>
        <p:spPr>
          <a:xfrm>
            <a:off x="995329" y="1900888"/>
            <a:ext cx="7546924" cy="3364130"/>
          </a:xfrm>
          <a:prstGeom prst="rect">
            <a:avLst/>
          </a:prstGeom>
        </p:spPr>
        <p:txBody>
          <a:bodyPr wrap="none" lIns="81638" tIns="40819" rIns="81638" bIns="40819"/>
          <a:lstStyle/>
          <a:p>
            <a:r>
              <a:rPr lang="en-US" sz="3200" dirty="0"/>
              <a:t>200ns</a:t>
            </a:r>
            <a:r>
              <a:rPr lang="en-US" sz="3200" dirty="0">
                <a:latin typeface="VL ゴシック"/>
                <a:ea typeface="VL ゴシック"/>
              </a:rPr>
              <a:t>から</a:t>
            </a:r>
            <a:r>
              <a:rPr lang="en-US" sz="3200" dirty="0">
                <a:latin typeface="Arial"/>
                <a:ea typeface="VL ゴシック"/>
              </a:rPr>
              <a:t>850ns</a:t>
            </a:r>
            <a:r>
              <a:rPr lang="en-US" sz="3200" dirty="0">
                <a:latin typeface="VL ゴシック"/>
                <a:ea typeface="VL ゴシック"/>
              </a:rPr>
              <a:t>まで</a:t>
            </a:r>
            <a:r>
              <a:rPr lang="en-US" sz="3200" dirty="0">
                <a:latin typeface="Arial"/>
                <a:ea typeface="VL ゴシック"/>
              </a:rPr>
              <a:t>50ns</a:t>
            </a:r>
            <a:r>
              <a:rPr lang="en-US" sz="3200" dirty="0">
                <a:latin typeface="VL ゴシック"/>
                <a:ea typeface="VL ゴシック"/>
              </a:rPr>
              <a:t>ごとに、</a:t>
            </a:r>
            <a:endParaRPr sz="3200" dirty="0"/>
          </a:p>
          <a:p>
            <a:r>
              <a:rPr lang="en-US" sz="3200" dirty="0">
                <a:latin typeface="Arial"/>
                <a:ea typeface="VL ゴシック"/>
              </a:rPr>
              <a:t>f(t)</a:t>
            </a:r>
            <a:r>
              <a:rPr lang="en-US" sz="3200" dirty="0" err="1">
                <a:latin typeface="VL ゴシック"/>
                <a:ea typeface="VL ゴシック"/>
              </a:rPr>
              <a:t>の値を調べ</a:t>
            </a:r>
            <a:r>
              <a:rPr lang="en-US" sz="3200" dirty="0" err="1">
                <a:latin typeface="Arial"/>
                <a:ea typeface="VL ゴシック"/>
              </a:rPr>
              <a:t>fitting</a:t>
            </a:r>
            <a:r>
              <a:rPr lang="en-US" sz="3200" dirty="0" err="1">
                <a:latin typeface="VL ゴシック"/>
                <a:ea typeface="VL ゴシック"/>
              </a:rPr>
              <a:t>した</a:t>
            </a:r>
            <a:r>
              <a:rPr lang="en-US" sz="3200" dirty="0">
                <a:latin typeface="VL ゴシック"/>
                <a:ea typeface="VL ゴシック"/>
              </a:rPr>
              <a:t>。</a:t>
            </a:r>
            <a:endParaRPr sz="3200" dirty="0"/>
          </a:p>
          <a:p>
            <a:endParaRPr sz="3200" dirty="0"/>
          </a:p>
          <a:p>
            <a:r>
              <a:rPr lang="en-US" sz="3200" dirty="0" err="1">
                <a:latin typeface="VL ゴシック"/>
                <a:ea typeface="VL ゴシック"/>
              </a:rPr>
              <a:t>取り出すデータは</a:t>
            </a:r>
            <a:r>
              <a:rPr lang="en-US" sz="3200" dirty="0">
                <a:latin typeface="VL ゴシック"/>
                <a:ea typeface="VL ゴシック"/>
              </a:rPr>
              <a:t>、</a:t>
            </a:r>
            <a:endParaRPr sz="3200" dirty="0"/>
          </a:p>
          <a:p>
            <a:r>
              <a:rPr lang="en-US" sz="3200" dirty="0">
                <a:latin typeface="Arial"/>
                <a:ea typeface="VL ゴシック"/>
              </a:rPr>
              <a:t>40ns</a:t>
            </a:r>
            <a:r>
              <a:rPr lang="en-US" sz="3200" dirty="0">
                <a:latin typeface="VL ゴシック"/>
                <a:ea typeface="VL ゴシック"/>
              </a:rPr>
              <a:t>付近の</a:t>
            </a:r>
            <a:r>
              <a:rPr lang="en-US" sz="3200" dirty="0">
                <a:latin typeface="Arial"/>
                <a:ea typeface="VL ゴシック"/>
              </a:rPr>
              <a:t>pick-off</a:t>
            </a:r>
            <a:r>
              <a:rPr lang="en-US" sz="3200" dirty="0">
                <a:latin typeface="VL ゴシック"/>
                <a:ea typeface="VL ゴシック"/>
              </a:rPr>
              <a:t>反応の雛形 : 前後</a:t>
            </a:r>
            <a:r>
              <a:rPr lang="en-US" sz="3200" dirty="0">
                <a:latin typeface="Arial"/>
                <a:ea typeface="VL ゴシック"/>
              </a:rPr>
              <a:t>5ns</a:t>
            </a:r>
            <a:endParaRPr sz="3200" dirty="0"/>
          </a:p>
          <a:p>
            <a:r>
              <a:rPr lang="en-US" sz="3200" dirty="0" err="1">
                <a:latin typeface="VL ゴシック"/>
                <a:ea typeface="VL ゴシック"/>
              </a:rPr>
              <a:t>調べる時刻のスペクトル</a:t>
            </a:r>
            <a:r>
              <a:rPr lang="en-US" sz="3200" dirty="0">
                <a:latin typeface="VL ゴシック"/>
                <a:ea typeface="VL ゴシック"/>
              </a:rPr>
              <a:t> : 前後</a:t>
            </a:r>
            <a:r>
              <a:rPr lang="en-US" sz="3200" dirty="0">
                <a:latin typeface="Arial"/>
                <a:ea typeface="VL ゴシック"/>
              </a:rPr>
              <a:t>50ns</a:t>
            </a:r>
            <a:endParaRPr sz="3200" dirty="0"/>
          </a:p>
          <a:p>
            <a:endParaRPr sz="1633" dirty="0"/>
          </a:p>
        </p:txBody>
      </p:sp>
      <p:sp>
        <p:nvSpPr>
          <p:cNvPr id="4" name="CustomShape 3"/>
          <p:cNvSpPr/>
          <p:nvPr/>
        </p:nvSpPr>
        <p:spPr>
          <a:xfrm>
            <a:off x="2483768" y="288489"/>
            <a:ext cx="3399724" cy="563627"/>
          </a:xfrm>
          <a:prstGeom prst="rect">
            <a:avLst/>
          </a:prstGeom>
        </p:spPr>
        <p:txBody>
          <a:bodyPr wrap="none" lIns="81638" tIns="40819" rIns="81638" bIns="40819"/>
          <a:lstStyle/>
          <a:p>
            <a:r>
              <a:rPr lang="en-US" sz="4400" dirty="0" err="1"/>
              <a:t>補正関数の作成</a:t>
            </a:r>
            <a:endParaRPr sz="2400" dirty="0"/>
          </a:p>
        </p:txBody>
      </p:sp>
    </p:spTree>
    <p:extLst>
      <p:ext uri="{BB962C8B-B14F-4D97-AF65-F5344CB8AC3E}">
        <p14:creationId xmlns:p14="http://schemas.microsoft.com/office/powerpoint/2010/main" val="1713625605"/>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796449" y="1701038"/>
            <a:ext cx="3731500" cy="580281"/>
          </a:xfrm>
          <a:prstGeom prst="rect">
            <a:avLst/>
          </a:prstGeom>
        </p:spPr>
        <p:txBody>
          <a:bodyPr wrap="none" lIns="81638" tIns="40819" rIns="81638" bIns="40819"/>
          <a:lstStyle/>
          <a:p>
            <a:r>
              <a:rPr lang="en-US" sz="3200" dirty="0" err="1">
                <a:latin typeface="VL ゴシック"/>
                <a:ea typeface="VL ゴシック"/>
              </a:rPr>
              <a:t>補正関数の</a:t>
            </a:r>
            <a:r>
              <a:rPr lang="en-US" sz="3200" dirty="0" err="1">
                <a:latin typeface="Arial"/>
                <a:ea typeface="VL ゴシック"/>
              </a:rPr>
              <a:t>fitting</a:t>
            </a:r>
            <a:endParaRPr sz="3200" dirty="0"/>
          </a:p>
        </p:txBody>
      </p:sp>
      <p:sp>
        <p:nvSpPr>
          <p:cNvPr id="167" name="CustomShape 3"/>
          <p:cNvSpPr/>
          <p:nvPr/>
        </p:nvSpPr>
        <p:spPr>
          <a:xfrm>
            <a:off x="1949675" y="2889034"/>
            <a:ext cx="5722156" cy="545340"/>
          </a:xfrm>
          <a:prstGeom prst="rect">
            <a:avLst/>
          </a:prstGeom>
        </p:spPr>
        <p:txBody>
          <a:bodyPr wrap="none" lIns="81638" tIns="40819" rIns="81638" bIns="40819"/>
          <a:lstStyle/>
          <a:p>
            <a:r>
              <a:rPr lang="en-US" sz="4000" dirty="0"/>
              <a:t>f(t) = </a:t>
            </a:r>
            <a:r>
              <a:rPr lang="en-US" sz="4000" dirty="0" smtClean="0"/>
              <a:t>p</a:t>
            </a:r>
            <a:r>
              <a:rPr lang="en-US" sz="4000" baseline="-25000" dirty="0" smtClean="0"/>
              <a:t>0</a:t>
            </a:r>
            <a:r>
              <a:rPr lang="en-US" sz="4000" dirty="0" smtClean="0"/>
              <a:t> </a:t>
            </a:r>
            <a:r>
              <a:rPr lang="en-US" sz="4000" dirty="0" err="1"/>
              <a:t>exp</a:t>
            </a:r>
            <a:r>
              <a:rPr lang="en-US" sz="4000" dirty="0"/>
              <a:t>  </a:t>
            </a:r>
            <a:r>
              <a:rPr lang="en-US" sz="4000" dirty="0" smtClean="0"/>
              <a:t>(         )  </a:t>
            </a:r>
            <a:r>
              <a:rPr lang="en-US" sz="4000" dirty="0"/>
              <a:t>+ </a:t>
            </a:r>
            <a:r>
              <a:rPr lang="en-US" sz="4000" dirty="0" smtClean="0"/>
              <a:t>p</a:t>
            </a:r>
            <a:r>
              <a:rPr lang="en-US" sz="4000" baseline="-25000" dirty="0" smtClean="0"/>
              <a:t>2</a:t>
            </a:r>
            <a:endParaRPr sz="4000" dirty="0"/>
          </a:p>
        </p:txBody>
      </p:sp>
      <p:sp>
        <p:nvSpPr>
          <p:cNvPr id="168" name="CustomShape 4"/>
          <p:cNvSpPr/>
          <p:nvPr/>
        </p:nvSpPr>
        <p:spPr>
          <a:xfrm>
            <a:off x="4355051" y="4267461"/>
            <a:ext cx="3316780" cy="1316981"/>
          </a:xfrm>
          <a:prstGeom prst="rect">
            <a:avLst/>
          </a:prstGeom>
        </p:spPr>
        <p:txBody>
          <a:bodyPr wrap="none" lIns="81638" tIns="40819" rIns="81638" bIns="40819"/>
          <a:lstStyle/>
          <a:p>
            <a:endParaRPr sz="1633" dirty="0"/>
          </a:p>
        </p:txBody>
      </p:sp>
      <p:sp>
        <p:nvSpPr>
          <p:cNvPr id="169" name="Line 5"/>
          <p:cNvSpPr/>
          <p:nvPr/>
        </p:nvSpPr>
        <p:spPr>
          <a:xfrm>
            <a:off x="4810753" y="3235176"/>
            <a:ext cx="248505" cy="0"/>
          </a:xfrm>
          <a:prstGeom prst="line">
            <a:avLst/>
          </a:prstGeom>
          <a:ln w="27360">
            <a:solidFill>
              <a:srgbClr val="000000"/>
            </a:solidFill>
            <a:round/>
          </a:ln>
        </p:spPr>
      </p:sp>
      <p:sp>
        <p:nvSpPr>
          <p:cNvPr id="170" name="Line 6"/>
          <p:cNvSpPr/>
          <p:nvPr/>
        </p:nvSpPr>
        <p:spPr>
          <a:xfrm>
            <a:off x="5148064" y="3235176"/>
            <a:ext cx="580608" cy="0"/>
          </a:xfrm>
          <a:prstGeom prst="line">
            <a:avLst/>
          </a:prstGeom>
          <a:ln w="27360">
            <a:solidFill>
              <a:srgbClr val="000000"/>
            </a:solidFill>
            <a:round/>
          </a:ln>
        </p:spPr>
      </p:sp>
      <p:sp>
        <p:nvSpPr>
          <p:cNvPr id="171" name="CustomShape 7"/>
          <p:cNvSpPr/>
          <p:nvPr/>
        </p:nvSpPr>
        <p:spPr>
          <a:xfrm>
            <a:off x="5116825" y="3176476"/>
            <a:ext cx="1160236" cy="545340"/>
          </a:xfrm>
          <a:prstGeom prst="rect">
            <a:avLst/>
          </a:prstGeom>
        </p:spPr>
        <p:txBody>
          <a:bodyPr wrap="none" lIns="81638" tIns="40819" rIns="81638" bIns="40819"/>
          <a:lstStyle/>
          <a:p>
            <a:r>
              <a:rPr lang="en-US" sz="4000" dirty="0" smtClean="0"/>
              <a:t>P</a:t>
            </a:r>
            <a:r>
              <a:rPr lang="en-US" sz="4000" baseline="-25000" dirty="0" smtClean="0"/>
              <a:t>1</a:t>
            </a:r>
            <a:endParaRPr sz="4000" dirty="0"/>
          </a:p>
        </p:txBody>
      </p:sp>
      <p:sp>
        <p:nvSpPr>
          <p:cNvPr id="172" name="CustomShape 8"/>
          <p:cNvSpPr/>
          <p:nvPr/>
        </p:nvSpPr>
        <p:spPr>
          <a:xfrm>
            <a:off x="5225472" y="2616364"/>
            <a:ext cx="1409068" cy="545340"/>
          </a:xfrm>
          <a:prstGeom prst="rect">
            <a:avLst/>
          </a:prstGeom>
        </p:spPr>
        <p:txBody>
          <a:bodyPr wrap="none" lIns="81638" tIns="40819" rIns="81638" bIns="40819"/>
          <a:lstStyle/>
          <a:p>
            <a:r>
              <a:rPr lang="en-US" sz="4000" dirty="0"/>
              <a:t>t</a:t>
            </a:r>
            <a:endParaRPr sz="4000" dirty="0"/>
          </a:p>
        </p:txBody>
      </p:sp>
      <p:sp>
        <p:nvSpPr>
          <p:cNvPr id="13" name="CustomShape 3"/>
          <p:cNvSpPr/>
          <p:nvPr/>
        </p:nvSpPr>
        <p:spPr>
          <a:xfrm>
            <a:off x="2483768" y="288489"/>
            <a:ext cx="3399724" cy="563627"/>
          </a:xfrm>
          <a:prstGeom prst="rect">
            <a:avLst/>
          </a:prstGeom>
        </p:spPr>
        <p:txBody>
          <a:bodyPr wrap="none" lIns="81638" tIns="40819" rIns="81638" bIns="40819"/>
          <a:lstStyle/>
          <a:p>
            <a:r>
              <a:rPr lang="en-US" sz="4400" dirty="0" err="1"/>
              <a:t>補正関数の作成</a:t>
            </a:r>
            <a:endParaRPr sz="2400" dirty="0"/>
          </a:p>
        </p:txBody>
      </p:sp>
    </p:spTree>
    <p:extLst>
      <p:ext uri="{BB962C8B-B14F-4D97-AF65-F5344CB8AC3E}">
        <p14:creationId xmlns:p14="http://schemas.microsoft.com/office/powerpoint/2010/main" val="1877441664"/>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907704" y="332656"/>
            <a:ext cx="5224492" cy="563627"/>
          </a:xfrm>
          <a:prstGeom prst="rect">
            <a:avLst/>
          </a:prstGeom>
        </p:spPr>
        <p:txBody>
          <a:bodyPr wrap="none" lIns="81638" tIns="40819" rIns="81638" bIns="40819"/>
          <a:lstStyle/>
          <a:p>
            <a:pPr algn="ctr"/>
            <a:r>
              <a:rPr lang="en-US" sz="4400" dirty="0" err="1"/>
              <a:t>fitting結果と補正関数</a:t>
            </a:r>
            <a:endParaRPr sz="2400" dirty="0"/>
          </a:p>
        </p:txBody>
      </p:sp>
      <p:pic>
        <p:nvPicPr>
          <p:cNvPr id="177" name="図 176"/>
          <p:cNvPicPr/>
          <p:nvPr/>
        </p:nvPicPr>
        <p:blipFill>
          <a:blip r:embed="rId2"/>
          <a:stretch>
            <a:fillRect/>
          </a:stretch>
        </p:blipFill>
        <p:spPr>
          <a:xfrm>
            <a:off x="1338207" y="1969137"/>
            <a:ext cx="6806959" cy="4767974"/>
          </a:xfrm>
          <a:prstGeom prst="rect">
            <a:avLst/>
          </a:prstGeom>
        </p:spPr>
      </p:pic>
      <p:sp>
        <p:nvSpPr>
          <p:cNvPr id="178" name="CustomShape 2"/>
          <p:cNvSpPr/>
          <p:nvPr/>
        </p:nvSpPr>
        <p:spPr>
          <a:xfrm>
            <a:off x="3234817" y="2073960"/>
            <a:ext cx="911404" cy="440518"/>
          </a:xfrm>
          <a:prstGeom prst="rect">
            <a:avLst/>
          </a:prstGeom>
        </p:spPr>
        <p:txBody>
          <a:bodyPr wrap="none" lIns="81638" tIns="40819" rIns="81638" bIns="40819"/>
          <a:lstStyle/>
          <a:p>
            <a:r>
              <a:rPr lang="en-US" sz="2540"/>
              <a:t>NaI1</a:t>
            </a:r>
            <a:endParaRPr sz="1633"/>
          </a:p>
        </p:txBody>
      </p:sp>
    </p:spTree>
    <p:extLst>
      <p:ext uri="{BB962C8B-B14F-4D97-AF65-F5344CB8AC3E}">
        <p14:creationId xmlns:p14="http://schemas.microsoft.com/office/powerpoint/2010/main" val="4170651104"/>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図 178"/>
          <p:cNvPicPr/>
          <p:nvPr/>
        </p:nvPicPr>
        <p:blipFill>
          <a:blip r:embed="rId2"/>
          <a:stretch>
            <a:fillRect/>
          </a:stretch>
        </p:blipFill>
        <p:spPr>
          <a:xfrm>
            <a:off x="1410049" y="1991016"/>
            <a:ext cx="6806959" cy="4767974"/>
          </a:xfrm>
          <a:prstGeom prst="rect">
            <a:avLst/>
          </a:prstGeom>
        </p:spPr>
      </p:pic>
      <p:sp>
        <p:nvSpPr>
          <p:cNvPr id="180" name="CustomShape 1"/>
          <p:cNvSpPr/>
          <p:nvPr/>
        </p:nvSpPr>
        <p:spPr>
          <a:xfrm>
            <a:off x="3151873" y="2073960"/>
            <a:ext cx="911404" cy="440518"/>
          </a:xfrm>
          <a:prstGeom prst="rect">
            <a:avLst/>
          </a:prstGeom>
        </p:spPr>
        <p:txBody>
          <a:bodyPr wrap="none" lIns="81638" tIns="40819" rIns="81638" bIns="40819"/>
          <a:lstStyle/>
          <a:p>
            <a:r>
              <a:rPr lang="en-US" sz="2540"/>
              <a:t>NaI3</a:t>
            </a:r>
            <a:endParaRPr sz="1633"/>
          </a:p>
        </p:txBody>
      </p:sp>
      <p:sp>
        <p:nvSpPr>
          <p:cNvPr id="5" name="CustomShape 1"/>
          <p:cNvSpPr/>
          <p:nvPr/>
        </p:nvSpPr>
        <p:spPr>
          <a:xfrm>
            <a:off x="1907704" y="332656"/>
            <a:ext cx="5224492" cy="563627"/>
          </a:xfrm>
          <a:prstGeom prst="rect">
            <a:avLst/>
          </a:prstGeom>
        </p:spPr>
        <p:txBody>
          <a:bodyPr wrap="none" lIns="81638" tIns="40819" rIns="81638" bIns="40819"/>
          <a:lstStyle/>
          <a:p>
            <a:pPr algn="ctr"/>
            <a:r>
              <a:rPr lang="en-US" sz="4400" dirty="0" err="1"/>
              <a:t>fitting結果と補正関数</a:t>
            </a:r>
            <a:endParaRPr sz="2400" dirty="0"/>
          </a:p>
        </p:txBody>
      </p:sp>
    </p:spTree>
    <p:extLst>
      <p:ext uri="{BB962C8B-B14F-4D97-AF65-F5344CB8AC3E}">
        <p14:creationId xmlns:p14="http://schemas.microsoft.com/office/powerpoint/2010/main" val="3799641317"/>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図 182"/>
          <p:cNvPicPr/>
          <p:nvPr/>
        </p:nvPicPr>
        <p:blipFill>
          <a:blip r:embed="rId2"/>
          <a:stretch>
            <a:fillRect/>
          </a:stretch>
        </p:blipFill>
        <p:spPr>
          <a:xfrm>
            <a:off x="1403844" y="1991016"/>
            <a:ext cx="6806959" cy="4767974"/>
          </a:xfrm>
          <a:prstGeom prst="rect">
            <a:avLst/>
          </a:prstGeom>
        </p:spPr>
      </p:pic>
      <p:sp>
        <p:nvSpPr>
          <p:cNvPr id="184" name="CustomShape 2"/>
          <p:cNvSpPr/>
          <p:nvPr/>
        </p:nvSpPr>
        <p:spPr>
          <a:xfrm>
            <a:off x="3151873" y="2073960"/>
            <a:ext cx="911404" cy="440518"/>
          </a:xfrm>
          <a:prstGeom prst="rect">
            <a:avLst/>
          </a:prstGeom>
        </p:spPr>
        <p:txBody>
          <a:bodyPr wrap="none" lIns="81638" tIns="40819" rIns="81638" bIns="40819"/>
          <a:lstStyle/>
          <a:p>
            <a:r>
              <a:rPr lang="en-US" sz="2540"/>
              <a:t>NaI4</a:t>
            </a:r>
            <a:endParaRPr sz="1633"/>
          </a:p>
        </p:txBody>
      </p:sp>
      <p:sp>
        <p:nvSpPr>
          <p:cNvPr id="5" name="CustomShape 1"/>
          <p:cNvSpPr/>
          <p:nvPr/>
        </p:nvSpPr>
        <p:spPr>
          <a:xfrm>
            <a:off x="1907704" y="332656"/>
            <a:ext cx="5224492" cy="563627"/>
          </a:xfrm>
          <a:prstGeom prst="rect">
            <a:avLst/>
          </a:prstGeom>
        </p:spPr>
        <p:txBody>
          <a:bodyPr wrap="none" lIns="81638" tIns="40819" rIns="81638" bIns="40819"/>
          <a:lstStyle/>
          <a:p>
            <a:pPr algn="ctr"/>
            <a:r>
              <a:rPr lang="en-US" sz="4400" dirty="0" err="1"/>
              <a:t>fitting結果と補正関数</a:t>
            </a:r>
            <a:endParaRPr sz="2400" dirty="0"/>
          </a:p>
        </p:txBody>
      </p:sp>
    </p:spTree>
    <p:extLst>
      <p:ext uri="{BB962C8B-B14F-4D97-AF65-F5344CB8AC3E}">
        <p14:creationId xmlns:p14="http://schemas.microsoft.com/office/powerpoint/2010/main" val="4098362265"/>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2"/>
          <p:cNvSpPr/>
          <p:nvPr/>
        </p:nvSpPr>
        <p:spPr>
          <a:xfrm>
            <a:off x="1400414" y="332656"/>
            <a:ext cx="5825347" cy="563627"/>
          </a:xfrm>
          <a:prstGeom prst="rect">
            <a:avLst/>
          </a:prstGeom>
        </p:spPr>
        <p:txBody>
          <a:bodyPr wrap="none" lIns="81638" tIns="40819" rIns="81638" bIns="40819"/>
          <a:lstStyle/>
          <a:p>
            <a:r>
              <a:rPr lang="en-US" sz="4400" dirty="0"/>
              <a:t>pick-</a:t>
            </a:r>
            <a:r>
              <a:rPr lang="en-US" sz="4400" dirty="0" err="1"/>
              <a:t>off補正後の寿命fitting</a:t>
            </a:r>
            <a:endParaRPr sz="2400" dirty="0"/>
          </a:p>
        </p:txBody>
      </p:sp>
      <p:sp>
        <p:nvSpPr>
          <p:cNvPr id="187" name="CustomShape 3"/>
          <p:cNvSpPr/>
          <p:nvPr/>
        </p:nvSpPr>
        <p:spPr>
          <a:xfrm>
            <a:off x="878607" y="1882276"/>
            <a:ext cx="2819116" cy="580281"/>
          </a:xfrm>
          <a:prstGeom prst="rect">
            <a:avLst/>
          </a:prstGeom>
        </p:spPr>
        <p:txBody>
          <a:bodyPr wrap="none" lIns="81638" tIns="40819" rIns="81638" bIns="40819"/>
          <a:lstStyle/>
          <a:p>
            <a:pPr algn="ctr"/>
            <a:r>
              <a:rPr lang="en-US" sz="3200" dirty="0" err="1"/>
              <a:t>fitting</a:t>
            </a:r>
            <a:r>
              <a:rPr lang="en-US" sz="3200" dirty="0" err="1">
                <a:latin typeface="VL ゴシック"/>
                <a:ea typeface="VL ゴシック"/>
              </a:rPr>
              <a:t>関数形</a:t>
            </a:r>
            <a:endParaRPr sz="3200" dirty="0"/>
          </a:p>
        </p:txBody>
      </p:sp>
      <p:sp>
        <p:nvSpPr>
          <p:cNvPr id="197" name="CustomShape 13"/>
          <p:cNvSpPr/>
          <p:nvPr/>
        </p:nvSpPr>
        <p:spPr>
          <a:xfrm>
            <a:off x="2367936" y="4869160"/>
            <a:ext cx="4560940" cy="415700"/>
          </a:xfrm>
          <a:prstGeom prst="rect">
            <a:avLst/>
          </a:prstGeom>
        </p:spPr>
        <p:txBody>
          <a:bodyPr wrap="none" lIns="81638" tIns="40819" rIns="81638" bIns="40819"/>
          <a:lstStyle/>
          <a:p>
            <a:r>
              <a:rPr lang="en-US" sz="2358" dirty="0"/>
              <a:t>0keV ~ 550keV , 100ns ~ 900ns</a:t>
            </a:r>
            <a:endParaRPr sz="1633" dirty="0"/>
          </a:p>
        </p:txBody>
      </p:sp>
      <p:grpSp>
        <p:nvGrpSpPr>
          <p:cNvPr id="2" name="グループ化 1"/>
          <p:cNvGrpSpPr/>
          <p:nvPr/>
        </p:nvGrpSpPr>
        <p:grpSpPr>
          <a:xfrm>
            <a:off x="1043608" y="2939002"/>
            <a:ext cx="7629868" cy="946664"/>
            <a:chOff x="912385" y="3728964"/>
            <a:chExt cx="7629868" cy="946664"/>
          </a:xfrm>
        </p:grpSpPr>
        <p:sp>
          <p:nvSpPr>
            <p:cNvPr id="185" name="CustomShape 1"/>
            <p:cNvSpPr/>
            <p:nvPr/>
          </p:nvSpPr>
          <p:spPr>
            <a:xfrm>
              <a:off x="5225473" y="3815785"/>
              <a:ext cx="1906732" cy="720045"/>
            </a:xfrm>
            <a:prstGeom prst="rect">
              <a:avLst/>
            </a:prstGeom>
          </p:spPr>
        </p:sp>
        <p:sp>
          <p:nvSpPr>
            <p:cNvPr id="188" name="CustomShape 4"/>
            <p:cNvSpPr/>
            <p:nvPr/>
          </p:nvSpPr>
          <p:spPr>
            <a:xfrm>
              <a:off x="912385" y="3815785"/>
              <a:ext cx="7629868" cy="545340"/>
            </a:xfrm>
            <a:prstGeom prst="rect">
              <a:avLst/>
            </a:prstGeom>
          </p:spPr>
          <p:txBody>
            <a:bodyPr wrap="none" lIns="81638" tIns="40819" rIns="81638" bIns="40819"/>
            <a:lstStyle/>
            <a:p>
              <a:r>
                <a:rPr lang="en-US" sz="3266" dirty="0" smtClean="0"/>
                <a:t>p</a:t>
              </a:r>
              <a:r>
                <a:rPr lang="en-US" sz="3266" baseline="-25000" dirty="0" smtClean="0"/>
                <a:t>0</a:t>
              </a:r>
              <a:r>
                <a:rPr lang="en-US" sz="3266" dirty="0" smtClean="0"/>
                <a:t> </a:t>
              </a:r>
              <a:r>
                <a:rPr lang="en-US" sz="3266" dirty="0"/>
                <a:t>(1 + f(t)) </a:t>
              </a:r>
              <a:r>
                <a:rPr lang="en-US" sz="3266" dirty="0" err="1"/>
                <a:t>exp</a:t>
              </a:r>
              <a:r>
                <a:rPr lang="en-US" sz="3266" dirty="0"/>
                <a:t> </a:t>
              </a:r>
              <a:r>
                <a:rPr lang="en-US" sz="3266" dirty="0" smtClean="0"/>
                <a:t> </a:t>
              </a:r>
              <a:r>
                <a:rPr lang="en-US" sz="4800" dirty="0"/>
                <a:t>(</a:t>
              </a:r>
              <a:r>
                <a:rPr lang="en-US" sz="3266" dirty="0" smtClean="0"/>
                <a:t>            </a:t>
              </a:r>
              <a:r>
                <a:rPr lang="ja-JP" altLang="en-US" sz="4800" dirty="0"/>
                <a:t>∫</a:t>
              </a:r>
              <a:r>
                <a:rPr lang="en-US" sz="3266" dirty="0" smtClean="0"/>
                <a:t> </a:t>
              </a:r>
              <a:r>
                <a:rPr lang="en-US" sz="3266" dirty="0" err="1" smtClean="0"/>
                <a:t>dt</a:t>
              </a:r>
              <a:r>
                <a:rPr lang="en-US" sz="3266" dirty="0" smtClean="0"/>
                <a:t>(1 </a:t>
              </a:r>
              <a:r>
                <a:rPr lang="en-US" sz="3266" dirty="0"/>
                <a:t>+ f(t</a:t>
              </a:r>
              <a:r>
                <a:rPr lang="en-US" sz="3266" dirty="0" smtClean="0"/>
                <a:t>))</a:t>
              </a:r>
              <a:r>
                <a:rPr lang="en-US" sz="4800" dirty="0" smtClean="0"/>
                <a:t>)</a:t>
              </a:r>
              <a:r>
                <a:rPr lang="en-US" sz="3266" dirty="0" smtClean="0"/>
                <a:t>  </a:t>
              </a:r>
              <a:r>
                <a:rPr lang="en-US" sz="3266" dirty="0"/>
                <a:t>+ </a:t>
              </a:r>
              <a:r>
                <a:rPr lang="en-US" sz="3266" dirty="0" smtClean="0"/>
                <a:t>p</a:t>
              </a:r>
              <a:r>
                <a:rPr lang="en-US" sz="3266" baseline="-25000" dirty="0" smtClean="0"/>
                <a:t>2</a:t>
              </a:r>
              <a:endParaRPr sz="1633" dirty="0"/>
            </a:p>
          </p:txBody>
        </p:sp>
        <p:sp>
          <p:nvSpPr>
            <p:cNvPr id="190" name="Line 6"/>
            <p:cNvSpPr/>
            <p:nvPr/>
          </p:nvSpPr>
          <p:spPr>
            <a:xfrm>
              <a:off x="3923928" y="4274304"/>
              <a:ext cx="248832" cy="0"/>
            </a:xfrm>
            <a:prstGeom prst="line">
              <a:avLst/>
            </a:prstGeom>
            <a:ln w="27360">
              <a:solidFill>
                <a:srgbClr val="000000"/>
              </a:solidFill>
              <a:round/>
            </a:ln>
          </p:spPr>
        </p:sp>
        <p:sp>
          <p:nvSpPr>
            <p:cNvPr id="191" name="Line 7"/>
            <p:cNvSpPr/>
            <p:nvPr/>
          </p:nvSpPr>
          <p:spPr>
            <a:xfrm>
              <a:off x="4247585" y="4274304"/>
              <a:ext cx="568199" cy="0"/>
            </a:xfrm>
            <a:prstGeom prst="line">
              <a:avLst/>
            </a:prstGeom>
            <a:ln w="27360">
              <a:solidFill>
                <a:srgbClr val="000000"/>
              </a:solidFill>
              <a:round/>
            </a:ln>
          </p:spPr>
        </p:sp>
        <p:sp>
          <p:nvSpPr>
            <p:cNvPr id="192" name="CustomShape 8"/>
            <p:cNvSpPr/>
            <p:nvPr/>
          </p:nvSpPr>
          <p:spPr>
            <a:xfrm>
              <a:off x="4313089" y="4130288"/>
              <a:ext cx="1989676" cy="545340"/>
            </a:xfrm>
            <a:prstGeom prst="rect">
              <a:avLst/>
            </a:prstGeom>
          </p:spPr>
          <p:txBody>
            <a:bodyPr wrap="none" lIns="81638" tIns="40819" rIns="81638" bIns="40819"/>
            <a:lstStyle/>
            <a:p>
              <a:r>
                <a:rPr lang="en-US" sz="3266" dirty="0" smtClean="0"/>
                <a:t>p</a:t>
              </a:r>
              <a:r>
                <a:rPr lang="en-US" altLang="ja-JP" sz="3266" baseline="-25000" dirty="0" smtClean="0"/>
                <a:t>1</a:t>
              </a:r>
              <a:endParaRPr sz="1633" dirty="0"/>
            </a:p>
          </p:txBody>
        </p:sp>
        <p:sp>
          <p:nvSpPr>
            <p:cNvPr id="194" name="CustomShape 10"/>
            <p:cNvSpPr/>
            <p:nvPr/>
          </p:nvSpPr>
          <p:spPr>
            <a:xfrm>
              <a:off x="4517183" y="4299407"/>
              <a:ext cx="1989676" cy="313163"/>
            </a:xfrm>
            <a:prstGeom prst="rect">
              <a:avLst/>
            </a:prstGeom>
          </p:spPr>
          <p:txBody>
            <a:bodyPr wrap="none" lIns="81638" tIns="40819" rIns="81638" bIns="40819"/>
            <a:lstStyle/>
            <a:p>
              <a:endParaRPr sz="1633" dirty="0"/>
            </a:p>
          </p:txBody>
        </p:sp>
        <p:sp>
          <p:nvSpPr>
            <p:cNvPr id="196" name="CustomShape 12"/>
            <p:cNvSpPr/>
            <p:nvPr/>
          </p:nvSpPr>
          <p:spPr>
            <a:xfrm>
              <a:off x="4313089" y="3728964"/>
              <a:ext cx="1160236" cy="545340"/>
            </a:xfrm>
            <a:prstGeom prst="rect">
              <a:avLst/>
            </a:prstGeom>
          </p:spPr>
          <p:txBody>
            <a:bodyPr wrap="none" lIns="81638" tIns="40819" rIns="81638" bIns="40819"/>
            <a:lstStyle/>
            <a:p>
              <a:r>
                <a:rPr lang="en-US" sz="3266" dirty="0"/>
                <a:t>1</a:t>
              </a:r>
              <a:endParaRPr sz="1633" dirty="0"/>
            </a:p>
          </p:txBody>
        </p:sp>
      </p:grpSp>
    </p:spTree>
    <p:extLst>
      <p:ext uri="{BB962C8B-B14F-4D97-AF65-F5344CB8AC3E}">
        <p14:creationId xmlns:p14="http://schemas.microsoft.com/office/powerpoint/2010/main" val="328485319"/>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1691680" y="188640"/>
            <a:ext cx="5825347" cy="563627"/>
          </a:xfrm>
          <a:prstGeom prst="rect">
            <a:avLst/>
          </a:prstGeom>
        </p:spPr>
        <p:txBody>
          <a:bodyPr wrap="none" lIns="81638" tIns="40819" rIns="81638" bIns="40819"/>
          <a:lstStyle/>
          <a:p>
            <a:pPr algn="ctr"/>
            <a:r>
              <a:rPr lang="en-US" sz="4400" dirty="0" err="1"/>
              <a:t>寿命fitting</a:t>
            </a:r>
            <a:endParaRPr sz="2400" dirty="0"/>
          </a:p>
        </p:txBody>
      </p:sp>
      <p:pic>
        <p:nvPicPr>
          <p:cNvPr id="200" name="図 199"/>
          <p:cNvPicPr/>
          <p:nvPr/>
        </p:nvPicPr>
        <p:blipFill>
          <a:blip r:embed="rId2"/>
          <a:stretch>
            <a:fillRect/>
          </a:stretch>
        </p:blipFill>
        <p:spPr>
          <a:xfrm>
            <a:off x="1532505" y="2470720"/>
            <a:ext cx="6346196" cy="3500629"/>
          </a:xfrm>
          <a:prstGeom prst="rect">
            <a:avLst/>
          </a:prstGeom>
        </p:spPr>
      </p:pic>
    </p:spTree>
    <p:extLst>
      <p:ext uri="{BB962C8B-B14F-4D97-AF65-F5344CB8AC3E}">
        <p14:creationId xmlns:p14="http://schemas.microsoft.com/office/powerpoint/2010/main" val="392782448"/>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71161"/>
          <a:stretch/>
        </p:blipFill>
        <p:spPr bwMode="auto">
          <a:xfrm>
            <a:off x="575194" y="4574641"/>
            <a:ext cx="2997415" cy="58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場の理論</a:t>
            </a:r>
            <a:endParaRPr kumimoji="1" lang="ja-JP" altLang="en-US" dirty="0"/>
          </a:p>
        </p:txBody>
      </p:sp>
      <p:sp>
        <p:nvSpPr>
          <p:cNvPr id="3" name="コンテンツ プレースホルダー 2"/>
          <p:cNvSpPr>
            <a:spLocks noGrp="1"/>
          </p:cNvSpPr>
          <p:nvPr>
            <p:ph idx="1"/>
          </p:nvPr>
        </p:nvSpPr>
        <p:spPr>
          <a:xfrm>
            <a:off x="457200" y="1600200"/>
            <a:ext cx="8229600" cy="5141168"/>
          </a:xfrm>
        </p:spPr>
        <p:txBody>
          <a:bodyPr/>
          <a:lstStyle/>
          <a:p>
            <a:pPr marL="0" indent="0">
              <a:buNone/>
            </a:pPr>
            <a:r>
              <a:rPr kumimoji="1" lang="ja-JP" altLang="en-US" sz="2800" dirty="0" smtClean="0"/>
              <a:t>古典場の</a:t>
            </a:r>
            <a:r>
              <a:rPr kumimoji="1" lang="ja-JP" altLang="en-US" sz="2800" dirty="0" smtClean="0"/>
              <a:t>展開</a:t>
            </a:r>
            <a:endParaRPr kumimoji="1" lang="en-US" altLang="ja-JP" sz="2800" dirty="0" smtClean="0"/>
          </a:p>
          <a:p>
            <a:pPr marL="0" indent="0">
              <a:buNone/>
            </a:pPr>
            <a:endParaRPr kumimoji="1" lang="en-US" altLang="ja-JP" sz="2000" dirty="0" smtClean="0"/>
          </a:p>
          <a:p>
            <a:pPr marL="0" indent="0">
              <a:buNone/>
            </a:pPr>
            <a:endParaRPr lang="en-US" altLang="ja-JP" sz="2000" dirty="0"/>
          </a:p>
          <a:p>
            <a:pPr marL="0" indent="0">
              <a:buNone/>
            </a:pPr>
            <a:r>
              <a:rPr kumimoji="1" lang="ja-JP" altLang="en-US" sz="2800" dirty="0" smtClean="0"/>
              <a:t>電気的</a:t>
            </a:r>
            <a:r>
              <a:rPr lang="ja-JP" altLang="en-US" sz="2800" dirty="0" smtClean="0"/>
              <a:t>相互作用のラグランジアン</a:t>
            </a:r>
            <a:endParaRPr lang="en-US" altLang="ja-JP" sz="2800" dirty="0" smtClean="0"/>
          </a:p>
          <a:p>
            <a:pPr marL="0" indent="0">
              <a:buNone/>
            </a:pPr>
            <a:endParaRPr kumimoji="1" lang="en-US" altLang="ja-JP" sz="2000" dirty="0" smtClean="0"/>
          </a:p>
          <a:p>
            <a:pPr marL="0" indent="0">
              <a:buNone/>
            </a:pPr>
            <a:endParaRPr kumimoji="1" lang="en-US" altLang="ja-JP" sz="1050" dirty="0"/>
          </a:p>
          <a:p>
            <a:pPr marL="0" indent="0">
              <a:buNone/>
            </a:pPr>
            <a:r>
              <a:rPr lang="ja-JP" altLang="en-US" sz="2800" dirty="0" smtClean="0"/>
              <a:t>荷電共役変換</a:t>
            </a:r>
            <a:endParaRPr lang="en-US" altLang="ja-JP" sz="2800" dirty="0" smtClean="0"/>
          </a:p>
          <a:p>
            <a:pPr marL="0" indent="0">
              <a:buNone/>
            </a:pPr>
            <a:r>
              <a:rPr kumimoji="1" lang="en-US" altLang="ja-JP" sz="2000" dirty="0" smtClean="0"/>
              <a:t>			</a:t>
            </a:r>
            <a:endParaRPr kumimoji="1" lang="en-US" altLang="ja-JP" sz="2000" dirty="0"/>
          </a:p>
          <a:p>
            <a:pPr marL="0" indent="0">
              <a:buNone/>
            </a:pPr>
            <a:endParaRPr lang="en-US" altLang="ja-JP" sz="2000" dirty="0" smtClean="0"/>
          </a:p>
          <a:p>
            <a:pPr marL="0" indent="0">
              <a:buNone/>
            </a:pPr>
            <a:endParaRPr kumimoji="1" lang="en-US" altLang="ja-JP" sz="2000" dirty="0"/>
          </a:p>
          <a:p>
            <a:pPr marL="0" indent="0">
              <a:buNone/>
            </a:pPr>
            <a:endParaRPr kumimoji="1" lang="en-US" altLang="ja-JP"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00" y="2132855"/>
            <a:ext cx="7071154" cy="79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47532"/>
            <a:ext cx="2355091" cy="513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7801"/>
          <a:stretch/>
        </p:blipFill>
        <p:spPr bwMode="auto">
          <a:xfrm>
            <a:off x="611560" y="5010405"/>
            <a:ext cx="2537730" cy="72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5582291"/>
            <a:ext cx="7074227" cy="65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94" y="6169020"/>
            <a:ext cx="8712968" cy="45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8220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図 201"/>
          <p:cNvPicPr/>
          <p:nvPr/>
        </p:nvPicPr>
        <p:blipFill>
          <a:blip r:embed="rId2"/>
          <a:stretch>
            <a:fillRect/>
          </a:stretch>
        </p:blipFill>
        <p:spPr>
          <a:xfrm>
            <a:off x="1547664" y="2492896"/>
            <a:ext cx="6346196" cy="3500629"/>
          </a:xfrm>
          <a:prstGeom prst="rect">
            <a:avLst/>
          </a:prstGeom>
        </p:spPr>
      </p:pic>
      <p:sp>
        <p:nvSpPr>
          <p:cNvPr id="4" name="CustomShape 1"/>
          <p:cNvSpPr/>
          <p:nvPr/>
        </p:nvSpPr>
        <p:spPr>
          <a:xfrm>
            <a:off x="1691680" y="188640"/>
            <a:ext cx="5825347" cy="563627"/>
          </a:xfrm>
          <a:prstGeom prst="rect">
            <a:avLst/>
          </a:prstGeom>
        </p:spPr>
        <p:txBody>
          <a:bodyPr wrap="none" lIns="81638" tIns="40819" rIns="81638" bIns="40819"/>
          <a:lstStyle/>
          <a:p>
            <a:pPr algn="ctr"/>
            <a:r>
              <a:rPr lang="en-US" sz="4400" dirty="0" err="1"/>
              <a:t>寿命fitting</a:t>
            </a:r>
            <a:endParaRPr sz="2400" dirty="0"/>
          </a:p>
        </p:txBody>
      </p:sp>
    </p:spTree>
    <p:extLst>
      <p:ext uri="{BB962C8B-B14F-4D97-AF65-F5344CB8AC3E}">
        <p14:creationId xmlns:p14="http://schemas.microsoft.com/office/powerpoint/2010/main" val="2405332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図 203"/>
          <p:cNvPicPr/>
          <p:nvPr/>
        </p:nvPicPr>
        <p:blipFill>
          <a:blip r:embed="rId2"/>
          <a:stretch>
            <a:fillRect/>
          </a:stretch>
        </p:blipFill>
        <p:spPr>
          <a:xfrm>
            <a:off x="1547664" y="2492896"/>
            <a:ext cx="6346196" cy="3500629"/>
          </a:xfrm>
          <a:prstGeom prst="rect">
            <a:avLst/>
          </a:prstGeom>
        </p:spPr>
      </p:pic>
      <p:sp>
        <p:nvSpPr>
          <p:cNvPr id="4" name="CustomShape 1"/>
          <p:cNvSpPr/>
          <p:nvPr/>
        </p:nvSpPr>
        <p:spPr>
          <a:xfrm>
            <a:off x="1691680" y="188640"/>
            <a:ext cx="5825347" cy="563627"/>
          </a:xfrm>
          <a:prstGeom prst="rect">
            <a:avLst/>
          </a:prstGeom>
        </p:spPr>
        <p:txBody>
          <a:bodyPr wrap="none" lIns="81638" tIns="40819" rIns="81638" bIns="40819"/>
          <a:lstStyle/>
          <a:p>
            <a:pPr algn="ctr"/>
            <a:r>
              <a:rPr lang="en-US" sz="4400" dirty="0" err="1"/>
              <a:t>寿命fitting</a:t>
            </a:r>
            <a:endParaRPr sz="2400" dirty="0"/>
          </a:p>
        </p:txBody>
      </p:sp>
    </p:spTree>
    <p:extLst>
      <p:ext uri="{BB962C8B-B14F-4D97-AF65-F5344CB8AC3E}">
        <p14:creationId xmlns:p14="http://schemas.microsoft.com/office/powerpoint/2010/main" val="37741809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991637" y="332656"/>
            <a:ext cx="5307436" cy="563627"/>
          </a:xfrm>
          <a:prstGeom prst="rect">
            <a:avLst/>
          </a:prstGeom>
        </p:spPr>
        <p:txBody>
          <a:bodyPr wrap="none" lIns="81638" tIns="40819" rIns="81638" bIns="40819"/>
          <a:lstStyle/>
          <a:p>
            <a:pPr algn="ctr"/>
            <a:r>
              <a:rPr lang="en-US" sz="4400" dirty="0" err="1"/>
              <a:t>fitting結果</a:t>
            </a:r>
            <a:endParaRPr sz="2400" dirty="0"/>
          </a:p>
        </p:txBody>
      </p:sp>
      <p:sp>
        <p:nvSpPr>
          <p:cNvPr id="206" name="CustomShape 2"/>
          <p:cNvSpPr/>
          <p:nvPr/>
        </p:nvSpPr>
        <p:spPr>
          <a:xfrm>
            <a:off x="755576" y="2204864"/>
            <a:ext cx="6717484" cy="1754559"/>
          </a:xfrm>
          <a:prstGeom prst="rect">
            <a:avLst/>
          </a:prstGeom>
        </p:spPr>
        <p:txBody>
          <a:bodyPr wrap="none" lIns="81638" tIns="40819" rIns="81638" bIns="40819"/>
          <a:lstStyle/>
          <a:p>
            <a:r>
              <a:rPr lang="en-US" sz="3200" dirty="0"/>
              <a:t>                     </a:t>
            </a:r>
            <a:r>
              <a:rPr lang="en-US" sz="3200" dirty="0" smtClean="0"/>
              <a:t>  p</a:t>
            </a:r>
            <a:r>
              <a:rPr lang="en-US" sz="3200" baseline="-25000" dirty="0" smtClean="0"/>
              <a:t>0</a:t>
            </a:r>
            <a:r>
              <a:rPr lang="en-US" sz="3200" dirty="0" smtClean="0"/>
              <a:t>                 p</a:t>
            </a:r>
            <a:r>
              <a:rPr lang="en-US" sz="3200" baseline="-25000" dirty="0" smtClean="0"/>
              <a:t>1</a:t>
            </a:r>
            <a:r>
              <a:rPr lang="en-US" sz="3200" dirty="0" smtClean="0"/>
              <a:t>                      p</a:t>
            </a:r>
            <a:r>
              <a:rPr lang="en-US" sz="3200" baseline="-25000" dirty="0" smtClean="0"/>
              <a:t>2</a:t>
            </a:r>
            <a:endParaRPr sz="3200" dirty="0"/>
          </a:p>
          <a:p>
            <a:endParaRPr sz="3200" dirty="0"/>
          </a:p>
          <a:p>
            <a:r>
              <a:rPr lang="en-US" sz="3200" dirty="0"/>
              <a:t>NaI1           533.5           140.2  </a:t>
            </a:r>
            <a:r>
              <a:rPr lang="en-US" sz="3200" dirty="0" smtClean="0"/>
              <a:t>              </a:t>
            </a:r>
            <a:r>
              <a:rPr lang="en-US" sz="3200" dirty="0"/>
              <a:t>123.3</a:t>
            </a:r>
            <a:endParaRPr sz="3200" dirty="0"/>
          </a:p>
          <a:p>
            <a:r>
              <a:rPr lang="en-US" sz="3200" dirty="0"/>
              <a:t>NaI3           329.7           171.2                77.79</a:t>
            </a:r>
            <a:endParaRPr sz="3200" dirty="0"/>
          </a:p>
          <a:p>
            <a:r>
              <a:rPr lang="en-US" sz="3200" dirty="0"/>
              <a:t>NaI4           425.0           149.4                95.43</a:t>
            </a:r>
            <a:endParaRPr sz="3200" dirty="0"/>
          </a:p>
        </p:txBody>
      </p:sp>
      <p:sp>
        <p:nvSpPr>
          <p:cNvPr id="207" name="Line 3"/>
          <p:cNvSpPr/>
          <p:nvPr/>
        </p:nvSpPr>
        <p:spPr>
          <a:xfrm flipV="1">
            <a:off x="827584" y="2852936"/>
            <a:ext cx="7299216" cy="50464"/>
          </a:xfrm>
          <a:prstGeom prst="line">
            <a:avLst/>
          </a:prstGeom>
          <a:ln>
            <a:solidFill>
              <a:srgbClr val="000000"/>
            </a:solidFill>
          </a:ln>
        </p:spPr>
      </p:sp>
      <p:sp>
        <p:nvSpPr>
          <p:cNvPr id="211" name="Line 7"/>
          <p:cNvSpPr/>
          <p:nvPr/>
        </p:nvSpPr>
        <p:spPr>
          <a:xfrm flipV="1">
            <a:off x="5148064" y="4731536"/>
            <a:ext cx="0" cy="497664"/>
          </a:xfrm>
          <a:prstGeom prst="line">
            <a:avLst/>
          </a:prstGeom>
          <a:ln>
            <a:solidFill>
              <a:srgbClr val="000000"/>
            </a:solidFill>
            <a:tailEnd type="triangle" w="med" len="med"/>
          </a:ln>
        </p:spPr>
      </p:sp>
      <p:sp>
        <p:nvSpPr>
          <p:cNvPr id="212" name="CustomShape 8"/>
          <p:cNvSpPr/>
          <p:nvPr/>
        </p:nvSpPr>
        <p:spPr>
          <a:xfrm>
            <a:off x="4644008" y="5372823"/>
            <a:ext cx="2321126" cy="579955"/>
          </a:xfrm>
          <a:prstGeom prst="rect">
            <a:avLst/>
          </a:prstGeom>
        </p:spPr>
        <p:txBody>
          <a:bodyPr wrap="none" lIns="81638" tIns="40819" rIns="81638" bIns="40819"/>
          <a:lstStyle/>
          <a:p>
            <a:r>
              <a:rPr lang="en-US" sz="3200" dirty="0" err="1">
                <a:latin typeface="VL ゴシック"/>
                <a:ea typeface="VL ゴシック"/>
              </a:rPr>
              <a:t>寿命</a:t>
            </a:r>
            <a:endParaRPr sz="3200" dirty="0"/>
          </a:p>
        </p:txBody>
      </p:sp>
    </p:spTree>
    <p:extLst>
      <p:ext uri="{BB962C8B-B14F-4D97-AF65-F5344CB8AC3E}">
        <p14:creationId xmlns:p14="http://schemas.microsoft.com/office/powerpoint/2010/main" val="681431857"/>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2915816" y="404664"/>
            <a:ext cx="3150892" cy="563627"/>
          </a:xfrm>
          <a:prstGeom prst="rect">
            <a:avLst/>
          </a:prstGeom>
        </p:spPr>
        <p:txBody>
          <a:bodyPr wrap="none" lIns="81638" tIns="40819" rIns="81638" bIns="40819"/>
          <a:lstStyle/>
          <a:p>
            <a:pPr algn="ctr"/>
            <a:r>
              <a:rPr lang="en-US" sz="4400" dirty="0" err="1"/>
              <a:t>結果</a:t>
            </a:r>
            <a:endParaRPr sz="2400" dirty="0"/>
          </a:p>
        </p:txBody>
      </p:sp>
      <p:sp>
        <p:nvSpPr>
          <p:cNvPr id="214" name="CustomShape 2"/>
          <p:cNvSpPr/>
          <p:nvPr/>
        </p:nvSpPr>
        <p:spPr>
          <a:xfrm>
            <a:off x="827584" y="1916832"/>
            <a:ext cx="7344816" cy="2570284"/>
          </a:xfrm>
          <a:prstGeom prst="rect">
            <a:avLst/>
          </a:prstGeom>
        </p:spPr>
        <p:txBody>
          <a:bodyPr wrap="none" lIns="81638" tIns="40819" rIns="81638" bIns="40819"/>
          <a:lstStyle/>
          <a:p>
            <a:r>
              <a:rPr lang="en-US" sz="3200" dirty="0"/>
              <a:t>o-</a:t>
            </a:r>
            <a:r>
              <a:rPr lang="en-US" sz="3200" dirty="0" err="1"/>
              <a:t>Ps</a:t>
            </a:r>
            <a:r>
              <a:rPr lang="en-US" sz="3200" dirty="0" err="1">
                <a:latin typeface="VL ゴシック"/>
                <a:ea typeface="VL ゴシック"/>
              </a:rPr>
              <a:t>の寿命の測定値は</a:t>
            </a:r>
            <a:r>
              <a:rPr lang="en-US" sz="3200" dirty="0">
                <a:latin typeface="VL ゴシック"/>
                <a:ea typeface="VL ゴシック"/>
              </a:rPr>
              <a:t>、</a:t>
            </a:r>
            <a:endParaRPr sz="3200" dirty="0"/>
          </a:p>
          <a:p>
            <a:pPr algn="ctr"/>
            <a:endParaRPr lang="en-US" sz="3200" dirty="0"/>
          </a:p>
          <a:p>
            <a:pPr algn="ctr"/>
            <a:endParaRPr sz="1600" dirty="0"/>
          </a:p>
          <a:p>
            <a:pPr algn="ctr"/>
            <a:r>
              <a:rPr lang="en-US" sz="3200" dirty="0">
                <a:latin typeface="Arial"/>
                <a:ea typeface="VL ゴシック"/>
              </a:rPr>
              <a:t>NaI1  :  </a:t>
            </a:r>
            <a:r>
              <a:rPr lang="en-US" sz="3200" dirty="0" smtClean="0">
                <a:latin typeface="Arial"/>
                <a:ea typeface="VL ゴシック"/>
              </a:rPr>
              <a:t>140.2</a:t>
            </a:r>
            <a:r>
              <a:rPr lang="ja-JP" altLang="en-US" sz="3200" dirty="0">
                <a:latin typeface="Arial"/>
                <a:ea typeface="VL ゴシック"/>
              </a:rPr>
              <a:t> </a:t>
            </a:r>
            <a:r>
              <a:rPr lang="en-US" sz="3200" dirty="0" smtClean="0">
                <a:latin typeface="Arial"/>
                <a:ea typeface="VL ゴシック"/>
              </a:rPr>
              <a:t>ns</a:t>
            </a:r>
          </a:p>
          <a:p>
            <a:pPr algn="ctr"/>
            <a:endParaRPr sz="1600" dirty="0"/>
          </a:p>
          <a:p>
            <a:pPr algn="ctr"/>
            <a:r>
              <a:rPr lang="en-US" sz="3200" dirty="0">
                <a:latin typeface="Arial"/>
                <a:ea typeface="VL ゴシック"/>
              </a:rPr>
              <a:t>NaI3  :  </a:t>
            </a:r>
            <a:r>
              <a:rPr lang="en-US" sz="3200" dirty="0" smtClean="0">
                <a:latin typeface="Arial"/>
                <a:ea typeface="VL ゴシック"/>
              </a:rPr>
              <a:t>171.2</a:t>
            </a:r>
            <a:r>
              <a:rPr lang="ja-JP" altLang="en-US" sz="3200" dirty="0" smtClean="0">
                <a:latin typeface="Arial"/>
                <a:ea typeface="VL ゴシック"/>
              </a:rPr>
              <a:t> </a:t>
            </a:r>
            <a:r>
              <a:rPr lang="en-US" sz="3200" dirty="0" smtClean="0">
                <a:latin typeface="Arial"/>
                <a:ea typeface="VL ゴシック"/>
              </a:rPr>
              <a:t>ns</a:t>
            </a:r>
          </a:p>
          <a:p>
            <a:pPr algn="ctr"/>
            <a:endParaRPr sz="1600" dirty="0"/>
          </a:p>
          <a:p>
            <a:pPr algn="ctr"/>
            <a:r>
              <a:rPr lang="en-US" sz="3200" dirty="0">
                <a:latin typeface="Arial"/>
                <a:ea typeface="VL ゴシック"/>
              </a:rPr>
              <a:t>NaI4  :  </a:t>
            </a:r>
            <a:r>
              <a:rPr lang="en-US" sz="3200" dirty="0" smtClean="0">
                <a:latin typeface="Arial"/>
                <a:ea typeface="VL ゴシック"/>
              </a:rPr>
              <a:t>149.4</a:t>
            </a:r>
            <a:r>
              <a:rPr lang="ja-JP" altLang="en-US" sz="3200" dirty="0" smtClean="0">
                <a:latin typeface="Arial"/>
                <a:ea typeface="VL ゴシック"/>
              </a:rPr>
              <a:t> </a:t>
            </a:r>
            <a:r>
              <a:rPr lang="en-US" sz="3200" dirty="0" smtClean="0">
                <a:latin typeface="Arial"/>
                <a:ea typeface="VL ゴシック"/>
              </a:rPr>
              <a:t>ns</a:t>
            </a:r>
            <a:endParaRPr sz="3200" dirty="0"/>
          </a:p>
        </p:txBody>
      </p:sp>
    </p:spTree>
    <p:extLst>
      <p:ext uri="{BB962C8B-B14F-4D97-AF65-F5344CB8AC3E}">
        <p14:creationId xmlns:p14="http://schemas.microsoft.com/office/powerpoint/2010/main" val="427354691"/>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dirty="0" smtClean="0">
                <a:solidFill>
                  <a:srgbClr val="FFC000"/>
                </a:solidFill>
              </a:rPr>
              <a:t>　　　　　　　　　　　考察</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
        <p:nvSpPr>
          <p:cNvPr id="3" name="テキスト ボックス 2"/>
          <p:cNvSpPr txBox="1"/>
          <p:nvPr/>
        </p:nvSpPr>
        <p:spPr>
          <a:xfrm>
            <a:off x="2123728" y="2348880"/>
            <a:ext cx="5544616" cy="1415772"/>
          </a:xfrm>
          <a:prstGeom prst="rect">
            <a:avLst/>
          </a:prstGeom>
          <a:noFill/>
        </p:spPr>
        <p:txBody>
          <a:bodyPr wrap="square" rtlCol="0">
            <a:spAutoFit/>
          </a:bodyPr>
          <a:lstStyle/>
          <a:p>
            <a:r>
              <a:rPr lang="ja-JP" altLang="en-US" sz="3600" dirty="0" smtClean="0">
                <a:solidFill>
                  <a:schemeClr val="accent1">
                    <a:lumMod val="50000"/>
                  </a:schemeClr>
                </a:solidFill>
              </a:rPr>
              <a:t>１．誤差の評価</a:t>
            </a:r>
            <a:endParaRPr lang="en-US" altLang="ja-JP" sz="3600" dirty="0" smtClean="0">
              <a:solidFill>
                <a:schemeClr val="accent1">
                  <a:lumMod val="50000"/>
                </a:schemeClr>
              </a:solidFill>
            </a:endParaRPr>
          </a:p>
          <a:p>
            <a:endParaRPr lang="en-US" altLang="ja-JP" sz="1400" dirty="0" smtClean="0">
              <a:solidFill>
                <a:srgbClr val="C6CDD4"/>
              </a:solidFill>
            </a:endParaRPr>
          </a:p>
          <a:p>
            <a:r>
              <a:rPr lang="ja-JP" altLang="en-US" sz="3600" dirty="0" smtClean="0">
                <a:solidFill>
                  <a:srgbClr val="C6CDD4"/>
                </a:solidFill>
              </a:rPr>
              <a:t>２．ペデスタルの問題</a:t>
            </a:r>
            <a:endParaRPr lang="en-US" altLang="ja-JP" sz="1600" dirty="0">
              <a:solidFill>
                <a:srgbClr val="C6CDD4"/>
              </a:solidFill>
            </a:endParaRPr>
          </a:p>
        </p:txBody>
      </p:sp>
    </p:spTree>
    <p:extLst>
      <p:ext uri="{BB962C8B-B14F-4D97-AF65-F5344CB8AC3E}">
        <p14:creationId xmlns:p14="http://schemas.microsoft.com/office/powerpoint/2010/main" val="37767221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誤差の評価</a:t>
            </a:r>
            <a:endParaRPr kumimoji="1" lang="ja-JP" altLang="en-US" dirty="0"/>
          </a:p>
        </p:txBody>
      </p:sp>
      <p:sp>
        <p:nvSpPr>
          <p:cNvPr id="3" name="コンテンツ プレースホルダ 2"/>
          <p:cNvSpPr>
            <a:spLocks noGrp="1"/>
          </p:cNvSpPr>
          <p:nvPr>
            <p:ph idx="1"/>
          </p:nvPr>
        </p:nvSpPr>
        <p:spPr>
          <a:xfrm>
            <a:off x="395536" y="1988840"/>
            <a:ext cx="8424936" cy="1368152"/>
          </a:xfrm>
        </p:spPr>
        <p:txBody>
          <a:bodyPr>
            <a:noAutofit/>
          </a:bodyPr>
          <a:lstStyle/>
          <a:p>
            <a:pPr>
              <a:buNone/>
            </a:pPr>
            <a:r>
              <a:rPr kumimoji="1" lang="ja-JP" altLang="en-US" dirty="0" smtClean="0"/>
              <a:t>測定、解析の際に生じたさまざまな誤差が</a:t>
            </a:r>
            <a:r>
              <a:rPr kumimoji="1" lang="ja-JP" altLang="en-US" dirty="0" smtClean="0"/>
              <a:t>寿命</a:t>
            </a:r>
            <a:endParaRPr kumimoji="1" lang="en-US" altLang="ja-JP" dirty="0" smtClean="0"/>
          </a:p>
          <a:p>
            <a:pPr>
              <a:buNone/>
            </a:pPr>
            <a:r>
              <a:rPr kumimoji="1" lang="ja-JP" altLang="en-US" dirty="0" smtClean="0"/>
              <a:t>に</a:t>
            </a:r>
            <a:r>
              <a:rPr kumimoji="1" lang="ja-JP" altLang="en-US" dirty="0" smtClean="0"/>
              <a:t>どの程度影響</a:t>
            </a:r>
            <a:r>
              <a:rPr lang="ja-JP" altLang="en-US" dirty="0" smtClean="0"/>
              <a:t>するか評価</a:t>
            </a:r>
            <a:r>
              <a:rPr lang="ja-JP" altLang="en-US" dirty="0" smtClean="0"/>
              <a:t>する</a:t>
            </a:r>
            <a:endParaRPr kumimoji="1" lang="ja-JP" altLang="en-US" dirty="0"/>
          </a:p>
        </p:txBody>
      </p:sp>
    </p:spTree>
    <p:extLst>
      <p:ext uri="{BB962C8B-B14F-4D97-AF65-F5344CB8AC3E}">
        <p14:creationId xmlns:p14="http://schemas.microsoft.com/office/powerpoint/2010/main" val="1866117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5048" y="1052736"/>
            <a:ext cx="8568952" cy="864096"/>
          </a:xfrm>
        </p:spPr>
        <p:txBody>
          <a:bodyPr>
            <a:noAutofit/>
          </a:bodyPr>
          <a:lstStyle/>
          <a:p>
            <a:pPr algn="l"/>
            <a:r>
              <a:rPr kumimoji="1" lang="ja-JP" altLang="en-US" sz="3200" dirty="0" smtClean="0">
                <a:latin typeface="+mn-ea"/>
                <a:ea typeface="+mn-ea"/>
              </a:rPr>
              <a:t>寿命に影響を与える誤差として以下の３点</a:t>
            </a:r>
            <a:r>
              <a:rPr lang="ja-JP" altLang="en-US" sz="3200" dirty="0" smtClean="0">
                <a:latin typeface="+mn-ea"/>
                <a:ea typeface="+mn-ea"/>
              </a:rPr>
              <a:t>を</a:t>
            </a:r>
            <a:r>
              <a:rPr lang="en-US" altLang="ja-JP" sz="3200" dirty="0" smtClean="0">
                <a:latin typeface="+mn-ea"/>
                <a:ea typeface="+mn-ea"/>
              </a:rPr>
              <a:t/>
            </a:r>
            <a:br>
              <a:rPr lang="en-US" altLang="ja-JP" sz="3200" dirty="0" smtClean="0">
                <a:latin typeface="+mn-ea"/>
                <a:ea typeface="+mn-ea"/>
              </a:rPr>
            </a:br>
            <a:r>
              <a:rPr kumimoji="1" lang="ja-JP" altLang="en-US" sz="3200" dirty="0" smtClean="0">
                <a:latin typeface="+mn-ea"/>
                <a:ea typeface="+mn-ea"/>
              </a:rPr>
              <a:t>考える</a:t>
            </a:r>
            <a:endParaRPr kumimoji="1" lang="ja-JP" altLang="en-US" sz="3200" dirty="0">
              <a:latin typeface="+mn-ea"/>
              <a:ea typeface="+mn-ea"/>
            </a:endParaRPr>
          </a:p>
        </p:txBody>
      </p:sp>
      <p:sp>
        <p:nvSpPr>
          <p:cNvPr id="3" name="コンテンツ プレースホルダ 2"/>
          <p:cNvSpPr>
            <a:spLocks noGrp="1"/>
          </p:cNvSpPr>
          <p:nvPr>
            <p:ph idx="1"/>
          </p:nvPr>
        </p:nvSpPr>
        <p:spPr>
          <a:xfrm>
            <a:off x="1259632" y="2392288"/>
            <a:ext cx="6336704" cy="2116832"/>
          </a:xfrm>
        </p:spPr>
        <p:txBody>
          <a:bodyPr>
            <a:normAutofit fontScale="92500" lnSpcReduction="20000"/>
          </a:bodyPr>
          <a:lstStyle/>
          <a:p>
            <a:r>
              <a:rPr kumimoji="1" lang="en-US" altLang="ja-JP" sz="3600" dirty="0" smtClean="0"/>
              <a:t>TDC4</a:t>
            </a:r>
            <a:r>
              <a:rPr kumimoji="1" lang="ja-JP" altLang="en-US" sz="3600" dirty="0" smtClean="0"/>
              <a:t>の</a:t>
            </a:r>
            <a:r>
              <a:rPr kumimoji="1" lang="en-US" altLang="ja-JP" sz="3600" dirty="0" smtClean="0"/>
              <a:t>calibration</a:t>
            </a:r>
            <a:r>
              <a:rPr kumimoji="1" lang="ja-JP" altLang="en-US" sz="3600" dirty="0" smtClean="0"/>
              <a:t>関数の</a:t>
            </a:r>
            <a:r>
              <a:rPr kumimoji="1" lang="ja-JP" altLang="en-US" sz="3600" dirty="0" smtClean="0"/>
              <a:t>誤差</a:t>
            </a:r>
            <a:endParaRPr kumimoji="1" lang="en-US" altLang="ja-JP" sz="3600" dirty="0" smtClean="0"/>
          </a:p>
          <a:p>
            <a:pPr marL="0" indent="0">
              <a:buNone/>
            </a:pPr>
            <a:endParaRPr kumimoji="1" lang="en-US" altLang="ja-JP" sz="1600" dirty="0" smtClean="0"/>
          </a:p>
          <a:p>
            <a:r>
              <a:rPr lang="en-US" altLang="ja-JP" sz="3600" dirty="0" smtClean="0"/>
              <a:t>TQ</a:t>
            </a:r>
            <a:r>
              <a:rPr lang="ja-JP" altLang="en-US" sz="3600" dirty="0" smtClean="0"/>
              <a:t>補正関数の</a:t>
            </a:r>
            <a:r>
              <a:rPr lang="ja-JP" altLang="en-US" sz="3600" dirty="0" smtClean="0"/>
              <a:t>誤差</a:t>
            </a:r>
            <a:endParaRPr lang="en-US" altLang="ja-JP" sz="3600" dirty="0" smtClean="0"/>
          </a:p>
          <a:p>
            <a:pPr marL="0" indent="0">
              <a:buNone/>
            </a:pPr>
            <a:endParaRPr lang="en-US" altLang="ja-JP" sz="1700" dirty="0" smtClean="0"/>
          </a:p>
          <a:p>
            <a:r>
              <a:rPr kumimoji="1" lang="en-US" altLang="ja-JP" sz="3600" dirty="0" smtClean="0"/>
              <a:t>Pick-off</a:t>
            </a:r>
            <a:r>
              <a:rPr kumimoji="1" lang="ja-JP" altLang="en-US" sz="3600" dirty="0" smtClean="0"/>
              <a:t>補正関数の誤差</a:t>
            </a:r>
            <a:endParaRPr kumimoji="1" lang="ja-JP" altLang="en-US" sz="3600" dirty="0"/>
          </a:p>
        </p:txBody>
      </p:sp>
      <p:sp>
        <p:nvSpPr>
          <p:cNvPr id="4" name="テキスト ボックス 3"/>
          <p:cNvSpPr txBox="1"/>
          <p:nvPr/>
        </p:nvSpPr>
        <p:spPr>
          <a:xfrm>
            <a:off x="7019256" y="0"/>
            <a:ext cx="2124744" cy="523220"/>
          </a:xfrm>
          <a:prstGeom prst="rect">
            <a:avLst/>
          </a:prstGeom>
          <a:noFill/>
        </p:spPr>
        <p:txBody>
          <a:bodyPr wrap="square" rtlCol="0">
            <a:spAutoFit/>
          </a:bodyPr>
          <a:lstStyle/>
          <a:p>
            <a:r>
              <a:rPr lang="ja-JP" altLang="en-US" sz="2800" dirty="0" smtClean="0">
                <a:solidFill>
                  <a:prstClr val="black"/>
                </a:solidFill>
              </a:rPr>
              <a:t>誤差の評価</a:t>
            </a:r>
            <a:endParaRPr lang="ja-JP" altLang="en-US" sz="2800" dirty="0">
              <a:solidFill>
                <a:prstClr val="black"/>
              </a:solidFill>
            </a:endParaRPr>
          </a:p>
        </p:txBody>
      </p:sp>
    </p:spTree>
    <p:extLst>
      <p:ext uri="{BB962C8B-B14F-4D97-AF65-F5344CB8AC3E}">
        <p14:creationId xmlns:p14="http://schemas.microsoft.com/office/powerpoint/2010/main" val="13995044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37112" y="0"/>
            <a:ext cx="4906888" cy="706090"/>
          </a:xfrm>
        </p:spPr>
        <p:txBody>
          <a:bodyPr>
            <a:normAutofit/>
          </a:bodyPr>
          <a:lstStyle/>
          <a:p>
            <a:r>
              <a:rPr kumimoji="1" lang="en-US" altLang="ja-JP" sz="2800" dirty="0" smtClean="0"/>
              <a:t>TDC4</a:t>
            </a:r>
            <a:r>
              <a:rPr kumimoji="1" lang="ja-JP" altLang="en-US" sz="2800" dirty="0" smtClean="0"/>
              <a:t>の</a:t>
            </a:r>
            <a:r>
              <a:rPr kumimoji="1" lang="en-US" altLang="ja-JP" sz="2800" dirty="0" smtClean="0"/>
              <a:t>calibration</a:t>
            </a:r>
            <a:r>
              <a:rPr kumimoji="1" lang="ja-JP" altLang="en-US" sz="2800" dirty="0" smtClean="0"/>
              <a:t>関数の誤差</a:t>
            </a:r>
            <a:endParaRPr kumimoji="1" lang="ja-JP" altLang="en-US" sz="2800" dirty="0"/>
          </a:p>
        </p:txBody>
      </p:sp>
      <p:sp>
        <p:nvSpPr>
          <p:cNvPr id="3" name="コンテンツ プレースホルダ 2"/>
          <p:cNvSpPr>
            <a:spLocks noGrp="1"/>
          </p:cNvSpPr>
          <p:nvPr>
            <p:ph idx="1"/>
          </p:nvPr>
        </p:nvSpPr>
        <p:spPr>
          <a:xfrm>
            <a:off x="950912" y="2276873"/>
            <a:ext cx="8229600" cy="1224135"/>
          </a:xfrm>
        </p:spPr>
        <p:txBody>
          <a:bodyPr>
            <a:normAutofit/>
          </a:bodyPr>
          <a:lstStyle/>
          <a:p>
            <a:pPr>
              <a:buNone/>
            </a:pPr>
            <a:r>
              <a:rPr lang="en-US" altLang="ja-JP" sz="2800" dirty="0" smtClean="0">
                <a:latin typeface="+mn-ea"/>
              </a:rPr>
              <a:t>calibration</a:t>
            </a:r>
            <a:r>
              <a:rPr lang="ja-JP" altLang="en-US" sz="2800" dirty="0" smtClean="0">
                <a:latin typeface="+mn-ea"/>
              </a:rPr>
              <a:t>関数の式</a:t>
            </a:r>
            <a:endParaRPr lang="en-US" altLang="ja-JP" sz="2800" dirty="0" smtClean="0">
              <a:latin typeface="+mn-ea"/>
            </a:endParaRPr>
          </a:p>
          <a:p>
            <a:pPr>
              <a:buNone/>
            </a:pPr>
            <a:r>
              <a:rPr lang="en-US" altLang="ja-JP" sz="2800" dirty="0" smtClean="0">
                <a:latin typeface="+mn-ea"/>
              </a:rPr>
              <a:t>Time[ns] = (0.251±0.000184)TDC4+(−12.1±0.4751)</a:t>
            </a:r>
            <a:endParaRPr kumimoji="1" lang="ja-JP" altLang="en-US" sz="2800" dirty="0">
              <a:latin typeface="+mn-ea"/>
            </a:endParaRPr>
          </a:p>
        </p:txBody>
      </p:sp>
      <p:sp>
        <p:nvSpPr>
          <p:cNvPr id="4" name="テキスト ボックス 3"/>
          <p:cNvSpPr txBox="1"/>
          <p:nvPr/>
        </p:nvSpPr>
        <p:spPr>
          <a:xfrm>
            <a:off x="1979712" y="5445224"/>
            <a:ext cx="5184576" cy="646331"/>
          </a:xfrm>
          <a:prstGeom prst="rect">
            <a:avLst/>
          </a:prstGeom>
          <a:noFill/>
        </p:spPr>
        <p:txBody>
          <a:bodyPr wrap="square" rtlCol="0">
            <a:spAutoFit/>
          </a:bodyPr>
          <a:lstStyle/>
          <a:p>
            <a:r>
              <a:rPr lang="ja-JP" altLang="en-US" sz="3600" dirty="0" smtClean="0">
                <a:solidFill>
                  <a:prstClr val="black"/>
                </a:solidFill>
              </a:rPr>
              <a:t>寿命に百分の数</a:t>
            </a:r>
            <a:r>
              <a:rPr lang="en-US" altLang="ja-JP" sz="3600" dirty="0" smtClean="0">
                <a:solidFill>
                  <a:prstClr val="black"/>
                </a:solidFill>
              </a:rPr>
              <a:t>%</a:t>
            </a:r>
            <a:r>
              <a:rPr lang="ja-JP" altLang="en-US" sz="3600" dirty="0" smtClean="0">
                <a:solidFill>
                  <a:prstClr val="black"/>
                </a:solidFill>
              </a:rPr>
              <a:t>の誤差</a:t>
            </a:r>
            <a:endParaRPr lang="ja-JP" altLang="en-US" sz="3600" dirty="0">
              <a:solidFill>
                <a:prstClr val="black"/>
              </a:solidFill>
            </a:endParaRPr>
          </a:p>
        </p:txBody>
      </p:sp>
      <p:sp>
        <p:nvSpPr>
          <p:cNvPr id="5" name="テキスト ボックス 4"/>
          <p:cNvSpPr txBox="1"/>
          <p:nvPr/>
        </p:nvSpPr>
        <p:spPr>
          <a:xfrm>
            <a:off x="2555776" y="4005064"/>
            <a:ext cx="4104456" cy="646331"/>
          </a:xfrm>
          <a:prstGeom prst="rect">
            <a:avLst/>
          </a:prstGeom>
          <a:noFill/>
        </p:spPr>
        <p:txBody>
          <a:bodyPr wrap="square" rtlCol="0">
            <a:spAutoFit/>
          </a:bodyPr>
          <a:lstStyle/>
          <a:p>
            <a:r>
              <a:rPr lang="ja-JP" altLang="en-US" sz="3600" dirty="0" smtClean="0">
                <a:solidFill>
                  <a:prstClr val="black"/>
                </a:solidFill>
              </a:rPr>
              <a:t>傾きに</a:t>
            </a:r>
            <a:r>
              <a:rPr lang="en-US" altLang="ja-JP" sz="3600" dirty="0" smtClean="0">
                <a:solidFill>
                  <a:prstClr val="black"/>
                </a:solidFill>
              </a:rPr>
              <a:t>0.07%</a:t>
            </a:r>
            <a:r>
              <a:rPr lang="ja-JP" altLang="en-US" sz="3600" dirty="0" smtClean="0">
                <a:solidFill>
                  <a:prstClr val="black"/>
                </a:solidFill>
              </a:rPr>
              <a:t>の誤差</a:t>
            </a:r>
            <a:endParaRPr lang="ja-JP" altLang="en-US" sz="3600" dirty="0">
              <a:solidFill>
                <a:prstClr val="black"/>
              </a:solidFill>
            </a:endParaRPr>
          </a:p>
        </p:txBody>
      </p:sp>
      <p:sp>
        <p:nvSpPr>
          <p:cNvPr id="8" name="テキスト ボックス 7"/>
          <p:cNvSpPr txBox="1"/>
          <p:nvPr/>
        </p:nvSpPr>
        <p:spPr>
          <a:xfrm>
            <a:off x="467544" y="1157863"/>
            <a:ext cx="8514692" cy="1077218"/>
          </a:xfrm>
          <a:prstGeom prst="rect">
            <a:avLst/>
          </a:prstGeom>
          <a:noFill/>
        </p:spPr>
        <p:txBody>
          <a:bodyPr wrap="square" rtlCol="0">
            <a:spAutoFit/>
          </a:bodyPr>
          <a:lstStyle/>
          <a:p>
            <a:r>
              <a:rPr lang="en-US" altLang="ja-JP" sz="3200" dirty="0" smtClean="0">
                <a:solidFill>
                  <a:prstClr val="black"/>
                </a:solidFill>
                <a:latin typeface="ＭＳ Ｐゴシック" panose="020B0600070205080204" pitchFamily="50" charset="-128"/>
              </a:rPr>
              <a:t> TDC4</a:t>
            </a:r>
            <a:r>
              <a:rPr lang="ja-JP" altLang="en-US" sz="3200" dirty="0" smtClean="0">
                <a:solidFill>
                  <a:prstClr val="black"/>
                </a:solidFill>
                <a:latin typeface="ＭＳ Ｐゴシック" panose="020B0600070205080204" pitchFamily="50" charset="-128"/>
              </a:rPr>
              <a:t>の</a:t>
            </a:r>
            <a:r>
              <a:rPr lang="en-US" altLang="ja-JP" sz="3200" dirty="0" smtClean="0">
                <a:solidFill>
                  <a:prstClr val="black"/>
                </a:solidFill>
                <a:latin typeface="ＭＳ Ｐゴシック" panose="020B0600070205080204" pitchFamily="50" charset="-128"/>
              </a:rPr>
              <a:t>calibration</a:t>
            </a:r>
            <a:r>
              <a:rPr lang="ja-JP" altLang="en-US" sz="3200" dirty="0" smtClean="0">
                <a:solidFill>
                  <a:prstClr val="black"/>
                </a:solidFill>
                <a:latin typeface="ＭＳ Ｐゴシック" panose="020B0600070205080204" pitchFamily="50" charset="-128"/>
              </a:rPr>
              <a:t>関数の誤差は寿命に</a:t>
            </a:r>
            <a:r>
              <a:rPr lang="ja-JP" altLang="en-US" sz="3200" dirty="0" smtClean="0">
                <a:solidFill>
                  <a:prstClr val="black"/>
                </a:solidFill>
                <a:latin typeface="ＭＳ Ｐゴシック" panose="020B0600070205080204" pitchFamily="50" charset="-128"/>
              </a:rPr>
              <a:t>直接</a:t>
            </a:r>
            <a:endParaRPr lang="en-US" altLang="ja-JP" sz="3200" dirty="0" smtClean="0">
              <a:solidFill>
                <a:prstClr val="black"/>
              </a:solidFill>
              <a:latin typeface="ＭＳ Ｐゴシック" panose="020B0600070205080204" pitchFamily="50" charset="-128"/>
            </a:endParaRPr>
          </a:p>
          <a:p>
            <a:r>
              <a:rPr lang="en-US" altLang="ja-JP" sz="3200" dirty="0">
                <a:solidFill>
                  <a:prstClr val="black"/>
                </a:solidFill>
                <a:latin typeface="ＭＳ Ｐゴシック" panose="020B0600070205080204" pitchFamily="50" charset="-128"/>
              </a:rPr>
              <a:t> </a:t>
            </a:r>
            <a:r>
              <a:rPr lang="ja-JP" altLang="en-US" sz="3200" dirty="0" smtClean="0">
                <a:solidFill>
                  <a:prstClr val="black"/>
                </a:solidFill>
                <a:latin typeface="ＭＳ Ｐゴシック" panose="020B0600070205080204" pitchFamily="50" charset="-128"/>
              </a:rPr>
              <a:t>影響</a:t>
            </a:r>
            <a:r>
              <a:rPr lang="ja-JP" altLang="en-US" sz="3200" dirty="0" smtClean="0">
                <a:solidFill>
                  <a:prstClr val="black"/>
                </a:solidFill>
                <a:latin typeface="ＭＳ Ｐゴシック" panose="020B0600070205080204" pitchFamily="50" charset="-128"/>
              </a:rPr>
              <a:t>する</a:t>
            </a:r>
            <a:endParaRPr lang="en-US" altLang="ja-JP" sz="3200" dirty="0" smtClean="0">
              <a:solidFill>
                <a:prstClr val="black"/>
              </a:solidFill>
              <a:latin typeface="ＭＳ Ｐゴシック" panose="020B0600070205080204" pitchFamily="50" charset="-128"/>
            </a:endParaRPr>
          </a:p>
        </p:txBody>
      </p:sp>
      <p:sp>
        <p:nvSpPr>
          <p:cNvPr id="15" name="下矢印 14"/>
          <p:cNvSpPr/>
          <p:nvPr/>
        </p:nvSpPr>
        <p:spPr>
          <a:xfrm>
            <a:off x="4283968" y="3429000"/>
            <a:ext cx="504056" cy="648072"/>
          </a:xfrm>
          <a:prstGeom prst="downArrow">
            <a:avLst>
              <a:gd name="adj1" fmla="val 50000"/>
              <a:gd name="adj2" fmla="val 52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下矢印 16"/>
          <p:cNvSpPr/>
          <p:nvPr/>
        </p:nvSpPr>
        <p:spPr>
          <a:xfrm>
            <a:off x="4283968" y="4725144"/>
            <a:ext cx="504056" cy="648072"/>
          </a:xfrm>
          <a:prstGeom prst="downArrow">
            <a:avLst>
              <a:gd name="adj1" fmla="val 50000"/>
              <a:gd name="adj2" fmla="val 52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212243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1632" y="0"/>
            <a:ext cx="3312368" cy="562074"/>
          </a:xfrm>
        </p:spPr>
        <p:txBody>
          <a:bodyPr>
            <a:normAutofit/>
          </a:bodyPr>
          <a:lstStyle/>
          <a:p>
            <a:r>
              <a:rPr kumimoji="1" lang="en-US" altLang="ja-JP" sz="2800" dirty="0" smtClean="0"/>
              <a:t>TQ</a:t>
            </a:r>
            <a:r>
              <a:rPr kumimoji="1" lang="ja-JP" altLang="en-US" sz="2800" dirty="0" smtClean="0"/>
              <a:t>補正関数の誤差</a:t>
            </a:r>
            <a:endParaRPr kumimoji="1" lang="ja-JP" altLang="en-US"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55776" y="3812272"/>
            <a:ext cx="4173639" cy="2319536"/>
          </a:xfrm>
          <a:prstGeom prst="rect">
            <a:avLst/>
          </a:prstGeom>
          <a:noFill/>
          <a:ln w="9525">
            <a:noFill/>
            <a:miter lim="800000"/>
            <a:headEnd/>
            <a:tailEnd/>
          </a:ln>
        </p:spPr>
      </p:pic>
      <p:sp>
        <p:nvSpPr>
          <p:cNvPr id="5" name="テキスト ボックス 4"/>
          <p:cNvSpPr txBox="1"/>
          <p:nvPr/>
        </p:nvSpPr>
        <p:spPr>
          <a:xfrm>
            <a:off x="467544" y="980728"/>
            <a:ext cx="7560840" cy="2831544"/>
          </a:xfrm>
          <a:prstGeom prst="rect">
            <a:avLst/>
          </a:prstGeom>
          <a:noFill/>
        </p:spPr>
        <p:txBody>
          <a:bodyPr wrap="square" rtlCol="0">
            <a:spAutoFit/>
          </a:bodyPr>
          <a:lstStyle/>
          <a:p>
            <a:r>
              <a:rPr lang="en-US" altLang="ja-JP" sz="3200" dirty="0" smtClean="0">
                <a:solidFill>
                  <a:prstClr val="black"/>
                </a:solidFill>
              </a:rPr>
              <a:t>TQ</a:t>
            </a:r>
            <a:r>
              <a:rPr lang="ja-JP" altLang="en-US" sz="3200" dirty="0" smtClean="0">
                <a:solidFill>
                  <a:prstClr val="black"/>
                </a:solidFill>
              </a:rPr>
              <a:t>補正関数の</a:t>
            </a:r>
            <a:r>
              <a:rPr lang="en-US" altLang="ja-JP" sz="3200" dirty="0" smtClean="0">
                <a:solidFill>
                  <a:prstClr val="black"/>
                </a:solidFill>
              </a:rPr>
              <a:t>fitting</a:t>
            </a:r>
            <a:r>
              <a:rPr lang="ja-JP" altLang="en-US" sz="3200" dirty="0" smtClean="0">
                <a:solidFill>
                  <a:prstClr val="black"/>
                </a:solidFill>
              </a:rPr>
              <a:t>の</a:t>
            </a:r>
            <a:r>
              <a:rPr lang="en-US" altLang="ja-JP" sz="3200" dirty="0" smtClean="0">
                <a:solidFill>
                  <a:prstClr val="black"/>
                </a:solidFill>
              </a:rPr>
              <a:t>parameter</a:t>
            </a:r>
            <a:r>
              <a:rPr lang="ja-JP" altLang="en-US" sz="3200" dirty="0" err="1" smtClean="0">
                <a:solidFill>
                  <a:prstClr val="black"/>
                </a:solidFill>
              </a:rPr>
              <a:t>には</a:t>
            </a:r>
            <a:r>
              <a:rPr lang="ja-JP" altLang="en-US" sz="3200" dirty="0" smtClean="0">
                <a:solidFill>
                  <a:prstClr val="black"/>
                </a:solidFill>
              </a:rPr>
              <a:t>誤差が</a:t>
            </a:r>
            <a:r>
              <a:rPr lang="ja-JP" altLang="en-US" sz="3200" dirty="0" smtClean="0">
                <a:solidFill>
                  <a:prstClr val="black"/>
                </a:solidFill>
              </a:rPr>
              <a:t>ある</a:t>
            </a:r>
            <a:endParaRPr lang="en-US" altLang="ja-JP" sz="3200" dirty="0" smtClean="0">
              <a:solidFill>
                <a:prstClr val="black"/>
              </a:solidFill>
            </a:endParaRPr>
          </a:p>
          <a:p>
            <a:r>
              <a:rPr lang="en-US" altLang="ja-JP" sz="3200" dirty="0" smtClean="0">
                <a:solidFill>
                  <a:prstClr val="black"/>
                </a:solidFill>
              </a:rPr>
              <a:t>parameter</a:t>
            </a:r>
            <a:r>
              <a:rPr lang="ja-JP" altLang="en-US" sz="3200" dirty="0" smtClean="0">
                <a:solidFill>
                  <a:prstClr val="black"/>
                </a:solidFill>
              </a:rPr>
              <a:t>の誤差をもとに、誤差伝搬の式を用いて補正関数の誤差を求め、その誤差を含めて補正を行い寿命を</a:t>
            </a:r>
            <a:r>
              <a:rPr lang="ja-JP" altLang="en-US" sz="3200" dirty="0" smtClean="0">
                <a:solidFill>
                  <a:prstClr val="black"/>
                </a:solidFill>
              </a:rPr>
              <a:t>求める</a:t>
            </a:r>
            <a:endParaRPr lang="en-US" altLang="ja-JP" sz="3200" dirty="0" smtClean="0">
              <a:solidFill>
                <a:prstClr val="black"/>
              </a:solidFill>
            </a:endParaRPr>
          </a:p>
          <a:p>
            <a:pPr>
              <a:buFont typeface="Arial" pitchFamily="34" charset="0"/>
              <a:buChar char="•"/>
            </a:pPr>
            <a:endParaRPr lang="ja-JP" altLang="en-US" dirty="0">
              <a:solidFill>
                <a:prstClr val="black"/>
              </a:solidFill>
            </a:endParaRPr>
          </a:p>
        </p:txBody>
      </p:sp>
      <p:sp>
        <p:nvSpPr>
          <p:cNvPr id="6" name="テキスト ボックス 5"/>
          <p:cNvSpPr txBox="1"/>
          <p:nvPr/>
        </p:nvSpPr>
        <p:spPr>
          <a:xfrm>
            <a:off x="1115616" y="5756488"/>
            <a:ext cx="1440160" cy="369332"/>
          </a:xfrm>
          <a:prstGeom prst="rect">
            <a:avLst/>
          </a:prstGeom>
          <a:noFill/>
        </p:spPr>
        <p:txBody>
          <a:bodyPr wrap="square" rtlCol="0">
            <a:spAutoFit/>
          </a:bodyPr>
          <a:lstStyle/>
          <a:p>
            <a:r>
              <a:rPr lang="en-US" altLang="ja-JP" dirty="0" smtClean="0">
                <a:solidFill>
                  <a:prstClr val="black"/>
                </a:solidFill>
              </a:rPr>
              <a:t>TQ</a:t>
            </a:r>
            <a:r>
              <a:rPr lang="ja-JP" altLang="en-US" dirty="0" smtClean="0">
                <a:solidFill>
                  <a:prstClr val="black"/>
                </a:solidFill>
              </a:rPr>
              <a:t>補正関数</a:t>
            </a:r>
            <a:endParaRPr lang="ja-JP" altLang="en-US" dirty="0">
              <a:solidFill>
                <a:prstClr val="black"/>
              </a:solidFill>
            </a:endParaRPr>
          </a:p>
        </p:txBody>
      </p:sp>
      <p:cxnSp>
        <p:nvCxnSpPr>
          <p:cNvPr id="11" name="直線矢印コネクタ 10"/>
          <p:cNvCxnSpPr/>
          <p:nvPr/>
        </p:nvCxnSpPr>
        <p:spPr>
          <a:xfrm flipV="1">
            <a:off x="2411760" y="5324440"/>
            <a:ext cx="792088"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4836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5304" y="0"/>
            <a:ext cx="3178696" cy="562074"/>
          </a:xfrm>
        </p:spPr>
        <p:txBody>
          <a:bodyPr>
            <a:normAutofit/>
          </a:bodyPr>
          <a:lstStyle/>
          <a:p>
            <a:r>
              <a:rPr lang="en-US" altLang="ja-JP" sz="2800" dirty="0" smtClean="0"/>
              <a:t>TQ</a:t>
            </a:r>
            <a:r>
              <a:rPr lang="ja-JP" altLang="en-US" sz="2800" dirty="0" smtClean="0"/>
              <a:t>補正関数の誤差</a:t>
            </a:r>
            <a:endParaRPr kumimoji="1" lang="ja-JP" altLang="en-US" sz="2800" dirty="0"/>
          </a:p>
        </p:txBody>
      </p:sp>
      <p:sp>
        <p:nvSpPr>
          <p:cNvPr id="3" name="コンテンツ プレースホルダ 2"/>
          <p:cNvSpPr>
            <a:spLocks noGrp="1"/>
          </p:cNvSpPr>
          <p:nvPr>
            <p:ph idx="1"/>
          </p:nvPr>
        </p:nvSpPr>
        <p:spPr>
          <a:xfrm>
            <a:off x="2555776" y="1556792"/>
            <a:ext cx="4330824" cy="604664"/>
          </a:xfrm>
        </p:spPr>
        <p:txBody>
          <a:bodyPr/>
          <a:lstStyle/>
          <a:p>
            <a:pPr>
              <a:buNone/>
            </a:pPr>
            <a:r>
              <a:rPr kumimoji="1" lang="ja-JP" altLang="en-US" dirty="0" smtClean="0"/>
              <a:t>誤差を含めた時の</a:t>
            </a:r>
            <a:r>
              <a:rPr lang="ja-JP" altLang="en-US" dirty="0" smtClean="0"/>
              <a:t>寿命</a:t>
            </a:r>
            <a:endParaRPr kumimoji="1" lang="ja-JP" altLang="en-US" dirty="0"/>
          </a:p>
        </p:txBody>
      </p:sp>
      <p:pic>
        <p:nvPicPr>
          <p:cNvPr id="1028" name="Picture 4"/>
          <p:cNvPicPr>
            <a:picLocks noChangeAspect="1" noChangeArrowheads="1"/>
          </p:cNvPicPr>
          <p:nvPr/>
        </p:nvPicPr>
        <p:blipFill>
          <a:blip r:embed="rId2" cstate="print"/>
          <a:srcRect/>
          <a:stretch>
            <a:fillRect/>
          </a:stretch>
        </p:blipFill>
        <p:spPr bwMode="auto">
          <a:xfrm>
            <a:off x="611560" y="2276872"/>
            <a:ext cx="7992888" cy="3578905"/>
          </a:xfrm>
          <a:prstGeom prst="rect">
            <a:avLst/>
          </a:prstGeom>
          <a:noFill/>
          <a:ln w="9525">
            <a:noFill/>
            <a:miter lim="800000"/>
            <a:headEnd/>
            <a:tailEnd/>
          </a:ln>
        </p:spPr>
      </p:pic>
    </p:spTree>
    <p:extLst>
      <p:ext uri="{BB962C8B-B14F-4D97-AF65-F5344CB8AC3E}">
        <p14:creationId xmlns:p14="http://schemas.microsoft.com/office/powerpoint/2010/main" val="1660193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ポジトロニウムの崩壊</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ファインマンダイアグラム</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72866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5865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5224" y="0"/>
            <a:ext cx="3898776" cy="562074"/>
          </a:xfrm>
        </p:spPr>
        <p:txBody>
          <a:bodyPr>
            <a:normAutofit/>
          </a:bodyPr>
          <a:lstStyle/>
          <a:p>
            <a:r>
              <a:rPr lang="en-US" altLang="ja-JP" sz="2800" dirty="0" smtClean="0"/>
              <a:t>p</a:t>
            </a:r>
            <a:r>
              <a:rPr kumimoji="1" lang="en-US" altLang="ja-JP" sz="2800" dirty="0" smtClean="0"/>
              <a:t>ick-off</a:t>
            </a:r>
            <a:r>
              <a:rPr kumimoji="1" lang="ja-JP" altLang="en-US" sz="2800" dirty="0" smtClean="0"/>
              <a:t>補正関数の誤差</a:t>
            </a:r>
            <a:endParaRPr kumimoji="1" lang="ja-JP" altLang="en-US" sz="2800" dirty="0"/>
          </a:p>
        </p:txBody>
      </p:sp>
      <p:sp>
        <p:nvSpPr>
          <p:cNvPr id="3" name="コンテンツ プレースホルダ 2"/>
          <p:cNvSpPr>
            <a:spLocks noGrp="1"/>
          </p:cNvSpPr>
          <p:nvPr>
            <p:ph idx="1"/>
          </p:nvPr>
        </p:nvSpPr>
        <p:spPr>
          <a:xfrm>
            <a:off x="611560" y="1412776"/>
            <a:ext cx="8229600" cy="1512167"/>
          </a:xfrm>
        </p:spPr>
        <p:txBody>
          <a:bodyPr>
            <a:normAutofit/>
          </a:bodyPr>
          <a:lstStyle/>
          <a:p>
            <a:pPr marL="0" indent="0">
              <a:buNone/>
            </a:pPr>
            <a:r>
              <a:rPr lang="en-US" altLang="ja-JP" dirty="0" smtClean="0"/>
              <a:t>pick-off</a:t>
            </a:r>
            <a:r>
              <a:rPr lang="ja-JP" altLang="en-US" dirty="0" smtClean="0"/>
              <a:t>補正関数についても</a:t>
            </a:r>
            <a:r>
              <a:rPr lang="en-US" altLang="ja-JP" dirty="0" smtClean="0"/>
              <a:t>TQ</a:t>
            </a:r>
            <a:r>
              <a:rPr lang="ja-JP" altLang="en-US" dirty="0" smtClean="0"/>
              <a:t>補正関数と同様にして寿命を</a:t>
            </a:r>
            <a:r>
              <a:rPr lang="ja-JP" altLang="en-US" dirty="0" smtClean="0"/>
              <a:t>求める</a:t>
            </a:r>
            <a:endParaRPr lang="en-US" altLang="ja-JP" dirty="0" smtClean="0"/>
          </a:p>
        </p:txBody>
      </p:sp>
      <p:pic>
        <p:nvPicPr>
          <p:cNvPr id="4098" name="Picture 2"/>
          <p:cNvPicPr>
            <a:picLocks noChangeAspect="1" noChangeArrowheads="1"/>
          </p:cNvPicPr>
          <p:nvPr/>
        </p:nvPicPr>
        <p:blipFill>
          <a:blip r:embed="rId2" cstate="print"/>
          <a:srcRect/>
          <a:stretch>
            <a:fillRect/>
          </a:stretch>
        </p:blipFill>
        <p:spPr bwMode="auto">
          <a:xfrm>
            <a:off x="2483768" y="2924944"/>
            <a:ext cx="4297988" cy="3017888"/>
          </a:xfrm>
          <a:prstGeom prst="rect">
            <a:avLst/>
          </a:prstGeom>
          <a:noFill/>
          <a:ln w="9525">
            <a:noFill/>
            <a:miter lim="800000"/>
            <a:headEnd/>
            <a:tailEnd/>
          </a:ln>
        </p:spPr>
      </p:pic>
      <p:sp>
        <p:nvSpPr>
          <p:cNvPr id="5" name="テキスト ボックス 4"/>
          <p:cNvSpPr txBox="1"/>
          <p:nvPr/>
        </p:nvSpPr>
        <p:spPr>
          <a:xfrm>
            <a:off x="3650968" y="5827241"/>
            <a:ext cx="2145168" cy="369332"/>
          </a:xfrm>
          <a:prstGeom prst="rect">
            <a:avLst/>
          </a:prstGeom>
          <a:noFill/>
        </p:spPr>
        <p:txBody>
          <a:bodyPr wrap="square" rtlCol="0">
            <a:spAutoFit/>
          </a:bodyPr>
          <a:lstStyle/>
          <a:p>
            <a:r>
              <a:rPr lang="en-US" altLang="ja-JP" dirty="0" smtClean="0">
                <a:solidFill>
                  <a:prstClr val="black"/>
                </a:solidFill>
              </a:rPr>
              <a:t>pick-off</a:t>
            </a:r>
            <a:r>
              <a:rPr lang="ja-JP" altLang="en-US" dirty="0" smtClean="0">
                <a:solidFill>
                  <a:prstClr val="black"/>
                </a:solidFill>
              </a:rPr>
              <a:t>補正関数</a:t>
            </a:r>
            <a:endParaRPr lang="ja-JP" altLang="en-US" dirty="0">
              <a:solidFill>
                <a:prstClr val="black"/>
              </a:solidFill>
            </a:endParaRPr>
          </a:p>
        </p:txBody>
      </p:sp>
    </p:spTree>
    <p:extLst>
      <p:ext uri="{BB962C8B-B14F-4D97-AF65-F5344CB8AC3E}">
        <p14:creationId xmlns:p14="http://schemas.microsoft.com/office/powerpoint/2010/main" val="30667599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3728" y="1268760"/>
            <a:ext cx="4978896" cy="850106"/>
          </a:xfrm>
        </p:spPr>
        <p:txBody>
          <a:bodyPr>
            <a:normAutofit/>
          </a:bodyPr>
          <a:lstStyle/>
          <a:p>
            <a:r>
              <a:rPr lang="ja-JP" altLang="en-US" sz="3200" dirty="0" smtClean="0"/>
              <a:t>誤差を含めた時の寿命</a:t>
            </a:r>
            <a:endParaRPr kumimoji="1" lang="ja-JP" altLang="en-US" sz="3200" dirty="0"/>
          </a:p>
        </p:txBody>
      </p:sp>
      <p:sp>
        <p:nvSpPr>
          <p:cNvPr id="4" name="テキスト ボックス 3"/>
          <p:cNvSpPr txBox="1"/>
          <p:nvPr/>
        </p:nvSpPr>
        <p:spPr>
          <a:xfrm>
            <a:off x="5327576" y="0"/>
            <a:ext cx="3816424" cy="523220"/>
          </a:xfrm>
          <a:prstGeom prst="rect">
            <a:avLst/>
          </a:prstGeom>
          <a:noFill/>
        </p:spPr>
        <p:txBody>
          <a:bodyPr wrap="square" rtlCol="0">
            <a:spAutoFit/>
          </a:bodyPr>
          <a:lstStyle/>
          <a:p>
            <a:r>
              <a:rPr lang="en-US" altLang="ja-JP" sz="2800" dirty="0" smtClean="0">
                <a:solidFill>
                  <a:prstClr val="black"/>
                </a:solidFill>
              </a:rPr>
              <a:t>pick-off</a:t>
            </a:r>
            <a:r>
              <a:rPr lang="ja-JP" altLang="en-US" sz="2800" dirty="0" smtClean="0">
                <a:solidFill>
                  <a:prstClr val="black"/>
                </a:solidFill>
              </a:rPr>
              <a:t>補正関数の誤差</a:t>
            </a:r>
            <a:endParaRPr lang="ja-JP" altLang="en-US" sz="2800" dirty="0">
              <a:solidFill>
                <a:prstClr val="black"/>
              </a:solidFill>
            </a:endParaRPr>
          </a:p>
        </p:txBody>
      </p:sp>
      <p:pic>
        <p:nvPicPr>
          <p:cNvPr id="2050" name="Picture 2"/>
          <p:cNvPicPr>
            <a:picLocks noChangeAspect="1" noChangeArrowheads="1"/>
          </p:cNvPicPr>
          <p:nvPr/>
        </p:nvPicPr>
        <p:blipFill>
          <a:blip r:embed="rId2" cstate="print"/>
          <a:srcRect/>
          <a:stretch>
            <a:fillRect/>
          </a:stretch>
        </p:blipFill>
        <p:spPr bwMode="auto">
          <a:xfrm>
            <a:off x="755576" y="2132856"/>
            <a:ext cx="7816269" cy="3568030"/>
          </a:xfrm>
          <a:prstGeom prst="rect">
            <a:avLst/>
          </a:prstGeom>
          <a:noFill/>
          <a:ln w="9525">
            <a:noFill/>
            <a:miter lim="800000"/>
            <a:headEnd/>
            <a:tailEnd/>
          </a:ln>
        </p:spPr>
      </p:pic>
    </p:spTree>
    <p:extLst>
      <p:ext uri="{BB962C8B-B14F-4D97-AF65-F5344CB8AC3E}">
        <p14:creationId xmlns:p14="http://schemas.microsoft.com/office/powerpoint/2010/main" val="29399952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寿命の誤差</a:t>
            </a:r>
            <a:endParaRPr kumimoji="1" lang="ja-JP" altLang="en-US" dirty="0"/>
          </a:p>
        </p:txBody>
      </p:sp>
      <p:sp>
        <p:nvSpPr>
          <p:cNvPr id="3" name="コンテンツ プレースホルダ 2"/>
          <p:cNvSpPr>
            <a:spLocks noGrp="1"/>
          </p:cNvSpPr>
          <p:nvPr>
            <p:ph idx="1"/>
          </p:nvPr>
        </p:nvSpPr>
        <p:spPr>
          <a:xfrm>
            <a:off x="590872" y="1340768"/>
            <a:ext cx="8229600" cy="2476872"/>
          </a:xfrm>
        </p:spPr>
        <p:txBody>
          <a:bodyPr>
            <a:noAutofit/>
          </a:bodyPr>
          <a:lstStyle/>
          <a:p>
            <a:pPr marL="0" indent="0">
              <a:buNone/>
            </a:pPr>
            <a:r>
              <a:rPr lang="ja-JP" altLang="en-US" dirty="0" smtClean="0"/>
              <a:t>今まで</a:t>
            </a:r>
            <a:r>
              <a:rPr lang="ja-JP" altLang="en-US" dirty="0" smtClean="0"/>
              <a:t>はそれぞれ一つの誤差しか考慮して</a:t>
            </a:r>
            <a:r>
              <a:rPr lang="ja-JP" altLang="en-US" dirty="0" smtClean="0"/>
              <a:t>いなかった</a:t>
            </a:r>
            <a:r>
              <a:rPr kumimoji="1" lang="en-US" altLang="ja-JP" dirty="0" smtClean="0"/>
              <a:t>TQ</a:t>
            </a:r>
            <a:r>
              <a:rPr kumimoji="1" lang="ja-JP" altLang="en-US" dirty="0" smtClean="0"/>
              <a:t>補正と</a:t>
            </a:r>
            <a:r>
              <a:rPr kumimoji="1" lang="en-US" altLang="ja-JP" dirty="0" smtClean="0"/>
              <a:t>pick-off</a:t>
            </a:r>
            <a:r>
              <a:rPr kumimoji="1" lang="ja-JP" altLang="en-US" dirty="0" smtClean="0"/>
              <a:t>補正の両方の誤差を考慮して寿命を</a:t>
            </a:r>
            <a:r>
              <a:rPr kumimoji="1" lang="ja-JP" altLang="en-US" dirty="0" smtClean="0"/>
              <a:t>求める</a:t>
            </a:r>
            <a:endParaRPr kumimoji="1" lang="en-US" altLang="ja-JP" dirty="0" smtClean="0"/>
          </a:p>
          <a:p>
            <a:pPr marL="0" indent="0">
              <a:buNone/>
            </a:pPr>
            <a:endParaRPr kumimoji="1" lang="en-US" altLang="ja-JP" sz="1200" dirty="0" smtClean="0"/>
          </a:p>
          <a:p>
            <a:pPr marL="0" indent="0">
              <a:buNone/>
            </a:pPr>
            <a:r>
              <a:rPr lang="ja-JP" altLang="en-US" dirty="0" smtClean="0"/>
              <a:t>誤差を含めた</a:t>
            </a:r>
            <a:r>
              <a:rPr lang="en-US" altLang="ja-JP" dirty="0" smtClean="0"/>
              <a:t>TQ</a:t>
            </a:r>
            <a:r>
              <a:rPr lang="ja-JP" altLang="en-US" dirty="0" smtClean="0"/>
              <a:t>補正を行った後、</a:t>
            </a:r>
            <a:r>
              <a:rPr lang="en-US" altLang="ja-JP" dirty="0" smtClean="0"/>
              <a:t>pick-off</a:t>
            </a:r>
            <a:r>
              <a:rPr lang="ja-JP" altLang="en-US" dirty="0" smtClean="0"/>
              <a:t>補正も誤差を含めて</a:t>
            </a:r>
            <a:r>
              <a:rPr lang="ja-JP" altLang="en-US" dirty="0" smtClean="0"/>
              <a:t>行う</a:t>
            </a:r>
            <a:endParaRPr kumimoji="1" lang="ja-JP" altLang="en-US" dirty="0"/>
          </a:p>
        </p:txBody>
      </p:sp>
      <p:pic>
        <p:nvPicPr>
          <p:cNvPr id="3074" name="Picture 2"/>
          <p:cNvPicPr>
            <a:picLocks noChangeAspect="1" noChangeArrowheads="1"/>
          </p:cNvPicPr>
          <p:nvPr/>
        </p:nvPicPr>
        <p:blipFill>
          <a:blip r:embed="rId2" cstate="print"/>
          <a:srcRect/>
          <a:stretch>
            <a:fillRect/>
          </a:stretch>
        </p:blipFill>
        <p:spPr bwMode="auto">
          <a:xfrm>
            <a:off x="539552" y="4293096"/>
            <a:ext cx="3312368" cy="1827514"/>
          </a:xfrm>
          <a:prstGeom prst="rect">
            <a:avLst/>
          </a:prstGeom>
          <a:noFill/>
          <a:ln w="9525">
            <a:noFill/>
            <a:miter lim="800000"/>
            <a:headEnd/>
            <a:tailEnd/>
          </a:ln>
        </p:spPr>
      </p:pic>
      <p:sp>
        <p:nvSpPr>
          <p:cNvPr id="5" name="右矢印 4"/>
          <p:cNvSpPr/>
          <p:nvPr/>
        </p:nvSpPr>
        <p:spPr>
          <a:xfrm>
            <a:off x="4139952" y="5157192"/>
            <a:ext cx="936104"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75" name="Picture 3"/>
          <p:cNvPicPr>
            <a:picLocks noChangeAspect="1" noChangeArrowheads="1"/>
          </p:cNvPicPr>
          <p:nvPr/>
        </p:nvPicPr>
        <p:blipFill>
          <a:blip r:embed="rId3" cstate="print"/>
          <a:srcRect/>
          <a:stretch>
            <a:fillRect/>
          </a:stretch>
        </p:blipFill>
        <p:spPr bwMode="auto">
          <a:xfrm>
            <a:off x="5220072" y="4293096"/>
            <a:ext cx="3312368" cy="1872209"/>
          </a:xfrm>
          <a:prstGeom prst="rect">
            <a:avLst/>
          </a:prstGeom>
          <a:noFill/>
          <a:ln w="9525">
            <a:noFill/>
            <a:miter lim="800000"/>
            <a:headEnd/>
            <a:tailEnd/>
          </a:ln>
        </p:spPr>
      </p:pic>
    </p:spTree>
    <p:extLst>
      <p:ext uri="{BB962C8B-B14F-4D97-AF65-F5344CB8AC3E}">
        <p14:creationId xmlns:p14="http://schemas.microsoft.com/office/powerpoint/2010/main" val="1735990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73416" y="0"/>
            <a:ext cx="2170584" cy="634082"/>
          </a:xfrm>
        </p:spPr>
        <p:txBody>
          <a:bodyPr>
            <a:normAutofit/>
          </a:bodyPr>
          <a:lstStyle/>
          <a:p>
            <a:r>
              <a:rPr lang="ja-JP" altLang="en-US" sz="2800" dirty="0" smtClean="0"/>
              <a:t>寿命の誤差</a:t>
            </a:r>
            <a:endParaRPr kumimoji="1" lang="ja-JP" altLang="en-US" sz="2800" dirty="0"/>
          </a:p>
        </p:txBody>
      </p:sp>
      <p:pic>
        <p:nvPicPr>
          <p:cNvPr id="3074" name="Picture 2"/>
          <p:cNvPicPr>
            <a:picLocks noChangeAspect="1" noChangeArrowheads="1"/>
          </p:cNvPicPr>
          <p:nvPr/>
        </p:nvPicPr>
        <p:blipFill>
          <a:blip r:embed="rId2" cstate="print"/>
          <a:srcRect/>
          <a:stretch>
            <a:fillRect/>
          </a:stretch>
        </p:blipFill>
        <p:spPr bwMode="auto">
          <a:xfrm>
            <a:off x="755576" y="2204864"/>
            <a:ext cx="7749666" cy="3697758"/>
          </a:xfrm>
          <a:prstGeom prst="rect">
            <a:avLst/>
          </a:prstGeom>
          <a:noFill/>
          <a:ln w="9525">
            <a:noFill/>
            <a:miter lim="800000"/>
            <a:headEnd/>
            <a:tailEnd/>
          </a:ln>
        </p:spPr>
      </p:pic>
      <p:sp>
        <p:nvSpPr>
          <p:cNvPr id="5" name="テキスト ボックス 4"/>
          <p:cNvSpPr txBox="1"/>
          <p:nvPr/>
        </p:nvSpPr>
        <p:spPr>
          <a:xfrm>
            <a:off x="539552" y="1548081"/>
            <a:ext cx="8172400" cy="584775"/>
          </a:xfrm>
          <a:prstGeom prst="rect">
            <a:avLst/>
          </a:prstGeom>
          <a:noFill/>
        </p:spPr>
        <p:txBody>
          <a:bodyPr wrap="square" rtlCol="0">
            <a:spAutoFit/>
          </a:bodyPr>
          <a:lstStyle/>
          <a:p>
            <a:r>
              <a:rPr lang="ja-JP" altLang="en-US" sz="3200" dirty="0" smtClean="0">
                <a:solidFill>
                  <a:prstClr val="black"/>
                </a:solidFill>
              </a:rPr>
              <a:t>誤差を含めた時の誤差の最大値および最小値</a:t>
            </a:r>
            <a:endParaRPr lang="ja-JP" altLang="en-US" sz="3200" dirty="0">
              <a:solidFill>
                <a:prstClr val="black"/>
              </a:solidFill>
            </a:endParaRPr>
          </a:p>
        </p:txBody>
      </p:sp>
      <p:sp>
        <p:nvSpPr>
          <p:cNvPr id="3" name="テキスト ボックス 2"/>
          <p:cNvSpPr txBox="1"/>
          <p:nvPr/>
        </p:nvSpPr>
        <p:spPr>
          <a:xfrm>
            <a:off x="2699792" y="2420888"/>
            <a:ext cx="1656184" cy="646331"/>
          </a:xfrm>
          <a:prstGeom prst="rect">
            <a:avLst/>
          </a:prstGeom>
          <a:solidFill>
            <a:schemeClr val="bg1"/>
          </a:solidFill>
        </p:spPr>
        <p:txBody>
          <a:bodyPr wrap="square" rtlCol="0">
            <a:spAutoFit/>
          </a:bodyPr>
          <a:lstStyle/>
          <a:p>
            <a:r>
              <a:rPr kumimoji="1" lang="ja-JP" altLang="en-US" sz="3600" dirty="0" smtClean="0">
                <a:latin typeface="ＭＳ Ｐ明朝" panose="02020600040205080304" pitchFamily="18" charset="-128"/>
                <a:ea typeface="ＭＳ Ｐ明朝" panose="02020600040205080304" pitchFamily="18" charset="-128"/>
              </a:rPr>
              <a:t>最尤値</a:t>
            </a:r>
            <a:endParaRPr kumimoji="1" lang="ja-JP" altLang="en-US" sz="36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9882484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dirty="0" smtClean="0">
                <a:solidFill>
                  <a:srgbClr val="FFC000"/>
                </a:solidFill>
              </a:rPr>
              <a:t>　　　　　　　　　　　考察</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
        <p:nvSpPr>
          <p:cNvPr id="3" name="テキスト ボックス 2"/>
          <p:cNvSpPr txBox="1"/>
          <p:nvPr/>
        </p:nvSpPr>
        <p:spPr>
          <a:xfrm>
            <a:off x="2123728" y="2348880"/>
            <a:ext cx="5544616" cy="1415772"/>
          </a:xfrm>
          <a:prstGeom prst="rect">
            <a:avLst/>
          </a:prstGeom>
          <a:noFill/>
        </p:spPr>
        <p:txBody>
          <a:bodyPr wrap="square" rtlCol="0">
            <a:spAutoFit/>
          </a:bodyPr>
          <a:lstStyle/>
          <a:p>
            <a:r>
              <a:rPr lang="ja-JP" altLang="en-US" sz="3600" dirty="0" smtClean="0">
                <a:solidFill>
                  <a:srgbClr val="C6CDD4"/>
                </a:solidFill>
              </a:rPr>
              <a:t>１．誤差の評価</a:t>
            </a:r>
            <a:endParaRPr lang="en-US" altLang="ja-JP" sz="3600" dirty="0" smtClean="0">
              <a:solidFill>
                <a:srgbClr val="C6CDD4"/>
              </a:solidFill>
            </a:endParaRPr>
          </a:p>
          <a:p>
            <a:endParaRPr lang="en-US" altLang="ja-JP" sz="1400" dirty="0" smtClean="0">
              <a:solidFill>
                <a:srgbClr val="C6CDD4"/>
              </a:solidFill>
            </a:endParaRPr>
          </a:p>
          <a:p>
            <a:r>
              <a:rPr lang="ja-JP" altLang="en-US" sz="3600" dirty="0" smtClean="0">
                <a:solidFill>
                  <a:schemeClr val="accent1">
                    <a:lumMod val="50000"/>
                  </a:schemeClr>
                </a:solidFill>
              </a:rPr>
              <a:t>２．ペデスタルの問題</a:t>
            </a:r>
            <a:endParaRPr lang="en-US" altLang="ja-JP" sz="1600" dirty="0">
              <a:solidFill>
                <a:schemeClr val="accent1">
                  <a:lumMod val="50000"/>
                </a:schemeClr>
              </a:solidFill>
            </a:endParaRPr>
          </a:p>
        </p:txBody>
      </p:sp>
    </p:spTree>
    <p:extLst>
      <p:ext uri="{BB962C8B-B14F-4D97-AF65-F5344CB8AC3E}">
        <p14:creationId xmlns:p14="http://schemas.microsoft.com/office/powerpoint/2010/main" val="958874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260648"/>
            <a:ext cx="5375448" cy="980728"/>
          </a:xfrm>
        </p:spPr>
        <p:txBody>
          <a:bodyPr>
            <a:noAutofit/>
          </a:bodyPr>
          <a:lstStyle/>
          <a:p>
            <a:r>
              <a:rPr kumimoji="1" lang="ja-JP" altLang="en-US" dirty="0" smtClean="0"/>
              <a:t>ペデスタルの問題</a:t>
            </a:r>
            <a:endParaRPr kumimoji="1" lang="ja-JP" altLang="en-US" dirty="0"/>
          </a:p>
        </p:txBody>
      </p:sp>
      <p:sp>
        <p:nvSpPr>
          <p:cNvPr id="3" name="コンテンツ プレースホルダ 2"/>
          <p:cNvSpPr>
            <a:spLocks noGrp="1"/>
          </p:cNvSpPr>
          <p:nvPr>
            <p:ph idx="1"/>
          </p:nvPr>
        </p:nvSpPr>
        <p:spPr>
          <a:xfrm>
            <a:off x="590872" y="1412776"/>
            <a:ext cx="8229600" cy="1180728"/>
          </a:xfrm>
        </p:spPr>
        <p:txBody>
          <a:bodyPr/>
          <a:lstStyle/>
          <a:p>
            <a:pPr marL="0" indent="0">
              <a:buNone/>
            </a:pPr>
            <a:r>
              <a:rPr kumimoji="1" lang="en-US" altLang="ja-JP" dirty="0" smtClean="0"/>
              <a:t>ADC2</a:t>
            </a:r>
            <a:r>
              <a:rPr kumimoji="1" lang="ja-JP" altLang="en-US" dirty="0" smtClean="0"/>
              <a:t>と</a:t>
            </a:r>
            <a:r>
              <a:rPr kumimoji="1" lang="en-US" altLang="ja-JP" dirty="0" smtClean="0"/>
              <a:t>ADC4</a:t>
            </a:r>
            <a:r>
              <a:rPr lang="ja-JP" altLang="en-US" dirty="0" smtClean="0"/>
              <a:t>に観測された複数のペデスタルのピークについて考察</a:t>
            </a:r>
            <a:r>
              <a:rPr lang="ja-JP" altLang="en-US" dirty="0" smtClean="0"/>
              <a:t>する</a:t>
            </a:r>
            <a:endParaRPr kumimoji="1" lang="ja-JP" altLang="en-US" dirty="0"/>
          </a:p>
        </p:txBody>
      </p:sp>
      <p:sp>
        <p:nvSpPr>
          <p:cNvPr id="10" name="テキスト ボックス 9"/>
          <p:cNvSpPr txBox="1"/>
          <p:nvPr/>
        </p:nvSpPr>
        <p:spPr>
          <a:xfrm>
            <a:off x="1547664" y="5405154"/>
            <a:ext cx="6264696" cy="400110"/>
          </a:xfrm>
          <a:prstGeom prst="rect">
            <a:avLst/>
          </a:prstGeom>
          <a:noFill/>
        </p:spPr>
        <p:txBody>
          <a:bodyPr wrap="square" rtlCol="0">
            <a:spAutoFit/>
          </a:bodyPr>
          <a:lstStyle/>
          <a:p>
            <a:pPr algn="ctr"/>
            <a:r>
              <a:rPr lang="en-US" altLang="ja-JP" sz="2000" dirty="0" smtClean="0">
                <a:solidFill>
                  <a:prstClr val="black"/>
                </a:solidFill>
              </a:rPr>
              <a:t>ADC</a:t>
            </a:r>
            <a:r>
              <a:rPr lang="ja-JP" altLang="en-US" sz="2000" dirty="0" smtClean="0">
                <a:solidFill>
                  <a:prstClr val="black"/>
                </a:solidFill>
              </a:rPr>
              <a:t>の測定結果</a:t>
            </a:r>
            <a:r>
              <a:rPr lang="en-US" altLang="ja-JP" sz="2000" dirty="0" smtClean="0">
                <a:solidFill>
                  <a:prstClr val="black"/>
                </a:solidFill>
              </a:rPr>
              <a:t>(</a:t>
            </a:r>
            <a:r>
              <a:rPr lang="ja-JP" altLang="en-US" sz="2000" dirty="0" smtClean="0">
                <a:solidFill>
                  <a:prstClr val="black"/>
                </a:solidFill>
              </a:rPr>
              <a:t>横軸</a:t>
            </a:r>
            <a:r>
              <a:rPr lang="en-US" altLang="ja-JP" sz="2000" dirty="0" smtClean="0">
                <a:solidFill>
                  <a:prstClr val="black"/>
                </a:solidFill>
              </a:rPr>
              <a:t>:</a:t>
            </a:r>
            <a:r>
              <a:rPr lang="en-US" altLang="ja-JP" sz="2000" dirty="0" err="1" smtClean="0">
                <a:solidFill>
                  <a:prstClr val="black"/>
                </a:solidFill>
              </a:rPr>
              <a:t>ch</a:t>
            </a:r>
            <a:r>
              <a:rPr lang="en-US" altLang="ja-JP" sz="2000" dirty="0" smtClean="0">
                <a:solidFill>
                  <a:prstClr val="black"/>
                </a:solidFill>
              </a:rPr>
              <a:t>,</a:t>
            </a:r>
            <a:r>
              <a:rPr lang="ja-JP" altLang="en-US" sz="2000" dirty="0" smtClean="0">
                <a:solidFill>
                  <a:prstClr val="black"/>
                </a:solidFill>
              </a:rPr>
              <a:t>縦軸</a:t>
            </a:r>
            <a:r>
              <a:rPr lang="en-US" altLang="ja-JP" sz="2000" dirty="0" smtClean="0">
                <a:solidFill>
                  <a:prstClr val="black"/>
                </a:solidFill>
              </a:rPr>
              <a:t>:event)</a:t>
            </a:r>
          </a:p>
        </p:txBody>
      </p:sp>
      <p:pic>
        <p:nvPicPr>
          <p:cNvPr id="5124" name="Picture 4"/>
          <p:cNvPicPr>
            <a:picLocks noChangeAspect="1" noChangeArrowheads="1"/>
          </p:cNvPicPr>
          <p:nvPr/>
        </p:nvPicPr>
        <p:blipFill>
          <a:blip r:embed="rId2" cstate="print"/>
          <a:srcRect/>
          <a:stretch>
            <a:fillRect/>
          </a:stretch>
        </p:blipFill>
        <p:spPr bwMode="auto">
          <a:xfrm>
            <a:off x="0" y="3140968"/>
            <a:ext cx="3131840" cy="2376264"/>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3131840" y="3140968"/>
            <a:ext cx="3024336" cy="231493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155160" y="3140968"/>
            <a:ext cx="2988840" cy="2244599"/>
          </a:xfrm>
          <a:prstGeom prst="rect">
            <a:avLst/>
          </a:prstGeom>
          <a:noFill/>
          <a:ln w="9525">
            <a:noFill/>
            <a:miter lim="800000"/>
            <a:headEnd/>
            <a:tailEnd/>
          </a:ln>
        </p:spPr>
      </p:pic>
      <p:sp>
        <p:nvSpPr>
          <p:cNvPr id="7" name="テキスト ボックス 6"/>
          <p:cNvSpPr txBox="1"/>
          <p:nvPr/>
        </p:nvSpPr>
        <p:spPr>
          <a:xfrm>
            <a:off x="4211960" y="2924944"/>
            <a:ext cx="792088" cy="369332"/>
          </a:xfrm>
          <a:prstGeom prst="rect">
            <a:avLst/>
          </a:prstGeom>
          <a:solidFill>
            <a:schemeClr val="bg1"/>
          </a:solidFill>
        </p:spPr>
        <p:txBody>
          <a:bodyPr wrap="square" rtlCol="0">
            <a:spAutoFit/>
          </a:bodyPr>
          <a:lstStyle/>
          <a:p>
            <a:r>
              <a:rPr lang="en-US" altLang="ja-JP" dirty="0" smtClean="0">
                <a:solidFill>
                  <a:prstClr val="black"/>
                </a:solidFill>
              </a:rPr>
              <a:t>ADC2</a:t>
            </a:r>
            <a:endParaRPr lang="ja-JP" altLang="en-US" dirty="0">
              <a:solidFill>
                <a:prstClr val="black"/>
              </a:solidFill>
            </a:endParaRPr>
          </a:p>
        </p:txBody>
      </p:sp>
      <p:sp>
        <p:nvSpPr>
          <p:cNvPr id="9" name="テキスト ボックス 8"/>
          <p:cNvSpPr txBox="1"/>
          <p:nvPr/>
        </p:nvSpPr>
        <p:spPr>
          <a:xfrm>
            <a:off x="7164288" y="2924944"/>
            <a:ext cx="864096" cy="369332"/>
          </a:xfrm>
          <a:prstGeom prst="rect">
            <a:avLst/>
          </a:prstGeom>
          <a:solidFill>
            <a:schemeClr val="bg1"/>
          </a:solidFill>
        </p:spPr>
        <p:txBody>
          <a:bodyPr wrap="square" rtlCol="0">
            <a:spAutoFit/>
          </a:bodyPr>
          <a:lstStyle/>
          <a:p>
            <a:r>
              <a:rPr lang="en-US" altLang="ja-JP" dirty="0" smtClean="0">
                <a:solidFill>
                  <a:prstClr val="black"/>
                </a:solidFill>
              </a:rPr>
              <a:t>ADC4</a:t>
            </a:r>
            <a:endParaRPr lang="ja-JP" altLang="en-US" dirty="0">
              <a:solidFill>
                <a:prstClr val="black"/>
              </a:solidFill>
            </a:endParaRPr>
          </a:p>
        </p:txBody>
      </p:sp>
      <p:sp>
        <p:nvSpPr>
          <p:cNvPr id="12" name="テキスト ボックス 11"/>
          <p:cNvSpPr txBox="1"/>
          <p:nvPr/>
        </p:nvSpPr>
        <p:spPr>
          <a:xfrm>
            <a:off x="1115616" y="2924944"/>
            <a:ext cx="864096" cy="369332"/>
          </a:xfrm>
          <a:prstGeom prst="rect">
            <a:avLst/>
          </a:prstGeom>
          <a:solidFill>
            <a:schemeClr val="bg1"/>
          </a:solidFill>
        </p:spPr>
        <p:txBody>
          <a:bodyPr wrap="square" rtlCol="0">
            <a:spAutoFit/>
          </a:bodyPr>
          <a:lstStyle/>
          <a:p>
            <a:r>
              <a:rPr lang="en-US" altLang="ja-JP" dirty="0" smtClean="0">
                <a:solidFill>
                  <a:prstClr val="black"/>
                </a:solidFill>
              </a:rPr>
              <a:t>ADC1</a:t>
            </a:r>
            <a:endParaRPr lang="ja-JP" altLang="en-US" dirty="0">
              <a:solidFill>
                <a:prstClr val="black"/>
              </a:solidFill>
            </a:endParaRPr>
          </a:p>
        </p:txBody>
      </p:sp>
      <p:sp>
        <p:nvSpPr>
          <p:cNvPr id="13" name="テキスト ボックス 12"/>
          <p:cNvSpPr txBox="1"/>
          <p:nvPr/>
        </p:nvSpPr>
        <p:spPr>
          <a:xfrm>
            <a:off x="395536" y="5877272"/>
            <a:ext cx="8424936" cy="523220"/>
          </a:xfrm>
          <a:prstGeom prst="rect">
            <a:avLst/>
          </a:prstGeom>
          <a:noFill/>
        </p:spPr>
        <p:txBody>
          <a:bodyPr wrap="square" rtlCol="0">
            <a:spAutoFit/>
          </a:bodyPr>
          <a:lstStyle/>
          <a:p>
            <a:pPr algn="ctr"/>
            <a:r>
              <a:rPr lang="en-US" altLang="ja-JP" sz="2800" dirty="0" smtClean="0">
                <a:solidFill>
                  <a:prstClr val="black"/>
                </a:solidFill>
              </a:rPr>
              <a:t>ADC2</a:t>
            </a:r>
            <a:r>
              <a:rPr lang="ja-JP" altLang="en-US" sz="2800" dirty="0" smtClean="0">
                <a:solidFill>
                  <a:prstClr val="black"/>
                </a:solidFill>
              </a:rPr>
              <a:t>と</a:t>
            </a:r>
            <a:r>
              <a:rPr lang="en-US" altLang="ja-JP" sz="2800" dirty="0" smtClean="0">
                <a:solidFill>
                  <a:prstClr val="black"/>
                </a:solidFill>
              </a:rPr>
              <a:t>ADC4</a:t>
            </a:r>
            <a:r>
              <a:rPr lang="ja-JP" altLang="en-US" sz="2800" dirty="0" err="1" smtClean="0">
                <a:solidFill>
                  <a:prstClr val="black"/>
                </a:solidFill>
              </a:rPr>
              <a:t>には</a:t>
            </a:r>
            <a:r>
              <a:rPr lang="ja-JP" altLang="en-US" sz="2800" dirty="0" smtClean="0">
                <a:solidFill>
                  <a:prstClr val="black"/>
                </a:solidFill>
              </a:rPr>
              <a:t>ペデスタルのピークに分裂が</a:t>
            </a:r>
            <a:r>
              <a:rPr lang="ja-JP" altLang="en-US" sz="2800" dirty="0" smtClean="0">
                <a:solidFill>
                  <a:prstClr val="black"/>
                </a:solidFill>
              </a:rPr>
              <a:t>みられる</a:t>
            </a:r>
            <a:endParaRPr lang="en-US" altLang="ja-JP" sz="2800" dirty="0" smtClean="0">
              <a:solidFill>
                <a:prstClr val="black"/>
              </a:solidFill>
            </a:endParaRPr>
          </a:p>
        </p:txBody>
      </p:sp>
    </p:spTree>
    <p:extLst>
      <p:ext uri="{BB962C8B-B14F-4D97-AF65-F5344CB8AC3E}">
        <p14:creationId xmlns:p14="http://schemas.microsoft.com/office/powerpoint/2010/main" val="16397005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860032" y="620688"/>
            <a:ext cx="3923928" cy="2700207"/>
          </a:xfrm>
          <a:prstGeom prst="rect">
            <a:avLst/>
          </a:prstGeom>
          <a:noFill/>
          <a:ln w="9525">
            <a:noFill/>
            <a:miter lim="800000"/>
            <a:headEnd/>
            <a:tailEnd/>
          </a:ln>
        </p:spPr>
      </p:pic>
      <p:sp>
        <p:nvSpPr>
          <p:cNvPr id="2" name="タイトル 1"/>
          <p:cNvSpPr>
            <a:spLocks noGrp="1"/>
          </p:cNvSpPr>
          <p:nvPr>
            <p:ph type="title"/>
          </p:nvPr>
        </p:nvSpPr>
        <p:spPr>
          <a:xfrm>
            <a:off x="6109320" y="0"/>
            <a:ext cx="3034680" cy="562074"/>
          </a:xfrm>
        </p:spPr>
        <p:txBody>
          <a:bodyPr>
            <a:normAutofit/>
          </a:bodyPr>
          <a:lstStyle/>
          <a:p>
            <a:r>
              <a:rPr kumimoji="1" lang="ja-JP" altLang="en-US" sz="2800" dirty="0" smtClean="0"/>
              <a:t>ペデスタルの問題</a:t>
            </a:r>
            <a:endParaRPr kumimoji="1" lang="ja-JP" altLang="en-US" sz="2800" dirty="0"/>
          </a:p>
        </p:txBody>
      </p:sp>
      <p:sp>
        <p:nvSpPr>
          <p:cNvPr id="7" name="テキスト ボックス 6"/>
          <p:cNvSpPr txBox="1"/>
          <p:nvPr/>
        </p:nvSpPr>
        <p:spPr>
          <a:xfrm>
            <a:off x="323528" y="980728"/>
            <a:ext cx="4536504" cy="1354217"/>
          </a:xfrm>
          <a:prstGeom prst="rect">
            <a:avLst/>
          </a:prstGeom>
          <a:noFill/>
        </p:spPr>
        <p:txBody>
          <a:bodyPr wrap="square" rtlCol="0">
            <a:spAutoFit/>
          </a:bodyPr>
          <a:lstStyle/>
          <a:p>
            <a:r>
              <a:rPr lang="ja-JP" altLang="en-US" sz="3200" dirty="0" smtClean="0">
                <a:solidFill>
                  <a:prstClr val="black"/>
                </a:solidFill>
              </a:rPr>
              <a:t>ペデスタルの時間変化を調べた</a:t>
            </a:r>
            <a:endParaRPr lang="en-US" altLang="ja-JP" sz="3200" dirty="0" smtClean="0">
              <a:solidFill>
                <a:prstClr val="black"/>
              </a:solidFill>
            </a:endParaRPr>
          </a:p>
          <a:p>
            <a:endParaRPr lang="ja-JP" altLang="en-US" dirty="0">
              <a:solidFill>
                <a:prstClr val="black"/>
              </a:solidFill>
            </a:endParaRPr>
          </a:p>
        </p:txBody>
      </p:sp>
      <p:sp>
        <p:nvSpPr>
          <p:cNvPr id="8" name="テキスト ボックス 7"/>
          <p:cNvSpPr txBox="1"/>
          <p:nvPr/>
        </p:nvSpPr>
        <p:spPr>
          <a:xfrm>
            <a:off x="323528" y="5016078"/>
            <a:ext cx="4139952" cy="1077218"/>
          </a:xfrm>
          <a:prstGeom prst="rect">
            <a:avLst/>
          </a:prstGeom>
          <a:noFill/>
        </p:spPr>
        <p:txBody>
          <a:bodyPr wrap="square" rtlCol="0">
            <a:spAutoFit/>
          </a:bodyPr>
          <a:lstStyle/>
          <a:p>
            <a:r>
              <a:rPr lang="ja-JP" altLang="en-US" sz="3200" dirty="0" smtClean="0">
                <a:solidFill>
                  <a:prstClr val="black"/>
                </a:solidFill>
              </a:rPr>
              <a:t>ピークの分裂は突発的に起こっている</a:t>
            </a:r>
            <a:endParaRPr lang="ja-JP" altLang="en-US" sz="3200" dirty="0">
              <a:solidFill>
                <a:prstClr val="black"/>
              </a:solidFill>
            </a:endParaRPr>
          </a:p>
        </p:txBody>
      </p:sp>
      <p:sp>
        <p:nvSpPr>
          <p:cNvPr id="9" name="下矢印 8"/>
          <p:cNvSpPr/>
          <p:nvPr/>
        </p:nvSpPr>
        <p:spPr>
          <a:xfrm>
            <a:off x="2339752" y="2276872"/>
            <a:ext cx="432048"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323528" y="2996952"/>
            <a:ext cx="3816424" cy="1077218"/>
          </a:xfrm>
          <a:prstGeom prst="rect">
            <a:avLst/>
          </a:prstGeom>
          <a:noFill/>
        </p:spPr>
        <p:txBody>
          <a:bodyPr wrap="square" rtlCol="0">
            <a:spAutoFit/>
          </a:bodyPr>
          <a:lstStyle/>
          <a:p>
            <a:r>
              <a:rPr lang="ja-JP" altLang="en-US" sz="3200" dirty="0" smtClean="0">
                <a:solidFill>
                  <a:prstClr val="black"/>
                </a:solidFill>
              </a:rPr>
              <a:t>時間帯による変化は見られない</a:t>
            </a:r>
            <a:endParaRPr lang="ja-JP" altLang="en-US" sz="3200" dirty="0">
              <a:solidFill>
                <a:prstClr val="black"/>
              </a:solidFill>
            </a:endParaRPr>
          </a:p>
        </p:txBody>
      </p:sp>
      <p:sp>
        <p:nvSpPr>
          <p:cNvPr id="11" name="下矢印 10"/>
          <p:cNvSpPr/>
          <p:nvPr/>
        </p:nvSpPr>
        <p:spPr>
          <a:xfrm>
            <a:off x="2411760" y="4221088"/>
            <a:ext cx="432048"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147" name="Picture 3"/>
          <p:cNvPicPr>
            <a:picLocks noChangeAspect="1" noChangeArrowheads="1"/>
          </p:cNvPicPr>
          <p:nvPr/>
        </p:nvPicPr>
        <p:blipFill>
          <a:blip r:embed="rId3" cstate="print"/>
          <a:srcRect/>
          <a:stretch>
            <a:fillRect/>
          </a:stretch>
        </p:blipFill>
        <p:spPr bwMode="auto">
          <a:xfrm>
            <a:off x="4932040" y="3356992"/>
            <a:ext cx="3855531" cy="2736304"/>
          </a:xfrm>
          <a:prstGeom prst="rect">
            <a:avLst/>
          </a:prstGeom>
          <a:noFill/>
          <a:ln w="9525">
            <a:noFill/>
            <a:miter lim="800000"/>
            <a:headEnd/>
            <a:tailEnd/>
          </a:ln>
        </p:spPr>
      </p:pic>
      <p:sp>
        <p:nvSpPr>
          <p:cNvPr id="13" name="テキスト ボックス 12"/>
          <p:cNvSpPr txBox="1"/>
          <p:nvPr/>
        </p:nvSpPr>
        <p:spPr>
          <a:xfrm>
            <a:off x="4427984" y="6093296"/>
            <a:ext cx="4860032" cy="400110"/>
          </a:xfrm>
          <a:prstGeom prst="rect">
            <a:avLst/>
          </a:prstGeom>
          <a:noFill/>
        </p:spPr>
        <p:txBody>
          <a:bodyPr wrap="square" rtlCol="0">
            <a:spAutoFit/>
          </a:bodyPr>
          <a:lstStyle/>
          <a:p>
            <a:r>
              <a:rPr lang="ja-JP" altLang="en-US" sz="2000" dirty="0" smtClean="0">
                <a:solidFill>
                  <a:prstClr val="black"/>
                </a:solidFill>
              </a:rPr>
              <a:t>ペデスタルの時間変化</a:t>
            </a:r>
            <a:r>
              <a:rPr lang="en-US" altLang="ja-JP" sz="2000" dirty="0" smtClean="0">
                <a:solidFill>
                  <a:prstClr val="black"/>
                </a:solidFill>
              </a:rPr>
              <a:t>(</a:t>
            </a:r>
            <a:r>
              <a:rPr lang="ja-JP" altLang="en-US" sz="2000" dirty="0" smtClean="0">
                <a:solidFill>
                  <a:prstClr val="black"/>
                </a:solidFill>
              </a:rPr>
              <a:t>横軸</a:t>
            </a:r>
            <a:r>
              <a:rPr lang="en-US" altLang="ja-JP" sz="2000" dirty="0" smtClean="0">
                <a:solidFill>
                  <a:prstClr val="black"/>
                </a:solidFill>
              </a:rPr>
              <a:t>:entry,</a:t>
            </a:r>
            <a:r>
              <a:rPr lang="ja-JP" altLang="en-US" sz="2000" dirty="0" smtClean="0">
                <a:solidFill>
                  <a:prstClr val="black"/>
                </a:solidFill>
              </a:rPr>
              <a:t>縦軸</a:t>
            </a:r>
            <a:r>
              <a:rPr lang="en-US" altLang="ja-JP" sz="2000" dirty="0" smtClean="0">
                <a:solidFill>
                  <a:prstClr val="black"/>
                </a:solidFill>
              </a:rPr>
              <a:t>:</a:t>
            </a:r>
            <a:r>
              <a:rPr lang="en-US" altLang="ja-JP" sz="2000" dirty="0" err="1" smtClean="0">
                <a:solidFill>
                  <a:prstClr val="black"/>
                </a:solidFill>
              </a:rPr>
              <a:t>ch</a:t>
            </a:r>
            <a:r>
              <a:rPr lang="en-US" altLang="ja-JP" sz="2000" dirty="0" smtClean="0">
                <a:solidFill>
                  <a:prstClr val="black"/>
                </a:solidFill>
              </a:rPr>
              <a:t>)</a:t>
            </a:r>
            <a:endParaRPr lang="ja-JP" altLang="en-US" sz="2000" dirty="0">
              <a:solidFill>
                <a:prstClr val="black"/>
              </a:solidFill>
            </a:endParaRPr>
          </a:p>
        </p:txBody>
      </p:sp>
    </p:spTree>
    <p:extLst>
      <p:ext uri="{BB962C8B-B14F-4D97-AF65-F5344CB8AC3E}">
        <p14:creationId xmlns:p14="http://schemas.microsoft.com/office/powerpoint/2010/main" val="39404736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09320" y="0"/>
            <a:ext cx="3034680" cy="634082"/>
          </a:xfrm>
        </p:spPr>
        <p:txBody>
          <a:bodyPr>
            <a:normAutofit/>
          </a:bodyPr>
          <a:lstStyle/>
          <a:p>
            <a:r>
              <a:rPr kumimoji="1" lang="ja-JP" altLang="en-US" sz="2800" dirty="0" smtClean="0"/>
              <a:t>ペデスタルの問題</a:t>
            </a:r>
            <a:endParaRPr kumimoji="1" lang="ja-JP" altLang="en-US" sz="2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5148064" y="1196752"/>
            <a:ext cx="3834836" cy="2697609"/>
          </a:xfrm>
          <a:prstGeom prst="rect">
            <a:avLst/>
          </a:prstGeom>
          <a:noFill/>
          <a:ln w="9525">
            <a:noFill/>
            <a:miter lim="800000"/>
            <a:headEnd/>
            <a:tailEnd/>
          </a:ln>
        </p:spPr>
      </p:pic>
      <p:sp>
        <p:nvSpPr>
          <p:cNvPr id="5" name="テキスト ボックス 4"/>
          <p:cNvSpPr txBox="1"/>
          <p:nvPr/>
        </p:nvSpPr>
        <p:spPr>
          <a:xfrm>
            <a:off x="467544" y="1340768"/>
            <a:ext cx="4536504" cy="1077218"/>
          </a:xfrm>
          <a:prstGeom prst="rect">
            <a:avLst/>
          </a:prstGeom>
          <a:noFill/>
        </p:spPr>
        <p:txBody>
          <a:bodyPr wrap="square" rtlCol="0">
            <a:spAutoFit/>
          </a:bodyPr>
          <a:lstStyle/>
          <a:p>
            <a:r>
              <a:rPr lang="en-US" altLang="ja-JP" sz="3200" dirty="0" smtClean="0">
                <a:solidFill>
                  <a:prstClr val="black"/>
                </a:solidFill>
              </a:rPr>
              <a:t>ADC2</a:t>
            </a:r>
            <a:r>
              <a:rPr lang="ja-JP" altLang="en-US" sz="3200" dirty="0" smtClean="0">
                <a:solidFill>
                  <a:prstClr val="black"/>
                </a:solidFill>
              </a:rPr>
              <a:t>と</a:t>
            </a:r>
            <a:r>
              <a:rPr lang="en-US" altLang="ja-JP" sz="3200" dirty="0" smtClean="0">
                <a:solidFill>
                  <a:prstClr val="black"/>
                </a:solidFill>
              </a:rPr>
              <a:t>ADC4</a:t>
            </a:r>
            <a:r>
              <a:rPr lang="ja-JP" altLang="en-US" sz="3200" dirty="0" smtClean="0">
                <a:solidFill>
                  <a:prstClr val="black"/>
                </a:solidFill>
              </a:rPr>
              <a:t>の相関性を調べた</a:t>
            </a:r>
            <a:endParaRPr lang="ja-JP" altLang="en-US" sz="3200" dirty="0">
              <a:solidFill>
                <a:prstClr val="black"/>
              </a:solidFill>
            </a:endParaRPr>
          </a:p>
        </p:txBody>
      </p:sp>
      <p:sp>
        <p:nvSpPr>
          <p:cNvPr id="6" name="テキスト ボックス 5"/>
          <p:cNvSpPr txBox="1"/>
          <p:nvPr/>
        </p:nvSpPr>
        <p:spPr>
          <a:xfrm>
            <a:off x="323528" y="2996952"/>
            <a:ext cx="4752528" cy="1077218"/>
          </a:xfrm>
          <a:prstGeom prst="rect">
            <a:avLst/>
          </a:prstGeom>
          <a:noFill/>
        </p:spPr>
        <p:txBody>
          <a:bodyPr wrap="square" rtlCol="0">
            <a:spAutoFit/>
          </a:bodyPr>
          <a:lstStyle/>
          <a:p>
            <a:r>
              <a:rPr lang="en-US" altLang="ja-JP" sz="3200" dirty="0" smtClean="0">
                <a:solidFill>
                  <a:prstClr val="black"/>
                </a:solidFill>
              </a:rPr>
              <a:t>ADC2</a:t>
            </a:r>
            <a:r>
              <a:rPr lang="ja-JP" altLang="en-US" sz="3200" dirty="0" smtClean="0">
                <a:solidFill>
                  <a:prstClr val="black"/>
                </a:solidFill>
              </a:rPr>
              <a:t>と</a:t>
            </a:r>
            <a:r>
              <a:rPr lang="en-US" altLang="ja-JP" sz="3200" dirty="0" smtClean="0">
                <a:solidFill>
                  <a:prstClr val="black"/>
                </a:solidFill>
              </a:rPr>
              <a:t>ADC4</a:t>
            </a:r>
            <a:r>
              <a:rPr lang="ja-JP" altLang="en-US" sz="3200" dirty="0" err="1" smtClean="0">
                <a:solidFill>
                  <a:prstClr val="black"/>
                </a:solidFill>
              </a:rPr>
              <a:t>には</a:t>
            </a:r>
            <a:r>
              <a:rPr lang="ja-JP" altLang="en-US" sz="3200" dirty="0" smtClean="0">
                <a:solidFill>
                  <a:prstClr val="black"/>
                </a:solidFill>
              </a:rPr>
              <a:t>比例関係がある</a:t>
            </a:r>
            <a:endParaRPr lang="ja-JP" altLang="en-US" sz="3200" dirty="0">
              <a:solidFill>
                <a:prstClr val="black"/>
              </a:solidFill>
            </a:endParaRPr>
          </a:p>
        </p:txBody>
      </p:sp>
      <p:sp>
        <p:nvSpPr>
          <p:cNvPr id="11" name="円/楕円 10"/>
          <p:cNvSpPr/>
          <p:nvPr/>
        </p:nvSpPr>
        <p:spPr>
          <a:xfrm rot="19800000" flipH="1">
            <a:off x="6298379" y="2899670"/>
            <a:ext cx="1750859" cy="461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323528" y="4547657"/>
            <a:ext cx="4968552" cy="1938992"/>
          </a:xfrm>
          <a:prstGeom prst="rect">
            <a:avLst/>
          </a:prstGeom>
          <a:noFill/>
        </p:spPr>
        <p:txBody>
          <a:bodyPr wrap="square" rtlCol="0">
            <a:spAutoFit/>
          </a:bodyPr>
          <a:lstStyle/>
          <a:p>
            <a:r>
              <a:rPr lang="en-US" altLang="ja-JP" sz="3000" dirty="0" smtClean="0">
                <a:solidFill>
                  <a:prstClr val="black"/>
                </a:solidFill>
              </a:rPr>
              <a:t>ADC2</a:t>
            </a:r>
            <a:r>
              <a:rPr lang="ja-JP" altLang="en-US" sz="3000" dirty="0" smtClean="0">
                <a:solidFill>
                  <a:prstClr val="black"/>
                </a:solidFill>
              </a:rPr>
              <a:t>と</a:t>
            </a:r>
            <a:r>
              <a:rPr lang="en-US" altLang="ja-JP" sz="3000" dirty="0" smtClean="0">
                <a:solidFill>
                  <a:prstClr val="black"/>
                </a:solidFill>
              </a:rPr>
              <a:t>ADC4</a:t>
            </a:r>
            <a:r>
              <a:rPr lang="ja-JP" altLang="en-US" sz="3000" dirty="0" smtClean="0">
                <a:solidFill>
                  <a:prstClr val="black"/>
                </a:solidFill>
              </a:rPr>
              <a:t>でペデスタル</a:t>
            </a:r>
            <a:r>
              <a:rPr lang="ja-JP" altLang="en-US" sz="3000" dirty="0" smtClean="0">
                <a:solidFill>
                  <a:prstClr val="black"/>
                </a:solidFill>
              </a:rPr>
              <a:t>の</a:t>
            </a:r>
            <a:endParaRPr lang="en-US" altLang="ja-JP" sz="3000" dirty="0" smtClean="0">
              <a:solidFill>
                <a:prstClr val="black"/>
              </a:solidFill>
            </a:endParaRPr>
          </a:p>
          <a:p>
            <a:r>
              <a:rPr lang="ja-JP" altLang="en-US" sz="3000" dirty="0" smtClean="0">
                <a:solidFill>
                  <a:prstClr val="black"/>
                </a:solidFill>
              </a:rPr>
              <a:t>ピーク</a:t>
            </a:r>
            <a:r>
              <a:rPr lang="ja-JP" altLang="en-US" sz="3000" dirty="0" smtClean="0">
                <a:solidFill>
                  <a:prstClr val="black"/>
                </a:solidFill>
              </a:rPr>
              <a:t>が複数観測される</a:t>
            </a:r>
            <a:r>
              <a:rPr lang="ja-JP" altLang="en-US" sz="3000" dirty="0" smtClean="0">
                <a:solidFill>
                  <a:prstClr val="black"/>
                </a:solidFill>
              </a:rPr>
              <a:t>原因</a:t>
            </a:r>
            <a:endParaRPr lang="en-US" altLang="ja-JP" sz="3000" dirty="0" smtClean="0">
              <a:solidFill>
                <a:prstClr val="black"/>
              </a:solidFill>
            </a:endParaRPr>
          </a:p>
          <a:p>
            <a:r>
              <a:rPr lang="ja-JP" altLang="en-US" sz="3000" dirty="0" smtClean="0">
                <a:solidFill>
                  <a:prstClr val="black"/>
                </a:solidFill>
              </a:rPr>
              <a:t>は</a:t>
            </a:r>
            <a:r>
              <a:rPr lang="ja-JP" altLang="en-US" sz="3000" dirty="0" smtClean="0">
                <a:solidFill>
                  <a:prstClr val="black"/>
                </a:solidFill>
              </a:rPr>
              <a:t>同一のものである可能性</a:t>
            </a:r>
            <a:r>
              <a:rPr lang="ja-JP" altLang="en-US" sz="3000" dirty="0" smtClean="0">
                <a:solidFill>
                  <a:prstClr val="black"/>
                </a:solidFill>
              </a:rPr>
              <a:t>が</a:t>
            </a:r>
            <a:endParaRPr lang="en-US" altLang="ja-JP" sz="3000" dirty="0" smtClean="0">
              <a:solidFill>
                <a:prstClr val="black"/>
              </a:solidFill>
            </a:endParaRPr>
          </a:p>
          <a:p>
            <a:r>
              <a:rPr lang="ja-JP" altLang="en-US" sz="3000" dirty="0" smtClean="0">
                <a:solidFill>
                  <a:prstClr val="black"/>
                </a:solidFill>
              </a:rPr>
              <a:t>高い</a:t>
            </a:r>
            <a:endParaRPr lang="ja-JP" altLang="en-US" sz="3000" dirty="0">
              <a:solidFill>
                <a:prstClr val="black"/>
              </a:solidFill>
            </a:endParaRPr>
          </a:p>
        </p:txBody>
      </p:sp>
      <p:sp>
        <p:nvSpPr>
          <p:cNvPr id="13" name="下矢印 12"/>
          <p:cNvSpPr/>
          <p:nvPr/>
        </p:nvSpPr>
        <p:spPr>
          <a:xfrm>
            <a:off x="2483768" y="2420888"/>
            <a:ext cx="432048"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下矢印 13"/>
          <p:cNvSpPr/>
          <p:nvPr/>
        </p:nvSpPr>
        <p:spPr>
          <a:xfrm>
            <a:off x="2483768" y="3933056"/>
            <a:ext cx="432048"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255568" y="3789040"/>
            <a:ext cx="3888432" cy="707886"/>
          </a:xfrm>
          <a:prstGeom prst="rect">
            <a:avLst/>
          </a:prstGeom>
          <a:noFill/>
        </p:spPr>
        <p:txBody>
          <a:bodyPr wrap="square" rtlCol="0">
            <a:spAutoFit/>
          </a:bodyPr>
          <a:lstStyle/>
          <a:p>
            <a:pPr algn="ctr"/>
            <a:r>
              <a:rPr lang="en-US" altLang="ja-JP" sz="2000" dirty="0" smtClean="0">
                <a:solidFill>
                  <a:prstClr val="black"/>
                </a:solidFill>
              </a:rPr>
              <a:t>ADC2</a:t>
            </a:r>
            <a:r>
              <a:rPr lang="ja-JP" altLang="en-US" sz="2000" dirty="0" smtClean="0">
                <a:solidFill>
                  <a:prstClr val="black"/>
                </a:solidFill>
              </a:rPr>
              <a:t>と</a:t>
            </a:r>
            <a:r>
              <a:rPr lang="en-US" altLang="ja-JP" sz="2000" dirty="0" smtClean="0">
                <a:solidFill>
                  <a:prstClr val="black"/>
                </a:solidFill>
              </a:rPr>
              <a:t>ADC4</a:t>
            </a:r>
            <a:r>
              <a:rPr lang="ja-JP" altLang="en-US" sz="2000" dirty="0" smtClean="0">
                <a:solidFill>
                  <a:prstClr val="black"/>
                </a:solidFill>
              </a:rPr>
              <a:t>の関係性</a:t>
            </a:r>
            <a:endParaRPr lang="en-US" altLang="ja-JP" sz="2000" dirty="0" smtClean="0">
              <a:solidFill>
                <a:prstClr val="black"/>
              </a:solidFill>
            </a:endParaRPr>
          </a:p>
          <a:p>
            <a:pPr algn="ctr"/>
            <a:r>
              <a:rPr lang="en-US" altLang="ja-JP" sz="2000" dirty="0" smtClean="0">
                <a:solidFill>
                  <a:prstClr val="black"/>
                </a:solidFill>
              </a:rPr>
              <a:t>(</a:t>
            </a:r>
            <a:r>
              <a:rPr lang="ja-JP" altLang="en-US" sz="2000" dirty="0" smtClean="0">
                <a:solidFill>
                  <a:prstClr val="black"/>
                </a:solidFill>
              </a:rPr>
              <a:t>横軸</a:t>
            </a:r>
            <a:r>
              <a:rPr lang="en-US" altLang="ja-JP" sz="2000" dirty="0" smtClean="0">
                <a:solidFill>
                  <a:prstClr val="black"/>
                </a:solidFill>
              </a:rPr>
              <a:t>:ADC2</a:t>
            </a:r>
            <a:r>
              <a:rPr lang="ja-JP" altLang="en-US" sz="2000" dirty="0" smtClean="0">
                <a:solidFill>
                  <a:prstClr val="black"/>
                </a:solidFill>
              </a:rPr>
              <a:t>の</a:t>
            </a:r>
            <a:r>
              <a:rPr lang="en-US" altLang="ja-JP" sz="2000" dirty="0" err="1" smtClean="0">
                <a:solidFill>
                  <a:prstClr val="black"/>
                </a:solidFill>
              </a:rPr>
              <a:t>ch</a:t>
            </a:r>
            <a:r>
              <a:rPr lang="en-US" altLang="ja-JP" sz="2000" dirty="0" smtClean="0">
                <a:solidFill>
                  <a:prstClr val="black"/>
                </a:solidFill>
              </a:rPr>
              <a:t>,</a:t>
            </a:r>
            <a:r>
              <a:rPr lang="ja-JP" altLang="en-US" sz="2000" dirty="0" smtClean="0">
                <a:solidFill>
                  <a:prstClr val="black"/>
                </a:solidFill>
              </a:rPr>
              <a:t>縦軸</a:t>
            </a:r>
            <a:r>
              <a:rPr lang="en-US" altLang="ja-JP" sz="2000" dirty="0" smtClean="0">
                <a:solidFill>
                  <a:prstClr val="black"/>
                </a:solidFill>
              </a:rPr>
              <a:t>:ADC4</a:t>
            </a:r>
            <a:r>
              <a:rPr lang="ja-JP" altLang="en-US" sz="2000" dirty="0" smtClean="0">
                <a:solidFill>
                  <a:prstClr val="black"/>
                </a:solidFill>
              </a:rPr>
              <a:t>の</a:t>
            </a:r>
            <a:r>
              <a:rPr lang="en-US" altLang="ja-JP" sz="2000" dirty="0" err="1" smtClean="0">
                <a:solidFill>
                  <a:prstClr val="black"/>
                </a:solidFill>
              </a:rPr>
              <a:t>ch</a:t>
            </a:r>
            <a:r>
              <a:rPr lang="en-US" altLang="ja-JP" sz="2000" dirty="0" smtClean="0">
                <a:solidFill>
                  <a:prstClr val="black"/>
                </a:solidFill>
              </a:rPr>
              <a:t>)</a:t>
            </a:r>
            <a:endParaRPr lang="ja-JP" altLang="en-US" sz="2000" dirty="0">
              <a:solidFill>
                <a:prstClr val="black"/>
              </a:solidFill>
            </a:endParaRPr>
          </a:p>
        </p:txBody>
      </p:sp>
    </p:spTree>
    <p:extLst>
      <p:ext uri="{BB962C8B-B14F-4D97-AF65-F5344CB8AC3E}">
        <p14:creationId xmlns:p14="http://schemas.microsoft.com/office/powerpoint/2010/main" val="8613521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81328" y="0"/>
            <a:ext cx="2962672" cy="562074"/>
          </a:xfrm>
        </p:spPr>
        <p:txBody>
          <a:bodyPr>
            <a:normAutofit/>
          </a:bodyPr>
          <a:lstStyle/>
          <a:p>
            <a:r>
              <a:rPr kumimoji="1" lang="ja-JP" altLang="en-US" sz="2800" dirty="0" smtClean="0"/>
              <a:t>ペデスタルの問題</a:t>
            </a:r>
            <a:endParaRPr kumimoji="1" lang="ja-JP" altLang="en-US" sz="2800" dirty="0"/>
          </a:p>
        </p:txBody>
      </p:sp>
      <p:pic>
        <p:nvPicPr>
          <p:cNvPr id="1027" name="Picture 3"/>
          <p:cNvPicPr>
            <a:picLocks noChangeAspect="1" noChangeArrowheads="1"/>
          </p:cNvPicPr>
          <p:nvPr/>
        </p:nvPicPr>
        <p:blipFill>
          <a:blip r:embed="rId2" cstate="print"/>
          <a:srcRect/>
          <a:stretch>
            <a:fillRect/>
          </a:stretch>
        </p:blipFill>
        <p:spPr bwMode="auto">
          <a:xfrm>
            <a:off x="251521" y="2060848"/>
            <a:ext cx="3168351" cy="2455925"/>
          </a:xfrm>
          <a:prstGeom prst="rect">
            <a:avLst/>
          </a:prstGeom>
          <a:noFill/>
          <a:ln w="9525">
            <a:noFill/>
            <a:miter lim="800000"/>
            <a:headEnd/>
            <a:tailEnd/>
          </a:ln>
        </p:spPr>
      </p:pic>
      <p:sp>
        <p:nvSpPr>
          <p:cNvPr id="6" name="テキスト ボックス 5"/>
          <p:cNvSpPr txBox="1"/>
          <p:nvPr/>
        </p:nvSpPr>
        <p:spPr>
          <a:xfrm>
            <a:off x="251520" y="836712"/>
            <a:ext cx="8064896" cy="1077218"/>
          </a:xfrm>
          <a:prstGeom prst="rect">
            <a:avLst/>
          </a:prstGeom>
          <a:noFill/>
        </p:spPr>
        <p:txBody>
          <a:bodyPr wrap="square" rtlCol="0">
            <a:spAutoFit/>
          </a:bodyPr>
          <a:lstStyle/>
          <a:p>
            <a:r>
              <a:rPr lang="en-US" altLang="ja-JP" sz="3200" dirty="0" smtClean="0">
                <a:solidFill>
                  <a:prstClr val="black"/>
                </a:solidFill>
              </a:rPr>
              <a:t>ADC1</a:t>
            </a:r>
            <a:r>
              <a:rPr lang="ja-JP" altLang="en-US" sz="3200" dirty="0" smtClean="0">
                <a:solidFill>
                  <a:prstClr val="black"/>
                </a:solidFill>
              </a:rPr>
              <a:t>に</a:t>
            </a:r>
            <a:r>
              <a:rPr lang="en-US" altLang="ja-JP" sz="3200" dirty="0" smtClean="0">
                <a:solidFill>
                  <a:prstClr val="black"/>
                </a:solidFill>
              </a:rPr>
              <a:t>NaI2</a:t>
            </a:r>
            <a:r>
              <a:rPr lang="ja-JP" altLang="en-US" sz="3200" dirty="0" err="1" smtClean="0">
                <a:solidFill>
                  <a:prstClr val="black"/>
                </a:solidFill>
              </a:rPr>
              <a:t>、</a:t>
            </a:r>
            <a:r>
              <a:rPr lang="en-US" altLang="ja-JP" sz="3200" dirty="0" smtClean="0">
                <a:solidFill>
                  <a:prstClr val="black"/>
                </a:solidFill>
              </a:rPr>
              <a:t>ADC2</a:t>
            </a:r>
            <a:r>
              <a:rPr lang="ja-JP" altLang="en-US" sz="3200" dirty="0" smtClean="0">
                <a:solidFill>
                  <a:prstClr val="black"/>
                </a:solidFill>
              </a:rPr>
              <a:t>に</a:t>
            </a:r>
            <a:r>
              <a:rPr lang="en-US" altLang="ja-JP" sz="3200" dirty="0" smtClean="0">
                <a:solidFill>
                  <a:prstClr val="black"/>
                </a:solidFill>
              </a:rPr>
              <a:t>NaI1</a:t>
            </a:r>
            <a:r>
              <a:rPr lang="ja-JP" altLang="en-US" sz="3200" dirty="0" err="1" smtClean="0">
                <a:solidFill>
                  <a:prstClr val="black"/>
                </a:solidFill>
              </a:rPr>
              <a:t>、</a:t>
            </a:r>
            <a:r>
              <a:rPr lang="en-US" altLang="ja-JP" sz="3200" dirty="0" smtClean="0">
                <a:solidFill>
                  <a:prstClr val="black"/>
                </a:solidFill>
              </a:rPr>
              <a:t>ADC4</a:t>
            </a:r>
            <a:r>
              <a:rPr lang="ja-JP" altLang="en-US" sz="3200" dirty="0" smtClean="0">
                <a:solidFill>
                  <a:prstClr val="black"/>
                </a:solidFill>
              </a:rPr>
              <a:t>に</a:t>
            </a:r>
            <a:r>
              <a:rPr lang="en-US" altLang="ja-JP" sz="3200" dirty="0" smtClean="0">
                <a:solidFill>
                  <a:prstClr val="black"/>
                </a:solidFill>
              </a:rPr>
              <a:t>NaI4</a:t>
            </a:r>
            <a:r>
              <a:rPr lang="ja-JP" altLang="en-US" sz="3200" dirty="0" smtClean="0">
                <a:solidFill>
                  <a:prstClr val="black"/>
                </a:solidFill>
              </a:rPr>
              <a:t>を接続しなおして再度約１時間２０分測定した。</a:t>
            </a:r>
            <a:endParaRPr lang="ja-JP" altLang="en-US" sz="3200" dirty="0">
              <a:solidFill>
                <a:prstClr val="black"/>
              </a:solidFill>
            </a:endParaRPr>
          </a:p>
        </p:txBody>
      </p:sp>
      <p:sp>
        <p:nvSpPr>
          <p:cNvPr id="7" name="テキスト ボックス 6"/>
          <p:cNvSpPr txBox="1"/>
          <p:nvPr/>
        </p:nvSpPr>
        <p:spPr>
          <a:xfrm>
            <a:off x="2555776" y="5589240"/>
            <a:ext cx="5976664" cy="1077218"/>
          </a:xfrm>
          <a:prstGeom prst="rect">
            <a:avLst/>
          </a:prstGeom>
          <a:noFill/>
        </p:spPr>
        <p:txBody>
          <a:bodyPr wrap="square" rtlCol="0">
            <a:spAutoFit/>
          </a:bodyPr>
          <a:lstStyle/>
          <a:p>
            <a:r>
              <a:rPr lang="en-US" altLang="ja-JP" sz="3200" dirty="0" smtClean="0">
                <a:solidFill>
                  <a:prstClr val="black"/>
                </a:solidFill>
              </a:rPr>
              <a:t>ADC2</a:t>
            </a:r>
            <a:r>
              <a:rPr lang="ja-JP" altLang="en-US" sz="3200" dirty="0" smtClean="0">
                <a:solidFill>
                  <a:prstClr val="black"/>
                </a:solidFill>
              </a:rPr>
              <a:t>ではピークの分裂が</a:t>
            </a:r>
            <a:r>
              <a:rPr lang="ja-JP" altLang="en-US" sz="3200" dirty="0" smtClean="0">
                <a:solidFill>
                  <a:prstClr val="black"/>
                </a:solidFill>
              </a:rPr>
              <a:t>観測</a:t>
            </a:r>
            <a:endParaRPr lang="en-US" altLang="ja-JP" sz="3200" dirty="0" smtClean="0">
              <a:solidFill>
                <a:prstClr val="black"/>
              </a:solidFill>
            </a:endParaRPr>
          </a:p>
          <a:p>
            <a:r>
              <a:rPr lang="ja-JP" altLang="en-US" sz="3200" dirty="0" smtClean="0">
                <a:solidFill>
                  <a:prstClr val="black"/>
                </a:solidFill>
              </a:rPr>
              <a:t>されず</a:t>
            </a:r>
            <a:r>
              <a:rPr lang="en-US" altLang="ja-JP" sz="3200" dirty="0" smtClean="0">
                <a:solidFill>
                  <a:prstClr val="black"/>
                </a:solidFill>
              </a:rPr>
              <a:t>ADC1</a:t>
            </a:r>
            <a:r>
              <a:rPr lang="ja-JP" altLang="en-US" sz="3200" dirty="0" smtClean="0">
                <a:solidFill>
                  <a:prstClr val="black"/>
                </a:solidFill>
              </a:rPr>
              <a:t>で観測された</a:t>
            </a:r>
            <a:endParaRPr lang="ja-JP" altLang="en-US" sz="3200" dirty="0">
              <a:solidFill>
                <a:prstClr val="black"/>
              </a:solidFill>
            </a:endParaRPr>
          </a:p>
        </p:txBody>
      </p:sp>
      <p:pic>
        <p:nvPicPr>
          <p:cNvPr id="7170" name="Picture 2"/>
          <p:cNvPicPr>
            <a:picLocks noChangeAspect="1" noChangeArrowheads="1"/>
          </p:cNvPicPr>
          <p:nvPr/>
        </p:nvPicPr>
        <p:blipFill>
          <a:blip r:embed="rId3" cstate="print"/>
          <a:srcRect/>
          <a:stretch>
            <a:fillRect/>
          </a:stretch>
        </p:blipFill>
        <p:spPr bwMode="auto">
          <a:xfrm>
            <a:off x="3491880" y="2108854"/>
            <a:ext cx="5040560" cy="3360374"/>
          </a:xfrm>
          <a:prstGeom prst="rect">
            <a:avLst/>
          </a:prstGeom>
          <a:noFill/>
          <a:ln w="9525">
            <a:noFill/>
            <a:miter lim="800000"/>
            <a:headEnd/>
            <a:tailEnd/>
          </a:ln>
        </p:spPr>
      </p:pic>
      <p:sp>
        <p:nvSpPr>
          <p:cNvPr id="11" name="曲折矢印 10"/>
          <p:cNvSpPr/>
          <p:nvPr/>
        </p:nvSpPr>
        <p:spPr>
          <a:xfrm flipV="1">
            <a:off x="2339752" y="3933056"/>
            <a:ext cx="936104" cy="648072"/>
          </a:xfrm>
          <a:prstGeom prst="bentArrow">
            <a:avLst>
              <a:gd name="adj1" fmla="val 25000"/>
              <a:gd name="adj2" fmla="val 2500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6518221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00800" y="0"/>
            <a:ext cx="3143200" cy="634082"/>
          </a:xfrm>
        </p:spPr>
        <p:txBody>
          <a:bodyPr>
            <a:normAutofit/>
          </a:bodyPr>
          <a:lstStyle/>
          <a:p>
            <a:r>
              <a:rPr kumimoji="1" lang="ja-JP" altLang="en-US" sz="2800" dirty="0" smtClean="0"/>
              <a:t>ペデスタルの問題</a:t>
            </a:r>
            <a:endParaRPr kumimoji="1" lang="ja-JP" altLang="en-US" sz="2800" dirty="0"/>
          </a:p>
        </p:txBody>
      </p:sp>
      <p:sp>
        <p:nvSpPr>
          <p:cNvPr id="3" name="コンテンツ プレースホルダ 2"/>
          <p:cNvSpPr>
            <a:spLocks noGrp="1"/>
          </p:cNvSpPr>
          <p:nvPr>
            <p:ph idx="1"/>
          </p:nvPr>
        </p:nvSpPr>
        <p:spPr>
          <a:xfrm>
            <a:off x="467544" y="2420888"/>
            <a:ext cx="8229600" cy="2260848"/>
          </a:xfrm>
        </p:spPr>
        <p:txBody>
          <a:bodyPr/>
          <a:lstStyle/>
          <a:p>
            <a:r>
              <a:rPr kumimoji="1" lang="en-US" altLang="ja-JP" dirty="0" smtClean="0"/>
              <a:t>ADC</a:t>
            </a:r>
            <a:r>
              <a:rPr kumimoji="1" lang="ja-JP" altLang="en-US" dirty="0" smtClean="0"/>
              <a:t>が原因ではない</a:t>
            </a:r>
            <a:endParaRPr kumimoji="1" lang="en-US" altLang="ja-JP" dirty="0" smtClean="0"/>
          </a:p>
          <a:p>
            <a:r>
              <a:rPr lang="ja-JP" altLang="en-US" dirty="0" smtClean="0"/>
              <a:t>短時間の測定でもピークの分裂が観測されたため、昼夜の温度変化のような長期的な変化が原因ではない</a:t>
            </a:r>
            <a:endParaRPr kumimoji="1" lang="ja-JP" altLang="en-US" dirty="0"/>
          </a:p>
        </p:txBody>
      </p:sp>
      <p:sp>
        <p:nvSpPr>
          <p:cNvPr id="4" name="テキスト ボックス 3"/>
          <p:cNvSpPr txBox="1"/>
          <p:nvPr/>
        </p:nvSpPr>
        <p:spPr>
          <a:xfrm>
            <a:off x="323528" y="1412776"/>
            <a:ext cx="4752528" cy="584775"/>
          </a:xfrm>
          <a:prstGeom prst="rect">
            <a:avLst/>
          </a:prstGeom>
          <a:noFill/>
        </p:spPr>
        <p:txBody>
          <a:bodyPr wrap="square" rtlCol="0">
            <a:spAutoFit/>
          </a:bodyPr>
          <a:lstStyle/>
          <a:p>
            <a:r>
              <a:rPr lang="ja-JP" altLang="en-US" sz="3200" dirty="0" smtClean="0">
                <a:solidFill>
                  <a:prstClr val="black"/>
                </a:solidFill>
              </a:rPr>
              <a:t>以下の２つのことが分かる</a:t>
            </a:r>
            <a:endParaRPr lang="ja-JP" altLang="en-US" sz="3200" dirty="0">
              <a:solidFill>
                <a:prstClr val="black"/>
              </a:solidFill>
            </a:endParaRPr>
          </a:p>
        </p:txBody>
      </p:sp>
    </p:spTree>
    <p:extLst>
      <p:ext uri="{BB962C8B-B14F-4D97-AF65-F5344CB8AC3E}">
        <p14:creationId xmlns:p14="http://schemas.microsoft.com/office/powerpoint/2010/main" val="52185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6413"/>
          <a:stretch/>
        </p:blipFill>
        <p:spPr bwMode="auto">
          <a:xfrm>
            <a:off x="342032" y="3531774"/>
            <a:ext cx="5526112" cy="90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60648"/>
            <a:ext cx="8229600" cy="1143000"/>
          </a:xfrm>
        </p:spPr>
        <p:txBody>
          <a:bodyPr/>
          <a:lstStyle/>
          <a:p>
            <a:r>
              <a:rPr kumimoji="1" lang="ja-JP" altLang="en-US" dirty="0" smtClean="0"/>
              <a:t>寿命の計算</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2221068"/>
            <a:ext cx="7727307" cy="83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b="62044"/>
          <a:stretch/>
        </p:blipFill>
        <p:spPr bwMode="auto">
          <a:xfrm>
            <a:off x="467544" y="3059564"/>
            <a:ext cx="3456384" cy="65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コンテンツ プレースホルダー 3"/>
          <p:cNvSpPr>
            <a:spLocks noGrp="1"/>
          </p:cNvSpPr>
          <p:nvPr>
            <p:ph idx="1"/>
          </p:nvPr>
        </p:nvSpPr>
        <p:spPr/>
        <p:txBody>
          <a:bodyPr/>
          <a:lstStyle/>
          <a:p>
            <a:pPr marL="0" indent="0">
              <a:buNone/>
            </a:pPr>
            <a:r>
              <a:rPr kumimoji="1" lang="ja-JP" altLang="en-US" dirty="0" smtClean="0"/>
              <a:t>計算方法</a:t>
            </a:r>
            <a:endParaRPr kumimoji="1" lang="ja-JP" altLang="en-US" dirty="0"/>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284"/>
          <a:stretch/>
        </p:blipFill>
        <p:spPr bwMode="auto">
          <a:xfrm>
            <a:off x="395536" y="4514553"/>
            <a:ext cx="3456844" cy="93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275" y="5396980"/>
            <a:ext cx="7047330" cy="84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022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763688" y="908720"/>
            <a:ext cx="7488832" cy="719138"/>
          </a:xfrm>
          <a:noFill/>
        </p:spPr>
        <p:txBody>
          <a:bodyPr/>
          <a:lstStyle/>
          <a:p>
            <a:r>
              <a:rPr lang="ja-JP" altLang="en-US" sz="4400" dirty="0" smtClean="0">
                <a:solidFill>
                  <a:srgbClr val="FFC000"/>
                </a:solidFill>
              </a:rPr>
              <a:t>　　　　　　　　　おわりに</a:t>
            </a:r>
            <a:endParaRPr lang="en-US" sz="4400" b="1" dirty="0">
              <a:solidFill>
                <a:srgbClr val="FFC000"/>
              </a:solidFill>
            </a:endParaRPr>
          </a:p>
        </p:txBody>
      </p:sp>
      <p:sp>
        <p:nvSpPr>
          <p:cNvPr id="2" name="正方形/長方形 1"/>
          <p:cNvSpPr/>
          <p:nvPr/>
        </p:nvSpPr>
        <p:spPr bwMode="auto">
          <a:xfrm>
            <a:off x="1763688" y="1627858"/>
            <a:ext cx="7380312" cy="45719"/>
          </a:xfrm>
          <a:prstGeom prst="rect">
            <a:avLst/>
          </a:prstGeom>
          <a:solidFill>
            <a:srgbClr val="A4D7F4"/>
          </a:solidFill>
          <a:ln w="9525" cap="flat" cmpd="sng" algn="ctr">
            <a:solidFill>
              <a:srgbClr val="A4D7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mtClean="0">
              <a:solidFill>
                <a:srgbClr val="C6CDD4"/>
              </a:solidFill>
            </a:endParaRPr>
          </a:p>
        </p:txBody>
      </p:sp>
    </p:spTree>
    <p:extLst>
      <p:ext uri="{BB962C8B-B14F-4D97-AF65-F5344CB8AC3E}">
        <p14:creationId xmlns:p14="http://schemas.microsoft.com/office/powerpoint/2010/main" val="23600008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今回の実験について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latin typeface="+mn-ea"/>
              </a:rPr>
              <a:t>前回までの実験から</a:t>
            </a:r>
            <a:r>
              <a:rPr lang="en-US" altLang="ja-JP" dirty="0" err="1" smtClean="0">
                <a:latin typeface="+mn-ea"/>
              </a:rPr>
              <a:t>NaI</a:t>
            </a:r>
            <a:r>
              <a:rPr lang="en-US" altLang="ja-JP" dirty="0" smtClean="0">
                <a:latin typeface="+mn-ea"/>
              </a:rPr>
              <a:t> </a:t>
            </a:r>
            <a:r>
              <a:rPr lang="ja-JP" altLang="en-US" dirty="0" smtClean="0">
                <a:latin typeface="+mn-ea"/>
              </a:rPr>
              <a:t>を新たに１つ増やし、３つ用いて測定を行った。その結果、前回までより少ない時間で測定を行うことができた。とても有意義な試みであったと思う。</a:t>
            </a:r>
          </a:p>
          <a:p>
            <a:r>
              <a:rPr lang="ja-JP" altLang="en-US" dirty="0" smtClean="0">
                <a:latin typeface="+mn-ea"/>
              </a:rPr>
              <a:t>前回の実験で見られた</a:t>
            </a:r>
            <a:r>
              <a:rPr lang="en-US" altLang="ja-JP" dirty="0" smtClean="0">
                <a:latin typeface="+mn-ea"/>
              </a:rPr>
              <a:t>TDC4 </a:t>
            </a:r>
            <a:r>
              <a:rPr lang="ja-JP" altLang="en-US" dirty="0" smtClean="0">
                <a:latin typeface="+mn-ea"/>
              </a:rPr>
              <a:t>の</a:t>
            </a:r>
            <a:r>
              <a:rPr lang="en-US" altLang="ja-JP" dirty="0" smtClean="0">
                <a:latin typeface="+mn-ea"/>
              </a:rPr>
              <a:t>700(ns) </a:t>
            </a:r>
            <a:r>
              <a:rPr lang="ja-JP" altLang="en-US" dirty="0" smtClean="0">
                <a:latin typeface="+mn-ea"/>
              </a:rPr>
              <a:t>あたりのピークは観測されなかった。謎は深まるばかりである</a:t>
            </a:r>
            <a:r>
              <a:rPr lang="ja-JP" altLang="en-US" dirty="0" smtClean="0">
                <a:latin typeface="+mn-ea"/>
              </a:rPr>
              <a:t>。</a:t>
            </a:r>
            <a:endParaRPr lang="ja-JP" altLang="en-US" dirty="0" smtClean="0">
              <a:latin typeface="+mn-ea"/>
            </a:endParaRPr>
          </a:p>
        </p:txBody>
      </p:sp>
    </p:spTree>
    <p:extLst>
      <p:ext uri="{BB962C8B-B14F-4D97-AF65-F5344CB8AC3E}">
        <p14:creationId xmlns:p14="http://schemas.microsoft.com/office/powerpoint/2010/main" val="32760714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835696" y="5949280"/>
            <a:ext cx="7056438" cy="719138"/>
          </a:xfrm>
        </p:spPr>
        <p:txBody>
          <a:bodyPr/>
          <a:lstStyle/>
          <a:p>
            <a:pPr algn="r"/>
            <a:r>
              <a:rPr lang="ja-JP" altLang="en-US" sz="4400" b="1" dirty="0" smtClean="0">
                <a:solidFill>
                  <a:srgbClr val="FFC000"/>
                </a:solidFill>
              </a:rPr>
              <a:t>ＥＮＤ</a:t>
            </a:r>
            <a:endParaRPr lang="en-US" sz="4400" b="1" dirty="0">
              <a:solidFill>
                <a:srgbClr val="FFC000"/>
              </a:solidFill>
            </a:endParaRPr>
          </a:p>
        </p:txBody>
      </p:sp>
    </p:spTree>
    <p:extLst>
      <p:ext uri="{BB962C8B-B14F-4D97-AF65-F5344CB8AC3E}">
        <p14:creationId xmlns:p14="http://schemas.microsoft.com/office/powerpoint/2010/main" val="1434303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理論</a:t>
            </a:r>
            <a:r>
              <a:rPr kumimoji="1" lang="ja-JP" altLang="en-US" dirty="0" smtClean="0"/>
              <a:t>値</a:t>
            </a:r>
            <a:endParaRPr kumimoji="1" lang="ja-JP" alt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857" r="2481" b="42857"/>
          <a:stretch/>
        </p:blipFill>
        <p:spPr bwMode="auto">
          <a:xfrm>
            <a:off x="546448" y="2172926"/>
            <a:ext cx="8490048" cy="89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385" b="34615"/>
          <a:stretch/>
        </p:blipFill>
        <p:spPr bwMode="auto">
          <a:xfrm>
            <a:off x="673224" y="4462663"/>
            <a:ext cx="8323972" cy="111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73224" y="1556792"/>
            <a:ext cx="3394720" cy="523220"/>
          </a:xfrm>
          <a:prstGeom prst="rect">
            <a:avLst/>
          </a:prstGeom>
          <a:noFill/>
        </p:spPr>
        <p:txBody>
          <a:bodyPr wrap="square" rtlCol="0">
            <a:spAutoFit/>
          </a:bodyPr>
          <a:lstStyle/>
          <a:p>
            <a:r>
              <a:rPr lang="en-US" altLang="ja-JP" sz="2800" dirty="0"/>
              <a:t>p</a:t>
            </a:r>
            <a:r>
              <a:rPr kumimoji="1" lang="en-US" altLang="ja-JP" sz="2800" dirty="0" smtClean="0"/>
              <a:t>-Ps</a:t>
            </a:r>
            <a:r>
              <a:rPr kumimoji="1" lang="ja-JP" altLang="en-US" sz="2800" dirty="0" smtClean="0"/>
              <a:t>の崩壊確率は</a:t>
            </a:r>
            <a:endParaRPr kumimoji="1" lang="ja-JP" altLang="en-US" sz="2800" dirty="0"/>
          </a:p>
        </p:txBody>
      </p:sp>
      <p:sp>
        <p:nvSpPr>
          <p:cNvPr id="6" name="テキスト ボックス 5"/>
          <p:cNvSpPr txBox="1"/>
          <p:nvPr/>
        </p:nvSpPr>
        <p:spPr>
          <a:xfrm>
            <a:off x="673224" y="3172906"/>
            <a:ext cx="6923112" cy="523220"/>
          </a:xfrm>
          <a:prstGeom prst="rect">
            <a:avLst/>
          </a:prstGeom>
          <a:noFill/>
        </p:spPr>
        <p:txBody>
          <a:bodyPr wrap="square" rtlCol="0">
            <a:spAutoFit/>
          </a:bodyPr>
          <a:lstStyle/>
          <a:p>
            <a:r>
              <a:rPr kumimoji="1" lang="ja-JP" altLang="en-US" sz="2800" dirty="0" smtClean="0"/>
              <a:t>であり、寿命は</a:t>
            </a:r>
            <a:r>
              <a:rPr kumimoji="1" lang="en-US" altLang="ja-JP" sz="2800" dirty="0" smtClean="0"/>
              <a:t>1.2516×10</a:t>
            </a:r>
            <a:r>
              <a:rPr kumimoji="1" lang="en-US" altLang="ja-JP" sz="2800" baseline="30000" dirty="0" smtClean="0"/>
              <a:t>-4</a:t>
            </a:r>
            <a:r>
              <a:rPr kumimoji="1" lang="en-US" altLang="ja-JP" sz="2800" dirty="0" smtClean="0"/>
              <a:t>μs</a:t>
            </a:r>
            <a:r>
              <a:rPr kumimoji="1" lang="ja-JP" altLang="en-US" sz="2800" dirty="0" smtClean="0"/>
              <a:t>となる。</a:t>
            </a:r>
            <a:endParaRPr kumimoji="1" lang="en-US" altLang="ja-JP" sz="2800" baseline="30000" dirty="0" smtClean="0"/>
          </a:p>
        </p:txBody>
      </p:sp>
      <p:sp>
        <p:nvSpPr>
          <p:cNvPr id="7" name="テキスト ボックス 6"/>
          <p:cNvSpPr txBox="1"/>
          <p:nvPr/>
        </p:nvSpPr>
        <p:spPr>
          <a:xfrm>
            <a:off x="683568" y="5549170"/>
            <a:ext cx="6408712" cy="523220"/>
          </a:xfrm>
          <a:prstGeom prst="rect">
            <a:avLst/>
          </a:prstGeom>
          <a:noFill/>
        </p:spPr>
        <p:txBody>
          <a:bodyPr wrap="square" rtlCol="0">
            <a:spAutoFit/>
          </a:bodyPr>
          <a:lstStyle/>
          <a:p>
            <a:r>
              <a:rPr kumimoji="1" lang="ja-JP" altLang="en-US" sz="2800" dirty="0" smtClean="0"/>
              <a:t>であり、寿命は</a:t>
            </a:r>
            <a:r>
              <a:rPr kumimoji="1" lang="en-US" altLang="ja-JP" sz="2800" dirty="0" smtClean="0"/>
              <a:t>1.4208×10</a:t>
            </a:r>
            <a:r>
              <a:rPr kumimoji="1" lang="en-US" altLang="ja-JP" sz="2800" baseline="30000" dirty="0" smtClean="0"/>
              <a:t>-1</a:t>
            </a:r>
            <a:r>
              <a:rPr kumimoji="1" lang="en-US" altLang="ja-JP" sz="2800" dirty="0" smtClean="0"/>
              <a:t>μs</a:t>
            </a:r>
            <a:r>
              <a:rPr kumimoji="1" lang="ja-JP" altLang="en-US" sz="2800" dirty="0" smtClean="0"/>
              <a:t>となる。</a:t>
            </a:r>
            <a:endParaRPr kumimoji="1" lang="en-US" altLang="ja-JP" sz="2800" baseline="30000" dirty="0" smtClean="0"/>
          </a:p>
        </p:txBody>
      </p:sp>
      <p:sp>
        <p:nvSpPr>
          <p:cNvPr id="8" name="テキスト ボックス 7"/>
          <p:cNvSpPr txBox="1"/>
          <p:nvPr/>
        </p:nvSpPr>
        <p:spPr>
          <a:xfrm>
            <a:off x="673224" y="3964994"/>
            <a:ext cx="3394720" cy="523220"/>
          </a:xfrm>
          <a:prstGeom prst="rect">
            <a:avLst/>
          </a:prstGeom>
          <a:noFill/>
        </p:spPr>
        <p:txBody>
          <a:bodyPr wrap="square" rtlCol="0">
            <a:spAutoFit/>
          </a:bodyPr>
          <a:lstStyle/>
          <a:p>
            <a:r>
              <a:rPr kumimoji="1" lang="en-US" altLang="ja-JP" sz="2800" dirty="0" smtClean="0"/>
              <a:t>o-Ps</a:t>
            </a:r>
            <a:r>
              <a:rPr kumimoji="1" lang="ja-JP" altLang="en-US" sz="2800" dirty="0" smtClean="0"/>
              <a:t>の崩壊確率は</a:t>
            </a:r>
            <a:endParaRPr kumimoji="1" lang="ja-JP" altLang="en-US" sz="2800" dirty="0"/>
          </a:p>
        </p:txBody>
      </p:sp>
    </p:spTree>
    <p:extLst>
      <p:ext uri="{BB962C8B-B14F-4D97-AF65-F5344CB8AC3E}">
        <p14:creationId xmlns:p14="http://schemas.microsoft.com/office/powerpoint/2010/main" val="1047834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template 4">
      <a:dk1>
        <a:srgbClr val="FFFFFF"/>
      </a:dk1>
      <a:lt1>
        <a:srgbClr val="C6CDD4"/>
      </a:lt1>
      <a:dk2>
        <a:srgbClr val="99CCFF"/>
      </a:dk2>
      <a:lt2>
        <a:srgbClr val="C6CDD4"/>
      </a:lt2>
      <a:accent1>
        <a:srgbClr val="FFFFFF"/>
      </a:accent1>
      <a:accent2>
        <a:srgbClr val="FFFFFF"/>
      </a:accent2>
      <a:accent3>
        <a:srgbClr val="CAE2FF"/>
      </a:accent3>
      <a:accent4>
        <a:srgbClr val="A9AFB5"/>
      </a:accent4>
      <a:accent5>
        <a:srgbClr val="FFFFFF"/>
      </a:accent5>
      <a:accent6>
        <a:srgbClr val="E7E7E7"/>
      </a:accent6>
      <a:hlink>
        <a:srgbClr val="FFFFFF"/>
      </a:hlink>
      <a:folHlink>
        <a:srgbClr val="FFFFFF"/>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99CCFF"/>
        </a:dk1>
        <a:lt1>
          <a:srgbClr val="99CCFF"/>
        </a:lt1>
        <a:dk2>
          <a:srgbClr val="99CCFF"/>
        </a:dk2>
        <a:lt2>
          <a:srgbClr val="FFFFFF"/>
        </a:lt2>
        <a:accent1>
          <a:srgbClr val="FFFFFF"/>
        </a:accent1>
        <a:accent2>
          <a:srgbClr val="FFFFFF"/>
        </a:accent2>
        <a:accent3>
          <a:srgbClr val="CAE2FF"/>
        </a:accent3>
        <a:accent4>
          <a:srgbClr val="82AEDA"/>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template 2">
        <a:dk1>
          <a:srgbClr val="FFFFFF"/>
        </a:dk1>
        <a:lt1>
          <a:srgbClr val="F8F8F8"/>
        </a:lt1>
        <a:dk2>
          <a:srgbClr val="99CCFF"/>
        </a:dk2>
        <a:lt2>
          <a:srgbClr val="F8F8F8"/>
        </a:lt2>
        <a:accent1>
          <a:srgbClr val="FFFFFF"/>
        </a:accent1>
        <a:accent2>
          <a:srgbClr val="FFFFFF"/>
        </a:accent2>
        <a:accent3>
          <a:srgbClr val="CAE2FF"/>
        </a:accent3>
        <a:accent4>
          <a:srgbClr val="D4D4D4"/>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template 3">
        <a:dk1>
          <a:srgbClr val="FFFFFF"/>
        </a:dk1>
        <a:lt1>
          <a:srgbClr val="FFCC00"/>
        </a:lt1>
        <a:dk2>
          <a:srgbClr val="99CCFF"/>
        </a:dk2>
        <a:lt2>
          <a:srgbClr val="FFCC00"/>
        </a:lt2>
        <a:accent1>
          <a:srgbClr val="FFFFFF"/>
        </a:accent1>
        <a:accent2>
          <a:srgbClr val="FFFFFF"/>
        </a:accent2>
        <a:accent3>
          <a:srgbClr val="CAE2FF"/>
        </a:accent3>
        <a:accent4>
          <a:srgbClr val="DAAE00"/>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template 4">
        <a:dk1>
          <a:srgbClr val="FFFFFF"/>
        </a:dk1>
        <a:lt1>
          <a:srgbClr val="C6CDD4"/>
        </a:lt1>
        <a:dk2>
          <a:srgbClr val="99CCFF"/>
        </a:dk2>
        <a:lt2>
          <a:srgbClr val="C6CDD4"/>
        </a:lt2>
        <a:accent1>
          <a:srgbClr val="FFFFFF"/>
        </a:accent1>
        <a:accent2>
          <a:srgbClr val="FFFFFF"/>
        </a:accent2>
        <a:accent3>
          <a:srgbClr val="CAE2FF"/>
        </a:accent3>
        <a:accent4>
          <a:srgbClr val="A9AFB5"/>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1717</Words>
  <Application>Microsoft Office PowerPoint</Application>
  <PresentationFormat>画面に合わせる (4:3)</PresentationFormat>
  <Paragraphs>369</Paragraphs>
  <Slides>82</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82</vt:i4>
      </vt:variant>
    </vt:vector>
  </HeadingPairs>
  <TitlesOfParts>
    <vt:vector size="91" baseType="lpstr">
      <vt:lpstr>ＭＳ Ｐゴシック</vt:lpstr>
      <vt:lpstr>ＭＳ Ｐ明朝</vt:lpstr>
      <vt:lpstr>VL ゴシック</vt:lpstr>
      <vt:lpstr>Arial</vt:lpstr>
      <vt:lpstr>Calibri</vt:lpstr>
      <vt:lpstr>Tahoma</vt:lpstr>
      <vt:lpstr>Office ​​テーマ</vt:lpstr>
      <vt:lpstr>template</vt:lpstr>
      <vt:lpstr>Office テーマ</vt:lpstr>
      <vt:lpstr>オルソポジトロニウムの寿命測定によるQED の実験的検証</vt:lpstr>
      <vt:lpstr>　　　　　　　　　はじめに</vt:lpstr>
      <vt:lpstr>実験目的</vt:lpstr>
      <vt:lpstr>ポジトロニウムの寿命の理論値</vt:lpstr>
      <vt:lpstr>ポジトロニウムとは？</vt:lpstr>
      <vt:lpstr>場の理論</vt:lpstr>
      <vt:lpstr>ポジトロニウムの崩壊</vt:lpstr>
      <vt:lpstr>寿命の計算</vt:lpstr>
      <vt:lpstr>理論値</vt:lpstr>
      <vt:lpstr>　　　　　実験の原理・方法</vt:lpstr>
      <vt:lpstr>用意するもの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真空中のデータ解析</vt:lpstr>
      <vt:lpstr>ADCのcalibration</vt:lpstr>
      <vt:lpstr>図１：ADCの生データ</vt:lpstr>
      <vt:lpstr>PowerPoint プレゼンテーション</vt:lpstr>
      <vt:lpstr>この値を用いてcalibrationすると、以下の式が得られた。</vt:lpstr>
      <vt:lpstr>図２：calibration後のグラフ</vt:lpstr>
      <vt:lpstr>TDCのcalibration</vt:lpstr>
      <vt:lpstr>図３：TDCの生データ</vt:lpstr>
      <vt:lpstr>回路に組み込んでおいたfixed delayとTDCの値を対応させ、 calibrationを行った。</vt:lpstr>
      <vt:lpstr>calibrationの結果以下の式が得られた</vt:lpstr>
      <vt:lpstr>図４： calibration後のTDC4</vt:lpstr>
      <vt:lpstr>ペデスタルの扱い</vt:lpstr>
      <vt:lpstr>　　　　真空中のデータ解析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真空中のデータ解析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考察</vt:lpstr>
      <vt:lpstr>誤差の評価</vt:lpstr>
      <vt:lpstr>寿命に影響を与える誤差として以下の３点を 考える</vt:lpstr>
      <vt:lpstr>TDC4のcalibration関数の誤差</vt:lpstr>
      <vt:lpstr>TQ補正関数の誤差</vt:lpstr>
      <vt:lpstr>TQ補正関数の誤差</vt:lpstr>
      <vt:lpstr>pick-off補正関数の誤差</vt:lpstr>
      <vt:lpstr>誤差を含めた時の寿命</vt:lpstr>
      <vt:lpstr>寿命の誤差</vt:lpstr>
      <vt:lpstr>寿命の誤差</vt:lpstr>
      <vt:lpstr>　　　　　　　　　　　考察</vt:lpstr>
      <vt:lpstr>ペデスタルの問題</vt:lpstr>
      <vt:lpstr>ペデスタルの問題</vt:lpstr>
      <vt:lpstr>ペデスタルの問題</vt:lpstr>
      <vt:lpstr>ペデスタルの問題</vt:lpstr>
      <vt:lpstr>ペデスタルの問題</vt:lpstr>
      <vt:lpstr>　　　　　　　　　おわりに</vt:lpstr>
      <vt:lpstr>今回の実験について</vt:lpstr>
      <vt:lpstr>ＥＮＤ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実験の原理・方法</dc:title>
  <dc:creator>FJ-USER</dc:creator>
  <cp:lastModifiedBy>student</cp:lastModifiedBy>
  <cp:revision>39</cp:revision>
  <dcterms:created xsi:type="dcterms:W3CDTF">2013-09-30T07:14:45Z</dcterms:created>
  <dcterms:modified xsi:type="dcterms:W3CDTF">2013-10-10T02:58:57Z</dcterms:modified>
</cp:coreProperties>
</file>