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56" r:id="rId3"/>
    <p:sldMasterId id="2147483768" r:id="rId4"/>
    <p:sldMasterId id="2147483780" r:id="rId5"/>
    <p:sldMasterId id="2147483792" r:id="rId6"/>
    <p:sldMasterId id="2147483816" r:id="rId7"/>
    <p:sldMasterId id="2147483828" r:id="rId8"/>
  </p:sldMasterIdLst>
  <p:notesMasterIdLst>
    <p:notesMasterId r:id="rId50"/>
  </p:notesMasterIdLst>
  <p:sldIdLst>
    <p:sldId id="256" r:id="rId9"/>
    <p:sldId id="268" r:id="rId10"/>
    <p:sldId id="270" r:id="rId11"/>
    <p:sldId id="301" r:id="rId12"/>
    <p:sldId id="263" r:id="rId13"/>
    <p:sldId id="273" r:id="rId14"/>
    <p:sldId id="264" r:id="rId15"/>
    <p:sldId id="274" r:id="rId16"/>
    <p:sldId id="272" r:id="rId17"/>
    <p:sldId id="302" r:id="rId18"/>
    <p:sldId id="303" r:id="rId19"/>
    <p:sldId id="275" r:id="rId20"/>
    <p:sldId id="257" r:id="rId21"/>
    <p:sldId id="306" r:id="rId22"/>
    <p:sldId id="304" r:id="rId23"/>
    <p:sldId id="307" r:id="rId24"/>
    <p:sldId id="308" r:id="rId25"/>
    <p:sldId id="258" r:id="rId26"/>
    <p:sldId id="259" r:id="rId27"/>
    <p:sldId id="261" r:id="rId28"/>
    <p:sldId id="305" r:id="rId29"/>
    <p:sldId id="260" r:id="rId30"/>
    <p:sldId id="262" r:id="rId31"/>
    <p:sldId id="265" r:id="rId32"/>
    <p:sldId id="266" r:id="rId33"/>
    <p:sldId id="269" r:id="rId34"/>
    <p:sldId id="267" r:id="rId35"/>
    <p:sldId id="309" r:id="rId36"/>
    <p:sldId id="310" r:id="rId37"/>
    <p:sldId id="311" r:id="rId38"/>
    <p:sldId id="312" r:id="rId39"/>
    <p:sldId id="313" r:id="rId40"/>
    <p:sldId id="314" r:id="rId41"/>
    <p:sldId id="315" r:id="rId42"/>
    <p:sldId id="316" r:id="rId43"/>
    <p:sldId id="317" r:id="rId44"/>
    <p:sldId id="318" r:id="rId45"/>
    <p:sldId id="319" r:id="rId46"/>
    <p:sldId id="320" r:id="rId47"/>
    <p:sldId id="321" r:id="rId48"/>
    <p:sldId id="300" r:id="rId4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C618CA"/>
    <a:srgbClr val="B0B2D0"/>
    <a:srgbClr val="7E95B8"/>
    <a:srgbClr val="2E2B67"/>
    <a:srgbClr val="1DB91D"/>
    <a:srgbClr val="0210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41" autoAdjust="0"/>
    <p:restoredTop sz="94660"/>
  </p:normalViewPr>
  <p:slideViewPr>
    <p:cSldViewPr>
      <p:cViewPr varScale="1">
        <p:scale>
          <a:sx n="72" d="100"/>
          <a:sy n="72" d="100"/>
        </p:scale>
        <p:origin x="-114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8.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222191-401D-4D21-BE95-F1E7C465569B}" type="datetimeFigureOut">
              <a:rPr kumimoji="1" lang="ja-JP" altLang="en-US" smtClean="0"/>
              <a:t>2012/8/28</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EBD41B-B54F-4A37-B9C8-656CE9B01414}" type="slidenum">
              <a:rPr kumimoji="1" lang="ja-JP" altLang="en-US" smtClean="0"/>
              <a:t>‹#›</a:t>
            </a:fld>
            <a:endParaRPr kumimoji="1" lang="ja-JP" altLang="en-US"/>
          </a:p>
        </p:txBody>
      </p:sp>
    </p:spTree>
    <p:extLst>
      <p:ext uri="{BB962C8B-B14F-4D97-AF65-F5344CB8AC3E}">
        <p14:creationId xmlns:p14="http://schemas.microsoft.com/office/powerpoint/2010/main" val="17837190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EBD41B-B54F-4A37-B9C8-656CE9B01414}" type="slidenum">
              <a:rPr kumimoji="1" lang="ja-JP" altLang="en-US" smtClean="0"/>
              <a:t>8</a:t>
            </a:fld>
            <a:endParaRPr kumimoji="1" lang="ja-JP" altLang="en-US"/>
          </a:p>
        </p:txBody>
      </p:sp>
    </p:spTree>
    <p:extLst>
      <p:ext uri="{BB962C8B-B14F-4D97-AF65-F5344CB8AC3E}">
        <p14:creationId xmlns:p14="http://schemas.microsoft.com/office/powerpoint/2010/main" val="1694721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r>
              <a:rPr kumimoji="1" lang="en-US" altLang="ja-JP" smtClean="0"/>
              <a:t>2012/8/28</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33099A5C-848D-420D-95BA-A7CBAD938993}" type="slidenum">
              <a:rPr kumimoji="1" lang="ja-JP" altLang="en-US" smtClean="0"/>
              <a:t>‹#›</a:t>
            </a:fld>
            <a:endParaRPr kumimoji="1" lang="ja-JP" alt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ja-JP" altLang="en-US" smtClean="0"/>
              <a:t>マスター タイトルの書式設定</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r>
              <a:rPr kumimoji="1" lang="en-US" altLang="ja-JP" smtClean="0"/>
              <a:t>2012/8/28</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kumimoji="1" lang="en-US" altLang="ja-JP" smtClean="0"/>
              <a:t>2012/8/28</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r>
              <a:rPr kumimoji="1" lang="en-US" altLang="ja-JP" smtClean="0"/>
              <a:t>2012/8/28</a:t>
            </a:r>
            <a:endParaRPr kumimoji="1" lang="ja-JP" altLang="en-US"/>
          </a:p>
        </p:txBody>
      </p:sp>
      <p:sp>
        <p:nvSpPr>
          <p:cNvPr id="23" name="Slide Number Placeholder 22"/>
          <p:cNvSpPr>
            <a:spLocks noGrp="1"/>
          </p:cNvSpPr>
          <p:nvPr>
            <p:ph type="sldNum" sz="quarter" idx="11"/>
          </p:nvPr>
        </p:nvSpPr>
        <p:spPr/>
        <p:txBody>
          <a:bodyPr/>
          <a:lstStyle/>
          <a:p>
            <a:fld id="{33099A5C-848D-420D-95BA-A7CBAD938993}" type="slidenum">
              <a:rPr kumimoji="1" lang="ja-JP" altLang="en-US" smtClean="0"/>
              <a:t>‹#›</a:t>
            </a:fld>
            <a:endParaRPr kumimoji="1" lang="ja-JP" altLang="en-US"/>
          </a:p>
        </p:txBody>
      </p:sp>
      <p:sp>
        <p:nvSpPr>
          <p:cNvPr id="24" name="Footer Placeholder 23"/>
          <p:cNvSpPr>
            <a:spLocks noGrp="1"/>
          </p:cNvSpPr>
          <p:nvPr>
            <p:ph type="ftr" sz="quarter" idx="12"/>
          </p:nvPr>
        </p:nvSpPr>
        <p:spPr/>
        <p:txBody>
          <a:bodyPr/>
          <a:lstStyle/>
          <a:p>
            <a:endParaRPr kumimoji="1" lang="ja-JP" alt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ja-JP" altLang="en-US" smtClean="0"/>
              <a:t>マスター タイトルの書式設定</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2" name="Date Placeholder 11"/>
          <p:cNvSpPr>
            <a:spLocks noGrp="1"/>
          </p:cNvSpPr>
          <p:nvPr>
            <p:ph type="dt" sz="half" idx="14"/>
          </p:nvPr>
        </p:nvSpPr>
        <p:spPr/>
        <p:txBody>
          <a:bodyPr/>
          <a:lstStyle/>
          <a:p>
            <a:r>
              <a:rPr kumimoji="1" lang="en-US" altLang="ja-JP" smtClean="0"/>
              <a:t>2012/8/28</a:t>
            </a:r>
            <a:endParaRPr kumimoji="1" lang="ja-JP" altLang="en-US"/>
          </a:p>
        </p:txBody>
      </p:sp>
      <p:sp>
        <p:nvSpPr>
          <p:cNvPr id="19" name="Slide Number Placeholder 18"/>
          <p:cNvSpPr>
            <a:spLocks noGrp="1"/>
          </p:cNvSpPr>
          <p:nvPr>
            <p:ph type="sldNum" sz="quarter" idx="15"/>
          </p:nvPr>
        </p:nvSpPr>
        <p:spPr/>
        <p:txBody>
          <a:bodyPr/>
          <a:lstStyle/>
          <a:p>
            <a:fld id="{33099A5C-848D-420D-95BA-A7CBAD938993}" type="slidenum">
              <a:rPr kumimoji="1" lang="ja-JP" altLang="en-US" smtClean="0"/>
              <a:t>‹#›</a:t>
            </a:fld>
            <a:endParaRPr kumimoji="1" lang="ja-JP" altLang="en-US"/>
          </a:p>
        </p:txBody>
      </p:sp>
      <p:sp>
        <p:nvSpPr>
          <p:cNvPr id="21" name="Footer Placeholder 20"/>
          <p:cNvSpPr>
            <a:spLocks noGrp="1"/>
          </p:cNvSpPr>
          <p:nvPr>
            <p:ph type="ftr" sz="quarter" idx="16"/>
          </p:nvPr>
        </p:nvSpPr>
        <p:spPr/>
        <p:txBody>
          <a:bodyPr/>
          <a:lstStyle/>
          <a:p>
            <a:endParaRPr kumimoji="1" lang="ja-JP" altLang="en-US"/>
          </a:p>
        </p:txBody>
      </p:sp>
      <p:sp>
        <p:nvSpPr>
          <p:cNvPr id="8" name="Title 7"/>
          <p:cNvSpPr>
            <a:spLocks noGrp="1"/>
          </p:cNvSpPr>
          <p:nvPr>
            <p:ph type="title"/>
          </p:nvPr>
        </p:nvSpPr>
        <p:spPr/>
        <p:txBody>
          <a:bodyPr/>
          <a:lstStyle/>
          <a:p>
            <a:r>
              <a:rPr lang="ja-JP" altLang="en-US" smtClean="0"/>
              <a:t>マスター タイトルの書式設定</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16" name="Date Placeholder 15"/>
          <p:cNvSpPr>
            <a:spLocks noGrp="1"/>
          </p:cNvSpPr>
          <p:nvPr>
            <p:ph type="dt" sz="half" idx="10"/>
          </p:nvPr>
        </p:nvSpPr>
        <p:spPr/>
        <p:txBody>
          <a:bodyPr/>
          <a:lstStyle/>
          <a:p>
            <a:r>
              <a:rPr kumimoji="1" lang="en-US" altLang="ja-JP" smtClean="0"/>
              <a:t>2012/8/28</a:t>
            </a:r>
            <a:endParaRPr kumimoji="1" lang="ja-JP" altLang="en-US"/>
          </a:p>
        </p:txBody>
      </p:sp>
      <p:sp>
        <p:nvSpPr>
          <p:cNvPr id="20" name="Slide Number Placeholder 19"/>
          <p:cNvSpPr>
            <a:spLocks noGrp="1"/>
          </p:cNvSpPr>
          <p:nvPr>
            <p:ph type="sldNum" sz="quarter" idx="11"/>
          </p:nvPr>
        </p:nvSpPr>
        <p:spPr/>
        <p:txBody>
          <a:bodyPr/>
          <a:lstStyle/>
          <a:p>
            <a:fld id="{33099A5C-848D-420D-95BA-A7CBAD938993}" type="slidenum">
              <a:rPr kumimoji="1" lang="ja-JP" altLang="en-US" smtClean="0"/>
              <a:t>‹#›</a:t>
            </a:fld>
            <a:endParaRPr kumimoji="1" lang="ja-JP" altLang="en-US"/>
          </a:p>
        </p:txBody>
      </p:sp>
      <p:sp>
        <p:nvSpPr>
          <p:cNvPr id="21" name="Footer Placeholder 20"/>
          <p:cNvSpPr>
            <a:spLocks noGrp="1"/>
          </p:cNvSpPr>
          <p:nvPr>
            <p:ph type="ftr" sz="quarter" idx="12"/>
          </p:nvPr>
        </p:nvSpPr>
        <p:spPr/>
        <p:txBody>
          <a:bodyPr/>
          <a:lstStyle/>
          <a:p>
            <a:endParaRPr kumimoji="1" lang="ja-JP" alt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ja-JP" altLang="en-US" smtClean="0"/>
              <a:t>マスター タイトルの書式設定</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7" name="Title 26"/>
          <p:cNvSpPr>
            <a:spLocks noGrp="1"/>
          </p:cNvSpPr>
          <p:nvPr>
            <p:ph type="title"/>
          </p:nvPr>
        </p:nvSpPr>
        <p:spPr/>
        <p:txBody>
          <a:bodyPr/>
          <a:lstStyle/>
          <a:p>
            <a:r>
              <a:rPr lang="ja-JP" altLang="en-US" smtClean="0"/>
              <a:t>マスター タイトルの書式設定</a:t>
            </a:r>
            <a:endParaRPr lang="en-US" dirty="0"/>
          </a:p>
        </p:txBody>
      </p:sp>
      <p:sp>
        <p:nvSpPr>
          <p:cNvPr id="20" name="Date Placeholder 19"/>
          <p:cNvSpPr>
            <a:spLocks noGrp="1"/>
          </p:cNvSpPr>
          <p:nvPr>
            <p:ph type="dt" sz="half" idx="15"/>
          </p:nvPr>
        </p:nvSpPr>
        <p:spPr/>
        <p:txBody>
          <a:bodyPr/>
          <a:lstStyle/>
          <a:p>
            <a:r>
              <a:rPr kumimoji="1" lang="en-US" altLang="ja-JP" smtClean="0"/>
              <a:t>2012/8/28</a:t>
            </a:r>
            <a:endParaRPr kumimoji="1" lang="ja-JP" altLang="en-US"/>
          </a:p>
        </p:txBody>
      </p:sp>
      <p:sp>
        <p:nvSpPr>
          <p:cNvPr id="25" name="Slide Number Placeholder 24"/>
          <p:cNvSpPr>
            <a:spLocks noGrp="1"/>
          </p:cNvSpPr>
          <p:nvPr>
            <p:ph type="sldNum" sz="quarter" idx="16"/>
          </p:nvPr>
        </p:nvSpPr>
        <p:spPr/>
        <p:txBody>
          <a:bodyPr/>
          <a:lstStyle/>
          <a:p>
            <a:fld id="{33099A5C-848D-420D-95BA-A7CBAD938993}" type="slidenum">
              <a:rPr kumimoji="1" lang="ja-JP" altLang="en-US" smtClean="0"/>
              <a:t>‹#›</a:t>
            </a:fld>
            <a:endParaRPr kumimoji="1" lang="ja-JP" altLang="en-US"/>
          </a:p>
        </p:txBody>
      </p:sp>
      <p:sp>
        <p:nvSpPr>
          <p:cNvPr id="26" name="Footer Placeholder 25"/>
          <p:cNvSpPr>
            <a:spLocks noGrp="1"/>
          </p:cNvSpPr>
          <p:nvPr>
            <p:ph type="ftr" sz="quarter" idx="17"/>
          </p:nvPr>
        </p:nvSpPr>
        <p:spPr/>
        <p:txBody>
          <a:bodyPr/>
          <a:lstStyle/>
          <a:p>
            <a:endParaRPr kumimoji="1"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30" name="Title 29"/>
          <p:cNvSpPr>
            <a:spLocks noGrp="1"/>
          </p:cNvSpPr>
          <p:nvPr>
            <p:ph type="title"/>
          </p:nvPr>
        </p:nvSpPr>
        <p:spPr/>
        <p:txBody>
          <a:bodyPr/>
          <a:lstStyle/>
          <a:p>
            <a:r>
              <a:rPr lang="ja-JP" altLang="en-US" smtClean="0"/>
              <a:t>マスター タイトルの書式設定</a:t>
            </a:r>
            <a:endParaRPr lang="en-US"/>
          </a:p>
        </p:txBody>
      </p:sp>
      <p:sp>
        <p:nvSpPr>
          <p:cNvPr id="20" name="Date Placeholder 19"/>
          <p:cNvSpPr>
            <a:spLocks noGrp="1"/>
          </p:cNvSpPr>
          <p:nvPr>
            <p:ph type="dt" sz="half" idx="16"/>
          </p:nvPr>
        </p:nvSpPr>
        <p:spPr/>
        <p:txBody>
          <a:bodyPr/>
          <a:lstStyle/>
          <a:p>
            <a:r>
              <a:rPr kumimoji="1" lang="en-US" altLang="ja-JP" smtClean="0"/>
              <a:t>2012/8/28</a:t>
            </a:r>
            <a:endParaRPr kumimoji="1" lang="ja-JP" altLang="en-US"/>
          </a:p>
        </p:txBody>
      </p:sp>
      <p:sp>
        <p:nvSpPr>
          <p:cNvPr id="24" name="Slide Number Placeholder 23"/>
          <p:cNvSpPr>
            <a:spLocks noGrp="1"/>
          </p:cNvSpPr>
          <p:nvPr>
            <p:ph type="sldNum" sz="quarter" idx="17"/>
          </p:nvPr>
        </p:nvSpPr>
        <p:spPr/>
        <p:txBody>
          <a:bodyPr/>
          <a:lstStyle/>
          <a:p>
            <a:fld id="{33099A5C-848D-420D-95BA-A7CBAD938993}" type="slidenum">
              <a:rPr kumimoji="1" lang="ja-JP" altLang="en-US" smtClean="0"/>
              <a:t>‹#›</a:t>
            </a:fld>
            <a:endParaRPr kumimoji="1" lang="ja-JP" altLang="en-US"/>
          </a:p>
        </p:txBody>
      </p:sp>
      <p:sp>
        <p:nvSpPr>
          <p:cNvPr id="29" name="Footer Placeholder 28"/>
          <p:cNvSpPr>
            <a:spLocks noGrp="1"/>
          </p:cNvSpPr>
          <p:nvPr>
            <p:ph type="ftr" sz="quarter" idx="18"/>
          </p:nvPr>
        </p:nvSpPr>
        <p:spPr/>
        <p:txBody>
          <a:bodyPr/>
          <a:lstStyle/>
          <a:p>
            <a:endParaRPr kumimoji="1"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r>
              <a:rPr kumimoji="1" lang="en-US" altLang="ja-JP" smtClean="0"/>
              <a:t>2012/8/28</a:t>
            </a:r>
            <a:endParaRPr kumimoji="1" lang="ja-JP" altLang="en-US"/>
          </a:p>
        </p:txBody>
      </p:sp>
      <p:sp>
        <p:nvSpPr>
          <p:cNvPr id="14" name="Slide Number Placeholder 13"/>
          <p:cNvSpPr>
            <a:spLocks noGrp="1"/>
          </p:cNvSpPr>
          <p:nvPr>
            <p:ph type="sldNum" sz="quarter" idx="11"/>
          </p:nvPr>
        </p:nvSpPr>
        <p:spPr/>
        <p:txBody>
          <a:bodyPr/>
          <a:lstStyle/>
          <a:p>
            <a:fld id="{33099A5C-848D-420D-95BA-A7CBAD938993}" type="slidenum">
              <a:rPr kumimoji="1" lang="ja-JP" altLang="en-US" smtClean="0"/>
              <a:t>‹#›</a:t>
            </a:fld>
            <a:endParaRPr kumimoji="1" lang="ja-JP" altLang="en-US"/>
          </a:p>
        </p:txBody>
      </p:sp>
      <p:sp>
        <p:nvSpPr>
          <p:cNvPr id="18" name="Footer Placeholder 17"/>
          <p:cNvSpPr>
            <a:spLocks noGrp="1"/>
          </p:cNvSpPr>
          <p:nvPr>
            <p:ph type="ftr" sz="quarter" idx="12"/>
          </p:nvPr>
        </p:nvSpPr>
        <p:spPr/>
        <p:txBody>
          <a:bodyPr/>
          <a:lstStyle/>
          <a:p>
            <a:endParaRPr kumimoji="1" lang="ja-JP" altLang="en-US"/>
          </a:p>
        </p:txBody>
      </p:sp>
      <p:sp>
        <p:nvSpPr>
          <p:cNvPr id="15" name="Title 14"/>
          <p:cNvSpPr>
            <a:spLocks noGrp="1"/>
          </p:cNvSpPr>
          <p:nvPr>
            <p:ph type="title"/>
          </p:nvPr>
        </p:nvSpPr>
        <p:spPr/>
        <p:txBody>
          <a:bodyPr/>
          <a:lstStyle/>
          <a:p>
            <a:r>
              <a:rPr lang="ja-JP" altLang="en-US" smtClean="0"/>
              <a:t>マスター タイトルの書式設定</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r>
              <a:rPr kumimoji="1" lang="en-US" altLang="ja-JP" smtClean="0"/>
              <a:t>2012/8/28</a:t>
            </a:r>
            <a:endParaRPr kumimoji="1" lang="ja-JP" altLang="en-US"/>
          </a:p>
        </p:txBody>
      </p:sp>
      <p:sp>
        <p:nvSpPr>
          <p:cNvPr id="12" name="Slide Number Placeholder 11"/>
          <p:cNvSpPr>
            <a:spLocks noGrp="1"/>
          </p:cNvSpPr>
          <p:nvPr>
            <p:ph type="sldNum" sz="quarter" idx="11"/>
          </p:nvPr>
        </p:nvSpPr>
        <p:spPr/>
        <p:txBody>
          <a:bodyPr/>
          <a:lstStyle/>
          <a:p>
            <a:fld id="{33099A5C-848D-420D-95BA-A7CBAD938993}" type="slidenum">
              <a:rPr kumimoji="1" lang="ja-JP" altLang="en-US" smtClean="0"/>
              <a:t>‹#›</a:t>
            </a:fld>
            <a:endParaRPr kumimoji="1" lang="ja-JP" altLang="en-US"/>
          </a:p>
        </p:txBody>
      </p:sp>
      <p:sp>
        <p:nvSpPr>
          <p:cNvPr id="13" name="Footer Placeholder 12"/>
          <p:cNvSpPr>
            <a:spLocks noGrp="1"/>
          </p:cNvSpPr>
          <p:nvPr>
            <p:ph type="ftr" sz="quarter" idx="12"/>
          </p:nvPr>
        </p:nvSpPr>
        <p:spPr/>
        <p:txBody>
          <a:bodyPr/>
          <a:lstStyle/>
          <a:p>
            <a:endParaRPr kumimoji="1"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ja-JP" altLang="en-US" smtClean="0"/>
              <a:t>マスター タイトルの書式設定</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3" name="Date Placeholder 12"/>
          <p:cNvSpPr>
            <a:spLocks noGrp="1"/>
          </p:cNvSpPr>
          <p:nvPr>
            <p:ph type="dt" sz="half" idx="15"/>
          </p:nvPr>
        </p:nvSpPr>
        <p:spPr/>
        <p:txBody>
          <a:bodyPr/>
          <a:lstStyle/>
          <a:p>
            <a:r>
              <a:rPr kumimoji="1" lang="en-US" altLang="ja-JP" smtClean="0"/>
              <a:t>2012/8/28</a:t>
            </a:r>
            <a:endParaRPr kumimoji="1" lang="ja-JP" altLang="en-US"/>
          </a:p>
        </p:txBody>
      </p:sp>
      <p:sp>
        <p:nvSpPr>
          <p:cNvPr id="18" name="Slide Number Placeholder 17"/>
          <p:cNvSpPr>
            <a:spLocks noGrp="1"/>
          </p:cNvSpPr>
          <p:nvPr>
            <p:ph type="sldNum" sz="quarter" idx="16"/>
          </p:nvPr>
        </p:nvSpPr>
        <p:spPr/>
        <p:txBody>
          <a:bodyPr/>
          <a:lstStyle/>
          <a:p>
            <a:fld id="{33099A5C-848D-420D-95BA-A7CBAD938993}" type="slidenum">
              <a:rPr kumimoji="1" lang="ja-JP" altLang="en-US" smtClean="0"/>
              <a:t>‹#›</a:t>
            </a:fld>
            <a:endParaRPr kumimoji="1" lang="ja-JP" altLang="en-US"/>
          </a:p>
        </p:txBody>
      </p:sp>
      <p:sp>
        <p:nvSpPr>
          <p:cNvPr id="20" name="Footer Placeholder 19"/>
          <p:cNvSpPr>
            <a:spLocks noGrp="1"/>
          </p:cNvSpPr>
          <p:nvPr>
            <p:ph type="ftr" sz="quarter" idx="17"/>
          </p:nvPr>
        </p:nvSpPr>
        <p:spPr/>
        <p:txBody>
          <a:bodyPr/>
          <a:lstStyle/>
          <a:p>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r>
              <a:rPr kumimoji="1" lang="en-US" altLang="ja-JP" smtClean="0"/>
              <a:t>2012/8/28</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ja-JP" altLang="en-US" smtClean="0"/>
              <a:t>マスター テキストの書式設定</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ja-JP" altLang="en-US" smtClean="0"/>
              <a:t>マスター タイトルの書式設定</a:t>
            </a:r>
            <a:endParaRPr lang="en-US" dirty="0"/>
          </a:p>
        </p:txBody>
      </p:sp>
      <p:sp>
        <p:nvSpPr>
          <p:cNvPr id="13" name="Date Placeholder 12"/>
          <p:cNvSpPr>
            <a:spLocks noGrp="1"/>
          </p:cNvSpPr>
          <p:nvPr>
            <p:ph type="dt" sz="half" idx="14"/>
          </p:nvPr>
        </p:nvSpPr>
        <p:spPr/>
        <p:txBody>
          <a:bodyPr/>
          <a:lstStyle/>
          <a:p>
            <a:r>
              <a:rPr kumimoji="1" lang="en-US" altLang="ja-JP" smtClean="0"/>
              <a:t>2012/8/28</a:t>
            </a:r>
            <a:endParaRPr kumimoji="1" lang="ja-JP" altLang="en-US"/>
          </a:p>
        </p:txBody>
      </p:sp>
      <p:sp>
        <p:nvSpPr>
          <p:cNvPr id="20" name="Slide Number Placeholder 19"/>
          <p:cNvSpPr>
            <a:spLocks noGrp="1"/>
          </p:cNvSpPr>
          <p:nvPr>
            <p:ph type="sldNum" sz="quarter" idx="15"/>
          </p:nvPr>
        </p:nvSpPr>
        <p:spPr/>
        <p:txBody>
          <a:bodyPr/>
          <a:lstStyle/>
          <a:p>
            <a:fld id="{33099A5C-848D-420D-95BA-A7CBAD938993}" type="slidenum">
              <a:rPr kumimoji="1" lang="ja-JP" altLang="en-US" smtClean="0"/>
              <a:t>‹#›</a:t>
            </a:fld>
            <a:endParaRPr kumimoji="1" lang="ja-JP" altLang="en-US"/>
          </a:p>
        </p:txBody>
      </p:sp>
      <p:sp>
        <p:nvSpPr>
          <p:cNvPr id="21" name="Footer Placeholder 20"/>
          <p:cNvSpPr>
            <a:spLocks noGrp="1"/>
          </p:cNvSpPr>
          <p:nvPr>
            <p:ph type="ftr" sz="quarter" idx="16"/>
          </p:nvPr>
        </p:nvSpPr>
        <p:spPr/>
        <p:txBody>
          <a:bodyPr/>
          <a:lstStyle/>
          <a:p>
            <a:endParaRPr kumimoji="1"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r>
              <a:rPr kumimoji="1" lang="en-US" altLang="ja-JP" smtClean="0"/>
              <a:t>2012/8/28</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r>
              <a:rPr kumimoji="1" lang="en-US" altLang="ja-JP" smtClean="0"/>
              <a:t>2012/8/28</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r>
              <a:rPr kumimoji="1" lang="en-US" altLang="ja-JP" smtClean="0"/>
              <a:t>2012/8/28</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r>
              <a:rPr kumimoji="1" lang="en-US" altLang="ja-JP" smtClean="0"/>
              <a:t>2012/8/28</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kumimoji="1" lang="en-US" altLang="ja-JP" smtClean="0"/>
              <a:t>2012/8/28</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r>
              <a:rPr kumimoji="1" lang="en-US" altLang="ja-JP" smtClean="0"/>
              <a:t>2012/8/28</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r>
              <a:rPr kumimoji="1" lang="en-US" altLang="ja-JP" smtClean="0"/>
              <a:t>2012/8/28</a:t>
            </a:r>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r>
              <a:rPr kumimoji="1" lang="en-US" altLang="ja-JP" smtClean="0"/>
              <a:t>2012/8/28</a:t>
            </a:r>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kumimoji="1" lang="en-US" altLang="ja-JP" smtClean="0"/>
              <a:t>2012/8/28</a:t>
            </a:r>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r>
              <a:rPr kumimoji="1" lang="en-US" altLang="ja-JP" smtClean="0"/>
              <a:t>2012/8/28</a:t>
            </a:r>
            <a:endParaRPr kumimoji="1" lang="ja-JP" alt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ja-JP" altLang="en-US" smtClean="0"/>
              <a:t>マスター タイトルの書式設定</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kumimoji="1" lang="en-US" altLang="ja-JP" smtClean="0"/>
              <a:t>2012/8/28</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
        <p:nvSpPr>
          <p:cNvPr id="9" name="Content Placeholder 8"/>
          <p:cNvSpPr>
            <a:spLocks noGrp="1"/>
          </p:cNvSpPr>
          <p:nvPr>
            <p:ph sz="quarter" idx="13"/>
          </p:nvPr>
        </p:nvSpPr>
        <p:spPr>
          <a:xfrm>
            <a:off x="304800" y="381000"/>
            <a:ext cx="7772400" cy="494284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8" name="Date Placeholder 7"/>
          <p:cNvSpPr>
            <a:spLocks noGrp="1"/>
          </p:cNvSpPr>
          <p:nvPr>
            <p:ph type="dt" sz="half" idx="10"/>
          </p:nvPr>
        </p:nvSpPr>
        <p:spPr/>
        <p:txBody>
          <a:bodyPr/>
          <a:lstStyle/>
          <a:p>
            <a:r>
              <a:rPr kumimoji="1" lang="en-US" altLang="ja-JP" smtClean="0"/>
              <a:t>2012/8/28</a:t>
            </a:r>
            <a:endParaRPr kumimoji="1" lang="ja-JP" altLang="en-US"/>
          </a:p>
        </p:txBody>
      </p:sp>
      <p:sp>
        <p:nvSpPr>
          <p:cNvPr id="9" name="Slide Number Placeholder 8"/>
          <p:cNvSpPr>
            <a:spLocks noGrp="1"/>
          </p:cNvSpPr>
          <p:nvPr>
            <p:ph type="sldNum" sz="quarter" idx="11"/>
          </p:nvPr>
        </p:nvSpPr>
        <p:spPr/>
        <p:txBody>
          <a:bodyPr/>
          <a:lstStyle/>
          <a:p>
            <a:fld id="{33099A5C-848D-420D-95BA-A7CBAD938993}" type="slidenum">
              <a:rPr kumimoji="1" lang="ja-JP" altLang="en-US" smtClean="0"/>
              <a:t>‹#›</a:t>
            </a:fld>
            <a:endParaRPr kumimoji="1" lang="ja-JP" altLang="en-US"/>
          </a:p>
        </p:txBody>
      </p:sp>
      <p:sp>
        <p:nvSpPr>
          <p:cNvPr id="10" name="Footer Placeholder 9"/>
          <p:cNvSpPr>
            <a:spLocks noGrp="1"/>
          </p:cNvSpPr>
          <p:nvPr>
            <p:ph type="ftr" sz="quarter" idx="12"/>
          </p:nvPr>
        </p:nvSpPr>
        <p:spPr/>
        <p:txBody>
          <a:bodyPr/>
          <a:lstStyle/>
          <a:p>
            <a:endParaRPr kumimoji="1" lang="ja-JP"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r>
              <a:rPr kumimoji="1" lang="en-US" altLang="ja-JP" smtClean="0"/>
              <a:t>2012/8/28</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r>
              <a:rPr kumimoji="1" lang="en-US" altLang="ja-JP" smtClean="0"/>
              <a:t>2012/8/28</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3">
        <a:schemeClr val="bg1"/>
      </p:bgRef>
    </p:bg>
    <p:spTree>
      <p:nvGrpSpPr>
        <p:cNvPr id="1" name=""/>
        <p:cNvGrpSpPr/>
        <p:nvPr/>
      </p:nvGrpSpPr>
      <p:grpSpPr>
        <a:xfrm>
          <a:off x="0" y="0"/>
          <a:ext cx="0" cy="0"/>
          <a:chOff x="0" y="0"/>
          <a:chExt cx="0" cy="0"/>
        </a:xfrm>
      </p:grpSpPr>
      <p:sp>
        <p:nvSpPr>
          <p:cNvPr id="12" name="正方形/長方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角丸四角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サブタイトル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p:txBody>
          <a:bodyPr/>
          <a:lstStyle/>
          <a:p>
            <a:r>
              <a:rPr kumimoji="1" lang="en-US" altLang="ja-JP" smtClean="0"/>
              <a:t>2012/8/28</a:t>
            </a:r>
            <a:endParaRPr kumimoji="1" lang="ja-JP" altLang="en-US"/>
          </a:p>
        </p:txBody>
      </p:sp>
      <p:sp>
        <p:nvSpPr>
          <p:cNvPr id="17" name="フッター プレースホルダー 16"/>
          <p:cNvSpPr>
            <a:spLocks noGrp="1"/>
          </p:cNvSpPr>
          <p:nvPr>
            <p:ph type="ftr" sz="quarter" idx="11"/>
          </p:nvPr>
        </p:nvSpPr>
        <p:spPr/>
        <p:txBody>
          <a:bodyPr/>
          <a:lstStyle/>
          <a:p>
            <a:endParaRPr kumimoji="1" lang="ja-JP" altLang="en-US"/>
          </a:p>
        </p:txBody>
      </p:sp>
      <p:sp>
        <p:nvSpPr>
          <p:cNvPr id="29" name="スライド番号プレースホルダー 28"/>
          <p:cNvSpPr>
            <a:spLocks noGrp="1"/>
          </p:cNvSpPr>
          <p:nvPr>
            <p:ph type="sldNum" sz="quarter" idx="12"/>
          </p:nvPr>
        </p:nvSpPr>
        <p:spPr/>
        <p:txBody>
          <a:bodyPr lIns="0" tIns="0" rIns="0" bIns="0">
            <a:noAutofit/>
          </a:bodyPr>
          <a:lstStyle>
            <a:lvl1pPr>
              <a:defRPr sz="1400">
                <a:solidFill>
                  <a:srgbClr val="FFFFFF"/>
                </a:solidFill>
              </a:defRPr>
            </a:lvl1pPr>
          </a:lstStyle>
          <a:p>
            <a:fld id="{33099A5C-848D-420D-95BA-A7CBAD938993}" type="slidenum">
              <a:rPr kumimoji="1" lang="ja-JP" altLang="en-US" smtClean="0"/>
              <a:t>‹#›</a:t>
            </a:fld>
            <a:endParaRPr kumimoji="1" lang="ja-JP" altLang="en-US"/>
          </a:p>
        </p:txBody>
      </p:sp>
      <p:sp>
        <p:nvSpPr>
          <p:cNvPr id="7" name="正方形/長方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タイトル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ja-JP" altLang="en-US" smtClean="0"/>
              <a:t>マスター タイトルの書式設定</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4" name="日付プレースホルダー 3"/>
          <p:cNvSpPr>
            <a:spLocks noGrp="1"/>
          </p:cNvSpPr>
          <p:nvPr>
            <p:ph type="dt" sz="half" idx="10"/>
          </p:nvPr>
        </p:nvSpPr>
        <p:spPr/>
        <p:txBody>
          <a:bodyPr/>
          <a:lstStyle/>
          <a:p>
            <a:r>
              <a:rPr kumimoji="1" lang="en-US" altLang="ja-JP" smtClean="0"/>
              <a:t>2012/8/28</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
        <p:nvSpPr>
          <p:cNvPr id="8" name="コンテンツ プレースホルダー 7"/>
          <p:cNvSpPr>
            <a:spLocks noGrp="1"/>
          </p:cNvSpPr>
          <p:nvPr>
            <p:ph sz="quarter" idx="1"/>
          </p:nvPr>
        </p:nvSpPr>
        <p:spPr>
          <a:xfrm>
            <a:off x="914400" y="1447800"/>
            <a:ext cx="7772400" cy="45720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3">
        <a:schemeClr val="bg1"/>
      </p:bgRef>
    </p:bg>
    <p:spTree>
      <p:nvGrpSpPr>
        <p:cNvPr id="1" name=""/>
        <p:cNvGrpSpPr/>
        <p:nvPr/>
      </p:nvGrpSpPr>
      <p:grpSpPr>
        <a:xfrm>
          <a:off x="0" y="0"/>
          <a:ext cx="0" cy="0"/>
          <a:chOff x="0" y="0"/>
          <a:chExt cx="0" cy="0"/>
        </a:xfrm>
      </p:grpSpPr>
      <p:sp>
        <p:nvSpPr>
          <p:cNvPr id="11" name="正方形/長方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角丸四角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タイトル 1"/>
          <p:cNvSpPr>
            <a:spLocks noGrp="1"/>
          </p:cNvSpPr>
          <p:nvPr>
            <p:ph type="title"/>
          </p:nvPr>
        </p:nvSpPr>
        <p:spPr>
          <a:xfrm>
            <a:off x="722313" y="952500"/>
            <a:ext cx="7772400" cy="1362075"/>
          </a:xfrm>
        </p:spPr>
        <p:txBody>
          <a:bodyPr anchor="b" anchorCtr="0"/>
          <a:lstStyle>
            <a:lvl1pPr algn="l">
              <a:buNone/>
              <a:defRPr sz="4000" b="0" cap="none"/>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p:txBody>
          <a:bodyPr/>
          <a:lstStyle/>
          <a:p>
            <a:r>
              <a:rPr kumimoji="1" lang="en-US" altLang="ja-JP" smtClean="0"/>
              <a:t>2012/8/28</a:t>
            </a:r>
            <a:endParaRPr kumimoji="1" lang="ja-JP" altLang="en-US"/>
          </a:p>
        </p:txBody>
      </p:sp>
      <p:sp>
        <p:nvSpPr>
          <p:cNvPr id="5" name="フッター プレースホルダー 4"/>
          <p:cNvSpPr>
            <a:spLocks noGrp="1"/>
          </p:cNvSpPr>
          <p:nvPr>
            <p:ph type="ftr" sz="quarter" idx="11"/>
          </p:nvPr>
        </p:nvSpPr>
        <p:spPr>
          <a:xfrm>
            <a:off x="800100" y="6172200"/>
            <a:ext cx="4000500" cy="457200"/>
          </a:xfrm>
        </p:spPr>
        <p:txBody>
          <a:bodyPr/>
          <a:lstStyle/>
          <a:p>
            <a:endParaRPr kumimoji="1" lang="ja-JP" altLang="en-US"/>
          </a:p>
        </p:txBody>
      </p:sp>
      <p:sp>
        <p:nvSpPr>
          <p:cNvPr id="7" name="正方形/長方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正方形/長方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スライド番号プレースホルダー 5"/>
          <p:cNvSpPr>
            <a:spLocks noGrp="1"/>
          </p:cNvSpPr>
          <p:nvPr>
            <p:ph type="sldNum" sz="quarter" idx="12"/>
          </p:nvPr>
        </p:nvSpPr>
        <p:spPr>
          <a:xfrm>
            <a:off x="146304" y="6208776"/>
            <a:ext cx="457200" cy="457200"/>
          </a:xfrm>
        </p:spPr>
        <p:txBody>
          <a:bodyPr/>
          <a:lstStyle/>
          <a:p>
            <a:fld id="{33099A5C-848D-420D-95BA-A7CBAD938993}" type="slidenum">
              <a:rPr kumimoji="1" lang="ja-JP" altLang="en-US" smtClean="0"/>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r>
              <a:rPr kumimoji="1" lang="en-US" altLang="ja-JP" smtClean="0"/>
              <a:t>2012/8/28</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
        <p:nvSpPr>
          <p:cNvPr id="9" name="コンテンツ プレースホルダー 8"/>
          <p:cNvSpPr>
            <a:spLocks noGrp="1"/>
          </p:cNvSpPr>
          <p:nvPr>
            <p:ph sz="quarter" idx="1"/>
          </p:nvPr>
        </p:nvSpPr>
        <p:spPr>
          <a:xfrm>
            <a:off x="914400" y="1447800"/>
            <a:ext cx="3749040" cy="45720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933950" y="1447800"/>
            <a:ext cx="3749040" cy="45720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273050"/>
            <a:ext cx="7772400" cy="1143000"/>
          </a:xfrm>
        </p:spPr>
        <p:txBody>
          <a:bodyPr anchor="b" anchorCtr="0"/>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7" name="日付プレースホルダー 6"/>
          <p:cNvSpPr>
            <a:spLocks noGrp="1"/>
          </p:cNvSpPr>
          <p:nvPr>
            <p:ph type="dt" sz="half" idx="10"/>
          </p:nvPr>
        </p:nvSpPr>
        <p:spPr/>
        <p:txBody>
          <a:bodyPr/>
          <a:lstStyle/>
          <a:p>
            <a:r>
              <a:rPr kumimoji="1" lang="en-US" altLang="ja-JP" smtClean="0"/>
              <a:t>2012/8/28</a:t>
            </a:r>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
        <p:nvSpPr>
          <p:cNvPr id="11" name="コンテンツ プレースホルダー 10"/>
          <p:cNvSpPr>
            <a:spLocks noGrp="1"/>
          </p:cNvSpPr>
          <p:nvPr>
            <p:ph sz="half" idx="2"/>
          </p:nvPr>
        </p:nvSpPr>
        <p:spPr>
          <a:xfrm>
            <a:off x="914400" y="2247900"/>
            <a:ext cx="3733800" cy="38862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half" idx="4"/>
          </p:nvPr>
        </p:nvSpPr>
        <p:spPr>
          <a:xfrm>
            <a:off x="4953000" y="2247900"/>
            <a:ext cx="3733800" cy="38862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r>
              <a:rPr kumimoji="1" lang="en-US" altLang="ja-JP" smtClean="0"/>
              <a:t>2012/8/28</a:t>
            </a:r>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r>
              <a:rPr kumimoji="1" lang="en-US" altLang="ja-JP" smtClean="0"/>
              <a:t>2012/8/28</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t>2012/8/28</a:t>
            </a:r>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8" name="正方形/長方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角丸四角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タイトル 1"/>
          <p:cNvSpPr>
            <a:spLocks noGrp="1"/>
          </p:cNvSpPr>
          <p:nvPr>
            <p:ph type="title"/>
          </p:nvPr>
        </p:nvSpPr>
        <p:spPr>
          <a:xfrm>
            <a:off x="914400" y="273050"/>
            <a:ext cx="7772400" cy="1143000"/>
          </a:xfrm>
        </p:spPr>
        <p:txBody>
          <a:bodyPr anchor="b" anchorCtr="0"/>
          <a:lstStyle>
            <a:lvl1pPr algn="l">
              <a:buNone/>
              <a:defRPr sz="4000" b="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2012/8/28</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
        <p:nvSpPr>
          <p:cNvPr id="11" name="コンテンツ プレースホルダー 10"/>
          <p:cNvSpPr>
            <a:spLocks noGrp="1"/>
          </p:cNvSpPr>
          <p:nvPr>
            <p:ph sz="quarter" idx="1"/>
          </p:nvPr>
        </p:nvSpPr>
        <p:spPr>
          <a:xfrm>
            <a:off x="2971800" y="1600200"/>
            <a:ext cx="5715000" cy="44958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ja-JP" altLang="en-US" smtClean="0"/>
              <a:t>マスター タイトルの書式設定</a:t>
            </a:r>
            <a:endParaRPr kumimoji="0" lang="en-US"/>
          </a:p>
        </p:txBody>
      </p:sp>
      <p:sp>
        <p:nvSpPr>
          <p:cNvPr id="4" name="テキスト プレースホルダー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2012/8/28</a:t>
            </a:r>
            <a:endParaRPr kumimoji="1" lang="ja-JP" altLang="en-US"/>
          </a:p>
        </p:txBody>
      </p:sp>
      <p:sp>
        <p:nvSpPr>
          <p:cNvPr id="6" name="フッター プレースホルダー 5"/>
          <p:cNvSpPr>
            <a:spLocks noGrp="1"/>
          </p:cNvSpPr>
          <p:nvPr>
            <p:ph type="ftr" sz="quarter" idx="11"/>
          </p:nvPr>
        </p:nvSpPr>
        <p:spPr>
          <a:xfrm>
            <a:off x="914400" y="6172200"/>
            <a:ext cx="3886200" cy="457200"/>
          </a:xfrm>
        </p:spPr>
        <p:txBody>
          <a:bodyPr/>
          <a:lstStyle/>
          <a:p>
            <a:endParaRPr kumimoji="1" lang="ja-JP" altLang="en-US"/>
          </a:p>
        </p:txBody>
      </p:sp>
      <p:sp>
        <p:nvSpPr>
          <p:cNvPr id="7" name="スライド番号プレースホルダー 6"/>
          <p:cNvSpPr>
            <a:spLocks noGrp="1"/>
          </p:cNvSpPr>
          <p:nvPr>
            <p:ph type="sldNum" sz="quarter" idx="12"/>
          </p:nvPr>
        </p:nvSpPr>
        <p:spPr>
          <a:xfrm>
            <a:off x="146304" y="6208776"/>
            <a:ext cx="457200" cy="457200"/>
          </a:xfrm>
        </p:spPr>
        <p:txBody>
          <a:bodyPr/>
          <a:lstStyle/>
          <a:p>
            <a:fld id="{33099A5C-848D-420D-95BA-A7CBAD938993}" type="slidenum">
              <a:rPr kumimoji="1" lang="ja-JP" altLang="en-US" smtClean="0"/>
              <a:t>‹#›</a:t>
            </a:fld>
            <a:endParaRPr kumimoji="1" lang="ja-JP" altLang="en-US"/>
          </a:p>
        </p:txBody>
      </p:sp>
      <p:sp>
        <p:nvSpPr>
          <p:cNvPr id="11" name="正方形/長方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正方形/長方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図プレースホルダー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ja-JP" altLang="en-US" smtClean="0"/>
              <a:t>アイコンをクリックして図を追加</a:t>
            </a:r>
            <a:endParaRPr kumimoji="0"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r>
              <a:rPr kumimoji="1" lang="en-US" altLang="ja-JP" smtClean="0"/>
              <a:t>2012/8/28</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1"/>
            <a:ext cx="201168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914400" y="274640"/>
            <a:ext cx="55626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r>
              <a:rPr kumimoji="1" lang="en-US" altLang="ja-JP" smtClean="0"/>
              <a:t>2012/8/28</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3">
        <a:schemeClr val="bg1"/>
      </p:bgRef>
    </p:bg>
    <p:spTree>
      <p:nvGrpSpPr>
        <p:cNvPr id="1" name=""/>
        <p:cNvGrpSpPr/>
        <p:nvPr/>
      </p:nvGrpSpPr>
      <p:grpSpPr>
        <a:xfrm>
          <a:off x="0" y="0"/>
          <a:ext cx="0" cy="0"/>
          <a:chOff x="0" y="0"/>
          <a:chExt cx="0" cy="0"/>
        </a:xfrm>
      </p:grpSpPr>
      <p:sp>
        <p:nvSpPr>
          <p:cNvPr id="12" name="正方形/長方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角丸四角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サブタイトル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p:txBody>
          <a:bodyPr/>
          <a:lstStyle/>
          <a:p>
            <a:r>
              <a:rPr kumimoji="1" lang="en-US" altLang="ja-JP" smtClean="0"/>
              <a:t>2012/8/28</a:t>
            </a:r>
            <a:endParaRPr kumimoji="1" lang="ja-JP" altLang="en-US"/>
          </a:p>
        </p:txBody>
      </p:sp>
      <p:sp>
        <p:nvSpPr>
          <p:cNvPr id="17" name="フッター プレースホルダー 16"/>
          <p:cNvSpPr>
            <a:spLocks noGrp="1"/>
          </p:cNvSpPr>
          <p:nvPr>
            <p:ph type="ftr" sz="quarter" idx="11"/>
          </p:nvPr>
        </p:nvSpPr>
        <p:spPr/>
        <p:txBody>
          <a:bodyPr/>
          <a:lstStyle/>
          <a:p>
            <a:endParaRPr kumimoji="1" lang="ja-JP" altLang="en-US"/>
          </a:p>
        </p:txBody>
      </p:sp>
      <p:sp>
        <p:nvSpPr>
          <p:cNvPr id="29" name="スライド番号プレースホルダー 28"/>
          <p:cNvSpPr>
            <a:spLocks noGrp="1"/>
          </p:cNvSpPr>
          <p:nvPr>
            <p:ph type="sldNum" sz="quarter" idx="12"/>
          </p:nvPr>
        </p:nvSpPr>
        <p:spPr/>
        <p:txBody>
          <a:bodyPr lIns="0" tIns="0" rIns="0" bIns="0">
            <a:noAutofit/>
          </a:bodyPr>
          <a:lstStyle>
            <a:lvl1pPr>
              <a:defRPr sz="1400">
                <a:solidFill>
                  <a:srgbClr val="FFFFFF"/>
                </a:solidFill>
              </a:defRPr>
            </a:lvl1pPr>
          </a:lstStyle>
          <a:p>
            <a:fld id="{33099A5C-848D-420D-95BA-A7CBAD938993}" type="slidenum">
              <a:rPr kumimoji="1" lang="ja-JP" altLang="en-US" smtClean="0"/>
              <a:t>‹#›</a:t>
            </a:fld>
            <a:endParaRPr kumimoji="1" lang="ja-JP" altLang="en-US"/>
          </a:p>
        </p:txBody>
      </p:sp>
      <p:sp>
        <p:nvSpPr>
          <p:cNvPr id="7" name="正方形/長方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タイトル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ja-JP" altLang="en-US" smtClean="0"/>
              <a:t>マスター タイトルの書式設定</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4" name="日付プレースホルダー 3"/>
          <p:cNvSpPr>
            <a:spLocks noGrp="1"/>
          </p:cNvSpPr>
          <p:nvPr>
            <p:ph type="dt" sz="half" idx="10"/>
          </p:nvPr>
        </p:nvSpPr>
        <p:spPr/>
        <p:txBody>
          <a:bodyPr/>
          <a:lstStyle/>
          <a:p>
            <a:r>
              <a:rPr kumimoji="1" lang="en-US" altLang="ja-JP" smtClean="0"/>
              <a:t>2012/8/28</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
        <p:nvSpPr>
          <p:cNvPr id="8" name="コンテンツ プレースホルダー 7"/>
          <p:cNvSpPr>
            <a:spLocks noGrp="1"/>
          </p:cNvSpPr>
          <p:nvPr>
            <p:ph sz="quarter" idx="1"/>
          </p:nvPr>
        </p:nvSpPr>
        <p:spPr>
          <a:xfrm>
            <a:off x="914400" y="1447800"/>
            <a:ext cx="7772400" cy="45720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3">
        <a:schemeClr val="bg1"/>
      </p:bgRef>
    </p:bg>
    <p:spTree>
      <p:nvGrpSpPr>
        <p:cNvPr id="1" name=""/>
        <p:cNvGrpSpPr/>
        <p:nvPr/>
      </p:nvGrpSpPr>
      <p:grpSpPr>
        <a:xfrm>
          <a:off x="0" y="0"/>
          <a:ext cx="0" cy="0"/>
          <a:chOff x="0" y="0"/>
          <a:chExt cx="0" cy="0"/>
        </a:xfrm>
      </p:grpSpPr>
      <p:sp>
        <p:nvSpPr>
          <p:cNvPr id="11" name="正方形/長方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角丸四角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タイトル 1"/>
          <p:cNvSpPr>
            <a:spLocks noGrp="1"/>
          </p:cNvSpPr>
          <p:nvPr>
            <p:ph type="title"/>
          </p:nvPr>
        </p:nvSpPr>
        <p:spPr>
          <a:xfrm>
            <a:off x="722313" y="952500"/>
            <a:ext cx="7772400" cy="1362075"/>
          </a:xfrm>
        </p:spPr>
        <p:txBody>
          <a:bodyPr anchor="b" anchorCtr="0"/>
          <a:lstStyle>
            <a:lvl1pPr algn="l">
              <a:buNone/>
              <a:defRPr sz="4000" b="0" cap="none"/>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p:txBody>
          <a:bodyPr/>
          <a:lstStyle/>
          <a:p>
            <a:r>
              <a:rPr kumimoji="1" lang="en-US" altLang="ja-JP" smtClean="0"/>
              <a:t>2012/8/28</a:t>
            </a:r>
            <a:endParaRPr kumimoji="1" lang="ja-JP" altLang="en-US"/>
          </a:p>
        </p:txBody>
      </p:sp>
      <p:sp>
        <p:nvSpPr>
          <p:cNvPr id="5" name="フッター プレースホルダー 4"/>
          <p:cNvSpPr>
            <a:spLocks noGrp="1"/>
          </p:cNvSpPr>
          <p:nvPr>
            <p:ph type="ftr" sz="quarter" idx="11"/>
          </p:nvPr>
        </p:nvSpPr>
        <p:spPr>
          <a:xfrm>
            <a:off x="800100" y="6172200"/>
            <a:ext cx="4000500" cy="457200"/>
          </a:xfrm>
        </p:spPr>
        <p:txBody>
          <a:bodyPr/>
          <a:lstStyle/>
          <a:p>
            <a:endParaRPr kumimoji="1" lang="ja-JP" altLang="en-US"/>
          </a:p>
        </p:txBody>
      </p:sp>
      <p:sp>
        <p:nvSpPr>
          <p:cNvPr id="7" name="正方形/長方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正方形/長方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スライド番号プレースホルダー 5"/>
          <p:cNvSpPr>
            <a:spLocks noGrp="1"/>
          </p:cNvSpPr>
          <p:nvPr>
            <p:ph type="sldNum" sz="quarter" idx="12"/>
          </p:nvPr>
        </p:nvSpPr>
        <p:spPr>
          <a:xfrm>
            <a:off x="146304" y="6208776"/>
            <a:ext cx="457200" cy="457200"/>
          </a:xfrm>
        </p:spPr>
        <p:txBody>
          <a:bodyPr/>
          <a:lstStyle/>
          <a:p>
            <a:fld id="{33099A5C-848D-420D-95BA-A7CBAD938993}" type="slidenum">
              <a:rPr kumimoji="1" lang="ja-JP" altLang="en-US" smtClean="0"/>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r>
              <a:rPr kumimoji="1" lang="en-US" altLang="ja-JP" smtClean="0"/>
              <a:t>2012/8/28</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
        <p:nvSpPr>
          <p:cNvPr id="9" name="コンテンツ プレースホルダー 8"/>
          <p:cNvSpPr>
            <a:spLocks noGrp="1"/>
          </p:cNvSpPr>
          <p:nvPr>
            <p:ph sz="quarter" idx="1"/>
          </p:nvPr>
        </p:nvSpPr>
        <p:spPr>
          <a:xfrm>
            <a:off x="914400" y="1447800"/>
            <a:ext cx="3749040" cy="45720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933950" y="1447800"/>
            <a:ext cx="3749040" cy="45720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273050"/>
            <a:ext cx="7772400" cy="1143000"/>
          </a:xfrm>
        </p:spPr>
        <p:txBody>
          <a:bodyPr anchor="b" anchorCtr="0"/>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7" name="日付プレースホルダー 6"/>
          <p:cNvSpPr>
            <a:spLocks noGrp="1"/>
          </p:cNvSpPr>
          <p:nvPr>
            <p:ph type="dt" sz="half" idx="10"/>
          </p:nvPr>
        </p:nvSpPr>
        <p:spPr/>
        <p:txBody>
          <a:bodyPr/>
          <a:lstStyle/>
          <a:p>
            <a:r>
              <a:rPr kumimoji="1" lang="en-US" altLang="ja-JP" smtClean="0"/>
              <a:t>2012/8/28</a:t>
            </a:r>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
        <p:nvSpPr>
          <p:cNvPr id="11" name="コンテンツ プレースホルダー 10"/>
          <p:cNvSpPr>
            <a:spLocks noGrp="1"/>
          </p:cNvSpPr>
          <p:nvPr>
            <p:ph sz="half" idx="2"/>
          </p:nvPr>
        </p:nvSpPr>
        <p:spPr>
          <a:xfrm>
            <a:off x="914400" y="2247900"/>
            <a:ext cx="3733800" cy="38862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half" idx="4"/>
          </p:nvPr>
        </p:nvSpPr>
        <p:spPr>
          <a:xfrm>
            <a:off x="4953000" y="2247900"/>
            <a:ext cx="3733800" cy="38862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r>
              <a:rPr kumimoji="1" lang="en-US" altLang="ja-JP" smtClean="0"/>
              <a:t>2012/8/28</a:t>
            </a:r>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r>
              <a:rPr kumimoji="1" lang="en-US" altLang="ja-JP" smtClean="0"/>
              <a:t>2012/8/28</a:t>
            </a:r>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t>2012/8/28</a:t>
            </a:r>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8" name="正方形/長方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角丸四角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タイトル 1"/>
          <p:cNvSpPr>
            <a:spLocks noGrp="1"/>
          </p:cNvSpPr>
          <p:nvPr>
            <p:ph type="title"/>
          </p:nvPr>
        </p:nvSpPr>
        <p:spPr>
          <a:xfrm>
            <a:off x="914400" y="273050"/>
            <a:ext cx="7772400" cy="1143000"/>
          </a:xfrm>
        </p:spPr>
        <p:txBody>
          <a:bodyPr anchor="b" anchorCtr="0"/>
          <a:lstStyle>
            <a:lvl1pPr algn="l">
              <a:buNone/>
              <a:defRPr sz="4000" b="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2012/8/28</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
        <p:nvSpPr>
          <p:cNvPr id="11" name="コンテンツ プレースホルダー 10"/>
          <p:cNvSpPr>
            <a:spLocks noGrp="1"/>
          </p:cNvSpPr>
          <p:nvPr>
            <p:ph sz="quarter" idx="1"/>
          </p:nvPr>
        </p:nvSpPr>
        <p:spPr>
          <a:xfrm>
            <a:off x="2971800" y="1600200"/>
            <a:ext cx="5715000" cy="44958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ja-JP" altLang="en-US" smtClean="0"/>
              <a:t>マスター タイトルの書式設定</a:t>
            </a:r>
            <a:endParaRPr kumimoji="0" lang="en-US"/>
          </a:p>
        </p:txBody>
      </p:sp>
      <p:sp>
        <p:nvSpPr>
          <p:cNvPr id="4" name="テキスト プレースホルダー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2012/8/28</a:t>
            </a:r>
            <a:endParaRPr kumimoji="1" lang="ja-JP" altLang="en-US"/>
          </a:p>
        </p:txBody>
      </p:sp>
      <p:sp>
        <p:nvSpPr>
          <p:cNvPr id="6" name="フッター プレースホルダー 5"/>
          <p:cNvSpPr>
            <a:spLocks noGrp="1"/>
          </p:cNvSpPr>
          <p:nvPr>
            <p:ph type="ftr" sz="quarter" idx="11"/>
          </p:nvPr>
        </p:nvSpPr>
        <p:spPr>
          <a:xfrm>
            <a:off x="914400" y="6172200"/>
            <a:ext cx="3886200" cy="457200"/>
          </a:xfrm>
        </p:spPr>
        <p:txBody>
          <a:bodyPr/>
          <a:lstStyle/>
          <a:p>
            <a:endParaRPr kumimoji="1" lang="ja-JP" altLang="en-US"/>
          </a:p>
        </p:txBody>
      </p:sp>
      <p:sp>
        <p:nvSpPr>
          <p:cNvPr id="7" name="スライド番号プレースホルダー 6"/>
          <p:cNvSpPr>
            <a:spLocks noGrp="1"/>
          </p:cNvSpPr>
          <p:nvPr>
            <p:ph type="sldNum" sz="quarter" idx="12"/>
          </p:nvPr>
        </p:nvSpPr>
        <p:spPr>
          <a:xfrm>
            <a:off x="146304" y="6208776"/>
            <a:ext cx="457200" cy="457200"/>
          </a:xfrm>
        </p:spPr>
        <p:txBody>
          <a:bodyPr/>
          <a:lstStyle/>
          <a:p>
            <a:fld id="{33099A5C-848D-420D-95BA-A7CBAD938993}" type="slidenum">
              <a:rPr kumimoji="1" lang="ja-JP" altLang="en-US" smtClean="0"/>
              <a:t>‹#›</a:t>
            </a:fld>
            <a:endParaRPr kumimoji="1" lang="ja-JP" altLang="en-US"/>
          </a:p>
        </p:txBody>
      </p:sp>
      <p:sp>
        <p:nvSpPr>
          <p:cNvPr id="11" name="正方形/長方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正方形/長方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図プレースホルダー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ja-JP" altLang="en-US" smtClean="0"/>
              <a:t>アイコンをクリックして図を追加</a:t>
            </a:r>
            <a:endParaRPr kumimoji="0"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r>
              <a:rPr kumimoji="1" lang="en-US" altLang="ja-JP" smtClean="0"/>
              <a:t>2012/8/28</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1"/>
            <a:ext cx="201168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914400" y="274640"/>
            <a:ext cx="55626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r>
              <a:rPr kumimoji="1" lang="en-US" altLang="ja-JP" smtClean="0"/>
              <a:t>2012/8/28</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8" name="タイトル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a:xfrm>
            <a:off x="6400800" y="6355080"/>
            <a:ext cx="2286000" cy="365760"/>
          </a:xfrm>
        </p:spPr>
        <p:txBody>
          <a:bodyPr/>
          <a:lstStyle>
            <a:lvl1pPr>
              <a:defRPr sz="1400"/>
            </a:lvl1pPr>
          </a:lstStyle>
          <a:p>
            <a:r>
              <a:rPr kumimoji="1" lang="en-US" altLang="ja-JP" smtClean="0"/>
              <a:t>2012/8/28</a:t>
            </a:r>
            <a:endParaRPr kumimoji="1" lang="ja-JP" altLang="en-US"/>
          </a:p>
        </p:txBody>
      </p:sp>
      <p:sp>
        <p:nvSpPr>
          <p:cNvPr id="17" name="フッター プレースホルダー 16"/>
          <p:cNvSpPr>
            <a:spLocks noGrp="1"/>
          </p:cNvSpPr>
          <p:nvPr>
            <p:ph type="ftr" sz="quarter" idx="11"/>
          </p:nvPr>
        </p:nvSpPr>
        <p:spPr>
          <a:xfrm>
            <a:off x="2898648" y="6355080"/>
            <a:ext cx="3474720" cy="365760"/>
          </a:xfrm>
        </p:spPr>
        <p:txBody>
          <a:bodyPr/>
          <a:lstStyle/>
          <a:p>
            <a:endParaRPr kumimoji="1" lang="ja-JP" altLang="en-US"/>
          </a:p>
        </p:txBody>
      </p:sp>
      <p:sp>
        <p:nvSpPr>
          <p:cNvPr id="29" name="スライド番号プレースホルダー 28"/>
          <p:cNvSpPr>
            <a:spLocks noGrp="1"/>
          </p:cNvSpPr>
          <p:nvPr>
            <p:ph type="sldNum" sz="quarter" idx="12"/>
          </p:nvPr>
        </p:nvSpPr>
        <p:spPr>
          <a:xfrm>
            <a:off x="1216152" y="6355080"/>
            <a:ext cx="1219200" cy="365760"/>
          </a:xfrm>
        </p:spPr>
        <p:txBody>
          <a:bodyPr/>
          <a:lstStyle/>
          <a:p>
            <a:fld id="{33099A5C-848D-420D-95BA-A7CBAD938993}" type="slidenum">
              <a:rPr kumimoji="1" lang="ja-JP" altLang="en-US" smtClean="0"/>
              <a:t>‹#›</a:t>
            </a:fld>
            <a:endParaRPr kumimoji="1" lang="ja-JP" altLang="en-US"/>
          </a:p>
        </p:txBody>
      </p:sp>
      <p:sp>
        <p:nvSpPr>
          <p:cNvPr id="21" name="正方形/長方形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正方形/長方形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正方形/長方形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正方形/長方形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4" name="日付プレースホルダー 3"/>
          <p:cNvSpPr>
            <a:spLocks noGrp="1"/>
          </p:cNvSpPr>
          <p:nvPr>
            <p:ph type="dt" sz="half" idx="10"/>
          </p:nvPr>
        </p:nvSpPr>
        <p:spPr/>
        <p:txBody>
          <a:bodyPr/>
          <a:lstStyle/>
          <a:p>
            <a:r>
              <a:rPr kumimoji="1" lang="en-US" altLang="ja-JP" smtClean="0"/>
              <a:t>2012/8/28</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
        <p:nvSpPr>
          <p:cNvPr id="8" name="コンテンツ プレースホルダー 7"/>
          <p:cNvSpPr>
            <a:spLocks noGrp="1"/>
          </p:cNvSpPr>
          <p:nvPr>
            <p:ph sz="quarter" idx="1"/>
          </p:nvPr>
        </p:nvSpPr>
        <p:spPr>
          <a:xfrm>
            <a:off x="457200" y="1219200"/>
            <a:ext cx="8229600" cy="493776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a:xfrm>
            <a:off x="6400800" y="6355080"/>
            <a:ext cx="2286000" cy="365760"/>
          </a:xfrm>
        </p:spPr>
        <p:txBody>
          <a:bodyPr/>
          <a:lstStyle/>
          <a:p>
            <a:r>
              <a:rPr kumimoji="1" lang="en-US" altLang="ja-JP" smtClean="0"/>
              <a:t>2012/8/28</a:t>
            </a:r>
            <a:endParaRPr kumimoji="1" lang="ja-JP" altLang="en-US"/>
          </a:p>
        </p:txBody>
      </p:sp>
      <p:sp>
        <p:nvSpPr>
          <p:cNvPr id="5" name="フッター プレースホルダー 4"/>
          <p:cNvSpPr>
            <a:spLocks noGrp="1"/>
          </p:cNvSpPr>
          <p:nvPr>
            <p:ph type="ftr" sz="quarter" idx="11"/>
          </p:nvPr>
        </p:nvSpPr>
        <p:spPr>
          <a:xfrm>
            <a:off x="2898648" y="6355080"/>
            <a:ext cx="3474720" cy="365760"/>
          </a:xfrm>
        </p:spPr>
        <p:txBody>
          <a:bodyPr/>
          <a:lstStyle/>
          <a:p>
            <a:endParaRPr kumimoji="1" lang="ja-JP" altLang="en-US"/>
          </a:p>
        </p:txBody>
      </p:sp>
      <p:sp>
        <p:nvSpPr>
          <p:cNvPr id="6" name="スライド番号プレースホルダー 5"/>
          <p:cNvSpPr>
            <a:spLocks noGrp="1"/>
          </p:cNvSpPr>
          <p:nvPr>
            <p:ph type="sldNum" sz="quarter" idx="12"/>
          </p:nvPr>
        </p:nvSpPr>
        <p:spPr>
          <a:xfrm>
            <a:off x="1069848" y="6355080"/>
            <a:ext cx="1520952" cy="365760"/>
          </a:xfrm>
        </p:spPr>
        <p:txBody>
          <a:bodyPr/>
          <a:lstStyle/>
          <a:p>
            <a:fld id="{33099A5C-848D-420D-95BA-A7CBAD938993}" type="slidenum">
              <a:rPr kumimoji="1" lang="ja-JP" altLang="en-US" smtClean="0"/>
              <a:t>‹#›</a:t>
            </a:fld>
            <a:endParaRPr kumimoji="1" lang="ja-JP" altLang="en-US"/>
          </a:p>
        </p:txBody>
      </p:sp>
      <p:sp>
        <p:nvSpPr>
          <p:cNvPr id="7" name="正方形/長方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r>
              <a:rPr kumimoji="1" lang="en-US" altLang="ja-JP" smtClean="0"/>
              <a:t>2012/8/28</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
        <p:nvSpPr>
          <p:cNvPr id="9" name="コンテンツ プレースホルダー 8"/>
          <p:cNvSpPr>
            <a:spLocks noGrp="1"/>
          </p:cNvSpPr>
          <p:nvPr>
            <p:ph sz="quarter" idx="1"/>
          </p:nvPr>
        </p:nvSpPr>
        <p:spPr>
          <a:xfrm>
            <a:off x="457200" y="1219200"/>
            <a:ext cx="4041648" cy="493776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632198" y="1216152"/>
            <a:ext cx="4041648" cy="493776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r>
              <a:rPr kumimoji="1" lang="en-US" altLang="ja-JP" smtClean="0"/>
              <a:t>2012/8/28</a:t>
            </a:r>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nchor="ctr"/>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7" name="日付プレースホルダー 6"/>
          <p:cNvSpPr>
            <a:spLocks noGrp="1"/>
          </p:cNvSpPr>
          <p:nvPr>
            <p:ph type="dt" sz="half" idx="10"/>
          </p:nvPr>
        </p:nvSpPr>
        <p:spPr/>
        <p:txBody>
          <a:bodyPr/>
          <a:lstStyle/>
          <a:p>
            <a:r>
              <a:rPr kumimoji="1" lang="en-US" altLang="ja-JP" smtClean="0"/>
              <a:t>2012/8/28</a:t>
            </a:r>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
        <p:nvSpPr>
          <p:cNvPr id="11" name="コンテンツ プレースホルダー 10"/>
          <p:cNvSpPr>
            <a:spLocks noGrp="1"/>
          </p:cNvSpPr>
          <p:nvPr>
            <p:ph sz="quarter" idx="2"/>
          </p:nvPr>
        </p:nvSpPr>
        <p:spPr>
          <a:xfrm>
            <a:off x="457200" y="2133600"/>
            <a:ext cx="4038600" cy="40386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quarter" idx="4"/>
          </p:nvPr>
        </p:nvSpPr>
        <p:spPr>
          <a:xfrm>
            <a:off x="4648200" y="2133600"/>
            <a:ext cx="4038600" cy="40386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r>
              <a:rPr kumimoji="1" lang="en-US" altLang="ja-JP" smtClean="0"/>
              <a:t>2012/8/28</a:t>
            </a:r>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t>2012/8/28</a:t>
            </a:r>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
        <p:nvSpPr>
          <p:cNvPr id="5" name="直線コネクタ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2012/8/28</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直線コネクタ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コンテンツ プレースホルダー 11"/>
          <p:cNvSpPr>
            <a:spLocks noGrp="1"/>
          </p:cNvSpPr>
          <p:nvPr>
            <p:ph sz="quarter" idx="1"/>
          </p:nvPr>
        </p:nvSpPr>
        <p:spPr>
          <a:xfrm>
            <a:off x="304800" y="304800"/>
            <a:ext cx="5715000" cy="5715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2012/8/28</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r>
              <a:rPr kumimoji="1" lang="en-US" altLang="ja-JP" smtClean="0"/>
              <a:t>2012/8/28</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r>
              <a:rPr kumimoji="1" lang="en-US" altLang="ja-JP" smtClean="0"/>
              <a:t>2012/8/28</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
        <p:nvSpPr>
          <p:cNvPr id="7" name="直線コネクタ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二等辺三角形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線コネクタ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r>
              <a:rPr kumimoji="1" lang="en-US" altLang="ja-JP" smtClean="0"/>
              <a:t>2012/8/28</a:t>
            </a:r>
            <a:endParaRPr kumimoji="1" lang="ja-JP" alt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kumimoji="1" lang="ja-JP" alt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3099A5C-848D-420D-95BA-A7CBAD938993}" type="slidenum">
              <a:rPr kumimoji="1" lang="ja-JP" altLang="en-US" smtClean="0"/>
              <a:t>‹#›</a:t>
            </a:fld>
            <a:endParaRPr kumimoji="1" lang="ja-JP" alt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kumimoji="1" lang="en-US" altLang="ja-JP" smtClean="0"/>
              <a:t>2012/8/28</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kumimoji="1" lang="en-US" altLang="ja-JP" smtClean="0"/>
              <a:t>2012/8/28</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kumimoji="1" lang="en-US" altLang="ja-JP" smtClean="0"/>
              <a:t>2012/8/28</a:t>
            </a:r>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4"/>
          <p:cNvSpPr>
            <a:spLocks noGrp="1"/>
          </p:cNvSpPr>
          <p:nvPr>
            <p:ph type="dt" sz="half" idx="10"/>
          </p:nvPr>
        </p:nvSpPr>
        <p:spPr/>
        <p:txBody>
          <a:bodyPr/>
          <a:lstStyle/>
          <a:p>
            <a:r>
              <a:rPr kumimoji="1" lang="en-US" altLang="ja-JP" smtClean="0"/>
              <a:t>2012/8/28</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
        <p:nvSpPr>
          <p:cNvPr id="9" name="Content Placeholder 8"/>
          <p:cNvSpPr>
            <a:spLocks noGrp="1"/>
          </p:cNvSpPr>
          <p:nvPr>
            <p:ph sz="quarter" idx="13"/>
          </p:nvPr>
        </p:nvSpPr>
        <p:spPr>
          <a:xfrm>
            <a:off x="1042416" y="2313432"/>
            <a:ext cx="3419856" cy="349300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r>
              <a:rPr kumimoji="1" lang="en-US" altLang="ja-JP" smtClean="0"/>
              <a:t>2012/8/28</a:t>
            </a:r>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r>
              <a:rPr kumimoji="1" lang="en-US" altLang="ja-JP" smtClean="0"/>
              <a:t>2012/8/28</a:t>
            </a:r>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kumimoji="1" lang="en-US" altLang="ja-JP" smtClean="0"/>
              <a:t>2012/8/28</a:t>
            </a:r>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r>
              <a:rPr kumimoji="1" lang="en-US" altLang="ja-JP" smtClean="0"/>
              <a:t>2012/8/28</a:t>
            </a:r>
            <a:endParaRPr kumimoji="1" lang="ja-JP" altLang="en-US"/>
          </a:p>
        </p:txBody>
      </p:sp>
      <p:sp>
        <p:nvSpPr>
          <p:cNvPr id="7" name="Slide Number Placeholder 6"/>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kumimoji="1" lang="ja-JP" alt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ja-JP" altLang="en-US" smtClean="0"/>
              <a:t>マスター タイトルの書式設定</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ja-JP" altLang="en-US" smtClean="0"/>
              <a:t>マスター タイトルの書式設定</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kumimoji="1" lang="en-US" altLang="ja-JP" smtClean="0"/>
              <a:t>2012/8/28</a:t>
            </a:r>
            <a:endParaRPr kumimoji="1" lang="ja-JP" alt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kumimoji="1" lang="ja-JP" altLang="en-US"/>
          </a:p>
        </p:txBody>
      </p:sp>
      <p:sp>
        <p:nvSpPr>
          <p:cNvPr id="7" name="Slide Number Placeholder 6"/>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r>
              <a:rPr kumimoji="1" lang="en-US" altLang="ja-JP" smtClean="0"/>
              <a:t>2012/8/28</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r>
              <a:rPr kumimoji="1" lang="en-US" altLang="ja-JP" smtClean="0"/>
              <a:t>2012/8/28</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3">
        <a:schemeClr val="bg1"/>
      </p:bgRef>
    </p:bg>
    <p:spTree>
      <p:nvGrpSpPr>
        <p:cNvPr id="1" name=""/>
        <p:cNvGrpSpPr/>
        <p:nvPr/>
      </p:nvGrpSpPr>
      <p:grpSpPr>
        <a:xfrm>
          <a:off x="0" y="0"/>
          <a:ext cx="0" cy="0"/>
          <a:chOff x="0" y="0"/>
          <a:chExt cx="0" cy="0"/>
        </a:xfrm>
      </p:grpSpPr>
      <p:sp>
        <p:nvSpPr>
          <p:cNvPr id="12" name="正方形/長方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useBgFill="1">
        <p:nvSpPr>
          <p:cNvPr id="13" name="角丸四角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9" name="サブタイトル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p:txBody>
          <a:bodyPr/>
          <a:lstStyle/>
          <a:p>
            <a:r>
              <a:rPr kumimoji="1" lang="en-US" altLang="ja-JP" smtClean="0">
                <a:solidFill>
                  <a:srgbClr val="696464"/>
                </a:solidFill>
              </a:rPr>
              <a:t>2012/8/28</a:t>
            </a:r>
            <a:endParaRPr kumimoji="1" lang="ja-JP" altLang="en-US">
              <a:solidFill>
                <a:srgbClr val="696464"/>
              </a:solidFill>
            </a:endParaRPr>
          </a:p>
        </p:txBody>
      </p:sp>
      <p:sp>
        <p:nvSpPr>
          <p:cNvPr id="17" name="フッター プレースホルダー 16"/>
          <p:cNvSpPr>
            <a:spLocks noGrp="1"/>
          </p:cNvSpPr>
          <p:nvPr>
            <p:ph type="ftr" sz="quarter" idx="11"/>
          </p:nvPr>
        </p:nvSpPr>
        <p:spPr/>
        <p:txBody>
          <a:bodyPr/>
          <a:lstStyle/>
          <a:p>
            <a:endParaRPr kumimoji="1" lang="ja-JP" altLang="en-US">
              <a:solidFill>
                <a:srgbClr val="696464"/>
              </a:solidFill>
            </a:endParaRPr>
          </a:p>
        </p:txBody>
      </p:sp>
      <p:sp>
        <p:nvSpPr>
          <p:cNvPr id="29" name="スライド番号プレースホルダー 28"/>
          <p:cNvSpPr>
            <a:spLocks noGrp="1"/>
          </p:cNvSpPr>
          <p:nvPr>
            <p:ph type="sldNum" sz="quarter" idx="12"/>
          </p:nvPr>
        </p:nvSpPr>
        <p:spPr/>
        <p:txBody>
          <a:bodyPr lIns="0" tIns="0" rIns="0" bIns="0">
            <a:noAutofit/>
          </a:bodyPr>
          <a:lstStyle>
            <a:lvl1pPr>
              <a:defRPr sz="1400">
                <a:solidFill>
                  <a:srgbClr val="FFFFFF"/>
                </a:solidFill>
              </a:defRPr>
            </a:lvl1pPr>
          </a:lstStyle>
          <a:p>
            <a:fld id="{EE5B7901-85A3-43D0-93B3-5943752BF4A8}" type="slidenum">
              <a:rPr kumimoji="1" lang="ja-JP" altLang="en-US" smtClean="0"/>
              <a:pPr/>
              <a:t>‹#›</a:t>
            </a:fld>
            <a:endParaRPr kumimoji="1" lang="ja-JP" altLang="en-US"/>
          </a:p>
        </p:txBody>
      </p:sp>
      <p:sp>
        <p:nvSpPr>
          <p:cNvPr id="7" name="正方形/長方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0" name="正方形/長方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1" name="正方形/長方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8" name="タイトル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ja-JP" altLang="en-US" smtClean="0"/>
              <a:t>マスター タイトルの書式設定</a:t>
            </a:r>
            <a:endParaRPr kumimoji="0" lang="en-US"/>
          </a:p>
        </p:txBody>
      </p:sp>
    </p:spTree>
    <p:extLst>
      <p:ext uri="{BB962C8B-B14F-4D97-AF65-F5344CB8AC3E}">
        <p14:creationId xmlns:p14="http://schemas.microsoft.com/office/powerpoint/2010/main" val="1796018135"/>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4" name="日付プレースホルダー 3"/>
          <p:cNvSpPr>
            <a:spLocks noGrp="1"/>
          </p:cNvSpPr>
          <p:nvPr>
            <p:ph type="dt" sz="half" idx="10"/>
          </p:nvPr>
        </p:nvSpPr>
        <p:spPr/>
        <p:txBody>
          <a:bodyPr/>
          <a:lstStyle/>
          <a:p>
            <a:r>
              <a:rPr kumimoji="1" lang="en-US" altLang="ja-JP" smtClean="0">
                <a:solidFill>
                  <a:srgbClr val="696464"/>
                </a:solidFill>
              </a:rPr>
              <a:t>2012/8/28</a:t>
            </a:r>
            <a:endParaRPr kumimoji="1" lang="ja-JP" altLang="en-US">
              <a:solidFill>
                <a:srgbClr val="696464"/>
              </a:solidFill>
            </a:endParaRPr>
          </a:p>
        </p:txBody>
      </p:sp>
      <p:sp>
        <p:nvSpPr>
          <p:cNvPr id="5" name="フッター プレースホルダー 4"/>
          <p:cNvSpPr>
            <a:spLocks noGrp="1"/>
          </p:cNvSpPr>
          <p:nvPr>
            <p:ph type="ftr" sz="quarter" idx="11"/>
          </p:nvPr>
        </p:nvSpPr>
        <p:spPr/>
        <p:txBody>
          <a:bodyPr/>
          <a:lstStyle/>
          <a:p>
            <a:endParaRPr kumimoji="1" lang="ja-JP" altLang="en-US">
              <a:solidFill>
                <a:srgbClr val="696464"/>
              </a:solidFill>
            </a:endParaRPr>
          </a:p>
        </p:txBody>
      </p:sp>
      <p:sp>
        <p:nvSpPr>
          <p:cNvPr id="6" name="スライド番号プレースホルダー 5"/>
          <p:cNvSpPr>
            <a:spLocks noGrp="1"/>
          </p:cNvSpPr>
          <p:nvPr>
            <p:ph type="sldNum" sz="quarter" idx="12"/>
          </p:nvPr>
        </p:nvSpPr>
        <p:spPr/>
        <p:txBody>
          <a:bodyPr/>
          <a:lstStyle/>
          <a:p>
            <a:fld id="{EE5B7901-85A3-43D0-93B3-5943752BF4A8}" type="slidenum">
              <a:rPr kumimoji="1" lang="ja-JP" altLang="en-US" smtClean="0"/>
              <a:pPr/>
              <a:t>‹#›</a:t>
            </a:fld>
            <a:endParaRPr kumimoji="1" lang="ja-JP" altLang="en-US"/>
          </a:p>
        </p:txBody>
      </p:sp>
      <p:sp>
        <p:nvSpPr>
          <p:cNvPr id="8" name="コンテンツ プレースホルダー 7"/>
          <p:cNvSpPr>
            <a:spLocks noGrp="1"/>
          </p:cNvSpPr>
          <p:nvPr>
            <p:ph sz="quarter" idx="1"/>
          </p:nvPr>
        </p:nvSpPr>
        <p:spPr>
          <a:xfrm>
            <a:off x="914400" y="1447800"/>
            <a:ext cx="7772400" cy="45720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extLst>
      <p:ext uri="{BB962C8B-B14F-4D97-AF65-F5344CB8AC3E}">
        <p14:creationId xmlns:p14="http://schemas.microsoft.com/office/powerpoint/2010/main" val="2193432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r>
              <a:rPr kumimoji="1" lang="en-US" altLang="ja-JP" smtClean="0"/>
              <a:t>2012/8/28</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ja-JP" altLang="en-US" smtClean="0"/>
              <a:t>マスター タイトルの書式設定</a:t>
            </a:r>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3">
        <a:schemeClr val="bg1"/>
      </p:bgRef>
    </p:bg>
    <p:spTree>
      <p:nvGrpSpPr>
        <p:cNvPr id="1" name=""/>
        <p:cNvGrpSpPr/>
        <p:nvPr/>
      </p:nvGrpSpPr>
      <p:grpSpPr>
        <a:xfrm>
          <a:off x="0" y="0"/>
          <a:ext cx="0" cy="0"/>
          <a:chOff x="0" y="0"/>
          <a:chExt cx="0" cy="0"/>
        </a:xfrm>
      </p:grpSpPr>
      <p:sp>
        <p:nvSpPr>
          <p:cNvPr id="11" name="正方形/長方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useBgFill="1">
        <p:nvSpPr>
          <p:cNvPr id="10" name="角丸四角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 name="タイトル 1"/>
          <p:cNvSpPr>
            <a:spLocks noGrp="1"/>
          </p:cNvSpPr>
          <p:nvPr>
            <p:ph type="title"/>
          </p:nvPr>
        </p:nvSpPr>
        <p:spPr>
          <a:xfrm>
            <a:off x="722313" y="952500"/>
            <a:ext cx="7772400" cy="1362075"/>
          </a:xfrm>
        </p:spPr>
        <p:txBody>
          <a:bodyPr anchor="b" anchorCtr="0"/>
          <a:lstStyle>
            <a:lvl1pPr algn="l">
              <a:buNone/>
              <a:defRPr sz="4000" b="0" cap="none"/>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p:txBody>
          <a:bodyPr/>
          <a:lstStyle/>
          <a:p>
            <a:r>
              <a:rPr kumimoji="1" lang="en-US" altLang="ja-JP" smtClean="0">
                <a:solidFill>
                  <a:srgbClr val="696464"/>
                </a:solidFill>
              </a:rPr>
              <a:t>2012/8/28</a:t>
            </a:r>
            <a:endParaRPr kumimoji="1" lang="ja-JP" altLang="en-US">
              <a:solidFill>
                <a:srgbClr val="696464"/>
              </a:solidFill>
            </a:endParaRPr>
          </a:p>
        </p:txBody>
      </p:sp>
      <p:sp>
        <p:nvSpPr>
          <p:cNvPr id="5" name="フッター プレースホルダー 4"/>
          <p:cNvSpPr>
            <a:spLocks noGrp="1"/>
          </p:cNvSpPr>
          <p:nvPr>
            <p:ph type="ftr" sz="quarter" idx="11"/>
          </p:nvPr>
        </p:nvSpPr>
        <p:spPr>
          <a:xfrm>
            <a:off x="800100" y="6172200"/>
            <a:ext cx="4000500" cy="457200"/>
          </a:xfrm>
        </p:spPr>
        <p:txBody>
          <a:bodyPr/>
          <a:lstStyle/>
          <a:p>
            <a:endParaRPr kumimoji="1" lang="ja-JP" altLang="en-US">
              <a:solidFill>
                <a:srgbClr val="696464"/>
              </a:solidFill>
            </a:endParaRPr>
          </a:p>
        </p:txBody>
      </p:sp>
      <p:sp>
        <p:nvSpPr>
          <p:cNvPr id="7" name="正方形/長方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8" name="正方形/長方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9" name="正方形/長方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6" name="スライド番号プレースホルダー 5"/>
          <p:cNvSpPr>
            <a:spLocks noGrp="1"/>
          </p:cNvSpPr>
          <p:nvPr>
            <p:ph type="sldNum" sz="quarter" idx="12"/>
          </p:nvPr>
        </p:nvSpPr>
        <p:spPr>
          <a:xfrm>
            <a:off x="146304" y="6208776"/>
            <a:ext cx="457200" cy="457200"/>
          </a:xfrm>
        </p:spPr>
        <p:txBody>
          <a:bodyPr/>
          <a:lstStyle/>
          <a:p>
            <a:fld id="{EE5B7901-85A3-43D0-93B3-5943752BF4A8}" type="slidenum">
              <a:rPr kumimoji="1" lang="ja-JP" altLang="en-US" smtClean="0"/>
              <a:pPr/>
              <a:t>‹#›</a:t>
            </a:fld>
            <a:endParaRPr kumimoji="1" lang="ja-JP" altLang="en-US"/>
          </a:p>
        </p:txBody>
      </p:sp>
    </p:spTree>
    <p:extLst>
      <p:ext uri="{BB962C8B-B14F-4D97-AF65-F5344CB8AC3E}">
        <p14:creationId xmlns:p14="http://schemas.microsoft.com/office/powerpoint/2010/main" val="453793580"/>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r>
              <a:rPr kumimoji="1" lang="en-US" altLang="ja-JP" smtClean="0">
                <a:solidFill>
                  <a:srgbClr val="696464"/>
                </a:solidFill>
              </a:rPr>
              <a:t>2012/8/28</a:t>
            </a:r>
            <a:endParaRPr kumimoji="1" lang="ja-JP" altLang="en-US">
              <a:solidFill>
                <a:srgbClr val="696464"/>
              </a:solidFill>
            </a:endParaRPr>
          </a:p>
        </p:txBody>
      </p:sp>
      <p:sp>
        <p:nvSpPr>
          <p:cNvPr id="6" name="フッター プレースホルダー 5"/>
          <p:cNvSpPr>
            <a:spLocks noGrp="1"/>
          </p:cNvSpPr>
          <p:nvPr>
            <p:ph type="ftr" sz="quarter" idx="11"/>
          </p:nvPr>
        </p:nvSpPr>
        <p:spPr/>
        <p:txBody>
          <a:bodyPr/>
          <a:lstStyle/>
          <a:p>
            <a:endParaRPr kumimoji="1" lang="ja-JP" altLang="en-US">
              <a:solidFill>
                <a:srgbClr val="696464"/>
              </a:solidFill>
            </a:endParaRPr>
          </a:p>
        </p:txBody>
      </p:sp>
      <p:sp>
        <p:nvSpPr>
          <p:cNvPr id="7" name="スライド番号プレースホルダー 6"/>
          <p:cNvSpPr>
            <a:spLocks noGrp="1"/>
          </p:cNvSpPr>
          <p:nvPr>
            <p:ph type="sldNum" sz="quarter" idx="12"/>
          </p:nvPr>
        </p:nvSpPr>
        <p:spPr/>
        <p:txBody>
          <a:bodyPr/>
          <a:lstStyle/>
          <a:p>
            <a:fld id="{EE5B7901-85A3-43D0-93B3-5943752BF4A8}" type="slidenum">
              <a:rPr kumimoji="1" lang="ja-JP" altLang="en-US" smtClean="0"/>
              <a:pPr/>
              <a:t>‹#›</a:t>
            </a:fld>
            <a:endParaRPr kumimoji="1" lang="ja-JP" altLang="en-US"/>
          </a:p>
        </p:txBody>
      </p:sp>
      <p:sp>
        <p:nvSpPr>
          <p:cNvPr id="9" name="コンテンツ プレースホルダー 8"/>
          <p:cNvSpPr>
            <a:spLocks noGrp="1"/>
          </p:cNvSpPr>
          <p:nvPr>
            <p:ph sz="quarter" idx="1"/>
          </p:nvPr>
        </p:nvSpPr>
        <p:spPr>
          <a:xfrm>
            <a:off x="914400" y="1447800"/>
            <a:ext cx="3749040" cy="45720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933950" y="1447800"/>
            <a:ext cx="3749040" cy="45720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extLst>
      <p:ext uri="{BB962C8B-B14F-4D97-AF65-F5344CB8AC3E}">
        <p14:creationId xmlns:p14="http://schemas.microsoft.com/office/powerpoint/2010/main" val="33528698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273050"/>
            <a:ext cx="7772400" cy="1143000"/>
          </a:xfrm>
        </p:spPr>
        <p:txBody>
          <a:bodyPr anchor="b" anchorCtr="0"/>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7" name="日付プレースホルダー 6"/>
          <p:cNvSpPr>
            <a:spLocks noGrp="1"/>
          </p:cNvSpPr>
          <p:nvPr>
            <p:ph type="dt" sz="half" idx="10"/>
          </p:nvPr>
        </p:nvSpPr>
        <p:spPr/>
        <p:txBody>
          <a:bodyPr/>
          <a:lstStyle/>
          <a:p>
            <a:r>
              <a:rPr kumimoji="1" lang="en-US" altLang="ja-JP" smtClean="0">
                <a:solidFill>
                  <a:srgbClr val="696464"/>
                </a:solidFill>
              </a:rPr>
              <a:t>2012/8/28</a:t>
            </a:r>
            <a:endParaRPr kumimoji="1" lang="ja-JP" altLang="en-US">
              <a:solidFill>
                <a:srgbClr val="696464"/>
              </a:solidFill>
            </a:endParaRPr>
          </a:p>
        </p:txBody>
      </p:sp>
      <p:sp>
        <p:nvSpPr>
          <p:cNvPr id="8" name="フッター プレースホルダー 7"/>
          <p:cNvSpPr>
            <a:spLocks noGrp="1"/>
          </p:cNvSpPr>
          <p:nvPr>
            <p:ph type="ftr" sz="quarter" idx="11"/>
          </p:nvPr>
        </p:nvSpPr>
        <p:spPr/>
        <p:txBody>
          <a:bodyPr/>
          <a:lstStyle/>
          <a:p>
            <a:endParaRPr kumimoji="1" lang="ja-JP" altLang="en-US">
              <a:solidFill>
                <a:srgbClr val="696464"/>
              </a:solidFill>
            </a:endParaRPr>
          </a:p>
        </p:txBody>
      </p:sp>
      <p:sp>
        <p:nvSpPr>
          <p:cNvPr id="9" name="スライド番号プレースホルダー 8"/>
          <p:cNvSpPr>
            <a:spLocks noGrp="1"/>
          </p:cNvSpPr>
          <p:nvPr>
            <p:ph type="sldNum" sz="quarter" idx="12"/>
          </p:nvPr>
        </p:nvSpPr>
        <p:spPr/>
        <p:txBody>
          <a:bodyPr/>
          <a:lstStyle/>
          <a:p>
            <a:fld id="{EE5B7901-85A3-43D0-93B3-5943752BF4A8}" type="slidenum">
              <a:rPr kumimoji="1" lang="ja-JP" altLang="en-US" smtClean="0"/>
              <a:pPr/>
              <a:t>‹#›</a:t>
            </a:fld>
            <a:endParaRPr kumimoji="1" lang="ja-JP" altLang="en-US"/>
          </a:p>
        </p:txBody>
      </p:sp>
      <p:sp>
        <p:nvSpPr>
          <p:cNvPr id="11" name="コンテンツ プレースホルダー 10"/>
          <p:cNvSpPr>
            <a:spLocks noGrp="1"/>
          </p:cNvSpPr>
          <p:nvPr>
            <p:ph sz="half" idx="2"/>
          </p:nvPr>
        </p:nvSpPr>
        <p:spPr>
          <a:xfrm>
            <a:off x="914400" y="2247900"/>
            <a:ext cx="3733800" cy="38862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half" idx="4"/>
          </p:nvPr>
        </p:nvSpPr>
        <p:spPr>
          <a:xfrm>
            <a:off x="4953000" y="2247900"/>
            <a:ext cx="3733800" cy="38862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extLst>
      <p:ext uri="{BB962C8B-B14F-4D97-AF65-F5344CB8AC3E}">
        <p14:creationId xmlns:p14="http://schemas.microsoft.com/office/powerpoint/2010/main" val="26535874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r>
              <a:rPr kumimoji="1" lang="en-US" altLang="ja-JP" smtClean="0">
                <a:solidFill>
                  <a:srgbClr val="696464"/>
                </a:solidFill>
              </a:rPr>
              <a:t>2012/8/28</a:t>
            </a:r>
            <a:endParaRPr kumimoji="1" lang="ja-JP" altLang="en-US">
              <a:solidFill>
                <a:srgbClr val="696464"/>
              </a:solidFill>
            </a:endParaRPr>
          </a:p>
        </p:txBody>
      </p:sp>
      <p:sp>
        <p:nvSpPr>
          <p:cNvPr id="4" name="フッター プレースホルダー 3"/>
          <p:cNvSpPr>
            <a:spLocks noGrp="1"/>
          </p:cNvSpPr>
          <p:nvPr>
            <p:ph type="ftr" sz="quarter" idx="11"/>
          </p:nvPr>
        </p:nvSpPr>
        <p:spPr/>
        <p:txBody>
          <a:bodyPr/>
          <a:lstStyle/>
          <a:p>
            <a:endParaRPr kumimoji="1" lang="ja-JP" altLang="en-US">
              <a:solidFill>
                <a:srgbClr val="696464"/>
              </a:solidFill>
            </a:endParaRPr>
          </a:p>
        </p:txBody>
      </p:sp>
      <p:sp>
        <p:nvSpPr>
          <p:cNvPr id="5" name="スライド番号プレースホルダー 4"/>
          <p:cNvSpPr>
            <a:spLocks noGrp="1"/>
          </p:cNvSpPr>
          <p:nvPr>
            <p:ph type="sldNum" sz="quarter" idx="12"/>
          </p:nvPr>
        </p:nvSpPr>
        <p:spPr/>
        <p:txBody>
          <a:bodyPr/>
          <a:lstStyle/>
          <a:p>
            <a:fld id="{EE5B7901-85A3-43D0-93B3-5943752BF4A8}" type="slidenum">
              <a:rPr kumimoji="1" lang="ja-JP" altLang="en-US" smtClean="0"/>
              <a:pPr/>
              <a:t>‹#›</a:t>
            </a:fld>
            <a:endParaRPr kumimoji="1" lang="ja-JP" altLang="en-US"/>
          </a:p>
        </p:txBody>
      </p:sp>
    </p:spTree>
    <p:extLst>
      <p:ext uri="{BB962C8B-B14F-4D97-AF65-F5344CB8AC3E}">
        <p14:creationId xmlns:p14="http://schemas.microsoft.com/office/powerpoint/2010/main" val="42925172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solidFill>
                  <a:srgbClr val="696464"/>
                </a:solidFill>
              </a:rPr>
              <a:t>2012/8/28</a:t>
            </a:r>
            <a:endParaRPr kumimoji="1" lang="ja-JP" altLang="en-US">
              <a:solidFill>
                <a:srgbClr val="696464"/>
              </a:solidFill>
            </a:endParaRPr>
          </a:p>
        </p:txBody>
      </p:sp>
      <p:sp>
        <p:nvSpPr>
          <p:cNvPr id="3" name="フッター プレースホルダー 2"/>
          <p:cNvSpPr>
            <a:spLocks noGrp="1"/>
          </p:cNvSpPr>
          <p:nvPr>
            <p:ph type="ftr" sz="quarter" idx="11"/>
          </p:nvPr>
        </p:nvSpPr>
        <p:spPr/>
        <p:txBody>
          <a:bodyPr/>
          <a:lstStyle/>
          <a:p>
            <a:endParaRPr kumimoji="1" lang="ja-JP" altLang="en-US">
              <a:solidFill>
                <a:srgbClr val="696464"/>
              </a:solidFill>
            </a:endParaRPr>
          </a:p>
        </p:txBody>
      </p:sp>
      <p:sp>
        <p:nvSpPr>
          <p:cNvPr id="4" name="スライド番号プレースホルダー 3"/>
          <p:cNvSpPr>
            <a:spLocks noGrp="1"/>
          </p:cNvSpPr>
          <p:nvPr>
            <p:ph type="sldNum" sz="quarter" idx="12"/>
          </p:nvPr>
        </p:nvSpPr>
        <p:spPr/>
        <p:txBody>
          <a:bodyPr/>
          <a:lstStyle/>
          <a:p>
            <a:fld id="{EE5B7901-85A3-43D0-93B3-5943752BF4A8}" type="slidenum">
              <a:rPr kumimoji="1" lang="ja-JP" altLang="en-US" smtClean="0"/>
              <a:pPr/>
              <a:t>‹#›</a:t>
            </a:fld>
            <a:endParaRPr kumimoji="1" lang="ja-JP" altLang="en-US"/>
          </a:p>
        </p:txBody>
      </p:sp>
    </p:spTree>
    <p:extLst>
      <p:ext uri="{BB962C8B-B14F-4D97-AF65-F5344CB8AC3E}">
        <p14:creationId xmlns:p14="http://schemas.microsoft.com/office/powerpoint/2010/main" val="24352763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8" name="正方形/長方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useBgFill="1">
        <p:nvSpPr>
          <p:cNvPr id="9" name="角丸四角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 name="タイトル 1"/>
          <p:cNvSpPr>
            <a:spLocks noGrp="1"/>
          </p:cNvSpPr>
          <p:nvPr>
            <p:ph type="title"/>
          </p:nvPr>
        </p:nvSpPr>
        <p:spPr>
          <a:xfrm>
            <a:off x="914400" y="273050"/>
            <a:ext cx="7772400" cy="1143000"/>
          </a:xfrm>
        </p:spPr>
        <p:txBody>
          <a:bodyPr anchor="b" anchorCtr="0"/>
          <a:lstStyle>
            <a:lvl1pPr algn="l">
              <a:buNone/>
              <a:defRPr sz="4000" b="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solidFill>
                  <a:srgbClr val="696464"/>
                </a:solidFill>
              </a:rPr>
              <a:t>2012/8/28</a:t>
            </a:r>
            <a:endParaRPr kumimoji="1" lang="ja-JP" altLang="en-US">
              <a:solidFill>
                <a:srgbClr val="696464"/>
              </a:solidFill>
            </a:endParaRPr>
          </a:p>
        </p:txBody>
      </p:sp>
      <p:sp>
        <p:nvSpPr>
          <p:cNvPr id="6" name="フッター プレースホルダー 5"/>
          <p:cNvSpPr>
            <a:spLocks noGrp="1"/>
          </p:cNvSpPr>
          <p:nvPr>
            <p:ph type="ftr" sz="quarter" idx="11"/>
          </p:nvPr>
        </p:nvSpPr>
        <p:spPr/>
        <p:txBody>
          <a:bodyPr/>
          <a:lstStyle/>
          <a:p>
            <a:endParaRPr kumimoji="1" lang="ja-JP" altLang="en-US">
              <a:solidFill>
                <a:srgbClr val="696464"/>
              </a:solidFill>
            </a:endParaRPr>
          </a:p>
        </p:txBody>
      </p:sp>
      <p:sp>
        <p:nvSpPr>
          <p:cNvPr id="7" name="スライド番号プレースホルダー 6"/>
          <p:cNvSpPr>
            <a:spLocks noGrp="1"/>
          </p:cNvSpPr>
          <p:nvPr>
            <p:ph type="sldNum" sz="quarter" idx="12"/>
          </p:nvPr>
        </p:nvSpPr>
        <p:spPr/>
        <p:txBody>
          <a:bodyPr/>
          <a:lstStyle/>
          <a:p>
            <a:fld id="{EE5B7901-85A3-43D0-93B3-5943752BF4A8}" type="slidenum">
              <a:rPr kumimoji="1" lang="ja-JP" altLang="en-US" smtClean="0"/>
              <a:pPr/>
              <a:t>‹#›</a:t>
            </a:fld>
            <a:endParaRPr kumimoji="1" lang="ja-JP" altLang="en-US"/>
          </a:p>
        </p:txBody>
      </p:sp>
      <p:sp>
        <p:nvSpPr>
          <p:cNvPr id="11" name="コンテンツ プレースホルダー 10"/>
          <p:cNvSpPr>
            <a:spLocks noGrp="1"/>
          </p:cNvSpPr>
          <p:nvPr>
            <p:ph sz="quarter" idx="1"/>
          </p:nvPr>
        </p:nvSpPr>
        <p:spPr>
          <a:xfrm>
            <a:off x="2971800" y="1600200"/>
            <a:ext cx="5715000" cy="44958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extLst>
      <p:ext uri="{BB962C8B-B14F-4D97-AF65-F5344CB8AC3E}">
        <p14:creationId xmlns:p14="http://schemas.microsoft.com/office/powerpoint/2010/main" val="24391542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ja-JP" altLang="en-US" smtClean="0"/>
              <a:t>マスター タイトルの書式設定</a:t>
            </a:r>
            <a:endParaRPr kumimoji="0" lang="en-US"/>
          </a:p>
        </p:txBody>
      </p:sp>
      <p:sp>
        <p:nvSpPr>
          <p:cNvPr id="4" name="テキスト プレースホルダー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solidFill>
                  <a:srgbClr val="696464"/>
                </a:solidFill>
              </a:rPr>
              <a:t>2012/8/28</a:t>
            </a:r>
            <a:endParaRPr kumimoji="1" lang="ja-JP" altLang="en-US">
              <a:solidFill>
                <a:srgbClr val="696464"/>
              </a:solidFill>
            </a:endParaRPr>
          </a:p>
        </p:txBody>
      </p:sp>
      <p:sp>
        <p:nvSpPr>
          <p:cNvPr id="6" name="フッター プレースホルダー 5"/>
          <p:cNvSpPr>
            <a:spLocks noGrp="1"/>
          </p:cNvSpPr>
          <p:nvPr>
            <p:ph type="ftr" sz="quarter" idx="11"/>
          </p:nvPr>
        </p:nvSpPr>
        <p:spPr>
          <a:xfrm>
            <a:off x="914400" y="6172200"/>
            <a:ext cx="3886200" cy="457200"/>
          </a:xfrm>
        </p:spPr>
        <p:txBody>
          <a:bodyPr/>
          <a:lstStyle/>
          <a:p>
            <a:endParaRPr kumimoji="1" lang="ja-JP" altLang="en-US">
              <a:solidFill>
                <a:srgbClr val="696464"/>
              </a:solidFill>
            </a:endParaRPr>
          </a:p>
        </p:txBody>
      </p:sp>
      <p:sp>
        <p:nvSpPr>
          <p:cNvPr id="7" name="スライド番号プレースホルダー 6"/>
          <p:cNvSpPr>
            <a:spLocks noGrp="1"/>
          </p:cNvSpPr>
          <p:nvPr>
            <p:ph type="sldNum" sz="quarter" idx="12"/>
          </p:nvPr>
        </p:nvSpPr>
        <p:spPr>
          <a:xfrm>
            <a:off x="146304" y="6208776"/>
            <a:ext cx="457200" cy="457200"/>
          </a:xfrm>
        </p:spPr>
        <p:txBody>
          <a:bodyPr/>
          <a:lstStyle/>
          <a:p>
            <a:fld id="{EE5B7901-85A3-43D0-93B3-5943752BF4A8}" type="slidenum">
              <a:rPr kumimoji="1" lang="ja-JP" altLang="en-US" smtClean="0"/>
              <a:pPr/>
              <a:t>‹#›</a:t>
            </a:fld>
            <a:endParaRPr kumimoji="1" lang="ja-JP" altLang="en-US"/>
          </a:p>
        </p:txBody>
      </p:sp>
      <p:sp>
        <p:nvSpPr>
          <p:cNvPr id="11" name="正方形/長方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2" name="正方形/長方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3" name="正方形/長方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3" name="図プレースホルダー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ja-JP" altLang="en-US" smtClean="0"/>
              <a:t>アイコンをクリックして図を追加</a:t>
            </a:r>
            <a:endParaRPr kumimoji="0" lang="en-US" dirty="0"/>
          </a:p>
        </p:txBody>
      </p:sp>
    </p:spTree>
    <p:extLst>
      <p:ext uri="{BB962C8B-B14F-4D97-AF65-F5344CB8AC3E}">
        <p14:creationId xmlns:p14="http://schemas.microsoft.com/office/powerpoint/2010/main" val="45198889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r>
              <a:rPr kumimoji="1" lang="en-US" altLang="ja-JP" smtClean="0">
                <a:solidFill>
                  <a:srgbClr val="696464"/>
                </a:solidFill>
              </a:rPr>
              <a:t>2012/8/28</a:t>
            </a:r>
            <a:endParaRPr kumimoji="1" lang="ja-JP" altLang="en-US">
              <a:solidFill>
                <a:srgbClr val="696464"/>
              </a:solidFill>
            </a:endParaRPr>
          </a:p>
        </p:txBody>
      </p:sp>
      <p:sp>
        <p:nvSpPr>
          <p:cNvPr id="5" name="フッター プレースホルダー 4"/>
          <p:cNvSpPr>
            <a:spLocks noGrp="1"/>
          </p:cNvSpPr>
          <p:nvPr>
            <p:ph type="ftr" sz="quarter" idx="11"/>
          </p:nvPr>
        </p:nvSpPr>
        <p:spPr/>
        <p:txBody>
          <a:bodyPr/>
          <a:lstStyle/>
          <a:p>
            <a:endParaRPr kumimoji="1" lang="ja-JP" altLang="en-US">
              <a:solidFill>
                <a:srgbClr val="696464"/>
              </a:solidFill>
            </a:endParaRPr>
          </a:p>
        </p:txBody>
      </p:sp>
      <p:sp>
        <p:nvSpPr>
          <p:cNvPr id="6" name="スライド番号プレースホルダー 5"/>
          <p:cNvSpPr>
            <a:spLocks noGrp="1"/>
          </p:cNvSpPr>
          <p:nvPr>
            <p:ph type="sldNum" sz="quarter" idx="12"/>
          </p:nvPr>
        </p:nvSpPr>
        <p:spPr/>
        <p:txBody>
          <a:bodyPr/>
          <a:lstStyle/>
          <a:p>
            <a:fld id="{EE5B7901-85A3-43D0-93B3-5943752BF4A8}" type="slidenum">
              <a:rPr kumimoji="1" lang="ja-JP" altLang="en-US" smtClean="0"/>
              <a:pPr/>
              <a:t>‹#›</a:t>
            </a:fld>
            <a:endParaRPr kumimoji="1" lang="ja-JP" altLang="en-US"/>
          </a:p>
        </p:txBody>
      </p:sp>
    </p:spTree>
    <p:extLst>
      <p:ext uri="{BB962C8B-B14F-4D97-AF65-F5344CB8AC3E}">
        <p14:creationId xmlns:p14="http://schemas.microsoft.com/office/powerpoint/2010/main" val="40744955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1"/>
            <a:ext cx="201168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914400" y="274640"/>
            <a:ext cx="55626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r>
              <a:rPr kumimoji="1" lang="en-US" altLang="ja-JP" smtClean="0">
                <a:solidFill>
                  <a:srgbClr val="696464"/>
                </a:solidFill>
              </a:rPr>
              <a:t>2012/8/28</a:t>
            </a:r>
            <a:endParaRPr kumimoji="1" lang="ja-JP" altLang="en-US">
              <a:solidFill>
                <a:srgbClr val="696464"/>
              </a:solidFill>
            </a:endParaRPr>
          </a:p>
        </p:txBody>
      </p:sp>
      <p:sp>
        <p:nvSpPr>
          <p:cNvPr id="5" name="フッター プレースホルダー 4"/>
          <p:cNvSpPr>
            <a:spLocks noGrp="1"/>
          </p:cNvSpPr>
          <p:nvPr>
            <p:ph type="ftr" sz="quarter" idx="11"/>
          </p:nvPr>
        </p:nvSpPr>
        <p:spPr/>
        <p:txBody>
          <a:bodyPr/>
          <a:lstStyle/>
          <a:p>
            <a:endParaRPr kumimoji="1" lang="ja-JP" altLang="en-US">
              <a:solidFill>
                <a:srgbClr val="696464"/>
              </a:solidFill>
            </a:endParaRPr>
          </a:p>
        </p:txBody>
      </p:sp>
      <p:sp>
        <p:nvSpPr>
          <p:cNvPr id="6" name="スライド番号プレースホルダー 5"/>
          <p:cNvSpPr>
            <a:spLocks noGrp="1"/>
          </p:cNvSpPr>
          <p:nvPr>
            <p:ph type="sldNum" sz="quarter" idx="12"/>
          </p:nvPr>
        </p:nvSpPr>
        <p:spPr/>
        <p:txBody>
          <a:bodyPr/>
          <a:lstStyle/>
          <a:p>
            <a:fld id="{EE5B7901-85A3-43D0-93B3-5943752BF4A8}" type="slidenum">
              <a:rPr kumimoji="1" lang="ja-JP" altLang="en-US" smtClean="0"/>
              <a:pPr/>
              <a:t>‹#›</a:t>
            </a:fld>
            <a:endParaRPr kumimoji="1" lang="ja-JP" altLang="en-US"/>
          </a:p>
        </p:txBody>
      </p:sp>
    </p:spTree>
    <p:extLst>
      <p:ext uri="{BB962C8B-B14F-4D97-AF65-F5344CB8AC3E}">
        <p14:creationId xmlns:p14="http://schemas.microsoft.com/office/powerpoint/2010/main" val="3242928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5" name="Date Placeholder 4"/>
          <p:cNvSpPr>
            <a:spLocks noGrp="1"/>
          </p:cNvSpPr>
          <p:nvPr>
            <p:ph type="dt" sz="half" idx="10"/>
          </p:nvPr>
        </p:nvSpPr>
        <p:spPr/>
        <p:txBody>
          <a:bodyPr/>
          <a:lstStyle/>
          <a:p>
            <a:r>
              <a:rPr kumimoji="1" lang="en-US" altLang="ja-JP" smtClean="0"/>
              <a:t>2012/8/28</a:t>
            </a:r>
            <a:endParaRPr kumimoji="1" lang="ja-JP" altLang="en-US"/>
          </a:p>
        </p:txBody>
      </p:sp>
      <p:sp>
        <p:nvSpPr>
          <p:cNvPr id="7" name="Slide Number Placeholder 6"/>
          <p:cNvSpPr>
            <a:spLocks noGrp="1"/>
          </p:cNvSpPr>
          <p:nvPr>
            <p:ph type="sldNum" sz="quarter" idx="12"/>
          </p:nvPr>
        </p:nvSpPr>
        <p:spPr/>
        <p:txBody>
          <a:bodyPr/>
          <a:lstStyle/>
          <a:p>
            <a:fld id="{33099A5C-848D-420D-95BA-A7CBAD938993}" type="slidenum">
              <a:rPr kumimoji="1" lang="ja-JP" altLang="en-US" smtClean="0"/>
              <a:t>‹#›</a:t>
            </a:fld>
            <a:endParaRPr kumimoji="1" lang="ja-JP" alt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kumimoji="1" lang="ja-JP" alt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ja-JP" altLang="en-US" smtClean="0"/>
              <a:t>マスター タイトルの書式設定</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r>
              <a:rPr kumimoji="1" lang="en-US" altLang="ja-JP" smtClean="0"/>
              <a:t>2012/8/28</a:t>
            </a:r>
            <a:endParaRPr kumimoji="1" lang="ja-JP"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kumimoji="1" lang="ja-JP"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33099A5C-848D-420D-95BA-A7CBAD938993}" type="slidenum">
              <a:rPr kumimoji="1" lang="ja-JP" altLang="en-US" smtClean="0"/>
              <a:t>‹#›</a:t>
            </a:fld>
            <a:endParaRPr kumimoji="1" lang="ja-JP" alt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kumimoji="1"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kumimoji="1"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kumimoji="1"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kumimoji="1"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kumimoji="1"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kumimoji="1"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kumimoji="1"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kumimoji="1"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r>
              <a:rPr kumimoji="1" lang="en-US" altLang="ja-JP" smtClean="0"/>
              <a:t>2012/8/28</a:t>
            </a:r>
            <a:endParaRPr kumimoji="1" lang="ja-JP" alt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kumimoji="1" lang="ja-JP" alt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33099A5C-848D-420D-95BA-A7CBAD938993}" type="slidenum">
              <a:rPr kumimoji="1" lang="ja-JP" altLang="en-US" smtClean="0"/>
              <a:t>‹#›</a:t>
            </a:fld>
            <a:endParaRPr kumimoji="1" lang="ja-JP" alt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spcBef>
          <a:spcPts val="400"/>
        </a:spcBef>
        <a:buNone/>
        <a:defRPr kumimoji="1"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kumimoji="1"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kumimoji="1"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kumimoji="1"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kumimoji="1"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kumimoji="1"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kumimoji="1"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kumimoji="1"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kumimoji="1"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3099A5C-848D-420D-95BA-A7CBAD938993}" type="slidenum">
              <a:rPr kumimoji="1" lang="ja-JP" altLang="en-US" smtClean="0"/>
              <a:t>‹#›</a:t>
            </a:fld>
            <a:endParaRPr kumimoji="1" lang="ja-JP" alt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kumimoji="1" lang="ja-JP" alt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r>
              <a:rPr kumimoji="1" lang="en-US" altLang="ja-JP" smtClean="0"/>
              <a:t>2012/8/28</a:t>
            </a:r>
            <a:endParaRPr kumimoji="1" lang="ja-JP" alt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defTabSz="914400" rtl="0" eaLnBrk="1" latinLnBrk="0" hangingPunct="1">
        <a:spcBef>
          <a:spcPct val="0"/>
        </a:spcBef>
        <a:buNone/>
        <a:defRPr kumimoji="1"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kumimoji="1"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kumimoji="1"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kumimoji="1"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kumimoji="1"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kumimoji="1"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kumimoji="1"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kumimoji="1"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kumimoji="1"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正方形/長方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角丸四角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タイトル プレースホルダー 21"/>
          <p:cNvSpPr>
            <a:spLocks noGrp="1"/>
          </p:cNvSpPr>
          <p:nvPr>
            <p:ph type="title"/>
          </p:nvPr>
        </p:nvSpPr>
        <p:spPr>
          <a:xfrm>
            <a:off x="914400" y="274638"/>
            <a:ext cx="7772400" cy="1143000"/>
          </a:xfrm>
          <a:prstGeom prst="rect">
            <a:avLst/>
          </a:prstGeom>
        </p:spPr>
        <p:txBody>
          <a:bodyPr bIns="91440" anchor="b" anchorCtr="0">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r>
              <a:rPr kumimoji="1" lang="en-US" altLang="ja-JP" smtClean="0"/>
              <a:t>2012/8/28</a:t>
            </a:r>
            <a:endParaRPr kumimoji="1" lang="ja-JP" altLang="en-US"/>
          </a:p>
        </p:txBody>
      </p:sp>
      <p:sp>
        <p:nvSpPr>
          <p:cNvPr id="3" name="フッター プレースホルダー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kumimoji="1" lang="ja-JP" altLang="en-US"/>
          </a:p>
        </p:txBody>
      </p:sp>
      <p:sp>
        <p:nvSpPr>
          <p:cNvPr id="23" name="スライド番号プレースホルダー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33099A5C-848D-420D-95BA-A7CBAD938993}"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rtl="0" eaLnBrk="1" latinLnBrk="0" hangingPunct="1">
        <a:spcBef>
          <a:spcPct val="0"/>
        </a:spcBef>
        <a:buNone/>
        <a:defRPr kumimoji="1"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正方形/長方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角丸四角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タイトル プレースホルダー 21"/>
          <p:cNvSpPr>
            <a:spLocks noGrp="1"/>
          </p:cNvSpPr>
          <p:nvPr>
            <p:ph type="title"/>
          </p:nvPr>
        </p:nvSpPr>
        <p:spPr>
          <a:xfrm>
            <a:off x="914400" y="274638"/>
            <a:ext cx="7772400" cy="1143000"/>
          </a:xfrm>
          <a:prstGeom prst="rect">
            <a:avLst/>
          </a:prstGeom>
        </p:spPr>
        <p:txBody>
          <a:bodyPr bIns="91440" anchor="b" anchorCtr="0">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r>
              <a:rPr kumimoji="1" lang="en-US" altLang="ja-JP" smtClean="0"/>
              <a:t>2012/8/28</a:t>
            </a:r>
            <a:endParaRPr kumimoji="1" lang="ja-JP" altLang="en-US"/>
          </a:p>
        </p:txBody>
      </p:sp>
      <p:sp>
        <p:nvSpPr>
          <p:cNvPr id="3" name="フッター プレースホルダー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kumimoji="1" lang="ja-JP" altLang="en-US"/>
          </a:p>
        </p:txBody>
      </p:sp>
      <p:sp>
        <p:nvSpPr>
          <p:cNvPr id="23" name="スライド番号プレースホルダー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33099A5C-848D-420D-95BA-A7CBAD938993}"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rtl="0" eaLnBrk="1" latinLnBrk="0" hangingPunct="1">
        <a:spcBef>
          <a:spcPct val="0"/>
        </a:spcBef>
        <a:buNone/>
        <a:defRPr kumimoji="1"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タイトル プレースホルダー 21"/>
          <p:cNvSpPr>
            <a:spLocks noGrp="1"/>
          </p:cNvSpPr>
          <p:nvPr>
            <p:ph type="title"/>
          </p:nvPr>
        </p:nvSpPr>
        <p:spPr>
          <a:xfrm>
            <a:off x="457200" y="152400"/>
            <a:ext cx="8229600" cy="990600"/>
          </a:xfrm>
          <a:prstGeom prst="rect">
            <a:avLst/>
          </a:prstGeom>
        </p:spPr>
        <p:txBody>
          <a:bodyPr vert="horz" anchor="b" anchorCtr="0">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r>
              <a:rPr kumimoji="1" lang="en-US" altLang="ja-JP" smtClean="0"/>
              <a:t>2012/8/28</a:t>
            </a:r>
            <a:endParaRPr kumimoji="1" lang="ja-JP" altLang="en-US"/>
          </a:p>
        </p:txBody>
      </p:sp>
      <p:sp>
        <p:nvSpPr>
          <p:cNvPr id="3" name="フッター プレースホルダー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kumimoji="1" lang="ja-JP" altLang="en-US"/>
          </a:p>
        </p:txBody>
      </p:sp>
      <p:sp>
        <p:nvSpPr>
          <p:cNvPr id="23" name="スライド番号プレースホルダー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33099A5C-848D-420D-95BA-A7CBAD938993}" type="slidenum">
              <a:rPr kumimoji="1" lang="ja-JP" altLang="en-US" smtClean="0"/>
              <a:t>‹#›</a:t>
            </a:fld>
            <a:endParaRPr kumimoji="1" lang="ja-JP" altLang="en-US"/>
          </a:p>
        </p:txBody>
      </p:sp>
      <p:sp>
        <p:nvSpPr>
          <p:cNvPr id="28" name="直線コネクタ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直線コネクタ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二等辺三角形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l" rtl="0" eaLnBrk="1" latinLnBrk="0" hangingPunct="1">
        <a:spcBef>
          <a:spcPct val="0"/>
        </a:spcBef>
        <a:buNone/>
        <a:defRPr kumimoji="1"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r>
              <a:rPr kumimoji="1" lang="en-US" altLang="ja-JP" smtClean="0"/>
              <a:t>2012/8/28</a:t>
            </a:r>
            <a:endParaRPr kumimoji="1" lang="ja-JP" alt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kumimoji="1" lang="ja-JP" alt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3099A5C-848D-420D-95BA-A7CBAD938993}"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l" defTabSz="914400" rtl="0" eaLnBrk="1" latinLnBrk="0" hangingPunct="1">
        <a:spcBef>
          <a:spcPct val="0"/>
        </a:spcBef>
        <a:buNone/>
        <a:defRPr kumimoji="1" sz="40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kumimoji="1"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kumimoji="1"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kumimoji="1"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kumimoji="1"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kumimoji="1"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kumimoji="1"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kumimoji="1"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kumimoji="1"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正方形/長方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useBgFill="1">
        <p:nvSpPr>
          <p:cNvPr id="8" name="角丸四角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2" name="タイトル プレースホルダー 21"/>
          <p:cNvSpPr>
            <a:spLocks noGrp="1"/>
          </p:cNvSpPr>
          <p:nvPr>
            <p:ph type="title"/>
          </p:nvPr>
        </p:nvSpPr>
        <p:spPr>
          <a:xfrm>
            <a:off x="914400" y="274638"/>
            <a:ext cx="7772400" cy="1143000"/>
          </a:xfrm>
          <a:prstGeom prst="rect">
            <a:avLst/>
          </a:prstGeom>
        </p:spPr>
        <p:txBody>
          <a:bodyPr bIns="91440" anchor="b" anchorCtr="0">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r>
              <a:rPr kumimoji="1" lang="en-US" altLang="ja-JP" smtClean="0">
                <a:solidFill>
                  <a:srgbClr val="696464"/>
                </a:solidFill>
              </a:rPr>
              <a:t>2012/8/28</a:t>
            </a:r>
            <a:endParaRPr kumimoji="1" lang="ja-JP" altLang="en-US">
              <a:solidFill>
                <a:srgbClr val="696464"/>
              </a:solidFill>
            </a:endParaRPr>
          </a:p>
        </p:txBody>
      </p:sp>
      <p:sp>
        <p:nvSpPr>
          <p:cNvPr id="3" name="フッター プレースホルダー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kumimoji="1" lang="ja-JP" altLang="en-US">
              <a:solidFill>
                <a:srgbClr val="696464"/>
              </a:solidFill>
            </a:endParaRPr>
          </a:p>
        </p:txBody>
      </p:sp>
      <p:sp>
        <p:nvSpPr>
          <p:cNvPr id="23" name="スライド番号プレースホルダー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E5B7901-85A3-43D0-93B3-5943752BF4A8}" type="slidenum">
              <a:rPr kumimoji="1" lang="ja-JP" altLang="en-US" smtClean="0"/>
              <a:pPr/>
              <a:t>‹#›</a:t>
            </a:fld>
            <a:endParaRPr kumimoji="1" lang="ja-JP" altLang="en-US"/>
          </a:p>
        </p:txBody>
      </p:sp>
    </p:spTree>
    <p:extLst>
      <p:ext uri="{BB962C8B-B14F-4D97-AF65-F5344CB8AC3E}">
        <p14:creationId xmlns:p14="http://schemas.microsoft.com/office/powerpoint/2010/main" val="82690446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l" rtl="0" eaLnBrk="1" latinLnBrk="0" hangingPunct="1">
        <a:spcBef>
          <a:spcPct val="0"/>
        </a:spcBef>
        <a:buNone/>
        <a:defRPr kumimoji="1"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jp/imgres?imgurl=http://blog-imgs-17.fc2.com/k/a/p/kappaseico/201104191116150fa.jpg&amp;imgrefurl=http://kappaseico.blog66.fc2.com/blog-entry-212.html&amp;usg=__RuXTH3viPvh0nzYFSj8_crdk9F4=&amp;h=293&amp;w=400&amp;sz=12&amp;hl=ja&amp;start=154&amp;zoom=1&amp;tbnid=xA-h-9Qm00RjlM:&amp;tbnh=111&amp;tbnw=152&amp;ei=i5QFUKLMM8HOmAXRoaxC&amp;prev=/search?q=%E7%8C%AB+%E3%82%AD%E3%83%A3%E3%83%A9%E3%82%AF%E3%82%BF%E3%83%BC&amp;tbnh=102&amp;tbnw=164&amp;hl=ja&amp;sa=X&amp;addh=36&amp;sig=106729476272472903929&amp;biw=914&amp;bih=570&amp;tbs=simg:CAESEglxPrzQauVs0yE_1Rlwn4acImA&amp;tbm=isch&amp;prmd=imvns&amp;itbs=1&amp;iact=hc&amp;vpx=609&amp;vpy=68&amp;dur=876&amp;hovh=192&amp;hovw=262&amp;tx=118&amp;ty=100&amp;sig=106729476272472903929&amp;page=9&amp;ved=1t:429,r:9,s:154,i:604" TargetMode="External"/><Relationship Id="rId2" Type="http://schemas.openxmlformats.org/officeDocument/2006/relationships/image" Target="../media/image7.jpeg"/><Relationship Id="rId1" Type="http://schemas.openxmlformats.org/officeDocument/2006/relationships/slideLayout" Target="../slideLayouts/slideLayout35.xml"/><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7.xml"/><Relationship Id="rId5" Type="http://schemas.openxmlformats.org/officeDocument/2006/relationships/image" Target="../media/image45.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9.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9.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9.xml"/></Relationships>
</file>

<file path=ppt/slides/_rels/slide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9.xml"/></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5.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4.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jpeg"/><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20.gif"/></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259632" y="4869160"/>
            <a:ext cx="6912768" cy="1126976"/>
          </a:xfrm>
        </p:spPr>
        <p:txBody>
          <a:bodyPr>
            <a:noAutofit/>
          </a:bodyPr>
          <a:lstStyle/>
          <a:p>
            <a:pPr algn="l"/>
            <a:r>
              <a:rPr kumimoji="1" lang="ja-JP" altLang="en-US" sz="3200" i="0" dirty="0" smtClean="0">
                <a:latin typeface="HGP教科書体" pitchFamily="18" charset="-128"/>
                <a:ea typeface="HGP教科書体" pitchFamily="18" charset="-128"/>
              </a:rPr>
              <a:t>班員：伊地智亮輔・木邑真理子</a:t>
            </a:r>
            <a:endParaRPr kumimoji="1" lang="en-US" altLang="ja-JP" sz="3200" i="0" dirty="0" smtClean="0">
              <a:latin typeface="HGP教科書体" pitchFamily="18" charset="-128"/>
              <a:ea typeface="HGP教科書体" pitchFamily="18" charset="-128"/>
            </a:endParaRPr>
          </a:p>
          <a:p>
            <a:pPr algn="l"/>
            <a:r>
              <a:rPr lang="ja-JP" altLang="en-US" sz="3200" i="0" dirty="0">
                <a:latin typeface="HGP教科書体" pitchFamily="18" charset="-128"/>
                <a:ea typeface="HGP教科書体" pitchFamily="18" charset="-128"/>
              </a:rPr>
              <a:t>　</a:t>
            </a:r>
            <a:r>
              <a:rPr lang="ja-JP" altLang="en-US" sz="3200" i="0" dirty="0" smtClean="0">
                <a:latin typeface="HGP教科書体" pitchFamily="18" charset="-128"/>
                <a:ea typeface="HGP教科書体" pitchFamily="18" charset="-128"/>
              </a:rPr>
              <a:t>　　　</a:t>
            </a:r>
            <a:r>
              <a:rPr kumimoji="1" lang="ja-JP" altLang="en-US" sz="3200" i="0" dirty="0" smtClean="0">
                <a:latin typeface="HGP教科書体" pitchFamily="18" charset="-128"/>
                <a:ea typeface="HGP教科書体" pitchFamily="18" charset="-128"/>
              </a:rPr>
              <a:t>澤田あずさ・平本綾美・渡辺海</a:t>
            </a:r>
            <a:endParaRPr kumimoji="1" lang="en-US" altLang="ja-JP" sz="3200" i="0" dirty="0" smtClean="0">
              <a:latin typeface="HGP教科書体" pitchFamily="18" charset="-128"/>
              <a:ea typeface="HGP教科書体" pitchFamily="18" charset="-128"/>
            </a:endParaRPr>
          </a:p>
          <a:p>
            <a:r>
              <a:rPr lang="ja-JP" altLang="en-US" sz="1800" i="0" dirty="0">
                <a:latin typeface="HGP教科書体" pitchFamily="18" charset="-128"/>
                <a:ea typeface="HGP教科書体" pitchFamily="18" charset="-128"/>
              </a:rPr>
              <a:t>教員：石野雅也・隅田土</a:t>
            </a:r>
            <a:r>
              <a:rPr lang="ja-JP" altLang="en-US" sz="1800" i="0" dirty="0" smtClean="0">
                <a:latin typeface="HGP教科書体" pitchFamily="18" charset="-128"/>
                <a:ea typeface="HGP教科書体" pitchFamily="18" charset="-128"/>
              </a:rPr>
              <a:t>詞　　　　</a:t>
            </a:r>
            <a:r>
              <a:rPr lang="en-US" altLang="ja-JP" sz="1800" i="0" dirty="0" smtClean="0">
                <a:latin typeface="HGP教科書体" pitchFamily="18" charset="-128"/>
                <a:ea typeface="HGP教科書体" pitchFamily="18" charset="-128"/>
              </a:rPr>
              <a:t>TA</a:t>
            </a:r>
            <a:r>
              <a:rPr lang="ja-JP" altLang="en-US" sz="1800" i="0" dirty="0">
                <a:latin typeface="HGP教科書体" pitchFamily="18" charset="-128"/>
                <a:ea typeface="HGP教科書体" pitchFamily="18" charset="-128"/>
              </a:rPr>
              <a:t>：木河達也</a:t>
            </a:r>
            <a:endParaRPr lang="en-US" altLang="ja-JP" sz="1800" i="0" dirty="0">
              <a:latin typeface="HGP教科書体" pitchFamily="18" charset="-128"/>
              <a:ea typeface="HGP教科書体" pitchFamily="18" charset="-128"/>
            </a:endParaRPr>
          </a:p>
          <a:p>
            <a:pPr algn="l"/>
            <a:endParaRPr kumimoji="1" lang="ja-JP" altLang="en-US" sz="1800" i="0" dirty="0">
              <a:latin typeface="HGP教科書体" pitchFamily="18" charset="-128"/>
              <a:ea typeface="HGP教科書体" pitchFamily="18" charset="-128"/>
            </a:endParaRPr>
          </a:p>
        </p:txBody>
      </p:sp>
      <p:sp>
        <p:nvSpPr>
          <p:cNvPr id="2" name="タイトル 1"/>
          <p:cNvSpPr>
            <a:spLocks noGrp="1"/>
          </p:cNvSpPr>
          <p:nvPr>
            <p:ph type="title"/>
          </p:nvPr>
        </p:nvSpPr>
        <p:spPr>
          <a:xfrm>
            <a:off x="683568" y="1268760"/>
            <a:ext cx="6840760" cy="2160240"/>
          </a:xfrm>
        </p:spPr>
        <p:txBody>
          <a:bodyPr>
            <a:normAutofit fontScale="90000"/>
          </a:bodyPr>
          <a:lstStyle/>
          <a:p>
            <a:r>
              <a:rPr kumimoji="1" lang="en-US" altLang="ja-JP" dirty="0" smtClean="0">
                <a:latin typeface="HGP創英角ﾎﾟｯﾌﾟ体" pitchFamily="50" charset="-128"/>
                <a:ea typeface="HGP創英角ﾎﾟｯﾌﾟ体" pitchFamily="50" charset="-128"/>
              </a:rPr>
              <a:t/>
            </a:r>
            <a:br>
              <a:rPr kumimoji="1" lang="en-US" altLang="ja-JP" dirty="0" smtClean="0">
                <a:latin typeface="HGP創英角ﾎﾟｯﾌﾟ体" pitchFamily="50" charset="-128"/>
                <a:ea typeface="HGP創英角ﾎﾟｯﾌﾟ体" pitchFamily="50" charset="-128"/>
              </a:rPr>
            </a:br>
            <a:r>
              <a:rPr kumimoji="1" lang="en-US" altLang="ja-JP" dirty="0">
                <a:latin typeface="HGP創英角ﾎﾟｯﾌﾟ体" pitchFamily="50" charset="-128"/>
                <a:ea typeface="HGP創英角ﾎﾟｯﾌﾟ体" pitchFamily="50" charset="-128"/>
              </a:rPr>
              <a:t/>
            </a:r>
            <a:br>
              <a:rPr kumimoji="1" lang="en-US" altLang="ja-JP" dirty="0">
                <a:latin typeface="HGP創英角ﾎﾟｯﾌﾟ体" pitchFamily="50" charset="-128"/>
                <a:ea typeface="HGP創英角ﾎﾟｯﾌﾟ体" pitchFamily="50" charset="-128"/>
              </a:rPr>
            </a:br>
            <a:r>
              <a:rPr kumimoji="1" lang="en-US" altLang="ja-JP" dirty="0" smtClean="0">
                <a:latin typeface="HGP創英角ﾎﾟｯﾌﾟ体" pitchFamily="50" charset="-128"/>
                <a:ea typeface="HGP創英角ﾎﾟｯﾌﾟ体" pitchFamily="50" charset="-128"/>
              </a:rPr>
              <a:t/>
            </a:r>
            <a:br>
              <a:rPr kumimoji="1" lang="en-US" altLang="ja-JP" dirty="0" smtClean="0">
                <a:latin typeface="HGP創英角ﾎﾟｯﾌﾟ体" pitchFamily="50" charset="-128"/>
                <a:ea typeface="HGP創英角ﾎﾟｯﾌﾟ体" pitchFamily="50" charset="-128"/>
              </a:rPr>
            </a:br>
            <a:r>
              <a:rPr kumimoji="1" lang="en-US" altLang="ja-JP" dirty="0" smtClean="0">
                <a:latin typeface="HGP創英角ﾎﾟｯﾌﾟ体" pitchFamily="50" charset="-128"/>
                <a:ea typeface="HGP創英角ﾎﾟｯﾌﾟ体" pitchFamily="50" charset="-128"/>
              </a:rPr>
              <a:t/>
            </a:r>
            <a:br>
              <a:rPr kumimoji="1" lang="en-US" altLang="ja-JP" dirty="0" smtClean="0">
                <a:latin typeface="HGP創英角ﾎﾟｯﾌﾟ体" pitchFamily="50" charset="-128"/>
                <a:ea typeface="HGP創英角ﾎﾟｯﾌﾟ体" pitchFamily="50" charset="-128"/>
              </a:rPr>
            </a:br>
            <a:r>
              <a:rPr kumimoji="1" lang="ja-JP" altLang="en-US" dirty="0" smtClean="0">
                <a:latin typeface="HGP創英角ﾎﾟｯﾌﾟ体" pitchFamily="50" charset="-128"/>
                <a:ea typeface="HGP創英角ﾎﾟｯﾌﾟ体" pitchFamily="50" charset="-128"/>
              </a:rPr>
              <a:t>現代物理学実験　</a:t>
            </a:r>
            <a:r>
              <a:rPr kumimoji="1" lang="en-US" altLang="ja-JP" dirty="0" smtClean="0">
                <a:latin typeface="HGP創英角ﾎﾟｯﾌﾟ体" pitchFamily="50" charset="-128"/>
                <a:ea typeface="HGP創英角ﾎﾟｯﾌﾟ体" pitchFamily="50" charset="-128"/>
              </a:rPr>
              <a:t>A</a:t>
            </a:r>
            <a:r>
              <a:rPr kumimoji="1" lang="ja-JP" altLang="en-US" dirty="0" smtClean="0">
                <a:latin typeface="HGP創英角ﾎﾟｯﾌﾟ体" pitchFamily="50" charset="-128"/>
                <a:ea typeface="HGP創英角ﾎﾟｯﾌﾟ体" pitchFamily="50" charset="-128"/>
              </a:rPr>
              <a:t>班</a:t>
            </a:r>
            <a:r>
              <a:rPr kumimoji="1" lang="en-US" altLang="ja-JP" dirty="0">
                <a:latin typeface="HGP創英角ﾎﾟｯﾌﾟ体" pitchFamily="50" charset="-128"/>
                <a:ea typeface="HGP創英角ﾎﾟｯﾌﾟ体" pitchFamily="50" charset="-128"/>
              </a:rPr>
              <a:t/>
            </a:r>
            <a:br>
              <a:rPr kumimoji="1" lang="en-US" altLang="ja-JP" dirty="0">
                <a:latin typeface="HGP創英角ﾎﾟｯﾌﾟ体" pitchFamily="50" charset="-128"/>
                <a:ea typeface="HGP創英角ﾎﾟｯﾌﾟ体" pitchFamily="50" charset="-128"/>
              </a:rPr>
            </a:br>
            <a:r>
              <a:rPr kumimoji="1" lang="ja-JP" altLang="en-US" dirty="0" smtClean="0">
                <a:latin typeface="HGP創英角ﾎﾟｯﾌﾟ体" pitchFamily="50" charset="-128"/>
                <a:ea typeface="HGP創英角ﾎﾟｯﾌﾟ体" pitchFamily="50" charset="-128"/>
              </a:rPr>
              <a:t>　　「光速を測ろう」</a:t>
            </a:r>
            <a:endParaRPr kumimoji="1" lang="ja-JP" altLang="en-US" dirty="0">
              <a:latin typeface="HGP創英角ﾎﾟｯﾌﾟ体" pitchFamily="50" charset="-128"/>
              <a:ea typeface="HGP創英角ﾎﾟｯﾌﾟ体" pitchFamily="50" charset="-128"/>
            </a:endParaRPr>
          </a:p>
        </p:txBody>
      </p:sp>
      <p:sp>
        <p:nvSpPr>
          <p:cNvPr id="4" name="スライド番号プレースホルダー 3"/>
          <p:cNvSpPr>
            <a:spLocks noGrp="1"/>
          </p:cNvSpPr>
          <p:nvPr>
            <p:ph type="sldNum" sz="quarter" idx="11"/>
          </p:nvPr>
        </p:nvSpPr>
        <p:spPr/>
        <p:txBody>
          <a:bodyPr/>
          <a:lstStyle/>
          <a:p>
            <a:fld id="{33099A5C-848D-420D-95BA-A7CBAD938993}" type="slidenum">
              <a:rPr kumimoji="1" lang="ja-JP" altLang="en-US" smtClean="0"/>
              <a:t>1</a:t>
            </a:fld>
            <a:endParaRPr kumimoji="1" lang="ja-JP" altLang="en-US"/>
          </a:p>
        </p:txBody>
      </p:sp>
    </p:spTree>
    <p:extLst>
      <p:ext uri="{BB962C8B-B14F-4D97-AF65-F5344CB8AC3E}">
        <p14:creationId xmlns:p14="http://schemas.microsoft.com/office/powerpoint/2010/main" val="19497478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59632" y="-171400"/>
            <a:ext cx="7620000" cy="1143000"/>
          </a:xfrm>
        </p:spPr>
        <p:txBody>
          <a:bodyPr/>
          <a:lstStyle/>
          <a:p>
            <a:r>
              <a:rPr kumimoji="1" lang="en-US" altLang="ja-JP" dirty="0" smtClean="0"/>
              <a:t>MPPC</a:t>
            </a:r>
            <a:r>
              <a:rPr kumimoji="1" lang="ja-JP" altLang="en-US" dirty="0" smtClean="0"/>
              <a:t>の作動原理</a:t>
            </a:r>
            <a:endParaRPr kumimoji="1" lang="ja-JP" altLang="en-US" dirty="0"/>
          </a:p>
        </p:txBody>
      </p:sp>
      <p:pic>
        <p:nvPicPr>
          <p:cNvPr id="1026" name="Picture 2" descr="D:\実験機器原理図\gomi_m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432" y="391358"/>
            <a:ext cx="6794778" cy="653952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0" y="1988840"/>
            <a:ext cx="5182124" cy="1477328"/>
          </a:xfrm>
          <a:prstGeom prst="rect">
            <a:avLst/>
          </a:prstGeom>
          <a:noFill/>
        </p:spPr>
        <p:txBody>
          <a:bodyPr wrap="square" rtlCol="0">
            <a:spAutoFit/>
          </a:bodyPr>
          <a:lstStyle/>
          <a:p>
            <a:r>
              <a:rPr kumimoji="1" lang="ja-JP" altLang="en-US" sz="2400" dirty="0" smtClean="0"/>
              <a:t>　　</a:t>
            </a:r>
            <a:r>
              <a:rPr kumimoji="1" lang="en-US" altLang="ja-JP" dirty="0" smtClean="0"/>
              <a:t>MPPC</a:t>
            </a:r>
            <a:r>
              <a:rPr kumimoji="1" lang="ja-JP" altLang="en-US" dirty="0" smtClean="0"/>
              <a:t>を構成する</a:t>
            </a:r>
            <a:r>
              <a:rPr kumimoji="1" lang="en-US" altLang="ja-JP" dirty="0" smtClean="0"/>
              <a:t>APD</a:t>
            </a:r>
            <a:r>
              <a:rPr kumimoji="1" lang="ja-JP" altLang="en-US" dirty="0" smtClean="0"/>
              <a:t>（アバランシェフォトダイオード）の概念図</a:t>
            </a:r>
            <a:endParaRPr kumimoji="1" lang="en-US" altLang="ja-JP" dirty="0" smtClean="0"/>
          </a:p>
          <a:p>
            <a:r>
              <a:rPr kumimoji="1" lang="ja-JP" altLang="en-US" sz="1200" dirty="0" smtClean="0"/>
              <a:t>（五味慎一</a:t>
            </a:r>
            <a:r>
              <a:rPr kumimoji="1" lang="en-US" altLang="ja-JP" sz="1200" dirty="0" smtClean="0"/>
              <a:t>『</a:t>
            </a:r>
            <a:r>
              <a:rPr kumimoji="1" lang="ja-JP" altLang="en-US" sz="1200" dirty="0" smtClean="0"/>
              <a:t>半導体光検出器</a:t>
            </a:r>
            <a:r>
              <a:rPr kumimoji="1" lang="en-US" altLang="ja-JP" sz="1200" dirty="0" smtClean="0"/>
              <a:t>MPPC</a:t>
            </a:r>
            <a:r>
              <a:rPr kumimoji="1" lang="ja-JP" altLang="en-US" sz="1200" dirty="0" smtClean="0"/>
              <a:t>の性能評価システムの構築</a:t>
            </a:r>
            <a:r>
              <a:rPr kumimoji="1" lang="en-US" altLang="ja-JP" sz="1200" dirty="0" smtClean="0"/>
              <a:t>』</a:t>
            </a:r>
            <a:r>
              <a:rPr kumimoji="1" lang="ja-JP" altLang="en-US" sz="1200" dirty="0" smtClean="0"/>
              <a:t>から引用）</a:t>
            </a:r>
            <a:endParaRPr kumimoji="1" lang="en-US" altLang="ja-JP" sz="1200" dirty="0" smtClean="0"/>
          </a:p>
          <a:p>
            <a:endParaRPr kumimoji="1" lang="en-US" altLang="ja-JP" sz="2400" dirty="0" smtClean="0"/>
          </a:p>
        </p:txBody>
      </p:sp>
      <p:sp>
        <p:nvSpPr>
          <p:cNvPr id="7" name="テキスト ボックス 6"/>
          <p:cNvSpPr txBox="1"/>
          <p:nvPr/>
        </p:nvSpPr>
        <p:spPr>
          <a:xfrm>
            <a:off x="493570" y="4351163"/>
            <a:ext cx="7488832" cy="2462213"/>
          </a:xfrm>
          <a:prstGeom prst="rect">
            <a:avLst/>
          </a:prstGeom>
          <a:noFill/>
        </p:spPr>
        <p:txBody>
          <a:bodyPr wrap="square" rtlCol="0">
            <a:spAutoFit/>
          </a:bodyPr>
          <a:lstStyle/>
          <a:p>
            <a:r>
              <a:rPr kumimoji="1" lang="ja-JP" altLang="en-US" dirty="0" smtClean="0"/>
              <a:t>　　　　　　　　　　</a:t>
            </a:r>
            <a:r>
              <a:rPr kumimoji="1" lang="ja-JP" altLang="en-US" sz="2800" dirty="0" smtClean="0"/>
              <a:t>　</a:t>
            </a:r>
            <a:r>
              <a:rPr kumimoji="1" lang="en-US" altLang="ja-JP" sz="2800" dirty="0" smtClean="0"/>
              <a:t>APD</a:t>
            </a:r>
            <a:r>
              <a:rPr kumimoji="1" lang="ja-JP" altLang="en-US" sz="2800" dirty="0" smtClean="0"/>
              <a:t>の仕組み</a:t>
            </a:r>
            <a:endParaRPr kumimoji="1" lang="en-US" altLang="ja-JP" sz="2800" dirty="0" smtClean="0"/>
          </a:p>
          <a:p>
            <a:r>
              <a:rPr kumimoji="1" lang="ja-JP" altLang="en-US" dirty="0" smtClean="0"/>
              <a:t>・</a:t>
            </a:r>
            <a:r>
              <a:rPr kumimoji="1" lang="en-US" altLang="ja-JP" dirty="0" smtClean="0"/>
              <a:t>P</a:t>
            </a:r>
            <a:r>
              <a:rPr kumimoji="1" lang="ja-JP" altLang="en-US" dirty="0" smtClean="0"/>
              <a:t>型半導体（正孔が多いタイプ）と</a:t>
            </a:r>
            <a:r>
              <a:rPr kumimoji="1" lang="en-US" altLang="ja-JP" dirty="0" smtClean="0"/>
              <a:t>n</a:t>
            </a:r>
            <a:r>
              <a:rPr kumimoji="1" lang="ja-JP" altLang="en-US" dirty="0" smtClean="0"/>
              <a:t>型半導体（電子が多い）が</a:t>
            </a:r>
            <a:r>
              <a:rPr kumimoji="1" lang="ja-JP" altLang="en-US" dirty="0" err="1" smtClean="0"/>
              <a:t>合わ</a:t>
            </a:r>
            <a:r>
              <a:rPr kumimoji="1" lang="ja-JP" altLang="en-US" dirty="0" smtClean="0"/>
              <a:t>　　</a:t>
            </a:r>
            <a:endParaRPr kumimoji="1" lang="en-US" altLang="ja-JP" dirty="0" smtClean="0"/>
          </a:p>
          <a:p>
            <a:r>
              <a:rPr lang="ja-JP" altLang="en-US" dirty="0"/>
              <a:t>　</a:t>
            </a:r>
            <a:r>
              <a:rPr kumimoji="1" lang="ja-JP" altLang="en-US" dirty="0" smtClean="0"/>
              <a:t>さった構造</a:t>
            </a:r>
            <a:endParaRPr kumimoji="1" lang="en-US" altLang="ja-JP" dirty="0" smtClean="0"/>
          </a:p>
          <a:p>
            <a:r>
              <a:rPr kumimoji="1" lang="ja-JP" altLang="en-US" dirty="0" smtClean="0"/>
              <a:t>・図の右のように電圧をかけたときに正孔と電子が移動することに　</a:t>
            </a:r>
            <a:endParaRPr kumimoji="1" lang="en-US" altLang="ja-JP" dirty="0" smtClean="0"/>
          </a:p>
          <a:p>
            <a:r>
              <a:rPr lang="ja-JP" altLang="en-US" dirty="0"/>
              <a:t>　</a:t>
            </a:r>
            <a:r>
              <a:rPr kumimoji="1" lang="ja-JP" altLang="en-US" dirty="0" smtClean="0"/>
              <a:t>よって電圧が生じる。</a:t>
            </a:r>
            <a:endParaRPr kumimoji="1" lang="en-US" altLang="ja-JP" dirty="0" smtClean="0"/>
          </a:p>
          <a:p>
            <a:r>
              <a:rPr kumimoji="1" lang="ja-JP" altLang="en-US" dirty="0" smtClean="0"/>
              <a:t>・正孔と電子がなくなった部位に光子が入りこむと、そこで電子が励</a:t>
            </a:r>
            <a:endParaRPr kumimoji="1" lang="en-US" altLang="ja-JP" dirty="0" smtClean="0"/>
          </a:p>
          <a:p>
            <a:r>
              <a:rPr lang="ja-JP" altLang="en-US" dirty="0"/>
              <a:t>　</a:t>
            </a:r>
            <a:r>
              <a:rPr kumimoji="1" lang="ja-JP" altLang="en-US" dirty="0" smtClean="0"/>
              <a:t>起されて電圧によって加速、さらに電子を励起させる。（およそ１０の６乗倍程度の個数になる）</a:t>
            </a:r>
            <a:endParaRPr kumimoji="1" lang="ja-JP" altLang="en-US" dirty="0"/>
          </a:p>
        </p:txBody>
      </p:sp>
      <p:sp>
        <p:nvSpPr>
          <p:cNvPr id="8" name="テキスト ボックス 7"/>
          <p:cNvSpPr txBox="1"/>
          <p:nvPr/>
        </p:nvSpPr>
        <p:spPr>
          <a:xfrm>
            <a:off x="787692" y="3287599"/>
            <a:ext cx="6912768" cy="1200329"/>
          </a:xfrm>
          <a:prstGeom prst="rect">
            <a:avLst/>
          </a:prstGeom>
          <a:noFill/>
        </p:spPr>
        <p:txBody>
          <a:bodyPr wrap="square" rtlCol="0">
            <a:spAutoFit/>
          </a:bodyPr>
          <a:lstStyle/>
          <a:p>
            <a:r>
              <a:rPr kumimoji="1" lang="en-US" altLang="ja-JP" sz="2400" b="1" dirty="0" smtClean="0">
                <a:solidFill>
                  <a:srgbClr val="1DB91D"/>
                </a:solidFill>
              </a:rPr>
              <a:t>MPPC</a:t>
            </a:r>
            <a:r>
              <a:rPr kumimoji="1" lang="ja-JP" altLang="en-US" sz="2400" b="1" dirty="0" smtClean="0">
                <a:solidFill>
                  <a:srgbClr val="1DB91D"/>
                </a:solidFill>
              </a:rPr>
              <a:t>は</a:t>
            </a:r>
            <a:r>
              <a:rPr kumimoji="1" lang="en-US" altLang="ja-JP" sz="2400" b="1" dirty="0" smtClean="0">
                <a:solidFill>
                  <a:srgbClr val="1DB91D"/>
                </a:solidFill>
              </a:rPr>
              <a:t>APD</a:t>
            </a:r>
            <a:r>
              <a:rPr kumimoji="1" lang="ja-JP" altLang="en-US" sz="2400" b="1" dirty="0" smtClean="0">
                <a:solidFill>
                  <a:srgbClr val="1DB91D"/>
                </a:solidFill>
              </a:rPr>
              <a:t>という小さな光電子増倍管がいくつも（本実験では</a:t>
            </a:r>
            <a:r>
              <a:rPr kumimoji="1" lang="en-US" altLang="ja-JP" sz="2400" b="1" dirty="0" smtClean="0">
                <a:solidFill>
                  <a:srgbClr val="1DB91D"/>
                </a:solidFill>
              </a:rPr>
              <a:t>100</a:t>
            </a:r>
            <a:r>
              <a:rPr kumimoji="1" lang="ja-JP" altLang="en-US" sz="2400" b="1" dirty="0" smtClean="0">
                <a:solidFill>
                  <a:srgbClr val="1DB91D"/>
                </a:solidFill>
              </a:rPr>
              <a:t>個のもの）集まってできている！</a:t>
            </a:r>
            <a:endParaRPr kumimoji="1" lang="ja-JP" altLang="en-US" sz="2400" b="1" dirty="0">
              <a:solidFill>
                <a:srgbClr val="1DB91D"/>
              </a:solidFill>
            </a:endParaRPr>
          </a:p>
        </p:txBody>
      </p:sp>
      <p:sp>
        <p:nvSpPr>
          <p:cNvPr id="3" name="スライド番号プレースホルダー 2"/>
          <p:cNvSpPr>
            <a:spLocks noGrp="1"/>
          </p:cNvSpPr>
          <p:nvPr>
            <p:ph type="sldNum" sz="quarter" idx="12"/>
          </p:nvPr>
        </p:nvSpPr>
        <p:spPr/>
        <p:txBody>
          <a:bodyPr/>
          <a:lstStyle/>
          <a:p>
            <a:fld id="{33099A5C-848D-420D-95BA-A7CBAD938993}" type="slidenum">
              <a:rPr kumimoji="1" lang="ja-JP" altLang="en-US" smtClean="0"/>
              <a:t>10</a:t>
            </a:fld>
            <a:endParaRPr kumimoji="1" lang="ja-JP" altLang="en-US"/>
          </a:p>
        </p:txBody>
      </p:sp>
      <p:sp>
        <p:nvSpPr>
          <p:cNvPr id="4" name="テキスト ボックス 3"/>
          <p:cNvSpPr txBox="1"/>
          <p:nvPr/>
        </p:nvSpPr>
        <p:spPr>
          <a:xfrm>
            <a:off x="4534052" y="1115452"/>
            <a:ext cx="648072" cy="369332"/>
          </a:xfrm>
          <a:prstGeom prst="rect">
            <a:avLst/>
          </a:prstGeom>
          <a:noFill/>
        </p:spPr>
        <p:txBody>
          <a:bodyPr wrap="square" rtlCol="0">
            <a:spAutoFit/>
          </a:bodyPr>
          <a:lstStyle/>
          <a:p>
            <a:r>
              <a:rPr kumimoji="1" lang="en-US" altLang="ja-JP" dirty="0" smtClean="0"/>
              <a:t>70V</a:t>
            </a:r>
            <a:endParaRPr kumimoji="1" lang="ja-JP" altLang="en-US" dirty="0"/>
          </a:p>
        </p:txBody>
      </p:sp>
      <p:pic>
        <p:nvPicPr>
          <p:cNvPr id="6" name="Picture 2" descr="C:\Users\kimuchan\Desktop\APD先輩.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2124" y="620688"/>
            <a:ext cx="3108249" cy="233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14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1"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 calcmode="lin" valueType="num">
                                      <p:cBhvr>
                                        <p:cTn id="26" dur="500" fill="hold"/>
                                        <p:tgtEl>
                                          <p:spTgt spid="8"/>
                                        </p:tgtEl>
                                        <p:attrNameLst>
                                          <p:attrName>style.rotation</p:attrName>
                                        </p:attrNameLst>
                                      </p:cBhvr>
                                      <p:tavLst>
                                        <p:tav tm="0">
                                          <p:val>
                                            <p:fltVal val="360"/>
                                          </p:val>
                                        </p:tav>
                                        <p:tav tm="100000">
                                          <p:val>
                                            <p:fltVal val="0"/>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20501" y="260648"/>
            <a:ext cx="7620000" cy="1143000"/>
          </a:xfrm>
        </p:spPr>
        <p:txBody>
          <a:bodyPr/>
          <a:lstStyle/>
          <a:p>
            <a:r>
              <a:rPr kumimoji="1" lang="en-US" altLang="ja-JP" sz="4800" dirty="0" smtClean="0"/>
              <a:t>MPPC</a:t>
            </a:r>
            <a:r>
              <a:rPr kumimoji="1" lang="ja-JP" altLang="en-US" sz="4800" dirty="0" smtClean="0"/>
              <a:t>の利点と欠点</a:t>
            </a:r>
            <a:endParaRPr kumimoji="1" lang="ja-JP" altLang="en-US" sz="4800" dirty="0"/>
          </a:p>
        </p:txBody>
      </p:sp>
      <p:pic>
        <p:nvPicPr>
          <p:cNvPr id="2050" name="Picture 2" descr="D:\実験機器原理図\750px-Photomultipliertub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760"/>
            <a:ext cx="4978574" cy="2077725"/>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5148064" y="1412776"/>
            <a:ext cx="3168352" cy="830997"/>
          </a:xfrm>
          <a:prstGeom prst="rect">
            <a:avLst/>
          </a:prstGeom>
          <a:noFill/>
        </p:spPr>
        <p:txBody>
          <a:bodyPr wrap="square" rtlCol="0">
            <a:spAutoFit/>
          </a:bodyPr>
          <a:lstStyle/>
          <a:p>
            <a:r>
              <a:rPr kumimoji="1" lang="ja-JP" altLang="en-US" dirty="0" smtClean="0"/>
              <a:t>←従来の電子増倍システムの概略図</a:t>
            </a:r>
            <a:endParaRPr kumimoji="1" lang="en-US" altLang="ja-JP" dirty="0" smtClean="0"/>
          </a:p>
          <a:p>
            <a:r>
              <a:rPr lang="ja-JP" altLang="en-US" sz="1200" dirty="0" smtClean="0"/>
              <a:t>（</a:t>
            </a:r>
            <a:r>
              <a:rPr lang="en-US" altLang="ja-JP" sz="1200" dirty="0" err="1" smtClean="0"/>
              <a:t>wikipedia</a:t>
            </a:r>
            <a:r>
              <a:rPr lang="ja-JP" altLang="en-US" sz="1200" dirty="0" smtClean="0"/>
              <a:t>より引用）</a:t>
            </a:r>
            <a:endParaRPr kumimoji="1" lang="ja-JP" altLang="en-US" sz="1200" dirty="0"/>
          </a:p>
        </p:txBody>
      </p:sp>
      <p:sp>
        <p:nvSpPr>
          <p:cNvPr id="5" name="テキスト ボックス 4"/>
          <p:cNvSpPr txBox="1"/>
          <p:nvPr/>
        </p:nvSpPr>
        <p:spPr>
          <a:xfrm>
            <a:off x="251520" y="4005064"/>
            <a:ext cx="3672408" cy="2585323"/>
          </a:xfrm>
          <a:prstGeom prst="rect">
            <a:avLst/>
          </a:prstGeom>
          <a:noFill/>
        </p:spPr>
        <p:txBody>
          <a:bodyPr wrap="square" rtlCol="0">
            <a:spAutoFit/>
          </a:bodyPr>
          <a:lstStyle/>
          <a:p>
            <a:r>
              <a:rPr kumimoji="1" lang="ja-JP" altLang="en-US" dirty="0" smtClean="0">
                <a:solidFill>
                  <a:srgbClr val="02104E"/>
                </a:solidFill>
              </a:rPr>
              <a:t>・増倍率のばらつきが小さい、従来の光電効果を利用する増倍機器より光子数が分かりやすい。</a:t>
            </a:r>
            <a:endParaRPr kumimoji="1" lang="en-US" altLang="ja-JP" dirty="0" smtClean="0">
              <a:solidFill>
                <a:srgbClr val="02104E"/>
              </a:solidFill>
            </a:endParaRPr>
          </a:p>
          <a:p>
            <a:endParaRPr lang="en-US" altLang="ja-JP" dirty="0">
              <a:solidFill>
                <a:srgbClr val="02104E"/>
              </a:solidFill>
            </a:endParaRPr>
          </a:p>
          <a:p>
            <a:r>
              <a:rPr kumimoji="1" lang="ja-JP" altLang="en-US" dirty="0" smtClean="0">
                <a:solidFill>
                  <a:srgbClr val="02104E"/>
                </a:solidFill>
              </a:rPr>
              <a:t>・真空管が必要ないので場所も金もとらない。</a:t>
            </a:r>
            <a:endParaRPr kumimoji="1" lang="en-US" altLang="ja-JP" dirty="0" smtClean="0">
              <a:solidFill>
                <a:srgbClr val="02104E"/>
              </a:solidFill>
            </a:endParaRPr>
          </a:p>
          <a:p>
            <a:endParaRPr lang="en-US" altLang="ja-JP" dirty="0">
              <a:solidFill>
                <a:srgbClr val="02104E"/>
              </a:solidFill>
            </a:endParaRPr>
          </a:p>
          <a:p>
            <a:r>
              <a:rPr kumimoji="1" lang="ja-JP" altLang="en-US" dirty="0" smtClean="0">
                <a:solidFill>
                  <a:srgbClr val="02104E"/>
                </a:solidFill>
              </a:rPr>
              <a:t>・電子が移動する距離がみじかいので応答速度が速い。</a:t>
            </a:r>
            <a:endParaRPr kumimoji="1" lang="ja-JP" altLang="en-US" dirty="0">
              <a:solidFill>
                <a:srgbClr val="02104E"/>
              </a:solidFill>
            </a:endParaRPr>
          </a:p>
        </p:txBody>
      </p:sp>
      <p:sp>
        <p:nvSpPr>
          <p:cNvPr id="6" name="テキスト ボックス 5"/>
          <p:cNvSpPr txBox="1"/>
          <p:nvPr/>
        </p:nvSpPr>
        <p:spPr>
          <a:xfrm>
            <a:off x="4280926" y="3979355"/>
            <a:ext cx="4032448" cy="2862322"/>
          </a:xfrm>
          <a:prstGeom prst="rect">
            <a:avLst/>
          </a:prstGeom>
          <a:noFill/>
        </p:spPr>
        <p:txBody>
          <a:bodyPr wrap="square" rtlCol="0">
            <a:spAutoFit/>
          </a:bodyPr>
          <a:lstStyle/>
          <a:p>
            <a:r>
              <a:rPr kumimoji="1" lang="ja-JP" altLang="en-US" dirty="0" smtClean="0">
                <a:solidFill>
                  <a:srgbClr val="FF0000"/>
                </a:solidFill>
              </a:rPr>
              <a:t>・熱電子によるノイズが断続的に入ってしまう。</a:t>
            </a:r>
            <a:endParaRPr kumimoji="1" lang="en-US" altLang="ja-JP" dirty="0" smtClean="0">
              <a:solidFill>
                <a:srgbClr val="FF0000"/>
              </a:solidFill>
            </a:endParaRPr>
          </a:p>
          <a:p>
            <a:endParaRPr lang="en-US" altLang="ja-JP" dirty="0">
              <a:solidFill>
                <a:srgbClr val="FF0000"/>
              </a:solidFill>
            </a:endParaRPr>
          </a:p>
          <a:p>
            <a:r>
              <a:rPr kumimoji="1" lang="ja-JP" altLang="en-US" dirty="0" smtClean="0">
                <a:solidFill>
                  <a:srgbClr val="FF0000"/>
                </a:solidFill>
              </a:rPr>
              <a:t>・半導体の結晶格子の欠陥につかまってしまった電子がアフターパルスとして発信されてしまう。</a:t>
            </a:r>
            <a:endParaRPr kumimoji="1" lang="en-US" altLang="ja-JP" dirty="0" smtClean="0">
              <a:solidFill>
                <a:srgbClr val="FF0000"/>
              </a:solidFill>
            </a:endParaRPr>
          </a:p>
          <a:p>
            <a:endParaRPr lang="en-US" altLang="ja-JP" dirty="0">
              <a:solidFill>
                <a:srgbClr val="FF0000"/>
              </a:solidFill>
            </a:endParaRPr>
          </a:p>
          <a:p>
            <a:r>
              <a:rPr kumimoji="1" lang="ja-JP" altLang="en-US" dirty="0" smtClean="0">
                <a:solidFill>
                  <a:srgbClr val="FF0000"/>
                </a:solidFill>
              </a:rPr>
              <a:t>・光子数が多すぎると一つの</a:t>
            </a:r>
            <a:r>
              <a:rPr kumimoji="1" lang="en-US" altLang="ja-JP" dirty="0" smtClean="0">
                <a:solidFill>
                  <a:srgbClr val="FF0000"/>
                </a:solidFill>
              </a:rPr>
              <a:t>APD</a:t>
            </a:r>
            <a:r>
              <a:rPr kumimoji="1" lang="ja-JP" altLang="en-US" dirty="0" smtClean="0">
                <a:solidFill>
                  <a:srgbClr val="FF0000"/>
                </a:solidFill>
              </a:rPr>
              <a:t>にいくつも光子が入ってしまって正確な数が分かりにくい。</a:t>
            </a:r>
            <a:endParaRPr kumimoji="1" lang="ja-JP" altLang="en-US" dirty="0">
              <a:solidFill>
                <a:srgbClr val="FF0000"/>
              </a:solidFill>
            </a:endParaRPr>
          </a:p>
        </p:txBody>
      </p:sp>
      <p:sp>
        <p:nvSpPr>
          <p:cNvPr id="7" name="テキスト ボックス 6"/>
          <p:cNvSpPr txBox="1"/>
          <p:nvPr/>
        </p:nvSpPr>
        <p:spPr>
          <a:xfrm>
            <a:off x="395536" y="3212976"/>
            <a:ext cx="3672408" cy="584775"/>
          </a:xfrm>
          <a:prstGeom prst="rect">
            <a:avLst/>
          </a:prstGeom>
          <a:noFill/>
        </p:spPr>
        <p:txBody>
          <a:bodyPr wrap="square" rtlCol="0">
            <a:spAutoFit/>
          </a:bodyPr>
          <a:lstStyle/>
          <a:p>
            <a:r>
              <a:rPr kumimoji="1" lang="en-US" altLang="ja-JP" sz="3200" dirty="0" smtClean="0">
                <a:solidFill>
                  <a:srgbClr val="02104E"/>
                </a:solidFill>
              </a:rPr>
              <a:t>MPPC</a:t>
            </a:r>
            <a:r>
              <a:rPr kumimoji="1" lang="ja-JP" altLang="en-US" sz="3200" dirty="0" smtClean="0">
                <a:solidFill>
                  <a:srgbClr val="02104E"/>
                </a:solidFill>
              </a:rPr>
              <a:t>のメリット</a:t>
            </a:r>
            <a:endParaRPr kumimoji="1" lang="ja-JP" altLang="en-US" sz="3200" dirty="0">
              <a:solidFill>
                <a:srgbClr val="02104E"/>
              </a:solidFill>
            </a:endParaRPr>
          </a:p>
        </p:txBody>
      </p:sp>
      <p:sp>
        <p:nvSpPr>
          <p:cNvPr id="8" name="テキスト ボックス 7"/>
          <p:cNvSpPr txBox="1"/>
          <p:nvPr/>
        </p:nvSpPr>
        <p:spPr>
          <a:xfrm>
            <a:off x="4283968" y="3209946"/>
            <a:ext cx="3672408" cy="584775"/>
          </a:xfrm>
          <a:prstGeom prst="rect">
            <a:avLst/>
          </a:prstGeom>
          <a:noFill/>
        </p:spPr>
        <p:txBody>
          <a:bodyPr wrap="square" rtlCol="0">
            <a:spAutoFit/>
          </a:bodyPr>
          <a:lstStyle/>
          <a:p>
            <a:r>
              <a:rPr kumimoji="1" lang="en-US" altLang="ja-JP" sz="3200" dirty="0" smtClean="0">
                <a:solidFill>
                  <a:srgbClr val="FF0000"/>
                </a:solidFill>
              </a:rPr>
              <a:t>MPPC</a:t>
            </a:r>
            <a:r>
              <a:rPr kumimoji="1" lang="ja-JP" altLang="en-US" sz="3200" dirty="0" smtClean="0">
                <a:solidFill>
                  <a:srgbClr val="FF0000"/>
                </a:solidFill>
              </a:rPr>
              <a:t>のデメリット</a:t>
            </a:r>
            <a:endParaRPr kumimoji="1" lang="ja-JP" altLang="en-US" sz="3200" dirty="0">
              <a:solidFill>
                <a:srgbClr val="FF0000"/>
              </a:solidFill>
            </a:endParaRPr>
          </a:p>
        </p:txBody>
      </p:sp>
      <p:sp>
        <p:nvSpPr>
          <p:cNvPr id="3" name="スライド番号プレースホルダー 2"/>
          <p:cNvSpPr>
            <a:spLocks noGrp="1"/>
          </p:cNvSpPr>
          <p:nvPr>
            <p:ph type="sldNum" sz="quarter" idx="12"/>
          </p:nvPr>
        </p:nvSpPr>
        <p:spPr/>
        <p:txBody>
          <a:bodyPr/>
          <a:lstStyle/>
          <a:p>
            <a:fld id="{33099A5C-848D-420D-95BA-A7CBAD938993}" type="slidenum">
              <a:rPr kumimoji="1" lang="ja-JP" altLang="en-US" smtClean="0"/>
              <a:t>11</a:t>
            </a:fld>
            <a:endParaRPr kumimoji="1" lang="ja-JP" altLang="en-US"/>
          </a:p>
        </p:txBody>
      </p:sp>
    </p:spTree>
    <p:extLst>
      <p:ext uri="{BB962C8B-B14F-4D97-AF65-F5344CB8AC3E}">
        <p14:creationId xmlns:p14="http://schemas.microsoft.com/office/powerpoint/2010/main" val="219589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par>
                          <p:cTn id="31" fill="hold">
                            <p:stCondLst>
                              <p:cond delay="500"/>
                            </p:stCondLst>
                            <p:childTnLst>
                              <p:par>
                                <p:cTn id="32" presetID="14" presetClass="entr" presetSubtype="1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randombar(horizontal)">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　　　オシロスコープ</a:t>
            </a:r>
            <a:endParaRPr kumimoji="1" lang="ja-JP" altLang="en-US" dirty="0"/>
          </a:p>
        </p:txBody>
      </p:sp>
      <p:sp>
        <p:nvSpPr>
          <p:cNvPr id="3" name="テキスト ボックス 2"/>
          <p:cNvSpPr txBox="1"/>
          <p:nvPr/>
        </p:nvSpPr>
        <p:spPr>
          <a:xfrm>
            <a:off x="2267744" y="1556792"/>
            <a:ext cx="3888432" cy="1754326"/>
          </a:xfrm>
          <a:prstGeom prst="rect">
            <a:avLst/>
          </a:prstGeom>
          <a:noFill/>
        </p:spPr>
        <p:txBody>
          <a:bodyPr wrap="square" rtlCol="0">
            <a:spAutoFit/>
          </a:bodyPr>
          <a:lstStyle/>
          <a:p>
            <a:r>
              <a:rPr lang="ja-JP" altLang="en-US" dirty="0"/>
              <a:t>オシロスコープ</a:t>
            </a:r>
            <a:r>
              <a:rPr lang="ja-JP" altLang="en-US" dirty="0" smtClean="0"/>
              <a:t>はデジタルタイプのものを使用。</a:t>
            </a:r>
            <a:endParaRPr lang="en-US" altLang="ja-JP" dirty="0" smtClean="0"/>
          </a:p>
          <a:p>
            <a:endParaRPr kumimoji="1" lang="en-US" altLang="ja-JP" dirty="0"/>
          </a:p>
          <a:p>
            <a:r>
              <a:rPr lang="ja-JP" altLang="en-US" dirty="0" smtClean="0"/>
              <a:t>データがデジタル化されているので画面を読む必要がなく、</a:t>
            </a:r>
            <a:r>
              <a:rPr lang="en-US" altLang="ja-JP" dirty="0" smtClean="0"/>
              <a:t>USB</a:t>
            </a:r>
            <a:r>
              <a:rPr lang="ja-JP" altLang="en-US" dirty="0" smtClean="0"/>
              <a:t>メモリにそのまま転送することが可能。</a:t>
            </a:r>
            <a:endParaRPr kumimoji="1" lang="ja-JP" altLang="en-US" dirty="0"/>
          </a:p>
        </p:txBody>
      </p:sp>
      <p:grpSp>
        <p:nvGrpSpPr>
          <p:cNvPr id="9" name="グループ化 8"/>
          <p:cNvGrpSpPr/>
          <p:nvPr/>
        </p:nvGrpSpPr>
        <p:grpSpPr>
          <a:xfrm>
            <a:off x="2004458" y="3311117"/>
            <a:ext cx="4702661" cy="3437825"/>
            <a:chOff x="2004458" y="3311117"/>
            <a:chExt cx="4702661" cy="3437825"/>
          </a:xfrm>
        </p:grpSpPr>
        <p:pic>
          <p:nvPicPr>
            <p:cNvPr id="2050" name="Picture 2" descr="E:\写真\P101013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4458" y="3311117"/>
              <a:ext cx="4583766" cy="3437825"/>
            </a:xfrm>
            <a:prstGeom prst="rect">
              <a:avLst/>
            </a:prstGeom>
            <a:noFill/>
            <a:extLst>
              <a:ext uri="{909E8E84-426E-40DD-AFC4-6F175D3DCCD1}">
                <a14:hiddenFill xmlns:a14="http://schemas.microsoft.com/office/drawing/2010/main">
                  <a:solidFill>
                    <a:srgbClr val="FFFFFF"/>
                  </a:solidFill>
                </a14:hiddenFill>
              </a:ext>
            </a:extLst>
          </p:spPr>
        </p:pic>
        <p:sp>
          <p:nvSpPr>
            <p:cNvPr id="8" name="フリーフォーム 7"/>
            <p:cNvSpPr/>
            <p:nvPr/>
          </p:nvSpPr>
          <p:spPr>
            <a:xfrm>
              <a:off x="4912814" y="4046133"/>
              <a:ext cx="1794305" cy="1326793"/>
            </a:xfrm>
            <a:custGeom>
              <a:avLst/>
              <a:gdLst>
                <a:gd name="connsiteX0" fmla="*/ 600090 w 1794305"/>
                <a:gd name="connsiteY0" fmla="*/ 9032 h 1326793"/>
                <a:gd name="connsiteX1" fmla="*/ 109760 w 1794305"/>
                <a:gd name="connsiteY1" fmla="*/ 88545 h 1326793"/>
                <a:gd name="connsiteX2" fmla="*/ 16995 w 1794305"/>
                <a:gd name="connsiteY2" fmla="*/ 525867 h 1326793"/>
                <a:gd name="connsiteX3" fmla="*/ 361551 w 1794305"/>
                <a:gd name="connsiteY3" fmla="*/ 1148719 h 1326793"/>
                <a:gd name="connsiteX4" fmla="*/ 971151 w 1794305"/>
                <a:gd name="connsiteY4" fmla="*/ 1294493 h 1326793"/>
                <a:gd name="connsiteX5" fmla="*/ 1554247 w 1794305"/>
                <a:gd name="connsiteY5" fmla="*/ 1281241 h 1326793"/>
                <a:gd name="connsiteX6" fmla="*/ 1792786 w 1794305"/>
                <a:gd name="connsiteY6" fmla="*/ 817415 h 1326793"/>
                <a:gd name="connsiteX7" fmla="*/ 1594003 w 1794305"/>
                <a:gd name="connsiteY7" fmla="*/ 221067 h 1326793"/>
                <a:gd name="connsiteX8" fmla="*/ 600090 w 1794305"/>
                <a:gd name="connsiteY8" fmla="*/ 9032 h 132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4305" h="1326793">
                  <a:moveTo>
                    <a:pt x="600090" y="9032"/>
                  </a:moveTo>
                  <a:cubicBezTo>
                    <a:pt x="352716" y="-13055"/>
                    <a:pt x="206942" y="2406"/>
                    <a:pt x="109760" y="88545"/>
                  </a:cubicBezTo>
                  <a:cubicBezTo>
                    <a:pt x="12577" y="174684"/>
                    <a:pt x="-24970" y="349171"/>
                    <a:pt x="16995" y="525867"/>
                  </a:cubicBezTo>
                  <a:cubicBezTo>
                    <a:pt x="58960" y="702563"/>
                    <a:pt x="202525" y="1020615"/>
                    <a:pt x="361551" y="1148719"/>
                  </a:cubicBezTo>
                  <a:cubicBezTo>
                    <a:pt x="520577" y="1276823"/>
                    <a:pt x="772368" y="1272406"/>
                    <a:pt x="971151" y="1294493"/>
                  </a:cubicBezTo>
                  <a:cubicBezTo>
                    <a:pt x="1169934" y="1316580"/>
                    <a:pt x="1417308" y="1360754"/>
                    <a:pt x="1554247" y="1281241"/>
                  </a:cubicBezTo>
                  <a:cubicBezTo>
                    <a:pt x="1691186" y="1201728"/>
                    <a:pt x="1786160" y="994111"/>
                    <a:pt x="1792786" y="817415"/>
                  </a:cubicBezTo>
                  <a:cubicBezTo>
                    <a:pt x="1799412" y="640719"/>
                    <a:pt x="1792786" y="360215"/>
                    <a:pt x="1594003" y="221067"/>
                  </a:cubicBezTo>
                  <a:cubicBezTo>
                    <a:pt x="1395220" y="81919"/>
                    <a:pt x="847464" y="31119"/>
                    <a:pt x="600090" y="9032"/>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grpSp>
      <p:sp>
        <p:nvSpPr>
          <p:cNvPr id="10" name="スライド番号プレースホルダー 9"/>
          <p:cNvSpPr>
            <a:spLocks noGrp="1"/>
          </p:cNvSpPr>
          <p:nvPr>
            <p:ph type="sldNum" sz="quarter" idx="12"/>
          </p:nvPr>
        </p:nvSpPr>
        <p:spPr/>
        <p:txBody>
          <a:bodyPr/>
          <a:lstStyle/>
          <a:p>
            <a:fld id="{33099A5C-848D-420D-95BA-A7CBAD938993}" type="slidenum">
              <a:rPr kumimoji="1" lang="ja-JP" altLang="en-US" smtClean="0"/>
              <a:t>12</a:t>
            </a:fld>
            <a:endParaRPr kumimoji="1" lang="ja-JP" altLang="en-US"/>
          </a:p>
        </p:txBody>
      </p:sp>
    </p:spTree>
    <p:extLst>
      <p:ext uri="{BB962C8B-B14F-4D97-AF65-F5344CB8AC3E}">
        <p14:creationId xmlns:p14="http://schemas.microsoft.com/office/powerpoint/2010/main" val="157217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98293" y="472461"/>
            <a:ext cx="8260672" cy="1039427"/>
          </a:xfrm>
        </p:spPr>
        <p:txBody>
          <a:bodyPr/>
          <a:lstStyle/>
          <a:p>
            <a:pPr algn="l"/>
            <a:r>
              <a:rPr kumimoji="1" lang="ja-JP" altLang="en-US" dirty="0" smtClean="0"/>
              <a:t>  実験・データ　　　　　　　　</a:t>
            </a:r>
            <a:r>
              <a:rPr kumimoji="1" lang="ja-JP" altLang="en-US" sz="1600" dirty="0" smtClean="0"/>
              <a:t>（担当：木邑）</a:t>
            </a:r>
            <a:endParaRPr kumimoji="1" lang="ja-JP" altLang="en-US" sz="1600" dirty="0"/>
          </a:p>
        </p:txBody>
      </p:sp>
      <p:sp>
        <p:nvSpPr>
          <p:cNvPr id="2" name="コンテンツ プレースホルダー 1"/>
          <p:cNvSpPr>
            <a:spLocks noGrp="1"/>
          </p:cNvSpPr>
          <p:nvPr>
            <p:ph idx="1"/>
          </p:nvPr>
        </p:nvSpPr>
        <p:spPr>
          <a:xfrm>
            <a:off x="457200" y="1752600"/>
            <a:ext cx="8229600" cy="2324471"/>
          </a:xfrm>
        </p:spPr>
        <p:txBody>
          <a:bodyPr/>
          <a:lstStyle/>
          <a:p>
            <a:r>
              <a:rPr kumimoji="1" lang="ja-JP" altLang="en-US" dirty="0" smtClean="0"/>
              <a:t>試し実験から本実験に至るまで、どのような実験を行ったかと、それに伴うデータをまとめた。</a:t>
            </a:r>
            <a:endParaRPr kumimoji="1" lang="en-US" altLang="ja-JP" dirty="0" smtClean="0"/>
          </a:p>
          <a:p>
            <a:r>
              <a:rPr lang="ja-JP" altLang="en-US" dirty="0" smtClean="0"/>
              <a:t>８月６、７日：試し実験</a:t>
            </a:r>
            <a:endParaRPr lang="en-US" altLang="ja-JP" dirty="0" smtClean="0"/>
          </a:p>
          <a:p>
            <a:r>
              <a:rPr kumimoji="1" lang="ja-JP" altLang="en-US" dirty="0" smtClean="0"/>
              <a:t>８月８、９日：本実験</a:t>
            </a:r>
            <a:endParaRPr kumimoji="1" lang="ja-JP" altLang="en-US" dirty="0"/>
          </a:p>
        </p:txBody>
      </p:sp>
      <p:grpSp>
        <p:nvGrpSpPr>
          <p:cNvPr id="5" name="グループ化 4"/>
          <p:cNvGrpSpPr/>
          <p:nvPr/>
        </p:nvGrpSpPr>
        <p:grpSpPr>
          <a:xfrm>
            <a:off x="1259631" y="3658561"/>
            <a:ext cx="6537995" cy="2995451"/>
            <a:chOff x="189635" y="2784626"/>
            <a:chExt cx="7240360" cy="3499507"/>
          </a:xfrm>
        </p:grpSpPr>
        <p:pic>
          <p:nvPicPr>
            <p:cNvPr id="6" name="Picture 2" descr="D:\実験装置.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635" y="2784626"/>
              <a:ext cx="7240360" cy="3499507"/>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3800080" y="4318641"/>
              <a:ext cx="864096" cy="338554"/>
            </a:xfrm>
            <a:prstGeom prst="rect">
              <a:avLst/>
            </a:prstGeom>
            <a:solidFill>
              <a:sysClr val="window" lastClr="FFFFFF"/>
            </a:solidFill>
            <a:ln w="28575">
              <a:solidFill>
                <a:srgbClr val="FFFF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dirty="0">
                  <a:ln>
                    <a:noFill/>
                  </a:ln>
                  <a:solidFill>
                    <a:sysClr val="windowText" lastClr="000000"/>
                  </a:solidFill>
                  <a:effectLst/>
                  <a:uLnTx/>
                  <a:uFillTx/>
                  <a:latin typeface="HGｺﾞｼｯｸM"/>
                  <a:ea typeface="HGｺﾞｼｯｸM"/>
                </a:rPr>
                <a:t> </a:t>
              </a:r>
              <a:r>
                <a:rPr kumimoji="0" lang="en-US" altLang="ja-JP" sz="1600" b="1" i="0" u="none" strike="noStrike" kern="0" cap="none" spc="0" normalizeH="0" baseline="0" noProof="0" dirty="0" smtClean="0">
                  <a:ln>
                    <a:noFill/>
                  </a:ln>
                  <a:solidFill>
                    <a:sysClr val="windowText" lastClr="000000"/>
                  </a:solidFill>
                  <a:effectLst/>
                  <a:uLnTx/>
                  <a:uFillTx/>
                  <a:latin typeface="HGｺﾞｼｯｸM"/>
                  <a:ea typeface="HGｺﾞｼｯｸM"/>
                </a:rPr>
                <a:t>MPPC</a:t>
              </a:r>
              <a:endParaRPr kumimoji="1" lang="ja-JP" altLang="en-US" sz="1600" b="1" i="0" u="none" strike="noStrike" kern="0" cap="none" spc="0" normalizeH="0" baseline="0" noProof="0" dirty="0">
                <a:ln>
                  <a:noFill/>
                </a:ln>
                <a:solidFill>
                  <a:sysClr val="windowText" lastClr="000000"/>
                </a:solidFill>
                <a:effectLst/>
                <a:uLnTx/>
                <a:uFillTx/>
                <a:latin typeface="HGｺﾞｼｯｸM"/>
                <a:ea typeface="HGｺﾞｼｯｸM"/>
              </a:endParaRPr>
            </a:p>
          </p:txBody>
        </p:sp>
      </p:grpSp>
      <p:grpSp>
        <p:nvGrpSpPr>
          <p:cNvPr id="21" name="グループ化 20"/>
          <p:cNvGrpSpPr/>
          <p:nvPr/>
        </p:nvGrpSpPr>
        <p:grpSpPr>
          <a:xfrm>
            <a:off x="1296991" y="3865269"/>
            <a:ext cx="1517721" cy="1435914"/>
            <a:chOff x="6413000" y="1511888"/>
            <a:chExt cx="1517721" cy="1435914"/>
          </a:xfrm>
        </p:grpSpPr>
        <p:cxnSp>
          <p:nvCxnSpPr>
            <p:cNvPr id="9" name="直線矢印コネクタ 8"/>
            <p:cNvCxnSpPr/>
            <p:nvPr/>
          </p:nvCxnSpPr>
          <p:spPr>
            <a:xfrm>
              <a:off x="6732240" y="2564904"/>
              <a:ext cx="93610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6732240" y="1628800"/>
              <a:ext cx="0" cy="9361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V="1">
              <a:off x="6753944" y="2096852"/>
              <a:ext cx="770384" cy="4680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7604991" y="1912186"/>
              <a:ext cx="325730" cy="369332"/>
            </a:xfrm>
            <a:prstGeom prst="rect">
              <a:avLst/>
            </a:prstGeom>
            <a:noFill/>
          </p:spPr>
          <p:txBody>
            <a:bodyPr wrap="none" rtlCol="0">
              <a:spAutoFit/>
            </a:bodyPr>
            <a:lstStyle/>
            <a:p>
              <a:r>
                <a:rPr kumimoji="1" lang="en-US" altLang="ja-JP" dirty="0" smtClean="0"/>
                <a:t>X</a:t>
              </a:r>
              <a:endParaRPr kumimoji="1" lang="ja-JP" altLang="en-US" dirty="0"/>
            </a:p>
          </p:txBody>
        </p:sp>
        <p:sp>
          <p:nvSpPr>
            <p:cNvPr id="19" name="テキスト ボックス 18"/>
            <p:cNvSpPr txBox="1"/>
            <p:nvPr/>
          </p:nvSpPr>
          <p:spPr>
            <a:xfrm>
              <a:off x="7534350" y="2578470"/>
              <a:ext cx="320922" cy="369332"/>
            </a:xfrm>
            <a:prstGeom prst="rect">
              <a:avLst/>
            </a:prstGeom>
            <a:noFill/>
          </p:spPr>
          <p:txBody>
            <a:bodyPr wrap="none" rtlCol="0">
              <a:spAutoFit/>
            </a:bodyPr>
            <a:lstStyle/>
            <a:p>
              <a:r>
                <a:rPr kumimoji="1" lang="en-US" altLang="ja-JP" dirty="0" smtClean="0"/>
                <a:t>Y</a:t>
              </a:r>
              <a:endParaRPr kumimoji="1" lang="ja-JP" altLang="en-US" dirty="0"/>
            </a:p>
          </p:txBody>
        </p:sp>
        <p:sp>
          <p:nvSpPr>
            <p:cNvPr id="20" name="テキスト ボックス 19"/>
            <p:cNvSpPr txBox="1"/>
            <p:nvPr/>
          </p:nvSpPr>
          <p:spPr>
            <a:xfrm>
              <a:off x="6413000" y="1511888"/>
              <a:ext cx="295274" cy="369332"/>
            </a:xfrm>
            <a:prstGeom prst="rect">
              <a:avLst/>
            </a:prstGeom>
            <a:noFill/>
          </p:spPr>
          <p:txBody>
            <a:bodyPr wrap="none" rtlCol="0">
              <a:spAutoFit/>
            </a:bodyPr>
            <a:lstStyle/>
            <a:p>
              <a:r>
                <a:rPr kumimoji="1" lang="en-US" altLang="ja-JP" dirty="0" smtClean="0"/>
                <a:t>Z</a:t>
              </a:r>
              <a:endParaRPr kumimoji="1" lang="ja-JP" altLang="en-US" dirty="0"/>
            </a:p>
          </p:txBody>
        </p:sp>
      </p:grpSp>
      <p:sp>
        <p:nvSpPr>
          <p:cNvPr id="22" name="スライド番号プレースホルダー 21"/>
          <p:cNvSpPr>
            <a:spLocks noGrp="1"/>
          </p:cNvSpPr>
          <p:nvPr>
            <p:ph type="sldNum" sz="quarter" idx="12"/>
          </p:nvPr>
        </p:nvSpPr>
        <p:spPr/>
        <p:txBody>
          <a:bodyPr/>
          <a:lstStyle/>
          <a:p>
            <a:fld id="{33099A5C-848D-420D-95BA-A7CBAD938993}" type="slidenum">
              <a:rPr kumimoji="1" lang="ja-JP" altLang="en-US" smtClean="0"/>
              <a:t>13</a:t>
            </a:fld>
            <a:endParaRPr kumimoji="1" lang="ja-JP" altLang="en-US"/>
          </a:p>
        </p:txBody>
      </p:sp>
    </p:spTree>
    <p:extLst>
      <p:ext uri="{BB962C8B-B14F-4D97-AF65-F5344CB8AC3E}">
        <p14:creationId xmlns:p14="http://schemas.microsoft.com/office/powerpoint/2010/main" val="299759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barn(inVertical)">
                                      <p:cBhvr>
                                        <p:cTn id="11" dur="500"/>
                                        <p:tgtEl>
                                          <p:spTgt spid="2">
                                            <p:txEl>
                                              <p:pRg st="1" end="1"/>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ja-JP" altLang="en-US" dirty="0">
                <a:solidFill>
                  <a:srgbClr val="93A299">
                    <a:lumMod val="75000"/>
                  </a:srgbClr>
                </a:solidFill>
              </a:rPr>
              <a:t>８月６日（月）</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この日は、</a:t>
            </a:r>
            <a:r>
              <a:rPr kumimoji="1" lang="en-US" altLang="ja-JP" dirty="0" smtClean="0"/>
              <a:t>P2</a:t>
            </a:r>
            <a:r>
              <a:rPr kumimoji="1" lang="ja-JP" altLang="en-US" dirty="0" smtClean="0"/>
              <a:t>と</a:t>
            </a:r>
            <a:r>
              <a:rPr kumimoji="1" lang="en-US" altLang="ja-JP" dirty="0" smtClean="0"/>
              <a:t>P4</a:t>
            </a:r>
            <a:r>
              <a:rPr kumimoji="1" lang="ja-JP" altLang="en-US" dirty="0" smtClean="0"/>
              <a:t>のデータを測定。</a:t>
            </a:r>
            <a:endParaRPr kumimoji="1" lang="en-US" altLang="ja-JP" dirty="0" smtClean="0"/>
          </a:p>
          <a:p>
            <a:r>
              <a:rPr lang="en-US" altLang="ja-JP" dirty="0" smtClean="0"/>
              <a:t>MPPC</a:t>
            </a:r>
            <a:r>
              <a:rPr lang="ja-JP" altLang="en-US" dirty="0" smtClean="0"/>
              <a:t>は光を感知する能力が非常に高いので、外からの光を遮断するために装置を黒いビニールシートで覆って実験を行った。</a:t>
            </a:r>
            <a:endParaRPr lang="en-US" altLang="ja-JP" dirty="0" smtClean="0"/>
          </a:p>
          <a:p>
            <a:r>
              <a:rPr kumimoji="1" lang="en-US" altLang="ja-JP" dirty="0" smtClean="0"/>
              <a:t>ΔL</a:t>
            </a:r>
            <a:r>
              <a:rPr kumimoji="1" lang="ja-JP" altLang="en-US" dirty="0" smtClean="0"/>
              <a:t>の最大：約</a:t>
            </a:r>
            <a:r>
              <a:rPr kumimoji="1" lang="en-US" altLang="ja-JP" dirty="0" smtClean="0"/>
              <a:t>1.2</a:t>
            </a:r>
            <a:r>
              <a:rPr lang="en-US" altLang="ja-JP" dirty="0" smtClean="0"/>
              <a:t>m,   </a:t>
            </a:r>
            <a:r>
              <a:rPr kumimoji="1" lang="en-US" altLang="ja-JP" dirty="0" smtClean="0"/>
              <a:t>ΔT</a:t>
            </a:r>
            <a:r>
              <a:rPr kumimoji="1" lang="ja-JP" altLang="en-US" dirty="0" smtClean="0"/>
              <a:t>の最大：約</a:t>
            </a:r>
            <a:r>
              <a:rPr kumimoji="1" lang="en-US" altLang="ja-JP" dirty="0" smtClean="0"/>
              <a:t>4.0ns</a:t>
            </a:r>
            <a:endParaRPr kumimoji="1" lang="ja-JP" altLang="en-US" dirty="0"/>
          </a:p>
        </p:txBody>
      </p:sp>
      <p:grpSp>
        <p:nvGrpSpPr>
          <p:cNvPr id="4" name="グループ化 3"/>
          <p:cNvGrpSpPr/>
          <p:nvPr/>
        </p:nvGrpSpPr>
        <p:grpSpPr>
          <a:xfrm>
            <a:off x="626795" y="3847075"/>
            <a:ext cx="8210907" cy="2119050"/>
            <a:chOff x="890481" y="4288040"/>
            <a:chExt cx="8015066" cy="2119050"/>
          </a:xfrm>
        </p:grpSpPr>
        <p:sp>
          <p:nvSpPr>
            <p:cNvPr id="5" name="テキスト ボックス 4"/>
            <p:cNvSpPr txBox="1"/>
            <p:nvPr/>
          </p:nvSpPr>
          <p:spPr>
            <a:xfrm>
              <a:off x="2475175" y="5883870"/>
              <a:ext cx="529312"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2800" b="0" i="0" u="none" strike="noStrike" kern="0" cap="none" spc="0" normalizeH="0" baseline="0" noProof="0" dirty="0" smtClean="0">
                  <a:ln>
                    <a:noFill/>
                  </a:ln>
                  <a:solidFill>
                    <a:sysClr val="windowText" lastClr="000000"/>
                  </a:solidFill>
                  <a:effectLst/>
                  <a:uLnTx/>
                  <a:uFillTx/>
                </a:rPr>
                <a:t>P0</a:t>
              </a:r>
              <a:endParaRPr kumimoji="1" lang="ja-JP" altLang="en-US" sz="2800" b="0" i="0" u="none" strike="noStrike" kern="0" cap="none" spc="0" normalizeH="0" baseline="0" noProof="0" dirty="0">
                <a:ln>
                  <a:noFill/>
                </a:ln>
                <a:solidFill>
                  <a:sysClr val="windowText" lastClr="000000"/>
                </a:solidFill>
                <a:effectLst/>
                <a:uLnTx/>
                <a:uFillTx/>
              </a:endParaRPr>
            </a:p>
          </p:txBody>
        </p:sp>
        <p:sp>
          <p:nvSpPr>
            <p:cNvPr id="6" name="テキスト ボックス 5"/>
            <p:cNvSpPr txBox="1"/>
            <p:nvPr/>
          </p:nvSpPr>
          <p:spPr>
            <a:xfrm>
              <a:off x="3772438" y="5878258"/>
              <a:ext cx="529312"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2800" b="0" i="0" u="none" strike="noStrike" kern="0" cap="none" spc="0" normalizeH="0" baseline="0" noProof="0" dirty="0" smtClean="0">
                  <a:ln>
                    <a:noFill/>
                  </a:ln>
                  <a:solidFill>
                    <a:sysClr val="windowText" lastClr="000000"/>
                  </a:solidFill>
                  <a:effectLst/>
                  <a:uLnTx/>
                  <a:uFillTx/>
                </a:rPr>
                <a:t>P1</a:t>
              </a:r>
              <a:endParaRPr kumimoji="1" lang="ja-JP" altLang="en-US" sz="2800" b="0" i="0" u="none" strike="noStrike" kern="0" cap="none" spc="0" normalizeH="0" baseline="0" noProof="0" dirty="0">
                <a:ln>
                  <a:noFill/>
                </a:ln>
                <a:solidFill>
                  <a:sysClr val="windowText" lastClr="000000"/>
                </a:solidFill>
                <a:effectLst/>
                <a:uLnTx/>
                <a:uFillTx/>
              </a:endParaRPr>
            </a:p>
          </p:txBody>
        </p:sp>
        <p:sp>
          <p:nvSpPr>
            <p:cNvPr id="7" name="テキスト ボックス 6"/>
            <p:cNvSpPr txBox="1"/>
            <p:nvPr/>
          </p:nvSpPr>
          <p:spPr>
            <a:xfrm>
              <a:off x="4988227" y="5883870"/>
              <a:ext cx="529312"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2800" b="0" i="0" u="none" strike="noStrike" kern="0" cap="none" spc="0" normalizeH="0" baseline="0" noProof="0" dirty="0" smtClean="0">
                  <a:ln>
                    <a:noFill/>
                  </a:ln>
                  <a:solidFill>
                    <a:sysClr val="windowText" lastClr="000000"/>
                  </a:solidFill>
                  <a:effectLst/>
                  <a:uLnTx/>
                  <a:uFillTx/>
                </a:rPr>
                <a:t>P2</a:t>
              </a:r>
              <a:endParaRPr kumimoji="1" lang="ja-JP" altLang="en-US" sz="2800" b="0" i="0" u="none" strike="noStrike" kern="0" cap="none" spc="0" normalizeH="0" baseline="0" noProof="0" dirty="0">
                <a:ln>
                  <a:noFill/>
                </a:ln>
                <a:solidFill>
                  <a:sysClr val="windowText" lastClr="000000"/>
                </a:solidFill>
                <a:effectLst/>
                <a:uLnTx/>
                <a:uFillTx/>
              </a:endParaRPr>
            </a:p>
          </p:txBody>
        </p:sp>
        <p:sp>
          <p:nvSpPr>
            <p:cNvPr id="8" name="テキスト ボックス 7"/>
            <p:cNvSpPr txBox="1"/>
            <p:nvPr/>
          </p:nvSpPr>
          <p:spPr>
            <a:xfrm>
              <a:off x="6238335" y="5883870"/>
              <a:ext cx="529312"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800" b="0" i="0" u="none" strike="noStrike" kern="0" cap="none" spc="0" normalizeH="0" baseline="0" noProof="0" dirty="0" smtClean="0">
                  <a:ln>
                    <a:noFill/>
                  </a:ln>
                  <a:solidFill>
                    <a:sysClr val="windowText" lastClr="000000"/>
                  </a:solidFill>
                  <a:effectLst/>
                  <a:uLnTx/>
                  <a:uFillTx/>
                </a:rPr>
                <a:t>P3</a:t>
              </a:r>
              <a:endParaRPr kumimoji="1" lang="ja-JP" altLang="en-US" sz="2800" b="0" i="0" u="none" strike="noStrike" kern="0" cap="none" spc="0" normalizeH="0" baseline="0" noProof="0" dirty="0">
                <a:ln>
                  <a:noFill/>
                </a:ln>
                <a:solidFill>
                  <a:sysClr val="windowText" lastClr="000000"/>
                </a:solidFill>
                <a:effectLst/>
                <a:uLnTx/>
                <a:uFillTx/>
              </a:endParaRPr>
            </a:p>
          </p:txBody>
        </p:sp>
        <p:sp>
          <p:nvSpPr>
            <p:cNvPr id="9" name="テキスト ボックス 8"/>
            <p:cNvSpPr txBox="1"/>
            <p:nvPr/>
          </p:nvSpPr>
          <p:spPr>
            <a:xfrm>
              <a:off x="7315871" y="5878258"/>
              <a:ext cx="529312"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2800" b="0" i="0" u="none" strike="noStrike" kern="0" cap="none" spc="0" normalizeH="0" baseline="0" noProof="0" dirty="0" smtClean="0">
                  <a:ln>
                    <a:noFill/>
                  </a:ln>
                  <a:solidFill>
                    <a:sysClr val="windowText" lastClr="000000"/>
                  </a:solidFill>
                  <a:effectLst/>
                  <a:uLnTx/>
                  <a:uFillTx/>
                </a:rPr>
                <a:t>P4</a:t>
              </a:r>
              <a:endParaRPr kumimoji="1" lang="ja-JP" altLang="en-US" sz="2800" b="0" i="0" u="none" strike="noStrike" kern="0" cap="none" spc="0" normalizeH="0" baseline="0" noProof="0" dirty="0">
                <a:ln>
                  <a:noFill/>
                </a:ln>
                <a:solidFill>
                  <a:sysClr val="windowText" lastClr="000000"/>
                </a:solidFill>
                <a:effectLst/>
                <a:uLnTx/>
                <a:uFillTx/>
              </a:endParaRPr>
            </a:p>
          </p:txBody>
        </p:sp>
        <p:sp>
          <p:nvSpPr>
            <p:cNvPr id="10" name="テキスト ボックス 9"/>
            <p:cNvSpPr txBox="1"/>
            <p:nvPr/>
          </p:nvSpPr>
          <p:spPr>
            <a:xfrm>
              <a:off x="8028384" y="5514538"/>
              <a:ext cx="87716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ysClr val="windowText" lastClr="000000"/>
                  </a:solidFill>
                  <a:effectLst/>
                  <a:uLnTx/>
                  <a:uFillTx/>
                </a:rPr>
                <a:t>レール</a:t>
              </a: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11" name="テキスト ボックス 10"/>
            <p:cNvSpPr txBox="1"/>
            <p:nvPr/>
          </p:nvSpPr>
          <p:spPr>
            <a:xfrm>
              <a:off x="4669535" y="4288040"/>
              <a:ext cx="130689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sysClr val="windowText" lastClr="000000"/>
                  </a:solidFill>
                  <a:effectLst/>
                  <a:uLnTx/>
                  <a:uFillTx/>
                </a:rPr>
                <a:t>～１．２ｍ</a:t>
              </a:r>
              <a:endParaRPr kumimoji="1" lang="ja-JP" altLang="en-US" sz="1800" b="0" i="0" u="none" strike="noStrike" kern="0" cap="none" spc="0" normalizeH="0" baseline="0" noProof="0" dirty="0">
                <a:ln>
                  <a:noFill/>
                </a:ln>
                <a:solidFill>
                  <a:sysClr val="windowText" lastClr="000000"/>
                </a:solidFill>
                <a:effectLst/>
                <a:uLnTx/>
                <a:uFillTx/>
              </a:endParaRPr>
            </a:p>
          </p:txBody>
        </p:sp>
        <p:grpSp>
          <p:nvGrpSpPr>
            <p:cNvPr id="12" name="グループ化 11"/>
            <p:cNvGrpSpPr/>
            <p:nvPr/>
          </p:nvGrpSpPr>
          <p:grpSpPr>
            <a:xfrm>
              <a:off x="890481" y="4593918"/>
              <a:ext cx="7272808" cy="1306233"/>
              <a:chOff x="890481" y="4593918"/>
              <a:chExt cx="7272808" cy="1306233"/>
            </a:xfrm>
          </p:grpSpPr>
          <p:sp>
            <p:nvSpPr>
              <p:cNvPr id="13" name="正方形/長方形 12"/>
              <p:cNvSpPr/>
              <p:nvPr/>
            </p:nvSpPr>
            <p:spPr>
              <a:xfrm>
                <a:off x="890481" y="5011237"/>
                <a:ext cx="7272808" cy="504056"/>
              </a:xfrm>
              <a:prstGeom prst="rect">
                <a:avLst/>
              </a:prstGeom>
              <a:solidFill>
                <a:srgbClr val="E9E5DC">
                  <a:lumMod val="75000"/>
                </a:srgbClr>
              </a:solidFill>
              <a:ln w="12700" cap="flat" cmpd="sng" algn="ctr">
                <a:solidFill>
                  <a:srgbClr val="D3481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696464">
                      <a:lumMod val="60000"/>
                      <a:lumOff val="40000"/>
                    </a:srgbClr>
                  </a:solidFill>
                  <a:effectLst/>
                  <a:uLnTx/>
                  <a:uFillTx/>
                  <a:latin typeface="Perpetua"/>
                  <a:ea typeface="HG創英ﾌﾟﾚｾﾞﾝｽEB"/>
                  <a:cs typeface="+mn-cs"/>
                </a:endParaRPr>
              </a:p>
            </p:txBody>
          </p:sp>
          <p:sp>
            <p:nvSpPr>
              <p:cNvPr id="14" name="正方形/長方形 13"/>
              <p:cNvSpPr/>
              <p:nvPr/>
            </p:nvSpPr>
            <p:spPr>
              <a:xfrm>
                <a:off x="1071887" y="4862319"/>
                <a:ext cx="648072" cy="504056"/>
              </a:xfrm>
              <a:prstGeom prst="rect">
                <a:avLst/>
              </a:prstGeom>
              <a:solidFill>
                <a:srgbClr val="D34817"/>
              </a:solidFill>
              <a:ln w="12700" cap="flat" cmpd="sng" algn="ctr">
                <a:solidFill>
                  <a:srgbClr val="D3481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Perpetua"/>
                  <a:ea typeface="HG創英ﾌﾟﾚｾﾞﾝｽEB"/>
                  <a:cs typeface="+mn-cs"/>
                </a:endParaRPr>
              </a:p>
            </p:txBody>
          </p:sp>
          <p:sp>
            <p:nvSpPr>
              <p:cNvPr id="15" name="円/楕円 14"/>
              <p:cNvSpPr/>
              <p:nvPr/>
            </p:nvSpPr>
            <p:spPr>
              <a:xfrm>
                <a:off x="1611947" y="5006335"/>
                <a:ext cx="216024" cy="216024"/>
              </a:xfrm>
              <a:prstGeom prst="ellipse">
                <a:avLst/>
              </a:prstGeom>
              <a:solidFill>
                <a:srgbClr val="00B0F0"/>
              </a:solidFill>
              <a:ln w="12700" cap="flat" cmpd="sng" algn="ctr">
                <a:solidFill>
                  <a:srgbClr val="D3481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Perpetua"/>
                  <a:ea typeface="HG創英ﾌﾟﾚｾﾞﾝｽEB"/>
                  <a:cs typeface="+mn-cs"/>
                </a:endParaRPr>
              </a:p>
            </p:txBody>
          </p:sp>
          <p:sp>
            <p:nvSpPr>
              <p:cNvPr id="16" name="上矢印 15"/>
              <p:cNvSpPr/>
              <p:nvPr/>
            </p:nvSpPr>
            <p:spPr>
              <a:xfrm>
                <a:off x="2618673" y="5558838"/>
                <a:ext cx="242316" cy="325032"/>
              </a:xfrm>
              <a:prstGeom prst="upArrow">
                <a:avLst/>
              </a:prstGeom>
              <a:solidFill>
                <a:sysClr val="windowText" lastClr="000000"/>
              </a:solidFill>
              <a:ln w="12700" cap="flat" cmpd="sng" algn="ctr">
                <a:solidFill>
                  <a:srgbClr val="D3481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Perpetua"/>
                  <a:ea typeface="HG創英ﾌﾟﾚｾﾞﾝｽEB"/>
                  <a:cs typeface="+mn-cs"/>
                </a:endParaRPr>
              </a:p>
            </p:txBody>
          </p:sp>
          <p:cxnSp>
            <p:nvCxnSpPr>
              <p:cNvPr id="17" name="直線コネクタ 16"/>
              <p:cNvCxnSpPr/>
              <p:nvPr/>
            </p:nvCxnSpPr>
            <p:spPr>
              <a:xfrm>
                <a:off x="2739831" y="5006335"/>
                <a:ext cx="0" cy="508958"/>
              </a:xfrm>
              <a:prstGeom prst="line">
                <a:avLst/>
              </a:prstGeom>
              <a:noFill/>
              <a:ln w="34925" cap="flat" cmpd="sng" algn="ctr">
                <a:solidFill>
                  <a:sysClr val="windowText" lastClr="000000"/>
                </a:solidFill>
                <a:prstDash val="solid"/>
              </a:ln>
              <a:effectLst/>
            </p:spPr>
          </p:cxnSp>
          <p:pic>
            <p:nvPicPr>
              <p:cNvPr id="1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8943" y="5011237"/>
                <a:ext cx="3651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6370" y="5033902"/>
                <a:ext cx="3651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正方形/長方形 19"/>
              <p:cNvSpPr/>
              <p:nvPr/>
            </p:nvSpPr>
            <p:spPr>
              <a:xfrm>
                <a:off x="5295541" y="4949267"/>
                <a:ext cx="576064" cy="360040"/>
              </a:xfrm>
              <a:prstGeom prst="rect">
                <a:avLst/>
              </a:prstGeom>
              <a:solidFill>
                <a:srgbClr val="00B050"/>
              </a:solidFill>
              <a:ln w="12700" cap="flat" cmpd="sng" algn="ctr">
                <a:solidFill>
                  <a:srgbClr val="D3481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Perpetua"/>
                  <a:ea typeface="HG創英ﾌﾟﾚｾﾞﾝｽEB"/>
                  <a:cs typeface="+mn-cs"/>
                </a:endParaRPr>
              </a:p>
            </p:txBody>
          </p:sp>
          <p:sp>
            <p:nvSpPr>
              <p:cNvPr id="21" name="正方形/長方形 20"/>
              <p:cNvSpPr/>
              <p:nvPr/>
            </p:nvSpPr>
            <p:spPr>
              <a:xfrm>
                <a:off x="5223533" y="4877259"/>
                <a:ext cx="144016" cy="504056"/>
              </a:xfrm>
              <a:prstGeom prst="rect">
                <a:avLst/>
              </a:prstGeom>
              <a:solidFill>
                <a:srgbClr val="D34817"/>
              </a:solidFill>
              <a:ln w="12700" cap="flat" cmpd="sng" algn="ctr">
                <a:solidFill>
                  <a:srgbClr val="D3481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Perpetua"/>
                  <a:ea typeface="HG創英ﾌﾟﾚｾﾞﾝｽEB"/>
                  <a:cs typeface="+mn-cs"/>
                </a:endParaRPr>
              </a:p>
            </p:txBody>
          </p:sp>
          <p:sp>
            <p:nvSpPr>
              <p:cNvPr id="22" name="正方形/長方形 21"/>
              <p:cNvSpPr/>
              <p:nvPr/>
            </p:nvSpPr>
            <p:spPr>
              <a:xfrm>
                <a:off x="5172079" y="5061858"/>
                <a:ext cx="72008" cy="164739"/>
              </a:xfrm>
              <a:prstGeom prst="rect">
                <a:avLst/>
              </a:prstGeom>
              <a:solidFill>
                <a:srgbClr val="696464">
                  <a:lumMod val="20000"/>
                  <a:lumOff val="80000"/>
                </a:srgbClr>
              </a:solidFill>
              <a:ln w="12700" cap="flat" cmpd="sng" algn="ctr">
                <a:solidFill>
                  <a:srgbClr val="D3481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Perpetua"/>
                  <a:ea typeface="HG創英ﾌﾟﾚｾﾞﾝｽEB"/>
                  <a:cs typeface="+mn-cs"/>
                </a:endParaRPr>
              </a:p>
            </p:txBody>
          </p:sp>
          <p:pic>
            <p:nvPicPr>
              <p:cNvPr id="23"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4735" y="5009832"/>
                <a:ext cx="3651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219" y="5009831"/>
                <a:ext cx="3651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テキスト ボックス 24"/>
              <p:cNvSpPr txBox="1"/>
              <p:nvPr/>
            </p:nvSpPr>
            <p:spPr>
              <a:xfrm>
                <a:off x="1615176" y="4593918"/>
                <a:ext cx="57099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LED</a:t>
                </a: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26" name="テキスト ボックス 25"/>
              <p:cNvSpPr txBox="1"/>
              <p:nvPr/>
            </p:nvSpPr>
            <p:spPr>
              <a:xfrm>
                <a:off x="4493269" y="5095970"/>
                <a:ext cx="73609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MPPC</a:t>
                </a:r>
              </a:p>
            </p:txBody>
          </p:sp>
          <p:sp>
            <p:nvSpPr>
              <p:cNvPr id="27" name="左中かっこ 26"/>
              <p:cNvSpPr/>
              <p:nvPr/>
            </p:nvSpPr>
            <p:spPr>
              <a:xfrm rot="5400000">
                <a:off x="5017805" y="2382597"/>
                <a:ext cx="245645" cy="4801595"/>
              </a:xfrm>
              <a:prstGeom prst="leftBrace">
                <a:avLst/>
              </a:prstGeom>
              <a:no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dirty="0">
                  <a:ln>
                    <a:noFill/>
                  </a:ln>
                  <a:solidFill>
                    <a:sysClr val="windowText" lastClr="000000"/>
                  </a:solidFill>
                  <a:effectLst/>
                  <a:uLnTx/>
                  <a:uFillTx/>
                  <a:latin typeface="Perpetua"/>
                  <a:ea typeface="HG創英ﾌﾟﾚｾﾞﾝｽEB"/>
                  <a:cs typeface="+mn-cs"/>
                </a:endParaRPr>
              </a:p>
            </p:txBody>
          </p:sp>
          <p:pic>
            <p:nvPicPr>
              <p:cNvPr id="2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9775" y="5558838"/>
                <a:ext cx="274637"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7307" y="5558838"/>
                <a:ext cx="274637"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7416" y="5550697"/>
                <a:ext cx="274637"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4156" y="5558838"/>
                <a:ext cx="274637"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32" name="スライド番号プレースホルダー 31"/>
          <p:cNvSpPr>
            <a:spLocks noGrp="1"/>
          </p:cNvSpPr>
          <p:nvPr>
            <p:ph type="sldNum" sz="quarter" idx="12"/>
          </p:nvPr>
        </p:nvSpPr>
        <p:spPr/>
        <p:txBody>
          <a:bodyPr/>
          <a:lstStyle/>
          <a:p>
            <a:fld id="{33099A5C-848D-420D-95BA-A7CBAD938993}" type="slidenum">
              <a:rPr kumimoji="1" lang="ja-JP" altLang="en-US" smtClean="0"/>
              <a:t>14</a:t>
            </a:fld>
            <a:endParaRPr kumimoji="1" lang="ja-JP" altLang="en-US"/>
          </a:p>
        </p:txBody>
      </p:sp>
    </p:spTree>
    <p:extLst>
      <p:ext uri="{BB962C8B-B14F-4D97-AF65-F5344CB8AC3E}">
        <p14:creationId xmlns:p14="http://schemas.microsoft.com/office/powerpoint/2010/main" val="311519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ja-JP" altLang="en-US" dirty="0"/>
              <a:t>８月６日（月）</a:t>
            </a:r>
            <a:endParaRPr kumimoji="1" lang="ja-JP" altLang="en-US" dirty="0"/>
          </a:p>
        </p:txBody>
      </p:sp>
      <p:grpSp>
        <p:nvGrpSpPr>
          <p:cNvPr id="5" name="グループ化 4"/>
          <p:cNvGrpSpPr/>
          <p:nvPr/>
        </p:nvGrpSpPr>
        <p:grpSpPr>
          <a:xfrm>
            <a:off x="1247990" y="4077072"/>
            <a:ext cx="6576011" cy="2287201"/>
            <a:chOff x="323528" y="1700808"/>
            <a:chExt cx="6576011" cy="2287201"/>
          </a:xfrm>
        </p:grpSpPr>
        <p:pic>
          <p:nvPicPr>
            <p:cNvPr id="3074" name="Picture 2" descr="E:\SAMPLE\TEK0007.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1702295"/>
              <a:ext cx="3047619" cy="2285714"/>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E:\SAMPLE\TEK0006.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00808"/>
              <a:ext cx="3047619" cy="2285714"/>
            </a:xfrm>
            <a:prstGeom prst="rect">
              <a:avLst/>
            </a:prstGeom>
            <a:noFill/>
            <a:extLst>
              <a:ext uri="{909E8E84-426E-40DD-AFC4-6F175D3DCCD1}">
                <a14:hiddenFill xmlns:a14="http://schemas.microsoft.com/office/drawing/2010/main">
                  <a:solidFill>
                    <a:srgbClr val="FFFFFF"/>
                  </a:solidFill>
                </a14:hiddenFill>
              </a:ext>
            </a:extLst>
          </p:spPr>
        </p:pic>
        <p:sp>
          <p:nvSpPr>
            <p:cNvPr id="4" name="右矢印 3"/>
            <p:cNvSpPr/>
            <p:nvPr/>
          </p:nvSpPr>
          <p:spPr>
            <a:xfrm>
              <a:off x="3203848" y="2708920"/>
              <a:ext cx="792088" cy="360040"/>
            </a:xfrm>
            <a:prstGeom prst="rightArrow">
              <a:avLst/>
            </a:prstGeom>
            <a:solidFill>
              <a:srgbClr val="C618CA"/>
            </a:solidFill>
            <a:ln>
              <a:solidFill>
                <a:srgbClr val="C61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テキスト ボックス 6"/>
          <p:cNvSpPr txBox="1"/>
          <p:nvPr/>
        </p:nvSpPr>
        <p:spPr>
          <a:xfrm>
            <a:off x="819278" y="2215107"/>
            <a:ext cx="3957104" cy="707886"/>
          </a:xfrm>
          <a:prstGeom prst="rect">
            <a:avLst/>
          </a:prstGeom>
          <a:noFill/>
        </p:spPr>
        <p:txBody>
          <a:bodyPr wrap="square" rtlCol="0">
            <a:spAutoFit/>
          </a:bodyPr>
          <a:lstStyle/>
          <a:p>
            <a:r>
              <a:rPr kumimoji="1" lang="ja-JP" altLang="en-US" sz="2000" dirty="0" smtClean="0">
                <a:latin typeface="+mn-ea"/>
              </a:rPr>
              <a:t>しぼり（</a:t>
            </a:r>
            <a:r>
              <a:rPr kumimoji="1" lang="en-US" altLang="ja-JP" sz="2000" dirty="0" smtClean="0">
                <a:latin typeface="+mn-ea"/>
              </a:rPr>
              <a:t>Iris)</a:t>
            </a:r>
            <a:r>
              <a:rPr kumimoji="1" lang="ja-JP" altLang="en-US" sz="2000" dirty="0" smtClean="0">
                <a:latin typeface="+mn-ea"/>
              </a:rPr>
              <a:t>を用いて光量を調節した。</a:t>
            </a:r>
            <a:endParaRPr kumimoji="1" lang="en-US" altLang="ja-JP" sz="2000" dirty="0" smtClean="0">
              <a:latin typeface="+mn-ea"/>
            </a:endParaRPr>
          </a:p>
        </p:txBody>
      </p:sp>
      <p:pic>
        <p:nvPicPr>
          <p:cNvPr id="3081" name="Picture 9" descr="E:\写真\Iri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280" y="1916832"/>
            <a:ext cx="1394697" cy="185959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E:\写真\Iris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3830" t="26590" r="27479" b="23170"/>
          <a:stretch/>
        </p:blipFill>
        <p:spPr bwMode="auto">
          <a:xfrm>
            <a:off x="6771861" y="1916831"/>
            <a:ext cx="1351722" cy="1859597"/>
          </a:xfrm>
          <a:prstGeom prst="rect">
            <a:avLst/>
          </a:prstGeom>
          <a:noFill/>
          <a:extLst>
            <a:ext uri="{909E8E84-426E-40DD-AFC4-6F175D3DCCD1}">
              <a14:hiddenFill xmlns:a14="http://schemas.microsoft.com/office/drawing/2010/main">
                <a:solidFill>
                  <a:srgbClr val="FFFFFF"/>
                </a:solidFill>
              </a14:hiddenFill>
            </a:ext>
          </a:extLst>
        </p:spPr>
      </p:pic>
      <p:sp>
        <p:nvSpPr>
          <p:cNvPr id="8" name="スライド番号プレースホルダー 7"/>
          <p:cNvSpPr>
            <a:spLocks noGrp="1"/>
          </p:cNvSpPr>
          <p:nvPr>
            <p:ph type="sldNum" sz="quarter" idx="12"/>
          </p:nvPr>
        </p:nvSpPr>
        <p:spPr/>
        <p:txBody>
          <a:bodyPr/>
          <a:lstStyle/>
          <a:p>
            <a:fld id="{33099A5C-848D-420D-95BA-A7CBAD938993}" type="slidenum">
              <a:rPr kumimoji="1" lang="ja-JP" altLang="en-US" smtClean="0"/>
              <a:t>15</a:t>
            </a:fld>
            <a:endParaRPr kumimoji="1" lang="ja-JP" altLang="en-US"/>
          </a:p>
        </p:txBody>
      </p:sp>
    </p:spTree>
    <p:extLst>
      <p:ext uri="{BB962C8B-B14F-4D97-AF65-F5344CB8AC3E}">
        <p14:creationId xmlns:p14="http://schemas.microsoft.com/office/powerpoint/2010/main" val="57255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3081"/>
                                        </p:tgtEl>
                                        <p:attrNameLst>
                                          <p:attrName>style.visibility</p:attrName>
                                        </p:attrNameLst>
                                      </p:cBhvr>
                                      <p:to>
                                        <p:strVal val="visible"/>
                                      </p:to>
                                    </p:set>
                                    <p:animEffect transition="in" filter="barn(inVertical)">
                                      <p:cBhvr>
                                        <p:cTn id="10" dur="500"/>
                                        <p:tgtEl>
                                          <p:spTgt spid="3081"/>
                                        </p:tgtEl>
                                      </p:cBhvr>
                                    </p:animEffect>
                                  </p:childTnLst>
                                </p:cTn>
                              </p:par>
                              <p:par>
                                <p:cTn id="11" presetID="16" presetClass="entr" presetSubtype="21" fill="hold" nodeType="withEffect">
                                  <p:stCondLst>
                                    <p:cond delay="0"/>
                                  </p:stCondLst>
                                  <p:childTnLst>
                                    <p:set>
                                      <p:cBhvr>
                                        <p:cTn id="12" dur="1" fill="hold">
                                          <p:stCondLst>
                                            <p:cond delay="0"/>
                                          </p:stCondLst>
                                        </p:cTn>
                                        <p:tgtEl>
                                          <p:spTgt spid="3082"/>
                                        </p:tgtEl>
                                        <p:attrNameLst>
                                          <p:attrName>style.visibility</p:attrName>
                                        </p:attrNameLst>
                                      </p:cBhvr>
                                      <p:to>
                                        <p:strVal val="visible"/>
                                      </p:to>
                                    </p:set>
                                    <p:animEffect transition="in" filter="barn(inVertical)">
                                      <p:cBhvr>
                                        <p:cTn id="13" dur="500"/>
                                        <p:tgtEl>
                                          <p:spTgt spid="308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ja-JP" altLang="en-US" dirty="0">
                <a:solidFill>
                  <a:srgbClr val="93A299">
                    <a:lumMod val="75000"/>
                  </a:srgbClr>
                </a:solidFill>
              </a:rPr>
              <a:t>８月６日（月）</a:t>
            </a:r>
            <a:endParaRPr kumimoji="1" lang="ja-JP" alt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4005064"/>
            <a:ext cx="6559865" cy="2328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descr="C:\Users\kimuchan\Pictures\ControlCenter3\Scan\CCF20120827_0000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122" t="15756" r="47805" b="62893"/>
          <a:stretch/>
        </p:blipFill>
        <p:spPr bwMode="auto">
          <a:xfrm>
            <a:off x="4572000" y="1562026"/>
            <a:ext cx="3384376" cy="2393739"/>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611560" y="2226086"/>
            <a:ext cx="3960440" cy="646331"/>
          </a:xfrm>
          <a:prstGeom prst="rect">
            <a:avLst/>
          </a:prstGeom>
          <a:noFill/>
        </p:spPr>
        <p:txBody>
          <a:bodyPr wrap="square" rtlCol="0">
            <a:spAutoFit/>
          </a:bodyPr>
          <a:lstStyle/>
          <a:p>
            <a:r>
              <a:rPr kumimoji="1" lang="ja-JP" altLang="en-US" dirty="0" smtClean="0"/>
              <a:t>波形を右図のようなとがった形にするため、</a:t>
            </a:r>
            <a:r>
              <a:rPr lang="ja-JP" altLang="en-US" dirty="0" smtClean="0"/>
              <a:t>パルス波の幅を小さくした。</a:t>
            </a:r>
            <a:endParaRPr kumimoji="1" lang="ja-JP" altLang="en-US" dirty="0"/>
          </a:p>
        </p:txBody>
      </p:sp>
      <p:sp>
        <p:nvSpPr>
          <p:cNvPr id="5" name="スライド番号プレースホルダー 4"/>
          <p:cNvSpPr>
            <a:spLocks noGrp="1"/>
          </p:cNvSpPr>
          <p:nvPr>
            <p:ph type="sldNum" sz="quarter" idx="12"/>
          </p:nvPr>
        </p:nvSpPr>
        <p:spPr/>
        <p:txBody>
          <a:bodyPr/>
          <a:lstStyle/>
          <a:p>
            <a:fld id="{33099A5C-848D-420D-95BA-A7CBAD938993}" type="slidenum">
              <a:rPr kumimoji="1" lang="ja-JP" altLang="en-US" smtClean="0"/>
              <a:t>16</a:t>
            </a:fld>
            <a:endParaRPr kumimoji="1" lang="ja-JP" altLang="en-US"/>
          </a:p>
        </p:txBody>
      </p:sp>
    </p:spTree>
    <p:extLst>
      <p:ext uri="{BB962C8B-B14F-4D97-AF65-F5344CB8AC3E}">
        <p14:creationId xmlns:p14="http://schemas.microsoft.com/office/powerpoint/2010/main" val="310146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123"/>
                                        </p:tgtEl>
                                        <p:attrNameLst>
                                          <p:attrName>style.visibility</p:attrName>
                                        </p:attrNameLst>
                                      </p:cBhvr>
                                      <p:to>
                                        <p:strVal val="visible"/>
                                      </p:to>
                                    </p:set>
                                    <p:animEffect transition="in" filter="barn(inVertical)">
                                      <p:cBhvr>
                                        <p:cTn id="10" dur="500"/>
                                        <p:tgtEl>
                                          <p:spTgt spid="5123"/>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fade">
                                      <p:cBhvr>
                                        <p:cTn id="14"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E:\SAMPLE\TEK0007.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4286" y="2420889"/>
            <a:ext cx="4608513" cy="3456384"/>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pPr algn="l"/>
            <a:r>
              <a:rPr lang="ja-JP" altLang="en-US" dirty="0"/>
              <a:t>８月６日（月）</a:t>
            </a:r>
            <a:endParaRPr kumimoji="1" lang="ja-JP" altLang="en-US" dirty="0"/>
          </a:p>
        </p:txBody>
      </p:sp>
      <p:sp>
        <p:nvSpPr>
          <p:cNvPr id="3" name="コンテンツ プレースホルダー 2"/>
          <p:cNvSpPr>
            <a:spLocks noGrp="1"/>
          </p:cNvSpPr>
          <p:nvPr>
            <p:ph idx="1"/>
          </p:nvPr>
        </p:nvSpPr>
        <p:spPr>
          <a:xfrm>
            <a:off x="107504" y="2063040"/>
            <a:ext cx="5987008" cy="2612504"/>
          </a:xfrm>
        </p:spPr>
        <p:txBody>
          <a:bodyPr/>
          <a:lstStyle/>
          <a:p>
            <a:r>
              <a:rPr kumimoji="1" lang="ja-JP" altLang="en-US" dirty="0" smtClean="0"/>
              <a:t>時間の測り方</a:t>
            </a:r>
            <a:endParaRPr kumimoji="1" lang="en-US" altLang="ja-JP" dirty="0" smtClean="0"/>
          </a:p>
          <a:p>
            <a:pPr marL="114300" indent="0">
              <a:buNone/>
            </a:pPr>
            <a:r>
              <a:rPr kumimoji="1" lang="ja-JP" altLang="en-US" sz="2000" dirty="0" smtClean="0"/>
              <a:t>・図の２つのたて線の間の時間を読み取った。</a:t>
            </a:r>
            <a:endParaRPr kumimoji="1" lang="en-US" altLang="ja-JP" sz="2000" dirty="0" smtClean="0"/>
          </a:p>
          <a:p>
            <a:pPr marL="114300" indent="0">
              <a:buNone/>
            </a:pPr>
            <a:r>
              <a:rPr lang="ja-JP" altLang="en-US" sz="2000" dirty="0"/>
              <a:t>　</a:t>
            </a:r>
            <a:r>
              <a:rPr lang="ja-JP" altLang="en-US" sz="2000" b="1" dirty="0" smtClean="0">
                <a:solidFill>
                  <a:srgbClr val="C618CA"/>
                </a:solidFill>
              </a:rPr>
              <a:t>紫</a:t>
            </a:r>
            <a:r>
              <a:rPr lang="ja-JP" altLang="en-US" sz="2000" b="1" dirty="0">
                <a:solidFill>
                  <a:srgbClr val="C618CA"/>
                </a:solidFill>
              </a:rPr>
              <a:t>色</a:t>
            </a:r>
            <a:r>
              <a:rPr lang="ja-JP" altLang="en-US" sz="2000" dirty="0" smtClean="0">
                <a:solidFill>
                  <a:schemeClr val="tx1"/>
                </a:solidFill>
              </a:rPr>
              <a:t>：</a:t>
            </a:r>
            <a:r>
              <a:rPr lang="en-US" altLang="ja-JP" sz="2000" dirty="0" smtClean="0">
                <a:solidFill>
                  <a:schemeClr val="tx1"/>
                </a:solidFill>
              </a:rPr>
              <a:t>NIM</a:t>
            </a:r>
            <a:r>
              <a:rPr lang="ja-JP" altLang="en-US" sz="2000" dirty="0" smtClean="0">
                <a:solidFill>
                  <a:schemeClr val="tx1"/>
                </a:solidFill>
              </a:rPr>
              <a:t>信号</a:t>
            </a:r>
            <a:endParaRPr lang="en-US" altLang="ja-JP" sz="2000" dirty="0">
              <a:solidFill>
                <a:srgbClr val="00B0F0"/>
              </a:solidFill>
            </a:endParaRPr>
          </a:p>
          <a:p>
            <a:pPr marL="114300" indent="0">
              <a:buNone/>
            </a:pPr>
            <a:r>
              <a:rPr lang="ja-JP" altLang="en-US" sz="2000" dirty="0" smtClean="0">
                <a:solidFill>
                  <a:srgbClr val="00B0F0"/>
                </a:solidFill>
              </a:rPr>
              <a:t>　　　　</a:t>
            </a:r>
            <a:r>
              <a:rPr lang="ja-JP" altLang="en-US" sz="2000" dirty="0" smtClean="0">
                <a:solidFill>
                  <a:schemeClr val="tx1"/>
                </a:solidFill>
              </a:rPr>
              <a:t>カーソル位置は立下り</a:t>
            </a:r>
            <a:r>
              <a:rPr lang="en-US" altLang="ja-JP" sz="2000" dirty="0" smtClean="0">
                <a:solidFill>
                  <a:schemeClr val="tx1"/>
                </a:solidFill>
              </a:rPr>
              <a:t>50</a:t>
            </a:r>
            <a:r>
              <a:rPr lang="ja-JP" altLang="en-US" sz="2000" dirty="0" smtClean="0">
                <a:solidFill>
                  <a:schemeClr val="tx1"/>
                </a:solidFill>
              </a:rPr>
              <a:t>％の中腹</a:t>
            </a:r>
            <a:endParaRPr lang="en-US" altLang="ja-JP" sz="2000" dirty="0" smtClean="0">
              <a:solidFill>
                <a:schemeClr val="tx1"/>
              </a:solidFill>
            </a:endParaRPr>
          </a:p>
          <a:p>
            <a:pPr marL="114300" indent="0">
              <a:buNone/>
            </a:pPr>
            <a:r>
              <a:rPr lang="ja-JP" altLang="en-US" sz="2000" dirty="0" smtClean="0">
                <a:solidFill>
                  <a:schemeClr val="tx1"/>
                </a:solidFill>
              </a:rPr>
              <a:t>　</a:t>
            </a:r>
            <a:r>
              <a:rPr lang="ja-JP" altLang="en-US" sz="2000" b="1" dirty="0" smtClean="0">
                <a:solidFill>
                  <a:srgbClr val="FFC000"/>
                </a:solidFill>
              </a:rPr>
              <a:t>黄色</a:t>
            </a:r>
            <a:r>
              <a:rPr lang="ja-JP" altLang="en-US" sz="2000" dirty="0" smtClean="0">
                <a:solidFill>
                  <a:schemeClr val="tx1"/>
                </a:solidFill>
              </a:rPr>
              <a:t>：</a:t>
            </a:r>
            <a:r>
              <a:rPr lang="en-US" altLang="ja-JP" sz="2000" dirty="0" smtClean="0">
                <a:solidFill>
                  <a:schemeClr val="tx1"/>
                </a:solidFill>
              </a:rPr>
              <a:t>MPPC</a:t>
            </a:r>
            <a:r>
              <a:rPr lang="ja-JP" altLang="en-US" sz="2000" dirty="0" smtClean="0">
                <a:solidFill>
                  <a:schemeClr val="tx1"/>
                </a:solidFill>
              </a:rPr>
              <a:t>が感知した光の波形</a:t>
            </a:r>
            <a:endParaRPr lang="en-US" altLang="ja-JP" sz="2000" dirty="0" smtClean="0">
              <a:solidFill>
                <a:schemeClr val="tx1"/>
              </a:solidFill>
            </a:endParaRPr>
          </a:p>
          <a:p>
            <a:pPr marL="114300" indent="0">
              <a:buNone/>
            </a:pPr>
            <a:r>
              <a:rPr lang="ja-JP" altLang="en-US" sz="2000" dirty="0">
                <a:solidFill>
                  <a:schemeClr val="tx1"/>
                </a:solidFill>
              </a:rPr>
              <a:t>　</a:t>
            </a:r>
            <a:r>
              <a:rPr lang="ja-JP" altLang="en-US" sz="2000" dirty="0" smtClean="0">
                <a:solidFill>
                  <a:schemeClr val="tx1"/>
                </a:solidFill>
              </a:rPr>
              <a:t>　　　カーソルの位置は立上り</a:t>
            </a:r>
            <a:r>
              <a:rPr lang="en-US" altLang="ja-JP" sz="2000" dirty="0" smtClean="0">
                <a:solidFill>
                  <a:schemeClr val="tx1"/>
                </a:solidFill>
              </a:rPr>
              <a:t>50</a:t>
            </a:r>
            <a:r>
              <a:rPr lang="ja-JP" altLang="en-US" sz="2000" dirty="0" smtClean="0">
                <a:solidFill>
                  <a:schemeClr val="tx1"/>
                </a:solidFill>
              </a:rPr>
              <a:t>％の中腹</a:t>
            </a:r>
            <a:endParaRPr lang="en-US" altLang="ja-JP" sz="2000" dirty="0" smtClean="0">
              <a:solidFill>
                <a:srgbClr val="FFC000"/>
              </a:solidFill>
            </a:endParaRPr>
          </a:p>
        </p:txBody>
      </p:sp>
      <p:grpSp>
        <p:nvGrpSpPr>
          <p:cNvPr id="13" name="グループ化 12"/>
          <p:cNvGrpSpPr/>
          <p:nvPr/>
        </p:nvGrpSpPr>
        <p:grpSpPr>
          <a:xfrm>
            <a:off x="5724128" y="2852936"/>
            <a:ext cx="720080" cy="2664296"/>
            <a:chOff x="5724128" y="2852936"/>
            <a:chExt cx="720080" cy="2664296"/>
          </a:xfrm>
        </p:grpSpPr>
        <p:cxnSp>
          <p:nvCxnSpPr>
            <p:cNvPr id="5" name="直線コネクタ 4"/>
            <p:cNvCxnSpPr/>
            <p:nvPr/>
          </p:nvCxnSpPr>
          <p:spPr>
            <a:xfrm>
              <a:off x="5724128" y="2852936"/>
              <a:ext cx="0" cy="2664296"/>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6444208" y="2852936"/>
              <a:ext cx="0" cy="2664296"/>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5724128" y="5013176"/>
              <a:ext cx="720080"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5761002" y="4509120"/>
              <a:ext cx="646331" cy="369332"/>
            </a:xfrm>
            <a:prstGeom prst="rect">
              <a:avLst/>
            </a:prstGeom>
            <a:noFill/>
          </p:spPr>
          <p:txBody>
            <a:bodyPr wrap="none" rtlCol="0">
              <a:spAutoFit/>
            </a:bodyPr>
            <a:lstStyle/>
            <a:p>
              <a:r>
                <a:rPr kumimoji="1" lang="ja-JP" altLang="en-US" dirty="0" smtClean="0"/>
                <a:t>ココ</a:t>
              </a:r>
              <a:endParaRPr kumimoji="1" lang="ja-JP" altLang="en-US" dirty="0"/>
            </a:p>
          </p:txBody>
        </p:sp>
      </p:grpSp>
      <p:sp>
        <p:nvSpPr>
          <p:cNvPr id="22" name="スライド番号プレースホルダー 21"/>
          <p:cNvSpPr>
            <a:spLocks noGrp="1"/>
          </p:cNvSpPr>
          <p:nvPr>
            <p:ph type="sldNum" sz="quarter" idx="12"/>
          </p:nvPr>
        </p:nvSpPr>
        <p:spPr/>
        <p:txBody>
          <a:bodyPr/>
          <a:lstStyle/>
          <a:p>
            <a:fld id="{33099A5C-848D-420D-95BA-A7CBAD938993}" type="slidenum">
              <a:rPr kumimoji="1" lang="ja-JP" altLang="en-US" smtClean="0"/>
              <a:t>17</a:t>
            </a:fld>
            <a:endParaRPr kumimoji="1" lang="ja-JP" altLang="en-US"/>
          </a:p>
        </p:txBody>
      </p:sp>
    </p:spTree>
    <p:extLst>
      <p:ext uri="{BB962C8B-B14F-4D97-AF65-F5344CB8AC3E}">
        <p14:creationId xmlns:p14="http://schemas.microsoft.com/office/powerpoint/2010/main" val="364678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22" presetClass="entr" presetSubtype="4" fill="hold" nodeType="withEffect">
                                  <p:stCondLst>
                                    <p:cond delay="0"/>
                                  </p:stCondLst>
                                  <p:childTnLst>
                                    <p:set>
                                      <p:cBhvr>
                                        <p:cTn id="36" dur="1" fill="hold">
                                          <p:stCondLst>
                                            <p:cond delay="0"/>
                                          </p:stCondLst>
                                        </p:cTn>
                                        <p:tgtEl>
                                          <p:spTgt spid="7171"/>
                                        </p:tgtEl>
                                        <p:attrNameLst>
                                          <p:attrName>style.visibility</p:attrName>
                                        </p:attrNameLst>
                                      </p:cBhvr>
                                      <p:to>
                                        <p:strVal val="visible"/>
                                      </p:to>
                                    </p:set>
                                    <p:animEffect transition="in" filter="wipe(down)">
                                      <p:cBhvr>
                                        <p:cTn id="37" dur="500"/>
                                        <p:tgtEl>
                                          <p:spTgt spid="7171"/>
                                        </p:tgtEl>
                                      </p:cBhvr>
                                    </p:animEffect>
                                  </p:childTnLst>
                                </p:cTn>
                              </p:par>
                            </p:childTnLst>
                          </p:cTn>
                        </p:par>
                      </p:childTnLst>
                    </p:cTn>
                  </p:par>
                  <p:par>
                    <p:cTn id="38" fill="hold">
                      <p:stCondLst>
                        <p:cond delay="indefinite"/>
                      </p:stCondLst>
                      <p:childTnLst>
                        <p:par>
                          <p:cTn id="39" fill="hold">
                            <p:stCondLst>
                              <p:cond delay="0"/>
                            </p:stCondLst>
                            <p:childTnLst>
                              <p:par>
                                <p:cTn id="40" presetID="49" presetClass="entr" presetSubtype="0" decel="10000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 calcmode="lin" valueType="num">
                                      <p:cBhvr>
                                        <p:cTn id="44" dur="500" fill="hold"/>
                                        <p:tgtEl>
                                          <p:spTgt spid="13"/>
                                        </p:tgtEl>
                                        <p:attrNameLst>
                                          <p:attrName>style.rotation</p:attrName>
                                        </p:attrNameLst>
                                      </p:cBhvr>
                                      <p:tavLst>
                                        <p:tav tm="0">
                                          <p:val>
                                            <p:fltVal val="360"/>
                                          </p:val>
                                        </p:tav>
                                        <p:tav tm="100000">
                                          <p:val>
                                            <p:fltVal val="0"/>
                                          </p:val>
                                        </p:tav>
                                      </p:tavLst>
                                    </p:anim>
                                    <p:animEffect transition="in" filter="fade">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t>８月６日（月）</a:t>
            </a:r>
            <a:endParaRPr kumimoji="1" lang="ja-JP" altLang="en-US"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535110412"/>
              </p:ext>
            </p:extLst>
          </p:nvPr>
        </p:nvGraphicFramePr>
        <p:xfrm>
          <a:off x="323528" y="1988840"/>
          <a:ext cx="8280920" cy="1112520"/>
        </p:xfrm>
        <a:graphic>
          <a:graphicData uri="http://schemas.openxmlformats.org/drawingml/2006/table">
            <a:tbl>
              <a:tblPr firstRow="1" bandRow="1">
                <a:tableStyleId>{5C22544A-7EE6-4342-B048-85BDC9FD1C3A}</a:tableStyleId>
              </a:tblPr>
              <a:tblGrid>
                <a:gridCol w="1080120"/>
                <a:gridCol w="1296144"/>
                <a:gridCol w="1296144"/>
                <a:gridCol w="1224136"/>
                <a:gridCol w="1728192"/>
                <a:gridCol w="1656184"/>
              </a:tblGrid>
              <a:tr h="370840">
                <a:tc>
                  <a:txBody>
                    <a:bodyPr/>
                    <a:lstStyle/>
                    <a:p>
                      <a:r>
                        <a:rPr kumimoji="1" lang="en-US" altLang="ja-JP" dirty="0" smtClean="0"/>
                        <a:t>Chart</a:t>
                      </a:r>
                      <a:r>
                        <a:rPr kumimoji="1" lang="en-US" altLang="ja-JP" baseline="0" dirty="0" smtClean="0"/>
                        <a:t> 1</a:t>
                      </a:r>
                      <a:endParaRPr kumimoji="1" lang="ja-JP" altLang="en-US" dirty="0"/>
                    </a:p>
                  </a:txBody>
                  <a:tcPr>
                    <a:solidFill>
                      <a:schemeClr val="accent2"/>
                    </a:solidFill>
                  </a:tcPr>
                </a:tc>
                <a:tc>
                  <a:txBody>
                    <a:bodyPr/>
                    <a:lstStyle/>
                    <a:p>
                      <a:r>
                        <a:rPr kumimoji="1" lang="en-US" altLang="ja-JP" dirty="0" smtClean="0"/>
                        <a:t>X(mm)</a:t>
                      </a:r>
                      <a:endParaRPr kumimoji="1" lang="ja-JP" altLang="en-US" dirty="0"/>
                    </a:p>
                  </a:txBody>
                  <a:tcPr/>
                </a:tc>
                <a:tc>
                  <a:txBody>
                    <a:bodyPr/>
                    <a:lstStyle/>
                    <a:p>
                      <a:r>
                        <a:rPr kumimoji="1" lang="en-US" altLang="ja-JP" dirty="0" smtClean="0"/>
                        <a:t>Y(mm)</a:t>
                      </a:r>
                      <a:endParaRPr kumimoji="1" lang="ja-JP" altLang="en-US" dirty="0"/>
                    </a:p>
                  </a:txBody>
                  <a:tcPr/>
                </a:tc>
                <a:tc>
                  <a:txBody>
                    <a:bodyPr/>
                    <a:lstStyle/>
                    <a:p>
                      <a:r>
                        <a:rPr kumimoji="1" lang="en-US" altLang="ja-JP" dirty="0" smtClean="0"/>
                        <a:t>Z(mm)</a:t>
                      </a:r>
                      <a:endParaRPr kumimoji="1" lang="ja-JP" altLang="en-US" dirty="0"/>
                    </a:p>
                  </a:txBody>
                  <a:tcPr/>
                </a:tc>
                <a:tc>
                  <a:txBody>
                    <a:bodyPr/>
                    <a:lstStyle/>
                    <a:p>
                      <a:r>
                        <a:rPr kumimoji="1" lang="ja-JP" altLang="en-US" dirty="0" smtClean="0"/>
                        <a:t>直線距離</a:t>
                      </a:r>
                      <a:r>
                        <a:rPr kumimoji="1" lang="en-US" altLang="ja-JP" dirty="0" smtClean="0"/>
                        <a:t>(mm)</a:t>
                      </a:r>
                      <a:endParaRPr kumimoji="1" lang="ja-JP" altLang="en-US" dirty="0"/>
                    </a:p>
                  </a:txBody>
                  <a:tcPr/>
                </a:tc>
                <a:tc>
                  <a:txBody>
                    <a:bodyPr/>
                    <a:lstStyle/>
                    <a:p>
                      <a:r>
                        <a:rPr kumimoji="1" lang="ja-JP" altLang="en-US" dirty="0" smtClean="0"/>
                        <a:t>時間の差</a:t>
                      </a:r>
                      <a:r>
                        <a:rPr kumimoji="1" lang="en-US" altLang="ja-JP" dirty="0" smtClean="0"/>
                        <a:t>(ns)</a:t>
                      </a:r>
                      <a:endParaRPr kumimoji="1" lang="ja-JP" altLang="en-US" dirty="0"/>
                    </a:p>
                  </a:txBody>
                  <a:tcPr/>
                </a:tc>
              </a:tr>
              <a:tr h="370840">
                <a:tc>
                  <a:txBody>
                    <a:bodyPr/>
                    <a:lstStyle/>
                    <a:p>
                      <a:r>
                        <a:rPr kumimoji="1" lang="en-US" altLang="ja-JP" dirty="0" smtClean="0"/>
                        <a:t> P2</a:t>
                      </a:r>
                      <a:endParaRPr kumimoji="1" lang="ja-JP" altLang="en-US" dirty="0"/>
                    </a:p>
                  </a:txBody>
                  <a:tcPr/>
                </a:tc>
                <a:tc>
                  <a:txBody>
                    <a:bodyPr/>
                    <a:lstStyle/>
                    <a:p>
                      <a:r>
                        <a:rPr kumimoji="1" lang="en-US" altLang="ja-JP" dirty="0" smtClean="0"/>
                        <a:t>721.7</a:t>
                      </a:r>
                      <a:endParaRPr kumimoji="1" lang="ja-JP" altLang="en-US" dirty="0"/>
                    </a:p>
                  </a:txBody>
                  <a:tcPr/>
                </a:tc>
                <a:tc>
                  <a:txBody>
                    <a:bodyPr/>
                    <a:lstStyle/>
                    <a:p>
                      <a:r>
                        <a:rPr kumimoji="1" lang="en-US" altLang="ja-JP" dirty="0" smtClean="0"/>
                        <a:t>3.9</a:t>
                      </a:r>
                      <a:endParaRPr kumimoji="1" lang="ja-JP" altLang="en-US" dirty="0"/>
                    </a:p>
                  </a:txBody>
                  <a:tcPr/>
                </a:tc>
                <a:tc>
                  <a:txBody>
                    <a:bodyPr/>
                    <a:lstStyle/>
                    <a:p>
                      <a:r>
                        <a:rPr kumimoji="1" lang="en-US" altLang="ja-JP" dirty="0" smtClean="0"/>
                        <a:t>1.1</a:t>
                      </a:r>
                      <a:endParaRPr kumimoji="1" lang="ja-JP" altLang="en-US" dirty="0"/>
                    </a:p>
                  </a:txBody>
                  <a:tcPr/>
                </a:tc>
                <a:tc>
                  <a:txBody>
                    <a:bodyPr/>
                    <a:lstStyle/>
                    <a:p>
                      <a:r>
                        <a:rPr kumimoji="1" lang="en-US" altLang="ja-JP" dirty="0" smtClean="0"/>
                        <a:t>711.512</a:t>
                      </a:r>
                      <a:endParaRPr kumimoji="1" lang="ja-JP" altLang="en-US" dirty="0"/>
                    </a:p>
                  </a:txBody>
                  <a:tcPr/>
                </a:tc>
                <a:tc>
                  <a:txBody>
                    <a:bodyPr/>
                    <a:lstStyle/>
                    <a:p>
                      <a:r>
                        <a:rPr kumimoji="1" lang="en-US" altLang="ja-JP" dirty="0" smtClean="0">
                          <a:solidFill>
                            <a:srgbClr val="FF0000"/>
                          </a:solidFill>
                        </a:rPr>
                        <a:t>0</a:t>
                      </a:r>
                      <a:endParaRPr kumimoji="1" lang="ja-JP" altLang="en-US" dirty="0">
                        <a:solidFill>
                          <a:srgbClr val="FF0000"/>
                        </a:solidFill>
                      </a:endParaRPr>
                    </a:p>
                  </a:txBody>
                  <a:tcPr/>
                </a:tc>
              </a:tr>
              <a:tr h="370840">
                <a:tc>
                  <a:txBody>
                    <a:bodyPr/>
                    <a:lstStyle/>
                    <a:p>
                      <a:r>
                        <a:rPr kumimoji="1" lang="en-US" altLang="ja-JP" dirty="0" smtClean="0"/>
                        <a:t> P4</a:t>
                      </a:r>
                      <a:endParaRPr kumimoji="1" lang="ja-JP" altLang="en-US" dirty="0"/>
                    </a:p>
                  </a:txBody>
                  <a:tcPr/>
                </a:tc>
                <a:tc>
                  <a:txBody>
                    <a:bodyPr/>
                    <a:lstStyle/>
                    <a:p>
                      <a:r>
                        <a:rPr kumimoji="1" lang="en-US" altLang="ja-JP" dirty="0" smtClean="0"/>
                        <a:t>1335.1</a:t>
                      </a:r>
                      <a:endParaRPr kumimoji="1" lang="ja-JP" altLang="en-US" dirty="0"/>
                    </a:p>
                  </a:txBody>
                  <a:tcPr/>
                </a:tc>
                <a:tc>
                  <a:txBody>
                    <a:bodyPr/>
                    <a:lstStyle/>
                    <a:p>
                      <a:r>
                        <a:rPr kumimoji="1" lang="en-US" altLang="ja-JP" dirty="0" smtClean="0"/>
                        <a:t>4.4</a:t>
                      </a:r>
                      <a:endParaRPr kumimoji="1" lang="ja-JP" altLang="en-US" dirty="0"/>
                    </a:p>
                  </a:txBody>
                  <a:tcPr/>
                </a:tc>
                <a:tc>
                  <a:txBody>
                    <a:bodyPr/>
                    <a:lstStyle/>
                    <a:p>
                      <a:r>
                        <a:rPr kumimoji="1" lang="en-US" altLang="ja-JP" dirty="0" smtClean="0"/>
                        <a:t>1.0</a:t>
                      </a:r>
                      <a:endParaRPr kumimoji="1" lang="ja-JP" altLang="en-US" dirty="0"/>
                    </a:p>
                  </a:txBody>
                  <a:tcPr/>
                </a:tc>
                <a:tc>
                  <a:txBody>
                    <a:bodyPr/>
                    <a:lstStyle/>
                    <a:p>
                      <a:r>
                        <a:rPr kumimoji="1" lang="en-US" altLang="ja-JP" dirty="0" smtClean="0"/>
                        <a:t>1324.906</a:t>
                      </a:r>
                      <a:endParaRPr kumimoji="1" lang="ja-JP" altLang="en-US" dirty="0"/>
                    </a:p>
                  </a:txBody>
                  <a:tcPr/>
                </a:tc>
                <a:tc>
                  <a:txBody>
                    <a:bodyPr/>
                    <a:lstStyle/>
                    <a:p>
                      <a:r>
                        <a:rPr kumimoji="1" lang="en-US" altLang="ja-JP" dirty="0" smtClean="0">
                          <a:solidFill>
                            <a:srgbClr val="FF0000"/>
                          </a:solidFill>
                        </a:rPr>
                        <a:t>-2</a:t>
                      </a:r>
                      <a:endParaRPr kumimoji="1" lang="ja-JP" altLang="en-US" dirty="0">
                        <a:solidFill>
                          <a:srgbClr val="FF0000"/>
                        </a:solidFill>
                      </a:endParaRPr>
                    </a:p>
                  </a:txBody>
                  <a:tcPr/>
                </a:tc>
              </a:tr>
            </a:tbl>
          </a:graphicData>
        </a:graphic>
      </p:graphicFrame>
      <p:sp>
        <p:nvSpPr>
          <p:cNvPr id="3" name="正方形/長方形 2"/>
          <p:cNvSpPr/>
          <p:nvPr/>
        </p:nvSpPr>
        <p:spPr>
          <a:xfrm>
            <a:off x="467544" y="3356992"/>
            <a:ext cx="6192688" cy="2088232"/>
          </a:xfrm>
          <a:prstGeom prst="rect">
            <a:avLst/>
          </a:prstGeom>
          <a:solidFill>
            <a:srgbClr val="B0B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accent2">
                    <a:lumMod val="50000"/>
                  </a:schemeClr>
                </a:solidFill>
              </a:rPr>
              <a:t>反省点</a:t>
            </a:r>
            <a:endParaRPr lang="en-US" altLang="ja-JP" sz="2000" b="1" dirty="0" smtClean="0">
              <a:solidFill>
                <a:schemeClr val="accent2">
                  <a:lumMod val="50000"/>
                </a:schemeClr>
              </a:solidFill>
            </a:endParaRPr>
          </a:p>
          <a:p>
            <a:r>
              <a:rPr lang="ja-JP" altLang="en-US" dirty="0" smtClean="0">
                <a:solidFill>
                  <a:schemeClr val="accent2">
                    <a:lumMod val="50000"/>
                  </a:schemeClr>
                </a:solidFill>
              </a:rPr>
              <a:t>・時間を目視で測っていて、</a:t>
            </a:r>
            <a:r>
              <a:rPr lang="en-US" altLang="ja-JP" dirty="0" smtClean="0">
                <a:solidFill>
                  <a:schemeClr val="accent2">
                    <a:lumMod val="50000"/>
                  </a:schemeClr>
                </a:solidFill>
              </a:rPr>
              <a:t>USB</a:t>
            </a:r>
            <a:r>
              <a:rPr lang="ja-JP" altLang="en-US" dirty="0" smtClean="0">
                <a:solidFill>
                  <a:schemeClr val="accent2">
                    <a:lumMod val="50000"/>
                  </a:schemeClr>
                </a:solidFill>
              </a:rPr>
              <a:t>にとったデータから求めた時間ではないのであまり正確ではないということ。</a:t>
            </a:r>
            <a:endParaRPr lang="en-US" altLang="ja-JP" dirty="0" smtClean="0">
              <a:solidFill>
                <a:schemeClr val="accent2">
                  <a:lumMod val="50000"/>
                </a:schemeClr>
              </a:solidFill>
            </a:endParaRPr>
          </a:p>
          <a:p>
            <a:r>
              <a:rPr kumimoji="1" lang="ja-JP" altLang="en-US" dirty="0" smtClean="0">
                <a:solidFill>
                  <a:schemeClr val="accent2">
                    <a:lumMod val="50000"/>
                  </a:schemeClr>
                </a:solidFill>
              </a:rPr>
              <a:t>・</a:t>
            </a:r>
            <a:r>
              <a:rPr kumimoji="1" lang="en-US" altLang="ja-JP" dirty="0" smtClean="0">
                <a:solidFill>
                  <a:schemeClr val="accent2">
                    <a:lumMod val="50000"/>
                  </a:schemeClr>
                </a:solidFill>
              </a:rPr>
              <a:t>Iris</a:t>
            </a:r>
            <a:r>
              <a:rPr kumimoji="1" lang="ja-JP" altLang="en-US" dirty="0" smtClean="0">
                <a:solidFill>
                  <a:schemeClr val="accent2">
                    <a:lumMod val="50000"/>
                  </a:schemeClr>
                </a:solidFill>
              </a:rPr>
              <a:t>を最大限しぼったために、光の経路が制限されているのではないか。</a:t>
            </a:r>
            <a:r>
              <a:rPr kumimoji="1" lang="ja-JP" altLang="en-US" b="1" dirty="0" smtClean="0">
                <a:solidFill>
                  <a:schemeClr val="accent2">
                    <a:lumMod val="50000"/>
                  </a:schemeClr>
                </a:solidFill>
              </a:rPr>
              <a:t>⇒遮光フィルターを使おう。</a:t>
            </a:r>
            <a:endParaRPr kumimoji="1" lang="en-US" altLang="ja-JP" b="1" dirty="0" smtClean="0">
              <a:solidFill>
                <a:schemeClr val="accent2">
                  <a:lumMod val="50000"/>
                </a:schemeClr>
              </a:solidFill>
            </a:endParaRPr>
          </a:p>
        </p:txBody>
      </p:sp>
      <p:grpSp>
        <p:nvGrpSpPr>
          <p:cNvPr id="7" name="グループ化 6"/>
          <p:cNvGrpSpPr/>
          <p:nvPr/>
        </p:nvGrpSpPr>
        <p:grpSpPr>
          <a:xfrm>
            <a:off x="6372200" y="4293096"/>
            <a:ext cx="2304256" cy="2232248"/>
            <a:chOff x="6372200" y="4293096"/>
            <a:chExt cx="2304256" cy="2232248"/>
          </a:xfrm>
        </p:grpSpPr>
        <p:pic>
          <p:nvPicPr>
            <p:cNvPr id="6146" name="Picture 2" descr="E:\写真\fil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4797152"/>
              <a:ext cx="2304256" cy="1728192"/>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7020272" y="4293096"/>
              <a:ext cx="1454244" cy="369332"/>
            </a:xfrm>
            <a:prstGeom prst="rect">
              <a:avLst/>
            </a:prstGeom>
            <a:noFill/>
          </p:spPr>
          <p:txBody>
            <a:bodyPr wrap="none" rtlCol="0">
              <a:spAutoFit/>
            </a:bodyPr>
            <a:lstStyle/>
            <a:p>
              <a:r>
                <a:rPr kumimoji="1" lang="ja-JP" altLang="en-US" dirty="0" smtClean="0"/>
                <a:t>↓フィルター</a:t>
              </a:r>
              <a:endParaRPr kumimoji="1" lang="ja-JP" altLang="en-US" dirty="0"/>
            </a:p>
          </p:txBody>
        </p:sp>
      </p:grpSp>
      <p:sp>
        <p:nvSpPr>
          <p:cNvPr id="8" name="スライド番号プレースホルダー 7"/>
          <p:cNvSpPr>
            <a:spLocks noGrp="1"/>
          </p:cNvSpPr>
          <p:nvPr>
            <p:ph type="sldNum" sz="quarter" idx="12"/>
          </p:nvPr>
        </p:nvSpPr>
        <p:spPr/>
        <p:txBody>
          <a:bodyPr/>
          <a:lstStyle/>
          <a:p>
            <a:fld id="{33099A5C-848D-420D-95BA-A7CBAD938993}" type="slidenum">
              <a:rPr kumimoji="1" lang="ja-JP" altLang="en-US" smtClean="0"/>
              <a:t>18</a:t>
            </a:fld>
            <a:endParaRPr kumimoji="1" lang="ja-JP" altLang="en-US"/>
          </a:p>
        </p:txBody>
      </p:sp>
    </p:spTree>
    <p:extLst>
      <p:ext uri="{BB962C8B-B14F-4D97-AF65-F5344CB8AC3E}">
        <p14:creationId xmlns:p14="http://schemas.microsoft.com/office/powerpoint/2010/main" val="112274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ja-JP" altLang="en-US" dirty="0"/>
              <a:t>８</a:t>
            </a:r>
            <a:r>
              <a:rPr kumimoji="1" lang="ja-JP" altLang="en-US" dirty="0" smtClean="0"/>
              <a:t>月７日（火）・８月８日（水）</a:t>
            </a:r>
            <a:endParaRPr kumimoji="1" lang="ja-JP" altLang="en-US" dirty="0"/>
          </a:p>
        </p:txBody>
      </p:sp>
      <p:sp>
        <p:nvSpPr>
          <p:cNvPr id="5" name="正方形/長方形 4"/>
          <p:cNvSpPr/>
          <p:nvPr/>
        </p:nvSpPr>
        <p:spPr>
          <a:xfrm>
            <a:off x="827584" y="1993370"/>
            <a:ext cx="3672408" cy="3244148"/>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tx2"/>
                </a:solidFill>
              </a:rPr>
              <a:t>改善点</a:t>
            </a:r>
            <a:endParaRPr lang="en-US" altLang="ja-JP" sz="2000" b="1" dirty="0" smtClean="0">
              <a:solidFill>
                <a:schemeClr val="tx2"/>
              </a:solidFill>
            </a:endParaRPr>
          </a:p>
          <a:p>
            <a:pPr algn="ctr"/>
            <a:endParaRPr lang="en-US" altLang="ja-JP" sz="2000" b="1" dirty="0" smtClean="0">
              <a:solidFill>
                <a:schemeClr val="tx2"/>
              </a:solidFill>
            </a:endParaRPr>
          </a:p>
          <a:p>
            <a:pPr marL="285750" indent="-285750">
              <a:buFont typeface="Arial" pitchFamily="34" charset="0"/>
              <a:buChar char="•"/>
            </a:pPr>
            <a:r>
              <a:rPr kumimoji="1" lang="ja-JP" altLang="en-US" dirty="0" smtClean="0">
                <a:solidFill>
                  <a:schemeClr val="tx2"/>
                </a:solidFill>
              </a:rPr>
              <a:t>反射波を防ぐため、</a:t>
            </a:r>
            <a:r>
              <a:rPr kumimoji="1" lang="en-US" altLang="ja-JP" dirty="0" smtClean="0">
                <a:solidFill>
                  <a:schemeClr val="tx2"/>
                </a:solidFill>
              </a:rPr>
              <a:t>P1</a:t>
            </a:r>
            <a:r>
              <a:rPr kumimoji="1" lang="ja-JP" altLang="en-US" dirty="0" smtClean="0">
                <a:solidFill>
                  <a:schemeClr val="tx2"/>
                </a:solidFill>
              </a:rPr>
              <a:t>～</a:t>
            </a:r>
            <a:r>
              <a:rPr lang="ja-JP" altLang="en-US" dirty="0" smtClean="0">
                <a:solidFill>
                  <a:schemeClr val="tx2"/>
                </a:solidFill>
              </a:rPr>
              <a:t>の測定では、装置に黒い遮光テープを貼った。</a:t>
            </a:r>
            <a:endParaRPr lang="en-US" altLang="ja-JP" dirty="0" smtClean="0">
              <a:solidFill>
                <a:schemeClr val="tx2"/>
              </a:solidFill>
            </a:endParaRPr>
          </a:p>
          <a:p>
            <a:pPr marL="285750" indent="-285750">
              <a:buFont typeface="Arial" pitchFamily="34" charset="0"/>
              <a:buChar char="•"/>
            </a:pPr>
            <a:r>
              <a:rPr lang="ja-JP" altLang="en-US" dirty="0">
                <a:solidFill>
                  <a:schemeClr val="tx2"/>
                </a:solidFill>
              </a:rPr>
              <a:t>フィルターを優先して使う</a:t>
            </a:r>
            <a:endParaRPr lang="en-US" altLang="ja-JP" dirty="0" smtClean="0">
              <a:solidFill>
                <a:schemeClr val="tx2"/>
              </a:solidFill>
            </a:endParaRPr>
          </a:p>
          <a:p>
            <a:pPr marL="285750" indent="-285750">
              <a:buFont typeface="Arial" pitchFamily="34" charset="0"/>
              <a:buChar char="•"/>
            </a:pPr>
            <a:r>
              <a:rPr kumimoji="1" lang="ja-JP" altLang="en-US" dirty="0" smtClean="0">
                <a:solidFill>
                  <a:schemeClr val="tx2"/>
                </a:solidFill>
              </a:rPr>
              <a:t>途中でオシロスコープの平均モード</a:t>
            </a:r>
            <a:r>
              <a:rPr kumimoji="1" lang="en-US" altLang="ja-JP" dirty="0" smtClean="0">
                <a:solidFill>
                  <a:schemeClr val="tx2"/>
                </a:solidFill>
              </a:rPr>
              <a:t>(128</a:t>
            </a:r>
            <a:r>
              <a:rPr kumimoji="1" lang="ja-JP" altLang="en-US" dirty="0" smtClean="0">
                <a:solidFill>
                  <a:schemeClr val="tx2"/>
                </a:solidFill>
              </a:rPr>
              <a:t>回</a:t>
            </a:r>
            <a:r>
              <a:rPr kumimoji="1" lang="en-US" altLang="ja-JP" dirty="0" smtClean="0">
                <a:solidFill>
                  <a:schemeClr val="tx2"/>
                </a:solidFill>
              </a:rPr>
              <a:t>)</a:t>
            </a:r>
            <a:r>
              <a:rPr kumimoji="1" lang="ja-JP" altLang="en-US" dirty="0" smtClean="0">
                <a:solidFill>
                  <a:schemeClr val="tx2"/>
                </a:solidFill>
              </a:rPr>
              <a:t>も取り入れた。</a:t>
            </a:r>
            <a:endParaRPr kumimoji="1" lang="en-US" altLang="ja-JP" dirty="0" smtClean="0">
              <a:solidFill>
                <a:schemeClr val="tx2"/>
              </a:solidFill>
            </a:endParaRPr>
          </a:p>
        </p:txBody>
      </p:sp>
      <p:grpSp>
        <p:nvGrpSpPr>
          <p:cNvPr id="12" name="グループ化 11"/>
          <p:cNvGrpSpPr/>
          <p:nvPr/>
        </p:nvGrpSpPr>
        <p:grpSpPr>
          <a:xfrm>
            <a:off x="4976417" y="1681538"/>
            <a:ext cx="3048000" cy="4977883"/>
            <a:chOff x="5198490" y="1681538"/>
            <a:chExt cx="3048000" cy="4977883"/>
          </a:xfrm>
        </p:grpSpPr>
        <p:grpSp>
          <p:nvGrpSpPr>
            <p:cNvPr id="8" name="グループ化 7"/>
            <p:cNvGrpSpPr/>
            <p:nvPr/>
          </p:nvGrpSpPr>
          <p:grpSpPr>
            <a:xfrm>
              <a:off x="5198490" y="1681538"/>
              <a:ext cx="3048000" cy="2286000"/>
              <a:chOff x="5857985" y="1681538"/>
              <a:chExt cx="3048000" cy="228600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985" y="1681538"/>
                <a:ext cx="3048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7196202" y="2216928"/>
                <a:ext cx="1050288" cy="369332"/>
              </a:xfrm>
              <a:prstGeom prst="rect">
                <a:avLst/>
              </a:prstGeom>
              <a:noFill/>
            </p:spPr>
            <p:txBody>
              <a:bodyPr wrap="none" rtlCol="0">
                <a:spAutoFit/>
              </a:bodyPr>
              <a:lstStyle/>
              <a:p>
                <a:r>
                  <a:rPr lang="en-US" altLang="ja-JP" dirty="0" smtClean="0"/>
                  <a:t>SAMPLE</a:t>
                </a:r>
                <a:endParaRPr kumimoji="1" lang="ja-JP" altLang="en-US" dirty="0"/>
              </a:p>
            </p:txBody>
          </p:sp>
        </p:grpSp>
        <p:grpSp>
          <p:nvGrpSpPr>
            <p:cNvPr id="10" name="グループ化 9"/>
            <p:cNvGrpSpPr/>
            <p:nvPr/>
          </p:nvGrpSpPr>
          <p:grpSpPr>
            <a:xfrm>
              <a:off x="5198490" y="4373421"/>
              <a:ext cx="3048000" cy="2286000"/>
              <a:chOff x="5868144" y="4365104"/>
              <a:chExt cx="3048000" cy="228600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4365104"/>
                <a:ext cx="3048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7398180" y="5044534"/>
                <a:ext cx="646331" cy="369332"/>
              </a:xfrm>
              <a:prstGeom prst="rect">
                <a:avLst/>
              </a:prstGeom>
              <a:noFill/>
            </p:spPr>
            <p:txBody>
              <a:bodyPr wrap="none" rtlCol="0">
                <a:spAutoFit/>
              </a:bodyPr>
              <a:lstStyle/>
              <a:p>
                <a:r>
                  <a:rPr kumimoji="1" lang="ja-JP" altLang="en-US" dirty="0" smtClean="0"/>
                  <a:t>平均</a:t>
                </a:r>
                <a:endParaRPr kumimoji="1" lang="ja-JP" altLang="en-US" dirty="0"/>
              </a:p>
            </p:txBody>
          </p:sp>
        </p:grpSp>
        <p:sp>
          <p:nvSpPr>
            <p:cNvPr id="3" name="下矢印 2"/>
            <p:cNvSpPr/>
            <p:nvPr/>
          </p:nvSpPr>
          <p:spPr>
            <a:xfrm>
              <a:off x="6500417" y="3775179"/>
              <a:ext cx="411730" cy="648072"/>
            </a:xfrm>
            <a:prstGeom prst="downArrow">
              <a:avLst/>
            </a:prstGeom>
            <a:solidFill>
              <a:srgbClr val="C618CA"/>
            </a:solidFill>
            <a:ln>
              <a:solidFill>
                <a:srgbClr val="C61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スライド番号プレースホルダー 10"/>
          <p:cNvSpPr>
            <a:spLocks noGrp="1"/>
          </p:cNvSpPr>
          <p:nvPr>
            <p:ph type="sldNum" sz="quarter" idx="12"/>
          </p:nvPr>
        </p:nvSpPr>
        <p:spPr/>
        <p:txBody>
          <a:bodyPr/>
          <a:lstStyle/>
          <a:p>
            <a:fld id="{33099A5C-848D-420D-95BA-A7CBAD938993}" type="slidenum">
              <a:rPr kumimoji="1" lang="ja-JP" altLang="en-US" smtClean="0"/>
              <a:t>19</a:t>
            </a:fld>
            <a:endParaRPr kumimoji="1" lang="ja-JP" altLang="en-US"/>
          </a:p>
        </p:txBody>
      </p:sp>
    </p:spTree>
    <p:extLst>
      <p:ext uri="{BB962C8B-B14F-4D97-AF65-F5344CB8AC3E}">
        <p14:creationId xmlns:p14="http://schemas.microsoft.com/office/powerpoint/2010/main" val="108081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9" presetClass="entr" presetSubtype="0" decel="100000" fill="hold" grpId="1"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 calcmode="lin" valueType="num">
                                      <p:cBhvr>
                                        <p:cTn id="14" dur="500" fill="hold"/>
                                        <p:tgtEl>
                                          <p:spTgt spid="5"/>
                                        </p:tgtEl>
                                        <p:attrNameLst>
                                          <p:attrName>style.rotation</p:attrName>
                                        </p:attrNameLst>
                                      </p:cBhvr>
                                      <p:tavLst>
                                        <p:tav tm="0">
                                          <p:val>
                                            <p:fltVal val="360"/>
                                          </p:val>
                                        </p:tav>
                                        <p:tav tm="100000">
                                          <p:val>
                                            <p:fltVal val="0"/>
                                          </p:val>
                                        </p:tav>
                                      </p:tavLst>
                                    </p:anim>
                                    <p:animEffect transition="in" filter="fade">
                                      <p:cBhvr>
                                        <p:cTn id="15" dur="500"/>
                                        <p:tgtEl>
                                          <p:spTgt spid="5"/>
                                        </p:tgtEl>
                                      </p:cBhvr>
                                    </p:animEffect>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latin typeface="HGP創英角ﾎﾟｯﾌﾟ体" pitchFamily="50" charset="-128"/>
                <a:ea typeface="HGP創英角ﾎﾟｯﾌﾟ体" pitchFamily="50" charset="-128"/>
              </a:rPr>
              <a:t>実験の目的　　　　　　　　　　</a:t>
            </a:r>
            <a:r>
              <a:rPr kumimoji="1" lang="ja-JP" altLang="en-US" sz="1600" dirty="0" smtClean="0">
                <a:latin typeface="HGP創英角ﾎﾟｯﾌﾟ体" pitchFamily="50" charset="-128"/>
                <a:ea typeface="HGP創英角ﾎﾟｯﾌﾟ体" pitchFamily="50" charset="-128"/>
              </a:rPr>
              <a:t>（担当：澤田）</a:t>
            </a:r>
            <a:endParaRPr kumimoji="1" lang="ja-JP" altLang="en-US" sz="1600" dirty="0">
              <a:latin typeface="HGP創英角ﾎﾟｯﾌﾟ体" pitchFamily="50" charset="-128"/>
              <a:ea typeface="HGP創英角ﾎﾟｯﾌﾟ体" pitchFamily="50" charset="-128"/>
            </a:endParaRPr>
          </a:p>
        </p:txBody>
      </p:sp>
      <p:sp>
        <p:nvSpPr>
          <p:cNvPr id="2" name="コンテンツ プレースホルダー 1"/>
          <p:cNvSpPr>
            <a:spLocks noGrp="1"/>
          </p:cNvSpPr>
          <p:nvPr>
            <p:ph sz="quarter" idx="1"/>
          </p:nvPr>
        </p:nvSpPr>
        <p:spPr>
          <a:xfrm>
            <a:off x="457200" y="1600201"/>
            <a:ext cx="8229600" cy="1180728"/>
          </a:xfrm>
        </p:spPr>
        <p:txBody>
          <a:bodyPr/>
          <a:lstStyle/>
          <a:p>
            <a:r>
              <a:rPr lang="en-US" altLang="ja-JP" dirty="0" smtClean="0">
                <a:latin typeface="Times New Roman" pitchFamily="18" charset="0"/>
                <a:ea typeface="HGS教科書体" pitchFamily="18" charset="-128"/>
                <a:cs typeface="Times New Roman" pitchFamily="18" charset="0"/>
              </a:rPr>
              <a:t>MPPC</a:t>
            </a:r>
            <a:r>
              <a:rPr kumimoji="1" lang="ja-JP" altLang="en-US" dirty="0" smtClean="0">
                <a:latin typeface="HGS教科書体" pitchFamily="18" charset="-128"/>
                <a:ea typeface="HGS教科書体" pitchFamily="18" charset="-128"/>
              </a:rPr>
              <a:t>を使って、（空気中の）光速を測ること。</a:t>
            </a:r>
            <a:endParaRPr kumimoji="1" lang="ja-JP" altLang="en-US" dirty="0">
              <a:latin typeface="HGS教科書体" pitchFamily="18" charset="-128"/>
              <a:ea typeface="HGS教科書体" pitchFamily="18" charset="-128"/>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95536" y="2229973"/>
            <a:ext cx="2232249" cy="167418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グループ化 7"/>
          <p:cNvGrpSpPr/>
          <p:nvPr/>
        </p:nvGrpSpPr>
        <p:grpSpPr>
          <a:xfrm>
            <a:off x="5865575" y="4288277"/>
            <a:ext cx="2738400" cy="2205879"/>
            <a:chOff x="5974060" y="4288278"/>
            <a:chExt cx="2738400" cy="2205879"/>
          </a:xfrm>
        </p:grpSpPr>
        <p:pic>
          <p:nvPicPr>
            <p:cNvPr id="5" name="図 4" descr="http://t1.gstatic.com/images?q=tbn:ANd9GcQmwkdmtTfelFnb1H579eA06P6FA7VNFNWectrL8Ut0ToL24LwSxQ">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5974060" y="4288278"/>
              <a:ext cx="2738400" cy="2205879"/>
            </a:xfrm>
            <a:prstGeom prst="rect">
              <a:avLst/>
            </a:prstGeom>
            <a:noFill/>
            <a:ln>
              <a:noFill/>
            </a:ln>
          </p:spPr>
        </p:pic>
        <p:sp>
          <p:nvSpPr>
            <p:cNvPr id="7" name="弦 6"/>
            <p:cNvSpPr/>
            <p:nvPr/>
          </p:nvSpPr>
          <p:spPr>
            <a:xfrm>
              <a:off x="6512836" y="5445038"/>
              <a:ext cx="721939" cy="414047"/>
            </a:xfrm>
            <a:prstGeom prst="chord">
              <a:avLst>
                <a:gd name="adj1" fmla="val 21294230"/>
                <a:gd name="adj2" fmla="val 11945882"/>
              </a:avLst>
            </a:prstGeom>
            <a:solidFill>
              <a:schemeClr val="tx2">
                <a:lumMod val="75000"/>
              </a:schemeClr>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テキスト ボックス 9"/>
          <p:cNvSpPr txBox="1"/>
          <p:nvPr/>
        </p:nvSpPr>
        <p:spPr>
          <a:xfrm>
            <a:off x="635696" y="5543518"/>
            <a:ext cx="5229879" cy="523220"/>
          </a:xfrm>
          <a:prstGeom prst="rect">
            <a:avLst/>
          </a:prstGeom>
          <a:noFill/>
        </p:spPr>
        <p:txBody>
          <a:bodyPr wrap="square" rtlCol="0">
            <a:spAutoFit/>
          </a:bodyPr>
          <a:lstStyle/>
          <a:p>
            <a:r>
              <a:rPr kumimoji="1" lang="en-US" altLang="ja-JP" sz="2800" dirty="0" smtClean="0">
                <a:latin typeface="HGPｺﾞｼｯｸE" pitchFamily="50" charset="-128"/>
                <a:ea typeface="HGPｺﾞｼｯｸE" pitchFamily="50" charset="-128"/>
              </a:rPr>
              <a:t>*</a:t>
            </a:r>
            <a:r>
              <a:rPr kumimoji="1" lang="en-US" altLang="ja-JP" sz="2800" dirty="0" smtClean="0"/>
              <a:t> MPPC</a:t>
            </a:r>
            <a:r>
              <a:rPr lang="ja-JP" altLang="en-US" sz="2800" dirty="0" smtClean="0"/>
              <a:t> </a:t>
            </a:r>
            <a:r>
              <a:rPr lang="en-US" altLang="ja-JP" sz="2800" dirty="0" smtClean="0"/>
              <a:t>= Multi-pixel photon counter</a:t>
            </a:r>
            <a:endParaRPr kumimoji="1" lang="ja-JP" altLang="en-US" sz="2800" dirty="0"/>
          </a:p>
        </p:txBody>
      </p:sp>
      <p:pic>
        <p:nvPicPr>
          <p:cNvPr id="1026" name="Picture 2" descr="E:\写真\MPPC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1760" y="3289166"/>
            <a:ext cx="2664296" cy="1998222"/>
          </a:xfrm>
          <a:prstGeom prst="rect">
            <a:avLst/>
          </a:prstGeom>
          <a:noFill/>
          <a:extLst>
            <a:ext uri="{909E8E84-426E-40DD-AFC4-6F175D3DCCD1}">
              <a14:hiddenFill xmlns:a14="http://schemas.microsoft.com/office/drawing/2010/main">
                <a:solidFill>
                  <a:srgbClr val="FFFFFF"/>
                </a:solidFill>
              </a14:hiddenFill>
            </a:ext>
          </a:extLst>
        </p:spPr>
      </p:pic>
      <p:sp>
        <p:nvSpPr>
          <p:cNvPr id="6" name="雲形吹き出し 5"/>
          <p:cNvSpPr/>
          <p:nvPr/>
        </p:nvSpPr>
        <p:spPr>
          <a:xfrm>
            <a:off x="4211960" y="2417102"/>
            <a:ext cx="4248472" cy="1299930"/>
          </a:xfrm>
          <a:prstGeom prst="cloudCallout">
            <a:avLst>
              <a:gd name="adj1" fmla="val 11940"/>
              <a:gd name="adj2" fmla="val 8484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rPr>
              <a:t>←</a:t>
            </a:r>
            <a:r>
              <a:rPr kumimoji="1" lang="en-US" altLang="ja-JP" sz="2800" dirty="0" smtClean="0">
                <a:solidFill>
                  <a:schemeClr val="tx1"/>
                </a:solidFill>
              </a:rPr>
              <a:t>MPPC</a:t>
            </a:r>
            <a:r>
              <a:rPr kumimoji="1" lang="ja-JP" altLang="en-US" sz="2800" dirty="0" smtClean="0">
                <a:solidFill>
                  <a:schemeClr val="tx1"/>
                </a:solidFill>
                <a:latin typeface="HGS教科書体" pitchFamily="18" charset="-128"/>
                <a:ea typeface="HGS教科書体" pitchFamily="18" charset="-128"/>
              </a:rPr>
              <a:t>という光センサー</a:t>
            </a:r>
            <a:endParaRPr kumimoji="1" lang="ja-JP" altLang="en-US" sz="2800" dirty="0">
              <a:solidFill>
                <a:schemeClr val="tx1"/>
              </a:solidFill>
              <a:latin typeface="HGS教科書体" pitchFamily="18" charset="-128"/>
              <a:ea typeface="HGS教科書体" pitchFamily="18" charset="-128"/>
            </a:endParaRPr>
          </a:p>
        </p:txBody>
      </p:sp>
      <p:sp>
        <p:nvSpPr>
          <p:cNvPr id="9" name="スライド番号プレースホルダー 8"/>
          <p:cNvSpPr>
            <a:spLocks noGrp="1"/>
          </p:cNvSpPr>
          <p:nvPr>
            <p:ph type="sldNum" sz="quarter" idx="12"/>
          </p:nvPr>
        </p:nvSpPr>
        <p:spPr/>
        <p:txBody>
          <a:bodyPr/>
          <a:lstStyle/>
          <a:p>
            <a:fld id="{33099A5C-848D-420D-95BA-A7CBAD938993}" type="slidenum">
              <a:rPr kumimoji="1" lang="ja-JP" altLang="en-US" smtClean="0"/>
              <a:t>2</a:t>
            </a:fld>
            <a:endParaRPr kumimoji="1" lang="ja-JP" altLang="en-US"/>
          </a:p>
        </p:txBody>
      </p:sp>
    </p:spTree>
    <p:extLst>
      <p:ext uri="{BB962C8B-B14F-4D97-AF65-F5344CB8AC3E}">
        <p14:creationId xmlns:p14="http://schemas.microsoft.com/office/powerpoint/2010/main" val="66735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t>８月７日（火）・８月８日（水）</a:t>
            </a:r>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357633131"/>
              </p:ext>
            </p:extLst>
          </p:nvPr>
        </p:nvGraphicFramePr>
        <p:xfrm>
          <a:off x="899592" y="1844824"/>
          <a:ext cx="7344816" cy="4032447"/>
        </p:xfrm>
        <a:graphic>
          <a:graphicData uri="http://schemas.openxmlformats.org/drawingml/2006/table">
            <a:tbl>
              <a:tblPr firstRow="1" bandRow="1">
                <a:tableStyleId>{5C22544A-7EE6-4342-B048-85BDC9FD1C3A}</a:tableStyleId>
              </a:tblPr>
              <a:tblGrid>
                <a:gridCol w="1632181"/>
                <a:gridCol w="1142527"/>
                <a:gridCol w="1142527"/>
                <a:gridCol w="1142527"/>
                <a:gridCol w="1142527"/>
                <a:gridCol w="1142527"/>
              </a:tblGrid>
              <a:tr h="439356">
                <a:tc>
                  <a:txBody>
                    <a:bodyPr/>
                    <a:lstStyle/>
                    <a:p>
                      <a:r>
                        <a:rPr kumimoji="1" lang="en-US" altLang="ja-JP" dirty="0" smtClean="0"/>
                        <a:t>Chart 2</a:t>
                      </a:r>
                      <a:endParaRPr kumimoji="1" lang="ja-JP" altLang="en-US" dirty="0"/>
                    </a:p>
                  </a:txBody>
                  <a:tcPr>
                    <a:solidFill>
                      <a:schemeClr val="accent2"/>
                    </a:solidFill>
                  </a:tcPr>
                </a:tc>
                <a:tc>
                  <a:txBody>
                    <a:bodyPr/>
                    <a:lstStyle/>
                    <a:p>
                      <a:r>
                        <a:rPr kumimoji="1" lang="en-US" altLang="ja-JP" dirty="0" smtClean="0"/>
                        <a:t>P0</a:t>
                      </a:r>
                      <a:endParaRPr kumimoji="1" lang="ja-JP" altLang="en-US" dirty="0"/>
                    </a:p>
                  </a:txBody>
                  <a:tcPr/>
                </a:tc>
                <a:tc>
                  <a:txBody>
                    <a:bodyPr/>
                    <a:lstStyle/>
                    <a:p>
                      <a:r>
                        <a:rPr kumimoji="1" lang="en-US" altLang="ja-JP" dirty="0" smtClean="0"/>
                        <a:t>P1</a:t>
                      </a:r>
                      <a:endParaRPr kumimoji="1" lang="ja-JP" altLang="en-US" dirty="0"/>
                    </a:p>
                  </a:txBody>
                  <a:tcPr/>
                </a:tc>
                <a:tc>
                  <a:txBody>
                    <a:bodyPr/>
                    <a:lstStyle/>
                    <a:p>
                      <a:r>
                        <a:rPr kumimoji="1" lang="en-US" altLang="ja-JP" dirty="0" smtClean="0"/>
                        <a:t>P2</a:t>
                      </a:r>
                      <a:endParaRPr kumimoji="1" lang="ja-JP" altLang="en-US" dirty="0"/>
                    </a:p>
                  </a:txBody>
                  <a:tcPr/>
                </a:tc>
                <a:tc>
                  <a:txBody>
                    <a:bodyPr/>
                    <a:lstStyle/>
                    <a:p>
                      <a:r>
                        <a:rPr kumimoji="1" lang="en-US" altLang="ja-JP" dirty="0" smtClean="0"/>
                        <a:t>P3</a:t>
                      </a:r>
                      <a:endParaRPr kumimoji="1" lang="ja-JP" altLang="en-US" dirty="0"/>
                    </a:p>
                  </a:txBody>
                  <a:tcPr/>
                </a:tc>
                <a:tc>
                  <a:txBody>
                    <a:bodyPr/>
                    <a:lstStyle/>
                    <a:p>
                      <a:r>
                        <a:rPr kumimoji="1" lang="en-US" altLang="ja-JP" dirty="0" smtClean="0"/>
                        <a:t>P4</a:t>
                      </a:r>
                      <a:endParaRPr kumimoji="1" lang="ja-JP" altLang="en-US" dirty="0"/>
                    </a:p>
                  </a:txBody>
                  <a:tcPr/>
                </a:tc>
              </a:tr>
              <a:tr h="758341">
                <a:tc>
                  <a:txBody>
                    <a:bodyPr/>
                    <a:lstStyle/>
                    <a:p>
                      <a:r>
                        <a:rPr kumimoji="1" lang="ja-JP" altLang="en-US" dirty="0" smtClean="0"/>
                        <a:t>直線距離</a:t>
                      </a:r>
                      <a:r>
                        <a:rPr kumimoji="1" lang="en-US" altLang="ja-JP" dirty="0" smtClean="0"/>
                        <a:t>(mm)</a:t>
                      </a:r>
                      <a:endParaRPr kumimoji="1" lang="ja-JP" altLang="en-US" dirty="0"/>
                    </a:p>
                  </a:txBody>
                  <a:tcPr/>
                </a:tc>
                <a:tc>
                  <a:txBody>
                    <a:bodyPr/>
                    <a:lstStyle/>
                    <a:p>
                      <a:r>
                        <a:rPr kumimoji="1" lang="en-US" altLang="ja-JP" dirty="0" smtClean="0"/>
                        <a:t>87.1</a:t>
                      </a:r>
                      <a:endParaRPr kumimoji="1" lang="ja-JP" altLang="en-US" dirty="0"/>
                    </a:p>
                  </a:txBody>
                  <a:tcPr/>
                </a:tc>
                <a:tc>
                  <a:txBody>
                    <a:bodyPr/>
                    <a:lstStyle/>
                    <a:p>
                      <a:r>
                        <a:rPr kumimoji="1" lang="en-US" altLang="ja-JP" dirty="0" smtClean="0"/>
                        <a:t>397.4</a:t>
                      </a:r>
                      <a:endParaRPr kumimoji="1" lang="ja-JP" altLang="en-US" dirty="0"/>
                    </a:p>
                  </a:txBody>
                  <a:tcPr/>
                </a:tc>
                <a:tc>
                  <a:txBody>
                    <a:bodyPr/>
                    <a:lstStyle/>
                    <a:p>
                      <a:r>
                        <a:rPr kumimoji="1" lang="en-US" altLang="ja-JP" dirty="0" smtClean="0"/>
                        <a:t>722.2</a:t>
                      </a:r>
                      <a:endParaRPr kumimoji="1" lang="ja-JP" altLang="en-US" dirty="0"/>
                    </a:p>
                  </a:txBody>
                  <a:tcPr/>
                </a:tc>
                <a:tc>
                  <a:txBody>
                    <a:bodyPr/>
                    <a:lstStyle/>
                    <a:p>
                      <a:r>
                        <a:rPr kumimoji="1" lang="en-US" altLang="ja-JP" dirty="0" smtClean="0"/>
                        <a:t>1023.2</a:t>
                      </a:r>
                      <a:endParaRPr kumimoji="1" lang="ja-JP" altLang="en-US" dirty="0"/>
                    </a:p>
                  </a:txBody>
                  <a:tcPr/>
                </a:tc>
                <a:tc>
                  <a:txBody>
                    <a:bodyPr/>
                    <a:lstStyle/>
                    <a:p>
                      <a:r>
                        <a:rPr kumimoji="1" lang="en-US" altLang="ja-JP" dirty="0" smtClean="0"/>
                        <a:t>1336.2</a:t>
                      </a:r>
                      <a:endParaRPr kumimoji="1" lang="ja-JP" altLang="en-US" dirty="0"/>
                    </a:p>
                  </a:txBody>
                  <a:tcPr/>
                </a:tc>
              </a:tr>
              <a:tr h="439356">
                <a:tc>
                  <a:txBody>
                    <a:bodyPr/>
                    <a:lstStyle/>
                    <a:p>
                      <a:r>
                        <a:rPr kumimoji="1" lang="ja-JP" altLang="en-US" dirty="0" smtClean="0"/>
                        <a:t>時間の差</a:t>
                      </a:r>
                      <a:r>
                        <a:rPr kumimoji="1" lang="en-US" altLang="ja-JP" dirty="0" smtClean="0"/>
                        <a:t>(ns)</a:t>
                      </a:r>
                      <a:endParaRPr kumimoji="1" lang="ja-JP" altLang="en-US" dirty="0"/>
                    </a:p>
                  </a:txBody>
                  <a:tcPr/>
                </a:tc>
                <a:tc>
                  <a:txBody>
                    <a:bodyPr/>
                    <a:lstStyle/>
                    <a:p>
                      <a:r>
                        <a:rPr kumimoji="1" lang="en-US" altLang="ja-JP" dirty="0" smtClean="0"/>
                        <a:t>0</a:t>
                      </a:r>
                      <a:endParaRPr kumimoji="1" lang="ja-JP" altLang="en-US" dirty="0"/>
                    </a:p>
                  </a:txBody>
                  <a:tcPr/>
                </a:tc>
                <a:tc>
                  <a:txBody>
                    <a:bodyPr/>
                    <a:lstStyle/>
                    <a:p>
                      <a:r>
                        <a:rPr kumimoji="1" lang="en-US" altLang="ja-JP" dirty="0" smtClean="0">
                          <a:solidFill>
                            <a:srgbClr val="FF0000"/>
                          </a:solidFill>
                        </a:rPr>
                        <a:t>-26.1</a:t>
                      </a:r>
                      <a:endParaRPr kumimoji="1" lang="ja-JP" altLang="en-US" dirty="0">
                        <a:solidFill>
                          <a:srgbClr val="FF0000"/>
                        </a:solidFill>
                      </a:endParaRPr>
                    </a:p>
                  </a:txBody>
                  <a:tcPr/>
                </a:tc>
                <a:tc>
                  <a:txBody>
                    <a:bodyPr/>
                    <a:lstStyle/>
                    <a:p>
                      <a:r>
                        <a:rPr kumimoji="1" lang="en-US" altLang="ja-JP" dirty="0" smtClean="0"/>
                        <a:t>4.6</a:t>
                      </a:r>
                      <a:endParaRPr kumimoji="1" lang="ja-JP" altLang="en-US" dirty="0"/>
                    </a:p>
                  </a:txBody>
                  <a:tcPr/>
                </a:tc>
                <a:tc>
                  <a:txBody>
                    <a:bodyPr/>
                    <a:lstStyle/>
                    <a:p>
                      <a:r>
                        <a:rPr kumimoji="1" lang="en-US" altLang="ja-JP" dirty="0" smtClean="0"/>
                        <a:t>6.5</a:t>
                      </a:r>
                      <a:endParaRPr kumimoji="1" lang="ja-JP" altLang="en-US" dirty="0"/>
                    </a:p>
                  </a:txBody>
                  <a:tcPr/>
                </a:tc>
                <a:tc>
                  <a:txBody>
                    <a:bodyPr/>
                    <a:lstStyle/>
                    <a:p>
                      <a:r>
                        <a:rPr kumimoji="1" lang="en-US" altLang="ja-JP" dirty="0" smtClean="0"/>
                        <a:t>9.2</a:t>
                      </a:r>
                      <a:endParaRPr kumimoji="1" lang="ja-JP" altLang="en-US" dirty="0"/>
                    </a:p>
                  </a:txBody>
                  <a:tcPr/>
                </a:tc>
              </a:tr>
              <a:tr h="439356">
                <a:tc>
                  <a:txBody>
                    <a:bodyPr/>
                    <a:lstStyle/>
                    <a:p>
                      <a:r>
                        <a:rPr kumimoji="1" lang="en-US" altLang="ja-JP" dirty="0" smtClean="0"/>
                        <a:t>Iris</a:t>
                      </a:r>
                      <a:endParaRPr kumimoji="1" lang="ja-JP" altLang="en-US" dirty="0"/>
                    </a:p>
                  </a:txBody>
                  <a:tcPr/>
                </a:tc>
                <a:tc>
                  <a:txBody>
                    <a:bodyPr/>
                    <a:lstStyle/>
                    <a:p>
                      <a:r>
                        <a:rPr kumimoji="1" lang="ja-JP" altLang="en-US" dirty="0" smtClean="0"/>
                        <a:t>なし</a:t>
                      </a:r>
                      <a:endParaRPr kumimoji="1" lang="ja-JP" altLang="en-US" dirty="0"/>
                    </a:p>
                  </a:txBody>
                  <a:tcPr/>
                </a:tc>
                <a:tc>
                  <a:txBody>
                    <a:bodyPr/>
                    <a:lstStyle/>
                    <a:p>
                      <a:r>
                        <a:rPr kumimoji="1" lang="ja-JP" altLang="en-US" dirty="0" smtClean="0"/>
                        <a:t>少し</a:t>
                      </a:r>
                      <a:endParaRPr kumimoji="1" lang="ja-JP" altLang="en-US" dirty="0"/>
                    </a:p>
                  </a:txBody>
                  <a:tcPr/>
                </a:tc>
                <a:tc>
                  <a:txBody>
                    <a:bodyPr/>
                    <a:lstStyle/>
                    <a:p>
                      <a:r>
                        <a:rPr kumimoji="1" lang="ja-JP" altLang="en-US" dirty="0" smtClean="0"/>
                        <a:t>なし</a:t>
                      </a:r>
                      <a:endParaRPr kumimoji="1" lang="ja-JP" altLang="en-US" dirty="0"/>
                    </a:p>
                  </a:txBody>
                  <a:tcPr/>
                </a:tc>
                <a:tc>
                  <a:txBody>
                    <a:bodyPr/>
                    <a:lstStyle/>
                    <a:p>
                      <a:r>
                        <a:rPr kumimoji="1" lang="ja-JP" altLang="en-US" dirty="0" smtClean="0"/>
                        <a:t>なし</a:t>
                      </a:r>
                      <a:endParaRPr kumimoji="1" lang="ja-JP" altLang="en-US" dirty="0"/>
                    </a:p>
                  </a:txBody>
                  <a:tcPr/>
                </a:tc>
                <a:tc>
                  <a:txBody>
                    <a:bodyPr/>
                    <a:lstStyle/>
                    <a:p>
                      <a:r>
                        <a:rPr kumimoji="1" lang="ja-JP" altLang="en-US" dirty="0" smtClean="0"/>
                        <a:t>なし</a:t>
                      </a:r>
                      <a:endParaRPr kumimoji="1" lang="ja-JP" altLang="en-US" dirty="0"/>
                    </a:p>
                  </a:txBody>
                  <a:tcPr/>
                </a:tc>
              </a:tr>
              <a:tr h="439356">
                <a:tc>
                  <a:txBody>
                    <a:bodyPr/>
                    <a:lstStyle/>
                    <a:p>
                      <a:r>
                        <a:rPr kumimoji="1" lang="ja-JP" altLang="en-US" dirty="0" smtClean="0"/>
                        <a:t>フィルター</a:t>
                      </a:r>
                      <a:endParaRPr kumimoji="1" lang="ja-JP" altLang="en-US" dirty="0"/>
                    </a:p>
                  </a:txBody>
                  <a:tcPr/>
                </a:tc>
                <a:tc>
                  <a:txBody>
                    <a:bodyPr/>
                    <a:lstStyle/>
                    <a:p>
                      <a:r>
                        <a:rPr kumimoji="1" lang="ja-JP" altLang="en-US" dirty="0" smtClean="0"/>
                        <a:t>４枚</a:t>
                      </a:r>
                      <a:endParaRPr kumimoji="1" lang="ja-JP" altLang="en-US" dirty="0"/>
                    </a:p>
                  </a:txBody>
                  <a:tcPr/>
                </a:tc>
                <a:tc>
                  <a:txBody>
                    <a:bodyPr/>
                    <a:lstStyle/>
                    <a:p>
                      <a:r>
                        <a:rPr kumimoji="1" lang="ja-JP" altLang="en-US" dirty="0" smtClean="0"/>
                        <a:t>２枚</a:t>
                      </a:r>
                      <a:endParaRPr kumimoji="1" lang="ja-JP" altLang="en-US" dirty="0"/>
                    </a:p>
                  </a:txBody>
                  <a:tcPr/>
                </a:tc>
                <a:tc>
                  <a:txBody>
                    <a:bodyPr/>
                    <a:lstStyle/>
                    <a:p>
                      <a:r>
                        <a:rPr kumimoji="1" lang="ja-JP" altLang="en-US" dirty="0" smtClean="0"/>
                        <a:t>２枚</a:t>
                      </a:r>
                      <a:endParaRPr kumimoji="1" lang="ja-JP" altLang="en-US" dirty="0"/>
                    </a:p>
                  </a:txBody>
                  <a:tcPr/>
                </a:tc>
                <a:tc>
                  <a:txBody>
                    <a:bodyPr/>
                    <a:lstStyle/>
                    <a:p>
                      <a:r>
                        <a:rPr kumimoji="1" lang="ja-JP" altLang="en-US" dirty="0" smtClean="0"/>
                        <a:t>２枚</a:t>
                      </a:r>
                      <a:endParaRPr kumimoji="1" lang="ja-JP" altLang="en-US" dirty="0"/>
                    </a:p>
                  </a:txBody>
                  <a:tcPr/>
                </a:tc>
                <a:tc>
                  <a:txBody>
                    <a:bodyPr/>
                    <a:lstStyle/>
                    <a:p>
                      <a:r>
                        <a:rPr kumimoji="1" lang="ja-JP" altLang="en-US" dirty="0" smtClean="0"/>
                        <a:t>２枚</a:t>
                      </a:r>
                      <a:endParaRPr kumimoji="1" lang="ja-JP" altLang="en-US" dirty="0"/>
                    </a:p>
                  </a:txBody>
                  <a:tcPr/>
                </a:tc>
              </a:tr>
              <a:tr h="758341">
                <a:tc>
                  <a:txBody>
                    <a:bodyPr/>
                    <a:lstStyle/>
                    <a:p>
                      <a:r>
                        <a:rPr kumimoji="1" lang="en-US" altLang="ja-JP" dirty="0" smtClean="0"/>
                        <a:t>Scale(CH1)</a:t>
                      </a:r>
                      <a:endParaRPr kumimoji="1" lang="ja-JP" altLang="en-US" dirty="0"/>
                    </a:p>
                  </a:txBody>
                  <a:tcPr/>
                </a:tc>
                <a:tc>
                  <a:txBody>
                    <a:bodyPr/>
                    <a:lstStyle/>
                    <a:p>
                      <a:endParaRPr kumimoji="1" lang="ja-JP" altLang="en-US" dirty="0"/>
                    </a:p>
                  </a:txBody>
                  <a:tcPr/>
                </a:tc>
                <a:tc>
                  <a:txBody>
                    <a:bodyPr/>
                    <a:lstStyle/>
                    <a:p>
                      <a:r>
                        <a:rPr kumimoji="1" lang="en-US" altLang="ja-JP" dirty="0" smtClean="0"/>
                        <a:t>200mV/50.0ns</a:t>
                      </a:r>
                      <a:endParaRPr kumimoji="1" lang="ja-JP" altLang="en-US" dirty="0"/>
                    </a:p>
                  </a:txBody>
                  <a:tcPr/>
                </a:tc>
                <a:tc>
                  <a:txBody>
                    <a:bodyPr/>
                    <a:lstStyle/>
                    <a:p>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200mV/50.0ns</a:t>
                      </a:r>
                      <a:endParaRPr kumimoji="1" lang="ja-JP" altLang="en-US" dirty="0" smtClean="0"/>
                    </a:p>
                  </a:txBody>
                  <a:tcPr/>
                </a:tc>
                <a:tc>
                  <a:txBody>
                    <a:bodyPr/>
                    <a:lstStyle/>
                    <a:p>
                      <a:endParaRPr kumimoji="1" lang="ja-JP" altLang="en-US" dirty="0"/>
                    </a:p>
                  </a:txBody>
                  <a:tcPr/>
                </a:tc>
              </a:tr>
              <a:tr h="758341">
                <a:tc>
                  <a:txBody>
                    <a:bodyPr/>
                    <a:lstStyle/>
                    <a:p>
                      <a:r>
                        <a:rPr kumimoji="1" lang="en-US" altLang="ja-JP" dirty="0" smtClean="0"/>
                        <a:t>Scale(CH2)</a:t>
                      </a:r>
                      <a:endParaRPr kumimoji="1" lang="ja-JP" altLang="en-US" dirty="0"/>
                    </a:p>
                  </a:txBody>
                  <a:tcPr/>
                </a:tc>
                <a:tc>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200mV/50.0ns</a:t>
                      </a:r>
                      <a:endParaRPr kumimoji="1" lang="ja-JP" altLang="en-US" dirty="0" smtClean="0"/>
                    </a:p>
                  </a:txBody>
                  <a:tcPr/>
                </a:tc>
                <a:tc>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200mV/50.0ns</a:t>
                      </a:r>
                      <a:endParaRPr kumimoji="1" lang="ja-JP" altLang="en-US" dirty="0" smtClean="0"/>
                    </a:p>
                  </a:txBody>
                  <a:tcPr/>
                </a:tc>
                <a:tc>
                  <a:txBody>
                    <a:bodyPr/>
                    <a:lstStyle/>
                    <a:p>
                      <a:endParaRPr kumimoji="1" lang="ja-JP" altLang="en-US" dirty="0"/>
                    </a:p>
                  </a:txBody>
                  <a:tcPr/>
                </a:tc>
              </a:tr>
            </a:tbl>
          </a:graphicData>
        </a:graphic>
      </p:graphicFrame>
      <p:sp>
        <p:nvSpPr>
          <p:cNvPr id="3" name="スライド番号プレースホルダー 2"/>
          <p:cNvSpPr>
            <a:spLocks noGrp="1"/>
          </p:cNvSpPr>
          <p:nvPr>
            <p:ph type="sldNum" sz="quarter" idx="12"/>
          </p:nvPr>
        </p:nvSpPr>
        <p:spPr/>
        <p:txBody>
          <a:bodyPr/>
          <a:lstStyle/>
          <a:p>
            <a:fld id="{33099A5C-848D-420D-95BA-A7CBAD938993}" type="slidenum">
              <a:rPr kumimoji="1" lang="ja-JP" altLang="en-US" smtClean="0"/>
              <a:t>20</a:t>
            </a:fld>
            <a:endParaRPr kumimoji="1" lang="ja-JP" altLang="en-US"/>
          </a:p>
        </p:txBody>
      </p:sp>
    </p:spTree>
    <p:extLst>
      <p:ext uri="{BB962C8B-B14F-4D97-AF65-F5344CB8AC3E}">
        <p14:creationId xmlns:p14="http://schemas.microsoft.com/office/powerpoint/2010/main" val="216806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ja-JP" altLang="en-US" dirty="0"/>
              <a:t>８月７日（火）・８月８日（水）</a:t>
            </a:r>
            <a:endParaRPr kumimoji="1" lang="ja-JP" altLang="en-US" dirty="0"/>
          </a:p>
        </p:txBody>
      </p:sp>
      <p:pic>
        <p:nvPicPr>
          <p:cNvPr id="4" name="Picture 2" descr="E:\fit\gatagatagraph.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916832"/>
            <a:ext cx="5889663" cy="4032448"/>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6516216" y="2348880"/>
            <a:ext cx="2016224" cy="923330"/>
          </a:xfrm>
          <a:prstGeom prst="rect">
            <a:avLst/>
          </a:prstGeom>
          <a:noFill/>
        </p:spPr>
        <p:txBody>
          <a:bodyPr wrap="square" rtlCol="0">
            <a:spAutoFit/>
          </a:bodyPr>
          <a:lstStyle/>
          <a:p>
            <a:r>
              <a:rPr kumimoji="1" lang="ja-JP" altLang="en-US" dirty="0" smtClean="0"/>
              <a:t>グラフがガタガタすぎてとても解析する気になれない。</a:t>
            </a:r>
            <a:endParaRPr kumimoji="1" lang="ja-JP" altLang="en-US" dirty="0"/>
          </a:p>
        </p:txBody>
      </p:sp>
      <p:sp>
        <p:nvSpPr>
          <p:cNvPr id="6" name="テキスト ボックス 5"/>
          <p:cNvSpPr txBox="1"/>
          <p:nvPr/>
        </p:nvSpPr>
        <p:spPr>
          <a:xfrm>
            <a:off x="827584" y="6021288"/>
            <a:ext cx="5256584" cy="369332"/>
          </a:xfrm>
          <a:prstGeom prst="rect">
            <a:avLst/>
          </a:prstGeom>
          <a:noFill/>
        </p:spPr>
        <p:txBody>
          <a:bodyPr wrap="square" rtlCol="0">
            <a:spAutoFit/>
          </a:bodyPr>
          <a:lstStyle/>
          <a:p>
            <a:r>
              <a:rPr kumimoji="1" lang="ja-JP" altLang="en-US" dirty="0" smtClean="0"/>
              <a:t>↑  </a:t>
            </a:r>
            <a:r>
              <a:rPr kumimoji="1" lang="en-US" altLang="ja-JP" dirty="0" smtClean="0"/>
              <a:t>Chart</a:t>
            </a:r>
            <a:r>
              <a:rPr lang="ja-JP" altLang="en-US" dirty="0" smtClean="0"/>
              <a:t> </a:t>
            </a:r>
            <a:r>
              <a:rPr lang="en-US" altLang="ja-JP" dirty="0" smtClean="0"/>
              <a:t>2</a:t>
            </a:r>
            <a:r>
              <a:rPr lang="ja-JP" altLang="en-US" dirty="0" smtClean="0"/>
              <a:t>の</a:t>
            </a:r>
            <a:r>
              <a:rPr lang="en-US" altLang="ja-JP" dirty="0" smtClean="0"/>
              <a:t>5</a:t>
            </a:r>
            <a:r>
              <a:rPr lang="ja-JP" altLang="en-US" dirty="0" smtClean="0"/>
              <a:t>点を解析して得たグラフ</a:t>
            </a:r>
            <a:endParaRPr kumimoji="1" lang="ja-JP" altLang="en-US" dirty="0"/>
          </a:p>
        </p:txBody>
      </p:sp>
      <p:sp>
        <p:nvSpPr>
          <p:cNvPr id="7" name="正方形/長方形 6"/>
          <p:cNvSpPr/>
          <p:nvPr/>
        </p:nvSpPr>
        <p:spPr>
          <a:xfrm>
            <a:off x="1924945" y="1904058"/>
            <a:ext cx="5400600" cy="273630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tx2">
                    <a:lumMod val="75000"/>
                  </a:schemeClr>
                </a:solidFill>
              </a:rPr>
              <a:t>反省点</a:t>
            </a:r>
            <a:endParaRPr lang="en-US" altLang="ja-JP" sz="2000" b="1" dirty="0" smtClean="0">
              <a:solidFill>
                <a:schemeClr val="tx2">
                  <a:lumMod val="75000"/>
                </a:schemeClr>
              </a:solidFill>
            </a:endParaRPr>
          </a:p>
          <a:p>
            <a:r>
              <a:rPr lang="ja-JP" altLang="en-US" dirty="0" smtClean="0">
                <a:solidFill>
                  <a:schemeClr val="tx2">
                    <a:lumMod val="75000"/>
                  </a:schemeClr>
                </a:solidFill>
              </a:rPr>
              <a:t>・</a:t>
            </a:r>
            <a:r>
              <a:rPr lang="en-US" altLang="ja-JP" dirty="0" smtClean="0">
                <a:solidFill>
                  <a:schemeClr val="tx2">
                    <a:lumMod val="75000"/>
                  </a:schemeClr>
                </a:solidFill>
              </a:rPr>
              <a:t>MPPC</a:t>
            </a:r>
            <a:r>
              <a:rPr lang="ja-JP" altLang="en-US" dirty="0" smtClean="0">
                <a:solidFill>
                  <a:schemeClr val="tx2">
                    <a:lumMod val="75000"/>
                  </a:schemeClr>
                </a:solidFill>
              </a:rPr>
              <a:t>で感知した光の波のピークの高さにばらつきがある。←入ってくる光子の数が観測する場所によって違う。</a:t>
            </a:r>
            <a:endParaRPr lang="en-US" altLang="ja-JP" dirty="0" smtClean="0">
              <a:solidFill>
                <a:schemeClr val="tx2">
                  <a:lumMod val="75000"/>
                </a:schemeClr>
              </a:solidFill>
            </a:endParaRPr>
          </a:p>
          <a:p>
            <a:r>
              <a:rPr lang="ja-JP" altLang="en-US" dirty="0" smtClean="0">
                <a:solidFill>
                  <a:schemeClr val="tx2">
                    <a:lumMod val="75000"/>
                  </a:schemeClr>
                </a:solidFill>
              </a:rPr>
              <a:t>・</a:t>
            </a:r>
            <a:r>
              <a:rPr lang="en-US" altLang="ja-JP" dirty="0" smtClean="0">
                <a:solidFill>
                  <a:schemeClr val="tx2">
                    <a:lumMod val="75000"/>
                  </a:schemeClr>
                </a:solidFill>
              </a:rPr>
              <a:t>P4</a:t>
            </a:r>
            <a:r>
              <a:rPr lang="ja-JP" altLang="en-US" dirty="0" smtClean="0">
                <a:solidFill>
                  <a:schemeClr val="tx2">
                    <a:lumMod val="75000"/>
                  </a:schemeClr>
                </a:solidFill>
              </a:rPr>
              <a:t>のデータが、</a:t>
            </a:r>
            <a:r>
              <a:rPr lang="en-US" altLang="ja-JP" dirty="0" smtClean="0">
                <a:solidFill>
                  <a:schemeClr val="tx2">
                    <a:lumMod val="75000"/>
                  </a:schemeClr>
                </a:solidFill>
              </a:rPr>
              <a:t>Iris</a:t>
            </a:r>
            <a:r>
              <a:rPr lang="ja-JP" altLang="en-US" dirty="0" smtClean="0">
                <a:solidFill>
                  <a:schemeClr val="tx2">
                    <a:lumMod val="75000"/>
                  </a:schemeClr>
                </a:solidFill>
              </a:rPr>
              <a:t>を用いて測定した方は良いデだったが、フィルターを用いた</a:t>
            </a:r>
            <a:r>
              <a:rPr lang="ja-JP" altLang="en-US" dirty="0">
                <a:solidFill>
                  <a:schemeClr val="tx2">
                    <a:lumMod val="75000"/>
                  </a:schemeClr>
                </a:solidFill>
              </a:rPr>
              <a:t>方</a:t>
            </a:r>
            <a:r>
              <a:rPr lang="ja-JP" altLang="en-US" dirty="0" smtClean="0">
                <a:solidFill>
                  <a:schemeClr val="tx2">
                    <a:lumMod val="75000"/>
                  </a:schemeClr>
                </a:solidFill>
              </a:rPr>
              <a:t>はあまり良くなかった。</a:t>
            </a:r>
            <a:r>
              <a:rPr lang="ja-JP" altLang="en-US" b="1" dirty="0" smtClean="0">
                <a:solidFill>
                  <a:schemeClr val="tx2">
                    <a:lumMod val="75000"/>
                  </a:schemeClr>
                </a:solidFill>
              </a:rPr>
              <a:t>⇒</a:t>
            </a:r>
            <a:r>
              <a:rPr lang="en-US" altLang="ja-JP" b="1" dirty="0" smtClean="0">
                <a:solidFill>
                  <a:schemeClr val="tx2">
                    <a:lumMod val="75000"/>
                  </a:schemeClr>
                </a:solidFill>
              </a:rPr>
              <a:t>Iris</a:t>
            </a:r>
            <a:r>
              <a:rPr lang="ja-JP" altLang="en-US" b="1" dirty="0" smtClean="0">
                <a:solidFill>
                  <a:schemeClr val="tx2">
                    <a:lumMod val="75000"/>
                  </a:schemeClr>
                </a:solidFill>
              </a:rPr>
              <a:t>を優先して使うことに。</a:t>
            </a:r>
            <a:endParaRPr lang="en-US" altLang="ja-JP" b="1" dirty="0" smtClean="0">
              <a:solidFill>
                <a:schemeClr val="tx2">
                  <a:lumMod val="75000"/>
                </a:schemeClr>
              </a:solidFill>
            </a:endParaRPr>
          </a:p>
        </p:txBody>
      </p:sp>
      <p:sp>
        <p:nvSpPr>
          <p:cNvPr id="8" name="正方形/長方形 7"/>
          <p:cNvSpPr/>
          <p:nvPr/>
        </p:nvSpPr>
        <p:spPr>
          <a:xfrm>
            <a:off x="2011447" y="4647688"/>
            <a:ext cx="5227595"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ja-JP" altLang="en-US" sz="4000" b="1" cap="none" spc="0" dirty="0" smtClean="0">
                <a:ln w="11430"/>
                <a:solidFill>
                  <a:srgbClr val="FF6600"/>
                </a:solidFill>
                <a:effectLst>
                  <a:outerShdw blurRad="38100" dist="38100" dir="2700000" algn="tl">
                    <a:srgbClr val="000000">
                      <a:alpha val="43137"/>
                    </a:srgbClr>
                  </a:outerShdw>
                </a:effectLst>
              </a:rPr>
              <a:t>いざ本実験へ！</a:t>
            </a:r>
            <a:endParaRPr lang="ja-JP" altLang="en-US" sz="4000" b="1" cap="none" spc="0" dirty="0">
              <a:ln w="11430"/>
              <a:solidFill>
                <a:srgbClr val="FF6600"/>
              </a:solidFill>
              <a:effectLst>
                <a:outerShdw blurRad="38100" dist="38100" dir="2700000" algn="tl">
                  <a:srgbClr val="000000">
                    <a:alpha val="43137"/>
                  </a:srgbClr>
                </a:outerShdw>
              </a:effectLst>
            </a:endParaRPr>
          </a:p>
        </p:txBody>
      </p:sp>
      <p:sp>
        <p:nvSpPr>
          <p:cNvPr id="9" name="スライド番号プレースホルダー 8"/>
          <p:cNvSpPr>
            <a:spLocks noGrp="1"/>
          </p:cNvSpPr>
          <p:nvPr>
            <p:ph type="sldNum" sz="quarter" idx="12"/>
          </p:nvPr>
        </p:nvSpPr>
        <p:spPr/>
        <p:txBody>
          <a:bodyPr/>
          <a:lstStyle/>
          <a:p>
            <a:fld id="{33099A5C-848D-420D-95BA-A7CBAD938993}" type="slidenum">
              <a:rPr kumimoji="1" lang="ja-JP" altLang="en-US" smtClean="0"/>
              <a:t>21</a:t>
            </a:fld>
            <a:endParaRPr kumimoji="1" lang="ja-JP" altLang="en-US"/>
          </a:p>
        </p:txBody>
      </p:sp>
    </p:spTree>
    <p:extLst>
      <p:ext uri="{BB962C8B-B14F-4D97-AF65-F5344CB8AC3E}">
        <p14:creationId xmlns:p14="http://schemas.microsoft.com/office/powerpoint/2010/main" val="179649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 calcmode="lin" valueType="num">
                                      <p:cBhvr>
                                        <p:cTn id="27" dur="500" fill="hold"/>
                                        <p:tgtEl>
                                          <p:spTgt spid="8"/>
                                        </p:tgtEl>
                                        <p:attrNameLst>
                                          <p:attrName>style.rotation</p:attrName>
                                        </p:attrNameLst>
                                      </p:cBhvr>
                                      <p:tavLst>
                                        <p:tav tm="0">
                                          <p:val>
                                            <p:fltVal val="360"/>
                                          </p:val>
                                        </p:tav>
                                        <p:tav tm="100000">
                                          <p:val>
                                            <p:fltVal val="0"/>
                                          </p:val>
                                        </p:tav>
                                      </p:tavLst>
                                    </p:anim>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lgn="l"/>
            <a:r>
              <a:rPr kumimoji="1" lang="ja-JP" altLang="en-US" dirty="0" smtClean="0"/>
              <a:t>　本実験（８月８日（水）＆９日（木））</a:t>
            </a:r>
            <a:endParaRPr kumimoji="1" lang="ja-JP" altLang="en-US" dirty="0"/>
          </a:p>
        </p:txBody>
      </p:sp>
      <p:sp>
        <p:nvSpPr>
          <p:cNvPr id="5" name="正方形/長方形 4"/>
          <p:cNvSpPr/>
          <p:nvPr/>
        </p:nvSpPr>
        <p:spPr>
          <a:xfrm>
            <a:off x="0" y="1499507"/>
            <a:ext cx="4824536" cy="5384306"/>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u="sng" dirty="0" smtClean="0">
                <a:solidFill>
                  <a:schemeClr val="tx2"/>
                </a:solidFill>
              </a:rPr>
              <a:t>距離</a:t>
            </a:r>
            <a:r>
              <a:rPr lang="ja-JP" altLang="en-US" dirty="0">
                <a:solidFill>
                  <a:schemeClr val="tx2"/>
                </a:solidFill>
              </a:rPr>
              <a:t>　</a:t>
            </a:r>
            <a:r>
              <a:rPr kumimoji="1" lang="en-US" altLang="ja-JP" dirty="0" smtClean="0">
                <a:solidFill>
                  <a:schemeClr val="tx2"/>
                </a:solidFill>
              </a:rPr>
              <a:t>P0</a:t>
            </a:r>
            <a:r>
              <a:rPr lang="ja-JP" altLang="en-US" dirty="0">
                <a:solidFill>
                  <a:schemeClr val="tx2"/>
                </a:solidFill>
              </a:rPr>
              <a:t>：</a:t>
            </a:r>
            <a:r>
              <a:rPr kumimoji="1" lang="en-US" altLang="ja-JP" dirty="0" smtClean="0">
                <a:solidFill>
                  <a:schemeClr val="tx2"/>
                </a:solidFill>
              </a:rPr>
              <a:t>X,Y,Z</a:t>
            </a:r>
            <a:r>
              <a:rPr kumimoji="1" lang="ja-JP" altLang="en-US" dirty="0" smtClean="0">
                <a:solidFill>
                  <a:schemeClr val="tx2"/>
                </a:solidFill>
              </a:rPr>
              <a:t>を測定</a:t>
            </a:r>
            <a:r>
              <a:rPr lang="ja-JP" altLang="en-US" dirty="0">
                <a:solidFill>
                  <a:schemeClr val="tx2"/>
                </a:solidFill>
              </a:rPr>
              <a:t>　</a:t>
            </a:r>
            <a:r>
              <a:rPr lang="en-US" altLang="ja-JP" dirty="0" smtClean="0">
                <a:solidFill>
                  <a:schemeClr val="tx2"/>
                </a:solidFill>
              </a:rPr>
              <a:t>P1</a:t>
            </a:r>
            <a:r>
              <a:rPr lang="ja-JP" altLang="en-US" dirty="0" smtClean="0">
                <a:solidFill>
                  <a:schemeClr val="tx2"/>
                </a:solidFill>
              </a:rPr>
              <a:t>：</a:t>
            </a:r>
            <a:r>
              <a:rPr lang="en-US" altLang="ja-JP" dirty="0" smtClean="0">
                <a:solidFill>
                  <a:schemeClr val="tx2"/>
                </a:solidFill>
              </a:rPr>
              <a:t>X,Y</a:t>
            </a:r>
            <a:r>
              <a:rPr lang="ja-JP" altLang="en-US" dirty="0" smtClean="0">
                <a:solidFill>
                  <a:schemeClr val="tx2"/>
                </a:solidFill>
              </a:rPr>
              <a:t>を測定</a:t>
            </a:r>
            <a:endParaRPr lang="en-US" altLang="ja-JP" dirty="0" smtClean="0">
              <a:solidFill>
                <a:schemeClr val="tx2"/>
              </a:solidFill>
            </a:endParaRPr>
          </a:p>
          <a:p>
            <a:r>
              <a:rPr kumimoji="1" lang="ja-JP" altLang="en-US" dirty="0">
                <a:solidFill>
                  <a:schemeClr val="tx2"/>
                </a:solidFill>
              </a:rPr>
              <a:t>　</a:t>
            </a:r>
            <a:r>
              <a:rPr kumimoji="1" lang="ja-JP" altLang="en-US" dirty="0" smtClean="0">
                <a:solidFill>
                  <a:schemeClr val="tx2"/>
                </a:solidFill>
              </a:rPr>
              <a:t>　　</a:t>
            </a:r>
            <a:r>
              <a:rPr kumimoji="1" lang="en-US" altLang="ja-JP" dirty="0" smtClean="0">
                <a:solidFill>
                  <a:schemeClr val="tx2"/>
                </a:solidFill>
              </a:rPr>
              <a:t>P2~P4</a:t>
            </a:r>
            <a:r>
              <a:rPr kumimoji="1" lang="ja-JP" altLang="en-US" dirty="0" smtClean="0">
                <a:solidFill>
                  <a:schemeClr val="tx2"/>
                </a:solidFill>
              </a:rPr>
              <a:t>：</a:t>
            </a:r>
            <a:r>
              <a:rPr kumimoji="1" lang="en-US" altLang="ja-JP" dirty="0" smtClean="0">
                <a:solidFill>
                  <a:schemeClr val="tx2"/>
                </a:solidFill>
              </a:rPr>
              <a:t>X</a:t>
            </a:r>
            <a:r>
              <a:rPr kumimoji="1" lang="ja-JP" altLang="en-US" dirty="0" smtClean="0">
                <a:solidFill>
                  <a:schemeClr val="tx2"/>
                </a:solidFill>
              </a:rPr>
              <a:t>を測定</a:t>
            </a:r>
            <a:endParaRPr kumimoji="1" lang="en-US" altLang="ja-JP" dirty="0" smtClean="0">
              <a:solidFill>
                <a:schemeClr val="tx2"/>
              </a:solidFill>
            </a:endParaRPr>
          </a:p>
          <a:p>
            <a:endParaRPr lang="en-US" altLang="ja-JP" dirty="0">
              <a:solidFill>
                <a:schemeClr val="tx2"/>
              </a:solidFill>
            </a:endParaRPr>
          </a:p>
          <a:p>
            <a:r>
              <a:rPr kumimoji="1" lang="en-US" altLang="ja-JP" b="1" u="sng" dirty="0" smtClean="0">
                <a:solidFill>
                  <a:schemeClr val="tx2"/>
                </a:solidFill>
              </a:rPr>
              <a:t>Iris</a:t>
            </a:r>
            <a:r>
              <a:rPr kumimoji="1" lang="ja-JP" altLang="en-US" dirty="0" smtClean="0">
                <a:solidFill>
                  <a:schemeClr val="tx2"/>
                </a:solidFill>
              </a:rPr>
              <a:t>　出来る限りしぼる</a:t>
            </a:r>
            <a:endParaRPr kumimoji="1" lang="en-US" altLang="ja-JP" dirty="0" smtClean="0">
              <a:solidFill>
                <a:schemeClr val="tx2"/>
              </a:solidFill>
            </a:endParaRPr>
          </a:p>
          <a:p>
            <a:endParaRPr lang="en-US" altLang="ja-JP" b="1" u="sng" dirty="0">
              <a:solidFill>
                <a:schemeClr val="tx2"/>
              </a:solidFill>
            </a:endParaRPr>
          </a:p>
          <a:p>
            <a:r>
              <a:rPr kumimoji="1" lang="ja-JP" altLang="en-US" b="1" u="sng" dirty="0" smtClean="0">
                <a:solidFill>
                  <a:schemeClr val="tx2"/>
                </a:solidFill>
              </a:rPr>
              <a:t>フィルター</a:t>
            </a:r>
            <a:r>
              <a:rPr kumimoji="1" lang="ja-JP" altLang="en-US" dirty="0" smtClean="0">
                <a:solidFill>
                  <a:schemeClr val="tx2"/>
                </a:solidFill>
              </a:rPr>
              <a:t>　</a:t>
            </a:r>
            <a:r>
              <a:rPr kumimoji="1" lang="en-US" altLang="ja-JP" dirty="0" smtClean="0">
                <a:solidFill>
                  <a:schemeClr val="tx2"/>
                </a:solidFill>
              </a:rPr>
              <a:t>Iris</a:t>
            </a:r>
            <a:r>
              <a:rPr kumimoji="1" lang="ja-JP" altLang="en-US" dirty="0" smtClean="0">
                <a:solidFill>
                  <a:schemeClr val="tx2"/>
                </a:solidFill>
              </a:rPr>
              <a:t>で足りなかった場合に使う</a:t>
            </a:r>
            <a:endParaRPr kumimoji="1" lang="en-US" altLang="ja-JP" dirty="0" smtClean="0">
              <a:solidFill>
                <a:schemeClr val="tx2"/>
              </a:solidFill>
            </a:endParaRPr>
          </a:p>
          <a:p>
            <a:endParaRPr lang="en-US" altLang="ja-JP" b="1" u="sng" dirty="0">
              <a:solidFill>
                <a:schemeClr val="tx2"/>
              </a:solidFill>
            </a:endParaRPr>
          </a:p>
          <a:p>
            <a:r>
              <a:rPr kumimoji="1" lang="en-US" altLang="ja-JP" b="1" u="sng" dirty="0" smtClean="0">
                <a:solidFill>
                  <a:schemeClr val="tx2"/>
                </a:solidFill>
              </a:rPr>
              <a:t>Trigger</a:t>
            </a:r>
            <a:r>
              <a:rPr kumimoji="1" lang="ja-JP" altLang="en-US" dirty="0" smtClean="0">
                <a:solidFill>
                  <a:schemeClr val="tx2"/>
                </a:solidFill>
              </a:rPr>
              <a:t>　－</a:t>
            </a:r>
            <a:r>
              <a:rPr kumimoji="1" lang="en-US" altLang="ja-JP" dirty="0" smtClean="0">
                <a:solidFill>
                  <a:schemeClr val="tx2"/>
                </a:solidFill>
              </a:rPr>
              <a:t>400mV</a:t>
            </a:r>
            <a:r>
              <a:rPr kumimoji="1" lang="ja-JP" altLang="en-US" dirty="0" smtClean="0">
                <a:solidFill>
                  <a:schemeClr val="tx2"/>
                </a:solidFill>
              </a:rPr>
              <a:t>で固定</a:t>
            </a:r>
            <a:endParaRPr kumimoji="1" lang="en-US" altLang="ja-JP" dirty="0" smtClean="0">
              <a:solidFill>
                <a:schemeClr val="tx2"/>
              </a:solidFill>
            </a:endParaRPr>
          </a:p>
          <a:p>
            <a:endParaRPr lang="en-US" altLang="ja-JP" b="1" u="sng" dirty="0">
              <a:solidFill>
                <a:schemeClr val="tx2"/>
              </a:solidFill>
            </a:endParaRPr>
          </a:p>
          <a:p>
            <a:r>
              <a:rPr kumimoji="1" lang="en-US" altLang="ja-JP" b="1" u="sng" dirty="0" smtClean="0">
                <a:solidFill>
                  <a:schemeClr val="tx2"/>
                </a:solidFill>
              </a:rPr>
              <a:t>Delay</a:t>
            </a:r>
            <a:r>
              <a:rPr kumimoji="1" lang="ja-JP" altLang="en-US" dirty="0" smtClean="0">
                <a:solidFill>
                  <a:schemeClr val="tx2"/>
                </a:solidFill>
              </a:rPr>
              <a:t>　</a:t>
            </a:r>
            <a:r>
              <a:rPr lang="en-US" altLang="ja-JP" dirty="0" smtClean="0">
                <a:solidFill>
                  <a:schemeClr val="tx2"/>
                </a:solidFill>
              </a:rPr>
              <a:t>NIM</a:t>
            </a:r>
            <a:r>
              <a:rPr lang="ja-JP" altLang="en-US" dirty="0" smtClean="0">
                <a:solidFill>
                  <a:schemeClr val="tx2"/>
                </a:solidFill>
              </a:rPr>
              <a:t>信号</a:t>
            </a:r>
            <a:r>
              <a:rPr kumimoji="1" lang="ja-JP" altLang="en-US" dirty="0" smtClean="0">
                <a:solidFill>
                  <a:schemeClr val="tx2"/>
                </a:solidFill>
              </a:rPr>
              <a:t>を約</a:t>
            </a:r>
            <a:r>
              <a:rPr kumimoji="1" lang="en-US" altLang="ja-JP" dirty="0" smtClean="0">
                <a:solidFill>
                  <a:schemeClr val="tx2"/>
                </a:solidFill>
              </a:rPr>
              <a:t>60ns</a:t>
            </a:r>
            <a:r>
              <a:rPr kumimoji="1" lang="ja-JP" altLang="en-US" dirty="0" smtClean="0">
                <a:solidFill>
                  <a:schemeClr val="tx2"/>
                </a:solidFill>
              </a:rPr>
              <a:t>遅らせた</a:t>
            </a:r>
            <a:endParaRPr kumimoji="1" lang="en-US" altLang="ja-JP" dirty="0" smtClean="0">
              <a:solidFill>
                <a:schemeClr val="tx2"/>
              </a:solidFill>
            </a:endParaRPr>
          </a:p>
          <a:p>
            <a:r>
              <a:rPr kumimoji="1" lang="ja-JP" altLang="en-US" dirty="0" smtClean="0">
                <a:solidFill>
                  <a:schemeClr val="tx2"/>
                </a:solidFill>
              </a:rPr>
              <a:t>　　　</a:t>
            </a:r>
            <a:r>
              <a:rPr kumimoji="1" lang="ja-JP" altLang="en-US" b="1" dirty="0" smtClean="0">
                <a:solidFill>
                  <a:srgbClr val="2E2B67"/>
                </a:solidFill>
              </a:rPr>
              <a:t>⇒高い時間精度</a:t>
            </a:r>
            <a:r>
              <a:rPr kumimoji="1" lang="en-US" altLang="ja-JP" b="1" dirty="0" smtClean="0">
                <a:solidFill>
                  <a:srgbClr val="2E2B67"/>
                </a:solidFill>
              </a:rPr>
              <a:t>(0.02ns)</a:t>
            </a:r>
            <a:r>
              <a:rPr kumimoji="1" lang="ja-JP" altLang="en-US" b="1" dirty="0" smtClean="0">
                <a:solidFill>
                  <a:srgbClr val="2E2B67"/>
                </a:solidFill>
              </a:rPr>
              <a:t>で、画面上</a:t>
            </a:r>
            <a:r>
              <a:rPr lang="ja-JP" altLang="en-US" b="1" dirty="0" smtClean="0">
                <a:solidFill>
                  <a:srgbClr val="2E2B67"/>
                </a:solidFill>
              </a:rPr>
              <a:t>の</a:t>
            </a:r>
            <a:endParaRPr lang="en-US" altLang="ja-JP" b="1" dirty="0" smtClean="0">
              <a:solidFill>
                <a:srgbClr val="2E2B67"/>
              </a:solidFill>
            </a:endParaRPr>
          </a:p>
          <a:p>
            <a:r>
              <a:rPr kumimoji="1" lang="ja-JP" altLang="en-US" b="1" dirty="0">
                <a:solidFill>
                  <a:srgbClr val="2E2B67"/>
                </a:solidFill>
              </a:rPr>
              <a:t>　</a:t>
            </a:r>
            <a:r>
              <a:rPr kumimoji="1" lang="ja-JP" altLang="en-US" b="1" dirty="0" smtClean="0">
                <a:solidFill>
                  <a:srgbClr val="2E2B67"/>
                </a:solidFill>
              </a:rPr>
              <a:t>　　　２つの波を同時解析できる</a:t>
            </a:r>
            <a:r>
              <a:rPr lang="ja-JP" altLang="en-US" b="1" dirty="0" smtClean="0">
                <a:solidFill>
                  <a:srgbClr val="2E2B67"/>
                </a:solidFill>
              </a:rPr>
              <a:t>！</a:t>
            </a:r>
            <a:endParaRPr kumimoji="1" lang="en-US" altLang="ja-JP" b="1" dirty="0" smtClean="0">
              <a:solidFill>
                <a:srgbClr val="2E2B67"/>
              </a:solidFill>
            </a:endParaRPr>
          </a:p>
          <a:p>
            <a:r>
              <a:rPr lang="ja-JP" altLang="en-US" b="1" u="sng" dirty="0">
                <a:solidFill>
                  <a:schemeClr val="tx2"/>
                </a:solidFill>
              </a:rPr>
              <a:t>　</a:t>
            </a:r>
            <a:r>
              <a:rPr lang="ja-JP" altLang="en-US" b="1" u="sng" dirty="0" smtClean="0">
                <a:solidFill>
                  <a:schemeClr val="tx2"/>
                </a:solidFill>
              </a:rPr>
              <a:t>　　　</a:t>
            </a:r>
            <a:endParaRPr lang="en-US" altLang="ja-JP" b="1" u="sng" dirty="0" smtClean="0">
              <a:solidFill>
                <a:schemeClr val="tx2"/>
              </a:solidFill>
            </a:endParaRPr>
          </a:p>
          <a:p>
            <a:r>
              <a:rPr kumimoji="1" lang="ja-JP" altLang="en-US" b="1" u="sng" dirty="0" smtClean="0">
                <a:solidFill>
                  <a:schemeClr val="tx2"/>
                </a:solidFill>
              </a:rPr>
              <a:t>モード</a:t>
            </a:r>
            <a:r>
              <a:rPr kumimoji="1" lang="ja-JP" altLang="en-US" dirty="0" smtClean="0">
                <a:solidFill>
                  <a:schemeClr val="tx2"/>
                </a:solidFill>
              </a:rPr>
              <a:t>　全て平均</a:t>
            </a:r>
            <a:r>
              <a:rPr kumimoji="1" lang="en-US" altLang="ja-JP" dirty="0" smtClean="0">
                <a:solidFill>
                  <a:schemeClr val="tx2"/>
                </a:solidFill>
              </a:rPr>
              <a:t>(128</a:t>
            </a:r>
            <a:r>
              <a:rPr kumimoji="1" lang="ja-JP" altLang="en-US" dirty="0" smtClean="0">
                <a:solidFill>
                  <a:schemeClr val="tx2"/>
                </a:solidFill>
              </a:rPr>
              <a:t>回</a:t>
            </a:r>
            <a:r>
              <a:rPr kumimoji="1" lang="en-US" altLang="ja-JP" dirty="0" smtClean="0">
                <a:solidFill>
                  <a:schemeClr val="tx2"/>
                </a:solidFill>
              </a:rPr>
              <a:t>)</a:t>
            </a:r>
            <a:r>
              <a:rPr kumimoji="1" lang="ja-JP" altLang="en-US" dirty="0" smtClean="0">
                <a:solidFill>
                  <a:schemeClr val="tx2"/>
                </a:solidFill>
              </a:rPr>
              <a:t>で固定</a:t>
            </a:r>
            <a:endParaRPr kumimoji="1" lang="en-US" altLang="ja-JP" dirty="0" smtClean="0">
              <a:solidFill>
                <a:schemeClr val="tx2"/>
              </a:solidFill>
            </a:endParaRPr>
          </a:p>
          <a:p>
            <a:endParaRPr lang="en-US" altLang="ja-JP" b="1" u="sng" dirty="0">
              <a:solidFill>
                <a:schemeClr val="tx2"/>
              </a:solidFill>
            </a:endParaRPr>
          </a:p>
          <a:p>
            <a:r>
              <a:rPr kumimoji="1" lang="ja-JP" altLang="en-US" b="1" u="sng" dirty="0" smtClean="0">
                <a:solidFill>
                  <a:schemeClr val="tx2"/>
                </a:solidFill>
              </a:rPr>
              <a:t>立上り時間</a:t>
            </a:r>
            <a:r>
              <a:rPr kumimoji="1" lang="ja-JP" altLang="en-US" dirty="0" smtClean="0">
                <a:solidFill>
                  <a:schemeClr val="tx2"/>
                </a:solidFill>
              </a:rPr>
              <a:t>　波の立上りの高さの</a:t>
            </a:r>
            <a:r>
              <a:rPr kumimoji="1" lang="en-US" altLang="ja-JP" dirty="0" smtClean="0">
                <a:solidFill>
                  <a:schemeClr val="tx2"/>
                </a:solidFill>
              </a:rPr>
              <a:t>10</a:t>
            </a:r>
            <a:r>
              <a:rPr kumimoji="1" lang="ja-JP" altLang="en-US" dirty="0" smtClean="0">
                <a:solidFill>
                  <a:schemeClr val="tx2"/>
                </a:solidFill>
              </a:rPr>
              <a:t>％～</a:t>
            </a:r>
            <a:r>
              <a:rPr kumimoji="1" lang="en-US" altLang="ja-JP" dirty="0" smtClean="0">
                <a:solidFill>
                  <a:schemeClr val="tx2"/>
                </a:solidFill>
              </a:rPr>
              <a:t>90</a:t>
            </a:r>
            <a:r>
              <a:rPr kumimoji="1" lang="ja-JP" altLang="en-US" dirty="0" smtClean="0">
                <a:solidFill>
                  <a:schemeClr val="tx2"/>
                </a:solidFill>
              </a:rPr>
              <a:t>％を</a:t>
            </a:r>
            <a:r>
              <a:rPr lang="ja-JP" altLang="en-US" dirty="0">
                <a:solidFill>
                  <a:schemeClr val="tx2"/>
                </a:solidFill>
              </a:rPr>
              <a:t>オシロスコープ</a:t>
            </a:r>
            <a:r>
              <a:rPr kumimoji="1" lang="ja-JP" altLang="en-US" dirty="0" smtClean="0">
                <a:solidFill>
                  <a:schemeClr val="tx2"/>
                </a:solidFill>
              </a:rPr>
              <a:t>で測定</a:t>
            </a:r>
            <a:endParaRPr kumimoji="1" lang="en-US" altLang="ja-JP" dirty="0" smtClean="0">
              <a:solidFill>
                <a:schemeClr val="tx2"/>
              </a:solidFill>
            </a:endParaRPr>
          </a:p>
          <a:p>
            <a:endParaRPr lang="en-US" altLang="ja-JP" b="1" u="sng" dirty="0">
              <a:solidFill>
                <a:schemeClr val="tx2"/>
              </a:solidFill>
            </a:endParaRPr>
          </a:p>
          <a:p>
            <a:r>
              <a:rPr kumimoji="1" lang="ja-JP" altLang="en-US" b="1" u="sng" dirty="0" smtClean="0">
                <a:solidFill>
                  <a:schemeClr val="tx2"/>
                </a:solidFill>
              </a:rPr>
              <a:t>ピークまでの高さ</a:t>
            </a:r>
            <a:r>
              <a:rPr kumimoji="1" lang="ja-JP" altLang="en-US" dirty="0" smtClean="0">
                <a:solidFill>
                  <a:schemeClr val="tx2"/>
                </a:solidFill>
              </a:rPr>
              <a:t>　</a:t>
            </a:r>
            <a:r>
              <a:rPr kumimoji="1" lang="en-US" altLang="ja-JP" dirty="0" smtClean="0">
                <a:solidFill>
                  <a:schemeClr val="tx2"/>
                </a:solidFill>
              </a:rPr>
              <a:t>300</a:t>
            </a:r>
            <a:r>
              <a:rPr kumimoji="1" lang="ja-JP" altLang="en-US" dirty="0" smtClean="0">
                <a:solidFill>
                  <a:schemeClr val="tx2"/>
                </a:solidFill>
              </a:rPr>
              <a:t>～</a:t>
            </a:r>
            <a:r>
              <a:rPr kumimoji="1" lang="en-US" altLang="ja-JP" dirty="0" smtClean="0">
                <a:solidFill>
                  <a:schemeClr val="tx2"/>
                </a:solidFill>
              </a:rPr>
              <a:t>500mV</a:t>
            </a:r>
            <a:r>
              <a:rPr kumimoji="1" lang="ja-JP" altLang="en-US" dirty="0" smtClean="0">
                <a:solidFill>
                  <a:schemeClr val="tx2"/>
                </a:solidFill>
              </a:rPr>
              <a:t>でそろえる</a:t>
            </a:r>
            <a:endParaRPr kumimoji="1" lang="en-US" altLang="ja-JP" b="1" u="sng" dirty="0" smtClean="0">
              <a:solidFill>
                <a:schemeClr val="tx2"/>
              </a:solidFill>
            </a:endParaRPr>
          </a:p>
        </p:txBody>
      </p:sp>
      <p:sp>
        <p:nvSpPr>
          <p:cNvPr id="7" name="スライド番号プレースホルダー 6"/>
          <p:cNvSpPr>
            <a:spLocks noGrp="1"/>
          </p:cNvSpPr>
          <p:nvPr>
            <p:ph type="sldNum" sz="quarter" idx="12"/>
          </p:nvPr>
        </p:nvSpPr>
        <p:spPr/>
        <p:txBody>
          <a:bodyPr/>
          <a:lstStyle/>
          <a:p>
            <a:fld id="{33099A5C-848D-420D-95BA-A7CBAD938993}" type="slidenum">
              <a:rPr kumimoji="1" lang="ja-JP" altLang="en-US" smtClean="0"/>
              <a:t>22</a:t>
            </a:fld>
            <a:endParaRPr kumimoji="1" lang="ja-JP" altLang="en-US"/>
          </a:p>
        </p:txBody>
      </p:sp>
      <p:grpSp>
        <p:nvGrpSpPr>
          <p:cNvPr id="9" name="グループ化 8"/>
          <p:cNvGrpSpPr/>
          <p:nvPr/>
        </p:nvGrpSpPr>
        <p:grpSpPr>
          <a:xfrm>
            <a:off x="5364088" y="1771834"/>
            <a:ext cx="3084142" cy="4705540"/>
            <a:chOff x="5364088" y="1771834"/>
            <a:chExt cx="3084142" cy="4705540"/>
          </a:xfrm>
        </p:grpSpPr>
        <p:pic>
          <p:nvPicPr>
            <p:cNvPr id="1026" name="Picture 2" descr="E:\DELAY\TEK0000.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0611" y="4191660"/>
              <a:ext cx="3047619" cy="228571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DELAY\TEK0003.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771834"/>
              <a:ext cx="3047619" cy="2285714"/>
            </a:xfrm>
            <a:prstGeom prst="rect">
              <a:avLst/>
            </a:prstGeom>
            <a:noFill/>
            <a:extLst>
              <a:ext uri="{909E8E84-426E-40DD-AFC4-6F175D3DCCD1}">
                <a14:hiddenFill xmlns:a14="http://schemas.microsoft.com/office/drawing/2010/main">
                  <a:solidFill>
                    <a:srgbClr val="FFFFFF"/>
                  </a:solidFill>
                </a14:hiddenFill>
              </a:ext>
            </a:extLst>
          </p:spPr>
        </p:pic>
        <p:sp>
          <p:nvSpPr>
            <p:cNvPr id="8" name="下矢印 7"/>
            <p:cNvSpPr/>
            <p:nvPr/>
          </p:nvSpPr>
          <p:spPr>
            <a:xfrm>
              <a:off x="6632251" y="3777005"/>
              <a:ext cx="371681" cy="651724"/>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 name="グループ化 3"/>
          <p:cNvGrpSpPr/>
          <p:nvPr/>
        </p:nvGrpSpPr>
        <p:grpSpPr>
          <a:xfrm>
            <a:off x="3851920" y="1855236"/>
            <a:ext cx="4975022" cy="3843537"/>
            <a:chOff x="4067944" y="1889719"/>
            <a:chExt cx="4975022" cy="3843537"/>
          </a:xfrm>
        </p:grpSpPr>
        <p:pic>
          <p:nvPicPr>
            <p:cNvPr id="6" name="Picture 2" descr="D:\SAMPLE\TEK0002.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1889719"/>
              <a:ext cx="4398958" cy="3299219"/>
            </a:xfrm>
            <a:prstGeom prst="rect">
              <a:avLst/>
            </a:prstGeom>
            <a:noFill/>
            <a:extLst>
              <a:ext uri="{909E8E84-426E-40DD-AFC4-6F175D3DCCD1}">
                <a14:hiddenFill xmlns:a14="http://schemas.microsoft.com/office/drawing/2010/main">
                  <a:solidFill>
                    <a:srgbClr val="FFFFFF"/>
                  </a:solidFill>
                </a14:hiddenFill>
              </a:ext>
            </a:extLst>
          </p:spPr>
        </p:pic>
        <p:sp>
          <p:nvSpPr>
            <p:cNvPr id="3" name="上カーブ矢印 2"/>
            <p:cNvSpPr/>
            <p:nvPr/>
          </p:nvSpPr>
          <p:spPr>
            <a:xfrm>
              <a:off x="4067944" y="5188938"/>
              <a:ext cx="1440159" cy="544318"/>
            </a:xfrm>
            <a:prstGeom prst="curvedUpArrow">
              <a:avLst>
                <a:gd name="adj1" fmla="val 15693"/>
                <a:gd name="adj2" fmla="val 54908"/>
                <a:gd name="adj3" fmla="val 42043"/>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Tree>
    <p:extLst>
      <p:ext uri="{BB962C8B-B14F-4D97-AF65-F5344CB8AC3E}">
        <p14:creationId xmlns:p14="http://schemas.microsoft.com/office/powerpoint/2010/main" val="349256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9" presetClass="entr" presetSubtype="0" decel="100000" fill="hold" grpId="1"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 calcmode="lin" valueType="num">
                                      <p:cBhvr>
                                        <p:cTn id="14" dur="500" fill="hold"/>
                                        <p:tgtEl>
                                          <p:spTgt spid="5"/>
                                        </p:tgtEl>
                                        <p:attrNameLst>
                                          <p:attrName>style.rotation</p:attrName>
                                        </p:attrNameLst>
                                      </p:cBhvr>
                                      <p:tavLst>
                                        <p:tav tm="0">
                                          <p:val>
                                            <p:fltVal val="360"/>
                                          </p:val>
                                        </p:tav>
                                        <p:tav tm="100000">
                                          <p:val>
                                            <p:fltVal val="0"/>
                                          </p:val>
                                        </p:tav>
                                      </p:tavLst>
                                    </p:anim>
                                    <p:animEffect transition="in" filter="fade">
                                      <p:cBhvr>
                                        <p:cTn id="15" dur="500"/>
                                        <p:tgtEl>
                                          <p:spTgt spid="5"/>
                                        </p:tgtEl>
                                      </p:cBhvr>
                                    </p:animEffect>
                                  </p:childTnLst>
                                </p:cTn>
                              </p:par>
                            </p:childTnLst>
                          </p:cTn>
                        </p:par>
                        <p:par>
                          <p:cTn id="16" fill="hold">
                            <p:stCondLst>
                              <p:cond delay="1000"/>
                            </p:stCondLst>
                            <p:childTnLst>
                              <p:par>
                                <p:cTn id="17" presetID="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Scale>
                                      <p:cBhvr>
                                        <p:cTn id="25"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4"/>
                                        </p:tgtEl>
                                        <p:attrNameLst>
                                          <p:attrName>ppt_x</p:attrName>
                                          <p:attrName>ppt_y</p:attrName>
                                        </p:attrNameLst>
                                      </p:cBhvr>
                                    </p:animMotion>
                                    <p:animEffect transition="in" filter="fade">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本実験（８月８日（水）＆９日（木））</a:t>
            </a:r>
            <a:endParaRPr kumimoji="1" lang="ja-JP" altLang="en-US" dirty="0"/>
          </a:p>
        </p:txBody>
      </p:sp>
      <p:graphicFrame>
        <p:nvGraphicFramePr>
          <p:cNvPr id="8" name="表 7"/>
          <p:cNvGraphicFramePr>
            <a:graphicFrameLocks noGrp="1"/>
          </p:cNvGraphicFramePr>
          <p:nvPr>
            <p:extLst>
              <p:ext uri="{D42A27DB-BD31-4B8C-83A1-F6EECF244321}">
                <p14:modId xmlns:p14="http://schemas.microsoft.com/office/powerpoint/2010/main" val="3395084502"/>
              </p:ext>
            </p:extLst>
          </p:nvPr>
        </p:nvGraphicFramePr>
        <p:xfrm>
          <a:off x="1115616" y="2060848"/>
          <a:ext cx="6840760" cy="2722941"/>
        </p:xfrm>
        <a:graphic>
          <a:graphicData uri="http://schemas.openxmlformats.org/drawingml/2006/table">
            <a:tbl>
              <a:tblPr firstRow="1" bandRow="1">
                <a:tableStyleId>{5C22544A-7EE6-4342-B048-85BDC9FD1C3A}</a:tableStyleId>
              </a:tblPr>
              <a:tblGrid>
                <a:gridCol w="1584176"/>
                <a:gridCol w="1019530"/>
                <a:gridCol w="1068702"/>
                <a:gridCol w="1008112"/>
                <a:gridCol w="1080120"/>
                <a:gridCol w="1080120"/>
              </a:tblGrid>
              <a:tr h="379341">
                <a:tc>
                  <a:txBody>
                    <a:bodyPr/>
                    <a:lstStyle/>
                    <a:p>
                      <a:r>
                        <a:rPr kumimoji="1" lang="en-US" altLang="ja-JP" dirty="0" smtClean="0"/>
                        <a:t>Chart</a:t>
                      </a:r>
                      <a:r>
                        <a:rPr kumimoji="1" lang="en-US" altLang="ja-JP" baseline="0" dirty="0" smtClean="0"/>
                        <a:t> 3</a:t>
                      </a:r>
                      <a:endParaRPr kumimoji="1" lang="ja-JP" altLang="en-US" dirty="0"/>
                    </a:p>
                  </a:txBody>
                  <a:tcPr>
                    <a:solidFill>
                      <a:schemeClr val="accent2"/>
                    </a:solidFill>
                  </a:tcPr>
                </a:tc>
                <a:tc>
                  <a:txBody>
                    <a:bodyPr/>
                    <a:lstStyle/>
                    <a:p>
                      <a:r>
                        <a:rPr kumimoji="1" lang="en-US" altLang="ja-JP" dirty="0" smtClean="0"/>
                        <a:t>P0</a:t>
                      </a:r>
                      <a:endParaRPr kumimoji="1" lang="ja-JP" altLang="en-US" dirty="0"/>
                    </a:p>
                  </a:txBody>
                  <a:tcPr/>
                </a:tc>
                <a:tc>
                  <a:txBody>
                    <a:bodyPr/>
                    <a:lstStyle/>
                    <a:p>
                      <a:r>
                        <a:rPr kumimoji="1" lang="en-US" altLang="ja-JP" dirty="0" smtClean="0"/>
                        <a:t>P1</a:t>
                      </a:r>
                      <a:endParaRPr kumimoji="1" lang="ja-JP" altLang="en-US" dirty="0"/>
                    </a:p>
                  </a:txBody>
                  <a:tcPr/>
                </a:tc>
                <a:tc>
                  <a:txBody>
                    <a:bodyPr/>
                    <a:lstStyle/>
                    <a:p>
                      <a:r>
                        <a:rPr kumimoji="1" lang="en-US" altLang="ja-JP" dirty="0" smtClean="0"/>
                        <a:t>P2</a:t>
                      </a:r>
                      <a:endParaRPr kumimoji="1" lang="ja-JP" altLang="en-US" dirty="0"/>
                    </a:p>
                  </a:txBody>
                  <a:tcPr/>
                </a:tc>
                <a:tc>
                  <a:txBody>
                    <a:bodyPr/>
                    <a:lstStyle/>
                    <a:p>
                      <a:r>
                        <a:rPr kumimoji="1" lang="en-US" altLang="ja-JP" dirty="0" smtClean="0"/>
                        <a:t>P3</a:t>
                      </a:r>
                      <a:endParaRPr kumimoji="1" lang="ja-JP" altLang="en-US" dirty="0"/>
                    </a:p>
                  </a:txBody>
                  <a:tcPr/>
                </a:tc>
                <a:tc>
                  <a:txBody>
                    <a:bodyPr/>
                    <a:lstStyle/>
                    <a:p>
                      <a:r>
                        <a:rPr kumimoji="1" lang="en-US" altLang="ja-JP" dirty="0" smtClean="0"/>
                        <a:t>P4</a:t>
                      </a:r>
                      <a:endParaRPr kumimoji="1" lang="ja-JP" altLang="en-US" dirty="0"/>
                    </a:p>
                  </a:txBody>
                  <a:tcPr/>
                </a:tc>
              </a:tr>
              <a:tr h="654753">
                <a:tc>
                  <a:txBody>
                    <a:bodyPr/>
                    <a:lstStyle/>
                    <a:p>
                      <a:r>
                        <a:rPr kumimoji="1" lang="ja-JP" altLang="en-US" dirty="0" smtClean="0"/>
                        <a:t>直線距離</a:t>
                      </a:r>
                      <a:r>
                        <a:rPr kumimoji="1" lang="en-US" altLang="ja-JP" dirty="0" smtClean="0"/>
                        <a:t>(mm)</a:t>
                      </a:r>
                      <a:endParaRPr kumimoji="1" lang="ja-JP" altLang="en-US" dirty="0"/>
                    </a:p>
                  </a:txBody>
                  <a:tcPr/>
                </a:tc>
                <a:tc>
                  <a:txBody>
                    <a:bodyPr/>
                    <a:lstStyle/>
                    <a:p>
                      <a:r>
                        <a:rPr kumimoji="1" lang="en-US" altLang="ja-JP" dirty="0" smtClean="0"/>
                        <a:t>86.2</a:t>
                      </a:r>
                      <a:endParaRPr kumimoji="1" lang="ja-JP" altLang="en-US" dirty="0"/>
                    </a:p>
                  </a:txBody>
                  <a:tcPr/>
                </a:tc>
                <a:tc>
                  <a:txBody>
                    <a:bodyPr/>
                    <a:lstStyle/>
                    <a:p>
                      <a:r>
                        <a:rPr kumimoji="1" lang="en-US" altLang="ja-JP" dirty="0" smtClean="0"/>
                        <a:t>397.9</a:t>
                      </a:r>
                      <a:endParaRPr kumimoji="1" lang="ja-JP" altLang="en-US" dirty="0"/>
                    </a:p>
                  </a:txBody>
                  <a:tcPr/>
                </a:tc>
                <a:tc>
                  <a:txBody>
                    <a:bodyPr/>
                    <a:lstStyle/>
                    <a:p>
                      <a:r>
                        <a:rPr kumimoji="1" lang="en-US" altLang="ja-JP" dirty="0" smtClean="0"/>
                        <a:t>722.8</a:t>
                      </a:r>
                      <a:endParaRPr kumimoji="1" lang="ja-JP" altLang="en-US" dirty="0"/>
                    </a:p>
                  </a:txBody>
                  <a:tcPr/>
                </a:tc>
                <a:tc>
                  <a:txBody>
                    <a:bodyPr/>
                    <a:lstStyle/>
                    <a:p>
                      <a:r>
                        <a:rPr kumimoji="1" lang="en-US" altLang="ja-JP" dirty="0" smtClean="0"/>
                        <a:t>1023.2</a:t>
                      </a:r>
                      <a:endParaRPr kumimoji="1" lang="ja-JP" altLang="en-US" dirty="0"/>
                    </a:p>
                  </a:txBody>
                  <a:tcPr/>
                </a:tc>
                <a:tc>
                  <a:txBody>
                    <a:bodyPr/>
                    <a:lstStyle/>
                    <a:p>
                      <a:r>
                        <a:rPr kumimoji="1" lang="en-US" altLang="ja-JP" dirty="0" smtClean="0"/>
                        <a:t>1326.3</a:t>
                      </a:r>
                      <a:endParaRPr kumimoji="1" lang="ja-JP" altLang="en-US" dirty="0"/>
                    </a:p>
                  </a:txBody>
                  <a:tcPr/>
                </a:tc>
              </a:tr>
              <a:tr h="379341">
                <a:tc>
                  <a:txBody>
                    <a:bodyPr/>
                    <a:lstStyle/>
                    <a:p>
                      <a:r>
                        <a:rPr kumimoji="1" lang="ja-JP" altLang="en-US" dirty="0" smtClean="0"/>
                        <a:t>時間の差</a:t>
                      </a:r>
                      <a:r>
                        <a:rPr kumimoji="1" lang="en-US" altLang="ja-JP" dirty="0" smtClean="0"/>
                        <a:t>(ns)</a:t>
                      </a:r>
                      <a:endParaRPr kumimoji="1" lang="ja-JP" altLang="en-US" dirty="0"/>
                    </a:p>
                  </a:txBody>
                  <a:tcPr/>
                </a:tc>
                <a:tc>
                  <a:txBody>
                    <a:bodyPr/>
                    <a:lstStyle/>
                    <a:p>
                      <a:r>
                        <a:rPr kumimoji="1" lang="en-US" altLang="ja-JP" dirty="0" smtClean="0"/>
                        <a:t>0</a:t>
                      </a:r>
                      <a:endParaRPr kumimoji="1" lang="ja-JP" altLang="en-US" dirty="0"/>
                    </a:p>
                  </a:txBody>
                  <a:tcPr/>
                </a:tc>
                <a:tc>
                  <a:txBody>
                    <a:bodyPr/>
                    <a:lstStyle/>
                    <a:p>
                      <a:r>
                        <a:rPr kumimoji="1" lang="en-US" altLang="ja-JP" dirty="0" smtClean="0"/>
                        <a:t>0.8</a:t>
                      </a:r>
                      <a:endParaRPr kumimoji="1" lang="ja-JP" altLang="en-US" dirty="0"/>
                    </a:p>
                  </a:txBody>
                  <a:tcPr/>
                </a:tc>
                <a:tc>
                  <a:txBody>
                    <a:bodyPr/>
                    <a:lstStyle/>
                    <a:p>
                      <a:r>
                        <a:rPr kumimoji="1" lang="en-US" altLang="ja-JP" dirty="0" smtClean="0"/>
                        <a:t>2.3</a:t>
                      </a:r>
                      <a:endParaRPr kumimoji="1" lang="ja-JP" altLang="en-US" dirty="0"/>
                    </a:p>
                  </a:txBody>
                  <a:tcPr/>
                </a:tc>
                <a:tc>
                  <a:txBody>
                    <a:bodyPr/>
                    <a:lstStyle/>
                    <a:p>
                      <a:r>
                        <a:rPr kumimoji="1" lang="en-US" altLang="ja-JP" dirty="0" smtClean="0"/>
                        <a:t>3.3</a:t>
                      </a:r>
                      <a:endParaRPr kumimoji="1" lang="ja-JP" altLang="en-US" dirty="0"/>
                    </a:p>
                  </a:txBody>
                  <a:tcPr/>
                </a:tc>
                <a:tc>
                  <a:txBody>
                    <a:bodyPr/>
                    <a:lstStyle/>
                    <a:p>
                      <a:r>
                        <a:rPr kumimoji="1" lang="en-US" altLang="ja-JP" dirty="0" smtClean="0"/>
                        <a:t>4.6</a:t>
                      </a:r>
                      <a:endParaRPr kumimoji="1" lang="ja-JP" altLang="en-US" dirty="0"/>
                    </a:p>
                  </a:txBody>
                  <a:tcPr/>
                </a:tc>
              </a:tr>
              <a:tr h="654753">
                <a:tc>
                  <a:txBody>
                    <a:bodyPr/>
                    <a:lstStyle/>
                    <a:p>
                      <a:r>
                        <a:rPr kumimoji="1" lang="ja-JP" altLang="en-US" dirty="0" smtClean="0"/>
                        <a:t>立上り時間</a:t>
                      </a:r>
                      <a:r>
                        <a:rPr kumimoji="1" lang="en-US" altLang="ja-JP" dirty="0" smtClean="0"/>
                        <a:t>(ns)</a:t>
                      </a:r>
                      <a:endParaRPr kumimoji="1" lang="ja-JP" altLang="en-US" dirty="0"/>
                    </a:p>
                  </a:txBody>
                  <a:tcPr/>
                </a:tc>
                <a:tc>
                  <a:txBody>
                    <a:bodyPr/>
                    <a:lstStyle/>
                    <a:p>
                      <a:r>
                        <a:rPr kumimoji="1" lang="en-US" altLang="ja-JP" dirty="0" smtClean="0"/>
                        <a:t>12.0</a:t>
                      </a:r>
                      <a:endParaRPr kumimoji="1" lang="ja-JP" altLang="en-US" dirty="0"/>
                    </a:p>
                  </a:txBody>
                  <a:tcPr/>
                </a:tc>
                <a:tc>
                  <a:txBody>
                    <a:bodyPr/>
                    <a:lstStyle/>
                    <a:p>
                      <a:endParaRPr kumimoji="1" lang="ja-JP" altLang="en-US" dirty="0"/>
                    </a:p>
                  </a:txBody>
                  <a:tcPr/>
                </a:tc>
                <a:tc>
                  <a:txBody>
                    <a:bodyPr/>
                    <a:lstStyle/>
                    <a:p>
                      <a:r>
                        <a:rPr kumimoji="1" lang="en-US" altLang="ja-JP" dirty="0" smtClean="0"/>
                        <a:t>13.2</a:t>
                      </a:r>
                      <a:endParaRPr kumimoji="1" lang="ja-JP" altLang="en-US" dirty="0"/>
                    </a:p>
                  </a:txBody>
                  <a:tcPr/>
                </a:tc>
                <a:tc>
                  <a:txBody>
                    <a:bodyPr/>
                    <a:lstStyle/>
                    <a:p>
                      <a:r>
                        <a:rPr kumimoji="1" lang="en-US" altLang="ja-JP" dirty="0" smtClean="0"/>
                        <a:t>12.7</a:t>
                      </a:r>
                      <a:endParaRPr kumimoji="1" lang="ja-JP" altLang="en-US" dirty="0"/>
                    </a:p>
                  </a:txBody>
                  <a:tcPr/>
                </a:tc>
                <a:tc>
                  <a:txBody>
                    <a:bodyPr/>
                    <a:lstStyle/>
                    <a:p>
                      <a:r>
                        <a:rPr kumimoji="1" lang="en-US" altLang="ja-JP" dirty="0" smtClean="0"/>
                        <a:t>12.6</a:t>
                      </a:r>
                      <a:endParaRPr kumimoji="1" lang="ja-JP" altLang="en-US" dirty="0"/>
                    </a:p>
                  </a:txBody>
                  <a:tcPr/>
                </a:tc>
              </a:tr>
              <a:tr h="654753">
                <a:tc>
                  <a:txBody>
                    <a:bodyPr/>
                    <a:lstStyle/>
                    <a:p>
                      <a:r>
                        <a:rPr kumimoji="1" lang="ja-JP" altLang="en-US" dirty="0" smtClean="0"/>
                        <a:t>ピークまでの高さ</a:t>
                      </a:r>
                      <a:r>
                        <a:rPr kumimoji="1" lang="en-US" altLang="ja-JP" dirty="0" smtClean="0"/>
                        <a:t>(mV)</a:t>
                      </a:r>
                      <a:endParaRPr kumimoji="1" lang="ja-JP" altLang="en-US" dirty="0"/>
                    </a:p>
                  </a:txBody>
                  <a:tcPr/>
                </a:tc>
                <a:tc>
                  <a:txBody>
                    <a:bodyPr/>
                    <a:lstStyle/>
                    <a:p>
                      <a:r>
                        <a:rPr kumimoji="1" lang="en-US" altLang="ja-JP" dirty="0" smtClean="0"/>
                        <a:t>500</a:t>
                      </a:r>
                      <a:endParaRPr kumimoji="1" lang="ja-JP" altLang="en-US" dirty="0"/>
                    </a:p>
                  </a:txBody>
                  <a:tcPr/>
                </a:tc>
                <a:tc>
                  <a:txBody>
                    <a:bodyPr/>
                    <a:lstStyle/>
                    <a:p>
                      <a:r>
                        <a:rPr kumimoji="1" lang="en-US" altLang="ja-JP" dirty="0" smtClean="0"/>
                        <a:t>550</a:t>
                      </a:r>
                      <a:endParaRPr kumimoji="1" lang="ja-JP" altLang="en-US" dirty="0"/>
                    </a:p>
                  </a:txBody>
                  <a:tcPr/>
                </a:tc>
                <a:tc>
                  <a:txBody>
                    <a:bodyPr/>
                    <a:lstStyle/>
                    <a:p>
                      <a:r>
                        <a:rPr kumimoji="1" lang="en-US" altLang="ja-JP" dirty="0" smtClean="0"/>
                        <a:t>300</a:t>
                      </a:r>
                      <a:endParaRPr kumimoji="1" lang="ja-JP" altLang="en-US" dirty="0"/>
                    </a:p>
                  </a:txBody>
                  <a:tcPr/>
                </a:tc>
                <a:tc>
                  <a:txBody>
                    <a:bodyPr/>
                    <a:lstStyle/>
                    <a:p>
                      <a:r>
                        <a:rPr kumimoji="1" lang="en-US" altLang="ja-JP" dirty="0" smtClean="0"/>
                        <a:t>250</a:t>
                      </a:r>
                      <a:endParaRPr kumimoji="1" lang="ja-JP" altLang="en-US" dirty="0"/>
                    </a:p>
                  </a:txBody>
                  <a:tcPr/>
                </a:tc>
                <a:tc>
                  <a:txBody>
                    <a:bodyPr/>
                    <a:lstStyle/>
                    <a:p>
                      <a:r>
                        <a:rPr kumimoji="1" lang="en-US" altLang="ja-JP" dirty="0" smtClean="0"/>
                        <a:t>300</a:t>
                      </a:r>
                      <a:endParaRPr kumimoji="1" lang="ja-JP" altLang="en-US" dirty="0"/>
                    </a:p>
                  </a:txBody>
                  <a:tcPr/>
                </a:tc>
              </a:tr>
            </a:tbl>
          </a:graphicData>
        </a:graphic>
      </p:graphicFrame>
      <p:sp>
        <p:nvSpPr>
          <p:cNvPr id="3" name="テキスト ボックス 2"/>
          <p:cNvSpPr txBox="1"/>
          <p:nvPr/>
        </p:nvSpPr>
        <p:spPr>
          <a:xfrm>
            <a:off x="1259632" y="5085184"/>
            <a:ext cx="7200800" cy="1261884"/>
          </a:xfrm>
          <a:prstGeom prst="rect">
            <a:avLst/>
          </a:prstGeom>
          <a:noFill/>
        </p:spPr>
        <p:txBody>
          <a:bodyPr wrap="square" rtlCol="0">
            <a:spAutoFit/>
          </a:bodyPr>
          <a:lstStyle/>
          <a:p>
            <a:r>
              <a:rPr kumimoji="1" lang="ja-JP" altLang="en-US" sz="2800" b="1" u="sng" dirty="0" smtClean="0">
                <a:latin typeface="HGP教科書体" pitchFamily="18" charset="-128"/>
                <a:ea typeface="HGP教科書体" pitchFamily="18" charset="-128"/>
              </a:rPr>
              <a:t>スケール</a:t>
            </a:r>
            <a:endParaRPr lang="en-US" altLang="ja-JP" sz="2800" b="1" u="sng" dirty="0">
              <a:latin typeface="HGP教科書体" pitchFamily="18" charset="-128"/>
              <a:ea typeface="HGP教科書体" pitchFamily="18" charset="-128"/>
            </a:endParaRPr>
          </a:p>
          <a:p>
            <a:r>
              <a:rPr kumimoji="1" lang="ja-JP" altLang="en-US" sz="2400" b="1" dirty="0" smtClean="0">
                <a:latin typeface="HGP教科書体" pitchFamily="18" charset="-128"/>
                <a:ea typeface="HGP教科書体" pitchFamily="18" charset="-128"/>
              </a:rPr>
              <a:t>・</a:t>
            </a:r>
            <a:r>
              <a:rPr kumimoji="1" lang="en-US" altLang="ja-JP" sz="2400" b="1" dirty="0" smtClean="0">
                <a:latin typeface="HGP教科書体" pitchFamily="18" charset="-128"/>
                <a:ea typeface="HGP教科書体" pitchFamily="18" charset="-128"/>
              </a:rPr>
              <a:t>CH1  </a:t>
            </a:r>
            <a:r>
              <a:rPr kumimoji="1" lang="ja-JP" altLang="en-US" sz="2400" b="1" dirty="0" smtClean="0">
                <a:latin typeface="HGP教科書体" pitchFamily="18" charset="-128"/>
                <a:ea typeface="HGP教科書体" pitchFamily="18" charset="-128"/>
              </a:rPr>
              <a:t>たて：１００</a:t>
            </a:r>
            <a:r>
              <a:rPr kumimoji="1" lang="en-US" altLang="ja-JP" sz="2400" b="1" dirty="0" smtClean="0">
                <a:latin typeface="HGP教科書体" pitchFamily="18" charset="-128"/>
                <a:ea typeface="HGP教科書体" pitchFamily="18" charset="-128"/>
              </a:rPr>
              <a:t>mV/</a:t>
            </a:r>
            <a:r>
              <a:rPr kumimoji="1" lang="ja-JP" altLang="en-US" sz="2400" b="1" dirty="0" smtClean="0">
                <a:latin typeface="HGP教科書体" pitchFamily="18" charset="-128"/>
                <a:ea typeface="HGP教科書体" pitchFamily="18" charset="-128"/>
              </a:rPr>
              <a:t>１マス　　</a:t>
            </a:r>
            <a:r>
              <a:rPr lang="ja-JP" altLang="en-US" sz="2400" b="1" dirty="0" smtClean="0">
                <a:latin typeface="HGP教科書体" pitchFamily="18" charset="-128"/>
                <a:ea typeface="HGP教科書体" pitchFamily="18" charset="-128"/>
              </a:rPr>
              <a:t>よこ：</a:t>
            </a:r>
            <a:r>
              <a:rPr lang="en-US" altLang="ja-JP" sz="2400" b="1" dirty="0" smtClean="0">
                <a:latin typeface="HGP教科書体" pitchFamily="18" charset="-128"/>
                <a:ea typeface="HGP教科書体" pitchFamily="18" charset="-128"/>
              </a:rPr>
              <a:t>5ns/1</a:t>
            </a:r>
            <a:r>
              <a:rPr lang="ja-JP" altLang="en-US" sz="2400" b="1" dirty="0" smtClean="0">
                <a:latin typeface="HGP教科書体" pitchFamily="18" charset="-128"/>
                <a:ea typeface="HGP教科書体" pitchFamily="18" charset="-128"/>
              </a:rPr>
              <a:t>マス</a:t>
            </a:r>
            <a:endParaRPr lang="en-US" altLang="ja-JP" sz="2400" b="1" dirty="0" smtClean="0">
              <a:latin typeface="HGP教科書体" pitchFamily="18" charset="-128"/>
              <a:ea typeface="HGP教科書体" pitchFamily="18" charset="-128"/>
            </a:endParaRPr>
          </a:p>
          <a:p>
            <a:r>
              <a:rPr kumimoji="1" lang="ja-JP" altLang="en-US" sz="2400" b="1" dirty="0" smtClean="0">
                <a:latin typeface="HGP教科書体" pitchFamily="18" charset="-128"/>
                <a:ea typeface="HGP教科書体" pitchFamily="18" charset="-128"/>
              </a:rPr>
              <a:t>・</a:t>
            </a:r>
            <a:r>
              <a:rPr kumimoji="1" lang="en-US" altLang="ja-JP" sz="2400" b="1" dirty="0" smtClean="0">
                <a:latin typeface="HGP教科書体" pitchFamily="18" charset="-128"/>
                <a:ea typeface="HGP教科書体" pitchFamily="18" charset="-128"/>
              </a:rPr>
              <a:t>CH2</a:t>
            </a:r>
            <a:r>
              <a:rPr kumimoji="1" lang="ja-JP" altLang="en-US" sz="2400" b="1" dirty="0" smtClean="0">
                <a:latin typeface="HGP教科書体" pitchFamily="18" charset="-128"/>
                <a:ea typeface="HGP教科書体" pitchFamily="18" charset="-128"/>
              </a:rPr>
              <a:t>　たて：２００</a:t>
            </a:r>
            <a:r>
              <a:rPr kumimoji="1" lang="en-US" altLang="ja-JP" sz="2400" b="1" dirty="0" smtClean="0">
                <a:latin typeface="HGP教科書体" pitchFamily="18" charset="-128"/>
                <a:ea typeface="HGP教科書体" pitchFamily="18" charset="-128"/>
              </a:rPr>
              <a:t>mV/</a:t>
            </a:r>
            <a:r>
              <a:rPr kumimoji="1" lang="ja-JP" altLang="en-US" sz="2400" b="1" dirty="0" smtClean="0">
                <a:latin typeface="HGP教科書体" pitchFamily="18" charset="-128"/>
                <a:ea typeface="HGP教科書体" pitchFamily="18" charset="-128"/>
              </a:rPr>
              <a:t>１マス　　よこ：</a:t>
            </a:r>
            <a:r>
              <a:rPr kumimoji="1" lang="en-US" altLang="ja-JP" sz="2400" b="1" dirty="0" smtClean="0">
                <a:latin typeface="HGP教科書体" pitchFamily="18" charset="-128"/>
                <a:ea typeface="HGP教科書体" pitchFamily="18" charset="-128"/>
              </a:rPr>
              <a:t>5ns/1</a:t>
            </a:r>
            <a:r>
              <a:rPr kumimoji="1" lang="ja-JP" altLang="en-US" sz="2400" b="1" dirty="0" smtClean="0">
                <a:latin typeface="HGP教科書体" pitchFamily="18" charset="-128"/>
                <a:ea typeface="HGP教科書体" pitchFamily="18" charset="-128"/>
              </a:rPr>
              <a:t>マス</a:t>
            </a:r>
            <a:endParaRPr kumimoji="1" lang="ja-JP" altLang="en-US" sz="2400" b="1" dirty="0">
              <a:latin typeface="HGP教科書体" pitchFamily="18" charset="-128"/>
              <a:ea typeface="HGP教科書体" pitchFamily="18" charset="-128"/>
            </a:endParaRPr>
          </a:p>
        </p:txBody>
      </p:sp>
      <p:sp>
        <p:nvSpPr>
          <p:cNvPr id="4" name="スライド番号プレースホルダー 3"/>
          <p:cNvSpPr>
            <a:spLocks noGrp="1"/>
          </p:cNvSpPr>
          <p:nvPr>
            <p:ph type="sldNum" sz="quarter" idx="12"/>
          </p:nvPr>
        </p:nvSpPr>
        <p:spPr/>
        <p:txBody>
          <a:bodyPr/>
          <a:lstStyle/>
          <a:p>
            <a:fld id="{33099A5C-848D-420D-95BA-A7CBAD938993}" type="slidenum">
              <a:rPr kumimoji="1" lang="ja-JP" altLang="en-US" smtClean="0"/>
              <a:t>23</a:t>
            </a:fld>
            <a:endParaRPr kumimoji="1" lang="ja-JP" altLang="en-US"/>
          </a:p>
        </p:txBody>
      </p:sp>
    </p:spTree>
    <p:extLst>
      <p:ext uri="{BB962C8B-B14F-4D97-AF65-F5344CB8AC3E}">
        <p14:creationId xmlns:p14="http://schemas.microsoft.com/office/powerpoint/2010/main" val="143274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HGS教科書体" pitchFamily="18" charset="-128"/>
                <a:ea typeface="HGS教科書体" pitchFamily="18" charset="-128"/>
              </a:rPr>
              <a:t>解析・</a:t>
            </a:r>
            <a:r>
              <a:rPr lang="ja-JP" altLang="en-US" dirty="0" smtClean="0">
                <a:latin typeface="HGS教科書体" pitchFamily="18" charset="-128"/>
                <a:ea typeface="HGS教科書体" pitchFamily="18" charset="-128"/>
              </a:rPr>
              <a:t>手法　　　　　　　　　　</a:t>
            </a:r>
            <a:r>
              <a:rPr lang="ja-JP" altLang="en-US" sz="1600" dirty="0" smtClean="0">
                <a:latin typeface="HGS教科書体" pitchFamily="18" charset="-128"/>
                <a:ea typeface="HGS教科書体" pitchFamily="18" charset="-128"/>
              </a:rPr>
              <a:t>（</a:t>
            </a:r>
            <a:r>
              <a:rPr lang="ja-JP" altLang="en-US" sz="1600" dirty="0">
                <a:latin typeface="HGS教科書体" pitchFamily="18" charset="-128"/>
                <a:ea typeface="HGS教科書体" pitchFamily="18" charset="-128"/>
              </a:rPr>
              <a:t>担当：伊地智）</a:t>
            </a:r>
            <a:endParaRPr kumimoji="1" lang="ja-JP" altLang="en-US" sz="1600" dirty="0"/>
          </a:p>
        </p:txBody>
      </p:sp>
      <p:sp>
        <p:nvSpPr>
          <p:cNvPr id="3" name="コンテンツ プレースホルダー 2"/>
          <p:cNvSpPr>
            <a:spLocks noGrp="1"/>
          </p:cNvSpPr>
          <p:nvPr>
            <p:ph sz="quarter" idx="1"/>
          </p:nvPr>
        </p:nvSpPr>
        <p:spPr>
          <a:xfrm>
            <a:off x="467544" y="1202256"/>
            <a:ext cx="8147248" cy="4937760"/>
          </a:xfrm>
        </p:spPr>
        <p:txBody>
          <a:bodyPr>
            <a:normAutofit/>
          </a:bodyPr>
          <a:lstStyle/>
          <a:p>
            <a:r>
              <a:rPr lang="ja-JP" altLang="en-US" sz="2400" dirty="0" smtClean="0"/>
              <a:t>オシロスコープで観測したデータについて観測電圧の最高値のちょうど５０％の電圧を測定したときの時刻をはじきだすプログラムを使い、</a:t>
            </a:r>
            <a:r>
              <a:rPr lang="en-US" altLang="ja-JP" sz="2400" dirty="0" smtClean="0"/>
              <a:t>LED</a:t>
            </a:r>
            <a:r>
              <a:rPr lang="ja-JP" altLang="en-US" sz="2400" dirty="0" smtClean="0"/>
              <a:t>にシグナルを送った時刻との差をとり観測時間とした。（回路におけるロスの時間を含む以上到達時間ではない。）</a:t>
            </a:r>
            <a:endParaRPr kumimoji="1" lang="ja-JP" altLang="en-US" sz="2400" dirty="0"/>
          </a:p>
        </p:txBody>
      </p:sp>
      <p:pic>
        <p:nvPicPr>
          <p:cNvPr id="2050" name="Picture 2" descr="D:\evtdis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3913" y="2850364"/>
            <a:ext cx="5793259" cy="3883394"/>
          </a:xfrm>
          <a:prstGeom prst="rect">
            <a:avLst/>
          </a:prstGeom>
          <a:noFill/>
          <a:extLst>
            <a:ext uri="{909E8E84-426E-40DD-AFC4-6F175D3DCCD1}">
              <a14:hiddenFill xmlns:a14="http://schemas.microsoft.com/office/drawing/2010/main">
                <a:solidFill>
                  <a:srgbClr val="FFFFFF"/>
                </a:solidFill>
              </a14:hiddenFill>
            </a:ext>
          </a:extLst>
        </p:spPr>
      </p:pic>
      <p:grpSp>
        <p:nvGrpSpPr>
          <p:cNvPr id="2057" name="グループ化 2056"/>
          <p:cNvGrpSpPr/>
          <p:nvPr/>
        </p:nvGrpSpPr>
        <p:grpSpPr>
          <a:xfrm>
            <a:off x="2120962" y="3782512"/>
            <a:ext cx="3456773" cy="1125923"/>
            <a:chOff x="575555" y="3167675"/>
            <a:chExt cx="3781232" cy="1294403"/>
          </a:xfrm>
        </p:grpSpPr>
        <p:sp>
          <p:nvSpPr>
            <p:cNvPr id="2054" name="下カーブ矢印 2053"/>
            <p:cNvSpPr/>
            <p:nvPr/>
          </p:nvSpPr>
          <p:spPr>
            <a:xfrm>
              <a:off x="1259632" y="3167675"/>
              <a:ext cx="3097155" cy="64807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55" name="テキスト ボックス 2054"/>
            <p:cNvSpPr txBox="1"/>
            <p:nvPr/>
          </p:nvSpPr>
          <p:spPr>
            <a:xfrm>
              <a:off x="575555" y="3815747"/>
              <a:ext cx="1517152" cy="646331"/>
            </a:xfrm>
            <a:prstGeom prst="rect">
              <a:avLst/>
            </a:prstGeom>
            <a:noFill/>
          </p:spPr>
          <p:txBody>
            <a:bodyPr wrap="square" rtlCol="0">
              <a:spAutoFit/>
            </a:bodyPr>
            <a:lstStyle/>
            <a:p>
              <a:r>
                <a:rPr kumimoji="1" lang="ja-JP" altLang="en-US" dirty="0" smtClean="0"/>
                <a:t>ここの時刻を計測</a:t>
              </a:r>
              <a:endParaRPr kumimoji="1" lang="ja-JP" altLang="en-US" dirty="0"/>
            </a:p>
          </p:txBody>
        </p:sp>
      </p:grpSp>
      <p:grpSp>
        <p:nvGrpSpPr>
          <p:cNvPr id="6" name="グループ化 5"/>
          <p:cNvGrpSpPr/>
          <p:nvPr/>
        </p:nvGrpSpPr>
        <p:grpSpPr>
          <a:xfrm>
            <a:off x="3724247" y="3501008"/>
            <a:ext cx="4832047" cy="2817610"/>
            <a:chOff x="3724247" y="3501008"/>
            <a:chExt cx="4832047" cy="2817610"/>
          </a:xfrm>
        </p:grpSpPr>
        <p:grpSp>
          <p:nvGrpSpPr>
            <p:cNvPr id="2056" name="グループ化 2055"/>
            <p:cNvGrpSpPr/>
            <p:nvPr/>
          </p:nvGrpSpPr>
          <p:grpSpPr>
            <a:xfrm>
              <a:off x="3724247" y="3501008"/>
              <a:ext cx="4832047" cy="2817610"/>
              <a:chOff x="2555776" y="2419036"/>
              <a:chExt cx="4680520" cy="3239230"/>
            </a:xfrm>
          </p:grpSpPr>
          <p:cxnSp>
            <p:nvCxnSpPr>
              <p:cNvPr id="8" name="直線コネクタ 7"/>
              <p:cNvCxnSpPr/>
              <p:nvPr/>
            </p:nvCxnSpPr>
            <p:spPr>
              <a:xfrm>
                <a:off x="2555776" y="5658266"/>
                <a:ext cx="468052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2843808" y="2419036"/>
                <a:ext cx="39604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2987824" y="3907768"/>
                <a:ext cx="2664296"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V="1">
                <a:off x="3347864" y="3907768"/>
                <a:ext cx="0" cy="1681472"/>
              </a:xfrm>
              <a:prstGeom prst="straightConnector1">
                <a:avLst/>
              </a:prstGeom>
              <a:ln>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2653206" y="4563838"/>
                <a:ext cx="660986" cy="369332"/>
              </a:xfrm>
              <a:prstGeom prst="rect">
                <a:avLst/>
              </a:prstGeom>
              <a:noFill/>
            </p:spPr>
            <p:txBody>
              <a:bodyPr wrap="square" rtlCol="0">
                <a:spAutoFit/>
              </a:bodyPr>
              <a:lstStyle/>
              <a:p>
                <a:r>
                  <a:rPr kumimoji="1" lang="en-US" altLang="ja-JP" dirty="0" smtClean="0"/>
                  <a:t>50</a:t>
                </a:r>
                <a:r>
                  <a:rPr kumimoji="1" lang="ja-JP" altLang="en-US" dirty="0" smtClean="0"/>
                  <a:t>％</a:t>
                </a:r>
                <a:endParaRPr kumimoji="1" lang="ja-JP" altLang="en-US" dirty="0"/>
              </a:p>
            </p:txBody>
          </p:sp>
        </p:grpSp>
        <p:cxnSp>
          <p:nvCxnSpPr>
            <p:cNvPr id="5" name="直線コネクタ 4"/>
            <p:cNvCxnSpPr/>
            <p:nvPr/>
          </p:nvCxnSpPr>
          <p:spPr>
            <a:xfrm>
              <a:off x="5485876" y="4388100"/>
              <a:ext cx="0" cy="104067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 name="スライド番号プレースホルダー 3"/>
          <p:cNvSpPr>
            <a:spLocks noGrp="1"/>
          </p:cNvSpPr>
          <p:nvPr>
            <p:ph type="sldNum" sz="quarter" idx="12"/>
          </p:nvPr>
        </p:nvSpPr>
        <p:spPr/>
        <p:txBody>
          <a:bodyPr/>
          <a:lstStyle/>
          <a:p>
            <a:fld id="{33099A5C-848D-420D-95BA-A7CBAD938993}" type="slidenum">
              <a:rPr kumimoji="1" lang="ja-JP" altLang="en-US" smtClean="0"/>
              <a:t>24</a:t>
            </a:fld>
            <a:endParaRPr kumimoji="1" lang="ja-JP" altLang="en-US"/>
          </a:p>
        </p:txBody>
      </p:sp>
    </p:spTree>
    <p:extLst>
      <p:ext uri="{BB962C8B-B14F-4D97-AF65-F5344CB8AC3E}">
        <p14:creationId xmlns:p14="http://schemas.microsoft.com/office/powerpoint/2010/main" val="43701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500" fill="hold"/>
                                        <p:tgtEl>
                                          <p:spTgt spid="2050"/>
                                        </p:tgtEl>
                                        <p:attrNameLst>
                                          <p:attrName>ppt_x</p:attrName>
                                        </p:attrNameLst>
                                      </p:cBhvr>
                                      <p:tavLst>
                                        <p:tav tm="0">
                                          <p:val>
                                            <p:strVal val="#ppt_x"/>
                                          </p:val>
                                        </p:tav>
                                        <p:tav tm="100000">
                                          <p:val>
                                            <p:strVal val="#ppt_x"/>
                                          </p:val>
                                        </p:tav>
                                      </p:tavLst>
                                    </p:anim>
                                    <p:anim calcmode="lin" valueType="num">
                                      <p:cBhvr additive="base">
                                        <p:cTn id="13"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9" presetClass="entr" presetSubtype="0" decel="10000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 calcmode="lin" valueType="num">
                                      <p:cBhvr>
                                        <p:cTn id="20" dur="500" fill="hold"/>
                                        <p:tgtEl>
                                          <p:spTgt spid="6"/>
                                        </p:tgtEl>
                                        <p:attrNameLst>
                                          <p:attrName>style.rotation</p:attrName>
                                        </p:attrNameLst>
                                      </p:cBhvr>
                                      <p:tavLst>
                                        <p:tav tm="0">
                                          <p:val>
                                            <p:fltVal val="360"/>
                                          </p:val>
                                        </p:tav>
                                        <p:tav tm="100000">
                                          <p:val>
                                            <p:fltVal val="0"/>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nodeType="clickEffect">
                                  <p:stCondLst>
                                    <p:cond delay="0"/>
                                  </p:stCondLst>
                                  <p:childTnLst>
                                    <p:set>
                                      <p:cBhvr>
                                        <p:cTn id="25" dur="1" fill="hold">
                                          <p:stCondLst>
                                            <p:cond delay="0"/>
                                          </p:stCondLst>
                                        </p:cTn>
                                        <p:tgtEl>
                                          <p:spTgt spid="2057"/>
                                        </p:tgtEl>
                                        <p:attrNameLst>
                                          <p:attrName>style.visibility</p:attrName>
                                        </p:attrNameLst>
                                      </p:cBhvr>
                                      <p:to>
                                        <p:strVal val="visible"/>
                                      </p:to>
                                    </p:set>
                                    <p:animScale>
                                      <p:cBhvr>
                                        <p:cTn id="26" dur="1000" decel="50000" fill="hold">
                                          <p:stCondLst>
                                            <p:cond delay="0"/>
                                          </p:stCondLst>
                                        </p:cTn>
                                        <p:tgtEl>
                                          <p:spTgt spid="20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2057"/>
                                        </p:tgtEl>
                                        <p:attrNameLst>
                                          <p:attrName>ppt_x</p:attrName>
                                          <p:attrName>ppt_y</p:attrName>
                                        </p:attrNameLst>
                                      </p:cBhvr>
                                    </p:animMotion>
                                    <p:animEffect transition="in" filter="fade">
                                      <p:cBhvr>
                                        <p:cTn id="28" dur="10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f0ev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16" y="1268760"/>
            <a:ext cx="6477058" cy="4392488"/>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6732240" y="3063416"/>
            <a:ext cx="2304256" cy="1477328"/>
          </a:xfrm>
          <a:prstGeom prst="rect">
            <a:avLst/>
          </a:prstGeom>
          <a:noFill/>
        </p:spPr>
        <p:txBody>
          <a:bodyPr wrap="square" rtlCol="0">
            <a:spAutoFit/>
          </a:bodyPr>
          <a:lstStyle/>
          <a:p>
            <a:r>
              <a:rPr kumimoji="1" lang="ja-JP" altLang="en-US" dirty="0" smtClean="0"/>
              <a:t>←</a:t>
            </a:r>
            <a:r>
              <a:rPr kumimoji="1" lang="en-US" altLang="ja-JP" dirty="0" smtClean="0"/>
              <a:t>P0</a:t>
            </a:r>
            <a:r>
              <a:rPr kumimoji="1" lang="ja-JP" altLang="en-US" dirty="0" smtClean="0"/>
              <a:t>の到達時間のガウス</a:t>
            </a:r>
            <a:r>
              <a:rPr kumimoji="1" lang="en-US" altLang="ja-JP" dirty="0" smtClean="0"/>
              <a:t>fitting</a:t>
            </a:r>
          </a:p>
          <a:p>
            <a:r>
              <a:rPr lang="ja-JP" altLang="en-US" dirty="0" smtClean="0"/>
              <a:t>時間の中央値と誤差を算出</a:t>
            </a:r>
            <a:endParaRPr lang="en-US" altLang="ja-JP" dirty="0"/>
          </a:p>
          <a:p>
            <a:r>
              <a:rPr kumimoji="1" lang="en-US" altLang="ja-JP" dirty="0" smtClean="0"/>
              <a:t>Δ</a:t>
            </a:r>
            <a:r>
              <a:rPr kumimoji="1" lang="ja-JP" altLang="en-US" dirty="0" smtClean="0"/>
              <a:t>ｔ＝</a:t>
            </a:r>
            <a:r>
              <a:rPr kumimoji="1" lang="en-US" altLang="ja-JP" dirty="0" smtClean="0"/>
              <a:t>σ/</a:t>
            </a:r>
            <a:r>
              <a:rPr kumimoji="1" lang="ja-JP" altLang="en-US" dirty="0" smtClean="0"/>
              <a:t>√（イベント数）</a:t>
            </a:r>
            <a:endParaRPr kumimoji="1" lang="en-US" altLang="ja-JP" dirty="0" smtClean="0"/>
          </a:p>
        </p:txBody>
      </p:sp>
      <p:sp>
        <p:nvSpPr>
          <p:cNvPr id="5" name="スライド番号プレースホルダー 4"/>
          <p:cNvSpPr>
            <a:spLocks noGrp="1"/>
          </p:cNvSpPr>
          <p:nvPr>
            <p:ph type="sldNum" sz="quarter" idx="12"/>
          </p:nvPr>
        </p:nvSpPr>
        <p:spPr/>
        <p:txBody>
          <a:bodyPr/>
          <a:lstStyle/>
          <a:p>
            <a:fld id="{33099A5C-848D-420D-95BA-A7CBAD938993}" type="slidenum">
              <a:rPr kumimoji="1" lang="ja-JP" altLang="en-US" smtClean="0"/>
              <a:t>25</a:t>
            </a:fld>
            <a:endParaRPr kumimoji="1" lang="ja-JP" altLang="en-US"/>
          </a:p>
        </p:txBody>
      </p:sp>
    </p:spTree>
    <p:extLst>
      <p:ext uri="{BB962C8B-B14F-4D97-AF65-F5344CB8AC3E}">
        <p14:creationId xmlns:p14="http://schemas.microsoft.com/office/powerpoint/2010/main" val="308299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Picture 3" descr="D:\f1event.pn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81067" y="1196752"/>
            <a:ext cx="4050008" cy="274655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1608" y="1196752"/>
            <a:ext cx="4018476" cy="2731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067" y="4094182"/>
            <a:ext cx="3923928" cy="2664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2858" y="4077072"/>
            <a:ext cx="3953153" cy="268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1043608" y="1772816"/>
            <a:ext cx="648072" cy="369332"/>
          </a:xfrm>
          <a:prstGeom prst="rect">
            <a:avLst/>
          </a:prstGeom>
          <a:noFill/>
        </p:spPr>
        <p:txBody>
          <a:bodyPr wrap="square" rtlCol="0">
            <a:spAutoFit/>
          </a:bodyPr>
          <a:lstStyle/>
          <a:p>
            <a:r>
              <a:rPr lang="en-US" altLang="ja-JP" dirty="0"/>
              <a:t>P1</a:t>
            </a:r>
            <a:endParaRPr kumimoji="1" lang="ja-JP" altLang="en-US" dirty="0"/>
          </a:p>
        </p:txBody>
      </p:sp>
      <p:sp>
        <p:nvSpPr>
          <p:cNvPr id="5" name="テキスト ボックス 4"/>
          <p:cNvSpPr txBox="1"/>
          <p:nvPr/>
        </p:nvSpPr>
        <p:spPr>
          <a:xfrm>
            <a:off x="5220072" y="1772816"/>
            <a:ext cx="864096" cy="369332"/>
          </a:xfrm>
          <a:prstGeom prst="rect">
            <a:avLst/>
          </a:prstGeom>
          <a:noFill/>
        </p:spPr>
        <p:txBody>
          <a:bodyPr wrap="square" rtlCol="0">
            <a:spAutoFit/>
          </a:bodyPr>
          <a:lstStyle/>
          <a:p>
            <a:r>
              <a:rPr kumimoji="1" lang="en-US" altLang="ja-JP" dirty="0" smtClean="0"/>
              <a:t>P2</a:t>
            </a:r>
            <a:endParaRPr kumimoji="1" lang="ja-JP" altLang="en-US" dirty="0"/>
          </a:p>
        </p:txBody>
      </p:sp>
      <p:sp>
        <p:nvSpPr>
          <p:cNvPr id="8" name="テキスト ボックス 7"/>
          <p:cNvSpPr txBox="1"/>
          <p:nvPr/>
        </p:nvSpPr>
        <p:spPr>
          <a:xfrm>
            <a:off x="1043608" y="4653136"/>
            <a:ext cx="648072" cy="369332"/>
          </a:xfrm>
          <a:prstGeom prst="rect">
            <a:avLst/>
          </a:prstGeom>
          <a:noFill/>
        </p:spPr>
        <p:txBody>
          <a:bodyPr wrap="square" rtlCol="0">
            <a:spAutoFit/>
          </a:bodyPr>
          <a:lstStyle/>
          <a:p>
            <a:r>
              <a:rPr lang="en-US" altLang="ja-JP" dirty="0"/>
              <a:t>P3</a:t>
            </a:r>
            <a:endParaRPr kumimoji="1" lang="ja-JP" altLang="en-US" dirty="0"/>
          </a:p>
        </p:txBody>
      </p:sp>
      <p:sp>
        <p:nvSpPr>
          <p:cNvPr id="9" name="テキスト ボックス 8"/>
          <p:cNvSpPr txBox="1"/>
          <p:nvPr/>
        </p:nvSpPr>
        <p:spPr>
          <a:xfrm>
            <a:off x="5220072" y="4653136"/>
            <a:ext cx="864096" cy="369332"/>
          </a:xfrm>
          <a:prstGeom prst="rect">
            <a:avLst/>
          </a:prstGeom>
          <a:noFill/>
        </p:spPr>
        <p:txBody>
          <a:bodyPr wrap="square" rtlCol="0">
            <a:spAutoFit/>
          </a:bodyPr>
          <a:lstStyle/>
          <a:p>
            <a:r>
              <a:rPr lang="en-US" altLang="ja-JP" dirty="0"/>
              <a:t>P4</a:t>
            </a:r>
            <a:endParaRPr kumimoji="1" lang="ja-JP" altLang="en-US" dirty="0"/>
          </a:p>
        </p:txBody>
      </p:sp>
      <p:sp>
        <p:nvSpPr>
          <p:cNvPr id="6" name="テキスト ボックス 5"/>
          <p:cNvSpPr txBox="1"/>
          <p:nvPr/>
        </p:nvSpPr>
        <p:spPr>
          <a:xfrm>
            <a:off x="3873959" y="3720940"/>
            <a:ext cx="331036" cy="215444"/>
          </a:xfrm>
          <a:prstGeom prst="rect">
            <a:avLst/>
          </a:prstGeom>
          <a:noFill/>
        </p:spPr>
        <p:txBody>
          <a:bodyPr wrap="square" rtlCol="0">
            <a:spAutoFit/>
          </a:bodyPr>
          <a:lstStyle/>
          <a:p>
            <a:r>
              <a:rPr kumimoji="1" lang="ja-JP" altLang="en-US" sz="800" dirty="0" smtClean="0"/>
              <a:t>（</a:t>
            </a:r>
            <a:r>
              <a:rPr kumimoji="1" lang="en-US" altLang="ja-JP" sz="800" dirty="0" smtClean="0"/>
              <a:t>S</a:t>
            </a:r>
            <a:r>
              <a:rPr kumimoji="1" lang="ja-JP" altLang="en-US" sz="800" dirty="0" smtClean="0"/>
              <a:t>）</a:t>
            </a:r>
            <a:endParaRPr kumimoji="1" lang="en-US" altLang="ja-JP" sz="800" dirty="0" smtClean="0"/>
          </a:p>
        </p:txBody>
      </p:sp>
      <p:sp>
        <p:nvSpPr>
          <p:cNvPr id="7" name="テキスト ボックス 6"/>
          <p:cNvSpPr txBox="1"/>
          <p:nvPr/>
        </p:nvSpPr>
        <p:spPr>
          <a:xfrm>
            <a:off x="8249017" y="3712785"/>
            <a:ext cx="426720" cy="276999"/>
          </a:xfrm>
          <a:prstGeom prst="rect">
            <a:avLst/>
          </a:prstGeom>
          <a:noFill/>
        </p:spPr>
        <p:txBody>
          <a:bodyPr wrap="none" rtlCol="0">
            <a:spAutoFit/>
          </a:bodyPr>
          <a:lstStyle/>
          <a:p>
            <a:r>
              <a:rPr kumimoji="1" lang="ja-JP" altLang="en-US" sz="1200" dirty="0" smtClean="0"/>
              <a:t>（ｓ）</a:t>
            </a:r>
            <a:endParaRPr kumimoji="1" lang="ja-JP" altLang="en-US" sz="1200" dirty="0"/>
          </a:p>
        </p:txBody>
      </p:sp>
      <p:sp>
        <p:nvSpPr>
          <p:cNvPr id="10" name="テキスト ボックス 9"/>
          <p:cNvSpPr txBox="1"/>
          <p:nvPr/>
        </p:nvSpPr>
        <p:spPr>
          <a:xfrm>
            <a:off x="3805262" y="6455538"/>
            <a:ext cx="369012" cy="307777"/>
          </a:xfrm>
          <a:prstGeom prst="rect">
            <a:avLst/>
          </a:prstGeom>
          <a:noFill/>
        </p:spPr>
        <p:txBody>
          <a:bodyPr wrap="none" rtlCol="0">
            <a:spAutoFit/>
          </a:bodyPr>
          <a:lstStyle/>
          <a:p>
            <a:r>
              <a:rPr kumimoji="1" lang="en-US" altLang="ja-JP" sz="1400" dirty="0" smtClean="0"/>
              <a:t>(s)</a:t>
            </a:r>
            <a:endParaRPr kumimoji="1" lang="ja-JP" altLang="en-US" sz="1400" dirty="0"/>
          </a:p>
        </p:txBody>
      </p:sp>
      <p:sp>
        <p:nvSpPr>
          <p:cNvPr id="11" name="テキスト ボックス 10"/>
          <p:cNvSpPr txBox="1"/>
          <p:nvPr/>
        </p:nvSpPr>
        <p:spPr>
          <a:xfrm>
            <a:off x="8269055" y="6523720"/>
            <a:ext cx="386644" cy="246221"/>
          </a:xfrm>
          <a:prstGeom prst="rect">
            <a:avLst/>
          </a:prstGeom>
          <a:noFill/>
        </p:spPr>
        <p:txBody>
          <a:bodyPr wrap="none" rtlCol="0">
            <a:spAutoFit/>
          </a:bodyPr>
          <a:lstStyle/>
          <a:p>
            <a:r>
              <a:rPr kumimoji="1" lang="ja-JP" altLang="en-US" sz="1000" dirty="0" smtClean="0"/>
              <a:t>（ｓ）</a:t>
            </a:r>
            <a:endParaRPr kumimoji="1" lang="ja-JP" altLang="en-US" sz="1000" dirty="0"/>
          </a:p>
        </p:txBody>
      </p:sp>
      <p:sp>
        <p:nvSpPr>
          <p:cNvPr id="12" name="スライド番号プレースホルダー 11"/>
          <p:cNvSpPr>
            <a:spLocks noGrp="1"/>
          </p:cNvSpPr>
          <p:nvPr>
            <p:ph type="sldNum" sz="quarter" idx="12"/>
          </p:nvPr>
        </p:nvSpPr>
        <p:spPr/>
        <p:txBody>
          <a:bodyPr/>
          <a:lstStyle/>
          <a:p>
            <a:fld id="{33099A5C-848D-420D-95BA-A7CBAD938993}" type="slidenum">
              <a:rPr kumimoji="1" lang="ja-JP" altLang="en-US" smtClean="0"/>
              <a:t>26</a:t>
            </a:fld>
            <a:endParaRPr kumimoji="1" lang="ja-JP" altLang="en-US"/>
          </a:p>
        </p:txBody>
      </p:sp>
    </p:spTree>
    <p:extLst>
      <p:ext uri="{BB962C8B-B14F-4D97-AF65-F5344CB8AC3E}">
        <p14:creationId xmlns:p14="http://schemas.microsoft.com/office/powerpoint/2010/main" val="187461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2050"/>
                                        </p:tgtEl>
                                        <p:attrNameLst>
                                          <p:attrName>style.visibility</p:attrName>
                                        </p:attrNameLst>
                                      </p:cBhvr>
                                      <p:to>
                                        <p:strVal val="visible"/>
                                      </p:to>
                                    </p:set>
                                    <p:anim calcmode="lin" valueType="num">
                                      <p:cBhvr>
                                        <p:cTn id="18" dur="500" fill="hold"/>
                                        <p:tgtEl>
                                          <p:spTgt spid="2050"/>
                                        </p:tgtEl>
                                        <p:attrNameLst>
                                          <p:attrName>ppt_w</p:attrName>
                                        </p:attrNameLst>
                                      </p:cBhvr>
                                      <p:tavLst>
                                        <p:tav tm="0">
                                          <p:val>
                                            <p:fltVal val="0"/>
                                          </p:val>
                                        </p:tav>
                                        <p:tav tm="100000">
                                          <p:val>
                                            <p:strVal val="#ppt_w"/>
                                          </p:val>
                                        </p:tav>
                                      </p:tavLst>
                                    </p:anim>
                                    <p:anim calcmode="lin" valueType="num">
                                      <p:cBhvr>
                                        <p:cTn id="19" dur="500" fill="hold"/>
                                        <p:tgtEl>
                                          <p:spTgt spid="2050"/>
                                        </p:tgtEl>
                                        <p:attrNameLst>
                                          <p:attrName>ppt_h</p:attrName>
                                        </p:attrNameLst>
                                      </p:cBhvr>
                                      <p:tavLst>
                                        <p:tav tm="0">
                                          <p:val>
                                            <p:fltVal val="0"/>
                                          </p:val>
                                        </p:tav>
                                        <p:tav tm="100000">
                                          <p:val>
                                            <p:strVal val="#ppt_h"/>
                                          </p:val>
                                        </p:tav>
                                      </p:tavLst>
                                    </p:anim>
                                    <p:animEffect transition="in" filter="fade">
                                      <p:cBhvr>
                                        <p:cTn id="20" dur="500"/>
                                        <p:tgtEl>
                                          <p:spTgt spid="2050"/>
                                        </p:tgtEl>
                                      </p:cBhvr>
                                    </p:animEffect>
                                  </p:childTnLst>
                                </p:cTn>
                              </p:par>
                            </p:childTnLst>
                          </p:cTn>
                        </p:par>
                        <p:par>
                          <p:cTn id="21" fill="hold">
                            <p:stCondLst>
                              <p:cond delay="1000"/>
                            </p:stCondLst>
                            <p:childTnLst>
                              <p:par>
                                <p:cTn id="22" presetID="1"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par>
                          <p:cTn id="24" fill="hold">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par>
                          <p:cTn id="27" fill="hold">
                            <p:stCondLst>
                              <p:cond delay="1000"/>
                            </p:stCondLst>
                            <p:childTnLst>
                              <p:par>
                                <p:cTn id="28" presetID="53" presetClass="entr" presetSubtype="16" fill="hold" nodeType="afterEffect">
                                  <p:stCondLst>
                                    <p:cond delay="0"/>
                                  </p:stCondLst>
                                  <p:childTnLst>
                                    <p:set>
                                      <p:cBhvr>
                                        <p:cTn id="29" dur="1" fill="hold">
                                          <p:stCondLst>
                                            <p:cond delay="0"/>
                                          </p:stCondLst>
                                        </p:cTn>
                                        <p:tgtEl>
                                          <p:spTgt spid="2051"/>
                                        </p:tgtEl>
                                        <p:attrNameLst>
                                          <p:attrName>style.visibility</p:attrName>
                                        </p:attrNameLst>
                                      </p:cBhvr>
                                      <p:to>
                                        <p:strVal val="visible"/>
                                      </p:to>
                                    </p:set>
                                    <p:anim calcmode="lin" valueType="num">
                                      <p:cBhvr>
                                        <p:cTn id="30" dur="500" fill="hold"/>
                                        <p:tgtEl>
                                          <p:spTgt spid="2051"/>
                                        </p:tgtEl>
                                        <p:attrNameLst>
                                          <p:attrName>ppt_w</p:attrName>
                                        </p:attrNameLst>
                                      </p:cBhvr>
                                      <p:tavLst>
                                        <p:tav tm="0">
                                          <p:val>
                                            <p:fltVal val="0"/>
                                          </p:val>
                                        </p:tav>
                                        <p:tav tm="100000">
                                          <p:val>
                                            <p:strVal val="#ppt_w"/>
                                          </p:val>
                                        </p:tav>
                                      </p:tavLst>
                                    </p:anim>
                                    <p:anim calcmode="lin" valueType="num">
                                      <p:cBhvr>
                                        <p:cTn id="31" dur="500" fill="hold"/>
                                        <p:tgtEl>
                                          <p:spTgt spid="2051"/>
                                        </p:tgtEl>
                                        <p:attrNameLst>
                                          <p:attrName>ppt_h</p:attrName>
                                        </p:attrNameLst>
                                      </p:cBhvr>
                                      <p:tavLst>
                                        <p:tav tm="0">
                                          <p:val>
                                            <p:fltVal val="0"/>
                                          </p:val>
                                        </p:tav>
                                        <p:tav tm="100000">
                                          <p:val>
                                            <p:strVal val="#ppt_h"/>
                                          </p:val>
                                        </p:tav>
                                      </p:tavLst>
                                    </p:anim>
                                    <p:animEffect transition="in" filter="fade">
                                      <p:cBhvr>
                                        <p:cTn id="32" dur="500"/>
                                        <p:tgtEl>
                                          <p:spTgt spid="2051"/>
                                        </p:tgtEl>
                                      </p:cBhvr>
                                    </p:animEffect>
                                  </p:childTnLst>
                                </p:cTn>
                              </p:par>
                            </p:childTnLst>
                          </p:cTn>
                        </p:par>
                        <p:par>
                          <p:cTn id="33" fill="hold">
                            <p:stCondLst>
                              <p:cond delay="1500"/>
                            </p:stCondLst>
                            <p:childTnLst>
                              <p:par>
                                <p:cTn id="34" presetID="1"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par>
                          <p:cTn id="36" fill="hold">
                            <p:stCondLst>
                              <p:cond delay="1500"/>
                            </p:stCondLst>
                            <p:childTnLst>
                              <p:par>
                                <p:cTn id="37" presetID="1"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par>
                          <p:cTn id="39" fill="hold">
                            <p:stCondLst>
                              <p:cond delay="1500"/>
                            </p:stCondLst>
                            <p:childTnLst>
                              <p:par>
                                <p:cTn id="40" presetID="53" presetClass="entr" presetSubtype="16" fill="hold" nodeType="afterEffect">
                                  <p:stCondLst>
                                    <p:cond delay="0"/>
                                  </p:stCondLst>
                                  <p:childTnLst>
                                    <p:set>
                                      <p:cBhvr>
                                        <p:cTn id="41" dur="1" fill="hold">
                                          <p:stCondLst>
                                            <p:cond delay="0"/>
                                          </p:stCondLst>
                                        </p:cTn>
                                        <p:tgtEl>
                                          <p:spTgt spid="2052"/>
                                        </p:tgtEl>
                                        <p:attrNameLst>
                                          <p:attrName>style.visibility</p:attrName>
                                        </p:attrNameLst>
                                      </p:cBhvr>
                                      <p:to>
                                        <p:strVal val="visible"/>
                                      </p:to>
                                    </p:set>
                                    <p:anim calcmode="lin" valueType="num">
                                      <p:cBhvr>
                                        <p:cTn id="42" dur="500" fill="hold"/>
                                        <p:tgtEl>
                                          <p:spTgt spid="2052"/>
                                        </p:tgtEl>
                                        <p:attrNameLst>
                                          <p:attrName>ppt_w</p:attrName>
                                        </p:attrNameLst>
                                      </p:cBhvr>
                                      <p:tavLst>
                                        <p:tav tm="0">
                                          <p:val>
                                            <p:fltVal val="0"/>
                                          </p:val>
                                        </p:tav>
                                        <p:tav tm="100000">
                                          <p:val>
                                            <p:strVal val="#ppt_w"/>
                                          </p:val>
                                        </p:tav>
                                      </p:tavLst>
                                    </p:anim>
                                    <p:anim calcmode="lin" valueType="num">
                                      <p:cBhvr>
                                        <p:cTn id="43" dur="500" fill="hold"/>
                                        <p:tgtEl>
                                          <p:spTgt spid="2052"/>
                                        </p:tgtEl>
                                        <p:attrNameLst>
                                          <p:attrName>ppt_h</p:attrName>
                                        </p:attrNameLst>
                                      </p:cBhvr>
                                      <p:tavLst>
                                        <p:tav tm="0">
                                          <p:val>
                                            <p:fltVal val="0"/>
                                          </p:val>
                                        </p:tav>
                                        <p:tav tm="100000">
                                          <p:val>
                                            <p:strVal val="#ppt_h"/>
                                          </p:val>
                                        </p:tav>
                                      </p:tavLst>
                                    </p:anim>
                                    <p:animEffect transition="in" filter="fade">
                                      <p:cBhvr>
                                        <p:cTn id="44" dur="500"/>
                                        <p:tgtEl>
                                          <p:spTgt spid="2052"/>
                                        </p:tgtEl>
                                      </p:cBhvr>
                                    </p:animEffect>
                                  </p:childTnLst>
                                </p:cTn>
                              </p:par>
                            </p:childTnLst>
                          </p:cTn>
                        </p:par>
                        <p:par>
                          <p:cTn id="45" fill="hold">
                            <p:stCondLst>
                              <p:cond delay="2000"/>
                            </p:stCondLst>
                            <p:childTnLst>
                              <p:par>
                                <p:cTn id="46" presetID="1" presetClass="entr" presetSubtype="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9" grpId="0"/>
      <p:bldP spid="6" grpId="0"/>
      <p:bldP spid="7" grpId="0"/>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sz="quarter" idx="1"/>
          </p:nvPr>
        </p:nvSpPr>
        <p:spPr/>
        <p:txBody>
          <a:bodyPr/>
          <a:lstStyle/>
          <a:p>
            <a:endParaRPr kumimoji="1" lang="ja-JP" altLang="en-US" dirty="0"/>
          </a:p>
        </p:txBody>
      </p:sp>
      <p:pic>
        <p:nvPicPr>
          <p:cNvPr id="4098" name="Picture 2" descr="D:\graph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443" y="1196752"/>
            <a:ext cx="4896544" cy="3320645"/>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5525987" y="1340768"/>
            <a:ext cx="3522273" cy="2031325"/>
          </a:xfrm>
          <a:prstGeom prst="rect">
            <a:avLst/>
          </a:prstGeom>
          <a:noFill/>
        </p:spPr>
        <p:txBody>
          <a:bodyPr wrap="square" rtlCol="0">
            <a:spAutoFit/>
          </a:bodyPr>
          <a:lstStyle/>
          <a:p>
            <a:r>
              <a:rPr kumimoji="1" lang="en-US" altLang="ja-JP" dirty="0" smtClean="0"/>
              <a:t>P</a:t>
            </a:r>
            <a:r>
              <a:rPr lang="en-US" altLang="ja-JP" dirty="0"/>
              <a:t>0</a:t>
            </a:r>
            <a:r>
              <a:rPr kumimoji="1" lang="ja-JP" altLang="en-US" dirty="0" smtClean="0"/>
              <a:t>から</a:t>
            </a:r>
            <a:r>
              <a:rPr lang="en-US" altLang="ja-JP" dirty="0"/>
              <a:t>P4</a:t>
            </a:r>
            <a:r>
              <a:rPr kumimoji="1" lang="ja-JP" altLang="en-US" dirty="0" smtClean="0"/>
              <a:t>の測定時刻をプロットし、一次関数で</a:t>
            </a:r>
            <a:r>
              <a:rPr kumimoji="1" lang="en-US" altLang="ja-JP" dirty="0" smtClean="0"/>
              <a:t>fitting</a:t>
            </a:r>
            <a:r>
              <a:rPr lang="ja-JP" altLang="en-US" dirty="0" err="1" smtClean="0"/>
              <a:t>。</a:t>
            </a:r>
            <a:endParaRPr lang="en-US" altLang="ja-JP" dirty="0" smtClean="0"/>
          </a:p>
          <a:p>
            <a:r>
              <a:rPr lang="ja-JP" altLang="en-US" dirty="0" smtClean="0"/>
              <a:t>その直線の傾き</a:t>
            </a:r>
            <a:r>
              <a:rPr lang="en-US" altLang="ja-JP" dirty="0" smtClean="0"/>
              <a:t>p</a:t>
            </a:r>
            <a:r>
              <a:rPr lang="ja-JP" altLang="en-US" dirty="0" smtClean="0"/>
              <a:t>を使い光速を算出した。</a:t>
            </a:r>
            <a:endParaRPr lang="en-US" altLang="ja-JP" dirty="0" smtClean="0"/>
          </a:p>
          <a:p>
            <a:endParaRPr kumimoji="1" lang="en-US" altLang="ja-JP" dirty="0"/>
          </a:p>
          <a:p>
            <a:r>
              <a:rPr lang="en-US" altLang="ja-JP" dirty="0"/>
              <a:t>c</a:t>
            </a:r>
            <a:r>
              <a:rPr lang="en-US" altLang="ja-JP" dirty="0" smtClean="0"/>
              <a:t>(m/s)=1/1000p</a:t>
            </a:r>
          </a:p>
          <a:p>
            <a:r>
              <a:rPr lang="en-US" altLang="ja-JP" dirty="0" err="1" smtClean="0"/>
              <a:t>Δc</a:t>
            </a:r>
            <a:r>
              <a:rPr lang="en-US" altLang="ja-JP" dirty="0" smtClean="0"/>
              <a:t>(m/s)=</a:t>
            </a:r>
            <a:r>
              <a:rPr lang="en-US" altLang="ja-JP" dirty="0" err="1" smtClean="0"/>
              <a:t>Δp</a:t>
            </a:r>
            <a:r>
              <a:rPr lang="en-US" altLang="ja-JP" dirty="0" smtClean="0"/>
              <a:t>/1000(p</a:t>
            </a:r>
            <a:r>
              <a:rPr lang="en-US" altLang="ja-JP" baseline="30000" dirty="0" smtClean="0"/>
              <a:t>2</a:t>
            </a:r>
            <a:r>
              <a:rPr lang="en-US" altLang="ja-JP" dirty="0" smtClean="0"/>
              <a:t>)</a:t>
            </a:r>
            <a:endParaRPr kumimoji="1" lang="ja-JP" altLang="en-US" dirty="0"/>
          </a:p>
        </p:txBody>
      </p:sp>
      <p:sp>
        <p:nvSpPr>
          <p:cNvPr id="5" name="テキスト ボックス 4"/>
          <p:cNvSpPr txBox="1"/>
          <p:nvPr/>
        </p:nvSpPr>
        <p:spPr>
          <a:xfrm>
            <a:off x="683568" y="5013176"/>
            <a:ext cx="7956376" cy="1200329"/>
          </a:xfrm>
          <a:prstGeom prst="rect">
            <a:avLst/>
          </a:prstGeom>
          <a:noFill/>
        </p:spPr>
        <p:txBody>
          <a:bodyPr wrap="square" rtlCol="0">
            <a:spAutoFit/>
          </a:bodyPr>
          <a:lstStyle/>
          <a:p>
            <a:r>
              <a:rPr lang="ja-JP" altLang="en-US" dirty="0" smtClean="0"/>
              <a:t>このグラフから計測される光速は</a:t>
            </a:r>
            <a:endParaRPr lang="en-US" altLang="ja-JP" dirty="0" smtClean="0"/>
          </a:p>
          <a:p>
            <a:r>
              <a:rPr lang="en-US" altLang="ja-JP" dirty="0" err="1" smtClean="0"/>
              <a:t>c±Δc</a:t>
            </a:r>
            <a:r>
              <a:rPr lang="en-US" altLang="ja-JP" dirty="0" smtClean="0"/>
              <a:t>=2.69±0.03</a:t>
            </a:r>
            <a:r>
              <a:rPr lang="ja-JP" altLang="en-US" dirty="0" smtClean="0"/>
              <a:t>（*</a:t>
            </a:r>
            <a:r>
              <a:rPr lang="en-US" altLang="ja-JP" dirty="0" smtClean="0"/>
              <a:t>10</a:t>
            </a:r>
            <a:r>
              <a:rPr lang="en-US" altLang="ja-JP" baseline="30000" dirty="0" smtClean="0"/>
              <a:t>8</a:t>
            </a:r>
            <a:r>
              <a:rPr lang="ja-JP" altLang="en-US" dirty="0" smtClean="0"/>
              <a:t>　</a:t>
            </a:r>
            <a:r>
              <a:rPr lang="en-US" altLang="ja-JP" dirty="0" smtClean="0"/>
              <a:t>m/s</a:t>
            </a:r>
            <a:r>
              <a:rPr lang="ja-JP" altLang="en-US" dirty="0" smtClean="0"/>
              <a:t>）</a:t>
            </a:r>
            <a:endParaRPr lang="en-US" altLang="ja-JP" dirty="0" smtClean="0"/>
          </a:p>
          <a:p>
            <a:r>
              <a:rPr lang="ja-JP" altLang="en-US" dirty="0" smtClean="0"/>
              <a:t>と理論値より一割ほど低い</a:t>
            </a:r>
            <a:endParaRPr lang="en-US" altLang="ja-JP" dirty="0" smtClean="0"/>
          </a:p>
          <a:p>
            <a:r>
              <a:rPr lang="ja-JP" altLang="en-US" dirty="0"/>
              <a:t>さらに</a:t>
            </a:r>
            <a:r>
              <a:rPr lang="ja-JP" altLang="en-US" dirty="0" smtClean="0"/>
              <a:t>、このグラフだと各点の直線からのばらつきが多いという問題がある</a:t>
            </a:r>
            <a:endParaRPr lang="en-US" altLang="ja-JP" dirty="0" smtClean="0"/>
          </a:p>
        </p:txBody>
      </p:sp>
      <p:sp>
        <p:nvSpPr>
          <p:cNvPr id="6" name="スライド番号プレースホルダー 5"/>
          <p:cNvSpPr>
            <a:spLocks noGrp="1"/>
          </p:cNvSpPr>
          <p:nvPr>
            <p:ph type="sldNum" sz="quarter" idx="12"/>
          </p:nvPr>
        </p:nvSpPr>
        <p:spPr/>
        <p:txBody>
          <a:bodyPr/>
          <a:lstStyle/>
          <a:p>
            <a:fld id="{33099A5C-848D-420D-95BA-A7CBAD938993}" type="slidenum">
              <a:rPr kumimoji="1" lang="ja-JP" altLang="en-US" smtClean="0"/>
              <a:t>27</a:t>
            </a:fld>
            <a:endParaRPr kumimoji="1" lang="ja-JP" altLang="en-US"/>
          </a:p>
        </p:txBody>
      </p:sp>
    </p:spTree>
    <p:extLst>
      <p:ext uri="{BB962C8B-B14F-4D97-AF65-F5344CB8AC3E}">
        <p14:creationId xmlns:p14="http://schemas.microsoft.com/office/powerpoint/2010/main" val="280448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467544" y="2636912"/>
            <a:ext cx="4392488" cy="576064"/>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D34817">
                  <a:lumMod val="20000"/>
                  <a:lumOff val="80000"/>
                </a:srgbClr>
              </a:solidFill>
            </a:endParaRPr>
          </a:p>
        </p:txBody>
      </p:sp>
      <p:sp>
        <p:nvSpPr>
          <p:cNvPr id="2" name="タイトル 1"/>
          <p:cNvSpPr>
            <a:spLocks noGrp="1"/>
          </p:cNvSpPr>
          <p:nvPr>
            <p:ph type="title"/>
          </p:nvPr>
        </p:nvSpPr>
        <p:spPr/>
        <p:txBody>
          <a:bodyPr/>
          <a:lstStyle/>
          <a:p>
            <a:r>
              <a:rPr kumimoji="1" lang="ja-JP" altLang="en-US" dirty="0" smtClean="0">
                <a:latin typeface="HGP創英角ﾎﾟｯﾌﾟ体" pitchFamily="50" charset="-128"/>
                <a:ea typeface="HGP創英角ﾎﾟｯﾌﾟ体" pitchFamily="50" charset="-128"/>
              </a:rPr>
              <a:t>実験の考察　　　　　　　　　　</a:t>
            </a:r>
            <a:r>
              <a:rPr kumimoji="1" lang="ja-JP" altLang="en-US" sz="1600" dirty="0" smtClean="0">
                <a:latin typeface="HGP創英角ﾎﾟｯﾌﾟ体" pitchFamily="50" charset="-128"/>
                <a:ea typeface="HGP創英角ﾎﾟｯﾌﾟ体" pitchFamily="50" charset="-128"/>
              </a:rPr>
              <a:t>（担当：平本）</a:t>
            </a:r>
            <a:endParaRPr kumimoji="1" lang="ja-JP" altLang="en-US" sz="1600" dirty="0">
              <a:latin typeface="HGP創英角ﾎﾟｯﾌﾟ体" pitchFamily="50" charset="-128"/>
              <a:ea typeface="HGP創英角ﾎﾟｯﾌﾟ体" pitchFamily="50" charset="-128"/>
            </a:endParaRPr>
          </a:p>
        </p:txBody>
      </p:sp>
      <p:sp>
        <p:nvSpPr>
          <p:cNvPr id="3" name="コンテンツ プレースホルダー 2"/>
          <p:cNvSpPr>
            <a:spLocks noGrp="1"/>
          </p:cNvSpPr>
          <p:nvPr>
            <p:ph sz="quarter" idx="1"/>
          </p:nvPr>
        </p:nvSpPr>
        <p:spPr>
          <a:xfrm>
            <a:off x="467544" y="2638400"/>
            <a:ext cx="7772400" cy="2590800"/>
          </a:xfrm>
        </p:spPr>
        <p:txBody>
          <a:bodyPr/>
          <a:lstStyle/>
          <a:p>
            <a:pPr marL="0" indent="0">
              <a:buNone/>
            </a:pPr>
            <a:r>
              <a:rPr lang="ja-JP" altLang="en-US" sz="3200" dirty="0" smtClean="0">
                <a:latin typeface="AR丸ゴシック体M" pitchFamily="49" charset="-128"/>
                <a:ea typeface="AR丸ゴシック体M" pitchFamily="49" charset="-128"/>
              </a:rPr>
              <a:t>１．フィルターの影響</a:t>
            </a:r>
            <a:endParaRPr kumimoji="1" lang="en-US" altLang="ja-JP" sz="2000" dirty="0" smtClean="0">
              <a:latin typeface="AR丸ゴシック体M" pitchFamily="49" charset="-128"/>
              <a:ea typeface="AR丸ゴシック体M" pitchFamily="49" charset="-128"/>
            </a:endParaRPr>
          </a:p>
          <a:p>
            <a:pPr marL="0" indent="0">
              <a:buNone/>
            </a:pPr>
            <a:r>
              <a:rPr lang="ja-JP" altLang="en-US" sz="2000" dirty="0">
                <a:latin typeface="AR丸ゴシック体M" pitchFamily="49" charset="-128"/>
                <a:ea typeface="AR丸ゴシック体M" pitchFamily="49" charset="-128"/>
              </a:rPr>
              <a:t>　</a:t>
            </a:r>
            <a:endParaRPr kumimoji="1" lang="ja-JP" altLang="en-US" dirty="0">
              <a:latin typeface="AR丸ゴシック体M" pitchFamily="49" charset="-128"/>
              <a:ea typeface="AR丸ゴシック体M" pitchFamily="49" charset="-128"/>
            </a:endParaRPr>
          </a:p>
        </p:txBody>
      </p:sp>
      <p:sp>
        <p:nvSpPr>
          <p:cNvPr id="4" name="正方形/長方形 3"/>
          <p:cNvSpPr/>
          <p:nvPr/>
        </p:nvSpPr>
        <p:spPr>
          <a:xfrm>
            <a:off x="-30873" y="1556792"/>
            <a:ext cx="9212778" cy="58477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ja-JP" altLang="en-US" sz="3200" cap="all" dirty="0" smtClean="0">
                <a:ln/>
                <a:solidFill>
                  <a:srgbClr val="D34817"/>
                </a:solidFill>
                <a:effectLst>
                  <a:reflection blurRad="10000" stA="55000" endPos="48000" dist="500" dir="5400000" sy="-100000" algn="bl" rotWithShape="0"/>
                </a:effectLst>
                <a:latin typeface="HGS教科書体" pitchFamily="18" charset="-128"/>
                <a:ea typeface="HGS教科書体" pitchFamily="18" charset="-128"/>
              </a:rPr>
              <a:t>なぜ光速の測定値が理論値より小さくなったか？</a:t>
            </a:r>
            <a:endParaRPr lang="ja-JP" altLang="en-US" sz="3200" cap="all" dirty="0">
              <a:ln/>
              <a:solidFill>
                <a:srgbClr val="D34817"/>
              </a:solidFill>
              <a:effectLst>
                <a:reflection blurRad="10000" stA="55000" endPos="48000" dist="500" dir="5400000" sy="-100000" algn="bl" rotWithShape="0"/>
              </a:effectLst>
              <a:latin typeface="HGS教科書体" pitchFamily="18" charset="-128"/>
              <a:ea typeface="HGS教科書体" pitchFamily="18" charset="-128"/>
            </a:endParaRPr>
          </a:p>
        </p:txBody>
      </p:sp>
      <p:grpSp>
        <p:nvGrpSpPr>
          <p:cNvPr id="11" name="グループ化 10"/>
          <p:cNvGrpSpPr/>
          <p:nvPr/>
        </p:nvGrpSpPr>
        <p:grpSpPr>
          <a:xfrm>
            <a:off x="1547664" y="3501008"/>
            <a:ext cx="2088232" cy="2736304"/>
            <a:chOff x="1194520" y="4653136"/>
            <a:chExt cx="1656184" cy="1879458"/>
          </a:xfrm>
        </p:grpSpPr>
        <p:sp>
          <p:nvSpPr>
            <p:cNvPr id="6" name="正方形/長方形 5"/>
            <p:cNvSpPr/>
            <p:nvPr/>
          </p:nvSpPr>
          <p:spPr>
            <a:xfrm>
              <a:off x="1331640" y="4653136"/>
              <a:ext cx="365215" cy="1368152"/>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テキスト ボックス 6"/>
            <p:cNvSpPr txBox="1"/>
            <p:nvPr/>
          </p:nvSpPr>
          <p:spPr>
            <a:xfrm>
              <a:off x="1194520" y="6255595"/>
              <a:ext cx="1656184" cy="276999"/>
            </a:xfrm>
            <a:prstGeom prst="rect">
              <a:avLst/>
            </a:prstGeom>
            <a:noFill/>
          </p:spPr>
          <p:txBody>
            <a:bodyPr wrap="square" rtlCol="0">
              <a:spAutoFit/>
            </a:bodyPr>
            <a:lstStyle/>
            <a:p>
              <a:r>
                <a:rPr lang="ja-JP" altLang="en-US" sz="1200" dirty="0" smtClean="0">
                  <a:solidFill>
                    <a:prstClr val="black"/>
                  </a:solidFill>
                </a:rPr>
                <a:t>２ｍｍ</a:t>
              </a:r>
              <a:endParaRPr lang="ja-JP" altLang="en-US" sz="1200" dirty="0">
                <a:solidFill>
                  <a:prstClr val="black"/>
                </a:solidFill>
              </a:endParaRPr>
            </a:p>
          </p:txBody>
        </p:sp>
        <p:cxnSp>
          <p:nvCxnSpPr>
            <p:cNvPr id="9" name="直線矢印コネクタ 8"/>
            <p:cNvCxnSpPr/>
            <p:nvPr/>
          </p:nvCxnSpPr>
          <p:spPr>
            <a:xfrm>
              <a:off x="1331640" y="6147583"/>
              <a:ext cx="365215"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2" name="テキスト ボックス 11"/>
          <p:cNvSpPr txBox="1"/>
          <p:nvPr/>
        </p:nvSpPr>
        <p:spPr>
          <a:xfrm>
            <a:off x="3203848" y="3690898"/>
            <a:ext cx="5400600" cy="1754326"/>
          </a:xfrm>
          <a:prstGeom prst="rect">
            <a:avLst/>
          </a:prstGeom>
          <a:noFill/>
        </p:spPr>
        <p:txBody>
          <a:bodyPr wrap="square" rtlCol="0">
            <a:spAutoFit/>
          </a:bodyPr>
          <a:lstStyle/>
          <a:p>
            <a:r>
              <a:rPr lang="ja-JP" altLang="en-US" sz="2800" dirty="0" smtClean="0">
                <a:solidFill>
                  <a:prstClr val="black"/>
                </a:solidFill>
                <a:latin typeface="AR丸ゴシック体M" pitchFamily="49" charset="-128"/>
                <a:ea typeface="AR丸ゴシック体M" pitchFamily="49" charset="-128"/>
              </a:rPr>
              <a:t>フィルターをガラスと仮定</a:t>
            </a:r>
            <a:endParaRPr lang="en-US" altLang="ja-JP" sz="2800" dirty="0" smtClean="0">
              <a:solidFill>
                <a:prstClr val="black"/>
              </a:solidFill>
              <a:latin typeface="AR丸ゴシック体M" pitchFamily="49" charset="-128"/>
              <a:ea typeface="AR丸ゴシック体M" pitchFamily="49" charset="-128"/>
            </a:endParaRPr>
          </a:p>
          <a:p>
            <a:r>
              <a:rPr lang="ja-JP" altLang="en-US" sz="2800" dirty="0" smtClean="0">
                <a:solidFill>
                  <a:prstClr val="black"/>
                </a:solidFill>
                <a:latin typeface="AR丸ゴシック体M" pitchFamily="49" charset="-128"/>
                <a:ea typeface="AR丸ゴシック体M" pitchFamily="49" charset="-128"/>
              </a:rPr>
              <a:t>屈折率：</a:t>
            </a:r>
            <a:r>
              <a:rPr lang="en-US" altLang="ja-JP" sz="2800" dirty="0" smtClean="0">
                <a:solidFill>
                  <a:prstClr val="black"/>
                </a:solidFill>
                <a:latin typeface="AR丸ゴシック体M" pitchFamily="49" charset="-128"/>
                <a:ea typeface="AR丸ゴシック体M" pitchFamily="49" charset="-128"/>
              </a:rPr>
              <a:t>1.51</a:t>
            </a:r>
          </a:p>
          <a:p>
            <a:r>
              <a:rPr lang="ja-JP" altLang="en-US" sz="2800" dirty="0" smtClean="0">
                <a:solidFill>
                  <a:prstClr val="black"/>
                </a:solidFill>
                <a:latin typeface="AR丸ゴシック体M" pitchFamily="49" charset="-128"/>
                <a:ea typeface="AR丸ゴシック体M" pitchFamily="49" charset="-128"/>
              </a:rPr>
              <a:t>⇒</a:t>
            </a:r>
            <a:r>
              <a:rPr lang="en-US" altLang="ja-JP" sz="2800" dirty="0" smtClean="0">
                <a:solidFill>
                  <a:prstClr val="black"/>
                </a:solidFill>
                <a:latin typeface="AR丸ゴシック体M" pitchFamily="49" charset="-128"/>
                <a:ea typeface="AR丸ゴシック体M" pitchFamily="49" charset="-128"/>
              </a:rPr>
              <a:t>1.02</a:t>
            </a:r>
            <a:r>
              <a:rPr lang="ja-JP" altLang="en-US" sz="2800" dirty="0" smtClean="0">
                <a:solidFill>
                  <a:prstClr val="black"/>
                </a:solidFill>
                <a:latin typeface="AR丸ゴシック体M" pitchFamily="49" charset="-128"/>
                <a:ea typeface="AR丸ゴシック体M" pitchFamily="49" charset="-128"/>
              </a:rPr>
              <a:t>ｍｍの光路差</a:t>
            </a:r>
            <a:endParaRPr lang="en-US" altLang="ja-JP" sz="2800" dirty="0" smtClean="0">
              <a:solidFill>
                <a:prstClr val="black"/>
              </a:solidFill>
              <a:latin typeface="AR丸ゴシック体M" pitchFamily="49" charset="-128"/>
              <a:ea typeface="AR丸ゴシック体M" pitchFamily="49" charset="-128"/>
            </a:endParaRPr>
          </a:p>
          <a:p>
            <a:r>
              <a:rPr lang="ja-JP" altLang="en-US" sz="2400" dirty="0">
                <a:solidFill>
                  <a:prstClr val="black"/>
                </a:solidFill>
                <a:latin typeface="AR丸ゴシック体M" pitchFamily="49" charset="-128"/>
                <a:ea typeface="AR丸ゴシック体M" pitchFamily="49" charset="-128"/>
              </a:rPr>
              <a:t>　</a:t>
            </a:r>
            <a:endParaRPr lang="ja-JP" altLang="en-US" sz="2400" baseline="30000" dirty="0">
              <a:solidFill>
                <a:prstClr val="black"/>
              </a:solidFill>
              <a:latin typeface="AR丸ゴシック体M" pitchFamily="49" charset="-128"/>
              <a:ea typeface="AR丸ゴシック体M" pitchFamily="49" charset="-128"/>
            </a:endParaRPr>
          </a:p>
        </p:txBody>
      </p:sp>
      <p:sp>
        <p:nvSpPr>
          <p:cNvPr id="5" name="スライド番号プレースホルダー 4"/>
          <p:cNvSpPr>
            <a:spLocks noGrp="1"/>
          </p:cNvSpPr>
          <p:nvPr>
            <p:ph type="sldNum" sz="quarter" idx="12"/>
          </p:nvPr>
        </p:nvSpPr>
        <p:spPr/>
        <p:txBody>
          <a:bodyPr/>
          <a:lstStyle/>
          <a:p>
            <a:fld id="{EE5B7901-85A3-43D0-93B3-5943752BF4A8}" type="slidenum">
              <a:rPr kumimoji="1" lang="ja-JP" altLang="en-US" smtClean="0"/>
              <a:pPr/>
              <a:t>28</a:t>
            </a:fld>
            <a:endParaRPr kumimoji="1" lang="ja-JP" altLang="en-US"/>
          </a:p>
        </p:txBody>
      </p:sp>
    </p:spTree>
    <p:extLst>
      <p:ext uri="{BB962C8B-B14F-4D97-AF65-F5344CB8AC3E}">
        <p14:creationId xmlns:p14="http://schemas.microsoft.com/office/powerpoint/2010/main" val="336072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iterate type="lt">
                                    <p:tmPct val="0"/>
                                  </p:iterate>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80">
                                          <p:stCondLst>
                                            <p:cond delay="0"/>
                                          </p:stCondLst>
                                        </p:cTn>
                                        <p:tgtEl>
                                          <p:spTgt spid="3">
                                            <p:txEl>
                                              <p:pRg st="0" end="0"/>
                                            </p:txEl>
                                          </p:spTgt>
                                        </p:tgtEl>
                                      </p:cBhvr>
                                    </p:animEffect>
                                    <p:anim calcmode="lin" valueType="num">
                                      <p:cBhvr>
                                        <p:cTn id="1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0" end="0"/>
                                            </p:txEl>
                                          </p:spTgt>
                                        </p:tgtEl>
                                      </p:cBhvr>
                                      <p:to x="100000" y="60000"/>
                                    </p:animScale>
                                    <p:animScale>
                                      <p:cBhvr>
                                        <p:cTn id="22" dur="166" decel="50000">
                                          <p:stCondLst>
                                            <p:cond delay="67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childTnLst>
                                </p:cTn>
                              </p:par>
                              <p:par>
                                <p:cTn id="29" presetID="26"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80">
                                          <p:stCondLst>
                                            <p:cond delay="0"/>
                                          </p:stCondLst>
                                        </p:cTn>
                                        <p:tgtEl>
                                          <p:spTgt spid="14"/>
                                        </p:tgtEl>
                                      </p:cBhvr>
                                    </p:animEffect>
                                    <p:anim calcmode="lin" valueType="num">
                                      <p:cBhvr>
                                        <p:cTn id="3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7" dur="26">
                                          <p:stCondLst>
                                            <p:cond delay="650"/>
                                          </p:stCondLst>
                                        </p:cTn>
                                        <p:tgtEl>
                                          <p:spTgt spid="14"/>
                                        </p:tgtEl>
                                      </p:cBhvr>
                                      <p:to x="100000" y="60000"/>
                                    </p:animScale>
                                    <p:animScale>
                                      <p:cBhvr>
                                        <p:cTn id="38" dur="166" decel="50000">
                                          <p:stCondLst>
                                            <p:cond delay="676"/>
                                          </p:stCondLst>
                                        </p:cTn>
                                        <p:tgtEl>
                                          <p:spTgt spid="14"/>
                                        </p:tgtEl>
                                      </p:cBhvr>
                                      <p:to x="100000" y="100000"/>
                                    </p:animScale>
                                    <p:animScale>
                                      <p:cBhvr>
                                        <p:cTn id="39" dur="26">
                                          <p:stCondLst>
                                            <p:cond delay="1312"/>
                                          </p:stCondLst>
                                        </p:cTn>
                                        <p:tgtEl>
                                          <p:spTgt spid="14"/>
                                        </p:tgtEl>
                                      </p:cBhvr>
                                      <p:to x="100000" y="80000"/>
                                    </p:animScale>
                                    <p:animScale>
                                      <p:cBhvr>
                                        <p:cTn id="40" dur="166" decel="50000">
                                          <p:stCondLst>
                                            <p:cond delay="1338"/>
                                          </p:stCondLst>
                                        </p:cTn>
                                        <p:tgtEl>
                                          <p:spTgt spid="14"/>
                                        </p:tgtEl>
                                      </p:cBhvr>
                                      <p:to x="100000" y="100000"/>
                                    </p:animScale>
                                    <p:animScale>
                                      <p:cBhvr>
                                        <p:cTn id="41" dur="26">
                                          <p:stCondLst>
                                            <p:cond delay="1642"/>
                                          </p:stCondLst>
                                        </p:cTn>
                                        <p:tgtEl>
                                          <p:spTgt spid="14"/>
                                        </p:tgtEl>
                                      </p:cBhvr>
                                      <p:to x="100000" y="90000"/>
                                    </p:animScale>
                                    <p:animScale>
                                      <p:cBhvr>
                                        <p:cTn id="42" dur="166" decel="50000">
                                          <p:stCondLst>
                                            <p:cond delay="1668"/>
                                          </p:stCondLst>
                                        </p:cTn>
                                        <p:tgtEl>
                                          <p:spTgt spid="14"/>
                                        </p:tgtEl>
                                      </p:cBhvr>
                                      <p:to x="100000" y="100000"/>
                                    </p:animScale>
                                    <p:animScale>
                                      <p:cBhvr>
                                        <p:cTn id="43" dur="26">
                                          <p:stCondLst>
                                            <p:cond delay="1808"/>
                                          </p:stCondLst>
                                        </p:cTn>
                                        <p:tgtEl>
                                          <p:spTgt spid="14"/>
                                        </p:tgtEl>
                                      </p:cBhvr>
                                      <p:to x="100000" y="95000"/>
                                    </p:animScale>
                                    <p:animScale>
                                      <p:cBhvr>
                                        <p:cTn id="44" dur="166" decel="50000">
                                          <p:stCondLst>
                                            <p:cond delay="1834"/>
                                          </p:stCondLst>
                                        </p:cTn>
                                        <p:tgtEl>
                                          <p:spTgt spid="14"/>
                                        </p:tgtEl>
                                      </p:cBhvr>
                                      <p:to x="100000" y="100000"/>
                                    </p:animScale>
                                  </p:childTnLst>
                                </p:cTn>
                              </p:par>
                              <p:par>
                                <p:cTn id="45" presetID="2" presetClass="entr" presetSubtype="4"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par>
                                <p:cTn id="49" presetID="26"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down)">
                                      <p:cBhvr>
                                        <p:cTn id="51" dur="580">
                                          <p:stCondLst>
                                            <p:cond delay="0"/>
                                          </p:stCondLst>
                                        </p:cTn>
                                        <p:tgtEl>
                                          <p:spTgt spid="12"/>
                                        </p:tgtEl>
                                      </p:cBhvr>
                                    </p:animEffect>
                                    <p:anim calcmode="lin" valueType="num">
                                      <p:cBhvr>
                                        <p:cTn id="5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7" dur="26">
                                          <p:stCondLst>
                                            <p:cond delay="650"/>
                                          </p:stCondLst>
                                        </p:cTn>
                                        <p:tgtEl>
                                          <p:spTgt spid="12"/>
                                        </p:tgtEl>
                                      </p:cBhvr>
                                      <p:to x="100000" y="60000"/>
                                    </p:animScale>
                                    <p:animScale>
                                      <p:cBhvr>
                                        <p:cTn id="58" dur="166" decel="50000">
                                          <p:stCondLst>
                                            <p:cond delay="676"/>
                                          </p:stCondLst>
                                        </p:cTn>
                                        <p:tgtEl>
                                          <p:spTgt spid="12"/>
                                        </p:tgtEl>
                                      </p:cBhvr>
                                      <p:to x="100000" y="100000"/>
                                    </p:animScale>
                                    <p:animScale>
                                      <p:cBhvr>
                                        <p:cTn id="59" dur="26">
                                          <p:stCondLst>
                                            <p:cond delay="1312"/>
                                          </p:stCondLst>
                                        </p:cTn>
                                        <p:tgtEl>
                                          <p:spTgt spid="12"/>
                                        </p:tgtEl>
                                      </p:cBhvr>
                                      <p:to x="100000" y="80000"/>
                                    </p:animScale>
                                    <p:animScale>
                                      <p:cBhvr>
                                        <p:cTn id="60" dur="166" decel="50000">
                                          <p:stCondLst>
                                            <p:cond delay="1338"/>
                                          </p:stCondLst>
                                        </p:cTn>
                                        <p:tgtEl>
                                          <p:spTgt spid="12"/>
                                        </p:tgtEl>
                                      </p:cBhvr>
                                      <p:to x="100000" y="100000"/>
                                    </p:animScale>
                                    <p:animScale>
                                      <p:cBhvr>
                                        <p:cTn id="61" dur="26">
                                          <p:stCondLst>
                                            <p:cond delay="1642"/>
                                          </p:stCondLst>
                                        </p:cTn>
                                        <p:tgtEl>
                                          <p:spTgt spid="12"/>
                                        </p:tgtEl>
                                      </p:cBhvr>
                                      <p:to x="100000" y="90000"/>
                                    </p:animScale>
                                    <p:animScale>
                                      <p:cBhvr>
                                        <p:cTn id="62" dur="166" decel="50000">
                                          <p:stCondLst>
                                            <p:cond delay="1668"/>
                                          </p:stCondLst>
                                        </p:cTn>
                                        <p:tgtEl>
                                          <p:spTgt spid="12"/>
                                        </p:tgtEl>
                                      </p:cBhvr>
                                      <p:to x="100000" y="100000"/>
                                    </p:animScale>
                                    <p:animScale>
                                      <p:cBhvr>
                                        <p:cTn id="63" dur="26">
                                          <p:stCondLst>
                                            <p:cond delay="1808"/>
                                          </p:stCondLst>
                                        </p:cTn>
                                        <p:tgtEl>
                                          <p:spTgt spid="12"/>
                                        </p:tgtEl>
                                      </p:cBhvr>
                                      <p:to x="100000" y="95000"/>
                                    </p:animScale>
                                    <p:animScale>
                                      <p:cBhvr>
                                        <p:cTn id="64"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build="p"/>
      <p:bldP spid="4"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1763688" y="3573016"/>
            <a:ext cx="3888432" cy="648072"/>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コンテンツ プレースホルダー 2"/>
          <p:cNvSpPr>
            <a:spLocks noGrp="1"/>
          </p:cNvSpPr>
          <p:nvPr>
            <p:ph sz="quarter" idx="1"/>
          </p:nvPr>
        </p:nvSpPr>
        <p:spPr>
          <a:xfrm>
            <a:off x="683568" y="476672"/>
            <a:ext cx="7772400" cy="1800200"/>
          </a:xfrm>
        </p:spPr>
        <p:txBody>
          <a:bodyPr>
            <a:noAutofit/>
          </a:bodyPr>
          <a:lstStyle/>
          <a:p>
            <a:pPr marL="0" indent="0">
              <a:buNone/>
            </a:pPr>
            <a:r>
              <a:rPr lang="ja-JP" altLang="en-US" sz="2800" dirty="0" smtClean="0">
                <a:latin typeface="AR丸ゴシック体M" pitchFamily="49" charset="-128"/>
                <a:ea typeface="AR丸ゴシック体M" pitchFamily="49" charset="-128"/>
              </a:rPr>
              <a:t>・フィルターをつけたのは</a:t>
            </a:r>
            <a:r>
              <a:rPr lang="en-US" altLang="ja-JP" sz="2800" dirty="0" smtClean="0">
                <a:latin typeface="AR丸ゴシック体M" pitchFamily="49" charset="-128"/>
                <a:ea typeface="AR丸ゴシック体M" pitchFamily="49" charset="-128"/>
              </a:rPr>
              <a:t>P</a:t>
            </a:r>
            <a:r>
              <a:rPr lang="en-US" altLang="ja-JP" sz="2800" dirty="0">
                <a:latin typeface="AR丸ゴシック体M" pitchFamily="49" charset="-128"/>
                <a:ea typeface="AR丸ゴシック体M" pitchFamily="49" charset="-128"/>
              </a:rPr>
              <a:t>0</a:t>
            </a:r>
            <a:r>
              <a:rPr lang="ja-JP" altLang="en-US" sz="2800" dirty="0" smtClean="0">
                <a:latin typeface="AR丸ゴシック体M" pitchFamily="49" charset="-128"/>
                <a:ea typeface="AR丸ゴシック体M" pitchFamily="49" charset="-128"/>
              </a:rPr>
              <a:t>と</a:t>
            </a:r>
            <a:r>
              <a:rPr lang="en-US" altLang="ja-JP" sz="2800" dirty="0">
                <a:latin typeface="AR丸ゴシック体M" pitchFamily="49" charset="-128"/>
                <a:ea typeface="AR丸ゴシック体M" pitchFamily="49" charset="-128"/>
              </a:rPr>
              <a:t>P2</a:t>
            </a:r>
            <a:endParaRPr lang="en-US" altLang="ja-JP" sz="2800" dirty="0" smtClean="0">
              <a:latin typeface="AR丸ゴシック体M" pitchFamily="49" charset="-128"/>
              <a:ea typeface="AR丸ゴシック体M" pitchFamily="49" charset="-128"/>
            </a:endParaRPr>
          </a:p>
          <a:p>
            <a:pPr marL="0" indent="0">
              <a:buNone/>
            </a:pPr>
            <a:r>
              <a:rPr lang="ja-JP" altLang="en-US" sz="2800" dirty="0" smtClean="0">
                <a:latin typeface="AR丸ゴシック体M" pitchFamily="49" charset="-128"/>
                <a:ea typeface="AR丸ゴシック体M" pitchFamily="49" charset="-128"/>
              </a:rPr>
              <a:t>・フィルターをつけると実際の光路は見かけ</a:t>
            </a:r>
            <a:endParaRPr lang="en-US" altLang="ja-JP" sz="2800" dirty="0" smtClean="0">
              <a:latin typeface="AR丸ゴシック体M" pitchFamily="49" charset="-128"/>
              <a:ea typeface="AR丸ゴシック体M" pitchFamily="49" charset="-128"/>
            </a:endParaRPr>
          </a:p>
          <a:p>
            <a:pPr marL="0" indent="0">
              <a:buNone/>
            </a:pPr>
            <a:r>
              <a:rPr lang="ja-JP" altLang="en-US" sz="2800" dirty="0" smtClean="0">
                <a:latin typeface="AR丸ゴシック体M" pitchFamily="49" charset="-128"/>
                <a:ea typeface="AR丸ゴシック体M" pitchFamily="49" charset="-128"/>
              </a:rPr>
              <a:t>　より長くなる</a:t>
            </a:r>
            <a:r>
              <a:rPr lang="en-US" altLang="ja-JP" sz="2800" dirty="0" smtClean="0">
                <a:latin typeface="AR丸ゴシック体M" pitchFamily="49" charset="-128"/>
                <a:ea typeface="AR丸ゴシック体M" pitchFamily="49" charset="-128"/>
              </a:rPr>
              <a:t>		</a:t>
            </a:r>
            <a:endParaRPr kumimoji="1" lang="en-US" altLang="ja-JP" sz="2800" dirty="0" smtClean="0">
              <a:latin typeface="AR丸ゴシック体M" pitchFamily="49" charset="-128"/>
              <a:ea typeface="AR丸ゴシック体M" pitchFamily="49" charset="-128"/>
            </a:endParaRPr>
          </a:p>
        </p:txBody>
      </p:sp>
      <p:sp>
        <p:nvSpPr>
          <p:cNvPr id="5" name="正方形/長方形 4"/>
          <p:cNvSpPr/>
          <p:nvPr/>
        </p:nvSpPr>
        <p:spPr>
          <a:xfrm>
            <a:off x="1294135" y="5733256"/>
            <a:ext cx="6545382" cy="523220"/>
          </a:xfrm>
          <a:prstGeom prst="rect">
            <a:avLst/>
          </a:prstGeom>
          <a:noFill/>
        </p:spPr>
        <p:txBody>
          <a:bodyPr wrap="none" lIns="91440" tIns="45720" rIns="91440" bIns="45720">
            <a:spAutoFit/>
          </a:bodyPr>
          <a:lstStyle/>
          <a:p>
            <a:pPr algn="ctr"/>
            <a:r>
              <a:rPr lang="ja-JP" altLang="en-US" sz="2800" b="1" spc="300" dirty="0" smtClean="0">
                <a:ln w="11430" cmpd="sng">
                  <a:solidFill>
                    <a:srgbClr val="D34817">
                      <a:tint val="10000"/>
                    </a:srgbClr>
                  </a:solidFill>
                  <a:prstDash val="solid"/>
                  <a:miter lim="800000"/>
                </a:ln>
                <a:gradFill>
                  <a:gsLst>
                    <a:gs pos="10000">
                      <a:srgbClr val="D34817">
                        <a:tint val="83000"/>
                        <a:shade val="100000"/>
                        <a:satMod val="200000"/>
                      </a:srgbClr>
                    </a:gs>
                    <a:gs pos="75000">
                      <a:srgbClr val="D34817">
                        <a:tint val="100000"/>
                        <a:shade val="50000"/>
                        <a:satMod val="150000"/>
                      </a:srgbClr>
                    </a:gs>
                  </a:gsLst>
                  <a:lin ang="5400000"/>
                </a:gradFill>
                <a:effectLst>
                  <a:glow rad="45500">
                    <a:srgbClr val="D34817">
                      <a:satMod val="220000"/>
                      <a:alpha val="35000"/>
                    </a:srgbClr>
                  </a:glow>
                </a:effectLst>
                <a:latin typeface="AR丸ゴシック体M" pitchFamily="49" charset="-128"/>
                <a:ea typeface="AR丸ゴシック体M" pitchFamily="49" charset="-128"/>
              </a:rPr>
              <a:t>よってフィルターのせいではない。</a:t>
            </a:r>
            <a:endParaRPr lang="ja-JP" altLang="en-US" sz="2800" b="1" spc="300" dirty="0">
              <a:ln w="11430" cmpd="sng">
                <a:solidFill>
                  <a:srgbClr val="D34817">
                    <a:tint val="10000"/>
                  </a:srgbClr>
                </a:solidFill>
                <a:prstDash val="solid"/>
                <a:miter lim="800000"/>
              </a:ln>
              <a:gradFill>
                <a:gsLst>
                  <a:gs pos="10000">
                    <a:srgbClr val="D34817">
                      <a:tint val="83000"/>
                      <a:shade val="100000"/>
                      <a:satMod val="200000"/>
                    </a:srgbClr>
                  </a:gs>
                  <a:gs pos="75000">
                    <a:srgbClr val="D34817">
                      <a:tint val="100000"/>
                      <a:shade val="50000"/>
                      <a:satMod val="150000"/>
                    </a:srgbClr>
                  </a:gs>
                </a:gsLst>
                <a:lin ang="5400000"/>
              </a:gradFill>
              <a:effectLst>
                <a:glow rad="45500">
                  <a:srgbClr val="D34817">
                    <a:satMod val="220000"/>
                    <a:alpha val="35000"/>
                  </a:srgbClr>
                </a:glow>
              </a:effectLst>
              <a:latin typeface="AR丸ゴシック体M" pitchFamily="49" charset="-128"/>
              <a:ea typeface="AR丸ゴシック体M" pitchFamily="49" charset="-128"/>
            </a:endParaRPr>
          </a:p>
        </p:txBody>
      </p:sp>
      <p:sp>
        <p:nvSpPr>
          <p:cNvPr id="12" name="テキスト ボックス 11"/>
          <p:cNvSpPr txBox="1"/>
          <p:nvPr/>
        </p:nvSpPr>
        <p:spPr>
          <a:xfrm>
            <a:off x="971600" y="2383817"/>
            <a:ext cx="7416824" cy="3026470"/>
          </a:xfrm>
          <a:prstGeom prst="rect">
            <a:avLst/>
          </a:prstGeom>
          <a:noFill/>
        </p:spPr>
        <p:txBody>
          <a:bodyPr wrap="square" rtlCol="0">
            <a:spAutoFit/>
          </a:bodyPr>
          <a:lstStyle/>
          <a:p>
            <a:r>
              <a:rPr lang="ja-JP" altLang="en-US" sz="2800" dirty="0" smtClean="0">
                <a:solidFill>
                  <a:prstClr val="black"/>
                </a:solidFill>
                <a:latin typeface="AR丸ゴシック体M" pitchFamily="49" charset="-128"/>
                <a:ea typeface="AR丸ゴシック体M" pitchFamily="49" charset="-128"/>
              </a:rPr>
              <a:t>このことからフィルターの影響を考えて光速を計算し直すと</a:t>
            </a:r>
            <a:endParaRPr lang="en-US" altLang="ja-JP" sz="2800" dirty="0" smtClean="0">
              <a:solidFill>
                <a:prstClr val="black"/>
              </a:solidFill>
              <a:latin typeface="AR丸ゴシック体M" pitchFamily="49" charset="-128"/>
              <a:ea typeface="AR丸ゴシック体M" pitchFamily="49" charset="-128"/>
            </a:endParaRPr>
          </a:p>
          <a:p>
            <a:endParaRPr lang="en-US" altLang="ja-JP" sz="2800" dirty="0" smtClean="0">
              <a:solidFill>
                <a:prstClr val="black"/>
              </a:solidFill>
              <a:latin typeface="AR丸ゴシック体M" pitchFamily="49" charset="-128"/>
              <a:ea typeface="AR丸ゴシック体M" pitchFamily="49" charset="-128"/>
            </a:endParaRPr>
          </a:p>
          <a:p>
            <a:r>
              <a:rPr lang="ja-JP" altLang="en-US" sz="2800" dirty="0" smtClean="0">
                <a:solidFill>
                  <a:prstClr val="black"/>
                </a:solidFill>
                <a:latin typeface="AR丸ゴシック体M" pitchFamily="49" charset="-128"/>
                <a:ea typeface="AR丸ゴシック体M" pitchFamily="49" charset="-128"/>
              </a:rPr>
              <a:t>⇒</a:t>
            </a:r>
            <a:r>
              <a:rPr lang="ja-JP" altLang="en-US" sz="2800" dirty="0">
                <a:solidFill>
                  <a:prstClr val="black"/>
                </a:solidFill>
                <a:latin typeface="AR丸ゴシック体M" pitchFamily="49" charset="-128"/>
                <a:ea typeface="AR丸ゴシック体M" pitchFamily="49" charset="-128"/>
              </a:rPr>
              <a:t>　</a:t>
            </a:r>
            <a:r>
              <a:rPr lang="ja-JP" altLang="en-US" sz="3200" dirty="0" smtClean="0">
                <a:solidFill>
                  <a:prstClr val="black"/>
                </a:solidFill>
                <a:latin typeface="AR丸ゴシック体M" pitchFamily="49" charset="-128"/>
                <a:ea typeface="AR丸ゴシック体M" pitchFamily="49" charset="-128"/>
              </a:rPr>
              <a:t>ｃ＝</a:t>
            </a:r>
            <a:r>
              <a:rPr lang="en-US" altLang="ja-JP" sz="3200" dirty="0" smtClean="0">
                <a:solidFill>
                  <a:prstClr val="black"/>
                </a:solidFill>
                <a:latin typeface="AR丸ゴシック体M" pitchFamily="49" charset="-128"/>
                <a:ea typeface="AR丸ゴシック体M" pitchFamily="49" charset="-128"/>
              </a:rPr>
              <a:t>2.68</a:t>
            </a:r>
            <a:r>
              <a:rPr lang="en-US" altLang="ja-JP" sz="3200" u="sng" dirty="0" smtClean="0">
                <a:solidFill>
                  <a:prstClr val="black"/>
                </a:solidFill>
                <a:latin typeface="AR丸ゴシック体M" pitchFamily="49" charset="-128"/>
                <a:ea typeface="AR丸ゴシック体M" pitchFamily="49" charset="-128"/>
              </a:rPr>
              <a:t>6</a:t>
            </a:r>
            <a:r>
              <a:rPr lang="en-US" altLang="ja-JP" sz="3200" dirty="0" smtClean="0">
                <a:solidFill>
                  <a:prstClr val="black"/>
                </a:solidFill>
                <a:latin typeface="AR丸ゴシック体M" pitchFamily="49" charset="-128"/>
                <a:ea typeface="AR丸ゴシック体M" pitchFamily="49" charset="-128"/>
              </a:rPr>
              <a:t>×10</a:t>
            </a:r>
            <a:r>
              <a:rPr lang="en-US" altLang="ja-JP" sz="3200" baseline="30000" dirty="0" smtClean="0">
                <a:solidFill>
                  <a:prstClr val="black"/>
                </a:solidFill>
                <a:latin typeface="AR丸ゴシック体M" pitchFamily="49" charset="-128"/>
                <a:ea typeface="AR丸ゴシック体M" pitchFamily="49" charset="-128"/>
              </a:rPr>
              <a:t>8</a:t>
            </a:r>
            <a:r>
              <a:rPr lang="en-US" altLang="ja-JP" sz="3200" dirty="0" smtClean="0">
                <a:solidFill>
                  <a:prstClr val="black"/>
                </a:solidFill>
                <a:latin typeface="AR丸ゴシック体M" pitchFamily="49" charset="-128"/>
                <a:ea typeface="AR丸ゴシック体M" pitchFamily="49" charset="-128"/>
              </a:rPr>
              <a:t>(m/s)</a:t>
            </a:r>
            <a:endParaRPr lang="en-US" altLang="ja-JP" sz="3200" baseline="30000" dirty="0" smtClean="0">
              <a:solidFill>
                <a:prstClr val="black"/>
              </a:solidFill>
              <a:latin typeface="AR丸ゴシック体M" pitchFamily="49" charset="-128"/>
              <a:ea typeface="AR丸ゴシック体M" pitchFamily="49" charset="-128"/>
            </a:endParaRPr>
          </a:p>
          <a:p>
            <a:endParaRPr lang="en-US" altLang="ja-JP" sz="2800" baseline="30000" dirty="0" smtClean="0">
              <a:solidFill>
                <a:prstClr val="black"/>
              </a:solidFill>
              <a:latin typeface="AR丸ゴシック体M" pitchFamily="49" charset="-128"/>
              <a:ea typeface="AR丸ゴシック体M" pitchFamily="49" charset="-128"/>
            </a:endParaRPr>
          </a:p>
          <a:p>
            <a:r>
              <a:rPr lang="ja-JP" altLang="en-US" sz="2800" dirty="0" smtClean="0">
                <a:solidFill>
                  <a:prstClr val="black"/>
                </a:solidFill>
                <a:latin typeface="AR丸ゴシック体M" pitchFamily="49" charset="-128"/>
                <a:ea typeface="AR丸ゴシック体M" pitchFamily="49" charset="-128"/>
              </a:rPr>
              <a:t>となり、小数第３位以下にしか影響を及ぼさないことがわかる</a:t>
            </a:r>
            <a:endParaRPr lang="ja-JP" altLang="en-US" sz="2800" dirty="0">
              <a:solidFill>
                <a:prstClr val="black"/>
              </a:solidFill>
              <a:latin typeface="AR丸ゴシック体M" pitchFamily="49" charset="-128"/>
              <a:ea typeface="AR丸ゴシック体M" pitchFamily="49" charset="-128"/>
            </a:endParaRPr>
          </a:p>
        </p:txBody>
      </p:sp>
      <p:sp>
        <p:nvSpPr>
          <p:cNvPr id="2" name="スライド番号プレースホルダー 1"/>
          <p:cNvSpPr>
            <a:spLocks noGrp="1"/>
          </p:cNvSpPr>
          <p:nvPr>
            <p:ph type="sldNum" sz="quarter" idx="12"/>
          </p:nvPr>
        </p:nvSpPr>
        <p:spPr/>
        <p:txBody>
          <a:bodyPr/>
          <a:lstStyle/>
          <a:p>
            <a:fld id="{EE5B7901-85A3-43D0-93B3-5943752BF4A8}" type="slidenum">
              <a:rPr kumimoji="1" lang="ja-JP" altLang="en-US" smtClean="0"/>
              <a:pPr/>
              <a:t>29</a:t>
            </a:fld>
            <a:endParaRPr kumimoji="1" lang="ja-JP" altLang="en-US"/>
          </a:p>
        </p:txBody>
      </p:sp>
    </p:spTree>
    <p:extLst>
      <p:ext uri="{BB962C8B-B14F-4D97-AF65-F5344CB8AC3E}">
        <p14:creationId xmlns:p14="http://schemas.microsoft.com/office/powerpoint/2010/main" val="330783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80">
                                          <p:stCondLst>
                                            <p:cond delay="0"/>
                                          </p:stCondLst>
                                        </p:cTn>
                                        <p:tgtEl>
                                          <p:spTgt spid="12"/>
                                        </p:tgtEl>
                                      </p:cBhvr>
                                    </p:animEffect>
                                    <p:anim calcmode="lin" valueType="num">
                                      <p:cBhvr>
                                        <p:cTn id="5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3" dur="26">
                                          <p:stCondLst>
                                            <p:cond delay="650"/>
                                          </p:stCondLst>
                                        </p:cTn>
                                        <p:tgtEl>
                                          <p:spTgt spid="12"/>
                                        </p:tgtEl>
                                      </p:cBhvr>
                                      <p:to x="100000" y="60000"/>
                                    </p:animScale>
                                    <p:animScale>
                                      <p:cBhvr>
                                        <p:cTn id="64" dur="166" decel="50000">
                                          <p:stCondLst>
                                            <p:cond delay="676"/>
                                          </p:stCondLst>
                                        </p:cTn>
                                        <p:tgtEl>
                                          <p:spTgt spid="12"/>
                                        </p:tgtEl>
                                      </p:cBhvr>
                                      <p:to x="100000" y="100000"/>
                                    </p:animScale>
                                    <p:animScale>
                                      <p:cBhvr>
                                        <p:cTn id="65" dur="26">
                                          <p:stCondLst>
                                            <p:cond delay="1312"/>
                                          </p:stCondLst>
                                        </p:cTn>
                                        <p:tgtEl>
                                          <p:spTgt spid="12"/>
                                        </p:tgtEl>
                                      </p:cBhvr>
                                      <p:to x="100000" y="80000"/>
                                    </p:animScale>
                                    <p:animScale>
                                      <p:cBhvr>
                                        <p:cTn id="66" dur="166" decel="50000">
                                          <p:stCondLst>
                                            <p:cond delay="1338"/>
                                          </p:stCondLst>
                                        </p:cTn>
                                        <p:tgtEl>
                                          <p:spTgt spid="12"/>
                                        </p:tgtEl>
                                      </p:cBhvr>
                                      <p:to x="100000" y="100000"/>
                                    </p:animScale>
                                    <p:animScale>
                                      <p:cBhvr>
                                        <p:cTn id="67" dur="26">
                                          <p:stCondLst>
                                            <p:cond delay="1642"/>
                                          </p:stCondLst>
                                        </p:cTn>
                                        <p:tgtEl>
                                          <p:spTgt spid="12"/>
                                        </p:tgtEl>
                                      </p:cBhvr>
                                      <p:to x="100000" y="90000"/>
                                    </p:animScale>
                                    <p:animScale>
                                      <p:cBhvr>
                                        <p:cTn id="68" dur="166" decel="50000">
                                          <p:stCondLst>
                                            <p:cond delay="1668"/>
                                          </p:stCondLst>
                                        </p:cTn>
                                        <p:tgtEl>
                                          <p:spTgt spid="12"/>
                                        </p:tgtEl>
                                      </p:cBhvr>
                                      <p:to x="100000" y="100000"/>
                                    </p:animScale>
                                    <p:animScale>
                                      <p:cBhvr>
                                        <p:cTn id="69" dur="26">
                                          <p:stCondLst>
                                            <p:cond delay="1808"/>
                                          </p:stCondLst>
                                        </p:cTn>
                                        <p:tgtEl>
                                          <p:spTgt spid="12"/>
                                        </p:tgtEl>
                                      </p:cBhvr>
                                      <p:to x="100000" y="95000"/>
                                    </p:animScale>
                                    <p:animScale>
                                      <p:cBhvr>
                                        <p:cTn id="70" dur="166" decel="50000">
                                          <p:stCondLst>
                                            <p:cond delay="1834"/>
                                          </p:stCondLst>
                                        </p:cTn>
                                        <p:tgtEl>
                                          <p:spTgt spid="12"/>
                                        </p:tgtEl>
                                      </p:cBhvr>
                                      <p:to x="100000" y="100000"/>
                                    </p:animScale>
                                  </p:childTnLst>
                                </p:cTn>
                              </p:par>
                              <p:par>
                                <p:cTn id="71" presetID="26"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wipe(down)">
                                      <p:cBhvr>
                                        <p:cTn id="73" dur="580">
                                          <p:stCondLst>
                                            <p:cond delay="0"/>
                                          </p:stCondLst>
                                        </p:cTn>
                                        <p:tgtEl>
                                          <p:spTgt spid="16"/>
                                        </p:tgtEl>
                                      </p:cBhvr>
                                    </p:animEffect>
                                    <p:anim calcmode="lin" valueType="num">
                                      <p:cBhvr>
                                        <p:cTn id="7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79" dur="26">
                                          <p:stCondLst>
                                            <p:cond delay="650"/>
                                          </p:stCondLst>
                                        </p:cTn>
                                        <p:tgtEl>
                                          <p:spTgt spid="16"/>
                                        </p:tgtEl>
                                      </p:cBhvr>
                                      <p:to x="100000" y="60000"/>
                                    </p:animScale>
                                    <p:animScale>
                                      <p:cBhvr>
                                        <p:cTn id="80" dur="166" decel="50000">
                                          <p:stCondLst>
                                            <p:cond delay="676"/>
                                          </p:stCondLst>
                                        </p:cTn>
                                        <p:tgtEl>
                                          <p:spTgt spid="16"/>
                                        </p:tgtEl>
                                      </p:cBhvr>
                                      <p:to x="100000" y="100000"/>
                                    </p:animScale>
                                    <p:animScale>
                                      <p:cBhvr>
                                        <p:cTn id="81" dur="26">
                                          <p:stCondLst>
                                            <p:cond delay="1312"/>
                                          </p:stCondLst>
                                        </p:cTn>
                                        <p:tgtEl>
                                          <p:spTgt spid="16"/>
                                        </p:tgtEl>
                                      </p:cBhvr>
                                      <p:to x="100000" y="80000"/>
                                    </p:animScale>
                                    <p:animScale>
                                      <p:cBhvr>
                                        <p:cTn id="82" dur="166" decel="50000">
                                          <p:stCondLst>
                                            <p:cond delay="1338"/>
                                          </p:stCondLst>
                                        </p:cTn>
                                        <p:tgtEl>
                                          <p:spTgt spid="16"/>
                                        </p:tgtEl>
                                      </p:cBhvr>
                                      <p:to x="100000" y="100000"/>
                                    </p:animScale>
                                    <p:animScale>
                                      <p:cBhvr>
                                        <p:cTn id="83" dur="26">
                                          <p:stCondLst>
                                            <p:cond delay="1642"/>
                                          </p:stCondLst>
                                        </p:cTn>
                                        <p:tgtEl>
                                          <p:spTgt spid="16"/>
                                        </p:tgtEl>
                                      </p:cBhvr>
                                      <p:to x="100000" y="90000"/>
                                    </p:animScale>
                                    <p:animScale>
                                      <p:cBhvr>
                                        <p:cTn id="84" dur="166" decel="50000">
                                          <p:stCondLst>
                                            <p:cond delay="1668"/>
                                          </p:stCondLst>
                                        </p:cTn>
                                        <p:tgtEl>
                                          <p:spTgt spid="16"/>
                                        </p:tgtEl>
                                      </p:cBhvr>
                                      <p:to x="100000" y="100000"/>
                                    </p:animScale>
                                    <p:animScale>
                                      <p:cBhvr>
                                        <p:cTn id="85" dur="26">
                                          <p:stCondLst>
                                            <p:cond delay="1808"/>
                                          </p:stCondLst>
                                        </p:cTn>
                                        <p:tgtEl>
                                          <p:spTgt spid="16"/>
                                        </p:tgtEl>
                                      </p:cBhvr>
                                      <p:to x="100000" y="95000"/>
                                    </p:animScale>
                                    <p:animScale>
                                      <p:cBhvr>
                                        <p:cTn id="86" dur="166" decel="50000">
                                          <p:stCondLst>
                                            <p:cond delay="1834"/>
                                          </p:stCondLst>
                                        </p:cTn>
                                        <p:tgtEl>
                                          <p:spTgt spid="16"/>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14" presetClass="entr" presetSubtype="10" fill="hold" grpId="0" nodeType="click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randombar(horizontal)">
                                      <p:cBhvr>
                                        <p:cTn id="91" dur="500"/>
                                        <p:tgtEl>
                                          <p:spTgt spid="5"/>
                                        </p:tgtEl>
                                      </p:cBhvr>
                                    </p:animEffect>
                                  </p:childTnLst>
                                </p:cTn>
                              </p:par>
                              <p:par>
                                <p:cTn id="92" presetID="25" presetClass="emph" presetSubtype="0" fill="hold" grpId="1" nodeType="withEffect">
                                  <p:stCondLst>
                                    <p:cond delay="0"/>
                                  </p:stCondLst>
                                  <p:childTnLst>
                                    <p:animClr clrSpc="hsl" dir="cw">
                                      <p:cBhvr override="childStyle">
                                        <p:cTn id="93" dur="500" fill="hold"/>
                                        <p:tgtEl>
                                          <p:spTgt spid="5"/>
                                        </p:tgtEl>
                                        <p:attrNameLst>
                                          <p:attrName>style.color</p:attrName>
                                        </p:attrNameLst>
                                      </p:cBhvr>
                                      <p:by>
                                        <p:hsl h="0" s="-70588" l="0"/>
                                      </p:by>
                                    </p:animClr>
                                    <p:animClr clrSpc="hsl" dir="cw">
                                      <p:cBhvr>
                                        <p:cTn id="94" dur="500" fill="hold"/>
                                        <p:tgtEl>
                                          <p:spTgt spid="5"/>
                                        </p:tgtEl>
                                        <p:attrNameLst>
                                          <p:attrName>fillcolor</p:attrName>
                                        </p:attrNameLst>
                                      </p:cBhvr>
                                      <p:by>
                                        <p:hsl h="0" s="-70588" l="0"/>
                                      </p:by>
                                    </p:animClr>
                                    <p:animClr clrSpc="hsl" dir="cw">
                                      <p:cBhvr>
                                        <p:cTn id="95" dur="500" fill="hold"/>
                                        <p:tgtEl>
                                          <p:spTgt spid="5"/>
                                        </p:tgtEl>
                                        <p:attrNameLst>
                                          <p:attrName>stroke.color</p:attrName>
                                        </p:attrNameLst>
                                      </p:cBhvr>
                                      <p:by>
                                        <p:hsl h="0" s="-70588" l="0"/>
                                      </p:by>
                                    </p:animClr>
                                    <p:set>
                                      <p:cBhvr>
                                        <p:cTn id="96"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build="p"/>
      <p:bldP spid="5" grpId="0"/>
      <p:bldP spid="5" grpId="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9592" y="20824"/>
            <a:ext cx="7772400" cy="1143000"/>
          </a:xfrm>
        </p:spPr>
        <p:txBody>
          <a:bodyPr/>
          <a:lstStyle/>
          <a:p>
            <a:r>
              <a:rPr kumimoji="1" lang="ja-JP" altLang="en-US" dirty="0" smtClean="0">
                <a:latin typeface="HGP創英角ﾎﾟｯﾌﾟ体" pitchFamily="50" charset="-128"/>
                <a:ea typeface="HGP創英角ﾎﾟｯﾌﾟ体" pitchFamily="50" charset="-128"/>
              </a:rPr>
              <a:t>実験の原理　　　　　　　　　　</a:t>
            </a:r>
            <a:r>
              <a:rPr kumimoji="1" lang="ja-JP" altLang="en-US" sz="1600" dirty="0" smtClean="0">
                <a:latin typeface="HGP創英角ﾎﾟｯﾌﾟ体" pitchFamily="50" charset="-128"/>
                <a:ea typeface="HGP創英角ﾎﾟｯﾌﾟ体" pitchFamily="50" charset="-128"/>
              </a:rPr>
              <a:t>（担当：澤田）</a:t>
            </a:r>
            <a:endParaRPr kumimoji="1" lang="ja-JP" altLang="en-US" sz="1600" dirty="0">
              <a:latin typeface="HGP創英角ﾎﾟｯﾌﾟ体" pitchFamily="50" charset="-128"/>
              <a:ea typeface="HGP創英角ﾎﾟｯﾌﾟ体" pitchFamily="50" charset="-128"/>
            </a:endParaRPr>
          </a:p>
        </p:txBody>
      </p:sp>
      <p:sp>
        <p:nvSpPr>
          <p:cNvPr id="3" name="コンテンツ プレースホルダー 2"/>
          <p:cNvSpPr>
            <a:spLocks noGrp="1"/>
          </p:cNvSpPr>
          <p:nvPr>
            <p:ph sz="quarter" idx="1"/>
          </p:nvPr>
        </p:nvSpPr>
        <p:spPr>
          <a:xfrm>
            <a:off x="899592" y="1147056"/>
            <a:ext cx="7772400" cy="1549152"/>
          </a:xfrm>
        </p:spPr>
        <p:txBody>
          <a:bodyPr>
            <a:normAutofit fontScale="92500" lnSpcReduction="10000"/>
          </a:bodyPr>
          <a:lstStyle/>
          <a:p>
            <a:r>
              <a:rPr kumimoji="1" lang="en-US" altLang="ja-JP" dirty="0" smtClean="0"/>
              <a:t>LED</a:t>
            </a:r>
            <a:r>
              <a:rPr lang="ja-JP" altLang="en-US" dirty="0" smtClean="0">
                <a:latin typeface="HGS教科書体" pitchFamily="18" charset="-128"/>
                <a:ea typeface="HGS教科書体" pitchFamily="18" charset="-128"/>
              </a:rPr>
              <a:t>～光センサーまでの距離を</a:t>
            </a:r>
            <a:r>
              <a:rPr lang="en-US" altLang="ja-JP" dirty="0">
                <a:latin typeface="Times New Roman" pitchFamily="18" charset="0"/>
                <a:ea typeface="HGS教科書体" pitchFamily="18" charset="-128"/>
                <a:cs typeface="Times New Roman" pitchFamily="18" charset="0"/>
              </a:rPr>
              <a:t>L</a:t>
            </a:r>
            <a:r>
              <a:rPr lang="ja-JP" altLang="en-US" dirty="0" smtClean="0">
                <a:latin typeface="HGS教科書体" pitchFamily="18" charset="-128"/>
                <a:ea typeface="HGS教科書体" pitchFamily="18" charset="-128"/>
              </a:rPr>
              <a:t>とし、光が届く時間を</a:t>
            </a:r>
            <a:r>
              <a:rPr lang="en-US" altLang="ja-JP" dirty="0">
                <a:latin typeface="Times New Roman" pitchFamily="18" charset="0"/>
                <a:ea typeface="HGS教科書体" pitchFamily="18" charset="-128"/>
                <a:cs typeface="Times New Roman" pitchFamily="18" charset="0"/>
              </a:rPr>
              <a:t>T</a:t>
            </a:r>
            <a:r>
              <a:rPr lang="ja-JP" altLang="en-US" dirty="0" smtClean="0">
                <a:latin typeface="Times New Roman" pitchFamily="18" charset="0"/>
                <a:ea typeface="HGS教科書体" pitchFamily="18" charset="-128"/>
                <a:cs typeface="Times New Roman" pitchFamily="18" charset="0"/>
              </a:rPr>
              <a:t>とする。</a:t>
            </a:r>
            <a:endParaRPr lang="en-US" altLang="ja-JP" dirty="0" smtClean="0">
              <a:latin typeface="Times New Roman" pitchFamily="18" charset="0"/>
              <a:ea typeface="HGS教科書体" pitchFamily="18" charset="-128"/>
              <a:cs typeface="Times New Roman" pitchFamily="18" charset="0"/>
            </a:endParaRPr>
          </a:p>
          <a:p>
            <a:r>
              <a:rPr lang="en-US" altLang="ja-JP" dirty="0" smtClean="0">
                <a:latin typeface="Times New Roman" pitchFamily="18" charset="0"/>
                <a:ea typeface="HGS教科書体" pitchFamily="18" charset="-128"/>
                <a:cs typeface="Times New Roman" pitchFamily="18" charset="0"/>
              </a:rPr>
              <a:t>L</a:t>
            </a:r>
            <a:r>
              <a:rPr kumimoji="1" lang="ja-JP" altLang="en-US" dirty="0" smtClean="0">
                <a:latin typeface="HGS教科書体" pitchFamily="18" charset="-128"/>
                <a:ea typeface="HGS教科書体" pitchFamily="18" charset="-128"/>
              </a:rPr>
              <a:t>を</a:t>
            </a:r>
            <a:r>
              <a:rPr kumimoji="1" lang="en-US" altLang="ja-JP" dirty="0" smtClean="0">
                <a:latin typeface="Times New Roman" pitchFamily="18" charset="0"/>
                <a:ea typeface="HGS教科書体" pitchFamily="18" charset="-128"/>
                <a:cs typeface="Times New Roman" pitchFamily="18" charset="0"/>
              </a:rPr>
              <a:t>L’</a:t>
            </a:r>
            <a:r>
              <a:rPr kumimoji="1" lang="ja-JP" altLang="en-US" dirty="0" smtClean="0">
                <a:latin typeface="Times New Roman" pitchFamily="18" charset="0"/>
                <a:ea typeface="HGS教科書体" pitchFamily="18" charset="-128"/>
                <a:cs typeface="Times New Roman" pitchFamily="18" charset="0"/>
              </a:rPr>
              <a:t>に</a:t>
            </a:r>
            <a:r>
              <a:rPr lang="ja-JP" altLang="en-US" dirty="0">
                <a:latin typeface="Times New Roman" pitchFamily="18" charset="0"/>
                <a:ea typeface="HGS教科書体" pitchFamily="18" charset="-128"/>
                <a:cs typeface="Times New Roman" pitchFamily="18" charset="0"/>
              </a:rPr>
              <a:t>変えた</a:t>
            </a:r>
            <a:r>
              <a:rPr lang="ja-JP" altLang="en-US" dirty="0" smtClean="0">
                <a:latin typeface="Times New Roman" pitchFamily="18" charset="0"/>
                <a:ea typeface="HGS教科書体" pitchFamily="18" charset="-128"/>
                <a:cs typeface="Times New Roman" pitchFamily="18" charset="0"/>
              </a:rPr>
              <a:t>とき、</a:t>
            </a:r>
            <a:r>
              <a:rPr lang="en-US" altLang="ja-JP" dirty="0" smtClean="0">
                <a:latin typeface="Times New Roman" pitchFamily="18" charset="0"/>
                <a:ea typeface="HGS教科書体" pitchFamily="18" charset="-128"/>
                <a:cs typeface="Times New Roman" pitchFamily="18" charset="0"/>
              </a:rPr>
              <a:t>T</a:t>
            </a:r>
            <a:r>
              <a:rPr lang="ja-JP" altLang="en-US" dirty="0" smtClean="0">
                <a:latin typeface="Times New Roman" pitchFamily="18" charset="0"/>
                <a:ea typeface="HGS教科書体" pitchFamily="18" charset="-128"/>
                <a:cs typeface="Times New Roman" pitchFamily="18" charset="0"/>
              </a:rPr>
              <a:t>が</a:t>
            </a:r>
            <a:r>
              <a:rPr lang="en-US" altLang="ja-JP" dirty="0" smtClean="0">
                <a:latin typeface="Times New Roman" pitchFamily="18" charset="0"/>
                <a:ea typeface="HGS教科書体" pitchFamily="18" charset="-128"/>
                <a:cs typeface="Times New Roman" pitchFamily="18" charset="0"/>
              </a:rPr>
              <a:t>T’</a:t>
            </a:r>
            <a:r>
              <a:rPr lang="ja-JP" altLang="en-US" dirty="0" smtClean="0">
                <a:latin typeface="Times New Roman" pitchFamily="18" charset="0"/>
                <a:ea typeface="HGS教科書体" pitchFamily="18" charset="-128"/>
                <a:cs typeface="Times New Roman" pitchFamily="18" charset="0"/>
              </a:rPr>
              <a:t>になったとすると、</a:t>
            </a:r>
            <a:r>
              <a:rPr kumimoji="1" lang="ja-JP" altLang="en-US" dirty="0" smtClean="0">
                <a:latin typeface="HGS教科書体" pitchFamily="18" charset="-128"/>
                <a:ea typeface="HGS教科書体" pitchFamily="18" charset="-128"/>
              </a:rPr>
              <a:t>光速は、</a:t>
            </a:r>
            <a:r>
              <a:rPr kumimoji="1" lang="en-US" altLang="ja-JP" dirty="0" smtClean="0">
                <a:latin typeface="HGS教科書体" pitchFamily="18" charset="-128"/>
                <a:ea typeface="HGS教科書体" pitchFamily="18" charset="-128"/>
              </a:rPr>
              <a:t>c=(</a:t>
            </a:r>
            <a:r>
              <a:rPr kumimoji="1" lang="en-US" altLang="ja-JP" dirty="0" smtClean="0">
                <a:latin typeface="Times New Roman" pitchFamily="18" charset="0"/>
                <a:ea typeface="HGS教科書体" pitchFamily="18" charset="-128"/>
                <a:cs typeface="Times New Roman" pitchFamily="18" charset="0"/>
              </a:rPr>
              <a:t>L’-L)/(T’-T)</a:t>
            </a:r>
            <a:r>
              <a:rPr kumimoji="1" lang="ja-JP" altLang="en-US" dirty="0" smtClean="0">
                <a:latin typeface="HGS教科書体" pitchFamily="18" charset="-128"/>
                <a:ea typeface="HGS教科書体" pitchFamily="18" charset="-128"/>
                <a:cs typeface="Times New Roman" pitchFamily="18" charset="0"/>
              </a:rPr>
              <a:t>で求められる。</a:t>
            </a:r>
            <a:endParaRPr kumimoji="1" lang="ja-JP" altLang="en-US" dirty="0">
              <a:latin typeface="HGS教科書体" pitchFamily="18" charset="-128"/>
              <a:ea typeface="HGS教科書体" pitchFamily="18" charset="-128"/>
            </a:endParaRPr>
          </a:p>
        </p:txBody>
      </p:sp>
      <p:grpSp>
        <p:nvGrpSpPr>
          <p:cNvPr id="5" name="グループ化 4"/>
          <p:cNvGrpSpPr/>
          <p:nvPr/>
        </p:nvGrpSpPr>
        <p:grpSpPr>
          <a:xfrm>
            <a:off x="629275" y="2708920"/>
            <a:ext cx="7744416" cy="4003563"/>
            <a:chOff x="827584" y="2852936"/>
            <a:chExt cx="7240360" cy="3499507"/>
          </a:xfrm>
        </p:grpSpPr>
        <p:pic>
          <p:nvPicPr>
            <p:cNvPr id="1026" name="Picture 2" descr="D:\実験装置.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852936"/>
              <a:ext cx="7240360" cy="3499507"/>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4447764" y="4365104"/>
              <a:ext cx="864096" cy="338554"/>
            </a:xfrm>
            <a:prstGeom prst="rect">
              <a:avLst/>
            </a:prstGeom>
            <a:solidFill>
              <a:schemeClr val="bg1"/>
            </a:solidFill>
            <a:ln w="28575">
              <a:solidFill>
                <a:srgbClr val="FFFF00"/>
              </a:solidFill>
            </a:ln>
          </p:spPr>
          <p:txBody>
            <a:bodyPr wrap="square" rtlCol="0">
              <a:spAutoFit/>
            </a:bodyPr>
            <a:lstStyle/>
            <a:p>
              <a:r>
                <a:rPr lang="en-US" altLang="ja-JP" sz="1600" b="1" dirty="0">
                  <a:latin typeface="+mj-ea"/>
                  <a:ea typeface="+mj-ea"/>
                </a:rPr>
                <a:t> </a:t>
              </a:r>
              <a:r>
                <a:rPr lang="en-US" altLang="ja-JP" sz="1600" b="1" dirty="0" smtClean="0">
                  <a:latin typeface="+mj-ea"/>
                  <a:ea typeface="+mj-ea"/>
                </a:rPr>
                <a:t>MPPC</a:t>
              </a:r>
              <a:endParaRPr kumimoji="1" lang="ja-JP" altLang="en-US" sz="1600" b="1" dirty="0">
                <a:latin typeface="+mj-ea"/>
                <a:ea typeface="+mj-ea"/>
              </a:endParaRPr>
            </a:p>
          </p:txBody>
        </p:sp>
      </p:grpSp>
      <p:sp>
        <p:nvSpPr>
          <p:cNvPr id="6" name="スライド番号プレースホルダー 5"/>
          <p:cNvSpPr>
            <a:spLocks noGrp="1"/>
          </p:cNvSpPr>
          <p:nvPr>
            <p:ph type="sldNum" sz="quarter" idx="12"/>
          </p:nvPr>
        </p:nvSpPr>
        <p:spPr/>
        <p:txBody>
          <a:bodyPr/>
          <a:lstStyle/>
          <a:p>
            <a:fld id="{33099A5C-848D-420D-95BA-A7CBAD938993}" type="slidenum">
              <a:rPr kumimoji="1" lang="ja-JP" altLang="en-US" smtClean="0"/>
              <a:t>3</a:t>
            </a:fld>
            <a:endParaRPr kumimoji="1" lang="ja-JP" altLang="en-US"/>
          </a:p>
        </p:txBody>
      </p:sp>
    </p:spTree>
    <p:extLst>
      <p:ext uri="{BB962C8B-B14F-4D97-AF65-F5344CB8AC3E}">
        <p14:creationId xmlns:p14="http://schemas.microsoft.com/office/powerpoint/2010/main" val="238087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95536" y="404664"/>
            <a:ext cx="7920880" cy="115212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D34817">
                  <a:lumMod val="20000"/>
                  <a:lumOff val="80000"/>
                </a:srgbClr>
              </a:solidFill>
            </a:endParaRPr>
          </a:p>
        </p:txBody>
      </p:sp>
      <p:sp>
        <p:nvSpPr>
          <p:cNvPr id="5" name="正方形/長方形 4"/>
          <p:cNvSpPr/>
          <p:nvPr/>
        </p:nvSpPr>
        <p:spPr>
          <a:xfrm>
            <a:off x="1259632" y="4077072"/>
            <a:ext cx="5472608" cy="648072"/>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コンテンツ プレースホルダー 2"/>
          <p:cNvSpPr>
            <a:spLocks noGrp="1"/>
          </p:cNvSpPr>
          <p:nvPr>
            <p:ph sz="quarter" idx="1"/>
          </p:nvPr>
        </p:nvSpPr>
        <p:spPr>
          <a:xfrm>
            <a:off x="395536" y="404664"/>
            <a:ext cx="8424936" cy="4320480"/>
          </a:xfrm>
        </p:spPr>
        <p:txBody>
          <a:bodyPr>
            <a:normAutofit/>
          </a:bodyPr>
          <a:lstStyle/>
          <a:p>
            <a:pPr marL="0" indent="0">
              <a:buNone/>
            </a:pPr>
            <a:r>
              <a:rPr kumimoji="1" lang="ja-JP" altLang="en-US" sz="3200" dirty="0" smtClean="0">
                <a:latin typeface="AR丸ゴシック体M" pitchFamily="49" charset="-128"/>
                <a:ea typeface="AR丸ゴシック体M" pitchFamily="49" charset="-128"/>
              </a:rPr>
              <a:t>２．光量が少なく、ノイズなど望まない</a:t>
            </a:r>
            <a:endParaRPr kumimoji="1" lang="en-US" altLang="ja-JP" sz="3200" dirty="0" smtClean="0">
              <a:latin typeface="AR丸ゴシック体M" pitchFamily="49" charset="-128"/>
              <a:ea typeface="AR丸ゴシック体M" pitchFamily="49" charset="-128"/>
            </a:endParaRPr>
          </a:p>
          <a:p>
            <a:pPr marL="0" indent="0">
              <a:buNone/>
            </a:pPr>
            <a:r>
              <a:rPr lang="ja-JP" altLang="en-US" sz="3200" dirty="0" smtClean="0">
                <a:latin typeface="AR丸ゴシック体M" pitchFamily="49" charset="-128"/>
                <a:ea typeface="AR丸ゴシック体M" pitchFamily="49" charset="-128"/>
              </a:rPr>
              <a:t>　　</a:t>
            </a:r>
            <a:r>
              <a:rPr kumimoji="1" lang="ja-JP" altLang="en-US" sz="3200" dirty="0" smtClean="0">
                <a:latin typeface="AR丸ゴシック体M" pitchFamily="49" charset="-128"/>
                <a:ea typeface="AR丸ゴシック体M" pitchFamily="49" charset="-128"/>
              </a:rPr>
              <a:t>波の影響が出た？</a:t>
            </a:r>
            <a:endParaRPr kumimoji="1" lang="en-US" altLang="ja-JP" sz="3200" dirty="0" smtClean="0">
              <a:latin typeface="AR丸ゴシック体M" pitchFamily="49" charset="-128"/>
              <a:ea typeface="AR丸ゴシック体M" pitchFamily="49" charset="-128"/>
            </a:endParaRPr>
          </a:p>
          <a:p>
            <a:pPr marL="0" indent="0">
              <a:buNone/>
            </a:pPr>
            <a:endParaRPr kumimoji="1" lang="en-US" altLang="ja-JP" sz="2800" dirty="0" smtClean="0">
              <a:latin typeface="AR丸ゴシック体M" pitchFamily="49" charset="-128"/>
              <a:ea typeface="AR丸ゴシック体M" pitchFamily="49" charset="-128"/>
            </a:endParaRPr>
          </a:p>
          <a:p>
            <a:pPr marL="0" indent="0">
              <a:buNone/>
            </a:pPr>
            <a:r>
              <a:rPr kumimoji="1" lang="ja-JP" altLang="en-US" sz="2800" dirty="0" smtClean="0">
                <a:latin typeface="AR丸ゴシック体M" pitchFamily="49" charset="-128"/>
                <a:ea typeface="AR丸ゴシック体M" pitchFamily="49" charset="-128"/>
              </a:rPr>
              <a:t>　・</a:t>
            </a:r>
            <a:r>
              <a:rPr kumimoji="1" lang="en-US" altLang="ja-JP" sz="2800" dirty="0" smtClean="0">
                <a:latin typeface="AR丸ゴシック体M" pitchFamily="49" charset="-128"/>
                <a:ea typeface="AR丸ゴシック体M" pitchFamily="49" charset="-128"/>
              </a:rPr>
              <a:t>P</a:t>
            </a:r>
            <a:r>
              <a:rPr kumimoji="1" lang="ja-JP" altLang="en-US" sz="2800" dirty="0" smtClean="0">
                <a:latin typeface="AR丸ゴシック体M" pitchFamily="49" charset="-128"/>
                <a:ea typeface="AR丸ゴシック体M" pitchFamily="49" charset="-128"/>
              </a:rPr>
              <a:t>０と</a:t>
            </a:r>
            <a:r>
              <a:rPr kumimoji="1" lang="en-US" altLang="ja-JP" sz="2800" dirty="0" smtClean="0">
                <a:latin typeface="AR丸ゴシック体M" pitchFamily="49" charset="-128"/>
                <a:ea typeface="AR丸ゴシック体M" pitchFamily="49" charset="-128"/>
              </a:rPr>
              <a:t>P</a:t>
            </a:r>
            <a:r>
              <a:rPr kumimoji="1" lang="ja-JP" altLang="en-US" sz="2800" dirty="0" smtClean="0">
                <a:latin typeface="AR丸ゴシック体M" pitchFamily="49" charset="-128"/>
                <a:ea typeface="AR丸ゴシック体M" pitchFamily="49" charset="-128"/>
              </a:rPr>
              <a:t>１は平均のピークが約</a:t>
            </a:r>
            <a:r>
              <a:rPr lang="en-US" altLang="ja-JP" sz="2800" dirty="0" smtClean="0">
                <a:latin typeface="AR丸ゴシック体M" pitchFamily="49" charset="-128"/>
                <a:ea typeface="AR丸ゴシック体M" pitchFamily="49" charset="-128"/>
              </a:rPr>
              <a:t>500mV</a:t>
            </a:r>
            <a:r>
              <a:rPr kumimoji="1" lang="ja-JP" altLang="en-US" sz="2800" dirty="0" smtClean="0">
                <a:latin typeface="AR丸ゴシック体M" pitchFamily="49" charset="-128"/>
                <a:ea typeface="AR丸ゴシック体M" pitchFamily="49" charset="-128"/>
              </a:rPr>
              <a:t>で</a:t>
            </a:r>
            <a:r>
              <a:rPr kumimoji="1" lang="en-US" altLang="ja-JP" sz="2800" dirty="0" smtClean="0">
                <a:latin typeface="AR丸ゴシック体M" pitchFamily="49" charset="-128"/>
                <a:ea typeface="AR丸ゴシック体M" pitchFamily="49" charset="-128"/>
              </a:rPr>
              <a:t>3photon</a:t>
            </a:r>
          </a:p>
          <a:p>
            <a:pPr marL="0" indent="0">
              <a:buNone/>
            </a:pPr>
            <a:r>
              <a:rPr lang="ja-JP" altLang="en-US" sz="2800" dirty="0" smtClean="0">
                <a:latin typeface="AR丸ゴシック体M" pitchFamily="49" charset="-128"/>
                <a:ea typeface="AR丸ゴシック体M" pitchFamily="49" charset="-128"/>
              </a:rPr>
              <a:t>　　</a:t>
            </a:r>
            <a:r>
              <a:rPr kumimoji="1" lang="ja-JP" altLang="en-US" sz="2800" dirty="0" smtClean="0">
                <a:latin typeface="AR丸ゴシック体M" pitchFamily="49" charset="-128"/>
                <a:ea typeface="AR丸ゴシック体M" pitchFamily="49" charset="-128"/>
              </a:rPr>
              <a:t>くらいあり、５点のなかでは光量が多い</a:t>
            </a:r>
            <a:endParaRPr kumimoji="1" lang="en-US" altLang="ja-JP" sz="2800" dirty="0" smtClean="0">
              <a:latin typeface="AR丸ゴシック体M" pitchFamily="49" charset="-128"/>
              <a:ea typeface="AR丸ゴシック体M" pitchFamily="49" charset="-128"/>
            </a:endParaRPr>
          </a:p>
          <a:p>
            <a:pPr marL="0" indent="0">
              <a:buNone/>
            </a:pPr>
            <a:r>
              <a:rPr lang="ja-JP" altLang="en-US" sz="2800" dirty="0" smtClean="0">
                <a:latin typeface="AR丸ゴシック体M" pitchFamily="49" charset="-128"/>
                <a:ea typeface="AR丸ゴシック体M" pitchFamily="49" charset="-128"/>
              </a:rPr>
              <a:t>　・</a:t>
            </a:r>
            <a:r>
              <a:rPr lang="en-US" altLang="ja-JP" sz="2800" dirty="0" smtClean="0">
                <a:latin typeface="AR丸ゴシック体M" pitchFamily="49" charset="-128"/>
                <a:ea typeface="AR丸ゴシック体M" pitchFamily="49" charset="-128"/>
              </a:rPr>
              <a:t>P</a:t>
            </a:r>
            <a:r>
              <a:rPr lang="ja-JP" altLang="en-US" sz="2800" dirty="0" smtClean="0">
                <a:latin typeface="AR丸ゴシック体M" pitchFamily="49" charset="-128"/>
                <a:ea typeface="AR丸ゴシック体M" pitchFamily="49" charset="-128"/>
              </a:rPr>
              <a:t>０と</a:t>
            </a:r>
            <a:r>
              <a:rPr lang="en-US" altLang="ja-JP" sz="2800" dirty="0" smtClean="0">
                <a:latin typeface="AR丸ゴシック体M" pitchFamily="49" charset="-128"/>
                <a:ea typeface="AR丸ゴシック体M" pitchFamily="49" charset="-128"/>
              </a:rPr>
              <a:t>P</a:t>
            </a:r>
            <a:r>
              <a:rPr lang="ja-JP" altLang="en-US" sz="2800" dirty="0" smtClean="0">
                <a:latin typeface="AR丸ゴシック体M" pitchFamily="49" charset="-128"/>
                <a:ea typeface="AR丸ゴシック体M" pitchFamily="49" charset="-128"/>
              </a:rPr>
              <a:t>１だけで光速を求めてみよう</a:t>
            </a:r>
            <a:endParaRPr lang="en-US" altLang="ja-JP" sz="2800" dirty="0" smtClean="0">
              <a:latin typeface="AR丸ゴシック体M" pitchFamily="49" charset="-128"/>
              <a:ea typeface="AR丸ゴシック体M" pitchFamily="49" charset="-128"/>
            </a:endParaRPr>
          </a:p>
          <a:p>
            <a:pPr marL="0" indent="0">
              <a:buNone/>
            </a:pPr>
            <a:endParaRPr lang="en-US" altLang="ja-JP" sz="2800" dirty="0" smtClean="0">
              <a:latin typeface="AR丸ゴシック体M" pitchFamily="49" charset="-128"/>
              <a:ea typeface="AR丸ゴシック体M" pitchFamily="49" charset="-128"/>
            </a:endParaRPr>
          </a:p>
          <a:p>
            <a:pPr marL="0" indent="0">
              <a:buNone/>
            </a:pPr>
            <a:r>
              <a:rPr kumimoji="1" lang="ja-JP" altLang="en-US" sz="2800" dirty="0" smtClean="0">
                <a:latin typeface="AR丸ゴシック体M" pitchFamily="49" charset="-128"/>
                <a:ea typeface="AR丸ゴシック体M" pitchFamily="49" charset="-128"/>
              </a:rPr>
              <a:t>⇒　</a:t>
            </a:r>
            <a:r>
              <a:rPr kumimoji="1" lang="ja-JP" altLang="en-US" sz="3200" dirty="0" smtClean="0">
                <a:latin typeface="AR丸ゴシック体M" pitchFamily="49" charset="-128"/>
                <a:ea typeface="AR丸ゴシック体M" pitchFamily="49" charset="-128"/>
              </a:rPr>
              <a:t>ｃ＝</a:t>
            </a:r>
            <a:r>
              <a:rPr kumimoji="1" lang="en-US" altLang="ja-JP" sz="3200" dirty="0" smtClean="0">
                <a:latin typeface="AR丸ゴシック体M" pitchFamily="49" charset="-128"/>
                <a:ea typeface="AR丸ゴシック体M" pitchFamily="49" charset="-128"/>
              </a:rPr>
              <a:t>(3.33±0.20)×10</a:t>
            </a:r>
            <a:r>
              <a:rPr kumimoji="1" lang="en-US" altLang="ja-JP" sz="3200" baseline="30000" dirty="0" smtClean="0">
                <a:latin typeface="AR丸ゴシック体M" pitchFamily="49" charset="-128"/>
                <a:ea typeface="AR丸ゴシック体M" pitchFamily="49" charset="-128"/>
              </a:rPr>
              <a:t>8</a:t>
            </a:r>
            <a:r>
              <a:rPr kumimoji="1" lang="ja-JP" altLang="en-US" sz="3200" dirty="0" smtClean="0">
                <a:latin typeface="AR丸ゴシック体M" pitchFamily="49" charset="-128"/>
                <a:ea typeface="AR丸ゴシック体M" pitchFamily="49" charset="-128"/>
              </a:rPr>
              <a:t>（</a:t>
            </a:r>
            <a:r>
              <a:rPr kumimoji="1" lang="en-US" altLang="ja-JP" sz="3200" dirty="0" smtClean="0">
                <a:latin typeface="AR丸ゴシック体M" pitchFamily="49" charset="-128"/>
                <a:ea typeface="AR丸ゴシック体M" pitchFamily="49" charset="-128"/>
              </a:rPr>
              <a:t>m/s)</a:t>
            </a:r>
          </a:p>
          <a:p>
            <a:pPr marL="0" indent="0">
              <a:buNone/>
            </a:pPr>
            <a:endParaRPr kumimoji="1" lang="ja-JP" altLang="en-US" sz="2000" dirty="0">
              <a:latin typeface="+mn-ea"/>
            </a:endParaRPr>
          </a:p>
        </p:txBody>
      </p:sp>
      <p:sp>
        <p:nvSpPr>
          <p:cNvPr id="4" name="正方形/長方形 3"/>
          <p:cNvSpPr/>
          <p:nvPr/>
        </p:nvSpPr>
        <p:spPr>
          <a:xfrm>
            <a:off x="972993" y="5148481"/>
            <a:ext cx="7199407" cy="584775"/>
          </a:xfrm>
          <a:prstGeom prst="rect">
            <a:avLst/>
          </a:prstGeom>
          <a:noFill/>
        </p:spPr>
        <p:txBody>
          <a:bodyPr wrap="none" lIns="91440" tIns="45720" rIns="91440" bIns="45720">
            <a:spAutoFit/>
          </a:bodyPr>
          <a:lstStyle/>
          <a:p>
            <a:pPr algn="ctr"/>
            <a:r>
              <a:rPr lang="ja-JP" altLang="en-US" sz="3200" b="1" spc="300" dirty="0" smtClean="0">
                <a:ln w="11430" cmpd="sng">
                  <a:solidFill>
                    <a:srgbClr val="D34817">
                      <a:tint val="10000"/>
                    </a:srgbClr>
                  </a:solidFill>
                  <a:prstDash val="solid"/>
                  <a:miter lim="800000"/>
                </a:ln>
                <a:gradFill>
                  <a:gsLst>
                    <a:gs pos="10000">
                      <a:srgbClr val="D34817">
                        <a:tint val="83000"/>
                        <a:shade val="100000"/>
                        <a:satMod val="200000"/>
                      </a:srgbClr>
                    </a:gs>
                    <a:gs pos="75000">
                      <a:srgbClr val="D34817">
                        <a:tint val="100000"/>
                        <a:shade val="50000"/>
                        <a:satMod val="150000"/>
                      </a:srgbClr>
                    </a:gs>
                  </a:gsLst>
                  <a:lin ang="5400000"/>
                </a:gradFill>
                <a:effectLst>
                  <a:glow rad="45500">
                    <a:srgbClr val="D34817">
                      <a:satMod val="220000"/>
                      <a:alpha val="35000"/>
                    </a:srgbClr>
                  </a:glow>
                </a:effectLst>
                <a:latin typeface="AR丸ゴシック体M" pitchFamily="49" charset="-128"/>
                <a:ea typeface="AR丸ゴシック体M" pitchFamily="49" charset="-128"/>
              </a:rPr>
              <a:t>光速の理論値を越えてしまった･･･</a:t>
            </a:r>
            <a:endParaRPr lang="ja-JP" altLang="en-US" sz="3200" b="1" spc="300" dirty="0">
              <a:ln w="11430" cmpd="sng">
                <a:solidFill>
                  <a:srgbClr val="D34817">
                    <a:tint val="10000"/>
                  </a:srgbClr>
                </a:solidFill>
                <a:prstDash val="solid"/>
                <a:miter lim="800000"/>
              </a:ln>
              <a:gradFill>
                <a:gsLst>
                  <a:gs pos="10000">
                    <a:srgbClr val="D34817">
                      <a:tint val="83000"/>
                      <a:shade val="100000"/>
                      <a:satMod val="200000"/>
                    </a:srgbClr>
                  </a:gs>
                  <a:gs pos="75000">
                    <a:srgbClr val="D34817">
                      <a:tint val="100000"/>
                      <a:shade val="50000"/>
                      <a:satMod val="150000"/>
                    </a:srgbClr>
                  </a:gs>
                </a:gsLst>
                <a:lin ang="5400000"/>
              </a:gradFill>
              <a:effectLst>
                <a:glow rad="45500">
                  <a:srgbClr val="D34817">
                    <a:satMod val="220000"/>
                    <a:alpha val="35000"/>
                  </a:srgbClr>
                </a:glow>
              </a:effectLst>
              <a:latin typeface="AR丸ゴシック体M" pitchFamily="49" charset="-128"/>
              <a:ea typeface="AR丸ゴシック体M" pitchFamily="49" charset="-128"/>
            </a:endParaRPr>
          </a:p>
        </p:txBody>
      </p:sp>
      <p:sp>
        <p:nvSpPr>
          <p:cNvPr id="2" name="スライド番号プレースホルダー 1"/>
          <p:cNvSpPr>
            <a:spLocks noGrp="1"/>
          </p:cNvSpPr>
          <p:nvPr>
            <p:ph type="sldNum" sz="quarter" idx="12"/>
          </p:nvPr>
        </p:nvSpPr>
        <p:spPr/>
        <p:txBody>
          <a:bodyPr/>
          <a:lstStyle/>
          <a:p>
            <a:fld id="{EE5B7901-85A3-43D0-93B3-5943752BF4A8}" type="slidenum">
              <a:rPr kumimoji="1" lang="ja-JP" altLang="en-US" smtClean="0"/>
              <a:pPr/>
              <a:t>30</a:t>
            </a:fld>
            <a:endParaRPr kumimoji="1" lang="ja-JP" altLang="en-US"/>
          </a:p>
        </p:txBody>
      </p:sp>
    </p:spTree>
    <p:extLst>
      <p:ext uri="{BB962C8B-B14F-4D97-AF65-F5344CB8AC3E}">
        <p14:creationId xmlns:p14="http://schemas.microsoft.com/office/powerpoint/2010/main" val="60531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80">
                                          <p:stCondLst>
                                            <p:cond delay="0"/>
                                          </p:stCondLst>
                                        </p:cTn>
                                        <p:tgtEl>
                                          <p:spTgt spid="6"/>
                                        </p:tgtEl>
                                      </p:cBhvr>
                                    </p:animEffect>
                                    <p:anim calcmode="lin" valueType="num">
                                      <p:cBhvr>
                                        <p:cTn id="4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5" dur="26">
                                          <p:stCondLst>
                                            <p:cond delay="650"/>
                                          </p:stCondLst>
                                        </p:cTn>
                                        <p:tgtEl>
                                          <p:spTgt spid="6"/>
                                        </p:tgtEl>
                                      </p:cBhvr>
                                      <p:to x="100000" y="60000"/>
                                    </p:animScale>
                                    <p:animScale>
                                      <p:cBhvr>
                                        <p:cTn id="46" dur="166" decel="50000">
                                          <p:stCondLst>
                                            <p:cond delay="676"/>
                                          </p:stCondLst>
                                        </p:cTn>
                                        <p:tgtEl>
                                          <p:spTgt spid="6"/>
                                        </p:tgtEl>
                                      </p:cBhvr>
                                      <p:to x="100000" y="100000"/>
                                    </p:animScale>
                                    <p:animScale>
                                      <p:cBhvr>
                                        <p:cTn id="47" dur="26">
                                          <p:stCondLst>
                                            <p:cond delay="1312"/>
                                          </p:stCondLst>
                                        </p:cTn>
                                        <p:tgtEl>
                                          <p:spTgt spid="6"/>
                                        </p:tgtEl>
                                      </p:cBhvr>
                                      <p:to x="100000" y="80000"/>
                                    </p:animScale>
                                    <p:animScale>
                                      <p:cBhvr>
                                        <p:cTn id="48" dur="166" decel="50000">
                                          <p:stCondLst>
                                            <p:cond delay="1338"/>
                                          </p:stCondLst>
                                        </p:cTn>
                                        <p:tgtEl>
                                          <p:spTgt spid="6"/>
                                        </p:tgtEl>
                                      </p:cBhvr>
                                      <p:to x="100000" y="100000"/>
                                    </p:animScale>
                                    <p:animScale>
                                      <p:cBhvr>
                                        <p:cTn id="49" dur="26">
                                          <p:stCondLst>
                                            <p:cond delay="1642"/>
                                          </p:stCondLst>
                                        </p:cTn>
                                        <p:tgtEl>
                                          <p:spTgt spid="6"/>
                                        </p:tgtEl>
                                      </p:cBhvr>
                                      <p:to x="100000" y="90000"/>
                                    </p:animScale>
                                    <p:animScale>
                                      <p:cBhvr>
                                        <p:cTn id="50" dur="166" decel="50000">
                                          <p:stCondLst>
                                            <p:cond delay="1668"/>
                                          </p:stCondLst>
                                        </p:cTn>
                                        <p:tgtEl>
                                          <p:spTgt spid="6"/>
                                        </p:tgtEl>
                                      </p:cBhvr>
                                      <p:to x="100000" y="100000"/>
                                    </p:animScale>
                                    <p:animScale>
                                      <p:cBhvr>
                                        <p:cTn id="51" dur="26">
                                          <p:stCondLst>
                                            <p:cond delay="1808"/>
                                          </p:stCondLst>
                                        </p:cTn>
                                        <p:tgtEl>
                                          <p:spTgt spid="6"/>
                                        </p:tgtEl>
                                      </p:cBhvr>
                                      <p:to x="100000" y="95000"/>
                                    </p:animScale>
                                    <p:animScale>
                                      <p:cBhvr>
                                        <p:cTn id="52" dur="166" decel="50000">
                                          <p:stCondLst>
                                            <p:cond delay="1834"/>
                                          </p:stCondLst>
                                        </p:cTn>
                                        <p:tgtEl>
                                          <p:spTgt spid="6"/>
                                        </p:tgtEl>
                                      </p:cBhvr>
                                      <p:to x="100000" y="100000"/>
                                    </p:animScale>
                                  </p:childTnLst>
                                </p:cTn>
                              </p:par>
                            </p:childTnLst>
                          </p:cTn>
                        </p:par>
                        <p:par>
                          <p:cTn id="53" fill="hold">
                            <p:stCondLst>
                              <p:cond delay="2000"/>
                            </p:stCondLst>
                            <p:childTnLst>
                              <p:par>
                                <p:cTn id="54" presetID="26" presetClass="entr" presetSubtype="0" fill="hold" grpId="0" nodeType="afterEffect">
                                  <p:stCondLst>
                                    <p:cond delay="0"/>
                                  </p:stCondLst>
                                  <p:childTnLst>
                                    <p:set>
                                      <p:cBhvr>
                                        <p:cTn id="55" dur="1" fill="hold">
                                          <p:stCondLst>
                                            <p:cond delay="0"/>
                                          </p:stCondLst>
                                        </p:cTn>
                                        <p:tgtEl>
                                          <p:spTgt spid="3">
                                            <p:txEl>
                                              <p:pRg st="3" end="3"/>
                                            </p:txEl>
                                          </p:spTgt>
                                        </p:tgtEl>
                                        <p:attrNameLst>
                                          <p:attrName>style.visibility</p:attrName>
                                        </p:attrNameLst>
                                      </p:cBhvr>
                                      <p:to>
                                        <p:strVal val="visible"/>
                                      </p:to>
                                    </p:set>
                                    <p:animEffect transition="in" filter="wipe(down)">
                                      <p:cBhvr>
                                        <p:cTn id="56" dur="580">
                                          <p:stCondLst>
                                            <p:cond delay="0"/>
                                          </p:stCondLst>
                                        </p:cTn>
                                        <p:tgtEl>
                                          <p:spTgt spid="3">
                                            <p:txEl>
                                              <p:pRg st="3" end="3"/>
                                            </p:txEl>
                                          </p:spTgt>
                                        </p:tgtEl>
                                      </p:cBhvr>
                                    </p:animEffect>
                                    <p:anim calcmode="lin" valueType="num">
                                      <p:cBhvr>
                                        <p:cTn id="57"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2" dur="26">
                                          <p:stCondLst>
                                            <p:cond delay="650"/>
                                          </p:stCondLst>
                                        </p:cTn>
                                        <p:tgtEl>
                                          <p:spTgt spid="3">
                                            <p:txEl>
                                              <p:pRg st="3" end="3"/>
                                            </p:txEl>
                                          </p:spTgt>
                                        </p:tgtEl>
                                      </p:cBhvr>
                                      <p:to x="100000" y="60000"/>
                                    </p:animScale>
                                    <p:animScale>
                                      <p:cBhvr>
                                        <p:cTn id="63" dur="166" decel="50000">
                                          <p:stCondLst>
                                            <p:cond delay="676"/>
                                          </p:stCondLst>
                                        </p:cTn>
                                        <p:tgtEl>
                                          <p:spTgt spid="3">
                                            <p:txEl>
                                              <p:pRg st="3" end="3"/>
                                            </p:txEl>
                                          </p:spTgt>
                                        </p:tgtEl>
                                      </p:cBhvr>
                                      <p:to x="100000" y="100000"/>
                                    </p:animScale>
                                    <p:animScale>
                                      <p:cBhvr>
                                        <p:cTn id="64" dur="26">
                                          <p:stCondLst>
                                            <p:cond delay="1312"/>
                                          </p:stCondLst>
                                        </p:cTn>
                                        <p:tgtEl>
                                          <p:spTgt spid="3">
                                            <p:txEl>
                                              <p:pRg st="3" end="3"/>
                                            </p:txEl>
                                          </p:spTgt>
                                        </p:tgtEl>
                                      </p:cBhvr>
                                      <p:to x="100000" y="80000"/>
                                    </p:animScale>
                                    <p:animScale>
                                      <p:cBhvr>
                                        <p:cTn id="65" dur="166" decel="50000">
                                          <p:stCondLst>
                                            <p:cond delay="1338"/>
                                          </p:stCondLst>
                                        </p:cTn>
                                        <p:tgtEl>
                                          <p:spTgt spid="3">
                                            <p:txEl>
                                              <p:pRg st="3" end="3"/>
                                            </p:txEl>
                                          </p:spTgt>
                                        </p:tgtEl>
                                      </p:cBhvr>
                                      <p:to x="100000" y="100000"/>
                                    </p:animScale>
                                    <p:animScale>
                                      <p:cBhvr>
                                        <p:cTn id="66" dur="26">
                                          <p:stCondLst>
                                            <p:cond delay="1642"/>
                                          </p:stCondLst>
                                        </p:cTn>
                                        <p:tgtEl>
                                          <p:spTgt spid="3">
                                            <p:txEl>
                                              <p:pRg st="3" end="3"/>
                                            </p:txEl>
                                          </p:spTgt>
                                        </p:tgtEl>
                                      </p:cBhvr>
                                      <p:to x="100000" y="90000"/>
                                    </p:animScale>
                                    <p:animScale>
                                      <p:cBhvr>
                                        <p:cTn id="67" dur="166" decel="50000">
                                          <p:stCondLst>
                                            <p:cond delay="1668"/>
                                          </p:stCondLst>
                                        </p:cTn>
                                        <p:tgtEl>
                                          <p:spTgt spid="3">
                                            <p:txEl>
                                              <p:pRg st="3" end="3"/>
                                            </p:txEl>
                                          </p:spTgt>
                                        </p:tgtEl>
                                      </p:cBhvr>
                                      <p:to x="100000" y="100000"/>
                                    </p:animScale>
                                    <p:animScale>
                                      <p:cBhvr>
                                        <p:cTn id="68" dur="26">
                                          <p:stCondLst>
                                            <p:cond delay="1808"/>
                                          </p:stCondLst>
                                        </p:cTn>
                                        <p:tgtEl>
                                          <p:spTgt spid="3">
                                            <p:txEl>
                                              <p:pRg st="3" end="3"/>
                                            </p:txEl>
                                          </p:spTgt>
                                        </p:tgtEl>
                                      </p:cBhvr>
                                      <p:to x="100000" y="95000"/>
                                    </p:animScale>
                                    <p:animScale>
                                      <p:cBhvr>
                                        <p:cTn id="69" dur="166" decel="50000">
                                          <p:stCondLst>
                                            <p:cond delay="1834"/>
                                          </p:stCondLst>
                                        </p:cTn>
                                        <p:tgtEl>
                                          <p:spTgt spid="3">
                                            <p:txEl>
                                              <p:pRg st="3" end="3"/>
                                            </p:txEl>
                                          </p:spTgt>
                                        </p:tgtEl>
                                      </p:cBhvr>
                                      <p:to x="100000" y="100000"/>
                                    </p:animScale>
                                  </p:childTnLst>
                                </p:cTn>
                              </p:par>
                            </p:childTnLst>
                          </p:cTn>
                        </p:par>
                        <p:par>
                          <p:cTn id="70" fill="hold">
                            <p:stCondLst>
                              <p:cond delay="4000"/>
                            </p:stCondLst>
                            <p:childTnLst>
                              <p:par>
                                <p:cTn id="71" presetID="26" presetClass="entr" presetSubtype="0" fill="hold" grpId="0" nodeType="afterEffect">
                                  <p:stCondLst>
                                    <p:cond delay="0"/>
                                  </p:stCondLst>
                                  <p:childTnLst>
                                    <p:set>
                                      <p:cBhvr>
                                        <p:cTn id="72" dur="1" fill="hold">
                                          <p:stCondLst>
                                            <p:cond delay="0"/>
                                          </p:stCondLst>
                                        </p:cTn>
                                        <p:tgtEl>
                                          <p:spTgt spid="3">
                                            <p:txEl>
                                              <p:pRg st="4" end="4"/>
                                            </p:txEl>
                                          </p:spTgt>
                                        </p:tgtEl>
                                        <p:attrNameLst>
                                          <p:attrName>style.visibility</p:attrName>
                                        </p:attrNameLst>
                                      </p:cBhvr>
                                      <p:to>
                                        <p:strVal val="visible"/>
                                      </p:to>
                                    </p:set>
                                    <p:animEffect transition="in" filter="wipe(down)">
                                      <p:cBhvr>
                                        <p:cTn id="73" dur="580">
                                          <p:stCondLst>
                                            <p:cond delay="0"/>
                                          </p:stCondLst>
                                        </p:cTn>
                                        <p:tgtEl>
                                          <p:spTgt spid="3">
                                            <p:txEl>
                                              <p:pRg st="4" end="4"/>
                                            </p:txEl>
                                          </p:spTgt>
                                        </p:tgtEl>
                                      </p:cBhvr>
                                    </p:animEffect>
                                    <p:anim calcmode="lin" valueType="num">
                                      <p:cBhvr>
                                        <p:cTn id="7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3">
                                            <p:txEl>
                                              <p:pRg st="4" end="4"/>
                                            </p:txEl>
                                          </p:spTgt>
                                        </p:tgtEl>
                                      </p:cBhvr>
                                      <p:to x="100000" y="60000"/>
                                    </p:animScale>
                                    <p:animScale>
                                      <p:cBhvr>
                                        <p:cTn id="80" dur="166" decel="50000">
                                          <p:stCondLst>
                                            <p:cond delay="676"/>
                                          </p:stCondLst>
                                        </p:cTn>
                                        <p:tgtEl>
                                          <p:spTgt spid="3">
                                            <p:txEl>
                                              <p:pRg st="4" end="4"/>
                                            </p:txEl>
                                          </p:spTgt>
                                        </p:tgtEl>
                                      </p:cBhvr>
                                      <p:to x="100000" y="100000"/>
                                    </p:animScale>
                                    <p:animScale>
                                      <p:cBhvr>
                                        <p:cTn id="81" dur="26">
                                          <p:stCondLst>
                                            <p:cond delay="1312"/>
                                          </p:stCondLst>
                                        </p:cTn>
                                        <p:tgtEl>
                                          <p:spTgt spid="3">
                                            <p:txEl>
                                              <p:pRg st="4" end="4"/>
                                            </p:txEl>
                                          </p:spTgt>
                                        </p:tgtEl>
                                      </p:cBhvr>
                                      <p:to x="100000" y="80000"/>
                                    </p:animScale>
                                    <p:animScale>
                                      <p:cBhvr>
                                        <p:cTn id="82" dur="166" decel="50000">
                                          <p:stCondLst>
                                            <p:cond delay="1338"/>
                                          </p:stCondLst>
                                        </p:cTn>
                                        <p:tgtEl>
                                          <p:spTgt spid="3">
                                            <p:txEl>
                                              <p:pRg st="4" end="4"/>
                                            </p:txEl>
                                          </p:spTgt>
                                        </p:tgtEl>
                                      </p:cBhvr>
                                      <p:to x="100000" y="100000"/>
                                    </p:animScale>
                                    <p:animScale>
                                      <p:cBhvr>
                                        <p:cTn id="83" dur="26">
                                          <p:stCondLst>
                                            <p:cond delay="1642"/>
                                          </p:stCondLst>
                                        </p:cTn>
                                        <p:tgtEl>
                                          <p:spTgt spid="3">
                                            <p:txEl>
                                              <p:pRg st="4" end="4"/>
                                            </p:txEl>
                                          </p:spTgt>
                                        </p:tgtEl>
                                      </p:cBhvr>
                                      <p:to x="100000" y="90000"/>
                                    </p:animScale>
                                    <p:animScale>
                                      <p:cBhvr>
                                        <p:cTn id="84" dur="166" decel="50000">
                                          <p:stCondLst>
                                            <p:cond delay="1668"/>
                                          </p:stCondLst>
                                        </p:cTn>
                                        <p:tgtEl>
                                          <p:spTgt spid="3">
                                            <p:txEl>
                                              <p:pRg st="4" end="4"/>
                                            </p:txEl>
                                          </p:spTgt>
                                        </p:tgtEl>
                                      </p:cBhvr>
                                      <p:to x="100000" y="100000"/>
                                    </p:animScale>
                                    <p:animScale>
                                      <p:cBhvr>
                                        <p:cTn id="85" dur="26">
                                          <p:stCondLst>
                                            <p:cond delay="1808"/>
                                          </p:stCondLst>
                                        </p:cTn>
                                        <p:tgtEl>
                                          <p:spTgt spid="3">
                                            <p:txEl>
                                              <p:pRg st="4" end="4"/>
                                            </p:txEl>
                                          </p:spTgt>
                                        </p:tgtEl>
                                      </p:cBhvr>
                                      <p:to x="100000" y="95000"/>
                                    </p:animScale>
                                    <p:animScale>
                                      <p:cBhvr>
                                        <p:cTn id="86" dur="166" decel="50000">
                                          <p:stCondLst>
                                            <p:cond delay="1834"/>
                                          </p:stCondLst>
                                        </p:cTn>
                                        <p:tgtEl>
                                          <p:spTgt spid="3">
                                            <p:txEl>
                                              <p:pRg st="4" end="4"/>
                                            </p:txEl>
                                          </p:spTgt>
                                        </p:tgtEl>
                                      </p:cBhvr>
                                      <p:to x="100000" y="100000"/>
                                    </p:animScale>
                                  </p:childTnLst>
                                </p:cTn>
                              </p:par>
                              <p:par>
                                <p:cTn id="87" presetID="26" presetClass="entr" presetSubtype="0" fill="hold" grpId="0" nodeType="withEffect">
                                  <p:stCondLst>
                                    <p:cond delay="0"/>
                                  </p:stCondLst>
                                  <p:childTnLst>
                                    <p:set>
                                      <p:cBhvr>
                                        <p:cTn id="88" dur="1" fill="hold">
                                          <p:stCondLst>
                                            <p:cond delay="0"/>
                                          </p:stCondLst>
                                        </p:cTn>
                                        <p:tgtEl>
                                          <p:spTgt spid="3">
                                            <p:txEl>
                                              <p:pRg st="5" end="5"/>
                                            </p:txEl>
                                          </p:spTgt>
                                        </p:tgtEl>
                                        <p:attrNameLst>
                                          <p:attrName>style.visibility</p:attrName>
                                        </p:attrNameLst>
                                      </p:cBhvr>
                                      <p:to>
                                        <p:strVal val="visible"/>
                                      </p:to>
                                    </p:set>
                                    <p:animEffect transition="in" filter="wipe(down)">
                                      <p:cBhvr>
                                        <p:cTn id="89" dur="580">
                                          <p:stCondLst>
                                            <p:cond delay="0"/>
                                          </p:stCondLst>
                                        </p:cTn>
                                        <p:tgtEl>
                                          <p:spTgt spid="3">
                                            <p:txEl>
                                              <p:pRg st="5" end="5"/>
                                            </p:txEl>
                                          </p:spTgt>
                                        </p:tgtEl>
                                      </p:cBhvr>
                                    </p:animEffect>
                                    <p:anim calcmode="lin" valueType="num">
                                      <p:cBhvr>
                                        <p:cTn id="90"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5" dur="26">
                                          <p:stCondLst>
                                            <p:cond delay="650"/>
                                          </p:stCondLst>
                                        </p:cTn>
                                        <p:tgtEl>
                                          <p:spTgt spid="3">
                                            <p:txEl>
                                              <p:pRg st="5" end="5"/>
                                            </p:txEl>
                                          </p:spTgt>
                                        </p:tgtEl>
                                      </p:cBhvr>
                                      <p:to x="100000" y="60000"/>
                                    </p:animScale>
                                    <p:animScale>
                                      <p:cBhvr>
                                        <p:cTn id="96" dur="166" decel="50000">
                                          <p:stCondLst>
                                            <p:cond delay="676"/>
                                          </p:stCondLst>
                                        </p:cTn>
                                        <p:tgtEl>
                                          <p:spTgt spid="3">
                                            <p:txEl>
                                              <p:pRg st="5" end="5"/>
                                            </p:txEl>
                                          </p:spTgt>
                                        </p:tgtEl>
                                      </p:cBhvr>
                                      <p:to x="100000" y="100000"/>
                                    </p:animScale>
                                    <p:animScale>
                                      <p:cBhvr>
                                        <p:cTn id="97" dur="26">
                                          <p:stCondLst>
                                            <p:cond delay="1312"/>
                                          </p:stCondLst>
                                        </p:cTn>
                                        <p:tgtEl>
                                          <p:spTgt spid="3">
                                            <p:txEl>
                                              <p:pRg st="5" end="5"/>
                                            </p:txEl>
                                          </p:spTgt>
                                        </p:tgtEl>
                                      </p:cBhvr>
                                      <p:to x="100000" y="80000"/>
                                    </p:animScale>
                                    <p:animScale>
                                      <p:cBhvr>
                                        <p:cTn id="98" dur="166" decel="50000">
                                          <p:stCondLst>
                                            <p:cond delay="1338"/>
                                          </p:stCondLst>
                                        </p:cTn>
                                        <p:tgtEl>
                                          <p:spTgt spid="3">
                                            <p:txEl>
                                              <p:pRg st="5" end="5"/>
                                            </p:txEl>
                                          </p:spTgt>
                                        </p:tgtEl>
                                      </p:cBhvr>
                                      <p:to x="100000" y="100000"/>
                                    </p:animScale>
                                    <p:animScale>
                                      <p:cBhvr>
                                        <p:cTn id="99" dur="26">
                                          <p:stCondLst>
                                            <p:cond delay="1642"/>
                                          </p:stCondLst>
                                        </p:cTn>
                                        <p:tgtEl>
                                          <p:spTgt spid="3">
                                            <p:txEl>
                                              <p:pRg st="5" end="5"/>
                                            </p:txEl>
                                          </p:spTgt>
                                        </p:tgtEl>
                                      </p:cBhvr>
                                      <p:to x="100000" y="90000"/>
                                    </p:animScale>
                                    <p:animScale>
                                      <p:cBhvr>
                                        <p:cTn id="100" dur="166" decel="50000">
                                          <p:stCondLst>
                                            <p:cond delay="1668"/>
                                          </p:stCondLst>
                                        </p:cTn>
                                        <p:tgtEl>
                                          <p:spTgt spid="3">
                                            <p:txEl>
                                              <p:pRg st="5" end="5"/>
                                            </p:txEl>
                                          </p:spTgt>
                                        </p:tgtEl>
                                      </p:cBhvr>
                                      <p:to x="100000" y="100000"/>
                                    </p:animScale>
                                    <p:animScale>
                                      <p:cBhvr>
                                        <p:cTn id="101" dur="26">
                                          <p:stCondLst>
                                            <p:cond delay="1808"/>
                                          </p:stCondLst>
                                        </p:cTn>
                                        <p:tgtEl>
                                          <p:spTgt spid="3">
                                            <p:txEl>
                                              <p:pRg st="5" end="5"/>
                                            </p:txEl>
                                          </p:spTgt>
                                        </p:tgtEl>
                                      </p:cBhvr>
                                      <p:to x="100000" y="95000"/>
                                    </p:animScale>
                                    <p:animScale>
                                      <p:cBhvr>
                                        <p:cTn id="102" dur="166" decel="50000">
                                          <p:stCondLst>
                                            <p:cond delay="1834"/>
                                          </p:stCondLst>
                                        </p:cTn>
                                        <p:tgtEl>
                                          <p:spTgt spid="3">
                                            <p:txEl>
                                              <p:pRg st="5" end="5"/>
                                            </p:txEl>
                                          </p:spTgt>
                                        </p:tgtEl>
                                      </p:cBhvr>
                                      <p:to x="100000" y="100000"/>
                                    </p:animScale>
                                  </p:childTnLst>
                                </p:cTn>
                              </p:par>
                            </p:childTnLst>
                          </p:cTn>
                        </p:par>
                        <p:par>
                          <p:cTn id="103" fill="hold">
                            <p:stCondLst>
                              <p:cond delay="6000"/>
                            </p:stCondLst>
                            <p:childTnLst>
                              <p:par>
                                <p:cTn id="104" presetID="26" presetClass="entr" presetSubtype="0" fill="hold" grpId="0" nodeType="afterEffect">
                                  <p:stCondLst>
                                    <p:cond delay="0"/>
                                  </p:stCondLst>
                                  <p:childTnLst>
                                    <p:set>
                                      <p:cBhvr>
                                        <p:cTn id="105" dur="1" fill="hold">
                                          <p:stCondLst>
                                            <p:cond delay="0"/>
                                          </p:stCondLst>
                                        </p:cTn>
                                        <p:tgtEl>
                                          <p:spTgt spid="3">
                                            <p:txEl>
                                              <p:pRg st="7" end="7"/>
                                            </p:txEl>
                                          </p:spTgt>
                                        </p:tgtEl>
                                        <p:attrNameLst>
                                          <p:attrName>style.visibility</p:attrName>
                                        </p:attrNameLst>
                                      </p:cBhvr>
                                      <p:to>
                                        <p:strVal val="visible"/>
                                      </p:to>
                                    </p:set>
                                    <p:animEffect transition="in" filter="wipe(down)">
                                      <p:cBhvr>
                                        <p:cTn id="106" dur="580">
                                          <p:stCondLst>
                                            <p:cond delay="0"/>
                                          </p:stCondLst>
                                        </p:cTn>
                                        <p:tgtEl>
                                          <p:spTgt spid="3">
                                            <p:txEl>
                                              <p:pRg st="7" end="7"/>
                                            </p:txEl>
                                          </p:spTgt>
                                        </p:tgtEl>
                                      </p:cBhvr>
                                    </p:animEffect>
                                    <p:anim calcmode="lin" valueType="num">
                                      <p:cBhvr>
                                        <p:cTn id="107"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08"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09"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10"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11"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12" dur="26">
                                          <p:stCondLst>
                                            <p:cond delay="650"/>
                                          </p:stCondLst>
                                        </p:cTn>
                                        <p:tgtEl>
                                          <p:spTgt spid="3">
                                            <p:txEl>
                                              <p:pRg st="7" end="7"/>
                                            </p:txEl>
                                          </p:spTgt>
                                        </p:tgtEl>
                                      </p:cBhvr>
                                      <p:to x="100000" y="60000"/>
                                    </p:animScale>
                                    <p:animScale>
                                      <p:cBhvr>
                                        <p:cTn id="113" dur="166" decel="50000">
                                          <p:stCondLst>
                                            <p:cond delay="676"/>
                                          </p:stCondLst>
                                        </p:cTn>
                                        <p:tgtEl>
                                          <p:spTgt spid="3">
                                            <p:txEl>
                                              <p:pRg st="7" end="7"/>
                                            </p:txEl>
                                          </p:spTgt>
                                        </p:tgtEl>
                                      </p:cBhvr>
                                      <p:to x="100000" y="100000"/>
                                    </p:animScale>
                                    <p:animScale>
                                      <p:cBhvr>
                                        <p:cTn id="114" dur="26">
                                          <p:stCondLst>
                                            <p:cond delay="1312"/>
                                          </p:stCondLst>
                                        </p:cTn>
                                        <p:tgtEl>
                                          <p:spTgt spid="3">
                                            <p:txEl>
                                              <p:pRg st="7" end="7"/>
                                            </p:txEl>
                                          </p:spTgt>
                                        </p:tgtEl>
                                      </p:cBhvr>
                                      <p:to x="100000" y="80000"/>
                                    </p:animScale>
                                    <p:animScale>
                                      <p:cBhvr>
                                        <p:cTn id="115" dur="166" decel="50000">
                                          <p:stCondLst>
                                            <p:cond delay="1338"/>
                                          </p:stCondLst>
                                        </p:cTn>
                                        <p:tgtEl>
                                          <p:spTgt spid="3">
                                            <p:txEl>
                                              <p:pRg st="7" end="7"/>
                                            </p:txEl>
                                          </p:spTgt>
                                        </p:tgtEl>
                                      </p:cBhvr>
                                      <p:to x="100000" y="100000"/>
                                    </p:animScale>
                                    <p:animScale>
                                      <p:cBhvr>
                                        <p:cTn id="116" dur="26">
                                          <p:stCondLst>
                                            <p:cond delay="1642"/>
                                          </p:stCondLst>
                                        </p:cTn>
                                        <p:tgtEl>
                                          <p:spTgt spid="3">
                                            <p:txEl>
                                              <p:pRg st="7" end="7"/>
                                            </p:txEl>
                                          </p:spTgt>
                                        </p:tgtEl>
                                      </p:cBhvr>
                                      <p:to x="100000" y="90000"/>
                                    </p:animScale>
                                    <p:animScale>
                                      <p:cBhvr>
                                        <p:cTn id="117" dur="166" decel="50000">
                                          <p:stCondLst>
                                            <p:cond delay="1668"/>
                                          </p:stCondLst>
                                        </p:cTn>
                                        <p:tgtEl>
                                          <p:spTgt spid="3">
                                            <p:txEl>
                                              <p:pRg st="7" end="7"/>
                                            </p:txEl>
                                          </p:spTgt>
                                        </p:tgtEl>
                                      </p:cBhvr>
                                      <p:to x="100000" y="100000"/>
                                    </p:animScale>
                                    <p:animScale>
                                      <p:cBhvr>
                                        <p:cTn id="118" dur="26">
                                          <p:stCondLst>
                                            <p:cond delay="1808"/>
                                          </p:stCondLst>
                                        </p:cTn>
                                        <p:tgtEl>
                                          <p:spTgt spid="3">
                                            <p:txEl>
                                              <p:pRg st="7" end="7"/>
                                            </p:txEl>
                                          </p:spTgt>
                                        </p:tgtEl>
                                      </p:cBhvr>
                                      <p:to x="100000" y="95000"/>
                                    </p:animScale>
                                    <p:animScale>
                                      <p:cBhvr>
                                        <p:cTn id="119" dur="166" decel="50000">
                                          <p:stCondLst>
                                            <p:cond delay="1834"/>
                                          </p:stCondLst>
                                        </p:cTn>
                                        <p:tgtEl>
                                          <p:spTgt spid="3">
                                            <p:txEl>
                                              <p:pRg st="7" end="7"/>
                                            </p:txEl>
                                          </p:spTgt>
                                        </p:tgtEl>
                                      </p:cBhvr>
                                      <p:to x="100000" y="100000"/>
                                    </p:animScale>
                                  </p:childTnLst>
                                </p:cTn>
                              </p:par>
                              <p:par>
                                <p:cTn id="120" presetID="26" presetClass="entr" presetSubtype="0" fill="hold" grpId="0" nodeType="withEffect">
                                  <p:stCondLst>
                                    <p:cond delay="0"/>
                                  </p:stCondLst>
                                  <p:childTnLst>
                                    <p:set>
                                      <p:cBhvr>
                                        <p:cTn id="121" dur="1" fill="hold">
                                          <p:stCondLst>
                                            <p:cond delay="0"/>
                                          </p:stCondLst>
                                        </p:cTn>
                                        <p:tgtEl>
                                          <p:spTgt spid="5"/>
                                        </p:tgtEl>
                                        <p:attrNameLst>
                                          <p:attrName>style.visibility</p:attrName>
                                        </p:attrNameLst>
                                      </p:cBhvr>
                                      <p:to>
                                        <p:strVal val="visible"/>
                                      </p:to>
                                    </p:set>
                                    <p:animEffect transition="in" filter="wipe(down)">
                                      <p:cBhvr>
                                        <p:cTn id="122" dur="580">
                                          <p:stCondLst>
                                            <p:cond delay="0"/>
                                          </p:stCondLst>
                                        </p:cTn>
                                        <p:tgtEl>
                                          <p:spTgt spid="5"/>
                                        </p:tgtEl>
                                      </p:cBhvr>
                                    </p:animEffect>
                                    <p:anim calcmode="lin" valueType="num">
                                      <p:cBhvr>
                                        <p:cTn id="12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2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2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28" dur="26">
                                          <p:stCondLst>
                                            <p:cond delay="650"/>
                                          </p:stCondLst>
                                        </p:cTn>
                                        <p:tgtEl>
                                          <p:spTgt spid="5"/>
                                        </p:tgtEl>
                                      </p:cBhvr>
                                      <p:to x="100000" y="60000"/>
                                    </p:animScale>
                                    <p:animScale>
                                      <p:cBhvr>
                                        <p:cTn id="129" dur="166" decel="50000">
                                          <p:stCondLst>
                                            <p:cond delay="676"/>
                                          </p:stCondLst>
                                        </p:cTn>
                                        <p:tgtEl>
                                          <p:spTgt spid="5"/>
                                        </p:tgtEl>
                                      </p:cBhvr>
                                      <p:to x="100000" y="100000"/>
                                    </p:animScale>
                                    <p:animScale>
                                      <p:cBhvr>
                                        <p:cTn id="130" dur="26">
                                          <p:stCondLst>
                                            <p:cond delay="1312"/>
                                          </p:stCondLst>
                                        </p:cTn>
                                        <p:tgtEl>
                                          <p:spTgt spid="5"/>
                                        </p:tgtEl>
                                      </p:cBhvr>
                                      <p:to x="100000" y="80000"/>
                                    </p:animScale>
                                    <p:animScale>
                                      <p:cBhvr>
                                        <p:cTn id="131" dur="166" decel="50000">
                                          <p:stCondLst>
                                            <p:cond delay="1338"/>
                                          </p:stCondLst>
                                        </p:cTn>
                                        <p:tgtEl>
                                          <p:spTgt spid="5"/>
                                        </p:tgtEl>
                                      </p:cBhvr>
                                      <p:to x="100000" y="100000"/>
                                    </p:animScale>
                                    <p:animScale>
                                      <p:cBhvr>
                                        <p:cTn id="132" dur="26">
                                          <p:stCondLst>
                                            <p:cond delay="1642"/>
                                          </p:stCondLst>
                                        </p:cTn>
                                        <p:tgtEl>
                                          <p:spTgt spid="5"/>
                                        </p:tgtEl>
                                      </p:cBhvr>
                                      <p:to x="100000" y="90000"/>
                                    </p:animScale>
                                    <p:animScale>
                                      <p:cBhvr>
                                        <p:cTn id="133" dur="166" decel="50000">
                                          <p:stCondLst>
                                            <p:cond delay="1668"/>
                                          </p:stCondLst>
                                        </p:cTn>
                                        <p:tgtEl>
                                          <p:spTgt spid="5"/>
                                        </p:tgtEl>
                                      </p:cBhvr>
                                      <p:to x="100000" y="100000"/>
                                    </p:animScale>
                                    <p:animScale>
                                      <p:cBhvr>
                                        <p:cTn id="134" dur="26">
                                          <p:stCondLst>
                                            <p:cond delay="1808"/>
                                          </p:stCondLst>
                                        </p:cTn>
                                        <p:tgtEl>
                                          <p:spTgt spid="5"/>
                                        </p:tgtEl>
                                      </p:cBhvr>
                                      <p:to x="100000" y="95000"/>
                                    </p:animScale>
                                    <p:animScale>
                                      <p:cBhvr>
                                        <p:cTn id="135" dur="166" decel="50000">
                                          <p:stCondLst>
                                            <p:cond delay="1834"/>
                                          </p:stCondLst>
                                        </p:cTn>
                                        <p:tgtEl>
                                          <p:spTgt spid="5"/>
                                        </p:tgtEl>
                                      </p:cBhvr>
                                      <p:to x="100000" y="100000"/>
                                    </p:animScale>
                                  </p:childTnLst>
                                </p:cTn>
                              </p:par>
                            </p:childTnLst>
                          </p:cTn>
                        </p:par>
                      </p:childTnLst>
                    </p:cTn>
                  </p:par>
                  <p:par>
                    <p:cTn id="136" fill="hold">
                      <p:stCondLst>
                        <p:cond delay="indefinite"/>
                      </p:stCondLst>
                      <p:childTnLst>
                        <p:par>
                          <p:cTn id="137" fill="hold">
                            <p:stCondLst>
                              <p:cond delay="0"/>
                            </p:stCondLst>
                            <p:childTnLst>
                              <p:par>
                                <p:cTn id="138" presetID="14" presetClass="entr" presetSubtype="10" fill="hold" grpId="0" nodeType="clickEffect">
                                  <p:stCondLst>
                                    <p:cond delay="0"/>
                                  </p:stCondLst>
                                  <p:childTnLst>
                                    <p:set>
                                      <p:cBhvr>
                                        <p:cTn id="139" dur="1" fill="hold">
                                          <p:stCondLst>
                                            <p:cond delay="0"/>
                                          </p:stCondLst>
                                        </p:cTn>
                                        <p:tgtEl>
                                          <p:spTgt spid="4"/>
                                        </p:tgtEl>
                                        <p:attrNameLst>
                                          <p:attrName>style.visibility</p:attrName>
                                        </p:attrNameLst>
                                      </p:cBhvr>
                                      <p:to>
                                        <p:strVal val="visible"/>
                                      </p:to>
                                    </p:set>
                                    <p:animEffect transition="in" filter="randombar(horizontal)">
                                      <p:cBhvr>
                                        <p:cTn id="140" dur="500"/>
                                        <p:tgtEl>
                                          <p:spTgt spid="4"/>
                                        </p:tgtEl>
                                      </p:cBhvr>
                                    </p:animEffect>
                                  </p:childTnLst>
                                </p:cTn>
                              </p:par>
                            </p:childTnLst>
                          </p:cTn>
                        </p:par>
                        <p:par>
                          <p:cTn id="141" fill="hold">
                            <p:stCondLst>
                              <p:cond delay="500"/>
                            </p:stCondLst>
                            <p:childTnLst>
                              <p:par>
                                <p:cTn id="142" presetID="8" presetClass="emph" presetSubtype="0" fill="hold" grpId="1" nodeType="afterEffect">
                                  <p:stCondLst>
                                    <p:cond delay="0"/>
                                  </p:stCondLst>
                                  <p:childTnLst>
                                    <p:animRot by="21600000">
                                      <p:cBhvr>
                                        <p:cTn id="143"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3" grpId="0" build="p"/>
      <p:bldP spid="4" grpId="0"/>
      <p:bldP spid="4"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467544" y="260648"/>
            <a:ext cx="5472608" cy="576064"/>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D34817">
                  <a:lumMod val="20000"/>
                  <a:lumOff val="80000"/>
                </a:srgbClr>
              </a:solidFill>
            </a:endParaRPr>
          </a:p>
        </p:txBody>
      </p:sp>
      <p:sp>
        <p:nvSpPr>
          <p:cNvPr id="3" name="コンテンツ プレースホルダー 2"/>
          <p:cNvSpPr>
            <a:spLocks noGrp="1"/>
          </p:cNvSpPr>
          <p:nvPr>
            <p:ph sz="quarter" idx="1"/>
          </p:nvPr>
        </p:nvSpPr>
        <p:spPr>
          <a:xfrm>
            <a:off x="364508" y="188640"/>
            <a:ext cx="7992888" cy="3744416"/>
          </a:xfrm>
        </p:spPr>
        <p:txBody>
          <a:bodyPr>
            <a:normAutofit/>
          </a:bodyPr>
          <a:lstStyle/>
          <a:p>
            <a:pPr marL="0" indent="0">
              <a:buNone/>
            </a:pPr>
            <a:r>
              <a:rPr kumimoji="1" lang="ja-JP" altLang="en-US" sz="3200" dirty="0" smtClean="0">
                <a:latin typeface="AR丸ゴシック体M" pitchFamily="49" charset="-128"/>
                <a:ea typeface="AR丸ゴシック体M" pitchFamily="49" charset="-128"/>
              </a:rPr>
              <a:t>３．</a:t>
            </a:r>
            <a:r>
              <a:rPr kumimoji="1" lang="en-US" altLang="ja-JP" sz="3200" dirty="0" smtClean="0">
                <a:latin typeface="AR丸ゴシック体M" pitchFamily="49" charset="-128"/>
                <a:ea typeface="AR丸ゴシック体M" pitchFamily="49" charset="-128"/>
              </a:rPr>
              <a:t>Voltage</a:t>
            </a:r>
            <a:r>
              <a:rPr kumimoji="1" lang="ja-JP" altLang="en-US" sz="3200" dirty="0" smtClean="0">
                <a:latin typeface="AR丸ゴシック体M" pitchFamily="49" charset="-128"/>
                <a:ea typeface="AR丸ゴシック体M" pitchFamily="49" charset="-128"/>
              </a:rPr>
              <a:t>でデータを選別</a:t>
            </a:r>
            <a:endParaRPr kumimoji="1" lang="en-US" altLang="ja-JP" sz="3200" dirty="0" smtClean="0">
              <a:latin typeface="AR丸ゴシック体M" pitchFamily="49" charset="-128"/>
              <a:ea typeface="AR丸ゴシック体M" pitchFamily="49" charset="-128"/>
            </a:endParaRPr>
          </a:p>
          <a:p>
            <a:pPr marL="0" indent="0">
              <a:buNone/>
            </a:pPr>
            <a:endParaRPr kumimoji="1" lang="en-US" altLang="ja-JP" sz="2000" dirty="0" smtClean="0">
              <a:latin typeface="AR丸ゴシック体M" pitchFamily="49" charset="-128"/>
              <a:ea typeface="AR丸ゴシック体M" pitchFamily="49" charset="-128"/>
            </a:endParaRPr>
          </a:p>
          <a:p>
            <a:pPr marL="0" indent="0">
              <a:buNone/>
            </a:pPr>
            <a:r>
              <a:rPr kumimoji="1" lang="ja-JP" altLang="en-US" sz="2800" dirty="0" smtClean="0">
                <a:latin typeface="AR丸ゴシック体M" pitchFamily="49" charset="-128"/>
                <a:ea typeface="AR丸ゴシック体M" pitchFamily="49" charset="-128"/>
              </a:rPr>
              <a:t>　・</a:t>
            </a:r>
            <a:r>
              <a:rPr lang="ja-JP" altLang="en-US" sz="2800" dirty="0">
                <a:latin typeface="AR丸ゴシック体M" pitchFamily="49" charset="-128"/>
                <a:ea typeface="AR丸ゴシック体M" pitchFamily="49" charset="-128"/>
              </a:rPr>
              <a:t>それぞれ</a:t>
            </a:r>
            <a:r>
              <a:rPr lang="ja-JP" altLang="en-US" sz="2800" dirty="0" smtClean="0">
                <a:latin typeface="AR丸ゴシック体M" pitchFamily="49" charset="-128"/>
                <a:ea typeface="AR丸ゴシック体M" pitchFamily="49" charset="-128"/>
              </a:rPr>
              <a:t>の地点で観測された電圧の中央値　　</a:t>
            </a:r>
            <a:endParaRPr lang="en-US" altLang="ja-JP" sz="2800" dirty="0" smtClean="0">
              <a:latin typeface="AR丸ゴシック体M" pitchFamily="49" charset="-128"/>
              <a:ea typeface="AR丸ゴシック体M" pitchFamily="49" charset="-128"/>
            </a:endParaRPr>
          </a:p>
          <a:p>
            <a:pPr marL="0" indent="0">
              <a:buNone/>
            </a:pPr>
            <a:r>
              <a:rPr kumimoji="1" lang="ja-JP" altLang="en-US" sz="2800" dirty="0">
                <a:latin typeface="AR丸ゴシック体M" pitchFamily="49" charset="-128"/>
                <a:ea typeface="AR丸ゴシック体M" pitchFamily="49" charset="-128"/>
              </a:rPr>
              <a:t>　</a:t>
            </a:r>
            <a:r>
              <a:rPr kumimoji="1" lang="ja-JP" altLang="en-US" sz="2800" dirty="0" smtClean="0">
                <a:latin typeface="AR丸ゴシック体M" pitchFamily="49" charset="-128"/>
                <a:ea typeface="AR丸ゴシック体M" pitchFamily="49" charset="-128"/>
              </a:rPr>
              <a:t>　を小数点以下第３位まで求め、第３位を切</a:t>
            </a:r>
            <a:endParaRPr kumimoji="1" lang="en-US" altLang="ja-JP" sz="2800" dirty="0" smtClean="0">
              <a:latin typeface="AR丸ゴシック体M" pitchFamily="49" charset="-128"/>
              <a:ea typeface="AR丸ゴシック体M" pitchFamily="49" charset="-128"/>
            </a:endParaRPr>
          </a:p>
          <a:p>
            <a:pPr marL="0" indent="0">
              <a:buNone/>
            </a:pPr>
            <a:r>
              <a:rPr lang="ja-JP" altLang="en-US" sz="2800" dirty="0">
                <a:latin typeface="AR丸ゴシック体M" pitchFamily="49" charset="-128"/>
                <a:ea typeface="AR丸ゴシック体M" pitchFamily="49" charset="-128"/>
              </a:rPr>
              <a:t>　</a:t>
            </a:r>
            <a:r>
              <a:rPr lang="ja-JP" altLang="en-US" sz="2800" dirty="0" smtClean="0">
                <a:latin typeface="AR丸ゴシック体M" pitchFamily="49" charset="-128"/>
                <a:ea typeface="AR丸ゴシック体M" pitchFamily="49" charset="-128"/>
              </a:rPr>
              <a:t>　</a:t>
            </a:r>
            <a:r>
              <a:rPr kumimoji="1" lang="ja-JP" altLang="en-US" sz="2800" dirty="0" err="1" smtClean="0">
                <a:latin typeface="AR丸ゴシック体M" pitchFamily="49" charset="-128"/>
                <a:ea typeface="AR丸ゴシック体M" pitchFamily="49" charset="-128"/>
              </a:rPr>
              <a:t>り</a:t>
            </a:r>
            <a:r>
              <a:rPr kumimoji="1" lang="ja-JP" altLang="en-US" sz="2800" dirty="0" smtClean="0">
                <a:latin typeface="AR丸ゴシック体M" pitchFamily="49" charset="-128"/>
                <a:ea typeface="AR丸ゴシック体M" pitchFamily="49" charset="-128"/>
              </a:rPr>
              <a:t>捨てた電圧以上を計測したイベントのみ</a:t>
            </a:r>
            <a:endParaRPr kumimoji="1" lang="en-US" altLang="ja-JP" sz="2800" dirty="0" smtClean="0">
              <a:latin typeface="AR丸ゴシック体M" pitchFamily="49" charset="-128"/>
              <a:ea typeface="AR丸ゴシック体M" pitchFamily="49" charset="-128"/>
            </a:endParaRPr>
          </a:p>
          <a:p>
            <a:pPr marL="0" indent="0">
              <a:buNone/>
            </a:pPr>
            <a:r>
              <a:rPr lang="ja-JP" altLang="en-US" sz="2800" dirty="0" smtClean="0">
                <a:latin typeface="AR丸ゴシック体M" pitchFamily="49" charset="-128"/>
                <a:ea typeface="AR丸ゴシック体M" pitchFamily="49" charset="-128"/>
              </a:rPr>
              <a:t>　　</a:t>
            </a:r>
            <a:r>
              <a:rPr kumimoji="1" lang="ja-JP" altLang="en-US" sz="2800" dirty="0" smtClean="0">
                <a:latin typeface="AR丸ゴシック体M" pitchFamily="49" charset="-128"/>
                <a:ea typeface="AR丸ゴシック体M" pitchFamily="49" charset="-128"/>
              </a:rPr>
              <a:t>使って光速を求める。</a:t>
            </a:r>
            <a:endParaRPr kumimoji="1" lang="en-US" altLang="ja-JP" sz="2800" dirty="0" smtClean="0">
              <a:latin typeface="AR丸ゴシック体M" pitchFamily="49" charset="-128"/>
              <a:ea typeface="AR丸ゴシック体M" pitchFamily="49" charset="-128"/>
            </a:endParaRPr>
          </a:p>
          <a:p>
            <a:pPr marL="0" indent="0">
              <a:buNone/>
            </a:pPr>
            <a:endParaRPr kumimoji="1" lang="en-US" altLang="ja-JP" sz="2800" dirty="0" smtClean="0">
              <a:latin typeface="AR丸ゴシック体M" pitchFamily="49" charset="-128"/>
              <a:ea typeface="AR丸ゴシック体M" pitchFamily="49" charset="-128"/>
            </a:endParaRPr>
          </a:p>
          <a:p>
            <a:pPr marL="0" indent="0">
              <a:buNone/>
            </a:pPr>
            <a:endParaRPr kumimoji="1" lang="ja-JP" altLang="en-US" dirty="0"/>
          </a:p>
        </p:txBody>
      </p:sp>
      <p:grpSp>
        <p:nvGrpSpPr>
          <p:cNvPr id="8" name="グループ化 7"/>
          <p:cNvGrpSpPr/>
          <p:nvPr/>
        </p:nvGrpSpPr>
        <p:grpSpPr>
          <a:xfrm>
            <a:off x="1259632" y="548680"/>
            <a:ext cx="6647974" cy="6001636"/>
            <a:chOff x="1207097" y="19652"/>
            <a:chExt cx="6647974" cy="6001636"/>
          </a:xfrm>
        </p:grpSpPr>
        <p:sp>
          <p:nvSpPr>
            <p:cNvPr id="4" name="正方形/長方形 3"/>
            <p:cNvSpPr/>
            <p:nvPr/>
          </p:nvSpPr>
          <p:spPr>
            <a:xfrm>
              <a:off x="2299995" y="5498068"/>
              <a:ext cx="4160113" cy="523220"/>
            </a:xfrm>
            <a:prstGeom prst="rect">
              <a:avLst/>
            </a:prstGeom>
            <a:noFill/>
          </p:spPr>
          <p:txBody>
            <a:bodyPr wrap="none" lIns="91440" tIns="45720" rIns="91440" bIns="45720">
              <a:spAutoFit/>
            </a:bodyPr>
            <a:lstStyle/>
            <a:p>
              <a:pPr algn="ctr"/>
              <a:r>
                <a:rPr lang="ja-JP" altLang="en-US" sz="2800" spc="300" dirty="0" smtClean="0">
                  <a:ln w="11430" cmpd="sng">
                    <a:solidFill>
                      <a:srgbClr val="D34817">
                        <a:tint val="10000"/>
                      </a:srgbClr>
                    </a:solidFill>
                    <a:prstDash val="solid"/>
                    <a:miter lim="800000"/>
                  </a:ln>
                  <a:gradFill>
                    <a:gsLst>
                      <a:gs pos="10000">
                        <a:srgbClr val="D34817">
                          <a:tint val="83000"/>
                          <a:shade val="100000"/>
                          <a:satMod val="200000"/>
                        </a:srgbClr>
                      </a:gs>
                      <a:gs pos="75000">
                        <a:srgbClr val="D34817">
                          <a:tint val="100000"/>
                          <a:shade val="50000"/>
                          <a:satMod val="150000"/>
                        </a:srgbClr>
                      </a:gs>
                    </a:gsLst>
                    <a:lin ang="5400000"/>
                  </a:gradFill>
                  <a:effectLst>
                    <a:glow rad="45500">
                      <a:srgbClr val="D34817">
                        <a:satMod val="220000"/>
                        <a:alpha val="35000"/>
                      </a:srgbClr>
                    </a:glow>
                  </a:effectLst>
                  <a:latin typeface="AR丸ゴシック体M" pitchFamily="49" charset="-128"/>
                  <a:ea typeface="AR丸ゴシック体M" pitchFamily="49" charset="-128"/>
                </a:rPr>
                <a:t>少し理論値に近づいた</a:t>
              </a:r>
              <a:endParaRPr lang="ja-JP" altLang="en-US" sz="2800" spc="300" dirty="0">
                <a:ln w="11430" cmpd="sng">
                  <a:solidFill>
                    <a:srgbClr val="D34817">
                      <a:tint val="10000"/>
                    </a:srgbClr>
                  </a:solidFill>
                  <a:prstDash val="solid"/>
                  <a:miter lim="800000"/>
                </a:ln>
                <a:gradFill>
                  <a:gsLst>
                    <a:gs pos="10000">
                      <a:srgbClr val="D34817">
                        <a:tint val="83000"/>
                        <a:shade val="100000"/>
                        <a:satMod val="200000"/>
                      </a:srgbClr>
                    </a:gs>
                    <a:gs pos="75000">
                      <a:srgbClr val="D34817">
                        <a:tint val="100000"/>
                        <a:shade val="50000"/>
                        <a:satMod val="150000"/>
                      </a:srgbClr>
                    </a:gs>
                  </a:gsLst>
                  <a:lin ang="5400000"/>
                </a:gradFill>
                <a:effectLst>
                  <a:glow rad="45500">
                    <a:srgbClr val="D34817">
                      <a:satMod val="220000"/>
                      <a:alpha val="35000"/>
                    </a:srgbClr>
                  </a:glow>
                </a:effectLst>
                <a:latin typeface="AR丸ゴシック体M" pitchFamily="49" charset="-128"/>
                <a:ea typeface="AR丸ゴシック体M" pitchFamily="49" charset="-128"/>
              </a:endParaRPr>
            </a:p>
          </p:txBody>
        </p:sp>
        <p:pic>
          <p:nvPicPr>
            <p:cNvPr id="7170" name="Picture 2" descr="E:\fit\heikinijouv5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7097" y="19652"/>
              <a:ext cx="6487353" cy="4660341"/>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1207097" y="4697849"/>
              <a:ext cx="6647974" cy="800219"/>
            </a:xfrm>
            <a:prstGeom prst="rect">
              <a:avLst/>
            </a:prstGeom>
            <a:noFill/>
          </p:spPr>
          <p:txBody>
            <a:bodyPr wrap="none" rtlCol="0">
              <a:spAutoFit/>
            </a:bodyPr>
            <a:lstStyle/>
            <a:p>
              <a:r>
                <a:rPr lang="ja-JP" altLang="en-US" dirty="0" smtClean="0">
                  <a:solidFill>
                    <a:prstClr val="black"/>
                  </a:solidFill>
                  <a:latin typeface="AR丸ゴシック体M" pitchFamily="49" charset="-128"/>
                  <a:ea typeface="AR丸ゴシック体M" pitchFamily="49" charset="-128"/>
                </a:rPr>
                <a:t>中央値付近以上の電圧を観測したイベントのみを使ったグラフ</a:t>
              </a:r>
              <a:endParaRPr lang="en-US" altLang="ja-JP" dirty="0" smtClean="0">
                <a:solidFill>
                  <a:prstClr val="black"/>
                </a:solidFill>
                <a:latin typeface="AR丸ゴシック体M" pitchFamily="49" charset="-128"/>
                <a:ea typeface="AR丸ゴシック体M" pitchFamily="49" charset="-128"/>
              </a:endParaRPr>
            </a:p>
            <a:p>
              <a:r>
                <a:rPr lang="ja-JP" altLang="en-US" sz="2800" dirty="0" smtClean="0">
                  <a:solidFill>
                    <a:prstClr val="black"/>
                  </a:solidFill>
                  <a:latin typeface="AR丸ゴシック体M" pitchFamily="49" charset="-128"/>
                  <a:ea typeface="AR丸ゴシック体M" pitchFamily="49" charset="-128"/>
                </a:rPr>
                <a:t>⇒</a:t>
              </a:r>
              <a:r>
                <a:rPr lang="en-US" altLang="ja-JP" sz="2800" dirty="0" smtClean="0">
                  <a:solidFill>
                    <a:prstClr val="black"/>
                  </a:solidFill>
                  <a:latin typeface="AR丸ゴシック体M" pitchFamily="49" charset="-128"/>
                  <a:ea typeface="AR丸ゴシック体M" pitchFamily="49" charset="-128"/>
                </a:rPr>
                <a:t> </a:t>
              </a:r>
              <a:r>
                <a:rPr lang="ja-JP" altLang="en-US" sz="2800" dirty="0" err="1">
                  <a:solidFill>
                    <a:prstClr val="black"/>
                  </a:solidFill>
                  <a:latin typeface="AR丸ゴシック体M" pitchFamily="49" charset="-128"/>
                  <a:ea typeface="AR丸ゴシック体M" pitchFamily="49" charset="-128"/>
                </a:rPr>
                <a:t>ｃ</a:t>
              </a:r>
              <a:r>
                <a:rPr lang="en-US" altLang="ja-JP" sz="2800" dirty="0">
                  <a:solidFill>
                    <a:prstClr val="black"/>
                  </a:solidFill>
                  <a:latin typeface="AR丸ゴシック体M" pitchFamily="49" charset="-128"/>
                  <a:ea typeface="AR丸ゴシック体M" pitchFamily="49" charset="-128"/>
                </a:rPr>
                <a:t>=</a:t>
              </a:r>
              <a:r>
                <a:rPr lang="ja-JP" altLang="en-US" sz="2800" dirty="0">
                  <a:solidFill>
                    <a:prstClr val="black"/>
                  </a:solidFill>
                  <a:latin typeface="AR丸ゴシック体M" pitchFamily="49" charset="-128"/>
                  <a:ea typeface="AR丸ゴシック体M" pitchFamily="49" charset="-128"/>
                </a:rPr>
                <a:t>（</a:t>
              </a:r>
              <a:r>
                <a:rPr lang="en-US" altLang="ja-JP" sz="2800" dirty="0" smtClean="0">
                  <a:solidFill>
                    <a:prstClr val="black"/>
                  </a:solidFill>
                  <a:latin typeface="AR丸ゴシック体M" pitchFamily="49" charset="-128"/>
                  <a:ea typeface="AR丸ゴシック体M" pitchFamily="49" charset="-128"/>
                </a:rPr>
                <a:t>2.71±0.05</a:t>
              </a:r>
              <a:r>
                <a:rPr lang="ja-JP" altLang="en-US" sz="2800" dirty="0" smtClean="0">
                  <a:solidFill>
                    <a:prstClr val="black"/>
                  </a:solidFill>
                  <a:latin typeface="AR丸ゴシック体M" pitchFamily="49" charset="-128"/>
                  <a:ea typeface="AR丸ゴシック体M" pitchFamily="49" charset="-128"/>
                </a:rPr>
                <a:t>）</a:t>
              </a:r>
              <a:r>
                <a:rPr lang="en-US" altLang="ja-JP" sz="2800" dirty="0">
                  <a:solidFill>
                    <a:prstClr val="black"/>
                  </a:solidFill>
                  <a:latin typeface="AR丸ゴシック体M" pitchFamily="49" charset="-128"/>
                  <a:ea typeface="AR丸ゴシック体M" pitchFamily="49" charset="-128"/>
                </a:rPr>
                <a:t>×</a:t>
              </a:r>
              <a:r>
                <a:rPr lang="en-US" altLang="ja-JP" sz="2800" dirty="0" smtClean="0">
                  <a:solidFill>
                    <a:prstClr val="black"/>
                  </a:solidFill>
                  <a:latin typeface="AR丸ゴシック体M" pitchFamily="49" charset="-128"/>
                  <a:ea typeface="AR丸ゴシック体M" pitchFamily="49" charset="-128"/>
                </a:rPr>
                <a:t>10</a:t>
              </a:r>
              <a:r>
                <a:rPr lang="en-US" altLang="ja-JP" sz="2800" baseline="30000" dirty="0" smtClean="0">
                  <a:solidFill>
                    <a:prstClr val="black"/>
                  </a:solidFill>
                  <a:latin typeface="AR丸ゴシック体M" pitchFamily="49" charset="-128"/>
                  <a:ea typeface="AR丸ゴシック体M" pitchFamily="49" charset="-128"/>
                </a:rPr>
                <a:t>8</a:t>
              </a:r>
              <a:r>
                <a:rPr lang="en-US" altLang="ja-JP" sz="2800" dirty="0" smtClean="0">
                  <a:solidFill>
                    <a:prstClr val="black"/>
                  </a:solidFill>
                  <a:latin typeface="AR丸ゴシック体M" pitchFamily="49" charset="-128"/>
                  <a:ea typeface="AR丸ゴシック体M" pitchFamily="49" charset="-128"/>
                </a:rPr>
                <a:t>(m/s)</a:t>
              </a:r>
              <a:endParaRPr lang="en-US" altLang="ja-JP" sz="2800" dirty="0">
                <a:solidFill>
                  <a:prstClr val="black"/>
                </a:solidFill>
              </a:endParaRPr>
            </a:p>
          </p:txBody>
        </p:sp>
      </p:grpSp>
      <p:sp>
        <p:nvSpPr>
          <p:cNvPr id="5" name="スライド番号プレースホルダー 4"/>
          <p:cNvSpPr>
            <a:spLocks noGrp="1"/>
          </p:cNvSpPr>
          <p:nvPr>
            <p:ph type="sldNum" sz="quarter" idx="12"/>
          </p:nvPr>
        </p:nvSpPr>
        <p:spPr/>
        <p:txBody>
          <a:bodyPr/>
          <a:lstStyle/>
          <a:p>
            <a:fld id="{EE5B7901-85A3-43D0-93B3-5943752BF4A8}" type="slidenum">
              <a:rPr kumimoji="1" lang="ja-JP" altLang="en-US" smtClean="0"/>
              <a:pPr/>
              <a:t>31</a:t>
            </a:fld>
            <a:endParaRPr kumimoji="1" lang="ja-JP" altLang="en-US"/>
          </a:p>
        </p:txBody>
      </p:sp>
    </p:spTree>
    <p:extLst>
      <p:ext uri="{BB962C8B-B14F-4D97-AF65-F5344CB8AC3E}">
        <p14:creationId xmlns:p14="http://schemas.microsoft.com/office/powerpoint/2010/main" val="115049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par>
                          <p:cTn id="37" fill="hold">
                            <p:stCondLst>
                              <p:cond delay="2000"/>
                            </p:stCondLst>
                            <p:childTnLst>
                              <p:par>
                                <p:cTn id="38" presetID="26" presetClass="entr" presetSubtype="0" fill="hold" grpId="0" nodeType="after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wipe(down)">
                                      <p:cBhvr>
                                        <p:cTn id="40" dur="580">
                                          <p:stCondLst>
                                            <p:cond delay="0"/>
                                          </p:stCondLst>
                                        </p:cTn>
                                        <p:tgtEl>
                                          <p:spTgt spid="3">
                                            <p:txEl>
                                              <p:pRg st="2" end="2"/>
                                            </p:txEl>
                                          </p:spTgt>
                                        </p:tgtEl>
                                      </p:cBhvr>
                                    </p:animEffect>
                                    <p:anim calcmode="lin" valueType="num">
                                      <p:cBhvr>
                                        <p:cTn id="4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6" dur="26">
                                          <p:stCondLst>
                                            <p:cond delay="650"/>
                                          </p:stCondLst>
                                        </p:cTn>
                                        <p:tgtEl>
                                          <p:spTgt spid="3">
                                            <p:txEl>
                                              <p:pRg st="2" end="2"/>
                                            </p:txEl>
                                          </p:spTgt>
                                        </p:tgtEl>
                                      </p:cBhvr>
                                      <p:to x="100000" y="60000"/>
                                    </p:animScale>
                                    <p:animScale>
                                      <p:cBhvr>
                                        <p:cTn id="47" dur="166" decel="50000">
                                          <p:stCondLst>
                                            <p:cond delay="676"/>
                                          </p:stCondLst>
                                        </p:cTn>
                                        <p:tgtEl>
                                          <p:spTgt spid="3">
                                            <p:txEl>
                                              <p:pRg st="2" end="2"/>
                                            </p:txEl>
                                          </p:spTgt>
                                        </p:tgtEl>
                                      </p:cBhvr>
                                      <p:to x="100000" y="100000"/>
                                    </p:animScale>
                                    <p:animScale>
                                      <p:cBhvr>
                                        <p:cTn id="48" dur="26">
                                          <p:stCondLst>
                                            <p:cond delay="1312"/>
                                          </p:stCondLst>
                                        </p:cTn>
                                        <p:tgtEl>
                                          <p:spTgt spid="3">
                                            <p:txEl>
                                              <p:pRg st="2" end="2"/>
                                            </p:txEl>
                                          </p:spTgt>
                                        </p:tgtEl>
                                      </p:cBhvr>
                                      <p:to x="100000" y="80000"/>
                                    </p:animScale>
                                    <p:animScale>
                                      <p:cBhvr>
                                        <p:cTn id="49" dur="166" decel="50000">
                                          <p:stCondLst>
                                            <p:cond delay="1338"/>
                                          </p:stCondLst>
                                        </p:cTn>
                                        <p:tgtEl>
                                          <p:spTgt spid="3">
                                            <p:txEl>
                                              <p:pRg st="2" end="2"/>
                                            </p:txEl>
                                          </p:spTgt>
                                        </p:tgtEl>
                                      </p:cBhvr>
                                      <p:to x="100000" y="100000"/>
                                    </p:animScale>
                                    <p:animScale>
                                      <p:cBhvr>
                                        <p:cTn id="50" dur="26">
                                          <p:stCondLst>
                                            <p:cond delay="1642"/>
                                          </p:stCondLst>
                                        </p:cTn>
                                        <p:tgtEl>
                                          <p:spTgt spid="3">
                                            <p:txEl>
                                              <p:pRg st="2" end="2"/>
                                            </p:txEl>
                                          </p:spTgt>
                                        </p:tgtEl>
                                      </p:cBhvr>
                                      <p:to x="100000" y="90000"/>
                                    </p:animScale>
                                    <p:animScale>
                                      <p:cBhvr>
                                        <p:cTn id="51" dur="166" decel="50000">
                                          <p:stCondLst>
                                            <p:cond delay="1668"/>
                                          </p:stCondLst>
                                        </p:cTn>
                                        <p:tgtEl>
                                          <p:spTgt spid="3">
                                            <p:txEl>
                                              <p:pRg st="2" end="2"/>
                                            </p:txEl>
                                          </p:spTgt>
                                        </p:tgtEl>
                                      </p:cBhvr>
                                      <p:to x="100000" y="100000"/>
                                    </p:animScale>
                                    <p:animScale>
                                      <p:cBhvr>
                                        <p:cTn id="52" dur="26">
                                          <p:stCondLst>
                                            <p:cond delay="1808"/>
                                          </p:stCondLst>
                                        </p:cTn>
                                        <p:tgtEl>
                                          <p:spTgt spid="3">
                                            <p:txEl>
                                              <p:pRg st="2" end="2"/>
                                            </p:txEl>
                                          </p:spTgt>
                                        </p:tgtEl>
                                      </p:cBhvr>
                                      <p:to x="100000" y="95000"/>
                                    </p:animScale>
                                    <p:animScale>
                                      <p:cBhvr>
                                        <p:cTn id="53" dur="166" decel="50000">
                                          <p:stCondLst>
                                            <p:cond delay="1834"/>
                                          </p:stCondLst>
                                        </p:cTn>
                                        <p:tgtEl>
                                          <p:spTgt spid="3">
                                            <p:txEl>
                                              <p:pRg st="2" end="2"/>
                                            </p:txEl>
                                          </p:spTgt>
                                        </p:tgtEl>
                                      </p:cBhvr>
                                      <p:to x="100000" y="100000"/>
                                    </p:animScale>
                                  </p:childTnLst>
                                </p:cTn>
                              </p:par>
                            </p:childTnLst>
                          </p:cTn>
                        </p:par>
                        <p:par>
                          <p:cTn id="54" fill="hold">
                            <p:stCondLst>
                              <p:cond delay="4000"/>
                            </p:stCondLst>
                            <p:childTnLst>
                              <p:par>
                                <p:cTn id="55" presetID="26" presetClass="entr" presetSubtype="0" fill="hold" grpId="0" nodeType="after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Effect transition="in" filter="wipe(down)">
                                      <p:cBhvr>
                                        <p:cTn id="57" dur="580">
                                          <p:stCondLst>
                                            <p:cond delay="0"/>
                                          </p:stCondLst>
                                        </p:cTn>
                                        <p:tgtEl>
                                          <p:spTgt spid="3">
                                            <p:txEl>
                                              <p:pRg st="3" end="3"/>
                                            </p:txEl>
                                          </p:spTgt>
                                        </p:tgtEl>
                                      </p:cBhvr>
                                    </p:animEffect>
                                    <p:anim calcmode="lin" valueType="num">
                                      <p:cBhvr>
                                        <p:cTn id="5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3">
                                            <p:txEl>
                                              <p:pRg st="3" end="3"/>
                                            </p:txEl>
                                          </p:spTgt>
                                        </p:tgtEl>
                                      </p:cBhvr>
                                      <p:to x="100000" y="60000"/>
                                    </p:animScale>
                                    <p:animScale>
                                      <p:cBhvr>
                                        <p:cTn id="64" dur="166" decel="50000">
                                          <p:stCondLst>
                                            <p:cond delay="676"/>
                                          </p:stCondLst>
                                        </p:cTn>
                                        <p:tgtEl>
                                          <p:spTgt spid="3">
                                            <p:txEl>
                                              <p:pRg st="3" end="3"/>
                                            </p:txEl>
                                          </p:spTgt>
                                        </p:tgtEl>
                                      </p:cBhvr>
                                      <p:to x="100000" y="100000"/>
                                    </p:animScale>
                                    <p:animScale>
                                      <p:cBhvr>
                                        <p:cTn id="65" dur="26">
                                          <p:stCondLst>
                                            <p:cond delay="1312"/>
                                          </p:stCondLst>
                                        </p:cTn>
                                        <p:tgtEl>
                                          <p:spTgt spid="3">
                                            <p:txEl>
                                              <p:pRg st="3" end="3"/>
                                            </p:txEl>
                                          </p:spTgt>
                                        </p:tgtEl>
                                      </p:cBhvr>
                                      <p:to x="100000" y="80000"/>
                                    </p:animScale>
                                    <p:animScale>
                                      <p:cBhvr>
                                        <p:cTn id="66" dur="166" decel="50000">
                                          <p:stCondLst>
                                            <p:cond delay="1338"/>
                                          </p:stCondLst>
                                        </p:cTn>
                                        <p:tgtEl>
                                          <p:spTgt spid="3">
                                            <p:txEl>
                                              <p:pRg st="3" end="3"/>
                                            </p:txEl>
                                          </p:spTgt>
                                        </p:tgtEl>
                                      </p:cBhvr>
                                      <p:to x="100000" y="100000"/>
                                    </p:animScale>
                                    <p:animScale>
                                      <p:cBhvr>
                                        <p:cTn id="67" dur="26">
                                          <p:stCondLst>
                                            <p:cond delay="1642"/>
                                          </p:stCondLst>
                                        </p:cTn>
                                        <p:tgtEl>
                                          <p:spTgt spid="3">
                                            <p:txEl>
                                              <p:pRg st="3" end="3"/>
                                            </p:txEl>
                                          </p:spTgt>
                                        </p:tgtEl>
                                      </p:cBhvr>
                                      <p:to x="100000" y="90000"/>
                                    </p:animScale>
                                    <p:animScale>
                                      <p:cBhvr>
                                        <p:cTn id="68" dur="166" decel="50000">
                                          <p:stCondLst>
                                            <p:cond delay="1668"/>
                                          </p:stCondLst>
                                        </p:cTn>
                                        <p:tgtEl>
                                          <p:spTgt spid="3">
                                            <p:txEl>
                                              <p:pRg st="3" end="3"/>
                                            </p:txEl>
                                          </p:spTgt>
                                        </p:tgtEl>
                                      </p:cBhvr>
                                      <p:to x="100000" y="100000"/>
                                    </p:animScale>
                                    <p:animScale>
                                      <p:cBhvr>
                                        <p:cTn id="69" dur="26">
                                          <p:stCondLst>
                                            <p:cond delay="1808"/>
                                          </p:stCondLst>
                                        </p:cTn>
                                        <p:tgtEl>
                                          <p:spTgt spid="3">
                                            <p:txEl>
                                              <p:pRg st="3" end="3"/>
                                            </p:txEl>
                                          </p:spTgt>
                                        </p:tgtEl>
                                      </p:cBhvr>
                                      <p:to x="100000" y="95000"/>
                                    </p:animScale>
                                    <p:animScale>
                                      <p:cBhvr>
                                        <p:cTn id="70" dur="166" decel="50000">
                                          <p:stCondLst>
                                            <p:cond delay="1834"/>
                                          </p:stCondLst>
                                        </p:cTn>
                                        <p:tgtEl>
                                          <p:spTgt spid="3">
                                            <p:txEl>
                                              <p:pRg st="3" end="3"/>
                                            </p:txEl>
                                          </p:spTgt>
                                        </p:tgtEl>
                                      </p:cBhvr>
                                      <p:to x="100000" y="100000"/>
                                    </p:animScale>
                                  </p:childTnLst>
                                </p:cTn>
                              </p:par>
                            </p:childTnLst>
                          </p:cTn>
                        </p:par>
                        <p:par>
                          <p:cTn id="71" fill="hold">
                            <p:stCondLst>
                              <p:cond delay="6000"/>
                            </p:stCondLst>
                            <p:childTnLst>
                              <p:par>
                                <p:cTn id="72" presetID="26" presetClass="entr" presetSubtype="0" fill="hold" grpId="0" nodeType="afterEffect">
                                  <p:stCondLst>
                                    <p:cond delay="0"/>
                                  </p:stCondLst>
                                  <p:childTnLst>
                                    <p:set>
                                      <p:cBhvr>
                                        <p:cTn id="73" dur="1" fill="hold">
                                          <p:stCondLst>
                                            <p:cond delay="0"/>
                                          </p:stCondLst>
                                        </p:cTn>
                                        <p:tgtEl>
                                          <p:spTgt spid="3">
                                            <p:txEl>
                                              <p:pRg st="4" end="4"/>
                                            </p:txEl>
                                          </p:spTgt>
                                        </p:tgtEl>
                                        <p:attrNameLst>
                                          <p:attrName>style.visibility</p:attrName>
                                        </p:attrNameLst>
                                      </p:cBhvr>
                                      <p:to>
                                        <p:strVal val="visible"/>
                                      </p:to>
                                    </p:set>
                                    <p:animEffect transition="in" filter="wipe(down)">
                                      <p:cBhvr>
                                        <p:cTn id="74" dur="580">
                                          <p:stCondLst>
                                            <p:cond delay="0"/>
                                          </p:stCondLst>
                                        </p:cTn>
                                        <p:tgtEl>
                                          <p:spTgt spid="3">
                                            <p:txEl>
                                              <p:pRg st="4" end="4"/>
                                            </p:txEl>
                                          </p:spTgt>
                                        </p:tgtEl>
                                      </p:cBhvr>
                                    </p:animEffect>
                                    <p:anim calcmode="lin" valueType="num">
                                      <p:cBhvr>
                                        <p:cTn id="75"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0" dur="26">
                                          <p:stCondLst>
                                            <p:cond delay="650"/>
                                          </p:stCondLst>
                                        </p:cTn>
                                        <p:tgtEl>
                                          <p:spTgt spid="3">
                                            <p:txEl>
                                              <p:pRg st="4" end="4"/>
                                            </p:txEl>
                                          </p:spTgt>
                                        </p:tgtEl>
                                      </p:cBhvr>
                                      <p:to x="100000" y="60000"/>
                                    </p:animScale>
                                    <p:animScale>
                                      <p:cBhvr>
                                        <p:cTn id="81" dur="166" decel="50000">
                                          <p:stCondLst>
                                            <p:cond delay="676"/>
                                          </p:stCondLst>
                                        </p:cTn>
                                        <p:tgtEl>
                                          <p:spTgt spid="3">
                                            <p:txEl>
                                              <p:pRg st="4" end="4"/>
                                            </p:txEl>
                                          </p:spTgt>
                                        </p:tgtEl>
                                      </p:cBhvr>
                                      <p:to x="100000" y="100000"/>
                                    </p:animScale>
                                    <p:animScale>
                                      <p:cBhvr>
                                        <p:cTn id="82" dur="26">
                                          <p:stCondLst>
                                            <p:cond delay="1312"/>
                                          </p:stCondLst>
                                        </p:cTn>
                                        <p:tgtEl>
                                          <p:spTgt spid="3">
                                            <p:txEl>
                                              <p:pRg st="4" end="4"/>
                                            </p:txEl>
                                          </p:spTgt>
                                        </p:tgtEl>
                                      </p:cBhvr>
                                      <p:to x="100000" y="80000"/>
                                    </p:animScale>
                                    <p:animScale>
                                      <p:cBhvr>
                                        <p:cTn id="83" dur="166" decel="50000">
                                          <p:stCondLst>
                                            <p:cond delay="1338"/>
                                          </p:stCondLst>
                                        </p:cTn>
                                        <p:tgtEl>
                                          <p:spTgt spid="3">
                                            <p:txEl>
                                              <p:pRg st="4" end="4"/>
                                            </p:txEl>
                                          </p:spTgt>
                                        </p:tgtEl>
                                      </p:cBhvr>
                                      <p:to x="100000" y="100000"/>
                                    </p:animScale>
                                    <p:animScale>
                                      <p:cBhvr>
                                        <p:cTn id="84" dur="26">
                                          <p:stCondLst>
                                            <p:cond delay="1642"/>
                                          </p:stCondLst>
                                        </p:cTn>
                                        <p:tgtEl>
                                          <p:spTgt spid="3">
                                            <p:txEl>
                                              <p:pRg st="4" end="4"/>
                                            </p:txEl>
                                          </p:spTgt>
                                        </p:tgtEl>
                                      </p:cBhvr>
                                      <p:to x="100000" y="90000"/>
                                    </p:animScale>
                                    <p:animScale>
                                      <p:cBhvr>
                                        <p:cTn id="85" dur="166" decel="50000">
                                          <p:stCondLst>
                                            <p:cond delay="1668"/>
                                          </p:stCondLst>
                                        </p:cTn>
                                        <p:tgtEl>
                                          <p:spTgt spid="3">
                                            <p:txEl>
                                              <p:pRg st="4" end="4"/>
                                            </p:txEl>
                                          </p:spTgt>
                                        </p:tgtEl>
                                      </p:cBhvr>
                                      <p:to x="100000" y="100000"/>
                                    </p:animScale>
                                    <p:animScale>
                                      <p:cBhvr>
                                        <p:cTn id="86" dur="26">
                                          <p:stCondLst>
                                            <p:cond delay="1808"/>
                                          </p:stCondLst>
                                        </p:cTn>
                                        <p:tgtEl>
                                          <p:spTgt spid="3">
                                            <p:txEl>
                                              <p:pRg st="4" end="4"/>
                                            </p:txEl>
                                          </p:spTgt>
                                        </p:tgtEl>
                                      </p:cBhvr>
                                      <p:to x="100000" y="95000"/>
                                    </p:animScale>
                                    <p:animScale>
                                      <p:cBhvr>
                                        <p:cTn id="87" dur="166" decel="50000">
                                          <p:stCondLst>
                                            <p:cond delay="1834"/>
                                          </p:stCondLst>
                                        </p:cTn>
                                        <p:tgtEl>
                                          <p:spTgt spid="3">
                                            <p:txEl>
                                              <p:pRg st="4" end="4"/>
                                            </p:txEl>
                                          </p:spTgt>
                                        </p:tgtEl>
                                      </p:cBhvr>
                                      <p:to x="100000" y="100000"/>
                                    </p:animScale>
                                  </p:childTnLst>
                                </p:cTn>
                              </p:par>
                              <p:par>
                                <p:cTn id="88" presetID="26" presetClass="entr" presetSubtype="0" fill="hold" grpId="0" nodeType="withEffect">
                                  <p:stCondLst>
                                    <p:cond delay="0"/>
                                  </p:stCondLst>
                                  <p:childTnLst>
                                    <p:set>
                                      <p:cBhvr>
                                        <p:cTn id="89" dur="1" fill="hold">
                                          <p:stCondLst>
                                            <p:cond delay="0"/>
                                          </p:stCondLst>
                                        </p:cTn>
                                        <p:tgtEl>
                                          <p:spTgt spid="3">
                                            <p:txEl>
                                              <p:pRg st="5" end="5"/>
                                            </p:txEl>
                                          </p:spTgt>
                                        </p:tgtEl>
                                        <p:attrNameLst>
                                          <p:attrName>style.visibility</p:attrName>
                                        </p:attrNameLst>
                                      </p:cBhvr>
                                      <p:to>
                                        <p:strVal val="visible"/>
                                      </p:to>
                                    </p:set>
                                    <p:animEffect transition="in" filter="wipe(down)">
                                      <p:cBhvr>
                                        <p:cTn id="90" dur="580">
                                          <p:stCondLst>
                                            <p:cond delay="0"/>
                                          </p:stCondLst>
                                        </p:cTn>
                                        <p:tgtEl>
                                          <p:spTgt spid="3">
                                            <p:txEl>
                                              <p:pRg st="5" end="5"/>
                                            </p:txEl>
                                          </p:spTgt>
                                        </p:tgtEl>
                                      </p:cBhvr>
                                    </p:animEffect>
                                    <p:anim calcmode="lin" valueType="num">
                                      <p:cBhvr>
                                        <p:cTn id="91"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6" dur="26">
                                          <p:stCondLst>
                                            <p:cond delay="650"/>
                                          </p:stCondLst>
                                        </p:cTn>
                                        <p:tgtEl>
                                          <p:spTgt spid="3">
                                            <p:txEl>
                                              <p:pRg st="5" end="5"/>
                                            </p:txEl>
                                          </p:spTgt>
                                        </p:tgtEl>
                                      </p:cBhvr>
                                      <p:to x="100000" y="60000"/>
                                    </p:animScale>
                                    <p:animScale>
                                      <p:cBhvr>
                                        <p:cTn id="97" dur="166" decel="50000">
                                          <p:stCondLst>
                                            <p:cond delay="676"/>
                                          </p:stCondLst>
                                        </p:cTn>
                                        <p:tgtEl>
                                          <p:spTgt spid="3">
                                            <p:txEl>
                                              <p:pRg st="5" end="5"/>
                                            </p:txEl>
                                          </p:spTgt>
                                        </p:tgtEl>
                                      </p:cBhvr>
                                      <p:to x="100000" y="100000"/>
                                    </p:animScale>
                                    <p:animScale>
                                      <p:cBhvr>
                                        <p:cTn id="98" dur="26">
                                          <p:stCondLst>
                                            <p:cond delay="1312"/>
                                          </p:stCondLst>
                                        </p:cTn>
                                        <p:tgtEl>
                                          <p:spTgt spid="3">
                                            <p:txEl>
                                              <p:pRg st="5" end="5"/>
                                            </p:txEl>
                                          </p:spTgt>
                                        </p:tgtEl>
                                      </p:cBhvr>
                                      <p:to x="100000" y="80000"/>
                                    </p:animScale>
                                    <p:animScale>
                                      <p:cBhvr>
                                        <p:cTn id="99" dur="166" decel="50000">
                                          <p:stCondLst>
                                            <p:cond delay="1338"/>
                                          </p:stCondLst>
                                        </p:cTn>
                                        <p:tgtEl>
                                          <p:spTgt spid="3">
                                            <p:txEl>
                                              <p:pRg st="5" end="5"/>
                                            </p:txEl>
                                          </p:spTgt>
                                        </p:tgtEl>
                                      </p:cBhvr>
                                      <p:to x="100000" y="100000"/>
                                    </p:animScale>
                                    <p:animScale>
                                      <p:cBhvr>
                                        <p:cTn id="100" dur="26">
                                          <p:stCondLst>
                                            <p:cond delay="1642"/>
                                          </p:stCondLst>
                                        </p:cTn>
                                        <p:tgtEl>
                                          <p:spTgt spid="3">
                                            <p:txEl>
                                              <p:pRg st="5" end="5"/>
                                            </p:txEl>
                                          </p:spTgt>
                                        </p:tgtEl>
                                      </p:cBhvr>
                                      <p:to x="100000" y="90000"/>
                                    </p:animScale>
                                    <p:animScale>
                                      <p:cBhvr>
                                        <p:cTn id="101" dur="166" decel="50000">
                                          <p:stCondLst>
                                            <p:cond delay="1668"/>
                                          </p:stCondLst>
                                        </p:cTn>
                                        <p:tgtEl>
                                          <p:spTgt spid="3">
                                            <p:txEl>
                                              <p:pRg st="5" end="5"/>
                                            </p:txEl>
                                          </p:spTgt>
                                        </p:tgtEl>
                                      </p:cBhvr>
                                      <p:to x="100000" y="100000"/>
                                    </p:animScale>
                                    <p:animScale>
                                      <p:cBhvr>
                                        <p:cTn id="102" dur="26">
                                          <p:stCondLst>
                                            <p:cond delay="1808"/>
                                          </p:stCondLst>
                                        </p:cTn>
                                        <p:tgtEl>
                                          <p:spTgt spid="3">
                                            <p:txEl>
                                              <p:pRg st="5" end="5"/>
                                            </p:txEl>
                                          </p:spTgt>
                                        </p:tgtEl>
                                      </p:cBhvr>
                                      <p:to x="100000" y="95000"/>
                                    </p:animScale>
                                    <p:animScale>
                                      <p:cBhvr>
                                        <p:cTn id="103" dur="166" decel="50000">
                                          <p:stCondLst>
                                            <p:cond delay="1834"/>
                                          </p:stCondLst>
                                        </p:cTn>
                                        <p:tgtEl>
                                          <p:spTgt spid="3">
                                            <p:txEl>
                                              <p:pRg st="5" end="5"/>
                                            </p:txEl>
                                          </p:spTgt>
                                        </p:tgtEl>
                                      </p:cBhvr>
                                      <p:to x="100000" y="100000"/>
                                    </p:animScale>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nodeType="clickEffect">
                                  <p:stCondLst>
                                    <p:cond delay="0"/>
                                  </p:stCondLst>
                                  <p:childTnLst>
                                    <p:set>
                                      <p:cBhvr>
                                        <p:cTn id="107" dur="1" fill="hold">
                                          <p:stCondLst>
                                            <p:cond delay="0"/>
                                          </p:stCondLst>
                                        </p:cTn>
                                        <p:tgtEl>
                                          <p:spTgt spid="8"/>
                                        </p:tgtEl>
                                        <p:attrNameLst>
                                          <p:attrName>style.visibility</p:attrName>
                                        </p:attrNameLst>
                                      </p:cBhvr>
                                      <p:to>
                                        <p:strVal val="visible"/>
                                      </p:to>
                                    </p:set>
                                    <p:anim calcmode="lin" valueType="num">
                                      <p:cBhvr additive="base">
                                        <p:cTn id="108" dur="500" fill="hold"/>
                                        <p:tgtEl>
                                          <p:spTgt spid="8"/>
                                        </p:tgtEl>
                                        <p:attrNameLst>
                                          <p:attrName>ppt_x</p:attrName>
                                        </p:attrNameLst>
                                      </p:cBhvr>
                                      <p:tavLst>
                                        <p:tav tm="0">
                                          <p:val>
                                            <p:strVal val="#ppt_x"/>
                                          </p:val>
                                        </p:tav>
                                        <p:tav tm="100000">
                                          <p:val>
                                            <p:strVal val="#ppt_x"/>
                                          </p:val>
                                        </p:tav>
                                      </p:tavLst>
                                    </p:anim>
                                    <p:anim calcmode="lin" valueType="num">
                                      <p:cBhvr additive="base">
                                        <p:cTn id="10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4716016" y="4221088"/>
            <a:ext cx="3528392" cy="432048"/>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4"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tretch>
            <a:fillRect/>
          </a:stretch>
        </p:blipFill>
        <p:spPr bwMode="auto">
          <a:xfrm>
            <a:off x="270973" y="2157467"/>
            <a:ext cx="4373035" cy="360040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4679504" y="2636912"/>
            <a:ext cx="4464496" cy="2616101"/>
          </a:xfrm>
          <a:prstGeom prst="rect">
            <a:avLst/>
          </a:prstGeom>
          <a:noFill/>
        </p:spPr>
        <p:txBody>
          <a:bodyPr wrap="square" rtlCol="0">
            <a:spAutoFit/>
          </a:bodyPr>
          <a:lstStyle/>
          <a:p>
            <a:r>
              <a:rPr lang="ja-JP" altLang="en-US" sz="2400" dirty="0" smtClean="0">
                <a:solidFill>
                  <a:prstClr val="black"/>
                </a:solidFill>
                <a:latin typeface="AR丸ゴシック体M" pitchFamily="49" charset="-128"/>
                <a:ea typeface="AR丸ゴシック体M" pitchFamily="49" charset="-128"/>
              </a:rPr>
              <a:t>直線が各点のエラーバー内部を通っており統計的には理想的</a:t>
            </a:r>
            <a:endParaRPr lang="en-US" altLang="ja-JP" sz="2400" dirty="0" smtClean="0">
              <a:solidFill>
                <a:prstClr val="black"/>
              </a:solidFill>
              <a:latin typeface="AR丸ゴシック体M" pitchFamily="49" charset="-128"/>
              <a:ea typeface="AR丸ゴシック体M" pitchFamily="49" charset="-128"/>
            </a:endParaRPr>
          </a:p>
          <a:p>
            <a:endParaRPr lang="en-US" altLang="ja-JP" sz="2400" dirty="0" smtClean="0">
              <a:solidFill>
                <a:prstClr val="black"/>
              </a:solidFill>
              <a:latin typeface="AR丸ゴシック体M" pitchFamily="49" charset="-128"/>
              <a:ea typeface="AR丸ゴシック体M" pitchFamily="49" charset="-128"/>
            </a:endParaRPr>
          </a:p>
          <a:p>
            <a:r>
              <a:rPr lang="ja-JP" altLang="en-US" sz="2400" dirty="0" smtClean="0">
                <a:solidFill>
                  <a:prstClr val="black"/>
                </a:solidFill>
                <a:latin typeface="AR丸ゴシック体M" pitchFamily="49" charset="-128"/>
                <a:ea typeface="AR丸ゴシック体M" pitchFamily="49" charset="-128"/>
              </a:rPr>
              <a:t>しかし光速が</a:t>
            </a:r>
            <a:endParaRPr lang="en-US" altLang="ja-JP" sz="2400" dirty="0" smtClean="0">
              <a:solidFill>
                <a:prstClr val="black"/>
              </a:solidFill>
              <a:latin typeface="AR丸ゴシック体M" pitchFamily="49" charset="-128"/>
              <a:ea typeface="AR丸ゴシック体M" pitchFamily="49" charset="-128"/>
            </a:endParaRPr>
          </a:p>
          <a:p>
            <a:endParaRPr lang="en-US" altLang="ja-JP" sz="1000" dirty="0" smtClean="0">
              <a:solidFill>
                <a:prstClr val="black"/>
              </a:solidFill>
              <a:latin typeface="AR丸ゴシック体M" pitchFamily="49" charset="-128"/>
              <a:ea typeface="AR丸ゴシック体M" pitchFamily="49" charset="-128"/>
            </a:endParaRPr>
          </a:p>
          <a:p>
            <a:r>
              <a:rPr lang="en-US" altLang="ja-JP" sz="2400" dirty="0" smtClean="0">
                <a:solidFill>
                  <a:prstClr val="black"/>
                </a:solidFill>
                <a:latin typeface="AR丸ゴシック体M" pitchFamily="49" charset="-128"/>
                <a:ea typeface="AR丸ゴシック体M" pitchFamily="49" charset="-128"/>
              </a:rPr>
              <a:t>c=2.49±0.06(×10</a:t>
            </a:r>
            <a:r>
              <a:rPr lang="en-US" altLang="ja-JP" sz="2400" baseline="30000" dirty="0" smtClean="0">
                <a:solidFill>
                  <a:prstClr val="black"/>
                </a:solidFill>
                <a:latin typeface="AR丸ゴシック体M" pitchFamily="49" charset="-128"/>
                <a:ea typeface="AR丸ゴシック体M" pitchFamily="49" charset="-128"/>
              </a:rPr>
              <a:t>8 </a:t>
            </a:r>
            <a:r>
              <a:rPr lang="en-US" altLang="ja-JP" sz="2400" dirty="0" smtClean="0">
                <a:solidFill>
                  <a:prstClr val="black"/>
                </a:solidFill>
                <a:latin typeface="AR丸ゴシック体M" pitchFamily="49" charset="-128"/>
                <a:ea typeface="AR丸ゴシック体M" pitchFamily="49" charset="-128"/>
              </a:rPr>
              <a:t>m/s)</a:t>
            </a:r>
          </a:p>
          <a:p>
            <a:endParaRPr lang="en-US" altLang="ja-JP" sz="1000" dirty="0" smtClean="0">
              <a:solidFill>
                <a:prstClr val="black"/>
              </a:solidFill>
              <a:latin typeface="AR丸ゴシック体M" pitchFamily="49" charset="-128"/>
              <a:ea typeface="AR丸ゴシック体M" pitchFamily="49" charset="-128"/>
            </a:endParaRPr>
          </a:p>
          <a:p>
            <a:r>
              <a:rPr lang="ja-JP" altLang="en-US" sz="2400" dirty="0" smtClean="0">
                <a:solidFill>
                  <a:prstClr val="black"/>
                </a:solidFill>
                <a:latin typeface="AR丸ゴシック体M" pitchFamily="49" charset="-128"/>
                <a:ea typeface="AR丸ゴシック体M" pitchFamily="49" charset="-128"/>
              </a:rPr>
              <a:t>と理論値よりかなり遅い。</a:t>
            </a:r>
            <a:endParaRPr lang="en-US" altLang="ja-JP" sz="2400" dirty="0" smtClean="0">
              <a:solidFill>
                <a:prstClr val="black"/>
              </a:solidFill>
              <a:latin typeface="AR丸ゴシック体M" pitchFamily="49" charset="-128"/>
              <a:ea typeface="AR丸ゴシック体M" pitchFamily="49" charset="-128"/>
            </a:endParaRPr>
          </a:p>
        </p:txBody>
      </p:sp>
      <p:sp>
        <p:nvSpPr>
          <p:cNvPr id="6" name="テキスト ボックス 5"/>
          <p:cNvSpPr txBox="1"/>
          <p:nvPr/>
        </p:nvSpPr>
        <p:spPr>
          <a:xfrm>
            <a:off x="395536" y="620688"/>
            <a:ext cx="7725192" cy="1384995"/>
          </a:xfrm>
          <a:prstGeom prst="rect">
            <a:avLst/>
          </a:prstGeom>
          <a:noFill/>
        </p:spPr>
        <p:txBody>
          <a:bodyPr wrap="none" rtlCol="0">
            <a:spAutoFit/>
          </a:bodyPr>
          <a:lstStyle/>
          <a:p>
            <a:r>
              <a:rPr lang="en-US" altLang="ja-JP" sz="2800" dirty="0" smtClean="0">
                <a:solidFill>
                  <a:prstClr val="black"/>
                </a:solidFill>
                <a:latin typeface="AR丸ゴシック体M" pitchFamily="49" charset="-128"/>
                <a:ea typeface="AR丸ゴシック体M" pitchFamily="49" charset="-128"/>
              </a:rPr>
              <a:t>P0</a:t>
            </a:r>
            <a:r>
              <a:rPr lang="ja-JP" altLang="en-US" sz="2800" dirty="0" smtClean="0">
                <a:solidFill>
                  <a:prstClr val="black"/>
                </a:solidFill>
                <a:latin typeface="AR丸ゴシック体M" pitchFamily="49" charset="-128"/>
                <a:ea typeface="AR丸ゴシック体M" pitchFamily="49" charset="-128"/>
              </a:rPr>
              <a:t>が特にグラフの直線から離れているため、</a:t>
            </a:r>
            <a:endParaRPr lang="en-US" altLang="ja-JP" sz="2800" dirty="0" smtClean="0">
              <a:solidFill>
                <a:prstClr val="black"/>
              </a:solidFill>
              <a:latin typeface="AR丸ゴシック体M" pitchFamily="49" charset="-128"/>
              <a:ea typeface="AR丸ゴシック体M" pitchFamily="49" charset="-128"/>
            </a:endParaRPr>
          </a:p>
          <a:p>
            <a:r>
              <a:rPr lang="en-US" altLang="ja-JP" sz="2800" dirty="0" smtClean="0">
                <a:solidFill>
                  <a:prstClr val="black"/>
                </a:solidFill>
                <a:latin typeface="AR丸ゴシック体M" pitchFamily="49" charset="-128"/>
                <a:ea typeface="AR丸ゴシック体M" pitchFamily="49" charset="-128"/>
              </a:rPr>
              <a:t>P0</a:t>
            </a:r>
            <a:r>
              <a:rPr lang="ja-JP" altLang="en-US" sz="2800" dirty="0" smtClean="0">
                <a:solidFill>
                  <a:prstClr val="black"/>
                </a:solidFill>
                <a:latin typeface="AR丸ゴシック体M" pitchFamily="49" charset="-128"/>
                <a:ea typeface="AR丸ゴシック体M" pitchFamily="49" charset="-128"/>
              </a:rPr>
              <a:t>が特にグラフに悪影響を与えている可能性が</a:t>
            </a:r>
            <a:endParaRPr lang="en-US" altLang="ja-JP" sz="2800" dirty="0" smtClean="0">
              <a:solidFill>
                <a:prstClr val="black"/>
              </a:solidFill>
              <a:latin typeface="AR丸ゴシック体M" pitchFamily="49" charset="-128"/>
              <a:ea typeface="AR丸ゴシック体M" pitchFamily="49" charset="-128"/>
            </a:endParaRPr>
          </a:p>
          <a:p>
            <a:r>
              <a:rPr lang="ja-JP" altLang="en-US" sz="2800" dirty="0" smtClean="0">
                <a:solidFill>
                  <a:prstClr val="black"/>
                </a:solidFill>
                <a:latin typeface="AR丸ゴシック体M" pitchFamily="49" charset="-128"/>
                <a:ea typeface="AR丸ゴシック体M" pitchFamily="49" charset="-128"/>
              </a:rPr>
              <a:t>あるとして</a:t>
            </a:r>
            <a:r>
              <a:rPr lang="en-US" altLang="ja-JP" sz="2800" dirty="0" smtClean="0">
                <a:solidFill>
                  <a:prstClr val="black"/>
                </a:solidFill>
                <a:latin typeface="AR丸ゴシック体M" pitchFamily="49" charset="-128"/>
                <a:ea typeface="AR丸ゴシック体M" pitchFamily="49" charset="-128"/>
              </a:rPr>
              <a:t>P0</a:t>
            </a:r>
            <a:r>
              <a:rPr lang="ja-JP" altLang="en-US" sz="2800" dirty="0" smtClean="0">
                <a:solidFill>
                  <a:prstClr val="black"/>
                </a:solidFill>
                <a:latin typeface="AR丸ゴシック体M" pitchFamily="49" charset="-128"/>
                <a:ea typeface="AR丸ゴシック体M" pitchFamily="49" charset="-128"/>
              </a:rPr>
              <a:t>以外の点を用いてグラフを作成</a:t>
            </a:r>
            <a:endParaRPr lang="ja-JP" altLang="en-US" sz="2800" dirty="0">
              <a:solidFill>
                <a:prstClr val="black"/>
              </a:solidFill>
              <a:latin typeface="AR丸ゴシック体M" pitchFamily="49" charset="-128"/>
              <a:ea typeface="AR丸ゴシック体M" pitchFamily="49" charset="-128"/>
            </a:endParaRPr>
          </a:p>
        </p:txBody>
      </p:sp>
      <p:sp>
        <p:nvSpPr>
          <p:cNvPr id="8" name="テキスト ボックス 7"/>
          <p:cNvSpPr txBox="1"/>
          <p:nvPr/>
        </p:nvSpPr>
        <p:spPr>
          <a:xfrm>
            <a:off x="683568" y="5733256"/>
            <a:ext cx="3744416" cy="400110"/>
          </a:xfrm>
          <a:prstGeom prst="rect">
            <a:avLst/>
          </a:prstGeom>
          <a:noFill/>
        </p:spPr>
        <p:txBody>
          <a:bodyPr wrap="square" rtlCol="0">
            <a:spAutoFit/>
          </a:bodyPr>
          <a:lstStyle/>
          <a:p>
            <a:r>
              <a:rPr lang="en-US" altLang="ja-JP" sz="2000" dirty="0" smtClean="0">
                <a:solidFill>
                  <a:prstClr val="black"/>
                </a:solidFill>
                <a:latin typeface="AR丸ゴシック体M" pitchFamily="49" charset="-128"/>
                <a:ea typeface="AR丸ゴシック体M" pitchFamily="49" charset="-128"/>
              </a:rPr>
              <a:t>P0</a:t>
            </a:r>
            <a:r>
              <a:rPr lang="ja-JP" altLang="en-US" sz="2000" dirty="0" smtClean="0">
                <a:solidFill>
                  <a:prstClr val="black"/>
                </a:solidFill>
                <a:latin typeface="AR丸ゴシック体M" pitchFamily="49" charset="-128"/>
                <a:ea typeface="AR丸ゴシック体M" pitchFamily="49" charset="-128"/>
              </a:rPr>
              <a:t>以外の</a:t>
            </a:r>
            <a:r>
              <a:rPr lang="en-US" altLang="ja-JP" sz="2000" dirty="0">
                <a:solidFill>
                  <a:prstClr val="black"/>
                </a:solidFill>
                <a:latin typeface="AR丸ゴシック体M" pitchFamily="49" charset="-128"/>
                <a:ea typeface="AR丸ゴシック体M" pitchFamily="49" charset="-128"/>
              </a:rPr>
              <a:t>4</a:t>
            </a:r>
            <a:r>
              <a:rPr lang="ja-JP" altLang="en-US" sz="2000" dirty="0">
                <a:solidFill>
                  <a:prstClr val="black"/>
                </a:solidFill>
                <a:latin typeface="AR丸ゴシック体M" pitchFamily="49" charset="-128"/>
                <a:ea typeface="AR丸ゴシック体M" pitchFamily="49" charset="-128"/>
              </a:rPr>
              <a:t>点</a:t>
            </a:r>
            <a:r>
              <a:rPr lang="ja-JP" altLang="en-US" sz="2000" dirty="0" smtClean="0">
                <a:solidFill>
                  <a:prstClr val="black"/>
                </a:solidFill>
                <a:latin typeface="AR丸ゴシック体M" pitchFamily="49" charset="-128"/>
                <a:ea typeface="AR丸ゴシック体M" pitchFamily="49" charset="-128"/>
              </a:rPr>
              <a:t>からなるグラフ</a:t>
            </a:r>
            <a:endParaRPr lang="ja-JP" altLang="en-US" sz="2000" dirty="0">
              <a:solidFill>
                <a:prstClr val="black"/>
              </a:solidFill>
              <a:latin typeface="AR丸ゴシック体M" pitchFamily="49" charset="-128"/>
              <a:ea typeface="AR丸ゴシック体M" pitchFamily="49" charset="-128"/>
            </a:endParaRPr>
          </a:p>
        </p:txBody>
      </p:sp>
      <p:sp>
        <p:nvSpPr>
          <p:cNvPr id="2" name="スライド番号プレースホルダー 1"/>
          <p:cNvSpPr>
            <a:spLocks noGrp="1"/>
          </p:cNvSpPr>
          <p:nvPr>
            <p:ph type="sldNum" sz="quarter" idx="12"/>
          </p:nvPr>
        </p:nvSpPr>
        <p:spPr/>
        <p:txBody>
          <a:bodyPr/>
          <a:lstStyle/>
          <a:p>
            <a:fld id="{EE5B7901-85A3-43D0-93B3-5943752BF4A8}" type="slidenum">
              <a:rPr kumimoji="1" lang="ja-JP" altLang="en-US" smtClean="0"/>
              <a:pPr/>
              <a:t>32</a:t>
            </a:fld>
            <a:endParaRPr kumimoji="1" lang="ja-JP" altLang="en-US"/>
          </a:p>
        </p:txBody>
      </p:sp>
    </p:spTree>
    <p:extLst>
      <p:ext uri="{BB962C8B-B14F-4D97-AF65-F5344CB8AC3E}">
        <p14:creationId xmlns:p14="http://schemas.microsoft.com/office/powerpoint/2010/main" val="145644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00"/>
                                        <p:tgtEl>
                                          <p:spTgt spid="5"/>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6"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83568" y="389721"/>
            <a:ext cx="7848872" cy="1224136"/>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D34817">
                  <a:lumMod val="20000"/>
                  <a:lumOff val="80000"/>
                </a:srgbClr>
              </a:solidFill>
            </a:endParaRPr>
          </a:p>
        </p:txBody>
      </p:sp>
      <p:sp>
        <p:nvSpPr>
          <p:cNvPr id="3" name="コンテンツ プレースホルダー 2"/>
          <p:cNvSpPr>
            <a:spLocks noGrp="1"/>
          </p:cNvSpPr>
          <p:nvPr>
            <p:ph sz="quarter" idx="1"/>
          </p:nvPr>
        </p:nvSpPr>
        <p:spPr>
          <a:xfrm>
            <a:off x="683568" y="332656"/>
            <a:ext cx="7848872" cy="6309320"/>
          </a:xfrm>
        </p:spPr>
        <p:txBody>
          <a:bodyPr>
            <a:noAutofit/>
          </a:bodyPr>
          <a:lstStyle/>
          <a:p>
            <a:pPr marL="0" indent="0">
              <a:buNone/>
            </a:pPr>
            <a:r>
              <a:rPr kumimoji="1" lang="ja-JP" altLang="en-US" sz="3200" dirty="0" smtClean="0">
                <a:latin typeface="AR丸ゴシック体M" pitchFamily="49" charset="-128"/>
                <a:ea typeface="AR丸ゴシック体M" pitchFamily="49" charset="-128"/>
              </a:rPr>
              <a:t>４．全イベントを使い、立上り時間補正</a:t>
            </a:r>
            <a:endParaRPr kumimoji="1" lang="en-US" altLang="ja-JP" sz="3200" dirty="0" smtClean="0">
              <a:latin typeface="AR丸ゴシック体M" pitchFamily="49" charset="-128"/>
              <a:ea typeface="AR丸ゴシック体M" pitchFamily="49" charset="-128"/>
            </a:endParaRPr>
          </a:p>
          <a:p>
            <a:pPr marL="0" indent="0">
              <a:buNone/>
            </a:pPr>
            <a:r>
              <a:rPr lang="ja-JP" altLang="en-US" sz="3200" dirty="0" smtClean="0">
                <a:latin typeface="AR丸ゴシック体M" pitchFamily="49" charset="-128"/>
                <a:ea typeface="AR丸ゴシック体M" pitchFamily="49" charset="-128"/>
              </a:rPr>
              <a:t>　</a:t>
            </a:r>
            <a:r>
              <a:rPr kumimoji="1" lang="ja-JP" altLang="en-US" sz="3200" dirty="0" smtClean="0">
                <a:latin typeface="AR丸ゴシック体M" pitchFamily="49" charset="-128"/>
                <a:ea typeface="AR丸ゴシック体M" pitchFamily="49" charset="-128"/>
              </a:rPr>
              <a:t>　を加える。</a:t>
            </a:r>
            <a:endParaRPr kumimoji="1" lang="en-US" altLang="ja-JP" sz="3200" dirty="0" smtClean="0">
              <a:latin typeface="AR丸ゴシック体M" pitchFamily="49" charset="-128"/>
              <a:ea typeface="AR丸ゴシック体M" pitchFamily="49" charset="-128"/>
            </a:endParaRPr>
          </a:p>
          <a:p>
            <a:pPr marL="0" indent="0">
              <a:buNone/>
            </a:pPr>
            <a:endParaRPr kumimoji="1" lang="en-US" altLang="ja-JP" sz="3200" dirty="0" smtClean="0">
              <a:latin typeface="AR丸ゴシック体M" pitchFamily="49" charset="-128"/>
              <a:ea typeface="AR丸ゴシック体M" pitchFamily="49" charset="-128"/>
            </a:endParaRPr>
          </a:p>
          <a:p>
            <a:pPr marL="0" indent="0">
              <a:buNone/>
            </a:pPr>
            <a:r>
              <a:rPr lang="ja-JP" altLang="en-US" sz="2800" dirty="0" smtClean="0">
                <a:latin typeface="AR丸ゴシック体M" pitchFamily="49" charset="-128"/>
                <a:ea typeface="AR丸ゴシック体M" pitchFamily="49" charset="-128"/>
              </a:rPr>
              <a:t>・補正：０番の</a:t>
            </a:r>
            <a:r>
              <a:rPr lang="en-US" altLang="ja-JP" sz="2800" dirty="0" smtClean="0">
                <a:latin typeface="AR丸ゴシック体M" pitchFamily="49" charset="-128"/>
                <a:ea typeface="AR丸ゴシック体M" pitchFamily="49" charset="-128"/>
              </a:rPr>
              <a:t>12.0ns</a:t>
            </a:r>
            <a:r>
              <a:rPr lang="ja-JP" altLang="en-US" sz="2800" dirty="0" smtClean="0">
                <a:latin typeface="AR丸ゴシック体M" pitchFamily="49" charset="-128"/>
                <a:ea typeface="AR丸ゴシック体M" pitchFamily="49" charset="-128"/>
              </a:rPr>
              <a:t>を基準に、</a:t>
            </a:r>
            <a:endParaRPr lang="en-US" altLang="ja-JP" sz="2800" dirty="0" smtClean="0">
              <a:latin typeface="AR丸ゴシック体M" pitchFamily="49" charset="-128"/>
              <a:ea typeface="AR丸ゴシック体M" pitchFamily="49" charset="-128"/>
            </a:endParaRPr>
          </a:p>
          <a:p>
            <a:pPr marL="0" indent="0">
              <a:buNone/>
            </a:pPr>
            <a:r>
              <a:rPr lang="ja-JP" altLang="en-US" sz="2800" dirty="0" smtClean="0">
                <a:latin typeface="AR丸ゴシック体M" pitchFamily="49" charset="-128"/>
                <a:ea typeface="AR丸ゴシック体M" pitchFamily="49" charset="-128"/>
              </a:rPr>
              <a:t>　　</a:t>
            </a:r>
            <a:r>
              <a:rPr lang="en-US" altLang="ja-JP" sz="2800" dirty="0" smtClean="0">
                <a:latin typeface="AR丸ゴシック体M" pitchFamily="49" charset="-128"/>
                <a:ea typeface="AR丸ゴシック体M" pitchFamily="49" charset="-128"/>
              </a:rPr>
              <a:t>{(</a:t>
            </a:r>
            <a:r>
              <a:rPr lang="ja-JP" altLang="en-US" sz="2800" dirty="0" smtClean="0">
                <a:latin typeface="AR丸ゴシック体M" pitchFamily="49" charset="-128"/>
                <a:ea typeface="AR丸ゴシック体M" pitchFamily="49" charset="-128"/>
              </a:rPr>
              <a:t>立上り時間）</a:t>
            </a:r>
            <a:r>
              <a:rPr lang="en-US" altLang="ja-JP" sz="2800" dirty="0" smtClean="0">
                <a:latin typeface="AR丸ゴシック体M" pitchFamily="49" charset="-128"/>
                <a:ea typeface="AR丸ゴシック体M" pitchFamily="49" charset="-128"/>
              </a:rPr>
              <a:t>-12.0}/2</a:t>
            </a:r>
          </a:p>
          <a:p>
            <a:pPr marL="0" indent="0">
              <a:buNone/>
            </a:pPr>
            <a:r>
              <a:rPr lang="ja-JP" altLang="en-US" sz="2800" dirty="0" smtClean="0">
                <a:latin typeface="AR丸ゴシック体M" pitchFamily="49" charset="-128"/>
                <a:ea typeface="AR丸ゴシック体M" pitchFamily="49" charset="-128"/>
              </a:rPr>
              <a:t>　の補正を各点に加えて解析。</a:t>
            </a:r>
            <a:endParaRPr lang="en-US" altLang="ja-JP" sz="2800" dirty="0" smtClean="0">
              <a:latin typeface="AR丸ゴシック体M" pitchFamily="49" charset="-128"/>
              <a:ea typeface="AR丸ゴシック体M" pitchFamily="49" charset="-128"/>
            </a:endParaRPr>
          </a:p>
          <a:p>
            <a:pPr marL="0" indent="0">
              <a:buNone/>
            </a:pPr>
            <a:r>
              <a:rPr kumimoji="1" lang="ja-JP" altLang="en-US" sz="2800" dirty="0" smtClean="0">
                <a:latin typeface="AR丸ゴシック体M" pitchFamily="49" charset="-128"/>
                <a:ea typeface="AR丸ゴシック体M" pitchFamily="49" charset="-128"/>
              </a:rPr>
              <a:t>・これを１次関数に</a:t>
            </a:r>
            <a:r>
              <a:rPr kumimoji="1" lang="en-US" altLang="ja-JP" sz="2800" dirty="0" smtClean="0">
                <a:latin typeface="AR丸ゴシック体M" pitchFamily="49" charset="-128"/>
                <a:ea typeface="AR丸ゴシック体M" pitchFamily="49" charset="-128"/>
              </a:rPr>
              <a:t>fitting</a:t>
            </a:r>
          </a:p>
          <a:p>
            <a:pPr marL="0" indent="0">
              <a:buNone/>
            </a:pPr>
            <a:endParaRPr lang="en-US" altLang="ja-JP" sz="1400" dirty="0">
              <a:latin typeface="AR丸ゴシック体M" pitchFamily="49" charset="-128"/>
              <a:ea typeface="AR丸ゴシック体M" pitchFamily="49" charset="-128"/>
            </a:endParaRPr>
          </a:p>
          <a:p>
            <a:pPr marL="0" indent="0">
              <a:buNone/>
            </a:pPr>
            <a:endParaRPr lang="en-US" altLang="ja-JP" sz="1400" dirty="0" smtClean="0">
              <a:latin typeface="AR丸ゴシック体M" pitchFamily="49" charset="-128"/>
              <a:ea typeface="AR丸ゴシック体M" pitchFamily="49"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928335503"/>
              </p:ext>
            </p:extLst>
          </p:nvPr>
        </p:nvGraphicFramePr>
        <p:xfrm>
          <a:off x="5868144" y="2101621"/>
          <a:ext cx="3192406" cy="2225040"/>
        </p:xfrm>
        <a:graphic>
          <a:graphicData uri="http://schemas.openxmlformats.org/drawingml/2006/table">
            <a:tbl>
              <a:tblPr firstRow="1" bandRow="1">
                <a:tableStyleId>{5C22544A-7EE6-4342-B048-85BDC9FD1C3A}</a:tableStyleId>
              </a:tblPr>
              <a:tblGrid>
                <a:gridCol w="672126"/>
                <a:gridCol w="1368152"/>
                <a:gridCol w="1152128"/>
              </a:tblGrid>
              <a:tr h="370840">
                <a:tc>
                  <a:txBody>
                    <a:bodyPr/>
                    <a:lstStyle/>
                    <a:p>
                      <a:r>
                        <a:rPr kumimoji="1" lang="ja-JP" altLang="en-US" dirty="0" smtClean="0"/>
                        <a:t>地点</a:t>
                      </a:r>
                      <a:endParaRPr kumimoji="1" lang="ja-JP" altLang="en-US" dirty="0"/>
                    </a:p>
                  </a:txBody>
                  <a:tcPr/>
                </a:tc>
                <a:tc>
                  <a:txBody>
                    <a:bodyPr/>
                    <a:lstStyle/>
                    <a:p>
                      <a:r>
                        <a:rPr kumimoji="1" lang="ja-JP" altLang="en-US" dirty="0" smtClean="0"/>
                        <a:t>立上り時間</a:t>
                      </a:r>
                      <a:endParaRPr kumimoji="1" lang="ja-JP" altLang="en-US" dirty="0"/>
                    </a:p>
                  </a:txBody>
                  <a:tcPr/>
                </a:tc>
                <a:tc>
                  <a:txBody>
                    <a:bodyPr/>
                    <a:lstStyle/>
                    <a:p>
                      <a:r>
                        <a:rPr kumimoji="1" lang="ja-JP" altLang="en-US" dirty="0" smtClean="0"/>
                        <a:t>時間補正</a:t>
                      </a:r>
                      <a:endParaRPr kumimoji="1" lang="ja-JP" altLang="en-US" dirty="0"/>
                    </a:p>
                  </a:txBody>
                  <a:tcPr/>
                </a:tc>
              </a:tr>
              <a:tr h="370840">
                <a:tc>
                  <a:txBody>
                    <a:bodyPr/>
                    <a:lstStyle/>
                    <a:p>
                      <a:r>
                        <a:rPr kumimoji="1" lang="en-US" altLang="ja-JP" dirty="0" smtClean="0"/>
                        <a:t>P0</a:t>
                      </a:r>
                      <a:endParaRPr kumimoji="1" lang="ja-JP" altLang="en-US" dirty="0"/>
                    </a:p>
                  </a:txBody>
                  <a:tcPr/>
                </a:tc>
                <a:tc>
                  <a:txBody>
                    <a:bodyPr/>
                    <a:lstStyle/>
                    <a:p>
                      <a:r>
                        <a:rPr kumimoji="1" lang="en-US" altLang="ja-JP" dirty="0" smtClean="0"/>
                        <a:t>12.0</a:t>
                      </a:r>
                      <a:endParaRPr kumimoji="1" lang="ja-JP" altLang="en-US" dirty="0"/>
                    </a:p>
                  </a:txBody>
                  <a:tcPr/>
                </a:tc>
                <a:tc>
                  <a:txBody>
                    <a:bodyPr/>
                    <a:lstStyle/>
                    <a:p>
                      <a:r>
                        <a:rPr kumimoji="1" lang="en-US" altLang="ja-JP" dirty="0" smtClean="0"/>
                        <a:t>0</a:t>
                      </a:r>
                      <a:endParaRPr kumimoji="1" lang="ja-JP" altLang="en-US" dirty="0"/>
                    </a:p>
                  </a:txBody>
                  <a:tcPr/>
                </a:tc>
              </a:tr>
              <a:tr h="370840">
                <a:tc>
                  <a:txBody>
                    <a:bodyPr/>
                    <a:lstStyle/>
                    <a:p>
                      <a:r>
                        <a:rPr kumimoji="1" lang="en-US" altLang="ja-JP" dirty="0" smtClean="0"/>
                        <a:t>P1</a:t>
                      </a:r>
                      <a:endParaRPr kumimoji="1" lang="ja-JP" altLang="en-US" dirty="0"/>
                    </a:p>
                  </a:txBody>
                  <a:tcPr/>
                </a:tc>
                <a:tc>
                  <a:txBody>
                    <a:bodyPr/>
                    <a:lstStyle/>
                    <a:p>
                      <a:r>
                        <a:rPr kumimoji="1" lang="ja-JP" altLang="en-US" dirty="0" smtClean="0"/>
                        <a:t>未計測</a:t>
                      </a:r>
                      <a:endParaRPr kumimoji="1" lang="ja-JP" altLang="en-US" dirty="0"/>
                    </a:p>
                  </a:txBody>
                  <a:tcPr/>
                </a:tc>
                <a:tc>
                  <a:txBody>
                    <a:bodyPr/>
                    <a:lstStyle/>
                    <a:p>
                      <a:endParaRPr kumimoji="1" lang="ja-JP" altLang="en-US" dirty="0"/>
                    </a:p>
                  </a:txBody>
                  <a:tcPr/>
                </a:tc>
              </a:tr>
              <a:tr h="370840">
                <a:tc>
                  <a:txBody>
                    <a:bodyPr/>
                    <a:lstStyle/>
                    <a:p>
                      <a:r>
                        <a:rPr kumimoji="1" lang="en-US" altLang="ja-JP" dirty="0" smtClean="0"/>
                        <a:t>P2</a:t>
                      </a:r>
                      <a:endParaRPr kumimoji="1" lang="ja-JP" altLang="en-US" dirty="0"/>
                    </a:p>
                  </a:txBody>
                  <a:tcPr/>
                </a:tc>
                <a:tc>
                  <a:txBody>
                    <a:bodyPr/>
                    <a:lstStyle/>
                    <a:p>
                      <a:r>
                        <a:rPr kumimoji="1" lang="en-US" altLang="ja-JP" dirty="0" smtClean="0"/>
                        <a:t>13.2</a:t>
                      </a:r>
                      <a:endParaRPr kumimoji="1" lang="ja-JP" altLang="en-US" dirty="0"/>
                    </a:p>
                  </a:txBody>
                  <a:tcPr/>
                </a:tc>
                <a:tc>
                  <a:txBody>
                    <a:bodyPr/>
                    <a:lstStyle/>
                    <a:p>
                      <a:r>
                        <a:rPr kumimoji="1" lang="en-US" altLang="ja-JP" dirty="0" smtClean="0"/>
                        <a:t>-0.6</a:t>
                      </a:r>
                      <a:endParaRPr kumimoji="1" lang="ja-JP" altLang="en-US" dirty="0"/>
                    </a:p>
                  </a:txBody>
                  <a:tcPr/>
                </a:tc>
              </a:tr>
              <a:tr h="370840">
                <a:tc>
                  <a:txBody>
                    <a:bodyPr/>
                    <a:lstStyle/>
                    <a:p>
                      <a:r>
                        <a:rPr kumimoji="1" lang="en-US" altLang="ja-JP" dirty="0" smtClean="0"/>
                        <a:t>P3</a:t>
                      </a:r>
                      <a:endParaRPr kumimoji="1" lang="ja-JP" altLang="en-US" dirty="0"/>
                    </a:p>
                  </a:txBody>
                  <a:tcPr/>
                </a:tc>
                <a:tc>
                  <a:txBody>
                    <a:bodyPr/>
                    <a:lstStyle/>
                    <a:p>
                      <a:r>
                        <a:rPr kumimoji="1" lang="en-US" altLang="ja-JP" dirty="0" smtClean="0"/>
                        <a:t>12.7</a:t>
                      </a:r>
                      <a:endParaRPr kumimoji="1" lang="ja-JP" altLang="en-US" dirty="0"/>
                    </a:p>
                  </a:txBody>
                  <a:tcPr/>
                </a:tc>
                <a:tc>
                  <a:txBody>
                    <a:bodyPr/>
                    <a:lstStyle/>
                    <a:p>
                      <a:r>
                        <a:rPr kumimoji="1" lang="en-US" altLang="ja-JP" dirty="0" smtClean="0"/>
                        <a:t>-0.35</a:t>
                      </a:r>
                      <a:endParaRPr kumimoji="1" lang="ja-JP" altLang="en-US" dirty="0"/>
                    </a:p>
                  </a:txBody>
                  <a:tcPr/>
                </a:tc>
              </a:tr>
              <a:tr h="370840">
                <a:tc>
                  <a:txBody>
                    <a:bodyPr/>
                    <a:lstStyle/>
                    <a:p>
                      <a:r>
                        <a:rPr kumimoji="1" lang="en-US" altLang="ja-JP" dirty="0" smtClean="0"/>
                        <a:t>P4</a:t>
                      </a:r>
                      <a:endParaRPr kumimoji="1" lang="ja-JP" altLang="en-US" dirty="0"/>
                    </a:p>
                  </a:txBody>
                  <a:tcPr/>
                </a:tc>
                <a:tc>
                  <a:txBody>
                    <a:bodyPr/>
                    <a:lstStyle/>
                    <a:p>
                      <a:r>
                        <a:rPr kumimoji="1" lang="en-US" altLang="ja-JP" dirty="0" smtClean="0"/>
                        <a:t>12.6</a:t>
                      </a:r>
                      <a:endParaRPr kumimoji="1" lang="ja-JP" altLang="en-US" dirty="0"/>
                    </a:p>
                  </a:txBody>
                  <a:tcPr/>
                </a:tc>
                <a:tc>
                  <a:txBody>
                    <a:bodyPr/>
                    <a:lstStyle/>
                    <a:p>
                      <a:r>
                        <a:rPr kumimoji="1" lang="en-US" altLang="ja-JP" dirty="0" smtClean="0"/>
                        <a:t>-0.3</a:t>
                      </a:r>
                      <a:endParaRPr kumimoji="1" lang="ja-JP" altLang="en-US" dirty="0"/>
                    </a:p>
                  </a:txBody>
                  <a:tcPr/>
                </a:tc>
              </a:tr>
            </a:tbl>
          </a:graphicData>
        </a:graphic>
      </p:graphicFrame>
      <p:grpSp>
        <p:nvGrpSpPr>
          <p:cNvPr id="6" name="グループ化 5"/>
          <p:cNvGrpSpPr/>
          <p:nvPr/>
        </p:nvGrpSpPr>
        <p:grpSpPr>
          <a:xfrm>
            <a:off x="1259632" y="404664"/>
            <a:ext cx="6120680" cy="6021068"/>
            <a:chOff x="1115616" y="431263"/>
            <a:chExt cx="6120680" cy="6572720"/>
          </a:xfrm>
        </p:grpSpPr>
        <p:pic>
          <p:nvPicPr>
            <p:cNvPr id="6146" name="Picture 2" descr="E:\fit\hoseigrap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431263"/>
              <a:ext cx="6120680" cy="4487855"/>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1390578" y="4887340"/>
              <a:ext cx="5570756" cy="2116643"/>
            </a:xfrm>
            <a:prstGeom prst="rect">
              <a:avLst/>
            </a:prstGeom>
            <a:noFill/>
          </p:spPr>
          <p:txBody>
            <a:bodyPr wrap="none" rtlCol="0">
              <a:spAutoFit/>
            </a:bodyPr>
            <a:lstStyle/>
            <a:p>
              <a:r>
                <a:rPr lang="ja-JP" altLang="en-US" dirty="0" smtClean="0">
                  <a:solidFill>
                    <a:prstClr val="black"/>
                  </a:solidFill>
                  <a:latin typeface="AR丸ゴシック体M" pitchFamily="49" charset="-128"/>
                  <a:ea typeface="AR丸ゴシック体M" pitchFamily="49" charset="-128"/>
                </a:rPr>
                <a:t>　　立上り時間による補正を加えたグラフ</a:t>
              </a:r>
              <a:endParaRPr lang="en-US" altLang="ja-JP" dirty="0" smtClean="0">
                <a:solidFill>
                  <a:prstClr val="black"/>
                </a:solidFill>
                <a:latin typeface="AR丸ゴシック体M" pitchFamily="49" charset="-128"/>
                <a:ea typeface="AR丸ゴシック体M" pitchFamily="49" charset="-128"/>
              </a:endParaRPr>
            </a:p>
            <a:p>
              <a:r>
                <a:rPr lang="ja-JP" altLang="en-US" sz="2400" dirty="0" smtClean="0">
                  <a:solidFill>
                    <a:prstClr val="black"/>
                  </a:solidFill>
                  <a:latin typeface="AR丸ゴシック体M" pitchFamily="49" charset="-128"/>
                  <a:ea typeface="AR丸ゴシック体M" pitchFamily="49" charset="-128"/>
                </a:rPr>
                <a:t>⇒</a:t>
              </a:r>
              <a:r>
                <a:rPr lang="ja-JP" altLang="en-US" sz="2400" dirty="0">
                  <a:solidFill>
                    <a:prstClr val="black"/>
                  </a:solidFill>
                  <a:latin typeface="AR丸ゴシック体M" pitchFamily="49" charset="-128"/>
                  <a:ea typeface="AR丸ゴシック体M" pitchFamily="49" charset="-128"/>
                </a:rPr>
                <a:t>　</a:t>
              </a:r>
              <a:r>
                <a:rPr lang="ja-JP" altLang="en-US" sz="2800" b="1" dirty="0" err="1">
                  <a:solidFill>
                    <a:srgbClr val="FF0000"/>
                  </a:solidFill>
                  <a:latin typeface="AR丸ゴシック体M" pitchFamily="49" charset="-128"/>
                  <a:ea typeface="AR丸ゴシック体M" pitchFamily="49" charset="-128"/>
                </a:rPr>
                <a:t>ｃ</a:t>
              </a:r>
              <a:r>
                <a:rPr lang="en-US" altLang="ja-JP" sz="2800" b="1" dirty="0">
                  <a:solidFill>
                    <a:srgbClr val="FF0000"/>
                  </a:solidFill>
                  <a:latin typeface="AR丸ゴシック体M" pitchFamily="49" charset="-128"/>
                  <a:ea typeface="AR丸ゴシック体M" pitchFamily="49" charset="-128"/>
                </a:rPr>
                <a:t>=(</a:t>
              </a:r>
              <a:r>
                <a:rPr lang="en-US" altLang="ja-JP" sz="2800" b="1" dirty="0" smtClean="0">
                  <a:solidFill>
                    <a:srgbClr val="FF0000"/>
                  </a:solidFill>
                  <a:latin typeface="AR丸ゴシック体M" pitchFamily="49" charset="-128"/>
                  <a:ea typeface="AR丸ゴシック体M" pitchFamily="49" charset="-128"/>
                </a:rPr>
                <a:t>2.96±0.04)×10</a:t>
              </a:r>
              <a:r>
                <a:rPr lang="en-US" altLang="ja-JP" sz="2800" b="1" baseline="30000" dirty="0" smtClean="0">
                  <a:solidFill>
                    <a:srgbClr val="FF0000"/>
                  </a:solidFill>
                  <a:latin typeface="AR丸ゴシック体M" pitchFamily="49" charset="-128"/>
                  <a:ea typeface="AR丸ゴシック体M" pitchFamily="49" charset="-128"/>
                </a:rPr>
                <a:t>8</a:t>
              </a:r>
              <a:r>
                <a:rPr lang="en-US" altLang="ja-JP" sz="2800" b="1" dirty="0" smtClean="0">
                  <a:solidFill>
                    <a:srgbClr val="FF0000"/>
                  </a:solidFill>
                  <a:latin typeface="AR丸ゴシック体M" pitchFamily="49" charset="-128"/>
                  <a:ea typeface="AR丸ゴシック体M" pitchFamily="49" charset="-128"/>
                </a:rPr>
                <a:t>(m/s)</a:t>
              </a:r>
            </a:p>
            <a:p>
              <a:r>
                <a:rPr lang="ja-JP" altLang="en-US" sz="2800" dirty="0" smtClean="0">
                  <a:solidFill>
                    <a:prstClr val="black"/>
                  </a:solidFill>
                  <a:latin typeface="AR丸ゴシック体M" pitchFamily="49" charset="-128"/>
                  <a:ea typeface="AR丸ゴシック体M" pitchFamily="49" charset="-128"/>
                </a:rPr>
                <a:t>となり</a:t>
              </a:r>
              <a:r>
                <a:rPr lang="ja-JP" altLang="en-US" sz="2800" dirty="0">
                  <a:solidFill>
                    <a:prstClr val="black"/>
                  </a:solidFill>
                  <a:latin typeface="AR丸ゴシック体M" pitchFamily="49" charset="-128"/>
                  <a:ea typeface="AR丸ゴシック体M" pitchFamily="49" charset="-128"/>
                </a:rPr>
                <a:t>、値は理想的だがグラフ</a:t>
              </a:r>
              <a:r>
                <a:rPr lang="ja-JP" altLang="en-US" sz="2800" dirty="0" smtClean="0">
                  <a:solidFill>
                    <a:prstClr val="black"/>
                  </a:solidFill>
                  <a:latin typeface="AR丸ゴシック体M" pitchFamily="49" charset="-128"/>
                  <a:ea typeface="AR丸ゴシック体M" pitchFamily="49" charset="-128"/>
                </a:rPr>
                <a:t>は</a:t>
              </a:r>
              <a:endParaRPr lang="en-US" altLang="ja-JP" sz="2800" dirty="0" smtClean="0">
                <a:solidFill>
                  <a:prstClr val="black"/>
                </a:solidFill>
                <a:latin typeface="AR丸ゴシック体M" pitchFamily="49" charset="-128"/>
                <a:ea typeface="AR丸ゴシック体M" pitchFamily="49" charset="-128"/>
              </a:endParaRPr>
            </a:p>
            <a:p>
              <a:r>
                <a:rPr lang="ja-JP" altLang="en-US" sz="2800" dirty="0" smtClean="0">
                  <a:solidFill>
                    <a:prstClr val="black"/>
                  </a:solidFill>
                  <a:latin typeface="AR丸ゴシック体M" pitchFamily="49" charset="-128"/>
                  <a:ea typeface="AR丸ゴシック体M" pitchFamily="49" charset="-128"/>
                </a:rPr>
                <a:t>ガタガタ</a:t>
              </a:r>
              <a:r>
                <a:rPr lang="ja-JP" altLang="en-US" sz="2800" dirty="0">
                  <a:solidFill>
                    <a:prstClr val="black"/>
                  </a:solidFill>
                  <a:latin typeface="AR丸ゴシック体M" pitchFamily="49" charset="-128"/>
                  <a:ea typeface="AR丸ゴシック体M" pitchFamily="49" charset="-128"/>
                </a:rPr>
                <a:t>になってしまった。</a:t>
              </a:r>
            </a:p>
            <a:p>
              <a:endParaRPr lang="ja-JP" altLang="en-US" dirty="0">
                <a:solidFill>
                  <a:prstClr val="black"/>
                </a:solidFill>
              </a:endParaRPr>
            </a:p>
          </p:txBody>
        </p:sp>
      </p:grpSp>
      <p:sp>
        <p:nvSpPr>
          <p:cNvPr id="5" name="スライド番号プレースホルダー 4"/>
          <p:cNvSpPr>
            <a:spLocks noGrp="1"/>
          </p:cNvSpPr>
          <p:nvPr>
            <p:ph type="sldNum" sz="quarter" idx="12"/>
          </p:nvPr>
        </p:nvSpPr>
        <p:spPr/>
        <p:txBody>
          <a:bodyPr/>
          <a:lstStyle/>
          <a:p>
            <a:fld id="{EE5B7901-85A3-43D0-93B3-5943752BF4A8}" type="slidenum">
              <a:rPr kumimoji="1" lang="ja-JP" altLang="en-US" smtClean="0"/>
              <a:pPr/>
              <a:t>33</a:t>
            </a:fld>
            <a:endParaRPr kumimoji="1" lang="ja-JP" altLang="en-US"/>
          </a:p>
        </p:txBody>
      </p:sp>
    </p:spTree>
    <p:extLst>
      <p:ext uri="{BB962C8B-B14F-4D97-AF65-F5344CB8AC3E}">
        <p14:creationId xmlns:p14="http://schemas.microsoft.com/office/powerpoint/2010/main" val="401378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80">
                                          <p:stCondLst>
                                            <p:cond delay="0"/>
                                          </p:stCondLst>
                                        </p:cTn>
                                        <p:tgtEl>
                                          <p:spTgt spid="4"/>
                                        </p:tgtEl>
                                      </p:cBhvr>
                                    </p:animEffect>
                                    <p:anim calcmode="lin" valueType="num">
                                      <p:cBhvr>
                                        <p:cTn id="4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gtEl>
                                      </p:cBhvr>
                                      <p:to x="100000" y="60000"/>
                                    </p:animScale>
                                    <p:animScale>
                                      <p:cBhvr>
                                        <p:cTn id="46" dur="166" decel="50000">
                                          <p:stCondLst>
                                            <p:cond delay="676"/>
                                          </p:stCondLst>
                                        </p:cTn>
                                        <p:tgtEl>
                                          <p:spTgt spid="4"/>
                                        </p:tgtEl>
                                      </p:cBhvr>
                                      <p:to x="100000" y="100000"/>
                                    </p:animScale>
                                    <p:animScale>
                                      <p:cBhvr>
                                        <p:cTn id="47" dur="26">
                                          <p:stCondLst>
                                            <p:cond delay="1312"/>
                                          </p:stCondLst>
                                        </p:cTn>
                                        <p:tgtEl>
                                          <p:spTgt spid="4"/>
                                        </p:tgtEl>
                                      </p:cBhvr>
                                      <p:to x="100000" y="80000"/>
                                    </p:animScale>
                                    <p:animScale>
                                      <p:cBhvr>
                                        <p:cTn id="48" dur="166" decel="50000">
                                          <p:stCondLst>
                                            <p:cond delay="1338"/>
                                          </p:stCondLst>
                                        </p:cTn>
                                        <p:tgtEl>
                                          <p:spTgt spid="4"/>
                                        </p:tgtEl>
                                      </p:cBhvr>
                                      <p:to x="100000" y="100000"/>
                                    </p:animScale>
                                    <p:animScale>
                                      <p:cBhvr>
                                        <p:cTn id="49" dur="26">
                                          <p:stCondLst>
                                            <p:cond delay="1642"/>
                                          </p:stCondLst>
                                        </p:cTn>
                                        <p:tgtEl>
                                          <p:spTgt spid="4"/>
                                        </p:tgtEl>
                                      </p:cBhvr>
                                      <p:to x="100000" y="90000"/>
                                    </p:animScale>
                                    <p:animScale>
                                      <p:cBhvr>
                                        <p:cTn id="50" dur="166" decel="50000">
                                          <p:stCondLst>
                                            <p:cond delay="1668"/>
                                          </p:stCondLst>
                                        </p:cTn>
                                        <p:tgtEl>
                                          <p:spTgt spid="4"/>
                                        </p:tgtEl>
                                      </p:cBhvr>
                                      <p:to x="100000" y="100000"/>
                                    </p:animScale>
                                    <p:animScale>
                                      <p:cBhvr>
                                        <p:cTn id="51" dur="26">
                                          <p:stCondLst>
                                            <p:cond delay="1808"/>
                                          </p:stCondLst>
                                        </p:cTn>
                                        <p:tgtEl>
                                          <p:spTgt spid="4"/>
                                        </p:tgtEl>
                                      </p:cBhvr>
                                      <p:to x="100000" y="95000"/>
                                    </p:animScale>
                                    <p:animScale>
                                      <p:cBhvr>
                                        <p:cTn id="52" dur="166" decel="50000">
                                          <p:stCondLst>
                                            <p:cond delay="1834"/>
                                          </p:stCondLst>
                                        </p:cTn>
                                        <p:tgtEl>
                                          <p:spTgt spid="4"/>
                                        </p:tgtEl>
                                      </p:cBhvr>
                                      <p:to x="100000" y="100000"/>
                                    </p:animScale>
                                  </p:childTnLst>
                                </p:cTn>
                              </p:par>
                            </p:childTnLst>
                          </p:cTn>
                        </p:par>
                        <p:par>
                          <p:cTn id="53" fill="hold">
                            <p:stCondLst>
                              <p:cond delay="2000"/>
                            </p:stCondLst>
                            <p:childTnLst>
                              <p:par>
                                <p:cTn id="54" presetID="26" presetClass="entr" presetSubtype="0" fill="hold" grpId="0" nodeType="afterEffect">
                                  <p:stCondLst>
                                    <p:cond delay="0"/>
                                  </p:stCondLst>
                                  <p:childTnLst>
                                    <p:set>
                                      <p:cBhvr>
                                        <p:cTn id="55" dur="1" fill="hold">
                                          <p:stCondLst>
                                            <p:cond delay="0"/>
                                          </p:stCondLst>
                                        </p:cTn>
                                        <p:tgtEl>
                                          <p:spTgt spid="3">
                                            <p:txEl>
                                              <p:pRg st="3" end="3"/>
                                            </p:txEl>
                                          </p:spTgt>
                                        </p:tgtEl>
                                        <p:attrNameLst>
                                          <p:attrName>style.visibility</p:attrName>
                                        </p:attrNameLst>
                                      </p:cBhvr>
                                      <p:to>
                                        <p:strVal val="visible"/>
                                      </p:to>
                                    </p:set>
                                    <p:animEffect transition="in" filter="wipe(down)">
                                      <p:cBhvr>
                                        <p:cTn id="56" dur="580">
                                          <p:stCondLst>
                                            <p:cond delay="0"/>
                                          </p:stCondLst>
                                        </p:cTn>
                                        <p:tgtEl>
                                          <p:spTgt spid="3">
                                            <p:txEl>
                                              <p:pRg st="3" end="3"/>
                                            </p:txEl>
                                          </p:spTgt>
                                        </p:tgtEl>
                                      </p:cBhvr>
                                    </p:animEffect>
                                    <p:anim calcmode="lin" valueType="num">
                                      <p:cBhvr>
                                        <p:cTn id="57"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2" dur="26">
                                          <p:stCondLst>
                                            <p:cond delay="650"/>
                                          </p:stCondLst>
                                        </p:cTn>
                                        <p:tgtEl>
                                          <p:spTgt spid="3">
                                            <p:txEl>
                                              <p:pRg st="3" end="3"/>
                                            </p:txEl>
                                          </p:spTgt>
                                        </p:tgtEl>
                                      </p:cBhvr>
                                      <p:to x="100000" y="60000"/>
                                    </p:animScale>
                                    <p:animScale>
                                      <p:cBhvr>
                                        <p:cTn id="63" dur="166" decel="50000">
                                          <p:stCondLst>
                                            <p:cond delay="676"/>
                                          </p:stCondLst>
                                        </p:cTn>
                                        <p:tgtEl>
                                          <p:spTgt spid="3">
                                            <p:txEl>
                                              <p:pRg st="3" end="3"/>
                                            </p:txEl>
                                          </p:spTgt>
                                        </p:tgtEl>
                                      </p:cBhvr>
                                      <p:to x="100000" y="100000"/>
                                    </p:animScale>
                                    <p:animScale>
                                      <p:cBhvr>
                                        <p:cTn id="64" dur="26">
                                          <p:stCondLst>
                                            <p:cond delay="1312"/>
                                          </p:stCondLst>
                                        </p:cTn>
                                        <p:tgtEl>
                                          <p:spTgt spid="3">
                                            <p:txEl>
                                              <p:pRg st="3" end="3"/>
                                            </p:txEl>
                                          </p:spTgt>
                                        </p:tgtEl>
                                      </p:cBhvr>
                                      <p:to x="100000" y="80000"/>
                                    </p:animScale>
                                    <p:animScale>
                                      <p:cBhvr>
                                        <p:cTn id="65" dur="166" decel="50000">
                                          <p:stCondLst>
                                            <p:cond delay="1338"/>
                                          </p:stCondLst>
                                        </p:cTn>
                                        <p:tgtEl>
                                          <p:spTgt spid="3">
                                            <p:txEl>
                                              <p:pRg st="3" end="3"/>
                                            </p:txEl>
                                          </p:spTgt>
                                        </p:tgtEl>
                                      </p:cBhvr>
                                      <p:to x="100000" y="100000"/>
                                    </p:animScale>
                                    <p:animScale>
                                      <p:cBhvr>
                                        <p:cTn id="66" dur="26">
                                          <p:stCondLst>
                                            <p:cond delay="1642"/>
                                          </p:stCondLst>
                                        </p:cTn>
                                        <p:tgtEl>
                                          <p:spTgt spid="3">
                                            <p:txEl>
                                              <p:pRg st="3" end="3"/>
                                            </p:txEl>
                                          </p:spTgt>
                                        </p:tgtEl>
                                      </p:cBhvr>
                                      <p:to x="100000" y="90000"/>
                                    </p:animScale>
                                    <p:animScale>
                                      <p:cBhvr>
                                        <p:cTn id="67" dur="166" decel="50000">
                                          <p:stCondLst>
                                            <p:cond delay="1668"/>
                                          </p:stCondLst>
                                        </p:cTn>
                                        <p:tgtEl>
                                          <p:spTgt spid="3">
                                            <p:txEl>
                                              <p:pRg st="3" end="3"/>
                                            </p:txEl>
                                          </p:spTgt>
                                        </p:tgtEl>
                                      </p:cBhvr>
                                      <p:to x="100000" y="100000"/>
                                    </p:animScale>
                                    <p:animScale>
                                      <p:cBhvr>
                                        <p:cTn id="68" dur="26">
                                          <p:stCondLst>
                                            <p:cond delay="1808"/>
                                          </p:stCondLst>
                                        </p:cTn>
                                        <p:tgtEl>
                                          <p:spTgt spid="3">
                                            <p:txEl>
                                              <p:pRg st="3" end="3"/>
                                            </p:txEl>
                                          </p:spTgt>
                                        </p:tgtEl>
                                      </p:cBhvr>
                                      <p:to x="100000" y="95000"/>
                                    </p:animScale>
                                    <p:animScale>
                                      <p:cBhvr>
                                        <p:cTn id="69" dur="166" decel="50000">
                                          <p:stCondLst>
                                            <p:cond delay="1834"/>
                                          </p:stCondLst>
                                        </p:cTn>
                                        <p:tgtEl>
                                          <p:spTgt spid="3">
                                            <p:txEl>
                                              <p:pRg st="3" end="3"/>
                                            </p:txEl>
                                          </p:spTgt>
                                        </p:tgtEl>
                                      </p:cBhvr>
                                      <p:to x="100000" y="100000"/>
                                    </p:animScale>
                                  </p:childTnLst>
                                </p:cTn>
                              </p:par>
                              <p:par>
                                <p:cTn id="70" presetID="26" presetClass="entr" presetSubtype="0" fill="hold" grpId="0" nodeType="withEffect">
                                  <p:stCondLst>
                                    <p:cond delay="0"/>
                                  </p:stCondLst>
                                  <p:childTnLst>
                                    <p:set>
                                      <p:cBhvr>
                                        <p:cTn id="71" dur="1" fill="hold">
                                          <p:stCondLst>
                                            <p:cond delay="0"/>
                                          </p:stCondLst>
                                        </p:cTn>
                                        <p:tgtEl>
                                          <p:spTgt spid="3">
                                            <p:txEl>
                                              <p:pRg st="4" end="4"/>
                                            </p:txEl>
                                          </p:spTgt>
                                        </p:tgtEl>
                                        <p:attrNameLst>
                                          <p:attrName>style.visibility</p:attrName>
                                        </p:attrNameLst>
                                      </p:cBhvr>
                                      <p:to>
                                        <p:strVal val="visible"/>
                                      </p:to>
                                    </p:set>
                                    <p:animEffect transition="in" filter="wipe(down)">
                                      <p:cBhvr>
                                        <p:cTn id="72" dur="580">
                                          <p:stCondLst>
                                            <p:cond delay="0"/>
                                          </p:stCondLst>
                                        </p:cTn>
                                        <p:tgtEl>
                                          <p:spTgt spid="3">
                                            <p:txEl>
                                              <p:pRg st="4" end="4"/>
                                            </p:txEl>
                                          </p:spTgt>
                                        </p:tgtEl>
                                      </p:cBhvr>
                                    </p:animEffect>
                                    <p:anim calcmode="lin" valueType="num">
                                      <p:cBhvr>
                                        <p:cTn id="73"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78" dur="26">
                                          <p:stCondLst>
                                            <p:cond delay="650"/>
                                          </p:stCondLst>
                                        </p:cTn>
                                        <p:tgtEl>
                                          <p:spTgt spid="3">
                                            <p:txEl>
                                              <p:pRg st="4" end="4"/>
                                            </p:txEl>
                                          </p:spTgt>
                                        </p:tgtEl>
                                      </p:cBhvr>
                                      <p:to x="100000" y="60000"/>
                                    </p:animScale>
                                    <p:animScale>
                                      <p:cBhvr>
                                        <p:cTn id="79" dur="166" decel="50000">
                                          <p:stCondLst>
                                            <p:cond delay="676"/>
                                          </p:stCondLst>
                                        </p:cTn>
                                        <p:tgtEl>
                                          <p:spTgt spid="3">
                                            <p:txEl>
                                              <p:pRg st="4" end="4"/>
                                            </p:txEl>
                                          </p:spTgt>
                                        </p:tgtEl>
                                      </p:cBhvr>
                                      <p:to x="100000" y="100000"/>
                                    </p:animScale>
                                    <p:animScale>
                                      <p:cBhvr>
                                        <p:cTn id="80" dur="26">
                                          <p:stCondLst>
                                            <p:cond delay="1312"/>
                                          </p:stCondLst>
                                        </p:cTn>
                                        <p:tgtEl>
                                          <p:spTgt spid="3">
                                            <p:txEl>
                                              <p:pRg st="4" end="4"/>
                                            </p:txEl>
                                          </p:spTgt>
                                        </p:tgtEl>
                                      </p:cBhvr>
                                      <p:to x="100000" y="80000"/>
                                    </p:animScale>
                                    <p:animScale>
                                      <p:cBhvr>
                                        <p:cTn id="81" dur="166" decel="50000">
                                          <p:stCondLst>
                                            <p:cond delay="1338"/>
                                          </p:stCondLst>
                                        </p:cTn>
                                        <p:tgtEl>
                                          <p:spTgt spid="3">
                                            <p:txEl>
                                              <p:pRg st="4" end="4"/>
                                            </p:txEl>
                                          </p:spTgt>
                                        </p:tgtEl>
                                      </p:cBhvr>
                                      <p:to x="100000" y="100000"/>
                                    </p:animScale>
                                    <p:animScale>
                                      <p:cBhvr>
                                        <p:cTn id="82" dur="26">
                                          <p:stCondLst>
                                            <p:cond delay="1642"/>
                                          </p:stCondLst>
                                        </p:cTn>
                                        <p:tgtEl>
                                          <p:spTgt spid="3">
                                            <p:txEl>
                                              <p:pRg st="4" end="4"/>
                                            </p:txEl>
                                          </p:spTgt>
                                        </p:tgtEl>
                                      </p:cBhvr>
                                      <p:to x="100000" y="90000"/>
                                    </p:animScale>
                                    <p:animScale>
                                      <p:cBhvr>
                                        <p:cTn id="83" dur="166" decel="50000">
                                          <p:stCondLst>
                                            <p:cond delay="1668"/>
                                          </p:stCondLst>
                                        </p:cTn>
                                        <p:tgtEl>
                                          <p:spTgt spid="3">
                                            <p:txEl>
                                              <p:pRg st="4" end="4"/>
                                            </p:txEl>
                                          </p:spTgt>
                                        </p:tgtEl>
                                      </p:cBhvr>
                                      <p:to x="100000" y="100000"/>
                                    </p:animScale>
                                    <p:animScale>
                                      <p:cBhvr>
                                        <p:cTn id="84" dur="26">
                                          <p:stCondLst>
                                            <p:cond delay="1808"/>
                                          </p:stCondLst>
                                        </p:cTn>
                                        <p:tgtEl>
                                          <p:spTgt spid="3">
                                            <p:txEl>
                                              <p:pRg st="4" end="4"/>
                                            </p:txEl>
                                          </p:spTgt>
                                        </p:tgtEl>
                                      </p:cBhvr>
                                      <p:to x="100000" y="95000"/>
                                    </p:animScale>
                                    <p:animScale>
                                      <p:cBhvr>
                                        <p:cTn id="85" dur="166" decel="50000">
                                          <p:stCondLst>
                                            <p:cond delay="1834"/>
                                          </p:stCondLst>
                                        </p:cTn>
                                        <p:tgtEl>
                                          <p:spTgt spid="3">
                                            <p:txEl>
                                              <p:pRg st="4" end="4"/>
                                            </p:txEl>
                                          </p:spTgt>
                                        </p:tgtEl>
                                      </p:cBhvr>
                                      <p:to x="100000" y="100000"/>
                                    </p:animScale>
                                  </p:childTnLst>
                                </p:cTn>
                              </p:par>
                              <p:par>
                                <p:cTn id="86" presetID="26" presetClass="entr" presetSubtype="0" fill="hold" grpId="0" nodeType="withEffect">
                                  <p:stCondLst>
                                    <p:cond delay="0"/>
                                  </p:stCondLst>
                                  <p:childTnLst>
                                    <p:set>
                                      <p:cBhvr>
                                        <p:cTn id="87" dur="1" fill="hold">
                                          <p:stCondLst>
                                            <p:cond delay="0"/>
                                          </p:stCondLst>
                                        </p:cTn>
                                        <p:tgtEl>
                                          <p:spTgt spid="3">
                                            <p:txEl>
                                              <p:pRg st="5" end="5"/>
                                            </p:txEl>
                                          </p:spTgt>
                                        </p:tgtEl>
                                        <p:attrNameLst>
                                          <p:attrName>style.visibility</p:attrName>
                                        </p:attrNameLst>
                                      </p:cBhvr>
                                      <p:to>
                                        <p:strVal val="visible"/>
                                      </p:to>
                                    </p:set>
                                    <p:animEffect transition="in" filter="wipe(down)">
                                      <p:cBhvr>
                                        <p:cTn id="88" dur="580">
                                          <p:stCondLst>
                                            <p:cond delay="0"/>
                                          </p:stCondLst>
                                        </p:cTn>
                                        <p:tgtEl>
                                          <p:spTgt spid="3">
                                            <p:txEl>
                                              <p:pRg st="5" end="5"/>
                                            </p:txEl>
                                          </p:spTgt>
                                        </p:tgtEl>
                                      </p:cBhvr>
                                    </p:animEffect>
                                    <p:anim calcmode="lin" valueType="num">
                                      <p:cBhvr>
                                        <p:cTn id="89"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4" dur="26">
                                          <p:stCondLst>
                                            <p:cond delay="650"/>
                                          </p:stCondLst>
                                        </p:cTn>
                                        <p:tgtEl>
                                          <p:spTgt spid="3">
                                            <p:txEl>
                                              <p:pRg st="5" end="5"/>
                                            </p:txEl>
                                          </p:spTgt>
                                        </p:tgtEl>
                                      </p:cBhvr>
                                      <p:to x="100000" y="60000"/>
                                    </p:animScale>
                                    <p:animScale>
                                      <p:cBhvr>
                                        <p:cTn id="95" dur="166" decel="50000">
                                          <p:stCondLst>
                                            <p:cond delay="676"/>
                                          </p:stCondLst>
                                        </p:cTn>
                                        <p:tgtEl>
                                          <p:spTgt spid="3">
                                            <p:txEl>
                                              <p:pRg st="5" end="5"/>
                                            </p:txEl>
                                          </p:spTgt>
                                        </p:tgtEl>
                                      </p:cBhvr>
                                      <p:to x="100000" y="100000"/>
                                    </p:animScale>
                                    <p:animScale>
                                      <p:cBhvr>
                                        <p:cTn id="96" dur="26">
                                          <p:stCondLst>
                                            <p:cond delay="1312"/>
                                          </p:stCondLst>
                                        </p:cTn>
                                        <p:tgtEl>
                                          <p:spTgt spid="3">
                                            <p:txEl>
                                              <p:pRg st="5" end="5"/>
                                            </p:txEl>
                                          </p:spTgt>
                                        </p:tgtEl>
                                      </p:cBhvr>
                                      <p:to x="100000" y="80000"/>
                                    </p:animScale>
                                    <p:animScale>
                                      <p:cBhvr>
                                        <p:cTn id="97" dur="166" decel="50000">
                                          <p:stCondLst>
                                            <p:cond delay="1338"/>
                                          </p:stCondLst>
                                        </p:cTn>
                                        <p:tgtEl>
                                          <p:spTgt spid="3">
                                            <p:txEl>
                                              <p:pRg st="5" end="5"/>
                                            </p:txEl>
                                          </p:spTgt>
                                        </p:tgtEl>
                                      </p:cBhvr>
                                      <p:to x="100000" y="100000"/>
                                    </p:animScale>
                                    <p:animScale>
                                      <p:cBhvr>
                                        <p:cTn id="98" dur="26">
                                          <p:stCondLst>
                                            <p:cond delay="1642"/>
                                          </p:stCondLst>
                                        </p:cTn>
                                        <p:tgtEl>
                                          <p:spTgt spid="3">
                                            <p:txEl>
                                              <p:pRg st="5" end="5"/>
                                            </p:txEl>
                                          </p:spTgt>
                                        </p:tgtEl>
                                      </p:cBhvr>
                                      <p:to x="100000" y="90000"/>
                                    </p:animScale>
                                    <p:animScale>
                                      <p:cBhvr>
                                        <p:cTn id="99" dur="166" decel="50000">
                                          <p:stCondLst>
                                            <p:cond delay="1668"/>
                                          </p:stCondLst>
                                        </p:cTn>
                                        <p:tgtEl>
                                          <p:spTgt spid="3">
                                            <p:txEl>
                                              <p:pRg st="5" end="5"/>
                                            </p:txEl>
                                          </p:spTgt>
                                        </p:tgtEl>
                                      </p:cBhvr>
                                      <p:to x="100000" y="100000"/>
                                    </p:animScale>
                                    <p:animScale>
                                      <p:cBhvr>
                                        <p:cTn id="100" dur="26">
                                          <p:stCondLst>
                                            <p:cond delay="1808"/>
                                          </p:stCondLst>
                                        </p:cTn>
                                        <p:tgtEl>
                                          <p:spTgt spid="3">
                                            <p:txEl>
                                              <p:pRg st="5" end="5"/>
                                            </p:txEl>
                                          </p:spTgt>
                                        </p:tgtEl>
                                      </p:cBhvr>
                                      <p:to x="100000" y="95000"/>
                                    </p:animScale>
                                    <p:animScale>
                                      <p:cBhvr>
                                        <p:cTn id="101" dur="166" decel="50000">
                                          <p:stCondLst>
                                            <p:cond delay="1834"/>
                                          </p:stCondLst>
                                        </p:cTn>
                                        <p:tgtEl>
                                          <p:spTgt spid="3">
                                            <p:txEl>
                                              <p:pRg st="5" end="5"/>
                                            </p:txEl>
                                          </p:spTgt>
                                        </p:tgtEl>
                                      </p:cBhvr>
                                      <p:to x="100000" y="100000"/>
                                    </p:animScale>
                                  </p:childTnLst>
                                </p:cTn>
                              </p:par>
                              <p:par>
                                <p:cTn id="102" presetID="26" presetClass="entr" presetSubtype="0" fill="hold" grpId="0" nodeType="withEffect">
                                  <p:stCondLst>
                                    <p:cond delay="0"/>
                                  </p:stCondLst>
                                  <p:childTnLst>
                                    <p:set>
                                      <p:cBhvr>
                                        <p:cTn id="103" dur="1" fill="hold">
                                          <p:stCondLst>
                                            <p:cond delay="0"/>
                                          </p:stCondLst>
                                        </p:cTn>
                                        <p:tgtEl>
                                          <p:spTgt spid="3">
                                            <p:txEl>
                                              <p:pRg st="6" end="6"/>
                                            </p:txEl>
                                          </p:spTgt>
                                        </p:tgtEl>
                                        <p:attrNameLst>
                                          <p:attrName>style.visibility</p:attrName>
                                        </p:attrNameLst>
                                      </p:cBhvr>
                                      <p:to>
                                        <p:strVal val="visible"/>
                                      </p:to>
                                    </p:set>
                                    <p:animEffect transition="in" filter="wipe(down)">
                                      <p:cBhvr>
                                        <p:cTn id="104" dur="580">
                                          <p:stCondLst>
                                            <p:cond delay="0"/>
                                          </p:stCondLst>
                                        </p:cTn>
                                        <p:tgtEl>
                                          <p:spTgt spid="3">
                                            <p:txEl>
                                              <p:pRg st="6" end="6"/>
                                            </p:txEl>
                                          </p:spTgt>
                                        </p:tgtEl>
                                      </p:cBhvr>
                                    </p:animEffect>
                                    <p:anim calcmode="lin" valueType="num">
                                      <p:cBhvr>
                                        <p:cTn id="105"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06"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07"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08"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09"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10" dur="26">
                                          <p:stCondLst>
                                            <p:cond delay="650"/>
                                          </p:stCondLst>
                                        </p:cTn>
                                        <p:tgtEl>
                                          <p:spTgt spid="3">
                                            <p:txEl>
                                              <p:pRg st="6" end="6"/>
                                            </p:txEl>
                                          </p:spTgt>
                                        </p:tgtEl>
                                      </p:cBhvr>
                                      <p:to x="100000" y="60000"/>
                                    </p:animScale>
                                    <p:animScale>
                                      <p:cBhvr>
                                        <p:cTn id="111" dur="166" decel="50000">
                                          <p:stCondLst>
                                            <p:cond delay="676"/>
                                          </p:stCondLst>
                                        </p:cTn>
                                        <p:tgtEl>
                                          <p:spTgt spid="3">
                                            <p:txEl>
                                              <p:pRg st="6" end="6"/>
                                            </p:txEl>
                                          </p:spTgt>
                                        </p:tgtEl>
                                      </p:cBhvr>
                                      <p:to x="100000" y="100000"/>
                                    </p:animScale>
                                    <p:animScale>
                                      <p:cBhvr>
                                        <p:cTn id="112" dur="26">
                                          <p:stCondLst>
                                            <p:cond delay="1312"/>
                                          </p:stCondLst>
                                        </p:cTn>
                                        <p:tgtEl>
                                          <p:spTgt spid="3">
                                            <p:txEl>
                                              <p:pRg st="6" end="6"/>
                                            </p:txEl>
                                          </p:spTgt>
                                        </p:tgtEl>
                                      </p:cBhvr>
                                      <p:to x="100000" y="80000"/>
                                    </p:animScale>
                                    <p:animScale>
                                      <p:cBhvr>
                                        <p:cTn id="113" dur="166" decel="50000">
                                          <p:stCondLst>
                                            <p:cond delay="1338"/>
                                          </p:stCondLst>
                                        </p:cTn>
                                        <p:tgtEl>
                                          <p:spTgt spid="3">
                                            <p:txEl>
                                              <p:pRg st="6" end="6"/>
                                            </p:txEl>
                                          </p:spTgt>
                                        </p:tgtEl>
                                      </p:cBhvr>
                                      <p:to x="100000" y="100000"/>
                                    </p:animScale>
                                    <p:animScale>
                                      <p:cBhvr>
                                        <p:cTn id="114" dur="26">
                                          <p:stCondLst>
                                            <p:cond delay="1642"/>
                                          </p:stCondLst>
                                        </p:cTn>
                                        <p:tgtEl>
                                          <p:spTgt spid="3">
                                            <p:txEl>
                                              <p:pRg st="6" end="6"/>
                                            </p:txEl>
                                          </p:spTgt>
                                        </p:tgtEl>
                                      </p:cBhvr>
                                      <p:to x="100000" y="90000"/>
                                    </p:animScale>
                                    <p:animScale>
                                      <p:cBhvr>
                                        <p:cTn id="115" dur="166" decel="50000">
                                          <p:stCondLst>
                                            <p:cond delay="1668"/>
                                          </p:stCondLst>
                                        </p:cTn>
                                        <p:tgtEl>
                                          <p:spTgt spid="3">
                                            <p:txEl>
                                              <p:pRg st="6" end="6"/>
                                            </p:txEl>
                                          </p:spTgt>
                                        </p:tgtEl>
                                      </p:cBhvr>
                                      <p:to x="100000" y="100000"/>
                                    </p:animScale>
                                    <p:animScale>
                                      <p:cBhvr>
                                        <p:cTn id="116" dur="26">
                                          <p:stCondLst>
                                            <p:cond delay="1808"/>
                                          </p:stCondLst>
                                        </p:cTn>
                                        <p:tgtEl>
                                          <p:spTgt spid="3">
                                            <p:txEl>
                                              <p:pRg st="6" end="6"/>
                                            </p:txEl>
                                          </p:spTgt>
                                        </p:tgtEl>
                                      </p:cBhvr>
                                      <p:to x="100000" y="95000"/>
                                    </p:animScale>
                                    <p:animScale>
                                      <p:cBhvr>
                                        <p:cTn id="117" dur="166" decel="50000">
                                          <p:stCondLst>
                                            <p:cond delay="1834"/>
                                          </p:stCondLst>
                                        </p:cTn>
                                        <p:tgtEl>
                                          <p:spTgt spid="3">
                                            <p:txEl>
                                              <p:pRg st="6" end="6"/>
                                            </p:txEl>
                                          </p:spTgt>
                                        </p:tgtEl>
                                      </p:cBhvr>
                                      <p:to x="100000" y="100000"/>
                                    </p:animScale>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nodeType="clickEffect">
                                  <p:stCondLst>
                                    <p:cond delay="0"/>
                                  </p:stCondLst>
                                  <p:childTnLst>
                                    <p:set>
                                      <p:cBhvr>
                                        <p:cTn id="121" dur="1" fill="hold">
                                          <p:stCondLst>
                                            <p:cond delay="0"/>
                                          </p:stCondLst>
                                        </p:cTn>
                                        <p:tgtEl>
                                          <p:spTgt spid="7"/>
                                        </p:tgtEl>
                                        <p:attrNameLst>
                                          <p:attrName>style.visibility</p:attrName>
                                        </p:attrNameLst>
                                      </p:cBhvr>
                                      <p:to>
                                        <p:strVal val="visible"/>
                                      </p:to>
                                    </p:set>
                                    <p:animEffect transition="in" filter="barn(inVertical)">
                                      <p:cBhvr>
                                        <p:cTn id="122" dur="500"/>
                                        <p:tgtEl>
                                          <p:spTgt spid="7"/>
                                        </p:tgtEl>
                                      </p:cBhvr>
                                    </p:animEffect>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6"/>
                                        </p:tgtEl>
                                        <p:attrNameLst>
                                          <p:attrName>style.visibility</p:attrName>
                                        </p:attrNameLst>
                                      </p:cBhvr>
                                      <p:to>
                                        <p:strVal val="visible"/>
                                      </p:to>
                                    </p:set>
                                    <p:anim calcmode="lin" valueType="num">
                                      <p:cBhvr additive="base">
                                        <p:cTn id="127" dur="500" fill="hold"/>
                                        <p:tgtEl>
                                          <p:spTgt spid="6"/>
                                        </p:tgtEl>
                                        <p:attrNameLst>
                                          <p:attrName>ppt_x</p:attrName>
                                        </p:attrNameLst>
                                      </p:cBhvr>
                                      <p:tavLst>
                                        <p:tav tm="0">
                                          <p:val>
                                            <p:strVal val="#ppt_x"/>
                                          </p:val>
                                        </p:tav>
                                        <p:tav tm="100000">
                                          <p:val>
                                            <p:strVal val="#ppt_x"/>
                                          </p:val>
                                        </p:tav>
                                      </p:tavLst>
                                    </p:anim>
                                    <p:anim calcmode="lin" valueType="num">
                                      <p:cBhvr additive="base">
                                        <p:cTn id="1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619672" y="5157192"/>
            <a:ext cx="4824536" cy="504056"/>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正方形/長方形 4"/>
          <p:cNvSpPr/>
          <p:nvPr/>
        </p:nvSpPr>
        <p:spPr>
          <a:xfrm>
            <a:off x="1547664" y="2204864"/>
            <a:ext cx="4392488" cy="504056"/>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 name="正方形/長方形 3"/>
          <p:cNvSpPr/>
          <p:nvPr/>
        </p:nvSpPr>
        <p:spPr>
          <a:xfrm>
            <a:off x="611560" y="373764"/>
            <a:ext cx="6768752" cy="576064"/>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D34817">
                  <a:lumMod val="20000"/>
                  <a:lumOff val="80000"/>
                </a:srgbClr>
              </a:solidFill>
            </a:endParaRPr>
          </a:p>
        </p:txBody>
      </p:sp>
      <p:sp>
        <p:nvSpPr>
          <p:cNvPr id="3" name="コンテンツ プレースホルダー 2"/>
          <p:cNvSpPr>
            <a:spLocks noGrp="1"/>
          </p:cNvSpPr>
          <p:nvPr>
            <p:ph sz="quarter" idx="1"/>
          </p:nvPr>
        </p:nvSpPr>
        <p:spPr>
          <a:xfrm>
            <a:off x="611560" y="373764"/>
            <a:ext cx="8640960" cy="6093296"/>
          </a:xfrm>
        </p:spPr>
        <p:txBody>
          <a:bodyPr>
            <a:normAutofit fontScale="92500" lnSpcReduction="10000"/>
          </a:bodyPr>
          <a:lstStyle/>
          <a:p>
            <a:pPr marL="0" indent="0">
              <a:buNone/>
            </a:pPr>
            <a:r>
              <a:rPr kumimoji="1" lang="ja-JP" altLang="en-US" sz="3500" dirty="0" smtClean="0">
                <a:latin typeface="AR丸ゴシック体M" pitchFamily="49" charset="-128"/>
                <a:ea typeface="AR丸ゴシック体M" pitchFamily="49" charset="-128"/>
              </a:rPr>
              <a:t>５．異なる２点で光速を測ってみた</a:t>
            </a:r>
            <a:endParaRPr kumimoji="1" lang="en-US" altLang="ja-JP" sz="3500" dirty="0" smtClean="0">
              <a:latin typeface="AR丸ゴシック体M" pitchFamily="49" charset="-128"/>
              <a:ea typeface="AR丸ゴシック体M" pitchFamily="49" charset="-128"/>
            </a:endParaRPr>
          </a:p>
          <a:p>
            <a:pPr marL="0" indent="0">
              <a:buNone/>
            </a:pPr>
            <a:endParaRPr kumimoji="1" lang="en-US" altLang="ja-JP" sz="3200" dirty="0" smtClean="0">
              <a:latin typeface="AR丸ゴシック体M" pitchFamily="49" charset="-128"/>
              <a:ea typeface="AR丸ゴシック体M" pitchFamily="49" charset="-128"/>
            </a:endParaRPr>
          </a:p>
          <a:p>
            <a:pPr marL="0" indent="0">
              <a:buNone/>
            </a:pPr>
            <a:r>
              <a:rPr lang="ja-JP" altLang="en-US" sz="2800" dirty="0" smtClean="0">
                <a:latin typeface="AR丸ゴシック体M" pitchFamily="49" charset="-128"/>
                <a:ea typeface="AR丸ゴシック体M" pitchFamily="49" charset="-128"/>
              </a:rPr>
              <a:t>　・</a:t>
            </a:r>
            <a:r>
              <a:rPr lang="en-US" altLang="ja-JP" sz="2800" dirty="0" smtClean="0">
                <a:latin typeface="AR丸ゴシック体M" pitchFamily="49" charset="-128"/>
                <a:ea typeface="AR丸ゴシック体M" pitchFamily="49" charset="-128"/>
              </a:rPr>
              <a:t>P</a:t>
            </a:r>
            <a:r>
              <a:rPr lang="ja-JP" altLang="en-US" sz="2800" dirty="0" smtClean="0">
                <a:latin typeface="AR丸ゴシック体M" pitchFamily="49" charset="-128"/>
                <a:ea typeface="AR丸ゴシック体M" pitchFamily="49" charset="-128"/>
              </a:rPr>
              <a:t>１を含む２点で出した光速が</a:t>
            </a:r>
            <a:endParaRPr lang="en-US" altLang="ja-JP" sz="2800" dirty="0" smtClean="0">
              <a:latin typeface="AR丸ゴシック体M" pitchFamily="49" charset="-128"/>
              <a:ea typeface="AR丸ゴシック体M" pitchFamily="49" charset="-128"/>
            </a:endParaRPr>
          </a:p>
          <a:p>
            <a:pPr marL="0" indent="0">
              <a:buNone/>
            </a:pPr>
            <a:r>
              <a:rPr lang="ja-JP" altLang="en-US" sz="2800" dirty="0" smtClean="0">
                <a:latin typeface="AR丸ゴシック体M" pitchFamily="49" charset="-128"/>
                <a:ea typeface="AR丸ゴシック体M" pitchFamily="49" charset="-128"/>
              </a:rPr>
              <a:t>　</a:t>
            </a:r>
            <a:endParaRPr lang="en-US" altLang="ja-JP" sz="2800" dirty="0" smtClean="0">
              <a:latin typeface="AR丸ゴシック体M" pitchFamily="49" charset="-128"/>
              <a:ea typeface="AR丸ゴシック体M" pitchFamily="49" charset="-128"/>
            </a:endParaRPr>
          </a:p>
          <a:p>
            <a:pPr marL="0" indent="0">
              <a:buNone/>
            </a:pPr>
            <a:r>
              <a:rPr lang="ja-JP" altLang="en-US" sz="2800" dirty="0" smtClean="0">
                <a:latin typeface="AR丸ゴシック体M" pitchFamily="49" charset="-128"/>
                <a:ea typeface="AR丸ゴシック体M" pitchFamily="49" charset="-128"/>
              </a:rPr>
              <a:t>　　　ｃ＝</a:t>
            </a:r>
            <a:r>
              <a:rPr lang="en-US" altLang="ja-JP" sz="2800" dirty="0" smtClean="0">
                <a:latin typeface="AR丸ゴシック体M" pitchFamily="49" charset="-128"/>
                <a:ea typeface="AR丸ゴシック体M" pitchFamily="49" charset="-128"/>
              </a:rPr>
              <a:t>2.48~3.54×10</a:t>
            </a:r>
            <a:r>
              <a:rPr lang="en-US" altLang="ja-JP" sz="2800" baseline="30000" dirty="0" smtClean="0">
                <a:latin typeface="AR丸ゴシック体M" pitchFamily="49" charset="-128"/>
                <a:ea typeface="AR丸ゴシック体M" pitchFamily="49" charset="-128"/>
              </a:rPr>
              <a:t>8</a:t>
            </a:r>
            <a:r>
              <a:rPr lang="en-US" altLang="ja-JP" sz="2800" dirty="0" smtClean="0">
                <a:latin typeface="AR丸ゴシック体M" pitchFamily="49" charset="-128"/>
                <a:ea typeface="AR丸ゴシック体M" pitchFamily="49" charset="-128"/>
              </a:rPr>
              <a:t>(m/s)</a:t>
            </a:r>
          </a:p>
          <a:p>
            <a:pPr marL="0" indent="0">
              <a:buNone/>
            </a:pPr>
            <a:endParaRPr lang="en-US" altLang="ja-JP" sz="900" dirty="0" smtClean="0">
              <a:latin typeface="AR丸ゴシック体M" pitchFamily="49" charset="-128"/>
              <a:ea typeface="AR丸ゴシック体M" pitchFamily="49" charset="-128"/>
            </a:endParaRPr>
          </a:p>
          <a:p>
            <a:pPr marL="0" indent="0">
              <a:buNone/>
            </a:pPr>
            <a:r>
              <a:rPr lang="ja-JP" altLang="en-US" sz="2800" dirty="0" smtClean="0">
                <a:latin typeface="AR丸ゴシック体M" pitchFamily="49" charset="-128"/>
                <a:ea typeface="AR丸ゴシック体M" pitchFamily="49" charset="-128"/>
              </a:rPr>
              <a:t>　　とブレが大きかった。</a:t>
            </a:r>
            <a:endParaRPr lang="en-US" altLang="ja-JP" sz="2800" dirty="0" smtClean="0">
              <a:latin typeface="AR丸ゴシック体M" pitchFamily="49" charset="-128"/>
              <a:ea typeface="AR丸ゴシック体M" pitchFamily="49" charset="-128"/>
            </a:endParaRPr>
          </a:p>
          <a:p>
            <a:pPr marL="0" indent="0">
              <a:buNone/>
            </a:pPr>
            <a:endParaRPr lang="en-US" altLang="ja-JP" sz="2800" dirty="0" smtClean="0">
              <a:latin typeface="AR丸ゴシック体M" pitchFamily="49" charset="-128"/>
              <a:ea typeface="AR丸ゴシック体M" pitchFamily="49" charset="-128"/>
            </a:endParaRPr>
          </a:p>
          <a:p>
            <a:pPr marL="0" indent="0">
              <a:buNone/>
            </a:pPr>
            <a:r>
              <a:rPr lang="ja-JP" altLang="en-US" sz="2800" dirty="0" smtClean="0">
                <a:latin typeface="AR丸ゴシック体M" pitchFamily="49" charset="-128"/>
                <a:ea typeface="AR丸ゴシック体M" pitchFamily="49" charset="-128"/>
              </a:rPr>
              <a:t>　⇒</a:t>
            </a:r>
            <a:r>
              <a:rPr lang="en-US" altLang="ja-JP" sz="2800" dirty="0" smtClean="0">
                <a:latin typeface="AR丸ゴシック体M" pitchFamily="49" charset="-128"/>
                <a:ea typeface="AR丸ゴシック体M" pitchFamily="49" charset="-128"/>
              </a:rPr>
              <a:t>P</a:t>
            </a:r>
            <a:r>
              <a:rPr lang="ja-JP" altLang="en-US" sz="2800" dirty="0" smtClean="0">
                <a:latin typeface="AR丸ゴシック体M" pitchFamily="49" charset="-128"/>
                <a:ea typeface="AR丸ゴシック体M" pitchFamily="49" charset="-128"/>
              </a:rPr>
              <a:t>１のデータがおかしいのでは？</a:t>
            </a:r>
            <a:endParaRPr lang="en-US" altLang="ja-JP" sz="2800" dirty="0" smtClean="0">
              <a:latin typeface="AR丸ゴシック体M" pitchFamily="49" charset="-128"/>
              <a:ea typeface="AR丸ゴシック体M" pitchFamily="49" charset="-128"/>
            </a:endParaRPr>
          </a:p>
          <a:p>
            <a:pPr marL="0" indent="0">
              <a:buNone/>
            </a:pPr>
            <a:endParaRPr lang="en-US" altLang="ja-JP" sz="2800" dirty="0" smtClean="0">
              <a:latin typeface="AR丸ゴシック体M" pitchFamily="49" charset="-128"/>
              <a:ea typeface="AR丸ゴシック体M" pitchFamily="49" charset="-128"/>
            </a:endParaRPr>
          </a:p>
          <a:p>
            <a:pPr marL="0" indent="0">
              <a:buNone/>
            </a:pPr>
            <a:r>
              <a:rPr lang="ja-JP" altLang="en-US" sz="2800" dirty="0" smtClean="0">
                <a:latin typeface="AR丸ゴシック体M" pitchFamily="49" charset="-128"/>
                <a:ea typeface="AR丸ゴシック体M" pitchFamily="49" charset="-128"/>
              </a:rPr>
              <a:t>　・</a:t>
            </a:r>
            <a:r>
              <a:rPr lang="en-US" altLang="ja-JP" sz="2800" dirty="0" smtClean="0">
                <a:latin typeface="AR丸ゴシック体M" pitchFamily="49" charset="-128"/>
                <a:ea typeface="AR丸ゴシック体M" pitchFamily="49" charset="-128"/>
              </a:rPr>
              <a:t>P</a:t>
            </a:r>
            <a:r>
              <a:rPr lang="ja-JP" altLang="en-US" sz="2800" dirty="0" smtClean="0">
                <a:latin typeface="AR丸ゴシック体M" pitchFamily="49" charset="-128"/>
                <a:ea typeface="AR丸ゴシック体M" pitchFamily="49" charset="-128"/>
              </a:rPr>
              <a:t>１を除いたとき、</a:t>
            </a:r>
            <a:endParaRPr lang="en-US" altLang="ja-JP" sz="2800" dirty="0" smtClean="0">
              <a:latin typeface="AR丸ゴシック体M" pitchFamily="49" charset="-128"/>
              <a:ea typeface="AR丸ゴシック体M" pitchFamily="49" charset="-128"/>
            </a:endParaRPr>
          </a:p>
          <a:p>
            <a:pPr marL="0" indent="0">
              <a:buNone/>
            </a:pPr>
            <a:endParaRPr lang="en-US" altLang="ja-JP" sz="900" dirty="0" smtClean="0">
              <a:latin typeface="AR丸ゴシック体M" pitchFamily="49" charset="-128"/>
              <a:ea typeface="AR丸ゴシック体M" pitchFamily="49" charset="-128"/>
            </a:endParaRPr>
          </a:p>
          <a:p>
            <a:pPr marL="0" indent="0">
              <a:buNone/>
            </a:pPr>
            <a:r>
              <a:rPr lang="ja-JP" altLang="en-US" sz="2800" dirty="0" smtClean="0">
                <a:latin typeface="AR丸ゴシック体M" pitchFamily="49" charset="-128"/>
                <a:ea typeface="AR丸ゴシック体M" pitchFamily="49" charset="-128"/>
              </a:rPr>
              <a:t>　　　ｃ＝</a:t>
            </a:r>
            <a:r>
              <a:rPr lang="en-US" altLang="ja-JP" sz="2800" dirty="0" smtClean="0">
                <a:latin typeface="AR丸ゴシック体M" pitchFamily="49" charset="-128"/>
                <a:ea typeface="AR丸ゴシック体M" pitchFamily="49" charset="-128"/>
              </a:rPr>
              <a:t>(2.72±0.05)×10</a:t>
            </a:r>
            <a:r>
              <a:rPr lang="en-US" altLang="ja-JP" sz="2800" baseline="30000" dirty="0" smtClean="0">
                <a:latin typeface="AR丸ゴシック体M" pitchFamily="49" charset="-128"/>
                <a:ea typeface="AR丸ゴシック体M" pitchFamily="49" charset="-128"/>
              </a:rPr>
              <a:t>8 </a:t>
            </a:r>
            <a:r>
              <a:rPr lang="en-US" altLang="ja-JP" sz="2800" dirty="0" smtClean="0">
                <a:latin typeface="AR丸ゴシック体M" pitchFamily="49" charset="-128"/>
                <a:ea typeface="AR丸ゴシック体M" pitchFamily="49" charset="-128"/>
              </a:rPr>
              <a:t> (m/s)</a:t>
            </a:r>
          </a:p>
          <a:p>
            <a:pPr marL="0" indent="0">
              <a:buNone/>
            </a:pPr>
            <a:endParaRPr lang="en-US" altLang="ja-JP" sz="800" dirty="0" smtClean="0">
              <a:latin typeface="AR丸ゴシック体M" pitchFamily="49" charset="-128"/>
              <a:ea typeface="AR丸ゴシック体M" pitchFamily="49" charset="-128"/>
            </a:endParaRPr>
          </a:p>
          <a:p>
            <a:pPr marL="0" indent="0">
              <a:buNone/>
            </a:pPr>
            <a:r>
              <a:rPr lang="ja-JP" altLang="en-US" sz="2800" dirty="0" smtClean="0">
                <a:latin typeface="AR丸ゴシック体M" pitchFamily="49" charset="-128"/>
                <a:ea typeface="AR丸ゴシック体M" pitchFamily="49" charset="-128"/>
              </a:rPr>
              <a:t>　　となった。</a:t>
            </a:r>
            <a:endParaRPr lang="en-US" altLang="ja-JP" sz="2800" dirty="0" smtClean="0">
              <a:latin typeface="AR丸ゴシック体M" pitchFamily="49" charset="-128"/>
              <a:ea typeface="AR丸ゴシック体M" pitchFamily="49" charset="-128"/>
            </a:endParaRPr>
          </a:p>
          <a:p>
            <a:pPr marL="0" indent="0">
              <a:buNone/>
            </a:pPr>
            <a:endParaRPr lang="en-US" altLang="ja-JP" sz="2800" baseline="30000" dirty="0" smtClean="0"/>
          </a:p>
        </p:txBody>
      </p:sp>
      <p:sp>
        <p:nvSpPr>
          <p:cNvPr id="2" name="スライド番号プレースホルダー 1"/>
          <p:cNvSpPr>
            <a:spLocks noGrp="1"/>
          </p:cNvSpPr>
          <p:nvPr>
            <p:ph type="sldNum" sz="quarter" idx="12"/>
          </p:nvPr>
        </p:nvSpPr>
        <p:spPr/>
        <p:txBody>
          <a:bodyPr/>
          <a:lstStyle/>
          <a:p>
            <a:fld id="{EE5B7901-85A3-43D0-93B3-5943752BF4A8}" type="slidenum">
              <a:rPr kumimoji="1" lang="ja-JP" altLang="en-US" smtClean="0"/>
              <a:pPr/>
              <a:t>34</a:t>
            </a:fld>
            <a:endParaRPr kumimoji="1" lang="ja-JP" altLang="en-US"/>
          </a:p>
        </p:txBody>
      </p:sp>
    </p:spTree>
    <p:extLst>
      <p:ext uri="{BB962C8B-B14F-4D97-AF65-F5344CB8AC3E}">
        <p14:creationId xmlns:p14="http://schemas.microsoft.com/office/powerpoint/2010/main" val="212233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par>
                          <p:cTn id="37" fill="hold">
                            <p:stCondLst>
                              <p:cond delay="2000"/>
                            </p:stCondLst>
                            <p:childTnLst>
                              <p:par>
                                <p:cTn id="38" presetID="26" presetClass="entr" presetSubtype="0" fill="hold" grpId="0" nodeType="after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wipe(down)">
                                      <p:cBhvr>
                                        <p:cTn id="40" dur="580">
                                          <p:stCondLst>
                                            <p:cond delay="0"/>
                                          </p:stCondLst>
                                        </p:cTn>
                                        <p:tgtEl>
                                          <p:spTgt spid="3">
                                            <p:txEl>
                                              <p:pRg st="2" end="2"/>
                                            </p:txEl>
                                          </p:spTgt>
                                        </p:tgtEl>
                                      </p:cBhvr>
                                    </p:animEffect>
                                    <p:anim calcmode="lin" valueType="num">
                                      <p:cBhvr>
                                        <p:cTn id="4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6" dur="26">
                                          <p:stCondLst>
                                            <p:cond delay="650"/>
                                          </p:stCondLst>
                                        </p:cTn>
                                        <p:tgtEl>
                                          <p:spTgt spid="3">
                                            <p:txEl>
                                              <p:pRg st="2" end="2"/>
                                            </p:txEl>
                                          </p:spTgt>
                                        </p:tgtEl>
                                      </p:cBhvr>
                                      <p:to x="100000" y="60000"/>
                                    </p:animScale>
                                    <p:animScale>
                                      <p:cBhvr>
                                        <p:cTn id="47" dur="166" decel="50000">
                                          <p:stCondLst>
                                            <p:cond delay="676"/>
                                          </p:stCondLst>
                                        </p:cTn>
                                        <p:tgtEl>
                                          <p:spTgt spid="3">
                                            <p:txEl>
                                              <p:pRg st="2" end="2"/>
                                            </p:txEl>
                                          </p:spTgt>
                                        </p:tgtEl>
                                      </p:cBhvr>
                                      <p:to x="100000" y="100000"/>
                                    </p:animScale>
                                    <p:animScale>
                                      <p:cBhvr>
                                        <p:cTn id="48" dur="26">
                                          <p:stCondLst>
                                            <p:cond delay="1312"/>
                                          </p:stCondLst>
                                        </p:cTn>
                                        <p:tgtEl>
                                          <p:spTgt spid="3">
                                            <p:txEl>
                                              <p:pRg st="2" end="2"/>
                                            </p:txEl>
                                          </p:spTgt>
                                        </p:tgtEl>
                                      </p:cBhvr>
                                      <p:to x="100000" y="80000"/>
                                    </p:animScale>
                                    <p:animScale>
                                      <p:cBhvr>
                                        <p:cTn id="49" dur="166" decel="50000">
                                          <p:stCondLst>
                                            <p:cond delay="1338"/>
                                          </p:stCondLst>
                                        </p:cTn>
                                        <p:tgtEl>
                                          <p:spTgt spid="3">
                                            <p:txEl>
                                              <p:pRg st="2" end="2"/>
                                            </p:txEl>
                                          </p:spTgt>
                                        </p:tgtEl>
                                      </p:cBhvr>
                                      <p:to x="100000" y="100000"/>
                                    </p:animScale>
                                    <p:animScale>
                                      <p:cBhvr>
                                        <p:cTn id="50" dur="26">
                                          <p:stCondLst>
                                            <p:cond delay="1642"/>
                                          </p:stCondLst>
                                        </p:cTn>
                                        <p:tgtEl>
                                          <p:spTgt spid="3">
                                            <p:txEl>
                                              <p:pRg st="2" end="2"/>
                                            </p:txEl>
                                          </p:spTgt>
                                        </p:tgtEl>
                                      </p:cBhvr>
                                      <p:to x="100000" y="90000"/>
                                    </p:animScale>
                                    <p:animScale>
                                      <p:cBhvr>
                                        <p:cTn id="51" dur="166" decel="50000">
                                          <p:stCondLst>
                                            <p:cond delay="1668"/>
                                          </p:stCondLst>
                                        </p:cTn>
                                        <p:tgtEl>
                                          <p:spTgt spid="3">
                                            <p:txEl>
                                              <p:pRg st="2" end="2"/>
                                            </p:txEl>
                                          </p:spTgt>
                                        </p:tgtEl>
                                      </p:cBhvr>
                                      <p:to x="100000" y="100000"/>
                                    </p:animScale>
                                    <p:animScale>
                                      <p:cBhvr>
                                        <p:cTn id="52" dur="26">
                                          <p:stCondLst>
                                            <p:cond delay="1808"/>
                                          </p:stCondLst>
                                        </p:cTn>
                                        <p:tgtEl>
                                          <p:spTgt spid="3">
                                            <p:txEl>
                                              <p:pRg st="2" end="2"/>
                                            </p:txEl>
                                          </p:spTgt>
                                        </p:tgtEl>
                                      </p:cBhvr>
                                      <p:to x="100000" y="95000"/>
                                    </p:animScale>
                                    <p:animScale>
                                      <p:cBhvr>
                                        <p:cTn id="53" dur="166" decel="50000">
                                          <p:stCondLst>
                                            <p:cond delay="1834"/>
                                          </p:stCondLst>
                                        </p:cTn>
                                        <p:tgtEl>
                                          <p:spTgt spid="3">
                                            <p:txEl>
                                              <p:pRg st="2" end="2"/>
                                            </p:txEl>
                                          </p:spTgt>
                                        </p:tgtEl>
                                      </p:cBhvr>
                                      <p:to x="100000" y="100000"/>
                                    </p:animScale>
                                  </p:childTnLst>
                                </p:cTn>
                              </p:par>
                              <p:par>
                                <p:cTn id="54" presetID="26" presetClass="entr" presetSubtype="0" fill="hold" grpId="0" nodeType="withEffect">
                                  <p:stCondLst>
                                    <p:cond delay="0"/>
                                  </p:stCondLst>
                                  <p:childTnLst>
                                    <p:set>
                                      <p:cBhvr>
                                        <p:cTn id="55" dur="1" fill="hold">
                                          <p:stCondLst>
                                            <p:cond delay="0"/>
                                          </p:stCondLst>
                                        </p:cTn>
                                        <p:tgtEl>
                                          <p:spTgt spid="3">
                                            <p:txEl>
                                              <p:pRg st="3" end="3"/>
                                            </p:txEl>
                                          </p:spTgt>
                                        </p:tgtEl>
                                        <p:attrNameLst>
                                          <p:attrName>style.visibility</p:attrName>
                                        </p:attrNameLst>
                                      </p:cBhvr>
                                      <p:to>
                                        <p:strVal val="visible"/>
                                      </p:to>
                                    </p:set>
                                    <p:animEffect transition="in" filter="wipe(down)">
                                      <p:cBhvr>
                                        <p:cTn id="56" dur="580">
                                          <p:stCondLst>
                                            <p:cond delay="0"/>
                                          </p:stCondLst>
                                        </p:cTn>
                                        <p:tgtEl>
                                          <p:spTgt spid="3">
                                            <p:txEl>
                                              <p:pRg st="3" end="3"/>
                                            </p:txEl>
                                          </p:spTgt>
                                        </p:tgtEl>
                                      </p:cBhvr>
                                    </p:animEffect>
                                    <p:anim calcmode="lin" valueType="num">
                                      <p:cBhvr>
                                        <p:cTn id="57"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2" dur="26">
                                          <p:stCondLst>
                                            <p:cond delay="650"/>
                                          </p:stCondLst>
                                        </p:cTn>
                                        <p:tgtEl>
                                          <p:spTgt spid="3">
                                            <p:txEl>
                                              <p:pRg st="3" end="3"/>
                                            </p:txEl>
                                          </p:spTgt>
                                        </p:tgtEl>
                                      </p:cBhvr>
                                      <p:to x="100000" y="60000"/>
                                    </p:animScale>
                                    <p:animScale>
                                      <p:cBhvr>
                                        <p:cTn id="63" dur="166" decel="50000">
                                          <p:stCondLst>
                                            <p:cond delay="676"/>
                                          </p:stCondLst>
                                        </p:cTn>
                                        <p:tgtEl>
                                          <p:spTgt spid="3">
                                            <p:txEl>
                                              <p:pRg st="3" end="3"/>
                                            </p:txEl>
                                          </p:spTgt>
                                        </p:tgtEl>
                                      </p:cBhvr>
                                      <p:to x="100000" y="100000"/>
                                    </p:animScale>
                                    <p:animScale>
                                      <p:cBhvr>
                                        <p:cTn id="64" dur="26">
                                          <p:stCondLst>
                                            <p:cond delay="1312"/>
                                          </p:stCondLst>
                                        </p:cTn>
                                        <p:tgtEl>
                                          <p:spTgt spid="3">
                                            <p:txEl>
                                              <p:pRg st="3" end="3"/>
                                            </p:txEl>
                                          </p:spTgt>
                                        </p:tgtEl>
                                      </p:cBhvr>
                                      <p:to x="100000" y="80000"/>
                                    </p:animScale>
                                    <p:animScale>
                                      <p:cBhvr>
                                        <p:cTn id="65" dur="166" decel="50000">
                                          <p:stCondLst>
                                            <p:cond delay="1338"/>
                                          </p:stCondLst>
                                        </p:cTn>
                                        <p:tgtEl>
                                          <p:spTgt spid="3">
                                            <p:txEl>
                                              <p:pRg st="3" end="3"/>
                                            </p:txEl>
                                          </p:spTgt>
                                        </p:tgtEl>
                                      </p:cBhvr>
                                      <p:to x="100000" y="100000"/>
                                    </p:animScale>
                                    <p:animScale>
                                      <p:cBhvr>
                                        <p:cTn id="66" dur="26">
                                          <p:stCondLst>
                                            <p:cond delay="1642"/>
                                          </p:stCondLst>
                                        </p:cTn>
                                        <p:tgtEl>
                                          <p:spTgt spid="3">
                                            <p:txEl>
                                              <p:pRg st="3" end="3"/>
                                            </p:txEl>
                                          </p:spTgt>
                                        </p:tgtEl>
                                      </p:cBhvr>
                                      <p:to x="100000" y="90000"/>
                                    </p:animScale>
                                    <p:animScale>
                                      <p:cBhvr>
                                        <p:cTn id="67" dur="166" decel="50000">
                                          <p:stCondLst>
                                            <p:cond delay="1668"/>
                                          </p:stCondLst>
                                        </p:cTn>
                                        <p:tgtEl>
                                          <p:spTgt spid="3">
                                            <p:txEl>
                                              <p:pRg st="3" end="3"/>
                                            </p:txEl>
                                          </p:spTgt>
                                        </p:tgtEl>
                                      </p:cBhvr>
                                      <p:to x="100000" y="100000"/>
                                    </p:animScale>
                                    <p:animScale>
                                      <p:cBhvr>
                                        <p:cTn id="68" dur="26">
                                          <p:stCondLst>
                                            <p:cond delay="1808"/>
                                          </p:stCondLst>
                                        </p:cTn>
                                        <p:tgtEl>
                                          <p:spTgt spid="3">
                                            <p:txEl>
                                              <p:pRg st="3" end="3"/>
                                            </p:txEl>
                                          </p:spTgt>
                                        </p:tgtEl>
                                      </p:cBhvr>
                                      <p:to x="100000" y="95000"/>
                                    </p:animScale>
                                    <p:animScale>
                                      <p:cBhvr>
                                        <p:cTn id="69" dur="166" decel="50000">
                                          <p:stCondLst>
                                            <p:cond delay="1834"/>
                                          </p:stCondLst>
                                        </p:cTn>
                                        <p:tgtEl>
                                          <p:spTgt spid="3">
                                            <p:txEl>
                                              <p:pRg st="3" end="3"/>
                                            </p:txEl>
                                          </p:spTgt>
                                        </p:tgtEl>
                                      </p:cBhvr>
                                      <p:to x="100000" y="100000"/>
                                    </p:animScale>
                                  </p:childTnLst>
                                </p:cTn>
                              </p:par>
                              <p:par>
                                <p:cTn id="70" presetID="26" presetClass="entr" presetSubtype="0" fill="hold" grpId="0" nodeType="withEffect">
                                  <p:stCondLst>
                                    <p:cond delay="0"/>
                                  </p:stCondLst>
                                  <p:childTnLst>
                                    <p:set>
                                      <p:cBhvr>
                                        <p:cTn id="71" dur="1" fill="hold">
                                          <p:stCondLst>
                                            <p:cond delay="0"/>
                                          </p:stCondLst>
                                        </p:cTn>
                                        <p:tgtEl>
                                          <p:spTgt spid="3">
                                            <p:txEl>
                                              <p:pRg st="4" end="4"/>
                                            </p:txEl>
                                          </p:spTgt>
                                        </p:tgtEl>
                                        <p:attrNameLst>
                                          <p:attrName>style.visibility</p:attrName>
                                        </p:attrNameLst>
                                      </p:cBhvr>
                                      <p:to>
                                        <p:strVal val="visible"/>
                                      </p:to>
                                    </p:set>
                                    <p:animEffect transition="in" filter="wipe(down)">
                                      <p:cBhvr>
                                        <p:cTn id="72" dur="580">
                                          <p:stCondLst>
                                            <p:cond delay="0"/>
                                          </p:stCondLst>
                                        </p:cTn>
                                        <p:tgtEl>
                                          <p:spTgt spid="3">
                                            <p:txEl>
                                              <p:pRg st="4" end="4"/>
                                            </p:txEl>
                                          </p:spTgt>
                                        </p:tgtEl>
                                      </p:cBhvr>
                                    </p:animEffect>
                                    <p:anim calcmode="lin" valueType="num">
                                      <p:cBhvr>
                                        <p:cTn id="73"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78" dur="26">
                                          <p:stCondLst>
                                            <p:cond delay="650"/>
                                          </p:stCondLst>
                                        </p:cTn>
                                        <p:tgtEl>
                                          <p:spTgt spid="3">
                                            <p:txEl>
                                              <p:pRg st="4" end="4"/>
                                            </p:txEl>
                                          </p:spTgt>
                                        </p:tgtEl>
                                      </p:cBhvr>
                                      <p:to x="100000" y="60000"/>
                                    </p:animScale>
                                    <p:animScale>
                                      <p:cBhvr>
                                        <p:cTn id="79" dur="166" decel="50000">
                                          <p:stCondLst>
                                            <p:cond delay="676"/>
                                          </p:stCondLst>
                                        </p:cTn>
                                        <p:tgtEl>
                                          <p:spTgt spid="3">
                                            <p:txEl>
                                              <p:pRg st="4" end="4"/>
                                            </p:txEl>
                                          </p:spTgt>
                                        </p:tgtEl>
                                      </p:cBhvr>
                                      <p:to x="100000" y="100000"/>
                                    </p:animScale>
                                    <p:animScale>
                                      <p:cBhvr>
                                        <p:cTn id="80" dur="26">
                                          <p:stCondLst>
                                            <p:cond delay="1312"/>
                                          </p:stCondLst>
                                        </p:cTn>
                                        <p:tgtEl>
                                          <p:spTgt spid="3">
                                            <p:txEl>
                                              <p:pRg st="4" end="4"/>
                                            </p:txEl>
                                          </p:spTgt>
                                        </p:tgtEl>
                                      </p:cBhvr>
                                      <p:to x="100000" y="80000"/>
                                    </p:animScale>
                                    <p:animScale>
                                      <p:cBhvr>
                                        <p:cTn id="81" dur="166" decel="50000">
                                          <p:stCondLst>
                                            <p:cond delay="1338"/>
                                          </p:stCondLst>
                                        </p:cTn>
                                        <p:tgtEl>
                                          <p:spTgt spid="3">
                                            <p:txEl>
                                              <p:pRg st="4" end="4"/>
                                            </p:txEl>
                                          </p:spTgt>
                                        </p:tgtEl>
                                      </p:cBhvr>
                                      <p:to x="100000" y="100000"/>
                                    </p:animScale>
                                    <p:animScale>
                                      <p:cBhvr>
                                        <p:cTn id="82" dur="26">
                                          <p:stCondLst>
                                            <p:cond delay="1642"/>
                                          </p:stCondLst>
                                        </p:cTn>
                                        <p:tgtEl>
                                          <p:spTgt spid="3">
                                            <p:txEl>
                                              <p:pRg st="4" end="4"/>
                                            </p:txEl>
                                          </p:spTgt>
                                        </p:tgtEl>
                                      </p:cBhvr>
                                      <p:to x="100000" y="90000"/>
                                    </p:animScale>
                                    <p:animScale>
                                      <p:cBhvr>
                                        <p:cTn id="83" dur="166" decel="50000">
                                          <p:stCondLst>
                                            <p:cond delay="1668"/>
                                          </p:stCondLst>
                                        </p:cTn>
                                        <p:tgtEl>
                                          <p:spTgt spid="3">
                                            <p:txEl>
                                              <p:pRg st="4" end="4"/>
                                            </p:txEl>
                                          </p:spTgt>
                                        </p:tgtEl>
                                      </p:cBhvr>
                                      <p:to x="100000" y="100000"/>
                                    </p:animScale>
                                    <p:animScale>
                                      <p:cBhvr>
                                        <p:cTn id="84" dur="26">
                                          <p:stCondLst>
                                            <p:cond delay="1808"/>
                                          </p:stCondLst>
                                        </p:cTn>
                                        <p:tgtEl>
                                          <p:spTgt spid="3">
                                            <p:txEl>
                                              <p:pRg st="4" end="4"/>
                                            </p:txEl>
                                          </p:spTgt>
                                        </p:tgtEl>
                                      </p:cBhvr>
                                      <p:to x="100000" y="95000"/>
                                    </p:animScale>
                                    <p:animScale>
                                      <p:cBhvr>
                                        <p:cTn id="85" dur="166" decel="50000">
                                          <p:stCondLst>
                                            <p:cond delay="1834"/>
                                          </p:stCondLst>
                                        </p:cTn>
                                        <p:tgtEl>
                                          <p:spTgt spid="3">
                                            <p:txEl>
                                              <p:pRg st="4" end="4"/>
                                            </p:txEl>
                                          </p:spTgt>
                                        </p:tgtEl>
                                      </p:cBhvr>
                                      <p:to x="100000" y="100000"/>
                                    </p:animScale>
                                  </p:childTnLst>
                                </p:cTn>
                              </p:par>
                              <p:par>
                                <p:cTn id="86" presetID="26" presetClass="entr" presetSubtype="0" fill="hold" grpId="0" nodeType="with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wipe(down)">
                                      <p:cBhvr>
                                        <p:cTn id="88" dur="580">
                                          <p:stCondLst>
                                            <p:cond delay="0"/>
                                          </p:stCondLst>
                                        </p:cTn>
                                        <p:tgtEl>
                                          <p:spTgt spid="5"/>
                                        </p:tgtEl>
                                      </p:cBhvr>
                                    </p:animEffect>
                                    <p:anim calcmode="lin" valueType="num">
                                      <p:cBhvr>
                                        <p:cTn id="8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4" dur="26">
                                          <p:stCondLst>
                                            <p:cond delay="650"/>
                                          </p:stCondLst>
                                        </p:cTn>
                                        <p:tgtEl>
                                          <p:spTgt spid="5"/>
                                        </p:tgtEl>
                                      </p:cBhvr>
                                      <p:to x="100000" y="60000"/>
                                    </p:animScale>
                                    <p:animScale>
                                      <p:cBhvr>
                                        <p:cTn id="95" dur="166" decel="50000">
                                          <p:stCondLst>
                                            <p:cond delay="676"/>
                                          </p:stCondLst>
                                        </p:cTn>
                                        <p:tgtEl>
                                          <p:spTgt spid="5"/>
                                        </p:tgtEl>
                                      </p:cBhvr>
                                      <p:to x="100000" y="100000"/>
                                    </p:animScale>
                                    <p:animScale>
                                      <p:cBhvr>
                                        <p:cTn id="96" dur="26">
                                          <p:stCondLst>
                                            <p:cond delay="1312"/>
                                          </p:stCondLst>
                                        </p:cTn>
                                        <p:tgtEl>
                                          <p:spTgt spid="5"/>
                                        </p:tgtEl>
                                      </p:cBhvr>
                                      <p:to x="100000" y="80000"/>
                                    </p:animScale>
                                    <p:animScale>
                                      <p:cBhvr>
                                        <p:cTn id="97" dur="166" decel="50000">
                                          <p:stCondLst>
                                            <p:cond delay="1338"/>
                                          </p:stCondLst>
                                        </p:cTn>
                                        <p:tgtEl>
                                          <p:spTgt spid="5"/>
                                        </p:tgtEl>
                                      </p:cBhvr>
                                      <p:to x="100000" y="100000"/>
                                    </p:animScale>
                                    <p:animScale>
                                      <p:cBhvr>
                                        <p:cTn id="98" dur="26">
                                          <p:stCondLst>
                                            <p:cond delay="1642"/>
                                          </p:stCondLst>
                                        </p:cTn>
                                        <p:tgtEl>
                                          <p:spTgt spid="5"/>
                                        </p:tgtEl>
                                      </p:cBhvr>
                                      <p:to x="100000" y="90000"/>
                                    </p:animScale>
                                    <p:animScale>
                                      <p:cBhvr>
                                        <p:cTn id="99" dur="166" decel="50000">
                                          <p:stCondLst>
                                            <p:cond delay="1668"/>
                                          </p:stCondLst>
                                        </p:cTn>
                                        <p:tgtEl>
                                          <p:spTgt spid="5"/>
                                        </p:tgtEl>
                                      </p:cBhvr>
                                      <p:to x="100000" y="100000"/>
                                    </p:animScale>
                                    <p:animScale>
                                      <p:cBhvr>
                                        <p:cTn id="100" dur="26">
                                          <p:stCondLst>
                                            <p:cond delay="1808"/>
                                          </p:stCondLst>
                                        </p:cTn>
                                        <p:tgtEl>
                                          <p:spTgt spid="5"/>
                                        </p:tgtEl>
                                      </p:cBhvr>
                                      <p:to x="100000" y="95000"/>
                                    </p:animScale>
                                    <p:animScale>
                                      <p:cBhvr>
                                        <p:cTn id="101" dur="166" decel="50000">
                                          <p:stCondLst>
                                            <p:cond delay="1834"/>
                                          </p:stCondLst>
                                        </p:cTn>
                                        <p:tgtEl>
                                          <p:spTgt spid="5"/>
                                        </p:tgtEl>
                                      </p:cBhvr>
                                      <p:to x="100000" y="100000"/>
                                    </p:animScale>
                                  </p:childTnLst>
                                </p:cTn>
                              </p:par>
                            </p:childTnLst>
                          </p:cTn>
                        </p:par>
                        <p:par>
                          <p:cTn id="102" fill="hold">
                            <p:stCondLst>
                              <p:cond delay="4000"/>
                            </p:stCondLst>
                            <p:childTnLst>
                              <p:par>
                                <p:cTn id="103" presetID="26" presetClass="entr" presetSubtype="0" fill="hold" grpId="0" nodeType="afterEffect">
                                  <p:stCondLst>
                                    <p:cond delay="0"/>
                                  </p:stCondLst>
                                  <p:childTnLst>
                                    <p:set>
                                      <p:cBhvr>
                                        <p:cTn id="104" dur="1" fill="hold">
                                          <p:stCondLst>
                                            <p:cond delay="0"/>
                                          </p:stCondLst>
                                        </p:cTn>
                                        <p:tgtEl>
                                          <p:spTgt spid="3">
                                            <p:txEl>
                                              <p:pRg st="6" end="6"/>
                                            </p:txEl>
                                          </p:spTgt>
                                        </p:tgtEl>
                                        <p:attrNameLst>
                                          <p:attrName>style.visibility</p:attrName>
                                        </p:attrNameLst>
                                      </p:cBhvr>
                                      <p:to>
                                        <p:strVal val="visible"/>
                                      </p:to>
                                    </p:set>
                                    <p:animEffect transition="in" filter="wipe(down)">
                                      <p:cBhvr>
                                        <p:cTn id="105" dur="580">
                                          <p:stCondLst>
                                            <p:cond delay="0"/>
                                          </p:stCondLst>
                                        </p:cTn>
                                        <p:tgtEl>
                                          <p:spTgt spid="3">
                                            <p:txEl>
                                              <p:pRg st="6" end="6"/>
                                            </p:txEl>
                                          </p:spTgt>
                                        </p:tgtEl>
                                      </p:cBhvr>
                                    </p:animEffect>
                                    <p:anim calcmode="lin" valueType="num">
                                      <p:cBhvr>
                                        <p:cTn id="10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11" dur="26">
                                          <p:stCondLst>
                                            <p:cond delay="650"/>
                                          </p:stCondLst>
                                        </p:cTn>
                                        <p:tgtEl>
                                          <p:spTgt spid="3">
                                            <p:txEl>
                                              <p:pRg st="6" end="6"/>
                                            </p:txEl>
                                          </p:spTgt>
                                        </p:tgtEl>
                                      </p:cBhvr>
                                      <p:to x="100000" y="60000"/>
                                    </p:animScale>
                                    <p:animScale>
                                      <p:cBhvr>
                                        <p:cTn id="112" dur="166" decel="50000">
                                          <p:stCondLst>
                                            <p:cond delay="676"/>
                                          </p:stCondLst>
                                        </p:cTn>
                                        <p:tgtEl>
                                          <p:spTgt spid="3">
                                            <p:txEl>
                                              <p:pRg st="6" end="6"/>
                                            </p:txEl>
                                          </p:spTgt>
                                        </p:tgtEl>
                                      </p:cBhvr>
                                      <p:to x="100000" y="100000"/>
                                    </p:animScale>
                                    <p:animScale>
                                      <p:cBhvr>
                                        <p:cTn id="113" dur="26">
                                          <p:stCondLst>
                                            <p:cond delay="1312"/>
                                          </p:stCondLst>
                                        </p:cTn>
                                        <p:tgtEl>
                                          <p:spTgt spid="3">
                                            <p:txEl>
                                              <p:pRg st="6" end="6"/>
                                            </p:txEl>
                                          </p:spTgt>
                                        </p:tgtEl>
                                      </p:cBhvr>
                                      <p:to x="100000" y="80000"/>
                                    </p:animScale>
                                    <p:animScale>
                                      <p:cBhvr>
                                        <p:cTn id="114" dur="166" decel="50000">
                                          <p:stCondLst>
                                            <p:cond delay="1338"/>
                                          </p:stCondLst>
                                        </p:cTn>
                                        <p:tgtEl>
                                          <p:spTgt spid="3">
                                            <p:txEl>
                                              <p:pRg st="6" end="6"/>
                                            </p:txEl>
                                          </p:spTgt>
                                        </p:tgtEl>
                                      </p:cBhvr>
                                      <p:to x="100000" y="100000"/>
                                    </p:animScale>
                                    <p:animScale>
                                      <p:cBhvr>
                                        <p:cTn id="115" dur="26">
                                          <p:stCondLst>
                                            <p:cond delay="1642"/>
                                          </p:stCondLst>
                                        </p:cTn>
                                        <p:tgtEl>
                                          <p:spTgt spid="3">
                                            <p:txEl>
                                              <p:pRg st="6" end="6"/>
                                            </p:txEl>
                                          </p:spTgt>
                                        </p:tgtEl>
                                      </p:cBhvr>
                                      <p:to x="100000" y="90000"/>
                                    </p:animScale>
                                    <p:animScale>
                                      <p:cBhvr>
                                        <p:cTn id="116" dur="166" decel="50000">
                                          <p:stCondLst>
                                            <p:cond delay="1668"/>
                                          </p:stCondLst>
                                        </p:cTn>
                                        <p:tgtEl>
                                          <p:spTgt spid="3">
                                            <p:txEl>
                                              <p:pRg st="6" end="6"/>
                                            </p:txEl>
                                          </p:spTgt>
                                        </p:tgtEl>
                                      </p:cBhvr>
                                      <p:to x="100000" y="100000"/>
                                    </p:animScale>
                                    <p:animScale>
                                      <p:cBhvr>
                                        <p:cTn id="117" dur="26">
                                          <p:stCondLst>
                                            <p:cond delay="1808"/>
                                          </p:stCondLst>
                                        </p:cTn>
                                        <p:tgtEl>
                                          <p:spTgt spid="3">
                                            <p:txEl>
                                              <p:pRg st="6" end="6"/>
                                            </p:txEl>
                                          </p:spTgt>
                                        </p:tgtEl>
                                      </p:cBhvr>
                                      <p:to x="100000" y="95000"/>
                                    </p:animScale>
                                    <p:animScale>
                                      <p:cBhvr>
                                        <p:cTn id="118" dur="166" decel="50000">
                                          <p:stCondLst>
                                            <p:cond delay="1834"/>
                                          </p:stCondLst>
                                        </p:cTn>
                                        <p:tgtEl>
                                          <p:spTgt spid="3">
                                            <p:txEl>
                                              <p:pRg st="6" end="6"/>
                                            </p:txEl>
                                          </p:spTgt>
                                        </p:tgtEl>
                                      </p:cBhvr>
                                      <p:to x="100000" y="100000"/>
                                    </p:animScale>
                                  </p:childTnLst>
                                </p:cTn>
                              </p:par>
                              <p:par>
                                <p:cTn id="119" presetID="26" presetClass="entr" presetSubtype="0" fill="hold" grpId="0" nodeType="withEffect">
                                  <p:stCondLst>
                                    <p:cond delay="0"/>
                                  </p:stCondLst>
                                  <p:childTnLst>
                                    <p:set>
                                      <p:cBhvr>
                                        <p:cTn id="120" dur="1" fill="hold">
                                          <p:stCondLst>
                                            <p:cond delay="0"/>
                                          </p:stCondLst>
                                        </p:cTn>
                                        <p:tgtEl>
                                          <p:spTgt spid="3">
                                            <p:txEl>
                                              <p:pRg st="8" end="8"/>
                                            </p:txEl>
                                          </p:spTgt>
                                        </p:tgtEl>
                                        <p:attrNameLst>
                                          <p:attrName>style.visibility</p:attrName>
                                        </p:attrNameLst>
                                      </p:cBhvr>
                                      <p:to>
                                        <p:strVal val="visible"/>
                                      </p:to>
                                    </p:set>
                                    <p:animEffect transition="in" filter="wipe(down)">
                                      <p:cBhvr>
                                        <p:cTn id="121" dur="580">
                                          <p:stCondLst>
                                            <p:cond delay="0"/>
                                          </p:stCondLst>
                                        </p:cTn>
                                        <p:tgtEl>
                                          <p:spTgt spid="3">
                                            <p:txEl>
                                              <p:pRg st="8" end="8"/>
                                            </p:txEl>
                                          </p:spTgt>
                                        </p:tgtEl>
                                      </p:cBhvr>
                                    </p:animEffect>
                                    <p:anim calcmode="lin" valueType="num">
                                      <p:cBhvr>
                                        <p:cTn id="122"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27" dur="26">
                                          <p:stCondLst>
                                            <p:cond delay="650"/>
                                          </p:stCondLst>
                                        </p:cTn>
                                        <p:tgtEl>
                                          <p:spTgt spid="3">
                                            <p:txEl>
                                              <p:pRg st="8" end="8"/>
                                            </p:txEl>
                                          </p:spTgt>
                                        </p:tgtEl>
                                      </p:cBhvr>
                                      <p:to x="100000" y="60000"/>
                                    </p:animScale>
                                    <p:animScale>
                                      <p:cBhvr>
                                        <p:cTn id="128" dur="166" decel="50000">
                                          <p:stCondLst>
                                            <p:cond delay="676"/>
                                          </p:stCondLst>
                                        </p:cTn>
                                        <p:tgtEl>
                                          <p:spTgt spid="3">
                                            <p:txEl>
                                              <p:pRg st="8" end="8"/>
                                            </p:txEl>
                                          </p:spTgt>
                                        </p:tgtEl>
                                      </p:cBhvr>
                                      <p:to x="100000" y="100000"/>
                                    </p:animScale>
                                    <p:animScale>
                                      <p:cBhvr>
                                        <p:cTn id="129" dur="26">
                                          <p:stCondLst>
                                            <p:cond delay="1312"/>
                                          </p:stCondLst>
                                        </p:cTn>
                                        <p:tgtEl>
                                          <p:spTgt spid="3">
                                            <p:txEl>
                                              <p:pRg st="8" end="8"/>
                                            </p:txEl>
                                          </p:spTgt>
                                        </p:tgtEl>
                                      </p:cBhvr>
                                      <p:to x="100000" y="80000"/>
                                    </p:animScale>
                                    <p:animScale>
                                      <p:cBhvr>
                                        <p:cTn id="130" dur="166" decel="50000">
                                          <p:stCondLst>
                                            <p:cond delay="1338"/>
                                          </p:stCondLst>
                                        </p:cTn>
                                        <p:tgtEl>
                                          <p:spTgt spid="3">
                                            <p:txEl>
                                              <p:pRg st="8" end="8"/>
                                            </p:txEl>
                                          </p:spTgt>
                                        </p:tgtEl>
                                      </p:cBhvr>
                                      <p:to x="100000" y="100000"/>
                                    </p:animScale>
                                    <p:animScale>
                                      <p:cBhvr>
                                        <p:cTn id="131" dur="26">
                                          <p:stCondLst>
                                            <p:cond delay="1642"/>
                                          </p:stCondLst>
                                        </p:cTn>
                                        <p:tgtEl>
                                          <p:spTgt spid="3">
                                            <p:txEl>
                                              <p:pRg st="8" end="8"/>
                                            </p:txEl>
                                          </p:spTgt>
                                        </p:tgtEl>
                                      </p:cBhvr>
                                      <p:to x="100000" y="90000"/>
                                    </p:animScale>
                                    <p:animScale>
                                      <p:cBhvr>
                                        <p:cTn id="132" dur="166" decel="50000">
                                          <p:stCondLst>
                                            <p:cond delay="1668"/>
                                          </p:stCondLst>
                                        </p:cTn>
                                        <p:tgtEl>
                                          <p:spTgt spid="3">
                                            <p:txEl>
                                              <p:pRg st="8" end="8"/>
                                            </p:txEl>
                                          </p:spTgt>
                                        </p:tgtEl>
                                      </p:cBhvr>
                                      <p:to x="100000" y="100000"/>
                                    </p:animScale>
                                    <p:animScale>
                                      <p:cBhvr>
                                        <p:cTn id="133" dur="26">
                                          <p:stCondLst>
                                            <p:cond delay="1808"/>
                                          </p:stCondLst>
                                        </p:cTn>
                                        <p:tgtEl>
                                          <p:spTgt spid="3">
                                            <p:txEl>
                                              <p:pRg st="8" end="8"/>
                                            </p:txEl>
                                          </p:spTgt>
                                        </p:tgtEl>
                                      </p:cBhvr>
                                      <p:to x="100000" y="95000"/>
                                    </p:animScale>
                                    <p:animScale>
                                      <p:cBhvr>
                                        <p:cTn id="134" dur="166" decel="50000">
                                          <p:stCondLst>
                                            <p:cond delay="1834"/>
                                          </p:stCondLst>
                                        </p:cTn>
                                        <p:tgtEl>
                                          <p:spTgt spid="3">
                                            <p:txEl>
                                              <p:pRg st="8" end="8"/>
                                            </p:txEl>
                                          </p:spTgt>
                                        </p:tgtEl>
                                      </p:cBhvr>
                                      <p:to x="100000" y="100000"/>
                                    </p:animScale>
                                  </p:childTnLst>
                                </p:cTn>
                              </p:par>
                              <p:par>
                                <p:cTn id="135" presetID="26" presetClass="entr" presetSubtype="0" fill="hold" grpId="0" nodeType="withEffect">
                                  <p:stCondLst>
                                    <p:cond delay="0"/>
                                  </p:stCondLst>
                                  <p:childTnLst>
                                    <p:set>
                                      <p:cBhvr>
                                        <p:cTn id="136" dur="1" fill="hold">
                                          <p:stCondLst>
                                            <p:cond delay="0"/>
                                          </p:stCondLst>
                                        </p:cTn>
                                        <p:tgtEl>
                                          <p:spTgt spid="3">
                                            <p:txEl>
                                              <p:pRg st="10" end="10"/>
                                            </p:txEl>
                                          </p:spTgt>
                                        </p:tgtEl>
                                        <p:attrNameLst>
                                          <p:attrName>style.visibility</p:attrName>
                                        </p:attrNameLst>
                                      </p:cBhvr>
                                      <p:to>
                                        <p:strVal val="visible"/>
                                      </p:to>
                                    </p:set>
                                    <p:animEffect transition="in" filter="wipe(down)">
                                      <p:cBhvr>
                                        <p:cTn id="137" dur="580">
                                          <p:stCondLst>
                                            <p:cond delay="0"/>
                                          </p:stCondLst>
                                        </p:cTn>
                                        <p:tgtEl>
                                          <p:spTgt spid="3">
                                            <p:txEl>
                                              <p:pRg st="10" end="10"/>
                                            </p:txEl>
                                          </p:spTgt>
                                        </p:tgtEl>
                                      </p:cBhvr>
                                    </p:animEffect>
                                    <p:anim calcmode="lin" valueType="num">
                                      <p:cBhvr>
                                        <p:cTn id="138"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39"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40"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41"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42"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43" dur="26">
                                          <p:stCondLst>
                                            <p:cond delay="650"/>
                                          </p:stCondLst>
                                        </p:cTn>
                                        <p:tgtEl>
                                          <p:spTgt spid="3">
                                            <p:txEl>
                                              <p:pRg st="10" end="10"/>
                                            </p:txEl>
                                          </p:spTgt>
                                        </p:tgtEl>
                                      </p:cBhvr>
                                      <p:to x="100000" y="60000"/>
                                    </p:animScale>
                                    <p:animScale>
                                      <p:cBhvr>
                                        <p:cTn id="144" dur="166" decel="50000">
                                          <p:stCondLst>
                                            <p:cond delay="676"/>
                                          </p:stCondLst>
                                        </p:cTn>
                                        <p:tgtEl>
                                          <p:spTgt spid="3">
                                            <p:txEl>
                                              <p:pRg st="10" end="10"/>
                                            </p:txEl>
                                          </p:spTgt>
                                        </p:tgtEl>
                                      </p:cBhvr>
                                      <p:to x="100000" y="100000"/>
                                    </p:animScale>
                                    <p:animScale>
                                      <p:cBhvr>
                                        <p:cTn id="145" dur="26">
                                          <p:stCondLst>
                                            <p:cond delay="1312"/>
                                          </p:stCondLst>
                                        </p:cTn>
                                        <p:tgtEl>
                                          <p:spTgt spid="3">
                                            <p:txEl>
                                              <p:pRg st="10" end="10"/>
                                            </p:txEl>
                                          </p:spTgt>
                                        </p:tgtEl>
                                      </p:cBhvr>
                                      <p:to x="100000" y="80000"/>
                                    </p:animScale>
                                    <p:animScale>
                                      <p:cBhvr>
                                        <p:cTn id="146" dur="166" decel="50000">
                                          <p:stCondLst>
                                            <p:cond delay="1338"/>
                                          </p:stCondLst>
                                        </p:cTn>
                                        <p:tgtEl>
                                          <p:spTgt spid="3">
                                            <p:txEl>
                                              <p:pRg st="10" end="10"/>
                                            </p:txEl>
                                          </p:spTgt>
                                        </p:tgtEl>
                                      </p:cBhvr>
                                      <p:to x="100000" y="100000"/>
                                    </p:animScale>
                                    <p:animScale>
                                      <p:cBhvr>
                                        <p:cTn id="147" dur="26">
                                          <p:stCondLst>
                                            <p:cond delay="1642"/>
                                          </p:stCondLst>
                                        </p:cTn>
                                        <p:tgtEl>
                                          <p:spTgt spid="3">
                                            <p:txEl>
                                              <p:pRg st="10" end="10"/>
                                            </p:txEl>
                                          </p:spTgt>
                                        </p:tgtEl>
                                      </p:cBhvr>
                                      <p:to x="100000" y="90000"/>
                                    </p:animScale>
                                    <p:animScale>
                                      <p:cBhvr>
                                        <p:cTn id="148" dur="166" decel="50000">
                                          <p:stCondLst>
                                            <p:cond delay="1668"/>
                                          </p:stCondLst>
                                        </p:cTn>
                                        <p:tgtEl>
                                          <p:spTgt spid="3">
                                            <p:txEl>
                                              <p:pRg st="10" end="10"/>
                                            </p:txEl>
                                          </p:spTgt>
                                        </p:tgtEl>
                                      </p:cBhvr>
                                      <p:to x="100000" y="100000"/>
                                    </p:animScale>
                                    <p:animScale>
                                      <p:cBhvr>
                                        <p:cTn id="149" dur="26">
                                          <p:stCondLst>
                                            <p:cond delay="1808"/>
                                          </p:stCondLst>
                                        </p:cTn>
                                        <p:tgtEl>
                                          <p:spTgt spid="3">
                                            <p:txEl>
                                              <p:pRg st="10" end="10"/>
                                            </p:txEl>
                                          </p:spTgt>
                                        </p:tgtEl>
                                      </p:cBhvr>
                                      <p:to x="100000" y="95000"/>
                                    </p:animScale>
                                    <p:animScale>
                                      <p:cBhvr>
                                        <p:cTn id="150" dur="166" decel="50000">
                                          <p:stCondLst>
                                            <p:cond delay="1834"/>
                                          </p:stCondLst>
                                        </p:cTn>
                                        <p:tgtEl>
                                          <p:spTgt spid="3">
                                            <p:txEl>
                                              <p:pRg st="10" end="10"/>
                                            </p:txEl>
                                          </p:spTgt>
                                        </p:tgtEl>
                                      </p:cBhvr>
                                      <p:to x="100000" y="100000"/>
                                    </p:animScale>
                                  </p:childTnLst>
                                </p:cTn>
                              </p:par>
                              <p:par>
                                <p:cTn id="151" presetID="26" presetClass="entr" presetSubtype="0" fill="hold" grpId="0" nodeType="withEffect">
                                  <p:stCondLst>
                                    <p:cond delay="0"/>
                                  </p:stCondLst>
                                  <p:childTnLst>
                                    <p:set>
                                      <p:cBhvr>
                                        <p:cTn id="152" dur="1" fill="hold">
                                          <p:stCondLst>
                                            <p:cond delay="0"/>
                                          </p:stCondLst>
                                        </p:cTn>
                                        <p:tgtEl>
                                          <p:spTgt spid="3">
                                            <p:txEl>
                                              <p:pRg st="12" end="12"/>
                                            </p:txEl>
                                          </p:spTgt>
                                        </p:tgtEl>
                                        <p:attrNameLst>
                                          <p:attrName>style.visibility</p:attrName>
                                        </p:attrNameLst>
                                      </p:cBhvr>
                                      <p:to>
                                        <p:strVal val="visible"/>
                                      </p:to>
                                    </p:set>
                                    <p:animEffect transition="in" filter="wipe(down)">
                                      <p:cBhvr>
                                        <p:cTn id="153" dur="580">
                                          <p:stCondLst>
                                            <p:cond delay="0"/>
                                          </p:stCondLst>
                                        </p:cTn>
                                        <p:tgtEl>
                                          <p:spTgt spid="3">
                                            <p:txEl>
                                              <p:pRg st="12" end="12"/>
                                            </p:txEl>
                                          </p:spTgt>
                                        </p:tgtEl>
                                      </p:cBhvr>
                                    </p:animEffect>
                                    <p:anim calcmode="lin" valueType="num">
                                      <p:cBhvr>
                                        <p:cTn id="154" dur="1822" tmFilter="0,0; 0.14,0.36; 0.43,0.73; 0.71,0.91; 1.0,1.0">
                                          <p:stCondLst>
                                            <p:cond delay="0"/>
                                          </p:stCondLst>
                                        </p:cTn>
                                        <p:tgtEl>
                                          <p:spTgt spid="3">
                                            <p:txEl>
                                              <p:pRg st="12" end="12"/>
                                            </p:txEl>
                                          </p:spTgt>
                                        </p:tgtEl>
                                        <p:attrNameLst>
                                          <p:attrName>ppt_x</p:attrName>
                                        </p:attrNameLst>
                                      </p:cBhvr>
                                      <p:tavLst>
                                        <p:tav tm="0">
                                          <p:val>
                                            <p:strVal val="#ppt_x-0.25"/>
                                          </p:val>
                                        </p:tav>
                                        <p:tav tm="100000">
                                          <p:val>
                                            <p:strVal val="#ppt_x"/>
                                          </p:val>
                                        </p:tav>
                                      </p:tavLst>
                                    </p:anim>
                                    <p:anim calcmode="lin" valueType="num">
                                      <p:cBhvr>
                                        <p:cTn id="155" dur="664" tmFilter="0.0,0.0; 0.25,0.07; 0.50,0.2; 0.75,0.467; 1.0,1.0">
                                          <p:stCondLst>
                                            <p:cond delay="0"/>
                                          </p:stCondLst>
                                        </p:cTn>
                                        <p:tgtEl>
                                          <p:spTgt spid="3">
                                            <p:txEl>
                                              <p:pRg st="12" end="12"/>
                                            </p:txEl>
                                          </p:spTgt>
                                        </p:tgtEl>
                                        <p:attrNameLst>
                                          <p:attrName>ppt_y</p:attrName>
                                        </p:attrNameLst>
                                      </p:cBhvr>
                                      <p:tavLst>
                                        <p:tav tm="0" fmla="#ppt_y-sin(pi*$)/3">
                                          <p:val>
                                            <p:fltVal val="0.5"/>
                                          </p:val>
                                        </p:tav>
                                        <p:tav tm="100000">
                                          <p:val>
                                            <p:fltVal val="1"/>
                                          </p:val>
                                        </p:tav>
                                      </p:tavLst>
                                    </p:anim>
                                    <p:anim calcmode="lin" valueType="num">
                                      <p:cBhvr>
                                        <p:cTn id="156" dur="664" tmFilter="0, 0; 0.125,0.2665; 0.25,0.4; 0.375,0.465; 0.5,0.5;  0.625,0.535; 0.75,0.6; 0.875,0.7335; 1,1">
                                          <p:stCondLst>
                                            <p:cond delay="664"/>
                                          </p:stCondLst>
                                        </p:cTn>
                                        <p:tgtEl>
                                          <p:spTgt spid="3">
                                            <p:txEl>
                                              <p:pRg st="12" end="12"/>
                                            </p:txEl>
                                          </p:spTgt>
                                        </p:tgtEl>
                                        <p:attrNameLst>
                                          <p:attrName>ppt_y</p:attrName>
                                        </p:attrNameLst>
                                      </p:cBhvr>
                                      <p:tavLst>
                                        <p:tav tm="0" fmla="#ppt_y-sin(pi*$)/9">
                                          <p:val>
                                            <p:fltVal val="0"/>
                                          </p:val>
                                        </p:tav>
                                        <p:tav tm="100000">
                                          <p:val>
                                            <p:fltVal val="1"/>
                                          </p:val>
                                        </p:tav>
                                      </p:tavLst>
                                    </p:anim>
                                    <p:anim calcmode="lin" valueType="num">
                                      <p:cBhvr>
                                        <p:cTn id="157" dur="332" tmFilter="0, 0; 0.125,0.2665; 0.25,0.4; 0.375,0.465; 0.5,0.5;  0.625,0.535; 0.75,0.6; 0.875,0.7335; 1,1">
                                          <p:stCondLst>
                                            <p:cond delay="1324"/>
                                          </p:stCondLst>
                                        </p:cTn>
                                        <p:tgtEl>
                                          <p:spTgt spid="3">
                                            <p:txEl>
                                              <p:pRg st="12" end="12"/>
                                            </p:txEl>
                                          </p:spTgt>
                                        </p:tgtEl>
                                        <p:attrNameLst>
                                          <p:attrName>ppt_y</p:attrName>
                                        </p:attrNameLst>
                                      </p:cBhvr>
                                      <p:tavLst>
                                        <p:tav tm="0" fmla="#ppt_y-sin(pi*$)/27">
                                          <p:val>
                                            <p:fltVal val="0"/>
                                          </p:val>
                                        </p:tav>
                                        <p:tav tm="100000">
                                          <p:val>
                                            <p:fltVal val="1"/>
                                          </p:val>
                                        </p:tav>
                                      </p:tavLst>
                                    </p:anim>
                                    <p:anim calcmode="lin" valueType="num">
                                      <p:cBhvr>
                                        <p:cTn id="158" dur="164" tmFilter="0, 0; 0.125,0.2665; 0.25,0.4; 0.375,0.465; 0.5,0.5;  0.625,0.535; 0.75,0.6; 0.875,0.7335; 1,1">
                                          <p:stCondLst>
                                            <p:cond delay="1656"/>
                                          </p:stCondLst>
                                        </p:cTn>
                                        <p:tgtEl>
                                          <p:spTgt spid="3">
                                            <p:txEl>
                                              <p:pRg st="12" end="12"/>
                                            </p:txEl>
                                          </p:spTgt>
                                        </p:tgtEl>
                                        <p:attrNameLst>
                                          <p:attrName>ppt_y</p:attrName>
                                        </p:attrNameLst>
                                      </p:cBhvr>
                                      <p:tavLst>
                                        <p:tav tm="0" fmla="#ppt_y-sin(pi*$)/81">
                                          <p:val>
                                            <p:fltVal val="0"/>
                                          </p:val>
                                        </p:tav>
                                        <p:tav tm="100000">
                                          <p:val>
                                            <p:fltVal val="1"/>
                                          </p:val>
                                        </p:tav>
                                      </p:tavLst>
                                    </p:anim>
                                    <p:animScale>
                                      <p:cBhvr>
                                        <p:cTn id="159" dur="26">
                                          <p:stCondLst>
                                            <p:cond delay="650"/>
                                          </p:stCondLst>
                                        </p:cTn>
                                        <p:tgtEl>
                                          <p:spTgt spid="3">
                                            <p:txEl>
                                              <p:pRg st="12" end="12"/>
                                            </p:txEl>
                                          </p:spTgt>
                                        </p:tgtEl>
                                      </p:cBhvr>
                                      <p:to x="100000" y="60000"/>
                                    </p:animScale>
                                    <p:animScale>
                                      <p:cBhvr>
                                        <p:cTn id="160" dur="166" decel="50000">
                                          <p:stCondLst>
                                            <p:cond delay="676"/>
                                          </p:stCondLst>
                                        </p:cTn>
                                        <p:tgtEl>
                                          <p:spTgt spid="3">
                                            <p:txEl>
                                              <p:pRg st="12" end="12"/>
                                            </p:txEl>
                                          </p:spTgt>
                                        </p:tgtEl>
                                      </p:cBhvr>
                                      <p:to x="100000" y="100000"/>
                                    </p:animScale>
                                    <p:animScale>
                                      <p:cBhvr>
                                        <p:cTn id="161" dur="26">
                                          <p:stCondLst>
                                            <p:cond delay="1312"/>
                                          </p:stCondLst>
                                        </p:cTn>
                                        <p:tgtEl>
                                          <p:spTgt spid="3">
                                            <p:txEl>
                                              <p:pRg st="12" end="12"/>
                                            </p:txEl>
                                          </p:spTgt>
                                        </p:tgtEl>
                                      </p:cBhvr>
                                      <p:to x="100000" y="80000"/>
                                    </p:animScale>
                                    <p:animScale>
                                      <p:cBhvr>
                                        <p:cTn id="162" dur="166" decel="50000">
                                          <p:stCondLst>
                                            <p:cond delay="1338"/>
                                          </p:stCondLst>
                                        </p:cTn>
                                        <p:tgtEl>
                                          <p:spTgt spid="3">
                                            <p:txEl>
                                              <p:pRg st="12" end="12"/>
                                            </p:txEl>
                                          </p:spTgt>
                                        </p:tgtEl>
                                      </p:cBhvr>
                                      <p:to x="100000" y="100000"/>
                                    </p:animScale>
                                    <p:animScale>
                                      <p:cBhvr>
                                        <p:cTn id="163" dur="26">
                                          <p:stCondLst>
                                            <p:cond delay="1642"/>
                                          </p:stCondLst>
                                        </p:cTn>
                                        <p:tgtEl>
                                          <p:spTgt spid="3">
                                            <p:txEl>
                                              <p:pRg st="12" end="12"/>
                                            </p:txEl>
                                          </p:spTgt>
                                        </p:tgtEl>
                                      </p:cBhvr>
                                      <p:to x="100000" y="90000"/>
                                    </p:animScale>
                                    <p:animScale>
                                      <p:cBhvr>
                                        <p:cTn id="164" dur="166" decel="50000">
                                          <p:stCondLst>
                                            <p:cond delay="1668"/>
                                          </p:stCondLst>
                                        </p:cTn>
                                        <p:tgtEl>
                                          <p:spTgt spid="3">
                                            <p:txEl>
                                              <p:pRg st="12" end="12"/>
                                            </p:txEl>
                                          </p:spTgt>
                                        </p:tgtEl>
                                      </p:cBhvr>
                                      <p:to x="100000" y="100000"/>
                                    </p:animScale>
                                    <p:animScale>
                                      <p:cBhvr>
                                        <p:cTn id="165" dur="26">
                                          <p:stCondLst>
                                            <p:cond delay="1808"/>
                                          </p:stCondLst>
                                        </p:cTn>
                                        <p:tgtEl>
                                          <p:spTgt spid="3">
                                            <p:txEl>
                                              <p:pRg st="12" end="12"/>
                                            </p:txEl>
                                          </p:spTgt>
                                        </p:tgtEl>
                                      </p:cBhvr>
                                      <p:to x="100000" y="95000"/>
                                    </p:animScale>
                                    <p:animScale>
                                      <p:cBhvr>
                                        <p:cTn id="166" dur="166" decel="50000">
                                          <p:stCondLst>
                                            <p:cond delay="1834"/>
                                          </p:stCondLst>
                                        </p:cTn>
                                        <p:tgtEl>
                                          <p:spTgt spid="3">
                                            <p:txEl>
                                              <p:pRg st="12" end="12"/>
                                            </p:txEl>
                                          </p:spTgt>
                                        </p:tgtEl>
                                      </p:cBhvr>
                                      <p:to x="100000" y="100000"/>
                                    </p:animScale>
                                  </p:childTnLst>
                                </p:cTn>
                              </p:par>
                              <p:par>
                                <p:cTn id="167" presetID="26" presetClass="entr" presetSubtype="0" fill="hold" grpId="0" nodeType="withEffect">
                                  <p:stCondLst>
                                    <p:cond delay="0"/>
                                  </p:stCondLst>
                                  <p:childTnLst>
                                    <p:set>
                                      <p:cBhvr>
                                        <p:cTn id="168" dur="1" fill="hold">
                                          <p:stCondLst>
                                            <p:cond delay="0"/>
                                          </p:stCondLst>
                                        </p:cTn>
                                        <p:tgtEl>
                                          <p:spTgt spid="6"/>
                                        </p:tgtEl>
                                        <p:attrNameLst>
                                          <p:attrName>style.visibility</p:attrName>
                                        </p:attrNameLst>
                                      </p:cBhvr>
                                      <p:to>
                                        <p:strVal val="visible"/>
                                      </p:to>
                                    </p:set>
                                    <p:animEffect transition="in" filter="wipe(down)">
                                      <p:cBhvr>
                                        <p:cTn id="169" dur="580">
                                          <p:stCondLst>
                                            <p:cond delay="0"/>
                                          </p:stCondLst>
                                        </p:cTn>
                                        <p:tgtEl>
                                          <p:spTgt spid="6"/>
                                        </p:tgtEl>
                                      </p:cBhvr>
                                    </p:animEffect>
                                    <p:anim calcmode="lin" valueType="num">
                                      <p:cBhvr>
                                        <p:cTn id="17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75" dur="26">
                                          <p:stCondLst>
                                            <p:cond delay="650"/>
                                          </p:stCondLst>
                                        </p:cTn>
                                        <p:tgtEl>
                                          <p:spTgt spid="6"/>
                                        </p:tgtEl>
                                      </p:cBhvr>
                                      <p:to x="100000" y="60000"/>
                                    </p:animScale>
                                    <p:animScale>
                                      <p:cBhvr>
                                        <p:cTn id="176" dur="166" decel="50000">
                                          <p:stCondLst>
                                            <p:cond delay="676"/>
                                          </p:stCondLst>
                                        </p:cTn>
                                        <p:tgtEl>
                                          <p:spTgt spid="6"/>
                                        </p:tgtEl>
                                      </p:cBhvr>
                                      <p:to x="100000" y="100000"/>
                                    </p:animScale>
                                    <p:animScale>
                                      <p:cBhvr>
                                        <p:cTn id="177" dur="26">
                                          <p:stCondLst>
                                            <p:cond delay="1312"/>
                                          </p:stCondLst>
                                        </p:cTn>
                                        <p:tgtEl>
                                          <p:spTgt spid="6"/>
                                        </p:tgtEl>
                                      </p:cBhvr>
                                      <p:to x="100000" y="80000"/>
                                    </p:animScale>
                                    <p:animScale>
                                      <p:cBhvr>
                                        <p:cTn id="178" dur="166" decel="50000">
                                          <p:stCondLst>
                                            <p:cond delay="1338"/>
                                          </p:stCondLst>
                                        </p:cTn>
                                        <p:tgtEl>
                                          <p:spTgt spid="6"/>
                                        </p:tgtEl>
                                      </p:cBhvr>
                                      <p:to x="100000" y="100000"/>
                                    </p:animScale>
                                    <p:animScale>
                                      <p:cBhvr>
                                        <p:cTn id="179" dur="26">
                                          <p:stCondLst>
                                            <p:cond delay="1642"/>
                                          </p:stCondLst>
                                        </p:cTn>
                                        <p:tgtEl>
                                          <p:spTgt spid="6"/>
                                        </p:tgtEl>
                                      </p:cBhvr>
                                      <p:to x="100000" y="90000"/>
                                    </p:animScale>
                                    <p:animScale>
                                      <p:cBhvr>
                                        <p:cTn id="180" dur="166" decel="50000">
                                          <p:stCondLst>
                                            <p:cond delay="1668"/>
                                          </p:stCondLst>
                                        </p:cTn>
                                        <p:tgtEl>
                                          <p:spTgt spid="6"/>
                                        </p:tgtEl>
                                      </p:cBhvr>
                                      <p:to x="100000" y="100000"/>
                                    </p:animScale>
                                    <p:animScale>
                                      <p:cBhvr>
                                        <p:cTn id="181" dur="26">
                                          <p:stCondLst>
                                            <p:cond delay="1808"/>
                                          </p:stCondLst>
                                        </p:cTn>
                                        <p:tgtEl>
                                          <p:spTgt spid="6"/>
                                        </p:tgtEl>
                                      </p:cBhvr>
                                      <p:to x="100000" y="95000"/>
                                    </p:animScale>
                                    <p:animScale>
                                      <p:cBhvr>
                                        <p:cTn id="182" dur="166" decel="50000">
                                          <p:stCondLst>
                                            <p:cond delay="1834"/>
                                          </p:stCondLst>
                                        </p:cTn>
                                        <p:tgtEl>
                                          <p:spTgt spid="6"/>
                                        </p:tgtEl>
                                      </p:cBhvr>
                                      <p:to x="100000" y="100000"/>
                                    </p:animScale>
                                  </p:childTnLst>
                                </p:cTn>
                              </p:par>
                              <p:par>
                                <p:cTn id="183" presetID="26" presetClass="entr" presetSubtype="0" fill="hold" grpId="0" nodeType="withEffect">
                                  <p:stCondLst>
                                    <p:cond delay="0"/>
                                  </p:stCondLst>
                                  <p:childTnLst>
                                    <p:set>
                                      <p:cBhvr>
                                        <p:cTn id="184" dur="1" fill="hold">
                                          <p:stCondLst>
                                            <p:cond delay="0"/>
                                          </p:stCondLst>
                                        </p:cTn>
                                        <p:tgtEl>
                                          <p:spTgt spid="3">
                                            <p:txEl>
                                              <p:pRg st="14" end="14"/>
                                            </p:txEl>
                                          </p:spTgt>
                                        </p:tgtEl>
                                        <p:attrNameLst>
                                          <p:attrName>style.visibility</p:attrName>
                                        </p:attrNameLst>
                                      </p:cBhvr>
                                      <p:to>
                                        <p:strVal val="visible"/>
                                      </p:to>
                                    </p:set>
                                    <p:animEffect transition="in" filter="wipe(down)">
                                      <p:cBhvr>
                                        <p:cTn id="185" dur="580">
                                          <p:stCondLst>
                                            <p:cond delay="0"/>
                                          </p:stCondLst>
                                        </p:cTn>
                                        <p:tgtEl>
                                          <p:spTgt spid="3">
                                            <p:txEl>
                                              <p:pRg st="14" end="14"/>
                                            </p:txEl>
                                          </p:spTgt>
                                        </p:tgtEl>
                                      </p:cBhvr>
                                    </p:animEffect>
                                    <p:anim calcmode="lin" valueType="num">
                                      <p:cBhvr>
                                        <p:cTn id="186" dur="1822" tmFilter="0,0; 0.14,0.36; 0.43,0.73; 0.71,0.91; 1.0,1.0">
                                          <p:stCondLst>
                                            <p:cond delay="0"/>
                                          </p:stCondLst>
                                        </p:cTn>
                                        <p:tgtEl>
                                          <p:spTgt spid="3">
                                            <p:txEl>
                                              <p:pRg st="14" end="14"/>
                                            </p:txEl>
                                          </p:spTgt>
                                        </p:tgtEl>
                                        <p:attrNameLst>
                                          <p:attrName>ppt_x</p:attrName>
                                        </p:attrNameLst>
                                      </p:cBhvr>
                                      <p:tavLst>
                                        <p:tav tm="0">
                                          <p:val>
                                            <p:strVal val="#ppt_x-0.25"/>
                                          </p:val>
                                        </p:tav>
                                        <p:tav tm="100000">
                                          <p:val>
                                            <p:strVal val="#ppt_x"/>
                                          </p:val>
                                        </p:tav>
                                      </p:tavLst>
                                    </p:anim>
                                    <p:anim calcmode="lin" valueType="num">
                                      <p:cBhvr>
                                        <p:cTn id="187" dur="664" tmFilter="0.0,0.0; 0.25,0.07; 0.50,0.2; 0.75,0.467; 1.0,1.0">
                                          <p:stCondLst>
                                            <p:cond delay="0"/>
                                          </p:stCondLst>
                                        </p:cTn>
                                        <p:tgtEl>
                                          <p:spTgt spid="3">
                                            <p:txEl>
                                              <p:pRg st="14" end="14"/>
                                            </p:txEl>
                                          </p:spTgt>
                                        </p:tgtEl>
                                        <p:attrNameLst>
                                          <p:attrName>ppt_y</p:attrName>
                                        </p:attrNameLst>
                                      </p:cBhvr>
                                      <p:tavLst>
                                        <p:tav tm="0" fmla="#ppt_y-sin(pi*$)/3">
                                          <p:val>
                                            <p:fltVal val="0.5"/>
                                          </p:val>
                                        </p:tav>
                                        <p:tav tm="100000">
                                          <p:val>
                                            <p:fltVal val="1"/>
                                          </p:val>
                                        </p:tav>
                                      </p:tavLst>
                                    </p:anim>
                                    <p:anim calcmode="lin" valueType="num">
                                      <p:cBhvr>
                                        <p:cTn id="188" dur="664" tmFilter="0, 0; 0.125,0.2665; 0.25,0.4; 0.375,0.465; 0.5,0.5;  0.625,0.535; 0.75,0.6; 0.875,0.7335; 1,1">
                                          <p:stCondLst>
                                            <p:cond delay="664"/>
                                          </p:stCondLst>
                                        </p:cTn>
                                        <p:tgtEl>
                                          <p:spTgt spid="3">
                                            <p:txEl>
                                              <p:pRg st="14" end="14"/>
                                            </p:txEl>
                                          </p:spTgt>
                                        </p:tgtEl>
                                        <p:attrNameLst>
                                          <p:attrName>ppt_y</p:attrName>
                                        </p:attrNameLst>
                                      </p:cBhvr>
                                      <p:tavLst>
                                        <p:tav tm="0" fmla="#ppt_y-sin(pi*$)/9">
                                          <p:val>
                                            <p:fltVal val="0"/>
                                          </p:val>
                                        </p:tav>
                                        <p:tav tm="100000">
                                          <p:val>
                                            <p:fltVal val="1"/>
                                          </p:val>
                                        </p:tav>
                                      </p:tavLst>
                                    </p:anim>
                                    <p:anim calcmode="lin" valueType="num">
                                      <p:cBhvr>
                                        <p:cTn id="189" dur="332" tmFilter="0, 0; 0.125,0.2665; 0.25,0.4; 0.375,0.465; 0.5,0.5;  0.625,0.535; 0.75,0.6; 0.875,0.7335; 1,1">
                                          <p:stCondLst>
                                            <p:cond delay="1324"/>
                                          </p:stCondLst>
                                        </p:cTn>
                                        <p:tgtEl>
                                          <p:spTgt spid="3">
                                            <p:txEl>
                                              <p:pRg st="14" end="14"/>
                                            </p:txEl>
                                          </p:spTgt>
                                        </p:tgtEl>
                                        <p:attrNameLst>
                                          <p:attrName>ppt_y</p:attrName>
                                        </p:attrNameLst>
                                      </p:cBhvr>
                                      <p:tavLst>
                                        <p:tav tm="0" fmla="#ppt_y-sin(pi*$)/27">
                                          <p:val>
                                            <p:fltVal val="0"/>
                                          </p:val>
                                        </p:tav>
                                        <p:tav tm="100000">
                                          <p:val>
                                            <p:fltVal val="1"/>
                                          </p:val>
                                        </p:tav>
                                      </p:tavLst>
                                    </p:anim>
                                    <p:anim calcmode="lin" valueType="num">
                                      <p:cBhvr>
                                        <p:cTn id="190" dur="164" tmFilter="0, 0; 0.125,0.2665; 0.25,0.4; 0.375,0.465; 0.5,0.5;  0.625,0.535; 0.75,0.6; 0.875,0.7335; 1,1">
                                          <p:stCondLst>
                                            <p:cond delay="1656"/>
                                          </p:stCondLst>
                                        </p:cTn>
                                        <p:tgtEl>
                                          <p:spTgt spid="3">
                                            <p:txEl>
                                              <p:pRg st="14" end="14"/>
                                            </p:txEl>
                                          </p:spTgt>
                                        </p:tgtEl>
                                        <p:attrNameLst>
                                          <p:attrName>ppt_y</p:attrName>
                                        </p:attrNameLst>
                                      </p:cBhvr>
                                      <p:tavLst>
                                        <p:tav tm="0" fmla="#ppt_y-sin(pi*$)/81">
                                          <p:val>
                                            <p:fltVal val="0"/>
                                          </p:val>
                                        </p:tav>
                                        <p:tav tm="100000">
                                          <p:val>
                                            <p:fltVal val="1"/>
                                          </p:val>
                                        </p:tav>
                                      </p:tavLst>
                                    </p:anim>
                                    <p:animScale>
                                      <p:cBhvr>
                                        <p:cTn id="191" dur="26">
                                          <p:stCondLst>
                                            <p:cond delay="650"/>
                                          </p:stCondLst>
                                        </p:cTn>
                                        <p:tgtEl>
                                          <p:spTgt spid="3">
                                            <p:txEl>
                                              <p:pRg st="14" end="14"/>
                                            </p:txEl>
                                          </p:spTgt>
                                        </p:tgtEl>
                                      </p:cBhvr>
                                      <p:to x="100000" y="60000"/>
                                    </p:animScale>
                                    <p:animScale>
                                      <p:cBhvr>
                                        <p:cTn id="192" dur="166" decel="50000">
                                          <p:stCondLst>
                                            <p:cond delay="676"/>
                                          </p:stCondLst>
                                        </p:cTn>
                                        <p:tgtEl>
                                          <p:spTgt spid="3">
                                            <p:txEl>
                                              <p:pRg st="14" end="14"/>
                                            </p:txEl>
                                          </p:spTgt>
                                        </p:tgtEl>
                                      </p:cBhvr>
                                      <p:to x="100000" y="100000"/>
                                    </p:animScale>
                                    <p:animScale>
                                      <p:cBhvr>
                                        <p:cTn id="193" dur="26">
                                          <p:stCondLst>
                                            <p:cond delay="1312"/>
                                          </p:stCondLst>
                                        </p:cTn>
                                        <p:tgtEl>
                                          <p:spTgt spid="3">
                                            <p:txEl>
                                              <p:pRg st="14" end="14"/>
                                            </p:txEl>
                                          </p:spTgt>
                                        </p:tgtEl>
                                      </p:cBhvr>
                                      <p:to x="100000" y="80000"/>
                                    </p:animScale>
                                    <p:animScale>
                                      <p:cBhvr>
                                        <p:cTn id="194" dur="166" decel="50000">
                                          <p:stCondLst>
                                            <p:cond delay="1338"/>
                                          </p:stCondLst>
                                        </p:cTn>
                                        <p:tgtEl>
                                          <p:spTgt spid="3">
                                            <p:txEl>
                                              <p:pRg st="14" end="14"/>
                                            </p:txEl>
                                          </p:spTgt>
                                        </p:tgtEl>
                                      </p:cBhvr>
                                      <p:to x="100000" y="100000"/>
                                    </p:animScale>
                                    <p:animScale>
                                      <p:cBhvr>
                                        <p:cTn id="195" dur="26">
                                          <p:stCondLst>
                                            <p:cond delay="1642"/>
                                          </p:stCondLst>
                                        </p:cTn>
                                        <p:tgtEl>
                                          <p:spTgt spid="3">
                                            <p:txEl>
                                              <p:pRg st="14" end="14"/>
                                            </p:txEl>
                                          </p:spTgt>
                                        </p:tgtEl>
                                      </p:cBhvr>
                                      <p:to x="100000" y="90000"/>
                                    </p:animScale>
                                    <p:animScale>
                                      <p:cBhvr>
                                        <p:cTn id="196" dur="166" decel="50000">
                                          <p:stCondLst>
                                            <p:cond delay="1668"/>
                                          </p:stCondLst>
                                        </p:cTn>
                                        <p:tgtEl>
                                          <p:spTgt spid="3">
                                            <p:txEl>
                                              <p:pRg st="14" end="14"/>
                                            </p:txEl>
                                          </p:spTgt>
                                        </p:tgtEl>
                                      </p:cBhvr>
                                      <p:to x="100000" y="100000"/>
                                    </p:animScale>
                                    <p:animScale>
                                      <p:cBhvr>
                                        <p:cTn id="197" dur="26">
                                          <p:stCondLst>
                                            <p:cond delay="1808"/>
                                          </p:stCondLst>
                                        </p:cTn>
                                        <p:tgtEl>
                                          <p:spTgt spid="3">
                                            <p:txEl>
                                              <p:pRg st="14" end="14"/>
                                            </p:txEl>
                                          </p:spTgt>
                                        </p:tgtEl>
                                      </p:cBhvr>
                                      <p:to x="100000" y="95000"/>
                                    </p:animScale>
                                    <p:animScale>
                                      <p:cBhvr>
                                        <p:cTn id="198" dur="166" decel="50000">
                                          <p:stCondLst>
                                            <p:cond delay="1834"/>
                                          </p:stCondLst>
                                        </p:cTn>
                                        <p:tgtEl>
                                          <p:spTgt spid="3">
                                            <p:txEl>
                                              <p:pRg st="14" end="1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4" grpId="0" animBg="1"/>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39552" y="188640"/>
            <a:ext cx="6048672" cy="64807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D34817">
                  <a:lumMod val="20000"/>
                  <a:lumOff val="80000"/>
                </a:srgbClr>
              </a:solidFill>
            </a:endParaRPr>
          </a:p>
        </p:txBody>
      </p:sp>
      <p:sp>
        <p:nvSpPr>
          <p:cNvPr id="3" name="コンテンツ プレースホルダー 2"/>
          <p:cNvSpPr>
            <a:spLocks noGrp="1"/>
          </p:cNvSpPr>
          <p:nvPr>
            <p:ph sz="quarter" idx="1"/>
          </p:nvPr>
        </p:nvSpPr>
        <p:spPr>
          <a:xfrm>
            <a:off x="611560" y="188640"/>
            <a:ext cx="7772400" cy="4392488"/>
          </a:xfrm>
        </p:spPr>
        <p:txBody>
          <a:bodyPr/>
          <a:lstStyle/>
          <a:p>
            <a:pPr marL="0" indent="0">
              <a:buNone/>
            </a:pPr>
            <a:r>
              <a:rPr kumimoji="1" lang="ja-JP" altLang="en-US" sz="3200" dirty="0" smtClean="0">
                <a:latin typeface="AR丸ゴシック体M" pitchFamily="49" charset="-128"/>
                <a:ea typeface="AR丸ゴシック体M" pitchFamily="49" charset="-128"/>
              </a:rPr>
              <a:t>６．反射波の影響を調べてみた</a:t>
            </a:r>
            <a:endParaRPr kumimoji="1" lang="en-US" altLang="ja-JP" sz="3200" dirty="0" smtClean="0">
              <a:latin typeface="AR丸ゴシック体M" pitchFamily="49" charset="-128"/>
              <a:ea typeface="AR丸ゴシック体M" pitchFamily="49" charset="-128"/>
            </a:endParaRPr>
          </a:p>
          <a:p>
            <a:pPr marL="0" indent="0">
              <a:buNone/>
            </a:pPr>
            <a:endParaRPr lang="en-US" altLang="ja-JP" sz="2000" dirty="0" smtClean="0">
              <a:latin typeface="AR丸ゴシック体M" pitchFamily="49" charset="-128"/>
              <a:ea typeface="AR丸ゴシック体M" pitchFamily="49" charset="-128"/>
            </a:endParaRPr>
          </a:p>
          <a:p>
            <a:pPr marL="0" indent="0">
              <a:buNone/>
            </a:pPr>
            <a:r>
              <a:rPr lang="ja-JP" altLang="en-US" sz="2800" dirty="0" smtClean="0">
                <a:latin typeface="AR丸ゴシック体M" pitchFamily="49" charset="-128"/>
                <a:ea typeface="AR丸ゴシック体M" pitchFamily="49" charset="-128"/>
              </a:rPr>
              <a:t>　・</a:t>
            </a:r>
            <a:r>
              <a:rPr lang="en-US" altLang="ja-JP" sz="2800" dirty="0" smtClean="0">
                <a:latin typeface="AR丸ゴシック体M" pitchFamily="49" charset="-128"/>
                <a:ea typeface="AR丸ゴシック体M" pitchFamily="49" charset="-128"/>
              </a:rPr>
              <a:t>P</a:t>
            </a:r>
            <a:r>
              <a:rPr lang="ja-JP" altLang="en-US" sz="2800" dirty="0" smtClean="0">
                <a:latin typeface="AR丸ゴシック体M" pitchFamily="49" charset="-128"/>
                <a:ea typeface="AR丸ゴシック体M" pitchFamily="49" charset="-128"/>
              </a:rPr>
              <a:t>４：１回反射の場合</a:t>
            </a:r>
            <a:endParaRPr lang="en-US" altLang="ja-JP" sz="2800" dirty="0" smtClean="0">
              <a:latin typeface="AR丸ゴシック体M" pitchFamily="49" charset="-128"/>
              <a:ea typeface="AR丸ゴシック体M" pitchFamily="49" charset="-128"/>
            </a:endParaRPr>
          </a:p>
          <a:p>
            <a:pPr marL="0" indent="0">
              <a:buNone/>
            </a:pPr>
            <a:r>
              <a:rPr kumimoji="1" lang="ja-JP" altLang="en-US" sz="2800" dirty="0">
                <a:latin typeface="AR丸ゴシック体M" pitchFamily="49" charset="-128"/>
                <a:ea typeface="AR丸ゴシック体M" pitchFamily="49" charset="-128"/>
              </a:rPr>
              <a:t>　</a:t>
            </a:r>
            <a:r>
              <a:rPr kumimoji="1" lang="ja-JP" altLang="en-US" sz="2800" dirty="0" smtClean="0">
                <a:latin typeface="AR丸ゴシック体M" pitchFamily="49" charset="-128"/>
                <a:ea typeface="AR丸ゴシック体M" pitchFamily="49" charset="-128"/>
              </a:rPr>
              <a:t>　　　</a:t>
            </a:r>
            <a:r>
              <a:rPr kumimoji="1" lang="en-US" altLang="ja-JP" sz="2800" dirty="0" smtClean="0">
                <a:latin typeface="AR丸ゴシック体M" pitchFamily="49" charset="-128"/>
                <a:ea typeface="AR丸ゴシック体M" pitchFamily="49" charset="-128"/>
              </a:rPr>
              <a:t>0.089×2</a:t>
            </a:r>
            <a:r>
              <a:rPr lang="en-US" altLang="ja-JP" sz="2800" dirty="0" smtClean="0">
                <a:latin typeface="AR丸ゴシック体M" pitchFamily="49" charset="-128"/>
                <a:ea typeface="AR丸ゴシック体M" pitchFamily="49" charset="-128"/>
              </a:rPr>
              <a:t>(cm)</a:t>
            </a:r>
            <a:r>
              <a:rPr lang="ja-JP" altLang="en-US" sz="2800" dirty="0" smtClean="0">
                <a:latin typeface="AR丸ゴシック体M" pitchFamily="49" charset="-128"/>
                <a:ea typeface="AR丸ゴシック体M" pitchFamily="49" charset="-128"/>
              </a:rPr>
              <a:t>伸びる。</a:t>
            </a:r>
            <a:endParaRPr lang="en-US" altLang="ja-JP" sz="2800" dirty="0" smtClean="0">
              <a:latin typeface="AR丸ゴシック体M" pitchFamily="49" charset="-128"/>
              <a:ea typeface="AR丸ゴシック体M" pitchFamily="49" charset="-128"/>
            </a:endParaRPr>
          </a:p>
          <a:p>
            <a:pPr marL="0" indent="0">
              <a:buNone/>
            </a:pPr>
            <a:r>
              <a:rPr kumimoji="1" lang="ja-JP" altLang="en-US" sz="2800" dirty="0">
                <a:latin typeface="AR丸ゴシック体M" pitchFamily="49" charset="-128"/>
                <a:ea typeface="AR丸ゴシック体M" pitchFamily="49" charset="-128"/>
              </a:rPr>
              <a:t>　</a:t>
            </a:r>
            <a:r>
              <a:rPr kumimoji="1" lang="ja-JP" altLang="en-US" sz="2800" dirty="0" smtClean="0">
                <a:latin typeface="AR丸ゴシック体M" pitchFamily="49" charset="-128"/>
                <a:ea typeface="AR丸ゴシック体M" pitchFamily="49" charset="-128"/>
              </a:rPr>
              <a:t>　　　　</a:t>
            </a:r>
            <a:r>
              <a:rPr kumimoji="1" lang="en-US" altLang="ja-JP" sz="2800" dirty="0" err="1" smtClean="0">
                <a:latin typeface="AR丸ゴシック体M" pitchFamily="49" charset="-128"/>
                <a:ea typeface="AR丸ゴシック体M" pitchFamily="49" charset="-128"/>
              </a:rPr>
              <a:t>Δt</a:t>
            </a:r>
            <a:r>
              <a:rPr lang="en-US" altLang="ja-JP" sz="2800" dirty="0" smtClean="0">
                <a:latin typeface="AR丸ゴシック体M" pitchFamily="49" charset="-128"/>
                <a:ea typeface="AR丸ゴシック体M" pitchFamily="49" charset="-128"/>
              </a:rPr>
              <a:t>=6×10</a:t>
            </a:r>
            <a:r>
              <a:rPr lang="en-US" altLang="ja-JP" sz="2800" baseline="30000" dirty="0" smtClean="0">
                <a:latin typeface="AR丸ゴシック体M" pitchFamily="49" charset="-128"/>
                <a:ea typeface="AR丸ゴシック体M" pitchFamily="49" charset="-128"/>
              </a:rPr>
              <a:t>-4</a:t>
            </a:r>
            <a:r>
              <a:rPr lang="en-US" altLang="ja-JP" sz="2800" dirty="0" smtClean="0">
                <a:latin typeface="AR丸ゴシック体M" pitchFamily="49" charset="-128"/>
                <a:ea typeface="AR丸ゴシック体M" pitchFamily="49" charset="-128"/>
              </a:rPr>
              <a:t>(ns)</a:t>
            </a:r>
          </a:p>
          <a:p>
            <a:pPr marL="0" indent="0">
              <a:buNone/>
            </a:pPr>
            <a:endParaRPr kumimoji="1" lang="en-US" altLang="ja-JP" sz="2800" baseline="30000" dirty="0" smtClean="0">
              <a:latin typeface="AR丸ゴシック体M" pitchFamily="49" charset="-128"/>
              <a:ea typeface="AR丸ゴシック体M" pitchFamily="49" charset="-128"/>
            </a:endParaRPr>
          </a:p>
          <a:p>
            <a:pPr marL="0" indent="0">
              <a:buNone/>
            </a:pPr>
            <a:r>
              <a:rPr lang="ja-JP" altLang="en-US" sz="2800" dirty="0" smtClean="0">
                <a:latin typeface="AR丸ゴシック体M" pitchFamily="49" charset="-128"/>
                <a:ea typeface="AR丸ゴシック体M" pitchFamily="49" charset="-128"/>
              </a:rPr>
              <a:t>　・</a:t>
            </a:r>
            <a:r>
              <a:rPr lang="en-US" altLang="ja-JP" sz="2800" dirty="0" smtClean="0">
                <a:latin typeface="AR丸ゴシック体M" pitchFamily="49" charset="-128"/>
                <a:ea typeface="AR丸ゴシック体M" pitchFamily="49" charset="-128"/>
              </a:rPr>
              <a:t>P</a:t>
            </a:r>
            <a:r>
              <a:rPr lang="ja-JP" altLang="en-US" sz="2800" dirty="0" smtClean="0">
                <a:latin typeface="AR丸ゴシック体M" pitchFamily="49" charset="-128"/>
                <a:ea typeface="AR丸ゴシック体M" pitchFamily="49" charset="-128"/>
              </a:rPr>
              <a:t>０：１回反射の場合</a:t>
            </a:r>
            <a:endParaRPr lang="en-US" altLang="ja-JP" sz="2800" dirty="0" smtClean="0">
              <a:latin typeface="AR丸ゴシック体M" pitchFamily="49" charset="-128"/>
              <a:ea typeface="AR丸ゴシック体M" pitchFamily="49" charset="-128"/>
            </a:endParaRPr>
          </a:p>
          <a:p>
            <a:pPr marL="0" indent="0">
              <a:buNone/>
            </a:pPr>
            <a:r>
              <a:rPr kumimoji="1" lang="ja-JP" altLang="en-US" sz="2800" dirty="0">
                <a:latin typeface="AR丸ゴシック体M" pitchFamily="49" charset="-128"/>
                <a:ea typeface="AR丸ゴシック体M" pitchFamily="49" charset="-128"/>
              </a:rPr>
              <a:t>　</a:t>
            </a:r>
            <a:r>
              <a:rPr kumimoji="1" lang="ja-JP" altLang="en-US" sz="2800" dirty="0" smtClean="0">
                <a:latin typeface="AR丸ゴシック体M" pitchFamily="49" charset="-128"/>
                <a:ea typeface="AR丸ゴシック体M" pitchFamily="49" charset="-128"/>
              </a:rPr>
              <a:t>　　　</a:t>
            </a:r>
            <a:r>
              <a:rPr kumimoji="1" lang="en-US" altLang="ja-JP" sz="2800" dirty="0" smtClean="0">
                <a:latin typeface="AR丸ゴシック体M" pitchFamily="49" charset="-128"/>
                <a:ea typeface="AR丸ゴシック体M" pitchFamily="49" charset="-128"/>
              </a:rPr>
              <a:t>0.487×2(cm)</a:t>
            </a:r>
            <a:r>
              <a:rPr kumimoji="1" lang="ja-JP" altLang="en-US" sz="2800" dirty="0" smtClean="0">
                <a:latin typeface="AR丸ゴシック体M" pitchFamily="49" charset="-128"/>
                <a:ea typeface="AR丸ゴシック体M" pitchFamily="49" charset="-128"/>
              </a:rPr>
              <a:t>伸びる。</a:t>
            </a:r>
            <a:endParaRPr kumimoji="1" lang="en-US" altLang="ja-JP" sz="2800" dirty="0" smtClean="0">
              <a:latin typeface="AR丸ゴシック体M" pitchFamily="49" charset="-128"/>
              <a:ea typeface="AR丸ゴシック体M" pitchFamily="49" charset="-128"/>
            </a:endParaRPr>
          </a:p>
          <a:p>
            <a:pPr marL="0" indent="0">
              <a:buNone/>
            </a:pPr>
            <a:r>
              <a:rPr lang="en-US" altLang="ja-JP" sz="2800" dirty="0" smtClean="0">
                <a:latin typeface="AR丸ゴシック体M" pitchFamily="49" charset="-128"/>
                <a:ea typeface="AR丸ゴシック体M" pitchFamily="49" charset="-128"/>
              </a:rPr>
              <a:t>           </a:t>
            </a:r>
            <a:r>
              <a:rPr lang="en-US" altLang="ja-JP" sz="2800" dirty="0" err="1" smtClean="0">
                <a:latin typeface="AR丸ゴシック体M" pitchFamily="49" charset="-128"/>
                <a:ea typeface="AR丸ゴシック体M" pitchFamily="49" charset="-128"/>
              </a:rPr>
              <a:t>Δt</a:t>
            </a:r>
            <a:r>
              <a:rPr lang="en-US" altLang="ja-JP" sz="2800" dirty="0" smtClean="0">
                <a:latin typeface="AR丸ゴシック体M" pitchFamily="49" charset="-128"/>
                <a:ea typeface="AR丸ゴシック体M" pitchFamily="49" charset="-128"/>
              </a:rPr>
              <a:t>=3×10</a:t>
            </a:r>
            <a:r>
              <a:rPr lang="en-US" altLang="ja-JP" sz="2800" baseline="30000" dirty="0" smtClean="0">
                <a:latin typeface="AR丸ゴシック体M" pitchFamily="49" charset="-128"/>
                <a:ea typeface="AR丸ゴシック体M" pitchFamily="49" charset="-128"/>
              </a:rPr>
              <a:t>-3</a:t>
            </a:r>
            <a:r>
              <a:rPr lang="en-US" altLang="ja-JP" sz="2800" dirty="0" smtClean="0">
                <a:latin typeface="AR丸ゴシック体M" pitchFamily="49" charset="-128"/>
                <a:ea typeface="AR丸ゴシック体M" pitchFamily="49" charset="-128"/>
              </a:rPr>
              <a:t>(ns)</a:t>
            </a:r>
            <a:endParaRPr kumimoji="1" lang="en-US" altLang="ja-JP" sz="2800" dirty="0" smtClean="0">
              <a:latin typeface="AR丸ゴシック体M" pitchFamily="49" charset="-128"/>
              <a:ea typeface="AR丸ゴシック体M" pitchFamily="49" charset="-128"/>
            </a:endParaRPr>
          </a:p>
        </p:txBody>
      </p:sp>
      <p:sp>
        <p:nvSpPr>
          <p:cNvPr id="4" name="正方形/長方形 3"/>
          <p:cNvSpPr/>
          <p:nvPr/>
        </p:nvSpPr>
        <p:spPr>
          <a:xfrm>
            <a:off x="1979712" y="5301208"/>
            <a:ext cx="3762568" cy="523220"/>
          </a:xfrm>
          <a:prstGeom prst="rect">
            <a:avLst/>
          </a:prstGeom>
          <a:noFill/>
        </p:spPr>
        <p:txBody>
          <a:bodyPr wrap="none" lIns="91440" tIns="45720" rIns="91440" bIns="45720">
            <a:spAutoFit/>
          </a:bodyPr>
          <a:lstStyle/>
          <a:p>
            <a:pPr algn="ctr"/>
            <a:r>
              <a:rPr lang="ja-JP" altLang="en-US" sz="2800" spc="300" dirty="0">
                <a:ln w="11430" cmpd="sng">
                  <a:solidFill>
                    <a:srgbClr val="D34817">
                      <a:tint val="10000"/>
                    </a:srgbClr>
                  </a:solidFill>
                  <a:prstDash val="solid"/>
                  <a:miter lim="800000"/>
                </a:ln>
                <a:gradFill>
                  <a:gsLst>
                    <a:gs pos="10000">
                      <a:srgbClr val="D34817">
                        <a:tint val="83000"/>
                        <a:shade val="100000"/>
                        <a:satMod val="200000"/>
                      </a:srgbClr>
                    </a:gs>
                    <a:gs pos="75000">
                      <a:srgbClr val="D34817">
                        <a:tint val="100000"/>
                        <a:shade val="50000"/>
                        <a:satMod val="150000"/>
                      </a:srgbClr>
                    </a:gs>
                  </a:gsLst>
                  <a:lin ang="5400000"/>
                </a:gradFill>
                <a:effectLst>
                  <a:glow rad="45500">
                    <a:srgbClr val="D34817">
                      <a:satMod val="220000"/>
                      <a:alpha val="35000"/>
                    </a:srgbClr>
                  </a:glow>
                </a:effectLst>
                <a:latin typeface="AR丸ゴシック体M" pitchFamily="49" charset="-128"/>
                <a:ea typeface="AR丸ゴシック体M" pitchFamily="49" charset="-128"/>
              </a:rPr>
              <a:t>そんな</a:t>
            </a:r>
            <a:r>
              <a:rPr lang="ja-JP" altLang="en-US" sz="2800" spc="300" dirty="0" smtClean="0">
                <a:ln w="11430" cmpd="sng">
                  <a:solidFill>
                    <a:srgbClr val="D34817">
                      <a:tint val="10000"/>
                    </a:srgbClr>
                  </a:solidFill>
                  <a:prstDash val="solid"/>
                  <a:miter lim="800000"/>
                </a:ln>
                <a:gradFill>
                  <a:gsLst>
                    <a:gs pos="10000">
                      <a:srgbClr val="D34817">
                        <a:tint val="83000"/>
                        <a:shade val="100000"/>
                        <a:satMod val="200000"/>
                      </a:srgbClr>
                    </a:gs>
                    <a:gs pos="75000">
                      <a:srgbClr val="D34817">
                        <a:tint val="100000"/>
                        <a:shade val="50000"/>
                        <a:satMod val="150000"/>
                      </a:srgbClr>
                    </a:gs>
                  </a:gsLst>
                  <a:lin ang="5400000"/>
                </a:gradFill>
                <a:effectLst>
                  <a:glow rad="45500">
                    <a:srgbClr val="D34817">
                      <a:satMod val="220000"/>
                      <a:alpha val="35000"/>
                    </a:srgbClr>
                  </a:glow>
                </a:effectLst>
                <a:latin typeface="AR丸ゴシック体M" pitchFamily="49" charset="-128"/>
                <a:ea typeface="AR丸ゴシック体M" pitchFamily="49" charset="-128"/>
              </a:rPr>
              <a:t>に影響しない</a:t>
            </a:r>
            <a:endParaRPr lang="ja-JP" altLang="en-US" sz="2800" spc="300" dirty="0">
              <a:ln w="11430" cmpd="sng">
                <a:solidFill>
                  <a:srgbClr val="D34817">
                    <a:tint val="10000"/>
                  </a:srgbClr>
                </a:solidFill>
                <a:prstDash val="solid"/>
                <a:miter lim="800000"/>
              </a:ln>
              <a:gradFill>
                <a:gsLst>
                  <a:gs pos="10000">
                    <a:srgbClr val="D34817">
                      <a:tint val="83000"/>
                      <a:shade val="100000"/>
                      <a:satMod val="200000"/>
                    </a:srgbClr>
                  </a:gs>
                  <a:gs pos="75000">
                    <a:srgbClr val="D34817">
                      <a:tint val="100000"/>
                      <a:shade val="50000"/>
                      <a:satMod val="150000"/>
                    </a:srgbClr>
                  </a:gs>
                </a:gsLst>
                <a:lin ang="5400000"/>
              </a:gradFill>
              <a:effectLst>
                <a:glow rad="45500">
                  <a:srgbClr val="D34817">
                    <a:satMod val="220000"/>
                    <a:alpha val="35000"/>
                  </a:srgbClr>
                </a:glow>
              </a:effectLst>
              <a:latin typeface="AR丸ゴシック体M" pitchFamily="49" charset="-128"/>
              <a:ea typeface="AR丸ゴシック体M" pitchFamily="49" charset="-128"/>
            </a:endParaRPr>
          </a:p>
        </p:txBody>
      </p:sp>
      <p:grpSp>
        <p:nvGrpSpPr>
          <p:cNvPr id="8" name="グループ化 7"/>
          <p:cNvGrpSpPr/>
          <p:nvPr/>
        </p:nvGrpSpPr>
        <p:grpSpPr>
          <a:xfrm>
            <a:off x="6643379" y="650789"/>
            <a:ext cx="2321109" cy="5844454"/>
            <a:chOff x="6643379" y="650789"/>
            <a:chExt cx="2321109" cy="5844454"/>
          </a:xfrm>
        </p:grpSpPr>
        <p:sp>
          <p:nvSpPr>
            <p:cNvPr id="47" name="四角形吹き出し 46"/>
            <p:cNvSpPr/>
            <p:nvPr/>
          </p:nvSpPr>
          <p:spPr>
            <a:xfrm>
              <a:off x="8028384" y="3356992"/>
              <a:ext cx="936104" cy="432048"/>
            </a:xfrm>
            <a:prstGeom prst="wedgeRectCallout">
              <a:avLst>
                <a:gd name="adj1" fmla="val -67611"/>
                <a:gd name="adj2" fmla="val -6060"/>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6" name="グループ化 5"/>
            <p:cNvGrpSpPr/>
            <p:nvPr/>
          </p:nvGrpSpPr>
          <p:grpSpPr>
            <a:xfrm>
              <a:off x="6643379" y="650789"/>
              <a:ext cx="2321109" cy="5844454"/>
              <a:chOff x="6948264" y="608882"/>
              <a:chExt cx="2321109" cy="5844454"/>
            </a:xfrm>
          </p:grpSpPr>
          <p:grpSp>
            <p:nvGrpSpPr>
              <p:cNvPr id="31" name="グループ化 30"/>
              <p:cNvGrpSpPr/>
              <p:nvPr/>
            </p:nvGrpSpPr>
            <p:grpSpPr>
              <a:xfrm>
                <a:off x="6948264" y="608882"/>
                <a:ext cx="1765105" cy="5844454"/>
                <a:chOff x="6948264" y="608882"/>
                <a:chExt cx="1765105" cy="5844454"/>
              </a:xfrm>
            </p:grpSpPr>
            <p:sp>
              <p:nvSpPr>
                <p:cNvPr id="11" name="正方形/長方形 10"/>
                <p:cNvSpPr/>
                <p:nvPr/>
              </p:nvSpPr>
              <p:spPr>
                <a:xfrm rot="5400000">
                  <a:off x="4711126" y="3294921"/>
                  <a:ext cx="5844454" cy="47237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696464">
                        <a:lumMod val="60000"/>
                        <a:lumOff val="40000"/>
                      </a:srgbClr>
                    </a:solidFill>
                  </a:endParaRPr>
                </a:p>
              </p:txBody>
            </p:sp>
            <p:sp>
              <p:nvSpPr>
                <p:cNvPr id="12" name="正方形/長方形 11"/>
                <p:cNvSpPr/>
                <p:nvPr/>
              </p:nvSpPr>
              <p:spPr>
                <a:xfrm rot="5400000">
                  <a:off x="7299781" y="917244"/>
                  <a:ext cx="777455" cy="472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円/楕円 12"/>
                <p:cNvSpPr/>
                <p:nvPr/>
              </p:nvSpPr>
              <p:spPr>
                <a:xfrm rot="5400000">
                  <a:off x="7567985" y="1441128"/>
                  <a:ext cx="259150" cy="2024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正方形/長方形 17"/>
                <p:cNvSpPr/>
                <p:nvPr/>
              </p:nvSpPr>
              <p:spPr>
                <a:xfrm rot="5400000">
                  <a:off x="7397150" y="5579054"/>
                  <a:ext cx="691072" cy="33741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正方形/長方形 18"/>
                <p:cNvSpPr/>
                <p:nvPr/>
              </p:nvSpPr>
              <p:spPr>
                <a:xfrm rot="5400000">
                  <a:off x="7656304" y="5367427"/>
                  <a:ext cx="172766" cy="472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0" name="正方形/長方形 19"/>
                <p:cNvSpPr/>
                <p:nvPr/>
              </p:nvSpPr>
              <p:spPr>
                <a:xfrm rot="5400000">
                  <a:off x="7685492" y="5411223"/>
                  <a:ext cx="86383" cy="15438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テキスト ボックス 22"/>
                <p:cNvSpPr txBox="1"/>
                <p:nvPr/>
              </p:nvSpPr>
              <p:spPr>
                <a:xfrm>
                  <a:off x="8028384" y="980728"/>
                  <a:ext cx="684985" cy="369332"/>
                </a:xfrm>
                <a:prstGeom prst="rect">
                  <a:avLst/>
                </a:prstGeom>
                <a:noFill/>
              </p:spPr>
              <p:txBody>
                <a:bodyPr wrap="square" rtlCol="0">
                  <a:spAutoFit/>
                </a:bodyPr>
                <a:lstStyle/>
                <a:p>
                  <a:r>
                    <a:rPr lang="en-US" altLang="ja-JP" dirty="0" smtClean="0">
                      <a:solidFill>
                        <a:prstClr val="black"/>
                      </a:solidFill>
                    </a:rPr>
                    <a:t>LED</a:t>
                  </a:r>
                  <a:endParaRPr lang="ja-JP" altLang="en-US" dirty="0">
                    <a:solidFill>
                      <a:prstClr val="black"/>
                    </a:solidFill>
                  </a:endParaRPr>
                </a:p>
              </p:txBody>
            </p:sp>
            <p:sp>
              <p:nvSpPr>
                <p:cNvPr id="24" name="テキスト ボックス 23"/>
                <p:cNvSpPr txBox="1"/>
                <p:nvPr/>
              </p:nvSpPr>
              <p:spPr>
                <a:xfrm>
                  <a:off x="6948264" y="5651956"/>
                  <a:ext cx="802549" cy="369332"/>
                </a:xfrm>
                <a:prstGeom prst="rect">
                  <a:avLst/>
                </a:prstGeom>
                <a:noFill/>
              </p:spPr>
              <p:txBody>
                <a:bodyPr wrap="square" rtlCol="0">
                  <a:spAutoFit/>
                </a:bodyPr>
                <a:lstStyle/>
                <a:p>
                  <a:r>
                    <a:rPr lang="en-US" altLang="ja-JP" dirty="0" smtClean="0">
                      <a:solidFill>
                        <a:prstClr val="black"/>
                      </a:solidFill>
                    </a:rPr>
                    <a:t>MPPC</a:t>
                  </a:r>
                </a:p>
              </p:txBody>
            </p:sp>
          </p:grpSp>
          <p:grpSp>
            <p:nvGrpSpPr>
              <p:cNvPr id="2" name="グループ化 1"/>
              <p:cNvGrpSpPr/>
              <p:nvPr/>
            </p:nvGrpSpPr>
            <p:grpSpPr>
              <a:xfrm>
                <a:off x="7380312" y="1590783"/>
                <a:ext cx="1889061" cy="3854441"/>
                <a:chOff x="7380312" y="1590783"/>
                <a:chExt cx="1889061" cy="3854441"/>
              </a:xfrm>
            </p:grpSpPr>
            <p:cxnSp>
              <p:nvCxnSpPr>
                <p:cNvPr id="35" name="直線矢印コネクタ 34"/>
                <p:cNvCxnSpPr/>
                <p:nvPr/>
              </p:nvCxnSpPr>
              <p:spPr>
                <a:xfrm>
                  <a:off x="7714846" y="1590783"/>
                  <a:ext cx="25506" cy="3854441"/>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flipH="1">
                  <a:off x="7380942" y="1675882"/>
                  <a:ext cx="315556" cy="189713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a:stCxn id="11" idx="2"/>
                </p:cNvCxnSpPr>
                <p:nvPr/>
              </p:nvCxnSpPr>
              <p:spPr>
                <a:xfrm>
                  <a:off x="7397165" y="3531109"/>
                  <a:ext cx="359410" cy="184210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4" name="左右矢印 43"/>
                <p:cNvSpPr/>
                <p:nvPr/>
              </p:nvSpPr>
              <p:spPr>
                <a:xfrm>
                  <a:off x="7380312" y="3429000"/>
                  <a:ext cx="432048" cy="216024"/>
                </a:xfrm>
                <a:prstGeom prst="lef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6" name="テキスト ボックス 45"/>
                <p:cNvSpPr txBox="1"/>
                <p:nvPr/>
              </p:nvSpPr>
              <p:spPr>
                <a:xfrm>
                  <a:off x="8405277" y="3315085"/>
                  <a:ext cx="864096" cy="461665"/>
                </a:xfrm>
                <a:prstGeom prst="rect">
                  <a:avLst/>
                </a:prstGeom>
                <a:noFill/>
              </p:spPr>
              <p:txBody>
                <a:bodyPr wrap="square" rtlCol="0">
                  <a:spAutoFit/>
                </a:bodyPr>
                <a:lstStyle/>
                <a:p>
                  <a:r>
                    <a:rPr lang="ja-JP" altLang="en-US" sz="2400" dirty="0" smtClean="0">
                      <a:solidFill>
                        <a:prstClr val="black"/>
                      </a:solidFill>
                      <a:latin typeface="AR P丸ゴシック体M" pitchFamily="50" charset="-128"/>
                      <a:ea typeface="AR P丸ゴシック体M" pitchFamily="50" charset="-128"/>
                    </a:rPr>
                    <a:t>３ｃｍ</a:t>
                  </a:r>
                  <a:endParaRPr lang="ja-JP" altLang="en-US" sz="2400" dirty="0">
                    <a:solidFill>
                      <a:prstClr val="black"/>
                    </a:solidFill>
                    <a:latin typeface="AR P丸ゴシック体M" pitchFamily="50" charset="-128"/>
                    <a:ea typeface="AR P丸ゴシック体M" pitchFamily="50" charset="-128"/>
                  </a:endParaRPr>
                </a:p>
              </p:txBody>
            </p:sp>
          </p:grpSp>
        </p:grpSp>
      </p:grpSp>
      <p:sp>
        <p:nvSpPr>
          <p:cNvPr id="7" name="スライド番号プレースホルダー 6"/>
          <p:cNvSpPr>
            <a:spLocks noGrp="1"/>
          </p:cNvSpPr>
          <p:nvPr>
            <p:ph type="sldNum" sz="quarter" idx="12"/>
          </p:nvPr>
        </p:nvSpPr>
        <p:spPr/>
        <p:txBody>
          <a:bodyPr/>
          <a:lstStyle/>
          <a:p>
            <a:fld id="{EE5B7901-85A3-43D0-93B3-5943752BF4A8}" type="slidenum">
              <a:rPr kumimoji="1" lang="ja-JP" altLang="en-US" smtClean="0"/>
              <a:pPr/>
              <a:t>35</a:t>
            </a:fld>
            <a:endParaRPr kumimoji="1" lang="ja-JP" altLang="en-US"/>
          </a:p>
        </p:txBody>
      </p:sp>
    </p:spTree>
    <p:extLst>
      <p:ext uri="{BB962C8B-B14F-4D97-AF65-F5344CB8AC3E}">
        <p14:creationId xmlns:p14="http://schemas.microsoft.com/office/powerpoint/2010/main" val="184052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par>
                          <p:cTn id="37" fill="hold">
                            <p:stCondLst>
                              <p:cond delay="2000"/>
                            </p:stCondLst>
                            <p:childTnLst>
                              <p:par>
                                <p:cTn id="38" presetID="26" presetClass="entr" presetSubtype="0" fill="hold" grpId="0" nodeType="after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wipe(down)">
                                      <p:cBhvr>
                                        <p:cTn id="40" dur="580">
                                          <p:stCondLst>
                                            <p:cond delay="0"/>
                                          </p:stCondLst>
                                        </p:cTn>
                                        <p:tgtEl>
                                          <p:spTgt spid="3">
                                            <p:txEl>
                                              <p:pRg st="2" end="2"/>
                                            </p:txEl>
                                          </p:spTgt>
                                        </p:tgtEl>
                                      </p:cBhvr>
                                    </p:animEffect>
                                    <p:anim calcmode="lin" valueType="num">
                                      <p:cBhvr>
                                        <p:cTn id="4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6" dur="26">
                                          <p:stCondLst>
                                            <p:cond delay="650"/>
                                          </p:stCondLst>
                                        </p:cTn>
                                        <p:tgtEl>
                                          <p:spTgt spid="3">
                                            <p:txEl>
                                              <p:pRg st="2" end="2"/>
                                            </p:txEl>
                                          </p:spTgt>
                                        </p:tgtEl>
                                      </p:cBhvr>
                                      <p:to x="100000" y="60000"/>
                                    </p:animScale>
                                    <p:animScale>
                                      <p:cBhvr>
                                        <p:cTn id="47" dur="166" decel="50000">
                                          <p:stCondLst>
                                            <p:cond delay="676"/>
                                          </p:stCondLst>
                                        </p:cTn>
                                        <p:tgtEl>
                                          <p:spTgt spid="3">
                                            <p:txEl>
                                              <p:pRg st="2" end="2"/>
                                            </p:txEl>
                                          </p:spTgt>
                                        </p:tgtEl>
                                      </p:cBhvr>
                                      <p:to x="100000" y="100000"/>
                                    </p:animScale>
                                    <p:animScale>
                                      <p:cBhvr>
                                        <p:cTn id="48" dur="26">
                                          <p:stCondLst>
                                            <p:cond delay="1312"/>
                                          </p:stCondLst>
                                        </p:cTn>
                                        <p:tgtEl>
                                          <p:spTgt spid="3">
                                            <p:txEl>
                                              <p:pRg st="2" end="2"/>
                                            </p:txEl>
                                          </p:spTgt>
                                        </p:tgtEl>
                                      </p:cBhvr>
                                      <p:to x="100000" y="80000"/>
                                    </p:animScale>
                                    <p:animScale>
                                      <p:cBhvr>
                                        <p:cTn id="49" dur="166" decel="50000">
                                          <p:stCondLst>
                                            <p:cond delay="1338"/>
                                          </p:stCondLst>
                                        </p:cTn>
                                        <p:tgtEl>
                                          <p:spTgt spid="3">
                                            <p:txEl>
                                              <p:pRg st="2" end="2"/>
                                            </p:txEl>
                                          </p:spTgt>
                                        </p:tgtEl>
                                      </p:cBhvr>
                                      <p:to x="100000" y="100000"/>
                                    </p:animScale>
                                    <p:animScale>
                                      <p:cBhvr>
                                        <p:cTn id="50" dur="26">
                                          <p:stCondLst>
                                            <p:cond delay="1642"/>
                                          </p:stCondLst>
                                        </p:cTn>
                                        <p:tgtEl>
                                          <p:spTgt spid="3">
                                            <p:txEl>
                                              <p:pRg st="2" end="2"/>
                                            </p:txEl>
                                          </p:spTgt>
                                        </p:tgtEl>
                                      </p:cBhvr>
                                      <p:to x="100000" y="90000"/>
                                    </p:animScale>
                                    <p:animScale>
                                      <p:cBhvr>
                                        <p:cTn id="51" dur="166" decel="50000">
                                          <p:stCondLst>
                                            <p:cond delay="1668"/>
                                          </p:stCondLst>
                                        </p:cTn>
                                        <p:tgtEl>
                                          <p:spTgt spid="3">
                                            <p:txEl>
                                              <p:pRg st="2" end="2"/>
                                            </p:txEl>
                                          </p:spTgt>
                                        </p:tgtEl>
                                      </p:cBhvr>
                                      <p:to x="100000" y="100000"/>
                                    </p:animScale>
                                    <p:animScale>
                                      <p:cBhvr>
                                        <p:cTn id="52" dur="26">
                                          <p:stCondLst>
                                            <p:cond delay="1808"/>
                                          </p:stCondLst>
                                        </p:cTn>
                                        <p:tgtEl>
                                          <p:spTgt spid="3">
                                            <p:txEl>
                                              <p:pRg st="2" end="2"/>
                                            </p:txEl>
                                          </p:spTgt>
                                        </p:tgtEl>
                                      </p:cBhvr>
                                      <p:to x="100000" y="95000"/>
                                    </p:animScale>
                                    <p:animScale>
                                      <p:cBhvr>
                                        <p:cTn id="53" dur="166" decel="50000">
                                          <p:stCondLst>
                                            <p:cond delay="1834"/>
                                          </p:stCondLst>
                                        </p:cTn>
                                        <p:tgtEl>
                                          <p:spTgt spid="3">
                                            <p:txEl>
                                              <p:pRg st="2" end="2"/>
                                            </p:txEl>
                                          </p:spTgt>
                                        </p:tgtEl>
                                      </p:cBhvr>
                                      <p:to x="100000" y="100000"/>
                                    </p:animScale>
                                  </p:childTnLst>
                                </p:cTn>
                              </p:par>
                              <p:par>
                                <p:cTn id="54" presetID="26" presetClass="entr" presetSubtype="0" fill="hold" grpId="0" nodeType="withEffect">
                                  <p:stCondLst>
                                    <p:cond delay="0"/>
                                  </p:stCondLst>
                                  <p:childTnLst>
                                    <p:set>
                                      <p:cBhvr>
                                        <p:cTn id="55" dur="1" fill="hold">
                                          <p:stCondLst>
                                            <p:cond delay="0"/>
                                          </p:stCondLst>
                                        </p:cTn>
                                        <p:tgtEl>
                                          <p:spTgt spid="3">
                                            <p:txEl>
                                              <p:pRg st="3" end="3"/>
                                            </p:txEl>
                                          </p:spTgt>
                                        </p:tgtEl>
                                        <p:attrNameLst>
                                          <p:attrName>style.visibility</p:attrName>
                                        </p:attrNameLst>
                                      </p:cBhvr>
                                      <p:to>
                                        <p:strVal val="visible"/>
                                      </p:to>
                                    </p:set>
                                    <p:animEffect transition="in" filter="wipe(down)">
                                      <p:cBhvr>
                                        <p:cTn id="56" dur="580">
                                          <p:stCondLst>
                                            <p:cond delay="0"/>
                                          </p:stCondLst>
                                        </p:cTn>
                                        <p:tgtEl>
                                          <p:spTgt spid="3">
                                            <p:txEl>
                                              <p:pRg st="3" end="3"/>
                                            </p:txEl>
                                          </p:spTgt>
                                        </p:tgtEl>
                                      </p:cBhvr>
                                    </p:animEffect>
                                    <p:anim calcmode="lin" valueType="num">
                                      <p:cBhvr>
                                        <p:cTn id="57"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2" dur="26">
                                          <p:stCondLst>
                                            <p:cond delay="650"/>
                                          </p:stCondLst>
                                        </p:cTn>
                                        <p:tgtEl>
                                          <p:spTgt spid="3">
                                            <p:txEl>
                                              <p:pRg st="3" end="3"/>
                                            </p:txEl>
                                          </p:spTgt>
                                        </p:tgtEl>
                                      </p:cBhvr>
                                      <p:to x="100000" y="60000"/>
                                    </p:animScale>
                                    <p:animScale>
                                      <p:cBhvr>
                                        <p:cTn id="63" dur="166" decel="50000">
                                          <p:stCondLst>
                                            <p:cond delay="676"/>
                                          </p:stCondLst>
                                        </p:cTn>
                                        <p:tgtEl>
                                          <p:spTgt spid="3">
                                            <p:txEl>
                                              <p:pRg st="3" end="3"/>
                                            </p:txEl>
                                          </p:spTgt>
                                        </p:tgtEl>
                                      </p:cBhvr>
                                      <p:to x="100000" y="100000"/>
                                    </p:animScale>
                                    <p:animScale>
                                      <p:cBhvr>
                                        <p:cTn id="64" dur="26">
                                          <p:stCondLst>
                                            <p:cond delay="1312"/>
                                          </p:stCondLst>
                                        </p:cTn>
                                        <p:tgtEl>
                                          <p:spTgt spid="3">
                                            <p:txEl>
                                              <p:pRg st="3" end="3"/>
                                            </p:txEl>
                                          </p:spTgt>
                                        </p:tgtEl>
                                      </p:cBhvr>
                                      <p:to x="100000" y="80000"/>
                                    </p:animScale>
                                    <p:animScale>
                                      <p:cBhvr>
                                        <p:cTn id="65" dur="166" decel="50000">
                                          <p:stCondLst>
                                            <p:cond delay="1338"/>
                                          </p:stCondLst>
                                        </p:cTn>
                                        <p:tgtEl>
                                          <p:spTgt spid="3">
                                            <p:txEl>
                                              <p:pRg st="3" end="3"/>
                                            </p:txEl>
                                          </p:spTgt>
                                        </p:tgtEl>
                                      </p:cBhvr>
                                      <p:to x="100000" y="100000"/>
                                    </p:animScale>
                                    <p:animScale>
                                      <p:cBhvr>
                                        <p:cTn id="66" dur="26">
                                          <p:stCondLst>
                                            <p:cond delay="1642"/>
                                          </p:stCondLst>
                                        </p:cTn>
                                        <p:tgtEl>
                                          <p:spTgt spid="3">
                                            <p:txEl>
                                              <p:pRg st="3" end="3"/>
                                            </p:txEl>
                                          </p:spTgt>
                                        </p:tgtEl>
                                      </p:cBhvr>
                                      <p:to x="100000" y="90000"/>
                                    </p:animScale>
                                    <p:animScale>
                                      <p:cBhvr>
                                        <p:cTn id="67" dur="166" decel="50000">
                                          <p:stCondLst>
                                            <p:cond delay="1668"/>
                                          </p:stCondLst>
                                        </p:cTn>
                                        <p:tgtEl>
                                          <p:spTgt spid="3">
                                            <p:txEl>
                                              <p:pRg st="3" end="3"/>
                                            </p:txEl>
                                          </p:spTgt>
                                        </p:tgtEl>
                                      </p:cBhvr>
                                      <p:to x="100000" y="100000"/>
                                    </p:animScale>
                                    <p:animScale>
                                      <p:cBhvr>
                                        <p:cTn id="68" dur="26">
                                          <p:stCondLst>
                                            <p:cond delay="1808"/>
                                          </p:stCondLst>
                                        </p:cTn>
                                        <p:tgtEl>
                                          <p:spTgt spid="3">
                                            <p:txEl>
                                              <p:pRg st="3" end="3"/>
                                            </p:txEl>
                                          </p:spTgt>
                                        </p:tgtEl>
                                      </p:cBhvr>
                                      <p:to x="100000" y="95000"/>
                                    </p:animScale>
                                    <p:animScale>
                                      <p:cBhvr>
                                        <p:cTn id="69" dur="166" decel="50000">
                                          <p:stCondLst>
                                            <p:cond delay="1834"/>
                                          </p:stCondLst>
                                        </p:cTn>
                                        <p:tgtEl>
                                          <p:spTgt spid="3">
                                            <p:txEl>
                                              <p:pRg st="3" end="3"/>
                                            </p:txEl>
                                          </p:spTgt>
                                        </p:tgtEl>
                                      </p:cBhvr>
                                      <p:to x="100000" y="100000"/>
                                    </p:animScale>
                                  </p:childTnLst>
                                </p:cTn>
                              </p:par>
                              <p:par>
                                <p:cTn id="70" presetID="26" presetClass="entr" presetSubtype="0" fill="hold" grpId="0" nodeType="withEffect">
                                  <p:stCondLst>
                                    <p:cond delay="0"/>
                                  </p:stCondLst>
                                  <p:childTnLst>
                                    <p:set>
                                      <p:cBhvr>
                                        <p:cTn id="71" dur="1" fill="hold">
                                          <p:stCondLst>
                                            <p:cond delay="0"/>
                                          </p:stCondLst>
                                        </p:cTn>
                                        <p:tgtEl>
                                          <p:spTgt spid="3">
                                            <p:txEl>
                                              <p:pRg st="4" end="4"/>
                                            </p:txEl>
                                          </p:spTgt>
                                        </p:tgtEl>
                                        <p:attrNameLst>
                                          <p:attrName>style.visibility</p:attrName>
                                        </p:attrNameLst>
                                      </p:cBhvr>
                                      <p:to>
                                        <p:strVal val="visible"/>
                                      </p:to>
                                    </p:set>
                                    <p:animEffect transition="in" filter="wipe(down)">
                                      <p:cBhvr>
                                        <p:cTn id="72" dur="580">
                                          <p:stCondLst>
                                            <p:cond delay="0"/>
                                          </p:stCondLst>
                                        </p:cTn>
                                        <p:tgtEl>
                                          <p:spTgt spid="3">
                                            <p:txEl>
                                              <p:pRg st="4" end="4"/>
                                            </p:txEl>
                                          </p:spTgt>
                                        </p:tgtEl>
                                      </p:cBhvr>
                                    </p:animEffect>
                                    <p:anim calcmode="lin" valueType="num">
                                      <p:cBhvr>
                                        <p:cTn id="73"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78" dur="26">
                                          <p:stCondLst>
                                            <p:cond delay="650"/>
                                          </p:stCondLst>
                                        </p:cTn>
                                        <p:tgtEl>
                                          <p:spTgt spid="3">
                                            <p:txEl>
                                              <p:pRg st="4" end="4"/>
                                            </p:txEl>
                                          </p:spTgt>
                                        </p:tgtEl>
                                      </p:cBhvr>
                                      <p:to x="100000" y="60000"/>
                                    </p:animScale>
                                    <p:animScale>
                                      <p:cBhvr>
                                        <p:cTn id="79" dur="166" decel="50000">
                                          <p:stCondLst>
                                            <p:cond delay="676"/>
                                          </p:stCondLst>
                                        </p:cTn>
                                        <p:tgtEl>
                                          <p:spTgt spid="3">
                                            <p:txEl>
                                              <p:pRg st="4" end="4"/>
                                            </p:txEl>
                                          </p:spTgt>
                                        </p:tgtEl>
                                      </p:cBhvr>
                                      <p:to x="100000" y="100000"/>
                                    </p:animScale>
                                    <p:animScale>
                                      <p:cBhvr>
                                        <p:cTn id="80" dur="26">
                                          <p:stCondLst>
                                            <p:cond delay="1312"/>
                                          </p:stCondLst>
                                        </p:cTn>
                                        <p:tgtEl>
                                          <p:spTgt spid="3">
                                            <p:txEl>
                                              <p:pRg st="4" end="4"/>
                                            </p:txEl>
                                          </p:spTgt>
                                        </p:tgtEl>
                                      </p:cBhvr>
                                      <p:to x="100000" y="80000"/>
                                    </p:animScale>
                                    <p:animScale>
                                      <p:cBhvr>
                                        <p:cTn id="81" dur="166" decel="50000">
                                          <p:stCondLst>
                                            <p:cond delay="1338"/>
                                          </p:stCondLst>
                                        </p:cTn>
                                        <p:tgtEl>
                                          <p:spTgt spid="3">
                                            <p:txEl>
                                              <p:pRg st="4" end="4"/>
                                            </p:txEl>
                                          </p:spTgt>
                                        </p:tgtEl>
                                      </p:cBhvr>
                                      <p:to x="100000" y="100000"/>
                                    </p:animScale>
                                    <p:animScale>
                                      <p:cBhvr>
                                        <p:cTn id="82" dur="26">
                                          <p:stCondLst>
                                            <p:cond delay="1642"/>
                                          </p:stCondLst>
                                        </p:cTn>
                                        <p:tgtEl>
                                          <p:spTgt spid="3">
                                            <p:txEl>
                                              <p:pRg st="4" end="4"/>
                                            </p:txEl>
                                          </p:spTgt>
                                        </p:tgtEl>
                                      </p:cBhvr>
                                      <p:to x="100000" y="90000"/>
                                    </p:animScale>
                                    <p:animScale>
                                      <p:cBhvr>
                                        <p:cTn id="83" dur="166" decel="50000">
                                          <p:stCondLst>
                                            <p:cond delay="1668"/>
                                          </p:stCondLst>
                                        </p:cTn>
                                        <p:tgtEl>
                                          <p:spTgt spid="3">
                                            <p:txEl>
                                              <p:pRg st="4" end="4"/>
                                            </p:txEl>
                                          </p:spTgt>
                                        </p:tgtEl>
                                      </p:cBhvr>
                                      <p:to x="100000" y="100000"/>
                                    </p:animScale>
                                    <p:animScale>
                                      <p:cBhvr>
                                        <p:cTn id="84" dur="26">
                                          <p:stCondLst>
                                            <p:cond delay="1808"/>
                                          </p:stCondLst>
                                        </p:cTn>
                                        <p:tgtEl>
                                          <p:spTgt spid="3">
                                            <p:txEl>
                                              <p:pRg st="4" end="4"/>
                                            </p:txEl>
                                          </p:spTgt>
                                        </p:tgtEl>
                                      </p:cBhvr>
                                      <p:to x="100000" y="95000"/>
                                    </p:animScale>
                                    <p:animScale>
                                      <p:cBhvr>
                                        <p:cTn id="85" dur="166" decel="50000">
                                          <p:stCondLst>
                                            <p:cond delay="1834"/>
                                          </p:stCondLst>
                                        </p:cTn>
                                        <p:tgtEl>
                                          <p:spTgt spid="3">
                                            <p:txEl>
                                              <p:pRg st="4" end="4"/>
                                            </p:txEl>
                                          </p:spTgt>
                                        </p:tgtEl>
                                      </p:cBhvr>
                                      <p:to x="100000" y="100000"/>
                                    </p:animScale>
                                  </p:childTnLst>
                                </p:cTn>
                              </p:par>
                            </p:childTnLst>
                          </p:cTn>
                        </p:par>
                        <p:par>
                          <p:cTn id="86" fill="hold">
                            <p:stCondLst>
                              <p:cond delay="4000"/>
                            </p:stCondLst>
                            <p:childTnLst>
                              <p:par>
                                <p:cTn id="87" presetID="26" presetClass="entr" presetSubtype="0" fill="hold" grpId="0" nodeType="afterEffect">
                                  <p:stCondLst>
                                    <p:cond delay="0"/>
                                  </p:stCondLst>
                                  <p:childTnLst>
                                    <p:set>
                                      <p:cBhvr>
                                        <p:cTn id="88" dur="1" fill="hold">
                                          <p:stCondLst>
                                            <p:cond delay="0"/>
                                          </p:stCondLst>
                                        </p:cTn>
                                        <p:tgtEl>
                                          <p:spTgt spid="3">
                                            <p:txEl>
                                              <p:pRg st="6" end="6"/>
                                            </p:txEl>
                                          </p:spTgt>
                                        </p:tgtEl>
                                        <p:attrNameLst>
                                          <p:attrName>style.visibility</p:attrName>
                                        </p:attrNameLst>
                                      </p:cBhvr>
                                      <p:to>
                                        <p:strVal val="visible"/>
                                      </p:to>
                                    </p:set>
                                    <p:animEffect transition="in" filter="wipe(down)">
                                      <p:cBhvr>
                                        <p:cTn id="89" dur="580">
                                          <p:stCondLst>
                                            <p:cond delay="0"/>
                                          </p:stCondLst>
                                        </p:cTn>
                                        <p:tgtEl>
                                          <p:spTgt spid="3">
                                            <p:txEl>
                                              <p:pRg st="6" end="6"/>
                                            </p:txEl>
                                          </p:spTgt>
                                        </p:tgtEl>
                                      </p:cBhvr>
                                    </p:animEffect>
                                    <p:anim calcmode="lin" valueType="num">
                                      <p:cBhvr>
                                        <p:cTn id="90"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95" dur="26">
                                          <p:stCondLst>
                                            <p:cond delay="650"/>
                                          </p:stCondLst>
                                        </p:cTn>
                                        <p:tgtEl>
                                          <p:spTgt spid="3">
                                            <p:txEl>
                                              <p:pRg st="6" end="6"/>
                                            </p:txEl>
                                          </p:spTgt>
                                        </p:tgtEl>
                                      </p:cBhvr>
                                      <p:to x="100000" y="60000"/>
                                    </p:animScale>
                                    <p:animScale>
                                      <p:cBhvr>
                                        <p:cTn id="96" dur="166" decel="50000">
                                          <p:stCondLst>
                                            <p:cond delay="676"/>
                                          </p:stCondLst>
                                        </p:cTn>
                                        <p:tgtEl>
                                          <p:spTgt spid="3">
                                            <p:txEl>
                                              <p:pRg st="6" end="6"/>
                                            </p:txEl>
                                          </p:spTgt>
                                        </p:tgtEl>
                                      </p:cBhvr>
                                      <p:to x="100000" y="100000"/>
                                    </p:animScale>
                                    <p:animScale>
                                      <p:cBhvr>
                                        <p:cTn id="97" dur="26">
                                          <p:stCondLst>
                                            <p:cond delay="1312"/>
                                          </p:stCondLst>
                                        </p:cTn>
                                        <p:tgtEl>
                                          <p:spTgt spid="3">
                                            <p:txEl>
                                              <p:pRg st="6" end="6"/>
                                            </p:txEl>
                                          </p:spTgt>
                                        </p:tgtEl>
                                      </p:cBhvr>
                                      <p:to x="100000" y="80000"/>
                                    </p:animScale>
                                    <p:animScale>
                                      <p:cBhvr>
                                        <p:cTn id="98" dur="166" decel="50000">
                                          <p:stCondLst>
                                            <p:cond delay="1338"/>
                                          </p:stCondLst>
                                        </p:cTn>
                                        <p:tgtEl>
                                          <p:spTgt spid="3">
                                            <p:txEl>
                                              <p:pRg st="6" end="6"/>
                                            </p:txEl>
                                          </p:spTgt>
                                        </p:tgtEl>
                                      </p:cBhvr>
                                      <p:to x="100000" y="100000"/>
                                    </p:animScale>
                                    <p:animScale>
                                      <p:cBhvr>
                                        <p:cTn id="99" dur="26">
                                          <p:stCondLst>
                                            <p:cond delay="1642"/>
                                          </p:stCondLst>
                                        </p:cTn>
                                        <p:tgtEl>
                                          <p:spTgt spid="3">
                                            <p:txEl>
                                              <p:pRg st="6" end="6"/>
                                            </p:txEl>
                                          </p:spTgt>
                                        </p:tgtEl>
                                      </p:cBhvr>
                                      <p:to x="100000" y="90000"/>
                                    </p:animScale>
                                    <p:animScale>
                                      <p:cBhvr>
                                        <p:cTn id="100" dur="166" decel="50000">
                                          <p:stCondLst>
                                            <p:cond delay="1668"/>
                                          </p:stCondLst>
                                        </p:cTn>
                                        <p:tgtEl>
                                          <p:spTgt spid="3">
                                            <p:txEl>
                                              <p:pRg st="6" end="6"/>
                                            </p:txEl>
                                          </p:spTgt>
                                        </p:tgtEl>
                                      </p:cBhvr>
                                      <p:to x="100000" y="100000"/>
                                    </p:animScale>
                                    <p:animScale>
                                      <p:cBhvr>
                                        <p:cTn id="101" dur="26">
                                          <p:stCondLst>
                                            <p:cond delay="1808"/>
                                          </p:stCondLst>
                                        </p:cTn>
                                        <p:tgtEl>
                                          <p:spTgt spid="3">
                                            <p:txEl>
                                              <p:pRg st="6" end="6"/>
                                            </p:txEl>
                                          </p:spTgt>
                                        </p:tgtEl>
                                      </p:cBhvr>
                                      <p:to x="100000" y="95000"/>
                                    </p:animScale>
                                    <p:animScale>
                                      <p:cBhvr>
                                        <p:cTn id="102" dur="166" decel="50000">
                                          <p:stCondLst>
                                            <p:cond delay="1834"/>
                                          </p:stCondLst>
                                        </p:cTn>
                                        <p:tgtEl>
                                          <p:spTgt spid="3">
                                            <p:txEl>
                                              <p:pRg st="6" end="6"/>
                                            </p:txEl>
                                          </p:spTgt>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
                                            <p:txEl>
                                              <p:pRg st="7" end="7"/>
                                            </p:txEl>
                                          </p:spTgt>
                                        </p:tgtEl>
                                        <p:attrNameLst>
                                          <p:attrName>style.visibility</p:attrName>
                                        </p:attrNameLst>
                                      </p:cBhvr>
                                      <p:to>
                                        <p:strVal val="visible"/>
                                      </p:to>
                                    </p:set>
                                    <p:animEffect transition="in" filter="wipe(down)">
                                      <p:cBhvr>
                                        <p:cTn id="105" dur="580">
                                          <p:stCondLst>
                                            <p:cond delay="0"/>
                                          </p:stCondLst>
                                        </p:cTn>
                                        <p:tgtEl>
                                          <p:spTgt spid="3">
                                            <p:txEl>
                                              <p:pRg st="7" end="7"/>
                                            </p:txEl>
                                          </p:spTgt>
                                        </p:tgtEl>
                                      </p:cBhvr>
                                    </p:animEffect>
                                    <p:anim calcmode="lin" valueType="num">
                                      <p:cBhvr>
                                        <p:cTn id="106"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11" dur="26">
                                          <p:stCondLst>
                                            <p:cond delay="650"/>
                                          </p:stCondLst>
                                        </p:cTn>
                                        <p:tgtEl>
                                          <p:spTgt spid="3">
                                            <p:txEl>
                                              <p:pRg st="7" end="7"/>
                                            </p:txEl>
                                          </p:spTgt>
                                        </p:tgtEl>
                                      </p:cBhvr>
                                      <p:to x="100000" y="60000"/>
                                    </p:animScale>
                                    <p:animScale>
                                      <p:cBhvr>
                                        <p:cTn id="112" dur="166" decel="50000">
                                          <p:stCondLst>
                                            <p:cond delay="676"/>
                                          </p:stCondLst>
                                        </p:cTn>
                                        <p:tgtEl>
                                          <p:spTgt spid="3">
                                            <p:txEl>
                                              <p:pRg st="7" end="7"/>
                                            </p:txEl>
                                          </p:spTgt>
                                        </p:tgtEl>
                                      </p:cBhvr>
                                      <p:to x="100000" y="100000"/>
                                    </p:animScale>
                                    <p:animScale>
                                      <p:cBhvr>
                                        <p:cTn id="113" dur="26">
                                          <p:stCondLst>
                                            <p:cond delay="1312"/>
                                          </p:stCondLst>
                                        </p:cTn>
                                        <p:tgtEl>
                                          <p:spTgt spid="3">
                                            <p:txEl>
                                              <p:pRg st="7" end="7"/>
                                            </p:txEl>
                                          </p:spTgt>
                                        </p:tgtEl>
                                      </p:cBhvr>
                                      <p:to x="100000" y="80000"/>
                                    </p:animScale>
                                    <p:animScale>
                                      <p:cBhvr>
                                        <p:cTn id="114" dur="166" decel="50000">
                                          <p:stCondLst>
                                            <p:cond delay="1338"/>
                                          </p:stCondLst>
                                        </p:cTn>
                                        <p:tgtEl>
                                          <p:spTgt spid="3">
                                            <p:txEl>
                                              <p:pRg st="7" end="7"/>
                                            </p:txEl>
                                          </p:spTgt>
                                        </p:tgtEl>
                                      </p:cBhvr>
                                      <p:to x="100000" y="100000"/>
                                    </p:animScale>
                                    <p:animScale>
                                      <p:cBhvr>
                                        <p:cTn id="115" dur="26">
                                          <p:stCondLst>
                                            <p:cond delay="1642"/>
                                          </p:stCondLst>
                                        </p:cTn>
                                        <p:tgtEl>
                                          <p:spTgt spid="3">
                                            <p:txEl>
                                              <p:pRg st="7" end="7"/>
                                            </p:txEl>
                                          </p:spTgt>
                                        </p:tgtEl>
                                      </p:cBhvr>
                                      <p:to x="100000" y="90000"/>
                                    </p:animScale>
                                    <p:animScale>
                                      <p:cBhvr>
                                        <p:cTn id="116" dur="166" decel="50000">
                                          <p:stCondLst>
                                            <p:cond delay="1668"/>
                                          </p:stCondLst>
                                        </p:cTn>
                                        <p:tgtEl>
                                          <p:spTgt spid="3">
                                            <p:txEl>
                                              <p:pRg st="7" end="7"/>
                                            </p:txEl>
                                          </p:spTgt>
                                        </p:tgtEl>
                                      </p:cBhvr>
                                      <p:to x="100000" y="100000"/>
                                    </p:animScale>
                                    <p:animScale>
                                      <p:cBhvr>
                                        <p:cTn id="117" dur="26">
                                          <p:stCondLst>
                                            <p:cond delay="1808"/>
                                          </p:stCondLst>
                                        </p:cTn>
                                        <p:tgtEl>
                                          <p:spTgt spid="3">
                                            <p:txEl>
                                              <p:pRg st="7" end="7"/>
                                            </p:txEl>
                                          </p:spTgt>
                                        </p:tgtEl>
                                      </p:cBhvr>
                                      <p:to x="100000" y="95000"/>
                                    </p:animScale>
                                    <p:animScale>
                                      <p:cBhvr>
                                        <p:cTn id="118" dur="166" decel="50000">
                                          <p:stCondLst>
                                            <p:cond delay="1834"/>
                                          </p:stCondLst>
                                        </p:cTn>
                                        <p:tgtEl>
                                          <p:spTgt spid="3">
                                            <p:txEl>
                                              <p:pRg st="7" end="7"/>
                                            </p:txEl>
                                          </p:spTgt>
                                        </p:tgtEl>
                                      </p:cBhvr>
                                      <p:to x="100000" y="100000"/>
                                    </p:animScale>
                                  </p:childTnLst>
                                </p:cTn>
                              </p:par>
                              <p:par>
                                <p:cTn id="119" presetID="26" presetClass="entr" presetSubtype="0" fill="hold" grpId="0" nodeType="withEffect">
                                  <p:stCondLst>
                                    <p:cond delay="0"/>
                                  </p:stCondLst>
                                  <p:childTnLst>
                                    <p:set>
                                      <p:cBhvr>
                                        <p:cTn id="120" dur="1" fill="hold">
                                          <p:stCondLst>
                                            <p:cond delay="0"/>
                                          </p:stCondLst>
                                        </p:cTn>
                                        <p:tgtEl>
                                          <p:spTgt spid="3">
                                            <p:txEl>
                                              <p:pRg st="8" end="8"/>
                                            </p:txEl>
                                          </p:spTgt>
                                        </p:tgtEl>
                                        <p:attrNameLst>
                                          <p:attrName>style.visibility</p:attrName>
                                        </p:attrNameLst>
                                      </p:cBhvr>
                                      <p:to>
                                        <p:strVal val="visible"/>
                                      </p:to>
                                    </p:set>
                                    <p:animEffect transition="in" filter="wipe(down)">
                                      <p:cBhvr>
                                        <p:cTn id="121" dur="580">
                                          <p:stCondLst>
                                            <p:cond delay="0"/>
                                          </p:stCondLst>
                                        </p:cTn>
                                        <p:tgtEl>
                                          <p:spTgt spid="3">
                                            <p:txEl>
                                              <p:pRg st="8" end="8"/>
                                            </p:txEl>
                                          </p:spTgt>
                                        </p:tgtEl>
                                      </p:cBhvr>
                                    </p:animEffect>
                                    <p:anim calcmode="lin" valueType="num">
                                      <p:cBhvr>
                                        <p:cTn id="122"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27" dur="26">
                                          <p:stCondLst>
                                            <p:cond delay="650"/>
                                          </p:stCondLst>
                                        </p:cTn>
                                        <p:tgtEl>
                                          <p:spTgt spid="3">
                                            <p:txEl>
                                              <p:pRg st="8" end="8"/>
                                            </p:txEl>
                                          </p:spTgt>
                                        </p:tgtEl>
                                      </p:cBhvr>
                                      <p:to x="100000" y="60000"/>
                                    </p:animScale>
                                    <p:animScale>
                                      <p:cBhvr>
                                        <p:cTn id="128" dur="166" decel="50000">
                                          <p:stCondLst>
                                            <p:cond delay="676"/>
                                          </p:stCondLst>
                                        </p:cTn>
                                        <p:tgtEl>
                                          <p:spTgt spid="3">
                                            <p:txEl>
                                              <p:pRg st="8" end="8"/>
                                            </p:txEl>
                                          </p:spTgt>
                                        </p:tgtEl>
                                      </p:cBhvr>
                                      <p:to x="100000" y="100000"/>
                                    </p:animScale>
                                    <p:animScale>
                                      <p:cBhvr>
                                        <p:cTn id="129" dur="26">
                                          <p:stCondLst>
                                            <p:cond delay="1312"/>
                                          </p:stCondLst>
                                        </p:cTn>
                                        <p:tgtEl>
                                          <p:spTgt spid="3">
                                            <p:txEl>
                                              <p:pRg st="8" end="8"/>
                                            </p:txEl>
                                          </p:spTgt>
                                        </p:tgtEl>
                                      </p:cBhvr>
                                      <p:to x="100000" y="80000"/>
                                    </p:animScale>
                                    <p:animScale>
                                      <p:cBhvr>
                                        <p:cTn id="130" dur="166" decel="50000">
                                          <p:stCondLst>
                                            <p:cond delay="1338"/>
                                          </p:stCondLst>
                                        </p:cTn>
                                        <p:tgtEl>
                                          <p:spTgt spid="3">
                                            <p:txEl>
                                              <p:pRg st="8" end="8"/>
                                            </p:txEl>
                                          </p:spTgt>
                                        </p:tgtEl>
                                      </p:cBhvr>
                                      <p:to x="100000" y="100000"/>
                                    </p:animScale>
                                    <p:animScale>
                                      <p:cBhvr>
                                        <p:cTn id="131" dur="26">
                                          <p:stCondLst>
                                            <p:cond delay="1642"/>
                                          </p:stCondLst>
                                        </p:cTn>
                                        <p:tgtEl>
                                          <p:spTgt spid="3">
                                            <p:txEl>
                                              <p:pRg st="8" end="8"/>
                                            </p:txEl>
                                          </p:spTgt>
                                        </p:tgtEl>
                                      </p:cBhvr>
                                      <p:to x="100000" y="90000"/>
                                    </p:animScale>
                                    <p:animScale>
                                      <p:cBhvr>
                                        <p:cTn id="132" dur="166" decel="50000">
                                          <p:stCondLst>
                                            <p:cond delay="1668"/>
                                          </p:stCondLst>
                                        </p:cTn>
                                        <p:tgtEl>
                                          <p:spTgt spid="3">
                                            <p:txEl>
                                              <p:pRg st="8" end="8"/>
                                            </p:txEl>
                                          </p:spTgt>
                                        </p:tgtEl>
                                      </p:cBhvr>
                                      <p:to x="100000" y="100000"/>
                                    </p:animScale>
                                    <p:animScale>
                                      <p:cBhvr>
                                        <p:cTn id="133" dur="26">
                                          <p:stCondLst>
                                            <p:cond delay="1808"/>
                                          </p:stCondLst>
                                        </p:cTn>
                                        <p:tgtEl>
                                          <p:spTgt spid="3">
                                            <p:txEl>
                                              <p:pRg st="8" end="8"/>
                                            </p:txEl>
                                          </p:spTgt>
                                        </p:tgtEl>
                                      </p:cBhvr>
                                      <p:to x="100000" y="95000"/>
                                    </p:animScale>
                                    <p:animScale>
                                      <p:cBhvr>
                                        <p:cTn id="134" dur="166" decel="50000">
                                          <p:stCondLst>
                                            <p:cond delay="1834"/>
                                          </p:stCondLst>
                                        </p:cTn>
                                        <p:tgtEl>
                                          <p:spTgt spid="3">
                                            <p:txEl>
                                              <p:pRg st="8" end="8"/>
                                            </p:txEl>
                                          </p:spTgt>
                                        </p:tgtEl>
                                      </p:cBhvr>
                                      <p:to x="100000" y="100000"/>
                                    </p:animScale>
                                  </p:childTnLst>
                                </p:cTn>
                              </p:par>
                              <p:par>
                                <p:cTn id="135" presetID="49" presetClass="entr" presetSubtype="0" decel="100000" fill="hold" nodeType="withEffect">
                                  <p:stCondLst>
                                    <p:cond delay="0"/>
                                  </p:stCondLst>
                                  <p:childTnLst>
                                    <p:set>
                                      <p:cBhvr>
                                        <p:cTn id="136" dur="1" fill="hold">
                                          <p:stCondLst>
                                            <p:cond delay="0"/>
                                          </p:stCondLst>
                                        </p:cTn>
                                        <p:tgtEl>
                                          <p:spTgt spid="8"/>
                                        </p:tgtEl>
                                        <p:attrNameLst>
                                          <p:attrName>style.visibility</p:attrName>
                                        </p:attrNameLst>
                                      </p:cBhvr>
                                      <p:to>
                                        <p:strVal val="visible"/>
                                      </p:to>
                                    </p:set>
                                    <p:anim calcmode="lin" valueType="num">
                                      <p:cBhvr>
                                        <p:cTn id="137" dur="500" fill="hold"/>
                                        <p:tgtEl>
                                          <p:spTgt spid="8"/>
                                        </p:tgtEl>
                                        <p:attrNameLst>
                                          <p:attrName>ppt_w</p:attrName>
                                        </p:attrNameLst>
                                      </p:cBhvr>
                                      <p:tavLst>
                                        <p:tav tm="0">
                                          <p:val>
                                            <p:fltVal val="0"/>
                                          </p:val>
                                        </p:tav>
                                        <p:tav tm="100000">
                                          <p:val>
                                            <p:strVal val="#ppt_w"/>
                                          </p:val>
                                        </p:tav>
                                      </p:tavLst>
                                    </p:anim>
                                    <p:anim calcmode="lin" valueType="num">
                                      <p:cBhvr>
                                        <p:cTn id="138" dur="500" fill="hold"/>
                                        <p:tgtEl>
                                          <p:spTgt spid="8"/>
                                        </p:tgtEl>
                                        <p:attrNameLst>
                                          <p:attrName>ppt_h</p:attrName>
                                        </p:attrNameLst>
                                      </p:cBhvr>
                                      <p:tavLst>
                                        <p:tav tm="0">
                                          <p:val>
                                            <p:fltVal val="0"/>
                                          </p:val>
                                        </p:tav>
                                        <p:tav tm="100000">
                                          <p:val>
                                            <p:strVal val="#ppt_h"/>
                                          </p:val>
                                        </p:tav>
                                      </p:tavLst>
                                    </p:anim>
                                    <p:anim calcmode="lin" valueType="num">
                                      <p:cBhvr>
                                        <p:cTn id="139" dur="500" fill="hold"/>
                                        <p:tgtEl>
                                          <p:spTgt spid="8"/>
                                        </p:tgtEl>
                                        <p:attrNameLst>
                                          <p:attrName>style.rotation</p:attrName>
                                        </p:attrNameLst>
                                      </p:cBhvr>
                                      <p:tavLst>
                                        <p:tav tm="0">
                                          <p:val>
                                            <p:fltVal val="360"/>
                                          </p:val>
                                        </p:tav>
                                        <p:tav tm="100000">
                                          <p:val>
                                            <p:fltVal val="0"/>
                                          </p:val>
                                        </p:tav>
                                      </p:tavLst>
                                    </p:anim>
                                    <p:animEffect transition="in" filter="fade">
                                      <p:cBhvr>
                                        <p:cTn id="140" dur="500"/>
                                        <p:tgtEl>
                                          <p:spTgt spid="8"/>
                                        </p:tgtEl>
                                      </p:cBhvr>
                                    </p:animEffect>
                                  </p:childTnLst>
                                </p:cTn>
                              </p:par>
                            </p:childTnLst>
                          </p:cTn>
                        </p:par>
                      </p:childTnLst>
                    </p:cTn>
                  </p:par>
                  <p:par>
                    <p:cTn id="141" fill="hold">
                      <p:stCondLst>
                        <p:cond delay="indefinite"/>
                      </p:stCondLst>
                      <p:childTnLst>
                        <p:par>
                          <p:cTn id="142" fill="hold">
                            <p:stCondLst>
                              <p:cond delay="0"/>
                            </p:stCondLst>
                            <p:childTnLst>
                              <p:par>
                                <p:cTn id="143" presetID="14" presetClass="entr" presetSubtype="10" fill="hold" grpId="0" nodeType="clickEffect">
                                  <p:stCondLst>
                                    <p:cond delay="0"/>
                                  </p:stCondLst>
                                  <p:childTnLst>
                                    <p:set>
                                      <p:cBhvr>
                                        <p:cTn id="144" dur="1" fill="hold">
                                          <p:stCondLst>
                                            <p:cond delay="0"/>
                                          </p:stCondLst>
                                        </p:cTn>
                                        <p:tgtEl>
                                          <p:spTgt spid="4"/>
                                        </p:tgtEl>
                                        <p:attrNameLst>
                                          <p:attrName>style.visibility</p:attrName>
                                        </p:attrNameLst>
                                      </p:cBhvr>
                                      <p:to>
                                        <p:strVal val="visible"/>
                                      </p:to>
                                    </p:set>
                                    <p:animEffect transition="in" filter="randombar(horizontal)">
                                      <p:cBhvr>
                                        <p:cTn id="145" dur="500"/>
                                        <p:tgtEl>
                                          <p:spTgt spid="4"/>
                                        </p:tgtEl>
                                      </p:cBhvr>
                                    </p:animEffect>
                                  </p:childTnLst>
                                </p:cTn>
                              </p:par>
                            </p:childTnLst>
                          </p:cTn>
                        </p:par>
                        <p:par>
                          <p:cTn id="146" fill="hold">
                            <p:stCondLst>
                              <p:cond delay="500"/>
                            </p:stCondLst>
                            <p:childTnLst>
                              <p:par>
                                <p:cTn id="147" presetID="25" presetClass="emph" presetSubtype="0" fill="hold" grpId="1" nodeType="afterEffect">
                                  <p:stCondLst>
                                    <p:cond delay="0"/>
                                  </p:stCondLst>
                                  <p:childTnLst>
                                    <p:animClr clrSpc="hsl" dir="cw">
                                      <p:cBhvr override="childStyle">
                                        <p:cTn id="148" dur="500" fill="hold"/>
                                        <p:tgtEl>
                                          <p:spTgt spid="4"/>
                                        </p:tgtEl>
                                        <p:attrNameLst>
                                          <p:attrName>style.color</p:attrName>
                                        </p:attrNameLst>
                                      </p:cBhvr>
                                      <p:by>
                                        <p:hsl h="0" s="-70588" l="0"/>
                                      </p:by>
                                    </p:animClr>
                                    <p:animClr clrSpc="hsl" dir="cw">
                                      <p:cBhvr>
                                        <p:cTn id="149" dur="500" fill="hold"/>
                                        <p:tgtEl>
                                          <p:spTgt spid="4"/>
                                        </p:tgtEl>
                                        <p:attrNameLst>
                                          <p:attrName>fillcolor</p:attrName>
                                        </p:attrNameLst>
                                      </p:cBhvr>
                                      <p:by>
                                        <p:hsl h="0" s="-70588" l="0"/>
                                      </p:by>
                                    </p:animClr>
                                    <p:animClr clrSpc="hsl" dir="cw">
                                      <p:cBhvr>
                                        <p:cTn id="150" dur="500" fill="hold"/>
                                        <p:tgtEl>
                                          <p:spTgt spid="4"/>
                                        </p:tgtEl>
                                        <p:attrNameLst>
                                          <p:attrName>stroke.color</p:attrName>
                                        </p:attrNameLst>
                                      </p:cBhvr>
                                      <p:by>
                                        <p:hsl h="0" s="-70588" l="0"/>
                                      </p:by>
                                    </p:animClr>
                                    <p:set>
                                      <p:cBhvr>
                                        <p:cTn id="151"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p:bldP spid="4" grpId="0"/>
      <p:bldP spid="4"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395536" y="188640"/>
            <a:ext cx="8280920" cy="1656184"/>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D34817">
                  <a:lumMod val="20000"/>
                  <a:lumOff val="80000"/>
                </a:srgbClr>
              </a:solidFill>
            </a:endParaRPr>
          </a:p>
        </p:txBody>
      </p:sp>
      <p:sp>
        <p:nvSpPr>
          <p:cNvPr id="3" name="コンテンツ プレースホルダー 2"/>
          <p:cNvSpPr>
            <a:spLocks noGrp="1"/>
          </p:cNvSpPr>
          <p:nvPr>
            <p:ph sz="quarter" idx="1"/>
          </p:nvPr>
        </p:nvSpPr>
        <p:spPr>
          <a:xfrm>
            <a:off x="467544" y="116632"/>
            <a:ext cx="8352928" cy="2088232"/>
          </a:xfrm>
        </p:spPr>
        <p:txBody>
          <a:bodyPr>
            <a:normAutofit/>
          </a:bodyPr>
          <a:lstStyle/>
          <a:p>
            <a:pPr marL="0" indent="0">
              <a:buNone/>
            </a:pPr>
            <a:r>
              <a:rPr kumimoji="1" lang="ja-JP" altLang="en-US" sz="3200" dirty="0" smtClean="0">
                <a:latin typeface="AR丸ゴシック体M" pitchFamily="49" charset="-128"/>
                <a:ea typeface="AR丸ゴシック体M" pitchFamily="49" charset="-128"/>
              </a:rPr>
              <a:t>７．立上り時間にばらつきがあるので、</a:t>
            </a:r>
            <a:endParaRPr kumimoji="1" lang="en-US" altLang="ja-JP" sz="3200" dirty="0" smtClean="0">
              <a:latin typeface="AR丸ゴシック体M" pitchFamily="49" charset="-128"/>
              <a:ea typeface="AR丸ゴシック体M" pitchFamily="49" charset="-128"/>
            </a:endParaRPr>
          </a:p>
          <a:p>
            <a:pPr marL="0" indent="0">
              <a:buNone/>
            </a:pPr>
            <a:r>
              <a:rPr lang="ja-JP" altLang="en-US" sz="3200" dirty="0" smtClean="0">
                <a:latin typeface="AR丸ゴシック体M" pitchFamily="49" charset="-128"/>
                <a:ea typeface="AR丸ゴシック体M" pitchFamily="49" charset="-128"/>
              </a:rPr>
              <a:t>　　</a:t>
            </a:r>
            <a:r>
              <a:rPr kumimoji="1" lang="ja-JP" altLang="en-US" sz="3200" dirty="0" smtClean="0">
                <a:latin typeface="AR丸ゴシック体M" pitchFamily="49" charset="-128"/>
                <a:ea typeface="AR丸ゴシック体M" pitchFamily="49" charset="-128"/>
              </a:rPr>
              <a:t>立上りの</a:t>
            </a:r>
            <a:r>
              <a:rPr kumimoji="1" lang="en-US" altLang="ja-JP" sz="3200" dirty="0" smtClean="0">
                <a:latin typeface="AR丸ゴシック体M" pitchFamily="49" charset="-128"/>
                <a:ea typeface="AR丸ゴシック体M" pitchFamily="49" charset="-128"/>
              </a:rPr>
              <a:t>20</a:t>
            </a:r>
            <a:r>
              <a:rPr kumimoji="1" lang="ja-JP" altLang="en-US" sz="3200" dirty="0" smtClean="0">
                <a:latin typeface="AR丸ゴシック体M" pitchFamily="49" charset="-128"/>
                <a:ea typeface="AR丸ゴシック体M" pitchFamily="49" charset="-128"/>
              </a:rPr>
              <a:t>％の時刻を到達</a:t>
            </a:r>
            <a:r>
              <a:rPr lang="ja-JP" altLang="en-US" sz="3200" dirty="0" smtClean="0">
                <a:latin typeface="AR丸ゴシック体M" pitchFamily="49" charset="-128"/>
                <a:ea typeface="AR丸ゴシック体M" pitchFamily="49" charset="-128"/>
              </a:rPr>
              <a:t>時刻</a:t>
            </a:r>
            <a:r>
              <a:rPr kumimoji="1" lang="ja-JP" altLang="en-US" sz="3200" dirty="0" smtClean="0">
                <a:latin typeface="AR丸ゴシック体M" pitchFamily="49" charset="-128"/>
                <a:ea typeface="AR丸ゴシック体M" pitchFamily="49" charset="-128"/>
              </a:rPr>
              <a:t>として</a:t>
            </a:r>
            <a:endParaRPr kumimoji="1" lang="en-US" altLang="ja-JP" sz="3200" dirty="0" smtClean="0">
              <a:latin typeface="AR丸ゴシック体M" pitchFamily="49" charset="-128"/>
              <a:ea typeface="AR丸ゴシック体M" pitchFamily="49" charset="-128"/>
            </a:endParaRPr>
          </a:p>
          <a:p>
            <a:pPr marL="0" indent="0">
              <a:buNone/>
            </a:pPr>
            <a:r>
              <a:rPr lang="ja-JP" altLang="en-US" sz="3200" dirty="0" smtClean="0">
                <a:latin typeface="AR丸ゴシック体M" pitchFamily="49" charset="-128"/>
                <a:ea typeface="AR丸ゴシック体M" pitchFamily="49" charset="-128"/>
              </a:rPr>
              <a:t>　　</a:t>
            </a:r>
            <a:r>
              <a:rPr kumimoji="1" lang="ja-JP" altLang="en-US" sz="3200" dirty="0" smtClean="0">
                <a:latin typeface="AR丸ゴシック体M" pitchFamily="49" charset="-128"/>
                <a:ea typeface="AR丸ゴシック体M" pitchFamily="49" charset="-128"/>
              </a:rPr>
              <a:t>解析し直した</a:t>
            </a:r>
            <a:endParaRPr kumimoji="1" lang="en-US" altLang="ja-JP" sz="3200" dirty="0" smtClean="0">
              <a:latin typeface="AR丸ゴシック体M" pitchFamily="49" charset="-128"/>
              <a:ea typeface="AR丸ゴシック体M" pitchFamily="49" charset="-128"/>
            </a:endParaRPr>
          </a:p>
        </p:txBody>
      </p:sp>
      <p:grpSp>
        <p:nvGrpSpPr>
          <p:cNvPr id="15" name="グループ化 14"/>
          <p:cNvGrpSpPr/>
          <p:nvPr/>
        </p:nvGrpSpPr>
        <p:grpSpPr>
          <a:xfrm>
            <a:off x="1813318" y="1988840"/>
            <a:ext cx="5783018" cy="4288542"/>
            <a:chOff x="1813318" y="1988840"/>
            <a:chExt cx="5783018" cy="4288542"/>
          </a:xfrm>
        </p:grpSpPr>
        <p:grpSp>
          <p:nvGrpSpPr>
            <p:cNvPr id="2" name="グループ化 1"/>
            <p:cNvGrpSpPr/>
            <p:nvPr/>
          </p:nvGrpSpPr>
          <p:grpSpPr>
            <a:xfrm>
              <a:off x="1813318" y="1988840"/>
              <a:ext cx="5783018" cy="4288542"/>
              <a:chOff x="1813318" y="1988840"/>
              <a:chExt cx="5783018" cy="4288542"/>
            </a:xfrm>
          </p:grpSpPr>
          <p:grpSp>
            <p:nvGrpSpPr>
              <p:cNvPr id="12" name="グループ化 11"/>
              <p:cNvGrpSpPr/>
              <p:nvPr/>
            </p:nvGrpSpPr>
            <p:grpSpPr>
              <a:xfrm>
                <a:off x="1813318" y="1988840"/>
                <a:ext cx="5256584" cy="3816424"/>
                <a:chOff x="2028190" y="1988841"/>
                <a:chExt cx="5526939" cy="4392488"/>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8190" y="1988841"/>
                  <a:ext cx="5526939"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グループ化 4"/>
                <p:cNvGrpSpPr/>
                <p:nvPr/>
              </p:nvGrpSpPr>
              <p:grpSpPr>
                <a:xfrm>
                  <a:off x="2657411" y="2734735"/>
                  <a:ext cx="4680520" cy="3232209"/>
                  <a:chOff x="2567959" y="2471991"/>
                  <a:chExt cx="4680520" cy="3232209"/>
                </a:xfrm>
              </p:grpSpPr>
              <p:cxnSp>
                <p:nvCxnSpPr>
                  <p:cNvPr id="6" name="直線コネクタ 5"/>
                  <p:cNvCxnSpPr/>
                  <p:nvPr/>
                </p:nvCxnSpPr>
                <p:spPr>
                  <a:xfrm>
                    <a:off x="2567959" y="5704200"/>
                    <a:ext cx="468052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2843808" y="2471991"/>
                    <a:ext cx="39604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2987824" y="4748504"/>
                    <a:ext cx="2664296"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flipV="1">
                    <a:off x="3347864" y="4755790"/>
                    <a:ext cx="0" cy="833451"/>
                  </a:xfrm>
                  <a:prstGeom prst="straightConnector1">
                    <a:avLst/>
                  </a:prstGeom>
                  <a:ln>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2697492" y="4987849"/>
                    <a:ext cx="660986" cy="369332"/>
                  </a:xfrm>
                  <a:prstGeom prst="rect">
                    <a:avLst/>
                  </a:prstGeom>
                  <a:noFill/>
                </p:spPr>
                <p:txBody>
                  <a:bodyPr wrap="square" rtlCol="0">
                    <a:spAutoFit/>
                  </a:bodyPr>
                  <a:lstStyle/>
                  <a:p>
                    <a:r>
                      <a:rPr lang="en-US" altLang="ja-JP" dirty="0">
                        <a:solidFill>
                          <a:prstClr val="black"/>
                        </a:solidFill>
                      </a:rPr>
                      <a:t>20</a:t>
                    </a:r>
                    <a:r>
                      <a:rPr lang="ja-JP" altLang="en-US" dirty="0" smtClean="0">
                        <a:solidFill>
                          <a:prstClr val="black"/>
                        </a:solidFill>
                      </a:rPr>
                      <a:t>％</a:t>
                    </a:r>
                    <a:endParaRPr lang="ja-JP" altLang="en-US" dirty="0">
                      <a:solidFill>
                        <a:prstClr val="black"/>
                      </a:solidFill>
                    </a:endParaRPr>
                  </a:p>
                </p:txBody>
              </p:sp>
            </p:grpSp>
          </p:grpSp>
          <p:sp>
            <p:nvSpPr>
              <p:cNvPr id="14" name="テキスト ボックス 13"/>
              <p:cNvSpPr txBox="1"/>
              <p:nvPr/>
            </p:nvSpPr>
            <p:spPr>
              <a:xfrm>
                <a:off x="2411760" y="5877272"/>
                <a:ext cx="5184576" cy="400110"/>
              </a:xfrm>
              <a:prstGeom prst="rect">
                <a:avLst/>
              </a:prstGeom>
              <a:noFill/>
            </p:spPr>
            <p:txBody>
              <a:bodyPr wrap="square" rtlCol="0">
                <a:spAutoFit/>
              </a:bodyPr>
              <a:lstStyle/>
              <a:p>
                <a:r>
                  <a:rPr lang="ja-JP" altLang="en-US" sz="2000" dirty="0" smtClean="0">
                    <a:solidFill>
                      <a:prstClr val="black"/>
                    </a:solidFill>
                    <a:latin typeface="AR丸ゴシック体M" pitchFamily="49" charset="-128"/>
                    <a:ea typeface="AR丸ゴシック体M" pitchFamily="49" charset="-128"/>
                  </a:rPr>
                  <a:t>立上がり時間と到達時刻の関係</a:t>
                </a:r>
                <a:endParaRPr lang="ja-JP" altLang="en-US" sz="2000" dirty="0">
                  <a:solidFill>
                    <a:prstClr val="black"/>
                  </a:solidFill>
                  <a:latin typeface="AR丸ゴシック体M" pitchFamily="49" charset="-128"/>
                  <a:ea typeface="AR丸ゴシック体M" pitchFamily="49" charset="-128"/>
                </a:endParaRPr>
              </a:p>
            </p:txBody>
          </p:sp>
        </p:grpSp>
        <p:cxnSp>
          <p:nvCxnSpPr>
            <p:cNvPr id="11" name="直線コネクタ 10"/>
            <p:cNvCxnSpPr/>
            <p:nvPr/>
          </p:nvCxnSpPr>
          <p:spPr>
            <a:xfrm>
              <a:off x="3834205" y="3897052"/>
              <a:ext cx="0" cy="1246665"/>
            </a:xfrm>
            <a:prstGeom prst="line">
              <a:avLst/>
            </a:prstGeom>
          </p:spPr>
          <p:style>
            <a:lnRef idx="1">
              <a:schemeClr val="accent1"/>
            </a:lnRef>
            <a:fillRef idx="0">
              <a:schemeClr val="accent1"/>
            </a:fillRef>
            <a:effectRef idx="0">
              <a:schemeClr val="accent1"/>
            </a:effectRef>
            <a:fontRef idx="minor">
              <a:schemeClr val="tx1"/>
            </a:fontRef>
          </p:style>
        </p:cxnSp>
      </p:grpSp>
      <p:sp>
        <p:nvSpPr>
          <p:cNvPr id="4" name="スライド番号プレースホルダー 3"/>
          <p:cNvSpPr>
            <a:spLocks noGrp="1"/>
          </p:cNvSpPr>
          <p:nvPr>
            <p:ph type="sldNum" sz="quarter" idx="12"/>
          </p:nvPr>
        </p:nvSpPr>
        <p:spPr/>
        <p:txBody>
          <a:bodyPr/>
          <a:lstStyle/>
          <a:p>
            <a:fld id="{EE5B7901-85A3-43D0-93B3-5943752BF4A8}" type="slidenum">
              <a:rPr kumimoji="1" lang="ja-JP" altLang="en-US" smtClean="0"/>
              <a:pPr/>
              <a:t>36</a:t>
            </a:fld>
            <a:endParaRPr kumimoji="1" lang="ja-JP" altLang="en-US"/>
          </a:p>
        </p:txBody>
      </p:sp>
    </p:spTree>
    <p:extLst>
      <p:ext uri="{BB962C8B-B14F-4D97-AF65-F5344CB8AC3E}">
        <p14:creationId xmlns:p14="http://schemas.microsoft.com/office/powerpoint/2010/main" val="218062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down)">
                                      <p:cBhvr>
                                        <p:cTn id="55" dur="580">
                                          <p:stCondLst>
                                            <p:cond delay="0"/>
                                          </p:stCondLst>
                                        </p:cTn>
                                        <p:tgtEl>
                                          <p:spTgt spid="13"/>
                                        </p:tgtEl>
                                      </p:cBhvr>
                                    </p:animEffect>
                                    <p:anim calcmode="lin" valueType="num">
                                      <p:cBhvr>
                                        <p:cTn id="5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1" dur="26">
                                          <p:stCondLst>
                                            <p:cond delay="650"/>
                                          </p:stCondLst>
                                        </p:cTn>
                                        <p:tgtEl>
                                          <p:spTgt spid="13"/>
                                        </p:tgtEl>
                                      </p:cBhvr>
                                      <p:to x="100000" y="60000"/>
                                    </p:animScale>
                                    <p:animScale>
                                      <p:cBhvr>
                                        <p:cTn id="62" dur="166" decel="50000">
                                          <p:stCondLst>
                                            <p:cond delay="676"/>
                                          </p:stCondLst>
                                        </p:cTn>
                                        <p:tgtEl>
                                          <p:spTgt spid="13"/>
                                        </p:tgtEl>
                                      </p:cBhvr>
                                      <p:to x="100000" y="100000"/>
                                    </p:animScale>
                                    <p:animScale>
                                      <p:cBhvr>
                                        <p:cTn id="63" dur="26">
                                          <p:stCondLst>
                                            <p:cond delay="1312"/>
                                          </p:stCondLst>
                                        </p:cTn>
                                        <p:tgtEl>
                                          <p:spTgt spid="13"/>
                                        </p:tgtEl>
                                      </p:cBhvr>
                                      <p:to x="100000" y="80000"/>
                                    </p:animScale>
                                    <p:animScale>
                                      <p:cBhvr>
                                        <p:cTn id="64" dur="166" decel="50000">
                                          <p:stCondLst>
                                            <p:cond delay="1338"/>
                                          </p:stCondLst>
                                        </p:cTn>
                                        <p:tgtEl>
                                          <p:spTgt spid="13"/>
                                        </p:tgtEl>
                                      </p:cBhvr>
                                      <p:to x="100000" y="100000"/>
                                    </p:animScale>
                                    <p:animScale>
                                      <p:cBhvr>
                                        <p:cTn id="65" dur="26">
                                          <p:stCondLst>
                                            <p:cond delay="1642"/>
                                          </p:stCondLst>
                                        </p:cTn>
                                        <p:tgtEl>
                                          <p:spTgt spid="13"/>
                                        </p:tgtEl>
                                      </p:cBhvr>
                                      <p:to x="100000" y="90000"/>
                                    </p:animScale>
                                    <p:animScale>
                                      <p:cBhvr>
                                        <p:cTn id="66" dur="166" decel="50000">
                                          <p:stCondLst>
                                            <p:cond delay="1668"/>
                                          </p:stCondLst>
                                        </p:cTn>
                                        <p:tgtEl>
                                          <p:spTgt spid="13"/>
                                        </p:tgtEl>
                                      </p:cBhvr>
                                      <p:to x="100000" y="100000"/>
                                    </p:animScale>
                                    <p:animScale>
                                      <p:cBhvr>
                                        <p:cTn id="67" dur="26">
                                          <p:stCondLst>
                                            <p:cond delay="1808"/>
                                          </p:stCondLst>
                                        </p:cTn>
                                        <p:tgtEl>
                                          <p:spTgt spid="13"/>
                                        </p:tgtEl>
                                      </p:cBhvr>
                                      <p:to x="100000" y="95000"/>
                                    </p:animScale>
                                    <p:animScale>
                                      <p:cBhvr>
                                        <p:cTn id="68" dur="166" decel="50000">
                                          <p:stCondLst>
                                            <p:cond delay="1834"/>
                                          </p:stCondLst>
                                        </p:cTn>
                                        <p:tgtEl>
                                          <p:spTgt spid="13"/>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sz="quarter" idx="1"/>
          </p:nvPr>
        </p:nvSpPr>
        <p:spPr/>
        <p:txBody>
          <a:bodyPr/>
          <a:lstStyle/>
          <a:p>
            <a:endParaRPr kumimoji="1" lang="ja-JP" altLang="en-US" dirty="0"/>
          </a:p>
        </p:txBody>
      </p:sp>
      <p:grpSp>
        <p:nvGrpSpPr>
          <p:cNvPr id="4" name="グループ化 3"/>
          <p:cNvGrpSpPr/>
          <p:nvPr/>
        </p:nvGrpSpPr>
        <p:grpSpPr>
          <a:xfrm>
            <a:off x="755576" y="323107"/>
            <a:ext cx="9577064" cy="7524515"/>
            <a:chOff x="755576" y="323107"/>
            <a:chExt cx="9577064" cy="7524515"/>
          </a:xfrm>
        </p:grpSpPr>
        <p:pic>
          <p:nvPicPr>
            <p:cNvPr id="2050" name="Picture 2" descr="E:\graph20p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323107"/>
              <a:ext cx="7848872" cy="5914205"/>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2843808" y="6093296"/>
              <a:ext cx="7488832" cy="1754326"/>
            </a:xfrm>
            <a:prstGeom prst="rect">
              <a:avLst/>
            </a:prstGeom>
            <a:noFill/>
          </p:spPr>
          <p:txBody>
            <a:bodyPr wrap="square" rtlCol="0">
              <a:spAutoFit/>
            </a:bodyPr>
            <a:lstStyle/>
            <a:p>
              <a:r>
                <a:rPr lang="ja-JP" altLang="en-US" sz="2000" dirty="0" smtClean="0">
                  <a:solidFill>
                    <a:prstClr val="black"/>
                  </a:solidFill>
                  <a:latin typeface="AR丸ゴシック体M" pitchFamily="49" charset="-128"/>
                  <a:ea typeface="AR丸ゴシック体M" pitchFamily="49" charset="-128"/>
                </a:rPr>
                <a:t>全イベントでの光速</a:t>
              </a:r>
              <a:r>
                <a:rPr lang="ja-JP" altLang="en-US" sz="3600" dirty="0" smtClean="0">
                  <a:solidFill>
                    <a:prstClr val="black"/>
                  </a:solidFill>
                  <a:latin typeface="AR丸ゴシック体M" pitchFamily="49" charset="-128"/>
                  <a:ea typeface="AR丸ゴシック体M" pitchFamily="49" charset="-128"/>
                </a:rPr>
                <a:t>　</a:t>
              </a:r>
              <a:endParaRPr lang="en-US" altLang="ja-JP" sz="3600" dirty="0" smtClean="0">
                <a:solidFill>
                  <a:prstClr val="black"/>
                </a:solidFill>
                <a:latin typeface="AR丸ゴシック体M" pitchFamily="49" charset="-128"/>
                <a:ea typeface="AR丸ゴシック体M" pitchFamily="49" charset="-128"/>
              </a:endParaRPr>
            </a:p>
            <a:p>
              <a:endParaRPr lang="en-US" altLang="ja-JP" sz="3600" b="1" dirty="0" smtClean="0">
                <a:solidFill>
                  <a:prstClr val="black"/>
                </a:solidFill>
                <a:latin typeface="AR丸ゴシック体M" pitchFamily="49" charset="-128"/>
                <a:ea typeface="AR丸ゴシック体M" pitchFamily="49" charset="-128"/>
              </a:endParaRPr>
            </a:p>
            <a:p>
              <a:r>
                <a:rPr lang="ja-JP" altLang="en-US" sz="3600" b="1" dirty="0" smtClean="0">
                  <a:solidFill>
                    <a:prstClr val="black"/>
                  </a:solidFill>
                  <a:latin typeface="AR丸ゴシック体M" pitchFamily="49" charset="-128"/>
                  <a:ea typeface="AR丸ゴシック体M" pitchFamily="49" charset="-128"/>
                </a:rPr>
                <a:t>　</a:t>
              </a:r>
              <a:endParaRPr lang="en-US" altLang="ja-JP" sz="3600" baseline="30000" dirty="0" smtClean="0">
                <a:solidFill>
                  <a:prstClr val="black"/>
                </a:solidFill>
                <a:latin typeface="AR丸ゴシック体M" pitchFamily="49" charset="-128"/>
                <a:ea typeface="AR丸ゴシック体M" pitchFamily="49" charset="-128"/>
              </a:endParaRPr>
            </a:p>
          </p:txBody>
        </p:sp>
      </p:grpSp>
      <p:sp>
        <p:nvSpPr>
          <p:cNvPr id="7" name="テキスト ボックス 6"/>
          <p:cNvSpPr txBox="1"/>
          <p:nvPr/>
        </p:nvSpPr>
        <p:spPr>
          <a:xfrm>
            <a:off x="1043608" y="2754794"/>
            <a:ext cx="7488832" cy="1754326"/>
          </a:xfrm>
          <a:prstGeom prst="rect">
            <a:avLst/>
          </a:prstGeom>
          <a:solidFill>
            <a:schemeClr val="tx2">
              <a:lumMod val="40000"/>
              <a:lumOff val="60000"/>
            </a:schemeClr>
          </a:solidFill>
        </p:spPr>
        <p:txBody>
          <a:bodyPr wrap="square" rtlCol="0">
            <a:spAutoFit/>
          </a:bodyPr>
          <a:lstStyle/>
          <a:p>
            <a:r>
              <a:rPr lang="ja-JP" altLang="en-US" sz="3600" dirty="0" smtClean="0">
                <a:solidFill>
                  <a:prstClr val="black"/>
                </a:solidFill>
                <a:latin typeface="AR丸ゴシック体M" pitchFamily="49" charset="-128"/>
                <a:ea typeface="AR丸ゴシック体M" pitchFamily="49" charset="-128"/>
              </a:rPr>
              <a:t>全イベントでの光速　</a:t>
            </a:r>
            <a:endParaRPr lang="en-US" altLang="ja-JP" sz="3600" dirty="0" smtClean="0">
              <a:solidFill>
                <a:prstClr val="black"/>
              </a:solidFill>
              <a:latin typeface="AR丸ゴシック体M" pitchFamily="49" charset="-128"/>
              <a:ea typeface="AR丸ゴシック体M" pitchFamily="49" charset="-128"/>
            </a:endParaRPr>
          </a:p>
          <a:p>
            <a:endParaRPr lang="en-US" altLang="ja-JP" sz="3600" b="1" dirty="0" smtClean="0">
              <a:solidFill>
                <a:prstClr val="black"/>
              </a:solidFill>
              <a:latin typeface="AR丸ゴシック体M" pitchFamily="49" charset="-128"/>
              <a:ea typeface="AR丸ゴシック体M" pitchFamily="49" charset="-128"/>
            </a:endParaRPr>
          </a:p>
          <a:p>
            <a:r>
              <a:rPr lang="ja-JP" altLang="en-US" sz="3600" b="1" dirty="0" smtClean="0">
                <a:solidFill>
                  <a:prstClr val="black"/>
                </a:solidFill>
                <a:latin typeface="AR丸ゴシック体M" pitchFamily="49" charset="-128"/>
                <a:ea typeface="AR丸ゴシック体M" pitchFamily="49" charset="-128"/>
              </a:rPr>
              <a:t>　</a:t>
            </a:r>
            <a:r>
              <a:rPr lang="ja-JP" altLang="en-US" sz="3600" dirty="0" smtClean="0">
                <a:solidFill>
                  <a:prstClr val="black"/>
                </a:solidFill>
                <a:latin typeface="AR丸ゴシック体M" pitchFamily="49" charset="-128"/>
                <a:ea typeface="AR丸ゴシック体M" pitchFamily="49" charset="-128"/>
              </a:rPr>
              <a:t>Ｃ＝</a:t>
            </a:r>
            <a:r>
              <a:rPr lang="en-US" altLang="ja-JP" sz="3600" dirty="0" smtClean="0">
                <a:solidFill>
                  <a:prstClr val="black"/>
                </a:solidFill>
                <a:latin typeface="AR丸ゴシック体M" pitchFamily="49" charset="-128"/>
                <a:ea typeface="AR丸ゴシック体M" pitchFamily="49" charset="-128"/>
              </a:rPr>
              <a:t>(3.13±0.04)×10</a:t>
            </a:r>
            <a:r>
              <a:rPr lang="en-US" altLang="ja-JP" sz="3600" baseline="30000" dirty="0" smtClean="0">
                <a:solidFill>
                  <a:prstClr val="black"/>
                </a:solidFill>
                <a:latin typeface="AR丸ゴシック体M" pitchFamily="49" charset="-128"/>
                <a:ea typeface="AR丸ゴシック体M" pitchFamily="49" charset="-128"/>
              </a:rPr>
              <a:t>8</a:t>
            </a:r>
            <a:r>
              <a:rPr lang="en-US" altLang="ja-JP" sz="3600" dirty="0" smtClean="0">
                <a:solidFill>
                  <a:prstClr val="black"/>
                </a:solidFill>
                <a:latin typeface="AR丸ゴシック体M" pitchFamily="49" charset="-128"/>
                <a:ea typeface="AR丸ゴシック体M" pitchFamily="49" charset="-128"/>
              </a:rPr>
              <a:t>(m/s)</a:t>
            </a:r>
            <a:endParaRPr lang="en-US" altLang="ja-JP" sz="3600" baseline="30000" dirty="0" smtClean="0">
              <a:solidFill>
                <a:prstClr val="black"/>
              </a:solidFill>
              <a:latin typeface="AR丸ゴシック体M" pitchFamily="49" charset="-128"/>
              <a:ea typeface="AR丸ゴシック体M" pitchFamily="49" charset="-128"/>
            </a:endParaRPr>
          </a:p>
        </p:txBody>
      </p:sp>
      <p:sp>
        <p:nvSpPr>
          <p:cNvPr id="5" name="スライド番号プレースホルダー 4"/>
          <p:cNvSpPr>
            <a:spLocks noGrp="1"/>
          </p:cNvSpPr>
          <p:nvPr>
            <p:ph type="sldNum" sz="quarter" idx="12"/>
          </p:nvPr>
        </p:nvSpPr>
        <p:spPr/>
        <p:txBody>
          <a:bodyPr/>
          <a:lstStyle/>
          <a:p>
            <a:fld id="{EE5B7901-85A3-43D0-93B3-5943752BF4A8}" type="slidenum">
              <a:rPr kumimoji="1" lang="ja-JP" altLang="en-US" smtClean="0"/>
              <a:pPr/>
              <a:t>37</a:t>
            </a:fld>
            <a:endParaRPr kumimoji="1" lang="ja-JP" altLang="en-US"/>
          </a:p>
        </p:txBody>
      </p:sp>
    </p:spTree>
    <p:extLst>
      <p:ext uri="{BB962C8B-B14F-4D97-AF65-F5344CB8AC3E}">
        <p14:creationId xmlns:p14="http://schemas.microsoft.com/office/powerpoint/2010/main" val="149070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sz="quarter" idx="1"/>
          </p:nvPr>
        </p:nvSpPr>
        <p:spPr/>
        <p:txBody>
          <a:bodyPr/>
          <a:lstStyle/>
          <a:p>
            <a:endParaRPr kumimoji="1" lang="ja-JP" altLang="en-US" dirty="0"/>
          </a:p>
        </p:txBody>
      </p:sp>
      <p:grpSp>
        <p:nvGrpSpPr>
          <p:cNvPr id="4" name="グループ化 3"/>
          <p:cNvGrpSpPr/>
          <p:nvPr/>
        </p:nvGrpSpPr>
        <p:grpSpPr>
          <a:xfrm>
            <a:off x="467543" y="404664"/>
            <a:ext cx="8340216" cy="6768752"/>
            <a:chOff x="467543" y="404664"/>
            <a:chExt cx="8340216" cy="6768752"/>
          </a:xfrm>
        </p:grpSpPr>
        <p:pic>
          <p:nvPicPr>
            <p:cNvPr id="3074" name="Picture 2" descr="E:\graph20.heikinijou.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3" y="404664"/>
              <a:ext cx="8340216" cy="5760640"/>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2123728" y="6219309"/>
              <a:ext cx="5472608" cy="954107"/>
            </a:xfrm>
            <a:prstGeom prst="rect">
              <a:avLst/>
            </a:prstGeom>
            <a:noFill/>
          </p:spPr>
          <p:txBody>
            <a:bodyPr wrap="square" rtlCol="0">
              <a:spAutoFit/>
            </a:bodyPr>
            <a:lstStyle/>
            <a:p>
              <a:r>
                <a:rPr lang="ja-JP" altLang="en-US" sz="2000" dirty="0" smtClean="0">
                  <a:solidFill>
                    <a:prstClr val="black"/>
                  </a:solidFill>
                  <a:latin typeface="AR丸ゴシック体M" pitchFamily="49" charset="-128"/>
                  <a:ea typeface="AR丸ゴシック体M" pitchFamily="49" charset="-128"/>
                </a:rPr>
                <a:t>平均</a:t>
              </a:r>
              <a:r>
                <a:rPr lang="en-US" altLang="ja-JP" sz="2000" dirty="0" smtClean="0">
                  <a:solidFill>
                    <a:prstClr val="black"/>
                  </a:solidFill>
                  <a:latin typeface="AR丸ゴシック体M" pitchFamily="49" charset="-128"/>
                  <a:ea typeface="AR丸ゴシック体M" pitchFamily="49" charset="-128"/>
                </a:rPr>
                <a:t>voltage</a:t>
              </a:r>
              <a:r>
                <a:rPr lang="ja-JP" altLang="en-US" sz="2000" dirty="0" smtClean="0">
                  <a:solidFill>
                    <a:prstClr val="black"/>
                  </a:solidFill>
                  <a:latin typeface="AR丸ゴシック体M" pitchFamily="49" charset="-128"/>
                  <a:ea typeface="AR丸ゴシック体M" pitchFamily="49" charset="-128"/>
                </a:rPr>
                <a:t>以上のイベントでの光速</a:t>
              </a:r>
              <a:endParaRPr lang="en-US" altLang="ja-JP" sz="2000" dirty="0" smtClean="0">
                <a:solidFill>
                  <a:prstClr val="black"/>
                </a:solidFill>
                <a:latin typeface="AR丸ゴシック体M" pitchFamily="49" charset="-128"/>
                <a:ea typeface="AR丸ゴシック体M" pitchFamily="49" charset="-128"/>
              </a:endParaRPr>
            </a:p>
            <a:p>
              <a:endParaRPr lang="en-US" altLang="ja-JP" sz="3600" b="1" dirty="0" smtClean="0">
                <a:solidFill>
                  <a:prstClr val="black"/>
                </a:solidFill>
                <a:latin typeface="AR丸ゴシック体M" pitchFamily="49" charset="-128"/>
                <a:ea typeface="AR丸ゴシック体M" pitchFamily="49" charset="-128"/>
              </a:endParaRPr>
            </a:p>
          </p:txBody>
        </p:sp>
      </p:grpSp>
      <p:sp>
        <p:nvSpPr>
          <p:cNvPr id="8" name="テキスト ボックス 7"/>
          <p:cNvSpPr txBox="1"/>
          <p:nvPr/>
        </p:nvSpPr>
        <p:spPr>
          <a:xfrm>
            <a:off x="683568" y="2538770"/>
            <a:ext cx="7920880" cy="1754326"/>
          </a:xfrm>
          <a:prstGeom prst="rect">
            <a:avLst/>
          </a:prstGeom>
          <a:solidFill>
            <a:schemeClr val="tx2">
              <a:lumMod val="40000"/>
              <a:lumOff val="60000"/>
            </a:schemeClr>
          </a:solidFill>
        </p:spPr>
        <p:txBody>
          <a:bodyPr wrap="square" rtlCol="0">
            <a:spAutoFit/>
          </a:bodyPr>
          <a:lstStyle/>
          <a:p>
            <a:r>
              <a:rPr lang="ja-JP" altLang="en-US" sz="3600" dirty="0" smtClean="0">
                <a:solidFill>
                  <a:prstClr val="black"/>
                </a:solidFill>
                <a:latin typeface="AR丸ゴシック体M" pitchFamily="49" charset="-128"/>
                <a:ea typeface="AR丸ゴシック体M" pitchFamily="49" charset="-128"/>
              </a:rPr>
              <a:t>平均</a:t>
            </a:r>
            <a:r>
              <a:rPr lang="en-US" altLang="ja-JP" sz="3600" dirty="0" smtClean="0">
                <a:solidFill>
                  <a:prstClr val="black"/>
                </a:solidFill>
                <a:latin typeface="AR丸ゴシック体M" pitchFamily="49" charset="-128"/>
                <a:ea typeface="AR丸ゴシック体M" pitchFamily="49" charset="-128"/>
              </a:rPr>
              <a:t>voltage</a:t>
            </a:r>
            <a:r>
              <a:rPr lang="ja-JP" altLang="en-US" sz="3600" dirty="0" smtClean="0">
                <a:solidFill>
                  <a:prstClr val="black"/>
                </a:solidFill>
                <a:latin typeface="AR丸ゴシック体M" pitchFamily="49" charset="-128"/>
                <a:ea typeface="AR丸ゴシック体M" pitchFamily="49" charset="-128"/>
              </a:rPr>
              <a:t>以上のイベントでの光速</a:t>
            </a:r>
            <a:endParaRPr lang="en-US" altLang="ja-JP" sz="3600" dirty="0" smtClean="0">
              <a:solidFill>
                <a:prstClr val="black"/>
              </a:solidFill>
              <a:latin typeface="AR丸ゴシック体M" pitchFamily="49" charset="-128"/>
              <a:ea typeface="AR丸ゴシック体M" pitchFamily="49" charset="-128"/>
            </a:endParaRPr>
          </a:p>
          <a:p>
            <a:endParaRPr lang="en-US" altLang="ja-JP" sz="3600" b="1" dirty="0" smtClean="0">
              <a:solidFill>
                <a:prstClr val="black"/>
              </a:solidFill>
              <a:latin typeface="AR丸ゴシック体M" pitchFamily="49" charset="-128"/>
              <a:ea typeface="AR丸ゴシック体M" pitchFamily="49" charset="-128"/>
            </a:endParaRPr>
          </a:p>
          <a:p>
            <a:r>
              <a:rPr lang="ja-JP" altLang="en-US" sz="3600" b="1" dirty="0" smtClean="0">
                <a:solidFill>
                  <a:prstClr val="black"/>
                </a:solidFill>
                <a:latin typeface="AR丸ゴシック体M" pitchFamily="49" charset="-128"/>
                <a:ea typeface="AR丸ゴシック体M" pitchFamily="49" charset="-128"/>
              </a:rPr>
              <a:t>　</a:t>
            </a:r>
            <a:r>
              <a:rPr lang="ja-JP" altLang="en-US" sz="3600" dirty="0" smtClean="0">
                <a:solidFill>
                  <a:prstClr val="black"/>
                </a:solidFill>
                <a:latin typeface="AR丸ゴシック体M" pitchFamily="49" charset="-128"/>
                <a:ea typeface="AR丸ゴシック体M" pitchFamily="49" charset="-128"/>
              </a:rPr>
              <a:t>Ｃ＝</a:t>
            </a:r>
            <a:r>
              <a:rPr lang="en-US" altLang="ja-JP" sz="3600" dirty="0" smtClean="0">
                <a:solidFill>
                  <a:srgbClr val="FF0000"/>
                </a:solidFill>
                <a:latin typeface="AR丸ゴシック体M" pitchFamily="49" charset="-128"/>
                <a:ea typeface="AR丸ゴシック体M" pitchFamily="49" charset="-128"/>
              </a:rPr>
              <a:t>(2.97±0.10)×10</a:t>
            </a:r>
            <a:r>
              <a:rPr lang="en-US" altLang="ja-JP" sz="3600" baseline="30000" dirty="0" smtClean="0">
                <a:solidFill>
                  <a:srgbClr val="FF0000"/>
                </a:solidFill>
                <a:latin typeface="AR丸ゴシック体M" pitchFamily="49" charset="-128"/>
                <a:ea typeface="AR丸ゴシック体M" pitchFamily="49" charset="-128"/>
              </a:rPr>
              <a:t>8</a:t>
            </a:r>
            <a:r>
              <a:rPr lang="en-US" altLang="ja-JP" sz="3600" dirty="0" smtClean="0">
                <a:solidFill>
                  <a:srgbClr val="FF0000"/>
                </a:solidFill>
                <a:latin typeface="AR丸ゴシック体M" pitchFamily="49" charset="-128"/>
                <a:ea typeface="AR丸ゴシック体M" pitchFamily="49" charset="-128"/>
              </a:rPr>
              <a:t>(m/s)</a:t>
            </a:r>
            <a:endParaRPr lang="en-US" altLang="ja-JP" sz="3600" baseline="30000" dirty="0" smtClean="0">
              <a:solidFill>
                <a:srgbClr val="FF0000"/>
              </a:solidFill>
              <a:latin typeface="AR丸ゴシック体M" pitchFamily="49" charset="-128"/>
              <a:ea typeface="AR丸ゴシック体M" pitchFamily="49" charset="-128"/>
            </a:endParaRPr>
          </a:p>
        </p:txBody>
      </p:sp>
      <p:sp>
        <p:nvSpPr>
          <p:cNvPr id="5" name="スライド番号プレースホルダー 4"/>
          <p:cNvSpPr>
            <a:spLocks noGrp="1"/>
          </p:cNvSpPr>
          <p:nvPr>
            <p:ph type="sldNum" sz="quarter" idx="12"/>
          </p:nvPr>
        </p:nvSpPr>
        <p:spPr/>
        <p:txBody>
          <a:bodyPr/>
          <a:lstStyle/>
          <a:p>
            <a:fld id="{EE5B7901-85A3-43D0-93B3-5943752BF4A8}" type="slidenum">
              <a:rPr kumimoji="1" lang="ja-JP" altLang="en-US" smtClean="0"/>
              <a:pPr/>
              <a:t>38</a:t>
            </a:fld>
            <a:endParaRPr kumimoji="1" lang="ja-JP" altLang="en-US"/>
          </a:p>
        </p:txBody>
      </p:sp>
    </p:spTree>
    <p:extLst>
      <p:ext uri="{BB962C8B-B14F-4D97-AF65-F5344CB8AC3E}">
        <p14:creationId xmlns:p14="http://schemas.microsoft.com/office/powerpoint/2010/main" val="219866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P創英角ﾎﾟｯﾌﾟ体" pitchFamily="50" charset="-128"/>
                <a:ea typeface="HGP創英角ﾎﾟｯﾌﾟ体" pitchFamily="50" charset="-128"/>
              </a:rPr>
              <a:t>考察のまとめ</a:t>
            </a:r>
            <a:endParaRPr kumimoji="1" lang="ja-JP" altLang="en-US" dirty="0">
              <a:latin typeface="HGP創英角ﾎﾟｯﾌﾟ体" pitchFamily="50" charset="-128"/>
              <a:ea typeface="HGP創英角ﾎﾟｯﾌﾟ体" pitchFamily="50" charset="-128"/>
            </a:endParaRPr>
          </a:p>
        </p:txBody>
      </p:sp>
      <p:sp>
        <p:nvSpPr>
          <p:cNvPr id="3" name="コンテンツ プレースホルダー 2"/>
          <p:cNvSpPr>
            <a:spLocks noGrp="1"/>
          </p:cNvSpPr>
          <p:nvPr>
            <p:ph sz="quarter" idx="1"/>
          </p:nvPr>
        </p:nvSpPr>
        <p:spPr>
          <a:xfrm>
            <a:off x="1105272" y="1447800"/>
            <a:ext cx="8075240" cy="4572000"/>
          </a:xfrm>
        </p:spPr>
        <p:txBody>
          <a:bodyPr>
            <a:normAutofit/>
          </a:bodyPr>
          <a:lstStyle/>
          <a:p>
            <a:pPr>
              <a:buNone/>
            </a:pPr>
            <a:endParaRPr lang="en-US" altLang="ja-JP" dirty="0" smtClean="0"/>
          </a:p>
          <a:p>
            <a:pPr>
              <a:buNone/>
            </a:pPr>
            <a:r>
              <a:rPr lang="ja-JP" altLang="en-US" sz="2800" dirty="0" smtClean="0">
                <a:latin typeface="AR丸ゴシック体M" pitchFamily="49" charset="-128"/>
                <a:ea typeface="AR丸ゴシック体M" pitchFamily="49" charset="-128"/>
              </a:rPr>
              <a:t>考察</a:t>
            </a:r>
            <a:r>
              <a:rPr lang="ja-JP" altLang="en-US" sz="2800" dirty="0" smtClean="0">
                <a:solidFill>
                  <a:srgbClr val="FF0000"/>
                </a:solidFill>
                <a:latin typeface="AR丸ゴシック体M" pitchFamily="49" charset="-128"/>
                <a:ea typeface="AR丸ゴシック体M" pitchFamily="49" charset="-128"/>
              </a:rPr>
              <a:t>７</a:t>
            </a:r>
            <a:r>
              <a:rPr lang="ja-JP" altLang="en-US" sz="2800" dirty="0" smtClean="0">
                <a:latin typeface="AR丸ゴシック体M" pitchFamily="49" charset="-128"/>
                <a:ea typeface="AR丸ゴシック体M" pitchFamily="49" charset="-128"/>
              </a:rPr>
              <a:t>が最も適切</a:t>
            </a:r>
            <a:endParaRPr lang="en-US" altLang="ja-JP" sz="2800" dirty="0" smtClean="0">
              <a:latin typeface="AR丸ゴシック体M" pitchFamily="49" charset="-128"/>
              <a:ea typeface="AR丸ゴシック体M" pitchFamily="49" charset="-128"/>
            </a:endParaRPr>
          </a:p>
          <a:p>
            <a:pPr>
              <a:buNone/>
            </a:pPr>
            <a:endParaRPr lang="en-US" altLang="ja-JP" sz="2800" dirty="0" smtClean="0">
              <a:latin typeface="AR丸ゴシック体M" pitchFamily="49" charset="-128"/>
              <a:ea typeface="AR丸ゴシック体M" pitchFamily="49" charset="-128"/>
            </a:endParaRPr>
          </a:p>
          <a:p>
            <a:pPr>
              <a:buNone/>
            </a:pPr>
            <a:r>
              <a:rPr lang="ja-JP" altLang="en-US" sz="2800" dirty="0" smtClean="0">
                <a:latin typeface="AR丸ゴシック体M" pitchFamily="49" charset="-128"/>
                <a:ea typeface="AR丸ゴシック体M" pitchFamily="49" charset="-128"/>
              </a:rPr>
              <a:t>⇒つまり、小さな光速の値が出た原因は</a:t>
            </a:r>
            <a:endParaRPr lang="en-US" altLang="ja-JP" sz="2800" dirty="0" smtClean="0">
              <a:latin typeface="AR丸ゴシック体M" pitchFamily="49" charset="-128"/>
              <a:ea typeface="AR丸ゴシック体M" pitchFamily="49" charset="-128"/>
            </a:endParaRPr>
          </a:p>
          <a:p>
            <a:pPr>
              <a:buNone/>
            </a:pPr>
            <a:r>
              <a:rPr lang="ja-JP" altLang="en-US" sz="2800" dirty="0" smtClean="0">
                <a:latin typeface="AR丸ゴシック体M" pitchFamily="49" charset="-128"/>
                <a:ea typeface="AR丸ゴシック体M" pitchFamily="49" charset="-128"/>
              </a:rPr>
              <a:t>　①立上がり時間のばらつき</a:t>
            </a:r>
            <a:endParaRPr lang="en-US" altLang="ja-JP" sz="2800" dirty="0" smtClean="0">
              <a:latin typeface="AR丸ゴシック体M" pitchFamily="49" charset="-128"/>
              <a:ea typeface="AR丸ゴシック体M" pitchFamily="49" charset="-128"/>
            </a:endParaRPr>
          </a:p>
          <a:p>
            <a:pPr>
              <a:buNone/>
            </a:pPr>
            <a:r>
              <a:rPr lang="ja-JP" altLang="en-US" sz="2800" dirty="0" smtClean="0">
                <a:latin typeface="AR丸ゴシック体M" pitchFamily="49" charset="-128"/>
                <a:ea typeface="AR丸ゴシック体M" pitchFamily="49" charset="-128"/>
              </a:rPr>
              <a:t>　②光子の量が少ないこと</a:t>
            </a:r>
            <a:endParaRPr lang="en-US" altLang="ja-JP" sz="2800" dirty="0" smtClean="0">
              <a:latin typeface="AR丸ゴシック体M" pitchFamily="49" charset="-128"/>
              <a:ea typeface="AR丸ゴシック体M" pitchFamily="49" charset="-128"/>
            </a:endParaRPr>
          </a:p>
          <a:p>
            <a:pPr>
              <a:buNone/>
            </a:pPr>
            <a:endParaRPr lang="en-US" altLang="ja-JP" sz="2800" dirty="0" smtClean="0">
              <a:latin typeface="AR丸ゴシック体M" pitchFamily="49" charset="-128"/>
              <a:ea typeface="AR丸ゴシック体M" pitchFamily="49" charset="-128"/>
            </a:endParaRPr>
          </a:p>
          <a:p>
            <a:pPr>
              <a:buNone/>
            </a:pPr>
            <a:r>
              <a:rPr lang="ja-JP" altLang="en-US" sz="2800" dirty="0" smtClean="0">
                <a:latin typeface="AR丸ゴシック体M" pitchFamily="49" charset="-128"/>
                <a:ea typeface="AR丸ゴシック体M" pitchFamily="49" charset="-128"/>
              </a:rPr>
              <a:t>のふたつが考えられる</a:t>
            </a:r>
            <a:endParaRPr lang="en-US" altLang="ja-JP" sz="2800" dirty="0" smtClean="0">
              <a:latin typeface="AR丸ゴシック体M" pitchFamily="49" charset="-128"/>
              <a:ea typeface="AR丸ゴシック体M" pitchFamily="49" charset="-128"/>
            </a:endParaRPr>
          </a:p>
          <a:p>
            <a:pPr>
              <a:buNone/>
            </a:pPr>
            <a:endParaRPr lang="en-US" altLang="ja-JP" dirty="0" smtClean="0"/>
          </a:p>
        </p:txBody>
      </p:sp>
      <p:sp>
        <p:nvSpPr>
          <p:cNvPr id="4" name="スライド番号プレースホルダー 3"/>
          <p:cNvSpPr>
            <a:spLocks noGrp="1"/>
          </p:cNvSpPr>
          <p:nvPr>
            <p:ph type="sldNum" sz="quarter" idx="12"/>
          </p:nvPr>
        </p:nvSpPr>
        <p:spPr/>
        <p:txBody>
          <a:bodyPr/>
          <a:lstStyle/>
          <a:p>
            <a:fld id="{EE5B7901-85A3-43D0-93B3-5943752BF4A8}" type="slidenum">
              <a:rPr kumimoji="1" lang="ja-JP" altLang="en-US" smtClean="0"/>
              <a:pPr/>
              <a:t>39</a:t>
            </a:fld>
            <a:endParaRPr kumimoji="1" lang="ja-JP" altLang="en-US"/>
          </a:p>
        </p:txBody>
      </p:sp>
    </p:spTree>
    <p:extLst>
      <p:ext uri="{BB962C8B-B14F-4D97-AF65-F5344CB8AC3E}">
        <p14:creationId xmlns:p14="http://schemas.microsoft.com/office/powerpoint/2010/main" val="309261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barn(inVertical)">
                                      <p:cBhvr>
                                        <p:cTn id="11" dur="500"/>
                                        <p:tgtEl>
                                          <p:spTgt spid="3">
                                            <p:txEl>
                                              <p:pRg st="3" end="3"/>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arn(inVertical)">
                                      <p:cBhvr>
                                        <p:cTn id="15" dur="500"/>
                                        <p:tgtEl>
                                          <p:spTgt spid="3">
                                            <p:txEl>
                                              <p:pRg st="4" end="4"/>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arn(inVertical)">
                                      <p:cBhvr>
                                        <p:cTn id="19" dur="500"/>
                                        <p:tgtEl>
                                          <p:spTgt spid="3">
                                            <p:txEl>
                                              <p:pRg st="5" end="5"/>
                                            </p:txEl>
                                          </p:spTgt>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barn(inVertical)">
                                      <p:cBhvr>
                                        <p:cTn id="2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50227" y="274638"/>
            <a:ext cx="7836573" cy="850106"/>
          </a:xfrm>
        </p:spPr>
        <p:txBody>
          <a:bodyPr>
            <a:normAutofit/>
          </a:bodyPr>
          <a:lstStyle/>
          <a:p>
            <a:r>
              <a:rPr lang="ja-JP" altLang="en-US" sz="3600" dirty="0"/>
              <a:t>続き</a:t>
            </a:r>
            <a:endParaRPr kumimoji="1" lang="ja-JP" altLang="en-US" sz="3600" dirty="0"/>
          </a:p>
        </p:txBody>
      </p:sp>
      <p:sp>
        <p:nvSpPr>
          <p:cNvPr id="20" name="コンテンツ プレースホルダー 19"/>
          <p:cNvSpPr>
            <a:spLocks noGrp="1"/>
          </p:cNvSpPr>
          <p:nvPr>
            <p:ph sz="quarter" idx="1"/>
          </p:nvPr>
        </p:nvSpPr>
        <p:spPr>
          <a:xfrm>
            <a:off x="360879" y="1556792"/>
            <a:ext cx="4753799" cy="2774092"/>
          </a:xfrm>
        </p:spPr>
        <p:txBody>
          <a:bodyPr>
            <a:normAutofit/>
          </a:bodyPr>
          <a:lstStyle/>
          <a:p>
            <a:r>
              <a:rPr kumimoji="1" lang="ja-JP" altLang="en-US" dirty="0" smtClean="0">
                <a:latin typeface="HGP教科書体" pitchFamily="18" charset="-128"/>
                <a:ea typeface="HGP教科書体" pitchFamily="18" charset="-128"/>
              </a:rPr>
              <a:t>実際には、</a:t>
            </a:r>
            <a:r>
              <a:rPr kumimoji="1" lang="en-US" altLang="ja-JP" dirty="0" smtClean="0"/>
              <a:t>MPPC</a:t>
            </a:r>
            <a:r>
              <a:rPr lang="ja-JP" altLang="en-US" dirty="0" smtClean="0">
                <a:latin typeface="HGP教科書体" pitchFamily="18" charset="-128"/>
                <a:ea typeface="HGP教科書体" pitchFamily="18" charset="-128"/>
              </a:rPr>
              <a:t>を位置</a:t>
            </a:r>
            <a:r>
              <a:rPr lang="en-US" altLang="ja-JP" dirty="0" smtClean="0"/>
              <a:t>P0</a:t>
            </a:r>
            <a:r>
              <a:rPr lang="ja-JP" altLang="en-US" dirty="0" smtClean="0"/>
              <a:t>～</a:t>
            </a:r>
            <a:r>
              <a:rPr lang="en-US" altLang="ja-JP" dirty="0" smtClean="0"/>
              <a:t>P4</a:t>
            </a:r>
            <a:r>
              <a:rPr lang="ja-JP" altLang="en-US" dirty="0" smtClean="0">
                <a:latin typeface="HGP教科書体" pitchFamily="18" charset="-128"/>
                <a:ea typeface="HGP教科書体" pitchFamily="18" charset="-128"/>
              </a:rPr>
              <a:t>の５箇所に付け替えて測定を行った。</a:t>
            </a:r>
            <a:endParaRPr lang="en-US" altLang="ja-JP" dirty="0" smtClean="0">
              <a:latin typeface="HGP教科書体" pitchFamily="18" charset="-128"/>
              <a:ea typeface="HGP教科書体" pitchFamily="18" charset="-128"/>
            </a:endParaRPr>
          </a:p>
          <a:p>
            <a:r>
              <a:rPr kumimoji="1" lang="ja-JP" altLang="en-US" dirty="0" smtClean="0">
                <a:latin typeface="HGP教科書体" pitchFamily="18" charset="-128"/>
                <a:ea typeface="HGP教科書体" pitchFamily="18" charset="-128"/>
              </a:rPr>
              <a:t>右のようにグラフにプロットしたとき、光速は直線の傾きの逆数として求められる。</a:t>
            </a:r>
            <a:endParaRPr kumimoji="1" lang="en-US" altLang="ja-JP" dirty="0" smtClean="0">
              <a:latin typeface="HGP教科書体" pitchFamily="18" charset="-128"/>
              <a:ea typeface="HGP教科書体" pitchFamily="18" charset="-128"/>
            </a:endParaRPr>
          </a:p>
        </p:txBody>
      </p:sp>
      <p:grpSp>
        <p:nvGrpSpPr>
          <p:cNvPr id="30" name="グループ化 29"/>
          <p:cNvGrpSpPr/>
          <p:nvPr/>
        </p:nvGrpSpPr>
        <p:grpSpPr>
          <a:xfrm>
            <a:off x="664388" y="4288422"/>
            <a:ext cx="8210907" cy="2119050"/>
            <a:chOff x="890481" y="4288040"/>
            <a:chExt cx="8015066" cy="2119050"/>
          </a:xfrm>
        </p:grpSpPr>
        <p:sp>
          <p:nvSpPr>
            <p:cNvPr id="13" name="テキスト ボックス 12"/>
            <p:cNvSpPr txBox="1"/>
            <p:nvPr/>
          </p:nvSpPr>
          <p:spPr>
            <a:xfrm>
              <a:off x="2475175" y="5883870"/>
              <a:ext cx="529312" cy="523220"/>
            </a:xfrm>
            <a:prstGeom prst="rect">
              <a:avLst/>
            </a:prstGeom>
            <a:noFill/>
          </p:spPr>
          <p:txBody>
            <a:bodyPr wrap="none" rtlCol="0">
              <a:spAutoFit/>
            </a:bodyPr>
            <a:lstStyle/>
            <a:p>
              <a:r>
                <a:rPr kumimoji="1" lang="en-US" altLang="ja-JP" sz="2800" dirty="0" smtClean="0"/>
                <a:t>P0</a:t>
              </a:r>
              <a:endParaRPr kumimoji="1" lang="ja-JP" altLang="en-US" sz="2800" dirty="0"/>
            </a:p>
          </p:txBody>
        </p:sp>
        <p:sp>
          <p:nvSpPr>
            <p:cNvPr id="16" name="テキスト ボックス 15"/>
            <p:cNvSpPr txBox="1"/>
            <p:nvPr/>
          </p:nvSpPr>
          <p:spPr>
            <a:xfrm>
              <a:off x="3772438" y="5878258"/>
              <a:ext cx="529312" cy="523220"/>
            </a:xfrm>
            <a:prstGeom prst="rect">
              <a:avLst/>
            </a:prstGeom>
            <a:noFill/>
          </p:spPr>
          <p:txBody>
            <a:bodyPr wrap="none" rtlCol="0">
              <a:spAutoFit/>
            </a:bodyPr>
            <a:lstStyle/>
            <a:p>
              <a:r>
                <a:rPr kumimoji="1" lang="en-US" altLang="ja-JP" sz="2800" dirty="0" smtClean="0"/>
                <a:t>P1</a:t>
              </a:r>
              <a:endParaRPr kumimoji="1" lang="ja-JP" altLang="en-US" sz="2800" dirty="0"/>
            </a:p>
          </p:txBody>
        </p:sp>
        <p:sp>
          <p:nvSpPr>
            <p:cNvPr id="17" name="テキスト ボックス 16"/>
            <p:cNvSpPr txBox="1"/>
            <p:nvPr/>
          </p:nvSpPr>
          <p:spPr>
            <a:xfrm>
              <a:off x="4988227" y="5883870"/>
              <a:ext cx="529312" cy="523220"/>
            </a:xfrm>
            <a:prstGeom prst="rect">
              <a:avLst/>
            </a:prstGeom>
            <a:noFill/>
          </p:spPr>
          <p:txBody>
            <a:bodyPr wrap="none" rtlCol="0">
              <a:spAutoFit/>
            </a:bodyPr>
            <a:lstStyle/>
            <a:p>
              <a:r>
                <a:rPr kumimoji="1" lang="en-US" altLang="ja-JP" sz="2800" dirty="0" smtClean="0"/>
                <a:t>P2</a:t>
              </a:r>
              <a:endParaRPr kumimoji="1" lang="ja-JP" altLang="en-US" sz="2800" dirty="0"/>
            </a:p>
          </p:txBody>
        </p:sp>
        <p:sp>
          <p:nvSpPr>
            <p:cNvPr id="18" name="テキスト ボックス 17"/>
            <p:cNvSpPr txBox="1"/>
            <p:nvPr/>
          </p:nvSpPr>
          <p:spPr>
            <a:xfrm>
              <a:off x="6238335" y="5883870"/>
              <a:ext cx="529312" cy="523220"/>
            </a:xfrm>
            <a:prstGeom prst="rect">
              <a:avLst/>
            </a:prstGeom>
            <a:noFill/>
          </p:spPr>
          <p:txBody>
            <a:bodyPr wrap="none" rtlCol="0">
              <a:spAutoFit/>
            </a:bodyPr>
            <a:lstStyle/>
            <a:p>
              <a:r>
                <a:rPr lang="en-US" altLang="ja-JP" sz="2800" dirty="0" smtClean="0"/>
                <a:t>P3</a:t>
              </a:r>
              <a:endParaRPr kumimoji="1" lang="ja-JP" altLang="en-US" sz="2800" dirty="0"/>
            </a:p>
          </p:txBody>
        </p:sp>
        <p:sp>
          <p:nvSpPr>
            <p:cNvPr id="19" name="テキスト ボックス 18"/>
            <p:cNvSpPr txBox="1"/>
            <p:nvPr/>
          </p:nvSpPr>
          <p:spPr>
            <a:xfrm>
              <a:off x="7315871" y="5878258"/>
              <a:ext cx="529312" cy="523220"/>
            </a:xfrm>
            <a:prstGeom prst="rect">
              <a:avLst/>
            </a:prstGeom>
            <a:noFill/>
          </p:spPr>
          <p:txBody>
            <a:bodyPr wrap="none" rtlCol="0">
              <a:spAutoFit/>
            </a:bodyPr>
            <a:lstStyle/>
            <a:p>
              <a:r>
                <a:rPr kumimoji="1" lang="en-US" altLang="ja-JP" sz="2800" dirty="0" smtClean="0"/>
                <a:t>P4</a:t>
              </a:r>
              <a:endParaRPr kumimoji="1" lang="ja-JP" altLang="en-US" sz="2800" dirty="0"/>
            </a:p>
          </p:txBody>
        </p:sp>
        <p:sp>
          <p:nvSpPr>
            <p:cNvPr id="26" name="テキスト ボックス 25"/>
            <p:cNvSpPr txBox="1"/>
            <p:nvPr/>
          </p:nvSpPr>
          <p:spPr>
            <a:xfrm>
              <a:off x="8028384" y="5514538"/>
              <a:ext cx="877163" cy="369332"/>
            </a:xfrm>
            <a:prstGeom prst="rect">
              <a:avLst/>
            </a:prstGeom>
            <a:noFill/>
          </p:spPr>
          <p:txBody>
            <a:bodyPr wrap="none" rtlCol="0">
              <a:spAutoFit/>
            </a:bodyPr>
            <a:lstStyle/>
            <a:p>
              <a:r>
                <a:rPr lang="ja-JP" altLang="en-US" dirty="0"/>
                <a:t>レール</a:t>
              </a:r>
              <a:endParaRPr kumimoji="1" lang="ja-JP" altLang="en-US" dirty="0"/>
            </a:p>
          </p:txBody>
        </p:sp>
        <p:sp>
          <p:nvSpPr>
            <p:cNvPr id="28" name="テキスト ボックス 27"/>
            <p:cNvSpPr txBox="1"/>
            <p:nvPr/>
          </p:nvSpPr>
          <p:spPr>
            <a:xfrm>
              <a:off x="4669535" y="4288040"/>
              <a:ext cx="1306895" cy="369332"/>
            </a:xfrm>
            <a:prstGeom prst="rect">
              <a:avLst/>
            </a:prstGeom>
            <a:noFill/>
          </p:spPr>
          <p:txBody>
            <a:bodyPr wrap="none" rtlCol="0">
              <a:spAutoFit/>
            </a:bodyPr>
            <a:lstStyle/>
            <a:p>
              <a:r>
                <a:rPr kumimoji="1" lang="ja-JP" altLang="en-US" dirty="0" smtClean="0"/>
                <a:t>～１．２ｍ</a:t>
              </a:r>
              <a:endParaRPr kumimoji="1" lang="ja-JP" altLang="en-US" dirty="0"/>
            </a:p>
          </p:txBody>
        </p:sp>
        <p:grpSp>
          <p:nvGrpSpPr>
            <p:cNvPr id="29" name="グループ化 28"/>
            <p:cNvGrpSpPr/>
            <p:nvPr/>
          </p:nvGrpSpPr>
          <p:grpSpPr>
            <a:xfrm>
              <a:off x="890481" y="4593918"/>
              <a:ext cx="7272808" cy="1306233"/>
              <a:chOff x="890481" y="4593918"/>
              <a:chExt cx="7272808" cy="1306233"/>
            </a:xfrm>
          </p:grpSpPr>
          <p:sp>
            <p:nvSpPr>
              <p:cNvPr id="4" name="正方形/長方形 3"/>
              <p:cNvSpPr/>
              <p:nvPr/>
            </p:nvSpPr>
            <p:spPr>
              <a:xfrm>
                <a:off x="890481" y="5011237"/>
                <a:ext cx="7272808" cy="50405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2">
                      <a:lumMod val="60000"/>
                      <a:lumOff val="40000"/>
                    </a:schemeClr>
                  </a:solidFill>
                </a:endParaRPr>
              </a:p>
            </p:txBody>
          </p:sp>
          <p:sp>
            <p:nvSpPr>
              <p:cNvPr id="5" name="正方形/長方形 4"/>
              <p:cNvSpPr/>
              <p:nvPr/>
            </p:nvSpPr>
            <p:spPr>
              <a:xfrm>
                <a:off x="1071887" y="4862319"/>
                <a:ext cx="64807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1611947" y="5006335"/>
                <a:ext cx="216024" cy="21602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上矢印 8"/>
              <p:cNvSpPr/>
              <p:nvPr/>
            </p:nvSpPr>
            <p:spPr>
              <a:xfrm>
                <a:off x="2618673" y="5558838"/>
                <a:ext cx="242316" cy="325032"/>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コネクタ 21"/>
              <p:cNvCxnSpPr/>
              <p:nvPr/>
            </p:nvCxnSpPr>
            <p:spPr>
              <a:xfrm>
                <a:off x="2739831" y="5006335"/>
                <a:ext cx="0" cy="50895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pic>
            <p:nvPicPr>
              <p:cNvPr id="308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8943" y="5011237"/>
                <a:ext cx="3651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6370" y="5033902"/>
                <a:ext cx="3651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正方形/長方形 6"/>
              <p:cNvSpPr/>
              <p:nvPr/>
            </p:nvSpPr>
            <p:spPr>
              <a:xfrm>
                <a:off x="5295541" y="4949267"/>
                <a:ext cx="576064" cy="3600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5223533" y="4877259"/>
                <a:ext cx="14401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5172079" y="5061858"/>
                <a:ext cx="72008" cy="16473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8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4735" y="5009832"/>
                <a:ext cx="3651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219" y="5009831"/>
                <a:ext cx="3651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テキスト ボックス 23"/>
              <p:cNvSpPr txBox="1"/>
              <p:nvPr/>
            </p:nvSpPr>
            <p:spPr>
              <a:xfrm>
                <a:off x="1615176" y="4593918"/>
                <a:ext cx="570990" cy="369332"/>
              </a:xfrm>
              <a:prstGeom prst="rect">
                <a:avLst/>
              </a:prstGeom>
              <a:noFill/>
            </p:spPr>
            <p:txBody>
              <a:bodyPr wrap="none" rtlCol="0">
                <a:spAutoFit/>
              </a:bodyPr>
              <a:lstStyle/>
              <a:p>
                <a:r>
                  <a:rPr kumimoji="1" lang="en-US" altLang="ja-JP" dirty="0" smtClean="0"/>
                  <a:t>LED</a:t>
                </a:r>
                <a:endParaRPr kumimoji="1" lang="ja-JP" altLang="en-US" dirty="0"/>
              </a:p>
            </p:txBody>
          </p:sp>
          <p:sp>
            <p:nvSpPr>
              <p:cNvPr id="25" name="テキスト ボックス 24"/>
              <p:cNvSpPr txBox="1"/>
              <p:nvPr/>
            </p:nvSpPr>
            <p:spPr>
              <a:xfrm>
                <a:off x="4493269" y="5095970"/>
                <a:ext cx="736099" cy="369332"/>
              </a:xfrm>
              <a:prstGeom prst="rect">
                <a:avLst/>
              </a:prstGeom>
              <a:noFill/>
            </p:spPr>
            <p:txBody>
              <a:bodyPr wrap="none" rtlCol="0">
                <a:spAutoFit/>
              </a:bodyPr>
              <a:lstStyle/>
              <a:p>
                <a:r>
                  <a:rPr kumimoji="1" lang="en-US" altLang="ja-JP" dirty="0" smtClean="0"/>
                  <a:t>MPPC</a:t>
                </a:r>
              </a:p>
            </p:txBody>
          </p:sp>
          <p:sp>
            <p:nvSpPr>
              <p:cNvPr id="27" name="左中かっこ 26"/>
              <p:cNvSpPr/>
              <p:nvPr/>
            </p:nvSpPr>
            <p:spPr>
              <a:xfrm rot="5400000">
                <a:off x="5017805" y="2382597"/>
                <a:ext cx="245645" cy="4801595"/>
              </a:xfrm>
              <a:prstGeom prst="leftBrace">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dirty="0"/>
              </a:p>
            </p:txBody>
          </p:sp>
          <p:pic>
            <p:nvPicPr>
              <p:cNvPr id="308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9775" y="5558838"/>
                <a:ext cx="274637"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7307" y="5558838"/>
                <a:ext cx="274637"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8"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7416" y="5550697"/>
                <a:ext cx="274637"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9"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4156" y="5558838"/>
                <a:ext cx="274637"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3103" name="グループ化 3102"/>
          <p:cNvGrpSpPr/>
          <p:nvPr/>
        </p:nvGrpSpPr>
        <p:grpSpPr>
          <a:xfrm>
            <a:off x="5434180" y="1140457"/>
            <a:ext cx="3065187" cy="2745286"/>
            <a:chOff x="4990973" y="1916832"/>
            <a:chExt cx="2895340" cy="2477889"/>
          </a:xfrm>
        </p:grpSpPr>
        <p:cxnSp>
          <p:nvCxnSpPr>
            <p:cNvPr id="3094" name="直線矢印コネクタ 3093"/>
            <p:cNvCxnSpPr/>
            <p:nvPr/>
          </p:nvCxnSpPr>
          <p:spPr>
            <a:xfrm flipV="1">
              <a:off x="5404504" y="1916832"/>
              <a:ext cx="0" cy="2016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96" name="直線矢印コネクタ 3095"/>
            <p:cNvCxnSpPr/>
            <p:nvPr/>
          </p:nvCxnSpPr>
          <p:spPr>
            <a:xfrm>
              <a:off x="5404504" y="3933056"/>
              <a:ext cx="248180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98" name="直線コネクタ 3097"/>
            <p:cNvCxnSpPr/>
            <p:nvPr/>
          </p:nvCxnSpPr>
          <p:spPr>
            <a:xfrm flipV="1">
              <a:off x="5767222" y="2276872"/>
              <a:ext cx="1871834" cy="1152128"/>
            </a:xfrm>
            <a:prstGeom prst="line">
              <a:avLst/>
            </a:prstGeom>
          </p:spPr>
          <p:style>
            <a:lnRef idx="1">
              <a:schemeClr val="accent1"/>
            </a:lnRef>
            <a:fillRef idx="0">
              <a:schemeClr val="accent1"/>
            </a:fillRef>
            <a:effectRef idx="0">
              <a:schemeClr val="accent1"/>
            </a:effectRef>
            <a:fontRef idx="minor">
              <a:schemeClr val="tx1"/>
            </a:fontRef>
          </p:style>
        </p:cxnSp>
        <p:sp>
          <p:nvSpPr>
            <p:cNvPr id="3099" name="ひし形 3098"/>
            <p:cNvSpPr/>
            <p:nvPr/>
          </p:nvSpPr>
          <p:spPr>
            <a:xfrm>
              <a:off x="5874608" y="3284984"/>
              <a:ext cx="68776" cy="72008"/>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ひし形 59"/>
            <p:cNvSpPr/>
            <p:nvPr/>
          </p:nvSpPr>
          <p:spPr>
            <a:xfrm>
              <a:off x="6303424" y="3068960"/>
              <a:ext cx="68776" cy="72008"/>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ひし形 60"/>
            <p:cNvSpPr/>
            <p:nvPr/>
          </p:nvSpPr>
          <p:spPr>
            <a:xfrm>
              <a:off x="6663464" y="2852936"/>
              <a:ext cx="68776" cy="72008"/>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ひし形 61"/>
            <p:cNvSpPr/>
            <p:nvPr/>
          </p:nvSpPr>
          <p:spPr>
            <a:xfrm>
              <a:off x="7023504" y="2636912"/>
              <a:ext cx="68776" cy="72008"/>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ひし形 62"/>
            <p:cNvSpPr/>
            <p:nvPr/>
          </p:nvSpPr>
          <p:spPr>
            <a:xfrm>
              <a:off x="7383544" y="2348880"/>
              <a:ext cx="68776" cy="72008"/>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00" name="テキスト ボックス 3099"/>
            <p:cNvSpPr txBox="1"/>
            <p:nvPr/>
          </p:nvSpPr>
          <p:spPr>
            <a:xfrm>
              <a:off x="4990973" y="2276872"/>
              <a:ext cx="372218" cy="461665"/>
            </a:xfrm>
            <a:prstGeom prst="rect">
              <a:avLst/>
            </a:prstGeom>
            <a:noFill/>
          </p:spPr>
          <p:txBody>
            <a:bodyPr wrap="none" rtlCol="0">
              <a:spAutoFit/>
            </a:bodyPr>
            <a:lstStyle/>
            <a:p>
              <a:r>
                <a:rPr kumimoji="1" lang="en-US" altLang="ja-JP" sz="2400" dirty="0" smtClean="0">
                  <a:latin typeface="Times New Roman" pitchFamily="18" charset="0"/>
                  <a:cs typeface="Times New Roman" pitchFamily="18" charset="0"/>
                </a:rPr>
                <a:t>T</a:t>
              </a:r>
              <a:endParaRPr kumimoji="1" lang="ja-JP" altLang="en-US" sz="2400" dirty="0">
                <a:latin typeface="Times New Roman" pitchFamily="18" charset="0"/>
                <a:cs typeface="Times New Roman" pitchFamily="18" charset="0"/>
              </a:endParaRPr>
            </a:p>
          </p:txBody>
        </p:sp>
        <p:sp>
          <p:nvSpPr>
            <p:cNvPr id="3101" name="テキスト ボックス 3100"/>
            <p:cNvSpPr txBox="1"/>
            <p:nvPr/>
          </p:nvSpPr>
          <p:spPr>
            <a:xfrm>
              <a:off x="7180897" y="3933056"/>
              <a:ext cx="372218" cy="461665"/>
            </a:xfrm>
            <a:prstGeom prst="rect">
              <a:avLst/>
            </a:prstGeom>
            <a:noFill/>
          </p:spPr>
          <p:txBody>
            <a:bodyPr wrap="none" rtlCol="0">
              <a:spAutoFit/>
            </a:bodyPr>
            <a:lstStyle/>
            <a:p>
              <a:r>
                <a:rPr kumimoji="1" lang="en-US" altLang="ja-JP" sz="2400" dirty="0" smtClean="0">
                  <a:latin typeface="Times New Roman" pitchFamily="18" charset="0"/>
                  <a:cs typeface="Times New Roman" pitchFamily="18" charset="0"/>
                </a:rPr>
                <a:t>L</a:t>
              </a:r>
            </a:p>
          </p:txBody>
        </p:sp>
      </p:grpSp>
      <p:sp>
        <p:nvSpPr>
          <p:cNvPr id="3" name="スライド番号プレースホルダー 2"/>
          <p:cNvSpPr>
            <a:spLocks noGrp="1"/>
          </p:cNvSpPr>
          <p:nvPr>
            <p:ph type="sldNum" sz="quarter" idx="12"/>
          </p:nvPr>
        </p:nvSpPr>
        <p:spPr/>
        <p:txBody>
          <a:bodyPr/>
          <a:lstStyle/>
          <a:p>
            <a:fld id="{33099A5C-848D-420D-95BA-A7CBAD938993}" type="slidenum">
              <a:rPr kumimoji="1" lang="ja-JP" altLang="en-US" smtClean="0"/>
              <a:t>4</a:t>
            </a:fld>
            <a:endParaRPr kumimoji="1" lang="ja-JP" altLang="en-US"/>
          </a:p>
        </p:txBody>
      </p:sp>
    </p:spTree>
    <p:extLst>
      <p:ext uri="{BB962C8B-B14F-4D97-AF65-F5344CB8AC3E}">
        <p14:creationId xmlns:p14="http://schemas.microsoft.com/office/powerpoint/2010/main" val="347217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anim calcmode="lin" valueType="num">
                                      <p:cBhvr>
                                        <p:cTn id="8"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fade">
                                      <p:cBhvr>
                                        <p:cTn id="12" dur="1000"/>
                                        <p:tgtEl>
                                          <p:spTgt spid="20">
                                            <p:txEl>
                                              <p:pRg st="1" end="1"/>
                                            </p:txEl>
                                          </p:spTgt>
                                        </p:tgtEl>
                                      </p:cBhvr>
                                    </p:animEffect>
                                    <p:anim calcmode="lin" valueType="num">
                                      <p:cBhvr>
                                        <p:cTn id="1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103"/>
                                        </p:tgtEl>
                                        <p:attrNameLst>
                                          <p:attrName>style.visibility</p:attrName>
                                        </p:attrNameLst>
                                      </p:cBhvr>
                                      <p:to>
                                        <p:strVal val="visible"/>
                                      </p:to>
                                    </p:set>
                                    <p:animEffect transition="in" filter="fade">
                                      <p:cBhvr>
                                        <p:cTn id="17" dur="1000"/>
                                        <p:tgtEl>
                                          <p:spTgt spid="3103"/>
                                        </p:tgtEl>
                                      </p:cBhvr>
                                    </p:animEffect>
                                    <p:anim calcmode="lin" valueType="num">
                                      <p:cBhvr>
                                        <p:cTn id="18" dur="1000" fill="hold"/>
                                        <p:tgtEl>
                                          <p:spTgt spid="3103"/>
                                        </p:tgtEl>
                                        <p:attrNameLst>
                                          <p:attrName>ppt_x</p:attrName>
                                        </p:attrNameLst>
                                      </p:cBhvr>
                                      <p:tavLst>
                                        <p:tav tm="0">
                                          <p:val>
                                            <p:strVal val="#ppt_x"/>
                                          </p:val>
                                        </p:tav>
                                        <p:tav tm="100000">
                                          <p:val>
                                            <p:strVal val="#ppt_x"/>
                                          </p:val>
                                        </p:tav>
                                      </p:tavLst>
                                    </p:anim>
                                    <p:anim calcmode="lin" valueType="num">
                                      <p:cBhvr>
                                        <p:cTn id="19" dur="1000" fill="hold"/>
                                        <p:tgtEl>
                                          <p:spTgt spid="310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sz="quarter" idx="1"/>
          </p:nvPr>
        </p:nvSpPr>
        <p:spPr>
          <a:xfrm>
            <a:off x="914400" y="476672"/>
            <a:ext cx="7772400" cy="5543128"/>
          </a:xfrm>
        </p:spPr>
        <p:txBody>
          <a:bodyPr>
            <a:noAutofit/>
          </a:bodyPr>
          <a:lstStyle/>
          <a:p>
            <a:pPr>
              <a:buNone/>
            </a:pPr>
            <a:r>
              <a:rPr kumimoji="1" lang="ja-JP" altLang="en-US" sz="2800" dirty="0" smtClean="0">
                <a:latin typeface="AR丸ゴシック体M" pitchFamily="49" charset="-128"/>
                <a:ea typeface="AR丸ゴシック体M" pitchFamily="49" charset="-128"/>
              </a:rPr>
              <a:t>改善点としては</a:t>
            </a:r>
            <a:endParaRPr kumimoji="1" lang="en-US" altLang="ja-JP" sz="2800" dirty="0" smtClean="0">
              <a:latin typeface="AR丸ゴシック体M" pitchFamily="49" charset="-128"/>
              <a:ea typeface="AR丸ゴシック体M" pitchFamily="49" charset="-128"/>
            </a:endParaRPr>
          </a:p>
          <a:p>
            <a:pPr>
              <a:buNone/>
            </a:pPr>
            <a:endParaRPr lang="en-US" altLang="ja-JP" sz="2800" dirty="0" smtClean="0">
              <a:latin typeface="AR丸ゴシック体M" pitchFamily="49" charset="-128"/>
              <a:ea typeface="AR丸ゴシック体M" pitchFamily="49" charset="-128"/>
            </a:endParaRPr>
          </a:p>
          <a:p>
            <a:pPr>
              <a:buNone/>
            </a:pPr>
            <a:r>
              <a:rPr kumimoji="1" lang="ja-JP" altLang="en-US" sz="2800" dirty="0" smtClean="0">
                <a:latin typeface="AR丸ゴシック体M" pitchFamily="49" charset="-128"/>
                <a:ea typeface="AR丸ゴシック体M" pitchFamily="49" charset="-128"/>
              </a:rPr>
              <a:t>①立上がり時間のばらつき</a:t>
            </a:r>
            <a:endParaRPr kumimoji="1" lang="en-US" altLang="ja-JP" sz="2800" dirty="0" smtClean="0">
              <a:latin typeface="AR丸ゴシック体M" pitchFamily="49" charset="-128"/>
              <a:ea typeface="AR丸ゴシック体M" pitchFamily="49" charset="-128"/>
            </a:endParaRPr>
          </a:p>
          <a:p>
            <a:pPr>
              <a:buNone/>
            </a:pPr>
            <a:r>
              <a:rPr lang="ja-JP" altLang="en-US" sz="2800" dirty="0" smtClean="0">
                <a:latin typeface="AR丸ゴシック体M" pitchFamily="49" charset="-128"/>
                <a:ea typeface="AR丸ゴシック体M" pitchFamily="49" charset="-128"/>
              </a:rPr>
              <a:t>　立上がりの２０％程度の時刻を光子の到達時刻とするとよい。</a:t>
            </a:r>
            <a:endParaRPr lang="en-US" altLang="ja-JP" sz="2800" dirty="0" smtClean="0">
              <a:latin typeface="AR丸ゴシック体M" pitchFamily="49" charset="-128"/>
              <a:ea typeface="AR丸ゴシック体M" pitchFamily="49" charset="-128"/>
            </a:endParaRPr>
          </a:p>
          <a:p>
            <a:pPr>
              <a:buNone/>
            </a:pPr>
            <a:endParaRPr lang="en-US" altLang="ja-JP" sz="2800" dirty="0" smtClean="0">
              <a:latin typeface="AR丸ゴシック体M" pitchFamily="49" charset="-128"/>
              <a:ea typeface="AR丸ゴシック体M" pitchFamily="49" charset="-128"/>
            </a:endParaRPr>
          </a:p>
          <a:p>
            <a:pPr>
              <a:buNone/>
            </a:pPr>
            <a:r>
              <a:rPr lang="ja-JP" altLang="en-US" sz="2800" dirty="0" smtClean="0">
                <a:latin typeface="AR丸ゴシック体M" pitchFamily="49" charset="-128"/>
                <a:ea typeface="AR丸ゴシック体M" pitchFamily="49" charset="-128"/>
              </a:rPr>
              <a:t>②光子の量が少ない</a:t>
            </a:r>
            <a:endParaRPr lang="en-US" altLang="ja-JP" sz="2800" dirty="0" smtClean="0">
              <a:latin typeface="AR丸ゴシック体M" pitchFamily="49" charset="-128"/>
              <a:ea typeface="AR丸ゴシック体M" pitchFamily="49" charset="-128"/>
            </a:endParaRPr>
          </a:p>
          <a:p>
            <a:pPr>
              <a:buNone/>
            </a:pPr>
            <a:r>
              <a:rPr lang="ja-JP" altLang="en-US" sz="2800" dirty="0" smtClean="0">
                <a:latin typeface="AR丸ゴシック体M" pitchFamily="49" charset="-128"/>
                <a:ea typeface="AR丸ゴシック体M" pitchFamily="49" charset="-128"/>
              </a:rPr>
              <a:t>　</a:t>
            </a:r>
            <a:r>
              <a:rPr lang="en-US" altLang="ja-JP" sz="2800" dirty="0" smtClean="0">
                <a:latin typeface="AR丸ゴシック体M" pitchFamily="49" charset="-128"/>
                <a:ea typeface="AR丸ゴシック体M" pitchFamily="49" charset="-128"/>
              </a:rPr>
              <a:t>Iris</a:t>
            </a:r>
            <a:r>
              <a:rPr lang="ja-JP" altLang="en-US" sz="2800" dirty="0" smtClean="0">
                <a:latin typeface="AR丸ゴシック体M" pitchFamily="49" charset="-128"/>
                <a:ea typeface="AR丸ゴシック体M" pitchFamily="49" charset="-128"/>
              </a:rPr>
              <a:t>の調整によって１０</a:t>
            </a:r>
            <a:r>
              <a:rPr lang="en-US" altLang="ja-JP" sz="2800" dirty="0" smtClean="0">
                <a:latin typeface="AR丸ゴシック体M" pitchFamily="49" charset="-128"/>
                <a:ea typeface="AR丸ゴシック体M" pitchFamily="49" charset="-128"/>
              </a:rPr>
              <a:t>photon</a:t>
            </a:r>
            <a:r>
              <a:rPr lang="ja-JP" altLang="en-US" sz="2800" dirty="0" smtClean="0">
                <a:latin typeface="AR丸ゴシック体M" pitchFamily="49" charset="-128"/>
                <a:ea typeface="AR丸ゴシック体M" pitchFamily="49" charset="-128"/>
              </a:rPr>
              <a:t>程度まで</a:t>
            </a:r>
            <a:r>
              <a:rPr lang="en-US" altLang="ja-JP" sz="2800" dirty="0" smtClean="0">
                <a:latin typeface="AR丸ゴシック体M" pitchFamily="49" charset="-128"/>
                <a:ea typeface="AR丸ゴシック体M" pitchFamily="49" charset="-128"/>
              </a:rPr>
              <a:t>MPPC</a:t>
            </a:r>
            <a:r>
              <a:rPr lang="ja-JP" altLang="en-US" sz="2800" dirty="0" err="1" smtClean="0">
                <a:latin typeface="AR丸ゴシック体M" pitchFamily="49" charset="-128"/>
                <a:ea typeface="AR丸ゴシック体M" pitchFamily="49" charset="-128"/>
              </a:rPr>
              <a:t>が検</a:t>
            </a:r>
            <a:r>
              <a:rPr lang="ja-JP" altLang="en-US" sz="2800" dirty="0" smtClean="0">
                <a:latin typeface="AR丸ゴシック体M" pitchFamily="49" charset="-128"/>
                <a:ea typeface="AR丸ゴシック体M" pitchFamily="49" charset="-128"/>
              </a:rPr>
              <a:t>出する光子の数を増やすと、ノイズの量も少なく、さらに正確な光速の値を得ることができると考えられる。</a:t>
            </a:r>
            <a:endParaRPr lang="en-US" altLang="ja-JP" sz="2800" dirty="0" smtClean="0">
              <a:latin typeface="AR丸ゴシック体M" pitchFamily="49" charset="-128"/>
              <a:ea typeface="AR丸ゴシック体M" pitchFamily="49" charset="-128"/>
            </a:endParaRPr>
          </a:p>
        </p:txBody>
      </p:sp>
      <p:sp>
        <p:nvSpPr>
          <p:cNvPr id="2" name="スライド番号プレースホルダー 1"/>
          <p:cNvSpPr>
            <a:spLocks noGrp="1"/>
          </p:cNvSpPr>
          <p:nvPr>
            <p:ph type="sldNum" sz="quarter" idx="12"/>
          </p:nvPr>
        </p:nvSpPr>
        <p:spPr/>
        <p:txBody>
          <a:bodyPr/>
          <a:lstStyle/>
          <a:p>
            <a:fld id="{EE5B7901-85A3-43D0-93B3-5943752BF4A8}" type="slidenum">
              <a:rPr kumimoji="1" lang="ja-JP" altLang="en-US" smtClean="0"/>
              <a:pPr/>
              <a:t>40</a:t>
            </a:fld>
            <a:endParaRPr kumimoji="1" lang="ja-JP" altLang="en-US"/>
          </a:p>
        </p:txBody>
      </p:sp>
    </p:spTree>
    <p:extLst>
      <p:ext uri="{BB962C8B-B14F-4D97-AF65-F5344CB8AC3E}">
        <p14:creationId xmlns:p14="http://schemas.microsoft.com/office/powerpoint/2010/main" val="309907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arn(inVertical)">
                                      <p:cBhvr>
                                        <p:cTn id="11" dur="500"/>
                                        <p:tgtEl>
                                          <p:spTgt spid="3">
                                            <p:txEl>
                                              <p:pRg st="2" end="2"/>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arn(inVertical)">
                                      <p:cBhvr>
                                        <p:cTn id="19" dur="500"/>
                                        <p:tgtEl>
                                          <p:spTgt spid="3">
                                            <p:txEl>
                                              <p:pRg st="5" end="5"/>
                                            </p:txEl>
                                          </p:spTgt>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arn(inVertical)">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smtClean="0"/>
              <a:t>Thank you for listening.</a:t>
            </a:r>
            <a:endParaRPr kumimoji="1" lang="ja-JP" altLang="en-US" dirty="0"/>
          </a:p>
        </p:txBody>
      </p:sp>
      <p:sp>
        <p:nvSpPr>
          <p:cNvPr id="2" name="スライド番号プレースホルダー 1"/>
          <p:cNvSpPr>
            <a:spLocks noGrp="1"/>
          </p:cNvSpPr>
          <p:nvPr>
            <p:ph type="sldNum" sz="quarter" idx="12"/>
          </p:nvPr>
        </p:nvSpPr>
        <p:spPr/>
        <p:txBody>
          <a:bodyPr/>
          <a:lstStyle/>
          <a:p>
            <a:fld id="{33099A5C-848D-420D-95BA-A7CBAD938993}" type="slidenum">
              <a:rPr kumimoji="1" lang="ja-JP" altLang="en-US" smtClean="0"/>
              <a:t>41</a:t>
            </a:fld>
            <a:endParaRPr kumimoji="1" lang="ja-JP" altLang="en-US"/>
          </a:p>
        </p:txBody>
      </p:sp>
      <p:pic>
        <p:nvPicPr>
          <p:cNvPr id="8194" name="Picture 2" descr="http://t3.gstatic.com/images?q=tbn:ANd9GcQbv46iswwbtfmdFk5ucLutI5YdJvRsvFWuBZU7vjdU4Zrf-Yu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8999" r="899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32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実験装置　　　　　　</a:t>
            </a:r>
            <a:r>
              <a:rPr kumimoji="1" lang="ja-JP" altLang="en-US" sz="1600" dirty="0" smtClean="0"/>
              <a:t>（担当：渡辺）</a:t>
            </a:r>
            <a:endParaRPr kumimoji="1" lang="ja-JP" altLang="en-US" sz="1600" dirty="0"/>
          </a:p>
        </p:txBody>
      </p:sp>
      <p:sp>
        <p:nvSpPr>
          <p:cNvPr id="5" name="スライド番号プレースホルダー 4"/>
          <p:cNvSpPr>
            <a:spLocks noGrp="1"/>
          </p:cNvSpPr>
          <p:nvPr>
            <p:ph type="sldNum" sz="quarter" idx="12"/>
          </p:nvPr>
        </p:nvSpPr>
        <p:spPr/>
        <p:txBody>
          <a:bodyPr/>
          <a:lstStyle/>
          <a:p>
            <a:fld id="{33099A5C-848D-420D-95BA-A7CBAD938993}" type="slidenum">
              <a:rPr kumimoji="1" lang="ja-JP" altLang="en-US" smtClean="0"/>
              <a:t>5</a:t>
            </a:fld>
            <a:endParaRPr kumimoji="1" lang="ja-JP" altLang="en-US"/>
          </a:p>
        </p:txBody>
      </p:sp>
      <p:grpSp>
        <p:nvGrpSpPr>
          <p:cNvPr id="9" name="グループ化 8"/>
          <p:cNvGrpSpPr/>
          <p:nvPr/>
        </p:nvGrpSpPr>
        <p:grpSpPr>
          <a:xfrm>
            <a:off x="1331640" y="1412776"/>
            <a:ext cx="6658073" cy="4955689"/>
            <a:chOff x="1331640" y="1412776"/>
            <a:chExt cx="6658073" cy="4955689"/>
          </a:xfrm>
        </p:grpSpPr>
        <p:grpSp>
          <p:nvGrpSpPr>
            <p:cNvPr id="4" name="グループ化 3"/>
            <p:cNvGrpSpPr/>
            <p:nvPr/>
          </p:nvGrpSpPr>
          <p:grpSpPr>
            <a:xfrm>
              <a:off x="1331640" y="1916832"/>
              <a:ext cx="5413777" cy="4036057"/>
              <a:chOff x="1503218" y="2348880"/>
              <a:chExt cx="5413777" cy="4036057"/>
            </a:xfrm>
          </p:grpSpPr>
          <p:pic>
            <p:nvPicPr>
              <p:cNvPr id="1026" name="Picture 2" descr="D:\写真\P10101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6925" y="2348880"/>
                <a:ext cx="2705035" cy="202878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写真\P10101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2348880"/>
                <a:ext cx="2705035" cy="20287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写真\P101013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3218" y="4353380"/>
                <a:ext cx="2708742" cy="203155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写真\P101013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1960" y="4353380"/>
                <a:ext cx="2668969" cy="200172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テキスト ボックス 1"/>
            <p:cNvSpPr txBox="1"/>
            <p:nvPr/>
          </p:nvSpPr>
          <p:spPr>
            <a:xfrm>
              <a:off x="1403648" y="1412776"/>
              <a:ext cx="2723823" cy="369332"/>
            </a:xfrm>
            <a:prstGeom prst="rect">
              <a:avLst/>
            </a:prstGeom>
            <a:noFill/>
          </p:spPr>
          <p:txBody>
            <a:bodyPr wrap="none" rtlCol="0">
              <a:spAutoFit/>
            </a:bodyPr>
            <a:lstStyle/>
            <a:p>
              <a:r>
                <a:rPr lang="ja-JP" altLang="en-US" dirty="0"/>
                <a:t>クロックジェネレーター</a:t>
              </a:r>
              <a:endParaRPr kumimoji="1" lang="ja-JP" altLang="en-US" dirty="0"/>
            </a:p>
          </p:txBody>
        </p:sp>
        <p:sp>
          <p:nvSpPr>
            <p:cNvPr id="6" name="テキスト ボックス 5"/>
            <p:cNvSpPr txBox="1"/>
            <p:nvPr/>
          </p:nvSpPr>
          <p:spPr>
            <a:xfrm>
              <a:off x="4830776" y="1448704"/>
              <a:ext cx="537327" cy="369332"/>
            </a:xfrm>
            <a:prstGeom prst="rect">
              <a:avLst/>
            </a:prstGeom>
            <a:noFill/>
          </p:spPr>
          <p:txBody>
            <a:bodyPr wrap="none" rtlCol="0">
              <a:spAutoFit/>
            </a:bodyPr>
            <a:lstStyle/>
            <a:p>
              <a:r>
                <a:rPr kumimoji="1" lang="en-US" altLang="ja-JP" dirty="0" smtClean="0"/>
                <a:t>LED</a:t>
              </a:r>
              <a:endParaRPr kumimoji="1" lang="ja-JP" altLang="en-US" dirty="0"/>
            </a:p>
          </p:txBody>
        </p:sp>
        <p:sp>
          <p:nvSpPr>
            <p:cNvPr id="7" name="テキスト ボックス 6"/>
            <p:cNvSpPr txBox="1"/>
            <p:nvPr/>
          </p:nvSpPr>
          <p:spPr>
            <a:xfrm>
              <a:off x="1619672" y="5952889"/>
              <a:ext cx="2037737" cy="369332"/>
            </a:xfrm>
            <a:prstGeom prst="rect">
              <a:avLst/>
            </a:prstGeom>
            <a:noFill/>
          </p:spPr>
          <p:txBody>
            <a:bodyPr wrap="none" rtlCol="0">
              <a:spAutoFit/>
            </a:bodyPr>
            <a:lstStyle/>
            <a:p>
              <a:r>
                <a:rPr kumimoji="1" lang="ja-JP" altLang="en-US" dirty="0" smtClean="0"/>
                <a:t>光センサー</a:t>
              </a:r>
              <a:r>
                <a:rPr kumimoji="1" lang="en-US" altLang="ja-JP" dirty="0" smtClean="0"/>
                <a:t>(MPPC)</a:t>
              </a:r>
              <a:endParaRPr kumimoji="1" lang="ja-JP" altLang="en-US" dirty="0"/>
            </a:p>
          </p:txBody>
        </p:sp>
        <p:sp>
          <p:nvSpPr>
            <p:cNvPr id="8" name="テキスト ボックス 7"/>
            <p:cNvSpPr txBox="1"/>
            <p:nvPr/>
          </p:nvSpPr>
          <p:spPr>
            <a:xfrm>
              <a:off x="4111728" y="5999133"/>
              <a:ext cx="3877985" cy="369332"/>
            </a:xfrm>
            <a:prstGeom prst="rect">
              <a:avLst/>
            </a:prstGeom>
            <a:noFill/>
          </p:spPr>
          <p:txBody>
            <a:bodyPr wrap="none" rtlCol="0">
              <a:spAutoFit/>
            </a:bodyPr>
            <a:lstStyle/>
            <a:p>
              <a:r>
                <a:rPr kumimoji="1" lang="ja-JP" altLang="en-US" dirty="0" smtClean="0"/>
                <a:t>レール・スケール・オシロスコープ</a:t>
              </a:r>
              <a:endParaRPr kumimoji="1" lang="ja-JP" altLang="en-US" dirty="0"/>
            </a:p>
          </p:txBody>
        </p:sp>
      </p:grpSp>
    </p:spTree>
    <p:extLst>
      <p:ext uri="{BB962C8B-B14F-4D97-AF65-F5344CB8AC3E}">
        <p14:creationId xmlns:p14="http://schemas.microsoft.com/office/powerpoint/2010/main" val="356219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　　レール・スケール</a:t>
            </a:r>
            <a:endParaRPr kumimoji="1" lang="ja-JP" altLang="en-US" dirty="0"/>
          </a:p>
        </p:txBody>
      </p:sp>
      <p:pic>
        <p:nvPicPr>
          <p:cNvPr id="4" name="Picture 5" descr="D:\写真\P101013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900740"/>
            <a:ext cx="4131842"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4644008" y="1916832"/>
            <a:ext cx="3528392" cy="2585323"/>
          </a:xfrm>
          <a:prstGeom prst="rect">
            <a:avLst/>
          </a:prstGeom>
          <a:noFill/>
        </p:spPr>
        <p:txBody>
          <a:bodyPr wrap="square" rtlCol="0">
            <a:spAutoFit/>
          </a:bodyPr>
          <a:lstStyle/>
          <a:p>
            <a:r>
              <a:rPr kumimoji="1" lang="ja-JP" altLang="en-US" dirty="0" smtClean="0"/>
              <a:t>・レールは機器を固定するためのねじ穴があるものを使用</a:t>
            </a:r>
            <a:endParaRPr kumimoji="1" lang="en-US" altLang="ja-JP" dirty="0" smtClean="0"/>
          </a:p>
          <a:p>
            <a:r>
              <a:rPr lang="ja-JP" altLang="en-US" dirty="0" smtClean="0"/>
              <a:t>⇒これにより機器を固定してずれるのを防いだ。</a:t>
            </a:r>
            <a:endParaRPr lang="en-US" altLang="ja-JP" dirty="0" smtClean="0"/>
          </a:p>
          <a:p>
            <a:endParaRPr kumimoji="1" lang="en-US" altLang="ja-JP" dirty="0"/>
          </a:p>
          <a:p>
            <a:r>
              <a:rPr lang="ja-JP" altLang="en-US" dirty="0" smtClean="0"/>
              <a:t>・スケールは</a:t>
            </a:r>
            <a:r>
              <a:rPr lang="en-US" altLang="ja-JP" dirty="0" smtClean="0"/>
              <a:t>1mm</a:t>
            </a:r>
            <a:r>
              <a:rPr lang="ja-JP" altLang="en-US" dirty="0" smtClean="0"/>
              <a:t>単位までの目盛があるものを使用。</a:t>
            </a:r>
            <a:endParaRPr lang="en-US" altLang="ja-JP" dirty="0" smtClean="0"/>
          </a:p>
          <a:p>
            <a:r>
              <a:rPr kumimoji="1" lang="ja-JP" altLang="en-US" dirty="0" smtClean="0"/>
              <a:t>⇒</a:t>
            </a:r>
            <a:r>
              <a:rPr lang="en-US" altLang="ja-JP" dirty="0" smtClean="0"/>
              <a:t>0.1m</a:t>
            </a:r>
            <a:r>
              <a:rPr kumimoji="1" lang="en-US" altLang="ja-JP" dirty="0" smtClean="0"/>
              <a:t>m</a:t>
            </a:r>
            <a:r>
              <a:rPr kumimoji="1" lang="ja-JP" altLang="en-US" dirty="0" smtClean="0"/>
              <a:t>の長さまで目視で測定した。</a:t>
            </a:r>
            <a:endParaRPr kumimoji="1" lang="ja-JP" altLang="en-US" dirty="0"/>
          </a:p>
        </p:txBody>
      </p:sp>
      <p:sp>
        <p:nvSpPr>
          <p:cNvPr id="5" name="スライド番号プレースホルダー 4"/>
          <p:cNvSpPr>
            <a:spLocks noGrp="1"/>
          </p:cNvSpPr>
          <p:nvPr>
            <p:ph type="sldNum" sz="quarter" idx="12"/>
          </p:nvPr>
        </p:nvSpPr>
        <p:spPr/>
        <p:txBody>
          <a:bodyPr/>
          <a:lstStyle/>
          <a:p>
            <a:fld id="{33099A5C-848D-420D-95BA-A7CBAD938993}" type="slidenum">
              <a:rPr kumimoji="1" lang="ja-JP" altLang="en-US" smtClean="0"/>
              <a:t>6</a:t>
            </a:fld>
            <a:endParaRPr kumimoji="1" lang="ja-JP" altLang="en-US"/>
          </a:p>
        </p:txBody>
      </p:sp>
      <p:grpSp>
        <p:nvGrpSpPr>
          <p:cNvPr id="6" name="グループ化 5"/>
          <p:cNvGrpSpPr/>
          <p:nvPr/>
        </p:nvGrpSpPr>
        <p:grpSpPr>
          <a:xfrm>
            <a:off x="269378" y="5284446"/>
            <a:ext cx="6316371" cy="1373188"/>
            <a:chOff x="890481" y="4288040"/>
            <a:chExt cx="8015066" cy="2119050"/>
          </a:xfrm>
        </p:grpSpPr>
        <p:sp>
          <p:nvSpPr>
            <p:cNvPr id="7" name="テキスト ボックス 6"/>
            <p:cNvSpPr txBox="1"/>
            <p:nvPr/>
          </p:nvSpPr>
          <p:spPr>
            <a:xfrm>
              <a:off x="2475175" y="5883870"/>
              <a:ext cx="529312" cy="523220"/>
            </a:xfrm>
            <a:prstGeom prst="rect">
              <a:avLst/>
            </a:prstGeom>
            <a:noFill/>
          </p:spPr>
          <p:txBody>
            <a:bodyPr wrap="none" rtlCol="0">
              <a:spAutoFit/>
            </a:bodyPr>
            <a:lstStyle/>
            <a:p>
              <a:r>
                <a:rPr kumimoji="1" lang="en-US" altLang="ja-JP" sz="2800" dirty="0" smtClean="0"/>
                <a:t>P0</a:t>
              </a:r>
              <a:endParaRPr kumimoji="1" lang="ja-JP" altLang="en-US" sz="2800" dirty="0"/>
            </a:p>
          </p:txBody>
        </p:sp>
        <p:sp>
          <p:nvSpPr>
            <p:cNvPr id="8" name="テキスト ボックス 7"/>
            <p:cNvSpPr txBox="1"/>
            <p:nvPr/>
          </p:nvSpPr>
          <p:spPr>
            <a:xfrm>
              <a:off x="3772438" y="5878258"/>
              <a:ext cx="529312" cy="523220"/>
            </a:xfrm>
            <a:prstGeom prst="rect">
              <a:avLst/>
            </a:prstGeom>
            <a:noFill/>
          </p:spPr>
          <p:txBody>
            <a:bodyPr wrap="none" rtlCol="0">
              <a:spAutoFit/>
            </a:bodyPr>
            <a:lstStyle/>
            <a:p>
              <a:r>
                <a:rPr kumimoji="1" lang="en-US" altLang="ja-JP" sz="2800" dirty="0" smtClean="0"/>
                <a:t>P1</a:t>
              </a:r>
              <a:endParaRPr kumimoji="1" lang="ja-JP" altLang="en-US" sz="2800" dirty="0"/>
            </a:p>
          </p:txBody>
        </p:sp>
        <p:sp>
          <p:nvSpPr>
            <p:cNvPr id="9" name="テキスト ボックス 8"/>
            <p:cNvSpPr txBox="1"/>
            <p:nvPr/>
          </p:nvSpPr>
          <p:spPr>
            <a:xfrm>
              <a:off x="4988227" y="5883870"/>
              <a:ext cx="529312" cy="523220"/>
            </a:xfrm>
            <a:prstGeom prst="rect">
              <a:avLst/>
            </a:prstGeom>
            <a:noFill/>
          </p:spPr>
          <p:txBody>
            <a:bodyPr wrap="none" rtlCol="0">
              <a:spAutoFit/>
            </a:bodyPr>
            <a:lstStyle/>
            <a:p>
              <a:r>
                <a:rPr kumimoji="1" lang="en-US" altLang="ja-JP" sz="2800" dirty="0" smtClean="0"/>
                <a:t>P2</a:t>
              </a:r>
              <a:endParaRPr kumimoji="1" lang="ja-JP" altLang="en-US" sz="2800" dirty="0"/>
            </a:p>
          </p:txBody>
        </p:sp>
        <p:sp>
          <p:nvSpPr>
            <p:cNvPr id="10" name="テキスト ボックス 9"/>
            <p:cNvSpPr txBox="1"/>
            <p:nvPr/>
          </p:nvSpPr>
          <p:spPr>
            <a:xfrm>
              <a:off x="6238335" y="5883870"/>
              <a:ext cx="529312" cy="523220"/>
            </a:xfrm>
            <a:prstGeom prst="rect">
              <a:avLst/>
            </a:prstGeom>
            <a:noFill/>
          </p:spPr>
          <p:txBody>
            <a:bodyPr wrap="none" rtlCol="0">
              <a:spAutoFit/>
            </a:bodyPr>
            <a:lstStyle/>
            <a:p>
              <a:r>
                <a:rPr lang="en-US" altLang="ja-JP" sz="2800" dirty="0" smtClean="0"/>
                <a:t>P3</a:t>
              </a:r>
              <a:endParaRPr kumimoji="1" lang="ja-JP" altLang="en-US" sz="2800" dirty="0"/>
            </a:p>
          </p:txBody>
        </p:sp>
        <p:sp>
          <p:nvSpPr>
            <p:cNvPr id="11" name="テキスト ボックス 10"/>
            <p:cNvSpPr txBox="1"/>
            <p:nvPr/>
          </p:nvSpPr>
          <p:spPr>
            <a:xfrm>
              <a:off x="7315871" y="5878258"/>
              <a:ext cx="529312" cy="523220"/>
            </a:xfrm>
            <a:prstGeom prst="rect">
              <a:avLst/>
            </a:prstGeom>
            <a:noFill/>
          </p:spPr>
          <p:txBody>
            <a:bodyPr wrap="none" rtlCol="0">
              <a:spAutoFit/>
            </a:bodyPr>
            <a:lstStyle/>
            <a:p>
              <a:r>
                <a:rPr kumimoji="1" lang="en-US" altLang="ja-JP" sz="2800" dirty="0" smtClean="0"/>
                <a:t>P4</a:t>
              </a:r>
              <a:endParaRPr kumimoji="1" lang="ja-JP" altLang="en-US" sz="2800" dirty="0"/>
            </a:p>
          </p:txBody>
        </p:sp>
        <p:sp>
          <p:nvSpPr>
            <p:cNvPr id="12" name="テキスト ボックス 11"/>
            <p:cNvSpPr txBox="1"/>
            <p:nvPr/>
          </p:nvSpPr>
          <p:spPr>
            <a:xfrm>
              <a:off x="8028384" y="5514538"/>
              <a:ext cx="877163" cy="369332"/>
            </a:xfrm>
            <a:prstGeom prst="rect">
              <a:avLst/>
            </a:prstGeom>
            <a:noFill/>
          </p:spPr>
          <p:txBody>
            <a:bodyPr wrap="none" rtlCol="0">
              <a:spAutoFit/>
            </a:bodyPr>
            <a:lstStyle/>
            <a:p>
              <a:r>
                <a:rPr lang="ja-JP" altLang="en-US" dirty="0"/>
                <a:t>レール</a:t>
              </a:r>
              <a:endParaRPr kumimoji="1" lang="ja-JP" altLang="en-US" dirty="0"/>
            </a:p>
          </p:txBody>
        </p:sp>
        <p:sp>
          <p:nvSpPr>
            <p:cNvPr id="13" name="テキスト ボックス 12"/>
            <p:cNvSpPr txBox="1"/>
            <p:nvPr/>
          </p:nvSpPr>
          <p:spPr>
            <a:xfrm>
              <a:off x="4669535" y="4288040"/>
              <a:ext cx="1306895" cy="369332"/>
            </a:xfrm>
            <a:prstGeom prst="rect">
              <a:avLst/>
            </a:prstGeom>
            <a:noFill/>
          </p:spPr>
          <p:txBody>
            <a:bodyPr wrap="none" rtlCol="0">
              <a:spAutoFit/>
            </a:bodyPr>
            <a:lstStyle/>
            <a:p>
              <a:r>
                <a:rPr kumimoji="1" lang="ja-JP" altLang="en-US" dirty="0" smtClean="0"/>
                <a:t>～１．２ｍ</a:t>
              </a:r>
              <a:endParaRPr kumimoji="1" lang="ja-JP" altLang="en-US" dirty="0"/>
            </a:p>
          </p:txBody>
        </p:sp>
        <p:grpSp>
          <p:nvGrpSpPr>
            <p:cNvPr id="14" name="グループ化 13"/>
            <p:cNvGrpSpPr/>
            <p:nvPr/>
          </p:nvGrpSpPr>
          <p:grpSpPr>
            <a:xfrm>
              <a:off x="890481" y="4593918"/>
              <a:ext cx="7272808" cy="1306233"/>
              <a:chOff x="890481" y="4593918"/>
              <a:chExt cx="7272808" cy="1306233"/>
            </a:xfrm>
          </p:grpSpPr>
          <p:sp>
            <p:nvSpPr>
              <p:cNvPr id="15" name="正方形/長方形 14"/>
              <p:cNvSpPr/>
              <p:nvPr/>
            </p:nvSpPr>
            <p:spPr>
              <a:xfrm>
                <a:off x="890481" y="5011237"/>
                <a:ext cx="7272808" cy="50405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2">
                      <a:lumMod val="60000"/>
                      <a:lumOff val="40000"/>
                    </a:schemeClr>
                  </a:solidFill>
                </a:endParaRPr>
              </a:p>
            </p:txBody>
          </p:sp>
          <p:sp>
            <p:nvSpPr>
              <p:cNvPr id="16" name="正方形/長方形 15"/>
              <p:cNvSpPr/>
              <p:nvPr/>
            </p:nvSpPr>
            <p:spPr>
              <a:xfrm>
                <a:off x="1071887" y="4862319"/>
                <a:ext cx="64807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1611947" y="5006335"/>
                <a:ext cx="216024" cy="21602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上矢印 17"/>
              <p:cNvSpPr/>
              <p:nvPr/>
            </p:nvSpPr>
            <p:spPr>
              <a:xfrm>
                <a:off x="2618673" y="5558838"/>
                <a:ext cx="242316" cy="325032"/>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コネクタ 18"/>
              <p:cNvCxnSpPr/>
              <p:nvPr/>
            </p:nvCxnSpPr>
            <p:spPr>
              <a:xfrm>
                <a:off x="2739831" y="5006335"/>
                <a:ext cx="0" cy="50895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8943" y="5011237"/>
                <a:ext cx="3651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6370" y="5033902"/>
                <a:ext cx="3651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正方形/長方形 21"/>
              <p:cNvSpPr/>
              <p:nvPr/>
            </p:nvSpPr>
            <p:spPr>
              <a:xfrm>
                <a:off x="5295541" y="4949267"/>
                <a:ext cx="576064" cy="3600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5223533" y="4877259"/>
                <a:ext cx="14401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5172079" y="5061858"/>
                <a:ext cx="72008" cy="16473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4735" y="5009832"/>
                <a:ext cx="3651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219" y="5009831"/>
                <a:ext cx="3651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テキスト ボックス 26"/>
              <p:cNvSpPr txBox="1"/>
              <p:nvPr/>
            </p:nvSpPr>
            <p:spPr>
              <a:xfrm>
                <a:off x="1615176" y="4593918"/>
                <a:ext cx="570990" cy="369332"/>
              </a:xfrm>
              <a:prstGeom prst="rect">
                <a:avLst/>
              </a:prstGeom>
              <a:noFill/>
            </p:spPr>
            <p:txBody>
              <a:bodyPr wrap="none" rtlCol="0">
                <a:spAutoFit/>
              </a:bodyPr>
              <a:lstStyle/>
              <a:p>
                <a:r>
                  <a:rPr kumimoji="1" lang="en-US" altLang="ja-JP" dirty="0" smtClean="0"/>
                  <a:t>LED</a:t>
                </a:r>
                <a:endParaRPr kumimoji="1" lang="ja-JP" altLang="en-US" dirty="0"/>
              </a:p>
            </p:txBody>
          </p:sp>
          <p:sp>
            <p:nvSpPr>
              <p:cNvPr id="28" name="テキスト ボックス 27"/>
              <p:cNvSpPr txBox="1"/>
              <p:nvPr/>
            </p:nvSpPr>
            <p:spPr>
              <a:xfrm>
                <a:off x="4493269" y="5095970"/>
                <a:ext cx="736099" cy="369332"/>
              </a:xfrm>
              <a:prstGeom prst="rect">
                <a:avLst/>
              </a:prstGeom>
              <a:noFill/>
            </p:spPr>
            <p:txBody>
              <a:bodyPr wrap="none" rtlCol="0">
                <a:spAutoFit/>
              </a:bodyPr>
              <a:lstStyle/>
              <a:p>
                <a:r>
                  <a:rPr kumimoji="1" lang="en-US" altLang="ja-JP" dirty="0" smtClean="0"/>
                  <a:t>MPPC</a:t>
                </a:r>
              </a:p>
            </p:txBody>
          </p:sp>
          <p:sp>
            <p:nvSpPr>
              <p:cNvPr id="29" name="左中かっこ 28"/>
              <p:cNvSpPr/>
              <p:nvPr/>
            </p:nvSpPr>
            <p:spPr>
              <a:xfrm rot="5400000">
                <a:off x="5017805" y="2382597"/>
                <a:ext cx="245645" cy="4801595"/>
              </a:xfrm>
              <a:prstGeom prst="leftBrace">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dirty="0"/>
              </a:p>
            </p:txBody>
          </p:sp>
          <p:pic>
            <p:nvPicPr>
              <p:cNvPr id="3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9775" y="5558838"/>
                <a:ext cx="274637"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7307" y="5558838"/>
                <a:ext cx="274637"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7416" y="5550697"/>
                <a:ext cx="274637"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4156" y="5558838"/>
                <a:ext cx="274637"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388443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42"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9165" y="332656"/>
            <a:ext cx="7920880" cy="1143000"/>
          </a:xfrm>
        </p:spPr>
        <p:txBody>
          <a:bodyPr/>
          <a:lstStyle/>
          <a:p>
            <a:r>
              <a:rPr kumimoji="1" lang="ja-JP" altLang="en-US" dirty="0" smtClean="0"/>
              <a:t>　</a:t>
            </a:r>
            <a:r>
              <a:rPr lang="ja-JP" altLang="en-US" dirty="0" smtClean="0"/>
              <a:t>クロックジェネレーター　　　</a:t>
            </a:r>
            <a:r>
              <a:rPr lang="en-US" altLang="ja-JP" dirty="0" smtClean="0"/>
              <a:t/>
            </a:r>
            <a:br>
              <a:rPr lang="en-US" altLang="ja-JP" dirty="0" smtClean="0"/>
            </a:br>
            <a:r>
              <a:rPr lang="ja-JP" altLang="en-US" dirty="0"/>
              <a:t>　</a:t>
            </a:r>
            <a:r>
              <a:rPr lang="ja-JP" altLang="en-US" dirty="0" smtClean="0"/>
              <a:t>　　</a:t>
            </a:r>
            <a:r>
              <a:rPr kumimoji="1" lang="ja-JP" altLang="en-US" dirty="0" smtClean="0"/>
              <a:t>（</a:t>
            </a:r>
            <a:r>
              <a:rPr kumimoji="1" lang="en-US" altLang="ja-JP" dirty="0" smtClean="0"/>
              <a:t>NIM</a:t>
            </a:r>
            <a:r>
              <a:rPr lang="en-US" altLang="ja-JP" dirty="0" smtClean="0"/>
              <a:t>,</a:t>
            </a:r>
            <a:r>
              <a:rPr kumimoji="1" lang="en-US" altLang="ja-JP" dirty="0" smtClean="0"/>
              <a:t>TTL</a:t>
            </a:r>
            <a:r>
              <a:rPr kumimoji="1" lang="ja-JP" altLang="en-US" dirty="0" smtClean="0"/>
              <a:t>）</a:t>
            </a:r>
            <a:endParaRPr kumimoji="1" lang="ja-JP" altLang="en-US" dirty="0"/>
          </a:p>
        </p:txBody>
      </p:sp>
      <p:pic>
        <p:nvPicPr>
          <p:cNvPr id="4" name="Picture 2" descr="D:\写真\P1010130.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3064" y="1988840"/>
            <a:ext cx="4034000" cy="3024336"/>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1164162" y="5517232"/>
            <a:ext cx="6346129" cy="923330"/>
          </a:xfrm>
          <a:prstGeom prst="rect">
            <a:avLst/>
          </a:prstGeom>
          <a:noFill/>
        </p:spPr>
        <p:txBody>
          <a:bodyPr wrap="square" rtlCol="0">
            <a:spAutoFit/>
          </a:bodyPr>
          <a:lstStyle/>
          <a:p>
            <a:r>
              <a:rPr kumimoji="1" lang="ja-JP" altLang="en-US" dirty="0" smtClean="0"/>
              <a:t>こうして規格を決めることによってオンオフという１ビットの情報として処理できるため、今回のように信号を受けたか受けていないかを判別したいような実験に有利。</a:t>
            </a:r>
            <a:endParaRPr kumimoji="1" lang="ja-JP" altLang="en-US" dirty="0"/>
          </a:p>
        </p:txBody>
      </p:sp>
      <p:sp>
        <p:nvSpPr>
          <p:cNvPr id="6" name="スライド番号プレースホルダー 5"/>
          <p:cNvSpPr>
            <a:spLocks noGrp="1"/>
          </p:cNvSpPr>
          <p:nvPr>
            <p:ph type="sldNum" sz="quarter" idx="12"/>
          </p:nvPr>
        </p:nvSpPr>
        <p:spPr/>
        <p:txBody>
          <a:bodyPr/>
          <a:lstStyle/>
          <a:p>
            <a:fld id="{33099A5C-848D-420D-95BA-A7CBAD938993}" type="slidenum">
              <a:rPr kumimoji="1" lang="ja-JP" altLang="en-US" smtClean="0"/>
              <a:t>7</a:t>
            </a:fld>
            <a:endParaRPr kumimoji="1" lang="ja-JP" altLang="en-US"/>
          </a:p>
        </p:txBody>
      </p:sp>
      <p:grpSp>
        <p:nvGrpSpPr>
          <p:cNvPr id="8" name="グループ化 7"/>
          <p:cNvGrpSpPr/>
          <p:nvPr/>
        </p:nvGrpSpPr>
        <p:grpSpPr>
          <a:xfrm>
            <a:off x="4211960" y="2029490"/>
            <a:ext cx="4272323" cy="2429698"/>
            <a:chOff x="4211960" y="2029490"/>
            <a:chExt cx="4272323" cy="2429698"/>
          </a:xfrm>
        </p:grpSpPr>
        <p:sp>
          <p:nvSpPr>
            <p:cNvPr id="3" name="テキスト ボックス 2"/>
            <p:cNvSpPr txBox="1"/>
            <p:nvPr/>
          </p:nvSpPr>
          <p:spPr>
            <a:xfrm>
              <a:off x="4211960" y="2412474"/>
              <a:ext cx="4272323" cy="2046714"/>
            </a:xfrm>
            <a:prstGeom prst="rect">
              <a:avLst/>
            </a:prstGeom>
            <a:noFill/>
          </p:spPr>
          <p:txBody>
            <a:bodyPr wrap="none" rtlCol="0">
              <a:spAutoFit/>
            </a:bodyPr>
            <a:lstStyle/>
            <a:p>
              <a:r>
                <a:rPr kumimoji="1" lang="en-US" altLang="ja-JP" dirty="0" smtClean="0"/>
                <a:t>NIM</a:t>
              </a:r>
              <a:r>
                <a:rPr lang="ja-JP" altLang="en-US" dirty="0" smtClean="0"/>
                <a:t>規格信号：</a:t>
              </a:r>
              <a:endParaRPr lang="en-US" altLang="ja-JP" dirty="0" smtClean="0"/>
            </a:p>
            <a:p>
              <a:r>
                <a:rPr lang="ja-JP" altLang="en-US" dirty="0" smtClean="0"/>
                <a:t>０</a:t>
              </a:r>
              <a:r>
                <a:rPr lang="en-US" altLang="ja-JP" dirty="0" smtClean="0"/>
                <a:t>V</a:t>
              </a:r>
              <a:r>
                <a:rPr lang="ja-JP" altLang="en-US" dirty="0" smtClean="0"/>
                <a:t>ならオフ、</a:t>
              </a:r>
              <a:r>
                <a:rPr lang="en-US" altLang="ja-JP" dirty="0" smtClean="0"/>
                <a:t>-0.8V</a:t>
              </a:r>
              <a:r>
                <a:rPr lang="ja-JP" altLang="en-US" dirty="0" smtClean="0"/>
                <a:t>ならオンとする信号</a:t>
              </a:r>
              <a:endParaRPr lang="en-US" altLang="ja-JP" dirty="0" smtClean="0"/>
            </a:p>
            <a:p>
              <a:endParaRPr kumimoji="1" lang="en-US" altLang="ja-JP" dirty="0" smtClean="0"/>
            </a:p>
            <a:p>
              <a:endParaRPr kumimoji="1" lang="en-US" altLang="ja-JP" dirty="0"/>
            </a:p>
            <a:p>
              <a:r>
                <a:rPr lang="ja-JP" altLang="en-US" sz="1900" dirty="0" smtClean="0">
                  <a:solidFill>
                    <a:srgbClr val="0070C0"/>
                  </a:solidFill>
                </a:rPr>
                <a:t>　</a:t>
              </a:r>
              <a:r>
                <a:rPr lang="en-US" altLang="ja-JP" sz="1900" dirty="0" smtClean="0">
                  <a:solidFill>
                    <a:srgbClr val="0070C0"/>
                  </a:solidFill>
                </a:rPr>
                <a:t>LED</a:t>
              </a:r>
              <a:r>
                <a:rPr lang="ja-JP" altLang="en-US" sz="1900" dirty="0" smtClean="0">
                  <a:solidFill>
                    <a:srgbClr val="0070C0"/>
                  </a:solidFill>
                </a:rPr>
                <a:t>に入力</a:t>
              </a:r>
              <a:endParaRPr lang="en-US" altLang="ja-JP" sz="1900" dirty="0" smtClean="0">
                <a:solidFill>
                  <a:srgbClr val="0070C0"/>
                </a:solidFill>
              </a:endParaRPr>
            </a:p>
            <a:p>
              <a:r>
                <a:rPr kumimoji="1" lang="en-US" altLang="ja-JP" dirty="0" smtClean="0"/>
                <a:t>TTL</a:t>
              </a:r>
              <a:r>
                <a:rPr lang="ja-JP" altLang="en-US" dirty="0" smtClean="0"/>
                <a:t>規格信号：</a:t>
              </a:r>
              <a:endParaRPr lang="en-US" altLang="ja-JP" dirty="0" smtClean="0"/>
            </a:p>
            <a:p>
              <a:r>
                <a:rPr kumimoji="1" lang="ja-JP" altLang="en-US" dirty="0" smtClean="0"/>
                <a:t>０</a:t>
              </a:r>
              <a:r>
                <a:rPr kumimoji="1" lang="en-US" altLang="ja-JP" dirty="0" smtClean="0"/>
                <a:t>V</a:t>
              </a:r>
              <a:r>
                <a:rPr kumimoji="1" lang="ja-JP" altLang="en-US" dirty="0" smtClean="0"/>
                <a:t>ならオフ、</a:t>
              </a:r>
              <a:r>
                <a:rPr kumimoji="1" lang="en-US" altLang="ja-JP" dirty="0" smtClean="0"/>
                <a:t>5V</a:t>
              </a:r>
              <a:r>
                <a:rPr kumimoji="1" lang="ja-JP" altLang="en-US" dirty="0" smtClean="0"/>
                <a:t>でオンとする信号</a:t>
              </a:r>
              <a:endParaRPr kumimoji="1" lang="ja-JP" altLang="en-US" dirty="0"/>
            </a:p>
          </p:txBody>
        </p:sp>
        <p:sp>
          <p:nvSpPr>
            <p:cNvPr id="7" name="テキスト ボックス 6"/>
            <p:cNvSpPr txBox="1"/>
            <p:nvPr/>
          </p:nvSpPr>
          <p:spPr>
            <a:xfrm>
              <a:off x="4409234" y="2029490"/>
              <a:ext cx="3619150" cy="369332"/>
            </a:xfrm>
            <a:prstGeom prst="rect">
              <a:avLst/>
            </a:prstGeom>
            <a:noFill/>
          </p:spPr>
          <p:txBody>
            <a:bodyPr wrap="square" rtlCol="0">
              <a:spAutoFit/>
            </a:bodyPr>
            <a:lstStyle/>
            <a:p>
              <a:r>
                <a:rPr kumimoji="1" lang="ja-JP" altLang="en-US" dirty="0" smtClean="0">
                  <a:solidFill>
                    <a:srgbClr val="FF0000"/>
                  </a:solidFill>
                </a:rPr>
                <a:t>オシロスコープに入力</a:t>
              </a:r>
              <a:endParaRPr kumimoji="1" lang="ja-JP" altLang="en-US" dirty="0">
                <a:solidFill>
                  <a:srgbClr val="FF0000"/>
                </a:solidFill>
              </a:endParaRPr>
            </a:p>
          </p:txBody>
        </p:sp>
      </p:grpSp>
      <p:sp>
        <p:nvSpPr>
          <p:cNvPr id="9" name="下矢印 8"/>
          <p:cNvSpPr/>
          <p:nvPr/>
        </p:nvSpPr>
        <p:spPr>
          <a:xfrm>
            <a:off x="1475656" y="2082914"/>
            <a:ext cx="432048" cy="55399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3178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　　　　　　</a:t>
            </a:r>
            <a:r>
              <a:rPr kumimoji="1" lang="en-US" altLang="ja-JP" dirty="0" smtClean="0"/>
              <a:t>LED</a:t>
            </a:r>
            <a:endParaRPr kumimoji="1" lang="ja-JP" altLang="en-US" dirty="0"/>
          </a:p>
        </p:txBody>
      </p:sp>
      <p:pic>
        <p:nvPicPr>
          <p:cNvPr id="4" name="Picture 3" descr="D:\写真\P1010133.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196752"/>
            <a:ext cx="3286029" cy="2463373"/>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4283968" y="1628800"/>
            <a:ext cx="3960440" cy="1754326"/>
          </a:xfrm>
          <a:prstGeom prst="rect">
            <a:avLst/>
          </a:prstGeom>
          <a:noFill/>
        </p:spPr>
        <p:txBody>
          <a:bodyPr wrap="square" rtlCol="0">
            <a:spAutoFit/>
          </a:bodyPr>
          <a:lstStyle/>
          <a:p>
            <a:r>
              <a:rPr kumimoji="1" lang="ja-JP" altLang="en-US" dirty="0" smtClean="0"/>
              <a:t>・発光ダイオード</a:t>
            </a:r>
            <a:endParaRPr kumimoji="1" lang="en-US" altLang="ja-JP" dirty="0" smtClean="0"/>
          </a:p>
          <a:p>
            <a:endParaRPr lang="en-US" altLang="ja-JP" dirty="0"/>
          </a:p>
          <a:p>
            <a:r>
              <a:rPr kumimoji="1" lang="ja-JP" altLang="en-US" dirty="0" smtClean="0"/>
              <a:t>・半導体技術によって発光する機器</a:t>
            </a:r>
            <a:endParaRPr kumimoji="1" lang="en-US" altLang="ja-JP" dirty="0" smtClean="0"/>
          </a:p>
          <a:p>
            <a:endParaRPr lang="en-US" altLang="ja-JP" dirty="0"/>
          </a:p>
          <a:p>
            <a:r>
              <a:rPr kumimoji="1" lang="ja-JP" altLang="en-US" dirty="0" smtClean="0"/>
              <a:t>・ここには</a:t>
            </a:r>
            <a:r>
              <a:rPr kumimoji="1" lang="en-US" altLang="ja-JP" dirty="0" smtClean="0"/>
              <a:t>TTL</a:t>
            </a:r>
            <a:r>
              <a:rPr kumimoji="1" lang="ja-JP" altLang="en-US" dirty="0" smtClean="0"/>
              <a:t>信号を入力し、発光させた。</a:t>
            </a:r>
            <a:endParaRPr kumimoji="1" lang="ja-JP" altLang="en-US" dirty="0"/>
          </a:p>
        </p:txBody>
      </p:sp>
      <p:pic>
        <p:nvPicPr>
          <p:cNvPr id="5122" name="Picture 2" descr="D:\実験機器原理図\l.ed.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933056"/>
            <a:ext cx="3758144" cy="2406179"/>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4283968" y="3933056"/>
            <a:ext cx="3816424" cy="2523768"/>
          </a:xfrm>
          <a:prstGeom prst="rect">
            <a:avLst/>
          </a:prstGeom>
          <a:noFill/>
        </p:spPr>
        <p:txBody>
          <a:bodyPr wrap="square" rtlCol="0">
            <a:spAutoFit/>
          </a:bodyPr>
          <a:lstStyle/>
          <a:p>
            <a:r>
              <a:rPr kumimoji="1" lang="ja-JP" altLang="en-US" sz="1400" dirty="0" smtClean="0"/>
              <a:t>←</a:t>
            </a:r>
            <a:r>
              <a:rPr kumimoji="1" lang="en-US" altLang="ja-JP" sz="1400" dirty="0" smtClean="0"/>
              <a:t>LED</a:t>
            </a:r>
            <a:r>
              <a:rPr kumimoji="1" lang="ja-JP" altLang="en-US" sz="1400" dirty="0" smtClean="0"/>
              <a:t>の発光の原理のアニメーション</a:t>
            </a:r>
            <a:endParaRPr kumimoji="1" lang="en-US" altLang="ja-JP" sz="1400" dirty="0" smtClean="0"/>
          </a:p>
          <a:p>
            <a:endParaRPr lang="en-US" altLang="ja-JP" dirty="0"/>
          </a:p>
          <a:p>
            <a:r>
              <a:rPr kumimoji="1" lang="ja-JP" altLang="en-US" dirty="0" smtClean="0"/>
              <a:t>正孔と電子が衝突したときに出る余分なエネルギーが光子となって飛び出す。</a:t>
            </a:r>
            <a:endParaRPr kumimoji="1" lang="en-US" altLang="ja-JP" dirty="0" smtClean="0"/>
          </a:p>
          <a:p>
            <a:endParaRPr lang="en-US" altLang="ja-JP" dirty="0"/>
          </a:p>
          <a:p>
            <a:r>
              <a:rPr kumimoji="1" lang="ja-JP" altLang="en-US" dirty="0" smtClean="0"/>
              <a:t>熱によって光る従来の電球より、瞬時に光を出す</a:t>
            </a:r>
            <a:r>
              <a:rPr kumimoji="1" lang="en-US" altLang="ja-JP" dirty="0" smtClean="0"/>
              <a:t>LED</a:t>
            </a:r>
            <a:r>
              <a:rPr kumimoji="1" lang="ja-JP" altLang="en-US" dirty="0" smtClean="0"/>
              <a:t>の方がこの実験に適している。</a:t>
            </a:r>
            <a:endParaRPr kumimoji="1" lang="ja-JP" altLang="en-US" dirty="0"/>
          </a:p>
        </p:txBody>
      </p:sp>
      <p:sp>
        <p:nvSpPr>
          <p:cNvPr id="6" name="スライド番号プレースホルダー 5"/>
          <p:cNvSpPr>
            <a:spLocks noGrp="1"/>
          </p:cNvSpPr>
          <p:nvPr>
            <p:ph type="sldNum" sz="quarter" idx="12"/>
          </p:nvPr>
        </p:nvSpPr>
        <p:spPr/>
        <p:txBody>
          <a:bodyPr/>
          <a:lstStyle/>
          <a:p>
            <a:fld id="{33099A5C-848D-420D-95BA-A7CBAD938993}" type="slidenum">
              <a:rPr kumimoji="1" lang="ja-JP" altLang="en-US" smtClean="0"/>
              <a:t>8</a:t>
            </a:fld>
            <a:endParaRPr kumimoji="1" lang="ja-JP" altLang="en-US"/>
          </a:p>
        </p:txBody>
      </p:sp>
    </p:spTree>
    <p:extLst>
      <p:ext uri="{BB962C8B-B14F-4D97-AF65-F5344CB8AC3E}">
        <p14:creationId xmlns:p14="http://schemas.microsoft.com/office/powerpoint/2010/main" val="40596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nodeType="withEffect">
                                  <p:stCondLst>
                                    <p:cond delay="0"/>
                                  </p:stCondLst>
                                  <p:childTnLst>
                                    <p:set>
                                      <p:cBhvr>
                                        <p:cTn id="20" dur="1" fill="hold">
                                          <p:stCondLst>
                                            <p:cond delay="0"/>
                                          </p:stCondLst>
                                        </p:cTn>
                                        <p:tgtEl>
                                          <p:spTgt spid="5122"/>
                                        </p:tgtEl>
                                        <p:attrNameLst>
                                          <p:attrName>style.visibility</p:attrName>
                                        </p:attrNameLst>
                                      </p:cBhvr>
                                      <p:to>
                                        <p:strVal val="visible"/>
                                      </p:to>
                                    </p:set>
                                    <p:animEffect transition="in" filter="barn(inVertical)">
                                      <p:cBhvr>
                                        <p:cTn id="21"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0392" y="332656"/>
            <a:ext cx="7620000" cy="1143000"/>
          </a:xfrm>
        </p:spPr>
        <p:txBody>
          <a:bodyPr/>
          <a:lstStyle/>
          <a:p>
            <a:r>
              <a:rPr kumimoji="1" lang="ja-JP" altLang="en-US" dirty="0" smtClean="0"/>
              <a:t>　　光センサー（</a:t>
            </a:r>
            <a:r>
              <a:rPr kumimoji="1" lang="en-US" altLang="ja-JP" dirty="0" smtClean="0"/>
              <a:t>MPPC</a:t>
            </a:r>
            <a:r>
              <a:rPr kumimoji="1" lang="ja-JP" altLang="en-US" dirty="0" smtClean="0"/>
              <a:t>）</a:t>
            </a:r>
            <a:endParaRPr kumimoji="1" lang="ja-JP" altLang="en-US" dirty="0"/>
          </a:p>
        </p:txBody>
      </p:sp>
      <p:pic>
        <p:nvPicPr>
          <p:cNvPr id="4"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79512" y="2058399"/>
            <a:ext cx="4176464" cy="3132348"/>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611560" y="5551176"/>
            <a:ext cx="3456384" cy="369332"/>
          </a:xfrm>
          <a:prstGeom prst="rect">
            <a:avLst/>
          </a:prstGeom>
          <a:noFill/>
        </p:spPr>
        <p:txBody>
          <a:bodyPr wrap="square" rtlCol="0">
            <a:spAutoFit/>
          </a:bodyPr>
          <a:lstStyle/>
          <a:p>
            <a:r>
              <a:rPr kumimoji="1" lang="ja-JP" altLang="en-US" dirty="0" smtClean="0"/>
              <a:t>↑今回の実験で使った</a:t>
            </a:r>
            <a:r>
              <a:rPr kumimoji="1" lang="en-US" altLang="ja-JP" dirty="0" smtClean="0"/>
              <a:t>MPPC</a:t>
            </a:r>
            <a:endParaRPr kumimoji="1" lang="ja-JP" altLang="en-US" dirty="0"/>
          </a:p>
        </p:txBody>
      </p:sp>
      <p:grpSp>
        <p:nvGrpSpPr>
          <p:cNvPr id="6" name="グループ化 5"/>
          <p:cNvGrpSpPr/>
          <p:nvPr/>
        </p:nvGrpSpPr>
        <p:grpSpPr>
          <a:xfrm>
            <a:off x="4537074" y="1988840"/>
            <a:ext cx="3563318" cy="3969732"/>
            <a:chOff x="4537074" y="1988840"/>
            <a:chExt cx="3563318" cy="3969732"/>
          </a:xfrm>
        </p:grpSpPr>
        <p:pic>
          <p:nvPicPr>
            <p:cNvPr id="4098" name="Picture 2" descr="C:\Users\kimuchan\Desktop\mppc_top_1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074" y="1988840"/>
              <a:ext cx="3203278" cy="3203278"/>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4537074" y="5589240"/>
              <a:ext cx="3563318" cy="369332"/>
            </a:xfrm>
            <a:prstGeom prst="rect">
              <a:avLst/>
            </a:prstGeom>
            <a:noFill/>
          </p:spPr>
          <p:txBody>
            <a:bodyPr wrap="square" rtlCol="0">
              <a:spAutoFit/>
            </a:bodyPr>
            <a:lstStyle/>
            <a:p>
              <a:r>
                <a:rPr lang="ja-JP" altLang="en-US" dirty="0" smtClean="0"/>
                <a:t>↑</a:t>
              </a:r>
              <a:r>
                <a:rPr lang="en-US" altLang="ja-JP" dirty="0" smtClean="0"/>
                <a:t>MPPC</a:t>
              </a:r>
              <a:r>
                <a:rPr lang="ja-JP" altLang="en-US" dirty="0" smtClean="0"/>
                <a:t>の光を検出する面</a:t>
              </a:r>
              <a:endParaRPr kumimoji="1" lang="ja-JP" altLang="en-US" dirty="0"/>
            </a:p>
          </p:txBody>
        </p:sp>
      </p:grpSp>
      <p:sp>
        <p:nvSpPr>
          <p:cNvPr id="7" name="スライド番号プレースホルダー 6"/>
          <p:cNvSpPr>
            <a:spLocks noGrp="1"/>
          </p:cNvSpPr>
          <p:nvPr>
            <p:ph type="sldNum" sz="quarter" idx="12"/>
          </p:nvPr>
        </p:nvSpPr>
        <p:spPr/>
        <p:txBody>
          <a:bodyPr/>
          <a:lstStyle/>
          <a:p>
            <a:fld id="{33099A5C-848D-420D-95BA-A7CBAD938993}" type="slidenum">
              <a:rPr kumimoji="1" lang="ja-JP" altLang="en-US" smtClean="0"/>
              <a:t>9</a:t>
            </a:fld>
            <a:endParaRPr kumimoji="1" lang="ja-JP" altLang="en-US"/>
          </a:p>
        </p:txBody>
      </p:sp>
    </p:spTree>
    <p:extLst>
      <p:ext uri="{BB962C8B-B14F-4D97-AF65-F5344CB8AC3E}">
        <p14:creationId xmlns:p14="http://schemas.microsoft.com/office/powerpoint/2010/main" val="30636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5.jpeg"/></Relationships>
</file>

<file path=ppt/theme/_rels/theme7.xml.rels><?xml version="1.0" encoding="UTF-8" standalone="yes"?>
<Relationships xmlns="http://schemas.openxmlformats.org/package/2006/relationships"><Relationship Id="rId1" Type="http://schemas.openxmlformats.org/officeDocument/2006/relationships/image" Target="../media/image6.jpeg"/></Relationships>
</file>

<file path=ppt/theme/_rels/theme8.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オータム">
  <a:themeElements>
    <a:clrScheme name="オータム">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オータム">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オータム">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3.xml><?xml version="1.0" encoding="utf-8"?>
<a:theme xmlns:a="http://schemas.openxmlformats.org/drawingml/2006/main" name="ナチュラル">
  <a:themeElements>
    <a:clrScheme name="ナチュラル">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ナチュラル">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ジャパネスク">
  <a:themeElements>
    <a:clrScheme name="ジャパネスク">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ジャパネスク">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ジャパネスク">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5.xml><?xml version="1.0" encoding="utf-8"?>
<a:theme xmlns:a="http://schemas.openxmlformats.org/drawingml/2006/main" name="1_ジャパネスク">
  <a:themeElements>
    <a:clrScheme name="ジャパネスク">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ジャパネスク">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ジャパネスク">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6.xml><?xml version="1.0" encoding="utf-8"?>
<a:theme xmlns:a="http://schemas.openxmlformats.org/drawingml/2006/main" name="アース">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アース">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7.xml><?xml version="1.0" encoding="utf-8"?>
<a:theme xmlns:a="http://schemas.openxmlformats.org/drawingml/2006/main" name="オースティン">
  <a:themeElements>
    <a:clrScheme name="オースティン">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オースティン">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オースティン">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2_ジャパネスク">
  <a:themeElements>
    <a:clrScheme name="ジャパネスク">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ジャパネスク">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ジャパネスク">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TC101790491[[fn=光と影]]</Template>
  <TotalTime>2232</TotalTime>
  <Words>1647</Words>
  <Application>Microsoft Office PowerPoint</Application>
  <PresentationFormat>画面に合わせる (4:3)</PresentationFormat>
  <Paragraphs>462</Paragraphs>
  <Slides>41</Slides>
  <Notes>1</Notes>
  <HiddenSlides>0</HiddenSlides>
  <MMClips>0</MMClips>
  <ScaleCrop>false</ScaleCrop>
  <HeadingPairs>
    <vt:vector size="4" baseType="variant">
      <vt:variant>
        <vt:lpstr>テーマ</vt:lpstr>
      </vt:variant>
      <vt:variant>
        <vt:i4>8</vt:i4>
      </vt:variant>
      <vt:variant>
        <vt:lpstr>スライド タイトル</vt:lpstr>
      </vt:variant>
      <vt:variant>
        <vt:i4>41</vt:i4>
      </vt:variant>
    </vt:vector>
  </HeadingPairs>
  <TitlesOfParts>
    <vt:vector size="49" baseType="lpstr">
      <vt:lpstr>オータム</vt:lpstr>
      <vt:lpstr>Mylar</vt:lpstr>
      <vt:lpstr>ナチュラル</vt:lpstr>
      <vt:lpstr>ジャパネスク</vt:lpstr>
      <vt:lpstr>1_ジャパネスク</vt:lpstr>
      <vt:lpstr>アース</vt:lpstr>
      <vt:lpstr>オースティン</vt:lpstr>
      <vt:lpstr>2_ジャパネスク</vt:lpstr>
      <vt:lpstr>    現代物理学実験　A班 　　「光速を測ろう」</vt:lpstr>
      <vt:lpstr>実験の目的　　　　　　　　　　（担当：澤田）</vt:lpstr>
      <vt:lpstr>実験の原理　　　　　　　　　　（担当：澤田）</vt:lpstr>
      <vt:lpstr>続き</vt:lpstr>
      <vt:lpstr>実験装置　　　　　　（担当：渡辺）</vt:lpstr>
      <vt:lpstr>　　レール・スケール</vt:lpstr>
      <vt:lpstr>　クロックジェネレーター　　　 　　　（NIM,TTL）</vt:lpstr>
      <vt:lpstr>　　　　　　LED</vt:lpstr>
      <vt:lpstr>　　光センサー（MPPC）</vt:lpstr>
      <vt:lpstr>MPPCの作動原理</vt:lpstr>
      <vt:lpstr>MPPCの利点と欠点</vt:lpstr>
      <vt:lpstr>　　　オシロスコープ</vt:lpstr>
      <vt:lpstr>  実験・データ　　　　　　　　（担当：木邑）</vt:lpstr>
      <vt:lpstr>８月６日（月）</vt:lpstr>
      <vt:lpstr>８月６日（月）</vt:lpstr>
      <vt:lpstr>８月６日（月）</vt:lpstr>
      <vt:lpstr>８月６日（月）</vt:lpstr>
      <vt:lpstr>８月６日（月）</vt:lpstr>
      <vt:lpstr>８月７日（火）・８月８日（水）</vt:lpstr>
      <vt:lpstr>８月７日（火）・８月８日（水）</vt:lpstr>
      <vt:lpstr>８月７日（火）・８月８日（水）</vt:lpstr>
      <vt:lpstr>　本実験（８月８日（水）＆９日（木））</vt:lpstr>
      <vt:lpstr>本実験（８月８日（水）＆９日（木））</vt:lpstr>
      <vt:lpstr>解析・手法　　　　　　　　　　（担当：伊地智）</vt:lpstr>
      <vt:lpstr>PowerPoint プレゼンテーション</vt:lpstr>
      <vt:lpstr>PowerPoint プレゼンテーション</vt:lpstr>
      <vt:lpstr>PowerPoint プレゼンテーション</vt:lpstr>
      <vt:lpstr>実験の考察　　　　　　　　　　（担当：平本）</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考察のまとめ</vt:lpstr>
      <vt:lpstr>PowerPoint プレゼンテーション</vt:lpstr>
      <vt:lpstr>Thank you for listening.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光速を測ろう</dc:title>
  <dc:creator>Windows ユーザー</dc:creator>
  <cp:lastModifiedBy>Windows ユーザー</cp:lastModifiedBy>
  <cp:revision>172</cp:revision>
  <dcterms:created xsi:type="dcterms:W3CDTF">2012-08-15T00:57:47Z</dcterms:created>
  <dcterms:modified xsi:type="dcterms:W3CDTF">2012-08-28T08:31:33Z</dcterms:modified>
</cp:coreProperties>
</file>