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1"/>
  </p:notesMasterIdLst>
  <p:sldIdLst>
    <p:sldId id="264" r:id="rId2"/>
    <p:sldId id="263" r:id="rId3"/>
    <p:sldId id="265"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67" r:id="rId20"/>
    <p:sldId id="266" r:id="rId21"/>
    <p:sldId id="284" r:id="rId22"/>
    <p:sldId id="285" r:id="rId23"/>
    <p:sldId id="286" r:id="rId24"/>
    <p:sldId id="287" r:id="rId25"/>
    <p:sldId id="262" r:id="rId26"/>
    <p:sldId id="259" r:id="rId27"/>
    <p:sldId id="261" r:id="rId28"/>
    <p:sldId id="257" r:id="rId29"/>
    <p:sldId id="260" r:id="rId30"/>
    <p:sldId id="258" r:id="rId31"/>
    <p:sldId id="32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8" r:id="rId89"/>
    <p:sldId id="347" r:id="rId9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9" autoAdjust="0"/>
    <p:restoredTop sz="94707" autoAdjust="0"/>
  </p:normalViewPr>
  <p:slideViewPr>
    <p:cSldViewPr>
      <p:cViewPr varScale="1">
        <p:scale>
          <a:sx n="37" d="100"/>
          <a:sy n="37" d="100"/>
        </p:scale>
        <p:origin x="-9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745E4-F613-4823-9610-94880197BD39}" type="datetimeFigureOut">
              <a:rPr kumimoji="1" lang="ja-JP" altLang="en-US" smtClean="0"/>
              <a:pPr/>
              <a:t>2012/4/6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32B29-AC8C-4DB6-910A-F26802E44EE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BF953-C050-4675-84BB-FE3CCC4684D0}" type="slidenum">
              <a:rPr lang="ja-JP" altLang="en-US" smtClean="0"/>
              <a:pPr fontAlgn="base">
                <a:spcBef>
                  <a:spcPct val="0"/>
                </a:spcBef>
                <a:spcAft>
                  <a:spcPct val="0"/>
                </a:spcAft>
                <a:defRPr/>
              </a:pPr>
              <a:t>16</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A7851B8-6C01-46B9-8FB7-0529E5E163DA}" type="slidenum">
              <a:rPr kumimoji="1" lang="ja-JP" altLang="en-US" smtClean="0"/>
              <a:pPr/>
              <a:t>77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A7851B8-6C01-46B9-8FB7-0529E5E163DA}" type="slidenum">
              <a:rPr kumimoji="1" lang="ja-JP" altLang="en-US" smtClean="0"/>
              <a:pPr/>
              <a:t>80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A7851B8-6C01-46B9-8FB7-0529E5E163DA}" type="slidenum">
              <a:rPr kumimoji="1" lang="ja-JP" altLang="en-US" smtClean="0"/>
              <a:pPr/>
              <a:t>82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A7851B8-6C01-46B9-8FB7-0529E5E163DA}" type="slidenum">
              <a:rPr kumimoji="1" lang="ja-JP" altLang="en-US" smtClean="0"/>
              <a:pPr/>
              <a:t>85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τtotal</a:t>
            </a:r>
            <a:r>
              <a:rPr kumimoji="1" lang="en-US" altLang="ja-JP" dirty="0" smtClean="0"/>
              <a:t> </a:t>
            </a:r>
            <a:r>
              <a:rPr kumimoji="1" lang="ja-JP" altLang="en-US" dirty="0" smtClean="0"/>
              <a:t>の最初しか変えてない</a:t>
            </a:r>
            <a:endParaRPr kumimoji="1" lang="ja-JP" altLang="en-US" dirty="0"/>
          </a:p>
        </p:txBody>
      </p:sp>
      <p:sp>
        <p:nvSpPr>
          <p:cNvPr id="4" name="スライド番号プレースホルダ 3"/>
          <p:cNvSpPr>
            <a:spLocks noGrp="1"/>
          </p:cNvSpPr>
          <p:nvPr>
            <p:ph type="sldNum" sz="quarter" idx="10"/>
          </p:nvPr>
        </p:nvSpPr>
        <p:spPr/>
        <p:txBody>
          <a:bodyPr/>
          <a:lstStyle/>
          <a:p>
            <a:fld id="{DA7851B8-6C01-46B9-8FB7-0529E5E163DA}" type="slidenum">
              <a:rPr kumimoji="1" lang="ja-JP" altLang="en-US" smtClean="0"/>
              <a:pPr/>
              <a:t>86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2A49521-4EDA-4340-A364-72462A4A37EF}" type="datetimeFigureOut">
              <a:rPr kumimoji="1" lang="ja-JP" altLang="en-US" smtClean="0"/>
              <a:pPr/>
              <a:t>2012/4/6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5B91B-4D96-47D0-A609-2DF85F4A4C7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49521-4EDA-4340-A364-72462A4A37EF}" type="datetimeFigureOut">
              <a:rPr kumimoji="1" lang="ja-JP" altLang="en-US" smtClean="0"/>
              <a:pPr/>
              <a:t>2012/4/6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5B91B-4D96-47D0-A609-2DF85F4A4C7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80728"/>
            <a:ext cx="7772400" cy="1470025"/>
          </a:xfrm>
        </p:spPr>
        <p:txBody>
          <a:bodyPr>
            <a:normAutofit/>
          </a:bodyPr>
          <a:lstStyle/>
          <a:p>
            <a:r>
              <a:rPr lang="en-US" altLang="ja-JP" dirty="0" smtClean="0"/>
              <a:t>2011</a:t>
            </a:r>
            <a:r>
              <a:rPr lang="ja-JP" altLang="en-US" dirty="0" smtClean="0"/>
              <a:t>後期 課題演習</a:t>
            </a:r>
            <a:r>
              <a:rPr lang="en-US" altLang="ja-JP" dirty="0" smtClean="0"/>
              <a:t>A2</a:t>
            </a:r>
            <a:endParaRPr kumimoji="1" lang="ja-JP" altLang="en-US" dirty="0"/>
          </a:p>
        </p:txBody>
      </p:sp>
      <p:sp>
        <p:nvSpPr>
          <p:cNvPr id="4" name="サブタイトル 3"/>
          <p:cNvSpPr>
            <a:spLocks noGrp="1"/>
          </p:cNvSpPr>
          <p:nvPr>
            <p:ph type="subTitle" idx="1"/>
          </p:nvPr>
        </p:nvSpPr>
        <p:spPr>
          <a:xfrm>
            <a:off x="1371600" y="2736503"/>
            <a:ext cx="6400800" cy="694928"/>
          </a:xfrm>
        </p:spPr>
        <p:txBody>
          <a:bodyPr/>
          <a:lstStyle/>
          <a:p>
            <a:r>
              <a:rPr kumimoji="1" lang="ja-JP" altLang="en-US" dirty="0" smtClean="0">
                <a:solidFill>
                  <a:schemeClr val="tx1"/>
                </a:solidFill>
              </a:rPr>
              <a:t>オルソポジトロニウムの寿命測定</a:t>
            </a:r>
            <a:endParaRPr kumimoji="1" lang="ja-JP" altLang="en-US" dirty="0">
              <a:solidFill>
                <a:schemeClr val="tx1"/>
              </a:solidFill>
            </a:endParaRPr>
          </a:p>
        </p:txBody>
      </p:sp>
      <p:sp>
        <p:nvSpPr>
          <p:cNvPr id="5" name="テキスト ボックス 4"/>
          <p:cNvSpPr txBox="1"/>
          <p:nvPr/>
        </p:nvSpPr>
        <p:spPr>
          <a:xfrm>
            <a:off x="539552" y="4077072"/>
            <a:ext cx="8280920" cy="646331"/>
          </a:xfrm>
          <a:prstGeom prst="rect">
            <a:avLst/>
          </a:prstGeom>
          <a:noFill/>
        </p:spPr>
        <p:txBody>
          <a:bodyPr wrap="square" rtlCol="0">
            <a:spAutoFit/>
          </a:bodyPr>
          <a:lstStyle/>
          <a:p>
            <a:pPr algn="ctr"/>
            <a:r>
              <a:rPr kumimoji="1" lang="ja-JP" altLang="en-US" dirty="0" smtClean="0"/>
              <a:t>京都大学理学部</a:t>
            </a:r>
            <a:endParaRPr kumimoji="1" lang="en-US" altLang="ja-JP" dirty="0" smtClean="0"/>
          </a:p>
          <a:p>
            <a:pPr algn="ctr"/>
            <a:r>
              <a:rPr kumimoji="1" lang="ja-JP" altLang="en-US" dirty="0" smtClean="0"/>
              <a:t>石黒陽太郎　　井上陽裕　　梅田直弥　　</a:t>
            </a:r>
            <a:r>
              <a:rPr lang="ja-JP" altLang="en-US" dirty="0" smtClean="0"/>
              <a:t>川井大輔　　金子雅紀　　平岡友基</a:t>
            </a:r>
            <a:endParaRPr kumimoji="1" lang="ja-JP" altLang="en-US" dirty="0"/>
          </a:p>
        </p:txBody>
      </p:sp>
    </p:spTree>
    <p:extLst>
      <p:ext uri="{BB962C8B-B14F-4D97-AF65-F5344CB8AC3E}">
        <p14:creationId xmlns:p14="http://schemas.microsoft.com/office/powerpoint/2010/main" xmlns="" val="3277758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smtClean="0"/>
              <a:t>pick-off</a:t>
            </a:r>
            <a:r>
              <a:rPr lang="ja-JP" altLang="en-US" smtClean="0"/>
              <a:t>反応</a:t>
            </a:r>
          </a:p>
        </p:txBody>
      </p:sp>
      <p:sp>
        <p:nvSpPr>
          <p:cNvPr id="8195" name="コンテンツ プレースホルダ 2"/>
          <p:cNvSpPr>
            <a:spLocks noGrp="1"/>
          </p:cNvSpPr>
          <p:nvPr>
            <p:ph idx="1"/>
          </p:nvPr>
        </p:nvSpPr>
        <p:spPr/>
        <p:txBody>
          <a:bodyPr/>
          <a:lstStyle/>
          <a:p>
            <a:pPr eaLnBrk="1" hangingPunct="1"/>
            <a:r>
              <a:rPr lang="en-US" altLang="ja-JP" smtClean="0"/>
              <a:t>Ps</a:t>
            </a:r>
            <a:r>
              <a:rPr lang="ja-JP" altLang="en-US" smtClean="0"/>
              <a:t>が束縛電子以外の電子と衝突し、対消滅する</a:t>
            </a:r>
            <a:endParaRPr lang="en-US" altLang="ja-JP" smtClean="0"/>
          </a:p>
          <a:p>
            <a:pPr eaLnBrk="1" hangingPunct="1"/>
            <a:r>
              <a:rPr lang="en-US" altLang="ja-JP" smtClean="0"/>
              <a:t>pick-off</a:t>
            </a:r>
            <a:r>
              <a:rPr lang="ja-JP" altLang="en-US" smtClean="0"/>
              <a:t>反応により寿命は短く見える</a:t>
            </a:r>
            <a:endParaRPr lang="en-US" altLang="ja-JP" smtClean="0"/>
          </a:p>
          <a:p>
            <a:pPr eaLnBrk="1" hangingPunct="1"/>
            <a:r>
              <a:rPr lang="ja-JP" altLang="en-US" smtClean="0"/>
              <a:t>衝突電子のスピンに関わらず起きる</a:t>
            </a:r>
            <a:endParaRPr lang="en-US" altLang="ja-JP" smtClean="0"/>
          </a:p>
          <a:p>
            <a:pPr eaLnBrk="1" hangingPunct="1">
              <a:buFont typeface="Arial" charset="0"/>
              <a:buNone/>
            </a:pPr>
            <a:r>
              <a:rPr lang="en-US" altLang="ja-JP" smtClean="0"/>
              <a:t>	</a:t>
            </a:r>
            <a:r>
              <a:rPr lang="ja-JP" altLang="en-US" smtClean="0"/>
              <a:t>⇒観測される</a:t>
            </a:r>
            <a:r>
              <a:rPr lang="en-US" altLang="ja-JP" smtClean="0"/>
              <a:t>γ</a:t>
            </a:r>
            <a:r>
              <a:rPr lang="ja-JP" altLang="en-US" smtClean="0"/>
              <a:t>線は</a:t>
            </a:r>
            <a:r>
              <a:rPr lang="en-US" altLang="ja-JP" smtClean="0"/>
              <a:t>2</a:t>
            </a:r>
            <a:r>
              <a:rPr lang="ja-JP" altLang="en-US" smtClean="0"/>
              <a:t>本または</a:t>
            </a:r>
            <a:r>
              <a:rPr lang="en-US" altLang="ja-JP" smtClean="0"/>
              <a:t>3</a:t>
            </a:r>
            <a:r>
              <a:rPr lang="ja-JP" altLang="en-US" smtClean="0"/>
              <a:t>本</a:t>
            </a:r>
            <a:endParaRPr lang="en-US" altLang="ja-JP" smtClean="0"/>
          </a:p>
          <a:p>
            <a:pPr eaLnBrk="1" hangingPunct="1"/>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pPr eaLnBrk="1" hangingPunct="1"/>
            <a:r>
              <a:rPr lang="ja-JP" altLang="en-US" smtClean="0"/>
              <a:t>予想される誤差とその影響</a:t>
            </a:r>
          </a:p>
        </p:txBody>
      </p:sp>
      <p:sp>
        <p:nvSpPr>
          <p:cNvPr id="9219" name="コンテンツ プレースホルダ 2"/>
          <p:cNvSpPr>
            <a:spLocks noGrp="1"/>
          </p:cNvSpPr>
          <p:nvPr>
            <p:ph idx="1"/>
          </p:nvPr>
        </p:nvSpPr>
        <p:spPr/>
        <p:txBody>
          <a:bodyPr/>
          <a:lstStyle/>
          <a:p>
            <a:pPr eaLnBrk="1" hangingPunct="1"/>
            <a:r>
              <a:rPr lang="en-US" altLang="ja-JP" smtClean="0"/>
              <a:t>pick-off</a:t>
            </a:r>
            <a:r>
              <a:rPr lang="ja-JP" altLang="en-US" smtClean="0"/>
              <a:t>反応</a:t>
            </a:r>
            <a:endParaRPr lang="en-US" altLang="ja-JP" smtClean="0"/>
          </a:p>
          <a:p>
            <a:pPr eaLnBrk="1" hangingPunct="1"/>
            <a:r>
              <a:rPr lang="ja-JP" altLang="en-US" u="sng" smtClean="0"/>
              <a:t>スピン交換反応</a:t>
            </a:r>
            <a:endParaRPr lang="en-US" altLang="ja-JP" u="sng" smtClean="0"/>
          </a:p>
          <a:p>
            <a:pPr eaLnBrk="1" hangingPunct="1"/>
            <a:r>
              <a:rPr lang="en-US" altLang="ja-JP" smtClean="0"/>
              <a:t>Compton</a:t>
            </a:r>
            <a:r>
              <a:rPr lang="ja-JP" altLang="en-US" smtClean="0"/>
              <a:t>散乱</a:t>
            </a:r>
            <a:endParaRPr lang="en-US" altLang="ja-JP"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ja-JP" altLang="en-US" smtClean="0"/>
              <a:t>スピン交換反応</a:t>
            </a:r>
          </a:p>
        </p:txBody>
      </p:sp>
      <p:sp>
        <p:nvSpPr>
          <p:cNvPr id="10243" name="コンテンツ プレースホルダ 2"/>
          <p:cNvSpPr>
            <a:spLocks noGrp="1"/>
          </p:cNvSpPr>
          <p:nvPr>
            <p:ph idx="1"/>
          </p:nvPr>
        </p:nvSpPr>
        <p:spPr/>
        <p:txBody>
          <a:bodyPr/>
          <a:lstStyle/>
          <a:p>
            <a:pPr eaLnBrk="1" hangingPunct="1"/>
            <a:r>
              <a:rPr lang="en-US" altLang="ja-JP" smtClean="0"/>
              <a:t>Ps</a:t>
            </a:r>
            <a:r>
              <a:rPr lang="ja-JP" altLang="en-US" smtClean="0"/>
              <a:t>が他の物質と衝突してスピンの状態が変わる反応</a:t>
            </a:r>
            <a:endParaRPr lang="en-US" altLang="ja-JP" smtClean="0"/>
          </a:p>
          <a:p>
            <a:pPr eaLnBrk="1" hangingPunct="1"/>
            <a:r>
              <a:rPr lang="en-US" altLang="ja-JP" smtClean="0"/>
              <a:t>p-Ps</a:t>
            </a:r>
            <a:r>
              <a:rPr lang="ja-JP" altLang="en-US" smtClean="0"/>
              <a:t>は他の物質と衝突する前に崩壊するため、</a:t>
            </a:r>
            <a:r>
              <a:rPr lang="en-US" altLang="ja-JP" smtClean="0"/>
              <a:t>o-Ps</a:t>
            </a:r>
            <a:r>
              <a:rPr lang="ja-JP" altLang="en-US" smtClean="0"/>
              <a:t> → </a:t>
            </a:r>
            <a:r>
              <a:rPr lang="en-US" altLang="ja-JP" smtClean="0"/>
              <a:t>p-Ps</a:t>
            </a:r>
            <a:r>
              <a:rPr lang="ja-JP" altLang="en-US" smtClean="0"/>
              <a:t>の反応のみ起こる</a:t>
            </a:r>
            <a:endParaRPr lang="en-US" altLang="ja-JP" smtClean="0"/>
          </a:p>
          <a:p>
            <a:pPr eaLnBrk="1" hangingPunct="1"/>
            <a:r>
              <a:rPr lang="ja-JP" altLang="en-US" smtClean="0"/>
              <a:t>したがって、観測される</a:t>
            </a:r>
            <a:r>
              <a:rPr lang="en-US" altLang="ja-JP" smtClean="0"/>
              <a:t>γ</a:t>
            </a:r>
            <a:r>
              <a:rPr lang="ja-JP" altLang="en-US" smtClean="0"/>
              <a:t>線は</a:t>
            </a:r>
            <a:r>
              <a:rPr lang="en-US" altLang="ja-JP" smtClean="0"/>
              <a:t>2</a:t>
            </a:r>
            <a:r>
              <a:rPr lang="ja-JP" altLang="en-US" smtClean="0"/>
              <a:t>本であり、エネルギーも単一である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ja-JP" altLang="en-US" smtClean="0"/>
              <a:t>予想される誤差とその影響</a:t>
            </a:r>
          </a:p>
        </p:txBody>
      </p:sp>
      <p:sp>
        <p:nvSpPr>
          <p:cNvPr id="11267" name="コンテンツ プレースホルダ 2"/>
          <p:cNvSpPr>
            <a:spLocks noGrp="1"/>
          </p:cNvSpPr>
          <p:nvPr>
            <p:ph idx="1"/>
          </p:nvPr>
        </p:nvSpPr>
        <p:spPr/>
        <p:txBody>
          <a:bodyPr/>
          <a:lstStyle/>
          <a:p>
            <a:pPr eaLnBrk="1" hangingPunct="1"/>
            <a:r>
              <a:rPr lang="en-US" altLang="ja-JP" smtClean="0"/>
              <a:t>pick-off</a:t>
            </a:r>
            <a:r>
              <a:rPr lang="ja-JP" altLang="en-US" smtClean="0"/>
              <a:t>反応</a:t>
            </a:r>
            <a:endParaRPr lang="en-US" altLang="ja-JP" smtClean="0"/>
          </a:p>
          <a:p>
            <a:pPr eaLnBrk="1" hangingPunct="1"/>
            <a:r>
              <a:rPr lang="ja-JP" altLang="en-US" smtClean="0"/>
              <a:t>スピン交換反応</a:t>
            </a:r>
            <a:endParaRPr lang="en-US" altLang="ja-JP" smtClean="0"/>
          </a:p>
          <a:p>
            <a:pPr eaLnBrk="1" hangingPunct="1"/>
            <a:r>
              <a:rPr lang="en-US" altLang="ja-JP" u="sng" smtClean="0"/>
              <a:t>Compton</a:t>
            </a:r>
            <a:r>
              <a:rPr lang="ja-JP" altLang="en-US" u="sng" smtClean="0"/>
              <a:t>散乱</a:t>
            </a:r>
            <a:endParaRPr lang="en-US" altLang="ja-JP" u="sng"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en-US" altLang="ja-JP" smtClean="0"/>
              <a:t>Compton</a:t>
            </a:r>
            <a:r>
              <a:rPr lang="ja-JP" altLang="en-US" smtClean="0"/>
              <a:t>散乱</a:t>
            </a:r>
          </a:p>
        </p:txBody>
      </p:sp>
      <p:sp>
        <p:nvSpPr>
          <p:cNvPr id="12291" name="コンテンツ プレースホルダ 2"/>
          <p:cNvSpPr>
            <a:spLocks noGrp="1"/>
          </p:cNvSpPr>
          <p:nvPr>
            <p:ph idx="1"/>
          </p:nvPr>
        </p:nvSpPr>
        <p:spPr/>
        <p:txBody>
          <a:bodyPr/>
          <a:lstStyle/>
          <a:p>
            <a:pPr eaLnBrk="1" hangingPunct="1"/>
            <a:r>
              <a:rPr lang="en-US" altLang="ja-JP" smtClean="0"/>
              <a:t>Ps</a:t>
            </a:r>
            <a:r>
              <a:rPr lang="ja-JP" altLang="en-US" smtClean="0"/>
              <a:t>の崩壊によって放射された</a:t>
            </a:r>
            <a:r>
              <a:rPr lang="en-US" altLang="ja-JP" smtClean="0"/>
              <a:t>γ</a:t>
            </a:r>
            <a:r>
              <a:rPr lang="ja-JP" altLang="en-US" smtClean="0"/>
              <a:t>線が物質と衝突してエネルギーを落とす</a:t>
            </a:r>
            <a:endParaRPr lang="en-US" altLang="ja-JP" smtClean="0"/>
          </a:p>
          <a:p>
            <a:pPr eaLnBrk="1" hangingPunct="1"/>
            <a:r>
              <a:rPr lang="ja-JP" altLang="en-US" smtClean="0"/>
              <a:t>散乱によって同じエネルギーの</a:t>
            </a:r>
            <a:r>
              <a:rPr lang="en-US" altLang="ja-JP" smtClean="0"/>
              <a:t>γ</a:t>
            </a:r>
            <a:r>
              <a:rPr lang="ja-JP" altLang="en-US" smtClean="0"/>
              <a:t>線でもそれ以下のエネルギー域に統計的に分布する</a:t>
            </a:r>
            <a:endParaRPr lang="en-US" altLang="ja-JP" smtClean="0"/>
          </a:p>
          <a:p>
            <a:pPr eaLnBrk="1" hangingPunct="1"/>
            <a:r>
              <a:rPr lang="ja-JP" altLang="en-US" smtClean="0"/>
              <a:t>観測するエネルギー域は狭く、エネルギー依存性はほとんどないとみなせる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寿命の測定方法</a:t>
            </a:r>
          </a:p>
        </p:txBody>
      </p:sp>
      <p:sp>
        <p:nvSpPr>
          <p:cNvPr id="13315" name="コンテンツ プレースホルダ 2"/>
          <p:cNvSpPr>
            <a:spLocks noGrp="1"/>
          </p:cNvSpPr>
          <p:nvPr>
            <p:ph idx="1"/>
          </p:nvPr>
        </p:nvSpPr>
        <p:spPr/>
        <p:txBody>
          <a:bodyPr>
            <a:normAutofit fontScale="92500" lnSpcReduction="10000"/>
          </a:bodyPr>
          <a:lstStyle/>
          <a:p>
            <a:pPr eaLnBrk="1" hangingPunct="1"/>
            <a:r>
              <a:rPr lang="ja-JP" altLang="en-US" dirty="0" smtClean="0"/>
              <a:t>誤差の影響が全くなければ、</a:t>
            </a:r>
            <a:r>
              <a:rPr lang="en-US" altLang="ja-JP" dirty="0" smtClean="0"/>
              <a:t>o-Ps</a:t>
            </a:r>
            <a:r>
              <a:rPr lang="ja-JP" altLang="en-US" dirty="0" smtClean="0"/>
              <a:t>は一定のレートで崩壊する</a:t>
            </a:r>
            <a:endParaRPr lang="en-US" altLang="ja-JP" dirty="0" smtClean="0"/>
          </a:p>
          <a:p>
            <a:pPr eaLnBrk="1" hangingPunct="1">
              <a:buFont typeface="Arial" charset="0"/>
              <a:buNone/>
            </a:pPr>
            <a:r>
              <a:rPr lang="en-US" altLang="ja-JP" dirty="0" smtClean="0"/>
              <a:t>	</a:t>
            </a:r>
            <a:r>
              <a:rPr lang="ja-JP" altLang="en-US" dirty="0" smtClean="0"/>
              <a:t>⇒</a:t>
            </a:r>
            <a:r>
              <a:rPr lang="en-US" altLang="ja-JP" dirty="0" smtClean="0"/>
              <a:t>o-Ps</a:t>
            </a:r>
            <a:r>
              <a:rPr lang="ja-JP" altLang="en-US" dirty="0" smtClean="0"/>
              <a:t>の崩壊による</a:t>
            </a:r>
            <a:r>
              <a:rPr lang="en-US" altLang="ja-JP" dirty="0" smtClean="0"/>
              <a:t>γ</a:t>
            </a:r>
            <a:r>
              <a:rPr lang="ja-JP" altLang="en-US" dirty="0" smtClean="0"/>
              <a:t>線の検出数の時間分布は指数関数的な振る舞いをする</a:t>
            </a:r>
            <a:endParaRPr lang="en-US" altLang="ja-JP" dirty="0" smtClean="0"/>
          </a:p>
          <a:p>
            <a:pPr eaLnBrk="1" hangingPunct="1">
              <a:buFont typeface="Arial" charset="0"/>
              <a:buNone/>
            </a:pPr>
            <a:endParaRPr lang="en-US" altLang="ja-JP" dirty="0" smtClean="0"/>
          </a:p>
          <a:p>
            <a:pPr eaLnBrk="1" hangingPunct="1">
              <a:buFont typeface="Arial" charset="0"/>
              <a:buNone/>
            </a:pPr>
            <a:endParaRPr lang="en-US" altLang="ja-JP" dirty="0" smtClean="0"/>
          </a:p>
          <a:p>
            <a:pPr eaLnBrk="1" hangingPunct="1">
              <a:buFont typeface="Arial" charset="0"/>
              <a:buNone/>
            </a:pPr>
            <a:endParaRPr lang="en-US" altLang="ja-JP" dirty="0" smtClean="0"/>
          </a:p>
          <a:p>
            <a:pPr eaLnBrk="1" hangingPunct="1">
              <a:buFont typeface="Arial" charset="0"/>
              <a:buNone/>
            </a:pPr>
            <a:r>
              <a:rPr lang="ja-JP" altLang="en-US" dirty="0" smtClean="0"/>
              <a:t>この</a:t>
            </a:r>
            <a:r>
              <a:rPr lang="en-US" altLang="ja-JP" sz="4000" dirty="0" err="1" smtClean="0"/>
              <a:t>Γ</a:t>
            </a:r>
            <a:r>
              <a:rPr lang="en-US" altLang="ja-JP" sz="1600" dirty="0" err="1" smtClean="0"/>
              <a:t>total</a:t>
            </a:r>
            <a:r>
              <a:rPr lang="ja-JP" altLang="en-US" dirty="0" smtClean="0"/>
              <a:t>が観測できる崩壊幅であり、求めたい結果は</a:t>
            </a:r>
            <a:r>
              <a:rPr lang="en-US" altLang="ja-JP" sz="4000" dirty="0" smtClean="0"/>
              <a:t>τ</a:t>
            </a:r>
            <a:r>
              <a:rPr lang="en-US" altLang="ja-JP" sz="1600" dirty="0" smtClean="0"/>
              <a:t>3γ</a:t>
            </a:r>
            <a:r>
              <a:rPr lang="ja-JP" altLang="en-US" dirty="0" smtClean="0"/>
              <a:t>である。</a:t>
            </a:r>
            <a:endParaRPr lang="en-US" altLang="ja-JP" dirty="0" smtClean="0"/>
          </a:p>
        </p:txBody>
      </p:sp>
      <p:pic>
        <p:nvPicPr>
          <p:cNvPr id="13316" name="図 5" descr="tau-Gammapng.png"/>
          <p:cNvPicPr>
            <a:picLocks noChangeAspect="1"/>
          </p:cNvPicPr>
          <p:nvPr/>
        </p:nvPicPr>
        <p:blipFill>
          <a:blip r:embed="rId2" cstate="print"/>
          <a:srcRect/>
          <a:stretch>
            <a:fillRect/>
          </a:stretch>
        </p:blipFill>
        <p:spPr bwMode="auto">
          <a:xfrm>
            <a:off x="1979613" y="3789363"/>
            <a:ext cx="3671887" cy="12588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ja-JP" altLang="en-US" smtClean="0"/>
              <a:t>寿命の測定方法</a:t>
            </a:r>
          </a:p>
        </p:txBody>
      </p:sp>
      <p:sp>
        <p:nvSpPr>
          <p:cNvPr id="14339" name="コンテンツ プレースホルダ 2"/>
          <p:cNvSpPr>
            <a:spLocks noGrp="1"/>
          </p:cNvSpPr>
          <p:nvPr>
            <p:ph idx="1"/>
          </p:nvPr>
        </p:nvSpPr>
        <p:spPr/>
        <p:txBody>
          <a:bodyPr/>
          <a:lstStyle/>
          <a:p>
            <a:pPr eaLnBrk="1" hangingPunct="1"/>
            <a:r>
              <a:rPr lang="ja-JP" altLang="en-US" smtClean="0"/>
              <a:t>セットアップの段階で</a:t>
            </a:r>
            <a:r>
              <a:rPr lang="en-US" altLang="ja-JP" smtClean="0"/>
              <a:t>pick-off</a:t>
            </a:r>
            <a:r>
              <a:rPr lang="ja-JP" altLang="en-US" smtClean="0"/>
              <a:t>反応などの発生を抑える</a:t>
            </a:r>
            <a:r>
              <a:rPr lang="en-US" altLang="ja-JP" smtClean="0"/>
              <a:t>(</a:t>
            </a:r>
            <a:r>
              <a:rPr lang="ja-JP" altLang="en-US" smtClean="0"/>
              <a:t>真空を引く・試料を乾燥させるなど</a:t>
            </a:r>
            <a:r>
              <a:rPr lang="en-US" altLang="ja-JP" smtClean="0"/>
              <a:t>)</a:t>
            </a:r>
          </a:p>
          <a:p>
            <a:pPr eaLnBrk="1" hangingPunct="1"/>
            <a:r>
              <a:rPr lang="ja-JP" altLang="en-US" smtClean="0"/>
              <a:t>ポジトロニウムの崩壊で放射される</a:t>
            </a:r>
            <a:r>
              <a:rPr lang="en-US" altLang="ja-JP" smtClean="0"/>
              <a:t>γ</a:t>
            </a:r>
            <a:r>
              <a:rPr lang="ja-JP" altLang="en-US" smtClean="0"/>
              <a:t>線を検出し、タイミングとエネルギーを測る</a:t>
            </a:r>
            <a:endParaRPr lang="en-US" altLang="ja-JP" smtClean="0"/>
          </a:p>
          <a:p>
            <a:pPr eaLnBrk="1" hangingPunct="1"/>
            <a:r>
              <a:rPr lang="en-US" altLang="ja-JP" smtClean="0"/>
              <a:t>511keV</a:t>
            </a:r>
            <a:r>
              <a:rPr lang="ja-JP" altLang="en-US" smtClean="0"/>
              <a:t>よりも小さなエネルギー域の結果について、</a:t>
            </a:r>
            <a:r>
              <a:rPr lang="en-US" altLang="ja-JP" smtClean="0"/>
              <a:t>Compton</a:t>
            </a:r>
            <a:r>
              <a:rPr lang="ja-JP" altLang="en-US" smtClean="0"/>
              <a:t>散乱等の影響を補正して</a:t>
            </a:r>
            <a:r>
              <a:rPr lang="en-US" altLang="ja-JP" smtClean="0"/>
              <a:t>Ps</a:t>
            </a:r>
            <a:r>
              <a:rPr lang="ja-JP" altLang="en-US" smtClean="0"/>
              <a:t>生成からの経過時間と検出数の関係を見る</a:t>
            </a:r>
            <a:endParaRPr lang="en-US" altLang="ja-JP" smtClean="0"/>
          </a:p>
          <a:p>
            <a:pPr eaLnBrk="1" hangingPunct="1"/>
            <a:r>
              <a:rPr lang="ja-JP" altLang="en-US" smtClean="0"/>
              <a:t>指数関数的な減少が見える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参考文献</a:t>
            </a:r>
          </a:p>
        </p:txBody>
      </p:sp>
      <p:sp>
        <p:nvSpPr>
          <p:cNvPr id="15363" name="コンテンツ プレースホルダ 2"/>
          <p:cNvSpPr>
            <a:spLocks noGrp="1"/>
          </p:cNvSpPr>
          <p:nvPr>
            <p:ph idx="1"/>
          </p:nvPr>
        </p:nvSpPr>
        <p:spPr/>
        <p:txBody>
          <a:bodyPr/>
          <a:lstStyle/>
          <a:p>
            <a:pPr eaLnBrk="1" hangingPunct="1"/>
            <a:r>
              <a:rPr lang="en-US" altLang="ja-JP" smtClean="0"/>
              <a:t>A. Ore and J. L. Powell,</a:t>
            </a:r>
            <a:r>
              <a:rPr lang="ja-JP" altLang="en-US" smtClean="0"/>
              <a:t> 「</a:t>
            </a:r>
            <a:r>
              <a:rPr lang="en-US" altLang="ja-JP" smtClean="0"/>
              <a:t>Three-Photon Annihilation of an Electron-Positron </a:t>
            </a:r>
            <a:r>
              <a:rPr lang="ja-JP" altLang="en-US" smtClean="0"/>
              <a:t>」</a:t>
            </a:r>
            <a:r>
              <a:rPr lang="en-US" altLang="ja-JP" smtClean="0"/>
              <a:t>, The American Physical Society, 1949</a:t>
            </a:r>
          </a:p>
          <a:p>
            <a:pPr eaLnBrk="1" hangingPunct="1"/>
            <a:r>
              <a:rPr lang="en-US" altLang="ja-JP" smtClean="0"/>
              <a:t>Michael E. Peskin and Daniel V. Schroeder, </a:t>
            </a:r>
            <a:r>
              <a:rPr lang="ja-JP" altLang="en-US" smtClean="0"/>
              <a:t>　「</a:t>
            </a:r>
            <a:r>
              <a:rPr lang="en-US" altLang="ja-JP" smtClean="0"/>
              <a:t>An Introduction to Quantum Field Theory</a:t>
            </a:r>
            <a:r>
              <a:rPr lang="ja-JP" altLang="en-US" smtClean="0"/>
              <a:t>」</a:t>
            </a:r>
            <a:r>
              <a:rPr lang="en-US" altLang="ja-JP" smtClean="0"/>
              <a:t>,</a:t>
            </a:r>
            <a:r>
              <a:rPr lang="ja-JP" altLang="en-US" smtClean="0"/>
              <a:t> </a:t>
            </a:r>
            <a:r>
              <a:rPr lang="en-US" altLang="ja-JP" smtClean="0"/>
              <a:t>Chapter 5</a:t>
            </a:r>
          </a:p>
          <a:p>
            <a:pPr eaLnBrk="1" hangingPunct="1"/>
            <a:r>
              <a:rPr lang="en-US" altLang="ja-JP" smtClean="0"/>
              <a:t>J. J. Sakurai, </a:t>
            </a:r>
            <a:r>
              <a:rPr lang="ja-JP" altLang="en-US" smtClean="0"/>
              <a:t>「</a:t>
            </a:r>
            <a:r>
              <a:rPr lang="en-US" altLang="ja-JP" smtClean="0"/>
              <a:t> Advanced Quantum Mechanics </a:t>
            </a:r>
            <a:r>
              <a:rPr lang="ja-JP" altLang="en-US" smtClean="0"/>
              <a:t>」</a:t>
            </a:r>
            <a:r>
              <a:rPr lang="en-US" altLang="ja-JP" smtClean="0"/>
              <a:t>,</a:t>
            </a:r>
            <a:r>
              <a:rPr lang="ja-JP" altLang="en-US" smtClean="0"/>
              <a:t> </a:t>
            </a:r>
            <a:r>
              <a:rPr lang="en-US" altLang="ja-JP" smtClean="0"/>
              <a:t>Chapter 4</a:t>
            </a:r>
            <a:endParaRPr lang="ja-JP"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ポジトロニウムの崩壊過程（補足）</a:t>
            </a:r>
          </a:p>
        </p:txBody>
      </p:sp>
      <p:sp>
        <p:nvSpPr>
          <p:cNvPr id="16387" name="コンテンツ プレースホルダ 2"/>
          <p:cNvSpPr>
            <a:spLocks noGrp="1"/>
          </p:cNvSpPr>
          <p:nvPr>
            <p:ph idx="1"/>
          </p:nvPr>
        </p:nvSpPr>
        <p:spPr/>
        <p:txBody>
          <a:bodyPr/>
          <a:lstStyle/>
          <a:p>
            <a:pPr eaLnBrk="1" hangingPunct="1">
              <a:buFont typeface="Arial" charset="0"/>
              <a:buNone/>
            </a:pPr>
            <a:r>
              <a:rPr lang="en-US" altLang="ja-JP" smtClean="0"/>
              <a:t>a†b†|0&gt; </a:t>
            </a:r>
            <a:r>
              <a:rPr lang="ja-JP" altLang="en-US" smtClean="0"/>
              <a:t>は</a:t>
            </a:r>
            <a:r>
              <a:rPr lang="en-US" altLang="ja-JP" smtClean="0"/>
              <a:t>C</a:t>
            </a:r>
            <a:r>
              <a:rPr lang="ja-JP" altLang="en-US" smtClean="0"/>
              <a:t>変換により</a:t>
            </a:r>
            <a:r>
              <a:rPr lang="en-US" altLang="ja-JP" smtClean="0"/>
              <a:t>b†a†|0&gt; = - a†b†|0&gt; </a:t>
            </a:r>
            <a:r>
              <a:rPr lang="ja-JP" altLang="en-US" smtClean="0"/>
              <a:t>に移る</a:t>
            </a:r>
            <a:endParaRPr lang="en-US" altLang="ja-JP" smtClean="0"/>
          </a:p>
          <a:p>
            <a:pPr eaLnBrk="1" hangingPunct="1">
              <a:buFont typeface="Arial" charset="0"/>
              <a:buNone/>
            </a:pPr>
            <a:r>
              <a:rPr lang="ja-JP" altLang="en-US" smtClean="0"/>
              <a:t>スピンの入れ替えに対して</a:t>
            </a:r>
            <a:r>
              <a:rPr lang="en-US" altLang="ja-JP" smtClean="0"/>
              <a:t>triplet</a:t>
            </a:r>
            <a:r>
              <a:rPr lang="ja-JP" altLang="en-US" smtClean="0"/>
              <a:t>は対称、</a:t>
            </a:r>
            <a:r>
              <a:rPr lang="en-US" altLang="ja-JP" smtClean="0"/>
              <a:t>singlet</a:t>
            </a:r>
            <a:r>
              <a:rPr lang="ja-JP" altLang="en-US" smtClean="0"/>
              <a:t>は反対称である</a:t>
            </a:r>
            <a:endParaRPr lang="en-US" altLang="ja-JP" smtClean="0"/>
          </a:p>
          <a:p>
            <a:pPr eaLnBrk="1" hangingPunct="1">
              <a:buFont typeface="Arial" charset="0"/>
              <a:buNone/>
            </a:pPr>
            <a:r>
              <a:rPr lang="ja-JP" altLang="en-US" smtClean="0"/>
              <a:t>⇒</a:t>
            </a:r>
            <a:r>
              <a:rPr lang="en-US" altLang="ja-JP" smtClean="0"/>
              <a:t>triplet,singlet</a:t>
            </a:r>
            <a:r>
              <a:rPr lang="ja-JP" altLang="en-US" smtClean="0"/>
              <a:t>の</a:t>
            </a:r>
            <a:r>
              <a:rPr lang="en-US" altLang="ja-JP" smtClean="0"/>
              <a:t>C</a:t>
            </a:r>
            <a:r>
              <a:rPr lang="ja-JP" altLang="en-US" smtClean="0"/>
              <a:t>変換に対する固有値は</a:t>
            </a:r>
            <a:r>
              <a:rPr lang="en-US" altLang="ja-JP" smtClean="0"/>
              <a:t>1,-1</a:t>
            </a:r>
          </a:p>
          <a:p>
            <a:pPr eaLnBrk="1" hangingPunct="1">
              <a:buFont typeface="Arial" charset="0"/>
              <a:buNone/>
            </a:pPr>
            <a:r>
              <a:rPr lang="ja-JP" altLang="en-US" smtClean="0"/>
              <a:t>光子の</a:t>
            </a:r>
            <a:r>
              <a:rPr lang="en-US" altLang="ja-JP" smtClean="0"/>
              <a:t>C</a:t>
            </a:r>
            <a:r>
              <a:rPr lang="ja-JP" altLang="en-US" smtClean="0"/>
              <a:t>変換のパリティは奇である</a:t>
            </a:r>
            <a:endParaRPr lang="en-US" altLang="ja-JP" smtClean="0"/>
          </a:p>
          <a:p>
            <a:pPr eaLnBrk="1" hangingPunct="1">
              <a:buFont typeface="Arial" charset="0"/>
              <a:buNone/>
            </a:pPr>
            <a:r>
              <a:rPr lang="ja-JP" altLang="en-US" smtClean="0"/>
              <a:t>⇒崩壊で</a:t>
            </a:r>
            <a:r>
              <a:rPr lang="en-US" altLang="ja-JP" smtClean="0"/>
              <a:t>C</a:t>
            </a:r>
            <a:r>
              <a:rPr lang="ja-JP" altLang="en-US" smtClean="0"/>
              <a:t>変換対称性は保存するので</a:t>
            </a:r>
            <a:r>
              <a:rPr lang="en-US" altLang="ja-JP" smtClean="0"/>
              <a:t>triplet</a:t>
            </a:r>
            <a:r>
              <a:rPr lang="ja-JP" altLang="en-US" smtClean="0"/>
              <a:t>は奇数個、</a:t>
            </a:r>
            <a:r>
              <a:rPr lang="en-US" altLang="ja-JP" smtClean="0"/>
              <a:t>singlet</a:t>
            </a:r>
            <a:r>
              <a:rPr lang="ja-JP" altLang="en-US" smtClean="0"/>
              <a:t>は偶数個の光子に崩壊する。</a:t>
            </a:r>
            <a:endParaRPr lang="en-US" altLang="ja-JP" smtClean="0"/>
          </a:p>
          <a:p>
            <a:pPr eaLnBrk="1" hangingPunct="1">
              <a:buFont typeface="Arial" charset="0"/>
              <a:buNone/>
            </a:pPr>
            <a:endParaRPr lang="ja-JP"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3568" y="2708920"/>
            <a:ext cx="7772400" cy="1442591"/>
          </a:xfrm>
        </p:spPr>
        <p:txBody>
          <a:bodyPr/>
          <a:lstStyle/>
          <a:p>
            <a:pPr marL="514350" indent="-514350"/>
            <a:r>
              <a:rPr lang="en-US" altLang="ja-JP" dirty="0" smtClean="0"/>
              <a:t>2. </a:t>
            </a:r>
            <a:r>
              <a:rPr lang="ja-JP" altLang="en-US" dirty="0" smtClean="0"/>
              <a:t>実験原理及びセットアップ</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r>
              <a:rPr kumimoji="1" lang="ja-JP" altLang="en-US" dirty="0" smtClean="0"/>
              <a:t>の概要</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オルソポジトロニウム（</a:t>
            </a:r>
            <a:r>
              <a:rPr lang="en-US" altLang="ja-JP" dirty="0" smtClean="0"/>
              <a:t>o-Ps</a:t>
            </a:r>
            <a:r>
              <a:rPr lang="ja-JP" altLang="en-US" dirty="0" smtClean="0"/>
              <a:t>）の寿命を測定し</a:t>
            </a:r>
            <a:r>
              <a:rPr lang="en-US" altLang="ja-JP" dirty="0" smtClean="0"/>
              <a:t>QED</a:t>
            </a:r>
            <a:r>
              <a:rPr lang="ja-JP" altLang="en-US" dirty="0" smtClean="0"/>
              <a:t>の理論値と比較する。</a:t>
            </a:r>
            <a:endParaRPr lang="en-US" altLang="ja-JP" dirty="0" smtClean="0"/>
          </a:p>
          <a:p>
            <a:pPr marL="0" indent="0">
              <a:buNone/>
            </a:pPr>
            <a:r>
              <a:rPr kumimoji="1" lang="ja-JP" altLang="en-US" dirty="0" smtClean="0"/>
              <a:t>例年</a:t>
            </a:r>
            <a:r>
              <a:rPr kumimoji="1" lang="ja-JP" altLang="en-US" dirty="0"/>
              <a:t>と</a:t>
            </a:r>
            <a:r>
              <a:rPr kumimoji="1" lang="ja-JP" altLang="en-US" dirty="0" smtClean="0"/>
              <a:t>は異なった検出器の配置</a:t>
            </a:r>
            <a:r>
              <a:rPr kumimoji="1" lang="en-US" altLang="ja-JP" dirty="0" smtClean="0"/>
              <a:t>, </a:t>
            </a:r>
            <a:r>
              <a:rPr lang="ja-JP" altLang="en-US" dirty="0" smtClean="0"/>
              <a:t>回路を用いてより精度の高い測定を目指した。</a:t>
            </a:r>
            <a:endParaRPr kumimoji="1" lang="en-US" altLang="ja-JP" dirty="0" smtClean="0"/>
          </a:p>
        </p:txBody>
      </p:sp>
    </p:spTree>
    <p:extLst>
      <p:ext uri="{BB962C8B-B14F-4D97-AF65-F5344CB8AC3E}">
        <p14:creationId xmlns:p14="http://schemas.microsoft.com/office/powerpoint/2010/main" xmlns="" val="1402030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514350" indent="-514350"/>
            <a:r>
              <a:rPr lang="ja-JP" altLang="en-US" dirty="0" smtClean="0"/>
              <a:t>実験原理及びセットアップ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実験原理</a:t>
            </a:r>
            <a:endParaRPr kumimoji="1" lang="en-US" altLang="ja-JP" dirty="0" smtClean="0"/>
          </a:p>
          <a:p>
            <a:r>
              <a:rPr lang="ja-JP" altLang="en-US" dirty="0" smtClean="0"/>
              <a:t>検出器のセットアップ</a:t>
            </a:r>
            <a:endParaRPr lang="en-US" altLang="ja-JP" dirty="0" smtClean="0"/>
          </a:p>
          <a:p>
            <a:r>
              <a:rPr kumimoji="1" lang="en-US" altLang="ja-JP" dirty="0" smtClean="0"/>
              <a:t>High Voltage</a:t>
            </a:r>
            <a:r>
              <a:rPr kumimoji="1" lang="ja-JP" altLang="en-US" dirty="0" smtClean="0"/>
              <a:t>の設定</a:t>
            </a:r>
            <a:endParaRPr kumimoji="1" lang="en-US" altLang="ja-JP" dirty="0" smtClean="0"/>
          </a:p>
          <a:p>
            <a:r>
              <a:rPr lang="en-US" altLang="ja-JP" dirty="0" smtClean="0"/>
              <a:t>ADC</a:t>
            </a:r>
            <a:r>
              <a:rPr lang="ja-JP" altLang="en-US" dirty="0" smtClean="0"/>
              <a:t>キャリブレーション</a:t>
            </a:r>
            <a:endParaRPr lang="en-US" altLang="ja-JP" dirty="0" smtClean="0"/>
          </a:p>
          <a:p>
            <a:r>
              <a:rPr lang="en-US" altLang="ja-JP" dirty="0" smtClean="0"/>
              <a:t>TDC</a:t>
            </a:r>
            <a:r>
              <a:rPr lang="ja-JP" altLang="en-US" dirty="0"/>
              <a:t>キャリブレーション</a:t>
            </a:r>
            <a:endParaRPr lang="en-US" altLang="ja-JP" dirty="0" smtClean="0"/>
          </a:p>
        </p:txBody>
      </p:sp>
    </p:spTree>
    <p:extLst>
      <p:ext uri="{BB962C8B-B14F-4D97-AF65-F5344CB8AC3E}">
        <p14:creationId xmlns:p14="http://schemas.microsoft.com/office/powerpoint/2010/main" xmlns="" val="321343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lang="ja-JP" altLang="en-US" dirty="0"/>
              <a:t>実験原理</a:t>
            </a:r>
            <a:endParaRPr kumimoji="1" lang="ja-JP" altLang="en-US" dirty="0"/>
          </a:p>
        </p:txBody>
      </p:sp>
      <p:sp>
        <p:nvSpPr>
          <p:cNvPr id="3" name="コンテンツ プレースホルダー 2"/>
          <p:cNvSpPr>
            <a:spLocks noGrp="1"/>
          </p:cNvSpPr>
          <p:nvPr>
            <p:ph idx="1"/>
          </p:nvPr>
        </p:nvSpPr>
        <p:spPr>
          <a:xfrm>
            <a:off x="4716016" y="1628800"/>
            <a:ext cx="4114800" cy="4525963"/>
          </a:xfrm>
        </p:spPr>
        <p:txBody>
          <a:bodyPr>
            <a:normAutofit/>
          </a:bodyPr>
          <a:lstStyle/>
          <a:p>
            <a:r>
              <a:rPr lang="ja-JP" altLang="en-US" sz="2000" dirty="0"/>
              <a:t>実験では</a:t>
            </a:r>
            <a:r>
              <a:rPr lang="ja-JP" altLang="en-US" sz="2000" dirty="0" smtClean="0"/>
              <a:t>、</a:t>
            </a:r>
            <a:r>
              <a:rPr lang="ja-JP" altLang="en-US" sz="1200" dirty="0"/>
              <a:t>　</a:t>
            </a:r>
            <a:r>
              <a:rPr lang="en-US" altLang="ja-JP" sz="2000" dirty="0" smtClean="0"/>
              <a:t>Na</a:t>
            </a:r>
            <a:r>
              <a:rPr lang="ja-JP" altLang="en-US" sz="2000" dirty="0" smtClean="0"/>
              <a:t>の</a:t>
            </a:r>
            <a:r>
              <a:rPr lang="en-US" altLang="ja-JP" sz="2000" dirty="0">
                <a:latin typeface="Symbol" pitchFamily="18" charset="2"/>
              </a:rPr>
              <a:t>b</a:t>
            </a:r>
            <a:r>
              <a:rPr lang="en-US" altLang="ja-JP" sz="2000" baseline="30000" dirty="0" smtClean="0"/>
              <a:t>+</a:t>
            </a:r>
            <a:r>
              <a:rPr lang="en-US" altLang="ja-JP" sz="2000" dirty="0" smtClean="0"/>
              <a:t> </a:t>
            </a:r>
            <a:r>
              <a:rPr lang="ja-JP" altLang="en-US" sz="2000" dirty="0"/>
              <a:t>崩壊によって出てきたポジトロンがシリカパウダー</a:t>
            </a:r>
            <a:r>
              <a:rPr lang="en-US" altLang="ja-JP" sz="2000" dirty="0"/>
              <a:t>(</a:t>
            </a:r>
            <a:r>
              <a:rPr lang="ja-JP" altLang="en-US" sz="2000" dirty="0"/>
              <a:t>主成分：</a:t>
            </a:r>
            <a:r>
              <a:rPr lang="en-US" altLang="ja-JP" sz="2000" dirty="0"/>
              <a:t>SiO</a:t>
            </a:r>
            <a:r>
              <a:rPr lang="en-US" altLang="ja-JP" sz="1400" dirty="0"/>
              <a:t>2</a:t>
            </a:r>
            <a:r>
              <a:rPr lang="en-US" altLang="ja-JP" sz="2000" dirty="0"/>
              <a:t>) </a:t>
            </a:r>
            <a:r>
              <a:rPr lang="ja-JP" altLang="en-US" sz="2000" dirty="0"/>
              <a:t>内</a:t>
            </a:r>
            <a:r>
              <a:rPr lang="ja-JP" altLang="en-US" sz="2000" dirty="0" smtClean="0"/>
              <a:t>で</a:t>
            </a:r>
            <a:r>
              <a:rPr lang="ja-JP" altLang="en-US" sz="2000" dirty="0"/>
              <a:t>電子を奪い</a:t>
            </a:r>
            <a:r>
              <a:rPr lang="ja-JP" altLang="en-US" sz="2000" dirty="0" smtClean="0"/>
              <a:t>ポジトロニウム</a:t>
            </a:r>
            <a:r>
              <a:rPr lang="ja-JP" altLang="en-US" sz="2000" dirty="0"/>
              <a:t>（</a:t>
            </a:r>
            <a:r>
              <a:rPr lang="en-US" altLang="ja-JP" sz="2000" dirty="0"/>
              <a:t>Ps</a:t>
            </a:r>
            <a:r>
              <a:rPr lang="ja-JP" altLang="en-US" sz="2000" dirty="0"/>
              <a:t>）を生成し、崩壊するまでの過程を観測した。</a:t>
            </a:r>
          </a:p>
          <a:p>
            <a:r>
              <a:rPr lang="en-US" altLang="ja-JP" sz="2000" b="1" dirty="0" smtClean="0"/>
              <a:t>Ps </a:t>
            </a:r>
            <a:r>
              <a:rPr lang="ja-JP" altLang="en-US" sz="2000" b="1" dirty="0"/>
              <a:t>が生成する時刻</a:t>
            </a:r>
            <a:r>
              <a:rPr lang="ja-JP" altLang="en-US" sz="2000" dirty="0"/>
              <a:t>を知るため</a:t>
            </a:r>
            <a:r>
              <a:rPr lang="ja-JP" altLang="en-US" sz="2000" dirty="0" smtClean="0"/>
              <a:t>に</a:t>
            </a:r>
            <a:r>
              <a:rPr lang="en-US" altLang="ja-JP" sz="2000" dirty="0" smtClean="0">
                <a:latin typeface="Symbol" pitchFamily="18" charset="2"/>
              </a:rPr>
              <a:t>b</a:t>
            </a:r>
            <a:r>
              <a:rPr lang="en-US" altLang="ja-JP" sz="2000" baseline="30000" dirty="0" smtClean="0"/>
              <a:t>+</a:t>
            </a:r>
            <a:r>
              <a:rPr lang="en-US" altLang="ja-JP" sz="2000" dirty="0" smtClean="0"/>
              <a:t> </a:t>
            </a:r>
            <a:r>
              <a:rPr lang="ja-JP" altLang="en-US" sz="2000" dirty="0"/>
              <a:t>崩壊で</a:t>
            </a:r>
            <a:r>
              <a:rPr lang="ja-JP" altLang="en-US" sz="2000" dirty="0" smtClean="0"/>
              <a:t>出る</a:t>
            </a:r>
            <a:r>
              <a:rPr lang="en-US" altLang="ja-JP" sz="2000" dirty="0" smtClean="0">
                <a:latin typeface="Symbol" pitchFamily="18" charset="2"/>
              </a:rPr>
              <a:t>b</a:t>
            </a:r>
            <a:r>
              <a:rPr lang="ja-JP" altLang="en-US" sz="2000" dirty="0" smtClean="0"/>
              <a:t>線をプラスティック</a:t>
            </a:r>
            <a:r>
              <a:rPr lang="ja-JP" altLang="en-US" sz="2000" dirty="0"/>
              <a:t>・シンチレータで</a:t>
            </a:r>
            <a:r>
              <a:rPr lang="ja-JP" altLang="en-US" sz="2000" dirty="0" smtClean="0"/>
              <a:t>検出。</a:t>
            </a:r>
            <a:endParaRPr lang="ja-JP" altLang="en-US" sz="2000" dirty="0"/>
          </a:p>
          <a:p>
            <a:r>
              <a:rPr lang="en-US" altLang="ja-JP" sz="2000" b="1" dirty="0" smtClean="0"/>
              <a:t>Ps </a:t>
            </a:r>
            <a:r>
              <a:rPr lang="ja-JP" altLang="en-US" sz="2000" b="1" dirty="0" err="1" smtClean="0"/>
              <a:t>が崩</a:t>
            </a:r>
            <a:r>
              <a:rPr lang="ja-JP" altLang="en-US" sz="2000" b="1" dirty="0"/>
              <a:t>壊した時刻</a:t>
            </a:r>
            <a:r>
              <a:rPr lang="ja-JP" altLang="en-US" sz="2000" dirty="0"/>
              <a:t>を知るために</a:t>
            </a:r>
            <a:r>
              <a:rPr lang="en-US" altLang="ja-JP" sz="2000" dirty="0"/>
              <a:t>Ps </a:t>
            </a:r>
            <a:r>
              <a:rPr lang="ja-JP" altLang="en-US" sz="2000" dirty="0"/>
              <a:t>の崩壊で</a:t>
            </a:r>
            <a:r>
              <a:rPr lang="ja-JP" altLang="en-US" sz="2000" dirty="0" smtClean="0"/>
              <a:t>出る</a:t>
            </a:r>
            <a:r>
              <a:rPr lang="en-US" altLang="ja-JP" sz="2000" i="1" dirty="0" smtClean="0">
                <a:latin typeface="Symbol" pitchFamily="18" charset="2"/>
              </a:rPr>
              <a:t>g</a:t>
            </a:r>
            <a:r>
              <a:rPr lang="ja-JP" altLang="en-US" sz="2000" i="1" dirty="0">
                <a:latin typeface="Symbol" pitchFamily="18" charset="2"/>
              </a:rPr>
              <a:t> </a:t>
            </a:r>
            <a:r>
              <a:rPr lang="ja-JP" altLang="en-US" sz="2000" dirty="0" smtClean="0"/>
              <a:t>線</a:t>
            </a:r>
            <a:r>
              <a:rPr lang="ja-JP" altLang="en-US" sz="2000" dirty="0"/>
              <a:t>を</a:t>
            </a:r>
            <a:r>
              <a:rPr lang="en-US" altLang="ja-JP" sz="2000" dirty="0" err="1"/>
              <a:t>NaI</a:t>
            </a:r>
            <a:r>
              <a:rPr lang="en-US" altLang="ja-JP" sz="2000" dirty="0"/>
              <a:t> </a:t>
            </a:r>
            <a:r>
              <a:rPr lang="ja-JP" altLang="en-US" sz="2000" dirty="0"/>
              <a:t>シンチレータで</a:t>
            </a:r>
            <a:r>
              <a:rPr lang="ja-JP" altLang="en-US" sz="2000" dirty="0" smtClean="0"/>
              <a:t>検出。</a:t>
            </a:r>
            <a:endParaRPr lang="en-US" altLang="ja-JP" sz="2000" dirty="0" smtClean="0"/>
          </a:p>
          <a:p>
            <a:r>
              <a:rPr lang="ja-JP" altLang="en-US" sz="2000" dirty="0" smtClean="0"/>
              <a:t>この</a:t>
            </a:r>
            <a:r>
              <a:rPr lang="ja-JP" altLang="en-US" sz="2000" dirty="0"/>
              <a:t>検出時間の差から</a:t>
            </a:r>
            <a:r>
              <a:rPr lang="en-US" altLang="ja-JP" sz="2000" dirty="0"/>
              <a:t>Ps </a:t>
            </a:r>
            <a:r>
              <a:rPr lang="ja-JP" altLang="en-US" sz="2000" dirty="0" smtClean="0"/>
              <a:t>の寿命</a:t>
            </a:r>
            <a:r>
              <a:rPr lang="ja-JP" altLang="en-US" sz="2000" dirty="0"/>
              <a:t>を</a:t>
            </a:r>
            <a:r>
              <a:rPr lang="ja-JP" altLang="en-US" sz="2000" dirty="0" smtClean="0"/>
              <a:t>求めた。</a:t>
            </a:r>
            <a:endParaRPr kumimoji="1" lang="ja-JP" altLang="en-US" sz="2000" dirty="0"/>
          </a:p>
        </p:txBody>
      </p:sp>
      <p:sp>
        <p:nvSpPr>
          <p:cNvPr id="5" name="テキスト ボックス 4"/>
          <p:cNvSpPr txBox="1"/>
          <p:nvPr/>
        </p:nvSpPr>
        <p:spPr>
          <a:xfrm>
            <a:off x="6156176" y="1578533"/>
            <a:ext cx="360040" cy="276999"/>
          </a:xfrm>
          <a:prstGeom prst="rect">
            <a:avLst/>
          </a:prstGeom>
          <a:noFill/>
        </p:spPr>
        <p:txBody>
          <a:bodyPr wrap="square" rtlCol="0">
            <a:spAutoFit/>
          </a:bodyPr>
          <a:lstStyle/>
          <a:p>
            <a:r>
              <a:rPr kumimoji="1" lang="en-US" altLang="ja-JP" sz="1200" dirty="0" smtClean="0"/>
              <a:t>22</a:t>
            </a:r>
            <a:endParaRPr kumimoji="1" lang="ja-JP" altLang="en-US" sz="1200" dirty="0"/>
          </a:p>
        </p:txBody>
      </p:sp>
      <p:grpSp>
        <p:nvGrpSpPr>
          <p:cNvPr id="6" name="グループ化 19"/>
          <p:cNvGrpSpPr/>
          <p:nvPr/>
        </p:nvGrpSpPr>
        <p:grpSpPr>
          <a:xfrm>
            <a:off x="179512" y="1849082"/>
            <a:ext cx="4525064" cy="3600905"/>
            <a:chOff x="179512" y="1849082"/>
            <a:chExt cx="4525064" cy="3600905"/>
          </a:xfrm>
        </p:grpSpPr>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49082"/>
              <a:ext cx="4525064" cy="3600905"/>
            </a:xfrm>
            <a:prstGeom prst="rect">
              <a:avLst/>
            </a:prstGeom>
          </p:spPr>
        </p:pic>
        <p:cxnSp>
          <p:nvCxnSpPr>
            <p:cNvPr id="7" name="直線矢印コネクタ 6"/>
            <p:cNvCxnSpPr/>
            <p:nvPr/>
          </p:nvCxnSpPr>
          <p:spPr>
            <a:xfrm flipV="1">
              <a:off x="2339752" y="4077072"/>
              <a:ext cx="0" cy="216024"/>
            </a:xfrm>
            <a:prstGeom prst="straightConnector1">
              <a:avLst/>
            </a:prstGeom>
            <a:ln w="31750">
              <a:solidFill>
                <a:srgbClr val="FFC000"/>
              </a:solidFill>
              <a:tailEnd type="arrow"/>
            </a:ln>
          </p:spPr>
          <p:style>
            <a:lnRef idx="1">
              <a:schemeClr val="accent2"/>
            </a:lnRef>
            <a:fillRef idx="0">
              <a:schemeClr val="accent2"/>
            </a:fillRef>
            <a:effectRef idx="0">
              <a:schemeClr val="accent2"/>
            </a:effectRef>
            <a:fontRef idx="minor">
              <a:schemeClr val="tx1"/>
            </a:fontRef>
          </p:style>
        </p:cxnSp>
        <p:cxnSp>
          <p:nvCxnSpPr>
            <p:cNvPr id="9" name="直線矢印コネクタ 8"/>
            <p:cNvCxnSpPr/>
            <p:nvPr/>
          </p:nvCxnSpPr>
          <p:spPr>
            <a:xfrm flipV="1">
              <a:off x="2555776" y="3469514"/>
              <a:ext cx="288032" cy="24751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1780358" y="4022373"/>
              <a:ext cx="415378" cy="42366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440601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実験装置図と留意点</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9414" y="3789040"/>
            <a:ext cx="3208890" cy="2256773"/>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1628800"/>
            <a:ext cx="4211960" cy="1497538"/>
          </a:xfrm>
          <a:prstGeom prst="rect">
            <a:avLst/>
          </a:prstGeom>
        </p:spPr>
      </p:pic>
      <p:grpSp>
        <p:nvGrpSpPr>
          <p:cNvPr id="3" name="グループ化 30"/>
          <p:cNvGrpSpPr/>
          <p:nvPr/>
        </p:nvGrpSpPr>
        <p:grpSpPr>
          <a:xfrm>
            <a:off x="179512" y="1916579"/>
            <a:ext cx="4525064" cy="3600905"/>
            <a:chOff x="179512" y="1916579"/>
            <a:chExt cx="4525064" cy="3600905"/>
          </a:xfrm>
        </p:grpSpPr>
        <p:pic>
          <p:nvPicPr>
            <p:cNvPr id="9" name="図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916579"/>
              <a:ext cx="4525064" cy="3600905"/>
            </a:xfrm>
            <a:prstGeom prst="rect">
              <a:avLst/>
            </a:prstGeom>
          </p:spPr>
        </p:pic>
        <p:cxnSp>
          <p:nvCxnSpPr>
            <p:cNvPr id="10" name="直線矢印コネクタ 9"/>
            <p:cNvCxnSpPr/>
            <p:nvPr/>
          </p:nvCxnSpPr>
          <p:spPr>
            <a:xfrm flipV="1">
              <a:off x="2339752" y="4144569"/>
              <a:ext cx="0" cy="216024"/>
            </a:xfrm>
            <a:prstGeom prst="straightConnector1">
              <a:avLst/>
            </a:prstGeom>
            <a:ln w="31750">
              <a:solidFill>
                <a:srgbClr val="FFC000"/>
              </a:solidFill>
              <a:tailEnd type="arrow"/>
            </a:ln>
          </p:spPr>
          <p:style>
            <a:lnRef idx="1">
              <a:schemeClr val="accent2"/>
            </a:lnRef>
            <a:fillRef idx="0">
              <a:schemeClr val="accent2"/>
            </a:fillRef>
            <a:effectRef idx="0">
              <a:schemeClr val="accent2"/>
            </a:effectRef>
            <a:fontRef idx="minor">
              <a:schemeClr val="tx1"/>
            </a:fontRef>
          </p:style>
        </p:cxnSp>
      </p:grpSp>
      <p:grpSp>
        <p:nvGrpSpPr>
          <p:cNvPr id="4" name="グループ化 28"/>
          <p:cNvGrpSpPr/>
          <p:nvPr/>
        </p:nvGrpSpPr>
        <p:grpSpPr>
          <a:xfrm>
            <a:off x="1780358" y="3073741"/>
            <a:ext cx="1063450" cy="1439793"/>
            <a:chOff x="1780358" y="3073741"/>
            <a:chExt cx="1063450" cy="1439793"/>
          </a:xfrm>
        </p:grpSpPr>
        <p:cxnSp>
          <p:nvCxnSpPr>
            <p:cNvPr id="12" name="直線矢印コネクタ 11"/>
            <p:cNvCxnSpPr/>
            <p:nvPr/>
          </p:nvCxnSpPr>
          <p:spPr>
            <a:xfrm flipH="1">
              <a:off x="1780358" y="4144569"/>
              <a:ext cx="415378" cy="36896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555776" y="3525377"/>
              <a:ext cx="288032" cy="2413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002024" y="3073741"/>
              <a:ext cx="648072" cy="369332"/>
            </a:xfrm>
            <a:prstGeom prst="rect">
              <a:avLst/>
            </a:prstGeom>
            <a:noFill/>
          </p:spPr>
          <p:txBody>
            <a:bodyPr wrap="square" rtlCol="0">
              <a:spAutoFit/>
            </a:bodyPr>
            <a:lstStyle/>
            <a:p>
              <a:r>
                <a:rPr lang="en-US" altLang="ja-JP" b="1" dirty="0">
                  <a:solidFill>
                    <a:srgbClr val="FF0000"/>
                  </a:solidFill>
                </a:rPr>
                <a:t>2</a:t>
              </a:r>
              <a:r>
                <a:rPr lang="en-US" altLang="ja-JP" b="1" i="1" dirty="0" smtClean="0">
                  <a:solidFill>
                    <a:srgbClr val="FF0000"/>
                  </a:solidFill>
                  <a:latin typeface="Symbol" pitchFamily="18" charset="2"/>
                </a:rPr>
                <a:t>g</a:t>
              </a:r>
              <a:r>
                <a:rPr lang="ja-JP" altLang="en-US" i="1" dirty="0" smtClean="0">
                  <a:solidFill>
                    <a:srgbClr val="FF0000"/>
                  </a:solidFill>
                  <a:latin typeface="Symbol" pitchFamily="18" charset="2"/>
                </a:rPr>
                <a:t> </a:t>
              </a:r>
              <a:endParaRPr kumimoji="1" lang="ja-JP" altLang="en-US" dirty="0">
                <a:solidFill>
                  <a:srgbClr val="FF0000"/>
                </a:solidFill>
              </a:endParaRPr>
            </a:p>
          </p:txBody>
        </p:sp>
      </p:grpSp>
      <p:grpSp>
        <p:nvGrpSpPr>
          <p:cNvPr id="5" name="グループ化 29"/>
          <p:cNvGrpSpPr/>
          <p:nvPr/>
        </p:nvGrpSpPr>
        <p:grpSpPr>
          <a:xfrm>
            <a:off x="1336342" y="3443073"/>
            <a:ext cx="1795498" cy="1070461"/>
            <a:chOff x="1336342" y="3443073"/>
            <a:chExt cx="1795498" cy="1070461"/>
          </a:xfrm>
        </p:grpSpPr>
        <p:cxnSp>
          <p:nvCxnSpPr>
            <p:cNvPr id="14" name="直線矢印コネクタ 13"/>
            <p:cNvCxnSpPr/>
            <p:nvPr/>
          </p:nvCxnSpPr>
          <p:spPr>
            <a:xfrm>
              <a:off x="2555776" y="4030438"/>
              <a:ext cx="576064" cy="0"/>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30053" y="4161878"/>
              <a:ext cx="415378" cy="351656"/>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1830053" y="3443073"/>
              <a:ext cx="266715" cy="323606"/>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336342" y="3443073"/>
              <a:ext cx="432048" cy="369332"/>
            </a:xfrm>
            <a:prstGeom prst="rect">
              <a:avLst/>
            </a:prstGeom>
            <a:noFill/>
          </p:spPr>
          <p:txBody>
            <a:bodyPr wrap="square" rtlCol="0">
              <a:spAutoFit/>
            </a:bodyPr>
            <a:lstStyle/>
            <a:p>
              <a:r>
                <a:rPr lang="en-US" altLang="ja-JP" b="1" dirty="0">
                  <a:solidFill>
                    <a:srgbClr val="92D050"/>
                  </a:solidFill>
                </a:rPr>
                <a:t>3</a:t>
              </a:r>
              <a:r>
                <a:rPr lang="en-US" altLang="ja-JP" b="1" i="1" dirty="0" smtClean="0">
                  <a:solidFill>
                    <a:srgbClr val="92D050"/>
                  </a:solidFill>
                  <a:latin typeface="Symbol" pitchFamily="18" charset="2"/>
                </a:rPr>
                <a:t>g</a:t>
              </a:r>
              <a:r>
                <a:rPr lang="ja-JP" altLang="en-US" b="1" i="1" dirty="0" smtClean="0">
                  <a:solidFill>
                    <a:srgbClr val="92D050"/>
                  </a:solidFill>
                  <a:latin typeface="Symbol" pitchFamily="18" charset="2"/>
                </a:rPr>
                <a:t> </a:t>
              </a:r>
              <a:endParaRPr kumimoji="1" lang="ja-JP" altLang="en-US" b="1" dirty="0">
                <a:solidFill>
                  <a:srgbClr val="92D050"/>
                </a:solidFill>
              </a:endParaRPr>
            </a:p>
          </p:txBody>
        </p:sp>
      </p:grpSp>
    </p:spTree>
    <p:extLst>
      <p:ext uri="{BB962C8B-B14F-4D97-AF65-F5344CB8AC3E}">
        <p14:creationId xmlns:p14="http://schemas.microsoft.com/office/powerpoint/2010/main" xmlns="" val="39710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xit" presetSubtype="12" fill="hold" nodeType="clickEffect">
                                  <p:stCondLst>
                                    <p:cond delay="0"/>
                                  </p:stCondLst>
                                  <p:childTnLst>
                                    <p:animEffect transition="out" filter="strips(down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nodeType="clickEffect">
                                  <p:stCondLst>
                                    <p:cond delay="0"/>
                                  </p:stCondLst>
                                  <p:childTnLst>
                                    <p:animEffect transition="out" filter="strips(downLeft)">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実験装置の写真</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552686"/>
            <a:ext cx="4206819" cy="3155114"/>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3488600"/>
            <a:ext cx="4248472" cy="3186354"/>
          </a:xfrm>
          <a:prstGeom prst="rect">
            <a:avLst/>
          </a:prstGeom>
        </p:spPr>
      </p:pic>
      <p:sp>
        <p:nvSpPr>
          <p:cNvPr id="11" name="テキスト ボックス 10"/>
          <p:cNvSpPr txBox="1"/>
          <p:nvPr/>
        </p:nvSpPr>
        <p:spPr>
          <a:xfrm>
            <a:off x="611560" y="5618211"/>
            <a:ext cx="3456384" cy="369332"/>
          </a:xfrm>
          <a:prstGeom prst="rect">
            <a:avLst/>
          </a:prstGeom>
          <a:noFill/>
        </p:spPr>
        <p:txBody>
          <a:bodyPr wrap="square" rtlCol="0">
            <a:spAutoFit/>
          </a:bodyPr>
          <a:lstStyle/>
          <a:p>
            <a:r>
              <a:rPr kumimoji="1" lang="ja-JP" altLang="en-US" dirty="0" smtClean="0"/>
              <a:t>これに暗幕をかけて実験を行った</a:t>
            </a:r>
            <a:endParaRPr kumimoji="1" lang="ja-JP" altLang="en-US" dirty="0"/>
          </a:p>
        </p:txBody>
      </p:sp>
    </p:spTree>
    <p:extLst>
      <p:ext uri="{BB962C8B-B14F-4D97-AF65-F5344CB8AC3E}">
        <p14:creationId xmlns:p14="http://schemas.microsoft.com/office/powerpoint/2010/main" xmlns="" val="986671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回路図</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340767"/>
            <a:ext cx="7992888" cy="5143249"/>
          </a:xfrm>
          <a:prstGeom prst="rect">
            <a:avLst/>
          </a:prstGeom>
        </p:spPr>
      </p:pic>
    </p:spTree>
    <p:extLst>
      <p:ext uri="{BB962C8B-B14F-4D97-AF65-F5344CB8AC3E}">
        <p14:creationId xmlns:p14="http://schemas.microsoft.com/office/powerpoint/2010/main" xmlns="" val="321667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High Voltage</a:t>
            </a:r>
            <a:r>
              <a:rPr lang="ja-JP" altLang="en-US" dirty="0"/>
              <a:t>の設定</a:t>
            </a:r>
            <a:endParaRPr kumimoji="1" lang="ja-JP" altLang="en-US" dirty="0"/>
          </a:p>
        </p:txBody>
      </p:sp>
      <p:sp>
        <p:nvSpPr>
          <p:cNvPr id="5" name="円/楕円 4"/>
          <p:cNvSpPr/>
          <p:nvPr/>
        </p:nvSpPr>
        <p:spPr>
          <a:xfrm>
            <a:off x="2411760" y="5229200"/>
            <a:ext cx="7920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95536" y="5301208"/>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NaI1</a:t>
            </a:r>
            <a:endParaRPr kumimoji="1" lang="ja-JP" altLang="en-US" sz="2400" dirty="0"/>
          </a:p>
        </p:txBody>
      </p:sp>
      <p:sp>
        <p:nvSpPr>
          <p:cNvPr id="10" name="正方形/長方形 9"/>
          <p:cNvSpPr/>
          <p:nvPr/>
        </p:nvSpPr>
        <p:spPr>
          <a:xfrm>
            <a:off x="3635896" y="5301208"/>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NaI3</a:t>
            </a:r>
            <a:endParaRPr kumimoji="1" lang="ja-JP" altLang="en-US" sz="2400" dirty="0"/>
          </a:p>
        </p:txBody>
      </p:sp>
      <p:sp>
        <p:nvSpPr>
          <p:cNvPr id="12" name="正方形/長方形 11"/>
          <p:cNvSpPr/>
          <p:nvPr/>
        </p:nvSpPr>
        <p:spPr>
          <a:xfrm rot="5400000">
            <a:off x="2015716" y="3681028"/>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NaI2</a:t>
            </a:r>
            <a:endParaRPr kumimoji="1" lang="ja-JP" altLang="en-US" sz="2400" dirty="0"/>
          </a:p>
        </p:txBody>
      </p:sp>
      <p:sp>
        <p:nvSpPr>
          <p:cNvPr id="13" name="テキスト ボックス 12"/>
          <p:cNvSpPr txBox="1"/>
          <p:nvPr/>
        </p:nvSpPr>
        <p:spPr>
          <a:xfrm>
            <a:off x="3635896" y="1541982"/>
            <a:ext cx="5057795" cy="830997"/>
          </a:xfrm>
          <a:prstGeom prst="rect">
            <a:avLst/>
          </a:prstGeom>
          <a:noFill/>
        </p:spPr>
        <p:txBody>
          <a:bodyPr wrap="none" rtlCol="0">
            <a:spAutoFit/>
          </a:bodyPr>
          <a:lstStyle/>
          <a:p>
            <a:r>
              <a:rPr kumimoji="1" lang="ja-JP" altLang="en-US" sz="2400" dirty="0" smtClean="0"/>
              <a:t>各</a:t>
            </a:r>
            <a:r>
              <a:rPr kumimoji="1" lang="en-US" altLang="ja-JP" sz="2400" dirty="0" err="1" smtClean="0"/>
              <a:t>NaI</a:t>
            </a:r>
            <a:r>
              <a:rPr kumimoji="1" lang="ja-JP" altLang="en-US" sz="2400" dirty="0" smtClean="0"/>
              <a:t>シンチレータにかける</a:t>
            </a:r>
            <a:r>
              <a:rPr kumimoji="1" lang="en-US" altLang="ja-JP" sz="2400" dirty="0" smtClean="0"/>
              <a:t>HV</a:t>
            </a:r>
            <a:r>
              <a:rPr kumimoji="1" lang="ja-JP" altLang="en-US" sz="2400" dirty="0" smtClean="0"/>
              <a:t>の設定</a:t>
            </a:r>
            <a:r>
              <a:rPr kumimoji="1" lang="en-US" altLang="ja-JP" sz="2400" dirty="0" smtClean="0"/>
              <a:t>.</a:t>
            </a:r>
          </a:p>
          <a:p>
            <a:r>
              <a:rPr lang="ja-JP" altLang="en-US" sz="2400" dirty="0" smtClean="0"/>
              <a:t>それぞれなるべく同じ条件にしたい</a:t>
            </a:r>
            <a:r>
              <a:rPr lang="en-US" altLang="ja-JP" sz="2400" dirty="0" smtClean="0"/>
              <a:t>.</a:t>
            </a:r>
            <a:endParaRPr kumimoji="1" lang="ja-JP" altLang="en-US" sz="2400" dirty="0"/>
          </a:p>
        </p:txBody>
      </p:sp>
    </p:spTree>
    <p:extLst>
      <p:ext uri="{BB962C8B-B14F-4D97-AF65-F5344CB8AC3E}">
        <p14:creationId xmlns:p14="http://schemas.microsoft.com/office/powerpoint/2010/main" xmlns="" val="199294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High Voltage</a:t>
            </a:r>
            <a:r>
              <a:rPr lang="ja-JP" altLang="en-US" dirty="0" smtClean="0"/>
              <a:t>の設定</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kumimoji="1" lang="ja-JP" altLang="en-US" dirty="0"/>
                    </a:p>
                  </a:txBody>
                  <a:tcPr/>
                </a:tc>
                <a:tc>
                  <a:txBody>
                    <a:bodyPr/>
                    <a:lstStyle/>
                    <a:p>
                      <a:r>
                        <a:rPr kumimoji="1" lang="en-US" altLang="ja-JP" dirty="0" smtClean="0"/>
                        <a:t>HV[V]</a:t>
                      </a:r>
                      <a:endParaRPr kumimoji="1" lang="ja-JP" altLang="en-US" dirty="0"/>
                    </a:p>
                  </a:txBody>
                  <a:tcPr/>
                </a:tc>
                <a:tc>
                  <a:txBody>
                    <a:bodyPr/>
                    <a:lstStyle/>
                    <a:p>
                      <a:r>
                        <a:rPr lang="en-US" altLang="ja-JP" dirty="0" smtClean="0"/>
                        <a:t>Pedestal</a:t>
                      </a:r>
                      <a:endParaRPr lang="ja-JP" altLang="en-US" dirty="0"/>
                    </a:p>
                  </a:txBody>
                  <a:tcPr/>
                </a:tc>
                <a:tc>
                  <a:txBody>
                    <a:bodyPr/>
                    <a:lstStyle/>
                    <a:p>
                      <a:r>
                        <a:rPr lang="en-US" altLang="ja-JP" dirty="0" smtClean="0"/>
                        <a:t>511keV</a:t>
                      </a:r>
                    </a:p>
                  </a:txBody>
                  <a:tcPr/>
                </a:tc>
                <a:tc>
                  <a:txBody>
                    <a:bodyPr/>
                    <a:lstStyle/>
                    <a:p>
                      <a:r>
                        <a:rPr kumimoji="1" lang="ja-JP" altLang="en-US" dirty="0" smtClean="0"/>
                        <a:t>差</a:t>
                      </a:r>
                      <a:endParaRPr kumimoji="1" lang="ja-JP" altLang="en-US" dirty="0"/>
                    </a:p>
                  </a:txBody>
                  <a:tcPr/>
                </a:tc>
              </a:tr>
              <a:tr h="370840">
                <a:tc>
                  <a:txBody>
                    <a:bodyPr/>
                    <a:lstStyle/>
                    <a:p>
                      <a:r>
                        <a:rPr kumimoji="1" lang="en-US" altLang="ja-JP" dirty="0" smtClean="0"/>
                        <a:t>NaI1</a:t>
                      </a:r>
                      <a:r>
                        <a:rPr kumimoji="1" lang="ja-JP" altLang="en-US" baseline="0" dirty="0" smtClean="0"/>
                        <a:t> </a:t>
                      </a:r>
                      <a:r>
                        <a:rPr kumimoji="1" lang="en-US" altLang="ja-JP" baseline="0" dirty="0" smtClean="0"/>
                        <a:t>(ADC2)</a:t>
                      </a:r>
                      <a:endParaRPr kumimoji="1" lang="ja-JP" altLang="en-US" dirty="0"/>
                    </a:p>
                  </a:txBody>
                  <a:tcPr/>
                </a:tc>
                <a:tc>
                  <a:txBody>
                    <a:bodyPr/>
                    <a:lstStyle/>
                    <a:p>
                      <a:r>
                        <a:rPr kumimoji="1" lang="en-US" altLang="ja-JP" dirty="0" smtClean="0"/>
                        <a:t>1155</a:t>
                      </a:r>
                      <a:endParaRPr kumimoji="1" lang="ja-JP" altLang="en-US" dirty="0"/>
                    </a:p>
                  </a:txBody>
                  <a:tcPr/>
                </a:tc>
                <a:tc>
                  <a:txBody>
                    <a:bodyPr/>
                    <a:lstStyle/>
                    <a:p>
                      <a:r>
                        <a:rPr kumimoji="1" lang="en-US" altLang="ja-JP" dirty="0" smtClean="0"/>
                        <a:t>127</a:t>
                      </a:r>
                      <a:endParaRPr kumimoji="1" lang="ja-JP" altLang="en-US" dirty="0"/>
                    </a:p>
                  </a:txBody>
                  <a:tcPr/>
                </a:tc>
                <a:tc>
                  <a:txBody>
                    <a:bodyPr/>
                    <a:lstStyle/>
                    <a:p>
                      <a:r>
                        <a:rPr kumimoji="1" lang="en-US" altLang="ja-JP" dirty="0" smtClean="0"/>
                        <a:t>1346</a:t>
                      </a:r>
                      <a:endParaRPr kumimoji="1" lang="ja-JP" altLang="en-US" dirty="0"/>
                    </a:p>
                  </a:txBody>
                  <a:tcPr/>
                </a:tc>
                <a:tc>
                  <a:txBody>
                    <a:bodyPr/>
                    <a:lstStyle/>
                    <a:p>
                      <a:r>
                        <a:rPr kumimoji="1" lang="en-US" altLang="ja-JP" dirty="0" smtClean="0"/>
                        <a:t>1219</a:t>
                      </a:r>
                    </a:p>
                  </a:txBody>
                  <a:tcPr/>
                </a:tc>
              </a:tr>
              <a:tr h="370840">
                <a:tc>
                  <a:txBody>
                    <a:bodyPr/>
                    <a:lstStyle/>
                    <a:p>
                      <a:r>
                        <a:rPr kumimoji="1" lang="en-US" altLang="ja-JP" dirty="0" smtClean="0"/>
                        <a:t>NaI2</a:t>
                      </a:r>
                      <a:r>
                        <a:rPr kumimoji="1" lang="en-US" altLang="ja-JP" baseline="0" dirty="0" smtClean="0"/>
                        <a:t> (ADC3)</a:t>
                      </a:r>
                      <a:endParaRPr kumimoji="1" lang="ja-JP" altLang="en-US" dirty="0"/>
                    </a:p>
                  </a:txBody>
                  <a:tcPr/>
                </a:tc>
                <a:tc>
                  <a:txBody>
                    <a:bodyPr/>
                    <a:lstStyle/>
                    <a:p>
                      <a:r>
                        <a:rPr kumimoji="1" lang="en-US" altLang="ja-JP" dirty="0" smtClean="0"/>
                        <a:t>1185</a:t>
                      </a:r>
                      <a:endParaRPr kumimoji="1" lang="ja-JP" altLang="en-US" dirty="0"/>
                    </a:p>
                  </a:txBody>
                  <a:tcPr/>
                </a:tc>
                <a:tc>
                  <a:txBody>
                    <a:bodyPr/>
                    <a:lstStyle/>
                    <a:p>
                      <a:r>
                        <a:rPr kumimoji="1" lang="en-US" altLang="ja-JP" dirty="0" smtClean="0"/>
                        <a:t>106</a:t>
                      </a:r>
                      <a:endParaRPr kumimoji="1" lang="ja-JP" altLang="en-US" dirty="0"/>
                    </a:p>
                  </a:txBody>
                  <a:tcPr/>
                </a:tc>
                <a:tc>
                  <a:txBody>
                    <a:bodyPr/>
                    <a:lstStyle/>
                    <a:p>
                      <a:r>
                        <a:rPr kumimoji="1" lang="en-US" altLang="ja-JP" dirty="0" smtClean="0"/>
                        <a:t>1314</a:t>
                      </a:r>
                      <a:endParaRPr kumimoji="1" lang="ja-JP" altLang="en-US" dirty="0"/>
                    </a:p>
                  </a:txBody>
                  <a:tcPr/>
                </a:tc>
                <a:tc>
                  <a:txBody>
                    <a:bodyPr/>
                    <a:lstStyle/>
                    <a:p>
                      <a:r>
                        <a:rPr kumimoji="1" lang="en-US" altLang="ja-JP" dirty="0" smtClean="0"/>
                        <a:t>1208</a:t>
                      </a:r>
                      <a:endParaRPr kumimoji="1" lang="ja-JP" altLang="en-US" dirty="0"/>
                    </a:p>
                  </a:txBody>
                  <a:tcPr/>
                </a:tc>
              </a:tr>
              <a:tr h="370840">
                <a:tc>
                  <a:txBody>
                    <a:bodyPr/>
                    <a:lstStyle/>
                    <a:p>
                      <a:r>
                        <a:rPr kumimoji="1" lang="en-US" altLang="ja-JP" dirty="0" smtClean="0"/>
                        <a:t>NaI3</a:t>
                      </a:r>
                      <a:r>
                        <a:rPr kumimoji="1" lang="en-US" altLang="ja-JP" baseline="0" dirty="0" smtClean="0"/>
                        <a:t> (ADC4)</a:t>
                      </a:r>
                      <a:endParaRPr kumimoji="1" lang="ja-JP" altLang="en-US" dirty="0"/>
                    </a:p>
                  </a:txBody>
                  <a:tcPr/>
                </a:tc>
                <a:tc>
                  <a:txBody>
                    <a:bodyPr/>
                    <a:lstStyle/>
                    <a:p>
                      <a:r>
                        <a:rPr kumimoji="1" lang="en-US" altLang="ja-JP" dirty="0" smtClean="0"/>
                        <a:t>1280</a:t>
                      </a:r>
                      <a:endParaRPr kumimoji="1" lang="ja-JP" altLang="en-US" dirty="0"/>
                    </a:p>
                  </a:txBody>
                  <a:tcPr/>
                </a:tc>
                <a:tc>
                  <a:txBody>
                    <a:bodyPr/>
                    <a:lstStyle/>
                    <a:p>
                      <a:r>
                        <a:rPr kumimoji="1" lang="en-US" altLang="ja-JP" dirty="0" smtClean="0"/>
                        <a:t>106</a:t>
                      </a:r>
                      <a:endParaRPr kumimoji="1" lang="ja-JP" altLang="en-US" dirty="0"/>
                    </a:p>
                  </a:txBody>
                  <a:tcPr/>
                </a:tc>
                <a:tc>
                  <a:txBody>
                    <a:bodyPr/>
                    <a:lstStyle/>
                    <a:p>
                      <a:r>
                        <a:rPr kumimoji="1" lang="en-US" altLang="ja-JP" dirty="0" smtClean="0"/>
                        <a:t>1318</a:t>
                      </a:r>
                      <a:endParaRPr kumimoji="1" lang="ja-JP" altLang="en-US" dirty="0"/>
                    </a:p>
                  </a:txBody>
                  <a:tcPr/>
                </a:tc>
                <a:tc>
                  <a:txBody>
                    <a:bodyPr/>
                    <a:lstStyle/>
                    <a:p>
                      <a:r>
                        <a:rPr kumimoji="1" lang="en-US" altLang="ja-JP" dirty="0" smtClean="0"/>
                        <a:t>1212</a:t>
                      </a:r>
                      <a:endParaRPr kumimoji="1" lang="ja-JP" altLang="en-US" dirty="0"/>
                    </a:p>
                  </a:txBody>
                  <a:tcPr/>
                </a:tc>
              </a:tr>
            </a:tbl>
          </a:graphicData>
        </a:graphic>
      </p:graphicFrame>
      <p:sp>
        <p:nvSpPr>
          <p:cNvPr id="5" name="テキスト ボックス 4"/>
          <p:cNvSpPr txBox="1"/>
          <p:nvPr/>
        </p:nvSpPr>
        <p:spPr>
          <a:xfrm>
            <a:off x="611561" y="3462099"/>
            <a:ext cx="8208912" cy="1200329"/>
          </a:xfrm>
          <a:prstGeom prst="rect">
            <a:avLst/>
          </a:prstGeom>
          <a:noFill/>
        </p:spPr>
        <p:txBody>
          <a:bodyPr wrap="square" rtlCol="0">
            <a:spAutoFit/>
          </a:bodyPr>
          <a:lstStyle/>
          <a:p>
            <a:r>
              <a:rPr lang="ja-JP" altLang="en-US" sz="2400" dirty="0" smtClean="0"/>
              <a:t>各</a:t>
            </a:r>
            <a:r>
              <a:rPr lang="en-US" altLang="ja-JP" sz="2400" dirty="0" err="1" smtClean="0"/>
              <a:t>NaI</a:t>
            </a:r>
            <a:r>
              <a:rPr lang="ja-JP" altLang="en-US" sz="2400" dirty="0" smtClean="0"/>
              <a:t>シンチレータにかけることになった</a:t>
            </a:r>
            <a:r>
              <a:rPr lang="en-US" altLang="ja-JP" sz="2400" dirty="0" smtClean="0"/>
              <a:t>HV</a:t>
            </a:r>
            <a:r>
              <a:rPr lang="ja-JP" altLang="en-US" sz="2400" dirty="0" smtClean="0"/>
              <a:t>の値</a:t>
            </a:r>
            <a:r>
              <a:rPr lang="en-US" altLang="ja-JP" sz="2400" dirty="0" smtClean="0"/>
              <a:t>. </a:t>
            </a:r>
          </a:p>
          <a:p>
            <a:r>
              <a:rPr lang="en-US" altLang="ja-JP" sz="2400" baseline="30000" dirty="0" smtClean="0"/>
              <a:t>22</a:t>
            </a:r>
            <a:r>
              <a:rPr lang="en-US" altLang="ja-JP" sz="2400" dirty="0" smtClean="0"/>
              <a:t>Na</a:t>
            </a:r>
            <a:r>
              <a:rPr lang="ja-JP" altLang="en-US" sz="2400" dirty="0" smtClean="0"/>
              <a:t>の</a:t>
            </a:r>
            <a:r>
              <a:rPr lang="en-US" altLang="ja-JP" sz="2400" dirty="0" smtClean="0"/>
              <a:t>511KeV</a:t>
            </a:r>
            <a:r>
              <a:rPr lang="ja-JP" altLang="en-US" sz="2400" dirty="0" smtClean="0"/>
              <a:t>ピークと</a:t>
            </a:r>
            <a:r>
              <a:rPr lang="en-US" altLang="ja-JP" sz="2400" dirty="0" smtClean="0"/>
              <a:t>Pedestal</a:t>
            </a:r>
            <a:r>
              <a:rPr lang="ja-JP" altLang="en-US" sz="2400" dirty="0" smtClean="0"/>
              <a:t>の</a:t>
            </a:r>
            <a:r>
              <a:rPr lang="en-US" altLang="ja-JP" sz="2400" dirty="0" smtClean="0"/>
              <a:t>ADC</a:t>
            </a:r>
            <a:r>
              <a:rPr lang="ja-JP" altLang="en-US" sz="2400" dirty="0" smtClean="0"/>
              <a:t>の値を測り</a:t>
            </a:r>
            <a:r>
              <a:rPr lang="en-US" altLang="ja-JP" sz="2400" dirty="0" smtClean="0"/>
              <a:t>, </a:t>
            </a:r>
          </a:p>
          <a:p>
            <a:r>
              <a:rPr lang="ja-JP" altLang="en-US" sz="2400" dirty="0" smtClean="0"/>
              <a:t>その差が同じになるように</a:t>
            </a:r>
            <a:r>
              <a:rPr lang="en-US" altLang="ja-JP" sz="2400" dirty="0" smtClean="0"/>
              <a:t>HV</a:t>
            </a:r>
            <a:r>
              <a:rPr lang="ja-JP" altLang="en-US" sz="2400" dirty="0" smtClean="0"/>
              <a:t>を設定した</a:t>
            </a:r>
            <a:r>
              <a:rPr lang="en-US" altLang="ja-JP" sz="2400" dirty="0" smtClean="0"/>
              <a:t>.</a:t>
            </a:r>
            <a:endParaRPr kumimoji="1" lang="ja-JP"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ADC</a:t>
            </a:r>
            <a:r>
              <a:rPr lang="ja-JP" altLang="en-US" dirty="0"/>
              <a:t>のキャリブレーション</a:t>
            </a:r>
            <a:endParaRPr kumimoji="1" lang="ja-JP" altLang="en-US" dirty="0"/>
          </a:p>
        </p:txBody>
      </p:sp>
      <p:pic>
        <p:nvPicPr>
          <p:cNvPr id="1026" name="Picture 2" descr="M:\Desktop\calibAD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772816"/>
            <a:ext cx="4485557" cy="322329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xmlns="" val="2541469110"/>
              </p:ext>
            </p:extLst>
          </p:nvPr>
        </p:nvGraphicFramePr>
        <p:xfrm>
          <a:off x="4932040" y="4653136"/>
          <a:ext cx="3744416" cy="1512168"/>
        </p:xfrm>
        <a:graphic>
          <a:graphicData uri="http://schemas.openxmlformats.org/drawingml/2006/table">
            <a:tbl>
              <a:tblPr firstRow="1" bandRow="1">
                <a:tableStyleId>{5C22544A-7EE6-4342-B048-85BDC9FD1C3A}</a:tableStyleId>
              </a:tblPr>
              <a:tblGrid>
                <a:gridCol w="1872208"/>
                <a:gridCol w="1872208"/>
              </a:tblGrid>
              <a:tr h="378042">
                <a:tc>
                  <a:txBody>
                    <a:bodyPr/>
                    <a:lstStyle/>
                    <a:p>
                      <a:r>
                        <a:rPr kumimoji="1" lang="en-US" altLang="ja-JP" dirty="0" smtClean="0"/>
                        <a:t>Energy</a:t>
                      </a:r>
                      <a:endParaRPr kumimoji="1" lang="ja-JP" altLang="en-US" dirty="0"/>
                    </a:p>
                  </a:txBody>
                  <a:tcPr/>
                </a:tc>
                <a:tc>
                  <a:txBody>
                    <a:bodyPr/>
                    <a:lstStyle/>
                    <a:p>
                      <a:r>
                        <a:rPr kumimoji="1" lang="en-US" altLang="ja-JP" dirty="0" smtClean="0"/>
                        <a:t>ADC</a:t>
                      </a:r>
                    </a:p>
                  </a:txBody>
                  <a:tcPr/>
                </a:tc>
              </a:tr>
              <a:tr h="378042">
                <a:tc>
                  <a:txBody>
                    <a:bodyPr/>
                    <a:lstStyle/>
                    <a:p>
                      <a:r>
                        <a:rPr kumimoji="1" lang="en-US" altLang="ja-JP" dirty="0" smtClean="0"/>
                        <a:t>0 (pedestal)</a:t>
                      </a:r>
                      <a:endParaRPr kumimoji="1" lang="ja-JP" altLang="en-US" dirty="0"/>
                    </a:p>
                  </a:txBody>
                  <a:tcPr/>
                </a:tc>
                <a:tc>
                  <a:txBody>
                    <a:bodyPr/>
                    <a:lstStyle/>
                    <a:p>
                      <a:r>
                        <a:rPr kumimoji="1" lang="en-US" altLang="ja-JP" dirty="0" smtClean="0"/>
                        <a:t>210</a:t>
                      </a:r>
                    </a:p>
                  </a:txBody>
                  <a:tcPr/>
                </a:tc>
              </a:tr>
              <a:tr h="378042">
                <a:tc>
                  <a:txBody>
                    <a:bodyPr/>
                    <a:lstStyle/>
                    <a:p>
                      <a:r>
                        <a:rPr kumimoji="1" lang="en-US" altLang="ja-JP" dirty="0" smtClean="0"/>
                        <a:t>511</a:t>
                      </a:r>
                      <a:endParaRPr kumimoji="1" lang="ja-JP" altLang="en-US" dirty="0"/>
                    </a:p>
                  </a:txBody>
                  <a:tcPr/>
                </a:tc>
                <a:tc>
                  <a:txBody>
                    <a:bodyPr/>
                    <a:lstStyle/>
                    <a:p>
                      <a:r>
                        <a:rPr kumimoji="1" lang="en-US" altLang="ja-JP" dirty="0" smtClean="0"/>
                        <a:t>1251</a:t>
                      </a:r>
                      <a:endParaRPr kumimoji="1" lang="ja-JP" altLang="en-US" dirty="0"/>
                    </a:p>
                  </a:txBody>
                  <a:tcPr/>
                </a:tc>
              </a:tr>
              <a:tr h="378042">
                <a:tc>
                  <a:txBody>
                    <a:bodyPr/>
                    <a:lstStyle/>
                    <a:p>
                      <a:r>
                        <a:rPr kumimoji="1" lang="en-US" altLang="ja-JP" dirty="0" smtClean="0"/>
                        <a:t>1275</a:t>
                      </a:r>
                      <a:endParaRPr kumimoji="1" lang="ja-JP" altLang="en-US" dirty="0"/>
                    </a:p>
                  </a:txBody>
                  <a:tcPr/>
                </a:tc>
                <a:tc>
                  <a:txBody>
                    <a:bodyPr/>
                    <a:lstStyle/>
                    <a:p>
                      <a:r>
                        <a:rPr kumimoji="1" lang="en-US" altLang="ja-JP" dirty="0" smtClean="0"/>
                        <a:t>2076</a:t>
                      </a:r>
                      <a:endParaRPr kumimoji="1" lang="ja-JP" altLang="en-US" dirty="0"/>
                    </a:p>
                  </a:txBody>
                  <a:tcPr/>
                </a:tc>
              </a:tr>
            </a:tbl>
          </a:graphicData>
        </a:graphic>
      </p:graphicFrame>
      <p:sp>
        <p:nvSpPr>
          <p:cNvPr id="6" name="テキスト ボックス 5"/>
          <p:cNvSpPr txBox="1"/>
          <p:nvPr/>
        </p:nvSpPr>
        <p:spPr>
          <a:xfrm>
            <a:off x="4737077" y="1484784"/>
            <a:ext cx="4227411" cy="1323439"/>
          </a:xfrm>
          <a:prstGeom prst="rect">
            <a:avLst/>
          </a:prstGeom>
          <a:noFill/>
        </p:spPr>
        <p:txBody>
          <a:bodyPr wrap="square" rtlCol="0">
            <a:spAutoFit/>
          </a:bodyPr>
          <a:lstStyle/>
          <a:p>
            <a:r>
              <a:rPr lang="en-US" altLang="ja-JP" sz="2000" dirty="0" smtClean="0"/>
              <a:t>ADC</a:t>
            </a:r>
            <a:r>
              <a:rPr lang="ja-JP" altLang="en-US" sz="2000" dirty="0" smtClean="0"/>
              <a:t>カウントとエネルギーの対応を調べた</a:t>
            </a:r>
            <a:r>
              <a:rPr lang="en-US" altLang="ja-JP" sz="2000" dirty="0" smtClean="0"/>
              <a:t>.</a:t>
            </a:r>
          </a:p>
          <a:p>
            <a:r>
              <a:rPr lang="ja-JP" altLang="en-US" sz="2000" dirty="0" smtClean="0"/>
              <a:t>本実験での</a:t>
            </a:r>
            <a:r>
              <a:rPr lang="en-US" altLang="ja-JP" sz="2000" baseline="30000" dirty="0" smtClean="0"/>
              <a:t>22</a:t>
            </a:r>
            <a:r>
              <a:rPr lang="en-US" altLang="ja-JP" sz="2000" dirty="0" smtClean="0"/>
              <a:t>Na</a:t>
            </a:r>
            <a:r>
              <a:rPr lang="ja-JP" altLang="en-US" sz="2000" dirty="0" smtClean="0"/>
              <a:t>の</a:t>
            </a:r>
            <a:r>
              <a:rPr lang="en-US" altLang="ja-JP" sz="2000" dirty="0" smtClean="0"/>
              <a:t>511keV, 1275keV</a:t>
            </a:r>
            <a:r>
              <a:rPr lang="ja-JP" altLang="en-US" sz="2000" dirty="0" smtClean="0"/>
              <a:t>と</a:t>
            </a:r>
            <a:r>
              <a:rPr lang="en-US" altLang="ja-JP" sz="2000" dirty="0" smtClean="0"/>
              <a:t>pedestal</a:t>
            </a:r>
            <a:r>
              <a:rPr lang="ja-JP" altLang="en-US" sz="2000" dirty="0" smtClean="0"/>
              <a:t>の</a:t>
            </a:r>
            <a:r>
              <a:rPr lang="en-US" altLang="ja-JP" sz="2000" dirty="0" smtClean="0"/>
              <a:t>3</a:t>
            </a:r>
            <a:r>
              <a:rPr lang="ja-JP" altLang="en-US" sz="2000" dirty="0" smtClean="0"/>
              <a:t>点での</a:t>
            </a:r>
            <a:r>
              <a:rPr lang="en-US" altLang="ja-JP" sz="2000" dirty="0" smtClean="0"/>
              <a:t>ADC</a:t>
            </a:r>
            <a:r>
              <a:rPr lang="ja-JP" altLang="en-US" sz="2000" dirty="0" smtClean="0"/>
              <a:t>の値を用いた</a:t>
            </a:r>
            <a:r>
              <a:rPr lang="en-US" altLang="ja-JP" sz="2000" dirty="0"/>
              <a:t>.</a:t>
            </a:r>
            <a:endParaRPr lang="en-US" altLang="ja-JP" sz="2000" dirty="0" smtClean="0"/>
          </a:p>
        </p:txBody>
      </p:sp>
      <p:sp>
        <p:nvSpPr>
          <p:cNvPr id="7" name="テキスト ボックス 6"/>
          <p:cNvSpPr txBox="1"/>
          <p:nvPr/>
        </p:nvSpPr>
        <p:spPr>
          <a:xfrm>
            <a:off x="335614" y="1628800"/>
            <a:ext cx="3118161" cy="369332"/>
          </a:xfrm>
          <a:prstGeom prst="rect">
            <a:avLst/>
          </a:prstGeom>
          <a:solidFill>
            <a:schemeClr val="bg1"/>
          </a:solidFill>
        </p:spPr>
        <p:txBody>
          <a:bodyPr wrap="none" rtlCol="0">
            <a:spAutoFit/>
          </a:bodyPr>
          <a:lstStyle/>
          <a:p>
            <a:r>
              <a:rPr lang="ja-JP" altLang="en-US" dirty="0" smtClean="0"/>
              <a:t>本実験での</a:t>
            </a:r>
            <a:r>
              <a:rPr lang="en-US" altLang="ja-JP" dirty="0" smtClean="0"/>
              <a:t>ADC</a:t>
            </a:r>
            <a:r>
              <a:rPr lang="ja-JP" altLang="en-US" dirty="0" smtClean="0"/>
              <a:t>の分布</a:t>
            </a:r>
            <a:r>
              <a:rPr lang="en-US" altLang="ja-JP" dirty="0" smtClean="0"/>
              <a:t> (ADC2)</a:t>
            </a:r>
            <a:endParaRPr kumimoji="1" lang="ja-JP" altLang="en-US" dirty="0"/>
          </a:p>
        </p:txBody>
      </p:sp>
      <p:sp>
        <p:nvSpPr>
          <p:cNvPr id="8" name="テキスト ボックス 7"/>
          <p:cNvSpPr txBox="1"/>
          <p:nvPr/>
        </p:nvSpPr>
        <p:spPr>
          <a:xfrm>
            <a:off x="6660232" y="4139788"/>
            <a:ext cx="2058577" cy="369332"/>
          </a:xfrm>
          <a:prstGeom prst="rect">
            <a:avLst/>
          </a:prstGeom>
          <a:noFill/>
        </p:spPr>
        <p:txBody>
          <a:bodyPr wrap="none" rtlCol="0">
            <a:spAutoFit/>
          </a:bodyPr>
          <a:lstStyle/>
          <a:p>
            <a:r>
              <a:rPr kumimoji="1" lang="ja-JP" altLang="en-US" dirty="0" smtClean="0"/>
              <a:t>各</a:t>
            </a:r>
            <a:r>
              <a:rPr kumimoji="1" lang="en-US" altLang="ja-JP" dirty="0" smtClean="0"/>
              <a:t>ADC</a:t>
            </a:r>
            <a:r>
              <a:rPr kumimoji="1" lang="ja-JP" altLang="en-US" dirty="0" err="1" smtClean="0"/>
              <a:t>での</a:t>
            </a:r>
            <a:r>
              <a:rPr kumimoji="1" lang="ja-JP" altLang="en-US" dirty="0" smtClean="0"/>
              <a:t>係数</a:t>
            </a:r>
            <a:r>
              <a:rPr kumimoji="1" lang="en-US" altLang="ja-JP" i="1" dirty="0" smtClean="0"/>
              <a:t>a</a:t>
            </a:r>
            <a:r>
              <a:rPr kumimoji="1" lang="en-US" altLang="ja-JP" dirty="0" smtClean="0"/>
              <a:t>,</a:t>
            </a:r>
            <a:r>
              <a:rPr kumimoji="1" lang="en-US" altLang="ja-JP" i="1" dirty="0" smtClean="0"/>
              <a:t> b</a:t>
            </a:r>
            <a:endParaRPr kumimoji="1" lang="ja-JP" altLang="en-US" i="1" dirty="0"/>
          </a:p>
        </p:txBody>
      </p:sp>
    </p:spTree>
    <p:extLst>
      <p:ext uri="{BB962C8B-B14F-4D97-AF65-F5344CB8AC3E}">
        <p14:creationId xmlns:p14="http://schemas.microsoft.com/office/powerpoint/2010/main" xmlns="" val="4147405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ADC</a:t>
            </a:r>
            <a:r>
              <a:rPr kumimoji="1" lang="ja-JP" altLang="en-US" dirty="0" smtClean="0"/>
              <a:t>の</a:t>
            </a:r>
            <a:r>
              <a:rPr lang="ja-JP" altLang="en-US" dirty="0" smtClean="0"/>
              <a:t>キャリブレーション</a:t>
            </a:r>
            <a:endParaRPr kumimoji="1" lang="ja-JP" altLang="en-US" dirty="0"/>
          </a:p>
        </p:txBody>
      </p:sp>
      <p:pic>
        <p:nvPicPr>
          <p:cNvPr id="1026" name="Picture 2" descr="D:\Tomoki\Documents\A2\adccalib\adc2.eps"/>
          <p:cNvPicPr>
            <a:picLocks noChangeAspect="1" noChangeArrowheads="1"/>
          </p:cNvPicPr>
          <p:nvPr/>
        </p:nvPicPr>
        <p:blipFill>
          <a:blip r:embed="rId2" cstate="print"/>
          <a:srcRect/>
          <a:stretch>
            <a:fillRect/>
          </a:stretch>
        </p:blipFill>
        <p:spPr bwMode="auto">
          <a:xfrm>
            <a:off x="107504" y="1412776"/>
            <a:ext cx="5112568" cy="3578797"/>
          </a:xfrm>
          <a:prstGeom prst="rect">
            <a:avLst/>
          </a:prstGeom>
          <a:noFill/>
        </p:spPr>
      </p:pic>
      <p:graphicFrame>
        <p:nvGraphicFramePr>
          <p:cNvPr id="7" name="表 6"/>
          <p:cNvGraphicFramePr>
            <a:graphicFrameLocks noGrp="1"/>
          </p:cNvGraphicFramePr>
          <p:nvPr/>
        </p:nvGraphicFramePr>
        <p:xfrm>
          <a:off x="2843808" y="5258008"/>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kumimoji="1" lang="ja-JP" altLang="en-US" dirty="0"/>
                    </a:p>
                  </a:txBody>
                  <a:tcPr/>
                </a:tc>
                <a:tc>
                  <a:txBody>
                    <a:bodyPr/>
                    <a:lstStyle/>
                    <a:p>
                      <a:r>
                        <a:rPr kumimoji="1" lang="en-US" altLang="ja-JP" i="1" dirty="0" smtClean="0"/>
                        <a:t>a</a:t>
                      </a:r>
                      <a:endParaRPr kumimoji="1" lang="ja-JP" altLang="en-US" i="1" dirty="0"/>
                    </a:p>
                  </a:txBody>
                  <a:tcPr/>
                </a:tc>
                <a:tc>
                  <a:txBody>
                    <a:bodyPr/>
                    <a:lstStyle/>
                    <a:p>
                      <a:r>
                        <a:rPr kumimoji="1" lang="en-US" altLang="ja-JP" i="1" dirty="0" smtClean="0"/>
                        <a:t>b</a:t>
                      </a:r>
                      <a:endParaRPr kumimoji="1" lang="ja-JP" altLang="en-US" i="1" dirty="0"/>
                    </a:p>
                  </a:txBody>
                  <a:tcPr/>
                </a:tc>
              </a:tr>
              <a:tr h="370840">
                <a:tc>
                  <a:txBody>
                    <a:bodyPr/>
                    <a:lstStyle/>
                    <a:p>
                      <a:r>
                        <a:rPr kumimoji="1" lang="en-US" altLang="ja-JP" dirty="0" smtClean="0"/>
                        <a:t>ADC2</a:t>
                      </a:r>
                      <a:r>
                        <a:rPr kumimoji="1" lang="ja-JP" altLang="en-US" baseline="0" dirty="0" smtClean="0"/>
                        <a:t> </a:t>
                      </a:r>
                      <a:r>
                        <a:rPr kumimoji="1" lang="en-US" altLang="ja-JP" baseline="0" dirty="0" smtClean="0"/>
                        <a:t>(NaI1)</a:t>
                      </a:r>
                      <a:endParaRPr kumimoji="1" lang="ja-JP" altLang="en-US" dirty="0"/>
                    </a:p>
                  </a:txBody>
                  <a:tcPr/>
                </a:tc>
                <a:tc>
                  <a:txBody>
                    <a:bodyPr/>
                    <a:lstStyle/>
                    <a:p>
                      <a:r>
                        <a:rPr kumimoji="1" lang="en-US" altLang="ja-JP" dirty="0" smtClean="0"/>
                        <a:t>0.512±0.00083</a:t>
                      </a:r>
                      <a:endParaRPr kumimoji="1" lang="ja-JP" altLang="en-US" dirty="0"/>
                    </a:p>
                  </a:txBody>
                  <a:tcPr/>
                </a:tc>
                <a:tc>
                  <a:txBody>
                    <a:bodyPr/>
                    <a:lstStyle/>
                    <a:p>
                      <a:r>
                        <a:rPr kumimoji="1" lang="en-US" altLang="ja-JP" dirty="0" smtClean="0"/>
                        <a:t>-115±14</a:t>
                      </a:r>
                      <a:endParaRPr kumimoji="1" lang="ja-JP" altLang="en-US" dirty="0"/>
                    </a:p>
                  </a:txBody>
                  <a:tcPr/>
                </a:tc>
              </a:tr>
              <a:tr h="370840">
                <a:tc>
                  <a:txBody>
                    <a:bodyPr/>
                    <a:lstStyle/>
                    <a:p>
                      <a:r>
                        <a:rPr kumimoji="1" lang="en-US" altLang="ja-JP" dirty="0" smtClean="0"/>
                        <a:t>ADC3 (NaI2)</a:t>
                      </a:r>
                      <a:endParaRPr kumimoji="1" lang="ja-JP" altLang="en-US" dirty="0"/>
                    </a:p>
                  </a:txBody>
                  <a:tcPr/>
                </a:tc>
                <a:tc>
                  <a:txBody>
                    <a:bodyPr/>
                    <a:lstStyle/>
                    <a:p>
                      <a:r>
                        <a:rPr kumimoji="1" lang="en-US" altLang="ja-JP" dirty="0" smtClean="0"/>
                        <a:t>0.510±0.015</a:t>
                      </a:r>
                      <a:endParaRPr kumimoji="1" lang="ja-JP" altLang="en-US" dirty="0"/>
                    </a:p>
                  </a:txBody>
                  <a:tcPr/>
                </a:tc>
                <a:tc>
                  <a:txBody>
                    <a:bodyPr/>
                    <a:lstStyle/>
                    <a:p>
                      <a:r>
                        <a:rPr kumimoji="1" lang="en-US" altLang="ja-JP" dirty="0" smtClean="0"/>
                        <a:t>-84±25</a:t>
                      </a:r>
                      <a:endParaRPr kumimoji="1" lang="ja-JP" altLang="en-US" dirty="0"/>
                    </a:p>
                  </a:txBody>
                  <a:tcPr/>
                </a:tc>
              </a:tr>
              <a:tr h="370840">
                <a:tc>
                  <a:txBody>
                    <a:bodyPr/>
                    <a:lstStyle/>
                    <a:p>
                      <a:r>
                        <a:rPr kumimoji="1" lang="en-US" altLang="ja-JP" dirty="0" smtClean="0"/>
                        <a:t>ADC4 (NaI3)</a:t>
                      </a:r>
                      <a:endParaRPr kumimoji="1" lang="ja-JP" altLang="en-US" dirty="0"/>
                    </a:p>
                  </a:txBody>
                  <a:tcPr/>
                </a:tc>
                <a:tc>
                  <a:txBody>
                    <a:bodyPr/>
                    <a:lstStyle/>
                    <a:p>
                      <a:r>
                        <a:rPr kumimoji="1" lang="en-US" altLang="ja-JP" dirty="0" smtClean="0"/>
                        <a:t>0.522±0.010</a:t>
                      </a:r>
                      <a:endParaRPr kumimoji="1" lang="ja-JP" altLang="en-US" dirty="0"/>
                    </a:p>
                  </a:txBody>
                  <a:tcPr/>
                </a:tc>
                <a:tc>
                  <a:txBody>
                    <a:bodyPr/>
                    <a:lstStyle/>
                    <a:p>
                      <a:r>
                        <a:rPr kumimoji="1" lang="en-US" altLang="ja-JP" dirty="0" smtClean="0"/>
                        <a:t>-99±17</a:t>
                      </a:r>
                      <a:endParaRPr kumimoji="1" lang="ja-JP" altLang="en-US" dirty="0"/>
                    </a:p>
                  </a:txBody>
                  <a:tcPr/>
                </a:tc>
              </a:tr>
            </a:tbl>
          </a:graphicData>
        </a:graphic>
      </p:graphicFrame>
      <p:sp>
        <p:nvSpPr>
          <p:cNvPr id="8" name="テキスト ボックス 7"/>
          <p:cNvSpPr txBox="1"/>
          <p:nvPr/>
        </p:nvSpPr>
        <p:spPr>
          <a:xfrm>
            <a:off x="5292080" y="2780928"/>
            <a:ext cx="2777299" cy="461665"/>
          </a:xfrm>
          <a:prstGeom prst="rect">
            <a:avLst/>
          </a:prstGeom>
          <a:noFill/>
        </p:spPr>
        <p:txBody>
          <a:bodyPr wrap="none" rtlCol="0">
            <a:spAutoFit/>
          </a:bodyPr>
          <a:lstStyle/>
          <a:p>
            <a:r>
              <a:rPr kumimoji="1" lang="en-US" altLang="ja-JP" sz="2400" dirty="0" smtClean="0"/>
              <a:t>Energy</a:t>
            </a:r>
            <a:r>
              <a:rPr lang="ja-JP" altLang="en-US" sz="2400" dirty="0"/>
              <a:t> </a:t>
            </a:r>
            <a:r>
              <a:rPr kumimoji="1" lang="en-US" altLang="ja-JP" sz="2400" dirty="0" smtClean="0"/>
              <a:t>= </a:t>
            </a:r>
            <a:r>
              <a:rPr kumimoji="1" lang="en-US" altLang="ja-JP" sz="2400" i="1" dirty="0" err="1" smtClean="0"/>
              <a:t>a</a:t>
            </a:r>
            <a:r>
              <a:rPr lang="en-US" altLang="ja-JP" sz="2400" dirty="0" err="1"/>
              <a:t>×</a:t>
            </a:r>
            <a:r>
              <a:rPr kumimoji="1" lang="en-US" altLang="ja-JP" sz="2400" dirty="0" err="1" smtClean="0"/>
              <a:t>ADC</a:t>
            </a:r>
            <a:r>
              <a:rPr lang="ja-JP" altLang="en-US" sz="2400" dirty="0" smtClean="0"/>
              <a:t> </a:t>
            </a:r>
            <a:r>
              <a:rPr kumimoji="1" lang="en-US" altLang="ja-JP" sz="2400" dirty="0" smtClean="0"/>
              <a:t>+ </a:t>
            </a:r>
            <a:r>
              <a:rPr kumimoji="1" lang="en-US" altLang="ja-JP" sz="2400" i="1" dirty="0" smtClean="0"/>
              <a:t>b</a:t>
            </a:r>
            <a:endParaRPr kumimoji="1" lang="ja-JP" altLang="en-US" sz="2400" i="1" dirty="0"/>
          </a:p>
        </p:txBody>
      </p:sp>
      <p:sp>
        <p:nvSpPr>
          <p:cNvPr id="10" name="テキスト ボックス 9"/>
          <p:cNvSpPr txBox="1"/>
          <p:nvPr/>
        </p:nvSpPr>
        <p:spPr>
          <a:xfrm>
            <a:off x="5198777" y="1484784"/>
            <a:ext cx="3765711" cy="1015663"/>
          </a:xfrm>
          <a:prstGeom prst="rect">
            <a:avLst/>
          </a:prstGeom>
          <a:noFill/>
        </p:spPr>
        <p:txBody>
          <a:bodyPr wrap="none" rtlCol="0">
            <a:spAutoFit/>
          </a:bodyPr>
          <a:lstStyle/>
          <a:p>
            <a:r>
              <a:rPr lang="en-US" altLang="ja-JP" sz="2000" dirty="0" smtClean="0"/>
              <a:t>ADC</a:t>
            </a:r>
            <a:r>
              <a:rPr lang="ja-JP" altLang="en-US" sz="2000" dirty="0" smtClean="0"/>
              <a:t>カウントとエネルギーの対応</a:t>
            </a:r>
            <a:r>
              <a:rPr lang="en-US" altLang="ja-JP" sz="2000" dirty="0" smtClean="0"/>
              <a:t>.</a:t>
            </a:r>
          </a:p>
          <a:p>
            <a:r>
              <a:rPr lang="en-US" altLang="ja-JP" sz="2000" baseline="30000" dirty="0" smtClean="0"/>
              <a:t>22</a:t>
            </a:r>
            <a:r>
              <a:rPr lang="en-US" altLang="ja-JP" sz="2000" dirty="0" smtClean="0"/>
              <a:t>Na</a:t>
            </a:r>
            <a:r>
              <a:rPr lang="ja-JP" altLang="en-US" sz="2000" dirty="0" smtClean="0"/>
              <a:t>の</a:t>
            </a:r>
            <a:r>
              <a:rPr lang="en-US" altLang="ja-JP" sz="2000" dirty="0" smtClean="0"/>
              <a:t>511keV, 1275keV</a:t>
            </a:r>
            <a:r>
              <a:rPr lang="ja-JP" altLang="en-US" sz="2000" dirty="0" smtClean="0"/>
              <a:t>と</a:t>
            </a:r>
            <a:r>
              <a:rPr lang="en-US" altLang="ja-JP" sz="2000" dirty="0" smtClean="0"/>
              <a:t>pedestal</a:t>
            </a:r>
          </a:p>
          <a:p>
            <a:r>
              <a:rPr lang="ja-JP" altLang="en-US" sz="2000" dirty="0" smtClean="0"/>
              <a:t>の</a:t>
            </a:r>
            <a:r>
              <a:rPr lang="en-US" altLang="ja-JP" sz="2000" dirty="0" smtClean="0"/>
              <a:t>3</a:t>
            </a:r>
            <a:r>
              <a:rPr lang="ja-JP" altLang="en-US" sz="2000" dirty="0" smtClean="0"/>
              <a:t>点を用いた</a:t>
            </a:r>
            <a:r>
              <a:rPr lang="en-US" altLang="ja-JP" sz="2000" dirty="0" smtClean="0"/>
              <a:t>.</a:t>
            </a:r>
          </a:p>
        </p:txBody>
      </p:sp>
      <p:sp>
        <p:nvSpPr>
          <p:cNvPr id="11" name="テキスト ボックス 10"/>
          <p:cNvSpPr txBox="1"/>
          <p:nvPr/>
        </p:nvSpPr>
        <p:spPr>
          <a:xfrm>
            <a:off x="395536" y="1124744"/>
            <a:ext cx="2004138" cy="369332"/>
          </a:xfrm>
          <a:prstGeom prst="rect">
            <a:avLst/>
          </a:prstGeom>
          <a:noFill/>
        </p:spPr>
        <p:txBody>
          <a:bodyPr wrap="none" rtlCol="0">
            <a:spAutoFit/>
          </a:bodyPr>
          <a:lstStyle/>
          <a:p>
            <a:r>
              <a:rPr lang="en-US" altLang="ja-JP" dirty="0" smtClean="0"/>
              <a:t>ADC-Energy (ADC2)</a:t>
            </a:r>
            <a:endParaRPr kumimoji="1" lang="ja-JP" altLang="en-US" dirty="0"/>
          </a:p>
        </p:txBody>
      </p:sp>
      <p:sp>
        <p:nvSpPr>
          <p:cNvPr id="12" name="テキスト ボックス 11"/>
          <p:cNvSpPr txBox="1"/>
          <p:nvPr/>
        </p:nvSpPr>
        <p:spPr>
          <a:xfrm>
            <a:off x="6804248" y="4859868"/>
            <a:ext cx="2058577" cy="369332"/>
          </a:xfrm>
          <a:prstGeom prst="rect">
            <a:avLst/>
          </a:prstGeom>
          <a:noFill/>
        </p:spPr>
        <p:txBody>
          <a:bodyPr wrap="none" rtlCol="0">
            <a:spAutoFit/>
          </a:bodyPr>
          <a:lstStyle/>
          <a:p>
            <a:r>
              <a:rPr kumimoji="1" lang="ja-JP" altLang="en-US" dirty="0" smtClean="0"/>
              <a:t>各</a:t>
            </a:r>
            <a:r>
              <a:rPr kumimoji="1" lang="en-US" altLang="ja-JP" dirty="0" smtClean="0"/>
              <a:t>ADC</a:t>
            </a:r>
            <a:r>
              <a:rPr kumimoji="1" lang="ja-JP" altLang="en-US" dirty="0" err="1" smtClean="0"/>
              <a:t>での</a:t>
            </a:r>
            <a:r>
              <a:rPr kumimoji="1" lang="ja-JP" altLang="en-US" dirty="0" smtClean="0"/>
              <a:t>係数</a:t>
            </a:r>
            <a:r>
              <a:rPr kumimoji="1" lang="en-US" altLang="ja-JP" i="1" dirty="0" smtClean="0"/>
              <a:t>a</a:t>
            </a:r>
            <a:r>
              <a:rPr kumimoji="1" lang="en-US" altLang="ja-JP" dirty="0" smtClean="0"/>
              <a:t>,</a:t>
            </a:r>
            <a:r>
              <a:rPr kumimoji="1" lang="en-US" altLang="ja-JP" i="1" dirty="0" smtClean="0"/>
              <a:t> b</a:t>
            </a:r>
            <a:endParaRPr kumimoji="1" lang="ja-JP" alt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TDC</a:t>
            </a:r>
            <a:r>
              <a:rPr kumimoji="1" lang="ja-JP" altLang="en-US" dirty="0" smtClean="0"/>
              <a:t>のキャリブレーション</a:t>
            </a:r>
            <a:endParaRPr kumimoji="1" lang="ja-JP" altLang="en-US" dirty="0"/>
          </a:p>
        </p:txBody>
      </p:sp>
      <p:pic>
        <p:nvPicPr>
          <p:cNvPr id="3" name="Picture 2" descr="D:\Tomoki\Documents\A2\adccalib\tdccalib2.eps"/>
          <p:cNvPicPr>
            <a:picLocks noChangeAspect="1" noChangeArrowheads="1"/>
          </p:cNvPicPr>
          <p:nvPr/>
        </p:nvPicPr>
        <p:blipFill>
          <a:blip r:embed="rId2" cstate="print"/>
          <a:srcRect/>
          <a:stretch>
            <a:fillRect/>
          </a:stretch>
        </p:blipFill>
        <p:spPr bwMode="auto">
          <a:xfrm>
            <a:off x="251520" y="1412776"/>
            <a:ext cx="8424936" cy="3096344"/>
          </a:xfrm>
          <a:prstGeom prst="rect">
            <a:avLst/>
          </a:prstGeom>
          <a:noFill/>
        </p:spPr>
      </p:pic>
      <p:cxnSp>
        <p:nvCxnSpPr>
          <p:cNvPr id="5" name="直線コネクタ 4"/>
          <p:cNvCxnSpPr/>
          <p:nvPr/>
        </p:nvCxnSpPr>
        <p:spPr>
          <a:xfrm>
            <a:off x="251520" y="45091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39552" y="4653136"/>
            <a:ext cx="6480720" cy="1200329"/>
          </a:xfrm>
          <a:prstGeom prst="rect">
            <a:avLst/>
          </a:prstGeom>
          <a:noFill/>
        </p:spPr>
        <p:txBody>
          <a:bodyPr wrap="square" rtlCol="0">
            <a:spAutoFit/>
          </a:bodyPr>
          <a:lstStyle/>
          <a:p>
            <a:r>
              <a:rPr kumimoji="1" lang="en-US" altLang="ja-JP" sz="2400" dirty="0" smtClean="0"/>
              <a:t>TDC</a:t>
            </a:r>
            <a:r>
              <a:rPr kumimoji="1" lang="ja-JP" altLang="en-US" sz="2400" dirty="0" smtClean="0"/>
              <a:t>キャリブレーションの回路図</a:t>
            </a:r>
            <a:r>
              <a:rPr kumimoji="1" lang="en-US" altLang="ja-JP" sz="2400" dirty="0" smtClean="0"/>
              <a:t>.</a:t>
            </a:r>
          </a:p>
          <a:p>
            <a:r>
              <a:rPr kumimoji="1" lang="ja-JP" altLang="en-US" sz="2400" dirty="0" smtClean="0"/>
              <a:t>ケーブルディレイを用いて様々な時間差を作り</a:t>
            </a:r>
            <a:r>
              <a:rPr kumimoji="1" lang="en-US" altLang="ja-JP" sz="2400" dirty="0" smtClean="0"/>
              <a:t>,</a:t>
            </a:r>
          </a:p>
          <a:p>
            <a:r>
              <a:rPr lang="ja-JP" altLang="en-US" sz="2400" dirty="0" smtClean="0"/>
              <a:t>時間差と</a:t>
            </a:r>
            <a:r>
              <a:rPr lang="en-US" altLang="ja-JP" sz="2400" dirty="0" smtClean="0"/>
              <a:t>TDC</a:t>
            </a:r>
            <a:r>
              <a:rPr lang="ja-JP" altLang="en-US" sz="2400" dirty="0" smtClean="0"/>
              <a:t>カウントの対応を調べた</a:t>
            </a:r>
            <a:r>
              <a:rPr lang="en-US" altLang="ja-JP" sz="2400" dirty="0" smtClean="0"/>
              <a:t>.</a:t>
            </a:r>
            <a:endParaRPr kumimoji="1" lang="ja-JP"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発表の流れ</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理論</a:t>
            </a:r>
            <a:endParaRPr kumimoji="1" lang="en-US" altLang="ja-JP" dirty="0" smtClean="0"/>
          </a:p>
          <a:p>
            <a:pPr marL="514350" indent="-514350">
              <a:buFont typeface="+mj-lt"/>
              <a:buAutoNum type="arabicPeriod"/>
            </a:pPr>
            <a:r>
              <a:rPr kumimoji="1" lang="ja-JP" altLang="en-US" dirty="0" smtClean="0"/>
              <a:t>実験原理及びセットアップ</a:t>
            </a:r>
            <a:endParaRPr kumimoji="1" lang="en-US" altLang="ja-JP" dirty="0" smtClean="0"/>
          </a:p>
          <a:p>
            <a:pPr marL="514350" indent="-514350">
              <a:buFont typeface="+mj-lt"/>
              <a:buAutoNum type="arabicPeriod"/>
            </a:pPr>
            <a:r>
              <a:rPr kumimoji="1" lang="ja-JP" altLang="en-US" dirty="0" smtClean="0"/>
              <a:t>結果と解析</a:t>
            </a:r>
            <a:endParaRPr kumimoji="1" lang="en-US" altLang="ja-JP" dirty="0" smtClean="0"/>
          </a:p>
          <a:p>
            <a:pPr marL="514350" indent="-514350">
              <a:buFont typeface="+mj-lt"/>
              <a:buAutoNum type="arabicPeriod"/>
            </a:pPr>
            <a:r>
              <a:rPr kumimoji="1" lang="ja-JP" altLang="en-US" dirty="0" smtClean="0"/>
              <a:t>考察</a:t>
            </a:r>
            <a:endParaRPr kumimoji="1" lang="en-US" altLang="ja-JP" dirty="0" smtClean="0"/>
          </a:p>
          <a:p>
            <a:endParaRPr kumimoji="1" lang="ja-JP" altLang="en-US" dirty="0"/>
          </a:p>
        </p:txBody>
      </p:sp>
    </p:spTree>
    <p:extLst>
      <p:ext uri="{BB962C8B-B14F-4D97-AF65-F5344CB8AC3E}">
        <p14:creationId xmlns:p14="http://schemas.microsoft.com/office/powerpoint/2010/main" xmlns="" val="1236896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TDC</a:t>
            </a:r>
            <a:r>
              <a:rPr kumimoji="1" lang="ja-JP" altLang="en-US" dirty="0" smtClean="0"/>
              <a:t>のキャリブレーション</a:t>
            </a:r>
            <a:endParaRPr kumimoji="1" lang="ja-JP" altLang="en-US" dirty="0"/>
          </a:p>
        </p:txBody>
      </p:sp>
      <p:pic>
        <p:nvPicPr>
          <p:cNvPr id="2051" name="Picture 3" descr="D:\Tomoki\Documents\A2\tdccalib\tdc2.eps"/>
          <p:cNvPicPr>
            <a:picLocks noChangeAspect="1" noChangeArrowheads="1"/>
          </p:cNvPicPr>
          <p:nvPr/>
        </p:nvPicPr>
        <p:blipFill>
          <a:blip r:embed="rId2" cstate="print"/>
          <a:srcRect/>
          <a:stretch>
            <a:fillRect/>
          </a:stretch>
        </p:blipFill>
        <p:spPr bwMode="auto">
          <a:xfrm>
            <a:off x="72008" y="1452736"/>
            <a:ext cx="4572000" cy="3200400"/>
          </a:xfrm>
          <a:prstGeom prst="rect">
            <a:avLst/>
          </a:prstGeom>
          <a:noFill/>
        </p:spPr>
      </p:pic>
      <p:graphicFrame>
        <p:nvGraphicFramePr>
          <p:cNvPr id="5" name="表 4"/>
          <p:cNvGraphicFramePr>
            <a:graphicFrameLocks noGrp="1"/>
          </p:cNvGraphicFramePr>
          <p:nvPr/>
        </p:nvGraphicFramePr>
        <p:xfrm>
          <a:off x="2796480" y="481516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kumimoji="1" lang="ja-JP" altLang="en-US" dirty="0"/>
                    </a:p>
                  </a:txBody>
                  <a:tcPr/>
                </a:tc>
                <a:tc>
                  <a:txBody>
                    <a:bodyPr/>
                    <a:lstStyle/>
                    <a:p>
                      <a:r>
                        <a:rPr kumimoji="1" lang="en-US" altLang="ja-JP" i="1" dirty="0" smtClean="0"/>
                        <a:t>c</a:t>
                      </a:r>
                      <a:endParaRPr kumimoji="1" lang="ja-JP" altLang="en-US" i="1" dirty="0"/>
                    </a:p>
                  </a:txBody>
                  <a:tcPr/>
                </a:tc>
                <a:tc>
                  <a:txBody>
                    <a:bodyPr/>
                    <a:lstStyle/>
                    <a:p>
                      <a:r>
                        <a:rPr kumimoji="1" lang="en-US" altLang="ja-JP" i="1" dirty="0" smtClean="0"/>
                        <a:t>d</a:t>
                      </a:r>
                      <a:endParaRPr kumimoji="1" lang="ja-JP" altLang="en-US" i="1" dirty="0"/>
                    </a:p>
                  </a:txBody>
                  <a:tcPr/>
                </a:tc>
              </a:tr>
              <a:tr h="370840">
                <a:tc>
                  <a:txBody>
                    <a:bodyPr/>
                    <a:lstStyle/>
                    <a:p>
                      <a:r>
                        <a:rPr kumimoji="1" lang="en-US" altLang="ja-JP" dirty="0" smtClean="0"/>
                        <a:t>TDC1</a:t>
                      </a:r>
                      <a:r>
                        <a:rPr kumimoji="1" lang="ja-JP" altLang="en-US" baseline="0" dirty="0" smtClean="0"/>
                        <a:t> </a:t>
                      </a:r>
                      <a:r>
                        <a:rPr kumimoji="1" lang="en-US" altLang="ja-JP" baseline="0" dirty="0" smtClean="0"/>
                        <a:t>(PS)</a:t>
                      </a:r>
                      <a:endParaRPr kumimoji="1" lang="ja-JP" altLang="en-US" dirty="0"/>
                    </a:p>
                  </a:txBody>
                  <a:tcPr/>
                </a:tc>
                <a:tc>
                  <a:txBody>
                    <a:bodyPr/>
                    <a:lstStyle/>
                    <a:p>
                      <a:r>
                        <a:rPr kumimoji="1" lang="en-US" altLang="ja-JP" dirty="0" smtClean="0"/>
                        <a:t>0.24813±0.00037</a:t>
                      </a:r>
                      <a:endParaRPr kumimoji="1" lang="ja-JP" altLang="en-US" dirty="0"/>
                    </a:p>
                  </a:txBody>
                  <a:tcPr/>
                </a:tc>
                <a:tc>
                  <a:txBody>
                    <a:bodyPr/>
                    <a:lstStyle/>
                    <a:p>
                      <a:r>
                        <a:rPr kumimoji="1" lang="en-US" altLang="ja-JP" dirty="0" smtClean="0"/>
                        <a:t>-13.50±0.70</a:t>
                      </a:r>
                      <a:endParaRPr kumimoji="1" lang="ja-JP" altLang="en-US" dirty="0"/>
                    </a:p>
                  </a:txBody>
                  <a:tcPr/>
                </a:tc>
              </a:tr>
              <a:tr h="370840">
                <a:tc>
                  <a:txBody>
                    <a:bodyPr/>
                    <a:lstStyle/>
                    <a:p>
                      <a:r>
                        <a:rPr kumimoji="1" lang="en-US" altLang="ja-JP" dirty="0" smtClean="0"/>
                        <a:t>TDC2 (NaI1)</a:t>
                      </a:r>
                      <a:endParaRPr kumimoji="1" lang="ja-JP" altLang="en-US" dirty="0"/>
                    </a:p>
                  </a:txBody>
                  <a:tcPr/>
                </a:tc>
                <a:tc>
                  <a:txBody>
                    <a:bodyPr/>
                    <a:lstStyle/>
                    <a:p>
                      <a:r>
                        <a:rPr kumimoji="1" lang="en-US" altLang="ja-JP" dirty="0" smtClean="0"/>
                        <a:t>0.24864±0.00069</a:t>
                      </a:r>
                      <a:endParaRPr kumimoji="1" lang="ja-JP" altLang="en-US" dirty="0"/>
                    </a:p>
                  </a:txBody>
                  <a:tcPr/>
                </a:tc>
                <a:tc>
                  <a:txBody>
                    <a:bodyPr/>
                    <a:lstStyle/>
                    <a:p>
                      <a:r>
                        <a:rPr kumimoji="1" lang="en-US" altLang="ja-JP" dirty="0" smtClean="0"/>
                        <a:t>-13.0±1.3</a:t>
                      </a:r>
                      <a:endParaRPr kumimoji="1" lang="ja-JP" altLang="en-US" dirty="0"/>
                    </a:p>
                  </a:txBody>
                  <a:tcPr/>
                </a:tc>
              </a:tr>
              <a:tr h="370840">
                <a:tc>
                  <a:txBody>
                    <a:bodyPr/>
                    <a:lstStyle/>
                    <a:p>
                      <a:r>
                        <a:rPr kumimoji="1" lang="en-US" altLang="ja-JP" dirty="0" smtClean="0"/>
                        <a:t>TDC3 (NaI2)</a:t>
                      </a:r>
                      <a:endParaRPr kumimoji="1" lang="ja-JP" altLang="en-US" dirty="0"/>
                    </a:p>
                  </a:txBody>
                  <a:tcPr/>
                </a:tc>
                <a:tc>
                  <a:txBody>
                    <a:bodyPr/>
                    <a:lstStyle/>
                    <a:p>
                      <a:r>
                        <a:rPr kumimoji="1" lang="en-US" altLang="ja-JP" dirty="0" smtClean="0"/>
                        <a:t>0.25028±0.00069</a:t>
                      </a:r>
                      <a:endParaRPr kumimoji="1" lang="ja-JP" altLang="en-US" dirty="0"/>
                    </a:p>
                  </a:txBody>
                  <a:tcPr/>
                </a:tc>
                <a:tc>
                  <a:txBody>
                    <a:bodyPr/>
                    <a:lstStyle/>
                    <a:p>
                      <a:r>
                        <a:rPr kumimoji="1" lang="en-US" altLang="ja-JP" dirty="0" smtClean="0"/>
                        <a:t>-14.2±1.3</a:t>
                      </a:r>
                      <a:endParaRPr kumimoji="1" lang="ja-JP" altLang="en-US" dirty="0"/>
                    </a:p>
                  </a:txBody>
                  <a:tcPr/>
                </a:tc>
              </a:tr>
              <a:tr h="370840">
                <a:tc>
                  <a:txBody>
                    <a:bodyPr/>
                    <a:lstStyle/>
                    <a:p>
                      <a:r>
                        <a:rPr kumimoji="1" lang="en-US" altLang="ja-JP" dirty="0" smtClean="0"/>
                        <a:t>TDC4(NaI3)</a:t>
                      </a:r>
                      <a:endParaRPr kumimoji="1" lang="ja-JP" altLang="en-US" dirty="0"/>
                    </a:p>
                  </a:txBody>
                  <a:tcPr/>
                </a:tc>
                <a:tc>
                  <a:txBody>
                    <a:bodyPr/>
                    <a:lstStyle/>
                    <a:p>
                      <a:r>
                        <a:rPr kumimoji="1" lang="en-US" altLang="ja-JP" dirty="0" smtClean="0"/>
                        <a:t>0.24859±0.00070</a:t>
                      </a:r>
                      <a:endParaRPr kumimoji="1" lang="ja-JP" altLang="en-US" dirty="0"/>
                    </a:p>
                  </a:txBody>
                  <a:tcPr/>
                </a:tc>
                <a:tc>
                  <a:txBody>
                    <a:bodyPr/>
                    <a:lstStyle/>
                    <a:p>
                      <a:r>
                        <a:rPr kumimoji="1" lang="en-US" altLang="ja-JP" dirty="0" smtClean="0"/>
                        <a:t>-14.1±1.3</a:t>
                      </a:r>
                      <a:endParaRPr kumimoji="1" lang="ja-JP" altLang="en-US" dirty="0"/>
                    </a:p>
                  </a:txBody>
                  <a:tcPr/>
                </a:tc>
              </a:tr>
            </a:tbl>
          </a:graphicData>
        </a:graphic>
      </p:graphicFrame>
      <p:sp>
        <p:nvSpPr>
          <p:cNvPr id="7" name="テキスト ボックス 6"/>
          <p:cNvSpPr txBox="1"/>
          <p:nvPr/>
        </p:nvSpPr>
        <p:spPr>
          <a:xfrm>
            <a:off x="5004048" y="1556792"/>
            <a:ext cx="3244799" cy="1015663"/>
          </a:xfrm>
          <a:prstGeom prst="rect">
            <a:avLst/>
          </a:prstGeom>
          <a:noFill/>
        </p:spPr>
        <p:txBody>
          <a:bodyPr wrap="none" rtlCol="0">
            <a:spAutoFit/>
          </a:bodyPr>
          <a:lstStyle/>
          <a:p>
            <a:r>
              <a:rPr lang="en-US" altLang="ja-JP" sz="2000" dirty="0" smtClean="0"/>
              <a:t>TDC</a:t>
            </a:r>
            <a:r>
              <a:rPr lang="ja-JP" altLang="en-US" sz="2000" dirty="0" smtClean="0"/>
              <a:t>カウントと時間差の対応</a:t>
            </a:r>
            <a:r>
              <a:rPr lang="en-US" altLang="ja-JP" sz="2000" dirty="0" smtClean="0"/>
              <a:t>.</a:t>
            </a:r>
          </a:p>
          <a:p>
            <a:r>
              <a:rPr lang="en-US" altLang="ja-JP" sz="2000" dirty="0" smtClean="0"/>
              <a:t>120, 235, 350, 580, 700 ns</a:t>
            </a:r>
            <a:r>
              <a:rPr lang="ja-JP" altLang="en-US" sz="2000" dirty="0" smtClean="0"/>
              <a:t>の</a:t>
            </a:r>
            <a:endParaRPr lang="en-US" altLang="ja-JP" sz="2000" dirty="0" smtClean="0"/>
          </a:p>
          <a:p>
            <a:r>
              <a:rPr lang="en-US" altLang="ja-JP" sz="2000" dirty="0" smtClean="0"/>
              <a:t>5</a:t>
            </a:r>
            <a:r>
              <a:rPr lang="ja-JP" altLang="en-US" sz="2000" dirty="0" smtClean="0"/>
              <a:t>点を用いた</a:t>
            </a:r>
            <a:r>
              <a:rPr lang="en-US" altLang="ja-JP" sz="2000" dirty="0" smtClean="0"/>
              <a:t>.</a:t>
            </a:r>
          </a:p>
        </p:txBody>
      </p:sp>
      <p:sp>
        <p:nvSpPr>
          <p:cNvPr id="8" name="テキスト ボックス 7"/>
          <p:cNvSpPr txBox="1"/>
          <p:nvPr/>
        </p:nvSpPr>
        <p:spPr>
          <a:xfrm>
            <a:off x="395536" y="1124744"/>
            <a:ext cx="1787669" cy="369332"/>
          </a:xfrm>
          <a:prstGeom prst="rect">
            <a:avLst/>
          </a:prstGeom>
          <a:noFill/>
        </p:spPr>
        <p:txBody>
          <a:bodyPr wrap="none" rtlCol="0">
            <a:spAutoFit/>
          </a:bodyPr>
          <a:lstStyle/>
          <a:p>
            <a:r>
              <a:rPr lang="en-US" altLang="ja-JP" dirty="0" smtClean="0"/>
              <a:t>TDC-Time (TDC2)</a:t>
            </a:r>
            <a:endParaRPr kumimoji="1" lang="ja-JP" altLang="en-US" dirty="0"/>
          </a:p>
        </p:txBody>
      </p:sp>
      <p:sp>
        <p:nvSpPr>
          <p:cNvPr id="9" name="テキスト ボックス 8"/>
          <p:cNvSpPr txBox="1"/>
          <p:nvPr/>
        </p:nvSpPr>
        <p:spPr>
          <a:xfrm>
            <a:off x="5292080" y="2780928"/>
            <a:ext cx="2417650" cy="461665"/>
          </a:xfrm>
          <a:prstGeom prst="rect">
            <a:avLst/>
          </a:prstGeom>
          <a:noFill/>
        </p:spPr>
        <p:txBody>
          <a:bodyPr wrap="none" rtlCol="0">
            <a:spAutoFit/>
          </a:bodyPr>
          <a:lstStyle/>
          <a:p>
            <a:r>
              <a:rPr kumimoji="1" lang="en-US" altLang="ja-JP" sz="2400" dirty="0" smtClean="0"/>
              <a:t>Time= </a:t>
            </a:r>
            <a:r>
              <a:rPr lang="en-US" altLang="ja-JP" sz="2400" i="1" dirty="0" err="1"/>
              <a:t>c</a:t>
            </a:r>
            <a:r>
              <a:rPr lang="en-US" altLang="ja-JP" sz="2400" dirty="0" err="1" smtClean="0"/>
              <a:t>×T</a:t>
            </a:r>
            <a:r>
              <a:rPr kumimoji="1" lang="en-US" altLang="ja-JP" sz="2400" dirty="0" err="1" smtClean="0"/>
              <a:t>DC</a:t>
            </a:r>
            <a:r>
              <a:rPr lang="ja-JP" altLang="en-US" sz="2400" dirty="0" smtClean="0"/>
              <a:t> </a:t>
            </a:r>
            <a:r>
              <a:rPr kumimoji="1" lang="en-US" altLang="ja-JP" sz="2400" dirty="0" smtClean="0"/>
              <a:t>+ </a:t>
            </a:r>
            <a:r>
              <a:rPr lang="en-US" altLang="ja-JP" sz="2400" i="1" dirty="0"/>
              <a:t>d</a:t>
            </a:r>
            <a:endParaRPr kumimoji="1" lang="ja-JP" altLang="en-US" sz="2400" i="1" dirty="0"/>
          </a:p>
        </p:txBody>
      </p:sp>
      <p:sp>
        <p:nvSpPr>
          <p:cNvPr id="10" name="テキスト ボックス 9"/>
          <p:cNvSpPr txBox="1"/>
          <p:nvPr/>
        </p:nvSpPr>
        <p:spPr>
          <a:xfrm>
            <a:off x="6804248" y="4365104"/>
            <a:ext cx="2020105" cy="369332"/>
          </a:xfrm>
          <a:prstGeom prst="rect">
            <a:avLst/>
          </a:prstGeom>
          <a:noFill/>
        </p:spPr>
        <p:txBody>
          <a:bodyPr wrap="none" rtlCol="0">
            <a:spAutoFit/>
          </a:bodyPr>
          <a:lstStyle/>
          <a:p>
            <a:r>
              <a:rPr kumimoji="1" lang="ja-JP" altLang="en-US" dirty="0" smtClean="0"/>
              <a:t>各</a:t>
            </a:r>
            <a:r>
              <a:rPr kumimoji="1" lang="en-US" altLang="ja-JP" dirty="0" smtClean="0"/>
              <a:t>TDC</a:t>
            </a:r>
            <a:r>
              <a:rPr kumimoji="1" lang="ja-JP" altLang="en-US" dirty="0" err="1" smtClean="0"/>
              <a:t>での</a:t>
            </a:r>
            <a:r>
              <a:rPr kumimoji="1" lang="ja-JP" altLang="en-US" dirty="0" smtClean="0"/>
              <a:t>係数</a:t>
            </a:r>
            <a:r>
              <a:rPr lang="en-US" altLang="ja-JP" i="1" dirty="0"/>
              <a:t>c</a:t>
            </a:r>
            <a:r>
              <a:rPr kumimoji="1" lang="en-US" altLang="ja-JP" dirty="0" smtClean="0"/>
              <a:t>,</a:t>
            </a:r>
            <a:r>
              <a:rPr kumimoji="1" lang="en-US" altLang="ja-JP" i="1" dirty="0" smtClean="0"/>
              <a:t> </a:t>
            </a:r>
            <a:r>
              <a:rPr lang="en-US" altLang="ja-JP" i="1" dirty="0"/>
              <a:t>d</a:t>
            </a:r>
            <a:endParaRPr kumimoji="1" lang="ja-JP" alt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5800" y="2679700"/>
            <a:ext cx="7772400" cy="1470025"/>
          </a:xfrm>
        </p:spPr>
        <p:txBody>
          <a:bodyPr/>
          <a:lstStyle/>
          <a:p>
            <a:pPr eaLnBrk="1" hangingPunct="1"/>
            <a:r>
              <a:rPr lang="en-US" altLang="ja-JP" dirty="0" smtClean="0"/>
              <a:t>3. </a:t>
            </a:r>
            <a:r>
              <a:rPr lang="ja-JP" altLang="en-US" dirty="0" smtClean="0"/>
              <a:t>実験結果と解析</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実験結果と解析</a:t>
            </a:r>
            <a:endParaRPr kumimoji="1" lang="ja-JP" altLang="en-US" dirty="0"/>
          </a:p>
        </p:txBody>
      </p:sp>
      <p:sp>
        <p:nvSpPr>
          <p:cNvPr id="3" name="コンテンツ プレースホルダー 2"/>
          <p:cNvSpPr>
            <a:spLocks noGrp="1"/>
          </p:cNvSpPr>
          <p:nvPr>
            <p:ph idx="1"/>
          </p:nvPr>
        </p:nvSpPr>
        <p:spPr>
          <a:xfrm>
            <a:off x="457200" y="1196752"/>
            <a:ext cx="8229600" cy="4929411"/>
          </a:xfrm>
        </p:spPr>
        <p:txBody>
          <a:bodyPr>
            <a:normAutofit/>
          </a:bodyPr>
          <a:lstStyle/>
          <a:p>
            <a:r>
              <a:rPr kumimoji="1" lang="ja-JP" altLang="en-US" dirty="0" smtClean="0"/>
              <a:t>各</a:t>
            </a:r>
            <a:r>
              <a:rPr kumimoji="1" lang="en-US" altLang="ja-JP" dirty="0" err="1" smtClean="0"/>
              <a:t>NaI</a:t>
            </a:r>
            <a:r>
              <a:rPr kumimoji="1" lang="ja-JP" altLang="en-US" dirty="0" smtClean="0"/>
              <a:t>の観測したイベント数</a:t>
            </a:r>
            <a:endParaRPr kumimoji="1" lang="en-US" altLang="ja-JP" dirty="0" smtClean="0"/>
          </a:p>
          <a:p>
            <a:pPr lvl="1">
              <a:buFont typeface="Arial" pitchFamily="34" charset="0"/>
              <a:buChar char="•"/>
            </a:pPr>
            <a:r>
              <a:rPr kumimoji="1" lang="en-US" altLang="ja-JP" sz="4000" dirty="0" smtClean="0"/>
              <a:t>Total		349115</a:t>
            </a:r>
          </a:p>
          <a:p>
            <a:pPr lvl="1">
              <a:buFont typeface="Arial" pitchFamily="34" charset="0"/>
              <a:buChar char="•"/>
            </a:pPr>
            <a:r>
              <a:rPr kumimoji="1" lang="en-US" altLang="ja-JP" sz="4000" dirty="0" smtClean="0"/>
              <a:t>NaI1		339301</a:t>
            </a:r>
          </a:p>
          <a:p>
            <a:pPr lvl="1">
              <a:buFont typeface="Arial" pitchFamily="34" charset="0"/>
              <a:buChar char="•"/>
            </a:pPr>
            <a:r>
              <a:rPr kumimoji="1" lang="en-US" altLang="ja-JP" sz="4000" dirty="0" smtClean="0"/>
              <a:t>NaI2  	18715</a:t>
            </a:r>
          </a:p>
          <a:p>
            <a:pPr lvl="1">
              <a:buFont typeface="Arial" pitchFamily="34" charset="0"/>
              <a:buChar char="•"/>
            </a:pPr>
            <a:r>
              <a:rPr lang="en-US" altLang="ja-JP" sz="4000" dirty="0" smtClean="0"/>
              <a:t>NaI3		333947</a:t>
            </a:r>
          </a:p>
          <a:p>
            <a:pPr marL="457200" lvl="1" indent="0">
              <a:buNone/>
            </a:pPr>
            <a:r>
              <a:rPr lang="en-US" altLang="ja-JP" sz="3600" dirty="0" smtClean="0"/>
              <a:t>P-</a:t>
            </a:r>
            <a:r>
              <a:rPr lang="ja-JP" altLang="en-US" sz="3600" dirty="0" smtClean="0"/>
              <a:t>ポジトロニウムを観測したイベントがほとんど。</a:t>
            </a:r>
            <a:endParaRPr kumimoji="1" lang="ja-JP" altLang="en-US" sz="3600" dirty="0"/>
          </a:p>
        </p:txBody>
      </p:sp>
      <p:sp>
        <p:nvSpPr>
          <p:cNvPr id="4" name="正方形/長方形 3"/>
          <p:cNvSpPr/>
          <p:nvPr/>
        </p:nvSpPr>
        <p:spPr>
          <a:xfrm>
            <a:off x="683568" y="1844824"/>
            <a:ext cx="5616624"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769670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475377"/>
            <a:ext cx="6912768" cy="4965741"/>
          </a:xfrm>
        </p:spPr>
      </p:pic>
      <p:sp>
        <p:nvSpPr>
          <p:cNvPr id="2" name="タイトル 1"/>
          <p:cNvSpPr>
            <a:spLocks noGrp="1"/>
          </p:cNvSpPr>
          <p:nvPr>
            <p:ph type="title"/>
          </p:nvPr>
        </p:nvSpPr>
        <p:spPr>
          <a:xfrm>
            <a:off x="385192" y="23737"/>
            <a:ext cx="8229600" cy="1143000"/>
          </a:xfrm>
        </p:spPr>
        <p:txBody>
          <a:bodyPr/>
          <a:lstStyle/>
          <a:p>
            <a:r>
              <a:rPr kumimoji="1" lang="en-US" altLang="ja-JP" dirty="0" err="1" smtClean="0"/>
              <a:t>NaI</a:t>
            </a:r>
            <a:r>
              <a:rPr kumimoji="1" lang="ja-JP" altLang="en-US" dirty="0" smtClean="0"/>
              <a:t>１のヒストグラム</a:t>
            </a:r>
            <a:endParaRPr kumimoji="1" lang="ja-JP" altLang="en-US" dirty="0"/>
          </a:p>
        </p:txBody>
      </p:sp>
      <p:sp>
        <p:nvSpPr>
          <p:cNvPr id="8" name="テキスト ボックス 7"/>
          <p:cNvSpPr txBox="1"/>
          <p:nvPr/>
        </p:nvSpPr>
        <p:spPr>
          <a:xfrm>
            <a:off x="1907704" y="5441118"/>
            <a:ext cx="5616624" cy="369332"/>
          </a:xfrm>
          <a:prstGeom prst="rect">
            <a:avLst/>
          </a:prstGeom>
          <a:noFill/>
        </p:spPr>
        <p:txBody>
          <a:bodyPr wrap="square" rtlCol="0">
            <a:spAutoFit/>
          </a:bodyPr>
          <a:lstStyle/>
          <a:p>
            <a:r>
              <a:rPr kumimoji="1" lang="en-US" altLang="ja-JP" dirty="0" smtClean="0"/>
              <a:t>511keV </a:t>
            </a:r>
            <a:r>
              <a:rPr kumimoji="1" lang="ja-JP" altLang="en-US" dirty="0" smtClean="0"/>
              <a:t>かつ</a:t>
            </a:r>
            <a:r>
              <a:rPr kumimoji="1" lang="en-US" altLang="ja-JP" dirty="0" smtClean="0"/>
              <a:t>200ns</a:t>
            </a:r>
            <a:r>
              <a:rPr kumimoji="1" lang="ja-JP" altLang="en-US" dirty="0" smtClean="0"/>
              <a:t>のあたりにイベントが集中</a:t>
            </a:r>
            <a:endParaRPr kumimoji="1" lang="ja-JP" altLang="en-US" dirty="0"/>
          </a:p>
        </p:txBody>
      </p:sp>
      <p:sp>
        <p:nvSpPr>
          <p:cNvPr id="9" name="下矢印 8"/>
          <p:cNvSpPr/>
          <p:nvPr/>
        </p:nvSpPr>
        <p:spPr>
          <a:xfrm>
            <a:off x="3347864" y="5814556"/>
            <a:ext cx="936104" cy="35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91680" y="6188660"/>
            <a:ext cx="5616624" cy="369332"/>
          </a:xfrm>
          <a:prstGeom prst="rect">
            <a:avLst/>
          </a:prstGeom>
          <a:noFill/>
        </p:spPr>
        <p:txBody>
          <a:bodyPr wrap="square" rtlCol="0">
            <a:spAutoFit/>
          </a:bodyPr>
          <a:lstStyle/>
          <a:p>
            <a:r>
              <a:rPr kumimoji="1" lang="en-US" altLang="ja-JP" dirty="0" smtClean="0"/>
              <a:t>P-</a:t>
            </a:r>
            <a:r>
              <a:rPr kumimoji="1" lang="ja-JP" altLang="en-US" dirty="0" smtClean="0"/>
              <a:t>ポジトロニウムの崩壊イベントをとらえている。</a:t>
            </a:r>
            <a:endParaRPr kumimoji="1" lang="ja-JP" altLang="en-US" dirty="0"/>
          </a:p>
        </p:txBody>
      </p:sp>
    </p:spTree>
    <p:extLst>
      <p:ext uri="{BB962C8B-B14F-4D97-AF65-F5344CB8AC3E}">
        <p14:creationId xmlns:p14="http://schemas.microsoft.com/office/powerpoint/2010/main" xmlns="" val="3543004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各領域にあるイベントの種類分け</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47864" y="1628800"/>
            <a:ext cx="5494399" cy="4393382"/>
          </a:xfrm>
        </p:spPr>
      </p:pic>
      <p:pic>
        <p:nvPicPr>
          <p:cNvPr id="5" name="コンテンツ プレースホルダー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060848"/>
            <a:ext cx="3096320" cy="2224221"/>
          </a:xfrm>
          <a:prstGeom prst="rect">
            <a:avLst/>
          </a:prstGeom>
        </p:spPr>
      </p:pic>
    </p:spTree>
    <p:extLst>
      <p:ext uri="{BB962C8B-B14F-4D97-AF65-F5344CB8AC3E}">
        <p14:creationId xmlns:p14="http://schemas.microsoft.com/office/powerpoint/2010/main" xmlns="" val="1955122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NaI2/NaI3</a:t>
            </a:r>
            <a:r>
              <a:rPr kumimoji="1" lang="ja-JP" altLang="en-US" dirty="0" smtClean="0"/>
              <a:t>のヒストグラム</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700808"/>
            <a:ext cx="4207989" cy="3024336"/>
          </a:xfrm>
        </p:spPr>
      </p:pic>
      <p:pic>
        <p:nvPicPr>
          <p:cNvPr id="5" name="図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1628800"/>
            <a:ext cx="4371718" cy="3143560"/>
          </a:xfrm>
          <a:prstGeom prst="rect">
            <a:avLst/>
          </a:prstGeom>
        </p:spPr>
      </p:pic>
      <p:sp>
        <p:nvSpPr>
          <p:cNvPr id="6" name="テキスト ボックス 5"/>
          <p:cNvSpPr txBox="1"/>
          <p:nvPr/>
        </p:nvSpPr>
        <p:spPr>
          <a:xfrm>
            <a:off x="1287794" y="4939633"/>
            <a:ext cx="7344816" cy="369332"/>
          </a:xfrm>
          <a:prstGeom prst="rect">
            <a:avLst/>
          </a:prstGeom>
          <a:noFill/>
        </p:spPr>
        <p:txBody>
          <a:bodyPr wrap="square" rtlCol="0">
            <a:spAutoFit/>
          </a:bodyPr>
          <a:lstStyle/>
          <a:p>
            <a:r>
              <a:rPr kumimoji="1" lang="en-US" altLang="ja-JP" dirty="0" smtClean="0"/>
              <a:t>NaI2</a:t>
            </a:r>
            <a:r>
              <a:rPr kumimoji="1" lang="ja-JP" altLang="en-US" dirty="0" smtClean="0"/>
              <a:t>のヒストグラムにも</a:t>
            </a:r>
            <a:r>
              <a:rPr kumimoji="1" lang="en-US" altLang="ja-JP" dirty="0" smtClean="0"/>
              <a:t>NaI1/NaI3</a:t>
            </a:r>
            <a:r>
              <a:rPr kumimoji="1" lang="ja-JP" altLang="en-US" dirty="0" smtClean="0"/>
              <a:t>のヒストグラムと同じ傾向がみられる。</a:t>
            </a:r>
            <a:endParaRPr kumimoji="1" lang="ja-JP" altLang="en-US" dirty="0"/>
          </a:p>
        </p:txBody>
      </p:sp>
    </p:spTree>
    <p:extLst>
      <p:ext uri="{BB962C8B-B14F-4D97-AF65-F5344CB8AC3E}">
        <p14:creationId xmlns:p14="http://schemas.microsoft.com/office/powerpoint/2010/main" xmlns="" val="2279945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p:spPr>
        <p:txBody>
          <a:bodyPr>
            <a:normAutofit fontScale="90000"/>
          </a:bodyPr>
          <a:lstStyle/>
          <a:p>
            <a:r>
              <a:rPr kumimoji="1" lang="ja-JP" altLang="en-US" dirty="0" smtClean="0"/>
              <a:t>シグナルの遅れによる</a:t>
            </a:r>
            <a:r>
              <a:rPr kumimoji="1" lang="en-US" altLang="ja-JP" dirty="0" smtClean="0"/>
              <a:t>ADC</a:t>
            </a:r>
            <a:r>
              <a:rPr lang="ja-JP" altLang="en-US" dirty="0"/>
              <a:t>減少</a:t>
            </a:r>
            <a:r>
              <a:rPr lang="ja-JP" altLang="en-US" dirty="0" smtClean="0"/>
              <a:t>の補正</a:t>
            </a:r>
            <a:endParaRPr kumimoji="1" lang="ja-JP" altLang="en-US" dirty="0"/>
          </a:p>
        </p:txBody>
      </p:sp>
      <p:sp>
        <p:nvSpPr>
          <p:cNvPr id="3" name="コンテンツ プレースホルダー 2"/>
          <p:cNvSpPr>
            <a:spLocks noGrp="1"/>
          </p:cNvSpPr>
          <p:nvPr>
            <p:ph idx="1"/>
          </p:nvPr>
        </p:nvSpPr>
        <p:spPr>
          <a:xfrm>
            <a:off x="179512" y="1600200"/>
            <a:ext cx="8856984" cy="4525963"/>
          </a:xfrm>
        </p:spPr>
        <p:txBody>
          <a:bodyPr/>
          <a:lstStyle/>
          <a:p>
            <a:pPr marL="0" indent="0">
              <a:buNone/>
            </a:pPr>
            <a:r>
              <a:rPr kumimoji="1" lang="ja-JP" altLang="en-US" dirty="0" smtClean="0"/>
              <a:t>　</a:t>
            </a:r>
            <a:r>
              <a:rPr kumimoji="1" lang="en-US" altLang="ja-JP" sz="3000" dirty="0" smtClean="0"/>
              <a:t>ADC</a:t>
            </a:r>
            <a:r>
              <a:rPr kumimoji="1" lang="ja-JP" altLang="en-US" sz="3000" dirty="0" smtClean="0"/>
              <a:t>の</a:t>
            </a:r>
            <a:r>
              <a:rPr kumimoji="1" lang="en-US" altLang="ja-JP" sz="3000" dirty="0" smtClean="0"/>
              <a:t>Gate</a:t>
            </a:r>
            <a:r>
              <a:rPr kumimoji="1" lang="ja-JP" altLang="en-US" sz="3000" dirty="0" smtClean="0"/>
              <a:t>シグナルに遅れたシグナルは減少する</a:t>
            </a:r>
            <a:endParaRPr kumimoji="1" lang="en-US" altLang="ja-JP" sz="3000" dirty="0" smtClean="0"/>
          </a:p>
          <a:p>
            <a:pPr marL="0" indent="0">
              <a:buNone/>
            </a:pPr>
            <a:r>
              <a:rPr lang="ja-JP" altLang="en-US" sz="2400" dirty="0" smtClean="0"/>
              <a:t>　　　</a:t>
            </a:r>
            <a:r>
              <a:rPr lang="en-US" altLang="ja-JP" sz="2400" dirty="0" smtClean="0"/>
              <a:t>o-</a:t>
            </a:r>
            <a:r>
              <a:rPr lang="ja-JP" altLang="en-US" sz="2400" dirty="0" smtClean="0"/>
              <a:t>ポジトロニウムの崩壊などを想定</a:t>
            </a:r>
            <a:endParaRPr lang="en-US" altLang="ja-JP" sz="2400" dirty="0" smtClean="0"/>
          </a:p>
          <a:p>
            <a:pPr marL="0" indent="0">
              <a:buNone/>
            </a:pP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7345" y="2708919"/>
            <a:ext cx="5832648" cy="3975117"/>
          </a:xfrm>
          <a:prstGeom prst="rect">
            <a:avLst/>
          </a:prstGeom>
        </p:spPr>
      </p:pic>
    </p:spTree>
    <p:extLst>
      <p:ext uri="{BB962C8B-B14F-4D97-AF65-F5344CB8AC3E}">
        <p14:creationId xmlns:p14="http://schemas.microsoft.com/office/powerpoint/2010/main" xmlns="" val="2019419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lstStyle/>
          <a:p>
            <a:pPr marL="0" indent="0">
              <a:buNone/>
            </a:pPr>
            <a:r>
              <a:rPr kumimoji="1" lang="ja-JP" altLang="en-US" dirty="0" smtClean="0"/>
              <a:t>ただし、</a:t>
            </a:r>
            <a:endParaRPr kumimoji="1" lang="en-US" altLang="ja-JP" dirty="0" smtClean="0"/>
          </a:p>
          <a:p>
            <a:pPr marL="0" indent="0">
              <a:buNone/>
            </a:pPr>
            <a:r>
              <a:rPr kumimoji="1" lang="en-US" altLang="ja-JP" u="dbl" dirty="0" smtClean="0"/>
              <a:t>Gate Generator</a:t>
            </a:r>
            <a:r>
              <a:rPr kumimoji="1" lang="ja-JP" altLang="en-US" u="dbl" dirty="0" smtClean="0"/>
              <a:t>のシグナルは十分に長い</a:t>
            </a:r>
            <a:endParaRPr kumimoji="1" lang="ja-JP" altLang="en-US" u="dbl"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xmlns="" val="0"/>
              </a:ext>
            </a:extLst>
          </a:blip>
          <a:srcRect l="12297" t="11893" r="13919" b="17477"/>
          <a:stretch/>
        </p:blipFill>
        <p:spPr>
          <a:xfrm>
            <a:off x="3779912" y="1877849"/>
            <a:ext cx="5031711" cy="3612510"/>
          </a:xfrm>
          <a:prstGeom prst="rect">
            <a:avLst/>
          </a:prstGeom>
        </p:spPr>
      </p:pic>
      <p:sp>
        <p:nvSpPr>
          <p:cNvPr id="5" name="テキスト ボックス 4"/>
          <p:cNvSpPr txBox="1"/>
          <p:nvPr/>
        </p:nvSpPr>
        <p:spPr>
          <a:xfrm>
            <a:off x="4578276" y="5779741"/>
            <a:ext cx="4233345" cy="369332"/>
          </a:xfrm>
          <a:prstGeom prst="rect">
            <a:avLst/>
          </a:prstGeom>
          <a:noFill/>
        </p:spPr>
        <p:txBody>
          <a:bodyPr wrap="square" rtlCol="0">
            <a:spAutoFit/>
          </a:bodyPr>
          <a:lstStyle/>
          <a:p>
            <a:r>
              <a:rPr lang="en-US" altLang="ja-JP" dirty="0" smtClean="0"/>
              <a:t>o-</a:t>
            </a:r>
            <a:r>
              <a:rPr lang="ja-JP" altLang="en-US" dirty="0" smtClean="0"/>
              <a:t>ポジトロニウムの崩壊と</a:t>
            </a:r>
            <a:r>
              <a:rPr lang="en-US" altLang="ja-JP" dirty="0" smtClean="0"/>
              <a:t>Gate Generator</a:t>
            </a:r>
            <a:endParaRPr kumimoji="1" lang="ja-JP" altLang="en-US" dirty="0"/>
          </a:p>
        </p:txBody>
      </p:sp>
      <p:sp>
        <p:nvSpPr>
          <p:cNvPr id="6" name="下矢印 5"/>
          <p:cNvSpPr/>
          <p:nvPr/>
        </p:nvSpPr>
        <p:spPr>
          <a:xfrm>
            <a:off x="1043608" y="1700808"/>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5536" y="2132856"/>
            <a:ext cx="3168352" cy="954107"/>
          </a:xfrm>
          <a:prstGeom prst="rect">
            <a:avLst/>
          </a:prstGeom>
          <a:noFill/>
        </p:spPr>
        <p:txBody>
          <a:bodyPr wrap="square" rtlCol="0">
            <a:spAutoFit/>
          </a:bodyPr>
          <a:lstStyle/>
          <a:p>
            <a:r>
              <a:rPr kumimoji="1" lang="ja-JP" altLang="en-US" sz="2800" dirty="0" smtClean="0"/>
              <a:t>補正する</a:t>
            </a:r>
            <a:r>
              <a:rPr kumimoji="1" lang="en-US" altLang="ja-JP" sz="2800" dirty="0" smtClean="0"/>
              <a:t>E</a:t>
            </a:r>
            <a:r>
              <a:rPr kumimoji="1" lang="ja-JP" altLang="en-US" sz="2800" dirty="0" smtClean="0"/>
              <a:t>の幅はそれほど大きくない。</a:t>
            </a:r>
            <a:endParaRPr kumimoji="1" lang="ja-JP" altLang="en-US" sz="2800" dirty="0"/>
          </a:p>
        </p:txBody>
      </p:sp>
      <p:sp>
        <p:nvSpPr>
          <p:cNvPr id="10" name="下矢印 9"/>
          <p:cNvSpPr/>
          <p:nvPr/>
        </p:nvSpPr>
        <p:spPr>
          <a:xfrm>
            <a:off x="1043608" y="3252056"/>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1520" y="4077072"/>
            <a:ext cx="3096344" cy="954107"/>
          </a:xfrm>
          <a:prstGeom prst="rect">
            <a:avLst/>
          </a:prstGeom>
          <a:noFill/>
        </p:spPr>
        <p:txBody>
          <a:bodyPr wrap="square" rtlCol="0">
            <a:spAutoFit/>
          </a:bodyPr>
          <a:lstStyle/>
          <a:p>
            <a:r>
              <a:rPr lang="ja-JP" altLang="en-US" sz="2800" dirty="0" smtClean="0"/>
              <a:t>低次の関数で</a:t>
            </a:r>
            <a:r>
              <a:rPr lang="ja-JP" altLang="en-US" sz="2800" dirty="0"/>
              <a:t>補正できるはず</a:t>
            </a:r>
            <a:endParaRPr kumimoji="1" lang="ja-JP" altLang="en-US" sz="2800" dirty="0"/>
          </a:p>
        </p:txBody>
      </p:sp>
    </p:spTree>
    <p:extLst>
      <p:ext uri="{BB962C8B-B14F-4D97-AF65-F5344CB8AC3E}">
        <p14:creationId xmlns:p14="http://schemas.microsoft.com/office/powerpoint/2010/main" xmlns="" val="90121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補正理論</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2195000"/>
            <a:ext cx="4536503" cy="3542201"/>
          </a:xfrm>
        </p:spPr>
      </p:pic>
      <p:sp>
        <p:nvSpPr>
          <p:cNvPr id="7" name="円/楕円 6"/>
          <p:cNvSpPr/>
          <p:nvPr/>
        </p:nvSpPr>
        <p:spPr>
          <a:xfrm>
            <a:off x="1511660" y="2599254"/>
            <a:ext cx="792088"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7" idx="7"/>
          </p:cNvCxnSpPr>
          <p:nvPr/>
        </p:nvCxnSpPr>
        <p:spPr>
          <a:xfrm flipV="1">
            <a:off x="2187749" y="1591142"/>
            <a:ext cx="3140335" cy="1292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436096" y="1196752"/>
            <a:ext cx="3600400" cy="1200329"/>
          </a:xfrm>
          <a:prstGeom prst="rect">
            <a:avLst/>
          </a:prstGeom>
          <a:noFill/>
        </p:spPr>
        <p:txBody>
          <a:bodyPr wrap="square" rtlCol="0">
            <a:spAutoFit/>
          </a:bodyPr>
          <a:lstStyle/>
          <a:p>
            <a:r>
              <a:rPr lang="en-US" altLang="ja-JP" sz="2400" dirty="0" smtClean="0"/>
              <a:t>pick off</a:t>
            </a:r>
            <a:r>
              <a:rPr lang="ja-JP" altLang="en-US" sz="2400" dirty="0" smtClean="0"/>
              <a:t>や</a:t>
            </a:r>
            <a:r>
              <a:rPr lang="ja-JP" altLang="en-US" sz="2400" dirty="0"/>
              <a:t>スピン</a:t>
            </a:r>
            <a:r>
              <a:rPr lang="ja-JP" altLang="en-US" sz="2400" dirty="0" smtClean="0"/>
              <a:t>交換反応により生成された</a:t>
            </a:r>
            <a:r>
              <a:rPr lang="en-US" altLang="ja-JP" sz="2400" dirty="0" smtClean="0"/>
              <a:t>p-</a:t>
            </a:r>
            <a:r>
              <a:rPr lang="ja-JP" altLang="en-US" sz="2400" dirty="0" smtClean="0"/>
              <a:t>ポジトロニウムの崩壊</a:t>
            </a:r>
            <a:endParaRPr kumimoji="1" lang="ja-JP" altLang="en-US" sz="2400" dirty="0"/>
          </a:p>
        </p:txBody>
      </p:sp>
      <p:sp>
        <p:nvSpPr>
          <p:cNvPr id="13" name="下矢印 12"/>
          <p:cNvSpPr/>
          <p:nvPr/>
        </p:nvSpPr>
        <p:spPr>
          <a:xfrm>
            <a:off x="6516216" y="2348880"/>
            <a:ext cx="864096" cy="50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28084" y="2849628"/>
            <a:ext cx="3420380" cy="1015663"/>
          </a:xfrm>
          <a:prstGeom prst="rect">
            <a:avLst/>
          </a:prstGeom>
          <a:noFill/>
        </p:spPr>
        <p:txBody>
          <a:bodyPr wrap="square" rtlCol="0">
            <a:spAutoFit/>
          </a:bodyPr>
          <a:lstStyle/>
          <a:p>
            <a:r>
              <a:rPr kumimoji="1" lang="ja-JP" altLang="en-US" sz="2000" dirty="0" smtClean="0"/>
              <a:t>理論的には</a:t>
            </a:r>
            <a:r>
              <a:rPr lang="ja-JP" altLang="en-US" sz="2000" dirty="0"/>
              <a:t>任意</a:t>
            </a:r>
            <a:r>
              <a:rPr lang="ja-JP" altLang="en-US" sz="2000" dirty="0" smtClean="0"/>
              <a:t>の</a:t>
            </a:r>
            <a:r>
              <a:rPr lang="en-US" altLang="ja-JP" sz="2000" dirty="0" smtClean="0"/>
              <a:t>T[ns]</a:t>
            </a:r>
            <a:r>
              <a:rPr kumimoji="1" lang="ja-JP" altLang="en-US" sz="2000" dirty="0" smtClean="0"/>
              <a:t>で</a:t>
            </a:r>
            <a:r>
              <a:rPr kumimoji="1" lang="en-US" altLang="ja-JP" sz="2000" dirty="0" smtClean="0"/>
              <a:t>E[</a:t>
            </a:r>
            <a:r>
              <a:rPr kumimoji="1" lang="en-US" altLang="ja-JP" sz="2000" dirty="0" err="1" smtClean="0"/>
              <a:t>keV</a:t>
            </a:r>
            <a:r>
              <a:rPr kumimoji="1" lang="en-US" altLang="ja-JP" sz="2000" dirty="0" smtClean="0"/>
              <a:t>]</a:t>
            </a:r>
            <a:r>
              <a:rPr kumimoji="1" lang="ja-JP" altLang="en-US" sz="2000" dirty="0" smtClean="0"/>
              <a:t>のプロファイルは変わらないはず。</a:t>
            </a:r>
            <a:endParaRPr kumimoji="1" lang="ja-JP" altLang="en-US" sz="2000" dirty="0"/>
          </a:p>
        </p:txBody>
      </p:sp>
      <p:sp>
        <p:nvSpPr>
          <p:cNvPr id="15" name="下矢印 14"/>
          <p:cNvSpPr/>
          <p:nvPr/>
        </p:nvSpPr>
        <p:spPr>
          <a:xfrm>
            <a:off x="6480212" y="3772958"/>
            <a:ext cx="936104" cy="592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28084" y="4365104"/>
            <a:ext cx="3420380" cy="646331"/>
          </a:xfrm>
          <a:prstGeom prst="rect">
            <a:avLst/>
          </a:prstGeom>
          <a:noFill/>
        </p:spPr>
        <p:txBody>
          <a:bodyPr wrap="square" rtlCol="0">
            <a:spAutoFit/>
          </a:bodyPr>
          <a:lstStyle/>
          <a:p>
            <a:r>
              <a:rPr kumimoji="1" lang="ja-JP" altLang="en-US" dirty="0" smtClean="0"/>
              <a:t>傾きが現れれば、それはシグナルの遅れに依存しているはず</a:t>
            </a:r>
            <a:endParaRPr kumimoji="1" lang="ja-JP" altLang="en-US" dirty="0"/>
          </a:p>
        </p:txBody>
      </p:sp>
      <p:sp>
        <p:nvSpPr>
          <p:cNvPr id="17" name="下矢印 16"/>
          <p:cNvSpPr/>
          <p:nvPr/>
        </p:nvSpPr>
        <p:spPr>
          <a:xfrm>
            <a:off x="6516216" y="5085184"/>
            <a:ext cx="90010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328084" y="5733256"/>
            <a:ext cx="3815916" cy="461665"/>
          </a:xfrm>
          <a:prstGeom prst="rect">
            <a:avLst/>
          </a:prstGeom>
          <a:noFill/>
        </p:spPr>
        <p:txBody>
          <a:bodyPr wrap="square" rtlCol="0">
            <a:spAutoFit/>
          </a:bodyPr>
          <a:lstStyle/>
          <a:p>
            <a:r>
              <a:rPr kumimoji="1" lang="ja-JP" altLang="en-US" sz="2400" dirty="0" smtClean="0"/>
              <a:t>補正関数が計算できる。</a:t>
            </a:r>
            <a:endParaRPr kumimoji="1" lang="ja-JP" altLang="en-US" sz="2400" dirty="0"/>
          </a:p>
        </p:txBody>
      </p:sp>
      <p:sp>
        <p:nvSpPr>
          <p:cNvPr id="19" name="正方形/長方形 18"/>
          <p:cNvSpPr/>
          <p:nvPr/>
        </p:nvSpPr>
        <p:spPr>
          <a:xfrm>
            <a:off x="5220072" y="5661248"/>
            <a:ext cx="338437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1546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補正手法</a:t>
            </a:r>
            <a:endParaRPr kumimoji="1" lang="ja-JP" altLang="en-US" dirty="0"/>
          </a:p>
        </p:txBody>
      </p:sp>
      <p:sp>
        <p:nvSpPr>
          <p:cNvPr id="3" name="コンテンツ プレースホルダー 2"/>
          <p:cNvSpPr>
            <a:spLocks noGrp="1"/>
          </p:cNvSpPr>
          <p:nvPr>
            <p:ph idx="1"/>
          </p:nvPr>
        </p:nvSpPr>
        <p:spPr>
          <a:xfrm>
            <a:off x="4427984" y="1700808"/>
            <a:ext cx="4258816" cy="1036712"/>
          </a:xfrm>
        </p:spPr>
        <p:txBody>
          <a:bodyPr>
            <a:normAutofit/>
          </a:bodyPr>
          <a:lstStyle/>
          <a:p>
            <a:pPr marL="0" indent="0">
              <a:buNone/>
            </a:pPr>
            <a:r>
              <a:rPr kumimoji="1" lang="ja-JP" altLang="en-US" sz="2400" dirty="0" smtClean="0"/>
              <a:t>先ほどの領域を取り出し、</a:t>
            </a:r>
            <a:r>
              <a:rPr lang="en-US" altLang="ja-JP" sz="2400" dirty="0" smtClean="0"/>
              <a:t>T[ns]</a:t>
            </a:r>
            <a:r>
              <a:rPr lang="ja-JP" altLang="en-US" sz="2400" dirty="0" smtClean="0"/>
              <a:t>についてのプロファイルを作成</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931" y="1628800"/>
            <a:ext cx="4407329" cy="3168351"/>
          </a:xfrm>
          <a:prstGeom prst="rect">
            <a:avLst/>
          </a:prstGeom>
        </p:spPr>
      </p:pic>
      <p:sp>
        <p:nvSpPr>
          <p:cNvPr id="6" name="下矢印 5"/>
          <p:cNvSpPr/>
          <p:nvPr/>
        </p:nvSpPr>
        <p:spPr>
          <a:xfrm>
            <a:off x="5832140" y="2708920"/>
            <a:ext cx="936104" cy="36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44008" y="3185910"/>
            <a:ext cx="4320480" cy="738664"/>
          </a:xfrm>
          <a:prstGeom prst="rect">
            <a:avLst/>
          </a:prstGeom>
          <a:noFill/>
        </p:spPr>
        <p:txBody>
          <a:bodyPr wrap="square" rtlCol="0">
            <a:spAutoFit/>
          </a:bodyPr>
          <a:lstStyle/>
          <a:p>
            <a:r>
              <a:rPr kumimoji="1" lang="ja-JP" altLang="en-US" sz="2400" dirty="0" smtClean="0"/>
              <a:t>明らかに傾きが存在する。</a:t>
            </a:r>
            <a:endParaRPr kumimoji="1" lang="en-US" altLang="ja-JP" sz="2400" dirty="0" smtClean="0"/>
          </a:p>
          <a:p>
            <a:r>
              <a:rPr lang="ja-JP" altLang="en-US" dirty="0" smtClean="0"/>
              <a:t>　*ただし、その値は非常に小さい</a:t>
            </a:r>
            <a:endParaRPr kumimoji="1" lang="en-US" altLang="ja-JP" dirty="0" smtClean="0"/>
          </a:p>
        </p:txBody>
      </p:sp>
      <p:sp>
        <p:nvSpPr>
          <p:cNvPr id="9" name="下矢印 8"/>
          <p:cNvSpPr/>
          <p:nvPr/>
        </p:nvSpPr>
        <p:spPr>
          <a:xfrm>
            <a:off x="5832140" y="4104594"/>
            <a:ext cx="936104" cy="36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30136" y="4608527"/>
            <a:ext cx="1585491" cy="369332"/>
          </a:xfrm>
          <a:prstGeom prst="rect">
            <a:avLst/>
          </a:prstGeom>
          <a:noFill/>
        </p:spPr>
        <p:txBody>
          <a:bodyPr wrap="square" rtlCol="0">
            <a:spAutoFit/>
          </a:bodyPr>
          <a:lstStyle/>
          <a:p>
            <a:r>
              <a:rPr kumimoji="1" lang="ja-JP" altLang="en-US" dirty="0" smtClean="0"/>
              <a:t>一次関数</a:t>
            </a:r>
            <a:endParaRPr kumimoji="1" lang="en-US" altLang="ja-JP" dirty="0" smtClean="0"/>
          </a:p>
        </p:txBody>
      </p:sp>
      <p:sp>
        <p:nvSpPr>
          <p:cNvPr id="11" name="テキスト ボックス 10"/>
          <p:cNvSpPr txBox="1"/>
          <p:nvPr/>
        </p:nvSpPr>
        <p:spPr>
          <a:xfrm>
            <a:off x="5570745" y="4612485"/>
            <a:ext cx="3237425"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ΔE[</a:t>
            </a:r>
            <a:r>
              <a:rPr kumimoji="1" lang="en-US" altLang="ja-JP" dirty="0" err="1" smtClean="0">
                <a:latin typeface="Times New Roman" pitchFamily="18" charset="0"/>
                <a:cs typeface="Times New Roman" pitchFamily="18" charset="0"/>
              </a:rPr>
              <a:t>keV</a:t>
            </a:r>
            <a:r>
              <a:rPr kumimoji="1" lang="en-US" altLang="ja-JP" dirty="0" smtClean="0">
                <a:latin typeface="Times New Roman" pitchFamily="18" charset="0"/>
                <a:cs typeface="Times New Roman" pitchFamily="18" charset="0"/>
              </a:rPr>
              <a:t>] =  - a× T[ns] + b[</a:t>
            </a:r>
            <a:r>
              <a:rPr kumimoji="1" lang="en-US" altLang="ja-JP" dirty="0" err="1" smtClean="0">
                <a:latin typeface="Times New Roman" pitchFamily="18" charset="0"/>
                <a:cs typeface="Times New Roman" pitchFamily="18" charset="0"/>
              </a:rPr>
              <a:t>keV</a:t>
            </a:r>
            <a:r>
              <a:rPr kumimoji="1" lang="en-US" altLang="ja-JP" dirty="0" smtClean="0">
                <a:latin typeface="Times New Roman" pitchFamily="18" charset="0"/>
                <a:cs typeface="Times New Roman" pitchFamily="18" charset="0"/>
              </a:rPr>
              <a:t>]</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4678571" y="5104098"/>
            <a:ext cx="2474112" cy="369332"/>
          </a:xfrm>
          <a:prstGeom prst="rect">
            <a:avLst/>
          </a:prstGeom>
          <a:noFill/>
        </p:spPr>
        <p:txBody>
          <a:bodyPr wrap="square" rtlCol="0">
            <a:spAutoFit/>
          </a:bodyPr>
          <a:lstStyle/>
          <a:p>
            <a:r>
              <a:rPr lang="ja-JP" altLang="en-US" dirty="0" smtClean="0"/>
              <a:t>で</a:t>
            </a:r>
            <a:r>
              <a:rPr lang="en-US" altLang="ja-JP" dirty="0" smtClean="0"/>
              <a:t>Fitting</a:t>
            </a:r>
            <a:r>
              <a:rPr lang="ja-JP" altLang="en-US" dirty="0" smtClean="0"/>
              <a:t>する。</a:t>
            </a:r>
            <a:endParaRPr kumimoji="1" lang="en-US" altLang="ja-JP" dirty="0" smtClean="0"/>
          </a:p>
        </p:txBody>
      </p:sp>
    </p:spTree>
    <p:extLst>
      <p:ext uri="{BB962C8B-B14F-4D97-AF65-F5344CB8AC3E}">
        <p14:creationId xmlns:p14="http://schemas.microsoft.com/office/powerpoint/2010/main" xmlns="" val="1298515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5800" y="2679700"/>
            <a:ext cx="7772400" cy="1470025"/>
          </a:xfrm>
        </p:spPr>
        <p:txBody>
          <a:bodyPr/>
          <a:lstStyle/>
          <a:p>
            <a:pPr eaLnBrk="1" hangingPunct="1"/>
            <a:r>
              <a:rPr lang="en-US" altLang="ja-JP" dirty="0" smtClean="0"/>
              <a:t>1. </a:t>
            </a:r>
            <a:r>
              <a:rPr lang="ja-JP" altLang="en-US" dirty="0" smtClean="0"/>
              <a:t>理論</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NaI2</a:t>
            </a:r>
            <a:r>
              <a:rPr kumimoji="1" lang="ja-JP" altLang="en-US" dirty="0" smtClean="0"/>
              <a:t>と</a:t>
            </a:r>
            <a:r>
              <a:rPr kumimoji="1" lang="en-US" altLang="ja-JP" dirty="0" smtClean="0"/>
              <a:t>NaI3</a:t>
            </a:r>
            <a:r>
              <a:rPr kumimoji="1" lang="ja-JP" altLang="en-US" dirty="0" smtClean="0"/>
              <a:t>のプロファイル</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2132" y="1703160"/>
            <a:ext cx="4249564" cy="3052936"/>
          </a:xfrm>
        </p:spPr>
      </p:pic>
      <p:pic>
        <p:nvPicPr>
          <p:cNvPr id="5" name="図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1696" y="1703160"/>
            <a:ext cx="4427984" cy="3182214"/>
          </a:xfrm>
          <a:prstGeom prst="rect">
            <a:avLst/>
          </a:prstGeom>
        </p:spPr>
      </p:pic>
      <p:sp>
        <p:nvSpPr>
          <p:cNvPr id="6" name="テキスト ボックス 5"/>
          <p:cNvSpPr txBox="1"/>
          <p:nvPr/>
        </p:nvSpPr>
        <p:spPr>
          <a:xfrm>
            <a:off x="1263080" y="5058250"/>
            <a:ext cx="7197352" cy="954107"/>
          </a:xfrm>
          <a:prstGeom prst="rect">
            <a:avLst/>
          </a:prstGeom>
          <a:noFill/>
        </p:spPr>
        <p:txBody>
          <a:bodyPr wrap="square" rtlCol="0">
            <a:spAutoFit/>
          </a:bodyPr>
          <a:lstStyle/>
          <a:p>
            <a:r>
              <a:rPr lang="en-US" altLang="ja-JP" sz="2800" dirty="0" smtClean="0"/>
              <a:t>NaI2</a:t>
            </a:r>
            <a:r>
              <a:rPr lang="ja-JP" altLang="en-US" sz="2800" dirty="0" smtClean="0"/>
              <a:t>についても同じようなイベントが入っている。</a:t>
            </a:r>
            <a:endParaRPr lang="en-US" altLang="ja-JP" sz="2800" dirty="0" smtClean="0"/>
          </a:p>
          <a:p>
            <a:r>
              <a:rPr kumimoji="1" lang="ja-JP" altLang="en-US" sz="2800" dirty="0" smtClean="0"/>
              <a:t>　⇒　同じ手法を用いて補正をかけた。</a:t>
            </a:r>
            <a:endParaRPr kumimoji="1" lang="ja-JP" altLang="en-US" sz="2800" dirty="0"/>
          </a:p>
        </p:txBody>
      </p:sp>
    </p:spTree>
    <p:extLst>
      <p:ext uri="{BB962C8B-B14F-4D97-AF65-F5344CB8AC3E}">
        <p14:creationId xmlns:p14="http://schemas.microsoft.com/office/powerpoint/2010/main" xmlns="" val="3643432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Fiiting</a:t>
            </a:r>
            <a:r>
              <a:rPr kumimoji="1" lang="en-US" altLang="ja-JP" dirty="0" smtClean="0"/>
              <a:t> </a:t>
            </a:r>
            <a:r>
              <a:rPr kumimoji="1" lang="ja-JP" altLang="en-US" dirty="0" smtClean="0"/>
              <a:t>結果</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xmlns="" val="339564426"/>
              </p:ext>
            </p:extLst>
          </p:nvPr>
        </p:nvGraphicFramePr>
        <p:xfrm>
          <a:off x="1524000" y="1397000"/>
          <a:ext cx="6096000" cy="3760192"/>
        </p:xfrm>
        <a:graphic>
          <a:graphicData uri="http://schemas.openxmlformats.org/drawingml/2006/table">
            <a:tbl>
              <a:tblPr firstRow="1" bandRow="1">
                <a:tableStyleId>{5940675A-B579-460E-94D1-54222C63F5DA}</a:tableStyleId>
              </a:tblPr>
              <a:tblGrid>
                <a:gridCol w="2032000"/>
                <a:gridCol w="2032000"/>
                <a:gridCol w="2032000"/>
              </a:tblGrid>
              <a:tr h="940048">
                <a:tc>
                  <a:txBody>
                    <a:bodyPr/>
                    <a:lstStyle/>
                    <a:p>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2400" dirty="0" smtClean="0"/>
                    </a:p>
                    <a:p>
                      <a:pPr algn="ctr"/>
                      <a:r>
                        <a:rPr kumimoji="1" lang="en-US" altLang="ja-JP" sz="2400" dirty="0" smtClean="0"/>
                        <a:t>b</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940048">
                <a:tc>
                  <a:txBody>
                    <a:bodyPr/>
                    <a:lstStyle/>
                    <a:p>
                      <a:endParaRPr kumimoji="1" lang="en-US" altLang="ja-JP" sz="2400" dirty="0" smtClean="0"/>
                    </a:p>
                    <a:p>
                      <a:pPr algn="ctr"/>
                      <a:r>
                        <a:rPr kumimoji="1" lang="en-US" altLang="ja-JP" sz="2400" dirty="0" smtClean="0"/>
                        <a:t>NaI1</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0.151±0.011</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549.46±3.34</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940048">
                <a:tc>
                  <a:txBody>
                    <a:bodyPr/>
                    <a:lstStyle/>
                    <a:p>
                      <a:pPr algn="ctr"/>
                      <a:endParaRPr kumimoji="1" lang="en-US" altLang="ja-JP" sz="2400" dirty="0" smtClean="0"/>
                    </a:p>
                    <a:p>
                      <a:pPr algn="ctr"/>
                      <a:r>
                        <a:rPr kumimoji="1" lang="en-US" altLang="ja-JP" sz="2400" dirty="0" smtClean="0"/>
                        <a:t>NaI2</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0.136±0.0084</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549.38±2.50</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940048">
                <a:tc>
                  <a:txBody>
                    <a:bodyPr/>
                    <a:lstStyle/>
                    <a:p>
                      <a:endParaRPr kumimoji="1" lang="en-US" altLang="ja-JP" sz="2400" dirty="0" smtClean="0"/>
                    </a:p>
                    <a:p>
                      <a:pPr algn="ctr"/>
                      <a:r>
                        <a:rPr kumimoji="1" lang="en-US" altLang="ja-JP" sz="2400" dirty="0" smtClean="0"/>
                        <a:t>NaI3</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0.107±0.0086</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547.64±2.54</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円/楕円 7"/>
          <p:cNvSpPr/>
          <p:nvPr/>
        </p:nvSpPr>
        <p:spPr>
          <a:xfrm>
            <a:off x="3275856" y="2348880"/>
            <a:ext cx="2448272"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051720" y="5589240"/>
            <a:ext cx="4824536" cy="646331"/>
          </a:xfrm>
          <a:prstGeom prst="rect">
            <a:avLst/>
          </a:prstGeom>
          <a:noFill/>
        </p:spPr>
        <p:txBody>
          <a:bodyPr wrap="square" rtlCol="0">
            <a:spAutoFit/>
          </a:bodyPr>
          <a:lstStyle/>
          <a:p>
            <a:r>
              <a:rPr kumimoji="1" lang="ja-JP" altLang="en-US" dirty="0" smtClean="0"/>
              <a:t>取得したデータを</a:t>
            </a:r>
            <a:endParaRPr kumimoji="1" lang="en-US" altLang="ja-JP" dirty="0" smtClean="0"/>
          </a:p>
          <a:p>
            <a:r>
              <a:rPr lang="en-US" altLang="ja-JP" dirty="0" smtClean="0"/>
              <a:t>E = </a:t>
            </a:r>
            <a:r>
              <a:rPr lang="en-US" altLang="ja-JP" dirty="0" err="1" smtClean="0"/>
              <a:t>E</a:t>
            </a:r>
            <a:r>
              <a:rPr lang="en-US" altLang="ja-JP" baseline="-25000" dirty="0" err="1" smtClean="0"/>
              <a:t>raw</a:t>
            </a:r>
            <a:r>
              <a:rPr lang="en-US" altLang="ja-JP" baseline="-25000" dirty="0" smtClean="0"/>
              <a:t> </a:t>
            </a:r>
            <a:r>
              <a:rPr lang="en-US" altLang="ja-JP" dirty="0" smtClean="0"/>
              <a:t> +  a×(T - 200 )</a:t>
            </a:r>
            <a:r>
              <a:rPr lang="ja-JP" altLang="en-US" dirty="0" smtClean="0"/>
              <a:t>　で補正</a:t>
            </a:r>
            <a:endParaRPr kumimoji="1" lang="ja-JP" altLang="en-US" baseline="-25000" dirty="0"/>
          </a:p>
        </p:txBody>
      </p:sp>
    </p:spTree>
    <p:extLst>
      <p:ext uri="{BB962C8B-B14F-4D97-AF65-F5344CB8AC3E}">
        <p14:creationId xmlns:p14="http://schemas.microsoft.com/office/powerpoint/2010/main" xmlns="" val="32550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848409"/>
            <a:ext cx="8148562" cy="5857379"/>
          </a:xfrm>
        </p:spPr>
      </p:pic>
      <p:sp>
        <p:nvSpPr>
          <p:cNvPr id="2" name="タイトル 1"/>
          <p:cNvSpPr>
            <a:spLocks noGrp="1"/>
          </p:cNvSpPr>
          <p:nvPr>
            <p:ph type="title"/>
          </p:nvPr>
        </p:nvSpPr>
        <p:spPr/>
        <p:txBody>
          <a:bodyPr/>
          <a:lstStyle/>
          <a:p>
            <a:r>
              <a:rPr kumimoji="1" lang="ja-JP" altLang="en-US" dirty="0" smtClean="0"/>
              <a:t>補正結果　</a:t>
            </a:r>
            <a:r>
              <a:rPr kumimoji="1" lang="en-US" altLang="ja-JP" dirty="0" smtClean="0"/>
              <a:t>NaI1</a:t>
            </a:r>
            <a:endParaRPr kumimoji="1" lang="ja-JP" altLang="en-US" dirty="0"/>
          </a:p>
        </p:txBody>
      </p:sp>
      <p:sp>
        <p:nvSpPr>
          <p:cNvPr id="5" name="円/楕円 4"/>
          <p:cNvSpPr/>
          <p:nvPr/>
        </p:nvSpPr>
        <p:spPr>
          <a:xfrm>
            <a:off x="3602961" y="2674314"/>
            <a:ext cx="1008112" cy="2161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99792" y="1581511"/>
            <a:ext cx="2592288" cy="400110"/>
          </a:xfrm>
          <a:prstGeom prst="rect">
            <a:avLst/>
          </a:prstGeom>
          <a:noFill/>
        </p:spPr>
        <p:txBody>
          <a:bodyPr wrap="square" rtlCol="0">
            <a:spAutoFit/>
          </a:bodyPr>
          <a:lstStyle/>
          <a:p>
            <a:r>
              <a:rPr kumimoji="1" lang="ja-JP" altLang="en-US" sz="2000" dirty="0" smtClean="0"/>
              <a:t>境界が時間的に一定</a:t>
            </a:r>
            <a:endParaRPr kumimoji="1" lang="ja-JP" altLang="en-US" sz="2000" dirty="0"/>
          </a:p>
        </p:txBody>
      </p:sp>
      <p:cxnSp>
        <p:nvCxnSpPr>
          <p:cNvPr id="8" name="直線コネクタ 7"/>
          <p:cNvCxnSpPr>
            <a:stCxn id="5" idx="0"/>
          </p:cNvCxnSpPr>
          <p:nvPr/>
        </p:nvCxnSpPr>
        <p:spPr>
          <a:xfrm flipV="1">
            <a:off x="4107017" y="2027304"/>
            <a:ext cx="504056" cy="6470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24369" y="1581511"/>
            <a:ext cx="3508464" cy="2520281"/>
          </a:xfrm>
          <a:prstGeom prst="rect">
            <a:avLst/>
          </a:prstGeom>
        </p:spPr>
      </p:pic>
    </p:spTree>
    <p:extLst>
      <p:ext uri="{BB962C8B-B14F-4D97-AF65-F5344CB8AC3E}">
        <p14:creationId xmlns:p14="http://schemas.microsoft.com/office/powerpoint/2010/main" xmlns="" val="685389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NaI2</a:t>
            </a:r>
            <a:r>
              <a:rPr kumimoji="1" lang="ja-JP" altLang="en-US" dirty="0" smtClean="0"/>
              <a:t>の補正</a:t>
            </a:r>
            <a:r>
              <a:rPr kumimoji="1" lang="ja-JP" altLang="en-US" dirty="0" smtClean="0"/>
              <a:t>結果</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124744"/>
            <a:ext cx="7272808" cy="5228278"/>
          </a:xfrm>
        </p:spPr>
      </p:pic>
    </p:spTree>
    <p:extLst>
      <p:ext uri="{BB962C8B-B14F-4D97-AF65-F5344CB8AC3E}">
        <p14:creationId xmlns:p14="http://schemas.microsoft.com/office/powerpoint/2010/main" xmlns="" val="1165976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7584" y="836712"/>
            <a:ext cx="7396386" cy="5317135"/>
          </a:xfrm>
        </p:spPr>
      </p:pic>
      <p:sp>
        <p:nvSpPr>
          <p:cNvPr id="2" name="タイトル 1"/>
          <p:cNvSpPr>
            <a:spLocks noGrp="1"/>
          </p:cNvSpPr>
          <p:nvPr>
            <p:ph type="title"/>
          </p:nvPr>
        </p:nvSpPr>
        <p:spPr/>
        <p:txBody>
          <a:bodyPr/>
          <a:lstStyle/>
          <a:p>
            <a:r>
              <a:rPr kumimoji="1" lang="en-US" altLang="ja-JP" dirty="0" smtClean="0"/>
              <a:t>NaI3</a:t>
            </a:r>
            <a:r>
              <a:rPr kumimoji="1" lang="ja-JP" altLang="en-US" dirty="0" smtClean="0"/>
              <a:t>の補正結果</a:t>
            </a:r>
            <a:endParaRPr kumimoji="1" lang="ja-JP" altLang="en-US" dirty="0"/>
          </a:p>
        </p:txBody>
      </p:sp>
    </p:spTree>
    <p:extLst>
      <p:ext uri="{BB962C8B-B14F-4D97-AF65-F5344CB8AC3E}">
        <p14:creationId xmlns:p14="http://schemas.microsoft.com/office/powerpoint/2010/main" xmlns="" val="1501338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t-Q</a:t>
            </a:r>
            <a:r>
              <a:rPr kumimoji="1" lang="ja-JP" altLang="en-US" dirty="0" smtClean="0"/>
              <a:t>補正</a:t>
            </a:r>
            <a:endParaRPr kumimoji="1" lang="ja-JP" altLang="en-US" dirty="0"/>
          </a:p>
        </p:txBody>
      </p:sp>
      <p:sp>
        <p:nvSpPr>
          <p:cNvPr id="3" name="コンテンツ プレースホルダー 2"/>
          <p:cNvSpPr>
            <a:spLocks noGrp="1"/>
          </p:cNvSpPr>
          <p:nvPr>
            <p:ph idx="1"/>
          </p:nvPr>
        </p:nvSpPr>
        <p:spPr>
          <a:xfrm>
            <a:off x="467544" y="1333494"/>
            <a:ext cx="8229600" cy="1684784"/>
          </a:xfrm>
        </p:spPr>
        <p:txBody>
          <a:bodyPr>
            <a:normAutofit/>
          </a:bodyPr>
          <a:lstStyle/>
          <a:p>
            <a:pPr marL="0" indent="0">
              <a:buNone/>
            </a:pPr>
            <a:r>
              <a:rPr kumimoji="1" lang="ja-JP" altLang="en-US" sz="2800" dirty="0" smtClean="0"/>
              <a:t>立ち上がりから</a:t>
            </a:r>
            <a:r>
              <a:rPr lang="en-US" altLang="ja-JP" sz="2800" dirty="0" smtClean="0"/>
              <a:t>threshold</a:t>
            </a:r>
            <a:r>
              <a:rPr lang="ja-JP" altLang="en-US" sz="2800" dirty="0" smtClean="0"/>
              <a:t>を超えるまでの時間だけ</a:t>
            </a:r>
            <a:r>
              <a:rPr lang="en-US" altLang="ja-JP" sz="2800" dirty="0" smtClean="0"/>
              <a:t>TDC</a:t>
            </a:r>
            <a:r>
              <a:rPr lang="ja-JP" altLang="en-US" sz="2800" dirty="0" smtClean="0"/>
              <a:t>に記録される時間は遅くなる。</a:t>
            </a:r>
            <a:endParaRPr lang="en-US" altLang="ja-JP" sz="2800" dirty="0" smtClean="0"/>
          </a:p>
          <a:p>
            <a:pPr marL="0" indent="0">
              <a:buNone/>
            </a:pPr>
            <a:r>
              <a:rPr kumimoji="1" lang="ja-JP" altLang="en-US" sz="2800" dirty="0" smtClean="0"/>
              <a:t>⇒その時間は</a:t>
            </a:r>
            <a:r>
              <a:rPr kumimoji="1" lang="en-US" altLang="ja-JP" sz="2800" dirty="0" smtClean="0"/>
              <a:t>E[</a:t>
            </a:r>
            <a:r>
              <a:rPr kumimoji="1" lang="en-US" altLang="ja-JP" sz="2800" dirty="0" err="1" smtClean="0"/>
              <a:t>keV</a:t>
            </a:r>
            <a:r>
              <a:rPr kumimoji="1" lang="en-US" altLang="ja-JP" sz="2800" dirty="0" smtClean="0"/>
              <a:t>]</a:t>
            </a:r>
            <a:r>
              <a:rPr kumimoji="1" lang="ja-JP" altLang="en-US" sz="2800" dirty="0" smtClean="0"/>
              <a:t>に依存</a:t>
            </a:r>
            <a:endParaRPr kumimoji="1" lang="ja-JP" altLang="en-US" sz="2800" dirty="0"/>
          </a:p>
        </p:txBody>
      </p:sp>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3026860"/>
            <a:ext cx="5629539" cy="3564223"/>
          </a:xfrm>
          <a:prstGeom prst="rect">
            <a:avLst/>
          </a:prstGeom>
        </p:spPr>
      </p:pic>
      <p:sp>
        <p:nvSpPr>
          <p:cNvPr id="5" name="円/楕円 4"/>
          <p:cNvSpPr/>
          <p:nvPr/>
        </p:nvSpPr>
        <p:spPr>
          <a:xfrm>
            <a:off x="2123727" y="3186385"/>
            <a:ext cx="3901347" cy="2937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5453736" y="3140968"/>
            <a:ext cx="1350512" cy="4321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128992" y="2489964"/>
            <a:ext cx="3015008" cy="461665"/>
          </a:xfrm>
          <a:prstGeom prst="rect">
            <a:avLst/>
          </a:prstGeom>
          <a:noFill/>
        </p:spPr>
        <p:txBody>
          <a:bodyPr wrap="square" rtlCol="0">
            <a:spAutoFit/>
          </a:bodyPr>
          <a:lstStyle/>
          <a:p>
            <a:r>
              <a:rPr kumimoji="1" lang="ja-JP" altLang="en-US" sz="2400" dirty="0" smtClean="0"/>
              <a:t>波形を三角形と近似</a:t>
            </a:r>
            <a:endParaRPr kumimoji="1" lang="ja-JP" altLang="en-US" sz="2400" dirty="0"/>
          </a:p>
        </p:txBody>
      </p:sp>
      <p:sp>
        <p:nvSpPr>
          <p:cNvPr id="10" name="下矢印 9"/>
          <p:cNvSpPr/>
          <p:nvPr/>
        </p:nvSpPr>
        <p:spPr>
          <a:xfrm>
            <a:off x="7024428" y="3068996"/>
            <a:ext cx="122413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xmlns="" Requires="a14">
          <p:sp>
            <p:nvSpPr>
              <p:cNvPr id="12" name="テキスト ボックス 11"/>
              <p:cNvSpPr txBox="1"/>
              <p:nvPr/>
            </p:nvSpPr>
            <p:spPr>
              <a:xfrm>
                <a:off x="6005820" y="3861046"/>
                <a:ext cx="3032177" cy="910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800" i="1" smtClean="0">
                          <a:latin typeface="Cambria Math"/>
                        </a:rPr>
                        <m:t>Δ</m:t>
                      </m:r>
                      <m:r>
                        <a:rPr lang="en-US" altLang="ja-JP" sz="2800" b="0" i="1" smtClean="0">
                          <a:latin typeface="Cambria Math"/>
                        </a:rPr>
                        <m:t>𝑇</m:t>
                      </m:r>
                      <m:r>
                        <a:rPr lang="en-US" altLang="ja-JP" sz="2800" b="0" i="1" smtClean="0">
                          <a:latin typeface="Cambria Math"/>
                        </a:rPr>
                        <m:t> = </m:t>
                      </m:r>
                      <m:f>
                        <m:fPr>
                          <m:ctrlPr>
                            <a:rPr lang="en-US" altLang="ja-JP" sz="2800" b="0" i="1" smtClean="0">
                              <a:latin typeface="Cambria Math"/>
                              <a:ea typeface="Cambria Math"/>
                            </a:rPr>
                          </m:ctrlPr>
                        </m:fPr>
                        <m:num>
                          <m:r>
                            <a:rPr lang="en-US" altLang="ja-JP" sz="2800" b="0" i="1" smtClean="0">
                              <a:latin typeface="Cambria Math"/>
                              <a:ea typeface="Cambria Math"/>
                            </a:rPr>
                            <m:t>𝑎</m:t>
                          </m:r>
                        </m:num>
                        <m:den>
                          <m:rad>
                            <m:radPr>
                              <m:degHide m:val="on"/>
                              <m:ctrlPr>
                                <a:rPr lang="en-US" altLang="ja-JP" sz="2800" b="0" i="1" smtClean="0">
                                  <a:latin typeface="Cambria Math"/>
                                  <a:ea typeface="Cambria Math"/>
                                </a:rPr>
                              </m:ctrlPr>
                            </m:radPr>
                            <m:deg/>
                            <m:e>
                              <m:r>
                                <a:rPr lang="en-US" altLang="ja-JP" sz="2800" b="0" i="1" smtClean="0">
                                  <a:latin typeface="Cambria Math"/>
                                  <a:ea typeface="Cambria Math"/>
                                </a:rPr>
                                <m:t>𝐸</m:t>
                              </m:r>
                              <m:r>
                                <a:rPr lang="en-US" altLang="ja-JP" sz="2800" b="0" i="1" smtClean="0">
                                  <a:latin typeface="Cambria Math"/>
                                  <a:ea typeface="Cambria Math"/>
                                </a:rPr>
                                <m:t>+</m:t>
                              </m:r>
                              <m:r>
                                <a:rPr lang="en-US" altLang="ja-JP" sz="2800" b="0" i="1" smtClean="0">
                                  <a:latin typeface="Cambria Math"/>
                                  <a:ea typeface="Cambria Math"/>
                                </a:rPr>
                                <m:t>𝑏</m:t>
                              </m:r>
                            </m:e>
                          </m:rad>
                        </m:den>
                      </m:f>
                      <m:r>
                        <a:rPr lang="en-US" altLang="ja-JP" sz="2800" b="0" i="1" smtClean="0">
                          <a:latin typeface="Cambria Math"/>
                          <a:ea typeface="Cambria Math"/>
                        </a:rPr>
                        <m:t>+</m:t>
                      </m:r>
                      <m:r>
                        <a:rPr lang="en-US" altLang="ja-JP" sz="2800" b="0" i="1" smtClean="0">
                          <a:latin typeface="Cambria Math"/>
                          <a:ea typeface="Cambria Math"/>
                        </a:rPr>
                        <m:t>𝑐</m:t>
                      </m:r>
                    </m:oMath>
                  </m:oMathPara>
                </a14:m>
                <a:endParaRPr kumimoji="1" lang="ja-JP" altLang="en-US" sz="2800" dirty="0"/>
              </a:p>
            </p:txBody>
          </p:sp>
        </mc:Choice>
        <mc:Fallback>
          <p:sp>
            <p:nvSpPr>
              <p:cNvPr id="12" name="テキスト ボックス 11"/>
              <p:cNvSpPr txBox="1">
                <a:spLocks noRot="1" noChangeAspect="1" noMove="1" noResize="1" noEditPoints="1" noAdjustHandles="1" noChangeArrowheads="1" noChangeShapeType="1" noTextEdit="1"/>
              </p:cNvSpPr>
              <p:nvPr/>
            </p:nvSpPr>
            <p:spPr>
              <a:xfrm>
                <a:off x="6005820" y="3861046"/>
                <a:ext cx="3032177" cy="910827"/>
              </a:xfrm>
              <a:prstGeom prst="rect">
                <a:avLst/>
              </a:prstGeom>
              <a:blipFill rotWithShape="1">
                <a:blip r:embed="rId3" cstate="print"/>
                <a:stretch>
                  <a:fillRect/>
                </a:stretch>
              </a:blipFill>
            </p:spPr>
            <p:txBody>
              <a:bodyPr/>
              <a:lstStyle/>
              <a:p>
                <a:r>
                  <a:rPr lang="ja-JP" altLang="en-US">
                    <a:noFill/>
                  </a:rPr>
                  <a:t> </a:t>
                </a:r>
              </a:p>
            </p:txBody>
          </p:sp>
        </mc:Fallback>
      </mc:AlternateContent>
      <p:sp>
        <p:nvSpPr>
          <p:cNvPr id="13" name="テキスト ボックス 12"/>
          <p:cNvSpPr txBox="1"/>
          <p:nvPr/>
        </p:nvSpPr>
        <p:spPr>
          <a:xfrm>
            <a:off x="6444208" y="5070581"/>
            <a:ext cx="2304256" cy="523220"/>
          </a:xfrm>
          <a:prstGeom prst="rect">
            <a:avLst/>
          </a:prstGeom>
          <a:noFill/>
        </p:spPr>
        <p:txBody>
          <a:bodyPr wrap="square" rtlCol="0">
            <a:spAutoFit/>
          </a:bodyPr>
          <a:lstStyle/>
          <a:p>
            <a:r>
              <a:rPr lang="ja-JP" altLang="en-US" sz="2800" dirty="0" smtClean="0"/>
              <a:t>で</a:t>
            </a:r>
            <a:r>
              <a:rPr lang="en-US" altLang="ja-JP" sz="2800" dirty="0" smtClean="0"/>
              <a:t>ΔT</a:t>
            </a:r>
            <a:r>
              <a:rPr lang="ja-JP" altLang="en-US" sz="2800" dirty="0" err="1" smtClean="0"/>
              <a:t>を近</a:t>
            </a:r>
            <a:r>
              <a:rPr lang="ja-JP" altLang="en-US" sz="2800" dirty="0" smtClean="0"/>
              <a:t>似</a:t>
            </a:r>
            <a:endParaRPr kumimoji="1" lang="ja-JP" altLang="en-US" sz="2800" dirty="0"/>
          </a:p>
        </p:txBody>
      </p:sp>
    </p:spTree>
    <p:extLst>
      <p:ext uri="{BB962C8B-B14F-4D97-AF65-F5344CB8AC3E}">
        <p14:creationId xmlns:p14="http://schemas.microsoft.com/office/powerpoint/2010/main" xmlns="" val="24346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7564" y="764704"/>
            <a:ext cx="7776864" cy="5586458"/>
          </a:xfrm>
        </p:spPr>
      </p:pic>
      <p:sp>
        <p:nvSpPr>
          <p:cNvPr id="2" name="タイトル 1"/>
          <p:cNvSpPr>
            <a:spLocks noGrp="1"/>
          </p:cNvSpPr>
          <p:nvPr>
            <p:ph type="title"/>
          </p:nvPr>
        </p:nvSpPr>
        <p:spPr/>
        <p:txBody>
          <a:bodyPr/>
          <a:lstStyle/>
          <a:p>
            <a:r>
              <a:rPr kumimoji="1" lang="ja-JP" altLang="en-US" dirty="0" smtClean="0"/>
              <a:t>データについて</a:t>
            </a:r>
            <a:endParaRPr kumimoji="1" lang="ja-JP" altLang="en-US" dirty="0"/>
          </a:p>
        </p:txBody>
      </p:sp>
      <p:sp>
        <p:nvSpPr>
          <p:cNvPr id="5" name="円/楕円 4"/>
          <p:cNvSpPr/>
          <p:nvPr/>
        </p:nvSpPr>
        <p:spPr>
          <a:xfrm>
            <a:off x="1907704" y="3717032"/>
            <a:ext cx="525658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73982" y="4863411"/>
            <a:ext cx="4104456" cy="646331"/>
          </a:xfrm>
          <a:prstGeom prst="rect">
            <a:avLst/>
          </a:prstGeom>
          <a:noFill/>
        </p:spPr>
        <p:txBody>
          <a:bodyPr wrap="square" rtlCol="0">
            <a:spAutoFit/>
          </a:bodyPr>
          <a:lstStyle/>
          <a:p>
            <a:r>
              <a:rPr kumimoji="1" lang="en-US" altLang="ja-JP" dirty="0" smtClean="0"/>
              <a:t>1275keVγ</a:t>
            </a:r>
            <a:r>
              <a:rPr kumimoji="1" lang="ja-JP" altLang="en-US" dirty="0" smtClean="0"/>
              <a:t>線と</a:t>
            </a:r>
            <a:r>
              <a:rPr kumimoji="1" lang="en-US" altLang="ja-JP" dirty="0" smtClean="0"/>
              <a:t>p-</a:t>
            </a:r>
            <a:r>
              <a:rPr kumimoji="1" lang="ja-JP" altLang="en-US" dirty="0" smtClean="0"/>
              <a:t>ポジトロニウムの崩壊</a:t>
            </a:r>
            <a:endParaRPr kumimoji="1" lang="en-US" altLang="ja-JP" dirty="0" smtClean="0"/>
          </a:p>
          <a:p>
            <a:r>
              <a:rPr lang="ja-JP" altLang="en-US" dirty="0" smtClean="0"/>
              <a:t>⇒　本来は水平になるはず。</a:t>
            </a:r>
            <a:endParaRPr kumimoji="1" lang="ja-JP" altLang="en-US" dirty="0"/>
          </a:p>
        </p:txBody>
      </p:sp>
    </p:spTree>
    <p:extLst>
      <p:ext uri="{BB962C8B-B14F-4D97-AF65-F5344CB8AC3E}">
        <p14:creationId xmlns:p14="http://schemas.microsoft.com/office/powerpoint/2010/main" xmlns="" val="1488521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基本的な補正手法</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ja-JP" altLang="en-US" sz="3600" dirty="0" smtClean="0"/>
              <a:t>先ほどのデータで見た</a:t>
            </a:r>
            <a:r>
              <a:rPr kumimoji="1" lang="en-US" altLang="ja-JP" sz="3600" dirty="0" smtClean="0"/>
              <a:t>p-</a:t>
            </a:r>
            <a:r>
              <a:rPr kumimoji="1" lang="ja-JP" altLang="en-US" sz="3600" dirty="0" smtClean="0"/>
              <a:t>ポジトロニウムと</a:t>
            </a:r>
            <a:r>
              <a:rPr kumimoji="1" lang="en-US" altLang="ja-JP" sz="3600" dirty="0" smtClean="0"/>
              <a:t>1275keVγ</a:t>
            </a:r>
            <a:r>
              <a:rPr kumimoji="1" lang="ja-JP" altLang="en-US" sz="3600" dirty="0" smtClean="0"/>
              <a:t>のイベントを抜き出す。</a:t>
            </a:r>
            <a:endParaRPr kumimoji="1" lang="en-US" altLang="ja-JP" sz="3600" dirty="0" smtClean="0"/>
          </a:p>
          <a:p>
            <a:pPr marL="514350" indent="-514350">
              <a:buFont typeface="+mj-lt"/>
              <a:buAutoNum type="arabicPeriod"/>
            </a:pPr>
            <a:r>
              <a:rPr lang="en-US" altLang="ja-JP" sz="3600" dirty="0" smtClean="0"/>
              <a:t>E[</a:t>
            </a:r>
            <a:r>
              <a:rPr lang="en-US" altLang="ja-JP" sz="3600" dirty="0" err="1" smtClean="0"/>
              <a:t>keV</a:t>
            </a:r>
            <a:r>
              <a:rPr lang="en-US" altLang="ja-JP" sz="3600" dirty="0" smtClean="0"/>
              <a:t>]</a:t>
            </a:r>
            <a:r>
              <a:rPr lang="ja-JP" altLang="en-US" sz="3600" dirty="0" smtClean="0"/>
              <a:t>についてのプロファイルを作成。</a:t>
            </a:r>
            <a:endParaRPr lang="en-US" altLang="ja-JP" sz="3600" dirty="0" smtClean="0"/>
          </a:p>
          <a:p>
            <a:pPr marL="514350" indent="-514350">
              <a:buFont typeface="+mj-lt"/>
              <a:buAutoNum type="arabicPeriod"/>
            </a:pPr>
            <a:r>
              <a:rPr kumimoji="1" lang="ja-JP" altLang="en-US" sz="3600" dirty="0" smtClean="0"/>
              <a:t>　　　　　　　　　　　　　</a:t>
            </a:r>
            <a:endParaRPr kumimoji="1" lang="en-US" altLang="ja-JP" sz="3600" dirty="0" smtClean="0"/>
          </a:p>
          <a:p>
            <a:pPr marL="0" indent="0">
              <a:buNone/>
            </a:pPr>
            <a:r>
              <a:rPr kumimoji="1" lang="ja-JP" altLang="en-US" sz="3600" dirty="0" smtClean="0"/>
              <a:t>　　　　　　　　　　　　　　で</a:t>
            </a:r>
            <a:r>
              <a:rPr lang="en-US" altLang="ja-JP" sz="3600" dirty="0" smtClean="0"/>
              <a:t>fitting</a:t>
            </a:r>
            <a:endParaRPr lang="en-US" altLang="ja-JP" sz="3600" dirty="0"/>
          </a:p>
        </p:txBody>
      </p:sp>
      <mc:AlternateContent xmlns:mc="http://schemas.openxmlformats.org/markup-compatibility/2006">
        <mc:Choice xmlns:a14="http://schemas.microsoft.com/office/drawing/2010/main" xmlns="" Requires="a14">
          <p:sp>
            <p:nvSpPr>
              <p:cNvPr id="4" name="テキスト ボックス 3"/>
              <p:cNvSpPr txBox="1"/>
              <p:nvPr/>
            </p:nvSpPr>
            <p:spPr>
              <a:xfrm>
                <a:off x="1187624" y="3645024"/>
                <a:ext cx="3440814" cy="102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smtClean="0">
                          <a:latin typeface="Cambria Math"/>
                        </a:rPr>
                        <m:t>Δ</m:t>
                      </m:r>
                      <m:r>
                        <a:rPr lang="en-US" altLang="ja-JP" sz="3200" b="0" i="1" smtClean="0">
                          <a:latin typeface="Cambria Math"/>
                        </a:rPr>
                        <m:t>𝑇</m:t>
                      </m:r>
                      <m:r>
                        <a:rPr lang="en-US" altLang="ja-JP" sz="3200" b="0" i="1" smtClean="0">
                          <a:latin typeface="Cambria Math"/>
                        </a:rPr>
                        <m:t> = </m:t>
                      </m:r>
                      <m:f>
                        <m:fPr>
                          <m:ctrlPr>
                            <a:rPr lang="en-US" altLang="ja-JP" sz="3200" b="0" i="1" smtClean="0">
                              <a:latin typeface="Cambria Math"/>
                              <a:ea typeface="Cambria Math"/>
                            </a:rPr>
                          </m:ctrlPr>
                        </m:fPr>
                        <m:num>
                          <m:r>
                            <a:rPr lang="en-US" altLang="ja-JP" sz="3200" b="0" i="1" smtClean="0">
                              <a:latin typeface="Cambria Math"/>
                              <a:ea typeface="Cambria Math"/>
                            </a:rPr>
                            <m:t>𝑎</m:t>
                          </m:r>
                        </m:num>
                        <m:den>
                          <m:rad>
                            <m:radPr>
                              <m:degHide m:val="on"/>
                              <m:ctrlPr>
                                <a:rPr lang="en-US" altLang="ja-JP" sz="3200" b="0" i="1" smtClean="0">
                                  <a:latin typeface="Cambria Math"/>
                                  <a:ea typeface="Cambria Math"/>
                                </a:rPr>
                              </m:ctrlPr>
                            </m:radPr>
                            <m:deg/>
                            <m:e>
                              <m:r>
                                <a:rPr lang="en-US" altLang="ja-JP" sz="3200" b="0" i="1" smtClean="0">
                                  <a:latin typeface="Cambria Math"/>
                                  <a:ea typeface="Cambria Math"/>
                                </a:rPr>
                                <m:t>𝐸</m:t>
                              </m:r>
                              <m:r>
                                <a:rPr lang="en-US" altLang="ja-JP" sz="3200" b="0" i="1" smtClean="0">
                                  <a:latin typeface="Cambria Math"/>
                                  <a:ea typeface="Cambria Math"/>
                                </a:rPr>
                                <m:t>+</m:t>
                              </m:r>
                              <m:r>
                                <a:rPr lang="en-US" altLang="ja-JP" sz="3200" b="0" i="1" smtClean="0">
                                  <a:latin typeface="Cambria Math"/>
                                  <a:ea typeface="Cambria Math"/>
                                </a:rPr>
                                <m:t>𝑏</m:t>
                              </m:r>
                            </m:e>
                          </m:rad>
                        </m:den>
                      </m:f>
                      <m:r>
                        <a:rPr lang="en-US" altLang="ja-JP" sz="3200" b="0" i="1" smtClean="0">
                          <a:latin typeface="Cambria Math"/>
                          <a:ea typeface="Cambria Math"/>
                        </a:rPr>
                        <m:t>+</m:t>
                      </m:r>
                      <m:r>
                        <a:rPr lang="en-US" altLang="ja-JP" sz="3200" b="0" i="1" smtClean="0">
                          <a:latin typeface="Cambria Math"/>
                          <a:ea typeface="Cambria Math"/>
                        </a:rPr>
                        <m:t>𝑐</m:t>
                      </m:r>
                    </m:oMath>
                  </m:oMathPara>
                </a14:m>
                <a:endParaRPr kumimoji="1" lang="ja-JP" altLang="en-US" sz="32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1187624" y="3645024"/>
                <a:ext cx="3440814" cy="1027910"/>
              </a:xfrm>
              <a:prstGeom prst="rect">
                <a:avLst/>
              </a:prstGeom>
              <a:blipFill rotWithShape="1">
                <a:blip r:embed="rId2" cstate="print"/>
                <a:stretch>
                  <a:fillRect/>
                </a:stretch>
              </a:blipFill>
            </p:spPr>
            <p:txBody>
              <a:bodyPr/>
              <a:lstStyle/>
              <a:p>
                <a:r>
                  <a:rPr lang="ja-JP" altLang="en-US">
                    <a:noFill/>
                  </a:rPr>
                  <a:t> </a:t>
                </a:r>
              </a:p>
            </p:txBody>
          </p:sp>
        </mc:Fallback>
      </mc:AlternateContent>
      <p:sp>
        <p:nvSpPr>
          <p:cNvPr id="5" name="正方形/長方形 4"/>
          <p:cNvSpPr/>
          <p:nvPr/>
        </p:nvSpPr>
        <p:spPr>
          <a:xfrm>
            <a:off x="323528" y="1412776"/>
            <a:ext cx="8640960"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249828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3429000"/>
            <a:ext cx="4211960" cy="302765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3429000"/>
            <a:ext cx="4271501" cy="3070708"/>
          </a:xfrm>
          <a:prstGeom prst="rect">
            <a:avLst/>
          </a:prstGeom>
        </p:spPr>
      </p:pic>
      <p:sp>
        <p:nvSpPr>
          <p:cNvPr id="2" name="タイトル 1"/>
          <p:cNvSpPr>
            <a:spLocks noGrp="1"/>
          </p:cNvSpPr>
          <p:nvPr>
            <p:ph type="title"/>
          </p:nvPr>
        </p:nvSpPr>
        <p:spPr/>
        <p:txBody>
          <a:bodyPr>
            <a:normAutofit/>
          </a:bodyPr>
          <a:lstStyle/>
          <a:p>
            <a:r>
              <a:rPr lang="ja-JP" altLang="en-US" dirty="0"/>
              <a:t>どのよう</a:t>
            </a:r>
            <a:r>
              <a:rPr lang="ja-JP" altLang="en-US" dirty="0" smtClean="0"/>
              <a:t>にイベントを抽出するか</a:t>
            </a:r>
            <a:endParaRPr kumimoji="1" lang="ja-JP" altLang="en-US" dirty="0"/>
          </a:p>
        </p:txBody>
      </p:sp>
      <mc:AlternateContent xmlns:mc="http://schemas.openxmlformats.org/markup-compatibility/2006">
        <mc:Choice xmlns:a14="http://schemas.microsoft.com/office/drawing/2010/main" xmlns="" Requires="a14">
          <p:sp>
            <p:nvSpPr>
              <p:cNvPr id="3" name="コンテンツ プレースホルダー 2"/>
              <p:cNvSpPr>
                <a:spLocks noGrp="1"/>
              </p:cNvSpPr>
              <p:nvPr>
                <p:ph idx="1"/>
              </p:nvPr>
            </p:nvSpPr>
            <p:spPr>
              <a:xfrm>
                <a:off x="457199" y="1600200"/>
                <a:ext cx="8602325" cy="4525963"/>
              </a:xfrm>
            </p:spPr>
            <p:txBody>
              <a:bodyPr/>
              <a:lstStyle/>
              <a:p>
                <a:r>
                  <a:rPr lang="en-US" altLang="ja-JP" dirty="0" smtClean="0"/>
                  <a:t>NaI1/NaI3</a:t>
                </a:r>
              </a:p>
              <a:p>
                <a:pPr marL="0" indent="0">
                  <a:buNone/>
                </a:pPr>
                <a:r>
                  <a:rPr lang="ja-JP" altLang="en-US" dirty="0"/>
                  <a:t>　</a:t>
                </a:r>
                <a14:m>
                  <m:oMath xmlns:m="http://schemas.openxmlformats.org/officeDocument/2006/math">
                    <m:r>
                      <a:rPr lang="en-US" altLang="ja-JP" sz="2400" b="0" i="0" u="sng" smtClean="0">
                        <a:latin typeface="Cambria Math"/>
                        <a:ea typeface="Cambria Math"/>
                      </a:rPr>
                      <m:t>190</m:t>
                    </m:r>
                    <m:d>
                      <m:dPr>
                        <m:begChr m:val="["/>
                        <m:endChr m:val="]"/>
                        <m:ctrlPr>
                          <a:rPr lang="en-US" altLang="ja-JP" sz="2400" b="0" i="1" u="sng" smtClean="0">
                            <a:latin typeface="Cambria Math"/>
                            <a:ea typeface="Cambria Math"/>
                          </a:rPr>
                        </m:ctrlPr>
                      </m:dPr>
                      <m:e>
                        <m:r>
                          <m:rPr>
                            <m:sty m:val="p"/>
                          </m:rPr>
                          <a:rPr lang="en-US" altLang="ja-JP" sz="2400" b="0" i="0" u="sng" smtClean="0">
                            <a:latin typeface="Cambria Math"/>
                            <a:ea typeface="Cambria Math"/>
                          </a:rPr>
                          <m:t>ns</m:t>
                        </m:r>
                      </m:e>
                    </m:d>
                    <m:r>
                      <a:rPr lang="en-US" altLang="ja-JP" sz="2400" i="1" u="sng" smtClean="0">
                        <a:latin typeface="Cambria Math"/>
                        <a:ea typeface="Cambria Math"/>
                      </a:rPr>
                      <m:t>≤</m:t>
                    </m:r>
                    <m:r>
                      <a:rPr lang="en-US" altLang="ja-JP" sz="2400" b="0" i="1" u="sng" smtClean="0">
                        <a:latin typeface="Cambria Math"/>
                        <a:ea typeface="Cambria Math"/>
                      </a:rPr>
                      <m:t>𝑇</m:t>
                    </m:r>
                    <m:r>
                      <a:rPr lang="en-US" altLang="ja-JP" sz="2400" b="0" i="1" u="sng" smtClean="0">
                        <a:latin typeface="Cambria Math"/>
                        <a:ea typeface="Cambria Math"/>
                      </a:rPr>
                      <m:t> ≤210[</m:t>
                    </m:r>
                    <m:r>
                      <a:rPr lang="en-US" altLang="ja-JP" sz="2400" b="0" i="1" u="sng" smtClean="0">
                        <a:latin typeface="Cambria Math"/>
                        <a:ea typeface="Cambria Math"/>
                      </a:rPr>
                      <m:t>𝑛𝑠</m:t>
                    </m:r>
                    <m:r>
                      <a:rPr lang="en-US" altLang="ja-JP" sz="2400" b="0" i="1" u="sng" smtClean="0">
                        <a:latin typeface="Cambria Math"/>
                        <a:ea typeface="Cambria Math"/>
                      </a:rPr>
                      <m:t>]</m:t>
                    </m:r>
                  </m:oMath>
                </a14:m>
                <a:r>
                  <a:rPr lang="en-US" altLang="ja-JP" sz="2400" u="sng" dirty="0" smtClean="0"/>
                  <a:t> </a:t>
                </a:r>
                <a:r>
                  <a:rPr lang="ja-JP" altLang="en-US" sz="2400" u="sng" dirty="0" smtClean="0"/>
                  <a:t>かつ</a:t>
                </a:r>
                <a:r>
                  <a:rPr lang="en-US" altLang="ja-JP" sz="2400" u="sng" dirty="0"/>
                  <a:t> </a:t>
                </a:r>
                <a:r>
                  <a:rPr lang="ja-JP" altLang="en-US" sz="2400" u="sng" dirty="0" smtClean="0"/>
                  <a:t>相手側が</a:t>
                </a:r>
                <a14:m>
                  <m:oMath xmlns:m="http://schemas.openxmlformats.org/officeDocument/2006/math">
                    <m:r>
                      <a:rPr lang="en-US" altLang="ja-JP" sz="2400" b="0" i="1" u="sng" smtClean="0">
                        <a:latin typeface="Cambria Math"/>
                      </a:rPr>
                      <m:t>𝐸</m:t>
                    </m:r>
                    <m:r>
                      <a:rPr lang="en-US" altLang="ja-JP" sz="2400" b="0" i="1" u="sng" smtClean="0">
                        <a:latin typeface="Cambria Math"/>
                      </a:rPr>
                      <m:t> ≥500[</m:t>
                    </m:r>
                    <m:r>
                      <a:rPr lang="en-US" altLang="ja-JP" sz="2400" b="0" i="1" u="sng" smtClean="0">
                        <a:latin typeface="Cambria Math"/>
                        <a:ea typeface="Cambria Math"/>
                      </a:rPr>
                      <m:t>𝑘𝑒𝑉</m:t>
                    </m:r>
                    <m:r>
                      <a:rPr lang="en-US" altLang="ja-JP" sz="2400" b="0" i="1" u="sng" smtClean="0">
                        <a:latin typeface="Cambria Math"/>
                        <a:ea typeface="Cambria Math"/>
                      </a:rPr>
                      <m:t>]</m:t>
                    </m:r>
                  </m:oMath>
                </a14:m>
                <a:endParaRPr lang="en-US" altLang="ja-JP" sz="2400" u="sng" dirty="0" smtClean="0"/>
              </a:p>
              <a:p>
                <a:pPr marL="0" indent="0">
                  <a:buNone/>
                </a:pPr>
                <a:r>
                  <a:rPr kumimoji="1" lang="ja-JP" altLang="en-US" sz="2400" dirty="0" smtClean="0"/>
                  <a:t>のイベントを抽出</a:t>
                </a:r>
                <a:endParaRPr kumimoji="1" lang="en-US" altLang="ja-JP" sz="2400" dirty="0" smtClean="0"/>
              </a:p>
              <a:p>
                <a:pPr marL="0" indent="0">
                  <a:buNone/>
                </a:pPr>
                <a:r>
                  <a:rPr lang="ja-JP" altLang="en-US" sz="2400" dirty="0" smtClean="0"/>
                  <a:t>⇒　</a:t>
                </a:r>
                <a:r>
                  <a:rPr lang="en-US" altLang="ja-JP" sz="2400" dirty="0" smtClean="0"/>
                  <a:t>p-</a:t>
                </a:r>
                <a:r>
                  <a:rPr lang="ja-JP" altLang="en-US" sz="2400" dirty="0" smtClean="0"/>
                  <a:t>ポジトロニウムの崩壊イベントだけを取り出せる。</a:t>
                </a:r>
                <a:endParaRPr kumimoji="1" lang="ja-JP" altLang="en-US" sz="2400"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457199" y="1600200"/>
                <a:ext cx="8602325" cy="4525963"/>
              </a:xfrm>
              <a:blipFill rotWithShape="1">
                <a:blip r:embed="rId4" cstate="print"/>
                <a:stretch>
                  <a:fillRect l="-1559" t="-1752"/>
                </a:stretch>
              </a:blipFill>
            </p:spPr>
            <p:txBody>
              <a:bodyPr/>
              <a:lstStyle/>
              <a:p>
                <a:r>
                  <a:rPr lang="ja-JP" altLang="en-US">
                    <a:noFill/>
                  </a:rPr>
                  <a:t> </a:t>
                </a:r>
              </a:p>
            </p:txBody>
          </p:sp>
        </mc:Fallback>
      </mc:AlternateContent>
      <p:sp>
        <p:nvSpPr>
          <p:cNvPr id="9" name="正方形/長方形 8"/>
          <p:cNvSpPr/>
          <p:nvPr/>
        </p:nvSpPr>
        <p:spPr>
          <a:xfrm>
            <a:off x="899592" y="5373216"/>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239698" y="5517232"/>
            <a:ext cx="214872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991784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908" y="908720"/>
            <a:ext cx="4507510" cy="3240360"/>
          </a:xfrm>
          <a:prstGeom prst="rect">
            <a:avLst/>
          </a:prstGeom>
        </p:spPr>
      </p:pic>
      <p:sp>
        <p:nvSpPr>
          <p:cNvPr id="3" name="コンテンツ プレースホルダー 2"/>
          <p:cNvSpPr>
            <a:spLocks noGrp="1"/>
          </p:cNvSpPr>
          <p:nvPr>
            <p:ph idx="1"/>
          </p:nvPr>
        </p:nvSpPr>
        <p:spPr>
          <a:xfrm>
            <a:off x="457200" y="404665"/>
            <a:ext cx="2458616" cy="652104"/>
          </a:xfrm>
        </p:spPr>
        <p:txBody>
          <a:bodyPr/>
          <a:lstStyle/>
          <a:p>
            <a:r>
              <a:rPr kumimoji="1" lang="en-US" altLang="ja-JP" dirty="0" smtClean="0"/>
              <a:t>NaI2</a:t>
            </a:r>
          </a:p>
          <a:p>
            <a:pPr marL="0" indent="0">
              <a:buNone/>
            </a:pPr>
            <a:endParaRPr kumimoji="1" lang="ja-JP" altLang="en-US" dirty="0"/>
          </a:p>
        </p:txBody>
      </p:sp>
      <p:sp>
        <p:nvSpPr>
          <p:cNvPr id="5" name="テキスト ボックス 4"/>
          <p:cNvSpPr txBox="1"/>
          <p:nvPr/>
        </p:nvSpPr>
        <p:spPr>
          <a:xfrm>
            <a:off x="5004048" y="548937"/>
            <a:ext cx="3304110" cy="1015663"/>
          </a:xfrm>
          <a:prstGeom prst="rect">
            <a:avLst/>
          </a:prstGeom>
          <a:noFill/>
        </p:spPr>
        <p:txBody>
          <a:bodyPr wrap="none" rtlCol="0">
            <a:spAutoFit/>
          </a:bodyPr>
          <a:lstStyle/>
          <a:p>
            <a:r>
              <a:rPr kumimoji="1" lang="ja-JP" altLang="en-US" sz="2000" dirty="0" smtClean="0"/>
              <a:t>ヒストグラムの傾向からして</a:t>
            </a:r>
            <a:endParaRPr kumimoji="1" lang="en-US" altLang="ja-JP" sz="2000" dirty="0" smtClean="0"/>
          </a:p>
          <a:p>
            <a:r>
              <a:rPr lang="en-US" altLang="ja-JP" sz="2000" dirty="0" smtClean="0"/>
              <a:t>P-</a:t>
            </a:r>
            <a:r>
              <a:rPr lang="ja-JP" altLang="en-US" sz="2000" dirty="0" smtClean="0"/>
              <a:t>ポジトロニウムのイベントを</a:t>
            </a:r>
            <a:endParaRPr lang="en-US" altLang="ja-JP" sz="2000" dirty="0" smtClean="0"/>
          </a:p>
          <a:p>
            <a:r>
              <a:rPr lang="ja-JP" altLang="en-US" sz="2000" dirty="0"/>
              <a:t>捉えて</a:t>
            </a:r>
            <a:r>
              <a:rPr lang="ja-JP" altLang="en-US" sz="2000" dirty="0" smtClean="0"/>
              <a:t>いる。</a:t>
            </a:r>
            <a:endParaRPr kumimoji="1" lang="ja-JP" altLang="en-US" sz="2000" dirty="0"/>
          </a:p>
        </p:txBody>
      </p:sp>
      <p:sp>
        <p:nvSpPr>
          <p:cNvPr id="6" name="円/楕円 5"/>
          <p:cNvSpPr/>
          <p:nvPr/>
        </p:nvSpPr>
        <p:spPr>
          <a:xfrm>
            <a:off x="899592" y="2528900"/>
            <a:ext cx="3168352" cy="1188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stCxn id="6" idx="7"/>
          </p:cNvCxnSpPr>
          <p:nvPr/>
        </p:nvCxnSpPr>
        <p:spPr>
          <a:xfrm flipV="1">
            <a:off x="3603950" y="764704"/>
            <a:ext cx="1328090" cy="19381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5868144" y="1564600"/>
            <a:ext cx="1152128" cy="496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860032" y="2204864"/>
            <a:ext cx="3448126" cy="369332"/>
          </a:xfrm>
          <a:prstGeom prst="rect">
            <a:avLst/>
          </a:prstGeom>
          <a:noFill/>
        </p:spPr>
        <p:txBody>
          <a:bodyPr wrap="square" rtlCol="0">
            <a:spAutoFit/>
          </a:bodyPr>
          <a:lstStyle/>
          <a:p>
            <a:r>
              <a:rPr kumimoji="1" lang="ja-JP" altLang="en-US" dirty="0" smtClean="0"/>
              <a:t>このテールを</a:t>
            </a:r>
            <a:r>
              <a:rPr kumimoji="1" lang="en-US" altLang="ja-JP" dirty="0" smtClean="0"/>
              <a:t>t-Q</a:t>
            </a:r>
            <a:r>
              <a:rPr kumimoji="1" lang="ja-JP" altLang="en-US" dirty="0" smtClean="0"/>
              <a:t>補正に用いる</a:t>
            </a:r>
            <a:endParaRPr kumimoji="1" lang="en-US" altLang="ja-JP" dirty="0" smtClean="0"/>
          </a:p>
        </p:txBody>
      </p:sp>
      <p:sp>
        <p:nvSpPr>
          <p:cNvPr id="16" name="テキスト ボックス 15"/>
          <p:cNvSpPr txBox="1"/>
          <p:nvPr/>
        </p:nvSpPr>
        <p:spPr>
          <a:xfrm>
            <a:off x="4592419" y="2893289"/>
            <a:ext cx="4452652" cy="1200329"/>
          </a:xfrm>
          <a:prstGeom prst="rect">
            <a:avLst/>
          </a:prstGeom>
          <a:noFill/>
        </p:spPr>
        <p:txBody>
          <a:bodyPr wrap="square" rtlCol="0">
            <a:spAutoFit/>
          </a:bodyPr>
          <a:lstStyle/>
          <a:p>
            <a:r>
              <a:rPr lang="ja-JP" altLang="en-US" dirty="0"/>
              <a:t>ただし、どのようなイベントから入っているのか分からないところは用いたくないので</a:t>
            </a:r>
            <a:r>
              <a:rPr lang="ja-JP" altLang="en-US" dirty="0" smtClean="0"/>
              <a:t>、</a:t>
            </a:r>
            <a:endParaRPr lang="en-US" altLang="ja-JP" dirty="0" smtClean="0"/>
          </a:p>
          <a:p>
            <a:r>
              <a:rPr lang="ja-JP" altLang="en-US" b="1" u="sng" dirty="0"/>
              <a:t>線源</a:t>
            </a:r>
            <a:r>
              <a:rPr lang="ja-JP" altLang="en-US" b="1" u="sng" dirty="0" smtClean="0"/>
              <a:t>の</a:t>
            </a:r>
            <a:r>
              <a:rPr lang="en-US" altLang="ja-JP" b="1" u="sng" dirty="0" smtClean="0"/>
              <a:t>1275keV</a:t>
            </a:r>
            <a:r>
              <a:rPr lang="ja-JP" altLang="en-US" b="1" u="sng" dirty="0" smtClean="0"/>
              <a:t>と</a:t>
            </a:r>
            <a:r>
              <a:rPr lang="en-US" altLang="ja-JP" b="1" u="sng" dirty="0" smtClean="0"/>
              <a:t>Coincidence</a:t>
            </a:r>
            <a:r>
              <a:rPr lang="ja-JP" altLang="en-US" b="1" u="sng" dirty="0" smtClean="0"/>
              <a:t>が取れている</a:t>
            </a:r>
            <a:r>
              <a:rPr lang="ja-JP" altLang="en-US" dirty="0" smtClean="0"/>
              <a:t>イベントだけを抽出した。</a:t>
            </a:r>
            <a:endParaRPr lang="ja-JP" altLang="en-US" dirty="0"/>
          </a:p>
        </p:txBody>
      </p:sp>
      <mc:AlternateContent xmlns:mc="http://schemas.openxmlformats.org/markup-compatibility/2006">
        <mc:Choice xmlns:a14="http://schemas.microsoft.com/office/drawing/2010/main" xmlns="" Requires="a14">
          <p:sp>
            <p:nvSpPr>
              <p:cNvPr id="17" name="テキスト ボックス 16"/>
              <p:cNvSpPr txBox="1"/>
              <p:nvPr/>
            </p:nvSpPr>
            <p:spPr>
              <a:xfrm>
                <a:off x="4682110" y="4832283"/>
                <a:ext cx="3312368" cy="1200329"/>
              </a:xfrm>
              <a:prstGeom prst="rect">
                <a:avLst/>
              </a:prstGeom>
              <a:noFill/>
            </p:spPr>
            <p:txBody>
              <a:bodyPr wrap="square" rtlCol="0">
                <a:spAutoFit/>
              </a:bodyPr>
              <a:lstStyle/>
              <a:p>
                <a14:m>
                  <m:oMath xmlns:m="http://schemas.openxmlformats.org/officeDocument/2006/math">
                    <m:r>
                      <a:rPr lang="en-US" altLang="ja-JP" u="sng">
                        <a:latin typeface="Cambria Math"/>
                        <a:ea typeface="Cambria Math"/>
                      </a:rPr>
                      <m:t>190</m:t>
                    </m:r>
                    <m:d>
                      <m:dPr>
                        <m:begChr m:val="["/>
                        <m:endChr m:val="]"/>
                        <m:ctrlPr>
                          <a:rPr lang="en-US" altLang="ja-JP" i="1" u="sng">
                            <a:latin typeface="Cambria Math"/>
                            <a:ea typeface="Cambria Math"/>
                          </a:rPr>
                        </m:ctrlPr>
                      </m:dPr>
                      <m:e>
                        <m:r>
                          <m:rPr>
                            <m:sty m:val="p"/>
                          </m:rPr>
                          <a:rPr lang="en-US" altLang="ja-JP" u="sng">
                            <a:latin typeface="Cambria Math"/>
                            <a:ea typeface="Cambria Math"/>
                          </a:rPr>
                          <m:t>ns</m:t>
                        </m:r>
                      </m:e>
                    </m:d>
                    <m:r>
                      <a:rPr lang="en-US" altLang="ja-JP" i="1" u="sng">
                        <a:latin typeface="Cambria Math"/>
                        <a:ea typeface="Cambria Math"/>
                      </a:rPr>
                      <m:t>≤</m:t>
                    </m:r>
                    <m:r>
                      <a:rPr lang="en-US" altLang="ja-JP" i="1" u="sng">
                        <a:latin typeface="Cambria Math"/>
                        <a:ea typeface="Cambria Math"/>
                      </a:rPr>
                      <m:t>𝑇</m:t>
                    </m:r>
                    <m:r>
                      <a:rPr lang="en-US" altLang="ja-JP" i="1" u="sng">
                        <a:latin typeface="Cambria Math"/>
                        <a:ea typeface="Cambria Math"/>
                      </a:rPr>
                      <m:t> ≤210[</m:t>
                    </m:r>
                    <m:r>
                      <a:rPr lang="en-US" altLang="ja-JP" i="1" u="sng">
                        <a:latin typeface="Cambria Math"/>
                        <a:ea typeface="Cambria Math"/>
                      </a:rPr>
                      <m:t>𝑛𝑠</m:t>
                    </m:r>
                    <m:r>
                      <a:rPr lang="en-US" altLang="ja-JP" i="1" u="sng">
                        <a:latin typeface="Cambria Math"/>
                        <a:ea typeface="Cambria Math"/>
                      </a:rPr>
                      <m:t>]</m:t>
                    </m:r>
                  </m:oMath>
                </a14:m>
                <a:r>
                  <a:rPr lang="en-US" altLang="ja-JP" u="sng" dirty="0"/>
                  <a:t> </a:t>
                </a:r>
                <a:r>
                  <a:rPr lang="ja-JP" altLang="en-US" u="sng" dirty="0"/>
                  <a:t>かつ</a:t>
                </a:r>
                <a:r>
                  <a:rPr lang="en-US" altLang="ja-JP" u="sng" dirty="0"/>
                  <a:t> </a:t>
                </a:r>
                <a:r>
                  <a:rPr lang="en-US" altLang="ja-JP" u="sng" dirty="0" smtClean="0"/>
                  <a:t>NaI1/NaI3</a:t>
                </a:r>
                <a:r>
                  <a:rPr lang="ja-JP" altLang="en-US" u="sng" dirty="0" smtClean="0"/>
                  <a:t>が</a:t>
                </a:r>
                <a14:m>
                  <m:oMath xmlns:m="http://schemas.openxmlformats.org/officeDocument/2006/math">
                    <m:r>
                      <a:rPr lang="en-US" altLang="ja-JP" i="1" u="sng">
                        <a:latin typeface="Cambria Math"/>
                      </a:rPr>
                      <m:t>𝐸</m:t>
                    </m:r>
                    <m:r>
                      <a:rPr lang="en-US" altLang="ja-JP" i="1" u="sng">
                        <a:latin typeface="Cambria Math"/>
                      </a:rPr>
                      <m:t> ≥600[</m:t>
                    </m:r>
                    <m:r>
                      <a:rPr lang="en-US" altLang="ja-JP" i="1" u="sng">
                        <a:latin typeface="Cambria Math"/>
                        <a:ea typeface="Cambria Math"/>
                      </a:rPr>
                      <m:t>𝑘𝑒𝑉</m:t>
                    </m:r>
                    <m:r>
                      <a:rPr lang="en-US" altLang="ja-JP" i="1" u="sng">
                        <a:latin typeface="Cambria Math"/>
                        <a:ea typeface="Cambria Math"/>
                      </a:rPr>
                      <m:t>]</m:t>
                    </m:r>
                  </m:oMath>
                </a14:m>
                <a:endParaRPr lang="en-US" altLang="ja-JP" u="sng" dirty="0"/>
              </a:p>
              <a:p>
                <a:r>
                  <a:rPr lang="ja-JP" altLang="en-US" dirty="0"/>
                  <a:t>のイベントを抽出</a:t>
                </a:r>
                <a:endParaRPr lang="en-US" altLang="ja-JP" dirty="0"/>
              </a:p>
              <a:p>
                <a:endParaRPr kumimoji="1" lang="ja-JP" altLang="en-US" dirty="0"/>
              </a:p>
            </p:txBody>
          </p:sp>
        </mc:Choice>
        <mc:Fallback>
          <p:sp>
            <p:nvSpPr>
              <p:cNvPr id="17" name="テキスト ボックス 16"/>
              <p:cNvSpPr txBox="1">
                <a:spLocks noRot="1" noChangeAspect="1" noMove="1" noResize="1" noEditPoints="1" noAdjustHandles="1" noChangeArrowheads="1" noChangeShapeType="1" noTextEdit="1"/>
              </p:cNvSpPr>
              <p:nvPr/>
            </p:nvSpPr>
            <p:spPr>
              <a:xfrm>
                <a:off x="4682110" y="4832283"/>
                <a:ext cx="3312368" cy="1200329"/>
              </a:xfrm>
              <a:prstGeom prst="rect">
                <a:avLst/>
              </a:prstGeom>
              <a:blipFill rotWithShape="1">
                <a:blip r:embed="rId3" cstate="print"/>
                <a:stretch>
                  <a:fillRect l="-1473" t="-4061"/>
                </a:stretch>
              </a:blipFill>
            </p:spPr>
            <p:txBody>
              <a:bodyPr/>
              <a:lstStyle/>
              <a:p>
                <a:r>
                  <a:rPr lang="ja-JP" altLang="en-US">
                    <a:noFill/>
                  </a:rPr>
                  <a:t> </a:t>
                </a:r>
              </a:p>
            </p:txBody>
          </p:sp>
        </mc:Fallback>
      </mc:AlternateContent>
      <p:pic>
        <p:nvPicPr>
          <p:cNvPr id="18" name="図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502" y="4093618"/>
            <a:ext cx="3248683" cy="2335230"/>
          </a:xfrm>
          <a:prstGeom prst="rect">
            <a:avLst/>
          </a:prstGeom>
        </p:spPr>
      </p:pic>
      <p:sp>
        <p:nvSpPr>
          <p:cNvPr id="19" name="正方形/長方形 18"/>
          <p:cNvSpPr/>
          <p:nvPr/>
        </p:nvSpPr>
        <p:spPr>
          <a:xfrm>
            <a:off x="2214360" y="5564395"/>
            <a:ext cx="1258895" cy="313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83568" y="4252087"/>
            <a:ext cx="734496" cy="369332"/>
          </a:xfrm>
          <a:prstGeom prst="rect">
            <a:avLst/>
          </a:prstGeom>
          <a:noFill/>
        </p:spPr>
        <p:txBody>
          <a:bodyPr wrap="none" rtlCol="0">
            <a:spAutoFit/>
          </a:bodyPr>
          <a:lstStyle/>
          <a:p>
            <a:r>
              <a:rPr lang="ja-JP" altLang="en-US" dirty="0" smtClean="0"/>
              <a:t>・</a:t>
            </a:r>
            <a:r>
              <a:rPr lang="en-US" altLang="ja-JP" dirty="0" smtClean="0"/>
              <a:t>NaI1</a:t>
            </a:r>
            <a:endParaRPr kumimoji="1" lang="ja-JP" altLang="en-US" dirty="0"/>
          </a:p>
        </p:txBody>
      </p:sp>
    </p:spTree>
    <p:extLst>
      <p:ext uri="{BB962C8B-B14F-4D97-AF65-F5344CB8AC3E}">
        <p14:creationId xmlns:p14="http://schemas.microsoft.com/office/powerpoint/2010/main" xmlns="" val="87549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pPr eaLnBrk="1" hangingPunct="1"/>
            <a:r>
              <a:rPr lang="ja-JP" altLang="en-US" smtClean="0"/>
              <a:t>ポジトロニウムとは</a:t>
            </a:r>
          </a:p>
        </p:txBody>
      </p:sp>
      <p:sp>
        <p:nvSpPr>
          <p:cNvPr id="3075" name="コンテンツ プレースホルダ 2"/>
          <p:cNvSpPr>
            <a:spLocks noGrp="1"/>
          </p:cNvSpPr>
          <p:nvPr>
            <p:ph sz="half" idx="1"/>
          </p:nvPr>
        </p:nvSpPr>
        <p:spPr/>
        <p:txBody>
          <a:bodyPr/>
          <a:lstStyle/>
          <a:p>
            <a:pPr eaLnBrk="1" hangingPunct="1"/>
            <a:r>
              <a:rPr lang="ja-JP" altLang="en-US" smtClean="0"/>
              <a:t>電子と陽電子の束縛系</a:t>
            </a:r>
            <a:endParaRPr lang="en-US" altLang="ja-JP" smtClean="0"/>
          </a:p>
          <a:p>
            <a:pPr eaLnBrk="1" hangingPunct="1"/>
            <a:r>
              <a:rPr lang="ja-JP" altLang="en-US" smtClean="0"/>
              <a:t>形状は水素原子に近いがすぐに崩壊して</a:t>
            </a:r>
            <a:r>
              <a:rPr lang="en-US" altLang="ja-JP" smtClean="0"/>
              <a:t>γ</a:t>
            </a:r>
            <a:r>
              <a:rPr lang="ja-JP" altLang="en-US" smtClean="0"/>
              <a:t>線を出す</a:t>
            </a:r>
            <a:endParaRPr lang="en-US" altLang="ja-JP" smtClean="0"/>
          </a:p>
          <a:p>
            <a:pPr eaLnBrk="1" hangingPunct="1"/>
            <a:r>
              <a:rPr lang="ja-JP" altLang="en-US" smtClean="0"/>
              <a:t>系のスピンの状態によって崩壊の過程が異なる</a:t>
            </a:r>
            <a:endParaRPr lang="en-US" altLang="ja-JP" smtClean="0"/>
          </a:p>
          <a:p>
            <a:pPr eaLnBrk="1" hangingPunct="1"/>
            <a:r>
              <a:rPr lang="ja-JP" altLang="en-US" smtClean="0"/>
              <a:t>略称（元素記号）：</a:t>
            </a:r>
            <a:r>
              <a:rPr lang="en-US" altLang="ja-JP" smtClean="0"/>
              <a:t>Ps</a:t>
            </a:r>
            <a:endParaRPr lang="ja-JP" altLang="en-US" smtClean="0"/>
          </a:p>
        </p:txBody>
      </p:sp>
      <p:pic>
        <p:nvPicPr>
          <p:cNvPr id="3076" name="コンテンツ プレースホルダ 5" descr="ps.jpg"/>
          <p:cNvPicPr>
            <a:picLocks noGrp="1" noChangeAspect="1"/>
          </p:cNvPicPr>
          <p:nvPr>
            <p:ph sz="half" idx="2"/>
          </p:nvPr>
        </p:nvPicPr>
        <p:blipFill>
          <a:blip r:embed="rId2" cstate="print"/>
          <a:srcRect/>
          <a:stretch>
            <a:fillRect/>
          </a:stretch>
        </p:blipFill>
        <p:spPr>
          <a:xfrm>
            <a:off x="4787900" y="2636838"/>
            <a:ext cx="3708400" cy="14859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2202" y="908720"/>
            <a:ext cx="8214254" cy="5905083"/>
          </a:xfrm>
        </p:spPr>
      </p:pic>
      <p:sp>
        <p:nvSpPr>
          <p:cNvPr id="2" name="タイトル 1"/>
          <p:cNvSpPr>
            <a:spLocks noGrp="1"/>
          </p:cNvSpPr>
          <p:nvPr>
            <p:ph type="title"/>
          </p:nvPr>
        </p:nvSpPr>
        <p:spPr/>
        <p:txBody>
          <a:bodyPr/>
          <a:lstStyle/>
          <a:p>
            <a:r>
              <a:rPr lang="en-US" altLang="ja-JP" dirty="0" smtClean="0"/>
              <a:t>511keV</a:t>
            </a:r>
            <a:r>
              <a:rPr lang="ja-JP" altLang="en-US" dirty="0" smtClean="0"/>
              <a:t>と</a:t>
            </a:r>
            <a:r>
              <a:rPr lang="en-US" altLang="ja-JP" dirty="0" smtClean="0"/>
              <a:t>1275keV</a:t>
            </a:r>
            <a:r>
              <a:rPr kumimoji="1" lang="ja-JP" altLang="en-US" dirty="0" smtClean="0"/>
              <a:t>のプロファイル</a:t>
            </a:r>
            <a:endParaRPr kumimoji="1" lang="ja-JP" altLang="en-US" dirty="0"/>
          </a:p>
        </p:txBody>
      </p:sp>
    </p:spTree>
    <p:extLst>
      <p:ext uri="{BB962C8B-B14F-4D97-AF65-F5344CB8AC3E}">
        <p14:creationId xmlns:p14="http://schemas.microsoft.com/office/powerpoint/2010/main" xmlns="" val="2625090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補正関数</a:t>
            </a:r>
            <a:r>
              <a:rPr lang="ja-JP" altLang="en-US" dirty="0" smtClean="0"/>
              <a:t>の</a:t>
            </a:r>
            <a:r>
              <a:rPr lang="en-US" altLang="ja-JP" dirty="0" smtClean="0"/>
              <a:t>fitting</a:t>
            </a:r>
            <a:r>
              <a:rPr lang="ja-JP" altLang="en-US" dirty="0" smtClean="0"/>
              <a:t>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865937917"/>
              </p:ext>
            </p:extLst>
          </p:nvPr>
        </p:nvGraphicFramePr>
        <p:xfrm>
          <a:off x="457200" y="1600200"/>
          <a:ext cx="8229600" cy="4277072"/>
        </p:xfrm>
        <a:graphic>
          <a:graphicData uri="http://schemas.openxmlformats.org/drawingml/2006/table">
            <a:tbl>
              <a:tblPr firstRow="1" bandRow="1">
                <a:tableStyleId>{5940675A-B579-460E-94D1-54222C63F5DA}</a:tableStyleId>
              </a:tblPr>
              <a:tblGrid>
                <a:gridCol w="2057400"/>
                <a:gridCol w="2057400"/>
                <a:gridCol w="2057400"/>
                <a:gridCol w="2057400"/>
              </a:tblGrid>
              <a:tr h="1069268">
                <a:tc>
                  <a:txBody>
                    <a:bodyPr/>
                    <a:lstStyle/>
                    <a:p>
                      <a:pPr algn="ct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sz="2400" dirty="0" smtClean="0"/>
                    </a:p>
                    <a:p>
                      <a:pPr algn="ctr"/>
                      <a:r>
                        <a:rPr kumimoji="1" lang="en-US" altLang="ja-JP" sz="2400" dirty="0" smtClean="0"/>
                        <a:t>a</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sz="2400" dirty="0" smtClean="0"/>
                    </a:p>
                    <a:p>
                      <a:pPr algn="ctr"/>
                      <a:r>
                        <a:rPr kumimoji="1" lang="en-US" altLang="ja-JP" sz="2400" dirty="0" smtClean="0"/>
                        <a:t>b</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sz="2400" dirty="0" smtClean="0"/>
                    </a:p>
                    <a:p>
                      <a:pPr algn="ctr"/>
                      <a:r>
                        <a:rPr kumimoji="1" lang="en-US" altLang="ja-JP" sz="2400" dirty="0" smtClean="0"/>
                        <a:t>C</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1069268">
                <a:tc>
                  <a:txBody>
                    <a:bodyPr/>
                    <a:lstStyle/>
                    <a:p>
                      <a:pPr algn="ctr"/>
                      <a:endParaRPr kumimoji="1" lang="en-US" altLang="ja-JP" sz="2400" dirty="0" smtClean="0"/>
                    </a:p>
                    <a:p>
                      <a:pPr algn="ctr"/>
                      <a:r>
                        <a:rPr kumimoji="1" lang="en-US" altLang="ja-JP" sz="2400" dirty="0" smtClean="0"/>
                        <a:t>NaI1</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1410 ±24.5</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190.3 ± 9.4</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155.3 ± 0.6</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1069268">
                <a:tc>
                  <a:txBody>
                    <a:bodyPr/>
                    <a:lstStyle/>
                    <a:p>
                      <a:pPr algn="ctr"/>
                      <a:endParaRPr kumimoji="1" lang="en-US" altLang="ja-JP" sz="2400" dirty="0" smtClean="0"/>
                    </a:p>
                    <a:p>
                      <a:pPr algn="ctr"/>
                      <a:r>
                        <a:rPr kumimoji="1" lang="en-US" altLang="ja-JP" sz="2400" dirty="0" smtClean="0"/>
                        <a:t>NaI2</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1039 ± 6.1</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64.0 ± 28.2</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163.5 ± 1.5</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069268">
                <a:tc>
                  <a:txBody>
                    <a:bodyPr/>
                    <a:lstStyle/>
                    <a:p>
                      <a:pPr algn="ctr"/>
                      <a:endParaRPr kumimoji="1" lang="en-US" altLang="ja-JP" sz="2400" dirty="0" smtClean="0"/>
                    </a:p>
                    <a:p>
                      <a:pPr algn="ctr"/>
                      <a:r>
                        <a:rPr kumimoji="1" lang="en-US" altLang="ja-JP" sz="2400" dirty="0" smtClean="0"/>
                        <a:t>NaI3</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1373</a:t>
                      </a:r>
                      <a:r>
                        <a:rPr kumimoji="1" lang="ja-JP" altLang="en-US" sz="2400" baseline="0" dirty="0" smtClean="0"/>
                        <a:t> </a:t>
                      </a:r>
                      <a:r>
                        <a:rPr kumimoji="1" lang="en-US" altLang="ja-JP" sz="2400" dirty="0" smtClean="0"/>
                        <a:t>± 48.3</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212.7 ± 17.0 </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152.7 ± 1.2</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41587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2368" y="980728"/>
            <a:ext cx="7898065" cy="5677780"/>
          </a:xfrm>
        </p:spPr>
      </p:pic>
      <p:sp>
        <p:nvSpPr>
          <p:cNvPr id="2" name="タイトル 1"/>
          <p:cNvSpPr>
            <a:spLocks noGrp="1"/>
          </p:cNvSpPr>
          <p:nvPr>
            <p:ph type="title"/>
          </p:nvPr>
        </p:nvSpPr>
        <p:spPr/>
        <p:txBody>
          <a:bodyPr/>
          <a:lstStyle/>
          <a:p>
            <a:r>
              <a:rPr kumimoji="1" lang="en-US" altLang="ja-JP" dirty="0" smtClean="0"/>
              <a:t>NaI</a:t>
            </a:r>
            <a:r>
              <a:rPr lang="en-US" altLang="ja-JP" dirty="0"/>
              <a:t>1</a:t>
            </a:r>
            <a:r>
              <a:rPr kumimoji="1" lang="ja-JP" altLang="en-US" dirty="0" smtClean="0"/>
              <a:t>　</a:t>
            </a:r>
            <a:r>
              <a:rPr kumimoji="1" lang="en-US" altLang="ja-JP" dirty="0" smtClean="0"/>
              <a:t>T-Q</a:t>
            </a:r>
            <a:r>
              <a:rPr kumimoji="1" lang="ja-JP" altLang="en-US" dirty="0" smtClean="0"/>
              <a:t>補正結果</a:t>
            </a:r>
            <a:endParaRPr kumimoji="1" lang="ja-JP" altLang="en-US" dirty="0"/>
          </a:p>
        </p:txBody>
      </p:sp>
    </p:spTree>
    <p:extLst>
      <p:ext uri="{BB962C8B-B14F-4D97-AF65-F5344CB8AC3E}">
        <p14:creationId xmlns:p14="http://schemas.microsoft.com/office/powerpoint/2010/main" xmlns="" val="177854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969448"/>
            <a:ext cx="8136904" cy="5849478"/>
          </a:xfrm>
        </p:spPr>
      </p:pic>
      <p:sp>
        <p:nvSpPr>
          <p:cNvPr id="2" name="タイトル 1"/>
          <p:cNvSpPr>
            <a:spLocks noGrp="1"/>
          </p:cNvSpPr>
          <p:nvPr>
            <p:ph type="title"/>
          </p:nvPr>
        </p:nvSpPr>
        <p:spPr/>
        <p:txBody>
          <a:bodyPr/>
          <a:lstStyle/>
          <a:p>
            <a:r>
              <a:rPr lang="en-US" altLang="ja-JP" dirty="0" smtClean="0"/>
              <a:t>NaI2</a:t>
            </a:r>
            <a:r>
              <a:rPr lang="ja-JP" altLang="en-US" dirty="0"/>
              <a:t>　</a:t>
            </a:r>
            <a:r>
              <a:rPr lang="en-US" altLang="ja-JP" dirty="0"/>
              <a:t>T-Q</a:t>
            </a:r>
            <a:r>
              <a:rPr lang="ja-JP" altLang="en-US" dirty="0"/>
              <a:t>補正結果</a:t>
            </a:r>
            <a:endParaRPr kumimoji="1" lang="ja-JP" altLang="en-US" dirty="0"/>
          </a:p>
        </p:txBody>
      </p:sp>
    </p:spTree>
    <p:extLst>
      <p:ext uri="{BB962C8B-B14F-4D97-AF65-F5344CB8AC3E}">
        <p14:creationId xmlns:p14="http://schemas.microsoft.com/office/powerpoint/2010/main" xmlns="" val="1093468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2369" y="980728"/>
            <a:ext cx="7913160" cy="5688632"/>
          </a:xfrm>
        </p:spPr>
      </p:pic>
      <p:sp>
        <p:nvSpPr>
          <p:cNvPr id="2" name="タイトル 1"/>
          <p:cNvSpPr>
            <a:spLocks noGrp="1"/>
          </p:cNvSpPr>
          <p:nvPr>
            <p:ph type="title"/>
          </p:nvPr>
        </p:nvSpPr>
        <p:spPr/>
        <p:txBody>
          <a:bodyPr/>
          <a:lstStyle/>
          <a:p>
            <a:r>
              <a:rPr lang="en-US" altLang="ja-JP" dirty="0" smtClean="0"/>
              <a:t>NaI3</a:t>
            </a:r>
            <a:r>
              <a:rPr lang="ja-JP" altLang="en-US" dirty="0"/>
              <a:t>　</a:t>
            </a:r>
            <a:r>
              <a:rPr lang="en-US" altLang="ja-JP" dirty="0"/>
              <a:t>T-Q</a:t>
            </a:r>
            <a:r>
              <a:rPr lang="ja-JP" altLang="en-US" dirty="0"/>
              <a:t>補正結果</a:t>
            </a:r>
            <a:endParaRPr kumimoji="1" lang="ja-JP" altLang="en-US" dirty="0"/>
          </a:p>
        </p:txBody>
      </p:sp>
    </p:spTree>
    <p:extLst>
      <p:ext uri="{BB962C8B-B14F-4D97-AF65-F5344CB8AC3E}">
        <p14:creationId xmlns:p14="http://schemas.microsoft.com/office/powerpoint/2010/main" xmlns="" val="2658008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NaI2</a:t>
            </a:r>
            <a:r>
              <a:rPr kumimoji="1" lang="ja-JP" altLang="en-US" dirty="0" smtClean="0"/>
              <a:t>についての検証必要性</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772816"/>
            <a:ext cx="5208663" cy="3744416"/>
          </a:xfrm>
        </p:spPr>
      </p:pic>
      <p:sp>
        <p:nvSpPr>
          <p:cNvPr id="5" name="円/楕円 4"/>
          <p:cNvSpPr/>
          <p:nvPr/>
        </p:nvSpPr>
        <p:spPr>
          <a:xfrm>
            <a:off x="467544" y="3595378"/>
            <a:ext cx="417646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stCxn id="5" idx="7"/>
          </p:cNvCxnSpPr>
          <p:nvPr/>
        </p:nvCxnSpPr>
        <p:spPr>
          <a:xfrm flipV="1">
            <a:off x="4032379" y="1916832"/>
            <a:ext cx="1475725" cy="18578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652120" y="1412776"/>
            <a:ext cx="3312368" cy="2123658"/>
          </a:xfrm>
          <a:prstGeom prst="rect">
            <a:avLst/>
          </a:prstGeom>
          <a:noFill/>
        </p:spPr>
        <p:txBody>
          <a:bodyPr wrap="square" rtlCol="0">
            <a:spAutoFit/>
          </a:bodyPr>
          <a:lstStyle/>
          <a:p>
            <a:r>
              <a:rPr kumimoji="1" lang="ja-JP" altLang="en-US" sz="2200" dirty="0" smtClean="0"/>
              <a:t>配置的に</a:t>
            </a:r>
            <a:r>
              <a:rPr kumimoji="1" lang="ja-JP" altLang="en-US" sz="2200" dirty="0" smtClean="0"/>
              <a:t>、</a:t>
            </a:r>
            <a:r>
              <a:rPr kumimoji="1" lang="en-US" altLang="ja-JP" sz="2200" dirty="0" smtClean="0"/>
              <a:t>p</a:t>
            </a:r>
            <a:r>
              <a:rPr lang="en-US" altLang="ja-JP" sz="2200" dirty="0" smtClean="0"/>
              <a:t>-</a:t>
            </a:r>
            <a:r>
              <a:rPr lang="ja-JP" altLang="en-US" sz="2200" dirty="0" smtClean="0"/>
              <a:t>ポジトロニウムの崩壊によるイベントは取れないはず。</a:t>
            </a:r>
            <a:endParaRPr lang="en-US" altLang="ja-JP" sz="2200" dirty="0" smtClean="0"/>
          </a:p>
          <a:p>
            <a:r>
              <a:rPr kumimoji="1" lang="ja-JP" altLang="en-US" sz="2200" dirty="0"/>
              <a:t>　</a:t>
            </a:r>
            <a:r>
              <a:rPr kumimoji="1" lang="ja-JP" altLang="en-US" sz="2200" dirty="0" smtClean="0"/>
              <a:t>しかし、明らかに</a:t>
            </a:r>
            <a:r>
              <a:rPr lang="en-US" altLang="ja-JP" sz="2200" dirty="0" smtClean="0"/>
              <a:t>NaI1/NaI3</a:t>
            </a:r>
            <a:r>
              <a:rPr lang="ja-JP" altLang="en-US" sz="2200" dirty="0" smtClean="0"/>
              <a:t>と同じようなヒストグラムになっている。</a:t>
            </a:r>
            <a:endParaRPr kumimoji="1" lang="ja-JP" altLang="en-US" sz="2200" dirty="0"/>
          </a:p>
        </p:txBody>
      </p:sp>
      <p:sp>
        <p:nvSpPr>
          <p:cNvPr id="10" name="下矢印 9"/>
          <p:cNvSpPr/>
          <p:nvPr/>
        </p:nvSpPr>
        <p:spPr>
          <a:xfrm>
            <a:off x="6444208" y="3774649"/>
            <a:ext cx="1224136" cy="432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52120" y="4509120"/>
            <a:ext cx="3024336" cy="1107996"/>
          </a:xfrm>
          <a:prstGeom prst="rect">
            <a:avLst/>
          </a:prstGeom>
          <a:noFill/>
        </p:spPr>
        <p:txBody>
          <a:bodyPr wrap="square" rtlCol="0">
            <a:spAutoFit/>
          </a:bodyPr>
          <a:lstStyle/>
          <a:p>
            <a:r>
              <a:rPr kumimoji="1" lang="ja-JP" altLang="en-US" sz="2200" dirty="0" smtClean="0"/>
              <a:t>寿命を測定する前に、どういうイベントなのかを評価する必要がある。</a:t>
            </a:r>
            <a:endParaRPr kumimoji="1" lang="ja-JP" altLang="en-US" sz="2200" dirty="0"/>
          </a:p>
        </p:txBody>
      </p:sp>
    </p:spTree>
    <p:extLst>
      <p:ext uri="{BB962C8B-B14F-4D97-AF65-F5344CB8AC3E}">
        <p14:creationId xmlns:p14="http://schemas.microsoft.com/office/powerpoint/2010/main" xmlns="" val="1701338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NaI1/NaI3</a:t>
            </a:r>
            <a:r>
              <a:rPr kumimoji="1" lang="ja-JP" altLang="en-US" dirty="0" smtClean="0"/>
              <a:t>の</a:t>
            </a:r>
            <a:r>
              <a:rPr kumimoji="1" lang="en-US" altLang="ja-JP" dirty="0" smtClean="0"/>
              <a:t>Compton</a:t>
            </a:r>
            <a:r>
              <a:rPr kumimoji="1" lang="ja-JP" altLang="en-US" dirty="0" smtClean="0"/>
              <a:t>散乱</a:t>
            </a:r>
            <a:endParaRPr kumimoji="1" lang="ja-JP" altLang="en-US" dirty="0"/>
          </a:p>
        </p:txBody>
      </p:sp>
      <p:sp>
        <p:nvSpPr>
          <p:cNvPr id="3" name="コンテンツ プレースホルダー 2"/>
          <p:cNvSpPr>
            <a:spLocks noGrp="1"/>
          </p:cNvSpPr>
          <p:nvPr>
            <p:ph idx="1"/>
          </p:nvPr>
        </p:nvSpPr>
        <p:spPr>
          <a:xfrm>
            <a:off x="457200" y="1600200"/>
            <a:ext cx="8291264" cy="964704"/>
          </a:xfrm>
        </p:spPr>
        <p:txBody>
          <a:bodyPr>
            <a:normAutofit/>
          </a:bodyPr>
          <a:lstStyle/>
          <a:p>
            <a:pPr marL="0" indent="0">
              <a:buNone/>
            </a:pPr>
            <a:r>
              <a:rPr kumimoji="1" lang="en-US" altLang="ja-JP" sz="2400" dirty="0" smtClean="0"/>
              <a:t>NaI3</a:t>
            </a:r>
            <a:r>
              <a:rPr kumimoji="1" lang="ja-JP" altLang="en-US" sz="2400" dirty="0" smtClean="0"/>
              <a:t>の</a:t>
            </a:r>
            <a:r>
              <a:rPr kumimoji="1" lang="en-US" altLang="ja-JP" sz="2400" dirty="0" smtClean="0"/>
              <a:t>p-</a:t>
            </a:r>
            <a:r>
              <a:rPr kumimoji="1" lang="ja-JP" altLang="en-US" sz="2400" dirty="0" smtClean="0"/>
              <a:t>ポジトロニウム崩壊イベントと</a:t>
            </a:r>
            <a:r>
              <a:rPr lang="en-US" altLang="ja-JP" sz="2400" dirty="0" smtClean="0"/>
              <a:t>Coincidence</a:t>
            </a:r>
            <a:r>
              <a:rPr lang="ja-JP" altLang="en-US" sz="2400" dirty="0" smtClean="0"/>
              <a:t>をとれているイベントを抽出したときの、</a:t>
            </a:r>
            <a:r>
              <a:rPr lang="en-US" altLang="ja-JP" sz="2400" dirty="0" smtClean="0"/>
              <a:t>NaI1</a:t>
            </a:r>
            <a:r>
              <a:rPr lang="ja-JP" altLang="en-US" sz="2400" dirty="0" smtClean="0"/>
              <a:t>のヒストグラム</a:t>
            </a:r>
            <a:endParaRPr kumimoji="1"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2420887"/>
            <a:ext cx="5688632" cy="4089457"/>
          </a:xfrm>
          <a:prstGeom prst="rect">
            <a:avLst/>
          </a:prstGeom>
        </p:spPr>
      </p:pic>
      <p:sp>
        <p:nvSpPr>
          <p:cNvPr id="6" name="円/楕円 5"/>
          <p:cNvSpPr/>
          <p:nvPr/>
        </p:nvSpPr>
        <p:spPr>
          <a:xfrm>
            <a:off x="1115616" y="3645024"/>
            <a:ext cx="1008112" cy="144016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6" idx="7"/>
          </p:cNvCxnSpPr>
          <p:nvPr/>
        </p:nvCxnSpPr>
        <p:spPr>
          <a:xfrm flipV="1">
            <a:off x="1976093" y="2780928"/>
            <a:ext cx="4036067" cy="107500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084168" y="2486688"/>
            <a:ext cx="2880320" cy="923330"/>
          </a:xfrm>
          <a:prstGeom prst="rect">
            <a:avLst/>
          </a:prstGeom>
          <a:noFill/>
        </p:spPr>
        <p:txBody>
          <a:bodyPr wrap="square" rtlCol="0">
            <a:spAutoFit/>
          </a:bodyPr>
          <a:lstStyle/>
          <a:p>
            <a:r>
              <a:rPr kumimoji="1" lang="en-US" altLang="ja-JP" dirty="0" smtClean="0"/>
              <a:t>P-</a:t>
            </a:r>
            <a:r>
              <a:rPr kumimoji="1" lang="ja-JP" altLang="en-US" dirty="0" smtClean="0"/>
              <a:t>ポジトロニウムの崩壊イベントが</a:t>
            </a:r>
            <a:r>
              <a:rPr kumimoji="1" lang="en-US" altLang="ja-JP" dirty="0" smtClean="0"/>
              <a:t>100[ns]</a:t>
            </a:r>
            <a:r>
              <a:rPr kumimoji="1" lang="ja-JP" altLang="en-US" dirty="0" err="1" smtClean="0"/>
              <a:t>ほど</a:t>
            </a:r>
            <a:r>
              <a:rPr kumimoji="1" lang="ja-JP" altLang="en-US" dirty="0" smtClean="0"/>
              <a:t>遅れたところにも観測されている。</a:t>
            </a:r>
            <a:endParaRPr kumimoji="1" lang="ja-JP" altLang="en-US" dirty="0"/>
          </a:p>
        </p:txBody>
      </p:sp>
      <p:sp>
        <p:nvSpPr>
          <p:cNvPr id="12" name="下矢印 11"/>
          <p:cNvSpPr/>
          <p:nvPr/>
        </p:nvSpPr>
        <p:spPr>
          <a:xfrm>
            <a:off x="6876256" y="3501008"/>
            <a:ext cx="792088" cy="354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228184" y="4005064"/>
            <a:ext cx="2736304" cy="1200329"/>
          </a:xfrm>
          <a:prstGeom prst="rect">
            <a:avLst/>
          </a:prstGeom>
          <a:noFill/>
        </p:spPr>
        <p:txBody>
          <a:bodyPr wrap="square" rtlCol="0">
            <a:spAutoFit/>
          </a:bodyPr>
          <a:lstStyle/>
          <a:p>
            <a:r>
              <a:rPr kumimoji="1" lang="en-US" altLang="ja-JP" dirty="0" smtClean="0"/>
              <a:t>p-</a:t>
            </a:r>
            <a:r>
              <a:rPr kumimoji="1" lang="ja-JP" altLang="en-US" dirty="0" smtClean="0"/>
              <a:t>ポジトロニウムから出た</a:t>
            </a:r>
            <a:r>
              <a:rPr kumimoji="1" lang="en-US" altLang="ja-JP" dirty="0" smtClean="0"/>
              <a:t>511keVγ</a:t>
            </a:r>
            <a:r>
              <a:rPr kumimoji="1" lang="ja-JP" altLang="en-US" dirty="0" smtClean="0"/>
              <a:t>が多重に</a:t>
            </a:r>
            <a:r>
              <a:rPr kumimoji="1" lang="en-US" altLang="ja-JP" b="1" u="sng" dirty="0" smtClean="0"/>
              <a:t>Compton</a:t>
            </a:r>
            <a:r>
              <a:rPr kumimoji="1" lang="ja-JP" altLang="en-US" b="1" u="sng" dirty="0" smtClean="0"/>
              <a:t>散乱</a:t>
            </a:r>
            <a:r>
              <a:rPr kumimoji="1" lang="ja-JP" altLang="en-US" dirty="0" smtClean="0"/>
              <a:t>を起こしているのでは</a:t>
            </a:r>
            <a:r>
              <a:rPr lang="en-US" altLang="ja-JP" dirty="0" smtClean="0"/>
              <a:t>?</a:t>
            </a:r>
          </a:p>
        </p:txBody>
      </p:sp>
    </p:spTree>
    <p:extLst>
      <p:ext uri="{BB962C8B-B14F-4D97-AF65-F5344CB8AC3E}">
        <p14:creationId xmlns:p14="http://schemas.microsoft.com/office/powerpoint/2010/main" xmlns="" val="2841356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Compton</a:t>
            </a:r>
            <a:r>
              <a:rPr kumimoji="1" lang="ja-JP" altLang="en-US" dirty="0" smtClean="0"/>
              <a:t>散乱の検証</a:t>
            </a:r>
            <a:endParaRPr kumimoji="1" lang="ja-JP" altLang="en-US" dirty="0"/>
          </a:p>
        </p:txBody>
      </p:sp>
      <mc:AlternateContent xmlns:mc="http://schemas.openxmlformats.org/markup-compatibility/2006">
        <mc:Choice xmlns:a14="http://schemas.microsoft.com/office/drawing/2010/main" xmlns="" Requires="a14">
          <p:sp>
            <p:nvSpPr>
              <p:cNvPr id="5" name="テキスト ボックス 4"/>
              <p:cNvSpPr txBox="1"/>
              <p:nvPr/>
            </p:nvSpPr>
            <p:spPr>
              <a:xfrm>
                <a:off x="514898" y="1475492"/>
                <a:ext cx="3553046" cy="646331"/>
              </a:xfrm>
              <a:prstGeom prst="rect">
                <a:avLst/>
              </a:prstGeom>
              <a:noFill/>
            </p:spPr>
            <p:txBody>
              <a:bodyPr wrap="square" rtlCol="0">
                <a:spAutoFit/>
              </a:bodyPr>
              <a:lstStyle/>
              <a:p>
                <a:r>
                  <a:rPr kumimoji="1" lang="ja-JP" altLang="en-US" b="0" dirty="0" smtClean="0"/>
                  <a:t>・</a:t>
                </a:r>
                <a14:m>
                  <m:oMath xmlns:m="http://schemas.openxmlformats.org/officeDocument/2006/math">
                    <m:r>
                      <a:rPr kumimoji="1" lang="en-US" altLang="ja-JP" b="0" i="1" smtClean="0">
                        <a:latin typeface="Cambria Math"/>
                      </a:rPr>
                      <m:t>−10[</m:t>
                    </m:r>
                    <m:r>
                      <a:rPr kumimoji="1" lang="en-US" altLang="ja-JP" b="0" i="1" smtClean="0">
                        <a:latin typeface="Cambria Math"/>
                      </a:rPr>
                      <m:t>𝑛𝑠</m:t>
                    </m:r>
                    <m:r>
                      <a:rPr kumimoji="1" lang="en-US" altLang="ja-JP" b="0" i="1" smtClean="0">
                        <a:latin typeface="Cambria Math"/>
                      </a:rPr>
                      <m:t>] ≤</m:t>
                    </m:r>
                    <m:r>
                      <a:rPr kumimoji="1" lang="en-US" altLang="ja-JP" b="0" i="1" smtClean="0">
                        <a:latin typeface="Cambria Math"/>
                        <a:ea typeface="Cambria Math"/>
                      </a:rPr>
                      <m:t>𝑇</m:t>
                    </m:r>
                    <m:r>
                      <a:rPr kumimoji="1" lang="en-US" altLang="ja-JP" b="0" i="1" smtClean="0">
                        <a:latin typeface="Cambria Math"/>
                        <a:ea typeface="Cambria Math"/>
                      </a:rPr>
                      <m:t> ≤10</m:t>
                    </m:r>
                    <m:d>
                      <m:dPr>
                        <m:begChr m:val="["/>
                        <m:endChr m:val="]"/>
                        <m:ctrlPr>
                          <a:rPr kumimoji="1" lang="en-US" altLang="ja-JP" b="0" i="1" smtClean="0">
                            <a:latin typeface="Cambria Math"/>
                            <a:ea typeface="Cambria Math"/>
                          </a:rPr>
                        </m:ctrlPr>
                      </m:dPr>
                      <m:e>
                        <m:r>
                          <a:rPr kumimoji="1" lang="en-US" altLang="ja-JP" b="0" i="1" smtClean="0">
                            <a:latin typeface="Cambria Math"/>
                            <a:ea typeface="Cambria Math"/>
                          </a:rPr>
                          <m:t>𝑛𝑠</m:t>
                        </m:r>
                      </m:e>
                    </m:d>
                  </m:oMath>
                </a14:m>
                <a:r>
                  <a:rPr kumimoji="1" lang="ja-JP" altLang="en-US" dirty="0" smtClean="0"/>
                  <a:t>の領域のエネルギーヒストグラム</a:t>
                </a:r>
                <a:endParaRPr kumimoji="1" lang="ja-JP" altLang="en-US" dirty="0"/>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514898" y="1475492"/>
                <a:ext cx="3553046" cy="646331"/>
              </a:xfrm>
              <a:prstGeom prst="rect">
                <a:avLst/>
              </a:prstGeom>
              <a:blipFill rotWithShape="1">
                <a:blip r:embed="rId2" cstate="print"/>
                <a:stretch>
                  <a:fillRect l="-1372" t="-6604" r="-1372" b="-11321"/>
                </a:stretch>
              </a:blipFill>
            </p:spPr>
            <p:txBody>
              <a:bodyPr/>
              <a:lstStyle/>
              <a:p>
                <a:r>
                  <a:rPr lang="ja-JP" altLang="en-US">
                    <a:noFill/>
                  </a:rPr>
                  <a:t> </a:t>
                </a:r>
              </a:p>
            </p:txBody>
          </p:sp>
        </mc:Fallback>
      </mc:AlternateContent>
      <p:pic>
        <p:nvPicPr>
          <p:cNvPr id="6" name="図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2" y="2348880"/>
            <a:ext cx="4807997" cy="3456384"/>
          </a:xfrm>
          <a:prstGeom prst="rect">
            <a:avLst/>
          </a:prstGeom>
        </p:spPr>
      </p:pic>
      <p:sp>
        <p:nvSpPr>
          <p:cNvPr id="8" name="テキスト ボックス 7"/>
          <p:cNvSpPr txBox="1"/>
          <p:nvPr/>
        </p:nvSpPr>
        <p:spPr>
          <a:xfrm>
            <a:off x="5004509" y="1475492"/>
            <a:ext cx="3553046" cy="646331"/>
          </a:xfrm>
          <a:prstGeom prst="rect">
            <a:avLst/>
          </a:prstGeom>
          <a:noFill/>
        </p:spPr>
        <p:txBody>
          <a:bodyPr wrap="square" rtlCol="0">
            <a:spAutoFit/>
          </a:bodyPr>
          <a:lstStyle/>
          <a:p>
            <a:r>
              <a:rPr kumimoji="1" lang="ja-JP" altLang="en-US" b="0" dirty="0" smtClean="0"/>
              <a:t>・</a:t>
            </a:r>
            <a:r>
              <a:rPr kumimoji="1" lang="en-US" altLang="ja-JP" b="0" dirty="0" smtClean="0"/>
              <a:t>NaI3</a:t>
            </a:r>
            <a:r>
              <a:rPr kumimoji="1" lang="ja-JP" altLang="en-US" b="0" dirty="0" smtClean="0"/>
              <a:t>が</a:t>
            </a:r>
            <a:r>
              <a:rPr kumimoji="1" lang="en-US" altLang="ja-JP" b="0" dirty="0" smtClean="0"/>
              <a:t>p-</a:t>
            </a:r>
            <a:r>
              <a:rPr kumimoji="1" lang="ja-JP" altLang="en-US" b="0" dirty="0" smtClean="0"/>
              <a:t>ポジトロニウムを捉えたときの</a:t>
            </a:r>
            <a:r>
              <a:rPr kumimoji="1" lang="ja-JP" altLang="en-US" dirty="0" smtClean="0"/>
              <a:t>エネルギーヒストグラム</a:t>
            </a:r>
            <a:endParaRPr kumimoji="1" lang="ja-JP" altLang="en-US" dirty="0"/>
          </a:p>
        </p:txBody>
      </p:sp>
      <p:pic>
        <p:nvPicPr>
          <p:cNvPr id="9" name="図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12041" y="2636912"/>
            <a:ext cx="4268713" cy="2863772"/>
          </a:xfrm>
          <a:prstGeom prst="rect">
            <a:avLst/>
          </a:prstGeom>
        </p:spPr>
      </p:pic>
      <p:sp>
        <p:nvSpPr>
          <p:cNvPr id="10" name="円/楕円 9"/>
          <p:cNvSpPr/>
          <p:nvPr/>
        </p:nvSpPr>
        <p:spPr>
          <a:xfrm>
            <a:off x="5436096" y="4941168"/>
            <a:ext cx="1728192" cy="5595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a:stCxn id="10" idx="0"/>
          </p:cNvCxnSpPr>
          <p:nvPr/>
        </p:nvCxnSpPr>
        <p:spPr>
          <a:xfrm flipH="1" flipV="1">
            <a:off x="5868144" y="4221088"/>
            <a:ext cx="432048" cy="7200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36096" y="3645024"/>
            <a:ext cx="1864613" cy="646331"/>
          </a:xfrm>
          <a:prstGeom prst="rect">
            <a:avLst/>
          </a:prstGeom>
          <a:noFill/>
        </p:spPr>
        <p:txBody>
          <a:bodyPr wrap="none" rtlCol="0">
            <a:spAutoFit/>
          </a:bodyPr>
          <a:lstStyle/>
          <a:p>
            <a:r>
              <a:rPr kumimoji="1" lang="en-US" altLang="ja-JP" dirty="0" smtClean="0"/>
              <a:t>Compton</a:t>
            </a:r>
            <a:r>
              <a:rPr kumimoji="1" lang="ja-JP" altLang="en-US" dirty="0" smtClean="0"/>
              <a:t>散乱の</a:t>
            </a:r>
            <a:endParaRPr kumimoji="1" lang="en-US" altLang="ja-JP" dirty="0" smtClean="0"/>
          </a:p>
          <a:p>
            <a:r>
              <a:rPr lang="ja-JP" altLang="en-US" dirty="0" smtClean="0"/>
              <a:t>ピークに似ている</a:t>
            </a:r>
            <a:endParaRPr kumimoji="1" lang="ja-JP" altLang="en-US" dirty="0"/>
          </a:p>
        </p:txBody>
      </p:sp>
      <p:sp>
        <p:nvSpPr>
          <p:cNvPr id="12" name="テキスト ボックス 11"/>
          <p:cNvSpPr txBox="1"/>
          <p:nvPr/>
        </p:nvSpPr>
        <p:spPr>
          <a:xfrm>
            <a:off x="2267744" y="6021288"/>
            <a:ext cx="4572085" cy="369332"/>
          </a:xfrm>
          <a:prstGeom prst="rect">
            <a:avLst/>
          </a:prstGeom>
          <a:noFill/>
        </p:spPr>
        <p:txBody>
          <a:bodyPr wrap="none" rtlCol="0">
            <a:spAutoFit/>
          </a:bodyPr>
          <a:lstStyle/>
          <a:p>
            <a:r>
              <a:rPr lang="ja-JP" altLang="en-US" dirty="0" smtClean="0"/>
              <a:t>また</a:t>
            </a:r>
            <a:r>
              <a:rPr lang="ja-JP" altLang="en-US" dirty="0" smtClean="0"/>
              <a:t>、遅れてきているイベントは非常に少ない</a:t>
            </a:r>
            <a:endParaRPr kumimoji="1" lang="ja-JP" altLang="en-US" dirty="0"/>
          </a:p>
        </p:txBody>
      </p:sp>
    </p:spTree>
    <p:extLst>
      <p:ext uri="{BB962C8B-B14F-4D97-AF65-F5344CB8AC3E}">
        <p14:creationId xmlns:p14="http://schemas.microsoft.com/office/powerpoint/2010/main" xmlns="" val="18025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Compton</a:t>
            </a:r>
            <a:r>
              <a:rPr kumimoji="1" lang="ja-JP" altLang="en-US" dirty="0" smtClean="0"/>
              <a:t>散乱 仮説</a:t>
            </a:r>
            <a:endParaRPr kumimoji="1" lang="ja-JP" altLang="en-US" dirty="0"/>
          </a:p>
        </p:txBody>
      </p:sp>
      <p:sp>
        <p:nvSpPr>
          <p:cNvPr id="3" name="コンテンツ プレースホルダー 2"/>
          <p:cNvSpPr>
            <a:spLocks noGrp="1"/>
          </p:cNvSpPr>
          <p:nvPr>
            <p:ph idx="1"/>
          </p:nvPr>
        </p:nvSpPr>
        <p:spPr>
          <a:xfrm>
            <a:off x="601216" y="1196752"/>
            <a:ext cx="8229600" cy="1396752"/>
          </a:xfrm>
        </p:spPr>
        <p:txBody>
          <a:bodyPr/>
          <a:lstStyle/>
          <a:p>
            <a:pPr marL="0" indent="0">
              <a:buNone/>
            </a:pPr>
            <a:r>
              <a:rPr kumimoji="1" lang="ja-JP" altLang="en-US" dirty="0" smtClean="0"/>
              <a:t>以上のデータから非常に遅れているイベントは</a:t>
            </a:r>
            <a:endParaRPr kumimoji="1" lang="en-US" altLang="ja-JP" dirty="0" smtClean="0"/>
          </a:p>
          <a:p>
            <a:pPr marL="0" indent="0">
              <a:buNone/>
            </a:pPr>
            <a:r>
              <a:rPr lang="en-US" altLang="ja-JP" dirty="0" smtClean="0"/>
              <a:t>Compton</a:t>
            </a:r>
            <a:r>
              <a:rPr lang="ja-JP" altLang="en-US" dirty="0" smtClean="0"/>
              <a:t>散乱した結果であると考える。</a:t>
            </a:r>
            <a:endParaRPr kumimoji="1" lang="ja-JP" altLang="en-US" dirty="0"/>
          </a:p>
        </p:txBody>
      </p:sp>
      <p:grpSp>
        <p:nvGrpSpPr>
          <p:cNvPr id="4" name="グループ化 41"/>
          <p:cNvGrpSpPr/>
          <p:nvPr/>
        </p:nvGrpSpPr>
        <p:grpSpPr>
          <a:xfrm>
            <a:off x="1440309" y="2721635"/>
            <a:ext cx="6263381" cy="3718985"/>
            <a:chOff x="1440309" y="2721635"/>
            <a:chExt cx="6263381" cy="3718985"/>
          </a:xfrm>
        </p:grpSpPr>
        <p:cxnSp>
          <p:nvCxnSpPr>
            <p:cNvPr id="18" name="直線矢印コネクタ 17"/>
            <p:cNvCxnSpPr/>
            <p:nvPr/>
          </p:nvCxnSpPr>
          <p:spPr>
            <a:xfrm flipV="1">
              <a:off x="3988890" y="2721635"/>
              <a:ext cx="3463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40"/>
            <p:cNvGrpSpPr/>
            <p:nvPr/>
          </p:nvGrpSpPr>
          <p:grpSpPr>
            <a:xfrm>
              <a:off x="1440309" y="2937659"/>
              <a:ext cx="6263381" cy="3502961"/>
              <a:chOff x="1440309" y="2937659"/>
              <a:chExt cx="6263381" cy="3502961"/>
            </a:xfrm>
          </p:grpSpPr>
          <p:grpSp>
            <p:nvGrpSpPr>
              <p:cNvPr id="8" name="グループ化 37"/>
              <p:cNvGrpSpPr/>
              <p:nvPr/>
            </p:nvGrpSpPr>
            <p:grpSpPr>
              <a:xfrm>
                <a:off x="1440309" y="2937659"/>
                <a:ext cx="6263381" cy="3502961"/>
                <a:chOff x="899592" y="3068960"/>
                <a:chExt cx="6263381" cy="3502961"/>
              </a:xfrm>
            </p:grpSpPr>
            <p:cxnSp>
              <p:nvCxnSpPr>
                <p:cNvPr id="5" name="曲線コネクタ 4"/>
                <p:cNvCxnSpPr/>
                <p:nvPr/>
              </p:nvCxnSpPr>
              <p:spPr>
                <a:xfrm rot="5400000" flipH="1" flipV="1">
                  <a:off x="719572" y="4401108"/>
                  <a:ext cx="1656184" cy="12961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H="1" flipV="1">
                  <a:off x="1679822" y="3068960"/>
                  <a:ext cx="43204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2195736" y="400506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曲線コネクタ 12"/>
                <p:cNvCxnSpPr/>
                <p:nvPr/>
              </p:nvCxnSpPr>
              <p:spPr>
                <a:xfrm rot="5400000" flipH="1" flipV="1">
                  <a:off x="2486274" y="3410998"/>
                  <a:ext cx="612068" cy="57606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3073564" y="31390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曲線コネクタ 19"/>
                <p:cNvCxnSpPr/>
                <p:nvPr/>
              </p:nvCxnSpPr>
              <p:spPr>
                <a:xfrm rot="16200000" flipH="1">
                  <a:off x="3135273" y="3576449"/>
                  <a:ext cx="972108" cy="60520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3851920" y="44371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a:off x="2814670" y="4689140"/>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4572000" y="539747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曲線コネクタ 30"/>
                <p:cNvCxnSpPr/>
                <p:nvPr/>
              </p:nvCxnSpPr>
              <p:spPr>
                <a:xfrm>
                  <a:off x="3923928" y="4689140"/>
                  <a:ext cx="648072" cy="5400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783320" y="5707825"/>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曲線コネクタ 34"/>
                <p:cNvCxnSpPr/>
                <p:nvPr/>
              </p:nvCxnSpPr>
              <p:spPr>
                <a:xfrm flipV="1">
                  <a:off x="4783320" y="4689140"/>
                  <a:ext cx="1008112" cy="72008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5940152"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p:cNvCxnSpPr/>
                <p:nvPr/>
              </p:nvCxnSpPr>
              <p:spPr>
                <a:xfrm>
                  <a:off x="6154861" y="4843729"/>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0" name="曲線コネクタ 39"/>
              <p:cNvCxnSpPr/>
              <p:nvPr/>
            </p:nvCxnSpPr>
            <p:spPr>
              <a:xfrm rot="5400000" flipH="1" flipV="1">
                <a:off x="6408532" y="3478048"/>
                <a:ext cx="1116125" cy="68341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41927267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NaI2</a:t>
            </a:r>
            <a:r>
              <a:rPr kumimoji="1" lang="ja-JP" altLang="en-US" dirty="0" smtClean="0"/>
              <a:t>に入っているイベントの解釈</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先ほどの</a:t>
            </a:r>
            <a:r>
              <a:rPr kumimoji="1" lang="en-US" altLang="ja-JP" dirty="0" smtClean="0"/>
              <a:t>Compton</a:t>
            </a:r>
            <a:r>
              <a:rPr kumimoji="1" lang="ja-JP" altLang="en-US" dirty="0" smtClean="0"/>
              <a:t>散乱の仮説によれば、</a:t>
            </a:r>
            <a:endParaRPr kumimoji="1" lang="en-US" altLang="ja-JP" dirty="0" smtClean="0"/>
          </a:p>
          <a:p>
            <a:pPr marL="0" indent="0">
              <a:buNone/>
            </a:pPr>
            <a:r>
              <a:rPr lang="en-US" altLang="ja-JP" dirty="0" smtClean="0"/>
              <a:t>Compton</a:t>
            </a:r>
            <a:r>
              <a:rPr lang="ja-JP" altLang="en-US" dirty="0" smtClean="0"/>
              <a:t>散乱された</a:t>
            </a:r>
            <a:r>
              <a:rPr lang="en-US" altLang="ja-JP" dirty="0" smtClean="0"/>
              <a:t>γ</a:t>
            </a:r>
            <a:r>
              <a:rPr lang="ja-JP" altLang="en-US" dirty="0" smtClean="0"/>
              <a:t>線が</a:t>
            </a:r>
            <a:r>
              <a:rPr lang="en-US" altLang="ja-JP" dirty="0" smtClean="0"/>
              <a:t>NaI2</a:t>
            </a:r>
            <a:r>
              <a:rPr lang="ja-JP" altLang="en-US" dirty="0" smtClean="0"/>
              <a:t>で観測されてもいい</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212976"/>
            <a:ext cx="4751519" cy="3415783"/>
          </a:xfrm>
          <a:prstGeom prst="rect">
            <a:avLst/>
          </a:prstGeom>
        </p:spPr>
      </p:pic>
      <p:sp>
        <p:nvSpPr>
          <p:cNvPr id="6" name="円/楕円 5"/>
          <p:cNvSpPr/>
          <p:nvPr/>
        </p:nvSpPr>
        <p:spPr>
          <a:xfrm>
            <a:off x="1331640" y="4797152"/>
            <a:ext cx="1080120" cy="10081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6" idx="0"/>
          </p:cNvCxnSpPr>
          <p:nvPr/>
        </p:nvCxnSpPr>
        <p:spPr>
          <a:xfrm flipV="1">
            <a:off x="1871700" y="4365104"/>
            <a:ext cx="324036" cy="4320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75656" y="3730519"/>
            <a:ext cx="1656184" cy="677108"/>
          </a:xfrm>
          <a:prstGeom prst="rect">
            <a:avLst/>
          </a:prstGeom>
          <a:noFill/>
        </p:spPr>
        <p:txBody>
          <a:bodyPr wrap="square" rtlCol="0">
            <a:spAutoFit/>
          </a:bodyPr>
          <a:lstStyle/>
          <a:p>
            <a:r>
              <a:rPr lang="en-US" altLang="ja-JP" sz="2000" dirty="0" smtClean="0"/>
              <a:t>Compton</a:t>
            </a:r>
            <a:r>
              <a:rPr lang="ja-JP" altLang="en-US" dirty="0" smtClean="0"/>
              <a:t>散乱</a:t>
            </a:r>
            <a:endParaRPr lang="en-US" altLang="ja-JP" dirty="0" smtClean="0"/>
          </a:p>
          <a:p>
            <a:r>
              <a:rPr lang="ja-JP" altLang="en-US" dirty="0" smtClean="0"/>
              <a:t>が混じる</a:t>
            </a:r>
            <a:endParaRPr kumimoji="1" lang="ja-JP" altLang="en-US" dirty="0"/>
          </a:p>
        </p:txBody>
      </p:sp>
      <p:sp>
        <p:nvSpPr>
          <p:cNvPr id="10" name="下矢印 9"/>
          <p:cNvSpPr/>
          <p:nvPr/>
        </p:nvSpPr>
        <p:spPr>
          <a:xfrm>
            <a:off x="6084168" y="2924944"/>
            <a:ext cx="1224136" cy="805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64088" y="4044426"/>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配置により</a:t>
            </a:r>
            <a:r>
              <a:rPr kumimoji="1" lang="en-US" altLang="ja-JP" sz="2400" dirty="0" smtClean="0"/>
              <a:t>o-</a:t>
            </a:r>
            <a:r>
              <a:rPr kumimoji="1" lang="ja-JP" altLang="en-US" sz="2400" dirty="0" smtClean="0"/>
              <a:t>ポジトロニウムと</a:t>
            </a:r>
            <a:r>
              <a:rPr lang="en-US" altLang="ja-JP" sz="2400" dirty="0" smtClean="0"/>
              <a:t>p-</a:t>
            </a:r>
            <a:r>
              <a:rPr lang="ja-JP" altLang="en-US" sz="2400" dirty="0" smtClean="0"/>
              <a:t>ポジトロニウムを判別するのは困難。</a:t>
            </a:r>
            <a:endParaRPr kumimoji="1" lang="ja-JP" altLang="en-US" sz="2400" dirty="0"/>
          </a:p>
        </p:txBody>
      </p:sp>
    </p:spTree>
    <p:extLst>
      <p:ext uri="{BB962C8B-B14F-4D97-AF65-F5344CB8AC3E}">
        <p14:creationId xmlns:p14="http://schemas.microsoft.com/office/powerpoint/2010/main" xmlns="" val="3728973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smtClean="0"/>
              <a:t>ポジトロニウムの崩壊過程</a:t>
            </a:r>
          </a:p>
        </p:txBody>
      </p:sp>
      <p:sp>
        <p:nvSpPr>
          <p:cNvPr id="4099" name="コンテンツ プレースホルダ 2"/>
          <p:cNvSpPr>
            <a:spLocks noGrp="1"/>
          </p:cNvSpPr>
          <p:nvPr>
            <p:ph idx="1"/>
          </p:nvPr>
        </p:nvSpPr>
        <p:spPr/>
        <p:txBody>
          <a:bodyPr/>
          <a:lstStyle/>
          <a:p>
            <a:pPr eaLnBrk="1" hangingPunct="1"/>
            <a:r>
              <a:rPr lang="en-US" altLang="ja-JP" smtClean="0"/>
              <a:t>p-Ps</a:t>
            </a:r>
            <a:r>
              <a:rPr lang="ja-JP" altLang="en-US" smtClean="0"/>
              <a:t>（</a:t>
            </a:r>
            <a:r>
              <a:rPr lang="en-US" altLang="ja-JP" smtClean="0"/>
              <a:t>spin singlet</a:t>
            </a:r>
            <a:r>
              <a:rPr lang="ja-JP" altLang="en-US" smtClean="0"/>
              <a:t>）</a:t>
            </a:r>
            <a:endParaRPr lang="en-US" altLang="ja-JP" smtClean="0"/>
          </a:p>
          <a:p>
            <a:pPr eaLnBrk="1" hangingPunct="1">
              <a:buFont typeface="Arial" charset="0"/>
              <a:buNone/>
            </a:pPr>
            <a:r>
              <a:rPr lang="en-US" altLang="ja-JP" smtClean="0"/>
              <a:t>	-&gt; </a:t>
            </a:r>
            <a:r>
              <a:rPr lang="ja-JP" altLang="en-US" smtClean="0"/>
              <a:t>偶数個の</a:t>
            </a:r>
            <a:r>
              <a:rPr lang="en-US" altLang="ja-JP" smtClean="0"/>
              <a:t>γ</a:t>
            </a:r>
            <a:r>
              <a:rPr lang="ja-JP" altLang="en-US" smtClean="0"/>
              <a:t>線に崩壊</a:t>
            </a:r>
            <a:endParaRPr lang="en-US" altLang="ja-JP" smtClean="0"/>
          </a:p>
          <a:p>
            <a:pPr eaLnBrk="1" hangingPunct="1"/>
            <a:r>
              <a:rPr lang="en-US" altLang="ja-JP" smtClean="0"/>
              <a:t>o-Ps</a:t>
            </a:r>
            <a:r>
              <a:rPr lang="ja-JP" altLang="en-US" smtClean="0"/>
              <a:t>（</a:t>
            </a:r>
            <a:r>
              <a:rPr lang="en-US" altLang="ja-JP" smtClean="0"/>
              <a:t>spin triplet</a:t>
            </a:r>
            <a:r>
              <a:rPr lang="ja-JP" altLang="en-US" smtClean="0"/>
              <a:t>）</a:t>
            </a:r>
            <a:endParaRPr lang="en-US" altLang="ja-JP" smtClean="0"/>
          </a:p>
          <a:p>
            <a:pPr eaLnBrk="1" hangingPunct="1">
              <a:buFont typeface="Arial" charset="0"/>
              <a:buNone/>
            </a:pPr>
            <a:r>
              <a:rPr lang="en-US" altLang="ja-JP" smtClean="0"/>
              <a:t>	-&gt;</a:t>
            </a:r>
            <a:r>
              <a:rPr lang="ja-JP" altLang="en-US" smtClean="0"/>
              <a:t>奇数個の</a:t>
            </a:r>
            <a:r>
              <a:rPr lang="en-US" altLang="ja-JP" smtClean="0"/>
              <a:t>γ</a:t>
            </a:r>
            <a:r>
              <a:rPr lang="ja-JP" altLang="en-US" smtClean="0"/>
              <a:t>線に崩壊</a:t>
            </a:r>
            <a:endParaRPr lang="en-US" altLang="ja-JP" smtClean="0"/>
          </a:p>
          <a:p>
            <a:pPr eaLnBrk="1" hangingPunct="1">
              <a:buFont typeface="Arial" charset="0"/>
              <a:buNone/>
            </a:pPr>
            <a:endParaRPr lang="en-US" altLang="ja-JP" smtClean="0"/>
          </a:p>
          <a:p>
            <a:pPr eaLnBrk="1" hangingPunct="1">
              <a:buFont typeface="Arial" charset="0"/>
              <a:buNone/>
            </a:pPr>
            <a:r>
              <a:rPr lang="en-US" altLang="ja-JP" smtClean="0"/>
              <a:t>	</a:t>
            </a:r>
            <a:r>
              <a:rPr lang="ja-JP" altLang="en-US" smtClean="0"/>
              <a:t>これらの性質は荷電共役変換の対称性より導かれる。</a:t>
            </a:r>
            <a:endParaRPr lang="en-US" altLang="ja-JP" smtClean="0"/>
          </a:p>
          <a:p>
            <a:pPr eaLnBrk="1" hangingPunct="1">
              <a:buFont typeface="Arial" charset="0"/>
              <a:buNone/>
            </a:pPr>
            <a:endParaRPr lang="en-US" altLang="ja-JP"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l-GR" altLang="ja-JP" sz="6000" dirty="0" smtClean="0"/>
              <a:t>τ</a:t>
            </a:r>
            <a:r>
              <a:rPr kumimoji="1" lang="en-US" altLang="ja-JP" sz="2400" dirty="0" smtClean="0"/>
              <a:t>total</a:t>
            </a:r>
            <a:r>
              <a:rPr kumimoji="1" lang="ja-JP" altLang="en-US" dirty="0" smtClean="0"/>
              <a:t>の測定</a:t>
            </a:r>
            <a:endParaRPr kumimoji="1" lang="ja-JP" altLang="en-US" baseline="-25000" dirty="0"/>
          </a:p>
        </p:txBody>
      </p:sp>
      <p:sp>
        <p:nvSpPr>
          <p:cNvPr id="3" name="コンテンツ プレースホルダー 2"/>
          <p:cNvSpPr>
            <a:spLocks noGrp="1"/>
          </p:cNvSpPr>
          <p:nvPr>
            <p:ph idx="1"/>
          </p:nvPr>
        </p:nvSpPr>
        <p:spPr>
          <a:xfrm>
            <a:off x="457200" y="1600201"/>
            <a:ext cx="8229600" cy="532655"/>
          </a:xfrm>
        </p:spPr>
        <p:txBody>
          <a:bodyPr>
            <a:normAutofit/>
          </a:bodyPr>
          <a:lstStyle/>
          <a:p>
            <a:pPr marL="0" indent="0">
              <a:buNone/>
            </a:pPr>
            <a:r>
              <a:rPr kumimoji="1" lang="en-US" altLang="ja-JP" sz="2400" dirty="0" smtClean="0"/>
              <a:t>Compton</a:t>
            </a:r>
            <a:r>
              <a:rPr kumimoji="1" lang="ja-JP" altLang="en-US" sz="2400" dirty="0" smtClean="0"/>
              <a:t>散乱についての解釈のデータから</a:t>
            </a:r>
            <a:endParaRPr kumimoji="1" lang="en-US" altLang="ja-JP" sz="2400" dirty="0" smtClean="0"/>
          </a:p>
        </p:txBody>
      </p:sp>
      <mc:AlternateContent xmlns:mc="http://schemas.openxmlformats.org/markup-compatibility/2006">
        <mc:Choice xmlns:a14="http://schemas.microsoft.com/office/drawing/2010/main" xmlns="" Requires="a14">
          <p:sp>
            <p:nvSpPr>
              <p:cNvPr id="4" name="テキスト ボックス 3"/>
              <p:cNvSpPr txBox="1"/>
              <p:nvPr/>
            </p:nvSpPr>
            <p:spPr>
              <a:xfrm>
                <a:off x="395536" y="2060848"/>
                <a:ext cx="8568952" cy="830997"/>
              </a:xfrm>
              <a:prstGeom prst="rect">
                <a:avLst/>
              </a:prstGeom>
              <a:noFill/>
            </p:spPr>
            <p:txBody>
              <a:bodyPr wrap="square" rtlCol="0">
                <a:spAutoFit/>
              </a:bodyPr>
              <a:lstStyle/>
              <a:p>
                <a:r>
                  <a:rPr lang="ja-JP" altLang="en-US" sz="2400" u="sng" dirty="0"/>
                  <a:t>すべての</a:t>
                </a:r>
                <a:r>
                  <a:rPr lang="en-US" altLang="ja-JP" sz="2400" u="sng" dirty="0" err="1"/>
                  <a:t>NaI</a:t>
                </a:r>
                <a:r>
                  <a:rPr lang="ja-JP" altLang="en-US" sz="2400" u="sng" dirty="0"/>
                  <a:t>で</a:t>
                </a:r>
                <a14:m>
                  <m:oMath xmlns:m="http://schemas.openxmlformats.org/officeDocument/2006/math">
                    <m:r>
                      <a:rPr lang="en-US" altLang="ja-JP" sz="2400" i="1" u="sng">
                        <a:latin typeface="Cambria Math"/>
                      </a:rPr>
                      <m:t>𝑇</m:t>
                    </m:r>
                    <m:r>
                      <a:rPr lang="en-US" altLang="ja-JP" sz="2400" i="1" u="sng">
                        <a:latin typeface="Cambria Math"/>
                        <a:ea typeface="Cambria Math"/>
                      </a:rPr>
                      <m:t>≥</m:t>
                    </m:r>
                    <m:r>
                      <a:rPr lang="en-US" altLang="ja-JP" sz="2400" i="1" u="sng">
                        <a:latin typeface="Cambria Math"/>
                      </a:rPr>
                      <m:t>30</m:t>
                    </m:r>
                  </m:oMath>
                </a14:m>
                <a:r>
                  <a:rPr lang="en-US" altLang="ja-JP" sz="2400" u="sng" dirty="0"/>
                  <a:t>[ns]</a:t>
                </a:r>
                <a:r>
                  <a:rPr lang="ja-JP" altLang="en-US" sz="2400" u="sng" dirty="0"/>
                  <a:t>の</a:t>
                </a:r>
                <a:r>
                  <a:rPr lang="ja-JP" altLang="en-US" sz="2400" u="sng" dirty="0" smtClean="0"/>
                  <a:t>領域</a:t>
                </a:r>
                <a:r>
                  <a:rPr lang="ja-JP" altLang="en-US" sz="2400" dirty="0" smtClean="0"/>
                  <a:t>を取り出せば、</a:t>
                </a:r>
                <a:r>
                  <a:rPr lang="en-US" altLang="ja-JP" sz="2400" dirty="0" smtClean="0"/>
                  <a:t>o-</a:t>
                </a:r>
                <a:r>
                  <a:rPr lang="ja-JP" altLang="en-US" sz="2400" dirty="0"/>
                  <a:t>ポジトロニウムと</a:t>
                </a:r>
                <a:r>
                  <a:rPr lang="en-US" altLang="ja-JP" sz="2400" dirty="0"/>
                  <a:t>pick off</a:t>
                </a:r>
                <a:r>
                  <a:rPr lang="ja-JP" altLang="en-US" sz="2400" dirty="0"/>
                  <a:t>などによるイベントだけを取り出すことができる。</a:t>
                </a:r>
                <a:endParaRPr lang="ja-JP" altLang="en-US" sz="24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395536" y="2060848"/>
                <a:ext cx="8568952" cy="830997"/>
              </a:xfrm>
              <a:prstGeom prst="rect">
                <a:avLst/>
              </a:prstGeom>
              <a:blipFill rotWithShape="1">
                <a:blip r:embed="rId2" cstate="print"/>
                <a:stretch>
                  <a:fillRect l="-1138" t="-8824" b="-16912"/>
                </a:stretch>
              </a:blipFill>
            </p:spPr>
            <p:txBody>
              <a:bodyPr/>
              <a:lstStyle/>
              <a:p>
                <a:r>
                  <a:rPr lang="ja-JP" altLang="en-US">
                    <a:noFill/>
                  </a:rPr>
                  <a:t> </a:t>
                </a:r>
              </a:p>
            </p:txBody>
          </p:sp>
        </mc:Fallback>
      </mc:AlternateContent>
      <p:pic>
        <p:nvPicPr>
          <p:cNvPr id="9" name="図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5833" y="3549142"/>
            <a:ext cx="4353944" cy="3129974"/>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041" y="3573016"/>
            <a:ext cx="4353943" cy="3129973"/>
          </a:xfrm>
          <a:prstGeom prst="rect">
            <a:avLst/>
          </a:prstGeom>
        </p:spPr>
      </p:pic>
      <p:sp>
        <p:nvSpPr>
          <p:cNvPr id="12" name="テキスト ボックス 11"/>
          <p:cNvSpPr txBox="1"/>
          <p:nvPr/>
        </p:nvSpPr>
        <p:spPr>
          <a:xfrm>
            <a:off x="539552" y="3212976"/>
            <a:ext cx="3456384" cy="369332"/>
          </a:xfrm>
          <a:prstGeom prst="rect">
            <a:avLst/>
          </a:prstGeom>
          <a:noFill/>
        </p:spPr>
        <p:txBody>
          <a:bodyPr wrap="square" rtlCol="0">
            <a:spAutoFit/>
          </a:bodyPr>
          <a:lstStyle/>
          <a:p>
            <a:r>
              <a:rPr kumimoji="1" lang="ja-JP" altLang="en-US" dirty="0" smtClean="0"/>
              <a:t>・</a:t>
            </a:r>
            <a:r>
              <a:rPr kumimoji="1" lang="en-US" altLang="ja-JP" dirty="0" smtClean="0"/>
              <a:t>NaI1</a:t>
            </a:r>
            <a:r>
              <a:rPr kumimoji="1" lang="ja-JP" altLang="en-US" dirty="0" smtClean="0"/>
              <a:t>の全データ</a:t>
            </a:r>
            <a:endParaRPr kumimoji="1" lang="ja-JP" altLang="en-US" dirty="0"/>
          </a:p>
        </p:txBody>
      </p:sp>
      <mc:AlternateContent xmlns:mc="http://schemas.openxmlformats.org/markup-compatibility/2006">
        <mc:Choice xmlns:a14="http://schemas.microsoft.com/office/drawing/2010/main" xmlns="" Requires="a14">
          <p:sp>
            <p:nvSpPr>
              <p:cNvPr id="13" name="テキスト ボックス 12"/>
              <p:cNvSpPr txBox="1"/>
              <p:nvPr/>
            </p:nvSpPr>
            <p:spPr>
              <a:xfrm>
                <a:off x="4884613" y="3216254"/>
                <a:ext cx="3905164" cy="646331"/>
              </a:xfrm>
              <a:prstGeom prst="rect">
                <a:avLst/>
              </a:prstGeom>
              <a:noFill/>
            </p:spPr>
            <p:txBody>
              <a:bodyPr wrap="square" rtlCol="0">
                <a:spAutoFit/>
              </a:bodyPr>
              <a:lstStyle/>
              <a:p>
                <a:r>
                  <a:rPr lang="ja-JP" altLang="en-US" dirty="0" smtClean="0"/>
                  <a:t>・</a:t>
                </a:r>
                <a:r>
                  <a:rPr lang="en-US" altLang="ja-JP" dirty="0" smtClean="0"/>
                  <a:t>NaI3</a:t>
                </a:r>
                <a:r>
                  <a:rPr lang="ja-JP" altLang="en-US" dirty="0" smtClean="0"/>
                  <a:t>が</a:t>
                </a:r>
                <a14:m>
                  <m:oMath xmlns:m="http://schemas.openxmlformats.org/officeDocument/2006/math">
                    <m:d>
                      <m:dPr>
                        <m:begChr m:val="|"/>
                        <m:endChr m:val="|"/>
                        <m:ctrlPr>
                          <a:rPr lang="en-US" altLang="ja-JP" b="0" i="0" smtClean="0">
                            <a:latin typeface="Cambria Math"/>
                          </a:rPr>
                        </m:ctrlPr>
                      </m:dPr>
                      <m:e>
                        <m:r>
                          <a:rPr lang="en-US" altLang="ja-JP" b="0" i="1" smtClean="0">
                            <a:latin typeface="Cambria Math"/>
                          </a:rPr>
                          <m:t>𝑇</m:t>
                        </m:r>
                      </m:e>
                    </m:d>
                    <m:r>
                      <a:rPr lang="en-US" altLang="ja-JP" b="0" i="1" smtClean="0">
                        <a:latin typeface="Cambria Math"/>
                      </a:rPr>
                      <m:t> </m:t>
                    </m:r>
                    <m:r>
                      <a:rPr lang="en-US" altLang="ja-JP" b="0" i="1" smtClean="0">
                        <a:latin typeface="Cambria Math"/>
                        <a:ea typeface="Cambria Math"/>
                      </a:rPr>
                      <m:t>≤10[</m:t>
                    </m:r>
                    <m:r>
                      <a:rPr lang="en-US" altLang="ja-JP" b="0" i="1" smtClean="0">
                        <a:latin typeface="Cambria Math"/>
                        <a:ea typeface="Cambria Math"/>
                      </a:rPr>
                      <m:t>𝑛𝑠</m:t>
                    </m:r>
                    <m:r>
                      <a:rPr lang="en-US" altLang="ja-JP" b="0" i="1" smtClean="0">
                        <a:latin typeface="Cambria Math"/>
                        <a:ea typeface="Cambria Math"/>
                      </a:rPr>
                      <m:t>]</m:t>
                    </m:r>
                  </m:oMath>
                </a14:m>
                <a:r>
                  <a:rPr lang="ja-JP" altLang="en-US" b="0" dirty="0" smtClean="0"/>
                  <a:t>のときのデータ</a:t>
                </a:r>
                <a:r>
                  <a:rPr lang="en-US" altLang="ja-JP" b="0" dirty="0" smtClean="0"/>
                  <a:t/>
                </a:r>
                <a:br>
                  <a:rPr lang="en-US" altLang="ja-JP" b="0" dirty="0" smtClean="0"/>
                </a:br>
                <a:r>
                  <a:rPr lang="ja-JP" altLang="en-US" b="0" dirty="0" smtClean="0"/>
                  <a:t>これを除く。</a:t>
                </a:r>
                <a:endParaRPr kumimoji="1" lang="ja-JP" altLang="en-US" dirty="0"/>
              </a:p>
            </p:txBody>
          </p:sp>
        </mc:Choice>
        <mc:Fallback>
          <p:sp>
            <p:nvSpPr>
              <p:cNvPr id="13" name="テキスト ボックス 12"/>
              <p:cNvSpPr txBox="1">
                <a:spLocks noRot="1" noChangeAspect="1" noMove="1" noResize="1" noEditPoints="1" noAdjustHandles="1" noChangeArrowheads="1" noChangeShapeType="1" noTextEdit="1"/>
              </p:cNvSpPr>
              <p:nvPr/>
            </p:nvSpPr>
            <p:spPr>
              <a:xfrm>
                <a:off x="4884613" y="3216254"/>
                <a:ext cx="3905164" cy="646331"/>
              </a:xfrm>
              <a:prstGeom prst="rect">
                <a:avLst/>
              </a:prstGeom>
              <a:blipFill rotWithShape="1">
                <a:blip r:embed="rId5" cstate="print"/>
                <a:stretch>
                  <a:fillRect l="-1248" t="-7547" b="-113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40292880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l-GR" altLang="ja-JP" sz="6600" dirty="0"/>
              <a:t>τ</a:t>
            </a:r>
            <a:r>
              <a:rPr lang="en-US" altLang="ja-JP" sz="3200" dirty="0"/>
              <a:t>total</a:t>
            </a:r>
            <a:r>
              <a:rPr lang="ja-JP" altLang="en-US" dirty="0"/>
              <a:t>の測定</a:t>
            </a:r>
            <a:endParaRPr kumimoji="1" lang="ja-JP" altLang="en-US" dirty="0"/>
          </a:p>
        </p:txBody>
      </p:sp>
      <p:sp>
        <p:nvSpPr>
          <p:cNvPr id="3" name="コンテンツ プレースホルダー 2"/>
          <p:cNvSpPr>
            <a:spLocks noGrp="1"/>
          </p:cNvSpPr>
          <p:nvPr>
            <p:ph idx="1"/>
          </p:nvPr>
        </p:nvSpPr>
        <p:spPr>
          <a:xfrm>
            <a:off x="2473424" y="1553275"/>
            <a:ext cx="8229600" cy="676672"/>
          </a:xfrm>
        </p:spPr>
        <p:txBody>
          <a:bodyPr>
            <a:normAutofit/>
          </a:bodyPr>
          <a:lstStyle/>
          <a:p>
            <a:pPr marL="0" indent="0">
              <a:buNone/>
            </a:pPr>
            <a:r>
              <a:rPr kumimoji="1" lang="ja-JP" altLang="en-US" sz="2800" dirty="0" smtClean="0"/>
              <a:t>前</a:t>
            </a:r>
            <a:r>
              <a:rPr lang="ja-JP" altLang="en-US" sz="2800" dirty="0" smtClean="0"/>
              <a:t>ページ</a:t>
            </a:r>
            <a:r>
              <a:rPr kumimoji="1" lang="ja-JP" altLang="en-US" sz="2800" dirty="0" smtClean="0"/>
              <a:t>の条件で</a:t>
            </a:r>
            <a:r>
              <a:rPr kumimoji="1" lang="en-US" altLang="ja-JP" sz="2800" dirty="0" smtClean="0"/>
              <a:t>NaI1</a:t>
            </a:r>
            <a:r>
              <a:rPr kumimoji="1" lang="ja-JP" altLang="en-US" sz="2800" dirty="0" smtClean="0"/>
              <a:t>のデータを抽出</a:t>
            </a:r>
            <a:endParaRPr kumimoji="1" lang="ja-JP" altLang="en-US" sz="2800" dirty="0"/>
          </a:p>
        </p:txBody>
      </p:sp>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64" y="2492896"/>
            <a:ext cx="4901555" cy="3523642"/>
          </a:xfrm>
          <a:prstGeom prst="rect">
            <a:avLst/>
          </a:prstGeom>
        </p:spPr>
      </p:pic>
      <p:sp>
        <p:nvSpPr>
          <p:cNvPr id="5" name="下矢印 4"/>
          <p:cNvSpPr/>
          <p:nvPr/>
        </p:nvSpPr>
        <p:spPr>
          <a:xfrm>
            <a:off x="6359337" y="2204864"/>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xmlns="" Requires="a14">
          <p:sp>
            <p:nvSpPr>
              <p:cNvPr id="6" name="テキスト ボックス 5"/>
              <p:cNvSpPr txBox="1"/>
              <p:nvPr/>
            </p:nvSpPr>
            <p:spPr>
              <a:xfrm>
                <a:off x="5263945" y="2916666"/>
                <a:ext cx="3619132" cy="923330"/>
              </a:xfrm>
              <a:prstGeom prst="rect">
                <a:avLst/>
              </a:prstGeom>
              <a:noFill/>
            </p:spPr>
            <p:txBody>
              <a:bodyPr wrap="none" rtlCol="0">
                <a:spAutoFit/>
              </a:bodyPr>
              <a:lstStyle/>
              <a:p>
                <a:r>
                  <a:rPr lang="ja-JP" altLang="en-US" dirty="0" smtClean="0">
                    <a:latin typeface="Cambria Math"/>
                  </a:rPr>
                  <a:t>スピン交換反応などの</a:t>
                </a:r>
                <a:r>
                  <a:rPr lang="en-US" altLang="ja-JP" dirty="0" smtClean="0">
                    <a:latin typeface="Cambria Math"/>
                  </a:rPr>
                  <a:t>511keVγ</a:t>
                </a:r>
                <a:r>
                  <a:rPr lang="ja-JP" altLang="en-US" dirty="0" smtClean="0">
                    <a:latin typeface="Cambria Math"/>
                  </a:rPr>
                  <a:t>の</a:t>
                </a:r>
                <a:endParaRPr lang="en-US" altLang="ja-JP" dirty="0" smtClean="0">
                  <a:latin typeface="Cambria Math"/>
                </a:endParaRPr>
              </a:p>
              <a:p>
                <a:r>
                  <a:rPr lang="ja-JP" altLang="en-US" dirty="0" smtClean="0">
                    <a:latin typeface="Cambria Math"/>
                  </a:rPr>
                  <a:t>影響を取り除くため</a:t>
                </a:r>
                <a:endParaRPr lang="en-US" altLang="ja-JP" dirty="0" smtClean="0">
                  <a:latin typeface="Cambria Math"/>
                </a:endParaRPr>
              </a:p>
              <a:p>
                <a14:m>
                  <m:oMath xmlns:m="http://schemas.openxmlformats.org/officeDocument/2006/math">
                    <m:r>
                      <m:rPr>
                        <m:sty m:val="p"/>
                      </m:rPr>
                      <a:rPr lang="en-US" altLang="ja-JP" i="1" smtClean="0">
                        <a:latin typeface="Cambria Math"/>
                      </a:rPr>
                      <m:t>E</m:t>
                    </m:r>
                    <m:r>
                      <a:rPr lang="en-US" altLang="ja-JP" i="1" smtClean="0">
                        <a:latin typeface="Cambria Math"/>
                      </a:rPr>
                      <m:t> ≤4</m:t>
                    </m:r>
                    <m:r>
                      <a:rPr lang="en-US" altLang="ja-JP" b="0" i="1" smtClean="0">
                        <a:latin typeface="Cambria Math"/>
                        <a:ea typeface="Cambria Math"/>
                      </a:rPr>
                      <m:t>50[</m:t>
                    </m:r>
                    <m:r>
                      <a:rPr lang="en-US" altLang="ja-JP" b="0" i="1" smtClean="0">
                        <a:latin typeface="Cambria Math"/>
                        <a:ea typeface="Cambria Math"/>
                      </a:rPr>
                      <m:t>𝑘𝑒𝑉</m:t>
                    </m:r>
                    <m:r>
                      <a:rPr lang="en-US" altLang="ja-JP" b="0" i="1" smtClean="0">
                        <a:latin typeface="Cambria Math"/>
                        <a:ea typeface="Cambria Math"/>
                      </a:rPr>
                      <m:t>]</m:t>
                    </m:r>
                  </m:oMath>
                </a14:m>
                <a:r>
                  <a:rPr kumimoji="1" lang="ja-JP" altLang="en-US" dirty="0" smtClean="0"/>
                  <a:t> の領域を取り出す。</a:t>
                </a:r>
                <a:endParaRPr kumimoji="1" lang="ja-JP" altLang="en-US"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5263945" y="2916666"/>
                <a:ext cx="3619132" cy="923330"/>
              </a:xfrm>
              <a:prstGeom prst="rect">
                <a:avLst/>
              </a:prstGeom>
              <a:blipFill rotWithShape="1">
                <a:blip r:embed="rId3" cstate="print"/>
                <a:stretch>
                  <a:fillRect l="-1518" t="-4605" b="-7237"/>
                </a:stretch>
              </a:blipFill>
            </p:spPr>
            <p:txBody>
              <a:bodyPr/>
              <a:lstStyle/>
              <a:p>
                <a:r>
                  <a:rPr lang="ja-JP" altLang="en-US">
                    <a:noFill/>
                  </a:rPr>
                  <a:t> </a:t>
                </a:r>
              </a:p>
            </p:txBody>
          </p:sp>
        </mc:Fallback>
      </mc:AlternateContent>
      <p:sp>
        <p:nvSpPr>
          <p:cNvPr id="7" name="下矢印 6"/>
          <p:cNvSpPr/>
          <p:nvPr/>
        </p:nvSpPr>
        <p:spPr>
          <a:xfrm>
            <a:off x="6359337" y="3966685"/>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63945" y="4725144"/>
            <a:ext cx="3484519" cy="646331"/>
          </a:xfrm>
          <a:prstGeom prst="rect">
            <a:avLst/>
          </a:prstGeom>
          <a:noFill/>
        </p:spPr>
        <p:txBody>
          <a:bodyPr wrap="square" rtlCol="0">
            <a:spAutoFit/>
          </a:bodyPr>
          <a:lstStyle/>
          <a:p>
            <a:r>
              <a:rPr kumimoji="1" lang="en-US" altLang="ja-JP" dirty="0" smtClean="0"/>
              <a:t>Time</a:t>
            </a:r>
            <a:r>
              <a:rPr kumimoji="1" lang="ja-JP" altLang="en-US" dirty="0" smtClean="0"/>
              <a:t>に関する</a:t>
            </a:r>
            <a:r>
              <a:rPr kumimoji="1" lang="en-US" altLang="ja-JP" dirty="0" smtClean="0"/>
              <a:t>1</a:t>
            </a:r>
            <a:r>
              <a:rPr kumimoji="1" lang="ja-JP" altLang="en-US" dirty="0" smtClean="0"/>
              <a:t>次元ヒストグラムを取り出す。</a:t>
            </a:r>
            <a:endParaRPr kumimoji="1" lang="ja-JP" altLang="en-US" dirty="0"/>
          </a:p>
        </p:txBody>
      </p:sp>
      <p:sp>
        <p:nvSpPr>
          <p:cNvPr id="10" name="下矢印 9"/>
          <p:cNvSpPr/>
          <p:nvPr/>
        </p:nvSpPr>
        <p:spPr>
          <a:xfrm>
            <a:off x="6358132" y="5322981"/>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xmlns="" Requires="a14">
          <p:sp>
            <p:nvSpPr>
              <p:cNvPr id="11" name="テキスト ボックス 10"/>
              <p:cNvSpPr txBox="1"/>
              <p:nvPr/>
            </p:nvSpPr>
            <p:spPr>
              <a:xfrm>
                <a:off x="5249509" y="6016538"/>
                <a:ext cx="3136115" cy="482120"/>
              </a:xfrm>
              <a:prstGeom prst="rect">
                <a:avLst/>
              </a:prstGeom>
              <a:noFill/>
            </p:spPr>
            <p:txBody>
              <a:bodyPr wrap="none" rtlCol="0">
                <a:spAutoFit/>
              </a:bodyPr>
              <a:lstStyle/>
              <a:p>
                <a14:m>
                  <m:oMath xmlns:m="http://schemas.openxmlformats.org/officeDocument/2006/math">
                    <m:r>
                      <m:rPr>
                        <m:sty m:val="p"/>
                      </m:rPr>
                      <a:rPr lang="en-US" altLang="ja-JP" i="1" smtClean="0">
                        <a:latin typeface="Cambria Math"/>
                      </a:rPr>
                      <m:t>N</m:t>
                    </m:r>
                    <m:r>
                      <a:rPr lang="en-US" altLang="ja-JP" i="1" smtClean="0">
                        <a:latin typeface="Cambria Math"/>
                      </a:rPr>
                      <m:t>=</m:t>
                    </m:r>
                    <m:sSub>
                      <m:sSubPr>
                        <m:ctrlPr>
                          <a:rPr lang="en-US" altLang="ja-JP" i="1" smtClean="0">
                            <a:latin typeface="Cambria Math"/>
                          </a:rPr>
                        </m:ctrlPr>
                      </m:sSubPr>
                      <m:e>
                        <m:r>
                          <a:rPr lang="en-US" altLang="ja-JP" b="0" i="1" smtClean="0">
                            <a:latin typeface="Cambria Math"/>
                          </a:rPr>
                          <m:t>𝑁</m:t>
                        </m:r>
                      </m:e>
                      <m:sub>
                        <m:r>
                          <a:rPr lang="en-US" altLang="ja-JP" b="0" i="1" smtClean="0">
                            <a:latin typeface="Cambria Math"/>
                          </a:rPr>
                          <m:t>0</m:t>
                        </m:r>
                      </m:sub>
                    </m:sSub>
                    <m:r>
                      <a:rPr lang="en-US" altLang="ja-JP" b="0" i="1" smtClean="0">
                        <a:latin typeface="Cambria Math"/>
                      </a:rPr>
                      <m:t> </m:t>
                    </m:r>
                    <m:r>
                      <m:rPr>
                        <m:sty m:val="p"/>
                      </m:rPr>
                      <a:rPr lang="en-US" altLang="ja-JP" b="0" i="0" smtClean="0">
                        <a:latin typeface="Cambria Math"/>
                      </a:rPr>
                      <m:t>exp</m:t>
                    </m:r>
                    <m:r>
                      <a:rPr lang="en-US" altLang="ja-JP" b="0" i="1" smtClean="0">
                        <a:latin typeface="Cambria Math"/>
                      </a:rPr>
                      <m:t>⁡(−</m:t>
                    </m:r>
                    <m:f>
                      <m:fPr>
                        <m:ctrlPr>
                          <a:rPr lang="en-US" altLang="ja-JP" b="0" i="1" smtClean="0">
                            <a:latin typeface="Cambria Math"/>
                          </a:rPr>
                        </m:ctrlPr>
                      </m:fPr>
                      <m:num>
                        <m:r>
                          <a:rPr lang="en-US" altLang="ja-JP" b="0" i="1" smtClean="0">
                            <a:latin typeface="Cambria Math"/>
                          </a:rPr>
                          <m:t>𝑡</m:t>
                        </m:r>
                      </m:num>
                      <m:den>
                        <m:r>
                          <a:rPr lang="en-US" altLang="ja-JP" b="0" i="1" smtClean="0">
                            <a:latin typeface="Cambria Math"/>
                          </a:rPr>
                          <m:t>𝜏</m:t>
                        </m:r>
                      </m:den>
                    </m:f>
                    <m:r>
                      <a:rPr lang="en-US" altLang="ja-JP" b="0" i="1" smtClean="0">
                        <a:latin typeface="Cambria Math"/>
                      </a:rPr>
                      <m:t>)</m:t>
                    </m:r>
                  </m:oMath>
                </a14:m>
                <a:r>
                  <a:rPr kumimoji="1" lang="ja-JP" altLang="en-US" dirty="0" smtClean="0"/>
                  <a:t>で</a:t>
                </a:r>
                <a:r>
                  <a:rPr kumimoji="1" lang="en-US" altLang="ja-JP" dirty="0" smtClean="0"/>
                  <a:t>fitting</a:t>
                </a:r>
                <a:r>
                  <a:rPr kumimoji="1" lang="ja-JP" altLang="en-US" dirty="0" smtClean="0"/>
                  <a:t>する。</a:t>
                </a:r>
                <a:endParaRPr kumimoji="1" lang="ja-JP" altLang="en-US" dirty="0"/>
              </a:p>
            </p:txBody>
          </p:sp>
        </mc:Choice>
        <mc:Fallback>
          <p:sp>
            <p:nvSpPr>
              <p:cNvPr id="11" name="テキスト ボックス 10"/>
              <p:cNvSpPr txBox="1">
                <a:spLocks noRot="1" noChangeAspect="1" noMove="1" noResize="1" noEditPoints="1" noAdjustHandles="1" noChangeArrowheads="1" noChangeShapeType="1" noTextEdit="1"/>
              </p:cNvSpPr>
              <p:nvPr/>
            </p:nvSpPr>
            <p:spPr>
              <a:xfrm>
                <a:off x="5249509" y="6016538"/>
                <a:ext cx="3136115" cy="482120"/>
              </a:xfrm>
              <a:prstGeom prst="rect">
                <a:avLst/>
              </a:prstGeom>
              <a:blipFill rotWithShape="1">
                <a:blip r:embed="rId4" cstate="print"/>
                <a:stretch>
                  <a:fillRect r="-1359" b="-75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8625436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NaI1</a:t>
            </a:r>
            <a:r>
              <a:rPr kumimoji="1" lang="ja-JP" altLang="en-US" dirty="0" smtClean="0"/>
              <a:t>の</a:t>
            </a:r>
            <a:r>
              <a:rPr lang="en-US" altLang="ja-JP" dirty="0" smtClean="0"/>
              <a:t>Fitting</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196752"/>
            <a:ext cx="7128792" cy="5124763"/>
          </a:xfrm>
        </p:spPr>
      </p:pic>
    </p:spTree>
    <p:extLst>
      <p:ext uri="{BB962C8B-B14F-4D97-AF65-F5344CB8AC3E}">
        <p14:creationId xmlns:p14="http://schemas.microsoft.com/office/powerpoint/2010/main" xmlns="" val="1194207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NaI3</a:t>
            </a:r>
            <a:r>
              <a:rPr kumimoji="1" lang="ja-JP" altLang="en-US" dirty="0" smtClean="0"/>
              <a:t>の</a:t>
            </a:r>
            <a:r>
              <a:rPr kumimoji="1" lang="en-US" altLang="ja-JP" dirty="0" smtClean="0"/>
              <a:t>Fitting</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196752"/>
            <a:ext cx="7396388" cy="5317133"/>
          </a:xfrm>
        </p:spPr>
      </p:pic>
    </p:spTree>
    <p:extLst>
      <p:ext uri="{BB962C8B-B14F-4D97-AF65-F5344CB8AC3E}">
        <p14:creationId xmlns:p14="http://schemas.microsoft.com/office/powerpoint/2010/main" xmlns="" val="11166901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l-GR" altLang="ja-JP" dirty="0" smtClean="0"/>
              <a:t>τ</a:t>
            </a:r>
            <a:r>
              <a:rPr lang="en-US" altLang="ja-JP" baseline="-25000" dirty="0" smtClean="0"/>
              <a:t>total</a:t>
            </a:r>
            <a:r>
              <a:rPr lang="ja-JP" altLang="en-US" dirty="0" smtClean="0"/>
              <a:t>の計算結果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1227823325"/>
              </p:ext>
            </p:extLst>
          </p:nvPr>
        </p:nvGraphicFramePr>
        <p:xfrm>
          <a:off x="611560" y="1628800"/>
          <a:ext cx="8229600" cy="3384375"/>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1128125">
                <a:tc>
                  <a:txBody>
                    <a:bodyPr/>
                    <a:lstStyle/>
                    <a:p>
                      <a:pPr algn="ct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30ns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40ns</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50ns</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60ns</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en-US" altLang="ja-JP" sz="2400" dirty="0" smtClean="0"/>
                    </a:p>
                    <a:p>
                      <a:pPr algn="ctr"/>
                      <a:r>
                        <a:rPr kumimoji="1" lang="en-US" altLang="ja-JP" sz="2400" dirty="0" smtClean="0"/>
                        <a:t>70ns</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128125">
                <a:tc>
                  <a:txBody>
                    <a:bodyPr/>
                    <a:lstStyle/>
                    <a:p>
                      <a:pPr algn="ctr"/>
                      <a:endParaRPr kumimoji="1" lang="en-US" altLang="ja-JP" sz="2400" dirty="0" smtClean="0"/>
                    </a:p>
                    <a:p>
                      <a:pPr algn="ctr"/>
                      <a:r>
                        <a:rPr kumimoji="1" lang="en-US" altLang="ja-JP" sz="2400" dirty="0" smtClean="0"/>
                        <a:t>NaI1</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000" dirty="0" smtClean="0"/>
                    </a:p>
                    <a:p>
                      <a:pPr algn="ctr"/>
                      <a:r>
                        <a:rPr kumimoji="1" lang="en-US" altLang="ja-JP" sz="2000" dirty="0" smtClean="0"/>
                        <a:t>95.5±7.9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000" dirty="0" smtClean="0"/>
                    </a:p>
                    <a:p>
                      <a:pPr algn="ctr"/>
                      <a:r>
                        <a:rPr kumimoji="1" lang="en-US" altLang="ja-JP" sz="2000" dirty="0" smtClean="0"/>
                        <a:t>102±9.7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000" dirty="0" smtClean="0"/>
                    </a:p>
                    <a:p>
                      <a:pPr algn="ctr"/>
                      <a:r>
                        <a:rPr kumimoji="1" lang="en-US" altLang="ja-JP" sz="2000" dirty="0" smtClean="0"/>
                        <a:t>102±14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000" dirty="0" smtClean="0"/>
                    </a:p>
                    <a:p>
                      <a:pPr algn="ctr"/>
                      <a:r>
                        <a:rPr kumimoji="1" lang="en-US" altLang="ja-JP" sz="2000" dirty="0" smtClean="0"/>
                        <a:t>112±22</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sz="2000" dirty="0" smtClean="0"/>
                    </a:p>
                    <a:p>
                      <a:pPr algn="ctr"/>
                      <a:r>
                        <a:rPr kumimoji="1" lang="en-US" altLang="ja-JP" sz="2000" dirty="0" smtClean="0"/>
                        <a:t>118±33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128125">
                <a:tc>
                  <a:txBody>
                    <a:bodyPr/>
                    <a:lstStyle/>
                    <a:p>
                      <a:pPr algn="ctr"/>
                      <a:endParaRPr kumimoji="1" lang="en-US" altLang="ja-JP" sz="2400" dirty="0" smtClean="0"/>
                    </a:p>
                    <a:p>
                      <a:pPr algn="ctr"/>
                      <a:r>
                        <a:rPr kumimoji="1" lang="en-US" altLang="ja-JP" sz="2400" dirty="0" smtClean="0"/>
                        <a:t>NaI3</a:t>
                      </a:r>
                      <a:endParaRPr kumimoji="1" lang="ja-JP" alt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sz="2000" dirty="0" smtClean="0"/>
                    </a:p>
                    <a:p>
                      <a:pPr algn="ctr"/>
                      <a:r>
                        <a:rPr kumimoji="1" lang="en-US" altLang="ja-JP" sz="2000" dirty="0" smtClean="0"/>
                        <a:t>102.8±8.9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sz="2000" dirty="0" smtClean="0"/>
                    </a:p>
                    <a:p>
                      <a:pPr algn="ctr"/>
                      <a:r>
                        <a:rPr kumimoji="1" lang="en-US" altLang="ja-JP" sz="2000" dirty="0" smtClean="0"/>
                        <a:t>104±11</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sz="2000" dirty="0" smtClean="0"/>
                    </a:p>
                    <a:p>
                      <a:pPr algn="ctr"/>
                      <a:r>
                        <a:rPr kumimoji="1" lang="en-US" altLang="ja-JP" sz="2000" dirty="0" smtClean="0"/>
                        <a:t>100±13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sz="2000" dirty="0" smtClean="0"/>
                    </a:p>
                    <a:p>
                      <a:pPr algn="ctr"/>
                      <a:r>
                        <a:rPr kumimoji="1" lang="en-US" altLang="ja-JP" sz="2000" dirty="0" smtClean="0"/>
                        <a:t>96±15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sz="2000" dirty="0" smtClean="0"/>
                    </a:p>
                    <a:p>
                      <a:pPr algn="ctr"/>
                      <a:r>
                        <a:rPr kumimoji="1" lang="en-US" altLang="ja-JP" sz="2000" dirty="0" smtClean="0"/>
                        <a:t>101±23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1649351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タイトル 1"/>
              <p:cNvSpPr>
                <a:spLocks noGrp="1"/>
              </p:cNvSpPr>
              <p:nvPr>
                <p:ph type="title"/>
              </p:nvPr>
            </p:nvSpPr>
            <p:spPr/>
            <p:txBody>
              <a:bodyPr>
                <a:normAutofit/>
              </a:bodyPr>
              <a:lstStyle/>
              <a:p>
                <a14:m>
                  <m:oMath xmlns:m="http://schemas.openxmlformats.org/officeDocument/2006/math">
                    <m:sSub>
                      <m:sSubPr>
                        <m:ctrlPr>
                          <a:rPr lang="en-US" altLang="ja-JP" i="1" dirty="0" smtClean="0">
                            <a:latin typeface="Cambria Math"/>
                          </a:rPr>
                        </m:ctrlPr>
                      </m:sSubPr>
                      <m:e>
                        <m:r>
                          <a:rPr lang="en-US" altLang="ja-JP" b="0" i="1" dirty="0" smtClean="0">
                            <a:latin typeface="Cambria Math"/>
                          </a:rPr>
                          <m:t>𝜏</m:t>
                        </m:r>
                      </m:e>
                      <m:sub>
                        <m:r>
                          <a:rPr lang="en-US" altLang="ja-JP" b="0" i="1" dirty="0" smtClean="0">
                            <a:latin typeface="Cambria Math"/>
                          </a:rPr>
                          <m:t>3</m:t>
                        </m:r>
                        <m:r>
                          <a:rPr lang="en-US" altLang="ja-JP" b="0" i="1" dirty="0" smtClean="0">
                            <a:latin typeface="Cambria Math"/>
                          </a:rPr>
                          <m:t>𝛾</m:t>
                        </m:r>
                      </m:sub>
                    </m:sSub>
                  </m:oMath>
                </a14:m>
                <a:r>
                  <a:rPr kumimoji="1" lang="ja-JP" altLang="en-US" dirty="0" smtClean="0"/>
                  <a:t>の計算手法</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b="-37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9" name="コンテンツ プレースホルダー 8"/>
              <p:cNvSpPr>
                <a:spLocks noGrp="1"/>
              </p:cNvSpPr>
              <p:nvPr>
                <p:ph idx="1"/>
              </p:nvPr>
            </p:nvSpPr>
            <p:spPr>
              <a:xfrm>
                <a:off x="457200" y="1600201"/>
                <a:ext cx="8229600" cy="4205064"/>
              </a:xfrm>
            </p:spPr>
            <p:txBody>
              <a:bodyPr>
                <a:normAutofit fontScale="92500"/>
              </a:bodyPr>
              <a:lstStyle/>
              <a:p>
                <a:r>
                  <a:rPr kumimoji="1" lang="ja-JP" altLang="en-US" dirty="0" smtClean="0"/>
                  <a:t>純粋な</a:t>
                </a:r>
                <a:r>
                  <a:rPr kumimoji="1" lang="en-US" altLang="ja-JP" dirty="0" smtClean="0"/>
                  <a:t>o-</a:t>
                </a:r>
                <a:r>
                  <a:rPr kumimoji="1" lang="ja-JP" altLang="en-US" dirty="0" smtClean="0"/>
                  <a:t>ポジトロニウムの寿命</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𝜏</m:t>
                        </m:r>
                      </m:e>
                      <m:sub>
                        <m:r>
                          <a:rPr kumimoji="1" lang="en-US" altLang="ja-JP" b="0" i="1" smtClean="0">
                            <a:latin typeface="Cambria Math"/>
                          </a:rPr>
                          <m:t>3</m:t>
                        </m:r>
                        <m:r>
                          <a:rPr kumimoji="1" lang="en-US" altLang="ja-JP" b="0" i="1" smtClean="0">
                            <a:latin typeface="Cambria Math"/>
                          </a:rPr>
                          <m:t>𝛾</m:t>
                        </m:r>
                      </m:sub>
                    </m:sSub>
                  </m:oMath>
                </a14:m>
                <a:r>
                  <a:rPr kumimoji="1" lang="ja-JP" altLang="en-US" dirty="0" smtClean="0"/>
                  <a:t>と今回観測できる寿命</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𝜏</m:t>
                        </m:r>
                      </m:e>
                      <m:sub>
                        <m:r>
                          <a:rPr kumimoji="1" lang="en-US" altLang="ja-JP" b="0" i="1" smtClean="0">
                            <a:latin typeface="Cambria Math"/>
                          </a:rPr>
                          <m:t>𝑡𝑜𝑡𝑎𝑙</m:t>
                        </m:r>
                      </m:sub>
                    </m:sSub>
                  </m:oMath>
                </a14:m>
                <a:r>
                  <a:rPr kumimoji="1" lang="ja-JP" altLang="en-US" dirty="0" err="1" smtClean="0"/>
                  <a:t>には</a:t>
                </a:r>
                <a:r>
                  <a:rPr kumimoji="1" lang="ja-JP" altLang="en-US" dirty="0" smtClean="0"/>
                  <a:t>以下の関係式がある</a:t>
                </a: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𝜏</m:t>
                          </m:r>
                        </m:e>
                        <m:sub>
                          <m:r>
                            <a:rPr kumimoji="1" lang="en-US" altLang="ja-JP" b="0" i="1" smtClean="0">
                              <a:latin typeface="Cambria Math"/>
                            </a:rPr>
                            <m:t>3</m:t>
                          </m:r>
                          <m:r>
                            <a:rPr kumimoji="1" lang="en-US" altLang="ja-JP" b="0" i="1" smtClean="0">
                              <a:latin typeface="Cambria Math"/>
                            </a:rPr>
                            <m:t>𝛾</m:t>
                          </m:r>
                        </m:sub>
                      </m:sSub>
                      <m:r>
                        <a:rPr kumimoji="1" lang="en-US" altLang="ja-JP" b="0" i="1" smtClean="0">
                          <a:latin typeface="Cambria Math"/>
                        </a:rPr>
                        <m:t>= </m:t>
                      </m:r>
                      <m:f>
                        <m:fPr>
                          <m:ctrlPr>
                            <a:rPr kumimoji="1" lang="en-US" altLang="ja-JP" b="0" i="1" smtClean="0">
                              <a:latin typeface="Cambria Math"/>
                            </a:rPr>
                          </m:ctrlPr>
                        </m:fPr>
                        <m:num>
                          <m:sSub>
                            <m:sSubPr>
                              <m:ctrlPr>
                                <a:rPr kumimoji="1" lang="en-US" altLang="ja-JP" b="0" i="1" smtClean="0">
                                  <a:latin typeface="Cambria Math"/>
                                </a:rPr>
                              </m:ctrlPr>
                            </m:sSubPr>
                            <m:e>
                              <m:r>
                                <a:rPr kumimoji="1" lang="en-US" altLang="ja-JP" b="0" i="1" smtClean="0">
                                  <a:latin typeface="Cambria Math"/>
                                </a:rPr>
                                <m:t>𝜏</m:t>
                              </m:r>
                            </m:e>
                            <m:sub>
                              <m:r>
                                <a:rPr kumimoji="1" lang="en-US" altLang="ja-JP" b="0" i="1" smtClean="0">
                                  <a:latin typeface="Cambria Math"/>
                                </a:rPr>
                                <m:t>𝑡𝑜𝑡𝑎𝑙</m:t>
                              </m:r>
                            </m:sub>
                          </m:sSub>
                        </m:num>
                        <m:den>
                          <m:r>
                            <a:rPr kumimoji="1" lang="en-US" altLang="ja-JP" b="0" i="1" smtClean="0">
                              <a:latin typeface="Cambria Math"/>
                            </a:rPr>
                            <m:t>1−</m:t>
                          </m:r>
                          <m:f>
                            <m:fPr>
                              <m:ctrlPr>
                                <a:rPr kumimoji="1" lang="en-US" altLang="ja-JP" b="0" i="1" smtClean="0">
                                  <a:latin typeface="Cambria Math"/>
                                </a:rPr>
                              </m:ctrlPr>
                            </m:fPr>
                            <m:num>
                              <m:sSub>
                                <m:sSubPr>
                                  <m:ctrlPr>
                                    <a:rPr kumimoji="1" lang="en-US" altLang="ja-JP" b="0" i="1" smtClean="0">
                                      <a:latin typeface="Cambria Math"/>
                                    </a:rPr>
                                  </m:ctrlPr>
                                </m:sSubPr>
                                <m:e>
                                  <m:r>
                                    <m:rPr>
                                      <m:sty m:val="p"/>
                                    </m:rPr>
                                    <a:rPr kumimoji="1" lang="en-US" altLang="ja-JP" b="0" i="0" smtClean="0">
                                      <a:latin typeface="Cambria Math"/>
                                    </a:rPr>
                                    <m:t>Γ</m:t>
                                  </m:r>
                                </m:e>
                                <m:sub>
                                  <m:r>
                                    <a:rPr kumimoji="1" lang="en-US" altLang="ja-JP" b="0" i="1" smtClean="0">
                                      <a:latin typeface="Cambria Math"/>
                                    </a:rPr>
                                    <m:t>𝑝𝑖𝑐𝑘</m:t>
                                  </m:r>
                                </m:sub>
                              </m:sSub>
                            </m:num>
                            <m:den>
                              <m:sSub>
                                <m:sSubPr>
                                  <m:ctrlPr>
                                    <a:rPr kumimoji="1" lang="en-US" altLang="ja-JP" b="0" i="1" smtClean="0">
                                      <a:latin typeface="Cambria Math"/>
                                    </a:rPr>
                                  </m:ctrlPr>
                                </m:sSubPr>
                                <m:e>
                                  <m:r>
                                    <m:rPr>
                                      <m:sty m:val="p"/>
                                    </m:rPr>
                                    <a:rPr kumimoji="1" lang="en-US" altLang="ja-JP" b="0" i="0" smtClean="0">
                                      <a:latin typeface="Cambria Math"/>
                                    </a:rPr>
                                    <m:t>Γ</m:t>
                                  </m:r>
                                </m:e>
                                <m:sub>
                                  <m:r>
                                    <a:rPr kumimoji="1" lang="en-US" altLang="ja-JP" b="0" i="1" smtClean="0">
                                      <a:latin typeface="Cambria Math"/>
                                    </a:rPr>
                                    <m:t>𝑡𝑜𝑡𝑎𝑙</m:t>
                                  </m:r>
                                </m:sub>
                              </m:sSub>
                            </m:den>
                          </m:f>
                        </m:den>
                      </m:f>
                    </m:oMath>
                  </m:oMathPara>
                </a14:m>
                <a:endParaRPr kumimoji="1" lang="en-US" altLang="ja-JP" dirty="0" smtClean="0"/>
              </a:p>
              <a:p>
                <a:pPr marL="0" indent="0">
                  <a:buNone/>
                </a:pPr>
                <a:r>
                  <a:rPr lang="ja-JP" altLang="en-US" dirty="0" smtClean="0"/>
                  <a:t>⇒</a:t>
                </a:r>
                <a14:m>
                  <m:oMath xmlns:m="http://schemas.openxmlformats.org/officeDocument/2006/math">
                    <m:f>
                      <m:fPr>
                        <m:ctrlPr>
                          <a:rPr lang="en-US" altLang="ja-JP" i="1">
                            <a:latin typeface="Cambria Math"/>
                          </a:rPr>
                        </m:ctrlPr>
                      </m:fPr>
                      <m:num>
                        <m:sSub>
                          <m:sSubPr>
                            <m:ctrlPr>
                              <a:rPr lang="en-US" altLang="ja-JP" i="1">
                                <a:latin typeface="Cambria Math"/>
                              </a:rPr>
                            </m:ctrlPr>
                          </m:sSubPr>
                          <m:e>
                            <m:r>
                              <m:rPr>
                                <m:sty m:val="p"/>
                              </m:rPr>
                              <a:rPr lang="en-US" altLang="ja-JP">
                                <a:latin typeface="Cambria Math"/>
                              </a:rPr>
                              <m:t>Γ</m:t>
                            </m:r>
                          </m:e>
                          <m:sub>
                            <m:r>
                              <a:rPr lang="en-US" altLang="ja-JP" i="1">
                                <a:latin typeface="Cambria Math"/>
                              </a:rPr>
                              <m:t>𝑝𝑖𝑐𝑘</m:t>
                            </m:r>
                          </m:sub>
                        </m:sSub>
                      </m:num>
                      <m:den>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den>
                    </m:f>
                  </m:oMath>
                </a14:m>
                <a:r>
                  <a:rPr kumimoji="1" lang="ja-JP" altLang="en-US" dirty="0" smtClean="0"/>
                  <a:t>を求めれば、</a:t>
                </a:r>
                <a14:m>
                  <m:oMath xmlns:m="http://schemas.openxmlformats.org/officeDocument/2006/math">
                    <m:sSub>
                      <m:sSubPr>
                        <m:ctrlPr>
                          <a:rPr lang="en-US" altLang="ja-JP" i="1">
                            <a:latin typeface="Cambria Math"/>
                          </a:rPr>
                        </m:ctrlPr>
                      </m:sSubPr>
                      <m:e>
                        <m:r>
                          <a:rPr lang="en-US" altLang="ja-JP" i="1">
                            <a:latin typeface="Cambria Math"/>
                          </a:rPr>
                          <m:t>𝜏</m:t>
                        </m:r>
                      </m:e>
                      <m:sub>
                        <m:r>
                          <a:rPr lang="en-US" altLang="ja-JP" i="1">
                            <a:latin typeface="Cambria Math"/>
                          </a:rPr>
                          <m:t>𝑡𝑜𝑡𝑎𝑙</m:t>
                        </m:r>
                      </m:sub>
                    </m:sSub>
                    <m:r>
                      <a:rPr lang="ja-JP" altLang="en-US" i="1" smtClean="0">
                        <a:latin typeface="Cambria Math"/>
                      </a:rPr>
                      <m:t>から</m:t>
                    </m:r>
                    <m:sSub>
                      <m:sSubPr>
                        <m:ctrlPr>
                          <a:rPr lang="en-US" altLang="ja-JP" i="1">
                            <a:latin typeface="Cambria Math"/>
                          </a:rPr>
                        </m:ctrlPr>
                      </m:sSubPr>
                      <m:e>
                        <m:r>
                          <a:rPr lang="en-US" altLang="ja-JP" i="1">
                            <a:latin typeface="Cambria Math"/>
                          </a:rPr>
                          <m:t>𝜏</m:t>
                        </m:r>
                      </m:e>
                      <m:sub>
                        <m:r>
                          <a:rPr lang="en-US" altLang="ja-JP" i="1">
                            <a:latin typeface="Cambria Math"/>
                          </a:rPr>
                          <m:t>3</m:t>
                        </m:r>
                        <m:r>
                          <a:rPr lang="en-US" altLang="ja-JP" i="1">
                            <a:latin typeface="Cambria Math"/>
                          </a:rPr>
                          <m:t>𝛾</m:t>
                        </m:r>
                      </m:sub>
                    </m:sSub>
                  </m:oMath>
                </a14:m>
                <a:r>
                  <a:rPr kumimoji="1" lang="ja-JP" altLang="en-US" dirty="0" smtClean="0"/>
                  <a:t>が求められる。</a:t>
                </a:r>
                <a:endParaRPr kumimoji="1" lang="en-US" altLang="ja-JP" dirty="0" smtClean="0"/>
              </a:p>
            </p:txBody>
          </p:sp>
        </mc:Choice>
        <mc:Fallback>
          <p:sp>
            <p:nvSpPr>
              <p:cNvPr id="9" name="コンテンツ プレースホルダー 8"/>
              <p:cNvSpPr>
                <a:spLocks noGrp="1" noRot="1" noChangeAspect="1" noMove="1" noResize="1" noEditPoints="1" noAdjustHandles="1" noChangeArrowheads="1" noChangeShapeType="1" noTextEdit="1"/>
              </p:cNvSpPr>
              <p:nvPr>
                <p:ph idx="1"/>
              </p:nvPr>
            </p:nvSpPr>
            <p:spPr>
              <a:xfrm>
                <a:off x="457200" y="1600201"/>
                <a:ext cx="8229600" cy="4205064"/>
              </a:xfrm>
              <a:blipFill rotWithShape="1">
                <a:blip r:embed="rId3" cstate="print"/>
                <a:stretch>
                  <a:fillRect l="-1704" t="-2322" r="-8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1862035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タイトル 1"/>
              <p:cNvSpPr>
                <a:spLocks noGrp="1"/>
              </p:cNvSpPr>
              <p:nvPr>
                <p:ph type="title"/>
              </p:nvPr>
            </p:nvSpPr>
            <p:spPr/>
            <p:txBody>
              <a:bodyPr/>
              <a:lstStyle/>
              <a:p>
                <a14:m>
                  <m:oMath xmlns:m="http://schemas.openxmlformats.org/officeDocument/2006/math">
                    <m:sSub>
                      <m:sSubPr>
                        <m:ctrlPr>
                          <a:rPr kumimoji="1" lang="en-US" altLang="ja-JP" i="1" smtClean="0">
                            <a:latin typeface="Cambria Math"/>
                          </a:rPr>
                        </m:ctrlPr>
                      </m:sSubPr>
                      <m:e>
                        <m:r>
                          <m:rPr>
                            <m:sty m:val="p"/>
                          </m:rPr>
                          <a:rPr kumimoji="1" lang="en-US" altLang="ja-JP" b="0" i="0" smtClean="0">
                            <a:latin typeface="Cambria Math"/>
                          </a:rPr>
                          <m:t>Γ</m:t>
                        </m:r>
                      </m:e>
                      <m:sub>
                        <m:r>
                          <a:rPr kumimoji="1" lang="en-US" altLang="ja-JP" b="0" i="1" smtClean="0">
                            <a:latin typeface="Cambria Math"/>
                          </a:rPr>
                          <m:t>𝑝𝑖𝑐𝑘</m:t>
                        </m:r>
                      </m:sub>
                    </m:sSub>
                    <m:r>
                      <a:rPr kumimoji="1" lang="en-US" altLang="ja-JP" b="0" i="1" smtClean="0">
                        <a:latin typeface="Cambria Math"/>
                      </a:rPr>
                      <m:t>/</m:t>
                    </m:r>
                    <m:sSub>
                      <m:sSubPr>
                        <m:ctrlPr>
                          <a:rPr kumimoji="1" lang="en-US" altLang="ja-JP" b="0" i="1" smtClean="0">
                            <a:latin typeface="Cambria Math"/>
                          </a:rPr>
                        </m:ctrlPr>
                      </m:sSubPr>
                      <m:e>
                        <m:r>
                          <m:rPr>
                            <m:sty m:val="p"/>
                          </m:rPr>
                          <a:rPr kumimoji="1" lang="en-US" altLang="ja-JP" b="0" i="0" smtClean="0">
                            <a:latin typeface="Cambria Math"/>
                          </a:rPr>
                          <m:t>Γ</m:t>
                        </m:r>
                      </m:e>
                      <m:sub>
                        <m:r>
                          <a:rPr kumimoji="1" lang="en-US" altLang="ja-JP" b="0" i="1" smtClean="0">
                            <a:latin typeface="Cambria Math"/>
                          </a:rPr>
                          <m:t>𝑡𝑜𝑡𝑎𝑙</m:t>
                        </m:r>
                      </m:sub>
                    </m:sSub>
                  </m:oMath>
                </a14:m>
                <a:r>
                  <a:rPr kumimoji="1" lang="ja-JP" altLang="en-US" dirty="0" smtClean="0"/>
                  <a:t>の測定</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b="-37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3" name="コンテンツ プレースホルダー 2"/>
              <p:cNvSpPr>
                <a:spLocks noGrp="1"/>
              </p:cNvSpPr>
              <p:nvPr>
                <p:ph idx="1"/>
              </p:nvPr>
            </p:nvSpPr>
            <p:spPr>
              <a:xfrm>
                <a:off x="457200" y="1600201"/>
                <a:ext cx="6851104" cy="1036711"/>
              </a:xfrm>
            </p:spPr>
            <p:txBody>
              <a:bodyPr>
                <a:normAutofit/>
              </a:bodyPr>
              <a:lstStyle/>
              <a:p>
                <a:pPr marL="0" indent="0">
                  <a:buNone/>
                </a:pPr>
                <a:r>
                  <a:rPr lang="en-US" altLang="ja-JP" sz="2400" dirty="0" smtClean="0"/>
                  <a:t>NaI3</a:t>
                </a:r>
                <a:r>
                  <a:rPr lang="ja-JP" altLang="en-US" sz="2400" dirty="0" smtClean="0"/>
                  <a:t>の</a:t>
                </a:r>
                <a14:m>
                  <m:oMath xmlns:m="http://schemas.openxmlformats.org/officeDocument/2006/math">
                    <m:r>
                      <a:rPr lang="en-US" altLang="ja-JP" sz="2400" b="0" i="0" smtClean="0">
                        <a:latin typeface="Cambria Math"/>
                      </a:rPr>
                      <m:t>|</m:t>
                    </m:r>
                    <m:r>
                      <a:rPr lang="en-US" altLang="ja-JP" sz="2400" b="0" i="1" smtClean="0">
                        <a:latin typeface="Cambria Math"/>
                      </a:rPr>
                      <m:t>𝑇</m:t>
                    </m:r>
                    <m:r>
                      <a:rPr lang="en-US" altLang="ja-JP" sz="2400" b="0" i="1" smtClean="0">
                        <a:latin typeface="Cambria Math"/>
                      </a:rPr>
                      <m:t>| ≤10[</m:t>
                    </m:r>
                    <m:r>
                      <a:rPr lang="en-US" altLang="ja-JP" sz="2400" b="0" i="1" smtClean="0">
                        <a:latin typeface="Cambria Math"/>
                        <a:ea typeface="Cambria Math"/>
                      </a:rPr>
                      <m:t>𝑛𝑠</m:t>
                    </m:r>
                    <m:r>
                      <a:rPr lang="en-US" altLang="ja-JP" sz="2400" b="0" i="1" smtClean="0">
                        <a:latin typeface="Cambria Math"/>
                        <a:ea typeface="Cambria Math"/>
                      </a:rPr>
                      <m:t>]</m:t>
                    </m:r>
                  </m:oMath>
                </a14:m>
                <a:r>
                  <a:rPr kumimoji="1" lang="ja-JP" altLang="en-US" sz="2400" dirty="0" smtClean="0"/>
                  <a:t>のときの</a:t>
                </a:r>
                <a:r>
                  <a:rPr kumimoji="1" lang="en-US" altLang="ja-JP" sz="2400" dirty="0" smtClean="0"/>
                  <a:t>NaI1</a:t>
                </a:r>
                <a:r>
                  <a:rPr kumimoji="1" lang="ja-JP" altLang="en-US" sz="2400" dirty="0" smtClean="0"/>
                  <a:t>の</a:t>
                </a:r>
                <a:r>
                  <a:rPr lang="en-US" altLang="ja-JP" sz="2400" dirty="0" smtClean="0"/>
                  <a:t>E</a:t>
                </a:r>
                <a:r>
                  <a:rPr lang="ja-JP" altLang="en-US" sz="2400" dirty="0" smtClean="0"/>
                  <a:t>のデータを取れば</a:t>
                </a:r>
                <a:r>
                  <a:rPr kumimoji="1" lang="en-US" altLang="ja-JP" sz="2400" dirty="0" smtClean="0"/>
                  <a:t>p-</a:t>
                </a:r>
                <a:r>
                  <a:rPr kumimoji="1" lang="ja-JP" altLang="en-US" sz="2400" dirty="0" smtClean="0"/>
                  <a:t>ポジトロニウムの崩壊のスペクトルが出せる。</a:t>
                </a:r>
                <a:endParaRPr kumimoji="1" lang="ja-JP" altLang="en-US" sz="2400"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1"/>
                <a:ext cx="6851104" cy="1036711"/>
              </a:xfrm>
              <a:blipFill rotWithShape="1">
                <a:blip r:embed="rId3" cstate="print"/>
                <a:stretch>
                  <a:fillRect l="-1335" t="-7059" r="-1068"/>
                </a:stretch>
              </a:blipFill>
            </p:spPr>
            <p:txBody>
              <a:bodyPr/>
              <a:lstStyle/>
              <a:p>
                <a:r>
                  <a:rPr lang="ja-JP" altLang="en-US">
                    <a:noFill/>
                  </a:rPr>
                  <a:t> </a:t>
                </a:r>
              </a:p>
            </p:txBody>
          </p:sp>
        </mc:Fallback>
      </mc:AlternateContent>
      <p:pic>
        <p:nvPicPr>
          <p:cNvPr id="5" name="図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31640" y="2420888"/>
            <a:ext cx="6199366" cy="4158997"/>
          </a:xfrm>
          <a:prstGeom prst="rect">
            <a:avLst/>
          </a:prstGeom>
        </p:spPr>
      </p:pic>
    </p:spTree>
    <p:extLst>
      <p:ext uri="{BB962C8B-B14F-4D97-AF65-F5344CB8AC3E}">
        <p14:creationId xmlns:p14="http://schemas.microsoft.com/office/powerpoint/2010/main" xmlns="" val="3830508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タイトル 1"/>
              <p:cNvSpPr>
                <a:spLocks noGrp="1"/>
              </p:cNvSpPr>
              <p:nvPr>
                <p:ph type="title"/>
              </p:nvPr>
            </p:nvSpPr>
            <p:spPr/>
            <p:txBody>
              <a:bodyPr/>
              <a:lstStyle/>
              <a:p>
                <a14:m>
                  <m:oMath xmlns:m="http://schemas.openxmlformats.org/officeDocument/2006/math">
                    <m:sSub>
                      <m:sSubPr>
                        <m:ctrlPr>
                          <a:rPr lang="en-US" altLang="ja-JP" i="1">
                            <a:latin typeface="Cambria Math"/>
                          </a:rPr>
                        </m:ctrlPr>
                      </m:sSubPr>
                      <m:e>
                        <m:r>
                          <m:rPr>
                            <m:sty m:val="p"/>
                          </m:rPr>
                          <a:rPr lang="en-US" altLang="ja-JP">
                            <a:latin typeface="Cambria Math"/>
                          </a:rPr>
                          <m:t>Γ</m:t>
                        </m:r>
                      </m:e>
                      <m:sub>
                        <m:r>
                          <a:rPr lang="en-US" altLang="ja-JP" i="1">
                            <a:latin typeface="Cambria Math"/>
                          </a:rPr>
                          <m:t>𝑝𝑖𝑐𝑘</m:t>
                        </m:r>
                      </m:sub>
                    </m:sSub>
                    <m:r>
                      <a:rPr lang="en-US" altLang="ja-JP" i="1">
                        <a:latin typeface="Cambria Math"/>
                      </a:rPr>
                      <m:t>/</m:t>
                    </m:r>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oMath>
                </a14:m>
                <a:r>
                  <a:rPr lang="ja-JP" altLang="en-US" dirty="0"/>
                  <a:t>の測定</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b="-37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5" name="コンテンツ プレースホルダー 4"/>
              <p:cNvSpPr>
                <a:spLocks noGrp="1"/>
              </p:cNvSpPr>
              <p:nvPr>
                <p:ph idx="1"/>
              </p:nvPr>
            </p:nvSpPr>
            <p:spPr>
              <a:xfrm>
                <a:off x="457200" y="1600201"/>
                <a:ext cx="7355160" cy="892695"/>
              </a:xfrm>
            </p:spPr>
            <p:txBody>
              <a:bodyPr>
                <a:noAutofit/>
              </a:bodyPr>
              <a:lstStyle/>
              <a:p>
                <a:pPr marL="0" indent="0">
                  <a:buNone/>
                </a:pPr>
                <a14:m>
                  <m:oMath xmlns:m="http://schemas.openxmlformats.org/officeDocument/2006/math">
                    <m:sSub>
                      <m:sSubPr>
                        <m:ctrlPr>
                          <a:rPr lang="en-US" altLang="ja-JP" sz="2400" i="1" smtClean="0">
                            <a:latin typeface="Cambria Math"/>
                          </a:rPr>
                        </m:ctrlPr>
                      </m:sSubPr>
                      <m:e>
                        <m:r>
                          <a:rPr lang="en-US" altLang="ja-JP" sz="2400" b="0" i="1" smtClean="0">
                            <a:latin typeface="Cambria Math"/>
                          </a:rPr>
                          <m:t>𝜏</m:t>
                        </m:r>
                      </m:e>
                      <m:sub>
                        <m:r>
                          <a:rPr lang="en-US" altLang="ja-JP" sz="2400" b="0" i="1" smtClean="0">
                            <a:latin typeface="Cambria Math"/>
                          </a:rPr>
                          <m:t>𝑡𝑜𝑡𝑎𝑙</m:t>
                        </m:r>
                      </m:sub>
                    </m:sSub>
                  </m:oMath>
                </a14:m>
                <a:r>
                  <a:rPr lang="ja-JP" altLang="en-US" sz="2400" dirty="0" smtClean="0"/>
                  <a:t>を計算したときの領域の</a:t>
                </a:r>
                <a:r>
                  <a:rPr lang="en-US" altLang="ja-JP" sz="2400" dirty="0" smtClean="0"/>
                  <a:t>E</a:t>
                </a:r>
                <a:r>
                  <a:rPr lang="ja-JP" altLang="en-US" sz="2400" dirty="0"/>
                  <a:t>のデータを</a:t>
                </a:r>
                <a:r>
                  <a:rPr lang="ja-JP" altLang="en-US" sz="2400" dirty="0" smtClean="0"/>
                  <a:t>取れば</a:t>
                </a:r>
                <a:r>
                  <a:rPr lang="en-US" altLang="ja-JP" sz="2400" dirty="0" smtClean="0"/>
                  <a:t>o-</a:t>
                </a:r>
                <a:r>
                  <a:rPr lang="ja-JP" altLang="en-US" sz="2400" dirty="0" smtClean="0"/>
                  <a:t>ポジトロニウム</a:t>
                </a:r>
                <a:r>
                  <a:rPr lang="en-US" altLang="ja-JP" sz="2400" dirty="0" smtClean="0"/>
                  <a:t>+pick off</a:t>
                </a:r>
                <a:r>
                  <a:rPr lang="ja-JP" altLang="en-US" sz="2400" dirty="0" smtClean="0"/>
                  <a:t>などの</a:t>
                </a:r>
                <a:r>
                  <a:rPr lang="ja-JP" altLang="en-US" sz="2400" dirty="0"/>
                  <a:t>崩壊のスペクトルが出せる。</a:t>
                </a:r>
                <a:endParaRPr lang="ja-JP" altLang="en-US" sz="2400" dirty="0"/>
              </a:p>
              <a:p>
                <a:pPr marL="0" indent="0">
                  <a:buNone/>
                </a:pPr>
                <a:endParaRPr kumimoji="1" lang="ja-JP" altLang="en-US" sz="3600" dirty="0"/>
              </a:p>
            </p:txBody>
          </p:sp>
        </mc:Choice>
        <mc:Fallback>
          <p:sp>
            <p:nvSpPr>
              <p:cNvPr id="5" name="コンテンツ プレースホルダー 4"/>
              <p:cNvSpPr>
                <a:spLocks noGrp="1" noRot="1" noChangeAspect="1" noMove="1" noResize="1" noEditPoints="1" noAdjustHandles="1" noChangeArrowheads="1" noChangeShapeType="1" noTextEdit="1"/>
              </p:cNvSpPr>
              <p:nvPr>
                <p:ph idx="1"/>
              </p:nvPr>
            </p:nvSpPr>
            <p:spPr>
              <a:xfrm>
                <a:off x="457200" y="1600201"/>
                <a:ext cx="7355160" cy="892695"/>
              </a:xfrm>
              <a:blipFill rotWithShape="1">
                <a:blip r:embed="rId3" cstate="print"/>
                <a:stretch>
                  <a:fillRect l="-1243" t="-8219" b="-8219"/>
                </a:stretch>
              </a:blipFill>
            </p:spPr>
            <p:txBody>
              <a:bodyPr/>
              <a:lstStyle/>
              <a:p>
                <a:r>
                  <a:rPr lang="ja-JP" altLang="en-US">
                    <a:noFill/>
                  </a:rPr>
                  <a:t> </a:t>
                </a:r>
              </a:p>
            </p:txBody>
          </p:sp>
        </mc:Fallback>
      </mc:AlternateContent>
      <p:pic>
        <p:nvPicPr>
          <p:cNvPr id="6" name="図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708920"/>
            <a:ext cx="5472608" cy="3670607"/>
          </a:xfrm>
          <a:prstGeom prst="rect">
            <a:avLst/>
          </a:prstGeom>
        </p:spPr>
      </p:pic>
      <p:sp>
        <p:nvSpPr>
          <p:cNvPr id="7" name="右矢印 6"/>
          <p:cNvSpPr/>
          <p:nvPr/>
        </p:nvSpPr>
        <p:spPr>
          <a:xfrm rot="3769359">
            <a:off x="5989608" y="2456891"/>
            <a:ext cx="64333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72608" y="3056111"/>
            <a:ext cx="3419872" cy="1323439"/>
          </a:xfrm>
          <a:prstGeom prst="rect">
            <a:avLst/>
          </a:prstGeom>
          <a:noFill/>
        </p:spPr>
        <p:txBody>
          <a:bodyPr wrap="square" rtlCol="0">
            <a:spAutoFit/>
          </a:bodyPr>
          <a:lstStyle/>
          <a:p>
            <a:r>
              <a:rPr kumimoji="1" lang="ja-JP" altLang="en-US" sz="2000" dirty="0" smtClean="0"/>
              <a:t>このうち、</a:t>
            </a:r>
            <a:r>
              <a:rPr kumimoji="1" lang="en-US" altLang="ja-JP" sz="2000" dirty="0" smtClean="0"/>
              <a:t>pick off</a:t>
            </a:r>
            <a:r>
              <a:rPr kumimoji="1" lang="ja-JP" altLang="en-US" sz="2000" dirty="0" smtClean="0"/>
              <a:t>に対応する部分は</a:t>
            </a:r>
            <a:r>
              <a:rPr lang="en-US" altLang="ja-JP" sz="2000" dirty="0" smtClean="0"/>
              <a:t>p-</a:t>
            </a:r>
            <a:r>
              <a:rPr lang="ja-JP" altLang="en-US" sz="2000" dirty="0" smtClean="0"/>
              <a:t>ポジトロニウムの崩壊のヒストグラムと同じプロファイルになる。</a:t>
            </a:r>
            <a:endParaRPr kumimoji="1" lang="ja-JP" altLang="en-US" sz="2000" dirty="0"/>
          </a:p>
        </p:txBody>
      </p:sp>
      <p:sp>
        <p:nvSpPr>
          <p:cNvPr id="9" name="テキスト ボックス 8"/>
          <p:cNvSpPr txBox="1"/>
          <p:nvPr/>
        </p:nvSpPr>
        <p:spPr>
          <a:xfrm>
            <a:off x="5472608" y="4589482"/>
            <a:ext cx="3672408" cy="1323439"/>
          </a:xfrm>
          <a:prstGeom prst="rect">
            <a:avLst/>
          </a:prstGeom>
          <a:noFill/>
        </p:spPr>
        <p:txBody>
          <a:bodyPr wrap="square" rtlCol="0">
            <a:spAutoFit/>
          </a:bodyPr>
          <a:lstStyle/>
          <a:p>
            <a:r>
              <a:rPr kumimoji="1" lang="ja-JP" altLang="en-US" sz="2000" dirty="0" smtClean="0"/>
              <a:t>　また、</a:t>
            </a:r>
            <a:r>
              <a:rPr kumimoji="1" lang="en-US" altLang="ja-JP" sz="2000" dirty="0" smtClean="0"/>
              <a:t>o-</a:t>
            </a:r>
            <a:r>
              <a:rPr kumimoji="1" lang="ja-JP" altLang="en-US" sz="2000" dirty="0" smtClean="0"/>
              <a:t>ポジトロニウムの崩壊から出る</a:t>
            </a:r>
            <a:r>
              <a:rPr lang="en-US" altLang="ja-JP" sz="2000" dirty="0" smtClean="0"/>
              <a:t>γ</a:t>
            </a:r>
            <a:r>
              <a:rPr lang="ja-JP" altLang="en-US" sz="2000" dirty="0"/>
              <a:t>線</a:t>
            </a:r>
            <a:r>
              <a:rPr lang="ja-JP" altLang="en-US" sz="2000" dirty="0" smtClean="0"/>
              <a:t>は</a:t>
            </a:r>
            <a:r>
              <a:rPr lang="en-US" altLang="ja-JP" sz="2000" dirty="0" smtClean="0"/>
              <a:t>511keV</a:t>
            </a:r>
            <a:r>
              <a:rPr lang="ja-JP" altLang="en-US" sz="2000" dirty="0" err="1" smtClean="0"/>
              <a:t>には</a:t>
            </a:r>
            <a:r>
              <a:rPr lang="ja-JP" altLang="en-US" sz="2000" dirty="0" smtClean="0"/>
              <a:t>ならないので、</a:t>
            </a:r>
            <a:r>
              <a:rPr kumimoji="1" lang="en-US" altLang="ja-JP" sz="2000" dirty="0" smtClean="0"/>
              <a:t>511keVγ</a:t>
            </a:r>
            <a:r>
              <a:rPr kumimoji="1" lang="ja-JP" altLang="en-US" sz="2000" dirty="0" smtClean="0"/>
              <a:t>のプロファイルは</a:t>
            </a:r>
            <a:r>
              <a:rPr kumimoji="1" lang="en-US" altLang="ja-JP" sz="2000" dirty="0" smtClean="0"/>
              <a:t>pick off</a:t>
            </a:r>
            <a:r>
              <a:rPr kumimoji="1" lang="ja-JP" altLang="en-US" sz="2000" dirty="0" smtClean="0"/>
              <a:t>によるものである。</a:t>
            </a:r>
            <a:endParaRPr kumimoji="1" lang="ja-JP" altLang="en-US" sz="2000" dirty="0"/>
          </a:p>
        </p:txBody>
      </p:sp>
    </p:spTree>
    <p:extLst>
      <p:ext uri="{BB962C8B-B14F-4D97-AF65-F5344CB8AC3E}">
        <p14:creationId xmlns:p14="http://schemas.microsoft.com/office/powerpoint/2010/main" xmlns="" val="3885397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タイトル 1"/>
              <p:cNvSpPr>
                <a:spLocks noGrp="1"/>
              </p:cNvSpPr>
              <p:nvPr>
                <p:ph type="title"/>
              </p:nvPr>
            </p:nvSpPr>
            <p:spPr/>
            <p:txBody>
              <a:bodyPr/>
              <a:lstStyle/>
              <a:p>
                <a14:m>
                  <m:oMath xmlns:m="http://schemas.openxmlformats.org/officeDocument/2006/math">
                    <m:sSub>
                      <m:sSubPr>
                        <m:ctrlPr>
                          <a:rPr lang="en-US" altLang="ja-JP" i="1">
                            <a:latin typeface="Cambria Math"/>
                          </a:rPr>
                        </m:ctrlPr>
                      </m:sSubPr>
                      <m:e>
                        <m:r>
                          <m:rPr>
                            <m:sty m:val="p"/>
                          </m:rPr>
                          <a:rPr lang="en-US" altLang="ja-JP">
                            <a:latin typeface="Cambria Math"/>
                          </a:rPr>
                          <m:t>Γ</m:t>
                        </m:r>
                      </m:e>
                      <m:sub>
                        <m:r>
                          <a:rPr lang="en-US" altLang="ja-JP" i="1">
                            <a:latin typeface="Cambria Math"/>
                          </a:rPr>
                          <m:t>𝑝𝑖𝑐𝑘</m:t>
                        </m:r>
                      </m:sub>
                    </m:sSub>
                    <m:r>
                      <a:rPr lang="en-US" altLang="ja-JP" i="1">
                        <a:latin typeface="Cambria Math"/>
                      </a:rPr>
                      <m:t>/</m:t>
                    </m:r>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oMath>
                </a14:m>
                <a:r>
                  <a:rPr lang="ja-JP" altLang="en-US" dirty="0"/>
                  <a:t>の測定</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b="-3723"/>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3" y="2039672"/>
            <a:ext cx="4968552" cy="4005192"/>
          </a:xfrm>
        </p:spPr>
      </p:pic>
      <p:sp>
        <p:nvSpPr>
          <p:cNvPr id="5" name="テキスト ボックス 4"/>
          <p:cNvSpPr txBox="1"/>
          <p:nvPr/>
        </p:nvSpPr>
        <p:spPr>
          <a:xfrm>
            <a:off x="5321551" y="1639561"/>
            <a:ext cx="3809746" cy="400110"/>
          </a:xfrm>
          <a:prstGeom prst="rect">
            <a:avLst/>
          </a:prstGeom>
          <a:noFill/>
        </p:spPr>
        <p:txBody>
          <a:bodyPr wrap="square" rtlCol="0">
            <a:spAutoFit/>
          </a:bodyPr>
          <a:lstStyle/>
          <a:p>
            <a:r>
              <a:rPr lang="en-US" altLang="ja-JP" sz="2000" dirty="0" smtClean="0"/>
              <a:t>511keV</a:t>
            </a:r>
            <a:r>
              <a:rPr lang="ja-JP" altLang="en-US" sz="2000" dirty="0" smtClean="0"/>
              <a:t>のピークで高さをそろえる</a:t>
            </a:r>
            <a:endParaRPr kumimoji="1" lang="ja-JP" altLang="en-US" sz="2000" dirty="0"/>
          </a:p>
        </p:txBody>
      </p:sp>
      <p:sp>
        <p:nvSpPr>
          <p:cNvPr id="6" name="下矢印 5"/>
          <p:cNvSpPr/>
          <p:nvPr/>
        </p:nvSpPr>
        <p:spPr>
          <a:xfrm>
            <a:off x="7020272" y="2124926"/>
            <a:ext cx="540060"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321551" y="2780928"/>
            <a:ext cx="3642937" cy="646331"/>
          </a:xfrm>
          <a:prstGeom prst="rect">
            <a:avLst/>
          </a:prstGeom>
          <a:noFill/>
        </p:spPr>
        <p:txBody>
          <a:bodyPr wrap="square" rtlCol="0">
            <a:spAutoFit/>
          </a:bodyPr>
          <a:lstStyle/>
          <a:p>
            <a:r>
              <a:rPr lang="en-US" altLang="ja-JP" dirty="0" smtClean="0"/>
              <a:t>p-</a:t>
            </a:r>
            <a:r>
              <a:rPr lang="ja-JP" altLang="en-US" dirty="0" smtClean="0"/>
              <a:t>ポジトロニウムのヒストグラムが</a:t>
            </a:r>
            <a:r>
              <a:rPr lang="en-US" altLang="ja-JP" dirty="0" smtClean="0"/>
              <a:t>pick off</a:t>
            </a:r>
            <a:r>
              <a:rPr lang="ja-JP" altLang="en-US" dirty="0" smtClean="0"/>
              <a:t>のヒストグラムに対応する</a:t>
            </a:r>
            <a:endParaRPr kumimoji="1" lang="ja-JP" altLang="en-US" dirty="0"/>
          </a:p>
        </p:txBody>
      </p:sp>
      <p:sp>
        <p:nvSpPr>
          <p:cNvPr id="8" name="下矢印 7"/>
          <p:cNvSpPr/>
          <p:nvPr/>
        </p:nvSpPr>
        <p:spPr>
          <a:xfrm>
            <a:off x="6995374" y="3674641"/>
            <a:ext cx="540060"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148064" y="2619690"/>
            <a:ext cx="3816424" cy="8075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n w="19050">
                <a:solidFill>
                  <a:schemeClr val="tx1"/>
                </a:solidFill>
              </a:ln>
            </a:endParaRPr>
          </a:p>
        </p:txBody>
      </p:sp>
      <mc:AlternateContent xmlns:mc="http://schemas.openxmlformats.org/markup-compatibility/2006">
        <mc:Choice xmlns:a14="http://schemas.microsoft.com/office/drawing/2010/main" xmlns="" Requires="a14">
          <p:sp>
            <p:nvSpPr>
              <p:cNvPr id="10" name="テキスト ボックス 9"/>
              <p:cNvSpPr txBox="1"/>
              <p:nvPr/>
            </p:nvSpPr>
            <p:spPr>
              <a:xfrm>
                <a:off x="5321551" y="4365104"/>
                <a:ext cx="3426913" cy="859531"/>
              </a:xfrm>
              <a:prstGeom prst="rect">
                <a:avLst/>
              </a:prstGeom>
              <a:noFill/>
            </p:spPr>
            <p:txBody>
              <a:bodyPr wrap="square" rtlCol="0">
                <a:spAutoFit/>
              </a:bodyPr>
              <a:lstStyle/>
              <a:p>
                <a:r>
                  <a:rPr kumimoji="1" lang="ja-JP" altLang="en-US" sz="2400" dirty="0" smtClean="0"/>
                  <a:t>二つの面積の比をとれば</a:t>
                </a:r>
                <a:endParaRPr kumimoji="1" lang="en-US" altLang="ja-JP" sz="2400" dirty="0" smtClean="0"/>
              </a:p>
              <a:p>
                <a14:m>
                  <m:oMath xmlns:m="http://schemas.openxmlformats.org/officeDocument/2006/math">
                    <m:sSub>
                      <m:sSubPr>
                        <m:ctrlPr>
                          <a:rPr lang="en-US" altLang="ja-JP" sz="2400" i="1">
                            <a:latin typeface="Cambria Math"/>
                          </a:rPr>
                        </m:ctrlPr>
                      </m:sSubPr>
                      <m:e>
                        <m:r>
                          <m:rPr>
                            <m:sty m:val="p"/>
                          </m:rPr>
                          <a:rPr lang="en-US" altLang="ja-JP" sz="2400">
                            <a:latin typeface="Cambria Math"/>
                          </a:rPr>
                          <m:t>Γ</m:t>
                        </m:r>
                      </m:e>
                      <m:sub>
                        <m:r>
                          <a:rPr lang="en-US" altLang="ja-JP" sz="2400" i="1">
                            <a:latin typeface="Cambria Math"/>
                          </a:rPr>
                          <m:t>𝑝𝑖𝑐𝑘</m:t>
                        </m:r>
                      </m:sub>
                    </m:sSub>
                    <m:r>
                      <a:rPr lang="en-US" altLang="ja-JP" sz="2400" i="1">
                        <a:latin typeface="Cambria Math"/>
                      </a:rPr>
                      <m:t>/</m:t>
                    </m:r>
                    <m:sSub>
                      <m:sSubPr>
                        <m:ctrlPr>
                          <a:rPr lang="en-US" altLang="ja-JP" sz="2400" i="1">
                            <a:latin typeface="Cambria Math"/>
                          </a:rPr>
                        </m:ctrlPr>
                      </m:sSubPr>
                      <m:e>
                        <m:r>
                          <m:rPr>
                            <m:sty m:val="p"/>
                          </m:rPr>
                          <a:rPr lang="en-US" altLang="ja-JP" sz="2400">
                            <a:latin typeface="Cambria Math"/>
                          </a:rPr>
                          <m:t>Γ</m:t>
                        </m:r>
                      </m:e>
                      <m:sub>
                        <m:r>
                          <a:rPr lang="en-US" altLang="ja-JP" sz="2400" i="1">
                            <a:latin typeface="Cambria Math"/>
                          </a:rPr>
                          <m:t>𝑡𝑜𝑡𝑎𝑙</m:t>
                        </m:r>
                      </m:sub>
                    </m:sSub>
                  </m:oMath>
                </a14:m>
                <a:r>
                  <a:rPr kumimoji="1" lang="ja-JP" altLang="en-US" sz="2400" dirty="0" smtClean="0"/>
                  <a:t>が測定できる。</a:t>
                </a:r>
                <a:endParaRPr kumimoji="1" lang="ja-JP" altLang="en-US" sz="2400" dirty="0"/>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5321551" y="4365104"/>
                <a:ext cx="3426913" cy="859531"/>
              </a:xfrm>
              <a:prstGeom prst="rect">
                <a:avLst/>
              </a:prstGeom>
              <a:blipFill rotWithShape="1">
                <a:blip r:embed="rId4" cstate="print"/>
                <a:stretch>
                  <a:fillRect l="-2847" t="-8511" r="-8719" b="-99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25659239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タイトル 1"/>
              <p:cNvSpPr>
                <a:spLocks noGrp="1"/>
              </p:cNvSpPr>
              <p:nvPr>
                <p:ph type="title"/>
              </p:nvPr>
            </p:nvSpPr>
            <p:spPr/>
            <p:txBody>
              <a:bodyPr>
                <a:normAutofit/>
              </a:bodyPr>
              <a:lstStyle/>
              <a:p>
                <a14:m>
                  <m:oMath xmlns:m="http://schemas.openxmlformats.org/officeDocument/2006/math">
                    <m:sSub>
                      <m:sSubPr>
                        <m:ctrlPr>
                          <a:rPr lang="en-US" altLang="ja-JP" i="1" smtClean="0">
                            <a:latin typeface="Cambria Math"/>
                          </a:rPr>
                        </m:ctrlPr>
                      </m:sSubPr>
                      <m:e>
                        <m:r>
                          <m:rPr>
                            <m:sty m:val="p"/>
                          </m:rPr>
                          <a:rPr lang="en-US" altLang="ja-JP">
                            <a:latin typeface="Cambria Math"/>
                          </a:rPr>
                          <m:t>Γ</m:t>
                        </m:r>
                      </m:e>
                      <m:sub>
                        <m:r>
                          <a:rPr lang="en-US" altLang="ja-JP" i="1">
                            <a:latin typeface="Cambria Math"/>
                          </a:rPr>
                          <m:t>𝑝𝑖𝑐𝑘</m:t>
                        </m:r>
                      </m:sub>
                    </m:sSub>
                    <m:r>
                      <a:rPr lang="en-US" altLang="ja-JP" i="1">
                        <a:latin typeface="Cambria Math"/>
                      </a:rPr>
                      <m:t>/</m:t>
                    </m:r>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oMath>
                </a14:m>
                <a:r>
                  <a:rPr kumimoji="1" lang="ja-JP" altLang="en-US" dirty="0" smtClean="0"/>
                  <a:t>と</a:t>
                </a:r>
                <a14:m>
                  <m:oMath xmlns:m="http://schemas.openxmlformats.org/officeDocument/2006/math">
                    <m:sSub>
                      <m:sSubPr>
                        <m:ctrlPr>
                          <a:rPr kumimoji="1" lang="en-US" altLang="ja-JP" i="1" dirty="0" smtClean="0">
                            <a:latin typeface="Cambria Math"/>
                          </a:rPr>
                        </m:ctrlPr>
                      </m:sSubPr>
                      <m:e>
                        <m:r>
                          <a:rPr kumimoji="1" lang="en-US" altLang="ja-JP" b="0" i="1" dirty="0" smtClean="0">
                            <a:latin typeface="Cambria Math"/>
                          </a:rPr>
                          <m:t>𝜏</m:t>
                        </m:r>
                      </m:e>
                      <m:sub>
                        <m:r>
                          <a:rPr kumimoji="1" lang="en-US" altLang="ja-JP" b="0" i="1" dirty="0" smtClean="0">
                            <a:latin typeface="Cambria Math"/>
                          </a:rPr>
                          <m:t>3</m:t>
                        </m:r>
                        <m:r>
                          <a:rPr kumimoji="1" lang="en-US" altLang="ja-JP" b="0" i="1" dirty="0" smtClean="0">
                            <a:latin typeface="Cambria Math"/>
                          </a:rPr>
                          <m:t>𝛾</m:t>
                        </m:r>
                      </m:sub>
                    </m:sSub>
                  </m:oMath>
                </a14:m>
                <a:r>
                  <a:rPr kumimoji="1" lang="ja-JP" altLang="en-US" dirty="0" smtClean="0"/>
                  <a:t>の測定</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b="-37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32307590"/>
                  </p:ext>
                </p:extLst>
              </p:nvPr>
            </p:nvGraphicFramePr>
            <p:xfrm>
              <a:off x="457200" y="1600200"/>
              <a:ext cx="8229599" cy="4072488"/>
            </p:xfrm>
            <a:graphic>
              <a:graphicData uri="http://schemas.openxmlformats.org/drawingml/2006/table">
                <a:tbl>
                  <a:tblPr firstRow="1" bandRow="1">
                    <a:tableStyleId>{5940675A-B579-460E-94D1-54222C63F5DA}</a:tableStyleId>
                  </a:tblPr>
                  <a:tblGrid>
                    <a:gridCol w="1175657"/>
                    <a:gridCol w="1175657"/>
                    <a:gridCol w="1175657"/>
                    <a:gridCol w="1175657"/>
                    <a:gridCol w="1175657"/>
                    <a:gridCol w="1175657"/>
                    <a:gridCol w="1175657"/>
                  </a:tblGrid>
                  <a:tr h="725800">
                    <a:tc>
                      <a:txBody>
                        <a:bodyPr/>
                        <a:lstStyle/>
                        <a:p>
                          <a:pPr algn="ct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err="1" smtClean="0"/>
                            <a:t>T</a:t>
                          </a:r>
                          <a:r>
                            <a:rPr kumimoji="1" lang="en-US" altLang="ja-JP" baseline="-25000" dirty="0" err="1" smtClean="0"/>
                            <a:t>min</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30ns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40ns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50ns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60ns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70ns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725800">
                    <a:tc rowSpan="2">
                      <a:txBody>
                        <a:bodyPr/>
                        <a:lstStyle/>
                        <a:p>
                          <a:pPr algn="ctr"/>
                          <a:endParaRPr kumimoji="1" lang="en-US" altLang="ja-JP" dirty="0" smtClean="0"/>
                        </a:p>
                        <a:p>
                          <a:pPr algn="ctr"/>
                          <a:endParaRPr kumimoji="1" lang="en-US" altLang="ja-JP" dirty="0" smtClean="0"/>
                        </a:p>
                        <a:p>
                          <a:pPr algn="ctr"/>
                          <a:r>
                            <a:rPr kumimoji="1" lang="en-US" altLang="ja-JP" dirty="0" smtClean="0"/>
                            <a:t>NaI1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m:rPr>
                                        <m:sty m:val="p"/>
                                      </m:rPr>
                                      <a:rPr lang="en-US" altLang="ja-JP">
                                        <a:latin typeface="Cambria Math"/>
                                      </a:rPr>
                                      <m:t>Γ</m:t>
                                    </m:r>
                                  </m:e>
                                  <m:sub>
                                    <m:r>
                                      <a:rPr lang="en-US" altLang="ja-JP" i="1">
                                        <a:latin typeface="Cambria Math"/>
                                      </a:rPr>
                                      <m:t>𝑝𝑖𝑐𝑘</m:t>
                                    </m:r>
                                  </m:sub>
                                </m:sSub>
                                <m:r>
                                  <a:rPr lang="en-US" altLang="ja-JP" i="1">
                                    <a:latin typeface="Cambria Math"/>
                                  </a:rPr>
                                  <m:t>/</m:t>
                                </m:r>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oMath>
                            </m:oMathPara>
                          </a14:m>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0.227</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0.268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0.274</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0.268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0.275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1169288">
                    <a:tc v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i="1" dirty="0" smtClean="0">
                            <a:latin typeface="Cambria Math"/>
                          </a:endParaRPr>
                        </a:p>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𝜏</m:t>
                                    </m:r>
                                  </m:e>
                                  <m:sub>
                                    <m:r>
                                      <a:rPr kumimoji="1" lang="en-US" altLang="ja-JP" b="0" i="1" smtClean="0">
                                        <a:latin typeface="Cambria Math"/>
                                      </a:rPr>
                                      <m:t>3</m:t>
                                    </m:r>
                                    <m:r>
                                      <a:rPr kumimoji="1" lang="en-US" altLang="ja-JP" b="0" i="1" smtClean="0">
                                        <a:latin typeface="Cambria Math"/>
                                      </a:rPr>
                                      <m:t>𝛾</m:t>
                                    </m:r>
                                  </m:sub>
                                </m:sSub>
                                <m:r>
                                  <a:rPr kumimoji="1" lang="en-US" altLang="ja-JP" b="0" i="1" smtClean="0">
                                    <a:latin typeface="Cambria Math"/>
                                  </a:rPr>
                                  <m:t>[</m:t>
                                </m:r>
                                <m:r>
                                  <a:rPr kumimoji="1" lang="en-US" altLang="ja-JP" b="0" i="1" smtClean="0">
                                    <a:latin typeface="Cambria Math"/>
                                  </a:rPr>
                                  <m:t>𝑛𝑠</m:t>
                                </m:r>
                                <m:r>
                                  <a:rPr kumimoji="1" lang="en-US" altLang="ja-JP" b="0" i="1" smtClean="0">
                                    <a:latin typeface="Cambria Math"/>
                                  </a:rPr>
                                  <m:t>]</m:t>
                                </m:r>
                              </m:oMath>
                            </m:oMathPara>
                          </a14:m>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124 ± 10</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130 ± 13</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140±19</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153±30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163±46</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5800">
                    <a:tc rowSpan="2">
                      <a:txBody>
                        <a:bodyPr/>
                        <a:lstStyle/>
                        <a:p>
                          <a:pPr algn="ctr"/>
                          <a:endParaRPr kumimoji="1" lang="en-US" altLang="ja-JP" dirty="0" smtClean="0"/>
                        </a:p>
                        <a:p>
                          <a:pPr algn="ctr"/>
                          <a:endParaRPr kumimoji="1" lang="en-US" altLang="ja-JP" dirty="0" smtClean="0"/>
                        </a:p>
                        <a:p>
                          <a:pPr algn="ctr"/>
                          <a:r>
                            <a:rPr kumimoji="1" lang="en-US" altLang="ja-JP" dirty="0" smtClean="0"/>
                            <a:t>NaI3</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m:rPr>
                                        <m:sty m:val="p"/>
                                      </m:rPr>
                                      <a:rPr lang="en-US" altLang="ja-JP">
                                        <a:latin typeface="Cambria Math"/>
                                      </a:rPr>
                                      <m:t>Γ</m:t>
                                    </m:r>
                                  </m:e>
                                  <m:sub>
                                    <m:r>
                                      <a:rPr lang="en-US" altLang="ja-JP" i="1">
                                        <a:latin typeface="Cambria Math"/>
                                      </a:rPr>
                                      <m:t>𝑝𝑖𝑐𝑘</m:t>
                                    </m:r>
                                  </m:sub>
                                </m:sSub>
                                <m:r>
                                  <a:rPr lang="en-US" altLang="ja-JP" i="1">
                                    <a:latin typeface="Cambria Math"/>
                                  </a:rPr>
                                  <m:t>/</m:t>
                                </m:r>
                                <m:sSub>
                                  <m:sSubPr>
                                    <m:ctrlPr>
                                      <a:rPr lang="en-US" altLang="ja-JP" i="1">
                                        <a:latin typeface="Cambria Math"/>
                                      </a:rPr>
                                    </m:ctrlPr>
                                  </m:sSubPr>
                                  <m:e>
                                    <m:r>
                                      <m:rPr>
                                        <m:sty m:val="p"/>
                                      </m:rPr>
                                      <a:rPr lang="en-US" altLang="ja-JP">
                                        <a:latin typeface="Cambria Math"/>
                                      </a:rPr>
                                      <m:t>Γ</m:t>
                                    </m:r>
                                  </m:e>
                                  <m:sub>
                                    <m:r>
                                      <a:rPr lang="en-US" altLang="ja-JP" i="1">
                                        <a:latin typeface="Cambria Math"/>
                                      </a:rPr>
                                      <m:t>𝑡𝑜𝑡𝑎𝑙</m:t>
                                    </m:r>
                                  </m:sub>
                                </m:sSub>
                              </m:oMath>
                            </m:oMathPara>
                          </a14:m>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0.291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5800">
                    <a:tc v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i="1" dirty="0" smtClean="0">
                            <a:latin typeface="Cambria Math"/>
                          </a:endParaRPr>
                        </a:p>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𝜏</m:t>
                                    </m:r>
                                  </m:e>
                                  <m:sub>
                                    <m:r>
                                      <a:rPr kumimoji="1" lang="en-US" altLang="ja-JP" b="0" i="1" smtClean="0">
                                        <a:latin typeface="Cambria Math"/>
                                      </a:rPr>
                                      <m:t>3</m:t>
                                    </m:r>
                                    <m:r>
                                      <a:rPr kumimoji="1" lang="en-US" altLang="ja-JP" b="0" i="1" smtClean="0">
                                        <a:latin typeface="Cambria Math"/>
                                      </a:rPr>
                                      <m:t>𝛾</m:t>
                                    </m:r>
                                  </m:sub>
                                </m:sSub>
                                <m:r>
                                  <a:rPr kumimoji="1" lang="en-US" altLang="ja-JP" b="0" i="1" smtClean="0">
                                    <a:latin typeface="Cambria Math"/>
                                  </a:rPr>
                                  <m:t>[</m:t>
                                </m:r>
                                <m:r>
                                  <a:rPr kumimoji="1" lang="en-US" altLang="ja-JP" b="0" i="1" smtClean="0">
                                    <a:latin typeface="Cambria Math"/>
                                  </a:rPr>
                                  <m:t>𝑛𝑠</m:t>
                                </m:r>
                                <m:r>
                                  <a:rPr kumimoji="1" lang="en-US" altLang="ja-JP" b="0" i="1" smtClean="0">
                                    <a:latin typeface="Cambria Math"/>
                                  </a:rPr>
                                  <m:t>]</m:t>
                                </m:r>
                              </m:oMath>
                            </m:oMathPara>
                          </a14:m>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142</a:t>
                          </a:r>
                          <a:r>
                            <a:rPr kumimoji="1" lang="en-US" altLang="ja-JP" baseline="0" dirty="0" smtClean="0"/>
                            <a:t> ± 12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146 ± 15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140 ± 18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134</a:t>
                          </a:r>
                          <a:r>
                            <a:rPr kumimoji="1" lang="en-US" altLang="ja-JP" baseline="0" dirty="0" smtClean="0"/>
                            <a:t> ± 21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142± 32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bl>
              </a:graphicData>
            </a:graphic>
          </p:graphicFrame>
        </mc:Choice>
        <mc:Fallback>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2032307590"/>
                  </p:ext>
                </p:extLst>
              </p:nvPr>
            </p:nvGraphicFramePr>
            <p:xfrm>
              <a:off x="457200" y="1600200"/>
              <a:ext cx="8229599" cy="4072488"/>
            </p:xfrm>
            <a:graphic>
              <a:graphicData uri="http://schemas.openxmlformats.org/drawingml/2006/table">
                <a:tbl>
                  <a:tblPr firstRow="1" bandRow="1">
                    <a:tableStyleId>{5940675A-B579-460E-94D1-54222C63F5DA}</a:tableStyleId>
                  </a:tblPr>
                  <a:tblGrid>
                    <a:gridCol w="1175657"/>
                    <a:gridCol w="1175657"/>
                    <a:gridCol w="1175657"/>
                    <a:gridCol w="1175657"/>
                    <a:gridCol w="1175657"/>
                    <a:gridCol w="1175657"/>
                    <a:gridCol w="1175657"/>
                  </a:tblGrid>
                  <a:tr h="725800">
                    <a:tc>
                      <a:txBody>
                        <a:bodyPr/>
                        <a:lstStyle/>
                        <a:p>
                          <a:pPr algn="ct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err="1" smtClean="0"/>
                            <a:t>T</a:t>
                          </a:r>
                          <a:r>
                            <a:rPr kumimoji="1" lang="en-US" altLang="ja-JP" baseline="-25000" dirty="0" err="1" smtClean="0"/>
                            <a:t>min</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30ns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40ns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50ns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60ns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kumimoji="1" lang="en-US" altLang="ja-JP" dirty="0" smtClean="0"/>
                        </a:p>
                        <a:p>
                          <a:pPr algn="ctr"/>
                          <a:r>
                            <a:rPr kumimoji="1" lang="en-US" altLang="ja-JP" dirty="0" smtClean="0"/>
                            <a:t>70ns</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725800">
                    <a:tc rowSpan="2">
                      <a:txBody>
                        <a:bodyPr/>
                        <a:lstStyle/>
                        <a:p>
                          <a:pPr algn="ctr"/>
                          <a:endParaRPr kumimoji="1" lang="en-US" altLang="ja-JP" dirty="0" smtClean="0"/>
                        </a:p>
                        <a:p>
                          <a:pPr algn="ctr"/>
                          <a:endParaRPr kumimoji="1" lang="en-US" altLang="ja-JP" dirty="0" smtClean="0"/>
                        </a:p>
                        <a:p>
                          <a:pPr algn="ctr"/>
                          <a:r>
                            <a:rPr kumimoji="1" lang="en-US" altLang="ja-JP" dirty="0" smtClean="0"/>
                            <a:t>NaI1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100000" t="-100840" r="-499482" b="-363025"/>
                          </a:stretch>
                        </a:blipFill>
                      </a:tcPr>
                    </a:tc>
                    <a:tc>
                      <a:txBody>
                        <a:bodyPr/>
                        <a:lstStyle/>
                        <a:p>
                          <a:pPr algn="ctr"/>
                          <a:endParaRPr kumimoji="1" lang="en-US" altLang="ja-JP" dirty="0" smtClean="0"/>
                        </a:p>
                        <a:p>
                          <a:pPr algn="ctr"/>
                          <a:r>
                            <a:rPr kumimoji="1" lang="en-US" altLang="ja-JP" dirty="0" smtClean="0"/>
                            <a:t>0.227</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0.268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0.274</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0.268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0.275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1169288">
                    <a:tc v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000" t="-124479" r="-499482" b="-125000"/>
                          </a:stretch>
                        </a:blipFill>
                      </a:tcPr>
                    </a:tc>
                    <a:tc>
                      <a:txBody>
                        <a:bodyPr/>
                        <a:lstStyle/>
                        <a:p>
                          <a:pPr algn="ctr"/>
                          <a:endParaRPr kumimoji="1" lang="en-US" altLang="ja-JP" dirty="0" smtClean="0"/>
                        </a:p>
                        <a:p>
                          <a:pPr algn="ctr"/>
                          <a:r>
                            <a:rPr kumimoji="1" lang="en-US" altLang="ja-JP" dirty="0" smtClean="0"/>
                            <a:t>124 ± 10</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130 ± 13</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140±19</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153±30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163±46</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5800">
                    <a:tc rowSpan="2">
                      <a:txBody>
                        <a:bodyPr/>
                        <a:lstStyle/>
                        <a:p>
                          <a:pPr algn="ctr"/>
                          <a:endParaRPr kumimoji="1" lang="en-US" altLang="ja-JP" dirty="0" smtClean="0"/>
                        </a:p>
                        <a:p>
                          <a:pPr algn="ctr"/>
                          <a:endParaRPr kumimoji="1" lang="en-US" altLang="ja-JP" dirty="0" smtClean="0"/>
                        </a:p>
                        <a:p>
                          <a:pPr algn="ctr"/>
                          <a:r>
                            <a:rPr kumimoji="1" lang="en-US" altLang="ja-JP" dirty="0" smtClean="0"/>
                            <a:t>NaI3</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000" t="-362185" r="-499482" b="-101681"/>
                          </a:stretch>
                        </a:blipFill>
                      </a:tcPr>
                    </a:tc>
                    <a:tc>
                      <a:txBody>
                        <a:bodyPr/>
                        <a:lstStyle/>
                        <a:p>
                          <a:pPr algn="ctr"/>
                          <a:endParaRPr kumimoji="1" lang="en-US" altLang="ja-JP" dirty="0" smtClean="0"/>
                        </a:p>
                        <a:p>
                          <a:pPr algn="ctr"/>
                          <a:r>
                            <a:rPr kumimoji="1" lang="en-US" altLang="ja-JP" dirty="0" smtClean="0"/>
                            <a:t>0.281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0.291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en-US" altLang="ja-JP" dirty="0" smtClean="0"/>
                        </a:p>
                        <a:p>
                          <a:pPr algn="ctr"/>
                          <a:r>
                            <a:rPr kumimoji="1" lang="en-US" altLang="ja-JP" dirty="0" smtClean="0"/>
                            <a:t>0.285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5800">
                    <a:tc v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blipFill rotWithShape="1">
                          <a:blip r:embed="rId3"/>
                          <a:stretch>
                            <a:fillRect l="-100000" t="-462185" r="-499482" b="-1681"/>
                          </a:stretch>
                        </a:blipFill>
                      </a:tcPr>
                    </a:tc>
                    <a:tc>
                      <a:txBody>
                        <a:bodyPr/>
                        <a:lstStyle/>
                        <a:p>
                          <a:pPr algn="ctr"/>
                          <a:endParaRPr kumimoji="1" lang="en-US" altLang="ja-JP" dirty="0" smtClean="0"/>
                        </a:p>
                        <a:p>
                          <a:pPr algn="ctr"/>
                          <a:r>
                            <a:rPr kumimoji="1" lang="en-US" altLang="ja-JP" dirty="0" smtClean="0"/>
                            <a:t>142</a:t>
                          </a:r>
                          <a:r>
                            <a:rPr kumimoji="1" lang="en-US" altLang="ja-JP" baseline="0" dirty="0" smtClean="0"/>
                            <a:t> ± 12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146 ± 15</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140 ± 18</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134</a:t>
                          </a:r>
                          <a:r>
                            <a:rPr kumimoji="1" lang="en-US" altLang="ja-JP" baseline="0" dirty="0" smtClean="0"/>
                            <a:t> ± 21</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kumimoji="1" lang="en-US" altLang="ja-JP" dirty="0" smtClean="0"/>
                        </a:p>
                        <a:p>
                          <a:pPr algn="ctr"/>
                          <a:r>
                            <a:rPr kumimoji="1" lang="en-US" altLang="ja-JP" dirty="0" smtClean="0"/>
                            <a:t>142± 32</a:t>
                          </a:r>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bl>
              </a:graphicData>
            </a:graphic>
          </p:graphicFrame>
        </mc:Fallback>
      </mc:AlternateContent>
    </p:spTree>
    <p:extLst>
      <p:ext uri="{BB962C8B-B14F-4D97-AF65-F5344CB8AC3E}">
        <p14:creationId xmlns:p14="http://schemas.microsoft.com/office/powerpoint/2010/main" xmlns="" val="202878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en-US" altLang="ja-JP" smtClean="0"/>
              <a:t>p-Ps</a:t>
            </a:r>
            <a:r>
              <a:rPr lang="ja-JP" altLang="en-US" smtClean="0"/>
              <a:t>の平均寿命</a:t>
            </a:r>
          </a:p>
        </p:txBody>
      </p:sp>
      <p:sp>
        <p:nvSpPr>
          <p:cNvPr id="3" name="コンテンツ プレースホルダ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altLang="ja-JP" dirty="0" smtClean="0"/>
              <a:t>p-Ps</a:t>
            </a:r>
            <a:r>
              <a:rPr lang="ja-JP" altLang="en-US" dirty="0" smtClean="0"/>
              <a:t>の崩壊過程は右図の</a:t>
            </a:r>
            <a:r>
              <a:rPr lang="en-US" altLang="ja-JP" dirty="0" err="1" smtClean="0"/>
              <a:t>Feynmann</a:t>
            </a:r>
            <a:r>
              <a:rPr lang="en-US" altLang="ja-JP" dirty="0" smtClean="0"/>
              <a:t> Diagrams</a:t>
            </a:r>
            <a:r>
              <a:rPr lang="ja-JP" altLang="en-US" dirty="0" smtClean="0"/>
              <a:t>で表される。</a:t>
            </a:r>
            <a:endParaRPr lang="en-US" altLang="ja-JP" dirty="0" smtClean="0"/>
          </a:p>
          <a:p>
            <a:pPr eaLnBrk="1" fontAlgn="auto" hangingPunct="1">
              <a:spcAft>
                <a:spcPts val="0"/>
              </a:spcAft>
              <a:buFont typeface="Arial" pitchFamily="34" charset="0"/>
              <a:buChar char="•"/>
              <a:defRPr/>
            </a:pPr>
            <a:r>
              <a:rPr lang="ja-JP" altLang="en-US" dirty="0" smtClean="0"/>
              <a:t>運動量保存により</a:t>
            </a:r>
            <a:r>
              <a:rPr lang="en-US" altLang="ja-JP" dirty="0" smtClean="0"/>
              <a:t>2</a:t>
            </a:r>
            <a:r>
              <a:rPr lang="ja-JP" altLang="en-US" dirty="0" smtClean="0"/>
              <a:t>光子のエネルギーは等しい。</a:t>
            </a:r>
            <a:endParaRPr lang="en-US" altLang="ja-JP" dirty="0" smtClean="0"/>
          </a:p>
          <a:p>
            <a:pPr eaLnBrk="1" fontAlgn="auto" hangingPunct="1">
              <a:spcAft>
                <a:spcPts val="0"/>
              </a:spcAft>
              <a:buFont typeface="Arial" pitchFamily="34" charset="0"/>
              <a:buNone/>
              <a:defRPr/>
            </a:pPr>
            <a:endParaRPr lang="en-US" altLang="ja-JP" dirty="0" smtClean="0"/>
          </a:p>
          <a:p>
            <a:pPr eaLnBrk="1" fontAlgn="auto" hangingPunct="1">
              <a:spcAft>
                <a:spcPts val="0"/>
              </a:spcAft>
              <a:buFont typeface="Arial" pitchFamily="34" charset="0"/>
              <a:buNone/>
              <a:defRPr/>
            </a:pPr>
            <a:r>
              <a:rPr lang="ja-JP" altLang="en-US" dirty="0" smtClean="0"/>
              <a:t>摂動論による</a:t>
            </a:r>
            <a:r>
              <a:rPr lang="en-US" altLang="ja-JP" dirty="0" smtClean="0"/>
              <a:t>p-Ps</a:t>
            </a:r>
            <a:r>
              <a:rPr lang="ja-JP" altLang="en-US" dirty="0" smtClean="0"/>
              <a:t>の平均寿命の理論値は</a:t>
            </a:r>
            <a:endParaRPr lang="en-US" altLang="ja-JP" dirty="0" smtClean="0"/>
          </a:p>
          <a:p>
            <a:pPr eaLnBrk="1" fontAlgn="auto" hangingPunct="1">
              <a:spcAft>
                <a:spcPts val="0"/>
              </a:spcAft>
              <a:buFont typeface="Arial" pitchFamily="34" charset="0"/>
              <a:buNone/>
              <a:defRPr/>
            </a:pPr>
            <a:endParaRPr lang="en-US" altLang="ja-JP" dirty="0" smtClean="0"/>
          </a:p>
          <a:p>
            <a:pPr eaLnBrk="1" fontAlgn="auto" hangingPunct="1">
              <a:spcAft>
                <a:spcPts val="0"/>
              </a:spcAft>
              <a:buFont typeface="Arial" pitchFamily="34" charset="0"/>
              <a:buNone/>
              <a:defRPr/>
            </a:pPr>
            <a:endParaRPr lang="en-US" altLang="ja-JP" dirty="0" smtClean="0"/>
          </a:p>
          <a:p>
            <a:pPr eaLnBrk="1" fontAlgn="auto" hangingPunct="1">
              <a:spcAft>
                <a:spcPts val="0"/>
              </a:spcAft>
              <a:buFont typeface="Arial" pitchFamily="34" charset="0"/>
              <a:buNone/>
              <a:defRPr/>
            </a:pPr>
            <a:r>
              <a:rPr lang="ja-JP" altLang="en-US" dirty="0" smtClean="0"/>
              <a:t>である。</a:t>
            </a:r>
            <a:endParaRPr lang="en-US" altLang="ja-JP" dirty="0" smtClean="0"/>
          </a:p>
        </p:txBody>
      </p:sp>
      <p:pic>
        <p:nvPicPr>
          <p:cNvPr id="5124" name="コンテンツ プレースホルダ 6" descr="ppt_2-gamma_1.jpg"/>
          <p:cNvPicPr>
            <a:picLocks noGrp="1" noChangeAspect="1"/>
          </p:cNvPicPr>
          <p:nvPr>
            <p:ph sz="half" idx="2"/>
          </p:nvPr>
        </p:nvPicPr>
        <p:blipFill>
          <a:blip r:embed="rId2" cstate="print"/>
          <a:srcRect/>
          <a:stretch>
            <a:fillRect/>
          </a:stretch>
        </p:blipFill>
        <p:spPr>
          <a:xfrm>
            <a:off x="4787900" y="1179513"/>
            <a:ext cx="3240088" cy="2841625"/>
          </a:xfrm>
        </p:spPr>
      </p:pic>
      <p:pic>
        <p:nvPicPr>
          <p:cNvPr id="5125" name="図 7" descr="ppt_2-gamma_2.jpg"/>
          <p:cNvPicPr>
            <a:picLocks noChangeAspect="1"/>
          </p:cNvPicPr>
          <p:nvPr/>
        </p:nvPicPr>
        <p:blipFill>
          <a:blip r:embed="rId3" cstate="print"/>
          <a:srcRect/>
          <a:stretch>
            <a:fillRect/>
          </a:stretch>
        </p:blipFill>
        <p:spPr bwMode="auto">
          <a:xfrm>
            <a:off x="5795963" y="4002088"/>
            <a:ext cx="3170237" cy="2855912"/>
          </a:xfrm>
          <a:prstGeom prst="rect">
            <a:avLst/>
          </a:prstGeom>
          <a:noFill/>
          <a:ln w="9525">
            <a:noFill/>
            <a:miter lim="800000"/>
            <a:headEnd/>
            <a:tailEnd/>
          </a:ln>
        </p:spPr>
      </p:pic>
      <p:pic>
        <p:nvPicPr>
          <p:cNvPr id="5126" name="図 8" descr="tau_para.png"/>
          <p:cNvPicPr>
            <a:picLocks noChangeAspect="1"/>
          </p:cNvPicPr>
          <p:nvPr/>
        </p:nvPicPr>
        <p:blipFill>
          <a:blip r:embed="rId4" cstate="print"/>
          <a:srcRect/>
          <a:stretch>
            <a:fillRect/>
          </a:stretch>
        </p:blipFill>
        <p:spPr bwMode="auto">
          <a:xfrm>
            <a:off x="461963" y="4875213"/>
            <a:ext cx="3965575" cy="7143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mc:AlternateContent xmlns:mc="http://schemas.openxmlformats.org/markup-compatibility/2006">
        <mc:Choice xmlns:a14="http://schemas.microsoft.com/office/drawing/2010/main" xmlns="" Requires="a14">
          <p:sp>
            <p:nvSpPr>
              <p:cNvPr id="3" name="コンテンツ プレースホルダー 2"/>
              <p:cNvSpPr>
                <a:spLocks noGrp="1"/>
              </p:cNvSpPr>
              <p:nvPr>
                <p:ph idx="1"/>
              </p:nvPr>
            </p:nvSpPr>
            <p:spPr>
              <a:xfrm>
                <a:off x="457200" y="1600201"/>
                <a:ext cx="8229600" cy="1972816"/>
              </a:xfrm>
            </p:spPr>
            <p:txBody>
              <a:bodyPr/>
              <a:lstStyle/>
              <a:p>
                <a:r>
                  <a:rPr kumimoji="1" lang="en-US" altLang="ja-JP" sz="2000" dirty="0" smtClean="0"/>
                  <a:t>NaI1</a:t>
                </a:r>
                <a:r>
                  <a:rPr kumimoji="1" lang="ja-JP" altLang="en-US" sz="2400" dirty="0" smtClean="0"/>
                  <a:t>の結果は</a:t>
                </a:r>
                <a14:m>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𝑇</m:t>
                        </m:r>
                      </m:e>
                      <m:sub>
                        <m:r>
                          <a:rPr kumimoji="1" lang="en-US" altLang="ja-JP" sz="2400" b="0" i="1" smtClean="0">
                            <a:latin typeface="Cambria Math"/>
                          </a:rPr>
                          <m:t>𝑚𝑖𝑛</m:t>
                        </m:r>
                      </m:sub>
                    </m:sSub>
                  </m:oMath>
                </a14:m>
                <a:r>
                  <a:rPr kumimoji="1" lang="ja-JP" altLang="en-US" sz="2000" dirty="0" smtClean="0"/>
                  <a:t>を大きくするにしたがって</a:t>
                </a:r>
                <a14:m>
                  <m:oMath xmlns:m="http://schemas.openxmlformats.org/officeDocument/2006/math">
                    <m:sSub>
                      <m:sSubPr>
                        <m:ctrlPr>
                          <a:rPr lang="en-US" altLang="ja-JP" sz="2000" i="1" dirty="0">
                            <a:latin typeface="Cambria Math"/>
                          </a:rPr>
                        </m:ctrlPr>
                      </m:sSubPr>
                      <m:e>
                        <m:r>
                          <a:rPr lang="en-US" altLang="ja-JP" sz="2000" i="1" dirty="0">
                            <a:latin typeface="Cambria Math"/>
                          </a:rPr>
                          <m:t>𝜏</m:t>
                        </m:r>
                      </m:e>
                      <m:sub>
                        <m:r>
                          <a:rPr lang="en-US" altLang="ja-JP" sz="2000" i="1" dirty="0">
                            <a:latin typeface="Cambria Math"/>
                          </a:rPr>
                          <m:t>3</m:t>
                        </m:r>
                        <m:r>
                          <a:rPr lang="en-US" altLang="ja-JP" sz="2000" i="1" dirty="0">
                            <a:latin typeface="Cambria Math"/>
                          </a:rPr>
                          <m:t>𝛾</m:t>
                        </m:r>
                      </m:sub>
                    </m:sSub>
                  </m:oMath>
                </a14:m>
                <a:r>
                  <a:rPr kumimoji="1" lang="ja-JP" altLang="en-US" sz="2000" dirty="0" smtClean="0"/>
                  <a:t>が急激に大きくなることから、</a:t>
                </a:r>
                <a:r>
                  <a:rPr lang="en-US" altLang="ja-JP" sz="2000" dirty="0" smtClean="0"/>
                  <a:t>Compton</a:t>
                </a:r>
                <a:r>
                  <a:rPr lang="ja-JP" altLang="en-US" sz="2000" dirty="0" smtClean="0"/>
                  <a:t>散乱</a:t>
                </a:r>
                <a:r>
                  <a:rPr lang="ja-JP" altLang="en-US" sz="2000" dirty="0"/>
                  <a:t>など</a:t>
                </a:r>
                <a:r>
                  <a:rPr lang="ja-JP" altLang="en-US" sz="2000" dirty="0" smtClean="0"/>
                  <a:t>の現象をうまく除外できていなかった可能性があり、結果の信ぴょう性に疑問がある。</a:t>
                </a:r>
                <a:endParaRPr lang="en-US" altLang="ja-JP" sz="2000" dirty="0" smtClean="0"/>
              </a:p>
              <a:p>
                <a:r>
                  <a:rPr lang="en-US" altLang="ja-JP" sz="2000" dirty="0" smtClean="0"/>
                  <a:t>NaI3</a:t>
                </a:r>
                <a:r>
                  <a:rPr lang="ja-JP" altLang="en-US" sz="2000" dirty="0" smtClean="0"/>
                  <a:t>でも</a:t>
                </a:r>
                <a14:m>
                  <m:oMath xmlns:m="http://schemas.openxmlformats.org/officeDocument/2006/math">
                    <m:sSub>
                      <m:sSubPr>
                        <m:ctrlPr>
                          <a:rPr lang="en-US" altLang="ja-JP" sz="2000" i="1">
                            <a:latin typeface="Cambria Math"/>
                          </a:rPr>
                        </m:ctrlPr>
                      </m:sSubPr>
                      <m:e>
                        <m:r>
                          <a:rPr lang="en-US" altLang="ja-JP" sz="2000" i="1">
                            <a:latin typeface="Cambria Math"/>
                          </a:rPr>
                          <m:t>𝑇</m:t>
                        </m:r>
                      </m:e>
                      <m:sub>
                        <m:r>
                          <a:rPr lang="en-US" altLang="ja-JP" sz="2000" i="1">
                            <a:latin typeface="Cambria Math"/>
                          </a:rPr>
                          <m:t>𝑚𝑖𝑛</m:t>
                        </m:r>
                      </m:sub>
                    </m:sSub>
                  </m:oMath>
                </a14:m>
                <a:r>
                  <a:rPr lang="ja-JP" altLang="en-US" sz="2000" dirty="0" smtClean="0"/>
                  <a:t>が大きいとき誤差が大きくなりデータの信ぴょう性に疑問がある。</a:t>
                </a:r>
                <a:endParaRPr lang="en-US" altLang="ja-JP" sz="2000" dirty="0" smtClean="0"/>
              </a:p>
              <a:p>
                <a:pPr marL="0" indent="0">
                  <a:buNone/>
                </a:pPr>
                <a:endParaRPr lang="en-US" altLang="ja-JP" sz="2000" dirty="0"/>
              </a:p>
              <a:p>
                <a:pPr marL="0" indent="0">
                  <a:buNone/>
                </a:pPr>
                <a:endParaRPr lang="en-US" altLang="ja-JP" sz="2000"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1"/>
                <a:ext cx="8229600" cy="1972816"/>
              </a:xfrm>
              <a:blipFill rotWithShape="1">
                <a:blip r:embed="rId2" cstate="print"/>
                <a:stretch>
                  <a:fillRect l="-593" t="-4025" r="-7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4" name="テキスト ボックス 3"/>
              <p:cNvSpPr txBox="1"/>
              <p:nvPr/>
            </p:nvSpPr>
            <p:spPr>
              <a:xfrm>
                <a:off x="467544" y="3501008"/>
                <a:ext cx="7992888" cy="369332"/>
              </a:xfrm>
              <a:prstGeom prst="rect">
                <a:avLst/>
              </a:prstGeom>
              <a:noFill/>
            </p:spPr>
            <p:txBody>
              <a:bodyPr wrap="square" rtlCol="0">
                <a:spAutoFit/>
              </a:bodyPr>
              <a:lstStyle/>
              <a:p>
                <a:r>
                  <a:rPr kumimoji="1" lang="ja-JP" altLang="en-US" dirty="0" smtClean="0"/>
                  <a:t>こういったことから、結論として</a:t>
                </a:r>
                <a14:m>
                  <m:oMath xmlns:m="http://schemas.openxmlformats.org/officeDocument/2006/math">
                    <m:sSub>
                      <m:sSubPr>
                        <m:ctrlPr>
                          <a:rPr lang="en-US" altLang="ja-JP" i="1">
                            <a:latin typeface="Cambria Math"/>
                          </a:rPr>
                        </m:ctrlPr>
                      </m:sSubPr>
                      <m:e>
                        <m:r>
                          <a:rPr lang="en-US" altLang="ja-JP" i="1">
                            <a:latin typeface="Cambria Math"/>
                          </a:rPr>
                          <m:t>𝑇</m:t>
                        </m:r>
                      </m:e>
                      <m:sub>
                        <m:r>
                          <a:rPr lang="en-US" altLang="ja-JP" i="1">
                            <a:latin typeface="Cambria Math"/>
                          </a:rPr>
                          <m:t>𝑚𝑖𝑛</m:t>
                        </m:r>
                      </m:sub>
                    </m:sSub>
                    <m:r>
                      <a:rPr lang="en-US" altLang="ja-JP" b="0" i="1" smtClean="0">
                        <a:latin typeface="Cambria Math"/>
                      </a:rPr>
                      <m:t>=30[</m:t>
                    </m:r>
                    <m:r>
                      <a:rPr lang="en-US" altLang="ja-JP" b="0" i="1" smtClean="0">
                        <a:latin typeface="Cambria Math"/>
                      </a:rPr>
                      <m:t>𝑛𝑠</m:t>
                    </m:r>
                    <m:r>
                      <a:rPr lang="en-US" altLang="ja-JP" b="0" i="1" smtClean="0">
                        <a:latin typeface="Cambria Math"/>
                      </a:rPr>
                      <m:t>]</m:t>
                    </m:r>
                  </m:oMath>
                </a14:m>
                <a:r>
                  <a:rPr kumimoji="1" lang="ja-JP" altLang="en-US" dirty="0" smtClean="0"/>
                  <a:t>のときの</a:t>
                </a:r>
                <a:r>
                  <a:rPr kumimoji="1" lang="en-US" altLang="ja-JP" dirty="0" smtClean="0"/>
                  <a:t>NaI3</a:t>
                </a:r>
                <a:r>
                  <a:rPr kumimoji="1" lang="ja-JP" altLang="en-US" dirty="0" smtClean="0"/>
                  <a:t>の値を採用し </a:t>
                </a:r>
                <a:endParaRPr kumimoji="1" lang="ja-JP" altLang="en-US"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467544" y="3501008"/>
                <a:ext cx="7992888" cy="369332"/>
              </a:xfrm>
              <a:prstGeom prst="rect">
                <a:avLst/>
              </a:prstGeom>
              <a:blipFill rotWithShape="1">
                <a:blip r:embed="rId3" cstate="print"/>
                <a:stretch>
                  <a:fillRect l="-686" t="-13115" b="-262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6" name="テキスト ボックス 5"/>
              <p:cNvSpPr txBox="1"/>
              <p:nvPr/>
            </p:nvSpPr>
            <p:spPr>
              <a:xfrm>
                <a:off x="1835696" y="4064158"/>
                <a:ext cx="6036140" cy="889924"/>
              </a:xfrm>
              <a:prstGeom prst="rect">
                <a:avLst/>
              </a:prstGeom>
              <a:noFill/>
            </p:spPr>
            <p:txBody>
              <a:bodyPr wrap="none" rtlCol="0">
                <a:spAutoFit/>
              </a:bodyPr>
              <a:lstStyle/>
              <a:p>
                <a14:m>
                  <m:oMath xmlns:m="http://schemas.openxmlformats.org/officeDocument/2006/math">
                    <m:sSub>
                      <m:sSubPr>
                        <m:ctrlPr>
                          <a:rPr lang="en-US" altLang="ja-JP" sz="4800" i="1" dirty="0" smtClean="0">
                            <a:latin typeface="Cambria Math"/>
                          </a:rPr>
                        </m:ctrlPr>
                      </m:sSubPr>
                      <m:e>
                        <m:r>
                          <a:rPr lang="en-US" altLang="ja-JP" sz="4800" i="1" dirty="0">
                            <a:latin typeface="Cambria Math"/>
                          </a:rPr>
                          <m:t>𝜏</m:t>
                        </m:r>
                      </m:e>
                      <m:sub>
                        <m:r>
                          <a:rPr lang="en-US" altLang="ja-JP" sz="4800" i="1" dirty="0">
                            <a:latin typeface="Cambria Math"/>
                          </a:rPr>
                          <m:t>3</m:t>
                        </m:r>
                        <m:r>
                          <a:rPr lang="en-US" altLang="ja-JP" sz="4800" i="1" dirty="0">
                            <a:latin typeface="Cambria Math"/>
                          </a:rPr>
                          <m:t>𝛾</m:t>
                        </m:r>
                      </m:sub>
                    </m:sSub>
                    <m:r>
                      <a:rPr lang="en-US" altLang="ja-JP" sz="4800" b="0" i="1" dirty="0" smtClean="0">
                        <a:latin typeface="Cambria Math"/>
                      </a:rPr>
                      <m:t>=143±  12  [</m:t>
                    </m:r>
                    <m:r>
                      <a:rPr lang="en-US" altLang="ja-JP" sz="4800" b="0" i="1" dirty="0" smtClean="0">
                        <a:latin typeface="Cambria Math"/>
                      </a:rPr>
                      <m:t>𝑛𝑠</m:t>
                    </m:r>
                    <m:r>
                      <a:rPr lang="en-US" altLang="ja-JP" sz="4800" b="0" i="1" dirty="0" smtClean="0">
                        <a:latin typeface="Cambria Math"/>
                      </a:rPr>
                      <m:t>]</m:t>
                    </m:r>
                  </m:oMath>
                </a14:m>
                <a:r>
                  <a:rPr kumimoji="1" lang="ja-JP" altLang="en-US" sz="4800" dirty="0" smtClean="0"/>
                  <a:t> </a:t>
                </a:r>
                <a:endParaRPr kumimoji="1" lang="ja-JP" altLang="en-US" sz="4800"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1835696" y="4064158"/>
                <a:ext cx="6036140" cy="889924"/>
              </a:xfrm>
              <a:prstGeom prst="rect">
                <a:avLst/>
              </a:prstGeom>
              <a:blipFill rotWithShape="1">
                <a:blip r:embed="rId4" cstate="print"/>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4091056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67087"/>
            <a:ext cx="7772400" cy="1470025"/>
          </a:xfrm>
        </p:spPr>
        <p:txBody>
          <a:bodyPr/>
          <a:lstStyle/>
          <a:p>
            <a:r>
              <a:rPr kumimoji="1" lang="en-US" altLang="ja-JP" dirty="0" smtClean="0"/>
              <a:t>4.</a:t>
            </a:r>
            <a:r>
              <a:rPr kumimoji="1" lang="ja-JP" altLang="en-US" dirty="0" smtClean="0"/>
              <a:t>考察</a:t>
            </a:r>
            <a:endParaRPr kumimoji="1" lang="ja-JP"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smtClean="0"/>
              <a:t>考察</a:t>
            </a:r>
            <a:endParaRPr kumimoji="1" lang="ja-JP" altLang="en-US" sz="6000" dirty="0"/>
          </a:p>
        </p:txBody>
      </p:sp>
      <p:sp>
        <p:nvSpPr>
          <p:cNvPr id="3" name="コンテンツ プレースホルダ 2"/>
          <p:cNvSpPr>
            <a:spLocks noGrp="1"/>
          </p:cNvSpPr>
          <p:nvPr>
            <p:ph idx="1"/>
          </p:nvPr>
        </p:nvSpPr>
        <p:spPr/>
        <p:txBody>
          <a:bodyPr>
            <a:normAutofit/>
          </a:bodyPr>
          <a:lstStyle/>
          <a:p>
            <a:r>
              <a:rPr kumimoji="1" lang="en-US" altLang="ja-JP" sz="4000" dirty="0" smtClean="0"/>
              <a:t>ROOT</a:t>
            </a:r>
            <a:r>
              <a:rPr kumimoji="1" lang="ja-JP" altLang="en-US" sz="4000" dirty="0" smtClean="0"/>
              <a:t>の解析による</a:t>
            </a:r>
            <a:r>
              <a:rPr kumimoji="1" lang="en-US" altLang="ja-JP" sz="4000" dirty="0" smtClean="0"/>
              <a:t>o-Ps</a:t>
            </a:r>
            <a:r>
              <a:rPr kumimoji="1" lang="ja-JP" altLang="en-US" sz="4000" dirty="0" smtClean="0"/>
              <a:t>の寿命への誤差伝搬</a:t>
            </a:r>
            <a:endParaRPr lang="en-US" altLang="ja-JP" sz="4000" dirty="0" smtClean="0"/>
          </a:p>
          <a:p>
            <a:r>
              <a:rPr lang="en-US" altLang="ja-JP" sz="4000" dirty="0" smtClean="0"/>
              <a:t>b</a:t>
            </a:r>
            <a:r>
              <a:rPr kumimoji="1" lang="en-US" altLang="ja-JP" sz="4000" dirty="0" smtClean="0"/>
              <a:t>ack-to-back  gamma-ray </a:t>
            </a:r>
            <a:r>
              <a:rPr kumimoji="1" lang="ja-JP" altLang="en-US" sz="4000" dirty="0" smtClean="0"/>
              <a:t>の </a:t>
            </a:r>
            <a:r>
              <a:rPr kumimoji="1" lang="en-US" altLang="ja-JP" sz="4000" dirty="0" smtClean="0"/>
              <a:t>Coincidence </a:t>
            </a:r>
            <a:r>
              <a:rPr lang="ja-JP" altLang="en-US" sz="4000" dirty="0"/>
              <a:t>が</a:t>
            </a:r>
            <a:r>
              <a:rPr lang="ja-JP" altLang="en-US" sz="4000" dirty="0" smtClean="0"/>
              <a:t>取れなかった原因</a:t>
            </a:r>
            <a:endParaRPr lang="en-US" altLang="ja-JP" sz="4000" dirty="0" smtClean="0"/>
          </a:p>
          <a:p>
            <a:r>
              <a:rPr kumimoji="1" lang="en-US" altLang="ja-JP" sz="4000" dirty="0"/>
              <a:t>TDC start </a:t>
            </a:r>
            <a:r>
              <a:rPr lang="ja-JP" altLang="en-US" sz="4000" dirty="0"/>
              <a:t>の</a:t>
            </a:r>
            <a:r>
              <a:rPr lang="ja-JP" altLang="en-US" sz="4000" dirty="0" smtClean="0"/>
              <a:t>評価</a:t>
            </a:r>
            <a:endParaRPr lang="en-US" altLang="ja-JP" sz="4000" dirty="0" smtClean="0"/>
          </a:p>
          <a:p>
            <a:r>
              <a:rPr lang="ja-JP" altLang="en-US" sz="4000" dirty="0" smtClean="0"/>
              <a:t>その他、改善点</a:t>
            </a:r>
            <a:endParaRPr lang="en-US" altLang="ja-JP"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誤差の伝搬</a:t>
            </a:r>
            <a:endParaRPr kumimoji="1" lang="ja-JP" altLang="en-US" dirty="0"/>
          </a:p>
        </p:txBody>
      </p:sp>
      <p:graphicFrame>
        <p:nvGraphicFramePr>
          <p:cNvPr id="4" name="コンテンツ プレースホルダ 3"/>
          <p:cNvGraphicFramePr>
            <a:graphicFrameLocks noChangeAspect="1"/>
          </p:cNvGraphicFramePr>
          <p:nvPr>
            <p:ph idx="1"/>
          </p:nvPr>
        </p:nvGraphicFramePr>
        <p:xfrm>
          <a:off x="971600" y="1988840"/>
          <a:ext cx="6696744" cy="3312368"/>
        </p:xfrm>
        <a:graphic>
          <a:graphicData uri="http://schemas.openxmlformats.org/presentationml/2006/ole">
            <p:oleObj spid="_x0000_s1026" name="数式" r:id="rId3" imgW="1447560" imgH="787320" progId="Equation.3">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誤差伝搬の対象</a:t>
            </a:r>
            <a:endParaRPr kumimoji="1" lang="ja-JP" altLang="en-US" dirty="0"/>
          </a:p>
        </p:txBody>
      </p:sp>
      <p:sp>
        <p:nvSpPr>
          <p:cNvPr id="3" name="コンテンツ プレースホルダ 2"/>
          <p:cNvSpPr>
            <a:spLocks noGrp="1"/>
          </p:cNvSpPr>
          <p:nvPr>
            <p:ph idx="1"/>
          </p:nvPr>
        </p:nvSpPr>
        <p:spPr>
          <a:xfrm>
            <a:off x="251520" y="1600200"/>
            <a:ext cx="8640960" cy="4925144"/>
          </a:xfrm>
        </p:spPr>
        <p:txBody>
          <a:bodyPr>
            <a:noAutofit/>
          </a:bodyPr>
          <a:lstStyle/>
          <a:p>
            <a:r>
              <a:rPr kumimoji="1" lang="en-US" altLang="ja-JP" sz="3600" dirty="0" smtClean="0"/>
              <a:t>ADC Calibration</a:t>
            </a:r>
          </a:p>
          <a:p>
            <a:r>
              <a:rPr lang="en-US" altLang="ja-JP" sz="3600" dirty="0"/>
              <a:t>TDC </a:t>
            </a:r>
            <a:r>
              <a:rPr lang="en-US" altLang="ja-JP" sz="3600" dirty="0" smtClean="0"/>
              <a:t>Calibration</a:t>
            </a:r>
          </a:p>
          <a:p>
            <a:r>
              <a:rPr kumimoji="1" lang="en-US" altLang="ja-JP" sz="3600" dirty="0"/>
              <a:t>ADC </a:t>
            </a:r>
            <a:r>
              <a:rPr kumimoji="1" lang="ja-JP" altLang="en-US" sz="3600" dirty="0"/>
              <a:t>の</a:t>
            </a:r>
            <a:r>
              <a:rPr kumimoji="1" lang="ja-JP" altLang="en-US" sz="3600" dirty="0" smtClean="0"/>
              <a:t>減衰</a:t>
            </a:r>
            <a:endParaRPr kumimoji="1" lang="en-US" altLang="ja-JP" sz="3600" dirty="0" smtClean="0"/>
          </a:p>
          <a:p>
            <a:r>
              <a:rPr kumimoji="1" lang="en-US" altLang="ja-JP" sz="3600" dirty="0" smtClean="0"/>
              <a:t>t-Q</a:t>
            </a:r>
            <a:r>
              <a:rPr kumimoji="1" lang="ja-JP" altLang="en-US" sz="3600" dirty="0" smtClean="0"/>
              <a:t>補正</a:t>
            </a:r>
            <a:endParaRPr kumimoji="1" lang="en-US" altLang="ja-JP" sz="3600" dirty="0" smtClean="0"/>
          </a:p>
          <a:p>
            <a:pPr>
              <a:buNone/>
            </a:pPr>
            <a:r>
              <a:rPr lang="ja-JP" altLang="en-US" sz="3600" dirty="0"/>
              <a:t> </a:t>
            </a:r>
            <a:r>
              <a:rPr lang="ja-JP" altLang="en-US" sz="3600" dirty="0" smtClean="0"/>
              <a:t>                  </a:t>
            </a:r>
            <a:r>
              <a:rPr kumimoji="1" lang="ja-JP" altLang="en-US" sz="3600" dirty="0" smtClean="0"/>
              <a:t>寿命 </a:t>
            </a:r>
            <a:r>
              <a:rPr kumimoji="1" lang="en-US" altLang="ja-JP" sz="3600" dirty="0" smtClean="0"/>
              <a:t>fitting</a:t>
            </a:r>
            <a:r>
              <a:rPr kumimoji="1" lang="ja-JP" altLang="en-US" sz="3600" dirty="0" smtClean="0"/>
              <a:t>　</a:t>
            </a:r>
            <a:endParaRPr kumimoji="1" lang="en-US" altLang="ja-JP" sz="3600" dirty="0" smtClean="0"/>
          </a:p>
          <a:p>
            <a:pPr>
              <a:buNone/>
            </a:pPr>
            <a:r>
              <a:rPr lang="ja-JP" altLang="en-US" sz="3600" dirty="0"/>
              <a:t>　</a:t>
            </a:r>
            <a:r>
              <a:rPr lang="ja-JP" altLang="en-US" sz="3600" dirty="0" smtClean="0"/>
              <a:t>　　　　　</a:t>
            </a:r>
            <a:r>
              <a:rPr lang="ja-JP" altLang="en-US" sz="3600" dirty="0"/>
              <a:t> </a:t>
            </a:r>
            <a:r>
              <a:rPr lang="ja-JP" altLang="en-US" sz="3600" dirty="0" smtClean="0"/>
              <a:t> （後、 </a:t>
            </a:r>
            <a:r>
              <a:rPr lang="en-US" altLang="ja-JP" sz="3600" dirty="0" smtClean="0"/>
              <a:t>pick off</a:t>
            </a:r>
            <a:r>
              <a:rPr lang="ja-JP" altLang="en-US" sz="3600" dirty="0"/>
              <a:t> </a:t>
            </a:r>
            <a:r>
              <a:rPr lang="ja-JP" altLang="en-US" sz="3600" dirty="0" smtClean="0"/>
              <a:t>を評価）</a:t>
            </a:r>
            <a:endParaRPr lang="en-US" altLang="ja-JP" sz="3600" dirty="0" smtClean="0"/>
          </a:p>
          <a:p>
            <a:pPr>
              <a:buNone/>
            </a:pPr>
            <a:r>
              <a:rPr lang="en-US" altLang="ja-JP" sz="3500" dirty="0" smtClean="0"/>
              <a:t>NaI1,NaI3</a:t>
            </a:r>
            <a:r>
              <a:rPr lang="ja-JP" altLang="en-US" sz="3500" dirty="0" smtClean="0"/>
              <a:t>各々に対して誤差の伝搬を考える</a:t>
            </a:r>
            <a:r>
              <a:rPr lang="ja-JP" altLang="en-US" sz="3500" dirty="0"/>
              <a:t>。</a:t>
            </a:r>
            <a:endParaRPr kumimoji="1" lang="ja-JP" altLang="en-US" sz="3500" dirty="0"/>
          </a:p>
        </p:txBody>
      </p:sp>
      <p:sp>
        <p:nvSpPr>
          <p:cNvPr id="4" name="右矢印 3"/>
          <p:cNvSpPr/>
          <p:nvPr/>
        </p:nvSpPr>
        <p:spPr>
          <a:xfrm>
            <a:off x="683568" y="4509120"/>
            <a:ext cx="144016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385" name="Picture 1" descr="C:\Users\kaneko_masanori\Desktop\qT.png"/>
          <p:cNvPicPr>
            <a:picLocks noChangeAspect="1" noChangeArrowheads="1"/>
          </p:cNvPicPr>
          <p:nvPr/>
        </p:nvPicPr>
        <p:blipFill>
          <a:blip r:embed="rId2" cstate="print"/>
          <a:srcRect/>
          <a:stretch>
            <a:fillRect/>
          </a:stretch>
        </p:blipFill>
        <p:spPr bwMode="auto">
          <a:xfrm>
            <a:off x="4499992" y="1556792"/>
            <a:ext cx="4464496" cy="2861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slide(fromBottom)">
                                      <p:cBhvr>
                                        <p:cTn id="11" dur="500"/>
                                        <p:tgtEl>
                                          <p:spTgt spid="3">
                                            <p:txEl>
                                              <p:pRg st="4" end="4"/>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slide(fromBottom)">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slide(fromBottom)">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一般式を用いて・・・</a:t>
            </a:r>
            <a:endParaRPr kumimoji="1" lang="ja-JP" altLang="en-US" dirty="0"/>
          </a:p>
        </p:txBody>
      </p:sp>
      <p:graphicFrame>
        <p:nvGraphicFramePr>
          <p:cNvPr id="4" name="コンテンツ プレースホルダ 3"/>
          <p:cNvGraphicFramePr>
            <a:graphicFrameLocks noChangeAspect="1"/>
          </p:cNvGraphicFramePr>
          <p:nvPr>
            <p:ph idx="1"/>
          </p:nvPr>
        </p:nvGraphicFramePr>
        <p:xfrm>
          <a:off x="1361724" y="2060575"/>
          <a:ext cx="6420201" cy="3096617"/>
        </p:xfrm>
        <a:graphic>
          <a:graphicData uri="http://schemas.openxmlformats.org/presentationml/2006/ole">
            <p:oleObj spid="_x0000_s2050" name="数式" r:id="rId3" imgW="2869920" imgH="1384200"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smtClean="0"/>
              <a:t>考察</a:t>
            </a:r>
            <a:endParaRPr kumimoji="1" lang="ja-JP" altLang="en-US" sz="6000" dirty="0"/>
          </a:p>
        </p:txBody>
      </p:sp>
      <p:sp>
        <p:nvSpPr>
          <p:cNvPr id="3" name="コンテンツ プレースホルダ 2"/>
          <p:cNvSpPr>
            <a:spLocks noGrp="1"/>
          </p:cNvSpPr>
          <p:nvPr>
            <p:ph idx="1"/>
          </p:nvPr>
        </p:nvSpPr>
        <p:spPr/>
        <p:txBody>
          <a:bodyPr>
            <a:normAutofit/>
          </a:bodyPr>
          <a:lstStyle/>
          <a:p>
            <a:r>
              <a:rPr kumimoji="1" lang="en-US" altLang="ja-JP" sz="4000" dirty="0" smtClean="0"/>
              <a:t>ROOT</a:t>
            </a:r>
            <a:r>
              <a:rPr kumimoji="1" lang="ja-JP" altLang="en-US" sz="4000" dirty="0" smtClean="0"/>
              <a:t>の解析による</a:t>
            </a:r>
            <a:r>
              <a:rPr kumimoji="1" lang="en-US" altLang="ja-JP" sz="4000" dirty="0" smtClean="0"/>
              <a:t>o-Ps</a:t>
            </a:r>
            <a:r>
              <a:rPr kumimoji="1" lang="ja-JP" altLang="en-US" sz="4000" dirty="0" smtClean="0"/>
              <a:t>の寿命への誤差伝搬</a:t>
            </a:r>
            <a:endParaRPr lang="en-US" altLang="ja-JP" sz="4000" dirty="0" smtClean="0"/>
          </a:p>
          <a:p>
            <a:r>
              <a:rPr lang="en-US" altLang="ja-JP" sz="4000" dirty="0" smtClean="0"/>
              <a:t>b</a:t>
            </a:r>
            <a:r>
              <a:rPr kumimoji="1" lang="en-US" altLang="ja-JP" sz="4000" dirty="0" smtClean="0"/>
              <a:t>ack-to-back  gamma-ray </a:t>
            </a:r>
            <a:r>
              <a:rPr kumimoji="1" lang="ja-JP" altLang="en-US" sz="4000" dirty="0" smtClean="0"/>
              <a:t>の </a:t>
            </a:r>
            <a:r>
              <a:rPr kumimoji="1" lang="en-US" altLang="ja-JP" sz="4000" dirty="0" smtClean="0"/>
              <a:t>Coincidence </a:t>
            </a:r>
            <a:r>
              <a:rPr lang="ja-JP" altLang="en-US" sz="4000" dirty="0"/>
              <a:t>が</a:t>
            </a:r>
            <a:r>
              <a:rPr lang="ja-JP" altLang="en-US" sz="4000" dirty="0" smtClean="0"/>
              <a:t>取れなかった原因</a:t>
            </a:r>
            <a:endParaRPr lang="en-US" altLang="ja-JP" sz="4000" dirty="0" smtClean="0"/>
          </a:p>
          <a:p>
            <a:r>
              <a:rPr kumimoji="1" lang="en-US" altLang="ja-JP" sz="4000" dirty="0"/>
              <a:t>TDC start </a:t>
            </a:r>
            <a:r>
              <a:rPr lang="ja-JP" altLang="en-US" sz="4000" dirty="0"/>
              <a:t>の</a:t>
            </a:r>
            <a:r>
              <a:rPr lang="ja-JP" altLang="en-US" sz="4000" dirty="0" smtClean="0"/>
              <a:t>評価</a:t>
            </a:r>
            <a:endParaRPr lang="en-US" altLang="ja-JP" sz="4000" dirty="0" smtClean="0"/>
          </a:p>
          <a:p>
            <a:r>
              <a:rPr lang="ja-JP" altLang="en-US" sz="4000" dirty="0" smtClean="0"/>
              <a:t>その他、改善点</a:t>
            </a:r>
            <a:endParaRPr lang="en-US" altLang="ja-JP"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NaI3</a:t>
            </a:r>
            <a:endParaRPr kumimoji="1" lang="ja-JP" altLang="en-US" sz="3600" dirty="0"/>
          </a:p>
        </p:txBody>
      </p:sp>
      <p:sp>
        <p:nvSpPr>
          <p:cNvPr id="4" name="正方形/長方形 3"/>
          <p:cNvSpPr/>
          <p:nvPr/>
        </p:nvSpPr>
        <p:spPr>
          <a:xfrm>
            <a:off x="6695728"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NaI1</a:t>
            </a:r>
            <a:endParaRPr kumimoji="1" lang="ja-JP" altLang="en-US" sz="4000" dirty="0"/>
          </a:p>
        </p:txBody>
      </p:sp>
      <p:sp>
        <p:nvSpPr>
          <p:cNvPr id="8" name="円/楕円 7"/>
          <p:cNvSpPr/>
          <p:nvPr/>
        </p:nvSpPr>
        <p:spPr>
          <a:xfrm>
            <a:off x="3563888" y="5849888"/>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563888" y="2492896"/>
            <a:ext cx="1944216" cy="22322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aphicFrame>
        <p:nvGraphicFramePr>
          <p:cNvPr id="7" name="コンテンツ プレースホルダ 6"/>
          <p:cNvGraphicFramePr>
            <a:graphicFrameLocks noChangeAspect="1"/>
          </p:cNvGraphicFramePr>
          <p:nvPr>
            <p:ph sz="half" idx="1"/>
          </p:nvPr>
        </p:nvGraphicFramePr>
        <p:xfrm>
          <a:off x="3635896" y="3140968"/>
          <a:ext cx="1639297" cy="1114722"/>
        </p:xfrm>
        <a:graphic>
          <a:graphicData uri="http://schemas.openxmlformats.org/presentationml/2006/ole">
            <p:oleObj spid="_x0000_s3074" name="数式" r:id="rId4" imgW="317160" imgH="215640" progId="Equation.3">
              <p:embed/>
            </p:oleObj>
          </a:graphicData>
        </a:graphic>
      </p:graphicFrame>
      <p:cxnSp>
        <p:nvCxnSpPr>
          <p:cNvPr id="14" name="直線矢印コネクタ 13"/>
          <p:cNvCxnSpPr/>
          <p:nvPr/>
        </p:nvCxnSpPr>
        <p:spPr>
          <a:xfrm flipV="1">
            <a:off x="4572000" y="3645024"/>
            <a:ext cx="0" cy="2664296"/>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25" name="円/楕円 24"/>
          <p:cNvSpPr/>
          <p:nvPr/>
        </p:nvSpPr>
        <p:spPr>
          <a:xfrm>
            <a:off x="4067944" y="3140968"/>
            <a:ext cx="1080120" cy="108012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p-Ps</a:t>
            </a:r>
            <a:endParaRPr kumimoji="1" lang="ja-JP" altLang="en-US" sz="2400" dirty="0"/>
          </a:p>
        </p:txBody>
      </p:sp>
      <p:sp>
        <p:nvSpPr>
          <p:cNvPr id="10" name="爆発 1 9"/>
          <p:cNvSpPr/>
          <p:nvPr/>
        </p:nvSpPr>
        <p:spPr>
          <a:xfrm>
            <a:off x="3419872" y="2636912"/>
            <a:ext cx="2520280" cy="208823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decay</a:t>
            </a:r>
            <a:endParaRPr kumimoji="1" lang="ja-JP" altLang="en-US" sz="2800" b="1" dirty="0">
              <a:solidFill>
                <a:srgbClr val="FF0000"/>
              </a:solidFill>
            </a:endParaRPr>
          </a:p>
        </p:txBody>
      </p:sp>
      <p:sp>
        <p:nvSpPr>
          <p:cNvPr id="2" name="タイトル 1"/>
          <p:cNvSpPr>
            <a:spLocks noGrp="1"/>
          </p:cNvSpPr>
          <p:nvPr>
            <p:ph type="title"/>
          </p:nvPr>
        </p:nvSpPr>
        <p:spPr/>
        <p:txBody>
          <a:bodyPr>
            <a:normAutofit fontScale="90000"/>
          </a:bodyPr>
          <a:lstStyle/>
          <a:p>
            <a:r>
              <a:rPr kumimoji="1" lang="en-US" altLang="ja-JP" dirty="0" smtClean="0"/>
              <a:t>511KeV  back-to-back  gamma-ray  </a:t>
            </a:r>
            <a:r>
              <a:rPr kumimoji="1" lang="ja-JP" altLang="en-US" dirty="0" err="1" smtClean="0"/>
              <a:t>が検</a:t>
            </a:r>
            <a:r>
              <a:rPr kumimoji="1" lang="ja-JP" altLang="en-US" dirty="0" smtClean="0"/>
              <a:t>出されない</a:t>
            </a:r>
            <a:r>
              <a:rPr kumimoji="1" lang="en-US" altLang="ja-JP" dirty="0" smtClean="0"/>
              <a:t>!?</a:t>
            </a:r>
            <a:endParaRPr kumimoji="1" lang="ja-JP" altLang="en-US" dirty="0"/>
          </a:p>
        </p:txBody>
      </p:sp>
      <p:sp>
        <p:nvSpPr>
          <p:cNvPr id="12" name="コンテンツ プレースホルダ 11"/>
          <p:cNvSpPr>
            <a:spLocks noGrp="1"/>
          </p:cNvSpPr>
          <p:nvPr>
            <p:ph sz="half" idx="2"/>
          </p:nvPr>
        </p:nvSpPr>
        <p:spPr/>
        <p:txBody>
          <a:bodyPr/>
          <a:lstStyle/>
          <a:p>
            <a:pPr>
              <a:buNone/>
            </a:pPr>
            <a:endParaRPr lang="en-US" altLang="ja-JP" dirty="0" smtClean="0"/>
          </a:p>
          <a:p>
            <a:pPr>
              <a:buNone/>
            </a:pPr>
            <a:endParaRPr lang="en-US" altLang="ja-JP" dirty="0"/>
          </a:p>
          <a:p>
            <a:pPr>
              <a:buNone/>
            </a:pPr>
            <a:endParaRPr lang="en-US" altLang="ja-JP" dirty="0" smtClean="0"/>
          </a:p>
          <a:p>
            <a:pPr>
              <a:buNone/>
            </a:pPr>
            <a:r>
              <a:rPr lang="en-US" altLang="ja-JP" dirty="0" smtClean="0">
                <a:solidFill>
                  <a:srgbClr val="C00000"/>
                </a:solidFill>
              </a:rPr>
              <a:t>back-to-back</a:t>
            </a:r>
            <a:endParaRPr lang="en-US" altLang="ja-JP" dirty="0">
              <a:solidFill>
                <a:srgbClr val="C00000"/>
              </a:solidFill>
            </a:endParaRPr>
          </a:p>
          <a:p>
            <a:pPr>
              <a:buNone/>
            </a:pPr>
            <a:endParaRPr kumimoji="1" lang="en-US" altLang="ja-JP" dirty="0" smtClean="0"/>
          </a:p>
          <a:p>
            <a:pPr>
              <a:buNone/>
            </a:pPr>
            <a:endParaRPr lang="en-US" altLang="ja-JP" dirty="0"/>
          </a:p>
          <a:p>
            <a:pPr>
              <a:buNone/>
            </a:pPr>
            <a:endParaRPr kumimoji="1" lang="en-US" altLang="ja-JP" dirty="0" smtClean="0"/>
          </a:p>
          <a:p>
            <a:pPr>
              <a:buNone/>
            </a:pPr>
            <a:endParaRPr kumimoji="1" lang="en-US" altLang="ja-JP" sz="5400" dirty="0" smtClean="0"/>
          </a:p>
        </p:txBody>
      </p:sp>
      <p:graphicFrame>
        <p:nvGraphicFramePr>
          <p:cNvPr id="9" name="オブジェクト 8"/>
          <p:cNvGraphicFramePr>
            <a:graphicFrameLocks noChangeAspect="1"/>
          </p:cNvGraphicFramePr>
          <p:nvPr/>
        </p:nvGraphicFramePr>
        <p:xfrm>
          <a:off x="3995936" y="5949280"/>
          <a:ext cx="1101204" cy="677664"/>
        </p:xfrm>
        <a:graphic>
          <a:graphicData uri="http://schemas.openxmlformats.org/presentationml/2006/ole">
            <p:oleObj spid="_x0000_s3075" name="数式" r:id="rId5" imgW="330120" imgH="203040" progId="Equation.3">
              <p:embed/>
            </p:oleObj>
          </a:graphicData>
        </a:graphic>
      </p:graphicFrame>
      <p:graphicFrame>
        <p:nvGraphicFramePr>
          <p:cNvPr id="16" name="オブジェクト 15"/>
          <p:cNvGraphicFramePr>
            <a:graphicFrameLocks noChangeAspect="1"/>
          </p:cNvGraphicFramePr>
          <p:nvPr/>
        </p:nvGraphicFramePr>
        <p:xfrm>
          <a:off x="4644008" y="4869160"/>
          <a:ext cx="727124" cy="777875"/>
        </p:xfrm>
        <a:graphic>
          <a:graphicData uri="http://schemas.openxmlformats.org/presentationml/2006/ole">
            <p:oleObj spid="_x0000_s3076" name="数式" r:id="rId6" imgW="228600" imgH="228600" progId="Equation.3">
              <p:embed/>
            </p:oleObj>
          </a:graphicData>
        </a:graphic>
      </p:graphicFrame>
      <p:cxnSp>
        <p:nvCxnSpPr>
          <p:cNvPr id="18" name="直線矢印コネクタ 17"/>
          <p:cNvCxnSpPr/>
          <p:nvPr/>
        </p:nvCxnSpPr>
        <p:spPr>
          <a:xfrm>
            <a:off x="2195736" y="3645024"/>
            <a:ext cx="4680520" cy="0"/>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 calcmode="lin" valueType="num">
                                      <p:cBhvr>
                                        <p:cTn id="36"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なんで？</a:t>
            </a:r>
            <a:endParaRPr kumimoji="1" lang="ja-JP" altLang="en-US" dirty="0"/>
          </a:p>
        </p:txBody>
      </p:sp>
      <p:sp>
        <p:nvSpPr>
          <p:cNvPr id="3" name="コンテンツ プレースホルダ 2"/>
          <p:cNvSpPr>
            <a:spLocks noGrp="1"/>
          </p:cNvSpPr>
          <p:nvPr>
            <p:ph idx="1"/>
          </p:nvPr>
        </p:nvSpPr>
        <p:spPr>
          <a:xfrm>
            <a:off x="323528" y="1556792"/>
            <a:ext cx="8568952" cy="4925144"/>
          </a:xfrm>
        </p:spPr>
        <p:txBody>
          <a:bodyPr>
            <a:normAutofit/>
          </a:bodyPr>
          <a:lstStyle/>
          <a:p>
            <a:r>
              <a:rPr lang="en-US" altLang="ja-JP" dirty="0" smtClean="0"/>
              <a:t>g</a:t>
            </a:r>
            <a:r>
              <a:rPr kumimoji="1" lang="en-US" altLang="ja-JP" dirty="0" smtClean="0"/>
              <a:t>eometry</a:t>
            </a:r>
          </a:p>
          <a:p>
            <a:r>
              <a:rPr lang="en-US" altLang="ja-JP" dirty="0"/>
              <a:t>s</a:t>
            </a:r>
            <a:r>
              <a:rPr kumimoji="1" lang="en-US" altLang="ja-JP" dirty="0" smtClean="0"/>
              <a:t>et up</a:t>
            </a:r>
          </a:p>
          <a:p>
            <a:r>
              <a:rPr lang="en-US" altLang="ja-JP" dirty="0" smtClean="0"/>
              <a:t>o-</a:t>
            </a:r>
            <a:r>
              <a:rPr lang="en-US" altLang="ja-JP" dirty="0" err="1" smtClean="0"/>
              <a:t>Ps,p</a:t>
            </a:r>
            <a:r>
              <a:rPr lang="en-US" altLang="ja-JP" dirty="0" smtClean="0"/>
              <a:t>-Ps </a:t>
            </a:r>
            <a:r>
              <a:rPr lang="ja-JP" altLang="en-US" dirty="0" smtClean="0"/>
              <a:t>の生成率　（</a:t>
            </a:r>
            <a:r>
              <a:rPr lang="en-US" altLang="ja-JP" dirty="0" err="1" smtClean="0"/>
              <a:t>ortho:para</a:t>
            </a:r>
            <a:r>
              <a:rPr lang="en-US" altLang="ja-JP" dirty="0" smtClean="0"/>
              <a:t>=3</a:t>
            </a:r>
            <a:r>
              <a:rPr lang="ja-JP" altLang="en-US" dirty="0" smtClean="0"/>
              <a:t>：</a:t>
            </a:r>
            <a:r>
              <a:rPr lang="en-US" altLang="ja-JP" dirty="0" smtClean="0"/>
              <a:t>1</a:t>
            </a:r>
            <a:r>
              <a:rPr lang="ja-JP" altLang="en-US" dirty="0" smtClean="0"/>
              <a:t>）</a:t>
            </a:r>
            <a:endParaRPr lang="en-US" altLang="ja-JP" dirty="0" smtClean="0"/>
          </a:p>
          <a:p>
            <a:r>
              <a:rPr lang="en-US" altLang="ja-JP" dirty="0" smtClean="0"/>
              <a:t>511keV g</a:t>
            </a:r>
            <a:r>
              <a:rPr kumimoji="1" lang="en-US" altLang="ja-JP" dirty="0" smtClean="0"/>
              <a:t>amma-ray </a:t>
            </a:r>
            <a:r>
              <a:rPr kumimoji="1" lang="ja-JP" altLang="en-US" dirty="0" smtClean="0"/>
              <a:t>の </a:t>
            </a:r>
            <a:r>
              <a:rPr kumimoji="1" lang="en-US" altLang="ja-JP" dirty="0" smtClean="0"/>
              <a:t>Compton </a:t>
            </a:r>
            <a:r>
              <a:rPr kumimoji="1" lang="ja-JP" altLang="en-US" dirty="0" smtClean="0"/>
              <a:t>散乱</a:t>
            </a:r>
            <a:endParaRPr kumimoji="1" lang="en-US" altLang="ja-JP" dirty="0" smtClean="0"/>
          </a:p>
          <a:p>
            <a:r>
              <a:rPr lang="en-US" altLang="ja-JP" dirty="0" smtClean="0"/>
              <a:t>Ps </a:t>
            </a:r>
            <a:r>
              <a:rPr lang="ja-JP" altLang="en-US" dirty="0" smtClean="0"/>
              <a:t>の崩壊位置</a:t>
            </a:r>
            <a:endParaRPr lang="en-US" altLang="ja-JP" dirty="0" smtClean="0"/>
          </a:p>
          <a:p>
            <a:pPr>
              <a:buNone/>
            </a:pPr>
            <a:endParaRPr lang="en-US" altLang="ja-JP" dirty="0"/>
          </a:p>
          <a:p>
            <a:r>
              <a:rPr kumimoji="1" lang="en-US" altLang="ja-JP" dirty="0" smtClean="0"/>
              <a:t>3 coincidence </a:t>
            </a:r>
            <a:r>
              <a:rPr kumimoji="1" lang="ja-JP" altLang="en-US" dirty="0" smtClean="0"/>
              <a:t>は難しそう・・・</a:t>
            </a:r>
            <a:endParaRPr kumimoji="1" lang="en-US" altLang="ja-JP"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なん</a:t>
            </a:r>
            <a:r>
              <a:rPr lang="ja-JP" altLang="en-US" dirty="0" smtClean="0"/>
              <a:t>で</a:t>
            </a:r>
            <a:r>
              <a:rPr lang="ja-JP" altLang="en-US" dirty="0"/>
              <a:t>？</a:t>
            </a:r>
            <a:endParaRPr kumimoji="1" lang="ja-JP" altLang="en-US" dirty="0"/>
          </a:p>
        </p:txBody>
      </p:sp>
      <p:sp>
        <p:nvSpPr>
          <p:cNvPr id="3" name="コンテンツ プレースホルダ 2"/>
          <p:cNvSpPr>
            <a:spLocks noGrp="1"/>
          </p:cNvSpPr>
          <p:nvPr>
            <p:ph idx="1"/>
          </p:nvPr>
        </p:nvSpPr>
        <p:spPr/>
        <p:txBody>
          <a:bodyPr>
            <a:normAutofit fontScale="92500"/>
          </a:bodyPr>
          <a:lstStyle/>
          <a:p>
            <a:pPr>
              <a:buNone/>
            </a:pPr>
            <a:r>
              <a:rPr lang="en-US" altLang="ja-JP" dirty="0"/>
              <a:t>PMT+NaI×2</a:t>
            </a:r>
            <a:r>
              <a:rPr lang="ja-JP" altLang="en-US" dirty="0" smtClean="0"/>
              <a:t> </a:t>
            </a:r>
            <a:r>
              <a:rPr lang="en-US" altLang="ja-JP" dirty="0" smtClean="0"/>
              <a:t>Coincidence </a:t>
            </a:r>
            <a:r>
              <a:rPr lang="ja-JP" altLang="en-US" dirty="0" smtClean="0"/>
              <a:t>→</a:t>
            </a:r>
            <a:r>
              <a:rPr lang="en-US" altLang="ja-JP" dirty="0" err="1" smtClean="0"/>
              <a:t>PMT+NaI</a:t>
            </a:r>
            <a:r>
              <a:rPr lang="en-US" altLang="ja-JP" dirty="0" smtClean="0"/>
              <a:t> Coincidence </a:t>
            </a:r>
          </a:p>
          <a:p>
            <a:pPr>
              <a:buNone/>
            </a:pPr>
            <a:r>
              <a:rPr lang="ja-JP" altLang="en-US" dirty="0" smtClean="0"/>
              <a:t>　　　　　　　　　　　　　　　　　に変更。</a:t>
            </a:r>
            <a:endParaRPr lang="en-US" altLang="ja-JP" dirty="0"/>
          </a:p>
          <a:p>
            <a:pPr>
              <a:buNone/>
            </a:pPr>
            <a:endParaRPr lang="en-US" altLang="ja-JP" dirty="0" smtClean="0"/>
          </a:p>
          <a:p>
            <a:r>
              <a:rPr lang="en-US" altLang="ja-JP" dirty="0" smtClean="0"/>
              <a:t>511keV gamma </a:t>
            </a:r>
            <a:r>
              <a:rPr lang="ja-JP" altLang="en-US" dirty="0" smtClean="0"/>
              <a:t>は一応取れている。</a:t>
            </a:r>
            <a:endParaRPr lang="en-US" altLang="ja-JP" dirty="0" smtClean="0"/>
          </a:p>
          <a:p>
            <a:pPr>
              <a:buNone/>
            </a:pPr>
            <a:r>
              <a:rPr lang="ja-JP" altLang="en-US" dirty="0" smtClean="0"/>
              <a:t>　が、一本だけ検出される</a:t>
            </a:r>
            <a:r>
              <a:rPr lang="en-US" altLang="ja-JP" dirty="0" smtClean="0"/>
              <a:t>event</a:t>
            </a:r>
            <a:r>
              <a:rPr lang="ja-JP" altLang="en-US" dirty="0" smtClean="0"/>
              <a:t>が・・・</a:t>
            </a:r>
            <a:endParaRPr lang="en-US" altLang="ja-JP" dirty="0" smtClean="0"/>
          </a:p>
          <a:p>
            <a:pPr>
              <a:buNone/>
            </a:pPr>
            <a:r>
              <a:rPr lang="ja-JP" altLang="en-US" dirty="0" smtClean="0"/>
              <a:t>　</a:t>
            </a:r>
            <a:r>
              <a:rPr lang="en-US" altLang="ja-JP" dirty="0" smtClean="0"/>
              <a:t>NaI1,NaI3 </a:t>
            </a:r>
            <a:r>
              <a:rPr lang="ja-JP" altLang="en-US" dirty="0" smtClean="0"/>
              <a:t>の </a:t>
            </a:r>
            <a:r>
              <a:rPr lang="en-US" altLang="ja-JP" dirty="0" smtClean="0"/>
              <a:t>Coincidence </a:t>
            </a:r>
            <a:r>
              <a:rPr lang="ja-JP" altLang="en-US" dirty="0" smtClean="0"/>
              <a:t>が取れず、</a:t>
            </a:r>
            <a:endParaRPr lang="en-US" altLang="ja-JP" dirty="0" smtClean="0"/>
          </a:p>
          <a:p>
            <a:pPr>
              <a:buNone/>
            </a:pPr>
            <a:r>
              <a:rPr lang="ja-JP" altLang="en-US" dirty="0" smtClean="0"/>
              <a:t>　</a:t>
            </a:r>
            <a:r>
              <a:rPr lang="en-US" altLang="ja-JP" dirty="0" smtClean="0"/>
              <a:t>511keV </a:t>
            </a:r>
            <a:r>
              <a:rPr lang="ja-JP" altLang="en-US" dirty="0" smtClean="0"/>
              <a:t>が一本だけ入る・・・もう一本どこ行った</a:t>
            </a:r>
            <a:r>
              <a:rPr lang="en-US" altLang="ja-JP" dirty="0" smtClean="0"/>
              <a:t>?</a:t>
            </a:r>
          </a:p>
          <a:p>
            <a:pPr>
              <a:buNone/>
            </a:pPr>
            <a:r>
              <a:rPr lang="ja-JP" altLang="en-US" dirty="0" smtClean="0"/>
              <a:t>　　→おかしい！</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en-US" altLang="ja-JP" smtClean="0"/>
              <a:t>o-Ps</a:t>
            </a:r>
            <a:r>
              <a:rPr lang="ja-JP" altLang="en-US" smtClean="0"/>
              <a:t>の平均寿命</a:t>
            </a:r>
          </a:p>
        </p:txBody>
      </p:sp>
      <p:sp>
        <p:nvSpPr>
          <p:cNvPr id="3" name="コンテンツ プレースホルダ 2"/>
          <p:cNvSpPr>
            <a:spLocks noGrp="1"/>
          </p:cNvSpPr>
          <p:nvPr>
            <p:ph sz="half" idx="1"/>
          </p:nvPr>
        </p:nvSpPr>
        <p:spPr>
          <a:xfrm>
            <a:off x="457200" y="1600200"/>
            <a:ext cx="5122863" cy="4525963"/>
          </a:xfrm>
        </p:spPr>
        <p:txBody>
          <a:bodyPr rtlCol="0">
            <a:normAutofit fontScale="92500" lnSpcReduction="10000"/>
          </a:bodyPr>
          <a:lstStyle/>
          <a:p>
            <a:pPr eaLnBrk="1" fontAlgn="auto" hangingPunct="1">
              <a:spcAft>
                <a:spcPts val="0"/>
              </a:spcAft>
              <a:buFont typeface="Arial" pitchFamily="34" charset="0"/>
              <a:buChar char="•"/>
              <a:defRPr/>
            </a:pPr>
            <a:r>
              <a:rPr lang="en-US" altLang="ja-JP" dirty="0" smtClean="0"/>
              <a:t>o-Ps</a:t>
            </a:r>
            <a:r>
              <a:rPr lang="ja-JP" altLang="en-US" dirty="0" smtClean="0"/>
              <a:t>の崩壊過程は</a:t>
            </a:r>
            <a:r>
              <a:rPr lang="en-US" altLang="ja-JP" dirty="0" smtClean="0"/>
              <a:t>p-Ps</a:t>
            </a:r>
            <a:r>
              <a:rPr lang="ja-JP" altLang="en-US" dirty="0" err="1" smtClean="0"/>
              <a:t>の崩</a:t>
            </a:r>
            <a:endParaRPr lang="en-US" altLang="ja-JP" dirty="0" smtClean="0"/>
          </a:p>
          <a:p>
            <a:pPr eaLnBrk="1" fontAlgn="auto" hangingPunct="1">
              <a:spcAft>
                <a:spcPts val="0"/>
              </a:spcAft>
              <a:buFont typeface="Arial" pitchFamily="34" charset="0"/>
              <a:buNone/>
              <a:defRPr/>
            </a:pPr>
            <a:r>
              <a:rPr lang="en-US" altLang="ja-JP" dirty="0" smtClean="0"/>
              <a:t>	</a:t>
            </a:r>
            <a:r>
              <a:rPr lang="ja-JP" altLang="en-US" dirty="0" smtClean="0"/>
              <a:t>壊過程よりも複雑である。</a:t>
            </a:r>
            <a:endParaRPr lang="en-US" altLang="ja-JP" dirty="0" smtClean="0"/>
          </a:p>
          <a:p>
            <a:pPr eaLnBrk="1" fontAlgn="auto" hangingPunct="1">
              <a:spcAft>
                <a:spcPts val="0"/>
              </a:spcAft>
              <a:buFont typeface="Arial" pitchFamily="34" charset="0"/>
              <a:buChar char="•"/>
              <a:defRPr/>
            </a:pPr>
            <a:r>
              <a:rPr lang="en-US" altLang="ja-JP" dirty="0" smtClean="0"/>
              <a:t>3</a:t>
            </a:r>
            <a:r>
              <a:rPr lang="ja-JP" altLang="en-US" dirty="0" smtClean="0"/>
              <a:t>光子なので光子のエネル</a:t>
            </a:r>
            <a:endParaRPr lang="en-US" altLang="ja-JP" dirty="0" smtClean="0"/>
          </a:p>
          <a:p>
            <a:pPr eaLnBrk="1" fontAlgn="auto" hangingPunct="1">
              <a:spcAft>
                <a:spcPts val="0"/>
              </a:spcAft>
              <a:buFont typeface="Arial" pitchFamily="34" charset="0"/>
              <a:buNone/>
              <a:defRPr/>
            </a:pPr>
            <a:r>
              <a:rPr lang="en-US" altLang="ja-JP" dirty="0" smtClean="0"/>
              <a:t>	</a:t>
            </a:r>
            <a:r>
              <a:rPr lang="ja-JP" altLang="en-US" dirty="0" smtClean="0"/>
              <a:t>ギーは連続的に分布する。</a:t>
            </a: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None/>
              <a:defRPr/>
            </a:pPr>
            <a:r>
              <a:rPr lang="en-US" altLang="ja-JP" dirty="0" smtClean="0"/>
              <a:t>	</a:t>
            </a:r>
            <a:r>
              <a:rPr lang="ja-JP" altLang="en-US" dirty="0" smtClean="0"/>
              <a:t>文献による</a:t>
            </a:r>
            <a:r>
              <a:rPr lang="en-US" altLang="ja-JP" dirty="0" smtClean="0"/>
              <a:t>o-Ps</a:t>
            </a:r>
            <a:r>
              <a:rPr lang="ja-JP" altLang="en-US" dirty="0" smtClean="0"/>
              <a:t>の平均寿命の</a:t>
            </a:r>
            <a:endParaRPr lang="en-US" altLang="ja-JP" dirty="0" smtClean="0"/>
          </a:p>
          <a:p>
            <a:pPr eaLnBrk="1" fontAlgn="auto" hangingPunct="1">
              <a:spcAft>
                <a:spcPts val="0"/>
              </a:spcAft>
              <a:buFont typeface="Arial" pitchFamily="34" charset="0"/>
              <a:buNone/>
              <a:defRPr/>
            </a:pPr>
            <a:r>
              <a:rPr lang="en-US" altLang="ja-JP" dirty="0" smtClean="0"/>
              <a:t>	</a:t>
            </a:r>
            <a:r>
              <a:rPr lang="ja-JP" altLang="en-US" dirty="0" smtClean="0"/>
              <a:t>理論値は</a:t>
            </a: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None/>
              <a:defRPr/>
            </a:pPr>
            <a:r>
              <a:rPr lang="ja-JP" altLang="en-US" dirty="0" smtClean="0"/>
              <a:t>であり、</a:t>
            </a:r>
            <a:r>
              <a:rPr lang="en-US" altLang="ja-JP" dirty="0" smtClean="0"/>
              <a:t>p-Ps</a:t>
            </a:r>
            <a:r>
              <a:rPr lang="ja-JP" altLang="en-US" dirty="0" smtClean="0"/>
              <a:t>に比べて非常に長い。</a:t>
            </a:r>
            <a:endParaRPr lang="en-US" altLang="ja-JP" dirty="0" smtClean="0"/>
          </a:p>
          <a:p>
            <a:pPr eaLnBrk="1" fontAlgn="auto" hangingPunct="1">
              <a:spcAft>
                <a:spcPts val="0"/>
              </a:spcAft>
              <a:buFont typeface="Arial" pitchFamily="34" charset="0"/>
              <a:buChar char="•"/>
              <a:defRPr/>
            </a:pPr>
            <a:endParaRPr lang="ja-JP" altLang="en-US" dirty="0" smtClean="0"/>
          </a:p>
        </p:txBody>
      </p:sp>
      <p:pic>
        <p:nvPicPr>
          <p:cNvPr id="6148" name="コンテンツ プレースホルダ 4" descr="tau_ortho.png"/>
          <p:cNvPicPr>
            <a:picLocks noGrp="1" noChangeAspect="1"/>
          </p:cNvPicPr>
          <p:nvPr>
            <p:ph sz="half" idx="2"/>
          </p:nvPr>
        </p:nvPicPr>
        <p:blipFill>
          <a:blip r:embed="rId2" cstate="print"/>
          <a:srcRect/>
          <a:stretch>
            <a:fillRect/>
          </a:stretch>
        </p:blipFill>
        <p:spPr>
          <a:xfrm>
            <a:off x="539750" y="4724400"/>
            <a:ext cx="4799013" cy="652463"/>
          </a:xfrm>
        </p:spPr>
      </p:pic>
      <p:pic>
        <p:nvPicPr>
          <p:cNvPr id="6149" name="図 6" descr="ppt_3-gamma_2.jpg"/>
          <p:cNvPicPr>
            <a:picLocks noChangeAspect="1"/>
          </p:cNvPicPr>
          <p:nvPr/>
        </p:nvPicPr>
        <p:blipFill>
          <a:blip r:embed="rId3" cstate="print"/>
          <a:srcRect/>
          <a:stretch>
            <a:fillRect/>
          </a:stretch>
        </p:blipFill>
        <p:spPr bwMode="auto">
          <a:xfrm>
            <a:off x="5651500" y="3644900"/>
            <a:ext cx="3105150" cy="2960688"/>
          </a:xfrm>
          <a:prstGeom prst="rect">
            <a:avLst/>
          </a:prstGeom>
          <a:noFill/>
          <a:ln w="9525">
            <a:noFill/>
            <a:miter lim="800000"/>
            <a:headEnd/>
            <a:tailEnd/>
          </a:ln>
        </p:spPr>
      </p:pic>
      <p:pic>
        <p:nvPicPr>
          <p:cNvPr id="6150" name="図 5" descr="ppt_3-gamma_1.jpg"/>
          <p:cNvPicPr>
            <a:picLocks noChangeAspect="1"/>
          </p:cNvPicPr>
          <p:nvPr/>
        </p:nvPicPr>
        <p:blipFill>
          <a:blip r:embed="rId4" cstate="print"/>
          <a:srcRect/>
          <a:stretch>
            <a:fillRect/>
          </a:stretch>
        </p:blipFill>
        <p:spPr bwMode="auto">
          <a:xfrm>
            <a:off x="5076825" y="1268413"/>
            <a:ext cx="2932113" cy="2665412"/>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NaI3</a:t>
            </a:r>
            <a:endParaRPr kumimoji="1" lang="ja-JP" altLang="en-US" sz="3600" dirty="0"/>
          </a:p>
        </p:txBody>
      </p:sp>
      <p:sp>
        <p:nvSpPr>
          <p:cNvPr id="4" name="正方形/長方形 3"/>
          <p:cNvSpPr/>
          <p:nvPr/>
        </p:nvSpPr>
        <p:spPr>
          <a:xfrm>
            <a:off x="6695728"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NaI1</a:t>
            </a:r>
            <a:endParaRPr kumimoji="1" lang="ja-JP" altLang="en-US" sz="4000" dirty="0"/>
          </a:p>
        </p:txBody>
      </p:sp>
      <p:sp>
        <p:nvSpPr>
          <p:cNvPr id="8" name="円/楕円 7"/>
          <p:cNvSpPr/>
          <p:nvPr/>
        </p:nvSpPr>
        <p:spPr>
          <a:xfrm>
            <a:off x="3563888" y="5849888"/>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563888" y="2492896"/>
            <a:ext cx="1944216" cy="22322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aphicFrame>
        <p:nvGraphicFramePr>
          <p:cNvPr id="7" name="コンテンツ プレースホルダ 6"/>
          <p:cNvGraphicFramePr>
            <a:graphicFrameLocks noChangeAspect="1"/>
          </p:cNvGraphicFramePr>
          <p:nvPr>
            <p:ph sz="half" idx="1"/>
          </p:nvPr>
        </p:nvGraphicFramePr>
        <p:xfrm>
          <a:off x="3635896" y="3140968"/>
          <a:ext cx="1639297" cy="1114722"/>
        </p:xfrm>
        <a:graphic>
          <a:graphicData uri="http://schemas.openxmlformats.org/presentationml/2006/ole">
            <p:oleObj spid="_x0000_s4098" name="数式" r:id="rId4" imgW="317160" imgH="215640" progId="Equation.3">
              <p:embed/>
            </p:oleObj>
          </a:graphicData>
        </a:graphic>
      </p:graphicFrame>
      <p:cxnSp>
        <p:nvCxnSpPr>
          <p:cNvPr id="14" name="直線矢印コネクタ 13"/>
          <p:cNvCxnSpPr/>
          <p:nvPr/>
        </p:nvCxnSpPr>
        <p:spPr>
          <a:xfrm flipV="1">
            <a:off x="4572000" y="3645024"/>
            <a:ext cx="0" cy="2664296"/>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25" name="円/楕円 24"/>
          <p:cNvSpPr/>
          <p:nvPr/>
        </p:nvSpPr>
        <p:spPr>
          <a:xfrm>
            <a:off x="4067944" y="3140968"/>
            <a:ext cx="1080120" cy="108012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p-Ps</a:t>
            </a:r>
            <a:endParaRPr kumimoji="1" lang="ja-JP" altLang="en-US" sz="2400" dirty="0"/>
          </a:p>
        </p:txBody>
      </p:sp>
      <p:sp>
        <p:nvSpPr>
          <p:cNvPr id="10" name="爆発 1 9"/>
          <p:cNvSpPr/>
          <p:nvPr/>
        </p:nvSpPr>
        <p:spPr>
          <a:xfrm>
            <a:off x="3419872" y="2636912"/>
            <a:ext cx="2520280" cy="208823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decay</a:t>
            </a:r>
            <a:endParaRPr kumimoji="1" lang="ja-JP" altLang="en-US" sz="2800" b="1" dirty="0">
              <a:solidFill>
                <a:srgbClr val="FF0000"/>
              </a:solidFill>
            </a:endParaRPr>
          </a:p>
        </p:txBody>
      </p:sp>
      <p:sp>
        <p:nvSpPr>
          <p:cNvPr id="2" name="タイトル 1"/>
          <p:cNvSpPr>
            <a:spLocks noGrp="1"/>
          </p:cNvSpPr>
          <p:nvPr>
            <p:ph type="title"/>
          </p:nvPr>
        </p:nvSpPr>
        <p:spPr/>
        <p:txBody>
          <a:bodyPr>
            <a:normAutofit fontScale="90000"/>
          </a:bodyPr>
          <a:lstStyle/>
          <a:p>
            <a:r>
              <a:rPr kumimoji="1" lang="en-US" altLang="ja-JP" dirty="0" smtClean="0"/>
              <a:t>511KeV  back-to-back  gamma-ray  </a:t>
            </a:r>
            <a:r>
              <a:rPr kumimoji="1" lang="ja-JP" altLang="en-US" dirty="0" err="1" smtClean="0"/>
              <a:t>が検</a:t>
            </a:r>
            <a:r>
              <a:rPr kumimoji="1" lang="ja-JP" altLang="en-US" dirty="0" smtClean="0"/>
              <a:t>出されない</a:t>
            </a:r>
            <a:r>
              <a:rPr kumimoji="1" lang="en-US" altLang="ja-JP" dirty="0" smtClean="0"/>
              <a:t>!?</a:t>
            </a:r>
            <a:endParaRPr kumimoji="1" lang="ja-JP" altLang="en-US" dirty="0"/>
          </a:p>
        </p:txBody>
      </p:sp>
      <p:sp>
        <p:nvSpPr>
          <p:cNvPr id="12" name="コンテンツ プレースホルダ 11"/>
          <p:cNvSpPr>
            <a:spLocks noGrp="1"/>
          </p:cNvSpPr>
          <p:nvPr>
            <p:ph sz="half" idx="2"/>
          </p:nvPr>
        </p:nvSpPr>
        <p:spPr/>
        <p:txBody>
          <a:bodyPr/>
          <a:lstStyle/>
          <a:p>
            <a:pPr>
              <a:buNone/>
            </a:pPr>
            <a:endParaRPr lang="en-US" altLang="ja-JP" dirty="0" smtClean="0"/>
          </a:p>
          <a:p>
            <a:pPr>
              <a:buNone/>
            </a:pPr>
            <a:endParaRPr lang="en-US" altLang="ja-JP" dirty="0"/>
          </a:p>
          <a:p>
            <a:pPr>
              <a:buNone/>
            </a:pPr>
            <a:endParaRPr lang="en-US" altLang="ja-JP" dirty="0" smtClean="0"/>
          </a:p>
          <a:p>
            <a:pPr>
              <a:buNone/>
            </a:pPr>
            <a:r>
              <a:rPr lang="en-US" altLang="ja-JP" dirty="0" smtClean="0">
                <a:solidFill>
                  <a:srgbClr val="C00000"/>
                </a:solidFill>
              </a:rPr>
              <a:t>back-to-back</a:t>
            </a:r>
          </a:p>
          <a:p>
            <a:pPr>
              <a:buNone/>
            </a:pPr>
            <a:endParaRPr kumimoji="1" lang="en-US" altLang="ja-JP" dirty="0" smtClean="0"/>
          </a:p>
          <a:p>
            <a:pPr>
              <a:buNone/>
            </a:pPr>
            <a:endParaRPr lang="en-US" altLang="ja-JP" dirty="0"/>
          </a:p>
          <a:p>
            <a:pPr>
              <a:buNone/>
            </a:pPr>
            <a:endParaRPr kumimoji="1" lang="en-US" altLang="ja-JP" dirty="0" smtClean="0"/>
          </a:p>
          <a:p>
            <a:pPr>
              <a:buNone/>
            </a:pPr>
            <a:endParaRPr kumimoji="1" lang="en-US" altLang="ja-JP" sz="5400" dirty="0" smtClean="0"/>
          </a:p>
        </p:txBody>
      </p:sp>
      <p:graphicFrame>
        <p:nvGraphicFramePr>
          <p:cNvPr id="9" name="オブジェクト 8"/>
          <p:cNvGraphicFramePr>
            <a:graphicFrameLocks noChangeAspect="1"/>
          </p:cNvGraphicFramePr>
          <p:nvPr/>
        </p:nvGraphicFramePr>
        <p:xfrm>
          <a:off x="3995936" y="5949280"/>
          <a:ext cx="1101204" cy="677664"/>
        </p:xfrm>
        <a:graphic>
          <a:graphicData uri="http://schemas.openxmlformats.org/presentationml/2006/ole">
            <p:oleObj spid="_x0000_s4099" name="数式" r:id="rId5" imgW="330120" imgH="203040" progId="Equation.3">
              <p:embed/>
            </p:oleObj>
          </a:graphicData>
        </a:graphic>
      </p:graphicFrame>
      <p:graphicFrame>
        <p:nvGraphicFramePr>
          <p:cNvPr id="16" name="オブジェクト 15"/>
          <p:cNvGraphicFramePr>
            <a:graphicFrameLocks noChangeAspect="1"/>
          </p:cNvGraphicFramePr>
          <p:nvPr/>
        </p:nvGraphicFramePr>
        <p:xfrm>
          <a:off x="4644008" y="4869160"/>
          <a:ext cx="727124" cy="777875"/>
        </p:xfrm>
        <a:graphic>
          <a:graphicData uri="http://schemas.openxmlformats.org/presentationml/2006/ole">
            <p:oleObj spid="_x0000_s4100" name="数式" r:id="rId6" imgW="228600" imgH="228600" progId="Equation.3">
              <p:embed/>
            </p:oleObj>
          </a:graphicData>
        </a:graphic>
      </p:graphicFrame>
      <p:cxnSp>
        <p:nvCxnSpPr>
          <p:cNvPr id="18" name="直線矢印コネクタ 17"/>
          <p:cNvCxnSpPr/>
          <p:nvPr/>
        </p:nvCxnSpPr>
        <p:spPr>
          <a:xfrm>
            <a:off x="2195736" y="3645024"/>
            <a:ext cx="4680520" cy="0"/>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5" idx="1"/>
            <a:endCxn id="4" idx="3"/>
          </p:cNvCxnSpPr>
          <p:nvPr/>
        </p:nvCxnSpPr>
        <p:spPr>
          <a:xfrm>
            <a:off x="0" y="3681028"/>
            <a:ext cx="9144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195736" y="2564904"/>
            <a:ext cx="4752528" cy="2160240"/>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 calcmode="lin" valueType="num">
                                      <p:cBhvr>
                                        <p:cTn id="36"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nodeType="clickEffect">
                                  <p:stCondLst>
                                    <p:cond delay="0"/>
                                  </p:stCondLst>
                                  <p:childTnLst>
                                    <p:animEffect transition="out" filter="strips(downLef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なんで？</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t>　</a:t>
            </a:r>
            <a:r>
              <a:rPr kumimoji="1" lang="en-US" altLang="ja-JP" dirty="0" smtClean="0"/>
              <a:t>511keV </a:t>
            </a:r>
            <a:r>
              <a:rPr kumimoji="1" lang="ja-JP" altLang="en-US" dirty="0" smtClean="0"/>
              <a:t>が一本だけ入る・・・</a:t>
            </a:r>
            <a:endParaRPr kumimoji="1" lang="en-US" altLang="ja-JP" dirty="0" smtClean="0"/>
          </a:p>
          <a:p>
            <a:endParaRPr lang="en-US" altLang="ja-JP" dirty="0"/>
          </a:p>
          <a:p>
            <a:r>
              <a:rPr lang="en-US" altLang="ja-JP" dirty="0" smtClean="0"/>
              <a:t>Compton </a:t>
            </a:r>
            <a:r>
              <a:rPr lang="ja-JP" altLang="en-US" dirty="0" smtClean="0"/>
              <a:t>散乱で検出できない角度へ散乱</a:t>
            </a:r>
            <a:endParaRPr lang="en-US" altLang="ja-JP" dirty="0" smtClean="0"/>
          </a:p>
          <a:p>
            <a:r>
              <a:rPr kumimoji="1" lang="en-US" altLang="ja-JP" dirty="0" smtClean="0"/>
              <a:t>Accidental event ?</a:t>
            </a:r>
          </a:p>
          <a:p>
            <a:r>
              <a:rPr lang="en-US" altLang="ja-JP" dirty="0" smtClean="0"/>
              <a:t>Ps </a:t>
            </a:r>
            <a:r>
              <a:rPr lang="ja-JP" altLang="en-US" dirty="0" smtClean="0"/>
              <a:t>の崩壊が</a:t>
            </a:r>
            <a:r>
              <a:rPr lang="en-US" altLang="ja-JP" dirty="0" smtClean="0"/>
              <a:t>2</a:t>
            </a:r>
            <a:r>
              <a:rPr lang="ja-JP" altLang="en-US" dirty="0" err="1" smtClean="0"/>
              <a:t>つの</a:t>
            </a:r>
            <a:r>
              <a:rPr lang="en-US" altLang="ja-JP" dirty="0" err="1" smtClean="0"/>
              <a:t>NaI</a:t>
            </a:r>
            <a:r>
              <a:rPr lang="ja-JP" altLang="en-US" dirty="0" smtClean="0"/>
              <a:t>を結ぶ中心軸から</a:t>
            </a:r>
            <a:endParaRPr lang="en-US" altLang="ja-JP" dirty="0" smtClean="0"/>
          </a:p>
          <a:p>
            <a:pPr>
              <a:buNone/>
            </a:pPr>
            <a:r>
              <a:rPr kumimoji="1" lang="ja-JP" altLang="en-US" dirty="0" smtClean="0"/>
              <a:t>　外れたところで</a:t>
            </a:r>
            <a:r>
              <a:rPr kumimoji="1" lang="ja-JP" altLang="en-US" dirty="0"/>
              <a:t>起きて</a:t>
            </a:r>
            <a:r>
              <a:rPr kumimoji="1" lang="ja-JP" altLang="en-US" dirty="0" smtClean="0"/>
              <a:t>いる</a:t>
            </a:r>
            <a:endParaRPr kumimoji="1" lang="en-US" altLang="ja-JP" dirty="0" smtClean="0"/>
          </a:p>
          <a:p>
            <a:pPr>
              <a:buNone/>
            </a:pPr>
            <a:endParaRPr lang="en-US" altLang="ja-JP" dirty="0"/>
          </a:p>
          <a:p>
            <a:pPr>
              <a:buNone/>
            </a:pPr>
            <a:r>
              <a:rPr kumimoji="1" lang="ja-JP" altLang="en-US" dirty="0" smtClean="0"/>
              <a:t>上</a:t>
            </a:r>
            <a:r>
              <a:rPr kumimoji="1" lang="en-US" altLang="ja-JP" dirty="0" smtClean="0"/>
              <a:t>2</a:t>
            </a:r>
            <a:r>
              <a:rPr kumimoji="1" lang="ja-JP" altLang="en-US" dirty="0" err="1" smtClean="0"/>
              <a:t>つの</a:t>
            </a:r>
            <a:r>
              <a:rPr kumimoji="1" lang="ja-JP" altLang="en-US" dirty="0" smtClean="0"/>
              <a:t> </a:t>
            </a:r>
            <a:r>
              <a:rPr lang="en-US" altLang="ja-JP" dirty="0" smtClean="0"/>
              <a:t>event</a:t>
            </a:r>
            <a:r>
              <a:rPr lang="ja-JP" altLang="en-US" dirty="0" smtClean="0"/>
              <a:t> </a:t>
            </a:r>
            <a:r>
              <a:rPr lang="en-US" altLang="ja-JP" dirty="0" smtClean="0"/>
              <a:t>rate </a:t>
            </a:r>
            <a:r>
              <a:rPr kumimoji="1" lang="ja-JP" altLang="en-US" dirty="0" smtClean="0"/>
              <a:t>なんてたかが知れてる・・・</a:t>
            </a:r>
            <a:endParaRPr kumimoji="1" lang="en-US" altLang="ja-JP"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NaI3</a:t>
            </a:r>
            <a:endParaRPr kumimoji="1" lang="ja-JP" altLang="en-US" sz="3600" dirty="0"/>
          </a:p>
        </p:txBody>
      </p:sp>
      <p:sp>
        <p:nvSpPr>
          <p:cNvPr id="4" name="正方形/長方形 3"/>
          <p:cNvSpPr/>
          <p:nvPr/>
        </p:nvSpPr>
        <p:spPr>
          <a:xfrm>
            <a:off x="6695728" y="3140968"/>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NaI1</a:t>
            </a:r>
            <a:endParaRPr kumimoji="1" lang="ja-JP" altLang="en-US" sz="4000" dirty="0"/>
          </a:p>
        </p:txBody>
      </p:sp>
      <p:sp>
        <p:nvSpPr>
          <p:cNvPr id="8" name="円/楕円 7"/>
          <p:cNvSpPr/>
          <p:nvPr/>
        </p:nvSpPr>
        <p:spPr>
          <a:xfrm>
            <a:off x="3563888" y="5849888"/>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563888" y="2492896"/>
            <a:ext cx="1944216" cy="22322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aphicFrame>
        <p:nvGraphicFramePr>
          <p:cNvPr id="7" name="コンテンツ プレースホルダ 6"/>
          <p:cNvGraphicFramePr>
            <a:graphicFrameLocks noChangeAspect="1"/>
          </p:cNvGraphicFramePr>
          <p:nvPr>
            <p:ph sz="half" idx="1"/>
          </p:nvPr>
        </p:nvGraphicFramePr>
        <p:xfrm>
          <a:off x="3635896" y="3140968"/>
          <a:ext cx="1639297" cy="1114722"/>
        </p:xfrm>
        <a:graphic>
          <a:graphicData uri="http://schemas.openxmlformats.org/presentationml/2006/ole">
            <p:oleObj spid="_x0000_s5122" name="数式" r:id="rId4" imgW="317160" imgH="215640" progId="Equation.3">
              <p:embed/>
            </p:oleObj>
          </a:graphicData>
        </a:graphic>
      </p:graphicFrame>
      <p:cxnSp>
        <p:nvCxnSpPr>
          <p:cNvPr id="14" name="直線矢印コネクタ 13"/>
          <p:cNvCxnSpPr/>
          <p:nvPr/>
        </p:nvCxnSpPr>
        <p:spPr>
          <a:xfrm flipV="1">
            <a:off x="4572000" y="4581128"/>
            <a:ext cx="0" cy="1728192"/>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25" name="円/楕円 24"/>
          <p:cNvSpPr/>
          <p:nvPr/>
        </p:nvSpPr>
        <p:spPr>
          <a:xfrm>
            <a:off x="4067944" y="4005064"/>
            <a:ext cx="1080120" cy="108012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p-Ps</a:t>
            </a:r>
            <a:endParaRPr kumimoji="1" lang="ja-JP" altLang="en-US" sz="2400" dirty="0"/>
          </a:p>
        </p:txBody>
      </p:sp>
      <p:sp>
        <p:nvSpPr>
          <p:cNvPr id="10" name="爆発 1 9"/>
          <p:cNvSpPr/>
          <p:nvPr/>
        </p:nvSpPr>
        <p:spPr>
          <a:xfrm>
            <a:off x="3347864" y="3501008"/>
            <a:ext cx="2520280" cy="208823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decay</a:t>
            </a:r>
            <a:endParaRPr kumimoji="1" lang="ja-JP" altLang="en-US" sz="2800" b="1" dirty="0">
              <a:solidFill>
                <a:srgbClr val="FF0000"/>
              </a:solidFill>
            </a:endParaRPr>
          </a:p>
        </p:txBody>
      </p:sp>
      <p:sp>
        <p:nvSpPr>
          <p:cNvPr id="2" name="タイトル 1"/>
          <p:cNvSpPr>
            <a:spLocks noGrp="1"/>
          </p:cNvSpPr>
          <p:nvPr>
            <p:ph type="title"/>
          </p:nvPr>
        </p:nvSpPr>
        <p:spPr>
          <a:xfrm>
            <a:off x="467544" y="0"/>
            <a:ext cx="8229600" cy="2434282"/>
          </a:xfrm>
        </p:spPr>
        <p:txBody>
          <a:bodyPr>
            <a:normAutofit/>
          </a:bodyPr>
          <a:lstStyle/>
          <a:p>
            <a:r>
              <a:rPr kumimoji="1" lang="en-US" altLang="ja-JP" dirty="0" smtClean="0"/>
              <a:t>Ps </a:t>
            </a:r>
            <a:r>
              <a:rPr kumimoji="1" lang="ja-JP" altLang="en-US" dirty="0" smtClean="0"/>
              <a:t>の生成、崩壊位置は？</a:t>
            </a:r>
            <a:r>
              <a:rPr kumimoji="1" lang="en-US" altLang="ja-JP" dirty="0" smtClean="0"/>
              <a:t/>
            </a:r>
            <a:br>
              <a:rPr kumimoji="1" lang="en-US" altLang="ja-JP" dirty="0" smtClean="0"/>
            </a:br>
            <a:r>
              <a:rPr kumimoji="1" lang="ja-JP" altLang="en-US" sz="2400" dirty="0" smtClean="0"/>
              <a:t>の物質中の飛程・・・</a:t>
            </a:r>
            <a:r>
              <a:rPr kumimoji="1" lang="en-US" altLang="ja-JP" sz="2400" dirty="0" err="1" smtClean="0"/>
              <a:t>MeV</a:t>
            </a:r>
            <a:r>
              <a:rPr kumimoji="1" lang="en-US" altLang="ja-JP" sz="2400" dirty="0" smtClean="0"/>
              <a:t> </a:t>
            </a:r>
            <a:r>
              <a:rPr kumimoji="1" lang="ja-JP" altLang="en-US" sz="2400" dirty="0" smtClean="0"/>
              <a:t>当り、約</a:t>
            </a:r>
            <a:r>
              <a:rPr kumimoji="1" lang="en-US" altLang="ja-JP" sz="2400" dirty="0" smtClean="0"/>
              <a:t>2mm</a:t>
            </a:r>
            <a:br>
              <a:rPr kumimoji="1" lang="en-US" altLang="ja-JP" sz="2400" dirty="0" smtClean="0"/>
            </a:br>
            <a:r>
              <a:rPr lang="ja-JP" altLang="en-US" sz="2400" dirty="0" smtClean="0"/>
              <a:t>⇒もっと早い段階で</a:t>
            </a:r>
            <a:r>
              <a:rPr lang="en-US" altLang="ja-JP" sz="2400" dirty="0" smtClean="0"/>
              <a:t>Ps</a:t>
            </a:r>
            <a:r>
              <a:rPr lang="ja-JP" altLang="en-US" sz="2400" dirty="0" smtClean="0"/>
              <a:t>生成？</a:t>
            </a:r>
            <a:endParaRPr kumimoji="1" lang="ja-JP" altLang="en-US" dirty="0"/>
          </a:p>
        </p:txBody>
      </p:sp>
      <p:graphicFrame>
        <p:nvGraphicFramePr>
          <p:cNvPr id="9" name="オブジェクト 8"/>
          <p:cNvGraphicFramePr>
            <a:graphicFrameLocks noChangeAspect="1"/>
          </p:cNvGraphicFramePr>
          <p:nvPr/>
        </p:nvGraphicFramePr>
        <p:xfrm>
          <a:off x="3995936" y="5949280"/>
          <a:ext cx="1101204" cy="677664"/>
        </p:xfrm>
        <a:graphic>
          <a:graphicData uri="http://schemas.openxmlformats.org/presentationml/2006/ole">
            <p:oleObj spid="_x0000_s5123" name="数式" r:id="rId5" imgW="330120" imgH="203040" progId="Equation.3">
              <p:embed/>
            </p:oleObj>
          </a:graphicData>
        </a:graphic>
      </p:graphicFrame>
      <p:graphicFrame>
        <p:nvGraphicFramePr>
          <p:cNvPr id="16" name="オブジェクト 15"/>
          <p:cNvGraphicFramePr>
            <a:graphicFrameLocks noChangeAspect="1"/>
          </p:cNvGraphicFramePr>
          <p:nvPr/>
        </p:nvGraphicFramePr>
        <p:xfrm>
          <a:off x="4644008" y="4869160"/>
          <a:ext cx="727124" cy="777875"/>
        </p:xfrm>
        <a:graphic>
          <a:graphicData uri="http://schemas.openxmlformats.org/presentationml/2006/ole">
            <p:oleObj spid="_x0000_s5124" name="数式" r:id="rId6" imgW="228600" imgH="228600" progId="Equation.3">
              <p:embed/>
            </p:oleObj>
          </a:graphicData>
        </a:graphic>
      </p:graphicFrame>
      <p:cxnSp>
        <p:nvCxnSpPr>
          <p:cNvPr id="18" name="直線矢印コネクタ 17"/>
          <p:cNvCxnSpPr/>
          <p:nvPr/>
        </p:nvCxnSpPr>
        <p:spPr>
          <a:xfrm flipV="1">
            <a:off x="2195736" y="3645024"/>
            <a:ext cx="4680520" cy="1512168"/>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乗算記号 19"/>
          <p:cNvSpPr/>
          <p:nvPr/>
        </p:nvSpPr>
        <p:spPr>
          <a:xfrm>
            <a:off x="0" y="1844824"/>
            <a:ext cx="3491880" cy="3456384"/>
          </a:xfrm>
          <a:prstGeom prst="mathMultiply">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10000"/>
                </a:schemeClr>
              </a:solidFill>
            </a:endParaRPr>
          </a:p>
        </p:txBody>
      </p:sp>
      <p:graphicFrame>
        <p:nvGraphicFramePr>
          <p:cNvPr id="4101" name="Object 5"/>
          <p:cNvGraphicFramePr>
            <a:graphicFrameLocks noChangeAspect="1"/>
          </p:cNvGraphicFramePr>
          <p:nvPr/>
        </p:nvGraphicFramePr>
        <p:xfrm>
          <a:off x="1691680" y="1052736"/>
          <a:ext cx="538443" cy="576064"/>
        </p:xfrm>
        <a:graphic>
          <a:graphicData uri="http://schemas.openxmlformats.org/presentationml/2006/ole">
            <p:oleObj spid="_x0000_s5125" name="数式" r:id="rId7" imgW="228600" imgH="228600" progId="Equation.3">
              <p:embed/>
            </p:oleObj>
          </a:graphicData>
        </a:graphic>
      </p:graphicFrame>
      <p:cxnSp>
        <p:nvCxnSpPr>
          <p:cNvPr id="22" name="直線矢印コネクタ 21"/>
          <p:cNvCxnSpPr/>
          <p:nvPr/>
        </p:nvCxnSpPr>
        <p:spPr>
          <a:xfrm flipH="1" flipV="1">
            <a:off x="4572000" y="3789040"/>
            <a:ext cx="8384" cy="2528664"/>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17" name="円/楕円 16"/>
          <p:cNvSpPr/>
          <p:nvPr/>
        </p:nvSpPr>
        <p:spPr>
          <a:xfrm>
            <a:off x="3995936" y="3284984"/>
            <a:ext cx="1080120" cy="108012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p-Ps</a:t>
            </a:r>
            <a:endParaRPr kumimoji="1" lang="ja-JP" altLang="en-US" sz="2400" dirty="0"/>
          </a:p>
        </p:txBody>
      </p:sp>
      <p:sp>
        <p:nvSpPr>
          <p:cNvPr id="24" name="爆発 1 23"/>
          <p:cNvSpPr/>
          <p:nvPr/>
        </p:nvSpPr>
        <p:spPr>
          <a:xfrm>
            <a:off x="3347864" y="2852936"/>
            <a:ext cx="2520280" cy="208823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decay</a:t>
            </a:r>
            <a:endParaRPr kumimoji="1" lang="ja-JP" altLang="en-US" sz="2800" b="1" dirty="0">
              <a:solidFill>
                <a:srgbClr val="FF0000"/>
              </a:solidFill>
            </a:endParaRPr>
          </a:p>
        </p:txBody>
      </p:sp>
      <p:cxnSp>
        <p:nvCxnSpPr>
          <p:cNvPr id="19" name="直線矢印コネクタ 18"/>
          <p:cNvCxnSpPr/>
          <p:nvPr/>
        </p:nvCxnSpPr>
        <p:spPr>
          <a:xfrm flipV="1">
            <a:off x="2339752" y="3797424"/>
            <a:ext cx="4688904" cy="63624"/>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コンテンツ プレースホルダ 11"/>
          <p:cNvSpPr>
            <a:spLocks noGrp="1"/>
          </p:cNvSpPr>
          <p:nvPr>
            <p:ph sz="half" idx="2"/>
          </p:nvPr>
        </p:nvSpPr>
        <p:spPr>
          <a:xfrm>
            <a:off x="4644008" y="1556792"/>
            <a:ext cx="4320480" cy="5301208"/>
          </a:xfrm>
        </p:spPr>
        <p:txBody>
          <a:bodyPr>
            <a:normAutofit/>
          </a:bodyPr>
          <a:lstStyle/>
          <a:p>
            <a:pPr>
              <a:buNone/>
            </a:pPr>
            <a:endParaRPr lang="en-US" altLang="ja-JP" dirty="0" smtClean="0"/>
          </a:p>
          <a:p>
            <a:pPr>
              <a:buNone/>
            </a:pPr>
            <a:endParaRPr lang="en-US" altLang="ja-JP" dirty="0"/>
          </a:p>
          <a:p>
            <a:pPr>
              <a:buNone/>
            </a:pPr>
            <a:endParaRPr lang="en-US" altLang="ja-JP" dirty="0" smtClean="0"/>
          </a:p>
          <a:p>
            <a:pPr>
              <a:buNone/>
            </a:pPr>
            <a:r>
              <a:rPr lang="en-US" altLang="ja-JP" dirty="0" smtClean="0">
                <a:solidFill>
                  <a:srgbClr val="C00000"/>
                </a:solidFill>
              </a:rPr>
              <a:t>Back-to-back</a:t>
            </a:r>
          </a:p>
          <a:p>
            <a:pPr>
              <a:buNone/>
            </a:pPr>
            <a:endParaRPr lang="en-US" altLang="ja-JP" dirty="0" smtClean="0">
              <a:solidFill>
                <a:srgbClr val="C00000"/>
              </a:solidFill>
            </a:endParaRPr>
          </a:p>
          <a:p>
            <a:pPr>
              <a:buNone/>
            </a:pPr>
            <a:endParaRPr lang="en-US" altLang="ja-JP" dirty="0" smtClean="0">
              <a:solidFill>
                <a:srgbClr val="C00000"/>
              </a:solidFill>
            </a:endParaRPr>
          </a:p>
          <a:p>
            <a:pPr>
              <a:buNone/>
            </a:pPr>
            <a:r>
              <a:rPr lang="ja-JP" altLang="en-US" dirty="0" smtClean="0">
                <a:solidFill>
                  <a:srgbClr val="C00000"/>
                </a:solidFill>
              </a:rPr>
              <a:t>　　　　　観測される 　　　　　　　　　　　　　　</a:t>
            </a:r>
            <a:r>
              <a:rPr lang="en-US" altLang="ja-JP" dirty="0" smtClean="0">
                <a:solidFill>
                  <a:srgbClr val="C00000"/>
                </a:solidFill>
              </a:rPr>
              <a:t>gamma </a:t>
            </a:r>
            <a:r>
              <a:rPr lang="ja-JP" altLang="en-US" dirty="0" smtClean="0">
                <a:solidFill>
                  <a:srgbClr val="C00000"/>
                </a:solidFill>
              </a:rPr>
              <a:t>のほとんどが </a:t>
            </a:r>
            <a:r>
              <a:rPr lang="en-US" altLang="ja-JP" dirty="0" smtClean="0">
                <a:solidFill>
                  <a:srgbClr val="C00000"/>
                </a:solidFill>
              </a:rPr>
              <a:t>back-to-back </a:t>
            </a:r>
            <a:r>
              <a:rPr lang="ja-JP" altLang="en-US" dirty="0" smtClean="0">
                <a:solidFill>
                  <a:srgbClr val="C00000"/>
                </a:solidFill>
              </a:rPr>
              <a:t>に！</a:t>
            </a:r>
            <a:endParaRPr lang="en-US" altLang="ja-JP" dirty="0" smtClean="0">
              <a:solidFill>
                <a:srgbClr val="C00000"/>
              </a:solidFill>
            </a:endParaRPr>
          </a:p>
          <a:p>
            <a:pPr>
              <a:buNone/>
            </a:pPr>
            <a:r>
              <a:rPr lang="en-US" altLang="ja-JP" dirty="0" smtClean="0">
                <a:solidFill>
                  <a:srgbClr val="C00000"/>
                </a:solidFill>
              </a:rPr>
              <a:t>           </a:t>
            </a:r>
            <a:r>
              <a:rPr lang="ja-JP" altLang="en-US" dirty="0" smtClean="0">
                <a:solidFill>
                  <a:srgbClr val="C00000"/>
                </a:solidFill>
              </a:rPr>
              <a:t>→</a:t>
            </a:r>
            <a:r>
              <a:rPr lang="en-US" altLang="ja-JP" dirty="0" smtClean="0">
                <a:solidFill>
                  <a:srgbClr val="C00000"/>
                </a:solidFill>
              </a:rPr>
              <a:t>26</a:t>
            </a:r>
            <a:r>
              <a:rPr lang="ja-JP" altLang="en-US" dirty="0" smtClean="0">
                <a:solidFill>
                  <a:srgbClr val="C00000"/>
                </a:solidFill>
              </a:rPr>
              <a:t>万</a:t>
            </a:r>
            <a:r>
              <a:rPr lang="en-US" altLang="ja-JP" dirty="0" smtClean="0">
                <a:solidFill>
                  <a:srgbClr val="C00000"/>
                </a:solidFill>
              </a:rPr>
              <a:t>/30</a:t>
            </a:r>
            <a:r>
              <a:rPr lang="ja-JP" altLang="en-US" dirty="0" smtClean="0">
                <a:solidFill>
                  <a:srgbClr val="C00000"/>
                </a:solidFill>
              </a:rPr>
              <a:t>万（</a:t>
            </a:r>
            <a:r>
              <a:rPr lang="en-US" altLang="ja-JP" dirty="0" smtClean="0">
                <a:solidFill>
                  <a:srgbClr val="C00000"/>
                </a:solidFill>
              </a:rPr>
              <a:t>event</a:t>
            </a:r>
            <a:r>
              <a:rPr lang="ja-JP" altLang="en-US" dirty="0" smtClean="0">
                <a:solidFill>
                  <a:srgbClr val="C00000"/>
                </a:solidFill>
              </a:rPr>
              <a:t>）</a:t>
            </a:r>
            <a:endParaRPr lang="en-US" altLang="ja-JP"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trips(down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xit" presetSubtype="12" fill="hold" grpId="1" nodeType="clickEffect">
                                  <p:stCondLst>
                                    <p:cond delay="0"/>
                                  </p:stCondLst>
                                  <p:iterate type="lt">
                                    <p:tmPct val="0"/>
                                  </p:iterate>
                                  <p:childTnLst>
                                    <p:animEffect transition="out" filter="strips(downLeft)">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8" presetClass="exit" presetSubtype="12" fill="hold" grpId="1" nodeType="withEffect">
                                  <p:stCondLst>
                                    <p:cond delay="0"/>
                                  </p:stCondLst>
                                  <p:childTnLst>
                                    <p:animEffect transition="out" filter="strips(downLeft)">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8" presetClass="exit" presetSubtype="12" fill="hold" nodeType="withEffect">
                                  <p:stCondLst>
                                    <p:cond delay="0"/>
                                  </p:stCondLst>
                                  <p:childTnLst>
                                    <p:animEffect transition="out" filter="strips(downLeft)">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8" presetClass="exit" presetSubtype="12" fill="hold" nodeType="withEffect">
                                  <p:stCondLst>
                                    <p:cond delay="0"/>
                                  </p:stCondLst>
                                  <p:childTnLst>
                                    <p:animEffect transition="out" filter="strips(downLeft)">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8" presetClass="exit" presetSubtype="12" fill="hold" nodeType="withEffect">
                                  <p:stCondLst>
                                    <p:cond delay="0"/>
                                  </p:stCondLst>
                                  <p:childTnLst>
                                    <p:animEffect transition="out" filter="strips(downLeft)">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18" presetClass="exit" presetSubtype="12" fill="hold" grpId="1" nodeType="withEffect">
                                  <p:stCondLst>
                                    <p:cond delay="0"/>
                                  </p:stCondLst>
                                  <p:childTnLst>
                                    <p:animEffect transition="out" filter="strips(downLeft)">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4" presetClass="path" presetSubtype="0" accel="50000" decel="50000" fill="hold" grpId="0" nodeType="clickEffect">
                                  <p:stCondLst>
                                    <p:cond delay="0"/>
                                  </p:stCondLst>
                                  <p:childTnLst>
                                    <p:animMotion origin="layout" path="M 3.05556E-6 -6.75301E-7 L 0.00399 -0.08904 " pathEditMode="relative" rAng="0" ptsTypes="AA">
                                      <p:cBhvr>
                                        <p:cTn id="62" dur="2000" fill="hold"/>
                                        <p:tgtEl>
                                          <p:spTgt spid="6"/>
                                        </p:tgtEl>
                                        <p:attrNameLst>
                                          <p:attrName>ppt_x</p:attrName>
                                          <p:attrName>ppt_y</p:attrName>
                                        </p:attrNameLst>
                                      </p:cBhvr>
                                      <p:rCtr x="2" y="-45"/>
                                    </p:animMotion>
                                  </p:childTnLst>
                                </p:cTn>
                              </p:par>
                              <p:par>
                                <p:cTn id="63" presetID="64" presetClass="path" presetSubtype="0" accel="50000" decel="50000" fill="hold" nodeType="withEffect">
                                  <p:stCondLst>
                                    <p:cond delay="0"/>
                                  </p:stCondLst>
                                  <p:childTnLst>
                                    <p:animMotion origin="layout" path="M -1.38889E-6 3.14524E-6 L 0.00799 -0.09436 " pathEditMode="relative" rAng="0" ptsTypes="AA">
                                      <p:cBhvr>
                                        <p:cTn id="64" dur="2000" fill="hold"/>
                                        <p:tgtEl>
                                          <p:spTgt spid="7"/>
                                        </p:tgtEl>
                                        <p:attrNameLst>
                                          <p:attrName>ppt_x</p:attrName>
                                          <p:attrName>ppt_y</p:attrName>
                                        </p:attrNameLst>
                                      </p:cBhvr>
                                      <p:rCtr x="4" y="-47"/>
                                    </p:animMotion>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lide(fromBottom)">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iterate type="lt">
                                    <p:tmPct val="5000"/>
                                  </p:iterate>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style.rotation</p:attrName>
                                        </p:attrNameLst>
                                      </p:cBhvr>
                                      <p:tavLst>
                                        <p:tav tm="0">
                                          <p:val>
                                            <p:fltVal val="90"/>
                                          </p:val>
                                        </p:tav>
                                        <p:tav tm="100000">
                                          <p:val>
                                            <p:fltVal val="0"/>
                                          </p:val>
                                        </p:tav>
                                      </p:tavLst>
                                    </p:anim>
                                    <p:animEffect transition="in" filter="fade">
                                      <p:cBhvr>
                                        <p:cTn id="82" dur="500"/>
                                        <p:tgtEl>
                                          <p:spTgt spid="24"/>
                                        </p:tgtEl>
                                      </p:cBhvr>
                                    </p:animEffect>
                                  </p:childTnLst>
                                </p:cTn>
                              </p:par>
                            </p:childTnLst>
                          </p:cTn>
                        </p:par>
                        <p:par>
                          <p:cTn id="83" fill="hold">
                            <p:stCondLst>
                              <p:cond delay="600"/>
                            </p:stCondLst>
                            <p:childTnLst>
                              <p:par>
                                <p:cTn id="84" presetID="2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childTnLst>
                                </p:cTn>
                              </p:par>
                              <p:par>
                                <p:cTn id="88" presetID="23" presetClass="entr" presetSubtype="16" fill="hold" nodeType="withEffect">
                                  <p:stCondLst>
                                    <p:cond delay="0"/>
                                  </p:stCondLst>
                                  <p:childTnLst>
                                    <p:set>
                                      <p:cBhvr>
                                        <p:cTn id="89" dur="1" fill="hold">
                                          <p:stCondLst>
                                            <p:cond delay="0"/>
                                          </p:stCondLst>
                                        </p:cTn>
                                        <p:tgtEl>
                                          <p:spTgt spid="12">
                                            <p:txEl>
                                              <p:pRg st="3" end="3"/>
                                            </p:txEl>
                                          </p:spTgt>
                                        </p:tgtEl>
                                        <p:attrNameLst>
                                          <p:attrName>style.visibility</p:attrName>
                                        </p:attrNameLst>
                                      </p:cBhvr>
                                      <p:to>
                                        <p:strVal val="visible"/>
                                      </p:to>
                                    </p:set>
                                    <p:anim calcmode="lin" valueType="num">
                                      <p:cBhvr>
                                        <p:cTn id="90"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91"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12">
                                            <p:txEl>
                                              <p:pRg st="6" end="6"/>
                                            </p:txEl>
                                          </p:spTgt>
                                        </p:tgtEl>
                                        <p:attrNameLst>
                                          <p:attrName>style.visibility</p:attrName>
                                        </p:attrNameLst>
                                      </p:cBhvr>
                                      <p:to>
                                        <p:strVal val="visible"/>
                                      </p:to>
                                    </p:set>
                                    <p:anim calcmode="lin" valueType="num">
                                      <p:cBhvr>
                                        <p:cTn id="96"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97" dur="500" fill="hold"/>
                                        <p:tgtEl>
                                          <p:spTgt spid="1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12">
                                            <p:txEl>
                                              <p:pRg st="7" end="7"/>
                                            </p:txEl>
                                          </p:spTgt>
                                        </p:tgtEl>
                                        <p:attrNameLst>
                                          <p:attrName>style.visibility</p:attrName>
                                        </p:attrNameLst>
                                      </p:cBhvr>
                                      <p:to>
                                        <p:strVal val="visible"/>
                                      </p:to>
                                    </p:set>
                                    <p:anim calcmode="lin" valueType="num">
                                      <p:cBhvr>
                                        <p:cTn id="102"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103" dur="500" fill="hold"/>
                                        <p:tgtEl>
                                          <p:spTgt spid="1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5" grpId="1" animBg="1"/>
      <p:bldP spid="10" grpId="0" animBg="1"/>
      <p:bldP spid="10" grpId="1" animBg="1"/>
      <p:bldP spid="20" grpId="0" animBg="1"/>
      <p:bldP spid="20" grpId="1" animBg="1"/>
      <p:bldP spid="17"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smtClean="0"/>
              <a:t>考察</a:t>
            </a:r>
            <a:endParaRPr kumimoji="1" lang="ja-JP" altLang="en-US" sz="6000" dirty="0"/>
          </a:p>
        </p:txBody>
      </p:sp>
      <p:sp>
        <p:nvSpPr>
          <p:cNvPr id="3" name="コンテンツ プレースホルダ 2"/>
          <p:cNvSpPr>
            <a:spLocks noGrp="1"/>
          </p:cNvSpPr>
          <p:nvPr>
            <p:ph idx="1"/>
          </p:nvPr>
        </p:nvSpPr>
        <p:spPr/>
        <p:txBody>
          <a:bodyPr>
            <a:normAutofit/>
          </a:bodyPr>
          <a:lstStyle/>
          <a:p>
            <a:r>
              <a:rPr kumimoji="1" lang="en-US" altLang="ja-JP" sz="4000" dirty="0" smtClean="0"/>
              <a:t>ROOT</a:t>
            </a:r>
            <a:r>
              <a:rPr kumimoji="1" lang="ja-JP" altLang="en-US" sz="4000" dirty="0" smtClean="0"/>
              <a:t>の解析による</a:t>
            </a:r>
            <a:r>
              <a:rPr kumimoji="1" lang="en-US" altLang="ja-JP" sz="4000" dirty="0" smtClean="0"/>
              <a:t>o-Ps</a:t>
            </a:r>
            <a:r>
              <a:rPr kumimoji="1" lang="ja-JP" altLang="en-US" sz="4000" dirty="0" smtClean="0"/>
              <a:t>の寿命への誤差伝搬</a:t>
            </a:r>
            <a:endParaRPr lang="en-US" altLang="ja-JP" sz="4000" dirty="0" smtClean="0"/>
          </a:p>
          <a:p>
            <a:r>
              <a:rPr lang="en-US" altLang="ja-JP" sz="4000" dirty="0" smtClean="0"/>
              <a:t>b</a:t>
            </a:r>
            <a:r>
              <a:rPr kumimoji="1" lang="en-US" altLang="ja-JP" sz="4000" dirty="0" smtClean="0"/>
              <a:t>ack-to-back  gamma-ray </a:t>
            </a:r>
            <a:r>
              <a:rPr kumimoji="1" lang="ja-JP" altLang="en-US" sz="4000" dirty="0" smtClean="0"/>
              <a:t>の </a:t>
            </a:r>
            <a:r>
              <a:rPr kumimoji="1" lang="en-US" altLang="ja-JP" sz="4000" dirty="0" smtClean="0"/>
              <a:t>Coincidence </a:t>
            </a:r>
            <a:r>
              <a:rPr lang="ja-JP" altLang="en-US" sz="4000" dirty="0"/>
              <a:t>が</a:t>
            </a:r>
            <a:r>
              <a:rPr lang="ja-JP" altLang="en-US" sz="4000" dirty="0" smtClean="0"/>
              <a:t>取れなかった原因</a:t>
            </a:r>
            <a:endParaRPr lang="en-US" altLang="ja-JP" sz="4000" dirty="0" smtClean="0"/>
          </a:p>
          <a:p>
            <a:r>
              <a:rPr kumimoji="1" lang="en-US" altLang="ja-JP" sz="4000" dirty="0"/>
              <a:t>TDC start </a:t>
            </a:r>
            <a:r>
              <a:rPr lang="ja-JP" altLang="en-US" sz="4000" dirty="0"/>
              <a:t>の</a:t>
            </a:r>
            <a:r>
              <a:rPr lang="ja-JP" altLang="en-US" sz="4000" dirty="0" smtClean="0"/>
              <a:t>評価</a:t>
            </a:r>
            <a:endParaRPr lang="en-US" altLang="ja-JP" sz="4000" dirty="0" smtClean="0"/>
          </a:p>
          <a:p>
            <a:r>
              <a:rPr lang="ja-JP" altLang="en-US" sz="4000" dirty="0" smtClean="0"/>
              <a:t>その他、改善点</a:t>
            </a:r>
            <a:endParaRPr lang="en-US" altLang="ja-JP"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kaneko_masanori\Desktop\lifeEst.tgt.png"/>
          <p:cNvPicPr>
            <a:picLocks noChangeAspect="1" noChangeArrowheads="1"/>
          </p:cNvPicPr>
          <p:nvPr/>
        </p:nvPicPr>
        <p:blipFill>
          <a:blip r:embed="rId2" cstate="print"/>
          <a:srcRect/>
          <a:stretch>
            <a:fillRect/>
          </a:stretch>
        </p:blipFill>
        <p:spPr bwMode="auto">
          <a:xfrm>
            <a:off x="755576" y="1268760"/>
            <a:ext cx="7487344" cy="5330539"/>
          </a:xfrm>
          <a:prstGeom prst="rect">
            <a:avLst/>
          </a:prstGeom>
          <a:noFill/>
        </p:spPr>
      </p:pic>
      <p:sp>
        <p:nvSpPr>
          <p:cNvPr id="2" name="タイトル 1"/>
          <p:cNvSpPr>
            <a:spLocks noGrp="1"/>
          </p:cNvSpPr>
          <p:nvPr>
            <p:ph type="title"/>
          </p:nvPr>
        </p:nvSpPr>
        <p:spPr/>
        <p:txBody>
          <a:bodyPr/>
          <a:lstStyle/>
          <a:p>
            <a:r>
              <a:rPr kumimoji="1" lang="en-US" altLang="ja-JP" dirty="0" smtClean="0"/>
              <a:t>TDC start </a:t>
            </a:r>
            <a:endParaRPr kumimoji="1" lang="ja-JP" altLang="en-US" dirty="0"/>
          </a:p>
        </p:txBody>
      </p:sp>
      <p:sp>
        <p:nvSpPr>
          <p:cNvPr id="5" name="コンテンツ プレースホルダ 4"/>
          <p:cNvSpPr>
            <a:spLocks noGrp="1"/>
          </p:cNvSpPr>
          <p:nvPr>
            <p:ph sz="half" idx="1"/>
          </p:nvPr>
        </p:nvSpPr>
        <p:spPr/>
        <p:txBody>
          <a:bodyPr>
            <a:normAutofit/>
          </a:bodyPr>
          <a:lstStyle/>
          <a:p>
            <a:pPr>
              <a:buNone/>
            </a:pPr>
            <a:endParaRPr lang="en-US" altLang="ja-JP" sz="2000" dirty="0" smtClean="0"/>
          </a:p>
          <a:p>
            <a:pPr>
              <a:buNone/>
            </a:pPr>
            <a:endParaRPr lang="en-US" altLang="ja-JP" sz="2000" dirty="0" smtClean="0"/>
          </a:p>
          <a:p>
            <a:pPr>
              <a:buNone/>
            </a:pPr>
            <a:endParaRPr kumimoji="1" lang="en-US" altLang="ja-JP" sz="2000" dirty="0" smtClean="0"/>
          </a:p>
          <a:p>
            <a:pPr>
              <a:buNone/>
            </a:pPr>
            <a:endParaRPr lang="en-US" altLang="ja-JP" sz="2000" dirty="0" smtClean="0"/>
          </a:p>
          <a:p>
            <a:pPr>
              <a:buNone/>
            </a:pPr>
            <a:endParaRPr kumimoji="1" lang="en-US" altLang="ja-JP" sz="2000" dirty="0" smtClean="0"/>
          </a:p>
          <a:p>
            <a:pPr>
              <a:buNone/>
            </a:pPr>
            <a:endParaRPr lang="en-US" altLang="ja-JP" sz="2000" dirty="0" smtClean="0"/>
          </a:p>
          <a:p>
            <a:pPr>
              <a:buNone/>
            </a:pPr>
            <a:endParaRPr kumimoji="1" lang="en-US" altLang="ja-JP" sz="2000" dirty="0" smtClean="0"/>
          </a:p>
          <a:p>
            <a:pPr>
              <a:buNone/>
            </a:pPr>
            <a:endParaRPr lang="en-US" altLang="ja-JP" sz="2000" dirty="0" smtClean="0"/>
          </a:p>
          <a:p>
            <a:pPr>
              <a:buNone/>
            </a:pPr>
            <a:r>
              <a:rPr lang="en-US" altLang="ja-JP" sz="2000" dirty="0" smtClean="0"/>
              <a:t>  </a:t>
            </a:r>
            <a:r>
              <a:rPr lang="ja-JP" altLang="en-US" sz="2000" dirty="0" smtClean="0"/>
              <a:t>　　　　　　　　　</a:t>
            </a:r>
            <a:r>
              <a:rPr lang="en-US" altLang="ja-JP" sz="2000" dirty="0" smtClean="0"/>
              <a:t> </a:t>
            </a:r>
            <a:r>
              <a:rPr lang="en-US" altLang="ja-JP" sz="2000" dirty="0" err="1" smtClean="0">
                <a:solidFill>
                  <a:srgbClr val="FF0000"/>
                </a:solidFill>
              </a:rPr>
              <a:t>Tmin</a:t>
            </a:r>
            <a:r>
              <a:rPr lang="en-US" altLang="ja-JP" sz="2000" dirty="0" smtClean="0">
                <a:solidFill>
                  <a:srgbClr val="FF0000"/>
                </a:solidFill>
              </a:rPr>
              <a:t> [ns]=30</a:t>
            </a:r>
            <a:r>
              <a:rPr lang="ja-JP" altLang="en-US" sz="2000" dirty="0" smtClean="0">
                <a:solidFill>
                  <a:srgbClr val="FF0000"/>
                </a:solidFill>
              </a:rPr>
              <a:t>～</a:t>
            </a:r>
            <a:r>
              <a:rPr lang="en-US" altLang="ja-JP" sz="2000" dirty="0" smtClean="0">
                <a:solidFill>
                  <a:srgbClr val="FF0000"/>
                </a:solidFill>
              </a:rPr>
              <a:t>70</a:t>
            </a:r>
            <a:r>
              <a:rPr lang="en-US" altLang="ja-JP" sz="2000" dirty="0" smtClean="0"/>
              <a:t>                          </a:t>
            </a:r>
            <a:endParaRPr kumimoji="1" lang="en-US" altLang="ja-JP" sz="2000" dirty="0" smtClean="0">
              <a:solidFill>
                <a:srgbClr val="FF0000"/>
              </a:solidFill>
            </a:endParaRPr>
          </a:p>
        </p:txBody>
      </p:sp>
      <p:sp>
        <p:nvSpPr>
          <p:cNvPr id="23" name="コンテンツ プレースホルダ 22"/>
          <p:cNvSpPr>
            <a:spLocks noGrp="1"/>
          </p:cNvSpPr>
          <p:nvPr>
            <p:ph sz="half" idx="2"/>
          </p:nvPr>
        </p:nvSpPr>
        <p:spPr/>
        <p:txBody>
          <a:bodyPr>
            <a:normAutofit/>
          </a:bodyPr>
          <a:lstStyle/>
          <a:p>
            <a:pPr>
              <a:buNone/>
            </a:pPr>
            <a:endParaRPr kumimoji="1" lang="en-US" altLang="ja-JP" sz="2000" dirty="0" smtClean="0">
              <a:solidFill>
                <a:srgbClr val="FF0000"/>
              </a:solidFill>
            </a:endParaRPr>
          </a:p>
          <a:p>
            <a:pPr>
              <a:buNone/>
            </a:pPr>
            <a:endParaRPr lang="en-US" altLang="ja-JP" sz="2000" dirty="0" smtClean="0">
              <a:solidFill>
                <a:srgbClr val="FF0000"/>
              </a:solidFill>
            </a:endParaRPr>
          </a:p>
          <a:p>
            <a:pPr>
              <a:buNone/>
            </a:pPr>
            <a:endParaRPr kumimoji="1" lang="en-US" altLang="ja-JP" sz="2000" dirty="0" smtClean="0">
              <a:solidFill>
                <a:srgbClr val="FF0000"/>
              </a:solidFill>
            </a:endParaRPr>
          </a:p>
          <a:p>
            <a:pPr>
              <a:buNone/>
            </a:pPr>
            <a:endParaRPr lang="en-US" altLang="ja-JP" sz="2000" dirty="0" smtClean="0">
              <a:solidFill>
                <a:srgbClr val="FF0000"/>
              </a:solidFill>
            </a:endParaRPr>
          </a:p>
          <a:p>
            <a:pPr>
              <a:buNone/>
            </a:pPr>
            <a:endParaRPr kumimoji="1" lang="en-US" altLang="ja-JP" sz="2000" dirty="0" smtClean="0">
              <a:solidFill>
                <a:srgbClr val="FF0000"/>
              </a:solidFill>
            </a:endParaRPr>
          </a:p>
          <a:p>
            <a:pPr>
              <a:buNone/>
            </a:pPr>
            <a:endParaRPr lang="en-US" altLang="ja-JP" sz="2000" dirty="0" smtClean="0">
              <a:solidFill>
                <a:srgbClr val="FF0000"/>
              </a:solidFill>
            </a:endParaRPr>
          </a:p>
          <a:p>
            <a:pPr>
              <a:buNone/>
            </a:pPr>
            <a:endParaRPr kumimoji="1" lang="en-US" altLang="ja-JP" sz="2000" dirty="0" smtClean="0">
              <a:solidFill>
                <a:srgbClr val="FF0000"/>
              </a:solidFill>
            </a:endParaRPr>
          </a:p>
          <a:p>
            <a:pPr>
              <a:buNone/>
            </a:pPr>
            <a:endParaRPr lang="en-US" altLang="ja-JP" sz="2000" dirty="0" smtClean="0">
              <a:solidFill>
                <a:srgbClr val="FF0000"/>
              </a:solidFill>
            </a:endParaRPr>
          </a:p>
          <a:p>
            <a:pPr>
              <a:buNone/>
            </a:pPr>
            <a:r>
              <a:rPr kumimoji="1" lang="en-US" altLang="ja-JP" sz="2000" dirty="0" smtClean="0">
                <a:solidFill>
                  <a:srgbClr val="FF0000"/>
                </a:solidFill>
              </a:rPr>
              <a:t>              </a:t>
            </a:r>
          </a:p>
          <a:p>
            <a:pPr>
              <a:buNone/>
            </a:pPr>
            <a:endParaRPr lang="en-US" altLang="ja-JP" sz="2000" dirty="0" smtClean="0">
              <a:solidFill>
                <a:srgbClr val="FF0000"/>
              </a:solidFill>
            </a:endParaRPr>
          </a:p>
          <a:p>
            <a:pPr>
              <a:buNone/>
            </a:pPr>
            <a:endParaRPr kumimoji="1" lang="en-US" altLang="ja-JP" sz="2000" dirty="0" smtClean="0">
              <a:solidFill>
                <a:srgbClr val="FF0000"/>
              </a:solidFill>
            </a:endParaRPr>
          </a:p>
          <a:p>
            <a:pPr>
              <a:buNone/>
            </a:pPr>
            <a:r>
              <a:rPr lang="en-US" altLang="ja-JP" sz="2000" dirty="0" smtClean="0">
                <a:solidFill>
                  <a:srgbClr val="FF0000"/>
                </a:solidFill>
              </a:rPr>
              <a:t>                   </a:t>
            </a:r>
            <a:r>
              <a:rPr kumimoji="1" lang="en-US" altLang="ja-JP" sz="2000" dirty="0" smtClean="0">
                <a:solidFill>
                  <a:srgbClr val="FF0000"/>
                </a:solidFill>
              </a:rPr>
              <a:t>511keV pick off</a:t>
            </a:r>
          </a:p>
        </p:txBody>
      </p:sp>
      <p:cxnSp>
        <p:nvCxnSpPr>
          <p:cNvPr id="10" name="直線コネクタ 9"/>
          <p:cNvCxnSpPr/>
          <p:nvPr/>
        </p:nvCxnSpPr>
        <p:spPr>
          <a:xfrm>
            <a:off x="1547664" y="5373216"/>
            <a:ext cx="5976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47664" y="3501008"/>
            <a:ext cx="5976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5652120" y="2996952"/>
            <a:ext cx="720080" cy="26642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flipV="1">
            <a:off x="5076056" y="3212976"/>
            <a:ext cx="0" cy="2880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051720" y="4365104"/>
            <a:ext cx="0" cy="1008112"/>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47664" y="4365104"/>
            <a:ext cx="597666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1763688" y="3212976"/>
            <a:ext cx="3096344" cy="24482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処理 29"/>
          <p:cNvSpPr/>
          <p:nvPr/>
        </p:nvSpPr>
        <p:spPr>
          <a:xfrm>
            <a:off x="683568" y="2348880"/>
            <a:ext cx="4608512" cy="93610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rgbClr val="FF0000"/>
                </a:solidFill>
              </a:rPr>
              <a:t>o-Ps or </a:t>
            </a:r>
            <a:r>
              <a:rPr kumimoji="1" lang="en-US" altLang="ja-JP" sz="2000" dirty="0" smtClean="0">
                <a:solidFill>
                  <a:srgbClr val="FF0000"/>
                </a:solidFill>
              </a:rPr>
              <a:t>511keV Compton</a:t>
            </a:r>
          </a:p>
          <a:p>
            <a:pPr algn="ctr"/>
            <a:r>
              <a:rPr lang="en-US" altLang="ja-JP" sz="2000" dirty="0" smtClean="0">
                <a:solidFill>
                  <a:srgbClr val="FF0000"/>
                </a:solidFill>
              </a:rPr>
              <a:t>                   ( </a:t>
            </a:r>
            <a:r>
              <a:rPr lang="en-US" altLang="ja-JP" sz="2000" dirty="0" err="1" smtClean="0">
                <a:solidFill>
                  <a:srgbClr val="FF0000"/>
                </a:solidFill>
              </a:rPr>
              <a:t>para</a:t>
            </a:r>
            <a:r>
              <a:rPr lang="en-US" altLang="ja-JP" sz="2000" dirty="0" smtClean="0">
                <a:solidFill>
                  <a:srgbClr val="FF0000"/>
                </a:solidFill>
              </a:rPr>
              <a:t> , pick off , spin exchange )</a:t>
            </a:r>
            <a:endParaRPr kumimoji="1" lang="ja-JP"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par>
                                <p:cTn id="20" presetID="18" presetClass="entr" presetSubtype="12" fill="hold" nodeType="withEffect">
                                  <p:stCondLst>
                                    <p:cond delay="0"/>
                                  </p:stCondLst>
                                  <p:childTnLst>
                                    <p:set>
                                      <p:cBhvr>
                                        <p:cTn id="21" dur="1" fill="hold">
                                          <p:stCondLst>
                                            <p:cond delay="0"/>
                                          </p:stCondLst>
                                        </p:cTn>
                                        <p:tgtEl>
                                          <p:spTgt spid="23">
                                            <p:txEl>
                                              <p:pRg st="8" end="8"/>
                                            </p:txEl>
                                          </p:spTgt>
                                        </p:tgtEl>
                                        <p:attrNameLst>
                                          <p:attrName>style.visibility</p:attrName>
                                        </p:attrNameLst>
                                      </p:cBhvr>
                                      <p:to>
                                        <p:strVal val="visible"/>
                                      </p:to>
                                    </p:set>
                                    <p:animEffect transition="in" filter="strips(downLeft)">
                                      <p:cBhvr>
                                        <p:cTn id="22" dur="500"/>
                                        <p:tgtEl>
                                          <p:spTgt spid="23">
                                            <p:txEl>
                                              <p:pRg st="8" end="8"/>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23">
                                            <p:txEl>
                                              <p:pRg st="11" end="11"/>
                                            </p:txEl>
                                          </p:spTgt>
                                        </p:tgtEl>
                                        <p:attrNameLst>
                                          <p:attrName>style.visibility</p:attrName>
                                        </p:attrNameLst>
                                      </p:cBhvr>
                                      <p:to>
                                        <p:strVal val="visible"/>
                                      </p:to>
                                    </p:set>
                                    <p:animEffect transition="in" filter="strips(downLeft)">
                                      <p:cBhvr>
                                        <p:cTn id="25" dur="500"/>
                                        <p:tgtEl>
                                          <p:spTgt spid="23">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strips(downLeft)">
                                      <p:cBhvr>
                                        <p:cTn id="41" dur="500"/>
                                        <p:tgtEl>
                                          <p:spTgt spid="18"/>
                                        </p:tgtEl>
                                      </p:cBhvr>
                                    </p:animEffect>
                                  </p:childTnLst>
                                </p:cTn>
                              </p:par>
                              <p:par>
                                <p:cTn id="42" presetID="18" presetClass="entr" presetSubtype="12"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strips(downLeft)">
                                      <p:cBhvr>
                                        <p:cTn id="44" dur="500"/>
                                        <p:tgtEl>
                                          <p:spTgt spid="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strips(downLeft)">
                                      <p:cBhvr>
                                        <p:cTn id="49" dur="500"/>
                                        <p:tgtEl>
                                          <p:spTgt spid="26"/>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trips(down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P spid="3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結果は・・・</a:t>
            </a:r>
            <a:endParaRPr kumimoji="1" lang="ja-JP" altLang="en-US" dirty="0"/>
          </a:p>
        </p:txBody>
      </p:sp>
      <p:graphicFrame>
        <p:nvGraphicFramePr>
          <p:cNvPr id="9" name="コンテンツ プレースホルダ 8"/>
          <p:cNvGraphicFramePr>
            <a:graphicFrameLocks noGrp="1"/>
          </p:cNvGraphicFramePr>
          <p:nvPr>
            <p:ph idx="1"/>
          </p:nvPr>
        </p:nvGraphicFramePr>
        <p:xfrm>
          <a:off x="467544" y="2492896"/>
          <a:ext cx="8229606" cy="2592288"/>
        </p:xfrm>
        <a:graphic>
          <a:graphicData uri="http://schemas.openxmlformats.org/drawingml/2006/table">
            <a:tbl>
              <a:tblPr firstRow="1" bandRow="1">
                <a:tableStyleId>{5C22544A-7EE6-4342-B048-85BDC9FD1C3A}</a:tableStyleId>
              </a:tblPr>
              <a:tblGrid>
                <a:gridCol w="1371601"/>
                <a:gridCol w="1371601"/>
                <a:gridCol w="1363716"/>
                <a:gridCol w="1379486"/>
                <a:gridCol w="1371601"/>
                <a:gridCol w="1371601"/>
              </a:tblGrid>
              <a:tr h="739746">
                <a:tc>
                  <a:txBody>
                    <a:bodyPr/>
                    <a:lstStyle/>
                    <a:p>
                      <a:r>
                        <a:rPr kumimoji="1" lang="en-US" altLang="ja-JP" sz="3600" dirty="0" err="1" smtClean="0">
                          <a:solidFill>
                            <a:schemeClr val="tx1"/>
                          </a:solidFill>
                        </a:rPr>
                        <a:t>T</a:t>
                      </a:r>
                      <a:r>
                        <a:rPr kumimoji="1" lang="en-US" altLang="ja-JP" sz="2800" dirty="0" err="1" smtClean="0">
                          <a:solidFill>
                            <a:schemeClr val="tx1"/>
                          </a:solidFill>
                        </a:rPr>
                        <a:t>min</a:t>
                      </a:r>
                      <a:endParaRPr kumimoji="1" lang="ja-JP" altLang="en-US" sz="28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30</a:t>
                      </a: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40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50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60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70</a:t>
                      </a:r>
                      <a:endParaRPr kumimoji="1" lang="ja-JP" altLang="en-US" sz="3600" dirty="0">
                        <a:solidFill>
                          <a:schemeClr val="tx1"/>
                        </a:solidFill>
                      </a:endParaRPr>
                    </a:p>
                  </a:txBody>
                  <a:tcPr marL="186257" marR="186257">
                    <a:solidFill>
                      <a:schemeClr val="accent5">
                        <a:lumMod val="20000"/>
                        <a:lumOff val="80000"/>
                      </a:schemeClr>
                    </a:solidFill>
                  </a:tcPr>
                </a:tc>
              </a:tr>
              <a:tr h="944191">
                <a:tc>
                  <a:txBody>
                    <a:bodyPr/>
                    <a:lstStyle/>
                    <a:p>
                      <a:endParaRPr kumimoji="1" lang="ja-JP" altLang="en-US" dirty="0"/>
                    </a:p>
                  </a:txBody>
                  <a:tcPr marL="186257" marR="186257">
                    <a:solidFill>
                      <a:schemeClr val="accent5">
                        <a:lumMod val="20000"/>
                        <a:lumOff val="80000"/>
                      </a:schemeClr>
                    </a:solidFill>
                  </a:tcPr>
                </a:tc>
                <a:tc>
                  <a:txBody>
                    <a:bodyPr/>
                    <a:lstStyle/>
                    <a:p>
                      <a:r>
                        <a:rPr kumimoji="1" lang="en-US" altLang="ja-JP" sz="2800" dirty="0" smtClean="0"/>
                        <a:t>95.52</a:t>
                      </a:r>
                    </a:p>
                    <a:p>
                      <a:r>
                        <a:rPr kumimoji="1" lang="en-US" altLang="ja-JP" sz="2400" dirty="0" smtClean="0"/>
                        <a:t>±7.93</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96.06</a:t>
                      </a:r>
                      <a:r>
                        <a:rPr kumimoji="1" lang="en-US" altLang="ja-JP" sz="2400" dirty="0" smtClean="0"/>
                        <a:t>±9.73</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101.8</a:t>
                      </a:r>
                    </a:p>
                    <a:p>
                      <a:r>
                        <a:rPr kumimoji="1" lang="en-US" altLang="ja-JP" sz="2400" dirty="0" smtClean="0"/>
                        <a:t>±14.0</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118.8</a:t>
                      </a:r>
                    </a:p>
                    <a:p>
                      <a:r>
                        <a:rPr kumimoji="1" lang="en-US" altLang="ja-JP" sz="2400" dirty="0" smtClean="0"/>
                        <a:t>±21.7</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118.2</a:t>
                      </a:r>
                    </a:p>
                    <a:p>
                      <a:r>
                        <a:rPr kumimoji="1" lang="en-US" altLang="ja-JP" sz="2400" dirty="0" smtClean="0"/>
                        <a:t>±33.5</a:t>
                      </a:r>
                      <a:endParaRPr kumimoji="1" lang="ja-JP" altLang="en-US" sz="2400" dirty="0"/>
                    </a:p>
                  </a:txBody>
                  <a:tcPr marL="186257" marR="186257">
                    <a:solidFill>
                      <a:schemeClr val="accent5">
                        <a:lumMod val="20000"/>
                        <a:lumOff val="80000"/>
                      </a:schemeClr>
                    </a:solidFill>
                  </a:tcPr>
                </a:tc>
              </a:tr>
              <a:tr h="908351">
                <a:tc>
                  <a:txBody>
                    <a:bodyPr/>
                    <a:lstStyle/>
                    <a:p>
                      <a:endParaRPr kumimoji="1" lang="ja-JP" altLang="en-US" dirty="0"/>
                    </a:p>
                  </a:txBody>
                  <a:tcPr marL="186257" marR="186257">
                    <a:solidFill>
                      <a:schemeClr val="accent5">
                        <a:lumMod val="20000"/>
                        <a:lumOff val="80000"/>
                      </a:schemeClr>
                    </a:solidFill>
                  </a:tcPr>
                </a:tc>
                <a:tc>
                  <a:txBody>
                    <a:bodyPr/>
                    <a:lstStyle/>
                    <a:p>
                      <a:r>
                        <a:rPr kumimoji="1" lang="en-US" altLang="ja-JP" sz="2800" dirty="0" smtClean="0"/>
                        <a:t>123.6</a:t>
                      </a:r>
                    </a:p>
                    <a:p>
                      <a:r>
                        <a:rPr kumimoji="1" lang="en-US" altLang="ja-JP" sz="2400" dirty="0" smtClean="0"/>
                        <a:t>±10.3</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129.9</a:t>
                      </a:r>
                      <a:r>
                        <a:rPr kumimoji="1" lang="en-US" altLang="ja-JP" sz="2400" dirty="0" smtClean="0"/>
                        <a:t>±13.3</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140.3</a:t>
                      </a:r>
                    </a:p>
                    <a:p>
                      <a:r>
                        <a:rPr kumimoji="1" lang="en-US" altLang="ja-JP" sz="2400" dirty="0" smtClean="0"/>
                        <a:t>±19.2</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152.7</a:t>
                      </a:r>
                    </a:p>
                    <a:p>
                      <a:r>
                        <a:rPr kumimoji="1" lang="en-US" altLang="ja-JP" sz="2400" dirty="0" smtClean="0"/>
                        <a:t>±29.6</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163.1</a:t>
                      </a:r>
                    </a:p>
                    <a:p>
                      <a:r>
                        <a:rPr kumimoji="1" lang="en-US" altLang="ja-JP" sz="2400" dirty="0" smtClean="0"/>
                        <a:t>±46.2</a:t>
                      </a:r>
                      <a:endParaRPr kumimoji="1" lang="ja-JP" altLang="en-US" sz="2400" dirty="0"/>
                    </a:p>
                  </a:txBody>
                  <a:tcPr marL="186257" marR="186257">
                    <a:solidFill>
                      <a:schemeClr val="accent5">
                        <a:lumMod val="20000"/>
                        <a:lumOff val="80000"/>
                      </a:schemeClr>
                    </a:solidFill>
                  </a:tcPr>
                </a:tc>
              </a:tr>
            </a:tbl>
          </a:graphicData>
        </a:graphic>
      </p:graphicFrame>
      <p:graphicFrame>
        <p:nvGraphicFramePr>
          <p:cNvPr id="10" name="コンテンツ プレースホルダ 9"/>
          <p:cNvGraphicFramePr>
            <a:graphicFrameLocks noChangeAspect="1"/>
          </p:cNvGraphicFramePr>
          <p:nvPr>
            <p:ph sz="quarter" idx="4294967295"/>
          </p:nvPr>
        </p:nvGraphicFramePr>
        <p:xfrm>
          <a:off x="611560" y="4221088"/>
          <a:ext cx="892201" cy="733103"/>
        </p:xfrm>
        <a:graphic>
          <a:graphicData uri="http://schemas.openxmlformats.org/presentationml/2006/ole">
            <p:oleObj spid="_x0000_s6146" name="数式" r:id="rId4" imgW="215640" imgH="241200" progId="Equation.3">
              <p:embed/>
            </p:oleObj>
          </a:graphicData>
        </a:graphic>
      </p:graphicFrame>
      <p:sp>
        <p:nvSpPr>
          <p:cNvPr id="3" name="テキスト プレースホルダ 2"/>
          <p:cNvSpPr>
            <a:spLocks noGrp="1"/>
          </p:cNvSpPr>
          <p:nvPr>
            <p:ph type="body" idx="4294967295"/>
          </p:nvPr>
        </p:nvSpPr>
        <p:spPr>
          <a:xfrm>
            <a:off x="0" y="1535113"/>
            <a:ext cx="4040188" cy="639762"/>
          </a:xfrm>
        </p:spPr>
        <p:txBody>
          <a:bodyPr/>
          <a:lstStyle/>
          <a:p>
            <a:r>
              <a:rPr kumimoji="1" lang="en-US" altLang="ja-JP" dirty="0" smtClean="0"/>
              <a:t>NaI1</a:t>
            </a:r>
            <a:endParaRPr kumimoji="1" lang="ja-JP" altLang="en-US" dirty="0"/>
          </a:p>
        </p:txBody>
      </p:sp>
      <p:graphicFrame>
        <p:nvGraphicFramePr>
          <p:cNvPr id="12" name="オブジェクト 11"/>
          <p:cNvGraphicFramePr>
            <a:graphicFrameLocks noChangeAspect="1"/>
          </p:cNvGraphicFramePr>
          <p:nvPr/>
        </p:nvGraphicFramePr>
        <p:xfrm>
          <a:off x="683568" y="3356992"/>
          <a:ext cx="792088" cy="722339"/>
        </p:xfrm>
        <a:graphic>
          <a:graphicData uri="http://schemas.openxmlformats.org/presentationml/2006/ole">
            <p:oleObj spid="_x0000_s6147" name="数式" r:id="rId5" imgW="279360" imgH="228600" progId="Equation.3">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結果は・・・</a:t>
            </a:r>
            <a:endParaRPr kumimoji="1" lang="ja-JP" altLang="en-US" dirty="0"/>
          </a:p>
        </p:txBody>
      </p:sp>
      <p:graphicFrame>
        <p:nvGraphicFramePr>
          <p:cNvPr id="9" name="コンテンツ プレースホルダ 8"/>
          <p:cNvGraphicFramePr>
            <a:graphicFrameLocks noGrp="1"/>
          </p:cNvGraphicFramePr>
          <p:nvPr>
            <p:ph idx="1"/>
          </p:nvPr>
        </p:nvGraphicFramePr>
        <p:xfrm>
          <a:off x="467544" y="2492896"/>
          <a:ext cx="8229606" cy="2592288"/>
        </p:xfrm>
        <a:graphic>
          <a:graphicData uri="http://schemas.openxmlformats.org/drawingml/2006/table">
            <a:tbl>
              <a:tblPr firstRow="1" bandRow="1">
                <a:tableStyleId>{5C22544A-7EE6-4342-B048-85BDC9FD1C3A}</a:tableStyleId>
              </a:tblPr>
              <a:tblGrid>
                <a:gridCol w="1371601"/>
                <a:gridCol w="1371601"/>
                <a:gridCol w="1363716"/>
                <a:gridCol w="1379486"/>
                <a:gridCol w="1371601"/>
                <a:gridCol w="1371601"/>
              </a:tblGrid>
              <a:tr h="739746">
                <a:tc>
                  <a:txBody>
                    <a:bodyPr/>
                    <a:lstStyle/>
                    <a:p>
                      <a:r>
                        <a:rPr kumimoji="1" lang="en-US" altLang="ja-JP" sz="3600" dirty="0" err="1" smtClean="0">
                          <a:solidFill>
                            <a:schemeClr val="tx1"/>
                          </a:solidFill>
                        </a:rPr>
                        <a:t>T</a:t>
                      </a:r>
                      <a:r>
                        <a:rPr kumimoji="1" lang="en-US" altLang="ja-JP" sz="2800" dirty="0" err="1" smtClean="0">
                          <a:solidFill>
                            <a:schemeClr val="tx1"/>
                          </a:solidFill>
                        </a:rPr>
                        <a:t>min</a:t>
                      </a:r>
                      <a:endParaRPr kumimoji="1" lang="ja-JP" altLang="en-US" sz="28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30</a:t>
                      </a: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40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50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60</a:t>
                      </a:r>
                      <a:endParaRPr kumimoji="1" lang="ja-JP" altLang="en-US" sz="3600" dirty="0">
                        <a:solidFill>
                          <a:schemeClr val="tx1"/>
                        </a:solidFill>
                      </a:endParaRPr>
                    </a:p>
                  </a:txBody>
                  <a:tcPr marL="186257" marR="186257">
                    <a:solidFill>
                      <a:schemeClr val="accent5">
                        <a:lumMod val="20000"/>
                        <a:lumOff val="80000"/>
                      </a:schemeClr>
                    </a:solidFill>
                  </a:tcPr>
                </a:tc>
                <a:tc>
                  <a:txBody>
                    <a:bodyPr/>
                    <a:lstStyle/>
                    <a:p>
                      <a:r>
                        <a:rPr kumimoji="1" lang="en-US" altLang="ja-JP" sz="3600" dirty="0" smtClean="0">
                          <a:solidFill>
                            <a:schemeClr val="tx1"/>
                          </a:solidFill>
                        </a:rPr>
                        <a:t>70</a:t>
                      </a:r>
                      <a:endParaRPr kumimoji="1" lang="ja-JP" altLang="en-US" sz="3600" dirty="0">
                        <a:solidFill>
                          <a:schemeClr val="tx1"/>
                        </a:solidFill>
                      </a:endParaRPr>
                    </a:p>
                  </a:txBody>
                  <a:tcPr marL="186257" marR="186257">
                    <a:solidFill>
                      <a:schemeClr val="accent5">
                        <a:lumMod val="20000"/>
                        <a:lumOff val="80000"/>
                      </a:schemeClr>
                    </a:solidFill>
                  </a:tcPr>
                </a:tc>
              </a:tr>
              <a:tr h="944191">
                <a:tc>
                  <a:txBody>
                    <a:bodyPr/>
                    <a:lstStyle/>
                    <a:p>
                      <a:endParaRPr kumimoji="1" lang="ja-JP" altLang="en-US" dirty="0"/>
                    </a:p>
                  </a:txBody>
                  <a:tcPr marL="186257" marR="186257">
                    <a:solidFill>
                      <a:schemeClr val="accent5">
                        <a:lumMod val="20000"/>
                        <a:lumOff val="80000"/>
                      </a:schemeClr>
                    </a:solidFill>
                  </a:tcPr>
                </a:tc>
                <a:tc>
                  <a:txBody>
                    <a:bodyPr/>
                    <a:lstStyle/>
                    <a:p>
                      <a:r>
                        <a:rPr kumimoji="1" lang="en-US" altLang="ja-JP" sz="2800" dirty="0" smtClean="0"/>
                        <a:t>102.76</a:t>
                      </a:r>
                    </a:p>
                    <a:p>
                      <a:r>
                        <a:rPr kumimoji="1" lang="en-US" altLang="ja-JP" sz="2400" dirty="0" smtClean="0"/>
                        <a:t>±8.87</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103.5</a:t>
                      </a:r>
                      <a:r>
                        <a:rPr kumimoji="1" lang="en-US" altLang="ja-JP" sz="2400" dirty="0" smtClean="0"/>
                        <a:t>±11.0</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99.7</a:t>
                      </a:r>
                    </a:p>
                    <a:p>
                      <a:r>
                        <a:rPr kumimoji="1" lang="en-US" altLang="ja-JP" sz="2400" dirty="0" smtClean="0"/>
                        <a:t>±12.7</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96.1</a:t>
                      </a:r>
                    </a:p>
                    <a:p>
                      <a:r>
                        <a:rPr kumimoji="1" lang="en-US" altLang="ja-JP" sz="2400" dirty="0" smtClean="0"/>
                        <a:t>±15.4</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101.4</a:t>
                      </a:r>
                    </a:p>
                    <a:p>
                      <a:r>
                        <a:rPr kumimoji="1" lang="en-US" altLang="ja-JP" sz="2400" dirty="0" smtClean="0"/>
                        <a:t>±23.0</a:t>
                      </a:r>
                      <a:endParaRPr kumimoji="1" lang="ja-JP" altLang="en-US" sz="2400" dirty="0"/>
                    </a:p>
                  </a:txBody>
                  <a:tcPr marL="186257" marR="186257">
                    <a:solidFill>
                      <a:schemeClr val="accent5">
                        <a:lumMod val="20000"/>
                        <a:lumOff val="80000"/>
                      </a:schemeClr>
                    </a:solidFill>
                  </a:tcPr>
                </a:tc>
              </a:tr>
              <a:tr h="908351">
                <a:tc>
                  <a:txBody>
                    <a:bodyPr/>
                    <a:lstStyle/>
                    <a:p>
                      <a:endParaRPr kumimoji="1" lang="ja-JP" altLang="en-US" dirty="0"/>
                    </a:p>
                  </a:txBody>
                  <a:tcPr marL="186257" marR="186257">
                    <a:solidFill>
                      <a:schemeClr val="accent5">
                        <a:lumMod val="20000"/>
                        <a:lumOff val="80000"/>
                      </a:schemeClr>
                    </a:solidFill>
                  </a:tcPr>
                </a:tc>
                <a:tc>
                  <a:txBody>
                    <a:bodyPr/>
                    <a:lstStyle/>
                    <a:p>
                      <a:r>
                        <a:rPr kumimoji="1" lang="en-US" altLang="ja-JP" sz="2800" dirty="0" smtClean="0"/>
                        <a:t>143.0</a:t>
                      </a:r>
                    </a:p>
                    <a:p>
                      <a:r>
                        <a:rPr kumimoji="1" lang="en-US" altLang="ja-JP" sz="2400" dirty="0" smtClean="0"/>
                        <a:t>±12.3</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146.0</a:t>
                      </a:r>
                      <a:r>
                        <a:rPr kumimoji="1" lang="en-US" altLang="ja-JP" sz="2400" dirty="0" smtClean="0"/>
                        <a:t>±15.4</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140.0</a:t>
                      </a:r>
                    </a:p>
                    <a:p>
                      <a:r>
                        <a:rPr kumimoji="1" lang="en-US" altLang="ja-JP" sz="2400" dirty="0" smtClean="0"/>
                        <a:t>±17.8</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133.9</a:t>
                      </a:r>
                    </a:p>
                    <a:p>
                      <a:r>
                        <a:rPr kumimoji="1" lang="en-US" altLang="ja-JP" sz="2400" dirty="0" smtClean="0"/>
                        <a:t>±21.4</a:t>
                      </a:r>
                      <a:endParaRPr kumimoji="1" lang="ja-JP" altLang="en-US" sz="2400" dirty="0"/>
                    </a:p>
                  </a:txBody>
                  <a:tcPr marL="186257" marR="186257">
                    <a:solidFill>
                      <a:schemeClr val="accent5">
                        <a:lumMod val="20000"/>
                        <a:lumOff val="80000"/>
                      </a:schemeClr>
                    </a:solidFill>
                  </a:tcPr>
                </a:tc>
                <a:tc>
                  <a:txBody>
                    <a:bodyPr/>
                    <a:lstStyle/>
                    <a:p>
                      <a:r>
                        <a:rPr kumimoji="1" lang="en-US" altLang="ja-JP" sz="2800" dirty="0" smtClean="0"/>
                        <a:t>141.7</a:t>
                      </a:r>
                    </a:p>
                    <a:p>
                      <a:r>
                        <a:rPr kumimoji="1" lang="en-US" altLang="ja-JP" sz="2400" dirty="0" smtClean="0"/>
                        <a:t>±32.2</a:t>
                      </a:r>
                      <a:endParaRPr kumimoji="1" lang="ja-JP" altLang="en-US" sz="2400" dirty="0"/>
                    </a:p>
                  </a:txBody>
                  <a:tcPr marL="186257" marR="186257">
                    <a:solidFill>
                      <a:schemeClr val="accent5">
                        <a:lumMod val="20000"/>
                        <a:lumOff val="80000"/>
                      </a:schemeClr>
                    </a:solidFill>
                  </a:tcPr>
                </a:tc>
              </a:tr>
            </a:tbl>
          </a:graphicData>
        </a:graphic>
      </p:graphicFrame>
      <p:graphicFrame>
        <p:nvGraphicFramePr>
          <p:cNvPr id="10" name="コンテンツ プレースホルダ 9"/>
          <p:cNvGraphicFramePr>
            <a:graphicFrameLocks noChangeAspect="1"/>
          </p:cNvGraphicFramePr>
          <p:nvPr>
            <p:ph sz="quarter" idx="4294967295"/>
          </p:nvPr>
        </p:nvGraphicFramePr>
        <p:xfrm>
          <a:off x="611560" y="4221088"/>
          <a:ext cx="892201" cy="733103"/>
        </p:xfrm>
        <a:graphic>
          <a:graphicData uri="http://schemas.openxmlformats.org/presentationml/2006/ole">
            <p:oleObj spid="_x0000_s7170" name="数式" r:id="rId4" imgW="215640" imgH="241200" progId="Equation.3">
              <p:embed/>
            </p:oleObj>
          </a:graphicData>
        </a:graphic>
      </p:graphicFrame>
      <p:sp>
        <p:nvSpPr>
          <p:cNvPr id="3" name="テキスト プレースホルダ 2"/>
          <p:cNvSpPr>
            <a:spLocks noGrp="1"/>
          </p:cNvSpPr>
          <p:nvPr>
            <p:ph type="body" idx="4294967295"/>
          </p:nvPr>
        </p:nvSpPr>
        <p:spPr>
          <a:xfrm>
            <a:off x="0" y="1535113"/>
            <a:ext cx="4040188" cy="639762"/>
          </a:xfrm>
        </p:spPr>
        <p:txBody>
          <a:bodyPr/>
          <a:lstStyle/>
          <a:p>
            <a:r>
              <a:rPr kumimoji="1" lang="en-US" altLang="ja-JP" dirty="0" err="1" smtClean="0"/>
              <a:t>NaI</a:t>
            </a:r>
            <a:r>
              <a:rPr kumimoji="1" lang="ja-JP" altLang="en-US" dirty="0" smtClean="0"/>
              <a:t>３</a:t>
            </a:r>
            <a:endParaRPr kumimoji="1" lang="ja-JP" altLang="en-US" dirty="0"/>
          </a:p>
        </p:txBody>
      </p:sp>
      <p:graphicFrame>
        <p:nvGraphicFramePr>
          <p:cNvPr id="12" name="オブジェクト 11"/>
          <p:cNvGraphicFramePr>
            <a:graphicFrameLocks noChangeAspect="1"/>
          </p:cNvGraphicFramePr>
          <p:nvPr/>
        </p:nvGraphicFramePr>
        <p:xfrm>
          <a:off x="683568" y="3356992"/>
          <a:ext cx="792088" cy="722339"/>
        </p:xfrm>
        <a:graphic>
          <a:graphicData uri="http://schemas.openxmlformats.org/presentationml/2006/ole">
            <p:oleObj spid="_x0000_s7171" name="数式" r:id="rId5" imgW="279360" imgH="228600" progId="Equation.3">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結果は・・・</a:t>
            </a:r>
            <a:endParaRPr kumimoji="1" lang="ja-JP" altLang="en-US" dirty="0"/>
          </a:p>
        </p:txBody>
      </p:sp>
      <p:sp>
        <p:nvSpPr>
          <p:cNvPr id="5" name="コンテンツ プレースホルダ 4"/>
          <p:cNvSpPr>
            <a:spLocks noGrp="1"/>
          </p:cNvSpPr>
          <p:nvPr>
            <p:ph idx="1"/>
          </p:nvPr>
        </p:nvSpPr>
        <p:spPr/>
        <p:txBody>
          <a:bodyPr>
            <a:normAutofit fontScale="92500" lnSpcReduction="10000"/>
          </a:bodyPr>
          <a:lstStyle/>
          <a:p>
            <a:r>
              <a:rPr kumimoji="1" lang="en-US" altLang="ja-JP" dirty="0" smtClean="0"/>
              <a:t>NaI3</a:t>
            </a:r>
            <a:r>
              <a:rPr kumimoji="1" lang="ja-JP" altLang="en-US" dirty="0" smtClean="0"/>
              <a:t>からは・・・</a:t>
            </a:r>
            <a:endParaRPr kumimoji="1" lang="en-US" altLang="ja-JP" dirty="0" smtClean="0"/>
          </a:p>
          <a:p>
            <a:pPr>
              <a:buNone/>
            </a:pPr>
            <a:r>
              <a:rPr lang="ja-JP" altLang="en-US" dirty="0" smtClean="0"/>
              <a:t>　</a:t>
            </a:r>
            <a:r>
              <a:rPr lang="en-US" altLang="ja-JP" dirty="0" err="1" smtClean="0"/>
              <a:t>ortho</a:t>
            </a:r>
            <a:r>
              <a:rPr lang="en-US" altLang="ja-JP" dirty="0" smtClean="0"/>
              <a:t> </a:t>
            </a:r>
            <a:r>
              <a:rPr lang="ja-JP" altLang="en-US" dirty="0" smtClean="0"/>
              <a:t>以外の効果が見られず、時間に対する関係はほぼないと考えられる。</a:t>
            </a:r>
            <a:endParaRPr lang="en-US" altLang="ja-JP" dirty="0" smtClean="0"/>
          </a:p>
          <a:p>
            <a:endParaRPr kumimoji="1" lang="en-US" altLang="ja-JP" dirty="0" smtClean="0"/>
          </a:p>
          <a:p>
            <a:r>
              <a:rPr kumimoji="1" lang="en-US" altLang="ja-JP" dirty="0" smtClean="0"/>
              <a:t>NaI1</a:t>
            </a:r>
            <a:r>
              <a:rPr kumimoji="1" lang="ja-JP" altLang="en-US" dirty="0" err="1" smtClean="0"/>
              <a:t>は・・</a:t>
            </a:r>
            <a:r>
              <a:rPr kumimoji="1" lang="ja-JP" altLang="en-US" dirty="0" smtClean="0"/>
              <a:t>・</a:t>
            </a:r>
            <a:endParaRPr lang="en-US" altLang="ja-JP" dirty="0" smtClean="0"/>
          </a:p>
          <a:p>
            <a:r>
              <a:rPr lang="en-US" altLang="ja-JP" dirty="0" err="1" smtClean="0"/>
              <a:t>T</a:t>
            </a:r>
            <a:r>
              <a:rPr lang="en-US" altLang="ja-JP" sz="2000" dirty="0" err="1" smtClean="0"/>
              <a:t>min</a:t>
            </a:r>
            <a:r>
              <a:rPr lang="ja-JP" altLang="en-US" dirty="0" smtClean="0"/>
              <a:t>↘ なら、寿命↘、↗なら寿命↗</a:t>
            </a:r>
            <a:endParaRPr lang="en-US" altLang="ja-JP" dirty="0" smtClean="0"/>
          </a:p>
          <a:p>
            <a:r>
              <a:rPr lang="en-US" altLang="ja-JP" dirty="0" err="1" smtClean="0"/>
              <a:t>T</a:t>
            </a:r>
            <a:r>
              <a:rPr lang="en-US" altLang="ja-JP" sz="2200" dirty="0" err="1" smtClean="0"/>
              <a:t>min</a:t>
            </a:r>
            <a:r>
              <a:rPr lang="en-US" altLang="ja-JP" sz="2200" dirty="0" smtClean="0"/>
              <a:t> </a:t>
            </a:r>
            <a:r>
              <a:rPr lang="ja-JP" altLang="en-US" dirty="0" smtClean="0"/>
              <a:t>が早い領域では、</a:t>
            </a:r>
            <a:r>
              <a:rPr lang="en-US" altLang="ja-JP" dirty="0" smtClean="0"/>
              <a:t>pick off , spin exchange effect </a:t>
            </a:r>
            <a:r>
              <a:rPr lang="ja-JP" altLang="en-US" dirty="0" smtClean="0"/>
              <a:t>が大きい。逆に、遅い領域では、</a:t>
            </a:r>
            <a:r>
              <a:rPr lang="en-US" altLang="ja-JP" dirty="0" smtClean="0"/>
              <a:t>Compton</a:t>
            </a:r>
            <a:r>
              <a:rPr lang="ja-JP" altLang="en-US" dirty="0" smtClean="0"/>
              <a:t>散乱が支配的になっている？</a:t>
            </a:r>
            <a:endParaRPr lang="en-US" altLang="ja-JP" sz="2200" dirty="0" smtClean="0"/>
          </a:p>
          <a:p>
            <a:endParaRPr kumimoji="1" lang="en-US" altLang="ja-JP" dirty="0" smtClean="0"/>
          </a:p>
          <a:p>
            <a:pPr>
              <a:buNone/>
            </a:pPr>
            <a:endParaRPr lang="en-US" altLang="ja-JP" dirty="0" smtClean="0"/>
          </a:p>
          <a:p>
            <a:pPr>
              <a:buNone/>
            </a:pPr>
            <a:endParaRPr kumimoji="1"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反省</a:t>
            </a:r>
          </a:p>
        </p:txBody>
      </p:sp>
      <p:sp>
        <p:nvSpPr>
          <p:cNvPr id="17411" name="コンテンツ プレースホルダ 2"/>
          <p:cNvSpPr>
            <a:spLocks noGrp="1"/>
          </p:cNvSpPr>
          <p:nvPr>
            <p:ph idx="1"/>
          </p:nvPr>
        </p:nvSpPr>
        <p:spPr/>
        <p:txBody>
          <a:bodyPr/>
          <a:lstStyle/>
          <a:p>
            <a:pPr eaLnBrk="1" hangingPunct="1"/>
            <a:r>
              <a:rPr lang="ja-JP" altLang="en-US" smtClean="0"/>
              <a:t>試料のシリカパウダーが多すぎたので、もっと少ないほうが</a:t>
            </a:r>
            <a:r>
              <a:rPr lang="en-US" altLang="ja-JP" smtClean="0"/>
              <a:t>pick-off</a:t>
            </a:r>
            <a:r>
              <a:rPr lang="ja-JP" altLang="en-US" smtClean="0"/>
              <a:t>などを減らせる。</a:t>
            </a:r>
            <a:endParaRPr lang="en-US" altLang="ja-JP" smtClean="0"/>
          </a:p>
          <a:p>
            <a:pPr eaLnBrk="1" hangingPunct="1"/>
            <a:r>
              <a:rPr lang="en-US" altLang="ja-JP" smtClean="0"/>
              <a:t>Compton</a:t>
            </a:r>
            <a:r>
              <a:rPr lang="ja-JP" altLang="en-US" smtClean="0"/>
              <a:t>散乱らしきものが原因で</a:t>
            </a:r>
            <a:r>
              <a:rPr lang="en-US" altLang="ja-JP" smtClean="0"/>
              <a:t>NaI2</a:t>
            </a:r>
            <a:r>
              <a:rPr lang="ja-JP" altLang="en-US" smtClean="0"/>
              <a:t>が解析に使えなかったので、セットアップの工夫をすべき。</a:t>
            </a:r>
            <a:endParaRPr lang="en-US" altLang="ja-JP" smtClean="0"/>
          </a:p>
          <a:p>
            <a:pPr eaLnBrk="1" hangingPunct="1"/>
            <a:r>
              <a:rPr lang="ja-JP" altLang="en-US" smtClean="0"/>
              <a:t>解析する部分の</a:t>
            </a:r>
            <a:r>
              <a:rPr lang="en-US" altLang="ja-JP" smtClean="0"/>
              <a:t>TDC</a:t>
            </a:r>
            <a:r>
              <a:rPr lang="ja-JP" altLang="en-US" smtClean="0"/>
              <a:t>の値が</a:t>
            </a:r>
            <a:r>
              <a:rPr lang="en-US" altLang="ja-JP" smtClean="0"/>
              <a:t>START+30ns</a:t>
            </a:r>
            <a:r>
              <a:rPr lang="ja-JP" altLang="en-US" smtClean="0"/>
              <a:t>～と短かったので、</a:t>
            </a:r>
            <a:r>
              <a:rPr lang="en-US" altLang="ja-JP" smtClean="0"/>
              <a:t>TDC</a:t>
            </a:r>
            <a:r>
              <a:rPr lang="ja-JP" altLang="en-US" smtClean="0"/>
              <a:t>の</a:t>
            </a:r>
            <a:r>
              <a:rPr lang="en-US" altLang="ja-JP" smtClean="0"/>
              <a:t>Delay</a:t>
            </a:r>
            <a:r>
              <a:rPr lang="ja-JP" altLang="en-US" smtClean="0"/>
              <a:t>の調整を工夫したほうが良い。</a:t>
            </a:r>
            <a:endParaRPr lang="en-US" altLang="ja-JP"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pic>
        <p:nvPicPr>
          <p:cNvPr id="107522" name="Picture 2" descr="C:\Users\kaneko_masanori\Desktop\IMG_0420.JPG"/>
          <p:cNvPicPr>
            <a:picLocks noChangeAspect="1" noChangeArrowheads="1"/>
          </p:cNvPicPr>
          <p:nvPr/>
        </p:nvPicPr>
        <p:blipFill>
          <a:blip r:embed="rId2" cstate="print"/>
          <a:srcRect/>
          <a:stretch>
            <a:fillRect/>
          </a:stretch>
        </p:blipFill>
        <p:spPr bwMode="auto">
          <a:xfrm>
            <a:off x="755576" y="836712"/>
            <a:ext cx="7507611" cy="5630708"/>
          </a:xfrm>
          <a:prstGeom prst="rect">
            <a:avLst/>
          </a:prstGeom>
          <a:noFill/>
        </p:spPr>
      </p:pic>
      <p:sp>
        <p:nvSpPr>
          <p:cNvPr id="2" name="タイトル 1"/>
          <p:cNvSpPr>
            <a:spLocks noGrp="1"/>
          </p:cNvSpPr>
          <p:nvPr>
            <p:ph type="ctrTitle"/>
          </p:nvPr>
        </p:nvSpPr>
        <p:spPr>
          <a:xfrm>
            <a:off x="683568" y="3861048"/>
            <a:ext cx="7772400" cy="1470025"/>
          </a:xfrm>
        </p:spPr>
        <p:txBody>
          <a:bodyPr/>
          <a:lstStyle/>
          <a:p>
            <a:r>
              <a:rPr kumimoji="1" lang="ja-JP" alt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ご清聴ありがとうございました</a:t>
            </a:r>
            <a:r>
              <a:rPr kumimoji="1" lang="ja-JP" altLang="en-US" dirty="0" smtClean="0"/>
              <a:t>。</a:t>
            </a:r>
            <a:endParaRPr kumimoji="1" lang="ja-JP" altLang="en-US" dirty="0"/>
          </a:p>
        </p:txBody>
      </p:sp>
      <p:sp>
        <p:nvSpPr>
          <p:cNvPr id="5" name="テキスト ボックス 4"/>
          <p:cNvSpPr txBox="1"/>
          <p:nvPr/>
        </p:nvSpPr>
        <p:spPr>
          <a:xfrm>
            <a:off x="2483768" y="764704"/>
            <a:ext cx="3496470" cy="584775"/>
          </a:xfrm>
          <a:prstGeom prst="rect">
            <a:avLst/>
          </a:prstGeom>
          <a:noFill/>
        </p:spPr>
        <p:txBody>
          <a:bodyPr wrap="none" rtlCol="0">
            <a:spAutoFit/>
          </a:bodyPr>
          <a:lstStyle/>
          <a:p>
            <a:r>
              <a:rPr kumimoji="1" lang="ja-JP"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僕たち何なの（</a:t>
            </a:r>
            <a:r>
              <a:rPr kumimoji="1" lang="en-US" altLang="ja-JP"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ns</a:t>
            </a:r>
            <a:r>
              <a:rPr kumimoji="1" lang="ja-JP"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kumimoji="1" lang="en-US" altLang="ja-JP"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kumimoji="1" lang="ja-JP"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ja-JP" altLang="en-US" smtClean="0"/>
              <a:t>予想される誤差とその影響</a:t>
            </a:r>
          </a:p>
        </p:txBody>
      </p:sp>
      <p:sp>
        <p:nvSpPr>
          <p:cNvPr id="7171" name="コンテンツ プレースホルダ 2"/>
          <p:cNvSpPr>
            <a:spLocks noGrp="1"/>
          </p:cNvSpPr>
          <p:nvPr>
            <p:ph idx="1"/>
          </p:nvPr>
        </p:nvSpPr>
        <p:spPr/>
        <p:txBody>
          <a:bodyPr/>
          <a:lstStyle/>
          <a:p>
            <a:pPr eaLnBrk="1" hangingPunct="1"/>
            <a:r>
              <a:rPr lang="en-US" altLang="ja-JP" u="sng" smtClean="0"/>
              <a:t>pick-off</a:t>
            </a:r>
            <a:r>
              <a:rPr lang="ja-JP" altLang="en-US" u="sng" smtClean="0"/>
              <a:t>反応</a:t>
            </a:r>
            <a:endParaRPr lang="en-US" altLang="ja-JP" u="sng" smtClean="0"/>
          </a:p>
          <a:p>
            <a:pPr eaLnBrk="1" hangingPunct="1"/>
            <a:r>
              <a:rPr lang="ja-JP" altLang="en-US" smtClean="0"/>
              <a:t>スピン交換反応</a:t>
            </a:r>
            <a:endParaRPr lang="en-US" altLang="ja-JP" smtClean="0"/>
          </a:p>
          <a:p>
            <a:pPr eaLnBrk="1" hangingPunct="1"/>
            <a:r>
              <a:rPr lang="en-US" altLang="ja-JP" smtClean="0"/>
              <a:t>Compton</a:t>
            </a:r>
            <a:r>
              <a:rPr lang="ja-JP" altLang="en-US" smtClean="0"/>
              <a:t>散乱</a:t>
            </a:r>
            <a:endParaRPr lang="en-US" altLang="ja-JP" smtClean="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2077</Words>
  <Application>Microsoft Office PowerPoint</Application>
  <PresentationFormat>画面に合わせる (4:3)</PresentationFormat>
  <Paragraphs>654</Paragraphs>
  <Slides>89</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89</vt:i4>
      </vt:variant>
    </vt:vector>
  </HeadingPairs>
  <TitlesOfParts>
    <vt:vector size="91" baseType="lpstr">
      <vt:lpstr>Office テーマ</vt:lpstr>
      <vt:lpstr>数式</vt:lpstr>
      <vt:lpstr>2011後期 課題演習A2</vt:lpstr>
      <vt:lpstr>実験の概要</vt:lpstr>
      <vt:lpstr>発表の流れ</vt:lpstr>
      <vt:lpstr>1. 理論</vt:lpstr>
      <vt:lpstr>ポジトロニウムとは</vt:lpstr>
      <vt:lpstr>ポジトロニウムの崩壊過程</vt:lpstr>
      <vt:lpstr>p-Psの平均寿命</vt:lpstr>
      <vt:lpstr>o-Psの平均寿命</vt:lpstr>
      <vt:lpstr>予想される誤差とその影響</vt:lpstr>
      <vt:lpstr>pick-off反応</vt:lpstr>
      <vt:lpstr>予想される誤差とその影響</vt:lpstr>
      <vt:lpstr>スピン交換反応</vt:lpstr>
      <vt:lpstr>予想される誤差とその影響</vt:lpstr>
      <vt:lpstr>Compton散乱</vt:lpstr>
      <vt:lpstr>寿命の測定方法</vt:lpstr>
      <vt:lpstr>寿命の測定方法</vt:lpstr>
      <vt:lpstr>参考文献</vt:lpstr>
      <vt:lpstr>ポジトロニウムの崩壊過程（補足）</vt:lpstr>
      <vt:lpstr>2. 実験原理及びセットアップ</vt:lpstr>
      <vt:lpstr>実験原理及びセットアップ</vt:lpstr>
      <vt:lpstr>実験原理</vt:lpstr>
      <vt:lpstr>実験装置図と留意点</vt:lpstr>
      <vt:lpstr>実験装置の写真</vt:lpstr>
      <vt:lpstr>回路図</vt:lpstr>
      <vt:lpstr>High Voltageの設定</vt:lpstr>
      <vt:lpstr>High Voltageの設定</vt:lpstr>
      <vt:lpstr>ADCのキャリブレーション</vt:lpstr>
      <vt:lpstr>ADCのキャリブレーション</vt:lpstr>
      <vt:lpstr>TDCのキャリブレーション</vt:lpstr>
      <vt:lpstr>TDCのキャリブレーション</vt:lpstr>
      <vt:lpstr>3. 実験結果と解析</vt:lpstr>
      <vt:lpstr>実験結果と解析</vt:lpstr>
      <vt:lpstr>NaI１のヒストグラム</vt:lpstr>
      <vt:lpstr>各領域にあるイベントの種類分け</vt:lpstr>
      <vt:lpstr>NaI2/NaI3のヒストグラム</vt:lpstr>
      <vt:lpstr>シグナルの遅れによるADC減少の補正</vt:lpstr>
      <vt:lpstr>スライド 37</vt:lpstr>
      <vt:lpstr>補正理論</vt:lpstr>
      <vt:lpstr>補正手法</vt:lpstr>
      <vt:lpstr>NaI2とNaI3のプロファイル</vt:lpstr>
      <vt:lpstr>Fiiting 結果</vt:lpstr>
      <vt:lpstr>補正結果　NaI1</vt:lpstr>
      <vt:lpstr>NaI2の補正結果</vt:lpstr>
      <vt:lpstr>NaI3の補正結果</vt:lpstr>
      <vt:lpstr>t-Q補正</vt:lpstr>
      <vt:lpstr>データについて</vt:lpstr>
      <vt:lpstr>基本的な補正手法</vt:lpstr>
      <vt:lpstr>どのようにイベントを抽出するか</vt:lpstr>
      <vt:lpstr>スライド 49</vt:lpstr>
      <vt:lpstr>511keVと1275keVのプロファイル</vt:lpstr>
      <vt:lpstr>補正関数のfitting結果</vt:lpstr>
      <vt:lpstr>NaI1　T-Q補正結果</vt:lpstr>
      <vt:lpstr>NaI2　T-Q補正結果</vt:lpstr>
      <vt:lpstr>NaI3　T-Q補正結果</vt:lpstr>
      <vt:lpstr>NaI2についての検証必要性</vt:lpstr>
      <vt:lpstr>NaI1/NaI3のCompton散乱</vt:lpstr>
      <vt:lpstr>Compton散乱の検証</vt:lpstr>
      <vt:lpstr>Compton散乱 仮説</vt:lpstr>
      <vt:lpstr>NaI2に入っているイベントの解釈</vt:lpstr>
      <vt:lpstr>τtotalの測定</vt:lpstr>
      <vt:lpstr>τtotalの測定</vt:lpstr>
      <vt:lpstr>NaI1のFitting</vt:lpstr>
      <vt:lpstr>NaI3のFitting</vt:lpstr>
      <vt:lpstr>τtotalの計算結果</vt:lpstr>
      <vt:lpstr> </vt:lpstr>
      <vt:lpstr> </vt:lpstr>
      <vt:lpstr> </vt:lpstr>
      <vt:lpstr> </vt:lpstr>
      <vt:lpstr> </vt:lpstr>
      <vt:lpstr>結論</vt:lpstr>
      <vt:lpstr>4.考察</vt:lpstr>
      <vt:lpstr>考察</vt:lpstr>
      <vt:lpstr>誤差の伝搬</vt:lpstr>
      <vt:lpstr>誤差伝搬の対象</vt:lpstr>
      <vt:lpstr>一般式を用いて・・・</vt:lpstr>
      <vt:lpstr>考察</vt:lpstr>
      <vt:lpstr>511KeV  back-to-back  gamma-ray  が検出されない!?</vt:lpstr>
      <vt:lpstr>なんで？</vt:lpstr>
      <vt:lpstr>なんで？</vt:lpstr>
      <vt:lpstr>511KeV  back-to-back  gamma-ray  が検出されない!?</vt:lpstr>
      <vt:lpstr>なんで？</vt:lpstr>
      <vt:lpstr>Ps の生成、崩壊位置は？ の物質中の飛程・・・MeV 当り、約2mm ⇒もっと早い段階でPs生成？</vt:lpstr>
      <vt:lpstr>考察</vt:lpstr>
      <vt:lpstr>TDC start </vt:lpstr>
      <vt:lpstr>結果は・・・</vt:lpstr>
      <vt:lpstr>結果は・・・</vt:lpstr>
      <vt:lpstr>結果は・・・</vt:lpstr>
      <vt:lpstr>反省</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Tomoki</dc:creator>
  <cp:lastModifiedBy>kaneko_masanori</cp:lastModifiedBy>
  <cp:revision>27</cp:revision>
  <dcterms:created xsi:type="dcterms:W3CDTF">2012-04-05T22:58:13Z</dcterms:created>
  <dcterms:modified xsi:type="dcterms:W3CDTF">2012-04-06T07:36:33Z</dcterms:modified>
</cp:coreProperties>
</file>