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46"/>
  </p:notesMasterIdLst>
  <p:sldIdLst>
    <p:sldId id="271" r:id="rId4"/>
    <p:sldId id="304" r:id="rId5"/>
    <p:sldId id="272" r:id="rId6"/>
    <p:sldId id="273" r:id="rId7"/>
    <p:sldId id="256" r:id="rId8"/>
    <p:sldId id="257" r:id="rId9"/>
    <p:sldId id="265" r:id="rId10"/>
    <p:sldId id="258" r:id="rId11"/>
    <p:sldId id="269" r:id="rId12"/>
    <p:sldId id="270" r:id="rId13"/>
    <p:sldId id="260" r:id="rId14"/>
    <p:sldId id="262" r:id="rId15"/>
    <p:sldId id="266" r:id="rId16"/>
    <p:sldId id="300" r:id="rId17"/>
    <p:sldId id="302" r:id="rId18"/>
    <p:sldId id="303" r:id="rId19"/>
    <p:sldId id="274" r:id="rId20"/>
    <p:sldId id="276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7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C468B78-90FA-6C43-99F1-0CCCC9DE77CE}">
          <p14:sldIdLst>
            <p14:sldId id="271"/>
            <p14:sldId id="304"/>
            <p14:sldId id="272"/>
            <p14:sldId id="273"/>
            <p14:sldId id="256"/>
            <p14:sldId id="257"/>
            <p14:sldId id="265"/>
            <p14:sldId id="258"/>
            <p14:sldId id="269"/>
            <p14:sldId id="270"/>
            <p14:sldId id="260"/>
            <p14:sldId id="262"/>
            <p14:sldId id="266"/>
            <p14:sldId id="300"/>
            <p14:sldId id="302"/>
            <p14:sldId id="303"/>
            <p14:sldId id="274"/>
            <p14:sldId id="276"/>
            <p14:sldId id="275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8"/>
            <p14:sldId id="287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1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93B29-2EBD-4019-A3E1-97CF28109AB5}" type="datetimeFigureOut">
              <a:rPr kumimoji="1" lang="ja-JP" altLang="en-US" smtClean="0"/>
              <a:t>2015/10/19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7909A-41E6-4529-9F2D-C5ED48F817C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3603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7909A-41E6-4529-9F2D-C5ED48F817C6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8375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9C1D93-7027-496C-871E-C513E581234E}" type="slidenum">
              <a:rPr kumimoji="1" lang="ja-JP" altLang="en-US" smtClean="0"/>
              <a:t>35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98593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A304D-B3A5-E648-8416-D572B1BF2219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86831-4C33-7341-832A-9A17D9DAB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52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A304D-B3A5-E648-8416-D572B1BF2219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86831-4C33-7341-832A-9A17D9DAB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29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A304D-B3A5-E648-8416-D572B1BF2219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86831-4C33-7341-832A-9A17D9DAB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887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458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524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666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439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437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7671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7455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731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A304D-B3A5-E648-8416-D572B1BF2219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86831-4C33-7341-832A-9A17D9DAB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9909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848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821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3455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80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833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2958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752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4739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5432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608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A304D-B3A5-E648-8416-D572B1BF2219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86831-4C33-7341-832A-9A17D9DAB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9797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4043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7182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3967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FC9CB-CD05-49CD-BBF2-E3BE8216464D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2015/10/19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02FF4-4A67-4EAA-9949-8B7AE5F53DC6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47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A304D-B3A5-E648-8416-D572B1BF2219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86831-4C33-7341-832A-9A17D9DAB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614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A304D-B3A5-E648-8416-D572B1BF2219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86831-4C33-7341-832A-9A17D9DAB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063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A304D-B3A5-E648-8416-D572B1BF2219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86831-4C33-7341-832A-9A17D9DAB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618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A304D-B3A5-E648-8416-D572B1BF2219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86831-4C33-7341-832A-9A17D9DAB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758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A304D-B3A5-E648-8416-D572B1BF2219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86831-4C33-7341-832A-9A17D9DAB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542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ja-JP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A304D-B3A5-E648-8416-D572B1BF2219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86831-4C33-7341-832A-9A17D9DAB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655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A304D-B3A5-E648-8416-D572B1BF2219}" type="datetimeFigureOut">
              <a:rPr lang="en-US" smtClean="0"/>
              <a:t>10/19/2015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86831-4C33-7341-832A-9A17D9DAB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018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20FC9CB-CD05-49CD-BBF2-E3BE8216464D}" type="datetimeFigureOut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2015/10/19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C302FF4-4A67-4EAA-9949-8B7AE5F53DC6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63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20FC9CB-CD05-49CD-BBF2-E3BE8216464D}" type="datetimeFigureOut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2015/10/19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C302FF4-4A67-4EAA-9949-8B7AE5F53DC6}" type="slidenum">
              <a:rPr kumimoji="1" lang="ja-JP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kumimoji="1"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342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sz="6700" dirty="0" smtClean="0"/>
              <a:t>オルソポジトロニウムの寿命の測定</a:t>
            </a:r>
            <a:endParaRPr kumimoji="1" lang="ja-JP" altLang="en-US" dirty="0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 smtClean="0">
                <a:solidFill>
                  <a:schemeClr val="tx1"/>
                </a:solidFill>
              </a:rPr>
              <a:t>課題演習Ａ２　</a:t>
            </a:r>
            <a:r>
              <a:rPr kumimoji="1" lang="en-US" altLang="ja-JP" dirty="0" smtClean="0">
                <a:solidFill>
                  <a:schemeClr val="tx1"/>
                </a:solidFill>
              </a:rPr>
              <a:t>2015</a:t>
            </a:r>
            <a:r>
              <a:rPr kumimoji="1" lang="ja-JP" altLang="en-US" dirty="0" smtClean="0">
                <a:solidFill>
                  <a:schemeClr val="tx1"/>
                </a:solidFill>
              </a:rPr>
              <a:t>年前期</a:t>
            </a:r>
            <a:endParaRPr kumimoji="1" lang="en-US" altLang="ja-JP" dirty="0" smtClean="0">
              <a:solidFill>
                <a:schemeClr val="tx1"/>
              </a:solidFill>
            </a:endParaRPr>
          </a:p>
          <a:p>
            <a:r>
              <a:rPr kumimoji="1" lang="ja-JP" altLang="en-US" dirty="0" smtClean="0">
                <a:solidFill>
                  <a:schemeClr val="tx1"/>
                </a:solidFill>
              </a:rPr>
              <a:t>伊藤　後藤　杉浦　平泉　八神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48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信号の概略図</a:t>
            </a:r>
            <a:endParaRPr lang="en-US" dirty="0"/>
          </a:p>
        </p:txBody>
      </p:sp>
      <p:pic>
        <p:nvPicPr>
          <p:cNvPr id="4" name="Picture 3" descr="gairyaku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66" b="6004"/>
          <a:stretch/>
        </p:blipFill>
        <p:spPr>
          <a:xfrm>
            <a:off x="644768" y="2051538"/>
            <a:ext cx="7659077" cy="43793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45109" y="6430912"/>
            <a:ext cx="2888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▲</a:t>
            </a:r>
            <a:r>
              <a:rPr lang="ja-JP" altLang="en-US" dirty="0" smtClean="0"/>
              <a:t>信号の概略図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44768" y="0"/>
            <a:ext cx="866815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r>
              <a:rPr lang="ja-JP" altLang="en-US" sz="2400" dirty="0" smtClean="0"/>
              <a:t>　　　　　　</a:t>
            </a:r>
            <a:r>
              <a:rPr lang="ja-JP" altLang="en-US" sz="2400" dirty="0"/>
              <a:t>　</a:t>
            </a:r>
            <a:endParaRPr lang="en-US" altLang="ja-JP" sz="2400" dirty="0" smtClean="0"/>
          </a:p>
          <a:p>
            <a:endParaRPr lang="en-US" sz="2400" dirty="0" smtClean="0"/>
          </a:p>
          <a:p>
            <a:r>
              <a:rPr lang="ja-JP" altLang="en-US" sz="3200" dirty="0" smtClean="0"/>
              <a:t>　　</a:t>
            </a:r>
            <a:r>
              <a:rPr lang="en-US" altLang="ja-JP" sz="3200" dirty="0" smtClean="0"/>
              <a:t>     </a:t>
            </a:r>
            <a:r>
              <a:rPr lang="en-US" sz="3200" dirty="0" smtClean="0"/>
              <a:t>TDC1,2,3=</a:t>
            </a:r>
            <a:r>
              <a:rPr lang="ja-JP" altLang="en-US" sz="3200" dirty="0" smtClean="0"/>
              <a:t>各</a:t>
            </a:r>
            <a:r>
              <a:rPr lang="en-US" sz="3200" dirty="0" err="1" smtClean="0"/>
              <a:t>NaI</a:t>
            </a:r>
            <a:r>
              <a:rPr lang="ja-JP" altLang="en-US" sz="3200" dirty="0" smtClean="0"/>
              <a:t>の</a:t>
            </a:r>
            <a:r>
              <a:rPr lang="en-US" altLang="ja-JP" sz="3200" dirty="0" smtClean="0"/>
              <a:t>delay</a:t>
            </a:r>
          </a:p>
          <a:p>
            <a:r>
              <a:rPr lang="ja-JP" altLang="en-US" sz="3200" dirty="0" smtClean="0"/>
              <a:t>　　</a:t>
            </a:r>
            <a:r>
              <a:rPr lang="en-US" altLang="ja-JP" sz="3200" dirty="0" smtClean="0"/>
              <a:t>     </a:t>
            </a:r>
            <a:r>
              <a:rPr lang="en-US" sz="3200" dirty="0" smtClean="0"/>
              <a:t>TDC4=P.S.</a:t>
            </a:r>
            <a:r>
              <a:rPr lang="ja-JP" altLang="en-US" sz="3200" dirty="0" smtClean="0"/>
              <a:t>の</a:t>
            </a:r>
            <a:r>
              <a:rPr lang="en-US" altLang="ja-JP" sz="3200" dirty="0" smtClean="0"/>
              <a:t>delay</a:t>
            </a:r>
            <a:r>
              <a:rPr lang="ja-JP" altLang="en-US" sz="3200" dirty="0" smtClean="0"/>
              <a:t>　ー　崩壊時間</a:t>
            </a:r>
            <a:endParaRPr lang="en-US" altLang="ja-JP" sz="3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76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Threshold</a:t>
            </a:r>
            <a:r>
              <a:rPr lang="ja-JP" altLang="en-US" dirty="0" smtClean="0"/>
              <a:t>の値は</a:t>
            </a:r>
            <a:r>
              <a:rPr lang="en-US" altLang="ja-JP" dirty="0" err="1" smtClean="0"/>
              <a:t>NaI</a:t>
            </a:r>
            <a:r>
              <a:rPr lang="ja-JP" altLang="en-US" dirty="0" smtClean="0"/>
              <a:t>は</a:t>
            </a:r>
            <a:r>
              <a:rPr lang="en-US" altLang="ja-JP" dirty="0" smtClean="0"/>
              <a:t>10.0mv</a:t>
            </a:r>
            <a:r>
              <a:rPr lang="ja-JP" altLang="en-US" dirty="0" smtClean="0"/>
              <a:t>、</a:t>
            </a:r>
            <a:r>
              <a:rPr lang="en-US" altLang="ja-JP" dirty="0" smtClean="0"/>
              <a:t>P.S.</a:t>
            </a:r>
            <a:r>
              <a:rPr lang="ja-JP" altLang="en-US" dirty="0" smtClean="0"/>
              <a:t>は</a:t>
            </a:r>
            <a:r>
              <a:rPr lang="en-US" altLang="ja-JP" dirty="0" smtClean="0"/>
              <a:t>15.6mv</a:t>
            </a:r>
            <a:r>
              <a:rPr lang="ja-JP" altLang="en-US" dirty="0" smtClean="0"/>
              <a:t>に設定した。</a:t>
            </a:r>
            <a:endParaRPr lang="en-US" altLang="ja-JP" dirty="0" smtClean="0"/>
          </a:p>
          <a:p>
            <a:r>
              <a:rPr lang="en-US" altLang="ja-JP" dirty="0" smtClean="0"/>
              <a:t>Veto</a:t>
            </a:r>
            <a:r>
              <a:rPr lang="ja-JP" altLang="en-US" dirty="0" smtClean="0"/>
              <a:t>に関しては、適宜使用することを検討していたが、問題が無かったため使用しなかった。</a:t>
            </a:r>
            <a:endParaRPr lang="en-US" altLang="ja-JP" dirty="0" smtClean="0"/>
          </a:p>
          <a:p>
            <a:r>
              <a:rPr lang="en-US" altLang="ja-JP" dirty="0" smtClean="0"/>
              <a:t>511kev</a:t>
            </a:r>
            <a:r>
              <a:rPr lang="ja-JP" altLang="en-US" dirty="0" smtClean="0"/>
              <a:t>のピークを合わせるために</a:t>
            </a:r>
            <a:r>
              <a:rPr lang="en-US" altLang="ja-JP" dirty="0" smtClean="0"/>
              <a:t>HV</a:t>
            </a:r>
            <a:r>
              <a:rPr lang="ja-JP" altLang="en-US" dirty="0" smtClean="0"/>
              <a:t>の値を調節した。（次スライド参照）</a:t>
            </a:r>
            <a:endParaRPr lang="en-US" altLang="ja-JP" dirty="0" smtClean="0"/>
          </a:p>
          <a:p>
            <a:r>
              <a:rPr lang="en-US" altLang="ja-JP" dirty="0" smtClean="0"/>
              <a:t>P.S. </a:t>
            </a:r>
            <a:r>
              <a:rPr lang="ja-JP" altLang="en-US" dirty="0"/>
              <a:t>の  </a:t>
            </a:r>
            <a:r>
              <a:rPr lang="en-US" altLang="ja-JP" dirty="0"/>
              <a:t>gain</a:t>
            </a:r>
            <a:r>
              <a:rPr lang="ja-JP" altLang="en-US" dirty="0"/>
              <a:t>は</a:t>
            </a:r>
            <a:r>
              <a:rPr lang="en-US" altLang="ja-JP" dirty="0"/>
              <a:t>1528mv</a:t>
            </a:r>
            <a:r>
              <a:rPr lang="ja-JP" altLang="en-US" dirty="0"/>
              <a:t>とした</a:t>
            </a:r>
            <a:endParaRPr lang="en-US" altLang="ja-JP" dirty="0"/>
          </a:p>
          <a:p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192374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Gain</a:t>
            </a:r>
            <a:r>
              <a:rPr lang="ja-JP" altLang="en-US" dirty="0" smtClean="0"/>
              <a:t>合わせ</a:t>
            </a:r>
            <a:endParaRPr lang="en-US" dirty="0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4759930"/>
              </p:ext>
            </p:extLst>
          </p:nvPr>
        </p:nvGraphicFramePr>
        <p:xfrm>
          <a:off x="457200" y="1600200"/>
          <a:ext cx="8229600" cy="18288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HV(mv)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sz="2400" dirty="0" smtClean="0"/>
                        <a:t>オシロ</a:t>
                      </a:r>
                      <a:r>
                        <a:rPr lang="en-US" altLang="ja-JP" sz="2400" dirty="0" smtClean="0"/>
                        <a:t>(mv)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NaI</a:t>
                      </a:r>
                      <a:r>
                        <a:rPr lang="en-US" sz="2400" baseline="0" dirty="0" smtClean="0"/>
                        <a:t> 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76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NaI</a:t>
                      </a:r>
                      <a:r>
                        <a:rPr lang="en-US" sz="2400" baseline="0" dirty="0" smtClean="0"/>
                        <a:t> 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1212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46</a:t>
                      </a:r>
                      <a:endParaRPr lang="en-US" sz="2400" dirty="0"/>
                    </a:p>
                  </a:txBody>
                  <a:tcPr/>
                </a:tc>
              </a:tr>
              <a:tr h="389709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NaI</a:t>
                      </a:r>
                      <a:r>
                        <a:rPr lang="en-US" sz="2400" dirty="0" smtClean="0"/>
                        <a:t> 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1209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150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837775"/>
              </p:ext>
            </p:extLst>
          </p:nvPr>
        </p:nvGraphicFramePr>
        <p:xfrm>
          <a:off x="457199" y="3939389"/>
          <a:ext cx="8229600" cy="18288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43200"/>
                <a:gridCol w="2743200"/>
                <a:gridCol w="2743200"/>
              </a:tblGrid>
              <a:tr h="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HV(mv)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sz="2400" dirty="0" smtClean="0"/>
                        <a:t>オシロ</a:t>
                      </a:r>
                      <a:r>
                        <a:rPr lang="en-US" altLang="ja-JP" sz="2400" dirty="0" smtClean="0"/>
                        <a:t>(mv)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NaI1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1203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60</a:t>
                      </a:r>
                      <a:endParaRPr lang="en-US" sz="24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NaI2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1300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60</a:t>
                      </a:r>
                      <a:endParaRPr lang="en-US" sz="24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NaI3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1099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60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Arrow Connector 3"/>
          <p:cNvCxnSpPr/>
          <p:nvPr/>
        </p:nvCxnSpPr>
        <p:spPr>
          <a:xfrm>
            <a:off x="4445000" y="3083560"/>
            <a:ext cx="0" cy="8558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23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実際の回路</a:t>
            </a:r>
            <a:endParaRPr lang="en-US" dirty="0"/>
          </a:p>
        </p:txBody>
      </p:sp>
      <p:pic>
        <p:nvPicPr>
          <p:cNvPr id="4" name="Content Placeholder 3" descr="2015-08-26 11.18.4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457200" y="1600200"/>
            <a:ext cx="4187371" cy="4120847"/>
          </a:xfrm>
        </p:spPr>
      </p:pic>
      <p:pic>
        <p:nvPicPr>
          <p:cNvPr id="5" name="Picture 4" descr="2015-08-26 11.18.5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810" y="1600202"/>
            <a:ext cx="4184952" cy="412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83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511461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kumimoji="1" lang="ja-JP" altLang="en-US" sz="4800" dirty="0" smtClean="0">
                <a:solidFill>
                  <a:schemeClr val="tx1"/>
                </a:solidFill>
              </a:rPr>
              <a:t>第二章　ポジトロニウムとは</a:t>
            </a:r>
            <a:endParaRPr kumimoji="1" lang="ja-JP" altLang="en-US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0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ポジトロニウムとは？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dirty="0" smtClean="0"/>
              <a:t>電子</a:t>
            </a:r>
            <a:r>
              <a:rPr lang="ja-JP" altLang="en-US" dirty="0"/>
              <a:t>と、その反物質である陽電子が電磁相互</a:t>
            </a:r>
            <a:r>
              <a:rPr lang="ja-JP" altLang="en-US" dirty="0" smtClean="0"/>
              <a:t>作用により束縛</a:t>
            </a:r>
            <a:r>
              <a:rPr lang="ja-JP" altLang="en-US" dirty="0"/>
              <a:t>状態</a:t>
            </a:r>
            <a:r>
              <a:rPr lang="ja-JP" altLang="en-US" dirty="0" smtClean="0"/>
              <a:t>を作り，対になったもの。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・パラポジトロニウム・・・一重項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・オルソポジトロニウム・・・三重項</a:t>
            </a:r>
            <a:endParaRPr lang="en-US" altLang="ja-JP" dirty="0" smtClean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 smtClean="0"/>
              <a:t>崩壊する際にパラポジトロニウムは</a:t>
            </a:r>
            <a:r>
              <a:rPr lang="en-US" altLang="ja-JP" dirty="0" smtClean="0"/>
              <a:t>511keV</a:t>
            </a:r>
            <a:r>
              <a:rPr lang="ja-JP" altLang="en-US" dirty="0" smtClean="0"/>
              <a:t>の</a:t>
            </a:r>
            <a:r>
              <a:rPr lang="en-US" altLang="ja-JP" dirty="0" smtClean="0"/>
              <a:t>γ</a:t>
            </a:r>
            <a:r>
              <a:rPr lang="ja-JP" altLang="en-US" dirty="0" smtClean="0"/>
              <a:t>線を２本</a:t>
            </a:r>
            <a:r>
              <a:rPr lang="en-US" altLang="ja-JP" dirty="0" smtClean="0"/>
              <a:t>,</a:t>
            </a:r>
            <a:r>
              <a:rPr lang="ja-JP" altLang="en-US" dirty="0" smtClean="0"/>
              <a:t>オルソポジトロニウムは</a:t>
            </a:r>
            <a:r>
              <a:rPr kumimoji="1" lang="en-US" altLang="ja-JP" dirty="0" smtClean="0"/>
              <a:t>511keV</a:t>
            </a:r>
            <a:r>
              <a:rPr kumimoji="1" lang="ja-JP" altLang="en-US" dirty="0" smtClean="0"/>
              <a:t>以下の連続スペクトルの</a:t>
            </a:r>
            <a:r>
              <a:rPr kumimoji="1" lang="en-US" altLang="ja-JP" dirty="0" smtClean="0"/>
              <a:t>γ</a:t>
            </a:r>
            <a:r>
              <a:rPr kumimoji="1" lang="ja-JP" altLang="en-US" dirty="0" smtClean="0"/>
              <a:t>線を３本放出する。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8067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ポジトロニウムの寿命の論理値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kumimoji="1" lang="ja-JP" altLang="en-US" dirty="0" smtClean="0"/>
                  <a:t>ポジトロニウムの寿命の論理値は、</a:t>
                </a:r>
                <a:endParaRPr kumimoji="1" lang="en-US" altLang="ja-JP" dirty="0" smtClean="0"/>
              </a:p>
              <a:p>
                <a:pPr marL="0" indent="0">
                  <a:buNone/>
                </a:pPr>
                <a:r>
                  <a:rPr lang="ja-JP" altLang="en-US" dirty="0"/>
                  <a:t>　</a:t>
                </a:r>
                <a:r>
                  <a:rPr lang="ja-JP" altLang="en-US" dirty="0" smtClean="0"/>
                  <a:t>　　　パラポジトロニウム・・・</a:t>
                </a:r>
                <a:r>
                  <a:rPr lang="en-US" altLang="ja-JP" dirty="0" smtClean="0"/>
                  <a:t>0.125ns</a:t>
                </a:r>
                <a:endParaRPr lang="ja-JP" altLang="en-US" dirty="0" smtClean="0"/>
              </a:p>
              <a:p>
                <a:pPr marL="0" indent="0">
                  <a:buNone/>
                </a:pPr>
                <a:r>
                  <a:rPr lang="ja-JP" altLang="en-US" dirty="0"/>
                  <a:t>　</a:t>
                </a:r>
                <a:r>
                  <a:rPr lang="ja-JP" altLang="en-US" dirty="0" smtClean="0"/>
                  <a:t>　　　オルソポジトロニウム・・・</a:t>
                </a:r>
                <a:r>
                  <a:rPr lang="en-US" altLang="ja-JP" dirty="0" smtClean="0"/>
                  <a:t>142.08ns</a:t>
                </a:r>
              </a:p>
              <a:p>
                <a:pPr marL="0" indent="0">
                  <a:buNone/>
                </a:pPr>
                <a:r>
                  <a:rPr lang="ja-JP" altLang="en-US" dirty="0" smtClean="0"/>
                  <a:t>となっている。比をとると、</a:t>
                </a:r>
                <a:endParaRPr lang="en-US" altLang="ja-JP" dirty="0" smtClean="0"/>
              </a:p>
              <a:p>
                <a:pPr marL="0" indent="0">
                  <a:buNone/>
                </a:pPr>
                <a:r>
                  <a:rPr lang="ja-JP" altLang="en-US" dirty="0" smtClean="0"/>
                  <a:t>　　　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ja-JP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ja-JP" sz="3000"/>
                          <m:t>p</m:t>
                        </m:r>
                        <m:r>
                          <m:rPr>
                            <m:nor/>
                          </m:rPr>
                          <a:rPr lang="en-US" altLang="ja-JP" sz="3000"/>
                          <m:t>−</m:t>
                        </m:r>
                        <m:r>
                          <m:rPr>
                            <m:nor/>
                          </m:rPr>
                          <a:rPr lang="en-US" altLang="ja-JP" sz="3000"/>
                          <m:t>Ps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ja-JP" sz="3000"/>
                          <m:t>o</m:t>
                        </m:r>
                        <m:r>
                          <m:rPr>
                            <m:nor/>
                          </m:rPr>
                          <a:rPr lang="en-US" altLang="ja-JP" sz="3000"/>
                          <m:t>−</m:t>
                        </m:r>
                        <m:r>
                          <m:rPr>
                            <m:nor/>
                          </m:rPr>
                          <a:rPr lang="en-US" altLang="ja-JP" sz="3000"/>
                          <m:t>Ps</m:t>
                        </m:r>
                      </m:den>
                    </m:f>
                    <m:r>
                      <a:rPr lang="en-US" altLang="ja-JP" sz="3000" i="1">
                        <a:latin typeface="Cambria Math" panose="02040503050406030204" pitchFamily="18" charset="0"/>
                      </a:rPr>
                      <m:t>≃8.80</m:t>
                    </m:r>
                    <m:r>
                      <a:rPr lang="en-US" altLang="ja-JP" sz="3000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ja-JP" sz="3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ja-JP" sz="3000" i="1" dirty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ja-JP" sz="3000" i="1" dirty="0">
                            <a:latin typeface="Cambria Math" panose="02040503050406030204" pitchFamily="18" charset="0"/>
                          </a:rPr>
                          <m:t>−4</m:t>
                        </m:r>
                      </m:sup>
                    </m:sSup>
                  </m:oMath>
                </a14:m>
                <a:endParaRPr lang="en-US" altLang="ja-JP" sz="3000" dirty="0"/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294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278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ja-JP" altLang="en-US" sz="6000" dirty="0" smtClean="0">
                <a:solidFill>
                  <a:schemeClr val="tx1"/>
                </a:solidFill>
              </a:rPr>
              <a:t>第４章　データ解析</a:t>
            </a:r>
            <a:endParaRPr kumimoji="1" lang="ja-JP" altLang="en-US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99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ADC Calibration</a:t>
            </a:r>
            <a:endParaRPr kumimoji="1" lang="ja-JP" altLang="en-US" dirty="0"/>
          </a:p>
        </p:txBody>
      </p:sp>
      <p:sp>
        <p:nvSpPr>
          <p:cNvPr id="8" name="コンテンツ プレースホルダー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altLang="ja-JP" sz="3100" dirty="0">
                <a:solidFill>
                  <a:prstClr val="black"/>
                </a:solidFill>
              </a:rPr>
              <a:t>ADC </a:t>
            </a:r>
            <a:r>
              <a:rPr lang="ja-JP" altLang="en-US" sz="3100" dirty="0">
                <a:solidFill>
                  <a:prstClr val="black"/>
                </a:solidFill>
              </a:rPr>
              <a:t>：入力信号の面積（電圧）に対応した整数値</a:t>
            </a:r>
            <a:r>
              <a:rPr lang="en-US" altLang="ja-JP" sz="3100" dirty="0">
                <a:solidFill>
                  <a:prstClr val="black"/>
                </a:solidFill>
              </a:rPr>
              <a:t/>
            </a:r>
            <a:br>
              <a:rPr lang="en-US" altLang="ja-JP" sz="3100" dirty="0">
                <a:solidFill>
                  <a:prstClr val="black"/>
                </a:solidFill>
              </a:rPr>
            </a:br>
            <a:r>
              <a:rPr lang="ja-JP" altLang="en-US" sz="3100" dirty="0">
                <a:solidFill>
                  <a:prstClr val="black"/>
                </a:solidFill>
              </a:rPr>
              <a:t>　　　（</a:t>
            </a:r>
            <a:r>
              <a:rPr lang="en-US" altLang="ja-JP" sz="3100" dirty="0">
                <a:solidFill>
                  <a:prstClr val="black"/>
                </a:solidFill>
              </a:rPr>
              <a:t>0〜4095)</a:t>
            </a:r>
            <a:r>
              <a:rPr lang="ja-JP" altLang="en-US" sz="3100" dirty="0">
                <a:solidFill>
                  <a:prstClr val="black"/>
                </a:solidFill>
              </a:rPr>
              <a:t>を返す</a:t>
            </a:r>
            <a:endParaRPr lang="en-US" altLang="ja-JP" sz="31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altLang="ja-JP" sz="31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US" altLang="ja-JP" sz="3100" dirty="0">
                <a:solidFill>
                  <a:prstClr val="black"/>
                </a:solidFill>
              </a:rPr>
              <a:t>→ADC</a:t>
            </a:r>
            <a:r>
              <a:rPr lang="ja-JP" altLang="en-US" sz="3100" dirty="0">
                <a:solidFill>
                  <a:prstClr val="black"/>
                </a:solidFill>
              </a:rPr>
              <a:t>の値と</a:t>
            </a:r>
            <a:r>
              <a:rPr lang="en-US" altLang="ja-JP" sz="3100" dirty="0">
                <a:solidFill>
                  <a:prstClr val="black"/>
                </a:solidFill>
              </a:rPr>
              <a:t>γ</a:t>
            </a:r>
            <a:r>
              <a:rPr lang="ja-JP" altLang="en-US" sz="3100" dirty="0">
                <a:solidFill>
                  <a:prstClr val="black"/>
                </a:solidFill>
              </a:rPr>
              <a:t>線エネルギーの関係が知りたい</a:t>
            </a:r>
            <a:endParaRPr lang="en-US" altLang="ja-JP" sz="31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altLang="ja-JP" sz="31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ja-JP" altLang="en-US" sz="3100" dirty="0">
                <a:solidFill>
                  <a:prstClr val="black"/>
                </a:solidFill>
              </a:rPr>
              <a:t>「　</a:t>
            </a:r>
            <a:r>
              <a:rPr lang="en-US" altLang="ja-JP" sz="3100" dirty="0">
                <a:solidFill>
                  <a:prstClr val="black"/>
                </a:solidFill>
              </a:rPr>
              <a:t>γ</a:t>
            </a:r>
            <a:r>
              <a:rPr lang="ja-JP" altLang="en-US" sz="3100" dirty="0">
                <a:solidFill>
                  <a:prstClr val="black"/>
                </a:solidFill>
              </a:rPr>
              <a:t>線エネルギー（</a:t>
            </a:r>
            <a:r>
              <a:rPr lang="en-US" altLang="ja-JP" sz="3100" dirty="0" err="1">
                <a:solidFill>
                  <a:prstClr val="black"/>
                </a:solidFill>
              </a:rPr>
              <a:t>kev</a:t>
            </a:r>
            <a:r>
              <a:rPr lang="en-US" altLang="ja-JP" sz="3100" dirty="0">
                <a:solidFill>
                  <a:prstClr val="black"/>
                </a:solidFill>
              </a:rPr>
              <a:t>)</a:t>
            </a:r>
            <a:r>
              <a:rPr lang="ja-JP" altLang="en-US" sz="3100" dirty="0">
                <a:solidFill>
                  <a:prstClr val="black"/>
                </a:solidFill>
              </a:rPr>
              <a:t>＝</a:t>
            </a:r>
            <a:r>
              <a:rPr lang="en-US" altLang="ja-JP" sz="3100" dirty="0">
                <a:solidFill>
                  <a:prstClr val="black"/>
                </a:solidFill>
              </a:rPr>
              <a:t>a×</a:t>
            </a:r>
            <a:r>
              <a:rPr lang="ja-JP" altLang="en-US" sz="3100" dirty="0">
                <a:solidFill>
                  <a:prstClr val="black"/>
                </a:solidFill>
              </a:rPr>
              <a:t>（</a:t>
            </a:r>
            <a:r>
              <a:rPr lang="en-US" altLang="ja-JP" sz="3100" dirty="0">
                <a:solidFill>
                  <a:prstClr val="black"/>
                </a:solidFill>
              </a:rPr>
              <a:t>ADC</a:t>
            </a:r>
            <a:r>
              <a:rPr lang="ja-JP" altLang="en-US" sz="3100" dirty="0">
                <a:solidFill>
                  <a:prstClr val="black"/>
                </a:solidFill>
              </a:rPr>
              <a:t>の値）</a:t>
            </a:r>
            <a:r>
              <a:rPr lang="en-US" altLang="ja-JP" sz="3100" dirty="0">
                <a:solidFill>
                  <a:prstClr val="black"/>
                </a:solidFill>
              </a:rPr>
              <a:t>+b</a:t>
            </a:r>
            <a:r>
              <a:rPr lang="ja-JP" altLang="en-US" sz="3100" dirty="0">
                <a:solidFill>
                  <a:prstClr val="black"/>
                </a:solidFill>
              </a:rPr>
              <a:t>　」</a:t>
            </a:r>
            <a:endParaRPr lang="en-US" altLang="ja-JP" sz="31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altLang="ja-JP" sz="31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ja-JP" altLang="en-US" sz="3100" dirty="0">
                <a:solidFill>
                  <a:prstClr val="black"/>
                </a:solidFill>
              </a:rPr>
              <a:t>として、</a:t>
            </a:r>
            <a:r>
              <a:rPr lang="en-US" altLang="ja-JP" sz="3100" dirty="0" err="1">
                <a:solidFill>
                  <a:prstClr val="black"/>
                </a:solidFill>
              </a:rPr>
              <a:t>a,b</a:t>
            </a:r>
            <a:r>
              <a:rPr lang="ja-JP" altLang="en-US" sz="3100" dirty="0">
                <a:solidFill>
                  <a:prstClr val="black"/>
                </a:solidFill>
              </a:rPr>
              <a:t>を求める</a:t>
            </a:r>
            <a:endParaRPr lang="en-US" altLang="ja-JP" sz="31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956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ADC Calibration</a:t>
            </a:r>
            <a:endParaRPr kumimoji="1" lang="ja-JP" altLang="en-US" dirty="0"/>
          </a:p>
        </p:txBody>
      </p:sp>
      <p:pic>
        <p:nvPicPr>
          <p:cNvPr id="6" name="コンテンツ プレースホルダー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26" y="1417639"/>
            <a:ext cx="8393373" cy="3959580"/>
          </a:xfrm>
        </p:spPr>
      </p:pic>
      <p:sp>
        <p:nvSpPr>
          <p:cNvPr id="8" name="正方形/長方形 7"/>
          <p:cNvSpPr/>
          <p:nvPr/>
        </p:nvSpPr>
        <p:spPr>
          <a:xfrm>
            <a:off x="2489573" y="5593210"/>
            <a:ext cx="37144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kumimoji="1" lang="ja-JP" altLang="en-US" sz="3200" dirty="0" smtClean="0">
                <a:solidFill>
                  <a:prstClr val="black"/>
                </a:solidFill>
              </a:rPr>
              <a:t>図５：</a:t>
            </a:r>
            <a:r>
              <a:rPr kumimoji="1" lang="en-US" altLang="ja-JP" sz="3200" dirty="0" smtClean="0">
                <a:solidFill>
                  <a:prstClr val="black"/>
                </a:solidFill>
              </a:rPr>
              <a:t>ADC</a:t>
            </a:r>
            <a:r>
              <a:rPr kumimoji="1" lang="ja-JP" altLang="en-US" sz="3200" dirty="0">
                <a:solidFill>
                  <a:prstClr val="black"/>
                </a:solidFill>
              </a:rPr>
              <a:t>の生データ</a:t>
            </a:r>
          </a:p>
        </p:txBody>
      </p:sp>
    </p:spTree>
    <p:extLst>
      <p:ext uri="{BB962C8B-B14F-4D97-AF65-F5344CB8AC3E}">
        <p14:creationId xmlns:p14="http://schemas.microsoft.com/office/powerpoint/2010/main" val="66808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708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ADC Calibration</a:t>
            </a:r>
            <a:endParaRPr kumimoji="1" lang="ja-JP" altLang="en-US" dirty="0"/>
          </a:p>
        </p:txBody>
      </p:sp>
      <p:graphicFrame>
        <p:nvGraphicFramePr>
          <p:cNvPr id="4" name="コンテンツ プレースホルダー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9319843"/>
              </p:ext>
            </p:extLst>
          </p:nvPr>
        </p:nvGraphicFramePr>
        <p:xfrm>
          <a:off x="1255595" y="1315188"/>
          <a:ext cx="6980829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6943"/>
                <a:gridCol w="2326943"/>
                <a:gridCol w="2326943"/>
              </a:tblGrid>
              <a:tr h="582304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600" dirty="0" smtClean="0">
                          <a:solidFill>
                            <a:schemeClr val="tx1"/>
                          </a:solidFill>
                        </a:rPr>
                        <a:t>0KeV</a:t>
                      </a:r>
                      <a:endParaRPr kumimoji="1" lang="ja-JP" alt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600" dirty="0" smtClean="0">
                          <a:solidFill>
                            <a:schemeClr val="tx1"/>
                          </a:solidFill>
                        </a:rPr>
                        <a:t>511KeV</a:t>
                      </a:r>
                      <a:endParaRPr kumimoji="1" lang="ja-JP" alt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58230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/>
                        <a:t>ADC1</a:t>
                      </a:r>
                      <a:endParaRPr kumimoji="1" lang="ja-JP" alt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600" dirty="0" smtClean="0">
                          <a:solidFill>
                            <a:schemeClr val="tx1"/>
                          </a:solidFill>
                        </a:rPr>
                        <a:t>170.0</a:t>
                      </a:r>
                      <a:endParaRPr kumimoji="1" lang="ja-JP" alt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600" dirty="0" smtClean="0"/>
                        <a:t>763.7</a:t>
                      </a:r>
                      <a:endParaRPr kumimoji="1" lang="ja-JP" altLang="en-US" sz="3600" dirty="0"/>
                    </a:p>
                  </a:txBody>
                  <a:tcPr/>
                </a:tc>
              </a:tr>
              <a:tr h="58230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dirty="0" smtClean="0"/>
                        <a:t>ADC2</a:t>
                      </a:r>
                      <a:endParaRPr kumimoji="1" lang="ja-JP" alt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600" dirty="0" smtClean="0"/>
                        <a:t>199.3</a:t>
                      </a:r>
                      <a:endParaRPr kumimoji="1" lang="ja-JP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600" dirty="0" smtClean="0"/>
                        <a:t>742.4</a:t>
                      </a:r>
                      <a:endParaRPr kumimoji="1" lang="ja-JP" altLang="en-US" sz="3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正方形/長方形 7"/>
          <p:cNvSpPr/>
          <p:nvPr/>
        </p:nvSpPr>
        <p:spPr>
          <a:xfrm>
            <a:off x="2651077" y="3510930"/>
            <a:ext cx="55853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kumimoji="1" lang="ja-JP" altLang="en-US" sz="2000" dirty="0">
                <a:solidFill>
                  <a:prstClr val="black"/>
                </a:solidFill>
              </a:rPr>
              <a:t>表３　</a:t>
            </a:r>
            <a:r>
              <a:rPr kumimoji="1" lang="en-US" altLang="ja-JP" sz="2000" dirty="0">
                <a:solidFill>
                  <a:prstClr val="black"/>
                </a:solidFill>
              </a:rPr>
              <a:t>ADC</a:t>
            </a:r>
            <a:r>
              <a:rPr kumimoji="1" lang="ja-JP" altLang="en-US" sz="2000" dirty="0">
                <a:solidFill>
                  <a:prstClr val="black"/>
                </a:solidFill>
              </a:rPr>
              <a:t>の値とエネルギーの関係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1791269" y="4485068"/>
            <a:ext cx="6288206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kumimoji="1" lang="ja-JP" altLang="en-US" sz="3200" dirty="0" smtClean="0">
                <a:solidFill>
                  <a:prstClr val="black"/>
                </a:solidFill>
              </a:rPr>
              <a:t>得られた関係式</a:t>
            </a:r>
            <a:r>
              <a:rPr kumimoji="1" lang="en-US" altLang="ja-JP" sz="3200" dirty="0" smtClean="0">
                <a:solidFill>
                  <a:prstClr val="black"/>
                </a:solidFill>
              </a:rPr>
              <a:t>E1(</a:t>
            </a:r>
            <a:r>
              <a:rPr kumimoji="1" lang="en-US" altLang="ja-JP" sz="3200" dirty="0" err="1" smtClean="0">
                <a:solidFill>
                  <a:prstClr val="black"/>
                </a:solidFill>
              </a:rPr>
              <a:t>KeV</a:t>
            </a:r>
            <a:r>
              <a:rPr kumimoji="1" lang="en-US" altLang="ja-JP" sz="3200" dirty="0" smtClean="0">
                <a:solidFill>
                  <a:prstClr val="black"/>
                </a:solidFill>
              </a:rPr>
              <a:t>)=0.86×(ADC1</a:t>
            </a:r>
            <a:r>
              <a:rPr kumimoji="1" lang="ja-JP" altLang="en-US" sz="3200" dirty="0" smtClean="0">
                <a:solidFill>
                  <a:prstClr val="black"/>
                </a:solidFill>
              </a:rPr>
              <a:t>－</a:t>
            </a:r>
            <a:r>
              <a:rPr kumimoji="1" lang="en-US" altLang="ja-JP" sz="3200" dirty="0" smtClean="0">
                <a:solidFill>
                  <a:prstClr val="black"/>
                </a:solidFill>
              </a:rPr>
              <a:t>170.0)</a:t>
            </a:r>
          </a:p>
          <a:p>
            <a:pPr lvl="0">
              <a:spcBef>
                <a:spcPct val="20000"/>
              </a:spcBef>
            </a:pPr>
            <a:r>
              <a:rPr kumimoji="1" lang="en-US" altLang="ja-JP" sz="3200" dirty="0" smtClean="0">
                <a:solidFill>
                  <a:prstClr val="black"/>
                </a:solidFill>
              </a:rPr>
              <a:t>E2(</a:t>
            </a:r>
            <a:r>
              <a:rPr kumimoji="1" lang="en-US" altLang="ja-JP" sz="3200" dirty="0" err="1" smtClean="0">
                <a:solidFill>
                  <a:prstClr val="black"/>
                </a:solidFill>
              </a:rPr>
              <a:t>KeV</a:t>
            </a:r>
            <a:r>
              <a:rPr kumimoji="1" lang="en-US" altLang="ja-JP" sz="3200" dirty="0" smtClean="0">
                <a:solidFill>
                  <a:prstClr val="black"/>
                </a:solidFill>
              </a:rPr>
              <a:t>)=0.94×(ADC2</a:t>
            </a:r>
            <a:r>
              <a:rPr kumimoji="1" lang="ja-JP" altLang="en-US" sz="3200" dirty="0" smtClean="0">
                <a:solidFill>
                  <a:prstClr val="black"/>
                </a:solidFill>
              </a:rPr>
              <a:t>－</a:t>
            </a:r>
            <a:r>
              <a:rPr kumimoji="1" lang="en-US" altLang="ja-JP" sz="3200" dirty="0" smtClean="0">
                <a:solidFill>
                  <a:prstClr val="black"/>
                </a:solidFill>
              </a:rPr>
              <a:t>199.3)</a:t>
            </a:r>
            <a:endParaRPr kumimoji="1" lang="ja-JP" alt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46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ADC Calibration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kumimoji="1" lang="en-US" altLang="ja-JP" dirty="0" smtClean="0"/>
              <a:t>   </a:t>
            </a:r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 algn="ctr">
              <a:buNone/>
            </a:pPr>
            <a:endParaRPr kumimoji="1" lang="en-US" altLang="ja-JP" dirty="0" smtClean="0"/>
          </a:p>
          <a:p>
            <a:pPr marL="0" indent="0" algn="ctr">
              <a:buNone/>
            </a:pPr>
            <a:endParaRPr kumimoji="1" lang="en-US" altLang="ja-JP" dirty="0"/>
          </a:p>
          <a:p>
            <a:pPr marL="0" indent="0" algn="ctr">
              <a:buNone/>
            </a:pPr>
            <a:r>
              <a:rPr kumimoji="1" lang="ja-JP" altLang="en-US" dirty="0" smtClean="0"/>
              <a:t>　　　　　　　　　　　　　　　　　　　　　　　　　　　　　　　　　　　　図６　</a:t>
            </a:r>
            <a:r>
              <a:rPr kumimoji="1" lang="en-US" altLang="ja-JP" dirty="0" smtClean="0"/>
              <a:t>ADC Calibration</a:t>
            </a:r>
            <a:r>
              <a:rPr kumimoji="1" lang="ja-JP" altLang="en-US" dirty="0" smtClean="0"/>
              <a:t>後のグラフ</a:t>
            </a:r>
            <a:endParaRPr kumimoji="1" lang="en-US" altLang="ja-JP" dirty="0" smtClean="0"/>
          </a:p>
          <a:p>
            <a:pPr marL="0" indent="0" algn="ctr">
              <a:buNone/>
            </a:pP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481" y="1082580"/>
            <a:ext cx="6537277" cy="437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3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TDC Calibration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US" altLang="ja-JP" dirty="0">
                <a:solidFill>
                  <a:prstClr val="black"/>
                </a:solidFill>
              </a:rPr>
              <a:t>TDC : start</a:t>
            </a:r>
            <a:r>
              <a:rPr lang="ja-JP" altLang="en-US" dirty="0">
                <a:solidFill>
                  <a:prstClr val="black"/>
                </a:solidFill>
              </a:rPr>
              <a:t>から</a:t>
            </a:r>
            <a:r>
              <a:rPr lang="en-US" altLang="ja-JP" dirty="0">
                <a:solidFill>
                  <a:prstClr val="black"/>
                </a:solidFill>
              </a:rPr>
              <a:t>stop</a:t>
            </a:r>
            <a:r>
              <a:rPr lang="ja-JP" altLang="en-US" dirty="0" err="1">
                <a:solidFill>
                  <a:prstClr val="black"/>
                </a:solidFill>
              </a:rPr>
              <a:t>までに</a:t>
            </a:r>
            <a:r>
              <a:rPr lang="ja-JP" altLang="en-US" dirty="0">
                <a:solidFill>
                  <a:prstClr val="black"/>
                </a:solidFill>
              </a:rPr>
              <a:t>かかった時間に応じ</a:t>
            </a:r>
            <a:r>
              <a:rPr lang="en-US" altLang="ja-JP" dirty="0">
                <a:solidFill>
                  <a:prstClr val="black"/>
                </a:solidFill>
              </a:rPr>
              <a:t/>
            </a:r>
            <a:br>
              <a:rPr lang="en-US" altLang="ja-JP" dirty="0">
                <a:solidFill>
                  <a:prstClr val="black"/>
                </a:solidFill>
              </a:rPr>
            </a:br>
            <a:r>
              <a:rPr lang="ja-JP" altLang="en-US" dirty="0">
                <a:solidFill>
                  <a:prstClr val="black"/>
                </a:solidFill>
              </a:rPr>
              <a:t>　　　</a:t>
            </a:r>
            <a:r>
              <a:rPr lang="ja-JP" altLang="en-US" dirty="0" err="1">
                <a:solidFill>
                  <a:prstClr val="black"/>
                </a:solidFill>
              </a:rPr>
              <a:t>て整</a:t>
            </a:r>
            <a:r>
              <a:rPr lang="ja-JP" altLang="en-US" dirty="0">
                <a:solidFill>
                  <a:prstClr val="black"/>
                </a:solidFill>
              </a:rPr>
              <a:t>数値</a:t>
            </a:r>
            <a:r>
              <a:rPr lang="en-US" altLang="ja-JP" dirty="0">
                <a:solidFill>
                  <a:prstClr val="black"/>
                </a:solidFill>
              </a:rPr>
              <a:t>(0〜4095)</a:t>
            </a:r>
            <a:r>
              <a:rPr lang="ja-JP" altLang="en-US" dirty="0">
                <a:solidFill>
                  <a:prstClr val="black"/>
                </a:solidFill>
              </a:rPr>
              <a:t>を返す</a:t>
            </a:r>
            <a:endParaRPr lang="en-US" altLang="ja-JP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altLang="ja-JP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US" altLang="ja-JP" dirty="0">
                <a:solidFill>
                  <a:prstClr val="black"/>
                </a:solidFill>
              </a:rPr>
              <a:t>→TDC4</a:t>
            </a:r>
            <a:r>
              <a:rPr lang="ja-JP" altLang="en-US" dirty="0">
                <a:solidFill>
                  <a:prstClr val="black"/>
                </a:solidFill>
              </a:rPr>
              <a:t>の値と時間の関係が知りたい</a:t>
            </a:r>
            <a:endParaRPr lang="en-US" altLang="ja-JP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altLang="ja-JP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US" altLang="ja-JP" dirty="0">
                <a:solidFill>
                  <a:prstClr val="black"/>
                </a:solidFill>
              </a:rPr>
              <a:t>  </a:t>
            </a:r>
            <a:r>
              <a:rPr lang="ja-JP" altLang="en-US" dirty="0">
                <a:solidFill>
                  <a:prstClr val="black"/>
                </a:solidFill>
              </a:rPr>
              <a:t>「　</a:t>
            </a:r>
            <a:r>
              <a:rPr lang="en-US" altLang="ja-JP" dirty="0">
                <a:solidFill>
                  <a:prstClr val="black"/>
                </a:solidFill>
              </a:rPr>
              <a:t> Time(ns)    </a:t>
            </a:r>
            <a:r>
              <a:rPr lang="ja-JP" altLang="en-US" dirty="0">
                <a:solidFill>
                  <a:prstClr val="black"/>
                </a:solidFill>
              </a:rPr>
              <a:t>＝</a:t>
            </a:r>
            <a:r>
              <a:rPr lang="en-US" altLang="ja-JP" dirty="0">
                <a:solidFill>
                  <a:prstClr val="black"/>
                </a:solidFill>
              </a:rPr>
              <a:t>     a×</a:t>
            </a:r>
            <a:r>
              <a:rPr lang="ja-JP" altLang="en-US" dirty="0">
                <a:solidFill>
                  <a:prstClr val="black"/>
                </a:solidFill>
              </a:rPr>
              <a:t>（</a:t>
            </a:r>
            <a:r>
              <a:rPr lang="en-US" altLang="ja-JP" dirty="0">
                <a:solidFill>
                  <a:prstClr val="black"/>
                </a:solidFill>
              </a:rPr>
              <a:t>TDC</a:t>
            </a:r>
            <a:r>
              <a:rPr lang="ja-JP" altLang="en-US" dirty="0">
                <a:solidFill>
                  <a:prstClr val="black"/>
                </a:solidFill>
              </a:rPr>
              <a:t>の値）</a:t>
            </a:r>
            <a:r>
              <a:rPr lang="en-US" altLang="ja-JP" dirty="0">
                <a:solidFill>
                  <a:prstClr val="black"/>
                </a:solidFill>
              </a:rPr>
              <a:t> +  b</a:t>
            </a:r>
            <a:r>
              <a:rPr lang="ja-JP" altLang="en-US" dirty="0">
                <a:solidFill>
                  <a:prstClr val="black"/>
                </a:solidFill>
              </a:rPr>
              <a:t>　</a:t>
            </a:r>
            <a:r>
              <a:rPr lang="en-US" altLang="ja-JP" dirty="0">
                <a:solidFill>
                  <a:prstClr val="black"/>
                </a:solidFill>
              </a:rPr>
              <a:t>  </a:t>
            </a:r>
            <a:r>
              <a:rPr lang="ja-JP" altLang="en-US" dirty="0">
                <a:solidFill>
                  <a:prstClr val="black"/>
                </a:solidFill>
              </a:rPr>
              <a:t>」</a:t>
            </a:r>
            <a:r>
              <a:rPr lang="en-US" altLang="ja-JP" dirty="0">
                <a:solidFill>
                  <a:prstClr val="black"/>
                </a:solidFill>
              </a:rPr>
              <a:t> </a:t>
            </a:r>
          </a:p>
          <a:p>
            <a:pPr marL="0" lvl="0" indent="0">
              <a:buNone/>
            </a:pPr>
            <a:endParaRPr lang="en-US" altLang="ja-JP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US" altLang="ja-JP" dirty="0">
                <a:solidFill>
                  <a:prstClr val="black"/>
                </a:solidFill>
              </a:rPr>
              <a:t>  </a:t>
            </a:r>
            <a:r>
              <a:rPr lang="ja-JP" altLang="en-US" dirty="0">
                <a:solidFill>
                  <a:prstClr val="black"/>
                </a:solidFill>
              </a:rPr>
              <a:t>して、</a:t>
            </a:r>
            <a:r>
              <a:rPr lang="en-US" altLang="ja-JP" dirty="0" err="1">
                <a:solidFill>
                  <a:prstClr val="black"/>
                </a:solidFill>
              </a:rPr>
              <a:t>a,b</a:t>
            </a:r>
            <a:r>
              <a:rPr lang="ja-JP" altLang="en-US" dirty="0">
                <a:solidFill>
                  <a:prstClr val="black"/>
                </a:solidFill>
              </a:rPr>
              <a:t>を</a:t>
            </a:r>
            <a:r>
              <a:rPr lang="ja-JP" altLang="en-US" dirty="0" smtClean="0">
                <a:solidFill>
                  <a:prstClr val="black"/>
                </a:solidFill>
              </a:rPr>
              <a:t>求める</a:t>
            </a:r>
            <a:endParaRPr lang="en-US" altLang="ja-JP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altLang="ja-JP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US" altLang="ja-JP" dirty="0" smtClean="0">
                <a:solidFill>
                  <a:prstClr val="black"/>
                </a:solidFill>
              </a:rPr>
              <a:t>Delay</a:t>
            </a:r>
            <a:r>
              <a:rPr lang="ja-JP" altLang="en-US" dirty="0" smtClean="0">
                <a:solidFill>
                  <a:prstClr val="black"/>
                </a:solidFill>
              </a:rPr>
              <a:t>を用いる。</a:t>
            </a:r>
            <a:endParaRPr lang="en-US" altLang="ja-JP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9369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TDC Calibration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 algn="ctr">
              <a:buNone/>
            </a:pPr>
            <a:endParaRPr kumimoji="1" lang="en-US" altLang="ja-JP" dirty="0" smtClean="0"/>
          </a:p>
          <a:p>
            <a:pPr marL="0" indent="0" algn="ctr">
              <a:buNone/>
            </a:pPr>
            <a:endParaRPr kumimoji="1" lang="en-US" altLang="ja-JP" dirty="0" smtClean="0"/>
          </a:p>
          <a:p>
            <a:pPr marL="0" indent="0" algn="ctr">
              <a:buNone/>
            </a:pPr>
            <a:endParaRPr kumimoji="1" lang="en-US" altLang="ja-JP" dirty="0"/>
          </a:p>
          <a:p>
            <a:pPr marL="0" indent="0" algn="ctr">
              <a:buNone/>
            </a:pPr>
            <a:r>
              <a:rPr kumimoji="1" lang="ja-JP" altLang="en-US" dirty="0" smtClean="0"/>
              <a:t>表４　</a:t>
            </a:r>
            <a:r>
              <a:rPr kumimoji="1" lang="en-US" altLang="ja-JP" dirty="0" smtClean="0"/>
              <a:t>TDC</a:t>
            </a:r>
            <a:r>
              <a:rPr kumimoji="1" lang="ja-JP" altLang="en-US" dirty="0" smtClean="0"/>
              <a:t>の値と時間の関係</a:t>
            </a:r>
            <a:endParaRPr kumimoji="1" lang="en-US" altLang="ja-JP" dirty="0" smtClean="0"/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71043"/>
              </p:ext>
            </p:extLst>
          </p:nvPr>
        </p:nvGraphicFramePr>
        <p:xfrm>
          <a:off x="1524000" y="1396999"/>
          <a:ext cx="6096000" cy="3475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69505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solidFill>
                            <a:schemeClr val="tx1"/>
                          </a:solidFill>
                        </a:rPr>
                        <a:t>Delay(ns)</a:t>
                      </a:r>
                      <a:endParaRPr kumimoji="1" lang="ja-JP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solidFill>
                            <a:schemeClr val="tx1"/>
                          </a:solidFill>
                        </a:rPr>
                        <a:t>TDC4</a:t>
                      </a:r>
                      <a:endParaRPr kumimoji="1" lang="ja-JP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9505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236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989</a:t>
                      </a:r>
                      <a:endParaRPr kumimoji="1" lang="ja-JP" altLang="en-US" sz="2400" dirty="0"/>
                    </a:p>
                  </a:txBody>
                  <a:tcPr/>
                </a:tc>
              </a:tr>
              <a:tr h="69505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478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714</a:t>
                      </a:r>
                      <a:endParaRPr kumimoji="1" lang="ja-JP" altLang="en-US" sz="2400" dirty="0"/>
                    </a:p>
                  </a:txBody>
                  <a:tcPr/>
                </a:tc>
              </a:tr>
              <a:tr h="69505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>
                          <a:solidFill>
                            <a:schemeClr val="tx1"/>
                          </a:solidFill>
                        </a:rPr>
                        <a:t>714</a:t>
                      </a:r>
                      <a:endParaRPr kumimoji="1" lang="ja-JP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2871</a:t>
                      </a:r>
                      <a:endParaRPr kumimoji="1" lang="ja-JP" altLang="en-US" sz="2400" dirty="0"/>
                    </a:p>
                  </a:txBody>
                  <a:tcPr/>
                </a:tc>
              </a:tr>
              <a:tr h="69505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952</a:t>
                      </a:r>
                      <a:endParaRPr kumimoji="1" lang="ja-JP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 smtClean="0"/>
                        <a:t>3814</a:t>
                      </a:r>
                      <a:endParaRPr kumimoji="1" lang="ja-JP" alt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545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TDC Calibration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dirty="0" smtClean="0"/>
              <a:t>得られた式</a:t>
            </a:r>
            <a:endParaRPr kumimoji="1" lang="en-US" altLang="ja-JP" dirty="0" smtClean="0"/>
          </a:p>
          <a:p>
            <a:pPr marL="0" indent="0">
              <a:buNone/>
            </a:pPr>
            <a:r>
              <a:rPr kumimoji="1" lang="en-US" altLang="ja-JP" dirty="0" smtClean="0"/>
              <a:t>Time(ns)=(4095</a:t>
            </a:r>
            <a:r>
              <a:rPr kumimoji="1" lang="ja-JP" altLang="en-US" dirty="0" smtClean="0"/>
              <a:t>－</a:t>
            </a:r>
            <a:r>
              <a:rPr kumimoji="1" lang="en-US" altLang="ja-JP" dirty="0" smtClean="0"/>
              <a:t>TDC)×0.253</a:t>
            </a:r>
            <a:r>
              <a:rPr kumimoji="1" lang="ja-JP" altLang="en-US" dirty="0" smtClean="0"/>
              <a:t>－</a:t>
            </a:r>
            <a:r>
              <a:rPr kumimoji="1" lang="en-US" altLang="ja-JP" dirty="0" smtClean="0"/>
              <a:t>13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436" y="2963937"/>
            <a:ext cx="5923128" cy="334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5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TDC Calibration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2332037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kumimoji="1" lang="en-US" altLang="ja-JP" dirty="0" smtClean="0"/>
          </a:p>
          <a:p>
            <a:pPr marL="0" indent="0" algn="ctr">
              <a:buNone/>
            </a:pPr>
            <a:endParaRPr kumimoji="1" lang="en-US" altLang="ja-JP" dirty="0"/>
          </a:p>
          <a:p>
            <a:pPr marL="0" indent="0" algn="ctr">
              <a:buNone/>
            </a:pPr>
            <a:endParaRPr kumimoji="1" lang="en-US" altLang="ja-JP" dirty="0" smtClean="0"/>
          </a:p>
          <a:p>
            <a:pPr marL="0" indent="0" algn="ctr">
              <a:buNone/>
            </a:pPr>
            <a:endParaRPr kumimoji="1" lang="en-US" altLang="ja-JP" dirty="0"/>
          </a:p>
          <a:p>
            <a:pPr marL="0" indent="0" algn="ctr">
              <a:buNone/>
            </a:pPr>
            <a:endParaRPr kumimoji="1" lang="en-US" altLang="ja-JP" dirty="0" smtClean="0"/>
          </a:p>
          <a:p>
            <a:pPr marL="0" indent="0" algn="ctr">
              <a:buNone/>
            </a:pPr>
            <a:endParaRPr kumimoji="1" lang="en-US" altLang="ja-JP" dirty="0"/>
          </a:p>
          <a:p>
            <a:pPr marL="0" indent="0" algn="ctr">
              <a:buNone/>
            </a:pPr>
            <a:endParaRPr kumimoji="1" lang="en-US" altLang="ja-JP" dirty="0" smtClean="0"/>
          </a:p>
          <a:p>
            <a:pPr marL="0" indent="0" algn="ctr">
              <a:buNone/>
            </a:pPr>
            <a:endParaRPr kumimoji="1" lang="en-US" altLang="ja-JP" dirty="0"/>
          </a:p>
          <a:p>
            <a:pPr marL="0" indent="0" algn="ctr">
              <a:buNone/>
            </a:pPr>
            <a:endParaRPr kumimoji="1" lang="en-US" altLang="ja-JP" dirty="0" smtClean="0"/>
          </a:p>
          <a:p>
            <a:pPr marL="0" indent="0" algn="ctr">
              <a:buNone/>
            </a:pPr>
            <a:endParaRPr kumimoji="1" lang="en-US" altLang="ja-JP" dirty="0"/>
          </a:p>
          <a:p>
            <a:pPr marL="0" indent="0" algn="ctr">
              <a:buNone/>
            </a:pPr>
            <a:r>
              <a:rPr kumimoji="1" lang="ja-JP" altLang="en-US" dirty="0" smtClean="0"/>
              <a:t>図８　</a:t>
            </a:r>
            <a:r>
              <a:rPr kumimoji="1" lang="en-US" altLang="ja-JP" dirty="0" smtClean="0"/>
              <a:t>TDC</a:t>
            </a:r>
            <a:r>
              <a:rPr kumimoji="1" lang="ja-JP" altLang="en-US" dirty="0" smtClean="0"/>
              <a:t>の生データ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68" y="1173706"/>
            <a:ext cx="8952931" cy="481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2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TDC Calibration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2335449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kumimoji="1" lang="en-US" altLang="ja-JP" dirty="0" smtClean="0"/>
          </a:p>
          <a:p>
            <a:pPr marL="0" indent="0" algn="ctr">
              <a:buNone/>
            </a:pPr>
            <a:endParaRPr kumimoji="1" lang="en-US" altLang="ja-JP" dirty="0"/>
          </a:p>
          <a:p>
            <a:pPr marL="0" indent="0" algn="ctr">
              <a:buNone/>
            </a:pPr>
            <a:endParaRPr kumimoji="1" lang="en-US" altLang="ja-JP" dirty="0" smtClean="0"/>
          </a:p>
          <a:p>
            <a:pPr marL="0" indent="0" algn="ctr">
              <a:buNone/>
            </a:pPr>
            <a:endParaRPr kumimoji="1" lang="en-US" altLang="ja-JP" dirty="0"/>
          </a:p>
          <a:p>
            <a:pPr marL="0" indent="0" algn="ctr">
              <a:buNone/>
            </a:pPr>
            <a:endParaRPr kumimoji="1" lang="en-US" altLang="ja-JP" dirty="0" smtClean="0"/>
          </a:p>
          <a:p>
            <a:pPr marL="0" indent="0" algn="ctr">
              <a:buNone/>
            </a:pPr>
            <a:endParaRPr kumimoji="1" lang="en-US" altLang="ja-JP" dirty="0"/>
          </a:p>
          <a:p>
            <a:pPr marL="0" indent="0" algn="ctr">
              <a:buNone/>
            </a:pPr>
            <a:endParaRPr kumimoji="1" lang="en-US" altLang="ja-JP" dirty="0" smtClean="0"/>
          </a:p>
          <a:p>
            <a:pPr marL="0" indent="0" algn="ctr">
              <a:buNone/>
            </a:pPr>
            <a:r>
              <a:rPr kumimoji="1" lang="ja-JP" altLang="en-US" dirty="0" smtClean="0"/>
              <a:t>図９　</a:t>
            </a:r>
            <a:r>
              <a:rPr kumimoji="1" lang="en-US" altLang="ja-JP" dirty="0" smtClean="0"/>
              <a:t>TDC Calibration</a:t>
            </a:r>
            <a:r>
              <a:rPr kumimoji="1" lang="ja-JP" altLang="en-US" dirty="0" smtClean="0"/>
              <a:t>後のグラフ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1946"/>
            <a:ext cx="9144000" cy="487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50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TQ </a:t>
            </a:r>
            <a:r>
              <a:rPr kumimoji="1" lang="ja-JP" altLang="en-US" dirty="0" smtClean="0"/>
              <a:t>補正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8720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kumimoji="1" lang="ja-JP" altLang="en-US" dirty="0" smtClean="0"/>
              <a:t>信号の大きさによって</a:t>
            </a:r>
            <a:r>
              <a:rPr kumimoji="1" lang="en-US" altLang="ja-JP" dirty="0" smtClean="0"/>
              <a:t>threshold</a:t>
            </a:r>
            <a:r>
              <a:rPr kumimoji="1" lang="ja-JP" altLang="en-US" dirty="0" smtClean="0"/>
              <a:t>を超えるまでにかかる時間が異なる。これを補正する。</a:t>
            </a: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図</a:t>
            </a:r>
            <a:r>
              <a:rPr kumimoji="1" lang="en-US" altLang="ja-JP" dirty="0" smtClean="0"/>
              <a:t>10</a:t>
            </a:r>
            <a:r>
              <a:rPr kumimoji="1" lang="ja-JP" altLang="en-US" dirty="0" smtClean="0"/>
              <a:t>　</a:t>
            </a:r>
            <a:r>
              <a:rPr kumimoji="1" lang="en-US" altLang="ja-JP" dirty="0" err="1" smtClean="0"/>
              <a:t>NaI</a:t>
            </a:r>
            <a:r>
              <a:rPr kumimoji="1" lang="ja-JP" altLang="en-US" dirty="0" smtClean="0"/>
              <a:t>からの信号の概略図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16" y="2895594"/>
            <a:ext cx="5661353" cy="277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1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TQ</a:t>
            </a:r>
            <a:r>
              <a:rPr kumimoji="1" lang="ja-JP" altLang="en-US" dirty="0" smtClean="0"/>
              <a:t>補正関数の作成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100851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kumimoji="1" lang="en-US" altLang="ja-JP" dirty="0" smtClean="0"/>
                  <a:t>ΔT(E)=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ja-JP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den>
                    </m:f>
                  </m:oMath>
                </a14:m>
                <a:r>
                  <a:rPr kumimoji="1" lang="ja-JP" altLang="en-US" dirty="0" smtClean="0"/>
                  <a:t>  </a:t>
                </a:r>
                <a:endParaRPr kumimoji="1" lang="en-US" altLang="ja-JP" dirty="0" smtClean="0"/>
              </a:p>
              <a:p>
                <a:pPr marL="0" indent="0" algn="ctr">
                  <a:buNone/>
                </a:pPr>
                <a:r>
                  <a:rPr kumimoji="1" lang="ja-JP" altLang="en-US" dirty="0" smtClean="0"/>
                  <a:t>→</a:t>
                </a:r>
                <a:r>
                  <a:rPr kumimoji="1" lang="en-US" altLang="ja-JP" dirty="0" smtClean="0"/>
                  <a:t>ΔT(E)=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ja-JP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eqArr>
                          <m:eqArrPr>
                            <m:ctrlPr>
                              <a:rPr kumimoji="1" lang="en-US" altLang="ja-JP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kumimoji="1" lang="en-US" altLang="ja-JP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ja-JP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kumimoji="1" lang="en-US" altLang="ja-JP" b="0" i="1" smtClean="0">
                                    <a:latin typeface="Cambria Math" panose="02040503050406030204" pitchFamily="18" charset="0"/>
                                  </a:rPr>
                                  <m:t>𝐸𝑛𝑒𝑟𝑔𝑦</m:t>
                                </m:r>
                                <m:r>
                                  <a:rPr kumimoji="1" lang="en-US" altLang="ja-JP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ja-JP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kumimoji="1" lang="en-US" altLang="ja-JP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kumimoji="1" lang="en-US" altLang="ja-JP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sup>
                                <m:sSub>
                                  <m:sSubPr>
                                    <m:ctrlPr>
                                      <a:rPr kumimoji="1" lang="en-US" altLang="ja-JP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kumimoji="1" lang="en-US" altLang="ja-JP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sup>
                            </m:sSup>
                          </m:e>
                          <m:e/>
                        </m:eqArr>
                      </m:den>
                    </m:f>
                    <m:r>
                      <a:rPr kumimoji="1" lang="ja-JP" altLang="en-US" i="1">
                        <a:latin typeface="Cambria Math" panose="02040503050406030204" pitchFamily="18" charset="0"/>
                      </a:rPr>
                      <m:t>＋</m:t>
                    </m:r>
                    <m:sSub>
                      <m:sSubPr>
                        <m:ctrlPr>
                          <a:rPr kumimoji="1" lang="en-US" altLang="ja-JP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kumimoji="1" lang="en-US" altLang="ja-JP" dirty="0" smtClean="0"/>
              </a:p>
              <a:p>
                <a:pPr marL="0" indent="0" algn="ctr">
                  <a:buNone/>
                </a:pPr>
                <a:endParaRPr kumimoji="1" lang="en-US" altLang="ja-JP" dirty="0"/>
              </a:p>
              <a:p>
                <a:pPr marL="0" indent="0" algn="ctr">
                  <a:buNone/>
                </a:pPr>
                <a:endParaRPr kumimoji="1" lang="en-US" altLang="ja-JP" dirty="0" smtClean="0"/>
              </a:p>
              <a:p>
                <a:pPr marL="0" indent="0" algn="ctr">
                  <a:buNone/>
                </a:pPr>
                <a:endParaRPr kumimoji="1" lang="en-US" altLang="ja-JP" dirty="0"/>
              </a:p>
              <a:p>
                <a:pPr marL="0" indent="0" algn="ctr">
                  <a:buNone/>
                </a:pPr>
                <a:endParaRPr kumimoji="1" lang="en-US" altLang="ja-JP" dirty="0" smtClean="0"/>
              </a:p>
              <a:p>
                <a:pPr marL="0" indent="0" algn="ctr">
                  <a:buNone/>
                </a:pPr>
                <a:r>
                  <a:rPr kumimoji="1" lang="ja-JP" altLang="en-US" dirty="0" smtClean="0"/>
                  <a:t>図１１　</a:t>
                </a:r>
                <a:r>
                  <a:rPr kumimoji="1" lang="en-US" altLang="ja-JP" dirty="0" smtClean="0"/>
                  <a:t>TQ</a:t>
                </a:r>
                <a:r>
                  <a:rPr kumimoji="1" lang="ja-JP" altLang="en-US" dirty="0" smtClean="0"/>
                  <a:t>補正の概念図</a:t>
                </a:r>
                <a:endParaRPr kumimoji="1" lang="en-US" altLang="ja-JP" dirty="0" smtClean="0"/>
              </a:p>
              <a:p>
                <a:pPr marL="0" indent="0" algn="ctr">
                  <a:buNone/>
                </a:pPr>
                <a:endParaRPr kumimoji="1" lang="ja-JP" altLang="en-US" dirty="0"/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100851"/>
              </a:xfrm>
              <a:blipFill rotWithShape="0">
                <a:blip r:embed="rId2"/>
                <a:stretch>
                  <a:fillRect b="-83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397" y="3411940"/>
            <a:ext cx="5465928" cy="222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9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TQ</a:t>
            </a:r>
            <a:r>
              <a:rPr kumimoji="1" lang="ja-JP" altLang="en-US" dirty="0" smtClean="0"/>
              <a:t>補正前の二次元ヒストグラム</a:t>
            </a:r>
            <a:endParaRPr kumimoji="1" lang="ja-JP" alt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17638"/>
            <a:ext cx="4342578" cy="4525963"/>
          </a:xfr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50" y="1417638"/>
            <a:ext cx="418727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0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ja-JP" altLang="en-US" sz="6000" dirty="0" smtClean="0">
                <a:solidFill>
                  <a:schemeClr val="tx1"/>
                </a:solidFill>
              </a:rPr>
              <a:t>第１章　はじめに</a:t>
            </a:r>
            <a:endParaRPr kumimoji="1" lang="ja-JP" altLang="en-US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8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TQ</a:t>
            </a:r>
            <a:r>
              <a:rPr kumimoji="1" lang="ja-JP" altLang="en-US" dirty="0" smtClean="0"/>
              <a:t>補正の結果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コンテンツ プレースホルダー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850944549"/>
                  </p:ext>
                </p:extLst>
              </p:nvPr>
            </p:nvGraphicFramePr>
            <p:xfrm>
              <a:off x="457200" y="1600199"/>
              <a:ext cx="8229600" cy="403632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43200"/>
                    <a:gridCol w="2743200"/>
                    <a:gridCol w="2743200"/>
                  </a:tblGrid>
                  <a:tr h="8072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3200" dirty="0" smtClean="0">
                              <a:solidFill>
                                <a:schemeClr val="tx1"/>
                              </a:solidFill>
                            </a:rPr>
                            <a:t>Parameter</a:t>
                          </a:r>
                          <a:endParaRPr kumimoji="1" lang="ja-JP" altLang="en-US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3200" dirty="0" smtClean="0">
                              <a:solidFill>
                                <a:schemeClr val="tx1"/>
                              </a:solidFill>
                            </a:rPr>
                            <a:t>NaI1</a:t>
                          </a:r>
                          <a:endParaRPr kumimoji="1" lang="ja-JP" altLang="en-US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3200" dirty="0" smtClean="0">
                              <a:solidFill>
                                <a:schemeClr val="tx1"/>
                              </a:solidFill>
                            </a:rPr>
                            <a:t>NaI2</a:t>
                          </a:r>
                          <a:endParaRPr kumimoji="1" lang="ja-JP" altLang="en-US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</a:tr>
                  <a:tr h="80726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1" lang="en-US" altLang="ja-JP" sz="4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44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kumimoji="1" lang="en-US" altLang="ja-JP" sz="4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1" lang="ja-JP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800" dirty="0" smtClean="0"/>
                            <a:t>1.113×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ja-JP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</m:oMath>
                          </a14:m>
                          <a:r>
                            <a:rPr kumimoji="1" lang="en-US" altLang="ja-JP" sz="2800" dirty="0" smtClean="0"/>
                            <a:t>1</a:t>
                          </a:r>
                          <a:endParaRPr kumimoji="1" lang="ja-JP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800" dirty="0" smtClean="0"/>
                            <a:t>3.808×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ja-JP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</m:oMath>
                          </a14:m>
                          <a:r>
                            <a:rPr kumimoji="1" lang="en-US" altLang="ja-JP" sz="2800" dirty="0" smtClean="0"/>
                            <a:t>1</a:t>
                          </a:r>
                          <a:endParaRPr kumimoji="1" lang="ja-JP" altLang="en-US" sz="2800" dirty="0"/>
                        </a:p>
                      </a:txBody>
                      <a:tcPr/>
                    </a:tc>
                  </a:tr>
                  <a:tr h="80726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1" lang="en-US" altLang="ja-JP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40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kumimoji="1" lang="en-US" altLang="ja-JP" sz="4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1" lang="ja-JP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800" dirty="0" smtClean="0"/>
                            <a:t>-3.494×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ja-JP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kumimoji="1" lang="ja-JP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800" dirty="0" smtClean="0"/>
                            <a:t>-2.842×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1" lang="en-US" altLang="ja-JP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</m:sSup>
                            </m:oMath>
                          </a14:m>
                          <a:r>
                            <a:rPr kumimoji="1" lang="en-US" altLang="ja-JP" sz="2800" dirty="0" smtClean="0"/>
                            <a:t>1</a:t>
                          </a:r>
                          <a:endParaRPr kumimoji="1" lang="ja-JP" altLang="en-US" sz="2800" dirty="0"/>
                        </a:p>
                      </a:txBody>
                      <a:tcPr/>
                    </a:tc>
                  </a:tr>
                  <a:tr h="80726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1" lang="en-US" altLang="ja-JP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40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kumimoji="1" lang="en-US" altLang="ja-JP" sz="4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1" lang="ja-JP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800" dirty="0" smtClean="0"/>
                            <a:t>3.391</a:t>
                          </a:r>
                          <a:endParaRPr kumimoji="1" lang="ja-JP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800" dirty="0" smtClean="0"/>
                            <a:t>3.699</a:t>
                          </a:r>
                          <a:endParaRPr kumimoji="1" lang="ja-JP" altLang="en-US" sz="2800" dirty="0"/>
                        </a:p>
                      </a:txBody>
                      <a:tcPr/>
                    </a:tc>
                  </a:tr>
                  <a:tr h="807265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kumimoji="1" lang="en-US" altLang="ja-JP" sz="4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ja-JP" sz="40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kumimoji="1" lang="en-US" altLang="ja-JP" sz="40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kumimoji="1" lang="ja-JP" alt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800" dirty="0" smtClean="0"/>
                            <a:t>109.9</a:t>
                          </a:r>
                          <a:endParaRPr kumimoji="1" lang="ja-JP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800" dirty="0" smtClean="0"/>
                            <a:t>116.1</a:t>
                          </a:r>
                          <a:endParaRPr kumimoji="1" lang="ja-JP" altLang="en-US" sz="28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コンテンツ プレースホルダー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850944549"/>
                  </p:ext>
                </p:extLst>
              </p:nvPr>
            </p:nvGraphicFramePr>
            <p:xfrm>
              <a:off x="457200" y="1600199"/>
              <a:ext cx="8229600" cy="403632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43200"/>
                    <a:gridCol w="2743200"/>
                    <a:gridCol w="2743200"/>
                  </a:tblGrid>
                  <a:tr h="8072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3200" dirty="0" smtClean="0">
                              <a:solidFill>
                                <a:schemeClr val="tx1"/>
                              </a:solidFill>
                            </a:rPr>
                            <a:t>Parameter</a:t>
                          </a:r>
                          <a:endParaRPr kumimoji="1" lang="ja-JP" altLang="en-US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3200" dirty="0" smtClean="0">
                              <a:solidFill>
                                <a:schemeClr val="tx1"/>
                              </a:solidFill>
                            </a:rPr>
                            <a:t>NaI1</a:t>
                          </a:r>
                          <a:endParaRPr kumimoji="1" lang="ja-JP" altLang="en-US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3200" dirty="0" smtClean="0">
                              <a:solidFill>
                                <a:schemeClr val="tx1"/>
                              </a:solidFill>
                            </a:rPr>
                            <a:t>NaI2</a:t>
                          </a:r>
                          <a:endParaRPr kumimoji="1" lang="ja-JP" altLang="en-US" sz="32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</a:tr>
                  <a:tr h="807265"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444" t="-109848" r="-201111" b="-30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444" t="-109848" r="-101111" b="-30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444" t="-109848" r="-1111" b="-303030"/>
                          </a:stretch>
                        </a:blipFill>
                      </a:tcPr>
                    </a:tc>
                  </a:tr>
                  <a:tr h="807265"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444" t="-208271" r="-201111" b="-2007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444" t="-208271" r="-101111" b="-2007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00444" t="-208271" r="-1111" b="-200752"/>
                          </a:stretch>
                        </a:blipFill>
                      </a:tcPr>
                    </a:tc>
                  </a:tr>
                  <a:tr h="807265"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444" t="-310606" r="-201111" b="-1022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800" dirty="0" smtClean="0"/>
                            <a:t>3.391</a:t>
                          </a:r>
                          <a:endParaRPr kumimoji="1" lang="ja-JP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800" dirty="0" smtClean="0"/>
                            <a:t>3.699</a:t>
                          </a:r>
                          <a:endParaRPr kumimoji="1" lang="ja-JP" altLang="en-US" sz="2800" dirty="0"/>
                        </a:p>
                      </a:txBody>
                      <a:tcPr/>
                    </a:tc>
                  </a:tr>
                  <a:tr h="807265"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444" t="-407519" r="-201111" b="-15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800" dirty="0" smtClean="0"/>
                            <a:t>109.9</a:t>
                          </a:r>
                          <a:endParaRPr kumimoji="1" lang="ja-JP" altLang="en-US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800" dirty="0" smtClean="0"/>
                            <a:t>116.1</a:t>
                          </a:r>
                          <a:endParaRPr kumimoji="1" lang="ja-JP" altLang="en-US" sz="28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778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TQ</a:t>
            </a:r>
            <a:r>
              <a:rPr kumimoji="1" lang="ja-JP" altLang="en-US" dirty="0" smtClean="0"/>
              <a:t>補正後の二次元ヒストグラム</a:t>
            </a:r>
            <a:endParaRPr kumimoji="1" lang="ja-JP" alt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170" y="1417638"/>
            <a:ext cx="4412930" cy="4708525"/>
          </a:xfr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7638"/>
            <a:ext cx="4449170" cy="482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89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TQ</a:t>
            </a:r>
            <a:r>
              <a:rPr kumimoji="1" lang="ja-JP" altLang="en-US" dirty="0" smtClean="0"/>
              <a:t>補正後の寿命の計算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kumimoji="1" lang="en-US" altLang="ja-JP" dirty="0" smtClean="0"/>
                  <a:t>TQ</a:t>
                </a:r>
                <a:r>
                  <a:rPr kumimoji="1" lang="ja-JP" altLang="en-US" dirty="0" smtClean="0"/>
                  <a:t>補正によって正しい</a:t>
                </a:r>
                <a:r>
                  <a:rPr kumimoji="1" lang="en-US" altLang="ja-JP" dirty="0" smtClean="0"/>
                  <a:t>Time</a:t>
                </a:r>
                <a:r>
                  <a:rPr kumimoji="1" lang="ja-JP" altLang="en-US" dirty="0" smtClean="0"/>
                  <a:t>がわかったので、データから寿命を求める。以下の式において</a:t>
                </a:r>
                <a:r>
                  <a:rPr kumimoji="1" lang="en-US" altLang="ja-JP" dirty="0" smtClean="0"/>
                  <a:t>p[1]</a:t>
                </a:r>
                <a:r>
                  <a:rPr kumimoji="1" lang="ja-JP" altLang="en-US" dirty="0" smtClean="0"/>
                  <a:t>が寿命</a:t>
                </a:r>
                <a:r>
                  <a:rPr kumimoji="1" lang="en-US" altLang="ja-JP" dirty="0" smtClean="0"/>
                  <a:t>(ns)</a:t>
                </a:r>
                <a:r>
                  <a:rPr kumimoji="1" lang="ja-JP" altLang="en-US" dirty="0" err="1" smtClean="0"/>
                  <a:t>。</a:t>
                </a:r>
                <a:endParaRPr kumimoji="1" lang="en-US" altLang="ja-JP" dirty="0" smtClean="0"/>
              </a:p>
              <a:p>
                <a:pPr marL="0" indent="0">
                  <a:buNone/>
                </a:pPr>
                <a:endParaRPr kumimoji="1" lang="en-US" altLang="ja-JP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ja-JP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func>
                      <m:funcPr>
                        <m:ctrlPr>
                          <a:rPr kumimoji="1" lang="en-US" altLang="ja-JP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latin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ja-JP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kumimoji="1" lang="en-US" altLang="ja-JP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ja-JP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num>
                              <m:den>
                                <m:r>
                                  <a:rPr kumimoji="1" lang="en-US" altLang="ja-JP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kumimoji="1" lang="en-US" altLang="ja-JP" b="0" i="1" smtClean="0">
                                    <a:latin typeface="Cambria Math" panose="02040503050406030204" pitchFamily="18" charset="0"/>
                                  </a:rPr>
                                  <m:t>[1]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kumimoji="1" lang="ja-JP" altLang="en-US" b="0" dirty="0" smtClean="0"/>
                  <a:t>＋</a:t>
                </a:r>
                <a14:m>
                  <m:oMath xmlns:m="http://schemas.openxmlformats.org/officeDocument/2006/math">
                    <m:r>
                      <a:rPr kumimoji="1" lang="en-US" altLang="ja-JP" b="0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kumimoji="1" lang="en-US" altLang="ja-JP" b="0" i="1" dirty="0" smtClean="0">
                        <a:latin typeface="Cambria Math" panose="02040503050406030204" pitchFamily="18" charset="0"/>
                      </a:rPr>
                      <m:t>[2]</m:t>
                    </m:r>
                  </m:oMath>
                </a14:m>
                <a:endParaRPr kumimoji="1" lang="en-US" altLang="ja-JP" b="0" dirty="0" smtClean="0"/>
              </a:p>
              <a:p>
                <a:pPr marL="0" indent="0">
                  <a:buNone/>
                </a:pPr>
                <a:endParaRPr kumimoji="1" lang="en-US" altLang="ja-JP" dirty="0" smtClean="0"/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852" t="-242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253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TQ</a:t>
            </a:r>
            <a:r>
              <a:rPr kumimoji="1" lang="ja-JP" altLang="en-US" dirty="0" smtClean="0"/>
              <a:t>補正後の寿命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08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図１４　</a:t>
            </a:r>
            <a:r>
              <a:rPr kumimoji="1" lang="en-US" altLang="ja-JP" dirty="0" smtClean="0"/>
              <a:t>NaI1                        </a:t>
            </a:r>
            <a:r>
              <a:rPr kumimoji="1" lang="ja-JP" altLang="en-US" dirty="0" smtClean="0"/>
              <a:t>図１５　</a:t>
            </a:r>
            <a:r>
              <a:rPr kumimoji="1" lang="en-US" altLang="ja-JP" dirty="0" smtClean="0"/>
              <a:t>NaI2</a:t>
            </a: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466" y="2006222"/>
            <a:ext cx="4667534" cy="3537301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3" y="2039530"/>
            <a:ext cx="4435523" cy="350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6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TQ</a:t>
            </a:r>
            <a:r>
              <a:rPr kumimoji="1" lang="ja-JP" altLang="en-US" dirty="0" smtClean="0"/>
              <a:t>補正後の</a:t>
            </a:r>
            <a:r>
              <a:rPr kumimoji="1" lang="en-US" altLang="ja-JP" dirty="0" smtClean="0"/>
              <a:t>Lifetime-fitting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コンテンツ プレースホルダー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57923316"/>
                  </p:ext>
                </p:extLst>
              </p:nvPr>
            </p:nvGraphicFramePr>
            <p:xfrm>
              <a:off x="457200" y="1600200"/>
              <a:ext cx="8229600" cy="377701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114800"/>
                    <a:gridCol w="4114800"/>
                  </a:tblGrid>
                  <a:tr h="12590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6600" dirty="0" err="1" smtClean="0">
                              <a:solidFill>
                                <a:schemeClr val="tx1"/>
                              </a:solidFill>
                            </a:rPr>
                            <a:t>NaI</a:t>
                          </a:r>
                          <a:endParaRPr kumimoji="1" lang="ja-JP" altLang="en-US" sz="6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5400" dirty="0" smtClean="0">
                              <a:solidFill>
                                <a:schemeClr val="tx1"/>
                              </a:solidFill>
                            </a:rPr>
                            <a:t>寿命</a:t>
                          </a:r>
                          <a:r>
                            <a:rPr kumimoji="1" lang="en-US" altLang="ja-JP" sz="5400" dirty="0" smtClean="0">
                              <a:solidFill>
                                <a:schemeClr val="tx1"/>
                              </a:solidFill>
                            </a:rPr>
                            <a:t>(ns)</a:t>
                          </a:r>
                          <a:endParaRPr kumimoji="1" lang="ja-JP" altLang="en-US" sz="5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</a:tr>
                  <a:tr h="12590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4800" dirty="0" smtClean="0">
                              <a:solidFill>
                                <a:schemeClr val="tx1"/>
                              </a:solidFill>
                            </a:rPr>
                            <a:t>NaI1</a:t>
                          </a:r>
                          <a:endParaRPr kumimoji="1" lang="ja-JP" altLang="en-US" sz="4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4800" b="0" dirty="0" smtClean="0">
                              <a:solidFill>
                                <a:schemeClr val="tx1"/>
                              </a:solidFill>
                              <a:ea typeface="Cambria Math" panose="02040503050406030204" pitchFamily="18" charset="0"/>
                            </a:rPr>
                            <a:t>88.69</a:t>
                          </a:r>
                          <a14:m>
                            <m:oMath xmlns:m="http://schemas.openxmlformats.org/officeDocument/2006/math">
                              <m:r>
                                <a:rPr kumimoji="1" lang="en-US" altLang="ja-JP" sz="4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kumimoji="1" lang="en-US" altLang="ja-JP" sz="4800" dirty="0" smtClean="0">
                              <a:solidFill>
                                <a:schemeClr val="tx1"/>
                              </a:solidFill>
                            </a:rPr>
                            <a:t>6.97</a:t>
                          </a:r>
                          <a:endParaRPr kumimoji="1" lang="ja-JP" altLang="en-US" sz="4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</a:tr>
                  <a:tr h="12590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4800" dirty="0" smtClean="0">
                              <a:solidFill>
                                <a:schemeClr val="tx1"/>
                              </a:solidFill>
                            </a:rPr>
                            <a:t>NaI2</a:t>
                          </a:r>
                          <a:endParaRPr kumimoji="1" lang="ja-JP" altLang="en-US" sz="4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4800" dirty="0" smtClean="0">
                              <a:solidFill>
                                <a:schemeClr val="tx1"/>
                              </a:solidFill>
                            </a:rPr>
                            <a:t>89.84</a:t>
                          </a:r>
                          <a14:m>
                            <m:oMath xmlns:m="http://schemas.openxmlformats.org/officeDocument/2006/math">
                              <m:r>
                                <a:rPr kumimoji="1" lang="en-US" altLang="ja-JP" sz="4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kumimoji="1" lang="en-US" altLang="ja-JP" sz="4800" dirty="0" smtClean="0">
                              <a:solidFill>
                                <a:schemeClr val="tx1"/>
                              </a:solidFill>
                            </a:rPr>
                            <a:t>8.02</a:t>
                          </a:r>
                          <a:endParaRPr kumimoji="1" lang="ja-JP" altLang="en-US" sz="4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コンテンツ プレースホルダー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57923316"/>
                  </p:ext>
                </p:extLst>
              </p:nvPr>
            </p:nvGraphicFramePr>
            <p:xfrm>
              <a:off x="457200" y="1600200"/>
              <a:ext cx="8229600" cy="377701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114800"/>
                    <a:gridCol w="4114800"/>
                  </a:tblGrid>
                  <a:tr h="12590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6600" dirty="0" err="1" smtClean="0">
                              <a:solidFill>
                                <a:schemeClr val="tx1"/>
                              </a:solidFill>
                            </a:rPr>
                            <a:t>NaI</a:t>
                          </a:r>
                          <a:endParaRPr kumimoji="1" lang="ja-JP" altLang="en-US" sz="6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5400" dirty="0" smtClean="0">
                              <a:solidFill>
                                <a:schemeClr val="tx1"/>
                              </a:solidFill>
                            </a:rPr>
                            <a:t>寿命</a:t>
                          </a:r>
                          <a:r>
                            <a:rPr kumimoji="1" lang="en-US" altLang="ja-JP" sz="5400" dirty="0" smtClean="0">
                              <a:solidFill>
                                <a:schemeClr val="tx1"/>
                              </a:solidFill>
                            </a:rPr>
                            <a:t>(ns)</a:t>
                          </a:r>
                          <a:endParaRPr kumimoji="1" lang="ja-JP" altLang="en-US" sz="5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</a:tr>
                  <a:tr h="12590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4800" dirty="0" smtClean="0">
                              <a:solidFill>
                                <a:schemeClr val="tx1"/>
                              </a:solidFill>
                            </a:rPr>
                            <a:t>NaI1</a:t>
                          </a:r>
                          <a:endParaRPr kumimoji="1" lang="ja-JP" altLang="en-US" sz="4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296" t="-117391" r="-741" b="-100966"/>
                          </a:stretch>
                        </a:blipFill>
                      </a:tcPr>
                    </a:tc>
                  </a:tr>
                  <a:tr h="12590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4800" dirty="0" smtClean="0">
                              <a:solidFill>
                                <a:schemeClr val="tx1"/>
                              </a:solidFill>
                            </a:rPr>
                            <a:t>NaI2</a:t>
                          </a:r>
                          <a:endParaRPr kumimoji="1" lang="ja-JP" altLang="en-US" sz="4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00296" t="-217391" r="-741" b="-96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054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sz="5400" dirty="0" smtClean="0"/>
              <a:t>第</a:t>
            </a:r>
            <a:r>
              <a:rPr lang="en-US" altLang="ja-JP" sz="5400" dirty="0" smtClean="0"/>
              <a:t>5</a:t>
            </a:r>
            <a:r>
              <a:rPr lang="ja-JP" altLang="en-US" sz="5400" dirty="0" smtClean="0"/>
              <a:t>章　考察　</a:t>
            </a:r>
            <a:r>
              <a:rPr lang="ja-JP" altLang="en-US" dirty="0"/>
              <a:t>　</a:t>
            </a:r>
            <a:br>
              <a:rPr lang="ja-JP" altLang="en-US" dirty="0"/>
            </a:b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4545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ja-JP" altLang="en-US" dirty="0" smtClean="0"/>
              <a:t> </a:t>
            </a:r>
            <a:r>
              <a:rPr lang="en-US" altLang="ja-JP" dirty="0" smtClean="0"/>
              <a:t>NaI3 </a:t>
            </a:r>
            <a:r>
              <a:rPr lang="ja-JP" altLang="en-US" dirty="0" smtClean="0"/>
              <a:t>のデータについて</a:t>
            </a:r>
            <a:br>
              <a:rPr lang="ja-JP" altLang="en-US" dirty="0" smtClean="0"/>
            </a:b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525963"/>
          </a:xfrm>
        </p:spPr>
        <p:txBody>
          <a:bodyPr>
            <a:normAutofit/>
          </a:bodyPr>
          <a:lstStyle/>
          <a:p>
            <a:r>
              <a:rPr kumimoji="1" lang="ja-JP" altLang="en-US" dirty="0" smtClean="0"/>
              <a:t>ペデスタルについて</a:t>
            </a:r>
            <a:endParaRPr kumimoji="1" lang="ja-JP" altLang="en-US" dirty="0"/>
          </a:p>
        </p:txBody>
      </p:sp>
      <p:pic>
        <p:nvPicPr>
          <p:cNvPr id="5" name="Picture 2" descr="C:\Users\tomoya\Desktop\picture\namadat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714488"/>
            <a:ext cx="8283025" cy="49153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796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42910" y="1142984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altLang="ja-JP" dirty="0" smtClean="0"/>
              <a:t>NaI3 </a:t>
            </a:r>
            <a:r>
              <a:rPr lang="ja-JP" altLang="en-US" dirty="0" smtClean="0"/>
              <a:t>のエネルギーに対する </a:t>
            </a:r>
            <a:r>
              <a:rPr lang="en-US" altLang="ja-JP" dirty="0" smtClean="0"/>
              <a:t>ADC-calibration </a:t>
            </a:r>
          </a:p>
          <a:p>
            <a:pPr>
              <a:buNone/>
            </a:pPr>
            <a:r>
              <a:rPr lang="ja-JP" altLang="en-US" dirty="0" smtClean="0"/>
              <a:t>を行った際に、エネルギーが </a:t>
            </a:r>
            <a:r>
              <a:rPr lang="en-US" altLang="ja-JP" dirty="0" smtClean="0"/>
              <a:t>0 </a:t>
            </a:r>
            <a:r>
              <a:rPr lang="ja-JP" altLang="en-US" dirty="0" smtClean="0"/>
              <a:t>の点に対応し</a:t>
            </a:r>
            <a:endParaRPr lang="en-US" altLang="ja-JP" dirty="0" smtClean="0"/>
          </a:p>
          <a:p>
            <a:pPr>
              <a:buNone/>
            </a:pPr>
            <a:r>
              <a:rPr lang="ja-JP" altLang="en-US" dirty="0" smtClean="0"/>
              <a:t>ている</a:t>
            </a:r>
            <a:r>
              <a:rPr lang="en-US" altLang="ja-JP" dirty="0" smtClean="0"/>
              <a:t>ADC-count </a:t>
            </a:r>
            <a:r>
              <a:rPr lang="ja-JP" altLang="en-US" dirty="0" smtClean="0"/>
              <a:t>の分布が分裂していたため</a:t>
            </a:r>
            <a:endParaRPr lang="en-US" altLang="ja-JP" dirty="0" smtClean="0"/>
          </a:p>
          <a:p>
            <a:pPr>
              <a:buNone/>
            </a:pPr>
            <a:r>
              <a:rPr lang="ja-JP" altLang="en-US" dirty="0" smtClean="0"/>
              <a:t>に上手く </a:t>
            </a:r>
            <a:r>
              <a:rPr lang="en-US" altLang="ja-JP" dirty="0" smtClean="0"/>
              <a:t>calibration </a:t>
            </a:r>
            <a:r>
              <a:rPr lang="ja-JP" altLang="en-US" dirty="0" smtClean="0"/>
              <a:t>を行うことができなかった</a:t>
            </a:r>
            <a:endParaRPr lang="en-US" altLang="ja-JP" dirty="0" smtClean="0"/>
          </a:p>
          <a:p>
            <a:pPr>
              <a:buNone/>
            </a:pPr>
            <a:r>
              <a:rPr lang="ja-JP" altLang="en-US" dirty="0" smtClean="0"/>
              <a:t>ため、</a:t>
            </a:r>
            <a:r>
              <a:rPr lang="en-US" altLang="ja-JP" dirty="0" smtClean="0"/>
              <a:t>NaI3 </a:t>
            </a:r>
            <a:r>
              <a:rPr lang="ja-JP" altLang="en-US" dirty="0" smtClean="0"/>
              <a:t>で採ったデータは不適切なもので</a:t>
            </a:r>
            <a:endParaRPr lang="en-US" altLang="ja-JP" dirty="0" smtClean="0"/>
          </a:p>
          <a:p>
            <a:pPr>
              <a:buNone/>
            </a:pPr>
            <a:r>
              <a:rPr lang="ja-JP" altLang="en-US" dirty="0" smtClean="0"/>
              <a:t>あると判断をして寿命の計算をすることには</a:t>
            </a:r>
            <a:endParaRPr lang="en-US" altLang="ja-JP" dirty="0" smtClean="0"/>
          </a:p>
          <a:p>
            <a:pPr>
              <a:buNone/>
            </a:pPr>
            <a:r>
              <a:rPr lang="ja-JP" altLang="en-US" dirty="0" smtClean="0"/>
              <a:t>用いなかった。</a:t>
            </a:r>
            <a:endParaRPr lang="ja-JP" altLang="en-US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5669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1785982" y="0"/>
            <a:ext cx="8229600" cy="1143000"/>
          </a:xfrm>
        </p:spPr>
        <p:txBody>
          <a:bodyPr>
            <a:normAutofit/>
          </a:bodyPr>
          <a:lstStyle/>
          <a:p>
            <a:r>
              <a:rPr kumimoji="1" lang="en-US" altLang="ja-JP" sz="3600" dirty="0" smtClean="0"/>
              <a:t>TQ</a:t>
            </a:r>
            <a:r>
              <a:rPr kumimoji="1" lang="ja-JP" altLang="en-US" sz="3600" dirty="0" smtClean="0"/>
              <a:t>補正関数の誤差</a:t>
            </a:r>
            <a:endParaRPr kumimoji="1" lang="ja-JP" altLang="en-US" sz="3600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0" y="1285860"/>
            <a:ext cx="8715404" cy="4525963"/>
          </a:xfrm>
        </p:spPr>
        <p:txBody>
          <a:bodyPr/>
          <a:lstStyle/>
          <a:p>
            <a:pPr>
              <a:buNone/>
            </a:pPr>
            <a:r>
              <a:rPr lang="en-US" altLang="ja-JP" dirty="0" smtClean="0">
                <a:solidFill>
                  <a:prstClr val="black"/>
                </a:solidFill>
              </a:rPr>
              <a:t>    Fitting</a:t>
            </a:r>
            <a:r>
              <a:rPr lang="ja-JP" altLang="en-US" dirty="0" smtClean="0">
                <a:solidFill>
                  <a:prstClr val="black"/>
                </a:solidFill>
              </a:rPr>
              <a:t>した</a:t>
            </a:r>
            <a:r>
              <a:rPr lang="en-US" altLang="ja-JP" dirty="0" smtClean="0">
                <a:solidFill>
                  <a:prstClr val="black"/>
                </a:solidFill>
              </a:rPr>
              <a:t>TQ</a:t>
            </a:r>
            <a:r>
              <a:rPr lang="ja-JP" altLang="en-US" dirty="0">
                <a:solidFill>
                  <a:prstClr val="black"/>
                </a:solidFill>
              </a:rPr>
              <a:t>補正</a:t>
            </a:r>
            <a:r>
              <a:rPr lang="ja-JP" altLang="en-US" dirty="0" smtClean="0">
                <a:solidFill>
                  <a:prstClr val="black"/>
                </a:solidFill>
              </a:rPr>
              <a:t>関数の</a:t>
            </a:r>
            <a:r>
              <a:rPr lang="en-US" altLang="ja-JP" dirty="0" smtClean="0">
                <a:solidFill>
                  <a:prstClr val="black"/>
                </a:solidFill>
              </a:rPr>
              <a:t>parameter</a:t>
            </a:r>
            <a:r>
              <a:rPr lang="ja-JP" altLang="en-US" dirty="0" smtClean="0">
                <a:solidFill>
                  <a:prstClr val="black"/>
                </a:solidFill>
              </a:rPr>
              <a:t>（</a:t>
            </a:r>
            <a:r>
              <a:rPr lang="en-US" altLang="ja-JP" dirty="0" smtClean="0">
                <a:solidFill>
                  <a:prstClr val="black"/>
                </a:solidFill>
              </a:rPr>
              <a:t>p0,p1,p2</a:t>
            </a:r>
            <a:r>
              <a:rPr lang="ja-JP" altLang="en-US" dirty="0" smtClean="0">
                <a:solidFill>
                  <a:prstClr val="black"/>
                </a:solidFill>
              </a:rPr>
              <a:t>）には誤差がある。</a:t>
            </a:r>
            <a:endParaRPr lang="en-US" altLang="ja-JP" dirty="0">
              <a:solidFill>
                <a:prstClr val="black"/>
              </a:solidFill>
            </a:endParaRPr>
          </a:p>
          <a:p>
            <a:endParaRPr kumimoji="1" lang="ja-JP" altLang="en-US" dirty="0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500306"/>
            <a:ext cx="4402137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正方形/長方形 5"/>
          <p:cNvSpPr/>
          <p:nvPr/>
        </p:nvSpPr>
        <p:spPr>
          <a:xfrm>
            <a:off x="357158" y="3857628"/>
            <a:ext cx="84296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3200" dirty="0" smtClean="0">
                <a:solidFill>
                  <a:prstClr val="black"/>
                </a:solidFill>
              </a:rPr>
              <a:t>その</a:t>
            </a:r>
            <a:r>
              <a:rPr lang="ja-JP" altLang="en-US" sz="3200" dirty="0">
                <a:solidFill>
                  <a:prstClr val="black"/>
                </a:solidFill>
              </a:rPr>
              <a:t>補正</a:t>
            </a:r>
            <a:r>
              <a:rPr lang="ja-JP" altLang="en-US" sz="3200" dirty="0" smtClean="0">
                <a:solidFill>
                  <a:prstClr val="black"/>
                </a:solidFill>
              </a:rPr>
              <a:t>関数の誤差を、</a:t>
            </a:r>
            <a:r>
              <a:rPr lang="ja-JP" altLang="en-US" sz="3200" dirty="0">
                <a:solidFill>
                  <a:prstClr val="black"/>
                </a:solidFill>
              </a:rPr>
              <a:t>誤差伝搬の式を</a:t>
            </a:r>
            <a:r>
              <a:rPr lang="ja-JP" altLang="en-US" sz="3200" dirty="0" smtClean="0">
                <a:solidFill>
                  <a:prstClr val="black"/>
                </a:solidFill>
              </a:rPr>
              <a:t>用いて</a:t>
            </a:r>
            <a:endParaRPr lang="en-US" altLang="ja-JP" sz="3200" dirty="0" smtClean="0">
              <a:solidFill>
                <a:prstClr val="black"/>
              </a:solidFill>
            </a:endParaRPr>
          </a:p>
          <a:p>
            <a:r>
              <a:rPr lang="ja-JP" altLang="en-US" sz="3200" dirty="0" smtClean="0">
                <a:solidFill>
                  <a:prstClr val="black"/>
                </a:solidFill>
              </a:rPr>
              <a:t>求め</a:t>
            </a:r>
            <a:r>
              <a:rPr lang="ja-JP" altLang="en-US" sz="3200" dirty="0">
                <a:solidFill>
                  <a:prstClr val="black"/>
                </a:solidFill>
              </a:rPr>
              <a:t>、その誤差を含めて補正を</a:t>
            </a:r>
            <a:r>
              <a:rPr lang="ja-JP" altLang="en-US" sz="3200" dirty="0" smtClean="0">
                <a:solidFill>
                  <a:prstClr val="black"/>
                </a:solidFill>
              </a:rPr>
              <a:t>行い新たに寿命</a:t>
            </a:r>
            <a:endParaRPr lang="en-US" altLang="ja-JP" sz="3200" dirty="0" smtClean="0">
              <a:solidFill>
                <a:prstClr val="black"/>
              </a:solidFill>
            </a:endParaRPr>
          </a:p>
          <a:p>
            <a:r>
              <a:rPr lang="ja-JP" altLang="en-US" sz="3200" dirty="0" smtClean="0">
                <a:solidFill>
                  <a:prstClr val="black"/>
                </a:solidFill>
              </a:rPr>
              <a:t>を求める。</a:t>
            </a:r>
            <a:endParaRPr lang="en-US" altLang="ja-JP" sz="3200" dirty="0" smtClean="0">
              <a:solidFill>
                <a:prstClr val="black"/>
              </a:solidFill>
            </a:endParaRPr>
          </a:p>
          <a:p>
            <a:endParaRPr lang="en-US" altLang="ja-JP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13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2384" y="357166"/>
            <a:ext cx="875131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表 5"/>
          <p:cNvGraphicFramePr>
            <a:graphicFrameLocks noGrp="1"/>
          </p:cNvGraphicFramePr>
          <p:nvPr/>
        </p:nvGraphicFramePr>
        <p:xfrm>
          <a:off x="642910" y="4143380"/>
          <a:ext cx="7500992" cy="2529840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1875248"/>
                <a:gridCol w="1875248"/>
                <a:gridCol w="1875248"/>
                <a:gridCol w="1875248"/>
              </a:tblGrid>
              <a:tr h="571504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2800" dirty="0" smtClean="0"/>
                    </a:p>
                    <a:p>
                      <a:pPr algn="ctr"/>
                      <a:r>
                        <a:rPr kumimoji="1" lang="en-US" altLang="ja-JP" sz="2800" dirty="0" smtClean="0"/>
                        <a:t>ΔT[ns]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2800" dirty="0" smtClean="0"/>
                    </a:p>
                    <a:p>
                      <a:pPr algn="ctr"/>
                      <a:r>
                        <a:rPr kumimoji="1" lang="en-US" altLang="ja-JP" sz="2800" dirty="0" err="1" smtClean="0"/>
                        <a:t>ΔT+δΔT</a:t>
                      </a:r>
                      <a:r>
                        <a:rPr kumimoji="1" lang="en-US" altLang="ja-JP" sz="2800" dirty="0" smtClean="0"/>
                        <a:t>[ns]</a:t>
                      </a:r>
                      <a:endParaRPr kumimoji="1" lang="ja-JP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2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800" dirty="0" smtClean="0"/>
                        <a:t>ΔT-</a:t>
                      </a:r>
                      <a:r>
                        <a:rPr kumimoji="1" lang="en-US" altLang="ja-JP" sz="2800" dirty="0" err="1" smtClean="0"/>
                        <a:t>δΔT</a:t>
                      </a:r>
                      <a:r>
                        <a:rPr kumimoji="1" lang="en-US" altLang="ja-JP" sz="2800" dirty="0" smtClean="0"/>
                        <a:t>[]ns</a:t>
                      </a:r>
                      <a:endParaRPr kumimoji="1" lang="ja-JP" altLang="en-US" sz="2800" dirty="0" smtClean="0"/>
                    </a:p>
                    <a:p>
                      <a:pPr algn="ctr"/>
                      <a:endParaRPr kumimoji="1" lang="ja-JP" alt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3200" dirty="0" smtClean="0"/>
                        <a:t>NaI1</a:t>
                      </a:r>
                      <a:endParaRPr kumimoji="1" lang="ja-JP" altLang="en-US" sz="3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800" dirty="0" smtClean="0"/>
                        <a:t>88.7</a:t>
                      </a:r>
                      <a:r>
                        <a:rPr kumimoji="1" lang="fi-FI" altLang="ja-JP" sz="2800" dirty="0" smtClean="0"/>
                        <a:t>±6.9</a:t>
                      </a:r>
                      <a:endParaRPr kumimoji="1" lang="ja-JP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fi-FI" altLang="ja-JP" sz="2800" dirty="0" smtClean="0"/>
                        <a:t>94.0±7.8 </a:t>
                      </a:r>
                      <a:endParaRPr kumimoji="1" lang="ja-JP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fi-FI" altLang="ja-JP" sz="2800" dirty="0" smtClean="0"/>
                        <a:t>73.8±4.7</a:t>
                      </a:r>
                      <a:endParaRPr kumimoji="1" lang="ja-JP" alt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3200" dirty="0" smtClean="0"/>
                        <a:t>NaI2</a:t>
                      </a:r>
                      <a:endParaRPr kumimoji="1" lang="ja-JP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800" dirty="0" smtClean="0"/>
                        <a:t>89.8</a:t>
                      </a:r>
                      <a:r>
                        <a:rPr kumimoji="1" lang="fi-FI" altLang="ja-JP" sz="2800" dirty="0" smtClean="0"/>
                        <a:t>±8.0</a:t>
                      </a:r>
                      <a:endParaRPr kumimoji="1" lang="ja-JP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fi-FI" altLang="ja-JP" sz="2800" dirty="0" smtClean="0"/>
                        <a:t>91.3±10.3 </a:t>
                      </a:r>
                      <a:endParaRPr kumimoji="1" lang="ja-JP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fi-FI" altLang="ja-JP" sz="2800" dirty="0" smtClean="0"/>
                        <a:t>89.9±9.7</a:t>
                      </a:r>
                      <a:endParaRPr kumimoji="1" lang="ja-JP" alt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テキスト ボックス 6"/>
          <p:cNvSpPr txBox="1"/>
          <p:nvPr/>
        </p:nvSpPr>
        <p:spPr>
          <a:xfrm>
            <a:off x="428596" y="3071810"/>
            <a:ext cx="8286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/>
              <a:t>この式を用いて、実際に求めた寿命は以下のようになった。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52749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実験目的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err="1" smtClean="0"/>
              <a:t>NaI</a:t>
            </a:r>
            <a:r>
              <a:rPr kumimoji="1" lang="ja-JP" altLang="en-US" dirty="0" smtClean="0"/>
              <a:t>シンチレータとプラスチックシンチレータを用いてオルソポジトロニウムの寿命を求めること。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また得られた寿命と</a:t>
            </a:r>
            <a:r>
              <a:rPr kumimoji="1" lang="en-US" altLang="ja-JP" dirty="0" smtClean="0"/>
              <a:t>QED</a:t>
            </a:r>
            <a:r>
              <a:rPr kumimoji="1" lang="ja-JP" altLang="en-US" dirty="0" smtClean="0"/>
              <a:t>による理論値とを比較、検討した。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7886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ja-JP" altLang="en-US" dirty="0" smtClean="0"/>
              <a:t>　 よって</a:t>
            </a:r>
            <a:r>
              <a:rPr lang="ja-JP" altLang="en-US" dirty="0"/>
              <a:t>、この誤差として最大のものをとると以下のように </a:t>
            </a:r>
            <a:r>
              <a:rPr lang="en-US" altLang="ja-JP" dirty="0"/>
              <a:t>TQ </a:t>
            </a:r>
            <a:r>
              <a:rPr lang="ja-JP" altLang="en-US" dirty="0"/>
              <a:t>補正による</a:t>
            </a:r>
            <a:r>
              <a:rPr lang="ja-JP" altLang="en-US" dirty="0" smtClean="0"/>
              <a:t>寿命の</a:t>
            </a:r>
            <a:r>
              <a:rPr lang="ja-JP" altLang="en-US" dirty="0"/>
              <a:t>誤差 </a:t>
            </a:r>
            <a:r>
              <a:rPr lang="en-US" altLang="ja-JP" dirty="0" err="1"/>
              <a:t>σTQ</a:t>
            </a:r>
            <a:r>
              <a:rPr lang="en-US" altLang="ja-JP" dirty="0"/>
              <a:t> </a:t>
            </a:r>
            <a:r>
              <a:rPr lang="ja-JP" altLang="en-US" dirty="0" smtClean="0"/>
              <a:t>が求められた</a:t>
            </a:r>
            <a:r>
              <a:rPr lang="ja-JP" altLang="en-US" dirty="0"/>
              <a:t>。</a:t>
            </a:r>
          </a:p>
          <a:p>
            <a:endParaRPr kumimoji="1"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/>
        </p:nvGraphicFramePr>
        <p:xfrm>
          <a:off x="1285852" y="3357562"/>
          <a:ext cx="6429419" cy="157163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143814"/>
                <a:gridCol w="2143814"/>
                <a:gridCol w="2141791"/>
              </a:tblGrid>
              <a:tr h="6906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44" marR="91444" marT="45740" marB="4574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NaI1</a:t>
                      </a:r>
                      <a:endParaRPr kumimoji="1" lang="ja-JP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44" marR="91444" marT="45740" marB="4574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NaI2</a:t>
                      </a:r>
                      <a:endParaRPr kumimoji="1" lang="ja-JP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44" marR="91444" marT="45740" marB="45740" horzOverflow="overflow"/>
                </a:tc>
              </a:tr>
              <a:tr h="880986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32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σ</a:t>
                      </a:r>
                      <a:r>
                        <a:rPr kumimoji="1" lang="en-US" altLang="ja-JP" sz="3200" u="none" strike="noStrike" cap="none" normalizeH="0" baseline="-25000" dirty="0" err="1" smtClean="0">
                          <a:ln>
                            <a:noFill/>
                          </a:ln>
                          <a:effectLst/>
                        </a:rPr>
                        <a:t>TQ</a:t>
                      </a:r>
                      <a:r>
                        <a:rPr kumimoji="1" lang="en-US" altLang="ja-JP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[ns]</a:t>
                      </a:r>
                      <a:endParaRPr kumimoji="1" lang="ja-JP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44" marR="91444" marT="45740" marB="4574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7.8</a:t>
                      </a:r>
                      <a:endParaRPr kumimoji="1" lang="ja-JP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44" marR="91444" marT="45740" marB="4574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10.8</a:t>
                      </a:r>
                      <a:endParaRPr kumimoji="1" lang="ja-JP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44" marR="91444" marT="45740" marB="4574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233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Fitting</a:t>
            </a:r>
            <a:r>
              <a:rPr kumimoji="1" lang="ja-JP" altLang="en-US" dirty="0" smtClean="0"/>
              <a:t>による誤差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0" y="1500174"/>
            <a:ext cx="7929586" cy="4525963"/>
          </a:xfrm>
        </p:spPr>
        <p:txBody>
          <a:bodyPr/>
          <a:lstStyle/>
          <a:p>
            <a:pPr>
              <a:buFont typeface="Wingdings" pitchFamily="2" charset="2"/>
              <a:buChar char="l"/>
            </a:pPr>
            <a:r>
              <a:rPr lang="ja-JP" altLang="en-US" dirty="0" smtClean="0">
                <a:latin typeface="ＭＳ Ｐゴシック" pitchFamily="50" charset="-128"/>
              </a:rPr>
              <a:t>最後に寿命を出すために</a:t>
            </a:r>
            <a:r>
              <a:rPr lang="en-US" altLang="ja-JP" dirty="0" smtClean="0">
                <a:latin typeface="ＭＳ Ｐゴシック" pitchFamily="50" charset="-128"/>
              </a:rPr>
              <a:t>fitting</a:t>
            </a:r>
            <a:r>
              <a:rPr lang="ja-JP" altLang="en-US" dirty="0" smtClean="0">
                <a:latin typeface="ＭＳ Ｐゴシック" pitchFamily="50" charset="-128"/>
              </a:rPr>
              <a:t>する際にも誤差が生じる。</a:t>
            </a:r>
            <a:endParaRPr lang="en-US" altLang="ja-JP" dirty="0" smtClean="0">
              <a:latin typeface="ＭＳ Ｐゴシック" pitchFamily="50" charset="-128"/>
            </a:endParaRPr>
          </a:p>
          <a:p>
            <a:pPr>
              <a:buFont typeface="Wingdings" pitchFamily="2" charset="2"/>
              <a:buChar char="l"/>
            </a:pPr>
            <a:r>
              <a:rPr lang="ja-JP" altLang="en-US" dirty="0" smtClean="0">
                <a:latin typeface="ＭＳ Ｐゴシック" pitchFamily="50" charset="-128"/>
              </a:rPr>
              <a:t>　</a:t>
            </a:r>
            <a:r>
              <a:rPr lang="en-US" altLang="ja-JP" dirty="0" smtClean="0">
                <a:latin typeface="ＭＳ Ｐゴシック" pitchFamily="50" charset="-128"/>
              </a:rPr>
              <a:t>fitting</a:t>
            </a:r>
            <a:r>
              <a:rPr lang="ja-JP" altLang="en-US" dirty="0" smtClean="0">
                <a:latin typeface="ＭＳ Ｐゴシック" pitchFamily="50" charset="-128"/>
              </a:rPr>
              <a:t>の際の誤差</a:t>
            </a:r>
            <a:r>
              <a:rPr lang="en-US" altLang="ja-JP" dirty="0" err="1" smtClean="0">
                <a:latin typeface="ＭＳ Ｐゴシック" pitchFamily="50" charset="-128"/>
              </a:rPr>
              <a:t>σ</a:t>
            </a:r>
            <a:r>
              <a:rPr lang="en-US" altLang="ja-JP" baseline="-25000" dirty="0" err="1" smtClean="0">
                <a:latin typeface="ＭＳ Ｐゴシック" pitchFamily="50" charset="-128"/>
              </a:rPr>
              <a:t>fitting</a:t>
            </a:r>
            <a:endParaRPr lang="en-US" altLang="ja-JP" baseline="-25000" dirty="0">
              <a:latin typeface="ＭＳ Ｐゴシック" pitchFamily="50" charset="-128"/>
            </a:endParaRPr>
          </a:p>
          <a:p>
            <a:pPr>
              <a:buNone/>
            </a:pPr>
            <a:r>
              <a:rPr lang="ja-JP" altLang="en-US" baseline="-25000" dirty="0">
                <a:latin typeface="ＭＳ Ｐゴシック" pitchFamily="50" charset="-128"/>
              </a:rPr>
              <a:t>　</a:t>
            </a:r>
            <a:r>
              <a:rPr lang="ja-JP" altLang="en-US" baseline="-25000" dirty="0" smtClean="0">
                <a:latin typeface="ＭＳ Ｐゴシック" pitchFamily="50" charset="-128"/>
              </a:rPr>
              <a:t>　　</a:t>
            </a:r>
            <a:r>
              <a:rPr lang="ja-JP" altLang="en-US" dirty="0" smtClean="0">
                <a:latin typeface="ＭＳ Ｐゴシック" pitchFamily="50" charset="-128"/>
              </a:rPr>
              <a:t>とすると、</a:t>
            </a:r>
            <a:endParaRPr lang="en-US" altLang="ja-JP" dirty="0" smtClean="0">
              <a:latin typeface="ＭＳ Ｐゴシック" pitchFamily="50" charset="-128"/>
            </a:endParaRPr>
          </a:p>
          <a:p>
            <a:pPr>
              <a:buNone/>
            </a:pPr>
            <a:r>
              <a:rPr lang="ja-JP" altLang="en-US" dirty="0">
                <a:latin typeface="ＭＳ Ｐゴシック" pitchFamily="50" charset="-128"/>
              </a:rPr>
              <a:t>　</a:t>
            </a:r>
            <a:r>
              <a:rPr lang="ja-JP" altLang="en-US" dirty="0" smtClean="0">
                <a:latin typeface="ＭＳ Ｐゴシック" pitchFamily="50" charset="-128"/>
              </a:rPr>
              <a:t>　実際の誤差は</a:t>
            </a:r>
            <a:endParaRPr lang="en-US" altLang="ja-JP" dirty="0" smtClean="0">
              <a:latin typeface="ＭＳ Ｐゴシック" pitchFamily="50" charset="-128"/>
            </a:endParaRPr>
          </a:p>
          <a:p>
            <a:pPr>
              <a:buNone/>
            </a:pPr>
            <a:r>
              <a:rPr lang="ja-JP" altLang="en-US" dirty="0">
                <a:latin typeface="ＭＳ Ｐゴシック" pitchFamily="50" charset="-128"/>
              </a:rPr>
              <a:t>　</a:t>
            </a:r>
            <a:r>
              <a:rPr lang="ja-JP" altLang="en-US" dirty="0" smtClean="0">
                <a:latin typeface="ＭＳ Ｐゴシック" pitchFamily="50" charset="-128"/>
              </a:rPr>
              <a:t>　以下のようになった。</a:t>
            </a:r>
            <a:endParaRPr kumimoji="1" lang="ja-JP" altLang="en-US" dirty="0"/>
          </a:p>
        </p:txBody>
      </p:sp>
      <p:pic>
        <p:nvPicPr>
          <p:cNvPr id="3074" name="Picture 2" descr="C:\Users\tomoya\Desktop\picture\NaI2-lifetim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143116"/>
            <a:ext cx="3929058" cy="2661620"/>
          </a:xfrm>
          <a:prstGeom prst="rect">
            <a:avLst/>
          </a:prstGeom>
          <a:noFill/>
        </p:spPr>
      </p:pic>
      <p:graphicFrame>
        <p:nvGraphicFramePr>
          <p:cNvPr id="5" name="表 4"/>
          <p:cNvGraphicFramePr>
            <a:graphicFrameLocks noGrp="1"/>
          </p:cNvGraphicFramePr>
          <p:nvPr/>
        </p:nvGraphicFramePr>
        <p:xfrm>
          <a:off x="642910" y="5214950"/>
          <a:ext cx="5045075" cy="115832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681163"/>
                <a:gridCol w="1682750"/>
                <a:gridCol w="1681162"/>
              </a:tblGrid>
              <a:tr h="40322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23" marR="91423" marT="45740" marB="4574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NaI1</a:t>
                      </a:r>
                      <a:endParaRPr kumimoji="1" lang="ja-JP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23" marR="91423" marT="45740" marB="4574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NaI2</a:t>
                      </a:r>
                      <a:endParaRPr kumimoji="1" lang="ja-JP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23" marR="91423" marT="45740" marB="45740" horzOverflow="overflow"/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σ</a:t>
                      </a:r>
                      <a:r>
                        <a:rPr kumimoji="1" lang="en-US" altLang="ja-JP" sz="3200" u="none" strike="noStrike" cap="none" normalizeH="0" baseline="-25000" smtClean="0">
                          <a:ln>
                            <a:noFill/>
                          </a:ln>
                          <a:effectLst/>
                        </a:rPr>
                        <a:t>fitting</a:t>
                      </a:r>
                      <a:r>
                        <a:rPr kumimoji="1" lang="en-US" altLang="ja-JP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[ns]</a:t>
                      </a:r>
                      <a:endParaRPr kumimoji="1" lang="ja-JP" alt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23" marR="91423" marT="45740" marB="4574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50" charset="-128"/>
                        </a:rPr>
                        <a:t>6.97</a:t>
                      </a:r>
                      <a:endParaRPr kumimoji="1" lang="ja-JP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23" marR="91423" marT="45740" marB="4574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50" charset="-128"/>
                        </a:rPr>
                        <a:t>10.0</a:t>
                      </a:r>
                      <a:endParaRPr kumimoji="1" lang="ja-JP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23" marR="91423" marT="45740" marB="4574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611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28596" y="357166"/>
            <a:ext cx="8229600" cy="4525963"/>
          </a:xfrm>
        </p:spPr>
        <p:txBody>
          <a:bodyPr/>
          <a:lstStyle/>
          <a:p>
            <a:r>
              <a:rPr lang="ja-JP" altLang="en-US" dirty="0" smtClean="0"/>
              <a:t>以上の</a:t>
            </a:r>
            <a:r>
              <a:rPr lang="en-US" altLang="ja-JP" dirty="0" smtClean="0"/>
              <a:t>2</a:t>
            </a:r>
            <a:r>
              <a:rPr lang="ja-JP" altLang="en-US" dirty="0" err="1" smtClean="0"/>
              <a:t>つの</a:t>
            </a:r>
            <a:r>
              <a:rPr lang="ja-JP" altLang="en-US" dirty="0" smtClean="0"/>
              <a:t>誤差を考慮した統計誤差は、</a:t>
            </a:r>
            <a:endParaRPr lang="en-US" altLang="ja-JP" dirty="0" smtClean="0"/>
          </a:p>
          <a:p>
            <a:pPr>
              <a:buNone/>
            </a:pPr>
            <a:r>
              <a:rPr lang="ja-JP" altLang="en-US" dirty="0" smtClean="0"/>
              <a:t>　 以下</a:t>
            </a:r>
            <a:r>
              <a:rPr lang="ja-JP" altLang="en-US" dirty="0"/>
              <a:t>の式で</a:t>
            </a:r>
            <a:r>
              <a:rPr lang="ja-JP" altLang="en-US" dirty="0" smtClean="0"/>
              <a:t>求められる</a:t>
            </a:r>
            <a:r>
              <a:rPr lang="ja-JP" altLang="en-US" dirty="0"/>
              <a:t>。</a:t>
            </a:r>
            <a:endParaRPr lang="en-US" altLang="ja-JP" dirty="0" smtClean="0"/>
          </a:p>
          <a:p>
            <a:endParaRPr lang="en-US" altLang="ja-JP" dirty="0"/>
          </a:p>
          <a:p>
            <a:endParaRPr lang="en-US" altLang="ja-JP" dirty="0" smtClean="0"/>
          </a:p>
          <a:p>
            <a:pPr>
              <a:buNone/>
            </a:pPr>
            <a:r>
              <a:rPr lang="ja-JP" altLang="en-US" dirty="0" smtClean="0"/>
              <a:t>求めた</a:t>
            </a:r>
            <a:r>
              <a:rPr lang="ja-JP" altLang="en-US" dirty="0"/>
              <a:t>結果は以下のように なった</a:t>
            </a:r>
            <a:r>
              <a:rPr lang="ja-JP" altLang="en-US" dirty="0" smtClean="0"/>
              <a:t>。</a:t>
            </a:r>
            <a:endParaRPr lang="ja-JP" altLang="en-US" dirty="0"/>
          </a:p>
        </p:txBody>
      </p:sp>
      <p:pic>
        <p:nvPicPr>
          <p:cNvPr id="4098" name="Picture 2" descr="C:\Users\tomoya\Desktop\図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71612"/>
            <a:ext cx="6904038" cy="1114425"/>
          </a:xfrm>
          <a:prstGeom prst="rect">
            <a:avLst/>
          </a:prstGeom>
          <a:noFill/>
        </p:spPr>
      </p:pic>
      <p:graphicFrame>
        <p:nvGraphicFramePr>
          <p:cNvPr id="7" name="表 6"/>
          <p:cNvGraphicFramePr>
            <a:graphicFrameLocks noGrp="1"/>
          </p:cNvGraphicFramePr>
          <p:nvPr/>
        </p:nvGraphicFramePr>
        <p:xfrm>
          <a:off x="714348" y="3714752"/>
          <a:ext cx="6429419" cy="157163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143814"/>
                <a:gridCol w="2143814"/>
                <a:gridCol w="2141791"/>
              </a:tblGrid>
              <a:tr h="69065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44" marR="91444" marT="45740" marB="4574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NaI1</a:t>
                      </a:r>
                      <a:endParaRPr kumimoji="1" lang="ja-JP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44" marR="91444" marT="45740" marB="4574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NaI2</a:t>
                      </a:r>
                      <a:endParaRPr kumimoji="1" lang="ja-JP" alt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44" marR="91444" marT="45740" marB="45740" horzOverflow="overflow"/>
                </a:tc>
              </a:tr>
              <a:tr h="880986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σ[ns]</a:t>
                      </a:r>
                      <a:endParaRPr kumimoji="1" lang="ja-JP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44" marR="91444" marT="45740" marB="4574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50" charset="-128"/>
                        </a:rPr>
                        <a:t>11.8</a:t>
                      </a:r>
                      <a:endParaRPr kumimoji="1" lang="ja-JP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44" marR="91444" marT="45740" marB="4574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50" charset="-128"/>
                        </a:rPr>
                        <a:t>14.4</a:t>
                      </a:r>
                      <a:endParaRPr kumimoji="1" lang="ja-JP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pitchFamily="50" charset="-128"/>
                      </a:endParaRPr>
                    </a:p>
                  </a:txBody>
                  <a:tcPr marL="91444" marR="91444" marT="45740" marB="4574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64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38425"/>
            <a:ext cx="7772400" cy="1470025"/>
          </a:xfrm>
        </p:spPr>
        <p:txBody>
          <a:bodyPr>
            <a:normAutofit/>
          </a:bodyPr>
          <a:lstStyle/>
          <a:p>
            <a:r>
              <a:rPr lang="ja-JP" altLang="en-US" sz="6600" dirty="0" smtClean="0"/>
              <a:t>第２章　実験方法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53148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3599"/>
          </a:xfrm>
        </p:spPr>
        <p:txBody>
          <a:bodyPr>
            <a:normAutofit fontScale="90000"/>
          </a:bodyPr>
          <a:lstStyle/>
          <a:p>
            <a:r>
              <a:rPr lang="ja-JP" altLang="en-US" dirty="0" smtClean="0"/>
              <a:t>セットアップ</a:t>
            </a:r>
            <a:endParaRPr lang="en-US" dirty="0"/>
          </a:p>
        </p:txBody>
      </p:sp>
      <p:pic>
        <p:nvPicPr>
          <p:cNvPr id="4" name="Picture 3" descr="setup2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6" t="2659" r="15748"/>
          <a:stretch/>
        </p:blipFill>
        <p:spPr>
          <a:xfrm>
            <a:off x="5950644" y="1108364"/>
            <a:ext cx="3088995" cy="51839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4364" y="1038478"/>
            <a:ext cx="6514778" cy="6678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 smtClean="0"/>
              <a:t>　実験に用いたもの</a:t>
            </a:r>
            <a:endParaRPr lang="en-US" altLang="ja-JP" sz="2800" dirty="0" smtClean="0"/>
          </a:p>
          <a:p>
            <a:pPr marL="285750" indent="-285750">
              <a:buFont typeface="Arial"/>
              <a:buChar char="•"/>
            </a:pPr>
            <a:r>
              <a:rPr lang="en-US" altLang="ja-JP" sz="2800" dirty="0" smtClean="0"/>
              <a:t>Na</a:t>
            </a:r>
            <a:r>
              <a:rPr lang="en-US" altLang="ja-JP" sz="2800" baseline="30000" dirty="0" smtClean="0"/>
              <a:t>22</a:t>
            </a:r>
            <a:r>
              <a:rPr lang="en-US" altLang="ja-JP" sz="2800" dirty="0" smtClean="0"/>
              <a:t> </a:t>
            </a:r>
            <a:r>
              <a:rPr lang="ja-JP" altLang="en-US" sz="2800" dirty="0" smtClean="0"/>
              <a:t>　</a:t>
            </a:r>
            <a:endParaRPr lang="en-US" altLang="ja-JP" sz="2800" dirty="0" smtClean="0"/>
          </a:p>
          <a:p>
            <a:r>
              <a:rPr lang="en-US" altLang="ja-JP" sz="2800" dirty="0"/>
              <a:t> </a:t>
            </a:r>
            <a:r>
              <a:rPr lang="en-US" altLang="ja-JP" sz="2800" dirty="0" smtClean="0"/>
              <a:t>      </a:t>
            </a:r>
            <a:r>
              <a:rPr lang="en-US" altLang="ja-JP" sz="2400" dirty="0" smtClean="0"/>
              <a:t>e</a:t>
            </a:r>
            <a:r>
              <a:rPr lang="en-US" altLang="ja-JP" sz="2400" baseline="30000" dirty="0" smtClean="0"/>
              <a:t>+</a:t>
            </a:r>
            <a:r>
              <a:rPr lang="ja-JP" altLang="en-US" sz="2400" dirty="0" smtClean="0"/>
              <a:t>の線源として用いた</a:t>
            </a:r>
            <a:r>
              <a:rPr lang="ja-JP" altLang="en-US" sz="2800" dirty="0" smtClean="0"/>
              <a:t>　</a:t>
            </a:r>
            <a:endParaRPr lang="en-US" altLang="ja-JP" sz="2800" dirty="0" smtClean="0"/>
          </a:p>
          <a:p>
            <a:pPr marL="285750" indent="-285750">
              <a:buFont typeface="Arial"/>
              <a:buChar char="•"/>
            </a:pPr>
            <a:r>
              <a:rPr lang="ja-JP" altLang="en-US" sz="2800" dirty="0" smtClean="0"/>
              <a:t>シリカパウダー　（</a:t>
            </a:r>
            <a:r>
              <a:rPr lang="en-US" altLang="ja-JP" sz="2800" dirty="0" smtClean="0"/>
              <a:t>SiO</a:t>
            </a:r>
            <a:r>
              <a:rPr lang="en-US" altLang="ja-JP" sz="2800" baseline="-25000" dirty="0" smtClean="0"/>
              <a:t>2</a:t>
            </a:r>
            <a:r>
              <a:rPr lang="en-US" altLang="ja-JP" sz="2800" baseline="-25000" dirty="0"/>
              <a:t>  </a:t>
            </a:r>
            <a:r>
              <a:rPr lang="en-US" altLang="ja-JP" sz="2800" dirty="0"/>
              <a:t>)</a:t>
            </a:r>
            <a:r>
              <a:rPr lang="en-US" altLang="ja-JP" sz="2800" dirty="0" smtClean="0"/>
              <a:t> </a:t>
            </a:r>
          </a:p>
          <a:p>
            <a:r>
              <a:rPr lang="ja-JP" altLang="ja-JP" sz="2800" dirty="0"/>
              <a:t>　</a:t>
            </a:r>
            <a:r>
              <a:rPr lang="ja-JP" altLang="en-US" sz="2800" dirty="0"/>
              <a:t>　</a:t>
            </a:r>
            <a:r>
              <a:rPr lang="en-US" altLang="ja-JP" sz="2800" dirty="0" smtClean="0"/>
              <a:t> </a:t>
            </a:r>
            <a:r>
              <a:rPr lang="en-US" altLang="ja-JP" sz="2400" dirty="0" smtClean="0"/>
              <a:t>Na</a:t>
            </a:r>
            <a:r>
              <a:rPr lang="ja-JP" altLang="en-US" sz="2400" dirty="0" smtClean="0"/>
              <a:t>から放射された</a:t>
            </a:r>
            <a:r>
              <a:rPr lang="en-US" altLang="ja-JP" sz="2400" dirty="0" smtClean="0"/>
              <a:t>e</a:t>
            </a:r>
            <a:r>
              <a:rPr lang="en-US" altLang="ja-JP" sz="2400" baseline="30000" dirty="0" smtClean="0"/>
              <a:t>+</a:t>
            </a:r>
            <a:r>
              <a:rPr lang="en-US" altLang="ja-JP" sz="2400" dirty="0" smtClean="0"/>
              <a:t> </a:t>
            </a:r>
            <a:r>
              <a:rPr lang="ja-JP" altLang="en-US" sz="2400" dirty="0" smtClean="0"/>
              <a:t>を</a:t>
            </a:r>
            <a:r>
              <a:rPr lang="en-US" altLang="ja-JP" sz="2400" dirty="0" smtClean="0"/>
              <a:t>Ps</a:t>
            </a:r>
            <a:r>
              <a:rPr lang="ja-JP" altLang="en-US" sz="2400" dirty="0" smtClean="0"/>
              <a:t>に変える</a:t>
            </a:r>
            <a:r>
              <a:rPr lang="ja-JP" altLang="en-US" sz="2800" dirty="0" smtClean="0"/>
              <a:t>　　　　　　　　　　　　　　　　　　　</a:t>
            </a:r>
            <a:endParaRPr lang="en-US" altLang="ja-JP" sz="2800" baseline="30000" dirty="0" smtClean="0"/>
          </a:p>
          <a:p>
            <a:pPr marL="285750" indent="-285750">
              <a:buFont typeface="Arial"/>
              <a:buChar char="•"/>
            </a:pPr>
            <a:r>
              <a:rPr lang="ja-JP" altLang="en-US" sz="2800" dirty="0" smtClean="0"/>
              <a:t>プラスチックシンチレータ（</a:t>
            </a:r>
            <a:r>
              <a:rPr lang="en-US" altLang="ja-JP" sz="2800" dirty="0" smtClean="0"/>
              <a:t>P.S.)</a:t>
            </a:r>
          </a:p>
          <a:p>
            <a:r>
              <a:rPr lang="ja-JP" altLang="ja-JP" sz="2800" dirty="0"/>
              <a:t>　</a:t>
            </a:r>
            <a:r>
              <a:rPr lang="ja-JP" altLang="en-US" sz="2800" dirty="0" smtClean="0"/>
              <a:t>　</a:t>
            </a:r>
            <a:r>
              <a:rPr lang="en-US" altLang="ja-JP" sz="2800" dirty="0" smtClean="0"/>
              <a:t>e</a:t>
            </a:r>
            <a:r>
              <a:rPr lang="en-US" altLang="ja-JP" sz="2800" baseline="30000" dirty="0" smtClean="0"/>
              <a:t>+</a:t>
            </a:r>
            <a:r>
              <a:rPr lang="ja-JP" altLang="en-US" sz="2400" dirty="0" smtClean="0"/>
              <a:t>の通過を感知する</a:t>
            </a:r>
            <a:r>
              <a:rPr lang="en-US" altLang="ja-JP" sz="2400" dirty="0" smtClean="0"/>
              <a:t>  </a:t>
            </a:r>
            <a:r>
              <a:rPr lang="ja-JP" altLang="en-US" sz="2800" dirty="0" smtClean="0"/>
              <a:t>　　</a:t>
            </a:r>
            <a:endParaRPr lang="en-US" altLang="ja-JP" sz="2800" dirty="0" smtClean="0"/>
          </a:p>
          <a:p>
            <a:pPr marL="285750" indent="-285750">
              <a:buFont typeface="Arial"/>
              <a:buChar char="•"/>
            </a:pPr>
            <a:r>
              <a:rPr lang="en-US" sz="2800" dirty="0" err="1" smtClean="0"/>
              <a:t>NaI</a:t>
            </a:r>
            <a:r>
              <a:rPr lang="ja-JP" altLang="en-US" sz="2800" dirty="0" smtClean="0"/>
              <a:t>　シンチレータ</a:t>
            </a:r>
            <a:endParaRPr lang="en-US" altLang="ja-JP" sz="2800" dirty="0" smtClean="0"/>
          </a:p>
          <a:p>
            <a:r>
              <a:rPr lang="ja-JP" altLang="ja-JP" sz="2800" dirty="0"/>
              <a:t>　</a:t>
            </a:r>
            <a:r>
              <a:rPr lang="ja-JP" altLang="en-US" sz="2800" dirty="0" smtClean="0"/>
              <a:t>　</a:t>
            </a:r>
            <a:r>
              <a:rPr lang="en-US" altLang="ja-JP" sz="2400" dirty="0" err="1" smtClean="0"/>
              <a:t>γ</a:t>
            </a:r>
            <a:r>
              <a:rPr lang="ja-JP" altLang="en-US" sz="2400" dirty="0" smtClean="0"/>
              <a:t>線を測定する</a:t>
            </a:r>
            <a:endParaRPr lang="en-US" altLang="ja-JP" sz="2400" dirty="0" smtClean="0"/>
          </a:p>
          <a:p>
            <a:pPr marL="285750" indent="-285750">
              <a:buFont typeface="Arial"/>
              <a:buChar char="•"/>
            </a:pPr>
            <a:r>
              <a:rPr lang="ja-JP" altLang="en-US" sz="2800" dirty="0" smtClean="0"/>
              <a:t>鉛（</a:t>
            </a:r>
            <a:r>
              <a:rPr lang="en-US" altLang="ja-JP" sz="2800" dirty="0" smtClean="0"/>
              <a:t>e</a:t>
            </a:r>
            <a:r>
              <a:rPr lang="en-US" altLang="ja-JP" sz="2800" baseline="30000" dirty="0" smtClean="0"/>
              <a:t>+</a:t>
            </a:r>
            <a:r>
              <a:rPr lang="en-US" altLang="ja-JP" sz="2800" dirty="0" smtClean="0"/>
              <a:t> </a:t>
            </a:r>
            <a:r>
              <a:rPr lang="ja-JP" altLang="en-US" sz="2800" dirty="0" smtClean="0"/>
              <a:t>が通るための穴が開いている）</a:t>
            </a:r>
            <a:endParaRPr lang="en-US" altLang="ja-JP" sz="2800" baseline="30000" dirty="0" smtClean="0"/>
          </a:p>
          <a:p>
            <a:r>
              <a:rPr lang="ja-JP" altLang="ja-JP" sz="2800" dirty="0"/>
              <a:t>　</a:t>
            </a:r>
            <a:r>
              <a:rPr lang="ja-JP" altLang="en-US" sz="2800" dirty="0" smtClean="0"/>
              <a:t>　</a:t>
            </a:r>
            <a:r>
              <a:rPr lang="ja-JP" altLang="en-US" sz="2400" dirty="0" smtClean="0"/>
              <a:t>遮蔽用（コンプトン散乱等を防ぐ）</a:t>
            </a:r>
            <a:endParaRPr lang="en-US" altLang="ja-JP" sz="2400" dirty="0" smtClean="0"/>
          </a:p>
          <a:p>
            <a:r>
              <a:rPr lang="en-US" altLang="ja-JP" sz="2800" dirty="0" smtClean="0"/>
              <a:t>※P.S</a:t>
            </a:r>
            <a:r>
              <a:rPr lang="ja-JP" altLang="en-US" sz="2800" dirty="0" smtClean="0"/>
              <a:t>の故障を防ぐため全体を暗幕で覆っ　　</a:t>
            </a:r>
            <a:r>
              <a:rPr lang="en-US" altLang="ja-JP" sz="2800" dirty="0" smtClean="0"/>
              <a:t/>
            </a:r>
            <a:br>
              <a:rPr lang="en-US" altLang="ja-JP" sz="2800" dirty="0" smtClean="0"/>
            </a:br>
            <a:r>
              <a:rPr lang="ja-JP" altLang="en-US" sz="2800" dirty="0" smtClean="0"/>
              <a:t>　　た</a:t>
            </a:r>
            <a:endParaRPr lang="en-US" altLang="ja-JP" sz="2800" dirty="0" smtClean="0"/>
          </a:p>
          <a:p>
            <a:r>
              <a:rPr lang="ja-JP" altLang="en-US" sz="2800" dirty="0" smtClean="0"/>
              <a:t>　</a:t>
            </a:r>
            <a:endParaRPr lang="en-US" altLang="ja-JP" sz="2800" dirty="0"/>
          </a:p>
          <a:p>
            <a:endParaRPr lang="en-US" altLang="ja-JP" dirty="0" smtClean="0"/>
          </a:p>
          <a:p>
            <a:r>
              <a:rPr lang="ja-JP" altLang="en-US" dirty="0" smtClean="0"/>
              <a:t>　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7885442" y="3062756"/>
            <a:ext cx="0" cy="28884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885442" y="4945586"/>
            <a:ext cx="630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r>
              <a:rPr lang="en-US" baseline="30000" dirty="0" smtClean="0"/>
              <a:t>+</a:t>
            </a:r>
            <a:endParaRPr lang="en-US" baseline="30000" dirty="0"/>
          </a:p>
        </p:txBody>
      </p:sp>
      <p:sp>
        <p:nvSpPr>
          <p:cNvPr id="3" name="TextBox 2"/>
          <p:cNvSpPr txBox="1"/>
          <p:nvPr/>
        </p:nvSpPr>
        <p:spPr>
          <a:xfrm>
            <a:off x="5950644" y="6413024"/>
            <a:ext cx="2885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　　　</a:t>
            </a:r>
            <a:r>
              <a:rPr lang="en-US" altLang="ja-JP" dirty="0" smtClean="0"/>
              <a:t>▲</a:t>
            </a:r>
            <a:r>
              <a:rPr lang="ja-JP" altLang="en-US" dirty="0" smtClean="0"/>
              <a:t>セットアップ概略図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34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実際の</a:t>
            </a:r>
            <a:r>
              <a:rPr lang="en-US" altLang="ja-JP" dirty="0" smtClean="0"/>
              <a:t>setup</a:t>
            </a:r>
            <a:endParaRPr lang="en-US" dirty="0"/>
          </a:p>
        </p:txBody>
      </p:sp>
      <p:pic>
        <p:nvPicPr>
          <p:cNvPr id="8" name="Content Placeholder 7" descr="2015-08-26 11.17.3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457200" y="1600200"/>
            <a:ext cx="7011808" cy="3386377"/>
          </a:xfrm>
        </p:spPr>
      </p:pic>
      <p:cxnSp>
        <p:nvCxnSpPr>
          <p:cNvPr id="11" name="Straight Arrow Connector 10"/>
          <p:cNvCxnSpPr/>
          <p:nvPr/>
        </p:nvCxnSpPr>
        <p:spPr>
          <a:xfrm flipV="1">
            <a:off x="3846286" y="2703286"/>
            <a:ext cx="0" cy="25309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4426857" y="3918857"/>
            <a:ext cx="1387929" cy="13879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02381" y="5306786"/>
            <a:ext cx="2600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NaI</a:t>
            </a:r>
            <a:r>
              <a:rPr lang="ja-JP" altLang="en-US" sz="2400" dirty="0" smtClean="0"/>
              <a:t>シンチレーター</a:t>
            </a:r>
            <a:endParaRPr lang="en-US" sz="2400" dirty="0"/>
          </a:p>
        </p:txBody>
      </p:sp>
      <p:cxnSp>
        <p:nvCxnSpPr>
          <p:cNvPr id="20" name="Straight Arrow Connector 19"/>
          <p:cNvCxnSpPr>
            <a:stCxn id="16" idx="0"/>
          </p:cNvCxnSpPr>
          <p:nvPr/>
        </p:nvCxnSpPr>
        <p:spPr>
          <a:xfrm flipV="1">
            <a:off x="1602620" y="2957286"/>
            <a:ext cx="1300238" cy="2349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308047" y="5388429"/>
            <a:ext cx="1079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SiO</a:t>
            </a:r>
            <a:r>
              <a:rPr lang="en-US" sz="2400" dirty="0" smtClean="0"/>
              <a:t> 2</a:t>
            </a:r>
            <a:endParaRPr lang="en-US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5031619" y="5388429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ja-JP" altLang="en-US" sz="2400" dirty="0" smtClean="0"/>
              <a:t>プラスチックシンチレーター</a:t>
            </a:r>
            <a:endParaRPr lang="en-US" sz="2400" dirty="0"/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5237238" y="3156857"/>
            <a:ext cx="2394857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632096" y="3628571"/>
            <a:ext cx="1366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Na</a:t>
            </a:r>
            <a:r>
              <a:rPr lang="en-US" sz="2400" baseline="30000" dirty="0" smtClean="0"/>
              <a:t>22</a:t>
            </a:r>
            <a:endParaRPr lang="en-US" sz="2400" baseline="30000" dirty="0"/>
          </a:p>
        </p:txBody>
      </p:sp>
    </p:spTree>
    <p:extLst>
      <p:ext uri="{BB962C8B-B14F-4D97-AF65-F5344CB8AC3E}">
        <p14:creationId xmlns:p14="http://schemas.microsoft.com/office/powerpoint/2010/main" val="252767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2483"/>
          </a:xfrm>
        </p:spPr>
        <p:txBody>
          <a:bodyPr/>
          <a:lstStyle/>
          <a:p>
            <a:r>
              <a:rPr lang="ja-JP" altLang="en-US" dirty="0" smtClean="0"/>
              <a:t>実験内容</a:t>
            </a:r>
            <a:endParaRPr lang="en-US" dirty="0"/>
          </a:p>
        </p:txBody>
      </p:sp>
      <p:pic>
        <p:nvPicPr>
          <p:cNvPr id="6" name="Content Placeholder 5" descr="setup2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0" t="3144" r="17014" b="3127"/>
          <a:stretch/>
        </p:blipFill>
        <p:spPr>
          <a:xfrm>
            <a:off x="5893329" y="1651331"/>
            <a:ext cx="2952877" cy="4623184"/>
          </a:xfrm>
        </p:spPr>
      </p:pic>
      <p:sp>
        <p:nvSpPr>
          <p:cNvPr id="7" name="TextBox 6"/>
          <p:cNvSpPr txBox="1"/>
          <p:nvPr/>
        </p:nvSpPr>
        <p:spPr>
          <a:xfrm>
            <a:off x="387884" y="1137121"/>
            <a:ext cx="5247008" cy="7007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 smtClean="0"/>
              <a:t>　</a:t>
            </a:r>
            <a:r>
              <a:rPr lang="en-US" altLang="ja-JP" sz="2800" dirty="0" smtClean="0"/>
              <a:t>Na</a:t>
            </a:r>
            <a:r>
              <a:rPr lang="ja-JP" altLang="en-US" sz="2800" dirty="0" smtClean="0"/>
              <a:t>が</a:t>
            </a:r>
            <a:r>
              <a:rPr lang="en-US" altLang="ja-JP" sz="2800" dirty="0" smtClean="0"/>
              <a:t>β</a:t>
            </a:r>
            <a:r>
              <a:rPr lang="ja-JP" altLang="en-US" sz="2800" baseline="30000" dirty="0" smtClean="0"/>
              <a:t>＋</a:t>
            </a:r>
            <a:r>
              <a:rPr lang="ja-JP" altLang="en-US" sz="2800" dirty="0" smtClean="0"/>
              <a:t>崩壊し</a:t>
            </a:r>
            <a:r>
              <a:rPr lang="en-US" altLang="ja-JP" sz="2800" dirty="0" smtClean="0"/>
              <a:t>e</a:t>
            </a:r>
            <a:r>
              <a:rPr lang="en-US" altLang="ja-JP" sz="2800" baseline="30000" dirty="0" smtClean="0"/>
              <a:t>+</a:t>
            </a:r>
            <a:r>
              <a:rPr lang="en-US" altLang="ja-JP" sz="2800" dirty="0" smtClean="0"/>
              <a:t> </a:t>
            </a:r>
            <a:r>
              <a:rPr lang="ja-JP" altLang="en-US" sz="2800" dirty="0" smtClean="0"/>
              <a:t>を放出する</a:t>
            </a:r>
            <a:endParaRPr lang="en-US" altLang="ja-JP" sz="2800" dirty="0" smtClean="0"/>
          </a:p>
          <a:p>
            <a:endParaRPr lang="en-US" altLang="ja-JP" sz="2800" dirty="0" smtClean="0"/>
          </a:p>
          <a:p>
            <a:r>
              <a:rPr lang="en-US" altLang="ja-JP" sz="2800" dirty="0" smtClean="0"/>
              <a:t>➡︎P.S.</a:t>
            </a:r>
            <a:r>
              <a:rPr lang="ja-JP" altLang="en-US" sz="2800" dirty="0" smtClean="0"/>
              <a:t>が</a:t>
            </a:r>
            <a:r>
              <a:rPr lang="en-US" altLang="ja-JP" sz="2800" dirty="0" smtClean="0"/>
              <a:t>e</a:t>
            </a:r>
            <a:r>
              <a:rPr lang="en-US" altLang="ja-JP" sz="2800" baseline="30000" dirty="0" smtClean="0"/>
              <a:t>+</a:t>
            </a:r>
            <a:r>
              <a:rPr lang="en-US" altLang="ja-JP" sz="2800" dirty="0" smtClean="0"/>
              <a:t> </a:t>
            </a:r>
            <a:r>
              <a:rPr lang="ja-JP" altLang="en-US" sz="2800" dirty="0" smtClean="0"/>
              <a:t>の通過を感知する</a:t>
            </a:r>
            <a:endParaRPr lang="en-US" altLang="ja-JP" sz="2800" dirty="0" smtClean="0"/>
          </a:p>
          <a:p>
            <a:endParaRPr lang="en-US" altLang="ja-JP" sz="2800" dirty="0" smtClean="0"/>
          </a:p>
          <a:p>
            <a:r>
              <a:rPr lang="en-US" altLang="ja-JP" sz="2800" dirty="0" smtClean="0"/>
              <a:t>➡︎SiO</a:t>
            </a:r>
            <a:r>
              <a:rPr lang="en-US" altLang="ja-JP" sz="2800" baseline="-25000" dirty="0" smtClean="0"/>
              <a:t>2</a:t>
            </a:r>
            <a:r>
              <a:rPr lang="en-US" altLang="ja-JP" sz="2800" dirty="0" smtClean="0"/>
              <a:t>  </a:t>
            </a:r>
            <a:r>
              <a:rPr lang="ja-JP" altLang="en-US" sz="2800" dirty="0" smtClean="0"/>
              <a:t>に入り、</a:t>
            </a:r>
            <a:r>
              <a:rPr lang="en-US" altLang="ja-JP" sz="2800" dirty="0" smtClean="0"/>
              <a:t>Ps</a:t>
            </a:r>
            <a:r>
              <a:rPr lang="ja-JP" altLang="en-US" sz="2800" dirty="0" smtClean="0"/>
              <a:t>に変わる</a:t>
            </a:r>
            <a:endParaRPr lang="en-US" altLang="ja-JP" sz="2800" dirty="0" smtClean="0"/>
          </a:p>
          <a:p>
            <a:endParaRPr lang="en-US" altLang="ja-JP" sz="2800" dirty="0" smtClean="0"/>
          </a:p>
          <a:p>
            <a:r>
              <a:rPr lang="en-US" altLang="ja-JP" sz="2800" dirty="0" smtClean="0"/>
              <a:t>➡︎Ps</a:t>
            </a:r>
            <a:r>
              <a:rPr lang="ja-JP" altLang="en-US" sz="2800" dirty="0" smtClean="0"/>
              <a:t>が崩壊し</a:t>
            </a:r>
            <a:r>
              <a:rPr lang="en-US" altLang="ja-JP" sz="2800" dirty="0" err="1" smtClean="0"/>
              <a:t>γ</a:t>
            </a:r>
            <a:r>
              <a:rPr lang="ja-JP" altLang="en-US" sz="2800" dirty="0" smtClean="0"/>
              <a:t>線を放出し</a:t>
            </a:r>
            <a:r>
              <a:rPr lang="en-US" altLang="ja-JP" sz="2800" dirty="0" err="1" smtClean="0"/>
              <a:t>NaI</a:t>
            </a:r>
            <a:r>
              <a:rPr lang="ja-JP" altLang="en-US" sz="2800" dirty="0" smtClean="0"/>
              <a:t>が感知する</a:t>
            </a:r>
            <a:endParaRPr lang="en-US" altLang="ja-JP" sz="2800" dirty="0" smtClean="0"/>
          </a:p>
          <a:p>
            <a:endParaRPr lang="en-US" altLang="ja-JP" sz="2800" dirty="0"/>
          </a:p>
          <a:p>
            <a:r>
              <a:rPr lang="en-US" altLang="ja-JP" sz="2800" dirty="0" smtClean="0"/>
              <a:t>o-Ps</a:t>
            </a:r>
            <a:r>
              <a:rPr lang="ja-JP" altLang="en-US" sz="2800" dirty="0" smtClean="0"/>
              <a:t>の寿命</a:t>
            </a:r>
            <a:endParaRPr lang="en-US" altLang="ja-JP" sz="2800" dirty="0" smtClean="0"/>
          </a:p>
          <a:p>
            <a:r>
              <a:rPr lang="en-US" altLang="ja-JP" sz="2800" dirty="0" smtClean="0"/>
              <a:t>⇒Ps </a:t>
            </a:r>
            <a:r>
              <a:rPr lang="ja-JP" altLang="en-US" sz="2800" dirty="0" smtClean="0"/>
              <a:t>が感知してから、</a:t>
            </a:r>
            <a:r>
              <a:rPr lang="en-US" altLang="ja-JP" sz="2800" dirty="0" err="1" smtClean="0"/>
              <a:t>NaI</a:t>
            </a:r>
            <a:r>
              <a:rPr lang="ja-JP" altLang="en-US" sz="2800" dirty="0" smtClean="0"/>
              <a:t>が感知　　</a:t>
            </a:r>
            <a:r>
              <a:rPr lang="en-US" altLang="ja-JP" sz="2800" dirty="0" smtClean="0"/>
              <a:t/>
            </a:r>
            <a:br>
              <a:rPr lang="en-US" altLang="ja-JP" sz="2800" dirty="0" smtClean="0"/>
            </a:br>
            <a:r>
              <a:rPr lang="ja-JP" altLang="en-US" sz="2800" dirty="0" smtClean="0"/>
              <a:t>　するまでの時間</a:t>
            </a:r>
            <a:endParaRPr lang="en-US" altLang="ja-JP" sz="2800" dirty="0" smtClean="0"/>
          </a:p>
          <a:p>
            <a:endParaRPr lang="en-US" altLang="ja-JP" sz="2800" dirty="0" smtClean="0"/>
          </a:p>
          <a:p>
            <a:r>
              <a:rPr lang="ja-JP" altLang="en-US" sz="2000" baseline="-25000" dirty="0" smtClean="0"/>
              <a:t>　　　　　</a:t>
            </a:r>
            <a:endParaRPr lang="en-US" altLang="ja-JP" sz="2000" baseline="-25000" dirty="0"/>
          </a:p>
          <a:p>
            <a:endParaRPr lang="en-US" altLang="ja-JP" dirty="0" smtClean="0"/>
          </a:p>
          <a:p>
            <a:endParaRPr lang="en-US" altLang="ja-JP" dirty="0" smtClean="0"/>
          </a:p>
          <a:p>
            <a:endParaRPr lang="en-US" altLang="ja-JP" dirty="0" smtClean="0"/>
          </a:p>
          <a:p>
            <a:r>
              <a:rPr lang="ja-JP" altLang="en-US" dirty="0" smtClean="0"/>
              <a:t>　</a:t>
            </a:r>
            <a:endParaRPr lang="en-US" altLang="ja-JP" dirty="0" smtClean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7628759" y="3529724"/>
            <a:ext cx="17517" cy="26018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646276" y="5115035"/>
            <a:ext cx="429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r>
              <a:rPr lang="en-US" baseline="30000" dirty="0" smtClean="0"/>
              <a:t>+</a:t>
            </a:r>
            <a:endParaRPr lang="en-US" baseline="30000" dirty="0"/>
          </a:p>
        </p:txBody>
      </p:sp>
      <p:sp>
        <p:nvSpPr>
          <p:cNvPr id="13" name="TextBox 12"/>
          <p:cNvSpPr txBox="1"/>
          <p:nvPr/>
        </p:nvSpPr>
        <p:spPr>
          <a:xfrm>
            <a:off x="7431690" y="3249449"/>
            <a:ext cx="429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Ps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13" idx="3"/>
          </p:cNvCxnSpPr>
          <p:nvPr/>
        </p:nvCxnSpPr>
        <p:spPr>
          <a:xfrm flipV="1">
            <a:off x="7860862" y="3109310"/>
            <a:ext cx="468586" cy="3248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7733862" y="2312276"/>
            <a:ext cx="17517" cy="9371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3" idx="1"/>
          </p:cNvCxnSpPr>
          <p:nvPr/>
        </p:nvCxnSpPr>
        <p:spPr>
          <a:xfrm flipH="1" flipV="1">
            <a:off x="6498897" y="3109310"/>
            <a:ext cx="932793" cy="3248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428827" y="3169151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err="1" smtClean="0"/>
              <a:t>γ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259379" y="3249449"/>
            <a:ext cx="586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err="1" smtClean="0"/>
              <a:t>γ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893329" y="6299912"/>
            <a:ext cx="2952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　　　</a:t>
            </a:r>
            <a:r>
              <a:rPr lang="en-US" altLang="ja-JP" dirty="0" smtClean="0"/>
              <a:t>▲</a:t>
            </a:r>
            <a:r>
              <a:rPr lang="ja-JP" altLang="en-US" dirty="0" smtClean="0"/>
              <a:t>セットアップ概略図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99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実験</a:t>
            </a:r>
            <a:r>
              <a:rPr lang="ja-JP" altLang="en-US" dirty="0"/>
              <a:t>回路</a:t>
            </a:r>
            <a:endParaRPr lang="en-US" dirty="0"/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237343"/>
            <a:ext cx="8229600" cy="14788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ja-JP" dirty="0" smtClean="0">
                <a:solidFill>
                  <a:schemeClr val="tx1"/>
                </a:solidFill>
              </a:rPr>
              <a:t>TDC</a:t>
            </a:r>
            <a:r>
              <a:rPr lang="ja-JP" altLang="en-US" dirty="0" smtClean="0">
                <a:solidFill>
                  <a:schemeClr val="tx1"/>
                </a:solidFill>
              </a:rPr>
              <a:t>の</a:t>
            </a:r>
            <a:r>
              <a:rPr lang="en-US" altLang="ja-JP" dirty="0" smtClean="0">
                <a:solidFill>
                  <a:schemeClr val="tx1"/>
                </a:solidFill>
              </a:rPr>
              <a:t>start→</a:t>
            </a:r>
            <a:r>
              <a:rPr lang="ja-JP" altLang="en-US" dirty="0" smtClean="0">
                <a:solidFill>
                  <a:schemeClr val="tx1"/>
                </a:solidFill>
              </a:rPr>
              <a:t>　</a:t>
            </a:r>
            <a:r>
              <a:rPr lang="en-US" altLang="ja-JP" dirty="0" err="1" smtClean="0">
                <a:solidFill>
                  <a:schemeClr val="tx1"/>
                </a:solidFill>
              </a:rPr>
              <a:t>NaI</a:t>
            </a:r>
            <a:r>
              <a:rPr lang="ja-JP" altLang="en-US" dirty="0" smtClean="0">
                <a:solidFill>
                  <a:schemeClr val="tx1"/>
                </a:solidFill>
              </a:rPr>
              <a:t>と</a:t>
            </a:r>
            <a:r>
              <a:rPr lang="en-US" altLang="ja-JP" dirty="0" smtClean="0">
                <a:solidFill>
                  <a:schemeClr val="tx1"/>
                </a:solidFill>
              </a:rPr>
              <a:t>P.S.</a:t>
            </a:r>
            <a:r>
              <a:rPr lang="ja-JP" altLang="en-US" dirty="0" smtClean="0">
                <a:solidFill>
                  <a:schemeClr val="tx1"/>
                </a:solidFill>
              </a:rPr>
              <a:t>の</a:t>
            </a:r>
            <a:r>
              <a:rPr lang="en-US" altLang="ja-JP" dirty="0" smtClean="0">
                <a:solidFill>
                  <a:schemeClr val="tx1"/>
                </a:solidFill>
              </a:rPr>
              <a:t>coincidence</a:t>
            </a:r>
          </a:p>
          <a:p>
            <a:pPr algn="l"/>
            <a:r>
              <a:rPr lang="en-US" altLang="ja-JP" dirty="0" smtClean="0">
                <a:solidFill>
                  <a:schemeClr val="tx1"/>
                </a:solidFill>
              </a:rPr>
              <a:t>TDC</a:t>
            </a:r>
            <a:r>
              <a:rPr lang="ja-JP" altLang="en-US" dirty="0" smtClean="0">
                <a:solidFill>
                  <a:schemeClr val="tx1"/>
                </a:solidFill>
              </a:rPr>
              <a:t>の</a:t>
            </a:r>
            <a:r>
              <a:rPr lang="en-US" altLang="ja-JP" dirty="0" smtClean="0">
                <a:solidFill>
                  <a:schemeClr val="tx1"/>
                </a:solidFill>
              </a:rPr>
              <a:t>stop→</a:t>
            </a:r>
            <a:r>
              <a:rPr lang="ja-JP" altLang="en-US" dirty="0" smtClean="0">
                <a:solidFill>
                  <a:schemeClr val="tx1"/>
                </a:solidFill>
              </a:rPr>
              <a:t>　各シンチレータの</a:t>
            </a:r>
            <a:r>
              <a:rPr lang="en-US" altLang="ja-JP" dirty="0" smtClean="0">
                <a:solidFill>
                  <a:schemeClr val="tx1"/>
                </a:solidFill>
              </a:rPr>
              <a:t>delay</a:t>
            </a:r>
          </a:p>
          <a:p>
            <a:pPr algn="l"/>
            <a:r>
              <a:rPr lang="ja-JP" altLang="en-US" dirty="0" smtClean="0">
                <a:solidFill>
                  <a:schemeClr val="tx1"/>
                </a:solidFill>
              </a:rPr>
              <a:t>（</a:t>
            </a:r>
            <a:r>
              <a:rPr lang="en-US" altLang="ja-JP" dirty="0" smtClean="0">
                <a:solidFill>
                  <a:schemeClr val="tx1"/>
                </a:solidFill>
              </a:rPr>
              <a:t>TDC1〜3</a:t>
            </a:r>
            <a:r>
              <a:rPr lang="ja-JP" altLang="en-US" dirty="0" smtClean="0">
                <a:solidFill>
                  <a:schemeClr val="tx1"/>
                </a:solidFill>
              </a:rPr>
              <a:t>は</a:t>
            </a:r>
            <a:r>
              <a:rPr lang="en-US" altLang="ja-JP" dirty="0" smtClean="0">
                <a:solidFill>
                  <a:schemeClr val="tx1"/>
                </a:solidFill>
              </a:rPr>
              <a:t>NaI1〜3,TDC4</a:t>
            </a:r>
            <a:r>
              <a:rPr lang="ja-JP" altLang="en-US" dirty="0" smtClean="0">
                <a:solidFill>
                  <a:schemeClr val="tx1"/>
                </a:solidFill>
              </a:rPr>
              <a:t>は</a:t>
            </a:r>
            <a:r>
              <a:rPr lang="en-US" altLang="ja-JP" dirty="0" smtClean="0">
                <a:solidFill>
                  <a:schemeClr val="tx1"/>
                </a:solidFill>
              </a:rPr>
              <a:t>P.S.</a:t>
            </a:r>
            <a:r>
              <a:rPr lang="ja-JP" altLang="en-US" dirty="0" smtClean="0">
                <a:solidFill>
                  <a:schemeClr val="tx1"/>
                </a:solidFill>
              </a:rPr>
              <a:t>）</a:t>
            </a:r>
            <a:endParaRPr lang="en-US" altLang="ja-JP" dirty="0" smtClean="0">
              <a:solidFill>
                <a:schemeClr val="tx1"/>
              </a:solidFill>
            </a:endParaRPr>
          </a:p>
          <a:p>
            <a:endParaRPr lang="en-US" altLang="ja-JP" dirty="0" smtClean="0"/>
          </a:p>
          <a:p>
            <a:endParaRPr lang="en-US" altLang="ja-JP" dirty="0" smtClean="0"/>
          </a:p>
          <a:p>
            <a:endParaRPr lang="en-US" altLang="ja-JP" dirty="0" smtClean="0"/>
          </a:p>
          <a:p>
            <a:endParaRPr lang="en-US" altLang="ja-JP" dirty="0" smtClean="0"/>
          </a:p>
          <a:p>
            <a:endParaRPr lang="en-US" altLang="ja-JP" dirty="0" smtClean="0"/>
          </a:p>
          <a:p>
            <a:endParaRPr lang="en-US" altLang="ja-JP" dirty="0" smtClean="0"/>
          </a:p>
          <a:p>
            <a:endParaRPr lang="en-US" altLang="ja-JP" dirty="0" smtClean="0"/>
          </a:p>
        </p:txBody>
      </p:sp>
      <p:pic>
        <p:nvPicPr>
          <p:cNvPr id="3" name="Picture 2" descr="kairo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5"/>
          <a:stretch/>
        </p:blipFill>
        <p:spPr>
          <a:xfrm>
            <a:off x="457200" y="2566998"/>
            <a:ext cx="8427428" cy="429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44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657</TotalTime>
  <Words>697</Words>
  <Application>Microsoft Office PowerPoint</Application>
  <PresentationFormat>画面に合わせる (4:3)</PresentationFormat>
  <Paragraphs>316</Paragraphs>
  <Slides>42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42</vt:i4>
      </vt:variant>
    </vt:vector>
  </HeadingPairs>
  <TitlesOfParts>
    <vt:vector size="51" baseType="lpstr">
      <vt:lpstr>ＭＳ Ｐゴシック</vt:lpstr>
      <vt:lpstr>Arial</vt:lpstr>
      <vt:lpstr>Calibri</vt:lpstr>
      <vt:lpstr>Calibri Light</vt:lpstr>
      <vt:lpstr>Cambria Math</vt:lpstr>
      <vt:lpstr>Wingdings</vt:lpstr>
      <vt:lpstr>Office Theme</vt:lpstr>
      <vt:lpstr>Office テーマ</vt:lpstr>
      <vt:lpstr>1_Office テーマ</vt:lpstr>
      <vt:lpstr>オルソポジトロニウムの寿命の測定</vt:lpstr>
      <vt:lpstr>PowerPoint プレゼンテーション</vt:lpstr>
      <vt:lpstr>PowerPoint プレゼンテーション</vt:lpstr>
      <vt:lpstr>実験目的</vt:lpstr>
      <vt:lpstr>第２章　実験方法</vt:lpstr>
      <vt:lpstr>セットアップ</vt:lpstr>
      <vt:lpstr>実際のsetup</vt:lpstr>
      <vt:lpstr>実験内容</vt:lpstr>
      <vt:lpstr>実験回路</vt:lpstr>
      <vt:lpstr>信号の概略図</vt:lpstr>
      <vt:lpstr>PowerPoint プレゼンテーション</vt:lpstr>
      <vt:lpstr>Gain合わせ</vt:lpstr>
      <vt:lpstr>実際の回路</vt:lpstr>
      <vt:lpstr>PowerPoint プレゼンテーション</vt:lpstr>
      <vt:lpstr>ポジトロニウムとは？</vt:lpstr>
      <vt:lpstr>ポジトロニウムの寿命の論理値</vt:lpstr>
      <vt:lpstr>PowerPoint プレゼンテーション</vt:lpstr>
      <vt:lpstr>ADC Calibration</vt:lpstr>
      <vt:lpstr>ADC Calibration</vt:lpstr>
      <vt:lpstr>ADC Calibration</vt:lpstr>
      <vt:lpstr>ADC Calibration</vt:lpstr>
      <vt:lpstr>TDC Calibration</vt:lpstr>
      <vt:lpstr>TDC Calibration</vt:lpstr>
      <vt:lpstr>TDC Calibration</vt:lpstr>
      <vt:lpstr>TDC Calibration</vt:lpstr>
      <vt:lpstr>TDC Calibration</vt:lpstr>
      <vt:lpstr>TQ 補正</vt:lpstr>
      <vt:lpstr>TQ補正関数の作成</vt:lpstr>
      <vt:lpstr>TQ補正前の二次元ヒストグラム</vt:lpstr>
      <vt:lpstr>TQ補正の結果</vt:lpstr>
      <vt:lpstr>TQ補正後の二次元ヒストグラム</vt:lpstr>
      <vt:lpstr>TQ補正後の寿命の計算</vt:lpstr>
      <vt:lpstr>TQ補正後の寿命</vt:lpstr>
      <vt:lpstr>TQ補正後のLifetime-fitting</vt:lpstr>
      <vt:lpstr>第5章　考察　　 </vt:lpstr>
      <vt:lpstr> NaI3 のデータについて </vt:lpstr>
      <vt:lpstr>PowerPoint プレゼンテーション</vt:lpstr>
      <vt:lpstr>TQ補正関数の誤差</vt:lpstr>
      <vt:lpstr>PowerPoint プレゼンテーション</vt:lpstr>
      <vt:lpstr>PowerPoint プレゼンテーション</vt:lpstr>
      <vt:lpstr>Fittingによる誤差</vt:lpstr>
      <vt:lpstr>PowerPoint プレゼンテーション</vt:lpstr>
    </vt:vector>
  </TitlesOfParts>
  <Company>kyoto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実験方法</dc:title>
  <dc:creator>masaya ishino</dc:creator>
  <cp:lastModifiedBy>中部支部コーチ会議さん</cp:lastModifiedBy>
  <cp:revision>48</cp:revision>
  <dcterms:created xsi:type="dcterms:W3CDTF">2015-09-24T01:26:08Z</dcterms:created>
  <dcterms:modified xsi:type="dcterms:W3CDTF">2015-10-19T01:00:51Z</dcterms:modified>
</cp:coreProperties>
</file>