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71" r:id="rId4"/>
    <p:sldId id="304" r:id="rId5"/>
    <p:sldId id="272" r:id="rId6"/>
    <p:sldId id="273" r:id="rId7"/>
    <p:sldId id="256" r:id="rId8"/>
    <p:sldId id="257" r:id="rId9"/>
    <p:sldId id="265" r:id="rId10"/>
    <p:sldId id="258" r:id="rId11"/>
    <p:sldId id="269" r:id="rId12"/>
    <p:sldId id="270" r:id="rId13"/>
    <p:sldId id="260" r:id="rId14"/>
    <p:sldId id="262" r:id="rId15"/>
    <p:sldId id="266" r:id="rId16"/>
    <p:sldId id="300" r:id="rId17"/>
    <p:sldId id="302" r:id="rId18"/>
    <p:sldId id="30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468B78-90FA-6C43-99F1-0CCCC9DE77CE}">
          <p14:sldIdLst>
            <p14:sldId id="271"/>
            <p14:sldId id="304"/>
            <p14:sldId id="272"/>
            <p14:sldId id="273"/>
            <p14:sldId id="256"/>
            <p14:sldId id="257"/>
            <p14:sldId id="265"/>
            <p14:sldId id="258"/>
            <p14:sldId id="269"/>
            <p14:sldId id="270"/>
            <p14:sldId id="260"/>
            <p14:sldId id="262"/>
            <p14:sldId id="266"/>
            <p14:sldId id="300"/>
            <p14:sldId id="302"/>
            <p14:sldId id="303"/>
            <p14:sldId id="274"/>
            <p14:sldId id="276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8"/>
            <p14:sldId id="287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93B29-2EBD-4019-A3E1-97CF28109AB5}" type="datetimeFigureOut">
              <a:rPr kumimoji="1" lang="ja-JP" altLang="en-US" smtClean="0"/>
              <a:t>2015/10/19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7909A-41E6-4529-9F2D-C5ED48F81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60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7909A-41E6-4529-9F2D-C5ED48F817C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37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C1D93-7027-496C-871E-C513E581234E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859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87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24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6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3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37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6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4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3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90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48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21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45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3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95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52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73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4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79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04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18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96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C9CB-CD05-49CD-BBF2-E3BE8216464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2FF4-4A67-4EAA-9949-8B7AE5F53DC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7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1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6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1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5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4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5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A304D-B3A5-E648-8416-D572B1BF221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86831-4C33-7341-832A-9A17D9DAB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1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20FC9CB-CD05-49CD-BBF2-E3BE8216464D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2015/10/19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302FF4-4A67-4EAA-9949-8B7AE5F53DC6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3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20FC9CB-CD05-49CD-BBF2-E3BE8216464D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2015/10/19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302FF4-4A67-4EAA-9949-8B7AE5F53DC6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6700" dirty="0" smtClean="0"/>
              <a:t>オルソポジトロニウムの寿命の測定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課題演習Ａ２　</a:t>
            </a:r>
            <a:r>
              <a:rPr kumimoji="1" lang="en-US" altLang="ja-JP" dirty="0" smtClean="0">
                <a:solidFill>
                  <a:schemeClr val="tx1"/>
                </a:solidFill>
              </a:rPr>
              <a:t>2015</a:t>
            </a:r>
            <a:r>
              <a:rPr kumimoji="1" lang="ja-JP" altLang="en-US" dirty="0" smtClean="0">
                <a:solidFill>
                  <a:schemeClr val="tx1"/>
                </a:solidFill>
              </a:rPr>
              <a:t>年前期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伊藤　後藤　杉浦　平泉　八神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信号の概略図</a:t>
            </a:r>
            <a:endParaRPr lang="en-US" dirty="0"/>
          </a:p>
        </p:txBody>
      </p:sp>
      <p:pic>
        <p:nvPicPr>
          <p:cNvPr id="4" name="Picture 3" descr="gairyak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" b="6004"/>
          <a:stretch/>
        </p:blipFill>
        <p:spPr>
          <a:xfrm>
            <a:off x="644768" y="2051538"/>
            <a:ext cx="7659077" cy="4379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109" y="6430912"/>
            <a:ext cx="28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▲</a:t>
            </a:r>
            <a:r>
              <a:rPr lang="ja-JP" altLang="en-US" dirty="0" smtClean="0"/>
              <a:t>信号の概略図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768" y="0"/>
            <a:ext cx="86681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ja-JP" altLang="en-US" sz="2400" dirty="0" smtClean="0"/>
              <a:t>　　　　　　</a:t>
            </a:r>
            <a:r>
              <a:rPr lang="ja-JP" altLang="en-US" sz="2400" dirty="0"/>
              <a:t>　</a:t>
            </a:r>
            <a:endParaRPr lang="en-US" altLang="ja-JP" sz="2400" dirty="0" smtClean="0"/>
          </a:p>
          <a:p>
            <a:endParaRPr lang="en-US" sz="2400" dirty="0" smtClean="0"/>
          </a:p>
          <a:p>
            <a:r>
              <a:rPr lang="ja-JP" altLang="en-US" sz="3200" dirty="0" smtClean="0"/>
              <a:t>　　</a:t>
            </a:r>
            <a:r>
              <a:rPr lang="en-US" altLang="ja-JP" sz="3200" dirty="0" smtClean="0"/>
              <a:t>     </a:t>
            </a:r>
            <a:r>
              <a:rPr lang="en-US" sz="3200" dirty="0" smtClean="0"/>
              <a:t>TDC1,2,3=</a:t>
            </a:r>
            <a:r>
              <a:rPr lang="ja-JP" altLang="en-US" sz="3200" dirty="0" smtClean="0"/>
              <a:t>各</a:t>
            </a:r>
            <a:r>
              <a:rPr lang="en-US" sz="3200" dirty="0" err="1" smtClean="0"/>
              <a:t>NaI</a:t>
            </a:r>
            <a:r>
              <a:rPr lang="ja-JP" altLang="en-US" sz="3200" dirty="0" smtClean="0"/>
              <a:t>の</a:t>
            </a:r>
            <a:r>
              <a:rPr lang="en-US" altLang="ja-JP" sz="3200" dirty="0" smtClean="0"/>
              <a:t>delay</a:t>
            </a:r>
          </a:p>
          <a:p>
            <a:r>
              <a:rPr lang="ja-JP" altLang="en-US" sz="3200" dirty="0" smtClean="0"/>
              <a:t>　　</a:t>
            </a:r>
            <a:r>
              <a:rPr lang="en-US" altLang="ja-JP" sz="3200" dirty="0" smtClean="0"/>
              <a:t>     </a:t>
            </a:r>
            <a:r>
              <a:rPr lang="en-US" sz="3200" dirty="0" smtClean="0"/>
              <a:t>TDC4=P.S.</a:t>
            </a:r>
            <a:r>
              <a:rPr lang="ja-JP" altLang="en-US" sz="3200" dirty="0" smtClean="0"/>
              <a:t>の</a:t>
            </a:r>
            <a:r>
              <a:rPr lang="en-US" altLang="ja-JP" sz="3200" dirty="0" smtClean="0"/>
              <a:t>delay</a:t>
            </a:r>
            <a:r>
              <a:rPr lang="ja-JP" altLang="en-US" sz="3200" dirty="0" smtClean="0"/>
              <a:t>　ー　崩壊時間</a:t>
            </a:r>
            <a:endParaRPr lang="en-US" altLang="ja-JP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6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Threshold</a:t>
            </a:r>
            <a:r>
              <a:rPr lang="ja-JP" altLang="en-US" dirty="0" smtClean="0"/>
              <a:t>の値は</a:t>
            </a:r>
            <a:r>
              <a:rPr lang="en-US" altLang="ja-JP" dirty="0" err="1" smtClean="0"/>
              <a:t>NaI</a:t>
            </a:r>
            <a:r>
              <a:rPr lang="ja-JP" altLang="en-US" dirty="0" smtClean="0"/>
              <a:t>は</a:t>
            </a:r>
            <a:r>
              <a:rPr lang="en-US" altLang="ja-JP" dirty="0" smtClean="0"/>
              <a:t>10.0mv</a:t>
            </a:r>
            <a:r>
              <a:rPr lang="ja-JP" altLang="en-US" dirty="0" smtClean="0"/>
              <a:t>、</a:t>
            </a:r>
            <a:r>
              <a:rPr lang="en-US" altLang="ja-JP" dirty="0" smtClean="0"/>
              <a:t>P.S.</a:t>
            </a:r>
            <a:r>
              <a:rPr lang="ja-JP" altLang="en-US" dirty="0" smtClean="0"/>
              <a:t>は</a:t>
            </a:r>
            <a:r>
              <a:rPr lang="en-US" altLang="ja-JP" dirty="0" smtClean="0"/>
              <a:t>15.6mv</a:t>
            </a:r>
            <a:r>
              <a:rPr lang="ja-JP" altLang="en-US" dirty="0" smtClean="0"/>
              <a:t>に設定した。</a:t>
            </a:r>
            <a:endParaRPr lang="en-US" altLang="ja-JP" dirty="0" smtClean="0"/>
          </a:p>
          <a:p>
            <a:r>
              <a:rPr lang="en-US" altLang="ja-JP" dirty="0" smtClean="0"/>
              <a:t>Veto</a:t>
            </a:r>
            <a:r>
              <a:rPr lang="ja-JP" altLang="en-US" dirty="0" smtClean="0"/>
              <a:t>に関しては、適宜使用することを検討していたが、問題が無かったため使用しなかった。</a:t>
            </a:r>
            <a:endParaRPr lang="en-US" altLang="ja-JP" dirty="0" smtClean="0"/>
          </a:p>
          <a:p>
            <a:r>
              <a:rPr lang="en-US" altLang="ja-JP" dirty="0" smtClean="0"/>
              <a:t>511kev</a:t>
            </a:r>
            <a:r>
              <a:rPr lang="ja-JP" altLang="en-US" dirty="0" smtClean="0"/>
              <a:t>のピークを合わせるために</a:t>
            </a:r>
            <a:r>
              <a:rPr lang="en-US" altLang="ja-JP" dirty="0" smtClean="0"/>
              <a:t>HV</a:t>
            </a:r>
            <a:r>
              <a:rPr lang="ja-JP" altLang="en-US" dirty="0" smtClean="0"/>
              <a:t>の値を調節した。（次スライド参照）</a:t>
            </a:r>
            <a:endParaRPr lang="en-US" altLang="ja-JP" dirty="0" smtClean="0"/>
          </a:p>
          <a:p>
            <a:r>
              <a:rPr lang="en-US" altLang="ja-JP" dirty="0" smtClean="0"/>
              <a:t>P.S. </a:t>
            </a:r>
            <a:r>
              <a:rPr lang="ja-JP" altLang="en-US" dirty="0"/>
              <a:t>の  </a:t>
            </a:r>
            <a:r>
              <a:rPr lang="en-US" altLang="ja-JP" dirty="0"/>
              <a:t>gain</a:t>
            </a:r>
            <a:r>
              <a:rPr lang="ja-JP" altLang="en-US" dirty="0"/>
              <a:t>は</a:t>
            </a:r>
            <a:r>
              <a:rPr lang="en-US" altLang="ja-JP" dirty="0"/>
              <a:t>1528mv</a:t>
            </a:r>
            <a:r>
              <a:rPr lang="ja-JP" altLang="en-US" dirty="0"/>
              <a:t>とした</a:t>
            </a:r>
            <a:endParaRPr lang="en-US" altLang="ja-JP" dirty="0"/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237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Gain</a:t>
            </a:r>
            <a:r>
              <a:rPr lang="ja-JP" altLang="en-US" dirty="0" smtClean="0"/>
              <a:t>合わせ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759930"/>
              </p:ext>
            </p:extLst>
          </p:nvPr>
        </p:nvGraphicFramePr>
        <p:xfrm>
          <a:off x="457200" y="1600200"/>
          <a:ext cx="8229600" cy="1828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HV(mv)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dirty="0" smtClean="0"/>
                        <a:t>オシロ</a:t>
                      </a:r>
                      <a:r>
                        <a:rPr lang="en-US" altLang="ja-JP" sz="2400" dirty="0" smtClean="0"/>
                        <a:t>(mv)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NaI</a:t>
                      </a:r>
                      <a:r>
                        <a:rPr lang="en-US" sz="2400" baseline="0" dirty="0" smtClean="0"/>
                        <a:t> 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NaI</a:t>
                      </a:r>
                      <a:r>
                        <a:rPr lang="en-US" sz="2400" baseline="0" dirty="0" smtClean="0"/>
                        <a:t>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46</a:t>
                      </a:r>
                      <a:endParaRPr lang="en-US" sz="2400" dirty="0"/>
                    </a:p>
                  </a:txBody>
                  <a:tcPr/>
                </a:tc>
              </a:tr>
              <a:tr h="389709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NaI</a:t>
                      </a:r>
                      <a:r>
                        <a:rPr lang="en-US" sz="2400" dirty="0" smtClean="0"/>
                        <a:t> 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1209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37775"/>
              </p:ext>
            </p:extLst>
          </p:nvPr>
        </p:nvGraphicFramePr>
        <p:xfrm>
          <a:off x="457199" y="3939389"/>
          <a:ext cx="8229600" cy="1828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HV(mv)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dirty="0" smtClean="0"/>
                        <a:t>オシロ</a:t>
                      </a:r>
                      <a:r>
                        <a:rPr lang="en-US" altLang="ja-JP" sz="2400" dirty="0" smtClean="0"/>
                        <a:t>(mv)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1203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60</a:t>
                      </a:r>
                      <a:endParaRPr 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NaI2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60</a:t>
                      </a:r>
                      <a:endParaRPr 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NaI3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1099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4445000" y="3083560"/>
            <a:ext cx="0" cy="855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23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実際の回路</a:t>
            </a:r>
            <a:endParaRPr lang="en-US" dirty="0"/>
          </a:p>
        </p:txBody>
      </p:sp>
      <p:pic>
        <p:nvPicPr>
          <p:cNvPr id="4" name="Content Placeholder 3" descr="2015-08-26 11.18.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4187371" cy="4120847"/>
          </a:xfrm>
        </p:spPr>
      </p:pic>
      <p:pic>
        <p:nvPicPr>
          <p:cNvPr id="5" name="Picture 4" descr="2015-08-26 11.18.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10" y="1600202"/>
            <a:ext cx="4184952" cy="41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511461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800" dirty="0" smtClean="0">
                <a:solidFill>
                  <a:schemeClr val="tx1"/>
                </a:solidFill>
              </a:rPr>
              <a:t>第二章　ポジトロニウムとは</a:t>
            </a:r>
            <a:endParaRPr kumimoji="1" lang="ja-JP" alt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ポジトロニウムとは？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電子</a:t>
            </a:r>
            <a:r>
              <a:rPr lang="ja-JP" altLang="en-US" dirty="0"/>
              <a:t>と、その反物質である陽電子が電磁相互</a:t>
            </a:r>
            <a:r>
              <a:rPr lang="ja-JP" altLang="en-US" dirty="0" smtClean="0"/>
              <a:t>作用により束縛</a:t>
            </a:r>
            <a:r>
              <a:rPr lang="ja-JP" altLang="en-US" dirty="0"/>
              <a:t>状態</a:t>
            </a:r>
            <a:r>
              <a:rPr lang="ja-JP" altLang="en-US" dirty="0" smtClean="0"/>
              <a:t>を作り，対になったもの。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・パラポジトロニウム・・・一重項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・オルソポジトロニウム・・・三重項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 smtClean="0"/>
              <a:t>崩壊する際にパラポジトロニウムは</a:t>
            </a:r>
            <a:r>
              <a:rPr lang="en-US" altLang="ja-JP" dirty="0" smtClean="0"/>
              <a:t>511keV</a:t>
            </a:r>
            <a:r>
              <a:rPr lang="ja-JP" altLang="en-US" dirty="0" smtClean="0"/>
              <a:t>の</a:t>
            </a:r>
            <a:r>
              <a:rPr lang="en-US" altLang="ja-JP" dirty="0" smtClean="0"/>
              <a:t>γ</a:t>
            </a:r>
            <a:r>
              <a:rPr lang="ja-JP" altLang="en-US" dirty="0" smtClean="0"/>
              <a:t>線を２本</a:t>
            </a:r>
            <a:r>
              <a:rPr lang="en-US" altLang="ja-JP" dirty="0" smtClean="0"/>
              <a:t>,</a:t>
            </a:r>
            <a:r>
              <a:rPr lang="ja-JP" altLang="en-US" dirty="0" smtClean="0"/>
              <a:t>オルソポジトロニウムは</a:t>
            </a:r>
            <a:r>
              <a:rPr kumimoji="1" lang="en-US" altLang="ja-JP" dirty="0" smtClean="0"/>
              <a:t>511keV</a:t>
            </a:r>
            <a:r>
              <a:rPr kumimoji="1" lang="ja-JP" altLang="en-US" dirty="0" smtClean="0"/>
              <a:t>以下の連続スペクトルの</a:t>
            </a:r>
            <a:r>
              <a:rPr kumimoji="1" lang="en-US" altLang="ja-JP" dirty="0" smtClean="0"/>
              <a:t>γ</a:t>
            </a:r>
            <a:r>
              <a:rPr kumimoji="1" lang="ja-JP" altLang="en-US" dirty="0" smtClean="0"/>
              <a:t>線を３本放出する。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067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ポジトロニウムの寿命の論理値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ja-JP" altLang="en-US" dirty="0" smtClean="0"/>
                  <a:t>ポジトロニウムの寿命の論理値は、</a:t>
                </a:r>
                <a:endParaRPr kumimoji="1" lang="en-US" altLang="ja-JP" dirty="0" smtClean="0"/>
              </a:p>
              <a:p>
                <a:pPr marL="0" indent="0">
                  <a:buNone/>
                </a:pPr>
                <a:r>
                  <a:rPr lang="ja-JP" altLang="en-US" dirty="0"/>
                  <a:t>　</a:t>
                </a:r>
                <a:r>
                  <a:rPr lang="ja-JP" altLang="en-US" dirty="0" smtClean="0"/>
                  <a:t>　　　パラポジトロニウム・・・</a:t>
                </a:r>
                <a:r>
                  <a:rPr lang="en-US" altLang="ja-JP" dirty="0" smtClean="0"/>
                  <a:t>0.125ns</a:t>
                </a:r>
                <a:endParaRPr lang="ja-JP" altLang="en-US" dirty="0" smtClean="0"/>
              </a:p>
              <a:p>
                <a:pPr marL="0" indent="0">
                  <a:buNone/>
                </a:pPr>
                <a:r>
                  <a:rPr lang="ja-JP" altLang="en-US" dirty="0"/>
                  <a:t>　</a:t>
                </a:r>
                <a:r>
                  <a:rPr lang="ja-JP" altLang="en-US" dirty="0" smtClean="0"/>
                  <a:t>　　　オルソポジトロニウム・・・</a:t>
                </a:r>
                <a:r>
                  <a:rPr lang="en-US" altLang="ja-JP" dirty="0" smtClean="0"/>
                  <a:t>142.08ns</a:t>
                </a:r>
              </a:p>
              <a:p>
                <a:pPr marL="0" indent="0">
                  <a:buNone/>
                </a:pPr>
                <a:r>
                  <a:rPr lang="ja-JP" altLang="en-US" dirty="0" smtClean="0"/>
                  <a:t>となっている。比をとると、</a:t>
                </a:r>
                <a:endParaRPr lang="en-US" altLang="ja-JP" dirty="0" smtClean="0"/>
              </a:p>
              <a:p>
                <a:pPr marL="0" indent="0">
                  <a:buNone/>
                </a:pPr>
                <a:r>
                  <a:rPr lang="ja-JP" altLang="en-US" dirty="0" smtClean="0"/>
                  <a:t>　　　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3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ja-JP" sz="3000"/>
                          <m:t>p</m:t>
                        </m:r>
                        <m:r>
                          <m:rPr>
                            <m:nor/>
                          </m:rPr>
                          <a:rPr lang="en-US" altLang="ja-JP" sz="3000"/>
                          <m:t>−</m:t>
                        </m:r>
                        <m:r>
                          <m:rPr>
                            <m:nor/>
                          </m:rPr>
                          <a:rPr lang="en-US" altLang="ja-JP" sz="3000"/>
                          <m:t>Ps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ja-JP" sz="3000"/>
                          <m:t>o</m:t>
                        </m:r>
                        <m:r>
                          <m:rPr>
                            <m:nor/>
                          </m:rPr>
                          <a:rPr lang="en-US" altLang="ja-JP" sz="3000"/>
                          <m:t>−</m:t>
                        </m:r>
                        <m:r>
                          <m:rPr>
                            <m:nor/>
                          </m:rPr>
                          <a:rPr lang="en-US" altLang="ja-JP" sz="3000"/>
                          <m:t>Ps</m:t>
                        </m:r>
                      </m:den>
                    </m:f>
                    <m:r>
                      <a:rPr lang="en-US" altLang="ja-JP" sz="3000" i="1">
                        <a:latin typeface="Cambria Math" panose="02040503050406030204" pitchFamily="18" charset="0"/>
                      </a:rPr>
                      <m:t>≃8.80</m:t>
                    </m:r>
                    <m:r>
                      <a:rPr lang="en-US" altLang="ja-JP" sz="30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3000" i="1" dirty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altLang="ja-JP" sz="30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7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6000" dirty="0" smtClean="0">
                <a:solidFill>
                  <a:schemeClr val="tx1"/>
                </a:solidFill>
              </a:rPr>
              <a:t>第４章　データ解析</a:t>
            </a:r>
            <a:endParaRPr kumimoji="1" lang="ja-JP" alt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ADC Calibration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ja-JP" sz="3100" dirty="0">
                <a:solidFill>
                  <a:prstClr val="black"/>
                </a:solidFill>
              </a:rPr>
              <a:t>ADC </a:t>
            </a:r>
            <a:r>
              <a:rPr lang="ja-JP" altLang="en-US" sz="3100" dirty="0">
                <a:solidFill>
                  <a:prstClr val="black"/>
                </a:solidFill>
              </a:rPr>
              <a:t>：入力信号の面積（電圧）に対応した整数値</a:t>
            </a:r>
            <a:r>
              <a:rPr lang="en-US" altLang="ja-JP" sz="3100" dirty="0">
                <a:solidFill>
                  <a:prstClr val="black"/>
                </a:solidFill>
              </a:rPr>
              <a:t/>
            </a:r>
            <a:br>
              <a:rPr lang="en-US" altLang="ja-JP" sz="3100" dirty="0">
                <a:solidFill>
                  <a:prstClr val="black"/>
                </a:solidFill>
              </a:rPr>
            </a:br>
            <a:r>
              <a:rPr lang="ja-JP" altLang="en-US" sz="3100" dirty="0">
                <a:solidFill>
                  <a:prstClr val="black"/>
                </a:solidFill>
              </a:rPr>
              <a:t>　　　（</a:t>
            </a:r>
            <a:r>
              <a:rPr lang="en-US" altLang="ja-JP" sz="3100" dirty="0">
                <a:solidFill>
                  <a:prstClr val="black"/>
                </a:solidFill>
              </a:rPr>
              <a:t>0〜4095)</a:t>
            </a:r>
            <a:r>
              <a:rPr lang="ja-JP" altLang="en-US" sz="3100" dirty="0">
                <a:solidFill>
                  <a:prstClr val="black"/>
                </a:solidFill>
              </a:rPr>
              <a:t>を返す</a:t>
            </a:r>
            <a:endParaRPr lang="en-US" altLang="ja-JP" sz="31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ja-JP" sz="31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ja-JP" sz="3100" dirty="0">
                <a:solidFill>
                  <a:prstClr val="black"/>
                </a:solidFill>
              </a:rPr>
              <a:t>→ADC</a:t>
            </a:r>
            <a:r>
              <a:rPr lang="ja-JP" altLang="en-US" sz="3100" dirty="0">
                <a:solidFill>
                  <a:prstClr val="black"/>
                </a:solidFill>
              </a:rPr>
              <a:t>の値と</a:t>
            </a:r>
            <a:r>
              <a:rPr lang="en-US" altLang="ja-JP" sz="3100" dirty="0">
                <a:solidFill>
                  <a:prstClr val="black"/>
                </a:solidFill>
              </a:rPr>
              <a:t>γ</a:t>
            </a:r>
            <a:r>
              <a:rPr lang="ja-JP" altLang="en-US" sz="3100" dirty="0">
                <a:solidFill>
                  <a:prstClr val="black"/>
                </a:solidFill>
              </a:rPr>
              <a:t>線エネルギーの関係が知りたい</a:t>
            </a:r>
            <a:endParaRPr lang="en-US" altLang="ja-JP" sz="31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ja-JP" sz="31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ja-JP" altLang="en-US" sz="3100" dirty="0">
                <a:solidFill>
                  <a:prstClr val="black"/>
                </a:solidFill>
              </a:rPr>
              <a:t>「　</a:t>
            </a:r>
            <a:r>
              <a:rPr lang="en-US" altLang="ja-JP" sz="3100" dirty="0">
                <a:solidFill>
                  <a:prstClr val="black"/>
                </a:solidFill>
              </a:rPr>
              <a:t>γ</a:t>
            </a:r>
            <a:r>
              <a:rPr lang="ja-JP" altLang="en-US" sz="3100" dirty="0">
                <a:solidFill>
                  <a:prstClr val="black"/>
                </a:solidFill>
              </a:rPr>
              <a:t>線エネルギー（</a:t>
            </a:r>
            <a:r>
              <a:rPr lang="en-US" altLang="ja-JP" sz="3100" dirty="0" err="1">
                <a:solidFill>
                  <a:prstClr val="black"/>
                </a:solidFill>
              </a:rPr>
              <a:t>kev</a:t>
            </a:r>
            <a:r>
              <a:rPr lang="en-US" altLang="ja-JP" sz="3100" dirty="0">
                <a:solidFill>
                  <a:prstClr val="black"/>
                </a:solidFill>
              </a:rPr>
              <a:t>)</a:t>
            </a:r>
            <a:r>
              <a:rPr lang="ja-JP" altLang="en-US" sz="3100" dirty="0">
                <a:solidFill>
                  <a:prstClr val="black"/>
                </a:solidFill>
              </a:rPr>
              <a:t>＝</a:t>
            </a:r>
            <a:r>
              <a:rPr lang="en-US" altLang="ja-JP" sz="3100" dirty="0">
                <a:solidFill>
                  <a:prstClr val="black"/>
                </a:solidFill>
              </a:rPr>
              <a:t>a×</a:t>
            </a:r>
            <a:r>
              <a:rPr lang="ja-JP" altLang="en-US" sz="3100" dirty="0">
                <a:solidFill>
                  <a:prstClr val="black"/>
                </a:solidFill>
              </a:rPr>
              <a:t>（</a:t>
            </a:r>
            <a:r>
              <a:rPr lang="en-US" altLang="ja-JP" sz="3100" dirty="0">
                <a:solidFill>
                  <a:prstClr val="black"/>
                </a:solidFill>
              </a:rPr>
              <a:t>ADC</a:t>
            </a:r>
            <a:r>
              <a:rPr lang="ja-JP" altLang="en-US" sz="3100" dirty="0">
                <a:solidFill>
                  <a:prstClr val="black"/>
                </a:solidFill>
              </a:rPr>
              <a:t>の値）</a:t>
            </a:r>
            <a:r>
              <a:rPr lang="en-US" altLang="ja-JP" sz="3100" dirty="0">
                <a:solidFill>
                  <a:prstClr val="black"/>
                </a:solidFill>
              </a:rPr>
              <a:t>+b</a:t>
            </a:r>
            <a:r>
              <a:rPr lang="ja-JP" altLang="en-US" sz="3100" dirty="0">
                <a:solidFill>
                  <a:prstClr val="black"/>
                </a:solidFill>
              </a:rPr>
              <a:t>　」</a:t>
            </a:r>
            <a:endParaRPr lang="en-US" altLang="ja-JP" sz="31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ja-JP" sz="31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ja-JP" altLang="en-US" sz="3100" dirty="0">
                <a:solidFill>
                  <a:prstClr val="black"/>
                </a:solidFill>
              </a:rPr>
              <a:t>として、</a:t>
            </a:r>
            <a:r>
              <a:rPr lang="en-US" altLang="ja-JP" sz="3100" dirty="0" err="1">
                <a:solidFill>
                  <a:prstClr val="black"/>
                </a:solidFill>
              </a:rPr>
              <a:t>a,b</a:t>
            </a:r>
            <a:r>
              <a:rPr lang="ja-JP" altLang="en-US" sz="3100" dirty="0">
                <a:solidFill>
                  <a:prstClr val="black"/>
                </a:solidFill>
              </a:rPr>
              <a:t>を求める</a:t>
            </a:r>
            <a:endParaRPr lang="en-US" altLang="ja-JP" sz="31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95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ADC Calibration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1417639"/>
            <a:ext cx="8393373" cy="3959580"/>
          </a:xfrm>
        </p:spPr>
      </p:pic>
      <p:sp>
        <p:nvSpPr>
          <p:cNvPr id="8" name="正方形/長方形 7"/>
          <p:cNvSpPr/>
          <p:nvPr/>
        </p:nvSpPr>
        <p:spPr>
          <a:xfrm>
            <a:off x="2489573" y="5593210"/>
            <a:ext cx="3714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1" lang="ja-JP" altLang="en-US" sz="3200" dirty="0" smtClean="0">
                <a:solidFill>
                  <a:prstClr val="black"/>
                </a:solidFill>
              </a:rPr>
              <a:t>図５：</a:t>
            </a:r>
            <a:r>
              <a:rPr kumimoji="1" lang="en-US" altLang="ja-JP" sz="3200" dirty="0" smtClean="0">
                <a:solidFill>
                  <a:prstClr val="black"/>
                </a:solidFill>
              </a:rPr>
              <a:t>ADC</a:t>
            </a:r>
            <a:r>
              <a:rPr kumimoji="1" lang="ja-JP" altLang="en-US" sz="3200" dirty="0">
                <a:solidFill>
                  <a:prstClr val="black"/>
                </a:solidFill>
              </a:rPr>
              <a:t>の生データ</a:t>
            </a:r>
          </a:p>
        </p:txBody>
      </p:sp>
    </p:spTree>
    <p:extLst>
      <p:ext uri="{BB962C8B-B14F-4D97-AF65-F5344CB8AC3E}">
        <p14:creationId xmlns:p14="http://schemas.microsoft.com/office/powerpoint/2010/main" val="6680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0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ADC Calibration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319843"/>
              </p:ext>
            </p:extLst>
          </p:nvPr>
        </p:nvGraphicFramePr>
        <p:xfrm>
          <a:off x="1255595" y="1315188"/>
          <a:ext cx="6980829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6943"/>
                <a:gridCol w="2326943"/>
                <a:gridCol w="2326943"/>
              </a:tblGrid>
              <a:tr h="58230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</a:rPr>
                        <a:t>0KeV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</a:rPr>
                        <a:t>511KeV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23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ADC1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</a:rPr>
                        <a:t>170.0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763.7</a:t>
                      </a:r>
                      <a:endParaRPr kumimoji="1" lang="ja-JP" altLang="en-US" sz="3600" dirty="0"/>
                    </a:p>
                  </a:txBody>
                  <a:tcPr/>
                </a:tc>
              </a:tr>
              <a:tr h="5823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ADC2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199.3</a:t>
                      </a:r>
                      <a:endParaRPr kumimoji="1" lang="ja-JP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742.4</a:t>
                      </a:r>
                      <a:endParaRPr kumimoji="1" lang="ja-JP" alt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2651077" y="3510930"/>
            <a:ext cx="5585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1" lang="ja-JP" altLang="en-US" sz="2000" dirty="0">
                <a:solidFill>
                  <a:prstClr val="black"/>
                </a:solidFill>
              </a:rPr>
              <a:t>表３　</a:t>
            </a:r>
            <a:r>
              <a:rPr kumimoji="1" lang="en-US" altLang="ja-JP" sz="2000" dirty="0">
                <a:solidFill>
                  <a:prstClr val="black"/>
                </a:solidFill>
              </a:rPr>
              <a:t>ADC</a:t>
            </a:r>
            <a:r>
              <a:rPr kumimoji="1" lang="ja-JP" altLang="en-US" sz="2000" dirty="0">
                <a:solidFill>
                  <a:prstClr val="black"/>
                </a:solidFill>
              </a:rPr>
              <a:t>の値とエネルギーの関係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791269" y="4485068"/>
            <a:ext cx="6288206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1" lang="ja-JP" altLang="en-US" sz="3200" dirty="0" smtClean="0">
                <a:solidFill>
                  <a:prstClr val="black"/>
                </a:solidFill>
              </a:rPr>
              <a:t>得られた関係式</a:t>
            </a:r>
            <a:r>
              <a:rPr kumimoji="1" lang="en-US" altLang="ja-JP" sz="3200" dirty="0" smtClean="0">
                <a:solidFill>
                  <a:prstClr val="black"/>
                </a:solidFill>
              </a:rPr>
              <a:t>E1(</a:t>
            </a:r>
            <a:r>
              <a:rPr kumimoji="1" lang="en-US" altLang="ja-JP" sz="3200" dirty="0" err="1" smtClean="0">
                <a:solidFill>
                  <a:prstClr val="black"/>
                </a:solidFill>
              </a:rPr>
              <a:t>KeV</a:t>
            </a:r>
            <a:r>
              <a:rPr kumimoji="1" lang="en-US" altLang="ja-JP" sz="3200" dirty="0" smtClean="0">
                <a:solidFill>
                  <a:prstClr val="black"/>
                </a:solidFill>
              </a:rPr>
              <a:t>)=0.86×(ADC1</a:t>
            </a:r>
            <a:r>
              <a:rPr kumimoji="1" lang="ja-JP" altLang="en-US" sz="3200" dirty="0" smtClean="0">
                <a:solidFill>
                  <a:prstClr val="black"/>
                </a:solidFill>
              </a:rPr>
              <a:t>－</a:t>
            </a:r>
            <a:r>
              <a:rPr kumimoji="1" lang="en-US" altLang="ja-JP" sz="3200" dirty="0" smtClean="0">
                <a:solidFill>
                  <a:prstClr val="black"/>
                </a:solidFill>
              </a:rPr>
              <a:t>170.0)</a:t>
            </a:r>
          </a:p>
          <a:p>
            <a:pPr lvl="0">
              <a:spcBef>
                <a:spcPct val="20000"/>
              </a:spcBef>
            </a:pPr>
            <a:r>
              <a:rPr kumimoji="1" lang="en-US" altLang="ja-JP" sz="3200" dirty="0" smtClean="0">
                <a:solidFill>
                  <a:prstClr val="black"/>
                </a:solidFill>
              </a:rPr>
              <a:t>E2(</a:t>
            </a:r>
            <a:r>
              <a:rPr kumimoji="1" lang="en-US" altLang="ja-JP" sz="3200" dirty="0" err="1" smtClean="0">
                <a:solidFill>
                  <a:prstClr val="black"/>
                </a:solidFill>
              </a:rPr>
              <a:t>KeV</a:t>
            </a:r>
            <a:r>
              <a:rPr kumimoji="1" lang="en-US" altLang="ja-JP" sz="3200" dirty="0" smtClean="0">
                <a:solidFill>
                  <a:prstClr val="black"/>
                </a:solidFill>
              </a:rPr>
              <a:t>)=0.94×(ADC2</a:t>
            </a:r>
            <a:r>
              <a:rPr kumimoji="1" lang="ja-JP" altLang="en-US" sz="3200" dirty="0" smtClean="0">
                <a:solidFill>
                  <a:prstClr val="black"/>
                </a:solidFill>
              </a:rPr>
              <a:t>－</a:t>
            </a:r>
            <a:r>
              <a:rPr kumimoji="1" lang="en-US" altLang="ja-JP" sz="3200" dirty="0" smtClean="0">
                <a:solidFill>
                  <a:prstClr val="black"/>
                </a:solidFill>
              </a:rPr>
              <a:t>199.3)</a:t>
            </a:r>
            <a:endParaRPr kumimoji="1" lang="ja-JP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ADC Calibration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   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r>
              <a:rPr kumimoji="1" lang="ja-JP" altLang="en-US" dirty="0" smtClean="0"/>
              <a:t>　　　　　　　　　　　　　　　　　　　　　　　　　　　　　　　　　　　　図６　</a:t>
            </a:r>
            <a:r>
              <a:rPr kumimoji="1" lang="en-US" altLang="ja-JP" dirty="0" smtClean="0"/>
              <a:t>ADC Calibration</a:t>
            </a:r>
            <a:r>
              <a:rPr kumimoji="1" lang="ja-JP" altLang="en-US" dirty="0" smtClean="0"/>
              <a:t>後のグラフ</a:t>
            </a:r>
            <a:endParaRPr kumimoji="1" lang="en-US" altLang="ja-JP" dirty="0" smtClean="0"/>
          </a:p>
          <a:p>
            <a:pPr marL="0" indent="0" algn="ctr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1" y="1082580"/>
            <a:ext cx="6537277" cy="43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TDC Calibration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altLang="ja-JP" dirty="0">
                <a:solidFill>
                  <a:prstClr val="black"/>
                </a:solidFill>
              </a:rPr>
              <a:t>TDC : start</a:t>
            </a:r>
            <a:r>
              <a:rPr lang="ja-JP" altLang="en-US" dirty="0">
                <a:solidFill>
                  <a:prstClr val="black"/>
                </a:solidFill>
              </a:rPr>
              <a:t>から</a:t>
            </a:r>
            <a:r>
              <a:rPr lang="en-US" altLang="ja-JP" dirty="0">
                <a:solidFill>
                  <a:prstClr val="black"/>
                </a:solidFill>
              </a:rPr>
              <a:t>stop</a:t>
            </a:r>
            <a:r>
              <a:rPr lang="ja-JP" altLang="en-US" dirty="0" err="1">
                <a:solidFill>
                  <a:prstClr val="black"/>
                </a:solidFill>
              </a:rPr>
              <a:t>までに</a:t>
            </a:r>
            <a:r>
              <a:rPr lang="ja-JP" altLang="en-US" dirty="0">
                <a:solidFill>
                  <a:prstClr val="black"/>
                </a:solidFill>
              </a:rPr>
              <a:t>かかった時間に応じ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　　　</a:t>
            </a:r>
            <a:r>
              <a:rPr lang="ja-JP" altLang="en-US" dirty="0" err="1">
                <a:solidFill>
                  <a:prstClr val="black"/>
                </a:solidFill>
              </a:rPr>
              <a:t>て整</a:t>
            </a:r>
            <a:r>
              <a:rPr lang="ja-JP" altLang="en-US" dirty="0">
                <a:solidFill>
                  <a:prstClr val="black"/>
                </a:solidFill>
              </a:rPr>
              <a:t>数値</a:t>
            </a:r>
            <a:r>
              <a:rPr lang="en-US" altLang="ja-JP" dirty="0">
                <a:solidFill>
                  <a:prstClr val="black"/>
                </a:solidFill>
              </a:rPr>
              <a:t>(0〜4095)</a:t>
            </a:r>
            <a:r>
              <a:rPr lang="ja-JP" altLang="en-US" dirty="0">
                <a:solidFill>
                  <a:prstClr val="black"/>
                </a:solidFill>
              </a:rPr>
              <a:t>を返す</a:t>
            </a:r>
            <a:endParaRPr lang="en-US" altLang="ja-JP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ja-JP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ja-JP" dirty="0">
                <a:solidFill>
                  <a:prstClr val="black"/>
                </a:solidFill>
              </a:rPr>
              <a:t>→TDC4</a:t>
            </a:r>
            <a:r>
              <a:rPr lang="ja-JP" altLang="en-US" dirty="0">
                <a:solidFill>
                  <a:prstClr val="black"/>
                </a:solidFill>
              </a:rPr>
              <a:t>の値と時間の関係が知りたい</a:t>
            </a:r>
            <a:endParaRPr lang="en-US" altLang="ja-JP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ja-JP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ja-JP" dirty="0">
                <a:solidFill>
                  <a:prstClr val="black"/>
                </a:solidFill>
              </a:rPr>
              <a:t>  </a:t>
            </a:r>
            <a:r>
              <a:rPr lang="ja-JP" altLang="en-US" dirty="0">
                <a:solidFill>
                  <a:prstClr val="black"/>
                </a:solidFill>
              </a:rPr>
              <a:t>「　</a:t>
            </a:r>
            <a:r>
              <a:rPr lang="en-US" altLang="ja-JP" dirty="0">
                <a:solidFill>
                  <a:prstClr val="black"/>
                </a:solidFill>
              </a:rPr>
              <a:t> Time(ns)    </a:t>
            </a:r>
            <a:r>
              <a:rPr lang="ja-JP" altLang="en-US" dirty="0">
                <a:solidFill>
                  <a:prstClr val="black"/>
                </a:solidFill>
              </a:rPr>
              <a:t>＝</a:t>
            </a:r>
            <a:r>
              <a:rPr lang="en-US" altLang="ja-JP" dirty="0">
                <a:solidFill>
                  <a:prstClr val="black"/>
                </a:solidFill>
              </a:rPr>
              <a:t>     a×</a:t>
            </a:r>
            <a:r>
              <a:rPr lang="ja-JP" altLang="en-US" dirty="0">
                <a:solidFill>
                  <a:prstClr val="black"/>
                </a:solidFill>
              </a:rPr>
              <a:t>（</a:t>
            </a:r>
            <a:r>
              <a:rPr lang="en-US" altLang="ja-JP" dirty="0">
                <a:solidFill>
                  <a:prstClr val="black"/>
                </a:solidFill>
              </a:rPr>
              <a:t>TDC</a:t>
            </a:r>
            <a:r>
              <a:rPr lang="ja-JP" altLang="en-US" dirty="0">
                <a:solidFill>
                  <a:prstClr val="black"/>
                </a:solidFill>
              </a:rPr>
              <a:t>の値）</a:t>
            </a:r>
            <a:r>
              <a:rPr lang="en-US" altLang="ja-JP" dirty="0">
                <a:solidFill>
                  <a:prstClr val="black"/>
                </a:solidFill>
              </a:rPr>
              <a:t> +  b</a:t>
            </a:r>
            <a:r>
              <a:rPr lang="ja-JP" altLang="en-US" dirty="0">
                <a:solidFill>
                  <a:prstClr val="black"/>
                </a:solidFill>
              </a:rPr>
              <a:t>　</a:t>
            </a:r>
            <a:r>
              <a:rPr lang="en-US" altLang="ja-JP" dirty="0">
                <a:solidFill>
                  <a:prstClr val="black"/>
                </a:solidFill>
              </a:rPr>
              <a:t>  </a:t>
            </a:r>
            <a:r>
              <a:rPr lang="ja-JP" altLang="en-US" dirty="0">
                <a:solidFill>
                  <a:prstClr val="black"/>
                </a:solidFill>
              </a:rPr>
              <a:t>」</a:t>
            </a:r>
            <a:r>
              <a:rPr lang="en-US" altLang="ja-JP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endParaRPr lang="en-US" altLang="ja-JP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ja-JP" dirty="0">
                <a:solidFill>
                  <a:prstClr val="black"/>
                </a:solidFill>
              </a:rPr>
              <a:t>  </a:t>
            </a:r>
            <a:r>
              <a:rPr lang="ja-JP" altLang="en-US" dirty="0">
                <a:solidFill>
                  <a:prstClr val="black"/>
                </a:solidFill>
              </a:rPr>
              <a:t>して、</a:t>
            </a:r>
            <a:r>
              <a:rPr lang="en-US" altLang="ja-JP" dirty="0" err="1">
                <a:solidFill>
                  <a:prstClr val="black"/>
                </a:solidFill>
              </a:rPr>
              <a:t>a,b</a:t>
            </a:r>
            <a:r>
              <a:rPr lang="ja-JP" altLang="en-US" dirty="0">
                <a:solidFill>
                  <a:prstClr val="black"/>
                </a:solidFill>
              </a:rPr>
              <a:t>を</a:t>
            </a:r>
            <a:r>
              <a:rPr lang="ja-JP" altLang="en-US" dirty="0" smtClean="0">
                <a:solidFill>
                  <a:prstClr val="black"/>
                </a:solidFill>
              </a:rPr>
              <a:t>求める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ja-JP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ja-JP" dirty="0" smtClean="0">
                <a:solidFill>
                  <a:prstClr val="black"/>
                </a:solidFill>
              </a:rPr>
              <a:t>Delay</a:t>
            </a:r>
            <a:r>
              <a:rPr lang="ja-JP" altLang="en-US" dirty="0" smtClean="0">
                <a:solidFill>
                  <a:prstClr val="black"/>
                </a:solidFill>
              </a:rPr>
              <a:t>を用いる。</a:t>
            </a:r>
            <a:endParaRPr lang="en-US" altLang="ja-JP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369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TDC Calibration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r>
              <a:rPr kumimoji="1" lang="ja-JP" altLang="en-US" dirty="0" smtClean="0"/>
              <a:t>表４　</a:t>
            </a:r>
            <a:r>
              <a:rPr kumimoji="1" lang="en-US" altLang="ja-JP" dirty="0" smtClean="0"/>
              <a:t>TDC</a:t>
            </a:r>
            <a:r>
              <a:rPr kumimoji="1" lang="ja-JP" altLang="en-US" dirty="0" smtClean="0"/>
              <a:t>の値と時間の関係</a:t>
            </a:r>
            <a:endParaRPr kumimoji="1" lang="en-US" altLang="ja-JP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71043"/>
              </p:ext>
            </p:extLst>
          </p:nvPr>
        </p:nvGraphicFramePr>
        <p:xfrm>
          <a:off x="1524000" y="1396999"/>
          <a:ext cx="6096000" cy="347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695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Delay(ns)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TDC4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5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236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989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95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478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714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95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714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2871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95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952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3814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4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TDC Calibration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得られた式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Time(ns)=(4095</a:t>
            </a:r>
            <a:r>
              <a:rPr kumimoji="1" lang="ja-JP" altLang="en-US" dirty="0" smtClean="0"/>
              <a:t>－</a:t>
            </a:r>
            <a:r>
              <a:rPr kumimoji="1" lang="en-US" altLang="ja-JP" dirty="0" smtClean="0"/>
              <a:t>TDC)×0.253</a:t>
            </a:r>
            <a:r>
              <a:rPr kumimoji="1" lang="ja-JP" altLang="en-US" dirty="0" smtClean="0"/>
              <a:t>－</a:t>
            </a:r>
            <a:r>
              <a:rPr kumimoji="1" lang="en-US" altLang="ja-JP" dirty="0" smtClean="0"/>
              <a:t>13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36" y="2963937"/>
            <a:ext cx="5923128" cy="33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TDC Calibration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r>
              <a:rPr kumimoji="1" lang="ja-JP" altLang="en-US" dirty="0" smtClean="0"/>
              <a:t>図８　</a:t>
            </a:r>
            <a:r>
              <a:rPr kumimoji="1" lang="en-US" altLang="ja-JP" dirty="0" smtClean="0"/>
              <a:t>TDC</a:t>
            </a:r>
            <a:r>
              <a:rPr kumimoji="1" lang="ja-JP" altLang="en-US" dirty="0" smtClean="0"/>
              <a:t>の生データ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" y="1173706"/>
            <a:ext cx="8952931" cy="48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TDC Calibration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335449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r>
              <a:rPr kumimoji="1" lang="ja-JP" altLang="en-US" dirty="0" smtClean="0"/>
              <a:t>図９　</a:t>
            </a:r>
            <a:r>
              <a:rPr kumimoji="1" lang="en-US" altLang="ja-JP" dirty="0" smtClean="0"/>
              <a:t>TDC Calibration</a:t>
            </a:r>
            <a:r>
              <a:rPr kumimoji="1" lang="ja-JP" altLang="en-US" dirty="0" smtClean="0"/>
              <a:t>後のグラフ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946"/>
            <a:ext cx="9144000" cy="48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 </a:t>
            </a:r>
            <a:r>
              <a:rPr kumimoji="1" lang="ja-JP" altLang="en-US" dirty="0" smtClean="0"/>
              <a:t>補正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72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信号の大きさによって</a:t>
            </a:r>
            <a:r>
              <a:rPr kumimoji="1" lang="en-US" altLang="ja-JP" dirty="0" smtClean="0"/>
              <a:t>threshold</a:t>
            </a:r>
            <a:r>
              <a:rPr kumimoji="1" lang="ja-JP" altLang="en-US" dirty="0" smtClean="0"/>
              <a:t>を超えるまでにかかる時間が異なる。これを補正する。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　</a:t>
            </a:r>
            <a:r>
              <a:rPr kumimoji="1" lang="en-US" altLang="ja-JP" dirty="0" err="1" smtClean="0"/>
              <a:t>NaI</a:t>
            </a:r>
            <a:r>
              <a:rPr kumimoji="1" lang="ja-JP" altLang="en-US" dirty="0" smtClean="0"/>
              <a:t>からの信号の概略図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6" y="2895594"/>
            <a:ext cx="5661353" cy="27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</a:t>
            </a:r>
            <a:r>
              <a:rPr kumimoji="1" lang="ja-JP" altLang="en-US" dirty="0" smtClean="0"/>
              <a:t>補正関数の作成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00851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dirty="0" smtClean="0"/>
                  <a:t>ΔT(E)=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ja-JP" altLang="en-US" dirty="0" smtClean="0"/>
                  <a:t>  </a:t>
                </a:r>
                <a:endParaRPr kumimoji="1" lang="en-US" altLang="ja-JP" dirty="0" smtClean="0"/>
              </a:p>
              <a:p>
                <a:pPr marL="0" indent="0" algn="ctr">
                  <a:buNone/>
                </a:pPr>
                <a:r>
                  <a:rPr kumimoji="1" lang="ja-JP" altLang="en-US" dirty="0" smtClean="0"/>
                  <a:t>→</a:t>
                </a:r>
                <a:r>
                  <a:rPr kumimoji="1" lang="en-US" altLang="ja-JP" dirty="0" smtClean="0"/>
                  <a:t>ΔT(E)=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eqArr>
                          <m:eqArr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kumimoji="1"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𝐸𝑛𝑒𝑟𝑔𝑦</m:t>
                                </m:r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/>
                        </m:eqArr>
                      </m:den>
                    </m:f>
                    <m:r>
                      <a:rPr kumimoji="1" lang="ja-JP" altLang="en-US" i="1">
                        <a:latin typeface="Cambria Math" panose="02040503050406030204" pitchFamily="18" charset="0"/>
                      </a:rPr>
                      <m:t>＋</m:t>
                    </m:r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pPr marL="0" indent="0" algn="ctr">
                  <a:buNone/>
                </a:pPr>
                <a:endParaRPr kumimoji="1" lang="en-US" altLang="ja-JP" dirty="0"/>
              </a:p>
              <a:p>
                <a:pPr marL="0" indent="0" algn="ctr">
                  <a:buNone/>
                </a:pPr>
                <a:endParaRPr kumimoji="1" lang="en-US" altLang="ja-JP" dirty="0" smtClean="0"/>
              </a:p>
              <a:p>
                <a:pPr marL="0" indent="0" algn="ctr">
                  <a:buNone/>
                </a:pPr>
                <a:endParaRPr kumimoji="1" lang="en-US" altLang="ja-JP" dirty="0"/>
              </a:p>
              <a:p>
                <a:pPr marL="0" indent="0" algn="ctr">
                  <a:buNone/>
                </a:pPr>
                <a:endParaRPr kumimoji="1" lang="en-US" altLang="ja-JP" dirty="0" smtClean="0"/>
              </a:p>
              <a:p>
                <a:pPr marL="0" indent="0" algn="ctr">
                  <a:buNone/>
                </a:pPr>
                <a:r>
                  <a:rPr kumimoji="1" lang="ja-JP" altLang="en-US" dirty="0" smtClean="0"/>
                  <a:t>図１１　</a:t>
                </a:r>
                <a:r>
                  <a:rPr kumimoji="1" lang="en-US" altLang="ja-JP" dirty="0" smtClean="0"/>
                  <a:t>TQ</a:t>
                </a:r>
                <a:r>
                  <a:rPr kumimoji="1" lang="ja-JP" altLang="en-US" dirty="0" smtClean="0"/>
                  <a:t>補正の概念図</a:t>
                </a:r>
                <a:endParaRPr kumimoji="1" lang="en-US" altLang="ja-JP" dirty="0" smtClean="0"/>
              </a:p>
              <a:p>
                <a:pPr marL="0" indent="0" algn="ctr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00851"/>
              </a:xfrm>
              <a:blipFill rotWithShape="0">
                <a:blip r:embed="rId2"/>
                <a:stretch>
                  <a:fillRect b="-8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97" y="3411940"/>
            <a:ext cx="5465928" cy="222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</a:t>
            </a:r>
            <a:r>
              <a:rPr kumimoji="1" lang="ja-JP" altLang="en-US" dirty="0" smtClean="0"/>
              <a:t>補正前の二次元ヒストグラム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8"/>
            <a:ext cx="4342578" cy="4525963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417638"/>
            <a:ext cx="41872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6000" dirty="0" smtClean="0">
                <a:solidFill>
                  <a:schemeClr val="tx1"/>
                </a:solidFill>
              </a:rPr>
              <a:t>第１章　はじめに</a:t>
            </a:r>
            <a:endParaRPr kumimoji="1" lang="ja-JP" alt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</a:t>
            </a:r>
            <a:r>
              <a:rPr kumimoji="1" lang="ja-JP" altLang="en-US" dirty="0" smtClean="0"/>
              <a:t>補正の結果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コンテンツ プレースホルダー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50944549"/>
                  </p:ext>
                </p:extLst>
              </p:nvPr>
            </p:nvGraphicFramePr>
            <p:xfrm>
              <a:off x="457200" y="1600199"/>
              <a:ext cx="8229600" cy="40363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3200"/>
                    <a:gridCol w="2743200"/>
                    <a:gridCol w="2743200"/>
                  </a:tblGrid>
                  <a:tr h="8072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200" dirty="0" smtClean="0">
                              <a:solidFill>
                                <a:schemeClr val="tx1"/>
                              </a:solidFill>
                            </a:rPr>
                            <a:t>Parameter</a:t>
                          </a:r>
                          <a:endParaRPr kumimoji="1" lang="ja-JP" alt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200" dirty="0" smtClean="0">
                              <a:solidFill>
                                <a:schemeClr val="tx1"/>
                              </a:solidFill>
                            </a:rPr>
                            <a:t>NaI1</a:t>
                          </a:r>
                          <a:endParaRPr kumimoji="1" lang="ja-JP" alt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200" dirty="0" smtClean="0">
                              <a:solidFill>
                                <a:schemeClr val="tx1"/>
                              </a:solidFill>
                            </a:rPr>
                            <a:t>NaI2</a:t>
                          </a:r>
                          <a:endParaRPr kumimoji="1" lang="ja-JP" alt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4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4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sz="4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1.113×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en-US" altLang="ja-JP" sz="2800" dirty="0" smtClean="0"/>
                            <a:t>1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3.808×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en-US" altLang="ja-JP" sz="2800" dirty="0" smtClean="0"/>
                            <a:t>1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4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-3.494×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kumimoji="1" lang="ja-JP" alt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-2.842×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en-US" altLang="ja-JP" sz="2800" dirty="0" smtClean="0"/>
                            <a:t>1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4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3.391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3.699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4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sz="4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109.9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116.1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コンテンツ プレースホルダー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50944549"/>
                  </p:ext>
                </p:extLst>
              </p:nvPr>
            </p:nvGraphicFramePr>
            <p:xfrm>
              <a:off x="457200" y="1600199"/>
              <a:ext cx="8229600" cy="40363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3200"/>
                    <a:gridCol w="2743200"/>
                    <a:gridCol w="2743200"/>
                  </a:tblGrid>
                  <a:tr h="8072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200" dirty="0" smtClean="0">
                              <a:solidFill>
                                <a:schemeClr val="tx1"/>
                              </a:solidFill>
                            </a:rPr>
                            <a:t>Parameter</a:t>
                          </a:r>
                          <a:endParaRPr kumimoji="1" lang="ja-JP" alt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200" dirty="0" smtClean="0">
                              <a:solidFill>
                                <a:schemeClr val="tx1"/>
                              </a:solidFill>
                            </a:rPr>
                            <a:t>NaI1</a:t>
                          </a:r>
                          <a:endParaRPr kumimoji="1" lang="ja-JP" alt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200" dirty="0" smtClean="0">
                              <a:solidFill>
                                <a:schemeClr val="tx1"/>
                              </a:solidFill>
                            </a:rPr>
                            <a:t>NaI2</a:t>
                          </a:r>
                          <a:endParaRPr kumimoji="1" lang="ja-JP" alt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44" t="-109848" r="-201111" b="-3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44" t="-109848" r="-101111" b="-3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0444" t="-109848" r="-1111" b="-303030"/>
                          </a:stretch>
                        </a:blipFill>
                      </a:tcPr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44" t="-208271" r="-201111" b="-2007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44" t="-208271" r="-101111" b="-2007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0444" t="-208271" r="-1111" b="-200752"/>
                          </a:stretch>
                        </a:blipFill>
                      </a:tcPr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44" t="-310606" r="-201111" b="-1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3.391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3.699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</a:tr>
                  <a:tr h="807265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44" t="-407519" r="-201111" b="-15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109.9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800" dirty="0" smtClean="0"/>
                            <a:t>116.1</a:t>
                          </a:r>
                          <a:endParaRPr kumimoji="1" lang="ja-JP" alt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778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</a:t>
            </a:r>
            <a:r>
              <a:rPr kumimoji="1" lang="ja-JP" altLang="en-US" dirty="0" smtClean="0"/>
              <a:t>補正後の二次元ヒストグラム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70" y="1417638"/>
            <a:ext cx="4412930" cy="4708525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449170" cy="48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</a:t>
            </a:r>
            <a:r>
              <a:rPr kumimoji="1" lang="ja-JP" altLang="en-US" dirty="0" smtClean="0"/>
              <a:t>補正後の寿命の計算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dirty="0" smtClean="0"/>
                  <a:t>TQ</a:t>
                </a:r>
                <a:r>
                  <a:rPr kumimoji="1" lang="ja-JP" altLang="en-US" dirty="0" smtClean="0"/>
                  <a:t>補正によって正しい</a:t>
                </a:r>
                <a:r>
                  <a:rPr kumimoji="1" lang="en-US" altLang="ja-JP" dirty="0" smtClean="0"/>
                  <a:t>Time</a:t>
                </a:r>
                <a:r>
                  <a:rPr kumimoji="1" lang="ja-JP" altLang="en-US" dirty="0" smtClean="0"/>
                  <a:t>がわかったので、データから寿命を求める。以下の式において</a:t>
                </a:r>
                <a:r>
                  <a:rPr kumimoji="1" lang="en-US" altLang="ja-JP" dirty="0" smtClean="0"/>
                  <a:t>p[1]</a:t>
                </a:r>
                <a:r>
                  <a:rPr kumimoji="1" lang="ja-JP" altLang="en-US" dirty="0" smtClean="0"/>
                  <a:t>が寿命</a:t>
                </a:r>
                <a:r>
                  <a:rPr kumimoji="1" lang="en-US" altLang="ja-JP" dirty="0" smtClean="0"/>
                  <a:t>(ns)</a:t>
                </a:r>
                <a:r>
                  <a:rPr kumimoji="1" lang="ja-JP" altLang="en-US" dirty="0" err="1" smtClean="0"/>
                  <a:t>。</a:t>
                </a:r>
                <a:endParaRPr kumimoji="1" lang="en-US" altLang="ja-JP" dirty="0" smtClean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[1]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1" lang="ja-JP" altLang="en-US" b="0" dirty="0" smtClean="0"/>
                  <a:t>＋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[2]</m:t>
                    </m:r>
                  </m:oMath>
                </a14:m>
                <a:endParaRPr kumimoji="1" lang="en-US" altLang="ja-JP" b="0" dirty="0" smtClean="0"/>
              </a:p>
              <a:p>
                <a:pPr marL="0" indent="0">
                  <a:buNone/>
                </a:pP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 t="-2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25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</a:t>
            </a:r>
            <a:r>
              <a:rPr kumimoji="1" lang="ja-JP" altLang="en-US" dirty="0" smtClean="0"/>
              <a:t>補正後の寿命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08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図１４　</a:t>
            </a:r>
            <a:r>
              <a:rPr kumimoji="1" lang="en-US" altLang="ja-JP" dirty="0" smtClean="0"/>
              <a:t>NaI1                        </a:t>
            </a:r>
            <a:r>
              <a:rPr kumimoji="1" lang="ja-JP" altLang="en-US" dirty="0" smtClean="0"/>
              <a:t>図１５　</a:t>
            </a:r>
            <a:r>
              <a:rPr kumimoji="1" lang="en-US" altLang="ja-JP" dirty="0" smtClean="0"/>
              <a:t>NaI2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66" y="2006222"/>
            <a:ext cx="4667534" cy="353730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" y="2039530"/>
            <a:ext cx="4435523" cy="35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TQ</a:t>
            </a:r>
            <a:r>
              <a:rPr kumimoji="1" lang="ja-JP" altLang="en-US" dirty="0" smtClean="0"/>
              <a:t>補正後の</a:t>
            </a:r>
            <a:r>
              <a:rPr kumimoji="1" lang="en-US" altLang="ja-JP" dirty="0" smtClean="0"/>
              <a:t>Lifetime-fitting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コンテンツ プレースホルダー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57923316"/>
                  </p:ext>
                </p:extLst>
              </p:nvPr>
            </p:nvGraphicFramePr>
            <p:xfrm>
              <a:off x="457200" y="1600200"/>
              <a:ext cx="8229600" cy="37770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1259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6600" dirty="0" err="1" smtClean="0">
                              <a:solidFill>
                                <a:schemeClr val="tx1"/>
                              </a:solidFill>
                            </a:rPr>
                            <a:t>NaI</a:t>
                          </a:r>
                          <a:endParaRPr kumimoji="1" lang="ja-JP" altLang="en-US" sz="6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5400" dirty="0" smtClean="0">
                              <a:solidFill>
                                <a:schemeClr val="tx1"/>
                              </a:solidFill>
                            </a:rPr>
                            <a:t>寿命</a:t>
                          </a:r>
                          <a:r>
                            <a:rPr kumimoji="1" lang="en-US" altLang="ja-JP" sz="5400" dirty="0" smtClean="0">
                              <a:solidFill>
                                <a:schemeClr val="tx1"/>
                              </a:solidFill>
                            </a:rPr>
                            <a:t>(ns)</a:t>
                          </a:r>
                          <a:endParaRPr kumimoji="1" lang="ja-JP" altLang="en-US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1259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4800" dirty="0" smtClean="0">
                              <a:solidFill>
                                <a:schemeClr val="tx1"/>
                              </a:solidFill>
                            </a:rPr>
                            <a:t>NaI1</a:t>
                          </a:r>
                          <a:endParaRPr kumimoji="1" lang="ja-JP" alt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4800" b="0" dirty="0" smtClean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88.69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kumimoji="1" lang="en-US" altLang="ja-JP" sz="4800" dirty="0" smtClean="0">
                              <a:solidFill>
                                <a:schemeClr val="tx1"/>
                              </a:solidFill>
                            </a:rPr>
                            <a:t>6.97</a:t>
                          </a:r>
                          <a:endParaRPr kumimoji="1" lang="ja-JP" alt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1259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4800" dirty="0" smtClean="0">
                              <a:solidFill>
                                <a:schemeClr val="tx1"/>
                              </a:solidFill>
                            </a:rPr>
                            <a:t>NaI2</a:t>
                          </a:r>
                          <a:endParaRPr kumimoji="1" lang="ja-JP" alt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4800" dirty="0" smtClean="0">
                              <a:solidFill>
                                <a:schemeClr val="tx1"/>
                              </a:solidFill>
                            </a:rPr>
                            <a:t>89.84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4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kumimoji="1" lang="en-US" altLang="ja-JP" sz="4800" dirty="0" smtClean="0">
                              <a:solidFill>
                                <a:schemeClr val="tx1"/>
                              </a:solidFill>
                            </a:rPr>
                            <a:t>8.02</a:t>
                          </a:r>
                          <a:endParaRPr kumimoji="1" lang="ja-JP" alt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コンテンツ プレースホルダー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57923316"/>
                  </p:ext>
                </p:extLst>
              </p:nvPr>
            </p:nvGraphicFramePr>
            <p:xfrm>
              <a:off x="457200" y="1600200"/>
              <a:ext cx="8229600" cy="37770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1259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6600" dirty="0" err="1" smtClean="0">
                              <a:solidFill>
                                <a:schemeClr val="tx1"/>
                              </a:solidFill>
                            </a:rPr>
                            <a:t>NaI</a:t>
                          </a:r>
                          <a:endParaRPr kumimoji="1" lang="ja-JP" altLang="en-US" sz="6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5400" dirty="0" smtClean="0">
                              <a:solidFill>
                                <a:schemeClr val="tx1"/>
                              </a:solidFill>
                            </a:rPr>
                            <a:t>寿命</a:t>
                          </a:r>
                          <a:r>
                            <a:rPr kumimoji="1" lang="en-US" altLang="ja-JP" sz="5400" dirty="0" smtClean="0">
                              <a:solidFill>
                                <a:schemeClr val="tx1"/>
                              </a:solidFill>
                            </a:rPr>
                            <a:t>(ns)</a:t>
                          </a:r>
                          <a:endParaRPr kumimoji="1" lang="ja-JP" altLang="en-US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1259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4800" dirty="0" smtClean="0">
                              <a:solidFill>
                                <a:schemeClr val="tx1"/>
                              </a:solidFill>
                            </a:rPr>
                            <a:t>NaI1</a:t>
                          </a:r>
                          <a:endParaRPr kumimoji="1" lang="ja-JP" alt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296" t="-117391" r="-741" b="-100966"/>
                          </a:stretch>
                        </a:blipFill>
                      </a:tcPr>
                    </a:tc>
                  </a:tr>
                  <a:tr h="1259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4800" dirty="0" smtClean="0">
                              <a:solidFill>
                                <a:schemeClr val="tx1"/>
                              </a:solidFill>
                            </a:rPr>
                            <a:t>NaI2</a:t>
                          </a:r>
                          <a:endParaRPr kumimoji="1" lang="ja-JP" alt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296" t="-217391" r="-741" b="-96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05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5400" dirty="0" smtClean="0"/>
              <a:t>第</a:t>
            </a:r>
            <a:r>
              <a:rPr lang="en-US" altLang="ja-JP" sz="5400" dirty="0" smtClean="0"/>
              <a:t>5</a:t>
            </a:r>
            <a:r>
              <a:rPr lang="ja-JP" altLang="en-US" sz="5400" dirty="0" smtClean="0"/>
              <a:t>章　考察　</a:t>
            </a:r>
            <a:r>
              <a:rPr lang="ja-JP" altLang="en-US" dirty="0"/>
              <a:t>　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54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 </a:t>
            </a:r>
            <a:r>
              <a:rPr lang="en-US" altLang="ja-JP" dirty="0" smtClean="0"/>
              <a:t>NaI3 </a:t>
            </a:r>
            <a:r>
              <a:rPr lang="ja-JP" altLang="en-US" dirty="0" smtClean="0"/>
              <a:t>のデータについて</a:t>
            </a:r>
            <a:br>
              <a:rPr lang="ja-JP" altLang="en-US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ペデスタルについて</a:t>
            </a:r>
            <a:endParaRPr kumimoji="1" lang="ja-JP" altLang="en-US" dirty="0"/>
          </a:p>
        </p:txBody>
      </p:sp>
      <p:pic>
        <p:nvPicPr>
          <p:cNvPr id="5" name="Picture 2" descr="C:\Users\tomoya\Desktop\picture\namadat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14488"/>
            <a:ext cx="8283025" cy="4915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96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42910" y="114298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NaI3 </a:t>
            </a:r>
            <a:r>
              <a:rPr lang="ja-JP" altLang="en-US" dirty="0" smtClean="0"/>
              <a:t>のエネルギーに対する </a:t>
            </a:r>
            <a:r>
              <a:rPr lang="en-US" altLang="ja-JP" dirty="0" smtClean="0"/>
              <a:t>ADC-calibration </a:t>
            </a:r>
          </a:p>
          <a:p>
            <a:pPr>
              <a:buNone/>
            </a:pPr>
            <a:r>
              <a:rPr lang="ja-JP" altLang="en-US" dirty="0" smtClean="0"/>
              <a:t>を行った際に、エネルギーが </a:t>
            </a:r>
            <a:r>
              <a:rPr lang="en-US" altLang="ja-JP" dirty="0" smtClean="0"/>
              <a:t>0 </a:t>
            </a:r>
            <a:r>
              <a:rPr lang="ja-JP" altLang="en-US" dirty="0" smtClean="0"/>
              <a:t>の点に対応し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ている</a:t>
            </a:r>
            <a:r>
              <a:rPr lang="en-US" altLang="ja-JP" dirty="0" smtClean="0"/>
              <a:t>ADC-count </a:t>
            </a:r>
            <a:r>
              <a:rPr lang="ja-JP" altLang="en-US" dirty="0" smtClean="0"/>
              <a:t>の分布が分裂していたため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に上手く </a:t>
            </a:r>
            <a:r>
              <a:rPr lang="en-US" altLang="ja-JP" dirty="0" smtClean="0"/>
              <a:t>calibration </a:t>
            </a:r>
            <a:r>
              <a:rPr lang="ja-JP" altLang="en-US" dirty="0" smtClean="0"/>
              <a:t>を行うことができなかった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ため、</a:t>
            </a:r>
            <a:r>
              <a:rPr lang="en-US" altLang="ja-JP" dirty="0" smtClean="0"/>
              <a:t>NaI3 </a:t>
            </a:r>
            <a:r>
              <a:rPr lang="ja-JP" altLang="en-US" dirty="0" smtClean="0"/>
              <a:t>で採ったデータは不適切なもので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あると判断をして寿命の計算をすることには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用いなかった。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66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785982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TQ</a:t>
            </a:r>
            <a:r>
              <a:rPr kumimoji="1" lang="ja-JP" altLang="en-US" sz="3600" dirty="0" smtClean="0"/>
              <a:t>補正関数の誤差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85860"/>
            <a:ext cx="8715404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>
                <a:solidFill>
                  <a:prstClr val="black"/>
                </a:solidFill>
              </a:rPr>
              <a:t>    Fitting</a:t>
            </a:r>
            <a:r>
              <a:rPr lang="ja-JP" altLang="en-US" dirty="0" smtClean="0">
                <a:solidFill>
                  <a:prstClr val="black"/>
                </a:solidFill>
              </a:rPr>
              <a:t>した</a:t>
            </a:r>
            <a:r>
              <a:rPr lang="en-US" altLang="ja-JP" dirty="0" smtClean="0">
                <a:solidFill>
                  <a:prstClr val="black"/>
                </a:solidFill>
              </a:rPr>
              <a:t>TQ</a:t>
            </a:r>
            <a:r>
              <a:rPr lang="ja-JP" altLang="en-US" dirty="0">
                <a:solidFill>
                  <a:prstClr val="black"/>
                </a:solidFill>
              </a:rPr>
              <a:t>補正</a:t>
            </a:r>
            <a:r>
              <a:rPr lang="ja-JP" altLang="en-US" dirty="0" smtClean="0">
                <a:solidFill>
                  <a:prstClr val="black"/>
                </a:solidFill>
              </a:rPr>
              <a:t>関数の</a:t>
            </a:r>
            <a:r>
              <a:rPr lang="en-US" altLang="ja-JP" dirty="0" smtClean="0">
                <a:solidFill>
                  <a:prstClr val="black"/>
                </a:solidFill>
              </a:rPr>
              <a:t>parameter</a:t>
            </a:r>
            <a:r>
              <a:rPr lang="ja-JP" altLang="en-US" dirty="0" smtClean="0">
                <a:solidFill>
                  <a:prstClr val="black"/>
                </a:solidFill>
              </a:rPr>
              <a:t>（</a:t>
            </a:r>
            <a:r>
              <a:rPr lang="en-US" altLang="ja-JP" dirty="0" smtClean="0">
                <a:solidFill>
                  <a:prstClr val="black"/>
                </a:solidFill>
              </a:rPr>
              <a:t>p0,p1,p2</a:t>
            </a:r>
            <a:r>
              <a:rPr lang="ja-JP" altLang="en-US" dirty="0" smtClean="0">
                <a:solidFill>
                  <a:prstClr val="black"/>
                </a:solidFill>
              </a:rPr>
              <a:t>）には誤差がある。</a:t>
            </a:r>
            <a:endParaRPr lang="en-US" altLang="ja-JP" dirty="0">
              <a:solidFill>
                <a:prstClr val="black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00306"/>
            <a:ext cx="440213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357158" y="3857628"/>
            <a:ext cx="84296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その</a:t>
            </a:r>
            <a:r>
              <a:rPr lang="ja-JP" altLang="en-US" sz="3200" dirty="0">
                <a:solidFill>
                  <a:prstClr val="black"/>
                </a:solidFill>
              </a:rPr>
              <a:t>補正</a:t>
            </a:r>
            <a:r>
              <a:rPr lang="ja-JP" altLang="en-US" sz="3200" dirty="0" smtClean="0">
                <a:solidFill>
                  <a:prstClr val="black"/>
                </a:solidFill>
              </a:rPr>
              <a:t>関数の誤差を、</a:t>
            </a:r>
            <a:r>
              <a:rPr lang="ja-JP" altLang="en-US" sz="3200" dirty="0">
                <a:solidFill>
                  <a:prstClr val="black"/>
                </a:solidFill>
              </a:rPr>
              <a:t>誤差伝搬の式を</a:t>
            </a:r>
            <a:r>
              <a:rPr lang="ja-JP" altLang="en-US" sz="3200" dirty="0" smtClean="0">
                <a:solidFill>
                  <a:prstClr val="black"/>
                </a:solidFill>
              </a:rPr>
              <a:t>用いて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ja-JP" altLang="en-US" sz="3200" dirty="0" smtClean="0">
                <a:solidFill>
                  <a:prstClr val="black"/>
                </a:solidFill>
              </a:rPr>
              <a:t>求め</a:t>
            </a:r>
            <a:r>
              <a:rPr lang="ja-JP" altLang="en-US" sz="3200" dirty="0">
                <a:solidFill>
                  <a:prstClr val="black"/>
                </a:solidFill>
              </a:rPr>
              <a:t>、その誤差を含めて補正を</a:t>
            </a:r>
            <a:r>
              <a:rPr lang="ja-JP" altLang="en-US" sz="3200" dirty="0" smtClean="0">
                <a:solidFill>
                  <a:prstClr val="black"/>
                </a:solidFill>
              </a:rPr>
              <a:t>行い新たに寿命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ja-JP" altLang="en-US" sz="3200" dirty="0" smtClean="0">
                <a:solidFill>
                  <a:prstClr val="black"/>
                </a:solidFill>
              </a:rPr>
              <a:t>を求める。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endParaRPr lang="en-US" altLang="ja-JP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2384" y="357166"/>
            <a:ext cx="875131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642910" y="4143380"/>
          <a:ext cx="7500992" cy="252984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75248"/>
                <a:gridCol w="1875248"/>
                <a:gridCol w="1875248"/>
                <a:gridCol w="1875248"/>
              </a:tblGrid>
              <a:tr h="57150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800" dirty="0" smtClean="0"/>
                    </a:p>
                    <a:p>
                      <a:pPr algn="ctr"/>
                      <a:r>
                        <a:rPr kumimoji="1" lang="en-US" altLang="ja-JP" sz="2800" dirty="0" smtClean="0"/>
                        <a:t>ΔT[ns]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800" dirty="0" smtClean="0"/>
                    </a:p>
                    <a:p>
                      <a:pPr algn="ctr"/>
                      <a:r>
                        <a:rPr kumimoji="1" lang="en-US" altLang="ja-JP" sz="2800" dirty="0" err="1" smtClean="0"/>
                        <a:t>ΔT+δΔT</a:t>
                      </a:r>
                      <a:r>
                        <a:rPr kumimoji="1" lang="en-US" altLang="ja-JP" sz="2800" dirty="0" smtClean="0"/>
                        <a:t>[ns]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 smtClean="0"/>
                        <a:t>ΔT-</a:t>
                      </a:r>
                      <a:r>
                        <a:rPr kumimoji="1" lang="en-US" altLang="ja-JP" sz="2800" dirty="0" err="1" smtClean="0"/>
                        <a:t>δΔT</a:t>
                      </a:r>
                      <a:r>
                        <a:rPr kumimoji="1" lang="en-US" altLang="ja-JP" sz="2800" dirty="0" smtClean="0"/>
                        <a:t>[]ns</a:t>
                      </a:r>
                      <a:endParaRPr kumimoji="1" lang="ja-JP" altLang="en-US" sz="2800" dirty="0" smtClean="0"/>
                    </a:p>
                    <a:p>
                      <a:pPr algn="ctr"/>
                      <a:endParaRPr kumimoji="1" lang="ja-JP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 smtClean="0"/>
                        <a:t>NaI1</a:t>
                      </a:r>
                      <a:endParaRPr kumimoji="1" lang="ja-JP" altLang="en-US" sz="3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88.7</a:t>
                      </a:r>
                      <a:r>
                        <a:rPr kumimoji="1" lang="fi-FI" altLang="ja-JP" sz="2800" dirty="0" smtClean="0"/>
                        <a:t>±6.9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fi-FI" altLang="ja-JP" sz="2800" dirty="0" smtClean="0"/>
                        <a:t>94.0±7.8 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fi-FI" altLang="ja-JP" sz="2800" dirty="0" smtClean="0"/>
                        <a:t>73.8±4.7</a:t>
                      </a:r>
                      <a:endParaRPr kumimoji="1" lang="ja-JP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NaI2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89.8</a:t>
                      </a:r>
                      <a:r>
                        <a:rPr kumimoji="1" lang="fi-FI" altLang="ja-JP" sz="2800" dirty="0" smtClean="0"/>
                        <a:t>±8.0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fi-FI" altLang="ja-JP" sz="2800" dirty="0" smtClean="0"/>
                        <a:t>91.3±10.3 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fi-FI" altLang="ja-JP" sz="2800" dirty="0" smtClean="0"/>
                        <a:t>89.9±9.7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28596" y="3071810"/>
            <a:ext cx="82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この式を用いて、実際に求めた寿命は以下のようになった。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274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実験目的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NaI</a:t>
            </a:r>
            <a:r>
              <a:rPr kumimoji="1" lang="ja-JP" altLang="en-US" dirty="0" smtClean="0"/>
              <a:t>シンチレータとプラスチックシンチレータを用いてオルソポジトロニウムの寿命を求めること。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また得られた寿命と</a:t>
            </a:r>
            <a:r>
              <a:rPr kumimoji="1" lang="en-US" altLang="ja-JP" dirty="0" smtClean="0"/>
              <a:t>QED</a:t>
            </a:r>
            <a:r>
              <a:rPr kumimoji="1" lang="ja-JP" altLang="en-US" dirty="0" smtClean="0"/>
              <a:t>による理論値とを比較、検討した。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8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ja-JP" altLang="en-US" dirty="0" smtClean="0"/>
              <a:t>　 よって</a:t>
            </a:r>
            <a:r>
              <a:rPr lang="ja-JP" altLang="en-US" dirty="0"/>
              <a:t>、この誤差として最大のものをとると以下のように </a:t>
            </a:r>
            <a:r>
              <a:rPr lang="en-US" altLang="ja-JP" dirty="0"/>
              <a:t>TQ </a:t>
            </a:r>
            <a:r>
              <a:rPr lang="ja-JP" altLang="en-US" dirty="0"/>
              <a:t>補正による</a:t>
            </a:r>
            <a:r>
              <a:rPr lang="ja-JP" altLang="en-US" dirty="0" smtClean="0"/>
              <a:t>寿命の</a:t>
            </a:r>
            <a:r>
              <a:rPr lang="ja-JP" altLang="en-US" dirty="0"/>
              <a:t>誤差 </a:t>
            </a:r>
            <a:r>
              <a:rPr lang="en-US" altLang="ja-JP" dirty="0" err="1"/>
              <a:t>σTQ</a:t>
            </a:r>
            <a:r>
              <a:rPr lang="en-US" altLang="ja-JP" dirty="0"/>
              <a:t> </a:t>
            </a:r>
            <a:r>
              <a:rPr lang="ja-JP" altLang="en-US" dirty="0" smtClean="0"/>
              <a:t>が求められた</a:t>
            </a:r>
            <a:r>
              <a:rPr lang="ja-JP" altLang="en-US" dirty="0"/>
              <a:t>。</a:t>
            </a:r>
          </a:p>
          <a:p>
            <a:endParaRPr kumimoji="1"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1285852" y="3357562"/>
          <a:ext cx="6429419" cy="157163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43814"/>
                <a:gridCol w="2143814"/>
                <a:gridCol w="2141791"/>
              </a:tblGrid>
              <a:tr h="6906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NaI1</a:t>
                      </a:r>
                      <a:endParaRPr kumimoji="1" lang="ja-JP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NaI2</a:t>
                      </a:r>
                      <a:endParaRPr kumimoji="1" lang="ja-JP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</a:tr>
              <a:tr h="88098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σ</a:t>
                      </a:r>
                      <a:r>
                        <a:rPr kumimoji="1" lang="en-US" altLang="ja-JP" sz="32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TQ</a:t>
                      </a:r>
                      <a:r>
                        <a:rPr kumimoji="1" lang="en-US" altLang="ja-JP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[ns]</a:t>
                      </a: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7.8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10.8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3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Fitting</a:t>
            </a:r>
            <a:r>
              <a:rPr kumimoji="1" lang="ja-JP" altLang="en-US" dirty="0" smtClean="0"/>
              <a:t>による誤差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500174"/>
            <a:ext cx="7929586" cy="4525963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ja-JP" altLang="en-US" dirty="0" smtClean="0">
                <a:latin typeface="ＭＳ Ｐゴシック" pitchFamily="50" charset="-128"/>
              </a:rPr>
              <a:t>最後に寿命を出すために</a:t>
            </a:r>
            <a:r>
              <a:rPr lang="en-US" altLang="ja-JP" dirty="0" smtClean="0">
                <a:latin typeface="ＭＳ Ｐゴシック" pitchFamily="50" charset="-128"/>
              </a:rPr>
              <a:t>fitting</a:t>
            </a:r>
            <a:r>
              <a:rPr lang="ja-JP" altLang="en-US" dirty="0" smtClean="0">
                <a:latin typeface="ＭＳ Ｐゴシック" pitchFamily="50" charset="-128"/>
              </a:rPr>
              <a:t>する際にも誤差が生じる。</a:t>
            </a:r>
            <a:endParaRPr lang="en-US" altLang="ja-JP" dirty="0" smtClean="0">
              <a:latin typeface="ＭＳ Ｐゴシック" pitchFamily="50" charset="-128"/>
            </a:endParaRPr>
          </a:p>
          <a:p>
            <a:pPr>
              <a:buFont typeface="Wingdings" pitchFamily="2" charset="2"/>
              <a:buChar char="l"/>
            </a:pPr>
            <a:r>
              <a:rPr lang="ja-JP" altLang="en-US" dirty="0" smtClean="0">
                <a:latin typeface="ＭＳ Ｐゴシック" pitchFamily="50" charset="-128"/>
              </a:rPr>
              <a:t>　</a:t>
            </a:r>
            <a:r>
              <a:rPr lang="en-US" altLang="ja-JP" dirty="0" smtClean="0">
                <a:latin typeface="ＭＳ Ｐゴシック" pitchFamily="50" charset="-128"/>
              </a:rPr>
              <a:t>fitting</a:t>
            </a:r>
            <a:r>
              <a:rPr lang="ja-JP" altLang="en-US" dirty="0" smtClean="0">
                <a:latin typeface="ＭＳ Ｐゴシック" pitchFamily="50" charset="-128"/>
              </a:rPr>
              <a:t>の際の誤差</a:t>
            </a:r>
            <a:r>
              <a:rPr lang="en-US" altLang="ja-JP" dirty="0" err="1" smtClean="0">
                <a:latin typeface="ＭＳ Ｐゴシック" pitchFamily="50" charset="-128"/>
              </a:rPr>
              <a:t>σ</a:t>
            </a:r>
            <a:r>
              <a:rPr lang="en-US" altLang="ja-JP" baseline="-25000" dirty="0" err="1" smtClean="0">
                <a:latin typeface="ＭＳ Ｐゴシック" pitchFamily="50" charset="-128"/>
              </a:rPr>
              <a:t>fitting</a:t>
            </a:r>
            <a:endParaRPr lang="en-US" altLang="ja-JP" baseline="-25000" dirty="0">
              <a:latin typeface="ＭＳ Ｐゴシック" pitchFamily="50" charset="-128"/>
            </a:endParaRPr>
          </a:p>
          <a:p>
            <a:pPr>
              <a:buNone/>
            </a:pPr>
            <a:r>
              <a:rPr lang="ja-JP" altLang="en-US" baseline="-25000" dirty="0">
                <a:latin typeface="ＭＳ Ｐゴシック" pitchFamily="50" charset="-128"/>
              </a:rPr>
              <a:t>　</a:t>
            </a:r>
            <a:r>
              <a:rPr lang="ja-JP" altLang="en-US" baseline="-25000" dirty="0" smtClean="0">
                <a:latin typeface="ＭＳ Ｐゴシック" pitchFamily="50" charset="-128"/>
              </a:rPr>
              <a:t>　　</a:t>
            </a:r>
            <a:r>
              <a:rPr lang="ja-JP" altLang="en-US" dirty="0" smtClean="0">
                <a:latin typeface="ＭＳ Ｐゴシック" pitchFamily="50" charset="-128"/>
              </a:rPr>
              <a:t>とすると、</a:t>
            </a:r>
            <a:endParaRPr lang="en-US" altLang="ja-JP" dirty="0" smtClean="0">
              <a:latin typeface="ＭＳ Ｐゴシック" pitchFamily="50" charset="-128"/>
            </a:endParaRPr>
          </a:p>
          <a:p>
            <a:pPr>
              <a:buNone/>
            </a:pPr>
            <a:r>
              <a:rPr lang="ja-JP" altLang="en-US" dirty="0">
                <a:latin typeface="ＭＳ Ｐゴシック" pitchFamily="50" charset="-128"/>
              </a:rPr>
              <a:t>　</a:t>
            </a:r>
            <a:r>
              <a:rPr lang="ja-JP" altLang="en-US" dirty="0" smtClean="0">
                <a:latin typeface="ＭＳ Ｐゴシック" pitchFamily="50" charset="-128"/>
              </a:rPr>
              <a:t>　実際の誤差は</a:t>
            </a:r>
            <a:endParaRPr lang="en-US" altLang="ja-JP" dirty="0" smtClean="0">
              <a:latin typeface="ＭＳ Ｐゴシック" pitchFamily="50" charset="-128"/>
            </a:endParaRPr>
          </a:p>
          <a:p>
            <a:pPr>
              <a:buNone/>
            </a:pPr>
            <a:r>
              <a:rPr lang="ja-JP" altLang="en-US" dirty="0">
                <a:latin typeface="ＭＳ Ｐゴシック" pitchFamily="50" charset="-128"/>
              </a:rPr>
              <a:t>　</a:t>
            </a:r>
            <a:r>
              <a:rPr lang="ja-JP" altLang="en-US" dirty="0" smtClean="0">
                <a:latin typeface="ＭＳ Ｐゴシック" pitchFamily="50" charset="-128"/>
              </a:rPr>
              <a:t>　以下のようになった。</a:t>
            </a:r>
            <a:endParaRPr kumimoji="1" lang="ja-JP" altLang="en-US" dirty="0"/>
          </a:p>
        </p:txBody>
      </p:sp>
      <p:pic>
        <p:nvPicPr>
          <p:cNvPr id="3074" name="Picture 2" descr="C:\Users\tomoya\Desktop\picture\NaI2-lifetim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143116"/>
            <a:ext cx="3929058" cy="2661620"/>
          </a:xfrm>
          <a:prstGeom prst="rect">
            <a:avLst/>
          </a:prstGeom>
          <a:noFill/>
        </p:spPr>
      </p:pic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642910" y="5214950"/>
          <a:ext cx="5045075" cy="11583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81163"/>
                <a:gridCol w="1682750"/>
                <a:gridCol w="1681162"/>
              </a:tblGrid>
              <a:tr h="4032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23" marR="91423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NaI1</a:t>
                      </a:r>
                      <a:endParaRPr kumimoji="1" lang="ja-JP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23" marR="91423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NaI2</a:t>
                      </a:r>
                      <a:endParaRPr kumimoji="1" lang="ja-JP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23" marR="91423" marT="45740" marB="45740" horzOverflow="overflow"/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σ</a:t>
                      </a:r>
                      <a:r>
                        <a:rPr kumimoji="1" lang="en-US" altLang="ja-JP" sz="3200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fitting</a:t>
                      </a:r>
                      <a:r>
                        <a:rPr kumimoji="1" lang="en-US" altLang="ja-JP" sz="3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[ns]</a:t>
                      </a:r>
                      <a:endParaRPr kumimoji="1" lang="ja-JP" alt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23" marR="91423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6.97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23" marR="91423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10.0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23" marR="91423" marT="45740" marB="4574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1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/>
          <a:lstStyle/>
          <a:p>
            <a:r>
              <a:rPr lang="ja-JP" altLang="en-US" dirty="0" smtClean="0"/>
              <a:t>以上の</a:t>
            </a:r>
            <a:r>
              <a:rPr lang="en-US" altLang="ja-JP" dirty="0" smtClean="0"/>
              <a:t>2</a:t>
            </a:r>
            <a:r>
              <a:rPr lang="ja-JP" altLang="en-US" dirty="0" err="1" smtClean="0"/>
              <a:t>つの</a:t>
            </a:r>
            <a:r>
              <a:rPr lang="ja-JP" altLang="en-US" dirty="0" smtClean="0"/>
              <a:t>誤差を考慮した統計誤差は、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 以下</a:t>
            </a:r>
            <a:r>
              <a:rPr lang="ja-JP" altLang="en-US" dirty="0"/>
              <a:t>の式で</a:t>
            </a:r>
            <a:r>
              <a:rPr lang="ja-JP" altLang="en-US" dirty="0" smtClean="0"/>
              <a:t>求められる</a:t>
            </a:r>
            <a:r>
              <a:rPr lang="ja-JP" altLang="en-US" dirty="0"/>
              <a:t>。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求めた</a:t>
            </a:r>
            <a:r>
              <a:rPr lang="ja-JP" altLang="en-US" dirty="0"/>
              <a:t>結果は以下のように なった</a:t>
            </a:r>
            <a:r>
              <a:rPr lang="ja-JP" altLang="en-US" dirty="0" smtClean="0"/>
              <a:t>。</a:t>
            </a:r>
            <a:endParaRPr lang="ja-JP" altLang="en-US" dirty="0"/>
          </a:p>
        </p:txBody>
      </p:sp>
      <p:pic>
        <p:nvPicPr>
          <p:cNvPr id="4098" name="Picture 2" descr="C:\Users\tomoya\Desktop\図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6904038" cy="1114425"/>
          </a:xfrm>
          <a:prstGeom prst="rect">
            <a:avLst/>
          </a:prstGeom>
          <a:noFill/>
        </p:spPr>
      </p:pic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714348" y="3714752"/>
          <a:ext cx="6429419" cy="157163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43814"/>
                <a:gridCol w="2143814"/>
                <a:gridCol w="2141791"/>
              </a:tblGrid>
              <a:tr h="6906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NaI1</a:t>
                      </a:r>
                      <a:endParaRPr kumimoji="1" lang="ja-JP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NaI2</a:t>
                      </a:r>
                      <a:endParaRPr kumimoji="1" lang="ja-JP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</a:tr>
              <a:tr h="88098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σ[ns]</a:t>
                      </a:r>
                      <a:endParaRPr kumimoji="1" lang="ja-JP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11.8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14.4</a:t>
                      </a:r>
                      <a:endParaRPr kumimoji="1" lang="ja-JP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44" marR="91444" marT="45740" marB="4574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4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425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6600" dirty="0" smtClean="0"/>
              <a:t>第２章　実験方法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314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99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セットアップ</a:t>
            </a:r>
            <a:endParaRPr lang="en-US" dirty="0"/>
          </a:p>
        </p:txBody>
      </p:sp>
      <p:pic>
        <p:nvPicPr>
          <p:cNvPr id="4" name="Picture 3" descr="setup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2659" r="15748"/>
          <a:stretch/>
        </p:blipFill>
        <p:spPr>
          <a:xfrm>
            <a:off x="5950644" y="1108364"/>
            <a:ext cx="3088995" cy="5183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364" y="1038478"/>
            <a:ext cx="6514778" cy="6678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　実験に用いたもの</a:t>
            </a:r>
            <a:endParaRPr lang="en-US" altLang="ja-JP" sz="28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/>
              <a:t>Na</a:t>
            </a:r>
            <a:r>
              <a:rPr lang="en-US" altLang="ja-JP" sz="2800" baseline="30000" dirty="0" smtClean="0"/>
              <a:t>22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</a:t>
            </a:r>
            <a:r>
              <a:rPr lang="en-US" altLang="ja-JP" sz="2400" dirty="0" smtClean="0"/>
              <a:t>e</a:t>
            </a:r>
            <a:r>
              <a:rPr lang="en-US" altLang="ja-JP" sz="2400" baseline="30000" dirty="0" smtClean="0"/>
              <a:t>+</a:t>
            </a:r>
            <a:r>
              <a:rPr lang="ja-JP" altLang="en-US" sz="2400" dirty="0" smtClean="0"/>
              <a:t>の線源として用いた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sz="2800" dirty="0" smtClean="0"/>
              <a:t>シリカパウダー　（</a:t>
            </a:r>
            <a:r>
              <a:rPr lang="en-US" altLang="ja-JP" sz="2800" dirty="0" smtClean="0"/>
              <a:t>SiO</a:t>
            </a:r>
            <a:r>
              <a:rPr lang="en-US" altLang="ja-JP" sz="2800" baseline="-25000" dirty="0" smtClean="0"/>
              <a:t>2</a:t>
            </a:r>
            <a:r>
              <a:rPr lang="en-US" altLang="ja-JP" sz="2800" baseline="-25000" dirty="0"/>
              <a:t>  </a:t>
            </a:r>
            <a:r>
              <a:rPr lang="en-US" altLang="ja-JP" sz="2800" dirty="0"/>
              <a:t>)</a:t>
            </a:r>
            <a:r>
              <a:rPr lang="en-US" altLang="ja-JP" sz="2800" dirty="0" smtClean="0"/>
              <a:t> </a:t>
            </a:r>
          </a:p>
          <a:p>
            <a:r>
              <a:rPr lang="ja-JP" altLang="ja-JP" sz="2800" dirty="0"/>
              <a:t>　</a:t>
            </a:r>
            <a:r>
              <a:rPr lang="ja-JP" altLang="en-US" sz="2800" dirty="0"/>
              <a:t>　</a:t>
            </a:r>
            <a:r>
              <a:rPr lang="en-US" altLang="ja-JP" sz="2800" dirty="0" smtClean="0"/>
              <a:t> </a:t>
            </a:r>
            <a:r>
              <a:rPr lang="en-US" altLang="ja-JP" sz="2400" dirty="0" smtClean="0"/>
              <a:t>Na</a:t>
            </a:r>
            <a:r>
              <a:rPr lang="ja-JP" altLang="en-US" sz="2400" dirty="0" smtClean="0"/>
              <a:t>から放射された</a:t>
            </a:r>
            <a:r>
              <a:rPr lang="en-US" altLang="ja-JP" sz="2400" dirty="0" smtClean="0"/>
              <a:t>e</a:t>
            </a:r>
            <a:r>
              <a:rPr lang="en-US" altLang="ja-JP" sz="2400" baseline="30000" dirty="0" smtClean="0"/>
              <a:t>+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を</a:t>
            </a:r>
            <a:r>
              <a:rPr lang="en-US" altLang="ja-JP" sz="2400" dirty="0" smtClean="0"/>
              <a:t>Ps</a:t>
            </a:r>
            <a:r>
              <a:rPr lang="ja-JP" altLang="en-US" sz="2400" dirty="0" smtClean="0"/>
              <a:t>に変える</a:t>
            </a:r>
            <a:r>
              <a:rPr lang="ja-JP" altLang="en-US" sz="2800" dirty="0" smtClean="0"/>
              <a:t>　　　　　　　　　　　　　　　　　　　</a:t>
            </a:r>
            <a:endParaRPr lang="en-US" altLang="ja-JP" sz="2800" baseline="30000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sz="2800" dirty="0" smtClean="0"/>
              <a:t>プラスチックシンチレータ（</a:t>
            </a:r>
            <a:r>
              <a:rPr lang="en-US" altLang="ja-JP" sz="2800" dirty="0" smtClean="0"/>
              <a:t>P.S.)</a:t>
            </a:r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e</a:t>
            </a:r>
            <a:r>
              <a:rPr lang="en-US" altLang="ja-JP" sz="2800" baseline="30000" dirty="0" smtClean="0"/>
              <a:t>+</a:t>
            </a:r>
            <a:r>
              <a:rPr lang="ja-JP" altLang="en-US" sz="2400" dirty="0" smtClean="0"/>
              <a:t>の通過を感知する</a:t>
            </a:r>
            <a:r>
              <a:rPr lang="en-US" altLang="ja-JP" sz="2400" dirty="0" smtClean="0"/>
              <a:t>  </a:t>
            </a:r>
            <a:r>
              <a:rPr lang="ja-JP" altLang="en-US" sz="2800" dirty="0" smtClean="0"/>
              <a:t>　　</a:t>
            </a:r>
            <a:endParaRPr lang="en-US" altLang="ja-JP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err="1" smtClean="0"/>
              <a:t>NaI</a:t>
            </a:r>
            <a:r>
              <a:rPr lang="ja-JP" altLang="en-US" sz="2800" dirty="0" smtClean="0"/>
              <a:t>　シンチレータ</a:t>
            </a:r>
            <a:endParaRPr lang="en-US" altLang="ja-JP" sz="28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400" dirty="0" err="1" smtClean="0"/>
              <a:t>γ</a:t>
            </a:r>
            <a:r>
              <a:rPr lang="ja-JP" altLang="en-US" sz="2400" dirty="0" smtClean="0"/>
              <a:t>線を測定する</a:t>
            </a:r>
            <a:endParaRPr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sz="2800" dirty="0" smtClean="0"/>
              <a:t>鉛（</a:t>
            </a:r>
            <a:r>
              <a:rPr lang="en-US" altLang="ja-JP" sz="2800" dirty="0" smtClean="0"/>
              <a:t>e</a:t>
            </a:r>
            <a:r>
              <a:rPr lang="en-US" altLang="ja-JP" sz="2800" baseline="30000" dirty="0" smtClean="0"/>
              <a:t>+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が通るための穴が開いている）</a:t>
            </a:r>
            <a:endParaRPr lang="en-US" altLang="ja-JP" sz="2800" baseline="30000" dirty="0" smtClean="0"/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遮蔽用（コンプトン散乱等を防ぐ）</a:t>
            </a:r>
            <a:endParaRPr lang="en-US" altLang="ja-JP" sz="2400" dirty="0" smtClean="0"/>
          </a:p>
          <a:p>
            <a:r>
              <a:rPr lang="en-US" altLang="ja-JP" sz="2800" dirty="0" smtClean="0"/>
              <a:t>※P.S</a:t>
            </a:r>
            <a:r>
              <a:rPr lang="ja-JP" altLang="en-US" sz="2800" dirty="0" smtClean="0"/>
              <a:t>の故障を防ぐため全体を暗幕で覆っ　　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　た</a:t>
            </a:r>
            <a:endParaRPr lang="en-US" altLang="ja-JP" sz="2800" dirty="0" smtClean="0"/>
          </a:p>
          <a:p>
            <a:r>
              <a:rPr lang="ja-JP" altLang="en-US" sz="2800" dirty="0" smtClean="0"/>
              <a:t>　</a:t>
            </a:r>
            <a:endParaRPr lang="en-US" altLang="ja-JP" sz="2800" dirty="0"/>
          </a:p>
          <a:p>
            <a:endParaRPr lang="en-US" altLang="ja-JP" dirty="0" smtClean="0"/>
          </a:p>
          <a:p>
            <a:r>
              <a:rPr lang="ja-JP" altLang="en-US" dirty="0" smtClean="0"/>
              <a:t>　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885442" y="3062756"/>
            <a:ext cx="0" cy="28884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85442" y="4945586"/>
            <a:ext cx="63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5950644" y="6413024"/>
            <a:ext cx="288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　　</a:t>
            </a:r>
            <a:r>
              <a:rPr lang="en-US" altLang="ja-JP" dirty="0" smtClean="0"/>
              <a:t>▲</a:t>
            </a:r>
            <a:r>
              <a:rPr lang="ja-JP" altLang="en-US" dirty="0" smtClean="0"/>
              <a:t>セットアップ概略図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実際の</a:t>
            </a:r>
            <a:r>
              <a:rPr lang="en-US" altLang="ja-JP" dirty="0" smtClean="0"/>
              <a:t>setup</a:t>
            </a:r>
            <a:endParaRPr lang="en-US" dirty="0"/>
          </a:p>
        </p:txBody>
      </p:sp>
      <p:pic>
        <p:nvPicPr>
          <p:cNvPr id="8" name="Content Placeholder 7" descr="2015-08-26 11.17.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7011808" cy="3386377"/>
          </a:xfrm>
        </p:spPr>
      </p:pic>
      <p:cxnSp>
        <p:nvCxnSpPr>
          <p:cNvPr id="11" name="Straight Arrow Connector 10"/>
          <p:cNvCxnSpPr/>
          <p:nvPr/>
        </p:nvCxnSpPr>
        <p:spPr>
          <a:xfrm flipV="1">
            <a:off x="3846286" y="2703286"/>
            <a:ext cx="0" cy="2530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426857" y="3918857"/>
            <a:ext cx="1387929" cy="1387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2381" y="5306786"/>
            <a:ext cx="260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NaI</a:t>
            </a:r>
            <a:r>
              <a:rPr lang="ja-JP" altLang="en-US" sz="2400" dirty="0" smtClean="0"/>
              <a:t>シンチレーター</a:t>
            </a:r>
            <a:endParaRPr lang="en-US" sz="2400" dirty="0"/>
          </a:p>
        </p:txBody>
      </p:sp>
      <p:cxnSp>
        <p:nvCxnSpPr>
          <p:cNvPr id="20" name="Straight Arrow Connector 19"/>
          <p:cNvCxnSpPr>
            <a:stCxn id="16" idx="0"/>
          </p:cNvCxnSpPr>
          <p:nvPr/>
        </p:nvCxnSpPr>
        <p:spPr>
          <a:xfrm flipV="1">
            <a:off x="1602620" y="2957286"/>
            <a:ext cx="1300238" cy="2349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08047" y="5388429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SiO</a:t>
            </a:r>
            <a:r>
              <a:rPr lang="en-US" sz="2400" dirty="0" smtClean="0"/>
              <a:t> 2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031619" y="5388429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ja-JP" altLang="en-US" sz="2400" dirty="0" smtClean="0"/>
              <a:t>プラスチックシンチレーター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237238" y="3156857"/>
            <a:ext cx="2394857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32096" y="3628571"/>
            <a:ext cx="1366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</a:t>
            </a:r>
            <a:r>
              <a:rPr lang="en-US" sz="2400" baseline="30000" dirty="0" smtClean="0"/>
              <a:t>22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5276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2483"/>
          </a:xfrm>
        </p:spPr>
        <p:txBody>
          <a:bodyPr/>
          <a:lstStyle/>
          <a:p>
            <a:r>
              <a:rPr lang="ja-JP" altLang="en-US" dirty="0" smtClean="0"/>
              <a:t>実験内容</a:t>
            </a:r>
            <a:endParaRPr lang="en-US" dirty="0"/>
          </a:p>
        </p:txBody>
      </p:sp>
      <p:pic>
        <p:nvPicPr>
          <p:cNvPr id="6" name="Content Placeholder 5" descr="setup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t="3144" r="17014" b="3127"/>
          <a:stretch/>
        </p:blipFill>
        <p:spPr>
          <a:xfrm>
            <a:off x="5893329" y="1651331"/>
            <a:ext cx="2952877" cy="4623184"/>
          </a:xfrm>
        </p:spPr>
      </p:pic>
      <p:sp>
        <p:nvSpPr>
          <p:cNvPr id="7" name="TextBox 6"/>
          <p:cNvSpPr txBox="1"/>
          <p:nvPr/>
        </p:nvSpPr>
        <p:spPr>
          <a:xfrm>
            <a:off x="387884" y="1137121"/>
            <a:ext cx="5247008" cy="700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　</a:t>
            </a:r>
            <a:r>
              <a:rPr lang="en-US" altLang="ja-JP" sz="2800" dirty="0" smtClean="0"/>
              <a:t>Na</a:t>
            </a:r>
            <a:r>
              <a:rPr lang="ja-JP" altLang="en-US" sz="2800" dirty="0" smtClean="0"/>
              <a:t>が</a:t>
            </a:r>
            <a:r>
              <a:rPr lang="en-US" altLang="ja-JP" sz="2800" dirty="0" smtClean="0"/>
              <a:t>β</a:t>
            </a:r>
            <a:r>
              <a:rPr lang="ja-JP" altLang="en-US" sz="2800" baseline="30000" dirty="0" smtClean="0"/>
              <a:t>＋</a:t>
            </a:r>
            <a:r>
              <a:rPr lang="ja-JP" altLang="en-US" sz="2800" dirty="0" smtClean="0"/>
              <a:t>崩壊し</a:t>
            </a:r>
            <a:r>
              <a:rPr lang="en-US" altLang="ja-JP" sz="2800" dirty="0" smtClean="0"/>
              <a:t>e</a:t>
            </a:r>
            <a:r>
              <a:rPr lang="en-US" altLang="ja-JP" sz="2800" baseline="30000" dirty="0" smtClean="0"/>
              <a:t>+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を放出する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➡︎P.S.</a:t>
            </a:r>
            <a:r>
              <a:rPr lang="ja-JP" altLang="en-US" sz="2800" dirty="0" smtClean="0"/>
              <a:t>が</a:t>
            </a:r>
            <a:r>
              <a:rPr lang="en-US" altLang="ja-JP" sz="2800" dirty="0" smtClean="0"/>
              <a:t>e</a:t>
            </a:r>
            <a:r>
              <a:rPr lang="en-US" altLang="ja-JP" sz="2800" baseline="30000" dirty="0" smtClean="0"/>
              <a:t>+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の通過を感知する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➡︎SiO</a:t>
            </a:r>
            <a:r>
              <a:rPr lang="en-US" altLang="ja-JP" sz="2800" baseline="-25000" dirty="0" smtClean="0"/>
              <a:t>2</a:t>
            </a:r>
            <a:r>
              <a:rPr lang="en-US" altLang="ja-JP" sz="2800" dirty="0" smtClean="0"/>
              <a:t>  </a:t>
            </a:r>
            <a:r>
              <a:rPr lang="ja-JP" altLang="en-US" sz="2800" dirty="0" smtClean="0"/>
              <a:t>に入り、</a:t>
            </a:r>
            <a:r>
              <a:rPr lang="en-US" altLang="ja-JP" sz="2800" dirty="0" smtClean="0"/>
              <a:t>Ps</a:t>
            </a:r>
            <a:r>
              <a:rPr lang="ja-JP" altLang="en-US" sz="2800" dirty="0" smtClean="0"/>
              <a:t>に変わる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➡︎Ps</a:t>
            </a:r>
            <a:r>
              <a:rPr lang="ja-JP" altLang="en-US" sz="2800" dirty="0" smtClean="0"/>
              <a:t>が崩壊し</a:t>
            </a:r>
            <a:r>
              <a:rPr lang="en-US" altLang="ja-JP" sz="2800" dirty="0" err="1" smtClean="0"/>
              <a:t>γ</a:t>
            </a:r>
            <a:r>
              <a:rPr lang="ja-JP" altLang="en-US" sz="2800" dirty="0" smtClean="0"/>
              <a:t>線を放出し</a:t>
            </a:r>
            <a:r>
              <a:rPr lang="en-US" altLang="ja-JP" sz="2800" dirty="0" err="1" smtClean="0"/>
              <a:t>NaI</a:t>
            </a:r>
            <a:r>
              <a:rPr lang="ja-JP" altLang="en-US" sz="2800" dirty="0" smtClean="0"/>
              <a:t>が感知する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>o-Ps</a:t>
            </a:r>
            <a:r>
              <a:rPr lang="ja-JP" altLang="en-US" sz="2800" dirty="0" smtClean="0"/>
              <a:t>の寿命</a:t>
            </a:r>
            <a:endParaRPr lang="en-US" altLang="ja-JP" sz="2800" dirty="0" smtClean="0"/>
          </a:p>
          <a:p>
            <a:r>
              <a:rPr lang="en-US" altLang="ja-JP" sz="2800" dirty="0" smtClean="0"/>
              <a:t>⇒Ps </a:t>
            </a:r>
            <a:r>
              <a:rPr lang="ja-JP" altLang="en-US" sz="2800" dirty="0" smtClean="0"/>
              <a:t>が感知してから、</a:t>
            </a:r>
            <a:r>
              <a:rPr lang="en-US" altLang="ja-JP" sz="2800" dirty="0" err="1" smtClean="0"/>
              <a:t>NaI</a:t>
            </a:r>
            <a:r>
              <a:rPr lang="ja-JP" altLang="en-US" sz="2800" dirty="0" smtClean="0"/>
              <a:t>が感知　　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するまでの時間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000" baseline="-25000" dirty="0" smtClean="0"/>
              <a:t>　　　　　</a:t>
            </a:r>
            <a:endParaRPr lang="en-US" altLang="ja-JP" sz="2000" baseline="-25000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　</a:t>
            </a:r>
            <a:endParaRPr lang="en-US" altLang="ja-JP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628759" y="3529724"/>
            <a:ext cx="17517" cy="2601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46276" y="5115035"/>
            <a:ext cx="42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31690" y="3249449"/>
            <a:ext cx="42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7860862" y="3109310"/>
            <a:ext cx="468586" cy="324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733862" y="2312276"/>
            <a:ext cx="17517" cy="9371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1"/>
          </p:cNvCxnSpPr>
          <p:nvPr/>
        </p:nvCxnSpPr>
        <p:spPr>
          <a:xfrm flipH="1" flipV="1">
            <a:off x="6498897" y="3109310"/>
            <a:ext cx="932793" cy="324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8827" y="3169151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γ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259379" y="3249449"/>
            <a:ext cx="58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γ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93329" y="6299912"/>
            <a:ext cx="295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　　</a:t>
            </a:r>
            <a:r>
              <a:rPr lang="en-US" altLang="ja-JP" dirty="0" smtClean="0"/>
              <a:t>▲</a:t>
            </a:r>
            <a:r>
              <a:rPr lang="ja-JP" altLang="en-US" dirty="0" smtClean="0"/>
              <a:t>セットアップ概略図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9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実験</a:t>
            </a:r>
            <a:r>
              <a:rPr lang="ja-JP" altLang="en-US" dirty="0"/>
              <a:t>回路</a:t>
            </a:r>
            <a:endParaRPr lang="en-US" dirty="0"/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37343"/>
            <a:ext cx="8229600" cy="1478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dirty="0" smtClean="0">
                <a:solidFill>
                  <a:schemeClr val="tx1"/>
                </a:solidFill>
              </a:rPr>
              <a:t>TDC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en-US" altLang="ja-JP" dirty="0" smtClean="0">
                <a:solidFill>
                  <a:schemeClr val="tx1"/>
                </a:solidFill>
              </a:rPr>
              <a:t>start→</a:t>
            </a:r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err="1" smtClean="0">
                <a:solidFill>
                  <a:schemeClr val="tx1"/>
                </a:solidFill>
              </a:rPr>
              <a:t>NaI</a:t>
            </a:r>
            <a:r>
              <a:rPr lang="ja-JP" altLang="en-US" dirty="0" smtClean="0">
                <a:solidFill>
                  <a:schemeClr val="tx1"/>
                </a:solidFill>
              </a:rPr>
              <a:t>と</a:t>
            </a:r>
            <a:r>
              <a:rPr lang="en-US" altLang="ja-JP" dirty="0" smtClean="0">
                <a:solidFill>
                  <a:schemeClr val="tx1"/>
                </a:solidFill>
              </a:rPr>
              <a:t>P.S.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en-US" altLang="ja-JP" dirty="0" smtClean="0">
                <a:solidFill>
                  <a:schemeClr val="tx1"/>
                </a:solidFill>
              </a:rPr>
              <a:t>coincidence</a:t>
            </a:r>
          </a:p>
          <a:p>
            <a:pPr algn="l"/>
            <a:r>
              <a:rPr lang="en-US" altLang="ja-JP" dirty="0" smtClean="0">
                <a:solidFill>
                  <a:schemeClr val="tx1"/>
                </a:solidFill>
              </a:rPr>
              <a:t>TDC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en-US" altLang="ja-JP" dirty="0" smtClean="0">
                <a:solidFill>
                  <a:schemeClr val="tx1"/>
                </a:solidFill>
              </a:rPr>
              <a:t>stop→</a:t>
            </a:r>
            <a:r>
              <a:rPr lang="ja-JP" altLang="en-US" dirty="0" smtClean="0">
                <a:solidFill>
                  <a:schemeClr val="tx1"/>
                </a:solidFill>
              </a:rPr>
              <a:t>　各シンチレータの</a:t>
            </a:r>
            <a:r>
              <a:rPr lang="en-US" altLang="ja-JP" dirty="0" smtClean="0">
                <a:solidFill>
                  <a:schemeClr val="tx1"/>
                </a:solidFill>
              </a:rPr>
              <a:t>delay</a:t>
            </a:r>
          </a:p>
          <a:p>
            <a:pPr algn="l"/>
            <a:r>
              <a:rPr lang="ja-JP" altLang="en-US" dirty="0" smtClean="0">
                <a:solidFill>
                  <a:schemeClr val="tx1"/>
                </a:solidFill>
              </a:rPr>
              <a:t>（</a:t>
            </a:r>
            <a:r>
              <a:rPr lang="en-US" altLang="ja-JP" dirty="0" smtClean="0">
                <a:solidFill>
                  <a:schemeClr val="tx1"/>
                </a:solidFill>
              </a:rPr>
              <a:t>TDC1〜3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r>
              <a:rPr lang="en-US" altLang="ja-JP" dirty="0" smtClean="0">
                <a:solidFill>
                  <a:schemeClr val="tx1"/>
                </a:solidFill>
              </a:rPr>
              <a:t>NaI1〜3,TDC4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r>
              <a:rPr lang="en-US" altLang="ja-JP" dirty="0" smtClean="0">
                <a:solidFill>
                  <a:schemeClr val="tx1"/>
                </a:solidFill>
              </a:rPr>
              <a:t>P.S.</a:t>
            </a:r>
            <a:r>
              <a:rPr lang="ja-JP" altLang="en-US" dirty="0" smtClean="0">
                <a:solidFill>
                  <a:schemeClr val="tx1"/>
                </a:solidFill>
              </a:rPr>
              <a:t>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pic>
        <p:nvPicPr>
          <p:cNvPr id="3" name="Picture 2" descr="kair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/>
          <a:stretch/>
        </p:blipFill>
        <p:spPr>
          <a:xfrm>
            <a:off x="457200" y="2566998"/>
            <a:ext cx="8427428" cy="42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697</Words>
  <Application>Microsoft Office PowerPoint</Application>
  <PresentationFormat>画面に合わせる (4:3)</PresentationFormat>
  <Paragraphs>316</Paragraphs>
  <Slides>42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42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Cambria Math</vt:lpstr>
      <vt:lpstr>Wingdings</vt:lpstr>
      <vt:lpstr>Office Theme</vt:lpstr>
      <vt:lpstr>Office テーマ</vt:lpstr>
      <vt:lpstr>1_Office テーマ</vt:lpstr>
      <vt:lpstr>オルソポジトロニウムの寿命の測定</vt:lpstr>
      <vt:lpstr>PowerPoint プレゼンテーション</vt:lpstr>
      <vt:lpstr>PowerPoint プレゼンテーション</vt:lpstr>
      <vt:lpstr>実験目的</vt:lpstr>
      <vt:lpstr>第２章　実験方法</vt:lpstr>
      <vt:lpstr>セットアップ</vt:lpstr>
      <vt:lpstr>実際のsetup</vt:lpstr>
      <vt:lpstr>実験内容</vt:lpstr>
      <vt:lpstr>実験回路</vt:lpstr>
      <vt:lpstr>信号の概略図</vt:lpstr>
      <vt:lpstr>PowerPoint プレゼンテーション</vt:lpstr>
      <vt:lpstr>Gain合わせ</vt:lpstr>
      <vt:lpstr>実際の回路</vt:lpstr>
      <vt:lpstr>PowerPoint プレゼンテーション</vt:lpstr>
      <vt:lpstr>ポジトロニウムとは？</vt:lpstr>
      <vt:lpstr>ポジトロニウムの寿命の論理値</vt:lpstr>
      <vt:lpstr>PowerPoint プレゼンテーション</vt:lpstr>
      <vt:lpstr>ADC Calibration</vt:lpstr>
      <vt:lpstr>ADC Calibration</vt:lpstr>
      <vt:lpstr>ADC Calibration</vt:lpstr>
      <vt:lpstr>ADC Calibration</vt:lpstr>
      <vt:lpstr>TDC Calibration</vt:lpstr>
      <vt:lpstr>TDC Calibration</vt:lpstr>
      <vt:lpstr>TDC Calibration</vt:lpstr>
      <vt:lpstr>TDC Calibration</vt:lpstr>
      <vt:lpstr>TDC Calibration</vt:lpstr>
      <vt:lpstr>TQ 補正</vt:lpstr>
      <vt:lpstr>TQ補正関数の作成</vt:lpstr>
      <vt:lpstr>TQ補正前の二次元ヒストグラム</vt:lpstr>
      <vt:lpstr>TQ補正の結果</vt:lpstr>
      <vt:lpstr>TQ補正後の二次元ヒストグラム</vt:lpstr>
      <vt:lpstr>TQ補正後の寿命の計算</vt:lpstr>
      <vt:lpstr>TQ補正後の寿命</vt:lpstr>
      <vt:lpstr>TQ補正後のLifetime-fitting</vt:lpstr>
      <vt:lpstr>第5章　考察　　 </vt:lpstr>
      <vt:lpstr> NaI3 のデータについて </vt:lpstr>
      <vt:lpstr>PowerPoint プレゼンテーション</vt:lpstr>
      <vt:lpstr>TQ補正関数の誤差</vt:lpstr>
      <vt:lpstr>PowerPoint プレゼンテーション</vt:lpstr>
      <vt:lpstr>PowerPoint プレゼンテーション</vt:lpstr>
      <vt:lpstr>Fittingによる誤差</vt:lpstr>
      <vt:lpstr>PowerPoint プレゼンテーション</vt:lpstr>
    </vt:vector>
  </TitlesOfParts>
  <Company>kyoto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実験方法</dc:title>
  <dc:creator>masaya ishino</dc:creator>
  <cp:lastModifiedBy>中部支部コーチ会議さん</cp:lastModifiedBy>
  <cp:revision>48</cp:revision>
  <dcterms:created xsi:type="dcterms:W3CDTF">2015-09-24T01:26:08Z</dcterms:created>
  <dcterms:modified xsi:type="dcterms:W3CDTF">2015-10-19T01:00:51Z</dcterms:modified>
</cp:coreProperties>
</file>