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56" r:id="rId2"/>
    <p:sldId id="257" r:id="rId3"/>
    <p:sldId id="305" r:id="rId4"/>
    <p:sldId id="306" r:id="rId5"/>
    <p:sldId id="304" r:id="rId6"/>
    <p:sldId id="294" r:id="rId7"/>
    <p:sldId id="286" r:id="rId8"/>
    <p:sldId id="280" r:id="rId9"/>
    <p:sldId id="295" r:id="rId10"/>
    <p:sldId id="258" r:id="rId11"/>
    <p:sldId id="259" r:id="rId12"/>
    <p:sldId id="262" r:id="rId13"/>
    <p:sldId id="285" r:id="rId14"/>
    <p:sldId id="264" r:id="rId15"/>
    <p:sldId id="263" r:id="rId16"/>
    <p:sldId id="265" r:id="rId17"/>
    <p:sldId id="273" r:id="rId18"/>
    <p:sldId id="274" r:id="rId19"/>
    <p:sldId id="296" r:id="rId20"/>
    <p:sldId id="310" r:id="rId21"/>
    <p:sldId id="260" r:id="rId22"/>
    <p:sldId id="288" r:id="rId23"/>
    <p:sldId id="308" r:id="rId24"/>
    <p:sldId id="289" r:id="rId25"/>
    <p:sldId id="291" r:id="rId26"/>
    <p:sldId id="270" r:id="rId27"/>
    <p:sldId id="303" r:id="rId28"/>
    <p:sldId id="292" r:id="rId29"/>
    <p:sldId id="293" r:id="rId30"/>
    <p:sldId id="300" r:id="rId31"/>
    <p:sldId id="301" r:id="rId32"/>
    <p:sldId id="307" r:id="rId33"/>
    <p:sldId id="302" r:id="rId34"/>
    <p:sldId id="297" r:id="rId35"/>
    <p:sldId id="299" r:id="rId36"/>
    <p:sldId id="309" r:id="rId37"/>
    <p:sldId id="298" r:id="rId38"/>
    <p:sldId id="266" r:id="rId39"/>
    <p:sldId id="277" r:id="rId40"/>
    <p:sldId id="278" r:id="rId41"/>
    <p:sldId id="267" r:id="rId42"/>
    <p:sldId id="279" r:id="rId43"/>
    <p:sldId id="268" r:id="rId44"/>
    <p:sldId id="269" r:id="rId45"/>
    <p:sldId id="271" r:id="rId46"/>
    <p:sldId id="272" r:id="rId47"/>
    <p:sldId id="261" r:id="rId48"/>
    <p:sldId id="282" r:id="rId49"/>
    <p:sldId id="283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4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3-28T06:29:19.671"/>
    </inkml:context>
    <inkml:brush xml:id="br0">
      <inkml:brushProperty name="width" value="0.13333" units="cm"/>
      <inkml:brushProperty name="height" value="0.26667" units="cm"/>
      <inkml:brushProperty name="color" value="#00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1963 11299,'2'-2,"5"-2,1 6,-1 9,-1 5,-3 7,5 2,1 3,-1-1,4 8,0 1,-2 0,-3-3,-2-1,-2-3,0 0,2-2,-2 0,0-1,-1 0,-2 0,1 2,-1 1,6-2,4 2,8-1,3-6,4-6,1-6,1-5,0-3,1-2,2-1,-1 0,3 0,3-1,-2 2,-1-1,1 1,-3 6,0 2,-3 0,1-2,-1-1,-1-3,0 0,1-2,-1 1,0 1,0 2,1 0,-1-2,1 0,2 0,-1-2,1 0,-2 0,1 0,-1 0,0 0,-1 0,1 0,-2 0,2 0,0 0,0 0,1 0,0 0,1 0,-2 0,1 0,-1 0,0 0,-1 0,1 0,-1 0,1 0,-1 0,1 0,-2 0,2 0,3 0,-3 0,3 0,-4 0,3 0,-3 0,1 0,-1 0,1 0,-1 0,1 0,-1 0,7 0,1 0,1 0,-4 0,1 0,-4 0,1 0,-3 0,1 0,2 0,-1 0,0 0,-1 0,1 0,-2 0,2 0,-3 0,2 0,0 0,0 0,-2 0,2 0,2 0,-1 0,1 0,-2 0,1 0,-1 0,0 0,-1 0,1 0,-1 0,7 0,0 0,2 0,-3 0,-1 0,-2 0,0 0,-3 0,1 0,-1 0,1 0,-2 0,2 0,2 0,-1 0,0 0,0 0,-1 0,0 0,0 0,-1 0,1 0,-1 0,1 0,-1 0,1 0,2 0,-1 0,0 0,0 0,0 0,-2 0,1 0,0 0,-1 0,0 0,1 0,-1-6,1-6,2-5,-1-4,1-5,-2-3,1 0,-5-1,-6 2,-2-8,-5 0,-3 1,-4 3,-1-1,-2 5,0-1,-1 2,0 0,1 1,-1 0,0 0,1-1,0 1,0-1,0-3,-6 2,-2-1,1 1,1 0,2 2,1-2,1 2,2-2,0 2,0-1,0 1,0-1,1-2,-1 1,0-1,0 1,1-1,1-3,2-3,0 1,2 0,0 3,0 2,-3 1,0 0,-2 2,6-1,1 1,-1 0,-1 0,-2-2,4-1,2 1,-2-1,1-4,-1-4,-2 3,-1 0,-3 3,-1 1,-1 3,0-1,0 2,0-1,-1 1,1-1,0 1,0-1,0-2,0 1,0-1,0 1,0 0,0 1,0 0,0 0,0 0,0 1,0-1,0 1,0-2,0 2,0-1,0-2,0 1,0-1,0 1,0 0,0 1,0-6,0-2,0 0,0 3,0 0,0 4,0-1,0 2,0 0,0 1,0-1,0 1,0-1,0 1,0-1,0-2,0 1,0-1,0 1,0 0,0 1,0 0,0-6,0-2,0 1,0 1,0 2,-6-5,-2 1,0-4,2-1,2 5,1 0,1 4,2 1,-6-4,-2-1,1 2,1 0,2 0,2 2,0 1,2 2,0 0,0 2,-2-2,-2 2,0-1,-5-4,-1-11,1 0,2 2,3 3,1 2,2 5,0 1,1 1,1 1,-1 2,0-2,1-1,-1 0,0-1,1 2,-1-1,0 1,0 0,-1 0,1 0,0 1,0-1,0 0,0 0,0-2,0 1,0-1,0 1,0 0,0 2,0-2,0 2,0-1,0 0,0 0,0 1,0-1,0-2,0 0,0 0,0 2,0-1,0 1,0 0,0 0,0 0,0 1,0-1,0 1,0-1,0 0,0 0,0-2,0-6,0 1,0 0,0 3,0 0,0 2,0 1,0-2,0 3,0-2,0 1,0 1,0 0,0 0,0 0,0 0,0 1,0-1,0 1,0-1,0-3,0 2,0-1,0 2,0-2,0 3,0-1,0 0,0 0,0 1,0-1,0 0,0 0,0 1,0-1,0-2,0 0,0 0,0 2,0-1,0 1,0-1,0 2,-2-1,-3 1,2-1,-1 1,2-2,1-1,0 0,1 0,0 2,0-1,-6 1,-2-1,-2 2,-6 5,-6 6,-3 6,-2 4,0 3,-2 2,2 1,-2 0,-3 0,-3 0,1 5,1 3,2-1,1 1,3 0,0 3,0 1,-5 3,-2 0,0-3,2-1,1-3,-1-2,3-3,0-2,2 5,-1 4,5 7,6 2,6 5,5 1,3 1,3 4,0-2,1 1,1-2,-1 1,-1-2,1 0,-1 0,1 0,-1-1,0 1,-1-1,1 1,0 0,0 0,0 2,0-1,0 1,0-1,0 0,0-1,0 0,0-1,0 1,0 0,0 0,0-1,0 1,0 2,0 0,0 0,0-1,0-1,0 6,0 0,0 0,0 1,0-3,0-1,0 5,0-2,0 1,0-4,0 1,-3 0,-1-2,1 0,0-2,0 1,2-2,0 1,1-1,0 1,-6-1,-2 2,1-2,1 1,1 5,2 4,2-2,1-1,0-2,-3-2,-1-1,1 0,0 4,-5 10,-1-1,1 0,1-1,3-5,1-2,2-4,-6 0,-1-3,-2 8,-5-1,-1 2,0-4,-4-5,-1-9,-3-6,-4-6,1-3,-2-2,1-1,0 0,1 0,-1-1,2 2,-1-1,1 1,-1 0,1-6,-1-2,-1 0,-1 2,-2-5,-4 1,0 0,1 4,2-2,2-4,1-1,-3-1,-4-5,2-1,2-4,2 0,7-4,6-1,1-6,-3-9,2-6,4 0,7 5,4 4,2 6,6 3,0 4,6 0,1 3,-2-1,0 0,-2 0,4 0,-1-1,-2-2,-2 1,-4-1,4 2,2-2,-2 3,-3-2,-1 2,-2-2,2 2,0-1,0 1,-1-1,-1 0,-2 0,1-2,-1 1,0-1,0 2,0-2,-1 3,1-2,0 2,0-1,0 0,0 0,0 1,0-1,0-2,0 0,0 0,0 2,0-1,0 1,0-1,0 2,0-1,0 1,0-1,0 1,0-2,0-1,0 1,0-1,0 1,0 0,0 1,0 0,0 1,0-2,0 2,0-1,0 1,0-1,0 1,-6-2,-2-1,-5 1,-4-1,-5 1,-8 0,-5 4,1 4,0 4,3 7,1-4,1 3,1 1,3 3,-2 3,1 2,-1 0,1 1,-1 1,-1-1,0 0,-1 1,2-1,-1 0,1 0,1 0,-1 0,0 0,2 3,-2 4,3 7,8 4,4 5,6 2,4 2,1 0,2 2,-1-2,2 1,-1 2,-1-1,1 0,-1-1,1 0,-1-2,0 2,0-2,-1 1,-2 0,-1 0,1-1,0 1,0-1,-4 1,-2 3,1-3,2 3,2-3,-2 2,1-3,1 1,0 0,3 0,0-1,0 1,1 0,0 0,1 2,-1-1,0 1,1-1,-1 0,0-1,0 4,0 2,0 1,0 0,0-1,0-4,0 0,0-2,0 4,0 2,0 2,0-2,0-1,0-2,0-1,0-2,0 1,0-2,0 1,0-1,0 6,0 2,0 2,0-4,0 5,0 1,0-2,0-3,0-1,0-4,0 1,0-3,0 7,0 1,0 0,0-1,-6-2,-2-3,0 2,1-4,3 1,2-1,-6 1,0-1,0 1,2-1,2 1,-1 3,0-3,0 6,2 1,-5-1,0 0,0 0,1-2,3-1,2-2,1 0,0-2,1 1,1-1,-1 2,0-3,0 3,1-2,-1 1,-3-1,-7-5,-5-6,-5-5,-4-5,-2-3,-1-2,-1-1,1 0,-1 0,-2 0,2 0,-1 1,2 0,-2 0,3-1,-1 2,1-1,-1 0,1 0,-1 0,1 0,-1 0,-2 0,1 0,-1 0,3 0,-3 0,3 0,-1 0,1 0,-1 0,1 0,-1 0,1 0,-7 6,-1 2,-7-1,2 0,-1-3,6-1,1-2,4 0,0 5,3 2,-1-1,2-1,-2-2,2 2,-2-1,-1-1,-1-1,1 0,1 4,-1 1,1 0,0-2,1 1,-1-1,1 0,0 3,-1 2,0-3,-1-1,-1-3,1-2,1 0,-1-2,1 3,0 0,1 1,-1 5,1 1,-1 1,1 7,-1 4,2 3,-3 2,5 1,6 0,0 0,3 0,3-1,4 1,1 4,0 3,2-1,1 0,2-4,-6 6,-1 0,1 0,1-4,2-1,1-2,2-1,1-1,0 0,0 2,1-1,-1 1,0-2,0 0,0 0,0 3,0 4,0 1,0-2,3 2,5 2,-1 1,6-4,0-1,-2-3,1-1,-3-3,4 7,5 1,0 1,0-3,-4-1,-3-2,-4-1,-3-1,3 1,2-2,-2 0,-2 3,-1-1,-2 1,-1-2,-1 2,0-3,-1 2,1-2,0 1,0 0,0 0,0-1,-1 1,1-1,0 2,1 1,-1-1,0 1,0-2,0 2,2-3,2 2,0-2,5 1,2 0,0 6,6 1,3 1,3-3,5-6,-1-2,3-2,-2 1,0 4,-1-2,1-3,-2-6,1 0,6-2,1-4,6 0,4-3,1-1,-2-3,-4 5,-4 1,-3-2,-3 0,-3-4,1 3,-2-1,2 5,-5 4,-6 6,-5 2,-5 4,-3 6,-3 4,0-1,-1-1,0-3,0-6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E6466-CFDA-42DB-8E3A-0FC7C33D19D9}" type="datetimeFigureOut">
              <a:rPr kumimoji="1" lang="ja-JP" altLang="en-US" smtClean="0"/>
              <a:t>2017/6/20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6C63D-3BD4-46A4-B33A-E652C7F461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301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6C63D-3BD4-46A4-B33A-E652C7F461CF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4253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6C63D-3BD4-46A4-B33A-E652C7F461CF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463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AF599-7304-4E43-83C7-C0C67567F1D9}" type="datetimeFigureOut">
              <a:rPr kumimoji="1" lang="ja-JP" altLang="en-US" smtClean="0"/>
              <a:t>2017/6/20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D8795-FBBF-4789-A030-2888B4773D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1058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AF599-7304-4E43-83C7-C0C67567F1D9}" type="datetimeFigureOut">
              <a:rPr kumimoji="1" lang="ja-JP" altLang="en-US" smtClean="0"/>
              <a:t>2017/6/20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D8795-FBBF-4789-A030-2888B4773D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9608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AF599-7304-4E43-83C7-C0C67567F1D9}" type="datetimeFigureOut">
              <a:rPr kumimoji="1" lang="ja-JP" altLang="en-US" smtClean="0"/>
              <a:t>2017/6/20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D8795-FBBF-4789-A030-2888B4773D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1896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AF599-7304-4E43-83C7-C0C67567F1D9}" type="datetimeFigureOut">
              <a:rPr kumimoji="1" lang="ja-JP" altLang="en-US" smtClean="0"/>
              <a:t>2017/6/20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D8795-FBBF-4789-A030-2888B4773D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7132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AF599-7304-4E43-83C7-C0C67567F1D9}" type="datetimeFigureOut">
              <a:rPr kumimoji="1" lang="ja-JP" altLang="en-US" smtClean="0"/>
              <a:t>2017/6/20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D8795-FBBF-4789-A030-2888B4773D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6264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AF599-7304-4E43-83C7-C0C67567F1D9}" type="datetimeFigureOut">
              <a:rPr kumimoji="1" lang="ja-JP" altLang="en-US" smtClean="0"/>
              <a:t>2017/6/20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D8795-FBBF-4789-A030-2888B4773D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8220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AF599-7304-4E43-83C7-C0C67567F1D9}" type="datetimeFigureOut">
              <a:rPr kumimoji="1" lang="ja-JP" altLang="en-US" smtClean="0"/>
              <a:t>2017/6/20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D8795-FBBF-4789-A030-2888B4773D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1132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AF599-7304-4E43-83C7-C0C67567F1D9}" type="datetimeFigureOut">
              <a:rPr kumimoji="1" lang="ja-JP" altLang="en-US" smtClean="0"/>
              <a:t>2017/6/20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D8795-FBBF-4789-A030-2888B4773D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2256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AF599-7304-4E43-83C7-C0C67567F1D9}" type="datetimeFigureOut">
              <a:rPr kumimoji="1" lang="ja-JP" altLang="en-US" smtClean="0"/>
              <a:t>2017/6/20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D8795-FBBF-4789-A030-2888B4773D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4433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AF599-7304-4E43-83C7-C0C67567F1D9}" type="datetimeFigureOut">
              <a:rPr kumimoji="1" lang="ja-JP" altLang="en-US" smtClean="0"/>
              <a:t>2017/6/20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D8795-FBBF-4789-A030-2888B4773D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8002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AF599-7304-4E43-83C7-C0C67567F1D9}" type="datetimeFigureOut">
              <a:rPr kumimoji="1" lang="ja-JP" altLang="en-US" smtClean="0"/>
              <a:t>2017/6/20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D8795-FBBF-4789-A030-2888B4773D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8543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AF599-7304-4E43-83C7-C0C67567F1D9}" type="datetimeFigureOut">
              <a:rPr kumimoji="1" lang="ja-JP" altLang="en-US" smtClean="0"/>
              <a:t>2017/6/20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D8795-FBBF-4789-A030-2888B4773D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654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1.png"/><Relationship Id="rId4" Type="http://schemas.openxmlformats.org/officeDocument/2006/relationships/image" Target="../media/image6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tif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29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8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356975"/>
            <a:ext cx="7772400" cy="1654704"/>
          </a:xfrm>
        </p:spPr>
        <p:txBody>
          <a:bodyPr>
            <a:noAutofit/>
          </a:bodyPr>
          <a:lstStyle/>
          <a:p>
            <a:r>
              <a:rPr kumimoji="1" lang="en-US" altLang="ja-JP" sz="6600" dirty="0"/>
              <a:t>AXEL</a:t>
            </a:r>
            <a:br>
              <a:rPr kumimoji="1" lang="en-US" altLang="ja-JP" sz="3600" dirty="0"/>
            </a:br>
            <a:r>
              <a:rPr kumimoji="1" lang="ja-JP" altLang="en-US" sz="3600" dirty="0"/>
              <a:t>高圧キセノンガスを用いた</a:t>
            </a:r>
            <a:r>
              <a:rPr kumimoji="1" lang="en-US" altLang="ja-JP" sz="3600" dirty="0"/>
              <a:t>0</a:t>
            </a:r>
            <a:r>
              <a:rPr kumimoji="1" lang="en-US" altLang="ja-JP" sz="3600" dirty="0">
                <a:latin typeface="Symbol" panose="05050102010706020507" pitchFamily="18" charset="2"/>
              </a:rPr>
              <a:t>nbb</a:t>
            </a:r>
            <a:r>
              <a:rPr lang="ja-JP" altLang="en-US" sz="3600" dirty="0"/>
              <a:t>探索</a:t>
            </a:r>
            <a:endParaRPr kumimoji="1" lang="ja-JP" altLang="en-US" sz="36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51791" y="3602038"/>
            <a:ext cx="8640418" cy="2646362"/>
          </a:xfrm>
        </p:spPr>
        <p:txBody>
          <a:bodyPr/>
          <a:lstStyle/>
          <a:p>
            <a:r>
              <a:rPr kumimoji="1" lang="ja-JP" altLang="en-US" dirty="0"/>
              <a:t>中村　輝石　（神戸大）</a:t>
            </a:r>
            <a:endParaRPr kumimoji="1" lang="en-US" altLang="ja-JP" dirty="0"/>
          </a:p>
          <a:p>
            <a:r>
              <a:rPr lang="en-US" altLang="ja-JP" sz="1800" dirty="0"/>
              <a:t>for the AXEL collaboration</a:t>
            </a:r>
            <a:endParaRPr kumimoji="1"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550099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52987"/>
            <a:ext cx="7886700" cy="1325563"/>
          </a:xfrm>
        </p:spPr>
        <p:txBody>
          <a:bodyPr/>
          <a:lstStyle/>
          <a:p>
            <a:r>
              <a:rPr kumimoji="1" lang="ja-JP" altLang="en-US" dirty="0"/>
              <a:t>分割</a:t>
            </a:r>
            <a:r>
              <a:rPr kumimoji="1" lang="en-US" altLang="ja-JP" dirty="0"/>
              <a:t>EL</a:t>
            </a:r>
            <a:r>
              <a:rPr kumimoji="1" lang="ja-JP" altLang="en-US" dirty="0"/>
              <a:t>読み出し</a:t>
            </a:r>
            <a:r>
              <a:rPr kumimoji="1" lang="en-US" altLang="ja-JP" dirty="0"/>
              <a:t>: ELCC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4170" y="1196163"/>
            <a:ext cx="8417058" cy="4473327"/>
          </a:xfrm>
        </p:spPr>
        <p:txBody>
          <a:bodyPr/>
          <a:lstStyle/>
          <a:p>
            <a:r>
              <a:rPr kumimoji="1" lang="ja-JP" altLang="en-US" dirty="0"/>
              <a:t>セルごとに</a:t>
            </a:r>
            <a:r>
              <a:rPr kumimoji="1" lang="en-US" altLang="ja-JP" dirty="0"/>
              <a:t>EL</a:t>
            </a:r>
            <a:r>
              <a:rPr kumimoji="1" lang="ja-JP" altLang="en-US" dirty="0"/>
              <a:t>光を発生させて検出する</a:t>
            </a:r>
            <a:endParaRPr kumimoji="1" lang="en-US" altLang="ja-JP" dirty="0"/>
          </a:p>
          <a:p>
            <a:r>
              <a:rPr lang="ja-JP" altLang="en-US" dirty="0"/>
              <a:t>ピクセル読み出しなので飛跡再構成が可能</a:t>
            </a:r>
            <a:endParaRPr lang="en-US" altLang="ja-JP" dirty="0"/>
          </a:p>
          <a:p>
            <a:r>
              <a:rPr lang="ja-JP" altLang="en-US" dirty="0"/>
              <a:t>発光と検出が対応しているので、広範囲で一様な性能が期待できる</a:t>
            </a:r>
            <a:endParaRPr lang="en-US" altLang="ja-JP" dirty="0"/>
          </a:p>
          <a:p>
            <a:r>
              <a:rPr lang="ja-JP" altLang="en-US" dirty="0"/>
              <a:t>硬い構造なので（メッシュのたわみといった問題がない）、大型化もしやすい</a:t>
            </a:r>
            <a:endParaRPr kumimoji="1" lang="en-US" altLang="ja-JP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" t="4626" r="4621" b="2855"/>
          <a:stretch/>
        </p:blipFill>
        <p:spPr>
          <a:xfrm>
            <a:off x="4385930" y="4087392"/>
            <a:ext cx="4585382" cy="2725274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1542556" y="6524634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/>
          <p:cNvSpPr/>
          <p:nvPr/>
        </p:nvSpPr>
        <p:spPr>
          <a:xfrm rot="5400000">
            <a:off x="1096902" y="6405809"/>
            <a:ext cx="360040" cy="509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" name="グループ化 9"/>
          <p:cNvGrpSpPr/>
          <p:nvPr/>
        </p:nvGrpSpPr>
        <p:grpSpPr>
          <a:xfrm>
            <a:off x="1017178" y="5201183"/>
            <a:ext cx="485928" cy="433898"/>
            <a:chOff x="2654662" y="1424834"/>
            <a:chExt cx="651674" cy="576065"/>
          </a:xfrm>
        </p:grpSpPr>
        <p:cxnSp>
          <p:nvCxnSpPr>
            <p:cNvPr id="11" name="直線矢印コネクタ 10"/>
            <p:cNvCxnSpPr/>
            <p:nvPr/>
          </p:nvCxnSpPr>
          <p:spPr>
            <a:xfrm rot="5400000" flipH="1">
              <a:off x="3038212" y="1549431"/>
              <a:ext cx="305661" cy="56469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11"/>
            <p:cNvCxnSpPr/>
            <p:nvPr/>
          </p:nvCxnSpPr>
          <p:spPr>
            <a:xfrm rot="5400000" flipV="1">
              <a:off x="3035339" y="1729902"/>
              <a:ext cx="360040" cy="181954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矢印コネクタ 12"/>
            <p:cNvCxnSpPr/>
            <p:nvPr/>
          </p:nvCxnSpPr>
          <p:spPr>
            <a:xfrm flipH="1" flipV="1">
              <a:off x="2726670" y="1899532"/>
              <a:ext cx="576066" cy="72008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矢印コネクタ 13"/>
            <p:cNvCxnSpPr/>
            <p:nvPr/>
          </p:nvCxnSpPr>
          <p:spPr>
            <a:xfrm flipH="1" flipV="1">
              <a:off x="2654662" y="1539492"/>
              <a:ext cx="435650" cy="245383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/>
            <p:cNvCxnSpPr/>
            <p:nvPr/>
          </p:nvCxnSpPr>
          <p:spPr>
            <a:xfrm rot="5400000">
              <a:off x="2991333" y="1439598"/>
              <a:ext cx="170699" cy="141172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/>
            <p:cNvCxnSpPr>
              <a:cxnSpLocks/>
            </p:cNvCxnSpPr>
            <p:nvPr/>
          </p:nvCxnSpPr>
          <p:spPr>
            <a:xfrm flipH="1" flipV="1">
              <a:off x="2663610" y="1719514"/>
              <a:ext cx="304228" cy="44846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グループ化 16"/>
          <p:cNvGrpSpPr/>
          <p:nvPr/>
        </p:nvGrpSpPr>
        <p:grpSpPr>
          <a:xfrm>
            <a:off x="1023033" y="4270424"/>
            <a:ext cx="2572217" cy="651050"/>
            <a:chOff x="5073868" y="760833"/>
            <a:chExt cx="2882836" cy="651050"/>
          </a:xfrm>
        </p:grpSpPr>
        <p:sp>
          <p:nvSpPr>
            <p:cNvPr id="18" name="フリーフォーム: 図形 17"/>
            <p:cNvSpPr/>
            <p:nvPr/>
          </p:nvSpPr>
          <p:spPr>
            <a:xfrm flipH="1" flipV="1">
              <a:off x="5073868" y="760833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フリーフォーム: 図形 18"/>
            <p:cNvSpPr/>
            <p:nvPr/>
          </p:nvSpPr>
          <p:spPr>
            <a:xfrm flipH="1">
              <a:off x="5073868" y="1106900"/>
              <a:ext cx="2880000" cy="144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フリーフォーム: 図形 19"/>
            <p:cNvSpPr/>
            <p:nvPr/>
          </p:nvSpPr>
          <p:spPr>
            <a:xfrm flipH="1">
              <a:off x="5073868" y="1088740"/>
              <a:ext cx="2880000" cy="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フリーフォーム: 図形 20"/>
            <p:cNvSpPr/>
            <p:nvPr/>
          </p:nvSpPr>
          <p:spPr>
            <a:xfrm flipH="1" flipV="1">
              <a:off x="5073868" y="923986"/>
              <a:ext cx="2880000" cy="143484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フリーフォーム: 図形 21"/>
            <p:cNvSpPr/>
            <p:nvPr/>
          </p:nvSpPr>
          <p:spPr>
            <a:xfrm flipH="1">
              <a:off x="5076704" y="1123883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3" name="直線矢印コネクタ 22"/>
            <p:cNvCxnSpPr/>
            <p:nvPr/>
          </p:nvCxnSpPr>
          <p:spPr>
            <a:xfrm rot="5400000" flipV="1">
              <a:off x="6993396" y="680029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矢印コネクタ 23"/>
            <p:cNvCxnSpPr/>
            <p:nvPr/>
          </p:nvCxnSpPr>
          <p:spPr>
            <a:xfrm rot="5400000" flipV="1">
              <a:off x="6990372" y="84318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24"/>
            <p:cNvCxnSpPr/>
            <p:nvPr/>
          </p:nvCxnSpPr>
          <p:spPr>
            <a:xfrm rot="5400000" flipV="1">
              <a:off x="6990372" y="100736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矢印コネクタ 25"/>
            <p:cNvCxnSpPr/>
            <p:nvPr/>
          </p:nvCxnSpPr>
          <p:spPr>
            <a:xfrm rot="5400000" flipV="1">
              <a:off x="6990372" y="1170096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矢印コネクタ 26"/>
            <p:cNvCxnSpPr/>
            <p:nvPr/>
          </p:nvCxnSpPr>
          <p:spPr>
            <a:xfrm rot="5400000" flipV="1">
              <a:off x="6990372" y="1331079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グループ化 27"/>
          <p:cNvGrpSpPr/>
          <p:nvPr/>
        </p:nvGrpSpPr>
        <p:grpSpPr>
          <a:xfrm>
            <a:off x="1020197" y="5108035"/>
            <a:ext cx="2572217" cy="651050"/>
            <a:chOff x="5508103" y="3769669"/>
            <a:chExt cx="2882836" cy="651050"/>
          </a:xfrm>
        </p:grpSpPr>
        <p:sp>
          <p:nvSpPr>
            <p:cNvPr id="29" name="フリーフォーム: 図形 28"/>
            <p:cNvSpPr/>
            <p:nvPr/>
          </p:nvSpPr>
          <p:spPr>
            <a:xfrm flipH="1" flipV="1">
              <a:off x="5508103" y="3769669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フリーフォーム: 図形 29"/>
            <p:cNvSpPr/>
            <p:nvPr/>
          </p:nvSpPr>
          <p:spPr>
            <a:xfrm flipH="1">
              <a:off x="5508103" y="4115736"/>
              <a:ext cx="2880000" cy="144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フリーフォーム: 図形 30"/>
            <p:cNvSpPr/>
            <p:nvPr/>
          </p:nvSpPr>
          <p:spPr>
            <a:xfrm flipH="1">
              <a:off x="5508103" y="4097576"/>
              <a:ext cx="2880000" cy="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フリーフォーム: 図形 31"/>
            <p:cNvSpPr/>
            <p:nvPr/>
          </p:nvSpPr>
          <p:spPr>
            <a:xfrm flipH="1" flipV="1">
              <a:off x="5508103" y="3932822"/>
              <a:ext cx="2880000" cy="143484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フリーフォーム: 図形 32"/>
            <p:cNvSpPr/>
            <p:nvPr/>
          </p:nvSpPr>
          <p:spPr>
            <a:xfrm flipH="1">
              <a:off x="5510939" y="4132719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4" name="直線矢印コネクタ 33"/>
            <p:cNvCxnSpPr/>
            <p:nvPr/>
          </p:nvCxnSpPr>
          <p:spPr>
            <a:xfrm rot="5400000" flipV="1">
              <a:off x="7427631" y="3688865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矢印コネクタ 34"/>
            <p:cNvCxnSpPr/>
            <p:nvPr/>
          </p:nvCxnSpPr>
          <p:spPr>
            <a:xfrm rot="5400000" flipV="1">
              <a:off x="7424607" y="3852018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矢印コネクタ 35"/>
            <p:cNvCxnSpPr/>
            <p:nvPr/>
          </p:nvCxnSpPr>
          <p:spPr>
            <a:xfrm rot="5400000" flipV="1">
              <a:off x="7424607" y="4016198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矢印コネクタ 36"/>
            <p:cNvCxnSpPr/>
            <p:nvPr/>
          </p:nvCxnSpPr>
          <p:spPr>
            <a:xfrm rot="5400000" flipV="1">
              <a:off x="7424607" y="417893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矢印コネクタ 37"/>
            <p:cNvCxnSpPr/>
            <p:nvPr/>
          </p:nvCxnSpPr>
          <p:spPr>
            <a:xfrm rot="5400000" flipV="1">
              <a:off x="7424607" y="4339915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グループ化 38"/>
          <p:cNvGrpSpPr/>
          <p:nvPr/>
        </p:nvGrpSpPr>
        <p:grpSpPr>
          <a:xfrm>
            <a:off x="1025347" y="5918260"/>
            <a:ext cx="2572217" cy="651050"/>
            <a:chOff x="5073868" y="760833"/>
            <a:chExt cx="2882836" cy="651050"/>
          </a:xfrm>
        </p:grpSpPr>
        <p:sp>
          <p:nvSpPr>
            <p:cNvPr id="40" name="フリーフォーム: 図形 39"/>
            <p:cNvSpPr/>
            <p:nvPr/>
          </p:nvSpPr>
          <p:spPr>
            <a:xfrm flipH="1" flipV="1">
              <a:off x="5073868" y="760833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フリーフォーム: 図形 40"/>
            <p:cNvSpPr/>
            <p:nvPr/>
          </p:nvSpPr>
          <p:spPr>
            <a:xfrm flipH="1">
              <a:off x="5073868" y="1106900"/>
              <a:ext cx="2880000" cy="144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フリーフォーム: 図形 41"/>
            <p:cNvSpPr/>
            <p:nvPr/>
          </p:nvSpPr>
          <p:spPr>
            <a:xfrm flipH="1">
              <a:off x="5073868" y="1088740"/>
              <a:ext cx="2880000" cy="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フリーフォーム: 図形 42"/>
            <p:cNvSpPr/>
            <p:nvPr/>
          </p:nvSpPr>
          <p:spPr>
            <a:xfrm flipH="1" flipV="1">
              <a:off x="5073868" y="923986"/>
              <a:ext cx="2880000" cy="143484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フリーフォーム: 図形 43"/>
            <p:cNvSpPr/>
            <p:nvPr/>
          </p:nvSpPr>
          <p:spPr>
            <a:xfrm flipH="1">
              <a:off x="5076704" y="1123883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5" name="直線矢印コネクタ 44"/>
            <p:cNvCxnSpPr/>
            <p:nvPr/>
          </p:nvCxnSpPr>
          <p:spPr>
            <a:xfrm rot="5400000" flipV="1">
              <a:off x="6993396" y="680029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矢印コネクタ 45"/>
            <p:cNvCxnSpPr/>
            <p:nvPr/>
          </p:nvCxnSpPr>
          <p:spPr>
            <a:xfrm rot="5400000" flipV="1">
              <a:off x="6990372" y="84318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矢印コネクタ 46"/>
            <p:cNvCxnSpPr/>
            <p:nvPr/>
          </p:nvCxnSpPr>
          <p:spPr>
            <a:xfrm rot="5400000" flipV="1">
              <a:off x="6990372" y="100736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矢印コネクタ 47"/>
            <p:cNvCxnSpPr/>
            <p:nvPr/>
          </p:nvCxnSpPr>
          <p:spPr>
            <a:xfrm rot="5400000" flipV="1">
              <a:off x="6990372" y="1170096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矢印コネクタ 48"/>
            <p:cNvCxnSpPr/>
            <p:nvPr/>
          </p:nvCxnSpPr>
          <p:spPr>
            <a:xfrm rot="5400000" flipV="1">
              <a:off x="6990372" y="1331079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直線コネクタ 60"/>
          <p:cNvCxnSpPr/>
          <p:nvPr/>
        </p:nvCxnSpPr>
        <p:spPr>
          <a:xfrm>
            <a:off x="1542556" y="5690554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>
            <a:off x="1542556" y="4865965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正方形/長方形 62"/>
          <p:cNvSpPr/>
          <p:nvPr/>
        </p:nvSpPr>
        <p:spPr>
          <a:xfrm rot="5400000">
            <a:off x="1098524" y="5580030"/>
            <a:ext cx="360040" cy="509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正方形/長方形 63"/>
          <p:cNvSpPr/>
          <p:nvPr/>
        </p:nvSpPr>
        <p:spPr>
          <a:xfrm rot="5400000">
            <a:off x="1094717" y="4755441"/>
            <a:ext cx="360040" cy="509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5" name="直線コネクタ 64"/>
          <p:cNvCxnSpPr>
            <a:cxnSpLocks/>
          </p:cNvCxnSpPr>
          <p:nvPr/>
        </p:nvCxnSpPr>
        <p:spPr>
          <a:xfrm>
            <a:off x="1012785" y="4290508"/>
            <a:ext cx="15046" cy="2522158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グループ化 65"/>
          <p:cNvGrpSpPr/>
          <p:nvPr/>
        </p:nvGrpSpPr>
        <p:grpSpPr>
          <a:xfrm>
            <a:off x="871766" y="4415518"/>
            <a:ext cx="128458" cy="344973"/>
            <a:chOff x="3292611" y="4164147"/>
            <a:chExt cx="128458" cy="344973"/>
          </a:xfrm>
        </p:grpSpPr>
        <p:sp>
          <p:nvSpPr>
            <p:cNvPr id="67" name="正方形/長方形 66"/>
            <p:cNvSpPr/>
            <p:nvPr/>
          </p:nvSpPr>
          <p:spPr>
            <a:xfrm>
              <a:off x="3292611" y="4164147"/>
              <a:ext cx="122474" cy="3449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正方形/長方形 67"/>
            <p:cNvSpPr/>
            <p:nvPr/>
          </p:nvSpPr>
          <p:spPr>
            <a:xfrm>
              <a:off x="3353848" y="4228621"/>
              <a:ext cx="67221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9" name="グループ化 68"/>
          <p:cNvGrpSpPr/>
          <p:nvPr/>
        </p:nvGrpSpPr>
        <p:grpSpPr>
          <a:xfrm>
            <a:off x="871720" y="5258924"/>
            <a:ext cx="128458" cy="344973"/>
            <a:chOff x="3292611" y="4164147"/>
            <a:chExt cx="128458" cy="344973"/>
          </a:xfrm>
        </p:grpSpPr>
        <p:sp>
          <p:nvSpPr>
            <p:cNvPr id="70" name="正方形/長方形 69"/>
            <p:cNvSpPr/>
            <p:nvPr/>
          </p:nvSpPr>
          <p:spPr>
            <a:xfrm>
              <a:off x="3292611" y="4164147"/>
              <a:ext cx="122474" cy="3449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正方形/長方形 70"/>
            <p:cNvSpPr/>
            <p:nvPr/>
          </p:nvSpPr>
          <p:spPr>
            <a:xfrm>
              <a:off x="3353848" y="4228621"/>
              <a:ext cx="67221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2" name="グループ化 71"/>
          <p:cNvGrpSpPr/>
          <p:nvPr/>
        </p:nvGrpSpPr>
        <p:grpSpPr>
          <a:xfrm>
            <a:off x="871766" y="6099724"/>
            <a:ext cx="128458" cy="344973"/>
            <a:chOff x="3292611" y="4164147"/>
            <a:chExt cx="128458" cy="344973"/>
          </a:xfrm>
        </p:grpSpPr>
        <p:sp>
          <p:nvSpPr>
            <p:cNvPr id="73" name="正方形/長方形 72"/>
            <p:cNvSpPr/>
            <p:nvPr/>
          </p:nvSpPr>
          <p:spPr>
            <a:xfrm>
              <a:off x="3292611" y="4164147"/>
              <a:ext cx="122474" cy="3449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正方形/長方形 73"/>
            <p:cNvSpPr/>
            <p:nvPr/>
          </p:nvSpPr>
          <p:spPr>
            <a:xfrm>
              <a:off x="3353848" y="4228621"/>
              <a:ext cx="67221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8" name="正方形/長方形 77"/>
          <p:cNvSpPr/>
          <p:nvPr/>
        </p:nvSpPr>
        <p:spPr>
          <a:xfrm rot="5400000">
            <a:off x="2940952" y="5213482"/>
            <a:ext cx="50405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9" name="Picture 2" descr="\begin{align*}&#10;E&#10;\end{align*}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055853" y="5273289"/>
            <a:ext cx="307898" cy="288032"/>
          </a:xfrm>
          <a:prstGeom prst="rect">
            <a:avLst/>
          </a:prstGeom>
          <a:noFill/>
        </p:spPr>
      </p:pic>
      <p:sp>
        <p:nvSpPr>
          <p:cNvPr id="80" name="正方形/長方形 79"/>
          <p:cNvSpPr/>
          <p:nvPr/>
        </p:nvSpPr>
        <p:spPr>
          <a:xfrm>
            <a:off x="134086" y="5720446"/>
            <a:ext cx="79208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SiPM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1" name="直線矢印コネクタ 80"/>
          <p:cNvCxnSpPr>
            <a:cxnSpLocks/>
          </p:cNvCxnSpPr>
          <p:nvPr/>
        </p:nvCxnSpPr>
        <p:spPr>
          <a:xfrm flipV="1">
            <a:off x="638824" y="5440028"/>
            <a:ext cx="197770" cy="244414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直線矢印コネクタ 81"/>
          <p:cNvCxnSpPr>
            <a:cxnSpLocks/>
          </p:cNvCxnSpPr>
          <p:nvPr/>
        </p:nvCxnSpPr>
        <p:spPr>
          <a:xfrm>
            <a:off x="621739" y="5087308"/>
            <a:ext cx="574183" cy="182740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正方形/長方形 82"/>
          <p:cNvSpPr/>
          <p:nvPr/>
        </p:nvSpPr>
        <p:spPr>
          <a:xfrm>
            <a:off x="231295" y="4834075"/>
            <a:ext cx="533777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338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217949"/>
          </a:xfrm>
        </p:spPr>
        <p:txBody>
          <a:bodyPr/>
          <a:lstStyle/>
          <a:p>
            <a:r>
              <a:rPr kumimoji="1" lang="en-US" altLang="ja-JP" dirty="0"/>
              <a:t>ELCC </a:t>
            </a:r>
            <a:r>
              <a:rPr kumimoji="1" lang="ja-JP" altLang="en-US" dirty="0"/>
              <a:t>シミュレーション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170640"/>
            <a:ext cx="7886700" cy="4571683"/>
          </a:xfrm>
        </p:spPr>
        <p:txBody>
          <a:bodyPr/>
          <a:lstStyle/>
          <a:p>
            <a:r>
              <a:rPr kumimoji="1" lang="ja-JP" altLang="en-US" dirty="0"/>
              <a:t>電場計算</a:t>
            </a:r>
            <a:r>
              <a:rPr kumimoji="1" lang="en-US" altLang="ja-JP" dirty="0"/>
              <a:t> (</a:t>
            </a:r>
            <a:r>
              <a:rPr lang="en-US" altLang="ja-JP" dirty="0" err="1"/>
              <a:t>gmsh</a:t>
            </a:r>
            <a:r>
              <a:rPr lang="en-US" altLang="ja-JP" dirty="0"/>
              <a:t> + </a:t>
            </a:r>
            <a:r>
              <a:rPr lang="en-US" altLang="ja-JP" dirty="0" err="1"/>
              <a:t>elmer</a:t>
            </a:r>
            <a:r>
              <a:rPr lang="en-US" altLang="ja-JP" dirty="0"/>
              <a:t>)</a:t>
            </a:r>
          </a:p>
          <a:p>
            <a:r>
              <a:rPr lang="ja-JP" altLang="en-US" dirty="0"/>
              <a:t>セル内の一様性や検出光子数の揺らぎ等もシミュレーションし、高エネルギー分解能が達成できることが分かっている</a:t>
            </a:r>
            <a:endParaRPr kumimoji="1" lang="ja-JP" altLang="en-US" dirty="0"/>
          </a:p>
        </p:txBody>
      </p:sp>
      <p:pic>
        <p:nvPicPr>
          <p:cNvPr id="4" name="Picture 3" descr="C:\Users\kiseki\Documents\AXEL\電場sim\result_images\02_20140912_JPS\geometory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156" t="12107"/>
          <a:stretch>
            <a:fillRect/>
          </a:stretch>
        </p:blipFill>
        <p:spPr bwMode="auto">
          <a:xfrm rot="4740000">
            <a:off x="227409" y="4322850"/>
            <a:ext cx="2806726" cy="1495447"/>
          </a:xfrm>
          <a:prstGeom prst="rect">
            <a:avLst/>
          </a:prstGeom>
          <a:noFill/>
        </p:spPr>
      </p:pic>
      <p:cxnSp>
        <p:nvCxnSpPr>
          <p:cNvPr id="5" name="直線矢印コネクタ 4"/>
          <p:cNvCxnSpPr/>
          <p:nvPr/>
        </p:nvCxnSpPr>
        <p:spPr>
          <a:xfrm>
            <a:off x="1845506" y="3639803"/>
            <a:ext cx="304800" cy="204788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/>
          <p:nvPr/>
        </p:nvCxnSpPr>
        <p:spPr>
          <a:xfrm flipV="1">
            <a:off x="1109179" y="3630204"/>
            <a:ext cx="717661" cy="72008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 flipH="1" flipV="1">
            <a:off x="2174119" y="3858879"/>
            <a:ext cx="23812" cy="1985962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flipH="1" flipV="1">
            <a:off x="2197425" y="5841879"/>
            <a:ext cx="14793" cy="507787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/>
          <p:cNvSpPr/>
          <p:nvPr/>
        </p:nvSpPr>
        <p:spPr>
          <a:xfrm>
            <a:off x="1190191" y="3433875"/>
            <a:ext cx="54000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400" b="1" dirty="0">
                <a:solidFill>
                  <a:schemeClr val="tx1"/>
                </a:solidFill>
              </a:rPr>
              <a:t>1.0</a:t>
            </a:r>
            <a:r>
              <a:rPr kumimoji="1" lang="en-US" altLang="ja-JP" sz="1400" b="1" dirty="0">
                <a:solidFill>
                  <a:schemeClr val="tx1"/>
                </a:solidFill>
              </a:rPr>
              <a:t>cm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030995" y="3534383"/>
            <a:ext cx="54000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400" b="1" dirty="0">
                <a:solidFill>
                  <a:schemeClr val="tx1"/>
                </a:solidFill>
              </a:rPr>
              <a:t>1.0</a:t>
            </a:r>
            <a:r>
              <a:rPr kumimoji="1" lang="en-US" altLang="ja-JP" sz="1400" b="1" dirty="0">
                <a:solidFill>
                  <a:schemeClr val="tx1"/>
                </a:solidFill>
              </a:rPr>
              <a:t>cm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2115333" y="4899967"/>
            <a:ext cx="54000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400" b="1" dirty="0">
                <a:solidFill>
                  <a:schemeClr val="tx1"/>
                </a:solidFill>
              </a:rPr>
              <a:t>2</a:t>
            </a:r>
            <a:r>
              <a:rPr kumimoji="1" lang="en-US" altLang="ja-JP" sz="1400" b="1" dirty="0">
                <a:solidFill>
                  <a:schemeClr val="tx1"/>
                </a:solidFill>
              </a:rPr>
              <a:t>cm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204392" y="5988744"/>
            <a:ext cx="54000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400" b="1" dirty="0">
                <a:solidFill>
                  <a:schemeClr val="tx1"/>
                </a:solidFill>
              </a:rPr>
              <a:t>0.5</a:t>
            </a:r>
            <a:r>
              <a:rPr kumimoji="1" lang="en-US" altLang="ja-JP" sz="1400" b="1" dirty="0">
                <a:solidFill>
                  <a:schemeClr val="tx1"/>
                </a:solidFill>
              </a:rPr>
              <a:t>cm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 flipH="1" flipV="1">
            <a:off x="1456967" y="6282233"/>
            <a:ext cx="379014" cy="552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H="1" flipV="1">
            <a:off x="1436827" y="5675213"/>
            <a:ext cx="394391" cy="7703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/>
          <p:cNvSpPr/>
          <p:nvPr/>
        </p:nvSpPr>
        <p:spPr>
          <a:xfrm>
            <a:off x="1473455" y="6343483"/>
            <a:ext cx="54000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400" b="1" dirty="0">
                <a:solidFill>
                  <a:schemeClr val="tx1"/>
                </a:solidFill>
              </a:rPr>
              <a:t>0.58</a:t>
            </a:r>
            <a:r>
              <a:rPr kumimoji="1" lang="en-US" altLang="ja-JP" sz="1400" b="1" dirty="0">
                <a:solidFill>
                  <a:schemeClr val="tx1"/>
                </a:solidFill>
              </a:rPr>
              <a:t>cm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1404580" y="5415458"/>
            <a:ext cx="54000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400" b="1" dirty="0">
                <a:solidFill>
                  <a:schemeClr val="tx1"/>
                </a:solidFill>
              </a:rPr>
              <a:t>0.6</a:t>
            </a:r>
            <a:r>
              <a:rPr kumimoji="1" lang="en-US" altLang="ja-JP" sz="1400" b="1" dirty="0">
                <a:solidFill>
                  <a:schemeClr val="tx1"/>
                </a:solidFill>
              </a:rPr>
              <a:t>cm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 flipV="1">
            <a:off x="912205" y="5823781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912205" y="3879565"/>
            <a:ext cx="0" cy="172819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 rot="16200000">
            <a:off x="-125722" y="4314867"/>
            <a:ext cx="1508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err="1">
                <a:solidFill>
                  <a:srgbClr val="FF0000"/>
                </a:solidFill>
              </a:rPr>
              <a:t>E</a:t>
            </a:r>
            <a:r>
              <a:rPr kumimoji="1" lang="en-US" altLang="ja-JP" sz="1400" b="1" baseline="-25000" dirty="0" err="1">
                <a:solidFill>
                  <a:srgbClr val="FF0000"/>
                </a:solidFill>
              </a:rPr>
              <a:t>drift</a:t>
            </a:r>
            <a:r>
              <a:rPr kumimoji="1" lang="en-US" altLang="ja-JP" sz="1400" b="1" dirty="0">
                <a:solidFill>
                  <a:srgbClr val="FF0000"/>
                </a:solidFill>
              </a:rPr>
              <a:t>=100</a:t>
            </a:r>
            <a:r>
              <a:rPr kumimoji="1" lang="en-US" altLang="ja-JP" sz="1000" b="1" dirty="0">
                <a:solidFill>
                  <a:srgbClr val="FF0000"/>
                </a:solidFill>
              </a:rPr>
              <a:t>V/cm/</a:t>
            </a:r>
            <a:r>
              <a:rPr kumimoji="1" lang="en-US" altLang="ja-JP" sz="1000" b="1" dirty="0" err="1">
                <a:solidFill>
                  <a:srgbClr val="FF0000"/>
                </a:solidFill>
              </a:rPr>
              <a:t>atm</a:t>
            </a:r>
            <a:endParaRPr kumimoji="1" lang="ja-JP" altLang="en-US" sz="1000" b="1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 rot="16200000">
            <a:off x="-148884" y="5912995"/>
            <a:ext cx="1502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err="1">
                <a:solidFill>
                  <a:srgbClr val="FF0000"/>
                </a:solidFill>
              </a:rPr>
              <a:t>E</a:t>
            </a:r>
            <a:r>
              <a:rPr kumimoji="1" lang="en-US" altLang="ja-JP" sz="1400" b="1" baseline="-25000" dirty="0" err="1">
                <a:solidFill>
                  <a:srgbClr val="FF0000"/>
                </a:solidFill>
              </a:rPr>
              <a:t>anode</a:t>
            </a:r>
            <a:r>
              <a:rPr kumimoji="1" lang="en-US" altLang="ja-JP" sz="1400" b="1" dirty="0">
                <a:solidFill>
                  <a:srgbClr val="FF0000"/>
                </a:solidFill>
              </a:rPr>
              <a:t>=3</a:t>
            </a:r>
            <a:r>
              <a:rPr kumimoji="1" lang="en-US" altLang="ja-JP" sz="1000" b="1" dirty="0">
                <a:solidFill>
                  <a:srgbClr val="FF0000"/>
                </a:solidFill>
              </a:rPr>
              <a:t>kV/cm/</a:t>
            </a:r>
            <a:r>
              <a:rPr kumimoji="1" lang="en-US" altLang="ja-JP" sz="1000" b="1" dirty="0" err="1">
                <a:solidFill>
                  <a:srgbClr val="FF0000"/>
                </a:solidFill>
              </a:rPr>
              <a:t>atm</a:t>
            </a:r>
            <a:endParaRPr kumimoji="1" lang="ja-JP" altLang="en-US" sz="1000" b="1" dirty="0">
              <a:solidFill>
                <a:srgbClr val="FF0000"/>
              </a:solidFill>
            </a:endParaRPr>
          </a:p>
        </p:txBody>
      </p:sp>
      <p:pic>
        <p:nvPicPr>
          <p:cNvPr id="21" name="Picture 4" descr="C:\Users\kiseki\Documents\AXEL\電場sim\result_images\02_20140912_JPS\geometory_mesh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156" t="12107"/>
          <a:stretch>
            <a:fillRect/>
          </a:stretch>
        </p:blipFill>
        <p:spPr bwMode="auto">
          <a:xfrm rot="4740000">
            <a:off x="2962636" y="4322851"/>
            <a:ext cx="2806726" cy="1495447"/>
          </a:xfrm>
          <a:prstGeom prst="rect">
            <a:avLst/>
          </a:prstGeom>
          <a:noFill/>
        </p:spPr>
      </p:pic>
      <p:pic>
        <p:nvPicPr>
          <p:cNvPr id="22" name="Picture 24" descr="http://www-he.scphys.kyoto-u.ac.jp/member/kiseki/kakunouko/image_fiel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5608" y="3371500"/>
            <a:ext cx="3528392" cy="3398150"/>
          </a:xfrm>
          <a:prstGeom prst="rect">
            <a:avLst/>
          </a:prstGeom>
          <a:noFill/>
        </p:spPr>
      </p:pic>
      <p:sp>
        <p:nvSpPr>
          <p:cNvPr id="23" name="右矢印 210"/>
          <p:cNvSpPr/>
          <p:nvPr/>
        </p:nvSpPr>
        <p:spPr>
          <a:xfrm>
            <a:off x="2807128" y="4451620"/>
            <a:ext cx="936104" cy="864096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2000" dirty="0" err="1"/>
              <a:t>gmsh</a:t>
            </a:r>
            <a:endParaRPr kumimoji="1" lang="ja-JP" altLang="en-US" sz="2000" dirty="0"/>
          </a:p>
        </p:txBody>
      </p:sp>
      <p:sp>
        <p:nvSpPr>
          <p:cNvPr id="24" name="右矢印 211"/>
          <p:cNvSpPr/>
          <p:nvPr/>
        </p:nvSpPr>
        <p:spPr>
          <a:xfrm>
            <a:off x="4938197" y="4451620"/>
            <a:ext cx="936104" cy="864096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altLang="ja-JP" sz="2000" dirty="0" err="1"/>
              <a:t>elmer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260194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96059" y="128481"/>
            <a:ext cx="8349698" cy="1325563"/>
          </a:xfrm>
        </p:spPr>
        <p:txBody>
          <a:bodyPr/>
          <a:lstStyle/>
          <a:p>
            <a:r>
              <a:rPr kumimoji="1" lang="en-US" altLang="ja-JP" dirty="0"/>
              <a:t>Collection of line of electric field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38892" y="1370495"/>
            <a:ext cx="7886700" cy="4351338"/>
          </a:xfrm>
        </p:spPr>
        <p:txBody>
          <a:bodyPr/>
          <a:lstStyle/>
          <a:p>
            <a:r>
              <a:rPr kumimoji="1" lang="en-US" altLang="ja-JP" dirty="0"/>
              <a:t>Larger aperture is better</a:t>
            </a:r>
          </a:p>
          <a:p>
            <a:r>
              <a:rPr kumimoji="1" lang="en-US" altLang="ja-JP" dirty="0"/>
              <a:t>Taking some </a:t>
            </a:r>
            <a:r>
              <a:rPr kumimoji="1" lang="en-US" altLang="ja-JP" dirty="0" err="1"/>
              <a:t>E</a:t>
            </a:r>
            <a:r>
              <a:rPr kumimoji="1" lang="en-US" altLang="ja-JP" baseline="-25000" dirty="0" err="1"/>
              <a:t>drift</a:t>
            </a:r>
            <a:r>
              <a:rPr kumimoji="1" lang="en-US" altLang="ja-JP" dirty="0"/>
              <a:t>, large E</a:t>
            </a:r>
            <a:r>
              <a:rPr kumimoji="1" lang="en-US" altLang="ja-JP" baseline="-25000" dirty="0"/>
              <a:t>EL</a:t>
            </a:r>
            <a:r>
              <a:rPr kumimoji="1" lang="en-US" altLang="ja-JP" dirty="0"/>
              <a:t> is better</a:t>
            </a:r>
            <a:br>
              <a:rPr kumimoji="1" lang="en-US" altLang="ja-JP" dirty="0"/>
            </a:br>
            <a:r>
              <a:rPr lang="en-US" altLang="ja-JP" dirty="0"/>
              <a:t>(</a:t>
            </a:r>
            <a:r>
              <a:rPr lang="en-US" altLang="ja-JP" dirty="0" err="1"/>
              <a:t>E</a:t>
            </a:r>
            <a:r>
              <a:rPr lang="en-US" altLang="ja-JP" baseline="-25000" dirty="0" err="1"/>
              <a:t>drift</a:t>
            </a:r>
            <a:r>
              <a:rPr lang="en-US" altLang="ja-JP" dirty="0"/>
              <a:t>=100V/cm/</a:t>
            </a:r>
            <a:r>
              <a:rPr lang="en-US" altLang="ja-JP" dirty="0" err="1"/>
              <a:t>atm</a:t>
            </a:r>
            <a:r>
              <a:rPr lang="en-US" altLang="ja-JP" dirty="0"/>
              <a:t>, E</a:t>
            </a:r>
            <a:r>
              <a:rPr lang="en-US" altLang="ja-JP" baseline="-25000" dirty="0"/>
              <a:t>EL</a:t>
            </a:r>
            <a:r>
              <a:rPr lang="en-US" altLang="ja-JP" dirty="0"/>
              <a:t>&gt;2.5kV/cm/</a:t>
            </a:r>
            <a:r>
              <a:rPr lang="en-US" altLang="ja-JP" dirty="0" err="1"/>
              <a:t>atm</a:t>
            </a:r>
            <a:r>
              <a:rPr lang="en-US" altLang="ja-JP" dirty="0"/>
              <a:t>)</a:t>
            </a:r>
          </a:p>
          <a:p>
            <a:endParaRPr kumimoji="1" lang="en-US" altLang="ja-JP" dirty="0"/>
          </a:p>
        </p:txBody>
      </p:sp>
      <p:pic>
        <p:nvPicPr>
          <p:cNvPr id="5" name="Picture 2" descr="http://www-he.scphys.kyoto-u.ac.jp/member/kiseki/kakunouko/c_summar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16" y="3448220"/>
            <a:ext cx="4261364" cy="3374772"/>
          </a:xfrm>
          <a:prstGeom prst="rect">
            <a:avLst/>
          </a:prstGeom>
          <a:noFill/>
        </p:spPr>
      </p:pic>
      <p:sp>
        <p:nvSpPr>
          <p:cNvPr id="7" name="正方形/長方形 6"/>
          <p:cNvSpPr/>
          <p:nvPr/>
        </p:nvSpPr>
        <p:spPr>
          <a:xfrm>
            <a:off x="664902" y="3843074"/>
            <a:ext cx="953764" cy="12934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altLang="ja-JP" dirty="0"/>
              <a:t>square</a:t>
            </a:r>
            <a:endParaRPr kumimoji="1" lang="ja-JP" altLang="en-US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6741924" y="1370495"/>
            <a:ext cx="2520280" cy="1800200"/>
            <a:chOff x="11611595" y="26083170"/>
            <a:chExt cx="2520280" cy="1800200"/>
          </a:xfrm>
        </p:grpSpPr>
        <p:sp>
          <p:nvSpPr>
            <p:cNvPr id="11" name="正方形/長方形 10"/>
            <p:cNvSpPr/>
            <p:nvPr/>
          </p:nvSpPr>
          <p:spPr>
            <a:xfrm>
              <a:off x="12295163" y="26083170"/>
              <a:ext cx="1008112" cy="1800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12295163" y="27091282"/>
              <a:ext cx="216024" cy="7200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13087251" y="27091282"/>
              <a:ext cx="216024" cy="7200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12295163" y="27163290"/>
              <a:ext cx="288032" cy="7200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13015243" y="27163290"/>
              <a:ext cx="288032" cy="7200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6" name="直線矢印コネクタ 15"/>
            <p:cNvCxnSpPr/>
            <p:nvPr/>
          </p:nvCxnSpPr>
          <p:spPr>
            <a:xfrm>
              <a:off x="12799219" y="27019274"/>
              <a:ext cx="28803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/>
            <p:cNvCxnSpPr/>
            <p:nvPr/>
          </p:nvCxnSpPr>
          <p:spPr>
            <a:xfrm>
              <a:off x="12295163" y="26443210"/>
              <a:ext cx="100811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7"/>
            <p:cNvCxnSpPr/>
            <p:nvPr/>
          </p:nvCxnSpPr>
          <p:spPr>
            <a:xfrm>
              <a:off x="13447291" y="27163290"/>
              <a:ext cx="0" cy="72008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正方形/長方形 18"/>
            <p:cNvSpPr/>
            <p:nvPr/>
          </p:nvSpPr>
          <p:spPr>
            <a:xfrm>
              <a:off x="12367171" y="26227186"/>
              <a:ext cx="864096" cy="2880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200" dirty="0">
                  <a:solidFill>
                    <a:schemeClr val="tx1"/>
                  </a:solidFill>
                </a:rPr>
                <a:t>cell pitch</a:t>
              </a:r>
              <a:endParaRPr kumimoji="1" lang="ja-JP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12511187" y="26659234"/>
              <a:ext cx="648072" cy="2880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200" dirty="0">
                  <a:solidFill>
                    <a:schemeClr val="tx1"/>
                  </a:solidFill>
                </a:rPr>
                <a:t>hole radius</a:t>
              </a:r>
              <a:endParaRPr kumimoji="1" lang="ja-JP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13375283" y="27307306"/>
              <a:ext cx="756592" cy="3600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200" dirty="0">
                  <a:solidFill>
                    <a:schemeClr val="tx1"/>
                  </a:solidFill>
                </a:rPr>
                <a:t>EL length</a:t>
              </a:r>
              <a:endParaRPr kumimoji="1" lang="ja-JP" alt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直線矢印コネクタ 21"/>
            <p:cNvCxnSpPr/>
            <p:nvPr/>
          </p:nvCxnSpPr>
          <p:spPr>
            <a:xfrm flipV="1">
              <a:off x="12043643" y="26371202"/>
              <a:ext cx="0" cy="64807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/>
            <p:cNvCxnSpPr/>
            <p:nvPr/>
          </p:nvCxnSpPr>
          <p:spPr>
            <a:xfrm flipV="1">
              <a:off x="12043643" y="27307306"/>
              <a:ext cx="0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正方形/長方形 23"/>
            <p:cNvSpPr/>
            <p:nvPr/>
          </p:nvSpPr>
          <p:spPr>
            <a:xfrm>
              <a:off x="11611595" y="26587226"/>
              <a:ext cx="504056" cy="2880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200" dirty="0" err="1">
                  <a:solidFill>
                    <a:schemeClr val="tx1"/>
                  </a:solidFill>
                </a:rPr>
                <a:t>E</a:t>
              </a:r>
              <a:r>
                <a:rPr kumimoji="1" lang="en-US" altLang="ja-JP" sz="1200" baseline="-25000" dirty="0" err="1">
                  <a:solidFill>
                    <a:schemeClr val="tx1"/>
                  </a:solidFill>
                </a:rPr>
                <a:t>drift</a:t>
              </a:r>
              <a:endParaRPr kumimoji="1" lang="ja-JP" altLang="en-US" sz="1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11683603" y="27451322"/>
              <a:ext cx="504056" cy="2880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200" dirty="0">
                  <a:solidFill>
                    <a:schemeClr val="tx1"/>
                  </a:solidFill>
                </a:rPr>
                <a:t>E</a:t>
              </a:r>
              <a:r>
                <a:rPr kumimoji="1" lang="en-US" altLang="ja-JP" sz="1200" baseline="-25000" dirty="0">
                  <a:solidFill>
                    <a:schemeClr val="tx1"/>
                  </a:solidFill>
                </a:rPr>
                <a:t>EL</a:t>
              </a:r>
            </a:p>
          </p:txBody>
        </p:sp>
      </p:grpSp>
      <p:sp>
        <p:nvSpPr>
          <p:cNvPr id="38" name="楕円 37"/>
          <p:cNvSpPr/>
          <p:nvPr/>
        </p:nvSpPr>
        <p:spPr>
          <a:xfrm>
            <a:off x="846249" y="4304615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楕円 38"/>
          <p:cNvSpPr/>
          <p:nvPr/>
        </p:nvSpPr>
        <p:spPr>
          <a:xfrm>
            <a:off x="1107791" y="4304615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楕円 39"/>
          <p:cNvSpPr/>
          <p:nvPr/>
        </p:nvSpPr>
        <p:spPr>
          <a:xfrm>
            <a:off x="1360126" y="4304615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楕円 41"/>
          <p:cNvSpPr/>
          <p:nvPr/>
        </p:nvSpPr>
        <p:spPr>
          <a:xfrm>
            <a:off x="854764" y="4817796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楕円 42"/>
          <p:cNvSpPr/>
          <p:nvPr/>
        </p:nvSpPr>
        <p:spPr>
          <a:xfrm>
            <a:off x="1107791" y="4819610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楕円 43"/>
          <p:cNvSpPr/>
          <p:nvPr/>
        </p:nvSpPr>
        <p:spPr>
          <a:xfrm>
            <a:off x="1360126" y="4819610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楕円 44"/>
          <p:cNvSpPr/>
          <p:nvPr/>
        </p:nvSpPr>
        <p:spPr>
          <a:xfrm>
            <a:off x="846249" y="4559236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楕円 45"/>
          <p:cNvSpPr/>
          <p:nvPr/>
        </p:nvSpPr>
        <p:spPr>
          <a:xfrm>
            <a:off x="1107791" y="4559236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楕円 46"/>
          <p:cNvSpPr/>
          <p:nvPr/>
        </p:nvSpPr>
        <p:spPr>
          <a:xfrm>
            <a:off x="1360126" y="4559236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3"/>
          <a:srcRect l="14096" t="26296" r="50589" b="34368"/>
          <a:stretch/>
        </p:blipFill>
        <p:spPr>
          <a:xfrm>
            <a:off x="4518080" y="3485342"/>
            <a:ext cx="4097430" cy="337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82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96059" y="128481"/>
            <a:ext cx="8349698" cy="1325563"/>
          </a:xfrm>
        </p:spPr>
        <p:txBody>
          <a:bodyPr/>
          <a:lstStyle/>
          <a:p>
            <a:r>
              <a:rPr kumimoji="1" lang="en-US" altLang="ja-JP" dirty="0"/>
              <a:t>Collection of line of electric field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38892" y="1370495"/>
            <a:ext cx="7886700" cy="4351338"/>
          </a:xfrm>
        </p:spPr>
        <p:txBody>
          <a:bodyPr/>
          <a:lstStyle/>
          <a:p>
            <a:r>
              <a:rPr lang="en-US" altLang="ja-JP" dirty="0"/>
              <a:t>Hexagonal placement is better</a:t>
            </a:r>
          </a:p>
          <a:p>
            <a:r>
              <a:rPr lang="en-US" altLang="ja-JP" dirty="0"/>
              <a:t>Next prototype will be OK</a:t>
            </a:r>
            <a:endParaRPr lang="ja-JP" altLang="en-US" dirty="0"/>
          </a:p>
        </p:txBody>
      </p:sp>
      <p:pic>
        <p:nvPicPr>
          <p:cNvPr id="5" name="Picture 2" descr="http://www-he.scphys.kyoto-u.ac.jp/member/kiseki/kakunouko/c_summar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16" y="3448220"/>
            <a:ext cx="4261364" cy="3374772"/>
          </a:xfrm>
          <a:prstGeom prst="rect">
            <a:avLst/>
          </a:prstGeom>
          <a:noFill/>
        </p:spPr>
      </p:pic>
      <p:sp>
        <p:nvSpPr>
          <p:cNvPr id="7" name="正方形/長方形 6"/>
          <p:cNvSpPr/>
          <p:nvPr/>
        </p:nvSpPr>
        <p:spPr>
          <a:xfrm>
            <a:off x="664902" y="3843074"/>
            <a:ext cx="953764" cy="12934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altLang="ja-JP" dirty="0"/>
              <a:t>square</a:t>
            </a:r>
            <a:endParaRPr kumimoji="1" lang="ja-JP" altLang="en-US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6741924" y="1370495"/>
            <a:ext cx="2520280" cy="1800200"/>
            <a:chOff x="11611595" y="26083170"/>
            <a:chExt cx="2520280" cy="1800200"/>
          </a:xfrm>
        </p:grpSpPr>
        <p:sp>
          <p:nvSpPr>
            <p:cNvPr id="11" name="正方形/長方形 10"/>
            <p:cNvSpPr/>
            <p:nvPr/>
          </p:nvSpPr>
          <p:spPr>
            <a:xfrm>
              <a:off x="12295163" y="26083170"/>
              <a:ext cx="1008112" cy="1800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12295163" y="27091282"/>
              <a:ext cx="216024" cy="7200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13087251" y="27091282"/>
              <a:ext cx="216024" cy="7200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12295163" y="27163290"/>
              <a:ext cx="288032" cy="7200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13015243" y="27163290"/>
              <a:ext cx="288032" cy="7200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6" name="直線矢印コネクタ 15"/>
            <p:cNvCxnSpPr/>
            <p:nvPr/>
          </p:nvCxnSpPr>
          <p:spPr>
            <a:xfrm>
              <a:off x="12799219" y="27019274"/>
              <a:ext cx="28803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/>
            <p:cNvCxnSpPr/>
            <p:nvPr/>
          </p:nvCxnSpPr>
          <p:spPr>
            <a:xfrm>
              <a:off x="12295163" y="26443210"/>
              <a:ext cx="100811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7"/>
            <p:cNvCxnSpPr/>
            <p:nvPr/>
          </p:nvCxnSpPr>
          <p:spPr>
            <a:xfrm>
              <a:off x="13447291" y="27163290"/>
              <a:ext cx="0" cy="72008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正方形/長方形 18"/>
            <p:cNvSpPr/>
            <p:nvPr/>
          </p:nvSpPr>
          <p:spPr>
            <a:xfrm>
              <a:off x="12367171" y="26227186"/>
              <a:ext cx="864096" cy="2880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200" dirty="0">
                  <a:solidFill>
                    <a:schemeClr val="tx1"/>
                  </a:solidFill>
                </a:rPr>
                <a:t>cell pitch</a:t>
              </a:r>
              <a:endParaRPr kumimoji="1" lang="ja-JP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12511187" y="26659234"/>
              <a:ext cx="648072" cy="2880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200" dirty="0">
                  <a:solidFill>
                    <a:schemeClr val="tx1"/>
                  </a:solidFill>
                </a:rPr>
                <a:t>hole radius</a:t>
              </a:r>
              <a:endParaRPr kumimoji="1" lang="ja-JP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13375283" y="27307306"/>
              <a:ext cx="756592" cy="3600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200" dirty="0">
                  <a:solidFill>
                    <a:schemeClr val="tx1"/>
                  </a:solidFill>
                </a:rPr>
                <a:t>EL length</a:t>
              </a:r>
              <a:endParaRPr kumimoji="1" lang="ja-JP" alt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直線矢印コネクタ 21"/>
            <p:cNvCxnSpPr/>
            <p:nvPr/>
          </p:nvCxnSpPr>
          <p:spPr>
            <a:xfrm flipV="1">
              <a:off x="12043643" y="26371202"/>
              <a:ext cx="0" cy="64807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/>
            <p:cNvCxnSpPr/>
            <p:nvPr/>
          </p:nvCxnSpPr>
          <p:spPr>
            <a:xfrm flipV="1">
              <a:off x="12043643" y="27307306"/>
              <a:ext cx="0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正方形/長方形 23"/>
            <p:cNvSpPr/>
            <p:nvPr/>
          </p:nvSpPr>
          <p:spPr>
            <a:xfrm>
              <a:off x="11611595" y="26587226"/>
              <a:ext cx="504056" cy="2880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200" dirty="0" err="1">
                  <a:solidFill>
                    <a:schemeClr val="tx1"/>
                  </a:solidFill>
                </a:rPr>
                <a:t>E</a:t>
              </a:r>
              <a:r>
                <a:rPr kumimoji="1" lang="en-US" altLang="ja-JP" sz="1200" baseline="-25000" dirty="0" err="1">
                  <a:solidFill>
                    <a:schemeClr val="tx1"/>
                  </a:solidFill>
                </a:rPr>
                <a:t>drift</a:t>
              </a:r>
              <a:endParaRPr kumimoji="1" lang="ja-JP" altLang="en-US" sz="1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11683603" y="27451322"/>
              <a:ext cx="504056" cy="2880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200" dirty="0">
                  <a:solidFill>
                    <a:schemeClr val="tx1"/>
                  </a:solidFill>
                </a:rPr>
                <a:t>E</a:t>
              </a:r>
              <a:r>
                <a:rPr kumimoji="1" lang="en-US" altLang="ja-JP" sz="1200" baseline="-25000" dirty="0">
                  <a:solidFill>
                    <a:schemeClr val="tx1"/>
                  </a:solidFill>
                </a:rPr>
                <a:t>EL</a:t>
              </a:r>
            </a:p>
          </p:txBody>
        </p:sp>
      </p:grpSp>
      <p:sp>
        <p:nvSpPr>
          <p:cNvPr id="38" name="楕円 37"/>
          <p:cNvSpPr/>
          <p:nvPr/>
        </p:nvSpPr>
        <p:spPr>
          <a:xfrm>
            <a:off x="846249" y="4304615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楕円 38"/>
          <p:cNvSpPr/>
          <p:nvPr/>
        </p:nvSpPr>
        <p:spPr>
          <a:xfrm>
            <a:off x="1107791" y="4304615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楕円 39"/>
          <p:cNvSpPr/>
          <p:nvPr/>
        </p:nvSpPr>
        <p:spPr>
          <a:xfrm>
            <a:off x="1360126" y="4304615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楕円 41"/>
          <p:cNvSpPr/>
          <p:nvPr/>
        </p:nvSpPr>
        <p:spPr>
          <a:xfrm>
            <a:off x="854764" y="4817796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楕円 42"/>
          <p:cNvSpPr/>
          <p:nvPr/>
        </p:nvSpPr>
        <p:spPr>
          <a:xfrm>
            <a:off x="1107791" y="4819610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楕円 43"/>
          <p:cNvSpPr/>
          <p:nvPr/>
        </p:nvSpPr>
        <p:spPr>
          <a:xfrm>
            <a:off x="1360126" y="4819610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楕円 44"/>
          <p:cNvSpPr/>
          <p:nvPr/>
        </p:nvSpPr>
        <p:spPr>
          <a:xfrm>
            <a:off x="846249" y="4559236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楕円 45"/>
          <p:cNvSpPr/>
          <p:nvPr/>
        </p:nvSpPr>
        <p:spPr>
          <a:xfrm>
            <a:off x="1107791" y="4559236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楕円 46"/>
          <p:cNvSpPr/>
          <p:nvPr/>
        </p:nvSpPr>
        <p:spPr>
          <a:xfrm>
            <a:off x="1360126" y="4559236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3"/>
          <a:srcRect l="1696" t="19017" r="6047" b="4892"/>
          <a:stretch/>
        </p:blipFill>
        <p:spPr>
          <a:xfrm>
            <a:off x="4700256" y="3447186"/>
            <a:ext cx="3997652" cy="3341006"/>
          </a:xfrm>
          <a:prstGeom prst="rect">
            <a:avLst/>
          </a:prstGeom>
        </p:spPr>
      </p:pic>
      <p:sp>
        <p:nvSpPr>
          <p:cNvPr id="33" name="正方形/長方形 32"/>
          <p:cNvSpPr/>
          <p:nvPr/>
        </p:nvSpPr>
        <p:spPr>
          <a:xfrm>
            <a:off x="5171831" y="3849043"/>
            <a:ext cx="1196762" cy="10494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t" anchorCtr="0"/>
          <a:lstStyle/>
          <a:p>
            <a:pPr algn="ctr"/>
            <a:r>
              <a:rPr kumimoji="1" lang="en-US" altLang="ja-JP" dirty="0"/>
              <a:t>hexagonal</a:t>
            </a:r>
            <a:endParaRPr kumimoji="1" lang="ja-JP" altLang="en-US" dirty="0"/>
          </a:p>
        </p:txBody>
      </p:sp>
      <p:cxnSp>
        <p:nvCxnSpPr>
          <p:cNvPr id="34" name="直線矢印コネクタ 33"/>
          <p:cNvCxnSpPr>
            <a:cxnSpLocks/>
          </p:cNvCxnSpPr>
          <p:nvPr/>
        </p:nvCxnSpPr>
        <p:spPr>
          <a:xfrm>
            <a:off x="6740909" y="3219457"/>
            <a:ext cx="684583" cy="7471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楕円 34"/>
          <p:cNvSpPr/>
          <p:nvPr/>
        </p:nvSpPr>
        <p:spPr>
          <a:xfrm>
            <a:off x="5396094" y="4249581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楕円 35"/>
          <p:cNvSpPr/>
          <p:nvPr/>
        </p:nvSpPr>
        <p:spPr>
          <a:xfrm>
            <a:off x="5521266" y="4454167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楕円 36"/>
          <p:cNvSpPr/>
          <p:nvPr/>
        </p:nvSpPr>
        <p:spPr>
          <a:xfrm>
            <a:off x="5657636" y="4249581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楕円 40"/>
          <p:cNvSpPr/>
          <p:nvPr/>
        </p:nvSpPr>
        <p:spPr>
          <a:xfrm>
            <a:off x="5766778" y="4454167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楕円 48"/>
          <p:cNvSpPr/>
          <p:nvPr/>
        </p:nvSpPr>
        <p:spPr>
          <a:xfrm>
            <a:off x="5391971" y="4673860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楕円 49"/>
          <p:cNvSpPr/>
          <p:nvPr/>
        </p:nvSpPr>
        <p:spPr>
          <a:xfrm>
            <a:off x="5646059" y="4673860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楕円 50"/>
          <p:cNvSpPr/>
          <p:nvPr/>
        </p:nvSpPr>
        <p:spPr>
          <a:xfrm>
            <a:off x="5909971" y="4249581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楕円 51"/>
          <p:cNvSpPr/>
          <p:nvPr/>
        </p:nvSpPr>
        <p:spPr>
          <a:xfrm>
            <a:off x="6021718" y="4454167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楕円 52"/>
          <p:cNvSpPr/>
          <p:nvPr/>
        </p:nvSpPr>
        <p:spPr>
          <a:xfrm>
            <a:off x="5888937" y="4673860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5190372" y="2981094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next prototype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1784522" y="3026679"/>
            <a:ext cx="1974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current prototype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56" name="直線矢印コネクタ 55"/>
          <p:cNvCxnSpPr>
            <a:cxnSpLocks/>
          </p:cNvCxnSpPr>
          <p:nvPr/>
        </p:nvCxnSpPr>
        <p:spPr>
          <a:xfrm flipH="1">
            <a:off x="2090243" y="3350426"/>
            <a:ext cx="470432" cy="8053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290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99071" y="42309"/>
            <a:ext cx="7886700" cy="1325563"/>
          </a:xfrm>
        </p:spPr>
        <p:txBody>
          <a:bodyPr/>
          <a:lstStyle/>
          <a:p>
            <a:r>
              <a:rPr kumimoji="1" lang="en-US" altLang="ja-JP" dirty="0"/>
              <a:t>Uniformity of EL generation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5045" y="1325389"/>
            <a:ext cx="8257162" cy="4351338"/>
          </a:xfrm>
        </p:spPr>
        <p:txBody>
          <a:bodyPr/>
          <a:lstStyle/>
          <a:p>
            <a:r>
              <a:rPr kumimoji="1" lang="en-US" altLang="ja-JP" dirty="0"/>
              <a:t>EL Yield is proportional to [electric field strength] x [path length]</a:t>
            </a:r>
          </a:p>
          <a:p>
            <a:r>
              <a:rPr lang="en-US" altLang="ja-JP" dirty="0"/>
              <a:t>Uniformity : 1.4%</a:t>
            </a:r>
          </a:p>
          <a:p>
            <a:r>
              <a:rPr lang="en-US" altLang="ja-JP" dirty="0"/>
              <a:t>Since initial electron number is 1e5, effect on energy resolution will be 1.4%/</a:t>
            </a:r>
            <a:r>
              <a:rPr lang="ja-JP" altLang="en-US" dirty="0"/>
              <a:t>√</a:t>
            </a:r>
            <a:r>
              <a:rPr lang="en-US" altLang="ja-JP" dirty="0"/>
              <a:t>1e5</a:t>
            </a:r>
            <a:r>
              <a:rPr lang="ja-JP" altLang="en-US" dirty="0"/>
              <a:t> </a:t>
            </a:r>
            <a:r>
              <a:rPr lang="en-US" altLang="ja-JP" dirty="0"/>
              <a:t>=</a:t>
            </a:r>
            <a:r>
              <a:rPr lang="ja-JP" altLang="en-US" dirty="0"/>
              <a:t> </a:t>
            </a:r>
            <a:r>
              <a:rPr lang="en-US" altLang="ja-JP" dirty="0"/>
              <a:t>0.005%</a:t>
            </a:r>
            <a:endParaRPr kumimoji="1" lang="ja-JP" altLang="en-US" dirty="0"/>
          </a:p>
        </p:txBody>
      </p:sp>
      <p:pic>
        <p:nvPicPr>
          <p:cNvPr id="4" name="Picture 4" descr="C:\Users\kiseki\Dropbox\research\AXEL\paper_making\20160815_AXEL\CVS_mirror4\paper\AXEL2016\image\elcc_FieldAlongLine3k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3962723"/>
            <a:ext cx="3125728" cy="2671993"/>
          </a:xfrm>
          <a:prstGeom prst="rect">
            <a:avLst/>
          </a:prstGeom>
          <a:noFill/>
        </p:spPr>
      </p:pic>
      <p:pic>
        <p:nvPicPr>
          <p:cNvPr id="5" name="Picture 2" descr="http://www-he.scphys.kyoto-u.ac.jp/member/kiseki/kakunouko/hole2vi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6" t="68867" r="24826"/>
          <a:stretch/>
        </p:blipFill>
        <p:spPr bwMode="auto">
          <a:xfrm>
            <a:off x="4593264" y="4030714"/>
            <a:ext cx="3576383" cy="27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946926" y="3778057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Electric field along the path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919437" y="3501058"/>
            <a:ext cx="2924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Initial position dependence of EL yield</a:t>
            </a:r>
            <a:endParaRPr kumimoji="1" lang="ja-JP" altLang="en-US" dirty="0"/>
          </a:p>
        </p:txBody>
      </p:sp>
      <p:pic>
        <p:nvPicPr>
          <p:cNvPr id="8" name="Picture 2" descr="\begin{align*}&#10;dN_{ph}/dx=70(E/p-1.0)p&#10;\end{align*}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3223" y="1953433"/>
            <a:ext cx="3972929" cy="358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5373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1662" y="97515"/>
            <a:ext cx="8560674" cy="1325563"/>
          </a:xfrm>
        </p:spPr>
        <p:txBody>
          <a:bodyPr/>
          <a:lstStyle/>
          <a:p>
            <a:r>
              <a:rPr kumimoji="1" lang="en-US" altLang="ja-JP" dirty="0"/>
              <a:t>Electron and photon propagation simulation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18676" y="1664785"/>
            <a:ext cx="6220977" cy="4044818"/>
          </a:xfrm>
        </p:spPr>
        <p:txBody>
          <a:bodyPr/>
          <a:lstStyle/>
          <a:p>
            <a:r>
              <a:rPr lang="en-US" altLang="ja-JP" dirty="0"/>
              <a:t>E</a:t>
            </a:r>
            <a:r>
              <a:rPr kumimoji="1" lang="en-US" altLang="ja-JP" dirty="0"/>
              <a:t>lectron track by Garfield++</a:t>
            </a:r>
          </a:p>
          <a:p>
            <a:r>
              <a:rPr kumimoji="1" lang="en-US" altLang="ja-JP" dirty="0"/>
              <a:t>EL photons by Monte </a:t>
            </a:r>
            <a:r>
              <a:rPr lang="en-US" altLang="ja-JP" dirty="0"/>
              <a:t>C</a:t>
            </a:r>
            <a:r>
              <a:rPr kumimoji="1" lang="en-US" altLang="ja-JP" dirty="0"/>
              <a:t>arlo method</a:t>
            </a:r>
          </a:p>
          <a:p>
            <a:r>
              <a:rPr lang="en-US" altLang="ja-JP" dirty="0"/>
              <a:t>6photon/e- @</a:t>
            </a:r>
            <a:r>
              <a:rPr lang="en-US" altLang="ja-JP" dirty="0" err="1"/>
              <a:t>SiPM</a:t>
            </a:r>
            <a:r>
              <a:rPr lang="en-US" altLang="ja-JP" dirty="0"/>
              <a:t>(3mm square)</a:t>
            </a:r>
          </a:p>
          <a:p>
            <a:endParaRPr kumimoji="1" lang="ja-JP" altLang="en-US" dirty="0"/>
          </a:p>
        </p:txBody>
      </p:sp>
      <p:pic>
        <p:nvPicPr>
          <p:cNvPr id="4" name="Picture 2" descr="http://www-he.scphys.kyoto-u.ac.jp/member/kiseki/kakunouko/el_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5" t="2514" r="41294" b="66734"/>
          <a:stretch/>
        </p:blipFill>
        <p:spPr bwMode="auto">
          <a:xfrm>
            <a:off x="6639653" y="1527641"/>
            <a:ext cx="2399058" cy="200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-he.scphys.kyoto-u.ac.jp/member/kiseki/kakunouko/el_al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0" r="949" b="66369"/>
          <a:stretch/>
        </p:blipFill>
        <p:spPr bwMode="auto">
          <a:xfrm>
            <a:off x="6148802" y="4146973"/>
            <a:ext cx="2889909" cy="271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直線矢印コネクタ 6"/>
          <p:cNvCxnSpPr>
            <a:cxnSpLocks/>
          </p:cNvCxnSpPr>
          <p:nvPr/>
        </p:nvCxnSpPr>
        <p:spPr>
          <a:xfrm flipV="1">
            <a:off x="5257800" y="1664785"/>
            <a:ext cx="2761827" cy="2135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>
            <a:cxnSpLocks/>
          </p:cNvCxnSpPr>
          <p:nvPr/>
        </p:nvCxnSpPr>
        <p:spPr>
          <a:xfrm flipV="1">
            <a:off x="6377152" y="2277824"/>
            <a:ext cx="1100608" cy="1544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6624320" y="446047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1000ev</a:t>
            </a:r>
            <a:endParaRPr kumimoji="1" lang="ja-JP" altLang="en-US" dirty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4"/>
          <a:srcRect l="62370" t="12956" r="18741" b="59008"/>
          <a:stretch/>
        </p:blipFill>
        <p:spPr>
          <a:xfrm>
            <a:off x="3313285" y="4146969"/>
            <a:ext cx="2700439" cy="271102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896230" y="4453493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1000ev</a:t>
            </a:r>
            <a:endParaRPr kumimoji="1" lang="ja-JP" altLang="en-US" dirty="0"/>
          </a:p>
        </p:txBody>
      </p:sp>
      <p:pic>
        <p:nvPicPr>
          <p:cNvPr id="17" name="Picture 6" descr="http://www-he.scphys.kyoto-u.ac.jp/member/kiseki/kakunouko/el_al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5" r="49336" b="66369"/>
          <a:stretch/>
        </p:blipFill>
        <p:spPr bwMode="auto">
          <a:xfrm>
            <a:off x="158830" y="4146970"/>
            <a:ext cx="3028176" cy="271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17"/>
          <p:cNvSpPr txBox="1"/>
          <p:nvPr/>
        </p:nvSpPr>
        <p:spPr>
          <a:xfrm>
            <a:off x="6548815" y="3994031"/>
            <a:ext cx="21822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hit timing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434574" y="3977336"/>
            <a:ext cx="24717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detected photon </a:t>
            </a:r>
            <a:r>
              <a:rPr kumimoji="1" lang="en-US" altLang="ja-JP" dirty="0" err="1"/>
              <a:t>num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37031" y="3962303"/>
            <a:ext cx="24717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hit position at </a:t>
            </a:r>
            <a:r>
              <a:rPr kumimoji="1" lang="en-US" altLang="ja-JP" dirty="0" err="1"/>
              <a:t>SiPM</a:t>
            </a:r>
            <a:endParaRPr kumimoji="1" lang="en-US" altLang="ja-JP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45139" y="6099135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1000ev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364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67690" y="1"/>
            <a:ext cx="7886700" cy="1198888"/>
          </a:xfrm>
        </p:spPr>
        <p:txBody>
          <a:bodyPr/>
          <a:lstStyle/>
          <a:p>
            <a:r>
              <a:rPr lang="en-US" altLang="ja-JP" dirty="0"/>
              <a:t>Estimation of energy resolution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84414" y="928138"/>
            <a:ext cx="7886700" cy="4351338"/>
          </a:xfrm>
        </p:spPr>
        <p:txBody>
          <a:bodyPr/>
          <a:lstStyle/>
          <a:p>
            <a:r>
              <a:rPr lang="en-US" altLang="ja-JP" dirty="0"/>
              <a:t>Simulation process</a:t>
            </a:r>
          </a:p>
          <a:p>
            <a:pPr lvl="1"/>
            <a:r>
              <a:rPr lang="en-US" altLang="ja-JP" dirty="0"/>
              <a:t>0</a:t>
            </a:r>
            <a:r>
              <a:rPr lang="en-US" altLang="ja-JP" dirty="0">
                <a:latin typeface="Symbol" panose="05050102010706020507" pitchFamily="18" charset="2"/>
              </a:rPr>
              <a:t>nbb</a:t>
            </a:r>
            <a:r>
              <a:rPr lang="en-US" altLang="ja-JP" dirty="0"/>
              <a:t> event by Geant4</a:t>
            </a:r>
          </a:p>
          <a:p>
            <a:pPr lvl="1"/>
            <a:r>
              <a:rPr lang="en-US" altLang="ja-JP" dirty="0"/>
              <a:t>statistical fluctuation with </a:t>
            </a:r>
            <a:r>
              <a:rPr lang="en-US" altLang="ja-JP" dirty="0" err="1"/>
              <a:t>fano</a:t>
            </a:r>
            <a:r>
              <a:rPr lang="en-US" altLang="ja-JP" dirty="0"/>
              <a:t> factor</a:t>
            </a:r>
          </a:p>
          <a:p>
            <a:pPr lvl="1"/>
            <a:r>
              <a:rPr lang="en-US" altLang="ja-JP" dirty="0"/>
              <a:t>drift to the ELCC plane with diffusion</a:t>
            </a:r>
          </a:p>
          <a:p>
            <a:pPr lvl="1"/>
            <a:r>
              <a:rPr lang="en-US" altLang="ja-JP" dirty="0"/>
              <a:t>EL generation (6photon/e</a:t>
            </a:r>
            <a:r>
              <a:rPr lang="en-US" altLang="ja-JP" baseline="30000" dirty="0"/>
              <a:t>-</a:t>
            </a:r>
            <a:r>
              <a:rPr lang="en-US" altLang="ja-JP" dirty="0"/>
              <a:t>)</a:t>
            </a:r>
          </a:p>
          <a:p>
            <a:r>
              <a:rPr lang="en-US" altLang="ja-JP" dirty="0"/>
              <a:t>Simulated energy resolution: 0.37%(FWHM)</a:t>
            </a:r>
          </a:p>
          <a:p>
            <a:pPr lvl="1"/>
            <a:r>
              <a:rPr lang="en-US" altLang="ja-JP" dirty="0"/>
              <a:t>ionizing process: 0.27%</a:t>
            </a:r>
          </a:p>
          <a:p>
            <a:pPr lvl="1"/>
            <a:r>
              <a:rPr lang="en-US" altLang="ja-JP" dirty="0"/>
              <a:t>EL process: 0.25%</a:t>
            </a:r>
          </a:p>
          <a:p>
            <a:pPr lvl="1"/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52889" t="15627" r="1875" b="47441"/>
          <a:stretch/>
        </p:blipFill>
        <p:spPr>
          <a:xfrm>
            <a:off x="4781703" y="4296132"/>
            <a:ext cx="3880983" cy="239879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2905" t="58015" r="51707" b="4252"/>
          <a:stretch/>
        </p:blipFill>
        <p:spPr>
          <a:xfrm>
            <a:off x="467181" y="4280290"/>
            <a:ext cx="3893985" cy="2450805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3706586" y="4392386"/>
            <a:ext cx="234043" cy="21698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" name="直線矢印コネクタ 6"/>
          <p:cNvCxnSpPr>
            <a:stCxn id="6" idx="3"/>
          </p:cNvCxnSpPr>
          <p:nvPr/>
        </p:nvCxnSpPr>
        <p:spPr>
          <a:xfrm flipV="1">
            <a:off x="3940629" y="5448300"/>
            <a:ext cx="974271" cy="290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6584064" y="6551915"/>
            <a:ext cx="195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Detected EL </a:t>
            </a:r>
            <a:r>
              <a:rPr kumimoji="1" lang="en-US" altLang="ja-JP" dirty="0" err="1"/>
              <a:t>num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176286" y="6551915"/>
            <a:ext cx="195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Detected EL </a:t>
            </a:r>
            <a:r>
              <a:rPr kumimoji="1" lang="en-US" altLang="ja-JP" dirty="0" err="1"/>
              <a:t>num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79769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8372" y="0"/>
            <a:ext cx="8513380" cy="1325563"/>
          </a:xfrm>
        </p:spPr>
        <p:txBody>
          <a:bodyPr/>
          <a:lstStyle/>
          <a:p>
            <a:r>
              <a:rPr lang="en-US" altLang="ja-JP" dirty="0"/>
              <a:t>BG</a:t>
            </a:r>
            <a:r>
              <a:rPr lang="ja-JP" altLang="en-US" dirty="0"/>
              <a:t> シミュレーション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0269" y="1064172"/>
            <a:ext cx="8828688" cy="4441575"/>
          </a:xfrm>
        </p:spPr>
        <p:txBody>
          <a:bodyPr/>
          <a:lstStyle/>
          <a:p>
            <a:r>
              <a:rPr kumimoji="1" lang="ja-JP" altLang="en-US" dirty="0"/>
              <a:t>飛跡の形状</a:t>
            </a:r>
            <a:r>
              <a:rPr kumimoji="1" lang="en-US" altLang="ja-JP" dirty="0"/>
              <a:t> (by Geant4)</a:t>
            </a:r>
          </a:p>
          <a:p>
            <a:pPr lvl="1"/>
            <a:r>
              <a:rPr kumimoji="1" lang="en-US" altLang="ja-JP" dirty="0"/>
              <a:t>2-blobs : </a:t>
            </a:r>
            <a:r>
              <a:rPr kumimoji="1" lang="en-US" altLang="ja-JP" dirty="0">
                <a:latin typeface="Symbol" panose="05050102010706020507" pitchFamily="18" charset="2"/>
              </a:rPr>
              <a:t>0nbb</a:t>
            </a:r>
          </a:p>
          <a:p>
            <a:pPr lvl="1"/>
            <a:r>
              <a:rPr lang="ja-JP" altLang="en-US" dirty="0"/>
              <a:t>小さい</a:t>
            </a:r>
            <a:r>
              <a:rPr lang="en-US" altLang="ja-JP" dirty="0"/>
              <a:t> : </a:t>
            </a:r>
            <a:r>
              <a:rPr kumimoji="1" lang="en-US" altLang="ja-JP" dirty="0">
                <a:latin typeface="Symbol" panose="05050102010706020507" pitchFamily="18" charset="2"/>
              </a:rPr>
              <a:t>a</a:t>
            </a:r>
            <a:r>
              <a:rPr kumimoji="1" lang="en-US" altLang="ja-JP" dirty="0"/>
              <a:t>-ray BG</a:t>
            </a:r>
          </a:p>
          <a:p>
            <a:pPr lvl="1"/>
            <a:r>
              <a:rPr lang="ja-JP" altLang="en-US" dirty="0"/>
              <a:t>マルチサイト</a:t>
            </a:r>
            <a:r>
              <a:rPr lang="en-US" altLang="ja-JP" dirty="0"/>
              <a:t> : </a:t>
            </a:r>
            <a:r>
              <a:rPr lang="en-US" altLang="ja-JP" dirty="0">
                <a:latin typeface="Symbol" panose="05050102010706020507" pitchFamily="18" charset="2"/>
              </a:rPr>
              <a:t>g</a:t>
            </a:r>
            <a:r>
              <a:rPr lang="en-US" altLang="ja-JP" dirty="0"/>
              <a:t>-ray BG with Compton scattering (~98%)</a:t>
            </a:r>
          </a:p>
          <a:p>
            <a:pPr lvl="3"/>
            <a:endParaRPr lang="en-US" altLang="ja-JP" dirty="0"/>
          </a:p>
          <a:p>
            <a:r>
              <a:rPr kumimoji="1" lang="ja-JP" altLang="en-US" dirty="0"/>
              <a:t>光電吸収する</a:t>
            </a:r>
            <a:r>
              <a:rPr kumimoji="1" lang="en-US" altLang="ja-JP" dirty="0"/>
              <a:t>2.5MeV</a:t>
            </a:r>
            <a:r>
              <a:rPr kumimoji="1" lang="ja-JP" altLang="en-US" dirty="0"/>
              <a:t>の</a:t>
            </a:r>
            <a:r>
              <a:rPr lang="ja-JP" altLang="en-US" dirty="0"/>
              <a:t> </a:t>
            </a:r>
            <a:r>
              <a:rPr kumimoji="1" lang="en-US" altLang="ja-JP" dirty="0">
                <a:latin typeface="Symbol" panose="05050102010706020507" pitchFamily="18" charset="2"/>
              </a:rPr>
              <a:t>g</a:t>
            </a:r>
            <a:r>
              <a:rPr kumimoji="1" lang="en-US" altLang="ja-JP" dirty="0"/>
              <a:t>-ray</a:t>
            </a:r>
            <a:r>
              <a:rPr kumimoji="1" lang="ja-JP" altLang="en-US" dirty="0"/>
              <a:t>以外は容易に落ちる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567" t="7203" r="49814" b="1421"/>
          <a:stretch>
            <a:fillRect/>
          </a:stretch>
        </p:blipFill>
        <p:spPr bwMode="auto">
          <a:xfrm>
            <a:off x="6261212" y="4113139"/>
            <a:ext cx="2874304" cy="274486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49921" t="7132" r="517" b="1304"/>
          <a:stretch>
            <a:fillRect/>
          </a:stretch>
        </p:blipFill>
        <p:spPr bwMode="auto">
          <a:xfrm>
            <a:off x="3151262" y="4113140"/>
            <a:ext cx="2865123" cy="274485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49850" t="7625" r="769" b="1520"/>
          <a:stretch>
            <a:fillRect/>
          </a:stretch>
        </p:blipFill>
        <p:spPr bwMode="auto">
          <a:xfrm>
            <a:off x="0" y="4113140"/>
            <a:ext cx="2880320" cy="274485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正方形/長方形 6"/>
          <p:cNvSpPr/>
          <p:nvPr/>
        </p:nvSpPr>
        <p:spPr>
          <a:xfrm>
            <a:off x="899592" y="3681093"/>
            <a:ext cx="1008112" cy="43204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</a:rPr>
              <a:t>0</a:t>
            </a:r>
            <a:r>
              <a:rPr kumimoji="1" lang="en-US" altLang="ja-JP" sz="2800" dirty="0">
                <a:solidFill>
                  <a:schemeClr val="tx1"/>
                </a:solidFill>
                <a:latin typeface="Symbol" pitchFamily="18" charset="2"/>
              </a:rPr>
              <a:t>nbb</a:t>
            </a:r>
            <a:endParaRPr kumimoji="1" lang="ja-JP" altLang="en-US" sz="2800" dirty="0">
              <a:solidFill>
                <a:schemeClr val="tx1"/>
              </a:solidFill>
              <a:latin typeface="Symbol" pitchFamily="18" charset="2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316837" y="3681091"/>
            <a:ext cx="2734048" cy="43204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Symbol" pitchFamily="18" charset="2"/>
              </a:rPr>
              <a:t>a</a:t>
            </a:r>
            <a:r>
              <a:rPr kumimoji="1" lang="en-US" altLang="ja-JP" sz="2800" dirty="0">
                <a:solidFill>
                  <a:schemeClr val="tx1"/>
                </a:solidFill>
              </a:rPr>
              <a:t>-ray (2.5MeV)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330212" y="3681091"/>
            <a:ext cx="2736304" cy="43204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kumimoji="1" lang="en-US" altLang="ja-JP" sz="2800" dirty="0">
                <a:solidFill>
                  <a:schemeClr val="tx1"/>
                </a:solidFill>
              </a:rPr>
              <a:t>-ray</a:t>
            </a:r>
            <a:r>
              <a:rPr lang="en-US" altLang="ja-JP" sz="2800" dirty="0">
                <a:solidFill>
                  <a:schemeClr val="tx1"/>
                </a:solidFill>
              </a:rPr>
              <a:t> (2.5MeV)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956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68613" y="39086"/>
            <a:ext cx="7166484" cy="1199936"/>
          </a:xfrm>
        </p:spPr>
        <p:txBody>
          <a:bodyPr/>
          <a:lstStyle/>
          <a:p>
            <a:r>
              <a:rPr lang="ja-JP" altLang="en-US" dirty="0"/>
              <a:t>感度予想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5893" y="1239023"/>
            <a:ext cx="8687986" cy="5618978"/>
          </a:xfrm>
        </p:spPr>
        <p:txBody>
          <a:bodyPr/>
          <a:lstStyle/>
          <a:p>
            <a:r>
              <a:rPr kumimoji="1" lang="ja-JP" altLang="en-US" dirty="0"/>
              <a:t>仮定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1 ton </a:t>
            </a:r>
            <a:r>
              <a:rPr kumimoji="1" lang="en-US" altLang="ja-JP" baseline="30000" dirty="0"/>
              <a:t>136</a:t>
            </a:r>
            <a:r>
              <a:rPr kumimoji="1" lang="en-US" altLang="ja-JP" dirty="0"/>
              <a:t>Xe</a:t>
            </a:r>
          </a:p>
          <a:p>
            <a:pPr lvl="1"/>
            <a:r>
              <a:rPr lang="en-US" altLang="ja-JP" dirty="0"/>
              <a:t>2.9ppt</a:t>
            </a:r>
            <a:r>
              <a:rPr kumimoji="1" lang="en-US" altLang="ja-JP" dirty="0"/>
              <a:t> </a:t>
            </a:r>
            <a:r>
              <a:rPr kumimoji="1" lang="en-US" altLang="ja-JP" baseline="30000" dirty="0"/>
              <a:t>214</a:t>
            </a:r>
            <a:r>
              <a:rPr kumimoji="1" lang="en-US" altLang="ja-JP" dirty="0"/>
              <a:t>Bi </a:t>
            </a:r>
            <a:r>
              <a:rPr lang="en-US" altLang="ja-JP" dirty="0"/>
              <a:t>@</a:t>
            </a:r>
            <a:r>
              <a:rPr kumimoji="1" lang="en-US" altLang="ja-JP" dirty="0"/>
              <a:t> </a:t>
            </a:r>
            <a:r>
              <a:rPr kumimoji="1" lang="ja-JP" altLang="en-US" dirty="0"/>
              <a:t>圧力容器</a:t>
            </a:r>
            <a:endParaRPr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感度</a:t>
            </a:r>
            <a:endParaRPr kumimoji="1" lang="en-US" altLang="ja-JP" dirty="0"/>
          </a:p>
          <a:p>
            <a:pPr lvl="1"/>
            <a:r>
              <a:rPr lang="en-US" altLang="ja-JP" dirty="0" err="1"/>
              <a:t>m</a:t>
            </a:r>
            <a:r>
              <a:rPr lang="en-US" altLang="ja-JP" baseline="-25000" dirty="0" err="1">
                <a:latin typeface="Symbol" panose="05050102010706020507" pitchFamily="18" charset="2"/>
              </a:rPr>
              <a:t>bb</a:t>
            </a:r>
            <a:r>
              <a:rPr lang="en-US" altLang="ja-JP" dirty="0"/>
              <a:t>=60meV (current)</a:t>
            </a:r>
          </a:p>
          <a:p>
            <a:pPr lvl="1"/>
            <a:r>
              <a:rPr kumimoji="1" lang="en-US" altLang="ja-JP" dirty="0" err="1"/>
              <a:t>m</a:t>
            </a:r>
            <a:r>
              <a:rPr kumimoji="1" lang="en-US" altLang="ja-JP" baseline="-25000" dirty="0" err="1">
                <a:latin typeface="Symbol" panose="05050102010706020507" pitchFamily="18" charset="2"/>
              </a:rPr>
              <a:t>bb</a:t>
            </a:r>
            <a:r>
              <a:rPr kumimoji="1" lang="en-US" altLang="ja-JP" dirty="0"/>
              <a:t>=20meV (</a:t>
            </a:r>
            <a:r>
              <a:rPr kumimoji="1" lang="ja-JP" altLang="en-US" dirty="0"/>
              <a:t>圧力容器の質量を減らす</a:t>
            </a:r>
            <a:r>
              <a:rPr kumimoji="1" lang="en-US" altLang="ja-JP" dirty="0"/>
              <a:t>: 10ton --&gt; 100kg)</a:t>
            </a:r>
            <a:br>
              <a:rPr kumimoji="1" lang="en-US" altLang="ja-JP" dirty="0"/>
            </a:br>
            <a:r>
              <a:rPr lang="ja-JP" altLang="en-US" dirty="0"/>
              <a:t>（高圧水シールドなど）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14" name="吹き出し: 角を丸めた四角形 13"/>
          <p:cNvSpPr/>
          <p:nvPr/>
        </p:nvSpPr>
        <p:spPr>
          <a:xfrm>
            <a:off x="868613" y="2657199"/>
            <a:ext cx="1515491" cy="578319"/>
          </a:xfrm>
          <a:prstGeom prst="wedgeRoundRectCallout">
            <a:avLst>
              <a:gd name="adj1" fmla="val -19339"/>
              <a:gd name="adj2" fmla="val -7462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EXO</a:t>
            </a:r>
            <a:r>
              <a:rPr kumimoji="1" lang="ja-JP" altLang="en-US" dirty="0"/>
              <a:t>の銅の上限値</a:t>
            </a:r>
          </a:p>
        </p:txBody>
      </p:sp>
      <p:sp>
        <p:nvSpPr>
          <p:cNvPr id="15" name="吹き出し: 角を丸めた四角形 14"/>
          <p:cNvSpPr/>
          <p:nvPr/>
        </p:nvSpPr>
        <p:spPr>
          <a:xfrm>
            <a:off x="2966824" y="2657198"/>
            <a:ext cx="1508235" cy="578319"/>
          </a:xfrm>
          <a:prstGeom prst="wedgeRoundRectCallout">
            <a:avLst>
              <a:gd name="adj1" fmla="val -21173"/>
              <a:gd name="adj2" fmla="val -7455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重い（</a:t>
            </a:r>
            <a:r>
              <a:rPr kumimoji="1" lang="en-US" altLang="ja-JP" dirty="0"/>
              <a:t>10ton</a:t>
            </a:r>
            <a:r>
              <a:rPr kumimoji="1" lang="ja-JP" altLang="en-US" dirty="0"/>
              <a:t>）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 l="32999" t="19606" r="13905" b="40252"/>
          <a:stretch>
            <a:fillRect/>
          </a:stretch>
        </p:blipFill>
        <p:spPr bwMode="auto">
          <a:xfrm>
            <a:off x="5338253" y="684790"/>
            <a:ext cx="3279564" cy="2309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正方形/長方形 16"/>
          <p:cNvSpPr/>
          <p:nvPr/>
        </p:nvSpPr>
        <p:spPr>
          <a:xfrm>
            <a:off x="7727219" y="1654343"/>
            <a:ext cx="1321095" cy="611447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>
                <a:solidFill>
                  <a:schemeClr val="tx1"/>
                </a:solidFill>
              </a:rPr>
              <a:t>0.5% (FWHM) is assumed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6750363" y="1422907"/>
            <a:ext cx="852785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200" dirty="0">
                <a:solidFill>
                  <a:schemeClr val="tx1"/>
                </a:solidFill>
              </a:rPr>
              <a:t>2458keV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6606360" y="685736"/>
            <a:ext cx="794566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200" dirty="0">
                <a:solidFill>
                  <a:srgbClr val="FF0000"/>
                </a:solidFill>
              </a:rPr>
              <a:t>2447keV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7520239" y="1359851"/>
            <a:ext cx="847585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200" dirty="0">
                <a:solidFill>
                  <a:srgbClr val="0000FF"/>
                </a:solidFill>
              </a:rPr>
              <a:t>2614keV</a:t>
            </a:r>
            <a:endParaRPr kumimoji="1" lang="ja-JP" altLang="en-US" sz="1200" dirty="0">
              <a:solidFill>
                <a:srgbClr val="0000FF"/>
              </a:solidFill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 cstate="print"/>
          <a:srcRect l="77737" t="20624" r="15801" b="74657"/>
          <a:stretch>
            <a:fillRect/>
          </a:stretch>
        </p:blipFill>
        <p:spPr bwMode="auto">
          <a:xfrm>
            <a:off x="7709807" y="717245"/>
            <a:ext cx="864096" cy="58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正方形/長方形 22"/>
          <p:cNvSpPr/>
          <p:nvPr/>
        </p:nvSpPr>
        <p:spPr>
          <a:xfrm>
            <a:off x="5606773" y="423132"/>
            <a:ext cx="2937488" cy="303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600" dirty="0">
                <a:solidFill>
                  <a:schemeClr val="tx1"/>
                </a:solidFill>
              </a:rPr>
              <a:t>arXiv:1106.3630v1</a:t>
            </a:r>
            <a:r>
              <a:rPr lang="ja-JP" altLang="en-US" sz="1600" dirty="0">
                <a:solidFill>
                  <a:schemeClr val="tx1"/>
                </a:solidFill>
              </a:rPr>
              <a:t> </a:t>
            </a:r>
            <a:r>
              <a:rPr lang="en-US" altLang="ja-JP" sz="1600" dirty="0">
                <a:solidFill>
                  <a:schemeClr val="tx1"/>
                </a:solidFill>
              </a:rPr>
              <a:t>(NEXT)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graphicFrame>
        <p:nvGraphicFramePr>
          <p:cNvPr id="27" name="表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567703"/>
              </p:ext>
            </p:extLst>
          </p:nvPr>
        </p:nvGraphicFramePr>
        <p:xfrm>
          <a:off x="1548153" y="3378075"/>
          <a:ext cx="5015993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5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6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process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0</a:t>
                      </a:r>
                      <a:r>
                        <a:rPr kumimoji="1" lang="en-US" altLang="ja-JP" sz="1600" dirty="0">
                          <a:latin typeface="Symbol" pitchFamily="18" charset="2"/>
                        </a:rPr>
                        <a:t>nbb</a:t>
                      </a:r>
                      <a:r>
                        <a:rPr kumimoji="1" lang="en-US" altLang="ja-JP" sz="1600" dirty="0">
                          <a:latin typeface="Calibri" pitchFamily="34" charset="0"/>
                        </a:rPr>
                        <a:t> efficiency</a:t>
                      </a:r>
                      <a:endParaRPr kumimoji="1" lang="ja-JP" altLang="en-US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Symbol" pitchFamily="18" charset="2"/>
                        </a:rPr>
                        <a:t>g</a:t>
                      </a:r>
                      <a:r>
                        <a:rPr kumimoji="1" lang="en-US" altLang="ja-JP" sz="1600" dirty="0"/>
                        <a:t> </a:t>
                      </a:r>
                      <a:r>
                        <a:rPr kumimoji="1" lang="en-US" altLang="ja-JP" sz="1600" baseline="0" dirty="0"/>
                        <a:t> (2448keV) rate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initial</a:t>
                      </a:r>
                      <a:r>
                        <a:rPr kumimoji="1" lang="en-US" altLang="ja-JP" sz="1600" baseline="0" dirty="0"/>
                        <a:t> condition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100%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180000</a:t>
                      </a:r>
                      <a:r>
                        <a:rPr kumimoji="1" lang="en-US" altLang="ja-JP" sz="1600" baseline="0" dirty="0"/>
                        <a:t> </a:t>
                      </a:r>
                      <a:r>
                        <a:rPr kumimoji="1" lang="en-US" altLang="ja-JP" sz="1600" baseline="0" dirty="0" err="1"/>
                        <a:t>cts</a:t>
                      </a:r>
                      <a:r>
                        <a:rPr kumimoji="1" lang="en-US" altLang="ja-JP" sz="1600" baseline="0" dirty="0"/>
                        <a:t>/year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kumimoji="1" lang="en-US" altLang="ja-JP" sz="1600" dirty="0" err="1"/>
                        <a:t>fiducial</a:t>
                      </a:r>
                      <a:r>
                        <a:rPr kumimoji="1" lang="en-US" altLang="ja-JP" sz="1600" dirty="0"/>
                        <a:t>-cut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79% 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12000 </a:t>
                      </a:r>
                      <a:r>
                        <a:rPr kumimoji="1" lang="en-US" altLang="ja-JP" sz="1600" dirty="0" err="1"/>
                        <a:t>cts</a:t>
                      </a:r>
                      <a:r>
                        <a:rPr kumimoji="1" lang="en-US" altLang="ja-JP" sz="1600" dirty="0"/>
                        <a:t>/year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multi-cluster-cut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49%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75 </a:t>
                      </a:r>
                      <a:r>
                        <a:rPr kumimoji="1" lang="en-US" altLang="ja-JP" sz="1600" dirty="0" err="1"/>
                        <a:t>cts</a:t>
                      </a:r>
                      <a:r>
                        <a:rPr kumimoji="1" lang="en-US" altLang="ja-JP" sz="1600" dirty="0"/>
                        <a:t>/year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2-blob-selection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19%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5.5 </a:t>
                      </a:r>
                      <a:r>
                        <a:rPr kumimoji="1" lang="en-US" altLang="ja-JP" sz="1600" dirty="0" err="1"/>
                        <a:t>cts</a:t>
                      </a:r>
                      <a:r>
                        <a:rPr kumimoji="1" lang="en-US" altLang="ja-JP" sz="1600" dirty="0"/>
                        <a:t>/year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8" name="Picture 12" descr="\begin{align*}&#10;m_{\beta\beta}=A\sqrt{k}\left(\frac{b^{1/2}}{\epsilon M t}\right)^{1/2}&#10;\end{align*}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7832" y="4902639"/>
            <a:ext cx="3095071" cy="850054"/>
          </a:xfrm>
          <a:prstGeom prst="rect">
            <a:avLst/>
          </a:prstGeom>
          <a:noFill/>
        </p:spPr>
      </p:pic>
      <p:sp>
        <p:nvSpPr>
          <p:cNvPr id="29" name="角丸四角形吹き出し 314"/>
          <p:cNvSpPr/>
          <p:nvPr/>
        </p:nvSpPr>
        <p:spPr>
          <a:xfrm>
            <a:off x="6978035" y="3775453"/>
            <a:ext cx="998957" cy="308967"/>
          </a:xfrm>
          <a:prstGeom prst="wedgeRoundRectCallout">
            <a:avLst>
              <a:gd name="adj1" fmla="val -61804"/>
              <a:gd name="adj2" fmla="val 3105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/>
          <a:lstStyle/>
          <a:p>
            <a:r>
              <a:rPr lang="ja-JP" altLang="en-US" dirty="0"/>
              <a:t>立体角</a:t>
            </a:r>
            <a:endParaRPr kumimoji="1" lang="ja-JP" altLang="en-US" dirty="0"/>
          </a:p>
        </p:txBody>
      </p:sp>
      <p:sp>
        <p:nvSpPr>
          <p:cNvPr id="30" name="角丸四角形吹き出し 315"/>
          <p:cNvSpPr/>
          <p:nvPr/>
        </p:nvSpPr>
        <p:spPr>
          <a:xfrm>
            <a:off x="7003643" y="4237394"/>
            <a:ext cx="1879260" cy="324116"/>
          </a:xfrm>
          <a:prstGeom prst="wedgeRoundRectCallout">
            <a:avLst>
              <a:gd name="adj1" fmla="val -59031"/>
              <a:gd name="adj2" fmla="val 1285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/>
          <a:lstStyle/>
          <a:p>
            <a:r>
              <a:rPr lang="ja-JP" altLang="en-US" dirty="0"/>
              <a:t>コンプトン（</a:t>
            </a:r>
            <a:r>
              <a:rPr lang="en-US" altLang="ja-JP" dirty="0"/>
              <a:t>98%</a:t>
            </a:r>
            <a:r>
              <a:rPr lang="ja-JP" altLang="en-US" dirty="0"/>
              <a:t>）</a:t>
            </a:r>
            <a:r>
              <a:rPr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左カーブ矢印 316"/>
          <p:cNvSpPr/>
          <p:nvPr/>
        </p:nvSpPr>
        <p:spPr>
          <a:xfrm>
            <a:off x="6564146" y="3865326"/>
            <a:ext cx="216024" cy="36004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2" name="左カーブ矢印 317"/>
          <p:cNvSpPr/>
          <p:nvPr/>
        </p:nvSpPr>
        <p:spPr>
          <a:xfrm>
            <a:off x="6564146" y="4289254"/>
            <a:ext cx="216024" cy="36004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33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73930" y="22648"/>
            <a:ext cx="7166484" cy="950560"/>
          </a:xfrm>
        </p:spPr>
        <p:txBody>
          <a:bodyPr/>
          <a:lstStyle/>
          <a:p>
            <a:r>
              <a:rPr lang="en-US" altLang="ja-JP" dirty="0"/>
              <a:t>BG</a:t>
            </a:r>
            <a:r>
              <a:rPr kumimoji="1" lang="en-US" altLang="ja-JP" dirty="0"/>
              <a:t> </a:t>
            </a:r>
            <a:r>
              <a:rPr kumimoji="1" lang="ja-JP" altLang="en-US" dirty="0"/>
              <a:t>シミュレーション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75261" y="1204080"/>
            <a:ext cx="5297812" cy="4537850"/>
          </a:xfrm>
        </p:spPr>
        <p:txBody>
          <a:bodyPr/>
          <a:lstStyle/>
          <a:p>
            <a:r>
              <a:rPr kumimoji="1" lang="ja-JP" altLang="en-US" dirty="0"/>
              <a:t>仮定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1 ton </a:t>
            </a:r>
            <a:r>
              <a:rPr kumimoji="1" lang="en-US" altLang="ja-JP" baseline="30000" dirty="0"/>
              <a:t>136</a:t>
            </a:r>
            <a:r>
              <a:rPr kumimoji="1" lang="en-US" altLang="ja-JP" dirty="0"/>
              <a:t>Xe</a:t>
            </a:r>
          </a:p>
          <a:p>
            <a:pPr lvl="1"/>
            <a:r>
              <a:rPr lang="en-US" altLang="ja-JP" dirty="0"/>
              <a:t>2.9ppt</a:t>
            </a:r>
            <a:r>
              <a:rPr kumimoji="1" lang="en-US" altLang="ja-JP" dirty="0"/>
              <a:t> </a:t>
            </a:r>
            <a:r>
              <a:rPr kumimoji="1" lang="en-US" altLang="ja-JP" baseline="30000" dirty="0"/>
              <a:t>214</a:t>
            </a:r>
            <a:r>
              <a:rPr kumimoji="1" lang="en-US" altLang="ja-JP" dirty="0"/>
              <a:t>Bi in </a:t>
            </a:r>
            <a:r>
              <a:rPr kumimoji="1" lang="ja-JP" altLang="en-US" dirty="0"/>
              <a:t>圧力容器</a:t>
            </a:r>
            <a:br>
              <a:rPr kumimoji="1" lang="en-US" altLang="ja-JP" dirty="0"/>
            </a:b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dirty="0"/>
              <a:t>感度</a:t>
            </a:r>
            <a:endParaRPr kumimoji="1" lang="en-US" altLang="ja-JP" dirty="0"/>
          </a:p>
          <a:p>
            <a:pPr lvl="1"/>
            <a:r>
              <a:rPr lang="en-US" altLang="ja-JP" dirty="0" err="1"/>
              <a:t>m</a:t>
            </a:r>
            <a:r>
              <a:rPr lang="en-US" altLang="ja-JP" baseline="-25000" dirty="0" err="1">
                <a:latin typeface="Symbol" panose="05050102010706020507" pitchFamily="18" charset="2"/>
              </a:rPr>
              <a:t>bb</a:t>
            </a:r>
            <a:r>
              <a:rPr lang="en-US" altLang="ja-JP" dirty="0"/>
              <a:t>=60meV (current)</a:t>
            </a:r>
          </a:p>
          <a:p>
            <a:pPr lvl="1"/>
            <a:r>
              <a:rPr kumimoji="1" lang="en-US" altLang="ja-JP" dirty="0" err="1"/>
              <a:t>m</a:t>
            </a:r>
            <a:r>
              <a:rPr kumimoji="1" lang="en-US" altLang="ja-JP" baseline="-25000" dirty="0" err="1">
                <a:latin typeface="Symbol" panose="05050102010706020507" pitchFamily="18" charset="2"/>
              </a:rPr>
              <a:t>bb</a:t>
            </a:r>
            <a:r>
              <a:rPr kumimoji="1" lang="en-US" altLang="ja-JP" dirty="0"/>
              <a:t>=20meV (</a:t>
            </a:r>
            <a:r>
              <a:rPr kumimoji="1" lang="ja-JP" altLang="en-US" dirty="0"/>
              <a:t>圧力容器の質量を減らす</a:t>
            </a:r>
            <a:r>
              <a:rPr kumimoji="1" lang="en-US" altLang="ja-JP" dirty="0"/>
              <a:t>: 10ton --&gt; 100kg)</a:t>
            </a:r>
          </a:p>
          <a:p>
            <a:endParaRPr kumimoji="1" lang="ja-JP" altLang="en-US" dirty="0"/>
          </a:p>
        </p:txBody>
      </p:sp>
      <p:pic>
        <p:nvPicPr>
          <p:cNvPr id="4" name="Picture 10" descr="http://www-he.scphys.kyoto-u.ac.jp/member/kiseki/kakunouko/pew2track_ev1.png"/>
          <p:cNvPicPr>
            <a:picLocks noChangeAspect="1" noChangeArrowheads="1"/>
          </p:cNvPicPr>
          <p:nvPr/>
        </p:nvPicPr>
        <p:blipFill rotWithShape="1">
          <a:blip r:embed="rId3" cstate="print"/>
          <a:srcRect t="68935" r="53283" b="2623"/>
          <a:stretch/>
        </p:blipFill>
        <p:spPr bwMode="auto">
          <a:xfrm>
            <a:off x="494390" y="5097826"/>
            <a:ext cx="4536504" cy="1560907"/>
          </a:xfrm>
          <a:prstGeom prst="rect">
            <a:avLst/>
          </a:prstGeom>
          <a:noFill/>
        </p:spPr>
      </p:pic>
      <p:pic>
        <p:nvPicPr>
          <p:cNvPr id="5" name="Picture 18" descr="http://www-he.scphys.kyoto-u.ac.jp/member/kiseki/kakunouko/c_blob_all.png"/>
          <p:cNvPicPr>
            <a:picLocks noChangeAspect="1" noChangeArrowheads="1"/>
          </p:cNvPicPr>
          <p:nvPr/>
        </p:nvPicPr>
        <p:blipFill>
          <a:blip r:embed="rId4" cstate="print"/>
          <a:srcRect l="79958" b="66258"/>
          <a:stretch>
            <a:fillRect/>
          </a:stretch>
        </p:blipFill>
        <p:spPr bwMode="auto">
          <a:xfrm>
            <a:off x="5483199" y="940983"/>
            <a:ext cx="3223723" cy="2792232"/>
          </a:xfrm>
          <a:prstGeom prst="rect">
            <a:avLst/>
          </a:prstGeom>
          <a:noFill/>
        </p:spPr>
      </p:pic>
      <p:pic>
        <p:nvPicPr>
          <p:cNvPr id="6" name="Picture 18" descr="http://www-he.scphys.kyoto-u.ac.jp/member/kiseki/kakunouko/c_blob_all.png"/>
          <p:cNvPicPr>
            <a:picLocks noChangeAspect="1" noChangeArrowheads="1"/>
          </p:cNvPicPr>
          <p:nvPr/>
        </p:nvPicPr>
        <p:blipFill>
          <a:blip r:embed="rId4" cstate="print"/>
          <a:srcRect l="79958" t="33741" b="32517"/>
          <a:stretch>
            <a:fillRect/>
          </a:stretch>
        </p:blipFill>
        <p:spPr bwMode="auto">
          <a:xfrm>
            <a:off x="5483198" y="3866501"/>
            <a:ext cx="3223723" cy="2792232"/>
          </a:xfrm>
          <a:prstGeom prst="rect">
            <a:avLst/>
          </a:prstGeom>
          <a:noFill/>
        </p:spPr>
      </p:pic>
      <p:pic>
        <p:nvPicPr>
          <p:cNvPr id="7" name="Picture 18" descr="http://www-he.scphys.kyoto-u.ac.jp/member/kiseki/kakunouko/c_blob_all.png"/>
          <p:cNvPicPr>
            <a:picLocks noChangeAspect="1" noChangeArrowheads="1"/>
          </p:cNvPicPr>
          <p:nvPr/>
        </p:nvPicPr>
        <p:blipFill>
          <a:blip r:embed="rId4" cstate="print"/>
          <a:srcRect l="40444" t="75544" r="40618" b="939"/>
          <a:stretch>
            <a:fillRect/>
          </a:stretch>
        </p:blipFill>
        <p:spPr bwMode="auto">
          <a:xfrm>
            <a:off x="7465066" y="4253974"/>
            <a:ext cx="1600776" cy="1022717"/>
          </a:xfrm>
          <a:prstGeom prst="rect">
            <a:avLst/>
          </a:prstGeom>
          <a:noFill/>
        </p:spPr>
      </p:pic>
      <p:pic>
        <p:nvPicPr>
          <p:cNvPr id="8" name="Picture 12" descr="\begin{align*}&#10;m_{\beta\beta}=A\sqrt{k}\left(\frac{b^{1/2}}{\epsilon M t}\right)^{1/2}&#10;\end{align*}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6772" y="5719727"/>
            <a:ext cx="1645183" cy="451846"/>
          </a:xfrm>
          <a:prstGeom prst="rect">
            <a:avLst/>
          </a:prstGeom>
          <a:noFill/>
        </p:spPr>
      </p:pic>
      <p:sp>
        <p:nvSpPr>
          <p:cNvPr id="9" name="正方形/長方形 8"/>
          <p:cNvSpPr/>
          <p:nvPr/>
        </p:nvSpPr>
        <p:spPr>
          <a:xfrm>
            <a:off x="5898039" y="4216124"/>
            <a:ext cx="981136" cy="40122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200" dirty="0">
                <a:solidFill>
                  <a:srgbClr val="FF0000"/>
                </a:solidFill>
              </a:rPr>
              <a:t>current simulation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832164" y="5102595"/>
            <a:ext cx="1435947" cy="666811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200" dirty="0">
                <a:solidFill>
                  <a:srgbClr val="0000FF"/>
                </a:solidFill>
              </a:rPr>
              <a:t>chamber mass: 10ton --&gt; 100kg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670691" y="6582083"/>
            <a:ext cx="1951990" cy="21072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200" dirty="0"/>
              <a:t>original electron track</a:t>
            </a:r>
            <a:endParaRPr kumimoji="1" lang="ja-JP" altLang="en-US" sz="1200" dirty="0"/>
          </a:p>
        </p:txBody>
      </p:sp>
      <p:sp>
        <p:nvSpPr>
          <p:cNvPr id="12" name="正方形/長方形 11"/>
          <p:cNvSpPr/>
          <p:nvPr/>
        </p:nvSpPr>
        <p:spPr>
          <a:xfrm>
            <a:off x="3281997" y="6658733"/>
            <a:ext cx="1512168" cy="14401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200" dirty="0"/>
              <a:t>reconstructed track</a:t>
            </a:r>
            <a:endParaRPr kumimoji="1" lang="ja-JP" altLang="en-US" sz="1200" dirty="0"/>
          </a:p>
        </p:txBody>
      </p:sp>
      <p:sp>
        <p:nvSpPr>
          <p:cNvPr id="13" name="正方形/長方形 12"/>
          <p:cNvSpPr/>
          <p:nvPr/>
        </p:nvSpPr>
        <p:spPr>
          <a:xfrm>
            <a:off x="6129106" y="807697"/>
            <a:ext cx="1768924" cy="36025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200" dirty="0"/>
              <a:t>energy of lower blob</a:t>
            </a:r>
            <a:endParaRPr kumimoji="1" lang="ja-JP" altLang="en-US" sz="1200" dirty="0"/>
          </a:p>
        </p:txBody>
      </p:sp>
      <p:sp>
        <p:nvSpPr>
          <p:cNvPr id="14" name="吹き出し: 角を丸めた四角形 13"/>
          <p:cNvSpPr/>
          <p:nvPr/>
        </p:nvSpPr>
        <p:spPr>
          <a:xfrm>
            <a:off x="759876" y="2653612"/>
            <a:ext cx="1515491" cy="578319"/>
          </a:xfrm>
          <a:prstGeom prst="wedgeRoundRectCallout">
            <a:avLst>
              <a:gd name="adj1" fmla="val -15369"/>
              <a:gd name="adj2" fmla="val -8607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EXO</a:t>
            </a:r>
            <a:r>
              <a:rPr kumimoji="1" lang="ja-JP" altLang="en-US" dirty="0"/>
              <a:t>の銅の上限値</a:t>
            </a:r>
          </a:p>
        </p:txBody>
      </p:sp>
      <p:sp>
        <p:nvSpPr>
          <p:cNvPr id="15" name="吹き出し: 角を丸めた四角形 14"/>
          <p:cNvSpPr/>
          <p:nvPr/>
        </p:nvSpPr>
        <p:spPr>
          <a:xfrm>
            <a:off x="3066392" y="2653612"/>
            <a:ext cx="1508235" cy="578319"/>
          </a:xfrm>
          <a:prstGeom prst="wedgeRoundRectCallout">
            <a:avLst>
              <a:gd name="adj1" fmla="val -17982"/>
              <a:gd name="adj2" fmla="val -9016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重い（</a:t>
            </a:r>
            <a:r>
              <a:rPr kumimoji="1" lang="en-US" altLang="ja-JP" dirty="0"/>
              <a:t>10ton</a:t>
            </a:r>
            <a:r>
              <a:rPr kumimoji="1" lang="ja-JP" altLang="en-US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4268497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start-point.net/maps/material/img/nihonchizu_shiro2.gif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73" t="43847" r="21582" b="18773"/>
          <a:stretch/>
        </p:blipFill>
        <p:spPr bwMode="auto">
          <a:xfrm>
            <a:off x="0" y="4947354"/>
            <a:ext cx="9143999" cy="191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" t="36842" r="3487" b="15339"/>
          <a:stretch/>
        </p:blipFill>
        <p:spPr>
          <a:xfrm>
            <a:off x="0" y="1527854"/>
            <a:ext cx="9144000" cy="351784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9390" y="121920"/>
            <a:ext cx="8085220" cy="1475393"/>
          </a:xfrm>
        </p:spPr>
        <p:txBody>
          <a:bodyPr/>
          <a:lstStyle/>
          <a:p>
            <a:r>
              <a:rPr kumimoji="1" lang="en-US" altLang="ja-JP" dirty="0"/>
              <a:t>AXEL </a:t>
            </a:r>
            <a:r>
              <a:rPr kumimoji="1" lang="ja-JP" altLang="en-US" dirty="0"/>
              <a:t>構成員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3309859" y="4249339"/>
            <a:ext cx="2634826" cy="3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Atsuko K. Ichikawa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6087376" y="4250635"/>
            <a:ext cx="1995502" cy="3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Tsuyoshi </a:t>
            </a:r>
            <a:r>
              <a:rPr kumimoji="1" lang="en-US" altLang="ja-JP" dirty="0" err="1">
                <a:solidFill>
                  <a:schemeClr val="bg1"/>
                </a:solidFill>
              </a:rPr>
              <a:t>Nakaya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7067600" y="4629942"/>
            <a:ext cx="2030556" cy="3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Kiseki Nakamura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856035" y="4632532"/>
            <a:ext cx="1449493" cy="3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>
                <a:solidFill>
                  <a:schemeClr val="bg1"/>
                </a:solidFill>
              </a:rPr>
              <a:t>Sei</a:t>
            </a:r>
            <a:r>
              <a:rPr kumimoji="1" lang="en-US" altLang="ja-JP" dirty="0">
                <a:solidFill>
                  <a:schemeClr val="bg1"/>
                </a:solidFill>
              </a:rPr>
              <a:t> Ban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40633" y="4632532"/>
            <a:ext cx="1906622" cy="3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Masashi Yoshida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4486755" y="4629941"/>
            <a:ext cx="2634826" cy="3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Kazuhiro Nakamura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1387898" y="4250635"/>
            <a:ext cx="1999980" cy="3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>
                <a:solidFill>
                  <a:schemeClr val="bg1"/>
                </a:solidFill>
              </a:rPr>
              <a:t>Shunsuke</a:t>
            </a:r>
            <a:r>
              <a:rPr kumimoji="1" lang="en-US" altLang="ja-JP" dirty="0">
                <a:solidFill>
                  <a:schemeClr val="bg1"/>
                </a:solidFill>
              </a:rPr>
              <a:t> Tanaka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6759908" y="5176899"/>
            <a:ext cx="2044282" cy="357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Kota </a:t>
            </a:r>
            <a:r>
              <a:rPr lang="en-US" altLang="ja-JP" dirty="0" err="1">
                <a:solidFill>
                  <a:schemeClr val="tx1"/>
                </a:solidFill>
              </a:rPr>
              <a:t>Ueshima</a:t>
            </a:r>
            <a:endParaRPr lang="en-US" altLang="ja-JP" dirty="0">
              <a:solidFill>
                <a:schemeClr val="tx1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1814665" y="6183699"/>
            <a:ext cx="2180968" cy="360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Masanori</a:t>
            </a:r>
            <a:r>
              <a:rPr lang="ja-JP" altLang="en-US" dirty="0">
                <a:solidFill>
                  <a:schemeClr val="tx1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Hirose 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5120190" y="6083977"/>
            <a:ext cx="2062715" cy="367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Akihiro </a:t>
            </a:r>
            <a:r>
              <a:rPr lang="en-US" altLang="ja-JP" dirty="0" err="1">
                <a:solidFill>
                  <a:schemeClr val="tx1"/>
                </a:solidFill>
              </a:rPr>
              <a:t>Minamino</a:t>
            </a:r>
            <a:endParaRPr lang="en-US" altLang="ja-JP" dirty="0">
              <a:solidFill>
                <a:schemeClr val="tx1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2661859" y="5368014"/>
            <a:ext cx="2458331" cy="833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Hiroyuki Sekiya</a:t>
            </a:r>
          </a:p>
          <a:p>
            <a:pPr algn="ctr"/>
            <a:r>
              <a:rPr lang="en-US" altLang="ja-JP" dirty="0">
                <a:solidFill>
                  <a:schemeClr val="tx1"/>
                </a:solidFill>
              </a:rPr>
              <a:t>Yasuhiro Nakajima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731972" y="5861388"/>
            <a:ext cx="2124063" cy="367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err="1">
                <a:solidFill>
                  <a:schemeClr val="tx1"/>
                </a:solidFill>
              </a:rPr>
              <a:t>Kentaro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 err="1">
                <a:solidFill>
                  <a:schemeClr val="tx1"/>
                </a:solidFill>
              </a:rPr>
              <a:t>Miuchi</a:t>
            </a:r>
            <a:endParaRPr lang="en-US" altLang="ja-JP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65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81677"/>
          </a:xfrm>
        </p:spPr>
        <p:txBody>
          <a:bodyPr/>
          <a:lstStyle/>
          <a:p>
            <a:r>
              <a:rPr kumimoji="1" lang="en-US" altLang="ja-JP"/>
              <a:t>BG</a:t>
            </a:r>
            <a:endParaRPr kumimoji="1" lang="ja-JP" altLang="en-US" dirty="0"/>
          </a:p>
        </p:txBody>
      </p:sp>
      <p:pic>
        <p:nvPicPr>
          <p:cNvPr id="5" name="Picture 5" descr="http://upload.wikimedia.org/wikipedia/commons/a/a1/Decay_chain%284n%2B2%2C_Uranium_series%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4223" y="96550"/>
            <a:ext cx="1387154" cy="1815911"/>
          </a:xfrm>
          <a:prstGeom prst="rect">
            <a:avLst/>
          </a:prstGeom>
          <a:noFill/>
        </p:spPr>
      </p:pic>
      <p:pic>
        <p:nvPicPr>
          <p:cNvPr id="8" name="Picture 8" descr="\begin{align*}&#10;R_{\gamma} = M \times C \times \frac{N_A}{M_{\rm ^{238}U}} \times \frac{\ln 2}{T_{\frac{1}{2}}^{\rm ^{238}U}}&#10;\times B = &#10;\end{align*}&#10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7500" y="2128485"/>
            <a:ext cx="6480720" cy="966782"/>
          </a:xfrm>
          <a:prstGeom prst="rect">
            <a:avLst/>
          </a:prstGeom>
          <a:noFill/>
        </p:spPr>
      </p:pic>
      <p:sp>
        <p:nvSpPr>
          <p:cNvPr id="9" name="角丸四角形吹き出し 301"/>
          <p:cNvSpPr/>
          <p:nvPr/>
        </p:nvSpPr>
        <p:spPr>
          <a:xfrm>
            <a:off x="499468" y="1336397"/>
            <a:ext cx="2088232" cy="576064"/>
          </a:xfrm>
          <a:prstGeom prst="wedgeRoundRectCallout">
            <a:avLst>
              <a:gd name="adj1" fmla="val -26393"/>
              <a:gd name="adj2" fmla="val 97774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altLang="ja-JP" sz="2000" dirty="0"/>
              <a:t>rate of </a:t>
            </a:r>
            <a:r>
              <a:rPr lang="en-US" altLang="ja-JP" sz="2000" dirty="0">
                <a:latin typeface="Symbol" pitchFamily="18" charset="2"/>
              </a:rPr>
              <a:t>g</a:t>
            </a:r>
            <a:r>
              <a:rPr lang="en-US" altLang="ja-JP" sz="2000" dirty="0"/>
              <a:t>-ray from</a:t>
            </a:r>
          </a:p>
          <a:p>
            <a:pPr algn="ctr"/>
            <a:r>
              <a:rPr lang="en-US" altLang="ja-JP" sz="2000" dirty="0"/>
              <a:t> </a:t>
            </a:r>
            <a:r>
              <a:rPr lang="en-US" altLang="ja-JP" sz="2000" baseline="30000" dirty="0"/>
              <a:t>214</a:t>
            </a:r>
            <a:r>
              <a:rPr lang="en-US" altLang="ja-JP" sz="2000" dirty="0"/>
              <a:t>Bi (2448keV)</a:t>
            </a:r>
            <a:endParaRPr kumimoji="1" lang="ja-JP" altLang="en-US" sz="2000" dirty="0"/>
          </a:p>
        </p:txBody>
      </p:sp>
      <p:sp>
        <p:nvSpPr>
          <p:cNvPr id="10" name="角丸四角形吹き出し 302"/>
          <p:cNvSpPr/>
          <p:nvPr/>
        </p:nvSpPr>
        <p:spPr>
          <a:xfrm>
            <a:off x="571476" y="2992581"/>
            <a:ext cx="1872208" cy="576064"/>
          </a:xfrm>
          <a:prstGeom prst="wedgeRoundRectCallout">
            <a:avLst>
              <a:gd name="adj1" fmla="val 26404"/>
              <a:gd name="adj2" fmla="val -9623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altLang="ja-JP" sz="2000" dirty="0"/>
              <a:t>chamber mass</a:t>
            </a:r>
          </a:p>
          <a:p>
            <a:pPr algn="ctr"/>
            <a:r>
              <a:rPr lang="en-US" altLang="ja-JP" sz="2000" dirty="0"/>
              <a:t>10</a:t>
            </a:r>
            <a:r>
              <a:rPr lang="en-US" altLang="ja-JP" sz="2000" baseline="30000" dirty="0"/>
              <a:t>7</a:t>
            </a:r>
            <a:r>
              <a:rPr lang="en-US" altLang="ja-JP" sz="2000" dirty="0"/>
              <a:t>[g](=10ton)</a:t>
            </a:r>
            <a:endParaRPr kumimoji="1" lang="ja-JP" altLang="en-US" sz="2000" dirty="0"/>
          </a:p>
        </p:txBody>
      </p:sp>
      <p:sp>
        <p:nvSpPr>
          <p:cNvPr id="11" name="角丸四角形吹き出し 303"/>
          <p:cNvSpPr/>
          <p:nvPr/>
        </p:nvSpPr>
        <p:spPr>
          <a:xfrm>
            <a:off x="1435572" y="3784669"/>
            <a:ext cx="2016224" cy="576064"/>
          </a:xfrm>
          <a:prstGeom prst="wedgeRoundRectCallout">
            <a:avLst>
              <a:gd name="adj1" fmla="val 18540"/>
              <a:gd name="adj2" fmla="val -22977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altLang="ja-JP" sz="2000" dirty="0"/>
              <a:t>contamination</a:t>
            </a:r>
          </a:p>
          <a:p>
            <a:pPr algn="ctr"/>
            <a:r>
              <a:rPr lang="en-US" altLang="ja-JP" sz="2000" dirty="0"/>
              <a:t>2.9x10</a:t>
            </a:r>
            <a:r>
              <a:rPr lang="en-US" altLang="ja-JP" sz="2000" baseline="30000" dirty="0"/>
              <a:t>-12</a:t>
            </a:r>
            <a:r>
              <a:rPr lang="en-US" altLang="ja-JP" sz="2000" dirty="0"/>
              <a:t>(=2.9ppt)</a:t>
            </a:r>
            <a:endParaRPr kumimoji="1" lang="ja-JP" altLang="en-US" sz="2000" dirty="0"/>
          </a:p>
        </p:txBody>
      </p:sp>
      <p:sp>
        <p:nvSpPr>
          <p:cNvPr id="12" name="角丸四角形吹き出し 304"/>
          <p:cNvSpPr/>
          <p:nvPr/>
        </p:nvSpPr>
        <p:spPr>
          <a:xfrm>
            <a:off x="3019748" y="1336397"/>
            <a:ext cx="2016224" cy="576064"/>
          </a:xfrm>
          <a:prstGeom prst="wedgeRoundRectCallout">
            <a:avLst>
              <a:gd name="adj1" fmla="val 9182"/>
              <a:gd name="adj2" fmla="val 8265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altLang="ja-JP" sz="2000" dirty="0"/>
              <a:t>Avogadro number</a:t>
            </a:r>
          </a:p>
          <a:p>
            <a:pPr algn="ctr"/>
            <a:r>
              <a:rPr lang="en-US" altLang="ja-JP" sz="2000" dirty="0"/>
              <a:t>6.02x10</a:t>
            </a:r>
            <a:r>
              <a:rPr lang="en-US" altLang="ja-JP" sz="2000" baseline="30000" dirty="0"/>
              <a:t>23</a:t>
            </a:r>
            <a:r>
              <a:rPr lang="en-US" altLang="ja-JP" sz="2000" dirty="0"/>
              <a:t>[/mol]</a:t>
            </a:r>
            <a:endParaRPr kumimoji="1" lang="ja-JP" altLang="en-US" sz="2000" dirty="0"/>
          </a:p>
        </p:txBody>
      </p:sp>
      <p:sp>
        <p:nvSpPr>
          <p:cNvPr id="13" name="角丸四角形吹き出し 305"/>
          <p:cNvSpPr/>
          <p:nvPr/>
        </p:nvSpPr>
        <p:spPr>
          <a:xfrm>
            <a:off x="5468020" y="3136597"/>
            <a:ext cx="2016224" cy="576064"/>
          </a:xfrm>
          <a:prstGeom prst="wedgeRoundRectCallout">
            <a:avLst>
              <a:gd name="adj1" fmla="val -39050"/>
              <a:gd name="adj2" fmla="val -8363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altLang="ja-JP" sz="2000" dirty="0"/>
              <a:t>half life of </a:t>
            </a:r>
            <a:r>
              <a:rPr lang="en-US" altLang="ja-JP" sz="2000" baseline="30000" dirty="0"/>
              <a:t>238</a:t>
            </a:r>
            <a:r>
              <a:rPr lang="en-US" altLang="ja-JP" sz="2000" dirty="0"/>
              <a:t>U</a:t>
            </a:r>
          </a:p>
          <a:p>
            <a:pPr algn="ctr"/>
            <a:r>
              <a:rPr lang="en-US" altLang="ja-JP" sz="2000" dirty="0"/>
              <a:t>4.468x10</a:t>
            </a:r>
            <a:r>
              <a:rPr lang="en-US" altLang="ja-JP" sz="2000" baseline="30000" dirty="0"/>
              <a:t>9</a:t>
            </a:r>
            <a:r>
              <a:rPr lang="en-US" altLang="ja-JP" sz="2000" dirty="0"/>
              <a:t>[year]</a:t>
            </a:r>
            <a:endParaRPr kumimoji="1" lang="ja-JP" altLang="en-US" sz="2000" dirty="0"/>
          </a:p>
        </p:txBody>
      </p:sp>
      <p:sp>
        <p:nvSpPr>
          <p:cNvPr id="14" name="角丸四角形吹き出し 306"/>
          <p:cNvSpPr/>
          <p:nvPr/>
        </p:nvSpPr>
        <p:spPr>
          <a:xfrm>
            <a:off x="3595812" y="3784669"/>
            <a:ext cx="2520280" cy="576064"/>
          </a:xfrm>
          <a:prstGeom prst="wedgeRoundRectCallout">
            <a:avLst>
              <a:gd name="adj1" fmla="val -28972"/>
              <a:gd name="adj2" fmla="val -18189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altLang="ja-JP" sz="2000" dirty="0"/>
              <a:t>atomic weight of </a:t>
            </a:r>
            <a:r>
              <a:rPr lang="en-US" altLang="ja-JP" sz="2000" baseline="30000" dirty="0"/>
              <a:t>238</a:t>
            </a:r>
            <a:r>
              <a:rPr lang="en-US" altLang="ja-JP" sz="2000" dirty="0"/>
              <a:t>U</a:t>
            </a:r>
          </a:p>
          <a:p>
            <a:pPr algn="ctr"/>
            <a:r>
              <a:rPr lang="en-US" altLang="ja-JP" sz="2000" dirty="0"/>
              <a:t>238 [g/mol]</a:t>
            </a:r>
            <a:endParaRPr kumimoji="1" lang="ja-JP" altLang="en-US" sz="2000" dirty="0"/>
          </a:p>
        </p:txBody>
      </p:sp>
      <p:sp>
        <p:nvSpPr>
          <p:cNvPr id="15" name="角丸四角形吹き出し 307"/>
          <p:cNvSpPr/>
          <p:nvPr/>
        </p:nvSpPr>
        <p:spPr>
          <a:xfrm>
            <a:off x="5540028" y="1336397"/>
            <a:ext cx="1728192" cy="576064"/>
          </a:xfrm>
          <a:prstGeom prst="wedgeRoundRectCallout">
            <a:avLst>
              <a:gd name="adj1" fmla="val 20820"/>
              <a:gd name="adj2" fmla="val 9777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altLang="ja-JP" sz="2000" dirty="0"/>
              <a:t>branching ratio</a:t>
            </a:r>
          </a:p>
          <a:p>
            <a:pPr algn="ctr"/>
            <a:r>
              <a:rPr lang="en-US" altLang="ja-JP" sz="2000" dirty="0"/>
              <a:t>0.0157</a:t>
            </a:r>
            <a:endParaRPr kumimoji="1" lang="ja-JP" altLang="en-US" sz="2000" dirty="0"/>
          </a:p>
        </p:txBody>
      </p:sp>
      <p:sp>
        <p:nvSpPr>
          <p:cNvPr id="16" name="正方形/長方形 15"/>
          <p:cNvSpPr/>
          <p:nvPr/>
        </p:nvSpPr>
        <p:spPr>
          <a:xfrm>
            <a:off x="7340228" y="2128485"/>
            <a:ext cx="1944216" cy="100811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 anchorCtr="0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</a:rPr>
              <a:t>180000</a:t>
            </a:r>
          </a:p>
          <a:p>
            <a:pPr algn="ctr"/>
            <a:r>
              <a:rPr lang="en-US" altLang="ja-JP" sz="3200" dirty="0">
                <a:solidFill>
                  <a:schemeClr val="tx1"/>
                </a:solidFill>
              </a:rPr>
              <a:t>[</a:t>
            </a:r>
            <a:r>
              <a:rPr lang="en-US" altLang="ja-JP" sz="3200" dirty="0" err="1">
                <a:solidFill>
                  <a:schemeClr val="tx1"/>
                </a:solidFill>
              </a:rPr>
              <a:t>cts</a:t>
            </a:r>
            <a:r>
              <a:rPr lang="en-US" altLang="ja-JP" sz="3200" dirty="0">
                <a:solidFill>
                  <a:schemeClr val="tx1"/>
                </a:solidFill>
              </a:rPr>
              <a:t>/year]</a:t>
            </a:r>
            <a:endParaRPr kumimoji="1" lang="en-US" altLang="ja-JP" sz="3200" dirty="0">
              <a:solidFill>
                <a:schemeClr val="tx1"/>
              </a:solidFill>
            </a:endParaRPr>
          </a:p>
        </p:txBody>
      </p:sp>
      <p:graphicFrame>
        <p:nvGraphicFramePr>
          <p:cNvPr id="17" name="表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948295"/>
              </p:ext>
            </p:extLst>
          </p:nvPr>
        </p:nvGraphicFramePr>
        <p:xfrm>
          <a:off x="222904" y="4292731"/>
          <a:ext cx="5015993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5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6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process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0</a:t>
                      </a:r>
                      <a:r>
                        <a:rPr kumimoji="1" lang="en-US" altLang="ja-JP" sz="1600" dirty="0">
                          <a:latin typeface="Symbol" pitchFamily="18" charset="2"/>
                        </a:rPr>
                        <a:t>nbb</a:t>
                      </a:r>
                      <a:r>
                        <a:rPr kumimoji="1" lang="en-US" altLang="ja-JP" sz="1600" dirty="0">
                          <a:latin typeface="Calibri" pitchFamily="34" charset="0"/>
                        </a:rPr>
                        <a:t> efficiency</a:t>
                      </a:r>
                      <a:endParaRPr kumimoji="1" lang="ja-JP" altLang="en-US" sz="16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>
                          <a:latin typeface="Symbol" pitchFamily="18" charset="2"/>
                        </a:rPr>
                        <a:t>g</a:t>
                      </a:r>
                      <a:r>
                        <a:rPr kumimoji="1" lang="en-US" altLang="ja-JP" sz="1600"/>
                        <a:t> </a:t>
                      </a:r>
                      <a:r>
                        <a:rPr kumimoji="1" lang="en-US" altLang="ja-JP" sz="1600" baseline="0"/>
                        <a:t> (2448keV) rate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initial</a:t>
                      </a:r>
                      <a:r>
                        <a:rPr kumimoji="1" lang="en-US" altLang="ja-JP" sz="1600" baseline="0" dirty="0"/>
                        <a:t> condition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100%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/>
                        <a:t>180000</a:t>
                      </a:r>
                      <a:r>
                        <a:rPr kumimoji="1" lang="en-US" altLang="ja-JP" sz="1600" baseline="0"/>
                        <a:t> cts/year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 err="1"/>
                        <a:t>fiducial</a:t>
                      </a:r>
                      <a:r>
                        <a:rPr kumimoji="1" lang="en-US" altLang="ja-JP" sz="1600" dirty="0"/>
                        <a:t>-cut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79% 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12000 </a:t>
                      </a:r>
                      <a:r>
                        <a:rPr kumimoji="1" lang="en-US" altLang="ja-JP" sz="1600" dirty="0" err="1"/>
                        <a:t>cts</a:t>
                      </a:r>
                      <a:r>
                        <a:rPr kumimoji="1" lang="en-US" altLang="ja-JP" sz="1600" dirty="0"/>
                        <a:t>/year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multi-cluster-cut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49%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75 </a:t>
                      </a:r>
                      <a:r>
                        <a:rPr kumimoji="1" lang="en-US" altLang="ja-JP" sz="1600" dirty="0" err="1"/>
                        <a:t>cts</a:t>
                      </a:r>
                      <a:r>
                        <a:rPr kumimoji="1" lang="en-US" altLang="ja-JP" sz="1600" dirty="0"/>
                        <a:t>/year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2-blob-selection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19%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5.5 </a:t>
                      </a:r>
                      <a:r>
                        <a:rPr kumimoji="1" lang="en-US" altLang="ja-JP" sz="1600" dirty="0" err="1"/>
                        <a:t>cts</a:t>
                      </a:r>
                      <a:r>
                        <a:rPr kumimoji="1" lang="en-US" altLang="ja-JP" sz="1600" dirty="0"/>
                        <a:t>/year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角丸四角形吹き出し 314"/>
          <p:cNvSpPr/>
          <p:nvPr/>
        </p:nvSpPr>
        <p:spPr>
          <a:xfrm>
            <a:off x="5828060" y="4890147"/>
            <a:ext cx="3168352" cy="288032"/>
          </a:xfrm>
          <a:prstGeom prst="wedgeRoundRectCallout">
            <a:avLst>
              <a:gd name="adj1" fmla="val -57008"/>
              <a:gd name="adj2" fmla="val -805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r>
              <a:rPr lang="en-US" altLang="ja-JP" sz="2000" dirty="0"/>
              <a:t>solid angle (chamber --&gt; gas)</a:t>
            </a:r>
            <a:endParaRPr kumimoji="1" lang="ja-JP" altLang="en-US" sz="2000" dirty="0"/>
          </a:p>
        </p:txBody>
      </p:sp>
      <p:sp>
        <p:nvSpPr>
          <p:cNvPr id="19" name="角丸四角形吹き出し 315"/>
          <p:cNvSpPr/>
          <p:nvPr/>
        </p:nvSpPr>
        <p:spPr>
          <a:xfrm>
            <a:off x="5828060" y="5322195"/>
            <a:ext cx="2160240" cy="288032"/>
          </a:xfrm>
          <a:prstGeom prst="wedgeRoundRectCallout">
            <a:avLst>
              <a:gd name="adj1" fmla="val -61223"/>
              <a:gd name="adj2" fmla="val -301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r>
              <a:rPr lang="en-US" altLang="ja-JP" sz="2000" dirty="0"/>
              <a:t>98% is Compton</a:t>
            </a:r>
            <a:endParaRPr kumimoji="1" lang="ja-JP" altLang="en-US" sz="2000" dirty="0"/>
          </a:p>
        </p:txBody>
      </p:sp>
      <p:sp>
        <p:nvSpPr>
          <p:cNvPr id="20" name="左カーブ矢印 316"/>
          <p:cNvSpPr/>
          <p:nvPr/>
        </p:nvSpPr>
        <p:spPr>
          <a:xfrm>
            <a:off x="5251996" y="4818139"/>
            <a:ext cx="216024" cy="36004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1" name="左カーブ矢印 317"/>
          <p:cNvSpPr/>
          <p:nvPr/>
        </p:nvSpPr>
        <p:spPr>
          <a:xfrm>
            <a:off x="5251996" y="5250187"/>
            <a:ext cx="216024" cy="36004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294912" y="6236947"/>
            <a:ext cx="5688632" cy="43204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 anchorCtr="0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</a:rPr>
              <a:t>Simulated signal-efficiency and BG-rate</a:t>
            </a:r>
          </a:p>
          <a:p>
            <a:pPr algn="ctr"/>
            <a:r>
              <a:rPr kumimoji="1" lang="en-US" altLang="ja-JP" sz="2000" dirty="0">
                <a:solidFill>
                  <a:schemeClr val="tx1"/>
                </a:solidFill>
              </a:rPr>
              <a:t>for each analysis steps</a:t>
            </a:r>
          </a:p>
        </p:txBody>
      </p:sp>
    </p:spTree>
    <p:extLst>
      <p:ext uri="{BB962C8B-B14F-4D97-AF65-F5344CB8AC3E}">
        <p14:creationId xmlns:p14="http://schemas.microsoft.com/office/powerpoint/2010/main" val="2725993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kumimoji="1" lang="en-US" altLang="ja-JP" dirty="0"/>
              <a:t>AXEL </a:t>
            </a:r>
            <a:r>
              <a:rPr kumimoji="1" lang="ja-JP" altLang="en-US" dirty="0"/>
              <a:t>計画</a:t>
            </a:r>
          </a:p>
        </p:txBody>
      </p:sp>
      <p:pic>
        <p:nvPicPr>
          <p:cNvPr id="25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416" t="34506" r="10763" b="30988"/>
          <a:stretch>
            <a:fillRect/>
          </a:stretch>
        </p:blipFill>
        <p:spPr bwMode="auto">
          <a:xfrm>
            <a:off x="486508" y="4000985"/>
            <a:ext cx="3456385" cy="2600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" name="正方形/長方形 255"/>
          <p:cNvSpPr/>
          <p:nvPr/>
        </p:nvSpPr>
        <p:spPr>
          <a:xfrm>
            <a:off x="2471709" y="5199152"/>
            <a:ext cx="963715" cy="504056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baseline="30000" dirty="0"/>
              <a:t>241</a:t>
            </a:r>
            <a:r>
              <a:rPr kumimoji="1" lang="en-US" altLang="ja-JP" sz="1400" dirty="0"/>
              <a:t>Am</a:t>
            </a:r>
          </a:p>
          <a:p>
            <a:pPr algn="ctr"/>
            <a:r>
              <a:rPr lang="en-US" altLang="ja-JP" sz="1400" dirty="0"/>
              <a:t>59.5keV</a:t>
            </a:r>
            <a:endParaRPr kumimoji="1" lang="ja-JP" altLang="en-US" sz="1400" dirty="0"/>
          </a:p>
        </p:txBody>
      </p:sp>
      <p:sp>
        <p:nvSpPr>
          <p:cNvPr id="258" name="角丸四角形吹き出し 15"/>
          <p:cNvSpPr/>
          <p:nvPr/>
        </p:nvSpPr>
        <p:spPr>
          <a:xfrm>
            <a:off x="2133013" y="4534349"/>
            <a:ext cx="1302411" cy="403245"/>
          </a:xfrm>
          <a:prstGeom prst="wedgeRoundRectCallout">
            <a:avLst>
              <a:gd name="adj1" fmla="val -64838"/>
              <a:gd name="adj2" fmla="val 28823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/>
              <a:t>Escape peak</a:t>
            </a:r>
          </a:p>
          <a:p>
            <a:pPr algn="ctr"/>
            <a:r>
              <a:rPr kumimoji="1" lang="en-US" altLang="ja-JP" sz="1400" dirty="0"/>
              <a:t>29.8keV</a:t>
            </a:r>
            <a:endParaRPr kumimoji="1" lang="ja-JP" altLang="en-US" sz="1400" dirty="0"/>
          </a:p>
        </p:txBody>
      </p:sp>
      <p:pic>
        <p:nvPicPr>
          <p:cNvPr id="293" name="Picture 3"/>
          <p:cNvPicPr>
            <a:picLocks noChangeAspect="1" noChangeArrowheads="1"/>
          </p:cNvPicPr>
          <p:nvPr/>
        </p:nvPicPr>
        <p:blipFill>
          <a:blip r:embed="rId3" cstate="print"/>
          <a:srcRect l="30868" t="14700" r="21604" b="44257"/>
          <a:stretch>
            <a:fillRect/>
          </a:stretch>
        </p:blipFill>
        <p:spPr bwMode="auto">
          <a:xfrm>
            <a:off x="5081929" y="4064714"/>
            <a:ext cx="3744016" cy="25922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cxnSp>
        <p:nvCxnSpPr>
          <p:cNvPr id="295" name="直線矢印コネクタ 294"/>
          <p:cNvCxnSpPr>
            <a:cxnSpLocks/>
          </p:cNvCxnSpPr>
          <p:nvPr/>
        </p:nvCxnSpPr>
        <p:spPr>
          <a:xfrm flipV="1">
            <a:off x="486508" y="1832953"/>
            <a:ext cx="821201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直線コネクタ 295"/>
          <p:cNvCxnSpPr>
            <a:cxnSpLocks/>
          </p:cNvCxnSpPr>
          <p:nvPr/>
        </p:nvCxnSpPr>
        <p:spPr>
          <a:xfrm>
            <a:off x="797170" y="165295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直線コネクタ 296"/>
          <p:cNvCxnSpPr>
            <a:cxnSpLocks/>
          </p:cNvCxnSpPr>
          <p:nvPr/>
        </p:nvCxnSpPr>
        <p:spPr>
          <a:xfrm>
            <a:off x="1724026" y="165124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直線コネクタ 297"/>
          <p:cNvCxnSpPr>
            <a:cxnSpLocks/>
          </p:cNvCxnSpPr>
          <p:nvPr/>
        </p:nvCxnSpPr>
        <p:spPr>
          <a:xfrm>
            <a:off x="2650882" y="165124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直線コネクタ 298"/>
          <p:cNvCxnSpPr>
            <a:cxnSpLocks/>
          </p:cNvCxnSpPr>
          <p:nvPr/>
        </p:nvCxnSpPr>
        <p:spPr>
          <a:xfrm>
            <a:off x="3577738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直線コネクタ 299"/>
          <p:cNvCxnSpPr>
            <a:cxnSpLocks/>
          </p:cNvCxnSpPr>
          <p:nvPr/>
        </p:nvCxnSpPr>
        <p:spPr>
          <a:xfrm>
            <a:off x="4504594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直線コネクタ 300"/>
          <p:cNvCxnSpPr>
            <a:cxnSpLocks/>
          </p:cNvCxnSpPr>
          <p:nvPr/>
        </p:nvCxnSpPr>
        <p:spPr>
          <a:xfrm>
            <a:off x="5431450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直線コネクタ 301"/>
          <p:cNvCxnSpPr>
            <a:cxnSpLocks/>
          </p:cNvCxnSpPr>
          <p:nvPr/>
        </p:nvCxnSpPr>
        <p:spPr>
          <a:xfrm>
            <a:off x="6358306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直線コネクタ 302"/>
          <p:cNvCxnSpPr>
            <a:cxnSpLocks/>
          </p:cNvCxnSpPr>
          <p:nvPr/>
        </p:nvCxnSpPr>
        <p:spPr>
          <a:xfrm>
            <a:off x="7285162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直線コネクタ 303"/>
          <p:cNvCxnSpPr>
            <a:cxnSpLocks/>
          </p:cNvCxnSpPr>
          <p:nvPr/>
        </p:nvCxnSpPr>
        <p:spPr>
          <a:xfrm>
            <a:off x="8212016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5" name="正方形/長方形 304"/>
          <p:cNvSpPr/>
          <p:nvPr/>
        </p:nvSpPr>
        <p:spPr>
          <a:xfrm>
            <a:off x="363416" y="1337348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2013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06" name="正方形/長方形 305"/>
          <p:cNvSpPr/>
          <p:nvPr/>
        </p:nvSpPr>
        <p:spPr>
          <a:xfrm>
            <a:off x="1289167" y="1331790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2014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07" name="正方形/長方形 306"/>
          <p:cNvSpPr/>
          <p:nvPr/>
        </p:nvSpPr>
        <p:spPr>
          <a:xfrm>
            <a:off x="2217128" y="1326913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2015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08" name="正方形/長方形 307"/>
          <p:cNvSpPr/>
          <p:nvPr/>
        </p:nvSpPr>
        <p:spPr>
          <a:xfrm>
            <a:off x="3142879" y="1324038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2016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09" name="正方形/長方形 308"/>
          <p:cNvSpPr/>
          <p:nvPr/>
        </p:nvSpPr>
        <p:spPr>
          <a:xfrm>
            <a:off x="4070840" y="1321666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2017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10" name="正方形/長方形 309"/>
          <p:cNvSpPr/>
          <p:nvPr/>
        </p:nvSpPr>
        <p:spPr>
          <a:xfrm>
            <a:off x="4997696" y="1328861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2018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11" name="正方形/長方形 310"/>
          <p:cNvSpPr/>
          <p:nvPr/>
        </p:nvSpPr>
        <p:spPr>
          <a:xfrm>
            <a:off x="6850303" y="1328861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2020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312" name="直線矢印コネクタ 311"/>
          <p:cNvCxnSpPr>
            <a:cxnSpLocks/>
          </p:cNvCxnSpPr>
          <p:nvPr/>
        </p:nvCxnSpPr>
        <p:spPr>
          <a:xfrm flipV="1">
            <a:off x="1043355" y="1829535"/>
            <a:ext cx="0" cy="5066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" name="正方形/長方形 312"/>
          <p:cNvSpPr/>
          <p:nvPr/>
        </p:nvSpPr>
        <p:spPr>
          <a:xfrm rot="1976391">
            <a:off x="644932" y="2784278"/>
            <a:ext cx="2095467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高圧</a:t>
            </a:r>
            <a:r>
              <a:rPr kumimoji="1" lang="en-US" altLang="ja-JP" dirty="0" err="1">
                <a:solidFill>
                  <a:schemeClr val="tx1"/>
                </a:solidFill>
              </a:rPr>
              <a:t>Xe</a:t>
            </a:r>
            <a:r>
              <a:rPr kumimoji="1" lang="ja-JP" altLang="en-US" dirty="0">
                <a:solidFill>
                  <a:schemeClr val="tx1"/>
                </a:solidFill>
              </a:rPr>
              <a:t>の</a:t>
            </a:r>
            <a:r>
              <a:rPr kumimoji="1" lang="en-US" altLang="ja-JP" dirty="0">
                <a:solidFill>
                  <a:schemeClr val="tx1"/>
                </a:solidFill>
              </a:rPr>
              <a:t>R&amp;D</a:t>
            </a:r>
            <a:r>
              <a:rPr kumimoji="1" lang="ja-JP" altLang="en-US" dirty="0">
                <a:solidFill>
                  <a:schemeClr val="tx1"/>
                </a:solidFill>
              </a:rPr>
              <a:t>開始</a:t>
            </a:r>
          </a:p>
        </p:txBody>
      </p:sp>
      <p:cxnSp>
        <p:nvCxnSpPr>
          <p:cNvPr id="314" name="直線矢印コネクタ 313"/>
          <p:cNvCxnSpPr>
            <a:cxnSpLocks/>
          </p:cNvCxnSpPr>
          <p:nvPr/>
        </p:nvCxnSpPr>
        <p:spPr>
          <a:xfrm flipV="1">
            <a:off x="1786456" y="1836797"/>
            <a:ext cx="0" cy="4993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5" name="正方形/長方形 314"/>
          <p:cNvSpPr/>
          <p:nvPr/>
        </p:nvSpPr>
        <p:spPr>
          <a:xfrm rot="1976391">
            <a:off x="1424672" y="2520874"/>
            <a:ext cx="1318845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秋山</a:t>
            </a:r>
            <a:r>
              <a:rPr kumimoji="1" lang="en-US" altLang="ja-JP" dirty="0">
                <a:solidFill>
                  <a:schemeClr val="tx1"/>
                </a:solidFill>
              </a:rPr>
              <a:t>M</a:t>
            </a:r>
            <a:r>
              <a:rPr kumimoji="1" lang="ja-JP" altLang="en-US" dirty="0">
                <a:solidFill>
                  <a:schemeClr val="tx1"/>
                </a:solidFill>
              </a:rPr>
              <a:t>論</a:t>
            </a:r>
          </a:p>
        </p:txBody>
      </p:sp>
      <p:sp>
        <p:nvSpPr>
          <p:cNvPr id="330" name="正方形/長方形 329"/>
          <p:cNvSpPr/>
          <p:nvPr/>
        </p:nvSpPr>
        <p:spPr>
          <a:xfrm>
            <a:off x="5922342" y="1328861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2019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31" name="正方形/長方形 330"/>
          <p:cNvSpPr/>
          <p:nvPr/>
        </p:nvSpPr>
        <p:spPr>
          <a:xfrm>
            <a:off x="7778262" y="1328861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2021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5081929" y="3609028"/>
            <a:ext cx="2944109" cy="455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EL</a:t>
            </a:r>
            <a:r>
              <a:rPr kumimoji="1" lang="ja-JP" altLang="en-US" dirty="0">
                <a:solidFill>
                  <a:schemeClr val="tx1"/>
                </a:solidFill>
              </a:rPr>
              <a:t>は光るのか？　試験</a:t>
            </a:r>
          </a:p>
        </p:txBody>
      </p:sp>
    </p:spTree>
    <p:extLst>
      <p:ext uri="{BB962C8B-B14F-4D97-AF65-F5344CB8AC3E}">
        <p14:creationId xmlns:p14="http://schemas.microsoft.com/office/powerpoint/2010/main" val="1708577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kumimoji="1" lang="en-US" altLang="ja-JP" dirty="0"/>
              <a:t>AXEL </a:t>
            </a:r>
            <a:r>
              <a:rPr kumimoji="1" lang="ja-JP" altLang="en-US" dirty="0"/>
              <a:t>計画</a:t>
            </a:r>
          </a:p>
        </p:txBody>
      </p:sp>
      <p:pic>
        <p:nvPicPr>
          <p:cNvPr id="30" name="Picture 2" descr="C:\Users\kiseki\Documents\研究会\20150310_極低BG\clow_vis_20141031_pe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083" y="4415159"/>
            <a:ext cx="3929757" cy="234008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l="15181" t="29302" r="2190" b="5736"/>
          <a:stretch/>
        </p:blipFill>
        <p:spPr>
          <a:xfrm>
            <a:off x="4322135" y="3733164"/>
            <a:ext cx="4736804" cy="3022076"/>
          </a:xfrm>
          <a:prstGeom prst="rect">
            <a:avLst/>
          </a:prstGeom>
        </p:spPr>
      </p:pic>
      <p:sp>
        <p:nvSpPr>
          <p:cNvPr id="31" name="正方形/長方形 30"/>
          <p:cNvSpPr/>
          <p:nvPr/>
        </p:nvSpPr>
        <p:spPr>
          <a:xfrm>
            <a:off x="8212016" y="5521372"/>
            <a:ext cx="880338" cy="293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err="1"/>
              <a:t>Xe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1atm</a:t>
            </a:r>
            <a:endParaRPr kumimoji="1" lang="ja-JP" altLang="en-US" sz="1400" dirty="0"/>
          </a:p>
        </p:txBody>
      </p:sp>
      <p:cxnSp>
        <p:nvCxnSpPr>
          <p:cNvPr id="33" name="直線矢印コネクタ 32"/>
          <p:cNvCxnSpPr>
            <a:cxnSpLocks/>
          </p:cNvCxnSpPr>
          <p:nvPr/>
        </p:nvCxnSpPr>
        <p:spPr>
          <a:xfrm flipV="1">
            <a:off x="486508" y="1832953"/>
            <a:ext cx="821201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>
            <a:cxnSpLocks/>
          </p:cNvCxnSpPr>
          <p:nvPr/>
        </p:nvCxnSpPr>
        <p:spPr>
          <a:xfrm>
            <a:off x="797170" y="165295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>
            <a:cxnSpLocks/>
          </p:cNvCxnSpPr>
          <p:nvPr/>
        </p:nvCxnSpPr>
        <p:spPr>
          <a:xfrm>
            <a:off x="1724026" y="165124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>
            <a:cxnSpLocks/>
          </p:cNvCxnSpPr>
          <p:nvPr/>
        </p:nvCxnSpPr>
        <p:spPr>
          <a:xfrm>
            <a:off x="2650882" y="165124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>
            <a:cxnSpLocks/>
          </p:cNvCxnSpPr>
          <p:nvPr/>
        </p:nvCxnSpPr>
        <p:spPr>
          <a:xfrm>
            <a:off x="3577738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>
            <a:cxnSpLocks/>
          </p:cNvCxnSpPr>
          <p:nvPr/>
        </p:nvCxnSpPr>
        <p:spPr>
          <a:xfrm>
            <a:off x="4504594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>
            <a:cxnSpLocks/>
          </p:cNvCxnSpPr>
          <p:nvPr/>
        </p:nvCxnSpPr>
        <p:spPr>
          <a:xfrm>
            <a:off x="5431450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>
            <a:cxnSpLocks/>
          </p:cNvCxnSpPr>
          <p:nvPr/>
        </p:nvCxnSpPr>
        <p:spPr>
          <a:xfrm>
            <a:off x="6358306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>
            <a:cxnSpLocks/>
          </p:cNvCxnSpPr>
          <p:nvPr/>
        </p:nvCxnSpPr>
        <p:spPr>
          <a:xfrm>
            <a:off x="7285162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>
            <a:cxnSpLocks/>
          </p:cNvCxnSpPr>
          <p:nvPr/>
        </p:nvCxnSpPr>
        <p:spPr>
          <a:xfrm>
            <a:off x="8212016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正方形/長方形 42"/>
          <p:cNvSpPr/>
          <p:nvPr/>
        </p:nvSpPr>
        <p:spPr>
          <a:xfrm>
            <a:off x="363416" y="1337348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2013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1289167" y="1331790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2014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2217128" y="1326913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2015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3142879" y="1324038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2016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4070840" y="1321666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2017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4997696" y="1328861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2018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6850303" y="1328861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2020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50" name="直線矢印コネクタ 49"/>
          <p:cNvCxnSpPr>
            <a:cxnSpLocks/>
          </p:cNvCxnSpPr>
          <p:nvPr/>
        </p:nvCxnSpPr>
        <p:spPr>
          <a:xfrm flipV="1">
            <a:off x="1043355" y="1829535"/>
            <a:ext cx="0" cy="506656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正方形/長方形 50"/>
          <p:cNvSpPr/>
          <p:nvPr/>
        </p:nvSpPr>
        <p:spPr>
          <a:xfrm rot="1976391">
            <a:off x="644932" y="2784278"/>
            <a:ext cx="2095467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>
                    <a:lumMod val="75000"/>
                  </a:schemeClr>
                </a:solidFill>
              </a:rPr>
              <a:t>高圧</a:t>
            </a:r>
            <a:r>
              <a:rPr kumimoji="1" lang="en-US" altLang="ja-JP" dirty="0" err="1">
                <a:solidFill>
                  <a:schemeClr val="bg1">
                    <a:lumMod val="75000"/>
                  </a:schemeClr>
                </a:solidFill>
              </a:rPr>
              <a:t>Xe</a:t>
            </a:r>
            <a:r>
              <a:rPr kumimoji="1" lang="ja-JP" altLang="en-US" dirty="0">
                <a:solidFill>
                  <a:schemeClr val="bg1">
                    <a:lumMod val="75000"/>
                  </a:schemeClr>
                </a:solidFill>
              </a:rPr>
              <a:t>の</a:t>
            </a:r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R&amp;D</a:t>
            </a:r>
            <a:r>
              <a:rPr kumimoji="1" lang="ja-JP" altLang="en-US" dirty="0">
                <a:solidFill>
                  <a:schemeClr val="bg1">
                    <a:lumMod val="75000"/>
                  </a:schemeClr>
                </a:solidFill>
              </a:rPr>
              <a:t>開始</a:t>
            </a:r>
          </a:p>
        </p:txBody>
      </p:sp>
      <p:cxnSp>
        <p:nvCxnSpPr>
          <p:cNvPr id="52" name="直線矢印コネクタ 51"/>
          <p:cNvCxnSpPr>
            <a:cxnSpLocks/>
          </p:cNvCxnSpPr>
          <p:nvPr/>
        </p:nvCxnSpPr>
        <p:spPr>
          <a:xfrm flipV="1">
            <a:off x="1786456" y="1836797"/>
            <a:ext cx="0" cy="499394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正方形/長方形 52"/>
          <p:cNvSpPr/>
          <p:nvPr/>
        </p:nvSpPr>
        <p:spPr>
          <a:xfrm rot="1976391">
            <a:off x="1424672" y="2520874"/>
            <a:ext cx="1318845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>
                    <a:lumMod val="75000"/>
                  </a:schemeClr>
                </a:solidFill>
              </a:rPr>
              <a:t>秋山</a:t>
            </a:r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M</a:t>
            </a:r>
            <a:r>
              <a:rPr kumimoji="1" lang="ja-JP" altLang="en-US" dirty="0">
                <a:solidFill>
                  <a:schemeClr val="bg1">
                    <a:lumMod val="75000"/>
                  </a:schemeClr>
                </a:solidFill>
              </a:rPr>
              <a:t>論</a:t>
            </a:r>
          </a:p>
        </p:txBody>
      </p:sp>
      <p:cxnSp>
        <p:nvCxnSpPr>
          <p:cNvPr id="54" name="直線矢印コネクタ 53"/>
          <p:cNvCxnSpPr>
            <a:cxnSpLocks/>
          </p:cNvCxnSpPr>
          <p:nvPr/>
        </p:nvCxnSpPr>
        <p:spPr>
          <a:xfrm flipV="1">
            <a:off x="2842623" y="1836797"/>
            <a:ext cx="0" cy="1152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正方形/長方形 54"/>
          <p:cNvSpPr/>
          <p:nvPr/>
        </p:nvSpPr>
        <p:spPr>
          <a:xfrm rot="1976391">
            <a:off x="2481336" y="3301365"/>
            <a:ext cx="1742709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HP10L</a:t>
            </a:r>
            <a:r>
              <a:rPr kumimoji="1" lang="ja-JP" altLang="en-US" dirty="0">
                <a:solidFill>
                  <a:schemeClr val="tx1"/>
                </a:solidFill>
              </a:rPr>
              <a:t>初信号</a:t>
            </a:r>
          </a:p>
        </p:txBody>
      </p:sp>
      <p:sp>
        <p:nvSpPr>
          <p:cNvPr id="68" name="正方形/長方形 67"/>
          <p:cNvSpPr/>
          <p:nvPr/>
        </p:nvSpPr>
        <p:spPr>
          <a:xfrm>
            <a:off x="5922342" y="1328861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2019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69" name="正方形/長方形 68"/>
          <p:cNvSpPr/>
          <p:nvPr/>
        </p:nvSpPr>
        <p:spPr>
          <a:xfrm>
            <a:off x="7778262" y="1328861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2021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0" name="正方形/長方形 69"/>
          <p:cNvSpPr/>
          <p:nvPr/>
        </p:nvSpPr>
        <p:spPr>
          <a:xfrm>
            <a:off x="5039398" y="3327982"/>
            <a:ext cx="2944109" cy="455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ELCC</a:t>
            </a:r>
            <a:r>
              <a:rPr kumimoji="1" lang="ja-JP" altLang="en-US" dirty="0">
                <a:solidFill>
                  <a:schemeClr val="tx1"/>
                </a:solidFill>
              </a:rPr>
              <a:t>の原理検証</a:t>
            </a:r>
          </a:p>
        </p:txBody>
      </p:sp>
    </p:spTree>
    <p:extLst>
      <p:ext uri="{BB962C8B-B14F-4D97-AF65-F5344CB8AC3E}">
        <p14:creationId xmlns:p14="http://schemas.microsoft.com/office/powerpoint/2010/main" val="3896317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22227"/>
            <a:ext cx="7886700" cy="1325563"/>
          </a:xfrm>
        </p:spPr>
        <p:txBody>
          <a:bodyPr/>
          <a:lstStyle/>
          <a:p>
            <a:r>
              <a:rPr kumimoji="1" lang="ja-JP" altLang="en-US" dirty="0"/>
              <a:t>イベントディスプレイ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0287" y="1222438"/>
            <a:ext cx="7886700" cy="4351338"/>
          </a:xfrm>
        </p:spPr>
        <p:txBody>
          <a:bodyPr/>
          <a:lstStyle/>
          <a:p>
            <a:r>
              <a:rPr kumimoji="1" lang="en-US" altLang="ja-JP" dirty="0"/>
              <a:t>MPPC</a:t>
            </a:r>
            <a:r>
              <a:rPr kumimoji="1" lang="ja-JP" altLang="en-US" dirty="0"/>
              <a:t>と</a:t>
            </a:r>
            <a:r>
              <a:rPr kumimoji="1" lang="en-US" altLang="ja-JP" dirty="0"/>
              <a:t>PMT</a:t>
            </a:r>
            <a:r>
              <a:rPr kumimoji="1" lang="ja-JP" altLang="en-US" dirty="0"/>
              <a:t>の波形を取得</a:t>
            </a:r>
            <a:endParaRPr kumimoji="1" lang="en-US" altLang="ja-JP" dirty="0"/>
          </a:p>
          <a:p>
            <a:r>
              <a:rPr lang="en-US" altLang="ja-JP" dirty="0"/>
              <a:t>EL</a:t>
            </a:r>
            <a:r>
              <a:rPr lang="ja-JP" altLang="en-US" dirty="0"/>
              <a:t>光とシンチレーション光を測定</a:t>
            </a:r>
            <a:endParaRPr kumimoji="1" lang="ja-JP" alt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 l="10955" t="33565" r="6916" b="17131"/>
          <a:stretch>
            <a:fillRect/>
          </a:stretch>
        </p:blipFill>
        <p:spPr bwMode="auto">
          <a:xfrm>
            <a:off x="0" y="2648944"/>
            <a:ext cx="8174170" cy="422108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 l="8751" t="29739" r="15178" b="24870"/>
          <a:stretch>
            <a:fillRect/>
          </a:stretch>
        </p:blipFill>
        <p:spPr bwMode="auto">
          <a:xfrm>
            <a:off x="4139952" y="4289551"/>
            <a:ext cx="5004048" cy="25684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正方形/長方形 6"/>
          <p:cNvSpPr/>
          <p:nvPr/>
        </p:nvSpPr>
        <p:spPr>
          <a:xfrm>
            <a:off x="4915332" y="2232536"/>
            <a:ext cx="3258838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MPPC: 65MHz 12bit 2Vpp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5965672" y="3933056"/>
            <a:ext cx="3178328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PMT: 100MHz 14bit 2Vpp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50129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kumimoji="1" lang="en-US" altLang="ja-JP" dirty="0"/>
              <a:t>AXEL </a:t>
            </a:r>
            <a:r>
              <a:rPr kumimoji="1" lang="ja-JP" altLang="en-US" dirty="0"/>
              <a:t>計画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59884" t="47933" r="18619" b="26707"/>
          <a:stretch/>
        </p:blipFill>
        <p:spPr>
          <a:xfrm>
            <a:off x="147118" y="4045023"/>
            <a:ext cx="3669969" cy="267989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/>
          <a:srcRect l="45142" t="18561" r="5523" b="18535"/>
          <a:stretch/>
        </p:blipFill>
        <p:spPr>
          <a:xfrm>
            <a:off x="5215270" y="3990141"/>
            <a:ext cx="3552654" cy="2803892"/>
          </a:xfrm>
          <a:prstGeom prst="rect">
            <a:avLst/>
          </a:prstGeom>
        </p:spPr>
      </p:pic>
      <p:cxnSp>
        <p:nvCxnSpPr>
          <p:cNvPr id="36" name="直線矢印コネクタ 35"/>
          <p:cNvCxnSpPr>
            <a:cxnSpLocks/>
          </p:cNvCxnSpPr>
          <p:nvPr/>
        </p:nvCxnSpPr>
        <p:spPr>
          <a:xfrm flipV="1">
            <a:off x="486508" y="1832953"/>
            <a:ext cx="821201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>
            <a:cxnSpLocks/>
          </p:cNvCxnSpPr>
          <p:nvPr/>
        </p:nvCxnSpPr>
        <p:spPr>
          <a:xfrm>
            <a:off x="797170" y="165295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>
            <a:cxnSpLocks/>
          </p:cNvCxnSpPr>
          <p:nvPr/>
        </p:nvCxnSpPr>
        <p:spPr>
          <a:xfrm>
            <a:off x="1724026" y="165124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>
            <a:cxnSpLocks/>
          </p:cNvCxnSpPr>
          <p:nvPr/>
        </p:nvCxnSpPr>
        <p:spPr>
          <a:xfrm>
            <a:off x="2650882" y="165124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>
            <a:cxnSpLocks/>
          </p:cNvCxnSpPr>
          <p:nvPr/>
        </p:nvCxnSpPr>
        <p:spPr>
          <a:xfrm>
            <a:off x="3577738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>
            <a:cxnSpLocks/>
          </p:cNvCxnSpPr>
          <p:nvPr/>
        </p:nvCxnSpPr>
        <p:spPr>
          <a:xfrm>
            <a:off x="4504594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>
            <a:cxnSpLocks/>
          </p:cNvCxnSpPr>
          <p:nvPr/>
        </p:nvCxnSpPr>
        <p:spPr>
          <a:xfrm>
            <a:off x="5431450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>
            <a:cxnSpLocks/>
          </p:cNvCxnSpPr>
          <p:nvPr/>
        </p:nvCxnSpPr>
        <p:spPr>
          <a:xfrm>
            <a:off x="6358306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>
            <a:cxnSpLocks/>
          </p:cNvCxnSpPr>
          <p:nvPr/>
        </p:nvCxnSpPr>
        <p:spPr>
          <a:xfrm>
            <a:off x="7285162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>
            <a:cxnSpLocks/>
          </p:cNvCxnSpPr>
          <p:nvPr/>
        </p:nvCxnSpPr>
        <p:spPr>
          <a:xfrm>
            <a:off x="8212016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正方形/長方形 45"/>
          <p:cNvSpPr/>
          <p:nvPr/>
        </p:nvSpPr>
        <p:spPr>
          <a:xfrm>
            <a:off x="363416" y="1337348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2013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1289167" y="1331790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2014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2217128" y="1326913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2015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3142879" y="1324038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2016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4070840" y="1321666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2017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4997696" y="1328861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2018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6850303" y="1328861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2020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53" name="直線矢印コネクタ 52"/>
          <p:cNvCxnSpPr>
            <a:cxnSpLocks/>
          </p:cNvCxnSpPr>
          <p:nvPr/>
        </p:nvCxnSpPr>
        <p:spPr>
          <a:xfrm flipV="1">
            <a:off x="1043355" y="1829535"/>
            <a:ext cx="0" cy="506656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正方形/長方形 53"/>
          <p:cNvSpPr/>
          <p:nvPr/>
        </p:nvSpPr>
        <p:spPr>
          <a:xfrm rot="1976391">
            <a:off x="644932" y="2784278"/>
            <a:ext cx="2095467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>
                    <a:lumMod val="75000"/>
                  </a:schemeClr>
                </a:solidFill>
              </a:rPr>
              <a:t>高圧</a:t>
            </a:r>
            <a:r>
              <a:rPr kumimoji="1" lang="en-US" altLang="ja-JP" dirty="0" err="1">
                <a:solidFill>
                  <a:schemeClr val="bg1">
                    <a:lumMod val="75000"/>
                  </a:schemeClr>
                </a:solidFill>
              </a:rPr>
              <a:t>Xe</a:t>
            </a:r>
            <a:r>
              <a:rPr kumimoji="1" lang="ja-JP" altLang="en-US" dirty="0">
                <a:solidFill>
                  <a:schemeClr val="bg1">
                    <a:lumMod val="75000"/>
                  </a:schemeClr>
                </a:solidFill>
              </a:rPr>
              <a:t>の</a:t>
            </a:r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R&amp;D</a:t>
            </a:r>
            <a:r>
              <a:rPr kumimoji="1" lang="ja-JP" altLang="en-US" dirty="0">
                <a:solidFill>
                  <a:schemeClr val="bg1">
                    <a:lumMod val="75000"/>
                  </a:schemeClr>
                </a:solidFill>
              </a:rPr>
              <a:t>開始</a:t>
            </a:r>
          </a:p>
        </p:txBody>
      </p:sp>
      <p:cxnSp>
        <p:nvCxnSpPr>
          <p:cNvPr id="55" name="直線矢印コネクタ 54"/>
          <p:cNvCxnSpPr>
            <a:cxnSpLocks/>
          </p:cNvCxnSpPr>
          <p:nvPr/>
        </p:nvCxnSpPr>
        <p:spPr>
          <a:xfrm flipV="1">
            <a:off x="1786456" y="1836797"/>
            <a:ext cx="0" cy="499394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正方形/長方形 55"/>
          <p:cNvSpPr/>
          <p:nvPr/>
        </p:nvSpPr>
        <p:spPr>
          <a:xfrm rot="1976391">
            <a:off x="1424672" y="2520874"/>
            <a:ext cx="1318845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>
                    <a:lumMod val="75000"/>
                  </a:schemeClr>
                </a:solidFill>
              </a:rPr>
              <a:t>秋山</a:t>
            </a:r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M</a:t>
            </a:r>
            <a:r>
              <a:rPr kumimoji="1" lang="ja-JP" altLang="en-US" dirty="0">
                <a:solidFill>
                  <a:schemeClr val="bg1">
                    <a:lumMod val="75000"/>
                  </a:schemeClr>
                </a:solidFill>
              </a:rPr>
              <a:t>論</a:t>
            </a:r>
          </a:p>
        </p:txBody>
      </p:sp>
      <p:cxnSp>
        <p:nvCxnSpPr>
          <p:cNvPr id="57" name="直線矢印コネクタ 56"/>
          <p:cNvCxnSpPr>
            <a:cxnSpLocks/>
          </p:cNvCxnSpPr>
          <p:nvPr/>
        </p:nvCxnSpPr>
        <p:spPr>
          <a:xfrm flipV="1">
            <a:off x="2842623" y="1836797"/>
            <a:ext cx="0" cy="115200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正方形/長方形 57"/>
          <p:cNvSpPr/>
          <p:nvPr/>
        </p:nvSpPr>
        <p:spPr>
          <a:xfrm rot="1976391">
            <a:off x="2481336" y="3301365"/>
            <a:ext cx="1742709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HP10L</a:t>
            </a:r>
            <a:r>
              <a:rPr kumimoji="1" lang="ja-JP" altLang="en-US" dirty="0">
                <a:solidFill>
                  <a:schemeClr val="bg1">
                    <a:lumMod val="75000"/>
                  </a:schemeClr>
                </a:solidFill>
              </a:rPr>
              <a:t>初信号</a:t>
            </a:r>
          </a:p>
        </p:txBody>
      </p:sp>
      <p:cxnSp>
        <p:nvCxnSpPr>
          <p:cNvPr id="59" name="直線矢印コネクタ 58"/>
          <p:cNvCxnSpPr>
            <a:cxnSpLocks/>
          </p:cNvCxnSpPr>
          <p:nvPr/>
        </p:nvCxnSpPr>
        <p:spPr>
          <a:xfrm flipV="1">
            <a:off x="2938504" y="1836797"/>
            <a:ext cx="0" cy="792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正方形/長方形 59"/>
          <p:cNvSpPr/>
          <p:nvPr/>
        </p:nvSpPr>
        <p:spPr>
          <a:xfrm rot="1976391">
            <a:off x="2556373" y="3041915"/>
            <a:ext cx="202565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1</a:t>
            </a:r>
            <a:r>
              <a:rPr kumimoji="1" lang="ja-JP" altLang="en-US" dirty="0">
                <a:solidFill>
                  <a:schemeClr val="tx1"/>
                </a:solidFill>
              </a:rPr>
              <a:t>⇒</a:t>
            </a:r>
            <a:r>
              <a:rPr kumimoji="1" lang="en-US" altLang="ja-JP" dirty="0">
                <a:solidFill>
                  <a:schemeClr val="tx1"/>
                </a:solidFill>
              </a:rPr>
              <a:t>4atm</a:t>
            </a:r>
            <a:r>
              <a:rPr kumimoji="1" lang="ja-JP" altLang="en-US" dirty="0" err="1">
                <a:solidFill>
                  <a:schemeClr val="tx1"/>
                </a:solidFill>
              </a:rPr>
              <a:t>、</a:t>
            </a:r>
            <a:r>
              <a:rPr kumimoji="1" lang="en-US" altLang="ja-JP" dirty="0">
                <a:solidFill>
                  <a:schemeClr val="tx1"/>
                </a:solidFill>
              </a:rPr>
              <a:t>fid-cut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61" name="直線矢印コネクタ 60"/>
          <p:cNvCxnSpPr>
            <a:cxnSpLocks/>
          </p:cNvCxnSpPr>
          <p:nvPr/>
        </p:nvCxnSpPr>
        <p:spPr>
          <a:xfrm flipV="1">
            <a:off x="3284064" y="1833166"/>
            <a:ext cx="0" cy="684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正方形/長方形 61"/>
          <p:cNvSpPr/>
          <p:nvPr/>
        </p:nvSpPr>
        <p:spPr>
          <a:xfrm rot="1976391">
            <a:off x="2927516" y="3014884"/>
            <a:ext cx="2318609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32</a:t>
            </a:r>
            <a:r>
              <a:rPr kumimoji="1" lang="ja-JP" altLang="en-US" dirty="0">
                <a:solidFill>
                  <a:schemeClr val="tx1"/>
                </a:solidFill>
              </a:rPr>
              <a:t>⇒</a:t>
            </a:r>
            <a:r>
              <a:rPr kumimoji="1" lang="en-US" altLang="ja-JP" dirty="0">
                <a:solidFill>
                  <a:schemeClr val="tx1"/>
                </a:solidFill>
              </a:rPr>
              <a:t>64ch</a:t>
            </a:r>
            <a:r>
              <a:rPr kumimoji="1" lang="ja-JP" altLang="en-US" dirty="0" err="1">
                <a:solidFill>
                  <a:schemeClr val="tx1"/>
                </a:solidFill>
              </a:rPr>
              <a:t>、</a:t>
            </a:r>
            <a:r>
              <a:rPr kumimoji="1" lang="en-US" altLang="ja-JP" dirty="0">
                <a:solidFill>
                  <a:schemeClr val="tx1"/>
                </a:solidFill>
              </a:rPr>
              <a:t>PMT</a:t>
            </a:r>
            <a:r>
              <a:rPr kumimoji="1" lang="ja-JP" altLang="en-US" dirty="0">
                <a:solidFill>
                  <a:schemeClr val="tx1"/>
                </a:solidFill>
              </a:rPr>
              <a:t>追加</a:t>
            </a:r>
          </a:p>
        </p:txBody>
      </p:sp>
      <p:sp>
        <p:nvSpPr>
          <p:cNvPr id="69" name="正方形/長方形 68"/>
          <p:cNvSpPr/>
          <p:nvPr/>
        </p:nvSpPr>
        <p:spPr>
          <a:xfrm rot="1976391">
            <a:off x="3263619" y="2607288"/>
            <a:ext cx="1541551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潘・柳田</a:t>
            </a:r>
            <a:r>
              <a:rPr kumimoji="1" lang="en-US" altLang="ja-JP" dirty="0">
                <a:solidFill>
                  <a:schemeClr val="tx1"/>
                </a:solidFill>
              </a:rPr>
              <a:t>M</a:t>
            </a:r>
            <a:r>
              <a:rPr kumimoji="1" lang="ja-JP" altLang="en-US" dirty="0">
                <a:solidFill>
                  <a:schemeClr val="tx1"/>
                </a:solidFill>
              </a:rPr>
              <a:t>論</a:t>
            </a:r>
          </a:p>
        </p:txBody>
      </p:sp>
      <p:cxnSp>
        <p:nvCxnSpPr>
          <p:cNvPr id="70" name="直線矢印コネクタ 69"/>
          <p:cNvCxnSpPr>
            <a:cxnSpLocks/>
          </p:cNvCxnSpPr>
          <p:nvPr/>
        </p:nvCxnSpPr>
        <p:spPr>
          <a:xfrm flipV="1">
            <a:off x="3643079" y="1836797"/>
            <a:ext cx="0" cy="504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正方形/長方形 70"/>
          <p:cNvSpPr/>
          <p:nvPr/>
        </p:nvSpPr>
        <p:spPr>
          <a:xfrm>
            <a:off x="5922342" y="1328861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2019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2" name="正方形/長方形 71"/>
          <p:cNvSpPr/>
          <p:nvPr/>
        </p:nvSpPr>
        <p:spPr>
          <a:xfrm>
            <a:off x="7778262" y="1328861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2021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428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kumimoji="1" lang="en-US" altLang="ja-JP" dirty="0"/>
              <a:t>AXEL </a:t>
            </a:r>
            <a:r>
              <a:rPr kumimoji="1" lang="ja-JP" altLang="en-US" dirty="0"/>
              <a:t>計画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/>
          <a:srcRect l="20989" t="41394" r="39767" b="14683"/>
          <a:stretch/>
        </p:blipFill>
        <p:spPr>
          <a:xfrm>
            <a:off x="401892" y="3924643"/>
            <a:ext cx="3959970" cy="274344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/>
          <a:srcRect l="13605" t="30276" r="29826" b="13276"/>
          <a:stretch/>
        </p:blipFill>
        <p:spPr>
          <a:xfrm>
            <a:off x="4662409" y="4090368"/>
            <a:ext cx="4173247" cy="2577720"/>
          </a:xfrm>
          <a:prstGeom prst="rect">
            <a:avLst/>
          </a:prstGeom>
        </p:spPr>
      </p:pic>
      <p:sp>
        <p:nvSpPr>
          <p:cNvPr id="40" name="正方形/長方形 39"/>
          <p:cNvSpPr/>
          <p:nvPr/>
        </p:nvSpPr>
        <p:spPr>
          <a:xfrm>
            <a:off x="101345" y="3569068"/>
            <a:ext cx="2110281" cy="3859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/>
              <a:t>arxiv</a:t>
            </a:r>
            <a:r>
              <a:rPr kumimoji="1" lang="en-US" altLang="ja-JP" dirty="0"/>
              <a:t>: 1701.03931</a:t>
            </a:r>
            <a:endParaRPr kumimoji="1" lang="ja-JP" altLang="en-US" dirty="0"/>
          </a:p>
        </p:txBody>
      </p:sp>
      <p:cxnSp>
        <p:nvCxnSpPr>
          <p:cNvPr id="41" name="直線矢印コネクタ 40"/>
          <p:cNvCxnSpPr>
            <a:cxnSpLocks/>
          </p:cNvCxnSpPr>
          <p:nvPr/>
        </p:nvCxnSpPr>
        <p:spPr>
          <a:xfrm flipV="1">
            <a:off x="486508" y="1832953"/>
            <a:ext cx="821201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>
            <a:cxnSpLocks/>
          </p:cNvCxnSpPr>
          <p:nvPr/>
        </p:nvCxnSpPr>
        <p:spPr>
          <a:xfrm>
            <a:off x="797170" y="165295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>
            <a:cxnSpLocks/>
          </p:cNvCxnSpPr>
          <p:nvPr/>
        </p:nvCxnSpPr>
        <p:spPr>
          <a:xfrm>
            <a:off x="1724026" y="165124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>
            <a:cxnSpLocks/>
          </p:cNvCxnSpPr>
          <p:nvPr/>
        </p:nvCxnSpPr>
        <p:spPr>
          <a:xfrm>
            <a:off x="2650882" y="165124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>
            <a:cxnSpLocks/>
          </p:cNvCxnSpPr>
          <p:nvPr/>
        </p:nvCxnSpPr>
        <p:spPr>
          <a:xfrm>
            <a:off x="3577738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>
            <a:cxnSpLocks/>
          </p:cNvCxnSpPr>
          <p:nvPr/>
        </p:nvCxnSpPr>
        <p:spPr>
          <a:xfrm>
            <a:off x="4504594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>
            <a:cxnSpLocks/>
          </p:cNvCxnSpPr>
          <p:nvPr/>
        </p:nvCxnSpPr>
        <p:spPr>
          <a:xfrm>
            <a:off x="5431450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>
            <a:cxnSpLocks/>
          </p:cNvCxnSpPr>
          <p:nvPr/>
        </p:nvCxnSpPr>
        <p:spPr>
          <a:xfrm>
            <a:off x="6358306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/>
          <p:cNvCxnSpPr>
            <a:cxnSpLocks/>
          </p:cNvCxnSpPr>
          <p:nvPr/>
        </p:nvCxnSpPr>
        <p:spPr>
          <a:xfrm>
            <a:off x="7285162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/>
          <p:cNvCxnSpPr>
            <a:cxnSpLocks/>
          </p:cNvCxnSpPr>
          <p:nvPr/>
        </p:nvCxnSpPr>
        <p:spPr>
          <a:xfrm>
            <a:off x="8212016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正方形/長方形 50"/>
          <p:cNvSpPr/>
          <p:nvPr/>
        </p:nvSpPr>
        <p:spPr>
          <a:xfrm>
            <a:off x="363416" y="1337348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2013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1289167" y="1331790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2014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2217128" y="1326913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2015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3142879" y="1324038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2016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4070840" y="1321666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2017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4997696" y="1328861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2018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6850303" y="1328861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2020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58" name="直線矢印コネクタ 57"/>
          <p:cNvCxnSpPr>
            <a:cxnSpLocks/>
          </p:cNvCxnSpPr>
          <p:nvPr/>
        </p:nvCxnSpPr>
        <p:spPr>
          <a:xfrm flipV="1">
            <a:off x="1043355" y="1829535"/>
            <a:ext cx="0" cy="506656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正方形/長方形 58"/>
          <p:cNvSpPr/>
          <p:nvPr/>
        </p:nvSpPr>
        <p:spPr>
          <a:xfrm rot="1976391">
            <a:off x="644932" y="2784278"/>
            <a:ext cx="2095467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>
                    <a:lumMod val="75000"/>
                  </a:schemeClr>
                </a:solidFill>
              </a:rPr>
              <a:t>高圧</a:t>
            </a:r>
            <a:r>
              <a:rPr kumimoji="1" lang="en-US" altLang="ja-JP" dirty="0" err="1">
                <a:solidFill>
                  <a:schemeClr val="bg1">
                    <a:lumMod val="75000"/>
                  </a:schemeClr>
                </a:solidFill>
              </a:rPr>
              <a:t>Xe</a:t>
            </a:r>
            <a:r>
              <a:rPr kumimoji="1" lang="ja-JP" altLang="en-US" dirty="0">
                <a:solidFill>
                  <a:schemeClr val="bg1">
                    <a:lumMod val="75000"/>
                  </a:schemeClr>
                </a:solidFill>
              </a:rPr>
              <a:t>の</a:t>
            </a:r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R&amp;D</a:t>
            </a:r>
            <a:r>
              <a:rPr kumimoji="1" lang="ja-JP" altLang="en-US" dirty="0">
                <a:solidFill>
                  <a:schemeClr val="bg1">
                    <a:lumMod val="75000"/>
                  </a:schemeClr>
                </a:solidFill>
              </a:rPr>
              <a:t>開始</a:t>
            </a:r>
          </a:p>
        </p:txBody>
      </p:sp>
      <p:cxnSp>
        <p:nvCxnSpPr>
          <p:cNvPr id="60" name="直線矢印コネクタ 59"/>
          <p:cNvCxnSpPr>
            <a:cxnSpLocks/>
          </p:cNvCxnSpPr>
          <p:nvPr/>
        </p:nvCxnSpPr>
        <p:spPr>
          <a:xfrm flipV="1">
            <a:off x="1786456" y="1836797"/>
            <a:ext cx="0" cy="499394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正方形/長方形 60"/>
          <p:cNvSpPr/>
          <p:nvPr/>
        </p:nvSpPr>
        <p:spPr>
          <a:xfrm rot="1976391">
            <a:off x="1424672" y="2520874"/>
            <a:ext cx="1318845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>
                    <a:lumMod val="75000"/>
                  </a:schemeClr>
                </a:solidFill>
              </a:rPr>
              <a:t>秋山</a:t>
            </a:r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M</a:t>
            </a:r>
            <a:r>
              <a:rPr kumimoji="1" lang="ja-JP" altLang="en-US" dirty="0">
                <a:solidFill>
                  <a:schemeClr val="bg1">
                    <a:lumMod val="75000"/>
                  </a:schemeClr>
                </a:solidFill>
              </a:rPr>
              <a:t>論</a:t>
            </a:r>
          </a:p>
        </p:txBody>
      </p:sp>
      <p:cxnSp>
        <p:nvCxnSpPr>
          <p:cNvPr id="62" name="直線矢印コネクタ 61"/>
          <p:cNvCxnSpPr>
            <a:cxnSpLocks/>
          </p:cNvCxnSpPr>
          <p:nvPr/>
        </p:nvCxnSpPr>
        <p:spPr>
          <a:xfrm flipV="1">
            <a:off x="2842623" y="1836797"/>
            <a:ext cx="0" cy="115200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正方形/長方形 62"/>
          <p:cNvSpPr/>
          <p:nvPr/>
        </p:nvSpPr>
        <p:spPr>
          <a:xfrm rot="1976391">
            <a:off x="2481336" y="3301365"/>
            <a:ext cx="1742709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HP10L</a:t>
            </a:r>
            <a:r>
              <a:rPr kumimoji="1" lang="ja-JP" altLang="en-US" dirty="0">
                <a:solidFill>
                  <a:schemeClr val="bg1">
                    <a:lumMod val="75000"/>
                  </a:schemeClr>
                </a:solidFill>
              </a:rPr>
              <a:t>初信号</a:t>
            </a:r>
          </a:p>
        </p:txBody>
      </p:sp>
      <p:cxnSp>
        <p:nvCxnSpPr>
          <p:cNvPr id="64" name="直線矢印コネクタ 63"/>
          <p:cNvCxnSpPr>
            <a:cxnSpLocks/>
          </p:cNvCxnSpPr>
          <p:nvPr/>
        </p:nvCxnSpPr>
        <p:spPr>
          <a:xfrm flipV="1">
            <a:off x="2938504" y="1836797"/>
            <a:ext cx="0" cy="79200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正方形/長方形 64"/>
          <p:cNvSpPr/>
          <p:nvPr/>
        </p:nvSpPr>
        <p:spPr>
          <a:xfrm rot="1976391">
            <a:off x="2556373" y="3041915"/>
            <a:ext cx="202565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kumimoji="1" lang="ja-JP" altLang="en-US" dirty="0">
                <a:solidFill>
                  <a:schemeClr val="bg1">
                    <a:lumMod val="75000"/>
                  </a:schemeClr>
                </a:solidFill>
              </a:rPr>
              <a:t>⇒</a:t>
            </a:r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4atm</a:t>
            </a:r>
            <a:r>
              <a:rPr kumimoji="1" lang="ja-JP" altLang="en-US" dirty="0" err="1">
                <a:solidFill>
                  <a:schemeClr val="bg1">
                    <a:lumMod val="75000"/>
                  </a:schemeClr>
                </a:solidFill>
              </a:rPr>
              <a:t>、</a:t>
            </a:r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fid-cut</a:t>
            </a:r>
            <a:endParaRPr kumimoji="1" lang="ja-JP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66" name="直線矢印コネクタ 65"/>
          <p:cNvCxnSpPr>
            <a:cxnSpLocks/>
          </p:cNvCxnSpPr>
          <p:nvPr/>
        </p:nvCxnSpPr>
        <p:spPr>
          <a:xfrm flipV="1">
            <a:off x="3284064" y="1833166"/>
            <a:ext cx="0" cy="68400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正方形/長方形 66"/>
          <p:cNvSpPr/>
          <p:nvPr/>
        </p:nvSpPr>
        <p:spPr>
          <a:xfrm rot="1976391">
            <a:off x="2927516" y="3014884"/>
            <a:ext cx="2318609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32</a:t>
            </a:r>
            <a:r>
              <a:rPr kumimoji="1" lang="ja-JP" altLang="en-US" dirty="0">
                <a:solidFill>
                  <a:schemeClr val="bg1">
                    <a:lumMod val="75000"/>
                  </a:schemeClr>
                </a:solidFill>
              </a:rPr>
              <a:t>⇒</a:t>
            </a:r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64ch</a:t>
            </a:r>
            <a:r>
              <a:rPr kumimoji="1" lang="ja-JP" altLang="en-US" dirty="0" err="1">
                <a:solidFill>
                  <a:schemeClr val="bg1">
                    <a:lumMod val="75000"/>
                  </a:schemeClr>
                </a:solidFill>
              </a:rPr>
              <a:t>、</a:t>
            </a:r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PMT</a:t>
            </a:r>
            <a:r>
              <a:rPr kumimoji="1" lang="ja-JP" altLang="en-US" dirty="0">
                <a:solidFill>
                  <a:schemeClr val="bg1">
                    <a:lumMod val="75000"/>
                  </a:schemeClr>
                </a:solidFill>
              </a:rPr>
              <a:t>追加</a:t>
            </a:r>
          </a:p>
        </p:txBody>
      </p:sp>
      <p:sp>
        <p:nvSpPr>
          <p:cNvPr id="68" name="正方形/長方形 67"/>
          <p:cNvSpPr/>
          <p:nvPr/>
        </p:nvSpPr>
        <p:spPr>
          <a:xfrm rot="1976391">
            <a:off x="3685023" y="2924129"/>
            <a:ext cx="26020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VUV-MPPC</a:t>
            </a:r>
            <a:r>
              <a:rPr kumimoji="1" lang="ja-JP" altLang="en-US" dirty="0" err="1">
                <a:solidFill>
                  <a:schemeClr val="tx1"/>
                </a:solidFill>
              </a:rPr>
              <a:t>、</a:t>
            </a:r>
            <a:r>
              <a:rPr kumimoji="1" lang="en-US" altLang="ja-JP" dirty="0">
                <a:solidFill>
                  <a:schemeClr val="tx1"/>
                </a:solidFill>
              </a:rPr>
              <a:t>z</a:t>
            </a:r>
            <a:r>
              <a:rPr kumimoji="1" lang="ja-JP" altLang="en-US" dirty="0">
                <a:solidFill>
                  <a:schemeClr val="tx1"/>
                </a:solidFill>
              </a:rPr>
              <a:t>：</a:t>
            </a:r>
            <a:r>
              <a:rPr kumimoji="1" lang="en-US" altLang="ja-JP" dirty="0">
                <a:solidFill>
                  <a:schemeClr val="tx1"/>
                </a:solidFill>
              </a:rPr>
              <a:t>6</a:t>
            </a:r>
            <a:r>
              <a:rPr kumimoji="1" lang="ja-JP" altLang="en-US" dirty="0">
                <a:solidFill>
                  <a:schemeClr val="tx1"/>
                </a:solidFill>
              </a:rPr>
              <a:t>⇒</a:t>
            </a:r>
            <a:r>
              <a:rPr kumimoji="1" lang="en-US" altLang="ja-JP" dirty="0">
                <a:solidFill>
                  <a:schemeClr val="tx1"/>
                </a:solidFill>
              </a:rPr>
              <a:t>9cm</a:t>
            </a:r>
          </a:p>
        </p:txBody>
      </p:sp>
      <p:cxnSp>
        <p:nvCxnSpPr>
          <p:cNvPr id="69" name="直線矢印コネクタ 68"/>
          <p:cNvCxnSpPr>
            <a:cxnSpLocks/>
          </p:cNvCxnSpPr>
          <p:nvPr/>
        </p:nvCxnSpPr>
        <p:spPr>
          <a:xfrm flipV="1">
            <a:off x="4070840" y="1833166"/>
            <a:ext cx="0" cy="504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矢印コネクタ 69"/>
          <p:cNvCxnSpPr>
            <a:cxnSpLocks/>
          </p:cNvCxnSpPr>
          <p:nvPr/>
        </p:nvCxnSpPr>
        <p:spPr>
          <a:xfrm flipV="1">
            <a:off x="4583009" y="1836797"/>
            <a:ext cx="0" cy="432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正方形/長方形 70"/>
          <p:cNvSpPr/>
          <p:nvPr/>
        </p:nvSpPr>
        <p:spPr>
          <a:xfrm rot="1976391">
            <a:off x="4230605" y="2758335"/>
            <a:ext cx="2224382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放電対策、ガス循環</a:t>
            </a:r>
            <a:endParaRPr kumimoji="1" lang="en-US" altLang="ja-JP" dirty="0">
              <a:solidFill>
                <a:schemeClr val="tx1"/>
              </a:solidFill>
            </a:endParaRPr>
          </a:p>
        </p:txBody>
      </p:sp>
      <p:sp>
        <p:nvSpPr>
          <p:cNvPr id="74" name="正方形/長方形 73"/>
          <p:cNvSpPr/>
          <p:nvPr/>
        </p:nvSpPr>
        <p:spPr>
          <a:xfrm rot="1976391">
            <a:off x="3263619" y="2607288"/>
            <a:ext cx="1541551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>
                    <a:lumMod val="75000"/>
                  </a:schemeClr>
                </a:solidFill>
              </a:rPr>
              <a:t>潘・柳田</a:t>
            </a:r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M</a:t>
            </a:r>
            <a:r>
              <a:rPr kumimoji="1" lang="ja-JP" altLang="en-US" dirty="0">
                <a:solidFill>
                  <a:schemeClr val="bg1">
                    <a:lumMod val="75000"/>
                  </a:schemeClr>
                </a:solidFill>
              </a:rPr>
              <a:t>論</a:t>
            </a:r>
          </a:p>
        </p:txBody>
      </p:sp>
      <p:cxnSp>
        <p:nvCxnSpPr>
          <p:cNvPr id="75" name="直線矢印コネクタ 74"/>
          <p:cNvCxnSpPr>
            <a:cxnSpLocks/>
          </p:cNvCxnSpPr>
          <p:nvPr/>
        </p:nvCxnSpPr>
        <p:spPr>
          <a:xfrm flipV="1">
            <a:off x="3643079" y="1836797"/>
            <a:ext cx="0" cy="50400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正方形/長方形 75"/>
          <p:cNvSpPr/>
          <p:nvPr/>
        </p:nvSpPr>
        <p:spPr>
          <a:xfrm>
            <a:off x="5922342" y="1328861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2019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7" name="正方形/長方形 76"/>
          <p:cNvSpPr/>
          <p:nvPr/>
        </p:nvSpPr>
        <p:spPr>
          <a:xfrm>
            <a:off x="7778262" y="1328861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2021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485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26246"/>
            <a:ext cx="7886700" cy="1325563"/>
          </a:xfrm>
        </p:spPr>
        <p:txBody>
          <a:bodyPr/>
          <a:lstStyle/>
          <a:p>
            <a:r>
              <a:rPr kumimoji="1" lang="ja-JP" altLang="en-US" dirty="0"/>
              <a:t>エネルギー分解能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9316" y="1139520"/>
            <a:ext cx="7886700" cy="4351338"/>
          </a:xfrm>
        </p:spPr>
        <p:txBody>
          <a:bodyPr/>
          <a:lstStyle/>
          <a:p>
            <a:r>
              <a:rPr kumimoji="1" lang="ja-JP" altLang="en-US" dirty="0"/>
              <a:t>測定したエネルギー</a:t>
            </a:r>
            <a:r>
              <a:rPr kumimoji="1" lang="en-US" altLang="ja-JP" dirty="0"/>
              <a:t>: 30,34,88,92,122 </a:t>
            </a:r>
            <a:r>
              <a:rPr kumimoji="1" lang="en-US" altLang="ja-JP" dirty="0" err="1"/>
              <a:t>keV</a:t>
            </a:r>
            <a:endParaRPr kumimoji="1" lang="en-US" altLang="ja-JP" dirty="0"/>
          </a:p>
          <a:p>
            <a:r>
              <a:rPr kumimoji="1" lang="en-US" altLang="ja-JP" dirty="0"/>
              <a:t>Q</a:t>
            </a:r>
            <a:r>
              <a:rPr kumimoji="1" lang="ja-JP" altLang="en-US" dirty="0"/>
              <a:t>値（</a:t>
            </a:r>
            <a:r>
              <a:rPr kumimoji="1" lang="en-US" altLang="ja-JP" dirty="0"/>
              <a:t>2.5MeV</a:t>
            </a:r>
            <a:r>
              <a:rPr kumimoji="1" lang="ja-JP" altLang="en-US" dirty="0"/>
              <a:t>）に外挿</a:t>
            </a:r>
            <a:endParaRPr kumimoji="1" lang="en-US" altLang="ja-JP" dirty="0"/>
          </a:p>
          <a:p>
            <a:pPr lvl="1"/>
            <a:r>
              <a:rPr lang="en-US" altLang="ja-JP" dirty="0"/>
              <a:t>                       : 1.61%FWHM</a:t>
            </a:r>
          </a:p>
          <a:p>
            <a:pPr lvl="1"/>
            <a:r>
              <a:rPr kumimoji="1" lang="en-US" altLang="ja-JP" dirty="0"/>
              <a:t>                       : 0.59%FWHM</a:t>
            </a:r>
            <a:endParaRPr kumimoji="1" lang="ja-JP" altLang="en-US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2"/>
          <a:srcRect l="9243" t="20372" r="13863" b="1714"/>
          <a:stretch/>
        </p:blipFill>
        <p:spPr>
          <a:xfrm>
            <a:off x="1781386" y="3044999"/>
            <a:ext cx="5066453" cy="379360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3"/>
          <a:srcRect l="8636" t="20372" r="14546" b="1714"/>
          <a:stretch/>
        </p:blipFill>
        <p:spPr>
          <a:xfrm>
            <a:off x="2310323" y="3173647"/>
            <a:ext cx="3406370" cy="2553098"/>
          </a:xfrm>
          <a:prstGeom prst="rect">
            <a:avLst/>
          </a:prstGeom>
        </p:spPr>
      </p:pic>
      <p:pic>
        <p:nvPicPr>
          <p:cNvPr id="3083" name="Picture 11" descr="\begin{align*}&#10;A\sqrt{E+BE^2}&#10;\end{align*}&#10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621" y="4947597"/>
            <a:ext cx="1168889" cy="24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\begin{align*}&#10;A\sqrt{E}&#10;\end{align*}&#10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621" y="5739528"/>
            <a:ext cx="472385" cy="20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正方形/長方形 15"/>
          <p:cNvSpPr/>
          <p:nvPr/>
        </p:nvSpPr>
        <p:spPr>
          <a:xfrm>
            <a:off x="6944755" y="6079586"/>
            <a:ext cx="2199245" cy="3275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600" dirty="0">
                <a:solidFill>
                  <a:schemeClr val="tx1"/>
                </a:solidFill>
              </a:rPr>
              <a:t>0.5%FWHM@2.5MeV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pic>
        <p:nvPicPr>
          <p:cNvPr id="21" name="Picture 11" descr="\begin{align*}&#10;A\sqrt{E+BE^2}&#10;\end{align*}&#10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987" y="2146244"/>
            <a:ext cx="1773053" cy="37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\begin{align*}&#10;A\sqrt{E}&#10;\end{align*}&#10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987" y="2550645"/>
            <a:ext cx="713528" cy="30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直線矢印コネクタ 22"/>
          <p:cNvCxnSpPr>
            <a:cxnSpLocks/>
            <a:stCxn id="3083" idx="1"/>
          </p:cNvCxnSpPr>
          <p:nvPr/>
        </p:nvCxnSpPr>
        <p:spPr>
          <a:xfrm flipH="1">
            <a:off x="6644641" y="5071276"/>
            <a:ext cx="474980" cy="696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>
            <a:cxnSpLocks/>
            <a:stCxn id="3085" idx="1"/>
          </p:cNvCxnSpPr>
          <p:nvPr/>
        </p:nvCxnSpPr>
        <p:spPr>
          <a:xfrm flipH="1">
            <a:off x="6644641" y="5840754"/>
            <a:ext cx="474980" cy="1376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>
            <a:cxnSpLocks/>
            <a:stCxn id="16" idx="1"/>
          </p:cNvCxnSpPr>
          <p:nvPr/>
        </p:nvCxnSpPr>
        <p:spPr>
          <a:xfrm flipH="1" flipV="1">
            <a:off x="6644641" y="6079586"/>
            <a:ext cx="300114" cy="1637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3006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26246"/>
            <a:ext cx="7886700" cy="1325563"/>
          </a:xfrm>
        </p:spPr>
        <p:txBody>
          <a:bodyPr/>
          <a:lstStyle/>
          <a:p>
            <a:r>
              <a:rPr kumimoji="1" lang="ja-JP" altLang="en-US" dirty="0"/>
              <a:t>エネルギー分解能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9316" y="1139520"/>
            <a:ext cx="7886700" cy="4351338"/>
          </a:xfrm>
        </p:spPr>
        <p:txBody>
          <a:bodyPr/>
          <a:lstStyle/>
          <a:p>
            <a:r>
              <a:rPr kumimoji="1" lang="ja-JP" altLang="en-US" dirty="0"/>
              <a:t>測定したエネルギー</a:t>
            </a:r>
            <a:r>
              <a:rPr kumimoji="1" lang="en-US" altLang="ja-JP" dirty="0"/>
              <a:t>: 30,34,88,92,122 </a:t>
            </a:r>
            <a:r>
              <a:rPr kumimoji="1" lang="en-US" altLang="ja-JP" dirty="0" err="1"/>
              <a:t>keV</a:t>
            </a:r>
            <a:endParaRPr kumimoji="1" lang="en-US" altLang="ja-JP" dirty="0"/>
          </a:p>
          <a:p>
            <a:r>
              <a:rPr kumimoji="1" lang="en-US" altLang="ja-JP" dirty="0"/>
              <a:t>Q</a:t>
            </a:r>
            <a:r>
              <a:rPr kumimoji="1" lang="ja-JP" altLang="en-US" dirty="0"/>
              <a:t>値（</a:t>
            </a:r>
            <a:r>
              <a:rPr kumimoji="1" lang="en-US" altLang="ja-JP" dirty="0"/>
              <a:t>2.5MeV</a:t>
            </a:r>
            <a:r>
              <a:rPr kumimoji="1" lang="ja-JP" altLang="en-US" dirty="0"/>
              <a:t>）に外挿</a:t>
            </a:r>
            <a:endParaRPr kumimoji="1" lang="en-US" altLang="ja-JP" dirty="0"/>
          </a:p>
          <a:p>
            <a:pPr lvl="1"/>
            <a:r>
              <a:rPr lang="en-US" altLang="ja-JP" dirty="0"/>
              <a:t>                       : 1.61%FWHM</a:t>
            </a:r>
          </a:p>
          <a:p>
            <a:pPr lvl="1"/>
            <a:r>
              <a:rPr kumimoji="1" lang="en-US" altLang="ja-JP" dirty="0"/>
              <a:t>                       : 0.59%FWHM</a:t>
            </a:r>
            <a:endParaRPr kumimoji="1" lang="ja-JP" altLang="en-US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2"/>
          <a:srcRect l="9243" t="20372" r="13863" b="1714"/>
          <a:stretch/>
        </p:blipFill>
        <p:spPr>
          <a:xfrm>
            <a:off x="1781386" y="3044999"/>
            <a:ext cx="5066453" cy="379360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3"/>
          <a:srcRect l="8636" t="20372" r="14546" b="1714"/>
          <a:stretch/>
        </p:blipFill>
        <p:spPr>
          <a:xfrm>
            <a:off x="2310323" y="3173647"/>
            <a:ext cx="3406370" cy="2553098"/>
          </a:xfrm>
          <a:prstGeom prst="rect">
            <a:avLst/>
          </a:prstGeom>
        </p:spPr>
      </p:pic>
      <p:pic>
        <p:nvPicPr>
          <p:cNvPr id="3083" name="Picture 11" descr="\begin{align*}&#10;A\sqrt{E+BE^2}&#10;\end{align*}&#10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621" y="4947597"/>
            <a:ext cx="1168889" cy="24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\begin{align*}&#10;A\sqrt{E}&#10;\end{align*}&#10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621" y="5739528"/>
            <a:ext cx="472385" cy="20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正方形/長方形 15"/>
          <p:cNvSpPr/>
          <p:nvPr/>
        </p:nvSpPr>
        <p:spPr>
          <a:xfrm>
            <a:off x="6944755" y="6079586"/>
            <a:ext cx="2199245" cy="3275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600" dirty="0">
                <a:solidFill>
                  <a:schemeClr val="tx1"/>
                </a:solidFill>
              </a:rPr>
              <a:t>0.5%FWHM@2.5MeV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pic>
        <p:nvPicPr>
          <p:cNvPr id="21" name="Picture 11" descr="\begin{align*}&#10;A\sqrt{E+BE^2}&#10;\end{align*}&#10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987" y="2146244"/>
            <a:ext cx="1773053" cy="37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\begin{align*}&#10;A\sqrt{E}&#10;\end{align*}&#10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987" y="2550645"/>
            <a:ext cx="713528" cy="30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直線矢印コネクタ 22"/>
          <p:cNvCxnSpPr>
            <a:cxnSpLocks/>
            <a:stCxn id="3083" idx="1"/>
          </p:cNvCxnSpPr>
          <p:nvPr/>
        </p:nvCxnSpPr>
        <p:spPr>
          <a:xfrm flipH="1">
            <a:off x="6644641" y="5071276"/>
            <a:ext cx="474980" cy="696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>
            <a:cxnSpLocks/>
            <a:stCxn id="3085" idx="1"/>
          </p:cNvCxnSpPr>
          <p:nvPr/>
        </p:nvCxnSpPr>
        <p:spPr>
          <a:xfrm flipH="1">
            <a:off x="6644641" y="5840754"/>
            <a:ext cx="474980" cy="1376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>
            <a:cxnSpLocks/>
            <a:stCxn id="16" idx="1"/>
          </p:cNvCxnSpPr>
          <p:nvPr/>
        </p:nvCxnSpPr>
        <p:spPr>
          <a:xfrm flipH="1" flipV="1">
            <a:off x="6644641" y="6079586"/>
            <a:ext cx="300114" cy="1637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吹き出し: 角を丸めた四角形 3"/>
          <p:cNvSpPr/>
          <p:nvPr/>
        </p:nvSpPr>
        <p:spPr>
          <a:xfrm>
            <a:off x="3584327" y="3449151"/>
            <a:ext cx="2132366" cy="778504"/>
          </a:xfrm>
          <a:prstGeom prst="wedgeRoundRectCallout">
            <a:avLst>
              <a:gd name="adj1" fmla="val -18576"/>
              <a:gd name="adj2" fmla="val 39318"/>
              <a:gd name="adj3" fmla="val 16667"/>
            </a:avLst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もっと高いエネルギーで測定したい</a:t>
            </a:r>
          </a:p>
        </p:txBody>
      </p:sp>
      <p:sp>
        <p:nvSpPr>
          <p:cNvPr id="5" name="楕円 4"/>
          <p:cNvSpPr/>
          <p:nvPr/>
        </p:nvSpPr>
        <p:spPr>
          <a:xfrm>
            <a:off x="2671011" y="6079586"/>
            <a:ext cx="637673" cy="3275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/>
          <p:cNvSpPr/>
          <p:nvPr/>
        </p:nvSpPr>
        <p:spPr>
          <a:xfrm>
            <a:off x="6006968" y="4999120"/>
            <a:ext cx="637673" cy="12442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" name="直線コネクタ 6"/>
          <p:cNvCxnSpPr>
            <a:cxnSpLocks/>
            <a:endCxn id="5" idx="0"/>
          </p:cNvCxnSpPr>
          <p:nvPr/>
        </p:nvCxnSpPr>
        <p:spPr>
          <a:xfrm flipH="1">
            <a:off x="2989848" y="4235116"/>
            <a:ext cx="896354" cy="184447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>
            <a:cxnSpLocks/>
            <a:endCxn id="19" idx="1"/>
          </p:cNvCxnSpPr>
          <p:nvPr/>
        </p:nvCxnSpPr>
        <p:spPr>
          <a:xfrm>
            <a:off x="5429450" y="4227655"/>
            <a:ext cx="670903" cy="953683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65415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kumimoji="1" lang="en-US" altLang="ja-JP" dirty="0"/>
              <a:t>AXEL </a:t>
            </a:r>
            <a:r>
              <a:rPr kumimoji="1" lang="ja-JP" altLang="en-US" dirty="0"/>
              <a:t>計画</a:t>
            </a:r>
          </a:p>
        </p:txBody>
      </p:sp>
      <p:cxnSp>
        <p:nvCxnSpPr>
          <p:cNvPr id="5" name="直線矢印コネクタ 4"/>
          <p:cNvCxnSpPr>
            <a:cxnSpLocks/>
          </p:cNvCxnSpPr>
          <p:nvPr/>
        </p:nvCxnSpPr>
        <p:spPr>
          <a:xfrm flipV="1">
            <a:off x="486508" y="1832953"/>
            <a:ext cx="821201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>
            <a:cxnSpLocks/>
          </p:cNvCxnSpPr>
          <p:nvPr/>
        </p:nvCxnSpPr>
        <p:spPr>
          <a:xfrm>
            <a:off x="797170" y="165295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直線コネクタ 275"/>
          <p:cNvCxnSpPr>
            <a:cxnSpLocks/>
          </p:cNvCxnSpPr>
          <p:nvPr/>
        </p:nvCxnSpPr>
        <p:spPr>
          <a:xfrm>
            <a:off x="1724026" y="165124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直線コネクタ 276"/>
          <p:cNvCxnSpPr>
            <a:cxnSpLocks/>
          </p:cNvCxnSpPr>
          <p:nvPr/>
        </p:nvCxnSpPr>
        <p:spPr>
          <a:xfrm>
            <a:off x="2650882" y="165124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直線コネクタ 277"/>
          <p:cNvCxnSpPr>
            <a:cxnSpLocks/>
          </p:cNvCxnSpPr>
          <p:nvPr/>
        </p:nvCxnSpPr>
        <p:spPr>
          <a:xfrm>
            <a:off x="3577738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直線コネクタ 278"/>
          <p:cNvCxnSpPr>
            <a:cxnSpLocks/>
          </p:cNvCxnSpPr>
          <p:nvPr/>
        </p:nvCxnSpPr>
        <p:spPr>
          <a:xfrm>
            <a:off x="4504594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直線コネクタ 279"/>
          <p:cNvCxnSpPr>
            <a:cxnSpLocks/>
          </p:cNvCxnSpPr>
          <p:nvPr/>
        </p:nvCxnSpPr>
        <p:spPr>
          <a:xfrm>
            <a:off x="5431450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直線コネクタ 280"/>
          <p:cNvCxnSpPr>
            <a:cxnSpLocks/>
          </p:cNvCxnSpPr>
          <p:nvPr/>
        </p:nvCxnSpPr>
        <p:spPr>
          <a:xfrm>
            <a:off x="6358306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直線コネクタ 281"/>
          <p:cNvCxnSpPr>
            <a:cxnSpLocks/>
          </p:cNvCxnSpPr>
          <p:nvPr/>
        </p:nvCxnSpPr>
        <p:spPr>
          <a:xfrm>
            <a:off x="7285162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直線コネクタ 282"/>
          <p:cNvCxnSpPr>
            <a:cxnSpLocks/>
          </p:cNvCxnSpPr>
          <p:nvPr/>
        </p:nvCxnSpPr>
        <p:spPr>
          <a:xfrm>
            <a:off x="8212016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/>
          <p:cNvSpPr/>
          <p:nvPr/>
        </p:nvSpPr>
        <p:spPr>
          <a:xfrm>
            <a:off x="363416" y="1337348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2013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84" name="正方形/長方形 283"/>
          <p:cNvSpPr/>
          <p:nvPr/>
        </p:nvSpPr>
        <p:spPr>
          <a:xfrm>
            <a:off x="1289167" y="1331790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2014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85" name="正方形/長方形 284"/>
          <p:cNvSpPr/>
          <p:nvPr/>
        </p:nvSpPr>
        <p:spPr>
          <a:xfrm>
            <a:off x="2217128" y="1326913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2015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86" name="正方形/長方形 285"/>
          <p:cNvSpPr/>
          <p:nvPr/>
        </p:nvSpPr>
        <p:spPr>
          <a:xfrm>
            <a:off x="3142879" y="1324038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2016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87" name="正方形/長方形 286"/>
          <p:cNvSpPr/>
          <p:nvPr/>
        </p:nvSpPr>
        <p:spPr>
          <a:xfrm>
            <a:off x="4070840" y="1321666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2017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88" name="正方形/長方形 287"/>
          <p:cNvSpPr/>
          <p:nvPr/>
        </p:nvSpPr>
        <p:spPr>
          <a:xfrm>
            <a:off x="4997696" y="1328861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2018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89" name="正方形/長方形 288"/>
          <p:cNvSpPr/>
          <p:nvPr/>
        </p:nvSpPr>
        <p:spPr>
          <a:xfrm>
            <a:off x="6850303" y="1328861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2020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16" name="直線矢印コネクタ 15"/>
          <p:cNvCxnSpPr>
            <a:cxnSpLocks/>
          </p:cNvCxnSpPr>
          <p:nvPr/>
        </p:nvCxnSpPr>
        <p:spPr>
          <a:xfrm flipV="1">
            <a:off x="1043355" y="1829535"/>
            <a:ext cx="0" cy="506656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0" name="正方形/長方形 289"/>
          <p:cNvSpPr/>
          <p:nvPr/>
        </p:nvSpPr>
        <p:spPr>
          <a:xfrm rot="1976391">
            <a:off x="644932" y="2784278"/>
            <a:ext cx="2095467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>
                    <a:lumMod val="75000"/>
                  </a:schemeClr>
                </a:solidFill>
              </a:rPr>
              <a:t>高圧</a:t>
            </a:r>
            <a:r>
              <a:rPr kumimoji="1" lang="en-US" altLang="ja-JP" dirty="0" err="1">
                <a:solidFill>
                  <a:schemeClr val="bg1">
                    <a:lumMod val="75000"/>
                  </a:schemeClr>
                </a:solidFill>
              </a:rPr>
              <a:t>Xe</a:t>
            </a:r>
            <a:r>
              <a:rPr kumimoji="1" lang="ja-JP" altLang="en-US" dirty="0">
                <a:solidFill>
                  <a:schemeClr val="bg1">
                    <a:lumMod val="75000"/>
                  </a:schemeClr>
                </a:solidFill>
              </a:rPr>
              <a:t>の</a:t>
            </a:r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R&amp;D</a:t>
            </a:r>
            <a:r>
              <a:rPr kumimoji="1" lang="ja-JP" altLang="en-US" dirty="0">
                <a:solidFill>
                  <a:schemeClr val="bg1">
                    <a:lumMod val="75000"/>
                  </a:schemeClr>
                </a:solidFill>
              </a:rPr>
              <a:t>開始</a:t>
            </a:r>
          </a:p>
        </p:txBody>
      </p:sp>
      <p:cxnSp>
        <p:nvCxnSpPr>
          <p:cNvPr id="291" name="直線矢印コネクタ 290"/>
          <p:cNvCxnSpPr>
            <a:cxnSpLocks/>
          </p:cNvCxnSpPr>
          <p:nvPr/>
        </p:nvCxnSpPr>
        <p:spPr>
          <a:xfrm flipV="1">
            <a:off x="1786456" y="1836797"/>
            <a:ext cx="0" cy="499394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2" name="正方形/長方形 291"/>
          <p:cNvSpPr/>
          <p:nvPr/>
        </p:nvSpPr>
        <p:spPr>
          <a:xfrm rot="1976391">
            <a:off x="1424672" y="2520874"/>
            <a:ext cx="1318845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>
                    <a:lumMod val="75000"/>
                  </a:schemeClr>
                </a:solidFill>
              </a:rPr>
              <a:t>秋山</a:t>
            </a:r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M</a:t>
            </a:r>
            <a:r>
              <a:rPr kumimoji="1" lang="ja-JP" altLang="en-US" dirty="0">
                <a:solidFill>
                  <a:schemeClr val="bg1">
                    <a:lumMod val="75000"/>
                  </a:schemeClr>
                </a:solidFill>
              </a:rPr>
              <a:t>論</a:t>
            </a:r>
          </a:p>
        </p:txBody>
      </p:sp>
      <p:cxnSp>
        <p:nvCxnSpPr>
          <p:cNvPr id="28" name="直線矢印コネクタ 27"/>
          <p:cNvCxnSpPr>
            <a:cxnSpLocks/>
          </p:cNvCxnSpPr>
          <p:nvPr/>
        </p:nvCxnSpPr>
        <p:spPr>
          <a:xfrm flipV="1">
            <a:off x="2842623" y="1836797"/>
            <a:ext cx="0" cy="115200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正方形/長方形 28"/>
          <p:cNvSpPr/>
          <p:nvPr/>
        </p:nvSpPr>
        <p:spPr>
          <a:xfrm rot="1976391">
            <a:off x="2481336" y="3301365"/>
            <a:ext cx="1742709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HP10L</a:t>
            </a:r>
            <a:r>
              <a:rPr kumimoji="1" lang="ja-JP" altLang="en-US" dirty="0">
                <a:solidFill>
                  <a:schemeClr val="bg1">
                    <a:lumMod val="75000"/>
                  </a:schemeClr>
                </a:solidFill>
              </a:rPr>
              <a:t>初信号</a:t>
            </a:r>
          </a:p>
        </p:txBody>
      </p:sp>
      <p:cxnSp>
        <p:nvCxnSpPr>
          <p:cNvPr id="32" name="直線矢印コネクタ 31"/>
          <p:cNvCxnSpPr>
            <a:cxnSpLocks/>
          </p:cNvCxnSpPr>
          <p:nvPr/>
        </p:nvCxnSpPr>
        <p:spPr>
          <a:xfrm flipV="1">
            <a:off x="2938504" y="1836797"/>
            <a:ext cx="0" cy="79200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32"/>
          <p:cNvSpPr/>
          <p:nvPr/>
        </p:nvSpPr>
        <p:spPr>
          <a:xfrm rot="1976391">
            <a:off x="2556373" y="3041915"/>
            <a:ext cx="202565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kumimoji="1" lang="ja-JP" altLang="en-US" dirty="0">
                <a:solidFill>
                  <a:schemeClr val="bg1">
                    <a:lumMod val="75000"/>
                  </a:schemeClr>
                </a:solidFill>
              </a:rPr>
              <a:t>⇒</a:t>
            </a:r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4atm</a:t>
            </a:r>
            <a:r>
              <a:rPr kumimoji="1" lang="ja-JP" altLang="en-US" dirty="0" err="1">
                <a:solidFill>
                  <a:schemeClr val="bg1">
                    <a:lumMod val="75000"/>
                  </a:schemeClr>
                </a:solidFill>
              </a:rPr>
              <a:t>、</a:t>
            </a:r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fid-cut</a:t>
            </a:r>
            <a:endParaRPr kumimoji="1" lang="ja-JP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34" name="直線矢印コネクタ 33"/>
          <p:cNvCxnSpPr>
            <a:cxnSpLocks/>
          </p:cNvCxnSpPr>
          <p:nvPr/>
        </p:nvCxnSpPr>
        <p:spPr>
          <a:xfrm flipV="1">
            <a:off x="3284064" y="1833166"/>
            <a:ext cx="0" cy="68400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正方形/長方形 34"/>
          <p:cNvSpPr/>
          <p:nvPr/>
        </p:nvSpPr>
        <p:spPr>
          <a:xfrm rot="1976391">
            <a:off x="2927516" y="3014884"/>
            <a:ext cx="2318609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32</a:t>
            </a:r>
            <a:r>
              <a:rPr kumimoji="1" lang="ja-JP" altLang="en-US" dirty="0">
                <a:solidFill>
                  <a:schemeClr val="bg1">
                    <a:lumMod val="75000"/>
                  </a:schemeClr>
                </a:solidFill>
              </a:rPr>
              <a:t>⇒</a:t>
            </a:r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64ch</a:t>
            </a:r>
            <a:r>
              <a:rPr kumimoji="1" lang="ja-JP" altLang="en-US" dirty="0" err="1">
                <a:solidFill>
                  <a:schemeClr val="bg1">
                    <a:lumMod val="75000"/>
                  </a:schemeClr>
                </a:solidFill>
              </a:rPr>
              <a:t>、</a:t>
            </a:r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PMT</a:t>
            </a:r>
            <a:r>
              <a:rPr kumimoji="1" lang="ja-JP" altLang="en-US" dirty="0">
                <a:solidFill>
                  <a:schemeClr val="bg1">
                    <a:lumMod val="75000"/>
                  </a:schemeClr>
                </a:solidFill>
              </a:rPr>
              <a:t>追加</a:t>
            </a:r>
          </a:p>
        </p:txBody>
      </p:sp>
      <p:sp>
        <p:nvSpPr>
          <p:cNvPr id="36" name="正方形/長方形 35"/>
          <p:cNvSpPr/>
          <p:nvPr/>
        </p:nvSpPr>
        <p:spPr>
          <a:xfrm rot="1976391">
            <a:off x="3685023" y="2924129"/>
            <a:ext cx="26020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VUV-MPPC</a:t>
            </a:r>
            <a:r>
              <a:rPr kumimoji="1" lang="ja-JP" altLang="en-US" dirty="0" err="1">
                <a:solidFill>
                  <a:schemeClr val="bg1">
                    <a:lumMod val="75000"/>
                  </a:schemeClr>
                </a:solidFill>
              </a:rPr>
              <a:t>、</a:t>
            </a:r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z</a:t>
            </a:r>
            <a:r>
              <a:rPr kumimoji="1" lang="ja-JP" altLang="en-US" dirty="0">
                <a:solidFill>
                  <a:schemeClr val="bg1">
                    <a:lumMod val="75000"/>
                  </a:schemeClr>
                </a:solidFill>
              </a:rPr>
              <a:t>：</a:t>
            </a:r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6</a:t>
            </a:r>
            <a:r>
              <a:rPr kumimoji="1" lang="ja-JP" altLang="en-US" dirty="0">
                <a:solidFill>
                  <a:schemeClr val="bg1">
                    <a:lumMod val="75000"/>
                  </a:schemeClr>
                </a:solidFill>
              </a:rPr>
              <a:t>⇒</a:t>
            </a:r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9cm</a:t>
            </a:r>
          </a:p>
        </p:txBody>
      </p:sp>
      <p:cxnSp>
        <p:nvCxnSpPr>
          <p:cNvPr id="37" name="直線矢印コネクタ 36"/>
          <p:cNvCxnSpPr>
            <a:cxnSpLocks/>
          </p:cNvCxnSpPr>
          <p:nvPr/>
        </p:nvCxnSpPr>
        <p:spPr>
          <a:xfrm flipV="1">
            <a:off x="4070840" y="1833166"/>
            <a:ext cx="0" cy="50400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>
            <a:cxnSpLocks/>
          </p:cNvCxnSpPr>
          <p:nvPr/>
        </p:nvCxnSpPr>
        <p:spPr>
          <a:xfrm flipV="1">
            <a:off x="4583009" y="1836797"/>
            <a:ext cx="0" cy="43200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正方形/長方形 38"/>
          <p:cNvSpPr/>
          <p:nvPr/>
        </p:nvSpPr>
        <p:spPr>
          <a:xfrm rot="1976391">
            <a:off x="4230605" y="2758335"/>
            <a:ext cx="2224382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>
                    <a:lumMod val="75000"/>
                  </a:schemeClr>
                </a:solidFill>
              </a:rPr>
              <a:t>放電対策、ガス循環</a:t>
            </a:r>
            <a:endParaRPr kumimoji="1" lang="en-US" altLang="ja-JP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40" name="直線矢印コネクタ 39"/>
          <p:cNvCxnSpPr>
            <a:cxnSpLocks/>
          </p:cNvCxnSpPr>
          <p:nvPr/>
        </p:nvCxnSpPr>
        <p:spPr>
          <a:xfrm flipV="1">
            <a:off x="4986062" y="1836797"/>
            <a:ext cx="0" cy="36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正方形/長方形 40"/>
          <p:cNvSpPr/>
          <p:nvPr/>
        </p:nvSpPr>
        <p:spPr>
          <a:xfrm rot="1976391">
            <a:off x="4679541" y="2655116"/>
            <a:ext cx="2230193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ELCC</a:t>
            </a:r>
            <a:r>
              <a:rPr kumimoji="1" lang="ja-JP" altLang="en-US" dirty="0">
                <a:solidFill>
                  <a:schemeClr val="tx1"/>
                </a:solidFill>
              </a:rPr>
              <a:t>改造、</a:t>
            </a:r>
            <a:r>
              <a:rPr kumimoji="1" lang="en-US" altLang="ja-JP" dirty="0">
                <a:solidFill>
                  <a:schemeClr val="tx1"/>
                </a:solidFill>
              </a:rPr>
              <a:t>511keV</a:t>
            </a:r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 rotWithShape="1">
          <a:blip r:embed="rId2"/>
          <a:srcRect l="47407" t="39927" r="11407" b="10584"/>
          <a:stretch/>
        </p:blipFill>
        <p:spPr>
          <a:xfrm>
            <a:off x="140330" y="4033646"/>
            <a:ext cx="3765975" cy="2770294"/>
          </a:xfrm>
          <a:prstGeom prst="rect">
            <a:avLst/>
          </a:prstGeom>
        </p:spPr>
      </p:pic>
      <p:sp>
        <p:nvSpPr>
          <p:cNvPr id="43" name="正方形/長方形 42"/>
          <p:cNvSpPr/>
          <p:nvPr/>
        </p:nvSpPr>
        <p:spPr>
          <a:xfrm>
            <a:off x="545460" y="6487234"/>
            <a:ext cx="746337" cy="3167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old</a:t>
            </a:r>
          </a:p>
        </p:txBody>
      </p:sp>
      <p:sp>
        <p:nvSpPr>
          <p:cNvPr id="44" name="正方形/長方形 43"/>
          <p:cNvSpPr/>
          <p:nvPr/>
        </p:nvSpPr>
        <p:spPr>
          <a:xfrm>
            <a:off x="2465700" y="6487234"/>
            <a:ext cx="746337" cy="3167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new</a:t>
            </a:r>
          </a:p>
        </p:txBody>
      </p:sp>
      <p:pic>
        <p:nvPicPr>
          <p:cNvPr id="46" name="図 45"/>
          <p:cNvPicPr>
            <a:picLocks noChangeAspect="1"/>
          </p:cNvPicPr>
          <p:nvPr/>
        </p:nvPicPr>
        <p:blipFill rotWithShape="1">
          <a:blip r:embed="rId3"/>
          <a:srcRect l="31655" t="30179" r="32138" b="21421"/>
          <a:stretch/>
        </p:blipFill>
        <p:spPr>
          <a:xfrm>
            <a:off x="6076688" y="3766673"/>
            <a:ext cx="3065676" cy="3037267"/>
          </a:xfrm>
          <a:prstGeom prst="rect">
            <a:avLst/>
          </a:prstGeom>
        </p:spPr>
      </p:pic>
      <p:sp>
        <p:nvSpPr>
          <p:cNvPr id="48" name="正方形/長方形 47"/>
          <p:cNvSpPr/>
          <p:nvPr/>
        </p:nvSpPr>
        <p:spPr>
          <a:xfrm>
            <a:off x="5935025" y="6520117"/>
            <a:ext cx="1340232" cy="3456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GND mesh</a:t>
            </a:r>
          </a:p>
        </p:txBody>
      </p:sp>
      <p:cxnSp>
        <p:nvCxnSpPr>
          <p:cNvPr id="49" name="直線コネクタ 48"/>
          <p:cNvCxnSpPr>
            <a:cxnSpLocks/>
          </p:cNvCxnSpPr>
          <p:nvPr/>
        </p:nvCxnSpPr>
        <p:spPr>
          <a:xfrm flipH="1" flipV="1">
            <a:off x="6450391" y="5010715"/>
            <a:ext cx="1348309" cy="5538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/>
          <p:cNvCxnSpPr>
            <a:cxnSpLocks/>
          </p:cNvCxnSpPr>
          <p:nvPr/>
        </p:nvCxnSpPr>
        <p:spPr>
          <a:xfrm flipH="1">
            <a:off x="6444227" y="5577639"/>
            <a:ext cx="1352896" cy="8264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図 50"/>
          <p:cNvPicPr>
            <a:picLocks noChangeAspect="1"/>
          </p:cNvPicPr>
          <p:nvPr/>
        </p:nvPicPr>
        <p:blipFill rotWithShape="1">
          <a:blip r:embed="rId4"/>
          <a:srcRect l="47723" t="63795" r="32825" b="16988"/>
          <a:stretch/>
        </p:blipFill>
        <p:spPr>
          <a:xfrm>
            <a:off x="4577457" y="5023985"/>
            <a:ext cx="1866770" cy="136679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52" name="正方形/長方形 51"/>
          <p:cNvSpPr/>
          <p:nvPr/>
        </p:nvSpPr>
        <p:spPr>
          <a:xfrm rot="1976391">
            <a:off x="3263619" y="2607288"/>
            <a:ext cx="1541551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>
                    <a:lumMod val="75000"/>
                  </a:schemeClr>
                </a:solidFill>
              </a:rPr>
              <a:t>潘・柳田</a:t>
            </a:r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M</a:t>
            </a:r>
            <a:r>
              <a:rPr kumimoji="1" lang="ja-JP" altLang="en-US" dirty="0">
                <a:solidFill>
                  <a:schemeClr val="bg1">
                    <a:lumMod val="75000"/>
                  </a:schemeClr>
                </a:solidFill>
              </a:rPr>
              <a:t>論</a:t>
            </a:r>
          </a:p>
        </p:txBody>
      </p:sp>
      <p:cxnSp>
        <p:nvCxnSpPr>
          <p:cNvPr id="53" name="直線矢印コネクタ 52"/>
          <p:cNvCxnSpPr>
            <a:cxnSpLocks/>
          </p:cNvCxnSpPr>
          <p:nvPr/>
        </p:nvCxnSpPr>
        <p:spPr>
          <a:xfrm flipV="1">
            <a:off x="3643079" y="1836797"/>
            <a:ext cx="0" cy="50400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正方形/長方形 53"/>
          <p:cNvSpPr/>
          <p:nvPr/>
        </p:nvSpPr>
        <p:spPr>
          <a:xfrm>
            <a:off x="5922342" y="1328861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2019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7778262" y="1328861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2021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56" name="直線矢印コネクタ 55"/>
          <p:cNvCxnSpPr>
            <a:cxnSpLocks/>
          </p:cNvCxnSpPr>
          <p:nvPr/>
        </p:nvCxnSpPr>
        <p:spPr>
          <a:xfrm>
            <a:off x="4903452" y="1220834"/>
            <a:ext cx="0" cy="5866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正方形/長方形 56"/>
          <p:cNvSpPr/>
          <p:nvPr/>
        </p:nvSpPr>
        <p:spPr>
          <a:xfrm>
            <a:off x="4714917" y="971790"/>
            <a:ext cx="432342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>
                <a:solidFill>
                  <a:schemeClr val="tx1"/>
                </a:solidFill>
              </a:rPr>
              <a:t>今</a:t>
            </a:r>
          </a:p>
        </p:txBody>
      </p:sp>
    </p:spTree>
    <p:extLst>
      <p:ext uri="{BB962C8B-B14F-4D97-AF65-F5344CB8AC3E}">
        <p14:creationId xmlns:p14="http://schemas.microsoft.com/office/powerpoint/2010/main" val="26096090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kumimoji="1" lang="en-US" altLang="ja-JP" dirty="0"/>
              <a:t>AXEL </a:t>
            </a:r>
            <a:r>
              <a:rPr kumimoji="1" lang="ja-JP" altLang="en-US" dirty="0"/>
              <a:t>計画　</a:t>
            </a:r>
            <a:r>
              <a:rPr kumimoji="1" lang="en-US" altLang="ja-JP" dirty="0"/>
              <a:t>180L</a:t>
            </a:r>
            <a:r>
              <a:rPr kumimoji="1" lang="ja-JP" altLang="en-US" dirty="0"/>
              <a:t>検出器</a:t>
            </a:r>
          </a:p>
        </p:txBody>
      </p:sp>
      <p:pic>
        <p:nvPicPr>
          <p:cNvPr id="57" name="図 56"/>
          <p:cNvPicPr>
            <a:picLocks noChangeAspect="1"/>
          </p:cNvPicPr>
          <p:nvPr/>
        </p:nvPicPr>
        <p:blipFill rotWithShape="1">
          <a:blip r:embed="rId2"/>
          <a:srcRect l="56222" t="31578" r="12222" b="25346"/>
          <a:stretch/>
        </p:blipFill>
        <p:spPr>
          <a:xfrm>
            <a:off x="5619275" y="4709330"/>
            <a:ext cx="2118562" cy="1770443"/>
          </a:xfrm>
          <a:prstGeom prst="rect">
            <a:avLst/>
          </a:prstGeom>
        </p:spPr>
      </p:pic>
      <p:cxnSp>
        <p:nvCxnSpPr>
          <p:cNvPr id="62" name="直線矢印コネクタ 61"/>
          <p:cNvCxnSpPr>
            <a:cxnSpLocks/>
          </p:cNvCxnSpPr>
          <p:nvPr/>
        </p:nvCxnSpPr>
        <p:spPr>
          <a:xfrm flipV="1">
            <a:off x="486508" y="1832953"/>
            <a:ext cx="821201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>
            <a:cxnSpLocks/>
          </p:cNvCxnSpPr>
          <p:nvPr/>
        </p:nvCxnSpPr>
        <p:spPr>
          <a:xfrm>
            <a:off x="797170" y="165295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/>
          <p:cNvCxnSpPr>
            <a:cxnSpLocks/>
          </p:cNvCxnSpPr>
          <p:nvPr/>
        </p:nvCxnSpPr>
        <p:spPr>
          <a:xfrm>
            <a:off x="1724026" y="165124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>
            <a:cxnSpLocks/>
          </p:cNvCxnSpPr>
          <p:nvPr/>
        </p:nvCxnSpPr>
        <p:spPr>
          <a:xfrm>
            <a:off x="2650882" y="165124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/>
          <p:cNvCxnSpPr>
            <a:cxnSpLocks/>
          </p:cNvCxnSpPr>
          <p:nvPr/>
        </p:nvCxnSpPr>
        <p:spPr>
          <a:xfrm>
            <a:off x="3577738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>
            <a:cxnSpLocks/>
          </p:cNvCxnSpPr>
          <p:nvPr/>
        </p:nvCxnSpPr>
        <p:spPr>
          <a:xfrm>
            <a:off x="4504594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>
            <a:cxnSpLocks/>
          </p:cNvCxnSpPr>
          <p:nvPr/>
        </p:nvCxnSpPr>
        <p:spPr>
          <a:xfrm>
            <a:off x="5431450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>
            <a:cxnSpLocks/>
          </p:cNvCxnSpPr>
          <p:nvPr/>
        </p:nvCxnSpPr>
        <p:spPr>
          <a:xfrm>
            <a:off x="6358306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/>
          <p:cNvCxnSpPr>
            <a:cxnSpLocks/>
          </p:cNvCxnSpPr>
          <p:nvPr/>
        </p:nvCxnSpPr>
        <p:spPr>
          <a:xfrm>
            <a:off x="7285162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/>
          <p:cNvCxnSpPr>
            <a:cxnSpLocks/>
          </p:cNvCxnSpPr>
          <p:nvPr/>
        </p:nvCxnSpPr>
        <p:spPr>
          <a:xfrm>
            <a:off x="8212016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正方形/長方形 71"/>
          <p:cNvSpPr/>
          <p:nvPr/>
        </p:nvSpPr>
        <p:spPr>
          <a:xfrm>
            <a:off x="363416" y="1337348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2013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3" name="正方形/長方形 72"/>
          <p:cNvSpPr/>
          <p:nvPr/>
        </p:nvSpPr>
        <p:spPr>
          <a:xfrm>
            <a:off x="1289167" y="1331790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2014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4" name="正方形/長方形 73"/>
          <p:cNvSpPr/>
          <p:nvPr/>
        </p:nvSpPr>
        <p:spPr>
          <a:xfrm>
            <a:off x="2217128" y="1326913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2015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5" name="正方形/長方形 74"/>
          <p:cNvSpPr/>
          <p:nvPr/>
        </p:nvSpPr>
        <p:spPr>
          <a:xfrm>
            <a:off x="3142879" y="1324038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2016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6" name="正方形/長方形 75"/>
          <p:cNvSpPr/>
          <p:nvPr/>
        </p:nvSpPr>
        <p:spPr>
          <a:xfrm>
            <a:off x="4070840" y="1321666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2017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7" name="正方形/長方形 76"/>
          <p:cNvSpPr/>
          <p:nvPr/>
        </p:nvSpPr>
        <p:spPr>
          <a:xfrm>
            <a:off x="4997696" y="1328861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2018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8" name="正方形/長方形 77"/>
          <p:cNvSpPr/>
          <p:nvPr/>
        </p:nvSpPr>
        <p:spPr>
          <a:xfrm>
            <a:off x="6850303" y="1328861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2020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9" name="正方形/長方形 78"/>
          <p:cNvSpPr/>
          <p:nvPr/>
        </p:nvSpPr>
        <p:spPr>
          <a:xfrm>
            <a:off x="5922342" y="1328861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2019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0" name="正方形/長方形 79"/>
          <p:cNvSpPr/>
          <p:nvPr/>
        </p:nvSpPr>
        <p:spPr>
          <a:xfrm>
            <a:off x="7778262" y="1328861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2021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86" name="直線矢印コネクタ 85"/>
          <p:cNvCxnSpPr>
            <a:cxnSpLocks/>
          </p:cNvCxnSpPr>
          <p:nvPr/>
        </p:nvCxnSpPr>
        <p:spPr>
          <a:xfrm flipV="1">
            <a:off x="4583009" y="1836797"/>
            <a:ext cx="0" cy="1116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正方形/長方形 86"/>
          <p:cNvSpPr/>
          <p:nvPr/>
        </p:nvSpPr>
        <p:spPr>
          <a:xfrm rot="1976391">
            <a:off x="4345252" y="3127721"/>
            <a:ext cx="1134557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>
                <a:solidFill>
                  <a:schemeClr val="tx1"/>
                </a:solidFill>
              </a:rPr>
              <a:t>田中</a:t>
            </a:r>
            <a:r>
              <a:rPr kumimoji="1" lang="en-US" altLang="ja-JP" dirty="0">
                <a:solidFill>
                  <a:schemeClr val="tx1"/>
                </a:solidFill>
              </a:rPr>
              <a:t>M</a:t>
            </a:r>
            <a:r>
              <a:rPr kumimoji="1" lang="ja-JP" altLang="en-US" dirty="0">
                <a:solidFill>
                  <a:schemeClr val="tx1"/>
                </a:solidFill>
              </a:rPr>
              <a:t>論</a:t>
            </a:r>
          </a:p>
        </p:txBody>
      </p:sp>
      <p:sp>
        <p:nvSpPr>
          <p:cNvPr id="90" name="正方形/長方形 89"/>
          <p:cNvSpPr/>
          <p:nvPr/>
        </p:nvSpPr>
        <p:spPr>
          <a:xfrm rot="1976391">
            <a:off x="5141155" y="3425251"/>
            <a:ext cx="2610549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>
                <a:solidFill>
                  <a:schemeClr val="tx1"/>
                </a:solidFill>
              </a:rPr>
              <a:t>吉田・中村和</a:t>
            </a:r>
            <a:r>
              <a:rPr kumimoji="1" lang="en-US" altLang="ja-JP" dirty="0">
                <a:solidFill>
                  <a:schemeClr val="tx1"/>
                </a:solidFill>
              </a:rPr>
              <a:t>M</a:t>
            </a:r>
            <a:r>
              <a:rPr kumimoji="1" lang="ja-JP" altLang="en-US" dirty="0">
                <a:solidFill>
                  <a:schemeClr val="tx1"/>
                </a:solidFill>
              </a:rPr>
              <a:t>論（予定）</a:t>
            </a:r>
          </a:p>
        </p:txBody>
      </p:sp>
      <p:cxnSp>
        <p:nvCxnSpPr>
          <p:cNvPr id="91" name="直線矢印コネクタ 90"/>
          <p:cNvCxnSpPr>
            <a:cxnSpLocks/>
          </p:cNvCxnSpPr>
          <p:nvPr/>
        </p:nvCxnSpPr>
        <p:spPr>
          <a:xfrm flipH="1" flipV="1">
            <a:off x="5506269" y="1836797"/>
            <a:ext cx="0" cy="9640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矢印コネクタ 91"/>
          <p:cNvCxnSpPr>
            <a:cxnSpLocks/>
          </p:cNvCxnSpPr>
          <p:nvPr/>
        </p:nvCxnSpPr>
        <p:spPr>
          <a:xfrm flipV="1">
            <a:off x="5010477" y="1836797"/>
            <a:ext cx="0" cy="1044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正方形/長方形 92"/>
          <p:cNvSpPr/>
          <p:nvPr/>
        </p:nvSpPr>
        <p:spPr>
          <a:xfrm rot="1976391">
            <a:off x="4735835" y="3203697"/>
            <a:ext cx="15879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>
                <a:solidFill>
                  <a:schemeClr val="tx1"/>
                </a:solidFill>
              </a:rPr>
              <a:t>圧力容器納品</a:t>
            </a:r>
          </a:p>
        </p:txBody>
      </p:sp>
      <p:cxnSp>
        <p:nvCxnSpPr>
          <p:cNvPr id="94" name="直線矢印コネクタ 93"/>
          <p:cNvCxnSpPr>
            <a:cxnSpLocks/>
          </p:cNvCxnSpPr>
          <p:nvPr/>
        </p:nvCxnSpPr>
        <p:spPr>
          <a:xfrm flipV="1">
            <a:off x="6006254" y="1832953"/>
            <a:ext cx="0" cy="9114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正方形/長方形 94"/>
          <p:cNvSpPr/>
          <p:nvPr/>
        </p:nvSpPr>
        <p:spPr>
          <a:xfrm rot="1976391">
            <a:off x="5771407" y="2918650"/>
            <a:ext cx="1030061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>
                <a:solidFill>
                  <a:schemeClr val="tx1"/>
                </a:solidFill>
              </a:rPr>
              <a:t>初信号</a:t>
            </a:r>
          </a:p>
        </p:txBody>
      </p:sp>
      <p:cxnSp>
        <p:nvCxnSpPr>
          <p:cNvPr id="98" name="直線矢印コネクタ 97"/>
          <p:cNvCxnSpPr>
            <a:cxnSpLocks/>
          </p:cNvCxnSpPr>
          <p:nvPr/>
        </p:nvCxnSpPr>
        <p:spPr>
          <a:xfrm>
            <a:off x="4903452" y="1220834"/>
            <a:ext cx="0" cy="5866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正方形/長方形 100"/>
          <p:cNvSpPr/>
          <p:nvPr/>
        </p:nvSpPr>
        <p:spPr>
          <a:xfrm>
            <a:off x="4714917" y="971790"/>
            <a:ext cx="432342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>
                <a:solidFill>
                  <a:schemeClr val="tx1"/>
                </a:solidFill>
              </a:rPr>
              <a:t>今</a:t>
            </a:r>
          </a:p>
        </p:txBody>
      </p:sp>
      <p:sp>
        <p:nvSpPr>
          <p:cNvPr id="3" name="矢印: 左右 2"/>
          <p:cNvSpPr/>
          <p:nvPr/>
        </p:nvSpPr>
        <p:spPr>
          <a:xfrm>
            <a:off x="2772664" y="1954992"/>
            <a:ext cx="2215196" cy="448718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回路開発</a:t>
            </a:r>
          </a:p>
        </p:txBody>
      </p:sp>
      <p:sp>
        <p:nvSpPr>
          <p:cNvPr id="42" name="矢印: 左右 41"/>
          <p:cNvSpPr/>
          <p:nvPr/>
        </p:nvSpPr>
        <p:spPr>
          <a:xfrm>
            <a:off x="3791058" y="2331182"/>
            <a:ext cx="2215196" cy="448718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TPC</a:t>
            </a:r>
            <a:r>
              <a:rPr kumimoji="1" lang="ja-JP" altLang="en-US" dirty="0"/>
              <a:t>開発</a:t>
            </a:r>
          </a:p>
        </p:txBody>
      </p:sp>
      <p:sp>
        <p:nvSpPr>
          <p:cNvPr id="46" name="正方形/長方形 45"/>
          <p:cNvSpPr/>
          <p:nvPr/>
        </p:nvSpPr>
        <p:spPr>
          <a:xfrm rot="1976391">
            <a:off x="6250062" y="3039441"/>
            <a:ext cx="154147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>
                <a:solidFill>
                  <a:schemeClr val="tx1"/>
                </a:solidFill>
              </a:rPr>
              <a:t>潘</a:t>
            </a:r>
            <a:r>
              <a:rPr kumimoji="1" lang="en-US" altLang="ja-JP" dirty="0">
                <a:solidFill>
                  <a:schemeClr val="tx1"/>
                </a:solidFill>
              </a:rPr>
              <a:t>D</a:t>
            </a:r>
            <a:r>
              <a:rPr kumimoji="1" lang="ja-JP" altLang="en-US" dirty="0">
                <a:solidFill>
                  <a:schemeClr val="tx1"/>
                </a:solidFill>
              </a:rPr>
              <a:t>論（予定）</a:t>
            </a:r>
          </a:p>
        </p:txBody>
      </p:sp>
      <p:cxnSp>
        <p:nvCxnSpPr>
          <p:cNvPr id="47" name="直線矢印コネクタ 46"/>
          <p:cNvCxnSpPr>
            <a:cxnSpLocks/>
          </p:cNvCxnSpPr>
          <p:nvPr/>
        </p:nvCxnSpPr>
        <p:spPr>
          <a:xfrm flipV="1">
            <a:off x="6525554" y="1836797"/>
            <a:ext cx="0" cy="9114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矢印: 左右 42"/>
          <p:cNvSpPr/>
          <p:nvPr/>
        </p:nvSpPr>
        <p:spPr>
          <a:xfrm>
            <a:off x="5588280" y="1960515"/>
            <a:ext cx="2215196" cy="448718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性能評価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/>
          <a:srcRect l="24981" t="52696" r="41750" b="18337"/>
          <a:stretch/>
        </p:blipFill>
        <p:spPr>
          <a:xfrm>
            <a:off x="4097753" y="4366260"/>
            <a:ext cx="5015210" cy="245621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直線矢印コネクタ 7"/>
          <p:cNvCxnSpPr>
            <a:cxnSpLocks/>
            <a:stCxn id="6" idx="0"/>
          </p:cNvCxnSpPr>
          <p:nvPr/>
        </p:nvCxnSpPr>
        <p:spPr>
          <a:xfrm flipH="1" flipV="1">
            <a:off x="6089652" y="3789600"/>
            <a:ext cx="515706" cy="57666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8535" y="3551810"/>
            <a:ext cx="4854742" cy="2572162"/>
          </a:xfrm>
        </p:spPr>
        <p:txBody>
          <a:bodyPr/>
          <a:lstStyle/>
          <a:p>
            <a:r>
              <a:rPr kumimoji="1" lang="en-US" altLang="ja-JP" dirty="0"/>
              <a:t>Q</a:t>
            </a:r>
            <a:r>
              <a:rPr kumimoji="1" lang="ja-JP" altLang="en-US" dirty="0"/>
              <a:t>値（</a:t>
            </a:r>
            <a:r>
              <a:rPr kumimoji="1" lang="en-US" altLang="ja-JP" dirty="0"/>
              <a:t>2.5MeV</a:t>
            </a:r>
            <a:r>
              <a:rPr kumimoji="1" lang="ja-JP" altLang="en-US" dirty="0"/>
              <a:t>）での性能評価</a:t>
            </a:r>
            <a:endParaRPr kumimoji="1" lang="en-US" altLang="ja-JP" dirty="0"/>
          </a:p>
          <a:p>
            <a:r>
              <a:rPr lang="ja-JP" altLang="en-US" dirty="0"/>
              <a:t>トラッキングの性能評価</a:t>
            </a:r>
            <a:endParaRPr lang="en-US" altLang="ja-JP" dirty="0"/>
          </a:p>
          <a:p>
            <a:r>
              <a:rPr kumimoji="1" lang="ja-JP" altLang="en-US" dirty="0"/>
              <a:t>大型化の技術獲得</a:t>
            </a:r>
          </a:p>
        </p:txBody>
      </p:sp>
    </p:spTree>
    <p:extLst>
      <p:ext uri="{BB962C8B-B14F-4D97-AF65-F5344CB8AC3E}">
        <p14:creationId xmlns:p14="http://schemas.microsoft.com/office/powerpoint/2010/main" val="334503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start-point.net/maps/material/img/nihonchizu_shiro2.gif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73" t="43847" r="21582" b="18773"/>
          <a:stretch/>
        </p:blipFill>
        <p:spPr bwMode="auto">
          <a:xfrm>
            <a:off x="0" y="4947354"/>
            <a:ext cx="9143999" cy="191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" t="36842" r="3487" b="15339"/>
          <a:stretch/>
        </p:blipFill>
        <p:spPr>
          <a:xfrm>
            <a:off x="0" y="1527854"/>
            <a:ext cx="9144000" cy="351784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9390" y="121920"/>
            <a:ext cx="8085220" cy="1475393"/>
          </a:xfrm>
        </p:spPr>
        <p:txBody>
          <a:bodyPr/>
          <a:lstStyle/>
          <a:p>
            <a:r>
              <a:rPr kumimoji="1" lang="en-US" altLang="ja-JP" dirty="0"/>
              <a:t>AXEL </a:t>
            </a:r>
            <a:r>
              <a:rPr kumimoji="1" lang="ja-JP" altLang="en-US" dirty="0"/>
              <a:t>構成員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3309859" y="4249339"/>
            <a:ext cx="2634826" cy="3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Atsuko K. Ichikawa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6087376" y="4250635"/>
            <a:ext cx="1995502" cy="3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Tsuyoshi </a:t>
            </a:r>
            <a:r>
              <a:rPr kumimoji="1" lang="en-US" altLang="ja-JP" dirty="0" err="1">
                <a:solidFill>
                  <a:schemeClr val="bg1"/>
                </a:solidFill>
              </a:rPr>
              <a:t>Nakaya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7067600" y="4629942"/>
            <a:ext cx="2030556" cy="3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Kiseki Nakamura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856035" y="4632532"/>
            <a:ext cx="1449493" cy="3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>
                <a:solidFill>
                  <a:schemeClr val="bg1"/>
                </a:solidFill>
              </a:rPr>
              <a:t>Sei</a:t>
            </a:r>
            <a:r>
              <a:rPr kumimoji="1" lang="en-US" altLang="ja-JP" dirty="0">
                <a:solidFill>
                  <a:schemeClr val="bg1"/>
                </a:solidFill>
              </a:rPr>
              <a:t> Ban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40633" y="4632532"/>
            <a:ext cx="1906622" cy="3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Masashi Yoshida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4486755" y="4629941"/>
            <a:ext cx="2634826" cy="3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Kazuhiro Nakamura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1387898" y="4250635"/>
            <a:ext cx="1999980" cy="3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>
                <a:solidFill>
                  <a:schemeClr val="bg1"/>
                </a:solidFill>
              </a:rPr>
              <a:t>Shunsuke</a:t>
            </a:r>
            <a:r>
              <a:rPr kumimoji="1" lang="en-US" altLang="ja-JP" dirty="0">
                <a:solidFill>
                  <a:schemeClr val="bg1"/>
                </a:solidFill>
              </a:rPr>
              <a:t> Tanaka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6759908" y="5176899"/>
            <a:ext cx="2044282" cy="357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Kota </a:t>
            </a:r>
            <a:r>
              <a:rPr lang="en-US" altLang="ja-JP" dirty="0" err="1">
                <a:solidFill>
                  <a:schemeClr val="tx1"/>
                </a:solidFill>
              </a:rPr>
              <a:t>Ueshima</a:t>
            </a:r>
            <a:endParaRPr lang="en-US" altLang="ja-JP" dirty="0">
              <a:solidFill>
                <a:schemeClr val="tx1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1814665" y="6183699"/>
            <a:ext cx="2180968" cy="360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Masanori</a:t>
            </a:r>
            <a:r>
              <a:rPr lang="ja-JP" altLang="en-US" dirty="0">
                <a:solidFill>
                  <a:schemeClr val="tx1"/>
                </a:solidFill>
              </a:rPr>
              <a:t> </a:t>
            </a:r>
            <a:r>
              <a:rPr lang="en-US" altLang="ja-JP" dirty="0">
                <a:solidFill>
                  <a:schemeClr val="tx1"/>
                </a:solidFill>
              </a:rPr>
              <a:t>Hirose 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5120190" y="6083977"/>
            <a:ext cx="2062715" cy="367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Akihiro </a:t>
            </a:r>
            <a:r>
              <a:rPr lang="en-US" altLang="ja-JP" dirty="0" err="1">
                <a:solidFill>
                  <a:schemeClr val="tx1"/>
                </a:solidFill>
              </a:rPr>
              <a:t>Minamino</a:t>
            </a:r>
            <a:endParaRPr lang="en-US" altLang="ja-JP" dirty="0">
              <a:solidFill>
                <a:schemeClr val="tx1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2661859" y="5368014"/>
            <a:ext cx="2458331" cy="833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Hiroyuki Sekiya</a:t>
            </a:r>
          </a:p>
          <a:p>
            <a:pPr algn="ctr"/>
            <a:r>
              <a:rPr lang="en-US" altLang="ja-JP" dirty="0">
                <a:solidFill>
                  <a:schemeClr val="tx1"/>
                </a:solidFill>
              </a:rPr>
              <a:t>Yasuhiro Nakajima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731972" y="5861388"/>
            <a:ext cx="2124063" cy="367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err="1">
                <a:solidFill>
                  <a:schemeClr val="tx1"/>
                </a:solidFill>
              </a:rPr>
              <a:t>Kentaro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 err="1">
                <a:solidFill>
                  <a:schemeClr val="tx1"/>
                </a:solidFill>
              </a:rPr>
              <a:t>Miuchi</a:t>
            </a:r>
            <a:endParaRPr lang="en-US" altLang="ja-JP" dirty="0">
              <a:solidFill>
                <a:schemeClr val="tx1"/>
              </a:solidFill>
            </a:endParaRPr>
          </a:p>
        </p:txBody>
      </p:sp>
      <p:sp>
        <p:nvSpPr>
          <p:cNvPr id="26" name="吹き出し: 角を丸めた四角形 25"/>
          <p:cNvSpPr/>
          <p:nvPr/>
        </p:nvSpPr>
        <p:spPr>
          <a:xfrm>
            <a:off x="1194618" y="4081145"/>
            <a:ext cx="6221820" cy="1821532"/>
          </a:xfrm>
          <a:prstGeom prst="wedgeRoundRectCallout">
            <a:avLst>
              <a:gd name="adj1" fmla="val 7647"/>
              <a:gd name="adj2" fmla="val -87362"/>
              <a:gd name="adj3" fmla="val 1666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kumimoji="1" lang="ja-JP" altLang="en-US" b="1" dirty="0">
                <a:solidFill>
                  <a:srgbClr val="FF0000"/>
                </a:solidFill>
              </a:rPr>
              <a:t>ニュートリノレスダブルベータ崩壊を、見つけたい</a:t>
            </a:r>
            <a:endParaRPr kumimoji="1" lang="en-US" altLang="ja-JP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ja-JP" altLang="en-US" dirty="0"/>
              <a:t>半導体に少し手を出してみたものの、でかくするのが絶望的</a:t>
            </a:r>
            <a:endParaRPr kumimoji="1" lang="en-US" altLang="ja-JP" dirty="0"/>
          </a:p>
          <a:p>
            <a:pPr>
              <a:lnSpc>
                <a:spcPct val="150000"/>
              </a:lnSpc>
            </a:pPr>
            <a:r>
              <a:rPr kumimoji="1" lang="ja-JP" altLang="en-US" dirty="0"/>
              <a:t>かといって、エネルギー分解能がないと</a:t>
            </a:r>
            <a:r>
              <a:rPr kumimoji="1" lang="en-US" altLang="ja-JP" dirty="0"/>
              <a:t>2νββ</a:t>
            </a:r>
            <a:r>
              <a:rPr kumimoji="1" lang="ja-JP" altLang="en-US" dirty="0"/>
              <a:t>落とせない</a:t>
            </a:r>
            <a:endParaRPr kumimoji="1" lang="en-US" altLang="ja-JP" dirty="0"/>
          </a:p>
          <a:p>
            <a:pPr>
              <a:lnSpc>
                <a:spcPct val="150000"/>
              </a:lnSpc>
            </a:pPr>
            <a:r>
              <a:rPr kumimoji="1" lang="ja-JP" altLang="en-US" dirty="0"/>
              <a:t>高エネルギー分解能と大質量を両立できる実験を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0385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kumimoji="1" lang="ja-JP" altLang="en-US" dirty="0"/>
              <a:t>回路開発（</a:t>
            </a:r>
            <a:r>
              <a:rPr kumimoji="1" lang="en-US" altLang="ja-JP" dirty="0"/>
              <a:t>2015~</a:t>
            </a:r>
            <a:r>
              <a:rPr kumimoji="1" lang="ja-JP" altLang="en-US" dirty="0"/>
              <a:t>）</a:t>
            </a:r>
          </a:p>
        </p:txBody>
      </p:sp>
      <p:sp>
        <p:nvSpPr>
          <p:cNvPr id="41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5892" y="1187605"/>
            <a:ext cx="5690625" cy="5670395"/>
          </a:xfrm>
        </p:spPr>
        <p:txBody>
          <a:bodyPr/>
          <a:lstStyle/>
          <a:p>
            <a:r>
              <a:rPr lang="ja-JP" altLang="en-US" dirty="0"/>
              <a:t>要求性能</a:t>
            </a:r>
            <a:endParaRPr lang="en-US" altLang="ja-JP" dirty="0"/>
          </a:p>
          <a:p>
            <a:pPr lvl="1"/>
            <a:r>
              <a:rPr lang="ja-JP" altLang="en-US" dirty="0"/>
              <a:t>電荷量を間違わない回路</a:t>
            </a:r>
            <a:endParaRPr lang="en-US" altLang="ja-JP" dirty="0"/>
          </a:p>
          <a:p>
            <a:pPr lvl="1"/>
            <a:r>
              <a:rPr kumimoji="1" lang="ja-JP" altLang="en-US" dirty="0"/>
              <a:t>しかも多チャンネル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1p.e.</a:t>
            </a:r>
            <a:r>
              <a:rPr kumimoji="1" lang="ja-JP" altLang="en-US" dirty="0"/>
              <a:t>のキャリブレーションも</a:t>
            </a:r>
            <a:endParaRPr kumimoji="1" lang="en-US" altLang="ja-JP" dirty="0"/>
          </a:p>
          <a:p>
            <a:pPr lvl="1"/>
            <a:endParaRPr kumimoji="1" lang="en-US" altLang="ja-JP" dirty="0"/>
          </a:p>
          <a:p>
            <a:r>
              <a:rPr kumimoji="1" lang="ja-JP" altLang="en-US" dirty="0"/>
              <a:t>開発状況（</a:t>
            </a:r>
            <a:r>
              <a:rPr kumimoji="1" lang="en-US" altLang="ja-JP" dirty="0"/>
              <a:t>2</a:t>
            </a:r>
            <a:r>
              <a:rPr kumimoji="1" lang="ja-JP" altLang="en-US" dirty="0"/>
              <a:t>年くらい）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方針を決め、</a:t>
            </a:r>
            <a:r>
              <a:rPr lang="ja-JP" altLang="en-US" dirty="0"/>
              <a:t>回路図が完成</a:t>
            </a:r>
            <a:endParaRPr lang="en-US" altLang="ja-JP" dirty="0"/>
          </a:p>
          <a:p>
            <a:pPr lvl="1"/>
            <a:r>
              <a:rPr kumimoji="1" lang="ja-JP" altLang="en-US" dirty="0"/>
              <a:t>これから実装図⇒制作</a:t>
            </a:r>
            <a:endParaRPr kumimoji="1" lang="en-US" altLang="ja-JP" dirty="0"/>
          </a:p>
        </p:txBody>
      </p:sp>
      <p:pic>
        <p:nvPicPr>
          <p:cNvPr id="59" name="図 58"/>
          <p:cNvPicPr>
            <a:picLocks noChangeAspect="1"/>
          </p:cNvPicPr>
          <p:nvPr/>
        </p:nvPicPr>
        <p:blipFill rotWithShape="1">
          <a:blip r:embed="rId2"/>
          <a:srcRect l="16750" t="18356" r="17000" b="41160"/>
          <a:stretch/>
        </p:blipFill>
        <p:spPr>
          <a:xfrm>
            <a:off x="518921" y="4605028"/>
            <a:ext cx="4828489" cy="218648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l="14129" t="10620" r="14941"/>
          <a:stretch/>
        </p:blipFill>
        <p:spPr>
          <a:xfrm>
            <a:off x="5824852" y="4495801"/>
            <a:ext cx="3125295" cy="221524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/>
          <a:srcRect l="56720" t="25949" r="21440" b="12626"/>
          <a:stretch/>
        </p:blipFill>
        <p:spPr>
          <a:xfrm>
            <a:off x="5911138" y="366327"/>
            <a:ext cx="2515362" cy="3547305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 rot="19217983">
            <a:off x="6571386" y="5254205"/>
            <a:ext cx="1783892" cy="545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400" dirty="0">
                <a:solidFill>
                  <a:schemeClr val="tx1"/>
                </a:solidFill>
              </a:rPr>
              <a:t>図面完成！</a:t>
            </a:r>
          </a:p>
        </p:txBody>
      </p:sp>
    </p:spTree>
    <p:extLst>
      <p:ext uri="{BB962C8B-B14F-4D97-AF65-F5344CB8AC3E}">
        <p14:creationId xmlns:p14="http://schemas.microsoft.com/office/powerpoint/2010/main" val="1885501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altLang="ja-JP" dirty="0"/>
              <a:t>TPC</a:t>
            </a:r>
            <a:r>
              <a:rPr kumimoji="1" lang="ja-JP" altLang="en-US" dirty="0"/>
              <a:t>開発（</a:t>
            </a:r>
            <a:r>
              <a:rPr lang="en-US" altLang="ja-JP" dirty="0"/>
              <a:t>2016~</a:t>
            </a:r>
            <a:r>
              <a:rPr kumimoji="1" lang="ja-JP" altLang="en-US" dirty="0"/>
              <a:t>）</a:t>
            </a:r>
          </a:p>
        </p:txBody>
      </p:sp>
      <p:sp>
        <p:nvSpPr>
          <p:cNvPr id="41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5893" y="1325563"/>
            <a:ext cx="8687986" cy="5532437"/>
          </a:xfrm>
        </p:spPr>
        <p:txBody>
          <a:bodyPr/>
          <a:lstStyle/>
          <a:p>
            <a:r>
              <a:rPr lang="en-US" altLang="ja-JP" dirty="0"/>
              <a:t>TPC</a:t>
            </a:r>
            <a:r>
              <a:rPr lang="ja-JP" altLang="en-US" dirty="0"/>
              <a:t>に対する要求</a:t>
            </a:r>
            <a:endParaRPr lang="en-US" altLang="ja-JP" dirty="0"/>
          </a:p>
          <a:p>
            <a:pPr lvl="1"/>
            <a:r>
              <a:rPr lang="ja-JP" altLang="en-US" dirty="0"/>
              <a:t>電場がちゃんとかかる</a:t>
            </a:r>
            <a:endParaRPr lang="en-US" altLang="ja-JP" dirty="0"/>
          </a:p>
          <a:p>
            <a:pPr lvl="1"/>
            <a:r>
              <a:rPr lang="ja-JP" altLang="en-US" dirty="0"/>
              <a:t>高電圧：</a:t>
            </a:r>
            <a:r>
              <a:rPr lang="en-US" altLang="ja-JP" dirty="0"/>
              <a:t>70kV</a:t>
            </a:r>
          </a:p>
          <a:p>
            <a:pPr lvl="1"/>
            <a:r>
              <a:rPr lang="ja-JP" altLang="en-US" dirty="0"/>
              <a:t>低アウトガス、低物質量、低</a:t>
            </a:r>
            <a:r>
              <a:rPr lang="en-US" altLang="ja-JP" dirty="0"/>
              <a:t>BG</a:t>
            </a:r>
          </a:p>
          <a:p>
            <a:pPr lvl="1"/>
            <a:endParaRPr kumimoji="1" lang="en-US" altLang="ja-JP" dirty="0"/>
          </a:p>
          <a:p>
            <a:r>
              <a:rPr lang="ja-JP" altLang="en-US" dirty="0"/>
              <a:t>開発状況</a:t>
            </a:r>
            <a:endParaRPr lang="en-US" altLang="ja-JP" dirty="0"/>
          </a:p>
          <a:p>
            <a:pPr lvl="1"/>
            <a:r>
              <a:rPr kumimoji="1" lang="ja-JP" altLang="en-US" dirty="0"/>
              <a:t>電場計算：</a:t>
            </a:r>
            <a:r>
              <a:rPr kumimoji="1" lang="en-US" altLang="ja-JP" dirty="0"/>
              <a:t>OK</a:t>
            </a:r>
          </a:p>
          <a:p>
            <a:pPr lvl="1"/>
            <a:r>
              <a:rPr lang="ja-JP" altLang="en-US" dirty="0"/>
              <a:t>コッククロフト：試作機の評価中</a:t>
            </a:r>
            <a:endParaRPr lang="en-US" altLang="ja-JP" dirty="0"/>
          </a:p>
          <a:p>
            <a:pPr lvl="1"/>
            <a:r>
              <a:rPr lang="en-US" altLang="ja-JP" dirty="0"/>
              <a:t>TPC</a:t>
            </a:r>
            <a:r>
              <a:rPr lang="ja-JP" altLang="en-US" dirty="0"/>
              <a:t>ケージ</a:t>
            </a:r>
            <a:r>
              <a:rPr kumimoji="1" lang="ja-JP" altLang="en-US" dirty="0"/>
              <a:t>：考案・設計・選定中</a:t>
            </a:r>
            <a:endParaRPr kumimoji="1" lang="en-US" altLang="ja-JP" dirty="0"/>
          </a:p>
          <a:p>
            <a:pPr lvl="1"/>
            <a:r>
              <a:rPr lang="ja-JP" altLang="en-US" dirty="0"/>
              <a:t>キャリブレーションシステムも開発中</a:t>
            </a:r>
            <a:endParaRPr kumimoji="1" lang="en-US" altLang="ja-JP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914" y="4301350"/>
            <a:ext cx="2513965" cy="244369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020" y="34538"/>
            <a:ext cx="2980884" cy="2977611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893" y="2097596"/>
            <a:ext cx="2867071" cy="21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532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altLang="ja-JP" dirty="0"/>
              <a:t>TPC</a:t>
            </a:r>
            <a:r>
              <a:rPr kumimoji="1" lang="ja-JP" altLang="en-US" dirty="0"/>
              <a:t>開発（</a:t>
            </a:r>
            <a:r>
              <a:rPr lang="en-US" altLang="ja-JP" dirty="0"/>
              <a:t>2016~</a:t>
            </a:r>
            <a:r>
              <a:rPr kumimoji="1" lang="ja-JP" altLang="en-US" dirty="0"/>
              <a:t>）</a:t>
            </a:r>
          </a:p>
        </p:txBody>
      </p:sp>
      <p:sp>
        <p:nvSpPr>
          <p:cNvPr id="41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5893" y="1130643"/>
            <a:ext cx="8687986" cy="5727357"/>
          </a:xfrm>
        </p:spPr>
        <p:txBody>
          <a:bodyPr/>
          <a:lstStyle/>
          <a:p>
            <a:r>
              <a:rPr lang="ja-JP" altLang="en-US" dirty="0"/>
              <a:t>低物質量（低アウトガス・低</a:t>
            </a:r>
            <a:r>
              <a:rPr lang="en-US" altLang="ja-JP" dirty="0"/>
              <a:t>BG</a:t>
            </a:r>
            <a:r>
              <a:rPr lang="ja-JP" altLang="en-US" dirty="0"/>
              <a:t>）・高電圧・</a:t>
            </a:r>
            <a:r>
              <a:rPr lang="en-US" altLang="ja-JP" dirty="0"/>
              <a:t>VUV</a:t>
            </a:r>
            <a:r>
              <a:rPr lang="ja-JP" altLang="en-US" dirty="0"/>
              <a:t>反射</a:t>
            </a:r>
            <a:endParaRPr kumimoji="1" lang="en-US" altLang="ja-JP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236" y="1822622"/>
            <a:ext cx="2440563" cy="237234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1" t="9635" r="18898" b="4293"/>
          <a:stretch/>
        </p:blipFill>
        <p:spPr>
          <a:xfrm>
            <a:off x="2516512" y="1822622"/>
            <a:ext cx="3940854" cy="489666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057"/>
            <a:ext cx="2458592" cy="184394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22622"/>
            <a:ext cx="2516513" cy="2513750"/>
          </a:xfrm>
          <a:prstGeom prst="rect">
            <a:avLst/>
          </a:prstGeom>
        </p:spPr>
      </p:pic>
      <p:grpSp>
        <p:nvGrpSpPr>
          <p:cNvPr id="37" name="グループ化 36"/>
          <p:cNvGrpSpPr/>
          <p:nvPr/>
        </p:nvGrpSpPr>
        <p:grpSpPr>
          <a:xfrm>
            <a:off x="5450524" y="4159742"/>
            <a:ext cx="3693476" cy="2698258"/>
            <a:chOff x="5393724" y="4030844"/>
            <a:chExt cx="3693476" cy="2698258"/>
          </a:xfrm>
        </p:grpSpPr>
        <p:sp>
          <p:nvSpPr>
            <p:cNvPr id="10" name="正方形/長方形 9"/>
            <p:cNvSpPr/>
            <p:nvPr/>
          </p:nvSpPr>
          <p:spPr>
            <a:xfrm>
              <a:off x="5393724" y="4030844"/>
              <a:ext cx="518983" cy="59058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2" name="直線矢印コネクタ 11"/>
            <p:cNvCxnSpPr>
              <a:cxnSpLocks/>
            </p:cNvCxnSpPr>
            <p:nvPr/>
          </p:nvCxnSpPr>
          <p:spPr>
            <a:xfrm>
              <a:off x="5393724" y="4030844"/>
              <a:ext cx="962644" cy="17663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矢印コネクタ 13"/>
            <p:cNvCxnSpPr>
              <a:cxnSpLocks/>
            </p:cNvCxnSpPr>
            <p:nvPr/>
          </p:nvCxnSpPr>
          <p:spPr>
            <a:xfrm>
              <a:off x="5393724" y="4621427"/>
              <a:ext cx="962644" cy="210767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7"/>
            <p:cNvCxnSpPr>
              <a:cxnSpLocks/>
            </p:cNvCxnSpPr>
            <p:nvPr/>
          </p:nvCxnSpPr>
          <p:spPr>
            <a:xfrm>
              <a:off x="5912707" y="4030844"/>
              <a:ext cx="3151612" cy="17663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矢印コネクタ 20"/>
            <p:cNvCxnSpPr>
              <a:cxnSpLocks/>
            </p:cNvCxnSpPr>
            <p:nvPr/>
          </p:nvCxnSpPr>
          <p:spPr>
            <a:xfrm>
              <a:off x="5912707" y="4621426"/>
              <a:ext cx="3151612" cy="209786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27" r="10380" b="10540"/>
            <a:stretch/>
          </p:blipFill>
          <p:spPr>
            <a:xfrm>
              <a:off x="6356368" y="4207475"/>
              <a:ext cx="2730832" cy="2511811"/>
            </a:xfrm>
            <a:prstGeom prst="rect">
              <a:avLst/>
            </a:prstGeom>
          </p:spPr>
        </p:pic>
      </p:grpSp>
      <p:cxnSp>
        <p:nvCxnSpPr>
          <p:cNvPr id="27" name="直線矢印コネクタ 26"/>
          <p:cNvCxnSpPr>
            <a:cxnSpLocks/>
          </p:cNvCxnSpPr>
          <p:nvPr/>
        </p:nvCxnSpPr>
        <p:spPr>
          <a:xfrm>
            <a:off x="3159904" y="2385300"/>
            <a:ext cx="2643996" cy="1064348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>
            <a:cxnSpLocks/>
          </p:cNvCxnSpPr>
          <p:nvPr/>
        </p:nvCxnSpPr>
        <p:spPr>
          <a:xfrm flipH="1">
            <a:off x="4163806" y="3827059"/>
            <a:ext cx="24487" cy="2561041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正方形/長方形 34"/>
          <p:cNvSpPr/>
          <p:nvPr/>
        </p:nvSpPr>
        <p:spPr>
          <a:xfrm rot="1305605">
            <a:off x="4095102" y="2570038"/>
            <a:ext cx="953795" cy="4111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2400" dirty="0">
                <a:solidFill>
                  <a:schemeClr val="bg1"/>
                </a:solidFill>
              </a:rPr>
              <a:t>48cm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36" name="正方形/長方形 35"/>
          <p:cNvSpPr/>
          <p:nvPr/>
        </p:nvSpPr>
        <p:spPr>
          <a:xfrm rot="16200000">
            <a:off x="3523071" y="4878887"/>
            <a:ext cx="953795" cy="4111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2400" dirty="0">
                <a:solidFill>
                  <a:schemeClr val="bg1"/>
                </a:solidFill>
              </a:rPr>
              <a:t>48cm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39" name="矢印: 環状 38"/>
          <p:cNvSpPr/>
          <p:nvPr/>
        </p:nvSpPr>
        <p:spPr>
          <a:xfrm flipV="1">
            <a:off x="1808119" y="3886876"/>
            <a:ext cx="1719443" cy="2501224"/>
          </a:xfrm>
          <a:prstGeom prst="circularArrow">
            <a:avLst>
              <a:gd name="adj1" fmla="val 12928"/>
              <a:gd name="adj2" fmla="val 999289"/>
              <a:gd name="adj3" fmla="val 20311405"/>
              <a:gd name="adj4" fmla="val 14340819"/>
              <a:gd name="adj5" fmla="val 133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47341" y="4270954"/>
            <a:ext cx="1397627" cy="4111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>
                <a:solidFill>
                  <a:schemeClr val="tx1"/>
                </a:solidFill>
              </a:rPr>
              <a:t>電場計算</a:t>
            </a:r>
          </a:p>
        </p:txBody>
      </p:sp>
      <p:sp>
        <p:nvSpPr>
          <p:cNvPr id="43" name="正方形/長方形 42"/>
          <p:cNvSpPr/>
          <p:nvPr/>
        </p:nvSpPr>
        <p:spPr>
          <a:xfrm>
            <a:off x="56295" y="4673306"/>
            <a:ext cx="1397627" cy="4111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dirty="0">
                <a:solidFill>
                  <a:schemeClr val="tx1"/>
                </a:solidFill>
              </a:rPr>
              <a:t>CW</a:t>
            </a:r>
            <a:r>
              <a:rPr kumimoji="1" lang="ja-JP" altLang="en-US" dirty="0">
                <a:solidFill>
                  <a:schemeClr val="tx1"/>
                </a:solidFill>
              </a:rPr>
              <a:t>試作</a:t>
            </a:r>
          </a:p>
        </p:txBody>
      </p:sp>
    </p:spTree>
    <p:extLst>
      <p:ext uri="{BB962C8B-B14F-4D97-AF65-F5344CB8AC3E}">
        <p14:creationId xmlns:p14="http://schemas.microsoft.com/office/powerpoint/2010/main" val="33228478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kumimoji="1" lang="ja-JP" altLang="en-US" dirty="0"/>
              <a:t>キャリブレーション（</a:t>
            </a:r>
            <a:r>
              <a:rPr lang="en-US" altLang="ja-JP" dirty="0"/>
              <a:t>2016~</a:t>
            </a:r>
            <a:r>
              <a:rPr kumimoji="1" lang="ja-JP" altLang="en-US" dirty="0"/>
              <a:t>）</a:t>
            </a:r>
          </a:p>
        </p:txBody>
      </p:sp>
      <p:sp>
        <p:nvSpPr>
          <p:cNvPr id="41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5893" y="1325563"/>
            <a:ext cx="8687986" cy="5532437"/>
          </a:xfrm>
        </p:spPr>
        <p:txBody>
          <a:bodyPr/>
          <a:lstStyle/>
          <a:p>
            <a:r>
              <a:rPr lang="ja-JP" altLang="en-US" dirty="0"/>
              <a:t>個々の</a:t>
            </a:r>
            <a:r>
              <a:rPr lang="en-US" altLang="ja-JP" dirty="0"/>
              <a:t>MPPC</a:t>
            </a:r>
            <a:r>
              <a:rPr lang="ja-JP" altLang="en-US" dirty="0"/>
              <a:t>の性能を評価</a:t>
            </a:r>
            <a:endParaRPr lang="en-US" altLang="ja-JP" dirty="0"/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2998532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kumimoji="1" lang="en-US" altLang="ja-JP" dirty="0"/>
              <a:t>AXEL </a:t>
            </a:r>
            <a:r>
              <a:rPr kumimoji="1" lang="ja-JP" altLang="en-US" dirty="0"/>
              <a:t>計画　物理探索</a:t>
            </a:r>
          </a:p>
        </p:txBody>
      </p:sp>
      <p:cxnSp>
        <p:nvCxnSpPr>
          <p:cNvPr id="62" name="直線矢印コネクタ 61"/>
          <p:cNvCxnSpPr>
            <a:cxnSpLocks/>
          </p:cNvCxnSpPr>
          <p:nvPr/>
        </p:nvCxnSpPr>
        <p:spPr>
          <a:xfrm flipV="1">
            <a:off x="486508" y="1832953"/>
            <a:ext cx="821201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>
            <a:cxnSpLocks/>
          </p:cNvCxnSpPr>
          <p:nvPr/>
        </p:nvCxnSpPr>
        <p:spPr>
          <a:xfrm>
            <a:off x="797170" y="165295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/>
          <p:cNvCxnSpPr>
            <a:cxnSpLocks/>
          </p:cNvCxnSpPr>
          <p:nvPr/>
        </p:nvCxnSpPr>
        <p:spPr>
          <a:xfrm>
            <a:off x="1724026" y="165124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>
            <a:cxnSpLocks/>
          </p:cNvCxnSpPr>
          <p:nvPr/>
        </p:nvCxnSpPr>
        <p:spPr>
          <a:xfrm>
            <a:off x="2650882" y="165124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/>
          <p:cNvCxnSpPr>
            <a:cxnSpLocks/>
          </p:cNvCxnSpPr>
          <p:nvPr/>
        </p:nvCxnSpPr>
        <p:spPr>
          <a:xfrm>
            <a:off x="3577738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>
            <a:cxnSpLocks/>
          </p:cNvCxnSpPr>
          <p:nvPr/>
        </p:nvCxnSpPr>
        <p:spPr>
          <a:xfrm>
            <a:off x="4504594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>
            <a:cxnSpLocks/>
          </p:cNvCxnSpPr>
          <p:nvPr/>
        </p:nvCxnSpPr>
        <p:spPr>
          <a:xfrm>
            <a:off x="5431450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>
            <a:cxnSpLocks/>
          </p:cNvCxnSpPr>
          <p:nvPr/>
        </p:nvCxnSpPr>
        <p:spPr>
          <a:xfrm>
            <a:off x="6358306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/>
          <p:cNvCxnSpPr>
            <a:cxnSpLocks/>
          </p:cNvCxnSpPr>
          <p:nvPr/>
        </p:nvCxnSpPr>
        <p:spPr>
          <a:xfrm>
            <a:off x="7285162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/>
          <p:cNvCxnSpPr>
            <a:cxnSpLocks/>
          </p:cNvCxnSpPr>
          <p:nvPr/>
        </p:nvCxnSpPr>
        <p:spPr>
          <a:xfrm>
            <a:off x="8212016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正方形/長方形 71"/>
          <p:cNvSpPr/>
          <p:nvPr/>
        </p:nvSpPr>
        <p:spPr>
          <a:xfrm>
            <a:off x="363416" y="1337348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2017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3" name="正方形/長方形 72"/>
          <p:cNvSpPr/>
          <p:nvPr/>
        </p:nvSpPr>
        <p:spPr>
          <a:xfrm>
            <a:off x="1289167" y="1331790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2018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4" name="正方形/長方形 73"/>
          <p:cNvSpPr/>
          <p:nvPr/>
        </p:nvSpPr>
        <p:spPr>
          <a:xfrm>
            <a:off x="2217128" y="1326913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2019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5" name="正方形/長方形 74"/>
          <p:cNvSpPr/>
          <p:nvPr/>
        </p:nvSpPr>
        <p:spPr>
          <a:xfrm>
            <a:off x="3142879" y="1324038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2020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6" name="正方形/長方形 75"/>
          <p:cNvSpPr/>
          <p:nvPr/>
        </p:nvSpPr>
        <p:spPr>
          <a:xfrm>
            <a:off x="4070840" y="1321666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2021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7" name="正方形/長方形 76"/>
          <p:cNvSpPr/>
          <p:nvPr/>
        </p:nvSpPr>
        <p:spPr>
          <a:xfrm>
            <a:off x="4997696" y="1328861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2022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8" name="正方形/長方形 77"/>
          <p:cNvSpPr/>
          <p:nvPr/>
        </p:nvSpPr>
        <p:spPr>
          <a:xfrm>
            <a:off x="6850303" y="1328861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2024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9" name="正方形/長方形 78"/>
          <p:cNvSpPr/>
          <p:nvPr/>
        </p:nvSpPr>
        <p:spPr>
          <a:xfrm>
            <a:off x="5922342" y="1328861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2023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0" name="正方形/長方形 79"/>
          <p:cNvSpPr/>
          <p:nvPr/>
        </p:nvSpPr>
        <p:spPr>
          <a:xfrm>
            <a:off x="7778262" y="1328861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2025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7" name="正方形/長方形 86"/>
          <p:cNvSpPr/>
          <p:nvPr/>
        </p:nvSpPr>
        <p:spPr>
          <a:xfrm>
            <a:off x="697147" y="2563217"/>
            <a:ext cx="1952630" cy="651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dirty="0">
                <a:solidFill>
                  <a:schemeClr val="tx1"/>
                </a:solidFill>
              </a:rPr>
              <a:t>HP180L</a:t>
            </a:r>
            <a:r>
              <a:rPr kumimoji="1" lang="ja-JP" altLang="en-US" dirty="0">
                <a:solidFill>
                  <a:schemeClr val="tx1"/>
                </a:solidFill>
              </a:rPr>
              <a:t>の感触がつかめている頃</a:t>
            </a:r>
          </a:p>
        </p:txBody>
      </p:sp>
      <p:cxnSp>
        <p:nvCxnSpPr>
          <p:cNvPr id="39" name="直線矢印コネクタ 38"/>
          <p:cNvCxnSpPr>
            <a:cxnSpLocks/>
          </p:cNvCxnSpPr>
          <p:nvPr/>
        </p:nvCxnSpPr>
        <p:spPr>
          <a:xfrm flipV="1">
            <a:off x="2366512" y="1870436"/>
            <a:ext cx="0" cy="648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>
            <a:cxnSpLocks/>
          </p:cNvCxnSpPr>
          <p:nvPr/>
        </p:nvCxnSpPr>
        <p:spPr>
          <a:xfrm>
            <a:off x="1196972" y="1233854"/>
            <a:ext cx="0" cy="5866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正方形/長方形 40"/>
          <p:cNvSpPr/>
          <p:nvPr/>
        </p:nvSpPr>
        <p:spPr>
          <a:xfrm>
            <a:off x="1008437" y="984810"/>
            <a:ext cx="432342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>
                <a:solidFill>
                  <a:schemeClr val="tx1"/>
                </a:solidFill>
              </a:rPr>
              <a:t>今</a:t>
            </a:r>
          </a:p>
        </p:txBody>
      </p:sp>
      <p:sp>
        <p:nvSpPr>
          <p:cNvPr id="61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5893" y="3615254"/>
            <a:ext cx="8687986" cy="3242746"/>
          </a:xfrm>
        </p:spPr>
        <p:txBody>
          <a:bodyPr/>
          <a:lstStyle/>
          <a:p>
            <a:r>
              <a:rPr kumimoji="1" lang="en-US" altLang="ja-JP" dirty="0"/>
              <a:t>AXEL2000L</a:t>
            </a:r>
            <a:r>
              <a:rPr kumimoji="1" lang="ja-JP" altLang="en-US" dirty="0"/>
              <a:t>　（</a:t>
            </a:r>
            <a:r>
              <a:rPr kumimoji="1" lang="en-US" altLang="ja-JP" dirty="0"/>
              <a:t>~100kg</a:t>
            </a:r>
            <a:r>
              <a:rPr kumimoji="1" lang="ja-JP" altLang="en-US" dirty="0"/>
              <a:t>）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背景事象がない場合は</a:t>
            </a:r>
            <a:r>
              <a:rPr kumimoji="1" lang="en-US" altLang="ja-JP" dirty="0"/>
              <a:t>1</a:t>
            </a:r>
            <a:r>
              <a:rPr kumimoji="1" lang="ja-JP" altLang="en-US" dirty="0"/>
              <a:t>年観測で世界最高感度となる質量</a:t>
            </a:r>
            <a:endParaRPr kumimoji="1" lang="en-US" altLang="ja-JP" dirty="0"/>
          </a:p>
          <a:p>
            <a:pPr lvl="1"/>
            <a:r>
              <a:rPr lang="ja-JP" altLang="en-US" dirty="0"/>
              <a:t>スケールアップ技術の獲得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バックグラウンド事象の測定・理解</a:t>
            </a:r>
            <a:endParaRPr kumimoji="1" lang="en-US" altLang="ja-JP" dirty="0"/>
          </a:p>
          <a:p>
            <a:r>
              <a:rPr lang="en-US" altLang="ja-JP" dirty="0"/>
              <a:t>AXEL1ton</a:t>
            </a:r>
          </a:p>
          <a:p>
            <a:pPr lvl="1"/>
            <a:r>
              <a:rPr kumimoji="1" lang="ja-JP" altLang="en-US" dirty="0"/>
              <a:t>目的：逆階層を完全に探索しつくす（</a:t>
            </a:r>
            <a:r>
              <a:rPr kumimoji="1" lang="en-US" altLang="ja-JP" dirty="0"/>
              <a:t>20meV</a:t>
            </a:r>
            <a:r>
              <a:rPr kumimoji="1" lang="ja-JP" altLang="en-US" dirty="0"/>
              <a:t>）</a:t>
            </a:r>
            <a:endParaRPr lang="en-US" altLang="ja-JP" dirty="0"/>
          </a:p>
          <a:p>
            <a:pPr lvl="1"/>
            <a:endParaRPr kumimoji="1" lang="en-US" altLang="ja-JP" dirty="0"/>
          </a:p>
        </p:txBody>
      </p:sp>
      <p:sp>
        <p:nvSpPr>
          <p:cNvPr id="9" name="矢印: 五方向 8"/>
          <p:cNvSpPr/>
          <p:nvPr/>
        </p:nvSpPr>
        <p:spPr>
          <a:xfrm flipH="1">
            <a:off x="2682710" y="2056308"/>
            <a:ext cx="1821883" cy="432000"/>
          </a:xfrm>
          <a:prstGeom prst="homePlate">
            <a:avLst>
              <a:gd name="adj" fmla="val 21088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建設</a:t>
            </a:r>
          </a:p>
        </p:txBody>
      </p:sp>
      <p:sp>
        <p:nvSpPr>
          <p:cNvPr id="81" name="矢印: 五方向 80"/>
          <p:cNvSpPr/>
          <p:nvPr/>
        </p:nvSpPr>
        <p:spPr>
          <a:xfrm>
            <a:off x="4504592" y="2058302"/>
            <a:ext cx="2780567" cy="432000"/>
          </a:xfrm>
          <a:prstGeom prst="homePlate">
            <a:avLst>
              <a:gd name="adj" fmla="val 21088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物理</a:t>
            </a:r>
            <a:r>
              <a:rPr kumimoji="1" lang="en-US" altLang="ja-JP" dirty="0">
                <a:solidFill>
                  <a:schemeClr val="tx1"/>
                </a:solidFill>
              </a:rPr>
              <a:t>RUN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2" name="矢印: 五方向 81"/>
          <p:cNvSpPr/>
          <p:nvPr/>
        </p:nvSpPr>
        <p:spPr>
          <a:xfrm flipH="1">
            <a:off x="5463277" y="2590860"/>
            <a:ext cx="1821883" cy="432000"/>
          </a:xfrm>
          <a:prstGeom prst="homePlate">
            <a:avLst>
              <a:gd name="adj" fmla="val 21088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>
                <a:solidFill>
                  <a:schemeClr val="tx1"/>
                </a:solidFill>
              </a:rPr>
              <a:t>　　建設</a:t>
            </a:r>
          </a:p>
        </p:txBody>
      </p:sp>
      <p:sp>
        <p:nvSpPr>
          <p:cNvPr id="83" name="矢印: 五方向 82"/>
          <p:cNvSpPr/>
          <p:nvPr/>
        </p:nvSpPr>
        <p:spPr>
          <a:xfrm>
            <a:off x="7288849" y="2588740"/>
            <a:ext cx="1855151" cy="432000"/>
          </a:xfrm>
          <a:prstGeom prst="homePlate">
            <a:avLst>
              <a:gd name="adj" fmla="val 21088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ja-JP" altLang="en-US" dirty="0">
                <a:solidFill>
                  <a:schemeClr val="tx1"/>
                </a:solidFill>
              </a:rPr>
              <a:t>物理</a:t>
            </a:r>
            <a:r>
              <a:rPr kumimoji="1" lang="en-US" altLang="ja-JP" dirty="0">
                <a:solidFill>
                  <a:schemeClr val="tx1"/>
                </a:solidFill>
              </a:rPr>
              <a:t>RUN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837998" y="2089008"/>
            <a:ext cx="1583775" cy="3835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/>
              <a:t>AXEL2000L</a:t>
            </a:r>
            <a:endParaRPr kumimoji="1" lang="ja-JP" altLang="en-US" b="1" dirty="0"/>
          </a:p>
        </p:txBody>
      </p:sp>
      <p:sp>
        <p:nvSpPr>
          <p:cNvPr id="84" name="正方形/長方形 83"/>
          <p:cNvSpPr/>
          <p:nvPr/>
        </p:nvSpPr>
        <p:spPr>
          <a:xfrm>
            <a:off x="6442854" y="2621479"/>
            <a:ext cx="1583775" cy="3835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/>
              <a:t>AXEL1ton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5028188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kumimoji="1" lang="ja-JP" altLang="en-US" dirty="0"/>
              <a:t>競争相手</a:t>
            </a:r>
            <a:r>
              <a:rPr kumimoji="1" lang="ja-JP" altLang="en-US" dirty="0" err="1"/>
              <a:t>？、</a:t>
            </a:r>
            <a:r>
              <a:rPr kumimoji="1" lang="ja-JP" altLang="en-US" dirty="0"/>
              <a:t>協力相手？</a:t>
            </a:r>
          </a:p>
        </p:txBody>
      </p:sp>
      <p:cxnSp>
        <p:nvCxnSpPr>
          <p:cNvPr id="62" name="直線矢印コネクタ 61"/>
          <p:cNvCxnSpPr>
            <a:cxnSpLocks/>
          </p:cNvCxnSpPr>
          <p:nvPr/>
        </p:nvCxnSpPr>
        <p:spPr>
          <a:xfrm flipV="1">
            <a:off x="486508" y="1832953"/>
            <a:ext cx="821201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>
            <a:cxnSpLocks/>
          </p:cNvCxnSpPr>
          <p:nvPr/>
        </p:nvCxnSpPr>
        <p:spPr>
          <a:xfrm>
            <a:off x="797170" y="165295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/>
          <p:cNvCxnSpPr>
            <a:cxnSpLocks/>
          </p:cNvCxnSpPr>
          <p:nvPr/>
        </p:nvCxnSpPr>
        <p:spPr>
          <a:xfrm>
            <a:off x="1724026" y="165124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>
            <a:cxnSpLocks/>
          </p:cNvCxnSpPr>
          <p:nvPr/>
        </p:nvCxnSpPr>
        <p:spPr>
          <a:xfrm>
            <a:off x="2650882" y="165124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/>
          <p:cNvCxnSpPr>
            <a:cxnSpLocks/>
          </p:cNvCxnSpPr>
          <p:nvPr/>
        </p:nvCxnSpPr>
        <p:spPr>
          <a:xfrm>
            <a:off x="3577738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>
            <a:cxnSpLocks/>
          </p:cNvCxnSpPr>
          <p:nvPr/>
        </p:nvCxnSpPr>
        <p:spPr>
          <a:xfrm>
            <a:off x="4504594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>
            <a:cxnSpLocks/>
          </p:cNvCxnSpPr>
          <p:nvPr/>
        </p:nvCxnSpPr>
        <p:spPr>
          <a:xfrm>
            <a:off x="5431450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>
            <a:cxnSpLocks/>
          </p:cNvCxnSpPr>
          <p:nvPr/>
        </p:nvCxnSpPr>
        <p:spPr>
          <a:xfrm>
            <a:off x="6358306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/>
          <p:cNvCxnSpPr>
            <a:cxnSpLocks/>
          </p:cNvCxnSpPr>
          <p:nvPr/>
        </p:nvCxnSpPr>
        <p:spPr>
          <a:xfrm>
            <a:off x="7285162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/>
          <p:cNvCxnSpPr>
            <a:cxnSpLocks/>
          </p:cNvCxnSpPr>
          <p:nvPr/>
        </p:nvCxnSpPr>
        <p:spPr>
          <a:xfrm>
            <a:off x="8212016" y="1649535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正方形/長方形 71"/>
          <p:cNvSpPr/>
          <p:nvPr/>
        </p:nvSpPr>
        <p:spPr>
          <a:xfrm>
            <a:off x="363416" y="1337348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2017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3" name="正方形/長方形 72"/>
          <p:cNvSpPr/>
          <p:nvPr/>
        </p:nvSpPr>
        <p:spPr>
          <a:xfrm>
            <a:off x="1289167" y="1331790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2018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4" name="正方形/長方形 73"/>
          <p:cNvSpPr/>
          <p:nvPr/>
        </p:nvSpPr>
        <p:spPr>
          <a:xfrm>
            <a:off x="2217128" y="1326913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2019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5" name="正方形/長方形 74"/>
          <p:cNvSpPr/>
          <p:nvPr/>
        </p:nvSpPr>
        <p:spPr>
          <a:xfrm>
            <a:off x="3142879" y="1324038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2020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6" name="正方形/長方形 75"/>
          <p:cNvSpPr/>
          <p:nvPr/>
        </p:nvSpPr>
        <p:spPr>
          <a:xfrm>
            <a:off x="4070840" y="1321666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2021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7" name="正方形/長方形 76"/>
          <p:cNvSpPr/>
          <p:nvPr/>
        </p:nvSpPr>
        <p:spPr>
          <a:xfrm>
            <a:off x="4997696" y="1328861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2022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8" name="正方形/長方形 77"/>
          <p:cNvSpPr/>
          <p:nvPr/>
        </p:nvSpPr>
        <p:spPr>
          <a:xfrm>
            <a:off x="6850303" y="1328861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2024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9" name="正方形/長方形 78"/>
          <p:cNvSpPr/>
          <p:nvPr/>
        </p:nvSpPr>
        <p:spPr>
          <a:xfrm>
            <a:off x="5922342" y="1328861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2023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0" name="正方形/長方形 79"/>
          <p:cNvSpPr/>
          <p:nvPr/>
        </p:nvSpPr>
        <p:spPr>
          <a:xfrm>
            <a:off x="7778262" y="1328861"/>
            <a:ext cx="867507" cy="275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2025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7" name="正方形/長方形 86"/>
          <p:cNvSpPr/>
          <p:nvPr/>
        </p:nvSpPr>
        <p:spPr>
          <a:xfrm>
            <a:off x="697147" y="2563217"/>
            <a:ext cx="1952630" cy="651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dirty="0">
                <a:solidFill>
                  <a:schemeClr val="tx1"/>
                </a:solidFill>
              </a:rPr>
              <a:t>HP180L</a:t>
            </a:r>
            <a:r>
              <a:rPr kumimoji="1" lang="ja-JP" altLang="en-US" dirty="0">
                <a:solidFill>
                  <a:schemeClr val="tx1"/>
                </a:solidFill>
              </a:rPr>
              <a:t>の感触がつかめている頃</a:t>
            </a:r>
          </a:p>
        </p:txBody>
      </p:sp>
      <p:cxnSp>
        <p:nvCxnSpPr>
          <p:cNvPr id="39" name="直線矢印コネクタ 38"/>
          <p:cNvCxnSpPr>
            <a:cxnSpLocks/>
          </p:cNvCxnSpPr>
          <p:nvPr/>
        </p:nvCxnSpPr>
        <p:spPr>
          <a:xfrm flipV="1">
            <a:off x="2366512" y="1870436"/>
            <a:ext cx="0" cy="648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>
            <a:cxnSpLocks/>
          </p:cNvCxnSpPr>
          <p:nvPr/>
        </p:nvCxnSpPr>
        <p:spPr>
          <a:xfrm>
            <a:off x="1196972" y="1233854"/>
            <a:ext cx="0" cy="5866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正方形/長方形 40"/>
          <p:cNvSpPr/>
          <p:nvPr/>
        </p:nvSpPr>
        <p:spPr>
          <a:xfrm>
            <a:off x="1008437" y="984810"/>
            <a:ext cx="432342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>
                <a:solidFill>
                  <a:schemeClr val="tx1"/>
                </a:solidFill>
              </a:rPr>
              <a:t>今</a:t>
            </a:r>
          </a:p>
        </p:txBody>
      </p:sp>
      <p:sp>
        <p:nvSpPr>
          <p:cNvPr id="61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5893" y="4246747"/>
            <a:ext cx="8687986" cy="2611253"/>
          </a:xfrm>
        </p:spPr>
        <p:txBody>
          <a:bodyPr/>
          <a:lstStyle/>
          <a:p>
            <a:r>
              <a:rPr kumimoji="1" lang="en-US" altLang="ja-JP" dirty="0"/>
              <a:t>NEXT</a:t>
            </a:r>
            <a:r>
              <a:rPr kumimoji="1" lang="ja-JP" altLang="en-US" dirty="0"/>
              <a:t>（スペイン、</a:t>
            </a:r>
            <a:r>
              <a:rPr lang="en-US" altLang="ja-JP" dirty="0"/>
              <a:t>C</a:t>
            </a:r>
            <a:r>
              <a:rPr kumimoji="1" lang="en-US" altLang="ja-JP" dirty="0"/>
              <a:t>anfranc</a:t>
            </a:r>
            <a:r>
              <a:rPr kumimoji="1" lang="ja-JP" altLang="en-US" dirty="0"/>
              <a:t>）</a:t>
            </a:r>
            <a:endParaRPr kumimoji="1" lang="en-US" altLang="ja-JP" dirty="0"/>
          </a:p>
          <a:p>
            <a:pPr lvl="1"/>
            <a:r>
              <a:rPr lang="ja-JP" altLang="en-US" dirty="0"/>
              <a:t>大型で分解能を維持できればつけ入るすきがある</a:t>
            </a:r>
            <a:endParaRPr kumimoji="1" lang="en-US" altLang="ja-JP" dirty="0"/>
          </a:p>
          <a:p>
            <a:pPr lvl="1"/>
            <a:r>
              <a:rPr lang="en-US" altLang="ja-JP" dirty="0"/>
              <a:t>ELCC</a:t>
            </a:r>
            <a:r>
              <a:rPr lang="ja-JP" altLang="en-US" dirty="0"/>
              <a:t>の有用性は向こうのスポークスパーソンにも理解あり</a:t>
            </a:r>
            <a:endParaRPr kumimoji="1" lang="en-US" altLang="ja-JP" dirty="0"/>
          </a:p>
          <a:p>
            <a:r>
              <a:rPr lang="en-US" altLang="ja-JP" dirty="0" err="1"/>
              <a:t>PandaX</a:t>
            </a:r>
            <a:r>
              <a:rPr lang="en-US" altLang="ja-JP" dirty="0"/>
              <a:t>-III</a:t>
            </a:r>
            <a:r>
              <a:rPr lang="ja-JP" altLang="en-US" dirty="0"/>
              <a:t>（中国、</a:t>
            </a:r>
            <a:r>
              <a:rPr lang="en-US" altLang="ja-JP" dirty="0"/>
              <a:t>Jinping</a:t>
            </a:r>
            <a:r>
              <a:rPr lang="ja-JP" altLang="en-US" dirty="0"/>
              <a:t>）</a:t>
            </a:r>
            <a:endParaRPr lang="en-US" altLang="ja-JP" dirty="0"/>
          </a:p>
          <a:p>
            <a:pPr lvl="1"/>
            <a:r>
              <a:rPr kumimoji="1" lang="ja-JP" altLang="en-US" dirty="0"/>
              <a:t>トラッキングのために</a:t>
            </a:r>
            <a:r>
              <a:rPr kumimoji="1" lang="en-US" altLang="ja-JP" dirty="0"/>
              <a:t>TMA</a:t>
            </a:r>
            <a:r>
              <a:rPr kumimoji="1" lang="ja-JP" altLang="en-US" dirty="0"/>
              <a:t>混ぜ、分解能は少し犠牲に</a:t>
            </a:r>
            <a:endParaRPr kumimoji="1" lang="en-US" altLang="ja-JP" dirty="0"/>
          </a:p>
          <a:p>
            <a:pPr lvl="1"/>
            <a:r>
              <a:rPr lang="en-US" altLang="ja-JP" dirty="0"/>
              <a:t>2νββ</a:t>
            </a:r>
            <a:r>
              <a:rPr lang="ja-JP" altLang="en-US" dirty="0"/>
              <a:t>の</a:t>
            </a:r>
            <a:r>
              <a:rPr lang="en-US" altLang="ja-JP" dirty="0"/>
              <a:t>BG</a:t>
            </a:r>
            <a:r>
              <a:rPr lang="ja-JP" altLang="en-US" dirty="0"/>
              <a:t>は残る</a:t>
            </a:r>
            <a:endParaRPr kumimoji="1" lang="en-US" altLang="ja-JP" dirty="0"/>
          </a:p>
        </p:txBody>
      </p:sp>
      <p:sp>
        <p:nvSpPr>
          <p:cNvPr id="9" name="矢印: 五方向 8"/>
          <p:cNvSpPr/>
          <p:nvPr/>
        </p:nvSpPr>
        <p:spPr>
          <a:xfrm flipH="1">
            <a:off x="2682710" y="2056308"/>
            <a:ext cx="1821883" cy="432000"/>
          </a:xfrm>
          <a:prstGeom prst="homePlate">
            <a:avLst>
              <a:gd name="adj" fmla="val 21088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建設</a:t>
            </a:r>
          </a:p>
        </p:txBody>
      </p:sp>
      <p:sp>
        <p:nvSpPr>
          <p:cNvPr id="81" name="矢印: 五方向 80"/>
          <p:cNvSpPr/>
          <p:nvPr/>
        </p:nvSpPr>
        <p:spPr>
          <a:xfrm>
            <a:off x="4504592" y="2058302"/>
            <a:ext cx="2780567" cy="432000"/>
          </a:xfrm>
          <a:prstGeom prst="homePlate">
            <a:avLst>
              <a:gd name="adj" fmla="val 21088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物理</a:t>
            </a:r>
            <a:r>
              <a:rPr kumimoji="1" lang="en-US" altLang="ja-JP" dirty="0">
                <a:solidFill>
                  <a:schemeClr val="tx1"/>
                </a:solidFill>
              </a:rPr>
              <a:t>RUN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2" name="矢印: 五方向 81"/>
          <p:cNvSpPr/>
          <p:nvPr/>
        </p:nvSpPr>
        <p:spPr>
          <a:xfrm flipH="1">
            <a:off x="5463277" y="2590860"/>
            <a:ext cx="1821883" cy="432000"/>
          </a:xfrm>
          <a:prstGeom prst="homePlate">
            <a:avLst>
              <a:gd name="adj" fmla="val 21088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>
                <a:solidFill>
                  <a:schemeClr val="tx1"/>
                </a:solidFill>
              </a:rPr>
              <a:t>　　建設</a:t>
            </a:r>
          </a:p>
        </p:txBody>
      </p:sp>
      <p:sp>
        <p:nvSpPr>
          <p:cNvPr id="83" name="矢印: 五方向 82"/>
          <p:cNvSpPr/>
          <p:nvPr/>
        </p:nvSpPr>
        <p:spPr>
          <a:xfrm>
            <a:off x="7288849" y="2588740"/>
            <a:ext cx="1855151" cy="432000"/>
          </a:xfrm>
          <a:prstGeom prst="homePlate">
            <a:avLst>
              <a:gd name="adj" fmla="val 21088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ja-JP" altLang="en-US" dirty="0">
                <a:solidFill>
                  <a:schemeClr val="tx1"/>
                </a:solidFill>
              </a:rPr>
              <a:t>物理</a:t>
            </a:r>
            <a:r>
              <a:rPr kumimoji="1" lang="en-US" altLang="ja-JP" dirty="0">
                <a:solidFill>
                  <a:schemeClr val="tx1"/>
                </a:solidFill>
              </a:rPr>
              <a:t>RUN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837998" y="2089008"/>
            <a:ext cx="1583775" cy="3835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/>
              <a:t>AXEL2000L</a:t>
            </a:r>
            <a:endParaRPr kumimoji="1" lang="ja-JP" altLang="en-US" b="1" dirty="0"/>
          </a:p>
        </p:txBody>
      </p:sp>
      <p:sp>
        <p:nvSpPr>
          <p:cNvPr id="84" name="正方形/長方形 83"/>
          <p:cNvSpPr/>
          <p:nvPr/>
        </p:nvSpPr>
        <p:spPr>
          <a:xfrm>
            <a:off x="6442854" y="2621479"/>
            <a:ext cx="1583775" cy="3835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/>
              <a:t>AXEL1ton</a:t>
            </a:r>
            <a:endParaRPr kumimoji="1" lang="ja-JP" altLang="en-US" b="1" dirty="0"/>
          </a:p>
        </p:txBody>
      </p:sp>
      <p:sp>
        <p:nvSpPr>
          <p:cNvPr id="4" name="矢印: 五方向 3"/>
          <p:cNvSpPr/>
          <p:nvPr/>
        </p:nvSpPr>
        <p:spPr>
          <a:xfrm>
            <a:off x="2156674" y="3259329"/>
            <a:ext cx="2679405" cy="356510"/>
          </a:xfrm>
          <a:prstGeom prst="homePlate">
            <a:avLst>
              <a:gd name="adj" fmla="val 458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NEXT</a:t>
            </a:r>
            <a:r>
              <a:rPr kumimoji="1" lang="ja-JP" altLang="en-US" dirty="0"/>
              <a:t>　</a:t>
            </a:r>
            <a:r>
              <a:rPr kumimoji="1" lang="en-US" altLang="ja-JP" dirty="0"/>
              <a:t>100kg</a:t>
            </a:r>
            <a:r>
              <a:rPr kumimoji="1" lang="ja-JP" altLang="en-US" dirty="0"/>
              <a:t>　</a:t>
            </a:r>
            <a:r>
              <a:rPr kumimoji="1" lang="en-US" altLang="ja-JP" dirty="0"/>
              <a:t>0.7%</a:t>
            </a:r>
            <a:endParaRPr kumimoji="1" lang="ja-JP" altLang="en-US" dirty="0"/>
          </a:p>
        </p:txBody>
      </p:sp>
      <p:sp>
        <p:nvSpPr>
          <p:cNvPr id="36" name="矢印: 五方向 35"/>
          <p:cNvSpPr/>
          <p:nvPr/>
        </p:nvSpPr>
        <p:spPr>
          <a:xfrm>
            <a:off x="1310074" y="3753038"/>
            <a:ext cx="2679405" cy="356510"/>
          </a:xfrm>
          <a:prstGeom prst="homePlate">
            <a:avLst>
              <a:gd name="adj" fmla="val 458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/>
              <a:t>PandaX</a:t>
            </a:r>
            <a:r>
              <a:rPr kumimoji="1" lang="en-US" altLang="ja-JP" dirty="0"/>
              <a:t>-III</a:t>
            </a:r>
            <a:r>
              <a:rPr kumimoji="1" lang="ja-JP" altLang="en-US" dirty="0"/>
              <a:t>　</a:t>
            </a:r>
            <a:r>
              <a:rPr kumimoji="1" lang="en-US" altLang="ja-JP" dirty="0"/>
              <a:t>200kg</a:t>
            </a:r>
            <a:r>
              <a:rPr kumimoji="1" lang="ja-JP" altLang="en-US" dirty="0"/>
              <a:t>　</a:t>
            </a:r>
            <a:r>
              <a:rPr kumimoji="1" lang="en-US" altLang="ja-JP" dirty="0"/>
              <a:t>3%</a:t>
            </a:r>
            <a:endParaRPr kumimoji="1" lang="ja-JP" altLang="en-US" dirty="0"/>
          </a:p>
        </p:txBody>
      </p:sp>
      <p:sp>
        <p:nvSpPr>
          <p:cNvPr id="37" name="矢印: 五方向 36"/>
          <p:cNvSpPr/>
          <p:nvPr/>
        </p:nvSpPr>
        <p:spPr>
          <a:xfrm>
            <a:off x="5463277" y="3753038"/>
            <a:ext cx="3090616" cy="356510"/>
          </a:xfrm>
          <a:prstGeom prst="homePlate">
            <a:avLst>
              <a:gd name="adj" fmla="val 458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/>
              <a:t>PandaX</a:t>
            </a:r>
            <a:r>
              <a:rPr kumimoji="1" lang="en-US" altLang="ja-JP" dirty="0"/>
              <a:t>-III</a:t>
            </a:r>
            <a:r>
              <a:rPr kumimoji="1" lang="ja-JP" altLang="en-US" dirty="0"/>
              <a:t>　</a:t>
            </a:r>
            <a:r>
              <a:rPr kumimoji="1" lang="en-US" altLang="ja-JP" dirty="0"/>
              <a:t>5×200kg</a:t>
            </a:r>
            <a:r>
              <a:rPr kumimoji="1" lang="ja-JP" altLang="en-US" dirty="0"/>
              <a:t>　</a:t>
            </a:r>
            <a:r>
              <a:rPr kumimoji="1" lang="en-US" altLang="ja-JP" dirty="0"/>
              <a:t>1%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327169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112919"/>
          </a:xfrm>
        </p:spPr>
        <p:txBody>
          <a:bodyPr/>
          <a:lstStyle/>
          <a:p>
            <a:r>
              <a:rPr kumimoji="1" lang="en-US" altLang="ja-JP" dirty="0"/>
              <a:t>Dark-AXEL</a:t>
            </a:r>
            <a:r>
              <a:rPr kumimoji="1" lang="ja-JP" altLang="en-US" dirty="0"/>
              <a:t>（仮</a:t>
            </a:r>
            <a:r>
              <a:rPr lang="ja-JP" altLang="en-US" dirty="0"/>
              <a:t>称</a:t>
            </a:r>
            <a:r>
              <a:rPr kumimoji="1" lang="ja-JP" altLang="en-US" dirty="0"/>
              <a:t>）</a:t>
            </a:r>
          </a:p>
        </p:txBody>
      </p:sp>
      <p:sp>
        <p:nvSpPr>
          <p:cNvPr id="61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5893" y="1112921"/>
            <a:ext cx="8687986" cy="5745080"/>
          </a:xfrm>
        </p:spPr>
        <p:txBody>
          <a:bodyPr/>
          <a:lstStyle/>
          <a:p>
            <a:r>
              <a:rPr kumimoji="1" lang="ja-JP" altLang="en-US" dirty="0"/>
              <a:t>高圧キセノンガス</a:t>
            </a:r>
            <a:r>
              <a:rPr kumimoji="1" lang="en-US" altLang="ja-JP" dirty="0"/>
              <a:t>TPC</a:t>
            </a:r>
            <a:r>
              <a:rPr kumimoji="1" lang="ja-JP" altLang="en-US" dirty="0"/>
              <a:t>で暗黒物質探索</a:t>
            </a:r>
            <a:endParaRPr kumimoji="1" lang="en-US" altLang="ja-JP" dirty="0"/>
          </a:p>
          <a:p>
            <a:pPr lvl="1"/>
            <a:r>
              <a:rPr lang="ja-JP" altLang="en-US" dirty="0"/>
              <a:t>方向感度＋大質量＋</a:t>
            </a:r>
            <a:r>
              <a:rPr lang="en-US" altLang="ja-JP" dirty="0"/>
              <a:t>SI</a:t>
            </a:r>
            <a:r>
              <a:rPr lang="ja-JP" altLang="en-US" dirty="0"/>
              <a:t>感度</a:t>
            </a:r>
            <a:endParaRPr kumimoji="1" lang="en-US" altLang="ja-JP" dirty="0"/>
          </a:p>
          <a:p>
            <a:pPr lvl="1"/>
            <a:r>
              <a:rPr lang="ja-JP" altLang="en-US" dirty="0"/>
              <a:t>（エネルギー分解能がよいので低質量も狙えそう）</a:t>
            </a:r>
            <a:endParaRPr lang="en-US" altLang="ja-JP" dirty="0"/>
          </a:p>
          <a:p>
            <a:pPr lvl="1"/>
            <a:endParaRPr kumimoji="1" lang="en-US" altLang="ja-JP" dirty="0"/>
          </a:p>
          <a:p>
            <a:r>
              <a:rPr kumimoji="1" lang="ja-JP" altLang="en-US" dirty="0"/>
              <a:t>柱状再結合（方向感度のための肝）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電場と飛跡の角度により再結合の量が変化する（かも）</a:t>
            </a:r>
            <a:endParaRPr kumimoji="1" lang="en-US" altLang="ja-JP" dirty="0"/>
          </a:p>
          <a:p>
            <a:pPr lvl="1"/>
            <a:r>
              <a:rPr lang="ja-JP" altLang="en-US" dirty="0"/>
              <a:t>試験機を作って調査中</a:t>
            </a:r>
            <a:endParaRPr lang="en-US" altLang="ja-JP" dirty="0"/>
          </a:p>
          <a:p>
            <a:pPr lvl="1"/>
            <a:r>
              <a:rPr kumimoji="1" lang="ja-JP" altLang="en-US" dirty="0"/>
              <a:t>かなり面白いデータが得られてます！</a:t>
            </a:r>
            <a:endParaRPr kumimoji="1" lang="en-US" altLang="ja-JP" dirty="0"/>
          </a:p>
          <a:p>
            <a:pPr lvl="1"/>
            <a:endParaRPr kumimoji="1"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" t="22239" r="14137" b="33284"/>
          <a:stretch>
            <a:fillRect/>
          </a:stretch>
        </p:blipFill>
        <p:spPr bwMode="auto">
          <a:xfrm>
            <a:off x="846538" y="4571935"/>
            <a:ext cx="4742130" cy="213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788" y="3856120"/>
            <a:ext cx="2251409" cy="3001879"/>
          </a:xfrm>
          <a:prstGeom prst="rect">
            <a:avLst/>
          </a:prstGeom>
        </p:spPr>
      </p:pic>
      <p:sp>
        <p:nvSpPr>
          <p:cNvPr id="7" name="吹き出し: 角を丸めた四角形 6"/>
          <p:cNvSpPr/>
          <p:nvPr/>
        </p:nvSpPr>
        <p:spPr>
          <a:xfrm>
            <a:off x="6770093" y="2523624"/>
            <a:ext cx="2203786" cy="577516"/>
          </a:xfrm>
          <a:prstGeom prst="wedgeRoundRectCallout">
            <a:avLst>
              <a:gd name="adj1" fmla="val -30933"/>
              <a:gd name="adj2" fmla="val 7916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400" dirty="0"/>
              <a:t>D. </a:t>
            </a:r>
            <a:r>
              <a:rPr lang="en-US" altLang="ja-JP" sz="1400" dirty="0" err="1"/>
              <a:t>Nygren</a:t>
            </a:r>
            <a:r>
              <a:rPr lang="en-US" altLang="ja-JP" sz="1400" dirty="0"/>
              <a:t> J Phys. Conf. Ser. 460 (2013) 012006</a:t>
            </a:r>
          </a:p>
        </p:txBody>
      </p:sp>
    </p:spTree>
    <p:extLst>
      <p:ext uri="{BB962C8B-B14F-4D97-AF65-F5344CB8AC3E}">
        <p14:creationId xmlns:p14="http://schemas.microsoft.com/office/powerpoint/2010/main" val="3330956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14400"/>
          </a:xfrm>
        </p:spPr>
        <p:txBody>
          <a:bodyPr/>
          <a:lstStyle/>
          <a:p>
            <a:r>
              <a:rPr kumimoji="1" lang="ja-JP" altLang="en-US" dirty="0"/>
              <a:t>まとめ</a:t>
            </a:r>
          </a:p>
        </p:txBody>
      </p:sp>
      <p:sp>
        <p:nvSpPr>
          <p:cNvPr id="61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2346" y="914401"/>
            <a:ext cx="9011653" cy="5943600"/>
          </a:xfrm>
        </p:spPr>
        <p:txBody>
          <a:bodyPr>
            <a:normAutofit/>
          </a:bodyPr>
          <a:lstStyle/>
          <a:p>
            <a:r>
              <a:rPr kumimoji="1" lang="en-US" altLang="ja-JP" sz="2400" dirty="0"/>
              <a:t>AXEL</a:t>
            </a:r>
            <a:r>
              <a:rPr kumimoji="1" lang="ja-JP" altLang="en-US" sz="2400" dirty="0"/>
              <a:t>実験</a:t>
            </a:r>
            <a:endParaRPr kumimoji="1" lang="en-US" altLang="ja-JP" sz="2400" dirty="0"/>
          </a:p>
          <a:p>
            <a:pPr lvl="1"/>
            <a:r>
              <a:rPr lang="ja-JP" altLang="en-US" sz="2000" dirty="0"/>
              <a:t>高圧キセノンガス</a:t>
            </a:r>
            <a:r>
              <a:rPr lang="en-US" altLang="ja-JP" sz="2000" dirty="0"/>
              <a:t>TPC</a:t>
            </a:r>
            <a:r>
              <a:rPr lang="ja-JP" altLang="en-US" sz="2000" dirty="0"/>
              <a:t>を用いた</a:t>
            </a:r>
            <a:r>
              <a:rPr lang="en-US" altLang="ja-JP" sz="2000" dirty="0"/>
              <a:t>0νββ</a:t>
            </a:r>
            <a:r>
              <a:rPr lang="ja-JP" altLang="en-US" sz="2000" dirty="0"/>
              <a:t>探索実験（</a:t>
            </a:r>
            <a:r>
              <a:rPr lang="en-US" altLang="ja-JP" sz="2000" dirty="0"/>
              <a:t>R&amp;D</a:t>
            </a:r>
            <a:r>
              <a:rPr lang="ja-JP" altLang="en-US" sz="2000" dirty="0"/>
              <a:t>中）</a:t>
            </a:r>
            <a:endParaRPr lang="en-US" altLang="ja-JP" sz="2000" dirty="0"/>
          </a:p>
          <a:p>
            <a:pPr lvl="1"/>
            <a:r>
              <a:rPr lang="ja-JP" altLang="en-US" sz="2000" dirty="0"/>
              <a:t>高エネルギー分解能・大質量・バックグラウンド除去能力を</a:t>
            </a:r>
            <a:endParaRPr lang="en-US" altLang="ja-JP" sz="2000" dirty="0"/>
          </a:p>
          <a:p>
            <a:pPr lvl="1"/>
            <a:r>
              <a:rPr lang="ja-JP" altLang="en-US" sz="2000" dirty="0"/>
              <a:t>（方向に感度を持つ暗黒物質探索もできるかも）</a:t>
            </a:r>
            <a:endParaRPr lang="en-US" altLang="ja-JP" sz="2000" dirty="0"/>
          </a:p>
          <a:p>
            <a:r>
              <a:rPr lang="en-US" altLang="ja-JP" sz="2400" dirty="0"/>
              <a:t>HP10L</a:t>
            </a:r>
            <a:r>
              <a:rPr lang="ja-JP" altLang="en-US" sz="1800" dirty="0"/>
              <a:t>（</a:t>
            </a:r>
            <a:r>
              <a:rPr lang="en-US" altLang="ja-JP" sz="1800" dirty="0"/>
              <a:t>2014~2017</a:t>
            </a:r>
            <a:r>
              <a:rPr lang="ja-JP" altLang="en-US" sz="1800" dirty="0"/>
              <a:t>）</a:t>
            </a:r>
            <a:endParaRPr lang="en-US" altLang="ja-JP" sz="1800" dirty="0"/>
          </a:p>
          <a:p>
            <a:pPr lvl="1"/>
            <a:r>
              <a:rPr lang="ja-JP" altLang="en-US" sz="2000" dirty="0"/>
              <a:t>独自の読み出し（</a:t>
            </a:r>
            <a:r>
              <a:rPr lang="en-US" altLang="ja-JP" sz="2000" dirty="0"/>
              <a:t>ELCC</a:t>
            </a:r>
            <a:r>
              <a:rPr lang="ja-JP" altLang="en-US" sz="2000" dirty="0"/>
              <a:t>）の性能評価をしてきた（</a:t>
            </a:r>
            <a:r>
              <a:rPr lang="en-US" altLang="ja-JP" sz="2000" baseline="30000" dirty="0"/>
              <a:t>57</a:t>
            </a:r>
            <a:r>
              <a:rPr lang="en-US" altLang="ja-JP" sz="2000" dirty="0"/>
              <a:t>Co</a:t>
            </a:r>
            <a:r>
              <a:rPr lang="ja-JP" altLang="en-US" sz="2000" dirty="0"/>
              <a:t> </a:t>
            </a:r>
            <a:r>
              <a:rPr lang="en-US" altLang="ja-JP" sz="2000" dirty="0"/>
              <a:t>122keV</a:t>
            </a:r>
            <a:r>
              <a:rPr lang="ja-JP" altLang="en-US" sz="2000" dirty="0"/>
              <a:t>）</a:t>
            </a:r>
            <a:endParaRPr lang="en-US" altLang="ja-JP" sz="2000" dirty="0"/>
          </a:p>
          <a:p>
            <a:pPr lvl="1"/>
            <a:r>
              <a:rPr lang="ja-JP" altLang="en-US" sz="2000" dirty="0"/>
              <a:t>エネルギー分解能：</a:t>
            </a:r>
            <a:r>
              <a:rPr lang="en-US" altLang="ja-JP" sz="2000" dirty="0"/>
              <a:t>0.59~1.6%FWHM</a:t>
            </a:r>
            <a:r>
              <a:rPr lang="ja-JP" altLang="en-US" sz="2000" dirty="0"/>
              <a:t>（</a:t>
            </a:r>
            <a:r>
              <a:rPr lang="en-US" altLang="ja-JP" sz="2000" dirty="0"/>
              <a:t>Q</a:t>
            </a:r>
            <a:r>
              <a:rPr lang="ja-JP" altLang="en-US" sz="2000" dirty="0"/>
              <a:t>値換算）</a:t>
            </a:r>
            <a:endParaRPr lang="en-US" altLang="ja-JP" sz="2000" dirty="0"/>
          </a:p>
          <a:p>
            <a:r>
              <a:rPr lang="en-US" altLang="ja-JP" sz="2400" dirty="0"/>
              <a:t>HP180L</a:t>
            </a:r>
            <a:r>
              <a:rPr lang="ja-JP" altLang="en-US" sz="1800" dirty="0"/>
              <a:t>（</a:t>
            </a:r>
            <a:r>
              <a:rPr lang="en-US" altLang="ja-JP" sz="1800" dirty="0"/>
              <a:t>2017~2019</a:t>
            </a:r>
            <a:r>
              <a:rPr lang="ja-JP" altLang="en-US" sz="1800" dirty="0"/>
              <a:t>）</a:t>
            </a:r>
            <a:endParaRPr lang="en-US" altLang="ja-JP" sz="1800" dirty="0"/>
          </a:p>
          <a:p>
            <a:pPr lvl="1"/>
            <a:r>
              <a:rPr lang="ja-JP" altLang="en-US" sz="2000" dirty="0"/>
              <a:t>圧力容器・回路：</a:t>
            </a:r>
            <a:r>
              <a:rPr lang="en-US" altLang="ja-JP" sz="2000" dirty="0"/>
              <a:t>Coming</a:t>
            </a:r>
            <a:r>
              <a:rPr lang="ja-JP" altLang="en-US" sz="2000" dirty="0"/>
              <a:t> </a:t>
            </a:r>
            <a:r>
              <a:rPr lang="en-US" altLang="ja-JP" sz="2000" dirty="0"/>
              <a:t>soon</a:t>
            </a:r>
            <a:r>
              <a:rPr lang="ja-JP" altLang="en-US" sz="2000" dirty="0"/>
              <a:t>　　</a:t>
            </a:r>
            <a:r>
              <a:rPr lang="en-US" altLang="ja-JP" sz="2000" dirty="0"/>
              <a:t>TPC</a:t>
            </a:r>
            <a:r>
              <a:rPr lang="ja-JP" altLang="en-US" sz="2000" dirty="0"/>
              <a:t>：設計中</a:t>
            </a:r>
            <a:endParaRPr lang="en-US" altLang="ja-JP" sz="2000" dirty="0"/>
          </a:p>
          <a:p>
            <a:pPr lvl="1"/>
            <a:r>
              <a:rPr lang="en-US" altLang="ja-JP" sz="2000" dirty="0"/>
              <a:t>2.5MeV</a:t>
            </a:r>
            <a:r>
              <a:rPr lang="ja-JP" altLang="en-US" sz="2000" dirty="0" err="1"/>
              <a:t>での</a:t>
            </a:r>
            <a:r>
              <a:rPr lang="ja-JP" altLang="en-US" sz="2000" dirty="0"/>
              <a:t>性能評価（エネルギー分解能、トラッキング）</a:t>
            </a:r>
            <a:endParaRPr lang="en-US" altLang="ja-JP" sz="2000" dirty="0"/>
          </a:p>
          <a:p>
            <a:r>
              <a:rPr lang="ja-JP" altLang="en-US" sz="2400" dirty="0"/>
              <a:t>物理探索</a:t>
            </a:r>
            <a:r>
              <a:rPr lang="ja-JP" altLang="en-US" sz="1800" dirty="0"/>
              <a:t>（</a:t>
            </a:r>
            <a:r>
              <a:rPr lang="en-US" altLang="ja-JP" sz="1800" dirty="0"/>
              <a:t>2019~</a:t>
            </a:r>
            <a:r>
              <a:rPr lang="ja-JP" altLang="en-US" sz="1800" dirty="0"/>
              <a:t>）</a:t>
            </a:r>
            <a:endParaRPr lang="en-US" altLang="ja-JP" sz="1800" dirty="0"/>
          </a:p>
          <a:p>
            <a:pPr lvl="1"/>
            <a:r>
              <a:rPr lang="ja-JP" altLang="en-US" sz="2000" dirty="0"/>
              <a:t>段階的に開発を進める</a:t>
            </a:r>
            <a:endParaRPr lang="en-US" altLang="ja-JP" sz="2000" dirty="0"/>
          </a:p>
          <a:p>
            <a:pPr lvl="1"/>
            <a:r>
              <a:rPr lang="ja-JP" altLang="en-US" sz="2000" dirty="0"/>
              <a:t>エネルギー分解能を出すことで世界と戦う</a:t>
            </a:r>
            <a:endParaRPr lang="en-US" altLang="ja-JP" sz="2000" dirty="0"/>
          </a:p>
        </p:txBody>
      </p:sp>
      <p:sp>
        <p:nvSpPr>
          <p:cNvPr id="3" name="正方形/長方形 2"/>
          <p:cNvSpPr/>
          <p:nvPr/>
        </p:nvSpPr>
        <p:spPr>
          <a:xfrm>
            <a:off x="2249904" y="5901489"/>
            <a:ext cx="5059279" cy="8061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/>
              <a:t>さらなるアイデアの導入も果敢に続けたい</a:t>
            </a:r>
            <a:endParaRPr kumimoji="1" lang="en-US" altLang="ja-JP" sz="2000" dirty="0"/>
          </a:p>
          <a:p>
            <a:pPr algn="ctr"/>
            <a:r>
              <a:rPr kumimoji="1" lang="ja-JP" altLang="en-US" sz="2000" dirty="0"/>
              <a:t>一緒に研究する人、歓迎します</a:t>
            </a:r>
          </a:p>
        </p:txBody>
      </p:sp>
    </p:spTree>
    <p:extLst>
      <p:ext uri="{BB962C8B-B14F-4D97-AF65-F5344CB8AC3E}">
        <p14:creationId xmlns:p14="http://schemas.microsoft.com/office/powerpoint/2010/main" val="1383151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87213"/>
            <a:ext cx="7886700" cy="1325563"/>
          </a:xfrm>
        </p:spPr>
        <p:txBody>
          <a:bodyPr/>
          <a:lstStyle/>
          <a:p>
            <a:r>
              <a:rPr kumimoji="1" lang="en-US" altLang="ja-JP" dirty="0"/>
              <a:t>Prototype detector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8037" y="1582053"/>
            <a:ext cx="4006931" cy="5102526"/>
          </a:xfrm>
        </p:spPr>
        <p:txBody>
          <a:bodyPr/>
          <a:lstStyle/>
          <a:p>
            <a:r>
              <a:rPr kumimoji="1" lang="en-US" altLang="ja-JP" dirty="0"/>
              <a:t>Parameters</a:t>
            </a:r>
          </a:p>
          <a:p>
            <a:pPr lvl="1"/>
            <a:r>
              <a:rPr kumimoji="1" lang="en-US" altLang="ja-JP" dirty="0"/>
              <a:t>Sensitive region:</a:t>
            </a:r>
            <a:br>
              <a:rPr kumimoji="1" lang="en-US" altLang="ja-JP" dirty="0"/>
            </a:br>
            <a:r>
              <a:rPr kumimoji="1" lang="en-US" altLang="ja-JP" dirty="0"/>
              <a:t> 6 x 6 x 9 cm</a:t>
            </a:r>
          </a:p>
          <a:p>
            <a:pPr lvl="1"/>
            <a:r>
              <a:rPr lang="en-US" altLang="ja-JP" dirty="0"/>
              <a:t>Cell </a:t>
            </a:r>
            <a:r>
              <a:rPr lang="en-US" altLang="ja-JP" dirty="0" err="1"/>
              <a:t>num</a:t>
            </a:r>
            <a:r>
              <a:rPr lang="en-US" altLang="ja-JP" dirty="0"/>
              <a:t>: 64</a:t>
            </a:r>
          </a:p>
          <a:p>
            <a:pPr lvl="1"/>
            <a:r>
              <a:rPr kumimoji="1" lang="en-US" altLang="ja-JP" dirty="0"/>
              <a:t>Gas pressure: 4 bar</a:t>
            </a:r>
          </a:p>
          <a:p>
            <a:pPr lvl="1"/>
            <a:r>
              <a:rPr kumimoji="1" lang="en-US" altLang="ja-JP" dirty="0" err="1"/>
              <a:t>E</a:t>
            </a:r>
            <a:r>
              <a:rPr kumimoji="1" lang="en-US" altLang="ja-JP" baseline="-25000" dirty="0" err="1"/>
              <a:t>drift</a:t>
            </a:r>
            <a:r>
              <a:rPr kumimoji="1" lang="en-US" altLang="ja-JP" dirty="0"/>
              <a:t>: 100 V/cm/</a:t>
            </a:r>
            <a:r>
              <a:rPr kumimoji="1" lang="en-US" altLang="ja-JP" dirty="0" err="1"/>
              <a:t>atm</a:t>
            </a:r>
            <a:endParaRPr kumimoji="1" lang="en-US" altLang="ja-JP" dirty="0"/>
          </a:p>
          <a:p>
            <a:pPr lvl="1"/>
            <a:r>
              <a:rPr lang="en-US" altLang="ja-JP" dirty="0"/>
              <a:t>E</a:t>
            </a:r>
            <a:r>
              <a:rPr lang="en-US" altLang="ja-JP" baseline="-25000" dirty="0"/>
              <a:t>EL</a:t>
            </a:r>
            <a:r>
              <a:rPr lang="en-US" altLang="ja-JP" dirty="0"/>
              <a:t>: 2.7kV/cm/</a:t>
            </a:r>
            <a:r>
              <a:rPr lang="en-US" altLang="ja-JP" dirty="0" err="1"/>
              <a:t>atm</a:t>
            </a:r>
            <a:endParaRPr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MPPC-VUV3</a:t>
            </a:r>
          </a:p>
          <a:p>
            <a:pPr lvl="1"/>
            <a:r>
              <a:rPr kumimoji="1" lang="en-US" altLang="ja-JP" dirty="0"/>
              <a:t>PDE: 23%</a:t>
            </a:r>
          </a:p>
          <a:p>
            <a:pPr lvl="1"/>
            <a:r>
              <a:rPr lang="en-US" altLang="ja-JP" dirty="0"/>
              <a:t>Size: 3 x 3 mm</a:t>
            </a:r>
            <a:r>
              <a:rPr lang="en-US" altLang="ja-JP" baseline="30000" dirty="0"/>
              <a:t>2</a:t>
            </a:r>
          </a:p>
          <a:p>
            <a:pPr lvl="1"/>
            <a:endParaRPr kumimoji="1" lang="en-US" altLang="ja-JP" dirty="0"/>
          </a:p>
          <a:p>
            <a:endParaRPr kumimoji="1"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4499992" y="1412776"/>
            <a:ext cx="4644008" cy="5445224"/>
            <a:chOff x="4499992" y="1412776"/>
            <a:chExt cx="4644008" cy="5445224"/>
          </a:xfrm>
        </p:grpSpPr>
        <p:pic>
          <p:nvPicPr>
            <p:cNvPr id="6" name="pasted-image.tif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rcRect l="12404" b="9034"/>
            <a:stretch>
              <a:fillRect/>
            </a:stretch>
          </p:blipFill>
          <p:spPr>
            <a:xfrm>
              <a:off x="4499992" y="1412776"/>
              <a:ext cx="4644008" cy="361702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DSC_0260.jpg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rcRect l="12999" t="8842" r="13254" b="11582"/>
            <a:stretch>
              <a:fillRect/>
            </a:stretch>
          </p:blipFill>
          <p:spPr>
            <a:xfrm>
              <a:off x="6644000" y="5058000"/>
              <a:ext cx="2500000" cy="18000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" name="pasted-image.tif"/>
            <p:cNvPicPr>
              <a:picLocks noChangeAspect="1"/>
            </p:cNvPicPr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4499992" y="5058000"/>
              <a:ext cx="2121707" cy="1800000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9" name="直線矢印コネクタ 8"/>
            <p:cNvCxnSpPr>
              <a:stCxn id="8" idx="0"/>
            </p:cNvCxnSpPr>
            <p:nvPr/>
          </p:nvCxnSpPr>
          <p:spPr>
            <a:xfrm flipV="1">
              <a:off x="5560846" y="4365104"/>
              <a:ext cx="163282" cy="692896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矢印コネクタ 9"/>
            <p:cNvCxnSpPr>
              <a:stCxn id="7" idx="0"/>
            </p:cNvCxnSpPr>
            <p:nvPr/>
          </p:nvCxnSpPr>
          <p:spPr>
            <a:xfrm flipH="1" flipV="1">
              <a:off x="6012160" y="4365104"/>
              <a:ext cx="1881840" cy="692896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0"/>
            <p:cNvSpPr txBox="1"/>
            <p:nvPr/>
          </p:nvSpPr>
          <p:spPr>
            <a:xfrm>
              <a:off x="6919673" y="1412776"/>
              <a:ext cx="22243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chemeClr val="bg1"/>
                  </a:solidFill>
                </a:rPr>
                <a:t>Prototype detector</a:t>
              </a:r>
              <a:endParaRPr kumimoji="1" lang="ja-JP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6660232" y="6519446"/>
              <a:ext cx="19271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chemeClr val="bg1"/>
                  </a:solidFill>
                </a:rPr>
                <a:t>anode electrode</a:t>
              </a:r>
              <a:endParaRPr kumimoji="1" lang="ja-JP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4499992" y="6519446"/>
              <a:ext cx="9060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chemeClr val="bg1"/>
                  </a:solidFill>
                </a:rPr>
                <a:t>MPPCs</a:t>
              </a:r>
              <a:endParaRPr kumimoji="1" lang="ja-JP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4499992" y="5085184"/>
              <a:ext cx="61908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b="1" dirty="0"/>
                <a:t>7.5mm</a:t>
              </a:r>
              <a:endParaRPr kumimoji="1" lang="ja-JP" altLang="en-US" sz="900" b="1" dirty="0"/>
            </a:p>
          </p:txBody>
        </p:sp>
        <p:cxnSp>
          <p:nvCxnSpPr>
            <p:cNvPr id="15" name="直線矢印コネクタ 14"/>
            <p:cNvCxnSpPr/>
            <p:nvPr/>
          </p:nvCxnSpPr>
          <p:spPr>
            <a:xfrm flipV="1">
              <a:off x="4932040" y="5301208"/>
              <a:ext cx="72008" cy="14401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直線矢印コネクタ 16"/>
          <p:cNvCxnSpPr/>
          <p:nvPr/>
        </p:nvCxnSpPr>
        <p:spPr>
          <a:xfrm flipV="1">
            <a:off x="6179926" y="2438400"/>
            <a:ext cx="1155594" cy="2032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6368834" y="2146625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9cm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6838859" y="171046"/>
            <a:ext cx="2110281" cy="3859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/>
              <a:t>arxiv</a:t>
            </a:r>
            <a:r>
              <a:rPr kumimoji="1" lang="en-US" altLang="ja-JP" dirty="0"/>
              <a:t>: 1701.03931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152148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2"/>
          <a:srcRect l="43101" t="15765" r="13311" b="21016"/>
          <a:stretch/>
        </p:blipFill>
        <p:spPr>
          <a:xfrm>
            <a:off x="4855779" y="2572932"/>
            <a:ext cx="3985523" cy="3909849"/>
          </a:xfrm>
          <a:prstGeom prst="rect">
            <a:avLst/>
          </a:prstGeom>
        </p:spPr>
      </p:pic>
      <p:sp>
        <p:nvSpPr>
          <p:cNvPr id="28" name="吹き出し: 角を丸めた四角形 27"/>
          <p:cNvSpPr/>
          <p:nvPr/>
        </p:nvSpPr>
        <p:spPr>
          <a:xfrm>
            <a:off x="502617" y="3902793"/>
            <a:ext cx="2745171" cy="2199875"/>
          </a:xfrm>
          <a:prstGeom prst="wedgeRoundRectCallout">
            <a:avLst>
              <a:gd name="adj1" fmla="val 139282"/>
              <a:gd name="adj2" fmla="val -2126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kumimoji="1" lang="en-US" altLang="ja-JP" dirty="0"/>
              <a:t>cross section view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87213"/>
            <a:ext cx="7886700" cy="1325563"/>
          </a:xfrm>
        </p:spPr>
        <p:txBody>
          <a:bodyPr/>
          <a:lstStyle/>
          <a:p>
            <a:r>
              <a:rPr kumimoji="1" lang="en-US" altLang="ja-JP" dirty="0"/>
              <a:t>ELCC design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01463" y="1412776"/>
            <a:ext cx="8816414" cy="4520615"/>
          </a:xfrm>
        </p:spPr>
        <p:txBody>
          <a:bodyPr/>
          <a:lstStyle/>
          <a:p>
            <a:r>
              <a:rPr kumimoji="1" lang="en-US" altLang="ja-JP" dirty="0"/>
              <a:t>To prevent discharge, PTFE holes is slightly smaller than anode(Cu) holes</a:t>
            </a:r>
            <a:endParaRPr kumimoji="1" lang="ja-JP" alt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819807" y="4326058"/>
            <a:ext cx="510803" cy="105313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2381502" y="4326058"/>
            <a:ext cx="510803" cy="105313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819807" y="4206240"/>
            <a:ext cx="384679" cy="1198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2507626" y="4206240"/>
            <a:ext cx="384679" cy="1198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6" name="直線コネクタ 25"/>
          <p:cNvCxnSpPr>
            <a:cxnSpLocks/>
          </p:cNvCxnSpPr>
          <p:nvPr/>
        </p:nvCxnSpPr>
        <p:spPr>
          <a:xfrm flipV="1">
            <a:off x="819807" y="5379194"/>
            <a:ext cx="2072498" cy="1"/>
          </a:xfrm>
          <a:prstGeom prst="line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219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04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図 10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7" y="3308022"/>
            <a:ext cx="6401129" cy="347997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87213"/>
            <a:ext cx="7886700" cy="1325563"/>
          </a:xfrm>
        </p:spPr>
        <p:txBody>
          <a:bodyPr/>
          <a:lstStyle/>
          <a:p>
            <a:r>
              <a:rPr lang="en-US" altLang="ja-JP" dirty="0"/>
              <a:t>High voltage applying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7023" y="1535997"/>
            <a:ext cx="8916977" cy="2306148"/>
          </a:xfrm>
        </p:spPr>
        <p:txBody>
          <a:bodyPr/>
          <a:lstStyle/>
          <a:p>
            <a:r>
              <a:rPr lang="en-US" altLang="ja-JP" dirty="0"/>
              <a:t>Two HV modules to control both EL field and drift field</a:t>
            </a:r>
          </a:p>
          <a:p>
            <a:pPr lvl="1"/>
            <a:r>
              <a:rPr lang="en-US" altLang="ja-JP" dirty="0"/>
              <a:t>HFR10-30N, HFR10-20N [</a:t>
            </a:r>
            <a:r>
              <a:rPr lang="en-US" altLang="ja-JP" dirty="0" err="1"/>
              <a:t>Matsusada</a:t>
            </a:r>
            <a:r>
              <a:rPr lang="en-US" altLang="ja-JP" dirty="0"/>
              <a:t>-precision]</a:t>
            </a:r>
          </a:p>
          <a:p>
            <a:r>
              <a:rPr lang="en-US" altLang="ja-JP" dirty="0"/>
              <a:t>Diode and resistance for circuit</a:t>
            </a:r>
            <a:r>
              <a:rPr lang="ja-JP" altLang="en-US" dirty="0"/>
              <a:t> </a:t>
            </a:r>
            <a:r>
              <a:rPr lang="en-US" altLang="ja-JP" dirty="0"/>
              <a:t>protection</a:t>
            </a:r>
          </a:p>
        </p:txBody>
      </p:sp>
      <p:grpSp>
        <p:nvGrpSpPr>
          <p:cNvPr id="13" name="グループ化 12"/>
          <p:cNvGrpSpPr/>
          <p:nvPr/>
        </p:nvGrpSpPr>
        <p:grpSpPr>
          <a:xfrm rot="16200000">
            <a:off x="7230103" y="5612409"/>
            <a:ext cx="485928" cy="433898"/>
            <a:chOff x="2654662" y="1424834"/>
            <a:chExt cx="651674" cy="576065"/>
          </a:xfrm>
        </p:grpSpPr>
        <p:cxnSp>
          <p:nvCxnSpPr>
            <p:cNvPr id="14" name="直線矢印コネクタ 13"/>
            <p:cNvCxnSpPr/>
            <p:nvPr/>
          </p:nvCxnSpPr>
          <p:spPr>
            <a:xfrm rot="5400000" flipH="1">
              <a:off x="3038212" y="1549431"/>
              <a:ext cx="305661" cy="56469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/>
            <p:cNvCxnSpPr/>
            <p:nvPr/>
          </p:nvCxnSpPr>
          <p:spPr>
            <a:xfrm rot="5400000" flipV="1">
              <a:off x="3035339" y="1729902"/>
              <a:ext cx="360040" cy="181954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/>
            <p:cNvCxnSpPr/>
            <p:nvPr/>
          </p:nvCxnSpPr>
          <p:spPr>
            <a:xfrm flipH="1" flipV="1">
              <a:off x="2726670" y="1899532"/>
              <a:ext cx="576066" cy="72008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/>
            <p:cNvCxnSpPr/>
            <p:nvPr/>
          </p:nvCxnSpPr>
          <p:spPr>
            <a:xfrm flipH="1" flipV="1">
              <a:off x="2654662" y="1539492"/>
              <a:ext cx="435650" cy="245383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7"/>
            <p:cNvCxnSpPr/>
            <p:nvPr/>
          </p:nvCxnSpPr>
          <p:spPr>
            <a:xfrm rot="5400000">
              <a:off x="2991333" y="1439598"/>
              <a:ext cx="170699" cy="141172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/>
            <p:cNvCxnSpPr>
              <a:cxnSpLocks/>
            </p:cNvCxnSpPr>
            <p:nvPr/>
          </p:nvCxnSpPr>
          <p:spPr>
            <a:xfrm flipH="1" flipV="1">
              <a:off x="2663610" y="1719514"/>
              <a:ext cx="304228" cy="44846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グループ化 37"/>
          <p:cNvGrpSpPr/>
          <p:nvPr/>
        </p:nvGrpSpPr>
        <p:grpSpPr>
          <a:xfrm rot="16200000">
            <a:off x="6202386" y="4457669"/>
            <a:ext cx="2572217" cy="651050"/>
            <a:chOff x="5508103" y="3769669"/>
            <a:chExt cx="2882836" cy="651050"/>
          </a:xfrm>
        </p:grpSpPr>
        <p:sp>
          <p:nvSpPr>
            <p:cNvPr id="39" name="フリーフォーム: 図形 38"/>
            <p:cNvSpPr/>
            <p:nvPr/>
          </p:nvSpPr>
          <p:spPr>
            <a:xfrm flipH="1" flipV="1">
              <a:off x="5508103" y="3769669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フリーフォーム: 図形 39"/>
            <p:cNvSpPr/>
            <p:nvPr/>
          </p:nvSpPr>
          <p:spPr>
            <a:xfrm flipH="1">
              <a:off x="5508103" y="4115736"/>
              <a:ext cx="2880000" cy="144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フリーフォーム: 図形 40"/>
            <p:cNvSpPr/>
            <p:nvPr/>
          </p:nvSpPr>
          <p:spPr>
            <a:xfrm flipH="1">
              <a:off x="5508103" y="4097576"/>
              <a:ext cx="2880000" cy="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フリーフォーム: 図形 41"/>
            <p:cNvSpPr/>
            <p:nvPr/>
          </p:nvSpPr>
          <p:spPr>
            <a:xfrm flipH="1" flipV="1">
              <a:off x="5508103" y="3932822"/>
              <a:ext cx="2880000" cy="143484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フリーフォーム: 図形 42"/>
            <p:cNvSpPr/>
            <p:nvPr/>
          </p:nvSpPr>
          <p:spPr>
            <a:xfrm flipH="1">
              <a:off x="5510939" y="4132719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4" name="直線矢印コネクタ 43"/>
            <p:cNvCxnSpPr/>
            <p:nvPr/>
          </p:nvCxnSpPr>
          <p:spPr>
            <a:xfrm rot="5400000" flipV="1">
              <a:off x="7427631" y="3688865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矢印コネクタ 44"/>
            <p:cNvCxnSpPr/>
            <p:nvPr/>
          </p:nvCxnSpPr>
          <p:spPr>
            <a:xfrm rot="5400000" flipV="1">
              <a:off x="7424607" y="3852018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矢印コネクタ 45"/>
            <p:cNvCxnSpPr/>
            <p:nvPr/>
          </p:nvCxnSpPr>
          <p:spPr>
            <a:xfrm rot="5400000" flipV="1">
              <a:off x="7424607" y="4016198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矢印コネクタ 46"/>
            <p:cNvCxnSpPr/>
            <p:nvPr/>
          </p:nvCxnSpPr>
          <p:spPr>
            <a:xfrm rot="5400000" flipV="1">
              <a:off x="7424607" y="417893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矢印コネクタ 47"/>
            <p:cNvCxnSpPr/>
            <p:nvPr/>
          </p:nvCxnSpPr>
          <p:spPr>
            <a:xfrm rot="5400000" flipV="1">
              <a:off x="7424607" y="4339915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グループ化 48"/>
          <p:cNvGrpSpPr/>
          <p:nvPr/>
        </p:nvGrpSpPr>
        <p:grpSpPr>
          <a:xfrm rot="16200000">
            <a:off x="7012611" y="4452519"/>
            <a:ext cx="2572217" cy="651050"/>
            <a:chOff x="5073868" y="760833"/>
            <a:chExt cx="2882836" cy="651050"/>
          </a:xfrm>
        </p:grpSpPr>
        <p:sp>
          <p:nvSpPr>
            <p:cNvPr id="50" name="フリーフォーム: 図形 49"/>
            <p:cNvSpPr/>
            <p:nvPr/>
          </p:nvSpPr>
          <p:spPr>
            <a:xfrm flipH="1" flipV="1">
              <a:off x="5073868" y="760833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フリーフォーム: 図形 50"/>
            <p:cNvSpPr/>
            <p:nvPr/>
          </p:nvSpPr>
          <p:spPr>
            <a:xfrm flipH="1">
              <a:off x="5073868" y="1106900"/>
              <a:ext cx="2880000" cy="144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フリーフォーム: 図形 51"/>
            <p:cNvSpPr/>
            <p:nvPr/>
          </p:nvSpPr>
          <p:spPr>
            <a:xfrm flipH="1">
              <a:off x="5073868" y="1088740"/>
              <a:ext cx="2880000" cy="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フリーフォーム: 図形 52"/>
            <p:cNvSpPr/>
            <p:nvPr/>
          </p:nvSpPr>
          <p:spPr>
            <a:xfrm flipH="1" flipV="1">
              <a:off x="5073868" y="923986"/>
              <a:ext cx="2880000" cy="143484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フリーフォーム: 図形 53"/>
            <p:cNvSpPr/>
            <p:nvPr/>
          </p:nvSpPr>
          <p:spPr>
            <a:xfrm flipH="1">
              <a:off x="5076704" y="1123883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5" name="直線矢印コネクタ 54"/>
            <p:cNvCxnSpPr/>
            <p:nvPr/>
          </p:nvCxnSpPr>
          <p:spPr>
            <a:xfrm rot="5400000" flipV="1">
              <a:off x="6993396" y="680029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矢印コネクタ 55"/>
            <p:cNvCxnSpPr/>
            <p:nvPr/>
          </p:nvCxnSpPr>
          <p:spPr>
            <a:xfrm rot="5400000" flipV="1">
              <a:off x="6990372" y="84318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矢印コネクタ 56"/>
            <p:cNvCxnSpPr/>
            <p:nvPr/>
          </p:nvCxnSpPr>
          <p:spPr>
            <a:xfrm rot="5400000" flipV="1">
              <a:off x="6990372" y="100736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矢印コネクタ 57"/>
            <p:cNvCxnSpPr/>
            <p:nvPr/>
          </p:nvCxnSpPr>
          <p:spPr>
            <a:xfrm rot="5400000" flipV="1">
              <a:off x="6990372" y="1170096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矢印コネクタ 58"/>
            <p:cNvCxnSpPr/>
            <p:nvPr/>
          </p:nvCxnSpPr>
          <p:spPr>
            <a:xfrm rot="5400000" flipV="1">
              <a:off x="6990372" y="1331079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" name="直線コネクタ 59"/>
          <p:cNvCxnSpPr/>
          <p:nvPr/>
        </p:nvCxnSpPr>
        <p:spPr>
          <a:xfrm rot="16200000">
            <a:off x="7889505" y="5402928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/>
          <p:cNvCxnSpPr/>
          <p:nvPr/>
        </p:nvCxnSpPr>
        <p:spPr>
          <a:xfrm rot="16200000">
            <a:off x="7064916" y="5402928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正方形/長方形 61"/>
          <p:cNvSpPr/>
          <p:nvPr/>
        </p:nvSpPr>
        <p:spPr>
          <a:xfrm>
            <a:off x="7709485" y="5556416"/>
            <a:ext cx="360040" cy="509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正方形/長方形 62"/>
          <p:cNvSpPr/>
          <p:nvPr/>
        </p:nvSpPr>
        <p:spPr>
          <a:xfrm>
            <a:off x="6884896" y="5560223"/>
            <a:ext cx="360040" cy="509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4" name="直線コネクタ 63"/>
          <p:cNvCxnSpPr>
            <a:cxnSpLocks/>
          </p:cNvCxnSpPr>
          <p:nvPr/>
        </p:nvCxnSpPr>
        <p:spPr>
          <a:xfrm>
            <a:off x="6772869" y="6060065"/>
            <a:ext cx="2286284" cy="12257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グループ化 67"/>
          <p:cNvGrpSpPr/>
          <p:nvPr/>
        </p:nvGrpSpPr>
        <p:grpSpPr>
          <a:xfrm rot="16200000">
            <a:off x="7422116" y="5981064"/>
            <a:ext cx="128458" cy="344973"/>
            <a:chOff x="3292611" y="4164147"/>
            <a:chExt cx="128458" cy="344973"/>
          </a:xfrm>
        </p:grpSpPr>
        <p:sp>
          <p:nvSpPr>
            <p:cNvPr id="69" name="正方形/長方形 68"/>
            <p:cNvSpPr/>
            <p:nvPr/>
          </p:nvSpPr>
          <p:spPr>
            <a:xfrm>
              <a:off x="3292611" y="4164147"/>
              <a:ext cx="122474" cy="3449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正方形/長方形 69"/>
            <p:cNvSpPr/>
            <p:nvPr/>
          </p:nvSpPr>
          <p:spPr>
            <a:xfrm>
              <a:off x="3353848" y="4228621"/>
              <a:ext cx="67221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1" name="グループ化 70"/>
          <p:cNvGrpSpPr/>
          <p:nvPr/>
        </p:nvGrpSpPr>
        <p:grpSpPr>
          <a:xfrm rot="16200000">
            <a:off x="8262916" y="5981018"/>
            <a:ext cx="128458" cy="344973"/>
            <a:chOff x="3292611" y="4164147"/>
            <a:chExt cx="128458" cy="344973"/>
          </a:xfrm>
        </p:grpSpPr>
        <p:sp>
          <p:nvSpPr>
            <p:cNvPr id="72" name="正方形/長方形 71"/>
            <p:cNvSpPr/>
            <p:nvPr/>
          </p:nvSpPr>
          <p:spPr>
            <a:xfrm>
              <a:off x="3292611" y="4164147"/>
              <a:ext cx="122474" cy="3449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正方形/長方形 72"/>
            <p:cNvSpPr/>
            <p:nvPr/>
          </p:nvSpPr>
          <p:spPr>
            <a:xfrm>
              <a:off x="3353848" y="4228621"/>
              <a:ext cx="67221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4" name="正方形/長方形 73"/>
          <p:cNvSpPr/>
          <p:nvPr/>
        </p:nvSpPr>
        <p:spPr>
          <a:xfrm>
            <a:off x="7268417" y="3644492"/>
            <a:ext cx="50405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5" name="Picture 2" descr="\begin{align*}&#10;E&#10;\end{align*}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8291" y="3735682"/>
            <a:ext cx="307898" cy="288032"/>
          </a:xfrm>
          <a:prstGeom prst="rect">
            <a:avLst/>
          </a:prstGeom>
          <a:noFill/>
        </p:spPr>
      </p:pic>
      <p:sp>
        <p:nvSpPr>
          <p:cNvPr id="76" name="正方形/長方形 75"/>
          <p:cNvSpPr/>
          <p:nvPr/>
        </p:nvSpPr>
        <p:spPr>
          <a:xfrm>
            <a:off x="7523353" y="6415354"/>
            <a:ext cx="79208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SiPM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7" name="直線矢印コネクタ 76"/>
          <p:cNvCxnSpPr>
            <a:cxnSpLocks/>
          </p:cNvCxnSpPr>
          <p:nvPr/>
        </p:nvCxnSpPr>
        <p:spPr>
          <a:xfrm rot="16200000" flipV="1">
            <a:off x="7518285" y="6229584"/>
            <a:ext cx="197770" cy="244414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直線矢印コネクタ 77"/>
          <p:cNvCxnSpPr>
            <a:cxnSpLocks/>
          </p:cNvCxnSpPr>
          <p:nvPr/>
        </p:nvCxnSpPr>
        <p:spPr>
          <a:xfrm rot="16200000">
            <a:off x="6946521" y="6089299"/>
            <a:ext cx="574183" cy="182740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正方形/長方形 78"/>
          <p:cNvSpPr/>
          <p:nvPr/>
        </p:nvSpPr>
        <p:spPr>
          <a:xfrm>
            <a:off x="6917193" y="6436239"/>
            <a:ext cx="533777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0" name="直線コネクタ 79"/>
          <p:cNvCxnSpPr>
            <a:cxnSpLocks/>
          </p:cNvCxnSpPr>
          <p:nvPr/>
        </p:nvCxnSpPr>
        <p:spPr>
          <a:xfrm>
            <a:off x="6823319" y="3470390"/>
            <a:ext cx="2174319" cy="3071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正方形/長方形 101"/>
          <p:cNvSpPr/>
          <p:nvPr/>
        </p:nvSpPr>
        <p:spPr>
          <a:xfrm>
            <a:off x="5408620" y="4913598"/>
            <a:ext cx="948169" cy="374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-15kV</a:t>
            </a:r>
            <a:endParaRPr kumimoji="1" lang="ja-JP" altLang="en-US" dirty="0"/>
          </a:p>
        </p:txBody>
      </p:sp>
      <p:sp>
        <p:nvSpPr>
          <p:cNvPr id="106" name="正方形/長方形 105"/>
          <p:cNvSpPr/>
          <p:nvPr/>
        </p:nvSpPr>
        <p:spPr>
          <a:xfrm>
            <a:off x="5108014" y="3226383"/>
            <a:ext cx="948169" cy="374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-24kV</a:t>
            </a:r>
            <a:endParaRPr kumimoji="1" lang="ja-JP" altLang="en-US" dirty="0"/>
          </a:p>
        </p:txBody>
      </p:sp>
      <p:cxnSp>
        <p:nvCxnSpPr>
          <p:cNvPr id="114" name="直線矢印コネクタ 113"/>
          <p:cNvCxnSpPr/>
          <p:nvPr/>
        </p:nvCxnSpPr>
        <p:spPr>
          <a:xfrm flipV="1">
            <a:off x="6056183" y="3482662"/>
            <a:ext cx="716686" cy="2517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線矢印コネクタ 114"/>
          <p:cNvCxnSpPr>
            <a:cxnSpLocks/>
          </p:cNvCxnSpPr>
          <p:nvPr/>
        </p:nvCxnSpPr>
        <p:spPr>
          <a:xfrm>
            <a:off x="6305114" y="5379641"/>
            <a:ext cx="601450" cy="1267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線矢印コネクタ 116"/>
          <p:cNvCxnSpPr>
            <a:cxnSpLocks/>
          </p:cNvCxnSpPr>
          <p:nvPr/>
        </p:nvCxnSpPr>
        <p:spPr>
          <a:xfrm flipV="1">
            <a:off x="3417964" y="6066773"/>
            <a:ext cx="3354905" cy="4506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21825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42504" y="88037"/>
            <a:ext cx="7886700" cy="1325563"/>
          </a:xfrm>
        </p:spPr>
        <p:txBody>
          <a:bodyPr/>
          <a:lstStyle/>
          <a:p>
            <a:r>
              <a:rPr lang="en-US" altLang="ja-JP" dirty="0"/>
              <a:t>Gas circulation system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80159" y="1264516"/>
            <a:ext cx="7886700" cy="4351338"/>
          </a:xfrm>
        </p:spPr>
        <p:txBody>
          <a:bodyPr/>
          <a:lstStyle/>
          <a:p>
            <a:r>
              <a:rPr kumimoji="1" lang="en-US" altLang="ja-JP" dirty="0"/>
              <a:t>Circulate high pressure xenon gas</a:t>
            </a:r>
          </a:p>
          <a:p>
            <a:pPr lvl="1"/>
            <a:r>
              <a:rPr lang="en-US" altLang="ja-JP" dirty="0"/>
              <a:t>pump: </a:t>
            </a:r>
            <a:r>
              <a:rPr lang="en-US" altLang="ja-JP" dirty="0" err="1"/>
              <a:t>PumpWorks</a:t>
            </a:r>
            <a:r>
              <a:rPr lang="en-US" altLang="ja-JP" dirty="0"/>
              <a:t> PW2070</a:t>
            </a:r>
          </a:p>
          <a:p>
            <a:pPr lvl="1"/>
            <a:r>
              <a:rPr lang="en-US" altLang="ja-JP" dirty="0"/>
              <a:t>SAES micro </a:t>
            </a:r>
            <a:r>
              <a:rPr lang="en-US" altLang="ja-JP" dirty="0" err="1"/>
              <a:t>torr</a:t>
            </a:r>
            <a:r>
              <a:rPr lang="en-US" altLang="ja-JP" dirty="0"/>
              <a:t> MC1-902FV</a:t>
            </a:r>
          </a:p>
          <a:p>
            <a:pPr lvl="1"/>
            <a:r>
              <a:rPr lang="en-US" altLang="ja-JP" dirty="0"/>
              <a:t>API-GETTER-I -Re</a:t>
            </a:r>
          </a:p>
          <a:p>
            <a:pPr lvl="1"/>
            <a:r>
              <a:rPr kumimoji="1" lang="en-US" altLang="ja-JP" dirty="0"/>
              <a:t>Number of photons slightly increase at first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/>
          <a:srcRect l="14692" t="19856" r="14889" b="7327"/>
          <a:stretch/>
        </p:blipFill>
        <p:spPr>
          <a:xfrm>
            <a:off x="136083" y="3574472"/>
            <a:ext cx="4694921" cy="32835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インク 7"/>
              <p14:cNvContentPartPr/>
              <p14:nvPr/>
            </p14:nvContentPartPr>
            <p14:xfrm>
              <a:off x="234753" y="3574472"/>
              <a:ext cx="1902309" cy="2614358"/>
            </p14:xfrm>
          </p:contentPart>
        </mc:Choice>
        <mc:Fallback xmlns="">
          <p:pic>
            <p:nvPicPr>
              <p:cNvPr id="8" name="インク 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0632" y="3526591"/>
                <a:ext cx="1950551" cy="2710479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図 3"/>
          <p:cNvPicPr>
            <a:picLocks noChangeAspect="1"/>
          </p:cNvPicPr>
          <p:nvPr/>
        </p:nvPicPr>
        <p:blipFill rotWithShape="1">
          <a:blip r:embed="rId6"/>
          <a:srcRect l="25104" t="20558" r="25310" b="22647"/>
          <a:stretch/>
        </p:blipFill>
        <p:spPr>
          <a:xfrm>
            <a:off x="4966260" y="3574472"/>
            <a:ext cx="4153757" cy="3217861"/>
          </a:xfrm>
          <a:prstGeom prst="rect">
            <a:avLst/>
          </a:prstGeom>
        </p:spPr>
      </p:pic>
      <p:cxnSp>
        <p:nvCxnSpPr>
          <p:cNvPr id="10" name="直線コネクタ 9"/>
          <p:cNvCxnSpPr>
            <a:cxnSpLocks/>
          </p:cNvCxnSpPr>
          <p:nvPr/>
        </p:nvCxnSpPr>
        <p:spPr>
          <a:xfrm>
            <a:off x="6072878" y="4010747"/>
            <a:ext cx="0" cy="240266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>
            <a:cxnSpLocks/>
          </p:cNvCxnSpPr>
          <p:nvPr/>
        </p:nvCxnSpPr>
        <p:spPr>
          <a:xfrm flipV="1">
            <a:off x="6072878" y="4445876"/>
            <a:ext cx="706294" cy="0"/>
          </a:xfrm>
          <a:prstGeom prst="line">
            <a:avLst/>
          </a:prstGeom>
          <a:ln w="571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/>
          <p:cNvSpPr/>
          <p:nvPr/>
        </p:nvSpPr>
        <p:spPr>
          <a:xfrm>
            <a:off x="6818507" y="3682824"/>
            <a:ext cx="1204486" cy="655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used</a:t>
            </a:r>
            <a:r>
              <a:rPr kumimoji="1" lang="ja-JP" altLang="en-US" dirty="0">
                <a:solidFill>
                  <a:schemeClr val="tx1"/>
                </a:solidFill>
              </a:rPr>
              <a:t> </a:t>
            </a:r>
            <a:r>
              <a:rPr kumimoji="1" lang="en-US" altLang="ja-JP" dirty="0">
                <a:solidFill>
                  <a:schemeClr val="tx1"/>
                </a:solidFill>
              </a:rPr>
              <a:t>for</a:t>
            </a:r>
            <a:r>
              <a:rPr kumimoji="1" lang="ja-JP" altLang="en-US" dirty="0">
                <a:solidFill>
                  <a:schemeClr val="tx1"/>
                </a:solidFill>
              </a:rPr>
              <a:t> </a:t>
            </a:r>
            <a:r>
              <a:rPr kumimoji="1" lang="en-US" altLang="ja-JP" dirty="0">
                <a:solidFill>
                  <a:schemeClr val="tx1"/>
                </a:solidFill>
              </a:rPr>
              <a:t>analysis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3197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16220"/>
            <a:ext cx="7886700" cy="1325563"/>
          </a:xfrm>
        </p:spPr>
        <p:txBody>
          <a:bodyPr/>
          <a:lstStyle/>
          <a:p>
            <a:r>
              <a:rPr lang="en-US" altLang="ja-JP" dirty="0"/>
              <a:t>Event</a:t>
            </a:r>
            <a:r>
              <a:rPr lang="ja-JP" altLang="en-US" dirty="0"/>
              <a:t> </a:t>
            </a:r>
            <a:r>
              <a:rPr lang="en-US" altLang="ja-JP" dirty="0"/>
              <a:t>sample</a:t>
            </a:r>
            <a:endParaRPr kumimoji="1" lang="en-US" altLang="ja-JP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5445" y="1195005"/>
            <a:ext cx="8373110" cy="4351338"/>
          </a:xfrm>
        </p:spPr>
        <p:txBody>
          <a:bodyPr/>
          <a:lstStyle/>
          <a:p>
            <a:r>
              <a:rPr lang="en-US" altLang="ja-JP" dirty="0"/>
              <a:t>Waveforms of MPPC and PMT</a:t>
            </a:r>
          </a:p>
          <a:p>
            <a:r>
              <a:rPr lang="en-US" altLang="ja-JP" dirty="0"/>
              <a:t>EL light &amp; scintillation light are observed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 l="10955" t="33565" r="6916" b="17131"/>
          <a:stretch>
            <a:fillRect/>
          </a:stretch>
        </p:blipFill>
        <p:spPr bwMode="auto">
          <a:xfrm>
            <a:off x="0" y="2648944"/>
            <a:ext cx="8174170" cy="422108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 l="8751" t="29739" r="15178" b="24870"/>
          <a:stretch>
            <a:fillRect/>
          </a:stretch>
        </p:blipFill>
        <p:spPr bwMode="auto">
          <a:xfrm>
            <a:off x="4139952" y="4289551"/>
            <a:ext cx="5004048" cy="25684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" name="正方形/長方形 7"/>
          <p:cNvSpPr/>
          <p:nvPr/>
        </p:nvSpPr>
        <p:spPr>
          <a:xfrm>
            <a:off x="4915332" y="2232536"/>
            <a:ext cx="3258838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MPPC: 65MHz 12bit 2Vpp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5965672" y="3933056"/>
            <a:ext cx="3178328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PMT: 100MHz 14bit 2Vpp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55456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16220"/>
            <a:ext cx="7886700" cy="1325563"/>
          </a:xfrm>
        </p:spPr>
        <p:txBody>
          <a:bodyPr/>
          <a:lstStyle/>
          <a:p>
            <a:r>
              <a:rPr kumimoji="1" lang="en-US" altLang="ja-JP" dirty="0"/>
              <a:t>Analysis flow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02565" y="1362153"/>
            <a:ext cx="6191930" cy="4351338"/>
          </a:xfrm>
        </p:spPr>
        <p:txBody>
          <a:bodyPr/>
          <a:lstStyle/>
          <a:p>
            <a:r>
              <a:rPr kumimoji="1" lang="en-US" altLang="ja-JP" dirty="0"/>
              <a:t>Fiducial cut </a:t>
            </a:r>
          </a:p>
          <a:p>
            <a:pPr lvl="1"/>
            <a:r>
              <a:rPr kumimoji="1" lang="en-US" altLang="ja-JP" dirty="0"/>
              <a:t>XY by hit channel, Z by PMT timing</a:t>
            </a:r>
          </a:p>
          <a:p>
            <a:r>
              <a:rPr lang="en-US" altLang="ja-JP" dirty="0"/>
              <a:t>EL gain correction</a:t>
            </a:r>
          </a:p>
          <a:p>
            <a:pPr lvl="1"/>
            <a:r>
              <a:rPr lang="en-US" altLang="ja-JP" dirty="0"/>
              <a:t>Measure each cell gain by 30keV peak</a:t>
            </a:r>
          </a:p>
          <a:p>
            <a:r>
              <a:rPr kumimoji="1" lang="en-US" altLang="ja-JP" dirty="0"/>
              <a:t>Dark count correction</a:t>
            </a:r>
          </a:p>
          <a:p>
            <a:pPr lvl="1"/>
            <a:r>
              <a:rPr lang="en-US" altLang="ja-JP" dirty="0"/>
              <a:t>D</a:t>
            </a:r>
            <a:r>
              <a:rPr kumimoji="1" lang="en-US" altLang="ja-JP" dirty="0"/>
              <a:t>epend on time duration of EL photon</a:t>
            </a:r>
          </a:p>
          <a:p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7145" t="21848" r="4214" b="6010"/>
          <a:stretch/>
        </p:blipFill>
        <p:spPr>
          <a:xfrm>
            <a:off x="6317716" y="1670843"/>
            <a:ext cx="2826285" cy="169983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/>
          <a:srcRect l="6851" t="21848" r="4215" b="6779"/>
          <a:stretch/>
        </p:blipFill>
        <p:spPr>
          <a:xfrm>
            <a:off x="6317716" y="3409819"/>
            <a:ext cx="2826285" cy="167611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/>
          <a:srcRect l="7314" t="21848" r="4214" b="6008"/>
          <a:stretch/>
        </p:blipFill>
        <p:spPr>
          <a:xfrm>
            <a:off x="6317715" y="5154905"/>
            <a:ext cx="2826286" cy="1703095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5"/>
          <a:srcRect l="4215" t="21745" r="4827" b="6393"/>
          <a:stretch/>
        </p:blipFill>
        <p:spPr>
          <a:xfrm>
            <a:off x="6306741" y="-4150"/>
            <a:ext cx="2826285" cy="1650069"/>
          </a:xfrm>
          <a:prstGeom prst="rect">
            <a:avLst/>
          </a:prstGeom>
        </p:spPr>
      </p:pic>
      <p:sp>
        <p:nvSpPr>
          <p:cNvPr id="12" name="矢印: 下 11"/>
          <p:cNvSpPr/>
          <p:nvPr/>
        </p:nvSpPr>
        <p:spPr>
          <a:xfrm>
            <a:off x="7011950" y="1406677"/>
            <a:ext cx="1437815" cy="547457"/>
          </a:xfrm>
          <a:prstGeom prst="downArrow">
            <a:avLst>
              <a:gd name="adj1" fmla="val 70175"/>
              <a:gd name="adj2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fiducial</a:t>
            </a:r>
            <a:endParaRPr kumimoji="1" lang="ja-JP" altLang="en-US" dirty="0"/>
          </a:p>
        </p:txBody>
      </p:sp>
      <p:sp>
        <p:nvSpPr>
          <p:cNvPr id="14" name="矢印: 下 13"/>
          <p:cNvSpPr/>
          <p:nvPr/>
        </p:nvSpPr>
        <p:spPr>
          <a:xfrm>
            <a:off x="7000975" y="4985693"/>
            <a:ext cx="1437815" cy="547457"/>
          </a:xfrm>
          <a:prstGeom prst="downArrow">
            <a:avLst>
              <a:gd name="adj1" fmla="val 69298"/>
              <a:gd name="adj2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dark</a:t>
            </a:r>
            <a:endParaRPr kumimoji="1" lang="ja-JP" altLang="en-US" dirty="0"/>
          </a:p>
        </p:txBody>
      </p:sp>
      <p:sp>
        <p:nvSpPr>
          <p:cNvPr id="15" name="矢印: 下 14"/>
          <p:cNvSpPr/>
          <p:nvPr/>
        </p:nvSpPr>
        <p:spPr>
          <a:xfrm>
            <a:off x="7011950" y="3202252"/>
            <a:ext cx="1437815" cy="547457"/>
          </a:xfrm>
          <a:prstGeom prst="downArrow">
            <a:avLst>
              <a:gd name="adj1" fmla="val 70175"/>
              <a:gd name="adj2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EL-gain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933627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60328"/>
            <a:ext cx="7886700" cy="1325563"/>
          </a:xfrm>
        </p:spPr>
        <p:txBody>
          <a:bodyPr/>
          <a:lstStyle/>
          <a:p>
            <a:r>
              <a:rPr lang="en-US" altLang="ja-JP" dirty="0"/>
              <a:t>Measured e</a:t>
            </a:r>
            <a:r>
              <a:rPr kumimoji="1" lang="en-US" altLang="ja-JP" dirty="0"/>
              <a:t>nergy spectrum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38996" y="1243119"/>
            <a:ext cx="8542443" cy="4351338"/>
          </a:xfrm>
        </p:spPr>
        <p:txBody>
          <a:bodyPr/>
          <a:lstStyle/>
          <a:p>
            <a:r>
              <a:rPr kumimoji="1" lang="en-US" altLang="ja-JP" dirty="0"/>
              <a:t>Four (five?) peaks are observed using</a:t>
            </a:r>
            <a:r>
              <a:rPr lang="en-US" altLang="ja-JP" dirty="0"/>
              <a:t> </a:t>
            </a:r>
            <a:r>
              <a:rPr lang="en-US" altLang="ja-JP" baseline="30000" dirty="0"/>
              <a:t>57</a:t>
            </a:r>
            <a:r>
              <a:rPr lang="en-US" altLang="ja-JP" dirty="0"/>
              <a:t>Co source</a:t>
            </a:r>
          </a:p>
          <a:p>
            <a:pPr lvl="1"/>
            <a:endParaRPr kumimoji="1" lang="ja-JP" altLang="en-US" dirty="0"/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0484419"/>
              </p:ext>
            </p:extLst>
          </p:nvPr>
        </p:nvGraphicFramePr>
        <p:xfrm>
          <a:off x="1076960" y="2582227"/>
          <a:ext cx="6719146" cy="4195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Acrobat Document" r:id="rId3" imgW="3600234" imgH="2247900" progId="AcroExch.Document.DC">
                  <p:embed/>
                </p:oleObj>
              </mc:Choice>
              <mc:Fallback>
                <p:oleObj name="Acrobat Document" r:id="rId3" imgW="3600234" imgH="22479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6960" y="2582227"/>
                        <a:ext cx="6719146" cy="41950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直線矢印コネクタ 5"/>
          <p:cNvCxnSpPr>
            <a:cxnSpLocks/>
          </p:cNvCxnSpPr>
          <p:nvPr/>
        </p:nvCxnSpPr>
        <p:spPr>
          <a:xfrm flipH="1">
            <a:off x="3039380" y="3589866"/>
            <a:ext cx="232141" cy="1828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3039380" y="2991698"/>
            <a:ext cx="1253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X-ray (K</a:t>
            </a:r>
            <a:r>
              <a:rPr kumimoji="1" lang="en-US" altLang="ja-JP" dirty="0">
                <a:latin typeface="Symbol" panose="05050102010706020507" pitchFamily="18" charset="2"/>
              </a:rPr>
              <a:t>a</a:t>
            </a:r>
            <a:r>
              <a:rPr kumimoji="1" lang="en-US" altLang="ja-JP" dirty="0"/>
              <a:t>)</a:t>
            </a:r>
          </a:p>
          <a:p>
            <a:r>
              <a:rPr kumimoji="1" lang="en-US" altLang="ja-JP" dirty="0"/>
              <a:t>29.78 </a:t>
            </a:r>
            <a:r>
              <a:rPr kumimoji="1" lang="en-US" altLang="ja-JP" dirty="0" err="1"/>
              <a:t>keV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71520" y="4888193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X-ray (K</a:t>
            </a:r>
            <a:r>
              <a:rPr kumimoji="1" lang="en-US" altLang="ja-JP" dirty="0">
                <a:latin typeface="Symbol" panose="05050102010706020507" pitchFamily="18" charset="2"/>
              </a:rPr>
              <a:t>b</a:t>
            </a:r>
            <a:r>
              <a:rPr kumimoji="1" lang="en-US" altLang="ja-JP" dirty="0"/>
              <a:t>)</a:t>
            </a:r>
          </a:p>
          <a:p>
            <a:r>
              <a:rPr kumimoji="1" lang="en-US" altLang="ja-JP" dirty="0"/>
              <a:t>33.62 </a:t>
            </a:r>
            <a:r>
              <a:rPr kumimoji="1" lang="en-US" altLang="ja-JP" dirty="0" err="1"/>
              <a:t>keV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54299" y="4040977"/>
            <a:ext cx="2209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/>
              <a:t>Escape peak (K</a:t>
            </a:r>
            <a:r>
              <a:rPr kumimoji="1" lang="en-US" altLang="ja-JP" dirty="0">
                <a:latin typeface="Symbol" panose="05050102010706020507" pitchFamily="18" charset="2"/>
              </a:rPr>
              <a:t>b</a:t>
            </a:r>
            <a:r>
              <a:rPr kumimoji="1" lang="en-US" altLang="ja-JP" dirty="0"/>
              <a:t>) ?</a:t>
            </a:r>
          </a:p>
          <a:p>
            <a:pPr algn="r"/>
            <a:r>
              <a:rPr kumimoji="1" lang="en-US" altLang="ja-JP" dirty="0"/>
              <a:t>88.44 </a:t>
            </a:r>
            <a:r>
              <a:rPr kumimoji="1" lang="en-US" altLang="ja-JP" dirty="0" err="1"/>
              <a:t>keV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729014" y="3985565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Full peak</a:t>
            </a:r>
          </a:p>
          <a:p>
            <a:r>
              <a:rPr kumimoji="1" lang="en-US" altLang="ja-JP" dirty="0"/>
              <a:t>122.06 </a:t>
            </a:r>
            <a:r>
              <a:rPr kumimoji="1" lang="en-US" altLang="ja-JP" dirty="0" err="1"/>
              <a:t>keV</a:t>
            </a:r>
            <a:endParaRPr kumimoji="1" lang="en-US" altLang="ja-JP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321183" y="3214469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/>
              <a:t>Escape peak (K</a:t>
            </a:r>
            <a:r>
              <a:rPr kumimoji="1" lang="en-US" altLang="ja-JP" dirty="0">
                <a:latin typeface="Symbol" panose="05050102010706020507" pitchFamily="18" charset="2"/>
              </a:rPr>
              <a:t>a</a:t>
            </a:r>
            <a:r>
              <a:rPr kumimoji="1" lang="en-US" altLang="ja-JP" dirty="0"/>
              <a:t>)</a:t>
            </a:r>
          </a:p>
          <a:p>
            <a:pPr algn="r"/>
            <a:r>
              <a:rPr kumimoji="1" lang="en-US" altLang="ja-JP" dirty="0"/>
              <a:t>92.28 </a:t>
            </a:r>
            <a:r>
              <a:rPr kumimoji="1" lang="en-US" altLang="ja-JP" dirty="0" err="1"/>
              <a:t>keV</a:t>
            </a:r>
            <a:endParaRPr kumimoji="1" lang="ja-JP" altLang="en-US" dirty="0"/>
          </a:p>
        </p:txBody>
      </p:sp>
      <p:cxnSp>
        <p:nvCxnSpPr>
          <p:cNvPr id="18" name="直線矢印コネクタ 17"/>
          <p:cNvCxnSpPr>
            <a:cxnSpLocks/>
          </p:cNvCxnSpPr>
          <p:nvPr/>
        </p:nvCxnSpPr>
        <p:spPr>
          <a:xfrm flipH="1">
            <a:off x="3223186" y="5462716"/>
            <a:ext cx="232141" cy="1828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>
            <a:cxnSpLocks/>
          </p:cNvCxnSpPr>
          <p:nvPr/>
        </p:nvCxnSpPr>
        <p:spPr>
          <a:xfrm>
            <a:off x="4910956" y="4613191"/>
            <a:ext cx="189364" cy="8495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>
            <a:cxnSpLocks/>
          </p:cNvCxnSpPr>
          <p:nvPr/>
        </p:nvCxnSpPr>
        <p:spPr>
          <a:xfrm flipH="1">
            <a:off x="6523185" y="4613191"/>
            <a:ext cx="154420" cy="1828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>
            <a:cxnSpLocks/>
          </p:cNvCxnSpPr>
          <p:nvPr/>
        </p:nvCxnSpPr>
        <p:spPr>
          <a:xfrm flipH="1">
            <a:off x="5378027" y="3805189"/>
            <a:ext cx="336518" cy="9564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6668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732" y="0"/>
            <a:ext cx="7886700" cy="1325563"/>
          </a:xfrm>
        </p:spPr>
        <p:txBody>
          <a:bodyPr/>
          <a:lstStyle/>
          <a:p>
            <a:r>
              <a:rPr lang="en-US" altLang="ja-JP" dirty="0"/>
              <a:t>Upgrade of ELCC structure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79882" y="1226301"/>
            <a:ext cx="7886700" cy="4351338"/>
          </a:xfrm>
        </p:spPr>
        <p:txBody>
          <a:bodyPr/>
          <a:lstStyle/>
          <a:p>
            <a:r>
              <a:rPr kumimoji="1" lang="en-US" altLang="ja-JP" dirty="0"/>
              <a:t>New ELCC will come soon for testing...</a:t>
            </a:r>
          </a:p>
          <a:p>
            <a:pPr lvl="1"/>
            <a:r>
              <a:rPr lang="en-US" altLang="ja-JP" dirty="0"/>
              <a:t>Higher energy measurement (511keV gamma-ray)</a:t>
            </a:r>
          </a:p>
          <a:p>
            <a:pPr lvl="1"/>
            <a:r>
              <a:rPr lang="en-US" altLang="ja-JP" dirty="0"/>
              <a:t>Multi electrode </a:t>
            </a:r>
            <a:r>
              <a:rPr kumimoji="1" lang="en-US" altLang="ja-JP" dirty="0"/>
              <a:t>(scale up study)</a:t>
            </a:r>
          </a:p>
          <a:p>
            <a:pPr lvl="1"/>
            <a:r>
              <a:rPr lang="en-US" altLang="ja-JP" dirty="0"/>
              <a:t>Hexagonal placement (better than square one)</a:t>
            </a:r>
          </a:p>
          <a:p>
            <a:pPr lvl="1"/>
            <a:endParaRPr kumimoji="1" lang="en-US" altLang="ja-JP" dirty="0"/>
          </a:p>
          <a:p>
            <a:pPr lvl="1"/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47407" t="39927" r="11407" b="10584"/>
          <a:stretch/>
        </p:blipFill>
        <p:spPr>
          <a:xfrm>
            <a:off x="140330" y="4033646"/>
            <a:ext cx="3765975" cy="2770294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545460" y="6487234"/>
            <a:ext cx="746337" cy="3167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old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2465700" y="6487234"/>
            <a:ext cx="746337" cy="3167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new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3687" t="33262" r="18662" b="20222"/>
          <a:stretch/>
        </p:blipFill>
        <p:spPr>
          <a:xfrm>
            <a:off x="2516177" y="2939777"/>
            <a:ext cx="2705362" cy="161749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5"/>
          <a:srcRect l="31655" t="30179" r="32138" b="12105"/>
          <a:stretch/>
        </p:blipFill>
        <p:spPr>
          <a:xfrm>
            <a:off x="6078324" y="3236068"/>
            <a:ext cx="3065676" cy="3621932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3516946" y="3028350"/>
            <a:ext cx="1583960" cy="5236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1/3</a:t>
            </a:r>
            <a:r>
              <a:rPr kumimoji="1" lang="ja-JP" altLang="en-US" dirty="0"/>
              <a:t> </a:t>
            </a:r>
            <a:r>
              <a:rPr kumimoji="1" lang="en-US" altLang="ja-JP" dirty="0"/>
              <a:t>of anode hole plate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5935025" y="6520117"/>
            <a:ext cx="1340232" cy="3456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GND mesh</a:t>
            </a:r>
          </a:p>
        </p:txBody>
      </p:sp>
      <p:cxnSp>
        <p:nvCxnSpPr>
          <p:cNvPr id="14" name="直線コネクタ 13"/>
          <p:cNvCxnSpPr>
            <a:cxnSpLocks/>
          </p:cNvCxnSpPr>
          <p:nvPr/>
        </p:nvCxnSpPr>
        <p:spPr>
          <a:xfrm flipH="1" flipV="1">
            <a:off x="6450391" y="5010715"/>
            <a:ext cx="1348309" cy="5538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>
            <a:cxnSpLocks/>
          </p:cNvCxnSpPr>
          <p:nvPr/>
        </p:nvCxnSpPr>
        <p:spPr>
          <a:xfrm flipH="1">
            <a:off x="6444227" y="5577639"/>
            <a:ext cx="1352896" cy="8264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6"/>
          <a:srcRect l="47723" t="63795" r="32825" b="16988"/>
          <a:stretch/>
        </p:blipFill>
        <p:spPr>
          <a:xfrm>
            <a:off x="4577457" y="5023985"/>
            <a:ext cx="1866770" cy="136679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780058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altLang="ja-JP" dirty="0"/>
              <a:t>Large prototype project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4091" y="1127930"/>
            <a:ext cx="5704329" cy="5614881"/>
          </a:xfrm>
        </p:spPr>
        <p:txBody>
          <a:bodyPr/>
          <a:lstStyle/>
          <a:p>
            <a:r>
              <a:rPr kumimoji="1" lang="en-US" altLang="ja-JP" dirty="0"/>
              <a:t>100L scale detector</a:t>
            </a:r>
          </a:p>
          <a:p>
            <a:pPr lvl="1"/>
            <a:endParaRPr kumimoji="1" lang="en-US" altLang="ja-JP" dirty="0"/>
          </a:p>
          <a:p>
            <a:r>
              <a:rPr kumimoji="1" lang="en-US" altLang="ja-JP" dirty="0"/>
              <a:t>Purpose</a:t>
            </a:r>
          </a:p>
          <a:p>
            <a:pPr lvl="1"/>
            <a:r>
              <a:rPr kumimoji="1" lang="en-US" altLang="ja-JP" dirty="0"/>
              <a:t>test at 2.5MeV</a:t>
            </a:r>
          </a:p>
          <a:p>
            <a:pPr lvl="1"/>
            <a:r>
              <a:rPr lang="en-US" altLang="ja-JP" dirty="0"/>
              <a:t>test tracking</a:t>
            </a:r>
          </a:p>
          <a:p>
            <a:pPr lvl="1"/>
            <a:r>
              <a:rPr kumimoji="1" lang="en-US" altLang="ja-JP" dirty="0"/>
              <a:t>get large size technique</a:t>
            </a:r>
          </a:p>
          <a:p>
            <a:pPr lvl="1"/>
            <a:endParaRPr kumimoji="1" lang="en-US" altLang="ja-JP" dirty="0"/>
          </a:p>
          <a:p>
            <a:r>
              <a:rPr lang="en-US" altLang="ja-JP" dirty="0"/>
              <a:t>Status</a:t>
            </a:r>
          </a:p>
          <a:p>
            <a:pPr lvl="1"/>
            <a:r>
              <a:rPr lang="en-US" altLang="ja-JP" dirty="0"/>
              <a:t>Chamber will come by this summer</a:t>
            </a:r>
          </a:p>
          <a:p>
            <a:pPr lvl="1"/>
            <a:r>
              <a:rPr lang="en-US" altLang="ja-JP" dirty="0"/>
              <a:t>Electronics development ongoing</a:t>
            </a:r>
          </a:p>
          <a:p>
            <a:pPr lvl="1"/>
            <a:r>
              <a:rPr lang="en-US" altLang="ja-JP" dirty="0"/>
              <a:t>Developing Cockcroft-Walton high voltage generation </a:t>
            </a:r>
          </a:p>
          <a:p>
            <a:pPr lvl="1"/>
            <a:r>
              <a:rPr lang="en-US" altLang="ja-JP" dirty="0"/>
              <a:t>Cabling test</a:t>
            </a:r>
          </a:p>
          <a:p>
            <a:pPr lvl="1"/>
            <a:endParaRPr kumimoji="1" lang="en-US" altLang="ja-JP" dirty="0"/>
          </a:p>
          <a:p>
            <a:pPr lvl="1"/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56222" t="31578" r="12222" b="25346"/>
          <a:stretch/>
        </p:blipFill>
        <p:spPr>
          <a:xfrm>
            <a:off x="4978733" y="1127930"/>
            <a:ext cx="4052458" cy="338656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18740" t="59651" r="49333" b="11673"/>
          <a:stretch/>
        </p:blipFill>
        <p:spPr>
          <a:xfrm>
            <a:off x="6111884" y="5222530"/>
            <a:ext cx="2919307" cy="160528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/>
          <a:srcRect l="16750" t="18356" r="17000" b="41160"/>
          <a:stretch/>
        </p:blipFill>
        <p:spPr>
          <a:xfrm>
            <a:off x="5888420" y="3718335"/>
            <a:ext cx="3142771" cy="142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209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5093" y="1825624"/>
            <a:ext cx="8073814" cy="4697095"/>
          </a:xfrm>
        </p:spPr>
        <p:txBody>
          <a:bodyPr/>
          <a:lstStyle/>
          <a:p>
            <a:r>
              <a:rPr kumimoji="1" lang="en-US" altLang="ja-JP" dirty="0"/>
              <a:t>AXEL </a:t>
            </a:r>
            <a:r>
              <a:rPr lang="en-US" altLang="ja-JP" dirty="0"/>
              <a:t>project developing high pressure xenon gas TPC for 0nbb search.</a:t>
            </a:r>
          </a:p>
          <a:p>
            <a:r>
              <a:rPr kumimoji="1" lang="en-US" altLang="ja-JP" dirty="0"/>
              <a:t>Segmented electroluminescence readout (ELCC) is key component.</a:t>
            </a:r>
          </a:p>
          <a:p>
            <a:r>
              <a:rPr lang="en-US" altLang="ja-JP" dirty="0"/>
              <a:t>Simulated performance of ELCC is good.</a:t>
            </a:r>
          </a:p>
          <a:p>
            <a:r>
              <a:rPr kumimoji="1" lang="en-US" altLang="ja-JP" dirty="0"/>
              <a:t>Energy resolution measured by current prototype detector: 0.6-1.6%FWHM @ 2.5MeV</a:t>
            </a:r>
          </a:p>
          <a:p>
            <a:r>
              <a:rPr lang="en-US" altLang="ja-JP" dirty="0"/>
              <a:t>Large prototype construction started.</a:t>
            </a:r>
          </a:p>
          <a:p>
            <a:r>
              <a:rPr kumimoji="1" lang="en-US" altLang="ja-JP" dirty="0"/>
              <a:t>1ton detector sensitivity will reach ~20meV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136966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iseki\Documents\AXEL\写真\20141002_検出器（by潘）\DSC_0270.png"/>
          <p:cNvPicPr>
            <a:picLocks noChangeAspect="1" noChangeArrowheads="1"/>
          </p:cNvPicPr>
          <p:nvPr/>
        </p:nvPicPr>
        <p:blipFill>
          <a:blip r:embed="rId2" cstate="print">
            <a:lum bright="-30000" contrast="-30000"/>
          </a:blip>
          <a:srcRect t="17985" b="65493"/>
          <a:stretch>
            <a:fillRect/>
          </a:stretch>
        </p:blipFill>
        <p:spPr bwMode="auto">
          <a:xfrm>
            <a:off x="0" y="0"/>
            <a:ext cx="9144000" cy="1008112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08912" cy="864096"/>
          </a:xfrm>
        </p:spPr>
        <p:txBody>
          <a:bodyPr>
            <a:noAutofit/>
          </a:bodyPr>
          <a:lstStyle/>
          <a:p>
            <a:pPr algn="l"/>
            <a:r>
              <a:rPr lang="en-US" altLang="ja-JP" b="1" dirty="0">
                <a:solidFill>
                  <a:schemeClr val="bg1"/>
                </a:solidFill>
                <a:latin typeface="Corbel" pitchFamily="34" charset="0"/>
                <a:ea typeface="HGP平成角ｺﾞｼｯｸ体W9" pitchFamily="50" charset="-128"/>
                <a:cs typeface="Meiryo UI" pitchFamily="50" charset="-128"/>
              </a:rPr>
              <a:t>New GND mesh idea</a:t>
            </a:r>
            <a:endParaRPr kumimoji="1" lang="ja-JP" altLang="en-US" b="1" baseline="-25000" dirty="0">
              <a:solidFill>
                <a:srgbClr val="99FFDD"/>
              </a:solidFill>
              <a:latin typeface="Corbel" pitchFamily="34" charset="0"/>
              <a:ea typeface="HGP平成角ｺﾞｼｯｸ体W9" pitchFamily="50" charset="-128"/>
              <a:cs typeface="Meiryo UI" pitchFamily="50" charset="-128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5472608"/>
          </a:xfrm>
        </p:spPr>
        <p:txBody>
          <a:bodyPr>
            <a:normAutofit/>
          </a:bodyPr>
          <a:lstStyle/>
          <a:p>
            <a:pPr indent="-216000"/>
            <a:r>
              <a:rPr lang="en-US" altLang="ja-JP" dirty="0">
                <a:latin typeface="Calibri" pitchFamily="34" charset="0"/>
                <a:ea typeface="Meiryo UI" pitchFamily="50" charset="-128"/>
                <a:cs typeface="Meiryo UI" pitchFamily="50" charset="-128"/>
              </a:rPr>
              <a:t>Fine etched electrode</a:t>
            </a:r>
          </a:p>
          <a:p>
            <a:pPr lvl="1"/>
            <a:r>
              <a:rPr lang="en-US" altLang="ja-JP" dirty="0">
                <a:latin typeface="Calibri" pitchFamily="34" charset="0"/>
                <a:ea typeface="Meiryo UI" pitchFamily="50" charset="-128"/>
                <a:cs typeface="Meiryo UI" pitchFamily="50" charset="-128"/>
              </a:rPr>
              <a:t>Isolate cell from EL photon</a:t>
            </a:r>
          </a:p>
          <a:p>
            <a:pPr lvl="1"/>
            <a:r>
              <a:rPr lang="en-US" altLang="ja-JP" dirty="0">
                <a:latin typeface="Calibri" pitchFamily="34" charset="0"/>
                <a:ea typeface="Meiryo UI" pitchFamily="50" charset="-128"/>
                <a:cs typeface="Meiryo UI" pitchFamily="50" charset="-128"/>
              </a:rPr>
              <a:t>Strong for stretching and deflection</a:t>
            </a:r>
          </a:p>
          <a:p>
            <a:pPr lvl="1"/>
            <a:endParaRPr lang="en-US" altLang="ja-JP" dirty="0">
              <a:latin typeface="Calibri" pitchFamily="34" charset="0"/>
              <a:ea typeface="Meiryo UI" pitchFamily="50" charset="-128"/>
              <a:cs typeface="Meiryo UI" pitchFamily="50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8170" t="23100" r="20479" b="16001"/>
          <a:stretch>
            <a:fillRect/>
          </a:stretch>
        </p:blipFill>
        <p:spPr bwMode="auto">
          <a:xfrm>
            <a:off x="4355976" y="3678167"/>
            <a:ext cx="4788024" cy="3179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正方形/長方形 7"/>
          <p:cNvSpPr/>
          <p:nvPr/>
        </p:nvSpPr>
        <p:spPr>
          <a:xfrm>
            <a:off x="251520" y="5229200"/>
            <a:ext cx="648072" cy="5944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1475656" y="5229200"/>
            <a:ext cx="648072" cy="5944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chemeClr val="tx1"/>
                </a:solidFill>
              </a:rPr>
              <a:t>PTFE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869014" y="5943734"/>
            <a:ext cx="588992" cy="2969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1400" b="1" dirty="0"/>
              <a:t>MPPC</a:t>
            </a:r>
            <a:endParaRPr kumimoji="1" lang="ja-JP" altLang="en-US" sz="1400" b="1" dirty="0"/>
          </a:p>
        </p:txBody>
      </p:sp>
      <p:cxnSp>
        <p:nvCxnSpPr>
          <p:cNvPr id="11" name="直線コネクタ 10"/>
          <p:cNvCxnSpPr/>
          <p:nvPr/>
        </p:nvCxnSpPr>
        <p:spPr>
          <a:xfrm>
            <a:off x="1157105" y="3418672"/>
            <a:ext cx="0" cy="2426761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フリーフォーム 11"/>
          <p:cNvSpPr/>
          <p:nvPr/>
        </p:nvSpPr>
        <p:spPr>
          <a:xfrm>
            <a:off x="1000244" y="3361270"/>
            <a:ext cx="107360" cy="2532171"/>
          </a:xfrm>
          <a:custGeom>
            <a:avLst/>
            <a:gdLst>
              <a:gd name="connsiteX0" fmla="*/ 3089 w 223289"/>
              <a:gd name="connsiteY0" fmla="*/ 0 h 3228975"/>
              <a:gd name="connsiteX1" fmla="*/ 17377 w 223289"/>
              <a:gd name="connsiteY1" fmla="*/ 1781175 h 3228975"/>
              <a:gd name="connsiteX2" fmla="*/ 136439 w 223289"/>
              <a:gd name="connsiteY2" fmla="*/ 2090738 h 3228975"/>
              <a:gd name="connsiteX3" fmla="*/ 207877 w 223289"/>
              <a:gd name="connsiteY3" fmla="*/ 2328863 h 3228975"/>
              <a:gd name="connsiteX4" fmla="*/ 222164 w 223289"/>
              <a:gd name="connsiteY4" fmla="*/ 2819400 h 3228975"/>
              <a:gd name="connsiteX5" fmla="*/ 188827 w 223289"/>
              <a:gd name="connsiteY5" fmla="*/ 3228975 h 3228975"/>
              <a:gd name="connsiteX0" fmla="*/ 5062 w 225262"/>
              <a:gd name="connsiteY0" fmla="*/ 0 h 3228975"/>
              <a:gd name="connsiteX1" fmla="*/ 14588 w 225262"/>
              <a:gd name="connsiteY1" fmla="*/ 1633537 h 3228975"/>
              <a:gd name="connsiteX2" fmla="*/ 138412 w 225262"/>
              <a:gd name="connsiteY2" fmla="*/ 2090738 h 3228975"/>
              <a:gd name="connsiteX3" fmla="*/ 209850 w 225262"/>
              <a:gd name="connsiteY3" fmla="*/ 2328863 h 3228975"/>
              <a:gd name="connsiteX4" fmla="*/ 224137 w 225262"/>
              <a:gd name="connsiteY4" fmla="*/ 2819400 h 3228975"/>
              <a:gd name="connsiteX5" fmla="*/ 190800 w 225262"/>
              <a:gd name="connsiteY5" fmla="*/ 3228975 h 322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262" h="3228975">
                <a:moveTo>
                  <a:pt x="5062" y="0"/>
                </a:moveTo>
                <a:cubicBezTo>
                  <a:pt x="1093" y="716359"/>
                  <a:pt x="-7637" y="1285081"/>
                  <a:pt x="14588" y="1633537"/>
                </a:cubicBezTo>
                <a:cubicBezTo>
                  <a:pt x="36813" y="1981993"/>
                  <a:pt x="105868" y="1974850"/>
                  <a:pt x="138412" y="2090738"/>
                </a:cubicBezTo>
                <a:cubicBezTo>
                  <a:pt x="170956" y="2206626"/>
                  <a:pt x="195563" y="2207419"/>
                  <a:pt x="209850" y="2328863"/>
                </a:cubicBezTo>
                <a:cubicBezTo>
                  <a:pt x="224138" y="2450307"/>
                  <a:pt x="227312" y="2669381"/>
                  <a:pt x="224137" y="2819400"/>
                </a:cubicBezTo>
                <a:cubicBezTo>
                  <a:pt x="220962" y="2969419"/>
                  <a:pt x="210644" y="3086894"/>
                  <a:pt x="190800" y="3228975"/>
                </a:cubicBezTo>
              </a:path>
            </a:pathLst>
          </a:custGeom>
          <a:noFill/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/>
          <p:cNvSpPr/>
          <p:nvPr/>
        </p:nvSpPr>
        <p:spPr>
          <a:xfrm>
            <a:off x="798226" y="3348703"/>
            <a:ext cx="257496" cy="2532171"/>
          </a:xfrm>
          <a:custGeom>
            <a:avLst/>
            <a:gdLst>
              <a:gd name="connsiteX0" fmla="*/ 3089 w 223289"/>
              <a:gd name="connsiteY0" fmla="*/ 0 h 3228975"/>
              <a:gd name="connsiteX1" fmla="*/ 17377 w 223289"/>
              <a:gd name="connsiteY1" fmla="*/ 1781175 h 3228975"/>
              <a:gd name="connsiteX2" fmla="*/ 136439 w 223289"/>
              <a:gd name="connsiteY2" fmla="*/ 2090738 h 3228975"/>
              <a:gd name="connsiteX3" fmla="*/ 207877 w 223289"/>
              <a:gd name="connsiteY3" fmla="*/ 2328863 h 3228975"/>
              <a:gd name="connsiteX4" fmla="*/ 222164 w 223289"/>
              <a:gd name="connsiteY4" fmla="*/ 2819400 h 3228975"/>
              <a:gd name="connsiteX5" fmla="*/ 188827 w 223289"/>
              <a:gd name="connsiteY5" fmla="*/ 3228975 h 3228975"/>
              <a:gd name="connsiteX0" fmla="*/ 5062 w 225262"/>
              <a:gd name="connsiteY0" fmla="*/ 0 h 3228975"/>
              <a:gd name="connsiteX1" fmla="*/ 14588 w 225262"/>
              <a:gd name="connsiteY1" fmla="*/ 1633537 h 3228975"/>
              <a:gd name="connsiteX2" fmla="*/ 138412 w 225262"/>
              <a:gd name="connsiteY2" fmla="*/ 2090738 h 3228975"/>
              <a:gd name="connsiteX3" fmla="*/ 209850 w 225262"/>
              <a:gd name="connsiteY3" fmla="*/ 2328863 h 3228975"/>
              <a:gd name="connsiteX4" fmla="*/ 224137 w 225262"/>
              <a:gd name="connsiteY4" fmla="*/ 2819400 h 3228975"/>
              <a:gd name="connsiteX5" fmla="*/ 190800 w 225262"/>
              <a:gd name="connsiteY5" fmla="*/ 3228975 h 3228975"/>
              <a:gd name="connsiteX0" fmla="*/ 5062 w 283587"/>
              <a:gd name="connsiteY0" fmla="*/ 0 h 3228975"/>
              <a:gd name="connsiteX1" fmla="*/ 14588 w 283587"/>
              <a:gd name="connsiteY1" fmla="*/ 1633537 h 3228975"/>
              <a:gd name="connsiteX2" fmla="*/ 138412 w 283587"/>
              <a:gd name="connsiteY2" fmla="*/ 2090738 h 3228975"/>
              <a:gd name="connsiteX3" fmla="*/ 281288 w 283587"/>
              <a:gd name="connsiteY3" fmla="*/ 2343150 h 3228975"/>
              <a:gd name="connsiteX4" fmla="*/ 224137 w 283587"/>
              <a:gd name="connsiteY4" fmla="*/ 2819400 h 3228975"/>
              <a:gd name="connsiteX5" fmla="*/ 190800 w 283587"/>
              <a:gd name="connsiteY5" fmla="*/ 3228975 h 3228975"/>
              <a:gd name="connsiteX0" fmla="*/ 3884 w 282409"/>
              <a:gd name="connsiteY0" fmla="*/ 0 h 3228975"/>
              <a:gd name="connsiteX1" fmla="*/ 13410 w 282409"/>
              <a:gd name="connsiteY1" fmla="*/ 1633537 h 3228975"/>
              <a:gd name="connsiteX2" fmla="*/ 117251 w 282409"/>
              <a:gd name="connsiteY2" fmla="*/ 2068662 h 3228975"/>
              <a:gd name="connsiteX3" fmla="*/ 137234 w 282409"/>
              <a:gd name="connsiteY3" fmla="*/ 2090738 h 3228975"/>
              <a:gd name="connsiteX4" fmla="*/ 280110 w 282409"/>
              <a:gd name="connsiteY4" fmla="*/ 2343150 h 3228975"/>
              <a:gd name="connsiteX5" fmla="*/ 222959 w 282409"/>
              <a:gd name="connsiteY5" fmla="*/ 2819400 h 3228975"/>
              <a:gd name="connsiteX6" fmla="*/ 189622 w 282409"/>
              <a:gd name="connsiteY6" fmla="*/ 3228975 h 3228975"/>
              <a:gd name="connsiteX0" fmla="*/ 3884 w 280448"/>
              <a:gd name="connsiteY0" fmla="*/ 0 h 3228975"/>
              <a:gd name="connsiteX1" fmla="*/ 13410 w 280448"/>
              <a:gd name="connsiteY1" fmla="*/ 1633537 h 3228975"/>
              <a:gd name="connsiteX2" fmla="*/ 117251 w 280448"/>
              <a:gd name="connsiteY2" fmla="*/ 2068662 h 3228975"/>
              <a:gd name="connsiteX3" fmla="*/ 194384 w 280448"/>
              <a:gd name="connsiteY3" fmla="*/ 2162175 h 3228975"/>
              <a:gd name="connsiteX4" fmla="*/ 280110 w 280448"/>
              <a:gd name="connsiteY4" fmla="*/ 2343150 h 3228975"/>
              <a:gd name="connsiteX5" fmla="*/ 222959 w 280448"/>
              <a:gd name="connsiteY5" fmla="*/ 2819400 h 3228975"/>
              <a:gd name="connsiteX6" fmla="*/ 189622 w 280448"/>
              <a:gd name="connsiteY6" fmla="*/ 3228975 h 3228975"/>
              <a:gd name="connsiteX0" fmla="*/ 2083 w 278647"/>
              <a:gd name="connsiteY0" fmla="*/ 0 h 3228975"/>
              <a:gd name="connsiteX1" fmla="*/ 11609 w 278647"/>
              <a:gd name="connsiteY1" fmla="*/ 1633537 h 3228975"/>
              <a:gd name="connsiteX2" fmla="*/ 77350 w 278647"/>
              <a:gd name="connsiteY2" fmla="*/ 2006750 h 3228975"/>
              <a:gd name="connsiteX3" fmla="*/ 192583 w 278647"/>
              <a:gd name="connsiteY3" fmla="*/ 2162175 h 3228975"/>
              <a:gd name="connsiteX4" fmla="*/ 278309 w 278647"/>
              <a:gd name="connsiteY4" fmla="*/ 2343150 h 3228975"/>
              <a:gd name="connsiteX5" fmla="*/ 221158 w 278647"/>
              <a:gd name="connsiteY5" fmla="*/ 2819400 h 3228975"/>
              <a:gd name="connsiteX6" fmla="*/ 187821 w 278647"/>
              <a:gd name="connsiteY6" fmla="*/ 3228975 h 3228975"/>
              <a:gd name="connsiteX0" fmla="*/ 2083 w 283325"/>
              <a:gd name="connsiteY0" fmla="*/ 0 h 3228975"/>
              <a:gd name="connsiteX1" fmla="*/ 11609 w 283325"/>
              <a:gd name="connsiteY1" fmla="*/ 1633537 h 3228975"/>
              <a:gd name="connsiteX2" fmla="*/ 77350 w 283325"/>
              <a:gd name="connsiteY2" fmla="*/ 2006750 h 3228975"/>
              <a:gd name="connsiteX3" fmla="*/ 192583 w 283325"/>
              <a:gd name="connsiteY3" fmla="*/ 2162175 h 3228975"/>
              <a:gd name="connsiteX4" fmla="*/ 278309 w 283325"/>
              <a:gd name="connsiteY4" fmla="*/ 2343150 h 3228975"/>
              <a:gd name="connsiteX5" fmla="*/ 264021 w 283325"/>
              <a:gd name="connsiteY5" fmla="*/ 2828925 h 3228975"/>
              <a:gd name="connsiteX6" fmla="*/ 187821 w 283325"/>
              <a:gd name="connsiteY6" fmla="*/ 3228975 h 322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325" h="3228975">
                <a:moveTo>
                  <a:pt x="2083" y="0"/>
                </a:moveTo>
                <a:cubicBezTo>
                  <a:pt x="-1886" y="716359"/>
                  <a:pt x="-935" y="1299079"/>
                  <a:pt x="11609" y="1633537"/>
                </a:cubicBezTo>
                <a:cubicBezTo>
                  <a:pt x="24153" y="1967995"/>
                  <a:pt x="56713" y="1930550"/>
                  <a:pt x="77350" y="2006750"/>
                </a:cubicBezTo>
                <a:cubicBezTo>
                  <a:pt x="97987" y="2082950"/>
                  <a:pt x="159090" y="2106108"/>
                  <a:pt x="192583" y="2162175"/>
                </a:cubicBezTo>
                <a:cubicBezTo>
                  <a:pt x="226076" y="2218242"/>
                  <a:pt x="266403" y="2232025"/>
                  <a:pt x="278309" y="2343150"/>
                </a:cubicBezTo>
                <a:cubicBezTo>
                  <a:pt x="290215" y="2454275"/>
                  <a:pt x="279102" y="2681288"/>
                  <a:pt x="264021" y="2828925"/>
                </a:cubicBezTo>
                <a:cubicBezTo>
                  <a:pt x="248940" y="2976562"/>
                  <a:pt x="207665" y="3086894"/>
                  <a:pt x="187821" y="3228975"/>
                </a:cubicBezTo>
              </a:path>
            </a:pathLst>
          </a:custGeom>
          <a:noFill/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フリーフォーム 13"/>
          <p:cNvSpPr/>
          <p:nvPr/>
        </p:nvSpPr>
        <p:spPr>
          <a:xfrm flipH="1">
            <a:off x="1192247" y="3331372"/>
            <a:ext cx="130887" cy="2532171"/>
          </a:xfrm>
          <a:custGeom>
            <a:avLst/>
            <a:gdLst>
              <a:gd name="connsiteX0" fmla="*/ 3089 w 223289"/>
              <a:gd name="connsiteY0" fmla="*/ 0 h 3228975"/>
              <a:gd name="connsiteX1" fmla="*/ 17377 w 223289"/>
              <a:gd name="connsiteY1" fmla="*/ 1781175 h 3228975"/>
              <a:gd name="connsiteX2" fmla="*/ 136439 w 223289"/>
              <a:gd name="connsiteY2" fmla="*/ 2090738 h 3228975"/>
              <a:gd name="connsiteX3" fmla="*/ 207877 w 223289"/>
              <a:gd name="connsiteY3" fmla="*/ 2328863 h 3228975"/>
              <a:gd name="connsiteX4" fmla="*/ 222164 w 223289"/>
              <a:gd name="connsiteY4" fmla="*/ 2819400 h 3228975"/>
              <a:gd name="connsiteX5" fmla="*/ 188827 w 223289"/>
              <a:gd name="connsiteY5" fmla="*/ 3228975 h 3228975"/>
              <a:gd name="connsiteX0" fmla="*/ 5062 w 225262"/>
              <a:gd name="connsiteY0" fmla="*/ 0 h 3228975"/>
              <a:gd name="connsiteX1" fmla="*/ 14588 w 225262"/>
              <a:gd name="connsiteY1" fmla="*/ 1633537 h 3228975"/>
              <a:gd name="connsiteX2" fmla="*/ 138412 w 225262"/>
              <a:gd name="connsiteY2" fmla="*/ 2090738 h 3228975"/>
              <a:gd name="connsiteX3" fmla="*/ 209850 w 225262"/>
              <a:gd name="connsiteY3" fmla="*/ 2328863 h 3228975"/>
              <a:gd name="connsiteX4" fmla="*/ 224137 w 225262"/>
              <a:gd name="connsiteY4" fmla="*/ 2819400 h 3228975"/>
              <a:gd name="connsiteX5" fmla="*/ 190800 w 225262"/>
              <a:gd name="connsiteY5" fmla="*/ 3228975 h 322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262" h="3228975">
                <a:moveTo>
                  <a:pt x="5062" y="0"/>
                </a:moveTo>
                <a:cubicBezTo>
                  <a:pt x="1093" y="716359"/>
                  <a:pt x="-7637" y="1285081"/>
                  <a:pt x="14588" y="1633537"/>
                </a:cubicBezTo>
                <a:cubicBezTo>
                  <a:pt x="36813" y="1981993"/>
                  <a:pt x="105868" y="1974850"/>
                  <a:pt x="138412" y="2090738"/>
                </a:cubicBezTo>
                <a:cubicBezTo>
                  <a:pt x="170956" y="2206626"/>
                  <a:pt x="195563" y="2207419"/>
                  <a:pt x="209850" y="2328863"/>
                </a:cubicBezTo>
                <a:cubicBezTo>
                  <a:pt x="224138" y="2450307"/>
                  <a:pt x="227312" y="2669381"/>
                  <a:pt x="224137" y="2819400"/>
                </a:cubicBezTo>
                <a:cubicBezTo>
                  <a:pt x="220962" y="2969419"/>
                  <a:pt x="210644" y="3086894"/>
                  <a:pt x="190800" y="3228975"/>
                </a:cubicBezTo>
              </a:path>
            </a:pathLst>
          </a:custGeom>
          <a:noFill/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 14"/>
          <p:cNvSpPr/>
          <p:nvPr/>
        </p:nvSpPr>
        <p:spPr>
          <a:xfrm flipH="1">
            <a:off x="1244192" y="3348703"/>
            <a:ext cx="248213" cy="2532171"/>
          </a:xfrm>
          <a:custGeom>
            <a:avLst/>
            <a:gdLst>
              <a:gd name="connsiteX0" fmla="*/ 3089 w 223289"/>
              <a:gd name="connsiteY0" fmla="*/ 0 h 3228975"/>
              <a:gd name="connsiteX1" fmla="*/ 17377 w 223289"/>
              <a:gd name="connsiteY1" fmla="*/ 1781175 h 3228975"/>
              <a:gd name="connsiteX2" fmla="*/ 136439 w 223289"/>
              <a:gd name="connsiteY2" fmla="*/ 2090738 h 3228975"/>
              <a:gd name="connsiteX3" fmla="*/ 207877 w 223289"/>
              <a:gd name="connsiteY3" fmla="*/ 2328863 h 3228975"/>
              <a:gd name="connsiteX4" fmla="*/ 222164 w 223289"/>
              <a:gd name="connsiteY4" fmla="*/ 2819400 h 3228975"/>
              <a:gd name="connsiteX5" fmla="*/ 188827 w 223289"/>
              <a:gd name="connsiteY5" fmla="*/ 3228975 h 3228975"/>
              <a:gd name="connsiteX0" fmla="*/ 5062 w 225262"/>
              <a:gd name="connsiteY0" fmla="*/ 0 h 3228975"/>
              <a:gd name="connsiteX1" fmla="*/ 14588 w 225262"/>
              <a:gd name="connsiteY1" fmla="*/ 1633537 h 3228975"/>
              <a:gd name="connsiteX2" fmla="*/ 138412 w 225262"/>
              <a:gd name="connsiteY2" fmla="*/ 2090738 h 3228975"/>
              <a:gd name="connsiteX3" fmla="*/ 209850 w 225262"/>
              <a:gd name="connsiteY3" fmla="*/ 2328863 h 3228975"/>
              <a:gd name="connsiteX4" fmla="*/ 224137 w 225262"/>
              <a:gd name="connsiteY4" fmla="*/ 2819400 h 3228975"/>
              <a:gd name="connsiteX5" fmla="*/ 190800 w 225262"/>
              <a:gd name="connsiteY5" fmla="*/ 3228975 h 3228975"/>
              <a:gd name="connsiteX0" fmla="*/ 5062 w 283587"/>
              <a:gd name="connsiteY0" fmla="*/ 0 h 3228975"/>
              <a:gd name="connsiteX1" fmla="*/ 14588 w 283587"/>
              <a:gd name="connsiteY1" fmla="*/ 1633537 h 3228975"/>
              <a:gd name="connsiteX2" fmla="*/ 138412 w 283587"/>
              <a:gd name="connsiteY2" fmla="*/ 2090738 h 3228975"/>
              <a:gd name="connsiteX3" fmla="*/ 281288 w 283587"/>
              <a:gd name="connsiteY3" fmla="*/ 2343150 h 3228975"/>
              <a:gd name="connsiteX4" fmla="*/ 224137 w 283587"/>
              <a:gd name="connsiteY4" fmla="*/ 2819400 h 3228975"/>
              <a:gd name="connsiteX5" fmla="*/ 190800 w 283587"/>
              <a:gd name="connsiteY5" fmla="*/ 3228975 h 3228975"/>
              <a:gd name="connsiteX0" fmla="*/ 3884 w 282409"/>
              <a:gd name="connsiteY0" fmla="*/ 0 h 3228975"/>
              <a:gd name="connsiteX1" fmla="*/ 13410 w 282409"/>
              <a:gd name="connsiteY1" fmla="*/ 1633537 h 3228975"/>
              <a:gd name="connsiteX2" fmla="*/ 117251 w 282409"/>
              <a:gd name="connsiteY2" fmla="*/ 2068662 h 3228975"/>
              <a:gd name="connsiteX3" fmla="*/ 137234 w 282409"/>
              <a:gd name="connsiteY3" fmla="*/ 2090738 h 3228975"/>
              <a:gd name="connsiteX4" fmla="*/ 280110 w 282409"/>
              <a:gd name="connsiteY4" fmla="*/ 2343150 h 3228975"/>
              <a:gd name="connsiteX5" fmla="*/ 222959 w 282409"/>
              <a:gd name="connsiteY5" fmla="*/ 2819400 h 3228975"/>
              <a:gd name="connsiteX6" fmla="*/ 189622 w 282409"/>
              <a:gd name="connsiteY6" fmla="*/ 3228975 h 3228975"/>
              <a:gd name="connsiteX0" fmla="*/ 3884 w 280448"/>
              <a:gd name="connsiteY0" fmla="*/ 0 h 3228975"/>
              <a:gd name="connsiteX1" fmla="*/ 13410 w 280448"/>
              <a:gd name="connsiteY1" fmla="*/ 1633537 h 3228975"/>
              <a:gd name="connsiteX2" fmla="*/ 117251 w 280448"/>
              <a:gd name="connsiteY2" fmla="*/ 2068662 h 3228975"/>
              <a:gd name="connsiteX3" fmla="*/ 194384 w 280448"/>
              <a:gd name="connsiteY3" fmla="*/ 2162175 h 3228975"/>
              <a:gd name="connsiteX4" fmla="*/ 280110 w 280448"/>
              <a:gd name="connsiteY4" fmla="*/ 2343150 h 3228975"/>
              <a:gd name="connsiteX5" fmla="*/ 222959 w 280448"/>
              <a:gd name="connsiteY5" fmla="*/ 2819400 h 3228975"/>
              <a:gd name="connsiteX6" fmla="*/ 189622 w 280448"/>
              <a:gd name="connsiteY6" fmla="*/ 3228975 h 3228975"/>
              <a:gd name="connsiteX0" fmla="*/ 2083 w 278647"/>
              <a:gd name="connsiteY0" fmla="*/ 0 h 3228975"/>
              <a:gd name="connsiteX1" fmla="*/ 11609 w 278647"/>
              <a:gd name="connsiteY1" fmla="*/ 1633537 h 3228975"/>
              <a:gd name="connsiteX2" fmla="*/ 77350 w 278647"/>
              <a:gd name="connsiteY2" fmla="*/ 2006750 h 3228975"/>
              <a:gd name="connsiteX3" fmla="*/ 192583 w 278647"/>
              <a:gd name="connsiteY3" fmla="*/ 2162175 h 3228975"/>
              <a:gd name="connsiteX4" fmla="*/ 278309 w 278647"/>
              <a:gd name="connsiteY4" fmla="*/ 2343150 h 3228975"/>
              <a:gd name="connsiteX5" fmla="*/ 221158 w 278647"/>
              <a:gd name="connsiteY5" fmla="*/ 2819400 h 3228975"/>
              <a:gd name="connsiteX6" fmla="*/ 187821 w 278647"/>
              <a:gd name="connsiteY6" fmla="*/ 3228975 h 3228975"/>
              <a:gd name="connsiteX0" fmla="*/ 2083 w 283325"/>
              <a:gd name="connsiteY0" fmla="*/ 0 h 3228975"/>
              <a:gd name="connsiteX1" fmla="*/ 11609 w 283325"/>
              <a:gd name="connsiteY1" fmla="*/ 1633537 h 3228975"/>
              <a:gd name="connsiteX2" fmla="*/ 77350 w 283325"/>
              <a:gd name="connsiteY2" fmla="*/ 2006750 h 3228975"/>
              <a:gd name="connsiteX3" fmla="*/ 192583 w 283325"/>
              <a:gd name="connsiteY3" fmla="*/ 2162175 h 3228975"/>
              <a:gd name="connsiteX4" fmla="*/ 278309 w 283325"/>
              <a:gd name="connsiteY4" fmla="*/ 2343150 h 3228975"/>
              <a:gd name="connsiteX5" fmla="*/ 264021 w 283325"/>
              <a:gd name="connsiteY5" fmla="*/ 2828925 h 3228975"/>
              <a:gd name="connsiteX6" fmla="*/ 187821 w 283325"/>
              <a:gd name="connsiteY6" fmla="*/ 3228975 h 322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325" h="3228975">
                <a:moveTo>
                  <a:pt x="2083" y="0"/>
                </a:moveTo>
                <a:cubicBezTo>
                  <a:pt x="-1886" y="716359"/>
                  <a:pt x="-935" y="1299079"/>
                  <a:pt x="11609" y="1633537"/>
                </a:cubicBezTo>
                <a:cubicBezTo>
                  <a:pt x="24153" y="1967995"/>
                  <a:pt x="56713" y="1930550"/>
                  <a:pt x="77350" y="2006750"/>
                </a:cubicBezTo>
                <a:cubicBezTo>
                  <a:pt x="97987" y="2082950"/>
                  <a:pt x="159090" y="2106108"/>
                  <a:pt x="192583" y="2162175"/>
                </a:cubicBezTo>
                <a:cubicBezTo>
                  <a:pt x="226076" y="2218242"/>
                  <a:pt x="266403" y="2232025"/>
                  <a:pt x="278309" y="2343150"/>
                </a:cubicBezTo>
                <a:cubicBezTo>
                  <a:pt x="290215" y="2454275"/>
                  <a:pt x="279102" y="2681288"/>
                  <a:pt x="264021" y="2828925"/>
                </a:cubicBezTo>
                <a:cubicBezTo>
                  <a:pt x="248940" y="2976562"/>
                  <a:pt x="207665" y="3086894"/>
                  <a:pt x="187821" y="3228975"/>
                </a:cubicBezTo>
              </a:path>
            </a:pathLst>
          </a:custGeom>
          <a:noFill/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矢印コネクタ 16"/>
          <p:cNvCxnSpPr/>
          <p:nvPr/>
        </p:nvCxnSpPr>
        <p:spPr>
          <a:xfrm flipH="1">
            <a:off x="827584" y="5373216"/>
            <a:ext cx="305661" cy="56469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1115616" y="5301208"/>
            <a:ext cx="360040" cy="181954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H="1">
            <a:off x="1367451" y="5301208"/>
            <a:ext cx="88297" cy="595173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H="1">
            <a:off x="1043608" y="5517232"/>
            <a:ext cx="216024" cy="360040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>
            <a:off x="827584" y="5445224"/>
            <a:ext cx="170699" cy="141172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H="1">
            <a:off x="1211966" y="5639707"/>
            <a:ext cx="27148" cy="255828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251520" y="5229200"/>
            <a:ext cx="7200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1403648" y="5229200"/>
            <a:ext cx="7920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251520" y="5805264"/>
            <a:ext cx="1872208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>
            <a:off x="798226" y="4048426"/>
            <a:ext cx="0" cy="1616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>
            <a:off x="1000245" y="4047794"/>
            <a:ext cx="0" cy="1616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>
            <a:off x="1153798" y="4043478"/>
            <a:ext cx="0" cy="1616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>
            <a:off x="1319907" y="4041275"/>
            <a:ext cx="0" cy="1616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1493573" y="4057115"/>
            <a:ext cx="0" cy="1616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179512" y="3284984"/>
            <a:ext cx="345638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正方形/長方形 36"/>
          <p:cNvSpPr/>
          <p:nvPr/>
        </p:nvSpPr>
        <p:spPr>
          <a:xfrm>
            <a:off x="2051720" y="5949280"/>
            <a:ext cx="588992" cy="2969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1400" b="1" dirty="0"/>
              <a:t>MPPC</a:t>
            </a:r>
            <a:endParaRPr kumimoji="1" lang="ja-JP" altLang="en-US" sz="1400" b="1" dirty="0"/>
          </a:p>
        </p:txBody>
      </p:sp>
      <p:cxnSp>
        <p:nvCxnSpPr>
          <p:cNvPr id="38" name="直線矢印コネクタ 37"/>
          <p:cNvCxnSpPr/>
          <p:nvPr/>
        </p:nvCxnSpPr>
        <p:spPr>
          <a:xfrm>
            <a:off x="1259632" y="5805264"/>
            <a:ext cx="1008112" cy="72008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正方形/長方形 40"/>
          <p:cNvSpPr/>
          <p:nvPr/>
        </p:nvSpPr>
        <p:spPr>
          <a:xfrm>
            <a:off x="2627784" y="5229200"/>
            <a:ext cx="648072" cy="5944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2" name="直線コネクタ 41"/>
          <p:cNvCxnSpPr/>
          <p:nvPr/>
        </p:nvCxnSpPr>
        <p:spPr>
          <a:xfrm>
            <a:off x="2555776" y="5229200"/>
            <a:ext cx="7920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>
            <a:off x="2123728" y="5805264"/>
            <a:ext cx="1656184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正方形/長方形 43"/>
          <p:cNvSpPr/>
          <p:nvPr/>
        </p:nvSpPr>
        <p:spPr>
          <a:xfrm>
            <a:off x="2843808" y="5825616"/>
            <a:ext cx="216024" cy="4837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6" name="直線コネクタ 45"/>
          <p:cNvCxnSpPr/>
          <p:nvPr/>
        </p:nvCxnSpPr>
        <p:spPr>
          <a:xfrm flipV="1">
            <a:off x="6228184" y="4812145"/>
            <a:ext cx="1576543" cy="84910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/>
        </p:nvCxnSpPr>
        <p:spPr>
          <a:xfrm flipV="1">
            <a:off x="6225309" y="5680364"/>
            <a:ext cx="1745673" cy="831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>
          <a:xfrm>
            <a:off x="2699792" y="5805264"/>
            <a:ext cx="504056" cy="0"/>
          </a:xfrm>
          <a:prstGeom prst="line">
            <a:avLst/>
          </a:prstGeom>
          <a:ln w="190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スライド番号プレースホルダ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1922747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2901" y="0"/>
            <a:ext cx="7886700" cy="1325563"/>
          </a:xfrm>
        </p:spPr>
        <p:txBody>
          <a:bodyPr/>
          <a:lstStyle/>
          <a:p>
            <a:r>
              <a:rPr lang="en-US" altLang="ja-JP" dirty="0"/>
              <a:t>Tracking</a:t>
            </a:r>
            <a:endParaRPr kumimoji="1" lang="ja-JP" alt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269767" y="1229629"/>
            <a:ext cx="8784976" cy="3024336"/>
            <a:chOff x="17156211" y="24284582"/>
            <a:chExt cx="8784976" cy="3024336"/>
          </a:xfrm>
        </p:grpSpPr>
        <p:pic>
          <p:nvPicPr>
            <p:cNvPr id="5" name="Picture 8" descr="\begin{align*}&#10;R_{\gamma} = M \times C \times \frac{N_A}{M_{\rm ^{238}U}} \times \frac{\ln 2}{T_{\frac{1}{2}}^{\rm ^{238}U}}&#10;\times B = &#10;\end{align*}&#10;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444243" y="25076670"/>
              <a:ext cx="6480720" cy="966782"/>
            </a:xfrm>
            <a:prstGeom prst="rect">
              <a:avLst/>
            </a:prstGeom>
            <a:noFill/>
          </p:spPr>
        </p:pic>
        <p:sp>
          <p:nvSpPr>
            <p:cNvPr id="6" name="角丸四角形吹き出し 301"/>
            <p:cNvSpPr/>
            <p:nvPr/>
          </p:nvSpPr>
          <p:spPr>
            <a:xfrm>
              <a:off x="17156211" y="24284582"/>
              <a:ext cx="2088232" cy="576064"/>
            </a:xfrm>
            <a:prstGeom prst="wedgeRoundRectCallout">
              <a:avLst>
                <a:gd name="adj1" fmla="val -26393"/>
                <a:gd name="adj2" fmla="val 97774"/>
                <a:gd name="adj3" fmla="val 16667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dirty="0"/>
                <a:t>rate of </a:t>
              </a:r>
              <a:r>
                <a:rPr lang="en-US" altLang="ja-JP" dirty="0">
                  <a:latin typeface="Symbol" pitchFamily="18" charset="2"/>
                </a:rPr>
                <a:t>g</a:t>
              </a:r>
              <a:r>
                <a:rPr lang="en-US" altLang="ja-JP" dirty="0"/>
                <a:t>-ray from</a:t>
              </a:r>
            </a:p>
            <a:p>
              <a:pPr algn="ctr"/>
              <a:r>
                <a:rPr lang="en-US" altLang="ja-JP" dirty="0"/>
                <a:t> </a:t>
              </a:r>
              <a:r>
                <a:rPr lang="en-US" altLang="ja-JP" baseline="30000" dirty="0"/>
                <a:t>214</a:t>
              </a:r>
              <a:r>
                <a:rPr lang="en-US" altLang="ja-JP" dirty="0"/>
                <a:t>Bi (2448keV)</a:t>
              </a:r>
              <a:endParaRPr kumimoji="1" lang="ja-JP" altLang="en-US" dirty="0"/>
            </a:p>
          </p:txBody>
        </p:sp>
        <p:sp>
          <p:nvSpPr>
            <p:cNvPr id="7" name="角丸四角形吹き出し 302"/>
            <p:cNvSpPr/>
            <p:nvPr/>
          </p:nvSpPr>
          <p:spPr>
            <a:xfrm>
              <a:off x="17228219" y="25940766"/>
              <a:ext cx="1872208" cy="576064"/>
            </a:xfrm>
            <a:prstGeom prst="wedgeRoundRectCallout">
              <a:avLst>
                <a:gd name="adj1" fmla="val 26404"/>
                <a:gd name="adj2" fmla="val -96233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dirty="0"/>
                <a:t>chamber mass</a:t>
              </a:r>
            </a:p>
            <a:p>
              <a:pPr algn="ctr"/>
              <a:r>
                <a:rPr lang="en-US" altLang="ja-JP" dirty="0"/>
                <a:t>10</a:t>
              </a:r>
              <a:r>
                <a:rPr lang="en-US" altLang="ja-JP" baseline="30000" dirty="0"/>
                <a:t>7</a:t>
              </a:r>
              <a:r>
                <a:rPr lang="en-US" altLang="ja-JP" dirty="0"/>
                <a:t>[g](=10ton)</a:t>
              </a:r>
              <a:endParaRPr kumimoji="1" lang="ja-JP" altLang="en-US" dirty="0"/>
            </a:p>
          </p:txBody>
        </p:sp>
        <p:sp>
          <p:nvSpPr>
            <p:cNvPr id="8" name="角丸四角形吹き出し 303"/>
            <p:cNvSpPr/>
            <p:nvPr/>
          </p:nvSpPr>
          <p:spPr>
            <a:xfrm>
              <a:off x="18092315" y="26732854"/>
              <a:ext cx="2016224" cy="576064"/>
            </a:xfrm>
            <a:prstGeom prst="wedgeRoundRectCallout">
              <a:avLst>
                <a:gd name="adj1" fmla="val 18540"/>
                <a:gd name="adj2" fmla="val -22977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dirty="0"/>
                <a:t>contamination</a:t>
              </a:r>
            </a:p>
            <a:p>
              <a:pPr algn="ctr"/>
              <a:r>
                <a:rPr lang="en-US" altLang="ja-JP" dirty="0"/>
                <a:t>2.9x10</a:t>
              </a:r>
              <a:r>
                <a:rPr lang="en-US" altLang="ja-JP" baseline="30000" dirty="0"/>
                <a:t>-12</a:t>
              </a:r>
              <a:r>
                <a:rPr lang="en-US" altLang="ja-JP" dirty="0"/>
                <a:t>(=2.9ppt)</a:t>
              </a:r>
              <a:endParaRPr kumimoji="1" lang="ja-JP" altLang="en-US" dirty="0"/>
            </a:p>
          </p:txBody>
        </p:sp>
        <p:sp>
          <p:nvSpPr>
            <p:cNvPr id="9" name="角丸四角形吹き出し 304"/>
            <p:cNvSpPr/>
            <p:nvPr/>
          </p:nvSpPr>
          <p:spPr>
            <a:xfrm>
              <a:off x="19676491" y="24284582"/>
              <a:ext cx="2016224" cy="576064"/>
            </a:xfrm>
            <a:prstGeom prst="wedgeRoundRectCallout">
              <a:avLst>
                <a:gd name="adj1" fmla="val 9182"/>
                <a:gd name="adj2" fmla="val 82655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dirty="0"/>
                <a:t>Avogadro number</a:t>
              </a:r>
            </a:p>
            <a:p>
              <a:pPr algn="ctr"/>
              <a:r>
                <a:rPr lang="en-US" altLang="ja-JP" dirty="0"/>
                <a:t>6.02x10</a:t>
              </a:r>
              <a:r>
                <a:rPr lang="en-US" altLang="ja-JP" baseline="30000" dirty="0"/>
                <a:t>23</a:t>
              </a:r>
              <a:r>
                <a:rPr lang="en-US" altLang="ja-JP" dirty="0"/>
                <a:t>[/mol]</a:t>
              </a:r>
              <a:endParaRPr kumimoji="1" lang="ja-JP" altLang="en-US" dirty="0"/>
            </a:p>
          </p:txBody>
        </p:sp>
        <p:sp>
          <p:nvSpPr>
            <p:cNvPr id="10" name="角丸四角形吹き出し 305"/>
            <p:cNvSpPr/>
            <p:nvPr/>
          </p:nvSpPr>
          <p:spPr>
            <a:xfrm>
              <a:off x="22124763" y="26084782"/>
              <a:ext cx="2016224" cy="576064"/>
            </a:xfrm>
            <a:prstGeom prst="wedgeRoundRectCallout">
              <a:avLst>
                <a:gd name="adj1" fmla="val -39050"/>
                <a:gd name="adj2" fmla="val -8363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dirty="0"/>
                <a:t>half life of </a:t>
              </a:r>
              <a:r>
                <a:rPr lang="en-US" altLang="ja-JP" baseline="30000" dirty="0"/>
                <a:t>238</a:t>
              </a:r>
              <a:r>
                <a:rPr lang="en-US" altLang="ja-JP" dirty="0"/>
                <a:t>U</a:t>
              </a:r>
            </a:p>
            <a:p>
              <a:pPr algn="ctr"/>
              <a:r>
                <a:rPr lang="en-US" altLang="ja-JP" dirty="0"/>
                <a:t>4.468x10</a:t>
              </a:r>
              <a:r>
                <a:rPr lang="en-US" altLang="ja-JP" baseline="30000" dirty="0"/>
                <a:t>9</a:t>
              </a:r>
              <a:r>
                <a:rPr lang="en-US" altLang="ja-JP" dirty="0"/>
                <a:t>[year]</a:t>
              </a:r>
              <a:endParaRPr kumimoji="1" lang="ja-JP" altLang="en-US" dirty="0"/>
            </a:p>
          </p:txBody>
        </p:sp>
        <p:sp>
          <p:nvSpPr>
            <p:cNvPr id="11" name="角丸四角形吹き出し 306"/>
            <p:cNvSpPr/>
            <p:nvPr/>
          </p:nvSpPr>
          <p:spPr>
            <a:xfrm>
              <a:off x="20252555" y="26732854"/>
              <a:ext cx="2520280" cy="576064"/>
            </a:xfrm>
            <a:prstGeom prst="wedgeRoundRectCallout">
              <a:avLst>
                <a:gd name="adj1" fmla="val -28972"/>
                <a:gd name="adj2" fmla="val -181899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dirty="0"/>
                <a:t>atomic weight of </a:t>
              </a:r>
              <a:r>
                <a:rPr lang="en-US" altLang="ja-JP" baseline="30000" dirty="0"/>
                <a:t>238</a:t>
              </a:r>
              <a:r>
                <a:rPr lang="en-US" altLang="ja-JP" dirty="0"/>
                <a:t>U</a:t>
              </a:r>
            </a:p>
            <a:p>
              <a:pPr algn="ctr"/>
              <a:r>
                <a:rPr lang="en-US" altLang="ja-JP" dirty="0"/>
                <a:t>238 [g/mol]</a:t>
              </a:r>
              <a:endParaRPr kumimoji="1" lang="ja-JP" altLang="en-US" dirty="0"/>
            </a:p>
          </p:txBody>
        </p:sp>
        <p:sp>
          <p:nvSpPr>
            <p:cNvPr id="12" name="角丸四角形吹き出し 307"/>
            <p:cNvSpPr/>
            <p:nvPr/>
          </p:nvSpPr>
          <p:spPr>
            <a:xfrm>
              <a:off x="22196771" y="24284582"/>
              <a:ext cx="1728192" cy="576064"/>
            </a:xfrm>
            <a:prstGeom prst="wedgeRoundRectCallout">
              <a:avLst>
                <a:gd name="adj1" fmla="val 20820"/>
                <a:gd name="adj2" fmla="val 97772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dirty="0"/>
                <a:t>branching ratio</a:t>
              </a:r>
            </a:p>
            <a:p>
              <a:pPr algn="ctr"/>
              <a:r>
                <a:rPr lang="en-US" altLang="ja-JP" dirty="0"/>
                <a:t>0.0157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23996971" y="25076670"/>
              <a:ext cx="1944216" cy="1008112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 anchorCtr="0"/>
            <a:lstStyle/>
            <a:p>
              <a:pPr algn="ctr"/>
              <a:r>
                <a:rPr lang="en-US" altLang="ja-JP" sz="2400" dirty="0">
                  <a:solidFill>
                    <a:schemeClr val="tx1"/>
                  </a:solidFill>
                </a:rPr>
                <a:t>180000</a:t>
              </a:r>
            </a:p>
            <a:p>
              <a:pPr algn="ctr"/>
              <a:r>
                <a:rPr lang="en-US" altLang="ja-JP" sz="2400" dirty="0">
                  <a:solidFill>
                    <a:schemeClr val="tx1"/>
                  </a:solidFill>
                </a:rPr>
                <a:t>[</a:t>
              </a:r>
              <a:r>
                <a:rPr lang="en-US" altLang="ja-JP" sz="2400" dirty="0" err="1">
                  <a:solidFill>
                    <a:schemeClr val="tx1"/>
                  </a:solidFill>
                </a:rPr>
                <a:t>cts</a:t>
              </a:r>
              <a:r>
                <a:rPr lang="en-US" altLang="ja-JP" sz="2400" dirty="0">
                  <a:solidFill>
                    <a:schemeClr val="tx1"/>
                  </a:solidFill>
                </a:rPr>
                <a:t>/year]</a:t>
              </a:r>
              <a:endParaRPr kumimoji="1" lang="en-US" altLang="ja-JP" sz="2400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4" name="表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779008"/>
              </p:ext>
            </p:extLst>
          </p:nvPr>
        </p:nvGraphicFramePr>
        <p:xfrm>
          <a:off x="269767" y="4322763"/>
          <a:ext cx="555345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9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93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48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process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0</a:t>
                      </a:r>
                      <a:r>
                        <a:rPr kumimoji="1" lang="en-US" altLang="ja-JP" sz="1800" dirty="0">
                          <a:latin typeface="Symbol" pitchFamily="18" charset="2"/>
                        </a:rPr>
                        <a:t>nbb</a:t>
                      </a:r>
                      <a:r>
                        <a:rPr kumimoji="1" lang="en-US" altLang="ja-JP" sz="1800" dirty="0">
                          <a:latin typeface="Calibri" pitchFamily="34" charset="0"/>
                        </a:rPr>
                        <a:t> efficiency</a:t>
                      </a:r>
                      <a:endParaRPr kumimoji="1" lang="ja-JP" altLang="en-US" sz="18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Symbol" pitchFamily="18" charset="2"/>
                        </a:rPr>
                        <a:t>g</a:t>
                      </a:r>
                      <a:r>
                        <a:rPr kumimoji="1" lang="en-US" altLang="ja-JP" sz="1800" dirty="0"/>
                        <a:t> </a:t>
                      </a:r>
                      <a:r>
                        <a:rPr kumimoji="1" lang="en-US" altLang="ja-JP" sz="1800" baseline="0" dirty="0"/>
                        <a:t> (2448keV) rate</a:t>
                      </a:r>
                      <a:endParaRPr kumimoji="1" lang="ja-JP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initial</a:t>
                      </a:r>
                      <a:r>
                        <a:rPr kumimoji="1" lang="en-US" altLang="ja-JP" sz="1800" baseline="0" dirty="0"/>
                        <a:t> condition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100%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/>
                        <a:t>180000</a:t>
                      </a:r>
                      <a:r>
                        <a:rPr kumimoji="1" lang="en-US" altLang="ja-JP" sz="1800" baseline="0"/>
                        <a:t> cts/year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 err="1"/>
                        <a:t>fiducial</a:t>
                      </a:r>
                      <a:r>
                        <a:rPr kumimoji="1" lang="en-US" altLang="ja-JP" sz="1800" dirty="0"/>
                        <a:t>-cut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79% 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12000 </a:t>
                      </a:r>
                      <a:r>
                        <a:rPr kumimoji="1" lang="en-US" altLang="ja-JP" sz="1800" dirty="0" err="1"/>
                        <a:t>cts</a:t>
                      </a:r>
                      <a:r>
                        <a:rPr kumimoji="1" lang="en-US" altLang="ja-JP" sz="1800" dirty="0"/>
                        <a:t>/year</a:t>
                      </a:r>
                      <a:endParaRPr kumimoji="1" lang="ja-JP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multi-cluster-cut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49%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75 </a:t>
                      </a:r>
                      <a:r>
                        <a:rPr kumimoji="1" lang="en-US" altLang="ja-JP" sz="1800" dirty="0" err="1"/>
                        <a:t>cts</a:t>
                      </a:r>
                      <a:r>
                        <a:rPr kumimoji="1" lang="en-US" altLang="ja-JP" sz="1800" dirty="0"/>
                        <a:t>/year</a:t>
                      </a:r>
                      <a:endParaRPr kumimoji="1" lang="ja-JP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2-blob-selection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19%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5.5 </a:t>
                      </a:r>
                      <a:r>
                        <a:rPr kumimoji="1" lang="en-US" altLang="ja-JP" sz="1800" dirty="0" err="1"/>
                        <a:t>cts</a:t>
                      </a:r>
                      <a:r>
                        <a:rPr kumimoji="1" lang="en-US" altLang="ja-JP" sz="1800" dirty="0"/>
                        <a:t>/year</a:t>
                      </a:r>
                      <a:endParaRPr kumimoji="1" lang="ja-JP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角丸四角形吹き出し 314"/>
          <p:cNvSpPr/>
          <p:nvPr/>
        </p:nvSpPr>
        <p:spPr>
          <a:xfrm>
            <a:off x="6441612" y="4508060"/>
            <a:ext cx="2254916" cy="700058"/>
          </a:xfrm>
          <a:prstGeom prst="wedgeRoundRectCallout">
            <a:avLst>
              <a:gd name="adj1" fmla="val -61898"/>
              <a:gd name="adj2" fmla="val 2344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r>
              <a:rPr lang="en-US" altLang="ja-JP" sz="2000" dirty="0"/>
              <a:t>solid angle</a:t>
            </a:r>
          </a:p>
          <a:p>
            <a:r>
              <a:rPr lang="en-US" altLang="ja-JP" sz="2000" dirty="0"/>
              <a:t>(chamber --&gt; gas)</a:t>
            </a:r>
            <a:endParaRPr kumimoji="1" lang="ja-JP" altLang="en-US" sz="2000" dirty="0"/>
          </a:p>
        </p:txBody>
      </p:sp>
      <p:sp>
        <p:nvSpPr>
          <p:cNvPr id="16" name="角丸四角形吹き出し 315"/>
          <p:cNvSpPr/>
          <p:nvPr/>
        </p:nvSpPr>
        <p:spPr>
          <a:xfrm>
            <a:off x="6441612" y="5404508"/>
            <a:ext cx="2254916" cy="288032"/>
          </a:xfrm>
          <a:prstGeom prst="wedgeRoundRectCallout">
            <a:avLst>
              <a:gd name="adj1" fmla="val -60373"/>
              <a:gd name="adj2" fmla="val -1877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r>
              <a:rPr lang="en-US" altLang="ja-JP" sz="2000" dirty="0"/>
              <a:t>98% is Compton</a:t>
            </a:r>
            <a:endParaRPr kumimoji="1" lang="ja-JP" altLang="en-US" sz="2000" dirty="0"/>
          </a:p>
        </p:txBody>
      </p:sp>
      <p:sp>
        <p:nvSpPr>
          <p:cNvPr id="17" name="左カーブ矢印 316"/>
          <p:cNvSpPr/>
          <p:nvPr/>
        </p:nvSpPr>
        <p:spPr>
          <a:xfrm>
            <a:off x="5894074" y="4858089"/>
            <a:ext cx="216024" cy="36004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左カーブ矢印 317"/>
          <p:cNvSpPr/>
          <p:nvPr/>
        </p:nvSpPr>
        <p:spPr>
          <a:xfrm>
            <a:off x="5894074" y="5317454"/>
            <a:ext cx="216024" cy="36004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774301" y="6233917"/>
            <a:ext cx="4846046" cy="61468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 anchorCtr="0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</a:rPr>
              <a:t>Simulated signal-efficiency and BG-rate</a:t>
            </a:r>
          </a:p>
          <a:p>
            <a:pPr algn="ctr"/>
            <a:r>
              <a:rPr kumimoji="1" lang="en-US" altLang="ja-JP" sz="2000" dirty="0">
                <a:solidFill>
                  <a:schemeClr val="tx1"/>
                </a:solidFill>
              </a:rPr>
              <a:t>for each analysis steps</a:t>
            </a:r>
          </a:p>
        </p:txBody>
      </p:sp>
    </p:spTree>
    <p:extLst>
      <p:ext uri="{BB962C8B-B14F-4D97-AF65-F5344CB8AC3E}">
        <p14:creationId xmlns:p14="http://schemas.microsoft.com/office/powerpoint/2010/main" val="4166485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730623" y="121920"/>
            <a:ext cx="4283287" cy="1475393"/>
          </a:xfrm>
        </p:spPr>
        <p:txBody>
          <a:bodyPr/>
          <a:lstStyle/>
          <a:p>
            <a:r>
              <a:rPr kumimoji="1" lang="en-US" altLang="ja-JP" dirty="0"/>
              <a:t>AXEL member in Kyoto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0007" t="5128" r="12107" b="14641"/>
          <a:stretch/>
        </p:blipFill>
        <p:spPr>
          <a:xfrm>
            <a:off x="596054" y="348515"/>
            <a:ext cx="3630507" cy="334752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634" y="1801111"/>
            <a:ext cx="1720749" cy="190626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1456" y="1789769"/>
            <a:ext cx="1906267" cy="1906267"/>
          </a:xfrm>
          <a:prstGeom prst="rect">
            <a:avLst/>
          </a:prstGeom>
        </p:spPr>
      </p:pic>
      <p:pic>
        <p:nvPicPr>
          <p:cNvPr id="1028" name="Picture 4" descr="http://www-he.scphys.kyoto-u.ac.jp/research/Neutrino/member/pic/tanak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9" b="16938"/>
          <a:stretch/>
        </p:blipFill>
        <p:spPr bwMode="auto">
          <a:xfrm>
            <a:off x="2641121" y="4290483"/>
            <a:ext cx="1972567" cy="190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-he.scphys.kyoto-u.ac.jp/research/Neutrino/member/pic/nakamura_kazu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8" t="15416" r="36445" b="61694"/>
          <a:stretch/>
        </p:blipFill>
        <p:spPr bwMode="auto">
          <a:xfrm>
            <a:off x="4917443" y="4279140"/>
            <a:ext cx="1859999" cy="190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-he.scphys.kyoto-u.ac.jp/research/Neutrino/member/pic/yoshid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3" t="33980" r="60444" b="40740"/>
          <a:stretch/>
        </p:blipFill>
        <p:spPr bwMode="auto">
          <a:xfrm>
            <a:off x="7065380" y="4290483"/>
            <a:ext cx="1906622" cy="190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1093894" y="3696036"/>
            <a:ext cx="2634826" cy="3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Atsuko K. Ichikawa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4466258" y="3696035"/>
            <a:ext cx="1995502" cy="3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Tsuyoshi </a:t>
            </a:r>
            <a:r>
              <a:rPr kumimoji="1" lang="en-US" altLang="ja-JP" dirty="0" err="1">
                <a:solidFill>
                  <a:schemeClr val="tx1"/>
                </a:solidFill>
              </a:rPr>
              <a:t>Nakaya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6639311" y="3707378"/>
            <a:ext cx="2030556" cy="3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Kiseki Nakamura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665495" y="6196748"/>
            <a:ext cx="1449493" cy="3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>
                <a:solidFill>
                  <a:schemeClr val="tx1"/>
                </a:solidFill>
              </a:rPr>
              <a:t>Sei</a:t>
            </a:r>
            <a:r>
              <a:rPr kumimoji="1" lang="en-US" altLang="ja-JP" dirty="0">
                <a:solidFill>
                  <a:schemeClr val="tx1"/>
                </a:solidFill>
              </a:rPr>
              <a:t> Ban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7065380" y="6196750"/>
            <a:ext cx="1906622" cy="3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Masashi Yoshida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4530029" y="6185408"/>
            <a:ext cx="2634826" cy="3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Kazuhiro Nakamura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2627414" y="6196748"/>
            <a:ext cx="1999980" cy="3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>
                <a:solidFill>
                  <a:schemeClr val="tx1"/>
                </a:solidFill>
              </a:rPr>
              <a:t>Shunsuke</a:t>
            </a:r>
            <a:r>
              <a:rPr kumimoji="1" lang="en-US" altLang="ja-JP" dirty="0">
                <a:solidFill>
                  <a:schemeClr val="tx1"/>
                </a:solidFill>
              </a:rPr>
              <a:t> Tanaka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6701455" y="1396317"/>
            <a:ext cx="1906267" cy="3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(speaker)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2" t="33693" r="21556" b="21236"/>
          <a:stretch/>
        </p:blipFill>
        <p:spPr>
          <a:xfrm>
            <a:off x="399328" y="4290482"/>
            <a:ext cx="1938037" cy="190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58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730623" y="121920"/>
            <a:ext cx="4283287" cy="1475393"/>
          </a:xfrm>
        </p:spPr>
        <p:txBody>
          <a:bodyPr/>
          <a:lstStyle/>
          <a:p>
            <a:r>
              <a:rPr kumimoji="1" lang="en-US" altLang="ja-JP" dirty="0"/>
              <a:t>AXEL member in Kyoto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0007" t="5128" r="12107" b="14641"/>
          <a:stretch/>
        </p:blipFill>
        <p:spPr>
          <a:xfrm>
            <a:off x="596054" y="348515"/>
            <a:ext cx="3630507" cy="334752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634" y="1801111"/>
            <a:ext cx="1720749" cy="190626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1456" y="1789769"/>
            <a:ext cx="1906267" cy="1906267"/>
          </a:xfrm>
          <a:prstGeom prst="rect">
            <a:avLst/>
          </a:prstGeom>
        </p:spPr>
      </p:pic>
      <p:pic>
        <p:nvPicPr>
          <p:cNvPr id="1028" name="Picture 4" descr="http://www-he.scphys.kyoto-u.ac.jp/research/Neutrino/member/pic/tanak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9" b="16938"/>
          <a:stretch/>
        </p:blipFill>
        <p:spPr bwMode="auto">
          <a:xfrm>
            <a:off x="2641121" y="4290483"/>
            <a:ext cx="1972567" cy="190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-he.scphys.kyoto-u.ac.jp/research/Neutrino/member/pic/nakamura_kazu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8" t="15416" r="36445" b="61694"/>
          <a:stretch/>
        </p:blipFill>
        <p:spPr bwMode="auto">
          <a:xfrm>
            <a:off x="4917443" y="4279140"/>
            <a:ext cx="1859999" cy="190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-he.scphys.kyoto-u.ac.jp/research/Neutrino/member/pic/yoshid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3" t="33980" r="60444" b="40740"/>
          <a:stretch/>
        </p:blipFill>
        <p:spPr bwMode="auto">
          <a:xfrm>
            <a:off x="7065380" y="4290483"/>
            <a:ext cx="1906622" cy="190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1093894" y="3696036"/>
            <a:ext cx="2634826" cy="3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Atsuko K. Ichikawa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4466258" y="3696035"/>
            <a:ext cx="1995502" cy="3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Tsuyoshi </a:t>
            </a:r>
            <a:r>
              <a:rPr kumimoji="1" lang="en-US" altLang="ja-JP" dirty="0" err="1">
                <a:solidFill>
                  <a:schemeClr val="tx1"/>
                </a:solidFill>
              </a:rPr>
              <a:t>Nakaya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6639311" y="3707378"/>
            <a:ext cx="2030556" cy="3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Kiseki Nakamura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665495" y="6196748"/>
            <a:ext cx="1449493" cy="3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>
                <a:solidFill>
                  <a:schemeClr val="tx1"/>
                </a:solidFill>
              </a:rPr>
              <a:t>Sei</a:t>
            </a:r>
            <a:r>
              <a:rPr kumimoji="1" lang="en-US" altLang="ja-JP" dirty="0">
                <a:solidFill>
                  <a:schemeClr val="tx1"/>
                </a:solidFill>
              </a:rPr>
              <a:t> Ban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7065380" y="6196750"/>
            <a:ext cx="1906622" cy="3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Masashi Yoshida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4530029" y="6185408"/>
            <a:ext cx="2634826" cy="3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Kazuhiro Nakamura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2627414" y="6196748"/>
            <a:ext cx="1999980" cy="3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>
                <a:solidFill>
                  <a:schemeClr val="tx1"/>
                </a:solidFill>
              </a:rPr>
              <a:t>Shunsuke</a:t>
            </a:r>
            <a:r>
              <a:rPr kumimoji="1" lang="en-US" altLang="ja-JP" dirty="0">
                <a:solidFill>
                  <a:schemeClr val="tx1"/>
                </a:solidFill>
              </a:rPr>
              <a:t> Tanaka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6701455" y="1396317"/>
            <a:ext cx="1906267" cy="3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(speaker)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2" t="33693" r="21556" b="21236"/>
          <a:stretch/>
        </p:blipFill>
        <p:spPr>
          <a:xfrm>
            <a:off x="399328" y="4290482"/>
            <a:ext cx="1938037" cy="1906267"/>
          </a:xfrm>
          <a:prstGeom prst="rect">
            <a:avLst/>
          </a:prstGeom>
        </p:spPr>
      </p:pic>
      <p:sp>
        <p:nvSpPr>
          <p:cNvPr id="21" name="吹き出し: 角を丸めた四角形 20"/>
          <p:cNvSpPr/>
          <p:nvPr/>
        </p:nvSpPr>
        <p:spPr>
          <a:xfrm>
            <a:off x="650446" y="3071151"/>
            <a:ext cx="6221820" cy="1821532"/>
          </a:xfrm>
          <a:prstGeom prst="wedgeRoundRectCallout">
            <a:avLst>
              <a:gd name="adj1" fmla="val -17278"/>
              <a:gd name="adj2" fmla="val -8804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kumimoji="1" lang="ja-JP" altLang="en-US" b="1" dirty="0">
                <a:solidFill>
                  <a:srgbClr val="FF0000"/>
                </a:solidFill>
              </a:rPr>
              <a:t>ニュートリノレスダブルベータ崩壊を、見つけたい</a:t>
            </a:r>
            <a:endParaRPr kumimoji="1" lang="en-US" altLang="ja-JP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ja-JP" altLang="en-US" dirty="0"/>
              <a:t>半導体に少し手を出してみたものの、でかくするのが絶望的</a:t>
            </a:r>
            <a:endParaRPr kumimoji="1" lang="en-US" altLang="ja-JP" dirty="0"/>
          </a:p>
          <a:p>
            <a:pPr>
              <a:lnSpc>
                <a:spcPct val="150000"/>
              </a:lnSpc>
            </a:pPr>
            <a:r>
              <a:rPr kumimoji="1" lang="ja-JP" altLang="en-US" dirty="0"/>
              <a:t>かといって、エネルギー分解能がないと</a:t>
            </a:r>
            <a:r>
              <a:rPr kumimoji="1" lang="en-US" altLang="ja-JP" dirty="0"/>
              <a:t>2νββ</a:t>
            </a:r>
            <a:r>
              <a:rPr kumimoji="1" lang="ja-JP" altLang="en-US" dirty="0"/>
              <a:t>落とせない</a:t>
            </a:r>
            <a:endParaRPr kumimoji="1" lang="en-US" altLang="ja-JP" dirty="0"/>
          </a:p>
          <a:p>
            <a:pPr>
              <a:lnSpc>
                <a:spcPct val="150000"/>
              </a:lnSpc>
            </a:pPr>
            <a:r>
              <a:rPr kumimoji="1" lang="ja-JP" altLang="en-US" dirty="0"/>
              <a:t>高エネルギー分解能と大質量を両立できる実験を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50726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kumimoji="1" lang="en-US" altLang="ja-JP" dirty="0"/>
              <a:t>AXEL </a:t>
            </a:r>
            <a:r>
              <a:rPr lang="ja-JP" altLang="en-US" dirty="0"/>
              <a:t>実験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8705" y="1130442"/>
            <a:ext cx="7886700" cy="843831"/>
          </a:xfrm>
        </p:spPr>
        <p:txBody>
          <a:bodyPr/>
          <a:lstStyle/>
          <a:p>
            <a:r>
              <a:rPr lang="en-US" altLang="ja-JP" dirty="0"/>
              <a:t>0</a:t>
            </a:r>
            <a:r>
              <a:rPr lang="en-US" altLang="ja-JP" dirty="0">
                <a:latin typeface="Symbol" panose="05050102010706020507" pitchFamily="18" charset="2"/>
              </a:rPr>
              <a:t>nbb</a:t>
            </a:r>
            <a:r>
              <a:rPr lang="ja-JP" altLang="en-US" dirty="0"/>
              <a:t>探索のための高圧</a:t>
            </a:r>
            <a:r>
              <a:rPr kumimoji="1" lang="ja-JP" altLang="en-US" dirty="0"/>
              <a:t>キセノンガス</a:t>
            </a:r>
            <a:r>
              <a:rPr kumimoji="1" lang="en-US" altLang="ja-JP" dirty="0"/>
              <a:t>TPC</a:t>
            </a:r>
          </a:p>
        </p:txBody>
      </p:sp>
      <p:sp>
        <p:nvSpPr>
          <p:cNvPr id="87" name="正方形/長方形 86"/>
          <p:cNvSpPr/>
          <p:nvPr/>
        </p:nvSpPr>
        <p:spPr>
          <a:xfrm>
            <a:off x="7514175" y="3705376"/>
            <a:ext cx="288032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8" name="直線コネクタ 87"/>
          <p:cNvCxnSpPr>
            <a:stCxn id="92" idx="0"/>
          </p:cNvCxnSpPr>
          <p:nvPr/>
        </p:nvCxnSpPr>
        <p:spPr>
          <a:xfrm flipH="1">
            <a:off x="4705863" y="3057304"/>
            <a:ext cx="3096346" cy="0"/>
          </a:xfrm>
          <a:prstGeom prst="line">
            <a:avLst/>
          </a:prstGeom>
          <a:ln w="76200" cap="rnd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円弧 88"/>
          <p:cNvSpPr/>
          <p:nvPr/>
        </p:nvSpPr>
        <p:spPr>
          <a:xfrm flipH="1">
            <a:off x="4201807" y="3057304"/>
            <a:ext cx="1008112" cy="3240360"/>
          </a:xfrm>
          <a:prstGeom prst="arc">
            <a:avLst/>
          </a:prstGeom>
          <a:ln w="76200" cap="rnd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円弧 89"/>
          <p:cNvSpPr/>
          <p:nvPr/>
        </p:nvSpPr>
        <p:spPr>
          <a:xfrm flipH="1" flipV="1">
            <a:off x="4201807" y="3057304"/>
            <a:ext cx="1008112" cy="3240360"/>
          </a:xfrm>
          <a:prstGeom prst="arc">
            <a:avLst/>
          </a:prstGeom>
          <a:ln w="76200" cap="rnd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1" name="直線コネクタ 90"/>
          <p:cNvCxnSpPr>
            <a:stCxn id="93" idx="0"/>
          </p:cNvCxnSpPr>
          <p:nvPr/>
        </p:nvCxnSpPr>
        <p:spPr>
          <a:xfrm flipH="1">
            <a:off x="4705863" y="6297664"/>
            <a:ext cx="3096346" cy="0"/>
          </a:xfrm>
          <a:prstGeom prst="line">
            <a:avLst/>
          </a:prstGeom>
          <a:ln w="76200" cap="rnd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円弧 91"/>
          <p:cNvSpPr/>
          <p:nvPr/>
        </p:nvSpPr>
        <p:spPr>
          <a:xfrm>
            <a:off x="7298151" y="3057304"/>
            <a:ext cx="1008112" cy="3240360"/>
          </a:xfrm>
          <a:prstGeom prst="arc">
            <a:avLst/>
          </a:prstGeom>
          <a:ln w="76200" cap="rnd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円弧 92"/>
          <p:cNvSpPr/>
          <p:nvPr/>
        </p:nvSpPr>
        <p:spPr>
          <a:xfrm flipV="1">
            <a:off x="7298151" y="3057304"/>
            <a:ext cx="1008112" cy="3240360"/>
          </a:xfrm>
          <a:prstGeom prst="arc">
            <a:avLst/>
          </a:prstGeom>
          <a:ln w="76200" cap="rnd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正方形/長方形 93"/>
          <p:cNvSpPr/>
          <p:nvPr/>
        </p:nvSpPr>
        <p:spPr>
          <a:xfrm>
            <a:off x="7514175" y="3993408"/>
            <a:ext cx="288032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正方形/長方形 94"/>
          <p:cNvSpPr/>
          <p:nvPr/>
        </p:nvSpPr>
        <p:spPr>
          <a:xfrm>
            <a:off x="7514175" y="4281440"/>
            <a:ext cx="288032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正方形/長方形 95"/>
          <p:cNvSpPr/>
          <p:nvPr/>
        </p:nvSpPr>
        <p:spPr>
          <a:xfrm>
            <a:off x="7514175" y="4569472"/>
            <a:ext cx="288032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/>
          <p:cNvSpPr/>
          <p:nvPr/>
        </p:nvSpPr>
        <p:spPr>
          <a:xfrm>
            <a:off x="7514175" y="4857504"/>
            <a:ext cx="288032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正方形/長方形 97"/>
          <p:cNvSpPr/>
          <p:nvPr/>
        </p:nvSpPr>
        <p:spPr>
          <a:xfrm>
            <a:off x="7514175" y="5145536"/>
            <a:ext cx="288032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正方形/長方形 98"/>
          <p:cNvSpPr/>
          <p:nvPr/>
        </p:nvSpPr>
        <p:spPr>
          <a:xfrm>
            <a:off x="7514175" y="5433568"/>
            <a:ext cx="288032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0" name="直線コネクタ 99"/>
          <p:cNvCxnSpPr/>
          <p:nvPr/>
        </p:nvCxnSpPr>
        <p:spPr>
          <a:xfrm flipV="1">
            <a:off x="4921887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コネクタ 100"/>
          <p:cNvCxnSpPr/>
          <p:nvPr/>
        </p:nvCxnSpPr>
        <p:spPr>
          <a:xfrm flipV="1">
            <a:off x="5137911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コネクタ 101"/>
          <p:cNvCxnSpPr/>
          <p:nvPr/>
        </p:nvCxnSpPr>
        <p:spPr>
          <a:xfrm flipV="1">
            <a:off x="5353935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正方形/長方形 102"/>
          <p:cNvSpPr/>
          <p:nvPr/>
        </p:nvSpPr>
        <p:spPr>
          <a:xfrm>
            <a:off x="4777871" y="6513688"/>
            <a:ext cx="1224136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field cage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正方形/長方形 103"/>
          <p:cNvSpPr/>
          <p:nvPr/>
        </p:nvSpPr>
        <p:spPr>
          <a:xfrm rot="16200000">
            <a:off x="7622187" y="4461460"/>
            <a:ext cx="720080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PMT</a:t>
            </a:r>
          </a:p>
        </p:txBody>
      </p:sp>
      <p:sp>
        <p:nvSpPr>
          <p:cNvPr id="105" name="正方形/長方形 104"/>
          <p:cNvSpPr/>
          <p:nvPr/>
        </p:nvSpPr>
        <p:spPr>
          <a:xfrm>
            <a:off x="6456185" y="3032365"/>
            <a:ext cx="1440160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136</a:t>
            </a:r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Xe 10atm</a:t>
            </a:r>
          </a:p>
        </p:txBody>
      </p:sp>
      <p:sp>
        <p:nvSpPr>
          <p:cNvPr id="106" name="正方形/長方形 105"/>
          <p:cNvSpPr/>
          <p:nvPr/>
        </p:nvSpPr>
        <p:spPr>
          <a:xfrm>
            <a:off x="7039464" y="6476779"/>
            <a:ext cx="10081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~-200kV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7" name="直線矢印コネクタ 106"/>
          <p:cNvCxnSpPr/>
          <p:nvPr/>
        </p:nvCxnSpPr>
        <p:spPr>
          <a:xfrm flipH="1" flipV="1">
            <a:off x="7154135" y="5937624"/>
            <a:ext cx="432048" cy="5760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09919" y="3993408"/>
            <a:ext cx="1473143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" name="正方形/長方形 108"/>
          <p:cNvSpPr/>
          <p:nvPr/>
        </p:nvSpPr>
        <p:spPr>
          <a:xfrm rot="5400000">
            <a:off x="4093795" y="4533468"/>
            <a:ext cx="79208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ELCC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0" name="直線矢印コネクタ 109"/>
          <p:cNvCxnSpPr/>
          <p:nvPr/>
        </p:nvCxnSpPr>
        <p:spPr bwMode="auto">
          <a:xfrm flipH="1">
            <a:off x="5281927" y="4425456"/>
            <a:ext cx="861099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1" name="直線矢印コネクタ 110"/>
          <p:cNvCxnSpPr/>
          <p:nvPr/>
        </p:nvCxnSpPr>
        <p:spPr bwMode="auto">
          <a:xfrm flipH="1">
            <a:off x="5137911" y="4569472"/>
            <a:ext cx="861099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" name="直線矢印コネクタ 111"/>
          <p:cNvCxnSpPr/>
          <p:nvPr/>
        </p:nvCxnSpPr>
        <p:spPr bwMode="auto">
          <a:xfrm flipH="1">
            <a:off x="5065903" y="4713488"/>
            <a:ext cx="861099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" name="直線矢印コネクタ 112"/>
          <p:cNvCxnSpPr/>
          <p:nvPr/>
        </p:nvCxnSpPr>
        <p:spPr bwMode="auto">
          <a:xfrm flipH="1">
            <a:off x="4921887" y="5001520"/>
            <a:ext cx="717084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4" name="直線矢印コネクタ 113"/>
          <p:cNvCxnSpPr/>
          <p:nvPr/>
        </p:nvCxnSpPr>
        <p:spPr bwMode="auto">
          <a:xfrm flipH="1">
            <a:off x="4993895" y="4857504"/>
            <a:ext cx="789092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5" name="直線矢印コネクタ 114"/>
          <p:cNvCxnSpPr/>
          <p:nvPr/>
        </p:nvCxnSpPr>
        <p:spPr bwMode="auto">
          <a:xfrm flipH="1">
            <a:off x="5425943" y="5073528"/>
            <a:ext cx="294734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6" name="直線矢印コネクタ 115"/>
          <p:cNvCxnSpPr/>
          <p:nvPr/>
        </p:nvCxnSpPr>
        <p:spPr bwMode="auto">
          <a:xfrm flipH="1">
            <a:off x="6146023" y="4857504"/>
            <a:ext cx="72008" cy="504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7" name="直線矢印コネクタ 116"/>
          <p:cNvCxnSpPr/>
          <p:nvPr/>
        </p:nvCxnSpPr>
        <p:spPr bwMode="auto">
          <a:xfrm>
            <a:off x="6578071" y="4929512"/>
            <a:ext cx="504056" cy="3087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8" name="直線矢印コネクタ 117"/>
          <p:cNvCxnSpPr/>
          <p:nvPr/>
        </p:nvCxnSpPr>
        <p:spPr bwMode="auto">
          <a:xfrm>
            <a:off x="6578071" y="4641480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9" name="直線矢印コネクタ 118"/>
          <p:cNvCxnSpPr/>
          <p:nvPr/>
        </p:nvCxnSpPr>
        <p:spPr bwMode="auto">
          <a:xfrm flipV="1">
            <a:off x="6506063" y="4281440"/>
            <a:ext cx="504056" cy="215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" name="直線矢印コネクタ 119"/>
          <p:cNvCxnSpPr/>
          <p:nvPr/>
        </p:nvCxnSpPr>
        <p:spPr bwMode="auto">
          <a:xfrm flipH="1" flipV="1">
            <a:off x="6146023" y="3993408"/>
            <a:ext cx="72008" cy="3144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1" name="直線矢印コネクタ 120"/>
          <p:cNvCxnSpPr/>
          <p:nvPr/>
        </p:nvCxnSpPr>
        <p:spPr bwMode="auto">
          <a:xfrm flipH="1" flipV="1">
            <a:off x="5425943" y="3993408"/>
            <a:ext cx="652029" cy="3844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2" name="正方形/長方形 121"/>
          <p:cNvSpPr/>
          <p:nvPr/>
        </p:nvSpPr>
        <p:spPr>
          <a:xfrm>
            <a:off x="4993895" y="4209432"/>
            <a:ext cx="36004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altLang="ja-JP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  <a:endParaRPr kumimoji="1" lang="ja-JP" altLang="en-US" baseline="30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正方形/長方形 122"/>
          <p:cNvSpPr/>
          <p:nvPr/>
        </p:nvSpPr>
        <p:spPr>
          <a:xfrm>
            <a:off x="6146023" y="3777384"/>
            <a:ext cx="12961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  <a:latin typeface="Arial" pitchFamily="34" charset="0"/>
                <a:ea typeface="ＭＳ ゴシック" pitchFamily="49" charset="-128"/>
                <a:cs typeface="Arial" pitchFamily="34" charset="0"/>
              </a:rPr>
              <a:t>scintillation</a:t>
            </a:r>
          </a:p>
          <a:p>
            <a:pPr algn="ctr"/>
            <a:r>
              <a:rPr lang="en-US" altLang="ja-JP" dirty="0">
                <a:solidFill>
                  <a:schemeClr val="tx1"/>
                </a:solidFill>
                <a:latin typeface="Arial" pitchFamily="34" charset="0"/>
                <a:ea typeface="ＭＳ ゴシック" pitchFamily="49" charset="-128"/>
                <a:cs typeface="Arial" pitchFamily="34" charset="0"/>
              </a:rPr>
              <a:t>photon</a:t>
            </a:r>
            <a:endParaRPr kumimoji="1" lang="ja-JP" altLang="en-US" baseline="30000" dirty="0">
              <a:solidFill>
                <a:schemeClr val="tx1"/>
              </a:solidFill>
              <a:latin typeface="Arial" pitchFamily="34" charset="0"/>
              <a:ea typeface="ＭＳ ゴシック" pitchFamily="49" charset="-128"/>
              <a:cs typeface="Arial" pitchFamily="34" charset="0"/>
            </a:endParaRPr>
          </a:p>
        </p:txBody>
      </p:sp>
      <p:cxnSp>
        <p:nvCxnSpPr>
          <p:cNvPr id="124" name="直線矢印コネクタ 123"/>
          <p:cNvCxnSpPr/>
          <p:nvPr/>
        </p:nvCxnSpPr>
        <p:spPr>
          <a:xfrm flipV="1">
            <a:off x="5425943" y="6153648"/>
            <a:ext cx="144016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コネクタ 124"/>
          <p:cNvCxnSpPr/>
          <p:nvPr/>
        </p:nvCxnSpPr>
        <p:spPr>
          <a:xfrm flipV="1">
            <a:off x="5569959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コネクタ 125"/>
          <p:cNvCxnSpPr/>
          <p:nvPr/>
        </p:nvCxnSpPr>
        <p:spPr>
          <a:xfrm flipV="1">
            <a:off x="5785983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コネクタ 126"/>
          <p:cNvCxnSpPr/>
          <p:nvPr/>
        </p:nvCxnSpPr>
        <p:spPr>
          <a:xfrm flipV="1">
            <a:off x="6002007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コネクタ 127"/>
          <p:cNvCxnSpPr/>
          <p:nvPr/>
        </p:nvCxnSpPr>
        <p:spPr>
          <a:xfrm flipV="1">
            <a:off x="6218031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線コネクタ 128"/>
          <p:cNvCxnSpPr/>
          <p:nvPr/>
        </p:nvCxnSpPr>
        <p:spPr>
          <a:xfrm flipV="1">
            <a:off x="6434055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線コネクタ 129"/>
          <p:cNvCxnSpPr/>
          <p:nvPr/>
        </p:nvCxnSpPr>
        <p:spPr>
          <a:xfrm flipV="1">
            <a:off x="6650079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コネクタ 130"/>
          <p:cNvCxnSpPr/>
          <p:nvPr/>
        </p:nvCxnSpPr>
        <p:spPr>
          <a:xfrm flipV="1">
            <a:off x="6866103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線コネクタ 131"/>
          <p:cNvCxnSpPr/>
          <p:nvPr/>
        </p:nvCxnSpPr>
        <p:spPr>
          <a:xfrm flipV="1">
            <a:off x="7082127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コネクタ 132"/>
          <p:cNvCxnSpPr/>
          <p:nvPr/>
        </p:nvCxnSpPr>
        <p:spPr>
          <a:xfrm flipV="1">
            <a:off x="4921887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線コネクタ 133"/>
          <p:cNvCxnSpPr/>
          <p:nvPr/>
        </p:nvCxnSpPr>
        <p:spPr>
          <a:xfrm flipV="1">
            <a:off x="5137911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コネクタ 134"/>
          <p:cNvCxnSpPr/>
          <p:nvPr/>
        </p:nvCxnSpPr>
        <p:spPr>
          <a:xfrm flipV="1">
            <a:off x="5353935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コネクタ 135"/>
          <p:cNvCxnSpPr/>
          <p:nvPr/>
        </p:nvCxnSpPr>
        <p:spPr>
          <a:xfrm flipV="1">
            <a:off x="5569959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コネクタ 136"/>
          <p:cNvCxnSpPr/>
          <p:nvPr/>
        </p:nvCxnSpPr>
        <p:spPr>
          <a:xfrm flipV="1">
            <a:off x="5785983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コネクタ 137"/>
          <p:cNvCxnSpPr/>
          <p:nvPr/>
        </p:nvCxnSpPr>
        <p:spPr>
          <a:xfrm flipV="1">
            <a:off x="6002007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コネクタ 138"/>
          <p:cNvCxnSpPr/>
          <p:nvPr/>
        </p:nvCxnSpPr>
        <p:spPr>
          <a:xfrm flipV="1">
            <a:off x="6218031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コネクタ 139"/>
          <p:cNvCxnSpPr/>
          <p:nvPr/>
        </p:nvCxnSpPr>
        <p:spPr>
          <a:xfrm flipV="1">
            <a:off x="6434055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コネクタ 140"/>
          <p:cNvCxnSpPr/>
          <p:nvPr/>
        </p:nvCxnSpPr>
        <p:spPr>
          <a:xfrm flipV="1">
            <a:off x="6650079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コネクタ 141"/>
          <p:cNvCxnSpPr/>
          <p:nvPr/>
        </p:nvCxnSpPr>
        <p:spPr>
          <a:xfrm flipV="1">
            <a:off x="6866103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コネクタ 142"/>
          <p:cNvCxnSpPr/>
          <p:nvPr/>
        </p:nvCxnSpPr>
        <p:spPr>
          <a:xfrm flipV="1">
            <a:off x="7082127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矢印コネクタ 143"/>
          <p:cNvCxnSpPr/>
          <p:nvPr/>
        </p:nvCxnSpPr>
        <p:spPr>
          <a:xfrm>
            <a:off x="8594295" y="3489352"/>
            <a:ext cx="0" cy="252028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正方形/長方形 144"/>
          <p:cNvSpPr/>
          <p:nvPr/>
        </p:nvSpPr>
        <p:spPr>
          <a:xfrm>
            <a:off x="8522287" y="4425456"/>
            <a:ext cx="64807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~4m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6" name="正方形/長方形 145"/>
          <p:cNvSpPr/>
          <p:nvPr/>
        </p:nvSpPr>
        <p:spPr>
          <a:xfrm rot="5400000">
            <a:off x="4669859" y="3525356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7" name="正方形/長方形 146"/>
          <p:cNvSpPr/>
          <p:nvPr/>
        </p:nvSpPr>
        <p:spPr>
          <a:xfrm rot="5400000">
            <a:off x="4669859" y="3597364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8" name="正方形/長方形 147"/>
          <p:cNvSpPr/>
          <p:nvPr/>
        </p:nvSpPr>
        <p:spPr>
          <a:xfrm rot="5400000">
            <a:off x="4669859" y="3669372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9" name="正方形/長方形 148"/>
          <p:cNvSpPr/>
          <p:nvPr/>
        </p:nvSpPr>
        <p:spPr>
          <a:xfrm rot="5400000">
            <a:off x="4669859" y="3741380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0" name="正方形/長方形 149"/>
          <p:cNvSpPr/>
          <p:nvPr/>
        </p:nvSpPr>
        <p:spPr>
          <a:xfrm rot="5400000">
            <a:off x="4669859" y="3813388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1" name="正方形/長方形 150"/>
          <p:cNvSpPr/>
          <p:nvPr/>
        </p:nvSpPr>
        <p:spPr>
          <a:xfrm rot="5400000">
            <a:off x="4669859" y="3885396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2" name="正方形/長方形 151"/>
          <p:cNvSpPr/>
          <p:nvPr/>
        </p:nvSpPr>
        <p:spPr>
          <a:xfrm rot="5400000">
            <a:off x="4669859" y="3957404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3" name="正方形/長方形 152"/>
          <p:cNvSpPr/>
          <p:nvPr/>
        </p:nvSpPr>
        <p:spPr>
          <a:xfrm rot="5400000">
            <a:off x="4669859" y="4029412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4" name="正方形/長方形 153"/>
          <p:cNvSpPr/>
          <p:nvPr/>
        </p:nvSpPr>
        <p:spPr>
          <a:xfrm rot="5400000">
            <a:off x="4669859" y="4101420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5" name="正方形/長方形 154"/>
          <p:cNvSpPr/>
          <p:nvPr/>
        </p:nvSpPr>
        <p:spPr>
          <a:xfrm rot="5400000">
            <a:off x="4669859" y="4173428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6" name="正方形/長方形 155"/>
          <p:cNvSpPr/>
          <p:nvPr/>
        </p:nvSpPr>
        <p:spPr>
          <a:xfrm rot="5400000">
            <a:off x="4669859" y="4245436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7" name="正方形/長方形 156"/>
          <p:cNvSpPr/>
          <p:nvPr/>
        </p:nvSpPr>
        <p:spPr>
          <a:xfrm rot="5400000">
            <a:off x="4669859" y="4317444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8" name="正方形/長方形 157"/>
          <p:cNvSpPr/>
          <p:nvPr/>
        </p:nvSpPr>
        <p:spPr>
          <a:xfrm rot="5400000">
            <a:off x="4669859" y="4389452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9" name="正方形/長方形 158"/>
          <p:cNvSpPr/>
          <p:nvPr/>
        </p:nvSpPr>
        <p:spPr>
          <a:xfrm rot="5400000">
            <a:off x="4669859" y="4461460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0" name="正方形/長方形 159"/>
          <p:cNvSpPr/>
          <p:nvPr/>
        </p:nvSpPr>
        <p:spPr>
          <a:xfrm rot="5400000">
            <a:off x="4669859" y="4533468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1" name="正方形/長方形 160"/>
          <p:cNvSpPr/>
          <p:nvPr/>
        </p:nvSpPr>
        <p:spPr>
          <a:xfrm rot="5400000">
            <a:off x="4669859" y="4605476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2" name="正方形/長方形 161"/>
          <p:cNvSpPr/>
          <p:nvPr/>
        </p:nvSpPr>
        <p:spPr>
          <a:xfrm rot="5400000">
            <a:off x="4669859" y="4677484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3" name="正方形/長方形 162"/>
          <p:cNvSpPr/>
          <p:nvPr/>
        </p:nvSpPr>
        <p:spPr>
          <a:xfrm rot="5400000">
            <a:off x="4669859" y="4749492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4" name="正方形/長方形 163"/>
          <p:cNvSpPr/>
          <p:nvPr/>
        </p:nvSpPr>
        <p:spPr>
          <a:xfrm rot="5400000">
            <a:off x="4669859" y="4821500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5" name="正方形/長方形 164"/>
          <p:cNvSpPr/>
          <p:nvPr/>
        </p:nvSpPr>
        <p:spPr>
          <a:xfrm rot="5400000">
            <a:off x="4669859" y="4893508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6" name="正方形/長方形 165"/>
          <p:cNvSpPr/>
          <p:nvPr/>
        </p:nvSpPr>
        <p:spPr>
          <a:xfrm rot="5400000">
            <a:off x="4669859" y="4965516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7" name="正方形/長方形 166"/>
          <p:cNvSpPr/>
          <p:nvPr/>
        </p:nvSpPr>
        <p:spPr>
          <a:xfrm rot="5400000">
            <a:off x="4669859" y="5037524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8" name="正方形/長方形 167"/>
          <p:cNvSpPr/>
          <p:nvPr/>
        </p:nvSpPr>
        <p:spPr>
          <a:xfrm rot="5400000">
            <a:off x="4669859" y="5109532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9" name="正方形/長方形 168"/>
          <p:cNvSpPr/>
          <p:nvPr/>
        </p:nvSpPr>
        <p:spPr>
          <a:xfrm rot="5400000">
            <a:off x="4669859" y="5181540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0" name="正方形/長方形 169"/>
          <p:cNvSpPr/>
          <p:nvPr/>
        </p:nvSpPr>
        <p:spPr>
          <a:xfrm rot="5400000">
            <a:off x="4669859" y="5253548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1" name="正方形/長方形 170"/>
          <p:cNvSpPr/>
          <p:nvPr/>
        </p:nvSpPr>
        <p:spPr>
          <a:xfrm rot="5400000">
            <a:off x="4669859" y="5325556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2" name="正方形/長方形 171"/>
          <p:cNvSpPr/>
          <p:nvPr/>
        </p:nvSpPr>
        <p:spPr>
          <a:xfrm rot="5400000">
            <a:off x="4669859" y="5397564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3" name="正方形/長方形 172"/>
          <p:cNvSpPr/>
          <p:nvPr/>
        </p:nvSpPr>
        <p:spPr>
          <a:xfrm rot="5400000">
            <a:off x="4669859" y="5469572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4" name="正方形/長方形 173"/>
          <p:cNvSpPr/>
          <p:nvPr/>
        </p:nvSpPr>
        <p:spPr>
          <a:xfrm rot="5400000">
            <a:off x="4669859" y="5541580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5" name="正方形/長方形 174"/>
          <p:cNvSpPr/>
          <p:nvPr/>
        </p:nvSpPr>
        <p:spPr>
          <a:xfrm rot="5400000">
            <a:off x="4669859" y="5613588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6" name="正方形/長方形 175"/>
          <p:cNvSpPr/>
          <p:nvPr/>
        </p:nvSpPr>
        <p:spPr>
          <a:xfrm rot="5400000">
            <a:off x="4669859" y="5685596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9" name="吹き出し: 角を丸めた四角形 78"/>
          <p:cNvSpPr/>
          <p:nvPr/>
        </p:nvSpPr>
        <p:spPr>
          <a:xfrm>
            <a:off x="3581671" y="1722155"/>
            <a:ext cx="2636360" cy="1080000"/>
          </a:xfrm>
          <a:prstGeom prst="wedgeRoundRectCallout">
            <a:avLst>
              <a:gd name="adj1" fmla="val -6676"/>
              <a:gd name="adj2" fmla="val 11735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b="1" u="sng" dirty="0"/>
              <a:t>バックグラウンド除去</a:t>
            </a:r>
            <a:endParaRPr kumimoji="1" lang="en-US" altLang="ja-JP" u="sng" dirty="0"/>
          </a:p>
          <a:p>
            <a:r>
              <a:rPr kumimoji="1" lang="ja-JP" altLang="en-US" dirty="0"/>
              <a:t>ピクセル読み出しによる飛跡再構成</a:t>
            </a:r>
          </a:p>
        </p:txBody>
      </p:sp>
      <p:sp>
        <p:nvSpPr>
          <p:cNvPr id="80" name="吹き出し: 角を丸めた四角形 79"/>
          <p:cNvSpPr/>
          <p:nvPr/>
        </p:nvSpPr>
        <p:spPr>
          <a:xfrm>
            <a:off x="6899865" y="1725561"/>
            <a:ext cx="1804683" cy="1080000"/>
          </a:xfrm>
          <a:prstGeom prst="wedgeRoundRectCallout">
            <a:avLst>
              <a:gd name="adj1" fmla="val -27224"/>
              <a:gd name="adj2" fmla="val 7951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b="1" u="sng" dirty="0"/>
              <a:t>大質量</a:t>
            </a:r>
            <a:endParaRPr kumimoji="1" lang="en-US" altLang="ja-JP" u="sng" dirty="0"/>
          </a:p>
          <a:p>
            <a:r>
              <a:rPr kumimoji="1" lang="ja-JP" altLang="en-US" dirty="0"/>
              <a:t>高圧ガス</a:t>
            </a:r>
            <a:endParaRPr kumimoji="1" lang="en-US" altLang="ja-JP" dirty="0"/>
          </a:p>
          <a:p>
            <a:r>
              <a:rPr kumimoji="1" lang="en-US" altLang="ja-JP" dirty="0"/>
              <a:t>~ ton </a:t>
            </a:r>
            <a:r>
              <a:rPr kumimoji="1" lang="ja-JP" altLang="en-US" dirty="0"/>
              <a:t>スケール</a:t>
            </a:r>
          </a:p>
        </p:txBody>
      </p:sp>
      <p:sp>
        <p:nvSpPr>
          <p:cNvPr id="251" name="吹き出し: 四角形 250"/>
          <p:cNvSpPr/>
          <p:nvPr/>
        </p:nvSpPr>
        <p:spPr>
          <a:xfrm>
            <a:off x="131619" y="3104715"/>
            <a:ext cx="3743132" cy="3670863"/>
          </a:xfrm>
          <a:prstGeom prst="wedgeRectCallout">
            <a:avLst>
              <a:gd name="adj1" fmla="val 71935"/>
              <a:gd name="adj2" fmla="val -2385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79" name="直線コネクタ 178"/>
          <p:cNvCxnSpPr/>
          <p:nvPr/>
        </p:nvCxnSpPr>
        <p:spPr>
          <a:xfrm>
            <a:off x="1569112" y="5470710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正方形/長方形 179"/>
          <p:cNvSpPr/>
          <p:nvPr/>
        </p:nvSpPr>
        <p:spPr>
          <a:xfrm rot="5400000">
            <a:off x="1123458" y="5351885"/>
            <a:ext cx="360040" cy="509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1" name="グループ化 180"/>
          <p:cNvGrpSpPr/>
          <p:nvPr/>
        </p:nvGrpSpPr>
        <p:grpSpPr>
          <a:xfrm>
            <a:off x="1043734" y="4147259"/>
            <a:ext cx="485928" cy="433898"/>
            <a:chOff x="2654662" y="1424834"/>
            <a:chExt cx="651674" cy="576065"/>
          </a:xfrm>
        </p:grpSpPr>
        <p:cxnSp>
          <p:nvCxnSpPr>
            <p:cNvPr id="245" name="直線矢印コネクタ 244"/>
            <p:cNvCxnSpPr/>
            <p:nvPr/>
          </p:nvCxnSpPr>
          <p:spPr>
            <a:xfrm rot="5400000" flipH="1">
              <a:off x="3038212" y="1549431"/>
              <a:ext cx="305661" cy="56469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線矢印コネクタ 245"/>
            <p:cNvCxnSpPr/>
            <p:nvPr/>
          </p:nvCxnSpPr>
          <p:spPr>
            <a:xfrm rot="5400000" flipV="1">
              <a:off x="3035339" y="1729902"/>
              <a:ext cx="360040" cy="181954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直線矢印コネクタ 246"/>
            <p:cNvCxnSpPr/>
            <p:nvPr/>
          </p:nvCxnSpPr>
          <p:spPr>
            <a:xfrm flipH="1" flipV="1">
              <a:off x="2726670" y="1899532"/>
              <a:ext cx="576066" cy="72008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線矢印コネクタ 247"/>
            <p:cNvCxnSpPr/>
            <p:nvPr/>
          </p:nvCxnSpPr>
          <p:spPr>
            <a:xfrm flipH="1" flipV="1">
              <a:off x="2654662" y="1539492"/>
              <a:ext cx="435650" cy="245383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直線矢印コネクタ 248"/>
            <p:cNvCxnSpPr/>
            <p:nvPr/>
          </p:nvCxnSpPr>
          <p:spPr>
            <a:xfrm rot="5400000">
              <a:off x="2991333" y="1439598"/>
              <a:ext cx="170699" cy="141172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直線矢印コネクタ 249"/>
            <p:cNvCxnSpPr>
              <a:cxnSpLocks/>
            </p:cNvCxnSpPr>
            <p:nvPr/>
          </p:nvCxnSpPr>
          <p:spPr>
            <a:xfrm flipH="1" flipV="1">
              <a:off x="2663610" y="1719514"/>
              <a:ext cx="304228" cy="44846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グループ化 181"/>
          <p:cNvGrpSpPr/>
          <p:nvPr/>
        </p:nvGrpSpPr>
        <p:grpSpPr>
          <a:xfrm>
            <a:off x="1049589" y="3216500"/>
            <a:ext cx="2572217" cy="651050"/>
            <a:chOff x="5073868" y="760833"/>
            <a:chExt cx="2882836" cy="651050"/>
          </a:xfrm>
        </p:grpSpPr>
        <p:sp>
          <p:nvSpPr>
            <p:cNvPr id="235" name="フリーフォーム: 図形 234"/>
            <p:cNvSpPr/>
            <p:nvPr/>
          </p:nvSpPr>
          <p:spPr>
            <a:xfrm flipH="1" flipV="1">
              <a:off x="5073868" y="760833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6" name="フリーフォーム: 図形 235"/>
            <p:cNvSpPr/>
            <p:nvPr/>
          </p:nvSpPr>
          <p:spPr>
            <a:xfrm flipH="1">
              <a:off x="5073868" y="1106900"/>
              <a:ext cx="2880000" cy="144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7" name="フリーフォーム: 図形 236"/>
            <p:cNvSpPr/>
            <p:nvPr/>
          </p:nvSpPr>
          <p:spPr>
            <a:xfrm flipH="1">
              <a:off x="5073868" y="1088740"/>
              <a:ext cx="2880000" cy="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8" name="フリーフォーム: 図形 237"/>
            <p:cNvSpPr/>
            <p:nvPr/>
          </p:nvSpPr>
          <p:spPr>
            <a:xfrm flipH="1" flipV="1">
              <a:off x="5073868" y="923986"/>
              <a:ext cx="2880000" cy="143484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9" name="フリーフォーム: 図形 238"/>
            <p:cNvSpPr/>
            <p:nvPr/>
          </p:nvSpPr>
          <p:spPr>
            <a:xfrm flipH="1">
              <a:off x="5076704" y="1123883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40" name="直線矢印コネクタ 239"/>
            <p:cNvCxnSpPr/>
            <p:nvPr/>
          </p:nvCxnSpPr>
          <p:spPr>
            <a:xfrm rot="5400000" flipV="1">
              <a:off x="6993396" y="680029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直線矢印コネクタ 240"/>
            <p:cNvCxnSpPr/>
            <p:nvPr/>
          </p:nvCxnSpPr>
          <p:spPr>
            <a:xfrm rot="5400000" flipV="1">
              <a:off x="6990372" y="84318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直線矢印コネクタ 241"/>
            <p:cNvCxnSpPr/>
            <p:nvPr/>
          </p:nvCxnSpPr>
          <p:spPr>
            <a:xfrm rot="5400000" flipV="1">
              <a:off x="6990372" y="100736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直線矢印コネクタ 242"/>
            <p:cNvCxnSpPr/>
            <p:nvPr/>
          </p:nvCxnSpPr>
          <p:spPr>
            <a:xfrm rot="5400000" flipV="1">
              <a:off x="6990372" y="1170096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線矢印コネクタ 243"/>
            <p:cNvCxnSpPr/>
            <p:nvPr/>
          </p:nvCxnSpPr>
          <p:spPr>
            <a:xfrm rot="5400000" flipV="1">
              <a:off x="6990372" y="1331079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グループ化 182"/>
          <p:cNvGrpSpPr/>
          <p:nvPr/>
        </p:nvGrpSpPr>
        <p:grpSpPr>
          <a:xfrm>
            <a:off x="1046753" y="4054111"/>
            <a:ext cx="2572217" cy="651050"/>
            <a:chOff x="5508103" y="3769669"/>
            <a:chExt cx="2882836" cy="651050"/>
          </a:xfrm>
        </p:grpSpPr>
        <p:sp>
          <p:nvSpPr>
            <p:cNvPr id="225" name="フリーフォーム: 図形 224"/>
            <p:cNvSpPr/>
            <p:nvPr/>
          </p:nvSpPr>
          <p:spPr>
            <a:xfrm flipH="1" flipV="1">
              <a:off x="5508103" y="3769669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6" name="フリーフォーム: 図形 225"/>
            <p:cNvSpPr/>
            <p:nvPr/>
          </p:nvSpPr>
          <p:spPr>
            <a:xfrm flipH="1">
              <a:off x="5508103" y="4115736"/>
              <a:ext cx="2880000" cy="144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7" name="フリーフォーム: 図形 226"/>
            <p:cNvSpPr/>
            <p:nvPr/>
          </p:nvSpPr>
          <p:spPr>
            <a:xfrm flipH="1">
              <a:off x="5508103" y="4097576"/>
              <a:ext cx="2880000" cy="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8" name="フリーフォーム: 図形 227"/>
            <p:cNvSpPr/>
            <p:nvPr/>
          </p:nvSpPr>
          <p:spPr>
            <a:xfrm flipH="1" flipV="1">
              <a:off x="5508103" y="3932822"/>
              <a:ext cx="2880000" cy="143484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9" name="フリーフォーム: 図形 228"/>
            <p:cNvSpPr/>
            <p:nvPr/>
          </p:nvSpPr>
          <p:spPr>
            <a:xfrm flipH="1">
              <a:off x="5510939" y="4132719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30" name="直線矢印コネクタ 229"/>
            <p:cNvCxnSpPr/>
            <p:nvPr/>
          </p:nvCxnSpPr>
          <p:spPr>
            <a:xfrm rot="5400000" flipV="1">
              <a:off x="7427631" y="3688865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直線矢印コネクタ 230"/>
            <p:cNvCxnSpPr/>
            <p:nvPr/>
          </p:nvCxnSpPr>
          <p:spPr>
            <a:xfrm rot="5400000" flipV="1">
              <a:off x="7424607" y="3852018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線矢印コネクタ 231"/>
            <p:cNvCxnSpPr/>
            <p:nvPr/>
          </p:nvCxnSpPr>
          <p:spPr>
            <a:xfrm rot="5400000" flipV="1">
              <a:off x="7424607" y="4016198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直線矢印コネクタ 232"/>
            <p:cNvCxnSpPr/>
            <p:nvPr/>
          </p:nvCxnSpPr>
          <p:spPr>
            <a:xfrm rot="5400000" flipV="1">
              <a:off x="7424607" y="417893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線矢印コネクタ 233"/>
            <p:cNvCxnSpPr/>
            <p:nvPr/>
          </p:nvCxnSpPr>
          <p:spPr>
            <a:xfrm rot="5400000" flipV="1">
              <a:off x="7424607" y="4339915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4" name="グループ化 183"/>
          <p:cNvGrpSpPr/>
          <p:nvPr/>
        </p:nvGrpSpPr>
        <p:grpSpPr>
          <a:xfrm>
            <a:off x="1051903" y="4864336"/>
            <a:ext cx="2572217" cy="651050"/>
            <a:chOff x="5073868" y="760833"/>
            <a:chExt cx="2882836" cy="651050"/>
          </a:xfrm>
        </p:grpSpPr>
        <p:sp>
          <p:nvSpPr>
            <p:cNvPr id="215" name="フリーフォーム: 図形 214"/>
            <p:cNvSpPr/>
            <p:nvPr/>
          </p:nvSpPr>
          <p:spPr>
            <a:xfrm flipH="1" flipV="1">
              <a:off x="5073868" y="760833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6" name="フリーフォーム: 図形 215"/>
            <p:cNvSpPr/>
            <p:nvPr/>
          </p:nvSpPr>
          <p:spPr>
            <a:xfrm flipH="1">
              <a:off x="5073868" y="1106900"/>
              <a:ext cx="2880000" cy="144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7" name="フリーフォーム: 図形 216"/>
            <p:cNvSpPr/>
            <p:nvPr/>
          </p:nvSpPr>
          <p:spPr>
            <a:xfrm flipH="1">
              <a:off x="5073868" y="1088740"/>
              <a:ext cx="2880000" cy="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8" name="フリーフォーム: 図形 217"/>
            <p:cNvSpPr/>
            <p:nvPr/>
          </p:nvSpPr>
          <p:spPr>
            <a:xfrm flipH="1" flipV="1">
              <a:off x="5073868" y="923986"/>
              <a:ext cx="2880000" cy="143484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9" name="フリーフォーム: 図形 218"/>
            <p:cNvSpPr/>
            <p:nvPr/>
          </p:nvSpPr>
          <p:spPr>
            <a:xfrm flipH="1">
              <a:off x="5076704" y="1123883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20" name="直線矢印コネクタ 219"/>
            <p:cNvCxnSpPr/>
            <p:nvPr/>
          </p:nvCxnSpPr>
          <p:spPr>
            <a:xfrm rot="5400000" flipV="1">
              <a:off x="6993396" y="680029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線矢印コネクタ 220"/>
            <p:cNvCxnSpPr/>
            <p:nvPr/>
          </p:nvCxnSpPr>
          <p:spPr>
            <a:xfrm rot="5400000" flipV="1">
              <a:off x="6990372" y="84318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線矢印コネクタ 221"/>
            <p:cNvCxnSpPr/>
            <p:nvPr/>
          </p:nvCxnSpPr>
          <p:spPr>
            <a:xfrm rot="5400000" flipV="1">
              <a:off x="6990372" y="100736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直線矢印コネクタ 222"/>
            <p:cNvCxnSpPr/>
            <p:nvPr/>
          </p:nvCxnSpPr>
          <p:spPr>
            <a:xfrm rot="5400000" flipV="1">
              <a:off x="6990372" y="1170096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直線矢印コネクタ 223"/>
            <p:cNvCxnSpPr/>
            <p:nvPr/>
          </p:nvCxnSpPr>
          <p:spPr>
            <a:xfrm rot="5400000" flipV="1">
              <a:off x="6990372" y="1331079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5" name="グループ化 184"/>
          <p:cNvGrpSpPr/>
          <p:nvPr/>
        </p:nvGrpSpPr>
        <p:grpSpPr>
          <a:xfrm>
            <a:off x="1049067" y="5701947"/>
            <a:ext cx="2572217" cy="651050"/>
            <a:chOff x="5508103" y="3769669"/>
            <a:chExt cx="2882836" cy="651050"/>
          </a:xfrm>
        </p:grpSpPr>
        <p:sp>
          <p:nvSpPr>
            <p:cNvPr id="205" name="フリーフォーム: 図形 204"/>
            <p:cNvSpPr/>
            <p:nvPr/>
          </p:nvSpPr>
          <p:spPr>
            <a:xfrm flipH="1" flipV="1">
              <a:off x="5508103" y="3769669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6" name="フリーフォーム: 図形 205"/>
            <p:cNvSpPr/>
            <p:nvPr/>
          </p:nvSpPr>
          <p:spPr>
            <a:xfrm flipH="1">
              <a:off x="5508103" y="4115736"/>
              <a:ext cx="2880000" cy="144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7" name="フリーフォーム: 図形 206"/>
            <p:cNvSpPr/>
            <p:nvPr/>
          </p:nvSpPr>
          <p:spPr>
            <a:xfrm flipH="1">
              <a:off x="5508103" y="4097576"/>
              <a:ext cx="2880000" cy="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8" name="フリーフォーム: 図形 207"/>
            <p:cNvSpPr/>
            <p:nvPr/>
          </p:nvSpPr>
          <p:spPr>
            <a:xfrm flipH="1" flipV="1">
              <a:off x="5508103" y="3932822"/>
              <a:ext cx="2880000" cy="143484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9" name="フリーフォーム: 図形 208"/>
            <p:cNvSpPr/>
            <p:nvPr/>
          </p:nvSpPr>
          <p:spPr>
            <a:xfrm flipH="1">
              <a:off x="5510939" y="4132719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10" name="直線矢印コネクタ 209"/>
            <p:cNvCxnSpPr/>
            <p:nvPr/>
          </p:nvCxnSpPr>
          <p:spPr>
            <a:xfrm rot="5400000" flipV="1">
              <a:off x="7427631" y="3688865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線矢印コネクタ 210"/>
            <p:cNvCxnSpPr/>
            <p:nvPr/>
          </p:nvCxnSpPr>
          <p:spPr>
            <a:xfrm rot="5400000" flipV="1">
              <a:off x="7424607" y="3852018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線矢印コネクタ 211"/>
            <p:cNvCxnSpPr/>
            <p:nvPr/>
          </p:nvCxnSpPr>
          <p:spPr>
            <a:xfrm rot="5400000" flipV="1">
              <a:off x="7424607" y="4016198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線矢印コネクタ 212"/>
            <p:cNvCxnSpPr/>
            <p:nvPr/>
          </p:nvCxnSpPr>
          <p:spPr>
            <a:xfrm rot="5400000" flipV="1">
              <a:off x="7424607" y="417893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線矢印コネクタ 213"/>
            <p:cNvCxnSpPr/>
            <p:nvPr/>
          </p:nvCxnSpPr>
          <p:spPr>
            <a:xfrm rot="5400000" flipV="1">
              <a:off x="7424607" y="4339915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6" name="直線コネクタ 185"/>
          <p:cNvCxnSpPr/>
          <p:nvPr/>
        </p:nvCxnSpPr>
        <p:spPr>
          <a:xfrm>
            <a:off x="1569112" y="4636630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線コネクタ 186"/>
          <p:cNvCxnSpPr/>
          <p:nvPr/>
        </p:nvCxnSpPr>
        <p:spPr>
          <a:xfrm>
            <a:off x="1569112" y="3812041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正方形/長方形 187"/>
          <p:cNvSpPr/>
          <p:nvPr/>
        </p:nvSpPr>
        <p:spPr>
          <a:xfrm rot="5400000">
            <a:off x="1125080" y="4526106"/>
            <a:ext cx="360040" cy="509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9" name="正方形/長方形 188"/>
          <p:cNvSpPr/>
          <p:nvPr/>
        </p:nvSpPr>
        <p:spPr>
          <a:xfrm rot="5400000">
            <a:off x="1121273" y="3701517"/>
            <a:ext cx="360040" cy="509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90" name="直線コネクタ 189"/>
          <p:cNvCxnSpPr/>
          <p:nvPr/>
        </p:nvCxnSpPr>
        <p:spPr>
          <a:xfrm>
            <a:off x="1039341" y="3236584"/>
            <a:ext cx="0" cy="32400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グループ化 190"/>
          <p:cNvGrpSpPr/>
          <p:nvPr/>
        </p:nvGrpSpPr>
        <p:grpSpPr>
          <a:xfrm>
            <a:off x="898322" y="3361594"/>
            <a:ext cx="128458" cy="344973"/>
            <a:chOff x="3292611" y="4164147"/>
            <a:chExt cx="128458" cy="344973"/>
          </a:xfrm>
        </p:grpSpPr>
        <p:sp>
          <p:nvSpPr>
            <p:cNvPr id="203" name="正方形/長方形 202"/>
            <p:cNvSpPr/>
            <p:nvPr/>
          </p:nvSpPr>
          <p:spPr>
            <a:xfrm>
              <a:off x="3292611" y="4164147"/>
              <a:ext cx="122474" cy="3449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4" name="正方形/長方形 203"/>
            <p:cNvSpPr/>
            <p:nvPr/>
          </p:nvSpPr>
          <p:spPr>
            <a:xfrm>
              <a:off x="3353848" y="4228621"/>
              <a:ext cx="67221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2" name="グループ化 191"/>
          <p:cNvGrpSpPr/>
          <p:nvPr/>
        </p:nvGrpSpPr>
        <p:grpSpPr>
          <a:xfrm>
            <a:off x="898276" y="4205000"/>
            <a:ext cx="128458" cy="344973"/>
            <a:chOff x="3292611" y="4164147"/>
            <a:chExt cx="128458" cy="344973"/>
          </a:xfrm>
        </p:grpSpPr>
        <p:sp>
          <p:nvSpPr>
            <p:cNvPr id="201" name="正方形/長方形 200"/>
            <p:cNvSpPr/>
            <p:nvPr/>
          </p:nvSpPr>
          <p:spPr>
            <a:xfrm>
              <a:off x="3292611" y="4164147"/>
              <a:ext cx="122474" cy="3449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2" name="正方形/長方形 201"/>
            <p:cNvSpPr/>
            <p:nvPr/>
          </p:nvSpPr>
          <p:spPr>
            <a:xfrm>
              <a:off x="3353848" y="4228621"/>
              <a:ext cx="67221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3" name="グループ化 192"/>
          <p:cNvGrpSpPr/>
          <p:nvPr/>
        </p:nvGrpSpPr>
        <p:grpSpPr>
          <a:xfrm>
            <a:off x="898322" y="5045800"/>
            <a:ext cx="128458" cy="344973"/>
            <a:chOff x="3292611" y="4164147"/>
            <a:chExt cx="128458" cy="344973"/>
          </a:xfrm>
        </p:grpSpPr>
        <p:sp>
          <p:nvSpPr>
            <p:cNvPr id="199" name="正方形/長方形 198"/>
            <p:cNvSpPr/>
            <p:nvPr/>
          </p:nvSpPr>
          <p:spPr>
            <a:xfrm>
              <a:off x="3292611" y="4164147"/>
              <a:ext cx="122474" cy="3449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0" name="正方形/長方形 199"/>
            <p:cNvSpPr/>
            <p:nvPr/>
          </p:nvSpPr>
          <p:spPr>
            <a:xfrm>
              <a:off x="3353848" y="4228621"/>
              <a:ext cx="67221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4" name="グループ化 193"/>
          <p:cNvGrpSpPr/>
          <p:nvPr/>
        </p:nvGrpSpPr>
        <p:grpSpPr>
          <a:xfrm>
            <a:off x="895330" y="5864024"/>
            <a:ext cx="128458" cy="344973"/>
            <a:chOff x="3292611" y="4164147"/>
            <a:chExt cx="128458" cy="344973"/>
          </a:xfrm>
        </p:grpSpPr>
        <p:sp>
          <p:nvSpPr>
            <p:cNvPr id="197" name="正方形/長方形 196"/>
            <p:cNvSpPr/>
            <p:nvPr/>
          </p:nvSpPr>
          <p:spPr>
            <a:xfrm>
              <a:off x="3292611" y="4164147"/>
              <a:ext cx="122474" cy="3449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8" name="正方形/長方形 197"/>
            <p:cNvSpPr/>
            <p:nvPr/>
          </p:nvSpPr>
          <p:spPr>
            <a:xfrm>
              <a:off x="3353848" y="4228621"/>
              <a:ext cx="67221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95" name="正方形/長方形 194"/>
          <p:cNvSpPr/>
          <p:nvPr/>
        </p:nvSpPr>
        <p:spPr>
          <a:xfrm rot="5400000">
            <a:off x="2967508" y="4159558"/>
            <a:ext cx="50405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6" name="Picture 2" descr="\begin{align*}&#10;E&#10;\end{align*}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082409" y="4219365"/>
            <a:ext cx="307898" cy="288032"/>
          </a:xfrm>
          <a:prstGeom prst="rect">
            <a:avLst/>
          </a:prstGeom>
          <a:noFill/>
        </p:spPr>
      </p:pic>
      <p:sp>
        <p:nvSpPr>
          <p:cNvPr id="77" name="吹き出し: 角を丸めた四角形 76"/>
          <p:cNvSpPr/>
          <p:nvPr/>
        </p:nvSpPr>
        <p:spPr>
          <a:xfrm>
            <a:off x="448073" y="1727231"/>
            <a:ext cx="2582084" cy="1080000"/>
          </a:xfrm>
          <a:prstGeom prst="wedgeRoundRectCallout">
            <a:avLst>
              <a:gd name="adj1" fmla="val -15663"/>
              <a:gd name="adj2" fmla="val 9714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b="1" u="sng" dirty="0"/>
              <a:t>高エネルギー分解能</a:t>
            </a:r>
            <a:endParaRPr kumimoji="1" lang="en-US" altLang="ja-JP" u="sng" dirty="0"/>
          </a:p>
          <a:p>
            <a:r>
              <a:rPr kumimoji="1" lang="ja-JP" altLang="en-US" dirty="0"/>
              <a:t>ガスキセノン＋</a:t>
            </a:r>
            <a:r>
              <a:rPr kumimoji="1" lang="en-US" altLang="ja-JP" dirty="0"/>
              <a:t>EL</a:t>
            </a:r>
            <a:r>
              <a:rPr kumimoji="1" lang="ja-JP" altLang="en-US" dirty="0"/>
              <a:t>増幅</a:t>
            </a:r>
            <a:endParaRPr kumimoji="1" lang="en-US" altLang="ja-JP" dirty="0"/>
          </a:p>
          <a:p>
            <a:r>
              <a:rPr kumimoji="1" lang="ja-JP" altLang="en-US" dirty="0"/>
              <a:t>目標</a:t>
            </a:r>
            <a:r>
              <a:rPr kumimoji="1" lang="en-US" altLang="ja-JP" dirty="0"/>
              <a:t>: 0.5%FWHM</a:t>
            </a:r>
            <a:endParaRPr kumimoji="1" lang="ja-JP" altLang="en-US" dirty="0"/>
          </a:p>
        </p:txBody>
      </p:sp>
      <p:sp>
        <p:nvSpPr>
          <p:cNvPr id="252" name="正方形/長方形 251"/>
          <p:cNvSpPr/>
          <p:nvPr/>
        </p:nvSpPr>
        <p:spPr>
          <a:xfrm>
            <a:off x="160642" y="4666522"/>
            <a:ext cx="79208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SiPM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4" name="直線矢印コネクタ 253"/>
          <p:cNvCxnSpPr>
            <a:cxnSpLocks/>
          </p:cNvCxnSpPr>
          <p:nvPr/>
        </p:nvCxnSpPr>
        <p:spPr>
          <a:xfrm flipV="1">
            <a:off x="665380" y="4386104"/>
            <a:ext cx="197770" cy="244414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5" name="直線矢印コネクタ 254"/>
          <p:cNvCxnSpPr>
            <a:cxnSpLocks/>
          </p:cNvCxnSpPr>
          <p:nvPr/>
        </p:nvCxnSpPr>
        <p:spPr>
          <a:xfrm>
            <a:off x="648295" y="4033384"/>
            <a:ext cx="574183" cy="182740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7" name="正方形/長方形 256"/>
          <p:cNvSpPr/>
          <p:nvPr/>
        </p:nvSpPr>
        <p:spPr>
          <a:xfrm>
            <a:off x="257851" y="3780151"/>
            <a:ext cx="533777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1" name="直線矢印コネクタ 260"/>
          <p:cNvCxnSpPr>
            <a:cxnSpLocks/>
          </p:cNvCxnSpPr>
          <p:nvPr/>
        </p:nvCxnSpPr>
        <p:spPr>
          <a:xfrm flipV="1">
            <a:off x="1493184" y="5775715"/>
            <a:ext cx="100838" cy="6523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正方形/長方形 262"/>
          <p:cNvSpPr/>
          <p:nvPr/>
        </p:nvSpPr>
        <p:spPr>
          <a:xfrm>
            <a:off x="1104463" y="6389100"/>
            <a:ext cx="10081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~-15kV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5" name="正方形/長方形 264"/>
          <p:cNvSpPr/>
          <p:nvPr/>
        </p:nvSpPr>
        <p:spPr>
          <a:xfrm>
            <a:off x="271437" y="6360878"/>
            <a:ext cx="545845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0V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6" name="直線矢印コネクタ 265"/>
          <p:cNvCxnSpPr>
            <a:cxnSpLocks/>
          </p:cNvCxnSpPr>
          <p:nvPr/>
        </p:nvCxnSpPr>
        <p:spPr>
          <a:xfrm flipV="1">
            <a:off x="658596" y="6261541"/>
            <a:ext cx="355668" cy="2099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6432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kumimoji="1" lang="en-US" altLang="ja-JP" dirty="0"/>
              <a:t>AXEL experiment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8705" y="1130442"/>
            <a:ext cx="7886700" cy="843831"/>
          </a:xfrm>
        </p:spPr>
        <p:txBody>
          <a:bodyPr/>
          <a:lstStyle/>
          <a:p>
            <a:r>
              <a:rPr kumimoji="1" lang="en-US" altLang="ja-JP" dirty="0"/>
              <a:t>High pressure xenon gas TPC for 0</a:t>
            </a:r>
            <a:r>
              <a:rPr kumimoji="1" lang="en-US" altLang="ja-JP" dirty="0">
                <a:latin typeface="Symbol" panose="05050102010706020507" pitchFamily="18" charset="2"/>
              </a:rPr>
              <a:t>nbb</a:t>
            </a:r>
            <a:r>
              <a:rPr kumimoji="1" lang="en-US" altLang="ja-JP" dirty="0"/>
              <a:t> search</a:t>
            </a:r>
          </a:p>
          <a:p>
            <a:pPr lvl="1"/>
            <a:endParaRPr kumimoji="1" lang="en-US" altLang="ja-JP" dirty="0"/>
          </a:p>
        </p:txBody>
      </p:sp>
      <p:sp>
        <p:nvSpPr>
          <p:cNvPr id="87" name="正方形/長方形 86"/>
          <p:cNvSpPr/>
          <p:nvPr/>
        </p:nvSpPr>
        <p:spPr>
          <a:xfrm>
            <a:off x="7514175" y="3705376"/>
            <a:ext cx="288032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8" name="直線コネクタ 87"/>
          <p:cNvCxnSpPr>
            <a:stCxn id="92" idx="0"/>
          </p:cNvCxnSpPr>
          <p:nvPr/>
        </p:nvCxnSpPr>
        <p:spPr>
          <a:xfrm flipH="1">
            <a:off x="4705863" y="3057304"/>
            <a:ext cx="3096346" cy="0"/>
          </a:xfrm>
          <a:prstGeom prst="line">
            <a:avLst/>
          </a:prstGeom>
          <a:ln w="76200" cap="rnd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円弧 88"/>
          <p:cNvSpPr/>
          <p:nvPr/>
        </p:nvSpPr>
        <p:spPr>
          <a:xfrm flipH="1">
            <a:off x="4201807" y="3057304"/>
            <a:ext cx="1008112" cy="3240360"/>
          </a:xfrm>
          <a:prstGeom prst="arc">
            <a:avLst/>
          </a:prstGeom>
          <a:ln w="76200" cap="rnd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円弧 89"/>
          <p:cNvSpPr/>
          <p:nvPr/>
        </p:nvSpPr>
        <p:spPr>
          <a:xfrm flipH="1" flipV="1">
            <a:off x="4201807" y="3057304"/>
            <a:ext cx="1008112" cy="3240360"/>
          </a:xfrm>
          <a:prstGeom prst="arc">
            <a:avLst/>
          </a:prstGeom>
          <a:ln w="76200" cap="rnd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1" name="直線コネクタ 90"/>
          <p:cNvCxnSpPr>
            <a:stCxn id="93" idx="0"/>
          </p:cNvCxnSpPr>
          <p:nvPr/>
        </p:nvCxnSpPr>
        <p:spPr>
          <a:xfrm flipH="1">
            <a:off x="4705863" y="6297664"/>
            <a:ext cx="3096346" cy="0"/>
          </a:xfrm>
          <a:prstGeom prst="line">
            <a:avLst/>
          </a:prstGeom>
          <a:ln w="76200" cap="rnd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円弧 91"/>
          <p:cNvSpPr/>
          <p:nvPr/>
        </p:nvSpPr>
        <p:spPr>
          <a:xfrm>
            <a:off x="7298151" y="3057304"/>
            <a:ext cx="1008112" cy="3240360"/>
          </a:xfrm>
          <a:prstGeom prst="arc">
            <a:avLst/>
          </a:prstGeom>
          <a:ln w="76200" cap="rnd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円弧 92"/>
          <p:cNvSpPr/>
          <p:nvPr/>
        </p:nvSpPr>
        <p:spPr>
          <a:xfrm flipV="1">
            <a:off x="7298151" y="3057304"/>
            <a:ext cx="1008112" cy="3240360"/>
          </a:xfrm>
          <a:prstGeom prst="arc">
            <a:avLst/>
          </a:prstGeom>
          <a:ln w="76200" cap="rnd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正方形/長方形 93"/>
          <p:cNvSpPr/>
          <p:nvPr/>
        </p:nvSpPr>
        <p:spPr>
          <a:xfrm>
            <a:off x="7514175" y="3993408"/>
            <a:ext cx="288032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正方形/長方形 94"/>
          <p:cNvSpPr/>
          <p:nvPr/>
        </p:nvSpPr>
        <p:spPr>
          <a:xfrm>
            <a:off x="7514175" y="4281440"/>
            <a:ext cx="288032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正方形/長方形 95"/>
          <p:cNvSpPr/>
          <p:nvPr/>
        </p:nvSpPr>
        <p:spPr>
          <a:xfrm>
            <a:off x="7514175" y="4569472"/>
            <a:ext cx="288032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/>
          <p:cNvSpPr/>
          <p:nvPr/>
        </p:nvSpPr>
        <p:spPr>
          <a:xfrm>
            <a:off x="7514175" y="4857504"/>
            <a:ext cx="288032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正方形/長方形 97"/>
          <p:cNvSpPr/>
          <p:nvPr/>
        </p:nvSpPr>
        <p:spPr>
          <a:xfrm>
            <a:off x="7514175" y="5145536"/>
            <a:ext cx="288032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正方形/長方形 98"/>
          <p:cNvSpPr/>
          <p:nvPr/>
        </p:nvSpPr>
        <p:spPr>
          <a:xfrm>
            <a:off x="7514175" y="5433568"/>
            <a:ext cx="288032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0" name="直線コネクタ 99"/>
          <p:cNvCxnSpPr/>
          <p:nvPr/>
        </p:nvCxnSpPr>
        <p:spPr>
          <a:xfrm flipV="1">
            <a:off x="4921887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コネクタ 100"/>
          <p:cNvCxnSpPr/>
          <p:nvPr/>
        </p:nvCxnSpPr>
        <p:spPr>
          <a:xfrm flipV="1">
            <a:off x="5137911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コネクタ 101"/>
          <p:cNvCxnSpPr/>
          <p:nvPr/>
        </p:nvCxnSpPr>
        <p:spPr>
          <a:xfrm flipV="1">
            <a:off x="5353935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正方形/長方形 102"/>
          <p:cNvSpPr/>
          <p:nvPr/>
        </p:nvSpPr>
        <p:spPr>
          <a:xfrm>
            <a:off x="4777871" y="6513688"/>
            <a:ext cx="1224136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field cage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正方形/長方形 103"/>
          <p:cNvSpPr/>
          <p:nvPr/>
        </p:nvSpPr>
        <p:spPr>
          <a:xfrm rot="16200000">
            <a:off x="7622187" y="4461460"/>
            <a:ext cx="720080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PMT</a:t>
            </a:r>
          </a:p>
        </p:txBody>
      </p:sp>
      <p:sp>
        <p:nvSpPr>
          <p:cNvPr id="105" name="正方形/長方形 104"/>
          <p:cNvSpPr/>
          <p:nvPr/>
        </p:nvSpPr>
        <p:spPr>
          <a:xfrm>
            <a:off x="6456185" y="3032365"/>
            <a:ext cx="1440160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136</a:t>
            </a:r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Xe 10atm</a:t>
            </a:r>
          </a:p>
        </p:txBody>
      </p:sp>
      <p:sp>
        <p:nvSpPr>
          <p:cNvPr id="106" name="正方形/長方形 105"/>
          <p:cNvSpPr/>
          <p:nvPr/>
        </p:nvSpPr>
        <p:spPr>
          <a:xfrm>
            <a:off x="7039464" y="6476779"/>
            <a:ext cx="10081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~-200kV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7" name="直線矢印コネクタ 106"/>
          <p:cNvCxnSpPr/>
          <p:nvPr/>
        </p:nvCxnSpPr>
        <p:spPr>
          <a:xfrm flipH="1" flipV="1">
            <a:off x="7154135" y="5937624"/>
            <a:ext cx="432048" cy="5760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09919" y="3993408"/>
            <a:ext cx="1473143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" name="正方形/長方形 108"/>
          <p:cNvSpPr/>
          <p:nvPr/>
        </p:nvSpPr>
        <p:spPr>
          <a:xfrm rot="5400000">
            <a:off x="4093795" y="4533468"/>
            <a:ext cx="79208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ELCC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0" name="直線矢印コネクタ 109"/>
          <p:cNvCxnSpPr/>
          <p:nvPr/>
        </p:nvCxnSpPr>
        <p:spPr bwMode="auto">
          <a:xfrm flipH="1">
            <a:off x="5281927" y="4425456"/>
            <a:ext cx="861099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1" name="直線矢印コネクタ 110"/>
          <p:cNvCxnSpPr/>
          <p:nvPr/>
        </p:nvCxnSpPr>
        <p:spPr bwMode="auto">
          <a:xfrm flipH="1">
            <a:off x="5137911" y="4569472"/>
            <a:ext cx="861099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" name="直線矢印コネクタ 111"/>
          <p:cNvCxnSpPr/>
          <p:nvPr/>
        </p:nvCxnSpPr>
        <p:spPr bwMode="auto">
          <a:xfrm flipH="1">
            <a:off x="5065903" y="4713488"/>
            <a:ext cx="861099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" name="直線矢印コネクタ 112"/>
          <p:cNvCxnSpPr/>
          <p:nvPr/>
        </p:nvCxnSpPr>
        <p:spPr bwMode="auto">
          <a:xfrm flipH="1">
            <a:off x="4921887" y="5001520"/>
            <a:ext cx="717084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4" name="直線矢印コネクタ 113"/>
          <p:cNvCxnSpPr/>
          <p:nvPr/>
        </p:nvCxnSpPr>
        <p:spPr bwMode="auto">
          <a:xfrm flipH="1">
            <a:off x="4993895" y="4857504"/>
            <a:ext cx="789092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5" name="直線矢印コネクタ 114"/>
          <p:cNvCxnSpPr/>
          <p:nvPr/>
        </p:nvCxnSpPr>
        <p:spPr bwMode="auto">
          <a:xfrm flipH="1">
            <a:off x="5425943" y="5073528"/>
            <a:ext cx="294734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6" name="直線矢印コネクタ 115"/>
          <p:cNvCxnSpPr/>
          <p:nvPr/>
        </p:nvCxnSpPr>
        <p:spPr bwMode="auto">
          <a:xfrm flipH="1">
            <a:off x="6146023" y="4857504"/>
            <a:ext cx="72008" cy="504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7" name="直線矢印コネクタ 116"/>
          <p:cNvCxnSpPr/>
          <p:nvPr/>
        </p:nvCxnSpPr>
        <p:spPr bwMode="auto">
          <a:xfrm>
            <a:off x="6578071" y="4929512"/>
            <a:ext cx="504056" cy="3087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8" name="直線矢印コネクタ 117"/>
          <p:cNvCxnSpPr/>
          <p:nvPr/>
        </p:nvCxnSpPr>
        <p:spPr bwMode="auto">
          <a:xfrm>
            <a:off x="6578071" y="4641480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9" name="直線矢印コネクタ 118"/>
          <p:cNvCxnSpPr/>
          <p:nvPr/>
        </p:nvCxnSpPr>
        <p:spPr bwMode="auto">
          <a:xfrm flipV="1">
            <a:off x="6506063" y="4281440"/>
            <a:ext cx="504056" cy="215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" name="直線矢印コネクタ 119"/>
          <p:cNvCxnSpPr/>
          <p:nvPr/>
        </p:nvCxnSpPr>
        <p:spPr bwMode="auto">
          <a:xfrm flipH="1" flipV="1">
            <a:off x="6146023" y="3993408"/>
            <a:ext cx="72008" cy="3144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1" name="直線矢印コネクタ 120"/>
          <p:cNvCxnSpPr/>
          <p:nvPr/>
        </p:nvCxnSpPr>
        <p:spPr bwMode="auto">
          <a:xfrm flipH="1" flipV="1">
            <a:off x="5425943" y="3993408"/>
            <a:ext cx="652029" cy="3844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2" name="正方形/長方形 121"/>
          <p:cNvSpPr/>
          <p:nvPr/>
        </p:nvSpPr>
        <p:spPr>
          <a:xfrm>
            <a:off x="4993895" y="4209432"/>
            <a:ext cx="36004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altLang="ja-JP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  <a:endParaRPr kumimoji="1" lang="ja-JP" altLang="en-US" baseline="30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正方形/長方形 122"/>
          <p:cNvSpPr/>
          <p:nvPr/>
        </p:nvSpPr>
        <p:spPr>
          <a:xfrm>
            <a:off x="6146023" y="3777384"/>
            <a:ext cx="12961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  <a:latin typeface="Arial" pitchFamily="34" charset="0"/>
                <a:ea typeface="ＭＳ ゴシック" pitchFamily="49" charset="-128"/>
                <a:cs typeface="Arial" pitchFamily="34" charset="0"/>
              </a:rPr>
              <a:t>scintillation</a:t>
            </a:r>
          </a:p>
          <a:p>
            <a:pPr algn="ctr"/>
            <a:r>
              <a:rPr lang="en-US" altLang="ja-JP" dirty="0">
                <a:solidFill>
                  <a:schemeClr val="tx1"/>
                </a:solidFill>
                <a:latin typeface="Arial" pitchFamily="34" charset="0"/>
                <a:ea typeface="ＭＳ ゴシック" pitchFamily="49" charset="-128"/>
                <a:cs typeface="Arial" pitchFamily="34" charset="0"/>
              </a:rPr>
              <a:t>photon</a:t>
            </a:r>
            <a:endParaRPr kumimoji="1" lang="ja-JP" altLang="en-US" baseline="30000" dirty="0">
              <a:solidFill>
                <a:schemeClr val="tx1"/>
              </a:solidFill>
              <a:latin typeface="Arial" pitchFamily="34" charset="0"/>
              <a:ea typeface="ＭＳ ゴシック" pitchFamily="49" charset="-128"/>
              <a:cs typeface="Arial" pitchFamily="34" charset="0"/>
            </a:endParaRPr>
          </a:p>
        </p:txBody>
      </p:sp>
      <p:cxnSp>
        <p:nvCxnSpPr>
          <p:cNvPr id="124" name="直線矢印コネクタ 123"/>
          <p:cNvCxnSpPr/>
          <p:nvPr/>
        </p:nvCxnSpPr>
        <p:spPr>
          <a:xfrm flipV="1">
            <a:off x="5425943" y="6153648"/>
            <a:ext cx="144016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コネクタ 124"/>
          <p:cNvCxnSpPr/>
          <p:nvPr/>
        </p:nvCxnSpPr>
        <p:spPr>
          <a:xfrm flipV="1">
            <a:off x="5569959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コネクタ 125"/>
          <p:cNvCxnSpPr/>
          <p:nvPr/>
        </p:nvCxnSpPr>
        <p:spPr>
          <a:xfrm flipV="1">
            <a:off x="5785983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コネクタ 126"/>
          <p:cNvCxnSpPr/>
          <p:nvPr/>
        </p:nvCxnSpPr>
        <p:spPr>
          <a:xfrm flipV="1">
            <a:off x="6002007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コネクタ 127"/>
          <p:cNvCxnSpPr/>
          <p:nvPr/>
        </p:nvCxnSpPr>
        <p:spPr>
          <a:xfrm flipV="1">
            <a:off x="6218031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線コネクタ 128"/>
          <p:cNvCxnSpPr/>
          <p:nvPr/>
        </p:nvCxnSpPr>
        <p:spPr>
          <a:xfrm flipV="1">
            <a:off x="6434055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線コネクタ 129"/>
          <p:cNvCxnSpPr/>
          <p:nvPr/>
        </p:nvCxnSpPr>
        <p:spPr>
          <a:xfrm flipV="1">
            <a:off x="6650079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コネクタ 130"/>
          <p:cNvCxnSpPr/>
          <p:nvPr/>
        </p:nvCxnSpPr>
        <p:spPr>
          <a:xfrm flipV="1">
            <a:off x="6866103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線コネクタ 131"/>
          <p:cNvCxnSpPr/>
          <p:nvPr/>
        </p:nvCxnSpPr>
        <p:spPr>
          <a:xfrm flipV="1">
            <a:off x="7082127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コネクタ 132"/>
          <p:cNvCxnSpPr/>
          <p:nvPr/>
        </p:nvCxnSpPr>
        <p:spPr>
          <a:xfrm flipV="1">
            <a:off x="4921887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線コネクタ 133"/>
          <p:cNvCxnSpPr/>
          <p:nvPr/>
        </p:nvCxnSpPr>
        <p:spPr>
          <a:xfrm flipV="1">
            <a:off x="5137911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コネクタ 134"/>
          <p:cNvCxnSpPr/>
          <p:nvPr/>
        </p:nvCxnSpPr>
        <p:spPr>
          <a:xfrm flipV="1">
            <a:off x="5353935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コネクタ 135"/>
          <p:cNvCxnSpPr/>
          <p:nvPr/>
        </p:nvCxnSpPr>
        <p:spPr>
          <a:xfrm flipV="1">
            <a:off x="5569959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コネクタ 136"/>
          <p:cNvCxnSpPr/>
          <p:nvPr/>
        </p:nvCxnSpPr>
        <p:spPr>
          <a:xfrm flipV="1">
            <a:off x="5785983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コネクタ 137"/>
          <p:cNvCxnSpPr/>
          <p:nvPr/>
        </p:nvCxnSpPr>
        <p:spPr>
          <a:xfrm flipV="1">
            <a:off x="6002007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コネクタ 138"/>
          <p:cNvCxnSpPr/>
          <p:nvPr/>
        </p:nvCxnSpPr>
        <p:spPr>
          <a:xfrm flipV="1">
            <a:off x="6218031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コネクタ 139"/>
          <p:cNvCxnSpPr/>
          <p:nvPr/>
        </p:nvCxnSpPr>
        <p:spPr>
          <a:xfrm flipV="1">
            <a:off x="6434055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コネクタ 140"/>
          <p:cNvCxnSpPr/>
          <p:nvPr/>
        </p:nvCxnSpPr>
        <p:spPr>
          <a:xfrm flipV="1">
            <a:off x="6650079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コネクタ 141"/>
          <p:cNvCxnSpPr/>
          <p:nvPr/>
        </p:nvCxnSpPr>
        <p:spPr>
          <a:xfrm flipV="1">
            <a:off x="6866103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コネクタ 142"/>
          <p:cNvCxnSpPr/>
          <p:nvPr/>
        </p:nvCxnSpPr>
        <p:spPr>
          <a:xfrm flipV="1">
            <a:off x="7082127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矢印コネクタ 143"/>
          <p:cNvCxnSpPr/>
          <p:nvPr/>
        </p:nvCxnSpPr>
        <p:spPr>
          <a:xfrm>
            <a:off x="8594295" y="3489352"/>
            <a:ext cx="0" cy="252028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正方形/長方形 144"/>
          <p:cNvSpPr/>
          <p:nvPr/>
        </p:nvSpPr>
        <p:spPr>
          <a:xfrm>
            <a:off x="8522287" y="4425456"/>
            <a:ext cx="64807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~4m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6" name="正方形/長方形 145"/>
          <p:cNvSpPr/>
          <p:nvPr/>
        </p:nvSpPr>
        <p:spPr>
          <a:xfrm rot="5400000">
            <a:off x="4669859" y="3525356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7" name="正方形/長方形 146"/>
          <p:cNvSpPr/>
          <p:nvPr/>
        </p:nvSpPr>
        <p:spPr>
          <a:xfrm rot="5400000">
            <a:off x="4669859" y="3597364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8" name="正方形/長方形 147"/>
          <p:cNvSpPr/>
          <p:nvPr/>
        </p:nvSpPr>
        <p:spPr>
          <a:xfrm rot="5400000">
            <a:off x="4669859" y="3669372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9" name="正方形/長方形 148"/>
          <p:cNvSpPr/>
          <p:nvPr/>
        </p:nvSpPr>
        <p:spPr>
          <a:xfrm rot="5400000">
            <a:off x="4669859" y="3741380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0" name="正方形/長方形 149"/>
          <p:cNvSpPr/>
          <p:nvPr/>
        </p:nvSpPr>
        <p:spPr>
          <a:xfrm rot="5400000">
            <a:off x="4669859" y="3813388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1" name="正方形/長方形 150"/>
          <p:cNvSpPr/>
          <p:nvPr/>
        </p:nvSpPr>
        <p:spPr>
          <a:xfrm rot="5400000">
            <a:off x="4669859" y="3885396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2" name="正方形/長方形 151"/>
          <p:cNvSpPr/>
          <p:nvPr/>
        </p:nvSpPr>
        <p:spPr>
          <a:xfrm rot="5400000">
            <a:off x="4669859" y="3957404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3" name="正方形/長方形 152"/>
          <p:cNvSpPr/>
          <p:nvPr/>
        </p:nvSpPr>
        <p:spPr>
          <a:xfrm rot="5400000">
            <a:off x="4669859" y="4029412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4" name="正方形/長方形 153"/>
          <p:cNvSpPr/>
          <p:nvPr/>
        </p:nvSpPr>
        <p:spPr>
          <a:xfrm rot="5400000">
            <a:off x="4669859" y="4101420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5" name="正方形/長方形 154"/>
          <p:cNvSpPr/>
          <p:nvPr/>
        </p:nvSpPr>
        <p:spPr>
          <a:xfrm rot="5400000">
            <a:off x="4669859" y="4173428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6" name="正方形/長方形 155"/>
          <p:cNvSpPr/>
          <p:nvPr/>
        </p:nvSpPr>
        <p:spPr>
          <a:xfrm rot="5400000">
            <a:off x="4669859" y="4245436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7" name="正方形/長方形 156"/>
          <p:cNvSpPr/>
          <p:nvPr/>
        </p:nvSpPr>
        <p:spPr>
          <a:xfrm rot="5400000">
            <a:off x="4669859" y="4317444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8" name="正方形/長方形 157"/>
          <p:cNvSpPr/>
          <p:nvPr/>
        </p:nvSpPr>
        <p:spPr>
          <a:xfrm rot="5400000">
            <a:off x="4669859" y="4389452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9" name="正方形/長方形 158"/>
          <p:cNvSpPr/>
          <p:nvPr/>
        </p:nvSpPr>
        <p:spPr>
          <a:xfrm rot="5400000">
            <a:off x="4669859" y="4461460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0" name="正方形/長方形 159"/>
          <p:cNvSpPr/>
          <p:nvPr/>
        </p:nvSpPr>
        <p:spPr>
          <a:xfrm rot="5400000">
            <a:off x="4669859" y="4533468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1" name="正方形/長方形 160"/>
          <p:cNvSpPr/>
          <p:nvPr/>
        </p:nvSpPr>
        <p:spPr>
          <a:xfrm rot="5400000">
            <a:off x="4669859" y="4605476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2" name="正方形/長方形 161"/>
          <p:cNvSpPr/>
          <p:nvPr/>
        </p:nvSpPr>
        <p:spPr>
          <a:xfrm rot="5400000">
            <a:off x="4669859" y="4677484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3" name="正方形/長方形 162"/>
          <p:cNvSpPr/>
          <p:nvPr/>
        </p:nvSpPr>
        <p:spPr>
          <a:xfrm rot="5400000">
            <a:off x="4669859" y="4749492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4" name="正方形/長方形 163"/>
          <p:cNvSpPr/>
          <p:nvPr/>
        </p:nvSpPr>
        <p:spPr>
          <a:xfrm rot="5400000">
            <a:off x="4669859" y="4821500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5" name="正方形/長方形 164"/>
          <p:cNvSpPr/>
          <p:nvPr/>
        </p:nvSpPr>
        <p:spPr>
          <a:xfrm rot="5400000">
            <a:off x="4669859" y="4893508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6" name="正方形/長方形 165"/>
          <p:cNvSpPr/>
          <p:nvPr/>
        </p:nvSpPr>
        <p:spPr>
          <a:xfrm rot="5400000">
            <a:off x="4669859" y="4965516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7" name="正方形/長方形 166"/>
          <p:cNvSpPr/>
          <p:nvPr/>
        </p:nvSpPr>
        <p:spPr>
          <a:xfrm rot="5400000">
            <a:off x="4669859" y="5037524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8" name="正方形/長方形 167"/>
          <p:cNvSpPr/>
          <p:nvPr/>
        </p:nvSpPr>
        <p:spPr>
          <a:xfrm rot="5400000">
            <a:off x="4669859" y="5109532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9" name="正方形/長方形 168"/>
          <p:cNvSpPr/>
          <p:nvPr/>
        </p:nvSpPr>
        <p:spPr>
          <a:xfrm rot="5400000">
            <a:off x="4669859" y="5181540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0" name="正方形/長方形 169"/>
          <p:cNvSpPr/>
          <p:nvPr/>
        </p:nvSpPr>
        <p:spPr>
          <a:xfrm rot="5400000">
            <a:off x="4669859" y="5253548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1" name="正方形/長方形 170"/>
          <p:cNvSpPr/>
          <p:nvPr/>
        </p:nvSpPr>
        <p:spPr>
          <a:xfrm rot="5400000">
            <a:off x="4669859" y="5325556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2" name="正方形/長方形 171"/>
          <p:cNvSpPr/>
          <p:nvPr/>
        </p:nvSpPr>
        <p:spPr>
          <a:xfrm rot="5400000">
            <a:off x="4669859" y="5397564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3" name="正方形/長方形 172"/>
          <p:cNvSpPr/>
          <p:nvPr/>
        </p:nvSpPr>
        <p:spPr>
          <a:xfrm rot="5400000">
            <a:off x="4669859" y="5469572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4" name="正方形/長方形 173"/>
          <p:cNvSpPr/>
          <p:nvPr/>
        </p:nvSpPr>
        <p:spPr>
          <a:xfrm rot="5400000">
            <a:off x="4669859" y="5541580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5" name="正方形/長方形 174"/>
          <p:cNvSpPr/>
          <p:nvPr/>
        </p:nvSpPr>
        <p:spPr>
          <a:xfrm rot="5400000">
            <a:off x="4669859" y="5613588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6" name="正方形/長方形 175"/>
          <p:cNvSpPr/>
          <p:nvPr/>
        </p:nvSpPr>
        <p:spPr>
          <a:xfrm rot="5400000">
            <a:off x="4669859" y="5685596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9" name="吹き出し: 角を丸めた四角形 78"/>
          <p:cNvSpPr/>
          <p:nvPr/>
        </p:nvSpPr>
        <p:spPr>
          <a:xfrm>
            <a:off x="3894252" y="1696906"/>
            <a:ext cx="2791154" cy="1068817"/>
          </a:xfrm>
          <a:prstGeom prst="wedgeRoundRectCallout">
            <a:avLst>
              <a:gd name="adj1" fmla="val -20949"/>
              <a:gd name="adj2" fmla="val 12032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b="1" dirty="0"/>
              <a:t>Background rejection</a:t>
            </a:r>
            <a:r>
              <a:rPr kumimoji="1" lang="en-US" altLang="ja-JP" dirty="0"/>
              <a:t>: tracking by segmented EL readout</a:t>
            </a:r>
            <a:endParaRPr kumimoji="1" lang="ja-JP" altLang="en-US" dirty="0"/>
          </a:p>
        </p:txBody>
      </p:sp>
      <p:sp>
        <p:nvSpPr>
          <p:cNvPr id="80" name="吹き出し: 角を丸めた四角形 79"/>
          <p:cNvSpPr/>
          <p:nvPr/>
        </p:nvSpPr>
        <p:spPr>
          <a:xfrm>
            <a:off x="7034052" y="1694760"/>
            <a:ext cx="1804683" cy="1079307"/>
          </a:xfrm>
          <a:prstGeom prst="wedgeRoundRectCallout">
            <a:avLst>
              <a:gd name="adj1" fmla="val -27813"/>
              <a:gd name="adj2" fmla="val 8148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b="1" dirty="0"/>
              <a:t>Large mass</a:t>
            </a:r>
            <a:r>
              <a:rPr kumimoji="1" lang="en-US" altLang="ja-JP" dirty="0"/>
              <a:t>: high pressure</a:t>
            </a:r>
          </a:p>
          <a:p>
            <a:r>
              <a:rPr kumimoji="1" lang="en-US" altLang="ja-JP" dirty="0"/>
              <a:t>~ ton scale</a:t>
            </a:r>
            <a:endParaRPr kumimoji="1" lang="ja-JP" altLang="en-US" dirty="0"/>
          </a:p>
        </p:txBody>
      </p:sp>
      <p:sp>
        <p:nvSpPr>
          <p:cNvPr id="251" name="吹き出し: 四角形 250"/>
          <p:cNvSpPr/>
          <p:nvPr/>
        </p:nvSpPr>
        <p:spPr>
          <a:xfrm>
            <a:off x="131619" y="3104715"/>
            <a:ext cx="3743132" cy="3670863"/>
          </a:xfrm>
          <a:prstGeom prst="wedgeRectCallout">
            <a:avLst>
              <a:gd name="adj1" fmla="val 71935"/>
              <a:gd name="adj2" fmla="val -2385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79" name="直線コネクタ 178"/>
          <p:cNvCxnSpPr/>
          <p:nvPr/>
        </p:nvCxnSpPr>
        <p:spPr>
          <a:xfrm>
            <a:off x="1569112" y="5470710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正方形/長方形 179"/>
          <p:cNvSpPr/>
          <p:nvPr/>
        </p:nvSpPr>
        <p:spPr>
          <a:xfrm rot="5400000">
            <a:off x="1123458" y="5351885"/>
            <a:ext cx="360040" cy="509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1" name="グループ化 180"/>
          <p:cNvGrpSpPr/>
          <p:nvPr/>
        </p:nvGrpSpPr>
        <p:grpSpPr>
          <a:xfrm>
            <a:off x="1043734" y="4147259"/>
            <a:ext cx="485928" cy="433898"/>
            <a:chOff x="2654662" y="1424834"/>
            <a:chExt cx="651674" cy="576065"/>
          </a:xfrm>
        </p:grpSpPr>
        <p:cxnSp>
          <p:nvCxnSpPr>
            <p:cNvPr id="245" name="直線矢印コネクタ 244"/>
            <p:cNvCxnSpPr/>
            <p:nvPr/>
          </p:nvCxnSpPr>
          <p:spPr>
            <a:xfrm rot="5400000" flipH="1">
              <a:off x="3038212" y="1549431"/>
              <a:ext cx="305661" cy="56469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線矢印コネクタ 245"/>
            <p:cNvCxnSpPr/>
            <p:nvPr/>
          </p:nvCxnSpPr>
          <p:spPr>
            <a:xfrm rot="5400000" flipV="1">
              <a:off x="3035339" y="1729902"/>
              <a:ext cx="360040" cy="181954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直線矢印コネクタ 246"/>
            <p:cNvCxnSpPr/>
            <p:nvPr/>
          </p:nvCxnSpPr>
          <p:spPr>
            <a:xfrm flipH="1" flipV="1">
              <a:off x="2726670" y="1899532"/>
              <a:ext cx="576066" cy="72008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線矢印コネクタ 247"/>
            <p:cNvCxnSpPr/>
            <p:nvPr/>
          </p:nvCxnSpPr>
          <p:spPr>
            <a:xfrm flipH="1" flipV="1">
              <a:off x="2654662" y="1539492"/>
              <a:ext cx="435650" cy="245383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直線矢印コネクタ 248"/>
            <p:cNvCxnSpPr/>
            <p:nvPr/>
          </p:nvCxnSpPr>
          <p:spPr>
            <a:xfrm rot="5400000">
              <a:off x="2991333" y="1439598"/>
              <a:ext cx="170699" cy="141172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直線矢印コネクタ 249"/>
            <p:cNvCxnSpPr>
              <a:cxnSpLocks/>
            </p:cNvCxnSpPr>
            <p:nvPr/>
          </p:nvCxnSpPr>
          <p:spPr>
            <a:xfrm flipH="1" flipV="1">
              <a:off x="2663610" y="1719514"/>
              <a:ext cx="304228" cy="44846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グループ化 181"/>
          <p:cNvGrpSpPr/>
          <p:nvPr/>
        </p:nvGrpSpPr>
        <p:grpSpPr>
          <a:xfrm>
            <a:off x="1049589" y="3216500"/>
            <a:ext cx="2572217" cy="651050"/>
            <a:chOff x="5073868" y="760833"/>
            <a:chExt cx="2882836" cy="651050"/>
          </a:xfrm>
        </p:grpSpPr>
        <p:sp>
          <p:nvSpPr>
            <p:cNvPr id="235" name="フリーフォーム: 図形 234"/>
            <p:cNvSpPr/>
            <p:nvPr/>
          </p:nvSpPr>
          <p:spPr>
            <a:xfrm flipH="1" flipV="1">
              <a:off x="5073868" y="760833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6" name="フリーフォーム: 図形 235"/>
            <p:cNvSpPr/>
            <p:nvPr/>
          </p:nvSpPr>
          <p:spPr>
            <a:xfrm flipH="1">
              <a:off x="5073868" y="1106900"/>
              <a:ext cx="2880000" cy="144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7" name="フリーフォーム: 図形 236"/>
            <p:cNvSpPr/>
            <p:nvPr/>
          </p:nvSpPr>
          <p:spPr>
            <a:xfrm flipH="1">
              <a:off x="5073868" y="1088740"/>
              <a:ext cx="2880000" cy="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8" name="フリーフォーム: 図形 237"/>
            <p:cNvSpPr/>
            <p:nvPr/>
          </p:nvSpPr>
          <p:spPr>
            <a:xfrm flipH="1" flipV="1">
              <a:off x="5073868" y="923986"/>
              <a:ext cx="2880000" cy="143484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9" name="フリーフォーム: 図形 238"/>
            <p:cNvSpPr/>
            <p:nvPr/>
          </p:nvSpPr>
          <p:spPr>
            <a:xfrm flipH="1">
              <a:off x="5076704" y="1123883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40" name="直線矢印コネクタ 239"/>
            <p:cNvCxnSpPr/>
            <p:nvPr/>
          </p:nvCxnSpPr>
          <p:spPr>
            <a:xfrm rot="5400000" flipV="1">
              <a:off x="6993396" y="680029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直線矢印コネクタ 240"/>
            <p:cNvCxnSpPr/>
            <p:nvPr/>
          </p:nvCxnSpPr>
          <p:spPr>
            <a:xfrm rot="5400000" flipV="1">
              <a:off x="6990372" y="84318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直線矢印コネクタ 241"/>
            <p:cNvCxnSpPr/>
            <p:nvPr/>
          </p:nvCxnSpPr>
          <p:spPr>
            <a:xfrm rot="5400000" flipV="1">
              <a:off x="6990372" y="100736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直線矢印コネクタ 242"/>
            <p:cNvCxnSpPr/>
            <p:nvPr/>
          </p:nvCxnSpPr>
          <p:spPr>
            <a:xfrm rot="5400000" flipV="1">
              <a:off x="6990372" y="1170096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線矢印コネクタ 243"/>
            <p:cNvCxnSpPr/>
            <p:nvPr/>
          </p:nvCxnSpPr>
          <p:spPr>
            <a:xfrm rot="5400000" flipV="1">
              <a:off x="6990372" y="1331079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グループ化 182"/>
          <p:cNvGrpSpPr/>
          <p:nvPr/>
        </p:nvGrpSpPr>
        <p:grpSpPr>
          <a:xfrm>
            <a:off x="1046753" y="4054111"/>
            <a:ext cx="2572217" cy="651050"/>
            <a:chOff x="5508103" y="3769669"/>
            <a:chExt cx="2882836" cy="651050"/>
          </a:xfrm>
        </p:grpSpPr>
        <p:sp>
          <p:nvSpPr>
            <p:cNvPr id="225" name="フリーフォーム: 図形 224"/>
            <p:cNvSpPr/>
            <p:nvPr/>
          </p:nvSpPr>
          <p:spPr>
            <a:xfrm flipH="1" flipV="1">
              <a:off x="5508103" y="3769669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6" name="フリーフォーム: 図形 225"/>
            <p:cNvSpPr/>
            <p:nvPr/>
          </p:nvSpPr>
          <p:spPr>
            <a:xfrm flipH="1">
              <a:off x="5508103" y="4115736"/>
              <a:ext cx="2880000" cy="144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7" name="フリーフォーム: 図形 226"/>
            <p:cNvSpPr/>
            <p:nvPr/>
          </p:nvSpPr>
          <p:spPr>
            <a:xfrm flipH="1">
              <a:off x="5508103" y="4097576"/>
              <a:ext cx="2880000" cy="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8" name="フリーフォーム: 図形 227"/>
            <p:cNvSpPr/>
            <p:nvPr/>
          </p:nvSpPr>
          <p:spPr>
            <a:xfrm flipH="1" flipV="1">
              <a:off x="5508103" y="3932822"/>
              <a:ext cx="2880000" cy="143484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9" name="フリーフォーム: 図形 228"/>
            <p:cNvSpPr/>
            <p:nvPr/>
          </p:nvSpPr>
          <p:spPr>
            <a:xfrm flipH="1">
              <a:off x="5510939" y="4132719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30" name="直線矢印コネクタ 229"/>
            <p:cNvCxnSpPr/>
            <p:nvPr/>
          </p:nvCxnSpPr>
          <p:spPr>
            <a:xfrm rot="5400000" flipV="1">
              <a:off x="7427631" y="3688865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直線矢印コネクタ 230"/>
            <p:cNvCxnSpPr/>
            <p:nvPr/>
          </p:nvCxnSpPr>
          <p:spPr>
            <a:xfrm rot="5400000" flipV="1">
              <a:off x="7424607" y="3852018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線矢印コネクタ 231"/>
            <p:cNvCxnSpPr/>
            <p:nvPr/>
          </p:nvCxnSpPr>
          <p:spPr>
            <a:xfrm rot="5400000" flipV="1">
              <a:off x="7424607" y="4016198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直線矢印コネクタ 232"/>
            <p:cNvCxnSpPr/>
            <p:nvPr/>
          </p:nvCxnSpPr>
          <p:spPr>
            <a:xfrm rot="5400000" flipV="1">
              <a:off x="7424607" y="417893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線矢印コネクタ 233"/>
            <p:cNvCxnSpPr/>
            <p:nvPr/>
          </p:nvCxnSpPr>
          <p:spPr>
            <a:xfrm rot="5400000" flipV="1">
              <a:off x="7424607" y="4339915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4" name="グループ化 183"/>
          <p:cNvGrpSpPr/>
          <p:nvPr/>
        </p:nvGrpSpPr>
        <p:grpSpPr>
          <a:xfrm>
            <a:off x="1051903" y="4864336"/>
            <a:ext cx="2572217" cy="651050"/>
            <a:chOff x="5073868" y="760833"/>
            <a:chExt cx="2882836" cy="651050"/>
          </a:xfrm>
        </p:grpSpPr>
        <p:sp>
          <p:nvSpPr>
            <p:cNvPr id="215" name="フリーフォーム: 図形 214"/>
            <p:cNvSpPr/>
            <p:nvPr/>
          </p:nvSpPr>
          <p:spPr>
            <a:xfrm flipH="1" flipV="1">
              <a:off x="5073868" y="760833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6" name="フリーフォーム: 図形 215"/>
            <p:cNvSpPr/>
            <p:nvPr/>
          </p:nvSpPr>
          <p:spPr>
            <a:xfrm flipH="1">
              <a:off x="5073868" y="1106900"/>
              <a:ext cx="2880000" cy="144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7" name="フリーフォーム: 図形 216"/>
            <p:cNvSpPr/>
            <p:nvPr/>
          </p:nvSpPr>
          <p:spPr>
            <a:xfrm flipH="1">
              <a:off x="5073868" y="1088740"/>
              <a:ext cx="2880000" cy="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8" name="フリーフォーム: 図形 217"/>
            <p:cNvSpPr/>
            <p:nvPr/>
          </p:nvSpPr>
          <p:spPr>
            <a:xfrm flipH="1" flipV="1">
              <a:off x="5073868" y="923986"/>
              <a:ext cx="2880000" cy="143484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9" name="フリーフォーム: 図形 218"/>
            <p:cNvSpPr/>
            <p:nvPr/>
          </p:nvSpPr>
          <p:spPr>
            <a:xfrm flipH="1">
              <a:off x="5076704" y="1123883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20" name="直線矢印コネクタ 219"/>
            <p:cNvCxnSpPr/>
            <p:nvPr/>
          </p:nvCxnSpPr>
          <p:spPr>
            <a:xfrm rot="5400000" flipV="1">
              <a:off x="6993396" y="680029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線矢印コネクタ 220"/>
            <p:cNvCxnSpPr/>
            <p:nvPr/>
          </p:nvCxnSpPr>
          <p:spPr>
            <a:xfrm rot="5400000" flipV="1">
              <a:off x="6990372" y="84318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線矢印コネクタ 221"/>
            <p:cNvCxnSpPr/>
            <p:nvPr/>
          </p:nvCxnSpPr>
          <p:spPr>
            <a:xfrm rot="5400000" flipV="1">
              <a:off x="6990372" y="100736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直線矢印コネクタ 222"/>
            <p:cNvCxnSpPr/>
            <p:nvPr/>
          </p:nvCxnSpPr>
          <p:spPr>
            <a:xfrm rot="5400000" flipV="1">
              <a:off x="6990372" y="1170096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直線矢印コネクタ 223"/>
            <p:cNvCxnSpPr/>
            <p:nvPr/>
          </p:nvCxnSpPr>
          <p:spPr>
            <a:xfrm rot="5400000" flipV="1">
              <a:off x="6990372" y="1331079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5" name="グループ化 184"/>
          <p:cNvGrpSpPr/>
          <p:nvPr/>
        </p:nvGrpSpPr>
        <p:grpSpPr>
          <a:xfrm>
            <a:off x="1049067" y="5701947"/>
            <a:ext cx="2572217" cy="651050"/>
            <a:chOff x="5508103" y="3769669"/>
            <a:chExt cx="2882836" cy="651050"/>
          </a:xfrm>
        </p:grpSpPr>
        <p:sp>
          <p:nvSpPr>
            <p:cNvPr id="205" name="フリーフォーム: 図形 204"/>
            <p:cNvSpPr/>
            <p:nvPr/>
          </p:nvSpPr>
          <p:spPr>
            <a:xfrm flipH="1" flipV="1">
              <a:off x="5508103" y="3769669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6" name="フリーフォーム: 図形 205"/>
            <p:cNvSpPr/>
            <p:nvPr/>
          </p:nvSpPr>
          <p:spPr>
            <a:xfrm flipH="1">
              <a:off x="5508103" y="4115736"/>
              <a:ext cx="2880000" cy="144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7" name="フリーフォーム: 図形 206"/>
            <p:cNvSpPr/>
            <p:nvPr/>
          </p:nvSpPr>
          <p:spPr>
            <a:xfrm flipH="1">
              <a:off x="5508103" y="4097576"/>
              <a:ext cx="2880000" cy="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8" name="フリーフォーム: 図形 207"/>
            <p:cNvSpPr/>
            <p:nvPr/>
          </p:nvSpPr>
          <p:spPr>
            <a:xfrm flipH="1" flipV="1">
              <a:off x="5508103" y="3932822"/>
              <a:ext cx="2880000" cy="143484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9" name="フリーフォーム: 図形 208"/>
            <p:cNvSpPr/>
            <p:nvPr/>
          </p:nvSpPr>
          <p:spPr>
            <a:xfrm flipH="1">
              <a:off x="5510939" y="4132719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10" name="直線矢印コネクタ 209"/>
            <p:cNvCxnSpPr/>
            <p:nvPr/>
          </p:nvCxnSpPr>
          <p:spPr>
            <a:xfrm rot="5400000" flipV="1">
              <a:off x="7427631" y="3688865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線矢印コネクタ 210"/>
            <p:cNvCxnSpPr/>
            <p:nvPr/>
          </p:nvCxnSpPr>
          <p:spPr>
            <a:xfrm rot="5400000" flipV="1">
              <a:off x="7424607" y="3852018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線矢印コネクタ 211"/>
            <p:cNvCxnSpPr/>
            <p:nvPr/>
          </p:nvCxnSpPr>
          <p:spPr>
            <a:xfrm rot="5400000" flipV="1">
              <a:off x="7424607" y="4016198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線矢印コネクタ 212"/>
            <p:cNvCxnSpPr/>
            <p:nvPr/>
          </p:nvCxnSpPr>
          <p:spPr>
            <a:xfrm rot="5400000" flipV="1">
              <a:off x="7424607" y="417893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線矢印コネクタ 213"/>
            <p:cNvCxnSpPr/>
            <p:nvPr/>
          </p:nvCxnSpPr>
          <p:spPr>
            <a:xfrm rot="5400000" flipV="1">
              <a:off x="7424607" y="4339915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6" name="直線コネクタ 185"/>
          <p:cNvCxnSpPr/>
          <p:nvPr/>
        </p:nvCxnSpPr>
        <p:spPr>
          <a:xfrm>
            <a:off x="1569112" y="4636630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線コネクタ 186"/>
          <p:cNvCxnSpPr/>
          <p:nvPr/>
        </p:nvCxnSpPr>
        <p:spPr>
          <a:xfrm>
            <a:off x="1569112" y="3812041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正方形/長方形 187"/>
          <p:cNvSpPr/>
          <p:nvPr/>
        </p:nvSpPr>
        <p:spPr>
          <a:xfrm rot="5400000">
            <a:off x="1125080" y="4526106"/>
            <a:ext cx="360040" cy="509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9" name="正方形/長方形 188"/>
          <p:cNvSpPr/>
          <p:nvPr/>
        </p:nvSpPr>
        <p:spPr>
          <a:xfrm rot="5400000">
            <a:off x="1121273" y="3701517"/>
            <a:ext cx="360040" cy="509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90" name="直線コネクタ 189"/>
          <p:cNvCxnSpPr/>
          <p:nvPr/>
        </p:nvCxnSpPr>
        <p:spPr>
          <a:xfrm>
            <a:off x="1039341" y="3236584"/>
            <a:ext cx="0" cy="32400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グループ化 190"/>
          <p:cNvGrpSpPr/>
          <p:nvPr/>
        </p:nvGrpSpPr>
        <p:grpSpPr>
          <a:xfrm>
            <a:off x="898322" y="3361594"/>
            <a:ext cx="128458" cy="344973"/>
            <a:chOff x="3292611" y="4164147"/>
            <a:chExt cx="128458" cy="344973"/>
          </a:xfrm>
        </p:grpSpPr>
        <p:sp>
          <p:nvSpPr>
            <p:cNvPr id="203" name="正方形/長方形 202"/>
            <p:cNvSpPr/>
            <p:nvPr/>
          </p:nvSpPr>
          <p:spPr>
            <a:xfrm>
              <a:off x="3292611" y="4164147"/>
              <a:ext cx="122474" cy="3449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4" name="正方形/長方形 203"/>
            <p:cNvSpPr/>
            <p:nvPr/>
          </p:nvSpPr>
          <p:spPr>
            <a:xfrm>
              <a:off x="3353848" y="4228621"/>
              <a:ext cx="67221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2" name="グループ化 191"/>
          <p:cNvGrpSpPr/>
          <p:nvPr/>
        </p:nvGrpSpPr>
        <p:grpSpPr>
          <a:xfrm>
            <a:off x="898276" y="4205000"/>
            <a:ext cx="128458" cy="344973"/>
            <a:chOff x="3292611" y="4164147"/>
            <a:chExt cx="128458" cy="344973"/>
          </a:xfrm>
        </p:grpSpPr>
        <p:sp>
          <p:nvSpPr>
            <p:cNvPr id="201" name="正方形/長方形 200"/>
            <p:cNvSpPr/>
            <p:nvPr/>
          </p:nvSpPr>
          <p:spPr>
            <a:xfrm>
              <a:off x="3292611" y="4164147"/>
              <a:ext cx="122474" cy="3449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2" name="正方形/長方形 201"/>
            <p:cNvSpPr/>
            <p:nvPr/>
          </p:nvSpPr>
          <p:spPr>
            <a:xfrm>
              <a:off x="3353848" y="4228621"/>
              <a:ext cx="67221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3" name="グループ化 192"/>
          <p:cNvGrpSpPr/>
          <p:nvPr/>
        </p:nvGrpSpPr>
        <p:grpSpPr>
          <a:xfrm>
            <a:off x="898322" y="5045800"/>
            <a:ext cx="128458" cy="344973"/>
            <a:chOff x="3292611" y="4164147"/>
            <a:chExt cx="128458" cy="344973"/>
          </a:xfrm>
        </p:grpSpPr>
        <p:sp>
          <p:nvSpPr>
            <p:cNvPr id="199" name="正方形/長方形 198"/>
            <p:cNvSpPr/>
            <p:nvPr/>
          </p:nvSpPr>
          <p:spPr>
            <a:xfrm>
              <a:off x="3292611" y="4164147"/>
              <a:ext cx="122474" cy="3449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0" name="正方形/長方形 199"/>
            <p:cNvSpPr/>
            <p:nvPr/>
          </p:nvSpPr>
          <p:spPr>
            <a:xfrm>
              <a:off x="3353848" y="4228621"/>
              <a:ext cx="67221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4" name="グループ化 193"/>
          <p:cNvGrpSpPr/>
          <p:nvPr/>
        </p:nvGrpSpPr>
        <p:grpSpPr>
          <a:xfrm>
            <a:off x="895330" y="5864024"/>
            <a:ext cx="128458" cy="344973"/>
            <a:chOff x="3292611" y="4164147"/>
            <a:chExt cx="128458" cy="344973"/>
          </a:xfrm>
        </p:grpSpPr>
        <p:sp>
          <p:nvSpPr>
            <p:cNvPr id="197" name="正方形/長方形 196"/>
            <p:cNvSpPr/>
            <p:nvPr/>
          </p:nvSpPr>
          <p:spPr>
            <a:xfrm>
              <a:off x="3292611" y="4164147"/>
              <a:ext cx="122474" cy="3449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8" name="正方形/長方形 197"/>
            <p:cNvSpPr/>
            <p:nvPr/>
          </p:nvSpPr>
          <p:spPr>
            <a:xfrm>
              <a:off x="3353848" y="4228621"/>
              <a:ext cx="67221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95" name="正方形/長方形 194"/>
          <p:cNvSpPr/>
          <p:nvPr/>
        </p:nvSpPr>
        <p:spPr>
          <a:xfrm rot="5400000">
            <a:off x="2967508" y="4159558"/>
            <a:ext cx="50405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6" name="Picture 2" descr="\begin{align*}&#10;E&#10;\end{align*}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082409" y="4219365"/>
            <a:ext cx="307898" cy="288032"/>
          </a:xfrm>
          <a:prstGeom prst="rect">
            <a:avLst/>
          </a:prstGeom>
          <a:noFill/>
        </p:spPr>
      </p:pic>
      <p:sp>
        <p:nvSpPr>
          <p:cNvPr id="77" name="吹き出し: 角を丸めた四角形 76"/>
          <p:cNvSpPr/>
          <p:nvPr/>
        </p:nvSpPr>
        <p:spPr>
          <a:xfrm>
            <a:off x="193014" y="1705251"/>
            <a:ext cx="3367979" cy="1344696"/>
          </a:xfrm>
          <a:prstGeom prst="wedgeRoundRectCallout">
            <a:avLst>
              <a:gd name="adj1" fmla="val -16898"/>
              <a:gd name="adj2" fmla="val 7253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b="1" dirty="0"/>
              <a:t>Energy resolution</a:t>
            </a:r>
            <a:r>
              <a:rPr kumimoji="1" lang="en-US" altLang="ja-JP" dirty="0"/>
              <a:t>:</a:t>
            </a:r>
            <a:r>
              <a:rPr kumimoji="1" lang="ja-JP" altLang="en-US" dirty="0"/>
              <a:t> </a:t>
            </a:r>
            <a:r>
              <a:rPr kumimoji="1" lang="en-US" altLang="ja-JP" dirty="0"/>
              <a:t>gaseous xenon + electroluminescence (EL) readout</a:t>
            </a:r>
          </a:p>
          <a:p>
            <a:r>
              <a:rPr kumimoji="1" lang="en-US" altLang="ja-JP" dirty="0"/>
              <a:t>target: 0.5%FWHM</a:t>
            </a:r>
            <a:endParaRPr kumimoji="1" lang="ja-JP" altLang="en-US" dirty="0"/>
          </a:p>
        </p:txBody>
      </p:sp>
      <p:sp>
        <p:nvSpPr>
          <p:cNvPr id="252" name="正方形/長方形 251"/>
          <p:cNvSpPr/>
          <p:nvPr/>
        </p:nvSpPr>
        <p:spPr>
          <a:xfrm>
            <a:off x="160642" y="4666522"/>
            <a:ext cx="79208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SiPM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4" name="直線矢印コネクタ 253"/>
          <p:cNvCxnSpPr>
            <a:cxnSpLocks/>
          </p:cNvCxnSpPr>
          <p:nvPr/>
        </p:nvCxnSpPr>
        <p:spPr>
          <a:xfrm flipV="1">
            <a:off x="665380" y="4386104"/>
            <a:ext cx="197770" cy="244414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5" name="直線矢印コネクタ 254"/>
          <p:cNvCxnSpPr>
            <a:cxnSpLocks/>
          </p:cNvCxnSpPr>
          <p:nvPr/>
        </p:nvCxnSpPr>
        <p:spPr>
          <a:xfrm>
            <a:off x="648295" y="4033384"/>
            <a:ext cx="574183" cy="182740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7" name="正方形/長方形 256"/>
          <p:cNvSpPr/>
          <p:nvPr/>
        </p:nvSpPr>
        <p:spPr>
          <a:xfrm>
            <a:off x="257851" y="3780151"/>
            <a:ext cx="533777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1" name="直線矢印コネクタ 260"/>
          <p:cNvCxnSpPr>
            <a:cxnSpLocks/>
          </p:cNvCxnSpPr>
          <p:nvPr/>
        </p:nvCxnSpPr>
        <p:spPr>
          <a:xfrm flipV="1">
            <a:off x="1493184" y="5775715"/>
            <a:ext cx="100838" cy="6523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正方形/長方形 262"/>
          <p:cNvSpPr/>
          <p:nvPr/>
        </p:nvSpPr>
        <p:spPr>
          <a:xfrm>
            <a:off x="1104463" y="6389100"/>
            <a:ext cx="10081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~-15kV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5" name="正方形/長方形 264"/>
          <p:cNvSpPr/>
          <p:nvPr/>
        </p:nvSpPr>
        <p:spPr>
          <a:xfrm>
            <a:off x="271437" y="6360878"/>
            <a:ext cx="545845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0V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6" name="直線矢印コネクタ 265"/>
          <p:cNvCxnSpPr>
            <a:cxnSpLocks/>
          </p:cNvCxnSpPr>
          <p:nvPr/>
        </p:nvCxnSpPr>
        <p:spPr>
          <a:xfrm flipV="1">
            <a:off x="658596" y="6261541"/>
            <a:ext cx="355668" cy="2099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/>
          <p:cNvSpPr/>
          <p:nvPr/>
        </p:nvSpPr>
        <p:spPr>
          <a:xfrm>
            <a:off x="119690" y="4154841"/>
            <a:ext cx="8904620" cy="20864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Similar concept as NEXT experiment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We introduce a new idea "ELCC" for signal readout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Need proof-of-principle by simulation and prototype detectors</a:t>
            </a:r>
          </a:p>
        </p:txBody>
      </p:sp>
    </p:spTree>
    <p:extLst>
      <p:ext uri="{BB962C8B-B14F-4D97-AF65-F5344CB8AC3E}">
        <p14:creationId xmlns:p14="http://schemas.microsoft.com/office/powerpoint/2010/main" val="2665699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kumimoji="1" lang="ja-JP" altLang="en-US" dirty="0"/>
              <a:t>高エネルギー分解能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8705" y="1679944"/>
            <a:ext cx="5084805" cy="4989416"/>
          </a:xfrm>
        </p:spPr>
        <p:txBody>
          <a:bodyPr/>
          <a:lstStyle/>
          <a:p>
            <a:r>
              <a:rPr kumimoji="1" lang="ja-JP" altLang="en-US" dirty="0"/>
              <a:t>電離過程</a:t>
            </a:r>
            <a:endParaRPr kumimoji="1" lang="en-US" altLang="ja-JP" dirty="0"/>
          </a:p>
          <a:p>
            <a:pPr lvl="1"/>
            <a:r>
              <a:rPr lang="en-US" altLang="ja-JP" dirty="0"/>
              <a:t>100atm</a:t>
            </a:r>
            <a:r>
              <a:rPr lang="ja-JP" altLang="en-US" dirty="0"/>
              <a:t>以下ならとても良い</a:t>
            </a:r>
            <a:endParaRPr lang="en-US" altLang="ja-JP" dirty="0"/>
          </a:p>
          <a:p>
            <a:pPr lvl="1"/>
            <a:r>
              <a:rPr lang="ja-JP" altLang="en-US" dirty="0"/>
              <a:t>⇒</a:t>
            </a:r>
            <a:r>
              <a:rPr lang="en-US" altLang="ja-JP" dirty="0"/>
              <a:t>0.25%FWHM</a:t>
            </a:r>
            <a:r>
              <a:rPr lang="ja-JP" altLang="en-US" dirty="0"/>
              <a:t> </a:t>
            </a:r>
            <a:r>
              <a:rPr lang="en-US" altLang="ja-JP" dirty="0"/>
              <a:t>@2.5MeV</a:t>
            </a:r>
          </a:p>
          <a:p>
            <a:pPr lvl="1"/>
            <a:endParaRPr kumimoji="1" lang="en-US" altLang="ja-JP" dirty="0"/>
          </a:p>
          <a:p>
            <a:pPr lvl="1"/>
            <a:endParaRPr kumimoji="1" lang="en-US" altLang="ja-JP" dirty="0"/>
          </a:p>
          <a:p>
            <a:r>
              <a:rPr lang="ja-JP" altLang="en-US" dirty="0"/>
              <a:t>増幅過程</a:t>
            </a:r>
            <a:endParaRPr lang="en-US" altLang="ja-JP" dirty="0"/>
          </a:p>
          <a:p>
            <a:pPr lvl="1"/>
            <a:r>
              <a:rPr kumimoji="1" lang="en-US" altLang="ja-JP" dirty="0"/>
              <a:t>Electroluminescence</a:t>
            </a:r>
            <a:r>
              <a:rPr kumimoji="1" lang="ja-JP" altLang="en-US" dirty="0"/>
              <a:t> 発光 </a:t>
            </a:r>
            <a:r>
              <a:rPr kumimoji="1" lang="en-US" altLang="ja-JP" dirty="0"/>
              <a:t>(EL)</a:t>
            </a:r>
          </a:p>
          <a:p>
            <a:pPr lvl="1"/>
            <a:r>
              <a:rPr kumimoji="1" lang="ja-JP" altLang="en-US" dirty="0"/>
              <a:t>雪崩増幅より揺らぎが小さい</a:t>
            </a:r>
            <a:endParaRPr kumimoji="1" lang="en-US" altLang="ja-JP" dirty="0"/>
          </a:p>
          <a:p>
            <a:pPr lvl="1"/>
            <a:endParaRPr kumimoji="1" lang="en-US" altLang="ja-JP" dirty="0"/>
          </a:p>
        </p:txBody>
      </p:sp>
      <p:sp>
        <p:nvSpPr>
          <p:cNvPr id="253" name="正方形/長方形 252"/>
          <p:cNvSpPr/>
          <p:nvPr/>
        </p:nvSpPr>
        <p:spPr>
          <a:xfrm>
            <a:off x="5364088" y="1124744"/>
            <a:ext cx="3491880" cy="2736304"/>
          </a:xfrm>
          <a:prstGeom prst="rect">
            <a:avLst/>
          </a:prstGeom>
          <a:solidFill>
            <a:schemeClr val="bg1"/>
          </a:solidFill>
          <a:ln>
            <a:solidFill>
              <a:srgbClr val="DD8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256" name="Picture 2"/>
          <p:cNvPicPr>
            <a:picLocks noChangeAspect="1" noChangeArrowheads="1"/>
          </p:cNvPicPr>
          <p:nvPr/>
        </p:nvPicPr>
        <p:blipFill>
          <a:blip r:embed="rId2" cstate="print"/>
          <a:srcRect l="18839" t="23533" r="16181" b="18947"/>
          <a:stretch>
            <a:fillRect/>
          </a:stretch>
        </p:blipFill>
        <p:spPr bwMode="auto">
          <a:xfrm>
            <a:off x="5940152" y="1196752"/>
            <a:ext cx="2811243" cy="214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" name="正方形/長方形 257"/>
          <p:cNvSpPr/>
          <p:nvPr/>
        </p:nvSpPr>
        <p:spPr>
          <a:xfrm>
            <a:off x="6722417" y="2877911"/>
            <a:ext cx="1997919" cy="313125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solidFill>
                  <a:schemeClr val="tx1"/>
                </a:solidFill>
              </a:rPr>
              <a:t>NIMA396(1997)360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259" name="正方形/長方形 258"/>
          <p:cNvSpPr/>
          <p:nvPr/>
        </p:nvSpPr>
        <p:spPr>
          <a:xfrm rot="16200000">
            <a:off x="4499992" y="2152112"/>
            <a:ext cx="216024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Energy </a:t>
            </a:r>
            <a:r>
              <a:rPr lang="en-US" altLang="ja-JP" dirty="0" err="1">
                <a:solidFill>
                  <a:schemeClr val="tx1"/>
                </a:solidFill>
              </a:rPr>
              <a:t>re</a:t>
            </a:r>
            <a:r>
              <a:rPr kumimoji="1" lang="en-US" altLang="ja-JP" dirty="0" err="1">
                <a:solidFill>
                  <a:schemeClr val="tx1"/>
                </a:solidFill>
              </a:rPr>
              <a:t>olution</a:t>
            </a:r>
            <a:r>
              <a:rPr kumimoji="1" lang="en-US" altLang="ja-JP" dirty="0">
                <a:solidFill>
                  <a:schemeClr val="tx1"/>
                </a:solidFill>
              </a:rPr>
              <a:t> %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60" name="正方形/長方形 259"/>
          <p:cNvSpPr/>
          <p:nvPr/>
        </p:nvSpPr>
        <p:spPr>
          <a:xfrm>
            <a:off x="5724128" y="3167344"/>
            <a:ext cx="2796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0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62" name="正方形/長方形 261"/>
          <p:cNvSpPr/>
          <p:nvPr/>
        </p:nvSpPr>
        <p:spPr>
          <a:xfrm>
            <a:off x="5724128" y="2636912"/>
            <a:ext cx="2796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2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64" name="正方形/長方形 263"/>
          <p:cNvSpPr/>
          <p:nvPr/>
        </p:nvSpPr>
        <p:spPr>
          <a:xfrm>
            <a:off x="5724128" y="2124064"/>
            <a:ext cx="2796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4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67" name="正方形/長方形 266"/>
          <p:cNvSpPr/>
          <p:nvPr/>
        </p:nvSpPr>
        <p:spPr>
          <a:xfrm>
            <a:off x="5724128" y="1602424"/>
            <a:ext cx="2796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6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68" name="正方形/長方形 267"/>
          <p:cNvSpPr/>
          <p:nvPr/>
        </p:nvSpPr>
        <p:spPr>
          <a:xfrm>
            <a:off x="5724128" y="1124744"/>
            <a:ext cx="2796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8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69" name="正方形/長方形 268"/>
          <p:cNvSpPr/>
          <p:nvPr/>
        </p:nvSpPr>
        <p:spPr>
          <a:xfrm>
            <a:off x="5841360" y="3284984"/>
            <a:ext cx="2796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0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70" name="正方形/長方形 269"/>
          <p:cNvSpPr/>
          <p:nvPr/>
        </p:nvSpPr>
        <p:spPr>
          <a:xfrm>
            <a:off x="6100080" y="3573016"/>
            <a:ext cx="216024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density</a:t>
            </a:r>
            <a:r>
              <a:rPr kumimoji="1" lang="ja-JP" altLang="en-US" dirty="0">
                <a:solidFill>
                  <a:schemeClr val="tx1"/>
                </a:solidFill>
              </a:rPr>
              <a:t> </a:t>
            </a:r>
            <a:r>
              <a:rPr kumimoji="1" lang="en-US" altLang="ja-JP" dirty="0">
                <a:solidFill>
                  <a:schemeClr val="tx1"/>
                </a:solidFill>
              </a:rPr>
              <a:t>[g/cm</a:t>
            </a:r>
            <a:r>
              <a:rPr kumimoji="1" lang="en-US" altLang="ja-JP" baseline="30000" dirty="0">
                <a:solidFill>
                  <a:schemeClr val="tx1"/>
                </a:solidFill>
              </a:rPr>
              <a:t>3</a:t>
            </a:r>
            <a:r>
              <a:rPr lang="en-US" altLang="ja-JP" dirty="0">
                <a:solidFill>
                  <a:schemeClr val="tx1"/>
                </a:solidFill>
              </a:rPr>
              <a:t>]</a:t>
            </a:r>
            <a:endParaRPr kumimoji="1" lang="ja-JP" altLang="en-US" baseline="30000" dirty="0">
              <a:solidFill>
                <a:schemeClr val="tx1"/>
              </a:solidFill>
            </a:endParaRPr>
          </a:p>
        </p:txBody>
      </p:sp>
      <p:sp>
        <p:nvSpPr>
          <p:cNvPr id="271" name="正方形/長方形 270"/>
          <p:cNvSpPr/>
          <p:nvPr/>
        </p:nvSpPr>
        <p:spPr>
          <a:xfrm>
            <a:off x="6523336" y="3284984"/>
            <a:ext cx="28803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1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72" name="正方形/長方形 271"/>
          <p:cNvSpPr/>
          <p:nvPr/>
        </p:nvSpPr>
        <p:spPr>
          <a:xfrm>
            <a:off x="7225832" y="3284984"/>
            <a:ext cx="2796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2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73" name="正方形/長方形 272"/>
          <p:cNvSpPr/>
          <p:nvPr/>
        </p:nvSpPr>
        <p:spPr>
          <a:xfrm>
            <a:off x="7919536" y="3284984"/>
            <a:ext cx="2796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3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74" name="正方形/長方形 273"/>
          <p:cNvSpPr/>
          <p:nvPr/>
        </p:nvSpPr>
        <p:spPr>
          <a:xfrm>
            <a:off x="8604448" y="3284984"/>
            <a:ext cx="2796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4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75" name="正方形/長方形 274"/>
          <p:cNvSpPr/>
          <p:nvPr/>
        </p:nvSpPr>
        <p:spPr>
          <a:xfrm>
            <a:off x="6012160" y="1772816"/>
            <a:ext cx="100811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100atm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276" name="直線矢印コネクタ 275"/>
          <p:cNvCxnSpPr/>
          <p:nvPr/>
        </p:nvCxnSpPr>
        <p:spPr>
          <a:xfrm>
            <a:off x="6300192" y="2132856"/>
            <a:ext cx="0" cy="8640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" name="正方形/長方形 276"/>
          <p:cNvSpPr/>
          <p:nvPr/>
        </p:nvSpPr>
        <p:spPr>
          <a:xfrm>
            <a:off x="6372200" y="1268760"/>
            <a:ext cx="154733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>
                <a:solidFill>
                  <a:schemeClr val="tx1"/>
                </a:solidFill>
              </a:rPr>
              <a:t>E</a:t>
            </a:r>
            <a:r>
              <a:rPr lang="en-US" altLang="ja-JP" baseline="-25000" dirty="0" err="1">
                <a:solidFill>
                  <a:schemeClr val="tx1"/>
                </a:solidFill>
              </a:rPr>
              <a:t>γ</a:t>
            </a:r>
            <a:r>
              <a:rPr kumimoji="1" lang="en-US" altLang="ja-JP" dirty="0">
                <a:solidFill>
                  <a:schemeClr val="tx1"/>
                </a:solidFill>
              </a:rPr>
              <a:t>=662keV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78" name="正方形/長方形 277"/>
          <p:cNvSpPr/>
          <p:nvPr/>
        </p:nvSpPr>
        <p:spPr>
          <a:xfrm>
            <a:off x="5364088" y="4005064"/>
            <a:ext cx="3491880" cy="2664296"/>
          </a:xfrm>
          <a:prstGeom prst="rect">
            <a:avLst/>
          </a:prstGeom>
          <a:solidFill>
            <a:schemeClr val="bg1"/>
          </a:solidFill>
          <a:ln>
            <a:solidFill>
              <a:srgbClr val="99FF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tx1"/>
              </a:solidFill>
            </a:endParaRPr>
          </a:p>
        </p:txBody>
      </p:sp>
      <p:pic>
        <p:nvPicPr>
          <p:cNvPr id="279" name="Picture 4"/>
          <p:cNvPicPr>
            <a:picLocks noChangeAspect="1" noChangeArrowheads="1"/>
          </p:cNvPicPr>
          <p:nvPr/>
        </p:nvPicPr>
        <p:blipFill>
          <a:blip r:embed="rId3" cstate="print"/>
          <a:srcRect l="45755" t="31906" r="16202" b="44678"/>
          <a:stretch>
            <a:fillRect/>
          </a:stretch>
        </p:blipFill>
        <p:spPr bwMode="auto">
          <a:xfrm>
            <a:off x="6516216" y="5517232"/>
            <a:ext cx="2173932" cy="1063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0" name="Picture 4"/>
          <p:cNvPicPr>
            <a:picLocks noChangeAspect="1" noChangeArrowheads="1"/>
          </p:cNvPicPr>
          <p:nvPr/>
        </p:nvPicPr>
        <p:blipFill>
          <a:blip r:embed="rId3" cstate="print"/>
          <a:srcRect l="9720" t="31213" r="52515" b="44597"/>
          <a:stretch>
            <a:fillRect/>
          </a:stretch>
        </p:blipFill>
        <p:spPr bwMode="auto">
          <a:xfrm>
            <a:off x="6588224" y="4077072"/>
            <a:ext cx="2158008" cy="109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1" name="正方形/長方形 280"/>
          <p:cNvSpPr/>
          <p:nvPr/>
        </p:nvSpPr>
        <p:spPr>
          <a:xfrm>
            <a:off x="8460432" y="4365104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2" name="正方形/長方形 281"/>
          <p:cNvSpPr/>
          <p:nvPr/>
        </p:nvSpPr>
        <p:spPr>
          <a:xfrm>
            <a:off x="6444208" y="5157192"/>
            <a:ext cx="57606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3" name="正方形/長方形 282"/>
          <p:cNvSpPr/>
          <p:nvPr/>
        </p:nvSpPr>
        <p:spPr>
          <a:xfrm>
            <a:off x="6444208" y="6381328"/>
            <a:ext cx="72008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4" name="Picture 4"/>
          <p:cNvPicPr>
            <a:picLocks noChangeAspect="1" noChangeArrowheads="1"/>
          </p:cNvPicPr>
          <p:nvPr/>
        </p:nvPicPr>
        <p:blipFill>
          <a:blip r:embed="rId3" cstate="print"/>
          <a:srcRect l="38703" t="31213" r="52515" b="64032"/>
          <a:stretch>
            <a:fillRect/>
          </a:stretch>
        </p:blipFill>
        <p:spPr bwMode="auto">
          <a:xfrm>
            <a:off x="8244408" y="5517232"/>
            <a:ext cx="501824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5" name="正方形/長方形 284"/>
          <p:cNvSpPr/>
          <p:nvPr/>
        </p:nvSpPr>
        <p:spPr>
          <a:xfrm>
            <a:off x="5436096" y="5301208"/>
            <a:ext cx="237626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dirty="0" err="1">
                <a:solidFill>
                  <a:schemeClr val="tx1"/>
                </a:solidFill>
              </a:rPr>
              <a:t>ElectroLuminescence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86" name="正方形/長方形 285"/>
          <p:cNvSpPr/>
          <p:nvPr/>
        </p:nvSpPr>
        <p:spPr>
          <a:xfrm>
            <a:off x="5436096" y="4149080"/>
            <a:ext cx="13752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dirty="0">
                <a:solidFill>
                  <a:schemeClr val="tx1"/>
                </a:solidFill>
              </a:rPr>
              <a:t>Avalanche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87" name="正方形/長方形 286"/>
          <p:cNvSpPr/>
          <p:nvPr/>
        </p:nvSpPr>
        <p:spPr>
          <a:xfrm>
            <a:off x="5508103" y="6356353"/>
            <a:ext cx="1907995" cy="240999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solidFill>
                  <a:schemeClr val="tx1"/>
                </a:solidFill>
              </a:rPr>
              <a:t>Noble gas detector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288" name="スライド番号プレースホルダ 42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5690698"/>
      </p:ext>
    </p:extLst>
  </p:cSld>
  <p:clrMapOvr>
    <a:masterClrMapping/>
  </p:clrMapOvr>
</p:sld>
</file>

<file path=ppt/theme/theme1.xml><?xml version="1.0" encoding="utf-8"?>
<a:theme xmlns:a="http://schemas.openxmlformats.org/drawingml/2006/main" name="size4-3 MS-Pゴシック＋Arial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S Pゴシック＋Aria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6" id="{018D1E34-69B1-44FD-B547-41DBFC3EACCD}" vid="{92AA6B8B-F6D6-4A44-BB79-29409E9F358D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size4-3 MS-Pゴシック＋Arial</Template>
  <TotalTime>19687</TotalTime>
  <Words>2243</Words>
  <Application>Microsoft Office PowerPoint</Application>
  <PresentationFormat>画面に合わせる (4:3)</PresentationFormat>
  <Paragraphs>672</Paragraphs>
  <Slides>49</Slides>
  <Notes>2</Notes>
  <HiddenSlides>24</HiddenSlides>
  <MMClips>0</MMClips>
  <ScaleCrop>false</ScaleCrop>
  <HeadingPairs>
    <vt:vector size="8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49</vt:i4>
      </vt:variant>
    </vt:vector>
  </HeadingPairs>
  <TitlesOfParts>
    <vt:vector size="60" baseType="lpstr">
      <vt:lpstr>HGP平成角ｺﾞｼｯｸ体W9</vt:lpstr>
      <vt:lpstr>Meiryo UI</vt:lpstr>
      <vt:lpstr>ＭＳ Ｐゴシック</vt:lpstr>
      <vt:lpstr>ＭＳ ゴシック</vt:lpstr>
      <vt:lpstr>游ゴシック</vt:lpstr>
      <vt:lpstr>Arial</vt:lpstr>
      <vt:lpstr>Calibri</vt:lpstr>
      <vt:lpstr>Corbel</vt:lpstr>
      <vt:lpstr>Symbol</vt:lpstr>
      <vt:lpstr>size4-3 MS-Pゴシック＋Arial</vt:lpstr>
      <vt:lpstr>Acrobat Document</vt:lpstr>
      <vt:lpstr>AXEL 高圧キセノンガスを用いた0nbb探索</vt:lpstr>
      <vt:lpstr>AXEL 構成員</vt:lpstr>
      <vt:lpstr>AXEL 構成員</vt:lpstr>
      <vt:lpstr>PowerPoint プレゼンテーション</vt:lpstr>
      <vt:lpstr>AXEL member in Kyoto</vt:lpstr>
      <vt:lpstr>AXEL member in Kyoto</vt:lpstr>
      <vt:lpstr>AXEL 実験</vt:lpstr>
      <vt:lpstr>AXEL experiment</vt:lpstr>
      <vt:lpstr>高エネルギー分解能</vt:lpstr>
      <vt:lpstr>分割EL読み出し: ELCC</vt:lpstr>
      <vt:lpstr>ELCC シミュレーション</vt:lpstr>
      <vt:lpstr>Collection of line of electric field</vt:lpstr>
      <vt:lpstr>Collection of line of electric field</vt:lpstr>
      <vt:lpstr>Uniformity of EL generation</vt:lpstr>
      <vt:lpstr>Electron and photon propagation simulation</vt:lpstr>
      <vt:lpstr>Estimation of energy resolution</vt:lpstr>
      <vt:lpstr>BG シミュレーション</vt:lpstr>
      <vt:lpstr>感度予想</vt:lpstr>
      <vt:lpstr>BG シミュレーション</vt:lpstr>
      <vt:lpstr>BG</vt:lpstr>
      <vt:lpstr>AXEL 計画</vt:lpstr>
      <vt:lpstr>AXEL 計画</vt:lpstr>
      <vt:lpstr>イベントディスプレイ</vt:lpstr>
      <vt:lpstr>AXEL 計画</vt:lpstr>
      <vt:lpstr>AXEL 計画</vt:lpstr>
      <vt:lpstr>エネルギー分解能</vt:lpstr>
      <vt:lpstr>エネルギー分解能</vt:lpstr>
      <vt:lpstr>AXEL 計画</vt:lpstr>
      <vt:lpstr>AXEL 計画　180L検出器</vt:lpstr>
      <vt:lpstr>回路開発（2015~）</vt:lpstr>
      <vt:lpstr>TPC開発（2016~）</vt:lpstr>
      <vt:lpstr>TPC開発（2016~）</vt:lpstr>
      <vt:lpstr>キャリブレーション（2016~）</vt:lpstr>
      <vt:lpstr>AXEL 計画　物理探索</vt:lpstr>
      <vt:lpstr>競争相手？、協力相手？</vt:lpstr>
      <vt:lpstr>Dark-AXEL（仮称）</vt:lpstr>
      <vt:lpstr>まとめ</vt:lpstr>
      <vt:lpstr>Prototype detector</vt:lpstr>
      <vt:lpstr>ELCC design</vt:lpstr>
      <vt:lpstr>High voltage applying</vt:lpstr>
      <vt:lpstr>Gas circulation system</vt:lpstr>
      <vt:lpstr>Event sample</vt:lpstr>
      <vt:lpstr>Analysis flow</vt:lpstr>
      <vt:lpstr>Measured energy spectrum</vt:lpstr>
      <vt:lpstr>Upgrade of ELCC structure</vt:lpstr>
      <vt:lpstr>Large prototype project</vt:lpstr>
      <vt:lpstr>Summary</vt:lpstr>
      <vt:lpstr>New GND mesh idea</vt:lpstr>
      <vt:lpstr>Tracking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pressure gas detector with segmented electroluminescence readout for 0nbb search</dc:title>
  <dc:creator>kiseki</dc:creator>
  <cp:lastModifiedBy>kiseki</cp:lastModifiedBy>
  <cp:revision>134</cp:revision>
  <dcterms:created xsi:type="dcterms:W3CDTF">2017-03-27T04:33:56Z</dcterms:created>
  <dcterms:modified xsi:type="dcterms:W3CDTF">2017-06-23T14:33:16Z</dcterms:modified>
</cp:coreProperties>
</file>