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9" name="Shape 19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Shape 78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3" name="Shape 78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61-165meV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フッターの設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"/>
          <p:cNvSpPr/>
          <p:nvPr/>
        </p:nvSpPr>
        <p:spPr>
          <a:xfrm>
            <a:off x="-1093" y="9307540"/>
            <a:ext cx="13006986" cy="453045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graphicFrame>
        <p:nvGraphicFramePr>
          <p:cNvPr id="16" name="表"/>
          <p:cNvGraphicFramePr/>
          <p:nvPr/>
        </p:nvGraphicFramePr>
        <p:xfrm>
          <a:off x="2467307" y="9356263"/>
          <a:ext cx="8070186" cy="3556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8070185"/>
              </a:tblGrid>
              <a:tr h="355599"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latin typeface="+mj-lt"/>
                          <a:ea typeface="+mj-ea"/>
                          <a:cs typeface="+mj-cs"/>
                        </a:rPr>
                        <a:t>S.Obara, Symposium for μ &amp; ν physics 2018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graphicFrame>
        <p:nvGraphicFramePr>
          <p:cNvPr id="17" name="表"/>
          <p:cNvGraphicFramePr/>
          <p:nvPr/>
        </p:nvGraphicFramePr>
        <p:xfrm>
          <a:off x="11441712" y="9307540"/>
          <a:ext cx="2050946" cy="45304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050945"/>
              </a:tblGrid>
              <a:tr h="453044"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latin typeface="+mj-lt"/>
                          <a:ea typeface="+mj-ea"/>
                          <a:cs typeface="+mj-cs"/>
                        </a:rPr>
                        <a:t>/ 23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graphicFrame>
        <p:nvGraphicFramePr>
          <p:cNvPr id="18" name="表"/>
          <p:cNvGraphicFramePr/>
          <p:nvPr/>
        </p:nvGraphicFramePr>
        <p:xfrm>
          <a:off x="75120" y="9307540"/>
          <a:ext cx="2050946" cy="45304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050945"/>
              </a:tblGrid>
              <a:tr h="453044"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latin typeface="+mj-lt"/>
                          <a:ea typeface="+mj-ea"/>
                          <a:cs typeface="+mj-cs"/>
                        </a:rPr>
                        <a:t>2018/09/06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sp>
        <p:nvSpPr>
          <p:cNvPr id="19" name="フッター設定用マスタースライド"/>
          <p:cNvSpPr txBox="1"/>
          <p:nvPr/>
        </p:nvSpPr>
        <p:spPr>
          <a:xfrm>
            <a:off x="3052825" y="4597400"/>
            <a:ext cx="6899149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フッター設定用マスタースライド</a:t>
            </a:r>
          </a:p>
        </p:txBody>
      </p:sp>
      <p:sp>
        <p:nvSpPr>
          <p:cNvPr id="20" name="マスタースライドを開いて,  フッターの”Date”と”XX”, ”Name, Conference名”を編集してください. 他スライドへは自動で反映されます"/>
          <p:cNvSpPr txBox="1"/>
          <p:nvPr/>
        </p:nvSpPr>
        <p:spPr>
          <a:xfrm>
            <a:off x="1502152" y="5816335"/>
            <a:ext cx="10000496" cy="1905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3200"/>
              </a:spcBef>
              <a:defRPr sz="28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マスタースライドを開いて, </a:t>
            </a:r>
            <a:br/>
            <a:r>
              <a:t>フッターの”Date”と”XX”, ”Name, Conference名”を編集してください. 他スライドへは自動で反映されます</a:t>
            </a:r>
          </a:p>
        </p:txBody>
      </p:sp>
      <p:pic>
        <p:nvPicPr>
          <p:cNvPr id="21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14331" y="144728"/>
            <a:ext cx="7158897" cy="4164815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追加時のフォントはAvenir Next ミディアムを指定してください"/>
          <p:cNvSpPr txBox="1"/>
          <p:nvPr/>
        </p:nvSpPr>
        <p:spPr>
          <a:xfrm>
            <a:off x="1850999" y="8246698"/>
            <a:ext cx="9302802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Text追加時のフォントはAvenir Next ミディアムを指定してください</a:t>
            </a:r>
          </a:p>
        </p:txBody>
      </p:sp>
      <p:sp>
        <p:nvSpPr>
          <p:cNvPr id="23" name="スライド番号"/>
          <p:cNvSpPr txBox="1"/>
          <p:nvPr>
            <p:ph type="sldNum" sz="quarter" idx="2"/>
          </p:nvPr>
        </p:nvSpPr>
        <p:spPr>
          <a:xfrm>
            <a:off x="11805097" y="9324512"/>
            <a:ext cx="379477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24" name="表"/>
          <p:cNvGraphicFramePr/>
          <p:nvPr/>
        </p:nvGraphicFramePr>
        <p:xfrm>
          <a:off x="10450817" y="10505199"/>
          <a:ext cx="2050947" cy="45304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050945"/>
              </a:tblGrid>
              <a:tr h="453044"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latin typeface="+mj-lt"/>
                          <a:ea typeface="+mj-ea"/>
                          <a:cs typeface="+mj-cs"/>
                        </a:rPr>
                        <a:t>/ 23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画像（横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イメージ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6" name="タイトルテキスト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117" name="本文レベル1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4000">
                <a:latin typeface="+mj-lt"/>
                <a:ea typeface="+mj-ea"/>
                <a:cs typeface="+mj-cs"/>
                <a:sym typeface="Avenir Next"/>
              </a:defRPr>
            </a:lvl1pPr>
            <a:lvl2pPr marL="0" indent="228600">
              <a:buSzTx/>
              <a:buNone/>
              <a:defRPr sz="4000">
                <a:latin typeface="+mj-lt"/>
                <a:ea typeface="+mj-ea"/>
                <a:cs typeface="+mj-cs"/>
                <a:sym typeface="Avenir Next"/>
              </a:defRPr>
            </a:lvl2pPr>
            <a:lvl3pPr marL="0" indent="457200">
              <a:buSzTx/>
              <a:buNone/>
              <a:defRPr sz="4000">
                <a:latin typeface="+mj-lt"/>
                <a:ea typeface="+mj-ea"/>
                <a:cs typeface="+mj-cs"/>
                <a:sym typeface="Avenir Next"/>
              </a:defRPr>
            </a:lvl3pPr>
            <a:lvl4pPr marL="0" indent="685800">
              <a:buSzTx/>
              <a:buNone/>
              <a:defRPr sz="4000">
                <a:latin typeface="+mj-lt"/>
                <a:ea typeface="+mj-ea"/>
                <a:cs typeface="+mj-cs"/>
                <a:sym typeface="Avenir Next"/>
              </a:defRPr>
            </a:lvl4pPr>
            <a:lvl5pPr marL="0" indent="914400">
              <a:buSzTx/>
              <a:buNone/>
              <a:defRPr sz="4000">
                <a:latin typeface="+mj-lt"/>
                <a:ea typeface="+mj-ea"/>
                <a:cs typeface="+mj-cs"/>
                <a:sym typeface="Avenir Next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18" name="四角形"/>
          <p:cNvSpPr/>
          <p:nvPr/>
        </p:nvSpPr>
        <p:spPr>
          <a:xfrm>
            <a:off x="-1093" y="9307540"/>
            <a:ext cx="13006986" cy="453045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19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120" name="表"/>
          <p:cNvGraphicFramePr/>
          <p:nvPr/>
        </p:nvGraphicFramePr>
        <p:xfrm>
          <a:off x="2463800" y="9356263"/>
          <a:ext cx="8070186" cy="3556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8070185"/>
              </a:tblGrid>
              <a:tr h="355599"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latin typeface="+mj-lt"/>
                          <a:ea typeface="+mj-ea"/>
                          <a:cs typeface="+mj-cs"/>
                        </a:rPr>
                        <a:t>S.Obara, Symposium for μ &amp; ν physics 2018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graphicFrame>
        <p:nvGraphicFramePr>
          <p:cNvPr id="121" name="表"/>
          <p:cNvGraphicFramePr/>
          <p:nvPr/>
        </p:nvGraphicFramePr>
        <p:xfrm>
          <a:off x="76200" y="9307540"/>
          <a:ext cx="2050946" cy="45304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050945"/>
              </a:tblGrid>
              <a:tr h="453044"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latin typeface="+mj-lt"/>
                          <a:ea typeface="+mj-ea"/>
                          <a:cs typeface="+mj-cs"/>
                        </a:rPr>
                        <a:t>2018/09/06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graphicFrame>
        <p:nvGraphicFramePr>
          <p:cNvPr id="122" name="表"/>
          <p:cNvGraphicFramePr/>
          <p:nvPr/>
        </p:nvGraphicFramePr>
        <p:xfrm>
          <a:off x="11441712" y="9307540"/>
          <a:ext cx="2050946" cy="45304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050945"/>
              </a:tblGrid>
              <a:tr h="453044"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latin typeface="+mj-lt"/>
                          <a:ea typeface="+mj-ea"/>
                          <a:cs typeface="+mj-cs"/>
                        </a:rPr>
                        <a:t>/ 23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イメージ"/>
          <p:cNvSpPr/>
          <p:nvPr>
            <p:ph type="pic" idx="13"/>
          </p:nvPr>
        </p:nvSpPr>
        <p:spPr>
          <a:xfrm>
            <a:off x="0" y="0"/>
            <a:ext cx="12999418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0" name="スライド番号"/>
          <p:cNvSpPr txBox="1"/>
          <p:nvPr>
            <p:ph type="sldNum" sz="quarter" idx="2"/>
          </p:nvPr>
        </p:nvSpPr>
        <p:spPr>
          <a:xfrm>
            <a:off x="6288709" y="9251950"/>
            <a:ext cx="414682" cy="3302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タイトル （黒） ">
    <p:bg>
      <p:bgPr>
        <a:solidFill>
          <a:srgbClr val="3E41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タイトルテキスト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138" name="本文レベル1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4000">
                <a:solidFill>
                  <a:srgbClr val="FFFFFF"/>
                </a:solidFill>
              </a:defRPr>
            </a:lvl1pPr>
            <a:lvl2pPr marL="0" indent="228600" algn="ctr">
              <a:buSzTx/>
              <a:buNone/>
              <a:defRPr sz="4000">
                <a:solidFill>
                  <a:srgbClr val="FFFFFF"/>
                </a:solidFill>
              </a:defRPr>
            </a:lvl2pPr>
            <a:lvl3pPr marL="0" indent="457200" algn="ctr">
              <a:buSzTx/>
              <a:buNone/>
              <a:defRPr sz="4000">
                <a:solidFill>
                  <a:srgbClr val="FFFFFF"/>
                </a:solidFill>
              </a:defRPr>
            </a:lvl3pPr>
            <a:lvl4pPr marL="0" indent="685800" algn="ctr">
              <a:buSzTx/>
              <a:buNone/>
              <a:defRPr sz="4000">
                <a:solidFill>
                  <a:srgbClr val="FFFFFF"/>
                </a:solidFill>
              </a:defRPr>
            </a:lvl4pPr>
            <a:lvl5pPr marL="0" indent="914400" algn="ctr">
              <a:buSzTx/>
              <a:buNone/>
              <a:defRPr sz="4000">
                <a:solidFill>
                  <a:srgbClr val="FFFFFF"/>
                </a:solidFill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39" name="四角形"/>
          <p:cNvSpPr/>
          <p:nvPr/>
        </p:nvSpPr>
        <p:spPr>
          <a:xfrm>
            <a:off x="-1093" y="9307540"/>
            <a:ext cx="13006986" cy="453045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40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141" name="表"/>
          <p:cNvGraphicFramePr/>
          <p:nvPr/>
        </p:nvGraphicFramePr>
        <p:xfrm>
          <a:off x="2463800" y="9356263"/>
          <a:ext cx="8070186" cy="3556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8070185"/>
              </a:tblGrid>
              <a:tr h="355599"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latin typeface="+mj-lt"/>
                          <a:ea typeface="+mj-ea"/>
                          <a:cs typeface="+mj-cs"/>
                        </a:rPr>
                        <a:t>S.Obara, Symposium for μ &amp; ν physics 2018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graphicFrame>
        <p:nvGraphicFramePr>
          <p:cNvPr id="142" name="表"/>
          <p:cNvGraphicFramePr/>
          <p:nvPr/>
        </p:nvGraphicFramePr>
        <p:xfrm>
          <a:off x="76200" y="9307540"/>
          <a:ext cx="2050946" cy="45304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050945"/>
              </a:tblGrid>
              <a:tr h="453044"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latin typeface="+mj-lt"/>
                          <a:ea typeface="+mj-ea"/>
                          <a:cs typeface="+mj-cs"/>
                        </a:rPr>
                        <a:t>2018/09/06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graphicFrame>
        <p:nvGraphicFramePr>
          <p:cNvPr id="143" name="表"/>
          <p:cNvGraphicFramePr/>
          <p:nvPr/>
        </p:nvGraphicFramePr>
        <p:xfrm>
          <a:off x="11441712" y="9307540"/>
          <a:ext cx="2050946" cy="45304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050945"/>
              </a:tblGrid>
              <a:tr h="453044"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latin typeface="+mj-lt"/>
                          <a:ea typeface="+mj-ea"/>
                          <a:cs typeface="+mj-cs"/>
                        </a:rPr>
                        <a:t>/ 23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タイトル （黒） フッター無し">
    <p:bg>
      <p:bgPr>
        <a:solidFill>
          <a:srgbClr val="3E41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タイトルテキスト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151" name="本文レベル1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4000">
                <a:solidFill>
                  <a:srgbClr val="FFFFFF"/>
                </a:solidFill>
              </a:defRPr>
            </a:lvl1pPr>
            <a:lvl2pPr marL="0" indent="228600" algn="ctr">
              <a:buSzTx/>
              <a:buNone/>
              <a:defRPr sz="4000">
                <a:solidFill>
                  <a:srgbClr val="FFFFFF"/>
                </a:solidFill>
              </a:defRPr>
            </a:lvl2pPr>
            <a:lvl3pPr marL="0" indent="457200" algn="ctr">
              <a:buSzTx/>
              <a:buNone/>
              <a:defRPr sz="4000">
                <a:solidFill>
                  <a:srgbClr val="FFFFFF"/>
                </a:solidFill>
              </a:defRPr>
            </a:lvl3pPr>
            <a:lvl4pPr marL="0" indent="685800" algn="ctr">
              <a:buSzTx/>
              <a:buNone/>
              <a:defRPr sz="4000">
                <a:solidFill>
                  <a:srgbClr val="FFFFFF"/>
                </a:solidFill>
              </a:defRPr>
            </a:lvl4pPr>
            <a:lvl5pPr marL="0" indent="914400" algn="ctr">
              <a:buSzTx/>
              <a:buNone/>
              <a:defRPr sz="4000">
                <a:solidFill>
                  <a:srgbClr val="FFFFFF"/>
                </a:solidFill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52" name="スライド番号"/>
          <p:cNvSpPr txBox="1"/>
          <p:nvPr>
            <p:ph type="sldNum" sz="quarter" idx="2"/>
          </p:nvPr>
        </p:nvSpPr>
        <p:spPr>
          <a:xfrm>
            <a:off x="12369799" y="9372600"/>
            <a:ext cx="414682" cy="3302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左寄せタイトル＋本文 (黒)">
    <p:bg>
      <p:bgPr>
        <a:solidFill>
          <a:srgbClr val="3E41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タイトルテキスト"/>
          <p:cNvSpPr txBox="1"/>
          <p:nvPr>
            <p:ph type="title"/>
          </p:nvPr>
        </p:nvSpPr>
        <p:spPr>
          <a:xfrm>
            <a:off x="331071" y="306500"/>
            <a:ext cx="12342658" cy="12441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160" name="本文レベル1…"/>
          <p:cNvSpPr txBox="1"/>
          <p:nvPr>
            <p:ph type="body" idx="1"/>
          </p:nvPr>
        </p:nvSpPr>
        <p:spPr>
          <a:xfrm>
            <a:off x="330200" y="1732557"/>
            <a:ext cx="12344400" cy="74581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61" name="四角形"/>
          <p:cNvSpPr/>
          <p:nvPr/>
        </p:nvSpPr>
        <p:spPr>
          <a:xfrm>
            <a:off x="-1093" y="9307540"/>
            <a:ext cx="13006986" cy="453045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62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163" name="表"/>
          <p:cNvGraphicFramePr/>
          <p:nvPr/>
        </p:nvGraphicFramePr>
        <p:xfrm>
          <a:off x="2463800" y="9356263"/>
          <a:ext cx="8070186" cy="3556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8070185"/>
              </a:tblGrid>
              <a:tr h="355599"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latin typeface="+mj-lt"/>
                          <a:ea typeface="+mj-ea"/>
                          <a:cs typeface="+mj-cs"/>
                        </a:rPr>
                        <a:t>S.Obara, Symposium for μ &amp; ν physics 2018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graphicFrame>
        <p:nvGraphicFramePr>
          <p:cNvPr id="164" name="表"/>
          <p:cNvGraphicFramePr/>
          <p:nvPr/>
        </p:nvGraphicFramePr>
        <p:xfrm>
          <a:off x="76200" y="9307540"/>
          <a:ext cx="2050946" cy="45304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050945"/>
              </a:tblGrid>
              <a:tr h="453044"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latin typeface="+mj-lt"/>
                          <a:ea typeface="+mj-ea"/>
                          <a:cs typeface="+mj-cs"/>
                        </a:rPr>
                        <a:t>2018/09/06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graphicFrame>
        <p:nvGraphicFramePr>
          <p:cNvPr id="165" name="表"/>
          <p:cNvGraphicFramePr/>
          <p:nvPr/>
        </p:nvGraphicFramePr>
        <p:xfrm>
          <a:off x="11441712" y="9307540"/>
          <a:ext cx="2050946" cy="45304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050945"/>
              </a:tblGrid>
              <a:tr h="453044"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latin typeface="+mj-lt"/>
                          <a:ea typeface="+mj-ea"/>
                          <a:cs typeface="+mj-cs"/>
                        </a:rPr>
                        <a:t>/ 23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空白 (黒) ヘッダー有り">
    <p:bg>
      <p:bgPr>
        <a:solidFill>
          <a:srgbClr val="3E41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四角形"/>
          <p:cNvSpPr/>
          <p:nvPr/>
        </p:nvSpPr>
        <p:spPr>
          <a:xfrm>
            <a:off x="-1093" y="9307540"/>
            <a:ext cx="13006986" cy="453045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7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174" name="表"/>
          <p:cNvGraphicFramePr/>
          <p:nvPr/>
        </p:nvGraphicFramePr>
        <p:xfrm>
          <a:off x="2463800" y="9356263"/>
          <a:ext cx="8070186" cy="3556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8070185"/>
              </a:tblGrid>
              <a:tr h="355599"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latin typeface="+mj-lt"/>
                          <a:ea typeface="+mj-ea"/>
                          <a:cs typeface="+mj-cs"/>
                        </a:rPr>
                        <a:t>S.Obara, Symposium for μ &amp; ν physics 2018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graphicFrame>
        <p:nvGraphicFramePr>
          <p:cNvPr id="175" name="表"/>
          <p:cNvGraphicFramePr/>
          <p:nvPr/>
        </p:nvGraphicFramePr>
        <p:xfrm>
          <a:off x="76200" y="9307540"/>
          <a:ext cx="2050946" cy="45304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050945"/>
              </a:tblGrid>
              <a:tr h="453044"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latin typeface="+mj-lt"/>
                          <a:ea typeface="+mj-ea"/>
                          <a:cs typeface="+mj-cs"/>
                        </a:rPr>
                        <a:t>2018/09/06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graphicFrame>
        <p:nvGraphicFramePr>
          <p:cNvPr id="176" name="表"/>
          <p:cNvGraphicFramePr/>
          <p:nvPr/>
        </p:nvGraphicFramePr>
        <p:xfrm>
          <a:off x="11441712" y="9307540"/>
          <a:ext cx="2050946" cy="45304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050945"/>
              </a:tblGrid>
              <a:tr h="453044"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latin typeface="+mj-lt"/>
                          <a:ea typeface="+mj-ea"/>
                          <a:cs typeface="+mj-cs"/>
                        </a:rPr>
                        <a:t>/ 23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空白 (黒) ヘッダー無し">
    <p:bg>
      <p:bgPr>
        <a:solidFill>
          <a:srgbClr val="3E41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スライド番号"/>
          <p:cNvSpPr txBox="1"/>
          <p:nvPr>
            <p:ph type="sldNum" sz="quarter" idx="2"/>
          </p:nvPr>
        </p:nvSpPr>
        <p:spPr>
          <a:xfrm>
            <a:off x="12387402" y="9372600"/>
            <a:ext cx="379477" cy="4191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引用 (黒)">
    <p:bg>
      <p:bgPr>
        <a:solidFill>
          <a:srgbClr val="3E41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8001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SzTx/>
              <a:buNone/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91" name="“ここに引用を入力してください。”"/>
          <p:cNvSpPr txBox="1"/>
          <p:nvPr>
            <p:ph type="body" sz="quarter" idx="14"/>
          </p:nvPr>
        </p:nvSpPr>
        <p:spPr>
          <a:xfrm>
            <a:off x="1270000" y="4178300"/>
            <a:ext cx="10464800" cy="8636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buSzTx/>
              <a:buNone/>
              <a:defRPr sz="4400">
                <a:solidFill>
                  <a:srgbClr val="FFFFFF"/>
                </a:solidFill>
              </a:defRPr>
            </a:lvl1pPr>
          </a:lstStyle>
          <a:p>
            <a:pPr/>
            <a:r>
              <a:t>“ここに引用を入力してください。”</a:t>
            </a:r>
          </a:p>
        </p:txBody>
      </p:sp>
      <p:sp>
        <p:nvSpPr>
          <p:cNvPr id="192" name="スライド番号"/>
          <p:cNvSpPr txBox="1"/>
          <p:nvPr>
            <p:ph type="sldNum" sz="quarter" idx="2"/>
          </p:nvPr>
        </p:nvSpPr>
        <p:spPr>
          <a:xfrm>
            <a:off x="6288709" y="9251950"/>
            <a:ext cx="414682" cy="3302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タイトルテキスト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32" name="本文レベル1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4000"/>
            </a:lvl1pPr>
            <a:lvl2pPr marL="0" indent="228600" algn="ctr">
              <a:buSzTx/>
              <a:buNone/>
              <a:defRPr sz="4000"/>
            </a:lvl2pPr>
            <a:lvl3pPr marL="0" indent="457200" algn="ctr">
              <a:buSzTx/>
              <a:buNone/>
              <a:defRPr sz="4000"/>
            </a:lvl3pPr>
            <a:lvl4pPr marL="0" indent="685800" algn="ctr">
              <a:buSzTx/>
              <a:buNone/>
              <a:defRPr sz="4000"/>
            </a:lvl4pPr>
            <a:lvl5pPr marL="0" indent="914400" algn="ctr">
              <a:buSzTx/>
              <a:buNone/>
              <a:defRPr sz="40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33" name="四角形"/>
          <p:cNvSpPr/>
          <p:nvPr/>
        </p:nvSpPr>
        <p:spPr>
          <a:xfrm>
            <a:off x="-1093" y="9307540"/>
            <a:ext cx="13006986" cy="453045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4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35" name="表"/>
          <p:cNvGraphicFramePr/>
          <p:nvPr/>
        </p:nvGraphicFramePr>
        <p:xfrm>
          <a:off x="2463800" y="9356263"/>
          <a:ext cx="8070186" cy="3556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8070185"/>
              </a:tblGrid>
              <a:tr h="355599"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latin typeface="+mj-lt"/>
                          <a:ea typeface="+mj-ea"/>
                          <a:cs typeface="+mj-cs"/>
                        </a:rPr>
                        <a:t>S.Obara, Symposium for μ &amp; ν physics 2018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graphicFrame>
        <p:nvGraphicFramePr>
          <p:cNvPr id="36" name="表"/>
          <p:cNvGraphicFramePr/>
          <p:nvPr/>
        </p:nvGraphicFramePr>
        <p:xfrm>
          <a:off x="76200" y="9307540"/>
          <a:ext cx="2050946" cy="45304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050945"/>
              </a:tblGrid>
              <a:tr h="453044"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latin typeface="+mj-lt"/>
                          <a:ea typeface="+mj-ea"/>
                          <a:cs typeface="+mj-cs"/>
                        </a:rPr>
                        <a:t>2018/09/06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graphicFrame>
        <p:nvGraphicFramePr>
          <p:cNvPr id="37" name="表"/>
          <p:cNvGraphicFramePr/>
          <p:nvPr/>
        </p:nvGraphicFramePr>
        <p:xfrm>
          <a:off x="11441712" y="9307540"/>
          <a:ext cx="2050946" cy="45304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050945"/>
              </a:tblGrid>
              <a:tr h="453044"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latin typeface="+mj-lt"/>
                          <a:ea typeface="+mj-ea"/>
                          <a:cs typeface="+mj-cs"/>
                        </a:rPr>
                        <a:t>/ 23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タイトル フッター無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タイトルテキスト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45" name="本文レベル1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4000"/>
            </a:lvl1pPr>
            <a:lvl2pPr marL="0" indent="228600" algn="ctr">
              <a:buSzTx/>
              <a:buNone/>
              <a:defRPr sz="4000"/>
            </a:lvl2pPr>
            <a:lvl3pPr marL="0" indent="457200" algn="ctr">
              <a:buSzTx/>
              <a:buNone/>
              <a:defRPr sz="4000"/>
            </a:lvl3pPr>
            <a:lvl4pPr marL="0" indent="685800" algn="ctr">
              <a:buSzTx/>
              <a:buNone/>
              <a:defRPr sz="4000"/>
            </a:lvl4pPr>
            <a:lvl5pPr marL="0" indent="914400" algn="ctr">
              <a:buSzTx/>
              <a:buNone/>
              <a:defRPr sz="40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6" name="スライド番号"/>
          <p:cNvSpPr txBox="1"/>
          <p:nvPr>
            <p:ph type="sldNum" sz="quarter" idx="2"/>
          </p:nvPr>
        </p:nvSpPr>
        <p:spPr>
          <a:xfrm>
            <a:off x="12370059" y="9368963"/>
            <a:ext cx="414681" cy="3302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左寄せタイトル＋本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本文レベル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54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5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左寄せタイトル下線＋本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本文レベル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63" name="四角形"/>
          <p:cNvSpPr/>
          <p:nvPr/>
        </p:nvSpPr>
        <p:spPr>
          <a:xfrm>
            <a:off x="-1093" y="9307540"/>
            <a:ext cx="13006986" cy="453045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64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65" name="表"/>
          <p:cNvGraphicFramePr/>
          <p:nvPr/>
        </p:nvGraphicFramePr>
        <p:xfrm>
          <a:off x="2463800" y="9356263"/>
          <a:ext cx="8070186" cy="3556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8070185"/>
              </a:tblGrid>
              <a:tr h="355599"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latin typeface="+mj-lt"/>
                          <a:ea typeface="+mj-ea"/>
                          <a:cs typeface="+mj-cs"/>
                        </a:rPr>
                        <a:t>S.Obara, Symposium for μ &amp; ν physics 2018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graphicFrame>
        <p:nvGraphicFramePr>
          <p:cNvPr id="66" name="表"/>
          <p:cNvGraphicFramePr/>
          <p:nvPr/>
        </p:nvGraphicFramePr>
        <p:xfrm>
          <a:off x="76200" y="9307540"/>
          <a:ext cx="2050946" cy="45304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050945"/>
              </a:tblGrid>
              <a:tr h="453044"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latin typeface="+mj-lt"/>
                          <a:ea typeface="+mj-ea"/>
                          <a:cs typeface="+mj-cs"/>
                        </a:rPr>
                        <a:t>2018/09/06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sp>
        <p:nvSpPr>
          <p:cNvPr id="67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>
                <a:solidFill>
                  <a:schemeClr val="accent2"/>
                </a:solidFill>
              </a:defRPr>
            </a:lvl1pPr>
          </a:lstStyle>
          <a:p>
            <a:pPr/>
            <a:r>
              <a:t>タイトルテキスト</a:t>
            </a:r>
          </a:p>
        </p:txBody>
      </p:sp>
      <p:graphicFrame>
        <p:nvGraphicFramePr>
          <p:cNvPr id="68" name="表"/>
          <p:cNvGraphicFramePr/>
          <p:nvPr/>
        </p:nvGraphicFramePr>
        <p:xfrm>
          <a:off x="11441712" y="9307540"/>
          <a:ext cx="2050946" cy="45304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050945"/>
              </a:tblGrid>
              <a:tr h="453044"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latin typeface="+mj-lt"/>
                          <a:ea typeface="+mj-ea"/>
                          <a:cs typeface="+mj-cs"/>
                        </a:rPr>
                        <a:t>/ 23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左寄せタイトル色付き＋本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本文レベル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76" name="四角形"/>
          <p:cNvSpPr/>
          <p:nvPr/>
        </p:nvSpPr>
        <p:spPr>
          <a:xfrm>
            <a:off x="-1093" y="9307540"/>
            <a:ext cx="13006986" cy="453045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77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78" name="表"/>
          <p:cNvGraphicFramePr/>
          <p:nvPr/>
        </p:nvGraphicFramePr>
        <p:xfrm>
          <a:off x="2463800" y="9356263"/>
          <a:ext cx="8070186" cy="3556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8070185"/>
              </a:tblGrid>
              <a:tr h="355599"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latin typeface="+mj-lt"/>
                          <a:ea typeface="+mj-ea"/>
                          <a:cs typeface="+mj-cs"/>
                        </a:rPr>
                        <a:t>S.Obara, Symposium for μ &amp; ν physics 2018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graphicFrame>
        <p:nvGraphicFramePr>
          <p:cNvPr id="79" name="表"/>
          <p:cNvGraphicFramePr/>
          <p:nvPr/>
        </p:nvGraphicFramePr>
        <p:xfrm>
          <a:off x="76200" y="9307540"/>
          <a:ext cx="2050946" cy="45304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050945"/>
              </a:tblGrid>
              <a:tr h="453044"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latin typeface="+mj-lt"/>
                          <a:ea typeface="+mj-ea"/>
                          <a:cs typeface="+mj-cs"/>
                        </a:rPr>
                        <a:t>2018/09/06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sp>
        <p:nvSpPr>
          <p:cNvPr id="80" name="タイトルテキスト"/>
          <p:cNvSpPr txBox="1"/>
          <p:nvPr>
            <p:ph type="title"/>
          </p:nvPr>
        </p:nvSpPr>
        <p:spPr>
          <a:prstGeom prst="rect">
            <a:avLst/>
          </a:prstGeom>
          <a:solidFill>
            <a:srgbClr val="DCDEE0"/>
          </a:solidFill>
        </p:spPr>
        <p:txBody>
          <a:bodyPr/>
          <a:lstStyle/>
          <a:p>
            <a:pPr/>
            <a:r>
              <a:t>タイトルテキスト</a:t>
            </a:r>
          </a:p>
        </p:txBody>
      </p:sp>
      <p:graphicFrame>
        <p:nvGraphicFramePr>
          <p:cNvPr id="81" name="表"/>
          <p:cNvGraphicFramePr/>
          <p:nvPr/>
        </p:nvGraphicFramePr>
        <p:xfrm>
          <a:off x="11441712" y="9307540"/>
          <a:ext cx="2050946" cy="45304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050945"/>
              </a:tblGrid>
              <a:tr h="453044"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latin typeface="+mj-lt"/>
                          <a:ea typeface="+mj-ea"/>
                          <a:cs typeface="+mj-cs"/>
                        </a:rPr>
                        <a:t>/ 23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空白　フッター有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四角形"/>
          <p:cNvSpPr/>
          <p:nvPr/>
        </p:nvSpPr>
        <p:spPr>
          <a:xfrm>
            <a:off x="-1093" y="9307540"/>
            <a:ext cx="13006986" cy="453045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graphicFrame>
        <p:nvGraphicFramePr>
          <p:cNvPr id="89" name="表"/>
          <p:cNvGraphicFramePr/>
          <p:nvPr/>
        </p:nvGraphicFramePr>
        <p:xfrm>
          <a:off x="2463800" y="9356263"/>
          <a:ext cx="8070186" cy="3556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8070185"/>
              </a:tblGrid>
              <a:tr h="355599"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latin typeface="+mj-lt"/>
                          <a:ea typeface="+mj-ea"/>
                          <a:cs typeface="+mj-cs"/>
                        </a:rPr>
                        <a:t>S.Obara, Symposium for μ &amp; ν physics 2018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graphicFrame>
        <p:nvGraphicFramePr>
          <p:cNvPr id="90" name="表"/>
          <p:cNvGraphicFramePr/>
          <p:nvPr/>
        </p:nvGraphicFramePr>
        <p:xfrm>
          <a:off x="76200" y="9307540"/>
          <a:ext cx="2050946" cy="45304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050945"/>
              </a:tblGrid>
              <a:tr h="453044"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latin typeface="+mj-lt"/>
                          <a:ea typeface="+mj-ea"/>
                          <a:cs typeface="+mj-cs"/>
                        </a:rPr>
                        <a:t>2018/09/06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sp>
        <p:nvSpPr>
          <p:cNvPr id="91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92" name="表"/>
          <p:cNvGraphicFramePr/>
          <p:nvPr/>
        </p:nvGraphicFramePr>
        <p:xfrm>
          <a:off x="11441712" y="9307540"/>
          <a:ext cx="2050946" cy="45304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050945"/>
              </a:tblGrid>
              <a:tr h="453044"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latin typeface="+mj-lt"/>
                          <a:ea typeface="+mj-ea"/>
                          <a:cs typeface="+mj-cs"/>
                        </a:rPr>
                        <a:t>/ 23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空白 フッター無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スライド番号"/>
          <p:cNvSpPr txBox="1"/>
          <p:nvPr>
            <p:ph type="sldNum" sz="quarter" idx="2"/>
          </p:nvPr>
        </p:nvSpPr>
        <p:spPr>
          <a:xfrm>
            <a:off x="12369799" y="9372600"/>
            <a:ext cx="414682" cy="3302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8001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SzTx/>
              <a:buNone/>
              <a:defRPr sz="40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07" name="“ここに引用を入力してください。”"/>
          <p:cNvSpPr txBox="1"/>
          <p:nvPr>
            <p:ph type="body" sz="quarter" idx="14"/>
          </p:nvPr>
        </p:nvSpPr>
        <p:spPr>
          <a:xfrm>
            <a:off x="1270000" y="4178300"/>
            <a:ext cx="10464800" cy="8636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buSzTx/>
              <a:buNone/>
              <a:defRPr sz="4400"/>
            </a:lvl1pPr>
          </a:lstStyle>
          <a:p>
            <a:pPr/>
            <a:r>
              <a:t>“ここに引用を入力してください。”</a:t>
            </a:r>
          </a:p>
        </p:txBody>
      </p:sp>
      <p:sp>
        <p:nvSpPr>
          <p:cNvPr id="108" name="スライド番号"/>
          <p:cNvSpPr txBox="1"/>
          <p:nvPr>
            <p:ph type="sldNum" sz="quarter" idx="2"/>
          </p:nvPr>
        </p:nvSpPr>
        <p:spPr>
          <a:xfrm>
            <a:off x="6288709" y="9251950"/>
            <a:ext cx="414682" cy="3302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本文レベル1…"/>
          <p:cNvSpPr txBox="1"/>
          <p:nvPr>
            <p:ph type="body" idx="1"/>
          </p:nvPr>
        </p:nvSpPr>
        <p:spPr>
          <a:xfrm>
            <a:off x="330200" y="1727200"/>
            <a:ext cx="12344400" cy="745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2pPr marL="938388" indent="-493888"/>
            <a:lvl3pPr marL="1382888" indent="-493888"/>
            <a:lvl4pPr marL="1827388" indent="-493888"/>
            <a:lvl5pPr marL="2271888" indent="-493888"/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3" name="四角形"/>
          <p:cNvSpPr/>
          <p:nvPr/>
        </p:nvSpPr>
        <p:spPr>
          <a:xfrm>
            <a:off x="-1093" y="9307540"/>
            <a:ext cx="13006986" cy="453045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" name="スライド番号"/>
          <p:cNvSpPr txBox="1"/>
          <p:nvPr>
            <p:ph type="sldNum" sz="quarter" idx="2"/>
          </p:nvPr>
        </p:nvSpPr>
        <p:spPr>
          <a:xfrm>
            <a:off x="11811000" y="9321800"/>
            <a:ext cx="379477" cy="4191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5" name="表"/>
          <p:cNvGraphicFramePr/>
          <p:nvPr/>
        </p:nvGraphicFramePr>
        <p:xfrm>
          <a:off x="2463800" y="9356263"/>
          <a:ext cx="8070186" cy="3556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8070185"/>
              </a:tblGrid>
              <a:tr h="355599"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latin typeface="+mj-lt"/>
                          <a:ea typeface="+mj-ea"/>
                          <a:cs typeface="+mj-cs"/>
                        </a:rPr>
                        <a:t>S.Obara, Symposium for μ &amp; ν physics 2018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表"/>
          <p:cNvGraphicFramePr/>
          <p:nvPr/>
        </p:nvGraphicFramePr>
        <p:xfrm>
          <a:off x="76200" y="9307540"/>
          <a:ext cx="2050946" cy="45304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050945"/>
              </a:tblGrid>
              <a:tr h="453044"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latin typeface="+mj-lt"/>
                          <a:ea typeface="+mj-ea"/>
                          <a:cs typeface="+mj-cs"/>
                        </a:rPr>
                        <a:t>2018/09/06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sp>
        <p:nvSpPr>
          <p:cNvPr id="7" name="タイトルテキスト"/>
          <p:cNvSpPr txBox="1"/>
          <p:nvPr>
            <p:ph type="title"/>
          </p:nvPr>
        </p:nvSpPr>
        <p:spPr>
          <a:xfrm>
            <a:off x="330200" y="304800"/>
            <a:ext cx="12344400" cy="124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タイトルテキスト</a:t>
            </a:r>
          </a:p>
        </p:txBody>
      </p:sp>
      <p:graphicFrame>
        <p:nvGraphicFramePr>
          <p:cNvPr id="8" name="表"/>
          <p:cNvGraphicFramePr/>
          <p:nvPr/>
        </p:nvGraphicFramePr>
        <p:xfrm>
          <a:off x="11441712" y="9307540"/>
          <a:ext cx="2050946" cy="45304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050945"/>
              </a:tblGrid>
              <a:tr h="453044"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latin typeface="+mj-lt"/>
                          <a:ea typeface="+mj-ea"/>
                          <a:cs typeface="+mj-cs"/>
                        </a:rPr>
                        <a:t>/ 23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venir Next"/>
        </a:defRPr>
      </a:lvl1pPr>
      <a:lvl2pPr marL="0" marR="0" indent="228600" algn="l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venir Next"/>
        </a:defRPr>
      </a:lvl2pPr>
      <a:lvl3pPr marL="0" marR="0" indent="457200" algn="l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venir Next"/>
        </a:defRPr>
      </a:lvl3pPr>
      <a:lvl4pPr marL="0" marR="0" indent="685800" algn="l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venir Next"/>
        </a:defRPr>
      </a:lvl4pPr>
      <a:lvl5pPr marL="0" marR="0" indent="914400" algn="l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venir Next"/>
        </a:defRPr>
      </a:lvl5pPr>
      <a:lvl6pPr marL="0" marR="0" indent="1143000" algn="l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venir Next"/>
        </a:defRPr>
      </a:lvl6pPr>
      <a:lvl7pPr marL="0" marR="0" indent="1371600" algn="l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venir Next"/>
        </a:defRPr>
      </a:lvl7pPr>
      <a:lvl8pPr marL="0" marR="0" indent="1600200" algn="l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venir Next"/>
        </a:defRPr>
      </a:lvl8pPr>
      <a:lvl9pPr marL="0" marR="0" indent="1828800" algn="l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venir Next"/>
        </a:defRPr>
      </a:lvl9pPr>
    </p:titleStyle>
    <p:bodyStyle>
      <a:lvl1pPr marL="493888" marR="0" indent="-493888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790222" marR="0" indent="-345722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234722" marR="0" indent="-345722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679222" marR="0" indent="-345722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123722" marR="0" indent="-345722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568222" marR="0" indent="-345722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3012722" marR="0" indent="-345722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457222" marR="0" indent="-345722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3901722" marR="0" indent="-345722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3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45.png"/><Relationship Id="rId4" Type="http://schemas.openxmlformats.org/officeDocument/2006/relationships/hyperlink" Target="https://arxiv.org/abs/1106.3630v1" TargetMode="External"/><Relationship Id="rId5" Type="http://schemas.openxmlformats.org/officeDocument/2006/relationships/image" Target="../media/image4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Relationship Id="rId3" Type="http://schemas.openxmlformats.org/officeDocument/2006/relationships/image" Target="../media/image2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18.png"/><Relationship Id="rId7" Type="http://schemas.openxmlformats.org/officeDocument/2006/relationships/image" Target="../media/image59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71.png"/><Relationship Id="rId5" Type="http://schemas.openxmlformats.org/officeDocument/2006/relationships/image" Target="../media/image12.png"/><Relationship Id="rId6" Type="http://schemas.openxmlformats.org/officeDocument/2006/relationships/image" Target="../media/image8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1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A Xenon ElectroLuminescence detector…"/>
          <p:cNvSpPr txBox="1"/>
          <p:nvPr>
            <p:ph type="body" sz="quarter" idx="1"/>
          </p:nvPr>
        </p:nvSpPr>
        <p:spPr>
          <a:xfrm>
            <a:off x="1270000" y="5681893"/>
            <a:ext cx="10464800" cy="1130301"/>
          </a:xfrm>
          <a:prstGeom prst="rect">
            <a:avLst/>
          </a:prstGeom>
        </p:spPr>
        <p:txBody>
          <a:bodyPr/>
          <a:lstStyle/>
          <a:p>
            <a:pPr defTabSz="426466">
              <a:defRPr sz="2920">
                <a:latin typeface="+mj-lt"/>
                <a:ea typeface="+mj-ea"/>
                <a:cs typeface="+mj-cs"/>
                <a:sym typeface="Avenir Next"/>
              </a:defRPr>
            </a:pPr>
            <a:r>
              <a:rPr b="1"/>
              <a:t>A X</a:t>
            </a:r>
            <a:r>
              <a:t>enon </a:t>
            </a:r>
            <a:r>
              <a:rPr b="1"/>
              <a:t>E</a:t>
            </a:r>
            <a:r>
              <a:t>lectro</a:t>
            </a:r>
            <a:r>
              <a:rPr b="1"/>
              <a:t>L</a:t>
            </a:r>
            <a:r>
              <a:t>uminescence detector</a:t>
            </a:r>
          </a:p>
          <a:p>
            <a:pPr defTabSz="426466">
              <a:defRPr sz="2920">
                <a:latin typeface="+mj-lt"/>
                <a:ea typeface="+mj-ea"/>
                <a:cs typeface="+mj-cs"/>
                <a:sym typeface="Avenir Next"/>
              </a:defRPr>
            </a:pPr>
            <a:r>
              <a:t>for 0ν2β search </a:t>
            </a:r>
          </a:p>
        </p:txBody>
      </p:sp>
      <p:pic>
        <p:nvPicPr>
          <p:cNvPr id="202" name="axel_logo.pdf" descr="axel_log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21725" y="2201297"/>
            <a:ext cx="5961350" cy="3395206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S.Obara…"/>
          <p:cNvSpPr txBox="1"/>
          <p:nvPr/>
        </p:nvSpPr>
        <p:spPr>
          <a:xfrm>
            <a:off x="7372222" y="7791450"/>
            <a:ext cx="5473955" cy="1816101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S.Obara</a:t>
            </a:r>
          </a:p>
          <a:p>
            <a:pPr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for the AXEL collaboration</a:t>
            </a:r>
          </a:p>
          <a:p>
            <a:pPr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2018/09/06</a:t>
            </a:r>
          </a:p>
          <a:p>
            <a:pPr>
              <a:defRPr sz="2000">
                <a:latin typeface="+mj-lt"/>
                <a:ea typeface="+mj-ea"/>
                <a:cs typeface="+mj-cs"/>
                <a:sym typeface="Avenir Next"/>
              </a:defRPr>
            </a:pPr>
            <a:r>
              <a:t>Symposium for Muon &amp; Neutrino Physics 2018</a:t>
            </a:r>
          </a:p>
        </p:txBody>
      </p:sp>
      <p:pic>
        <p:nvPicPr>
          <p:cNvPr id="204" name="スクリーンショット 2018-09-05 15.40.59.png" descr="スクリーンショット 2018-09-05 15.40.5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996" y="7177065"/>
            <a:ext cx="7283138" cy="24801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15" name="ELCC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ELCC</a:t>
            </a:r>
          </a:p>
        </p:txBody>
      </p:sp>
      <p:sp>
        <p:nvSpPr>
          <p:cNvPr id="416" name="(Electroluminescence Light Collection Cell)"/>
          <p:cNvSpPr txBox="1"/>
          <p:nvPr/>
        </p:nvSpPr>
        <p:spPr>
          <a:xfrm>
            <a:off x="1870310" y="1596869"/>
            <a:ext cx="1005128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4000">
                <a:latin typeface="+mj-lt"/>
                <a:ea typeface="+mj-ea"/>
                <a:cs typeface="+mj-cs"/>
                <a:sym typeface="Avenir Next"/>
              </a:defRPr>
            </a:pPr>
            <a:r>
              <a:t>(</a:t>
            </a:r>
            <a:r>
              <a:rPr b="1"/>
              <a:t>E</a:t>
            </a:r>
            <a:r>
              <a:t>lectroluminescence </a:t>
            </a:r>
            <a:r>
              <a:rPr b="1"/>
              <a:t>L</a:t>
            </a:r>
            <a:r>
              <a:t>ight </a:t>
            </a:r>
            <a:r>
              <a:rPr b="1"/>
              <a:t>C</a:t>
            </a:r>
            <a:r>
              <a:t>ollection </a:t>
            </a:r>
            <a:r>
              <a:rPr b="1"/>
              <a:t>C</a:t>
            </a:r>
            <a:r>
              <a:t>ell)</a:t>
            </a:r>
          </a:p>
        </p:txBody>
      </p:sp>
      <p:pic>
        <p:nvPicPr>
          <p:cNvPr id="417" name="elcc_parts.pdf" descr="elcc_parts.pdf"/>
          <p:cNvPicPr>
            <a:picLocks noChangeAspect="1"/>
          </p:cNvPicPr>
          <p:nvPr/>
        </p:nvPicPr>
        <p:blipFill>
          <a:blip r:embed="rId2">
            <a:extLst/>
          </a:blip>
          <a:srcRect l="32719" t="22269" r="36468" b="14593"/>
          <a:stretch>
            <a:fillRect/>
          </a:stretch>
        </p:blipFill>
        <p:spPr>
          <a:xfrm>
            <a:off x="2669687" y="4890896"/>
            <a:ext cx="3294353" cy="4773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elcc.pdf" descr="elcc.pdf"/>
          <p:cNvPicPr>
            <a:picLocks noChangeAspect="1"/>
          </p:cNvPicPr>
          <p:nvPr/>
        </p:nvPicPr>
        <p:blipFill>
          <a:blip r:embed="rId3">
            <a:extLst/>
          </a:blip>
          <a:srcRect l="35159" t="14112" r="23900" b="23970"/>
          <a:stretch>
            <a:fillRect/>
          </a:stretch>
        </p:blipFill>
        <p:spPr>
          <a:xfrm>
            <a:off x="6766151" y="4549353"/>
            <a:ext cx="3769968" cy="4031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3" h="21592" fill="norm" stroke="1" extrusionOk="0">
                <a:moveTo>
                  <a:pt x="11191" y="0"/>
                </a:moveTo>
                <a:cubicBezTo>
                  <a:pt x="10852" y="0"/>
                  <a:pt x="10574" y="18"/>
                  <a:pt x="10574" y="38"/>
                </a:cubicBezTo>
                <a:cubicBezTo>
                  <a:pt x="10574" y="58"/>
                  <a:pt x="10612" y="166"/>
                  <a:pt x="10658" y="281"/>
                </a:cubicBezTo>
                <a:cubicBezTo>
                  <a:pt x="10720" y="435"/>
                  <a:pt x="10710" y="514"/>
                  <a:pt x="10615" y="589"/>
                </a:cubicBezTo>
                <a:cubicBezTo>
                  <a:pt x="10544" y="644"/>
                  <a:pt x="10485" y="750"/>
                  <a:pt x="10485" y="825"/>
                </a:cubicBezTo>
                <a:cubicBezTo>
                  <a:pt x="10485" y="899"/>
                  <a:pt x="10406" y="1083"/>
                  <a:pt x="10308" y="1233"/>
                </a:cubicBezTo>
                <a:cubicBezTo>
                  <a:pt x="10211" y="1383"/>
                  <a:pt x="10129" y="1526"/>
                  <a:pt x="10129" y="1550"/>
                </a:cubicBezTo>
                <a:cubicBezTo>
                  <a:pt x="10129" y="1573"/>
                  <a:pt x="10418" y="1582"/>
                  <a:pt x="10771" y="1569"/>
                </a:cubicBezTo>
                <a:cubicBezTo>
                  <a:pt x="11363" y="1546"/>
                  <a:pt x="11425" y="1526"/>
                  <a:pt x="11548" y="1320"/>
                </a:cubicBezTo>
                <a:cubicBezTo>
                  <a:pt x="11670" y="1116"/>
                  <a:pt x="11666" y="1083"/>
                  <a:pt x="11514" y="925"/>
                </a:cubicBezTo>
                <a:cubicBezTo>
                  <a:pt x="11337" y="741"/>
                  <a:pt x="11380" y="629"/>
                  <a:pt x="11627" y="627"/>
                </a:cubicBezTo>
                <a:cubicBezTo>
                  <a:pt x="11709" y="626"/>
                  <a:pt x="11776" y="570"/>
                  <a:pt x="11777" y="502"/>
                </a:cubicBezTo>
                <a:cubicBezTo>
                  <a:pt x="11778" y="433"/>
                  <a:pt x="11811" y="329"/>
                  <a:pt x="11850" y="272"/>
                </a:cubicBezTo>
                <a:cubicBezTo>
                  <a:pt x="11982" y="73"/>
                  <a:pt x="11806" y="0"/>
                  <a:pt x="11191" y="0"/>
                </a:cubicBezTo>
                <a:close/>
                <a:moveTo>
                  <a:pt x="2490" y="2421"/>
                </a:moveTo>
                <a:cubicBezTo>
                  <a:pt x="2399" y="2421"/>
                  <a:pt x="2300" y="4061"/>
                  <a:pt x="2300" y="5567"/>
                </a:cubicBezTo>
                <a:cubicBezTo>
                  <a:pt x="2300" y="6182"/>
                  <a:pt x="2261" y="6754"/>
                  <a:pt x="2213" y="6838"/>
                </a:cubicBezTo>
                <a:cubicBezTo>
                  <a:pt x="2150" y="6949"/>
                  <a:pt x="2163" y="7019"/>
                  <a:pt x="2259" y="7093"/>
                </a:cubicBezTo>
                <a:cubicBezTo>
                  <a:pt x="2331" y="7150"/>
                  <a:pt x="2390" y="7313"/>
                  <a:pt x="2390" y="7457"/>
                </a:cubicBezTo>
                <a:cubicBezTo>
                  <a:pt x="2391" y="8222"/>
                  <a:pt x="2837" y="9808"/>
                  <a:pt x="3346" y="10847"/>
                </a:cubicBezTo>
                <a:cubicBezTo>
                  <a:pt x="3492" y="11145"/>
                  <a:pt x="3731" y="11633"/>
                  <a:pt x="3877" y="11931"/>
                </a:cubicBezTo>
                <a:cubicBezTo>
                  <a:pt x="4405" y="13010"/>
                  <a:pt x="4792" y="14359"/>
                  <a:pt x="4792" y="15124"/>
                </a:cubicBezTo>
                <a:cubicBezTo>
                  <a:pt x="4792" y="15297"/>
                  <a:pt x="4841" y="15510"/>
                  <a:pt x="4901" y="15600"/>
                </a:cubicBezTo>
                <a:cubicBezTo>
                  <a:pt x="4994" y="15740"/>
                  <a:pt x="4972" y="15799"/>
                  <a:pt x="4749" y="16017"/>
                </a:cubicBezTo>
                <a:cubicBezTo>
                  <a:pt x="4606" y="16156"/>
                  <a:pt x="4460" y="16241"/>
                  <a:pt x="4422" y="16206"/>
                </a:cubicBezTo>
                <a:cubicBezTo>
                  <a:pt x="4384" y="16170"/>
                  <a:pt x="4340" y="15634"/>
                  <a:pt x="4327" y="15015"/>
                </a:cubicBezTo>
                <a:cubicBezTo>
                  <a:pt x="4302" y="13920"/>
                  <a:pt x="4297" y="13891"/>
                  <a:pt x="4102" y="13865"/>
                </a:cubicBezTo>
                <a:cubicBezTo>
                  <a:pt x="3992" y="13851"/>
                  <a:pt x="3860" y="13766"/>
                  <a:pt x="3809" y="13676"/>
                </a:cubicBezTo>
                <a:cubicBezTo>
                  <a:pt x="3721" y="13522"/>
                  <a:pt x="3621" y="13515"/>
                  <a:pt x="1873" y="13536"/>
                </a:cubicBezTo>
                <a:lnTo>
                  <a:pt x="32" y="13557"/>
                </a:lnTo>
                <a:lnTo>
                  <a:pt x="9" y="16599"/>
                </a:lnTo>
                <a:cubicBezTo>
                  <a:pt x="-19" y="20269"/>
                  <a:pt x="-37" y="20189"/>
                  <a:pt x="795" y="20189"/>
                </a:cubicBezTo>
                <a:cubicBezTo>
                  <a:pt x="1280" y="20189"/>
                  <a:pt x="1333" y="20171"/>
                  <a:pt x="1410" y="19981"/>
                </a:cubicBezTo>
                <a:cubicBezTo>
                  <a:pt x="1456" y="19866"/>
                  <a:pt x="1517" y="19773"/>
                  <a:pt x="1544" y="19773"/>
                </a:cubicBezTo>
                <a:cubicBezTo>
                  <a:pt x="1571" y="19773"/>
                  <a:pt x="1631" y="19866"/>
                  <a:pt x="1678" y="19981"/>
                </a:cubicBezTo>
                <a:cubicBezTo>
                  <a:pt x="1754" y="20170"/>
                  <a:pt x="1808" y="20189"/>
                  <a:pt x="2279" y="20189"/>
                </a:cubicBezTo>
                <a:cubicBezTo>
                  <a:pt x="2564" y="20189"/>
                  <a:pt x="2840" y="20153"/>
                  <a:pt x="2890" y="20106"/>
                </a:cubicBezTo>
                <a:cubicBezTo>
                  <a:pt x="2951" y="20049"/>
                  <a:pt x="3070" y="20063"/>
                  <a:pt x="3262" y="20153"/>
                </a:cubicBezTo>
                <a:cubicBezTo>
                  <a:pt x="3542" y="20284"/>
                  <a:pt x="3546" y="20293"/>
                  <a:pt x="3546" y="20891"/>
                </a:cubicBezTo>
                <a:cubicBezTo>
                  <a:pt x="3546" y="21224"/>
                  <a:pt x="3574" y="21523"/>
                  <a:pt x="3607" y="21554"/>
                </a:cubicBezTo>
                <a:cubicBezTo>
                  <a:pt x="3641" y="21585"/>
                  <a:pt x="4811" y="21600"/>
                  <a:pt x="6209" y="21588"/>
                </a:cubicBezTo>
                <a:lnTo>
                  <a:pt x="8751" y="21567"/>
                </a:lnTo>
                <a:lnTo>
                  <a:pt x="8796" y="20774"/>
                </a:lnTo>
                <a:cubicBezTo>
                  <a:pt x="8821" y="20338"/>
                  <a:pt x="8875" y="19935"/>
                  <a:pt x="8914" y="19877"/>
                </a:cubicBezTo>
                <a:cubicBezTo>
                  <a:pt x="9010" y="19736"/>
                  <a:pt x="9151" y="19825"/>
                  <a:pt x="9151" y="20028"/>
                </a:cubicBezTo>
                <a:cubicBezTo>
                  <a:pt x="9151" y="20169"/>
                  <a:pt x="9214" y="20189"/>
                  <a:pt x="9666" y="20189"/>
                </a:cubicBezTo>
                <a:cubicBezTo>
                  <a:pt x="9950" y="20189"/>
                  <a:pt x="10231" y="20144"/>
                  <a:pt x="10290" y="20089"/>
                </a:cubicBezTo>
                <a:cubicBezTo>
                  <a:pt x="10373" y="20011"/>
                  <a:pt x="10420" y="20011"/>
                  <a:pt x="10503" y="20089"/>
                </a:cubicBezTo>
                <a:cubicBezTo>
                  <a:pt x="10640" y="20218"/>
                  <a:pt x="11661" y="20221"/>
                  <a:pt x="11797" y="20094"/>
                </a:cubicBezTo>
                <a:cubicBezTo>
                  <a:pt x="11871" y="20024"/>
                  <a:pt x="11935" y="20023"/>
                  <a:pt x="12018" y="20087"/>
                </a:cubicBezTo>
                <a:cubicBezTo>
                  <a:pt x="12081" y="20137"/>
                  <a:pt x="12271" y="20189"/>
                  <a:pt x="12442" y="20204"/>
                </a:cubicBezTo>
                <a:lnTo>
                  <a:pt x="12753" y="20232"/>
                </a:lnTo>
                <a:lnTo>
                  <a:pt x="12798" y="20899"/>
                </a:lnTo>
                <a:lnTo>
                  <a:pt x="12844" y="21567"/>
                </a:lnTo>
                <a:lnTo>
                  <a:pt x="15423" y="21567"/>
                </a:lnTo>
                <a:lnTo>
                  <a:pt x="18004" y="21567"/>
                </a:lnTo>
                <a:lnTo>
                  <a:pt x="18047" y="20899"/>
                </a:lnTo>
                <a:lnTo>
                  <a:pt x="18092" y="20232"/>
                </a:lnTo>
                <a:lnTo>
                  <a:pt x="18578" y="20206"/>
                </a:lnTo>
                <a:cubicBezTo>
                  <a:pt x="18846" y="20192"/>
                  <a:pt x="19119" y="20140"/>
                  <a:pt x="19184" y="20089"/>
                </a:cubicBezTo>
                <a:cubicBezTo>
                  <a:pt x="19270" y="20023"/>
                  <a:pt x="19329" y="20023"/>
                  <a:pt x="19404" y="20094"/>
                </a:cubicBezTo>
                <a:cubicBezTo>
                  <a:pt x="19461" y="20147"/>
                  <a:pt x="19750" y="20189"/>
                  <a:pt x="20049" y="20189"/>
                </a:cubicBezTo>
                <a:cubicBezTo>
                  <a:pt x="20347" y="20189"/>
                  <a:pt x="20639" y="20147"/>
                  <a:pt x="20696" y="20094"/>
                </a:cubicBezTo>
                <a:cubicBezTo>
                  <a:pt x="20774" y="20020"/>
                  <a:pt x="20830" y="20022"/>
                  <a:pt x="20930" y="20100"/>
                </a:cubicBezTo>
                <a:cubicBezTo>
                  <a:pt x="21002" y="20156"/>
                  <a:pt x="21174" y="20189"/>
                  <a:pt x="21311" y="20174"/>
                </a:cubicBezTo>
                <a:lnTo>
                  <a:pt x="21563" y="20149"/>
                </a:lnTo>
                <a:lnTo>
                  <a:pt x="21563" y="16854"/>
                </a:lnTo>
                <a:lnTo>
                  <a:pt x="21563" y="13557"/>
                </a:lnTo>
                <a:lnTo>
                  <a:pt x="19740" y="13536"/>
                </a:lnTo>
                <a:cubicBezTo>
                  <a:pt x="18024" y="13515"/>
                  <a:pt x="17911" y="13521"/>
                  <a:pt x="17783" y="13674"/>
                </a:cubicBezTo>
                <a:cubicBezTo>
                  <a:pt x="17707" y="13766"/>
                  <a:pt x="17512" y="13850"/>
                  <a:pt x="17336" y="13865"/>
                </a:cubicBezTo>
                <a:cubicBezTo>
                  <a:pt x="17031" y="13892"/>
                  <a:pt x="17026" y="13886"/>
                  <a:pt x="17055" y="13608"/>
                </a:cubicBezTo>
                <a:cubicBezTo>
                  <a:pt x="17071" y="13452"/>
                  <a:pt x="17284" y="12871"/>
                  <a:pt x="17529" y="12316"/>
                </a:cubicBezTo>
                <a:cubicBezTo>
                  <a:pt x="17775" y="11761"/>
                  <a:pt x="17984" y="11242"/>
                  <a:pt x="17995" y="11166"/>
                </a:cubicBezTo>
                <a:cubicBezTo>
                  <a:pt x="18005" y="11089"/>
                  <a:pt x="18058" y="10976"/>
                  <a:pt x="18110" y="10915"/>
                </a:cubicBezTo>
                <a:cubicBezTo>
                  <a:pt x="18283" y="10714"/>
                  <a:pt x="18600" y="9941"/>
                  <a:pt x="18544" y="9857"/>
                </a:cubicBezTo>
                <a:cubicBezTo>
                  <a:pt x="18514" y="9811"/>
                  <a:pt x="18527" y="9752"/>
                  <a:pt x="18573" y="9725"/>
                </a:cubicBezTo>
                <a:cubicBezTo>
                  <a:pt x="18703" y="9650"/>
                  <a:pt x="18936" y="8826"/>
                  <a:pt x="18975" y="8301"/>
                </a:cubicBezTo>
                <a:cubicBezTo>
                  <a:pt x="18995" y="8042"/>
                  <a:pt x="19035" y="7809"/>
                  <a:pt x="19064" y="7782"/>
                </a:cubicBezTo>
                <a:cubicBezTo>
                  <a:pt x="19093" y="7755"/>
                  <a:pt x="19116" y="7618"/>
                  <a:pt x="19116" y="7480"/>
                </a:cubicBezTo>
                <a:cubicBezTo>
                  <a:pt x="19116" y="7342"/>
                  <a:pt x="19181" y="7164"/>
                  <a:pt x="19261" y="7080"/>
                </a:cubicBezTo>
                <a:cubicBezTo>
                  <a:pt x="19380" y="6957"/>
                  <a:pt x="19387" y="6905"/>
                  <a:pt x="19295" y="6802"/>
                </a:cubicBezTo>
                <a:cubicBezTo>
                  <a:pt x="19211" y="6706"/>
                  <a:pt x="19186" y="6154"/>
                  <a:pt x="19198" y="4547"/>
                </a:cubicBezTo>
                <a:cubicBezTo>
                  <a:pt x="19207" y="3267"/>
                  <a:pt x="19180" y="2421"/>
                  <a:pt x="19130" y="2421"/>
                </a:cubicBezTo>
                <a:cubicBezTo>
                  <a:pt x="18970" y="2421"/>
                  <a:pt x="18940" y="2807"/>
                  <a:pt x="18939" y="4768"/>
                </a:cubicBezTo>
                <a:cubicBezTo>
                  <a:pt x="18938" y="6432"/>
                  <a:pt x="18917" y="6755"/>
                  <a:pt x="18803" y="6845"/>
                </a:cubicBezTo>
                <a:cubicBezTo>
                  <a:pt x="18681" y="6939"/>
                  <a:pt x="18680" y="6966"/>
                  <a:pt x="18809" y="7100"/>
                </a:cubicBezTo>
                <a:cubicBezTo>
                  <a:pt x="18889" y="7182"/>
                  <a:pt x="18934" y="7282"/>
                  <a:pt x="18907" y="7323"/>
                </a:cubicBezTo>
                <a:cubicBezTo>
                  <a:pt x="18880" y="7364"/>
                  <a:pt x="18839" y="7638"/>
                  <a:pt x="18816" y="7933"/>
                </a:cubicBezTo>
                <a:cubicBezTo>
                  <a:pt x="18794" y="8228"/>
                  <a:pt x="18756" y="8525"/>
                  <a:pt x="18732" y="8594"/>
                </a:cubicBezTo>
                <a:cubicBezTo>
                  <a:pt x="18630" y="8886"/>
                  <a:pt x="18375" y="9814"/>
                  <a:pt x="18362" y="9942"/>
                </a:cubicBezTo>
                <a:cubicBezTo>
                  <a:pt x="18355" y="10018"/>
                  <a:pt x="18307" y="10131"/>
                  <a:pt x="18256" y="10192"/>
                </a:cubicBezTo>
                <a:cubicBezTo>
                  <a:pt x="18103" y="10372"/>
                  <a:pt x="17160" y="12487"/>
                  <a:pt x="16925" y="13175"/>
                </a:cubicBezTo>
                <a:cubicBezTo>
                  <a:pt x="16807" y="13523"/>
                  <a:pt x="16668" y="14089"/>
                  <a:pt x="16617" y="14433"/>
                </a:cubicBezTo>
                <a:cubicBezTo>
                  <a:pt x="16522" y="15069"/>
                  <a:pt x="16351" y="15377"/>
                  <a:pt x="16181" y="15217"/>
                </a:cubicBezTo>
                <a:cubicBezTo>
                  <a:pt x="16120" y="15161"/>
                  <a:pt x="16122" y="14835"/>
                  <a:pt x="16188" y="14220"/>
                </a:cubicBezTo>
                <a:cubicBezTo>
                  <a:pt x="16241" y="13718"/>
                  <a:pt x="16266" y="13171"/>
                  <a:pt x="16242" y="13002"/>
                </a:cubicBezTo>
                <a:cubicBezTo>
                  <a:pt x="16218" y="12834"/>
                  <a:pt x="16231" y="12665"/>
                  <a:pt x="16272" y="12626"/>
                </a:cubicBezTo>
                <a:cubicBezTo>
                  <a:pt x="16371" y="12532"/>
                  <a:pt x="16609" y="10472"/>
                  <a:pt x="16728" y="8677"/>
                </a:cubicBezTo>
                <a:cubicBezTo>
                  <a:pt x="16794" y="7681"/>
                  <a:pt x="16864" y="7176"/>
                  <a:pt x="16946" y="7087"/>
                </a:cubicBezTo>
                <a:cubicBezTo>
                  <a:pt x="17042" y="6983"/>
                  <a:pt x="17044" y="6935"/>
                  <a:pt x="16957" y="6853"/>
                </a:cubicBezTo>
                <a:cubicBezTo>
                  <a:pt x="16878" y="6779"/>
                  <a:pt x="16835" y="6151"/>
                  <a:pt x="16803" y="4613"/>
                </a:cubicBezTo>
                <a:cubicBezTo>
                  <a:pt x="16767" y="2872"/>
                  <a:pt x="16735" y="2468"/>
                  <a:pt x="16633" y="2436"/>
                </a:cubicBezTo>
                <a:cubicBezTo>
                  <a:pt x="16525" y="2403"/>
                  <a:pt x="16513" y="2711"/>
                  <a:pt x="16560" y="4515"/>
                </a:cubicBezTo>
                <a:cubicBezTo>
                  <a:pt x="16605" y="6282"/>
                  <a:pt x="16594" y="6660"/>
                  <a:pt x="16487" y="6793"/>
                </a:cubicBezTo>
                <a:cubicBezTo>
                  <a:pt x="16391" y="6915"/>
                  <a:pt x="16386" y="6981"/>
                  <a:pt x="16462" y="7068"/>
                </a:cubicBezTo>
                <a:cubicBezTo>
                  <a:pt x="16632" y="7259"/>
                  <a:pt x="16504" y="9168"/>
                  <a:pt x="16099" y="12556"/>
                </a:cubicBezTo>
                <a:cubicBezTo>
                  <a:pt x="16050" y="12969"/>
                  <a:pt x="15983" y="13771"/>
                  <a:pt x="15949" y="14337"/>
                </a:cubicBezTo>
                <a:cubicBezTo>
                  <a:pt x="15891" y="15314"/>
                  <a:pt x="15876" y="15372"/>
                  <a:pt x="15675" y="15458"/>
                </a:cubicBezTo>
                <a:cubicBezTo>
                  <a:pt x="15502" y="15531"/>
                  <a:pt x="15418" y="15517"/>
                  <a:pt x="15221" y="15379"/>
                </a:cubicBezTo>
                <a:cubicBezTo>
                  <a:pt x="15022" y="15240"/>
                  <a:pt x="14974" y="15136"/>
                  <a:pt x="14957" y="14801"/>
                </a:cubicBezTo>
                <a:cubicBezTo>
                  <a:pt x="14911" y="13903"/>
                  <a:pt x="14644" y="11634"/>
                  <a:pt x="14576" y="11566"/>
                </a:cubicBezTo>
                <a:cubicBezTo>
                  <a:pt x="14536" y="11526"/>
                  <a:pt x="14523" y="11446"/>
                  <a:pt x="14546" y="11389"/>
                </a:cubicBezTo>
                <a:cubicBezTo>
                  <a:pt x="14570" y="11332"/>
                  <a:pt x="14526" y="10766"/>
                  <a:pt x="14451" y="10129"/>
                </a:cubicBezTo>
                <a:cubicBezTo>
                  <a:pt x="14354" y="9301"/>
                  <a:pt x="14317" y="8058"/>
                  <a:pt x="14315" y="5771"/>
                </a:cubicBezTo>
                <a:cubicBezTo>
                  <a:pt x="14313" y="4011"/>
                  <a:pt x="14288" y="2537"/>
                  <a:pt x="14260" y="2495"/>
                </a:cubicBezTo>
                <a:cubicBezTo>
                  <a:pt x="14084" y="2228"/>
                  <a:pt x="14045" y="2605"/>
                  <a:pt x="14045" y="4508"/>
                </a:cubicBezTo>
                <a:cubicBezTo>
                  <a:pt x="14045" y="6238"/>
                  <a:pt x="14021" y="6631"/>
                  <a:pt x="13909" y="6791"/>
                </a:cubicBezTo>
                <a:cubicBezTo>
                  <a:pt x="13787" y="6965"/>
                  <a:pt x="13787" y="6997"/>
                  <a:pt x="13909" y="7091"/>
                </a:cubicBezTo>
                <a:cubicBezTo>
                  <a:pt x="14013" y="7172"/>
                  <a:pt x="14045" y="7384"/>
                  <a:pt x="14045" y="8007"/>
                </a:cubicBezTo>
                <a:cubicBezTo>
                  <a:pt x="14045" y="8453"/>
                  <a:pt x="14067" y="8838"/>
                  <a:pt x="14095" y="8864"/>
                </a:cubicBezTo>
                <a:cubicBezTo>
                  <a:pt x="14122" y="8889"/>
                  <a:pt x="14159" y="9168"/>
                  <a:pt x="14176" y="9482"/>
                </a:cubicBezTo>
                <a:cubicBezTo>
                  <a:pt x="14194" y="9797"/>
                  <a:pt x="14250" y="10401"/>
                  <a:pt x="14303" y="10826"/>
                </a:cubicBezTo>
                <a:cubicBezTo>
                  <a:pt x="14616" y="13327"/>
                  <a:pt x="14764" y="14856"/>
                  <a:pt x="14701" y="14952"/>
                </a:cubicBezTo>
                <a:cubicBezTo>
                  <a:pt x="14583" y="15131"/>
                  <a:pt x="14243" y="14665"/>
                  <a:pt x="14183" y="14242"/>
                </a:cubicBezTo>
                <a:cubicBezTo>
                  <a:pt x="14118" y="13784"/>
                  <a:pt x="13712" y="12528"/>
                  <a:pt x="13586" y="12395"/>
                </a:cubicBezTo>
                <a:cubicBezTo>
                  <a:pt x="13545" y="12351"/>
                  <a:pt x="13511" y="12251"/>
                  <a:pt x="13511" y="12173"/>
                </a:cubicBezTo>
                <a:cubicBezTo>
                  <a:pt x="13511" y="12096"/>
                  <a:pt x="13447" y="12010"/>
                  <a:pt x="13371" y="11982"/>
                </a:cubicBezTo>
                <a:cubicBezTo>
                  <a:pt x="13294" y="11955"/>
                  <a:pt x="13256" y="11898"/>
                  <a:pt x="13284" y="11855"/>
                </a:cubicBezTo>
                <a:cubicBezTo>
                  <a:pt x="13336" y="11777"/>
                  <a:pt x="12980" y="10992"/>
                  <a:pt x="12717" y="10603"/>
                </a:cubicBezTo>
                <a:cubicBezTo>
                  <a:pt x="12641" y="10491"/>
                  <a:pt x="12577" y="10358"/>
                  <a:pt x="12574" y="10309"/>
                </a:cubicBezTo>
                <a:cubicBezTo>
                  <a:pt x="12561" y="10121"/>
                  <a:pt x="12406" y="9709"/>
                  <a:pt x="12256" y="9457"/>
                </a:cubicBezTo>
                <a:cubicBezTo>
                  <a:pt x="12170" y="9312"/>
                  <a:pt x="12115" y="9178"/>
                  <a:pt x="12136" y="9159"/>
                </a:cubicBezTo>
                <a:cubicBezTo>
                  <a:pt x="12156" y="9140"/>
                  <a:pt x="12113" y="8833"/>
                  <a:pt x="12040" y="8477"/>
                </a:cubicBezTo>
                <a:cubicBezTo>
                  <a:pt x="11888" y="7730"/>
                  <a:pt x="11870" y="7124"/>
                  <a:pt x="11997" y="7051"/>
                </a:cubicBezTo>
                <a:cubicBezTo>
                  <a:pt x="12051" y="7019"/>
                  <a:pt x="12030" y="6924"/>
                  <a:pt x="11945" y="6802"/>
                </a:cubicBezTo>
                <a:cubicBezTo>
                  <a:pt x="11828" y="6634"/>
                  <a:pt x="11808" y="6273"/>
                  <a:pt x="11813" y="4511"/>
                </a:cubicBezTo>
                <a:cubicBezTo>
                  <a:pt x="11818" y="3164"/>
                  <a:pt x="11789" y="2421"/>
                  <a:pt x="11732" y="2421"/>
                </a:cubicBezTo>
                <a:cubicBezTo>
                  <a:pt x="11674" y="2421"/>
                  <a:pt x="11643" y="3168"/>
                  <a:pt x="11643" y="4508"/>
                </a:cubicBezTo>
                <a:cubicBezTo>
                  <a:pt x="11643" y="6238"/>
                  <a:pt x="11619" y="6631"/>
                  <a:pt x="11507" y="6791"/>
                </a:cubicBezTo>
                <a:cubicBezTo>
                  <a:pt x="11386" y="6965"/>
                  <a:pt x="11386" y="6997"/>
                  <a:pt x="11507" y="7091"/>
                </a:cubicBezTo>
                <a:cubicBezTo>
                  <a:pt x="11581" y="7149"/>
                  <a:pt x="11643" y="7316"/>
                  <a:pt x="11643" y="7463"/>
                </a:cubicBezTo>
                <a:cubicBezTo>
                  <a:pt x="11643" y="7610"/>
                  <a:pt x="11666" y="7755"/>
                  <a:pt x="11695" y="7782"/>
                </a:cubicBezTo>
                <a:cubicBezTo>
                  <a:pt x="11724" y="7809"/>
                  <a:pt x="11764" y="8049"/>
                  <a:pt x="11784" y="8315"/>
                </a:cubicBezTo>
                <a:cubicBezTo>
                  <a:pt x="11804" y="8582"/>
                  <a:pt x="11862" y="8932"/>
                  <a:pt x="11915" y="9093"/>
                </a:cubicBezTo>
                <a:cubicBezTo>
                  <a:pt x="12108" y="9679"/>
                  <a:pt x="12472" y="10567"/>
                  <a:pt x="12753" y="11138"/>
                </a:cubicBezTo>
                <a:cubicBezTo>
                  <a:pt x="13310" y="12272"/>
                  <a:pt x="13403" y="12481"/>
                  <a:pt x="13645" y="13168"/>
                </a:cubicBezTo>
                <a:cubicBezTo>
                  <a:pt x="13827" y="13684"/>
                  <a:pt x="13863" y="13885"/>
                  <a:pt x="13788" y="13955"/>
                </a:cubicBezTo>
                <a:cubicBezTo>
                  <a:pt x="13713" y="14025"/>
                  <a:pt x="13661" y="14025"/>
                  <a:pt x="13582" y="13950"/>
                </a:cubicBezTo>
                <a:cubicBezTo>
                  <a:pt x="13523" y="13895"/>
                  <a:pt x="13404" y="13851"/>
                  <a:pt x="13316" y="13851"/>
                </a:cubicBezTo>
                <a:cubicBezTo>
                  <a:pt x="13228" y="13851"/>
                  <a:pt x="13107" y="13774"/>
                  <a:pt x="13046" y="13683"/>
                </a:cubicBezTo>
                <a:cubicBezTo>
                  <a:pt x="12940" y="13523"/>
                  <a:pt x="12837" y="13517"/>
                  <a:pt x="10778" y="13517"/>
                </a:cubicBezTo>
                <a:cubicBezTo>
                  <a:pt x="8714" y="13517"/>
                  <a:pt x="8620" y="13523"/>
                  <a:pt x="8529" y="13683"/>
                </a:cubicBezTo>
                <a:cubicBezTo>
                  <a:pt x="8474" y="13779"/>
                  <a:pt x="8343" y="13851"/>
                  <a:pt x="8220" y="13851"/>
                </a:cubicBezTo>
                <a:cubicBezTo>
                  <a:pt x="8102" y="13851"/>
                  <a:pt x="7980" y="13887"/>
                  <a:pt x="7950" y="13933"/>
                </a:cubicBezTo>
                <a:cubicBezTo>
                  <a:pt x="7919" y="13980"/>
                  <a:pt x="7853" y="13995"/>
                  <a:pt x="7802" y="13965"/>
                </a:cubicBezTo>
                <a:cubicBezTo>
                  <a:pt x="7674" y="13891"/>
                  <a:pt x="7767" y="13519"/>
                  <a:pt x="8138" y="12616"/>
                </a:cubicBezTo>
                <a:cubicBezTo>
                  <a:pt x="8314" y="12189"/>
                  <a:pt x="8465" y="11795"/>
                  <a:pt x="8474" y="11740"/>
                </a:cubicBezTo>
                <a:cubicBezTo>
                  <a:pt x="8484" y="11685"/>
                  <a:pt x="8563" y="11537"/>
                  <a:pt x="8651" y="11412"/>
                </a:cubicBezTo>
                <a:cubicBezTo>
                  <a:pt x="8739" y="11288"/>
                  <a:pt x="8788" y="11153"/>
                  <a:pt x="8760" y="11111"/>
                </a:cubicBezTo>
                <a:cubicBezTo>
                  <a:pt x="8732" y="11068"/>
                  <a:pt x="8766" y="10988"/>
                  <a:pt x="8835" y="10934"/>
                </a:cubicBezTo>
                <a:cubicBezTo>
                  <a:pt x="8970" y="10829"/>
                  <a:pt x="9520" y="9474"/>
                  <a:pt x="9493" y="9314"/>
                </a:cubicBezTo>
                <a:cubicBezTo>
                  <a:pt x="9485" y="9262"/>
                  <a:pt x="9529" y="9108"/>
                  <a:pt x="9591" y="8970"/>
                </a:cubicBezTo>
                <a:cubicBezTo>
                  <a:pt x="9653" y="8832"/>
                  <a:pt x="9713" y="8456"/>
                  <a:pt x="9725" y="8135"/>
                </a:cubicBezTo>
                <a:cubicBezTo>
                  <a:pt x="9737" y="7814"/>
                  <a:pt x="9812" y="7406"/>
                  <a:pt x="9893" y="7229"/>
                </a:cubicBezTo>
                <a:cubicBezTo>
                  <a:pt x="9973" y="7052"/>
                  <a:pt x="10012" y="6867"/>
                  <a:pt x="9979" y="6817"/>
                </a:cubicBezTo>
                <a:cubicBezTo>
                  <a:pt x="9946" y="6767"/>
                  <a:pt x="9930" y="5756"/>
                  <a:pt x="9943" y="4572"/>
                </a:cubicBezTo>
                <a:cubicBezTo>
                  <a:pt x="9957" y="3231"/>
                  <a:pt x="9933" y="2421"/>
                  <a:pt x="9879" y="2421"/>
                </a:cubicBezTo>
                <a:cubicBezTo>
                  <a:pt x="9718" y="2421"/>
                  <a:pt x="9688" y="2796"/>
                  <a:pt x="9684" y="4715"/>
                </a:cubicBezTo>
                <a:cubicBezTo>
                  <a:pt x="9681" y="6263"/>
                  <a:pt x="9655" y="6664"/>
                  <a:pt x="9550" y="6793"/>
                </a:cubicBezTo>
                <a:cubicBezTo>
                  <a:pt x="9439" y="6931"/>
                  <a:pt x="9438" y="6975"/>
                  <a:pt x="9543" y="7087"/>
                </a:cubicBezTo>
                <a:cubicBezTo>
                  <a:pt x="9640" y="7190"/>
                  <a:pt x="9648" y="7333"/>
                  <a:pt x="9584" y="7759"/>
                </a:cubicBezTo>
                <a:cubicBezTo>
                  <a:pt x="9540" y="8056"/>
                  <a:pt x="9522" y="8346"/>
                  <a:pt x="9546" y="8403"/>
                </a:cubicBezTo>
                <a:cubicBezTo>
                  <a:pt x="9569" y="8459"/>
                  <a:pt x="9549" y="8526"/>
                  <a:pt x="9502" y="8554"/>
                </a:cubicBezTo>
                <a:cubicBezTo>
                  <a:pt x="9456" y="8581"/>
                  <a:pt x="9418" y="8667"/>
                  <a:pt x="9418" y="8745"/>
                </a:cubicBezTo>
                <a:cubicBezTo>
                  <a:pt x="9418" y="9015"/>
                  <a:pt x="8991" y="10142"/>
                  <a:pt x="8404" y="11421"/>
                </a:cubicBezTo>
                <a:cubicBezTo>
                  <a:pt x="8079" y="12127"/>
                  <a:pt x="7833" y="12725"/>
                  <a:pt x="7859" y="12749"/>
                </a:cubicBezTo>
                <a:cubicBezTo>
                  <a:pt x="7885" y="12774"/>
                  <a:pt x="7851" y="12853"/>
                  <a:pt x="7784" y="12926"/>
                </a:cubicBezTo>
                <a:cubicBezTo>
                  <a:pt x="7509" y="13223"/>
                  <a:pt x="7194" y="15050"/>
                  <a:pt x="7194" y="16344"/>
                </a:cubicBezTo>
                <a:cubicBezTo>
                  <a:pt x="7194" y="16792"/>
                  <a:pt x="7169" y="17183"/>
                  <a:pt x="7139" y="17211"/>
                </a:cubicBezTo>
                <a:cubicBezTo>
                  <a:pt x="7041" y="17303"/>
                  <a:pt x="6650" y="17007"/>
                  <a:pt x="6735" y="16905"/>
                </a:cubicBezTo>
                <a:cubicBezTo>
                  <a:pt x="6779" y="16854"/>
                  <a:pt x="6838" y="16211"/>
                  <a:pt x="6869" y="15477"/>
                </a:cubicBezTo>
                <a:cubicBezTo>
                  <a:pt x="6900" y="14743"/>
                  <a:pt x="6970" y="13711"/>
                  <a:pt x="7024" y="13183"/>
                </a:cubicBezTo>
                <a:cubicBezTo>
                  <a:pt x="7077" y="12655"/>
                  <a:pt x="7137" y="12016"/>
                  <a:pt x="7153" y="11763"/>
                </a:cubicBezTo>
                <a:cubicBezTo>
                  <a:pt x="7169" y="11511"/>
                  <a:pt x="7227" y="11043"/>
                  <a:pt x="7282" y="10722"/>
                </a:cubicBezTo>
                <a:cubicBezTo>
                  <a:pt x="7372" y="10206"/>
                  <a:pt x="7648" y="7186"/>
                  <a:pt x="7625" y="6968"/>
                </a:cubicBezTo>
                <a:cubicBezTo>
                  <a:pt x="7620" y="6922"/>
                  <a:pt x="7592" y="5893"/>
                  <a:pt x="7562" y="4681"/>
                </a:cubicBezTo>
                <a:cubicBezTo>
                  <a:pt x="7521" y="3077"/>
                  <a:pt x="7476" y="2467"/>
                  <a:pt x="7398" y="2442"/>
                </a:cubicBezTo>
                <a:cubicBezTo>
                  <a:pt x="7317" y="2417"/>
                  <a:pt x="7282" y="2954"/>
                  <a:pt x="7253" y="4647"/>
                </a:cubicBezTo>
                <a:cubicBezTo>
                  <a:pt x="7232" y="5877"/>
                  <a:pt x="7216" y="6939"/>
                  <a:pt x="7219" y="7008"/>
                </a:cubicBezTo>
                <a:cubicBezTo>
                  <a:pt x="7273" y="8349"/>
                  <a:pt x="7162" y="10067"/>
                  <a:pt x="6881" y="12222"/>
                </a:cubicBezTo>
                <a:cubicBezTo>
                  <a:pt x="6815" y="12727"/>
                  <a:pt x="6712" y="13855"/>
                  <a:pt x="6651" y="14726"/>
                </a:cubicBezTo>
                <a:cubicBezTo>
                  <a:pt x="6524" y="16543"/>
                  <a:pt x="6373" y="17070"/>
                  <a:pt x="6013" y="16945"/>
                </a:cubicBezTo>
                <a:cubicBezTo>
                  <a:pt x="5841" y="16886"/>
                  <a:pt x="5812" y="16809"/>
                  <a:pt x="5793" y="16344"/>
                </a:cubicBezTo>
                <a:cubicBezTo>
                  <a:pt x="5757" y="15429"/>
                  <a:pt x="5496" y="12612"/>
                  <a:pt x="5405" y="12156"/>
                </a:cubicBezTo>
                <a:cubicBezTo>
                  <a:pt x="5357" y="11918"/>
                  <a:pt x="5320" y="11616"/>
                  <a:pt x="5323" y="11485"/>
                </a:cubicBezTo>
                <a:cubicBezTo>
                  <a:pt x="5327" y="11354"/>
                  <a:pt x="5271" y="10714"/>
                  <a:pt x="5198" y="10065"/>
                </a:cubicBezTo>
                <a:cubicBezTo>
                  <a:pt x="5126" y="9416"/>
                  <a:pt x="5061" y="8491"/>
                  <a:pt x="5055" y="8009"/>
                </a:cubicBezTo>
                <a:cubicBezTo>
                  <a:pt x="5050" y="7528"/>
                  <a:pt x="5044" y="7040"/>
                  <a:pt x="5040" y="6925"/>
                </a:cubicBezTo>
                <a:cubicBezTo>
                  <a:pt x="5035" y="6811"/>
                  <a:pt x="5029" y="5764"/>
                  <a:pt x="5024" y="4598"/>
                </a:cubicBezTo>
                <a:cubicBezTo>
                  <a:pt x="5017" y="2982"/>
                  <a:pt x="4988" y="2469"/>
                  <a:pt x="4903" y="2442"/>
                </a:cubicBezTo>
                <a:cubicBezTo>
                  <a:pt x="4816" y="2415"/>
                  <a:pt x="4792" y="2862"/>
                  <a:pt x="4792" y="4502"/>
                </a:cubicBezTo>
                <a:cubicBezTo>
                  <a:pt x="4792" y="6238"/>
                  <a:pt x="4768" y="6631"/>
                  <a:pt x="4656" y="6791"/>
                </a:cubicBezTo>
                <a:cubicBezTo>
                  <a:pt x="4535" y="6965"/>
                  <a:pt x="4535" y="6997"/>
                  <a:pt x="4656" y="7091"/>
                </a:cubicBezTo>
                <a:cubicBezTo>
                  <a:pt x="4758" y="7170"/>
                  <a:pt x="4791" y="7374"/>
                  <a:pt x="4792" y="7916"/>
                </a:cubicBezTo>
                <a:cubicBezTo>
                  <a:pt x="4794" y="8598"/>
                  <a:pt x="4829" y="8973"/>
                  <a:pt x="5058" y="10847"/>
                </a:cubicBezTo>
                <a:cubicBezTo>
                  <a:pt x="5475" y="14267"/>
                  <a:pt x="5513" y="14841"/>
                  <a:pt x="5348" y="15077"/>
                </a:cubicBezTo>
                <a:cubicBezTo>
                  <a:pt x="5177" y="15322"/>
                  <a:pt x="5068" y="15236"/>
                  <a:pt x="5003" y="14803"/>
                </a:cubicBezTo>
                <a:cubicBezTo>
                  <a:pt x="4976" y="14623"/>
                  <a:pt x="4931" y="14419"/>
                  <a:pt x="4903" y="14350"/>
                </a:cubicBezTo>
                <a:cubicBezTo>
                  <a:pt x="4875" y="14281"/>
                  <a:pt x="4861" y="14191"/>
                  <a:pt x="4872" y="14148"/>
                </a:cubicBezTo>
                <a:cubicBezTo>
                  <a:pt x="4932" y="13905"/>
                  <a:pt x="4353" y="12274"/>
                  <a:pt x="4111" y="12008"/>
                </a:cubicBezTo>
                <a:cubicBezTo>
                  <a:pt x="4045" y="11935"/>
                  <a:pt x="4013" y="11856"/>
                  <a:pt x="4038" y="11831"/>
                </a:cubicBezTo>
                <a:cubicBezTo>
                  <a:pt x="4064" y="11807"/>
                  <a:pt x="3983" y="11599"/>
                  <a:pt x="3859" y="11368"/>
                </a:cubicBezTo>
                <a:cubicBezTo>
                  <a:pt x="3735" y="11137"/>
                  <a:pt x="3633" y="10916"/>
                  <a:pt x="3632" y="10877"/>
                </a:cubicBezTo>
                <a:cubicBezTo>
                  <a:pt x="3631" y="10838"/>
                  <a:pt x="3556" y="10712"/>
                  <a:pt x="3464" y="10600"/>
                </a:cubicBezTo>
                <a:cubicBezTo>
                  <a:pt x="3372" y="10489"/>
                  <a:pt x="3317" y="10352"/>
                  <a:pt x="3339" y="10297"/>
                </a:cubicBezTo>
                <a:cubicBezTo>
                  <a:pt x="3362" y="10241"/>
                  <a:pt x="3337" y="10172"/>
                  <a:pt x="3285" y="10141"/>
                </a:cubicBezTo>
                <a:cubicBezTo>
                  <a:pt x="3233" y="10111"/>
                  <a:pt x="3189" y="10036"/>
                  <a:pt x="3189" y="9976"/>
                </a:cubicBezTo>
                <a:cubicBezTo>
                  <a:pt x="3189" y="9915"/>
                  <a:pt x="3125" y="9720"/>
                  <a:pt x="3044" y="9542"/>
                </a:cubicBezTo>
                <a:cubicBezTo>
                  <a:pt x="2964" y="9364"/>
                  <a:pt x="2886" y="9125"/>
                  <a:pt x="2872" y="9011"/>
                </a:cubicBezTo>
                <a:cubicBezTo>
                  <a:pt x="2858" y="8896"/>
                  <a:pt x="2786" y="8445"/>
                  <a:pt x="2713" y="8009"/>
                </a:cubicBezTo>
                <a:cubicBezTo>
                  <a:pt x="2601" y="7343"/>
                  <a:pt x="2600" y="7199"/>
                  <a:pt x="2701" y="7102"/>
                </a:cubicBezTo>
                <a:cubicBezTo>
                  <a:pt x="2803" y="7004"/>
                  <a:pt x="2800" y="6955"/>
                  <a:pt x="2688" y="6793"/>
                </a:cubicBezTo>
                <a:cubicBezTo>
                  <a:pt x="2577" y="6635"/>
                  <a:pt x="2554" y="6238"/>
                  <a:pt x="2558" y="4511"/>
                </a:cubicBezTo>
                <a:cubicBezTo>
                  <a:pt x="2561" y="3361"/>
                  <a:pt x="2531" y="2421"/>
                  <a:pt x="2490" y="242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19" name="Anode Cu plate"/>
          <p:cNvSpPr txBox="1"/>
          <p:nvPr/>
        </p:nvSpPr>
        <p:spPr>
          <a:xfrm>
            <a:off x="104207" y="5322304"/>
            <a:ext cx="249240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Anode Cu plate</a:t>
            </a:r>
          </a:p>
        </p:txBody>
      </p:sp>
      <p:sp>
        <p:nvSpPr>
          <p:cNvPr id="420" name="PTFE insulator"/>
          <p:cNvSpPr txBox="1"/>
          <p:nvPr/>
        </p:nvSpPr>
        <p:spPr>
          <a:xfrm>
            <a:off x="225391" y="6285679"/>
            <a:ext cx="225003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PTFE insulator</a:t>
            </a:r>
          </a:p>
        </p:txBody>
      </p:sp>
      <p:sp>
        <p:nvSpPr>
          <p:cNvPr id="421" name="Mesh electrode"/>
          <p:cNvSpPr txBox="1"/>
          <p:nvPr/>
        </p:nvSpPr>
        <p:spPr>
          <a:xfrm>
            <a:off x="119397" y="7249053"/>
            <a:ext cx="246202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Mesh electrode</a:t>
            </a:r>
          </a:p>
        </p:txBody>
      </p:sp>
      <p:sp>
        <p:nvSpPr>
          <p:cNvPr id="422" name="MPPC array"/>
          <p:cNvSpPr txBox="1"/>
          <p:nvPr/>
        </p:nvSpPr>
        <p:spPr>
          <a:xfrm>
            <a:off x="421530" y="8310824"/>
            <a:ext cx="185775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MPPC array</a:t>
            </a:r>
          </a:p>
        </p:txBody>
      </p:sp>
      <p:sp>
        <p:nvSpPr>
          <p:cNvPr id="423" name="~100 V/cm/bar"/>
          <p:cNvSpPr txBox="1"/>
          <p:nvPr/>
        </p:nvSpPr>
        <p:spPr>
          <a:xfrm>
            <a:off x="10446375" y="5081750"/>
            <a:ext cx="239763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~100 V/cm/bar</a:t>
            </a:r>
          </a:p>
        </p:txBody>
      </p:sp>
      <p:sp>
        <p:nvSpPr>
          <p:cNvPr id="424" name="~2.5 kV/cm/bar"/>
          <p:cNvSpPr txBox="1"/>
          <p:nvPr/>
        </p:nvSpPr>
        <p:spPr>
          <a:xfrm>
            <a:off x="10575933" y="7390819"/>
            <a:ext cx="246631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~2.5 kV/cm/bar</a:t>
            </a:r>
          </a:p>
        </p:txBody>
      </p:sp>
      <p:sp>
        <p:nvSpPr>
          <p:cNvPr id="425" name="線"/>
          <p:cNvSpPr/>
          <p:nvPr/>
        </p:nvSpPr>
        <p:spPr>
          <a:xfrm flipV="1">
            <a:off x="10299952" y="7373315"/>
            <a:ext cx="1" cy="80010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26" name="EL process area"/>
          <p:cNvSpPr txBox="1"/>
          <p:nvPr/>
        </p:nvSpPr>
        <p:spPr>
          <a:xfrm>
            <a:off x="10809727" y="7841557"/>
            <a:ext cx="1998727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000">
                <a:solidFill>
                  <a:schemeClr val="accent2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EL process area</a:t>
            </a:r>
          </a:p>
        </p:txBody>
      </p:sp>
      <p:sp>
        <p:nvSpPr>
          <p:cNvPr id="427" name="Drift area"/>
          <p:cNvSpPr txBox="1"/>
          <p:nvPr/>
        </p:nvSpPr>
        <p:spPr>
          <a:xfrm>
            <a:off x="11176884" y="5525970"/>
            <a:ext cx="1264413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000">
                <a:solidFill>
                  <a:schemeClr val="accent2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Drift area</a:t>
            </a:r>
          </a:p>
        </p:txBody>
      </p:sp>
      <p:sp>
        <p:nvSpPr>
          <p:cNvPr id="428" name="線"/>
          <p:cNvSpPr/>
          <p:nvPr/>
        </p:nvSpPr>
        <p:spPr>
          <a:xfrm>
            <a:off x="5565218" y="5622647"/>
            <a:ext cx="1190719" cy="1537792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29" name="線"/>
          <p:cNvSpPr/>
          <p:nvPr/>
        </p:nvSpPr>
        <p:spPr>
          <a:xfrm>
            <a:off x="5555312" y="7572204"/>
            <a:ext cx="1210531" cy="746219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30" name="Fix EL process area in a cell  → Uniform EL gain wherever the initial electron is…"/>
          <p:cNvSpPr txBox="1"/>
          <p:nvPr/>
        </p:nvSpPr>
        <p:spPr>
          <a:xfrm>
            <a:off x="1119539" y="2444439"/>
            <a:ext cx="11552832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21027" indent="-321027"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Fix EL process area in a cell </a:t>
            </a:r>
            <a:br/>
            <a:r>
              <a:t>→ Uniform EL gain wherever the initial electron is</a:t>
            </a:r>
          </a:p>
          <a:p>
            <a:pPr marL="321027" indent="-321027"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Rigid structure         </a:t>
            </a:r>
            <a:br/>
            <a:r>
              <a:t>→ We can scale up to the large-size detector, starting with small prototype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33" name="Prototype detecto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Prototype detectors</a:t>
            </a:r>
          </a:p>
        </p:txBody>
      </p:sp>
      <p:sp>
        <p:nvSpPr>
          <p:cNvPr id="434" name="矢印"/>
          <p:cNvSpPr/>
          <p:nvPr/>
        </p:nvSpPr>
        <p:spPr>
          <a:xfrm>
            <a:off x="330200" y="1778000"/>
            <a:ext cx="12344400" cy="2200077"/>
          </a:xfrm>
          <a:prstGeom prst="rightArrow">
            <a:avLst>
              <a:gd name="adj1" fmla="val 50477"/>
              <a:gd name="adj2" fmla="val 35961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35" name="2015"/>
          <p:cNvSpPr txBox="1"/>
          <p:nvPr/>
        </p:nvSpPr>
        <p:spPr>
          <a:xfrm>
            <a:off x="1448943" y="2598638"/>
            <a:ext cx="96291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2015 </a:t>
            </a:r>
          </a:p>
        </p:txBody>
      </p:sp>
      <p:sp>
        <p:nvSpPr>
          <p:cNvPr id="436" name="2018"/>
          <p:cNvSpPr txBox="1"/>
          <p:nvPr/>
        </p:nvSpPr>
        <p:spPr>
          <a:xfrm>
            <a:off x="4449318" y="2598638"/>
            <a:ext cx="88036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2018</a:t>
            </a:r>
          </a:p>
        </p:txBody>
      </p:sp>
      <p:grpSp>
        <p:nvGrpSpPr>
          <p:cNvPr id="440" name="グループ"/>
          <p:cNvGrpSpPr/>
          <p:nvPr/>
        </p:nvGrpSpPr>
        <p:grpSpPr>
          <a:xfrm>
            <a:off x="317500" y="4055020"/>
            <a:ext cx="4967139" cy="5043439"/>
            <a:chOff x="0" y="0"/>
            <a:chExt cx="4967138" cy="5043437"/>
          </a:xfrm>
        </p:grpSpPr>
        <p:sp>
          <p:nvSpPr>
            <p:cNvPr id="437" name="10L - size"/>
            <p:cNvSpPr txBox="1"/>
            <p:nvPr/>
          </p:nvSpPr>
          <p:spPr>
            <a:xfrm>
              <a:off x="368960" y="138955"/>
              <a:ext cx="1598880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2600">
                  <a:latin typeface="+mj-lt"/>
                  <a:ea typeface="+mj-ea"/>
                  <a:cs typeface="+mj-cs"/>
                  <a:sym typeface="Avenir Next"/>
                </a:defRPr>
              </a:lvl1pPr>
            </a:lstStyle>
            <a:p>
              <a:pPr/>
              <a:r>
                <a:t>10L - size</a:t>
              </a:r>
            </a:p>
          </p:txBody>
        </p:sp>
        <p:sp>
          <p:nvSpPr>
            <p:cNvPr id="438" name="Check ΔE…"/>
            <p:cNvSpPr txBox="1"/>
            <p:nvPr/>
          </p:nvSpPr>
          <p:spPr>
            <a:xfrm>
              <a:off x="268428" y="683747"/>
              <a:ext cx="2688944" cy="1016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321027" indent="-321027">
                <a:buSzPct val="75000"/>
                <a:buChar char="•"/>
                <a:defRPr sz="2600">
                  <a:latin typeface="+mj-lt"/>
                  <a:ea typeface="+mj-ea"/>
                  <a:cs typeface="+mj-cs"/>
                  <a:sym typeface="Avenir Next"/>
                </a:defRPr>
              </a:pPr>
              <a:r>
                <a:t>Check ΔE</a:t>
              </a:r>
            </a:p>
            <a:p>
              <a:pPr marL="321027" indent="-321027">
                <a:buSzPct val="75000"/>
                <a:buChar char="•"/>
                <a:defRPr sz="2600">
                  <a:latin typeface="+mj-lt"/>
                  <a:ea typeface="+mj-ea"/>
                  <a:cs typeface="+mj-cs"/>
                  <a:sym typeface="Avenir Next"/>
                </a:defRPr>
              </a:pPr>
              <a:r>
                <a:t>Proof concepts</a:t>
              </a:r>
            </a:p>
          </p:txBody>
        </p:sp>
        <p:sp>
          <p:nvSpPr>
            <p:cNvPr id="439" name="四角形"/>
            <p:cNvSpPr/>
            <p:nvPr/>
          </p:nvSpPr>
          <p:spPr>
            <a:xfrm>
              <a:off x="0" y="0"/>
              <a:ext cx="4967139" cy="5043438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444" name="グループ"/>
          <p:cNvGrpSpPr/>
          <p:nvPr/>
        </p:nvGrpSpPr>
        <p:grpSpPr>
          <a:xfrm>
            <a:off x="5820271" y="6100811"/>
            <a:ext cx="6911628" cy="2984898"/>
            <a:chOff x="0" y="0"/>
            <a:chExt cx="6911627" cy="2984896"/>
          </a:xfrm>
        </p:grpSpPr>
        <p:sp>
          <p:nvSpPr>
            <p:cNvPr id="441" name="180L - size"/>
            <p:cNvSpPr txBox="1"/>
            <p:nvPr/>
          </p:nvSpPr>
          <p:spPr>
            <a:xfrm>
              <a:off x="143702" y="97680"/>
              <a:ext cx="2343252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2600">
                  <a:latin typeface="+mj-lt"/>
                  <a:ea typeface="+mj-ea"/>
                  <a:cs typeface="+mj-cs"/>
                  <a:sym typeface="Avenir Next"/>
                </a:defRPr>
              </a:lvl1pPr>
            </a:lstStyle>
            <a:p>
              <a:pPr/>
              <a:r>
                <a:t>180L - size</a:t>
              </a:r>
            </a:p>
          </p:txBody>
        </p:sp>
        <p:sp>
          <p:nvSpPr>
            <p:cNvPr id="442" name="Proof ΔE @ Q-value…"/>
            <p:cNvSpPr txBox="1"/>
            <p:nvPr/>
          </p:nvSpPr>
          <p:spPr>
            <a:xfrm>
              <a:off x="209030" y="592980"/>
              <a:ext cx="4216566" cy="2201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321027" indent="-321027">
                <a:buSzPct val="75000"/>
                <a:buChar char="•"/>
                <a:defRPr sz="2200">
                  <a:latin typeface="+mj-lt"/>
                  <a:ea typeface="+mj-ea"/>
                  <a:cs typeface="+mj-cs"/>
                  <a:sym typeface="Avenir Next"/>
                </a:defRPr>
              </a:pPr>
              <a:r>
                <a:t>Proof ΔE @ Q-value</a:t>
              </a:r>
            </a:p>
            <a:p>
              <a:pPr marL="321027" indent="-321027">
                <a:buSzPct val="75000"/>
                <a:buChar char="•"/>
                <a:defRPr sz="2200">
                  <a:latin typeface="+mj-lt"/>
                  <a:ea typeface="+mj-ea"/>
                  <a:cs typeface="+mj-cs"/>
                  <a:sym typeface="Avenir Next"/>
                </a:defRPr>
              </a:pPr>
              <a:r>
                <a:t>Check ambient radioactivities &amp; backgrounds</a:t>
              </a:r>
            </a:p>
            <a:p>
              <a:pPr marL="321027" indent="-321027">
                <a:buSzPct val="75000"/>
                <a:buChar char="•"/>
                <a:defRPr sz="2200">
                  <a:latin typeface="+mj-lt"/>
                  <a:ea typeface="+mj-ea"/>
                  <a:cs typeface="+mj-cs"/>
                  <a:sym typeface="Avenir Next"/>
                </a:defRPr>
              </a:pPr>
              <a:r>
                <a:t>Now constructing …</a:t>
              </a:r>
            </a:p>
          </p:txBody>
        </p:sp>
        <p:sp>
          <p:nvSpPr>
            <p:cNvPr id="443" name="四角形"/>
            <p:cNvSpPr/>
            <p:nvPr/>
          </p:nvSpPr>
          <p:spPr>
            <a:xfrm>
              <a:off x="0" y="0"/>
              <a:ext cx="6911628" cy="2984897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445" name="202?"/>
          <p:cNvSpPr txBox="1"/>
          <p:nvPr/>
        </p:nvSpPr>
        <p:spPr>
          <a:xfrm>
            <a:off x="8440597" y="2598638"/>
            <a:ext cx="84800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202?</a:t>
            </a:r>
          </a:p>
        </p:txBody>
      </p:sp>
      <p:sp>
        <p:nvSpPr>
          <p:cNvPr id="446" name="線"/>
          <p:cNvSpPr/>
          <p:nvPr/>
        </p:nvSpPr>
        <p:spPr>
          <a:xfrm flipV="1">
            <a:off x="1813421" y="3116402"/>
            <a:ext cx="1" cy="95042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47" name="線"/>
          <p:cNvSpPr/>
          <p:nvPr/>
        </p:nvSpPr>
        <p:spPr>
          <a:xfrm flipH="1" flipV="1">
            <a:off x="4957564" y="3154511"/>
            <a:ext cx="1606104" cy="2949228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grpSp>
        <p:nvGrpSpPr>
          <p:cNvPr id="451" name="グループ"/>
          <p:cNvGrpSpPr/>
          <p:nvPr/>
        </p:nvGrpSpPr>
        <p:grpSpPr>
          <a:xfrm>
            <a:off x="7150100" y="3706217"/>
            <a:ext cx="3225800" cy="2124041"/>
            <a:chOff x="0" y="0"/>
            <a:chExt cx="3225800" cy="2124040"/>
          </a:xfrm>
        </p:grpSpPr>
        <p:sp>
          <p:nvSpPr>
            <p:cNvPr id="448" name="3000L - size"/>
            <p:cNvSpPr txBox="1"/>
            <p:nvPr/>
          </p:nvSpPr>
          <p:spPr>
            <a:xfrm>
              <a:off x="600151" y="174515"/>
              <a:ext cx="2025498" cy="64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2600">
                  <a:latin typeface="+mj-lt"/>
                  <a:ea typeface="+mj-ea"/>
                  <a:cs typeface="+mj-cs"/>
                  <a:sym typeface="Avenir Next"/>
                </a:defRPr>
              </a:lvl1pPr>
            </a:lstStyle>
            <a:p>
              <a:pPr/>
              <a:r>
                <a:t>3000L - size</a:t>
              </a:r>
            </a:p>
          </p:txBody>
        </p:sp>
        <p:sp>
          <p:nvSpPr>
            <p:cNvPr id="449" name="@ underground…"/>
            <p:cNvSpPr txBox="1"/>
            <p:nvPr/>
          </p:nvSpPr>
          <p:spPr>
            <a:xfrm>
              <a:off x="173991" y="786809"/>
              <a:ext cx="2877818" cy="1169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321027" indent="-321027">
                <a:buSzPct val="75000"/>
                <a:buChar char="•"/>
                <a:defRPr sz="2600">
                  <a:latin typeface="+mj-lt"/>
                  <a:ea typeface="+mj-ea"/>
                  <a:cs typeface="+mj-cs"/>
                  <a:sym typeface="Avenir Next"/>
                </a:defRPr>
              </a:pPr>
              <a:r>
                <a:t>@ underground</a:t>
              </a:r>
            </a:p>
            <a:p>
              <a:pPr marL="321027" indent="-321027">
                <a:buSzPct val="75000"/>
                <a:buChar char="•"/>
                <a:defRPr sz="2600">
                  <a:latin typeface="+mj-lt"/>
                  <a:ea typeface="+mj-ea"/>
                  <a:cs typeface="+mj-cs"/>
                  <a:sym typeface="Avenir Next"/>
                </a:defRPr>
              </a:pPr>
              <a:r>
                <a:t>Physics search</a:t>
              </a:r>
            </a:p>
          </p:txBody>
        </p:sp>
        <p:sp>
          <p:nvSpPr>
            <p:cNvPr id="450" name="四角形"/>
            <p:cNvSpPr/>
            <p:nvPr/>
          </p:nvSpPr>
          <p:spPr>
            <a:xfrm>
              <a:off x="0" y="0"/>
              <a:ext cx="3225800" cy="2124041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452" name="線"/>
          <p:cNvSpPr/>
          <p:nvPr/>
        </p:nvSpPr>
        <p:spPr>
          <a:xfrm flipV="1">
            <a:off x="11798299" y="3154511"/>
            <a:ext cx="1" cy="874208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53" name="20??"/>
          <p:cNvSpPr txBox="1"/>
          <p:nvPr/>
        </p:nvSpPr>
        <p:spPr>
          <a:xfrm>
            <a:off x="11390477" y="2598638"/>
            <a:ext cx="81564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20??</a:t>
            </a:r>
          </a:p>
        </p:txBody>
      </p:sp>
      <p:sp>
        <p:nvSpPr>
          <p:cNvPr id="454" name="線"/>
          <p:cNvSpPr/>
          <p:nvPr/>
        </p:nvSpPr>
        <p:spPr>
          <a:xfrm flipV="1">
            <a:off x="8864600" y="3154511"/>
            <a:ext cx="1" cy="623687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grpSp>
        <p:nvGrpSpPr>
          <p:cNvPr id="457" name="グループ"/>
          <p:cNvGrpSpPr/>
          <p:nvPr/>
        </p:nvGrpSpPr>
        <p:grpSpPr>
          <a:xfrm>
            <a:off x="10686653" y="4029819"/>
            <a:ext cx="2223294" cy="723256"/>
            <a:chOff x="0" y="0"/>
            <a:chExt cx="2223293" cy="723255"/>
          </a:xfrm>
        </p:grpSpPr>
        <p:sp>
          <p:nvSpPr>
            <p:cNvPr id="455" name="Large - size"/>
            <p:cNvSpPr txBox="1"/>
            <p:nvPr/>
          </p:nvSpPr>
          <p:spPr>
            <a:xfrm>
              <a:off x="164578" y="82227"/>
              <a:ext cx="1965823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2600">
                  <a:latin typeface="+mj-lt"/>
                  <a:ea typeface="+mj-ea"/>
                  <a:cs typeface="+mj-cs"/>
                  <a:sym typeface="Avenir Next"/>
                </a:defRPr>
              </a:lvl1pPr>
            </a:lstStyle>
            <a:p>
              <a:pPr/>
              <a:r>
                <a:t>Large - size</a:t>
              </a:r>
            </a:p>
          </p:txBody>
        </p:sp>
        <p:sp>
          <p:nvSpPr>
            <p:cNvPr id="456" name="四角形"/>
            <p:cNvSpPr/>
            <p:nvPr/>
          </p:nvSpPr>
          <p:spPr>
            <a:xfrm>
              <a:off x="0" y="0"/>
              <a:ext cx="2223294" cy="723256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pic>
        <p:nvPicPr>
          <p:cNvPr id="458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rcRect l="11703" t="40004" r="65264" b="47612"/>
          <a:stretch>
            <a:fillRect/>
          </a:stretch>
        </p:blipFill>
        <p:spPr>
          <a:xfrm>
            <a:off x="1358031" y="6100811"/>
            <a:ext cx="3927474" cy="2984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イメージ" descr="イメージ"/>
          <p:cNvPicPr>
            <a:picLocks noChangeAspect="1"/>
          </p:cNvPicPr>
          <p:nvPr/>
        </p:nvPicPr>
        <p:blipFill>
          <a:blip r:embed="rId3">
            <a:extLst/>
          </a:blip>
          <a:srcRect l="0" t="40238" r="87312" b="53261"/>
          <a:stretch>
            <a:fillRect/>
          </a:stretch>
        </p:blipFill>
        <p:spPr>
          <a:xfrm>
            <a:off x="3509662" y="4978399"/>
            <a:ext cx="1719028" cy="1244793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L 9 cm"/>
          <p:cNvSpPr txBox="1"/>
          <p:nvPr/>
        </p:nvSpPr>
        <p:spPr>
          <a:xfrm>
            <a:off x="2952199" y="6386239"/>
            <a:ext cx="739141" cy="381001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L 9 cm</a:t>
            </a:r>
          </a:p>
        </p:txBody>
      </p:sp>
      <p:sp>
        <p:nvSpPr>
          <p:cNvPr id="461" name="Φ 10 cm"/>
          <p:cNvSpPr txBox="1"/>
          <p:nvPr/>
        </p:nvSpPr>
        <p:spPr>
          <a:xfrm>
            <a:off x="3666548" y="8634139"/>
            <a:ext cx="961442" cy="381001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Φ 10 cm</a:t>
            </a:r>
          </a:p>
        </p:txBody>
      </p:sp>
      <p:sp>
        <p:nvSpPr>
          <p:cNvPr id="462" name="線"/>
          <p:cNvSpPr/>
          <p:nvPr/>
        </p:nvSpPr>
        <p:spPr>
          <a:xfrm flipV="1">
            <a:off x="3860800" y="6958260"/>
            <a:ext cx="0" cy="1270001"/>
          </a:xfrm>
          <a:prstGeom prst="line">
            <a:avLst/>
          </a:prstGeom>
          <a:ln w="25400">
            <a:solidFill>
              <a:schemeClr val="accent3">
                <a:satOff val="18648"/>
                <a:lumOff val="5971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63" name="線"/>
          <p:cNvSpPr/>
          <p:nvPr/>
        </p:nvSpPr>
        <p:spPr>
          <a:xfrm>
            <a:off x="2594572" y="6869360"/>
            <a:ext cx="1167380" cy="1"/>
          </a:xfrm>
          <a:prstGeom prst="line">
            <a:avLst/>
          </a:prstGeom>
          <a:ln w="25400">
            <a:solidFill>
              <a:schemeClr val="accent3">
                <a:satOff val="18648"/>
                <a:lumOff val="5971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64" name="(10g xenon)"/>
          <p:cNvSpPr txBox="1"/>
          <p:nvPr/>
        </p:nvSpPr>
        <p:spPr>
          <a:xfrm>
            <a:off x="2570564" y="4275692"/>
            <a:ext cx="1502411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(10g xenon)</a:t>
            </a:r>
          </a:p>
        </p:txBody>
      </p:sp>
      <p:sp>
        <p:nvSpPr>
          <p:cNvPr id="465" name="(8.6kg xenon)"/>
          <p:cNvSpPr txBox="1"/>
          <p:nvPr/>
        </p:nvSpPr>
        <p:spPr>
          <a:xfrm>
            <a:off x="8200474" y="6244192"/>
            <a:ext cx="1697991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(8.6kg xenon)</a:t>
            </a:r>
          </a:p>
        </p:txBody>
      </p:sp>
      <p:pic>
        <p:nvPicPr>
          <p:cNvPr id="466" name="イメージ" descr="イメージ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61405" y="7233493"/>
            <a:ext cx="2208039" cy="1657787"/>
          </a:xfrm>
          <a:prstGeom prst="rect">
            <a:avLst/>
          </a:prstGeom>
          <a:ln w="12700">
            <a:miter lim="400000"/>
          </a:ln>
        </p:spPr>
      </p:pic>
      <p:sp>
        <p:nvSpPr>
          <p:cNvPr id="467" name="L 83 cm"/>
          <p:cNvSpPr txBox="1"/>
          <p:nvPr/>
        </p:nvSpPr>
        <p:spPr>
          <a:xfrm>
            <a:off x="11776565" y="8456339"/>
            <a:ext cx="870408" cy="381001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L 83 cm</a:t>
            </a:r>
          </a:p>
        </p:txBody>
      </p:sp>
      <p:sp>
        <p:nvSpPr>
          <p:cNvPr id="468" name="Φ 55 cm"/>
          <p:cNvSpPr txBox="1"/>
          <p:nvPr/>
        </p:nvSpPr>
        <p:spPr>
          <a:xfrm>
            <a:off x="9876848" y="8634139"/>
            <a:ext cx="961442" cy="381001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Φ 55 cm</a:t>
            </a:r>
          </a:p>
        </p:txBody>
      </p:sp>
      <p:sp>
        <p:nvSpPr>
          <p:cNvPr id="469" name="線"/>
          <p:cNvSpPr/>
          <p:nvPr/>
        </p:nvSpPr>
        <p:spPr>
          <a:xfrm flipV="1">
            <a:off x="10934700" y="7529760"/>
            <a:ext cx="0" cy="1270001"/>
          </a:xfrm>
          <a:prstGeom prst="line">
            <a:avLst/>
          </a:prstGeom>
          <a:ln w="25400">
            <a:solidFill>
              <a:schemeClr val="accent3">
                <a:satOff val="18648"/>
                <a:lumOff val="5971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70" name="線"/>
          <p:cNvSpPr/>
          <p:nvPr/>
        </p:nvSpPr>
        <p:spPr>
          <a:xfrm flipV="1">
            <a:off x="11522672" y="7824235"/>
            <a:ext cx="848005" cy="848005"/>
          </a:xfrm>
          <a:prstGeom prst="line">
            <a:avLst/>
          </a:prstGeom>
          <a:ln w="25400">
            <a:solidFill>
              <a:schemeClr val="accent3">
                <a:satOff val="18648"/>
                <a:lumOff val="5971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71" name="(100 kg xenon)"/>
          <p:cNvSpPr txBox="1"/>
          <p:nvPr/>
        </p:nvSpPr>
        <p:spPr>
          <a:xfrm>
            <a:off x="8440597" y="4275692"/>
            <a:ext cx="1842771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(100 kg xenon)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74" name="10L-prototype Δ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10L-prototype ΔE</a:t>
            </a:r>
          </a:p>
        </p:txBody>
      </p:sp>
      <p:pic>
        <p:nvPicPr>
          <p:cNvPr id="475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rcRect l="11703" t="40004" r="65264" b="47612"/>
          <a:stretch>
            <a:fillRect/>
          </a:stretch>
        </p:blipFill>
        <p:spPr>
          <a:xfrm>
            <a:off x="9206632" y="-134888"/>
            <a:ext cx="3927474" cy="2984767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L 9 cm"/>
          <p:cNvSpPr txBox="1"/>
          <p:nvPr/>
        </p:nvSpPr>
        <p:spPr>
          <a:xfrm>
            <a:off x="10800799" y="150539"/>
            <a:ext cx="739141" cy="381001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L 9 cm</a:t>
            </a:r>
          </a:p>
        </p:txBody>
      </p:sp>
      <p:sp>
        <p:nvSpPr>
          <p:cNvPr id="477" name="線"/>
          <p:cNvSpPr/>
          <p:nvPr/>
        </p:nvSpPr>
        <p:spPr>
          <a:xfrm flipV="1">
            <a:off x="11709400" y="722560"/>
            <a:ext cx="0" cy="1270001"/>
          </a:xfrm>
          <a:prstGeom prst="line">
            <a:avLst/>
          </a:prstGeom>
          <a:ln w="25400">
            <a:solidFill>
              <a:schemeClr val="accent3">
                <a:satOff val="18648"/>
                <a:lumOff val="5971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78" name="線"/>
          <p:cNvSpPr/>
          <p:nvPr/>
        </p:nvSpPr>
        <p:spPr>
          <a:xfrm>
            <a:off x="10443172" y="633660"/>
            <a:ext cx="1167380" cy="1"/>
          </a:xfrm>
          <a:prstGeom prst="line">
            <a:avLst/>
          </a:prstGeom>
          <a:ln w="25400">
            <a:solidFill>
              <a:schemeClr val="accent3">
                <a:satOff val="18648"/>
                <a:lumOff val="5971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79" name="Φ 10 cm"/>
          <p:cNvSpPr txBox="1"/>
          <p:nvPr/>
        </p:nvSpPr>
        <p:spPr>
          <a:xfrm>
            <a:off x="11769148" y="1992039"/>
            <a:ext cx="961442" cy="381001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Φ 10 cm</a:t>
            </a:r>
          </a:p>
        </p:txBody>
      </p:sp>
      <p:pic>
        <p:nvPicPr>
          <p:cNvPr id="480" name="イメージ" descr="イメージ"/>
          <p:cNvPicPr>
            <a:picLocks noChangeAspect="1"/>
          </p:cNvPicPr>
          <p:nvPr/>
        </p:nvPicPr>
        <p:blipFill>
          <a:blip r:embed="rId3">
            <a:extLst/>
          </a:blip>
          <a:srcRect l="47702" t="0" r="11203" b="77208"/>
          <a:stretch>
            <a:fillRect/>
          </a:stretch>
        </p:blipFill>
        <p:spPr>
          <a:xfrm>
            <a:off x="257436" y="5227898"/>
            <a:ext cx="6390352" cy="4051583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30 keV"/>
          <p:cNvSpPr txBox="1"/>
          <p:nvPr/>
        </p:nvSpPr>
        <p:spPr>
          <a:xfrm>
            <a:off x="1375714" y="5410199"/>
            <a:ext cx="80457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600">
                <a:solidFill>
                  <a:schemeClr val="accent1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30 keV</a:t>
            </a:r>
          </a:p>
        </p:txBody>
      </p:sp>
      <p:sp>
        <p:nvSpPr>
          <p:cNvPr id="482" name="81 keV"/>
          <p:cNvSpPr txBox="1"/>
          <p:nvPr/>
        </p:nvSpPr>
        <p:spPr>
          <a:xfrm>
            <a:off x="1934514" y="6781886"/>
            <a:ext cx="80457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600">
                <a:solidFill>
                  <a:schemeClr val="accent1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81 keV</a:t>
            </a:r>
          </a:p>
        </p:txBody>
      </p:sp>
      <p:sp>
        <p:nvSpPr>
          <p:cNvPr id="483" name="51 keV"/>
          <p:cNvSpPr txBox="1"/>
          <p:nvPr/>
        </p:nvSpPr>
        <p:spPr>
          <a:xfrm>
            <a:off x="1502714" y="6096043"/>
            <a:ext cx="80457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600">
                <a:solidFill>
                  <a:schemeClr val="accent1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51 keV</a:t>
            </a:r>
          </a:p>
        </p:txBody>
      </p:sp>
      <p:sp>
        <p:nvSpPr>
          <p:cNvPr id="484" name="線"/>
          <p:cNvSpPr/>
          <p:nvPr/>
        </p:nvSpPr>
        <p:spPr>
          <a:xfrm flipV="1">
            <a:off x="1587500" y="6462439"/>
            <a:ext cx="0" cy="1270001"/>
          </a:xfrm>
          <a:prstGeom prst="line">
            <a:avLst/>
          </a:prstGeom>
          <a:ln w="127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85" name="線"/>
          <p:cNvSpPr/>
          <p:nvPr/>
        </p:nvSpPr>
        <p:spPr>
          <a:xfrm flipV="1">
            <a:off x="5415474" y="7690916"/>
            <a:ext cx="211535" cy="841624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86" name="線"/>
          <p:cNvSpPr/>
          <p:nvPr/>
        </p:nvSpPr>
        <p:spPr>
          <a:xfrm flipH="1" flipV="1">
            <a:off x="3497105" y="7678216"/>
            <a:ext cx="325596" cy="867024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87" name="276 keV"/>
          <p:cNvSpPr txBox="1"/>
          <p:nvPr/>
        </p:nvSpPr>
        <p:spPr>
          <a:xfrm rot="18900000">
            <a:off x="3570681" y="5918243"/>
            <a:ext cx="93583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600">
                <a:solidFill>
                  <a:schemeClr val="accent1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276 keV</a:t>
            </a:r>
          </a:p>
        </p:txBody>
      </p:sp>
      <p:sp>
        <p:nvSpPr>
          <p:cNvPr id="488" name="302 keV"/>
          <p:cNvSpPr txBox="1"/>
          <p:nvPr/>
        </p:nvSpPr>
        <p:spPr>
          <a:xfrm rot="18900000">
            <a:off x="4015181" y="6007143"/>
            <a:ext cx="93583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600">
                <a:solidFill>
                  <a:schemeClr val="accent1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302 keV</a:t>
            </a:r>
          </a:p>
        </p:txBody>
      </p:sp>
      <p:sp>
        <p:nvSpPr>
          <p:cNvPr id="489" name="326 keV"/>
          <p:cNvSpPr txBox="1"/>
          <p:nvPr/>
        </p:nvSpPr>
        <p:spPr>
          <a:xfrm rot="18900000">
            <a:off x="4446981" y="6096043"/>
            <a:ext cx="93583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600">
                <a:solidFill>
                  <a:schemeClr val="accent1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326 keV</a:t>
            </a:r>
          </a:p>
        </p:txBody>
      </p:sp>
      <p:sp>
        <p:nvSpPr>
          <p:cNvPr id="490" name="356 keV"/>
          <p:cNvSpPr txBox="1"/>
          <p:nvPr/>
        </p:nvSpPr>
        <p:spPr>
          <a:xfrm rot="18900000">
            <a:off x="5196281" y="6096043"/>
            <a:ext cx="93583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600">
                <a:solidFill>
                  <a:schemeClr val="accent1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356 keV</a:t>
            </a:r>
          </a:p>
        </p:txBody>
      </p:sp>
      <p:pic>
        <p:nvPicPr>
          <p:cNvPr id="491" name="イメージ" descr="イメージ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24227" y="4875564"/>
            <a:ext cx="5567881" cy="4193646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四角形"/>
          <p:cNvSpPr/>
          <p:nvPr/>
        </p:nvSpPr>
        <p:spPr>
          <a:xfrm>
            <a:off x="11598943" y="6532019"/>
            <a:ext cx="220913" cy="2113107"/>
          </a:xfrm>
          <a:prstGeom prst="rect">
            <a:avLst/>
          </a:prstGeom>
          <a:solidFill>
            <a:srgbClr val="A6AAA9">
              <a:alpha val="6379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93" name="線"/>
          <p:cNvSpPr/>
          <p:nvPr/>
        </p:nvSpPr>
        <p:spPr>
          <a:xfrm flipV="1">
            <a:off x="11709399" y="6648540"/>
            <a:ext cx="1" cy="201081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494" name="イメージ" descr="イメージ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67179" y="3145551"/>
            <a:ext cx="4991833" cy="375978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495" name="四角形"/>
          <p:cNvSpPr/>
          <p:nvPr/>
        </p:nvSpPr>
        <p:spPr>
          <a:xfrm>
            <a:off x="7205541" y="8064251"/>
            <a:ext cx="942780" cy="82574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96" name="線"/>
          <p:cNvSpPr/>
          <p:nvPr/>
        </p:nvSpPr>
        <p:spPr>
          <a:xfrm flipV="1">
            <a:off x="8147946" y="7200691"/>
            <a:ext cx="350554" cy="90190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97" name="Target: 0.5% FWHM"/>
          <p:cNvSpPr txBox="1"/>
          <p:nvPr/>
        </p:nvSpPr>
        <p:spPr>
          <a:xfrm>
            <a:off x="9862904" y="6019843"/>
            <a:ext cx="2614931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5"/>
                </a:solidFill>
              </a:defRPr>
            </a:lvl1pPr>
          </a:lstStyle>
          <a:p>
            <a:pPr/>
            <a:r>
              <a:t>Target: 0.5% FWHM</a:t>
            </a:r>
          </a:p>
        </p:txBody>
      </p:sp>
      <p:sp>
        <p:nvSpPr>
          <p:cNvPr id="498" name="Extrapolate to Q-value…"/>
          <p:cNvSpPr txBox="1"/>
          <p:nvPr/>
        </p:nvSpPr>
        <p:spPr>
          <a:xfrm>
            <a:off x="8478944" y="3652539"/>
            <a:ext cx="3192738" cy="108585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900"/>
            </a:pPr>
            <a:r>
              <a:t>Extrapolate to Q-value</a:t>
            </a:r>
          </a:p>
          <a:p>
            <a:pPr marL="246944" indent="-246944" algn="l">
              <a:buSzPct val="75000"/>
              <a:buChar char="•"/>
              <a:defRPr sz="1900">
                <a:solidFill>
                  <a:schemeClr val="accent2"/>
                </a:solidFill>
              </a:defRPr>
            </a:pPr>
            <a:r>
              <a:t>1.74% FWHM w/</a:t>
            </a:r>
          </a:p>
          <a:p>
            <a:pPr marL="246944" indent="-246944" algn="l">
              <a:buSzPct val="75000"/>
              <a:buChar char="•"/>
              <a:defRPr sz="1900">
                <a:solidFill>
                  <a:schemeClr val="accent1"/>
                </a:solidFill>
              </a:defRPr>
            </a:pPr>
            <a:r>
              <a:t>0.82% FWHM w/ </a:t>
            </a:r>
          </a:p>
        </p:txBody>
      </p:sp>
      <p:pic>
        <p:nvPicPr>
          <p:cNvPr id="499" name="イメージ" descr="イメージ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49694" y="4036714"/>
            <a:ext cx="1485901" cy="31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イメージ" descr="イメージ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59021" y="4463504"/>
            <a:ext cx="596901" cy="266701"/>
          </a:xfrm>
          <a:prstGeom prst="rect">
            <a:avLst/>
          </a:prstGeom>
          <a:ln w="12700">
            <a:miter lim="400000"/>
          </a:ln>
        </p:spPr>
      </p:pic>
      <p:sp>
        <p:nvSpPr>
          <p:cNvPr id="501" name="Check ΔE with 57Co, 133Ba…"/>
          <p:cNvSpPr txBox="1"/>
          <p:nvPr/>
        </p:nvSpPr>
        <p:spPr>
          <a:xfrm>
            <a:off x="334824" y="1792346"/>
            <a:ext cx="7788552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21027" indent="-321027"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Check ΔE with </a:t>
            </a:r>
            <a:r>
              <a:rPr baseline="31999"/>
              <a:t>57</a:t>
            </a:r>
            <a:r>
              <a:t>Co, </a:t>
            </a:r>
            <a:r>
              <a:rPr baseline="31999"/>
              <a:t>133</a:t>
            </a:r>
            <a:r>
              <a:t>Ba</a:t>
            </a:r>
          </a:p>
          <a:p>
            <a:pPr marL="321027" indent="-321027"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Q-value (2.46 MeV) is too large for this small size</a:t>
            </a:r>
          </a:p>
          <a:p>
            <a:pPr marL="321027" indent="-321027"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Estimated to </a:t>
            </a:r>
            <a:r>
              <a:rPr>
                <a:solidFill>
                  <a:schemeClr val="accent5"/>
                </a:solidFill>
              </a:rPr>
              <a:t>0.8~1.8% FWHM @ Q-value</a:t>
            </a:r>
          </a:p>
        </p:txBody>
      </p:sp>
      <p:sp>
        <p:nvSpPr>
          <p:cNvPr id="502" name="worse ΔE than expectation"/>
          <p:cNvSpPr txBox="1"/>
          <p:nvPr/>
        </p:nvSpPr>
        <p:spPr>
          <a:xfrm>
            <a:off x="1670875" y="3694769"/>
            <a:ext cx="473545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worse ΔE than expectation</a:t>
            </a:r>
          </a:p>
        </p:txBody>
      </p:sp>
      <p:pic>
        <p:nvPicPr>
          <p:cNvPr id="503" name="線" descr="線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145349" y="3148982"/>
            <a:ext cx="4408484" cy="63501"/>
          </a:xfrm>
          <a:prstGeom prst="rect">
            <a:avLst/>
          </a:prstGeom>
        </p:spPr>
      </p:pic>
      <p:sp>
        <p:nvSpPr>
          <p:cNvPr id="505" name="Q-val."/>
          <p:cNvSpPr txBox="1"/>
          <p:nvPr/>
        </p:nvSpPr>
        <p:spPr>
          <a:xfrm>
            <a:off x="10667945" y="7374545"/>
            <a:ext cx="100485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Q-val.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Chambe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93888" indent="-493888">
              <a:buSzPct val="100000"/>
              <a:buChar char="□"/>
              <a:defRPr sz="3600"/>
            </a:pPr>
            <a:r>
              <a:t>Chamber</a:t>
            </a:r>
          </a:p>
          <a:p>
            <a:pPr marL="493888" indent="-493888">
              <a:buSzPct val="100000"/>
              <a:buChar char="□"/>
              <a:defRPr sz="3600"/>
            </a:pPr>
            <a:r>
              <a:t>ELCC</a:t>
            </a:r>
          </a:p>
          <a:p>
            <a:pPr marL="493888" indent="-493888">
              <a:buSzPct val="100000"/>
              <a:buChar char="□"/>
              <a:defRPr sz="3600"/>
            </a:pPr>
            <a:r>
              <a:t>Field cage</a:t>
            </a:r>
          </a:p>
          <a:p>
            <a:pPr marL="493888" indent="-493888">
              <a:buSzPct val="100000"/>
              <a:buChar char="□"/>
              <a:defRPr sz="3600"/>
            </a:pPr>
            <a:r>
              <a:t>Electronics</a:t>
            </a:r>
          </a:p>
        </p:txBody>
      </p:sp>
      <p:sp>
        <p:nvSpPr>
          <p:cNvPr id="508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09" name="180L prototype detecto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180L prototype detector</a:t>
            </a:r>
          </a:p>
        </p:txBody>
      </p:sp>
      <p:sp>
        <p:nvSpPr>
          <p:cNvPr id="510" name="Now constructing …"/>
          <p:cNvSpPr txBox="1"/>
          <p:nvPr/>
        </p:nvSpPr>
        <p:spPr>
          <a:xfrm>
            <a:off x="4320413" y="5238750"/>
            <a:ext cx="4363975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Now constructing 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Chambe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93888" indent="-493888">
              <a:buSzPct val="100000"/>
              <a:buChar char="□"/>
              <a:defRPr sz="3600"/>
            </a:pPr>
            <a:r>
              <a:t>Chamber</a:t>
            </a:r>
          </a:p>
          <a:p>
            <a:pPr marL="493888" indent="-493888">
              <a:buSzPct val="100000"/>
              <a:buChar char="□"/>
              <a:defRPr sz="3600">
                <a:solidFill>
                  <a:srgbClr val="A6AAA9"/>
                </a:solidFill>
              </a:defRPr>
            </a:pPr>
            <a:r>
              <a:t>ELCC</a:t>
            </a:r>
          </a:p>
          <a:p>
            <a:pPr marL="493888" indent="-493888">
              <a:buSzPct val="100000"/>
              <a:buChar char="□"/>
              <a:defRPr sz="3600">
                <a:solidFill>
                  <a:srgbClr val="A6AAA9"/>
                </a:solidFill>
              </a:defRPr>
            </a:pPr>
            <a:r>
              <a:t>Field cage</a:t>
            </a:r>
          </a:p>
          <a:p>
            <a:pPr marL="493888" indent="-493888">
              <a:buSzPct val="100000"/>
              <a:buChar char="□"/>
              <a:defRPr sz="3600">
                <a:solidFill>
                  <a:srgbClr val="A6AAA9"/>
                </a:solidFill>
              </a:defRPr>
            </a:pPr>
            <a:r>
              <a:t>Electronics</a:t>
            </a:r>
          </a:p>
        </p:txBody>
      </p:sp>
      <p:sp>
        <p:nvSpPr>
          <p:cNvPr id="51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14" name="180L prototype detecto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180L prototype detector</a:t>
            </a:r>
          </a:p>
        </p:txBody>
      </p:sp>
      <p:pic>
        <p:nvPicPr>
          <p:cNvPr id="515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17477" y="1723563"/>
            <a:ext cx="4890067" cy="3671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516" name="Assembly.pdf" descr="Assembly.pdf"/>
          <p:cNvPicPr>
            <a:picLocks noChangeAspect="1"/>
          </p:cNvPicPr>
          <p:nvPr/>
        </p:nvPicPr>
        <p:blipFill>
          <a:blip r:embed="rId3">
            <a:extLst/>
          </a:blip>
          <a:srcRect l="24767" t="13568" r="18585" b="0"/>
          <a:stretch>
            <a:fillRect/>
          </a:stretch>
        </p:blipFill>
        <p:spPr>
          <a:xfrm>
            <a:off x="2452434" y="4878116"/>
            <a:ext cx="5197679" cy="4188981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L83cm"/>
          <p:cNvSpPr txBox="1"/>
          <p:nvPr/>
        </p:nvSpPr>
        <p:spPr>
          <a:xfrm>
            <a:off x="11393127" y="4760639"/>
            <a:ext cx="773685" cy="381001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L83cm</a:t>
            </a:r>
          </a:p>
        </p:txBody>
      </p:sp>
      <p:sp>
        <p:nvSpPr>
          <p:cNvPr id="518" name="線"/>
          <p:cNvSpPr/>
          <p:nvPr/>
        </p:nvSpPr>
        <p:spPr>
          <a:xfrm flipV="1">
            <a:off x="10671771" y="3002087"/>
            <a:ext cx="1479154" cy="1479153"/>
          </a:xfrm>
          <a:prstGeom prst="line">
            <a:avLst/>
          </a:prstGeom>
          <a:ln w="25400">
            <a:solidFill>
              <a:schemeClr val="accent3">
                <a:satOff val="18648"/>
                <a:lumOff val="5971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519" name="線"/>
          <p:cNvSpPr/>
          <p:nvPr/>
        </p:nvSpPr>
        <p:spPr>
          <a:xfrm flipV="1">
            <a:off x="9422934" y="2510329"/>
            <a:ext cx="1" cy="2097912"/>
          </a:xfrm>
          <a:prstGeom prst="line">
            <a:avLst/>
          </a:prstGeom>
          <a:ln w="25400">
            <a:solidFill>
              <a:schemeClr val="accent3">
                <a:satOff val="18648"/>
                <a:lumOff val="5971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520" name="Φ55cm"/>
          <p:cNvSpPr txBox="1"/>
          <p:nvPr/>
        </p:nvSpPr>
        <p:spPr>
          <a:xfrm>
            <a:off x="8238548" y="2119039"/>
            <a:ext cx="859842" cy="381001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Φ55cm</a:t>
            </a:r>
          </a:p>
        </p:txBody>
      </p:sp>
      <p:sp>
        <p:nvSpPr>
          <p:cNvPr id="521" name="Test ΔE @ Q-value (2.5 MeV)…"/>
          <p:cNvSpPr txBox="1"/>
          <p:nvPr/>
        </p:nvSpPr>
        <p:spPr>
          <a:xfrm>
            <a:off x="7724923" y="6521980"/>
            <a:ext cx="4875175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4500" indent="-444500"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Test ΔE @ Q-value (2.5 MeV)</a:t>
            </a:r>
          </a:p>
          <a:p>
            <a:pPr marL="444500" indent="-444500"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~ 100L FV</a:t>
            </a:r>
          </a:p>
          <a:p>
            <a:pPr marL="444500" indent="-444500"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~ 1000ch MPPCs</a:t>
            </a:r>
          </a:p>
          <a:p>
            <a:pPr marL="444500" indent="-444500"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SUS</a:t>
            </a:r>
          </a:p>
          <a:p>
            <a:pPr marL="444500" indent="-444500"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(underground)</a:t>
            </a:r>
          </a:p>
        </p:txBody>
      </p:sp>
      <p:sp>
        <p:nvSpPr>
          <p:cNvPr id="522" name="×10 volume than current"/>
          <p:cNvSpPr txBox="1"/>
          <p:nvPr/>
        </p:nvSpPr>
        <p:spPr>
          <a:xfrm>
            <a:off x="8126637" y="5928151"/>
            <a:ext cx="407174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×10 volume than current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Chambe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93888" indent="-493888">
              <a:buSzPct val="100000"/>
              <a:buChar char="□"/>
              <a:defRPr sz="3600">
                <a:solidFill>
                  <a:srgbClr val="A6AAA9"/>
                </a:solidFill>
              </a:defRPr>
            </a:pPr>
            <a:r>
              <a:t>Chamber</a:t>
            </a:r>
          </a:p>
          <a:p>
            <a:pPr marL="493888" indent="-493888">
              <a:buSzPct val="100000"/>
              <a:buChar char="□"/>
              <a:defRPr sz="3600"/>
            </a:pPr>
            <a:r>
              <a:t>ELCC</a:t>
            </a:r>
          </a:p>
          <a:p>
            <a:pPr marL="493888" indent="-493888">
              <a:buSzPct val="100000"/>
              <a:buChar char="□"/>
              <a:defRPr sz="3600">
                <a:solidFill>
                  <a:srgbClr val="A6AAA9"/>
                </a:solidFill>
              </a:defRPr>
            </a:pPr>
            <a:r>
              <a:t>Field cage</a:t>
            </a:r>
          </a:p>
          <a:p>
            <a:pPr marL="493888" indent="-493888">
              <a:buSzPct val="100000"/>
              <a:buChar char="□"/>
              <a:defRPr sz="3600">
                <a:solidFill>
                  <a:srgbClr val="A6AAA9"/>
                </a:solidFill>
              </a:defRPr>
            </a:pPr>
            <a:r>
              <a:t>Electronics</a:t>
            </a:r>
          </a:p>
        </p:txBody>
      </p:sp>
      <p:sp>
        <p:nvSpPr>
          <p:cNvPr id="525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26" name="180L prototype detecto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180L prototype detector</a:t>
            </a:r>
          </a:p>
        </p:txBody>
      </p:sp>
      <p:pic>
        <p:nvPicPr>
          <p:cNvPr id="527" name="スクリーンショット 2018-08-07 1.06.35.png" descr="スクリーンショット 2018-08-07 1.06.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88242" y="5025783"/>
            <a:ext cx="3613516" cy="3984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スクリーンショット 2018-08-06 23.42.52.png" descr="スクリーンショット 2018-08-06 23.42.5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1593" y="1882362"/>
            <a:ext cx="4455692" cy="281387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529" name="スクリーンショット 2018-08-06 23.43.10.png" descr="スクリーンショット 2018-08-06 23.43.1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99637" y="1949810"/>
            <a:ext cx="3790726" cy="204397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530" name="四角形"/>
          <p:cNvSpPr/>
          <p:nvPr/>
        </p:nvSpPr>
        <p:spPr>
          <a:xfrm>
            <a:off x="7441307" y="4014737"/>
            <a:ext cx="858143" cy="58817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531" name="線"/>
          <p:cNvSpPr/>
          <p:nvPr/>
        </p:nvSpPr>
        <p:spPr>
          <a:xfrm flipV="1">
            <a:off x="8296969" y="3971394"/>
            <a:ext cx="664172" cy="39721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532" name="四角形"/>
          <p:cNvSpPr/>
          <p:nvPr/>
        </p:nvSpPr>
        <p:spPr>
          <a:xfrm>
            <a:off x="9219307" y="6529337"/>
            <a:ext cx="858143" cy="58817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533" name="線"/>
          <p:cNvSpPr/>
          <p:nvPr/>
        </p:nvSpPr>
        <p:spPr>
          <a:xfrm>
            <a:off x="8352455" y="4642076"/>
            <a:ext cx="923430" cy="191724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grpSp>
        <p:nvGrpSpPr>
          <p:cNvPr id="536" name="スクリーンショット 2018-08-20 21.21.18.png"/>
          <p:cNvGrpSpPr/>
          <p:nvPr/>
        </p:nvGrpSpPr>
        <p:grpSpPr>
          <a:xfrm>
            <a:off x="702900" y="5643723"/>
            <a:ext cx="6888486" cy="3691506"/>
            <a:chOff x="0" y="0"/>
            <a:chExt cx="6888484" cy="3691504"/>
          </a:xfrm>
        </p:grpSpPr>
        <p:pic>
          <p:nvPicPr>
            <p:cNvPr id="535" name="スクリーンショット 2018-08-20 21.21.18.png" descr="スクリーンショット 2018-08-20 21.21.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0800" y="50800"/>
              <a:ext cx="6786885" cy="35899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34" name="スクリーンショット 2018-08-20 21.21.18.png" descr="スクリーンショット 2018-08-20 21.21.18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6888485" cy="3691505"/>
            </a:xfrm>
            <a:prstGeom prst="rect">
              <a:avLst/>
            </a:prstGeom>
            <a:effectLst/>
          </p:spPr>
        </p:pic>
      </p:grpSp>
      <p:sp>
        <p:nvSpPr>
          <p:cNvPr id="537" name="Sectional view of ELCC design"/>
          <p:cNvSpPr txBox="1"/>
          <p:nvPr/>
        </p:nvSpPr>
        <p:spPr>
          <a:xfrm>
            <a:off x="566288" y="5029200"/>
            <a:ext cx="493489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Sectional view of ELCC design</a:t>
            </a:r>
          </a:p>
        </p:txBody>
      </p:sp>
      <p:sp>
        <p:nvSpPr>
          <p:cNvPr id="538" name="Cell Φ 6mm"/>
          <p:cNvSpPr txBox="1"/>
          <p:nvPr/>
        </p:nvSpPr>
        <p:spPr>
          <a:xfrm>
            <a:off x="10661669" y="3971371"/>
            <a:ext cx="191983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Cell Φ 6mm</a:t>
            </a:r>
          </a:p>
        </p:txBody>
      </p:sp>
      <p:sp>
        <p:nvSpPr>
          <p:cNvPr id="539" name="線"/>
          <p:cNvSpPr/>
          <p:nvPr/>
        </p:nvSpPr>
        <p:spPr>
          <a:xfrm flipV="1">
            <a:off x="10159999" y="3022715"/>
            <a:ext cx="883544" cy="453046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540" name="Unit"/>
          <p:cNvSpPr txBox="1"/>
          <p:nvPr/>
        </p:nvSpPr>
        <p:spPr>
          <a:xfrm>
            <a:off x="7165862" y="1869662"/>
            <a:ext cx="1038759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Unit</a:t>
            </a:r>
          </a:p>
        </p:txBody>
      </p:sp>
      <p:sp>
        <p:nvSpPr>
          <p:cNvPr id="541" name="ELCC"/>
          <p:cNvSpPr txBox="1"/>
          <p:nvPr/>
        </p:nvSpPr>
        <p:spPr>
          <a:xfrm>
            <a:off x="11395293" y="5090881"/>
            <a:ext cx="1249528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ELCC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Chambe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93888" indent="-493888">
              <a:buSzPct val="100000"/>
              <a:buChar char="□"/>
              <a:defRPr sz="3600">
                <a:solidFill>
                  <a:srgbClr val="A6AAA9"/>
                </a:solidFill>
              </a:defRPr>
            </a:pPr>
            <a:r>
              <a:t>Chamber</a:t>
            </a:r>
          </a:p>
          <a:p>
            <a:pPr marL="493888" indent="-493888">
              <a:buSzPct val="100000"/>
              <a:buChar char="□"/>
              <a:defRPr sz="3600">
                <a:solidFill>
                  <a:srgbClr val="A6AAA9"/>
                </a:solidFill>
              </a:defRPr>
            </a:pPr>
            <a:r>
              <a:t>ELCC</a:t>
            </a:r>
          </a:p>
          <a:p>
            <a:pPr marL="493888" indent="-493888">
              <a:buSzPct val="100000"/>
              <a:buChar char="□"/>
              <a:defRPr sz="3600"/>
            </a:pPr>
            <a:r>
              <a:t>Field cage</a:t>
            </a:r>
          </a:p>
          <a:p>
            <a:pPr marL="493888" indent="-493888">
              <a:buSzPct val="100000"/>
              <a:buChar char="□"/>
              <a:defRPr sz="3600">
                <a:solidFill>
                  <a:srgbClr val="A6AAA9"/>
                </a:solidFill>
              </a:defRPr>
            </a:pPr>
            <a:r>
              <a:t>Electronics</a:t>
            </a:r>
          </a:p>
        </p:txBody>
      </p:sp>
      <p:sp>
        <p:nvSpPr>
          <p:cNvPr id="544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45" name="180L prototype detecto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180L prototype detector</a:t>
            </a:r>
          </a:p>
        </p:txBody>
      </p:sp>
      <p:pic>
        <p:nvPicPr>
          <p:cNvPr id="546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rcRect l="79566" t="81295" r="0" b="7365"/>
          <a:stretch>
            <a:fillRect/>
          </a:stretch>
        </p:blipFill>
        <p:spPr>
          <a:xfrm>
            <a:off x="7697421" y="4958376"/>
            <a:ext cx="5602321" cy="4394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イメージ" descr="イメージ"/>
          <p:cNvPicPr>
            <a:picLocks noChangeAspect="1"/>
          </p:cNvPicPr>
          <p:nvPr/>
        </p:nvPicPr>
        <p:blipFill>
          <a:blip r:embed="rId3">
            <a:extLst/>
          </a:blip>
          <a:srcRect l="66787" t="82268" r="19441" b="8042"/>
          <a:stretch>
            <a:fillRect/>
          </a:stretch>
        </p:blipFill>
        <p:spPr>
          <a:xfrm>
            <a:off x="9383260" y="1723563"/>
            <a:ext cx="3332705" cy="3314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48" name="イメージ" descr="イメージ"/>
          <p:cNvPicPr>
            <a:picLocks noChangeAspect="1"/>
          </p:cNvPicPr>
          <p:nvPr/>
        </p:nvPicPr>
        <p:blipFill>
          <a:blip r:embed="rId4">
            <a:extLst/>
          </a:blip>
          <a:srcRect l="0" t="83850" r="83478" b="2285"/>
          <a:stretch>
            <a:fillRect/>
          </a:stretch>
        </p:blipFill>
        <p:spPr>
          <a:xfrm>
            <a:off x="4896337" y="5388787"/>
            <a:ext cx="3095630" cy="3672178"/>
          </a:xfrm>
          <a:prstGeom prst="rect">
            <a:avLst/>
          </a:prstGeom>
          <a:ln w="12700">
            <a:miter lim="400000"/>
          </a:ln>
        </p:spPr>
      </p:pic>
      <p:sp>
        <p:nvSpPr>
          <p:cNvPr id="549" name="Prototype…"/>
          <p:cNvSpPr txBox="1"/>
          <p:nvPr/>
        </p:nvSpPr>
        <p:spPr>
          <a:xfrm>
            <a:off x="1851742" y="5562353"/>
            <a:ext cx="2979116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2600">
                <a:latin typeface="+mj-lt"/>
                <a:ea typeface="+mj-ea"/>
                <a:cs typeface="+mj-cs"/>
                <a:sym typeface="Avenir Next"/>
              </a:defRPr>
            </a:pPr>
            <a:r>
              <a:t>Prototype</a:t>
            </a:r>
          </a:p>
          <a:p>
            <a:pPr>
              <a:defRPr b="1" sz="2600">
                <a:latin typeface="+mj-lt"/>
                <a:ea typeface="+mj-ea"/>
                <a:cs typeface="+mj-cs"/>
                <a:sym typeface="Avenir Next"/>
              </a:defRPr>
            </a:pPr>
            <a:r>
              <a:t>Cockcroft-Walton </a:t>
            </a:r>
          </a:p>
        </p:txBody>
      </p:sp>
      <p:sp>
        <p:nvSpPr>
          <p:cNvPr id="550" name="PTFE field cage"/>
          <p:cNvSpPr txBox="1"/>
          <p:nvPr/>
        </p:nvSpPr>
        <p:spPr>
          <a:xfrm>
            <a:off x="5771412" y="2261329"/>
            <a:ext cx="257032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PTFE field cage</a:t>
            </a:r>
          </a:p>
        </p:txBody>
      </p:sp>
      <p:sp>
        <p:nvSpPr>
          <p:cNvPr id="551" name="For HV supply…"/>
          <p:cNvSpPr txBox="1"/>
          <p:nvPr/>
        </p:nvSpPr>
        <p:spPr>
          <a:xfrm>
            <a:off x="1356234" y="6590524"/>
            <a:ext cx="3713455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46944" indent="-246944">
              <a:buSzPct val="75000"/>
              <a:buChar char="•"/>
              <a:defRPr sz="2000">
                <a:latin typeface="+mj-lt"/>
                <a:ea typeface="+mj-ea"/>
                <a:cs typeface="+mj-cs"/>
                <a:sym typeface="Avenir Next"/>
              </a:defRPr>
            </a:pPr>
            <a:r>
              <a:t>For HV supply</a:t>
            </a:r>
          </a:p>
          <a:p>
            <a:pPr marL="246944" indent="-246944">
              <a:buSzPct val="75000"/>
              <a:buChar char="•"/>
              <a:defRPr sz="2000">
                <a:latin typeface="+mj-lt"/>
                <a:ea typeface="+mj-ea"/>
                <a:cs typeface="+mj-cs"/>
                <a:sym typeface="Avenir Next"/>
              </a:defRPr>
            </a:pPr>
            <a:r>
              <a:t>Currently feasibility check with HP10L </a:t>
            </a:r>
          </a:p>
        </p:txBody>
      </p:sp>
      <p:sp>
        <p:nvSpPr>
          <p:cNvPr id="552" name="Alignment of Electric field…"/>
          <p:cNvSpPr txBox="1"/>
          <p:nvPr/>
        </p:nvSpPr>
        <p:spPr>
          <a:xfrm>
            <a:off x="5282020" y="2987213"/>
            <a:ext cx="3822503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46944" indent="-246944">
              <a:buSzPct val="75000"/>
              <a:buChar char="•"/>
              <a:defRPr sz="2000">
                <a:latin typeface="+mj-lt"/>
                <a:ea typeface="+mj-ea"/>
                <a:cs typeface="+mj-cs"/>
                <a:sym typeface="Avenir Next"/>
              </a:defRPr>
            </a:pPr>
            <a:r>
              <a:t>Alignment of Electric field</a:t>
            </a:r>
          </a:p>
          <a:p>
            <a:pPr marL="246944" indent="-246944">
              <a:buSzPct val="75000"/>
              <a:buChar char="•"/>
              <a:defRPr sz="2000">
                <a:latin typeface="+mj-lt"/>
                <a:ea typeface="+mj-ea"/>
                <a:cs typeface="+mj-cs"/>
                <a:sym typeface="Avenir Next"/>
              </a:defRPr>
            </a:pPr>
            <a:r>
              <a:t> Reflection of scintillation light</a:t>
            </a:r>
          </a:p>
        </p:txBody>
      </p:sp>
      <p:sp>
        <p:nvSpPr>
          <p:cNvPr id="553" name="check with HP10L"/>
          <p:cNvSpPr txBox="1"/>
          <p:nvPr/>
        </p:nvSpPr>
        <p:spPr>
          <a:xfrm>
            <a:off x="10894361" y="8937076"/>
            <a:ext cx="174579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check with HP10L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Chambe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93888" indent="-493888">
              <a:buSzPct val="100000"/>
              <a:buChar char="□"/>
              <a:defRPr sz="3600">
                <a:solidFill>
                  <a:srgbClr val="A6AAA9"/>
                </a:solidFill>
              </a:defRPr>
            </a:pPr>
            <a:r>
              <a:t>Chamber</a:t>
            </a:r>
          </a:p>
          <a:p>
            <a:pPr marL="493888" indent="-493888">
              <a:buSzPct val="100000"/>
              <a:buChar char="□"/>
              <a:defRPr sz="3600">
                <a:solidFill>
                  <a:srgbClr val="A6AAA9"/>
                </a:solidFill>
              </a:defRPr>
            </a:pPr>
            <a:r>
              <a:t>ELCC</a:t>
            </a:r>
          </a:p>
          <a:p>
            <a:pPr marL="493888" indent="-493888">
              <a:buSzPct val="100000"/>
              <a:buChar char="□"/>
              <a:defRPr sz="3600">
                <a:solidFill>
                  <a:srgbClr val="A6AAA9"/>
                </a:solidFill>
              </a:defRPr>
            </a:pPr>
            <a:r>
              <a:t>Field cage</a:t>
            </a:r>
          </a:p>
          <a:p>
            <a:pPr marL="493888" indent="-493888">
              <a:buSzPct val="100000"/>
              <a:buChar char="□"/>
              <a:defRPr sz="3600"/>
            </a:pPr>
            <a:r>
              <a:t>Electronics</a:t>
            </a:r>
          </a:p>
        </p:txBody>
      </p:sp>
      <p:sp>
        <p:nvSpPr>
          <p:cNvPr id="556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57" name="180L prototype detecto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180L prototype detector</a:t>
            </a:r>
          </a:p>
        </p:txBody>
      </p:sp>
      <p:pic>
        <p:nvPicPr>
          <p:cNvPr id="558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0006" y="5029200"/>
            <a:ext cx="5274453" cy="3955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9" name="イメージ" descr="イメージ"/>
          <p:cNvPicPr>
            <a:picLocks noChangeAspect="1"/>
          </p:cNvPicPr>
          <p:nvPr/>
        </p:nvPicPr>
        <p:blipFill>
          <a:blip r:embed="rId3">
            <a:extLst/>
          </a:blip>
          <a:srcRect l="0" t="45390" r="0" b="16215"/>
          <a:stretch>
            <a:fillRect/>
          </a:stretch>
        </p:blipFill>
        <p:spPr>
          <a:xfrm>
            <a:off x="4909679" y="6082506"/>
            <a:ext cx="8861292" cy="3099790"/>
          </a:xfrm>
          <a:prstGeom prst="rect">
            <a:avLst/>
          </a:prstGeom>
          <a:ln w="12700">
            <a:miter lim="400000"/>
          </a:ln>
        </p:spPr>
      </p:pic>
      <p:sp>
        <p:nvSpPr>
          <p:cNvPr id="560" name="Test a prototype board"/>
          <p:cNvSpPr txBox="1"/>
          <p:nvPr/>
        </p:nvSpPr>
        <p:spPr>
          <a:xfrm>
            <a:off x="7090177" y="1885950"/>
            <a:ext cx="374551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Test a prototype board</a:t>
            </a:r>
          </a:p>
        </p:txBody>
      </p:sp>
      <p:sp>
        <p:nvSpPr>
          <p:cNvPr id="561" name="HV supply for MPPCs (in the 0.2 mV)…"/>
          <p:cNvSpPr txBox="1"/>
          <p:nvPr/>
        </p:nvSpPr>
        <p:spPr>
          <a:xfrm>
            <a:off x="5416416" y="2722839"/>
            <a:ext cx="7366424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4500" indent="-444500"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HV supply for MPPCs (in the 0.2 mV)</a:t>
            </a:r>
          </a:p>
          <a:p>
            <a:pPr marL="444500" indent="-444500"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Two ADCs of dynamic range; 1 p.e. ~10</a:t>
            </a:r>
            <a:r>
              <a:rPr baseline="31999"/>
              <a:t>5</a:t>
            </a:r>
            <a:r>
              <a:t> p.e.</a:t>
            </a:r>
          </a:p>
          <a:p>
            <a:pPr marL="444500" indent="-444500"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A few hundred μsec wide for waveform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64" name="Prototype detecto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Prototype detectors</a:t>
            </a:r>
          </a:p>
        </p:txBody>
      </p:sp>
      <p:sp>
        <p:nvSpPr>
          <p:cNvPr id="565" name="矢印"/>
          <p:cNvSpPr/>
          <p:nvPr/>
        </p:nvSpPr>
        <p:spPr>
          <a:xfrm>
            <a:off x="330200" y="1778000"/>
            <a:ext cx="12344400" cy="2200077"/>
          </a:xfrm>
          <a:prstGeom prst="rightArrow">
            <a:avLst>
              <a:gd name="adj1" fmla="val 50477"/>
              <a:gd name="adj2" fmla="val 35961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566" name="2015"/>
          <p:cNvSpPr txBox="1"/>
          <p:nvPr/>
        </p:nvSpPr>
        <p:spPr>
          <a:xfrm>
            <a:off x="1448943" y="2598638"/>
            <a:ext cx="96291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2015 </a:t>
            </a:r>
          </a:p>
        </p:txBody>
      </p:sp>
      <p:sp>
        <p:nvSpPr>
          <p:cNvPr id="567" name="2018"/>
          <p:cNvSpPr txBox="1"/>
          <p:nvPr/>
        </p:nvSpPr>
        <p:spPr>
          <a:xfrm>
            <a:off x="4449318" y="2598638"/>
            <a:ext cx="88036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2018</a:t>
            </a:r>
          </a:p>
        </p:txBody>
      </p:sp>
      <p:grpSp>
        <p:nvGrpSpPr>
          <p:cNvPr id="571" name="グループ"/>
          <p:cNvGrpSpPr/>
          <p:nvPr/>
        </p:nvGrpSpPr>
        <p:grpSpPr>
          <a:xfrm>
            <a:off x="317500" y="4055020"/>
            <a:ext cx="4967139" cy="5043439"/>
            <a:chOff x="0" y="0"/>
            <a:chExt cx="4967138" cy="5043437"/>
          </a:xfrm>
        </p:grpSpPr>
        <p:sp>
          <p:nvSpPr>
            <p:cNvPr id="568" name="10L - size"/>
            <p:cNvSpPr txBox="1"/>
            <p:nvPr/>
          </p:nvSpPr>
          <p:spPr>
            <a:xfrm>
              <a:off x="368960" y="138955"/>
              <a:ext cx="1598880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2600">
                  <a:latin typeface="+mj-lt"/>
                  <a:ea typeface="+mj-ea"/>
                  <a:cs typeface="+mj-cs"/>
                  <a:sym typeface="Avenir Next"/>
                </a:defRPr>
              </a:lvl1pPr>
            </a:lstStyle>
            <a:p>
              <a:pPr/>
              <a:r>
                <a:t>10L - size</a:t>
              </a:r>
            </a:p>
          </p:txBody>
        </p:sp>
        <p:sp>
          <p:nvSpPr>
            <p:cNvPr id="569" name="Check ΔE…"/>
            <p:cNvSpPr txBox="1"/>
            <p:nvPr/>
          </p:nvSpPr>
          <p:spPr>
            <a:xfrm>
              <a:off x="268428" y="683747"/>
              <a:ext cx="2688944" cy="1016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321027" indent="-321027">
                <a:buSzPct val="75000"/>
                <a:buChar char="•"/>
                <a:defRPr sz="2600">
                  <a:latin typeface="+mj-lt"/>
                  <a:ea typeface="+mj-ea"/>
                  <a:cs typeface="+mj-cs"/>
                  <a:sym typeface="Avenir Next"/>
                </a:defRPr>
              </a:pPr>
              <a:r>
                <a:t>Check ΔE</a:t>
              </a:r>
            </a:p>
            <a:p>
              <a:pPr marL="321027" indent="-321027">
                <a:buSzPct val="75000"/>
                <a:buChar char="•"/>
                <a:defRPr sz="2600">
                  <a:latin typeface="+mj-lt"/>
                  <a:ea typeface="+mj-ea"/>
                  <a:cs typeface="+mj-cs"/>
                  <a:sym typeface="Avenir Next"/>
                </a:defRPr>
              </a:pPr>
              <a:r>
                <a:t>Proof concepts</a:t>
              </a:r>
            </a:p>
          </p:txBody>
        </p:sp>
        <p:sp>
          <p:nvSpPr>
            <p:cNvPr id="570" name="四角形"/>
            <p:cNvSpPr/>
            <p:nvPr/>
          </p:nvSpPr>
          <p:spPr>
            <a:xfrm>
              <a:off x="0" y="0"/>
              <a:ext cx="4967139" cy="5043438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575" name="グループ"/>
          <p:cNvGrpSpPr/>
          <p:nvPr/>
        </p:nvGrpSpPr>
        <p:grpSpPr>
          <a:xfrm>
            <a:off x="5820271" y="6100811"/>
            <a:ext cx="6911628" cy="2984898"/>
            <a:chOff x="0" y="0"/>
            <a:chExt cx="6911627" cy="2984896"/>
          </a:xfrm>
        </p:grpSpPr>
        <p:sp>
          <p:nvSpPr>
            <p:cNvPr id="572" name="180L - size"/>
            <p:cNvSpPr txBox="1"/>
            <p:nvPr/>
          </p:nvSpPr>
          <p:spPr>
            <a:xfrm>
              <a:off x="143702" y="97680"/>
              <a:ext cx="2343252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2600">
                  <a:latin typeface="+mj-lt"/>
                  <a:ea typeface="+mj-ea"/>
                  <a:cs typeface="+mj-cs"/>
                  <a:sym typeface="Avenir Next"/>
                </a:defRPr>
              </a:lvl1pPr>
            </a:lstStyle>
            <a:p>
              <a:pPr/>
              <a:r>
                <a:t>180L - size</a:t>
              </a:r>
            </a:p>
          </p:txBody>
        </p:sp>
        <p:sp>
          <p:nvSpPr>
            <p:cNvPr id="573" name="Proof ΔE @ Q-value…"/>
            <p:cNvSpPr txBox="1"/>
            <p:nvPr/>
          </p:nvSpPr>
          <p:spPr>
            <a:xfrm>
              <a:off x="209030" y="592980"/>
              <a:ext cx="4216566" cy="2201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321027" indent="-321027">
                <a:buSzPct val="75000"/>
                <a:buChar char="•"/>
                <a:defRPr sz="2200">
                  <a:latin typeface="+mj-lt"/>
                  <a:ea typeface="+mj-ea"/>
                  <a:cs typeface="+mj-cs"/>
                  <a:sym typeface="Avenir Next"/>
                </a:defRPr>
              </a:pPr>
              <a:r>
                <a:t>Proof ΔE @ Q-value</a:t>
              </a:r>
            </a:p>
            <a:p>
              <a:pPr marL="321027" indent="-321027">
                <a:buSzPct val="75000"/>
                <a:buChar char="•"/>
                <a:defRPr sz="2200">
                  <a:latin typeface="+mj-lt"/>
                  <a:ea typeface="+mj-ea"/>
                  <a:cs typeface="+mj-cs"/>
                  <a:sym typeface="Avenir Next"/>
                </a:defRPr>
              </a:pPr>
              <a:r>
                <a:t>Check ambient radioactivities &amp; backgrounds</a:t>
              </a:r>
            </a:p>
            <a:p>
              <a:pPr marL="321027" indent="-321027">
                <a:buSzPct val="75000"/>
                <a:buChar char="•"/>
                <a:defRPr sz="2200">
                  <a:latin typeface="+mj-lt"/>
                  <a:ea typeface="+mj-ea"/>
                  <a:cs typeface="+mj-cs"/>
                  <a:sym typeface="Avenir Next"/>
                </a:defRPr>
              </a:pPr>
              <a:r>
                <a:t>Now constructing …</a:t>
              </a:r>
            </a:p>
          </p:txBody>
        </p:sp>
        <p:sp>
          <p:nvSpPr>
            <p:cNvPr id="574" name="四角形"/>
            <p:cNvSpPr/>
            <p:nvPr/>
          </p:nvSpPr>
          <p:spPr>
            <a:xfrm>
              <a:off x="0" y="0"/>
              <a:ext cx="6911628" cy="2984897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576" name="202?"/>
          <p:cNvSpPr txBox="1"/>
          <p:nvPr/>
        </p:nvSpPr>
        <p:spPr>
          <a:xfrm>
            <a:off x="8440597" y="2598638"/>
            <a:ext cx="84800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202?</a:t>
            </a:r>
          </a:p>
        </p:txBody>
      </p:sp>
      <p:sp>
        <p:nvSpPr>
          <p:cNvPr id="577" name="線"/>
          <p:cNvSpPr/>
          <p:nvPr/>
        </p:nvSpPr>
        <p:spPr>
          <a:xfrm flipV="1">
            <a:off x="1813421" y="3116402"/>
            <a:ext cx="1" cy="95042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578" name="線"/>
          <p:cNvSpPr/>
          <p:nvPr/>
        </p:nvSpPr>
        <p:spPr>
          <a:xfrm flipH="1" flipV="1">
            <a:off x="4957564" y="3154511"/>
            <a:ext cx="1606104" cy="2949228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grpSp>
        <p:nvGrpSpPr>
          <p:cNvPr id="582" name="グループ"/>
          <p:cNvGrpSpPr/>
          <p:nvPr/>
        </p:nvGrpSpPr>
        <p:grpSpPr>
          <a:xfrm>
            <a:off x="7150100" y="3706217"/>
            <a:ext cx="3225800" cy="2124041"/>
            <a:chOff x="0" y="0"/>
            <a:chExt cx="3225800" cy="2124040"/>
          </a:xfrm>
        </p:grpSpPr>
        <p:sp>
          <p:nvSpPr>
            <p:cNvPr id="579" name="3000L - size"/>
            <p:cNvSpPr txBox="1"/>
            <p:nvPr/>
          </p:nvSpPr>
          <p:spPr>
            <a:xfrm>
              <a:off x="600151" y="174515"/>
              <a:ext cx="2025498" cy="643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2600">
                  <a:latin typeface="+mj-lt"/>
                  <a:ea typeface="+mj-ea"/>
                  <a:cs typeface="+mj-cs"/>
                  <a:sym typeface="Avenir Next"/>
                </a:defRPr>
              </a:lvl1pPr>
            </a:lstStyle>
            <a:p>
              <a:pPr/>
              <a:r>
                <a:t>3000L - size</a:t>
              </a:r>
            </a:p>
          </p:txBody>
        </p:sp>
        <p:sp>
          <p:nvSpPr>
            <p:cNvPr id="580" name="@ underground…"/>
            <p:cNvSpPr txBox="1"/>
            <p:nvPr/>
          </p:nvSpPr>
          <p:spPr>
            <a:xfrm>
              <a:off x="173991" y="786809"/>
              <a:ext cx="2877818" cy="1169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321027" indent="-321027">
                <a:buSzPct val="75000"/>
                <a:buChar char="•"/>
                <a:defRPr sz="2600">
                  <a:latin typeface="+mj-lt"/>
                  <a:ea typeface="+mj-ea"/>
                  <a:cs typeface="+mj-cs"/>
                  <a:sym typeface="Avenir Next"/>
                </a:defRPr>
              </a:pPr>
              <a:r>
                <a:t>@ underground</a:t>
              </a:r>
            </a:p>
            <a:p>
              <a:pPr marL="321027" indent="-321027">
                <a:buSzPct val="75000"/>
                <a:buChar char="•"/>
                <a:defRPr sz="2600">
                  <a:latin typeface="+mj-lt"/>
                  <a:ea typeface="+mj-ea"/>
                  <a:cs typeface="+mj-cs"/>
                  <a:sym typeface="Avenir Next"/>
                </a:defRPr>
              </a:pPr>
              <a:r>
                <a:t>Physics search</a:t>
              </a:r>
            </a:p>
          </p:txBody>
        </p:sp>
        <p:sp>
          <p:nvSpPr>
            <p:cNvPr id="581" name="四角形"/>
            <p:cNvSpPr/>
            <p:nvPr/>
          </p:nvSpPr>
          <p:spPr>
            <a:xfrm>
              <a:off x="0" y="0"/>
              <a:ext cx="3225800" cy="2124041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583" name="線"/>
          <p:cNvSpPr/>
          <p:nvPr/>
        </p:nvSpPr>
        <p:spPr>
          <a:xfrm flipV="1">
            <a:off x="11798299" y="3154511"/>
            <a:ext cx="1" cy="874208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584" name="20??"/>
          <p:cNvSpPr txBox="1"/>
          <p:nvPr/>
        </p:nvSpPr>
        <p:spPr>
          <a:xfrm>
            <a:off x="11390477" y="2598638"/>
            <a:ext cx="81564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20??</a:t>
            </a:r>
          </a:p>
        </p:txBody>
      </p:sp>
      <p:sp>
        <p:nvSpPr>
          <p:cNvPr id="585" name="線"/>
          <p:cNvSpPr/>
          <p:nvPr/>
        </p:nvSpPr>
        <p:spPr>
          <a:xfrm flipV="1">
            <a:off x="8864600" y="3154511"/>
            <a:ext cx="1" cy="623687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grpSp>
        <p:nvGrpSpPr>
          <p:cNvPr id="588" name="グループ"/>
          <p:cNvGrpSpPr/>
          <p:nvPr/>
        </p:nvGrpSpPr>
        <p:grpSpPr>
          <a:xfrm>
            <a:off x="10686653" y="4029819"/>
            <a:ext cx="2223294" cy="723256"/>
            <a:chOff x="0" y="0"/>
            <a:chExt cx="2223293" cy="723255"/>
          </a:xfrm>
        </p:grpSpPr>
        <p:sp>
          <p:nvSpPr>
            <p:cNvPr id="586" name="Large - size"/>
            <p:cNvSpPr txBox="1"/>
            <p:nvPr/>
          </p:nvSpPr>
          <p:spPr>
            <a:xfrm>
              <a:off x="164578" y="82227"/>
              <a:ext cx="1965823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2600">
                  <a:latin typeface="+mj-lt"/>
                  <a:ea typeface="+mj-ea"/>
                  <a:cs typeface="+mj-cs"/>
                  <a:sym typeface="Avenir Next"/>
                </a:defRPr>
              </a:lvl1pPr>
            </a:lstStyle>
            <a:p>
              <a:pPr/>
              <a:r>
                <a:t>Large - size</a:t>
              </a:r>
            </a:p>
          </p:txBody>
        </p:sp>
        <p:sp>
          <p:nvSpPr>
            <p:cNvPr id="587" name="四角形"/>
            <p:cNvSpPr/>
            <p:nvPr/>
          </p:nvSpPr>
          <p:spPr>
            <a:xfrm>
              <a:off x="0" y="0"/>
              <a:ext cx="2223294" cy="723256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pic>
        <p:nvPicPr>
          <p:cNvPr id="589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rcRect l="11703" t="40004" r="65264" b="47612"/>
          <a:stretch>
            <a:fillRect/>
          </a:stretch>
        </p:blipFill>
        <p:spPr>
          <a:xfrm>
            <a:off x="1358031" y="6100811"/>
            <a:ext cx="3927474" cy="2984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90" name="イメージ" descr="イメージ"/>
          <p:cNvPicPr>
            <a:picLocks noChangeAspect="1"/>
          </p:cNvPicPr>
          <p:nvPr/>
        </p:nvPicPr>
        <p:blipFill>
          <a:blip r:embed="rId3">
            <a:extLst/>
          </a:blip>
          <a:srcRect l="0" t="40238" r="87312" b="53261"/>
          <a:stretch>
            <a:fillRect/>
          </a:stretch>
        </p:blipFill>
        <p:spPr>
          <a:xfrm>
            <a:off x="3509662" y="4978399"/>
            <a:ext cx="1719028" cy="1244793"/>
          </a:xfrm>
          <a:prstGeom prst="rect">
            <a:avLst/>
          </a:prstGeom>
          <a:ln w="12700">
            <a:miter lim="400000"/>
          </a:ln>
        </p:spPr>
      </p:pic>
      <p:sp>
        <p:nvSpPr>
          <p:cNvPr id="591" name="L 9 cm"/>
          <p:cNvSpPr txBox="1"/>
          <p:nvPr/>
        </p:nvSpPr>
        <p:spPr>
          <a:xfrm>
            <a:off x="2952199" y="6386239"/>
            <a:ext cx="739141" cy="381001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L 9 cm</a:t>
            </a:r>
          </a:p>
        </p:txBody>
      </p:sp>
      <p:sp>
        <p:nvSpPr>
          <p:cNvPr id="592" name="Φ 10 cm"/>
          <p:cNvSpPr txBox="1"/>
          <p:nvPr/>
        </p:nvSpPr>
        <p:spPr>
          <a:xfrm>
            <a:off x="3666548" y="8634139"/>
            <a:ext cx="961442" cy="381001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Φ 10 cm</a:t>
            </a:r>
          </a:p>
        </p:txBody>
      </p:sp>
      <p:sp>
        <p:nvSpPr>
          <p:cNvPr id="593" name="線"/>
          <p:cNvSpPr/>
          <p:nvPr/>
        </p:nvSpPr>
        <p:spPr>
          <a:xfrm flipV="1">
            <a:off x="3860800" y="6958260"/>
            <a:ext cx="0" cy="1270001"/>
          </a:xfrm>
          <a:prstGeom prst="line">
            <a:avLst/>
          </a:prstGeom>
          <a:ln w="25400">
            <a:solidFill>
              <a:schemeClr val="accent3">
                <a:satOff val="18648"/>
                <a:lumOff val="5971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594" name="線"/>
          <p:cNvSpPr/>
          <p:nvPr/>
        </p:nvSpPr>
        <p:spPr>
          <a:xfrm>
            <a:off x="2594572" y="6869360"/>
            <a:ext cx="1167380" cy="1"/>
          </a:xfrm>
          <a:prstGeom prst="line">
            <a:avLst/>
          </a:prstGeom>
          <a:ln w="25400">
            <a:solidFill>
              <a:schemeClr val="accent3">
                <a:satOff val="18648"/>
                <a:lumOff val="5971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595" name="(10g xenon)"/>
          <p:cNvSpPr txBox="1"/>
          <p:nvPr/>
        </p:nvSpPr>
        <p:spPr>
          <a:xfrm>
            <a:off x="2570564" y="4275692"/>
            <a:ext cx="1502411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(10g xenon)</a:t>
            </a:r>
          </a:p>
        </p:txBody>
      </p:sp>
      <p:sp>
        <p:nvSpPr>
          <p:cNvPr id="596" name="(8.6kg xenon)"/>
          <p:cNvSpPr txBox="1"/>
          <p:nvPr/>
        </p:nvSpPr>
        <p:spPr>
          <a:xfrm>
            <a:off x="8200474" y="6244192"/>
            <a:ext cx="1697991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(8.6kg xenon)</a:t>
            </a:r>
          </a:p>
        </p:txBody>
      </p:sp>
      <p:pic>
        <p:nvPicPr>
          <p:cNvPr id="597" name="イメージ" descr="イメージ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61405" y="7233493"/>
            <a:ext cx="2208039" cy="1657787"/>
          </a:xfrm>
          <a:prstGeom prst="rect">
            <a:avLst/>
          </a:prstGeom>
          <a:ln w="12700">
            <a:miter lim="400000"/>
          </a:ln>
        </p:spPr>
      </p:pic>
      <p:sp>
        <p:nvSpPr>
          <p:cNvPr id="598" name="L 83 cm"/>
          <p:cNvSpPr txBox="1"/>
          <p:nvPr/>
        </p:nvSpPr>
        <p:spPr>
          <a:xfrm>
            <a:off x="11776565" y="8456339"/>
            <a:ext cx="870408" cy="381001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L 83 cm</a:t>
            </a:r>
          </a:p>
        </p:txBody>
      </p:sp>
      <p:sp>
        <p:nvSpPr>
          <p:cNvPr id="599" name="Φ 55 cm"/>
          <p:cNvSpPr txBox="1"/>
          <p:nvPr/>
        </p:nvSpPr>
        <p:spPr>
          <a:xfrm>
            <a:off x="9876848" y="8634139"/>
            <a:ext cx="961442" cy="381001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Φ 55 cm</a:t>
            </a:r>
          </a:p>
        </p:txBody>
      </p:sp>
      <p:sp>
        <p:nvSpPr>
          <p:cNvPr id="600" name="線"/>
          <p:cNvSpPr/>
          <p:nvPr/>
        </p:nvSpPr>
        <p:spPr>
          <a:xfrm flipV="1">
            <a:off x="10934700" y="7529760"/>
            <a:ext cx="0" cy="1270001"/>
          </a:xfrm>
          <a:prstGeom prst="line">
            <a:avLst/>
          </a:prstGeom>
          <a:ln w="25400">
            <a:solidFill>
              <a:schemeClr val="accent3">
                <a:satOff val="18648"/>
                <a:lumOff val="5971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601" name="線"/>
          <p:cNvSpPr/>
          <p:nvPr/>
        </p:nvSpPr>
        <p:spPr>
          <a:xfrm flipV="1">
            <a:off x="11522672" y="7824235"/>
            <a:ext cx="848005" cy="848005"/>
          </a:xfrm>
          <a:prstGeom prst="line">
            <a:avLst/>
          </a:prstGeom>
          <a:ln w="25400">
            <a:solidFill>
              <a:schemeClr val="accent3">
                <a:satOff val="18648"/>
                <a:lumOff val="5971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602" name="(100 kg xenon)"/>
          <p:cNvSpPr txBox="1"/>
          <p:nvPr/>
        </p:nvSpPr>
        <p:spPr>
          <a:xfrm>
            <a:off x="8440597" y="4275692"/>
            <a:ext cx="1842771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(100 kg xenon)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05" name="Radioactivit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Radioactivities</a:t>
            </a:r>
          </a:p>
        </p:txBody>
      </p:sp>
      <p:pic>
        <p:nvPicPr>
          <p:cNvPr id="606" name="axel_schematic_pers_white.pdf" descr="axel_schematic_pers_white.pdf"/>
          <p:cNvPicPr>
            <a:picLocks noChangeAspect="1"/>
          </p:cNvPicPr>
          <p:nvPr/>
        </p:nvPicPr>
        <p:blipFill>
          <a:blip r:embed="rId2">
            <a:extLst/>
          </a:blip>
          <a:srcRect l="15831" t="5411" r="20615" b="7003"/>
          <a:stretch>
            <a:fillRect/>
          </a:stretch>
        </p:blipFill>
        <p:spPr>
          <a:xfrm>
            <a:off x="8618585" y="5610922"/>
            <a:ext cx="3597177" cy="2664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69" fill="norm" stroke="1" extrusionOk="0">
                <a:moveTo>
                  <a:pt x="16481" y="0"/>
                </a:moveTo>
                <a:cubicBezTo>
                  <a:pt x="16188" y="-3"/>
                  <a:pt x="15827" y="14"/>
                  <a:pt x="15438" y="52"/>
                </a:cubicBezTo>
                <a:cubicBezTo>
                  <a:pt x="14939" y="100"/>
                  <a:pt x="14809" y="135"/>
                  <a:pt x="14583" y="270"/>
                </a:cubicBezTo>
                <a:cubicBezTo>
                  <a:pt x="14525" y="305"/>
                  <a:pt x="14467" y="335"/>
                  <a:pt x="14455" y="335"/>
                </a:cubicBezTo>
                <a:cubicBezTo>
                  <a:pt x="14402" y="335"/>
                  <a:pt x="13969" y="711"/>
                  <a:pt x="13807" y="897"/>
                </a:cubicBezTo>
                <a:cubicBezTo>
                  <a:pt x="13710" y="1008"/>
                  <a:pt x="13629" y="1101"/>
                  <a:pt x="13626" y="1102"/>
                </a:cubicBezTo>
                <a:cubicBezTo>
                  <a:pt x="13623" y="1104"/>
                  <a:pt x="13291" y="1132"/>
                  <a:pt x="12888" y="1167"/>
                </a:cubicBezTo>
                <a:cubicBezTo>
                  <a:pt x="12484" y="1202"/>
                  <a:pt x="11947" y="1254"/>
                  <a:pt x="11695" y="1279"/>
                </a:cubicBezTo>
                <a:cubicBezTo>
                  <a:pt x="10710" y="1377"/>
                  <a:pt x="10291" y="1416"/>
                  <a:pt x="9569" y="1482"/>
                </a:cubicBezTo>
                <a:cubicBezTo>
                  <a:pt x="9156" y="1519"/>
                  <a:pt x="8621" y="1570"/>
                  <a:pt x="8383" y="1594"/>
                </a:cubicBezTo>
                <a:cubicBezTo>
                  <a:pt x="8144" y="1618"/>
                  <a:pt x="7740" y="1655"/>
                  <a:pt x="7483" y="1681"/>
                </a:cubicBezTo>
                <a:cubicBezTo>
                  <a:pt x="7226" y="1706"/>
                  <a:pt x="6671" y="1759"/>
                  <a:pt x="6249" y="1797"/>
                </a:cubicBezTo>
                <a:cubicBezTo>
                  <a:pt x="5425" y="1870"/>
                  <a:pt x="4895" y="1920"/>
                  <a:pt x="4130" y="1999"/>
                </a:cubicBezTo>
                <a:cubicBezTo>
                  <a:pt x="3864" y="2026"/>
                  <a:pt x="3516" y="2057"/>
                  <a:pt x="3356" y="2066"/>
                </a:cubicBezTo>
                <a:cubicBezTo>
                  <a:pt x="2767" y="2100"/>
                  <a:pt x="2400" y="2299"/>
                  <a:pt x="2035" y="2777"/>
                </a:cubicBezTo>
                <a:cubicBezTo>
                  <a:pt x="1822" y="3055"/>
                  <a:pt x="1766" y="3153"/>
                  <a:pt x="1597" y="3551"/>
                </a:cubicBezTo>
                <a:cubicBezTo>
                  <a:pt x="1565" y="3625"/>
                  <a:pt x="1456" y="3881"/>
                  <a:pt x="1356" y="4116"/>
                </a:cubicBezTo>
                <a:cubicBezTo>
                  <a:pt x="1197" y="4488"/>
                  <a:pt x="1016" y="4984"/>
                  <a:pt x="768" y="5736"/>
                </a:cubicBezTo>
                <a:cubicBezTo>
                  <a:pt x="667" y="6042"/>
                  <a:pt x="378" y="7260"/>
                  <a:pt x="299" y="7715"/>
                </a:cubicBezTo>
                <a:cubicBezTo>
                  <a:pt x="70" y="9029"/>
                  <a:pt x="24" y="9510"/>
                  <a:pt x="4" y="10758"/>
                </a:cubicBezTo>
                <a:cubicBezTo>
                  <a:pt x="-17" y="12006"/>
                  <a:pt x="40" y="13004"/>
                  <a:pt x="192" y="13997"/>
                </a:cubicBezTo>
                <a:cubicBezTo>
                  <a:pt x="315" y="14803"/>
                  <a:pt x="356" y="15008"/>
                  <a:pt x="501" y="15616"/>
                </a:cubicBezTo>
                <a:cubicBezTo>
                  <a:pt x="560" y="15864"/>
                  <a:pt x="610" y="16091"/>
                  <a:pt x="613" y="16118"/>
                </a:cubicBezTo>
                <a:cubicBezTo>
                  <a:pt x="620" y="16172"/>
                  <a:pt x="804" y="16733"/>
                  <a:pt x="949" y="17149"/>
                </a:cubicBezTo>
                <a:cubicBezTo>
                  <a:pt x="1001" y="17298"/>
                  <a:pt x="1091" y="17525"/>
                  <a:pt x="1151" y="17653"/>
                </a:cubicBezTo>
                <a:cubicBezTo>
                  <a:pt x="1212" y="17782"/>
                  <a:pt x="1261" y="17904"/>
                  <a:pt x="1261" y="17923"/>
                </a:cubicBezTo>
                <a:cubicBezTo>
                  <a:pt x="1261" y="17943"/>
                  <a:pt x="1353" y="18131"/>
                  <a:pt x="1463" y="18341"/>
                </a:cubicBezTo>
                <a:cubicBezTo>
                  <a:pt x="1574" y="18552"/>
                  <a:pt x="1694" y="18784"/>
                  <a:pt x="1730" y="18858"/>
                </a:cubicBezTo>
                <a:cubicBezTo>
                  <a:pt x="1845" y="19096"/>
                  <a:pt x="2472" y="20022"/>
                  <a:pt x="2709" y="20301"/>
                </a:cubicBezTo>
                <a:cubicBezTo>
                  <a:pt x="3302" y="21002"/>
                  <a:pt x="3839" y="21487"/>
                  <a:pt x="4097" y="21554"/>
                </a:cubicBezTo>
                <a:cubicBezTo>
                  <a:pt x="4260" y="21597"/>
                  <a:pt x="4717" y="21543"/>
                  <a:pt x="4963" y="21451"/>
                </a:cubicBezTo>
                <a:cubicBezTo>
                  <a:pt x="5101" y="21400"/>
                  <a:pt x="5358" y="21307"/>
                  <a:pt x="5533" y="21243"/>
                </a:cubicBezTo>
                <a:cubicBezTo>
                  <a:pt x="5707" y="21178"/>
                  <a:pt x="5894" y="21108"/>
                  <a:pt x="5949" y="21088"/>
                </a:cubicBezTo>
                <a:cubicBezTo>
                  <a:pt x="6208" y="20994"/>
                  <a:pt x="6568" y="20860"/>
                  <a:pt x="6749" y="20793"/>
                </a:cubicBezTo>
                <a:cubicBezTo>
                  <a:pt x="6859" y="20752"/>
                  <a:pt x="7032" y="20688"/>
                  <a:pt x="7133" y="20651"/>
                </a:cubicBezTo>
                <a:cubicBezTo>
                  <a:pt x="7234" y="20615"/>
                  <a:pt x="7361" y="20570"/>
                  <a:pt x="7416" y="20548"/>
                </a:cubicBezTo>
                <a:cubicBezTo>
                  <a:pt x="7613" y="20470"/>
                  <a:pt x="7844" y="20382"/>
                  <a:pt x="8299" y="20214"/>
                </a:cubicBezTo>
                <a:cubicBezTo>
                  <a:pt x="8836" y="20017"/>
                  <a:pt x="9247" y="19866"/>
                  <a:pt x="9352" y="19826"/>
                </a:cubicBezTo>
                <a:cubicBezTo>
                  <a:pt x="9407" y="19804"/>
                  <a:pt x="9542" y="19753"/>
                  <a:pt x="9652" y="19713"/>
                </a:cubicBezTo>
                <a:cubicBezTo>
                  <a:pt x="9762" y="19673"/>
                  <a:pt x="9897" y="19625"/>
                  <a:pt x="9952" y="19604"/>
                </a:cubicBezTo>
                <a:cubicBezTo>
                  <a:pt x="10057" y="19564"/>
                  <a:pt x="10288" y="19476"/>
                  <a:pt x="10702" y="19324"/>
                </a:cubicBezTo>
                <a:cubicBezTo>
                  <a:pt x="10840" y="19274"/>
                  <a:pt x="10997" y="19217"/>
                  <a:pt x="11052" y="19196"/>
                </a:cubicBezTo>
                <a:cubicBezTo>
                  <a:pt x="11107" y="19175"/>
                  <a:pt x="11242" y="19126"/>
                  <a:pt x="11352" y="19087"/>
                </a:cubicBezTo>
                <a:cubicBezTo>
                  <a:pt x="11462" y="19047"/>
                  <a:pt x="11597" y="18993"/>
                  <a:pt x="11652" y="18971"/>
                </a:cubicBezTo>
                <a:cubicBezTo>
                  <a:pt x="11752" y="18931"/>
                  <a:pt x="11973" y="18849"/>
                  <a:pt x="12069" y="18817"/>
                </a:cubicBezTo>
                <a:cubicBezTo>
                  <a:pt x="12239" y="18759"/>
                  <a:pt x="13169" y="18420"/>
                  <a:pt x="13238" y="18389"/>
                </a:cubicBezTo>
                <a:cubicBezTo>
                  <a:pt x="13284" y="18369"/>
                  <a:pt x="13381" y="18329"/>
                  <a:pt x="13454" y="18302"/>
                </a:cubicBezTo>
                <a:cubicBezTo>
                  <a:pt x="13528" y="18276"/>
                  <a:pt x="13700" y="18210"/>
                  <a:pt x="13838" y="18158"/>
                </a:cubicBezTo>
                <a:cubicBezTo>
                  <a:pt x="13975" y="18106"/>
                  <a:pt x="14133" y="18047"/>
                  <a:pt x="14188" y="18026"/>
                </a:cubicBezTo>
                <a:cubicBezTo>
                  <a:pt x="14243" y="18005"/>
                  <a:pt x="14393" y="17950"/>
                  <a:pt x="14521" y="17904"/>
                </a:cubicBezTo>
                <a:lnTo>
                  <a:pt x="14755" y="17821"/>
                </a:lnTo>
                <a:lnTo>
                  <a:pt x="15005" y="18135"/>
                </a:lnTo>
                <a:cubicBezTo>
                  <a:pt x="15142" y="18310"/>
                  <a:pt x="15269" y="18515"/>
                  <a:pt x="15288" y="18588"/>
                </a:cubicBezTo>
                <a:cubicBezTo>
                  <a:pt x="15316" y="18701"/>
                  <a:pt x="15343" y="18726"/>
                  <a:pt x="15447" y="18736"/>
                </a:cubicBezTo>
                <a:cubicBezTo>
                  <a:pt x="15516" y="18743"/>
                  <a:pt x="15657" y="18820"/>
                  <a:pt x="15764" y="18907"/>
                </a:cubicBezTo>
                <a:cubicBezTo>
                  <a:pt x="16203" y="19264"/>
                  <a:pt x="16717" y="19467"/>
                  <a:pt x="17169" y="19466"/>
                </a:cubicBezTo>
                <a:cubicBezTo>
                  <a:pt x="17426" y="19465"/>
                  <a:pt x="17836" y="19391"/>
                  <a:pt x="17888" y="19337"/>
                </a:cubicBezTo>
                <a:cubicBezTo>
                  <a:pt x="17908" y="19317"/>
                  <a:pt x="17999" y="19276"/>
                  <a:pt x="18091" y="19244"/>
                </a:cubicBezTo>
                <a:cubicBezTo>
                  <a:pt x="18253" y="19188"/>
                  <a:pt x="18482" y="19090"/>
                  <a:pt x="18957" y="18878"/>
                </a:cubicBezTo>
                <a:cubicBezTo>
                  <a:pt x="19562" y="18608"/>
                  <a:pt x="20083" y="18011"/>
                  <a:pt x="20545" y="17059"/>
                </a:cubicBezTo>
                <a:cubicBezTo>
                  <a:pt x="20780" y="16577"/>
                  <a:pt x="21040" y="15857"/>
                  <a:pt x="21093" y="15549"/>
                </a:cubicBezTo>
                <a:cubicBezTo>
                  <a:pt x="21100" y="15512"/>
                  <a:pt x="21139" y="15360"/>
                  <a:pt x="21179" y="15211"/>
                </a:cubicBezTo>
                <a:cubicBezTo>
                  <a:pt x="21292" y="14787"/>
                  <a:pt x="21370" y="14332"/>
                  <a:pt x="21476" y="13489"/>
                </a:cubicBezTo>
                <a:cubicBezTo>
                  <a:pt x="21560" y="12828"/>
                  <a:pt x="21583" y="12344"/>
                  <a:pt x="21581" y="11385"/>
                </a:cubicBezTo>
                <a:cubicBezTo>
                  <a:pt x="21579" y="10427"/>
                  <a:pt x="21562" y="10042"/>
                  <a:pt x="21476" y="9235"/>
                </a:cubicBezTo>
                <a:cubicBezTo>
                  <a:pt x="21459" y="9067"/>
                  <a:pt x="21443" y="8840"/>
                  <a:pt x="21443" y="8730"/>
                </a:cubicBezTo>
                <a:cubicBezTo>
                  <a:pt x="21443" y="8621"/>
                  <a:pt x="21431" y="8522"/>
                  <a:pt x="21415" y="8509"/>
                </a:cubicBezTo>
                <a:cubicBezTo>
                  <a:pt x="21398" y="8495"/>
                  <a:pt x="21373" y="8386"/>
                  <a:pt x="21360" y="8268"/>
                </a:cubicBezTo>
                <a:cubicBezTo>
                  <a:pt x="21347" y="8150"/>
                  <a:pt x="21316" y="7941"/>
                  <a:pt x="21288" y="7805"/>
                </a:cubicBezTo>
                <a:cubicBezTo>
                  <a:pt x="21261" y="7669"/>
                  <a:pt x="21208" y="7386"/>
                  <a:pt x="21172" y="7175"/>
                </a:cubicBezTo>
                <a:cubicBezTo>
                  <a:pt x="21135" y="6965"/>
                  <a:pt x="21090" y="6753"/>
                  <a:pt x="21074" y="6703"/>
                </a:cubicBezTo>
                <a:cubicBezTo>
                  <a:pt x="21018" y="6528"/>
                  <a:pt x="20876" y="5912"/>
                  <a:pt x="20876" y="5842"/>
                </a:cubicBezTo>
                <a:cubicBezTo>
                  <a:pt x="20876" y="5803"/>
                  <a:pt x="20817" y="5607"/>
                  <a:pt x="20745" y="5405"/>
                </a:cubicBezTo>
                <a:cubicBezTo>
                  <a:pt x="20674" y="5203"/>
                  <a:pt x="20539" y="4816"/>
                  <a:pt x="20443" y="4544"/>
                </a:cubicBezTo>
                <a:cubicBezTo>
                  <a:pt x="19598" y="2142"/>
                  <a:pt x="18442" y="591"/>
                  <a:pt x="17109" y="71"/>
                </a:cubicBezTo>
                <a:cubicBezTo>
                  <a:pt x="16997" y="27"/>
                  <a:pt x="16773" y="4"/>
                  <a:pt x="164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07" name="Main source"/>
          <p:cNvSpPr txBox="1"/>
          <p:nvPr/>
        </p:nvSpPr>
        <p:spPr>
          <a:xfrm>
            <a:off x="416499" y="5139316"/>
            <a:ext cx="194724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Main source</a:t>
            </a:r>
          </a:p>
        </p:txBody>
      </p:sp>
      <p:sp>
        <p:nvSpPr>
          <p:cNvPr id="608" name="Chamber vessel"/>
          <p:cNvSpPr txBox="1"/>
          <p:nvPr/>
        </p:nvSpPr>
        <p:spPr>
          <a:xfrm>
            <a:off x="2340399" y="5849620"/>
            <a:ext cx="289979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chemeClr val="accent5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Chamber vessel</a:t>
            </a:r>
          </a:p>
        </p:txBody>
      </p:sp>
      <p:pic>
        <p:nvPicPr>
          <p:cNvPr id="609" name="線" descr="線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8085" y="6578513"/>
            <a:ext cx="3990976" cy="101601"/>
          </a:xfrm>
          <a:prstGeom prst="rect">
            <a:avLst/>
          </a:prstGeom>
        </p:spPr>
      </p:pic>
      <p:sp>
        <p:nvSpPr>
          <p:cNvPr id="611" name="Even if we use an oxygen-free copper,…"/>
          <p:cNvSpPr txBox="1"/>
          <p:nvPr/>
        </p:nvSpPr>
        <p:spPr>
          <a:xfrm>
            <a:off x="839272" y="7028467"/>
            <a:ext cx="5902046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Even if we use an oxygen-free copper,</a:t>
            </a:r>
          </a:p>
          <a:p>
            <a:pPr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rPr b="1"/>
              <a:t>2.9 ppt </a:t>
            </a:r>
            <a:r>
              <a:rPr baseline="31999"/>
              <a:t>214</a:t>
            </a:r>
            <a:r>
              <a:t>Bi (cf; EXO-200 ) </a:t>
            </a:r>
            <a:br/>
            <a:r>
              <a:t>⇔ 75 evt/yr for 1ton-detector</a:t>
            </a:r>
          </a:p>
        </p:txBody>
      </p:sp>
      <p:sp>
        <p:nvSpPr>
          <p:cNvPr id="612" name="Vessel is the largest mass  ~ 10ton"/>
          <p:cNvSpPr txBox="1"/>
          <p:nvPr/>
        </p:nvSpPr>
        <p:spPr>
          <a:xfrm>
            <a:off x="8669194" y="8307654"/>
            <a:ext cx="3970707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Vessel is the largest mass </a:t>
            </a:r>
            <a:br/>
            <a:r>
              <a:t>~ 10ton</a:t>
            </a:r>
          </a:p>
        </p:txBody>
      </p:sp>
      <p:sp>
        <p:nvSpPr>
          <p:cNvPr id="613" name="arXiv:1106.3630v1 [physics.ins-det] from NEXT paper"/>
          <p:cNvSpPr txBox="1"/>
          <p:nvPr/>
        </p:nvSpPr>
        <p:spPr>
          <a:xfrm>
            <a:off x="7806303" y="1642542"/>
            <a:ext cx="4711788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1" sz="13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u="sng">
                <a:uFill>
                  <a:solidFill>
                    <a:srgbClr val="551A8B"/>
                  </a:solidFill>
                </a:uFill>
                <a:hlinkClick r:id="rId4" invalidUrl="" action="" tgtFrame="" tooltip="" history="1" highlightClick="0" endSnd="0"/>
              </a:rPr>
              <a:t>arXiv:1106.3630v1</a:t>
            </a:r>
            <a:r>
              <a:t> [physics.ins-det] from NEXT paper</a:t>
            </a:r>
          </a:p>
        </p:txBody>
      </p:sp>
      <p:grpSp>
        <p:nvGrpSpPr>
          <p:cNvPr id="619" name="グループ"/>
          <p:cNvGrpSpPr/>
          <p:nvPr/>
        </p:nvGrpSpPr>
        <p:grpSpPr>
          <a:xfrm>
            <a:off x="8058609" y="2040485"/>
            <a:ext cx="4717128" cy="3391047"/>
            <a:chOff x="0" y="0"/>
            <a:chExt cx="4717126" cy="3391046"/>
          </a:xfrm>
        </p:grpSpPr>
        <p:pic>
          <p:nvPicPr>
            <p:cNvPr id="614" name="landscape05.pdf" descr="landscape05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717127" cy="33910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5" name="2614 keV"/>
            <p:cNvSpPr txBox="1"/>
            <p:nvPr/>
          </p:nvSpPr>
          <p:spPr>
            <a:xfrm>
              <a:off x="3516686" y="832001"/>
              <a:ext cx="1067106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1600">
                  <a:solidFill>
                    <a:schemeClr val="accent1">
                      <a:hueOff val="47394"/>
                      <a:satOff val="-25753"/>
                      <a:lumOff val="-7544"/>
                    </a:schemeClr>
                  </a:solidFill>
                  <a:latin typeface="+mj-lt"/>
                  <a:ea typeface="+mj-ea"/>
                  <a:cs typeface="+mj-cs"/>
                  <a:sym typeface="Avenir Next"/>
                </a:defRPr>
              </a:lvl1pPr>
            </a:lstStyle>
            <a:p>
              <a:pPr/>
              <a:r>
                <a:t>2614 keV</a:t>
              </a:r>
            </a:p>
          </p:txBody>
        </p:sp>
        <p:sp>
          <p:nvSpPr>
            <p:cNvPr id="616" name="2382 keV"/>
            <p:cNvSpPr txBox="1"/>
            <p:nvPr/>
          </p:nvSpPr>
          <p:spPr>
            <a:xfrm>
              <a:off x="1507809" y="0"/>
              <a:ext cx="1067105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1600">
                  <a:solidFill>
                    <a:schemeClr val="accent1">
                      <a:hueOff val="47394"/>
                      <a:satOff val="-25753"/>
                      <a:lumOff val="-7544"/>
                    </a:schemeClr>
                  </a:solidFill>
                  <a:latin typeface="+mj-lt"/>
                  <a:ea typeface="+mj-ea"/>
                  <a:cs typeface="+mj-cs"/>
                  <a:sym typeface="Avenir Next"/>
                </a:defRPr>
              </a:lvl1pPr>
            </a:lstStyle>
            <a:p>
              <a:pPr/>
              <a:r>
                <a:t>2382 keV</a:t>
              </a:r>
            </a:p>
          </p:txBody>
        </p:sp>
        <p:sp>
          <p:nvSpPr>
            <p:cNvPr id="617" name="2447 keV"/>
            <p:cNvSpPr txBox="1"/>
            <p:nvPr/>
          </p:nvSpPr>
          <p:spPr>
            <a:xfrm>
              <a:off x="2576900" y="427821"/>
              <a:ext cx="1067106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1600">
                  <a:solidFill>
                    <a:schemeClr val="accent5">
                      <a:hueOff val="-176146"/>
                      <a:satOff val="3665"/>
                      <a:lumOff val="-13986"/>
                    </a:schemeClr>
                  </a:solidFill>
                  <a:latin typeface="+mj-lt"/>
                  <a:ea typeface="+mj-ea"/>
                  <a:cs typeface="+mj-cs"/>
                  <a:sym typeface="Avenir Next"/>
                </a:defRPr>
              </a:lvl1pPr>
            </a:lstStyle>
            <a:p>
              <a:pPr/>
              <a:r>
                <a:t>2447 keV</a:t>
              </a:r>
            </a:p>
          </p:txBody>
        </p:sp>
        <p:sp>
          <p:nvSpPr>
            <p:cNvPr id="618" name="2458 keV"/>
            <p:cNvSpPr txBox="1"/>
            <p:nvPr/>
          </p:nvSpPr>
          <p:spPr>
            <a:xfrm>
              <a:off x="2576900" y="1236181"/>
              <a:ext cx="1067106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1600">
                  <a:latin typeface="+mj-lt"/>
                  <a:ea typeface="+mj-ea"/>
                  <a:cs typeface="+mj-cs"/>
                  <a:sym typeface="Avenir Next"/>
                </a:defRPr>
              </a:lvl1pPr>
            </a:lstStyle>
            <a:p>
              <a:pPr/>
              <a:r>
                <a:t>2458 keV</a:t>
              </a:r>
            </a:p>
          </p:txBody>
        </p:sp>
      </p:grpSp>
      <p:sp>
        <p:nvSpPr>
          <p:cNvPr id="620" name="Even if we achieve ΔE ~ 0.5% FWHM,"/>
          <p:cNvSpPr txBox="1"/>
          <p:nvPr/>
        </p:nvSpPr>
        <p:spPr>
          <a:xfrm>
            <a:off x="287482" y="1822133"/>
            <a:ext cx="571053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Even if we achieve ΔE ~ 0.5% FWHM,</a:t>
            </a:r>
          </a:p>
        </p:txBody>
      </p:sp>
      <p:sp>
        <p:nvSpPr>
          <p:cNvPr id="621" name="214Bi γ-ray 2447keV"/>
          <p:cNvSpPr txBox="1"/>
          <p:nvPr/>
        </p:nvSpPr>
        <p:spPr>
          <a:xfrm>
            <a:off x="1423787" y="2650908"/>
            <a:ext cx="4124402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j-lt"/>
                <a:ea typeface="+mj-ea"/>
                <a:cs typeface="+mj-cs"/>
                <a:sym typeface="Avenir Next"/>
              </a:defRPr>
            </a:pPr>
            <a:r>
              <a:rPr baseline="31999"/>
              <a:t>214</a:t>
            </a:r>
            <a:r>
              <a:t>Bi γ-ray 2447keV</a:t>
            </a:r>
          </a:p>
        </p:txBody>
      </p:sp>
      <p:sp>
        <p:nvSpPr>
          <p:cNvPr id="622" name="is background for 2458 keV of 0ν2β"/>
          <p:cNvSpPr txBox="1"/>
          <p:nvPr/>
        </p:nvSpPr>
        <p:spPr>
          <a:xfrm>
            <a:off x="2287982" y="3644782"/>
            <a:ext cx="547047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is background for 2458 keV of 0ν2β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スライド番号"/>
          <p:cNvSpPr txBox="1"/>
          <p:nvPr>
            <p:ph type="sldNum" sz="quarter" idx="2"/>
          </p:nvPr>
        </p:nvSpPr>
        <p:spPr>
          <a:xfrm>
            <a:off x="11877294" y="9321800"/>
            <a:ext cx="246889" cy="4191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7" name="Neutrinoless double-beta deca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Neutrinoless double-beta decay</a:t>
            </a:r>
          </a:p>
        </p:txBody>
      </p:sp>
      <p:grpSp>
        <p:nvGrpSpPr>
          <p:cNvPr id="234" name="グループ"/>
          <p:cNvGrpSpPr/>
          <p:nvPr/>
        </p:nvGrpSpPr>
        <p:grpSpPr>
          <a:xfrm>
            <a:off x="4914900" y="4268089"/>
            <a:ext cx="3441700" cy="4936955"/>
            <a:chOff x="0" y="0"/>
            <a:chExt cx="3441700" cy="4936954"/>
          </a:xfrm>
        </p:grpSpPr>
        <p:grpSp>
          <p:nvGrpSpPr>
            <p:cNvPr id="231" name="グループ"/>
            <p:cNvGrpSpPr/>
            <p:nvPr/>
          </p:nvGrpSpPr>
          <p:grpSpPr>
            <a:xfrm>
              <a:off x="0" y="781050"/>
              <a:ext cx="3441700" cy="3302000"/>
              <a:chOff x="0" y="0"/>
              <a:chExt cx="3441700" cy="3301999"/>
            </a:xfrm>
          </p:grpSpPr>
          <p:sp>
            <p:nvSpPr>
              <p:cNvPr id="208" name="円形"/>
              <p:cNvSpPr/>
              <p:nvPr/>
            </p:nvSpPr>
            <p:spPr>
              <a:xfrm>
                <a:off x="0" y="762000"/>
                <a:ext cx="2540000" cy="2540000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grpSp>
            <p:nvGrpSpPr>
              <p:cNvPr id="211" name="グループ"/>
              <p:cNvGrpSpPr/>
              <p:nvPr/>
            </p:nvGrpSpPr>
            <p:grpSpPr>
              <a:xfrm>
                <a:off x="419100" y="1333500"/>
                <a:ext cx="381000" cy="558801"/>
                <a:chOff x="0" y="0"/>
                <a:chExt cx="381000" cy="558800"/>
              </a:xfrm>
            </p:grpSpPr>
            <p:sp>
              <p:nvSpPr>
                <p:cNvPr id="209" name="円形"/>
                <p:cNvSpPr/>
                <p:nvPr/>
              </p:nvSpPr>
              <p:spPr>
                <a:xfrm>
                  <a:off x="0" y="88900"/>
                  <a:ext cx="381000" cy="381000"/>
                </a:xfrm>
                <a:prstGeom prst="ellips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10" name="n"/>
                <p:cNvSpPr txBox="1"/>
                <p:nvPr/>
              </p:nvSpPr>
              <p:spPr>
                <a:xfrm>
                  <a:off x="37426" y="0"/>
                  <a:ext cx="306148" cy="558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>
                    <a:defRPr sz="2600">
                      <a:latin typeface="+mj-lt"/>
                      <a:ea typeface="+mj-ea"/>
                      <a:cs typeface="+mj-cs"/>
                      <a:sym typeface="Avenir Next"/>
                    </a:defRPr>
                  </a:lvl1pPr>
                </a:lstStyle>
                <a:p>
                  <a:pPr/>
                  <a:r>
                    <a:t>n</a:t>
                  </a:r>
                </a:p>
              </p:txBody>
            </p:sp>
          </p:grpSp>
          <p:grpSp>
            <p:nvGrpSpPr>
              <p:cNvPr id="214" name="グループ"/>
              <p:cNvGrpSpPr/>
              <p:nvPr/>
            </p:nvGrpSpPr>
            <p:grpSpPr>
              <a:xfrm>
                <a:off x="1612900" y="2374900"/>
                <a:ext cx="381000" cy="558801"/>
                <a:chOff x="0" y="0"/>
                <a:chExt cx="381000" cy="558800"/>
              </a:xfrm>
            </p:grpSpPr>
            <p:sp>
              <p:nvSpPr>
                <p:cNvPr id="212" name="円形"/>
                <p:cNvSpPr/>
                <p:nvPr/>
              </p:nvSpPr>
              <p:spPr>
                <a:xfrm>
                  <a:off x="0" y="88900"/>
                  <a:ext cx="381000" cy="381000"/>
                </a:xfrm>
                <a:prstGeom prst="ellips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13" name="n"/>
                <p:cNvSpPr txBox="1"/>
                <p:nvPr/>
              </p:nvSpPr>
              <p:spPr>
                <a:xfrm>
                  <a:off x="37426" y="0"/>
                  <a:ext cx="306148" cy="558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>
                    <a:defRPr sz="2600">
                      <a:latin typeface="+mj-lt"/>
                      <a:ea typeface="+mj-ea"/>
                      <a:cs typeface="+mj-cs"/>
                      <a:sym typeface="Avenir Next"/>
                    </a:defRPr>
                  </a:lvl1pPr>
                </a:lstStyle>
                <a:p>
                  <a:pPr/>
                  <a:r>
                    <a:t>n</a:t>
                  </a:r>
                </a:p>
              </p:txBody>
            </p:sp>
          </p:grpSp>
          <p:grpSp>
            <p:nvGrpSpPr>
              <p:cNvPr id="217" name="グループ"/>
              <p:cNvGrpSpPr/>
              <p:nvPr/>
            </p:nvGrpSpPr>
            <p:grpSpPr>
              <a:xfrm>
                <a:off x="1612900" y="0"/>
                <a:ext cx="381000" cy="558801"/>
                <a:chOff x="0" y="0"/>
                <a:chExt cx="381000" cy="558800"/>
              </a:xfrm>
            </p:grpSpPr>
            <p:sp>
              <p:nvSpPr>
                <p:cNvPr id="215" name="円形"/>
                <p:cNvSpPr/>
                <p:nvPr/>
              </p:nvSpPr>
              <p:spPr>
                <a:xfrm>
                  <a:off x="0" y="88900"/>
                  <a:ext cx="381000" cy="381000"/>
                </a:xfrm>
                <a:prstGeom prst="ellips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16" name="e-"/>
                <p:cNvSpPr txBox="1"/>
                <p:nvPr/>
              </p:nvSpPr>
              <p:spPr>
                <a:xfrm>
                  <a:off x="3691" y="0"/>
                  <a:ext cx="373618" cy="558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/>
                <a:p>
                  <a:pPr>
                    <a:defRPr sz="2600">
                      <a:latin typeface="+mj-lt"/>
                      <a:ea typeface="+mj-ea"/>
                      <a:cs typeface="+mj-cs"/>
                      <a:sym typeface="Avenir Next"/>
                    </a:defRPr>
                  </a:pPr>
                  <a:r>
                    <a:t>e</a:t>
                  </a:r>
                  <a:r>
                    <a:rPr baseline="31999"/>
                    <a:t>-</a:t>
                  </a:r>
                </a:p>
              </p:txBody>
            </p:sp>
          </p:grpSp>
          <p:grpSp>
            <p:nvGrpSpPr>
              <p:cNvPr id="220" name="グループ"/>
              <p:cNvGrpSpPr/>
              <p:nvPr/>
            </p:nvGrpSpPr>
            <p:grpSpPr>
              <a:xfrm>
                <a:off x="3060700" y="1625600"/>
                <a:ext cx="381000" cy="558801"/>
                <a:chOff x="0" y="0"/>
                <a:chExt cx="381000" cy="558800"/>
              </a:xfrm>
            </p:grpSpPr>
            <p:sp>
              <p:nvSpPr>
                <p:cNvPr id="218" name="円形"/>
                <p:cNvSpPr/>
                <p:nvPr/>
              </p:nvSpPr>
              <p:spPr>
                <a:xfrm>
                  <a:off x="0" y="88900"/>
                  <a:ext cx="381000" cy="381000"/>
                </a:xfrm>
                <a:prstGeom prst="ellips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19" name="e-"/>
                <p:cNvSpPr txBox="1"/>
                <p:nvPr/>
              </p:nvSpPr>
              <p:spPr>
                <a:xfrm>
                  <a:off x="3691" y="0"/>
                  <a:ext cx="373618" cy="558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/>
                <a:p>
                  <a:pPr>
                    <a:defRPr sz="2600">
                      <a:latin typeface="+mj-lt"/>
                      <a:ea typeface="+mj-ea"/>
                      <a:cs typeface="+mj-cs"/>
                      <a:sym typeface="Avenir Next"/>
                    </a:defRPr>
                  </a:pPr>
                  <a:r>
                    <a:t>e</a:t>
                  </a:r>
                  <a:r>
                    <a:rPr baseline="31999"/>
                    <a:t>-</a:t>
                  </a:r>
                </a:p>
              </p:txBody>
            </p:sp>
          </p:grpSp>
          <p:grpSp>
            <p:nvGrpSpPr>
              <p:cNvPr id="223" name="グループ"/>
              <p:cNvGrpSpPr/>
              <p:nvPr/>
            </p:nvGrpSpPr>
            <p:grpSpPr>
              <a:xfrm>
                <a:off x="2047706" y="421204"/>
                <a:ext cx="381001" cy="381001"/>
                <a:chOff x="0" y="0"/>
                <a:chExt cx="381000" cy="381000"/>
              </a:xfrm>
            </p:grpSpPr>
            <p:sp>
              <p:nvSpPr>
                <p:cNvPr id="221" name="円形"/>
                <p:cNvSpPr/>
                <p:nvPr/>
              </p:nvSpPr>
              <p:spPr>
                <a:xfrm>
                  <a:off x="0" y="0"/>
                  <a:ext cx="381000" cy="381000"/>
                </a:xfrm>
                <a:prstGeom prst="ellips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22" name="方程式"/>
                <p:cNvSpPr txBox="1"/>
                <p:nvPr/>
              </p:nvSpPr>
              <p:spPr>
                <a:xfrm>
                  <a:off x="74183" y="63355"/>
                  <a:ext cx="232634" cy="25429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914400" latinLnBrk="1">
                    <a:defRPr sz="1800"/>
                  </a:pPr>
                  <a14:m>
                    <m:oMathPara>
                      <m:oMathParaPr>
                        <m:jc m:val="centerGroup"/>
                      </m:oMathParaPr>
                      <m:oMath>
                        <m:sSub>
                          <m:e>
                            <m:bar>
                              <m:barPr>
                                <m:ctrlPr>
                                  <a:rPr xmlns:a="http://schemas.openxmlformats.org/drawingml/2006/main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  <m:pos m:val="top"/>
                              </m:barPr>
                              <m:e>
                                <m:r>
                                  <a:rPr xmlns:a="http://schemas.openxmlformats.org/drawingml/2006/main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ν</m:t>
                                </m:r>
                              </m:e>
                            </m:bar>
                          </m:e>
                          <m:sub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sub>
                        </m:sSub>
                      </m:oMath>
                    </m:oMathPara>
                  </a14:m>
                  <a:endParaRPr sz="2400"/>
                </a:p>
              </p:txBody>
            </p:sp>
          </p:grpSp>
          <p:grpSp>
            <p:nvGrpSpPr>
              <p:cNvPr id="226" name="グループ"/>
              <p:cNvGrpSpPr/>
              <p:nvPr/>
            </p:nvGrpSpPr>
            <p:grpSpPr>
              <a:xfrm>
                <a:off x="2746206" y="1170504"/>
                <a:ext cx="381001" cy="381001"/>
                <a:chOff x="0" y="0"/>
                <a:chExt cx="381000" cy="381000"/>
              </a:xfrm>
            </p:grpSpPr>
            <p:sp>
              <p:nvSpPr>
                <p:cNvPr id="224" name="円形"/>
                <p:cNvSpPr/>
                <p:nvPr/>
              </p:nvSpPr>
              <p:spPr>
                <a:xfrm>
                  <a:off x="0" y="0"/>
                  <a:ext cx="381000" cy="381000"/>
                </a:xfrm>
                <a:prstGeom prst="ellips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25" name="方程式"/>
                <p:cNvSpPr txBox="1"/>
                <p:nvPr/>
              </p:nvSpPr>
              <p:spPr>
                <a:xfrm>
                  <a:off x="74183" y="63355"/>
                  <a:ext cx="232634" cy="25429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914400" latinLnBrk="1">
                    <a:defRPr sz="1800"/>
                  </a:pPr>
                  <a14:m>
                    <m:oMathPara>
                      <m:oMathParaPr>
                        <m:jc m:val="centerGroup"/>
                      </m:oMathParaPr>
                      <m:oMath>
                        <m:sSub>
                          <m:e>
                            <m:bar>
                              <m:barPr>
                                <m:ctrlPr>
                                  <a:rPr xmlns:a="http://schemas.openxmlformats.org/drawingml/2006/main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  <m:pos m:val="top"/>
                              </m:barPr>
                              <m:e>
                                <m:r>
                                  <a:rPr xmlns:a="http://schemas.openxmlformats.org/drawingml/2006/main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ν</m:t>
                                </m:r>
                              </m:e>
                            </m:bar>
                          </m:e>
                          <m:sub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sub>
                        </m:sSub>
                      </m:oMath>
                    </m:oMathPara>
                  </a14:m>
                  <a:endParaRPr sz="2400"/>
                </a:p>
              </p:txBody>
            </p:sp>
          </p:grpSp>
          <p:sp>
            <p:nvSpPr>
              <p:cNvPr id="227" name="線"/>
              <p:cNvSpPr/>
              <p:nvPr/>
            </p:nvSpPr>
            <p:spPr>
              <a:xfrm flipV="1">
                <a:off x="1930399" y="1988698"/>
                <a:ext cx="1067099" cy="54681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28" name="線"/>
              <p:cNvSpPr/>
              <p:nvPr/>
            </p:nvSpPr>
            <p:spPr>
              <a:xfrm flipV="1">
                <a:off x="1930400" y="1520557"/>
                <a:ext cx="814835" cy="101495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29" name="線"/>
              <p:cNvSpPr/>
              <p:nvPr/>
            </p:nvSpPr>
            <p:spPr>
              <a:xfrm flipV="1">
                <a:off x="741402" y="791668"/>
                <a:ext cx="1290887" cy="67704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30" name="線"/>
              <p:cNvSpPr/>
              <p:nvPr/>
            </p:nvSpPr>
            <p:spPr>
              <a:xfrm flipV="1">
                <a:off x="741403" y="453757"/>
                <a:ext cx="814834" cy="101495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</p:grpSp>
        <p:sp>
          <p:nvSpPr>
            <p:cNvPr id="232" name="2ν2β mode"/>
            <p:cNvSpPr txBox="1"/>
            <p:nvPr/>
          </p:nvSpPr>
          <p:spPr>
            <a:xfrm>
              <a:off x="468121" y="0"/>
              <a:ext cx="2505457" cy="723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Avenir Next"/>
                </a:defRPr>
              </a:lvl1pPr>
            </a:lstStyle>
            <a:p>
              <a:pPr/>
              <a:r>
                <a:t>2ν2β mode</a:t>
              </a:r>
            </a:p>
          </p:txBody>
        </p:sp>
        <p:pic>
          <p:nvPicPr>
            <p:cNvPr id="233" name="イメージ" descr="イメージ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10203" y="4356100"/>
              <a:ext cx="2821294" cy="5808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6" name="グループ"/>
          <p:cNvGrpSpPr/>
          <p:nvPr/>
        </p:nvGrpSpPr>
        <p:grpSpPr>
          <a:xfrm>
            <a:off x="8883650" y="4268089"/>
            <a:ext cx="3867150" cy="4915411"/>
            <a:chOff x="0" y="0"/>
            <a:chExt cx="3867150" cy="4915410"/>
          </a:xfrm>
        </p:grpSpPr>
        <p:grpSp>
          <p:nvGrpSpPr>
            <p:cNvPr id="253" name="グループ"/>
            <p:cNvGrpSpPr/>
            <p:nvPr/>
          </p:nvGrpSpPr>
          <p:grpSpPr>
            <a:xfrm>
              <a:off x="425450" y="781050"/>
              <a:ext cx="3441700" cy="3302000"/>
              <a:chOff x="0" y="0"/>
              <a:chExt cx="3441700" cy="3301999"/>
            </a:xfrm>
          </p:grpSpPr>
          <p:sp>
            <p:nvSpPr>
              <p:cNvPr id="235" name="円形"/>
              <p:cNvSpPr/>
              <p:nvPr/>
            </p:nvSpPr>
            <p:spPr>
              <a:xfrm>
                <a:off x="0" y="762000"/>
                <a:ext cx="2540000" cy="2540000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grpSp>
            <p:nvGrpSpPr>
              <p:cNvPr id="238" name="グループ"/>
              <p:cNvGrpSpPr/>
              <p:nvPr/>
            </p:nvGrpSpPr>
            <p:grpSpPr>
              <a:xfrm>
                <a:off x="419100" y="1333500"/>
                <a:ext cx="381000" cy="558801"/>
                <a:chOff x="0" y="0"/>
                <a:chExt cx="381000" cy="558800"/>
              </a:xfrm>
            </p:grpSpPr>
            <p:sp>
              <p:nvSpPr>
                <p:cNvPr id="236" name="円形"/>
                <p:cNvSpPr/>
                <p:nvPr/>
              </p:nvSpPr>
              <p:spPr>
                <a:xfrm>
                  <a:off x="0" y="88900"/>
                  <a:ext cx="381000" cy="381000"/>
                </a:xfrm>
                <a:prstGeom prst="ellips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37" name="n"/>
                <p:cNvSpPr txBox="1"/>
                <p:nvPr/>
              </p:nvSpPr>
              <p:spPr>
                <a:xfrm>
                  <a:off x="37426" y="0"/>
                  <a:ext cx="306148" cy="558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>
                    <a:defRPr sz="2600">
                      <a:latin typeface="+mj-lt"/>
                      <a:ea typeface="+mj-ea"/>
                      <a:cs typeface="+mj-cs"/>
                      <a:sym typeface="Avenir Next"/>
                    </a:defRPr>
                  </a:lvl1pPr>
                </a:lstStyle>
                <a:p>
                  <a:pPr/>
                  <a:r>
                    <a:t>n</a:t>
                  </a:r>
                </a:p>
              </p:txBody>
            </p:sp>
          </p:grpSp>
          <p:grpSp>
            <p:nvGrpSpPr>
              <p:cNvPr id="241" name="グループ"/>
              <p:cNvGrpSpPr/>
              <p:nvPr/>
            </p:nvGrpSpPr>
            <p:grpSpPr>
              <a:xfrm>
                <a:off x="1612900" y="2374900"/>
                <a:ext cx="381000" cy="558801"/>
                <a:chOff x="0" y="0"/>
                <a:chExt cx="381000" cy="558800"/>
              </a:xfrm>
            </p:grpSpPr>
            <p:sp>
              <p:nvSpPr>
                <p:cNvPr id="239" name="円形"/>
                <p:cNvSpPr/>
                <p:nvPr/>
              </p:nvSpPr>
              <p:spPr>
                <a:xfrm>
                  <a:off x="0" y="88900"/>
                  <a:ext cx="381000" cy="381000"/>
                </a:xfrm>
                <a:prstGeom prst="ellips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40" name="n"/>
                <p:cNvSpPr txBox="1"/>
                <p:nvPr/>
              </p:nvSpPr>
              <p:spPr>
                <a:xfrm>
                  <a:off x="37426" y="0"/>
                  <a:ext cx="306148" cy="558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>
                    <a:defRPr sz="2600">
                      <a:latin typeface="+mj-lt"/>
                      <a:ea typeface="+mj-ea"/>
                      <a:cs typeface="+mj-cs"/>
                      <a:sym typeface="Avenir Next"/>
                    </a:defRPr>
                  </a:lvl1pPr>
                </a:lstStyle>
                <a:p>
                  <a:pPr/>
                  <a:r>
                    <a:t>n</a:t>
                  </a:r>
                </a:p>
              </p:txBody>
            </p:sp>
          </p:grpSp>
          <p:grpSp>
            <p:nvGrpSpPr>
              <p:cNvPr id="244" name="グループ"/>
              <p:cNvGrpSpPr/>
              <p:nvPr/>
            </p:nvGrpSpPr>
            <p:grpSpPr>
              <a:xfrm>
                <a:off x="1612900" y="0"/>
                <a:ext cx="381000" cy="558801"/>
                <a:chOff x="0" y="0"/>
                <a:chExt cx="381000" cy="558800"/>
              </a:xfrm>
            </p:grpSpPr>
            <p:sp>
              <p:nvSpPr>
                <p:cNvPr id="242" name="円形"/>
                <p:cNvSpPr/>
                <p:nvPr/>
              </p:nvSpPr>
              <p:spPr>
                <a:xfrm>
                  <a:off x="0" y="88900"/>
                  <a:ext cx="381000" cy="381000"/>
                </a:xfrm>
                <a:prstGeom prst="ellips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43" name="e-"/>
                <p:cNvSpPr txBox="1"/>
                <p:nvPr/>
              </p:nvSpPr>
              <p:spPr>
                <a:xfrm>
                  <a:off x="3691" y="0"/>
                  <a:ext cx="373618" cy="558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/>
                <a:p>
                  <a:pPr>
                    <a:defRPr sz="2600">
                      <a:latin typeface="+mj-lt"/>
                      <a:ea typeface="+mj-ea"/>
                      <a:cs typeface="+mj-cs"/>
                      <a:sym typeface="Avenir Next"/>
                    </a:defRPr>
                  </a:pPr>
                  <a:r>
                    <a:t>e</a:t>
                  </a:r>
                  <a:r>
                    <a:rPr baseline="31999"/>
                    <a:t>-</a:t>
                  </a:r>
                </a:p>
              </p:txBody>
            </p:sp>
          </p:grpSp>
          <p:grpSp>
            <p:nvGrpSpPr>
              <p:cNvPr id="247" name="グループ"/>
              <p:cNvGrpSpPr/>
              <p:nvPr/>
            </p:nvGrpSpPr>
            <p:grpSpPr>
              <a:xfrm>
                <a:off x="3060700" y="1625600"/>
                <a:ext cx="381000" cy="558801"/>
                <a:chOff x="0" y="0"/>
                <a:chExt cx="381000" cy="558800"/>
              </a:xfrm>
            </p:grpSpPr>
            <p:sp>
              <p:nvSpPr>
                <p:cNvPr id="245" name="円形"/>
                <p:cNvSpPr/>
                <p:nvPr/>
              </p:nvSpPr>
              <p:spPr>
                <a:xfrm>
                  <a:off x="0" y="88900"/>
                  <a:ext cx="381000" cy="381000"/>
                </a:xfrm>
                <a:prstGeom prst="ellips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46" name="e-"/>
                <p:cNvSpPr txBox="1"/>
                <p:nvPr/>
              </p:nvSpPr>
              <p:spPr>
                <a:xfrm>
                  <a:off x="3691" y="0"/>
                  <a:ext cx="373618" cy="558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/>
                <a:p>
                  <a:pPr>
                    <a:defRPr sz="2600">
                      <a:latin typeface="+mj-lt"/>
                      <a:ea typeface="+mj-ea"/>
                      <a:cs typeface="+mj-cs"/>
                      <a:sym typeface="Avenir Next"/>
                    </a:defRPr>
                  </a:pPr>
                  <a:r>
                    <a:t>e</a:t>
                  </a:r>
                  <a:r>
                    <a:rPr baseline="31999"/>
                    <a:t>-</a:t>
                  </a:r>
                </a:p>
              </p:txBody>
            </p:sp>
          </p:grpSp>
          <p:sp>
            <p:nvSpPr>
              <p:cNvPr id="248" name="線"/>
              <p:cNvSpPr/>
              <p:nvPr/>
            </p:nvSpPr>
            <p:spPr>
              <a:xfrm flipV="1">
                <a:off x="1930399" y="1988698"/>
                <a:ext cx="1067099" cy="54681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49" name="線"/>
              <p:cNvSpPr/>
              <p:nvPr/>
            </p:nvSpPr>
            <p:spPr>
              <a:xfrm flipH="1" flipV="1">
                <a:off x="1731366" y="1525956"/>
                <a:ext cx="199035" cy="100955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50" name="線"/>
              <p:cNvSpPr/>
              <p:nvPr/>
            </p:nvSpPr>
            <p:spPr>
              <a:xfrm>
                <a:off x="741402" y="1468709"/>
                <a:ext cx="1057196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51" name="線"/>
              <p:cNvSpPr/>
              <p:nvPr/>
            </p:nvSpPr>
            <p:spPr>
              <a:xfrm flipV="1">
                <a:off x="741403" y="453757"/>
                <a:ext cx="814834" cy="101495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252" name="×"/>
              <p:cNvSpPr txBox="1"/>
              <p:nvPr/>
            </p:nvSpPr>
            <p:spPr>
              <a:xfrm>
                <a:off x="1589658" y="1189309"/>
                <a:ext cx="427483" cy="558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latin typeface="ヒラギノ角ゴ ProN W6"/>
                    <a:ea typeface="ヒラギノ角ゴ ProN W6"/>
                    <a:cs typeface="ヒラギノ角ゴ ProN W6"/>
                    <a:sym typeface="ヒラギノ角ゴ ProN W6"/>
                  </a:defRPr>
                </a:lvl1pPr>
              </a:lstStyle>
              <a:p>
                <a:pPr/>
                <a:r>
                  <a:t>×</a:t>
                </a:r>
              </a:p>
            </p:txBody>
          </p:sp>
        </p:grpSp>
        <p:sp>
          <p:nvSpPr>
            <p:cNvPr id="254" name="0ν2β mode"/>
            <p:cNvSpPr txBox="1"/>
            <p:nvPr/>
          </p:nvSpPr>
          <p:spPr>
            <a:xfrm>
              <a:off x="893571" y="0"/>
              <a:ext cx="2505457" cy="723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5"/>
                  </a:solidFill>
                  <a:latin typeface="+mj-lt"/>
                  <a:ea typeface="+mj-ea"/>
                  <a:cs typeface="+mj-cs"/>
                  <a:sym typeface="Avenir Next"/>
                </a:defRPr>
              </a:lvl1pPr>
            </a:lstStyle>
            <a:p>
              <a:pPr/>
              <a:r>
                <a:t>0ν2β mode</a:t>
              </a:r>
            </a:p>
          </p:txBody>
        </p:sp>
        <p:pic>
          <p:nvPicPr>
            <p:cNvPr id="255" name="イメージ" descr="イメージ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4377644"/>
              <a:ext cx="3441700" cy="5377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8" name="グループ"/>
          <p:cNvGrpSpPr/>
          <p:nvPr/>
        </p:nvGrpSpPr>
        <p:grpSpPr>
          <a:xfrm>
            <a:off x="352375" y="1771650"/>
            <a:ext cx="4753026" cy="3696099"/>
            <a:chOff x="0" y="0"/>
            <a:chExt cx="4753025" cy="3696098"/>
          </a:xfrm>
        </p:grpSpPr>
        <p:sp>
          <p:nvSpPr>
            <p:cNvPr id="257" name="136Xe"/>
            <p:cNvSpPr txBox="1"/>
            <p:nvPr/>
          </p:nvSpPr>
          <p:spPr>
            <a:xfrm>
              <a:off x="281735" y="863600"/>
              <a:ext cx="712979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000">
                  <a:latin typeface="+mj-lt"/>
                  <a:ea typeface="+mj-ea"/>
                  <a:cs typeface="+mj-cs"/>
                  <a:sym typeface="Avenir Next"/>
                </a:defRPr>
              </a:pPr>
              <a:r>
                <a:rPr baseline="31999"/>
                <a:t>136</a:t>
              </a:r>
              <a:r>
                <a:t>Xe</a:t>
              </a:r>
            </a:p>
          </p:txBody>
        </p:sp>
        <p:sp>
          <p:nvSpPr>
            <p:cNvPr id="258" name="線"/>
            <p:cNvSpPr/>
            <p:nvPr/>
          </p:nvSpPr>
          <p:spPr>
            <a:xfrm flipH="1">
              <a:off x="-1" y="0"/>
              <a:ext cx="2" cy="369609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259" name="線"/>
            <p:cNvSpPr/>
            <p:nvPr/>
          </p:nvSpPr>
          <p:spPr>
            <a:xfrm>
              <a:off x="282624" y="1339850"/>
              <a:ext cx="1016001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260" name="線"/>
            <p:cNvSpPr/>
            <p:nvPr/>
          </p:nvSpPr>
          <p:spPr>
            <a:xfrm>
              <a:off x="3737024" y="3384550"/>
              <a:ext cx="1016002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261" name="線"/>
            <p:cNvSpPr/>
            <p:nvPr/>
          </p:nvSpPr>
          <p:spPr>
            <a:xfrm>
              <a:off x="2314624" y="685800"/>
              <a:ext cx="1016002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262" name="136Ba"/>
            <p:cNvSpPr txBox="1"/>
            <p:nvPr/>
          </p:nvSpPr>
          <p:spPr>
            <a:xfrm>
              <a:off x="3739565" y="2882900"/>
              <a:ext cx="706121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000">
                  <a:latin typeface="+mj-lt"/>
                  <a:ea typeface="+mj-ea"/>
                  <a:cs typeface="+mj-cs"/>
                  <a:sym typeface="Avenir Next"/>
                </a:defRPr>
              </a:pPr>
              <a:r>
                <a:rPr baseline="31999"/>
                <a:t>136</a:t>
              </a:r>
              <a:r>
                <a:t>Ba</a:t>
              </a:r>
            </a:p>
          </p:txBody>
        </p:sp>
        <p:sp>
          <p:nvSpPr>
            <p:cNvPr id="263" name="136Cs"/>
            <p:cNvSpPr txBox="1"/>
            <p:nvPr/>
          </p:nvSpPr>
          <p:spPr>
            <a:xfrm>
              <a:off x="2305226" y="215900"/>
              <a:ext cx="704597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000">
                  <a:latin typeface="+mj-lt"/>
                  <a:ea typeface="+mj-ea"/>
                  <a:cs typeface="+mj-cs"/>
                  <a:sym typeface="Avenir Next"/>
                </a:defRPr>
              </a:pPr>
              <a:r>
                <a:rPr baseline="31999"/>
                <a:t>136</a:t>
              </a:r>
              <a:r>
                <a:t>Cs</a:t>
              </a:r>
            </a:p>
          </p:txBody>
        </p:sp>
        <p:sp>
          <p:nvSpPr>
            <p:cNvPr id="264" name="線"/>
            <p:cNvSpPr/>
            <p:nvPr/>
          </p:nvSpPr>
          <p:spPr>
            <a:xfrm flipV="1">
              <a:off x="1243319" y="711199"/>
              <a:ext cx="989060" cy="59613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265" name="× Beta decay"/>
            <p:cNvSpPr txBox="1"/>
            <p:nvPr/>
          </p:nvSpPr>
          <p:spPr>
            <a:xfrm>
              <a:off x="1984780" y="965200"/>
              <a:ext cx="1929690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latin typeface="+mj-lt"/>
                  <a:ea typeface="+mj-ea"/>
                  <a:cs typeface="+mj-cs"/>
                  <a:sym typeface="Avenir Next"/>
                </a:defRPr>
              </a:lvl1pPr>
            </a:lstStyle>
            <a:p>
              <a:pPr/>
              <a:r>
                <a:t>× Beta decay</a:t>
              </a:r>
            </a:p>
          </p:txBody>
        </p:sp>
        <p:sp>
          <p:nvSpPr>
            <p:cNvPr id="266" name="線"/>
            <p:cNvSpPr/>
            <p:nvPr/>
          </p:nvSpPr>
          <p:spPr>
            <a:xfrm>
              <a:off x="1373932" y="1404577"/>
              <a:ext cx="2261493" cy="200537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267" name="○ Double beta-decay"/>
            <p:cNvSpPr txBox="1"/>
            <p:nvPr/>
          </p:nvSpPr>
          <p:spPr>
            <a:xfrm>
              <a:off x="83368" y="2836631"/>
              <a:ext cx="3040114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latin typeface="+mj-lt"/>
                  <a:ea typeface="+mj-ea"/>
                  <a:cs typeface="+mj-cs"/>
                  <a:sym typeface="Avenir Next"/>
                </a:defRPr>
              </a:lvl1pPr>
            </a:lstStyle>
            <a:p>
              <a:pPr/>
              <a:r>
                <a:t>○ Double beta-decay</a:t>
              </a:r>
            </a:p>
          </p:txBody>
        </p:sp>
      </p:grpSp>
      <p:sp>
        <p:nvSpPr>
          <p:cNvPr id="269" name="Rare decay (T&gt;1026yr)…"/>
          <p:cNvSpPr txBox="1"/>
          <p:nvPr/>
        </p:nvSpPr>
        <p:spPr>
          <a:xfrm>
            <a:off x="5848544" y="1856269"/>
            <a:ext cx="5706873" cy="218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4500" indent="-444500">
              <a:buSzPct val="75000"/>
              <a:buChar char="•"/>
              <a:defRPr sz="3000">
                <a:solidFill>
                  <a:schemeClr val="accent5"/>
                </a:solidFill>
                <a:latin typeface="+mj-lt"/>
                <a:ea typeface="+mj-ea"/>
                <a:cs typeface="+mj-cs"/>
                <a:sym typeface="Avenir Next"/>
              </a:defRPr>
            </a:pPr>
            <a:r>
              <a:t>Rare decay (T&gt;10</a:t>
            </a:r>
            <a:r>
              <a:rPr baseline="31999"/>
              <a:t>26</a:t>
            </a:r>
            <a:r>
              <a:t>yr)</a:t>
            </a:r>
          </a:p>
          <a:p>
            <a:pPr marL="444500" indent="-444500">
              <a:buSzPct val="75000"/>
              <a:buChar char="•"/>
              <a:defRPr sz="3000">
                <a:latin typeface="+mj-lt"/>
                <a:ea typeface="+mj-ea"/>
                <a:cs typeface="+mj-cs"/>
                <a:sym typeface="Avenir Next"/>
              </a:defRPr>
            </a:pPr>
            <a:r>
              <a:t>Emits two electrons</a:t>
            </a:r>
          </a:p>
          <a:p>
            <a:pPr marL="444500" indent="-444500">
              <a:buSzPct val="75000"/>
              <a:buChar char="•"/>
              <a:defRPr sz="3000">
                <a:latin typeface="+mj-lt"/>
                <a:ea typeface="+mj-ea"/>
                <a:cs typeface="+mj-cs"/>
                <a:sym typeface="Avenir Next"/>
              </a:defRPr>
            </a:pPr>
            <a:r>
              <a:t>A proof of Majorana neutrino</a:t>
            </a:r>
          </a:p>
          <a:p>
            <a:pPr marL="444500" indent="-444500">
              <a:buSzPct val="75000"/>
              <a:buChar char="•"/>
              <a:defRPr sz="3000">
                <a:latin typeface="+mj-lt"/>
                <a:ea typeface="+mj-ea"/>
                <a:cs typeface="+mj-cs"/>
                <a:sym typeface="Avenir Next"/>
              </a:defRPr>
            </a:pPr>
            <a:r>
              <a:t>Limits on absolute ν-mass</a:t>
            </a:r>
          </a:p>
        </p:txBody>
      </p:sp>
      <p:pic>
        <p:nvPicPr>
          <p:cNvPr id="270" name="Unknown.png" descr="Unknow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7742" y="5978659"/>
            <a:ext cx="4150472" cy="3165342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2ν2β"/>
          <p:cNvSpPr txBox="1"/>
          <p:nvPr/>
        </p:nvSpPr>
        <p:spPr>
          <a:xfrm>
            <a:off x="1413306" y="7061199"/>
            <a:ext cx="57698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2ν2β</a:t>
            </a:r>
          </a:p>
        </p:txBody>
      </p:sp>
      <p:sp>
        <p:nvSpPr>
          <p:cNvPr id="272" name="0ν2β"/>
          <p:cNvSpPr txBox="1"/>
          <p:nvPr/>
        </p:nvSpPr>
        <p:spPr>
          <a:xfrm>
            <a:off x="3635806" y="7988299"/>
            <a:ext cx="57698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0ν2β</a:t>
            </a:r>
          </a:p>
        </p:txBody>
      </p:sp>
      <p:sp>
        <p:nvSpPr>
          <p:cNvPr id="273" name="Qββ=2.46MeV"/>
          <p:cNvSpPr txBox="1"/>
          <p:nvPr/>
        </p:nvSpPr>
        <p:spPr>
          <a:xfrm>
            <a:off x="991497" y="5003799"/>
            <a:ext cx="142060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>
                <a:latin typeface="+mj-lt"/>
                <a:ea typeface="+mj-ea"/>
                <a:cs typeface="+mj-cs"/>
                <a:sym typeface="Avenir Next"/>
              </a:defRPr>
            </a:pPr>
            <a:r>
              <a:t>Q</a:t>
            </a:r>
            <a:r>
              <a:rPr baseline="-5999"/>
              <a:t>ββ</a:t>
            </a:r>
            <a:r>
              <a:t>=2.46MeV</a:t>
            </a:r>
          </a:p>
        </p:txBody>
      </p:sp>
      <p:pic>
        <p:nvPicPr>
          <p:cNvPr id="274" name="四角形" descr="四角形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37100" y="1767369"/>
            <a:ext cx="7929761" cy="2362201"/>
          </a:xfrm>
          <a:prstGeom prst="rect">
            <a:avLst/>
          </a:prstGeom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25" name="Topology identific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Topology identification</a:t>
            </a:r>
          </a:p>
        </p:txBody>
      </p:sp>
      <p:pic>
        <p:nvPicPr>
          <p:cNvPr id="626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1702" y="5196333"/>
            <a:ext cx="5968618" cy="4030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627" name="イメージ" descr="イメージ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64350" y="5196333"/>
            <a:ext cx="5951468" cy="4030533"/>
          </a:xfrm>
          <a:prstGeom prst="rect">
            <a:avLst/>
          </a:prstGeom>
          <a:ln w="12700">
            <a:miter lim="400000"/>
          </a:ln>
        </p:spPr>
      </p:pic>
      <p:sp>
        <p:nvSpPr>
          <p:cNvPr id="628" name="0ν2β (double-β)"/>
          <p:cNvSpPr txBox="1"/>
          <p:nvPr/>
        </p:nvSpPr>
        <p:spPr>
          <a:xfrm>
            <a:off x="1584993" y="4474308"/>
            <a:ext cx="348203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0ν2β (double-β)</a:t>
            </a:r>
          </a:p>
        </p:txBody>
      </p:sp>
      <p:sp>
        <p:nvSpPr>
          <p:cNvPr id="629" name="214Bi (gamma-ray)"/>
          <p:cNvSpPr txBox="1"/>
          <p:nvPr/>
        </p:nvSpPr>
        <p:spPr>
          <a:xfrm>
            <a:off x="7742246" y="4514850"/>
            <a:ext cx="3795675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j-lt"/>
                <a:ea typeface="+mj-ea"/>
                <a:cs typeface="+mj-cs"/>
                <a:sym typeface="Avenir Next"/>
              </a:defRPr>
            </a:pPr>
            <a:r>
              <a:rPr baseline="31999"/>
              <a:t>214</a:t>
            </a:r>
            <a:r>
              <a:t>Bi (gamma-ray)</a:t>
            </a:r>
          </a:p>
        </p:txBody>
      </p:sp>
      <p:sp>
        <p:nvSpPr>
          <p:cNvPr id="630" name="Identify the two blobs"/>
          <p:cNvSpPr txBox="1"/>
          <p:nvPr/>
        </p:nvSpPr>
        <p:spPr>
          <a:xfrm>
            <a:off x="275437" y="1803400"/>
            <a:ext cx="4411372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j-lt"/>
                <a:ea typeface="+mj-ea"/>
                <a:cs typeface="+mj-cs"/>
                <a:sym typeface="Avenir Next"/>
              </a:defRPr>
            </a:pPr>
            <a:r>
              <a:t>Identify</a:t>
            </a:r>
            <a:r>
              <a:rPr sz="2600"/>
              <a:t> the</a:t>
            </a:r>
            <a:r>
              <a:t> </a:t>
            </a:r>
            <a:r>
              <a:rPr>
                <a:solidFill>
                  <a:schemeClr val="accent5"/>
                </a:solidFill>
              </a:rPr>
              <a:t>two blobs</a:t>
            </a:r>
          </a:p>
        </p:txBody>
      </p:sp>
      <p:pic>
        <p:nvPicPr>
          <p:cNvPr id="631" name="線" descr="線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27206" y="2425700"/>
            <a:ext cx="2290413" cy="101600"/>
          </a:xfrm>
          <a:prstGeom prst="rect">
            <a:avLst/>
          </a:prstGeom>
        </p:spPr>
      </p:pic>
      <p:sp>
        <p:nvSpPr>
          <p:cNvPr id="633" name="0ν2β has two blobs…"/>
          <p:cNvSpPr txBox="1"/>
          <p:nvPr/>
        </p:nvSpPr>
        <p:spPr>
          <a:xfrm>
            <a:off x="920450" y="2781299"/>
            <a:ext cx="8600845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21027" indent="-321027"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0ν2β has two blobs</a:t>
            </a:r>
          </a:p>
          <a:p>
            <a:pPr marL="321027" indent="-321027"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Photoelectric absorption of </a:t>
            </a:r>
            <a:r>
              <a:rPr baseline="31999"/>
              <a:t>214</a:t>
            </a:r>
            <a:r>
              <a:t>Bi-gamma has one blob</a:t>
            </a:r>
          </a:p>
        </p:txBody>
      </p:sp>
      <p:sp>
        <p:nvSpPr>
          <p:cNvPr id="634" name="*"/>
          <p:cNvSpPr txBox="1"/>
          <p:nvPr/>
        </p:nvSpPr>
        <p:spPr>
          <a:xfrm>
            <a:off x="4525351" y="1803400"/>
            <a:ext cx="272492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*</a:t>
            </a:r>
          </a:p>
        </p:txBody>
      </p:sp>
      <p:sp>
        <p:nvSpPr>
          <p:cNvPr id="635" name="* A point with large energy deposit soon before the stop"/>
          <p:cNvSpPr txBox="1"/>
          <p:nvPr/>
        </p:nvSpPr>
        <p:spPr>
          <a:xfrm>
            <a:off x="7379004" y="1595755"/>
            <a:ext cx="538917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sz="1600"/>
              <a:t>* A</a:t>
            </a:r>
            <a:r>
              <a:rPr sz="1600">
                <a:latin typeface="+mj-lt"/>
                <a:ea typeface="+mj-ea"/>
                <a:cs typeface="+mj-cs"/>
                <a:sym typeface="Avenir Next"/>
              </a:rPr>
              <a:t> point with large energy deposit soon before the stop </a:t>
            </a:r>
          </a:p>
        </p:txBody>
      </p:sp>
      <p:sp>
        <p:nvSpPr>
          <p:cNvPr id="636" name="円形"/>
          <p:cNvSpPr/>
          <p:nvPr/>
        </p:nvSpPr>
        <p:spPr>
          <a:xfrm>
            <a:off x="2016832" y="7991229"/>
            <a:ext cx="495301" cy="495300"/>
          </a:xfrm>
          <a:prstGeom prst="ellipse">
            <a:avLst/>
          </a:prstGeom>
          <a:ln w="635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637" name="円形"/>
          <p:cNvSpPr/>
          <p:nvPr/>
        </p:nvSpPr>
        <p:spPr>
          <a:xfrm>
            <a:off x="1597047" y="7742315"/>
            <a:ext cx="495301" cy="495300"/>
          </a:xfrm>
          <a:prstGeom prst="ellipse">
            <a:avLst/>
          </a:prstGeom>
          <a:ln w="635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638" name="円形"/>
          <p:cNvSpPr/>
          <p:nvPr/>
        </p:nvSpPr>
        <p:spPr>
          <a:xfrm>
            <a:off x="7977899" y="7578835"/>
            <a:ext cx="660401" cy="660401"/>
          </a:xfrm>
          <a:prstGeom prst="ellipse">
            <a:avLst/>
          </a:prstGeom>
          <a:ln w="635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81423" y="5130060"/>
            <a:ext cx="6327278" cy="6648648"/>
          </a:xfrm>
          <a:prstGeom prst="rect">
            <a:avLst/>
          </a:prstGeom>
          <a:ln w="12700">
            <a:miter lim="400000"/>
          </a:ln>
        </p:spPr>
      </p:pic>
      <p:sp>
        <p:nvSpPr>
          <p:cNvPr id="641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42" name="Furthermore 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Furthermore …</a:t>
            </a:r>
          </a:p>
        </p:txBody>
      </p:sp>
      <p:sp>
        <p:nvSpPr>
          <p:cNvPr id="643" name="Deep Learning"/>
          <p:cNvSpPr txBox="1"/>
          <p:nvPr/>
        </p:nvSpPr>
        <p:spPr>
          <a:xfrm>
            <a:off x="2149893" y="2817279"/>
            <a:ext cx="321503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Deep Learning</a:t>
            </a:r>
          </a:p>
        </p:txBody>
      </p:sp>
      <p:pic>
        <p:nvPicPr>
          <p:cNvPr id="644" name="線" descr="線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99595" y="3659720"/>
            <a:ext cx="4515627" cy="101601"/>
          </a:xfrm>
          <a:prstGeom prst="rect">
            <a:avLst/>
          </a:prstGeom>
        </p:spPr>
      </p:pic>
      <p:sp>
        <p:nvSpPr>
          <p:cNvPr id="646" name="Challenge"/>
          <p:cNvSpPr txBox="1"/>
          <p:nvPr/>
        </p:nvSpPr>
        <p:spPr>
          <a:xfrm>
            <a:off x="447876" y="2091495"/>
            <a:ext cx="1307593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Challenge</a:t>
            </a:r>
          </a:p>
        </p:txBody>
      </p:sp>
      <p:sp>
        <p:nvSpPr>
          <p:cNvPr id="647" name="214Bi"/>
          <p:cNvSpPr txBox="1"/>
          <p:nvPr/>
        </p:nvSpPr>
        <p:spPr>
          <a:xfrm>
            <a:off x="8123724" y="5463253"/>
            <a:ext cx="78989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solidFill>
                  <a:schemeClr val="accent5"/>
                </a:solidFill>
                <a:latin typeface="+mj-lt"/>
                <a:ea typeface="+mj-ea"/>
                <a:cs typeface="+mj-cs"/>
                <a:sym typeface="Avenir Next"/>
              </a:defRPr>
            </a:pPr>
            <a:r>
              <a:rPr baseline="31999"/>
              <a:t>214</a:t>
            </a:r>
            <a:r>
              <a:t>Bi</a:t>
            </a:r>
          </a:p>
        </p:txBody>
      </p:sp>
      <p:sp>
        <p:nvSpPr>
          <p:cNvPr id="648" name="0ν2β"/>
          <p:cNvSpPr txBox="1"/>
          <p:nvPr/>
        </p:nvSpPr>
        <p:spPr>
          <a:xfrm>
            <a:off x="11023118" y="5361975"/>
            <a:ext cx="86616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chemeClr val="accent1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0ν2β</a:t>
            </a:r>
          </a:p>
        </p:txBody>
      </p:sp>
      <p:sp>
        <p:nvSpPr>
          <p:cNvPr id="649" name="線"/>
          <p:cNvSpPr/>
          <p:nvPr/>
        </p:nvSpPr>
        <p:spPr>
          <a:xfrm flipV="1">
            <a:off x="9968365" y="5278528"/>
            <a:ext cx="1" cy="268228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650" name="Th."/>
          <p:cNvSpPr txBox="1"/>
          <p:nvPr/>
        </p:nvSpPr>
        <p:spPr>
          <a:xfrm>
            <a:off x="9939907" y="5292383"/>
            <a:ext cx="57493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Th.</a:t>
            </a:r>
          </a:p>
        </p:txBody>
      </p:sp>
      <p:sp>
        <p:nvSpPr>
          <p:cNvPr id="651" name="sig. eff. ; 42%…"/>
          <p:cNvSpPr txBox="1"/>
          <p:nvPr/>
        </p:nvSpPr>
        <p:spPr>
          <a:xfrm>
            <a:off x="2681893" y="6764026"/>
            <a:ext cx="4080333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sig. eff. ; 42%</a:t>
            </a:r>
          </a:p>
          <a:p>
            <a:pPr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BG rate; 75 </a:t>
            </a:r>
            <a:r>
              <a:rPr b="1" i="1"/>
              <a:t>→ 7.9 [evt/yr]</a:t>
            </a:r>
          </a:p>
        </p:txBody>
      </p:sp>
      <p:sp>
        <p:nvSpPr>
          <p:cNvPr id="652" name="A prototype machine learning"/>
          <p:cNvSpPr txBox="1"/>
          <p:nvPr/>
        </p:nvSpPr>
        <p:spPr>
          <a:xfrm>
            <a:off x="737537" y="5349275"/>
            <a:ext cx="5262678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8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A prototype machine learning</a:t>
            </a:r>
          </a:p>
        </p:txBody>
      </p:sp>
      <p:sp>
        <p:nvSpPr>
          <p:cNvPr id="653" name="(assuming the 1ton AXEL detector)"/>
          <p:cNvSpPr txBox="1"/>
          <p:nvPr/>
        </p:nvSpPr>
        <p:spPr>
          <a:xfrm>
            <a:off x="1885450" y="5888695"/>
            <a:ext cx="4128771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(assuming the 1ton AXEL detector)</a:t>
            </a:r>
          </a:p>
        </p:txBody>
      </p:sp>
      <p:sp>
        <p:nvSpPr>
          <p:cNvPr id="654" name="TPC has a topology…"/>
          <p:cNvSpPr txBox="1"/>
          <p:nvPr/>
        </p:nvSpPr>
        <p:spPr>
          <a:xfrm>
            <a:off x="6658903" y="2001401"/>
            <a:ext cx="5943204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4500" indent="-444500"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TPC has a topology</a:t>
            </a:r>
          </a:p>
          <a:p>
            <a:pPr marL="444500" indent="-444500"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Recent libraries are developed &amp; useful for “image identification” </a:t>
            </a:r>
          </a:p>
          <a:p>
            <a:pPr marL="444500" indent="-444500"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It has a potential</a:t>
            </a:r>
          </a:p>
        </p:txBody>
      </p:sp>
      <p:sp>
        <p:nvSpPr>
          <p:cNvPr id="655" name="signal like"/>
          <p:cNvSpPr txBox="1"/>
          <p:nvPr/>
        </p:nvSpPr>
        <p:spPr>
          <a:xfrm>
            <a:off x="11439798" y="8064844"/>
            <a:ext cx="1239699" cy="419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8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signal like</a:t>
            </a:r>
          </a:p>
        </p:txBody>
      </p:sp>
      <p:sp>
        <p:nvSpPr>
          <p:cNvPr id="656" name="background like"/>
          <p:cNvSpPr txBox="1"/>
          <p:nvPr/>
        </p:nvSpPr>
        <p:spPr>
          <a:xfrm>
            <a:off x="6832833" y="8064844"/>
            <a:ext cx="1919327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8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background like</a:t>
            </a:r>
          </a:p>
        </p:txBody>
      </p:sp>
      <p:sp>
        <p:nvSpPr>
          <p:cNvPr id="657" name="線"/>
          <p:cNvSpPr/>
          <p:nvPr/>
        </p:nvSpPr>
        <p:spPr>
          <a:xfrm>
            <a:off x="8772194" y="8276082"/>
            <a:ext cx="237970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角丸四角形"/>
          <p:cNvSpPr/>
          <p:nvPr/>
        </p:nvSpPr>
        <p:spPr>
          <a:xfrm>
            <a:off x="5675805" y="2541489"/>
            <a:ext cx="6882234" cy="4075393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660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61" name="The outer detector pla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outer detector plans</a:t>
            </a:r>
          </a:p>
        </p:txBody>
      </p:sp>
      <p:sp>
        <p:nvSpPr>
          <p:cNvPr id="662" name="like as underground detectors; Super-K, SNO…"/>
          <p:cNvSpPr txBox="1"/>
          <p:nvPr/>
        </p:nvSpPr>
        <p:spPr>
          <a:xfrm>
            <a:off x="6544177" y="1549266"/>
            <a:ext cx="612615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like as underground detectors; Super-K, SNO…</a:t>
            </a:r>
          </a:p>
        </p:txBody>
      </p:sp>
      <p:pic>
        <p:nvPicPr>
          <p:cNvPr id="663" name="イメージ" descr="イメージ"/>
          <p:cNvPicPr>
            <a:picLocks noChangeAspect="1"/>
          </p:cNvPicPr>
          <p:nvPr/>
        </p:nvPicPr>
        <p:blipFill>
          <a:blip r:embed="rId3">
            <a:extLst/>
          </a:blip>
          <a:srcRect l="1391" t="2057" r="1550" b="2062"/>
          <a:stretch>
            <a:fillRect/>
          </a:stretch>
        </p:blipFill>
        <p:spPr>
          <a:xfrm>
            <a:off x="7238289" y="3334259"/>
            <a:ext cx="3757267" cy="2621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fill="norm" stroke="1" extrusionOk="0">
                <a:moveTo>
                  <a:pt x="2263" y="0"/>
                </a:moveTo>
                <a:lnTo>
                  <a:pt x="1948" y="291"/>
                </a:lnTo>
                <a:cubicBezTo>
                  <a:pt x="1199" y="978"/>
                  <a:pt x="570" y="3075"/>
                  <a:pt x="201" y="6119"/>
                </a:cubicBezTo>
                <a:cubicBezTo>
                  <a:pt x="61" y="7271"/>
                  <a:pt x="-5" y="9078"/>
                  <a:pt x="0" y="10887"/>
                </a:cubicBezTo>
                <a:cubicBezTo>
                  <a:pt x="5" y="12695"/>
                  <a:pt x="82" y="14505"/>
                  <a:pt x="228" y="15668"/>
                </a:cubicBezTo>
                <a:cubicBezTo>
                  <a:pt x="600" y="18621"/>
                  <a:pt x="1191" y="20580"/>
                  <a:pt x="1921" y="21283"/>
                </a:cubicBezTo>
                <a:lnTo>
                  <a:pt x="2252" y="21600"/>
                </a:lnTo>
                <a:lnTo>
                  <a:pt x="19302" y="21600"/>
                </a:lnTo>
                <a:lnTo>
                  <a:pt x="19603" y="21322"/>
                </a:lnTo>
                <a:cubicBezTo>
                  <a:pt x="20441" y="20554"/>
                  <a:pt x="21053" y="18345"/>
                  <a:pt x="21430" y="14739"/>
                </a:cubicBezTo>
                <a:cubicBezTo>
                  <a:pt x="21538" y="13709"/>
                  <a:pt x="21594" y="12267"/>
                  <a:pt x="21594" y="10818"/>
                </a:cubicBezTo>
                <a:cubicBezTo>
                  <a:pt x="21595" y="9369"/>
                  <a:pt x="21542" y="7914"/>
                  <a:pt x="21435" y="6861"/>
                </a:cubicBezTo>
                <a:cubicBezTo>
                  <a:pt x="21078" y="3346"/>
                  <a:pt x="20437" y="1043"/>
                  <a:pt x="19603" y="278"/>
                </a:cubicBezTo>
                <a:lnTo>
                  <a:pt x="19302" y="0"/>
                </a:lnTo>
                <a:lnTo>
                  <a:pt x="10782" y="0"/>
                </a:lnTo>
                <a:lnTo>
                  <a:pt x="2263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664" name="Pressurized water"/>
          <p:cNvSpPr txBox="1"/>
          <p:nvPr/>
        </p:nvSpPr>
        <p:spPr>
          <a:xfrm>
            <a:off x="7748053" y="2742515"/>
            <a:ext cx="273774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rgbClr val="FFFFFF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Pressurized water</a:t>
            </a:r>
          </a:p>
        </p:txBody>
      </p:sp>
      <p:sp>
        <p:nvSpPr>
          <p:cNvPr id="665" name="for 1ton-detector"/>
          <p:cNvSpPr txBox="1"/>
          <p:nvPr/>
        </p:nvSpPr>
        <p:spPr>
          <a:xfrm>
            <a:off x="9962895" y="990600"/>
            <a:ext cx="269349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for 1ton-detector</a:t>
            </a:r>
          </a:p>
        </p:txBody>
      </p:sp>
      <p:sp>
        <p:nvSpPr>
          <p:cNvPr id="666" name="Water Cerenkov"/>
          <p:cNvSpPr txBox="1"/>
          <p:nvPr/>
        </p:nvSpPr>
        <p:spPr>
          <a:xfrm>
            <a:off x="506236" y="2306861"/>
            <a:ext cx="3491638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Water Cerenkov</a:t>
            </a:r>
          </a:p>
        </p:txBody>
      </p:sp>
      <p:sp>
        <p:nvSpPr>
          <p:cNvPr id="667" name="is used for cosmic muon veto"/>
          <p:cNvSpPr txBox="1"/>
          <p:nvPr/>
        </p:nvSpPr>
        <p:spPr>
          <a:xfrm>
            <a:off x="1669149" y="3167050"/>
            <a:ext cx="382361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is used for cosmic muon veto</a:t>
            </a:r>
          </a:p>
        </p:txBody>
      </p:sp>
      <p:sp>
        <p:nvSpPr>
          <p:cNvPr id="668" name="Pressurized water"/>
          <p:cNvSpPr txBox="1"/>
          <p:nvPr/>
        </p:nvSpPr>
        <p:spPr>
          <a:xfrm>
            <a:off x="430260" y="4080468"/>
            <a:ext cx="3792932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Pressurized water</a:t>
            </a:r>
          </a:p>
        </p:txBody>
      </p:sp>
      <p:sp>
        <p:nvSpPr>
          <p:cNvPr id="669" name="makes thin inner-vessel…"/>
          <p:cNvSpPr txBox="1"/>
          <p:nvPr/>
        </p:nvSpPr>
        <p:spPr>
          <a:xfrm>
            <a:off x="2012532" y="4877569"/>
            <a:ext cx="3136850" cy="138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>
                <a:latin typeface="+mj-lt"/>
                <a:ea typeface="+mj-ea"/>
                <a:cs typeface="+mj-cs"/>
                <a:sym typeface="Avenir Next"/>
              </a:defRPr>
            </a:pPr>
            <a:r>
              <a:t>makes thin inner-vessel</a:t>
            </a:r>
          </a:p>
          <a:p>
            <a:pPr>
              <a:defRPr sz="2200">
                <a:latin typeface="+mj-lt"/>
                <a:ea typeface="+mj-ea"/>
                <a:cs typeface="+mj-cs"/>
                <a:sym typeface="Avenir Next"/>
              </a:defRPr>
            </a:pPr>
            <a:r>
              <a:t>⇔ reduce mass</a:t>
            </a:r>
          </a:p>
          <a:p>
            <a:pPr>
              <a:defRPr sz="2200">
                <a:latin typeface="+mj-lt"/>
                <a:ea typeface="+mj-ea"/>
                <a:cs typeface="+mj-cs"/>
                <a:sym typeface="Avenir Next"/>
              </a:defRPr>
            </a:pPr>
            <a:r>
              <a:t>⇔ suppress BG</a:t>
            </a:r>
          </a:p>
        </p:txBody>
      </p:sp>
      <p:sp>
        <p:nvSpPr>
          <p:cNvPr id="670" name="Active shield vessel"/>
          <p:cNvSpPr txBox="1"/>
          <p:nvPr/>
        </p:nvSpPr>
        <p:spPr>
          <a:xfrm>
            <a:off x="520055" y="7365548"/>
            <a:ext cx="419389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Active shield vessel</a:t>
            </a:r>
          </a:p>
        </p:txBody>
      </p:sp>
      <p:sp>
        <p:nvSpPr>
          <p:cNvPr id="671" name="detects ambient backgrounds from vessel"/>
          <p:cNvSpPr txBox="1"/>
          <p:nvPr/>
        </p:nvSpPr>
        <p:spPr>
          <a:xfrm>
            <a:off x="1924182" y="8137695"/>
            <a:ext cx="543547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detects ambient backgrounds from vessel</a:t>
            </a:r>
          </a:p>
        </p:txBody>
      </p:sp>
      <p:pic>
        <p:nvPicPr>
          <p:cNvPr id="672" name="2018-01-26 12.08.36.jpg" descr="2018-01-26 12.08.36.jpg"/>
          <p:cNvPicPr>
            <a:picLocks noChangeAspect="1"/>
          </p:cNvPicPr>
          <p:nvPr/>
        </p:nvPicPr>
        <p:blipFill>
          <a:blip r:embed="rId4">
            <a:extLst/>
          </a:blip>
          <a:srcRect l="35072" t="8563" r="0" b="15340"/>
          <a:stretch>
            <a:fillRect/>
          </a:stretch>
        </p:blipFill>
        <p:spPr>
          <a:xfrm>
            <a:off x="10851389" y="6914460"/>
            <a:ext cx="1348984" cy="2108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673" name="20160208_113900.JPG" descr="20160208_113900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42571" y="6914460"/>
            <a:ext cx="1581151" cy="2108201"/>
          </a:xfrm>
          <a:prstGeom prst="rect">
            <a:avLst/>
          </a:prstGeom>
          <a:ln w="12700">
            <a:miter lim="400000"/>
          </a:ln>
        </p:spPr>
      </p:pic>
      <p:sp>
        <p:nvSpPr>
          <p:cNvPr id="674" name="Polyethylene Naphthalate"/>
          <p:cNvSpPr txBox="1"/>
          <p:nvPr/>
        </p:nvSpPr>
        <p:spPr>
          <a:xfrm>
            <a:off x="6574368" y="8641660"/>
            <a:ext cx="248381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Polyethylene Naphthalate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0ν2β search needs BG-free and 1ton-scale detecto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93888" indent="-493888">
              <a:defRPr sz="2900"/>
            </a:pPr>
            <a:r>
              <a:t>0ν2β search needs </a:t>
            </a:r>
            <a:r>
              <a:rPr>
                <a:solidFill>
                  <a:schemeClr val="accent5"/>
                </a:solidFill>
              </a:rPr>
              <a:t>BG-free</a:t>
            </a:r>
            <a:r>
              <a:t> and </a:t>
            </a:r>
            <a:r>
              <a:rPr>
                <a:solidFill>
                  <a:schemeClr val="accent5"/>
                </a:solidFill>
              </a:rPr>
              <a:t>1ton-scale</a:t>
            </a:r>
            <a:r>
              <a:t> detector</a:t>
            </a:r>
          </a:p>
          <a:p>
            <a:pPr marL="493888" indent="-493888">
              <a:defRPr sz="2900"/>
            </a:pPr>
          </a:p>
          <a:p>
            <a:pPr marL="493888" indent="-493888">
              <a:defRPr sz="2900"/>
            </a:pPr>
            <a:r>
              <a:rPr>
                <a:solidFill>
                  <a:schemeClr val="accent5"/>
                </a:solidFill>
              </a:rPr>
              <a:t>AXEL</a:t>
            </a:r>
            <a:r>
              <a:t> is a high-pressure Xe gas TPC with an unique readout sys. </a:t>
            </a:r>
            <a:r>
              <a:rPr>
                <a:solidFill>
                  <a:schemeClr val="accent5"/>
                </a:solidFill>
              </a:rPr>
              <a:t>ELCC</a:t>
            </a:r>
          </a:p>
          <a:p>
            <a:pPr marL="493888" indent="-493888">
              <a:defRPr sz="2900"/>
            </a:pPr>
          </a:p>
          <a:p>
            <a:pPr marL="493888" indent="-493888">
              <a:defRPr sz="2900"/>
            </a:pPr>
            <a:r>
              <a:t>10L prototype</a:t>
            </a:r>
          </a:p>
          <a:p>
            <a:pPr lvl="1">
              <a:defRPr sz="2900"/>
            </a:pPr>
            <a:r>
              <a:t>checked ΔE in lower energy range</a:t>
            </a:r>
          </a:p>
          <a:p>
            <a:pPr lvl="1">
              <a:defRPr sz="2900"/>
            </a:pPr>
            <a:r>
              <a:t>0.8~1.8% FWHM @ Q-value (extrapolate)</a:t>
            </a:r>
          </a:p>
          <a:p>
            <a:pPr marL="493888" indent="-493888">
              <a:defRPr sz="2900"/>
            </a:pPr>
          </a:p>
          <a:p>
            <a:pPr marL="493888" indent="-493888">
              <a:defRPr sz="2900"/>
            </a:pPr>
            <a:r>
              <a:t>180L prototype</a:t>
            </a:r>
          </a:p>
          <a:p>
            <a:pPr lvl="1" marL="790222" indent="-345722">
              <a:defRPr sz="2900"/>
            </a:pPr>
            <a:r>
              <a:t>now constructing</a:t>
            </a:r>
          </a:p>
          <a:p>
            <a:pPr lvl="1" marL="790222" indent="-345722">
              <a:defRPr sz="2900"/>
            </a:pPr>
            <a:r>
              <a:t>will check ΔE @ Q-value</a:t>
            </a:r>
          </a:p>
          <a:p>
            <a:pPr lvl="1" marL="790222" indent="-345722">
              <a:defRPr sz="2900"/>
            </a:pPr>
            <a:r>
              <a:t>final test before placing at underground</a:t>
            </a:r>
          </a:p>
        </p:txBody>
      </p:sp>
      <p:sp>
        <p:nvSpPr>
          <p:cNvPr id="677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78" name="Summa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Summary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backu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backup</a:t>
            </a:r>
          </a:p>
        </p:txBody>
      </p:sp>
      <p:sp>
        <p:nvSpPr>
          <p:cNvPr id="681" name="本文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2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85" name="High-ΔE for Electroluminesce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High-ΔE for Electroluminescence</a:t>
            </a:r>
          </a:p>
        </p:txBody>
      </p:sp>
      <p:sp>
        <p:nvSpPr>
          <p:cNvPr id="686" name="Xe"/>
          <p:cNvSpPr/>
          <p:nvPr/>
        </p:nvSpPr>
        <p:spPr>
          <a:xfrm>
            <a:off x="3316933" y="3379301"/>
            <a:ext cx="635001" cy="635001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Xe</a:t>
            </a:r>
          </a:p>
        </p:txBody>
      </p:sp>
      <p:sp>
        <p:nvSpPr>
          <p:cNvPr id="687" name="Xe"/>
          <p:cNvSpPr/>
          <p:nvPr/>
        </p:nvSpPr>
        <p:spPr>
          <a:xfrm>
            <a:off x="3316933" y="5209027"/>
            <a:ext cx="635001" cy="635001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Xe</a:t>
            </a:r>
          </a:p>
        </p:txBody>
      </p:sp>
      <p:sp>
        <p:nvSpPr>
          <p:cNvPr id="688" name="Xe"/>
          <p:cNvSpPr/>
          <p:nvPr/>
        </p:nvSpPr>
        <p:spPr>
          <a:xfrm>
            <a:off x="3316933" y="7038753"/>
            <a:ext cx="635001" cy="635001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Xe</a:t>
            </a:r>
          </a:p>
        </p:txBody>
      </p:sp>
      <p:sp>
        <p:nvSpPr>
          <p:cNvPr id="689" name="e"/>
          <p:cNvSpPr txBox="1"/>
          <p:nvPr/>
        </p:nvSpPr>
        <p:spPr>
          <a:xfrm>
            <a:off x="3443095" y="2065314"/>
            <a:ext cx="382677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690" name="線"/>
          <p:cNvSpPr/>
          <p:nvPr/>
        </p:nvSpPr>
        <p:spPr>
          <a:xfrm>
            <a:off x="3634433" y="2714253"/>
            <a:ext cx="1" cy="63500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691" name="線"/>
          <p:cNvSpPr/>
          <p:nvPr/>
        </p:nvSpPr>
        <p:spPr>
          <a:xfrm>
            <a:off x="3634433" y="4294165"/>
            <a:ext cx="1" cy="63500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692" name="線"/>
          <p:cNvSpPr/>
          <p:nvPr/>
        </p:nvSpPr>
        <p:spPr>
          <a:xfrm>
            <a:off x="3634433" y="6123890"/>
            <a:ext cx="1" cy="63500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693" name="線"/>
          <p:cNvSpPr/>
          <p:nvPr/>
        </p:nvSpPr>
        <p:spPr>
          <a:xfrm flipH="1">
            <a:off x="2609863" y="4019273"/>
            <a:ext cx="626021" cy="626021"/>
          </a:xfrm>
          <a:prstGeom prst="line">
            <a:avLst/>
          </a:prstGeom>
          <a:ln w="25400">
            <a:solidFill>
              <a:srgbClr val="FF93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694" name="線"/>
          <p:cNvSpPr/>
          <p:nvPr/>
        </p:nvSpPr>
        <p:spPr>
          <a:xfrm>
            <a:off x="4043006" y="5769297"/>
            <a:ext cx="373697" cy="373697"/>
          </a:xfrm>
          <a:prstGeom prst="line">
            <a:avLst/>
          </a:prstGeom>
          <a:ln w="25400">
            <a:solidFill>
              <a:srgbClr val="FF93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695" name="線"/>
          <p:cNvSpPr/>
          <p:nvPr/>
        </p:nvSpPr>
        <p:spPr>
          <a:xfrm flipH="1">
            <a:off x="2609863" y="7624181"/>
            <a:ext cx="626021" cy="626021"/>
          </a:xfrm>
          <a:prstGeom prst="line">
            <a:avLst/>
          </a:prstGeom>
          <a:ln w="25400">
            <a:solidFill>
              <a:srgbClr val="FF93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696" name="線"/>
          <p:cNvSpPr/>
          <p:nvPr/>
        </p:nvSpPr>
        <p:spPr>
          <a:xfrm>
            <a:off x="3634433" y="7953616"/>
            <a:ext cx="1" cy="63500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697" name="線"/>
          <p:cNvSpPr/>
          <p:nvPr/>
        </p:nvSpPr>
        <p:spPr>
          <a:xfrm flipV="1">
            <a:off x="4849709" y="3500093"/>
            <a:ext cx="1" cy="3708410"/>
          </a:xfrm>
          <a:prstGeom prst="line">
            <a:avLst/>
          </a:prstGeom>
          <a:ln w="50800">
            <a:solidFill>
              <a:srgbClr val="008F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698" name="E"/>
          <p:cNvSpPr txBox="1"/>
          <p:nvPr/>
        </p:nvSpPr>
        <p:spPr>
          <a:xfrm>
            <a:off x="4966270" y="4858026"/>
            <a:ext cx="382678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>
                <a:solidFill>
                  <a:srgbClr val="008F00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699" name="EL photon"/>
          <p:cNvSpPr txBox="1"/>
          <p:nvPr/>
        </p:nvSpPr>
        <p:spPr>
          <a:xfrm>
            <a:off x="1919871" y="4858610"/>
            <a:ext cx="1355091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000">
                <a:solidFill>
                  <a:srgbClr val="FF9300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EL photon</a:t>
            </a:r>
          </a:p>
        </p:txBody>
      </p:sp>
      <p:sp>
        <p:nvSpPr>
          <p:cNvPr id="700" name="EL process"/>
          <p:cNvSpPr txBox="1"/>
          <p:nvPr/>
        </p:nvSpPr>
        <p:spPr>
          <a:xfrm>
            <a:off x="507897" y="2065314"/>
            <a:ext cx="2343608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EL process</a:t>
            </a:r>
          </a:p>
        </p:txBody>
      </p:sp>
      <p:sp>
        <p:nvSpPr>
          <p:cNvPr id="701" name="四角形"/>
          <p:cNvSpPr/>
          <p:nvPr/>
        </p:nvSpPr>
        <p:spPr>
          <a:xfrm>
            <a:off x="395491" y="1957223"/>
            <a:ext cx="5063215" cy="6942494"/>
          </a:xfrm>
          <a:prstGeom prst="rect">
            <a:avLst/>
          </a:prstGeom>
          <a:ln w="381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702" name="ファノファクター, W-valueの説明"/>
          <p:cNvSpPr txBox="1"/>
          <p:nvPr/>
        </p:nvSpPr>
        <p:spPr>
          <a:xfrm>
            <a:off x="7750191" y="8512366"/>
            <a:ext cx="4800297" cy="406401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ファノファクター, W-valueの説明</a:t>
            </a:r>
          </a:p>
        </p:txBody>
      </p:sp>
      <p:sp>
        <p:nvSpPr>
          <p:cNvPr id="703" name="Linear amplification ⇔ Less fluctuation"/>
          <p:cNvSpPr txBox="1"/>
          <p:nvPr/>
        </p:nvSpPr>
        <p:spPr>
          <a:xfrm>
            <a:off x="7081497" y="7125419"/>
            <a:ext cx="3508147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4500" indent="-444500"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Linear amplification</a:t>
            </a:r>
            <a:br/>
            <a:r>
              <a:t>⇔ Less fluctuation </a:t>
            </a:r>
          </a:p>
        </p:txBody>
      </p:sp>
      <p:sp>
        <p:nvSpPr>
          <p:cNvPr id="704" name="Electroluminescence process"/>
          <p:cNvSpPr txBox="1"/>
          <p:nvPr/>
        </p:nvSpPr>
        <p:spPr>
          <a:xfrm>
            <a:off x="5933271" y="6012745"/>
            <a:ext cx="6182260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Electroluminescence process</a:t>
            </a:r>
          </a:p>
        </p:txBody>
      </p:sp>
      <p:pic>
        <p:nvPicPr>
          <p:cNvPr id="705" name="線" descr="線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747484" y="6685896"/>
            <a:ext cx="6553833" cy="101601"/>
          </a:xfrm>
          <a:prstGeom prst="rect">
            <a:avLst/>
          </a:prstGeom>
        </p:spPr>
      </p:pic>
      <p:sp>
        <p:nvSpPr>
          <p:cNvPr id="707" name="Fano-factor; 0.13…"/>
          <p:cNvSpPr txBox="1"/>
          <p:nvPr/>
        </p:nvSpPr>
        <p:spPr>
          <a:xfrm>
            <a:off x="6198396" y="3487825"/>
            <a:ext cx="5245219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4500" indent="-444500"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Fano-factor; 0.13</a:t>
            </a:r>
          </a:p>
          <a:p>
            <a:pPr marL="444500" indent="-444500"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W-value; 22.1 eV</a:t>
            </a:r>
            <a:br/>
            <a:r>
              <a:t>⇔ </a:t>
            </a:r>
            <a:r>
              <a:rPr b="1"/>
              <a:t>ΔE ~ 0.3%</a:t>
            </a:r>
            <a:r>
              <a:t> @ Q</a:t>
            </a:r>
            <a:r>
              <a:rPr baseline="-5999"/>
              <a:t>ββ</a:t>
            </a:r>
            <a:r>
              <a:t>=2.46MeV </a:t>
            </a:r>
          </a:p>
        </p:txBody>
      </p:sp>
      <p:sp>
        <p:nvSpPr>
          <p:cNvPr id="708" name="Small Ionization of Xenon-gas"/>
          <p:cNvSpPr txBox="1"/>
          <p:nvPr/>
        </p:nvSpPr>
        <p:spPr>
          <a:xfrm>
            <a:off x="5885723" y="2381526"/>
            <a:ext cx="6277357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Small Ionization of Xenon-gas</a:t>
            </a:r>
          </a:p>
        </p:txBody>
      </p:sp>
      <p:pic>
        <p:nvPicPr>
          <p:cNvPr id="709" name="線" descr="線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747485" y="3054677"/>
            <a:ext cx="6553832" cy="101601"/>
          </a:xfrm>
          <a:prstGeom prst="rect">
            <a:avLst/>
          </a:prstGeom>
        </p:spPr>
      </p:pic>
      <p:pic>
        <p:nvPicPr>
          <p:cNvPr id="711" name="スクリーンショット 2018-08-13 21.52.29.png" descr="スクリーンショット 2018-08-13 21.52.29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94124" y="2233776"/>
            <a:ext cx="10630930" cy="55942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14" name="スクリーンショット 2018-09-04 14.15.39.png" descr="スクリーンショット 2018-09-04 14.15.3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9954" y="5216523"/>
            <a:ext cx="8070187" cy="5457689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715" name="スクリーンショット 2018-09-04 14.15.31.png" descr="スクリーンショット 2018-09-04 14.15.3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395" y="94707"/>
            <a:ext cx="9880601" cy="469900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本文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8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19" name="タイトル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20" name="スクリーンショット 2018-09-04 14.17.38.png" descr="スクリーンショット 2018-09-04 14.17.3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0200" y="882650"/>
            <a:ext cx="9804400" cy="798830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本文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24" name="タイトル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25" name="AXELBOARD（ドラッグされました）.pdf" descr="AXELBOARD（ドラッグされました）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本文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8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29" name="タイトル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30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0933" y="464900"/>
            <a:ext cx="11622934" cy="871720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6789" y="2456437"/>
            <a:ext cx="3441701" cy="1066801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スライド番号"/>
          <p:cNvSpPr txBox="1"/>
          <p:nvPr>
            <p:ph type="sldNum" sz="quarter" idx="2"/>
          </p:nvPr>
        </p:nvSpPr>
        <p:spPr>
          <a:xfrm>
            <a:off x="11877294" y="9321800"/>
            <a:ext cx="246889" cy="4191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78" name="What are important for 0ν2β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are important for 0ν2β</a:t>
            </a:r>
          </a:p>
        </p:txBody>
      </p:sp>
      <p:pic>
        <p:nvPicPr>
          <p:cNvPr id="279" name="イメージ" descr="イメージ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25257" y="4673944"/>
            <a:ext cx="4531310" cy="4186675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Ann.Rev.Nucl.Part.Sci.52:115-151,2002"/>
          <p:cNvSpPr txBox="1"/>
          <p:nvPr/>
        </p:nvSpPr>
        <p:spPr>
          <a:xfrm>
            <a:off x="8059700" y="2021968"/>
            <a:ext cx="3318595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3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/>
            <a:r>
              <a:t>Ann.Rev.Nucl.Part.Sci.52:115-151,2002</a:t>
            </a:r>
          </a:p>
        </p:txBody>
      </p:sp>
      <p:sp>
        <p:nvSpPr>
          <p:cNvPr id="281" name="Considering the event-rate within the ROI …"/>
          <p:cNvSpPr txBox="1"/>
          <p:nvPr/>
        </p:nvSpPr>
        <p:spPr>
          <a:xfrm>
            <a:off x="495033" y="1894968"/>
            <a:ext cx="675693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Considering the event-rate within the ROI …</a:t>
            </a:r>
          </a:p>
        </p:txBody>
      </p:sp>
      <p:sp>
        <p:nvSpPr>
          <p:cNvPr id="282" name="Suppressing radioactive impurities…"/>
          <p:cNvSpPr txBox="1"/>
          <p:nvPr/>
        </p:nvSpPr>
        <p:spPr>
          <a:xfrm>
            <a:off x="1441869" y="7240967"/>
            <a:ext cx="5439564" cy="135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4500" indent="-444500">
              <a:buSzPct val="75000"/>
              <a:buChar char="•"/>
              <a:defRPr sz="2400">
                <a:latin typeface="+mj-lt"/>
                <a:ea typeface="+mj-ea"/>
                <a:cs typeface="+mj-cs"/>
                <a:sym typeface="Avenir Next"/>
              </a:defRPr>
            </a:pPr>
            <a:r>
              <a:t>Suppressing radioactive impurities</a:t>
            </a:r>
          </a:p>
          <a:p>
            <a:pPr marL="444500" indent="-444500">
              <a:buSzPct val="75000"/>
              <a:buChar char="•"/>
              <a:defRPr sz="2400">
                <a:latin typeface="+mj-lt"/>
                <a:ea typeface="+mj-ea"/>
                <a:cs typeface="+mj-cs"/>
                <a:sym typeface="Avenir Next"/>
              </a:defRPr>
            </a:pPr>
            <a:r>
              <a:t>High energy resolution </a:t>
            </a:r>
          </a:p>
          <a:p>
            <a:pPr marL="444500" indent="-444500">
              <a:buSzPct val="75000"/>
              <a:buChar char="•"/>
              <a:defRPr sz="2400">
                <a:latin typeface="+mj-lt"/>
                <a:ea typeface="+mj-ea"/>
                <a:cs typeface="+mj-cs"/>
                <a:sym typeface="Avenir Next"/>
              </a:defRPr>
            </a:pPr>
            <a:r>
              <a:t>Large mass</a:t>
            </a:r>
          </a:p>
        </p:txBody>
      </p:sp>
      <p:sp>
        <p:nvSpPr>
          <p:cNvPr id="283" name="Realize"/>
          <p:cNvSpPr txBox="1"/>
          <p:nvPr/>
        </p:nvSpPr>
        <p:spPr>
          <a:xfrm>
            <a:off x="758214" y="5088430"/>
            <a:ext cx="100921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Realize</a:t>
            </a:r>
          </a:p>
        </p:txBody>
      </p:sp>
      <p:sp>
        <p:nvSpPr>
          <p:cNvPr id="284" name="Background-free search"/>
          <p:cNvSpPr txBox="1"/>
          <p:nvPr/>
        </p:nvSpPr>
        <p:spPr>
          <a:xfrm>
            <a:off x="1705318" y="5484971"/>
            <a:ext cx="509046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Background-free search</a:t>
            </a:r>
          </a:p>
        </p:txBody>
      </p:sp>
      <p:sp>
        <p:nvSpPr>
          <p:cNvPr id="285" name="with"/>
          <p:cNvSpPr txBox="1"/>
          <p:nvPr/>
        </p:nvSpPr>
        <p:spPr>
          <a:xfrm>
            <a:off x="851902" y="6845933"/>
            <a:ext cx="644043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with</a:t>
            </a:r>
          </a:p>
        </p:txBody>
      </p:sp>
      <p:sp>
        <p:nvSpPr>
          <p:cNvPr id="286" name="Phys. Rev. Lett. 117, 082503 (2016)"/>
          <p:cNvSpPr txBox="1"/>
          <p:nvPr/>
        </p:nvSpPr>
        <p:spPr>
          <a:xfrm>
            <a:off x="9664064" y="8826500"/>
            <a:ext cx="2998472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3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/>
            <a:r>
              <a:t>Phys. Rev. Lett. 117, 082503 (2016)</a:t>
            </a:r>
          </a:p>
        </p:txBody>
      </p:sp>
      <p:pic>
        <p:nvPicPr>
          <p:cNvPr id="287" name="線" descr="線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02551" y="6218730"/>
            <a:ext cx="5664201" cy="101601"/>
          </a:xfrm>
          <a:prstGeom prst="rect">
            <a:avLst/>
          </a:prstGeom>
        </p:spPr>
      </p:pic>
      <p:sp>
        <p:nvSpPr>
          <p:cNvPr id="289" name="; background limited case"/>
          <p:cNvSpPr txBox="1"/>
          <p:nvPr/>
        </p:nvSpPr>
        <p:spPr>
          <a:xfrm>
            <a:off x="4636550" y="2767587"/>
            <a:ext cx="311810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; background limited case</a:t>
            </a:r>
          </a:p>
        </p:txBody>
      </p:sp>
      <p:sp>
        <p:nvSpPr>
          <p:cNvPr id="290" name="; background free case"/>
          <p:cNvSpPr txBox="1"/>
          <p:nvPr/>
        </p:nvSpPr>
        <p:spPr>
          <a:xfrm>
            <a:off x="4620062" y="3803650"/>
            <a:ext cx="276758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; background free case</a:t>
            </a:r>
          </a:p>
        </p:txBody>
      </p:sp>
      <p:pic>
        <p:nvPicPr>
          <p:cNvPr id="291" name="イメージ" descr="イメージ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07013" y="3587750"/>
            <a:ext cx="2882901" cy="876300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← Kai’s slide showed same formula but for half-life; 1/T ∝ m2"/>
          <p:cNvSpPr txBox="1"/>
          <p:nvPr/>
        </p:nvSpPr>
        <p:spPr>
          <a:xfrm>
            <a:off x="8515887" y="3106656"/>
            <a:ext cx="416941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latin typeface="+mj-lt"/>
                <a:ea typeface="+mj-ea"/>
                <a:cs typeface="+mj-cs"/>
                <a:sym typeface="Avenir Next"/>
              </a:defRPr>
            </a:pPr>
            <a:r>
              <a:t>← Kai’s slide showed same formula</a:t>
            </a:r>
            <a:br/>
            <a:r>
              <a:t>but for half-life;</a:t>
            </a:r>
            <a:r>
              <a:rPr i="1"/>
              <a:t> 1/T</a:t>
            </a:r>
            <a:r>
              <a:t> ∝ m</a:t>
            </a:r>
            <a:r>
              <a:rPr baseline="31999"/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本文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34" name="タイトル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737" name="イメージ"/>
          <p:cNvGrpSpPr/>
          <p:nvPr/>
        </p:nvGrpSpPr>
        <p:grpSpPr>
          <a:xfrm>
            <a:off x="398773" y="229230"/>
            <a:ext cx="12207254" cy="9295140"/>
            <a:chOff x="0" y="0"/>
            <a:chExt cx="12207253" cy="9295139"/>
          </a:xfrm>
        </p:grpSpPr>
        <p:pic>
          <p:nvPicPr>
            <p:cNvPr id="736" name="イメージ" descr="イメージ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1953254" cy="896494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35" name="イメージ" descr="イメージ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207254" cy="929514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本文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0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41" name="タイトル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744" name="イメージ"/>
          <p:cNvGrpSpPr/>
          <p:nvPr/>
        </p:nvGrpSpPr>
        <p:grpSpPr>
          <a:xfrm>
            <a:off x="330200" y="177800"/>
            <a:ext cx="12344400" cy="9398000"/>
            <a:chOff x="0" y="0"/>
            <a:chExt cx="12344400" cy="9398000"/>
          </a:xfrm>
        </p:grpSpPr>
        <p:pic>
          <p:nvPicPr>
            <p:cNvPr id="743" name="イメージ" descr="イメージ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2090400" cy="90678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42" name="イメージ" descr="イメージ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344400" cy="93980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本文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7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48" name="タイトル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751" name="イメージ"/>
          <p:cNvGrpSpPr/>
          <p:nvPr/>
        </p:nvGrpSpPr>
        <p:grpSpPr>
          <a:xfrm>
            <a:off x="238238" y="185029"/>
            <a:ext cx="12528324" cy="9535942"/>
            <a:chOff x="0" y="0"/>
            <a:chExt cx="12528323" cy="9535941"/>
          </a:xfrm>
        </p:grpSpPr>
        <p:pic>
          <p:nvPicPr>
            <p:cNvPr id="750" name="イメージ" descr="イメージ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2274324" cy="92057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49" name="イメージ" descr="イメージ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528324" cy="953594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765" name="グループ"/>
          <p:cNvGrpSpPr/>
          <p:nvPr/>
        </p:nvGrpSpPr>
        <p:grpSpPr>
          <a:xfrm>
            <a:off x="784175" y="3219450"/>
            <a:ext cx="4753026" cy="3696099"/>
            <a:chOff x="0" y="0"/>
            <a:chExt cx="4753025" cy="3696098"/>
          </a:xfrm>
        </p:grpSpPr>
        <p:sp>
          <p:nvSpPr>
            <p:cNvPr id="754" name="136Xe"/>
            <p:cNvSpPr txBox="1"/>
            <p:nvPr/>
          </p:nvSpPr>
          <p:spPr>
            <a:xfrm>
              <a:off x="281735" y="863600"/>
              <a:ext cx="712979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000">
                  <a:latin typeface="+mj-lt"/>
                  <a:ea typeface="+mj-ea"/>
                  <a:cs typeface="+mj-cs"/>
                  <a:sym typeface="Avenir Next"/>
                </a:defRPr>
              </a:pPr>
              <a:r>
                <a:rPr baseline="31999"/>
                <a:t>136</a:t>
              </a:r>
              <a:r>
                <a:t>Xe</a:t>
              </a:r>
            </a:p>
          </p:txBody>
        </p:sp>
        <p:sp>
          <p:nvSpPr>
            <p:cNvPr id="755" name="線"/>
            <p:cNvSpPr/>
            <p:nvPr/>
          </p:nvSpPr>
          <p:spPr>
            <a:xfrm flipH="1">
              <a:off x="-1" y="0"/>
              <a:ext cx="2" cy="369609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756" name="線"/>
            <p:cNvSpPr/>
            <p:nvPr/>
          </p:nvSpPr>
          <p:spPr>
            <a:xfrm>
              <a:off x="282624" y="1339850"/>
              <a:ext cx="1016001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757" name="線"/>
            <p:cNvSpPr/>
            <p:nvPr/>
          </p:nvSpPr>
          <p:spPr>
            <a:xfrm>
              <a:off x="3737024" y="3384550"/>
              <a:ext cx="1016002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758" name="線"/>
            <p:cNvSpPr/>
            <p:nvPr/>
          </p:nvSpPr>
          <p:spPr>
            <a:xfrm>
              <a:off x="2314624" y="685800"/>
              <a:ext cx="1016002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759" name="136Ba"/>
            <p:cNvSpPr txBox="1"/>
            <p:nvPr/>
          </p:nvSpPr>
          <p:spPr>
            <a:xfrm>
              <a:off x="3739565" y="2882900"/>
              <a:ext cx="706121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000">
                  <a:latin typeface="+mj-lt"/>
                  <a:ea typeface="+mj-ea"/>
                  <a:cs typeface="+mj-cs"/>
                  <a:sym typeface="Avenir Next"/>
                </a:defRPr>
              </a:pPr>
              <a:r>
                <a:rPr baseline="31999"/>
                <a:t>136</a:t>
              </a:r>
              <a:r>
                <a:t>Ba</a:t>
              </a:r>
            </a:p>
          </p:txBody>
        </p:sp>
        <p:sp>
          <p:nvSpPr>
            <p:cNvPr id="760" name="136Cs"/>
            <p:cNvSpPr txBox="1"/>
            <p:nvPr/>
          </p:nvSpPr>
          <p:spPr>
            <a:xfrm>
              <a:off x="2305226" y="215900"/>
              <a:ext cx="704597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000">
                  <a:latin typeface="+mj-lt"/>
                  <a:ea typeface="+mj-ea"/>
                  <a:cs typeface="+mj-cs"/>
                  <a:sym typeface="Avenir Next"/>
                </a:defRPr>
              </a:pPr>
              <a:r>
                <a:rPr baseline="31999"/>
                <a:t>136</a:t>
              </a:r>
              <a:r>
                <a:t>Cs</a:t>
              </a:r>
            </a:p>
          </p:txBody>
        </p:sp>
        <p:sp>
          <p:nvSpPr>
            <p:cNvPr id="761" name="線"/>
            <p:cNvSpPr/>
            <p:nvPr/>
          </p:nvSpPr>
          <p:spPr>
            <a:xfrm flipV="1">
              <a:off x="1243319" y="711199"/>
              <a:ext cx="989060" cy="59613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762" name="× Beta decay"/>
            <p:cNvSpPr txBox="1"/>
            <p:nvPr/>
          </p:nvSpPr>
          <p:spPr>
            <a:xfrm>
              <a:off x="1984780" y="965200"/>
              <a:ext cx="1929690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latin typeface="+mj-lt"/>
                  <a:ea typeface="+mj-ea"/>
                  <a:cs typeface="+mj-cs"/>
                  <a:sym typeface="Avenir Next"/>
                </a:defRPr>
              </a:lvl1pPr>
            </a:lstStyle>
            <a:p>
              <a:pPr/>
              <a:r>
                <a:t>× Beta decay</a:t>
              </a:r>
            </a:p>
          </p:txBody>
        </p:sp>
        <p:sp>
          <p:nvSpPr>
            <p:cNvPr id="763" name="線"/>
            <p:cNvSpPr/>
            <p:nvPr/>
          </p:nvSpPr>
          <p:spPr>
            <a:xfrm>
              <a:off x="1373932" y="1404577"/>
              <a:ext cx="2261493" cy="200537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764" name="○ Double beta-decay"/>
            <p:cNvSpPr txBox="1"/>
            <p:nvPr/>
          </p:nvSpPr>
          <p:spPr>
            <a:xfrm>
              <a:off x="83368" y="2836631"/>
              <a:ext cx="3040114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latin typeface="+mj-lt"/>
                  <a:ea typeface="+mj-ea"/>
                  <a:cs typeface="+mj-cs"/>
                  <a:sym typeface="Avenir Next"/>
                </a:defRPr>
              </a:lvl1pPr>
            </a:lstStyle>
            <a:p>
              <a:pPr/>
              <a:r>
                <a:t>○ Double beta-decay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68" name="What important is for 0ν2β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important is for 0ν2β</a:t>
            </a:r>
          </a:p>
        </p:txBody>
      </p:sp>
      <p:pic>
        <p:nvPicPr>
          <p:cNvPr id="769" name="イメージ" descr="イメージ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25257" y="4673944"/>
            <a:ext cx="4531310" cy="4186675"/>
          </a:xfrm>
          <a:prstGeom prst="rect">
            <a:avLst/>
          </a:prstGeom>
          <a:ln w="12700">
            <a:miter lim="400000"/>
          </a:ln>
        </p:spPr>
      </p:pic>
      <p:sp>
        <p:nvSpPr>
          <p:cNvPr id="770" name="Ann.Rev.Nucl.Part.Sci.52:115-151,2002"/>
          <p:cNvSpPr txBox="1"/>
          <p:nvPr/>
        </p:nvSpPr>
        <p:spPr>
          <a:xfrm>
            <a:off x="9199202" y="3873500"/>
            <a:ext cx="3318596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3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/>
            <a:r>
              <a:t>Ann.Rev.Nucl.Part.Sci.52:115-151,2002</a:t>
            </a:r>
          </a:p>
        </p:txBody>
      </p:sp>
      <p:pic>
        <p:nvPicPr>
          <p:cNvPr id="771" name="イメージ" descr="イメージ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19300" y="2621537"/>
            <a:ext cx="8966200" cy="1219201"/>
          </a:xfrm>
          <a:prstGeom prst="rect">
            <a:avLst/>
          </a:prstGeom>
          <a:ln w="12700">
            <a:miter lim="400000"/>
          </a:ln>
        </p:spPr>
      </p:pic>
      <p:sp>
        <p:nvSpPr>
          <p:cNvPr id="772" name="Considering the event-rate within the ROI …"/>
          <p:cNvSpPr txBox="1"/>
          <p:nvPr/>
        </p:nvSpPr>
        <p:spPr>
          <a:xfrm>
            <a:off x="495033" y="1894968"/>
            <a:ext cx="675693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Considering the event-rate within the ROI …</a:t>
            </a:r>
          </a:p>
        </p:txBody>
      </p:sp>
      <p:sp>
        <p:nvSpPr>
          <p:cNvPr id="773" name="Suppress radioactive impurities…"/>
          <p:cNvSpPr txBox="1"/>
          <p:nvPr/>
        </p:nvSpPr>
        <p:spPr>
          <a:xfrm>
            <a:off x="1503680" y="6572137"/>
            <a:ext cx="4993641" cy="135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4500" indent="-444500">
              <a:buSzPct val="75000"/>
              <a:buChar char="•"/>
              <a:defRPr sz="2400">
                <a:latin typeface="+mj-lt"/>
                <a:ea typeface="+mj-ea"/>
                <a:cs typeface="+mj-cs"/>
                <a:sym typeface="Avenir Next"/>
              </a:defRPr>
            </a:pPr>
            <a:r>
              <a:t>Suppress radioactive impurities</a:t>
            </a:r>
          </a:p>
          <a:p>
            <a:pPr marL="444500" indent="-444500">
              <a:buSzPct val="75000"/>
              <a:buChar char="•"/>
              <a:defRPr sz="2400">
                <a:latin typeface="+mj-lt"/>
                <a:ea typeface="+mj-ea"/>
                <a:cs typeface="+mj-cs"/>
                <a:sym typeface="Avenir Next"/>
              </a:defRPr>
            </a:pPr>
            <a:r>
              <a:t>High energy resolution </a:t>
            </a:r>
          </a:p>
          <a:p>
            <a:pPr marL="444500" indent="-444500">
              <a:buSzPct val="75000"/>
              <a:buChar char="•"/>
              <a:defRPr sz="2400">
                <a:latin typeface="+mj-lt"/>
                <a:ea typeface="+mj-ea"/>
                <a:cs typeface="+mj-cs"/>
                <a:sym typeface="Avenir Next"/>
              </a:defRPr>
            </a:pPr>
            <a:r>
              <a:t>Large mass</a:t>
            </a:r>
          </a:p>
        </p:txBody>
      </p:sp>
      <p:sp>
        <p:nvSpPr>
          <p:cNvPr id="774" name="Realize"/>
          <p:cNvSpPr txBox="1"/>
          <p:nvPr/>
        </p:nvSpPr>
        <p:spPr>
          <a:xfrm>
            <a:off x="719097" y="4470399"/>
            <a:ext cx="76515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Realize</a:t>
            </a:r>
          </a:p>
        </p:txBody>
      </p:sp>
      <p:sp>
        <p:nvSpPr>
          <p:cNvPr id="775" name="Background-free search"/>
          <p:cNvSpPr txBox="1"/>
          <p:nvPr/>
        </p:nvSpPr>
        <p:spPr>
          <a:xfrm>
            <a:off x="1544167" y="4816140"/>
            <a:ext cx="509046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Background-free search</a:t>
            </a:r>
          </a:p>
        </p:txBody>
      </p:sp>
      <p:sp>
        <p:nvSpPr>
          <p:cNvPr id="776" name="with"/>
          <p:cNvSpPr txBox="1"/>
          <p:nvPr/>
        </p:nvSpPr>
        <p:spPr>
          <a:xfrm>
            <a:off x="762988" y="6227902"/>
            <a:ext cx="49956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with</a:t>
            </a:r>
          </a:p>
        </p:txBody>
      </p:sp>
      <p:sp>
        <p:nvSpPr>
          <p:cNvPr id="777" name="Phys. Rev. Lett. 117, 082503 (2016)"/>
          <p:cNvSpPr txBox="1"/>
          <p:nvPr/>
        </p:nvSpPr>
        <p:spPr>
          <a:xfrm>
            <a:off x="9664064" y="8826500"/>
            <a:ext cx="2998472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3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/>
            <a:r>
              <a:t>Phys. Rev. Lett. 117, 082503 (2016)</a:t>
            </a:r>
          </a:p>
        </p:txBody>
      </p:sp>
      <p:pic>
        <p:nvPicPr>
          <p:cNvPr id="778" name="線" descr="線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1400" y="5549900"/>
            <a:ext cx="5664200" cy="101600"/>
          </a:xfrm>
          <a:prstGeom prst="rect">
            <a:avLst/>
          </a:prstGeom>
        </p:spPr>
      </p:pic>
      <p:pic>
        <p:nvPicPr>
          <p:cNvPr id="780" name="Unknown.png" descr="Unknown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747555" y="1704224"/>
            <a:ext cx="1930270" cy="1472113"/>
          </a:xfrm>
          <a:prstGeom prst="rect">
            <a:avLst/>
          </a:prstGeom>
          <a:ln w="12700">
            <a:miter lim="400000"/>
          </a:ln>
        </p:spPr>
      </p:pic>
      <p:sp>
        <p:nvSpPr>
          <p:cNvPr id="781" name="四角形"/>
          <p:cNvSpPr/>
          <p:nvPr/>
        </p:nvSpPr>
        <p:spPr>
          <a:xfrm>
            <a:off x="12351511" y="2320577"/>
            <a:ext cx="246889" cy="638523"/>
          </a:xfrm>
          <a:prstGeom prst="rect">
            <a:avLst/>
          </a:prstGeom>
          <a:solidFill>
            <a:schemeClr val="accent1">
              <a:satOff val="-3355"/>
              <a:lumOff val="26614"/>
              <a:alpha val="3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86" name="122keV-gamma from 57C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122keV-gamma from 57Co</a:t>
            </a:r>
          </a:p>
        </p:txBody>
      </p:sp>
      <p:pic>
        <p:nvPicPr>
          <p:cNvPr id="787" name="1-s2.0-S0168900217309828-gr21_lrg.jpg" descr="1-s2.0-S0168900217309828-gr21_lr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9457" y="2273084"/>
            <a:ext cx="10545886" cy="6655232"/>
          </a:xfrm>
          <a:prstGeom prst="rect">
            <a:avLst/>
          </a:prstGeom>
          <a:ln w="12700">
            <a:miter lim="400000"/>
          </a:ln>
        </p:spPr>
      </p:pic>
      <p:sp>
        <p:nvSpPr>
          <p:cNvPr id="788" name="NIM, A 875 (2017) 185-192"/>
          <p:cNvSpPr txBox="1"/>
          <p:nvPr/>
        </p:nvSpPr>
        <p:spPr>
          <a:xfrm>
            <a:off x="9690455" y="1720742"/>
            <a:ext cx="284409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600" u="sng">
                <a:solidFill>
                  <a:schemeClr val="accent1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NIM, A 875 (2017) 185-192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スライド番号"/>
          <p:cNvSpPr txBox="1"/>
          <p:nvPr>
            <p:ph type="sldNum" sz="quarter" idx="2"/>
          </p:nvPr>
        </p:nvSpPr>
        <p:spPr>
          <a:xfrm>
            <a:off x="11869928" y="9321800"/>
            <a:ext cx="261621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000"/>
            </a:lvl1pPr>
          </a:lstStyle>
          <a:p>
            <a:pPr/>
            <a:fld id="{86CB4B4D-7CA3-9044-876B-883B54F8677D}" type="slidenum"/>
          </a:p>
        </p:txBody>
      </p:sp>
      <p:sp>
        <p:nvSpPr>
          <p:cNvPr id="791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chemeClr val="accent1">
              <a:satOff val="-3355"/>
              <a:lumOff val="26614"/>
              <a:alpha val="44837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792" name="ELCC unit/仕様書 for review"/>
          <p:cNvSpPr txBox="1"/>
          <p:nvPr/>
        </p:nvSpPr>
        <p:spPr>
          <a:xfrm>
            <a:off x="-2860691" y="-111787"/>
            <a:ext cx="6389828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ELCC unit/仕様書 for review</a:t>
            </a:r>
          </a:p>
        </p:txBody>
      </p:sp>
      <p:sp>
        <p:nvSpPr>
          <p:cNvPr id="793" name="2018年8月6日"/>
          <p:cNvSpPr txBox="1"/>
          <p:nvPr/>
        </p:nvSpPr>
        <p:spPr>
          <a:xfrm>
            <a:off x="11049816" y="-123317"/>
            <a:ext cx="1172262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/>
            <a:r>
              <a:t>2018年8月6日</a:t>
            </a:r>
          </a:p>
        </p:txBody>
      </p:sp>
      <p:sp>
        <p:nvSpPr>
          <p:cNvPr id="794" name="ELCCユニットの断面の概念図"/>
          <p:cNvSpPr txBox="1"/>
          <p:nvPr/>
        </p:nvSpPr>
        <p:spPr>
          <a:xfrm>
            <a:off x="-1286702" y="1193800"/>
            <a:ext cx="3259151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ELCCユニットの断面の概念図</a:t>
            </a:r>
          </a:p>
        </p:txBody>
      </p:sp>
      <p:sp>
        <p:nvSpPr>
          <p:cNvPr id="795" name="HP180L"/>
          <p:cNvSpPr/>
          <p:nvPr/>
        </p:nvSpPr>
        <p:spPr>
          <a:xfrm>
            <a:off x="11043537" y="386388"/>
            <a:ext cx="1924813" cy="406401"/>
          </a:xfrm>
          <a:prstGeom prst="roundRect">
            <a:avLst>
              <a:gd name="adj" fmla="val 18097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HP180L</a:t>
            </a:r>
          </a:p>
        </p:txBody>
      </p:sp>
      <p:sp>
        <p:nvSpPr>
          <p:cNvPr id="796" name="テキスト"/>
          <p:cNvSpPr txBox="1"/>
          <p:nvPr/>
        </p:nvSpPr>
        <p:spPr>
          <a:xfrm>
            <a:off x="-5125818" y="-2984526"/>
            <a:ext cx="1270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97" name="テキスト"/>
          <p:cNvSpPr txBox="1"/>
          <p:nvPr/>
        </p:nvSpPr>
        <p:spPr>
          <a:xfrm>
            <a:off x="0" y="-228601"/>
            <a:ext cx="12700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98" name="四角形"/>
          <p:cNvSpPr/>
          <p:nvPr/>
        </p:nvSpPr>
        <p:spPr>
          <a:xfrm>
            <a:off x="3685059" y="4569804"/>
            <a:ext cx="9382614" cy="1406821"/>
          </a:xfrm>
          <a:prstGeom prst="rect">
            <a:avLst/>
          </a:prstGeom>
          <a:solidFill>
            <a:srgbClr val="D6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799" name="四角形"/>
          <p:cNvSpPr/>
          <p:nvPr/>
        </p:nvSpPr>
        <p:spPr>
          <a:xfrm>
            <a:off x="4034875" y="6479195"/>
            <a:ext cx="9032798" cy="558801"/>
          </a:xfrm>
          <a:prstGeom prst="rect">
            <a:avLst/>
          </a:prstGeom>
          <a:solidFill>
            <a:srgbClr val="FF93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00" name="四角形"/>
          <p:cNvSpPr/>
          <p:nvPr/>
        </p:nvSpPr>
        <p:spPr>
          <a:xfrm>
            <a:off x="4034875" y="7187824"/>
            <a:ext cx="9032798" cy="406400"/>
          </a:xfrm>
          <a:prstGeom prst="rect">
            <a:avLst/>
          </a:prstGeom>
          <a:solidFill>
            <a:srgbClr val="FF93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01" name="四角形"/>
          <p:cNvSpPr/>
          <p:nvPr/>
        </p:nvSpPr>
        <p:spPr>
          <a:xfrm>
            <a:off x="4034875" y="7147162"/>
            <a:ext cx="9032798" cy="43481"/>
          </a:xfrm>
          <a:prstGeom prst="rect">
            <a:avLst/>
          </a:prstGeom>
          <a:solidFill>
            <a:srgbClr val="FAE23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02" name="四角形"/>
          <p:cNvSpPr/>
          <p:nvPr/>
        </p:nvSpPr>
        <p:spPr>
          <a:xfrm>
            <a:off x="11981384" y="4531372"/>
            <a:ext cx="694946" cy="36382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grpSp>
        <p:nvGrpSpPr>
          <p:cNvPr id="805" name="グループ"/>
          <p:cNvGrpSpPr/>
          <p:nvPr/>
        </p:nvGrpSpPr>
        <p:grpSpPr>
          <a:xfrm>
            <a:off x="6466140" y="7034469"/>
            <a:ext cx="208373" cy="599979"/>
            <a:chOff x="0" y="-12700"/>
            <a:chExt cx="208371" cy="599977"/>
          </a:xfrm>
        </p:grpSpPr>
        <p:sp>
          <p:nvSpPr>
            <p:cNvPr id="803" name="四角形"/>
            <p:cNvSpPr/>
            <p:nvPr/>
          </p:nvSpPr>
          <p:spPr>
            <a:xfrm>
              <a:off x="0" y="-12700"/>
              <a:ext cx="208372" cy="115857"/>
            </a:xfrm>
            <a:prstGeom prst="rect">
              <a:avLst/>
            </a:prstGeom>
            <a:solidFill>
              <a:srgbClr val="FFFC66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04" name="四角形"/>
            <p:cNvSpPr/>
            <p:nvPr/>
          </p:nvSpPr>
          <p:spPr>
            <a:xfrm>
              <a:off x="29373" y="101999"/>
              <a:ext cx="149625" cy="485279"/>
            </a:xfrm>
            <a:prstGeom prst="rect">
              <a:avLst/>
            </a:prstGeom>
            <a:solidFill>
              <a:srgbClr val="FFFC66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808" name="グループ"/>
          <p:cNvGrpSpPr/>
          <p:nvPr/>
        </p:nvGrpSpPr>
        <p:grpSpPr>
          <a:xfrm>
            <a:off x="6937411" y="7034469"/>
            <a:ext cx="208372" cy="599979"/>
            <a:chOff x="0" y="-12700"/>
            <a:chExt cx="208371" cy="599977"/>
          </a:xfrm>
        </p:grpSpPr>
        <p:sp>
          <p:nvSpPr>
            <p:cNvPr id="806" name="四角形"/>
            <p:cNvSpPr/>
            <p:nvPr/>
          </p:nvSpPr>
          <p:spPr>
            <a:xfrm>
              <a:off x="0" y="-12700"/>
              <a:ext cx="208372" cy="115857"/>
            </a:xfrm>
            <a:prstGeom prst="rect">
              <a:avLst/>
            </a:prstGeom>
            <a:solidFill>
              <a:srgbClr val="FFFC66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07" name="四角形"/>
            <p:cNvSpPr/>
            <p:nvPr/>
          </p:nvSpPr>
          <p:spPr>
            <a:xfrm>
              <a:off x="29373" y="101999"/>
              <a:ext cx="149625" cy="485279"/>
            </a:xfrm>
            <a:prstGeom prst="rect">
              <a:avLst/>
            </a:prstGeom>
            <a:solidFill>
              <a:srgbClr val="FFFC66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811" name="グループ"/>
          <p:cNvGrpSpPr/>
          <p:nvPr/>
        </p:nvGrpSpPr>
        <p:grpSpPr>
          <a:xfrm>
            <a:off x="10114291" y="7034469"/>
            <a:ext cx="208373" cy="599979"/>
            <a:chOff x="0" y="-12700"/>
            <a:chExt cx="208371" cy="599977"/>
          </a:xfrm>
        </p:grpSpPr>
        <p:sp>
          <p:nvSpPr>
            <p:cNvPr id="809" name="四角形"/>
            <p:cNvSpPr/>
            <p:nvPr/>
          </p:nvSpPr>
          <p:spPr>
            <a:xfrm>
              <a:off x="0" y="-12700"/>
              <a:ext cx="208372" cy="115857"/>
            </a:xfrm>
            <a:prstGeom prst="rect">
              <a:avLst/>
            </a:prstGeom>
            <a:solidFill>
              <a:srgbClr val="FFFC66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10" name="四角形"/>
            <p:cNvSpPr/>
            <p:nvPr/>
          </p:nvSpPr>
          <p:spPr>
            <a:xfrm>
              <a:off x="29373" y="101999"/>
              <a:ext cx="149625" cy="485279"/>
            </a:xfrm>
            <a:prstGeom prst="rect">
              <a:avLst/>
            </a:prstGeom>
            <a:solidFill>
              <a:srgbClr val="FFFC66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814" name="グループ"/>
          <p:cNvGrpSpPr/>
          <p:nvPr/>
        </p:nvGrpSpPr>
        <p:grpSpPr>
          <a:xfrm>
            <a:off x="10585562" y="7034469"/>
            <a:ext cx="208372" cy="599979"/>
            <a:chOff x="0" y="-12700"/>
            <a:chExt cx="208371" cy="599977"/>
          </a:xfrm>
        </p:grpSpPr>
        <p:sp>
          <p:nvSpPr>
            <p:cNvPr id="812" name="四角形"/>
            <p:cNvSpPr/>
            <p:nvPr/>
          </p:nvSpPr>
          <p:spPr>
            <a:xfrm>
              <a:off x="0" y="-12700"/>
              <a:ext cx="208372" cy="115857"/>
            </a:xfrm>
            <a:prstGeom prst="rect">
              <a:avLst/>
            </a:prstGeom>
            <a:solidFill>
              <a:srgbClr val="FFFC66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13" name="四角形"/>
            <p:cNvSpPr/>
            <p:nvPr/>
          </p:nvSpPr>
          <p:spPr>
            <a:xfrm>
              <a:off x="29373" y="101999"/>
              <a:ext cx="149625" cy="485279"/>
            </a:xfrm>
            <a:prstGeom prst="rect">
              <a:avLst/>
            </a:prstGeom>
            <a:solidFill>
              <a:srgbClr val="FFFC66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815" name="四角形"/>
          <p:cNvSpPr/>
          <p:nvPr/>
        </p:nvSpPr>
        <p:spPr>
          <a:xfrm>
            <a:off x="6275890" y="4560211"/>
            <a:ext cx="1014985" cy="14260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16" name="四角形"/>
          <p:cNvSpPr/>
          <p:nvPr/>
        </p:nvSpPr>
        <p:spPr>
          <a:xfrm>
            <a:off x="9964741" y="4560211"/>
            <a:ext cx="1014985" cy="14130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17" name="四角形"/>
          <p:cNvSpPr/>
          <p:nvPr/>
        </p:nvSpPr>
        <p:spPr>
          <a:xfrm>
            <a:off x="5847750" y="4385789"/>
            <a:ext cx="424578" cy="187940"/>
          </a:xfrm>
          <a:prstGeom prst="rect">
            <a:avLst/>
          </a:prstGeom>
          <a:solidFill>
            <a:srgbClr val="D6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18" name="四角形"/>
          <p:cNvSpPr/>
          <p:nvPr/>
        </p:nvSpPr>
        <p:spPr>
          <a:xfrm>
            <a:off x="7294436" y="4385789"/>
            <a:ext cx="424578" cy="187940"/>
          </a:xfrm>
          <a:prstGeom prst="rect">
            <a:avLst/>
          </a:prstGeom>
          <a:solidFill>
            <a:srgbClr val="D6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19" name="四角形"/>
          <p:cNvSpPr/>
          <p:nvPr/>
        </p:nvSpPr>
        <p:spPr>
          <a:xfrm>
            <a:off x="9536601" y="4385789"/>
            <a:ext cx="424578" cy="187940"/>
          </a:xfrm>
          <a:prstGeom prst="rect">
            <a:avLst/>
          </a:prstGeom>
          <a:solidFill>
            <a:srgbClr val="D6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20" name="四角形"/>
          <p:cNvSpPr/>
          <p:nvPr/>
        </p:nvSpPr>
        <p:spPr>
          <a:xfrm>
            <a:off x="10983287" y="4385789"/>
            <a:ext cx="424578" cy="187940"/>
          </a:xfrm>
          <a:prstGeom prst="rect">
            <a:avLst/>
          </a:prstGeom>
          <a:solidFill>
            <a:srgbClr val="D6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21" name="四角形"/>
          <p:cNvSpPr/>
          <p:nvPr/>
        </p:nvSpPr>
        <p:spPr>
          <a:xfrm>
            <a:off x="6234934" y="6062810"/>
            <a:ext cx="1096898" cy="40640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22" name="四角形"/>
          <p:cNvSpPr/>
          <p:nvPr/>
        </p:nvSpPr>
        <p:spPr>
          <a:xfrm>
            <a:off x="6545083" y="6363699"/>
            <a:ext cx="50488" cy="1167836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23" name="四角形"/>
          <p:cNvSpPr/>
          <p:nvPr/>
        </p:nvSpPr>
        <p:spPr>
          <a:xfrm>
            <a:off x="7016353" y="6363699"/>
            <a:ext cx="50488" cy="1167836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24" name="四角形"/>
          <p:cNvSpPr/>
          <p:nvPr/>
        </p:nvSpPr>
        <p:spPr>
          <a:xfrm>
            <a:off x="9882290" y="6075033"/>
            <a:ext cx="1096898" cy="40640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25" name="四角形"/>
          <p:cNvSpPr/>
          <p:nvPr/>
        </p:nvSpPr>
        <p:spPr>
          <a:xfrm>
            <a:off x="10192439" y="6375923"/>
            <a:ext cx="50488" cy="1167835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26" name="四角形"/>
          <p:cNvSpPr/>
          <p:nvPr/>
        </p:nvSpPr>
        <p:spPr>
          <a:xfrm>
            <a:off x="10663709" y="6375923"/>
            <a:ext cx="50488" cy="1167835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27" name="線"/>
          <p:cNvSpPr/>
          <p:nvPr/>
        </p:nvSpPr>
        <p:spPr>
          <a:xfrm>
            <a:off x="3927599" y="4531517"/>
            <a:ext cx="1924813" cy="1"/>
          </a:xfrm>
          <a:prstGeom prst="line">
            <a:avLst/>
          </a:prstGeom>
          <a:ln w="76200">
            <a:solidFill>
              <a:srgbClr val="EE220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28" name="線"/>
          <p:cNvSpPr/>
          <p:nvPr/>
        </p:nvSpPr>
        <p:spPr>
          <a:xfrm>
            <a:off x="7718431" y="4535628"/>
            <a:ext cx="1823214" cy="1"/>
          </a:xfrm>
          <a:prstGeom prst="line">
            <a:avLst/>
          </a:prstGeom>
          <a:ln w="76200">
            <a:solidFill>
              <a:srgbClr val="EE220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29" name="線"/>
          <p:cNvSpPr/>
          <p:nvPr/>
        </p:nvSpPr>
        <p:spPr>
          <a:xfrm>
            <a:off x="11404290" y="4535628"/>
            <a:ext cx="1605597" cy="1"/>
          </a:xfrm>
          <a:prstGeom prst="line">
            <a:avLst/>
          </a:prstGeom>
          <a:ln w="76200">
            <a:solidFill>
              <a:srgbClr val="EE220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30" name="線"/>
          <p:cNvSpPr/>
          <p:nvPr/>
        </p:nvSpPr>
        <p:spPr>
          <a:xfrm>
            <a:off x="4079999" y="6017285"/>
            <a:ext cx="1924813" cy="1"/>
          </a:xfrm>
          <a:prstGeom prst="line">
            <a:avLst/>
          </a:prstGeom>
          <a:ln w="76200">
            <a:solidFill>
              <a:srgbClr val="EE220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31" name="線"/>
          <p:cNvSpPr/>
          <p:nvPr/>
        </p:nvSpPr>
        <p:spPr>
          <a:xfrm>
            <a:off x="5097907" y="6017285"/>
            <a:ext cx="7918098" cy="1"/>
          </a:xfrm>
          <a:prstGeom prst="line">
            <a:avLst/>
          </a:prstGeom>
          <a:ln w="76200">
            <a:solidFill>
              <a:srgbClr val="EE220C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32" name="PTFE…"/>
          <p:cNvSpPr txBox="1"/>
          <p:nvPr/>
        </p:nvSpPr>
        <p:spPr>
          <a:xfrm>
            <a:off x="3438108" y="4744951"/>
            <a:ext cx="654102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400"/>
            </a:pPr>
            <a:r>
              <a:t>PTFE</a:t>
            </a:r>
          </a:p>
          <a:p>
            <a:pPr>
              <a:defRPr sz="1400"/>
            </a:pPr>
            <a:r>
              <a:t>Unit-2</a:t>
            </a:r>
          </a:p>
        </p:txBody>
      </p:sp>
      <p:grpSp>
        <p:nvGrpSpPr>
          <p:cNvPr id="835" name="グループ"/>
          <p:cNvGrpSpPr/>
          <p:nvPr/>
        </p:nvGrpSpPr>
        <p:grpSpPr>
          <a:xfrm>
            <a:off x="12041456" y="4660324"/>
            <a:ext cx="574803" cy="2846049"/>
            <a:chOff x="30336" y="0"/>
            <a:chExt cx="574802" cy="2846047"/>
          </a:xfrm>
        </p:grpSpPr>
        <p:sp>
          <p:nvSpPr>
            <p:cNvPr id="833" name="四角形"/>
            <p:cNvSpPr/>
            <p:nvPr/>
          </p:nvSpPr>
          <p:spPr>
            <a:xfrm>
              <a:off x="197338" y="140779"/>
              <a:ext cx="240799" cy="2705269"/>
            </a:xfrm>
            <a:prstGeom prst="rect">
              <a:avLst/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34" name="角丸四角形"/>
            <p:cNvSpPr/>
            <p:nvPr/>
          </p:nvSpPr>
          <p:spPr>
            <a:xfrm>
              <a:off x="30336" y="0"/>
              <a:ext cx="574803" cy="228600"/>
            </a:xfrm>
            <a:prstGeom prst="roundRect">
              <a:avLst>
                <a:gd name="adj" fmla="val 41698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836" name="線"/>
          <p:cNvSpPr/>
          <p:nvPr/>
        </p:nvSpPr>
        <p:spPr>
          <a:xfrm>
            <a:off x="7413959" y="6021602"/>
            <a:ext cx="2432157" cy="1"/>
          </a:xfrm>
          <a:prstGeom prst="line">
            <a:avLst/>
          </a:prstGeom>
          <a:ln w="76200">
            <a:solidFill>
              <a:srgbClr val="EE220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37" name="線"/>
          <p:cNvSpPr/>
          <p:nvPr/>
        </p:nvSpPr>
        <p:spPr>
          <a:xfrm>
            <a:off x="11107599" y="6014410"/>
            <a:ext cx="1924813" cy="1"/>
          </a:xfrm>
          <a:prstGeom prst="line">
            <a:avLst/>
          </a:prstGeom>
          <a:ln w="76200">
            <a:solidFill>
              <a:srgbClr val="EE220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38" name="四角形"/>
          <p:cNvSpPr/>
          <p:nvPr/>
        </p:nvSpPr>
        <p:spPr>
          <a:xfrm>
            <a:off x="7908456" y="5976472"/>
            <a:ext cx="1359110" cy="16532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39" name="四角形"/>
          <p:cNvSpPr/>
          <p:nvPr/>
        </p:nvSpPr>
        <p:spPr>
          <a:xfrm>
            <a:off x="4636048" y="4366417"/>
            <a:ext cx="1096898" cy="6419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40" name="四角形"/>
          <p:cNvSpPr/>
          <p:nvPr/>
        </p:nvSpPr>
        <p:spPr>
          <a:xfrm>
            <a:off x="8013941" y="5969935"/>
            <a:ext cx="1148139" cy="3688912"/>
          </a:xfrm>
          <a:prstGeom prst="rect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41" name="四角形"/>
          <p:cNvSpPr/>
          <p:nvPr/>
        </p:nvSpPr>
        <p:spPr>
          <a:xfrm>
            <a:off x="-912114" y="9329391"/>
            <a:ext cx="14177889" cy="518271"/>
          </a:xfrm>
          <a:prstGeom prst="rect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grpSp>
        <p:nvGrpSpPr>
          <p:cNvPr id="844" name="グループ"/>
          <p:cNvGrpSpPr/>
          <p:nvPr/>
        </p:nvGrpSpPr>
        <p:grpSpPr>
          <a:xfrm>
            <a:off x="4731181" y="4671140"/>
            <a:ext cx="915663" cy="5174753"/>
            <a:chOff x="48325" y="0"/>
            <a:chExt cx="915661" cy="5174751"/>
          </a:xfrm>
        </p:grpSpPr>
        <p:sp>
          <p:nvSpPr>
            <p:cNvPr id="842" name="四角形"/>
            <p:cNvSpPr/>
            <p:nvPr/>
          </p:nvSpPr>
          <p:spPr>
            <a:xfrm>
              <a:off x="314360" y="356419"/>
              <a:ext cx="383593" cy="4818333"/>
            </a:xfrm>
            <a:prstGeom prst="rect">
              <a:avLst/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43" name="角丸四角形"/>
            <p:cNvSpPr/>
            <p:nvPr/>
          </p:nvSpPr>
          <p:spPr>
            <a:xfrm>
              <a:off x="48325" y="0"/>
              <a:ext cx="915663" cy="364161"/>
            </a:xfrm>
            <a:prstGeom prst="roundRect">
              <a:avLst>
                <a:gd name="adj" fmla="val 41698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845" name="四角形"/>
          <p:cNvSpPr/>
          <p:nvPr/>
        </p:nvSpPr>
        <p:spPr>
          <a:xfrm>
            <a:off x="8375722" y="5342940"/>
            <a:ext cx="424578" cy="13486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46" name="角丸四角形"/>
          <p:cNvSpPr/>
          <p:nvPr/>
        </p:nvSpPr>
        <p:spPr>
          <a:xfrm>
            <a:off x="8383310" y="5342940"/>
            <a:ext cx="409401" cy="1348691"/>
          </a:xfrm>
          <a:prstGeom prst="roundRect">
            <a:avLst>
              <a:gd name="adj" fmla="val 46531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47" name="四角形"/>
          <p:cNvSpPr/>
          <p:nvPr/>
        </p:nvSpPr>
        <p:spPr>
          <a:xfrm>
            <a:off x="3195509" y="5976624"/>
            <a:ext cx="773394" cy="3688913"/>
          </a:xfrm>
          <a:prstGeom prst="rect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48" name="四角形"/>
          <p:cNvSpPr/>
          <p:nvPr/>
        </p:nvSpPr>
        <p:spPr>
          <a:xfrm>
            <a:off x="-244564" y="4569804"/>
            <a:ext cx="3744988" cy="1406821"/>
          </a:xfrm>
          <a:prstGeom prst="rect">
            <a:avLst/>
          </a:prstGeom>
          <a:solidFill>
            <a:srgbClr val="D6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49" name="四角形"/>
          <p:cNvSpPr/>
          <p:nvPr/>
        </p:nvSpPr>
        <p:spPr>
          <a:xfrm>
            <a:off x="369723" y="4560211"/>
            <a:ext cx="1014985" cy="14260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50" name="四角形"/>
          <p:cNvSpPr/>
          <p:nvPr/>
        </p:nvSpPr>
        <p:spPr>
          <a:xfrm>
            <a:off x="-58417" y="4437548"/>
            <a:ext cx="424578" cy="187940"/>
          </a:xfrm>
          <a:prstGeom prst="rect">
            <a:avLst/>
          </a:prstGeom>
          <a:solidFill>
            <a:srgbClr val="D6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51" name="四角形"/>
          <p:cNvSpPr/>
          <p:nvPr/>
        </p:nvSpPr>
        <p:spPr>
          <a:xfrm>
            <a:off x="1388269" y="4437548"/>
            <a:ext cx="424578" cy="187940"/>
          </a:xfrm>
          <a:prstGeom prst="rect">
            <a:avLst/>
          </a:prstGeom>
          <a:solidFill>
            <a:srgbClr val="D6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52" name="線"/>
          <p:cNvSpPr/>
          <p:nvPr/>
        </p:nvSpPr>
        <p:spPr>
          <a:xfrm>
            <a:off x="1812024" y="4531517"/>
            <a:ext cx="1476093" cy="1"/>
          </a:xfrm>
          <a:prstGeom prst="line">
            <a:avLst/>
          </a:prstGeom>
          <a:ln w="76200">
            <a:solidFill>
              <a:srgbClr val="EE220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53" name="線"/>
          <p:cNvSpPr/>
          <p:nvPr/>
        </p:nvSpPr>
        <p:spPr>
          <a:xfrm>
            <a:off x="2834955" y="4441658"/>
            <a:ext cx="1476093" cy="1"/>
          </a:xfrm>
          <a:prstGeom prst="line">
            <a:avLst/>
          </a:prstGeom>
          <a:ln w="76200">
            <a:solidFill>
              <a:srgbClr val="EE220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pic>
        <p:nvPicPr>
          <p:cNvPr id="854" name="線" descr="線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24955" y="4465778"/>
            <a:ext cx="714503" cy="139701"/>
          </a:xfrm>
          <a:prstGeom prst="rect">
            <a:avLst/>
          </a:prstGeom>
        </p:spPr>
      </p:pic>
      <p:sp>
        <p:nvSpPr>
          <p:cNvPr id="856" name="PTFE…"/>
          <p:cNvSpPr txBox="1"/>
          <p:nvPr/>
        </p:nvSpPr>
        <p:spPr>
          <a:xfrm>
            <a:off x="1694701" y="4744951"/>
            <a:ext cx="654102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400"/>
            </a:pPr>
            <a:r>
              <a:t>PTFE</a:t>
            </a:r>
          </a:p>
          <a:p>
            <a:pPr>
              <a:defRPr sz="1400"/>
            </a:pPr>
            <a:r>
              <a:t>Unit-1</a:t>
            </a:r>
          </a:p>
        </p:txBody>
      </p:sp>
      <p:sp>
        <p:nvSpPr>
          <p:cNvPr id="857" name="線"/>
          <p:cNvSpPr/>
          <p:nvPr/>
        </p:nvSpPr>
        <p:spPr>
          <a:xfrm>
            <a:off x="1608321" y="6017104"/>
            <a:ext cx="1476092" cy="1"/>
          </a:xfrm>
          <a:prstGeom prst="line">
            <a:avLst/>
          </a:prstGeom>
          <a:ln w="76200">
            <a:solidFill>
              <a:srgbClr val="EE220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58" name="線"/>
          <p:cNvSpPr/>
          <p:nvPr/>
        </p:nvSpPr>
        <p:spPr>
          <a:xfrm>
            <a:off x="-27019" y="6017104"/>
            <a:ext cx="2391104" cy="1"/>
          </a:xfrm>
          <a:prstGeom prst="line">
            <a:avLst/>
          </a:prstGeom>
          <a:ln w="76200">
            <a:solidFill>
              <a:srgbClr val="EE220C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grpSp>
        <p:nvGrpSpPr>
          <p:cNvPr id="861" name="グループ"/>
          <p:cNvGrpSpPr/>
          <p:nvPr/>
        </p:nvGrpSpPr>
        <p:grpSpPr>
          <a:xfrm>
            <a:off x="3958894" y="4263365"/>
            <a:ext cx="364618" cy="649444"/>
            <a:chOff x="19243" y="0"/>
            <a:chExt cx="364616" cy="649443"/>
          </a:xfrm>
        </p:grpSpPr>
        <p:sp>
          <p:nvSpPr>
            <p:cNvPr id="859" name="四角形"/>
            <p:cNvSpPr/>
            <p:nvPr/>
          </p:nvSpPr>
          <p:spPr>
            <a:xfrm>
              <a:off x="125178" y="89301"/>
              <a:ext cx="152747" cy="560143"/>
            </a:xfrm>
            <a:prstGeom prst="rect">
              <a:avLst/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60" name="角丸四角形"/>
            <p:cNvSpPr/>
            <p:nvPr/>
          </p:nvSpPr>
          <p:spPr>
            <a:xfrm>
              <a:off x="19243" y="0"/>
              <a:ext cx="364618" cy="145009"/>
            </a:xfrm>
            <a:prstGeom prst="roundRect">
              <a:avLst>
                <a:gd name="adj" fmla="val 41698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864" name="グループ"/>
          <p:cNvGrpSpPr/>
          <p:nvPr/>
        </p:nvGrpSpPr>
        <p:grpSpPr>
          <a:xfrm>
            <a:off x="2834955" y="4261330"/>
            <a:ext cx="364618" cy="649445"/>
            <a:chOff x="19243" y="0"/>
            <a:chExt cx="364616" cy="649443"/>
          </a:xfrm>
        </p:grpSpPr>
        <p:sp>
          <p:nvSpPr>
            <p:cNvPr id="862" name="四角形"/>
            <p:cNvSpPr/>
            <p:nvPr/>
          </p:nvSpPr>
          <p:spPr>
            <a:xfrm>
              <a:off x="125178" y="89301"/>
              <a:ext cx="152747" cy="560143"/>
            </a:xfrm>
            <a:prstGeom prst="rect">
              <a:avLst/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63" name="角丸四角形"/>
            <p:cNvSpPr/>
            <p:nvPr/>
          </p:nvSpPr>
          <p:spPr>
            <a:xfrm>
              <a:off x="19243" y="0"/>
              <a:ext cx="364618" cy="145009"/>
            </a:xfrm>
            <a:prstGeom prst="roundRect">
              <a:avLst>
                <a:gd name="adj" fmla="val 41698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865" name="PEEK"/>
          <p:cNvSpPr txBox="1"/>
          <p:nvPr/>
        </p:nvSpPr>
        <p:spPr>
          <a:xfrm>
            <a:off x="3900776" y="6496767"/>
            <a:ext cx="586360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/>
            <a:r>
              <a:t>PEEK</a:t>
            </a:r>
          </a:p>
        </p:txBody>
      </p:sp>
      <p:sp>
        <p:nvSpPr>
          <p:cNvPr id="866" name="PEEK"/>
          <p:cNvSpPr txBox="1"/>
          <p:nvPr/>
        </p:nvSpPr>
        <p:spPr>
          <a:xfrm>
            <a:off x="3886100" y="7111624"/>
            <a:ext cx="586360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/>
            <a:r>
              <a:t>PEEK</a:t>
            </a:r>
          </a:p>
        </p:txBody>
      </p:sp>
      <p:sp>
        <p:nvSpPr>
          <p:cNvPr id="867" name="Frame"/>
          <p:cNvSpPr txBox="1"/>
          <p:nvPr/>
        </p:nvSpPr>
        <p:spPr>
          <a:xfrm>
            <a:off x="5940839" y="9302907"/>
            <a:ext cx="67010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/>
            <a:r>
              <a:t>Frame</a:t>
            </a:r>
          </a:p>
        </p:txBody>
      </p:sp>
      <p:sp>
        <p:nvSpPr>
          <p:cNvPr id="868" name="For z pos. of unit"/>
          <p:cNvSpPr txBox="1"/>
          <p:nvPr/>
        </p:nvSpPr>
        <p:spPr>
          <a:xfrm>
            <a:off x="744111" y="7728895"/>
            <a:ext cx="161564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/>
            <a:r>
              <a:t>For z pos. of unit</a:t>
            </a:r>
          </a:p>
        </p:txBody>
      </p:sp>
      <p:sp>
        <p:nvSpPr>
          <p:cNvPr id="869" name="For z pos. (inside unit)"/>
          <p:cNvSpPr txBox="1"/>
          <p:nvPr/>
        </p:nvSpPr>
        <p:spPr>
          <a:xfrm>
            <a:off x="7450161" y="7956762"/>
            <a:ext cx="114127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400"/>
            </a:pPr>
            <a:r>
              <a:t>For z pos.</a:t>
            </a:r>
            <a:br/>
            <a:r>
              <a:t>(inside unit)</a:t>
            </a:r>
          </a:p>
        </p:txBody>
      </p:sp>
      <p:sp>
        <p:nvSpPr>
          <p:cNvPr id="870" name="Pin for xy position"/>
          <p:cNvSpPr txBox="1"/>
          <p:nvPr/>
        </p:nvSpPr>
        <p:spPr>
          <a:xfrm>
            <a:off x="7342633" y="4597400"/>
            <a:ext cx="1714323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/>
            <a:r>
              <a:t>Pin for xy position</a:t>
            </a:r>
          </a:p>
        </p:txBody>
      </p:sp>
      <p:sp>
        <p:nvSpPr>
          <p:cNvPr id="871" name="Screw for fixed to frame…"/>
          <p:cNvSpPr txBox="1"/>
          <p:nvPr/>
        </p:nvSpPr>
        <p:spPr>
          <a:xfrm>
            <a:off x="4449946" y="8355742"/>
            <a:ext cx="2340357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400"/>
            </a:pPr>
            <a:r>
              <a:t>Screw for fixed to frame</a:t>
            </a:r>
          </a:p>
          <a:p>
            <a:pPr>
              <a:defRPr sz="1400"/>
            </a:pPr>
            <a:r>
              <a:t>(M3, L20)</a:t>
            </a:r>
          </a:p>
        </p:txBody>
      </p:sp>
      <p:sp>
        <p:nvSpPr>
          <p:cNvPr id="872" name="Screw for PTFE - MPPC board…"/>
          <p:cNvSpPr txBox="1"/>
          <p:nvPr/>
        </p:nvSpPr>
        <p:spPr>
          <a:xfrm>
            <a:off x="8637085" y="3234060"/>
            <a:ext cx="2846376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400"/>
            </a:pPr>
            <a:r>
              <a:t>Screw for PTFE - MPPC board</a:t>
            </a:r>
          </a:p>
          <a:p>
            <a:pPr>
              <a:defRPr sz="1400"/>
            </a:pPr>
            <a:r>
              <a:t>(M2.6)</a:t>
            </a:r>
          </a:p>
        </p:txBody>
      </p:sp>
      <p:sp>
        <p:nvSpPr>
          <p:cNvPr id="873" name="線"/>
          <p:cNvSpPr/>
          <p:nvPr/>
        </p:nvSpPr>
        <p:spPr>
          <a:xfrm flipV="1">
            <a:off x="8525459" y="5028732"/>
            <a:ext cx="264446" cy="515304"/>
          </a:xfrm>
          <a:prstGeom prst="line">
            <a:avLst/>
          </a:prstGeom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74" name="線"/>
          <p:cNvSpPr/>
          <p:nvPr/>
        </p:nvSpPr>
        <p:spPr>
          <a:xfrm flipH="1" flipV="1">
            <a:off x="11081208" y="3848094"/>
            <a:ext cx="1174932" cy="938205"/>
          </a:xfrm>
          <a:prstGeom prst="line">
            <a:avLst/>
          </a:prstGeom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75" name="線"/>
          <p:cNvSpPr/>
          <p:nvPr/>
        </p:nvSpPr>
        <p:spPr>
          <a:xfrm flipH="1" flipV="1">
            <a:off x="5198555" y="8319106"/>
            <a:ext cx="454562" cy="454562"/>
          </a:xfrm>
          <a:prstGeom prst="line">
            <a:avLst/>
          </a:prstGeom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76" name="線"/>
          <p:cNvSpPr/>
          <p:nvPr/>
        </p:nvSpPr>
        <p:spPr>
          <a:xfrm flipH="1" flipV="1">
            <a:off x="2780498" y="8294219"/>
            <a:ext cx="581870" cy="581869"/>
          </a:xfrm>
          <a:prstGeom prst="line">
            <a:avLst/>
          </a:prstGeom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77" name="Electrode at unit connection part"/>
          <p:cNvSpPr txBox="1"/>
          <p:nvPr/>
        </p:nvSpPr>
        <p:spPr>
          <a:xfrm>
            <a:off x="2542448" y="3224161"/>
            <a:ext cx="303182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/>
            <a:r>
              <a:t>Electrode at unit connection part</a:t>
            </a:r>
          </a:p>
        </p:txBody>
      </p:sp>
      <p:sp>
        <p:nvSpPr>
          <p:cNvPr id="878" name="Dielectric sheet…"/>
          <p:cNvSpPr txBox="1"/>
          <p:nvPr/>
        </p:nvSpPr>
        <p:spPr>
          <a:xfrm>
            <a:off x="669949" y="3222452"/>
            <a:ext cx="2096949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400"/>
            </a:pPr>
            <a:r>
              <a:t>Dielectric sheet</a:t>
            </a:r>
          </a:p>
          <a:p>
            <a:pPr>
              <a:defRPr sz="1400"/>
            </a:pPr>
            <a:r>
              <a:t>(for corona discharge)</a:t>
            </a:r>
          </a:p>
        </p:txBody>
      </p:sp>
      <p:sp>
        <p:nvSpPr>
          <p:cNvPr id="879" name="線"/>
          <p:cNvSpPr/>
          <p:nvPr/>
        </p:nvSpPr>
        <p:spPr>
          <a:xfrm flipH="1" flipV="1">
            <a:off x="2836256" y="3995349"/>
            <a:ext cx="541399" cy="541399"/>
          </a:xfrm>
          <a:prstGeom prst="line">
            <a:avLst/>
          </a:prstGeom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80" name="線"/>
          <p:cNvSpPr/>
          <p:nvPr/>
        </p:nvSpPr>
        <p:spPr>
          <a:xfrm flipV="1">
            <a:off x="3780200" y="3557468"/>
            <a:ext cx="307987" cy="860749"/>
          </a:xfrm>
          <a:prstGeom prst="line">
            <a:avLst/>
          </a:prstGeom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81" name="四角形"/>
          <p:cNvSpPr/>
          <p:nvPr/>
        </p:nvSpPr>
        <p:spPr>
          <a:xfrm>
            <a:off x="-61988" y="6471864"/>
            <a:ext cx="3142907" cy="558801"/>
          </a:xfrm>
          <a:prstGeom prst="rect">
            <a:avLst/>
          </a:prstGeom>
          <a:solidFill>
            <a:srgbClr val="FF93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82" name="四角形"/>
          <p:cNvSpPr/>
          <p:nvPr/>
        </p:nvSpPr>
        <p:spPr>
          <a:xfrm>
            <a:off x="-61988" y="7180492"/>
            <a:ext cx="3142907" cy="406401"/>
          </a:xfrm>
          <a:prstGeom prst="rect">
            <a:avLst/>
          </a:prstGeom>
          <a:solidFill>
            <a:srgbClr val="FF93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83" name="四角形"/>
          <p:cNvSpPr/>
          <p:nvPr/>
        </p:nvSpPr>
        <p:spPr>
          <a:xfrm>
            <a:off x="-1888671" y="7146742"/>
            <a:ext cx="4969590" cy="36570"/>
          </a:xfrm>
          <a:prstGeom prst="rect">
            <a:avLst/>
          </a:prstGeom>
          <a:solidFill>
            <a:srgbClr val="FAE23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grpSp>
        <p:nvGrpSpPr>
          <p:cNvPr id="886" name="グループ"/>
          <p:cNvGrpSpPr/>
          <p:nvPr/>
        </p:nvGrpSpPr>
        <p:grpSpPr>
          <a:xfrm>
            <a:off x="542595" y="7027138"/>
            <a:ext cx="208372" cy="599979"/>
            <a:chOff x="0" y="-12700"/>
            <a:chExt cx="208371" cy="599977"/>
          </a:xfrm>
        </p:grpSpPr>
        <p:sp>
          <p:nvSpPr>
            <p:cNvPr id="884" name="四角形"/>
            <p:cNvSpPr/>
            <p:nvPr/>
          </p:nvSpPr>
          <p:spPr>
            <a:xfrm>
              <a:off x="0" y="-12700"/>
              <a:ext cx="208372" cy="115857"/>
            </a:xfrm>
            <a:prstGeom prst="rect">
              <a:avLst/>
            </a:prstGeom>
            <a:solidFill>
              <a:srgbClr val="FFFC66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85" name="四角形"/>
            <p:cNvSpPr/>
            <p:nvPr/>
          </p:nvSpPr>
          <p:spPr>
            <a:xfrm>
              <a:off x="29373" y="101999"/>
              <a:ext cx="149625" cy="485279"/>
            </a:xfrm>
            <a:prstGeom prst="rect">
              <a:avLst/>
            </a:prstGeom>
            <a:solidFill>
              <a:srgbClr val="FFFC66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889" name="グループ"/>
          <p:cNvGrpSpPr/>
          <p:nvPr/>
        </p:nvGrpSpPr>
        <p:grpSpPr>
          <a:xfrm>
            <a:off x="1013865" y="7027138"/>
            <a:ext cx="208373" cy="599979"/>
            <a:chOff x="0" y="-12700"/>
            <a:chExt cx="208371" cy="599977"/>
          </a:xfrm>
        </p:grpSpPr>
        <p:sp>
          <p:nvSpPr>
            <p:cNvPr id="887" name="四角形"/>
            <p:cNvSpPr/>
            <p:nvPr/>
          </p:nvSpPr>
          <p:spPr>
            <a:xfrm>
              <a:off x="0" y="-12700"/>
              <a:ext cx="208372" cy="115857"/>
            </a:xfrm>
            <a:prstGeom prst="rect">
              <a:avLst/>
            </a:prstGeom>
            <a:solidFill>
              <a:srgbClr val="FFFC66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88" name="四角形"/>
            <p:cNvSpPr/>
            <p:nvPr/>
          </p:nvSpPr>
          <p:spPr>
            <a:xfrm>
              <a:off x="29373" y="101999"/>
              <a:ext cx="149625" cy="485279"/>
            </a:xfrm>
            <a:prstGeom prst="rect">
              <a:avLst/>
            </a:prstGeom>
            <a:solidFill>
              <a:srgbClr val="FFFC66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890" name="四角形"/>
          <p:cNvSpPr/>
          <p:nvPr/>
        </p:nvSpPr>
        <p:spPr>
          <a:xfrm>
            <a:off x="311388" y="6055479"/>
            <a:ext cx="1096898" cy="406400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91" name="四角形"/>
          <p:cNvSpPr/>
          <p:nvPr/>
        </p:nvSpPr>
        <p:spPr>
          <a:xfrm>
            <a:off x="621537" y="6356368"/>
            <a:ext cx="50488" cy="1167835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92" name="四角形"/>
          <p:cNvSpPr/>
          <p:nvPr/>
        </p:nvSpPr>
        <p:spPr>
          <a:xfrm>
            <a:off x="1092808" y="6356368"/>
            <a:ext cx="50487" cy="1167835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893" name="MPPC"/>
          <p:cNvSpPr txBox="1"/>
          <p:nvPr/>
        </p:nvSpPr>
        <p:spPr>
          <a:xfrm>
            <a:off x="6313739" y="6083348"/>
            <a:ext cx="92760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MPPC</a:t>
            </a:r>
          </a:p>
        </p:txBody>
      </p:sp>
      <p:sp>
        <p:nvSpPr>
          <p:cNvPr id="894" name="MPPC"/>
          <p:cNvSpPr txBox="1"/>
          <p:nvPr/>
        </p:nvSpPr>
        <p:spPr>
          <a:xfrm>
            <a:off x="9966935" y="6088210"/>
            <a:ext cx="92760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MPPC</a:t>
            </a:r>
          </a:p>
        </p:txBody>
      </p:sp>
      <p:sp>
        <p:nvSpPr>
          <p:cNvPr id="895" name="MPPC"/>
          <p:cNvSpPr txBox="1"/>
          <p:nvPr/>
        </p:nvSpPr>
        <p:spPr>
          <a:xfrm>
            <a:off x="413410" y="6088210"/>
            <a:ext cx="92760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MPPC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スライド番号"/>
          <p:cNvSpPr txBox="1"/>
          <p:nvPr>
            <p:ph type="sldNum" sz="quarter" idx="2"/>
          </p:nvPr>
        </p:nvSpPr>
        <p:spPr>
          <a:xfrm>
            <a:off x="11877294" y="9321800"/>
            <a:ext cx="246889" cy="4191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5" name="We need more exposu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need more exposure</a:t>
            </a:r>
          </a:p>
        </p:txBody>
      </p:sp>
      <p:pic>
        <p:nvPicPr>
          <p:cNvPr id="296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rcRect l="0" t="0" r="23155" b="0"/>
          <a:stretch>
            <a:fillRect/>
          </a:stretch>
        </p:blipFill>
        <p:spPr>
          <a:xfrm>
            <a:off x="3944179" y="2480644"/>
            <a:ext cx="4668233" cy="5612844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1 ton × 10yr"/>
          <p:cNvSpPr txBox="1"/>
          <p:nvPr/>
        </p:nvSpPr>
        <p:spPr>
          <a:xfrm>
            <a:off x="708124" y="5007745"/>
            <a:ext cx="193469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1 ton × 10yr</a:t>
            </a:r>
          </a:p>
        </p:txBody>
      </p:sp>
      <p:sp>
        <p:nvSpPr>
          <p:cNvPr id="298" name="100 ton × 10yr"/>
          <p:cNvSpPr txBox="1"/>
          <p:nvPr/>
        </p:nvSpPr>
        <p:spPr>
          <a:xfrm>
            <a:off x="478909" y="6182252"/>
            <a:ext cx="231772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100 ton × 10yr</a:t>
            </a:r>
          </a:p>
        </p:txBody>
      </p:sp>
      <p:sp>
        <p:nvSpPr>
          <p:cNvPr id="299" name="線"/>
          <p:cNvSpPr/>
          <p:nvPr/>
        </p:nvSpPr>
        <p:spPr>
          <a:xfrm>
            <a:off x="2953741" y="6461652"/>
            <a:ext cx="1414847" cy="1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00" name="線"/>
          <p:cNvSpPr/>
          <p:nvPr/>
        </p:nvSpPr>
        <p:spPr>
          <a:xfrm>
            <a:off x="2663982" y="4532209"/>
            <a:ext cx="1020933" cy="1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01" name="BG-limited case"/>
          <p:cNvSpPr txBox="1"/>
          <p:nvPr/>
        </p:nvSpPr>
        <p:spPr>
          <a:xfrm>
            <a:off x="721593" y="1761687"/>
            <a:ext cx="3404312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BG-limited case</a:t>
            </a:r>
          </a:p>
        </p:txBody>
      </p:sp>
      <p:sp>
        <p:nvSpPr>
          <p:cNvPr id="302" name="we have to prepare 100ton targets"/>
          <p:cNvSpPr txBox="1"/>
          <p:nvPr/>
        </p:nvSpPr>
        <p:spPr>
          <a:xfrm>
            <a:off x="371174" y="2470654"/>
            <a:ext cx="410514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we have to prepare 100ton targets</a:t>
            </a:r>
          </a:p>
        </p:txBody>
      </p:sp>
      <p:sp>
        <p:nvSpPr>
          <p:cNvPr id="303" name="If BG-Free,"/>
          <p:cNvSpPr txBox="1"/>
          <p:nvPr/>
        </p:nvSpPr>
        <p:spPr>
          <a:xfrm>
            <a:off x="9643695" y="1761687"/>
            <a:ext cx="2322577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If BG-Free,</a:t>
            </a:r>
          </a:p>
        </p:txBody>
      </p:sp>
      <p:sp>
        <p:nvSpPr>
          <p:cNvPr id="304" name="線"/>
          <p:cNvSpPr/>
          <p:nvPr/>
        </p:nvSpPr>
        <p:spPr>
          <a:xfrm flipH="1">
            <a:off x="9101209" y="6354069"/>
            <a:ext cx="1241160" cy="1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05" name="1 ton × 10yr"/>
          <p:cNvSpPr txBox="1"/>
          <p:nvPr/>
        </p:nvSpPr>
        <p:spPr>
          <a:xfrm>
            <a:off x="10574066" y="6074669"/>
            <a:ext cx="193469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1 ton × 10yr</a:t>
            </a:r>
          </a:p>
        </p:txBody>
      </p:sp>
      <p:sp>
        <p:nvSpPr>
          <p:cNvPr id="306" name="thanks to m∝1/√MT, we can reach NH with 1-ton detector"/>
          <p:cNvSpPr txBox="1"/>
          <p:nvPr/>
        </p:nvSpPr>
        <p:spPr>
          <a:xfrm>
            <a:off x="9084077" y="3438006"/>
            <a:ext cx="3441814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>
                <a:latin typeface="+mj-lt"/>
                <a:ea typeface="+mj-ea"/>
                <a:cs typeface="+mj-cs"/>
                <a:sym typeface="Avenir Next"/>
              </a:defRPr>
            </a:pPr>
            <a:r>
              <a:t>thanks to m</a:t>
            </a:r>
            <a:r>
              <a:rPr sz="4000"/>
              <a:t>∝</a:t>
            </a:r>
            <a:r>
              <a:t>1/√MT,</a:t>
            </a:r>
            <a:br/>
            <a:r>
              <a:t>we can reach NH with 1-ton detector</a:t>
            </a:r>
          </a:p>
        </p:txBody>
      </p:sp>
      <p:sp>
        <p:nvSpPr>
          <p:cNvPr id="307" name="~500kg-yr"/>
          <p:cNvSpPr txBox="1"/>
          <p:nvPr/>
        </p:nvSpPr>
        <p:spPr>
          <a:xfrm>
            <a:off x="706252" y="4163677"/>
            <a:ext cx="167152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chemeClr val="accent1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~500kg-yr</a:t>
            </a:r>
          </a:p>
        </p:txBody>
      </p:sp>
      <p:sp>
        <p:nvSpPr>
          <p:cNvPr id="308" name="線"/>
          <p:cNvSpPr/>
          <p:nvPr/>
        </p:nvSpPr>
        <p:spPr>
          <a:xfrm>
            <a:off x="3118440" y="5414145"/>
            <a:ext cx="1020933" cy="1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09" name="Background-free &amp; ton-scale detector"/>
          <p:cNvSpPr txBox="1"/>
          <p:nvPr/>
        </p:nvSpPr>
        <p:spPr>
          <a:xfrm>
            <a:off x="2743860" y="8307275"/>
            <a:ext cx="7948880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Background-free &amp; ton-scale detector</a:t>
            </a:r>
          </a:p>
        </p:txBody>
      </p:sp>
      <p:pic>
        <p:nvPicPr>
          <p:cNvPr id="310" name="線" descr="線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71327" y="9041034"/>
            <a:ext cx="8493946" cy="101601"/>
          </a:xfrm>
          <a:prstGeom prst="rect">
            <a:avLst/>
          </a:prstGeom>
        </p:spPr>
      </p:pic>
      <p:sp>
        <p:nvSpPr>
          <p:cNvPr id="312" name="We really need"/>
          <p:cNvSpPr txBox="1"/>
          <p:nvPr/>
        </p:nvSpPr>
        <p:spPr>
          <a:xfrm>
            <a:off x="902466" y="8118506"/>
            <a:ext cx="1842517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We really need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スライド番号"/>
          <p:cNvSpPr txBox="1"/>
          <p:nvPr>
            <p:ph type="sldNum" sz="quarter" idx="2"/>
          </p:nvPr>
        </p:nvSpPr>
        <p:spPr>
          <a:xfrm>
            <a:off x="11877294" y="9321800"/>
            <a:ext cx="246889" cy="4191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5" name="Keys for BG-free search 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Keys for BG-free search …</a:t>
            </a:r>
          </a:p>
        </p:txBody>
      </p:sp>
      <p:pic>
        <p:nvPicPr>
          <p:cNvPr id="316" name="Unknown.png" descr="Unknow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6401" y="2076059"/>
            <a:ext cx="5136843" cy="3917592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四角形"/>
          <p:cNvSpPr/>
          <p:nvPr/>
        </p:nvSpPr>
        <p:spPr>
          <a:xfrm>
            <a:off x="5257317" y="3806770"/>
            <a:ext cx="598662" cy="1566163"/>
          </a:xfrm>
          <a:prstGeom prst="rect">
            <a:avLst/>
          </a:prstGeom>
          <a:solidFill>
            <a:schemeClr val="accent1">
              <a:satOff val="-3355"/>
              <a:lumOff val="26614"/>
              <a:alpha val="3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18" name="High energy resolution…"/>
          <p:cNvSpPr txBox="1"/>
          <p:nvPr/>
        </p:nvSpPr>
        <p:spPr>
          <a:xfrm>
            <a:off x="7165540" y="2834879"/>
            <a:ext cx="5117564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21027" indent="-321027"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High energy resolution</a:t>
            </a:r>
          </a:p>
          <a:p>
            <a:pPr marL="321027" indent="-321027"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Low radioactive contamination</a:t>
            </a:r>
          </a:p>
          <a:p>
            <a:pPr marL="321027" indent="-321027"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Background identification</a:t>
            </a:r>
          </a:p>
        </p:txBody>
      </p:sp>
      <p:sp>
        <p:nvSpPr>
          <p:cNvPr id="319" name="線"/>
          <p:cNvSpPr/>
          <p:nvPr/>
        </p:nvSpPr>
        <p:spPr>
          <a:xfrm>
            <a:off x="4269497" y="6481837"/>
            <a:ext cx="97654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20" name="線"/>
          <p:cNvSpPr/>
          <p:nvPr/>
        </p:nvSpPr>
        <p:spPr>
          <a:xfrm flipV="1">
            <a:off x="5245482" y="3794387"/>
            <a:ext cx="1" cy="3049883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21" name="線"/>
          <p:cNvSpPr/>
          <p:nvPr/>
        </p:nvSpPr>
        <p:spPr>
          <a:xfrm flipV="1">
            <a:off x="5858245" y="3794387"/>
            <a:ext cx="1" cy="3049883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22" name="線"/>
          <p:cNvSpPr/>
          <p:nvPr/>
        </p:nvSpPr>
        <p:spPr>
          <a:xfrm flipH="1">
            <a:off x="5871585" y="6481837"/>
            <a:ext cx="97654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23" name="depends on ΔE"/>
          <p:cNvSpPr txBox="1"/>
          <p:nvPr/>
        </p:nvSpPr>
        <p:spPr>
          <a:xfrm>
            <a:off x="3748274" y="6835799"/>
            <a:ext cx="2261313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depends on ΔE</a:t>
            </a:r>
          </a:p>
        </p:txBody>
      </p:sp>
      <p:sp>
        <p:nvSpPr>
          <p:cNvPr id="324" name="Suppress the BG with"/>
          <p:cNvSpPr txBox="1"/>
          <p:nvPr/>
        </p:nvSpPr>
        <p:spPr>
          <a:xfrm>
            <a:off x="6172994" y="2060138"/>
            <a:ext cx="3829051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Suppress the BG with</a:t>
            </a:r>
          </a:p>
        </p:txBody>
      </p:sp>
      <p:sp>
        <p:nvSpPr>
          <p:cNvPr id="325" name="in the ROI"/>
          <p:cNvSpPr txBox="1"/>
          <p:nvPr/>
        </p:nvSpPr>
        <p:spPr>
          <a:xfrm>
            <a:off x="10839373" y="4318933"/>
            <a:ext cx="183337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in the ROI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スライド番号"/>
          <p:cNvSpPr txBox="1"/>
          <p:nvPr>
            <p:ph type="sldNum" sz="quarter" idx="2"/>
          </p:nvPr>
        </p:nvSpPr>
        <p:spPr>
          <a:xfrm>
            <a:off x="11877294" y="9321800"/>
            <a:ext cx="246889" cy="4191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8" name="Keys for BG-free search 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Keys for BG-free search …</a:t>
            </a:r>
          </a:p>
        </p:txBody>
      </p:sp>
      <p:pic>
        <p:nvPicPr>
          <p:cNvPr id="329" name="Unknown.png" descr="Unknow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6401" y="2076059"/>
            <a:ext cx="5136843" cy="3917592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四角形"/>
          <p:cNvSpPr/>
          <p:nvPr/>
        </p:nvSpPr>
        <p:spPr>
          <a:xfrm>
            <a:off x="5257317" y="3806770"/>
            <a:ext cx="598662" cy="1566163"/>
          </a:xfrm>
          <a:prstGeom prst="rect">
            <a:avLst/>
          </a:prstGeom>
          <a:solidFill>
            <a:schemeClr val="accent1">
              <a:satOff val="-3355"/>
              <a:lumOff val="26614"/>
              <a:alpha val="3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31" name="High energy resolution…"/>
          <p:cNvSpPr txBox="1"/>
          <p:nvPr/>
        </p:nvSpPr>
        <p:spPr>
          <a:xfrm>
            <a:off x="7165540" y="2834879"/>
            <a:ext cx="5117564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21027" indent="-321027"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High energy resolution</a:t>
            </a:r>
          </a:p>
          <a:p>
            <a:pPr marL="321027" indent="-321027"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Low radioactive contamination</a:t>
            </a:r>
          </a:p>
          <a:p>
            <a:pPr marL="321027" indent="-321027"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Background identification</a:t>
            </a:r>
          </a:p>
        </p:txBody>
      </p:sp>
      <p:sp>
        <p:nvSpPr>
          <p:cNvPr id="332" name="線"/>
          <p:cNvSpPr/>
          <p:nvPr/>
        </p:nvSpPr>
        <p:spPr>
          <a:xfrm>
            <a:off x="4269497" y="6481837"/>
            <a:ext cx="97654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33" name="線"/>
          <p:cNvSpPr/>
          <p:nvPr/>
        </p:nvSpPr>
        <p:spPr>
          <a:xfrm flipV="1">
            <a:off x="5245482" y="3794387"/>
            <a:ext cx="1" cy="3049883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34" name="線"/>
          <p:cNvSpPr/>
          <p:nvPr/>
        </p:nvSpPr>
        <p:spPr>
          <a:xfrm flipV="1">
            <a:off x="5858245" y="3794387"/>
            <a:ext cx="1" cy="3049883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35" name="線"/>
          <p:cNvSpPr/>
          <p:nvPr/>
        </p:nvSpPr>
        <p:spPr>
          <a:xfrm flipH="1">
            <a:off x="5871585" y="6481837"/>
            <a:ext cx="97654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36" name="depends on ΔE"/>
          <p:cNvSpPr txBox="1"/>
          <p:nvPr/>
        </p:nvSpPr>
        <p:spPr>
          <a:xfrm>
            <a:off x="3748274" y="6835799"/>
            <a:ext cx="2261313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depends on ΔE</a:t>
            </a:r>
          </a:p>
        </p:txBody>
      </p:sp>
      <p:sp>
        <p:nvSpPr>
          <p:cNvPr id="337" name="Suppress the BG with"/>
          <p:cNvSpPr txBox="1"/>
          <p:nvPr/>
        </p:nvSpPr>
        <p:spPr>
          <a:xfrm>
            <a:off x="6172994" y="2060138"/>
            <a:ext cx="3829051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Suppress the BG with</a:t>
            </a:r>
          </a:p>
        </p:txBody>
      </p:sp>
      <p:sp>
        <p:nvSpPr>
          <p:cNvPr id="338" name="in the ROI"/>
          <p:cNvSpPr txBox="1"/>
          <p:nvPr/>
        </p:nvSpPr>
        <p:spPr>
          <a:xfrm>
            <a:off x="10839373" y="4318933"/>
            <a:ext cx="183337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in the ROI</a:t>
            </a:r>
          </a:p>
        </p:txBody>
      </p:sp>
      <p:sp>
        <p:nvSpPr>
          <p:cNvPr id="339" name="矢印"/>
          <p:cNvSpPr/>
          <p:nvPr/>
        </p:nvSpPr>
        <p:spPr>
          <a:xfrm rot="5400000">
            <a:off x="7759988" y="5252168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40" name="Using Electroluminescence…"/>
          <p:cNvSpPr txBox="1"/>
          <p:nvPr/>
        </p:nvSpPr>
        <p:spPr>
          <a:xfrm>
            <a:off x="7427884" y="8076314"/>
            <a:ext cx="4592876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21027" indent="-321027"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Using Electroluminescence</a:t>
            </a:r>
          </a:p>
          <a:p>
            <a:pPr marL="321027" indent="-321027"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Using Event topology</a:t>
            </a:r>
          </a:p>
        </p:txBody>
      </p:sp>
      <p:sp>
        <p:nvSpPr>
          <p:cNvPr id="341" name="High Pressure Gas TPC; AXEL"/>
          <p:cNvSpPr txBox="1"/>
          <p:nvPr/>
        </p:nvSpPr>
        <p:spPr>
          <a:xfrm>
            <a:off x="6615819" y="6970024"/>
            <a:ext cx="621700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High Pressure Gas TPC; AXEL</a:t>
            </a:r>
          </a:p>
        </p:txBody>
      </p:sp>
      <p:pic>
        <p:nvPicPr>
          <p:cNvPr id="342" name="線" descr="線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92221" y="7710766"/>
            <a:ext cx="5664201" cy="101601"/>
          </a:xfrm>
          <a:prstGeom prst="rect">
            <a:avLst/>
          </a:prstGeom>
        </p:spPr>
      </p:pic>
      <p:sp>
        <p:nvSpPr>
          <p:cNvPr id="344" name="+ Scalability"/>
          <p:cNvSpPr txBox="1"/>
          <p:nvPr/>
        </p:nvSpPr>
        <p:spPr>
          <a:xfrm>
            <a:off x="9417990" y="5593559"/>
            <a:ext cx="192842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+ Scalability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スライド番号"/>
          <p:cNvSpPr txBox="1"/>
          <p:nvPr>
            <p:ph type="sldNum" sz="quarter" idx="2"/>
          </p:nvPr>
        </p:nvSpPr>
        <p:spPr>
          <a:xfrm>
            <a:off x="11877294" y="9321800"/>
            <a:ext cx="246889" cy="4191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47" name="High-ΔE for Electroluminesce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High-ΔE for Electroluminescence</a:t>
            </a:r>
          </a:p>
        </p:txBody>
      </p:sp>
      <p:sp>
        <p:nvSpPr>
          <p:cNvPr id="348" name="Xe"/>
          <p:cNvSpPr/>
          <p:nvPr/>
        </p:nvSpPr>
        <p:spPr>
          <a:xfrm>
            <a:off x="3316933" y="3379301"/>
            <a:ext cx="635001" cy="635001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Xe</a:t>
            </a:r>
          </a:p>
        </p:txBody>
      </p:sp>
      <p:sp>
        <p:nvSpPr>
          <p:cNvPr id="349" name="Xe"/>
          <p:cNvSpPr/>
          <p:nvPr/>
        </p:nvSpPr>
        <p:spPr>
          <a:xfrm>
            <a:off x="3316933" y="5209027"/>
            <a:ext cx="635001" cy="635001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Xe</a:t>
            </a:r>
          </a:p>
        </p:txBody>
      </p:sp>
      <p:sp>
        <p:nvSpPr>
          <p:cNvPr id="350" name="Xe"/>
          <p:cNvSpPr/>
          <p:nvPr/>
        </p:nvSpPr>
        <p:spPr>
          <a:xfrm>
            <a:off x="3316933" y="7038753"/>
            <a:ext cx="635001" cy="635001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Xe</a:t>
            </a:r>
          </a:p>
        </p:txBody>
      </p:sp>
      <p:sp>
        <p:nvSpPr>
          <p:cNvPr id="351" name="e"/>
          <p:cNvSpPr txBox="1"/>
          <p:nvPr/>
        </p:nvSpPr>
        <p:spPr>
          <a:xfrm>
            <a:off x="3443095" y="2065314"/>
            <a:ext cx="382677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352" name="線"/>
          <p:cNvSpPr/>
          <p:nvPr/>
        </p:nvSpPr>
        <p:spPr>
          <a:xfrm>
            <a:off x="3634433" y="2714253"/>
            <a:ext cx="1" cy="63500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53" name="線"/>
          <p:cNvSpPr/>
          <p:nvPr/>
        </p:nvSpPr>
        <p:spPr>
          <a:xfrm>
            <a:off x="3634433" y="4294165"/>
            <a:ext cx="1" cy="63500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54" name="線"/>
          <p:cNvSpPr/>
          <p:nvPr/>
        </p:nvSpPr>
        <p:spPr>
          <a:xfrm>
            <a:off x="3634433" y="6123890"/>
            <a:ext cx="1" cy="63500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55" name="線"/>
          <p:cNvSpPr/>
          <p:nvPr/>
        </p:nvSpPr>
        <p:spPr>
          <a:xfrm flipH="1">
            <a:off x="2609863" y="4019273"/>
            <a:ext cx="626021" cy="626021"/>
          </a:xfrm>
          <a:prstGeom prst="line">
            <a:avLst/>
          </a:prstGeom>
          <a:ln w="25400">
            <a:solidFill>
              <a:srgbClr val="FF93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56" name="線"/>
          <p:cNvSpPr/>
          <p:nvPr/>
        </p:nvSpPr>
        <p:spPr>
          <a:xfrm>
            <a:off x="4043006" y="5769297"/>
            <a:ext cx="373697" cy="373697"/>
          </a:xfrm>
          <a:prstGeom prst="line">
            <a:avLst/>
          </a:prstGeom>
          <a:ln w="25400">
            <a:solidFill>
              <a:srgbClr val="FF93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57" name="線"/>
          <p:cNvSpPr/>
          <p:nvPr/>
        </p:nvSpPr>
        <p:spPr>
          <a:xfrm flipH="1">
            <a:off x="2609863" y="7624181"/>
            <a:ext cx="626021" cy="626021"/>
          </a:xfrm>
          <a:prstGeom prst="line">
            <a:avLst/>
          </a:prstGeom>
          <a:ln w="25400">
            <a:solidFill>
              <a:srgbClr val="FF93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58" name="線"/>
          <p:cNvSpPr/>
          <p:nvPr/>
        </p:nvSpPr>
        <p:spPr>
          <a:xfrm>
            <a:off x="3634433" y="7953616"/>
            <a:ext cx="1" cy="63500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59" name="線"/>
          <p:cNvSpPr/>
          <p:nvPr/>
        </p:nvSpPr>
        <p:spPr>
          <a:xfrm flipV="1">
            <a:off x="905393" y="3746495"/>
            <a:ext cx="1" cy="3708410"/>
          </a:xfrm>
          <a:prstGeom prst="line">
            <a:avLst/>
          </a:prstGeom>
          <a:ln w="50800">
            <a:solidFill>
              <a:srgbClr val="008F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60" name="E"/>
          <p:cNvSpPr txBox="1"/>
          <p:nvPr/>
        </p:nvSpPr>
        <p:spPr>
          <a:xfrm>
            <a:off x="1021955" y="5104428"/>
            <a:ext cx="382677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>
                <a:solidFill>
                  <a:srgbClr val="008F00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361" name="EL photon"/>
          <p:cNvSpPr txBox="1"/>
          <p:nvPr/>
        </p:nvSpPr>
        <p:spPr>
          <a:xfrm>
            <a:off x="1919871" y="4858610"/>
            <a:ext cx="1355091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000">
                <a:solidFill>
                  <a:srgbClr val="FF9300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EL photon</a:t>
            </a:r>
          </a:p>
        </p:txBody>
      </p:sp>
      <p:sp>
        <p:nvSpPr>
          <p:cNvPr id="362" name="EL process"/>
          <p:cNvSpPr txBox="1"/>
          <p:nvPr/>
        </p:nvSpPr>
        <p:spPr>
          <a:xfrm>
            <a:off x="507897" y="2065314"/>
            <a:ext cx="2343608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EL process</a:t>
            </a:r>
          </a:p>
        </p:txBody>
      </p:sp>
      <p:sp>
        <p:nvSpPr>
          <p:cNvPr id="363" name="四角形"/>
          <p:cNvSpPr/>
          <p:nvPr/>
        </p:nvSpPr>
        <p:spPr>
          <a:xfrm>
            <a:off x="395491" y="1957223"/>
            <a:ext cx="5063215" cy="6942494"/>
          </a:xfrm>
          <a:prstGeom prst="rect">
            <a:avLst/>
          </a:prstGeom>
          <a:ln w="381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64" name="Linear amplification ⇔ Less fluctuation in energy"/>
          <p:cNvSpPr txBox="1"/>
          <p:nvPr/>
        </p:nvSpPr>
        <p:spPr>
          <a:xfrm>
            <a:off x="6516060" y="4103743"/>
            <a:ext cx="483225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4500" indent="-444500"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Linear amplification</a:t>
            </a:r>
            <a:br/>
            <a:r>
              <a:t>⇔ Less fluctuation in energy </a:t>
            </a:r>
          </a:p>
        </p:txBody>
      </p:sp>
      <p:sp>
        <p:nvSpPr>
          <p:cNvPr id="365" name="ElectroLuminescence process"/>
          <p:cNvSpPr txBox="1"/>
          <p:nvPr/>
        </p:nvSpPr>
        <p:spPr>
          <a:xfrm>
            <a:off x="5973649" y="2991069"/>
            <a:ext cx="629473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ElectroLuminescence process</a:t>
            </a:r>
          </a:p>
        </p:txBody>
      </p:sp>
      <p:pic>
        <p:nvPicPr>
          <p:cNvPr id="366" name="線" descr="線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44099" y="3664220"/>
            <a:ext cx="6553832" cy="101601"/>
          </a:xfrm>
          <a:prstGeom prst="rect">
            <a:avLst/>
          </a:prstGeom>
        </p:spPr>
      </p:pic>
      <p:sp>
        <p:nvSpPr>
          <p:cNvPr id="368" name="Fano-factor; 0.13…"/>
          <p:cNvSpPr txBox="1"/>
          <p:nvPr/>
        </p:nvSpPr>
        <p:spPr>
          <a:xfrm>
            <a:off x="7056805" y="6777546"/>
            <a:ext cx="4427644" cy="2141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4500" indent="-444500"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Fano-factor; 0.13</a:t>
            </a:r>
          </a:p>
          <a:p>
            <a:pPr marL="444500" indent="-444500">
              <a:lnSpc>
                <a:spcPct val="70000"/>
              </a:lnSpc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W-value; 22.1 eV</a:t>
            </a:r>
            <a:br/>
            <a:br/>
            <a:r>
              <a:t>⇒ target </a:t>
            </a:r>
            <a:r>
              <a:rPr b="1"/>
              <a:t>ΔE ~ 0.5%</a:t>
            </a:r>
            <a:r>
              <a:t> </a:t>
            </a:r>
            <a:br/>
            <a:r>
              <a:t>(FWHM @ Q</a:t>
            </a:r>
            <a:r>
              <a:rPr baseline="-5999"/>
              <a:t>ββ</a:t>
            </a:r>
            <a:r>
              <a:t>=2.46MeV) </a:t>
            </a:r>
          </a:p>
        </p:txBody>
      </p:sp>
      <p:sp>
        <p:nvSpPr>
          <p:cNvPr id="369" name="Small Ionization of Xenon-gas"/>
          <p:cNvSpPr txBox="1"/>
          <p:nvPr/>
        </p:nvSpPr>
        <p:spPr>
          <a:xfrm>
            <a:off x="6131949" y="5888262"/>
            <a:ext cx="6277357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Small Ionization of Xenon-gas</a:t>
            </a:r>
          </a:p>
        </p:txBody>
      </p:sp>
      <p:pic>
        <p:nvPicPr>
          <p:cNvPr id="370" name="線" descr="線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93711" y="6561413"/>
            <a:ext cx="6553833" cy="101601"/>
          </a:xfrm>
          <a:prstGeom prst="rect">
            <a:avLst/>
          </a:prstGeom>
        </p:spPr>
      </p:pic>
      <p:sp>
        <p:nvSpPr>
          <p:cNvPr id="372" name="→"/>
          <p:cNvSpPr txBox="1"/>
          <p:nvPr/>
        </p:nvSpPr>
        <p:spPr>
          <a:xfrm>
            <a:off x="1016443" y="4953860"/>
            <a:ext cx="44450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chemeClr val="accent2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→</a:t>
            </a:r>
          </a:p>
        </p:txBody>
      </p:sp>
      <p:sp>
        <p:nvSpPr>
          <p:cNvPr id="373" name="NEXT and AXEL use"/>
          <p:cNvSpPr txBox="1"/>
          <p:nvPr/>
        </p:nvSpPr>
        <p:spPr>
          <a:xfrm>
            <a:off x="5993711" y="1938173"/>
            <a:ext cx="4256075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NEXT and AXEL use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スライド番号"/>
          <p:cNvSpPr txBox="1"/>
          <p:nvPr>
            <p:ph type="sldNum" sz="quarter" idx="2"/>
          </p:nvPr>
        </p:nvSpPr>
        <p:spPr>
          <a:xfrm>
            <a:off x="11877294" y="9321800"/>
            <a:ext cx="246889" cy="4191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76" name="AXEL - Conceptual Design -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AXEL - Conceptual Design -</a:t>
            </a:r>
          </a:p>
        </p:txBody>
      </p:sp>
      <p:pic>
        <p:nvPicPr>
          <p:cNvPr id="377" name="axel_schematic_pers_white.pdf" descr="axel_schematic_pers_white.pdf"/>
          <p:cNvPicPr>
            <a:picLocks noChangeAspect="1"/>
          </p:cNvPicPr>
          <p:nvPr/>
        </p:nvPicPr>
        <p:blipFill>
          <a:blip r:embed="rId2">
            <a:extLst/>
          </a:blip>
          <a:srcRect l="15829" t="5411" r="20614" b="6999"/>
          <a:stretch>
            <a:fillRect/>
          </a:stretch>
        </p:blipFill>
        <p:spPr>
          <a:xfrm>
            <a:off x="4394665" y="2475984"/>
            <a:ext cx="8265301" cy="6121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97" fill="norm" stroke="1" extrusionOk="0">
                <a:moveTo>
                  <a:pt x="16482" y="0"/>
                </a:moveTo>
                <a:cubicBezTo>
                  <a:pt x="16189" y="-3"/>
                  <a:pt x="15828" y="14"/>
                  <a:pt x="15439" y="52"/>
                </a:cubicBezTo>
                <a:cubicBezTo>
                  <a:pt x="14940" y="101"/>
                  <a:pt x="14809" y="135"/>
                  <a:pt x="14583" y="271"/>
                </a:cubicBezTo>
                <a:cubicBezTo>
                  <a:pt x="14525" y="305"/>
                  <a:pt x="14468" y="334"/>
                  <a:pt x="14456" y="334"/>
                </a:cubicBezTo>
                <a:cubicBezTo>
                  <a:pt x="14403" y="334"/>
                  <a:pt x="13970" y="710"/>
                  <a:pt x="13808" y="896"/>
                </a:cubicBezTo>
                <a:cubicBezTo>
                  <a:pt x="13711" y="1008"/>
                  <a:pt x="13630" y="1101"/>
                  <a:pt x="13627" y="1102"/>
                </a:cubicBezTo>
                <a:cubicBezTo>
                  <a:pt x="13624" y="1104"/>
                  <a:pt x="13290" y="1134"/>
                  <a:pt x="12887" y="1169"/>
                </a:cubicBezTo>
                <a:cubicBezTo>
                  <a:pt x="12483" y="1205"/>
                  <a:pt x="11947" y="1255"/>
                  <a:pt x="11695" y="1280"/>
                </a:cubicBezTo>
                <a:cubicBezTo>
                  <a:pt x="10710" y="1378"/>
                  <a:pt x="10291" y="1418"/>
                  <a:pt x="9569" y="1483"/>
                </a:cubicBezTo>
                <a:cubicBezTo>
                  <a:pt x="9156" y="1521"/>
                  <a:pt x="8623" y="1572"/>
                  <a:pt x="8384" y="1595"/>
                </a:cubicBezTo>
                <a:cubicBezTo>
                  <a:pt x="8146" y="1619"/>
                  <a:pt x="7740" y="1658"/>
                  <a:pt x="7484" y="1683"/>
                </a:cubicBezTo>
                <a:cubicBezTo>
                  <a:pt x="7227" y="1709"/>
                  <a:pt x="6671" y="1760"/>
                  <a:pt x="6249" y="1798"/>
                </a:cubicBezTo>
                <a:cubicBezTo>
                  <a:pt x="5425" y="1872"/>
                  <a:pt x="4896" y="1923"/>
                  <a:pt x="4131" y="2003"/>
                </a:cubicBezTo>
                <a:cubicBezTo>
                  <a:pt x="3865" y="2030"/>
                  <a:pt x="3517" y="2061"/>
                  <a:pt x="3357" y="2070"/>
                </a:cubicBezTo>
                <a:cubicBezTo>
                  <a:pt x="2768" y="2104"/>
                  <a:pt x="2401" y="2300"/>
                  <a:pt x="2036" y="2778"/>
                </a:cubicBezTo>
                <a:cubicBezTo>
                  <a:pt x="1823" y="3057"/>
                  <a:pt x="1766" y="3158"/>
                  <a:pt x="1596" y="3557"/>
                </a:cubicBezTo>
                <a:cubicBezTo>
                  <a:pt x="1565" y="3631"/>
                  <a:pt x="1456" y="3884"/>
                  <a:pt x="1356" y="4120"/>
                </a:cubicBezTo>
                <a:cubicBezTo>
                  <a:pt x="1197" y="4492"/>
                  <a:pt x="1018" y="4990"/>
                  <a:pt x="769" y="5742"/>
                </a:cubicBezTo>
                <a:cubicBezTo>
                  <a:pt x="668" y="6049"/>
                  <a:pt x="379" y="7271"/>
                  <a:pt x="300" y="7726"/>
                </a:cubicBezTo>
                <a:cubicBezTo>
                  <a:pt x="71" y="9042"/>
                  <a:pt x="24" y="9522"/>
                  <a:pt x="4" y="10772"/>
                </a:cubicBezTo>
                <a:cubicBezTo>
                  <a:pt x="-17" y="12022"/>
                  <a:pt x="41" y="13021"/>
                  <a:pt x="193" y="14015"/>
                </a:cubicBezTo>
                <a:cubicBezTo>
                  <a:pt x="317" y="14822"/>
                  <a:pt x="356" y="15029"/>
                  <a:pt x="501" y="15637"/>
                </a:cubicBezTo>
                <a:cubicBezTo>
                  <a:pt x="560" y="15885"/>
                  <a:pt x="612" y="16109"/>
                  <a:pt x="615" y="16136"/>
                </a:cubicBezTo>
                <a:cubicBezTo>
                  <a:pt x="622" y="16190"/>
                  <a:pt x="803" y="16752"/>
                  <a:pt x="949" y="17169"/>
                </a:cubicBezTo>
                <a:cubicBezTo>
                  <a:pt x="1001" y="17318"/>
                  <a:pt x="1092" y="17546"/>
                  <a:pt x="1153" y="17675"/>
                </a:cubicBezTo>
                <a:cubicBezTo>
                  <a:pt x="1213" y="17804"/>
                  <a:pt x="1263" y="17925"/>
                  <a:pt x="1263" y="17945"/>
                </a:cubicBezTo>
                <a:cubicBezTo>
                  <a:pt x="1263" y="17965"/>
                  <a:pt x="1353" y="18153"/>
                  <a:pt x="1464" y="18364"/>
                </a:cubicBezTo>
                <a:cubicBezTo>
                  <a:pt x="1574" y="18574"/>
                  <a:pt x="1694" y="18809"/>
                  <a:pt x="1730" y="18883"/>
                </a:cubicBezTo>
                <a:cubicBezTo>
                  <a:pt x="1845" y="19121"/>
                  <a:pt x="2472" y="20046"/>
                  <a:pt x="2708" y="20325"/>
                </a:cubicBezTo>
                <a:cubicBezTo>
                  <a:pt x="3302" y="21027"/>
                  <a:pt x="3841" y="21514"/>
                  <a:pt x="4098" y="21581"/>
                </a:cubicBezTo>
                <a:cubicBezTo>
                  <a:pt x="4139" y="21592"/>
                  <a:pt x="4198" y="21597"/>
                  <a:pt x="4268" y="21597"/>
                </a:cubicBezTo>
                <a:cubicBezTo>
                  <a:pt x="4477" y="21595"/>
                  <a:pt x="4781" y="21547"/>
                  <a:pt x="4965" y="21479"/>
                </a:cubicBezTo>
                <a:cubicBezTo>
                  <a:pt x="5103" y="21428"/>
                  <a:pt x="5358" y="21332"/>
                  <a:pt x="5532" y="21267"/>
                </a:cubicBezTo>
                <a:cubicBezTo>
                  <a:pt x="5707" y="21203"/>
                  <a:pt x="5894" y="21134"/>
                  <a:pt x="5949" y="21113"/>
                </a:cubicBezTo>
                <a:cubicBezTo>
                  <a:pt x="6207" y="21019"/>
                  <a:pt x="6568" y="20886"/>
                  <a:pt x="6750" y="20818"/>
                </a:cubicBezTo>
                <a:cubicBezTo>
                  <a:pt x="6860" y="20777"/>
                  <a:pt x="7032" y="20714"/>
                  <a:pt x="7133" y="20678"/>
                </a:cubicBezTo>
                <a:cubicBezTo>
                  <a:pt x="7234" y="20642"/>
                  <a:pt x="7361" y="20593"/>
                  <a:pt x="7416" y="20572"/>
                </a:cubicBezTo>
                <a:cubicBezTo>
                  <a:pt x="7614" y="20493"/>
                  <a:pt x="7845" y="20407"/>
                  <a:pt x="8300" y="20240"/>
                </a:cubicBezTo>
                <a:cubicBezTo>
                  <a:pt x="8837" y="20042"/>
                  <a:pt x="9246" y="19890"/>
                  <a:pt x="9351" y="19849"/>
                </a:cubicBezTo>
                <a:cubicBezTo>
                  <a:pt x="9406" y="19828"/>
                  <a:pt x="9541" y="19778"/>
                  <a:pt x="9651" y="19739"/>
                </a:cubicBezTo>
                <a:cubicBezTo>
                  <a:pt x="9762" y="19699"/>
                  <a:pt x="9897" y="19648"/>
                  <a:pt x="9952" y="19626"/>
                </a:cubicBezTo>
                <a:cubicBezTo>
                  <a:pt x="10058" y="19586"/>
                  <a:pt x="10288" y="19501"/>
                  <a:pt x="10702" y="19349"/>
                </a:cubicBezTo>
                <a:cubicBezTo>
                  <a:pt x="10840" y="19299"/>
                  <a:pt x="10997" y="19240"/>
                  <a:pt x="11053" y="19219"/>
                </a:cubicBezTo>
                <a:cubicBezTo>
                  <a:pt x="11108" y="19198"/>
                  <a:pt x="11243" y="19148"/>
                  <a:pt x="11353" y="19108"/>
                </a:cubicBezTo>
                <a:cubicBezTo>
                  <a:pt x="11463" y="19069"/>
                  <a:pt x="11597" y="19017"/>
                  <a:pt x="11653" y="18995"/>
                </a:cubicBezTo>
                <a:cubicBezTo>
                  <a:pt x="11752" y="18955"/>
                  <a:pt x="11975" y="18872"/>
                  <a:pt x="12070" y="18840"/>
                </a:cubicBezTo>
                <a:cubicBezTo>
                  <a:pt x="12241" y="18782"/>
                  <a:pt x="13168" y="18441"/>
                  <a:pt x="13237" y="18411"/>
                </a:cubicBezTo>
                <a:cubicBezTo>
                  <a:pt x="13283" y="18391"/>
                  <a:pt x="13381" y="18353"/>
                  <a:pt x="13455" y="18326"/>
                </a:cubicBezTo>
                <a:cubicBezTo>
                  <a:pt x="13528" y="18299"/>
                  <a:pt x="13700" y="18234"/>
                  <a:pt x="13838" y="18182"/>
                </a:cubicBezTo>
                <a:cubicBezTo>
                  <a:pt x="13976" y="18129"/>
                  <a:pt x="14133" y="18069"/>
                  <a:pt x="14188" y="18049"/>
                </a:cubicBezTo>
                <a:cubicBezTo>
                  <a:pt x="14243" y="18028"/>
                  <a:pt x="14394" y="17973"/>
                  <a:pt x="14522" y="17927"/>
                </a:cubicBezTo>
                <a:lnTo>
                  <a:pt x="14755" y="17841"/>
                </a:lnTo>
                <a:lnTo>
                  <a:pt x="15005" y="18159"/>
                </a:lnTo>
                <a:cubicBezTo>
                  <a:pt x="15142" y="18334"/>
                  <a:pt x="15270" y="18537"/>
                  <a:pt x="15289" y="18611"/>
                </a:cubicBezTo>
                <a:cubicBezTo>
                  <a:pt x="15317" y="18724"/>
                  <a:pt x="15342" y="18748"/>
                  <a:pt x="15446" y="18758"/>
                </a:cubicBezTo>
                <a:cubicBezTo>
                  <a:pt x="15515" y="18765"/>
                  <a:pt x="15657" y="18841"/>
                  <a:pt x="15763" y="18928"/>
                </a:cubicBezTo>
                <a:cubicBezTo>
                  <a:pt x="16202" y="19286"/>
                  <a:pt x="16716" y="19491"/>
                  <a:pt x="17168" y="19489"/>
                </a:cubicBezTo>
                <a:cubicBezTo>
                  <a:pt x="17425" y="19488"/>
                  <a:pt x="17836" y="19416"/>
                  <a:pt x="17888" y="19362"/>
                </a:cubicBezTo>
                <a:cubicBezTo>
                  <a:pt x="17908" y="19341"/>
                  <a:pt x="17999" y="19298"/>
                  <a:pt x="18091" y="19267"/>
                </a:cubicBezTo>
                <a:cubicBezTo>
                  <a:pt x="18253" y="19210"/>
                  <a:pt x="18481" y="19115"/>
                  <a:pt x="18956" y="18903"/>
                </a:cubicBezTo>
                <a:cubicBezTo>
                  <a:pt x="19561" y="18633"/>
                  <a:pt x="20083" y="18033"/>
                  <a:pt x="20545" y="17080"/>
                </a:cubicBezTo>
                <a:cubicBezTo>
                  <a:pt x="20779" y="16597"/>
                  <a:pt x="21041" y="15877"/>
                  <a:pt x="21094" y="15569"/>
                </a:cubicBezTo>
                <a:cubicBezTo>
                  <a:pt x="21101" y="15532"/>
                  <a:pt x="21138" y="15380"/>
                  <a:pt x="21178" y="15231"/>
                </a:cubicBezTo>
                <a:cubicBezTo>
                  <a:pt x="21291" y="14806"/>
                  <a:pt x="21369" y="14350"/>
                  <a:pt x="21476" y="13506"/>
                </a:cubicBezTo>
                <a:cubicBezTo>
                  <a:pt x="21559" y="12844"/>
                  <a:pt x="21583" y="12359"/>
                  <a:pt x="21581" y="11399"/>
                </a:cubicBezTo>
                <a:cubicBezTo>
                  <a:pt x="21579" y="10440"/>
                  <a:pt x="21561" y="10055"/>
                  <a:pt x="21476" y="9247"/>
                </a:cubicBezTo>
                <a:cubicBezTo>
                  <a:pt x="21458" y="9079"/>
                  <a:pt x="21443" y="8851"/>
                  <a:pt x="21443" y="8742"/>
                </a:cubicBezTo>
                <a:cubicBezTo>
                  <a:pt x="21443" y="8632"/>
                  <a:pt x="21430" y="8531"/>
                  <a:pt x="21413" y="8518"/>
                </a:cubicBezTo>
                <a:cubicBezTo>
                  <a:pt x="21397" y="8504"/>
                  <a:pt x="21373" y="8396"/>
                  <a:pt x="21360" y="8278"/>
                </a:cubicBezTo>
                <a:cubicBezTo>
                  <a:pt x="21348" y="8160"/>
                  <a:pt x="21314" y="7952"/>
                  <a:pt x="21287" y="7816"/>
                </a:cubicBezTo>
                <a:cubicBezTo>
                  <a:pt x="21259" y="7680"/>
                  <a:pt x="21208" y="7395"/>
                  <a:pt x="21171" y="7185"/>
                </a:cubicBezTo>
                <a:cubicBezTo>
                  <a:pt x="21134" y="6974"/>
                  <a:pt x="21090" y="6761"/>
                  <a:pt x="21074" y="6711"/>
                </a:cubicBezTo>
                <a:cubicBezTo>
                  <a:pt x="21018" y="6536"/>
                  <a:pt x="20877" y="5920"/>
                  <a:pt x="20877" y="5850"/>
                </a:cubicBezTo>
                <a:cubicBezTo>
                  <a:pt x="20877" y="5811"/>
                  <a:pt x="20817" y="5614"/>
                  <a:pt x="20746" y="5412"/>
                </a:cubicBezTo>
                <a:cubicBezTo>
                  <a:pt x="20674" y="5210"/>
                  <a:pt x="20538" y="4821"/>
                  <a:pt x="20442" y="4548"/>
                </a:cubicBezTo>
                <a:cubicBezTo>
                  <a:pt x="19597" y="2144"/>
                  <a:pt x="18442" y="592"/>
                  <a:pt x="17110" y="72"/>
                </a:cubicBezTo>
                <a:cubicBezTo>
                  <a:pt x="16998" y="28"/>
                  <a:pt x="16774" y="4"/>
                  <a:pt x="16482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78" name="VUV PMTs for T0 signal"/>
          <p:cNvSpPr/>
          <p:nvPr/>
        </p:nvSpPr>
        <p:spPr>
          <a:xfrm>
            <a:off x="2307616" y="7421116"/>
            <a:ext cx="3802460" cy="17232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7961" y="1865"/>
                </a:lnTo>
                <a:lnTo>
                  <a:pt x="361" y="1865"/>
                </a:lnTo>
                <a:cubicBezTo>
                  <a:pt x="161" y="1865"/>
                  <a:pt x="0" y="2222"/>
                  <a:pt x="0" y="2661"/>
                </a:cubicBezTo>
                <a:lnTo>
                  <a:pt x="0" y="20804"/>
                </a:lnTo>
                <a:cubicBezTo>
                  <a:pt x="0" y="21244"/>
                  <a:pt x="161" y="21600"/>
                  <a:pt x="361" y="21600"/>
                </a:cubicBezTo>
                <a:lnTo>
                  <a:pt x="14343" y="21600"/>
                </a:lnTo>
                <a:cubicBezTo>
                  <a:pt x="14542" y="21600"/>
                  <a:pt x="14704" y="21244"/>
                  <a:pt x="14704" y="20804"/>
                </a:cubicBezTo>
                <a:lnTo>
                  <a:pt x="14704" y="4174"/>
                </a:lnTo>
                <a:lnTo>
                  <a:pt x="21600" y="0"/>
                </a:lnTo>
                <a:close/>
              </a:path>
            </a:pathLst>
          </a:custGeom>
          <a:solidFill>
            <a:srgbClr val="DCDEE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400"/>
            </a:pPr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VUV PMTs</a:t>
            </a:r>
            <a:b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</a:br>
            <a:r>
              <a:rPr sz="2000"/>
              <a:t>for T</a:t>
            </a:r>
            <a:r>
              <a:rPr baseline="-5999" sz="2000"/>
              <a:t>0</a:t>
            </a:r>
            <a:r>
              <a:rPr sz="2000"/>
              <a:t> signal</a:t>
            </a:r>
          </a:p>
        </p:txBody>
      </p:sp>
      <p:sp>
        <p:nvSpPr>
          <p:cNvPr id="379" name="Cockcroft-Walton Voltage multiplier for HV supply"/>
          <p:cNvSpPr/>
          <p:nvPr/>
        </p:nvSpPr>
        <p:spPr>
          <a:xfrm>
            <a:off x="4225537" y="1607788"/>
            <a:ext cx="3554413" cy="22090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6" y="0"/>
                </a:moveTo>
                <a:cubicBezTo>
                  <a:pt x="173" y="0"/>
                  <a:pt x="0" y="278"/>
                  <a:pt x="0" y="621"/>
                </a:cubicBezTo>
                <a:lnTo>
                  <a:pt x="0" y="18495"/>
                </a:lnTo>
                <a:cubicBezTo>
                  <a:pt x="0" y="18838"/>
                  <a:pt x="173" y="19116"/>
                  <a:pt x="386" y="19116"/>
                </a:cubicBezTo>
                <a:lnTo>
                  <a:pt x="17635" y="19116"/>
                </a:lnTo>
                <a:lnTo>
                  <a:pt x="21600" y="21600"/>
                </a:lnTo>
                <a:lnTo>
                  <a:pt x="19109" y="17389"/>
                </a:lnTo>
                <a:lnTo>
                  <a:pt x="19109" y="621"/>
                </a:lnTo>
                <a:cubicBezTo>
                  <a:pt x="19109" y="278"/>
                  <a:pt x="18936" y="0"/>
                  <a:pt x="18723" y="0"/>
                </a:cubicBezTo>
                <a:lnTo>
                  <a:pt x="386" y="0"/>
                </a:lnTo>
                <a:close/>
              </a:path>
            </a:pathLst>
          </a:custGeom>
          <a:solidFill>
            <a:srgbClr val="DCDEE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400"/>
            </a:pPr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Cockcroft-Walton Voltage multiplier</a:t>
            </a:r>
            <a:b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</a:br>
            <a:r>
              <a:rPr sz="2000"/>
              <a:t>for HV supply</a:t>
            </a:r>
          </a:p>
        </p:txBody>
      </p:sp>
      <p:sp>
        <p:nvSpPr>
          <p:cNvPr id="380" name="ELCC for energy &amp; tracking"/>
          <p:cNvSpPr/>
          <p:nvPr/>
        </p:nvSpPr>
        <p:spPr>
          <a:xfrm>
            <a:off x="9959578" y="1686099"/>
            <a:ext cx="2962276" cy="2554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" y="0"/>
                </a:moveTo>
                <a:cubicBezTo>
                  <a:pt x="207" y="0"/>
                  <a:pt x="0" y="240"/>
                  <a:pt x="0" y="537"/>
                </a:cubicBezTo>
                <a:lnTo>
                  <a:pt x="0" y="9622"/>
                </a:lnTo>
                <a:cubicBezTo>
                  <a:pt x="0" y="9919"/>
                  <a:pt x="207" y="10159"/>
                  <a:pt x="463" y="10159"/>
                </a:cubicBezTo>
                <a:lnTo>
                  <a:pt x="2856" y="10159"/>
                </a:lnTo>
                <a:lnTo>
                  <a:pt x="3678" y="21600"/>
                </a:lnTo>
                <a:lnTo>
                  <a:pt x="4500" y="10159"/>
                </a:lnTo>
                <a:lnTo>
                  <a:pt x="21137" y="10159"/>
                </a:lnTo>
                <a:cubicBezTo>
                  <a:pt x="21393" y="10159"/>
                  <a:pt x="21600" y="9919"/>
                  <a:pt x="21600" y="9622"/>
                </a:cubicBezTo>
                <a:lnTo>
                  <a:pt x="21600" y="537"/>
                </a:lnTo>
                <a:cubicBezTo>
                  <a:pt x="21600" y="240"/>
                  <a:pt x="21393" y="0"/>
                  <a:pt x="21137" y="0"/>
                </a:cubicBezTo>
                <a:lnTo>
                  <a:pt x="463" y="0"/>
                </a:lnTo>
                <a:close/>
              </a:path>
            </a:pathLst>
          </a:custGeom>
          <a:solidFill>
            <a:srgbClr val="DCDEE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400"/>
            </a:pPr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ELCC</a:t>
            </a:r>
            <a:b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</a:br>
            <a:r>
              <a:rPr sz="2000"/>
              <a:t>for energy &amp; tracking</a:t>
            </a:r>
          </a:p>
        </p:txBody>
      </p:sp>
      <p:sp>
        <p:nvSpPr>
          <p:cNvPr id="381" name="Drift Field Cage"/>
          <p:cNvSpPr/>
          <p:nvPr/>
        </p:nvSpPr>
        <p:spPr>
          <a:xfrm>
            <a:off x="8490934" y="7582178"/>
            <a:ext cx="4256882" cy="1543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7280" y="12494"/>
                </a:lnTo>
                <a:lnTo>
                  <a:pt x="7280" y="20711"/>
                </a:lnTo>
                <a:cubicBezTo>
                  <a:pt x="7280" y="21202"/>
                  <a:pt x="7424" y="21600"/>
                  <a:pt x="7602" y="21600"/>
                </a:cubicBezTo>
                <a:lnTo>
                  <a:pt x="21278" y="21600"/>
                </a:lnTo>
                <a:cubicBezTo>
                  <a:pt x="21456" y="21600"/>
                  <a:pt x="21600" y="21202"/>
                  <a:pt x="21600" y="20711"/>
                </a:cubicBezTo>
                <a:lnTo>
                  <a:pt x="21600" y="11122"/>
                </a:lnTo>
                <a:cubicBezTo>
                  <a:pt x="21600" y="10631"/>
                  <a:pt x="21456" y="10233"/>
                  <a:pt x="21278" y="10233"/>
                </a:cubicBezTo>
                <a:lnTo>
                  <a:pt x="8339" y="10233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Drift Field Cage</a:t>
            </a:r>
          </a:p>
        </p:txBody>
      </p:sp>
      <p:sp>
        <p:nvSpPr>
          <p:cNvPr id="382" name="線"/>
          <p:cNvSpPr/>
          <p:nvPr/>
        </p:nvSpPr>
        <p:spPr>
          <a:xfrm flipV="1">
            <a:off x="7068388" y="4120964"/>
            <a:ext cx="2910113" cy="514686"/>
          </a:xfrm>
          <a:prstGeom prst="line">
            <a:avLst/>
          </a:prstGeom>
          <a:ln w="88900">
            <a:solidFill>
              <a:srgbClr val="00F9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grpSp>
        <p:nvGrpSpPr>
          <p:cNvPr id="385" name="グループ"/>
          <p:cNvGrpSpPr/>
          <p:nvPr/>
        </p:nvGrpSpPr>
        <p:grpSpPr>
          <a:xfrm>
            <a:off x="7764981" y="3697662"/>
            <a:ext cx="408078" cy="723901"/>
            <a:chOff x="0" y="0"/>
            <a:chExt cx="408076" cy="723900"/>
          </a:xfrm>
        </p:grpSpPr>
        <p:sp>
          <p:nvSpPr>
            <p:cNvPr id="383" name="E"/>
            <p:cNvSpPr txBox="1"/>
            <p:nvPr/>
          </p:nvSpPr>
          <p:spPr>
            <a:xfrm>
              <a:off x="-1" y="0"/>
              <a:ext cx="382678" cy="723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i="1">
                  <a:solidFill>
                    <a:srgbClr val="00F900"/>
                  </a:solidFill>
                  <a:latin typeface="+mj-lt"/>
                  <a:ea typeface="+mj-ea"/>
                  <a:cs typeface="+mj-cs"/>
                  <a:sym typeface="Avenir Next"/>
                </a:defRPr>
              </a:lvl1pPr>
            </a:lstStyle>
            <a:p>
              <a:pPr/>
              <a:r>
                <a:t>E</a:t>
              </a:r>
            </a:p>
          </p:txBody>
        </p:sp>
        <p:sp>
          <p:nvSpPr>
            <p:cNvPr id="384" name="線"/>
            <p:cNvSpPr/>
            <p:nvPr/>
          </p:nvSpPr>
          <p:spPr>
            <a:xfrm>
              <a:off x="25400" y="87722"/>
              <a:ext cx="382677" cy="1"/>
            </a:xfrm>
            <a:prstGeom prst="line">
              <a:avLst/>
            </a:prstGeom>
            <a:noFill/>
            <a:ln w="25400" cap="flat">
              <a:solidFill>
                <a:srgbClr val="00F9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pic>
        <p:nvPicPr>
          <p:cNvPr id="386" name="track.pdf" descr="track.pdf"/>
          <p:cNvPicPr>
            <a:picLocks noChangeAspect="1"/>
          </p:cNvPicPr>
          <p:nvPr/>
        </p:nvPicPr>
        <p:blipFill>
          <a:blip r:embed="rId3">
            <a:extLst/>
          </a:blip>
          <a:srcRect l="36326" t="33936" r="33584" b="37519"/>
          <a:stretch>
            <a:fillRect/>
          </a:stretch>
        </p:blipFill>
        <p:spPr>
          <a:xfrm>
            <a:off x="7581142" y="4941831"/>
            <a:ext cx="2050905" cy="1375694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線"/>
          <p:cNvSpPr/>
          <p:nvPr/>
        </p:nvSpPr>
        <p:spPr>
          <a:xfrm flipV="1">
            <a:off x="9079618" y="4735174"/>
            <a:ext cx="836590" cy="162617"/>
          </a:xfrm>
          <a:prstGeom prst="line">
            <a:avLst/>
          </a:prstGeom>
          <a:ln w="88900">
            <a:solidFill>
              <a:srgbClr val="FFFB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88" name="線"/>
          <p:cNvSpPr/>
          <p:nvPr/>
        </p:nvSpPr>
        <p:spPr>
          <a:xfrm flipV="1">
            <a:off x="9191161" y="5063120"/>
            <a:ext cx="836589" cy="162617"/>
          </a:xfrm>
          <a:prstGeom prst="line">
            <a:avLst/>
          </a:prstGeom>
          <a:ln w="88900">
            <a:solidFill>
              <a:srgbClr val="FFFB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89" name="線"/>
          <p:cNvSpPr/>
          <p:nvPr/>
        </p:nvSpPr>
        <p:spPr>
          <a:xfrm flipV="1">
            <a:off x="9341930" y="5560611"/>
            <a:ext cx="1043334" cy="202726"/>
          </a:xfrm>
          <a:prstGeom prst="line">
            <a:avLst/>
          </a:prstGeom>
          <a:ln w="88900">
            <a:solidFill>
              <a:srgbClr val="FFFB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90" name="線"/>
          <p:cNvSpPr/>
          <p:nvPr/>
        </p:nvSpPr>
        <p:spPr>
          <a:xfrm flipV="1">
            <a:off x="8344347" y="5615915"/>
            <a:ext cx="836589" cy="162617"/>
          </a:xfrm>
          <a:prstGeom prst="line">
            <a:avLst/>
          </a:prstGeom>
          <a:ln w="88900">
            <a:solidFill>
              <a:srgbClr val="FFFB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91" name="線"/>
          <p:cNvSpPr/>
          <p:nvPr/>
        </p:nvSpPr>
        <p:spPr>
          <a:xfrm flipV="1">
            <a:off x="9206618" y="4323341"/>
            <a:ext cx="701451" cy="701450"/>
          </a:xfrm>
          <a:prstGeom prst="line">
            <a:avLst/>
          </a:prstGeom>
          <a:ln w="63500">
            <a:solidFill>
              <a:srgbClr val="D783FF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92" name="線"/>
          <p:cNvSpPr/>
          <p:nvPr/>
        </p:nvSpPr>
        <p:spPr>
          <a:xfrm>
            <a:off x="8967933" y="5275449"/>
            <a:ext cx="1073929" cy="1073929"/>
          </a:xfrm>
          <a:prstGeom prst="line">
            <a:avLst/>
          </a:prstGeom>
          <a:ln w="63500">
            <a:solidFill>
              <a:srgbClr val="D783FF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93" name="線"/>
          <p:cNvSpPr/>
          <p:nvPr/>
        </p:nvSpPr>
        <p:spPr>
          <a:xfrm>
            <a:off x="8492096" y="5444294"/>
            <a:ext cx="183660" cy="1057659"/>
          </a:xfrm>
          <a:prstGeom prst="line">
            <a:avLst/>
          </a:prstGeom>
          <a:ln w="63500">
            <a:solidFill>
              <a:srgbClr val="D783FF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94" name="線"/>
          <p:cNvSpPr/>
          <p:nvPr/>
        </p:nvSpPr>
        <p:spPr>
          <a:xfrm flipH="1" flipV="1">
            <a:off x="7305978" y="5024418"/>
            <a:ext cx="701450" cy="701451"/>
          </a:xfrm>
          <a:prstGeom prst="line">
            <a:avLst/>
          </a:prstGeom>
          <a:ln w="63500">
            <a:solidFill>
              <a:srgbClr val="D783FF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95" name="線"/>
          <p:cNvSpPr/>
          <p:nvPr/>
        </p:nvSpPr>
        <p:spPr>
          <a:xfrm>
            <a:off x="7544748" y="6422873"/>
            <a:ext cx="1258008" cy="206080"/>
          </a:xfrm>
          <a:prstGeom prst="line">
            <a:avLst/>
          </a:prstGeom>
          <a:ln w="63500">
            <a:solidFill>
              <a:srgbClr val="D783FF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96" name="Drift Electron"/>
          <p:cNvSpPr txBox="1"/>
          <p:nvPr/>
        </p:nvSpPr>
        <p:spPr>
          <a:xfrm>
            <a:off x="10051782" y="4679497"/>
            <a:ext cx="223748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600">
                <a:solidFill>
                  <a:srgbClr val="FFFB00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Drift Electron</a:t>
            </a:r>
          </a:p>
        </p:txBody>
      </p:sp>
      <p:grpSp>
        <p:nvGrpSpPr>
          <p:cNvPr id="399" name="グループ"/>
          <p:cNvGrpSpPr/>
          <p:nvPr/>
        </p:nvGrpSpPr>
        <p:grpSpPr>
          <a:xfrm>
            <a:off x="7138228" y="6679804"/>
            <a:ext cx="2502783" cy="560344"/>
            <a:chOff x="0" y="0"/>
            <a:chExt cx="2502782" cy="560342"/>
          </a:xfrm>
        </p:grpSpPr>
        <p:sp>
          <p:nvSpPr>
            <p:cNvPr id="397" name="四角形"/>
            <p:cNvSpPr/>
            <p:nvPr/>
          </p:nvSpPr>
          <p:spPr>
            <a:xfrm>
              <a:off x="0" y="1542"/>
              <a:ext cx="2502783" cy="55880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98" name="Scintillation"/>
            <p:cNvSpPr txBox="1"/>
            <p:nvPr/>
          </p:nvSpPr>
          <p:spPr>
            <a:xfrm>
              <a:off x="246236" y="0"/>
              <a:ext cx="2010310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2600">
                  <a:solidFill>
                    <a:srgbClr val="D783FF"/>
                  </a:solidFill>
                  <a:latin typeface="+mj-lt"/>
                  <a:ea typeface="+mj-ea"/>
                  <a:cs typeface="+mj-cs"/>
                  <a:sym typeface="Avenir Next"/>
                </a:defRPr>
              </a:lvl1pPr>
            </a:lstStyle>
            <a:p>
              <a:pPr/>
              <a:r>
                <a:t>Scintillation</a:t>
              </a:r>
            </a:p>
          </p:txBody>
        </p:sp>
      </p:grpSp>
      <p:sp>
        <p:nvSpPr>
          <p:cNvPr id="400" name="136Xe for 0ν2β…"/>
          <p:cNvSpPr txBox="1"/>
          <p:nvPr/>
        </p:nvSpPr>
        <p:spPr>
          <a:xfrm>
            <a:off x="447791" y="5138557"/>
            <a:ext cx="3329433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4500" indent="-444500">
              <a:buSzPct val="75000"/>
              <a:buChar char="•"/>
              <a:defRPr sz="3000">
                <a:latin typeface="+mj-lt"/>
                <a:ea typeface="+mj-ea"/>
                <a:cs typeface="+mj-cs"/>
                <a:sym typeface="Avenir Next"/>
              </a:defRPr>
            </a:pPr>
            <a:r>
              <a:t>136Xe for 0ν2β</a:t>
            </a:r>
          </a:p>
          <a:p>
            <a:pPr marL="444500" indent="-444500">
              <a:buSzPct val="75000"/>
              <a:buChar char="•"/>
              <a:defRPr sz="3000">
                <a:latin typeface="+mj-lt"/>
                <a:ea typeface="+mj-ea"/>
                <a:cs typeface="+mj-cs"/>
                <a:sym typeface="Avenir Next"/>
              </a:defRPr>
            </a:pPr>
            <a:r>
              <a:t>1ton xenon gas</a:t>
            </a:r>
          </a:p>
          <a:p>
            <a:pPr marL="444500" indent="-444500">
              <a:buSzPct val="75000"/>
              <a:buChar char="•"/>
              <a:defRPr sz="3000">
                <a:latin typeface="+mj-lt"/>
                <a:ea typeface="+mj-ea"/>
                <a:cs typeface="+mj-cs"/>
                <a:sym typeface="Avenir Next"/>
              </a:defRPr>
            </a:pPr>
            <a:r>
              <a:t>10 bar </a:t>
            </a:r>
          </a:p>
        </p:txBody>
      </p:sp>
      <p:sp>
        <p:nvSpPr>
          <p:cNvPr id="401" name="like NEXT, PANDAX-III"/>
          <p:cNvSpPr txBox="1"/>
          <p:nvPr/>
        </p:nvSpPr>
        <p:spPr>
          <a:xfrm>
            <a:off x="162739" y="4544842"/>
            <a:ext cx="389953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like NEXT, PANDAX-III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スライド番号"/>
          <p:cNvSpPr txBox="1"/>
          <p:nvPr>
            <p:ph type="sldNum" sz="quarter" idx="2"/>
          </p:nvPr>
        </p:nvSpPr>
        <p:spPr>
          <a:xfrm>
            <a:off x="11877294" y="9321800"/>
            <a:ext cx="246889" cy="4191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04" name="Characteristic of AX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Characteristic of AXEL</a:t>
            </a:r>
          </a:p>
        </p:txBody>
      </p:sp>
      <p:pic>
        <p:nvPicPr>
          <p:cNvPr id="405" name="SoftAsymmetric.pdf" descr="SoftAsymmetric.pdf"/>
          <p:cNvPicPr>
            <a:picLocks noChangeAspect="1"/>
          </p:cNvPicPr>
          <p:nvPr/>
        </p:nvPicPr>
        <p:blipFill>
          <a:blip r:embed="rId2">
            <a:extLst/>
          </a:blip>
          <a:srcRect l="11520" t="18383" r="11518" b="18383"/>
          <a:stretch>
            <a:fillRect/>
          </a:stretch>
        </p:blipFill>
        <p:spPr>
          <a:xfrm>
            <a:off x="560747" y="1865695"/>
            <a:ext cx="5385594" cy="3318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06" name="ref; JHEP 1605 (2016) 159"/>
          <p:cNvSpPr txBox="1"/>
          <p:nvPr/>
        </p:nvSpPr>
        <p:spPr>
          <a:xfrm>
            <a:off x="10457550" y="2016668"/>
            <a:ext cx="2416573" cy="421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 defTabSz="457200">
              <a:defRPr b="1" sz="13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/>
            <a:r>
              <a:t>ref; JHEP 1605 (2016) 159</a:t>
            </a:r>
          </a:p>
        </p:txBody>
      </p:sp>
      <p:pic>
        <p:nvPicPr>
          <p:cNvPr id="407" name="イメージ" descr="イメージ"/>
          <p:cNvPicPr>
            <a:picLocks noChangeAspect="1"/>
          </p:cNvPicPr>
          <p:nvPr/>
        </p:nvPicPr>
        <p:blipFill>
          <a:blip r:embed="rId3">
            <a:extLst/>
          </a:blip>
          <a:srcRect l="1391" t="2057" r="1551" b="2059"/>
          <a:stretch>
            <a:fillRect/>
          </a:stretch>
        </p:blipFill>
        <p:spPr>
          <a:xfrm>
            <a:off x="560647" y="5367151"/>
            <a:ext cx="5385669" cy="37576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fill="norm" stroke="1" extrusionOk="0">
                <a:moveTo>
                  <a:pt x="2265" y="0"/>
                </a:moveTo>
                <a:lnTo>
                  <a:pt x="1948" y="290"/>
                </a:lnTo>
                <a:cubicBezTo>
                  <a:pt x="1199" y="976"/>
                  <a:pt x="570" y="3075"/>
                  <a:pt x="201" y="6119"/>
                </a:cubicBezTo>
                <a:cubicBezTo>
                  <a:pt x="61" y="7271"/>
                  <a:pt x="-5" y="9076"/>
                  <a:pt x="0" y="10884"/>
                </a:cubicBezTo>
                <a:cubicBezTo>
                  <a:pt x="5" y="12693"/>
                  <a:pt x="83" y="14503"/>
                  <a:pt x="229" y="15666"/>
                </a:cubicBezTo>
                <a:cubicBezTo>
                  <a:pt x="601" y="18619"/>
                  <a:pt x="1191" y="20580"/>
                  <a:pt x="1921" y="21283"/>
                </a:cubicBezTo>
                <a:lnTo>
                  <a:pt x="2250" y="21600"/>
                </a:lnTo>
                <a:lnTo>
                  <a:pt x="19301" y="21600"/>
                </a:lnTo>
                <a:lnTo>
                  <a:pt x="19604" y="21324"/>
                </a:lnTo>
                <a:cubicBezTo>
                  <a:pt x="20441" y="20556"/>
                  <a:pt x="21055" y="18346"/>
                  <a:pt x="21432" y="14740"/>
                </a:cubicBezTo>
                <a:cubicBezTo>
                  <a:pt x="21540" y="13710"/>
                  <a:pt x="21594" y="12267"/>
                  <a:pt x="21594" y="10818"/>
                </a:cubicBezTo>
                <a:cubicBezTo>
                  <a:pt x="21595" y="9369"/>
                  <a:pt x="21542" y="7913"/>
                  <a:pt x="21435" y="6860"/>
                </a:cubicBezTo>
                <a:cubicBezTo>
                  <a:pt x="21079" y="3345"/>
                  <a:pt x="20438" y="1043"/>
                  <a:pt x="19604" y="278"/>
                </a:cubicBezTo>
                <a:lnTo>
                  <a:pt x="19301" y="0"/>
                </a:lnTo>
                <a:lnTo>
                  <a:pt x="10783" y="0"/>
                </a:lnTo>
                <a:lnTo>
                  <a:pt x="2265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08" name="NEXT"/>
          <p:cNvSpPr txBox="1"/>
          <p:nvPr/>
        </p:nvSpPr>
        <p:spPr>
          <a:xfrm>
            <a:off x="6629473" y="1865695"/>
            <a:ext cx="129159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NEXT</a:t>
            </a:r>
          </a:p>
        </p:txBody>
      </p:sp>
      <p:sp>
        <p:nvSpPr>
          <p:cNvPr id="409" name="Energy read-out by PMTs…"/>
          <p:cNvSpPr txBox="1"/>
          <p:nvPr/>
        </p:nvSpPr>
        <p:spPr>
          <a:xfrm>
            <a:off x="7033524" y="2552700"/>
            <a:ext cx="4749722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21027" indent="-321027"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Energy read-out by PMTs</a:t>
            </a:r>
          </a:p>
          <a:p>
            <a:pPr marL="321027" indent="-321027"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Tracking read-out by SiPMTs</a:t>
            </a:r>
          </a:p>
          <a:p>
            <a:pPr marL="321027" indent="-321027"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Mesh structure for anode</a:t>
            </a:r>
          </a:p>
        </p:txBody>
      </p:sp>
      <p:sp>
        <p:nvSpPr>
          <p:cNvPr id="410" name="AXEL"/>
          <p:cNvSpPr txBox="1"/>
          <p:nvPr/>
        </p:nvSpPr>
        <p:spPr>
          <a:xfrm>
            <a:off x="6657819" y="5610979"/>
            <a:ext cx="1234898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pPr/>
            <a:r>
              <a:t>AXEL</a:t>
            </a:r>
          </a:p>
        </p:txBody>
      </p:sp>
      <p:sp>
        <p:nvSpPr>
          <p:cNvPr id="411" name="Energy &amp; Tracking read-out by ELCC…"/>
          <p:cNvSpPr txBox="1"/>
          <p:nvPr/>
        </p:nvSpPr>
        <p:spPr>
          <a:xfrm>
            <a:off x="6360513" y="6370750"/>
            <a:ext cx="607151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21027" indent="-321027"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Energy &amp; Tracking read-out by </a:t>
            </a:r>
            <a:r>
              <a:rPr b="1">
                <a:solidFill>
                  <a:schemeClr val="accent5"/>
                </a:solidFill>
              </a:rPr>
              <a:t>ELCC</a:t>
            </a:r>
          </a:p>
          <a:p>
            <a:pPr marL="321027" indent="-321027"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"/>
              </a:defRPr>
            </a:pPr>
            <a:r>
              <a:t>Rigid structure of </a:t>
            </a:r>
            <a:r>
              <a:rPr b="1">
                <a:solidFill>
                  <a:schemeClr val="accent5"/>
                </a:solidFill>
              </a:rPr>
              <a:t>ELCC</a:t>
            </a:r>
            <a:r>
              <a:t>; for scalability</a:t>
            </a:r>
          </a:p>
        </p:txBody>
      </p:sp>
      <p:sp>
        <p:nvSpPr>
          <p:cNvPr id="412" name="NIM, A 875 (2017) 185-192"/>
          <p:cNvSpPr txBox="1"/>
          <p:nvPr/>
        </p:nvSpPr>
        <p:spPr>
          <a:xfrm>
            <a:off x="10195262" y="5820529"/>
            <a:ext cx="2469476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3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/>
            <a:r>
              <a:t>NIM, A 875 (2017) 185-192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venir Next"/>
        <a:ea typeface="Avenir Next"/>
        <a:cs typeface="Avenir Next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venir Next"/>
        <a:ea typeface="Avenir Next"/>
        <a:cs typeface="Avenir Next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