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6" r:id="rId2"/>
    <p:sldId id="257" r:id="rId3"/>
    <p:sldId id="260" r:id="rId4"/>
    <p:sldId id="280" r:id="rId5"/>
    <p:sldId id="258" r:id="rId6"/>
    <p:sldId id="259" r:id="rId7"/>
    <p:sldId id="262" r:id="rId8"/>
    <p:sldId id="285" r:id="rId9"/>
    <p:sldId id="264" r:id="rId10"/>
    <p:sldId id="263" r:id="rId11"/>
    <p:sldId id="265" r:id="rId12"/>
    <p:sldId id="266" r:id="rId13"/>
    <p:sldId id="277" r:id="rId14"/>
    <p:sldId id="278" r:id="rId15"/>
    <p:sldId id="267" r:id="rId16"/>
    <p:sldId id="279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61" r:id="rId25"/>
    <p:sldId id="281" r:id="rId26"/>
    <p:sldId id="282" r:id="rId27"/>
    <p:sldId id="283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20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03-28T06:29:19.671"/>
    </inkml:context>
    <inkml:brush xml:id="br0">
      <inkml:brushProperty name="width" value="0.13333" units="cm"/>
      <inkml:brushProperty name="height" value="0.26667" units="cm"/>
      <inkml:brushProperty name="color" value="#00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1963 11299,'2'-2,"5"-2,1 6,-1 9,-1 5,-3 7,5 2,1 3,-1-1,4 8,0 1,-2 0,-3-3,-2-1,-2-3,0 0,2-2,-2 0,0-1,-1 0,-2 0,1 2,-1 1,6-2,4 2,8-1,3-6,4-6,1-6,1-5,0-3,1-2,2-1,-1 0,3 0,3-1,-2 2,-1-1,1 1,-3 6,0 2,-3 0,1-2,-1-1,-1-3,0 0,1-2,-1 1,0 1,0 2,1 0,-1-2,1 0,2 0,-1-2,1 0,-2 0,1 0,-1 0,0 0,-1 0,1 0,-2 0,2 0,0 0,0 0,1 0,0 0,1 0,-2 0,1 0,-1 0,0 0,-1 0,1 0,-1 0,1 0,-1 0,1 0,-2 0,2 0,3 0,-3 0,3 0,-4 0,3 0,-3 0,1 0,-1 0,1 0,-1 0,1 0,-1 0,7 0,1 0,1 0,-4 0,1 0,-4 0,1 0,-3 0,1 0,2 0,-1 0,0 0,-1 0,1 0,-2 0,2 0,-3 0,2 0,0 0,0 0,-2 0,2 0,2 0,-1 0,1 0,-2 0,1 0,-1 0,0 0,-1 0,1 0,-1 0,7 0,0 0,2 0,-3 0,-1 0,-2 0,0 0,-3 0,1 0,-1 0,1 0,-2 0,2 0,2 0,-1 0,0 0,0 0,-1 0,0 0,0 0,-1 0,1 0,-1 0,1 0,-1 0,1 0,2 0,-1 0,0 0,0 0,0 0,-2 0,1 0,0 0,-1 0,0 0,1 0,-1-6,1-6,2-5,-1-4,1-5,-2-3,1 0,-5-1,-6 2,-2-8,-5 0,-3 1,-4 3,-1-1,-2 5,0-1,-1 2,0 0,1 1,-1 0,0 0,1-1,0 1,0-1,0-3,-6 2,-2-1,1 1,1 0,2 2,1-2,1 2,2-2,0 2,0-1,0 1,0-1,1-2,-1 1,0-1,0 1,1-1,1-3,2-3,0 1,2 0,0 3,0 2,-3 1,0 0,-2 2,6-1,1 1,-1 0,-1 0,-2-2,4-1,2 1,-2-1,1-4,-1-4,-2 3,-1 0,-3 3,-1 1,-1 3,0-1,0 2,0-1,-1 1,1-1,0 1,0-1,0-2,0 1,0-1,0 1,0 0,0 1,0 0,0 0,0 0,0 1,0-1,0 1,0-2,0 2,0-1,0-2,0 1,0-1,0 1,0 0,0 1,0-6,0-2,0 0,0 3,0 0,0 4,0-1,0 2,0 0,0 1,0-1,0 1,0-1,0 1,0-1,0-2,0 1,0-1,0 1,0 0,0 1,0 0,0-6,0-2,0 1,0 1,0 2,-6-5,-2 1,0-4,2-1,2 5,1 0,1 4,2 1,-6-4,-2-1,1 2,1 0,2 0,2 2,0 1,2 2,0 0,0 2,-2-2,-2 2,0-1,-5-4,-1-11,1 0,2 2,3 3,1 2,2 5,0 1,1 1,1 1,-1 2,0-2,1-1,-1 0,0-1,1 2,-1-1,0 1,0 0,-1 0,1 0,0 1,0-1,0 0,0 0,0-2,0 1,0-1,0 1,0 0,0 2,0-2,0 2,0-1,0 0,0 0,0 1,0-1,0-2,0 0,0 0,0 2,0-1,0 1,0 0,0 0,0 0,0 1,0-1,0 1,0-1,0 0,0 0,0-2,0-6,0 1,0 0,0 3,0 0,0 2,0 1,0-2,0 3,0-2,0 1,0 1,0 0,0 0,0 0,0 0,0 1,0-1,0 1,0-1,0-3,0 2,0-1,0 2,0-2,0 3,0-1,0 0,0 0,0 1,0-1,0 0,0 0,0 1,0-1,0-2,0 0,0 0,0 2,0-1,0 1,0-1,0 2,-2-1,-3 1,2-1,-1 1,2-2,1-1,0 0,1 0,0 2,0-1,-6 1,-2-1,-2 2,-6 5,-6 6,-3 6,-2 4,0 3,-2 2,2 1,-2 0,-3 0,-3 0,1 5,1 3,2-1,1 1,3 0,0 3,0 1,-5 3,-2 0,0-3,2-1,1-3,-1-2,3-3,0-2,2 5,-1 4,5 7,6 2,6 5,5 1,3 1,3 4,0-2,1 1,1-2,-1 1,-1-2,1 0,-1 0,1 0,-1-1,0 1,-1-1,1 1,0 0,0 0,0 2,0-1,0 1,0-1,0 0,0-1,0 0,0-1,0 1,0 0,0 0,0-1,0 1,0 2,0 0,0 0,0-1,0-1,0 6,0 0,0 0,0 1,0-3,0-1,0 5,0-2,0 1,0-4,0 1,-3 0,-1-2,1 0,0-2,0 1,2-2,0 1,1-1,0 1,-6-1,-2 2,1-2,1 1,1 5,2 4,2-2,1-1,0-2,-3-2,-1-1,1 0,0 4,-5 10,-1-1,1 0,1-1,3-5,1-2,2-4,-6 0,-1-3,-2 8,-5-1,-1 2,0-4,-4-5,-1-9,-3-6,-4-6,1-3,-2-2,1-1,0 0,1 0,-1-1,2 2,-1-1,1 1,-1 0,1-6,-1-2,-1 0,-1 2,-2-5,-4 1,0 0,1 4,2-2,2-4,1-1,-3-1,-4-5,2-1,2-4,2 0,7-4,6-1,1-6,-3-9,2-6,4 0,7 5,4 4,2 6,6 3,0 4,6 0,1 3,-2-1,0 0,-2 0,4 0,-1-1,-2-2,-2 1,-4-1,4 2,2-2,-2 3,-3-2,-1 2,-2-2,2 2,0-1,0 1,-1-1,-1 0,-2 0,1-2,-1 1,0-1,0 2,0-2,-1 3,1-2,0 2,0-1,0 0,0 0,0 1,0-1,0-2,0 0,0 0,0 2,0-1,0 1,0-1,0 2,0-1,0 1,0-1,0 1,0-2,0-1,0 1,0-1,0 1,0 0,0 1,0 0,0 1,0-2,0 2,0-1,0 1,0-1,0 1,-6-2,-2-1,-5 1,-4-1,-5 1,-8 0,-5 4,1 4,0 4,3 7,1-4,1 3,1 1,3 3,-2 3,1 2,-1 0,1 1,-1 1,-1-1,0 0,-1 1,2-1,-1 0,1 0,1 0,-1 0,0 0,2 3,-2 4,3 7,8 4,4 5,6 2,4 2,1 0,2 2,-1-2,2 1,-1 2,-1-1,1 0,-1-1,1 0,-1-2,0 2,0-2,-1 1,-2 0,-1 0,1-1,0 1,0-1,-4 1,-2 3,1-3,2 3,2-3,-2 2,1-3,1 1,0 0,3 0,0-1,0 1,1 0,0 0,1 2,-1-1,0 1,1-1,-1 0,0-1,0 4,0 2,0 1,0 0,0-1,0-4,0 0,0-2,0 4,0 2,0 2,0-2,0-1,0-2,0-1,0-2,0 1,0-2,0 1,0-1,0 6,0 2,0 2,0-4,0 5,0 1,0-2,0-3,0-1,0-4,0 1,0-3,0 7,0 1,0 0,0-1,-6-2,-2-3,0 2,1-4,3 1,2-1,-6 1,0-1,0 1,2-1,2 1,-1 3,0-3,0 6,2 1,-5-1,0 0,0 0,1-2,3-1,2-2,1 0,0-2,1 1,1-1,-1 2,0-3,0 3,1-2,-1 1,-3-1,-7-5,-5-6,-5-5,-4-5,-2-3,-1-2,-1-1,1 0,-1 0,-2 0,2 0,-1 1,2 0,-2 0,3-1,-1 2,1-1,-1 0,1 0,-1 0,1 0,-1 0,-2 0,1 0,-1 0,3 0,-3 0,3 0,-1 0,1 0,-1 0,1 0,-1 0,1 0,-7 6,-1 2,-7-1,2 0,-1-3,6-1,1-2,4 0,0 5,3 2,-1-1,2-1,-2-2,2 2,-2-1,-1-1,-1-1,1 0,1 4,-1 1,1 0,0-2,1 1,-1-1,1 0,0 3,-1 2,0-3,-1-1,-1-3,1-2,1 0,-1-2,1 3,0 0,1 1,-1 5,1 1,-1 1,1 7,-1 4,2 3,-3 2,5 1,6 0,0 0,3 0,3-1,4 1,1 4,0 3,2-1,1 0,2-4,-6 6,-1 0,1 0,1-4,2-1,1-2,2-1,1-1,0 0,0 2,1-1,-1 1,0-2,0 0,0 0,0 3,0 4,0 1,0-2,3 2,5 2,-1 1,6-4,0-1,-2-3,1-1,-3-3,4 7,5 1,0 1,0-3,-4-1,-3-2,-4-1,-3-1,3 1,2-2,-2 0,-2 3,-1-1,-2 1,-1-2,-1 2,0-3,-1 2,1-2,0 1,0 0,0 0,0-1,-1 1,1-1,0 2,1 1,-1-1,0 1,0-2,0 2,2-3,2 2,0-2,5 1,2 0,0 6,6 1,3 1,3-3,5-6,-1-2,3-2,-2 1,0 4,-1-2,1-3,-2-6,1 0,6-2,1-4,6 0,4-3,1-1,-2-3,-4 5,-4 1,-3-2,-3 0,-3-4,1 3,-2-1,2 5,-5 4,-6 6,-5 2,-5 4,-3 6,-3 4,0-1,-1-1,0-3,0-6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8E6466-CFDA-42DB-8E3A-0FC7C33D19D9}" type="datetimeFigureOut">
              <a:rPr kumimoji="1" lang="ja-JP" altLang="en-US" smtClean="0"/>
              <a:t>2017/4/3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E6C63D-3BD4-46A4-B33A-E652C7F461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0301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6C63D-3BD4-46A4-B33A-E652C7F461CF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4253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AF599-7304-4E43-83C7-C0C67567F1D9}" type="datetimeFigureOut">
              <a:rPr kumimoji="1" lang="ja-JP" altLang="en-US" smtClean="0"/>
              <a:t>2017/4/3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D8795-FBBF-4789-A030-2888B4773D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1058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AF599-7304-4E43-83C7-C0C67567F1D9}" type="datetimeFigureOut">
              <a:rPr kumimoji="1" lang="ja-JP" altLang="en-US" smtClean="0"/>
              <a:t>2017/4/3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D8795-FBBF-4789-A030-2888B4773D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29608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AF599-7304-4E43-83C7-C0C67567F1D9}" type="datetimeFigureOut">
              <a:rPr kumimoji="1" lang="ja-JP" altLang="en-US" smtClean="0"/>
              <a:t>2017/4/3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D8795-FBBF-4789-A030-2888B4773D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1896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AF599-7304-4E43-83C7-C0C67567F1D9}" type="datetimeFigureOut">
              <a:rPr kumimoji="1" lang="ja-JP" altLang="en-US" smtClean="0"/>
              <a:t>2017/4/3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D8795-FBBF-4789-A030-2888B4773D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7132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AF599-7304-4E43-83C7-C0C67567F1D9}" type="datetimeFigureOut">
              <a:rPr kumimoji="1" lang="ja-JP" altLang="en-US" smtClean="0"/>
              <a:t>2017/4/3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D8795-FBBF-4789-A030-2888B4773D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6264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AF599-7304-4E43-83C7-C0C67567F1D9}" type="datetimeFigureOut">
              <a:rPr kumimoji="1" lang="ja-JP" altLang="en-US" smtClean="0"/>
              <a:t>2017/4/3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D8795-FBBF-4789-A030-2888B4773D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98220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AF599-7304-4E43-83C7-C0C67567F1D9}" type="datetimeFigureOut">
              <a:rPr kumimoji="1" lang="ja-JP" altLang="en-US" smtClean="0"/>
              <a:t>2017/4/3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D8795-FBBF-4789-A030-2888B4773D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1132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AF599-7304-4E43-83C7-C0C67567F1D9}" type="datetimeFigureOut">
              <a:rPr kumimoji="1" lang="ja-JP" altLang="en-US" smtClean="0"/>
              <a:t>2017/4/3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D8795-FBBF-4789-A030-2888B4773D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2256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AF599-7304-4E43-83C7-C0C67567F1D9}" type="datetimeFigureOut">
              <a:rPr kumimoji="1" lang="ja-JP" altLang="en-US" smtClean="0"/>
              <a:t>2017/4/3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D8795-FBBF-4789-A030-2888B4773D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94433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AF599-7304-4E43-83C7-C0C67567F1D9}" type="datetimeFigureOut">
              <a:rPr kumimoji="1" lang="ja-JP" altLang="en-US" smtClean="0"/>
              <a:t>2017/4/3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D8795-FBBF-4789-A030-2888B4773D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8002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AF599-7304-4E43-83C7-C0C67567F1D9}" type="datetimeFigureOut">
              <a:rPr kumimoji="1" lang="ja-JP" altLang="en-US" smtClean="0"/>
              <a:t>2017/4/3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D8795-FBBF-4789-A030-2888B4773D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8543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AF599-7304-4E43-83C7-C0C67567F1D9}" type="datetimeFigureOut">
              <a:rPr kumimoji="1" lang="ja-JP" altLang="en-US" smtClean="0"/>
              <a:t>2017/4/3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9D8795-FBBF-4789-A030-2888B4773D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6540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1654704"/>
          </a:xfrm>
        </p:spPr>
        <p:txBody>
          <a:bodyPr>
            <a:noAutofit/>
          </a:bodyPr>
          <a:lstStyle/>
          <a:p>
            <a:r>
              <a:rPr kumimoji="1" lang="en-US" altLang="ja-JP" sz="3600" dirty="0"/>
              <a:t>High pressure xenon gas detector with segmented electroluminescence readout for 0</a:t>
            </a:r>
            <a:r>
              <a:rPr kumimoji="1" lang="en-US" altLang="ja-JP" sz="3600" dirty="0">
                <a:latin typeface="Symbol" panose="05050102010706020507" pitchFamily="18" charset="2"/>
              </a:rPr>
              <a:t>nbb</a:t>
            </a:r>
            <a:r>
              <a:rPr kumimoji="1" lang="en-US" altLang="ja-JP" sz="3600" dirty="0"/>
              <a:t> search</a:t>
            </a:r>
            <a:endParaRPr kumimoji="1" lang="ja-JP" altLang="en-US" sz="36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251791" y="3602038"/>
            <a:ext cx="8640418" cy="2646362"/>
          </a:xfrm>
        </p:spPr>
        <p:txBody>
          <a:bodyPr/>
          <a:lstStyle/>
          <a:p>
            <a:r>
              <a:rPr kumimoji="1" lang="en-US" altLang="ja-JP" dirty="0"/>
              <a:t>Kiseki Nakamura | Kobe university</a:t>
            </a:r>
          </a:p>
          <a:p>
            <a:r>
              <a:rPr lang="en-US" altLang="ja-JP" sz="1800" dirty="0"/>
              <a:t>for the AXEL collaboration</a:t>
            </a:r>
            <a:endParaRPr kumimoji="1" lang="ja-JP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5500998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91662" y="97515"/>
            <a:ext cx="8560674" cy="1325563"/>
          </a:xfrm>
        </p:spPr>
        <p:txBody>
          <a:bodyPr/>
          <a:lstStyle/>
          <a:p>
            <a:r>
              <a:rPr kumimoji="1" lang="en-US" altLang="ja-JP" dirty="0"/>
              <a:t>Electron and photon propagation simulation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18676" y="1664785"/>
            <a:ext cx="6220977" cy="4044818"/>
          </a:xfrm>
        </p:spPr>
        <p:txBody>
          <a:bodyPr/>
          <a:lstStyle/>
          <a:p>
            <a:r>
              <a:rPr lang="en-US" altLang="ja-JP" dirty="0"/>
              <a:t>E</a:t>
            </a:r>
            <a:r>
              <a:rPr kumimoji="1" lang="en-US" altLang="ja-JP" dirty="0"/>
              <a:t>lectron track by Garfield++</a:t>
            </a:r>
          </a:p>
          <a:p>
            <a:r>
              <a:rPr kumimoji="1" lang="en-US" altLang="ja-JP" dirty="0"/>
              <a:t>EL photons by Monte </a:t>
            </a:r>
            <a:r>
              <a:rPr lang="en-US" altLang="ja-JP" dirty="0"/>
              <a:t>C</a:t>
            </a:r>
            <a:r>
              <a:rPr kumimoji="1" lang="en-US" altLang="ja-JP" dirty="0"/>
              <a:t>arlo method</a:t>
            </a:r>
          </a:p>
          <a:p>
            <a:r>
              <a:rPr lang="en-US" altLang="ja-JP" dirty="0"/>
              <a:t>6photon/e- @</a:t>
            </a:r>
            <a:r>
              <a:rPr lang="en-US" altLang="ja-JP" dirty="0" err="1"/>
              <a:t>SiPM</a:t>
            </a:r>
            <a:r>
              <a:rPr lang="en-US" altLang="ja-JP" dirty="0"/>
              <a:t>(3mm square)</a:t>
            </a:r>
          </a:p>
          <a:p>
            <a:endParaRPr kumimoji="1" lang="ja-JP" altLang="en-US" dirty="0"/>
          </a:p>
        </p:txBody>
      </p:sp>
      <p:pic>
        <p:nvPicPr>
          <p:cNvPr id="4" name="Picture 2" descr="http://www-he.scphys.kyoto-u.ac.jp/member/kiseki/kakunouko/el_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5" t="2514" r="41294" b="66734"/>
          <a:stretch/>
        </p:blipFill>
        <p:spPr bwMode="auto">
          <a:xfrm>
            <a:off x="6639653" y="1527641"/>
            <a:ext cx="2399058" cy="200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www-he.scphys.kyoto-u.ac.jp/member/kiseki/kakunouko/el_all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10" r="949" b="66369"/>
          <a:stretch/>
        </p:blipFill>
        <p:spPr bwMode="auto">
          <a:xfrm>
            <a:off x="6148802" y="4146973"/>
            <a:ext cx="2889909" cy="271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直線矢印コネクタ 6"/>
          <p:cNvCxnSpPr>
            <a:cxnSpLocks/>
          </p:cNvCxnSpPr>
          <p:nvPr/>
        </p:nvCxnSpPr>
        <p:spPr>
          <a:xfrm flipV="1">
            <a:off x="5257800" y="1664785"/>
            <a:ext cx="2761827" cy="21356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矢印コネクタ 7"/>
          <p:cNvCxnSpPr>
            <a:cxnSpLocks/>
          </p:cNvCxnSpPr>
          <p:nvPr/>
        </p:nvCxnSpPr>
        <p:spPr>
          <a:xfrm flipV="1">
            <a:off x="6377152" y="2277824"/>
            <a:ext cx="1100608" cy="15446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6624320" y="4460478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1000ev</a:t>
            </a:r>
            <a:endParaRPr kumimoji="1" lang="ja-JP" altLang="en-US" dirty="0"/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4"/>
          <a:srcRect l="62370" t="12956" r="18741" b="59008"/>
          <a:stretch/>
        </p:blipFill>
        <p:spPr>
          <a:xfrm>
            <a:off x="3313285" y="4146969"/>
            <a:ext cx="2700439" cy="2711027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4896230" y="4453493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1000ev</a:t>
            </a:r>
            <a:endParaRPr kumimoji="1" lang="ja-JP" altLang="en-US" dirty="0"/>
          </a:p>
        </p:txBody>
      </p:sp>
      <p:pic>
        <p:nvPicPr>
          <p:cNvPr id="17" name="Picture 6" descr="http://www-he.scphys.kyoto-u.ac.jp/member/kiseki/kakunouko/el_all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5" r="49336" b="66369"/>
          <a:stretch/>
        </p:blipFill>
        <p:spPr bwMode="auto">
          <a:xfrm>
            <a:off x="158830" y="4146970"/>
            <a:ext cx="3028176" cy="271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テキスト ボックス 17"/>
          <p:cNvSpPr txBox="1"/>
          <p:nvPr/>
        </p:nvSpPr>
        <p:spPr>
          <a:xfrm>
            <a:off x="6548815" y="3994031"/>
            <a:ext cx="218222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hit timing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434574" y="3977336"/>
            <a:ext cx="247177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detected photon </a:t>
            </a:r>
            <a:r>
              <a:rPr kumimoji="1" lang="en-US" altLang="ja-JP" dirty="0" err="1"/>
              <a:t>num</a:t>
            </a:r>
            <a:endParaRPr kumimoji="1"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37031" y="3962303"/>
            <a:ext cx="247177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hit position at </a:t>
            </a:r>
            <a:r>
              <a:rPr kumimoji="1" lang="en-US" altLang="ja-JP" dirty="0" err="1"/>
              <a:t>SiPM</a:t>
            </a:r>
            <a:endParaRPr kumimoji="1" lang="en-US" altLang="ja-JP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045139" y="6099135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1000ev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3643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67690" y="1"/>
            <a:ext cx="7886700" cy="1198888"/>
          </a:xfrm>
        </p:spPr>
        <p:txBody>
          <a:bodyPr/>
          <a:lstStyle/>
          <a:p>
            <a:r>
              <a:rPr lang="en-US" altLang="ja-JP" dirty="0"/>
              <a:t>Estimation of energy resolution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84414" y="928138"/>
            <a:ext cx="7886700" cy="4351338"/>
          </a:xfrm>
        </p:spPr>
        <p:txBody>
          <a:bodyPr/>
          <a:lstStyle/>
          <a:p>
            <a:r>
              <a:rPr lang="en-US" altLang="ja-JP" dirty="0"/>
              <a:t>Simulation process</a:t>
            </a:r>
          </a:p>
          <a:p>
            <a:pPr lvl="1"/>
            <a:r>
              <a:rPr lang="en-US" altLang="ja-JP" dirty="0"/>
              <a:t>0</a:t>
            </a:r>
            <a:r>
              <a:rPr lang="en-US" altLang="ja-JP" dirty="0">
                <a:latin typeface="Symbol" panose="05050102010706020507" pitchFamily="18" charset="2"/>
              </a:rPr>
              <a:t>nbb</a:t>
            </a:r>
            <a:r>
              <a:rPr lang="en-US" altLang="ja-JP" dirty="0"/>
              <a:t> event by Geant4</a:t>
            </a:r>
          </a:p>
          <a:p>
            <a:pPr lvl="1"/>
            <a:r>
              <a:rPr lang="en-US" altLang="ja-JP" dirty="0"/>
              <a:t>statistical fluctuation with </a:t>
            </a:r>
            <a:r>
              <a:rPr lang="en-US" altLang="ja-JP" dirty="0" err="1"/>
              <a:t>fano</a:t>
            </a:r>
            <a:r>
              <a:rPr lang="en-US" altLang="ja-JP" dirty="0"/>
              <a:t> factor</a:t>
            </a:r>
          </a:p>
          <a:p>
            <a:pPr lvl="1"/>
            <a:r>
              <a:rPr lang="en-US" altLang="ja-JP" dirty="0"/>
              <a:t>drift to the ELCC plane with diffusion</a:t>
            </a:r>
          </a:p>
          <a:p>
            <a:pPr lvl="1"/>
            <a:r>
              <a:rPr lang="en-US" altLang="ja-JP" dirty="0"/>
              <a:t>EL generation (6photon/e</a:t>
            </a:r>
            <a:r>
              <a:rPr lang="en-US" altLang="ja-JP" baseline="30000" dirty="0"/>
              <a:t>-</a:t>
            </a:r>
            <a:r>
              <a:rPr lang="en-US" altLang="ja-JP" dirty="0"/>
              <a:t>)</a:t>
            </a:r>
          </a:p>
          <a:p>
            <a:r>
              <a:rPr lang="en-US" altLang="ja-JP" dirty="0"/>
              <a:t>Simulated energy resolution: 0.37%(FWHM)</a:t>
            </a:r>
          </a:p>
          <a:p>
            <a:pPr lvl="1"/>
            <a:r>
              <a:rPr lang="en-US" altLang="ja-JP" dirty="0"/>
              <a:t>ionizing process: 0.27%</a:t>
            </a:r>
          </a:p>
          <a:p>
            <a:pPr lvl="1"/>
            <a:r>
              <a:rPr lang="en-US" altLang="ja-JP" dirty="0"/>
              <a:t>EL process: 0.25%</a:t>
            </a:r>
          </a:p>
          <a:p>
            <a:pPr lvl="1"/>
            <a:endParaRPr lang="en-US" altLang="ja-JP" dirty="0"/>
          </a:p>
          <a:p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52889" t="15627" r="1875" b="47441"/>
          <a:stretch/>
        </p:blipFill>
        <p:spPr>
          <a:xfrm>
            <a:off x="4781703" y="4296132"/>
            <a:ext cx="3880983" cy="2398799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/>
          <a:srcRect l="2905" t="58015" r="51707" b="4252"/>
          <a:stretch/>
        </p:blipFill>
        <p:spPr>
          <a:xfrm>
            <a:off x="467181" y="4280290"/>
            <a:ext cx="3893985" cy="2450805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3706586" y="4392386"/>
            <a:ext cx="234043" cy="216988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7" name="直線矢印コネクタ 6"/>
          <p:cNvCxnSpPr>
            <a:stCxn id="6" idx="3"/>
          </p:cNvCxnSpPr>
          <p:nvPr/>
        </p:nvCxnSpPr>
        <p:spPr>
          <a:xfrm flipV="1">
            <a:off x="3940629" y="5448300"/>
            <a:ext cx="974271" cy="2902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6584064" y="6551915"/>
            <a:ext cx="1958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Detected EL </a:t>
            </a:r>
            <a:r>
              <a:rPr kumimoji="1" lang="en-US" altLang="ja-JP" dirty="0" err="1"/>
              <a:t>num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176286" y="6551915"/>
            <a:ext cx="1958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Detected EL </a:t>
            </a:r>
            <a:r>
              <a:rPr kumimoji="1" lang="en-US" altLang="ja-JP" dirty="0" err="1"/>
              <a:t>num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797690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87213"/>
            <a:ext cx="7886700" cy="1325563"/>
          </a:xfrm>
        </p:spPr>
        <p:txBody>
          <a:bodyPr/>
          <a:lstStyle/>
          <a:p>
            <a:r>
              <a:rPr kumimoji="1" lang="en-US" altLang="ja-JP" dirty="0"/>
              <a:t>Prototype detector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78037" y="1582053"/>
            <a:ext cx="4006931" cy="5102526"/>
          </a:xfrm>
        </p:spPr>
        <p:txBody>
          <a:bodyPr/>
          <a:lstStyle/>
          <a:p>
            <a:r>
              <a:rPr kumimoji="1" lang="en-US" altLang="ja-JP" dirty="0"/>
              <a:t>Parameters</a:t>
            </a:r>
          </a:p>
          <a:p>
            <a:pPr lvl="1"/>
            <a:r>
              <a:rPr kumimoji="1" lang="en-US" altLang="ja-JP" dirty="0"/>
              <a:t>Sensitive region:</a:t>
            </a:r>
            <a:br>
              <a:rPr kumimoji="1" lang="en-US" altLang="ja-JP" dirty="0"/>
            </a:br>
            <a:r>
              <a:rPr kumimoji="1" lang="en-US" altLang="ja-JP" dirty="0"/>
              <a:t> 6 x 6 x 9 cm</a:t>
            </a:r>
          </a:p>
          <a:p>
            <a:pPr lvl="1"/>
            <a:r>
              <a:rPr lang="en-US" altLang="ja-JP" dirty="0"/>
              <a:t>Cell </a:t>
            </a:r>
            <a:r>
              <a:rPr lang="en-US" altLang="ja-JP" dirty="0" err="1"/>
              <a:t>num</a:t>
            </a:r>
            <a:r>
              <a:rPr lang="en-US" altLang="ja-JP" dirty="0"/>
              <a:t>: 64</a:t>
            </a:r>
          </a:p>
          <a:p>
            <a:pPr lvl="1"/>
            <a:r>
              <a:rPr kumimoji="1" lang="en-US" altLang="ja-JP" dirty="0"/>
              <a:t>Gas pressure: 4 bar</a:t>
            </a:r>
          </a:p>
          <a:p>
            <a:pPr lvl="1"/>
            <a:r>
              <a:rPr kumimoji="1" lang="en-US" altLang="ja-JP" dirty="0" err="1"/>
              <a:t>E</a:t>
            </a:r>
            <a:r>
              <a:rPr kumimoji="1" lang="en-US" altLang="ja-JP" baseline="-25000" dirty="0" err="1"/>
              <a:t>drift</a:t>
            </a:r>
            <a:r>
              <a:rPr kumimoji="1" lang="en-US" altLang="ja-JP" dirty="0"/>
              <a:t>: 100 V/cm/</a:t>
            </a:r>
            <a:r>
              <a:rPr kumimoji="1" lang="en-US" altLang="ja-JP" dirty="0" err="1"/>
              <a:t>atm</a:t>
            </a:r>
            <a:endParaRPr kumimoji="1" lang="en-US" altLang="ja-JP" dirty="0"/>
          </a:p>
          <a:p>
            <a:pPr lvl="1"/>
            <a:r>
              <a:rPr lang="en-US" altLang="ja-JP" dirty="0"/>
              <a:t>E</a:t>
            </a:r>
            <a:r>
              <a:rPr lang="en-US" altLang="ja-JP" baseline="-25000" dirty="0"/>
              <a:t>EL</a:t>
            </a:r>
            <a:r>
              <a:rPr lang="en-US" altLang="ja-JP" dirty="0"/>
              <a:t>: 2.7kV/cm/</a:t>
            </a:r>
            <a:r>
              <a:rPr lang="en-US" altLang="ja-JP" dirty="0" err="1"/>
              <a:t>atm</a:t>
            </a:r>
            <a:endParaRPr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MPPC-VUV3</a:t>
            </a:r>
          </a:p>
          <a:p>
            <a:pPr lvl="1"/>
            <a:r>
              <a:rPr kumimoji="1" lang="en-US" altLang="ja-JP" dirty="0"/>
              <a:t>PDE: 23%</a:t>
            </a:r>
          </a:p>
          <a:p>
            <a:pPr lvl="1"/>
            <a:r>
              <a:rPr lang="en-US" altLang="ja-JP" dirty="0"/>
              <a:t>Size: 3 x 3 mm</a:t>
            </a:r>
            <a:r>
              <a:rPr lang="en-US" altLang="ja-JP" baseline="30000" dirty="0"/>
              <a:t>2</a:t>
            </a:r>
          </a:p>
          <a:p>
            <a:pPr lvl="1"/>
            <a:endParaRPr kumimoji="1" lang="en-US" altLang="ja-JP" dirty="0"/>
          </a:p>
          <a:p>
            <a:endParaRPr kumimoji="1" lang="ja-JP" altLang="en-US" dirty="0"/>
          </a:p>
        </p:txBody>
      </p:sp>
      <p:grpSp>
        <p:nvGrpSpPr>
          <p:cNvPr id="5" name="グループ化 4"/>
          <p:cNvGrpSpPr/>
          <p:nvPr/>
        </p:nvGrpSpPr>
        <p:grpSpPr>
          <a:xfrm>
            <a:off x="4499992" y="1412776"/>
            <a:ext cx="4644008" cy="5445224"/>
            <a:chOff x="4499992" y="1412776"/>
            <a:chExt cx="4644008" cy="5445224"/>
          </a:xfrm>
        </p:grpSpPr>
        <p:pic>
          <p:nvPicPr>
            <p:cNvPr id="6" name="pasted-image.tif"/>
            <p:cNvPicPr>
              <a:picLocks noChangeAspect="1"/>
            </p:cNvPicPr>
            <p:nvPr/>
          </p:nvPicPr>
          <p:blipFill>
            <a:blip r:embed="rId2" cstate="print">
              <a:extLst/>
            </a:blip>
            <a:srcRect l="12404" b="9034"/>
            <a:stretch>
              <a:fillRect/>
            </a:stretch>
          </p:blipFill>
          <p:spPr>
            <a:xfrm>
              <a:off x="4499992" y="1412776"/>
              <a:ext cx="4644008" cy="361702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" name="DSC_0260.jpg"/>
            <p:cNvPicPr>
              <a:picLocks noChangeAspect="1"/>
            </p:cNvPicPr>
            <p:nvPr/>
          </p:nvPicPr>
          <p:blipFill>
            <a:blip r:embed="rId3" cstate="print">
              <a:extLst/>
            </a:blip>
            <a:srcRect l="12999" t="8842" r="13254" b="11582"/>
            <a:stretch>
              <a:fillRect/>
            </a:stretch>
          </p:blipFill>
          <p:spPr>
            <a:xfrm>
              <a:off x="6644000" y="5058000"/>
              <a:ext cx="2500000" cy="180000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8" name="pasted-image.tif"/>
            <p:cNvPicPr>
              <a:picLocks noChangeAspect="1"/>
            </p:cNvPicPr>
            <p:nvPr/>
          </p:nvPicPr>
          <p:blipFill>
            <a:blip r:embed="rId4" cstate="print">
              <a:extLst/>
            </a:blip>
            <a:stretch>
              <a:fillRect/>
            </a:stretch>
          </p:blipFill>
          <p:spPr>
            <a:xfrm>
              <a:off x="4499992" y="5058000"/>
              <a:ext cx="2121707" cy="1800000"/>
            </a:xfrm>
            <a:prstGeom prst="rect">
              <a:avLst/>
            </a:prstGeom>
            <a:ln w="12700">
              <a:miter lim="400000"/>
            </a:ln>
          </p:spPr>
        </p:pic>
        <p:cxnSp>
          <p:nvCxnSpPr>
            <p:cNvPr id="9" name="直線矢印コネクタ 8"/>
            <p:cNvCxnSpPr>
              <a:stCxn id="8" idx="0"/>
            </p:cNvCxnSpPr>
            <p:nvPr/>
          </p:nvCxnSpPr>
          <p:spPr>
            <a:xfrm flipV="1">
              <a:off x="5560846" y="4365104"/>
              <a:ext cx="163282" cy="692896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矢印コネクタ 9"/>
            <p:cNvCxnSpPr>
              <a:stCxn id="7" idx="0"/>
            </p:cNvCxnSpPr>
            <p:nvPr/>
          </p:nvCxnSpPr>
          <p:spPr>
            <a:xfrm flipH="1" flipV="1">
              <a:off x="6012160" y="4365104"/>
              <a:ext cx="1881840" cy="692896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テキスト ボックス 10"/>
            <p:cNvSpPr txBox="1"/>
            <p:nvPr/>
          </p:nvSpPr>
          <p:spPr>
            <a:xfrm>
              <a:off x="6919673" y="1412776"/>
              <a:ext cx="22243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b="1" dirty="0">
                  <a:solidFill>
                    <a:schemeClr val="bg1"/>
                  </a:solidFill>
                </a:rPr>
                <a:t>Prototype detector</a:t>
              </a:r>
              <a:endParaRPr kumimoji="1" lang="ja-JP" alt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6660232" y="6519446"/>
              <a:ext cx="19271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b="1" dirty="0">
                  <a:solidFill>
                    <a:schemeClr val="bg1"/>
                  </a:solidFill>
                </a:rPr>
                <a:t>anode electrode</a:t>
              </a:r>
              <a:endParaRPr kumimoji="1" lang="ja-JP" alt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4499992" y="6519446"/>
              <a:ext cx="90601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b="1" dirty="0">
                  <a:solidFill>
                    <a:schemeClr val="bg1"/>
                  </a:solidFill>
                </a:rPr>
                <a:t>MPPCs</a:t>
              </a:r>
              <a:endParaRPr kumimoji="1" lang="ja-JP" alt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4499992" y="5085184"/>
              <a:ext cx="61908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b="1" dirty="0"/>
                <a:t>7.5mm</a:t>
              </a:r>
              <a:endParaRPr kumimoji="1" lang="ja-JP" altLang="en-US" sz="900" b="1" dirty="0"/>
            </a:p>
          </p:txBody>
        </p:sp>
        <p:cxnSp>
          <p:nvCxnSpPr>
            <p:cNvPr id="15" name="直線矢印コネクタ 14"/>
            <p:cNvCxnSpPr/>
            <p:nvPr/>
          </p:nvCxnSpPr>
          <p:spPr>
            <a:xfrm flipV="1">
              <a:off x="4932040" y="5301208"/>
              <a:ext cx="72008" cy="144016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直線矢印コネクタ 16"/>
          <p:cNvCxnSpPr/>
          <p:nvPr/>
        </p:nvCxnSpPr>
        <p:spPr>
          <a:xfrm flipV="1">
            <a:off x="6179926" y="2438400"/>
            <a:ext cx="1155594" cy="20320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6368834" y="2146625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>
                <a:solidFill>
                  <a:schemeClr val="bg1"/>
                </a:solidFill>
              </a:rPr>
              <a:t>9cm</a:t>
            </a:r>
            <a:endParaRPr kumimoji="1" lang="ja-JP" altLang="en-US" sz="1600" b="1" dirty="0">
              <a:solidFill>
                <a:schemeClr val="bg1"/>
              </a:solidFill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6838859" y="171046"/>
            <a:ext cx="2110281" cy="3859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 err="1"/>
              <a:t>arxiv</a:t>
            </a:r>
            <a:r>
              <a:rPr kumimoji="1" lang="en-US" altLang="ja-JP" dirty="0"/>
              <a:t>: 1701.03931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152148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2"/>
          <a:srcRect l="43101" t="15765" r="13311" b="21016"/>
          <a:stretch/>
        </p:blipFill>
        <p:spPr>
          <a:xfrm>
            <a:off x="4855779" y="2572932"/>
            <a:ext cx="3985523" cy="3909849"/>
          </a:xfrm>
          <a:prstGeom prst="rect">
            <a:avLst/>
          </a:prstGeom>
        </p:spPr>
      </p:pic>
      <p:sp>
        <p:nvSpPr>
          <p:cNvPr id="28" name="吹き出し: 角を丸めた四角形 27"/>
          <p:cNvSpPr/>
          <p:nvPr/>
        </p:nvSpPr>
        <p:spPr>
          <a:xfrm>
            <a:off x="502617" y="3902793"/>
            <a:ext cx="2745171" cy="2199875"/>
          </a:xfrm>
          <a:prstGeom prst="wedgeRoundRectCallout">
            <a:avLst>
              <a:gd name="adj1" fmla="val 139282"/>
              <a:gd name="adj2" fmla="val -21268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 anchorCtr="0"/>
          <a:lstStyle/>
          <a:p>
            <a:pPr algn="ctr"/>
            <a:r>
              <a:rPr kumimoji="1" lang="en-US" altLang="ja-JP" dirty="0"/>
              <a:t>cross section view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87213"/>
            <a:ext cx="7886700" cy="1325563"/>
          </a:xfrm>
        </p:spPr>
        <p:txBody>
          <a:bodyPr/>
          <a:lstStyle/>
          <a:p>
            <a:r>
              <a:rPr kumimoji="1" lang="en-US" altLang="ja-JP" dirty="0"/>
              <a:t>ELCC design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01463" y="1412776"/>
            <a:ext cx="8816414" cy="4520615"/>
          </a:xfrm>
        </p:spPr>
        <p:txBody>
          <a:bodyPr/>
          <a:lstStyle/>
          <a:p>
            <a:r>
              <a:rPr kumimoji="1" lang="en-US" altLang="ja-JP" dirty="0"/>
              <a:t>To prevent discharge, PTFE holes is slightly smaller than anode(Cu) holes</a:t>
            </a:r>
            <a:endParaRPr kumimoji="1" lang="ja-JP" altLang="en-US" dirty="0"/>
          </a:p>
        </p:txBody>
      </p:sp>
      <p:sp>
        <p:nvSpPr>
          <p:cNvPr id="21" name="正方形/長方形 20"/>
          <p:cNvSpPr/>
          <p:nvPr/>
        </p:nvSpPr>
        <p:spPr>
          <a:xfrm>
            <a:off x="819807" y="4326058"/>
            <a:ext cx="510803" cy="105313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/>
          <p:cNvSpPr/>
          <p:nvPr/>
        </p:nvSpPr>
        <p:spPr>
          <a:xfrm>
            <a:off x="2381502" y="4326058"/>
            <a:ext cx="510803" cy="105313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/>
          <p:cNvSpPr/>
          <p:nvPr/>
        </p:nvSpPr>
        <p:spPr>
          <a:xfrm>
            <a:off x="819807" y="4206240"/>
            <a:ext cx="384679" cy="1198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/>
          <p:cNvSpPr/>
          <p:nvPr/>
        </p:nvSpPr>
        <p:spPr>
          <a:xfrm>
            <a:off x="2507626" y="4206240"/>
            <a:ext cx="384679" cy="1198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6" name="直線コネクタ 25"/>
          <p:cNvCxnSpPr>
            <a:cxnSpLocks/>
          </p:cNvCxnSpPr>
          <p:nvPr/>
        </p:nvCxnSpPr>
        <p:spPr>
          <a:xfrm flipV="1">
            <a:off x="819807" y="5379194"/>
            <a:ext cx="2072498" cy="1"/>
          </a:xfrm>
          <a:prstGeom prst="line">
            <a:avLst/>
          </a:prstGeom>
          <a:ln w="38100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02196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図 10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7" y="3308022"/>
            <a:ext cx="6401129" cy="347997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87213"/>
            <a:ext cx="7886700" cy="1325563"/>
          </a:xfrm>
        </p:spPr>
        <p:txBody>
          <a:bodyPr/>
          <a:lstStyle/>
          <a:p>
            <a:r>
              <a:rPr lang="en-US" altLang="ja-JP" dirty="0"/>
              <a:t>High voltage applying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27023" y="1535997"/>
            <a:ext cx="8916977" cy="2306148"/>
          </a:xfrm>
        </p:spPr>
        <p:txBody>
          <a:bodyPr/>
          <a:lstStyle/>
          <a:p>
            <a:r>
              <a:rPr lang="en-US" altLang="ja-JP" dirty="0"/>
              <a:t>Two HV modules to control both EL field and drift field</a:t>
            </a:r>
          </a:p>
          <a:p>
            <a:pPr lvl="1"/>
            <a:r>
              <a:rPr lang="en-US" altLang="ja-JP" dirty="0"/>
              <a:t>HFR10-30N, HFR10-20N [</a:t>
            </a:r>
            <a:r>
              <a:rPr lang="en-US" altLang="ja-JP" dirty="0" err="1"/>
              <a:t>Matsusada</a:t>
            </a:r>
            <a:r>
              <a:rPr lang="en-US" altLang="ja-JP" dirty="0"/>
              <a:t>-precision]</a:t>
            </a:r>
          </a:p>
          <a:p>
            <a:r>
              <a:rPr lang="en-US" altLang="ja-JP" dirty="0"/>
              <a:t>Diode and resistance for circuit</a:t>
            </a:r>
            <a:r>
              <a:rPr lang="ja-JP" altLang="en-US" dirty="0"/>
              <a:t> </a:t>
            </a:r>
            <a:r>
              <a:rPr lang="en-US" altLang="ja-JP" dirty="0"/>
              <a:t>protection</a:t>
            </a:r>
          </a:p>
        </p:txBody>
      </p:sp>
      <p:grpSp>
        <p:nvGrpSpPr>
          <p:cNvPr id="13" name="グループ化 12"/>
          <p:cNvGrpSpPr/>
          <p:nvPr/>
        </p:nvGrpSpPr>
        <p:grpSpPr>
          <a:xfrm rot="16200000">
            <a:off x="7230103" y="5612409"/>
            <a:ext cx="485928" cy="433898"/>
            <a:chOff x="2654662" y="1424834"/>
            <a:chExt cx="651674" cy="576065"/>
          </a:xfrm>
        </p:grpSpPr>
        <p:cxnSp>
          <p:nvCxnSpPr>
            <p:cNvPr id="14" name="直線矢印コネクタ 13"/>
            <p:cNvCxnSpPr/>
            <p:nvPr/>
          </p:nvCxnSpPr>
          <p:spPr>
            <a:xfrm rot="5400000" flipH="1">
              <a:off x="3038212" y="1549431"/>
              <a:ext cx="305661" cy="56469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矢印コネクタ 14"/>
            <p:cNvCxnSpPr/>
            <p:nvPr/>
          </p:nvCxnSpPr>
          <p:spPr>
            <a:xfrm rot="5400000" flipV="1">
              <a:off x="3035339" y="1729902"/>
              <a:ext cx="360040" cy="181954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矢印コネクタ 15"/>
            <p:cNvCxnSpPr/>
            <p:nvPr/>
          </p:nvCxnSpPr>
          <p:spPr>
            <a:xfrm flipH="1" flipV="1">
              <a:off x="2726670" y="1899532"/>
              <a:ext cx="576066" cy="72008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矢印コネクタ 16"/>
            <p:cNvCxnSpPr/>
            <p:nvPr/>
          </p:nvCxnSpPr>
          <p:spPr>
            <a:xfrm flipH="1" flipV="1">
              <a:off x="2654662" y="1539492"/>
              <a:ext cx="435650" cy="245383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矢印コネクタ 17"/>
            <p:cNvCxnSpPr/>
            <p:nvPr/>
          </p:nvCxnSpPr>
          <p:spPr>
            <a:xfrm rot="5400000">
              <a:off x="2991333" y="1439598"/>
              <a:ext cx="170699" cy="141172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矢印コネクタ 18"/>
            <p:cNvCxnSpPr>
              <a:cxnSpLocks/>
            </p:cNvCxnSpPr>
            <p:nvPr/>
          </p:nvCxnSpPr>
          <p:spPr>
            <a:xfrm flipH="1" flipV="1">
              <a:off x="2663610" y="1719514"/>
              <a:ext cx="304228" cy="44846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グループ化 37"/>
          <p:cNvGrpSpPr/>
          <p:nvPr/>
        </p:nvGrpSpPr>
        <p:grpSpPr>
          <a:xfrm rot="16200000">
            <a:off x="6202386" y="4457669"/>
            <a:ext cx="2572217" cy="651050"/>
            <a:chOff x="5508103" y="3769669"/>
            <a:chExt cx="2882836" cy="651050"/>
          </a:xfrm>
        </p:grpSpPr>
        <p:sp>
          <p:nvSpPr>
            <p:cNvPr id="39" name="フリーフォーム: 図形 38"/>
            <p:cNvSpPr/>
            <p:nvPr/>
          </p:nvSpPr>
          <p:spPr>
            <a:xfrm flipH="1" flipV="1">
              <a:off x="5508103" y="3769669"/>
              <a:ext cx="2880000" cy="28800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フリーフォーム: 図形 39"/>
            <p:cNvSpPr/>
            <p:nvPr/>
          </p:nvSpPr>
          <p:spPr>
            <a:xfrm flipH="1">
              <a:off x="5508103" y="4115736"/>
              <a:ext cx="2880000" cy="14400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フリーフォーム: 図形 40"/>
            <p:cNvSpPr/>
            <p:nvPr/>
          </p:nvSpPr>
          <p:spPr>
            <a:xfrm flipH="1">
              <a:off x="5508103" y="4097576"/>
              <a:ext cx="2880000" cy="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フリーフォーム: 図形 41"/>
            <p:cNvSpPr/>
            <p:nvPr/>
          </p:nvSpPr>
          <p:spPr>
            <a:xfrm flipH="1" flipV="1">
              <a:off x="5508103" y="3932822"/>
              <a:ext cx="2880000" cy="143484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" name="フリーフォーム: 図形 42"/>
            <p:cNvSpPr/>
            <p:nvPr/>
          </p:nvSpPr>
          <p:spPr>
            <a:xfrm flipH="1">
              <a:off x="5510939" y="4132719"/>
              <a:ext cx="2880000" cy="28800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4" name="直線矢印コネクタ 43"/>
            <p:cNvCxnSpPr/>
            <p:nvPr/>
          </p:nvCxnSpPr>
          <p:spPr>
            <a:xfrm rot="5400000" flipV="1">
              <a:off x="7427631" y="3688865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矢印コネクタ 44"/>
            <p:cNvCxnSpPr/>
            <p:nvPr/>
          </p:nvCxnSpPr>
          <p:spPr>
            <a:xfrm rot="5400000" flipV="1">
              <a:off x="7424607" y="3852018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矢印コネクタ 45"/>
            <p:cNvCxnSpPr/>
            <p:nvPr/>
          </p:nvCxnSpPr>
          <p:spPr>
            <a:xfrm rot="5400000" flipV="1">
              <a:off x="7424607" y="4016198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矢印コネクタ 46"/>
            <p:cNvCxnSpPr/>
            <p:nvPr/>
          </p:nvCxnSpPr>
          <p:spPr>
            <a:xfrm rot="5400000" flipV="1">
              <a:off x="7424607" y="4178932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矢印コネクタ 47"/>
            <p:cNvCxnSpPr/>
            <p:nvPr/>
          </p:nvCxnSpPr>
          <p:spPr>
            <a:xfrm rot="5400000" flipV="1">
              <a:off x="7424607" y="4339915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グループ化 48"/>
          <p:cNvGrpSpPr/>
          <p:nvPr/>
        </p:nvGrpSpPr>
        <p:grpSpPr>
          <a:xfrm rot="16200000">
            <a:off x="7012611" y="4452519"/>
            <a:ext cx="2572217" cy="651050"/>
            <a:chOff x="5073868" y="760833"/>
            <a:chExt cx="2882836" cy="651050"/>
          </a:xfrm>
        </p:grpSpPr>
        <p:sp>
          <p:nvSpPr>
            <p:cNvPr id="50" name="フリーフォーム: 図形 49"/>
            <p:cNvSpPr/>
            <p:nvPr/>
          </p:nvSpPr>
          <p:spPr>
            <a:xfrm flipH="1" flipV="1">
              <a:off x="5073868" y="760833"/>
              <a:ext cx="2880000" cy="28800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1" name="フリーフォーム: 図形 50"/>
            <p:cNvSpPr/>
            <p:nvPr/>
          </p:nvSpPr>
          <p:spPr>
            <a:xfrm flipH="1">
              <a:off x="5073868" y="1106900"/>
              <a:ext cx="2880000" cy="14400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" name="フリーフォーム: 図形 51"/>
            <p:cNvSpPr/>
            <p:nvPr/>
          </p:nvSpPr>
          <p:spPr>
            <a:xfrm flipH="1">
              <a:off x="5073868" y="1088740"/>
              <a:ext cx="2880000" cy="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フリーフォーム: 図形 52"/>
            <p:cNvSpPr/>
            <p:nvPr/>
          </p:nvSpPr>
          <p:spPr>
            <a:xfrm flipH="1" flipV="1">
              <a:off x="5073868" y="923986"/>
              <a:ext cx="2880000" cy="143484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フリーフォーム: 図形 53"/>
            <p:cNvSpPr/>
            <p:nvPr/>
          </p:nvSpPr>
          <p:spPr>
            <a:xfrm flipH="1">
              <a:off x="5076704" y="1123883"/>
              <a:ext cx="2880000" cy="28800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55" name="直線矢印コネクタ 54"/>
            <p:cNvCxnSpPr/>
            <p:nvPr/>
          </p:nvCxnSpPr>
          <p:spPr>
            <a:xfrm rot="5400000" flipV="1">
              <a:off x="6993396" y="680029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矢印コネクタ 55"/>
            <p:cNvCxnSpPr/>
            <p:nvPr/>
          </p:nvCxnSpPr>
          <p:spPr>
            <a:xfrm rot="5400000" flipV="1">
              <a:off x="6990372" y="843182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矢印コネクタ 56"/>
            <p:cNvCxnSpPr/>
            <p:nvPr/>
          </p:nvCxnSpPr>
          <p:spPr>
            <a:xfrm rot="5400000" flipV="1">
              <a:off x="6990372" y="1007362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線矢印コネクタ 57"/>
            <p:cNvCxnSpPr/>
            <p:nvPr/>
          </p:nvCxnSpPr>
          <p:spPr>
            <a:xfrm rot="5400000" flipV="1">
              <a:off x="6990372" y="1170096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線矢印コネクタ 58"/>
            <p:cNvCxnSpPr/>
            <p:nvPr/>
          </p:nvCxnSpPr>
          <p:spPr>
            <a:xfrm rot="5400000" flipV="1">
              <a:off x="6990372" y="1331079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0" name="直線コネクタ 59"/>
          <p:cNvCxnSpPr/>
          <p:nvPr/>
        </p:nvCxnSpPr>
        <p:spPr>
          <a:xfrm rot="16200000">
            <a:off x="7889505" y="5402928"/>
            <a:ext cx="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0"/>
          <p:cNvCxnSpPr/>
          <p:nvPr/>
        </p:nvCxnSpPr>
        <p:spPr>
          <a:xfrm rot="16200000">
            <a:off x="7064916" y="5402928"/>
            <a:ext cx="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正方形/長方形 61"/>
          <p:cNvSpPr/>
          <p:nvPr/>
        </p:nvSpPr>
        <p:spPr>
          <a:xfrm>
            <a:off x="7709485" y="5556416"/>
            <a:ext cx="360040" cy="5090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正方形/長方形 62"/>
          <p:cNvSpPr/>
          <p:nvPr/>
        </p:nvSpPr>
        <p:spPr>
          <a:xfrm>
            <a:off x="6884896" y="5560223"/>
            <a:ext cx="360040" cy="5090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4" name="直線コネクタ 63"/>
          <p:cNvCxnSpPr>
            <a:cxnSpLocks/>
          </p:cNvCxnSpPr>
          <p:nvPr/>
        </p:nvCxnSpPr>
        <p:spPr>
          <a:xfrm>
            <a:off x="6772869" y="6060065"/>
            <a:ext cx="2286284" cy="12257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グループ化 67"/>
          <p:cNvGrpSpPr/>
          <p:nvPr/>
        </p:nvGrpSpPr>
        <p:grpSpPr>
          <a:xfrm rot="16200000">
            <a:off x="7422116" y="5981064"/>
            <a:ext cx="128458" cy="344973"/>
            <a:chOff x="3292611" y="4164147"/>
            <a:chExt cx="128458" cy="344973"/>
          </a:xfrm>
        </p:grpSpPr>
        <p:sp>
          <p:nvSpPr>
            <p:cNvPr id="69" name="正方形/長方形 68"/>
            <p:cNvSpPr/>
            <p:nvPr/>
          </p:nvSpPr>
          <p:spPr>
            <a:xfrm>
              <a:off x="3292611" y="4164147"/>
              <a:ext cx="122474" cy="34497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0" name="正方形/長方形 69"/>
            <p:cNvSpPr/>
            <p:nvPr/>
          </p:nvSpPr>
          <p:spPr>
            <a:xfrm>
              <a:off x="3353848" y="4228621"/>
              <a:ext cx="67221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71" name="グループ化 70"/>
          <p:cNvGrpSpPr/>
          <p:nvPr/>
        </p:nvGrpSpPr>
        <p:grpSpPr>
          <a:xfrm rot="16200000">
            <a:off x="8262916" y="5981018"/>
            <a:ext cx="128458" cy="344973"/>
            <a:chOff x="3292611" y="4164147"/>
            <a:chExt cx="128458" cy="344973"/>
          </a:xfrm>
        </p:grpSpPr>
        <p:sp>
          <p:nvSpPr>
            <p:cNvPr id="72" name="正方形/長方形 71"/>
            <p:cNvSpPr/>
            <p:nvPr/>
          </p:nvSpPr>
          <p:spPr>
            <a:xfrm>
              <a:off x="3292611" y="4164147"/>
              <a:ext cx="122474" cy="34497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3" name="正方形/長方形 72"/>
            <p:cNvSpPr/>
            <p:nvPr/>
          </p:nvSpPr>
          <p:spPr>
            <a:xfrm>
              <a:off x="3353848" y="4228621"/>
              <a:ext cx="67221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74" name="正方形/長方形 73"/>
          <p:cNvSpPr/>
          <p:nvPr/>
        </p:nvSpPr>
        <p:spPr>
          <a:xfrm>
            <a:off x="7268417" y="3644492"/>
            <a:ext cx="504056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5" name="Picture 2" descr="\begin{align*}&#10;E&#10;\end{align*}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8291" y="3735682"/>
            <a:ext cx="307898" cy="288032"/>
          </a:xfrm>
          <a:prstGeom prst="rect">
            <a:avLst/>
          </a:prstGeom>
          <a:noFill/>
        </p:spPr>
      </p:pic>
      <p:sp>
        <p:nvSpPr>
          <p:cNvPr id="76" name="正方形/長方形 75"/>
          <p:cNvSpPr/>
          <p:nvPr/>
        </p:nvSpPr>
        <p:spPr>
          <a:xfrm>
            <a:off x="7523353" y="6415354"/>
            <a:ext cx="79208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altLang="ja-JP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SiPM</a:t>
            </a:r>
            <a:endParaRPr kumimoji="1" lang="ja-JP" alt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7" name="直線矢印コネクタ 76"/>
          <p:cNvCxnSpPr>
            <a:cxnSpLocks/>
          </p:cNvCxnSpPr>
          <p:nvPr/>
        </p:nvCxnSpPr>
        <p:spPr>
          <a:xfrm rot="16200000" flipV="1">
            <a:off x="7518285" y="6229584"/>
            <a:ext cx="197770" cy="244414"/>
          </a:xfrm>
          <a:prstGeom prst="straightConnector1">
            <a:avLst/>
          </a:prstGeom>
          <a:ln w="1270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直線矢印コネクタ 77"/>
          <p:cNvCxnSpPr>
            <a:cxnSpLocks/>
          </p:cNvCxnSpPr>
          <p:nvPr/>
        </p:nvCxnSpPr>
        <p:spPr>
          <a:xfrm rot="16200000">
            <a:off x="6946521" y="6089299"/>
            <a:ext cx="574183" cy="182740"/>
          </a:xfrm>
          <a:prstGeom prst="straightConnector1">
            <a:avLst/>
          </a:prstGeom>
          <a:ln w="1270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9" name="正方形/長方形 78"/>
          <p:cNvSpPr/>
          <p:nvPr/>
        </p:nvSpPr>
        <p:spPr>
          <a:xfrm>
            <a:off x="6917193" y="6436239"/>
            <a:ext cx="533777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altLang="ja-JP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EL</a:t>
            </a:r>
            <a:endParaRPr kumimoji="1" lang="ja-JP" alt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0" name="直線コネクタ 79"/>
          <p:cNvCxnSpPr>
            <a:cxnSpLocks/>
          </p:cNvCxnSpPr>
          <p:nvPr/>
        </p:nvCxnSpPr>
        <p:spPr>
          <a:xfrm>
            <a:off x="6823319" y="3470390"/>
            <a:ext cx="2174319" cy="3071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正方形/長方形 101"/>
          <p:cNvSpPr/>
          <p:nvPr/>
        </p:nvSpPr>
        <p:spPr>
          <a:xfrm>
            <a:off x="5408620" y="4913598"/>
            <a:ext cx="948169" cy="3743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-15kV</a:t>
            </a:r>
            <a:endParaRPr kumimoji="1" lang="ja-JP" altLang="en-US" dirty="0"/>
          </a:p>
        </p:txBody>
      </p:sp>
      <p:sp>
        <p:nvSpPr>
          <p:cNvPr id="106" name="正方形/長方形 105"/>
          <p:cNvSpPr/>
          <p:nvPr/>
        </p:nvSpPr>
        <p:spPr>
          <a:xfrm>
            <a:off x="5108014" y="3226383"/>
            <a:ext cx="948169" cy="3743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-24kV</a:t>
            </a:r>
            <a:endParaRPr kumimoji="1" lang="ja-JP" altLang="en-US" dirty="0"/>
          </a:p>
        </p:txBody>
      </p:sp>
      <p:cxnSp>
        <p:nvCxnSpPr>
          <p:cNvPr id="114" name="直線矢印コネクタ 113"/>
          <p:cNvCxnSpPr/>
          <p:nvPr/>
        </p:nvCxnSpPr>
        <p:spPr>
          <a:xfrm flipV="1">
            <a:off x="6056183" y="3482662"/>
            <a:ext cx="716686" cy="2517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直線矢印コネクタ 114"/>
          <p:cNvCxnSpPr>
            <a:cxnSpLocks/>
          </p:cNvCxnSpPr>
          <p:nvPr/>
        </p:nvCxnSpPr>
        <p:spPr>
          <a:xfrm>
            <a:off x="6305114" y="5379641"/>
            <a:ext cx="601450" cy="12678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直線矢印コネクタ 116"/>
          <p:cNvCxnSpPr>
            <a:cxnSpLocks/>
          </p:cNvCxnSpPr>
          <p:nvPr/>
        </p:nvCxnSpPr>
        <p:spPr>
          <a:xfrm flipV="1">
            <a:off x="3417964" y="6066773"/>
            <a:ext cx="3354905" cy="45060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21825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42504" y="88037"/>
            <a:ext cx="7886700" cy="1325563"/>
          </a:xfrm>
        </p:spPr>
        <p:txBody>
          <a:bodyPr/>
          <a:lstStyle/>
          <a:p>
            <a:r>
              <a:rPr lang="en-US" altLang="ja-JP" dirty="0"/>
              <a:t>Gas circulation system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80159" y="1264516"/>
            <a:ext cx="7886700" cy="4351338"/>
          </a:xfrm>
        </p:spPr>
        <p:txBody>
          <a:bodyPr/>
          <a:lstStyle/>
          <a:p>
            <a:r>
              <a:rPr kumimoji="1" lang="en-US" altLang="ja-JP" dirty="0"/>
              <a:t>Circulate high pressure xenon gas</a:t>
            </a:r>
          </a:p>
          <a:p>
            <a:pPr lvl="1"/>
            <a:r>
              <a:rPr lang="en-US" altLang="ja-JP" dirty="0"/>
              <a:t>pump: </a:t>
            </a:r>
            <a:r>
              <a:rPr lang="en-US" altLang="ja-JP" dirty="0" err="1"/>
              <a:t>PumpWorks</a:t>
            </a:r>
            <a:r>
              <a:rPr lang="en-US" altLang="ja-JP" dirty="0"/>
              <a:t> PW2070</a:t>
            </a:r>
          </a:p>
          <a:p>
            <a:pPr lvl="1"/>
            <a:r>
              <a:rPr lang="en-US" altLang="ja-JP" dirty="0"/>
              <a:t>SAES micro </a:t>
            </a:r>
            <a:r>
              <a:rPr lang="en-US" altLang="ja-JP" dirty="0" err="1"/>
              <a:t>torr</a:t>
            </a:r>
            <a:r>
              <a:rPr lang="en-US" altLang="ja-JP" dirty="0"/>
              <a:t> MC1-902FV</a:t>
            </a:r>
          </a:p>
          <a:p>
            <a:pPr lvl="1"/>
            <a:r>
              <a:rPr lang="en-US" altLang="ja-JP" dirty="0"/>
              <a:t>API-GETTER-I -Re</a:t>
            </a:r>
          </a:p>
          <a:p>
            <a:pPr lvl="1"/>
            <a:r>
              <a:rPr kumimoji="1" lang="en-US" altLang="ja-JP" dirty="0"/>
              <a:t>Number of photons slightly increase at first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2"/>
          <a:srcRect l="14692" t="19856" r="14889" b="7327"/>
          <a:stretch/>
        </p:blipFill>
        <p:spPr>
          <a:xfrm>
            <a:off x="136083" y="3574472"/>
            <a:ext cx="4694921" cy="328352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インク 7"/>
              <p14:cNvContentPartPr/>
              <p14:nvPr/>
            </p14:nvContentPartPr>
            <p14:xfrm>
              <a:off x="234753" y="3574472"/>
              <a:ext cx="1902309" cy="2614358"/>
            </p14:xfrm>
          </p:contentPart>
        </mc:Choice>
        <mc:Fallback xmlns="">
          <p:pic>
            <p:nvPicPr>
              <p:cNvPr id="8" name="インク 7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0632" y="3526591"/>
                <a:ext cx="1950551" cy="2710479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図 3"/>
          <p:cNvPicPr>
            <a:picLocks noChangeAspect="1"/>
          </p:cNvPicPr>
          <p:nvPr/>
        </p:nvPicPr>
        <p:blipFill rotWithShape="1">
          <a:blip r:embed="rId6"/>
          <a:srcRect l="25104" t="20558" r="25310" b="22647"/>
          <a:stretch/>
        </p:blipFill>
        <p:spPr>
          <a:xfrm>
            <a:off x="4966260" y="3574472"/>
            <a:ext cx="4153757" cy="3217861"/>
          </a:xfrm>
          <a:prstGeom prst="rect">
            <a:avLst/>
          </a:prstGeom>
        </p:spPr>
      </p:pic>
      <p:cxnSp>
        <p:nvCxnSpPr>
          <p:cNvPr id="10" name="直線コネクタ 9"/>
          <p:cNvCxnSpPr>
            <a:cxnSpLocks/>
          </p:cNvCxnSpPr>
          <p:nvPr/>
        </p:nvCxnSpPr>
        <p:spPr>
          <a:xfrm>
            <a:off x="6072878" y="4010747"/>
            <a:ext cx="0" cy="2402665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>
            <a:cxnSpLocks/>
          </p:cNvCxnSpPr>
          <p:nvPr/>
        </p:nvCxnSpPr>
        <p:spPr>
          <a:xfrm flipV="1">
            <a:off x="6072878" y="4445876"/>
            <a:ext cx="706294" cy="0"/>
          </a:xfrm>
          <a:prstGeom prst="line">
            <a:avLst/>
          </a:prstGeom>
          <a:ln w="5715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正方形/長方形 15"/>
          <p:cNvSpPr/>
          <p:nvPr/>
        </p:nvSpPr>
        <p:spPr>
          <a:xfrm>
            <a:off x="6818507" y="3682824"/>
            <a:ext cx="1204486" cy="655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used</a:t>
            </a:r>
            <a:r>
              <a:rPr kumimoji="1" lang="ja-JP" altLang="en-US" dirty="0">
                <a:solidFill>
                  <a:schemeClr val="tx1"/>
                </a:solidFill>
              </a:rPr>
              <a:t> </a:t>
            </a:r>
            <a:r>
              <a:rPr kumimoji="1" lang="en-US" altLang="ja-JP" dirty="0">
                <a:solidFill>
                  <a:schemeClr val="tx1"/>
                </a:solidFill>
              </a:rPr>
              <a:t>for</a:t>
            </a:r>
            <a:r>
              <a:rPr kumimoji="1" lang="ja-JP" altLang="en-US" dirty="0">
                <a:solidFill>
                  <a:schemeClr val="tx1"/>
                </a:solidFill>
              </a:rPr>
              <a:t> </a:t>
            </a:r>
            <a:r>
              <a:rPr kumimoji="1" lang="en-US" altLang="ja-JP" dirty="0">
                <a:solidFill>
                  <a:schemeClr val="tx1"/>
                </a:solidFill>
              </a:rPr>
              <a:t>analysis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3197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16220"/>
            <a:ext cx="7886700" cy="1325563"/>
          </a:xfrm>
        </p:spPr>
        <p:txBody>
          <a:bodyPr/>
          <a:lstStyle/>
          <a:p>
            <a:r>
              <a:rPr lang="en-US" altLang="ja-JP" dirty="0"/>
              <a:t>Event</a:t>
            </a:r>
            <a:r>
              <a:rPr lang="ja-JP" altLang="en-US" dirty="0"/>
              <a:t> </a:t>
            </a:r>
            <a:r>
              <a:rPr lang="en-US" altLang="ja-JP" dirty="0"/>
              <a:t>sample</a:t>
            </a:r>
            <a:endParaRPr kumimoji="1" lang="en-US" altLang="ja-JP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5445" y="1195005"/>
            <a:ext cx="8373110" cy="4351338"/>
          </a:xfrm>
        </p:spPr>
        <p:txBody>
          <a:bodyPr/>
          <a:lstStyle/>
          <a:p>
            <a:r>
              <a:rPr lang="en-US" altLang="ja-JP" dirty="0"/>
              <a:t>Waveforms of MPPC and PMT</a:t>
            </a:r>
          </a:p>
          <a:p>
            <a:r>
              <a:rPr lang="en-US" altLang="ja-JP" dirty="0"/>
              <a:t>EL light &amp; scintillation light are observed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 l="10955" t="33565" r="6916" b="17131"/>
          <a:stretch>
            <a:fillRect/>
          </a:stretch>
        </p:blipFill>
        <p:spPr bwMode="auto">
          <a:xfrm>
            <a:off x="0" y="2648944"/>
            <a:ext cx="8174170" cy="4221088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 l="8751" t="29739" r="15178" b="24870"/>
          <a:stretch>
            <a:fillRect/>
          </a:stretch>
        </p:blipFill>
        <p:spPr bwMode="auto">
          <a:xfrm>
            <a:off x="4139952" y="4289551"/>
            <a:ext cx="5004048" cy="256845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8" name="正方形/長方形 7"/>
          <p:cNvSpPr/>
          <p:nvPr/>
        </p:nvSpPr>
        <p:spPr>
          <a:xfrm>
            <a:off x="4915332" y="2232536"/>
            <a:ext cx="3258838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MPPC: 65MHz 12bit 2Vpp</a:t>
            </a:r>
            <a:endParaRPr kumimoji="1"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5965672" y="3933056"/>
            <a:ext cx="3178328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PMT: 100MHz 14bit 2Vpp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155456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16220"/>
            <a:ext cx="7886700" cy="1325563"/>
          </a:xfrm>
        </p:spPr>
        <p:txBody>
          <a:bodyPr/>
          <a:lstStyle/>
          <a:p>
            <a:r>
              <a:rPr kumimoji="1" lang="en-US" altLang="ja-JP" dirty="0"/>
              <a:t>Analysis flow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02565" y="1362153"/>
            <a:ext cx="6191930" cy="4351338"/>
          </a:xfrm>
        </p:spPr>
        <p:txBody>
          <a:bodyPr/>
          <a:lstStyle/>
          <a:p>
            <a:r>
              <a:rPr kumimoji="1" lang="en-US" altLang="ja-JP" dirty="0"/>
              <a:t>Fiducial cut </a:t>
            </a:r>
          </a:p>
          <a:p>
            <a:pPr lvl="1"/>
            <a:r>
              <a:rPr kumimoji="1" lang="en-US" altLang="ja-JP" dirty="0"/>
              <a:t>XY by hit channel, Z by PMT timing</a:t>
            </a:r>
          </a:p>
          <a:p>
            <a:r>
              <a:rPr lang="en-US" altLang="ja-JP" dirty="0"/>
              <a:t>EL gain correction</a:t>
            </a:r>
          </a:p>
          <a:p>
            <a:pPr lvl="1"/>
            <a:r>
              <a:rPr lang="en-US" altLang="ja-JP" dirty="0"/>
              <a:t>Measure each cell gain by 30keV peak</a:t>
            </a:r>
          </a:p>
          <a:p>
            <a:r>
              <a:rPr kumimoji="1" lang="en-US" altLang="ja-JP" dirty="0"/>
              <a:t>Dark count correction</a:t>
            </a:r>
          </a:p>
          <a:p>
            <a:pPr lvl="1"/>
            <a:r>
              <a:rPr lang="en-US" altLang="ja-JP" dirty="0"/>
              <a:t>D</a:t>
            </a:r>
            <a:r>
              <a:rPr kumimoji="1" lang="en-US" altLang="ja-JP" dirty="0"/>
              <a:t>epend on time duration of EL photon</a:t>
            </a:r>
          </a:p>
          <a:p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/>
          <a:srcRect l="7145" t="21848" r="4214" b="6010"/>
          <a:stretch/>
        </p:blipFill>
        <p:spPr>
          <a:xfrm>
            <a:off x="6317716" y="1670843"/>
            <a:ext cx="2826285" cy="1699831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3"/>
          <a:srcRect l="6851" t="21848" r="4215" b="6779"/>
          <a:stretch/>
        </p:blipFill>
        <p:spPr>
          <a:xfrm>
            <a:off x="6317716" y="3409819"/>
            <a:ext cx="2826285" cy="167611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4"/>
          <a:srcRect l="7314" t="21848" r="4214" b="6008"/>
          <a:stretch/>
        </p:blipFill>
        <p:spPr>
          <a:xfrm>
            <a:off x="6317715" y="5154905"/>
            <a:ext cx="2826286" cy="1703095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5"/>
          <a:srcRect l="4215" t="21745" r="4827" b="6393"/>
          <a:stretch/>
        </p:blipFill>
        <p:spPr>
          <a:xfrm>
            <a:off x="6306741" y="-4150"/>
            <a:ext cx="2826285" cy="1650069"/>
          </a:xfrm>
          <a:prstGeom prst="rect">
            <a:avLst/>
          </a:prstGeom>
        </p:spPr>
      </p:pic>
      <p:sp>
        <p:nvSpPr>
          <p:cNvPr id="12" name="矢印: 下 11"/>
          <p:cNvSpPr/>
          <p:nvPr/>
        </p:nvSpPr>
        <p:spPr>
          <a:xfrm>
            <a:off x="7011950" y="1406677"/>
            <a:ext cx="1437815" cy="547457"/>
          </a:xfrm>
          <a:prstGeom prst="downArrow">
            <a:avLst>
              <a:gd name="adj1" fmla="val 70175"/>
              <a:gd name="adj2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fiducial</a:t>
            </a:r>
            <a:endParaRPr kumimoji="1" lang="ja-JP" altLang="en-US" dirty="0"/>
          </a:p>
        </p:txBody>
      </p:sp>
      <p:sp>
        <p:nvSpPr>
          <p:cNvPr id="14" name="矢印: 下 13"/>
          <p:cNvSpPr/>
          <p:nvPr/>
        </p:nvSpPr>
        <p:spPr>
          <a:xfrm>
            <a:off x="7000975" y="4985693"/>
            <a:ext cx="1437815" cy="547457"/>
          </a:xfrm>
          <a:prstGeom prst="downArrow">
            <a:avLst>
              <a:gd name="adj1" fmla="val 69298"/>
              <a:gd name="adj2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dark</a:t>
            </a:r>
            <a:endParaRPr kumimoji="1" lang="ja-JP" altLang="en-US" dirty="0"/>
          </a:p>
        </p:txBody>
      </p:sp>
      <p:sp>
        <p:nvSpPr>
          <p:cNvPr id="15" name="矢印: 下 14"/>
          <p:cNvSpPr/>
          <p:nvPr/>
        </p:nvSpPr>
        <p:spPr>
          <a:xfrm>
            <a:off x="7011950" y="3202252"/>
            <a:ext cx="1437815" cy="547457"/>
          </a:xfrm>
          <a:prstGeom prst="downArrow">
            <a:avLst>
              <a:gd name="adj1" fmla="val 70175"/>
              <a:gd name="adj2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EL-gain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933627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60328"/>
            <a:ext cx="7886700" cy="1325563"/>
          </a:xfrm>
        </p:spPr>
        <p:txBody>
          <a:bodyPr/>
          <a:lstStyle/>
          <a:p>
            <a:r>
              <a:rPr lang="en-US" altLang="ja-JP" dirty="0"/>
              <a:t>Measured e</a:t>
            </a:r>
            <a:r>
              <a:rPr kumimoji="1" lang="en-US" altLang="ja-JP" dirty="0"/>
              <a:t>nergy spectrum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38996" y="1243119"/>
            <a:ext cx="8542443" cy="4351338"/>
          </a:xfrm>
        </p:spPr>
        <p:txBody>
          <a:bodyPr/>
          <a:lstStyle/>
          <a:p>
            <a:r>
              <a:rPr kumimoji="1" lang="en-US" altLang="ja-JP" dirty="0"/>
              <a:t>Four (five?) peaks are observed using</a:t>
            </a:r>
            <a:r>
              <a:rPr lang="en-US" altLang="ja-JP" dirty="0"/>
              <a:t> </a:t>
            </a:r>
            <a:r>
              <a:rPr lang="en-US" altLang="ja-JP" baseline="30000" dirty="0"/>
              <a:t>57</a:t>
            </a:r>
            <a:r>
              <a:rPr lang="en-US" altLang="ja-JP" dirty="0"/>
              <a:t>Co source</a:t>
            </a:r>
          </a:p>
          <a:p>
            <a:pPr lvl="1"/>
            <a:endParaRPr kumimoji="1" lang="ja-JP" altLang="en-US" dirty="0"/>
          </a:p>
        </p:txBody>
      </p:sp>
      <p:graphicFrame>
        <p:nvGraphicFramePr>
          <p:cNvPr id="4" name="オブジェクト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0484419"/>
              </p:ext>
            </p:extLst>
          </p:nvPr>
        </p:nvGraphicFramePr>
        <p:xfrm>
          <a:off x="1076960" y="2582227"/>
          <a:ext cx="6719146" cy="41950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7" name="Acrobat Document" r:id="rId3" imgW="3600234" imgH="2247900" progId="AcroExch.Document.DC">
                  <p:embed/>
                </p:oleObj>
              </mc:Choice>
              <mc:Fallback>
                <p:oleObj name="Acrobat Document" r:id="rId3" imgW="3600234" imgH="22479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76960" y="2582227"/>
                        <a:ext cx="6719146" cy="41950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直線矢印コネクタ 5"/>
          <p:cNvCxnSpPr>
            <a:cxnSpLocks/>
          </p:cNvCxnSpPr>
          <p:nvPr/>
        </p:nvCxnSpPr>
        <p:spPr>
          <a:xfrm flipH="1">
            <a:off x="3039380" y="3589866"/>
            <a:ext cx="232141" cy="1828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3039380" y="2991698"/>
            <a:ext cx="12538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X-ray (K</a:t>
            </a:r>
            <a:r>
              <a:rPr kumimoji="1" lang="en-US" altLang="ja-JP" dirty="0">
                <a:latin typeface="Symbol" panose="05050102010706020507" pitchFamily="18" charset="2"/>
              </a:rPr>
              <a:t>a</a:t>
            </a:r>
            <a:r>
              <a:rPr kumimoji="1" lang="en-US" altLang="ja-JP" dirty="0"/>
              <a:t>)</a:t>
            </a:r>
          </a:p>
          <a:p>
            <a:r>
              <a:rPr kumimoji="1" lang="en-US" altLang="ja-JP" dirty="0"/>
              <a:t>29.78 </a:t>
            </a:r>
            <a:r>
              <a:rPr kumimoji="1" lang="en-US" altLang="ja-JP" dirty="0" err="1"/>
              <a:t>keV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271520" y="4888193"/>
            <a:ext cx="1236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X-ray (K</a:t>
            </a:r>
            <a:r>
              <a:rPr kumimoji="1" lang="en-US" altLang="ja-JP" dirty="0">
                <a:latin typeface="Symbol" panose="05050102010706020507" pitchFamily="18" charset="2"/>
              </a:rPr>
              <a:t>b</a:t>
            </a:r>
            <a:r>
              <a:rPr kumimoji="1" lang="en-US" altLang="ja-JP" dirty="0"/>
              <a:t>)</a:t>
            </a:r>
          </a:p>
          <a:p>
            <a:r>
              <a:rPr kumimoji="1" lang="en-US" altLang="ja-JP" dirty="0"/>
              <a:t>33.62 </a:t>
            </a:r>
            <a:r>
              <a:rPr kumimoji="1" lang="en-US" altLang="ja-JP" dirty="0" err="1"/>
              <a:t>keV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154299" y="4040977"/>
            <a:ext cx="22092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dirty="0"/>
              <a:t>Escape peak (K</a:t>
            </a:r>
            <a:r>
              <a:rPr kumimoji="1" lang="en-US" altLang="ja-JP" dirty="0">
                <a:latin typeface="Symbol" panose="05050102010706020507" pitchFamily="18" charset="2"/>
              </a:rPr>
              <a:t>b</a:t>
            </a:r>
            <a:r>
              <a:rPr kumimoji="1" lang="en-US" altLang="ja-JP" dirty="0"/>
              <a:t>) ?</a:t>
            </a:r>
          </a:p>
          <a:p>
            <a:pPr algn="r"/>
            <a:r>
              <a:rPr kumimoji="1" lang="en-US" altLang="ja-JP" dirty="0"/>
              <a:t>88.44 </a:t>
            </a:r>
            <a:r>
              <a:rPr kumimoji="1" lang="en-US" altLang="ja-JP" dirty="0" err="1"/>
              <a:t>keV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729014" y="3985565"/>
            <a:ext cx="1351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Full peak</a:t>
            </a:r>
          </a:p>
          <a:p>
            <a:r>
              <a:rPr kumimoji="1" lang="en-US" altLang="ja-JP" dirty="0"/>
              <a:t>122.06 </a:t>
            </a:r>
            <a:r>
              <a:rPr kumimoji="1" lang="en-US" altLang="ja-JP" dirty="0" err="1"/>
              <a:t>keV</a:t>
            </a:r>
            <a:endParaRPr kumimoji="1" lang="en-US" altLang="ja-JP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321183" y="3214469"/>
            <a:ext cx="20185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dirty="0"/>
              <a:t>Escape peak (K</a:t>
            </a:r>
            <a:r>
              <a:rPr kumimoji="1" lang="en-US" altLang="ja-JP" dirty="0">
                <a:latin typeface="Symbol" panose="05050102010706020507" pitchFamily="18" charset="2"/>
              </a:rPr>
              <a:t>a</a:t>
            </a:r>
            <a:r>
              <a:rPr kumimoji="1" lang="en-US" altLang="ja-JP" dirty="0"/>
              <a:t>)</a:t>
            </a:r>
          </a:p>
          <a:p>
            <a:pPr algn="r"/>
            <a:r>
              <a:rPr kumimoji="1" lang="en-US" altLang="ja-JP" dirty="0"/>
              <a:t>92.28 </a:t>
            </a:r>
            <a:r>
              <a:rPr kumimoji="1" lang="en-US" altLang="ja-JP" dirty="0" err="1"/>
              <a:t>keV</a:t>
            </a:r>
            <a:endParaRPr kumimoji="1" lang="ja-JP" altLang="en-US" dirty="0"/>
          </a:p>
        </p:txBody>
      </p:sp>
      <p:cxnSp>
        <p:nvCxnSpPr>
          <p:cNvPr id="18" name="直線矢印コネクタ 17"/>
          <p:cNvCxnSpPr>
            <a:cxnSpLocks/>
          </p:cNvCxnSpPr>
          <p:nvPr/>
        </p:nvCxnSpPr>
        <p:spPr>
          <a:xfrm flipH="1">
            <a:off x="3223186" y="5462716"/>
            <a:ext cx="232141" cy="1828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>
            <a:cxnSpLocks/>
          </p:cNvCxnSpPr>
          <p:nvPr/>
        </p:nvCxnSpPr>
        <p:spPr>
          <a:xfrm>
            <a:off x="4910956" y="4613191"/>
            <a:ext cx="189364" cy="8495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/>
          <p:cNvCxnSpPr>
            <a:cxnSpLocks/>
          </p:cNvCxnSpPr>
          <p:nvPr/>
        </p:nvCxnSpPr>
        <p:spPr>
          <a:xfrm flipH="1">
            <a:off x="6523185" y="4613191"/>
            <a:ext cx="154420" cy="1828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>
            <a:cxnSpLocks/>
          </p:cNvCxnSpPr>
          <p:nvPr/>
        </p:nvCxnSpPr>
        <p:spPr>
          <a:xfrm flipH="1">
            <a:off x="5378027" y="3805189"/>
            <a:ext cx="336518" cy="9564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46668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26246"/>
            <a:ext cx="7886700" cy="1325563"/>
          </a:xfrm>
        </p:spPr>
        <p:txBody>
          <a:bodyPr/>
          <a:lstStyle/>
          <a:p>
            <a:r>
              <a:rPr kumimoji="1" lang="en-US" altLang="ja-JP" dirty="0"/>
              <a:t>Measured energy resolution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9316" y="1139520"/>
            <a:ext cx="7886700" cy="4351338"/>
          </a:xfrm>
        </p:spPr>
        <p:txBody>
          <a:bodyPr/>
          <a:lstStyle/>
          <a:p>
            <a:r>
              <a:rPr kumimoji="1" lang="en-US" altLang="ja-JP" dirty="0"/>
              <a:t>Measured energy: 30,34,88,92,122 </a:t>
            </a:r>
            <a:r>
              <a:rPr kumimoji="1" lang="en-US" altLang="ja-JP" dirty="0" err="1"/>
              <a:t>keV</a:t>
            </a:r>
            <a:endParaRPr kumimoji="1" lang="en-US" altLang="ja-JP" dirty="0"/>
          </a:p>
          <a:p>
            <a:r>
              <a:rPr kumimoji="1" lang="en-US" altLang="ja-JP" dirty="0"/>
              <a:t>Extrapolating 2.5MeV by assuming</a:t>
            </a:r>
          </a:p>
          <a:p>
            <a:pPr lvl="1"/>
            <a:r>
              <a:rPr lang="en-US" altLang="ja-JP" dirty="0"/>
              <a:t>                       : 1.61%FWHM</a:t>
            </a:r>
          </a:p>
          <a:p>
            <a:pPr lvl="1"/>
            <a:r>
              <a:rPr kumimoji="1" lang="en-US" altLang="ja-JP" dirty="0"/>
              <a:t>                       : 0.59%FWHM</a:t>
            </a:r>
            <a:endParaRPr kumimoji="1" lang="ja-JP" altLang="en-US" dirty="0"/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2"/>
          <a:srcRect l="9243" t="20372" r="13863" b="1714"/>
          <a:stretch/>
        </p:blipFill>
        <p:spPr>
          <a:xfrm>
            <a:off x="1781386" y="3044999"/>
            <a:ext cx="5066453" cy="3793600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3"/>
          <a:srcRect l="8636" t="20372" r="14546" b="1714"/>
          <a:stretch/>
        </p:blipFill>
        <p:spPr>
          <a:xfrm>
            <a:off x="2310323" y="3173647"/>
            <a:ext cx="3406370" cy="2553098"/>
          </a:xfrm>
          <a:prstGeom prst="rect">
            <a:avLst/>
          </a:prstGeom>
        </p:spPr>
      </p:pic>
      <p:pic>
        <p:nvPicPr>
          <p:cNvPr id="3083" name="Picture 11" descr="\begin{align*}&#10;A\sqrt{E+BE^2}&#10;\end{align*}&#10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621" y="4947597"/>
            <a:ext cx="1168889" cy="24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\begin{align*}&#10;A\sqrt{E}&#10;\end{align*}&#10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621" y="5739528"/>
            <a:ext cx="472385" cy="20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正方形/長方形 15"/>
          <p:cNvSpPr/>
          <p:nvPr/>
        </p:nvSpPr>
        <p:spPr>
          <a:xfrm>
            <a:off x="6944755" y="6079586"/>
            <a:ext cx="2199245" cy="3275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600" dirty="0">
                <a:solidFill>
                  <a:schemeClr val="tx1"/>
                </a:solidFill>
              </a:rPr>
              <a:t>0.5%FWHM@2.5MeV</a:t>
            </a:r>
            <a:endParaRPr kumimoji="1" lang="ja-JP" altLang="en-US" sz="1600" dirty="0">
              <a:solidFill>
                <a:schemeClr val="tx1"/>
              </a:solidFill>
            </a:endParaRPr>
          </a:p>
        </p:txBody>
      </p:sp>
      <p:pic>
        <p:nvPicPr>
          <p:cNvPr id="21" name="Picture 11" descr="\begin{align*}&#10;A\sqrt{E+BE^2}&#10;\end{align*}&#10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987" y="2146244"/>
            <a:ext cx="1773053" cy="375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3" descr="\begin{align*}&#10;A\sqrt{E}&#10;\end{align*}&#10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987" y="2550645"/>
            <a:ext cx="713528" cy="305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直線矢印コネクタ 22"/>
          <p:cNvCxnSpPr>
            <a:cxnSpLocks/>
            <a:stCxn id="3083" idx="1"/>
          </p:cNvCxnSpPr>
          <p:nvPr/>
        </p:nvCxnSpPr>
        <p:spPr>
          <a:xfrm flipH="1">
            <a:off x="6644641" y="5071276"/>
            <a:ext cx="474980" cy="696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/>
          <p:cNvCxnSpPr>
            <a:cxnSpLocks/>
            <a:stCxn id="3085" idx="1"/>
          </p:cNvCxnSpPr>
          <p:nvPr/>
        </p:nvCxnSpPr>
        <p:spPr>
          <a:xfrm flipH="1">
            <a:off x="6644641" y="5840754"/>
            <a:ext cx="474980" cy="1376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/>
          <p:cNvCxnSpPr>
            <a:cxnSpLocks/>
            <a:stCxn id="16" idx="1"/>
          </p:cNvCxnSpPr>
          <p:nvPr/>
        </p:nvCxnSpPr>
        <p:spPr>
          <a:xfrm flipH="1" flipV="1">
            <a:off x="6644641" y="6079586"/>
            <a:ext cx="300114" cy="1637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3006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730623" y="121920"/>
            <a:ext cx="4283287" cy="1475393"/>
          </a:xfrm>
        </p:spPr>
        <p:txBody>
          <a:bodyPr/>
          <a:lstStyle/>
          <a:p>
            <a:r>
              <a:rPr kumimoji="1" lang="en-US" altLang="ja-JP" dirty="0"/>
              <a:t>AXEL member in Kyoto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10007" t="5128" r="12107" b="14641"/>
          <a:stretch/>
        </p:blipFill>
        <p:spPr>
          <a:xfrm>
            <a:off x="596054" y="348515"/>
            <a:ext cx="3630507" cy="3347521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634" y="1801111"/>
            <a:ext cx="1720749" cy="190626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1456" y="1789769"/>
            <a:ext cx="1906267" cy="1906267"/>
          </a:xfrm>
          <a:prstGeom prst="rect">
            <a:avLst/>
          </a:prstGeom>
        </p:spPr>
      </p:pic>
      <p:pic>
        <p:nvPicPr>
          <p:cNvPr id="1028" name="Picture 4" descr="http://www-he.scphys.kyoto-u.ac.jp/research/Neutrino/member/pic/tanaka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9" b="16938"/>
          <a:stretch/>
        </p:blipFill>
        <p:spPr bwMode="auto">
          <a:xfrm>
            <a:off x="2641121" y="4290483"/>
            <a:ext cx="1972567" cy="190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-he.scphys.kyoto-u.ac.jp/research/Neutrino/member/pic/nakamura_kazu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68" t="15416" r="36445" b="61694"/>
          <a:stretch/>
        </p:blipFill>
        <p:spPr bwMode="auto">
          <a:xfrm>
            <a:off x="4917443" y="4279140"/>
            <a:ext cx="1859999" cy="190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-he.scphys.kyoto-u.ac.jp/research/Neutrino/member/pic/yoshida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3" t="33980" r="60444" b="40740"/>
          <a:stretch/>
        </p:blipFill>
        <p:spPr bwMode="auto">
          <a:xfrm>
            <a:off x="7065380" y="4290483"/>
            <a:ext cx="1906622" cy="190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正方形/長方形 8"/>
          <p:cNvSpPr/>
          <p:nvPr/>
        </p:nvSpPr>
        <p:spPr>
          <a:xfrm>
            <a:off x="1093894" y="3696036"/>
            <a:ext cx="2634826" cy="3793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Atsuko K. Ichikawa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4466258" y="3696035"/>
            <a:ext cx="1995502" cy="3793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Tsuyoshi </a:t>
            </a:r>
            <a:r>
              <a:rPr kumimoji="1" lang="en-US" altLang="ja-JP" dirty="0" err="1">
                <a:solidFill>
                  <a:schemeClr val="tx1"/>
                </a:solidFill>
              </a:rPr>
              <a:t>Nakaya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6639311" y="3707378"/>
            <a:ext cx="2030556" cy="3793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Kiseki Nakamura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665495" y="6196748"/>
            <a:ext cx="1449493" cy="3793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err="1">
                <a:solidFill>
                  <a:schemeClr val="tx1"/>
                </a:solidFill>
              </a:rPr>
              <a:t>Sei</a:t>
            </a:r>
            <a:r>
              <a:rPr kumimoji="1" lang="en-US" altLang="ja-JP" dirty="0">
                <a:solidFill>
                  <a:schemeClr val="tx1"/>
                </a:solidFill>
              </a:rPr>
              <a:t> Ban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7065380" y="6196750"/>
            <a:ext cx="1906622" cy="3793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Masashi Yoshida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4530029" y="6185408"/>
            <a:ext cx="2634826" cy="3793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Kazuhiro Nakamura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2627414" y="6196748"/>
            <a:ext cx="1999980" cy="3793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err="1">
                <a:solidFill>
                  <a:schemeClr val="tx1"/>
                </a:solidFill>
              </a:rPr>
              <a:t>Shunsuke</a:t>
            </a:r>
            <a:r>
              <a:rPr kumimoji="1" lang="en-US" altLang="ja-JP" dirty="0">
                <a:solidFill>
                  <a:schemeClr val="tx1"/>
                </a:solidFill>
              </a:rPr>
              <a:t> Tanaka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6701455" y="1396317"/>
            <a:ext cx="1906267" cy="3793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(speaker)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2" t="33693" r="21556" b="21236"/>
          <a:stretch/>
        </p:blipFill>
        <p:spPr>
          <a:xfrm>
            <a:off x="399328" y="4290482"/>
            <a:ext cx="1938037" cy="190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651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732" y="0"/>
            <a:ext cx="7886700" cy="1325563"/>
          </a:xfrm>
        </p:spPr>
        <p:txBody>
          <a:bodyPr/>
          <a:lstStyle/>
          <a:p>
            <a:r>
              <a:rPr lang="en-US" altLang="ja-JP" dirty="0"/>
              <a:t>Upgrade of ELCC structure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79882" y="1226301"/>
            <a:ext cx="7886700" cy="4351338"/>
          </a:xfrm>
        </p:spPr>
        <p:txBody>
          <a:bodyPr/>
          <a:lstStyle/>
          <a:p>
            <a:r>
              <a:rPr kumimoji="1" lang="en-US" altLang="ja-JP" dirty="0"/>
              <a:t>New ELCC will come soon for testing...</a:t>
            </a:r>
          </a:p>
          <a:p>
            <a:pPr lvl="1"/>
            <a:r>
              <a:rPr lang="en-US" altLang="ja-JP" dirty="0"/>
              <a:t>Higher energy measurement (511keV gamma-ray)</a:t>
            </a:r>
          </a:p>
          <a:p>
            <a:pPr lvl="1"/>
            <a:r>
              <a:rPr lang="en-US" altLang="ja-JP" dirty="0"/>
              <a:t>Multi electrode </a:t>
            </a:r>
            <a:r>
              <a:rPr kumimoji="1" lang="en-US" altLang="ja-JP" dirty="0"/>
              <a:t>(scale up study)</a:t>
            </a:r>
          </a:p>
          <a:p>
            <a:pPr lvl="1"/>
            <a:r>
              <a:rPr lang="en-US" altLang="ja-JP" dirty="0"/>
              <a:t>Hexagonal placement (better than square one)</a:t>
            </a:r>
          </a:p>
          <a:p>
            <a:pPr lvl="1"/>
            <a:endParaRPr kumimoji="1" lang="en-US" altLang="ja-JP" dirty="0"/>
          </a:p>
          <a:p>
            <a:pPr lvl="1"/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47407" t="39927" r="11407" b="10584"/>
          <a:stretch/>
        </p:blipFill>
        <p:spPr>
          <a:xfrm>
            <a:off x="140330" y="4033646"/>
            <a:ext cx="3765975" cy="2770294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545460" y="6487234"/>
            <a:ext cx="746337" cy="31670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old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2465700" y="6487234"/>
            <a:ext cx="746337" cy="31670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new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23687" t="33262" r="18662" b="20222"/>
          <a:stretch/>
        </p:blipFill>
        <p:spPr>
          <a:xfrm>
            <a:off x="2516177" y="2939777"/>
            <a:ext cx="2705362" cy="1617492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5"/>
          <a:srcRect l="31655" t="30179" r="32138" b="12105"/>
          <a:stretch/>
        </p:blipFill>
        <p:spPr>
          <a:xfrm>
            <a:off x="6078324" y="3236068"/>
            <a:ext cx="3065676" cy="3621932"/>
          </a:xfrm>
          <a:prstGeom prst="rect">
            <a:avLst/>
          </a:prstGeom>
        </p:spPr>
      </p:pic>
      <p:sp>
        <p:nvSpPr>
          <p:cNvPr id="10" name="正方形/長方形 9"/>
          <p:cNvSpPr/>
          <p:nvPr/>
        </p:nvSpPr>
        <p:spPr>
          <a:xfrm>
            <a:off x="3516946" y="3028350"/>
            <a:ext cx="1583960" cy="5236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1/3</a:t>
            </a:r>
            <a:r>
              <a:rPr kumimoji="1" lang="ja-JP" altLang="en-US" dirty="0"/>
              <a:t> </a:t>
            </a:r>
            <a:r>
              <a:rPr kumimoji="1" lang="en-US" altLang="ja-JP" dirty="0"/>
              <a:t>of anode hole plate</a:t>
            </a:r>
          </a:p>
        </p:txBody>
      </p:sp>
      <p:sp>
        <p:nvSpPr>
          <p:cNvPr id="11" name="正方形/長方形 10"/>
          <p:cNvSpPr/>
          <p:nvPr/>
        </p:nvSpPr>
        <p:spPr>
          <a:xfrm>
            <a:off x="5935025" y="6520117"/>
            <a:ext cx="1340232" cy="34565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GND mesh</a:t>
            </a:r>
          </a:p>
        </p:txBody>
      </p:sp>
      <p:cxnSp>
        <p:nvCxnSpPr>
          <p:cNvPr id="14" name="直線コネクタ 13"/>
          <p:cNvCxnSpPr>
            <a:cxnSpLocks/>
          </p:cNvCxnSpPr>
          <p:nvPr/>
        </p:nvCxnSpPr>
        <p:spPr>
          <a:xfrm flipH="1" flipV="1">
            <a:off x="6450391" y="5010715"/>
            <a:ext cx="1348309" cy="55384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>
            <a:cxnSpLocks/>
          </p:cNvCxnSpPr>
          <p:nvPr/>
        </p:nvCxnSpPr>
        <p:spPr>
          <a:xfrm flipH="1">
            <a:off x="6444227" y="5577639"/>
            <a:ext cx="1352896" cy="82641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図 22"/>
          <p:cNvPicPr>
            <a:picLocks noChangeAspect="1"/>
          </p:cNvPicPr>
          <p:nvPr/>
        </p:nvPicPr>
        <p:blipFill rotWithShape="1">
          <a:blip r:embed="rId6"/>
          <a:srcRect l="47723" t="63795" r="32825" b="16988"/>
          <a:stretch/>
        </p:blipFill>
        <p:spPr>
          <a:xfrm>
            <a:off x="4577457" y="5023985"/>
            <a:ext cx="1866770" cy="136679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5780058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altLang="ja-JP" dirty="0"/>
              <a:t>Large prototype project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84091" y="1127930"/>
            <a:ext cx="5704329" cy="5614881"/>
          </a:xfrm>
        </p:spPr>
        <p:txBody>
          <a:bodyPr/>
          <a:lstStyle/>
          <a:p>
            <a:r>
              <a:rPr kumimoji="1" lang="en-US" altLang="ja-JP" dirty="0"/>
              <a:t>100L scale detector</a:t>
            </a:r>
          </a:p>
          <a:p>
            <a:pPr lvl="1"/>
            <a:endParaRPr kumimoji="1" lang="en-US" altLang="ja-JP" dirty="0"/>
          </a:p>
          <a:p>
            <a:r>
              <a:rPr kumimoji="1" lang="en-US" altLang="ja-JP" dirty="0"/>
              <a:t>Purpose</a:t>
            </a:r>
          </a:p>
          <a:p>
            <a:pPr lvl="1"/>
            <a:r>
              <a:rPr kumimoji="1" lang="en-US" altLang="ja-JP" dirty="0"/>
              <a:t>test at 2.5MeV</a:t>
            </a:r>
          </a:p>
          <a:p>
            <a:pPr lvl="1"/>
            <a:r>
              <a:rPr lang="en-US" altLang="ja-JP" dirty="0"/>
              <a:t>test tracking</a:t>
            </a:r>
          </a:p>
          <a:p>
            <a:pPr lvl="1"/>
            <a:r>
              <a:rPr kumimoji="1" lang="en-US" altLang="ja-JP" dirty="0"/>
              <a:t>get large size technique</a:t>
            </a:r>
          </a:p>
          <a:p>
            <a:pPr lvl="1"/>
            <a:endParaRPr kumimoji="1" lang="en-US" altLang="ja-JP" dirty="0"/>
          </a:p>
          <a:p>
            <a:r>
              <a:rPr lang="en-US" altLang="ja-JP" dirty="0"/>
              <a:t>Status</a:t>
            </a:r>
          </a:p>
          <a:p>
            <a:pPr lvl="1"/>
            <a:r>
              <a:rPr lang="en-US" altLang="ja-JP" dirty="0"/>
              <a:t>Chamber will come by this summer</a:t>
            </a:r>
          </a:p>
          <a:p>
            <a:pPr lvl="1"/>
            <a:r>
              <a:rPr lang="en-US" altLang="ja-JP" dirty="0"/>
              <a:t>Electronics development ongoing</a:t>
            </a:r>
          </a:p>
          <a:p>
            <a:pPr lvl="1"/>
            <a:r>
              <a:rPr lang="en-US" altLang="ja-JP" dirty="0"/>
              <a:t>Developing Cockcroft-Walton high voltage generation </a:t>
            </a:r>
          </a:p>
          <a:p>
            <a:pPr lvl="1"/>
            <a:r>
              <a:rPr lang="en-US" altLang="ja-JP" dirty="0"/>
              <a:t>Cabling test</a:t>
            </a:r>
          </a:p>
          <a:p>
            <a:pPr lvl="1"/>
            <a:endParaRPr kumimoji="1" lang="en-US" altLang="ja-JP" dirty="0"/>
          </a:p>
          <a:p>
            <a:pPr lvl="1"/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56222" t="31578" r="12222" b="25346"/>
          <a:stretch/>
        </p:blipFill>
        <p:spPr>
          <a:xfrm>
            <a:off x="4978733" y="1127930"/>
            <a:ext cx="4052458" cy="3386563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/>
          <a:srcRect l="18740" t="59651" r="49333" b="11673"/>
          <a:stretch/>
        </p:blipFill>
        <p:spPr>
          <a:xfrm>
            <a:off x="6111884" y="5222530"/>
            <a:ext cx="2919307" cy="160528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4"/>
          <a:srcRect l="16750" t="18356" r="17000" b="41160"/>
          <a:stretch/>
        </p:blipFill>
        <p:spPr>
          <a:xfrm>
            <a:off x="5888420" y="3718335"/>
            <a:ext cx="3142771" cy="142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7209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8372" y="0"/>
            <a:ext cx="8513380" cy="1325563"/>
          </a:xfrm>
        </p:spPr>
        <p:txBody>
          <a:bodyPr/>
          <a:lstStyle/>
          <a:p>
            <a:r>
              <a:rPr lang="en-US" altLang="ja-JP" dirty="0"/>
              <a:t>Simulation study for BG rejection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0269" y="1064172"/>
            <a:ext cx="8828688" cy="4441575"/>
          </a:xfrm>
        </p:spPr>
        <p:txBody>
          <a:bodyPr/>
          <a:lstStyle/>
          <a:p>
            <a:r>
              <a:rPr kumimoji="1" lang="en-US" altLang="ja-JP" dirty="0"/>
              <a:t>Track topology (by Geant4)</a:t>
            </a:r>
          </a:p>
          <a:p>
            <a:pPr lvl="1"/>
            <a:r>
              <a:rPr kumimoji="1" lang="en-US" altLang="ja-JP" dirty="0"/>
              <a:t>2-blobs : </a:t>
            </a:r>
            <a:r>
              <a:rPr kumimoji="1" lang="en-US" altLang="ja-JP" dirty="0">
                <a:latin typeface="Symbol" panose="05050102010706020507" pitchFamily="18" charset="2"/>
              </a:rPr>
              <a:t>0nbb</a:t>
            </a:r>
          </a:p>
          <a:p>
            <a:pPr lvl="1"/>
            <a:r>
              <a:rPr lang="en-US" altLang="ja-JP" dirty="0"/>
              <a:t>small : </a:t>
            </a:r>
            <a:r>
              <a:rPr kumimoji="1" lang="en-US" altLang="ja-JP" dirty="0">
                <a:latin typeface="Symbol" panose="05050102010706020507" pitchFamily="18" charset="2"/>
              </a:rPr>
              <a:t>a</a:t>
            </a:r>
            <a:r>
              <a:rPr kumimoji="1" lang="en-US" altLang="ja-JP" dirty="0"/>
              <a:t>-ray BG</a:t>
            </a:r>
          </a:p>
          <a:p>
            <a:pPr lvl="1"/>
            <a:r>
              <a:rPr lang="en-US" altLang="ja-JP" dirty="0"/>
              <a:t>multi-site : </a:t>
            </a:r>
            <a:r>
              <a:rPr lang="en-US" altLang="ja-JP" dirty="0">
                <a:latin typeface="Symbol" panose="05050102010706020507" pitchFamily="18" charset="2"/>
              </a:rPr>
              <a:t>g</a:t>
            </a:r>
            <a:r>
              <a:rPr lang="en-US" altLang="ja-JP" dirty="0"/>
              <a:t>-ray BG with Compton scattering (~98%)</a:t>
            </a:r>
          </a:p>
          <a:p>
            <a:r>
              <a:rPr kumimoji="1" lang="en-US" altLang="ja-JP" dirty="0"/>
              <a:t>Basically, 2.5MeV </a:t>
            </a:r>
            <a:r>
              <a:rPr kumimoji="1" lang="en-US" altLang="ja-JP" dirty="0">
                <a:latin typeface="Symbol" panose="05050102010706020507" pitchFamily="18" charset="2"/>
              </a:rPr>
              <a:t>g</a:t>
            </a:r>
            <a:r>
              <a:rPr kumimoji="1" lang="en-US" altLang="ja-JP" dirty="0"/>
              <a:t>-ray with photo absorption (~2%) is the serious background</a:t>
            </a:r>
            <a:endParaRPr kumimoji="1" lang="ja-JP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567" t="7203" r="49814" b="1421"/>
          <a:stretch>
            <a:fillRect/>
          </a:stretch>
        </p:blipFill>
        <p:spPr bwMode="auto">
          <a:xfrm>
            <a:off x="6261212" y="4113139"/>
            <a:ext cx="2874304" cy="274486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l="49921" t="7132" r="517" b="1304"/>
          <a:stretch>
            <a:fillRect/>
          </a:stretch>
        </p:blipFill>
        <p:spPr bwMode="auto">
          <a:xfrm>
            <a:off x="3151262" y="4113140"/>
            <a:ext cx="2865123" cy="274485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l="49850" t="7625" r="769" b="1520"/>
          <a:stretch>
            <a:fillRect/>
          </a:stretch>
        </p:blipFill>
        <p:spPr bwMode="auto">
          <a:xfrm>
            <a:off x="0" y="4113140"/>
            <a:ext cx="2880320" cy="274485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7" name="正方形/長方形 6"/>
          <p:cNvSpPr/>
          <p:nvPr/>
        </p:nvSpPr>
        <p:spPr>
          <a:xfrm>
            <a:off x="899592" y="3681093"/>
            <a:ext cx="1008112" cy="432048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>
                <a:solidFill>
                  <a:schemeClr val="tx1"/>
                </a:solidFill>
              </a:rPr>
              <a:t>0</a:t>
            </a:r>
            <a:r>
              <a:rPr kumimoji="1" lang="en-US" altLang="ja-JP" sz="2800" dirty="0">
                <a:solidFill>
                  <a:schemeClr val="tx1"/>
                </a:solidFill>
                <a:latin typeface="Symbol" pitchFamily="18" charset="2"/>
              </a:rPr>
              <a:t>nbb</a:t>
            </a:r>
            <a:endParaRPr kumimoji="1" lang="ja-JP" altLang="en-US" sz="2800" dirty="0">
              <a:solidFill>
                <a:schemeClr val="tx1"/>
              </a:solidFill>
              <a:latin typeface="Symbol" pitchFamily="18" charset="2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3316837" y="3681091"/>
            <a:ext cx="2734048" cy="432048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>
                <a:solidFill>
                  <a:schemeClr val="tx1"/>
                </a:solidFill>
                <a:latin typeface="Symbol" pitchFamily="18" charset="2"/>
              </a:rPr>
              <a:t>a</a:t>
            </a:r>
            <a:r>
              <a:rPr kumimoji="1" lang="en-US" altLang="ja-JP" sz="2800" dirty="0">
                <a:solidFill>
                  <a:schemeClr val="tx1"/>
                </a:solidFill>
              </a:rPr>
              <a:t>-ray (2.5MeV)</a:t>
            </a:r>
            <a:endParaRPr kumimoji="1" lang="ja-JP" altLang="en-US" sz="2800" dirty="0">
              <a:solidFill>
                <a:schemeClr val="tx1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6330212" y="3681091"/>
            <a:ext cx="2736304" cy="432048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>
                <a:solidFill>
                  <a:schemeClr val="tx1"/>
                </a:solidFill>
                <a:latin typeface="Symbol" pitchFamily="18" charset="2"/>
              </a:rPr>
              <a:t>g</a:t>
            </a:r>
            <a:r>
              <a:rPr kumimoji="1" lang="en-US" altLang="ja-JP" sz="2800" dirty="0">
                <a:solidFill>
                  <a:schemeClr val="tx1"/>
                </a:solidFill>
              </a:rPr>
              <a:t>-ray</a:t>
            </a:r>
            <a:r>
              <a:rPr lang="en-US" altLang="ja-JP" sz="2800" dirty="0">
                <a:solidFill>
                  <a:schemeClr val="tx1"/>
                </a:solidFill>
              </a:rPr>
              <a:t> (2.5MeV)</a:t>
            </a:r>
            <a:endParaRPr kumimoji="1" lang="ja-JP" alt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9563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73930" y="22648"/>
            <a:ext cx="7166484" cy="950560"/>
          </a:xfrm>
        </p:spPr>
        <p:txBody>
          <a:bodyPr/>
          <a:lstStyle/>
          <a:p>
            <a:r>
              <a:rPr lang="en-US" altLang="ja-JP" dirty="0"/>
              <a:t>BG</a:t>
            </a:r>
            <a:r>
              <a:rPr kumimoji="1" lang="en-US" altLang="ja-JP" dirty="0"/>
              <a:t> simulation with Geant4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75261" y="1204080"/>
            <a:ext cx="5297812" cy="4537850"/>
          </a:xfrm>
        </p:spPr>
        <p:txBody>
          <a:bodyPr/>
          <a:lstStyle/>
          <a:p>
            <a:r>
              <a:rPr kumimoji="1" lang="en-US" altLang="ja-JP" dirty="0"/>
              <a:t>Assumption</a:t>
            </a:r>
          </a:p>
          <a:p>
            <a:pPr lvl="1"/>
            <a:r>
              <a:rPr kumimoji="1" lang="en-US" altLang="ja-JP" dirty="0"/>
              <a:t>1 ton </a:t>
            </a:r>
            <a:r>
              <a:rPr kumimoji="1" lang="en-US" altLang="ja-JP" baseline="30000" dirty="0"/>
              <a:t>136</a:t>
            </a:r>
            <a:r>
              <a:rPr kumimoji="1" lang="en-US" altLang="ja-JP" dirty="0"/>
              <a:t>Xe</a:t>
            </a:r>
          </a:p>
          <a:p>
            <a:pPr lvl="1"/>
            <a:r>
              <a:rPr lang="en-US" altLang="ja-JP" dirty="0"/>
              <a:t>2.9ppt</a:t>
            </a:r>
            <a:r>
              <a:rPr kumimoji="1" lang="en-US" altLang="ja-JP" dirty="0"/>
              <a:t> </a:t>
            </a:r>
            <a:r>
              <a:rPr kumimoji="1" lang="en-US" altLang="ja-JP" baseline="30000" dirty="0"/>
              <a:t>214</a:t>
            </a:r>
            <a:r>
              <a:rPr kumimoji="1" lang="en-US" altLang="ja-JP" dirty="0"/>
              <a:t>Bi in chamber</a:t>
            </a:r>
            <a:br>
              <a:rPr kumimoji="1" lang="en-US" altLang="ja-JP" dirty="0"/>
            </a:br>
            <a:endParaRPr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Sensitivity</a:t>
            </a:r>
          </a:p>
          <a:p>
            <a:pPr lvl="1"/>
            <a:r>
              <a:rPr lang="en-US" altLang="ja-JP" dirty="0" err="1"/>
              <a:t>m</a:t>
            </a:r>
            <a:r>
              <a:rPr lang="en-US" altLang="ja-JP" baseline="-25000" dirty="0" err="1">
                <a:latin typeface="Symbol" panose="05050102010706020507" pitchFamily="18" charset="2"/>
              </a:rPr>
              <a:t>bb</a:t>
            </a:r>
            <a:r>
              <a:rPr lang="en-US" altLang="ja-JP" dirty="0"/>
              <a:t>=</a:t>
            </a:r>
            <a:r>
              <a:rPr lang="en-US" altLang="ja-JP" dirty="0"/>
              <a:t>60meV (current)</a:t>
            </a:r>
          </a:p>
          <a:p>
            <a:pPr lvl="1"/>
            <a:r>
              <a:rPr kumimoji="1" lang="en-US" altLang="ja-JP" dirty="0" err="1"/>
              <a:t>m</a:t>
            </a:r>
            <a:r>
              <a:rPr kumimoji="1" lang="en-US" altLang="ja-JP" baseline="-25000" dirty="0" err="1">
                <a:latin typeface="Symbol" panose="05050102010706020507" pitchFamily="18" charset="2"/>
              </a:rPr>
              <a:t>bb</a:t>
            </a:r>
            <a:r>
              <a:rPr kumimoji="1" lang="en-US" altLang="ja-JP" dirty="0"/>
              <a:t>=20meV (reduce chamber </a:t>
            </a:r>
            <a:br>
              <a:rPr kumimoji="1" lang="en-US" altLang="ja-JP" dirty="0"/>
            </a:br>
            <a:r>
              <a:rPr kumimoji="1" lang="en-US" altLang="ja-JP" dirty="0"/>
              <a:t>              mass: 10ton --&gt; 100kg)</a:t>
            </a:r>
          </a:p>
          <a:p>
            <a:endParaRPr kumimoji="1" lang="ja-JP" altLang="en-US" dirty="0"/>
          </a:p>
        </p:txBody>
      </p:sp>
      <p:pic>
        <p:nvPicPr>
          <p:cNvPr id="4" name="Picture 10" descr="http://www-he.scphys.kyoto-u.ac.jp/member/kiseki/kakunouko/pew2track_ev1.png"/>
          <p:cNvPicPr>
            <a:picLocks noChangeAspect="1" noChangeArrowheads="1"/>
          </p:cNvPicPr>
          <p:nvPr/>
        </p:nvPicPr>
        <p:blipFill rotWithShape="1">
          <a:blip r:embed="rId3" cstate="print"/>
          <a:srcRect t="68935" r="53283" b="2623"/>
          <a:stretch/>
        </p:blipFill>
        <p:spPr bwMode="auto">
          <a:xfrm>
            <a:off x="494390" y="5097826"/>
            <a:ext cx="4536504" cy="1560907"/>
          </a:xfrm>
          <a:prstGeom prst="rect">
            <a:avLst/>
          </a:prstGeom>
          <a:noFill/>
        </p:spPr>
      </p:pic>
      <p:pic>
        <p:nvPicPr>
          <p:cNvPr id="5" name="Picture 18" descr="http://www-he.scphys.kyoto-u.ac.jp/member/kiseki/kakunouko/c_blob_all.png"/>
          <p:cNvPicPr>
            <a:picLocks noChangeAspect="1" noChangeArrowheads="1"/>
          </p:cNvPicPr>
          <p:nvPr/>
        </p:nvPicPr>
        <p:blipFill>
          <a:blip r:embed="rId4" cstate="print"/>
          <a:srcRect l="79958" b="66258"/>
          <a:stretch>
            <a:fillRect/>
          </a:stretch>
        </p:blipFill>
        <p:spPr bwMode="auto">
          <a:xfrm>
            <a:off x="5483199" y="940983"/>
            <a:ext cx="3223723" cy="2792232"/>
          </a:xfrm>
          <a:prstGeom prst="rect">
            <a:avLst/>
          </a:prstGeom>
          <a:noFill/>
        </p:spPr>
      </p:pic>
      <p:pic>
        <p:nvPicPr>
          <p:cNvPr id="6" name="Picture 18" descr="http://www-he.scphys.kyoto-u.ac.jp/member/kiseki/kakunouko/c_blob_all.png"/>
          <p:cNvPicPr>
            <a:picLocks noChangeAspect="1" noChangeArrowheads="1"/>
          </p:cNvPicPr>
          <p:nvPr/>
        </p:nvPicPr>
        <p:blipFill>
          <a:blip r:embed="rId4" cstate="print"/>
          <a:srcRect l="79958" t="33741" b="32517"/>
          <a:stretch>
            <a:fillRect/>
          </a:stretch>
        </p:blipFill>
        <p:spPr bwMode="auto">
          <a:xfrm>
            <a:off x="5483198" y="3866501"/>
            <a:ext cx="3223723" cy="2792232"/>
          </a:xfrm>
          <a:prstGeom prst="rect">
            <a:avLst/>
          </a:prstGeom>
          <a:noFill/>
        </p:spPr>
      </p:pic>
      <p:pic>
        <p:nvPicPr>
          <p:cNvPr id="7" name="Picture 18" descr="http://www-he.scphys.kyoto-u.ac.jp/member/kiseki/kakunouko/c_blob_all.png"/>
          <p:cNvPicPr>
            <a:picLocks noChangeAspect="1" noChangeArrowheads="1"/>
          </p:cNvPicPr>
          <p:nvPr/>
        </p:nvPicPr>
        <p:blipFill>
          <a:blip r:embed="rId4" cstate="print"/>
          <a:srcRect l="40444" t="75544" r="40618" b="939"/>
          <a:stretch>
            <a:fillRect/>
          </a:stretch>
        </p:blipFill>
        <p:spPr bwMode="auto">
          <a:xfrm>
            <a:off x="7465066" y="4253974"/>
            <a:ext cx="1600776" cy="1022717"/>
          </a:xfrm>
          <a:prstGeom prst="rect">
            <a:avLst/>
          </a:prstGeom>
          <a:noFill/>
        </p:spPr>
      </p:pic>
      <p:pic>
        <p:nvPicPr>
          <p:cNvPr id="8" name="Picture 12" descr="\begin{align*}&#10;m_{\beta\beta}=A\sqrt{k}\left(\frac{b^{1/2}}{\epsilon M t}\right)^{1/2}&#10;\end{align*}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6772" y="5719727"/>
            <a:ext cx="1645183" cy="451846"/>
          </a:xfrm>
          <a:prstGeom prst="rect">
            <a:avLst/>
          </a:prstGeom>
          <a:noFill/>
        </p:spPr>
      </p:pic>
      <p:sp>
        <p:nvSpPr>
          <p:cNvPr id="9" name="正方形/長方形 8"/>
          <p:cNvSpPr/>
          <p:nvPr/>
        </p:nvSpPr>
        <p:spPr>
          <a:xfrm>
            <a:off x="5898039" y="4216124"/>
            <a:ext cx="981136" cy="40122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1200" dirty="0">
                <a:solidFill>
                  <a:srgbClr val="FF0000"/>
                </a:solidFill>
              </a:rPr>
              <a:t>current simulation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5832164" y="5102595"/>
            <a:ext cx="1435947" cy="666811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1200" dirty="0">
                <a:solidFill>
                  <a:srgbClr val="0000FF"/>
                </a:solidFill>
              </a:rPr>
              <a:t>chamber mass: 10ton --&gt; 100kg</a:t>
            </a:r>
          </a:p>
        </p:txBody>
      </p:sp>
      <p:sp>
        <p:nvSpPr>
          <p:cNvPr id="11" name="正方形/長方形 10"/>
          <p:cNvSpPr/>
          <p:nvPr/>
        </p:nvSpPr>
        <p:spPr>
          <a:xfrm>
            <a:off x="670691" y="6582083"/>
            <a:ext cx="1951990" cy="210721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1200" dirty="0"/>
              <a:t>original electron track</a:t>
            </a:r>
            <a:endParaRPr kumimoji="1" lang="ja-JP" altLang="en-US" sz="1200" dirty="0"/>
          </a:p>
        </p:txBody>
      </p:sp>
      <p:sp>
        <p:nvSpPr>
          <p:cNvPr id="12" name="正方形/長方形 11"/>
          <p:cNvSpPr/>
          <p:nvPr/>
        </p:nvSpPr>
        <p:spPr>
          <a:xfrm>
            <a:off x="3281997" y="6658733"/>
            <a:ext cx="1512168" cy="144016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1200" dirty="0"/>
              <a:t>reconstructed track</a:t>
            </a:r>
            <a:endParaRPr kumimoji="1" lang="ja-JP" altLang="en-US" sz="1200" dirty="0"/>
          </a:p>
        </p:txBody>
      </p:sp>
      <p:sp>
        <p:nvSpPr>
          <p:cNvPr id="13" name="正方形/長方形 12"/>
          <p:cNvSpPr/>
          <p:nvPr/>
        </p:nvSpPr>
        <p:spPr>
          <a:xfrm>
            <a:off x="6129106" y="807697"/>
            <a:ext cx="1768924" cy="360253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1200" dirty="0"/>
              <a:t>energy of lower blob</a:t>
            </a:r>
            <a:endParaRPr kumimoji="1" lang="ja-JP" altLang="en-US" sz="1200" dirty="0"/>
          </a:p>
        </p:txBody>
      </p:sp>
      <p:sp>
        <p:nvSpPr>
          <p:cNvPr id="14" name="吹き出し: 角を丸めた四角形 13"/>
          <p:cNvSpPr/>
          <p:nvPr/>
        </p:nvSpPr>
        <p:spPr>
          <a:xfrm>
            <a:off x="759876" y="2653612"/>
            <a:ext cx="1731076" cy="578319"/>
          </a:xfrm>
          <a:prstGeom prst="wedgeRoundRectCallout">
            <a:avLst>
              <a:gd name="adj1" fmla="val -15369"/>
              <a:gd name="adj2" fmla="val -8607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Upper limit of EXO's copper</a:t>
            </a:r>
            <a:endParaRPr kumimoji="1" lang="ja-JP" altLang="en-US" dirty="0"/>
          </a:p>
        </p:txBody>
      </p:sp>
      <p:sp>
        <p:nvSpPr>
          <p:cNvPr id="15" name="吹き出し: 角を丸めた四角形 14"/>
          <p:cNvSpPr/>
          <p:nvPr/>
        </p:nvSpPr>
        <p:spPr>
          <a:xfrm>
            <a:off x="3066392" y="2653612"/>
            <a:ext cx="1508235" cy="578319"/>
          </a:xfrm>
          <a:prstGeom prst="wedgeRoundRectCallout">
            <a:avLst>
              <a:gd name="adj1" fmla="val -17982"/>
              <a:gd name="adj2" fmla="val -9016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Heaviest component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53335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Summary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35093" y="1825624"/>
            <a:ext cx="8073814" cy="4697095"/>
          </a:xfrm>
        </p:spPr>
        <p:txBody>
          <a:bodyPr/>
          <a:lstStyle/>
          <a:p>
            <a:r>
              <a:rPr kumimoji="1" lang="en-US" altLang="ja-JP" dirty="0"/>
              <a:t>AXEL </a:t>
            </a:r>
            <a:r>
              <a:rPr lang="en-US" altLang="ja-JP" dirty="0"/>
              <a:t>project developing high pressure xenon gas TPC for 0nbb search.</a:t>
            </a:r>
          </a:p>
          <a:p>
            <a:r>
              <a:rPr kumimoji="1" lang="en-US" altLang="ja-JP" dirty="0"/>
              <a:t>Segmented electroluminescence readout (ELCC) is key component.</a:t>
            </a:r>
          </a:p>
          <a:p>
            <a:r>
              <a:rPr lang="en-US" altLang="ja-JP" dirty="0"/>
              <a:t>Simulated performance of ELCC is good.</a:t>
            </a:r>
          </a:p>
          <a:p>
            <a:r>
              <a:rPr kumimoji="1" lang="en-US" altLang="ja-JP" dirty="0"/>
              <a:t>Energy resolution measured by current prototype detector: 0.6-1.6%FWHM @ 2.5MeV</a:t>
            </a:r>
          </a:p>
          <a:p>
            <a:r>
              <a:rPr lang="en-US" altLang="ja-JP" dirty="0"/>
              <a:t>Large prototype construction started.</a:t>
            </a:r>
          </a:p>
          <a:p>
            <a:r>
              <a:rPr kumimoji="1" lang="en-US" altLang="ja-JP" dirty="0"/>
              <a:t>1ton detector sensitivity will reach ~20meV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136966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kiseki\Documents\AXEL\写真\20141002_検出器（by潘）\DSC_0270.png"/>
          <p:cNvPicPr>
            <a:picLocks noChangeAspect="1" noChangeArrowheads="1"/>
          </p:cNvPicPr>
          <p:nvPr/>
        </p:nvPicPr>
        <p:blipFill>
          <a:blip r:embed="rId2" cstate="print">
            <a:lum bright="-30000" contrast="-30000"/>
          </a:blip>
          <a:srcRect t="17985" b="65493"/>
          <a:stretch>
            <a:fillRect/>
          </a:stretch>
        </p:blipFill>
        <p:spPr bwMode="auto">
          <a:xfrm>
            <a:off x="0" y="0"/>
            <a:ext cx="9144000" cy="1008112"/>
          </a:xfrm>
          <a:prstGeom prst="rect">
            <a:avLst/>
          </a:prstGeom>
          <a:noFill/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08912" cy="864096"/>
          </a:xfrm>
        </p:spPr>
        <p:txBody>
          <a:bodyPr>
            <a:noAutofit/>
          </a:bodyPr>
          <a:lstStyle/>
          <a:p>
            <a:pPr algn="l"/>
            <a:r>
              <a:rPr lang="en-US" altLang="ja-JP" b="1" dirty="0">
                <a:solidFill>
                  <a:schemeClr val="bg1"/>
                </a:solidFill>
                <a:latin typeface="Corbel" pitchFamily="34" charset="0"/>
                <a:ea typeface="HGP平成角ｺﾞｼｯｸ体W9" pitchFamily="50" charset="-128"/>
                <a:cs typeface="Meiryo UI" pitchFamily="50" charset="-128"/>
              </a:rPr>
              <a:t>High energy resolution</a:t>
            </a:r>
            <a:endParaRPr kumimoji="1" lang="ja-JP" altLang="en-US" b="1" dirty="0">
              <a:solidFill>
                <a:schemeClr val="bg1"/>
              </a:solidFill>
              <a:latin typeface="Corbel" pitchFamily="34" charset="0"/>
              <a:ea typeface="HGP平成角ｺﾞｼｯｸ体W9" pitchFamily="50" charset="-128"/>
              <a:cs typeface="Meiryo UI" pitchFamily="50" charset="-128"/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79512" y="1268760"/>
            <a:ext cx="5112568" cy="5400600"/>
          </a:xfrm>
        </p:spPr>
        <p:txBody>
          <a:bodyPr>
            <a:normAutofit/>
          </a:bodyPr>
          <a:lstStyle/>
          <a:p>
            <a:pPr indent="-216000"/>
            <a:r>
              <a:rPr lang="en-US" altLang="ja-JP" sz="2800" u="sng" dirty="0">
                <a:latin typeface="Calibri" pitchFamily="34" charset="0"/>
                <a:ea typeface="Meiryo UI" pitchFamily="50" charset="-128"/>
                <a:cs typeface="Meiryo UI" pitchFamily="50" charset="-128"/>
              </a:rPr>
              <a:t>Ionization process</a:t>
            </a:r>
            <a:endParaRPr lang="ja-JP" altLang="en-US" sz="2800" u="sng" dirty="0">
              <a:latin typeface="Calibri" pitchFamily="34" charset="0"/>
              <a:ea typeface="Meiryo UI" pitchFamily="50" charset="-128"/>
              <a:cs typeface="Meiryo UI" pitchFamily="50" charset="-128"/>
            </a:endParaRPr>
          </a:p>
          <a:p>
            <a:pPr lvl="1" indent="-216000"/>
            <a:r>
              <a:rPr lang="en-US" altLang="ja-JP" dirty="0">
                <a:latin typeface="Calibri" pitchFamily="34" charset="0"/>
                <a:ea typeface="Meiryo UI" pitchFamily="50" charset="-128"/>
                <a:cs typeface="Meiryo UI" pitchFamily="50" charset="-128"/>
              </a:rPr>
              <a:t>Use gaseous xenon</a:t>
            </a:r>
            <a:endParaRPr lang="en-US" altLang="ja-JP" sz="2400" dirty="0">
              <a:latin typeface="Calibri" pitchFamily="34" charset="0"/>
              <a:ea typeface="Meiryo UI" pitchFamily="50" charset="-128"/>
              <a:cs typeface="Meiryo UI" pitchFamily="50" charset="-128"/>
            </a:endParaRPr>
          </a:p>
          <a:p>
            <a:pPr lvl="1" indent="-216000"/>
            <a:r>
              <a:rPr lang="en-US" altLang="ja-JP" sz="2400" dirty="0">
                <a:latin typeface="Calibri" pitchFamily="34" charset="0"/>
                <a:ea typeface="Meiryo UI" pitchFamily="50" charset="-128"/>
                <a:cs typeface="Meiryo UI" pitchFamily="50" charset="-128"/>
              </a:rPr>
              <a:t>W-value = 22.1eV</a:t>
            </a:r>
          </a:p>
          <a:p>
            <a:pPr lvl="1" indent="-216000"/>
            <a:r>
              <a:rPr lang="en-US" altLang="ja-JP" sz="2400" dirty="0" err="1">
                <a:latin typeface="Calibri" pitchFamily="34" charset="0"/>
                <a:ea typeface="Meiryo UI" pitchFamily="50" charset="-128"/>
                <a:cs typeface="Meiryo UI" pitchFamily="50" charset="-128"/>
              </a:rPr>
              <a:t>Fano</a:t>
            </a:r>
            <a:r>
              <a:rPr lang="en-US" altLang="ja-JP" sz="2400" dirty="0">
                <a:latin typeface="Calibri" pitchFamily="34" charset="0"/>
                <a:ea typeface="Meiryo UI" pitchFamily="50" charset="-128"/>
                <a:cs typeface="Meiryo UI" pitchFamily="50" charset="-128"/>
              </a:rPr>
              <a:t>-factor = 0.13</a:t>
            </a:r>
          </a:p>
          <a:p>
            <a:pPr lvl="1" indent="-216000"/>
            <a:r>
              <a:rPr lang="en-US" altLang="ja-JP" sz="2400" dirty="0">
                <a:latin typeface="Calibri" pitchFamily="34" charset="0"/>
                <a:ea typeface="Meiryo UI" pitchFamily="50" charset="-128"/>
                <a:cs typeface="Meiryo UI" pitchFamily="50" charset="-128"/>
              </a:rPr>
              <a:t>=&gt; 0.25%(FWHM) @2.5MeV</a:t>
            </a:r>
          </a:p>
          <a:p>
            <a:pPr lvl="1" indent="-216000"/>
            <a:endParaRPr lang="en-US" altLang="ja-JP" sz="2400" dirty="0">
              <a:latin typeface="Calibri" pitchFamily="34" charset="0"/>
              <a:ea typeface="Meiryo UI" pitchFamily="50" charset="-128"/>
              <a:cs typeface="Meiryo UI" pitchFamily="50" charset="-128"/>
            </a:endParaRPr>
          </a:p>
          <a:p>
            <a:pPr indent="-216000"/>
            <a:r>
              <a:rPr lang="en-US" altLang="ja-JP" u="sng" dirty="0">
                <a:latin typeface="Calibri" pitchFamily="34" charset="0"/>
                <a:ea typeface="Meiryo UI" pitchFamily="50" charset="-128"/>
                <a:cs typeface="Meiryo UI" pitchFamily="50" charset="-128"/>
              </a:rPr>
              <a:t>Signal multiplication</a:t>
            </a:r>
          </a:p>
          <a:p>
            <a:pPr lvl="1"/>
            <a:r>
              <a:rPr lang="en-US" altLang="ja-JP" dirty="0">
                <a:latin typeface="Calibri" pitchFamily="34" charset="0"/>
                <a:ea typeface="Meiryo UI" pitchFamily="50" charset="-128"/>
                <a:cs typeface="Meiryo UI" pitchFamily="50" charset="-128"/>
              </a:rPr>
              <a:t>Use </a:t>
            </a:r>
            <a:r>
              <a:rPr lang="en-US" altLang="ja-JP" dirty="0" err="1">
                <a:latin typeface="Calibri" pitchFamily="34" charset="0"/>
                <a:ea typeface="Meiryo UI" pitchFamily="50" charset="-128"/>
                <a:cs typeface="Meiryo UI" pitchFamily="50" charset="-128"/>
              </a:rPr>
              <a:t>ElectroLuminescence</a:t>
            </a:r>
            <a:r>
              <a:rPr lang="en-US" altLang="ja-JP" dirty="0">
                <a:latin typeface="Calibri" pitchFamily="34" charset="0"/>
                <a:ea typeface="Meiryo UI" pitchFamily="50" charset="-128"/>
                <a:cs typeface="Meiryo UI" pitchFamily="50" charset="-128"/>
              </a:rPr>
              <a:t> (EL)</a:t>
            </a:r>
          </a:p>
          <a:p>
            <a:pPr lvl="1"/>
            <a:r>
              <a:rPr lang="en-US" altLang="ja-JP" dirty="0">
                <a:latin typeface="Calibri" pitchFamily="34" charset="0"/>
                <a:ea typeface="Meiryo UI" pitchFamily="50" charset="-128"/>
                <a:cs typeface="Meiryo UI" pitchFamily="50" charset="-128"/>
              </a:rPr>
              <a:t>light yield/length is proportional to the electric field</a:t>
            </a:r>
          </a:p>
          <a:p>
            <a:pPr lvl="1"/>
            <a:r>
              <a:rPr lang="en-US" altLang="ja-JP" dirty="0">
                <a:latin typeface="Calibri" pitchFamily="34" charset="0"/>
                <a:ea typeface="Meiryo UI" pitchFamily="50" charset="-128"/>
                <a:cs typeface="Meiryo UI" pitchFamily="50" charset="-128"/>
              </a:rPr>
              <a:t>amplification fluctuation is small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5364088" y="1124744"/>
            <a:ext cx="3491880" cy="2736304"/>
          </a:xfrm>
          <a:prstGeom prst="rect">
            <a:avLst/>
          </a:prstGeom>
          <a:solidFill>
            <a:schemeClr val="bg1"/>
          </a:solidFill>
          <a:ln>
            <a:solidFill>
              <a:srgbClr val="DD8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l="18839" t="23533" r="16181" b="18947"/>
          <a:stretch>
            <a:fillRect/>
          </a:stretch>
        </p:blipFill>
        <p:spPr bwMode="auto">
          <a:xfrm>
            <a:off x="5940152" y="1196752"/>
            <a:ext cx="2811243" cy="2146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正方形/長方形 10"/>
          <p:cNvSpPr/>
          <p:nvPr/>
        </p:nvSpPr>
        <p:spPr>
          <a:xfrm>
            <a:off x="6722417" y="2877911"/>
            <a:ext cx="1997919" cy="313125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>
                <a:solidFill>
                  <a:schemeClr val="tx1"/>
                </a:solidFill>
              </a:rPr>
              <a:t>NIMA396(1997)360</a:t>
            </a:r>
            <a:endParaRPr kumimoji="1" lang="ja-JP" altLang="en-US" sz="1600" dirty="0">
              <a:solidFill>
                <a:schemeClr val="tx1"/>
              </a:solidFill>
            </a:endParaRPr>
          </a:p>
        </p:txBody>
      </p:sp>
      <p:sp>
        <p:nvSpPr>
          <p:cNvPr id="12" name="正方形/長方形 11"/>
          <p:cNvSpPr/>
          <p:nvPr/>
        </p:nvSpPr>
        <p:spPr>
          <a:xfrm rot="16200000">
            <a:off x="4499992" y="2152112"/>
            <a:ext cx="216024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Energy </a:t>
            </a:r>
            <a:r>
              <a:rPr lang="en-US" altLang="ja-JP" dirty="0" err="1">
                <a:solidFill>
                  <a:schemeClr val="tx1"/>
                </a:solidFill>
              </a:rPr>
              <a:t>re</a:t>
            </a:r>
            <a:r>
              <a:rPr kumimoji="1" lang="en-US" altLang="ja-JP" dirty="0" err="1">
                <a:solidFill>
                  <a:schemeClr val="tx1"/>
                </a:solidFill>
              </a:rPr>
              <a:t>olution</a:t>
            </a:r>
            <a:r>
              <a:rPr kumimoji="1" lang="en-US" altLang="ja-JP" dirty="0">
                <a:solidFill>
                  <a:schemeClr val="tx1"/>
                </a:solidFill>
              </a:rPr>
              <a:t> %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5724128" y="3167344"/>
            <a:ext cx="27964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0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5724128" y="2636912"/>
            <a:ext cx="27964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schemeClr val="tx1"/>
                </a:solidFill>
              </a:rPr>
              <a:t>2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5724128" y="2124064"/>
            <a:ext cx="27964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schemeClr val="tx1"/>
                </a:solidFill>
              </a:rPr>
              <a:t>4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5724128" y="1602424"/>
            <a:ext cx="27964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schemeClr val="tx1"/>
                </a:solidFill>
              </a:rPr>
              <a:t>6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5724128" y="1124744"/>
            <a:ext cx="27964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schemeClr val="tx1"/>
                </a:solidFill>
              </a:rPr>
              <a:t>8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5841360" y="3284984"/>
            <a:ext cx="27964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0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6100080" y="3573016"/>
            <a:ext cx="216024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density</a:t>
            </a:r>
            <a:r>
              <a:rPr kumimoji="1" lang="ja-JP" altLang="en-US" dirty="0">
                <a:solidFill>
                  <a:schemeClr val="tx1"/>
                </a:solidFill>
              </a:rPr>
              <a:t> </a:t>
            </a:r>
            <a:r>
              <a:rPr kumimoji="1" lang="en-US" altLang="ja-JP" dirty="0">
                <a:solidFill>
                  <a:schemeClr val="tx1"/>
                </a:solidFill>
              </a:rPr>
              <a:t>[g/cm</a:t>
            </a:r>
            <a:r>
              <a:rPr kumimoji="1" lang="en-US" altLang="ja-JP" baseline="30000" dirty="0">
                <a:solidFill>
                  <a:schemeClr val="tx1"/>
                </a:solidFill>
              </a:rPr>
              <a:t>3</a:t>
            </a:r>
            <a:r>
              <a:rPr lang="en-US" altLang="ja-JP" dirty="0">
                <a:solidFill>
                  <a:schemeClr val="tx1"/>
                </a:solidFill>
              </a:rPr>
              <a:t>]</a:t>
            </a:r>
            <a:endParaRPr kumimoji="1" lang="ja-JP" altLang="en-US" baseline="30000" dirty="0">
              <a:solidFill>
                <a:schemeClr val="tx1"/>
              </a:solidFill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6523336" y="3284984"/>
            <a:ext cx="288032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schemeClr val="tx1"/>
                </a:solidFill>
              </a:rPr>
              <a:t>1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7225832" y="3284984"/>
            <a:ext cx="27964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schemeClr val="tx1"/>
                </a:solidFill>
              </a:rPr>
              <a:t>2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7919536" y="3284984"/>
            <a:ext cx="27964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schemeClr val="tx1"/>
                </a:solidFill>
              </a:rPr>
              <a:t>3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8604448" y="3284984"/>
            <a:ext cx="27964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schemeClr val="tx1"/>
                </a:solidFill>
              </a:rPr>
              <a:t>4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6012160" y="1772816"/>
            <a:ext cx="1008112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100atm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cxnSp>
        <p:nvCxnSpPr>
          <p:cNvPr id="25" name="直線矢印コネクタ 24"/>
          <p:cNvCxnSpPr/>
          <p:nvPr/>
        </p:nvCxnSpPr>
        <p:spPr>
          <a:xfrm>
            <a:off x="6300192" y="2132856"/>
            <a:ext cx="0" cy="86409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正方形/長方形 25"/>
          <p:cNvSpPr/>
          <p:nvPr/>
        </p:nvSpPr>
        <p:spPr>
          <a:xfrm>
            <a:off x="6372200" y="1268760"/>
            <a:ext cx="1547336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err="1">
                <a:solidFill>
                  <a:schemeClr val="tx1"/>
                </a:solidFill>
              </a:rPr>
              <a:t>E</a:t>
            </a:r>
            <a:r>
              <a:rPr lang="en-US" altLang="ja-JP" baseline="-25000" dirty="0" err="1">
                <a:solidFill>
                  <a:schemeClr val="tx1"/>
                </a:solidFill>
              </a:rPr>
              <a:t>γ</a:t>
            </a:r>
            <a:r>
              <a:rPr kumimoji="1" lang="en-US" altLang="ja-JP" dirty="0">
                <a:solidFill>
                  <a:schemeClr val="tx1"/>
                </a:solidFill>
              </a:rPr>
              <a:t>=662keV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1763688" y="6381328"/>
            <a:ext cx="360040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>
              <a:solidFill>
                <a:schemeClr val="tx1"/>
              </a:solidFill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5364088" y="4005064"/>
            <a:ext cx="3491880" cy="2664296"/>
          </a:xfrm>
          <a:prstGeom prst="rect">
            <a:avLst/>
          </a:prstGeom>
          <a:solidFill>
            <a:schemeClr val="bg1"/>
          </a:solidFill>
          <a:ln>
            <a:solidFill>
              <a:srgbClr val="99FF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>
              <a:solidFill>
                <a:schemeClr val="tx1"/>
              </a:solidFill>
            </a:endParaRPr>
          </a:p>
        </p:txBody>
      </p:sp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4" cstate="print"/>
          <a:srcRect l="45755" t="31906" r="16202" b="44678"/>
          <a:stretch>
            <a:fillRect/>
          </a:stretch>
        </p:blipFill>
        <p:spPr bwMode="auto">
          <a:xfrm>
            <a:off x="6516216" y="5517232"/>
            <a:ext cx="2173932" cy="1063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4" cstate="print"/>
          <a:srcRect l="9720" t="31213" r="52515" b="44597"/>
          <a:stretch>
            <a:fillRect/>
          </a:stretch>
        </p:blipFill>
        <p:spPr bwMode="auto">
          <a:xfrm>
            <a:off x="6588224" y="4077072"/>
            <a:ext cx="2158008" cy="109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正方形/長方形 35"/>
          <p:cNvSpPr/>
          <p:nvPr/>
        </p:nvSpPr>
        <p:spPr>
          <a:xfrm>
            <a:off x="8460432" y="4365104"/>
            <a:ext cx="360040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/>
          <p:cNvSpPr/>
          <p:nvPr/>
        </p:nvSpPr>
        <p:spPr>
          <a:xfrm>
            <a:off x="6444208" y="5157192"/>
            <a:ext cx="57606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正方形/長方形 37"/>
          <p:cNvSpPr/>
          <p:nvPr/>
        </p:nvSpPr>
        <p:spPr>
          <a:xfrm>
            <a:off x="6444208" y="6381328"/>
            <a:ext cx="720080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4" cstate="print"/>
          <a:srcRect l="38703" t="31213" r="52515" b="64032"/>
          <a:stretch>
            <a:fillRect/>
          </a:stretch>
        </p:blipFill>
        <p:spPr bwMode="auto">
          <a:xfrm>
            <a:off x="8244408" y="5517232"/>
            <a:ext cx="501824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正方形/長方形 30"/>
          <p:cNvSpPr/>
          <p:nvPr/>
        </p:nvSpPr>
        <p:spPr>
          <a:xfrm>
            <a:off x="5436096" y="5301208"/>
            <a:ext cx="2376264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dirty="0" err="1">
                <a:solidFill>
                  <a:schemeClr val="tx1"/>
                </a:solidFill>
              </a:rPr>
              <a:t>ElectroLuminescence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40" name="正方形/長方形 39"/>
          <p:cNvSpPr/>
          <p:nvPr/>
        </p:nvSpPr>
        <p:spPr>
          <a:xfrm>
            <a:off x="5436096" y="4149080"/>
            <a:ext cx="1375272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dirty="0">
                <a:solidFill>
                  <a:schemeClr val="tx1"/>
                </a:solidFill>
              </a:rPr>
              <a:t>Avalanche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44" name="正方形/長方形 43"/>
          <p:cNvSpPr/>
          <p:nvPr/>
        </p:nvSpPr>
        <p:spPr>
          <a:xfrm>
            <a:off x="5508103" y="6356353"/>
            <a:ext cx="1907995" cy="240999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>
                <a:solidFill>
                  <a:schemeClr val="tx1"/>
                </a:solidFill>
              </a:rPr>
              <a:t>Noble gas detector</a:t>
            </a:r>
            <a:endParaRPr kumimoji="1" lang="ja-JP" altLang="en-US" sz="1600" dirty="0">
              <a:solidFill>
                <a:schemeClr val="tx1"/>
              </a:solidFill>
            </a:endParaRPr>
          </a:p>
        </p:txBody>
      </p:sp>
      <p:sp>
        <p:nvSpPr>
          <p:cNvPr id="43" name="スライド番号プレースホルダ 4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3855437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kiseki\Documents\AXEL\写真\20141002_検出器（by潘）\DSC_0270.png"/>
          <p:cNvPicPr>
            <a:picLocks noChangeAspect="1" noChangeArrowheads="1"/>
          </p:cNvPicPr>
          <p:nvPr/>
        </p:nvPicPr>
        <p:blipFill>
          <a:blip r:embed="rId2" cstate="print">
            <a:lum bright="-30000" contrast="-30000"/>
          </a:blip>
          <a:srcRect t="17985" b="65493"/>
          <a:stretch>
            <a:fillRect/>
          </a:stretch>
        </p:blipFill>
        <p:spPr bwMode="auto">
          <a:xfrm>
            <a:off x="0" y="0"/>
            <a:ext cx="9144000" cy="1008112"/>
          </a:xfrm>
          <a:prstGeom prst="rect">
            <a:avLst/>
          </a:prstGeom>
          <a:noFill/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08912" cy="864096"/>
          </a:xfrm>
        </p:spPr>
        <p:txBody>
          <a:bodyPr>
            <a:noAutofit/>
          </a:bodyPr>
          <a:lstStyle/>
          <a:p>
            <a:pPr algn="l"/>
            <a:r>
              <a:rPr lang="en-US" altLang="ja-JP" b="1" dirty="0">
                <a:solidFill>
                  <a:schemeClr val="bg1"/>
                </a:solidFill>
                <a:latin typeface="Corbel" pitchFamily="34" charset="0"/>
                <a:ea typeface="HGP平成角ｺﾞｼｯｸ体W9" pitchFamily="50" charset="-128"/>
                <a:cs typeface="Meiryo UI" pitchFamily="50" charset="-128"/>
              </a:rPr>
              <a:t>New GND mesh idea</a:t>
            </a:r>
            <a:endParaRPr kumimoji="1" lang="ja-JP" altLang="en-US" b="1" baseline="-25000" dirty="0">
              <a:solidFill>
                <a:srgbClr val="99FFDD"/>
              </a:solidFill>
              <a:latin typeface="Corbel" pitchFamily="34" charset="0"/>
              <a:ea typeface="HGP平成角ｺﾞｼｯｸ体W9" pitchFamily="50" charset="-128"/>
              <a:cs typeface="Meiryo UI" pitchFamily="50" charset="-128"/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79512" y="1268760"/>
            <a:ext cx="8784976" cy="5472608"/>
          </a:xfrm>
        </p:spPr>
        <p:txBody>
          <a:bodyPr>
            <a:normAutofit/>
          </a:bodyPr>
          <a:lstStyle/>
          <a:p>
            <a:pPr indent="-216000"/>
            <a:r>
              <a:rPr lang="en-US" altLang="ja-JP" dirty="0">
                <a:latin typeface="Calibri" pitchFamily="34" charset="0"/>
                <a:ea typeface="Meiryo UI" pitchFamily="50" charset="-128"/>
                <a:cs typeface="Meiryo UI" pitchFamily="50" charset="-128"/>
              </a:rPr>
              <a:t>Fine etched electrode</a:t>
            </a:r>
          </a:p>
          <a:p>
            <a:pPr lvl="1"/>
            <a:r>
              <a:rPr lang="en-US" altLang="ja-JP" dirty="0">
                <a:latin typeface="Calibri" pitchFamily="34" charset="0"/>
                <a:ea typeface="Meiryo UI" pitchFamily="50" charset="-128"/>
                <a:cs typeface="Meiryo UI" pitchFamily="50" charset="-128"/>
              </a:rPr>
              <a:t>Isolate cell from EL photon</a:t>
            </a:r>
          </a:p>
          <a:p>
            <a:pPr lvl="1"/>
            <a:r>
              <a:rPr lang="en-US" altLang="ja-JP" dirty="0">
                <a:latin typeface="Calibri" pitchFamily="34" charset="0"/>
                <a:ea typeface="Meiryo UI" pitchFamily="50" charset="-128"/>
                <a:cs typeface="Meiryo UI" pitchFamily="50" charset="-128"/>
              </a:rPr>
              <a:t>Strong for stretching and deflection</a:t>
            </a:r>
          </a:p>
          <a:p>
            <a:pPr lvl="1"/>
            <a:endParaRPr lang="en-US" altLang="ja-JP" dirty="0">
              <a:latin typeface="Calibri" pitchFamily="34" charset="0"/>
              <a:ea typeface="Meiryo UI" pitchFamily="50" charset="-128"/>
              <a:cs typeface="Meiryo UI" pitchFamily="50" charset="-12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8170" t="23100" r="20479" b="16001"/>
          <a:stretch>
            <a:fillRect/>
          </a:stretch>
        </p:blipFill>
        <p:spPr bwMode="auto">
          <a:xfrm>
            <a:off x="4355976" y="3678167"/>
            <a:ext cx="4788024" cy="3179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正方形/長方形 7"/>
          <p:cNvSpPr/>
          <p:nvPr/>
        </p:nvSpPr>
        <p:spPr>
          <a:xfrm>
            <a:off x="251520" y="5229200"/>
            <a:ext cx="648072" cy="59442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1475656" y="5229200"/>
            <a:ext cx="648072" cy="59442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 dirty="0">
                <a:solidFill>
                  <a:schemeClr val="tx1"/>
                </a:solidFill>
              </a:rPr>
              <a:t>PTFE</a:t>
            </a:r>
            <a:endParaRPr kumimoji="1" lang="ja-JP" altLang="en-US" sz="1600" b="1" dirty="0">
              <a:solidFill>
                <a:schemeClr val="tx1"/>
              </a:solidFill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869014" y="5943734"/>
            <a:ext cx="588992" cy="2969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kumimoji="1" lang="en-US" altLang="ja-JP" sz="1400" b="1" dirty="0"/>
              <a:t>MPPC</a:t>
            </a:r>
            <a:endParaRPr kumimoji="1" lang="ja-JP" altLang="en-US" sz="1400" b="1" dirty="0"/>
          </a:p>
        </p:txBody>
      </p:sp>
      <p:cxnSp>
        <p:nvCxnSpPr>
          <p:cNvPr id="11" name="直線コネクタ 10"/>
          <p:cNvCxnSpPr/>
          <p:nvPr/>
        </p:nvCxnSpPr>
        <p:spPr>
          <a:xfrm>
            <a:off x="1157105" y="3418672"/>
            <a:ext cx="0" cy="2426761"/>
          </a:xfrm>
          <a:prstGeom prst="line">
            <a:avLst/>
          </a:prstGeom>
          <a:ln w="952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フリーフォーム 11"/>
          <p:cNvSpPr/>
          <p:nvPr/>
        </p:nvSpPr>
        <p:spPr>
          <a:xfrm>
            <a:off x="1000244" y="3361270"/>
            <a:ext cx="107360" cy="2532171"/>
          </a:xfrm>
          <a:custGeom>
            <a:avLst/>
            <a:gdLst>
              <a:gd name="connsiteX0" fmla="*/ 3089 w 223289"/>
              <a:gd name="connsiteY0" fmla="*/ 0 h 3228975"/>
              <a:gd name="connsiteX1" fmla="*/ 17377 w 223289"/>
              <a:gd name="connsiteY1" fmla="*/ 1781175 h 3228975"/>
              <a:gd name="connsiteX2" fmla="*/ 136439 w 223289"/>
              <a:gd name="connsiteY2" fmla="*/ 2090738 h 3228975"/>
              <a:gd name="connsiteX3" fmla="*/ 207877 w 223289"/>
              <a:gd name="connsiteY3" fmla="*/ 2328863 h 3228975"/>
              <a:gd name="connsiteX4" fmla="*/ 222164 w 223289"/>
              <a:gd name="connsiteY4" fmla="*/ 2819400 h 3228975"/>
              <a:gd name="connsiteX5" fmla="*/ 188827 w 223289"/>
              <a:gd name="connsiteY5" fmla="*/ 3228975 h 3228975"/>
              <a:gd name="connsiteX0" fmla="*/ 5062 w 225262"/>
              <a:gd name="connsiteY0" fmla="*/ 0 h 3228975"/>
              <a:gd name="connsiteX1" fmla="*/ 14588 w 225262"/>
              <a:gd name="connsiteY1" fmla="*/ 1633537 h 3228975"/>
              <a:gd name="connsiteX2" fmla="*/ 138412 w 225262"/>
              <a:gd name="connsiteY2" fmla="*/ 2090738 h 3228975"/>
              <a:gd name="connsiteX3" fmla="*/ 209850 w 225262"/>
              <a:gd name="connsiteY3" fmla="*/ 2328863 h 3228975"/>
              <a:gd name="connsiteX4" fmla="*/ 224137 w 225262"/>
              <a:gd name="connsiteY4" fmla="*/ 2819400 h 3228975"/>
              <a:gd name="connsiteX5" fmla="*/ 190800 w 225262"/>
              <a:gd name="connsiteY5" fmla="*/ 3228975 h 3228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5262" h="3228975">
                <a:moveTo>
                  <a:pt x="5062" y="0"/>
                </a:moveTo>
                <a:cubicBezTo>
                  <a:pt x="1093" y="716359"/>
                  <a:pt x="-7637" y="1285081"/>
                  <a:pt x="14588" y="1633537"/>
                </a:cubicBezTo>
                <a:cubicBezTo>
                  <a:pt x="36813" y="1981993"/>
                  <a:pt x="105868" y="1974850"/>
                  <a:pt x="138412" y="2090738"/>
                </a:cubicBezTo>
                <a:cubicBezTo>
                  <a:pt x="170956" y="2206626"/>
                  <a:pt x="195563" y="2207419"/>
                  <a:pt x="209850" y="2328863"/>
                </a:cubicBezTo>
                <a:cubicBezTo>
                  <a:pt x="224138" y="2450307"/>
                  <a:pt x="227312" y="2669381"/>
                  <a:pt x="224137" y="2819400"/>
                </a:cubicBezTo>
                <a:cubicBezTo>
                  <a:pt x="220962" y="2969419"/>
                  <a:pt x="210644" y="3086894"/>
                  <a:pt x="190800" y="3228975"/>
                </a:cubicBezTo>
              </a:path>
            </a:pathLst>
          </a:custGeom>
          <a:noFill/>
          <a:ln w="952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フリーフォーム 12"/>
          <p:cNvSpPr/>
          <p:nvPr/>
        </p:nvSpPr>
        <p:spPr>
          <a:xfrm>
            <a:off x="798226" y="3348703"/>
            <a:ext cx="257496" cy="2532171"/>
          </a:xfrm>
          <a:custGeom>
            <a:avLst/>
            <a:gdLst>
              <a:gd name="connsiteX0" fmla="*/ 3089 w 223289"/>
              <a:gd name="connsiteY0" fmla="*/ 0 h 3228975"/>
              <a:gd name="connsiteX1" fmla="*/ 17377 w 223289"/>
              <a:gd name="connsiteY1" fmla="*/ 1781175 h 3228975"/>
              <a:gd name="connsiteX2" fmla="*/ 136439 w 223289"/>
              <a:gd name="connsiteY2" fmla="*/ 2090738 h 3228975"/>
              <a:gd name="connsiteX3" fmla="*/ 207877 w 223289"/>
              <a:gd name="connsiteY3" fmla="*/ 2328863 h 3228975"/>
              <a:gd name="connsiteX4" fmla="*/ 222164 w 223289"/>
              <a:gd name="connsiteY4" fmla="*/ 2819400 h 3228975"/>
              <a:gd name="connsiteX5" fmla="*/ 188827 w 223289"/>
              <a:gd name="connsiteY5" fmla="*/ 3228975 h 3228975"/>
              <a:gd name="connsiteX0" fmla="*/ 5062 w 225262"/>
              <a:gd name="connsiteY0" fmla="*/ 0 h 3228975"/>
              <a:gd name="connsiteX1" fmla="*/ 14588 w 225262"/>
              <a:gd name="connsiteY1" fmla="*/ 1633537 h 3228975"/>
              <a:gd name="connsiteX2" fmla="*/ 138412 w 225262"/>
              <a:gd name="connsiteY2" fmla="*/ 2090738 h 3228975"/>
              <a:gd name="connsiteX3" fmla="*/ 209850 w 225262"/>
              <a:gd name="connsiteY3" fmla="*/ 2328863 h 3228975"/>
              <a:gd name="connsiteX4" fmla="*/ 224137 w 225262"/>
              <a:gd name="connsiteY4" fmla="*/ 2819400 h 3228975"/>
              <a:gd name="connsiteX5" fmla="*/ 190800 w 225262"/>
              <a:gd name="connsiteY5" fmla="*/ 3228975 h 3228975"/>
              <a:gd name="connsiteX0" fmla="*/ 5062 w 283587"/>
              <a:gd name="connsiteY0" fmla="*/ 0 h 3228975"/>
              <a:gd name="connsiteX1" fmla="*/ 14588 w 283587"/>
              <a:gd name="connsiteY1" fmla="*/ 1633537 h 3228975"/>
              <a:gd name="connsiteX2" fmla="*/ 138412 w 283587"/>
              <a:gd name="connsiteY2" fmla="*/ 2090738 h 3228975"/>
              <a:gd name="connsiteX3" fmla="*/ 281288 w 283587"/>
              <a:gd name="connsiteY3" fmla="*/ 2343150 h 3228975"/>
              <a:gd name="connsiteX4" fmla="*/ 224137 w 283587"/>
              <a:gd name="connsiteY4" fmla="*/ 2819400 h 3228975"/>
              <a:gd name="connsiteX5" fmla="*/ 190800 w 283587"/>
              <a:gd name="connsiteY5" fmla="*/ 3228975 h 3228975"/>
              <a:gd name="connsiteX0" fmla="*/ 3884 w 282409"/>
              <a:gd name="connsiteY0" fmla="*/ 0 h 3228975"/>
              <a:gd name="connsiteX1" fmla="*/ 13410 w 282409"/>
              <a:gd name="connsiteY1" fmla="*/ 1633537 h 3228975"/>
              <a:gd name="connsiteX2" fmla="*/ 117251 w 282409"/>
              <a:gd name="connsiteY2" fmla="*/ 2068662 h 3228975"/>
              <a:gd name="connsiteX3" fmla="*/ 137234 w 282409"/>
              <a:gd name="connsiteY3" fmla="*/ 2090738 h 3228975"/>
              <a:gd name="connsiteX4" fmla="*/ 280110 w 282409"/>
              <a:gd name="connsiteY4" fmla="*/ 2343150 h 3228975"/>
              <a:gd name="connsiteX5" fmla="*/ 222959 w 282409"/>
              <a:gd name="connsiteY5" fmla="*/ 2819400 h 3228975"/>
              <a:gd name="connsiteX6" fmla="*/ 189622 w 282409"/>
              <a:gd name="connsiteY6" fmla="*/ 3228975 h 3228975"/>
              <a:gd name="connsiteX0" fmla="*/ 3884 w 280448"/>
              <a:gd name="connsiteY0" fmla="*/ 0 h 3228975"/>
              <a:gd name="connsiteX1" fmla="*/ 13410 w 280448"/>
              <a:gd name="connsiteY1" fmla="*/ 1633537 h 3228975"/>
              <a:gd name="connsiteX2" fmla="*/ 117251 w 280448"/>
              <a:gd name="connsiteY2" fmla="*/ 2068662 h 3228975"/>
              <a:gd name="connsiteX3" fmla="*/ 194384 w 280448"/>
              <a:gd name="connsiteY3" fmla="*/ 2162175 h 3228975"/>
              <a:gd name="connsiteX4" fmla="*/ 280110 w 280448"/>
              <a:gd name="connsiteY4" fmla="*/ 2343150 h 3228975"/>
              <a:gd name="connsiteX5" fmla="*/ 222959 w 280448"/>
              <a:gd name="connsiteY5" fmla="*/ 2819400 h 3228975"/>
              <a:gd name="connsiteX6" fmla="*/ 189622 w 280448"/>
              <a:gd name="connsiteY6" fmla="*/ 3228975 h 3228975"/>
              <a:gd name="connsiteX0" fmla="*/ 2083 w 278647"/>
              <a:gd name="connsiteY0" fmla="*/ 0 h 3228975"/>
              <a:gd name="connsiteX1" fmla="*/ 11609 w 278647"/>
              <a:gd name="connsiteY1" fmla="*/ 1633537 h 3228975"/>
              <a:gd name="connsiteX2" fmla="*/ 77350 w 278647"/>
              <a:gd name="connsiteY2" fmla="*/ 2006750 h 3228975"/>
              <a:gd name="connsiteX3" fmla="*/ 192583 w 278647"/>
              <a:gd name="connsiteY3" fmla="*/ 2162175 h 3228975"/>
              <a:gd name="connsiteX4" fmla="*/ 278309 w 278647"/>
              <a:gd name="connsiteY4" fmla="*/ 2343150 h 3228975"/>
              <a:gd name="connsiteX5" fmla="*/ 221158 w 278647"/>
              <a:gd name="connsiteY5" fmla="*/ 2819400 h 3228975"/>
              <a:gd name="connsiteX6" fmla="*/ 187821 w 278647"/>
              <a:gd name="connsiteY6" fmla="*/ 3228975 h 3228975"/>
              <a:gd name="connsiteX0" fmla="*/ 2083 w 283325"/>
              <a:gd name="connsiteY0" fmla="*/ 0 h 3228975"/>
              <a:gd name="connsiteX1" fmla="*/ 11609 w 283325"/>
              <a:gd name="connsiteY1" fmla="*/ 1633537 h 3228975"/>
              <a:gd name="connsiteX2" fmla="*/ 77350 w 283325"/>
              <a:gd name="connsiteY2" fmla="*/ 2006750 h 3228975"/>
              <a:gd name="connsiteX3" fmla="*/ 192583 w 283325"/>
              <a:gd name="connsiteY3" fmla="*/ 2162175 h 3228975"/>
              <a:gd name="connsiteX4" fmla="*/ 278309 w 283325"/>
              <a:gd name="connsiteY4" fmla="*/ 2343150 h 3228975"/>
              <a:gd name="connsiteX5" fmla="*/ 264021 w 283325"/>
              <a:gd name="connsiteY5" fmla="*/ 2828925 h 3228975"/>
              <a:gd name="connsiteX6" fmla="*/ 187821 w 283325"/>
              <a:gd name="connsiteY6" fmla="*/ 3228975 h 3228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3325" h="3228975">
                <a:moveTo>
                  <a:pt x="2083" y="0"/>
                </a:moveTo>
                <a:cubicBezTo>
                  <a:pt x="-1886" y="716359"/>
                  <a:pt x="-935" y="1299079"/>
                  <a:pt x="11609" y="1633537"/>
                </a:cubicBezTo>
                <a:cubicBezTo>
                  <a:pt x="24153" y="1967995"/>
                  <a:pt x="56713" y="1930550"/>
                  <a:pt x="77350" y="2006750"/>
                </a:cubicBezTo>
                <a:cubicBezTo>
                  <a:pt x="97987" y="2082950"/>
                  <a:pt x="159090" y="2106108"/>
                  <a:pt x="192583" y="2162175"/>
                </a:cubicBezTo>
                <a:cubicBezTo>
                  <a:pt x="226076" y="2218242"/>
                  <a:pt x="266403" y="2232025"/>
                  <a:pt x="278309" y="2343150"/>
                </a:cubicBezTo>
                <a:cubicBezTo>
                  <a:pt x="290215" y="2454275"/>
                  <a:pt x="279102" y="2681288"/>
                  <a:pt x="264021" y="2828925"/>
                </a:cubicBezTo>
                <a:cubicBezTo>
                  <a:pt x="248940" y="2976562"/>
                  <a:pt x="207665" y="3086894"/>
                  <a:pt x="187821" y="3228975"/>
                </a:cubicBezTo>
              </a:path>
            </a:pathLst>
          </a:custGeom>
          <a:noFill/>
          <a:ln w="952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フリーフォーム 13"/>
          <p:cNvSpPr/>
          <p:nvPr/>
        </p:nvSpPr>
        <p:spPr>
          <a:xfrm flipH="1">
            <a:off x="1192247" y="3331372"/>
            <a:ext cx="130887" cy="2532171"/>
          </a:xfrm>
          <a:custGeom>
            <a:avLst/>
            <a:gdLst>
              <a:gd name="connsiteX0" fmla="*/ 3089 w 223289"/>
              <a:gd name="connsiteY0" fmla="*/ 0 h 3228975"/>
              <a:gd name="connsiteX1" fmla="*/ 17377 w 223289"/>
              <a:gd name="connsiteY1" fmla="*/ 1781175 h 3228975"/>
              <a:gd name="connsiteX2" fmla="*/ 136439 w 223289"/>
              <a:gd name="connsiteY2" fmla="*/ 2090738 h 3228975"/>
              <a:gd name="connsiteX3" fmla="*/ 207877 w 223289"/>
              <a:gd name="connsiteY3" fmla="*/ 2328863 h 3228975"/>
              <a:gd name="connsiteX4" fmla="*/ 222164 w 223289"/>
              <a:gd name="connsiteY4" fmla="*/ 2819400 h 3228975"/>
              <a:gd name="connsiteX5" fmla="*/ 188827 w 223289"/>
              <a:gd name="connsiteY5" fmla="*/ 3228975 h 3228975"/>
              <a:gd name="connsiteX0" fmla="*/ 5062 w 225262"/>
              <a:gd name="connsiteY0" fmla="*/ 0 h 3228975"/>
              <a:gd name="connsiteX1" fmla="*/ 14588 w 225262"/>
              <a:gd name="connsiteY1" fmla="*/ 1633537 h 3228975"/>
              <a:gd name="connsiteX2" fmla="*/ 138412 w 225262"/>
              <a:gd name="connsiteY2" fmla="*/ 2090738 h 3228975"/>
              <a:gd name="connsiteX3" fmla="*/ 209850 w 225262"/>
              <a:gd name="connsiteY3" fmla="*/ 2328863 h 3228975"/>
              <a:gd name="connsiteX4" fmla="*/ 224137 w 225262"/>
              <a:gd name="connsiteY4" fmla="*/ 2819400 h 3228975"/>
              <a:gd name="connsiteX5" fmla="*/ 190800 w 225262"/>
              <a:gd name="connsiteY5" fmla="*/ 3228975 h 3228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5262" h="3228975">
                <a:moveTo>
                  <a:pt x="5062" y="0"/>
                </a:moveTo>
                <a:cubicBezTo>
                  <a:pt x="1093" y="716359"/>
                  <a:pt x="-7637" y="1285081"/>
                  <a:pt x="14588" y="1633537"/>
                </a:cubicBezTo>
                <a:cubicBezTo>
                  <a:pt x="36813" y="1981993"/>
                  <a:pt x="105868" y="1974850"/>
                  <a:pt x="138412" y="2090738"/>
                </a:cubicBezTo>
                <a:cubicBezTo>
                  <a:pt x="170956" y="2206626"/>
                  <a:pt x="195563" y="2207419"/>
                  <a:pt x="209850" y="2328863"/>
                </a:cubicBezTo>
                <a:cubicBezTo>
                  <a:pt x="224138" y="2450307"/>
                  <a:pt x="227312" y="2669381"/>
                  <a:pt x="224137" y="2819400"/>
                </a:cubicBezTo>
                <a:cubicBezTo>
                  <a:pt x="220962" y="2969419"/>
                  <a:pt x="210644" y="3086894"/>
                  <a:pt x="190800" y="3228975"/>
                </a:cubicBezTo>
              </a:path>
            </a:pathLst>
          </a:custGeom>
          <a:noFill/>
          <a:ln w="952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フリーフォーム 14"/>
          <p:cNvSpPr/>
          <p:nvPr/>
        </p:nvSpPr>
        <p:spPr>
          <a:xfrm flipH="1">
            <a:off x="1244192" y="3348703"/>
            <a:ext cx="248213" cy="2532171"/>
          </a:xfrm>
          <a:custGeom>
            <a:avLst/>
            <a:gdLst>
              <a:gd name="connsiteX0" fmla="*/ 3089 w 223289"/>
              <a:gd name="connsiteY0" fmla="*/ 0 h 3228975"/>
              <a:gd name="connsiteX1" fmla="*/ 17377 w 223289"/>
              <a:gd name="connsiteY1" fmla="*/ 1781175 h 3228975"/>
              <a:gd name="connsiteX2" fmla="*/ 136439 w 223289"/>
              <a:gd name="connsiteY2" fmla="*/ 2090738 h 3228975"/>
              <a:gd name="connsiteX3" fmla="*/ 207877 w 223289"/>
              <a:gd name="connsiteY3" fmla="*/ 2328863 h 3228975"/>
              <a:gd name="connsiteX4" fmla="*/ 222164 w 223289"/>
              <a:gd name="connsiteY4" fmla="*/ 2819400 h 3228975"/>
              <a:gd name="connsiteX5" fmla="*/ 188827 w 223289"/>
              <a:gd name="connsiteY5" fmla="*/ 3228975 h 3228975"/>
              <a:gd name="connsiteX0" fmla="*/ 5062 w 225262"/>
              <a:gd name="connsiteY0" fmla="*/ 0 h 3228975"/>
              <a:gd name="connsiteX1" fmla="*/ 14588 w 225262"/>
              <a:gd name="connsiteY1" fmla="*/ 1633537 h 3228975"/>
              <a:gd name="connsiteX2" fmla="*/ 138412 w 225262"/>
              <a:gd name="connsiteY2" fmla="*/ 2090738 h 3228975"/>
              <a:gd name="connsiteX3" fmla="*/ 209850 w 225262"/>
              <a:gd name="connsiteY3" fmla="*/ 2328863 h 3228975"/>
              <a:gd name="connsiteX4" fmla="*/ 224137 w 225262"/>
              <a:gd name="connsiteY4" fmla="*/ 2819400 h 3228975"/>
              <a:gd name="connsiteX5" fmla="*/ 190800 w 225262"/>
              <a:gd name="connsiteY5" fmla="*/ 3228975 h 3228975"/>
              <a:gd name="connsiteX0" fmla="*/ 5062 w 283587"/>
              <a:gd name="connsiteY0" fmla="*/ 0 h 3228975"/>
              <a:gd name="connsiteX1" fmla="*/ 14588 w 283587"/>
              <a:gd name="connsiteY1" fmla="*/ 1633537 h 3228975"/>
              <a:gd name="connsiteX2" fmla="*/ 138412 w 283587"/>
              <a:gd name="connsiteY2" fmla="*/ 2090738 h 3228975"/>
              <a:gd name="connsiteX3" fmla="*/ 281288 w 283587"/>
              <a:gd name="connsiteY3" fmla="*/ 2343150 h 3228975"/>
              <a:gd name="connsiteX4" fmla="*/ 224137 w 283587"/>
              <a:gd name="connsiteY4" fmla="*/ 2819400 h 3228975"/>
              <a:gd name="connsiteX5" fmla="*/ 190800 w 283587"/>
              <a:gd name="connsiteY5" fmla="*/ 3228975 h 3228975"/>
              <a:gd name="connsiteX0" fmla="*/ 3884 w 282409"/>
              <a:gd name="connsiteY0" fmla="*/ 0 h 3228975"/>
              <a:gd name="connsiteX1" fmla="*/ 13410 w 282409"/>
              <a:gd name="connsiteY1" fmla="*/ 1633537 h 3228975"/>
              <a:gd name="connsiteX2" fmla="*/ 117251 w 282409"/>
              <a:gd name="connsiteY2" fmla="*/ 2068662 h 3228975"/>
              <a:gd name="connsiteX3" fmla="*/ 137234 w 282409"/>
              <a:gd name="connsiteY3" fmla="*/ 2090738 h 3228975"/>
              <a:gd name="connsiteX4" fmla="*/ 280110 w 282409"/>
              <a:gd name="connsiteY4" fmla="*/ 2343150 h 3228975"/>
              <a:gd name="connsiteX5" fmla="*/ 222959 w 282409"/>
              <a:gd name="connsiteY5" fmla="*/ 2819400 h 3228975"/>
              <a:gd name="connsiteX6" fmla="*/ 189622 w 282409"/>
              <a:gd name="connsiteY6" fmla="*/ 3228975 h 3228975"/>
              <a:gd name="connsiteX0" fmla="*/ 3884 w 280448"/>
              <a:gd name="connsiteY0" fmla="*/ 0 h 3228975"/>
              <a:gd name="connsiteX1" fmla="*/ 13410 w 280448"/>
              <a:gd name="connsiteY1" fmla="*/ 1633537 h 3228975"/>
              <a:gd name="connsiteX2" fmla="*/ 117251 w 280448"/>
              <a:gd name="connsiteY2" fmla="*/ 2068662 h 3228975"/>
              <a:gd name="connsiteX3" fmla="*/ 194384 w 280448"/>
              <a:gd name="connsiteY3" fmla="*/ 2162175 h 3228975"/>
              <a:gd name="connsiteX4" fmla="*/ 280110 w 280448"/>
              <a:gd name="connsiteY4" fmla="*/ 2343150 h 3228975"/>
              <a:gd name="connsiteX5" fmla="*/ 222959 w 280448"/>
              <a:gd name="connsiteY5" fmla="*/ 2819400 h 3228975"/>
              <a:gd name="connsiteX6" fmla="*/ 189622 w 280448"/>
              <a:gd name="connsiteY6" fmla="*/ 3228975 h 3228975"/>
              <a:gd name="connsiteX0" fmla="*/ 2083 w 278647"/>
              <a:gd name="connsiteY0" fmla="*/ 0 h 3228975"/>
              <a:gd name="connsiteX1" fmla="*/ 11609 w 278647"/>
              <a:gd name="connsiteY1" fmla="*/ 1633537 h 3228975"/>
              <a:gd name="connsiteX2" fmla="*/ 77350 w 278647"/>
              <a:gd name="connsiteY2" fmla="*/ 2006750 h 3228975"/>
              <a:gd name="connsiteX3" fmla="*/ 192583 w 278647"/>
              <a:gd name="connsiteY3" fmla="*/ 2162175 h 3228975"/>
              <a:gd name="connsiteX4" fmla="*/ 278309 w 278647"/>
              <a:gd name="connsiteY4" fmla="*/ 2343150 h 3228975"/>
              <a:gd name="connsiteX5" fmla="*/ 221158 w 278647"/>
              <a:gd name="connsiteY5" fmla="*/ 2819400 h 3228975"/>
              <a:gd name="connsiteX6" fmla="*/ 187821 w 278647"/>
              <a:gd name="connsiteY6" fmla="*/ 3228975 h 3228975"/>
              <a:gd name="connsiteX0" fmla="*/ 2083 w 283325"/>
              <a:gd name="connsiteY0" fmla="*/ 0 h 3228975"/>
              <a:gd name="connsiteX1" fmla="*/ 11609 w 283325"/>
              <a:gd name="connsiteY1" fmla="*/ 1633537 h 3228975"/>
              <a:gd name="connsiteX2" fmla="*/ 77350 w 283325"/>
              <a:gd name="connsiteY2" fmla="*/ 2006750 h 3228975"/>
              <a:gd name="connsiteX3" fmla="*/ 192583 w 283325"/>
              <a:gd name="connsiteY3" fmla="*/ 2162175 h 3228975"/>
              <a:gd name="connsiteX4" fmla="*/ 278309 w 283325"/>
              <a:gd name="connsiteY4" fmla="*/ 2343150 h 3228975"/>
              <a:gd name="connsiteX5" fmla="*/ 264021 w 283325"/>
              <a:gd name="connsiteY5" fmla="*/ 2828925 h 3228975"/>
              <a:gd name="connsiteX6" fmla="*/ 187821 w 283325"/>
              <a:gd name="connsiteY6" fmla="*/ 3228975 h 3228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3325" h="3228975">
                <a:moveTo>
                  <a:pt x="2083" y="0"/>
                </a:moveTo>
                <a:cubicBezTo>
                  <a:pt x="-1886" y="716359"/>
                  <a:pt x="-935" y="1299079"/>
                  <a:pt x="11609" y="1633537"/>
                </a:cubicBezTo>
                <a:cubicBezTo>
                  <a:pt x="24153" y="1967995"/>
                  <a:pt x="56713" y="1930550"/>
                  <a:pt x="77350" y="2006750"/>
                </a:cubicBezTo>
                <a:cubicBezTo>
                  <a:pt x="97987" y="2082950"/>
                  <a:pt x="159090" y="2106108"/>
                  <a:pt x="192583" y="2162175"/>
                </a:cubicBezTo>
                <a:cubicBezTo>
                  <a:pt x="226076" y="2218242"/>
                  <a:pt x="266403" y="2232025"/>
                  <a:pt x="278309" y="2343150"/>
                </a:cubicBezTo>
                <a:cubicBezTo>
                  <a:pt x="290215" y="2454275"/>
                  <a:pt x="279102" y="2681288"/>
                  <a:pt x="264021" y="2828925"/>
                </a:cubicBezTo>
                <a:cubicBezTo>
                  <a:pt x="248940" y="2976562"/>
                  <a:pt x="207665" y="3086894"/>
                  <a:pt x="187821" y="3228975"/>
                </a:cubicBezTo>
              </a:path>
            </a:pathLst>
          </a:custGeom>
          <a:noFill/>
          <a:ln w="952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7" name="直線矢印コネクタ 16"/>
          <p:cNvCxnSpPr/>
          <p:nvPr/>
        </p:nvCxnSpPr>
        <p:spPr>
          <a:xfrm flipH="1">
            <a:off x="827584" y="5373216"/>
            <a:ext cx="305661" cy="56469"/>
          </a:xfrm>
          <a:prstGeom prst="straightConnector1">
            <a:avLst/>
          </a:prstGeom>
          <a:ln w="190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/>
          <p:nvPr/>
        </p:nvCxnSpPr>
        <p:spPr>
          <a:xfrm flipV="1">
            <a:off x="1115616" y="5301208"/>
            <a:ext cx="360040" cy="181954"/>
          </a:xfrm>
          <a:prstGeom prst="straightConnector1">
            <a:avLst/>
          </a:prstGeom>
          <a:ln w="190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/>
          <p:nvPr/>
        </p:nvCxnSpPr>
        <p:spPr>
          <a:xfrm flipH="1">
            <a:off x="1367451" y="5301208"/>
            <a:ext cx="88297" cy="595173"/>
          </a:xfrm>
          <a:prstGeom prst="straightConnector1">
            <a:avLst/>
          </a:prstGeom>
          <a:ln w="190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/>
          <p:cNvCxnSpPr/>
          <p:nvPr/>
        </p:nvCxnSpPr>
        <p:spPr>
          <a:xfrm flipH="1">
            <a:off x="1043608" y="5517232"/>
            <a:ext cx="216024" cy="360040"/>
          </a:xfrm>
          <a:prstGeom prst="straightConnector1">
            <a:avLst/>
          </a:prstGeom>
          <a:ln w="190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/>
          <p:nvPr/>
        </p:nvCxnSpPr>
        <p:spPr>
          <a:xfrm>
            <a:off x="827584" y="5445224"/>
            <a:ext cx="170699" cy="141172"/>
          </a:xfrm>
          <a:prstGeom prst="straightConnector1">
            <a:avLst/>
          </a:prstGeom>
          <a:ln w="190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/>
          <p:nvPr/>
        </p:nvCxnSpPr>
        <p:spPr>
          <a:xfrm flipH="1">
            <a:off x="1211966" y="5639707"/>
            <a:ext cx="27148" cy="255828"/>
          </a:xfrm>
          <a:prstGeom prst="straightConnector1">
            <a:avLst/>
          </a:prstGeom>
          <a:ln w="190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>
            <a:off x="251520" y="5229200"/>
            <a:ext cx="72008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>
            <a:off x="1403648" y="5229200"/>
            <a:ext cx="79208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>
            <a:off x="251520" y="5805264"/>
            <a:ext cx="1872208" cy="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/>
          <p:cNvCxnSpPr/>
          <p:nvPr/>
        </p:nvCxnSpPr>
        <p:spPr>
          <a:xfrm>
            <a:off x="798226" y="4048426"/>
            <a:ext cx="0" cy="16160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/>
          <p:cNvCxnSpPr/>
          <p:nvPr/>
        </p:nvCxnSpPr>
        <p:spPr>
          <a:xfrm>
            <a:off x="1000245" y="4047794"/>
            <a:ext cx="0" cy="16160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/>
          <p:cNvCxnSpPr/>
          <p:nvPr/>
        </p:nvCxnSpPr>
        <p:spPr>
          <a:xfrm>
            <a:off x="1153798" y="4043478"/>
            <a:ext cx="0" cy="16160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/>
          <p:cNvCxnSpPr/>
          <p:nvPr/>
        </p:nvCxnSpPr>
        <p:spPr>
          <a:xfrm>
            <a:off x="1319907" y="4041275"/>
            <a:ext cx="0" cy="16160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/>
          <p:cNvCxnSpPr/>
          <p:nvPr/>
        </p:nvCxnSpPr>
        <p:spPr>
          <a:xfrm>
            <a:off x="1493573" y="4057115"/>
            <a:ext cx="0" cy="16160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/>
          <p:nvPr/>
        </p:nvCxnSpPr>
        <p:spPr>
          <a:xfrm>
            <a:off x="179512" y="3284984"/>
            <a:ext cx="345638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正方形/長方形 36"/>
          <p:cNvSpPr/>
          <p:nvPr/>
        </p:nvSpPr>
        <p:spPr>
          <a:xfrm>
            <a:off x="2051720" y="5949280"/>
            <a:ext cx="588992" cy="2969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kumimoji="1" lang="en-US" altLang="ja-JP" sz="1400" b="1" dirty="0"/>
              <a:t>MPPC</a:t>
            </a:r>
            <a:endParaRPr kumimoji="1" lang="ja-JP" altLang="en-US" sz="1400" b="1" dirty="0"/>
          </a:p>
        </p:txBody>
      </p:sp>
      <p:cxnSp>
        <p:nvCxnSpPr>
          <p:cNvPr id="38" name="直線矢印コネクタ 37"/>
          <p:cNvCxnSpPr/>
          <p:nvPr/>
        </p:nvCxnSpPr>
        <p:spPr>
          <a:xfrm>
            <a:off x="1259632" y="5805264"/>
            <a:ext cx="1008112" cy="72008"/>
          </a:xfrm>
          <a:prstGeom prst="straightConnector1">
            <a:avLst/>
          </a:prstGeom>
          <a:ln w="190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正方形/長方形 40"/>
          <p:cNvSpPr/>
          <p:nvPr/>
        </p:nvSpPr>
        <p:spPr>
          <a:xfrm>
            <a:off x="2627784" y="5229200"/>
            <a:ext cx="648072" cy="59442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2" name="直線コネクタ 41"/>
          <p:cNvCxnSpPr/>
          <p:nvPr/>
        </p:nvCxnSpPr>
        <p:spPr>
          <a:xfrm>
            <a:off x="2555776" y="5229200"/>
            <a:ext cx="79208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/>
          <p:cNvCxnSpPr/>
          <p:nvPr/>
        </p:nvCxnSpPr>
        <p:spPr>
          <a:xfrm>
            <a:off x="2123728" y="5805264"/>
            <a:ext cx="1656184" cy="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正方形/長方形 43"/>
          <p:cNvSpPr/>
          <p:nvPr/>
        </p:nvSpPr>
        <p:spPr>
          <a:xfrm>
            <a:off x="2843808" y="5825616"/>
            <a:ext cx="216024" cy="4837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6" name="直線コネクタ 45"/>
          <p:cNvCxnSpPr/>
          <p:nvPr/>
        </p:nvCxnSpPr>
        <p:spPr>
          <a:xfrm flipV="1">
            <a:off x="6228184" y="4812145"/>
            <a:ext cx="1576543" cy="84910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/>
          <p:cNvCxnSpPr/>
          <p:nvPr/>
        </p:nvCxnSpPr>
        <p:spPr>
          <a:xfrm flipV="1">
            <a:off x="6225309" y="5680364"/>
            <a:ext cx="1745673" cy="8312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/>
          <p:cNvCxnSpPr/>
          <p:nvPr/>
        </p:nvCxnSpPr>
        <p:spPr>
          <a:xfrm>
            <a:off x="2699792" y="5805264"/>
            <a:ext cx="504056" cy="0"/>
          </a:xfrm>
          <a:prstGeom prst="line">
            <a:avLst/>
          </a:prstGeom>
          <a:ln w="190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スライド番号プレースホルダ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1922747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2901" y="0"/>
            <a:ext cx="7886700" cy="1325563"/>
          </a:xfrm>
        </p:spPr>
        <p:txBody>
          <a:bodyPr/>
          <a:lstStyle/>
          <a:p>
            <a:r>
              <a:rPr lang="en-US" altLang="ja-JP" dirty="0"/>
              <a:t>Tracking</a:t>
            </a:r>
            <a:endParaRPr kumimoji="1" lang="ja-JP" altLang="en-US" dirty="0"/>
          </a:p>
        </p:txBody>
      </p:sp>
      <p:grpSp>
        <p:nvGrpSpPr>
          <p:cNvPr id="4" name="グループ化 3"/>
          <p:cNvGrpSpPr/>
          <p:nvPr/>
        </p:nvGrpSpPr>
        <p:grpSpPr>
          <a:xfrm>
            <a:off x="269767" y="1229629"/>
            <a:ext cx="8784976" cy="3024336"/>
            <a:chOff x="17156211" y="24284582"/>
            <a:chExt cx="8784976" cy="3024336"/>
          </a:xfrm>
        </p:grpSpPr>
        <p:pic>
          <p:nvPicPr>
            <p:cNvPr id="5" name="Picture 8" descr="\begin{align*}&#10;R_{\gamma} = M \times C \times \frac{N_A}{M_{\rm ^{238}U}} \times \frac{\ln 2}{T_{\frac{1}{2}}^{\rm ^{238}U}}&#10;\times B = &#10;\end{align*}&#10;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444243" y="25076670"/>
              <a:ext cx="6480720" cy="966782"/>
            </a:xfrm>
            <a:prstGeom prst="rect">
              <a:avLst/>
            </a:prstGeom>
            <a:noFill/>
          </p:spPr>
        </p:pic>
        <p:sp>
          <p:nvSpPr>
            <p:cNvPr id="6" name="角丸四角形吹き出し 301"/>
            <p:cNvSpPr/>
            <p:nvPr/>
          </p:nvSpPr>
          <p:spPr>
            <a:xfrm>
              <a:off x="17156211" y="24284582"/>
              <a:ext cx="2088232" cy="576064"/>
            </a:xfrm>
            <a:prstGeom prst="wedgeRoundRectCallout">
              <a:avLst>
                <a:gd name="adj1" fmla="val -26393"/>
                <a:gd name="adj2" fmla="val 97774"/>
                <a:gd name="adj3" fmla="val 16667"/>
              </a:avLst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r>
                <a:rPr lang="en-US" altLang="ja-JP" dirty="0"/>
                <a:t>rate of </a:t>
              </a:r>
              <a:r>
                <a:rPr lang="en-US" altLang="ja-JP" dirty="0">
                  <a:latin typeface="Symbol" pitchFamily="18" charset="2"/>
                </a:rPr>
                <a:t>g</a:t>
              </a:r>
              <a:r>
                <a:rPr lang="en-US" altLang="ja-JP" dirty="0"/>
                <a:t>-ray from</a:t>
              </a:r>
            </a:p>
            <a:p>
              <a:pPr algn="ctr"/>
              <a:r>
                <a:rPr lang="en-US" altLang="ja-JP" dirty="0"/>
                <a:t> </a:t>
              </a:r>
              <a:r>
                <a:rPr lang="en-US" altLang="ja-JP" baseline="30000" dirty="0"/>
                <a:t>214</a:t>
              </a:r>
              <a:r>
                <a:rPr lang="en-US" altLang="ja-JP" dirty="0"/>
                <a:t>Bi (2448keV)</a:t>
              </a:r>
              <a:endParaRPr kumimoji="1" lang="ja-JP" altLang="en-US" dirty="0"/>
            </a:p>
          </p:txBody>
        </p:sp>
        <p:sp>
          <p:nvSpPr>
            <p:cNvPr id="7" name="角丸四角形吹き出し 302"/>
            <p:cNvSpPr/>
            <p:nvPr/>
          </p:nvSpPr>
          <p:spPr>
            <a:xfrm>
              <a:off x="17228219" y="25940766"/>
              <a:ext cx="1872208" cy="576064"/>
            </a:xfrm>
            <a:prstGeom prst="wedgeRoundRectCallout">
              <a:avLst>
                <a:gd name="adj1" fmla="val 26404"/>
                <a:gd name="adj2" fmla="val -96233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r>
                <a:rPr lang="en-US" altLang="ja-JP" dirty="0"/>
                <a:t>chamber mass</a:t>
              </a:r>
            </a:p>
            <a:p>
              <a:pPr algn="ctr"/>
              <a:r>
                <a:rPr lang="en-US" altLang="ja-JP" dirty="0"/>
                <a:t>10</a:t>
              </a:r>
              <a:r>
                <a:rPr lang="en-US" altLang="ja-JP" baseline="30000" dirty="0"/>
                <a:t>7</a:t>
              </a:r>
              <a:r>
                <a:rPr lang="en-US" altLang="ja-JP" dirty="0"/>
                <a:t>[g](=10ton)</a:t>
              </a:r>
              <a:endParaRPr kumimoji="1" lang="ja-JP" altLang="en-US" dirty="0"/>
            </a:p>
          </p:txBody>
        </p:sp>
        <p:sp>
          <p:nvSpPr>
            <p:cNvPr id="8" name="角丸四角形吹き出し 303"/>
            <p:cNvSpPr/>
            <p:nvPr/>
          </p:nvSpPr>
          <p:spPr>
            <a:xfrm>
              <a:off x="18092315" y="26732854"/>
              <a:ext cx="2016224" cy="576064"/>
            </a:xfrm>
            <a:prstGeom prst="wedgeRoundRectCallout">
              <a:avLst>
                <a:gd name="adj1" fmla="val 18540"/>
                <a:gd name="adj2" fmla="val -22977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r>
                <a:rPr lang="en-US" altLang="ja-JP" dirty="0"/>
                <a:t>contamination</a:t>
              </a:r>
            </a:p>
            <a:p>
              <a:pPr algn="ctr"/>
              <a:r>
                <a:rPr lang="en-US" altLang="ja-JP" dirty="0"/>
                <a:t>2.9x10</a:t>
              </a:r>
              <a:r>
                <a:rPr lang="en-US" altLang="ja-JP" baseline="30000" dirty="0"/>
                <a:t>-12</a:t>
              </a:r>
              <a:r>
                <a:rPr lang="en-US" altLang="ja-JP" dirty="0"/>
                <a:t>(=2.9ppt)</a:t>
              </a:r>
              <a:endParaRPr kumimoji="1" lang="ja-JP" altLang="en-US" dirty="0"/>
            </a:p>
          </p:txBody>
        </p:sp>
        <p:sp>
          <p:nvSpPr>
            <p:cNvPr id="9" name="角丸四角形吹き出し 304"/>
            <p:cNvSpPr/>
            <p:nvPr/>
          </p:nvSpPr>
          <p:spPr>
            <a:xfrm>
              <a:off x="19676491" y="24284582"/>
              <a:ext cx="2016224" cy="576064"/>
            </a:xfrm>
            <a:prstGeom prst="wedgeRoundRectCallout">
              <a:avLst>
                <a:gd name="adj1" fmla="val 9182"/>
                <a:gd name="adj2" fmla="val 82655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r>
                <a:rPr lang="en-US" altLang="ja-JP" dirty="0"/>
                <a:t>Avogadro number</a:t>
              </a:r>
            </a:p>
            <a:p>
              <a:pPr algn="ctr"/>
              <a:r>
                <a:rPr lang="en-US" altLang="ja-JP" dirty="0"/>
                <a:t>6.02x10</a:t>
              </a:r>
              <a:r>
                <a:rPr lang="en-US" altLang="ja-JP" baseline="30000" dirty="0"/>
                <a:t>23</a:t>
              </a:r>
              <a:r>
                <a:rPr lang="en-US" altLang="ja-JP" dirty="0"/>
                <a:t>[/mol]</a:t>
              </a:r>
              <a:endParaRPr kumimoji="1" lang="ja-JP" altLang="en-US" dirty="0"/>
            </a:p>
          </p:txBody>
        </p:sp>
        <p:sp>
          <p:nvSpPr>
            <p:cNvPr id="10" name="角丸四角形吹き出し 305"/>
            <p:cNvSpPr/>
            <p:nvPr/>
          </p:nvSpPr>
          <p:spPr>
            <a:xfrm>
              <a:off x="22124763" y="26084782"/>
              <a:ext cx="2016224" cy="576064"/>
            </a:xfrm>
            <a:prstGeom prst="wedgeRoundRectCallout">
              <a:avLst>
                <a:gd name="adj1" fmla="val -39050"/>
                <a:gd name="adj2" fmla="val -8363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r>
                <a:rPr lang="en-US" altLang="ja-JP" dirty="0"/>
                <a:t>half life of </a:t>
              </a:r>
              <a:r>
                <a:rPr lang="en-US" altLang="ja-JP" baseline="30000" dirty="0"/>
                <a:t>238</a:t>
              </a:r>
              <a:r>
                <a:rPr lang="en-US" altLang="ja-JP" dirty="0"/>
                <a:t>U</a:t>
              </a:r>
            </a:p>
            <a:p>
              <a:pPr algn="ctr"/>
              <a:r>
                <a:rPr lang="en-US" altLang="ja-JP" dirty="0"/>
                <a:t>4.468x10</a:t>
              </a:r>
              <a:r>
                <a:rPr lang="en-US" altLang="ja-JP" baseline="30000" dirty="0"/>
                <a:t>9</a:t>
              </a:r>
              <a:r>
                <a:rPr lang="en-US" altLang="ja-JP" dirty="0"/>
                <a:t>[year]</a:t>
              </a:r>
              <a:endParaRPr kumimoji="1" lang="ja-JP" altLang="en-US" dirty="0"/>
            </a:p>
          </p:txBody>
        </p:sp>
        <p:sp>
          <p:nvSpPr>
            <p:cNvPr id="11" name="角丸四角形吹き出し 306"/>
            <p:cNvSpPr/>
            <p:nvPr/>
          </p:nvSpPr>
          <p:spPr>
            <a:xfrm>
              <a:off x="20252555" y="26732854"/>
              <a:ext cx="2520280" cy="576064"/>
            </a:xfrm>
            <a:prstGeom prst="wedgeRoundRectCallout">
              <a:avLst>
                <a:gd name="adj1" fmla="val -28972"/>
                <a:gd name="adj2" fmla="val -181899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r>
                <a:rPr lang="en-US" altLang="ja-JP" dirty="0"/>
                <a:t>atomic weight of </a:t>
              </a:r>
              <a:r>
                <a:rPr lang="en-US" altLang="ja-JP" baseline="30000" dirty="0"/>
                <a:t>238</a:t>
              </a:r>
              <a:r>
                <a:rPr lang="en-US" altLang="ja-JP" dirty="0"/>
                <a:t>U</a:t>
              </a:r>
            </a:p>
            <a:p>
              <a:pPr algn="ctr"/>
              <a:r>
                <a:rPr lang="en-US" altLang="ja-JP" dirty="0"/>
                <a:t>238 [g/mol]</a:t>
              </a:r>
              <a:endParaRPr kumimoji="1" lang="ja-JP" altLang="en-US" dirty="0"/>
            </a:p>
          </p:txBody>
        </p:sp>
        <p:sp>
          <p:nvSpPr>
            <p:cNvPr id="12" name="角丸四角形吹き出し 307"/>
            <p:cNvSpPr/>
            <p:nvPr/>
          </p:nvSpPr>
          <p:spPr>
            <a:xfrm>
              <a:off x="22196771" y="24284582"/>
              <a:ext cx="1728192" cy="576064"/>
            </a:xfrm>
            <a:prstGeom prst="wedgeRoundRectCallout">
              <a:avLst>
                <a:gd name="adj1" fmla="val 20820"/>
                <a:gd name="adj2" fmla="val 97772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r>
                <a:rPr lang="en-US" altLang="ja-JP" dirty="0"/>
                <a:t>branching ratio</a:t>
              </a:r>
            </a:p>
            <a:p>
              <a:pPr algn="ctr"/>
              <a:r>
                <a:rPr lang="en-US" altLang="ja-JP" dirty="0"/>
                <a:t>0.0157</a:t>
              </a:r>
              <a:endParaRPr kumimoji="1" lang="ja-JP" altLang="en-US" dirty="0"/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23996971" y="25076670"/>
              <a:ext cx="1944216" cy="1008112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 anchor="ctr" anchorCtr="0"/>
            <a:lstStyle/>
            <a:p>
              <a:pPr algn="ctr"/>
              <a:r>
                <a:rPr lang="en-US" altLang="ja-JP" sz="2400" dirty="0">
                  <a:solidFill>
                    <a:schemeClr val="tx1"/>
                  </a:solidFill>
                </a:rPr>
                <a:t>180000</a:t>
              </a:r>
            </a:p>
            <a:p>
              <a:pPr algn="ctr"/>
              <a:r>
                <a:rPr lang="en-US" altLang="ja-JP" sz="2400" dirty="0">
                  <a:solidFill>
                    <a:schemeClr val="tx1"/>
                  </a:solidFill>
                </a:rPr>
                <a:t>[</a:t>
              </a:r>
              <a:r>
                <a:rPr lang="en-US" altLang="ja-JP" sz="2400" dirty="0" err="1">
                  <a:solidFill>
                    <a:schemeClr val="tx1"/>
                  </a:solidFill>
                </a:rPr>
                <a:t>cts</a:t>
              </a:r>
              <a:r>
                <a:rPr lang="en-US" altLang="ja-JP" sz="2400" dirty="0">
                  <a:solidFill>
                    <a:schemeClr val="tx1"/>
                  </a:solidFill>
                </a:rPr>
                <a:t>/year]</a:t>
              </a:r>
              <a:endParaRPr kumimoji="1" lang="en-US" altLang="ja-JP" sz="2400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14" name="表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1779008"/>
              </p:ext>
            </p:extLst>
          </p:nvPr>
        </p:nvGraphicFramePr>
        <p:xfrm>
          <a:off x="269767" y="4322763"/>
          <a:ext cx="5553456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9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93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048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800" dirty="0"/>
                        <a:t>process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/>
                        <a:t>0</a:t>
                      </a:r>
                      <a:r>
                        <a:rPr kumimoji="1" lang="en-US" altLang="ja-JP" sz="1800" dirty="0">
                          <a:latin typeface="Symbol" pitchFamily="18" charset="2"/>
                        </a:rPr>
                        <a:t>nbb</a:t>
                      </a:r>
                      <a:r>
                        <a:rPr kumimoji="1" lang="en-US" altLang="ja-JP" sz="1800" dirty="0">
                          <a:latin typeface="Calibri" pitchFamily="34" charset="0"/>
                        </a:rPr>
                        <a:t> efficiency</a:t>
                      </a:r>
                      <a:endParaRPr kumimoji="1" lang="ja-JP" altLang="en-US" sz="18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>
                          <a:latin typeface="Symbol" pitchFamily="18" charset="2"/>
                        </a:rPr>
                        <a:t>g</a:t>
                      </a:r>
                      <a:r>
                        <a:rPr kumimoji="1" lang="en-US" altLang="ja-JP" sz="1800" dirty="0"/>
                        <a:t> </a:t>
                      </a:r>
                      <a:r>
                        <a:rPr kumimoji="1" lang="en-US" altLang="ja-JP" sz="1800" baseline="0" dirty="0"/>
                        <a:t> (2448keV) rate</a:t>
                      </a:r>
                      <a:endParaRPr kumimoji="1" lang="ja-JP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800" dirty="0"/>
                        <a:t>initial</a:t>
                      </a:r>
                      <a:r>
                        <a:rPr kumimoji="1" lang="en-US" altLang="ja-JP" sz="1800" baseline="0" dirty="0"/>
                        <a:t> condition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/>
                        <a:t>100%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/>
                        <a:t>180000</a:t>
                      </a:r>
                      <a:r>
                        <a:rPr kumimoji="1" lang="en-US" altLang="ja-JP" sz="1800" baseline="0"/>
                        <a:t> cts/year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800" dirty="0" err="1"/>
                        <a:t>fiducial</a:t>
                      </a:r>
                      <a:r>
                        <a:rPr kumimoji="1" lang="en-US" altLang="ja-JP" sz="1800" dirty="0"/>
                        <a:t>-cut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/>
                        <a:t>79% 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/>
                        <a:t>12000 </a:t>
                      </a:r>
                      <a:r>
                        <a:rPr kumimoji="1" lang="en-US" altLang="ja-JP" sz="1800" dirty="0" err="1"/>
                        <a:t>cts</a:t>
                      </a:r>
                      <a:r>
                        <a:rPr kumimoji="1" lang="en-US" altLang="ja-JP" sz="1800" dirty="0"/>
                        <a:t>/year</a:t>
                      </a:r>
                      <a:endParaRPr kumimoji="1" lang="ja-JP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800" dirty="0"/>
                        <a:t>multi-cluster-cut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/>
                        <a:t>49%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/>
                        <a:t>75 </a:t>
                      </a:r>
                      <a:r>
                        <a:rPr kumimoji="1" lang="en-US" altLang="ja-JP" sz="1800" dirty="0" err="1"/>
                        <a:t>cts</a:t>
                      </a:r>
                      <a:r>
                        <a:rPr kumimoji="1" lang="en-US" altLang="ja-JP" sz="1800" dirty="0"/>
                        <a:t>/year</a:t>
                      </a:r>
                      <a:endParaRPr kumimoji="1" lang="ja-JP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800" dirty="0"/>
                        <a:t>2-blob-selection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/>
                        <a:t>19%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/>
                        <a:t>5.5 </a:t>
                      </a:r>
                      <a:r>
                        <a:rPr kumimoji="1" lang="en-US" altLang="ja-JP" sz="1800" dirty="0" err="1"/>
                        <a:t>cts</a:t>
                      </a:r>
                      <a:r>
                        <a:rPr kumimoji="1" lang="en-US" altLang="ja-JP" sz="1800" dirty="0"/>
                        <a:t>/year</a:t>
                      </a:r>
                      <a:endParaRPr kumimoji="1" lang="ja-JP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5" name="角丸四角形吹き出し 314"/>
          <p:cNvSpPr/>
          <p:nvPr/>
        </p:nvSpPr>
        <p:spPr>
          <a:xfrm>
            <a:off x="6441612" y="4508060"/>
            <a:ext cx="2254916" cy="700058"/>
          </a:xfrm>
          <a:prstGeom prst="wedgeRoundRectCallout">
            <a:avLst>
              <a:gd name="adj1" fmla="val -61898"/>
              <a:gd name="adj2" fmla="val 2344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r>
              <a:rPr lang="en-US" altLang="ja-JP" sz="2000" dirty="0"/>
              <a:t>solid angle</a:t>
            </a:r>
          </a:p>
          <a:p>
            <a:r>
              <a:rPr lang="en-US" altLang="ja-JP" sz="2000" dirty="0"/>
              <a:t>(chamber --&gt; gas)</a:t>
            </a:r>
            <a:endParaRPr kumimoji="1" lang="ja-JP" altLang="en-US" sz="2000" dirty="0"/>
          </a:p>
        </p:txBody>
      </p:sp>
      <p:sp>
        <p:nvSpPr>
          <p:cNvPr id="16" name="角丸四角形吹き出し 315"/>
          <p:cNvSpPr/>
          <p:nvPr/>
        </p:nvSpPr>
        <p:spPr>
          <a:xfrm>
            <a:off x="6441612" y="5404508"/>
            <a:ext cx="2254916" cy="288032"/>
          </a:xfrm>
          <a:prstGeom prst="wedgeRoundRectCallout">
            <a:avLst>
              <a:gd name="adj1" fmla="val -60373"/>
              <a:gd name="adj2" fmla="val -1877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r>
              <a:rPr lang="en-US" altLang="ja-JP" sz="2000" dirty="0"/>
              <a:t>98% is Compton</a:t>
            </a:r>
            <a:endParaRPr kumimoji="1" lang="ja-JP" altLang="en-US" sz="2000" dirty="0"/>
          </a:p>
        </p:txBody>
      </p:sp>
      <p:sp>
        <p:nvSpPr>
          <p:cNvPr id="17" name="左カーブ矢印 316"/>
          <p:cNvSpPr/>
          <p:nvPr/>
        </p:nvSpPr>
        <p:spPr>
          <a:xfrm>
            <a:off x="5894074" y="4858089"/>
            <a:ext cx="216024" cy="36004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8" name="左カーブ矢印 317"/>
          <p:cNvSpPr/>
          <p:nvPr/>
        </p:nvSpPr>
        <p:spPr>
          <a:xfrm>
            <a:off x="5894074" y="5317454"/>
            <a:ext cx="216024" cy="36004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774301" y="6233917"/>
            <a:ext cx="4846046" cy="614689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 anchorCtr="0"/>
          <a:lstStyle/>
          <a:p>
            <a:pPr algn="ctr"/>
            <a:r>
              <a:rPr lang="en-US" altLang="ja-JP" sz="2000" dirty="0">
                <a:solidFill>
                  <a:schemeClr val="tx1"/>
                </a:solidFill>
              </a:rPr>
              <a:t>Simulated signal-efficiency and BG-rate</a:t>
            </a:r>
          </a:p>
          <a:p>
            <a:pPr algn="ctr"/>
            <a:r>
              <a:rPr kumimoji="1" lang="en-US" altLang="ja-JP" sz="2000" dirty="0">
                <a:solidFill>
                  <a:schemeClr val="tx1"/>
                </a:solidFill>
              </a:rPr>
              <a:t>for each analysis steps</a:t>
            </a:r>
          </a:p>
        </p:txBody>
      </p:sp>
    </p:spTree>
    <p:extLst>
      <p:ext uri="{BB962C8B-B14F-4D97-AF65-F5344CB8AC3E}">
        <p14:creationId xmlns:p14="http://schemas.microsoft.com/office/powerpoint/2010/main" val="4166485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kumimoji="1" lang="en-US" altLang="ja-JP" dirty="0"/>
              <a:t>AXEL experiment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98705" y="1130442"/>
            <a:ext cx="7886700" cy="843831"/>
          </a:xfrm>
        </p:spPr>
        <p:txBody>
          <a:bodyPr/>
          <a:lstStyle/>
          <a:p>
            <a:r>
              <a:rPr kumimoji="1" lang="en-US" altLang="ja-JP" dirty="0"/>
              <a:t>High pressure xenon gas TPC for 0</a:t>
            </a:r>
            <a:r>
              <a:rPr kumimoji="1" lang="en-US" altLang="ja-JP" dirty="0">
                <a:latin typeface="Symbol" panose="05050102010706020507" pitchFamily="18" charset="2"/>
              </a:rPr>
              <a:t>nbb</a:t>
            </a:r>
            <a:r>
              <a:rPr kumimoji="1" lang="en-US" altLang="ja-JP" dirty="0"/>
              <a:t> search</a:t>
            </a:r>
          </a:p>
          <a:p>
            <a:pPr lvl="1"/>
            <a:endParaRPr kumimoji="1" lang="en-US" altLang="ja-JP" dirty="0"/>
          </a:p>
        </p:txBody>
      </p:sp>
      <p:sp>
        <p:nvSpPr>
          <p:cNvPr id="87" name="正方形/長方形 86"/>
          <p:cNvSpPr/>
          <p:nvPr/>
        </p:nvSpPr>
        <p:spPr>
          <a:xfrm>
            <a:off x="7514175" y="3705376"/>
            <a:ext cx="288032" cy="216024"/>
          </a:xfrm>
          <a:prstGeom prst="rect">
            <a:avLst/>
          </a:prstGeom>
          <a:solidFill>
            <a:schemeClr val="bg1">
              <a:lumMod val="65000"/>
            </a:schemeClr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8" name="直線コネクタ 87"/>
          <p:cNvCxnSpPr>
            <a:stCxn id="92" idx="0"/>
          </p:cNvCxnSpPr>
          <p:nvPr/>
        </p:nvCxnSpPr>
        <p:spPr>
          <a:xfrm flipH="1">
            <a:off x="4705863" y="3057304"/>
            <a:ext cx="3096346" cy="0"/>
          </a:xfrm>
          <a:prstGeom prst="line">
            <a:avLst/>
          </a:prstGeom>
          <a:ln w="76200" cap="rnd"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円弧 88"/>
          <p:cNvSpPr/>
          <p:nvPr/>
        </p:nvSpPr>
        <p:spPr>
          <a:xfrm flipH="1">
            <a:off x="4201807" y="3057304"/>
            <a:ext cx="1008112" cy="3240360"/>
          </a:xfrm>
          <a:prstGeom prst="arc">
            <a:avLst/>
          </a:prstGeom>
          <a:ln w="76200" cap="rnd"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0" name="円弧 89"/>
          <p:cNvSpPr/>
          <p:nvPr/>
        </p:nvSpPr>
        <p:spPr>
          <a:xfrm flipH="1" flipV="1">
            <a:off x="4201807" y="3057304"/>
            <a:ext cx="1008112" cy="3240360"/>
          </a:xfrm>
          <a:prstGeom prst="arc">
            <a:avLst/>
          </a:prstGeom>
          <a:ln w="76200" cap="rnd"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1" name="直線コネクタ 90"/>
          <p:cNvCxnSpPr>
            <a:stCxn id="93" idx="0"/>
          </p:cNvCxnSpPr>
          <p:nvPr/>
        </p:nvCxnSpPr>
        <p:spPr>
          <a:xfrm flipH="1">
            <a:off x="4705863" y="6297664"/>
            <a:ext cx="3096346" cy="0"/>
          </a:xfrm>
          <a:prstGeom prst="line">
            <a:avLst/>
          </a:prstGeom>
          <a:ln w="76200" cap="rnd"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円弧 91"/>
          <p:cNvSpPr/>
          <p:nvPr/>
        </p:nvSpPr>
        <p:spPr>
          <a:xfrm>
            <a:off x="7298151" y="3057304"/>
            <a:ext cx="1008112" cy="3240360"/>
          </a:xfrm>
          <a:prstGeom prst="arc">
            <a:avLst/>
          </a:prstGeom>
          <a:ln w="76200" cap="rnd"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3" name="円弧 92"/>
          <p:cNvSpPr/>
          <p:nvPr/>
        </p:nvSpPr>
        <p:spPr>
          <a:xfrm flipV="1">
            <a:off x="7298151" y="3057304"/>
            <a:ext cx="1008112" cy="3240360"/>
          </a:xfrm>
          <a:prstGeom prst="arc">
            <a:avLst/>
          </a:prstGeom>
          <a:ln w="76200" cap="rnd"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4" name="正方形/長方形 93"/>
          <p:cNvSpPr/>
          <p:nvPr/>
        </p:nvSpPr>
        <p:spPr>
          <a:xfrm>
            <a:off x="7514175" y="3993408"/>
            <a:ext cx="288032" cy="216024"/>
          </a:xfrm>
          <a:prstGeom prst="rect">
            <a:avLst/>
          </a:prstGeom>
          <a:solidFill>
            <a:schemeClr val="bg1">
              <a:lumMod val="65000"/>
            </a:schemeClr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5" name="正方形/長方形 94"/>
          <p:cNvSpPr/>
          <p:nvPr/>
        </p:nvSpPr>
        <p:spPr>
          <a:xfrm>
            <a:off x="7514175" y="4281440"/>
            <a:ext cx="288032" cy="216024"/>
          </a:xfrm>
          <a:prstGeom prst="rect">
            <a:avLst/>
          </a:prstGeom>
          <a:solidFill>
            <a:schemeClr val="bg1">
              <a:lumMod val="65000"/>
            </a:schemeClr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6" name="正方形/長方形 95"/>
          <p:cNvSpPr/>
          <p:nvPr/>
        </p:nvSpPr>
        <p:spPr>
          <a:xfrm>
            <a:off x="7514175" y="4569472"/>
            <a:ext cx="288032" cy="216024"/>
          </a:xfrm>
          <a:prstGeom prst="rect">
            <a:avLst/>
          </a:prstGeom>
          <a:solidFill>
            <a:schemeClr val="bg1">
              <a:lumMod val="65000"/>
            </a:schemeClr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7" name="正方形/長方形 96"/>
          <p:cNvSpPr/>
          <p:nvPr/>
        </p:nvSpPr>
        <p:spPr>
          <a:xfrm>
            <a:off x="7514175" y="4857504"/>
            <a:ext cx="288032" cy="216024"/>
          </a:xfrm>
          <a:prstGeom prst="rect">
            <a:avLst/>
          </a:prstGeom>
          <a:solidFill>
            <a:schemeClr val="bg1">
              <a:lumMod val="65000"/>
            </a:schemeClr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8" name="正方形/長方形 97"/>
          <p:cNvSpPr/>
          <p:nvPr/>
        </p:nvSpPr>
        <p:spPr>
          <a:xfrm>
            <a:off x="7514175" y="5145536"/>
            <a:ext cx="288032" cy="216024"/>
          </a:xfrm>
          <a:prstGeom prst="rect">
            <a:avLst/>
          </a:prstGeom>
          <a:solidFill>
            <a:schemeClr val="bg1">
              <a:lumMod val="65000"/>
            </a:schemeClr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9" name="正方形/長方形 98"/>
          <p:cNvSpPr/>
          <p:nvPr/>
        </p:nvSpPr>
        <p:spPr>
          <a:xfrm>
            <a:off x="7514175" y="5433568"/>
            <a:ext cx="288032" cy="216024"/>
          </a:xfrm>
          <a:prstGeom prst="rect">
            <a:avLst/>
          </a:prstGeom>
          <a:solidFill>
            <a:schemeClr val="bg1">
              <a:lumMod val="65000"/>
            </a:schemeClr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00" name="直線コネクタ 99"/>
          <p:cNvCxnSpPr/>
          <p:nvPr/>
        </p:nvCxnSpPr>
        <p:spPr>
          <a:xfrm flipV="1">
            <a:off x="4921887" y="586561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線コネクタ 100"/>
          <p:cNvCxnSpPr/>
          <p:nvPr/>
        </p:nvCxnSpPr>
        <p:spPr>
          <a:xfrm flipV="1">
            <a:off x="5137911" y="586561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直線コネクタ 101"/>
          <p:cNvCxnSpPr/>
          <p:nvPr/>
        </p:nvCxnSpPr>
        <p:spPr>
          <a:xfrm flipV="1">
            <a:off x="5353935" y="586561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正方形/長方形 102"/>
          <p:cNvSpPr/>
          <p:nvPr/>
        </p:nvSpPr>
        <p:spPr>
          <a:xfrm>
            <a:off x="4777871" y="6513688"/>
            <a:ext cx="1224136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altLang="ja-JP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field cage</a:t>
            </a:r>
            <a:endParaRPr kumimoji="1" lang="ja-JP" alt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4" name="正方形/長方形 103"/>
          <p:cNvSpPr/>
          <p:nvPr/>
        </p:nvSpPr>
        <p:spPr>
          <a:xfrm rot="16200000">
            <a:off x="7622187" y="4461460"/>
            <a:ext cx="720080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altLang="ja-JP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PMT</a:t>
            </a:r>
          </a:p>
        </p:txBody>
      </p:sp>
      <p:sp>
        <p:nvSpPr>
          <p:cNvPr id="105" name="正方形/長方形 104"/>
          <p:cNvSpPr/>
          <p:nvPr/>
        </p:nvSpPr>
        <p:spPr>
          <a:xfrm>
            <a:off x="6456185" y="3032365"/>
            <a:ext cx="1440160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altLang="ja-JP" baseline="30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136</a:t>
            </a:r>
            <a:r>
              <a:rPr lang="en-US" altLang="ja-JP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Xe 10atm</a:t>
            </a:r>
          </a:p>
        </p:txBody>
      </p:sp>
      <p:sp>
        <p:nvSpPr>
          <p:cNvPr id="106" name="正方形/長方形 105"/>
          <p:cNvSpPr/>
          <p:nvPr/>
        </p:nvSpPr>
        <p:spPr>
          <a:xfrm>
            <a:off x="7039464" y="6476779"/>
            <a:ext cx="100811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altLang="ja-JP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~-200kV</a:t>
            </a:r>
            <a:endParaRPr kumimoji="1" lang="ja-JP" alt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7" name="直線矢印コネクタ 106"/>
          <p:cNvCxnSpPr/>
          <p:nvPr/>
        </p:nvCxnSpPr>
        <p:spPr>
          <a:xfrm flipH="1" flipV="1">
            <a:off x="7154135" y="5937624"/>
            <a:ext cx="432048" cy="5760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09919" y="3993408"/>
            <a:ext cx="1473143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9" name="正方形/長方形 108"/>
          <p:cNvSpPr/>
          <p:nvPr/>
        </p:nvSpPr>
        <p:spPr>
          <a:xfrm rot="5400000">
            <a:off x="4093795" y="4533468"/>
            <a:ext cx="79208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altLang="ja-JP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ELCC</a:t>
            </a:r>
            <a:endParaRPr kumimoji="1" lang="ja-JP" alt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0" name="直線矢印コネクタ 109"/>
          <p:cNvCxnSpPr/>
          <p:nvPr/>
        </p:nvCxnSpPr>
        <p:spPr bwMode="auto">
          <a:xfrm flipH="1">
            <a:off x="5281927" y="4425456"/>
            <a:ext cx="861099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33CC33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1" name="直線矢印コネクタ 110"/>
          <p:cNvCxnSpPr/>
          <p:nvPr/>
        </p:nvCxnSpPr>
        <p:spPr bwMode="auto">
          <a:xfrm flipH="1">
            <a:off x="5137911" y="4569472"/>
            <a:ext cx="861099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33CC33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" name="直線矢印コネクタ 111"/>
          <p:cNvCxnSpPr/>
          <p:nvPr/>
        </p:nvCxnSpPr>
        <p:spPr bwMode="auto">
          <a:xfrm flipH="1">
            <a:off x="5065903" y="4713488"/>
            <a:ext cx="861099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33CC33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3" name="直線矢印コネクタ 112"/>
          <p:cNvCxnSpPr/>
          <p:nvPr/>
        </p:nvCxnSpPr>
        <p:spPr bwMode="auto">
          <a:xfrm flipH="1">
            <a:off x="4921887" y="5001520"/>
            <a:ext cx="717084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33CC33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4" name="直線矢印コネクタ 113"/>
          <p:cNvCxnSpPr/>
          <p:nvPr/>
        </p:nvCxnSpPr>
        <p:spPr bwMode="auto">
          <a:xfrm flipH="1">
            <a:off x="4993895" y="4857504"/>
            <a:ext cx="789092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33CC33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5" name="直線矢印コネクタ 114"/>
          <p:cNvCxnSpPr/>
          <p:nvPr/>
        </p:nvCxnSpPr>
        <p:spPr bwMode="auto">
          <a:xfrm flipH="1">
            <a:off x="5425943" y="5073528"/>
            <a:ext cx="294734" cy="3600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6" name="直線矢印コネクタ 115"/>
          <p:cNvCxnSpPr/>
          <p:nvPr/>
        </p:nvCxnSpPr>
        <p:spPr bwMode="auto">
          <a:xfrm flipH="1">
            <a:off x="6146023" y="4857504"/>
            <a:ext cx="72008" cy="5040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7" name="直線矢印コネクタ 116"/>
          <p:cNvCxnSpPr/>
          <p:nvPr/>
        </p:nvCxnSpPr>
        <p:spPr bwMode="auto">
          <a:xfrm>
            <a:off x="6578071" y="4929512"/>
            <a:ext cx="504056" cy="30875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8" name="直線矢印コネクタ 117"/>
          <p:cNvCxnSpPr/>
          <p:nvPr/>
        </p:nvCxnSpPr>
        <p:spPr bwMode="auto">
          <a:xfrm>
            <a:off x="6578071" y="4641480"/>
            <a:ext cx="50405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9" name="直線矢印コネクタ 118"/>
          <p:cNvCxnSpPr/>
          <p:nvPr/>
        </p:nvCxnSpPr>
        <p:spPr bwMode="auto">
          <a:xfrm flipV="1">
            <a:off x="6506063" y="4281440"/>
            <a:ext cx="504056" cy="2150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0" name="直線矢印コネクタ 119"/>
          <p:cNvCxnSpPr/>
          <p:nvPr/>
        </p:nvCxnSpPr>
        <p:spPr bwMode="auto">
          <a:xfrm flipH="1" flipV="1">
            <a:off x="6146023" y="3993408"/>
            <a:ext cx="72008" cy="31447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1" name="直線矢印コネクタ 120"/>
          <p:cNvCxnSpPr/>
          <p:nvPr/>
        </p:nvCxnSpPr>
        <p:spPr bwMode="auto">
          <a:xfrm flipH="1" flipV="1">
            <a:off x="5425943" y="3993408"/>
            <a:ext cx="652029" cy="38448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2" name="正方形/長方形 121"/>
          <p:cNvSpPr/>
          <p:nvPr/>
        </p:nvSpPr>
        <p:spPr>
          <a:xfrm>
            <a:off x="4993895" y="4209432"/>
            <a:ext cx="36004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altLang="ja-JP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altLang="ja-JP" baseline="30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</a:t>
            </a:r>
            <a:endParaRPr kumimoji="1" lang="ja-JP" altLang="en-US" baseline="30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3" name="正方形/長方形 122"/>
          <p:cNvSpPr/>
          <p:nvPr/>
        </p:nvSpPr>
        <p:spPr>
          <a:xfrm>
            <a:off x="6146023" y="3777384"/>
            <a:ext cx="1296144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dirty="0">
                <a:solidFill>
                  <a:schemeClr val="tx1"/>
                </a:solidFill>
                <a:latin typeface="Arial" pitchFamily="34" charset="0"/>
                <a:ea typeface="ＭＳ ゴシック" pitchFamily="49" charset="-128"/>
                <a:cs typeface="Arial" pitchFamily="34" charset="0"/>
              </a:rPr>
              <a:t>scintillation</a:t>
            </a:r>
          </a:p>
          <a:p>
            <a:pPr algn="ctr"/>
            <a:r>
              <a:rPr lang="en-US" altLang="ja-JP" dirty="0">
                <a:solidFill>
                  <a:schemeClr val="tx1"/>
                </a:solidFill>
                <a:latin typeface="Arial" pitchFamily="34" charset="0"/>
                <a:ea typeface="ＭＳ ゴシック" pitchFamily="49" charset="-128"/>
                <a:cs typeface="Arial" pitchFamily="34" charset="0"/>
              </a:rPr>
              <a:t>photon</a:t>
            </a:r>
            <a:endParaRPr kumimoji="1" lang="ja-JP" altLang="en-US" baseline="30000" dirty="0">
              <a:solidFill>
                <a:schemeClr val="tx1"/>
              </a:solidFill>
              <a:latin typeface="Arial" pitchFamily="34" charset="0"/>
              <a:ea typeface="ＭＳ ゴシック" pitchFamily="49" charset="-128"/>
              <a:cs typeface="Arial" pitchFamily="34" charset="0"/>
            </a:endParaRPr>
          </a:p>
        </p:txBody>
      </p:sp>
      <p:cxnSp>
        <p:nvCxnSpPr>
          <p:cNvPr id="124" name="直線矢印コネクタ 123"/>
          <p:cNvCxnSpPr/>
          <p:nvPr/>
        </p:nvCxnSpPr>
        <p:spPr>
          <a:xfrm flipV="1">
            <a:off x="5425943" y="6153648"/>
            <a:ext cx="144016" cy="3600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直線コネクタ 124"/>
          <p:cNvCxnSpPr/>
          <p:nvPr/>
        </p:nvCxnSpPr>
        <p:spPr>
          <a:xfrm flipV="1">
            <a:off x="5569959" y="586561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直線コネクタ 125"/>
          <p:cNvCxnSpPr/>
          <p:nvPr/>
        </p:nvCxnSpPr>
        <p:spPr>
          <a:xfrm flipV="1">
            <a:off x="5785983" y="586561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直線コネクタ 126"/>
          <p:cNvCxnSpPr/>
          <p:nvPr/>
        </p:nvCxnSpPr>
        <p:spPr>
          <a:xfrm flipV="1">
            <a:off x="6002007" y="586561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直線コネクタ 127"/>
          <p:cNvCxnSpPr/>
          <p:nvPr/>
        </p:nvCxnSpPr>
        <p:spPr>
          <a:xfrm flipV="1">
            <a:off x="6218031" y="586561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直線コネクタ 128"/>
          <p:cNvCxnSpPr/>
          <p:nvPr/>
        </p:nvCxnSpPr>
        <p:spPr>
          <a:xfrm flipV="1">
            <a:off x="6434055" y="586561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直線コネクタ 129"/>
          <p:cNvCxnSpPr/>
          <p:nvPr/>
        </p:nvCxnSpPr>
        <p:spPr>
          <a:xfrm flipV="1">
            <a:off x="6650079" y="586561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直線コネクタ 130"/>
          <p:cNvCxnSpPr/>
          <p:nvPr/>
        </p:nvCxnSpPr>
        <p:spPr>
          <a:xfrm flipV="1">
            <a:off x="6866103" y="586561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直線コネクタ 131"/>
          <p:cNvCxnSpPr/>
          <p:nvPr/>
        </p:nvCxnSpPr>
        <p:spPr>
          <a:xfrm flipV="1">
            <a:off x="7082127" y="586561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直線コネクタ 132"/>
          <p:cNvCxnSpPr/>
          <p:nvPr/>
        </p:nvCxnSpPr>
        <p:spPr>
          <a:xfrm flipV="1">
            <a:off x="4921887" y="334533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直線コネクタ 133"/>
          <p:cNvCxnSpPr/>
          <p:nvPr/>
        </p:nvCxnSpPr>
        <p:spPr>
          <a:xfrm flipV="1">
            <a:off x="5137911" y="334533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直線コネクタ 134"/>
          <p:cNvCxnSpPr/>
          <p:nvPr/>
        </p:nvCxnSpPr>
        <p:spPr>
          <a:xfrm flipV="1">
            <a:off x="5353935" y="334533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直線コネクタ 135"/>
          <p:cNvCxnSpPr/>
          <p:nvPr/>
        </p:nvCxnSpPr>
        <p:spPr>
          <a:xfrm flipV="1">
            <a:off x="5569959" y="334533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直線コネクタ 136"/>
          <p:cNvCxnSpPr/>
          <p:nvPr/>
        </p:nvCxnSpPr>
        <p:spPr>
          <a:xfrm flipV="1">
            <a:off x="5785983" y="334533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直線コネクタ 137"/>
          <p:cNvCxnSpPr/>
          <p:nvPr/>
        </p:nvCxnSpPr>
        <p:spPr>
          <a:xfrm flipV="1">
            <a:off x="6002007" y="334533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直線コネクタ 138"/>
          <p:cNvCxnSpPr/>
          <p:nvPr/>
        </p:nvCxnSpPr>
        <p:spPr>
          <a:xfrm flipV="1">
            <a:off x="6218031" y="334533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直線コネクタ 139"/>
          <p:cNvCxnSpPr/>
          <p:nvPr/>
        </p:nvCxnSpPr>
        <p:spPr>
          <a:xfrm flipV="1">
            <a:off x="6434055" y="334533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直線コネクタ 140"/>
          <p:cNvCxnSpPr/>
          <p:nvPr/>
        </p:nvCxnSpPr>
        <p:spPr>
          <a:xfrm flipV="1">
            <a:off x="6650079" y="334533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直線コネクタ 141"/>
          <p:cNvCxnSpPr/>
          <p:nvPr/>
        </p:nvCxnSpPr>
        <p:spPr>
          <a:xfrm flipV="1">
            <a:off x="6866103" y="334533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直線コネクタ 142"/>
          <p:cNvCxnSpPr/>
          <p:nvPr/>
        </p:nvCxnSpPr>
        <p:spPr>
          <a:xfrm flipV="1">
            <a:off x="7082127" y="334533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直線矢印コネクタ 143"/>
          <p:cNvCxnSpPr/>
          <p:nvPr/>
        </p:nvCxnSpPr>
        <p:spPr>
          <a:xfrm>
            <a:off x="8594295" y="3489352"/>
            <a:ext cx="0" cy="252028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正方形/長方形 144"/>
          <p:cNvSpPr/>
          <p:nvPr/>
        </p:nvSpPr>
        <p:spPr>
          <a:xfrm>
            <a:off x="8522287" y="4425456"/>
            <a:ext cx="64807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altLang="ja-JP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~4m</a:t>
            </a:r>
            <a:endParaRPr kumimoji="1" lang="ja-JP" alt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6" name="正方形/長方形 145"/>
          <p:cNvSpPr/>
          <p:nvPr/>
        </p:nvSpPr>
        <p:spPr>
          <a:xfrm rot="5400000">
            <a:off x="4669859" y="3525356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7" name="正方形/長方形 146"/>
          <p:cNvSpPr/>
          <p:nvPr/>
        </p:nvSpPr>
        <p:spPr>
          <a:xfrm rot="5400000">
            <a:off x="4669859" y="3597364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8" name="正方形/長方形 147"/>
          <p:cNvSpPr/>
          <p:nvPr/>
        </p:nvSpPr>
        <p:spPr>
          <a:xfrm rot="5400000">
            <a:off x="4669859" y="3669372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9" name="正方形/長方形 148"/>
          <p:cNvSpPr/>
          <p:nvPr/>
        </p:nvSpPr>
        <p:spPr>
          <a:xfrm rot="5400000">
            <a:off x="4669859" y="3741380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0" name="正方形/長方形 149"/>
          <p:cNvSpPr/>
          <p:nvPr/>
        </p:nvSpPr>
        <p:spPr>
          <a:xfrm rot="5400000">
            <a:off x="4669859" y="3813388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1" name="正方形/長方形 150"/>
          <p:cNvSpPr/>
          <p:nvPr/>
        </p:nvSpPr>
        <p:spPr>
          <a:xfrm rot="5400000">
            <a:off x="4669859" y="3885396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2" name="正方形/長方形 151"/>
          <p:cNvSpPr/>
          <p:nvPr/>
        </p:nvSpPr>
        <p:spPr>
          <a:xfrm rot="5400000">
            <a:off x="4669859" y="3957404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3" name="正方形/長方形 152"/>
          <p:cNvSpPr/>
          <p:nvPr/>
        </p:nvSpPr>
        <p:spPr>
          <a:xfrm rot="5400000">
            <a:off x="4669859" y="4029412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4" name="正方形/長方形 153"/>
          <p:cNvSpPr/>
          <p:nvPr/>
        </p:nvSpPr>
        <p:spPr>
          <a:xfrm rot="5400000">
            <a:off x="4669859" y="4101420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5" name="正方形/長方形 154"/>
          <p:cNvSpPr/>
          <p:nvPr/>
        </p:nvSpPr>
        <p:spPr>
          <a:xfrm rot="5400000">
            <a:off x="4669859" y="4173428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6" name="正方形/長方形 155"/>
          <p:cNvSpPr/>
          <p:nvPr/>
        </p:nvSpPr>
        <p:spPr>
          <a:xfrm rot="5400000">
            <a:off x="4669859" y="4245436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7" name="正方形/長方形 156"/>
          <p:cNvSpPr/>
          <p:nvPr/>
        </p:nvSpPr>
        <p:spPr>
          <a:xfrm rot="5400000">
            <a:off x="4669859" y="4317444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8" name="正方形/長方形 157"/>
          <p:cNvSpPr/>
          <p:nvPr/>
        </p:nvSpPr>
        <p:spPr>
          <a:xfrm rot="5400000">
            <a:off x="4669859" y="4389452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9" name="正方形/長方形 158"/>
          <p:cNvSpPr/>
          <p:nvPr/>
        </p:nvSpPr>
        <p:spPr>
          <a:xfrm rot="5400000">
            <a:off x="4669859" y="4461460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0" name="正方形/長方形 159"/>
          <p:cNvSpPr/>
          <p:nvPr/>
        </p:nvSpPr>
        <p:spPr>
          <a:xfrm rot="5400000">
            <a:off x="4669859" y="4533468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1" name="正方形/長方形 160"/>
          <p:cNvSpPr/>
          <p:nvPr/>
        </p:nvSpPr>
        <p:spPr>
          <a:xfrm rot="5400000">
            <a:off x="4669859" y="4605476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2" name="正方形/長方形 161"/>
          <p:cNvSpPr/>
          <p:nvPr/>
        </p:nvSpPr>
        <p:spPr>
          <a:xfrm rot="5400000">
            <a:off x="4669859" y="4677484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3" name="正方形/長方形 162"/>
          <p:cNvSpPr/>
          <p:nvPr/>
        </p:nvSpPr>
        <p:spPr>
          <a:xfrm rot="5400000">
            <a:off x="4669859" y="4749492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4" name="正方形/長方形 163"/>
          <p:cNvSpPr/>
          <p:nvPr/>
        </p:nvSpPr>
        <p:spPr>
          <a:xfrm rot="5400000">
            <a:off x="4669859" y="4821500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5" name="正方形/長方形 164"/>
          <p:cNvSpPr/>
          <p:nvPr/>
        </p:nvSpPr>
        <p:spPr>
          <a:xfrm rot="5400000">
            <a:off x="4669859" y="4893508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6" name="正方形/長方形 165"/>
          <p:cNvSpPr/>
          <p:nvPr/>
        </p:nvSpPr>
        <p:spPr>
          <a:xfrm rot="5400000">
            <a:off x="4669859" y="4965516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7" name="正方形/長方形 166"/>
          <p:cNvSpPr/>
          <p:nvPr/>
        </p:nvSpPr>
        <p:spPr>
          <a:xfrm rot="5400000">
            <a:off x="4669859" y="5037524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8" name="正方形/長方形 167"/>
          <p:cNvSpPr/>
          <p:nvPr/>
        </p:nvSpPr>
        <p:spPr>
          <a:xfrm rot="5400000">
            <a:off x="4669859" y="5109532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9" name="正方形/長方形 168"/>
          <p:cNvSpPr/>
          <p:nvPr/>
        </p:nvSpPr>
        <p:spPr>
          <a:xfrm rot="5400000">
            <a:off x="4669859" y="5181540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0" name="正方形/長方形 169"/>
          <p:cNvSpPr/>
          <p:nvPr/>
        </p:nvSpPr>
        <p:spPr>
          <a:xfrm rot="5400000">
            <a:off x="4669859" y="5253548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1" name="正方形/長方形 170"/>
          <p:cNvSpPr/>
          <p:nvPr/>
        </p:nvSpPr>
        <p:spPr>
          <a:xfrm rot="5400000">
            <a:off x="4669859" y="5325556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2" name="正方形/長方形 171"/>
          <p:cNvSpPr/>
          <p:nvPr/>
        </p:nvSpPr>
        <p:spPr>
          <a:xfrm rot="5400000">
            <a:off x="4669859" y="5397564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3" name="正方形/長方形 172"/>
          <p:cNvSpPr/>
          <p:nvPr/>
        </p:nvSpPr>
        <p:spPr>
          <a:xfrm rot="5400000">
            <a:off x="4669859" y="5469572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4" name="正方形/長方形 173"/>
          <p:cNvSpPr/>
          <p:nvPr/>
        </p:nvSpPr>
        <p:spPr>
          <a:xfrm rot="5400000">
            <a:off x="4669859" y="5541580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5" name="正方形/長方形 174"/>
          <p:cNvSpPr/>
          <p:nvPr/>
        </p:nvSpPr>
        <p:spPr>
          <a:xfrm rot="5400000">
            <a:off x="4669859" y="5613588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6" name="正方形/長方形 175"/>
          <p:cNvSpPr/>
          <p:nvPr/>
        </p:nvSpPr>
        <p:spPr>
          <a:xfrm rot="5400000">
            <a:off x="4669859" y="5685596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9" name="吹き出し: 角を丸めた四角形 78"/>
          <p:cNvSpPr/>
          <p:nvPr/>
        </p:nvSpPr>
        <p:spPr>
          <a:xfrm>
            <a:off x="3894252" y="1696906"/>
            <a:ext cx="2791154" cy="1068817"/>
          </a:xfrm>
          <a:prstGeom prst="wedgeRoundRectCallout">
            <a:avLst>
              <a:gd name="adj1" fmla="val -20949"/>
              <a:gd name="adj2" fmla="val 120323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en-US" altLang="ja-JP" b="1" dirty="0"/>
              <a:t>Background rejection</a:t>
            </a:r>
            <a:r>
              <a:rPr kumimoji="1" lang="en-US" altLang="ja-JP" dirty="0"/>
              <a:t>: tracking by segmented EL readout</a:t>
            </a:r>
            <a:endParaRPr kumimoji="1" lang="ja-JP" altLang="en-US" dirty="0"/>
          </a:p>
        </p:txBody>
      </p:sp>
      <p:sp>
        <p:nvSpPr>
          <p:cNvPr id="80" name="吹き出し: 角を丸めた四角形 79"/>
          <p:cNvSpPr/>
          <p:nvPr/>
        </p:nvSpPr>
        <p:spPr>
          <a:xfrm>
            <a:off x="7034052" y="1694760"/>
            <a:ext cx="1804683" cy="1079307"/>
          </a:xfrm>
          <a:prstGeom prst="wedgeRoundRectCallout">
            <a:avLst>
              <a:gd name="adj1" fmla="val -27813"/>
              <a:gd name="adj2" fmla="val 81487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en-US" altLang="ja-JP" b="1" dirty="0"/>
              <a:t>Large mass</a:t>
            </a:r>
            <a:r>
              <a:rPr kumimoji="1" lang="en-US" altLang="ja-JP" dirty="0"/>
              <a:t>: high pressure</a:t>
            </a:r>
          </a:p>
          <a:p>
            <a:r>
              <a:rPr kumimoji="1" lang="en-US" altLang="ja-JP" dirty="0"/>
              <a:t>~ ton scale</a:t>
            </a:r>
            <a:endParaRPr kumimoji="1" lang="ja-JP" altLang="en-US" dirty="0"/>
          </a:p>
        </p:txBody>
      </p:sp>
      <p:sp>
        <p:nvSpPr>
          <p:cNvPr id="251" name="吹き出し: 四角形 250"/>
          <p:cNvSpPr/>
          <p:nvPr/>
        </p:nvSpPr>
        <p:spPr>
          <a:xfrm>
            <a:off x="131619" y="3104715"/>
            <a:ext cx="3743132" cy="3670863"/>
          </a:xfrm>
          <a:prstGeom prst="wedgeRectCallout">
            <a:avLst>
              <a:gd name="adj1" fmla="val 71935"/>
              <a:gd name="adj2" fmla="val -2385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179" name="直線コネクタ 178"/>
          <p:cNvCxnSpPr/>
          <p:nvPr/>
        </p:nvCxnSpPr>
        <p:spPr>
          <a:xfrm>
            <a:off x="1569112" y="5470710"/>
            <a:ext cx="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正方形/長方形 179"/>
          <p:cNvSpPr/>
          <p:nvPr/>
        </p:nvSpPr>
        <p:spPr>
          <a:xfrm rot="5400000">
            <a:off x="1123458" y="5351885"/>
            <a:ext cx="360040" cy="5090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81" name="グループ化 180"/>
          <p:cNvGrpSpPr/>
          <p:nvPr/>
        </p:nvGrpSpPr>
        <p:grpSpPr>
          <a:xfrm>
            <a:off x="1043734" y="4147259"/>
            <a:ext cx="485928" cy="433898"/>
            <a:chOff x="2654662" y="1424834"/>
            <a:chExt cx="651674" cy="576065"/>
          </a:xfrm>
        </p:grpSpPr>
        <p:cxnSp>
          <p:nvCxnSpPr>
            <p:cNvPr id="245" name="直線矢印コネクタ 244"/>
            <p:cNvCxnSpPr/>
            <p:nvPr/>
          </p:nvCxnSpPr>
          <p:spPr>
            <a:xfrm rot="5400000" flipH="1">
              <a:off x="3038212" y="1549431"/>
              <a:ext cx="305661" cy="56469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直線矢印コネクタ 245"/>
            <p:cNvCxnSpPr/>
            <p:nvPr/>
          </p:nvCxnSpPr>
          <p:spPr>
            <a:xfrm rot="5400000" flipV="1">
              <a:off x="3035339" y="1729902"/>
              <a:ext cx="360040" cy="181954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直線矢印コネクタ 246"/>
            <p:cNvCxnSpPr/>
            <p:nvPr/>
          </p:nvCxnSpPr>
          <p:spPr>
            <a:xfrm flipH="1" flipV="1">
              <a:off x="2726670" y="1899532"/>
              <a:ext cx="576066" cy="72008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直線矢印コネクタ 247"/>
            <p:cNvCxnSpPr/>
            <p:nvPr/>
          </p:nvCxnSpPr>
          <p:spPr>
            <a:xfrm flipH="1" flipV="1">
              <a:off x="2654662" y="1539492"/>
              <a:ext cx="435650" cy="245383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直線矢印コネクタ 248"/>
            <p:cNvCxnSpPr/>
            <p:nvPr/>
          </p:nvCxnSpPr>
          <p:spPr>
            <a:xfrm rot="5400000">
              <a:off x="2991333" y="1439598"/>
              <a:ext cx="170699" cy="141172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直線矢印コネクタ 249"/>
            <p:cNvCxnSpPr>
              <a:cxnSpLocks/>
            </p:cNvCxnSpPr>
            <p:nvPr/>
          </p:nvCxnSpPr>
          <p:spPr>
            <a:xfrm flipH="1" flipV="1">
              <a:off x="2663610" y="1719514"/>
              <a:ext cx="304228" cy="44846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2" name="グループ化 181"/>
          <p:cNvGrpSpPr/>
          <p:nvPr/>
        </p:nvGrpSpPr>
        <p:grpSpPr>
          <a:xfrm>
            <a:off x="1049589" y="3216500"/>
            <a:ext cx="2572217" cy="651050"/>
            <a:chOff x="5073868" y="760833"/>
            <a:chExt cx="2882836" cy="651050"/>
          </a:xfrm>
        </p:grpSpPr>
        <p:sp>
          <p:nvSpPr>
            <p:cNvPr id="235" name="フリーフォーム: 図形 234"/>
            <p:cNvSpPr/>
            <p:nvPr/>
          </p:nvSpPr>
          <p:spPr>
            <a:xfrm flipH="1" flipV="1">
              <a:off x="5073868" y="760833"/>
              <a:ext cx="2880000" cy="28800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6" name="フリーフォーム: 図形 235"/>
            <p:cNvSpPr/>
            <p:nvPr/>
          </p:nvSpPr>
          <p:spPr>
            <a:xfrm flipH="1">
              <a:off x="5073868" y="1106900"/>
              <a:ext cx="2880000" cy="14400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7" name="フリーフォーム: 図形 236"/>
            <p:cNvSpPr/>
            <p:nvPr/>
          </p:nvSpPr>
          <p:spPr>
            <a:xfrm flipH="1">
              <a:off x="5073868" y="1088740"/>
              <a:ext cx="2880000" cy="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8" name="フリーフォーム: 図形 237"/>
            <p:cNvSpPr/>
            <p:nvPr/>
          </p:nvSpPr>
          <p:spPr>
            <a:xfrm flipH="1" flipV="1">
              <a:off x="5073868" y="923986"/>
              <a:ext cx="2880000" cy="143484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9" name="フリーフォーム: 図形 238"/>
            <p:cNvSpPr/>
            <p:nvPr/>
          </p:nvSpPr>
          <p:spPr>
            <a:xfrm flipH="1">
              <a:off x="5076704" y="1123883"/>
              <a:ext cx="2880000" cy="28800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40" name="直線矢印コネクタ 239"/>
            <p:cNvCxnSpPr/>
            <p:nvPr/>
          </p:nvCxnSpPr>
          <p:spPr>
            <a:xfrm rot="5400000" flipV="1">
              <a:off x="6993396" y="680029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直線矢印コネクタ 240"/>
            <p:cNvCxnSpPr/>
            <p:nvPr/>
          </p:nvCxnSpPr>
          <p:spPr>
            <a:xfrm rot="5400000" flipV="1">
              <a:off x="6990372" y="843182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直線矢印コネクタ 241"/>
            <p:cNvCxnSpPr/>
            <p:nvPr/>
          </p:nvCxnSpPr>
          <p:spPr>
            <a:xfrm rot="5400000" flipV="1">
              <a:off x="6990372" y="1007362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直線矢印コネクタ 242"/>
            <p:cNvCxnSpPr/>
            <p:nvPr/>
          </p:nvCxnSpPr>
          <p:spPr>
            <a:xfrm rot="5400000" flipV="1">
              <a:off x="6990372" y="1170096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直線矢印コネクタ 243"/>
            <p:cNvCxnSpPr/>
            <p:nvPr/>
          </p:nvCxnSpPr>
          <p:spPr>
            <a:xfrm rot="5400000" flipV="1">
              <a:off x="6990372" y="1331079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3" name="グループ化 182"/>
          <p:cNvGrpSpPr/>
          <p:nvPr/>
        </p:nvGrpSpPr>
        <p:grpSpPr>
          <a:xfrm>
            <a:off x="1046753" y="4054111"/>
            <a:ext cx="2572217" cy="651050"/>
            <a:chOff x="5508103" y="3769669"/>
            <a:chExt cx="2882836" cy="651050"/>
          </a:xfrm>
        </p:grpSpPr>
        <p:sp>
          <p:nvSpPr>
            <p:cNvPr id="225" name="フリーフォーム: 図形 224"/>
            <p:cNvSpPr/>
            <p:nvPr/>
          </p:nvSpPr>
          <p:spPr>
            <a:xfrm flipH="1" flipV="1">
              <a:off x="5508103" y="3769669"/>
              <a:ext cx="2880000" cy="28800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6" name="フリーフォーム: 図形 225"/>
            <p:cNvSpPr/>
            <p:nvPr/>
          </p:nvSpPr>
          <p:spPr>
            <a:xfrm flipH="1">
              <a:off x="5508103" y="4115736"/>
              <a:ext cx="2880000" cy="14400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7" name="フリーフォーム: 図形 226"/>
            <p:cNvSpPr/>
            <p:nvPr/>
          </p:nvSpPr>
          <p:spPr>
            <a:xfrm flipH="1">
              <a:off x="5508103" y="4097576"/>
              <a:ext cx="2880000" cy="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8" name="フリーフォーム: 図形 227"/>
            <p:cNvSpPr/>
            <p:nvPr/>
          </p:nvSpPr>
          <p:spPr>
            <a:xfrm flipH="1" flipV="1">
              <a:off x="5508103" y="3932822"/>
              <a:ext cx="2880000" cy="143484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9" name="フリーフォーム: 図形 228"/>
            <p:cNvSpPr/>
            <p:nvPr/>
          </p:nvSpPr>
          <p:spPr>
            <a:xfrm flipH="1">
              <a:off x="5510939" y="4132719"/>
              <a:ext cx="2880000" cy="28800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30" name="直線矢印コネクタ 229"/>
            <p:cNvCxnSpPr/>
            <p:nvPr/>
          </p:nvCxnSpPr>
          <p:spPr>
            <a:xfrm rot="5400000" flipV="1">
              <a:off x="7427631" y="3688865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直線矢印コネクタ 230"/>
            <p:cNvCxnSpPr/>
            <p:nvPr/>
          </p:nvCxnSpPr>
          <p:spPr>
            <a:xfrm rot="5400000" flipV="1">
              <a:off x="7424607" y="3852018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直線矢印コネクタ 231"/>
            <p:cNvCxnSpPr/>
            <p:nvPr/>
          </p:nvCxnSpPr>
          <p:spPr>
            <a:xfrm rot="5400000" flipV="1">
              <a:off x="7424607" y="4016198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直線矢印コネクタ 232"/>
            <p:cNvCxnSpPr/>
            <p:nvPr/>
          </p:nvCxnSpPr>
          <p:spPr>
            <a:xfrm rot="5400000" flipV="1">
              <a:off x="7424607" y="4178932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直線矢印コネクタ 233"/>
            <p:cNvCxnSpPr/>
            <p:nvPr/>
          </p:nvCxnSpPr>
          <p:spPr>
            <a:xfrm rot="5400000" flipV="1">
              <a:off x="7424607" y="4339915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4" name="グループ化 183"/>
          <p:cNvGrpSpPr/>
          <p:nvPr/>
        </p:nvGrpSpPr>
        <p:grpSpPr>
          <a:xfrm>
            <a:off x="1051903" y="4864336"/>
            <a:ext cx="2572217" cy="651050"/>
            <a:chOff x="5073868" y="760833"/>
            <a:chExt cx="2882836" cy="651050"/>
          </a:xfrm>
        </p:grpSpPr>
        <p:sp>
          <p:nvSpPr>
            <p:cNvPr id="215" name="フリーフォーム: 図形 214"/>
            <p:cNvSpPr/>
            <p:nvPr/>
          </p:nvSpPr>
          <p:spPr>
            <a:xfrm flipH="1" flipV="1">
              <a:off x="5073868" y="760833"/>
              <a:ext cx="2880000" cy="28800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6" name="フリーフォーム: 図形 215"/>
            <p:cNvSpPr/>
            <p:nvPr/>
          </p:nvSpPr>
          <p:spPr>
            <a:xfrm flipH="1">
              <a:off x="5073868" y="1106900"/>
              <a:ext cx="2880000" cy="14400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7" name="フリーフォーム: 図形 216"/>
            <p:cNvSpPr/>
            <p:nvPr/>
          </p:nvSpPr>
          <p:spPr>
            <a:xfrm flipH="1">
              <a:off x="5073868" y="1088740"/>
              <a:ext cx="2880000" cy="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8" name="フリーフォーム: 図形 217"/>
            <p:cNvSpPr/>
            <p:nvPr/>
          </p:nvSpPr>
          <p:spPr>
            <a:xfrm flipH="1" flipV="1">
              <a:off x="5073868" y="923986"/>
              <a:ext cx="2880000" cy="143484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9" name="フリーフォーム: 図形 218"/>
            <p:cNvSpPr/>
            <p:nvPr/>
          </p:nvSpPr>
          <p:spPr>
            <a:xfrm flipH="1">
              <a:off x="5076704" y="1123883"/>
              <a:ext cx="2880000" cy="28800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20" name="直線矢印コネクタ 219"/>
            <p:cNvCxnSpPr/>
            <p:nvPr/>
          </p:nvCxnSpPr>
          <p:spPr>
            <a:xfrm rot="5400000" flipV="1">
              <a:off x="6993396" y="680029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直線矢印コネクタ 220"/>
            <p:cNvCxnSpPr/>
            <p:nvPr/>
          </p:nvCxnSpPr>
          <p:spPr>
            <a:xfrm rot="5400000" flipV="1">
              <a:off x="6990372" y="843182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直線矢印コネクタ 221"/>
            <p:cNvCxnSpPr/>
            <p:nvPr/>
          </p:nvCxnSpPr>
          <p:spPr>
            <a:xfrm rot="5400000" flipV="1">
              <a:off x="6990372" y="1007362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直線矢印コネクタ 222"/>
            <p:cNvCxnSpPr/>
            <p:nvPr/>
          </p:nvCxnSpPr>
          <p:spPr>
            <a:xfrm rot="5400000" flipV="1">
              <a:off x="6990372" y="1170096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直線矢印コネクタ 223"/>
            <p:cNvCxnSpPr/>
            <p:nvPr/>
          </p:nvCxnSpPr>
          <p:spPr>
            <a:xfrm rot="5400000" flipV="1">
              <a:off x="6990372" y="1331079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5" name="グループ化 184"/>
          <p:cNvGrpSpPr/>
          <p:nvPr/>
        </p:nvGrpSpPr>
        <p:grpSpPr>
          <a:xfrm>
            <a:off x="1049067" y="5701947"/>
            <a:ext cx="2572217" cy="651050"/>
            <a:chOff x="5508103" y="3769669"/>
            <a:chExt cx="2882836" cy="651050"/>
          </a:xfrm>
        </p:grpSpPr>
        <p:sp>
          <p:nvSpPr>
            <p:cNvPr id="205" name="フリーフォーム: 図形 204"/>
            <p:cNvSpPr/>
            <p:nvPr/>
          </p:nvSpPr>
          <p:spPr>
            <a:xfrm flipH="1" flipV="1">
              <a:off x="5508103" y="3769669"/>
              <a:ext cx="2880000" cy="28800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6" name="フリーフォーム: 図形 205"/>
            <p:cNvSpPr/>
            <p:nvPr/>
          </p:nvSpPr>
          <p:spPr>
            <a:xfrm flipH="1">
              <a:off x="5508103" y="4115736"/>
              <a:ext cx="2880000" cy="14400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7" name="フリーフォーム: 図形 206"/>
            <p:cNvSpPr/>
            <p:nvPr/>
          </p:nvSpPr>
          <p:spPr>
            <a:xfrm flipH="1">
              <a:off x="5508103" y="4097576"/>
              <a:ext cx="2880000" cy="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8" name="フリーフォーム: 図形 207"/>
            <p:cNvSpPr/>
            <p:nvPr/>
          </p:nvSpPr>
          <p:spPr>
            <a:xfrm flipH="1" flipV="1">
              <a:off x="5508103" y="3932822"/>
              <a:ext cx="2880000" cy="143484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9" name="フリーフォーム: 図形 208"/>
            <p:cNvSpPr/>
            <p:nvPr/>
          </p:nvSpPr>
          <p:spPr>
            <a:xfrm flipH="1">
              <a:off x="5510939" y="4132719"/>
              <a:ext cx="2880000" cy="28800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10" name="直線矢印コネクタ 209"/>
            <p:cNvCxnSpPr/>
            <p:nvPr/>
          </p:nvCxnSpPr>
          <p:spPr>
            <a:xfrm rot="5400000" flipV="1">
              <a:off x="7427631" y="3688865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直線矢印コネクタ 210"/>
            <p:cNvCxnSpPr/>
            <p:nvPr/>
          </p:nvCxnSpPr>
          <p:spPr>
            <a:xfrm rot="5400000" flipV="1">
              <a:off x="7424607" y="3852018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直線矢印コネクタ 211"/>
            <p:cNvCxnSpPr/>
            <p:nvPr/>
          </p:nvCxnSpPr>
          <p:spPr>
            <a:xfrm rot="5400000" flipV="1">
              <a:off x="7424607" y="4016198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直線矢印コネクタ 212"/>
            <p:cNvCxnSpPr/>
            <p:nvPr/>
          </p:nvCxnSpPr>
          <p:spPr>
            <a:xfrm rot="5400000" flipV="1">
              <a:off x="7424607" y="4178932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直線矢印コネクタ 213"/>
            <p:cNvCxnSpPr/>
            <p:nvPr/>
          </p:nvCxnSpPr>
          <p:spPr>
            <a:xfrm rot="5400000" flipV="1">
              <a:off x="7424607" y="4339915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6" name="直線コネクタ 185"/>
          <p:cNvCxnSpPr/>
          <p:nvPr/>
        </p:nvCxnSpPr>
        <p:spPr>
          <a:xfrm>
            <a:off x="1569112" y="4636630"/>
            <a:ext cx="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直線コネクタ 186"/>
          <p:cNvCxnSpPr/>
          <p:nvPr/>
        </p:nvCxnSpPr>
        <p:spPr>
          <a:xfrm>
            <a:off x="1569112" y="3812041"/>
            <a:ext cx="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8" name="正方形/長方形 187"/>
          <p:cNvSpPr/>
          <p:nvPr/>
        </p:nvSpPr>
        <p:spPr>
          <a:xfrm rot="5400000">
            <a:off x="1125080" y="4526106"/>
            <a:ext cx="360040" cy="5090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9" name="正方形/長方形 188"/>
          <p:cNvSpPr/>
          <p:nvPr/>
        </p:nvSpPr>
        <p:spPr>
          <a:xfrm rot="5400000">
            <a:off x="1121273" y="3701517"/>
            <a:ext cx="360040" cy="5090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90" name="直線コネクタ 189"/>
          <p:cNvCxnSpPr/>
          <p:nvPr/>
        </p:nvCxnSpPr>
        <p:spPr>
          <a:xfrm>
            <a:off x="1039341" y="3236584"/>
            <a:ext cx="0" cy="324000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1" name="グループ化 190"/>
          <p:cNvGrpSpPr/>
          <p:nvPr/>
        </p:nvGrpSpPr>
        <p:grpSpPr>
          <a:xfrm>
            <a:off x="898322" y="3361594"/>
            <a:ext cx="128458" cy="344973"/>
            <a:chOff x="3292611" y="4164147"/>
            <a:chExt cx="128458" cy="344973"/>
          </a:xfrm>
        </p:grpSpPr>
        <p:sp>
          <p:nvSpPr>
            <p:cNvPr id="203" name="正方形/長方形 202"/>
            <p:cNvSpPr/>
            <p:nvPr/>
          </p:nvSpPr>
          <p:spPr>
            <a:xfrm>
              <a:off x="3292611" y="4164147"/>
              <a:ext cx="122474" cy="34497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4" name="正方形/長方形 203"/>
            <p:cNvSpPr/>
            <p:nvPr/>
          </p:nvSpPr>
          <p:spPr>
            <a:xfrm>
              <a:off x="3353848" y="4228621"/>
              <a:ext cx="67221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92" name="グループ化 191"/>
          <p:cNvGrpSpPr/>
          <p:nvPr/>
        </p:nvGrpSpPr>
        <p:grpSpPr>
          <a:xfrm>
            <a:off x="898276" y="4205000"/>
            <a:ext cx="128458" cy="344973"/>
            <a:chOff x="3292611" y="4164147"/>
            <a:chExt cx="128458" cy="344973"/>
          </a:xfrm>
        </p:grpSpPr>
        <p:sp>
          <p:nvSpPr>
            <p:cNvPr id="201" name="正方形/長方形 200"/>
            <p:cNvSpPr/>
            <p:nvPr/>
          </p:nvSpPr>
          <p:spPr>
            <a:xfrm>
              <a:off x="3292611" y="4164147"/>
              <a:ext cx="122474" cy="34497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2" name="正方形/長方形 201"/>
            <p:cNvSpPr/>
            <p:nvPr/>
          </p:nvSpPr>
          <p:spPr>
            <a:xfrm>
              <a:off x="3353848" y="4228621"/>
              <a:ext cx="67221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93" name="グループ化 192"/>
          <p:cNvGrpSpPr/>
          <p:nvPr/>
        </p:nvGrpSpPr>
        <p:grpSpPr>
          <a:xfrm>
            <a:off x="898322" y="5045800"/>
            <a:ext cx="128458" cy="344973"/>
            <a:chOff x="3292611" y="4164147"/>
            <a:chExt cx="128458" cy="344973"/>
          </a:xfrm>
        </p:grpSpPr>
        <p:sp>
          <p:nvSpPr>
            <p:cNvPr id="199" name="正方形/長方形 198"/>
            <p:cNvSpPr/>
            <p:nvPr/>
          </p:nvSpPr>
          <p:spPr>
            <a:xfrm>
              <a:off x="3292611" y="4164147"/>
              <a:ext cx="122474" cy="34497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0" name="正方形/長方形 199"/>
            <p:cNvSpPr/>
            <p:nvPr/>
          </p:nvSpPr>
          <p:spPr>
            <a:xfrm>
              <a:off x="3353848" y="4228621"/>
              <a:ext cx="67221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94" name="グループ化 193"/>
          <p:cNvGrpSpPr/>
          <p:nvPr/>
        </p:nvGrpSpPr>
        <p:grpSpPr>
          <a:xfrm>
            <a:off x="895330" y="5864024"/>
            <a:ext cx="128458" cy="344973"/>
            <a:chOff x="3292611" y="4164147"/>
            <a:chExt cx="128458" cy="344973"/>
          </a:xfrm>
        </p:grpSpPr>
        <p:sp>
          <p:nvSpPr>
            <p:cNvPr id="197" name="正方形/長方形 196"/>
            <p:cNvSpPr/>
            <p:nvPr/>
          </p:nvSpPr>
          <p:spPr>
            <a:xfrm>
              <a:off x="3292611" y="4164147"/>
              <a:ext cx="122474" cy="34497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8" name="正方形/長方形 197"/>
            <p:cNvSpPr/>
            <p:nvPr/>
          </p:nvSpPr>
          <p:spPr>
            <a:xfrm>
              <a:off x="3353848" y="4228621"/>
              <a:ext cx="67221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95" name="正方形/長方形 194"/>
          <p:cNvSpPr/>
          <p:nvPr/>
        </p:nvSpPr>
        <p:spPr>
          <a:xfrm rot="5400000">
            <a:off x="2967508" y="4159558"/>
            <a:ext cx="504056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96" name="Picture 2" descr="\begin{align*}&#10;E&#10;\end{align*}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082409" y="4219365"/>
            <a:ext cx="307898" cy="288032"/>
          </a:xfrm>
          <a:prstGeom prst="rect">
            <a:avLst/>
          </a:prstGeom>
          <a:noFill/>
        </p:spPr>
      </p:pic>
      <p:sp>
        <p:nvSpPr>
          <p:cNvPr id="77" name="吹き出し: 角を丸めた四角形 76"/>
          <p:cNvSpPr/>
          <p:nvPr/>
        </p:nvSpPr>
        <p:spPr>
          <a:xfrm>
            <a:off x="193014" y="1705251"/>
            <a:ext cx="3367979" cy="1344696"/>
          </a:xfrm>
          <a:prstGeom prst="wedgeRoundRectCallout">
            <a:avLst>
              <a:gd name="adj1" fmla="val -16898"/>
              <a:gd name="adj2" fmla="val 72537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en-US" altLang="ja-JP" b="1" dirty="0"/>
              <a:t>Energy resolution</a:t>
            </a:r>
            <a:r>
              <a:rPr kumimoji="1" lang="en-US" altLang="ja-JP" dirty="0"/>
              <a:t>:</a:t>
            </a:r>
            <a:r>
              <a:rPr kumimoji="1" lang="ja-JP" altLang="en-US" dirty="0"/>
              <a:t> </a:t>
            </a:r>
            <a:r>
              <a:rPr kumimoji="1" lang="en-US" altLang="ja-JP" dirty="0"/>
              <a:t>gaseous xenon + electroluminescence (EL) readout</a:t>
            </a:r>
          </a:p>
          <a:p>
            <a:r>
              <a:rPr kumimoji="1" lang="en-US" altLang="ja-JP" dirty="0"/>
              <a:t>target: 0.5%FWHM</a:t>
            </a:r>
            <a:endParaRPr kumimoji="1" lang="ja-JP" altLang="en-US" dirty="0"/>
          </a:p>
        </p:txBody>
      </p:sp>
      <p:sp>
        <p:nvSpPr>
          <p:cNvPr id="252" name="正方形/長方形 251"/>
          <p:cNvSpPr/>
          <p:nvPr/>
        </p:nvSpPr>
        <p:spPr>
          <a:xfrm>
            <a:off x="160642" y="4666522"/>
            <a:ext cx="79208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altLang="ja-JP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SiPM</a:t>
            </a:r>
            <a:endParaRPr kumimoji="1" lang="ja-JP" alt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54" name="直線矢印コネクタ 253"/>
          <p:cNvCxnSpPr>
            <a:cxnSpLocks/>
          </p:cNvCxnSpPr>
          <p:nvPr/>
        </p:nvCxnSpPr>
        <p:spPr>
          <a:xfrm flipV="1">
            <a:off x="665380" y="4386104"/>
            <a:ext cx="197770" cy="244414"/>
          </a:xfrm>
          <a:prstGeom prst="straightConnector1">
            <a:avLst/>
          </a:prstGeom>
          <a:ln w="1270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5" name="直線矢印コネクタ 254"/>
          <p:cNvCxnSpPr>
            <a:cxnSpLocks/>
          </p:cNvCxnSpPr>
          <p:nvPr/>
        </p:nvCxnSpPr>
        <p:spPr>
          <a:xfrm>
            <a:off x="648295" y="4033384"/>
            <a:ext cx="574183" cy="182740"/>
          </a:xfrm>
          <a:prstGeom prst="straightConnector1">
            <a:avLst/>
          </a:prstGeom>
          <a:ln w="1270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7" name="正方形/長方形 256"/>
          <p:cNvSpPr/>
          <p:nvPr/>
        </p:nvSpPr>
        <p:spPr>
          <a:xfrm>
            <a:off x="257851" y="3780151"/>
            <a:ext cx="533777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altLang="ja-JP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EL</a:t>
            </a:r>
            <a:endParaRPr kumimoji="1" lang="ja-JP" alt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61" name="直線矢印コネクタ 260"/>
          <p:cNvCxnSpPr>
            <a:cxnSpLocks/>
          </p:cNvCxnSpPr>
          <p:nvPr/>
        </p:nvCxnSpPr>
        <p:spPr>
          <a:xfrm flipV="1">
            <a:off x="1493184" y="5775715"/>
            <a:ext cx="100838" cy="6523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3" name="正方形/長方形 262"/>
          <p:cNvSpPr/>
          <p:nvPr/>
        </p:nvSpPr>
        <p:spPr>
          <a:xfrm>
            <a:off x="1104463" y="6389100"/>
            <a:ext cx="100811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altLang="ja-JP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~-15kV</a:t>
            </a:r>
            <a:endParaRPr kumimoji="1" lang="ja-JP" alt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5" name="正方形/長方形 264"/>
          <p:cNvSpPr/>
          <p:nvPr/>
        </p:nvSpPr>
        <p:spPr>
          <a:xfrm>
            <a:off x="271437" y="6360878"/>
            <a:ext cx="545845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altLang="ja-JP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0V</a:t>
            </a:r>
            <a:endParaRPr kumimoji="1" lang="ja-JP" alt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66" name="直線矢印コネクタ 265"/>
          <p:cNvCxnSpPr>
            <a:cxnSpLocks/>
          </p:cNvCxnSpPr>
          <p:nvPr/>
        </p:nvCxnSpPr>
        <p:spPr>
          <a:xfrm flipV="1">
            <a:off x="658596" y="6261541"/>
            <a:ext cx="355668" cy="20991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85772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kumimoji="1" lang="en-US" altLang="ja-JP" dirty="0"/>
              <a:t>AXEL experiment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98705" y="1130442"/>
            <a:ext cx="7886700" cy="843831"/>
          </a:xfrm>
        </p:spPr>
        <p:txBody>
          <a:bodyPr/>
          <a:lstStyle/>
          <a:p>
            <a:r>
              <a:rPr kumimoji="1" lang="en-US" altLang="ja-JP" dirty="0"/>
              <a:t>High pressure xenon gas TPC for 0</a:t>
            </a:r>
            <a:r>
              <a:rPr kumimoji="1" lang="en-US" altLang="ja-JP" dirty="0">
                <a:latin typeface="Symbol" panose="05050102010706020507" pitchFamily="18" charset="2"/>
              </a:rPr>
              <a:t>nbb</a:t>
            </a:r>
            <a:r>
              <a:rPr kumimoji="1" lang="en-US" altLang="ja-JP" dirty="0"/>
              <a:t> search</a:t>
            </a:r>
          </a:p>
          <a:p>
            <a:pPr lvl="1"/>
            <a:endParaRPr kumimoji="1" lang="en-US" altLang="ja-JP" dirty="0"/>
          </a:p>
        </p:txBody>
      </p:sp>
      <p:sp>
        <p:nvSpPr>
          <p:cNvPr id="87" name="正方形/長方形 86"/>
          <p:cNvSpPr/>
          <p:nvPr/>
        </p:nvSpPr>
        <p:spPr>
          <a:xfrm>
            <a:off x="7514175" y="3705376"/>
            <a:ext cx="288032" cy="216024"/>
          </a:xfrm>
          <a:prstGeom prst="rect">
            <a:avLst/>
          </a:prstGeom>
          <a:solidFill>
            <a:schemeClr val="bg1">
              <a:lumMod val="65000"/>
            </a:schemeClr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8" name="直線コネクタ 87"/>
          <p:cNvCxnSpPr>
            <a:stCxn id="92" idx="0"/>
          </p:cNvCxnSpPr>
          <p:nvPr/>
        </p:nvCxnSpPr>
        <p:spPr>
          <a:xfrm flipH="1">
            <a:off x="4705863" y="3057304"/>
            <a:ext cx="3096346" cy="0"/>
          </a:xfrm>
          <a:prstGeom prst="line">
            <a:avLst/>
          </a:prstGeom>
          <a:ln w="76200" cap="rnd"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円弧 88"/>
          <p:cNvSpPr/>
          <p:nvPr/>
        </p:nvSpPr>
        <p:spPr>
          <a:xfrm flipH="1">
            <a:off x="4201807" y="3057304"/>
            <a:ext cx="1008112" cy="3240360"/>
          </a:xfrm>
          <a:prstGeom prst="arc">
            <a:avLst/>
          </a:prstGeom>
          <a:ln w="76200" cap="rnd"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0" name="円弧 89"/>
          <p:cNvSpPr/>
          <p:nvPr/>
        </p:nvSpPr>
        <p:spPr>
          <a:xfrm flipH="1" flipV="1">
            <a:off x="4201807" y="3057304"/>
            <a:ext cx="1008112" cy="3240360"/>
          </a:xfrm>
          <a:prstGeom prst="arc">
            <a:avLst/>
          </a:prstGeom>
          <a:ln w="76200" cap="rnd"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1" name="直線コネクタ 90"/>
          <p:cNvCxnSpPr>
            <a:stCxn id="93" idx="0"/>
          </p:cNvCxnSpPr>
          <p:nvPr/>
        </p:nvCxnSpPr>
        <p:spPr>
          <a:xfrm flipH="1">
            <a:off x="4705863" y="6297664"/>
            <a:ext cx="3096346" cy="0"/>
          </a:xfrm>
          <a:prstGeom prst="line">
            <a:avLst/>
          </a:prstGeom>
          <a:ln w="76200" cap="rnd"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円弧 91"/>
          <p:cNvSpPr/>
          <p:nvPr/>
        </p:nvSpPr>
        <p:spPr>
          <a:xfrm>
            <a:off x="7298151" y="3057304"/>
            <a:ext cx="1008112" cy="3240360"/>
          </a:xfrm>
          <a:prstGeom prst="arc">
            <a:avLst/>
          </a:prstGeom>
          <a:ln w="76200" cap="rnd"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3" name="円弧 92"/>
          <p:cNvSpPr/>
          <p:nvPr/>
        </p:nvSpPr>
        <p:spPr>
          <a:xfrm flipV="1">
            <a:off x="7298151" y="3057304"/>
            <a:ext cx="1008112" cy="3240360"/>
          </a:xfrm>
          <a:prstGeom prst="arc">
            <a:avLst/>
          </a:prstGeom>
          <a:ln w="76200" cap="rnd"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4" name="正方形/長方形 93"/>
          <p:cNvSpPr/>
          <p:nvPr/>
        </p:nvSpPr>
        <p:spPr>
          <a:xfrm>
            <a:off x="7514175" y="3993408"/>
            <a:ext cx="288032" cy="216024"/>
          </a:xfrm>
          <a:prstGeom prst="rect">
            <a:avLst/>
          </a:prstGeom>
          <a:solidFill>
            <a:schemeClr val="bg1">
              <a:lumMod val="65000"/>
            </a:schemeClr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5" name="正方形/長方形 94"/>
          <p:cNvSpPr/>
          <p:nvPr/>
        </p:nvSpPr>
        <p:spPr>
          <a:xfrm>
            <a:off x="7514175" y="4281440"/>
            <a:ext cx="288032" cy="216024"/>
          </a:xfrm>
          <a:prstGeom prst="rect">
            <a:avLst/>
          </a:prstGeom>
          <a:solidFill>
            <a:schemeClr val="bg1">
              <a:lumMod val="65000"/>
            </a:schemeClr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6" name="正方形/長方形 95"/>
          <p:cNvSpPr/>
          <p:nvPr/>
        </p:nvSpPr>
        <p:spPr>
          <a:xfrm>
            <a:off x="7514175" y="4569472"/>
            <a:ext cx="288032" cy="216024"/>
          </a:xfrm>
          <a:prstGeom prst="rect">
            <a:avLst/>
          </a:prstGeom>
          <a:solidFill>
            <a:schemeClr val="bg1">
              <a:lumMod val="65000"/>
            </a:schemeClr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7" name="正方形/長方形 96"/>
          <p:cNvSpPr/>
          <p:nvPr/>
        </p:nvSpPr>
        <p:spPr>
          <a:xfrm>
            <a:off x="7514175" y="4857504"/>
            <a:ext cx="288032" cy="216024"/>
          </a:xfrm>
          <a:prstGeom prst="rect">
            <a:avLst/>
          </a:prstGeom>
          <a:solidFill>
            <a:schemeClr val="bg1">
              <a:lumMod val="65000"/>
            </a:schemeClr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8" name="正方形/長方形 97"/>
          <p:cNvSpPr/>
          <p:nvPr/>
        </p:nvSpPr>
        <p:spPr>
          <a:xfrm>
            <a:off x="7514175" y="5145536"/>
            <a:ext cx="288032" cy="216024"/>
          </a:xfrm>
          <a:prstGeom prst="rect">
            <a:avLst/>
          </a:prstGeom>
          <a:solidFill>
            <a:schemeClr val="bg1">
              <a:lumMod val="65000"/>
            </a:schemeClr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9" name="正方形/長方形 98"/>
          <p:cNvSpPr/>
          <p:nvPr/>
        </p:nvSpPr>
        <p:spPr>
          <a:xfrm>
            <a:off x="7514175" y="5433568"/>
            <a:ext cx="288032" cy="216024"/>
          </a:xfrm>
          <a:prstGeom prst="rect">
            <a:avLst/>
          </a:prstGeom>
          <a:solidFill>
            <a:schemeClr val="bg1">
              <a:lumMod val="65000"/>
            </a:schemeClr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00" name="直線コネクタ 99"/>
          <p:cNvCxnSpPr/>
          <p:nvPr/>
        </p:nvCxnSpPr>
        <p:spPr>
          <a:xfrm flipV="1">
            <a:off x="4921887" y="586561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線コネクタ 100"/>
          <p:cNvCxnSpPr/>
          <p:nvPr/>
        </p:nvCxnSpPr>
        <p:spPr>
          <a:xfrm flipV="1">
            <a:off x="5137911" y="586561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直線コネクタ 101"/>
          <p:cNvCxnSpPr/>
          <p:nvPr/>
        </p:nvCxnSpPr>
        <p:spPr>
          <a:xfrm flipV="1">
            <a:off x="5353935" y="586561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正方形/長方形 102"/>
          <p:cNvSpPr/>
          <p:nvPr/>
        </p:nvSpPr>
        <p:spPr>
          <a:xfrm>
            <a:off x="4777871" y="6513688"/>
            <a:ext cx="1224136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altLang="ja-JP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field cage</a:t>
            </a:r>
            <a:endParaRPr kumimoji="1" lang="ja-JP" alt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4" name="正方形/長方形 103"/>
          <p:cNvSpPr/>
          <p:nvPr/>
        </p:nvSpPr>
        <p:spPr>
          <a:xfrm rot="16200000">
            <a:off x="7622187" y="4461460"/>
            <a:ext cx="720080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altLang="ja-JP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PMT</a:t>
            </a:r>
          </a:p>
        </p:txBody>
      </p:sp>
      <p:sp>
        <p:nvSpPr>
          <p:cNvPr id="105" name="正方形/長方形 104"/>
          <p:cNvSpPr/>
          <p:nvPr/>
        </p:nvSpPr>
        <p:spPr>
          <a:xfrm>
            <a:off x="6456185" y="3032365"/>
            <a:ext cx="1440160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altLang="ja-JP" baseline="30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136</a:t>
            </a:r>
            <a:r>
              <a:rPr lang="en-US" altLang="ja-JP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Xe 10atm</a:t>
            </a:r>
          </a:p>
        </p:txBody>
      </p:sp>
      <p:sp>
        <p:nvSpPr>
          <p:cNvPr id="106" name="正方形/長方形 105"/>
          <p:cNvSpPr/>
          <p:nvPr/>
        </p:nvSpPr>
        <p:spPr>
          <a:xfrm>
            <a:off x="7039464" y="6476779"/>
            <a:ext cx="100811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altLang="ja-JP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~-200kV</a:t>
            </a:r>
            <a:endParaRPr kumimoji="1" lang="ja-JP" alt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7" name="直線矢印コネクタ 106"/>
          <p:cNvCxnSpPr/>
          <p:nvPr/>
        </p:nvCxnSpPr>
        <p:spPr>
          <a:xfrm flipH="1" flipV="1">
            <a:off x="7154135" y="5937624"/>
            <a:ext cx="432048" cy="5760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09919" y="3993408"/>
            <a:ext cx="1473143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9" name="正方形/長方形 108"/>
          <p:cNvSpPr/>
          <p:nvPr/>
        </p:nvSpPr>
        <p:spPr>
          <a:xfrm rot="5400000">
            <a:off x="4093795" y="4533468"/>
            <a:ext cx="79208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altLang="ja-JP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ELCC</a:t>
            </a:r>
            <a:endParaRPr kumimoji="1" lang="ja-JP" alt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0" name="直線矢印コネクタ 109"/>
          <p:cNvCxnSpPr/>
          <p:nvPr/>
        </p:nvCxnSpPr>
        <p:spPr bwMode="auto">
          <a:xfrm flipH="1">
            <a:off x="5281927" y="4425456"/>
            <a:ext cx="861099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33CC33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1" name="直線矢印コネクタ 110"/>
          <p:cNvCxnSpPr/>
          <p:nvPr/>
        </p:nvCxnSpPr>
        <p:spPr bwMode="auto">
          <a:xfrm flipH="1">
            <a:off x="5137911" y="4569472"/>
            <a:ext cx="861099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33CC33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" name="直線矢印コネクタ 111"/>
          <p:cNvCxnSpPr/>
          <p:nvPr/>
        </p:nvCxnSpPr>
        <p:spPr bwMode="auto">
          <a:xfrm flipH="1">
            <a:off x="5065903" y="4713488"/>
            <a:ext cx="861099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33CC33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3" name="直線矢印コネクタ 112"/>
          <p:cNvCxnSpPr/>
          <p:nvPr/>
        </p:nvCxnSpPr>
        <p:spPr bwMode="auto">
          <a:xfrm flipH="1">
            <a:off x="4921887" y="5001520"/>
            <a:ext cx="717084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33CC33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4" name="直線矢印コネクタ 113"/>
          <p:cNvCxnSpPr/>
          <p:nvPr/>
        </p:nvCxnSpPr>
        <p:spPr bwMode="auto">
          <a:xfrm flipH="1">
            <a:off x="4993895" y="4857504"/>
            <a:ext cx="789092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33CC33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5" name="直線矢印コネクタ 114"/>
          <p:cNvCxnSpPr/>
          <p:nvPr/>
        </p:nvCxnSpPr>
        <p:spPr bwMode="auto">
          <a:xfrm flipH="1">
            <a:off x="5425943" y="5073528"/>
            <a:ext cx="294734" cy="3600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6" name="直線矢印コネクタ 115"/>
          <p:cNvCxnSpPr/>
          <p:nvPr/>
        </p:nvCxnSpPr>
        <p:spPr bwMode="auto">
          <a:xfrm flipH="1">
            <a:off x="6146023" y="4857504"/>
            <a:ext cx="72008" cy="5040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7" name="直線矢印コネクタ 116"/>
          <p:cNvCxnSpPr/>
          <p:nvPr/>
        </p:nvCxnSpPr>
        <p:spPr bwMode="auto">
          <a:xfrm>
            <a:off x="6578071" y="4929512"/>
            <a:ext cx="504056" cy="30875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8" name="直線矢印コネクタ 117"/>
          <p:cNvCxnSpPr/>
          <p:nvPr/>
        </p:nvCxnSpPr>
        <p:spPr bwMode="auto">
          <a:xfrm>
            <a:off x="6578071" y="4641480"/>
            <a:ext cx="50405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9" name="直線矢印コネクタ 118"/>
          <p:cNvCxnSpPr/>
          <p:nvPr/>
        </p:nvCxnSpPr>
        <p:spPr bwMode="auto">
          <a:xfrm flipV="1">
            <a:off x="6506063" y="4281440"/>
            <a:ext cx="504056" cy="2150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0" name="直線矢印コネクタ 119"/>
          <p:cNvCxnSpPr/>
          <p:nvPr/>
        </p:nvCxnSpPr>
        <p:spPr bwMode="auto">
          <a:xfrm flipH="1" flipV="1">
            <a:off x="6146023" y="3993408"/>
            <a:ext cx="72008" cy="31447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1" name="直線矢印コネクタ 120"/>
          <p:cNvCxnSpPr/>
          <p:nvPr/>
        </p:nvCxnSpPr>
        <p:spPr bwMode="auto">
          <a:xfrm flipH="1" flipV="1">
            <a:off x="5425943" y="3993408"/>
            <a:ext cx="652029" cy="38448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2" name="正方形/長方形 121"/>
          <p:cNvSpPr/>
          <p:nvPr/>
        </p:nvSpPr>
        <p:spPr>
          <a:xfrm>
            <a:off x="4993895" y="4209432"/>
            <a:ext cx="36004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altLang="ja-JP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altLang="ja-JP" baseline="30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</a:t>
            </a:r>
            <a:endParaRPr kumimoji="1" lang="ja-JP" altLang="en-US" baseline="30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3" name="正方形/長方形 122"/>
          <p:cNvSpPr/>
          <p:nvPr/>
        </p:nvSpPr>
        <p:spPr>
          <a:xfrm>
            <a:off x="6146023" y="3777384"/>
            <a:ext cx="1296144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dirty="0">
                <a:solidFill>
                  <a:schemeClr val="tx1"/>
                </a:solidFill>
                <a:latin typeface="Arial" pitchFamily="34" charset="0"/>
                <a:ea typeface="ＭＳ ゴシック" pitchFamily="49" charset="-128"/>
                <a:cs typeface="Arial" pitchFamily="34" charset="0"/>
              </a:rPr>
              <a:t>scintillation</a:t>
            </a:r>
          </a:p>
          <a:p>
            <a:pPr algn="ctr"/>
            <a:r>
              <a:rPr lang="en-US" altLang="ja-JP" dirty="0">
                <a:solidFill>
                  <a:schemeClr val="tx1"/>
                </a:solidFill>
                <a:latin typeface="Arial" pitchFamily="34" charset="0"/>
                <a:ea typeface="ＭＳ ゴシック" pitchFamily="49" charset="-128"/>
                <a:cs typeface="Arial" pitchFamily="34" charset="0"/>
              </a:rPr>
              <a:t>photon</a:t>
            </a:r>
            <a:endParaRPr kumimoji="1" lang="ja-JP" altLang="en-US" baseline="30000" dirty="0">
              <a:solidFill>
                <a:schemeClr val="tx1"/>
              </a:solidFill>
              <a:latin typeface="Arial" pitchFamily="34" charset="0"/>
              <a:ea typeface="ＭＳ ゴシック" pitchFamily="49" charset="-128"/>
              <a:cs typeface="Arial" pitchFamily="34" charset="0"/>
            </a:endParaRPr>
          </a:p>
        </p:txBody>
      </p:sp>
      <p:cxnSp>
        <p:nvCxnSpPr>
          <p:cNvPr id="124" name="直線矢印コネクタ 123"/>
          <p:cNvCxnSpPr/>
          <p:nvPr/>
        </p:nvCxnSpPr>
        <p:spPr>
          <a:xfrm flipV="1">
            <a:off x="5425943" y="6153648"/>
            <a:ext cx="144016" cy="3600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直線コネクタ 124"/>
          <p:cNvCxnSpPr/>
          <p:nvPr/>
        </p:nvCxnSpPr>
        <p:spPr>
          <a:xfrm flipV="1">
            <a:off x="5569959" y="586561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直線コネクタ 125"/>
          <p:cNvCxnSpPr/>
          <p:nvPr/>
        </p:nvCxnSpPr>
        <p:spPr>
          <a:xfrm flipV="1">
            <a:off x="5785983" y="586561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直線コネクタ 126"/>
          <p:cNvCxnSpPr/>
          <p:nvPr/>
        </p:nvCxnSpPr>
        <p:spPr>
          <a:xfrm flipV="1">
            <a:off x="6002007" y="586561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直線コネクタ 127"/>
          <p:cNvCxnSpPr/>
          <p:nvPr/>
        </p:nvCxnSpPr>
        <p:spPr>
          <a:xfrm flipV="1">
            <a:off x="6218031" y="586561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直線コネクタ 128"/>
          <p:cNvCxnSpPr/>
          <p:nvPr/>
        </p:nvCxnSpPr>
        <p:spPr>
          <a:xfrm flipV="1">
            <a:off x="6434055" y="586561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直線コネクタ 129"/>
          <p:cNvCxnSpPr/>
          <p:nvPr/>
        </p:nvCxnSpPr>
        <p:spPr>
          <a:xfrm flipV="1">
            <a:off x="6650079" y="586561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直線コネクタ 130"/>
          <p:cNvCxnSpPr/>
          <p:nvPr/>
        </p:nvCxnSpPr>
        <p:spPr>
          <a:xfrm flipV="1">
            <a:off x="6866103" y="586561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直線コネクタ 131"/>
          <p:cNvCxnSpPr/>
          <p:nvPr/>
        </p:nvCxnSpPr>
        <p:spPr>
          <a:xfrm flipV="1">
            <a:off x="7082127" y="586561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直線コネクタ 132"/>
          <p:cNvCxnSpPr/>
          <p:nvPr/>
        </p:nvCxnSpPr>
        <p:spPr>
          <a:xfrm flipV="1">
            <a:off x="4921887" y="334533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直線コネクタ 133"/>
          <p:cNvCxnSpPr/>
          <p:nvPr/>
        </p:nvCxnSpPr>
        <p:spPr>
          <a:xfrm flipV="1">
            <a:off x="5137911" y="334533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直線コネクタ 134"/>
          <p:cNvCxnSpPr/>
          <p:nvPr/>
        </p:nvCxnSpPr>
        <p:spPr>
          <a:xfrm flipV="1">
            <a:off x="5353935" y="334533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直線コネクタ 135"/>
          <p:cNvCxnSpPr/>
          <p:nvPr/>
        </p:nvCxnSpPr>
        <p:spPr>
          <a:xfrm flipV="1">
            <a:off x="5569959" y="334533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直線コネクタ 136"/>
          <p:cNvCxnSpPr/>
          <p:nvPr/>
        </p:nvCxnSpPr>
        <p:spPr>
          <a:xfrm flipV="1">
            <a:off x="5785983" y="334533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直線コネクタ 137"/>
          <p:cNvCxnSpPr/>
          <p:nvPr/>
        </p:nvCxnSpPr>
        <p:spPr>
          <a:xfrm flipV="1">
            <a:off x="6002007" y="334533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直線コネクタ 138"/>
          <p:cNvCxnSpPr/>
          <p:nvPr/>
        </p:nvCxnSpPr>
        <p:spPr>
          <a:xfrm flipV="1">
            <a:off x="6218031" y="334533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直線コネクタ 139"/>
          <p:cNvCxnSpPr/>
          <p:nvPr/>
        </p:nvCxnSpPr>
        <p:spPr>
          <a:xfrm flipV="1">
            <a:off x="6434055" y="334533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直線コネクタ 140"/>
          <p:cNvCxnSpPr/>
          <p:nvPr/>
        </p:nvCxnSpPr>
        <p:spPr>
          <a:xfrm flipV="1">
            <a:off x="6650079" y="334533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直線コネクタ 141"/>
          <p:cNvCxnSpPr/>
          <p:nvPr/>
        </p:nvCxnSpPr>
        <p:spPr>
          <a:xfrm flipV="1">
            <a:off x="6866103" y="334533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直線コネクタ 142"/>
          <p:cNvCxnSpPr/>
          <p:nvPr/>
        </p:nvCxnSpPr>
        <p:spPr>
          <a:xfrm flipV="1">
            <a:off x="7082127" y="3345336"/>
            <a:ext cx="1" cy="144016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直線矢印コネクタ 143"/>
          <p:cNvCxnSpPr/>
          <p:nvPr/>
        </p:nvCxnSpPr>
        <p:spPr>
          <a:xfrm>
            <a:off x="8594295" y="3489352"/>
            <a:ext cx="0" cy="252028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正方形/長方形 144"/>
          <p:cNvSpPr/>
          <p:nvPr/>
        </p:nvSpPr>
        <p:spPr>
          <a:xfrm>
            <a:off x="8522287" y="4425456"/>
            <a:ext cx="64807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altLang="ja-JP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~4m</a:t>
            </a:r>
            <a:endParaRPr kumimoji="1" lang="ja-JP" alt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6" name="正方形/長方形 145"/>
          <p:cNvSpPr/>
          <p:nvPr/>
        </p:nvSpPr>
        <p:spPr>
          <a:xfrm rot="5400000">
            <a:off x="4669859" y="3525356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7" name="正方形/長方形 146"/>
          <p:cNvSpPr/>
          <p:nvPr/>
        </p:nvSpPr>
        <p:spPr>
          <a:xfrm rot="5400000">
            <a:off x="4669859" y="3597364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8" name="正方形/長方形 147"/>
          <p:cNvSpPr/>
          <p:nvPr/>
        </p:nvSpPr>
        <p:spPr>
          <a:xfrm rot="5400000">
            <a:off x="4669859" y="3669372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9" name="正方形/長方形 148"/>
          <p:cNvSpPr/>
          <p:nvPr/>
        </p:nvSpPr>
        <p:spPr>
          <a:xfrm rot="5400000">
            <a:off x="4669859" y="3741380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0" name="正方形/長方形 149"/>
          <p:cNvSpPr/>
          <p:nvPr/>
        </p:nvSpPr>
        <p:spPr>
          <a:xfrm rot="5400000">
            <a:off x="4669859" y="3813388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1" name="正方形/長方形 150"/>
          <p:cNvSpPr/>
          <p:nvPr/>
        </p:nvSpPr>
        <p:spPr>
          <a:xfrm rot="5400000">
            <a:off x="4669859" y="3885396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2" name="正方形/長方形 151"/>
          <p:cNvSpPr/>
          <p:nvPr/>
        </p:nvSpPr>
        <p:spPr>
          <a:xfrm rot="5400000">
            <a:off x="4669859" y="3957404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3" name="正方形/長方形 152"/>
          <p:cNvSpPr/>
          <p:nvPr/>
        </p:nvSpPr>
        <p:spPr>
          <a:xfrm rot="5400000">
            <a:off x="4669859" y="4029412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4" name="正方形/長方形 153"/>
          <p:cNvSpPr/>
          <p:nvPr/>
        </p:nvSpPr>
        <p:spPr>
          <a:xfrm rot="5400000">
            <a:off x="4669859" y="4101420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5" name="正方形/長方形 154"/>
          <p:cNvSpPr/>
          <p:nvPr/>
        </p:nvSpPr>
        <p:spPr>
          <a:xfrm rot="5400000">
            <a:off x="4669859" y="4173428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6" name="正方形/長方形 155"/>
          <p:cNvSpPr/>
          <p:nvPr/>
        </p:nvSpPr>
        <p:spPr>
          <a:xfrm rot="5400000">
            <a:off x="4669859" y="4245436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7" name="正方形/長方形 156"/>
          <p:cNvSpPr/>
          <p:nvPr/>
        </p:nvSpPr>
        <p:spPr>
          <a:xfrm rot="5400000">
            <a:off x="4669859" y="4317444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8" name="正方形/長方形 157"/>
          <p:cNvSpPr/>
          <p:nvPr/>
        </p:nvSpPr>
        <p:spPr>
          <a:xfrm rot="5400000">
            <a:off x="4669859" y="4389452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9" name="正方形/長方形 158"/>
          <p:cNvSpPr/>
          <p:nvPr/>
        </p:nvSpPr>
        <p:spPr>
          <a:xfrm rot="5400000">
            <a:off x="4669859" y="4461460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0" name="正方形/長方形 159"/>
          <p:cNvSpPr/>
          <p:nvPr/>
        </p:nvSpPr>
        <p:spPr>
          <a:xfrm rot="5400000">
            <a:off x="4669859" y="4533468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1" name="正方形/長方形 160"/>
          <p:cNvSpPr/>
          <p:nvPr/>
        </p:nvSpPr>
        <p:spPr>
          <a:xfrm rot="5400000">
            <a:off x="4669859" y="4605476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2" name="正方形/長方形 161"/>
          <p:cNvSpPr/>
          <p:nvPr/>
        </p:nvSpPr>
        <p:spPr>
          <a:xfrm rot="5400000">
            <a:off x="4669859" y="4677484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3" name="正方形/長方形 162"/>
          <p:cNvSpPr/>
          <p:nvPr/>
        </p:nvSpPr>
        <p:spPr>
          <a:xfrm rot="5400000">
            <a:off x="4669859" y="4749492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4" name="正方形/長方形 163"/>
          <p:cNvSpPr/>
          <p:nvPr/>
        </p:nvSpPr>
        <p:spPr>
          <a:xfrm rot="5400000">
            <a:off x="4669859" y="4821500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5" name="正方形/長方形 164"/>
          <p:cNvSpPr/>
          <p:nvPr/>
        </p:nvSpPr>
        <p:spPr>
          <a:xfrm rot="5400000">
            <a:off x="4669859" y="4893508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6" name="正方形/長方形 165"/>
          <p:cNvSpPr/>
          <p:nvPr/>
        </p:nvSpPr>
        <p:spPr>
          <a:xfrm rot="5400000">
            <a:off x="4669859" y="4965516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7" name="正方形/長方形 166"/>
          <p:cNvSpPr/>
          <p:nvPr/>
        </p:nvSpPr>
        <p:spPr>
          <a:xfrm rot="5400000">
            <a:off x="4669859" y="5037524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8" name="正方形/長方形 167"/>
          <p:cNvSpPr/>
          <p:nvPr/>
        </p:nvSpPr>
        <p:spPr>
          <a:xfrm rot="5400000">
            <a:off x="4669859" y="5109532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9" name="正方形/長方形 168"/>
          <p:cNvSpPr/>
          <p:nvPr/>
        </p:nvSpPr>
        <p:spPr>
          <a:xfrm rot="5400000">
            <a:off x="4669859" y="5181540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0" name="正方形/長方形 169"/>
          <p:cNvSpPr/>
          <p:nvPr/>
        </p:nvSpPr>
        <p:spPr>
          <a:xfrm rot="5400000">
            <a:off x="4669859" y="5253548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1" name="正方形/長方形 170"/>
          <p:cNvSpPr/>
          <p:nvPr/>
        </p:nvSpPr>
        <p:spPr>
          <a:xfrm rot="5400000">
            <a:off x="4669859" y="5325556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2" name="正方形/長方形 171"/>
          <p:cNvSpPr/>
          <p:nvPr/>
        </p:nvSpPr>
        <p:spPr>
          <a:xfrm rot="5400000">
            <a:off x="4669859" y="5397564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3" name="正方形/長方形 172"/>
          <p:cNvSpPr/>
          <p:nvPr/>
        </p:nvSpPr>
        <p:spPr>
          <a:xfrm rot="5400000">
            <a:off x="4669859" y="5469572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4" name="正方形/長方形 173"/>
          <p:cNvSpPr/>
          <p:nvPr/>
        </p:nvSpPr>
        <p:spPr>
          <a:xfrm rot="5400000">
            <a:off x="4669859" y="5541580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5" name="正方形/長方形 174"/>
          <p:cNvSpPr/>
          <p:nvPr/>
        </p:nvSpPr>
        <p:spPr>
          <a:xfrm rot="5400000">
            <a:off x="4669859" y="5613588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6" name="正方形/長方形 175"/>
          <p:cNvSpPr/>
          <p:nvPr/>
        </p:nvSpPr>
        <p:spPr>
          <a:xfrm rot="5400000">
            <a:off x="4669859" y="5685596"/>
            <a:ext cx="72008" cy="144016"/>
          </a:xfrm>
          <a:prstGeom prst="rect">
            <a:avLst/>
          </a:prstGeom>
          <a:solidFill>
            <a:schemeClr val="bg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9" name="吹き出し: 角を丸めた四角形 78"/>
          <p:cNvSpPr/>
          <p:nvPr/>
        </p:nvSpPr>
        <p:spPr>
          <a:xfrm>
            <a:off x="3894252" y="1696906"/>
            <a:ext cx="2791154" cy="1068817"/>
          </a:xfrm>
          <a:prstGeom prst="wedgeRoundRectCallout">
            <a:avLst>
              <a:gd name="adj1" fmla="val -20949"/>
              <a:gd name="adj2" fmla="val 120323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en-US" altLang="ja-JP" b="1" dirty="0"/>
              <a:t>Background rejection</a:t>
            </a:r>
            <a:r>
              <a:rPr kumimoji="1" lang="en-US" altLang="ja-JP" dirty="0"/>
              <a:t>: tracking by segmented EL readout</a:t>
            </a:r>
            <a:endParaRPr kumimoji="1" lang="ja-JP" altLang="en-US" dirty="0"/>
          </a:p>
        </p:txBody>
      </p:sp>
      <p:sp>
        <p:nvSpPr>
          <p:cNvPr id="80" name="吹き出し: 角を丸めた四角形 79"/>
          <p:cNvSpPr/>
          <p:nvPr/>
        </p:nvSpPr>
        <p:spPr>
          <a:xfrm>
            <a:off x="7034052" y="1694760"/>
            <a:ext cx="1804683" cy="1079307"/>
          </a:xfrm>
          <a:prstGeom prst="wedgeRoundRectCallout">
            <a:avLst>
              <a:gd name="adj1" fmla="val -27813"/>
              <a:gd name="adj2" fmla="val 81487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en-US" altLang="ja-JP" b="1" dirty="0"/>
              <a:t>Large mass</a:t>
            </a:r>
            <a:r>
              <a:rPr kumimoji="1" lang="en-US" altLang="ja-JP" dirty="0"/>
              <a:t>: high pressure</a:t>
            </a:r>
          </a:p>
          <a:p>
            <a:r>
              <a:rPr kumimoji="1" lang="en-US" altLang="ja-JP" dirty="0"/>
              <a:t>~ ton scale</a:t>
            </a:r>
            <a:endParaRPr kumimoji="1" lang="ja-JP" altLang="en-US" dirty="0"/>
          </a:p>
        </p:txBody>
      </p:sp>
      <p:sp>
        <p:nvSpPr>
          <p:cNvPr id="251" name="吹き出し: 四角形 250"/>
          <p:cNvSpPr/>
          <p:nvPr/>
        </p:nvSpPr>
        <p:spPr>
          <a:xfrm>
            <a:off x="131619" y="3104715"/>
            <a:ext cx="3743132" cy="3670863"/>
          </a:xfrm>
          <a:prstGeom prst="wedgeRectCallout">
            <a:avLst>
              <a:gd name="adj1" fmla="val 71935"/>
              <a:gd name="adj2" fmla="val -2385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179" name="直線コネクタ 178"/>
          <p:cNvCxnSpPr/>
          <p:nvPr/>
        </p:nvCxnSpPr>
        <p:spPr>
          <a:xfrm>
            <a:off x="1569112" y="5470710"/>
            <a:ext cx="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正方形/長方形 179"/>
          <p:cNvSpPr/>
          <p:nvPr/>
        </p:nvSpPr>
        <p:spPr>
          <a:xfrm rot="5400000">
            <a:off x="1123458" y="5351885"/>
            <a:ext cx="360040" cy="5090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81" name="グループ化 180"/>
          <p:cNvGrpSpPr/>
          <p:nvPr/>
        </p:nvGrpSpPr>
        <p:grpSpPr>
          <a:xfrm>
            <a:off x="1043734" y="4147259"/>
            <a:ext cx="485928" cy="433898"/>
            <a:chOff x="2654662" y="1424834"/>
            <a:chExt cx="651674" cy="576065"/>
          </a:xfrm>
        </p:grpSpPr>
        <p:cxnSp>
          <p:nvCxnSpPr>
            <p:cNvPr id="245" name="直線矢印コネクタ 244"/>
            <p:cNvCxnSpPr/>
            <p:nvPr/>
          </p:nvCxnSpPr>
          <p:spPr>
            <a:xfrm rot="5400000" flipH="1">
              <a:off x="3038212" y="1549431"/>
              <a:ext cx="305661" cy="56469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直線矢印コネクタ 245"/>
            <p:cNvCxnSpPr/>
            <p:nvPr/>
          </p:nvCxnSpPr>
          <p:spPr>
            <a:xfrm rot="5400000" flipV="1">
              <a:off x="3035339" y="1729902"/>
              <a:ext cx="360040" cy="181954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直線矢印コネクタ 246"/>
            <p:cNvCxnSpPr/>
            <p:nvPr/>
          </p:nvCxnSpPr>
          <p:spPr>
            <a:xfrm flipH="1" flipV="1">
              <a:off x="2726670" y="1899532"/>
              <a:ext cx="576066" cy="72008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直線矢印コネクタ 247"/>
            <p:cNvCxnSpPr/>
            <p:nvPr/>
          </p:nvCxnSpPr>
          <p:spPr>
            <a:xfrm flipH="1" flipV="1">
              <a:off x="2654662" y="1539492"/>
              <a:ext cx="435650" cy="245383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直線矢印コネクタ 248"/>
            <p:cNvCxnSpPr/>
            <p:nvPr/>
          </p:nvCxnSpPr>
          <p:spPr>
            <a:xfrm rot="5400000">
              <a:off x="2991333" y="1439598"/>
              <a:ext cx="170699" cy="141172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直線矢印コネクタ 249"/>
            <p:cNvCxnSpPr>
              <a:cxnSpLocks/>
            </p:cNvCxnSpPr>
            <p:nvPr/>
          </p:nvCxnSpPr>
          <p:spPr>
            <a:xfrm flipH="1" flipV="1">
              <a:off x="2663610" y="1719514"/>
              <a:ext cx="304228" cy="44846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2" name="グループ化 181"/>
          <p:cNvGrpSpPr/>
          <p:nvPr/>
        </p:nvGrpSpPr>
        <p:grpSpPr>
          <a:xfrm>
            <a:off x="1049589" y="3216500"/>
            <a:ext cx="2572217" cy="651050"/>
            <a:chOff x="5073868" y="760833"/>
            <a:chExt cx="2882836" cy="651050"/>
          </a:xfrm>
        </p:grpSpPr>
        <p:sp>
          <p:nvSpPr>
            <p:cNvPr id="235" name="フリーフォーム: 図形 234"/>
            <p:cNvSpPr/>
            <p:nvPr/>
          </p:nvSpPr>
          <p:spPr>
            <a:xfrm flipH="1" flipV="1">
              <a:off x="5073868" y="760833"/>
              <a:ext cx="2880000" cy="28800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6" name="フリーフォーム: 図形 235"/>
            <p:cNvSpPr/>
            <p:nvPr/>
          </p:nvSpPr>
          <p:spPr>
            <a:xfrm flipH="1">
              <a:off x="5073868" y="1106900"/>
              <a:ext cx="2880000" cy="14400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7" name="フリーフォーム: 図形 236"/>
            <p:cNvSpPr/>
            <p:nvPr/>
          </p:nvSpPr>
          <p:spPr>
            <a:xfrm flipH="1">
              <a:off x="5073868" y="1088740"/>
              <a:ext cx="2880000" cy="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8" name="フリーフォーム: 図形 237"/>
            <p:cNvSpPr/>
            <p:nvPr/>
          </p:nvSpPr>
          <p:spPr>
            <a:xfrm flipH="1" flipV="1">
              <a:off x="5073868" y="923986"/>
              <a:ext cx="2880000" cy="143484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9" name="フリーフォーム: 図形 238"/>
            <p:cNvSpPr/>
            <p:nvPr/>
          </p:nvSpPr>
          <p:spPr>
            <a:xfrm flipH="1">
              <a:off x="5076704" y="1123883"/>
              <a:ext cx="2880000" cy="28800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40" name="直線矢印コネクタ 239"/>
            <p:cNvCxnSpPr/>
            <p:nvPr/>
          </p:nvCxnSpPr>
          <p:spPr>
            <a:xfrm rot="5400000" flipV="1">
              <a:off x="6993396" y="680029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直線矢印コネクタ 240"/>
            <p:cNvCxnSpPr/>
            <p:nvPr/>
          </p:nvCxnSpPr>
          <p:spPr>
            <a:xfrm rot="5400000" flipV="1">
              <a:off x="6990372" y="843182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直線矢印コネクタ 241"/>
            <p:cNvCxnSpPr/>
            <p:nvPr/>
          </p:nvCxnSpPr>
          <p:spPr>
            <a:xfrm rot="5400000" flipV="1">
              <a:off x="6990372" y="1007362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直線矢印コネクタ 242"/>
            <p:cNvCxnSpPr/>
            <p:nvPr/>
          </p:nvCxnSpPr>
          <p:spPr>
            <a:xfrm rot="5400000" flipV="1">
              <a:off x="6990372" y="1170096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直線矢印コネクタ 243"/>
            <p:cNvCxnSpPr/>
            <p:nvPr/>
          </p:nvCxnSpPr>
          <p:spPr>
            <a:xfrm rot="5400000" flipV="1">
              <a:off x="6990372" y="1331079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3" name="グループ化 182"/>
          <p:cNvGrpSpPr/>
          <p:nvPr/>
        </p:nvGrpSpPr>
        <p:grpSpPr>
          <a:xfrm>
            <a:off x="1046753" y="4054111"/>
            <a:ext cx="2572217" cy="651050"/>
            <a:chOff x="5508103" y="3769669"/>
            <a:chExt cx="2882836" cy="651050"/>
          </a:xfrm>
        </p:grpSpPr>
        <p:sp>
          <p:nvSpPr>
            <p:cNvPr id="225" name="フリーフォーム: 図形 224"/>
            <p:cNvSpPr/>
            <p:nvPr/>
          </p:nvSpPr>
          <p:spPr>
            <a:xfrm flipH="1" flipV="1">
              <a:off x="5508103" y="3769669"/>
              <a:ext cx="2880000" cy="28800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6" name="フリーフォーム: 図形 225"/>
            <p:cNvSpPr/>
            <p:nvPr/>
          </p:nvSpPr>
          <p:spPr>
            <a:xfrm flipH="1">
              <a:off x="5508103" y="4115736"/>
              <a:ext cx="2880000" cy="14400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7" name="フリーフォーム: 図形 226"/>
            <p:cNvSpPr/>
            <p:nvPr/>
          </p:nvSpPr>
          <p:spPr>
            <a:xfrm flipH="1">
              <a:off x="5508103" y="4097576"/>
              <a:ext cx="2880000" cy="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8" name="フリーフォーム: 図形 227"/>
            <p:cNvSpPr/>
            <p:nvPr/>
          </p:nvSpPr>
          <p:spPr>
            <a:xfrm flipH="1" flipV="1">
              <a:off x="5508103" y="3932822"/>
              <a:ext cx="2880000" cy="143484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9" name="フリーフォーム: 図形 228"/>
            <p:cNvSpPr/>
            <p:nvPr/>
          </p:nvSpPr>
          <p:spPr>
            <a:xfrm flipH="1">
              <a:off x="5510939" y="4132719"/>
              <a:ext cx="2880000" cy="28800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30" name="直線矢印コネクタ 229"/>
            <p:cNvCxnSpPr/>
            <p:nvPr/>
          </p:nvCxnSpPr>
          <p:spPr>
            <a:xfrm rot="5400000" flipV="1">
              <a:off x="7427631" y="3688865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直線矢印コネクタ 230"/>
            <p:cNvCxnSpPr/>
            <p:nvPr/>
          </p:nvCxnSpPr>
          <p:spPr>
            <a:xfrm rot="5400000" flipV="1">
              <a:off x="7424607" y="3852018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直線矢印コネクタ 231"/>
            <p:cNvCxnSpPr/>
            <p:nvPr/>
          </p:nvCxnSpPr>
          <p:spPr>
            <a:xfrm rot="5400000" flipV="1">
              <a:off x="7424607" y="4016198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直線矢印コネクタ 232"/>
            <p:cNvCxnSpPr/>
            <p:nvPr/>
          </p:nvCxnSpPr>
          <p:spPr>
            <a:xfrm rot="5400000" flipV="1">
              <a:off x="7424607" y="4178932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直線矢印コネクタ 233"/>
            <p:cNvCxnSpPr/>
            <p:nvPr/>
          </p:nvCxnSpPr>
          <p:spPr>
            <a:xfrm rot="5400000" flipV="1">
              <a:off x="7424607" y="4339915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4" name="グループ化 183"/>
          <p:cNvGrpSpPr/>
          <p:nvPr/>
        </p:nvGrpSpPr>
        <p:grpSpPr>
          <a:xfrm>
            <a:off x="1051903" y="4864336"/>
            <a:ext cx="2572217" cy="651050"/>
            <a:chOff x="5073868" y="760833"/>
            <a:chExt cx="2882836" cy="651050"/>
          </a:xfrm>
        </p:grpSpPr>
        <p:sp>
          <p:nvSpPr>
            <p:cNvPr id="215" name="フリーフォーム: 図形 214"/>
            <p:cNvSpPr/>
            <p:nvPr/>
          </p:nvSpPr>
          <p:spPr>
            <a:xfrm flipH="1" flipV="1">
              <a:off x="5073868" y="760833"/>
              <a:ext cx="2880000" cy="28800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6" name="フリーフォーム: 図形 215"/>
            <p:cNvSpPr/>
            <p:nvPr/>
          </p:nvSpPr>
          <p:spPr>
            <a:xfrm flipH="1">
              <a:off x="5073868" y="1106900"/>
              <a:ext cx="2880000" cy="14400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7" name="フリーフォーム: 図形 216"/>
            <p:cNvSpPr/>
            <p:nvPr/>
          </p:nvSpPr>
          <p:spPr>
            <a:xfrm flipH="1">
              <a:off x="5073868" y="1088740"/>
              <a:ext cx="2880000" cy="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8" name="フリーフォーム: 図形 217"/>
            <p:cNvSpPr/>
            <p:nvPr/>
          </p:nvSpPr>
          <p:spPr>
            <a:xfrm flipH="1" flipV="1">
              <a:off x="5073868" y="923986"/>
              <a:ext cx="2880000" cy="143484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9" name="フリーフォーム: 図形 218"/>
            <p:cNvSpPr/>
            <p:nvPr/>
          </p:nvSpPr>
          <p:spPr>
            <a:xfrm flipH="1">
              <a:off x="5076704" y="1123883"/>
              <a:ext cx="2880000" cy="28800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20" name="直線矢印コネクタ 219"/>
            <p:cNvCxnSpPr/>
            <p:nvPr/>
          </p:nvCxnSpPr>
          <p:spPr>
            <a:xfrm rot="5400000" flipV="1">
              <a:off x="6993396" y="680029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直線矢印コネクタ 220"/>
            <p:cNvCxnSpPr/>
            <p:nvPr/>
          </p:nvCxnSpPr>
          <p:spPr>
            <a:xfrm rot="5400000" flipV="1">
              <a:off x="6990372" y="843182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直線矢印コネクタ 221"/>
            <p:cNvCxnSpPr/>
            <p:nvPr/>
          </p:nvCxnSpPr>
          <p:spPr>
            <a:xfrm rot="5400000" flipV="1">
              <a:off x="6990372" y="1007362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直線矢印コネクタ 222"/>
            <p:cNvCxnSpPr/>
            <p:nvPr/>
          </p:nvCxnSpPr>
          <p:spPr>
            <a:xfrm rot="5400000" flipV="1">
              <a:off x="6990372" y="1170096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直線矢印コネクタ 223"/>
            <p:cNvCxnSpPr/>
            <p:nvPr/>
          </p:nvCxnSpPr>
          <p:spPr>
            <a:xfrm rot="5400000" flipV="1">
              <a:off x="6990372" y="1331079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5" name="グループ化 184"/>
          <p:cNvGrpSpPr/>
          <p:nvPr/>
        </p:nvGrpSpPr>
        <p:grpSpPr>
          <a:xfrm>
            <a:off x="1049067" y="5701947"/>
            <a:ext cx="2572217" cy="651050"/>
            <a:chOff x="5508103" y="3769669"/>
            <a:chExt cx="2882836" cy="651050"/>
          </a:xfrm>
        </p:grpSpPr>
        <p:sp>
          <p:nvSpPr>
            <p:cNvPr id="205" name="フリーフォーム: 図形 204"/>
            <p:cNvSpPr/>
            <p:nvPr/>
          </p:nvSpPr>
          <p:spPr>
            <a:xfrm flipH="1" flipV="1">
              <a:off x="5508103" y="3769669"/>
              <a:ext cx="2880000" cy="28800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6" name="フリーフォーム: 図形 205"/>
            <p:cNvSpPr/>
            <p:nvPr/>
          </p:nvSpPr>
          <p:spPr>
            <a:xfrm flipH="1">
              <a:off x="5508103" y="4115736"/>
              <a:ext cx="2880000" cy="14400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7" name="フリーフォーム: 図形 206"/>
            <p:cNvSpPr/>
            <p:nvPr/>
          </p:nvSpPr>
          <p:spPr>
            <a:xfrm flipH="1">
              <a:off x="5508103" y="4097576"/>
              <a:ext cx="2880000" cy="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8" name="フリーフォーム: 図形 207"/>
            <p:cNvSpPr/>
            <p:nvPr/>
          </p:nvSpPr>
          <p:spPr>
            <a:xfrm flipH="1" flipV="1">
              <a:off x="5508103" y="3932822"/>
              <a:ext cx="2880000" cy="143484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9" name="フリーフォーム: 図形 208"/>
            <p:cNvSpPr/>
            <p:nvPr/>
          </p:nvSpPr>
          <p:spPr>
            <a:xfrm flipH="1">
              <a:off x="5510939" y="4132719"/>
              <a:ext cx="2880000" cy="28800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10" name="直線矢印コネクタ 209"/>
            <p:cNvCxnSpPr/>
            <p:nvPr/>
          </p:nvCxnSpPr>
          <p:spPr>
            <a:xfrm rot="5400000" flipV="1">
              <a:off x="7427631" y="3688865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直線矢印コネクタ 210"/>
            <p:cNvCxnSpPr/>
            <p:nvPr/>
          </p:nvCxnSpPr>
          <p:spPr>
            <a:xfrm rot="5400000" flipV="1">
              <a:off x="7424607" y="3852018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直線矢印コネクタ 211"/>
            <p:cNvCxnSpPr/>
            <p:nvPr/>
          </p:nvCxnSpPr>
          <p:spPr>
            <a:xfrm rot="5400000" flipV="1">
              <a:off x="7424607" y="4016198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直線矢印コネクタ 212"/>
            <p:cNvCxnSpPr/>
            <p:nvPr/>
          </p:nvCxnSpPr>
          <p:spPr>
            <a:xfrm rot="5400000" flipV="1">
              <a:off x="7424607" y="4178932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直線矢印コネクタ 213"/>
            <p:cNvCxnSpPr/>
            <p:nvPr/>
          </p:nvCxnSpPr>
          <p:spPr>
            <a:xfrm rot="5400000" flipV="1">
              <a:off x="7424607" y="4339915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6" name="直線コネクタ 185"/>
          <p:cNvCxnSpPr/>
          <p:nvPr/>
        </p:nvCxnSpPr>
        <p:spPr>
          <a:xfrm>
            <a:off x="1569112" y="4636630"/>
            <a:ext cx="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直線コネクタ 186"/>
          <p:cNvCxnSpPr/>
          <p:nvPr/>
        </p:nvCxnSpPr>
        <p:spPr>
          <a:xfrm>
            <a:off x="1569112" y="3812041"/>
            <a:ext cx="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8" name="正方形/長方形 187"/>
          <p:cNvSpPr/>
          <p:nvPr/>
        </p:nvSpPr>
        <p:spPr>
          <a:xfrm rot="5400000">
            <a:off x="1125080" y="4526106"/>
            <a:ext cx="360040" cy="5090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9" name="正方形/長方形 188"/>
          <p:cNvSpPr/>
          <p:nvPr/>
        </p:nvSpPr>
        <p:spPr>
          <a:xfrm rot="5400000">
            <a:off x="1121273" y="3701517"/>
            <a:ext cx="360040" cy="5090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90" name="直線コネクタ 189"/>
          <p:cNvCxnSpPr/>
          <p:nvPr/>
        </p:nvCxnSpPr>
        <p:spPr>
          <a:xfrm>
            <a:off x="1039341" y="3236584"/>
            <a:ext cx="0" cy="324000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1" name="グループ化 190"/>
          <p:cNvGrpSpPr/>
          <p:nvPr/>
        </p:nvGrpSpPr>
        <p:grpSpPr>
          <a:xfrm>
            <a:off x="898322" y="3361594"/>
            <a:ext cx="128458" cy="344973"/>
            <a:chOff x="3292611" y="4164147"/>
            <a:chExt cx="128458" cy="344973"/>
          </a:xfrm>
        </p:grpSpPr>
        <p:sp>
          <p:nvSpPr>
            <p:cNvPr id="203" name="正方形/長方形 202"/>
            <p:cNvSpPr/>
            <p:nvPr/>
          </p:nvSpPr>
          <p:spPr>
            <a:xfrm>
              <a:off x="3292611" y="4164147"/>
              <a:ext cx="122474" cy="34497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4" name="正方形/長方形 203"/>
            <p:cNvSpPr/>
            <p:nvPr/>
          </p:nvSpPr>
          <p:spPr>
            <a:xfrm>
              <a:off x="3353848" y="4228621"/>
              <a:ext cx="67221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92" name="グループ化 191"/>
          <p:cNvGrpSpPr/>
          <p:nvPr/>
        </p:nvGrpSpPr>
        <p:grpSpPr>
          <a:xfrm>
            <a:off x="898276" y="4205000"/>
            <a:ext cx="128458" cy="344973"/>
            <a:chOff x="3292611" y="4164147"/>
            <a:chExt cx="128458" cy="344973"/>
          </a:xfrm>
        </p:grpSpPr>
        <p:sp>
          <p:nvSpPr>
            <p:cNvPr id="201" name="正方形/長方形 200"/>
            <p:cNvSpPr/>
            <p:nvPr/>
          </p:nvSpPr>
          <p:spPr>
            <a:xfrm>
              <a:off x="3292611" y="4164147"/>
              <a:ext cx="122474" cy="34497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2" name="正方形/長方形 201"/>
            <p:cNvSpPr/>
            <p:nvPr/>
          </p:nvSpPr>
          <p:spPr>
            <a:xfrm>
              <a:off x="3353848" y="4228621"/>
              <a:ext cx="67221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93" name="グループ化 192"/>
          <p:cNvGrpSpPr/>
          <p:nvPr/>
        </p:nvGrpSpPr>
        <p:grpSpPr>
          <a:xfrm>
            <a:off x="898322" y="5045800"/>
            <a:ext cx="128458" cy="344973"/>
            <a:chOff x="3292611" y="4164147"/>
            <a:chExt cx="128458" cy="344973"/>
          </a:xfrm>
        </p:grpSpPr>
        <p:sp>
          <p:nvSpPr>
            <p:cNvPr id="199" name="正方形/長方形 198"/>
            <p:cNvSpPr/>
            <p:nvPr/>
          </p:nvSpPr>
          <p:spPr>
            <a:xfrm>
              <a:off x="3292611" y="4164147"/>
              <a:ext cx="122474" cy="34497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0" name="正方形/長方形 199"/>
            <p:cNvSpPr/>
            <p:nvPr/>
          </p:nvSpPr>
          <p:spPr>
            <a:xfrm>
              <a:off x="3353848" y="4228621"/>
              <a:ext cx="67221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94" name="グループ化 193"/>
          <p:cNvGrpSpPr/>
          <p:nvPr/>
        </p:nvGrpSpPr>
        <p:grpSpPr>
          <a:xfrm>
            <a:off x="895330" y="5864024"/>
            <a:ext cx="128458" cy="344973"/>
            <a:chOff x="3292611" y="4164147"/>
            <a:chExt cx="128458" cy="344973"/>
          </a:xfrm>
        </p:grpSpPr>
        <p:sp>
          <p:nvSpPr>
            <p:cNvPr id="197" name="正方形/長方形 196"/>
            <p:cNvSpPr/>
            <p:nvPr/>
          </p:nvSpPr>
          <p:spPr>
            <a:xfrm>
              <a:off x="3292611" y="4164147"/>
              <a:ext cx="122474" cy="34497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8" name="正方形/長方形 197"/>
            <p:cNvSpPr/>
            <p:nvPr/>
          </p:nvSpPr>
          <p:spPr>
            <a:xfrm>
              <a:off x="3353848" y="4228621"/>
              <a:ext cx="67221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95" name="正方形/長方形 194"/>
          <p:cNvSpPr/>
          <p:nvPr/>
        </p:nvSpPr>
        <p:spPr>
          <a:xfrm rot="5400000">
            <a:off x="2967508" y="4159558"/>
            <a:ext cx="504056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96" name="Picture 2" descr="\begin{align*}&#10;E&#10;\end{align*}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082409" y="4219365"/>
            <a:ext cx="307898" cy="288032"/>
          </a:xfrm>
          <a:prstGeom prst="rect">
            <a:avLst/>
          </a:prstGeom>
          <a:noFill/>
        </p:spPr>
      </p:pic>
      <p:sp>
        <p:nvSpPr>
          <p:cNvPr id="77" name="吹き出し: 角を丸めた四角形 76"/>
          <p:cNvSpPr/>
          <p:nvPr/>
        </p:nvSpPr>
        <p:spPr>
          <a:xfrm>
            <a:off x="193014" y="1705251"/>
            <a:ext cx="3367979" cy="1344696"/>
          </a:xfrm>
          <a:prstGeom prst="wedgeRoundRectCallout">
            <a:avLst>
              <a:gd name="adj1" fmla="val -16898"/>
              <a:gd name="adj2" fmla="val 72537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en-US" altLang="ja-JP" b="1" dirty="0"/>
              <a:t>Energy resolution</a:t>
            </a:r>
            <a:r>
              <a:rPr kumimoji="1" lang="en-US" altLang="ja-JP" dirty="0"/>
              <a:t>:</a:t>
            </a:r>
            <a:r>
              <a:rPr kumimoji="1" lang="ja-JP" altLang="en-US" dirty="0"/>
              <a:t> </a:t>
            </a:r>
            <a:r>
              <a:rPr kumimoji="1" lang="en-US" altLang="ja-JP" dirty="0"/>
              <a:t>gaseous xenon + electroluminescence (EL) readout</a:t>
            </a:r>
          </a:p>
          <a:p>
            <a:r>
              <a:rPr kumimoji="1" lang="en-US" altLang="ja-JP" dirty="0"/>
              <a:t>target: 0.5%FWHM</a:t>
            </a:r>
            <a:endParaRPr kumimoji="1" lang="ja-JP" altLang="en-US" dirty="0"/>
          </a:p>
        </p:txBody>
      </p:sp>
      <p:sp>
        <p:nvSpPr>
          <p:cNvPr id="252" name="正方形/長方形 251"/>
          <p:cNvSpPr/>
          <p:nvPr/>
        </p:nvSpPr>
        <p:spPr>
          <a:xfrm>
            <a:off x="160642" y="4666522"/>
            <a:ext cx="79208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altLang="ja-JP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SiPM</a:t>
            </a:r>
            <a:endParaRPr kumimoji="1" lang="ja-JP" alt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54" name="直線矢印コネクタ 253"/>
          <p:cNvCxnSpPr>
            <a:cxnSpLocks/>
          </p:cNvCxnSpPr>
          <p:nvPr/>
        </p:nvCxnSpPr>
        <p:spPr>
          <a:xfrm flipV="1">
            <a:off x="665380" y="4386104"/>
            <a:ext cx="197770" cy="244414"/>
          </a:xfrm>
          <a:prstGeom prst="straightConnector1">
            <a:avLst/>
          </a:prstGeom>
          <a:ln w="1270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5" name="直線矢印コネクタ 254"/>
          <p:cNvCxnSpPr>
            <a:cxnSpLocks/>
          </p:cNvCxnSpPr>
          <p:nvPr/>
        </p:nvCxnSpPr>
        <p:spPr>
          <a:xfrm>
            <a:off x="648295" y="4033384"/>
            <a:ext cx="574183" cy="182740"/>
          </a:xfrm>
          <a:prstGeom prst="straightConnector1">
            <a:avLst/>
          </a:prstGeom>
          <a:ln w="1270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7" name="正方形/長方形 256"/>
          <p:cNvSpPr/>
          <p:nvPr/>
        </p:nvSpPr>
        <p:spPr>
          <a:xfrm>
            <a:off x="257851" y="3780151"/>
            <a:ext cx="533777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altLang="ja-JP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EL</a:t>
            </a:r>
            <a:endParaRPr kumimoji="1" lang="ja-JP" alt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61" name="直線矢印コネクタ 260"/>
          <p:cNvCxnSpPr>
            <a:cxnSpLocks/>
          </p:cNvCxnSpPr>
          <p:nvPr/>
        </p:nvCxnSpPr>
        <p:spPr>
          <a:xfrm flipV="1">
            <a:off x="1493184" y="5775715"/>
            <a:ext cx="100838" cy="6523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3" name="正方形/長方形 262"/>
          <p:cNvSpPr/>
          <p:nvPr/>
        </p:nvSpPr>
        <p:spPr>
          <a:xfrm>
            <a:off x="1104463" y="6389100"/>
            <a:ext cx="100811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altLang="ja-JP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~-15kV</a:t>
            </a:r>
            <a:endParaRPr kumimoji="1" lang="ja-JP" alt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5" name="正方形/長方形 264"/>
          <p:cNvSpPr/>
          <p:nvPr/>
        </p:nvSpPr>
        <p:spPr>
          <a:xfrm>
            <a:off x="271437" y="6360878"/>
            <a:ext cx="545845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altLang="ja-JP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0V</a:t>
            </a:r>
            <a:endParaRPr kumimoji="1" lang="ja-JP" alt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66" name="直線矢印コネクタ 265"/>
          <p:cNvCxnSpPr>
            <a:cxnSpLocks/>
          </p:cNvCxnSpPr>
          <p:nvPr/>
        </p:nvCxnSpPr>
        <p:spPr>
          <a:xfrm flipV="1">
            <a:off x="658596" y="6261541"/>
            <a:ext cx="355668" cy="20991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正方形/長方形 3"/>
          <p:cNvSpPr/>
          <p:nvPr/>
        </p:nvSpPr>
        <p:spPr>
          <a:xfrm>
            <a:off x="119690" y="4154841"/>
            <a:ext cx="8904620" cy="20864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/>
              <a:t>Similar concept as NEXT experiment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/>
              <a:t>We introduce a new idea "ELCC" for signal readout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/>
              <a:t>Need proof-of-principle by simulation and prototype detectors</a:t>
            </a:r>
          </a:p>
        </p:txBody>
      </p:sp>
    </p:spTree>
    <p:extLst>
      <p:ext uri="{BB962C8B-B14F-4D97-AF65-F5344CB8AC3E}">
        <p14:creationId xmlns:p14="http://schemas.microsoft.com/office/powerpoint/2010/main" val="26656996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52987"/>
            <a:ext cx="7886700" cy="1325563"/>
          </a:xfrm>
        </p:spPr>
        <p:txBody>
          <a:bodyPr/>
          <a:lstStyle/>
          <a:p>
            <a:r>
              <a:rPr kumimoji="1" lang="en-US" altLang="ja-JP" dirty="0"/>
              <a:t>Segment</a:t>
            </a:r>
            <a:r>
              <a:rPr lang="en-US" altLang="ja-JP" dirty="0"/>
              <a:t>ed EL</a:t>
            </a:r>
            <a:r>
              <a:rPr kumimoji="1" lang="en-US" altLang="ja-JP" dirty="0"/>
              <a:t> readout: ELCC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44170" y="1318152"/>
            <a:ext cx="7886700" cy="4351338"/>
          </a:xfrm>
        </p:spPr>
        <p:txBody>
          <a:bodyPr/>
          <a:lstStyle/>
          <a:p>
            <a:r>
              <a:rPr kumimoji="1" lang="en-US" altLang="ja-JP" dirty="0"/>
              <a:t>Detect EL photons for cell by cell</a:t>
            </a:r>
          </a:p>
          <a:p>
            <a:r>
              <a:rPr lang="en-US" altLang="ja-JP" dirty="0"/>
              <a:t>Energy measurement and tracking</a:t>
            </a:r>
          </a:p>
          <a:p>
            <a:r>
              <a:rPr kumimoji="1" lang="en-US" altLang="ja-JP" dirty="0"/>
              <a:t>Good uniformity in wide area</a:t>
            </a:r>
          </a:p>
          <a:p>
            <a:r>
              <a:rPr lang="en-US" altLang="ja-JP" dirty="0"/>
              <a:t>Rigid structure --&gt; large size</a:t>
            </a:r>
            <a:endParaRPr kumimoji="1" lang="en-US" altLang="ja-JP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" t="4626" r="4621" b="2855"/>
          <a:stretch/>
        </p:blipFill>
        <p:spPr>
          <a:xfrm>
            <a:off x="4014183" y="3676867"/>
            <a:ext cx="4909350" cy="2917821"/>
          </a:xfrm>
          <a:prstGeom prst="rect">
            <a:avLst/>
          </a:prstGeom>
        </p:spPr>
      </p:pic>
      <p:cxnSp>
        <p:nvCxnSpPr>
          <p:cNvPr id="8" name="直線コネクタ 7"/>
          <p:cNvCxnSpPr/>
          <p:nvPr/>
        </p:nvCxnSpPr>
        <p:spPr>
          <a:xfrm>
            <a:off x="1582304" y="6115104"/>
            <a:ext cx="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正方形/長方形 8"/>
          <p:cNvSpPr/>
          <p:nvPr/>
        </p:nvSpPr>
        <p:spPr>
          <a:xfrm rot="5400000">
            <a:off x="1136650" y="5996279"/>
            <a:ext cx="360040" cy="5090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0" name="グループ化 9"/>
          <p:cNvGrpSpPr/>
          <p:nvPr/>
        </p:nvGrpSpPr>
        <p:grpSpPr>
          <a:xfrm>
            <a:off x="1056926" y="4791653"/>
            <a:ext cx="485928" cy="433898"/>
            <a:chOff x="2654662" y="1424834"/>
            <a:chExt cx="651674" cy="576065"/>
          </a:xfrm>
        </p:grpSpPr>
        <p:cxnSp>
          <p:nvCxnSpPr>
            <p:cNvPr id="11" name="直線矢印コネクタ 10"/>
            <p:cNvCxnSpPr/>
            <p:nvPr/>
          </p:nvCxnSpPr>
          <p:spPr>
            <a:xfrm rot="5400000" flipH="1">
              <a:off x="3038212" y="1549431"/>
              <a:ext cx="305661" cy="56469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矢印コネクタ 11"/>
            <p:cNvCxnSpPr/>
            <p:nvPr/>
          </p:nvCxnSpPr>
          <p:spPr>
            <a:xfrm rot="5400000" flipV="1">
              <a:off x="3035339" y="1729902"/>
              <a:ext cx="360040" cy="181954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矢印コネクタ 12"/>
            <p:cNvCxnSpPr/>
            <p:nvPr/>
          </p:nvCxnSpPr>
          <p:spPr>
            <a:xfrm flipH="1" flipV="1">
              <a:off x="2726670" y="1899532"/>
              <a:ext cx="576066" cy="72008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矢印コネクタ 13"/>
            <p:cNvCxnSpPr/>
            <p:nvPr/>
          </p:nvCxnSpPr>
          <p:spPr>
            <a:xfrm flipH="1" flipV="1">
              <a:off x="2654662" y="1539492"/>
              <a:ext cx="435650" cy="245383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矢印コネクタ 14"/>
            <p:cNvCxnSpPr/>
            <p:nvPr/>
          </p:nvCxnSpPr>
          <p:spPr>
            <a:xfrm rot="5400000">
              <a:off x="2991333" y="1439598"/>
              <a:ext cx="170699" cy="141172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矢印コネクタ 15"/>
            <p:cNvCxnSpPr>
              <a:cxnSpLocks/>
            </p:cNvCxnSpPr>
            <p:nvPr/>
          </p:nvCxnSpPr>
          <p:spPr>
            <a:xfrm flipH="1" flipV="1">
              <a:off x="2663610" y="1719514"/>
              <a:ext cx="304228" cy="44846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グループ化 16"/>
          <p:cNvGrpSpPr/>
          <p:nvPr/>
        </p:nvGrpSpPr>
        <p:grpSpPr>
          <a:xfrm>
            <a:off x="1062781" y="3860894"/>
            <a:ext cx="2572217" cy="651050"/>
            <a:chOff x="5073868" y="760833"/>
            <a:chExt cx="2882836" cy="651050"/>
          </a:xfrm>
        </p:grpSpPr>
        <p:sp>
          <p:nvSpPr>
            <p:cNvPr id="18" name="フリーフォーム: 図形 17"/>
            <p:cNvSpPr/>
            <p:nvPr/>
          </p:nvSpPr>
          <p:spPr>
            <a:xfrm flipH="1" flipV="1">
              <a:off x="5073868" y="760833"/>
              <a:ext cx="2880000" cy="28800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フリーフォーム: 図形 18"/>
            <p:cNvSpPr/>
            <p:nvPr/>
          </p:nvSpPr>
          <p:spPr>
            <a:xfrm flipH="1">
              <a:off x="5073868" y="1106900"/>
              <a:ext cx="2880000" cy="14400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フリーフォーム: 図形 19"/>
            <p:cNvSpPr/>
            <p:nvPr/>
          </p:nvSpPr>
          <p:spPr>
            <a:xfrm flipH="1">
              <a:off x="5073868" y="1088740"/>
              <a:ext cx="2880000" cy="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フリーフォーム: 図形 20"/>
            <p:cNvSpPr/>
            <p:nvPr/>
          </p:nvSpPr>
          <p:spPr>
            <a:xfrm flipH="1" flipV="1">
              <a:off x="5073868" y="923986"/>
              <a:ext cx="2880000" cy="143484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フリーフォーム: 図形 21"/>
            <p:cNvSpPr/>
            <p:nvPr/>
          </p:nvSpPr>
          <p:spPr>
            <a:xfrm flipH="1">
              <a:off x="5076704" y="1123883"/>
              <a:ext cx="2880000" cy="28800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3" name="直線矢印コネクタ 22"/>
            <p:cNvCxnSpPr/>
            <p:nvPr/>
          </p:nvCxnSpPr>
          <p:spPr>
            <a:xfrm rot="5400000" flipV="1">
              <a:off x="6993396" y="680029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矢印コネクタ 23"/>
            <p:cNvCxnSpPr/>
            <p:nvPr/>
          </p:nvCxnSpPr>
          <p:spPr>
            <a:xfrm rot="5400000" flipV="1">
              <a:off x="6990372" y="843182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矢印コネクタ 24"/>
            <p:cNvCxnSpPr/>
            <p:nvPr/>
          </p:nvCxnSpPr>
          <p:spPr>
            <a:xfrm rot="5400000" flipV="1">
              <a:off x="6990372" y="1007362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矢印コネクタ 25"/>
            <p:cNvCxnSpPr/>
            <p:nvPr/>
          </p:nvCxnSpPr>
          <p:spPr>
            <a:xfrm rot="5400000" flipV="1">
              <a:off x="6990372" y="1170096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矢印コネクタ 26"/>
            <p:cNvCxnSpPr/>
            <p:nvPr/>
          </p:nvCxnSpPr>
          <p:spPr>
            <a:xfrm rot="5400000" flipV="1">
              <a:off x="6990372" y="1331079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グループ化 27"/>
          <p:cNvGrpSpPr/>
          <p:nvPr/>
        </p:nvGrpSpPr>
        <p:grpSpPr>
          <a:xfrm>
            <a:off x="1059945" y="4698505"/>
            <a:ext cx="2572217" cy="651050"/>
            <a:chOff x="5508103" y="3769669"/>
            <a:chExt cx="2882836" cy="651050"/>
          </a:xfrm>
        </p:grpSpPr>
        <p:sp>
          <p:nvSpPr>
            <p:cNvPr id="29" name="フリーフォーム: 図形 28"/>
            <p:cNvSpPr/>
            <p:nvPr/>
          </p:nvSpPr>
          <p:spPr>
            <a:xfrm flipH="1" flipV="1">
              <a:off x="5508103" y="3769669"/>
              <a:ext cx="2880000" cy="28800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フリーフォーム: 図形 29"/>
            <p:cNvSpPr/>
            <p:nvPr/>
          </p:nvSpPr>
          <p:spPr>
            <a:xfrm flipH="1">
              <a:off x="5508103" y="4115736"/>
              <a:ext cx="2880000" cy="14400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フリーフォーム: 図形 30"/>
            <p:cNvSpPr/>
            <p:nvPr/>
          </p:nvSpPr>
          <p:spPr>
            <a:xfrm flipH="1">
              <a:off x="5508103" y="4097576"/>
              <a:ext cx="2880000" cy="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フリーフォーム: 図形 31"/>
            <p:cNvSpPr/>
            <p:nvPr/>
          </p:nvSpPr>
          <p:spPr>
            <a:xfrm flipH="1" flipV="1">
              <a:off x="5508103" y="3932822"/>
              <a:ext cx="2880000" cy="143484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フリーフォーム: 図形 32"/>
            <p:cNvSpPr/>
            <p:nvPr/>
          </p:nvSpPr>
          <p:spPr>
            <a:xfrm flipH="1">
              <a:off x="5510939" y="4132719"/>
              <a:ext cx="2880000" cy="28800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34" name="直線矢印コネクタ 33"/>
            <p:cNvCxnSpPr/>
            <p:nvPr/>
          </p:nvCxnSpPr>
          <p:spPr>
            <a:xfrm rot="5400000" flipV="1">
              <a:off x="7427631" y="3688865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矢印コネクタ 34"/>
            <p:cNvCxnSpPr/>
            <p:nvPr/>
          </p:nvCxnSpPr>
          <p:spPr>
            <a:xfrm rot="5400000" flipV="1">
              <a:off x="7424607" y="3852018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矢印コネクタ 35"/>
            <p:cNvCxnSpPr/>
            <p:nvPr/>
          </p:nvCxnSpPr>
          <p:spPr>
            <a:xfrm rot="5400000" flipV="1">
              <a:off x="7424607" y="4016198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矢印コネクタ 36"/>
            <p:cNvCxnSpPr/>
            <p:nvPr/>
          </p:nvCxnSpPr>
          <p:spPr>
            <a:xfrm rot="5400000" flipV="1">
              <a:off x="7424607" y="4178932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矢印コネクタ 37"/>
            <p:cNvCxnSpPr/>
            <p:nvPr/>
          </p:nvCxnSpPr>
          <p:spPr>
            <a:xfrm rot="5400000" flipV="1">
              <a:off x="7424607" y="4339915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グループ化 38"/>
          <p:cNvGrpSpPr/>
          <p:nvPr/>
        </p:nvGrpSpPr>
        <p:grpSpPr>
          <a:xfrm>
            <a:off x="1065095" y="5508730"/>
            <a:ext cx="2572217" cy="651050"/>
            <a:chOff x="5073868" y="760833"/>
            <a:chExt cx="2882836" cy="651050"/>
          </a:xfrm>
        </p:grpSpPr>
        <p:sp>
          <p:nvSpPr>
            <p:cNvPr id="40" name="フリーフォーム: 図形 39"/>
            <p:cNvSpPr/>
            <p:nvPr/>
          </p:nvSpPr>
          <p:spPr>
            <a:xfrm flipH="1" flipV="1">
              <a:off x="5073868" y="760833"/>
              <a:ext cx="2880000" cy="28800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フリーフォーム: 図形 40"/>
            <p:cNvSpPr/>
            <p:nvPr/>
          </p:nvSpPr>
          <p:spPr>
            <a:xfrm flipH="1">
              <a:off x="5073868" y="1106900"/>
              <a:ext cx="2880000" cy="14400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フリーフォーム: 図形 41"/>
            <p:cNvSpPr/>
            <p:nvPr/>
          </p:nvSpPr>
          <p:spPr>
            <a:xfrm flipH="1">
              <a:off x="5073868" y="1088740"/>
              <a:ext cx="2880000" cy="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" name="フリーフォーム: 図形 42"/>
            <p:cNvSpPr/>
            <p:nvPr/>
          </p:nvSpPr>
          <p:spPr>
            <a:xfrm flipH="1" flipV="1">
              <a:off x="5073868" y="923986"/>
              <a:ext cx="2880000" cy="143484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フリーフォーム: 図形 43"/>
            <p:cNvSpPr/>
            <p:nvPr/>
          </p:nvSpPr>
          <p:spPr>
            <a:xfrm flipH="1">
              <a:off x="5076704" y="1123883"/>
              <a:ext cx="2880000" cy="288000"/>
            </a:xfrm>
            <a:custGeom>
              <a:avLst/>
              <a:gdLst>
                <a:gd name="connsiteX0" fmla="*/ 2340495 w 2340495"/>
                <a:gd name="connsiteY0" fmla="*/ 0 h 193964"/>
                <a:gd name="connsiteX1" fmla="*/ 942109 w 2340495"/>
                <a:gd name="connsiteY1" fmla="*/ 114531 h 193964"/>
                <a:gd name="connsiteX2" fmla="*/ 0 w 2340495"/>
                <a:gd name="connsiteY2" fmla="*/ 193964 h 193964"/>
                <a:gd name="connsiteX0" fmla="*/ 2340495 w 2340495"/>
                <a:gd name="connsiteY0" fmla="*/ 166 h 194130"/>
                <a:gd name="connsiteX1" fmla="*/ 942109 w 2340495"/>
                <a:gd name="connsiteY1" fmla="*/ 114697 h 194130"/>
                <a:gd name="connsiteX2" fmla="*/ 0 w 2340495"/>
                <a:gd name="connsiteY2" fmla="*/ 194130 h 194130"/>
                <a:gd name="connsiteX0" fmla="*/ 2340495 w 2340495"/>
                <a:gd name="connsiteY0" fmla="*/ 84 h 197742"/>
                <a:gd name="connsiteX1" fmla="*/ 794327 w 2340495"/>
                <a:gd name="connsiteY1" fmla="*/ 197742 h 197742"/>
                <a:gd name="connsiteX2" fmla="*/ 0 w 2340495"/>
                <a:gd name="connsiteY2" fmla="*/ 194048 h 197742"/>
                <a:gd name="connsiteX0" fmla="*/ 2340495 w 2340495"/>
                <a:gd name="connsiteY0" fmla="*/ 75 h 197733"/>
                <a:gd name="connsiteX1" fmla="*/ 794327 w 2340495"/>
                <a:gd name="connsiteY1" fmla="*/ 197733 h 197733"/>
                <a:gd name="connsiteX2" fmla="*/ 0 w 2340495"/>
                <a:gd name="connsiteY2" fmla="*/ 194039 h 197733"/>
                <a:gd name="connsiteX0" fmla="*/ 2340495 w 2340495"/>
                <a:gd name="connsiteY0" fmla="*/ 75 h 194039"/>
                <a:gd name="connsiteX1" fmla="*/ 685338 w 2340495"/>
                <a:gd name="connsiteY1" fmla="*/ 194039 h 194039"/>
                <a:gd name="connsiteX2" fmla="*/ 0 w 2340495"/>
                <a:gd name="connsiteY2" fmla="*/ 194039 h 194039"/>
                <a:gd name="connsiteX0" fmla="*/ 2340495 w 2340495"/>
                <a:gd name="connsiteY0" fmla="*/ 74 h 194038"/>
                <a:gd name="connsiteX1" fmla="*/ 685338 w 2340495"/>
                <a:gd name="connsiteY1" fmla="*/ 194038 h 194038"/>
                <a:gd name="connsiteX2" fmla="*/ 0 w 2340495"/>
                <a:gd name="connsiteY2" fmla="*/ 194038 h 194038"/>
                <a:gd name="connsiteX0" fmla="*/ 2340495 w 2340495"/>
                <a:gd name="connsiteY0" fmla="*/ 848 h 194812"/>
                <a:gd name="connsiteX1" fmla="*/ 685338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48 h 194812"/>
                <a:gd name="connsiteX1" fmla="*/ 1019695 w 2340495"/>
                <a:gd name="connsiteY1" fmla="*/ 194812 h 194812"/>
                <a:gd name="connsiteX2" fmla="*/ 0 w 2340495"/>
                <a:gd name="connsiteY2" fmla="*/ 194812 h 194812"/>
                <a:gd name="connsiteX0" fmla="*/ 2340495 w 2340495"/>
                <a:gd name="connsiteY0" fmla="*/ 801 h 194786"/>
                <a:gd name="connsiteX1" fmla="*/ 1019695 w 2340495"/>
                <a:gd name="connsiteY1" fmla="*/ 194765 h 194786"/>
                <a:gd name="connsiteX2" fmla="*/ 0 w 2340495"/>
                <a:gd name="connsiteY2" fmla="*/ 194765 h 19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40495" h="194786">
                  <a:moveTo>
                    <a:pt x="2340495" y="801"/>
                  </a:moveTo>
                  <a:cubicBezTo>
                    <a:pt x="1344198" y="-14592"/>
                    <a:pt x="2211802" y="197228"/>
                    <a:pt x="1019695" y="194765"/>
                  </a:cubicBezTo>
                  <a:lnTo>
                    <a:pt x="0" y="1947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5" name="直線矢印コネクタ 44"/>
            <p:cNvCxnSpPr/>
            <p:nvPr/>
          </p:nvCxnSpPr>
          <p:spPr>
            <a:xfrm rot="5400000" flipV="1">
              <a:off x="6993396" y="680029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矢印コネクタ 45"/>
            <p:cNvCxnSpPr/>
            <p:nvPr/>
          </p:nvCxnSpPr>
          <p:spPr>
            <a:xfrm rot="5400000" flipV="1">
              <a:off x="6990372" y="843182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矢印コネクタ 46"/>
            <p:cNvCxnSpPr/>
            <p:nvPr/>
          </p:nvCxnSpPr>
          <p:spPr>
            <a:xfrm rot="5400000" flipV="1">
              <a:off x="6990372" y="1007362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矢印コネクタ 47"/>
            <p:cNvCxnSpPr/>
            <p:nvPr/>
          </p:nvCxnSpPr>
          <p:spPr>
            <a:xfrm rot="5400000" flipV="1">
              <a:off x="6990372" y="1170096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矢印コネクタ 48"/>
            <p:cNvCxnSpPr/>
            <p:nvPr/>
          </p:nvCxnSpPr>
          <p:spPr>
            <a:xfrm rot="5400000" flipV="1">
              <a:off x="6990372" y="1331079"/>
              <a:ext cx="0" cy="16160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1" name="直線コネクタ 60"/>
          <p:cNvCxnSpPr/>
          <p:nvPr/>
        </p:nvCxnSpPr>
        <p:spPr>
          <a:xfrm>
            <a:off x="1582304" y="5281024"/>
            <a:ext cx="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/>
          <p:cNvCxnSpPr/>
          <p:nvPr/>
        </p:nvCxnSpPr>
        <p:spPr>
          <a:xfrm>
            <a:off x="1582304" y="4456435"/>
            <a:ext cx="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正方形/長方形 62"/>
          <p:cNvSpPr/>
          <p:nvPr/>
        </p:nvSpPr>
        <p:spPr>
          <a:xfrm rot="5400000">
            <a:off x="1138272" y="5170500"/>
            <a:ext cx="360040" cy="5090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正方形/長方形 63"/>
          <p:cNvSpPr/>
          <p:nvPr/>
        </p:nvSpPr>
        <p:spPr>
          <a:xfrm rot="5400000">
            <a:off x="1134465" y="4345911"/>
            <a:ext cx="360040" cy="5090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5" name="直線コネクタ 64"/>
          <p:cNvCxnSpPr>
            <a:cxnSpLocks/>
          </p:cNvCxnSpPr>
          <p:nvPr/>
        </p:nvCxnSpPr>
        <p:spPr>
          <a:xfrm>
            <a:off x="1052533" y="3880978"/>
            <a:ext cx="4393" cy="271371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6" name="グループ化 65"/>
          <p:cNvGrpSpPr/>
          <p:nvPr/>
        </p:nvGrpSpPr>
        <p:grpSpPr>
          <a:xfrm>
            <a:off x="911514" y="4005988"/>
            <a:ext cx="128458" cy="344973"/>
            <a:chOff x="3292611" y="4164147"/>
            <a:chExt cx="128458" cy="344973"/>
          </a:xfrm>
        </p:grpSpPr>
        <p:sp>
          <p:nvSpPr>
            <p:cNvPr id="67" name="正方形/長方形 66"/>
            <p:cNvSpPr/>
            <p:nvPr/>
          </p:nvSpPr>
          <p:spPr>
            <a:xfrm>
              <a:off x="3292611" y="4164147"/>
              <a:ext cx="122474" cy="34497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8" name="正方形/長方形 67"/>
            <p:cNvSpPr/>
            <p:nvPr/>
          </p:nvSpPr>
          <p:spPr>
            <a:xfrm>
              <a:off x="3353848" y="4228621"/>
              <a:ext cx="67221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9" name="グループ化 68"/>
          <p:cNvGrpSpPr/>
          <p:nvPr/>
        </p:nvGrpSpPr>
        <p:grpSpPr>
          <a:xfrm>
            <a:off x="911468" y="4849394"/>
            <a:ext cx="128458" cy="344973"/>
            <a:chOff x="3292611" y="4164147"/>
            <a:chExt cx="128458" cy="344973"/>
          </a:xfrm>
        </p:grpSpPr>
        <p:sp>
          <p:nvSpPr>
            <p:cNvPr id="70" name="正方形/長方形 69"/>
            <p:cNvSpPr/>
            <p:nvPr/>
          </p:nvSpPr>
          <p:spPr>
            <a:xfrm>
              <a:off x="3292611" y="4164147"/>
              <a:ext cx="122474" cy="34497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1" name="正方形/長方形 70"/>
            <p:cNvSpPr/>
            <p:nvPr/>
          </p:nvSpPr>
          <p:spPr>
            <a:xfrm>
              <a:off x="3353848" y="4228621"/>
              <a:ext cx="67221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72" name="グループ化 71"/>
          <p:cNvGrpSpPr/>
          <p:nvPr/>
        </p:nvGrpSpPr>
        <p:grpSpPr>
          <a:xfrm>
            <a:off x="911514" y="5690194"/>
            <a:ext cx="128458" cy="344973"/>
            <a:chOff x="3292611" y="4164147"/>
            <a:chExt cx="128458" cy="344973"/>
          </a:xfrm>
        </p:grpSpPr>
        <p:sp>
          <p:nvSpPr>
            <p:cNvPr id="73" name="正方形/長方形 72"/>
            <p:cNvSpPr/>
            <p:nvPr/>
          </p:nvSpPr>
          <p:spPr>
            <a:xfrm>
              <a:off x="3292611" y="4164147"/>
              <a:ext cx="122474" cy="34497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4" name="正方形/長方形 73"/>
            <p:cNvSpPr/>
            <p:nvPr/>
          </p:nvSpPr>
          <p:spPr>
            <a:xfrm>
              <a:off x="3353848" y="4228621"/>
              <a:ext cx="67221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78" name="正方形/長方形 77"/>
          <p:cNvSpPr/>
          <p:nvPr/>
        </p:nvSpPr>
        <p:spPr>
          <a:xfrm rot="5400000">
            <a:off x="2980700" y="4803952"/>
            <a:ext cx="504056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9" name="Picture 2" descr="\begin{align*}&#10;E&#10;\end{align*}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095601" y="4863759"/>
            <a:ext cx="307898" cy="288032"/>
          </a:xfrm>
          <a:prstGeom prst="rect">
            <a:avLst/>
          </a:prstGeom>
          <a:noFill/>
        </p:spPr>
      </p:pic>
      <p:sp>
        <p:nvSpPr>
          <p:cNvPr id="80" name="正方形/長方形 79"/>
          <p:cNvSpPr/>
          <p:nvPr/>
        </p:nvSpPr>
        <p:spPr>
          <a:xfrm>
            <a:off x="173834" y="5310916"/>
            <a:ext cx="79208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altLang="ja-JP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SiPM</a:t>
            </a:r>
            <a:endParaRPr kumimoji="1" lang="ja-JP" alt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1" name="直線矢印コネクタ 80"/>
          <p:cNvCxnSpPr>
            <a:cxnSpLocks/>
          </p:cNvCxnSpPr>
          <p:nvPr/>
        </p:nvCxnSpPr>
        <p:spPr>
          <a:xfrm flipV="1">
            <a:off x="678572" y="5030498"/>
            <a:ext cx="197770" cy="244414"/>
          </a:xfrm>
          <a:prstGeom prst="straightConnector1">
            <a:avLst/>
          </a:prstGeom>
          <a:ln w="1270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直線矢印コネクタ 81"/>
          <p:cNvCxnSpPr>
            <a:cxnSpLocks/>
          </p:cNvCxnSpPr>
          <p:nvPr/>
        </p:nvCxnSpPr>
        <p:spPr>
          <a:xfrm>
            <a:off x="661487" y="4677778"/>
            <a:ext cx="574183" cy="182740"/>
          </a:xfrm>
          <a:prstGeom prst="straightConnector1">
            <a:avLst/>
          </a:prstGeom>
          <a:ln w="1270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3" name="正方形/長方形 82"/>
          <p:cNvSpPr/>
          <p:nvPr/>
        </p:nvSpPr>
        <p:spPr>
          <a:xfrm>
            <a:off x="271043" y="4424545"/>
            <a:ext cx="533777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altLang="ja-JP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EL</a:t>
            </a:r>
            <a:endParaRPr kumimoji="1" lang="ja-JP" alt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338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ELCC simulation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8650" y="1605280"/>
            <a:ext cx="7886700" cy="4571683"/>
          </a:xfrm>
        </p:spPr>
        <p:txBody>
          <a:bodyPr/>
          <a:lstStyle/>
          <a:p>
            <a:r>
              <a:rPr kumimoji="1" lang="en-US" altLang="ja-JP" dirty="0"/>
              <a:t>Electric field simulation (</a:t>
            </a:r>
            <a:r>
              <a:rPr lang="en-US" altLang="ja-JP" dirty="0" err="1"/>
              <a:t>gmsh</a:t>
            </a:r>
            <a:r>
              <a:rPr lang="en-US" altLang="ja-JP" dirty="0"/>
              <a:t> + </a:t>
            </a:r>
            <a:r>
              <a:rPr lang="en-US" altLang="ja-JP" dirty="0" err="1"/>
              <a:t>elmer</a:t>
            </a:r>
            <a:r>
              <a:rPr lang="en-US" altLang="ja-JP" dirty="0"/>
              <a:t>)</a:t>
            </a:r>
          </a:p>
          <a:p>
            <a:r>
              <a:rPr kumimoji="1" lang="en-US" altLang="ja-JP" dirty="0"/>
              <a:t>By applying high electric field in the EL region, electric field lines are </a:t>
            </a:r>
            <a:r>
              <a:rPr lang="en-US" altLang="ja-JP" dirty="0"/>
              <a:t>pulled into the cell hole</a:t>
            </a:r>
            <a:endParaRPr kumimoji="1" lang="ja-JP" altLang="en-US" dirty="0"/>
          </a:p>
        </p:txBody>
      </p:sp>
      <p:pic>
        <p:nvPicPr>
          <p:cNvPr id="4" name="Picture 3" descr="C:\Users\kiseki\Documents\AXEL\電場sim\result_images\02_20140912_JPS\geometory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156" t="12107"/>
          <a:stretch>
            <a:fillRect/>
          </a:stretch>
        </p:blipFill>
        <p:spPr bwMode="auto">
          <a:xfrm rot="4740000">
            <a:off x="227409" y="4322850"/>
            <a:ext cx="2806726" cy="1495447"/>
          </a:xfrm>
          <a:prstGeom prst="rect">
            <a:avLst/>
          </a:prstGeom>
          <a:noFill/>
        </p:spPr>
      </p:pic>
      <p:cxnSp>
        <p:nvCxnSpPr>
          <p:cNvPr id="5" name="直線矢印コネクタ 4"/>
          <p:cNvCxnSpPr/>
          <p:nvPr/>
        </p:nvCxnSpPr>
        <p:spPr>
          <a:xfrm>
            <a:off x="1845506" y="3639803"/>
            <a:ext cx="304800" cy="204788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矢印コネクタ 5"/>
          <p:cNvCxnSpPr/>
          <p:nvPr/>
        </p:nvCxnSpPr>
        <p:spPr>
          <a:xfrm flipV="1">
            <a:off x="1109179" y="3630204"/>
            <a:ext cx="717661" cy="72008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矢印コネクタ 6"/>
          <p:cNvCxnSpPr/>
          <p:nvPr/>
        </p:nvCxnSpPr>
        <p:spPr>
          <a:xfrm flipH="1" flipV="1">
            <a:off x="2174119" y="3858879"/>
            <a:ext cx="23812" cy="1985962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矢印コネクタ 7"/>
          <p:cNvCxnSpPr/>
          <p:nvPr/>
        </p:nvCxnSpPr>
        <p:spPr>
          <a:xfrm flipH="1" flipV="1">
            <a:off x="2197425" y="5841879"/>
            <a:ext cx="14793" cy="507787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正方形/長方形 8"/>
          <p:cNvSpPr/>
          <p:nvPr/>
        </p:nvSpPr>
        <p:spPr>
          <a:xfrm>
            <a:off x="1190191" y="3433875"/>
            <a:ext cx="540000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1400" b="1" dirty="0">
                <a:solidFill>
                  <a:schemeClr val="tx1"/>
                </a:solidFill>
              </a:rPr>
              <a:t>1.0</a:t>
            </a:r>
            <a:r>
              <a:rPr kumimoji="1" lang="en-US" altLang="ja-JP" sz="1400" b="1" dirty="0">
                <a:solidFill>
                  <a:schemeClr val="tx1"/>
                </a:solidFill>
              </a:rPr>
              <a:t>cm</a:t>
            </a:r>
            <a:endParaRPr kumimoji="1" lang="ja-JP" altLang="en-US" sz="1400" b="1" dirty="0">
              <a:solidFill>
                <a:schemeClr val="tx1"/>
              </a:solidFill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2030995" y="3534383"/>
            <a:ext cx="540000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1400" b="1" dirty="0">
                <a:solidFill>
                  <a:schemeClr val="tx1"/>
                </a:solidFill>
              </a:rPr>
              <a:t>1.0</a:t>
            </a:r>
            <a:r>
              <a:rPr kumimoji="1" lang="en-US" altLang="ja-JP" sz="1400" b="1" dirty="0">
                <a:solidFill>
                  <a:schemeClr val="tx1"/>
                </a:solidFill>
              </a:rPr>
              <a:t>cm</a:t>
            </a:r>
            <a:endParaRPr kumimoji="1" lang="ja-JP" altLang="en-US" sz="1400" b="1" dirty="0">
              <a:solidFill>
                <a:schemeClr val="tx1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2115333" y="4899967"/>
            <a:ext cx="540000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1400" b="1" dirty="0">
                <a:solidFill>
                  <a:schemeClr val="tx1"/>
                </a:solidFill>
              </a:rPr>
              <a:t>2</a:t>
            </a:r>
            <a:r>
              <a:rPr kumimoji="1" lang="en-US" altLang="ja-JP" sz="1400" b="1" dirty="0">
                <a:solidFill>
                  <a:schemeClr val="tx1"/>
                </a:solidFill>
              </a:rPr>
              <a:t>cm</a:t>
            </a:r>
            <a:endParaRPr kumimoji="1" lang="ja-JP" altLang="en-US" sz="1400" b="1" dirty="0">
              <a:solidFill>
                <a:schemeClr val="tx1"/>
              </a:solidFill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2204392" y="5988744"/>
            <a:ext cx="540000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1400" b="1" dirty="0">
                <a:solidFill>
                  <a:schemeClr val="tx1"/>
                </a:solidFill>
              </a:rPr>
              <a:t>0.5</a:t>
            </a:r>
            <a:r>
              <a:rPr kumimoji="1" lang="en-US" altLang="ja-JP" sz="1400" b="1" dirty="0">
                <a:solidFill>
                  <a:schemeClr val="tx1"/>
                </a:solidFill>
              </a:rPr>
              <a:t>cm</a:t>
            </a:r>
            <a:endParaRPr kumimoji="1" lang="ja-JP" altLang="en-US" sz="1400" b="1" dirty="0">
              <a:solidFill>
                <a:schemeClr val="tx1"/>
              </a:solidFill>
            </a:endParaRPr>
          </a:p>
        </p:txBody>
      </p:sp>
      <p:cxnSp>
        <p:nvCxnSpPr>
          <p:cNvPr id="13" name="直線矢印コネクタ 12"/>
          <p:cNvCxnSpPr/>
          <p:nvPr/>
        </p:nvCxnSpPr>
        <p:spPr>
          <a:xfrm flipH="1" flipV="1">
            <a:off x="1456967" y="6282233"/>
            <a:ext cx="379014" cy="5520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 flipH="1" flipV="1">
            <a:off x="1436827" y="5675213"/>
            <a:ext cx="394391" cy="7703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正方形/長方形 14"/>
          <p:cNvSpPr/>
          <p:nvPr/>
        </p:nvSpPr>
        <p:spPr>
          <a:xfrm>
            <a:off x="1473455" y="6343483"/>
            <a:ext cx="540000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1400" b="1" dirty="0">
                <a:solidFill>
                  <a:schemeClr val="tx1"/>
                </a:solidFill>
              </a:rPr>
              <a:t>0.58</a:t>
            </a:r>
            <a:r>
              <a:rPr kumimoji="1" lang="en-US" altLang="ja-JP" sz="1400" b="1" dirty="0">
                <a:solidFill>
                  <a:schemeClr val="tx1"/>
                </a:solidFill>
              </a:rPr>
              <a:t>cm</a:t>
            </a:r>
            <a:endParaRPr kumimoji="1" lang="ja-JP" altLang="en-US" sz="1400" b="1" dirty="0">
              <a:solidFill>
                <a:schemeClr val="tx1"/>
              </a:solidFill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1404580" y="5415458"/>
            <a:ext cx="540000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1400" b="1" dirty="0">
                <a:solidFill>
                  <a:schemeClr val="tx1"/>
                </a:solidFill>
              </a:rPr>
              <a:t>0.6</a:t>
            </a:r>
            <a:r>
              <a:rPr kumimoji="1" lang="en-US" altLang="ja-JP" sz="1400" b="1" dirty="0">
                <a:solidFill>
                  <a:schemeClr val="tx1"/>
                </a:solidFill>
              </a:rPr>
              <a:t>cm</a:t>
            </a:r>
            <a:endParaRPr kumimoji="1" lang="ja-JP" altLang="en-US" sz="1400" b="1" dirty="0">
              <a:solidFill>
                <a:schemeClr val="tx1"/>
              </a:solidFill>
            </a:endParaRPr>
          </a:p>
        </p:txBody>
      </p:sp>
      <p:cxnSp>
        <p:nvCxnSpPr>
          <p:cNvPr id="17" name="直線矢印コネクタ 16"/>
          <p:cNvCxnSpPr/>
          <p:nvPr/>
        </p:nvCxnSpPr>
        <p:spPr>
          <a:xfrm flipV="1">
            <a:off x="912205" y="5823781"/>
            <a:ext cx="0" cy="36004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/>
          <p:nvPr/>
        </p:nvCxnSpPr>
        <p:spPr>
          <a:xfrm flipV="1">
            <a:off x="912205" y="3879565"/>
            <a:ext cx="0" cy="172819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 rot="16200000">
            <a:off x="-125722" y="4314867"/>
            <a:ext cx="15087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 err="1">
                <a:solidFill>
                  <a:srgbClr val="FF0000"/>
                </a:solidFill>
              </a:rPr>
              <a:t>E</a:t>
            </a:r>
            <a:r>
              <a:rPr kumimoji="1" lang="en-US" altLang="ja-JP" sz="1400" b="1" baseline="-25000" dirty="0" err="1">
                <a:solidFill>
                  <a:srgbClr val="FF0000"/>
                </a:solidFill>
              </a:rPr>
              <a:t>drift</a:t>
            </a:r>
            <a:r>
              <a:rPr kumimoji="1" lang="en-US" altLang="ja-JP" sz="1400" b="1" dirty="0">
                <a:solidFill>
                  <a:srgbClr val="FF0000"/>
                </a:solidFill>
              </a:rPr>
              <a:t>=100</a:t>
            </a:r>
            <a:r>
              <a:rPr kumimoji="1" lang="en-US" altLang="ja-JP" sz="1000" b="1" dirty="0">
                <a:solidFill>
                  <a:srgbClr val="FF0000"/>
                </a:solidFill>
              </a:rPr>
              <a:t>V/cm/</a:t>
            </a:r>
            <a:r>
              <a:rPr kumimoji="1" lang="en-US" altLang="ja-JP" sz="1000" b="1" dirty="0" err="1">
                <a:solidFill>
                  <a:srgbClr val="FF0000"/>
                </a:solidFill>
              </a:rPr>
              <a:t>atm</a:t>
            </a:r>
            <a:endParaRPr kumimoji="1" lang="ja-JP" altLang="en-US" sz="1000" b="1" dirty="0">
              <a:solidFill>
                <a:srgbClr val="FF0000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 rot="16200000">
            <a:off x="-148884" y="5912995"/>
            <a:ext cx="15023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 err="1">
                <a:solidFill>
                  <a:srgbClr val="FF0000"/>
                </a:solidFill>
              </a:rPr>
              <a:t>E</a:t>
            </a:r>
            <a:r>
              <a:rPr kumimoji="1" lang="en-US" altLang="ja-JP" sz="1400" b="1" baseline="-25000" dirty="0" err="1">
                <a:solidFill>
                  <a:srgbClr val="FF0000"/>
                </a:solidFill>
              </a:rPr>
              <a:t>anode</a:t>
            </a:r>
            <a:r>
              <a:rPr kumimoji="1" lang="en-US" altLang="ja-JP" sz="1400" b="1" dirty="0">
                <a:solidFill>
                  <a:srgbClr val="FF0000"/>
                </a:solidFill>
              </a:rPr>
              <a:t>=3</a:t>
            </a:r>
            <a:r>
              <a:rPr kumimoji="1" lang="en-US" altLang="ja-JP" sz="1000" b="1" dirty="0">
                <a:solidFill>
                  <a:srgbClr val="FF0000"/>
                </a:solidFill>
              </a:rPr>
              <a:t>kV/cm/</a:t>
            </a:r>
            <a:r>
              <a:rPr kumimoji="1" lang="en-US" altLang="ja-JP" sz="1000" b="1" dirty="0" err="1">
                <a:solidFill>
                  <a:srgbClr val="FF0000"/>
                </a:solidFill>
              </a:rPr>
              <a:t>atm</a:t>
            </a:r>
            <a:endParaRPr kumimoji="1" lang="ja-JP" altLang="en-US" sz="1000" b="1" dirty="0">
              <a:solidFill>
                <a:srgbClr val="FF0000"/>
              </a:solidFill>
            </a:endParaRPr>
          </a:p>
        </p:txBody>
      </p:sp>
      <p:pic>
        <p:nvPicPr>
          <p:cNvPr id="21" name="Picture 4" descr="C:\Users\kiseki\Documents\AXEL\電場sim\result_images\02_20140912_JPS\geometory_mesh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156" t="12107"/>
          <a:stretch>
            <a:fillRect/>
          </a:stretch>
        </p:blipFill>
        <p:spPr bwMode="auto">
          <a:xfrm rot="4740000">
            <a:off x="2962636" y="4322851"/>
            <a:ext cx="2806726" cy="1495447"/>
          </a:xfrm>
          <a:prstGeom prst="rect">
            <a:avLst/>
          </a:prstGeom>
          <a:noFill/>
        </p:spPr>
      </p:pic>
      <p:pic>
        <p:nvPicPr>
          <p:cNvPr id="22" name="Picture 24" descr="http://www-he.scphys.kyoto-u.ac.jp/member/kiseki/kakunouko/image_fiel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15608" y="3371500"/>
            <a:ext cx="3528392" cy="3398150"/>
          </a:xfrm>
          <a:prstGeom prst="rect">
            <a:avLst/>
          </a:prstGeom>
          <a:noFill/>
        </p:spPr>
      </p:pic>
      <p:sp>
        <p:nvSpPr>
          <p:cNvPr id="23" name="右矢印 210"/>
          <p:cNvSpPr/>
          <p:nvPr/>
        </p:nvSpPr>
        <p:spPr>
          <a:xfrm>
            <a:off x="2807128" y="4451620"/>
            <a:ext cx="936104" cy="864096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kumimoji="1" lang="en-US" altLang="ja-JP" sz="2000" dirty="0" err="1"/>
              <a:t>gmsh</a:t>
            </a:r>
            <a:endParaRPr kumimoji="1" lang="ja-JP" altLang="en-US" sz="2000" dirty="0"/>
          </a:p>
        </p:txBody>
      </p:sp>
      <p:sp>
        <p:nvSpPr>
          <p:cNvPr id="24" name="右矢印 211"/>
          <p:cNvSpPr/>
          <p:nvPr/>
        </p:nvSpPr>
        <p:spPr>
          <a:xfrm>
            <a:off x="4938197" y="4451620"/>
            <a:ext cx="936104" cy="864096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altLang="ja-JP" sz="2000" dirty="0" err="1"/>
              <a:t>elmer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260194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96059" y="128481"/>
            <a:ext cx="8349698" cy="1325563"/>
          </a:xfrm>
        </p:spPr>
        <p:txBody>
          <a:bodyPr/>
          <a:lstStyle/>
          <a:p>
            <a:r>
              <a:rPr kumimoji="1" lang="en-US" altLang="ja-JP" dirty="0"/>
              <a:t>Collection of line of electric field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38892" y="1370495"/>
            <a:ext cx="7886700" cy="4351338"/>
          </a:xfrm>
        </p:spPr>
        <p:txBody>
          <a:bodyPr/>
          <a:lstStyle/>
          <a:p>
            <a:r>
              <a:rPr kumimoji="1" lang="en-US" altLang="ja-JP" dirty="0"/>
              <a:t>Larger aperture is better</a:t>
            </a:r>
          </a:p>
          <a:p>
            <a:r>
              <a:rPr kumimoji="1" lang="en-US" altLang="ja-JP" dirty="0"/>
              <a:t>Taking some </a:t>
            </a:r>
            <a:r>
              <a:rPr kumimoji="1" lang="en-US" altLang="ja-JP" dirty="0" err="1"/>
              <a:t>E</a:t>
            </a:r>
            <a:r>
              <a:rPr kumimoji="1" lang="en-US" altLang="ja-JP" baseline="-25000" dirty="0" err="1"/>
              <a:t>drift</a:t>
            </a:r>
            <a:r>
              <a:rPr kumimoji="1" lang="en-US" altLang="ja-JP" dirty="0"/>
              <a:t>, large E</a:t>
            </a:r>
            <a:r>
              <a:rPr kumimoji="1" lang="en-US" altLang="ja-JP" baseline="-25000" dirty="0"/>
              <a:t>EL</a:t>
            </a:r>
            <a:r>
              <a:rPr kumimoji="1" lang="en-US" altLang="ja-JP" dirty="0"/>
              <a:t> is better</a:t>
            </a:r>
            <a:br>
              <a:rPr kumimoji="1" lang="en-US" altLang="ja-JP" dirty="0"/>
            </a:br>
            <a:r>
              <a:rPr lang="en-US" altLang="ja-JP" dirty="0"/>
              <a:t>(</a:t>
            </a:r>
            <a:r>
              <a:rPr lang="en-US" altLang="ja-JP" dirty="0" err="1"/>
              <a:t>E</a:t>
            </a:r>
            <a:r>
              <a:rPr lang="en-US" altLang="ja-JP" baseline="-25000" dirty="0" err="1"/>
              <a:t>drift</a:t>
            </a:r>
            <a:r>
              <a:rPr lang="en-US" altLang="ja-JP" dirty="0"/>
              <a:t>=100V/cm/</a:t>
            </a:r>
            <a:r>
              <a:rPr lang="en-US" altLang="ja-JP" dirty="0" err="1"/>
              <a:t>atm</a:t>
            </a:r>
            <a:r>
              <a:rPr lang="en-US" altLang="ja-JP" dirty="0"/>
              <a:t>, E</a:t>
            </a:r>
            <a:r>
              <a:rPr lang="en-US" altLang="ja-JP" baseline="-25000" dirty="0"/>
              <a:t>EL</a:t>
            </a:r>
            <a:r>
              <a:rPr lang="en-US" altLang="ja-JP" dirty="0"/>
              <a:t>&gt;2.5kV/cm/</a:t>
            </a:r>
            <a:r>
              <a:rPr lang="en-US" altLang="ja-JP" dirty="0" err="1"/>
              <a:t>atm</a:t>
            </a:r>
            <a:r>
              <a:rPr lang="en-US" altLang="ja-JP" dirty="0"/>
              <a:t>)</a:t>
            </a:r>
          </a:p>
          <a:p>
            <a:endParaRPr kumimoji="1" lang="en-US" altLang="ja-JP" dirty="0"/>
          </a:p>
        </p:txBody>
      </p:sp>
      <p:pic>
        <p:nvPicPr>
          <p:cNvPr id="5" name="Picture 2" descr="http://www-he.scphys.kyoto-u.ac.jp/member/kiseki/kakunouko/c_summar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16" y="3448220"/>
            <a:ext cx="4261364" cy="3374772"/>
          </a:xfrm>
          <a:prstGeom prst="rect">
            <a:avLst/>
          </a:prstGeom>
          <a:noFill/>
        </p:spPr>
      </p:pic>
      <p:sp>
        <p:nvSpPr>
          <p:cNvPr id="7" name="正方形/長方形 6"/>
          <p:cNvSpPr/>
          <p:nvPr/>
        </p:nvSpPr>
        <p:spPr>
          <a:xfrm>
            <a:off x="664902" y="3843074"/>
            <a:ext cx="953764" cy="129349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US" altLang="ja-JP" dirty="0"/>
              <a:t>square</a:t>
            </a:r>
            <a:endParaRPr kumimoji="1" lang="ja-JP" altLang="en-US" dirty="0"/>
          </a:p>
        </p:txBody>
      </p:sp>
      <p:grpSp>
        <p:nvGrpSpPr>
          <p:cNvPr id="10" name="グループ化 9"/>
          <p:cNvGrpSpPr/>
          <p:nvPr/>
        </p:nvGrpSpPr>
        <p:grpSpPr>
          <a:xfrm>
            <a:off x="6741924" y="1370495"/>
            <a:ext cx="2520280" cy="1800200"/>
            <a:chOff x="11611595" y="26083170"/>
            <a:chExt cx="2520280" cy="1800200"/>
          </a:xfrm>
        </p:grpSpPr>
        <p:sp>
          <p:nvSpPr>
            <p:cNvPr id="11" name="正方形/長方形 10"/>
            <p:cNvSpPr/>
            <p:nvPr/>
          </p:nvSpPr>
          <p:spPr>
            <a:xfrm>
              <a:off x="12295163" y="26083170"/>
              <a:ext cx="1008112" cy="1800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12295163" y="27091282"/>
              <a:ext cx="216024" cy="72008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13087251" y="27091282"/>
              <a:ext cx="216024" cy="72008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12295163" y="27163290"/>
              <a:ext cx="288032" cy="72008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13015243" y="27163290"/>
              <a:ext cx="288032" cy="72008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6" name="直線矢印コネクタ 15"/>
            <p:cNvCxnSpPr/>
            <p:nvPr/>
          </p:nvCxnSpPr>
          <p:spPr>
            <a:xfrm>
              <a:off x="12799219" y="27019274"/>
              <a:ext cx="28803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矢印コネクタ 16"/>
            <p:cNvCxnSpPr/>
            <p:nvPr/>
          </p:nvCxnSpPr>
          <p:spPr>
            <a:xfrm>
              <a:off x="12295163" y="26443210"/>
              <a:ext cx="1008112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矢印コネクタ 17"/>
            <p:cNvCxnSpPr/>
            <p:nvPr/>
          </p:nvCxnSpPr>
          <p:spPr>
            <a:xfrm>
              <a:off x="13447291" y="27163290"/>
              <a:ext cx="0" cy="72008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正方形/長方形 18"/>
            <p:cNvSpPr/>
            <p:nvPr/>
          </p:nvSpPr>
          <p:spPr>
            <a:xfrm>
              <a:off x="12367171" y="26227186"/>
              <a:ext cx="864096" cy="2880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200" dirty="0">
                  <a:solidFill>
                    <a:schemeClr val="tx1"/>
                  </a:solidFill>
                </a:rPr>
                <a:t>cell pitch</a:t>
              </a:r>
              <a:endParaRPr kumimoji="1" lang="ja-JP" alt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0" name="正方形/長方形 19"/>
            <p:cNvSpPr/>
            <p:nvPr/>
          </p:nvSpPr>
          <p:spPr>
            <a:xfrm>
              <a:off x="12511187" y="26659234"/>
              <a:ext cx="648072" cy="2880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200" dirty="0">
                  <a:solidFill>
                    <a:schemeClr val="tx1"/>
                  </a:solidFill>
                </a:rPr>
                <a:t>hole radius</a:t>
              </a:r>
              <a:endParaRPr kumimoji="1" lang="ja-JP" alt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1" name="正方形/長方形 20"/>
            <p:cNvSpPr/>
            <p:nvPr/>
          </p:nvSpPr>
          <p:spPr>
            <a:xfrm>
              <a:off x="13375283" y="27307306"/>
              <a:ext cx="756592" cy="36004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200" dirty="0">
                  <a:solidFill>
                    <a:schemeClr val="tx1"/>
                  </a:solidFill>
                </a:rPr>
                <a:t>EL length</a:t>
              </a:r>
              <a:endParaRPr kumimoji="1" lang="ja-JP" alt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22" name="直線矢印コネクタ 21"/>
            <p:cNvCxnSpPr/>
            <p:nvPr/>
          </p:nvCxnSpPr>
          <p:spPr>
            <a:xfrm flipV="1">
              <a:off x="12043643" y="26371202"/>
              <a:ext cx="0" cy="648072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矢印コネクタ 22"/>
            <p:cNvCxnSpPr/>
            <p:nvPr/>
          </p:nvCxnSpPr>
          <p:spPr>
            <a:xfrm flipV="1">
              <a:off x="12043643" y="27307306"/>
              <a:ext cx="0" cy="43204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正方形/長方形 23"/>
            <p:cNvSpPr/>
            <p:nvPr/>
          </p:nvSpPr>
          <p:spPr>
            <a:xfrm>
              <a:off x="11611595" y="26587226"/>
              <a:ext cx="504056" cy="2880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200" dirty="0" err="1">
                  <a:solidFill>
                    <a:schemeClr val="tx1"/>
                  </a:solidFill>
                </a:rPr>
                <a:t>E</a:t>
              </a:r>
              <a:r>
                <a:rPr kumimoji="1" lang="en-US" altLang="ja-JP" sz="1200" baseline="-25000" dirty="0" err="1">
                  <a:solidFill>
                    <a:schemeClr val="tx1"/>
                  </a:solidFill>
                </a:rPr>
                <a:t>drift</a:t>
              </a:r>
              <a:endParaRPr kumimoji="1" lang="ja-JP" altLang="en-US" sz="12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25" name="正方形/長方形 24"/>
            <p:cNvSpPr/>
            <p:nvPr/>
          </p:nvSpPr>
          <p:spPr>
            <a:xfrm>
              <a:off x="11683603" y="27451322"/>
              <a:ext cx="504056" cy="2880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200" dirty="0">
                  <a:solidFill>
                    <a:schemeClr val="tx1"/>
                  </a:solidFill>
                </a:rPr>
                <a:t>E</a:t>
              </a:r>
              <a:r>
                <a:rPr kumimoji="1" lang="en-US" altLang="ja-JP" sz="1200" baseline="-25000" dirty="0">
                  <a:solidFill>
                    <a:schemeClr val="tx1"/>
                  </a:solidFill>
                </a:rPr>
                <a:t>EL</a:t>
              </a:r>
            </a:p>
          </p:txBody>
        </p:sp>
      </p:grpSp>
      <p:sp>
        <p:nvSpPr>
          <p:cNvPr id="38" name="楕円 37"/>
          <p:cNvSpPr/>
          <p:nvPr/>
        </p:nvSpPr>
        <p:spPr>
          <a:xfrm>
            <a:off x="846249" y="4304615"/>
            <a:ext cx="109142" cy="10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楕円 38"/>
          <p:cNvSpPr/>
          <p:nvPr/>
        </p:nvSpPr>
        <p:spPr>
          <a:xfrm>
            <a:off x="1107791" y="4304615"/>
            <a:ext cx="109142" cy="10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楕円 39"/>
          <p:cNvSpPr/>
          <p:nvPr/>
        </p:nvSpPr>
        <p:spPr>
          <a:xfrm>
            <a:off x="1360126" y="4304615"/>
            <a:ext cx="109142" cy="10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楕円 41"/>
          <p:cNvSpPr/>
          <p:nvPr/>
        </p:nvSpPr>
        <p:spPr>
          <a:xfrm>
            <a:off x="854764" y="4817796"/>
            <a:ext cx="109142" cy="10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楕円 42"/>
          <p:cNvSpPr/>
          <p:nvPr/>
        </p:nvSpPr>
        <p:spPr>
          <a:xfrm>
            <a:off x="1107791" y="4819610"/>
            <a:ext cx="109142" cy="10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楕円 43"/>
          <p:cNvSpPr/>
          <p:nvPr/>
        </p:nvSpPr>
        <p:spPr>
          <a:xfrm>
            <a:off x="1360126" y="4819610"/>
            <a:ext cx="109142" cy="10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楕円 44"/>
          <p:cNvSpPr/>
          <p:nvPr/>
        </p:nvSpPr>
        <p:spPr>
          <a:xfrm>
            <a:off x="846249" y="4559236"/>
            <a:ext cx="109142" cy="10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楕円 45"/>
          <p:cNvSpPr/>
          <p:nvPr/>
        </p:nvSpPr>
        <p:spPr>
          <a:xfrm>
            <a:off x="1107791" y="4559236"/>
            <a:ext cx="109142" cy="10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楕円 46"/>
          <p:cNvSpPr/>
          <p:nvPr/>
        </p:nvSpPr>
        <p:spPr>
          <a:xfrm>
            <a:off x="1360126" y="4559236"/>
            <a:ext cx="109142" cy="10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6" name="図 25"/>
          <p:cNvPicPr>
            <a:picLocks noChangeAspect="1"/>
          </p:cNvPicPr>
          <p:nvPr/>
        </p:nvPicPr>
        <p:blipFill rotWithShape="1">
          <a:blip r:embed="rId3"/>
          <a:srcRect l="14096" t="26296" r="50589" b="34368"/>
          <a:stretch/>
        </p:blipFill>
        <p:spPr>
          <a:xfrm>
            <a:off x="4518080" y="3485342"/>
            <a:ext cx="4097430" cy="337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682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96059" y="128481"/>
            <a:ext cx="8349698" cy="1325563"/>
          </a:xfrm>
        </p:spPr>
        <p:txBody>
          <a:bodyPr/>
          <a:lstStyle/>
          <a:p>
            <a:r>
              <a:rPr kumimoji="1" lang="en-US" altLang="ja-JP" dirty="0"/>
              <a:t>Collection of line of electric field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38892" y="1370495"/>
            <a:ext cx="7886700" cy="4351338"/>
          </a:xfrm>
        </p:spPr>
        <p:txBody>
          <a:bodyPr/>
          <a:lstStyle/>
          <a:p>
            <a:r>
              <a:rPr lang="en-US" altLang="ja-JP" dirty="0"/>
              <a:t>Hexagonal placement is better</a:t>
            </a:r>
          </a:p>
          <a:p>
            <a:r>
              <a:rPr lang="en-US" altLang="ja-JP" dirty="0"/>
              <a:t>Next prototype will be OK</a:t>
            </a:r>
            <a:endParaRPr lang="ja-JP" altLang="en-US" dirty="0"/>
          </a:p>
        </p:txBody>
      </p:sp>
      <p:pic>
        <p:nvPicPr>
          <p:cNvPr id="5" name="Picture 2" descr="http://www-he.scphys.kyoto-u.ac.jp/member/kiseki/kakunouko/c_summar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16" y="3448220"/>
            <a:ext cx="4261364" cy="3374772"/>
          </a:xfrm>
          <a:prstGeom prst="rect">
            <a:avLst/>
          </a:prstGeom>
          <a:noFill/>
        </p:spPr>
      </p:pic>
      <p:sp>
        <p:nvSpPr>
          <p:cNvPr id="7" name="正方形/長方形 6"/>
          <p:cNvSpPr/>
          <p:nvPr/>
        </p:nvSpPr>
        <p:spPr>
          <a:xfrm>
            <a:off x="664902" y="3843074"/>
            <a:ext cx="953764" cy="129349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US" altLang="ja-JP" dirty="0"/>
              <a:t>square</a:t>
            </a:r>
            <a:endParaRPr kumimoji="1" lang="ja-JP" altLang="en-US" dirty="0"/>
          </a:p>
        </p:txBody>
      </p:sp>
      <p:grpSp>
        <p:nvGrpSpPr>
          <p:cNvPr id="10" name="グループ化 9"/>
          <p:cNvGrpSpPr/>
          <p:nvPr/>
        </p:nvGrpSpPr>
        <p:grpSpPr>
          <a:xfrm>
            <a:off x="6741924" y="1370495"/>
            <a:ext cx="2520280" cy="1800200"/>
            <a:chOff x="11611595" y="26083170"/>
            <a:chExt cx="2520280" cy="1800200"/>
          </a:xfrm>
        </p:grpSpPr>
        <p:sp>
          <p:nvSpPr>
            <p:cNvPr id="11" name="正方形/長方形 10"/>
            <p:cNvSpPr/>
            <p:nvPr/>
          </p:nvSpPr>
          <p:spPr>
            <a:xfrm>
              <a:off x="12295163" y="26083170"/>
              <a:ext cx="1008112" cy="1800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12295163" y="27091282"/>
              <a:ext cx="216024" cy="72008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13087251" y="27091282"/>
              <a:ext cx="216024" cy="72008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12295163" y="27163290"/>
              <a:ext cx="288032" cy="72008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13015243" y="27163290"/>
              <a:ext cx="288032" cy="72008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6" name="直線矢印コネクタ 15"/>
            <p:cNvCxnSpPr/>
            <p:nvPr/>
          </p:nvCxnSpPr>
          <p:spPr>
            <a:xfrm>
              <a:off x="12799219" y="27019274"/>
              <a:ext cx="28803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矢印コネクタ 16"/>
            <p:cNvCxnSpPr/>
            <p:nvPr/>
          </p:nvCxnSpPr>
          <p:spPr>
            <a:xfrm>
              <a:off x="12295163" y="26443210"/>
              <a:ext cx="1008112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矢印コネクタ 17"/>
            <p:cNvCxnSpPr/>
            <p:nvPr/>
          </p:nvCxnSpPr>
          <p:spPr>
            <a:xfrm>
              <a:off x="13447291" y="27163290"/>
              <a:ext cx="0" cy="72008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正方形/長方形 18"/>
            <p:cNvSpPr/>
            <p:nvPr/>
          </p:nvSpPr>
          <p:spPr>
            <a:xfrm>
              <a:off x="12367171" y="26227186"/>
              <a:ext cx="864096" cy="2880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200" dirty="0">
                  <a:solidFill>
                    <a:schemeClr val="tx1"/>
                  </a:solidFill>
                </a:rPr>
                <a:t>cell pitch</a:t>
              </a:r>
              <a:endParaRPr kumimoji="1" lang="ja-JP" alt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0" name="正方形/長方形 19"/>
            <p:cNvSpPr/>
            <p:nvPr/>
          </p:nvSpPr>
          <p:spPr>
            <a:xfrm>
              <a:off x="12511187" y="26659234"/>
              <a:ext cx="648072" cy="2880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200" dirty="0">
                  <a:solidFill>
                    <a:schemeClr val="tx1"/>
                  </a:solidFill>
                </a:rPr>
                <a:t>hole radius</a:t>
              </a:r>
              <a:endParaRPr kumimoji="1" lang="ja-JP" alt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1" name="正方形/長方形 20"/>
            <p:cNvSpPr/>
            <p:nvPr/>
          </p:nvSpPr>
          <p:spPr>
            <a:xfrm>
              <a:off x="13375283" y="27307306"/>
              <a:ext cx="756592" cy="36004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200" dirty="0">
                  <a:solidFill>
                    <a:schemeClr val="tx1"/>
                  </a:solidFill>
                </a:rPr>
                <a:t>EL length</a:t>
              </a:r>
              <a:endParaRPr kumimoji="1" lang="ja-JP" alt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22" name="直線矢印コネクタ 21"/>
            <p:cNvCxnSpPr/>
            <p:nvPr/>
          </p:nvCxnSpPr>
          <p:spPr>
            <a:xfrm flipV="1">
              <a:off x="12043643" y="26371202"/>
              <a:ext cx="0" cy="648072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矢印コネクタ 22"/>
            <p:cNvCxnSpPr/>
            <p:nvPr/>
          </p:nvCxnSpPr>
          <p:spPr>
            <a:xfrm flipV="1">
              <a:off x="12043643" y="27307306"/>
              <a:ext cx="0" cy="43204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正方形/長方形 23"/>
            <p:cNvSpPr/>
            <p:nvPr/>
          </p:nvSpPr>
          <p:spPr>
            <a:xfrm>
              <a:off x="11611595" y="26587226"/>
              <a:ext cx="504056" cy="2880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200" dirty="0" err="1">
                  <a:solidFill>
                    <a:schemeClr val="tx1"/>
                  </a:solidFill>
                </a:rPr>
                <a:t>E</a:t>
              </a:r>
              <a:r>
                <a:rPr kumimoji="1" lang="en-US" altLang="ja-JP" sz="1200" baseline="-25000" dirty="0" err="1">
                  <a:solidFill>
                    <a:schemeClr val="tx1"/>
                  </a:solidFill>
                </a:rPr>
                <a:t>drift</a:t>
              </a:r>
              <a:endParaRPr kumimoji="1" lang="ja-JP" altLang="en-US" sz="12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25" name="正方形/長方形 24"/>
            <p:cNvSpPr/>
            <p:nvPr/>
          </p:nvSpPr>
          <p:spPr>
            <a:xfrm>
              <a:off x="11683603" y="27451322"/>
              <a:ext cx="504056" cy="2880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200" dirty="0">
                  <a:solidFill>
                    <a:schemeClr val="tx1"/>
                  </a:solidFill>
                </a:rPr>
                <a:t>E</a:t>
              </a:r>
              <a:r>
                <a:rPr kumimoji="1" lang="en-US" altLang="ja-JP" sz="1200" baseline="-25000" dirty="0">
                  <a:solidFill>
                    <a:schemeClr val="tx1"/>
                  </a:solidFill>
                </a:rPr>
                <a:t>EL</a:t>
              </a:r>
            </a:p>
          </p:txBody>
        </p:sp>
      </p:grpSp>
      <p:sp>
        <p:nvSpPr>
          <p:cNvPr id="38" name="楕円 37"/>
          <p:cNvSpPr/>
          <p:nvPr/>
        </p:nvSpPr>
        <p:spPr>
          <a:xfrm>
            <a:off x="846249" y="4304615"/>
            <a:ext cx="109142" cy="10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楕円 38"/>
          <p:cNvSpPr/>
          <p:nvPr/>
        </p:nvSpPr>
        <p:spPr>
          <a:xfrm>
            <a:off x="1107791" y="4304615"/>
            <a:ext cx="109142" cy="10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楕円 39"/>
          <p:cNvSpPr/>
          <p:nvPr/>
        </p:nvSpPr>
        <p:spPr>
          <a:xfrm>
            <a:off x="1360126" y="4304615"/>
            <a:ext cx="109142" cy="10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楕円 41"/>
          <p:cNvSpPr/>
          <p:nvPr/>
        </p:nvSpPr>
        <p:spPr>
          <a:xfrm>
            <a:off x="854764" y="4817796"/>
            <a:ext cx="109142" cy="10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楕円 42"/>
          <p:cNvSpPr/>
          <p:nvPr/>
        </p:nvSpPr>
        <p:spPr>
          <a:xfrm>
            <a:off x="1107791" y="4819610"/>
            <a:ext cx="109142" cy="10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楕円 43"/>
          <p:cNvSpPr/>
          <p:nvPr/>
        </p:nvSpPr>
        <p:spPr>
          <a:xfrm>
            <a:off x="1360126" y="4819610"/>
            <a:ext cx="109142" cy="10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楕円 44"/>
          <p:cNvSpPr/>
          <p:nvPr/>
        </p:nvSpPr>
        <p:spPr>
          <a:xfrm>
            <a:off x="846249" y="4559236"/>
            <a:ext cx="109142" cy="10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楕円 45"/>
          <p:cNvSpPr/>
          <p:nvPr/>
        </p:nvSpPr>
        <p:spPr>
          <a:xfrm>
            <a:off x="1107791" y="4559236"/>
            <a:ext cx="109142" cy="10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楕円 46"/>
          <p:cNvSpPr/>
          <p:nvPr/>
        </p:nvSpPr>
        <p:spPr>
          <a:xfrm>
            <a:off x="1360126" y="4559236"/>
            <a:ext cx="109142" cy="10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2" name="図 31"/>
          <p:cNvPicPr>
            <a:picLocks noChangeAspect="1"/>
          </p:cNvPicPr>
          <p:nvPr/>
        </p:nvPicPr>
        <p:blipFill rotWithShape="1">
          <a:blip r:embed="rId3"/>
          <a:srcRect l="1696" t="19017" r="6047" b="4892"/>
          <a:stretch/>
        </p:blipFill>
        <p:spPr>
          <a:xfrm>
            <a:off x="4700256" y="3447186"/>
            <a:ext cx="3997652" cy="3341006"/>
          </a:xfrm>
          <a:prstGeom prst="rect">
            <a:avLst/>
          </a:prstGeom>
        </p:spPr>
      </p:pic>
      <p:sp>
        <p:nvSpPr>
          <p:cNvPr id="33" name="正方形/長方形 32"/>
          <p:cNvSpPr/>
          <p:nvPr/>
        </p:nvSpPr>
        <p:spPr>
          <a:xfrm>
            <a:off x="5171831" y="3849043"/>
            <a:ext cx="1196762" cy="10494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t" anchorCtr="0"/>
          <a:lstStyle/>
          <a:p>
            <a:pPr algn="ctr"/>
            <a:r>
              <a:rPr kumimoji="1" lang="en-US" altLang="ja-JP" dirty="0"/>
              <a:t>hexagonal</a:t>
            </a:r>
            <a:endParaRPr kumimoji="1" lang="ja-JP" altLang="en-US" dirty="0"/>
          </a:p>
        </p:txBody>
      </p:sp>
      <p:cxnSp>
        <p:nvCxnSpPr>
          <p:cNvPr id="34" name="直線矢印コネクタ 33"/>
          <p:cNvCxnSpPr>
            <a:cxnSpLocks/>
          </p:cNvCxnSpPr>
          <p:nvPr/>
        </p:nvCxnSpPr>
        <p:spPr>
          <a:xfrm>
            <a:off x="6740909" y="3219457"/>
            <a:ext cx="684583" cy="74714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楕円 34"/>
          <p:cNvSpPr/>
          <p:nvPr/>
        </p:nvSpPr>
        <p:spPr>
          <a:xfrm>
            <a:off x="5396094" y="4249581"/>
            <a:ext cx="109142" cy="10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楕円 35"/>
          <p:cNvSpPr/>
          <p:nvPr/>
        </p:nvSpPr>
        <p:spPr>
          <a:xfrm>
            <a:off x="5521266" y="4454167"/>
            <a:ext cx="109142" cy="10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楕円 36"/>
          <p:cNvSpPr/>
          <p:nvPr/>
        </p:nvSpPr>
        <p:spPr>
          <a:xfrm>
            <a:off x="5657636" y="4249581"/>
            <a:ext cx="109142" cy="10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楕円 40"/>
          <p:cNvSpPr/>
          <p:nvPr/>
        </p:nvSpPr>
        <p:spPr>
          <a:xfrm>
            <a:off x="5766778" y="4454167"/>
            <a:ext cx="109142" cy="10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楕円 48"/>
          <p:cNvSpPr/>
          <p:nvPr/>
        </p:nvSpPr>
        <p:spPr>
          <a:xfrm>
            <a:off x="5391971" y="4673860"/>
            <a:ext cx="109142" cy="10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楕円 49"/>
          <p:cNvSpPr/>
          <p:nvPr/>
        </p:nvSpPr>
        <p:spPr>
          <a:xfrm>
            <a:off x="5646059" y="4673860"/>
            <a:ext cx="109142" cy="10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楕円 50"/>
          <p:cNvSpPr/>
          <p:nvPr/>
        </p:nvSpPr>
        <p:spPr>
          <a:xfrm>
            <a:off x="5909971" y="4249581"/>
            <a:ext cx="109142" cy="10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楕円 51"/>
          <p:cNvSpPr/>
          <p:nvPr/>
        </p:nvSpPr>
        <p:spPr>
          <a:xfrm>
            <a:off x="6021718" y="4454167"/>
            <a:ext cx="109142" cy="10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楕円 52"/>
          <p:cNvSpPr/>
          <p:nvPr/>
        </p:nvSpPr>
        <p:spPr>
          <a:xfrm>
            <a:off x="5888937" y="4673860"/>
            <a:ext cx="109142" cy="10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5190372" y="2981094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next prototype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1784522" y="3026679"/>
            <a:ext cx="1974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current prototype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56" name="直線矢印コネクタ 55"/>
          <p:cNvCxnSpPr>
            <a:cxnSpLocks/>
          </p:cNvCxnSpPr>
          <p:nvPr/>
        </p:nvCxnSpPr>
        <p:spPr>
          <a:xfrm flipH="1">
            <a:off x="2090243" y="3350426"/>
            <a:ext cx="470432" cy="80536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290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99071" y="42309"/>
            <a:ext cx="7886700" cy="1325563"/>
          </a:xfrm>
        </p:spPr>
        <p:txBody>
          <a:bodyPr/>
          <a:lstStyle/>
          <a:p>
            <a:r>
              <a:rPr kumimoji="1" lang="en-US" altLang="ja-JP" dirty="0"/>
              <a:t>Uniformity of EL generation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35045" y="1325389"/>
            <a:ext cx="8257162" cy="4351338"/>
          </a:xfrm>
        </p:spPr>
        <p:txBody>
          <a:bodyPr/>
          <a:lstStyle/>
          <a:p>
            <a:r>
              <a:rPr kumimoji="1" lang="en-US" altLang="ja-JP" dirty="0"/>
              <a:t>EL Yield is proportional to [electric field strength] x [path length]</a:t>
            </a:r>
          </a:p>
          <a:p>
            <a:r>
              <a:rPr lang="en-US" altLang="ja-JP" dirty="0"/>
              <a:t>Uniformity : 1.4%</a:t>
            </a:r>
          </a:p>
          <a:p>
            <a:r>
              <a:rPr lang="en-US" altLang="ja-JP" dirty="0"/>
              <a:t>Since initial electron number is 1e5, effect on energy resolution will be 1.4%/</a:t>
            </a:r>
            <a:r>
              <a:rPr lang="ja-JP" altLang="en-US" dirty="0"/>
              <a:t>√</a:t>
            </a:r>
            <a:r>
              <a:rPr lang="en-US" altLang="ja-JP" dirty="0"/>
              <a:t>1e5</a:t>
            </a:r>
            <a:r>
              <a:rPr lang="ja-JP" altLang="en-US" dirty="0"/>
              <a:t> </a:t>
            </a:r>
            <a:r>
              <a:rPr lang="en-US" altLang="ja-JP" dirty="0"/>
              <a:t>=</a:t>
            </a:r>
            <a:r>
              <a:rPr lang="ja-JP" altLang="en-US" dirty="0"/>
              <a:t> </a:t>
            </a:r>
            <a:r>
              <a:rPr lang="en-US" altLang="ja-JP" dirty="0"/>
              <a:t>0.005%</a:t>
            </a:r>
            <a:endParaRPr kumimoji="1" lang="ja-JP" altLang="en-US" dirty="0"/>
          </a:p>
        </p:txBody>
      </p:sp>
      <p:pic>
        <p:nvPicPr>
          <p:cNvPr id="4" name="Picture 4" descr="C:\Users\kiseki\Dropbox\research\AXEL\paper_making\20160815_AXEL\CVS_mirror4\paper\AXEL2016\image\elcc_FieldAlongLine3kV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0" y="3962723"/>
            <a:ext cx="3125728" cy="2671993"/>
          </a:xfrm>
          <a:prstGeom prst="rect">
            <a:avLst/>
          </a:prstGeom>
          <a:noFill/>
        </p:spPr>
      </p:pic>
      <p:pic>
        <p:nvPicPr>
          <p:cNvPr id="5" name="Picture 2" descr="http://www-he.scphys.kyoto-u.ac.jp/member/kiseki/kakunouko/hole2vis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26" t="68867" r="24826"/>
          <a:stretch/>
        </p:blipFill>
        <p:spPr bwMode="auto">
          <a:xfrm>
            <a:off x="4593264" y="4030714"/>
            <a:ext cx="3576383" cy="270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946926" y="3778057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Electric field along the path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919437" y="3501058"/>
            <a:ext cx="2924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Initial position dependence of EL yield</a:t>
            </a:r>
            <a:endParaRPr kumimoji="1" lang="ja-JP" altLang="en-US" dirty="0"/>
          </a:p>
        </p:txBody>
      </p:sp>
      <p:pic>
        <p:nvPicPr>
          <p:cNvPr id="8" name="Picture 2" descr="\begin{align*}&#10;dN_{ph}/dx=70(E/p-1.0)p&#10;\end{align*}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23223" y="1953433"/>
            <a:ext cx="3972929" cy="3582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25373556"/>
      </p:ext>
    </p:extLst>
  </p:cSld>
  <p:clrMapOvr>
    <a:masterClrMapping/>
  </p:clrMapOvr>
</p:sld>
</file>

<file path=ppt/theme/theme1.xml><?xml version="1.0" encoding="utf-8"?>
<a:theme xmlns:a="http://schemas.openxmlformats.org/drawingml/2006/main" name="size4-3 MS-Pゴシック＋Arial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S Pゴシック＋Arial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プレゼンテーション6" id="{018D1E34-69B1-44FD-B547-41DBFC3EACCD}" vid="{92AA6B8B-F6D6-4A44-BB79-29409E9F358D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size4-3 MS-Pゴシック＋Arial</Template>
  <TotalTime>6994</TotalTime>
  <Words>1118</Words>
  <Application>Microsoft Office PowerPoint</Application>
  <PresentationFormat>画面に合わせる (4:3)</PresentationFormat>
  <Paragraphs>320</Paragraphs>
  <Slides>27</Slides>
  <Notes>1</Notes>
  <HiddenSlides>1</HiddenSlides>
  <MMClips>0</MMClips>
  <ScaleCrop>false</ScaleCrop>
  <HeadingPairs>
    <vt:vector size="8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27</vt:i4>
      </vt:variant>
    </vt:vector>
  </HeadingPairs>
  <TitlesOfParts>
    <vt:vector size="38" baseType="lpstr">
      <vt:lpstr>HGP平成角ｺﾞｼｯｸ体W9</vt:lpstr>
      <vt:lpstr>Meiryo UI</vt:lpstr>
      <vt:lpstr>ＭＳ Ｐゴシック</vt:lpstr>
      <vt:lpstr>ＭＳ ゴシック</vt:lpstr>
      <vt:lpstr>游ゴシック</vt:lpstr>
      <vt:lpstr>Arial</vt:lpstr>
      <vt:lpstr>Calibri</vt:lpstr>
      <vt:lpstr>Corbel</vt:lpstr>
      <vt:lpstr>Symbol</vt:lpstr>
      <vt:lpstr>size4-3 MS-Pゴシック＋Arial</vt:lpstr>
      <vt:lpstr>Acrobat Document</vt:lpstr>
      <vt:lpstr>High pressure xenon gas detector with segmented electroluminescence readout for 0nbb search</vt:lpstr>
      <vt:lpstr>AXEL member in Kyoto</vt:lpstr>
      <vt:lpstr>AXEL experiment</vt:lpstr>
      <vt:lpstr>AXEL experiment</vt:lpstr>
      <vt:lpstr>Segmented EL readout: ELCC</vt:lpstr>
      <vt:lpstr>ELCC simulation</vt:lpstr>
      <vt:lpstr>Collection of line of electric field</vt:lpstr>
      <vt:lpstr>Collection of line of electric field</vt:lpstr>
      <vt:lpstr>Uniformity of EL generation</vt:lpstr>
      <vt:lpstr>Electron and photon propagation simulation</vt:lpstr>
      <vt:lpstr>Estimation of energy resolution</vt:lpstr>
      <vt:lpstr>Prototype detector</vt:lpstr>
      <vt:lpstr>ELCC design</vt:lpstr>
      <vt:lpstr>High voltage applying</vt:lpstr>
      <vt:lpstr>Gas circulation system</vt:lpstr>
      <vt:lpstr>Event sample</vt:lpstr>
      <vt:lpstr>Analysis flow</vt:lpstr>
      <vt:lpstr>Measured energy spectrum</vt:lpstr>
      <vt:lpstr>Measured energy resolution</vt:lpstr>
      <vt:lpstr>Upgrade of ELCC structure</vt:lpstr>
      <vt:lpstr>Large prototype project</vt:lpstr>
      <vt:lpstr>Simulation study for BG rejection</vt:lpstr>
      <vt:lpstr>BG simulation with Geant4</vt:lpstr>
      <vt:lpstr>Summary</vt:lpstr>
      <vt:lpstr>High energy resolution</vt:lpstr>
      <vt:lpstr>New GND mesh idea</vt:lpstr>
      <vt:lpstr>Tracking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pressure gas detector with segmented electroluminescence readout for 0nbb search</dc:title>
  <dc:creator>kiseki</dc:creator>
  <cp:lastModifiedBy>kiseki</cp:lastModifiedBy>
  <cp:revision>78</cp:revision>
  <dcterms:created xsi:type="dcterms:W3CDTF">2017-03-27T04:33:56Z</dcterms:created>
  <dcterms:modified xsi:type="dcterms:W3CDTF">2017-04-05T06:28:36Z</dcterms:modified>
</cp:coreProperties>
</file>