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356" r:id="rId3"/>
    <p:sldId id="347" r:id="rId4"/>
    <p:sldId id="348" r:id="rId5"/>
    <p:sldId id="349" r:id="rId6"/>
    <p:sldId id="350" r:id="rId7"/>
    <p:sldId id="358" r:id="rId8"/>
    <p:sldId id="352" r:id="rId9"/>
    <p:sldId id="351" r:id="rId10"/>
    <p:sldId id="353" r:id="rId11"/>
    <p:sldId id="359" r:id="rId12"/>
    <p:sldId id="357" r:id="rId13"/>
  </p:sldIdLst>
  <p:sldSz cx="9144000" cy="6858000" type="screen4x3"/>
  <p:notesSz cx="6400800" cy="86868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CC"/>
    <a:srgbClr val="00FF01"/>
    <a:srgbClr val="66FF66"/>
    <a:srgbClr val="FFFF00"/>
    <a:srgbClr val="9966FF"/>
    <a:srgbClr val="FF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 autoAdjust="0"/>
    <p:restoredTop sz="94614" autoAdjust="0"/>
  </p:normalViewPr>
  <p:slideViewPr>
    <p:cSldViewPr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/>
          <a:lstStyle>
            <a:lvl1pPr algn="r">
              <a:defRPr sz="1100"/>
            </a:lvl1pPr>
          </a:lstStyle>
          <a:p>
            <a:fld id="{76028F07-4142-4D7B-B038-AC7AF16F4D0A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197" tIns="43099" rIns="86197" bIns="430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197" tIns="43099" rIns="86197" bIns="430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250955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</p:spPr>
        <p:txBody>
          <a:bodyPr vert="horz" lIns="86197" tIns="43099" rIns="86197" bIns="43099" rtlCol="0" anchor="b"/>
          <a:lstStyle>
            <a:lvl1pPr algn="r">
              <a:defRPr sz="1100"/>
            </a:lvl1pPr>
          </a:lstStyle>
          <a:p>
            <a:fld id="{686E2CFF-171F-4C56-A678-73C4CDF00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69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2CFF-171F-4C56-A678-73C4CDF0043F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1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90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09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2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09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778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15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53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26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2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73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97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83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91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74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342C0-1229-4808-BD5E-95DD24700851}" type="datetimeFigureOut">
              <a:rPr kumimoji="1" lang="ja-JP" altLang="en-US" smtClean="0"/>
              <a:t>2017/4/14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D11C5A-3E7D-41E5-92B1-294512803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29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8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>
                <a:solidFill>
                  <a:schemeClr val="tx1"/>
                </a:solidFill>
              </a:rPr>
              <a:t>AXEL</a:t>
            </a:r>
            <a:r>
              <a:rPr kumimoji="1" lang="ja-JP" altLang="en-US" sz="5400" dirty="0" smtClean="0">
                <a:solidFill>
                  <a:schemeClr val="tx1"/>
                </a:solidFill>
              </a:rPr>
              <a:t>プロジェクト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130595" y="4050836"/>
            <a:ext cx="5826719" cy="1096899"/>
          </a:xfrm>
        </p:spPr>
        <p:txBody>
          <a:bodyPr>
            <a:normAutofit/>
          </a:bodyPr>
          <a:lstStyle/>
          <a:p>
            <a:r>
              <a:rPr lang="en-US" altLang="ja-JP" sz="2400" b="1" dirty="0" err="1" smtClean="0">
                <a:solidFill>
                  <a:schemeClr val="tx1"/>
                </a:solidFill>
              </a:rPr>
              <a:t>A.K.Ichikawa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, Kyoto university</a:t>
            </a:r>
          </a:p>
          <a:p>
            <a:r>
              <a:rPr kumimoji="1" lang="en-US" altLang="ja-JP" sz="2400" b="1" dirty="0" smtClean="0">
                <a:solidFill>
                  <a:schemeClr val="tx1"/>
                </a:solidFill>
              </a:rPr>
              <a:t>for the AXEL collaboration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166689"/>
            <a:ext cx="82143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(very) rough sensitivity estimation 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for </a:t>
            </a:r>
            <a:r>
              <a:rPr lang="en-US" altLang="ja-JP" dirty="0" smtClean="0">
                <a:solidFill>
                  <a:schemeClr val="tx1"/>
                </a:solidFill>
              </a:rPr>
              <a:t>1-ton detector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256663" y="1412776"/>
                <a:ext cx="4531361" cy="5241972"/>
              </a:xfrm>
              <a:solidFill>
                <a:schemeClr val="bg1"/>
              </a:solidFill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dirty="0" smtClean="0"/>
                  <a:t>10bar 1ton enriched </a:t>
                </a:r>
                <a:r>
                  <a:rPr lang="en-US" altLang="ja-JP" baseline="30000" dirty="0" smtClean="0"/>
                  <a:t>136</a:t>
                </a:r>
                <a:r>
                  <a:rPr lang="en-US" altLang="ja-JP" dirty="0" smtClean="0"/>
                  <a:t>Xe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dirty="0" smtClean="0"/>
                  <a:t>Signal</a:t>
                </a:r>
              </a:p>
              <a:p>
                <a:pPr marL="809625" lvl="1" indent="-361950">
                  <a:buFont typeface="Wingdings" panose="05000000000000000000" pitchFamily="2" charset="2"/>
                  <a:buChar char="ü"/>
                </a:pPr>
                <a:r>
                  <a:rPr lang="en-US" altLang="ja-JP" dirty="0" smtClean="0"/>
                  <a:t>a few events/year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𝛽𝛽</m:t>
                        </m:r>
                      </m:sub>
                    </m:sSub>
                  </m:oMath>
                </a14:m>
                <a:r>
                  <a:rPr lang="en-US" altLang="ja-JP" dirty="0" smtClean="0"/>
                  <a:t>=20meV</a:t>
                </a:r>
              </a:p>
              <a:p>
                <a:pPr marL="447675" lvl="1" indent="266700">
                  <a:buNone/>
                </a:pPr>
                <a:r>
                  <a:rPr lang="en-US" altLang="ja-JP" dirty="0" smtClean="0"/>
                  <a:t>- 79% contained in fiducial volume</a:t>
                </a:r>
              </a:p>
              <a:p>
                <a:pPr marL="447675" lvl="1" indent="266700">
                  <a:buNone/>
                </a:pPr>
                <a:r>
                  <a:rPr lang="en-US" altLang="ja-JP" dirty="0" smtClean="0"/>
                  <a:t>- 49% after clustering</a:t>
                </a:r>
              </a:p>
              <a:p>
                <a:pPr marL="447675" lvl="1" indent="266700">
                  <a:buNone/>
                </a:pPr>
                <a:r>
                  <a:rPr lang="en-US" altLang="ja-JP" dirty="0" smtClean="0"/>
                  <a:t>- 22% after blob-recognition</a:t>
                </a:r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ja-JP" dirty="0" smtClean="0"/>
                  <a:t>Background</a:t>
                </a:r>
              </a:p>
              <a:p>
                <a:pPr marL="809625" lvl="1" indent="-361950">
                  <a:buFont typeface="Wingdings" panose="05000000000000000000" pitchFamily="2" charset="2"/>
                  <a:buChar char="ü"/>
                </a:pPr>
                <a:r>
                  <a:rPr lang="en-US" altLang="ja-JP" dirty="0" smtClean="0"/>
                  <a:t>Only </a:t>
                </a:r>
                <a:r>
                  <a:rPr lang="en-US" altLang="ja-JP" baseline="30000" dirty="0" smtClean="0"/>
                  <a:t>214</a:t>
                </a:r>
                <a:r>
                  <a:rPr lang="en-US" altLang="ja-JP" dirty="0" smtClean="0"/>
                  <a:t>Bi considered now. (cannot be separated by </a:t>
                </a:r>
                <a:r>
                  <a:rPr lang="en-US" altLang="ja-JP" i="1" dirty="0" smtClean="0"/>
                  <a:t>E</a:t>
                </a:r>
                <a:r>
                  <a:rPr lang="en-US" altLang="ja-JP" dirty="0" smtClean="0"/>
                  <a:t>)</a:t>
                </a:r>
              </a:p>
              <a:p>
                <a:pPr marL="809625" lvl="1" indent="-361950">
                  <a:buFont typeface="Wingdings" panose="05000000000000000000" pitchFamily="2" charset="2"/>
                  <a:buChar char="ü"/>
                </a:pPr>
                <a:r>
                  <a:rPr lang="en-US" altLang="ja-JP" dirty="0" smtClean="0"/>
                  <a:t>10 ton low background(3ppb) material</a:t>
                </a:r>
              </a:p>
              <a:p>
                <a:pPr marL="447675" lvl="1" indent="266700">
                  <a:buNone/>
                </a:pPr>
                <a:r>
                  <a:rPr lang="en-US" altLang="ja-JP" dirty="0" smtClean="0"/>
                  <a:t>- 12k </a:t>
                </a:r>
                <a:r>
                  <a:rPr lang="en-US" altLang="ja-JP" dirty="0" err="1" smtClean="0"/>
                  <a:t>evts</a:t>
                </a:r>
                <a:r>
                  <a:rPr lang="en-US" altLang="ja-JP" dirty="0" smtClean="0"/>
                  <a:t>/</a:t>
                </a:r>
                <a:r>
                  <a:rPr lang="en-US" altLang="ja-JP" dirty="0" err="1" smtClean="0"/>
                  <a:t>yr</a:t>
                </a:r>
                <a:r>
                  <a:rPr lang="en-US" altLang="ja-JP" dirty="0" smtClean="0"/>
                  <a:t>  in fiducial</a:t>
                </a:r>
              </a:p>
              <a:p>
                <a:pPr marL="447675" lvl="1" indent="266700">
                  <a:buNone/>
                </a:pPr>
                <a:r>
                  <a:rPr lang="en-US" altLang="ja-JP" dirty="0" smtClean="0"/>
                  <a:t>- 75 </a:t>
                </a:r>
                <a:r>
                  <a:rPr lang="en-US" altLang="ja-JP" dirty="0" err="1" smtClean="0"/>
                  <a:t>evts</a:t>
                </a:r>
                <a:r>
                  <a:rPr lang="en-US" altLang="ja-JP" dirty="0" smtClean="0"/>
                  <a:t>/</a:t>
                </a:r>
                <a:r>
                  <a:rPr lang="en-US" altLang="ja-JP" dirty="0" err="1" smtClean="0"/>
                  <a:t>yr</a:t>
                </a:r>
                <a:r>
                  <a:rPr lang="en-US" altLang="ja-JP" dirty="0" smtClean="0"/>
                  <a:t> after clustering</a:t>
                </a:r>
              </a:p>
              <a:p>
                <a:pPr marL="895350" lvl="1" indent="-180975">
                  <a:buFontTx/>
                  <a:buChar char="-"/>
                </a:pPr>
                <a:r>
                  <a:rPr lang="en-US" altLang="ja-JP" dirty="0" smtClean="0"/>
                  <a:t>7 </a:t>
                </a:r>
                <a:r>
                  <a:rPr lang="en-US" altLang="ja-JP" dirty="0" err="1" smtClean="0"/>
                  <a:t>evts</a:t>
                </a:r>
                <a:r>
                  <a:rPr lang="en-US" altLang="ja-JP" dirty="0" smtClean="0"/>
                  <a:t>/</a:t>
                </a:r>
                <a:r>
                  <a:rPr lang="en-US" altLang="ja-JP" dirty="0" err="1" smtClean="0"/>
                  <a:t>yr</a:t>
                </a:r>
                <a:r>
                  <a:rPr lang="en-US" altLang="ja-JP" dirty="0" smtClean="0"/>
                  <a:t> w/ blob-recognition</a:t>
                </a:r>
              </a:p>
              <a:p>
                <a:pPr marL="790575" lvl="1">
                  <a:buFont typeface="Wingdings" panose="05000000000000000000" pitchFamily="2" charset="2"/>
                  <a:buChar char="ü"/>
                </a:pPr>
                <a:r>
                  <a:rPr lang="en-US" altLang="ja-JP" dirty="0" smtClean="0"/>
                  <a:t>considering thin vessel in pressurized </a:t>
                </a:r>
                <a:r>
                  <a:rPr lang="en-US" altLang="ja-JP" dirty="0" err="1" smtClean="0"/>
                  <a:t>wator</a:t>
                </a:r>
                <a:endParaRPr lang="en-US" altLang="ja-JP" dirty="0" smtClean="0"/>
              </a:p>
              <a:p>
                <a:pPr marL="628650" lvl="1" indent="0">
                  <a:buNone/>
                </a:pPr>
                <a:r>
                  <a:rPr lang="en-US" altLang="ja-JP" dirty="0" smtClean="0"/>
                  <a:t>- 0.1 </a:t>
                </a:r>
                <a:r>
                  <a:rPr lang="en-US" altLang="ja-JP" dirty="0" err="1" smtClean="0"/>
                  <a:t>evts</a:t>
                </a:r>
                <a:r>
                  <a:rPr lang="en-US" altLang="ja-JP" dirty="0" smtClean="0"/>
                  <a:t>/</a:t>
                </a:r>
                <a:r>
                  <a:rPr lang="en-US" altLang="ja-JP" dirty="0" err="1" smtClean="0"/>
                  <a:t>yr</a:t>
                </a:r>
                <a:endParaRPr lang="en-US" altLang="ja-JP" dirty="0" smtClean="0"/>
              </a:p>
              <a:p>
                <a:pPr marL="457200" indent="-457200">
                  <a:buFont typeface="Wingdings" panose="05000000000000000000" pitchFamily="2" charset="2"/>
                  <a:buChar char="p"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663" y="1412776"/>
                <a:ext cx="4531361" cy="5241972"/>
              </a:xfrm>
              <a:blipFill rotWithShape="0">
                <a:blip r:embed="rId2"/>
                <a:stretch>
                  <a:fillRect l="-135" t="-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kiseki\Dropbox\research\AXEL\data\20160823_Geant4\0nbb_15mm_zs1_ns20_rb25\pew2track_ev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0124" y="2020303"/>
            <a:ext cx="4191001" cy="4698045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6905624" y="5052740"/>
            <a:ext cx="209550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Recognition of track with a blob at both ends.</a:t>
            </a:r>
          </a:p>
          <a:p>
            <a:r>
              <a:rPr kumimoji="1" lang="en-US" altLang="ja-JP" dirty="0" smtClean="0"/>
              <a:t>(</a:t>
            </a:r>
            <a:r>
              <a:rPr kumimoji="1" lang="en-US" altLang="ja-JP" dirty="0" smtClean="0">
                <a:solidFill>
                  <a:srgbClr val="FF0000"/>
                </a:solidFill>
              </a:rPr>
              <a:t>algorithm optimization still in progress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92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" y="2273431"/>
            <a:ext cx="5268465" cy="4328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0" y="44624"/>
            <a:ext cx="5653456" cy="2003756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351057" y="1614861"/>
                <a:ext cx="3829455" cy="4910483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200" dirty="0" smtClean="0"/>
                  <a:t>Measure recombination rate by comparing scintillation yield and ionization </a:t>
                </a:r>
                <a:r>
                  <a:rPr lang="en-US" altLang="ja-JP" sz="2200" dirty="0" smtClean="0"/>
                  <a:t>yield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200" dirty="0" smtClean="0"/>
                  <a:t>Observed in </a:t>
                </a:r>
                <a:r>
                  <a:rPr lang="en-US" altLang="ja-JP" sz="2200" dirty="0" err="1" smtClean="0"/>
                  <a:t>Xe+TMA</a:t>
                </a:r>
                <a:r>
                  <a:rPr lang="en-US" altLang="ja-JP" sz="2200" dirty="0" smtClean="0"/>
                  <a:t> for </a:t>
                </a:r>
                <a14:m>
                  <m:oMath xmlns:m="http://schemas.openxmlformats.org/officeDocument/2006/math">
                    <m:r>
                      <a:rPr lang="ja-JP" altLang="en-US" sz="22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ja-JP" sz="2200" dirty="0"/>
                  <a:t> </a:t>
                </a:r>
                <a:r>
                  <a:rPr lang="en-US" altLang="ja-JP" sz="2200" dirty="0" smtClean="0"/>
                  <a:t>(D.C.Herrera et al. 2015 Proc. of Sci. TIP2014 057), but scintillation suppressed.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ja-JP" altLang="en-US" sz="2200" dirty="0" smtClean="0"/>
                  <a:t>別の方法を模索中</a:t>
                </a:r>
                <a:endParaRPr lang="en-US" altLang="ja-JP" sz="22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ja-JP" altLang="en-US" sz="2000" dirty="0" smtClean="0"/>
                  <a:t>磁場をかけたがうまくいかなかった。今は、別の方法でデータ取得</a:t>
                </a:r>
                <a:r>
                  <a:rPr lang="ja-JP" altLang="en-US" sz="2000" dirty="0"/>
                  <a:t>中</a:t>
                </a:r>
                <a:endParaRPr lang="en-US" altLang="ja-JP" sz="200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1057" y="1614861"/>
                <a:ext cx="3829455" cy="4910483"/>
              </a:xfrm>
              <a:blipFill rotWithShape="0">
                <a:blip r:embed="rId4"/>
                <a:stretch>
                  <a:fillRect l="-955" t="-994" r="-4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7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320800"/>
          </a:xfrm>
        </p:spPr>
        <p:txBody>
          <a:bodyPr>
            <a:normAutofit/>
          </a:bodyPr>
          <a:lstStyle/>
          <a:p>
            <a:r>
              <a:rPr lang="en-US" altLang="ja-JP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comments &amp; timeline</a:t>
            </a:r>
            <a:endParaRPr kumimoji="1" lang="ja-JP" altLang="en-US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ELCC</a:t>
            </a:r>
            <a:r>
              <a:rPr kumimoji="1" lang="ja-JP" altLang="en-US" dirty="0" smtClean="0"/>
              <a:t>の原理検証は、かなりできた。</a:t>
            </a:r>
            <a:endParaRPr kumimoji="1" lang="en-US" altLang="ja-JP" dirty="0" smtClean="0"/>
          </a:p>
          <a:p>
            <a:r>
              <a:rPr lang="ja-JP" altLang="en-US" dirty="0" smtClean="0"/>
              <a:t>近々の課題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高電圧をてなづける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コストダウン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次の予算獲得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スケジュールの目標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2017-2017: 180L</a:t>
            </a:r>
            <a:r>
              <a:rPr lang="ja-JP" altLang="en-US" dirty="0"/>
              <a:t>検出器 </a:t>
            </a:r>
            <a:r>
              <a:rPr lang="en-US" altLang="ja-JP" dirty="0"/>
              <a:t> </a:t>
            </a:r>
            <a:r>
              <a:rPr lang="ja-JP" altLang="en-US" dirty="0" smtClean="0"/>
              <a:t>キセノン量 </a:t>
            </a:r>
            <a:r>
              <a:rPr lang="en-US" altLang="ja-JP" dirty="0"/>
              <a:t>8.6kg @ 9</a:t>
            </a:r>
            <a:r>
              <a:rPr lang="ja-JP" altLang="en-US" dirty="0" smtClean="0"/>
              <a:t>気圧</a:t>
            </a:r>
            <a:r>
              <a:rPr lang="en-US" altLang="ja-JP" dirty="0" smtClean="0"/>
              <a:t>, 1146ch </a:t>
            </a:r>
          </a:p>
          <a:p>
            <a:pPr marL="800100" lvl="2" indent="0">
              <a:buNone/>
            </a:pPr>
            <a:r>
              <a:rPr lang="en-US" altLang="ja-JP" sz="1600" dirty="0" smtClean="0"/>
              <a:t>1.8MeV</a:t>
            </a:r>
            <a:r>
              <a:rPr lang="ja-JP" altLang="en-US" sz="1600" dirty="0" smtClean="0"/>
              <a:t>で性能実証</a:t>
            </a:r>
            <a:endParaRPr lang="en-US" altLang="ja-JP" sz="1600" dirty="0" smtClean="0"/>
          </a:p>
          <a:p>
            <a:pPr lvl="1">
              <a:buClr>
                <a:srgbClr val="90C226"/>
              </a:buClr>
            </a:pPr>
            <a:r>
              <a:rPr lang="en-US" altLang="ja-JP" dirty="0"/>
              <a:t>2017?~</a:t>
            </a:r>
            <a:r>
              <a:rPr lang="en-US" altLang="ja-JP" dirty="0" smtClean="0"/>
              <a:t>2020? : 2,000L</a:t>
            </a:r>
            <a:r>
              <a:rPr lang="ja-JP" altLang="en-US" dirty="0"/>
              <a:t>検出器 </a:t>
            </a:r>
            <a:r>
              <a:rPr lang="en-US" altLang="ja-JP" dirty="0"/>
              <a:t>phase </a:t>
            </a:r>
            <a:r>
              <a:rPr lang="en-US" altLang="ja-JP" dirty="0" smtClean="0"/>
              <a:t>0, </a:t>
            </a:r>
            <a:r>
              <a:rPr lang="ja-JP" altLang="en-US" dirty="0" smtClean="0"/>
              <a:t>キセノン量 </a:t>
            </a:r>
            <a:r>
              <a:rPr lang="en-US" altLang="ja-JP" dirty="0"/>
              <a:t>100kg@9</a:t>
            </a:r>
            <a:r>
              <a:rPr lang="ja-JP" altLang="en-US" dirty="0" smtClean="0"/>
              <a:t>気圧</a:t>
            </a:r>
            <a:r>
              <a:rPr lang="en-US" altLang="ja-JP" dirty="0" smtClean="0"/>
              <a:t>,</a:t>
            </a:r>
            <a:r>
              <a:rPr lang="ja-JP" altLang="en-US" dirty="0" smtClean="0"/>
              <a:t>約</a:t>
            </a:r>
            <a:r>
              <a:rPr lang="en-US" altLang="ja-JP" dirty="0" smtClean="0"/>
              <a:t>6,000ch</a:t>
            </a:r>
          </a:p>
          <a:p>
            <a:pPr lvl="1">
              <a:buClr>
                <a:srgbClr val="90C226"/>
              </a:buClr>
            </a:pPr>
            <a:r>
              <a:rPr lang="en-US" altLang="ja-JP" dirty="0"/>
              <a:t>2020? - </a:t>
            </a:r>
            <a:r>
              <a:rPr lang="en-US" altLang="ja-JP" dirty="0" smtClean="0"/>
              <a:t>: 2,000L</a:t>
            </a:r>
            <a:r>
              <a:rPr lang="ja-JP" altLang="en-US" dirty="0"/>
              <a:t>検出器に</a:t>
            </a:r>
            <a:r>
              <a:rPr lang="en-US" altLang="ja-JP" dirty="0"/>
              <a:t>136Xe</a:t>
            </a:r>
            <a:r>
              <a:rPr lang="ja-JP" altLang="en-US" dirty="0"/>
              <a:t>を入れて世界記録更新を</a:t>
            </a:r>
            <a:r>
              <a:rPr lang="ja-JP" altLang="en-US" dirty="0" smtClean="0"/>
              <a:t>目指す </a:t>
            </a:r>
            <a:endParaRPr lang="en-US" altLang="ja-JP" dirty="0" smtClean="0"/>
          </a:p>
          <a:p>
            <a:pPr lvl="1">
              <a:buClr>
                <a:srgbClr val="90C226"/>
              </a:buClr>
            </a:pPr>
            <a:r>
              <a:rPr lang="en-US" altLang="ja-JP" dirty="0" smtClean="0"/>
              <a:t>202? - </a:t>
            </a:r>
            <a:r>
              <a:rPr lang="en-US" altLang="ja-JP" dirty="0"/>
              <a:t>  1</a:t>
            </a:r>
            <a:r>
              <a:rPr lang="ja-JP" altLang="en-US" dirty="0"/>
              <a:t>トン検出器製作に着手。 </a:t>
            </a:r>
            <a:endParaRPr kumimoji="1" lang="en-US" altLang="ja-JP" dirty="0" smtClean="0"/>
          </a:p>
          <a:p>
            <a:r>
              <a:rPr lang="en-US" altLang="ja-JP" dirty="0"/>
              <a:t>2</a:t>
            </a:r>
            <a:r>
              <a:rPr lang="en-US" altLang="ja-JP" dirty="0" smtClean="0"/>
              <a:t>0 </a:t>
            </a:r>
            <a:r>
              <a:rPr lang="en-US" altLang="ja-JP" dirty="0" err="1" smtClean="0"/>
              <a:t>meV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そしてその先に行くには、もう一ひねり必要。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いくつかアイデアはあり。ただし、もちろん</a:t>
            </a:r>
            <a:r>
              <a:rPr lang="en-US" altLang="ja-JP" dirty="0" smtClean="0"/>
              <a:t>straight forward</a:t>
            </a:r>
            <a:r>
              <a:rPr lang="ja-JP" altLang="en-US" dirty="0" smtClean="0"/>
              <a:t>ではない。が、なんとか、もう一アイデアものにしたい。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664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6168" y="298210"/>
            <a:ext cx="4283287" cy="1475393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AXEL </a:t>
            </a:r>
            <a:r>
              <a:rPr kumimoji="1" lang="en-US" altLang="ja-JP" dirty="0" smtClean="0">
                <a:solidFill>
                  <a:schemeClr val="tx1"/>
                </a:solidFill>
              </a:rPr>
              <a:t>group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0007" t="5128" r="12107" b="14641"/>
          <a:stretch/>
        </p:blipFill>
        <p:spPr>
          <a:xfrm>
            <a:off x="756417" y="1033804"/>
            <a:ext cx="2049326" cy="18895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895" y="1004034"/>
            <a:ext cx="1906267" cy="1906267"/>
          </a:xfrm>
          <a:prstGeom prst="rect">
            <a:avLst/>
          </a:prstGeom>
        </p:spPr>
      </p:pic>
      <p:pic>
        <p:nvPicPr>
          <p:cNvPr id="1028" name="Picture 4" descr="http://www-he.scphys.kyoto-u.ac.jp/research/Neutrino/member/pic/tana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 b="16938"/>
          <a:stretch/>
        </p:blipFill>
        <p:spPr bwMode="auto">
          <a:xfrm>
            <a:off x="794797" y="3462294"/>
            <a:ext cx="1972567" cy="19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-he.scphys.kyoto-u.ac.jp/research/Neutrino/member/pic/nakamura_kaz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8" t="15416" r="36445" b="61694"/>
          <a:stretch/>
        </p:blipFill>
        <p:spPr bwMode="auto">
          <a:xfrm>
            <a:off x="3689846" y="3456697"/>
            <a:ext cx="1859999" cy="19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-he.scphys.kyoto-u.ac.jp/research/Neutrino/member/pic/yoshid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33980" r="60444" b="40740"/>
          <a:stretch/>
        </p:blipFill>
        <p:spPr bwMode="auto">
          <a:xfrm>
            <a:off x="6374558" y="3454809"/>
            <a:ext cx="1906622" cy="19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57386" y="2871816"/>
            <a:ext cx="3188140" cy="379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A. </a:t>
            </a:r>
            <a:r>
              <a:rPr kumimoji="1" lang="en-US" altLang="ja-JP" dirty="0">
                <a:solidFill>
                  <a:schemeClr val="tx1"/>
                </a:solidFill>
              </a:rPr>
              <a:t>K. </a:t>
            </a:r>
            <a:r>
              <a:rPr kumimoji="1" lang="en-US" altLang="ja-JP" dirty="0" smtClean="0">
                <a:solidFill>
                  <a:schemeClr val="tx1"/>
                </a:solidFill>
              </a:rPr>
              <a:t>Ichikawa (Kyoto)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381498" y="2898289"/>
            <a:ext cx="2702670" cy="34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Ki. Nakamura (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Kobe,PD</a:t>
            </a:r>
            <a:r>
              <a:rPr kumimoji="1" lang="en-US" altLang="ja-JP" dirty="0" smtClean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234356" y="2852936"/>
            <a:ext cx="2122203" cy="379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S. Ban (Kyoto,D2)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23994" y="5353949"/>
            <a:ext cx="2537713" cy="379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M. Yoshida (Kyoto, M2)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230391" y="5383864"/>
            <a:ext cx="2898309" cy="379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Ka</a:t>
            </a:r>
            <a:r>
              <a:rPr kumimoji="1" lang="en-US" altLang="ja-JP" dirty="0" smtClean="0">
                <a:solidFill>
                  <a:schemeClr val="tx1"/>
                </a:solidFill>
              </a:rPr>
              <a:t>. Nakamura(Kyoto,M2)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71092" y="5445224"/>
            <a:ext cx="2419976" cy="256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S. Tanaka (Kyoto,D1)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33693" r="21556" b="21236"/>
          <a:stretch/>
        </p:blipFill>
        <p:spPr>
          <a:xfrm>
            <a:off x="6327174" y="1004033"/>
            <a:ext cx="1938037" cy="190626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69018" y="5897109"/>
            <a:ext cx="788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HiraKakuProN-W3"/>
              </a:rPr>
              <a:t>上島考太</a:t>
            </a:r>
            <a:r>
              <a:rPr lang="en-US" altLang="zh-TW" dirty="0">
                <a:latin typeface="HiraKakuProN-W3"/>
              </a:rPr>
              <a:t>(</a:t>
            </a:r>
            <a:r>
              <a:rPr lang="zh-TW" altLang="en-US" dirty="0">
                <a:latin typeface="HiraKakuProN-W3"/>
              </a:rPr>
              <a:t>東北大</a:t>
            </a:r>
            <a:r>
              <a:rPr lang="en-US" altLang="zh-TW" dirty="0">
                <a:latin typeface="HiraKakuProN-W3"/>
              </a:rPr>
              <a:t>RCNS</a:t>
            </a:r>
            <a:r>
              <a:rPr lang="en-US" altLang="zh-TW" dirty="0" smtClean="0">
                <a:latin typeface="HiraKakuProN-W3"/>
              </a:rPr>
              <a:t>)</a:t>
            </a:r>
            <a:r>
              <a:rPr lang="ja-JP" altLang="en-US" dirty="0" err="1" smtClean="0">
                <a:latin typeface="HiraKakuProN-W3"/>
              </a:rPr>
              <a:t>、</a:t>
            </a:r>
            <a:r>
              <a:rPr lang="zh-TW" altLang="en-US" dirty="0" smtClean="0">
                <a:latin typeface="HiraKakuProN-W3"/>
              </a:rPr>
              <a:t>関谷洋之</a:t>
            </a:r>
            <a:r>
              <a:rPr lang="en-US" altLang="zh-TW" dirty="0" smtClean="0">
                <a:latin typeface="HiraKakuProN-W3"/>
              </a:rPr>
              <a:t>(</a:t>
            </a:r>
            <a:r>
              <a:rPr lang="zh-TW" altLang="en-US" dirty="0">
                <a:latin typeface="HiraKakuProN-W3"/>
              </a:rPr>
              <a:t>東大宇宙線研</a:t>
            </a:r>
            <a:r>
              <a:rPr lang="en-US" altLang="zh-TW" dirty="0" smtClean="0">
                <a:latin typeface="HiraKakuProN-W3"/>
              </a:rPr>
              <a:t>)</a:t>
            </a:r>
            <a:r>
              <a:rPr lang="ja-JP" altLang="en-US" dirty="0" err="1" smtClean="0">
                <a:latin typeface="HiraKakuProN-W3"/>
              </a:rPr>
              <a:t>、</a:t>
            </a:r>
            <a:r>
              <a:rPr lang="zh-TW" altLang="en-US" dirty="0">
                <a:latin typeface="HiraKakuProN-W3"/>
              </a:rPr>
              <a:t>中島康</a:t>
            </a:r>
            <a:r>
              <a:rPr lang="zh-TW" altLang="en-US" dirty="0" smtClean="0">
                <a:latin typeface="HiraKakuProN-W3"/>
              </a:rPr>
              <a:t>博</a:t>
            </a:r>
            <a:r>
              <a:rPr lang="en-US" altLang="zh-TW" dirty="0" smtClean="0">
                <a:latin typeface="HiraKakuProN-W3"/>
              </a:rPr>
              <a:t>(</a:t>
            </a:r>
            <a:r>
              <a:rPr lang="zh-TW" altLang="en-US" dirty="0">
                <a:latin typeface="HiraKakuProN-W3"/>
              </a:rPr>
              <a:t>東大宇宙線研</a:t>
            </a:r>
            <a:r>
              <a:rPr lang="en-US" altLang="zh-TW" dirty="0" smtClean="0">
                <a:latin typeface="HiraKakuProN-W3"/>
              </a:rPr>
              <a:t>)</a:t>
            </a:r>
            <a:r>
              <a:rPr lang="ja-JP" altLang="en-US" dirty="0" err="1" smtClean="0">
                <a:latin typeface="HiraKakuProN-W3"/>
              </a:rPr>
              <a:t>、</a:t>
            </a:r>
            <a:r>
              <a:rPr lang="ja-JP" altLang="en-US" dirty="0" smtClean="0">
                <a:latin typeface="HiraKakuProN-W3"/>
              </a:rPr>
              <a:t>中家剛</a:t>
            </a:r>
            <a:r>
              <a:rPr lang="en-US" altLang="ja-JP" dirty="0" smtClean="0">
                <a:latin typeface="HiraKakuProN-W3"/>
              </a:rPr>
              <a:t>(</a:t>
            </a:r>
            <a:r>
              <a:rPr lang="ja-JP" altLang="en-US" dirty="0" smtClean="0">
                <a:latin typeface="HiraKakuProN-W3"/>
              </a:rPr>
              <a:t>京大</a:t>
            </a:r>
            <a:r>
              <a:rPr lang="en-US" altLang="ja-JP" dirty="0" smtClean="0">
                <a:latin typeface="HiraKakuProN-W3"/>
              </a:rPr>
              <a:t>)</a:t>
            </a:r>
            <a:r>
              <a:rPr lang="ja-JP" altLang="en-US" dirty="0" err="1" smtClean="0">
                <a:latin typeface="HiraKakuProN-W3"/>
              </a:rPr>
              <a:t>、</a:t>
            </a:r>
            <a:r>
              <a:rPr lang="zh-TW" altLang="en-US" dirty="0" smtClean="0">
                <a:latin typeface="HiraKakuProN-W3"/>
              </a:rPr>
              <a:t>廣瀬昌憲</a:t>
            </a:r>
            <a:r>
              <a:rPr lang="ja-JP" altLang="en-US" dirty="0" smtClean="0">
                <a:latin typeface="HiraKakuProN-W3"/>
              </a:rPr>
              <a:t>（京大）、</a:t>
            </a:r>
            <a:r>
              <a:rPr lang="zh-TW" altLang="en-US" dirty="0" smtClean="0">
                <a:latin typeface="HiraKakuProN-W3"/>
              </a:rPr>
              <a:t>身内</a:t>
            </a:r>
            <a:r>
              <a:rPr lang="zh-TW" altLang="en-US" dirty="0">
                <a:latin typeface="HiraKakuProN-W3"/>
              </a:rPr>
              <a:t>賢</a:t>
            </a:r>
            <a:r>
              <a:rPr lang="zh-TW" altLang="en-US" dirty="0" smtClean="0">
                <a:latin typeface="HiraKakuProN-W3"/>
              </a:rPr>
              <a:t>太朗</a:t>
            </a:r>
            <a:r>
              <a:rPr lang="en-US" altLang="zh-TW" dirty="0" smtClean="0">
                <a:latin typeface="HiraKakuProN-W3"/>
              </a:rPr>
              <a:t>(</a:t>
            </a:r>
            <a:r>
              <a:rPr lang="zh-TW" altLang="en-US" dirty="0">
                <a:latin typeface="HiraKakuProN-W3"/>
              </a:rPr>
              <a:t>神戸大</a:t>
            </a:r>
            <a:r>
              <a:rPr lang="en-US" altLang="zh-TW" dirty="0" smtClean="0">
                <a:latin typeface="HiraKakuProN-W3"/>
              </a:rPr>
              <a:t>)</a:t>
            </a:r>
            <a:r>
              <a:rPr lang="ja-JP" altLang="en-US" dirty="0" err="1" smtClean="0">
                <a:latin typeface="HiraKakuProN-W3"/>
              </a:rPr>
              <a:t>、</a:t>
            </a:r>
            <a:r>
              <a:rPr lang="zh-TW" altLang="en-US" dirty="0" smtClean="0">
                <a:latin typeface="HiraKakuProN-W3"/>
              </a:rPr>
              <a:t>南野</a:t>
            </a:r>
            <a:r>
              <a:rPr lang="zh-TW" altLang="en-US" dirty="0">
                <a:latin typeface="HiraKakuProN-W3"/>
              </a:rPr>
              <a:t>彰宏氏</a:t>
            </a:r>
            <a:r>
              <a:rPr lang="en-US" altLang="zh-TW" dirty="0">
                <a:latin typeface="HiraKakuProN-W3"/>
              </a:rPr>
              <a:t>(</a:t>
            </a:r>
            <a:r>
              <a:rPr lang="zh-TW" altLang="en-US" dirty="0">
                <a:latin typeface="HiraKakuProN-W3"/>
              </a:rPr>
              <a:t>横国大</a:t>
            </a:r>
            <a:r>
              <a:rPr lang="en-US" altLang="zh-TW" dirty="0">
                <a:latin typeface="HiraKakuProN-W3"/>
              </a:rPr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52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17" y="2638260"/>
            <a:ext cx="4610455" cy="415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4769" y="167141"/>
                <a:ext cx="9301807" cy="102961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neutrino-less double-beta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0</m:t>
                    </m:r>
                    <m:r>
                      <a:rPr lang="ja-JP" altLang="en-US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𝜈𝛽𝛽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decay</a:t>
                </a:r>
                <a:endParaRPr lang="ja-JP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4769" y="167141"/>
                <a:ext cx="9301807" cy="1029611"/>
              </a:xfrm>
              <a:blipFill rotWithShape="0">
                <a:blip r:embed="rId4"/>
                <a:stretch>
                  <a:fillRect l="-2098" t="-88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コンテンツ プレースホルダー 43"/>
              <p:cNvSpPr>
                <a:spLocks noGrp="1"/>
              </p:cNvSpPr>
              <p:nvPr>
                <p:ph idx="1"/>
              </p:nvPr>
            </p:nvSpPr>
            <p:spPr>
              <a:xfrm>
                <a:off x="301666" y="3332655"/>
                <a:ext cx="4229688" cy="3403204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happens if neutrino is its own anti-particle (</a:t>
                </a:r>
                <a:r>
                  <a:rPr kumimoji="1" lang="en-US" altLang="ja-JP" dirty="0" err="1" smtClean="0"/>
                  <a:t>Majorana</a:t>
                </a:r>
                <a:r>
                  <a:rPr kumimoji="1" lang="en-US" altLang="ja-JP" dirty="0" smtClean="0"/>
                  <a:t> type) and </a:t>
                </a:r>
                <a:r>
                  <a:rPr lang="en-US" altLang="ja-JP" dirty="0" smtClean="0"/>
                  <a:t>has </a:t>
                </a:r>
                <a:r>
                  <a:rPr lang="en-US" altLang="ja-JP" dirty="0" err="1" smtClean="0"/>
                  <a:t>Mojorana</a:t>
                </a:r>
                <a:r>
                  <a:rPr lang="en-US" altLang="ja-JP" dirty="0" smtClean="0"/>
                  <a:t> mass components.</a:t>
                </a:r>
              </a:p>
              <a:p>
                <a:r>
                  <a:rPr kumimoji="1" lang="en-US" altLang="ja-JP" dirty="0" smtClean="0"/>
                  <a:t>Next generation experiments are aiming to cover here, but…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kumimoji="1" lang="en-US" altLang="ja-JP" dirty="0" smtClean="0"/>
                  <a:t>Life time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kumimoji="1" lang="ja-JP" altLang="en-US" b="0" i="1" smtClean="0">
                            <a:latin typeface="Cambria Math"/>
                            <a:ea typeface="Cambria Math"/>
                          </a:rPr>
                          <m:t>𝛽𝛽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bSup>
                  </m:oMath>
                </a14:m>
                <a:endParaRPr kumimoji="1" lang="en-US" altLang="ja-JP" dirty="0" smtClean="0"/>
              </a:p>
              <a:p>
                <a:pPr marL="57150" indent="0">
                  <a:buNone/>
                </a:pPr>
                <a:r>
                  <a:rPr kumimoji="1" lang="en-US" altLang="ja-JP" dirty="0" smtClean="0"/>
                  <a:t>Need &gt; 1 ton double-beta nuclei</a:t>
                </a:r>
              </a:p>
            </p:txBody>
          </p:sp>
        </mc:Choice>
        <mc:Fallback xmlns="">
          <p:sp>
            <p:nvSpPr>
              <p:cNvPr id="44" name="コンテンツ プレースホルダー 4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666" y="3332655"/>
                <a:ext cx="4229688" cy="3403204"/>
              </a:xfrm>
              <a:blipFill rotWithShape="0">
                <a:blip r:embed="rId5"/>
                <a:stretch>
                  <a:fillRect l="-865" t="-3047" r="-11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419007" y="1058098"/>
            <a:ext cx="4692545" cy="2168034"/>
            <a:chOff x="346304" y="1330697"/>
            <a:chExt cx="5161800" cy="2384837"/>
          </a:xfrm>
        </p:grpSpPr>
        <p:sp>
          <p:nvSpPr>
            <p:cNvPr id="6" name="円/楕円 5"/>
            <p:cNvSpPr/>
            <p:nvPr/>
          </p:nvSpPr>
          <p:spPr bwMode="auto">
            <a:xfrm>
              <a:off x="1102388" y="1628800"/>
              <a:ext cx="936104" cy="187220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 bwMode="auto">
            <a:xfrm>
              <a:off x="1655676" y="2276872"/>
              <a:ext cx="234026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線コネクタ 9"/>
            <p:cNvCxnSpPr/>
            <p:nvPr/>
          </p:nvCxnSpPr>
          <p:spPr bwMode="auto">
            <a:xfrm>
              <a:off x="1655676" y="2894464"/>
              <a:ext cx="2340260" cy="208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円弧 10"/>
            <p:cNvSpPr/>
            <p:nvPr/>
          </p:nvSpPr>
          <p:spPr bwMode="auto">
            <a:xfrm>
              <a:off x="2123728" y="2270589"/>
              <a:ext cx="703309" cy="625958"/>
            </a:xfrm>
            <a:prstGeom prst="arc">
              <a:avLst>
                <a:gd name="adj1" fmla="val 17530613"/>
                <a:gd name="adj2" fmla="val 4289773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 bwMode="auto">
            <a:xfrm flipV="1">
              <a:off x="2576949" y="1586288"/>
              <a:ext cx="801975" cy="6905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コネクタ 14"/>
            <p:cNvCxnSpPr/>
            <p:nvPr/>
          </p:nvCxnSpPr>
          <p:spPr bwMode="auto">
            <a:xfrm>
              <a:off x="2576949" y="2884294"/>
              <a:ext cx="801975" cy="6167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346304" y="1330697"/>
                  <a:ext cx="1512168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altLang="ja-JP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sup>
                          <m:e>
                            <m:r>
                              <a:rPr lang="en-US" altLang="ja-JP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sPre>
                      </m:oMath>
                    </m:oMathPara>
                  </a14:m>
                  <a:endParaRPr lang="ja-JP" altLang="en-US" sz="2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04" y="1330697"/>
                  <a:ext cx="1512168" cy="4009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1295303" y="2060848"/>
                  <a:ext cx="263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ja-JP" alt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303" y="2060848"/>
                  <a:ext cx="26340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1331640" y="2699628"/>
                  <a:ext cx="263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ja-JP" alt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640" y="2699628"/>
                  <a:ext cx="26340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055119" y="2085923"/>
                  <a:ext cx="263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ja-JP" alt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119" y="2085923"/>
                  <a:ext cx="2634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8605" b="-81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4055120" y="2699628"/>
                  <a:ext cx="263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ja-JP" alt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120" y="2699628"/>
                  <a:ext cx="26340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8605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円/楕円 24"/>
            <p:cNvSpPr/>
            <p:nvPr/>
          </p:nvSpPr>
          <p:spPr bwMode="auto">
            <a:xfrm>
              <a:off x="3563888" y="1628800"/>
              <a:ext cx="936104" cy="187220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3995936" y="1385816"/>
                  <a:ext cx="1512168" cy="400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altLang="ja-JP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sup>
                          <m:e>
                            <m:r>
                              <a:rPr lang="en-US" altLang="ja-JP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𝑍</m:t>
                            </m:r>
                            <m:r>
                              <a:rPr lang="en-US" altLang="ja-JP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+2)</m:t>
                            </m:r>
                          </m:e>
                        </m:sPre>
                      </m:oMath>
                    </m:oMathPara>
                  </a14:m>
                  <a:endParaRPr lang="ja-JP" altLang="en-US" sz="2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36" y="1385816"/>
                  <a:ext cx="1512168" cy="40094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矢印コネクタ 28"/>
            <p:cNvCxnSpPr/>
            <p:nvPr/>
          </p:nvCxnSpPr>
          <p:spPr bwMode="auto">
            <a:xfrm>
              <a:off x="2123729" y="2276872"/>
              <a:ext cx="2160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矢印コネクタ 29"/>
            <p:cNvCxnSpPr/>
            <p:nvPr/>
          </p:nvCxnSpPr>
          <p:spPr bwMode="auto">
            <a:xfrm>
              <a:off x="3059833" y="2276872"/>
              <a:ext cx="2160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矢印コネクタ 30"/>
            <p:cNvCxnSpPr/>
            <p:nvPr/>
          </p:nvCxnSpPr>
          <p:spPr bwMode="auto">
            <a:xfrm>
              <a:off x="2195736" y="2893576"/>
              <a:ext cx="2160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矢印コネクタ 31"/>
            <p:cNvCxnSpPr/>
            <p:nvPr/>
          </p:nvCxnSpPr>
          <p:spPr bwMode="auto">
            <a:xfrm>
              <a:off x="3203849" y="2893576"/>
              <a:ext cx="21602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線矢印コネクタ 32"/>
            <p:cNvCxnSpPr>
              <a:stCxn id="11" idx="2"/>
            </p:cNvCxnSpPr>
            <p:nvPr/>
          </p:nvCxnSpPr>
          <p:spPr bwMode="auto">
            <a:xfrm>
              <a:off x="2575768" y="2883523"/>
              <a:ext cx="402168" cy="3091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線矢印コネクタ 37"/>
            <p:cNvCxnSpPr/>
            <p:nvPr/>
          </p:nvCxnSpPr>
          <p:spPr bwMode="auto">
            <a:xfrm flipV="1">
              <a:off x="2576949" y="1931581"/>
              <a:ext cx="400987" cy="3452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3311860" y="334620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860" y="3346202"/>
                  <a:ext cx="50405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3311860" y="1330697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860" y="1330697"/>
                  <a:ext cx="50405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2807446" y="2238243"/>
                  <a:ext cx="782917" cy="375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𝝂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𝝂</m:t>
                            </m:r>
                          </m:e>
                        </m:acc>
                      </m:oMath>
                    </m:oMathPara>
                  </a14:m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446" y="2238243"/>
                  <a:ext cx="782917" cy="37504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35043" b="-7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V 字形矢印 56"/>
          <p:cNvSpPr/>
          <p:nvPr/>
        </p:nvSpPr>
        <p:spPr bwMode="auto">
          <a:xfrm rot="20910227">
            <a:off x="3714334" y="4880091"/>
            <a:ext cx="1140873" cy="520672"/>
          </a:xfrm>
          <a:prstGeom prst="notched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10meV</a:t>
            </a:r>
            <a:endParaRPr kumimoji="0" lang="ja-JP" altLang="en-US" sz="1600" dirty="0" smtClean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375" y="2288679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J.Shirai</a:t>
            </a:r>
            <a:r>
              <a:rPr kumimoji="1" lang="en-US" altLang="ja-JP" dirty="0" smtClean="0"/>
              <a:t>, Neutrino2016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31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35496" y="88778"/>
                <a:ext cx="8229600" cy="1035966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Keys for 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0</m:t>
                    </m:r>
                    <m:r>
                      <a:rPr lang="ja-JP" altLang="en-US" sz="3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𝜈𝛽𝛽</m:t>
                    </m:r>
                  </m:oMath>
                </a14:m>
                <a:r>
                  <a:rPr lang="en-US" altLang="ja-JP" sz="3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decay search and our approach </a:t>
                </a:r>
                <a:endParaRPr kumimoji="1" lang="ja-JP" alt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496" y="88778"/>
                <a:ext cx="8229600" cy="1035966"/>
              </a:xfrm>
              <a:blipFill rotWithShape="0">
                <a:blip r:embed="rId2"/>
                <a:stretch>
                  <a:fillRect l="-2370" t="-9412" b="-41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44"/>
          <p:cNvGrpSpPr/>
          <p:nvPr/>
        </p:nvGrpSpPr>
        <p:grpSpPr>
          <a:xfrm>
            <a:off x="5323997" y="1503850"/>
            <a:ext cx="3630155" cy="2856940"/>
            <a:chOff x="611560" y="2804308"/>
            <a:chExt cx="3816424" cy="2568908"/>
          </a:xfrm>
        </p:grpSpPr>
        <p:pic>
          <p:nvPicPr>
            <p:cNvPr id="5" name="Picture 11" descr="spectre_b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068960"/>
              <a:ext cx="3705607" cy="1998453"/>
            </a:xfrm>
            <a:prstGeom prst="rect">
              <a:avLst/>
            </a:prstGeom>
            <a:noFill/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84862" y="4915695"/>
              <a:ext cx="643122" cy="457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fr-FR" altLang="ja-JP" sz="2400" b="1">
                  <a:solidFill>
                    <a:srgbClr val="663300"/>
                  </a:solidFill>
                </a:rPr>
                <a:t>Q</a:t>
              </a:r>
              <a:r>
                <a:rPr kumimoji="0" lang="fr-FR" altLang="ja-JP" sz="2400" b="1" baseline="-25000">
                  <a:solidFill>
                    <a:srgbClr val="663300"/>
                  </a:solidFill>
                  <a:latin typeface="Symbol" pitchFamily="18" charset="2"/>
                </a:rPr>
                <a:t>bb</a:t>
              </a: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 rot="16200000">
              <a:off x="29138" y="3459216"/>
              <a:ext cx="1676358" cy="3665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fr-FR" altLang="ja-JP" b="1" dirty="0">
                  <a:solidFill>
                    <a:srgbClr val="000000"/>
                  </a:solidFill>
                </a:rPr>
                <a:t>Arbitrary scale</a:t>
              </a:r>
            </a:p>
          </p:txBody>
        </p:sp>
      </p:grpSp>
      <p:pic>
        <p:nvPicPr>
          <p:cNvPr id="2050" name="Picture 2" descr="RGB光の三原則の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40" y="2342672"/>
            <a:ext cx="3486388" cy="33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198301" y="2846373"/>
            <a:ext cx="87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Large Mass</a:t>
            </a:r>
            <a:endParaRPr lang="ja-JP" alt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704" y="4385345"/>
            <a:ext cx="154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High energy resolution</a:t>
            </a:r>
            <a:endParaRPr lang="ja-JP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60854" y="4355862"/>
            <a:ext cx="1403234" cy="67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background rejection</a:t>
            </a:r>
            <a:endParaRPr lang="ja-JP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329122" y="908720"/>
            <a:ext cx="2613892" cy="1512168"/>
            <a:chOff x="2447936" y="968389"/>
            <a:chExt cx="2376265" cy="1512168"/>
          </a:xfrm>
        </p:grpSpPr>
        <p:sp>
          <p:nvSpPr>
            <p:cNvPr id="14" name="上矢印 13"/>
            <p:cNvSpPr/>
            <p:nvPr/>
          </p:nvSpPr>
          <p:spPr bwMode="auto">
            <a:xfrm>
              <a:off x="3274235" y="2083075"/>
              <a:ext cx="580399" cy="397482"/>
            </a:xfrm>
            <a:prstGeom prst="up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latin typeface="Arial" pitchFamily="34" charset="0"/>
                <a:ea typeface="SimSun" pitchFamily="2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2447936" y="968389"/>
                  <a:ext cx="2376265" cy="111235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136</m:t>
                          </m:r>
                        </m:sup>
                        <m:e>
                          <m: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𝑋𝑒</m:t>
                          </m:r>
                        </m:e>
                      </m:sPre>
                    </m:oMath>
                  </a14:m>
                  <a:r>
                    <a:rPr lang="en-US" altLang="ja-JP" dirty="0" smtClean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lvl="1"/>
                  <a:r>
                    <a:rPr lang="en-US" altLang="ja-JP" dirty="0" smtClean="0">
                      <a:solidFill>
                        <a:schemeClr val="tx1"/>
                      </a:solidFill>
                    </a:rPr>
                    <a:t>abundance : 8.9%</a:t>
                  </a:r>
                </a:p>
                <a:p>
                  <a:pPr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ja-JP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𝛽𝛽</m:t>
                          </m:r>
                        </m:sub>
                      </m:sSub>
                      <m:r>
                        <a:rPr lang="en-US" altLang="ja-JP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=2.48</m:t>
                      </m:r>
                    </m:oMath>
                  </a14:m>
                  <a:r>
                    <a:rPr lang="en-US" altLang="ja-JP" dirty="0" smtClean="0">
                      <a:solidFill>
                        <a:schemeClr val="tx1"/>
                      </a:solidFill>
                    </a:rPr>
                    <a:t> MeV </a:t>
                  </a:r>
                  <a:endParaRPr lang="ja-JP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936" y="968389"/>
                  <a:ext cx="2376265" cy="111235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76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35496" y="4958793"/>
            <a:ext cx="3479090" cy="1782575"/>
            <a:chOff x="185055" y="4958793"/>
            <a:chExt cx="3162809" cy="1782575"/>
          </a:xfrm>
        </p:grpSpPr>
        <p:sp>
          <p:nvSpPr>
            <p:cNvPr id="17" name="上矢印 16"/>
            <p:cNvSpPr/>
            <p:nvPr/>
          </p:nvSpPr>
          <p:spPr bwMode="auto">
            <a:xfrm rot="14004971">
              <a:off x="1531041" y="5050252"/>
              <a:ext cx="580399" cy="397482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5055" y="5608306"/>
              <a:ext cx="3162809" cy="11330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tx1"/>
                  </a:solidFill>
                </a:rPr>
                <a:t>Semiconductors, bolometers and</a:t>
              </a:r>
              <a:r>
                <a:rPr lang="en-US" altLang="ja-JP" sz="2400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altLang="ja-JP" sz="2400" dirty="0" smtClean="0">
                  <a:solidFill>
                    <a:schemeClr val="tx1"/>
                  </a:solidFill>
                </a:rPr>
                <a:t>Ionization of noble gas!</a:t>
              </a:r>
              <a:endParaRPr lang="ja-JP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108887" y="4957883"/>
            <a:ext cx="1988931" cy="1267853"/>
            <a:chOff x="5108887" y="4957883"/>
            <a:chExt cx="1988931" cy="126785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上矢印 18"/>
            <p:cNvSpPr/>
            <p:nvPr/>
          </p:nvSpPr>
          <p:spPr bwMode="auto">
            <a:xfrm rot="7184530">
              <a:off x="5017428" y="5049342"/>
              <a:ext cx="580399" cy="397482"/>
            </a:xfrm>
            <a:prstGeom prst="upArrow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474797" y="5394739"/>
              <a:ext cx="1623021" cy="83099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tx1"/>
                  </a:solidFill>
                </a:rPr>
                <a:t>tracking detectors</a:t>
              </a:r>
              <a:endParaRPr lang="ja-JP" alt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9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632" y="44624"/>
            <a:ext cx="8311896" cy="1573815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Energy resolution </a:t>
            </a:r>
            <a:b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Xenon </a:t>
            </a:r>
            <a:r>
              <a:rPr lang="en-US" altLang="ja-JP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proportional </a:t>
            </a:r>
            <a:r>
              <a:rPr lang="en-US" altLang="ja-JP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scintillation mode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Electroluminescence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ionization electrons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557338"/>
                <a:ext cx="4821238" cy="491013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/>
                  <a:t>W-value </a:t>
                </a:r>
                <a:r>
                  <a:rPr lang="en-US" altLang="ja-JP" sz="2000" dirty="0"/>
                  <a:t>21.5 eV,  </a:t>
                </a:r>
                <a:r>
                  <a:rPr lang="en-US" altLang="ja-JP" sz="2000" dirty="0" err="1"/>
                  <a:t>Fano</a:t>
                </a:r>
                <a:r>
                  <a:rPr lang="en-US" altLang="ja-JP" sz="2000" dirty="0"/>
                  <a:t> factor&lt;0.17</a:t>
                </a:r>
              </a:p>
              <a:p>
                <a:pPr marL="857250" lvl="1" indent="-342900">
                  <a:buFont typeface="Symbol" pitchFamily="18" charset="2"/>
                  <a:buChar char="®"/>
                </a:pPr>
                <a:r>
                  <a:rPr lang="en-US" altLang="ja-JP" sz="1800" dirty="0" smtClean="0">
                    <a:sym typeface="Symbol"/>
                  </a:rPr>
                  <a:t>0.29</a:t>
                </a:r>
                <a:r>
                  <a:rPr lang="en-US" altLang="ja-JP" sz="1800" dirty="0">
                    <a:sym typeface="Symbol"/>
                  </a:rPr>
                  <a:t>%(FWHM)@</a:t>
                </a:r>
                <a:r>
                  <a:rPr lang="en-US" altLang="ja-JP" sz="1800" dirty="0" smtClean="0">
                    <a:sym typeface="Symbol"/>
                  </a:rPr>
                  <a:t>2.48MeV</a:t>
                </a:r>
              </a:p>
              <a:p>
                <a:pPr marL="857250" lvl="1" indent="-342900">
                  <a:buFont typeface="Symbol" pitchFamily="18" charset="2"/>
                  <a:buChar char="®"/>
                </a:pPr>
                <a:r>
                  <a:rPr lang="en-US" altLang="ja-JP" sz="1800" dirty="0" smtClean="0">
                    <a:sym typeface="Symbol"/>
                  </a:rPr>
                  <a:t>comparable to semi-conductors!</a:t>
                </a:r>
              </a:p>
              <a:p>
                <a:pPr marL="514350" lvl="1" indent="0">
                  <a:buNone/>
                </a:pPr>
                <a:r>
                  <a:rPr lang="en-US" altLang="ja-JP" sz="1600" dirty="0" smtClean="0">
                    <a:sym typeface="Symbol"/>
                  </a:rPr>
                  <a:t>c.f. Ge 0.2%, EXO </a:t>
                </a:r>
                <a14:m>
                  <m:oMath xmlns:m="http://schemas.openxmlformats.org/officeDocument/2006/math">
                    <m:r>
                      <a:rPr lang="en-US" altLang="ja-JP" sz="1600" i="1" smtClean="0">
                        <a:latin typeface="Cambria Math"/>
                        <a:ea typeface="Cambria Math"/>
                        <a:sym typeface="Symbol"/>
                      </a:rPr>
                      <m:t>~</m:t>
                    </m:r>
                  </m:oMath>
                </a14:m>
                <a:r>
                  <a:rPr lang="en-US" altLang="ja-JP" sz="1600" dirty="0" smtClean="0">
                    <a:sym typeface="Symbol"/>
                  </a:rPr>
                  <a:t>3%, </a:t>
                </a:r>
                <a:r>
                  <a:rPr lang="en-US" altLang="ja-JP" sz="1600" dirty="0" err="1" smtClean="0">
                    <a:sym typeface="Symbol"/>
                  </a:rPr>
                  <a:t>KamLand</a:t>
                </a:r>
                <a:r>
                  <a:rPr lang="en-US" altLang="ja-JP" sz="1600" dirty="0" smtClean="0">
                    <a:sym typeface="Symbol"/>
                  </a:rPr>
                  <a:t>-Zen </a:t>
                </a:r>
                <a14:m>
                  <m:oMath xmlns:m="http://schemas.openxmlformats.org/officeDocument/2006/math">
                    <m:r>
                      <a:rPr lang="en-US" altLang="ja-JP" sz="1600" i="1" dirty="0" smtClean="0">
                        <a:latin typeface="Cambria Math"/>
                        <a:ea typeface="Cambria Math"/>
                        <a:sym typeface="Symbol"/>
                      </a:rPr>
                      <m:t>~</m:t>
                    </m:r>
                  </m:oMath>
                </a14:m>
                <a:r>
                  <a:rPr lang="en-US" altLang="ja-JP" sz="1600" dirty="0" smtClean="0">
                    <a:sym typeface="Symbol"/>
                  </a:rPr>
                  <a:t>9% </a:t>
                </a:r>
                <a:endParaRPr lang="en-US" altLang="ja-JP" sz="1600" dirty="0">
                  <a:sym typeface="Symbol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000" dirty="0">
                    <a:sym typeface="Symbol"/>
                  </a:rPr>
                  <a:t>At higher density, energy resolution becomes worse</a:t>
                </a:r>
                <a:r>
                  <a:rPr lang="en-US" altLang="ja-JP" sz="2000" dirty="0" smtClean="0">
                    <a:sym typeface="Symbol"/>
                  </a:rPr>
                  <a:t>.</a:t>
                </a:r>
              </a:p>
              <a:p>
                <a:pPr lvl="1" indent="-342900">
                  <a:buFont typeface="Symbol" pitchFamily="18" charset="2"/>
                  <a:buChar char="®"/>
                </a:pPr>
                <a:r>
                  <a:rPr lang="en-US" altLang="ja-JP" sz="2000" dirty="0" smtClean="0">
                    <a:sym typeface="Symbol"/>
                  </a:rPr>
                  <a:t>reject </a:t>
                </a:r>
                <a:r>
                  <a:rPr lang="en-US" altLang="ja-JP" sz="2000" dirty="0">
                    <a:sym typeface="Symbol"/>
                  </a:rPr>
                  <a:t>liquid option</a:t>
                </a:r>
                <a:r>
                  <a:rPr lang="en-US" altLang="ja-JP" sz="2000" dirty="0" smtClean="0">
                    <a:sym typeface="Symbol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/>
                  <a:t>Proportional Scintillation mode using electroluminescence lights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1800" dirty="0" smtClean="0"/>
                  <a:t>linear process </a:t>
                </a:r>
                <a:r>
                  <a:rPr lang="en-US" altLang="ja-JP" sz="1800" dirty="0" smtClean="0">
                    <a:sym typeface="Symbol"/>
                  </a:rPr>
                  <a:t></a:t>
                </a:r>
                <a:r>
                  <a:rPr lang="en-US" altLang="ja-JP" sz="1800" dirty="0" smtClean="0"/>
                  <a:t>Good linearity and stability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sz="1800" dirty="0" smtClean="0"/>
                  <a:t>#photons ∝ voltage drop rather than the field strength.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200" dirty="0" smtClean="0"/>
                  <a:t>There is already pioneering work by </a:t>
                </a:r>
                <a:r>
                  <a:rPr lang="en-US" altLang="ja-JP" sz="2200" dirty="0" err="1" smtClean="0"/>
                  <a:t>D.Nygren</a:t>
                </a:r>
                <a:r>
                  <a:rPr lang="en-US" altLang="ja-JP" sz="2200" dirty="0" smtClean="0"/>
                  <a:t> and </a:t>
                </a:r>
                <a:r>
                  <a:rPr lang="en-US" altLang="ja-JP" sz="2200" dirty="0" smtClean="0"/>
                  <a:t>the </a:t>
                </a:r>
                <a:r>
                  <a:rPr lang="en-US" altLang="ja-JP" sz="2200" dirty="0" smtClean="0"/>
                  <a:t>NEXT collaboration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ja-JP" sz="1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ja-JP" sz="180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557338"/>
                <a:ext cx="4821238" cy="4910137"/>
              </a:xfrm>
              <a:blipFill rotWithShape="0">
                <a:blip r:embed="rId2"/>
                <a:stretch>
                  <a:fillRect l="-506" t="-18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/>
          <p:cNvGrpSpPr/>
          <p:nvPr/>
        </p:nvGrpSpPr>
        <p:grpSpPr>
          <a:xfrm>
            <a:off x="4515953" y="1692309"/>
            <a:ext cx="4535064" cy="3484047"/>
            <a:chOff x="3903909" y="1772816"/>
            <a:chExt cx="4988571" cy="383245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84944" y="2052669"/>
              <a:ext cx="4807536" cy="3179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903909" y="5029726"/>
              <a:ext cx="4814180" cy="5755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srgbClr val="000000"/>
                  </a:solidFill>
                </a:rPr>
                <a:t>　　　　</a:t>
              </a:r>
              <a:r>
                <a:rPr lang="en-US" altLang="ja-JP" sz="1400" dirty="0" smtClean="0">
                  <a:solidFill>
                    <a:srgbClr val="000000"/>
                  </a:solidFill>
                </a:rPr>
                <a:t>0            1             2           3            4</a:t>
              </a:r>
            </a:p>
            <a:p>
              <a:pPr algn="ctr"/>
              <a:r>
                <a:rPr lang="en-US" altLang="ja-JP" sz="1400" dirty="0" smtClean="0">
                  <a:solidFill>
                    <a:srgbClr val="000000"/>
                  </a:solidFill>
                </a:rPr>
                <a:t>Density g/cm3 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084944" y="1772816"/>
              <a:ext cx="48075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000000"/>
                  </a:solidFill>
                </a:rPr>
                <a:t>A. </a:t>
              </a:r>
              <a:r>
                <a:rPr lang="en-US" altLang="ja-JP" sz="1200" dirty="0" err="1" smtClean="0">
                  <a:solidFill>
                    <a:srgbClr val="000000"/>
                  </a:solidFill>
                </a:rPr>
                <a:t>Bolotnikov</a:t>
              </a:r>
              <a:r>
                <a:rPr lang="en-US" altLang="ja-JP" sz="1200" dirty="0" smtClean="0">
                  <a:solidFill>
                    <a:srgbClr val="000000"/>
                  </a:solidFill>
                </a:rPr>
                <a:t>, B. Ramsey </a:t>
              </a:r>
              <a:r>
                <a:rPr lang="en-US" altLang="ja-JP" sz="1200" dirty="0" err="1" smtClean="0">
                  <a:solidFill>
                    <a:srgbClr val="000000"/>
                  </a:solidFill>
                </a:rPr>
                <a:t>Nucl</a:t>
              </a:r>
              <a:r>
                <a:rPr lang="en-US" altLang="ja-JP" sz="1200" dirty="0" smtClean="0">
                  <a:solidFill>
                    <a:srgbClr val="000000"/>
                  </a:solidFill>
                </a:rPr>
                <a:t>. Instr. And Meth. A396(1997) 360</a:t>
              </a:r>
              <a:endParaRPr lang="ja-JP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16200000">
              <a:off x="2972772" y="3256064"/>
              <a:ext cx="3096344" cy="6093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500" dirty="0" smtClean="0">
                  <a:solidFill>
                    <a:srgbClr val="000000"/>
                  </a:solidFill>
                </a:rPr>
                <a:t>Energy Resolution %</a:t>
              </a:r>
            </a:p>
            <a:p>
              <a:r>
                <a:rPr lang="en-US" altLang="ja-JP" sz="1500" dirty="0" smtClean="0">
                  <a:solidFill>
                    <a:srgbClr val="000000"/>
                  </a:solidFill>
                </a:rPr>
                <a:t>0        2         4        6         8</a:t>
              </a:r>
              <a:endParaRPr lang="ja-JP" alt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940151" y="2320957"/>
              <a:ext cx="13681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000000"/>
                  </a:solidFill>
                </a:rPr>
                <a:t>E</a:t>
              </a:r>
              <a:r>
                <a:rPr lang="en-US" altLang="ja-JP" baseline="-25000" dirty="0" err="1" smtClean="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=662keV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5364087" y="4049149"/>
              <a:ext cx="0" cy="510267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4888325" y="3637910"/>
              <a:ext cx="1043726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100bar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695778" y="5077555"/>
            <a:ext cx="3362589" cy="1181435"/>
            <a:chOff x="4139952" y="3284984"/>
            <a:chExt cx="3362589" cy="1181435"/>
          </a:xfrm>
        </p:grpSpPr>
        <p:cxnSp>
          <p:nvCxnSpPr>
            <p:cNvPr id="16" name="直線矢印コネクタ 15"/>
            <p:cNvCxnSpPr/>
            <p:nvPr/>
          </p:nvCxnSpPr>
          <p:spPr>
            <a:xfrm flipV="1">
              <a:off x="4234316" y="4065993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/楕円 16"/>
            <p:cNvSpPr/>
            <p:nvPr/>
          </p:nvSpPr>
          <p:spPr>
            <a:xfrm>
              <a:off x="4716016" y="3950441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4954396" y="4055299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円/楕円 18"/>
            <p:cNvSpPr/>
            <p:nvPr/>
          </p:nvSpPr>
          <p:spPr>
            <a:xfrm>
              <a:off x="5403438" y="395482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flipV="1">
              <a:off x="5663590" y="4055299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円/楕円 20"/>
            <p:cNvSpPr/>
            <p:nvPr/>
          </p:nvSpPr>
          <p:spPr>
            <a:xfrm>
              <a:off x="6112632" y="395482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flipV="1">
              <a:off x="6355206" y="4061991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>
              <a:off x="6804248" y="396152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7055428" y="4055299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4896349" y="3608760"/>
              <a:ext cx="284399" cy="310387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5555281" y="4199317"/>
              <a:ext cx="375409" cy="25287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6282053" y="3662409"/>
              <a:ext cx="378179" cy="264539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6950081" y="4221089"/>
              <a:ext cx="142199" cy="24533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4139952" y="3760698"/>
              <a:ext cx="635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e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473080" y="4077072"/>
              <a:ext cx="6749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atom</a:t>
              </a:r>
              <a:endParaRPr lang="ja-JP" alt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88024" y="3284984"/>
              <a:ext cx="862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0000CC"/>
                  </a:solidFill>
                </a:rPr>
                <a:t>photon</a:t>
              </a:r>
              <a:endParaRPr lang="ja-JP" altLang="en-US" sz="1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6049652" y="6420033"/>
            <a:ext cx="24859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electroluminescence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四角形吹き出し 146"/>
          <p:cNvSpPr/>
          <p:nvPr/>
        </p:nvSpPr>
        <p:spPr>
          <a:xfrm>
            <a:off x="502531" y="4385199"/>
            <a:ext cx="2864308" cy="1207086"/>
          </a:xfrm>
          <a:prstGeom prst="wedgeRectCallout">
            <a:avLst>
              <a:gd name="adj1" fmla="val -14756"/>
              <a:gd name="adj2" fmla="val -1119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角丸四角形吹き出し 126"/>
          <p:cNvSpPr/>
          <p:nvPr/>
        </p:nvSpPr>
        <p:spPr>
          <a:xfrm>
            <a:off x="240636" y="1552042"/>
            <a:ext cx="4173379" cy="4213535"/>
          </a:xfrm>
          <a:prstGeom prst="wedgeRoundRectCallout">
            <a:avLst>
              <a:gd name="adj1" fmla="val 61103"/>
              <a:gd name="adj2" fmla="val -1104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8940" y="57802"/>
            <a:ext cx="8887539" cy="850918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sz="4000" dirty="0" smtClean="0">
                <a:solidFill>
                  <a:schemeClr val="tx1"/>
                </a:solidFill>
              </a:rPr>
              <a:t>What we propose in th</a:t>
            </a:r>
            <a:r>
              <a:rPr lang="en-US" altLang="ja-JP" sz="4000" dirty="0" smtClean="0">
                <a:solidFill>
                  <a:schemeClr val="tx1"/>
                </a:solidFill>
              </a:rPr>
              <a:t>e AXEL project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644991" y="2169076"/>
            <a:ext cx="4281200" cy="3676845"/>
            <a:chOff x="4644991" y="2169076"/>
            <a:chExt cx="4281200" cy="367684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89535" y="3402683"/>
              <a:ext cx="1620456" cy="1189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4998485" y="2979519"/>
              <a:ext cx="165335" cy="21602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5456717" y="5119032"/>
              <a:ext cx="2094777" cy="201276"/>
              <a:chOff x="3923928" y="4255354"/>
              <a:chExt cx="2304256" cy="267899"/>
            </a:xfrm>
          </p:grpSpPr>
          <p:cxnSp>
            <p:nvCxnSpPr>
              <p:cNvPr id="70" name="直線コネクタ 69"/>
              <p:cNvCxnSpPr/>
              <p:nvPr/>
            </p:nvCxnSpPr>
            <p:spPr>
              <a:xfrm>
                <a:off x="3923928" y="4272541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4139952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4355976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4572000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4825307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5076056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5292080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>
                <a:off x="5531254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5770428" y="4267388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>
                <a:off x="6012160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>
                <a:off x="6228184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テキスト ボックス 8"/>
            <p:cNvSpPr txBox="1"/>
            <p:nvPr/>
          </p:nvSpPr>
          <p:spPr>
            <a:xfrm>
              <a:off x="5576471" y="4785764"/>
              <a:ext cx="2476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baseline="30000" dirty="0" smtClean="0"/>
                <a:t>136</a:t>
              </a:r>
              <a:r>
                <a:rPr kumimoji="1" lang="en-US" altLang="ja-JP" b="1" dirty="0" smtClean="0"/>
                <a:t>Xe</a:t>
              </a:r>
              <a:r>
                <a:rPr lang="ja-JP" altLang="en-US" b="1" dirty="0" smtClean="0"/>
                <a:t> </a:t>
              </a:r>
              <a:r>
                <a:rPr lang="en-US" altLang="ja-JP" b="1" dirty="0" smtClean="0"/>
                <a:t>~10bar</a:t>
              </a:r>
              <a:r>
                <a:rPr lang="ja-JP" altLang="en-US" b="1" dirty="0" smtClean="0"/>
                <a:t>　</a:t>
              </a:r>
              <a:r>
                <a:rPr lang="en-US" altLang="ja-JP" b="1" dirty="0" smtClean="0"/>
                <a:t>~1ton</a:t>
              </a:r>
              <a:endParaRPr kumimoji="1" lang="en-US" altLang="ja-JP" b="1" dirty="0" smtClean="0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4644991" y="2169076"/>
              <a:ext cx="1008111" cy="3674176"/>
              <a:chOff x="1900505" y="1377744"/>
              <a:chExt cx="1108923" cy="4890328"/>
            </a:xfrm>
          </p:grpSpPr>
          <p:sp>
            <p:nvSpPr>
              <p:cNvPr id="65" name="円弧 64"/>
              <p:cNvSpPr/>
              <p:nvPr/>
            </p:nvSpPr>
            <p:spPr>
              <a:xfrm rot="10800000">
                <a:off x="1900505" y="1701646"/>
                <a:ext cx="1108923" cy="4234926"/>
              </a:xfrm>
              <a:prstGeom prst="arc">
                <a:avLst>
                  <a:gd name="adj1" fmla="val 16200000"/>
                  <a:gd name="adj2" fmla="val 5425214"/>
                </a:avLst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6" name="直線コネクタ 65"/>
              <p:cNvCxnSpPr/>
              <p:nvPr/>
            </p:nvCxnSpPr>
            <p:spPr>
              <a:xfrm>
                <a:off x="2462821" y="1700808"/>
                <a:ext cx="330583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2430858" y="5936572"/>
                <a:ext cx="333886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flipV="1">
                <a:off x="2823000" y="1377744"/>
                <a:ext cx="0" cy="36004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 flipV="1">
                <a:off x="2792354" y="5908032"/>
                <a:ext cx="0" cy="36004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円弧 10"/>
            <p:cNvSpPr/>
            <p:nvPr/>
          </p:nvSpPr>
          <p:spPr>
            <a:xfrm>
              <a:off x="7918080" y="2411775"/>
              <a:ext cx="1008111" cy="3181763"/>
            </a:xfrm>
            <a:prstGeom prst="arc">
              <a:avLst>
                <a:gd name="adj1" fmla="val 16200000"/>
                <a:gd name="adj2" fmla="val 5425214"/>
              </a:avLst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 rot="10800000">
              <a:off x="5587642" y="5594168"/>
              <a:ext cx="2350926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10800000">
              <a:off x="5653103" y="2411775"/>
              <a:ext cx="2327649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10800000" flipV="1">
              <a:off x="5587642" y="5568723"/>
              <a:ext cx="0" cy="270503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rot="10800000" flipV="1">
              <a:off x="5638593" y="2169076"/>
              <a:ext cx="0" cy="270503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5452106" y="5331005"/>
              <a:ext cx="210416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 rot="5400000">
              <a:off x="4566610" y="3940807"/>
              <a:ext cx="1448544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ELCC plane</a:t>
              </a:r>
              <a:endParaRPr kumimoji="1" lang="ja-JP" altLang="en-US" dirty="0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8206112" y="3004675"/>
              <a:ext cx="261847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8206112" y="3221078"/>
              <a:ext cx="261847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8206112" y="3437481"/>
              <a:ext cx="261847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8206112" y="3653884"/>
              <a:ext cx="261847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8206112" y="3870286"/>
              <a:ext cx="261847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8206112" y="4109545"/>
              <a:ext cx="261847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8206112" y="4357193"/>
              <a:ext cx="261847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8206112" y="4627697"/>
              <a:ext cx="261847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8206112" y="4866954"/>
              <a:ext cx="261847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16200000">
              <a:off x="8265550" y="3412265"/>
              <a:ext cx="723678" cy="391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PMT</a:t>
              </a:r>
              <a:endParaRPr kumimoji="1" lang="ja-JP" altLang="en-US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130491" y="5358048"/>
              <a:ext cx="3337469" cy="1907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5456717" y="2734172"/>
              <a:ext cx="2094777" cy="201276"/>
              <a:chOff x="3923928" y="4255354"/>
              <a:chExt cx="2304256" cy="267899"/>
            </a:xfrm>
          </p:grpSpPr>
          <p:cxnSp>
            <p:nvCxnSpPr>
              <p:cNvPr id="54" name="直線コネクタ 53"/>
              <p:cNvCxnSpPr/>
              <p:nvPr/>
            </p:nvCxnSpPr>
            <p:spPr>
              <a:xfrm>
                <a:off x="3923928" y="4272541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4139952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4355976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4572000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4825307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5076056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>
                <a:off x="5292080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5531254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5770428" y="4267388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6012160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6228184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正方形/長方形 30"/>
            <p:cNvSpPr/>
            <p:nvPr/>
          </p:nvSpPr>
          <p:spPr>
            <a:xfrm>
              <a:off x="5063947" y="2489356"/>
              <a:ext cx="3337469" cy="1907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/>
            <p:nvPr/>
          </p:nvCxnSpPr>
          <p:spPr>
            <a:xfrm rot="10800000" flipV="1">
              <a:off x="7967636" y="2173851"/>
              <a:ext cx="0" cy="270503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10800000" flipV="1">
              <a:off x="8119604" y="2173851"/>
              <a:ext cx="0" cy="270503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8140651" y="2409568"/>
              <a:ext cx="30053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8109082" y="5601509"/>
              <a:ext cx="30053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10800000" flipV="1">
              <a:off x="7933743" y="5575418"/>
              <a:ext cx="0" cy="270503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10800000" flipV="1">
              <a:off x="8085712" y="5575418"/>
              <a:ext cx="0" cy="270503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8085712" y="2788273"/>
              <a:ext cx="54938" cy="251997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 bwMode="auto">
            <a:xfrm>
              <a:off x="6063442" y="3254523"/>
              <a:ext cx="127534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6545396" y="2961164"/>
                  <a:ext cx="4544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396" y="2961164"/>
                  <a:ext cx="45447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直線矢印コネクタ 41"/>
            <p:cNvCxnSpPr/>
            <p:nvPr/>
          </p:nvCxnSpPr>
          <p:spPr bwMode="auto">
            <a:xfrm flipV="1">
              <a:off x="7251574" y="3545682"/>
              <a:ext cx="554461" cy="2870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線矢印コネクタ 42"/>
            <p:cNvCxnSpPr/>
            <p:nvPr/>
          </p:nvCxnSpPr>
          <p:spPr bwMode="auto">
            <a:xfrm>
              <a:off x="7251574" y="3969895"/>
              <a:ext cx="55446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線矢印コネクタ 43"/>
            <p:cNvCxnSpPr/>
            <p:nvPr/>
          </p:nvCxnSpPr>
          <p:spPr bwMode="auto">
            <a:xfrm>
              <a:off x="7251574" y="4109545"/>
              <a:ext cx="554461" cy="3087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直線矢印コネクタ 44"/>
            <p:cNvCxnSpPr/>
            <p:nvPr/>
          </p:nvCxnSpPr>
          <p:spPr bwMode="auto">
            <a:xfrm flipH="1">
              <a:off x="5908322" y="3825260"/>
              <a:ext cx="9472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線矢印コネクタ 45"/>
            <p:cNvCxnSpPr/>
            <p:nvPr/>
          </p:nvCxnSpPr>
          <p:spPr bwMode="auto">
            <a:xfrm flipV="1">
              <a:off x="6917922" y="3237359"/>
              <a:ext cx="15920" cy="5305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直線矢印コネクタ 46"/>
            <p:cNvCxnSpPr/>
            <p:nvPr/>
          </p:nvCxnSpPr>
          <p:spPr bwMode="auto">
            <a:xfrm flipH="1">
              <a:off x="6732681" y="4154460"/>
              <a:ext cx="132071" cy="4191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線矢印コネクタ 47"/>
            <p:cNvCxnSpPr/>
            <p:nvPr/>
          </p:nvCxnSpPr>
          <p:spPr bwMode="auto">
            <a:xfrm flipH="1" flipV="1">
              <a:off x="6045873" y="3383380"/>
              <a:ext cx="717232" cy="3844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線矢印コネクタ 48"/>
            <p:cNvCxnSpPr/>
            <p:nvPr/>
          </p:nvCxnSpPr>
          <p:spPr bwMode="auto">
            <a:xfrm flipH="1">
              <a:off x="5849488" y="4244797"/>
              <a:ext cx="482625" cy="437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直線矢印コネクタ 49"/>
            <p:cNvCxnSpPr/>
            <p:nvPr/>
          </p:nvCxnSpPr>
          <p:spPr bwMode="auto">
            <a:xfrm flipH="1">
              <a:off x="5655183" y="3945731"/>
              <a:ext cx="104192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線矢印コネクタ 50"/>
            <p:cNvCxnSpPr/>
            <p:nvPr/>
          </p:nvCxnSpPr>
          <p:spPr bwMode="auto">
            <a:xfrm flipH="1">
              <a:off x="5575974" y="4098132"/>
              <a:ext cx="104192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直線矢印コネクタ 51"/>
            <p:cNvCxnSpPr/>
            <p:nvPr/>
          </p:nvCxnSpPr>
          <p:spPr bwMode="auto">
            <a:xfrm flipH="1">
              <a:off x="5512278" y="4257309"/>
              <a:ext cx="9472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直線矢印コネクタ 52"/>
            <p:cNvCxnSpPr/>
            <p:nvPr/>
          </p:nvCxnSpPr>
          <p:spPr bwMode="auto">
            <a:xfrm flipH="1">
              <a:off x="5518252" y="4401325"/>
              <a:ext cx="78281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1" name="直線矢印コネクタ 80"/>
          <p:cNvCxnSpPr/>
          <p:nvPr/>
        </p:nvCxnSpPr>
        <p:spPr>
          <a:xfrm flipH="1" flipV="1">
            <a:off x="5105940" y="2069036"/>
            <a:ext cx="329932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6411226" y="1695911"/>
            <a:ext cx="714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~2m</a:t>
            </a:r>
            <a:endParaRPr kumimoji="1" lang="ja-JP" altLang="en-US" sz="2000" dirty="0"/>
          </a:p>
        </p:txBody>
      </p:sp>
      <p:grpSp>
        <p:nvGrpSpPr>
          <p:cNvPr id="86" name="グループ化 85"/>
          <p:cNvGrpSpPr/>
          <p:nvPr/>
        </p:nvGrpSpPr>
        <p:grpSpPr>
          <a:xfrm>
            <a:off x="257508" y="1678641"/>
            <a:ext cx="1739199" cy="2393934"/>
            <a:chOff x="5902920" y="653664"/>
            <a:chExt cx="2546361" cy="3855456"/>
          </a:xfrm>
        </p:grpSpPr>
        <p:sp>
          <p:nvSpPr>
            <p:cNvPr id="87" name="正方形/長方形 86"/>
            <p:cNvSpPr/>
            <p:nvPr/>
          </p:nvSpPr>
          <p:spPr>
            <a:xfrm>
              <a:off x="6383351" y="3200999"/>
              <a:ext cx="595107" cy="75799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7854174" y="3195776"/>
              <a:ext cx="595107" cy="75799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7030319" y="4130415"/>
              <a:ext cx="784167" cy="378705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MPPC</a:t>
              </a:r>
              <a:endPara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cxnSp>
          <p:nvCxnSpPr>
            <p:cNvPr id="90" name="直線コネクタ 89"/>
            <p:cNvCxnSpPr/>
            <p:nvPr/>
          </p:nvCxnSpPr>
          <p:spPr>
            <a:xfrm>
              <a:off x="7415354" y="910505"/>
              <a:ext cx="0" cy="309455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ysDash"/>
            </a:ln>
            <a:effectLst/>
          </p:spPr>
        </p:cxnSp>
        <p:sp>
          <p:nvSpPr>
            <p:cNvPr id="91" name="フリーフォーム 90"/>
            <p:cNvSpPr/>
            <p:nvPr/>
          </p:nvSpPr>
          <p:spPr>
            <a:xfrm>
              <a:off x="7242759" y="837307"/>
              <a:ext cx="118129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62" h="3228975">
                  <a:moveTo>
                    <a:pt x="5062" y="0"/>
                  </a:moveTo>
                  <a:cubicBezTo>
                    <a:pt x="1093" y="716359"/>
                    <a:pt x="-7637" y="1285081"/>
                    <a:pt x="14588" y="1633537"/>
                  </a:cubicBezTo>
                  <a:cubicBezTo>
                    <a:pt x="36813" y="1981993"/>
                    <a:pt x="105868" y="1974850"/>
                    <a:pt x="138412" y="2090738"/>
                  </a:cubicBezTo>
                  <a:cubicBezTo>
                    <a:pt x="170956" y="2206626"/>
                    <a:pt x="195563" y="2207419"/>
                    <a:pt x="209850" y="2328863"/>
                  </a:cubicBezTo>
                  <a:cubicBezTo>
                    <a:pt x="224138" y="2450307"/>
                    <a:pt x="227312" y="2669381"/>
                    <a:pt x="224137" y="2819400"/>
                  </a:cubicBezTo>
                  <a:cubicBezTo>
                    <a:pt x="220962" y="2969419"/>
                    <a:pt x="210644" y="3086894"/>
                    <a:pt x="190800" y="3228975"/>
                  </a:cubicBez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7020477" y="821283"/>
              <a:ext cx="283325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5062 w 283587"/>
                <a:gd name="connsiteY0" fmla="*/ 0 h 3228975"/>
                <a:gd name="connsiteX1" fmla="*/ 14588 w 283587"/>
                <a:gd name="connsiteY1" fmla="*/ 1633537 h 3228975"/>
                <a:gd name="connsiteX2" fmla="*/ 138412 w 283587"/>
                <a:gd name="connsiteY2" fmla="*/ 2090738 h 3228975"/>
                <a:gd name="connsiteX3" fmla="*/ 281288 w 283587"/>
                <a:gd name="connsiteY3" fmla="*/ 2343150 h 3228975"/>
                <a:gd name="connsiteX4" fmla="*/ 224137 w 283587"/>
                <a:gd name="connsiteY4" fmla="*/ 2819400 h 3228975"/>
                <a:gd name="connsiteX5" fmla="*/ 190800 w 283587"/>
                <a:gd name="connsiteY5" fmla="*/ 3228975 h 3228975"/>
                <a:gd name="connsiteX0" fmla="*/ 3884 w 282409"/>
                <a:gd name="connsiteY0" fmla="*/ 0 h 3228975"/>
                <a:gd name="connsiteX1" fmla="*/ 13410 w 282409"/>
                <a:gd name="connsiteY1" fmla="*/ 1633537 h 3228975"/>
                <a:gd name="connsiteX2" fmla="*/ 117251 w 282409"/>
                <a:gd name="connsiteY2" fmla="*/ 2068662 h 3228975"/>
                <a:gd name="connsiteX3" fmla="*/ 137234 w 282409"/>
                <a:gd name="connsiteY3" fmla="*/ 2090738 h 3228975"/>
                <a:gd name="connsiteX4" fmla="*/ 280110 w 282409"/>
                <a:gd name="connsiteY4" fmla="*/ 2343150 h 3228975"/>
                <a:gd name="connsiteX5" fmla="*/ 222959 w 282409"/>
                <a:gd name="connsiteY5" fmla="*/ 2819400 h 3228975"/>
                <a:gd name="connsiteX6" fmla="*/ 189622 w 282409"/>
                <a:gd name="connsiteY6" fmla="*/ 3228975 h 3228975"/>
                <a:gd name="connsiteX0" fmla="*/ 3884 w 280448"/>
                <a:gd name="connsiteY0" fmla="*/ 0 h 3228975"/>
                <a:gd name="connsiteX1" fmla="*/ 13410 w 280448"/>
                <a:gd name="connsiteY1" fmla="*/ 1633537 h 3228975"/>
                <a:gd name="connsiteX2" fmla="*/ 117251 w 280448"/>
                <a:gd name="connsiteY2" fmla="*/ 2068662 h 3228975"/>
                <a:gd name="connsiteX3" fmla="*/ 194384 w 280448"/>
                <a:gd name="connsiteY3" fmla="*/ 2162175 h 3228975"/>
                <a:gd name="connsiteX4" fmla="*/ 280110 w 280448"/>
                <a:gd name="connsiteY4" fmla="*/ 2343150 h 3228975"/>
                <a:gd name="connsiteX5" fmla="*/ 222959 w 280448"/>
                <a:gd name="connsiteY5" fmla="*/ 2819400 h 3228975"/>
                <a:gd name="connsiteX6" fmla="*/ 189622 w 280448"/>
                <a:gd name="connsiteY6" fmla="*/ 3228975 h 3228975"/>
                <a:gd name="connsiteX0" fmla="*/ 2083 w 278647"/>
                <a:gd name="connsiteY0" fmla="*/ 0 h 3228975"/>
                <a:gd name="connsiteX1" fmla="*/ 11609 w 278647"/>
                <a:gd name="connsiteY1" fmla="*/ 1633537 h 3228975"/>
                <a:gd name="connsiteX2" fmla="*/ 77350 w 278647"/>
                <a:gd name="connsiteY2" fmla="*/ 2006750 h 3228975"/>
                <a:gd name="connsiteX3" fmla="*/ 192583 w 278647"/>
                <a:gd name="connsiteY3" fmla="*/ 2162175 h 3228975"/>
                <a:gd name="connsiteX4" fmla="*/ 278309 w 278647"/>
                <a:gd name="connsiteY4" fmla="*/ 2343150 h 3228975"/>
                <a:gd name="connsiteX5" fmla="*/ 221158 w 278647"/>
                <a:gd name="connsiteY5" fmla="*/ 2819400 h 3228975"/>
                <a:gd name="connsiteX6" fmla="*/ 187821 w 278647"/>
                <a:gd name="connsiteY6" fmla="*/ 3228975 h 3228975"/>
                <a:gd name="connsiteX0" fmla="*/ 2083 w 283325"/>
                <a:gd name="connsiteY0" fmla="*/ 0 h 3228975"/>
                <a:gd name="connsiteX1" fmla="*/ 11609 w 283325"/>
                <a:gd name="connsiteY1" fmla="*/ 1633537 h 3228975"/>
                <a:gd name="connsiteX2" fmla="*/ 77350 w 283325"/>
                <a:gd name="connsiteY2" fmla="*/ 2006750 h 3228975"/>
                <a:gd name="connsiteX3" fmla="*/ 192583 w 283325"/>
                <a:gd name="connsiteY3" fmla="*/ 2162175 h 3228975"/>
                <a:gd name="connsiteX4" fmla="*/ 278309 w 283325"/>
                <a:gd name="connsiteY4" fmla="*/ 2343150 h 3228975"/>
                <a:gd name="connsiteX5" fmla="*/ 264021 w 283325"/>
                <a:gd name="connsiteY5" fmla="*/ 2828925 h 3228975"/>
                <a:gd name="connsiteX6" fmla="*/ 187821 w 283325"/>
                <a:gd name="connsiteY6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25" h="3228975">
                  <a:moveTo>
                    <a:pt x="2083" y="0"/>
                  </a:moveTo>
                  <a:cubicBezTo>
                    <a:pt x="-1886" y="716359"/>
                    <a:pt x="-935" y="1299079"/>
                    <a:pt x="11609" y="1633537"/>
                  </a:cubicBezTo>
                  <a:cubicBezTo>
                    <a:pt x="24153" y="1967995"/>
                    <a:pt x="56713" y="1930550"/>
                    <a:pt x="77350" y="2006750"/>
                  </a:cubicBezTo>
                  <a:cubicBezTo>
                    <a:pt x="97987" y="2082950"/>
                    <a:pt x="159090" y="2106108"/>
                    <a:pt x="192583" y="2162175"/>
                  </a:cubicBezTo>
                  <a:cubicBezTo>
                    <a:pt x="226076" y="2218242"/>
                    <a:pt x="266403" y="2232025"/>
                    <a:pt x="278309" y="2343150"/>
                  </a:cubicBezTo>
                  <a:cubicBezTo>
                    <a:pt x="290215" y="2454275"/>
                    <a:pt x="279102" y="2681288"/>
                    <a:pt x="264021" y="2828925"/>
                  </a:cubicBezTo>
                  <a:cubicBezTo>
                    <a:pt x="248940" y="2976562"/>
                    <a:pt x="207665" y="3086894"/>
                    <a:pt x="187821" y="3228975"/>
                  </a:cubicBez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93" name="フリーフォーム 92"/>
            <p:cNvSpPr/>
            <p:nvPr/>
          </p:nvSpPr>
          <p:spPr>
            <a:xfrm flipH="1">
              <a:off x="7454021" y="799182"/>
              <a:ext cx="144016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62" h="3228975">
                  <a:moveTo>
                    <a:pt x="5062" y="0"/>
                  </a:moveTo>
                  <a:cubicBezTo>
                    <a:pt x="1093" y="716359"/>
                    <a:pt x="-7637" y="1285081"/>
                    <a:pt x="14588" y="1633537"/>
                  </a:cubicBezTo>
                  <a:cubicBezTo>
                    <a:pt x="36813" y="1981993"/>
                    <a:pt x="105868" y="1974850"/>
                    <a:pt x="138412" y="2090738"/>
                  </a:cubicBezTo>
                  <a:cubicBezTo>
                    <a:pt x="170956" y="2206626"/>
                    <a:pt x="195563" y="2207419"/>
                    <a:pt x="209850" y="2328863"/>
                  </a:cubicBezTo>
                  <a:cubicBezTo>
                    <a:pt x="224138" y="2450307"/>
                    <a:pt x="227312" y="2669381"/>
                    <a:pt x="224137" y="2819400"/>
                  </a:cubicBezTo>
                  <a:cubicBezTo>
                    <a:pt x="220962" y="2969419"/>
                    <a:pt x="210644" y="3086894"/>
                    <a:pt x="190800" y="3228975"/>
                  </a:cubicBez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94" name="フリーフォーム 93"/>
            <p:cNvSpPr/>
            <p:nvPr/>
          </p:nvSpPr>
          <p:spPr>
            <a:xfrm flipH="1">
              <a:off x="7511177" y="821283"/>
              <a:ext cx="273111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5062 w 283587"/>
                <a:gd name="connsiteY0" fmla="*/ 0 h 3228975"/>
                <a:gd name="connsiteX1" fmla="*/ 14588 w 283587"/>
                <a:gd name="connsiteY1" fmla="*/ 1633537 h 3228975"/>
                <a:gd name="connsiteX2" fmla="*/ 138412 w 283587"/>
                <a:gd name="connsiteY2" fmla="*/ 2090738 h 3228975"/>
                <a:gd name="connsiteX3" fmla="*/ 281288 w 283587"/>
                <a:gd name="connsiteY3" fmla="*/ 2343150 h 3228975"/>
                <a:gd name="connsiteX4" fmla="*/ 224137 w 283587"/>
                <a:gd name="connsiteY4" fmla="*/ 2819400 h 3228975"/>
                <a:gd name="connsiteX5" fmla="*/ 190800 w 283587"/>
                <a:gd name="connsiteY5" fmla="*/ 3228975 h 3228975"/>
                <a:gd name="connsiteX0" fmla="*/ 3884 w 282409"/>
                <a:gd name="connsiteY0" fmla="*/ 0 h 3228975"/>
                <a:gd name="connsiteX1" fmla="*/ 13410 w 282409"/>
                <a:gd name="connsiteY1" fmla="*/ 1633537 h 3228975"/>
                <a:gd name="connsiteX2" fmla="*/ 117251 w 282409"/>
                <a:gd name="connsiteY2" fmla="*/ 2068662 h 3228975"/>
                <a:gd name="connsiteX3" fmla="*/ 137234 w 282409"/>
                <a:gd name="connsiteY3" fmla="*/ 2090738 h 3228975"/>
                <a:gd name="connsiteX4" fmla="*/ 280110 w 282409"/>
                <a:gd name="connsiteY4" fmla="*/ 2343150 h 3228975"/>
                <a:gd name="connsiteX5" fmla="*/ 222959 w 282409"/>
                <a:gd name="connsiteY5" fmla="*/ 2819400 h 3228975"/>
                <a:gd name="connsiteX6" fmla="*/ 189622 w 282409"/>
                <a:gd name="connsiteY6" fmla="*/ 3228975 h 3228975"/>
                <a:gd name="connsiteX0" fmla="*/ 3884 w 280448"/>
                <a:gd name="connsiteY0" fmla="*/ 0 h 3228975"/>
                <a:gd name="connsiteX1" fmla="*/ 13410 w 280448"/>
                <a:gd name="connsiteY1" fmla="*/ 1633537 h 3228975"/>
                <a:gd name="connsiteX2" fmla="*/ 117251 w 280448"/>
                <a:gd name="connsiteY2" fmla="*/ 2068662 h 3228975"/>
                <a:gd name="connsiteX3" fmla="*/ 194384 w 280448"/>
                <a:gd name="connsiteY3" fmla="*/ 2162175 h 3228975"/>
                <a:gd name="connsiteX4" fmla="*/ 280110 w 280448"/>
                <a:gd name="connsiteY4" fmla="*/ 2343150 h 3228975"/>
                <a:gd name="connsiteX5" fmla="*/ 222959 w 280448"/>
                <a:gd name="connsiteY5" fmla="*/ 2819400 h 3228975"/>
                <a:gd name="connsiteX6" fmla="*/ 189622 w 280448"/>
                <a:gd name="connsiteY6" fmla="*/ 3228975 h 3228975"/>
                <a:gd name="connsiteX0" fmla="*/ 2083 w 278647"/>
                <a:gd name="connsiteY0" fmla="*/ 0 h 3228975"/>
                <a:gd name="connsiteX1" fmla="*/ 11609 w 278647"/>
                <a:gd name="connsiteY1" fmla="*/ 1633537 h 3228975"/>
                <a:gd name="connsiteX2" fmla="*/ 77350 w 278647"/>
                <a:gd name="connsiteY2" fmla="*/ 2006750 h 3228975"/>
                <a:gd name="connsiteX3" fmla="*/ 192583 w 278647"/>
                <a:gd name="connsiteY3" fmla="*/ 2162175 h 3228975"/>
                <a:gd name="connsiteX4" fmla="*/ 278309 w 278647"/>
                <a:gd name="connsiteY4" fmla="*/ 2343150 h 3228975"/>
                <a:gd name="connsiteX5" fmla="*/ 221158 w 278647"/>
                <a:gd name="connsiteY5" fmla="*/ 2819400 h 3228975"/>
                <a:gd name="connsiteX6" fmla="*/ 187821 w 278647"/>
                <a:gd name="connsiteY6" fmla="*/ 3228975 h 3228975"/>
                <a:gd name="connsiteX0" fmla="*/ 2083 w 283325"/>
                <a:gd name="connsiteY0" fmla="*/ 0 h 3228975"/>
                <a:gd name="connsiteX1" fmla="*/ 11609 w 283325"/>
                <a:gd name="connsiteY1" fmla="*/ 1633537 h 3228975"/>
                <a:gd name="connsiteX2" fmla="*/ 77350 w 283325"/>
                <a:gd name="connsiteY2" fmla="*/ 2006750 h 3228975"/>
                <a:gd name="connsiteX3" fmla="*/ 192583 w 283325"/>
                <a:gd name="connsiteY3" fmla="*/ 2162175 h 3228975"/>
                <a:gd name="connsiteX4" fmla="*/ 278309 w 283325"/>
                <a:gd name="connsiteY4" fmla="*/ 2343150 h 3228975"/>
                <a:gd name="connsiteX5" fmla="*/ 264021 w 283325"/>
                <a:gd name="connsiteY5" fmla="*/ 2828925 h 3228975"/>
                <a:gd name="connsiteX6" fmla="*/ 187821 w 283325"/>
                <a:gd name="connsiteY6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25" h="3228975">
                  <a:moveTo>
                    <a:pt x="2083" y="0"/>
                  </a:moveTo>
                  <a:cubicBezTo>
                    <a:pt x="-1886" y="716359"/>
                    <a:pt x="-935" y="1299079"/>
                    <a:pt x="11609" y="1633537"/>
                  </a:cubicBezTo>
                  <a:cubicBezTo>
                    <a:pt x="24153" y="1967995"/>
                    <a:pt x="56713" y="1930550"/>
                    <a:pt x="77350" y="2006750"/>
                  </a:cubicBezTo>
                  <a:cubicBezTo>
                    <a:pt x="97987" y="2082950"/>
                    <a:pt x="159090" y="2106108"/>
                    <a:pt x="192583" y="2162175"/>
                  </a:cubicBezTo>
                  <a:cubicBezTo>
                    <a:pt x="226076" y="2218242"/>
                    <a:pt x="266403" y="2232025"/>
                    <a:pt x="278309" y="2343150"/>
                  </a:cubicBezTo>
                  <a:cubicBezTo>
                    <a:pt x="290215" y="2454275"/>
                    <a:pt x="279102" y="2681288"/>
                    <a:pt x="264021" y="2828925"/>
                  </a:cubicBezTo>
                  <a:cubicBezTo>
                    <a:pt x="248940" y="2976562"/>
                    <a:pt x="207665" y="3086894"/>
                    <a:pt x="187821" y="3228975"/>
                  </a:cubicBez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テキスト ボックス 94"/>
                <p:cNvSpPr txBox="1"/>
                <p:nvPr/>
              </p:nvSpPr>
              <p:spPr>
                <a:xfrm>
                  <a:off x="7189499" y="653664"/>
                  <a:ext cx="466732" cy="49158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ja-JP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kumimoji="0" lang="ja-JP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ＭＳ Ｐゴシック"/>
                  </a:endParaRPr>
                </a:p>
              </p:txBody>
            </p:sp>
          </mc:Choice>
          <mc:Fallback xmlns="">
            <p:sp>
              <p:nvSpPr>
                <p:cNvPr id="95" name="テキスト ボックス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9499" y="653664"/>
                  <a:ext cx="466732" cy="49158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直線矢印コネクタ 95"/>
            <p:cNvCxnSpPr/>
            <p:nvPr/>
          </p:nvCxnSpPr>
          <p:spPr>
            <a:xfrm flipH="1">
              <a:off x="7020477" y="3773786"/>
              <a:ext cx="336321" cy="72008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tailEnd type="arrow"/>
            </a:ln>
            <a:effectLst/>
          </p:spPr>
        </p:cxnSp>
        <p:cxnSp>
          <p:nvCxnSpPr>
            <p:cNvPr id="97" name="直線矢印コネクタ 96"/>
            <p:cNvCxnSpPr>
              <a:stCxn id="92" idx="5"/>
            </p:cNvCxnSpPr>
            <p:nvPr/>
          </p:nvCxnSpPr>
          <p:spPr>
            <a:xfrm flipV="1">
              <a:off x="7284498" y="3418185"/>
              <a:ext cx="501074" cy="232023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tailEnd type="arrow"/>
            </a:ln>
            <a:effectLst/>
          </p:spPr>
        </p:cxnSp>
        <p:cxnSp>
          <p:nvCxnSpPr>
            <p:cNvPr id="98" name="直線矢印コネクタ 97"/>
            <p:cNvCxnSpPr/>
            <p:nvPr/>
          </p:nvCxnSpPr>
          <p:spPr>
            <a:xfrm flipH="1">
              <a:off x="7647732" y="3418185"/>
              <a:ext cx="136556" cy="648097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tailEnd type="arrow"/>
            </a:ln>
            <a:effectLst/>
          </p:spPr>
        </p:cxnSp>
        <p:cxnSp>
          <p:nvCxnSpPr>
            <p:cNvPr id="99" name="直線矢印コネクタ 98"/>
            <p:cNvCxnSpPr/>
            <p:nvPr/>
          </p:nvCxnSpPr>
          <p:spPr>
            <a:xfrm flipH="1">
              <a:off x="7338076" y="3581135"/>
              <a:ext cx="330268" cy="423929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tailEnd type="arrow"/>
            </a:ln>
            <a:effectLst/>
          </p:spPr>
        </p:cxnSp>
        <p:cxnSp>
          <p:nvCxnSpPr>
            <p:cNvPr id="100" name="直線矢印コネクタ 99"/>
            <p:cNvCxnSpPr>
              <a:endCxn id="92" idx="6"/>
            </p:cNvCxnSpPr>
            <p:nvPr/>
          </p:nvCxnSpPr>
          <p:spPr>
            <a:xfrm>
              <a:off x="7020477" y="3870238"/>
              <a:ext cx="187821" cy="180020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tailEnd type="arrow"/>
            </a:ln>
            <a:effectLst/>
          </p:spPr>
        </p:cxnSp>
        <p:cxnSp>
          <p:nvCxnSpPr>
            <p:cNvPr id="101" name="直線矢印コネクタ 100"/>
            <p:cNvCxnSpPr/>
            <p:nvPr/>
          </p:nvCxnSpPr>
          <p:spPr>
            <a:xfrm flipH="1">
              <a:off x="7475718" y="3861048"/>
              <a:ext cx="120618" cy="207905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tailEnd type="arrow"/>
            </a:ln>
            <a:effectLst/>
          </p:spPr>
        </p:cxnSp>
        <p:cxnSp>
          <p:nvCxnSpPr>
            <p:cNvPr id="102" name="直線コネクタ 101"/>
            <p:cNvCxnSpPr/>
            <p:nvPr/>
          </p:nvCxnSpPr>
          <p:spPr>
            <a:xfrm flipV="1">
              <a:off x="7818824" y="3221182"/>
              <a:ext cx="0" cy="735242"/>
            </a:xfrm>
            <a:prstGeom prst="line">
              <a:avLst/>
            </a:prstGeom>
            <a:noFill/>
            <a:ln w="28575" cap="flat" cmpd="sng" algn="ctr">
              <a:solidFill>
                <a:srgbClr val="5B8CC1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3" name="直線コネクタ 102"/>
            <p:cNvCxnSpPr/>
            <p:nvPr/>
          </p:nvCxnSpPr>
          <p:spPr>
            <a:xfrm flipV="1">
              <a:off x="6987980" y="3212976"/>
              <a:ext cx="0" cy="735242"/>
            </a:xfrm>
            <a:prstGeom prst="line">
              <a:avLst/>
            </a:prstGeom>
            <a:noFill/>
            <a:ln w="28575" cap="flat" cmpd="sng" algn="ctr">
              <a:solidFill>
                <a:srgbClr val="5B8CC1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4" name="直線コネクタ 103"/>
            <p:cNvCxnSpPr/>
            <p:nvPr/>
          </p:nvCxnSpPr>
          <p:spPr>
            <a:xfrm>
              <a:off x="6385282" y="3186162"/>
              <a:ext cx="790632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05" name="直線コネクタ 104"/>
            <p:cNvCxnSpPr/>
            <p:nvPr/>
          </p:nvCxnSpPr>
          <p:spPr>
            <a:xfrm>
              <a:off x="7631906" y="3186162"/>
              <a:ext cx="790632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06" name="直線コネクタ 105"/>
            <p:cNvCxnSpPr/>
            <p:nvPr/>
          </p:nvCxnSpPr>
          <p:spPr>
            <a:xfrm>
              <a:off x="6423859" y="3974190"/>
              <a:ext cx="1959086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107" name="直線矢印コネクタ 106"/>
            <p:cNvCxnSpPr/>
            <p:nvPr/>
          </p:nvCxnSpPr>
          <p:spPr>
            <a:xfrm>
              <a:off x="7020477" y="1713556"/>
              <a:ext cx="0" cy="20607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08" name="直線矢印コネクタ 107"/>
            <p:cNvCxnSpPr/>
            <p:nvPr/>
          </p:nvCxnSpPr>
          <p:spPr>
            <a:xfrm>
              <a:off x="7242760" y="1712750"/>
              <a:ext cx="0" cy="20607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09" name="直線矢印コネクタ 108"/>
            <p:cNvCxnSpPr/>
            <p:nvPr/>
          </p:nvCxnSpPr>
          <p:spPr>
            <a:xfrm>
              <a:off x="7411715" y="1707246"/>
              <a:ext cx="0" cy="20607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0" name="直線矢印コネクタ 109"/>
            <p:cNvCxnSpPr/>
            <p:nvPr/>
          </p:nvCxnSpPr>
          <p:spPr>
            <a:xfrm>
              <a:off x="7594487" y="1704437"/>
              <a:ext cx="0" cy="20607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11" name="直線矢印コネクタ 110"/>
            <p:cNvCxnSpPr/>
            <p:nvPr/>
          </p:nvCxnSpPr>
          <p:spPr>
            <a:xfrm>
              <a:off x="7785572" y="1724635"/>
              <a:ext cx="0" cy="206079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12" name="テキスト ボックス 111"/>
            <p:cNvSpPr txBox="1"/>
            <p:nvPr/>
          </p:nvSpPr>
          <p:spPr>
            <a:xfrm>
              <a:off x="5902920" y="2355112"/>
              <a:ext cx="1381226" cy="696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</a:rPr>
                <a:t>electrode w/ hole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</a:endParaRP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6113629" y="3878197"/>
              <a:ext cx="936688" cy="45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</a:rPr>
                <a:t>mesh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</a:endParaRPr>
            </a:p>
          </p:txBody>
        </p:sp>
      </p:grpSp>
      <p:sp>
        <p:nvSpPr>
          <p:cNvPr id="119" name="テキスト ボックス 118"/>
          <p:cNvSpPr txBox="1"/>
          <p:nvPr/>
        </p:nvSpPr>
        <p:spPr>
          <a:xfrm>
            <a:off x="3495248" y="2331855"/>
            <a:ext cx="100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</a:rPr>
              <a:t>PTFE </a:t>
            </a:r>
            <a:endParaRPr kumimoji="0" lang="en-US" altLang="ja-JP" sz="1400" kern="0" dirty="0">
              <a:solidFill>
                <a:srgbClr val="000000"/>
              </a:solidFill>
              <a:latin typeface="ＭＳ Ｐゴシック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</a:rPr>
              <a:t>w/ holes</a:t>
            </a:r>
          </a:p>
        </p:txBody>
      </p:sp>
      <p:grpSp>
        <p:nvGrpSpPr>
          <p:cNvPr id="125" name="グループ化 124"/>
          <p:cNvGrpSpPr/>
          <p:nvPr/>
        </p:nvGrpSpPr>
        <p:grpSpPr>
          <a:xfrm>
            <a:off x="1947881" y="1884306"/>
            <a:ext cx="2454835" cy="2046661"/>
            <a:chOff x="2191198" y="1983536"/>
            <a:chExt cx="2454835" cy="2046661"/>
          </a:xfrm>
        </p:grpSpPr>
        <p:pic>
          <p:nvPicPr>
            <p:cNvPr id="1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959595"/>
                </a:clrFrom>
                <a:clrTo>
                  <a:srgbClr val="95959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91198" y="1983536"/>
              <a:ext cx="1672883" cy="192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テキスト ボックス 117"/>
            <p:cNvSpPr txBox="1"/>
            <p:nvPr/>
          </p:nvSpPr>
          <p:spPr>
            <a:xfrm>
              <a:off x="3705891" y="2087062"/>
              <a:ext cx="772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</a:rPr>
                <a:t>anode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3683305" y="2895742"/>
              <a:ext cx="962728" cy="55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</a:rPr>
                <a:t>Mesh electrode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</a:endParaRP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2200269" y="3722420"/>
              <a:ext cx="22701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</a:rPr>
                <a:t> MPPC photon </a:t>
              </a:r>
              <a:r>
                <a:rPr kumimoji="0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</a:rPr>
                <a:t>sensor array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</a:endParaRPr>
            </a:p>
          </p:txBody>
        </p:sp>
      </p:grpSp>
      <p:grpSp>
        <p:nvGrpSpPr>
          <p:cNvPr id="128" name="グループ化 127"/>
          <p:cNvGrpSpPr/>
          <p:nvPr/>
        </p:nvGrpSpPr>
        <p:grpSpPr>
          <a:xfrm>
            <a:off x="937356" y="4551815"/>
            <a:ext cx="2296694" cy="923321"/>
            <a:chOff x="4139952" y="3216378"/>
            <a:chExt cx="3362589" cy="1351828"/>
          </a:xfrm>
        </p:grpSpPr>
        <p:cxnSp>
          <p:nvCxnSpPr>
            <p:cNvPr id="129" name="直線矢印コネクタ 128"/>
            <p:cNvCxnSpPr/>
            <p:nvPr/>
          </p:nvCxnSpPr>
          <p:spPr>
            <a:xfrm flipV="1">
              <a:off x="4234316" y="4065993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円/楕円 129"/>
            <p:cNvSpPr/>
            <p:nvPr/>
          </p:nvSpPr>
          <p:spPr>
            <a:xfrm>
              <a:off x="4716016" y="3950441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1" name="直線矢印コネクタ 130"/>
            <p:cNvCxnSpPr/>
            <p:nvPr/>
          </p:nvCxnSpPr>
          <p:spPr>
            <a:xfrm flipV="1">
              <a:off x="4954396" y="4055299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円/楕円 131"/>
            <p:cNvSpPr/>
            <p:nvPr/>
          </p:nvSpPr>
          <p:spPr>
            <a:xfrm>
              <a:off x="5403438" y="395482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3" name="直線矢印コネクタ 132"/>
            <p:cNvCxnSpPr/>
            <p:nvPr/>
          </p:nvCxnSpPr>
          <p:spPr>
            <a:xfrm flipV="1">
              <a:off x="5663590" y="4055299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円/楕円 133"/>
            <p:cNvSpPr/>
            <p:nvPr/>
          </p:nvSpPr>
          <p:spPr>
            <a:xfrm>
              <a:off x="6112632" y="395482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5" name="直線矢印コネクタ 134"/>
            <p:cNvCxnSpPr/>
            <p:nvPr/>
          </p:nvCxnSpPr>
          <p:spPr>
            <a:xfrm flipV="1">
              <a:off x="6355206" y="4061991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円/楕円 135"/>
            <p:cNvSpPr/>
            <p:nvPr/>
          </p:nvSpPr>
          <p:spPr>
            <a:xfrm>
              <a:off x="6804248" y="396152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7" name="直線矢印コネクタ 136"/>
            <p:cNvCxnSpPr/>
            <p:nvPr/>
          </p:nvCxnSpPr>
          <p:spPr>
            <a:xfrm flipV="1">
              <a:off x="7055428" y="4055299"/>
              <a:ext cx="447113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矢印コネクタ 137"/>
            <p:cNvCxnSpPr/>
            <p:nvPr/>
          </p:nvCxnSpPr>
          <p:spPr>
            <a:xfrm flipV="1">
              <a:off x="4896349" y="3608760"/>
              <a:ext cx="284399" cy="310387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矢印コネクタ 138"/>
            <p:cNvCxnSpPr/>
            <p:nvPr/>
          </p:nvCxnSpPr>
          <p:spPr>
            <a:xfrm>
              <a:off x="5555281" y="4199317"/>
              <a:ext cx="375409" cy="25287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矢印コネクタ 139"/>
            <p:cNvCxnSpPr/>
            <p:nvPr/>
          </p:nvCxnSpPr>
          <p:spPr>
            <a:xfrm flipV="1">
              <a:off x="6282053" y="3662409"/>
              <a:ext cx="378179" cy="264539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矢印コネクタ 140"/>
            <p:cNvCxnSpPr/>
            <p:nvPr/>
          </p:nvCxnSpPr>
          <p:spPr>
            <a:xfrm>
              <a:off x="6950081" y="4221089"/>
              <a:ext cx="142199" cy="245330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テキスト ボックス 141"/>
            <p:cNvSpPr txBox="1"/>
            <p:nvPr/>
          </p:nvSpPr>
          <p:spPr>
            <a:xfrm>
              <a:off x="4139952" y="3610711"/>
              <a:ext cx="635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e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4315790" y="4072531"/>
              <a:ext cx="988244" cy="495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atom</a:t>
              </a:r>
              <a:endParaRPr kumimoji="1" lang="ja-JP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4587861" y="3216378"/>
              <a:ext cx="1262909" cy="495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00CC"/>
                  </a:solidFill>
                </a:rPr>
                <a:t>photon</a:t>
              </a:r>
              <a:endParaRPr kumimoji="1" lang="ja-JP" altLang="en-US" sz="1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45" name="テキスト ボックス 144"/>
          <p:cNvSpPr txBox="1"/>
          <p:nvPr/>
        </p:nvSpPr>
        <p:spPr>
          <a:xfrm>
            <a:off x="399155" y="4343442"/>
            <a:ext cx="3308749" cy="331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electroluminescence process</a:t>
            </a:r>
            <a:endParaRPr kumimoji="1" lang="ja-JP" altLang="en-US" dirty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842475" y="5318983"/>
            <a:ext cx="292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Linear multiplication process </a:t>
            </a:r>
            <a:endParaRPr kumimoji="1" lang="ja-JP" altLang="en-US" sz="1600" dirty="0"/>
          </a:p>
        </p:txBody>
      </p:sp>
      <p:sp>
        <p:nvSpPr>
          <p:cNvPr id="148" name="角丸四角形 147"/>
          <p:cNvSpPr/>
          <p:nvPr/>
        </p:nvSpPr>
        <p:spPr>
          <a:xfrm>
            <a:off x="585649" y="5806693"/>
            <a:ext cx="3319144" cy="588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High energy resolution</a:t>
            </a:r>
            <a:r>
              <a:rPr lang="ja-JP" altLang="en-US" sz="2000" dirty="0" smtClean="0">
                <a:solidFill>
                  <a:schemeClr val="tx1"/>
                </a:solidFill>
              </a:rPr>
              <a:t> 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(goal: &lt;0.5%(FWHM))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50" name="角丸四角形 149"/>
          <p:cNvSpPr/>
          <p:nvPr/>
        </p:nvSpPr>
        <p:spPr>
          <a:xfrm>
            <a:off x="4156378" y="6036025"/>
            <a:ext cx="4716639" cy="3656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Background rejection by event topology</a:t>
            </a:r>
          </a:p>
        </p:txBody>
      </p:sp>
      <p:cxnSp>
        <p:nvCxnSpPr>
          <p:cNvPr id="152" name="直線矢印コネクタ 151"/>
          <p:cNvCxnSpPr/>
          <p:nvPr/>
        </p:nvCxnSpPr>
        <p:spPr>
          <a:xfrm flipH="1" flipV="1">
            <a:off x="5294009" y="4803150"/>
            <a:ext cx="1246818" cy="1158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矢印コネクタ 154"/>
          <p:cNvCxnSpPr/>
          <p:nvPr/>
        </p:nvCxnSpPr>
        <p:spPr>
          <a:xfrm flipV="1">
            <a:off x="7536108" y="4728692"/>
            <a:ext cx="572897" cy="1269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37074" y="1032733"/>
            <a:ext cx="5387610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Electro luminescence light collection cell (ELCC)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55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288022"/>
            <a:ext cx="8229600" cy="646331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Why ELCC?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000478" y="1268760"/>
            <a:ext cx="3892002" cy="3676844"/>
            <a:chOff x="5000478" y="1268760"/>
            <a:chExt cx="3892002" cy="367684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40973" y="2502367"/>
              <a:ext cx="1473143" cy="1189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5321836" y="2079203"/>
              <a:ext cx="150305" cy="21602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5738411" y="4218715"/>
              <a:ext cx="1904344" cy="201276"/>
              <a:chOff x="3923928" y="4255354"/>
              <a:chExt cx="2304256" cy="267899"/>
            </a:xfrm>
          </p:grpSpPr>
          <p:cxnSp>
            <p:nvCxnSpPr>
              <p:cNvPr id="69" name="直線コネクタ 68"/>
              <p:cNvCxnSpPr/>
              <p:nvPr/>
            </p:nvCxnSpPr>
            <p:spPr>
              <a:xfrm>
                <a:off x="3923928" y="4272541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4139952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4355976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4572000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4825307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5076056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5292080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5531254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>
                <a:off x="5770428" y="4267388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6012160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>
                <a:off x="6228184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グループ化 8"/>
            <p:cNvGrpSpPr/>
            <p:nvPr/>
          </p:nvGrpSpPr>
          <p:grpSpPr>
            <a:xfrm>
              <a:off x="5000478" y="1268760"/>
              <a:ext cx="916465" cy="3674175"/>
              <a:chOff x="1900505" y="1377744"/>
              <a:chExt cx="1108923" cy="4890328"/>
            </a:xfrm>
          </p:grpSpPr>
          <p:sp>
            <p:nvSpPr>
              <p:cNvPr id="64" name="円弧 63"/>
              <p:cNvSpPr/>
              <p:nvPr/>
            </p:nvSpPr>
            <p:spPr>
              <a:xfrm rot="10800000">
                <a:off x="1900505" y="1701646"/>
                <a:ext cx="1108923" cy="4234926"/>
              </a:xfrm>
              <a:prstGeom prst="arc">
                <a:avLst>
                  <a:gd name="adj1" fmla="val 16200000"/>
                  <a:gd name="adj2" fmla="val 5425214"/>
                </a:avLst>
              </a:prstGeom>
              <a:ln w="76200"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5" name="直線コネクタ 64"/>
              <p:cNvCxnSpPr/>
              <p:nvPr/>
            </p:nvCxnSpPr>
            <p:spPr>
              <a:xfrm>
                <a:off x="2462821" y="1700808"/>
                <a:ext cx="330583" cy="0"/>
              </a:xfrm>
              <a:prstGeom prst="line">
                <a:avLst/>
              </a:prstGeom>
              <a:ln w="76200"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2430858" y="5936572"/>
                <a:ext cx="333886" cy="0"/>
              </a:xfrm>
              <a:prstGeom prst="line">
                <a:avLst/>
              </a:prstGeom>
              <a:ln w="76200"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 flipV="1">
                <a:off x="2823000" y="1377744"/>
                <a:ext cx="0" cy="360040"/>
              </a:xfrm>
              <a:prstGeom prst="line">
                <a:avLst/>
              </a:prstGeom>
              <a:ln w="76200"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flipV="1">
                <a:off x="2792354" y="5908032"/>
                <a:ext cx="0" cy="360040"/>
              </a:xfrm>
              <a:prstGeom prst="line">
                <a:avLst/>
              </a:prstGeom>
              <a:ln w="76200"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円弧 9"/>
            <p:cNvSpPr/>
            <p:nvPr/>
          </p:nvSpPr>
          <p:spPr>
            <a:xfrm>
              <a:off x="7976015" y="1511459"/>
              <a:ext cx="916465" cy="3181762"/>
            </a:xfrm>
            <a:prstGeom prst="arc">
              <a:avLst>
                <a:gd name="adj1" fmla="val 16200000"/>
                <a:gd name="adj2" fmla="val 5425214"/>
              </a:avLst>
            </a:prstGeom>
            <a:ln w="762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rot="10800000">
              <a:off x="5857434" y="4693851"/>
              <a:ext cx="2137207" cy="0"/>
            </a:xfrm>
            <a:prstGeom prst="line">
              <a:avLst/>
            </a:prstGeom>
            <a:ln w="762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0800000">
              <a:off x="5916944" y="1511459"/>
              <a:ext cx="2116046" cy="0"/>
            </a:xfrm>
            <a:prstGeom prst="line">
              <a:avLst/>
            </a:prstGeom>
            <a:ln w="762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10800000" flipV="1">
              <a:off x="5857434" y="4668406"/>
              <a:ext cx="0" cy="270503"/>
            </a:xfrm>
            <a:prstGeom prst="line">
              <a:avLst/>
            </a:prstGeom>
            <a:ln w="762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10800000" flipV="1">
              <a:off x="5903753" y="1268760"/>
              <a:ext cx="0" cy="270503"/>
            </a:xfrm>
            <a:prstGeom prst="line">
              <a:avLst/>
            </a:prstGeom>
            <a:ln w="762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5734219" y="4430688"/>
              <a:ext cx="191288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角丸四角形 17"/>
            <p:cNvSpPr/>
            <p:nvPr/>
          </p:nvSpPr>
          <p:spPr>
            <a:xfrm>
              <a:off x="8237862" y="2104359"/>
              <a:ext cx="238043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8237862" y="2320762"/>
              <a:ext cx="238043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8237862" y="2537165"/>
              <a:ext cx="238043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8237862" y="2753568"/>
              <a:ext cx="238043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8237862" y="2969970"/>
              <a:ext cx="238043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8237862" y="3209228"/>
              <a:ext cx="238043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8237862" y="3456876"/>
              <a:ext cx="238043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8237862" y="3727380"/>
              <a:ext cx="238043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8237862" y="3966637"/>
              <a:ext cx="238043" cy="1394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16200000">
              <a:off x="8259003" y="2529748"/>
              <a:ext cx="723678" cy="355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PMT</a:t>
              </a:r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441842" y="4457731"/>
              <a:ext cx="3034064" cy="1907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5738411" y="1833856"/>
              <a:ext cx="1904344" cy="201276"/>
              <a:chOff x="3923928" y="4255354"/>
              <a:chExt cx="2304256" cy="267899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>
                <a:off x="3923928" y="4272541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4139952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4355976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4572000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4825307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5076056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5292080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>
                <a:off x="5531254" y="4255354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5770428" y="4267388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6012160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6228184" y="4256485"/>
                <a:ext cx="0" cy="25071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正方形/長方形 29"/>
            <p:cNvSpPr/>
            <p:nvPr/>
          </p:nvSpPr>
          <p:spPr>
            <a:xfrm>
              <a:off x="5381347" y="1589040"/>
              <a:ext cx="3034064" cy="1907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/>
            <p:nvPr/>
          </p:nvCxnSpPr>
          <p:spPr>
            <a:xfrm rot="10800000" flipV="1">
              <a:off x="8021066" y="1273535"/>
              <a:ext cx="0" cy="270503"/>
            </a:xfrm>
            <a:prstGeom prst="line">
              <a:avLst/>
            </a:prstGeom>
            <a:ln w="762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10800000" flipV="1">
              <a:off x="8159219" y="1273535"/>
              <a:ext cx="0" cy="270503"/>
            </a:xfrm>
            <a:prstGeom prst="line">
              <a:avLst/>
            </a:prstGeom>
            <a:ln w="762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8178352" y="1509252"/>
              <a:ext cx="273209" cy="0"/>
            </a:xfrm>
            <a:prstGeom prst="line">
              <a:avLst/>
            </a:prstGeom>
            <a:ln w="762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8149653" y="4701192"/>
              <a:ext cx="273209" cy="0"/>
            </a:xfrm>
            <a:prstGeom prst="line">
              <a:avLst/>
            </a:prstGeom>
            <a:ln w="762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10800000" flipV="1">
              <a:off x="7990254" y="4675101"/>
              <a:ext cx="0" cy="270503"/>
            </a:xfrm>
            <a:prstGeom prst="line">
              <a:avLst/>
            </a:prstGeom>
            <a:ln w="762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10800000" flipV="1">
              <a:off x="8128408" y="4675101"/>
              <a:ext cx="0" cy="270503"/>
            </a:xfrm>
            <a:prstGeom prst="line">
              <a:avLst/>
            </a:prstGeom>
            <a:ln w="762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 bwMode="auto">
            <a:xfrm>
              <a:off x="6289980" y="2354207"/>
              <a:ext cx="115940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6497211" y="2060848"/>
                  <a:ext cx="413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7211" y="2060848"/>
                  <a:ext cx="413162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直線矢印コネクタ 43"/>
            <p:cNvCxnSpPr/>
            <p:nvPr/>
          </p:nvCxnSpPr>
          <p:spPr bwMode="auto">
            <a:xfrm flipH="1">
              <a:off x="6148961" y="2924944"/>
              <a:ext cx="86109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線矢印コネクタ 48"/>
            <p:cNvCxnSpPr/>
            <p:nvPr/>
          </p:nvCxnSpPr>
          <p:spPr bwMode="auto">
            <a:xfrm flipH="1">
              <a:off x="5918835" y="3045415"/>
              <a:ext cx="94720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直線矢印コネクタ 49"/>
            <p:cNvCxnSpPr/>
            <p:nvPr/>
          </p:nvCxnSpPr>
          <p:spPr bwMode="auto">
            <a:xfrm flipH="1">
              <a:off x="5846827" y="3197815"/>
              <a:ext cx="94720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線矢印コネクタ 50"/>
            <p:cNvCxnSpPr/>
            <p:nvPr/>
          </p:nvCxnSpPr>
          <p:spPr bwMode="auto">
            <a:xfrm flipH="1">
              <a:off x="5788921" y="3356992"/>
              <a:ext cx="86109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直線矢印コネクタ 51"/>
            <p:cNvCxnSpPr/>
            <p:nvPr/>
          </p:nvCxnSpPr>
          <p:spPr bwMode="auto">
            <a:xfrm flipH="1">
              <a:off x="5794352" y="3501008"/>
              <a:ext cx="71165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4" name="テキスト ボックス 93"/>
          <p:cNvSpPr txBox="1"/>
          <p:nvPr/>
        </p:nvSpPr>
        <p:spPr>
          <a:xfrm>
            <a:off x="611560" y="5509681"/>
            <a:ext cx="6463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Usually, photo sensor arrays and </a:t>
            </a:r>
            <a:r>
              <a:rPr kumimoji="1" lang="en-US" altLang="ja-JP" sz="2000" dirty="0" smtClean="0"/>
              <a:t> meshes are used.</a:t>
            </a:r>
          </a:p>
          <a:p>
            <a:r>
              <a:rPr lang="en-US" altLang="ja-JP" sz="2000" dirty="0" smtClean="0"/>
              <a:t>Then acceptance to EL photon changes depending on the EL gen. position. </a:t>
            </a:r>
            <a:r>
              <a:rPr lang="en-US" altLang="ja-JP" sz="2000" dirty="0" smtClean="0">
                <a:sym typeface="Symbol"/>
              </a:rPr>
              <a:t> worsen energy resolution</a:t>
            </a: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195397" y="2807296"/>
            <a:ext cx="3584515" cy="693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Case : sensors are placed very close to meshes.</a:t>
            </a:r>
            <a:endParaRPr kumimoji="1" lang="ja-JP" altLang="en-US" dirty="0"/>
          </a:p>
        </p:txBody>
      </p:sp>
      <p:cxnSp>
        <p:nvCxnSpPr>
          <p:cNvPr id="154" name="直線コネクタ 153"/>
          <p:cNvCxnSpPr/>
          <p:nvPr/>
        </p:nvCxnSpPr>
        <p:spPr bwMode="auto">
          <a:xfrm flipV="1">
            <a:off x="5580112" y="2460209"/>
            <a:ext cx="2456235" cy="1136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直線コネクタ 155"/>
          <p:cNvCxnSpPr/>
          <p:nvPr/>
        </p:nvCxnSpPr>
        <p:spPr bwMode="auto">
          <a:xfrm flipV="1">
            <a:off x="5605163" y="2971712"/>
            <a:ext cx="2547847" cy="6096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直線コネクタ 159"/>
          <p:cNvCxnSpPr/>
          <p:nvPr/>
        </p:nvCxnSpPr>
        <p:spPr bwMode="auto">
          <a:xfrm>
            <a:off x="5605163" y="3596323"/>
            <a:ext cx="1192230" cy="6431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直線コネクタ 162"/>
          <p:cNvCxnSpPr/>
          <p:nvPr/>
        </p:nvCxnSpPr>
        <p:spPr bwMode="auto">
          <a:xfrm flipV="1">
            <a:off x="5580112" y="1889699"/>
            <a:ext cx="1687689" cy="16917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直線コネクタ 165"/>
          <p:cNvCxnSpPr/>
          <p:nvPr/>
        </p:nvCxnSpPr>
        <p:spPr bwMode="auto">
          <a:xfrm>
            <a:off x="5605163" y="3581401"/>
            <a:ext cx="2526601" cy="1459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テキスト ボックス 169"/>
          <p:cNvSpPr txBox="1"/>
          <p:nvPr/>
        </p:nvSpPr>
        <p:spPr>
          <a:xfrm>
            <a:off x="3347864" y="3828238"/>
            <a:ext cx="1839423" cy="1040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Case : sensors are placed far end to meshes.</a:t>
            </a:r>
            <a:endParaRPr kumimoji="1" lang="ja-JP" altLang="en-US" dirty="0"/>
          </a:p>
        </p:txBody>
      </p:sp>
      <p:grpSp>
        <p:nvGrpSpPr>
          <p:cNvPr id="110" name="グループ化 109"/>
          <p:cNvGrpSpPr/>
          <p:nvPr/>
        </p:nvGrpSpPr>
        <p:grpSpPr>
          <a:xfrm>
            <a:off x="35496" y="1151112"/>
            <a:ext cx="4625794" cy="1665476"/>
            <a:chOff x="35496" y="404664"/>
            <a:chExt cx="4625794" cy="1665476"/>
          </a:xfrm>
        </p:grpSpPr>
        <p:cxnSp>
          <p:nvCxnSpPr>
            <p:cNvPr id="111" name="直線コネクタ 110"/>
            <p:cNvCxnSpPr/>
            <p:nvPr/>
          </p:nvCxnSpPr>
          <p:spPr>
            <a:xfrm>
              <a:off x="827584" y="1072030"/>
              <a:ext cx="383370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827584" y="1288054"/>
              <a:ext cx="383370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正方形/長方形 113"/>
            <p:cNvSpPr/>
            <p:nvPr/>
          </p:nvSpPr>
          <p:spPr>
            <a:xfrm>
              <a:off x="827584" y="1432070"/>
              <a:ext cx="416575" cy="1967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1691680" y="1432070"/>
              <a:ext cx="416575" cy="1967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2643257" y="1432070"/>
              <a:ext cx="416575" cy="1967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3435345" y="1432070"/>
              <a:ext cx="416575" cy="1967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0" name="グループ化 119"/>
            <p:cNvGrpSpPr/>
            <p:nvPr/>
          </p:nvGrpSpPr>
          <p:grpSpPr>
            <a:xfrm>
              <a:off x="1359908" y="404664"/>
              <a:ext cx="1123860" cy="1125771"/>
              <a:chOff x="1359908" y="404664"/>
              <a:chExt cx="1123860" cy="1125771"/>
            </a:xfrm>
          </p:grpSpPr>
          <p:cxnSp>
            <p:nvCxnSpPr>
              <p:cNvPr id="157" name="直線矢印コネクタ 156"/>
              <p:cNvCxnSpPr/>
              <p:nvPr/>
            </p:nvCxnSpPr>
            <p:spPr>
              <a:xfrm>
                <a:off x="1879240" y="404664"/>
                <a:ext cx="0" cy="88826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矢印コネクタ 157"/>
              <p:cNvCxnSpPr/>
              <p:nvPr/>
            </p:nvCxnSpPr>
            <p:spPr>
              <a:xfrm>
                <a:off x="1879240" y="620688"/>
                <a:ext cx="0" cy="22810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矢印コネクタ 158"/>
              <p:cNvCxnSpPr/>
              <p:nvPr/>
            </p:nvCxnSpPr>
            <p:spPr>
              <a:xfrm flipH="1">
                <a:off x="1475656" y="1170395"/>
                <a:ext cx="372240" cy="360040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矢印コネクタ 160"/>
              <p:cNvCxnSpPr/>
              <p:nvPr/>
            </p:nvCxnSpPr>
            <p:spPr>
              <a:xfrm>
                <a:off x="1879240" y="1170395"/>
                <a:ext cx="460512" cy="360040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矢印コネクタ 161"/>
              <p:cNvCxnSpPr/>
              <p:nvPr/>
            </p:nvCxnSpPr>
            <p:spPr>
              <a:xfrm flipH="1">
                <a:off x="1795824" y="1170395"/>
                <a:ext cx="104144" cy="261675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矢印コネクタ 163"/>
              <p:cNvCxnSpPr/>
              <p:nvPr/>
            </p:nvCxnSpPr>
            <p:spPr>
              <a:xfrm>
                <a:off x="1899967" y="1170395"/>
                <a:ext cx="151753" cy="261675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矢印コネクタ 164"/>
              <p:cNvCxnSpPr/>
              <p:nvPr/>
            </p:nvCxnSpPr>
            <p:spPr>
              <a:xfrm flipH="1">
                <a:off x="1359908" y="1170395"/>
                <a:ext cx="519332" cy="207037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矢印コネクタ 166"/>
              <p:cNvCxnSpPr/>
              <p:nvPr/>
            </p:nvCxnSpPr>
            <p:spPr>
              <a:xfrm>
                <a:off x="1879240" y="1072030"/>
                <a:ext cx="604528" cy="360040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正方形/長方形 120"/>
            <p:cNvSpPr/>
            <p:nvPr/>
          </p:nvSpPr>
          <p:spPr>
            <a:xfrm>
              <a:off x="4227433" y="1432070"/>
              <a:ext cx="416575" cy="1967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3" name="グループ化 122"/>
            <p:cNvGrpSpPr/>
            <p:nvPr/>
          </p:nvGrpSpPr>
          <p:grpSpPr>
            <a:xfrm>
              <a:off x="3442242" y="458699"/>
              <a:ext cx="1123860" cy="1125771"/>
              <a:chOff x="1359908" y="404664"/>
              <a:chExt cx="1123860" cy="1125771"/>
            </a:xfrm>
          </p:grpSpPr>
          <p:cxnSp>
            <p:nvCxnSpPr>
              <p:cNvPr id="146" name="直線矢印コネクタ 145"/>
              <p:cNvCxnSpPr/>
              <p:nvPr/>
            </p:nvCxnSpPr>
            <p:spPr>
              <a:xfrm>
                <a:off x="1879240" y="404664"/>
                <a:ext cx="0" cy="88826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矢印コネクタ 146"/>
              <p:cNvCxnSpPr/>
              <p:nvPr/>
            </p:nvCxnSpPr>
            <p:spPr>
              <a:xfrm>
                <a:off x="1879240" y="620688"/>
                <a:ext cx="0" cy="22810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矢印コネクタ 147"/>
              <p:cNvCxnSpPr/>
              <p:nvPr/>
            </p:nvCxnSpPr>
            <p:spPr>
              <a:xfrm flipH="1">
                <a:off x="1475656" y="1170395"/>
                <a:ext cx="372240" cy="360040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矢印コネクタ 148"/>
              <p:cNvCxnSpPr/>
              <p:nvPr/>
            </p:nvCxnSpPr>
            <p:spPr>
              <a:xfrm>
                <a:off x="1879240" y="1170395"/>
                <a:ext cx="460512" cy="360040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矢印コネクタ 149"/>
              <p:cNvCxnSpPr/>
              <p:nvPr/>
            </p:nvCxnSpPr>
            <p:spPr>
              <a:xfrm flipH="1">
                <a:off x="1795824" y="1170395"/>
                <a:ext cx="104144" cy="261675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矢印コネクタ 150"/>
              <p:cNvCxnSpPr/>
              <p:nvPr/>
            </p:nvCxnSpPr>
            <p:spPr>
              <a:xfrm>
                <a:off x="1899967" y="1170395"/>
                <a:ext cx="151753" cy="261675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矢印コネクタ 152"/>
              <p:cNvCxnSpPr/>
              <p:nvPr/>
            </p:nvCxnSpPr>
            <p:spPr>
              <a:xfrm flipH="1">
                <a:off x="1359908" y="1170395"/>
                <a:ext cx="519332" cy="207037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矢印コネクタ 154"/>
              <p:cNvCxnSpPr/>
              <p:nvPr/>
            </p:nvCxnSpPr>
            <p:spPr>
              <a:xfrm>
                <a:off x="1879240" y="1072030"/>
                <a:ext cx="604528" cy="360040"/>
              </a:xfrm>
              <a:prstGeom prst="straightConnector1">
                <a:avLst/>
              </a:prstGeom>
              <a:ln w="19050">
                <a:solidFill>
                  <a:srgbClr val="99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テキスト ボックス 123"/>
            <p:cNvSpPr txBox="1"/>
            <p:nvPr/>
          </p:nvSpPr>
          <p:spPr>
            <a:xfrm>
              <a:off x="728905" y="170080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MPPC</a:t>
              </a:r>
              <a:endParaRPr kumimoji="1" lang="ja-JP" altLang="en-US" dirty="0"/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35496" y="620688"/>
              <a:ext cx="739988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mesh</a:t>
              </a:r>
              <a:endParaRPr kumimoji="1" lang="ja-JP" altLang="en-US" dirty="0"/>
            </a:p>
          </p:txBody>
        </p:sp>
        <p:cxnSp>
          <p:nvCxnSpPr>
            <p:cNvPr id="127" name="直線矢印コネクタ 126"/>
            <p:cNvCxnSpPr/>
            <p:nvPr/>
          </p:nvCxnSpPr>
          <p:spPr>
            <a:xfrm>
              <a:off x="611560" y="902831"/>
              <a:ext cx="216024" cy="1691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矢印コネクタ 127"/>
            <p:cNvCxnSpPr/>
            <p:nvPr/>
          </p:nvCxnSpPr>
          <p:spPr>
            <a:xfrm>
              <a:off x="611560" y="902831"/>
              <a:ext cx="216024" cy="349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46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502" y="114372"/>
            <a:ext cx="8976414" cy="1370412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kumimoji="1" lang="en-US" altLang="ja-JP" sz="4000" dirty="0" smtClean="0">
                <a:solidFill>
                  <a:schemeClr val="tx1"/>
                </a:solidFill>
              </a:rPr>
              <a:t>ELCC 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3200" dirty="0" smtClean="0">
                <a:solidFill>
                  <a:schemeClr val="tx1"/>
                </a:solidFill>
              </a:rPr>
            </a:br>
            <a:r>
              <a:rPr kumimoji="1" lang="en-US" altLang="ja-JP" sz="3200" dirty="0" smtClean="0">
                <a:solidFill>
                  <a:schemeClr val="tx1"/>
                </a:solidFill>
              </a:rPr>
              <a:t>-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ElectroLuminescence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Light  Collection Cell -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652445" y="1953218"/>
            <a:ext cx="3802665" cy="2983809"/>
            <a:chOff x="4375525" y="537669"/>
            <a:chExt cx="5061349" cy="3971451"/>
          </a:xfrm>
        </p:grpSpPr>
        <p:sp>
          <p:nvSpPr>
            <p:cNvPr id="14" name="正方形/長方形 13"/>
            <p:cNvSpPr/>
            <p:nvPr/>
          </p:nvSpPr>
          <p:spPr>
            <a:xfrm>
              <a:off x="6518573" y="3200999"/>
              <a:ext cx="595113" cy="757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7645188" y="3195777"/>
              <a:ext cx="595113" cy="757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012043" y="4130414"/>
              <a:ext cx="820719" cy="3787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 smtClean="0"/>
                <a:t>MPPC</a:t>
              </a:r>
              <a:endParaRPr kumimoji="1" lang="ja-JP" altLang="en-US" sz="1200" dirty="0"/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7415354" y="910505"/>
              <a:ext cx="0" cy="3094559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フリーフォーム 23"/>
            <p:cNvSpPr/>
            <p:nvPr/>
          </p:nvSpPr>
          <p:spPr>
            <a:xfrm>
              <a:off x="7242759" y="837307"/>
              <a:ext cx="118129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62" h="3228975">
                  <a:moveTo>
                    <a:pt x="5062" y="0"/>
                  </a:moveTo>
                  <a:cubicBezTo>
                    <a:pt x="1093" y="716359"/>
                    <a:pt x="-7637" y="1285081"/>
                    <a:pt x="14588" y="1633537"/>
                  </a:cubicBezTo>
                  <a:cubicBezTo>
                    <a:pt x="36813" y="1981993"/>
                    <a:pt x="105868" y="1974850"/>
                    <a:pt x="138412" y="2090738"/>
                  </a:cubicBezTo>
                  <a:cubicBezTo>
                    <a:pt x="170956" y="2206626"/>
                    <a:pt x="195563" y="2207419"/>
                    <a:pt x="209850" y="2328863"/>
                  </a:cubicBezTo>
                  <a:cubicBezTo>
                    <a:pt x="224138" y="2450307"/>
                    <a:pt x="227312" y="2669381"/>
                    <a:pt x="224137" y="2819400"/>
                  </a:cubicBezTo>
                  <a:cubicBezTo>
                    <a:pt x="220962" y="2969419"/>
                    <a:pt x="210644" y="3086894"/>
                    <a:pt x="190800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7020477" y="821283"/>
              <a:ext cx="283325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5062 w 283587"/>
                <a:gd name="connsiteY0" fmla="*/ 0 h 3228975"/>
                <a:gd name="connsiteX1" fmla="*/ 14588 w 283587"/>
                <a:gd name="connsiteY1" fmla="*/ 1633537 h 3228975"/>
                <a:gd name="connsiteX2" fmla="*/ 138412 w 283587"/>
                <a:gd name="connsiteY2" fmla="*/ 2090738 h 3228975"/>
                <a:gd name="connsiteX3" fmla="*/ 281288 w 283587"/>
                <a:gd name="connsiteY3" fmla="*/ 2343150 h 3228975"/>
                <a:gd name="connsiteX4" fmla="*/ 224137 w 283587"/>
                <a:gd name="connsiteY4" fmla="*/ 2819400 h 3228975"/>
                <a:gd name="connsiteX5" fmla="*/ 190800 w 283587"/>
                <a:gd name="connsiteY5" fmla="*/ 3228975 h 3228975"/>
                <a:gd name="connsiteX0" fmla="*/ 3884 w 282409"/>
                <a:gd name="connsiteY0" fmla="*/ 0 h 3228975"/>
                <a:gd name="connsiteX1" fmla="*/ 13410 w 282409"/>
                <a:gd name="connsiteY1" fmla="*/ 1633537 h 3228975"/>
                <a:gd name="connsiteX2" fmla="*/ 117251 w 282409"/>
                <a:gd name="connsiteY2" fmla="*/ 2068662 h 3228975"/>
                <a:gd name="connsiteX3" fmla="*/ 137234 w 282409"/>
                <a:gd name="connsiteY3" fmla="*/ 2090738 h 3228975"/>
                <a:gd name="connsiteX4" fmla="*/ 280110 w 282409"/>
                <a:gd name="connsiteY4" fmla="*/ 2343150 h 3228975"/>
                <a:gd name="connsiteX5" fmla="*/ 222959 w 282409"/>
                <a:gd name="connsiteY5" fmla="*/ 2819400 h 3228975"/>
                <a:gd name="connsiteX6" fmla="*/ 189622 w 282409"/>
                <a:gd name="connsiteY6" fmla="*/ 3228975 h 3228975"/>
                <a:gd name="connsiteX0" fmla="*/ 3884 w 280448"/>
                <a:gd name="connsiteY0" fmla="*/ 0 h 3228975"/>
                <a:gd name="connsiteX1" fmla="*/ 13410 w 280448"/>
                <a:gd name="connsiteY1" fmla="*/ 1633537 h 3228975"/>
                <a:gd name="connsiteX2" fmla="*/ 117251 w 280448"/>
                <a:gd name="connsiteY2" fmla="*/ 2068662 h 3228975"/>
                <a:gd name="connsiteX3" fmla="*/ 194384 w 280448"/>
                <a:gd name="connsiteY3" fmla="*/ 2162175 h 3228975"/>
                <a:gd name="connsiteX4" fmla="*/ 280110 w 280448"/>
                <a:gd name="connsiteY4" fmla="*/ 2343150 h 3228975"/>
                <a:gd name="connsiteX5" fmla="*/ 222959 w 280448"/>
                <a:gd name="connsiteY5" fmla="*/ 2819400 h 3228975"/>
                <a:gd name="connsiteX6" fmla="*/ 189622 w 280448"/>
                <a:gd name="connsiteY6" fmla="*/ 3228975 h 3228975"/>
                <a:gd name="connsiteX0" fmla="*/ 2083 w 278647"/>
                <a:gd name="connsiteY0" fmla="*/ 0 h 3228975"/>
                <a:gd name="connsiteX1" fmla="*/ 11609 w 278647"/>
                <a:gd name="connsiteY1" fmla="*/ 1633537 h 3228975"/>
                <a:gd name="connsiteX2" fmla="*/ 77350 w 278647"/>
                <a:gd name="connsiteY2" fmla="*/ 2006750 h 3228975"/>
                <a:gd name="connsiteX3" fmla="*/ 192583 w 278647"/>
                <a:gd name="connsiteY3" fmla="*/ 2162175 h 3228975"/>
                <a:gd name="connsiteX4" fmla="*/ 278309 w 278647"/>
                <a:gd name="connsiteY4" fmla="*/ 2343150 h 3228975"/>
                <a:gd name="connsiteX5" fmla="*/ 221158 w 278647"/>
                <a:gd name="connsiteY5" fmla="*/ 2819400 h 3228975"/>
                <a:gd name="connsiteX6" fmla="*/ 187821 w 278647"/>
                <a:gd name="connsiteY6" fmla="*/ 3228975 h 3228975"/>
                <a:gd name="connsiteX0" fmla="*/ 2083 w 283325"/>
                <a:gd name="connsiteY0" fmla="*/ 0 h 3228975"/>
                <a:gd name="connsiteX1" fmla="*/ 11609 w 283325"/>
                <a:gd name="connsiteY1" fmla="*/ 1633537 h 3228975"/>
                <a:gd name="connsiteX2" fmla="*/ 77350 w 283325"/>
                <a:gd name="connsiteY2" fmla="*/ 2006750 h 3228975"/>
                <a:gd name="connsiteX3" fmla="*/ 192583 w 283325"/>
                <a:gd name="connsiteY3" fmla="*/ 2162175 h 3228975"/>
                <a:gd name="connsiteX4" fmla="*/ 278309 w 283325"/>
                <a:gd name="connsiteY4" fmla="*/ 2343150 h 3228975"/>
                <a:gd name="connsiteX5" fmla="*/ 264021 w 283325"/>
                <a:gd name="connsiteY5" fmla="*/ 2828925 h 3228975"/>
                <a:gd name="connsiteX6" fmla="*/ 187821 w 283325"/>
                <a:gd name="connsiteY6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25" h="3228975">
                  <a:moveTo>
                    <a:pt x="2083" y="0"/>
                  </a:moveTo>
                  <a:cubicBezTo>
                    <a:pt x="-1886" y="716359"/>
                    <a:pt x="-935" y="1299079"/>
                    <a:pt x="11609" y="1633537"/>
                  </a:cubicBezTo>
                  <a:cubicBezTo>
                    <a:pt x="24153" y="1967995"/>
                    <a:pt x="56713" y="1930550"/>
                    <a:pt x="77350" y="2006750"/>
                  </a:cubicBezTo>
                  <a:cubicBezTo>
                    <a:pt x="97987" y="2082950"/>
                    <a:pt x="159090" y="2106108"/>
                    <a:pt x="192583" y="2162175"/>
                  </a:cubicBezTo>
                  <a:cubicBezTo>
                    <a:pt x="226076" y="2218242"/>
                    <a:pt x="266403" y="2232025"/>
                    <a:pt x="278309" y="2343150"/>
                  </a:cubicBezTo>
                  <a:cubicBezTo>
                    <a:pt x="290215" y="2454275"/>
                    <a:pt x="279102" y="2681288"/>
                    <a:pt x="264021" y="2828925"/>
                  </a:cubicBezTo>
                  <a:cubicBezTo>
                    <a:pt x="248940" y="2976562"/>
                    <a:pt x="207665" y="3086894"/>
                    <a:pt x="187821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 flipH="1">
              <a:off x="7454021" y="799182"/>
              <a:ext cx="144016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62" h="3228975">
                  <a:moveTo>
                    <a:pt x="5062" y="0"/>
                  </a:moveTo>
                  <a:cubicBezTo>
                    <a:pt x="1093" y="716359"/>
                    <a:pt x="-7637" y="1285081"/>
                    <a:pt x="14588" y="1633537"/>
                  </a:cubicBezTo>
                  <a:cubicBezTo>
                    <a:pt x="36813" y="1981993"/>
                    <a:pt x="105868" y="1974850"/>
                    <a:pt x="138412" y="2090738"/>
                  </a:cubicBezTo>
                  <a:cubicBezTo>
                    <a:pt x="170956" y="2206626"/>
                    <a:pt x="195563" y="2207419"/>
                    <a:pt x="209850" y="2328863"/>
                  </a:cubicBezTo>
                  <a:cubicBezTo>
                    <a:pt x="224138" y="2450307"/>
                    <a:pt x="227312" y="2669381"/>
                    <a:pt x="224137" y="2819400"/>
                  </a:cubicBezTo>
                  <a:cubicBezTo>
                    <a:pt x="220962" y="2969419"/>
                    <a:pt x="210644" y="3086894"/>
                    <a:pt x="190800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 flipH="1">
              <a:off x="7511177" y="821283"/>
              <a:ext cx="273111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5062 w 283587"/>
                <a:gd name="connsiteY0" fmla="*/ 0 h 3228975"/>
                <a:gd name="connsiteX1" fmla="*/ 14588 w 283587"/>
                <a:gd name="connsiteY1" fmla="*/ 1633537 h 3228975"/>
                <a:gd name="connsiteX2" fmla="*/ 138412 w 283587"/>
                <a:gd name="connsiteY2" fmla="*/ 2090738 h 3228975"/>
                <a:gd name="connsiteX3" fmla="*/ 281288 w 283587"/>
                <a:gd name="connsiteY3" fmla="*/ 2343150 h 3228975"/>
                <a:gd name="connsiteX4" fmla="*/ 224137 w 283587"/>
                <a:gd name="connsiteY4" fmla="*/ 2819400 h 3228975"/>
                <a:gd name="connsiteX5" fmla="*/ 190800 w 283587"/>
                <a:gd name="connsiteY5" fmla="*/ 3228975 h 3228975"/>
                <a:gd name="connsiteX0" fmla="*/ 3884 w 282409"/>
                <a:gd name="connsiteY0" fmla="*/ 0 h 3228975"/>
                <a:gd name="connsiteX1" fmla="*/ 13410 w 282409"/>
                <a:gd name="connsiteY1" fmla="*/ 1633537 h 3228975"/>
                <a:gd name="connsiteX2" fmla="*/ 117251 w 282409"/>
                <a:gd name="connsiteY2" fmla="*/ 2068662 h 3228975"/>
                <a:gd name="connsiteX3" fmla="*/ 137234 w 282409"/>
                <a:gd name="connsiteY3" fmla="*/ 2090738 h 3228975"/>
                <a:gd name="connsiteX4" fmla="*/ 280110 w 282409"/>
                <a:gd name="connsiteY4" fmla="*/ 2343150 h 3228975"/>
                <a:gd name="connsiteX5" fmla="*/ 222959 w 282409"/>
                <a:gd name="connsiteY5" fmla="*/ 2819400 h 3228975"/>
                <a:gd name="connsiteX6" fmla="*/ 189622 w 282409"/>
                <a:gd name="connsiteY6" fmla="*/ 3228975 h 3228975"/>
                <a:gd name="connsiteX0" fmla="*/ 3884 w 280448"/>
                <a:gd name="connsiteY0" fmla="*/ 0 h 3228975"/>
                <a:gd name="connsiteX1" fmla="*/ 13410 w 280448"/>
                <a:gd name="connsiteY1" fmla="*/ 1633537 h 3228975"/>
                <a:gd name="connsiteX2" fmla="*/ 117251 w 280448"/>
                <a:gd name="connsiteY2" fmla="*/ 2068662 h 3228975"/>
                <a:gd name="connsiteX3" fmla="*/ 194384 w 280448"/>
                <a:gd name="connsiteY3" fmla="*/ 2162175 h 3228975"/>
                <a:gd name="connsiteX4" fmla="*/ 280110 w 280448"/>
                <a:gd name="connsiteY4" fmla="*/ 2343150 h 3228975"/>
                <a:gd name="connsiteX5" fmla="*/ 222959 w 280448"/>
                <a:gd name="connsiteY5" fmla="*/ 2819400 h 3228975"/>
                <a:gd name="connsiteX6" fmla="*/ 189622 w 280448"/>
                <a:gd name="connsiteY6" fmla="*/ 3228975 h 3228975"/>
                <a:gd name="connsiteX0" fmla="*/ 2083 w 278647"/>
                <a:gd name="connsiteY0" fmla="*/ 0 h 3228975"/>
                <a:gd name="connsiteX1" fmla="*/ 11609 w 278647"/>
                <a:gd name="connsiteY1" fmla="*/ 1633537 h 3228975"/>
                <a:gd name="connsiteX2" fmla="*/ 77350 w 278647"/>
                <a:gd name="connsiteY2" fmla="*/ 2006750 h 3228975"/>
                <a:gd name="connsiteX3" fmla="*/ 192583 w 278647"/>
                <a:gd name="connsiteY3" fmla="*/ 2162175 h 3228975"/>
                <a:gd name="connsiteX4" fmla="*/ 278309 w 278647"/>
                <a:gd name="connsiteY4" fmla="*/ 2343150 h 3228975"/>
                <a:gd name="connsiteX5" fmla="*/ 221158 w 278647"/>
                <a:gd name="connsiteY5" fmla="*/ 2819400 h 3228975"/>
                <a:gd name="connsiteX6" fmla="*/ 187821 w 278647"/>
                <a:gd name="connsiteY6" fmla="*/ 3228975 h 3228975"/>
                <a:gd name="connsiteX0" fmla="*/ 2083 w 283325"/>
                <a:gd name="connsiteY0" fmla="*/ 0 h 3228975"/>
                <a:gd name="connsiteX1" fmla="*/ 11609 w 283325"/>
                <a:gd name="connsiteY1" fmla="*/ 1633537 h 3228975"/>
                <a:gd name="connsiteX2" fmla="*/ 77350 w 283325"/>
                <a:gd name="connsiteY2" fmla="*/ 2006750 h 3228975"/>
                <a:gd name="connsiteX3" fmla="*/ 192583 w 283325"/>
                <a:gd name="connsiteY3" fmla="*/ 2162175 h 3228975"/>
                <a:gd name="connsiteX4" fmla="*/ 278309 w 283325"/>
                <a:gd name="connsiteY4" fmla="*/ 2343150 h 3228975"/>
                <a:gd name="connsiteX5" fmla="*/ 264021 w 283325"/>
                <a:gd name="connsiteY5" fmla="*/ 2828925 h 3228975"/>
                <a:gd name="connsiteX6" fmla="*/ 187821 w 283325"/>
                <a:gd name="connsiteY6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25" h="3228975">
                  <a:moveTo>
                    <a:pt x="2083" y="0"/>
                  </a:moveTo>
                  <a:cubicBezTo>
                    <a:pt x="-1886" y="716359"/>
                    <a:pt x="-935" y="1299079"/>
                    <a:pt x="11609" y="1633537"/>
                  </a:cubicBezTo>
                  <a:cubicBezTo>
                    <a:pt x="24153" y="1967995"/>
                    <a:pt x="56713" y="1930550"/>
                    <a:pt x="77350" y="2006750"/>
                  </a:cubicBezTo>
                  <a:cubicBezTo>
                    <a:pt x="97987" y="2082950"/>
                    <a:pt x="159090" y="2106108"/>
                    <a:pt x="192583" y="2162175"/>
                  </a:cubicBezTo>
                  <a:cubicBezTo>
                    <a:pt x="226076" y="2218242"/>
                    <a:pt x="266403" y="2232025"/>
                    <a:pt x="278309" y="2343150"/>
                  </a:cubicBezTo>
                  <a:cubicBezTo>
                    <a:pt x="290215" y="2454275"/>
                    <a:pt x="279102" y="2681288"/>
                    <a:pt x="264021" y="2828925"/>
                  </a:cubicBezTo>
                  <a:cubicBezTo>
                    <a:pt x="248940" y="2976562"/>
                    <a:pt x="207665" y="3086894"/>
                    <a:pt x="187821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582389" y="537669"/>
              <a:ext cx="2854485" cy="39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Line of electric force</a:t>
              </a:r>
              <a:endParaRPr kumimoji="1" lang="ja-JP" altLang="en-US" dirty="0"/>
            </a:p>
          </p:txBody>
        </p:sp>
        <p:cxnSp>
          <p:nvCxnSpPr>
            <p:cNvPr id="1025" name="直線矢印コネクタ 1024"/>
            <p:cNvCxnSpPr/>
            <p:nvPr/>
          </p:nvCxnSpPr>
          <p:spPr>
            <a:xfrm flipH="1">
              <a:off x="7069650" y="3773786"/>
              <a:ext cx="336321" cy="7200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直線矢印コネクタ 1029"/>
            <p:cNvCxnSpPr/>
            <p:nvPr/>
          </p:nvCxnSpPr>
          <p:spPr>
            <a:xfrm flipV="1">
              <a:off x="7284423" y="3374485"/>
              <a:ext cx="376464" cy="25522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直線矢印コネクタ 1031"/>
            <p:cNvCxnSpPr/>
            <p:nvPr/>
          </p:nvCxnSpPr>
          <p:spPr>
            <a:xfrm flipH="1">
              <a:off x="7512680" y="3388931"/>
              <a:ext cx="136557" cy="64809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直線矢印コネクタ 1033"/>
            <p:cNvCxnSpPr/>
            <p:nvPr/>
          </p:nvCxnSpPr>
          <p:spPr>
            <a:xfrm flipH="1">
              <a:off x="7338076" y="3581135"/>
              <a:ext cx="330268" cy="423929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直線矢印コネクタ 1035"/>
            <p:cNvCxnSpPr/>
            <p:nvPr/>
          </p:nvCxnSpPr>
          <p:spPr>
            <a:xfrm>
              <a:off x="7092318" y="3866013"/>
              <a:ext cx="187821" cy="1800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直線矢印コネクタ 1037"/>
            <p:cNvCxnSpPr>
              <a:stCxn id="24" idx="4"/>
            </p:cNvCxnSpPr>
            <p:nvPr/>
          </p:nvCxnSpPr>
          <p:spPr>
            <a:xfrm>
              <a:off x="7360299" y="3656706"/>
              <a:ext cx="115419" cy="41224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直線コネクタ 1036"/>
            <p:cNvCxnSpPr/>
            <p:nvPr/>
          </p:nvCxnSpPr>
          <p:spPr>
            <a:xfrm>
              <a:off x="6532764" y="3186161"/>
              <a:ext cx="59401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7644161" y="3186161"/>
              <a:ext cx="59401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直線コネクタ 1044"/>
            <p:cNvCxnSpPr/>
            <p:nvPr/>
          </p:nvCxnSpPr>
          <p:spPr>
            <a:xfrm>
              <a:off x="6423859" y="3974190"/>
              <a:ext cx="1959086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7020477" y="1713556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>
              <a:off x="7242760" y="1712750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>
              <a:off x="7411715" y="1707246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>
              <a:off x="7594487" y="1704437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>
              <a:off x="7785572" y="1724635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4375525" y="2701861"/>
              <a:ext cx="2960786" cy="39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electrode w/ hole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438298" y="3732847"/>
              <a:ext cx="1030358" cy="430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mesh</a:t>
              </a:r>
              <a:endParaRPr kumimoji="1" lang="ja-JP" altLang="en-US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57899" y="2137538"/>
            <a:ext cx="5247365" cy="4134029"/>
            <a:chOff x="19635" y="2150799"/>
            <a:chExt cx="5247365" cy="41340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959595"/>
                </a:clrFrom>
                <a:clrTo>
                  <a:srgbClr val="95959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635" y="2150799"/>
              <a:ext cx="3585975" cy="4134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2808803" y="292050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anode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660332" y="3937118"/>
              <a:ext cx="260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PTFE w/ holes</a:t>
              </a:r>
              <a:r>
                <a:rPr kumimoji="1" lang="en-US" altLang="ja-JP" dirty="0" smtClean="0"/>
                <a:t>(~</a:t>
              </a:r>
              <a:r>
                <a:rPr kumimoji="1" lang="en-US" altLang="ja-JP" dirty="0" smtClean="0">
                  <a:latin typeface="Symbol" pitchFamily="18" charset="2"/>
                </a:rPr>
                <a:t>f</a:t>
              </a:r>
              <a:r>
                <a:rPr kumimoji="1" lang="en-US" altLang="ja-JP" dirty="0" smtClean="0"/>
                <a:t>5mm) </a:t>
              </a: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709679" y="4772452"/>
              <a:ext cx="1705531" cy="36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Mesh electrode</a:t>
              </a:r>
              <a:endParaRPr kumimoji="1" lang="ja-JP" altLang="en-US" dirty="0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2314812" y="5864947"/>
              <a:ext cx="28696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 MPPC photon </a:t>
              </a:r>
              <a:r>
                <a:rPr lang="en-US" altLang="ja-JP" dirty="0" smtClean="0"/>
                <a:t>sensor array</a:t>
              </a:r>
              <a:endParaRPr lang="ja-JP" altLang="en-US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8A8A8"/>
              </a:clrFrom>
              <a:clrTo>
                <a:srgbClr val="A8A8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49" y="1135294"/>
            <a:ext cx="3036991" cy="120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グループ化 43"/>
          <p:cNvGrpSpPr/>
          <p:nvPr/>
        </p:nvGrpSpPr>
        <p:grpSpPr>
          <a:xfrm>
            <a:off x="6981501" y="2149697"/>
            <a:ext cx="1471890" cy="2787330"/>
            <a:chOff x="6423859" y="799182"/>
            <a:chExt cx="1959086" cy="3709938"/>
          </a:xfrm>
        </p:grpSpPr>
        <p:sp>
          <p:nvSpPr>
            <p:cNvPr id="48" name="正方形/長方形 47"/>
            <p:cNvSpPr/>
            <p:nvPr/>
          </p:nvSpPr>
          <p:spPr>
            <a:xfrm>
              <a:off x="7682070" y="3195776"/>
              <a:ext cx="595106" cy="757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7012043" y="4130414"/>
              <a:ext cx="820719" cy="3787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 smtClean="0"/>
                <a:t>MPPC</a:t>
              </a:r>
              <a:endParaRPr kumimoji="1" lang="ja-JP" altLang="en-US" sz="1200" dirty="0"/>
            </a:p>
          </p:txBody>
        </p:sp>
        <p:cxnSp>
          <p:nvCxnSpPr>
            <p:cNvPr id="51" name="直線コネクタ 50"/>
            <p:cNvCxnSpPr/>
            <p:nvPr/>
          </p:nvCxnSpPr>
          <p:spPr>
            <a:xfrm>
              <a:off x="7415354" y="910505"/>
              <a:ext cx="0" cy="3094559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フリーフォーム 51"/>
            <p:cNvSpPr/>
            <p:nvPr/>
          </p:nvSpPr>
          <p:spPr>
            <a:xfrm>
              <a:off x="7242759" y="837307"/>
              <a:ext cx="118129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62" h="3228975">
                  <a:moveTo>
                    <a:pt x="5062" y="0"/>
                  </a:moveTo>
                  <a:cubicBezTo>
                    <a:pt x="1093" y="716359"/>
                    <a:pt x="-7637" y="1285081"/>
                    <a:pt x="14588" y="1633537"/>
                  </a:cubicBezTo>
                  <a:cubicBezTo>
                    <a:pt x="36813" y="1981993"/>
                    <a:pt x="105868" y="1974850"/>
                    <a:pt x="138412" y="2090738"/>
                  </a:cubicBezTo>
                  <a:cubicBezTo>
                    <a:pt x="170956" y="2206626"/>
                    <a:pt x="195563" y="2207419"/>
                    <a:pt x="209850" y="2328863"/>
                  </a:cubicBezTo>
                  <a:cubicBezTo>
                    <a:pt x="224138" y="2450307"/>
                    <a:pt x="227312" y="2669381"/>
                    <a:pt x="224137" y="2819400"/>
                  </a:cubicBezTo>
                  <a:cubicBezTo>
                    <a:pt x="220962" y="2969419"/>
                    <a:pt x="210644" y="3086894"/>
                    <a:pt x="190800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7020477" y="821283"/>
              <a:ext cx="283325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5062 w 283587"/>
                <a:gd name="connsiteY0" fmla="*/ 0 h 3228975"/>
                <a:gd name="connsiteX1" fmla="*/ 14588 w 283587"/>
                <a:gd name="connsiteY1" fmla="*/ 1633537 h 3228975"/>
                <a:gd name="connsiteX2" fmla="*/ 138412 w 283587"/>
                <a:gd name="connsiteY2" fmla="*/ 2090738 h 3228975"/>
                <a:gd name="connsiteX3" fmla="*/ 281288 w 283587"/>
                <a:gd name="connsiteY3" fmla="*/ 2343150 h 3228975"/>
                <a:gd name="connsiteX4" fmla="*/ 224137 w 283587"/>
                <a:gd name="connsiteY4" fmla="*/ 2819400 h 3228975"/>
                <a:gd name="connsiteX5" fmla="*/ 190800 w 283587"/>
                <a:gd name="connsiteY5" fmla="*/ 3228975 h 3228975"/>
                <a:gd name="connsiteX0" fmla="*/ 3884 w 282409"/>
                <a:gd name="connsiteY0" fmla="*/ 0 h 3228975"/>
                <a:gd name="connsiteX1" fmla="*/ 13410 w 282409"/>
                <a:gd name="connsiteY1" fmla="*/ 1633537 h 3228975"/>
                <a:gd name="connsiteX2" fmla="*/ 117251 w 282409"/>
                <a:gd name="connsiteY2" fmla="*/ 2068662 h 3228975"/>
                <a:gd name="connsiteX3" fmla="*/ 137234 w 282409"/>
                <a:gd name="connsiteY3" fmla="*/ 2090738 h 3228975"/>
                <a:gd name="connsiteX4" fmla="*/ 280110 w 282409"/>
                <a:gd name="connsiteY4" fmla="*/ 2343150 h 3228975"/>
                <a:gd name="connsiteX5" fmla="*/ 222959 w 282409"/>
                <a:gd name="connsiteY5" fmla="*/ 2819400 h 3228975"/>
                <a:gd name="connsiteX6" fmla="*/ 189622 w 282409"/>
                <a:gd name="connsiteY6" fmla="*/ 3228975 h 3228975"/>
                <a:gd name="connsiteX0" fmla="*/ 3884 w 280448"/>
                <a:gd name="connsiteY0" fmla="*/ 0 h 3228975"/>
                <a:gd name="connsiteX1" fmla="*/ 13410 w 280448"/>
                <a:gd name="connsiteY1" fmla="*/ 1633537 h 3228975"/>
                <a:gd name="connsiteX2" fmla="*/ 117251 w 280448"/>
                <a:gd name="connsiteY2" fmla="*/ 2068662 h 3228975"/>
                <a:gd name="connsiteX3" fmla="*/ 194384 w 280448"/>
                <a:gd name="connsiteY3" fmla="*/ 2162175 h 3228975"/>
                <a:gd name="connsiteX4" fmla="*/ 280110 w 280448"/>
                <a:gd name="connsiteY4" fmla="*/ 2343150 h 3228975"/>
                <a:gd name="connsiteX5" fmla="*/ 222959 w 280448"/>
                <a:gd name="connsiteY5" fmla="*/ 2819400 h 3228975"/>
                <a:gd name="connsiteX6" fmla="*/ 189622 w 280448"/>
                <a:gd name="connsiteY6" fmla="*/ 3228975 h 3228975"/>
                <a:gd name="connsiteX0" fmla="*/ 2083 w 278647"/>
                <a:gd name="connsiteY0" fmla="*/ 0 h 3228975"/>
                <a:gd name="connsiteX1" fmla="*/ 11609 w 278647"/>
                <a:gd name="connsiteY1" fmla="*/ 1633537 h 3228975"/>
                <a:gd name="connsiteX2" fmla="*/ 77350 w 278647"/>
                <a:gd name="connsiteY2" fmla="*/ 2006750 h 3228975"/>
                <a:gd name="connsiteX3" fmla="*/ 192583 w 278647"/>
                <a:gd name="connsiteY3" fmla="*/ 2162175 h 3228975"/>
                <a:gd name="connsiteX4" fmla="*/ 278309 w 278647"/>
                <a:gd name="connsiteY4" fmla="*/ 2343150 h 3228975"/>
                <a:gd name="connsiteX5" fmla="*/ 221158 w 278647"/>
                <a:gd name="connsiteY5" fmla="*/ 2819400 h 3228975"/>
                <a:gd name="connsiteX6" fmla="*/ 187821 w 278647"/>
                <a:gd name="connsiteY6" fmla="*/ 3228975 h 3228975"/>
                <a:gd name="connsiteX0" fmla="*/ 2083 w 283325"/>
                <a:gd name="connsiteY0" fmla="*/ 0 h 3228975"/>
                <a:gd name="connsiteX1" fmla="*/ 11609 w 283325"/>
                <a:gd name="connsiteY1" fmla="*/ 1633537 h 3228975"/>
                <a:gd name="connsiteX2" fmla="*/ 77350 w 283325"/>
                <a:gd name="connsiteY2" fmla="*/ 2006750 h 3228975"/>
                <a:gd name="connsiteX3" fmla="*/ 192583 w 283325"/>
                <a:gd name="connsiteY3" fmla="*/ 2162175 h 3228975"/>
                <a:gd name="connsiteX4" fmla="*/ 278309 w 283325"/>
                <a:gd name="connsiteY4" fmla="*/ 2343150 h 3228975"/>
                <a:gd name="connsiteX5" fmla="*/ 264021 w 283325"/>
                <a:gd name="connsiteY5" fmla="*/ 2828925 h 3228975"/>
                <a:gd name="connsiteX6" fmla="*/ 187821 w 283325"/>
                <a:gd name="connsiteY6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25" h="3228975">
                  <a:moveTo>
                    <a:pt x="2083" y="0"/>
                  </a:moveTo>
                  <a:cubicBezTo>
                    <a:pt x="-1886" y="716359"/>
                    <a:pt x="-935" y="1299079"/>
                    <a:pt x="11609" y="1633537"/>
                  </a:cubicBezTo>
                  <a:cubicBezTo>
                    <a:pt x="24153" y="1967995"/>
                    <a:pt x="56713" y="1930550"/>
                    <a:pt x="77350" y="2006750"/>
                  </a:cubicBezTo>
                  <a:cubicBezTo>
                    <a:pt x="97987" y="2082950"/>
                    <a:pt x="159090" y="2106108"/>
                    <a:pt x="192583" y="2162175"/>
                  </a:cubicBezTo>
                  <a:cubicBezTo>
                    <a:pt x="226076" y="2218242"/>
                    <a:pt x="266403" y="2232025"/>
                    <a:pt x="278309" y="2343150"/>
                  </a:cubicBezTo>
                  <a:cubicBezTo>
                    <a:pt x="290215" y="2454275"/>
                    <a:pt x="279102" y="2681288"/>
                    <a:pt x="264021" y="2828925"/>
                  </a:cubicBezTo>
                  <a:cubicBezTo>
                    <a:pt x="248940" y="2976562"/>
                    <a:pt x="207665" y="3086894"/>
                    <a:pt x="187821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 flipH="1">
              <a:off x="7454021" y="799182"/>
              <a:ext cx="144016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262" h="3228975">
                  <a:moveTo>
                    <a:pt x="5062" y="0"/>
                  </a:moveTo>
                  <a:cubicBezTo>
                    <a:pt x="1093" y="716359"/>
                    <a:pt x="-7637" y="1285081"/>
                    <a:pt x="14588" y="1633537"/>
                  </a:cubicBezTo>
                  <a:cubicBezTo>
                    <a:pt x="36813" y="1981993"/>
                    <a:pt x="105868" y="1974850"/>
                    <a:pt x="138412" y="2090738"/>
                  </a:cubicBezTo>
                  <a:cubicBezTo>
                    <a:pt x="170956" y="2206626"/>
                    <a:pt x="195563" y="2207419"/>
                    <a:pt x="209850" y="2328863"/>
                  </a:cubicBezTo>
                  <a:cubicBezTo>
                    <a:pt x="224138" y="2450307"/>
                    <a:pt x="227312" y="2669381"/>
                    <a:pt x="224137" y="2819400"/>
                  </a:cubicBezTo>
                  <a:cubicBezTo>
                    <a:pt x="220962" y="2969419"/>
                    <a:pt x="210644" y="3086894"/>
                    <a:pt x="190800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 flipH="1">
              <a:off x="7511177" y="821283"/>
              <a:ext cx="273111" cy="3228975"/>
            </a:xfrm>
            <a:custGeom>
              <a:avLst/>
              <a:gdLst>
                <a:gd name="connsiteX0" fmla="*/ 3089 w 223289"/>
                <a:gd name="connsiteY0" fmla="*/ 0 h 3228975"/>
                <a:gd name="connsiteX1" fmla="*/ 17377 w 223289"/>
                <a:gd name="connsiteY1" fmla="*/ 1781175 h 3228975"/>
                <a:gd name="connsiteX2" fmla="*/ 136439 w 223289"/>
                <a:gd name="connsiteY2" fmla="*/ 2090738 h 3228975"/>
                <a:gd name="connsiteX3" fmla="*/ 207877 w 223289"/>
                <a:gd name="connsiteY3" fmla="*/ 2328863 h 3228975"/>
                <a:gd name="connsiteX4" fmla="*/ 222164 w 223289"/>
                <a:gd name="connsiteY4" fmla="*/ 2819400 h 3228975"/>
                <a:gd name="connsiteX5" fmla="*/ 188827 w 223289"/>
                <a:gd name="connsiteY5" fmla="*/ 3228975 h 3228975"/>
                <a:gd name="connsiteX0" fmla="*/ 5062 w 225262"/>
                <a:gd name="connsiteY0" fmla="*/ 0 h 3228975"/>
                <a:gd name="connsiteX1" fmla="*/ 14588 w 225262"/>
                <a:gd name="connsiteY1" fmla="*/ 1633537 h 3228975"/>
                <a:gd name="connsiteX2" fmla="*/ 138412 w 225262"/>
                <a:gd name="connsiteY2" fmla="*/ 2090738 h 3228975"/>
                <a:gd name="connsiteX3" fmla="*/ 209850 w 225262"/>
                <a:gd name="connsiteY3" fmla="*/ 2328863 h 3228975"/>
                <a:gd name="connsiteX4" fmla="*/ 224137 w 225262"/>
                <a:gd name="connsiteY4" fmla="*/ 2819400 h 3228975"/>
                <a:gd name="connsiteX5" fmla="*/ 190800 w 225262"/>
                <a:gd name="connsiteY5" fmla="*/ 3228975 h 3228975"/>
                <a:gd name="connsiteX0" fmla="*/ 5062 w 283587"/>
                <a:gd name="connsiteY0" fmla="*/ 0 h 3228975"/>
                <a:gd name="connsiteX1" fmla="*/ 14588 w 283587"/>
                <a:gd name="connsiteY1" fmla="*/ 1633537 h 3228975"/>
                <a:gd name="connsiteX2" fmla="*/ 138412 w 283587"/>
                <a:gd name="connsiteY2" fmla="*/ 2090738 h 3228975"/>
                <a:gd name="connsiteX3" fmla="*/ 281288 w 283587"/>
                <a:gd name="connsiteY3" fmla="*/ 2343150 h 3228975"/>
                <a:gd name="connsiteX4" fmla="*/ 224137 w 283587"/>
                <a:gd name="connsiteY4" fmla="*/ 2819400 h 3228975"/>
                <a:gd name="connsiteX5" fmla="*/ 190800 w 283587"/>
                <a:gd name="connsiteY5" fmla="*/ 3228975 h 3228975"/>
                <a:gd name="connsiteX0" fmla="*/ 3884 w 282409"/>
                <a:gd name="connsiteY0" fmla="*/ 0 h 3228975"/>
                <a:gd name="connsiteX1" fmla="*/ 13410 w 282409"/>
                <a:gd name="connsiteY1" fmla="*/ 1633537 h 3228975"/>
                <a:gd name="connsiteX2" fmla="*/ 117251 w 282409"/>
                <a:gd name="connsiteY2" fmla="*/ 2068662 h 3228975"/>
                <a:gd name="connsiteX3" fmla="*/ 137234 w 282409"/>
                <a:gd name="connsiteY3" fmla="*/ 2090738 h 3228975"/>
                <a:gd name="connsiteX4" fmla="*/ 280110 w 282409"/>
                <a:gd name="connsiteY4" fmla="*/ 2343150 h 3228975"/>
                <a:gd name="connsiteX5" fmla="*/ 222959 w 282409"/>
                <a:gd name="connsiteY5" fmla="*/ 2819400 h 3228975"/>
                <a:gd name="connsiteX6" fmla="*/ 189622 w 282409"/>
                <a:gd name="connsiteY6" fmla="*/ 3228975 h 3228975"/>
                <a:gd name="connsiteX0" fmla="*/ 3884 w 280448"/>
                <a:gd name="connsiteY0" fmla="*/ 0 h 3228975"/>
                <a:gd name="connsiteX1" fmla="*/ 13410 w 280448"/>
                <a:gd name="connsiteY1" fmla="*/ 1633537 h 3228975"/>
                <a:gd name="connsiteX2" fmla="*/ 117251 w 280448"/>
                <a:gd name="connsiteY2" fmla="*/ 2068662 h 3228975"/>
                <a:gd name="connsiteX3" fmla="*/ 194384 w 280448"/>
                <a:gd name="connsiteY3" fmla="*/ 2162175 h 3228975"/>
                <a:gd name="connsiteX4" fmla="*/ 280110 w 280448"/>
                <a:gd name="connsiteY4" fmla="*/ 2343150 h 3228975"/>
                <a:gd name="connsiteX5" fmla="*/ 222959 w 280448"/>
                <a:gd name="connsiteY5" fmla="*/ 2819400 h 3228975"/>
                <a:gd name="connsiteX6" fmla="*/ 189622 w 280448"/>
                <a:gd name="connsiteY6" fmla="*/ 3228975 h 3228975"/>
                <a:gd name="connsiteX0" fmla="*/ 2083 w 278647"/>
                <a:gd name="connsiteY0" fmla="*/ 0 h 3228975"/>
                <a:gd name="connsiteX1" fmla="*/ 11609 w 278647"/>
                <a:gd name="connsiteY1" fmla="*/ 1633537 h 3228975"/>
                <a:gd name="connsiteX2" fmla="*/ 77350 w 278647"/>
                <a:gd name="connsiteY2" fmla="*/ 2006750 h 3228975"/>
                <a:gd name="connsiteX3" fmla="*/ 192583 w 278647"/>
                <a:gd name="connsiteY3" fmla="*/ 2162175 h 3228975"/>
                <a:gd name="connsiteX4" fmla="*/ 278309 w 278647"/>
                <a:gd name="connsiteY4" fmla="*/ 2343150 h 3228975"/>
                <a:gd name="connsiteX5" fmla="*/ 221158 w 278647"/>
                <a:gd name="connsiteY5" fmla="*/ 2819400 h 3228975"/>
                <a:gd name="connsiteX6" fmla="*/ 187821 w 278647"/>
                <a:gd name="connsiteY6" fmla="*/ 3228975 h 3228975"/>
                <a:gd name="connsiteX0" fmla="*/ 2083 w 283325"/>
                <a:gd name="connsiteY0" fmla="*/ 0 h 3228975"/>
                <a:gd name="connsiteX1" fmla="*/ 11609 w 283325"/>
                <a:gd name="connsiteY1" fmla="*/ 1633537 h 3228975"/>
                <a:gd name="connsiteX2" fmla="*/ 77350 w 283325"/>
                <a:gd name="connsiteY2" fmla="*/ 2006750 h 3228975"/>
                <a:gd name="connsiteX3" fmla="*/ 192583 w 283325"/>
                <a:gd name="connsiteY3" fmla="*/ 2162175 h 3228975"/>
                <a:gd name="connsiteX4" fmla="*/ 278309 w 283325"/>
                <a:gd name="connsiteY4" fmla="*/ 2343150 h 3228975"/>
                <a:gd name="connsiteX5" fmla="*/ 264021 w 283325"/>
                <a:gd name="connsiteY5" fmla="*/ 2828925 h 3228975"/>
                <a:gd name="connsiteX6" fmla="*/ 187821 w 283325"/>
                <a:gd name="connsiteY6" fmla="*/ 3228975 h 322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25" h="3228975">
                  <a:moveTo>
                    <a:pt x="2083" y="0"/>
                  </a:moveTo>
                  <a:cubicBezTo>
                    <a:pt x="-1886" y="716359"/>
                    <a:pt x="-935" y="1299079"/>
                    <a:pt x="11609" y="1633537"/>
                  </a:cubicBezTo>
                  <a:cubicBezTo>
                    <a:pt x="24153" y="1967995"/>
                    <a:pt x="56713" y="1930550"/>
                    <a:pt x="77350" y="2006750"/>
                  </a:cubicBezTo>
                  <a:cubicBezTo>
                    <a:pt x="97987" y="2082950"/>
                    <a:pt x="159090" y="2106108"/>
                    <a:pt x="192583" y="2162175"/>
                  </a:cubicBezTo>
                  <a:cubicBezTo>
                    <a:pt x="226076" y="2218242"/>
                    <a:pt x="266403" y="2232025"/>
                    <a:pt x="278309" y="2343150"/>
                  </a:cubicBezTo>
                  <a:cubicBezTo>
                    <a:pt x="290215" y="2454275"/>
                    <a:pt x="279102" y="2681288"/>
                    <a:pt x="264021" y="2828925"/>
                  </a:cubicBezTo>
                  <a:cubicBezTo>
                    <a:pt x="248940" y="2976562"/>
                    <a:pt x="207665" y="3086894"/>
                    <a:pt x="187821" y="32289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矢印コネクタ 57"/>
            <p:cNvCxnSpPr/>
            <p:nvPr/>
          </p:nvCxnSpPr>
          <p:spPr>
            <a:xfrm flipH="1">
              <a:off x="7227325" y="3773786"/>
              <a:ext cx="129474" cy="35395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>
              <a:stCxn id="53" idx="5"/>
            </p:cNvCxnSpPr>
            <p:nvPr/>
          </p:nvCxnSpPr>
          <p:spPr>
            <a:xfrm flipV="1">
              <a:off x="7284498" y="3418185"/>
              <a:ext cx="501074" cy="23202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H="1">
              <a:off x="7647732" y="3418185"/>
              <a:ext cx="136556" cy="64809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 flipH="1" flipV="1">
              <a:off x="7203090" y="3408573"/>
              <a:ext cx="465255" cy="172562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>
              <a:endCxn id="50" idx="0"/>
            </p:cNvCxnSpPr>
            <p:nvPr/>
          </p:nvCxnSpPr>
          <p:spPr>
            <a:xfrm>
              <a:off x="7197649" y="3427260"/>
              <a:ext cx="224753" cy="703154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>
              <a:stCxn id="55" idx="5"/>
            </p:cNvCxnSpPr>
            <p:nvPr/>
          </p:nvCxnSpPr>
          <p:spPr>
            <a:xfrm>
              <a:off x="7529786" y="3650209"/>
              <a:ext cx="41218" cy="46418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7644163" y="3186163"/>
              <a:ext cx="59401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6423859" y="3974190"/>
              <a:ext cx="1959086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>
              <a:off x="7020477" y="1713556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>
              <a:off x="7242760" y="1712750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>
              <a:off x="7411715" y="1707246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>
              <a:off x="7594487" y="1704437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/>
            <p:nvPr/>
          </p:nvCxnSpPr>
          <p:spPr>
            <a:xfrm>
              <a:off x="7785572" y="1724635"/>
              <a:ext cx="0" cy="206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/>
          <p:cNvSpPr txBox="1"/>
          <p:nvPr/>
        </p:nvSpPr>
        <p:spPr>
          <a:xfrm>
            <a:off x="-36761" y="2091575"/>
            <a:ext cx="3074220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CELL pitch 7.5mm~15mm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7903" y="5419586"/>
            <a:ext cx="3364028" cy="1228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chemeClr val="tx1"/>
                </a:solidFill>
              </a:rPr>
              <a:t>Uniform </a:t>
            </a:r>
            <a:r>
              <a:rPr lang="en-US" altLang="ja-JP" dirty="0">
                <a:solidFill>
                  <a:schemeClr val="tx1"/>
                </a:solidFill>
              </a:rPr>
              <a:t>response in wide area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solidFill>
                  <a:schemeClr val="tx1"/>
                </a:solidFill>
              </a:rPr>
              <a:t>extendable to large size with the rigid structure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196" y="97294"/>
            <a:ext cx="5109935" cy="10277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AXEL</a:t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kumimoji="1" lang="en-US" altLang="ja-JP" sz="3100" dirty="0" smtClean="0">
                <a:solidFill>
                  <a:schemeClr val="tx1"/>
                </a:solidFill>
              </a:rPr>
              <a:t> -Expected event topologies-</a:t>
            </a:r>
            <a:endParaRPr kumimoji="1" lang="ja-JP" altLang="en-US" sz="3100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0" y="91543"/>
            <a:ext cx="3717521" cy="303636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1" y="3845791"/>
            <a:ext cx="3012089" cy="28549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29" y="3845791"/>
            <a:ext cx="3012089" cy="288129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48" y="4048172"/>
            <a:ext cx="2751955" cy="261252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7544" y="3388930"/>
            <a:ext cx="82486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nbb</a:t>
            </a:r>
            <a:r>
              <a:rPr kumimoji="1" lang="en-US" altLang="ja-JP" sz="2000" dirty="0" smtClean="0"/>
              <a:t>                                               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a</a:t>
            </a:r>
            <a:r>
              <a:rPr kumimoji="1" lang="en-US" altLang="ja-JP" sz="2000" dirty="0" smtClean="0"/>
              <a:t>                         Compton 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g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71475" y="5960405"/>
            <a:ext cx="0" cy="58551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14377" y="6269169"/>
            <a:ext cx="663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10cm</a:t>
            </a:r>
            <a:endParaRPr kumimoji="1" lang="ja-JP" altLang="en-US" sz="14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543300" y="5963580"/>
            <a:ext cx="0" cy="58551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524302" y="6215194"/>
            <a:ext cx="663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10cm</a:t>
            </a:r>
            <a:endParaRPr kumimoji="1" lang="ja-JP" altLang="en-US" sz="1400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6537325" y="5898992"/>
            <a:ext cx="0" cy="225741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556427" y="5831019"/>
            <a:ext cx="663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10cm</a:t>
            </a:r>
            <a:endParaRPr kumimoji="1" lang="ja-JP" altLang="en-US" sz="1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3144" y="3314700"/>
            <a:ext cx="3103782" cy="34852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164610" y="3314700"/>
            <a:ext cx="3073051" cy="34852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252600" y="3305175"/>
            <a:ext cx="2821620" cy="34852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6968" y="2032569"/>
            <a:ext cx="1426359" cy="4395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simulation</a:t>
            </a:r>
            <a:endParaRPr kumimoji="1" lang="ja-JP" altLang="en-US" sz="2000" dirty="0"/>
          </a:p>
        </p:txBody>
      </p:sp>
      <p:sp>
        <p:nvSpPr>
          <p:cNvPr id="19" name="正方形/長方形 18"/>
          <p:cNvSpPr/>
          <p:nvPr/>
        </p:nvSpPr>
        <p:spPr>
          <a:xfrm>
            <a:off x="4932040" y="2856560"/>
            <a:ext cx="4042834" cy="404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600" dirty="0" smtClean="0"/>
              <a:t>10atm, 15mm pitch, </a:t>
            </a:r>
            <a:r>
              <a:rPr lang="en-US" altLang="ja-JP" sz="1600" dirty="0" smtClean="0"/>
              <a:t>1</a:t>
            </a:r>
            <a:r>
              <a:rPr lang="en-US" altLang="ja-JP" sz="1600" dirty="0" smtClean="0">
                <a:latin typeface="Symbol" pitchFamily="18" charset="2"/>
              </a:rPr>
              <a:t>m</a:t>
            </a:r>
            <a:r>
              <a:rPr lang="en-US" altLang="ja-JP" sz="1600" dirty="0" smtClean="0"/>
              <a:t>s sampling (~1mm)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626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6818</TotalTime>
  <Words>596</Words>
  <Application>Microsoft Office PowerPoint</Application>
  <PresentationFormat>画面に合わせる (4:3)</PresentationFormat>
  <Paragraphs>151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6" baseType="lpstr">
      <vt:lpstr>HG創英角ﾎﾟｯﾌﾟ体</vt:lpstr>
      <vt:lpstr>HiraKakuProN-W3</vt:lpstr>
      <vt:lpstr>微軟正黑體</vt:lpstr>
      <vt:lpstr>ＭＳ Ｐゴシック</vt:lpstr>
      <vt:lpstr>SimSun</vt:lpstr>
      <vt:lpstr>メイリオ</vt:lpstr>
      <vt:lpstr>Arial</vt:lpstr>
      <vt:lpstr>Calibri</vt:lpstr>
      <vt:lpstr>Cambria Math</vt:lpstr>
      <vt:lpstr>Symbol</vt:lpstr>
      <vt:lpstr>Trebuchet MS</vt:lpstr>
      <vt:lpstr>Wingdings</vt:lpstr>
      <vt:lpstr>Wingdings 3</vt:lpstr>
      <vt:lpstr>ファセット</vt:lpstr>
      <vt:lpstr>AXELプロジェクト</vt:lpstr>
      <vt:lpstr>AXEL group</vt:lpstr>
      <vt:lpstr>neutrino-less double-beta (0νββ) decay</vt:lpstr>
      <vt:lpstr>Keys for 0νββ decay search and our approach </vt:lpstr>
      <vt:lpstr>High Energy resolution  by Xenon proportional scintillation mode (Electroluminescence from ionization electrons)</vt:lpstr>
      <vt:lpstr>What we propose in the AXEL project</vt:lpstr>
      <vt:lpstr>Why ELCC?</vt:lpstr>
      <vt:lpstr>ELCC  -ElectroLuminescence Light  Collection Cell -</vt:lpstr>
      <vt:lpstr>AXEL  -Expected event topologies-</vt:lpstr>
      <vt:lpstr>(very) rough sensitivity estimation  for 1-ton detector</vt:lpstr>
      <vt:lpstr>PowerPoint プレゼンテーション</vt:lpstr>
      <vt:lpstr>comments &amp; timeline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希ガス比例シンチレーション検出器の開発</dc:title>
  <dc:creator>Atsuko K.Ichikawa</dc:creator>
  <cp:lastModifiedBy>Atsuko Ichikawa</cp:lastModifiedBy>
  <cp:revision>227</cp:revision>
  <cp:lastPrinted>2017-04-16T12:58:00Z</cp:lastPrinted>
  <dcterms:created xsi:type="dcterms:W3CDTF">2013-04-19T00:53:58Z</dcterms:created>
  <dcterms:modified xsi:type="dcterms:W3CDTF">2017-04-16T13:01:10Z</dcterms:modified>
</cp:coreProperties>
</file>