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4" r:id="rId4"/>
    <p:sldId id="269" r:id="rId5"/>
    <p:sldId id="289" r:id="rId6"/>
    <p:sldId id="261" r:id="rId7"/>
    <p:sldId id="296" r:id="rId8"/>
    <p:sldId id="285" r:id="rId9"/>
    <p:sldId id="290" r:id="rId10"/>
    <p:sldId id="324" r:id="rId11"/>
    <p:sldId id="325" r:id="rId12"/>
    <p:sldId id="326" r:id="rId13"/>
    <p:sldId id="309" r:id="rId14"/>
    <p:sldId id="310" r:id="rId15"/>
    <p:sldId id="317" r:id="rId16"/>
    <p:sldId id="299" r:id="rId17"/>
    <p:sldId id="322" r:id="rId18"/>
    <p:sldId id="323" r:id="rId19"/>
    <p:sldId id="327" r:id="rId20"/>
    <p:sldId id="295" r:id="rId21"/>
    <p:sldId id="293" r:id="rId22"/>
    <p:sldId id="329" r:id="rId23"/>
    <p:sldId id="298" r:id="rId24"/>
    <p:sldId id="328" r:id="rId25"/>
  </p:sldIdLst>
  <p:sldSz cx="9144000" cy="6858000" type="screen4x3"/>
  <p:notesSz cx="6400800" cy="86868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FF00"/>
    <a:srgbClr val="FFFFFF"/>
    <a:srgbClr val="CC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9" autoAdjust="0"/>
    <p:restoredTop sz="9466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773680" cy="434340"/>
          </a:xfrm>
          <a:prstGeom prst="rect">
            <a:avLst/>
          </a:prstGeom>
        </p:spPr>
        <p:txBody>
          <a:bodyPr vert="horz" lIns="86204" tIns="43102" rIns="86204" bIns="43102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625639" y="1"/>
            <a:ext cx="2773680" cy="434340"/>
          </a:xfrm>
          <a:prstGeom prst="rect">
            <a:avLst/>
          </a:prstGeom>
        </p:spPr>
        <p:txBody>
          <a:bodyPr vert="horz" lIns="86204" tIns="43102" rIns="86204" bIns="43102" rtlCol="0"/>
          <a:lstStyle>
            <a:lvl1pPr algn="r">
              <a:defRPr sz="1100"/>
            </a:lvl1pPr>
          </a:lstStyle>
          <a:p>
            <a:fld id="{76028F07-4142-4D7B-B038-AC7AF16F4D0A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652463"/>
            <a:ext cx="4340225" cy="3255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04" tIns="43102" rIns="86204" bIns="431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0080" y="4126230"/>
            <a:ext cx="5120640" cy="3909060"/>
          </a:xfrm>
          <a:prstGeom prst="rect">
            <a:avLst/>
          </a:prstGeom>
        </p:spPr>
        <p:txBody>
          <a:bodyPr vert="horz" lIns="86204" tIns="43102" rIns="86204" bIns="4310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250954"/>
            <a:ext cx="2773680" cy="434340"/>
          </a:xfrm>
          <a:prstGeom prst="rect">
            <a:avLst/>
          </a:prstGeom>
        </p:spPr>
        <p:txBody>
          <a:bodyPr vert="horz" lIns="86204" tIns="43102" rIns="86204" bIns="43102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625639" y="8250954"/>
            <a:ext cx="2773680" cy="434340"/>
          </a:xfrm>
          <a:prstGeom prst="rect">
            <a:avLst/>
          </a:prstGeom>
        </p:spPr>
        <p:txBody>
          <a:bodyPr vert="horz" lIns="86204" tIns="43102" rIns="86204" bIns="43102" rtlCol="0" anchor="b"/>
          <a:lstStyle>
            <a:lvl1pPr algn="r">
              <a:defRPr sz="1100"/>
            </a:lvl1pPr>
          </a:lstStyle>
          <a:p>
            <a:fld id="{686E2CFF-171F-4C56-A678-73C4CDF004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69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6E2CFF-171F-4C56-A678-73C4CDF0043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93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3E9C9-0DE5-4687-A4B0-C13D2947519B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345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6E2CFF-171F-4C56-A678-73C4CDF0043F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9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046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59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65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18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1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6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24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80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2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61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42C0-1229-4808-BD5E-95DD24700851}" type="datetimeFigureOut">
              <a:rPr kumimoji="1" lang="ja-JP" altLang="en-US" smtClean="0"/>
              <a:t>2013/9/18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1C5A-3E7D-41E5-92B1-2945128036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39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3600" dirty="0" smtClean="0"/>
              <a:t>二重ベータ崩壊探索に向けた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キセノン比例シンチレーション</a:t>
            </a:r>
            <a:r>
              <a:rPr lang="en-US" altLang="ja-JP" sz="3600" dirty="0" smtClean="0"/>
              <a:t>TPC</a:t>
            </a:r>
            <a:r>
              <a:rPr lang="ja-JP" altLang="en-US" sz="3600" dirty="0" smtClean="0"/>
              <a:t>検出器の開発 </a:t>
            </a:r>
            <a:r>
              <a:rPr lang="en-US" altLang="ja-JP" sz="3600" dirty="0" smtClean="0"/>
              <a:t>I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市川温子 京都大学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u="dbl" dirty="0" smtClean="0">
                <a:solidFill>
                  <a:schemeClr val="tx1"/>
                </a:solidFill>
              </a:rPr>
              <a:t>秋山晋一</a:t>
            </a:r>
            <a:r>
              <a:rPr kumimoji="1" lang="en-US" altLang="ja-JP" u="dbl" dirty="0" smtClean="0">
                <a:solidFill>
                  <a:schemeClr val="tx1"/>
                </a:solidFill>
              </a:rPr>
              <a:t>(M2)</a:t>
            </a:r>
            <a:r>
              <a:rPr kumimoji="1" lang="ja-JP" altLang="en-US" dirty="0" err="1" smtClean="0">
                <a:solidFill>
                  <a:schemeClr val="tx1"/>
                </a:solidFill>
              </a:rPr>
              <a:t>、</a:t>
            </a:r>
            <a:r>
              <a:rPr lang="ja-JP" altLang="en-US" dirty="0" smtClean="0">
                <a:solidFill>
                  <a:schemeClr val="tx1"/>
                </a:solidFill>
              </a:rPr>
              <a:t>久保一、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中家剛、</a:t>
            </a:r>
            <a:r>
              <a:rPr lang="ja-JP" altLang="en-US" dirty="0">
                <a:solidFill>
                  <a:schemeClr val="tx1"/>
                </a:solidFill>
              </a:rPr>
              <a:t>南野 彰</a:t>
            </a:r>
            <a:r>
              <a:rPr lang="ja-JP" altLang="en-US" dirty="0" smtClean="0">
                <a:solidFill>
                  <a:schemeClr val="tx1"/>
                </a:solidFill>
              </a:rPr>
              <a:t>宏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(</a:t>
            </a:r>
            <a:r>
              <a:rPr kumimoji="1" lang="ja-JP" altLang="en-US" dirty="0" smtClean="0">
                <a:solidFill>
                  <a:schemeClr val="tx1"/>
                </a:solidFill>
              </a:rPr>
              <a:t>と</a:t>
            </a:r>
            <a:r>
              <a:rPr kumimoji="1" lang="en-US" altLang="ja-JP" dirty="0" smtClean="0">
                <a:solidFill>
                  <a:schemeClr val="tx1"/>
                </a:solidFill>
              </a:rPr>
              <a:t>M1</a:t>
            </a:r>
            <a:r>
              <a:rPr kumimoji="1" lang="ja-JP" altLang="en-US" dirty="0" smtClean="0">
                <a:solidFill>
                  <a:schemeClr val="tx1"/>
                </a:solidFill>
              </a:rPr>
              <a:t>のみなさん 石山優貴、</a:t>
            </a:r>
            <a:r>
              <a:rPr lang="ja-JP" altLang="en-US" dirty="0" smtClean="0">
                <a:solidFill>
                  <a:schemeClr val="tx1"/>
                </a:solidFill>
              </a:rPr>
              <a:t>仲村佳悟、吉田健人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2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1</a:t>
            </a:r>
            <a:br>
              <a:rPr lang="en-US" altLang="ja-JP" dirty="0" smtClean="0"/>
            </a:br>
            <a:r>
              <a:rPr lang="en-US" altLang="ja-JP" dirty="0" smtClean="0"/>
              <a:t>row track</a:t>
            </a:r>
            <a:endParaRPr kumimoji="1" lang="ja-JP" altLang="en-US" dirty="0"/>
          </a:p>
        </p:txBody>
      </p:sp>
      <p:pic>
        <p:nvPicPr>
          <p:cNvPr id="8194" name="Picture 2" descr="C:\cygwin32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56792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6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</a:t>
            </a:r>
            <a:r>
              <a:rPr lang="en-US" altLang="ja-JP" dirty="0"/>
              <a:t>1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diffusion after 1m drift</a:t>
            </a:r>
            <a:endParaRPr kumimoji="1" lang="ja-JP" altLang="en-US" dirty="0"/>
          </a:p>
        </p:txBody>
      </p:sp>
      <p:pic>
        <p:nvPicPr>
          <p:cNvPr id="9218" name="Picture 2" descr="C:\cygwin32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02941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84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1</a:t>
            </a:r>
            <a:br>
              <a:rPr lang="en-US" altLang="ja-JP" dirty="0" smtClean="0"/>
            </a:br>
            <a:r>
              <a:rPr lang="en-US" altLang="ja-JP" sz="3600" dirty="0" smtClean="0"/>
              <a:t>segmentation (7.5mm in x or y and 2mm in z)</a:t>
            </a:r>
            <a:endParaRPr kumimoji="1" lang="ja-JP" altLang="en-US" sz="3600" dirty="0"/>
          </a:p>
        </p:txBody>
      </p:sp>
      <p:pic>
        <p:nvPicPr>
          <p:cNvPr id="3074" name="Picture 2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74949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6694796" y="5623519"/>
            <a:ext cx="2091112" cy="901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z marginalized by ELCC generation time(4</a:t>
            </a:r>
            <a:r>
              <a:rPr kumimoji="1" lang="en-US" altLang="ja-JP" dirty="0" smtClean="0">
                <a:latin typeface="Symbol" panose="05050102010706020507" pitchFamily="18" charset="2"/>
              </a:rPr>
              <a:t>m</a:t>
            </a:r>
            <a:r>
              <a:rPr kumimoji="1" lang="en-US" altLang="ja-JP" dirty="0" smtClean="0"/>
              <a:t>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18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2</a:t>
            </a:r>
            <a:br>
              <a:rPr lang="en-US" altLang="ja-JP" dirty="0" smtClean="0"/>
            </a:br>
            <a:r>
              <a:rPr lang="en-US" altLang="ja-JP" dirty="0" smtClean="0"/>
              <a:t>row track</a:t>
            </a:r>
            <a:endParaRPr kumimoji="1" lang="ja-JP" altLang="en-US" dirty="0"/>
          </a:p>
        </p:txBody>
      </p:sp>
      <p:pic>
        <p:nvPicPr>
          <p:cNvPr id="13314" name="Picture 2" descr="C:\cygwin32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02941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83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2</a:t>
            </a:r>
            <a:br>
              <a:rPr lang="en-US" altLang="ja-JP" dirty="0" smtClean="0"/>
            </a:br>
            <a:r>
              <a:rPr lang="en-US" altLang="ja-JP" dirty="0" smtClean="0"/>
              <a:t>diffusion after 1m drift</a:t>
            </a:r>
            <a:endParaRPr kumimoji="1" lang="ja-JP" altLang="en-US" dirty="0"/>
          </a:p>
        </p:txBody>
      </p:sp>
      <p:pic>
        <p:nvPicPr>
          <p:cNvPr id="14338" name="Picture 2" descr="C:\cygwin32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02941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40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simulation example </a:t>
            </a:r>
            <a:r>
              <a:rPr lang="en-US" altLang="ja-JP" dirty="0"/>
              <a:t>2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3600" dirty="0" smtClean="0"/>
              <a:t>segmentation (7.5mm in x or y and 2mm in z)</a:t>
            </a:r>
            <a:endParaRPr kumimoji="1" lang="ja-JP" altLang="en-US" sz="3600" dirty="0"/>
          </a:p>
        </p:txBody>
      </p:sp>
      <p:pic>
        <p:nvPicPr>
          <p:cNvPr id="4098" name="Picture 2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0" y="1502941"/>
            <a:ext cx="5178540" cy="5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6694796" y="5623519"/>
            <a:ext cx="2091112" cy="901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z marginalized by ELCC generation time(4</a:t>
            </a:r>
            <a:r>
              <a:rPr kumimoji="1" lang="en-US" altLang="ja-JP" dirty="0" smtClean="0">
                <a:latin typeface="Symbol" panose="05050102010706020507" pitchFamily="18" charset="2"/>
              </a:rPr>
              <a:t>m</a:t>
            </a:r>
            <a:r>
              <a:rPr kumimoji="1" lang="en-US" altLang="ja-JP" dirty="0" smtClean="0"/>
              <a:t>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207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2.5MeV electron example1</a:t>
            </a:r>
            <a:endParaRPr kumimoji="1" lang="ja-JP" altLang="en-US" dirty="0"/>
          </a:p>
        </p:txBody>
      </p:sp>
      <p:pic>
        <p:nvPicPr>
          <p:cNvPr id="6146" name="Picture 2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98534"/>
            <a:ext cx="4279785" cy="415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671" y="1798534"/>
            <a:ext cx="4279785" cy="415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475656" y="14847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row track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80112" y="1528029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detected track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851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2.5MeV electron example2</a:t>
            </a:r>
            <a:endParaRPr kumimoji="1" lang="ja-JP" altLang="en-US" dirty="0"/>
          </a:p>
        </p:txBody>
      </p:sp>
      <p:pic>
        <p:nvPicPr>
          <p:cNvPr id="9218" name="Picture 2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26526"/>
            <a:ext cx="4279785" cy="415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711" y="1726526"/>
            <a:ext cx="4279785" cy="415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475656" y="14847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row track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80112" y="1528029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detected track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401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2.5MeV </a:t>
            </a:r>
            <a:r>
              <a:rPr lang="en-US" altLang="ja-JP" dirty="0" smtClean="0"/>
              <a:t>alpha</a:t>
            </a:r>
            <a:r>
              <a:rPr kumimoji="1" lang="en-US" altLang="ja-JP" dirty="0" smtClean="0"/>
              <a:t> example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75656" y="14847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row track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80112" y="1528029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detected track</a:t>
            </a:r>
            <a:endParaRPr kumimoji="1" lang="ja-JP" altLang="en-US" dirty="0"/>
          </a:p>
        </p:txBody>
      </p:sp>
      <p:pic>
        <p:nvPicPr>
          <p:cNvPr id="1026" name="Picture 2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07" y="1942550"/>
            <a:ext cx="4279785" cy="415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cygwin64\home\ichikawa\projects\DBDionization\sim\gas\c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88840"/>
            <a:ext cx="3890714" cy="377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4932040" y="5949280"/>
            <a:ext cx="3746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note that scale is very different from</a:t>
            </a:r>
          </a:p>
          <a:p>
            <a:r>
              <a:rPr lang="en-US" altLang="ja-JP" dirty="0" smtClean="0"/>
              <a:t>electron cases.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183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track</a:t>
            </a:r>
            <a:r>
              <a:rPr kumimoji="1" lang="ja-JP" altLang="en-US" dirty="0" smtClean="0"/>
              <a:t>イメージにより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Symbol" panose="05050102010706020507" pitchFamily="18" charset="2"/>
              </a:rPr>
              <a:t>a</a:t>
            </a:r>
            <a:r>
              <a:rPr lang="ja-JP" altLang="en-US" dirty="0"/>
              <a:t> </a:t>
            </a:r>
            <a:r>
              <a:rPr lang="en-US" altLang="ja-JP" dirty="0" smtClean="0"/>
              <a:t>background</a:t>
            </a:r>
            <a:r>
              <a:rPr lang="ja-JP" altLang="en-US" dirty="0" smtClean="0"/>
              <a:t>は良く落とせそう</a:t>
            </a:r>
            <a:endParaRPr lang="en-US" altLang="ja-JP" dirty="0" smtClean="0"/>
          </a:p>
          <a:p>
            <a:r>
              <a:rPr kumimoji="1" lang="en-US" altLang="ja-JP" dirty="0" smtClean="0">
                <a:latin typeface="Symbol" panose="05050102010706020507" pitchFamily="18" charset="2"/>
              </a:rPr>
              <a:t>g</a:t>
            </a:r>
            <a:r>
              <a:rPr lang="ja-JP" altLang="en-US" dirty="0"/>
              <a:t> </a:t>
            </a:r>
            <a:r>
              <a:rPr lang="en-US" altLang="ja-JP" dirty="0" smtClean="0"/>
              <a:t>background</a:t>
            </a:r>
            <a:r>
              <a:rPr lang="ja-JP" altLang="en-US" dirty="0" smtClean="0"/>
              <a:t>で、ちょうど</a:t>
            </a:r>
            <a:r>
              <a:rPr lang="en-US" altLang="ja-JP" dirty="0" smtClean="0"/>
              <a:t>2.5MeV</a:t>
            </a:r>
            <a:r>
              <a:rPr lang="ja-JP" altLang="en-US" dirty="0" smtClean="0"/>
              <a:t>で光電吸収したような事象は、すべて落とすことは難しい</a:t>
            </a:r>
            <a:endParaRPr lang="en-US" altLang="ja-JP" dirty="0" smtClean="0"/>
          </a:p>
          <a:p>
            <a:pPr marL="457200" lvl="1" indent="0">
              <a:buNone/>
            </a:pP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コンプトン散乱等、複数の場所で電子を出すような事象は、落とせる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099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845005"/>
          </a:xfrm>
        </p:spPr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2924944"/>
            <a:ext cx="7992888" cy="14998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開発の動機　</a:t>
            </a:r>
            <a:r>
              <a:rPr lang="en-US" altLang="ja-JP" sz="2800" dirty="0" smtClean="0"/>
              <a:t>= </a:t>
            </a:r>
            <a:r>
              <a:rPr lang="ja-JP" altLang="en-US" sz="2800" dirty="0" smtClean="0"/>
              <a:t>ニュートリノレス二重ベータ崩壊</a:t>
            </a:r>
            <a:endParaRPr lang="en-US" altLang="ja-JP" sz="2800" b="1" dirty="0" smtClean="0"/>
          </a:p>
          <a:p>
            <a:pPr marL="0" indent="0">
              <a:buNone/>
            </a:pPr>
            <a:r>
              <a:rPr lang="en-US" altLang="ja-JP" sz="2800" dirty="0" err="1" smtClean="0"/>
              <a:t>Xe</a:t>
            </a:r>
            <a:r>
              <a:rPr lang="ja-JP" altLang="en-US" sz="2800" dirty="0" smtClean="0"/>
              <a:t>はやはり素晴らしい</a:t>
            </a:r>
            <a:r>
              <a:rPr lang="ja-JP" altLang="en-US" sz="2800" dirty="0" smtClean="0"/>
              <a:t>。</a:t>
            </a:r>
            <a:r>
              <a:rPr lang="en-US" altLang="ja-JP" sz="2800" baseline="30000" dirty="0" smtClean="0"/>
              <a:t>136</a:t>
            </a:r>
            <a:r>
              <a:rPr lang="en-US" altLang="ja-JP" sz="2800" dirty="0" smtClean="0"/>
              <a:t>Xe</a:t>
            </a:r>
            <a:r>
              <a:rPr lang="ja-JP" altLang="en-US" sz="2800" dirty="0" smtClean="0"/>
              <a:t>で、高エネルギー分解能</a:t>
            </a:r>
            <a:r>
              <a:rPr lang="en-US" altLang="ja-JP" sz="2800" dirty="0" smtClean="0"/>
              <a:t>(FWHM &lt;0.5%) </a:t>
            </a:r>
            <a:r>
              <a:rPr lang="ja-JP" altLang="en-US" sz="2800" dirty="0" smtClean="0"/>
              <a:t>で、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電子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個の放出を確かめられる検出器を作りたい。</a:t>
            </a:r>
            <a:endParaRPr lang="en-US" altLang="ja-JP" sz="2800" dirty="0" smtClean="0"/>
          </a:p>
          <a:p>
            <a:pPr marL="0" indent="0">
              <a:buNone/>
            </a:pPr>
            <a:endParaRPr lang="ja-JP" altLang="en-US" sz="2800" dirty="0"/>
          </a:p>
          <a:p>
            <a:pPr marL="0" indent="0">
              <a:buNone/>
            </a:pPr>
            <a:r>
              <a:rPr kumimoji="1" lang="ja-JP" altLang="en-US" sz="2800" dirty="0" smtClean="0"/>
              <a:t>　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51045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MPPC</a:t>
            </a:r>
            <a:r>
              <a:rPr lang="ja-JP" altLang="en-US" dirty="0" smtClean="0"/>
              <a:t>に対する要求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4077072"/>
            <a:ext cx="8229600" cy="2509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000" dirty="0" smtClean="0"/>
              <a:t>１次シンチレーション光 </a:t>
            </a:r>
            <a:r>
              <a:rPr kumimoji="1" lang="en-US" altLang="ja-JP" sz="2000" dirty="0" smtClean="0"/>
              <a:t>(t</a:t>
            </a:r>
            <a:r>
              <a:rPr kumimoji="1" lang="en-US" altLang="ja-JP" sz="2000" baseline="-25000" dirty="0" smtClean="0"/>
              <a:t>0</a:t>
            </a:r>
            <a:r>
              <a:rPr kumimoji="1" lang="ja-JP" altLang="en-US" sz="2000" dirty="0" smtClean="0"/>
              <a:t>を決めるために必要</a:t>
            </a:r>
            <a:r>
              <a:rPr kumimoji="1" lang="en-US" altLang="ja-JP" sz="2000" dirty="0" smtClean="0"/>
              <a:t>)</a:t>
            </a:r>
          </a:p>
          <a:p>
            <a:r>
              <a:rPr lang="ja-JP" altLang="en-US" sz="2000" dirty="0" smtClean="0"/>
              <a:t>全光量は</a:t>
            </a:r>
            <a:r>
              <a:rPr lang="en-US" altLang="ja-JP" sz="2000" dirty="0" smtClean="0"/>
              <a:t>~32,000</a:t>
            </a:r>
            <a:endParaRPr lang="en-US" altLang="ja-JP" sz="2000" dirty="0"/>
          </a:p>
          <a:p>
            <a:r>
              <a:rPr kumimoji="1" lang="ja-JP" altLang="en-US" sz="2000" dirty="0" smtClean="0"/>
              <a:t>ただし</a:t>
            </a:r>
            <a:r>
              <a:rPr kumimoji="1" lang="en-US" altLang="ja-JP" sz="2000" dirty="0" smtClean="0"/>
              <a:t>MPPC plane</a:t>
            </a:r>
            <a:r>
              <a:rPr lang="ja-JP" altLang="en-US" sz="2000" dirty="0" err="1" smtClean="0"/>
              <a:t>で検</a:t>
            </a:r>
            <a:r>
              <a:rPr lang="ja-JP" altLang="en-US" sz="2000" dirty="0" smtClean="0"/>
              <a:t>出されるのは</a:t>
            </a:r>
            <a:r>
              <a:rPr lang="en-US" altLang="ja-JP" sz="2000" dirty="0" smtClean="0"/>
              <a:t>200~700 </a:t>
            </a:r>
            <a:r>
              <a:rPr lang="en-US" altLang="ja-JP" sz="2000" dirty="0" err="1" smtClean="0"/>
              <a:t>p.e.</a:t>
            </a:r>
            <a:endParaRPr lang="en-US" altLang="ja-JP" sz="2000" dirty="0" smtClean="0"/>
          </a:p>
          <a:p>
            <a:r>
              <a:rPr kumimoji="1" lang="ja-JP" altLang="en-US" sz="2000" dirty="0" smtClean="0"/>
              <a:t>これを</a:t>
            </a:r>
            <a:r>
              <a:rPr kumimoji="1" lang="en-US" altLang="ja-JP" sz="2000" dirty="0" smtClean="0"/>
              <a:t>O(1e5)</a:t>
            </a:r>
            <a:r>
              <a:rPr kumimoji="1" lang="ja-JP" altLang="en-US" sz="2000" dirty="0" smtClean="0"/>
              <a:t>の</a:t>
            </a:r>
            <a:r>
              <a:rPr kumimoji="1" lang="en-US" altLang="ja-JP" sz="2000" dirty="0" smtClean="0"/>
              <a:t>MPPC</a:t>
            </a:r>
            <a:r>
              <a:rPr kumimoji="1" lang="ja-JP" altLang="en-US" sz="2000" dirty="0" err="1" smtClean="0"/>
              <a:t>で検</a:t>
            </a:r>
            <a:r>
              <a:rPr kumimoji="1" lang="ja-JP" altLang="en-US" sz="2000" dirty="0" smtClean="0"/>
              <a:t>出しようと思うと、</a:t>
            </a:r>
            <a:r>
              <a:rPr kumimoji="1" lang="en-US" altLang="ja-JP" sz="2000" dirty="0" smtClean="0"/>
              <a:t>&lt;10kHz</a:t>
            </a:r>
            <a:r>
              <a:rPr kumimoji="1" lang="ja-JP" altLang="en-US" sz="2000" dirty="0" smtClean="0"/>
              <a:t>の</a:t>
            </a:r>
            <a:r>
              <a:rPr kumimoji="1" lang="en-US" altLang="ja-JP" sz="2000" dirty="0" smtClean="0"/>
              <a:t>MPPC</a:t>
            </a:r>
            <a:r>
              <a:rPr kumimoji="1" lang="ja-JP" altLang="en-US" sz="2000" dirty="0" smtClean="0"/>
              <a:t>が必要。浜松ホトニクスの最近の</a:t>
            </a:r>
            <a:r>
              <a:rPr kumimoji="1" lang="en-US" altLang="ja-JP" sz="2000" dirty="0" smtClean="0"/>
              <a:t>MPPC</a:t>
            </a:r>
            <a:r>
              <a:rPr kumimoji="1" lang="ja-JP" altLang="en-US" sz="2000" dirty="0" smtClean="0"/>
              <a:t>を冷却することで実現可能か？</a:t>
            </a:r>
            <a:endParaRPr kumimoji="1" lang="en-US" altLang="ja-JP" sz="2000" dirty="0" smtClean="0"/>
          </a:p>
          <a:p>
            <a:endParaRPr kumimoji="1" lang="ja-JP" altLang="en-US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615" y="908720"/>
            <a:ext cx="363330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51520" y="1268760"/>
            <a:ext cx="518457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EL</a:t>
            </a:r>
            <a:r>
              <a:rPr lang="ja-JP" altLang="en-US" sz="2400" dirty="0"/>
              <a:t>光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000" dirty="0"/>
              <a:t>全光量は</a:t>
            </a:r>
            <a:r>
              <a:rPr lang="en-US" altLang="ja-JP" sz="2000" dirty="0"/>
              <a:t>~1e6 photons.(EL</a:t>
            </a:r>
            <a:r>
              <a:rPr lang="ja-JP" altLang="en-US" sz="2000" dirty="0"/>
              <a:t>で</a:t>
            </a:r>
            <a:r>
              <a:rPr lang="en-US" altLang="ja-JP" sz="2000" dirty="0"/>
              <a:t>10</a:t>
            </a:r>
            <a:r>
              <a:rPr lang="ja-JP" altLang="en-US" sz="2000" dirty="0"/>
              <a:t>倍</a:t>
            </a:r>
            <a:r>
              <a:rPr lang="ja-JP" altLang="en-US" sz="2000" dirty="0" smtClean="0"/>
              <a:t>増幅した場合</a:t>
            </a:r>
            <a:r>
              <a:rPr lang="en-US" altLang="ja-JP" sz="2000" dirty="0" smtClean="0"/>
              <a:t>)</a:t>
            </a:r>
            <a:endParaRPr lang="en-US" altLang="ja-JP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/>
              <a:t>MPPC1</a:t>
            </a:r>
            <a:r>
              <a:rPr lang="ja-JP" altLang="en-US" sz="2000" dirty="0"/>
              <a:t>個での瞬間最大光量は </a:t>
            </a:r>
            <a:r>
              <a:rPr lang="en-US" altLang="ja-JP" sz="2000" dirty="0"/>
              <a:t>1e3phtons/50ns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/>
              <a:t>3mm</a:t>
            </a:r>
            <a:r>
              <a:rPr lang="ja-JP" altLang="en-US" sz="2000" dirty="0"/>
              <a:t>角、ピクセルピッチ</a:t>
            </a:r>
            <a:r>
              <a:rPr lang="en-US" altLang="ja-JP" sz="2000" dirty="0"/>
              <a:t>10μm(</a:t>
            </a:r>
            <a:r>
              <a:rPr lang="ja-JP" altLang="en-US" sz="2000" dirty="0"/>
              <a:t>ピクセル数 </a:t>
            </a:r>
            <a:r>
              <a:rPr lang="en-US" altLang="ja-JP" sz="2000" dirty="0"/>
              <a:t>9e4)</a:t>
            </a:r>
            <a:r>
              <a:rPr lang="ja-JP" altLang="en-US" sz="2000" dirty="0"/>
              <a:t>からピクセルピッチ</a:t>
            </a:r>
            <a:r>
              <a:rPr lang="en-US" altLang="ja-JP" sz="2000" dirty="0"/>
              <a:t>25μm(</a:t>
            </a:r>
            <a:r>
              <a:rPr lang="ja-JP" altLang="en-US" sz="2000" dirty="0"/>
              <a:t>ピクセル数</a:t>
            </a:r>
            <a:r>
              <a:rPr lang="en-US" altLang="ja-JP" sz="2000" dirty="0"/>
              <a:t>1.4e4)</a:t>
            </a:r>
            <a:r>
              <a:rPr lang="ja-JP" altLang="en-US" sz="2000" dirty="0"/>
              <a:t>の</a:t>
            </a:r>
            <a:r>
              <a:rPr lang="en-US" altLang="ja-JP" sz="2000" dirty="0"/>
              <a:t>MPPC</a:t>
            </a:r>
            <a:endParaRPr lang="ja-JP" altLang="en-US" sz="16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47495" y="4132560"/>
            <a:ext cx="32862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“Noble Gas Detectors”</a:t>
            </a:r>
            <a:r>
              <a:rPr kumimoji="1" lang="ja-JP" altLang="en-US" sz="1100" dirty="0" smtClean="0"/>
              <a:t>より</a:t>
            </a:r>
            <a:endParaRPr kumimoji="1" lang="en-US" altLang="ja-JP" sz="1100" dirty="0" smtClean="0"/>
          </a:p>
          <a:p>
            <a:r>
              <a:rPr lang="en-US" altLang="ja-JP" sz="1100" dirty="0" smtClean="0"/>
              <a:t>[176] </a:t>
            </a:r>
            <a:r>
              <a:rPr lang="en-US" altLang="ja-JP" sz="1100" dirty="0" err="1" smtClean="0"/>
              <a:t>R.E.Huffman</a:t>
            </a:r>
            <a:r>
              <a:rPr lang="en-US" altLang="ja-JP" sz="1100" dirty="0" smtClean="0"/>
              <a:t>, </a:t>
            </a:r>
            <a:r>
              <a:rPr lang="en-US" altLang="ja-JP" sz="1100" dirty="0" err="1" smtClean="0"/>
              <a:t>J.C.Larrabee</a:t>
            </a:r>
            <a:r>
              <a:rPr lang="en-US" altLang="ja-JP" sz="1100" dirty="0" smtClean="0"/>
              <a:t> and </a:t>
            </a:r>
            <a:r>
              <a:rPr lang="en-US" altLang="ja-JP" sz="1100" dirty="0" err="1" smtClean="0"/>
              <a:t>Y.Tanaka</a:t>
            </a:r>
            <a:r>
              <a:rPr lang="en-US" altLang="ja-JP" sz="1100" dirty="0" smtClean="0"/>
              <a:t>, Appl. Opt. 4, 1581-1588 (1965)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80630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年次計画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6052" y="1373902"/>
            <a:ext cx="8311896" cy="49785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dirty="0"/>
              <a:t>今年度</a:t>
            </a:r>
            <a:endParaRPr lang="en-US" altLang="ja-JP" dirty="0" smtClean="0"/>
          </a:p>
          <a:p>
            <a:r>
              <a:rPr kumimoji="1" lang="en-US" altLang="ja-JP" dirty="0" err="1" smtClean="0"/>
              <a:t>Xe</a:t>
            </a:r>
            <a:r>
              <a:rPr kumimoji="1" lang="en-US" altLang="ja-JP" dirty="0" smtClean="0"/>
              <a:t> 1</a:t>
            </a:r>
            <a:r>
              <a:rPr kumimoji="1" lang="ja-JP" altLang="en-US" dirty="0" smtClean="0"/>
              <a:t>気圧</a:t>
            </a:r>
            <a:r>
              <a:rPr lang="en-US" altLang="ja-JP" dirty="0" smtClean="0"/>
              <a:t>, UVPMT</a:t>
            </a:r>
            <a:r>
              <a:rPr lang="ja-JP" altLang="en-US" dirty="0" smtClean="0"/>
              <a:t>で</a:t>
            </a:r>
            <a:r>
              <a:rPr lang="en-US" altLang="ja-JP" dirty="0" smtClean="0"/>
              <a:t>ELCC</a:t>
            </a:r>
            <a:r>
              <a:rPr lang="ja-JP" altLang="en-US" dirty="0" smtClean="0"/>
              <a:t> </a:t>
            </a:r>
            <a:r>
              <a:rPr lang="en-US" altLang="ja-JP" dirty="0" smtClean="0"/>
              <a:t>concept</a:t>
            </a:r>
            <a:r>
              <a:rPr lang="ja-JP" altLang="en-US" dirty="0" smtClean="0"/>
              <a:t>を実証　</a:t>
            </a:r>
            <a:r>
              <a:rPr lang="en-US" altLang="ja-JP" dirty="0" smtClean="0"/>
              <a:t>(X</a:t>
            </a:r>
            <a:r>
              <a:rPr lang="ja-JP" altLang="en-US" dirty="0" smtClean="0"/>
              <a:t>線、</a:t>
            </a:r>
            <a:r>
              <a:rPr lang="en-US" altLang="ja-JP" dirty="0" smtClean="0"/>
              <a:t>γ</a:t>
            </a:r>
            <a:r>
              <a:rPr lang="ja-JP" altLang="en-US" dirty="0" smtClean="0"/>
              <a:t>線、</a:t>
            </a:r>
            <a:r>
              <a:rPr lang="en-US" altLang="ja-JP" dirty="0" smtClean="0"/>
              <a:t>α</a:t>
            </a:r>
            <a:r>
              <a:rPr lang="ja-JP" altLang="en-US" dirty="0" smtClean="0"/>
              <a:t>線でエネルギー分解能評価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r>
              <a:rPr kumimoji="1" lang="en-US" altLang="ja-JP" dirty="0" smtClean="0"/>
              <a:t>UV sensitive</a:t>
            </a:r>
            <a:r>
              <a:rPr kumimoji="1" lang="ja-JP" altLang="en-US" dirty="0" smtClean="0"/>
              <a:t>な</a:t>
            </a:r>
            <a:r>
              <a:rPr kumimoji="1" lang="en-US" altLang="ja-JP" dirty="0" smtClean="0"/>
              <a:t>MPPC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electro-luminescence</a:t>
            </a:r>
            <a:r>
              <a:rPr kumimoji="1" lang="ja-JP" altLang="en-US" dirty="0" err="1" smtClean="0"/>
              <a:t>の検</a:t>
            </a:r>
            <a:r>
              <a:rPr kumimoji="1" lang="ja-JP" altLang="en-US" dirty="0" smtClean="0"/>
              <a:t>出 </a:t>
            </a:r>
            <a:r>
              <a:rPr kumimoji="1" lang="en-US" altLang="ja-JP" dirty="0" smtClean="0"/>
              <a:t>(64ch)</a:t>
            </a:r>
          </a:p>
          <a:p>
            <a:r>
              <a:rPr lang="en-US" altLang="ja-JP" dirty="0" smtClean="0"/>
              <a:t>MPPC</a:t>
            </a:r>
            <a:r>
              <a:rPr lang="ja-JP" altLang="en-US" dirty="0" smtClean="0"/>
              <a:t>の開発 </a:t>
            </a:r>
            <a:r>
              <a:rPr lang="en-US" altLang="ja-JP" dirty="0" smtClean="0"/>
              <a:t>(w/ </a:t>
            </a:r>
            <a:r>
              <a:rPr lang="ja-JP" altLang="en-US" dirty="0" smtClean="0"/>
              <a:t>浜ホト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r>
              <a:rPr lang="en-US" altLang="ja-JP" dirty="0" smtClean="0"/>
              <a:t>MPPC</a:t>
            </a:r>
            <a:r>
              <a:rPr lang="ja-JP" altLang="en-US" dirty="0" smtClean="0"/>
              <a:t>用の読み出し回路の検討 </a:t>
            </a:r>
            <a:r>
              <a:rPr lang="en-US" altLang="ja-JP" dirty="0" smtClean="0"/>
              <a:t>(use existing ACIS chip? ~5Hz sampling)</a:t>
            </a:r>
            <a:endParaRPr lang="en-US" altLang="ja-JP" dirty="0"/>
          </a:p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気圧</a:t>
            </a:r>
            <a:r>
              <a:rPr kumimoji="1" lang="en-US" altLang="ja-JP" dirty="0" smtClean="0"/>
              <a:t>~10</a:t>
            </a:r>
            <a:r>
              <a:rPr kumimoji="1" lang="ja-JP" altLang="en-US" dirty="0" smtClean="0"/>
              <a:t>気圧のシステム製作</a:t>
            </a:r>
            <a:endParaRPr kumimoji="1" lang="en-US" altLang="ja-JP" dirty="0" smtClean="0"/>
          </a:p>
          <a:p>
            <a:r>
              <a:rPr lang="ja-JP" altLang="en-US" dirty="0" smtClean="0"/>
              <a:t>コッククロフトウオルトン電源試作</a:t>
            </a:r>
            <a:endParaRPr kumimoji="1" lang="en-US" altLang="ja-JP" dirty="0" smtClean="0"/>
          </a:p>
          <a:p>
            <a:r>
              <a:rPr lang="ja-JP" altLang="en-US" dirty="0" smtClean="0"/>
              <a:t>科研費を通す。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来年度</a:t>
            </a:r>
            <a:endParaRPr lang="en-US" altLang="ja-JP" dirty="0" smtClean="0"/>
          </a:p>
          <a:p>
            <a:r>
              <a:rPr lang="en-US" altLang="ja-JP" dirty="0" smtClean="0"/>
              <a:t>5</a:t>
            </a:r>
            <a:r>
              <a:rPr lang="ja-JP" altLang="en-US" dirty="0" smtClean="0"/>
              <a:t>気圧</a:t>
            </a:r>
            <a:r>
              <a:rPr lang="en-US" altLang="ja-JP" dirty="0" smtClean="0"/>
              <a:t>~10</a:t>
            </a:r>
            <a:r>
              <a:rPr lang="ja-JP" altLang="en-US" dirty="0" smtClean="0"/>
              <a:t>気圧、</a:t>
            </a:r>
            <a:r>
              <a:rPr lang="en-US" altLang="ja-JP" dirty="0" smtClean="0"/>
              <a:t>MPPC</a:t>
            </a:r>
            <a:r>
              <a:rPr lang="ja-JP" altLang="en-US" dirty="0" smtClean="0"/>
              <a:t>でトラッキングとエネルギー測定</a:t>
            </a:r>
            <a:endParaRPr lang="en-US" altLang="ja-JP" dirty="0" smtClean="0"/>
          </a:p>
          <a:p>
            <a:r>
              <a:rPr lang="ja-JP" altLang="en-US" dirty="0" smtClean="0"/>
              <a:t>読み出し回路の開発</a:t>
            </a:r>
            <a:endParaRPr lang="en-US" altLang="ja-JP" dirty="0" smtClean="0"/>
          </a:p>
          <a:p>
            <a:r>
              <a:rPr lang="ja-JP" altLang="en-US" dirty="0" smtClean="0"/>
              <a:t>全体のコンポーネントの詳細をつめる</a:t>
            </a:r>
            <a:r>
              <a:rPr lang="ja-JP" altLang="en-US" dirty="0" smtClean="0"/>
              <a:t>。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25980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64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cygwin\home\ichikawa\tmp\c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800677"/>
            <a:ext cx="4270107" cy="302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Electric Field</a:t>
            </a:r>
            <a:r>
              <a:rPr lang="ja-JP" altLang="en-US" dirty="0"/>
              <a:t> </a:t>
            </a:r>
            <a:r>
              <a:rPr lang="en-US" altLang="ja-JP" dirty="0" smtClean="0"/>
              <a:t>and electron drift</a:t>
            </a:r>
            <a:endParaRPr kumimoji="1" lang="ja-JP" altLang="en-US" dirty="0"/>
          </a:p>
        </p:txBody>
      </p:sp>
      <p:pic>
        <p:nvPicPr>
          <p:cNvPr id="1027" name="Picture 3" descr="C:\cygwin\home\ichikawa\tmp\c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6833"/>
            <a:ext cx="4270107" cy="302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cygwin\home\ichikawa\tmp\c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618" y="3831002"/>
            <a:ext cx="4270107" cy="302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36399" y="1124744"/>
            <a:ext cx="4896544" cy="2304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600" dirty="0" smtClean="0"/>
              <a:t>@ E=1.5kV/cm, p=30 bar</a:t>
            </a:r>
          </a:p>
          <a:p>
            <a:pPr marL="0" indent="0">
              <a:buNone/>
            </a:pPr>
            <a:r>
              <a:rPr lang="en-US" altLang="ja-JP" sz="1600" dirty="0" smtClean="0"/>
              <a:t>Drift velocity</a:t>
            </a:r>
            <a:r>
              <a:rPr lang="ja-JP" altLang="en-US" sz="1600" dirty="0" smtClean="0"/>
              <a:t>　</a:t>
            </a:r>
            <a:r>
              <a:rPr lang="en-US" altLang="ja-JP" sz="1600" dirty="0" smtClean="0"/>
              <a:t>0.96m/</a:t>
            </a:r>
            <a:r>
              <a:rPr lang="en-US" altLang="ja-JP" sz="1600" dirty="0" err="1" smtClean="0"/>
              <a:t>ms</a:t>
            </a:r>
            <a:endParaRPr lang="en-US" altLang="ja-JP" sz="1600" dirty="0" smtClean="0"/>
          </a:p>
          <a:p>
            <a:pPr marL="457200" indent="-457200"/>
            <a:r>
              <a:rPr lang="en-US" altLang="ja-JP" sz="1600" dirty="0" smtClean="0"/>
              <a:t>Possibly add H</a:t>
            </a:r>
            <a:r>
              <a:rPr lang="en-US" altLang="ja-JP" sz="1600" baseline="-25000" dirty="0" smtClean="0"/>
              <a:t>2</a:t>
            </a:r>
            <a:r>
              <a:rPr lang="en-US" altLang="ja-JP" sz="1600" dirty="0" smtClean="0"/>
              <a:t>, N</a:t>
            </a:r>
            <a:r>
              <a:rPr lang="en-US" altLang="ja-JP" sz="1600" baseline="-25000" dirty="0" smtClean="0"/>
              <a:t>2</a:t>
            </a:r>
            <a:r>
              <a:rPr lang="en-US" altLang="ja-JP" sz="1600" dirty="0" smtClean="0"/>
              <a:t> or He to increase the drift velocity. </a:t>
            </a:r>
          </a:p>
          <a:p>
            <a:pPr marL="857250" lvl="1" indent="-457200"/>
            <a:r>
              <a:rPr lang="en-US" altLang="ja-JP" sz="1400" dirty="0" smtClean="0"/>
              <a:t>It will also reduce diffusion.</a:t>
            </a:r>
          </a:p>
          <a:p>
            <a:pPr marL="857250" lvl="1" indent="-457200"/>
            <a:r>
              <a:rPr kumimoji="1" lang="en-US" altLang="ja-JP" sz="1400" dirty="0" smtClean="0"/>
              <a:t>It will also reduce light yield</a:t>
            </a:r>
          </a:p>
          <a:p>
            <a:pPr marL="0" indent="0">
              <a:buNone/>
            </a:pPr>
            <a:r>
              <a:rPr lang="en-US" altLang="ja-JP" sz="1600" dirty="0" smtClean="0"/>
              <a:t>diffusion after 1m drift</a:t>
            </a:r>
          </a:p>
          <a:p>
            <a:r>
              <a:rPr kumimoji="1" lang="en-US" altLang="ja-JP" sz="1600" dirty="0" smtClean="0"/>
              <a:t>transverse : 6mm</a:t>
            </a:r>
          </a:p>
          <a:p>
            <a:r>
              <a:rPr lang="en-US" altLang="ja-JP" sz="1600" dirty="0" smtClean="0"/>
              <a:t>longitudinal  : 2.7mm</a:t>
            </a:r>
            <a:endParaRPr kumimoji="1" lang="en-US" altLang="ja-JP" sz="1600" dirty="0" smtClean="0"/>
          </a:p>
          <a:p>
            <a:pPr marL="457200" indent="-457200"/>
            <a:endParaRPr kumimoji="1"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14564" y="2492896"/>
            <a:ext cx="13933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/>
              <a:t>●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30bar</a:t>
            </a:r>
          </a:p>
          <a:p>
            <a:r>
              <a:rPr lang="en-US" altLang="ja-JP" sz="1050" dirty="0"/>
              <a:t>×</a:t>
            </a:r>
            <a:r>
              <a:rPr lang="en-US" altLang="ja-JP" sz="1600" dirty="0" smtClean="0"/>
              <a:t> 20bar</a:t>
            </a:r>
          </a:p>
          <a:p>
            <a:r>
              <a:rPr lang="ja-JP" altLang="en-US" sz="1050" dirty="0" smtClean="0"/>
              <a:t>○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10 bar</a:t>
            </a:r>
          </a:p>
          <a:p>
            <a:endParaRPr lang="en-US" altLang="ja-JP" sz="16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65174" y="3717032"/>
            <a:ext cx="2971122" cy="36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MAGBOLTZ calculation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436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63715"/>
            <a:ext cx="8229600" cy="845005"/>
          </a:xfrm>
        </p:spPr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065044"/>
            <a:ext cx="7992888" cy="14998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ja-JP" altLang="en-US" dirty="0" smtClean="0"/>
              <a:t>開発の動機　</a:t>
            </a:r>
            <a:r>
              <a:rPr lang="en-US" altLang="ja-JP" dirty="0" smtClean="0"/>
              <a:t>= </a:t>
            </a:r>
            <a:r>
              <a:rPr lang="ja-JP" altLang="en-US" dirty="0" smtClean="0"/>
              <a:t>ニュートリノレス二重ベータ崩壊</a:t>
            </a:r>
            <a:endParaRPr lang="en-US" altLang="ja-JP" b="1" dirty="0" smtClean="0"/>
          </a:p>
          <a:p>
            <a:pPr marL="0" indent="0">
              <a:buNone/>
            </a:pPr>
            <a:r>
              <a:rPr lang="en-US" altLang="ja-JP" dirty="0" err="1" smtClean="0"/>
              <a:t>Xe</a:t>
            </a:r>
            <a:r>
              <a:rPr lang="ja-JP" altLang="en-US" dirty="0" smtClean="0"/>
              <a:t>はやはり素晴らしい。</a:t>
            </a:r>
            <a:r>
              <a:rPr lang="en-US" altLang="ja-JP" dirty="0" err="1" smtClean="0"/>
              <a:t>Xe</a:t>
            </a:r>
            <a:r>
              <a:rPr lang="ja-JP" altLang="en-US" dirty="0" smtClean="0"/>
              <a:t>で、高エネルギー分解能</a:t>
            </a:r>
            <a:r>
              <a:rPr lang="en-US" altLang="ja-JP" dirty="0" smtClean="0"/>
              <a:t>(FWHM &lt;0.5%) </a:t>
            </a:r>
            <a:r>
              <a:rPr lang="ja-JP" altLang="en-US" dirty="0" smtClean="0"/>
              <a:t>で、</a:t>
            </a:r>
            <a:r>
              <a:rPr lang="en-US" altLang="ja-JP" dirty="0" smtClean="0"/>
              <a:t> </a:t>
            </a:r>
            <a:r>
              <a:rPr lang="ja-JP" altLang="en-US" dirty="0" smtClean="0"/>
              <a:t>電子</a:t>
            </a:r>
            <a:r>
              <a:rPr lang="en-US" altLang="ja-JP" dirty="0" smtClean="0"/>
              <a:t>2</a:t>
            </a:r>
            <a:r>
              <a:rPr lang="ja-JP" altLang="en-US" dirty="0" smtClean="0"/>
              <a:t>個の放出を確かめられる検出器を作りたい。</a:t>
            </a:r>
            <a:endParaRPr lang="en-US" altLang="ja-JP" dirty="0" smtClean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kumimoji="1" lang="ja-JP" altLang="en-US" dirty="0" smtClean="0"/>
              <a:t>　</a:t>
            </a:r>
            <a:endParaRPr lang="en-US" altLang="ja-JP" dirty="0"/>
          </a:p>
        </p:txBody>
      </p:sp>
      <p:graphicFrame>
        <p:nvGraphicFramePr>
          <p:cNvPr id="4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760304"/>
              </p:ext>
            </p:extLst>
          </p:nvPr>
        </p:nvGraphicFramePr>
        <p:xfrm>
          <a:off x="539552" y="2564904"/>
          <a:ext cx="7560840" cy="374441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20080"/>
                <a:gridCol w="1078534"/>
                <a:gridCol w="899307"/>
                <a:gridCol w="686455"/>
                <a:gridCol w="792088"/>
                <a:gridCol w="1602416"/>
                <a:gridCol w="1781960"/>
              </a:tblGrid>
              <a:tr h="348549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abound(%)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  <a:latin typeface="Symbol" pitchFamily="18" charset="2"/>
                        </a:rPr>
                        <a:t>t</a:t>
                      </a:r>
                      <a:r>
                        <a:rPr lang="en-US" sz="1600" u="none" strike="noStrike" dirty="0" smtClean="0">
                          <a:effectLst/>
                        </a:rPr>
                        <a:t>(2</a:t>
                      </a:r>
                      <a:r>
                        <a:rPr lang="en-US" sz="1600" u="none" strike="noStrike" dirty="0" smtClean="0">
                          <a:effectLst/>
                          <a:latin typeface="Symbol" pitchFamily="18" charset="2"/>
                        </a:rPr>
                        <a:t>nbb</a:t>
                      </a:r>
                      <a:r>
                        <a:rPr lang="en-US" sz="1600" u="none" strike="noStrike" dirty="0" smtClean="0">
                          <a:effectLst/>
                        </a:rPr>
                        <a:t>) </a:t>
                      </a:r>
                      <a:r>
                        <a:rPr lang="en-US" sz="1600" u="none" strike="noStrike" dirty="0" err="1">
                          <a:effectLst/>
                        </a:rPr>
                        <a:t>yr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Q(</a:t>
                      </a:r>
                      <a:r>
                        <a:rPr lang="en-US" sz="1600" u="none" strike="noStrike" dirty="0" err="1">
                          <a:effectLst/>
                        </a:rPr>
                        <a:t>keV</a:t>
                      </a:r>
                      <a:r>
                        <a:rPr lang="en-US" sz="1600" u="none" strike="noStrike" dirty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Q</a:t>
                      </a:r>
                      <a:r>
                        <a:rPr lang="en-US" sz="1600" u="none" strike="noStrike" baseline="30000" dirty="0">
                          <a:effectLst/>
                        </a:rPr>
                        <a:t>5</a:t>
                      </a:r>
                      <a:r>
                        <a:rPr lang="en-US" sz="1600" u="none" strike="noStrike" dirty="0">
                          <a:effectLst/>
                        </a:rPr>
                        <a:t>/1E16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Q</a:t>
                      </a:r>
                      <a:r>
                        <a:rPr lang="en-US" sz="1600" u="none" strike="noStrike" baseline="30000" dirty="0" smtClean="0">
                          <a:effectLst/>
                        </a:rPr>
                        <a:t>5</a:t>
                      </a:r>
                      <a:r>
                        <a:rPr lang="en-US" sz="1600" u="none" strike="noStrike" dirty="0" smtClean="0">
                          <a:effectLst/>
                        </a:rPr>
                        <a:t>x</a:t>
                      </a:r>
                      <a:r>
                        <a:rPr lang="en-US" sz="1600" u="none" strike="noStrike" dirty="0" smtClean="0">
                          <a:effectLst/>
                          <a:latin typeface="Symbol" pitchFamily="18" charset="2"/>
                        </a:rPr>
                        <a:t>t</a:t>
                      </a:r>
                      <a:r>
                        <a:rPr lang="en-US" sz="1600" u="none" strike="noStrike" dirty="0" smtClean="0">
                          <a:effectLst/>
                        </a:rPr>
                        <a:t>(2</a:t>
                      </a:r>
                      <a:r>
                        <a:rPr lang="en-US" sz="1600" u="none" strike="noStrike" dirty="0" smtClean="0">
                          <a:effectLst/>
                          <a:latin typeface="Symbol" pitchFamily="18" charset="2"/>
                        </a:rPr>
                        <a:t>nbb</a:t>
                      </a:r>
                      <a:r>
                        <a:rPr lang="en-US" sz="1600" u="none" strike="noStrike" dirty="0" smtClean="0">
                          <a:effectLst/>
                        </a:rPr>
                        <a:t>)/</a:t>
                      </a:r>
                      <a:r>
                        <a:rPr lang="en-US" sz="1600" u="none" strike="noStrike" dirty="0">
                          <a:effectLst/>
                        </a:rPr>
                        <a:t>1E36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48Ca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0.187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3.9E+19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4271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142.12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55.4 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     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enrichment difficult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76Ge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7.8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1.7E+21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2039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3.52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59.9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82Se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9.2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9.6E+19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2995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24.10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23.1</a:t>
                      </a:r>
                      <a:r>
                        <a:rPr lang="en-US" altLang="ja-JP" sz="1600" u="none" strike="noStrike" dirty="0">
                          <a:effectLst/>
                        </a:rPr>
                        <a:t>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96Zr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2.8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2.0E+19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3350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42.19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8.4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100Mo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9.6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7.1E+18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3034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25.71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1.8</a:t>
                      </a:r>
                      <a:r>
                        <a:rPr lang="en-US" altLang="ja-JP" sz="1600" u="none" strike="noStrike" dirty="0">
                          <a:effectLst/>
                        </a:rPr>
                        <a:t>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110Pd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11.8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2013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3.31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116Cd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7.5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2.8E+19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2802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17.27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4.8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124Sn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5.64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2228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5.49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130Te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34.5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7.6E+20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2529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10.35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78.6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136Xe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8.9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2.2E+21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2479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9.36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208.8</a:t>
                      </a:r>
                      <a:r>
                        <a:rPr lang="en-US" altLang="ja-JP" sz="1600" u="none" strike="noStrike" dirty="0">
                          <a:effectLst/>
                        </a:rPr>
                        <a:t>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3087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150Nd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5.6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9.2E+18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3367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>
                          <a:effectLst/>
                        </a:rPr>
                        <a:t>43.27 </a:t>
                      </a:r>
                      <a:endParaRPr lang="en-US" altLang="ja-JP" sz="16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u="none" strike="noStrike" dirty="0">
                          <a:effectLst/>
                        </a:rPr>
                        <a:t>4.0 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enrichment difficult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763688" y="6446747"/>
            <a:ext cx="5760640" cy="441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 </a:t>
            </a:r>
            <a:r>
              <a:rPr kumimoji="1" lang="en-US" altLang="ja-JP" dirty="0" smtClean="0">
                <a:latin typeface="Symbol" pitchFamily="18" charset="2"/>
              </a:rPr>
              <a:t>t</a:t>
            </a:r>
            <a:r>
              <a:rPr kumimoji="1" lang="en-US" altLang="ja-JP" dirty="0" smtClean="0"/>
              <a:t>(2</a:t>
            </a:r>
            <a:r>
              <a:rPr kumimoji="1" lang="en-US" altLang="ja-JP" dirty="0" smtClean="0">
                <a:latin typeface="Symbol" pitchFamily="18" charset="2"/>
              </a:rPr>
              <a:t>nbb</a:t>
            </a:r>
            <a:r>
              <a:rPr kumimoji="1" lang="en-US" altLang="ja-JP" dirty="0" smtClean="0"/>
              <a:t>)</a:t>
            </a:r>
            <a:r>
              <a:rPr kumimoji="1" lang="en-US" altLang="ja-JP" dirty="0" smtClean="0">
                <a:sym typeface="Symbol"/>
              </a:rPr>
              <a:t> Q</a:t>
            </a:r>
            <a:r>
              <a:rPr kumimoji="1" lang="en-US" altLang="ja-JP" baseline="30000" dirty="0" smtClean="0">
                <a:sym typeface="Symbol"/>
              </a:rPr>
              <a:t>11</a:t>
            </a:r>
            <a:r>
              <a:rPr kumimoji="1" lang="en-US" altLang="ja-JP" dirty="0" smtClean="0">
                <a:sym typeface="Symbol"/>
              </a:rPr>
              <a:t>, </a:t>
            </a:r>
            <a:r>
              <a:rPr kumimoji="1" lang="en-US" altLang="ja-JP" dirty="0" smtClean="0">
                <a:latin typeface="Symbol" pitchFamily="18" charset="2"/>
                <a:sym typeface="Symbol"/>
              </a:rPr>
              <a:t>t</a:t>
            </a:r>
            <a:r>
              <a:rPr kumimoji="1" lang="en-US" altLang="ja-JP" dirty="0" smtClean="0">
                <a:sym typeface="Symbol"/>
              </a:rPr>
              <a:t>(0</a:t>
            </a:r>
            <a:r>
              <a:rPr kumimoji="1" lang="en-US" altLang="ja-JP" dirty="0" smtClean="0">
                <a:latin typeface="Symbol" pitchFamily="18" charset="2"/>
                <a:sym typeface="Symbol"/>
              </a:rPr>
              <a:t>nbb</a:t>
            </a:r>
            <a:r>
              <a:rPr kumimoji="1" lang="en-US" altLang="ja-JP" dirty="0" smtClean="0">
                <a:sym typeface="Symbol"/>
              </a:rPr>
              <a:t>)Q</a:t>
            </a:r>
            <a:r>
              <a:rPr kumimoji="1" lang="en-US" altLang="ja-JP" baseline="30000" dirty="0" smtClean="0">
                <a:sym typeface="Symbol"/>
              </a:rPr>
              <a:t>5</a:t>
            </a:r>
          </a:p>
          <a:p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4644008" y="2420888"/>
            <a:ext cx="1872208" cy="402585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39952" y="2082334"/>
            <a:ext cx="47850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sym typeface="Symbol"/>
              </a:rPr>
              <a:t></a:t>
            </a:r>
            <a:r>
              <a:rPr kumimoji="1" lang="en-US" altLang="ja-JP" sz="1600" dirty="0" smtClean="0"/>
              <a:t>0</a:t>
            </a:r>
            <a:r>
              <a:rPr kumimoji="1" lang="en-US" altLang="ja-JP" sz="1600" dirty="0" smtClean="0">
                <a:latin typeface="Symbol" pitchFamily="18" charset="2"/>
              </a:rPr>
              <a:t>nbb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phase space fact.</a:t>
            </a:r>
            <a:r>
              <a:rPr kumimoji="1" lang="en-US" altLang="ja-JP" sz="1600" dirty="0" smtClean="0"/>
              <a:t>/2</a:t>
            </a:r>
            <a:r>
              <a:rPr kumimoji="1" lang="en-US" altLang="ja-JP" sz="1600" dirty="0" smtClean="0">
                <a:latin typeface="Symbol" pitchFamily="18" charset="2"/>
              </a:rPr>
              <a:t>nbb</a:t>
            </a:r>
            <a:r>
              <a:rPr kumimoji="1" lang="en-US" altLang="ja-JP" sz="1600" dirty="0" smtClean="0"/>
              <a:t> phase space fact.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2186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849825"/>
            <a:ext cx="8075240" cy="20031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2400" dirty="0" smtClean="0"/>
              <a:t>W-value 21.5 </a:t>
            </a:r>
            <a:r>
              <a:rPr kumimoji="1" lang="en-US" altLang="ja-JP" sz="2400" dirty="0" err="1" smtClean="0"/>
              <a:t>eV</a:t>
            </a:r>
            <a:r>
              <a:rPr kumimoji="1" lang="en-US" altLang="ja-JP" sz="2400" dirty="0" smtClean="0"/>
              <a:t>,  </a:t>
            </a:r>
            <a:r>
              <a:rPr kumimoji="1" lang="en-US" altLang="ja-JP" sz="2400" dirty="0" err="1" smtClean="0"/>
              <a:t>Fano</a:t>
            </a:r>
            <a:r>
              <a:rPr kumimoji="1" lang="en-US" altLang="ja-JP" sz="2400" dirty="0" smtClean="0"/>
              <a:t> factor&lt;0.17</a:t>
            </a:r>
          </a:p>
          <a:p>
            <a:pPr marL="857250" lvl="1" indent="-342900">
              <a:buFont typeface="Symbol"/>
              <a:buChar char="®"/>
            </a:pPr>
            <a:r>
              <a:rPr kumimoji="1" lang="en-US" altLang="ja-JP" sz="2400" dirty="0" smtClean="0">
                <a:sym typeface="Symbol"/>
              </a:rPr>
              <a:t>0.12%(FWHM)@2.48MeV  </a:t>
            </a:r>
            <a:r>
              <a:rPr lang="en-US" altLang="ja-JP" sz="2400" dirty="0" smtClean="0">
                <a:sym typeface="Symbol"/>
              </a:rPr>
              <a:t>(0.23%(FWHM)@662keV)</a:t>
            </a:r>
          </a:p>
          <a:p>
            <a:pPr marL="114300" indent="0">
              <a:buNone/>
            </a:pPr>
            <a:r>
              <a:rPr lang="en-US" altLang="ja-JP" sz="2000" dirty="0" smtClean="0">
                <a:sym typeface="Symbol"/>
              </a:rPr>
              <a:t>c.f.  </a:t>
            </a:r>
            <a:r>
              <a:rPr lang="en-US" altLang="ja-JP" sz="2000" dirty="0" err="1" smtClean="0">
                <a:sym typeface="Symbol"/>
              </a:rPr>
              <a:t>KamLAND-zen</a:t>
            </a:r>
            <a:r>
              <a:rPr lang="en-US" altLang="ja-JP" sz="2000" dirty="0" smtClean="0">
                <a:sym typeface="Symbol"/>
              </a:rPr>
              <a:t>(Liq. </a:t>
            </a:r>
            <a:r>
              <a:rPr lang="en-US" altLang="ja-JP" sz="2000" dirty="0" err="1" smtClean="0">
                <a:sym typeface="Symbol"/>
              </a:rPr>
              <a:t>scinti</a:t>
            </a:r>
            <a:r>
              <a:rPr lang="en-US" altLang="ja-JP" sz="2000" dirty="0" smtClean="0">
                <a:sym typeface="Symbol"/>
              </a:rPr>
              <a:t>.) </a:t>
            </a:r>
            <a:r>
              <a:rPr lang="en-US" altLang="ja-JP" sz="2000" dirty="0" smtClean="0">
                <a:latin typeface="Symbol" pitchFamily="18" charset="2"/>
                <a:sym typeface="Symbol"/>
              </a:rPr>
              <a:t>s</a:t>
            </a:r>
            <a:r>
              <a:rPr lang="en-US" altLang="ja-JP" sz="2000" dirty="0" smtClean="0">
                <a:sym typeface="Symbol"/>
              </a:rPr>
              <a:t>=4.1%</a:t>
            </a:r>
          </a:p>
          <a:p>
            <a:pPr marL="114300" indent="417513">
              <a:buNone/>
            </a:pPr>
            <a:r>
              <a:rPr lang="en-US" altLang="ja-JP" sz="2000" dirty="0" smtClean="0">
                <a:sym typeface="Symbol"/>
              </a:rPr>
              <a:t>EXO-200 (Liq. Xenon) </a:t>
            </a:r>
            <a:r>
              <a:rPr lang="en-US" altLang="ja-JP" sz="2000" dirty="0" smtClean="0">
                <a:latin typeface="Symbol" pitchFamily="18" charset="2"/>
                <a:sym typeface="Symbol"/>
              </a:rPr>
              <a:t>s</a:t>
            </a:r>
            <a:r>
              <a:rPr lang="en-US" altLang="ja-JP" sz="2000" dirty="0" smtClean="0">
                <a:sym typeface="Symbol"/>
              </a:rPr>
              <a:t>=1.6%</a:t>
            </a:r>
          </a:p>
          <a:p>
            <a:pPr marL="114300" indent="417513">
              <a:buNone/>
            </a:pPr>
            <a:r>
              <a:rPr kumimoji="1" lang="en-US" altLang="ja-JP" sz="2000" dirty="0" smtClean="0">
                <a:sym typeface="Symbol"/>
              </a:rPr>
              <a:t>GERDA (Germanium)  FWHM 0.13~0.28%</a:t>
            </a:r>
          </a:p>
          <a:p>
            <a:pPr marL="0" indent="0">
              <a:buNone/>
            </a:pPr>
            <a:endParaRPr kumimoji="1" lang="en-US" altLang="ja-JP" sz="2400" dirty="0" smtClean="0"/>
          </a:p>
          <a:p>
            <a:endParaRPr kumimoji="1" lang="ja-JP" alt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43587" y="3232720"/>
            <a:ext cx="5792909" cy="3179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93960" y="0"/>
            <a:ext cx="8229600" cy="805036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altLang="ja-JP" sz="3600" dirty="0" smtClean="0"/>
              <a:t>Statistical limit of </a:t>
            </a:r>
            <a:r>
              <a:rPr lang="en-US" altLang="ja-JP" sz="3600" b="1" dirty="0" smtClean="0">
                <a:solidFill>
                  <a:srgbClr val="FF0000"/>
                </a:solidFill>
              </a:rPr>
              <a:t>ionization</a:t>
            </a:r>
            <a:r>
              <a:rPr lang="en-US" altLang="ja-JP" sz="3600" dirty="0" smtClean="0"/>
              <a:t> in Xenon</a:t>
            </a:r>
            <a:endParaRPr kumimoji="1" lang="ja-JP" altLang="en-US" sz="3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211960" y="6194968"/>
            <a:ext cx="446449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0               1                2               3                4</a:t>
            </a:r>
          </a:p>
          <a:p>
            <a:pPr algn="ctr"/>
            <a:r>
              <a:rPr lang="en-US" altLang="ja-JP" dirty="0" smtClean="0"/>
              <a:t>Density g/cm3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2897" y="2924944"/>
            <a:ext cx="4807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A. </a:t>
            </a:r>
            <a:r>
              <a:rPr kumimoji="1" lang="en-US" altLang="ja-JP" sz="1400" dirty="0" err="1" smtClean="0"/>
              <a:t>Bolotnikov</a:t>
            </a:r>
            <a:r>
              <a:rPr kumimoji="1" lang="en-US" altLang="ja-JP" sz="1400" dirty="0" smtClean="0"/>
              <a:t>, B. Ramsey </a:t>
            </a:r>
            <a:r>
              <a:rPr kumimoji="1" lang="en-US" altLang="ja-JP" sz="1400" dirty="0" err="1" smtClean="0"/>
              <a:t>Nucl</a:t>
            </a:r>
            <a:r>
              <a:rPr kumimoji="1" lang="en-US" altLang="ja-JP" sz="1400" dirty="0" smtClean="0"/>
              <a:t>. Instr. And Meth. A396(1997) 360</a:t>
            </a:r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 rot="16200000">
            <a:off x="2540724" y="4474491"/>
            <a:ext cx="3096344" cy="573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Energy Resolution %</a:t>
            </a:r>
          </a:p>
          <a:p>
            <a:r>
              <a:rPr kumimoji="1" lang="en-US" altLang="ja-JP" dirty="0" smtClean="0"/>
              <a:t>0           2            4           6          8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96461" y="4355812"/>
            <a:ext cx="115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高圧ガス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1520" y="3042160"/>
            <a:ext cx="35332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オプション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Ionization Chamber</a:t>
            </a:r>
          </a:p>
          <a:p>
            <a:pPr lvl="1"/>
            <a:r>
              <a:rPr lang="ja-JP" altLang="en-US" dirty="0" smtClean="0"/>
              <a:t>大きく</a:t>
            </a:r>
            <a:r>
              <a:rPr lang="ja-JP" altLang="en-US" dirty="0"/>
              <a:t>する</a:t>
            </a:r>
            <a:r>
              <a:rPr lang="ja-JP" altLang="en-US" dirty="0" smtClean="0"/>
              <a:t>と電気容量も大きいので電気的（または機械的振動による）</a:t>
            </a:r>
            <a:r>
              <a:rPr lang="en-US" altLang="ja-JP" dirty="0" smtClean="0"/>
              <a:t>S/N</a:t>
            </a:r>
            <a:r>
              <a:rPr lang="ja-JP" altLang="en-US" dirty="0" smtClean="0"/>
              <a:t>が問題。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Proportional Counter</a:t>
            </a:r>
          </a:p>
          <a:p>
            <a:pPr lvl="1"/>
            <a:r>
              <a:rPr lang="ja-JP" altLang="en-US" dirty="0" smtClean="0"/>
              <a:t>増幅過程</a:t>
            </a:r>
            <a:r>
              <a:rPr lang="ja-JP" altLang="en-US" dirty="0"/>
              <a:t>で</a:t>
            </a:r>
            <a:r>
              <a:rPr lang="ja-JP" altLang="en-US" dirty="0" smtClean="0"/>
              <a:t>の揺らぎで</a:t>
            </a:r>
            <a:r>
              <a:rPr lang="ja-JP" altLang="en-US" dirty="0"/>
              <a:t>分解</a:t>
            </a:r>
            <a:r>
              <a:rPr lang="ja-JP" altLang="en-US" dirty="0" smtClean="0"/>
              <a:t>能が決まってしまう。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FF0000"/>
                </a:solidFill>
              </a:rPr>
              <a:t>Proportional Scintillation mode using electroluminescence lights</a:t>
            </a:r>
          </a:p>
          <a:p>
            <a:pPr lvl="1"/>
            <a:r>
              <a:rPr lang="ja-JP" altLang="en-US" dirty="0" smtClean="0"/>
              <a:t>大型でも高いエネルギー分解の実績あり。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08104" y="3501008"/>
            <a:ext cx="1368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E</a:t>
            </a:r>
            <a:r>
              <a:rPr kumimoji="1" lang="en-US" altLang="ja-JP" baseline="-25000" dirty="0" err="1" smtClean="0">
                <a:latin typeface="Symbol" pitchFamily="18" charset="2"/>
              </a:rPr>
              <a:t>g</a:t>
            </a:r>
            <a:r>
              <a:rPr lang="en-US" altLang="ja-JP" dirty="0" smtClean="0"/>
              <a:t>=662keV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932040" y="5229200"/>
            <a:ext cx="0" cy="510267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608760" y="4869160"/>
            <a:ext cx="862584" cy="441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100bar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08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987" y="716686"/>
            <a:ext cx="3858013" cy="4584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Electroluminescence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179512" y="2996952"/>
            <a:ext cx="5148223" cy="23510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Good and stable linearity because</a:t>
            </a:r>
          </a:p>
          <a:p>
            <a:r>
              <a:rPr kumimoji="1" lang="en-US" altLang="ja-JP" dirty="0" smtClean="0"/>
              <a:t>A linear amplification process.</a:t>
            </a:r>
          </a:p>
          <a:p>
            <a:r>
              <a:rPr lang="en-US" altLang="ja-JP" dirty="0"/>
              <a:t>#</a:t>
            </a:r>
            <a:r>
              <a:rPr kumimoji="1" lang="en-US" altLang="ja-JP" dirty="0" smtClean="0"/>
              <a:t>photons </a:t>
            </a:r>
            <a:r>
              <a:rPr lang="ja-JP" altLang="en-US" dirty="0"/>
              <a:t>∝</a:t>
            </a:r>
            <a:r>
              <a:rPr kumimoji="1" lang="en-US" altLang="ja-JP" dirty="0" smtClean="0"/>
              <a:t> voltage drop rather than to the field strength.</a:t>
            </a:r>
          </a:p>
          <a:p>
            <a:pPr marL="57150" indent="0">
              <a:buNone/>
            </a:pPr>
            <a:r>
              <a:rPr kumimoji="1" lang="en-US" altLang="ja-JP" dirty="0" smtClean="0"/>
              <a:t>To keep original resolution determined by career generation,  400 photons/e at </a:t>
            </a:r>
            <a:r>
              <a:rPr kumimoji="1" lang="en-US" altLang="ja-JP" dirty="0" smtClean="0">
                <a:latin typeface="Symbol" pitchFamily="18" charset="2"/>
              </a:rPr>
              <a:t>e</a:t>
            </a:r>
            <a:r>
              <a:rPr kumimoji="1" lang="en-US" altLang="ja-JP" dirty="0" smtClean="0"/>
              <a:t>~5%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17" y="980728"/>
            <a:ext cx="5286779" cy="190735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2154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1346042" y="5110152"/>
            <a:ext cx="30099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w/ 4 mm gap </a:t>
            </a:r>
          </a:p>
          <a:p>
            <a:r>
              <a:rPr lang="en-US" altLang="ja-JP" sz="2000" dirty="0" smtClean="0"/>
              <a:t>To get 200 (400) photons</a:t>
            </a:r>
            <a:r>
              <a:rPr lang="en-US" altLang="ja-JP" sz="2000" dirty="0"/>
              <a:t>,</a:t>
            </a:r>
            <a:endParaRPr lang="en-US" altLang="ja-JP" sz="2000" dirty="0" smtClean="0"/>
          </a:p>
          <a:p>
            <a:pPr lvl="1"/>
            <a:r>
              <a:rPr lang="en-US" altLang="ja-JP" sz="2000" dirty="0"/>
              <a:t>3.3(6.1) kV@1atm.</a:t>
            </a:r>
          </a:p>
          <a:p>
            <a:pPr lvl="1"/>
            <a:r>
              <a:rPr lang="en-US" altLang="ja-JP" sz="2000" dirty="0" smtClean="0"/>
              <a:t>4.9  (7.7) kV@5atm.</a:t>
            </a:r>
          </a:p>
          <a:p>
            <a:pPr lvl="1"/>
            <a:r>
              <a:rPr lang="en-US" altLang="ja-JP" sz="2000" dirty="0" smtClean="0"/>
              <a:t>15(18)kV@30atm.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131840" y="2632922"/>
            <a:ext cx="1855017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“Noble Gas Detectors”</a:t>
            </a:r>
            <a:r>
              <a:rPr kumimoji="1" lang="ja-JP" altLang="en-US" sz="1200" dirty="0" smtClean="0"/>
              <a:t>より</a:t>
            </a:r>
            <a:endParaRPr kumimoji="1" lang="ja-JP" altLang="en-US" sz="1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65806" y="5229200"/>
            <a:ext cx="2701020" cy="394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err="1" smtClean="0"/>
              <a:t>C.S.N.Conde</a:t>
            </a:r>
            <a:r>
              <a:rPr kumimoji="1" lang="en-US" altLang="ja-JP" sz="1050" dirty="0" smtClean="0"/>
              <a:t>,</a:t>
            </a:r>
            <a:r>
              <a:rPr kumimoji="1" lang="ja-JP" altLang="en-US" sz="1050" dirty="0" smtClean="0"/>
              <a:t>‘</a:t>
            </a:r>
            <a:r>
              <a:rPr kumimoji="1" lang="en-US" altLang="ja-JP" sz="1050" dirty="0" smtClean="0"/>
              <a:t>Gas Proportional Scintillation Counters for X-ray Spectrometry’</a:t>
            </a:r>
            <a:r>
              <a:rPr kumimoji="1" lang="ja-JP" altLang="en-US" sz="1050" dirty="0" smtClean="0"/>
              <a:t>より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4045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" y="155100"/>
            <a:ext cx="8967297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5561750" y="5157192"/>
            <a:ext cx="2701020" cy="538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chemeClr val="bg1"/>
                </a:solidFill>
              </a:rPr>
              <a:t>先行実験</a:t>
            </a:r>
            <a:r>
              <a:rPr lang="ja-JP" altLang="en-US" sz="2800" b="1" dirty="0">
                <a:solidFill>
                  <a:schemeClr val="bg1"/>
                </a:solidFill>
              </a:rPr>
              <a:t>計画</a:t>
            </a:r>
            <a:r>
              <a:rPr kumimoji="1" lang="en-US" altLang="ja-JP" sz="2800" b="1" dirty="0" smtClean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66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我々の</a:t>
            </a:r>
            <a:r>
              <a:rPr kumimoji="1" lang="en-US" altLang="ja-JP" dirty="0" smtClean="0"/>
              <a:t>Baseline design</a:t>
            </a:r>
            <a:r>
              <a:rPr lang="en-US" altLang="ja-JP" dirty="0" smtClean="0"/>
              <a:t>(</a:t>
            </a:r>
            <a:r>
              <a:rPr lang="ja-JP" altLang="en-US" dirty="0" smtClean="0"/>
              <a:t>目標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862" y="1330761"/>
            <a:ext cx="8478965" cy="497855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ja-JP" dirty="0" smtClean="0">
                <a:solidFill>
                  <a:srgbClr val="FF0000"/>
                </a:solidFill>
              </a:rPr>
              <a:t>1 ton</a:t>
            </a:r>
            <a:r>
              <a:rPr lang="en-US" altLang="ja-JP" dirty="0" smtClean="0"/>
              <a:t> enriched </a:t>
            </a:r>
            <a:r>
              <a:rPr lang="en-US" altLang="ja-JP" baseline="30000" dirty="0" smtClean="0"/>
              <a:t>136</a:t>
            </a:r>
            <a:r>
              <a:rPr lang="en-US" altLang="ja-JP" dirty="0" smtClean="0"/>
              <a:t>Xe gas (not liquid)</a:t>
            </a:r>
          </a:p>
          <a:p>
            <a:pPr>
              <a:buFont typeface="Wingdings" pitchFamily="2" charset="2"/>
              <a:buChar char="Ø"/>
            </a:pPr>
            <a:r>
              <a:rPr kumimoji="1" lang="en-US" altLang="ja-JP" dirty="0" smtClean="0"/>
              <a:t>At 15~30 times higher density than STP</a:t>
            </a:r>
          </a:p>
          <a:p>
            <a:pPr lvl="1"/>
            <a:r>
              <a:rPr lang="en-US" altLang="ja-JP" dirty="0" smtClean="0">
                <a:latin typeface="Symbol" pitchFamily="18" charset="2"/>
              </a:rPr>
              <a:t>r</a:t>
            </a:r>
            <a:r>
              <a:rPr lang="en-US" altLang="ja-JP" dirty="0" smtClean="0"/>
              <a:t> = 0.088~0.18g/cm</a:t>
            </a:r>
            <a:r>
              <a:rPr lang="en-US" altLang="ja-JP" baseline="30000" dirty="0" smtClean="0"/>
              <a:t>3</a:t>
            </a:r>
          </a:p>
          <a:p>
            <a:pPr lvl="1"/>
            <a:r>
              <a:rPr lang="en-US" altLang="ja-JP" dirty="0" smtClean="0"/>
              <a:t>e.g. </a:t>
            </a:r>
            <a:r>
              <a:rPr lang="en-US" altLang="ja-JP" dirty="0" smtClean="0">
                <a:solidFill>
                  <a:srgbClr val="FF0000"/>
                </a:solidFill>
                <a:latin typeface="Symbol" pitchFamily="18" charset="2"/>
              </a:rPr>
              <a:t>f</a:t>
            </a:r>
            <a:r>
              <a:rPr lang="en-US" altLang="ja-JP" dirty="0" smtClean="0">
                <a:solidFill>
                  <a:srgbClr val="FF0000"/>
                </a:solidFill>
              </a:rPr>
              <a:t>2mx1.7m(H) cylinde</a:t>
            </a:r>
            <a:r>
              <a:rPr lang="en-US" altLang="ja-JP" dirty="0" smtClean="0"/>
              <a:t>r at 0.18 g/cm</a:t>
            </a:r>
            <a:r>
              <a:rPr lang="en-US" altLang="ja-JP" baseline="30000" dirty="0" smtClean="0"/>
              <a:t>3</a:t>
            </a:r>
            <a:r>
              <a:rPr lang="en-US" altLang="ja-JP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kumimoji="1" lang="en-US" altLang="ja-JP" dirty="0" smtClean="0"/>
              <a:t>Use proportional scintillation mode (Electroluminescence) for energy measurement</a:t>
            </a: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Energy resolution goal &lt; 0.5%(FWHM) </a:t>
            </a: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Ultraviolet photon(~170n) detection by </a:t>
            </a:r>
            <a:r>
              <a:rPr lang="en-US" altLang="ja-JP" dirty="0" smtClean="0">
                <a:solidFill>
                  <a:srgbClr val="FF0000"/>
                </a:solidFill>
              </a:rPr>
              <a:t>MPPC</a:t>
            </a:r>
          </a:p>
          <a:p>
            <a:pPr>
              <a:buFont typeface="Wingdings" pitchFamily="2" charset="2"/>
              <a:buChar char="Ø"/>
            </a:pPr>
            <a:r>
              <a:rPr lang="en-US" altLang="ja-JP" dirty="0" smtClean="0"/>
              <a:t>Tracking as TPC</a:t>
            </a:r>
            <a:endParaRPr lang="en-US" altLang="ja-JP" dirty="0"/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Range(2.5MeV e) ~ 210 cm at STP</a:t>
            </a: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T</a:t>
            </a:r>
            <a:r>
              <a:rPr lang="en-US" altLang="ja-JP" baseline="-25000" dirty="0" smtClean="0"/>
              <a:t>0</a:t>
            </a:r>
            <a:r>
              <a:rPr lang="en-US" altLang="ja-JP" dirty="0" smtClean="0"/>
              <a:t> by primary scintillation signal</a:t>
            </a: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Sample 15~20 points using pads. 5~7.5mm spacing</a:t>
            </a:r>
            <a:r>
              <a:rPr lang="en-US" altLang="ja-JP" dirty="0" smtClean="0">
                <a:sym typeface="Symbol"/>
              </a:rPr>
              <a:t>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5.5x10</a:t>
            </a:r>
            <a:r>
              <a:rPr lang="en-US" altLang="ja-JP" baseline="30000" dirty="0" smtClean="0">
                <a:solidFill>
                  <a:srgbClr val="FF0000"/>
                </a:solidFill>
                <a:sym typeface="Symbol"/>
              </a:rPr>
              <a:t>4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~1.2x10</a:t>
            </a:r>
            <a:r>
              <a:rPr lang="en-US" altLang="ja-JP" baseline="30000" dirty="0" smtClean="0">
                <a:solidFill>
                  <a:srgbClr val="FF0000"/>
                </a:solidFill>
                <a:sym typeface="Symbol"/>
              </a:rPr>
              <a:t>5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  <a:sym typeface="Symbol"/>
              </a:rPr>
              <a:t>ch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Purpose is to identify two blobs at track ends. </a:t>
            </a:r>
            <a:r>
              <a:rPr lang="en-US" altLang="ja-JP" dirty="0" smtClean="0">
                <a:sym typeface="Symbol"/>
              </a:rPr>
              <a:t> 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distinguish from </a:t>
            </a:r>
            <a:r>
              <a:rPr lang="en-US" altLang="ja-JP" dirty="0" smtClean="0">
                <a:solidFill>
                  <a:srgbClr val="FF0000"/>
                </a:solidFill>
                <a:latin typeface="Symbol" pitchFamily="18" charset="2"/>
                <a:sym typeface="Symbol"/>
              </a:rPr>
              <a:t>a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’s and </a:t>
            </a:r>
            <a:r>
              <a:rPr lang="en-US" altLang="ja-JP" dirty="0" smtClean="0">
                <a:solidFill>
                  <a:srgbClr val="FF0000"/>
                </a:solidFill>
                <a:latin typeface="Symbol" pitchFamily="18" charset="2"/>
                <a:sym typeface="Symbol"/>
              </a:rPr>
              <a:t>g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’s.</a:t>
            </a:r>
            <a:r>
              <a:rPr lang="en-US" altLang="ja-JP" dirty="0" smtClean="0"/>
              <a:t> </a:t>
            </a:r>
          </a:p>
          <a:p>
            <a:pPr lvl="1">
              <a:buFont typeface="Calibri" pitchFamily="34" charset="0"/>
              <a:buChar char="—"/>
            </a:pPr>
            <a:r>
              <a:rPr lang="en-US" altLang="ja-JP" dirty="0" smtClean="0"/>
              <a:t>Electric field for drift : ~1.5kV/cm@30bar </a:t>
            </a:r>
            <a:r>
              <a:rPr lang="en-US" altLang="ja-JP" dirty="0" smtClean="0">
                <a:latin typeface="Calibri"/>
              </a:rPr>
              <a:t>→drift velocity ~1m/</a:t>
            </a:r>
            <a:r>
              <a:rPr lang="en-US" altLang="ja-JP" dirty="0" err="1" smtClean="0">
                <a:latin typeface="Calibri"/>
              </a:rPr>
              <a:t>ms</a:t>
            </a:r>
            <a:endParaRPr lang="en-US" altLang="ja-JP" dirty="0" smtClean="0">
              <a:latin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</a:pPr>
            <a:r>
              <a:rPr lang="en-US" altLang="ja-JP" dirty="0">
                <a:solidFill>
                  <a:srgbClr val="FF0000"/>
                </a:solidFill>
              </a:rPr>
              <a:t>Energy measurement by ELCC(see next </a:t>
            </a:r>
            <a:r>
              <a:rPr lang="en-US" altLang="ja-JP" dirty="0" smtClean="0">
                <a:solidFill>
                  <a:srgbClr val="FF0000"/>
                </a:solidFill>
              </a:rPr>
              <a:t>pages)</a:t>
            </a: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56" t="35476" r="33626" b="43000"/>
          <a:stretch/>
        </p:blipFill>
        <p:spPr bwMode="auto">
          <a:xfrm>
            <a:off x="6804248" y="910287"/>
            <a:ext cx="1960753" cy="15826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3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直線コネクタ 111"/>
          <p:cNvCxnSpPr/>
          <p:nvPr/>
        </p:nvCxnSpPr>
        <p:spPr>
          <a:xfrm>
            <a:off x="7812360" y="4653136"/>
            <a:ext cx="0" cy="6980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9100" y="145707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全体概念図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110007" y="2287313"/>
            <a:ext cx="2596832" cy="3089143"/>
          </a:xfrm>
          <a:prstGeom prst="rect">
            <a:avLst/>
          </a:prstGeom>
          <a:solidFill>
            <a:srgbClr val="9966FF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4090130" y="2696220"/>
            <a:ext cx="181868" cy="237626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168846" y="2079938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153778" y="2664882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3153778" y="3212976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3153778" y="3789040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3153778" y="4365104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3153778" y="4941168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2474166" y="2060848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2459098" y="2645792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2459098" y="3193886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2459098" y="3769950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2459098" y="4346014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2459098" y="4922078"/>
            <a:ext cx="535596" cy="4760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/>
          <p:cNvCxnSpPr/>
          <p:nvPr/>
        </p:nvCxnSpPr>
        <p:spPr>
          <a:xfrm>
            <a:off x="4453508" y="5013176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4605908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4779764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4932164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5067672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220072" y="5019072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5393928" y="5019072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546328" y="5019072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677644" y="5013176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5830044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6003900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6156300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6291808" y="5020203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6444208" y="5019072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>
            <a:off x="4381500" y="2420888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4533900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4707756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4860156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4995664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5148064" y="2426784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5321920" y="2426784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5474320" y="2426784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5605636" y="2420888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5758036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5931892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6084292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6219800" y="2427915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6372200" y="2426784"/>
            <a:ext cx="0" cy="25071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4907370" y="3356992"/>
            <a:ext cx="1860636" cy="391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aseline="30000" dirty="0" smtClean="0"/>
              <a:t>136</a:t>
            </a:r>
            <a:r>
              <a:rPr kumimoji="1" lang="en-US" altLang="ja-JP" dirty="0" smtClean="0"/>
              <a:t>Xe</a:t>
            </a:r>
            <a:r>
              <a:rPr lang="ja-JP" altLang="en-US" dirty="0" smtClean="0"/>
              <a:t> </a:t>
            </a:r>
            <a:r>
              <a:rPr lang="en-US" altLang="ja-JP" dirty="0" smtClean="0"/>
              <a:t>10~30 bar</a:t>
            </a:r>
            <a:endParaRPr kumimoji="1" lang="en-US" altLang="ja-JP" dirty="0" smtClean="0"/>
          </a:p>
        </p:txBody>
      </p:sp>
      <p:grpSp>
        <p:nvGrpSpPr>
          <p:cNvPr id="63" name="グループ化 62"/>
          <p:cNvGrpSpPr/>
          <p:nvPr/>
        </p:nvGrpSpPr>
        <p:grpSpPr>
          <a:xfrm>
            <a:off x="1907704" y="1340768"/>
            <a:ext cx="2071260" cy="4913478"/>
            <a:chOff x="777180" y="1366169"/>
            <a:chExt cx="2071260" cy="4913478"/>
          </a:xfrm>
        </p:grpSpPr>
        <p:sp>
          <p:nvSpPr>
            <p:cNvPr id="55" name="円弧 54"/>
            <p:cNvSpPr/>
            <p:nvPr/>
          </p:nvSpPr>
          <p:spPr>
            <a:xfrm rot="10800000">
              <a:off x="777180" y="1701646"/>
              <a:ext cx="1108923" cy="4234926"/>
            </a:xfrm>
            <a:prstGeom prst="arc">
              <a:avLst>
                <a:gd name="adj1" fmla="val 16200000"/>
                <a:gd name="adj2" fmla="val 542521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コネクタ 56"/>
            <p:cNvCxnSpPr/>
            <p:nvPr/>
          </p:nvCxnSpPr>
          <p:spPr>
            <a:xfrm>
              <a:off x="1329428" y="1700808"/>
              <a:ext cx="1519012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1291522" y="5936572"/>
              <a:ext cx="1534202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V="1">
              <a:off x="2823000" y="1366169"/>
              <a:ext cx="0" cy="3600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flipV="1">
              <a:off x="2792354" y="5919607"/>
              <a:ext cx="0" cy="3600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グループ化 64"/>
          <p:cNvGrpSpPr/>
          <p:nvPr/>
        </p:nvGrpSpPr>
        <p:grpSpPr>
          <a:xfrm rot="10800000">
            <a:off x="4065361" y="1340768"/>
            <a:ext cx="3385350" cy="4896544"/>
            <a:chOff x="777180" y="1374636"/>
            <a:chExt cx="3385350" cy="4896544"/>
          </a:xfrm>
        </p:grpSpPr>
        <p:sp>
          <p:nvSpPr>
            <p:cNvPr id="66" name="円弧 65"/>
            <p:cNvSpPr/>
            <p:nvPr/>
          </p:nvSpPr>
          <p:spPr>
            <a:xfrm rot="10800000">
              <a:off x="777180" y="1701646"/>
              <a:ext cx="1108923" cy="4234926"/>
            </a:xfrm>
            <a:prstGeom prst="arc">
              <a:avLst>
                <a:gd name="adj1" fmla="val 16200000"/>
                <a:gd name="adj2" fmla="val 542521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7" name="直線コネクタ 66"/>
            <p:cNvCxnSpPr/>
            <p:nvPr/>
          </p:nvCxnSpPr>
          <p:spPr>
            <a:xfrm>
              <a:off x="1316933" y="1700808"/>
              <a:ext cx="2844623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>
              <a:off x="1324319" y="5936572"/>
              <a:ext cx="2816458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>
            <a:xfrm flipV="1">
              <a:off x="4162530" y="1374636"/>
              <a:ext cx="0" cy="3600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>
            <a:xfrm flipV="1">
              <a:off x="4106483" y="5911140"/>
              <a:ext cx="0" cy="3600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テキスト ボックス 70"/>
          <p:cNvSpPr txBox="1"/>
          <p:nvPr/>
        </p:nvSpPr>
        <p:spPr>
          <a:xfrm>
            <a:off x="4090130" y="1772816"/>
            <a:ext cx="2354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30bar N</a:t>
            </a:r>
            <a:r>
              <a:rPr kumimoji="1" lang="en-US" altLang="ja-JP" baseline="-25000" dirty="0" smtClean="0"/>
              <a:t>2</a:t>
            </a:r>
            <a:r>
              <a:rPr kumimoji="1" lang="en-US" altLang="ja-JP" dirty="0" smtClean="0"/>
              <a:t>? CO</a:t>
            </a:r>
            <a:r>
              <a:rPr kumimoji="1" lang="en-US" altLang="ja-JP" baseline="-25000" dirty="0" smtClean="0"/>
              <a:t>2</a:t>
            </a:r>
            <a:r>
              <a:rPr kumimoji="1" lang="en-US" altLang="ja-JP" dirty="0" smtClean="0"/>
              <a:t>?</a:t>
            </a:r>
            <a:endParaRPr kumimoji="1" lang="ja-JP" altLang="en-US" dirty="0"/>
          </a:p>
        </p:txBody>
      </p:sp>
      <p:cxnSp>
        <p:nvCxnSpPr>
          <p:cNvPr id="73" name="直線コネクタ 72"/>
          <p:cNvCxnSpPr/>
          <p:nvPr/>
        </p:nvCxnSpPr>
        <p:spPr>
          <a:xfrm flipH="1">
            <a:off x="1475656" y="3379011"/>
            <a:ext cx="45823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H="1">
            <a:off x="1470300" y="3654343"/>
            <a:ext cx="45823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>
            <a:off x="1470300" y="3162987"/>
            <a:ext cx="0" cy="6980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390862" y="940833"/>
            <a:ext cx="2957002" cy="615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~5MHz wave digitizer</a:t>
            </a:r>
          </a:p>
          <a:p>
            <a:r>
              <a:rPr lang="en-US" altLang="ja-JP" dirty="0" smtClean="0"/>
              <a:t>(Switched capacitor array?)</a:t>
            </a:r>
            <a:endParaRPr kumimoji="1" lang="ja-JP" altLang="en-US" dirty="0"/>
          </a:p>
        </p:txBody>
      </p:sp>
      <p:cxnSp>
        <p:nvCxnSpPr>
          <p:cNvPr id="79" name="直線矢印コネクタ 78"/>
          <p:cNvCxnSpPr/>
          <p:nvPr/>
        </p:nvCxnSpPr>
        <p:spPr>
          <a:xfrm>
            <a:off x="2000541" y="1596687"/>
            <a:ext cx="627243" cy="6906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flipH="1">
            <a:off x="7380312" y="2539464"/>
            <a:ext cx="41657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 flipH="1">
            <a:off x="7380312" y="2890999"/>
            <a:ext cx="45823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>
            <a:off x="7812360" y="2353965"/>
            <a:ext cx="0" cy="6980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4381500" y="5301208"/>
            <a:ext cx="2062708" cy="0"/>
          </a:xfrm>
          <a:prstGeom prst="line">
            <a:avLst/>
          </a:prstGeom>
          <a:ln w="3810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 rot="5400000">
            <a:off x="3735070" y="3983045"/>
            <a:ext cx="1448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ELCC plane</a:t>
            </a:r>
            <a:endParaRPr kumimoji="1" lang="ja-JP" altLang="en-US" dirty="0"/>
          </a:p>
        </p:txBody>
      </p:sp>
      <p:cxnSp>
        <p:nvCxnSpPr>
          <p:cNvPr id="87" name="直線矢印コネクタ 86"/>
          <p:cNvCxnSpPr>
            <a:endCxn id="4" idx="2"/>
          </p:cNvCxnSpPr>
          <p:nvPr/>
        </p:nvCxnSpPr>
        <p:spPr>
          <a:xfrm flipH="1" flipV="1">
            <a:off x="5408423" y="5376456"/>
            <a:ext cx="269222" cy="9328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5298818" y="6309320"/>
            <a:ext cx="2814292" cy="331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Cockcroft-Walton chain</a:t>
            </a:r>
            <a:endParaRPr kumimoji="1" lang="ja-JP" altLang="en-US" dirty="0"/>
          </a:p>
        </p:txBody>
      </p:sp>
      <p:cxnSp>
        <p:nvCxnSpPr>
          <p:cNvPr id="91" name="直線矢印コネクタ 90"/>
          <p:cNvCxnSpPr>
            <a:stCxn id="92" idx="1"/>
          </p:cNvCxnSpPr>
          <p:nvPr/>
        </p:nvCxnSpPr>
        <p:spPr>
          <a:xfrm flipH="1" flipV="1">
            <a:off x="6444208" y="5160122"/>
            <a:ext cx="792088" cy="9357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/>
          <p:cNvSpPr txBox="1"/>
          <p:nvPr/>
        </p:nvSpPr>
        <p:spPr>
          <a:xfrm>
            <a:off x="7236296" y="5911171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150~200kV</a:t>
            </a:r>
            <a:endParaRPr kumimoji="1" lang="ja-JP" altLang="en-US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960927" y="2564904"/>
            <a:ext cx="1230110" cy="301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field cage</a:t>
            </a:r>
            <a:endParaRPr kumimoji="1" lang="ja-JP" altLang="en-US" dirty="0"/>
          </a:p>
        </p:txBody>
      </p:sp>
      <p:cxnSp>
        <p:nvCxnSpPr>
          <p:cNvPr id="96" name="直線矢印コネクタ 95"/>
          <p:cNvCxnSpPr/>
          <p:nvPr/>
        </p:nvCxnSpPr>
        <p:spPr>
          <a:xfrm flipH="1">
            <a:off x="6084292" y="1340768"/>
            <a:ext cx="359916" cy="9465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5978245" y="764704"/>
            <a:ext cx="2300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wall for insulation and gas separation</a:t>
            </a:r>
            <a:endParaRPr kumimoji="1" lang="ja-JP" altLang="en-US" dirty="0"/>
          </a:p>
        </p:txBody>
      </p:sp>
      <p:sp>
        <p:nvSpPr>
          <p:cNvPr id="102" name="正方形/長方形 101"/>
          <p:cNvSpPr/>
          <p:nvPr/>
        </p:nvSpPr>
        <p:spPr>
          <a:xfrm>
            <a:off x="6660232" y="4941168"/>
            <a:ext cx="1286416" cy="131316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/>
          <p:cNvSpPr/>
          <p:nvPr/>
        </p:nvSpPr>
        <p:spPr>
          <a:xfrm>
            <a:off x="6669960" y="2636912"/>
            <a:ext cx="1286416" cy="131316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5" name="直線コネクタ 104"/>
          <p:cNvCxnSpPr/>
          <p:nvPr/>
        </p:nvCxnSpPr>
        <p:spPr>
          <a:xfrm>
            <a:off x="6666667" y="2636912"/>
            <a:ext cx="128685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>
            <a:off x="6692829" y="2789312"/>
            <a:ext cx="12741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>
            <a:off x="6660232" y="4941168"/>
            <a:ext cx="128685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6686394" y="5076634"/>
            <a:ext cx="12741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7380312" y="4869160"/>
            <a:ext cx="41657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 flipH="1">
            <a:off x="7332588" y="5144492"/>
            <a:ext cx="46744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7457676" y="3531411"/>
            <a:ext cx="45823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flipH="1">
            <a:off x="7452320" y="3806743"/>
            <a:ext cx="45823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>
            <a:off x="7884368" y="3315387"/>
            <a:ext cx="0" cy="6980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08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9" y="3970790"/>
            <a:ext cx="2393851" cy="271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1" y="1634083"/>
            <a:ext cx="3471546" cy="22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Readout by light collection cell</a:t>
            </a:r>
            <a:br>
              <a:rPr kumimoji="1"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名付けて</a:t>
            </a:r>
            <a:r>
              <a:rPr lang="en-US" altLang="ja-JP" dirty="0" smtClean="0"/>
              <a:t>ELCC)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>
            <a:stCxn id="13" idx="1"/>
          </p:cNvCxnSpPr>
          <p:nvPr/>
        </p:nvCxnSpPr>
        <p:spPr>
          <a:xfrm flipH="1">
            <a:off x="3131840" y="1741458"/>
            <a:ext cx="710613" cy="2473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57" idx="1"/>
          </p:cNvCxnSpPr>
          <p:nvPr/>
        </p:nvCxnSpPr>
        <p:spPr>
          <a:xfrm flipH="1" flipV="1">
            <a:off x="3394207" y="2562729"/>
            <a:ext cx="448246" cy="6757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842453" y="155679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anode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11760" y="4859868"/>
            <a:ext cx="2369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PTFE w/ holes</a:t>
            </a:r>
            <a:r>
              <a:rPr kumimoji="1" lang="en-US" altLang="ja-JP" dirty="0" smtClean="0"/>
              <a:t>(~</a:t>
            </a:r>
            <a:r>
              <a:rPr kumimoji="1" lang="en-US" altLang="ja-JP" dirty="0" smtClean="0">
                <a:latin typeface="Symbol" pitchFamily="18" charset="2"/>
              </a:rPr>
              <a:t>f</a:t>
            </a:r>
            <a:r>
              <a:rPr kumimoji="1" lang="en-US" altLang="ja-JP" dirty="0" smtClean="0"/>
              <a:t>5mm) </a:t>
            </a:r>
          </a:p>
        </p:txBody>
      </p:sp>
      <p:cxnSp>
        <p:nvCxnSpPr>
          <p:cNvPr id="18" name="直線矢印コネクタ 17"/>
          <p:cNvCxnSpPr>
            <a:stCxn id="19" idx="1"/>
          </p:cNvCxnSpPr>
          <p:nvPr/>
        </p:nvCxnSpPr>
        <p:spPr>
          <a:xfrm flipH="1" flipV="1">
            <a:off x="2771800" y="3645024"/>
            <a:ext cx="479759" cy="737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251559" y="35340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MPPC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138528" y="5754858"/>
            <a:ext cx="648072" cy="55446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MPPC</a:t>
            </a:r>
            <a:endParaRPr kumimoji="1" lang="ja-JP" altLang="en-US" sz="1400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5455516" y="1802537"/>
            <a:ext cx="0" cy="3744416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フリーフォーム 23"/>
          <p:cNvSpPr/>
          <p:nvPr/>
        </p:nvSpPr>
        <p:spPr>
          <a:xfrm>
            <a:off x="5282921" y="1829946"/>
            <a:ext cx="118129" cy="3228975"/>
          </a:xfrm>
          <a:custGeom>
            <a:avLst/>
            <a:gdLst>
              <a:gd name="connsiteX0" fmla="*/ 3089 w 223289"/>
              <a:gd name="connsiteY0" fmla="*/ 0 h 3228975"/>
              <a:gd name="connsiteX1" fmla="*/ 17377 w 223289"/>
              <a:gd name="connsiteY1" fmla="*/ 1781175 h 3228975"/>
              <a:gd name="connsiteX2" fmla="*/ 136439 w 223289"/>
              <a:gd name="connsiteY2" fmla="*/ 2090738 h 3228975"/>
              <a:gd name="connsiteX3" fmla="*/ 207877 w 223289"/>
              <a:gd name="connsiteY3" fmla="*/ 2328863 h 3228975"/>
              <a:gd name="connsiteX4" fmla="*/ 222164 w 223289"/>
              <a:gd name="connsiteY4" fmla="*/ 2819400 h 3228975"/>
              <a:gd name="connsiteX5" fmla="*/ 188827 w 223289"/>
              <a:gd name="connsiteY5" fmla="*/ 3228975 h 3228975"/>
              <a:gd name="connsiteX0" fmla="*/ 5062 w 225262"/>
              <a:gd name="connsiteY0" fmla="*/ 0 h 3228975"/>
              <a:gd name="connsiteX1" fmla="*/ 14588 w 225262"/>
              <a:gd name="connsiteY1" fmla="*/ 1633537 h 3228975"/>
              <a:gd name="connsiteX2" fmla="*/ 138412 w 225262"/>
              <a:gd name="connsiteY2" fmla="*/ 2090738 h 3228975"/>
              <a:gd name="connsiteX3" fmla="*/ 209850 w 225262"/>
              <a:gd name="connsiteY3" fmla="*/ 2328863 h 3228975"/>
              <a:gd name="connsiteX4" fmla="*/ 224137 w 225262"/>
              <a:gd name="connsiteY4" fmla="*/ 2819400 h 3228975"/>
              <a:gd name="connsiteX5" fmla="*/ 190800 w 225262"/>
              <a:gd name="connsiteY5" fmla="*/ 3228975 h 322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262" h="3228975">
                <a:moveTo>
                  <a:pt x="5062" y="0"/>
                </a:moveTo>
                <a:cubicBezTo>
                  <a:pt x="1093" y="716359"/>
                  <a:pt x="-7637" y="1285081"/>
                  <a:pt x="14588" y="1633537"/>
                </a:cubicBezTo>
                <a:cubicBezTo>
                  <a:pt x="36813" y="1981993"/>
                  <a:pt x="105868" y="1974850"/>
                  <a:pt x="138412" y="2090738"/>
                </a:cubicBezTo>
                <a:cubicBezTo>
                  <a:pt x="170956" y="2206626"/>
                  <a:pt x="195563" y="2207419"/>
                  <a:pt x="209850" y="2328863"/>
                </a:cubicBezTo>
                <a:cubicBezTo>
                  <a:pt x="224138" y="2450307"/>
                  <a:pt x="227312" y="2669381"/>
                  <a:pt x="224137" y="2819400"/>
                </a:cubicBezTo>
                <a:cubicBezTo>
                  <a:pt x="220962" y="2969419"/>
                  <a:pt x="210644" y="3086894"/>
                  <a:pt x="190800" y="3228975"/>
                </a:cubicBezTo>
              </a:path>
            </a:pathLst>
          </a:cu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5060639" y="1813922"/>
            <a:ext cx="283325" cy="3228975"/>
          </a:xfrm>
          <a:custGeom>
            <a:avLst/>
            <a:gdLst>
              <a:gd name="connsiteX0" fmla="*/ 3089 w 223289"/>
              <a:gd name="connsiteY0" fmla="*/ 0 h 3228975"/>
              <a:gd name="connsiteX1" fmla="*/ 17377 w 223289"/>
              <a:gd name="connsiteY1" fmla="*/ 1781175 h 3228975"/>
              <a:gd name="connsiteX2" fmla="*/ 136439 w 223289"/>
              <a:gd name="connsiteY2" fmla="*/ 2090738 h 3228975"/>
              <a:gd name="connsiteX3" fmla="*/ 207877 w 223289"/>
              <a:gd name="connsiteY3" fmla="*/ 2328863 h 3228975"/>
              <a:gd name="connsiteX4" fmla="*/ 222164 w 223289"/>
              <a:gd name="connsiteY4" fmla="*/ 2819400 h 3228975"/>
              <a:gd name="connsiteX5" fmla="*/ 188827 w 223289"/>
              <a:gd name="connsiteY5" fmla="*/ 3228975 h 3228975"/>
              <a:gd name="connsiteX0" fmla="*/ 5062 w 225262"/>
              <a:gd name="connsiteY0" fmla="*/ 0 h 3228975"/>
              <a:gd name="connsiteX1" fmla="*/ 14588 w 225262"/>
              <a:gd name="connsiteY1" fmla="*/ 1633537 h 3228975"/>
              <a:gd name="connsiteX2" fmla="*/ 138412 w 225262"/>
              <a:gd name="connsiteY2" fmla="*/ 2090738 h 3228975"/>
              <a:gd name="connsiteX3" fmla="*/ 209850 w 225262"/>
              <a:gd name="connsiteY3" fmla="*/ 2328863 h 3228975"/>
              <a:gd name="connsiteX4" fmla="*/ 224137 w 225262"/>
              <a:gd name="connsiteY4" fmla="*/ 2819400 h 3228975"/>
              <a:gd name="connsiteX5" fmla="*/ 190800 w 225262"/>
              <a:gd name="connsiteY5" fmla="*/ 3228975 h 3228975"/>
              <a:gd name="connsiteX0" fmla="*/ 5062 w 283587"/>
              <a:gd name="connsiteY0" fmla="*/ 0 h 3228975"/>
              <a:gd name="connsiteX1" fmla="*/ 14588 w 283587"/>
              <a:gd name="connsiteY1" fmla="*/ 1633537 h 3228975"/>
              <a:gd name="connsiteX2" fmla="*/ 138412 w 283587"/>
              <a:gd name="connsiteY2" fmla="*/ 2090738 h 3228975"/>
              <a:gd name="connsiteX3" fmla="*/ 281288 w 283587"/>
              <a:gd name="connsiteY3" fmla="*/ 2343150 h 3228975"/>
              <a:gd name="connsiteX4" fmla="*/ 224137 w 283587"/>
              <a:gd name="connsiteY4" fmla="*/ 2819400 h 3228975"/>
              <a:gd name="connsiteX5" fmla="*/ 190800 w 283587"/>
              <a:gd name="connsiteY5" fmla="*/ 3228975 h 3228975"/>
              <a:gd name="connsiteX0" fmla="*/ 3884 w 282409"/>
              <a:gd name="connsiteY0" fmla="*/ 0 h 3228975"/>
              <a:gd name="connsiteX1" fmla="*/ 13410 w 282409"/>
              <a:gd name="connsiteY1" fmla="*/ 1633537 h 3228975"/>
              <a:gd name="connsiteX2" fmla="*/ 117251 w 282409"/>
              <a:gd name="connsiteY2" fmla="*/ 2068662 h 3228975"/>
              <a:gd name="connsiteX3" fmla="*/ 137234 w 282409"/>
              <a:gd name="connsiteY3" fmla="*/ 2090738 h 3228975"/>
              <a:gd name="connsiteX4" fmla="*/ 280110 w 282409"/>
              <a:gd name="connsiteY4" fmla="*/ 2343150 h 3228975"/>
              <a:gd name="connsiteX5" fmla="*/ 222959 w 282409"/>
              <a:gd name="connsiteY5" fmla="*/ 2819400 h 3228975"/>
              <a:gd name="connsiteX6" fmla="*/ 189622 w 282409"/>
              <a:gd name="connsiteY6" fmla="*/ 3228975 h 3228975"/>
              <a:gd name="connsiteX0" fmla="*/ 3884 w 280448"/>
              <a:gd name="connsiteY0" fmla="*/ 0 h 3228975"/>
              <a:gd name="connsiteX1" fmla="*/ 13410 w 280448"/>
              <a:gd name="connsiteY1" fmla="*/ 1633537 h 3228975"/>
              <a:gd name="connsiteX2" fmla="*/ 117251 w 280448"/>
              <a:gd name="connsiteY2" fmla="*/ 2068662 h 3228975"/>
              <a:gd name="connsiteX3" fmla="*/ 194384 w 280448"/>
              <a:gd name="connsiteY3" fmla="*/ 2162175 h 3228975"/>
              <a:gd name="connsiteX4" fmla="*/ 280110 w 280448"/>
              <a:gd name="connsiteY4" fmla="*/ 2343150 h 3228975"/>
              <a:gd name="connsiteX5" fmla="*/ 222959 w 280448"/>
              <a:gd name="connsiteY5" fmla="*/ 2819400 h 3228975"/>
              <a:gd name="connsiteX6" fmla="*/ 189622 w 280448"/>
              <a:gd name="connsiteY6" fmla="*/ 3228975 h 3228975"/>
              <a:gd name="connsiteX0" fmla="*/ 2083 w 278647"/>
              <a:gd name="connsiteY0" fmla="*/ 0 h 3228975"/>
              <a:gd name="connsiteX1" fmla="*/ 11609 w 278647"/>
              <a:gd name="connsiteY1" fmla="*/ 1633537 h 3228975"/>
              <a:gd name="connsiteX2" fmla="*/ 77350 w 278647"/>
              <a:gd name="connsiteY2" fmla="*/ 2006750 h 3228975"/>
              <a:gd name="connsiteX3" fmla="*/ 192583 w 278647"/>
              <a:gd name="connsiteY3" fmla="*/ 2162175 h 3228975"/>
              <a:gd name="connsiteX4" fmla="*/ 278309 w 278647"/>
              <a:gd name="connsiteY4" fmla="*/ 2343150 h 3228975"/>
              <a:gd name="connsiteX5" fmla="*/ 221158 w 278647"/>
              <a:gd name="connsiteY5" fmla="*/ 2819400 h 3228975"/>
              <a:gd name="connsiteX6" fmla="*/ 187821 w 278647"/>
              <a:gd name="connsiteY6" fmla="*/ 3228975 h 3228975"/>
              <a:gd name="connsiteX0" fmla="*/ 2083 w 283325"/>
              <a:gd name="connsiteY0" fmla="*/ 0 h 3228975"/>
              <a:gd name="connsiteX1" fmla="*/ 11609 w 283325"/>
              <a:gd name="connsiteY1" fmla="*/ 1633537 h 3228975"/>
              <a:gd name="connsiteX2" fmla="*/ 77350 w 283325"/>
              <a:gd name="connsiteY2" fmla="*/ 2006750 h 3228975"/>
              <a:gd name="connsiteX3" fmla="*/ 192583 w 283325"/>
              <a:gd name="connsiteY3" fmla="*/ 2162175 h 3228975"/>
              <a:gd name="connsiteX4" fmla="*/ 278309 w 283325"/>
              <a:gd name="connsiteY4" fmla="*/ 2343150 h 3228975"/>
              <a:gd name="connsiteX5" fmla="*/ 264021 w 283325"/>
              <a:gd name="connsiteY5" fmla="*/ 2828925 h 3228975"/>
              <a:gd name="connsiteX6" fmla="*/ 187821 w 283325"/>
              <a:gd name="connsiteY6" fmla="*/ 3228975 h 322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3325" h="3228975">
                <a:moveTo>
                  <a:pt x="2083" y="0"/>
                </a:moveTo>
                <a:cubicBezTo>
                  <a:pt x="-1886" y="716359"/>
                  <a:pt x="-935" y="1299079"/>
                  <a:pt x="11609" y="1633537"/>
                </a:cubicBezTo>
                <a:cubicBezTo>
                  <a:pt x="24153" y="1967995"/>
                  <a:pt x="56713" y="1930550"/>
                  <a:pt x="77350" y="2006750"/>
                </a:cubicBezTo>
                <a:cubicBezTo>
                  <a:pt x="97987" y="2082950"/>
                  <a:pt x="159090" y="2106108"/>
                  <a:pt x="192583" y="2162175"/>
                </a:cubicBezTo>
                <a:cubicBezTo>
                  <a:pt x="226076" y="2218242"/>
                  <a:pt x="266403" y="2232025"/>
                  <a:pt x="278309" y="2343150"/>
                </a:cubicBezTo>
                <a:cubicBezTo>
                  <a:pt x="290215" y="2454275"/>
                  <a:pt x="279102" y="2681288"/>
                  <a:pt x="264021" y="2828925"/>
                </a:cubicBezTo>
                <a:cubicBezTo>
                  <a:pt x="248940" y="2976562"/>
                  <a:pt x="207665" y="3086894"/>
                  <a:pt x="187821" y="3228975"/>
                </a:cubicBezTo>
              </a:path>
            </a:pathLst>
          </a:cu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 flipH="1">
            <a:off x="5494183" y="1791821"/>
            <a:ext cx="144016" cy="3228975"/>
          </a:xfrm>
          <a:custGeom>
            <a:avLst/>
            <a:gdLst>
              <a:gd name="connsiteX0" fmla="*/ 3089 w 223289"/>
              <a:gd name="connsiteY0" fmla="*/ 0 h 3228975"/>
              <a:gd name="connsiteX1" fmla="*/ 17377 w 223289"/>
              <a:gd name="connsiteY1" fmla="*/ 1781175 h 3228975"/>
              <a:gd name="connsiteX2" fmla="*/ 136439 w 223289"/>
              <a:gd name="connsiteY2" fmla="*/ 2090738 h 3228975"/>
              <a:gd name="connsiteX3" fmla="*/ 207877 w 223289"/>
              <a:gd name="connsiteY3" fmla="*/ 2328863 h 3228975"/>
              <a:gd name="connsiteX4" fmla="*/ 222164 w 223289"/>
              <a:gd name="connsiteY4" fmla="*/ 2819400 h 3228975"/>
              <a:gd name="connsiteX5" fmla="*/ 188827 w 223289"/>
              <a:gd name="connsiteY5" fmla="*/ 3228975 h 3228975"/>
              <a:gd name="connsiteX0" fmla="*/ 5062 w 225262"/>
              <a:gd name="connsiteY0" fmla="*/ 0 h 3228975"/>
              <a:gd name="connsiteX1" fmla="*/ 14588 w 225262"/>
              <a:gd name="connsiteY1" fmla="*/ 1633537 h 3228975"/>
              <a:gd name="connsiteX2" fmla="*/ 138412 w 225262"/>
              <a:gd name="connsiteY2" fmla="*/ 2090738 h 3228975"/>
              <a:gd name="connsiteX3" fmla="*/ 209850 w 225262"/>
              <a:gd name="connsiteY3" fmla="*/ 2328863 h 3228975"/>
              <a:gd name="connsiteX4" fmla="*/ 224137 w 225262"/>
              <a:gd name="connsiteY4" fmla="*/ 2819400 h 3228975"/>
              <a:gd name="connsiteX5" fmla="*/ 190800 w 225262"/>
              <a:gd name="connsiteY5" fmla="*/ 3228975 h 322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262" h="3228975">
                <a:moveTo>
                  <a:pt x="5062" y="0"/>
                </a:moveTo>
                <a:cubicBezTo>
                  <a:pt x="1093" y="716359"/>
                  <a:pt x="-7637" y="1285081"/>
                  <a:pt x="14588" y="1633537"/>
                </a:cubicBezTo>
                <a:cubicBezTo>
                  <a:pt x="36813" y="1981993"/>
                  <a:pt x="105868" y="1974850"/>
                  <a:pt x="138412" y="2090738"/>
                </a:cubicBezTo>
                <a:cubicBezTo>
                  <a:pt x="170956" y="2206626"/>
                  <a:pt x="195563" y="2207419"/>
                  <a:pt x="209850" y="2328863"/>
                </a:cubicBezTo>
                <a:cubicBezTo>
                  <a:pt x="224138" y="2450307"/>
                  <a:pt x="227312" y="2669381"/>
                  <a:pt x="224137" y="2819400"/>
                </a:cubicBezTo>
                <a:cubicBezTo>
                  <a:pt x="220962" y="2969419"/>
                  <a:pt x="210644" y="3086894"/>
                  <a:pt x="190800" y="3228975"/>
                </a:cubicBezTo>
              </a:path>
            </a:pathLst>
          </a:cu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/>
          <p:cNvSpPr/>
          <p:nvPr/>
        </p:nvSpPr>
        <p:spPr>
          <a:xfrm flipH="1">
            <a:off x="5551339" y="1813922"/>
            <a:ext cx="273111" cy="3228975"/>
          </a:xfrm>
          <a:custGeom>
            <a:avLst/>
            <a:gdLst>
              <a:gd name="connsiteX0" fmla="*/ 3089 w 223289"/>
              <a:gd name="connsiteY0" fmla="*/ 0 h 3228975"/>
              <a:gd name="connsiteX1" fmla="*/ 17377 w 223289"/>
              <a:gd name="connsiteY1" fmla="*/ 1781175 h 3228975"/>
              <a:gd name="connsiteX2" fmla="*/ 136439 w 223289"/>
              <a:gd name="connsiteY2" fmla="*/ 2090738 h 3228975"/>
              <a:gd name="connsiteX3" fmla="*/ 207877 w 223289"/>
              <a:gd name="connsiteY3" fmla="*/ 2328863 h 3228975"/>
              <a:gd name="connsiteX4" fmla="*/ 222164 w 223289"/>
              <a:gd name="connsiteY4" fmla="*/ 2819400 h 3228975"/>
              <a:gd name="connsiteX5" fmla="*/ 188827 w 223289"/>
              <a:gd name="connsiteY5" fmla="*/ 3228975 h 3228975"/>
              <a:gd name="connsiteX0" fmla="*/ 5062 w 225262"/>
              <a:gd name="connsiteY0" fmla="*/ 0 h 3228975"/>
              <a:gd name="connsiteX1" fmla="*/ 14588 w 225262"/>
              <a:gd name="connsiteY1" fmla="*/ 1633537 h 3228975"/>
              <a:gd name="connsiteX2" fmla="*/ 138412 w 225262"/>
              <a:gd name="connsiteY2" fmla="*/ 2090738 h 3228975"/>
              <a:gd name="connsiteX3" fmla="*/ 209850 w 225262"/>
              <a:gd name="connsiteY3" fmla="*/ 2328863 h 3228975"/>
              <a:gd name="connsiteX4" fmla="*/ 224137 w 225262"/>
              <a:gd name="connsiteY4" fmla="*/ 2819400 h 3228975"/>
              <a:gd name="connsiteX5" fmla="*/ 190800 w 225262"/>
              <a:gd name="connsiteY5" fmla="*/ 3228975 h 3228975"/>
              <a:gd name="connsiteX0" fmla="*/ 5062 w 283587"/>
              <a:gd name="connsiteY0" fmla="*/ 0 h 3228975"/>
              <a:gd name="connsiteX1" fmla="*/ 14588 w 283587"/>
              <a:gd name="connsiteY1" fmla="*/ 1633537 h 3228975"/>
              <a:gd name="connsiteX2" fmla="*/ 138412 w 283587"/>
              <a:gd name="connsiteY2" fmla="*/ 2090738 h 3228975"/>
              <a:gd name="connsiteX3" fmla="*/ 281288 w 283587"/>
              <a:gd name="connsiteY3" fmla="*/ 2343150 h 3228975"/>
              <a:gd name="connsiteX4" fmla="*/ 224137 w 283587"/>
              <a:gd name="connsiteY4" fmla="*/ 2819400 h 3228975"/>
              <a:gd name="connsiteX5" fmla="*/ 190800 w 283587"/>
              <a:gd name="connsiteY5" fmla="*/ 3228975 h 3228975"/>
              <a:gd name="connsiteX0" fmla="*/ 3884 w 282409"/>
              <a:gd name="connsiteY0" fmla="*/ 0 h 3228975"/>
              <a:gd name="connsiteX1" fmla="*/ 13410 w 282409"/>
              <a:gd name="connsiteY1" fmla="*/ 1633537 h 3228975"/>
              <a:gd name="connsiteX2" fmla="*/ 117251 w 282409"/>
              <a:gd name="connsiteY2" fmla="*/ 2068662 h 3228975"/>
              <a:gd name="connsiteX3" fmla="*/ 137234 w 282409"/>
              <a:gd name="connsiteY3" fmla="*/ 2090738 h 3228975"/>
              <a:gd name="connsiteX4" fmla="*/ 280110 w 282409"/>
              <a:gd name="connsiteY4" fmla="*/ 2343150 h 3228975"/>
              <a:gd name="connsiteX5" fmla="*/ 222959 w 282409"/>
              <a:gd name="connsiteY5" fmla="*/ 2819400 h 3228975"/>
              <a:gd name="connsiteX6" fmla="*/ 189622 w 282409"/>
              <a:gd name="connsiteY6" fmla="*/ 3228975 h 3228975"/>
              <a:gd name="connsiteX0" fmla="*/ 3884 w 280448"/>
              <a:gd name="connsiteY0" fmla="*/ 0 h 3228975"/>
              <a:gd name="connsiteX1" fmla="*/ 13410 w 280448"/>
              <a:gd name="connsiteY1" fmla="*/ 1633537 h 3228975"/>
              <a:gd name="connsiteX2" fmla="*/ 117251 w 280448"/>
              <a:gd name="connsiteY2" fmla="*/ 2068662 h 3228975"/>
              <a:gd name="connsiteX3" fmla="*/ 194384 w 280448"/>
              <a:gd name="connsiteY3" fmla="*/ 2162175 h 3228975"/>
              <a:gd name="connsiteX4" fmla="*/ 280110 w 280448"/>
              <a:gd name="connsiteY4" fmla="*/ 2343150 h 3228975"/>
              <a:gd name="connsiteX5" fmla="*/ 222959 w 280448"/>
              <a:gd name="connsiteY5" fmla="*/ 2819400 h 3228975"/>
              <a:gd name="connsiteX6" fmla="*/ 189622 w 280448"/>
              <a:gd name="connsiteY6" fmla="*/ 3228975 h 3228975"/>
              <a:gd name="connsiteX0" fmla="*/ 2083 w 278647"/>
              <a:gd name="connsiteY0" fmla="*/ 0 h 3228975"/>
              <a:gd name="connsiteX1" fmla="*/ 11609 w 278647"/>
              <a:gd name="connsiteY1" fmla="*/ 1633537 h 3228975"/>
              <a:gd name="connsiteX2" fmla="*/ 77350 w 278647"/>
              <a:gd name="connsiteY2" fmla="*/ 2006750 h 3228975"/>
              <a:gd name="connsiteX3" fmla="*/ 192583 w 278647"/>
              <a:gd name="connsiteY3" fmla="*/ 2162175 h 3228975"/>
              <a:gd name="connsiteX4" fmla="*/ 278309 w 278647"/>
              <a:gd name="connsiteY4" fmla="*/ 2343150 h 3228975"/>
              <a:gd name="connsiteX5" fmla="*/ 221158 w 278647"/>
              <a:gd name="connsiteY5" fmla="*/ 2819400 h 3228975"/>
              <a:gd name="connsiteX6" fmla="*/ 187821 w 278647"/>
              <a:gd name="connsiteY6" fmla="*/ 3228975 h 3228975"/>
              <a:gd name="connsiteX0" fmla="*/ 2083 w 283325"/>
              <a:gd name="connsiteY0" fmla="*/ 0 h 3228975"/>
              <a:gd name="connsiteX1" fmla="*/ 11609 w 283325"/>
              <a:gd name="connsiteY1" fmla="*/ 1633537 h 3228975"/>
              <a:gd name="connsiteX2" fmla="*/ 77350 w 283325"/>
              <a:gd name="connsiteY2" fmla="*/ 2006750 h 3228975"/>
              <a:gd name="connsiteX3" fmla="*/ 192583 w 283325"/>
              <a:gd name="connsiteY3" fmla="*/ 2162175 h 3228975"/>
              <a:gd name="connsiteX4" fmla="*/ 278309 w 283325"/>
              <a:gd name="connsiteY4" fmla="*/ 2343150 h 3228975"/>
              <a:gd name="connsiteX5" fmla="*/ 264021 w 283325"/>
              <a:gd name="connsiteY5" fmla="*/ 2828925 h 3228975"/>
              <a:gd name="connsiteX6" fmla="*/ 187821 w 283325"/>
              <a:gd name="connsiteY6" fmla="*/ 3228975 h 322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3325" h="3228975">
                <a:moveTo>
                  <a:pt x="2083" y="0"/>
                </a:moveTo>
                <a:cubicBezTo>
                  <a:pt x="-1886" y="716359"/>
                  <a:pt x="-935" y="1299079"/>
                  <a:pt x="11609" y="1633537"/>
                </a:cubicBezTo>
                <a:cubicBezTo>
                  <a:pt x="24153" y="1967995"/>
                  <a:pt x="56713" y="1930550"/>
                  <a:pt x="77350" y="2006750"/>
                </a:cubicBezTo>
                <a:cubicBezTo>
                  <a:pt x="97987" y="2082950"/>
                  <a:pt x="159090" y="2106108"/>
                  <a:pt x="192583" y="2162175"/>
                </a:cubicBezTo>
                <a:cubicBezTo>
                  <a:pt x="226076" y="2218242"/>
                  <a:pt x="266403" y="2232025"/>
                  <a:pt x="278309" y="2343150"/>
                </a:cubicBezTo>
                <a:cubicBezTo>
                  <a:pt x="290215" y="2454275"/>
                  <a:pt x="279102" y="2681288"/>
                  <a:pt x="264021" y="2828925"/>
                </a:cubicBezTo>
                <a:cubicBezTo>
                  <a:pt x="248940" y="2976562"/>
                  <a:pt x="207665" y="3086894"/>
                  <a:pt x="187821" y="3228975"/>
                </a:cubicBezTo>
              </a:path>
            </a:pathLst>
          </a:cu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72000" y="1497558"/>
            <a:ext cx="2144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Line of electric force</a:t>
            </a:r>
            <a:endParaRPr kumimoji="1" lang="ja-JP" altLang="en-US" dirty="0"/>
          </a:p>
        </p:txBody>
      </p:sp>
      <p:cxnSp>
        <p:nvCxnSpPr>
          <p:cNvPr id="1025" name="直線矢印コネクタ 1024"/>
          <p:cNvCxnSpPr/>
          <p:nvPr/>
        </p:nvCxnSpPr>
        <p:spPr>
          <a:xfrm flipH="1">
            <a:off x="5060639" y="4766425"/>
            <a:ext cx="336321" cy="72008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直線矢印コネクタ 1029"/>
          <p:cNvCxnSpPr>
            <a:stCxn id="29" idx="5"/>
          </p:cNvCxnSpPr>
          <p:nvPr/>
        </p:nvCxnSpPr>
        <p:spPr>
          <a:xfrm flipV="1">
            <a:off x="5324660" y="4178801"/>
            <a:ext cx="363234" cy="464046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直線矢印コネクタ 1031"/>
          <p:cNvCxnSpPr/>
          <p:nvPr/>
        </p:nvCxnSpPr>
        <p:spPr>
          <a:xfrm>
            <a:off x="5703833" y="4178801"/>
            <a:ext cx="120617" cy="1152128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直線矢印コネクタ 1033"/>
          <p:cNvCxnSpPr/>
          <p:nvPr/>
        </p:nvCxnSpPr>
        <p:spPr>
          <a:xfrm flipH="1">
            <a:off x="5494183" y="5330929"/>
            <a:ext cx="330268" cy="423929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直線矢印コネクタ 1035"/>
          <p:cNvCxnSpPr/>
          <p:nvPr/>
        </p:nvCxnSpPr>
        <p:spPr>
          <a:xfrm>
            <a:off x="5060639" y="4862877"/>
            <a:ext cx="763811" cy="684076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直線矢印コネクタ 1037"/>
          <p:cNvCxnSpPr/>
          <p:nvPr/>
        </p:nvCxnSpPr>
        <p:spPr>
          <a:xfrm flipH="1">
            <a:off x="5703833" y="5546953"/>
            <a:ext cx="120618" cy="20790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直線コネクタ 1032"/>
          <p:cNvCxnSpPr/>
          <p:nvPr/>
        </p:nvCxnSpPr>
        <p:spPr>
          <a:xfrm flipV="1">
            <a:off x="5858986" y="4178801"/>
            <a:ext cx="0" cy="157605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flipV="1">
            <a:off x="5028142" y="4178801"/>
            <a:ext cx="0" cy="157605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直線コネクタ 1036"/>
          <p:cNvCxnSpPr/>
          <p:nvPr/>
        </p:nvCxnSpPr>
        <p:spPr>
          <a:xfrm>
            <a:off x="5004048" y="4178801"/>
            <a:ext cx="2689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5620468" y="4178801"/>
            <a:ext cx="2689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5" name="直線コネクタ 1044"/>
          <p:cNvCxnSpPr/>
          <p:nvPr/>
        </p:nvCxnSpPr>
        <p:spPr>
          <a:xfrm>
            <a:off x="5028142" y="4966829"/>
            <a:ext cx="830844" cy="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3842453" y="2307142"/>
            <a:ext cx="1705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Mesh </a:t>
            </a:r>
          </a:p>
          <a:p>
            <a:r>
              <a:rPr lang="en-US" altLang="ja-JP" dirty="0" smtClean="0"/>
              <a:t>electrode</a:t>
            </a:r>
            <a:endParaRPr kumimoji="1" lang="ja-JP" altLang="en-US" dirty="0"/>
          </a:p>
        </p:txBody>
      </p:sp>
      <p:cxnSp>
        <p:nvCxnSpPr>
          <p:cNvPr id="34" name="直線矢印コネクタ 33"/>
          <p:cNvCxnSpPr/>
          <p:nvPr/>
        </p:nvCxnSpPr>
        <p:spPr>
          <a:xfrm flipH="1">
            <a:off x="1979712" y="5085184"/>
            <a:ext cx="43204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>
            <a:off x="5060639" y="2706195"/>
            <a:ext cx="0" cy="2060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>
            <a:off x="5282922" y="2705389"/>
            <a:ext cx="0" cy="2060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>
            <a:off x="5451877" y="2699885"/>
            <a:ext cx="0" cy="2060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5634649" y="2697076"/>
            <a:ext cx="0" cy="2060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5825734" y="2717274"/>
            <a:ext cx="0" cy="2060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6436136" y="2238956"/>
            <a:ext cx="2528352" cy="356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6918381" y="1863963"/>
            <a:ext cx="2003982" cy="401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FEMM</a:t>
            </a:r>
            <a:r>
              <a:rPr lang="ja-JP" altLang="en-US" dirty="0" smtClean="0"/>
              <a:t>による計算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300192" y="6165304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詳しくは、次の発表者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秋山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250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What’s new?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73902"/>
            <a:ext cx="8229600" cy="497855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WLS+MPPC</a:t>
            </a:r>
            <a:r>
              <a:rPr kumimoji="1" lang="ja-JP" altLang="en-US" dirty="0" smtClean="0"/>
              <a:t>ではなく、</a:t>
            </a:r>
            <a:r>
              <a:rPr kumimoji="1" lang="en-US" altLang="ja-JP" dirty="0" smtClean="0"/>
              <a:t>UV sensitive</a:t>
            </a:r>
            <a:r>
              <a:rPr kumimoji="1" lang="ja-JP" altLang="en-US" dirty="0" smtClean="0"/>
              <a:t>な</a:t>
            </a:r>
            <a:r>
              <a:rPr kumimoji="1" lang="en-US" altLang="ja-JP" dirty="0" smtClean="0"/>
              <a:t>MPPC</a:t>
            </a:r>
            <a:r>
              <a:rPr kumimoji="1" lang="ja-JP" altLang="en-US" dirty="0" smtClean="0"/>
              <a:t>を使う。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 startAt="2"/>
            </a:pPr>
            <a:r>
              <a:rPr kumimoji="1" lang="en-US" altLang="ja-JP" dirty="0" smtClean="0"/>
              <a:t>Proportional scintillation (Electro-luminescence)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読み出し部にアイデア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 smtClean="0">
                <a:solidFill>
                  <a:srgbClr val="0000CC"/>
                </a:solidFill>
              </a:rPr>
              <a:t>ELCC</a:t>
            </a:r>
          </a:p>
          <a:p>
            <a:pPr marL="914400" lvl="1" indent="-514350">
              <a:buFont typeface="+mj-ea"/>
              <a:buAutoNum type="circleNumDbPlain"/>
            </a:pPr>
            <a:r>
              <a:rPr kumimoji="1" lang="en-US" altLang="ja-JP" dirty="0" smtClean="0"/>
              <a:t>Electro-luminescence</a:t>
            </a:r>
            <a:r>
              <a:rPr kumimoji="1" lang="ja-JP" altLang="en-US" dirty="0" smtClean="0"/>
              <a:t>光の収集効率は格段に良くなる（はず</a:t>
            </a:r>
            <a:r>
              <a:rPr kumimoji="1" lang="en-US" altLang="ja-JP" dirty="0" smtClean="0"/>
              <a:t>)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ja-JP" altLang="en-US" dirty="0" smtClean="0"/>
              <a:t>トラッキングの際のクロストークが小さくなる（はず）</a:t>
            </a:r>
            <a:endParaRPr lang="en-US" altLang="ja-JP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ja-JP" altLang="en-US" dirty="0" smtClean="0"/>
              <a:t>エネルギーも</a:t>
            </a:r>
            <a:r>
              <a:rPr lang="en-US" altLang="ja-JP" dirty="0" smtClean="0"/>
              <a:t>MPPC</a:t>
            </a:r>
            <a:r>
              <a:rPr lang="ja-JP" altLang="en-US" dirty="0" smtClean="0"/>
              <a:t>で測定。場所依存が小さくなってエネルギー分解能が上がる（はず）</a:t>
            </a:r>
            <a:endParaRPr lang="en-US" altLang="ja-JP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ja-JP" altLang="en-US" dirty="0"/>
              <a:t>構造的</a:t>
            </a:r>
            <a:r>
              <a:rPr lang="ja-JP" altLang="en-US" dirty="0" smtClean="0"/>
              <a:t>にも大きくしやすい（はず）</a:t>
            </a:r>
            <a:endParaRPr lang="en-US" altLang="ja-JP" dirty="0"/>
          </a:p>
          <a:p>
            <a:pPr marL="400050" lvl="1" indent="0">
              <a:buNone/>
            </a:pPr>
            <a:r>
              <a:rPr lang="ja-JP" altLang="en-US" dirty="0" smtClean="0"/>
              <a:t>原理検証が必要　</a:t>
            </a:r>
            <a:r>
              <a:rPr lang="ja-JP" altLang="en-US" dirty="0" smtClean="0">
                <a:sym typeface="Symbol"/>
              </a:rPr>
              <a:t>　次の秋山君の発表</a:t>
            </a:r>
            <a:endParaRPr lang="en-US" altLang="ja-JP" dirty="0" smtClean="0"/>
          </a:p>
          <a:p>
            <a:pPr marL="914400" lvl="1" indent="-514350">
              <a:buAutoNum type="circleNumDbPlain"/>
            </a:pPr>
            <a:endParaRPr kumimoji="1" lang="ja-JP" altLang="en-US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3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</TotalTime>
  <Words>915</Words>
  <Application>Microsoft Office PowerPoint</Application>
  <PresentationFormat>画面に合わせる (4:3)</PresentationFormat>
  <Paragraphs>227</Paragraphs>
  <Slides>24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Office ​​テーマ</vt:lpstr>
      <vt:lpstr>二重ベータ崩壊探索に向けた キセノン比例シンチレーションTPC検出器の開発 I</vt:lpstr>
      <vt:lpstr>はじめに</vt:lpstr>
      <vt:lpstr>Statistical limit of ionization in Xenon</vt:lpstr>
      <vt:lpstr>Electroluminescence</vt:lpstr>
      <vt:lpstr>PowerPoint プレゼンテーション</vt:lpstr>
      <vt:lpstr>我々のBaseline design(目標)</vt:lpstr>
      <vt:lpstr>全体概念図</vt:lpstr>
      <vt:lpstr>Readout by light collection cell (名付けてELCC)</vt:lpstr>
      <vt:lpstr>What’s new?</vt:lpstr>
      <vt:lpstr>simulation example 1 row track</vt:lpstr>
      <vt:lpstr>simulation example 1 diffusion after 1m drift</vt:lpstr>
      <vt:lpstr>simulation example 1 segmentation (7.5mm in x or y and 2mm in z)</vt:lpstr>
      <vt:lpstr>simulation example 2 row track</vt:lpstr>
      <vt:lpstr>simulation example 2 diffusion after 1m drift</vt:lpstr>
      <vt:lpstr>simulation example 2 segmentation (7.5mm in x or y and 2mm in z)</vt:lpstr>
      <vt:lpstr>2.5MeV electron example1</vt:lpstr>
      <vt:lpstr>2.5MeV electron example2</vt:lpstr>
      <vt:lpstr>2.5MeV alpha example</vt:lpstr>
      <vt:lpstr>trackイメージにより</vt:lpstr>
      <vt:lpstr>MPPCに対する要求</vt:lpstr>
      <vt:lpstr>年次計画</vt:lpstr>
      <vt:lpstr>PowerPoint プレゼンテーション</vt:lpstr>
      <vt:lpstr>Electric Field and electron drift</vt:lpstr>
      <vt:lpstr>はじめに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希ガス比例シンチレーション検出器の開発</dc:title>
  <dc:creator>Atsuko K.Ichikawa</dc:creator>
  <cp:lastModifiedBy>Atsuko K.Ichikawa</cp:lastModifiedBy>
  <cp:revision>107</cp:revision>
  <cp:lastPrinted>2013-09-17T02:14:38Z</cp:lastPrinted>
  <dcterms:created xsi:type="dcterms:W3CDTF">2013-04-19T00:53:58Z</dcterms:created>
  <dcterms:modified xsi:type="dcterms:W3CDTF">2013-09-18T04:49:56Z</dcterms:modified>
</cp:coreProperties>
</file>