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86" r:id="rId16"/>
    <p:sldId id="257" r:id="rId17"/>
    <p:sldId id="259" r:id="rId18"/>
    <p:sldId id="263" r:id="rId19"/>
    <p:sldId id="264" r:id="rId20"/>
    <p:sldId id="265" r:id="rId21"/>
    <p:sldId id="268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88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1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3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59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94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4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9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8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FAF8-EF75-4CAC-B878-ED962FD9E3A1}" type="datetimeFigureOut">
              <a:rPr kumimoji="1" lang="ja-JP" altLang="en-US" smtClean="0"/>
              <a:t>2020/3/23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5C2D-2073-4350-A318-8CC6110534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2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5400" dirty="0"/>
              <a:t>ガス検出器を用いた</a:t>
            </a:r>
            <a:br>
              <a:rPr lang="en-US" altLang="ja-JP" sz="5400" dirty="0"/>
            </a:br>
            <a:r>
              <a:rPr lang="ja-JP" altLang="en-US" sz="5400" dirty="0"/>
              <a:t>ミグダル事象の</a:t>
            </a:r>
            <a:br>
              <a:rPr lang="en-US" altLang="ja-JP" sz="5400" dirty="0"/>
            </a:br>
            <a:r>
              <a:rPr lang="ja-JP" altLang="en-US" sz="5400" dirty="0"/>
              <a:t>観測可能性について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中村輝石</a:t>
            </a:r>
            <a:r>
              <a:rPr lang="en-US" altLang="zh-TW" dirty="0"/>
              <a:t>, </a:t>
            </a:r>
            <a:r>
              <a:rPr lang="zh-TW" altLang="en-US" dirty="0"/>
              <a:t>身内賢太朗</a:t>
            </a:r>
            <a:r>
              <a:rPr lang="en-US" altLang="zh-TW" dirty="0"/>
              <a:t>, </a:t>
            </a:r>
            <a:r>
              <a:rPr lang="zh-TW" altLang="en-US" dirty="0"/>
              <a:t>伊部昌宏</a:t>
            </a:r>
            <a:r>
              <a:rPr lang="en-US" altLang="zh-TW" baseline="30000" dirty="0"/>
              <a:t>A</a:t>
            </a:r>
            <a:r>
              <a:rPr lang="en-US" altLang="zh-TW" dirty="0"/>
              <a:t>, </a:t>
            </a:r>
            <a:r>
              <a:rPr lang="zh-TW" altLang="en-US" dirty="0"/>
              <a:t>風間慎吾</a:t>
            </a:r>
            <a:r>
              <a:rPr lang="en-US" altLang="zh-TW" baseline="30000" dirty="0"/>
              <a:t>B</a:t>
            </a:r>
          </a:p>
          <a:p>
            <a:r>
              <a:rPr lang="ja-JP" altLang="en-US" dirty="0"/>
              <a:t>神戸大</a:t>
            </a:r>
            <a:r>
              <a:rPr lang="en-US" altLang="ja-JP" dirty="0"/>
              <a:t>, ICRR</a:t>
            </a:r>
            <a:r>
              <a:rPr lang="en-US" altLang="ja-JP" baseline="30000" dirty="0"/>
              <a:t>A</a:t>
            </a:r>
            <a:r>
              <a:rPr lang="en-US" altLang="ja-JP" dirty="0"/>
              <a:t>, </a:t>
            </a:r>
            <a:r>
              <a:rPr lang="ja-JP" altLang="en-US" dirty="0"/>
              <a:t>名大</a:t>
            </a:r>
            <a:r>
              <a:rPr lang="en-US" altLang="ja-JP" dirty="0"/>
              <a:t>KMI</a:t>
            </a:r>
            <a:r>
              <a:rPr lang="en-US" altLang="ja-JP" baseline="30000" dirty="0"/>
              <a:t>B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8505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105930"/>
            <a:ext cx="8349241" cy="3791791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検出した事象の確認（</a:t>
            </a:r>
            <a:r>
              <a:rPr lang="en-US" altLang="ja-JP" sz="2400" dirty="0"/>
              <a:t>fiducial-cut(veto-length=1cm)</a:t>
            </a:r>
            <a:r>
              <a:rPr lang="ja-JP" altLang="en-US" sz="2400" dirty="0"/>
              <a:t> のみ）</a:t>
            </a:r>
            <a:endParaRPr lang="en-US" altLang="ja-JP" sz="2400" dirty="0"/>
          </a:p>
          <a:p>
            <a:pPr lvl="1"/>
            <a:r>
              <a:rPr lang="en-US" altLang="ja-JP" sz="2000" dirty="0"/>
              <a:t>efficiency</a:t>
            </a:r>
            <a:r>
              <a:rPr lang="ja-JP" altLang="en-US" sz="2000" dirty="0"/>
              <a:t>：</a:t>
            </a:r>
            <a:r>
              <a:rPr lang="en-US" altLang="ja-JP" sz="2000" dirty="0"/>
              <a:t>7708ev/1000ev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3847" b="80330"/>
          <a:stretch/>
        </p:blipFill>
        <p:spPr>
          <a:xfrm>
            <a:off x="1434651" y="1900882"/>
            <a:ext cx="2464873" cy="22198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0067" t="39590" b="40042"/>
          <a:stretch/>
        </p:blipFill>
        <p:spPr>
          <a:xfrm>
            <a:off x="1375964" y="4446138"/>
            <a:ext cx="7619455" cy="22985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50067" t="19916" r="33076" b="60410"/>
          <a:stretch/>
        </p:blipFill>
        <p:spPr>
          <a:xfrm>
            <a:off x="6389563" y="1853732"/>
            <a:ext cx="2572334" cy="22203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50067" r="33588" b="80330"/>
          <a:stretch/>
        </p:blipFill>
        <p:spPr>
          <a:xfrm>
            <a:off x="3867725" y="1900881"/>
            <a:ext cx="2494084" cy="2219867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1686697" y="5276335"/>
            <a:ext cx="698157" cy="1000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960179" y="4897437"/>
            <a:ext cx="637431" cy="651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/>
          <p:cNvSpPr/>
          <p:nvPr/>
        </p:nvSpPr>
        <p:spPr>
          <a:xfrm>
            <a:off x="2564027" y="5858928"/>
            <a:ext cx="1235676" cy="525395"/>
          </a:xfrm>
          <a:prstGeom prst="wedgeRoundRectCallout">
            <a:avLst>
              <a:gd name="adj1" fmla="val -66744"/>
              <a:gd name="adj2" fmla="val -376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kumimoji="1" lang="ja-JP" altLang="en-US" sz="1600" dirty="0"/>
              <a:t>特性</a:t>
            </a:r>
            <a:r>
              <a:rPr kumimoji="1" lang="en-US" altLang="ja-JP" sz="1600" dirty="0"/>
              <a:t>X</a:t>
            </a:r>
            <a:r>
              <a:rPr kumimoji="1" lang="ja-JP" altLang="en-US" sz="1600" dirty="0"/>
              <a:t>線が外に出た事象</a:t>
            </a:r>
          </a:p>
        </p:txBody>
      </p:sp>
      <p:sp>
        <p:nvSpPr>
          <p:cNvPr id="14" name="吹き出し: 角を丸めた四角形 13"/>
          <p:cNvSpPr/>
          <p:nvPr/>
        </p:nvSpPr>
        <p:spPr>
          <a:xfrm>
            <a:off x="4405533" y="5681375"/>
            <a:ext cx="1418468" cy="776973"/>
          </a:xfrm>
          <a:prstGeom prst="wedgeRoundRectCallout">
            <a:avLst>
              <a:gd name="adj1" fmla="val 14897"/>
              <a:gd name="adj2" fmla="val -6552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kumimoji="1" lang="ja-JP" altLang="en-US" sz="1600" dirty="0"/>
              <a:t>特性</a:t>
            </a:r>
            <a:r>
              <a:rPr kumimoji="1" lang="en-US" altLang="ja-JP" sz="1600" dirty="0"/>
              <a:t>X</a:t>
            </a:r>
            <a:r>
              <a:rPr kumimoji="1" lang="ja-JP" altLang="en-US" sz="1600" dirty="0"/>
              <a:t>線がクラスター</a:t>
            </a:r>
            <a:r>
              <a:rPr kumimoji="1" lang="en-US" altLang="ja-JP" sz="1600" dirty="0"/>
              <a:t>0</a:t>
            </a:r>
            <a:r>
              <a:rPr kumimoji="1" lang="ja-JP" altLang="en-US" sz="1600" dirty="0"/>
              <a:t>にマージした事象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16198" y="4244749"/>
            <a:ext cx="1101777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エネルギー</a:t>
            </a:r>
            <a:endParaRPr kumimoji="1" lang="en-US" altLang="ja-JP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026359" y="4244749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0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676754" y="4244749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116198" y="1900881"/>
            <a:ext cx="0" cy="341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/>
          <p:cNvSpPr/>
          <p:nvPr/>
        </p:nvSpPr>
        <p:spPr>
          <a:xfrm>
            <a:off x="2512429" y="2510219"/>
            <a:ext cx="1235676" cy="525395"/>
          </a:xfrm>
          <a:prstGeom prst="wedgeRoundRectCallout">
            <a:avLst>
              <a:gd name="adj1" fmla="val -76744"/>
              <a:gd name="adj2" fmla="val -1352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kumimoji="1" lang="ja-JP" altLang="en-US" sz="1600" dirty="0"/>
              <a:t>クラスターが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個の事象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-7023" y="3713168"/>
            <a:ext cx="1624310" cy="1264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カット条件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fid-cut(</a:t>
            </a:r>
            <a:r>
              <a:rPr kumimoji="1" lang="en-US" altLang="ja-JP" sz="1400" dirty="0" err="1"/>
              <a:t>vl</a:t>
            </a:r>
            <a:r>
              <a:rPr kumimoji="1" lang="en-US" altLang="ja-JP" sz="1400" dirty="0"/>
              <a:t>=1cm)</a:t>
            </a:r>
            <a:endParaRPr kumimoji="1" lang="ja-JP" altLang="en-US" sz="1400" dirty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087395"/>
            <a:ext cx="8349241" cy="381032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検出した事象の確認</a:t>
            </a:r>
            <a:endParaRPr lang="en-US" altLang="ja-JP" sz="2400" dirty="0"/>
          </a:p>
          <a:p>
            <a:pPr lvl="1"/>
            <a:r>
              <a:rPr lang="en-US" altLang="ja-JP" sz="2000" dirty="0"/>
              <a:t>efficiency</a:t>
            </a:r>
            <a:r>
              <a:rPr lang="ja-JP" altLang="en-US" sz="2000" dirty="0"/>
              <a:t>：</a:t>
            </a:r>
            <a:r>
              <a:rPr lang="en-US" altLang="ja-JP" sz="2000" dirty="0"/>
              <a:t>4670ev/10000ev</a:t>
            </a:r>
          </a:p>
          <a:p>
            <a:endParaRPr lang="en-US" altLang="ja-JP" sz="2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49921" t="19957" r="33153" b="60309"/>
          <a:stretch/>
        </p:blipFill>
        <p:spPr>
          <a:xfrm>
            <a:off x="6470725" y="1897525"/>
            <a:ext cx="2562064" cy="22091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l="83896" b="80293"/>
          <a:stretch/>
        </p:blipFill>
        <p:spPr>
          <a:xfrm>
            <a:off x="1555745" y="1965407"/>
            <a:ext cx="2437545" cy="220619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49921" t="40067" b="40317"/>
          <a:stretch/>
        </p:blipFill>
        <p:spPr>
          <a:xfrm>
            <a:off x="1446269" y="4495922"/>
            <a:ext cx="7580342" cy="219603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/>
          <a:srcRect l="49921" r="33303" b="80293"/>
          <a:stretch/>
        </p:blipFill>
        <p:spPr>
          <a:xfrm>
            <a:off x="3929672" y="1931466"/>
            <a:ext cx="2539337" cy="2206193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16198" y="4244749"/>
            <a:ext cx="1101777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エネルギー</a:t>
            </a:r>
            <a:endParaRPr kumimoji="1" lang="en-US" altLang="ja-JP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4026359" y="4244749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0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676754" y="4244749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-7023" y="3713168"/>
            <a:ext cx="1624310" cy="1264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カット条件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fid-cut(</a:t>
            </a:r>
            <a:r>
              <a:rPr kumimoji="1" lang="en-US" altLang="ja-JP" sz="1400" dirty="0" err="1"/>
              <a:t>vl</a:t>
            </a:r>
            <a:r>
              <a:rPr kumimoji="1" lang="en-US" altLang="ja-JP" sz="1400" dirty="0"/>
              <a:t>=1cm)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 err="1"/>
              <a:t>cluster_num</a:t>
            </a:r>
            <a:r>
              <a:rPr kumimoji="1" lang="en-US" altLang="ja-JP" sz="1400" dirty="0"/>
              <a:t>=2</a:t>
            </a:r>
            <a:endParaRPr kumimoji="1" lang="ja-JP" altLang="en-US" sz="1400" dirty="0"/>
          </a:p>
        </p:txBody>
      </p:sp>
      <p:sp>
        <p:nvSpPr>
          <p:cNvPr id="28" name="吹き出し: 角を丸めた四角形 27"/>
          <p:cNvSpPr/>
          <p:nvPr/>
        </p:nvSpPr>
        <p:spPr>
          <a:xfrm>
            <a:off x="6676754" y="4591699"/>
            <a:ext cx="533512" cy="325657"/>
          </a:xfrm>
          <a:prstGeom prst="wedgeRoundRectCallout">
            <a:avLst>
              <a:gd name="adj1" fmla="val 71488"/>
              <a:gd name="adj2" fmla="val 6207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kumimoji="1" lang="en-US" altLang="ja-JP" sz="1600" dirty="0"/>
              <a:t>Kα</a:t>
            </a:r>
            <a:endParaRPr kumimoji="1" lang="ja-JP" altLang="en-US" sz="1600" dirty="0"/>
          </a:p>
        </p:txBody>
      </p:sp>
      <p:sp>
        <p:nvSpPr>
          <p:cNvPr id="29" name="吹き出し: 角を丸めた四角形 28"/>
          <p:cNvSpPr/>
          <p:nvPr/>
        </p:nvSpPr>
        <p:spPr>
          <a:xfrm>
            <a:off x="7666441" y="4837767"/>
            <a:ext cx="533512" cy="325657"/>
          </a:xfrm>
          <a:prstGeom prst="wedgeRoundRectCallout">
            <a:avLst>
              <a:gd name="adj1" fmla="val -81376"/>
              <a:gd name="adj2" fmla="val 658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kumimoji="1" lang="en-US" altLang="ja-JP" sz="1600" dirty="0"/>
              <a:t>Kβ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7531690" y="5360942"/>
            <a:ext cx="1638087" cy="867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kumimoji="1" lang="ja-JP" altLang="en-US" sz="1600" dirty="0"/>
              <a:t>連続成分の</a:t>
            </a:r>
            <a:r>
              <a:rPr kumimoji="1" lang="en-US" altLang="ja-JP" sz="1600" dirty="0"/>
              <a:t>BG</a:t>
            </a:r>
            <a:r>
              <a:rPr kumimoji="1" lang="ja-JP" altLang="en-US" sz="1600" dirty="0"/>
              <a:t>を考えると、</a:t>
            </a:r>
            <a:r>
              <a:rPr kumimoji="1" lang="en-US" altLang="ja-JP" sz="1600" dirty="0"/>
              <a:t>Kβ</a:t>
            </a:r>
            <a:r>
              <a:rPr kumimoji="1" lang="ja-JP" altLang="en-US" sz="1600" dirty="0"/>
              <a:t>の方が弱い</a:t>
            </a:r>
            <a:endParaRPr kumimoji="1" lang="en-US" altLang="ja-JP" sz="16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2116198" y="1965407"/>
            <a:ext cx="0" cy="227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349280" y="1965407"/>
            <a:ext cx="0" cy="227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116198" y="2091018"/>
            <a:ext cx="243761" cy="67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087395"/>
            <a:ext cx="8349241" cy="381032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検出した事象の確認</a:t>
            </a:r>
            <a:endParaRPr lang="en-US" altLang="ja-JP" sz="2400" dirty="0"/>
          </a:p>
          <a:p>
            <a:pPr lvl="1"/>
            <a:r>
              <a:rPr lang="en-US" altLang="ja-JP" sz="2000" dirty="0"/>
              <a:t>efficiency</a:t>
            </a:r>
            <a:r>
              <a:rPr lang="ja-JP" altLang="en-US" sz="2000" dirty="0"/>
              <a:t>：</a:t>
            </a:r>
            <a:r>
              <a:rPr lang="en-US" altLang="ja-JP" sz="2000" dirty="0"/>
              <a:t>3850ev/10000ev</a:t>
            </a:r>
          </a:p>
          <a:p>
            <a:endParaRPr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3919" b="80331"/>
          <a:stretch/>
        </p:blipFill>
        <p:spPr>
          <a:xfrm>
            <a:off x="1665761" y="2240270"/>
            <a:ext cx="2358321" cy="21331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50000" t="19973" r="33018" b="60202"/>
          <a:stretch/>
        </p:blipFill>
        <p:spPr>
          <a:xfrm>
            <a:off x="6423847" y="2149668"/>
            <a:ext cx="2490440" cy="2150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50000" t="39974" b="40224"/>
          <a:stretch/>
        </p:blipFill>
        <p:spPr>
          <a:xfrm>
            <a:off x="1581693" y="4710283"/>
            <a:ext cx="7332594" cy="214771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50000" r="33354" b="80331"/>
          <a:stretch/>
        </p:blipFill>
        <p:spPr>
          <a:xfrm>
            <a:off x="3982637" y="2203497"/>
            <a:ext cx="2441210" cy="2133177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234103" y="4453445"/>
            <a:ext cx="1101777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エネルギー</a:t>
            </a:r>
            <a:endParaRPr kumimoji="1" lang="en-US" altLang="ja-JP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144264" y="4453445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0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794659" y="4453445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-7023" y="3713168"/>
            <a:ext cx="1624310" cy="1264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カット条件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fid-cut(</a:t>
            </a:r>
            <a:r>
              <a:rPr kumimoji="1" lang="en-US" altLang="ja-JP" sz="1400" dirty="0" err="1"/>
              <a:t>vl</a:t>
            </a:r>
            <a:r>
              <a:rPr kumimoji="1" lang="en-US" altLang="ja-JP" sz="1400" dirty="0"/>
              <a:t>=1cm)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 err="1"/>
              <a:t>cluster_num</a:t>
            </a:r>
            <a:r>
              <a:rPr kumimoji="1" lang="en-US" altLang="ja-JP" sz="1400" dirty="0"/>
              <a:t>=2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E_cl1=30keV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7219357" y="4897721"/>
            <a:ext cx="0" cy="1879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cxnSpLocks/>
          </p:cNvCxnSpPr>
          <p:nvPr/>
        </p:nvCxnSpPr>
        <p:spPr>
          <a:xfrm>
            <a:off x="7368988" y="4897721"/>
            <a:ext cx="9492" cy="1879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6891618" y="5163671"/>
            <a:ext cx="32773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cxnSpLocks/>
          </p:cNvCxnSpPr>
          <p:nvPr/>
        </p:nvCxnSpPr>
        <p:spPr>
          <a:xfrm flipH="1" flipV="1">
            <a:off x="7378480" y="5167742"/>
            <a:ext cx="319961" cy="8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0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087395"/>
            <a:ext cx="8349241" cy="381032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検出した事象の確認</a:t>
            </a:r>
            <a:endParaRPr lang="en-US" altLang="ja-JP" sz="2400" dirty="0"/>
          </a:p>
          <a:p>
            <a:pPr lvl="1"/>
            <a:r>
              <a:rPr lang="en-US" altLang="ja-JP" sz="2000" dirty="0"/>
              <a:t>efficiency</a:t>
            </a:r>
            <a:r>
              <a:rPr lang="ja-JP" altLang="en-US" sz="2000" dirty="0"/>
              <a:t>：</a:t>
            </a:r>
            <a:r>
              <a:rPr lang="en-US" altLang="ja-JP" sz="2000" dirty="0"/>
              <a:t>1001ev/10000ev</a:t>
            </a:r>
          </a:p>
          <a:p>
            <a:endParaRPr lang="en-US" altLang="ja-JP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-7023" y="3713168"/>
            <a:ext cx="1624310" cy="1264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カット条件</a:t>
            </a:r>
            <a:endParaRPr kumimoji="1" lang="en-US" altLang="ja-JP" sz="1400" dirty="0"/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fid-cut(</a:t>
            </a:r>
            <a:r>
              <a:rPr kumimoji="1" lang="en-US" altLang="ja-JP" sz="1400" dirty="0" err="1"/>
              <a:t>vl</a:t>
            </a:r>
            <a:r>
              <a:rPr kumimoji="1" lang="en-US" altLang="ja-JP" sz="1400" dirty="0"/>
              <a:t>=1cm)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 err="1"/>
              <a:t>cluster_num</a:t>
            </a:r>
            <a:r>
              <a:rPr kumimoji="1" lang="en-US" altLang="ja-JP" sz="1400" dirty="0"/>
              <a:t>=2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/>
              <a:t>E_cl1=30keV</a:t>
            </a:r>
          </a:p>
          <a:p>
            <a:r>
              <a:rPr kumimoji="1" lang="ja-JP" altLang="en-US" sz="1400" dirty="0"/>
              <a:t>・</a:t>
            </a:r>
            <a:r>
              <a:rPr kumimoji="1" lang="en-US" altLang="ja-JP" sz="1400" dirty="0" err="1"/>
              <a:t>E_tot</a:t>
            </a:r>
            <a:r>
              <a:rPr kumimoji="1" lang="en-US" altLang="ja-JP" sz="1400" dirty="0"/>
              <a:t>=60-80keV</a:t>
            </a:r>
            <a:endParaRPr kumimoji="1" lang="ja-JP" altLang="en-US" sz="1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50079" t="20090" r="33153" b="60085"/>
          <a:stretch/>
        </p:blipFill>
        <p:spPr>
          <a:xfrm>
            <a:off x="6641543" y="1962902"/>
            <a:ext cx="2470608" cy="216039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/>
          <a:srcRect l="50079" t="39951" b="40316"/>
          <a:stretch/>
        </p:blipFill>
        <p:spPr>
          <a:xfrm>
            <a:off x="1677165" y="4707664"/>
            <a:ext cx="7355561" cy="215033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l="83917" b="80439"/>
          <a:stretch/>
        </p:blipFill>
        <p:spPr>
          <a:xfrm>
            <a:off x="1774537" y="2003352"/>
            <a:ext cx="2369727" cy="213167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50079" r="33176" b="80439"/>
          <a:stretch/>
        </p:blipFill>
        <p:spPr>
          <a:xfrm>
            <a:off x="4121322" y="1943817"/>
            <a:ext cx="2467246" cy="21316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234103" y="4453445"/>
            <a:ext cx="1101777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エネルギー</a:t>
            </a:r>
            <a:endParaRPr kumimoji="1" lang="en-US" altLang="ja-JP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144264" y="4453445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0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6794659" y="4453445"/>
            <a:ext cx="2164376" cy="3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/>
              <a:t>クラスター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のエネルギー</a:t>
            </a:r>
            <a:endParaRPr kumimoji="1" lang="en-US" altLang="ja-JP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055837" y="5452201"/>
            <a:ext cx="1674978" cy="97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kumimoji="1" lang="en-US" altLang="ja-JP" sz="1600" dirty="0"/>
              <a:t>129Xe</a:t>
            </a:r>
            <a:r>
              <a:rPr kumimoji="1" lang="ja-JP" altLang="en-US" sz="1600" dirty="0"/>
              <a:t>の非弾性散乱を減らせるエネルギーカット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（後述）</a:t>
            </a:r>
            <a:endParaRPr kumimoji="1" lang="en-US" altLang="ja-JP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3092119" y="4820029"/>
            <a:ext cx="0" cy="2004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/>
          </p:cNvCxnSpPr>
          <p:nvPr/>
        </p:nvCxnSpPr>
        <p:spPr>
          <a:xfrm>
            <a:off x="3493290" y="4820029"/>
            <a:ext cx="0" cy="2004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cxnSpLocks/>
          </p:cNvCxnSpPr>
          <p:nvPr/>
        </p:nvCxnSpPr>
        <p:spPr>
          <a:xfrm flipV="1">
            <a:off x="3092119" y="5180678"/>
            <a:ext cx="401171" cy="113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4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</a:t>
            </a:r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421027"/>
            <a:ext cx="4197951" cy="538990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キセノンの場合</a:t>
            </a:r>
            <a:endParaRPr lang="en-US" altLang="ja-JP" sz="2400" dirty="0"/>
          </a:p>
          <a:p>
            <a:pPr lvl="1"/>
            <a:r>
              <a:rPr lang="ja-JP" altLang="en-US" sz="2000" dirty="0"/>
              <a:t>標的：</a:t>
            </a:r>
            <a:r>
              <a:rPr lang="en-US" altLang="ja-JP" sz="2000" dirty="0" err="1"/>
              <a:t>Xe</a:t>
            </a:r>
            <a:r>
              <a:rPr lang="ja-JP" altLang="en-US" sz="2000" dirty="0"/>
              <a:t> </a:t>
            </a:r>
            <a:r>
              <a:rPr lang="en-US" altLang="ja-JP" sz="2000" dirty="0"/>
              <a:t>8atm</a:t>
            </a:r>
            <a:r>
              <a:rPr lang="ja-JP" altLang="en-US" sz="2000" dirty="0"/>
              <a:t> </a:t>
            </a:r>
            <a:r>
              <a:rPr lang="en-US" altLang="ja-JP" sz="2000" dirty="0"/>
              <a:t>30x30x30cm3</a:t>
            </a:r>
          </a:p>
          <a:p>
            <a:pPr lvl="1"/>
            <a:r>
              <a:rPr lang="ja-JP" altLang="en-US" sz="2000" dirty="0"/>
              <a:t>発生ミグダル数：</a:t>
            </a:r>
            <a:r>
              <a:rPr lang="en-US" altLang="ja-JP" sz="2000" dirty="0"/>
              <a:t>1216</a:t>
            </a:r>
            <a:r>
              <a:rPr lang="ja-JP" altLang="en-US" sz="2000" dirty="0"/>
              <a:t> 個</a:t>
            </a:r>
            <a:r>
              <a:rPr lang="en-US" altLang="ja-JP" sz="2000" dirty="0"/>
              <a:t>/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lvl="1"/>
            <a:r>
              <a:rPr lang="ja-JP" altLang="en-US" sz="2000" dirty="0"/>
              <a:t>カット後：</a:t>
            </a:r>
            <a:r>
              <a:rPr lang="en-US" altLang="ja-JP" sz="2000" dirty="0"/>
              <a:t>122</a:t>
            </a:r>
            <a:r>
              <a:rPr lang="ja-JP" altLang="en-US" sz="2000" dirty="0"/>
              <a:t> 個</a:t>
            </a:r>
            <a:r>
              <a:rPr lang="en-US" altLang="ja-JP" sz="2000" dirty="0"/>
              <a:t>/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lvl="1"/>
            <a:endParaRPr lang="en-US" altLang="ja-JP" sz="2000" dirty="0"/>
          </a:p>
          <a:p>
            <a:r>
              <a:rPr lang="ja-JP" altLang="en-US" sz="2400" dirty="0"/>
              <a:t>アルゴンの場合</a:t>
            </a:r>
            <a:endParaRPr lang="en-US" altLang="ja-JP" sz="2400" dirty="0"/>
          </a:p>
          <a:p>
            <a:pPr lvl="1"/>
            <a:r>
              <a:rPr lang="ja-JP" altLang="en-US" sz="2000" dirty="0"/>
              <a:t>標的：</a:t>
            </a:r>
            <a:r>
              <a:rPr lang="en-US" altLang="ja-JP" sz="2000" dirty="0" err="1"/>
              <a:t>Ar</a:t>
            </a:r>
            <a:r>
              <a:rPr lang="ja-JP" altLang="en-US" sz="2000" dirty="0"/>
              <a:t> </a:t>
            </a:r>
            <a:r>
              <a:rPr lang="en-US" altLang="ja-JP" sz="2000" dirty="0"/>
              <a:t>1atm</a:t>
            </a:r>
            <a:r>
              <a:rPr lang="ja-JP" altLang="en-US" sz="2000" dirty="0"/>
              <a:t> </a:t>
            </a:r>
            <a:r>
              <a:rPr lang="en-US" altLang="ja-JP" sz="2000" dirty="0"/>
              <a:t>30x30x30cm3</a:t>
            </a:r>
          </a:p>
          <a:p>
            <a:pPr lvl="1"/>
            <a:r>
              <a:rPr lang="ja-JP" altLang="en-US" sz="2000" dirty="0"/>
              <a:t>発生ミグダル数：</a:t>
            </a:r>
            <a:r>
              <a:rPr lang="en-US" altLang="ja-JP" sz="2000" dirty="0"/>
              <a:t>1223</a:t>
            </a:r>
            <a:r>
              <a:rPr lang="ja-JP" altLang="en-US" sz="2000" dirty="0"/>
              <a:t> 個</a:t>
            </a:r>
            <a:r>
              <a:rPr lang="en-US" altLang="ja-JP" sz="2000" dirty="0"/>
              <a:t>/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lvl="1"/>
            <a:r>
              <a:rPr lang="ja-JP" altLang="en-US" sz="2000" dirty="0"/>
              <a:t>カット後：</a:t>
            </a:r>
            <a:r>
              <a:rPr lang="en-US" altLang="ja-JP" sz="2000" dirty="0"/>
              <a:t>695</a:t>
            </a:r>
            <a:r>
              <a:rPr lang="ja-JP" altLang="en-US" sz="2000" dirty="0"/>
              <a:t> 個</a:t>
            </a:r>
            <a:r>
              <a:rPr lang="en-US" altLang="ja-JP" sz="2000" dirty="0"/>
              <a:t>/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endParaRPr lang="en-US" altLang="ja-JP" sz="2400" dirty="0"/>
          </a:p>
          <a:p>
            <a:r>
              <a:rPr lang="en-US" altLang="ja-JP" sz="2400" dirty="0"/>
              <a:t>BG</a:t>
            </a:r>
            <a:r>
              <a:rPr lang="ja-JP" altLang="en-US" sz="2400" dirty="0"/>
              <a:t>なければ</a:t>
            </a:r>
            <a:r>
              <a:rPr lang="en-US" altLang="ja-JP" sz="2400" dirty="0"/>
              <a:t>1</a:t>
            </a:r>
            <a:r>
              <a:rPr lang="ja-JP" altLang="en-US" sz="2400" dirty="0"/>
              <a:t>日オーダーのビームタイムでできそう</a:t>
            </a:r>
            <a:endParaRPr lang="en-US" altLang="ja-JP" sz="2400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41637"/>
              </p:ext>
            </p:extLst>
          </p:nvPr>
        </p:nvGraphicFramePr>
        <p:xfrm>
          <a:off x="4501828" y="1943100"/>
          <a:ext cx="42618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1839615282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3688504982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41930715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状態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ev</a:t>
                      </a:r>
                      <a:r>
                        <a:rPr kumimoji="1" lang="ja-JP" altLang="en-US" sz="1400" dirty="0"/>
                        <a:t>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イベント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896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発生ミグダル数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10,000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1,216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258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fiducial-cut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7,708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937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483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クラスター数</a:t>
                      </a:r>
                      <a:r>
                        <a:rPr kumimoji="1" lang="en-US" altLang="ja-JP" sz="1400" dirty="0"/>
                        <a:t>=2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4,670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568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723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E_cl1</a:t>
                      </a:r>
                      <a:r>
                        <a:rPr kumimoji="1" lang="ja-JP" altLang="en-US" sz="1400" dirty="0"/>
                        <a:t>が</a:t>
                      </a:r>
                      <a:r>
                        <a:rPr kumimoji="1" lang="en-US" altLang="ja-JP" sz="1400" dirty="0"/>
                        <a:t>30keV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3,850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468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554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E_tot</a:t>
                      </a:r>
                      <a:r>
                        <a:rPr kumimoji="1" lang="ja-JP" altLang="en-US" sz="1400" dirty="0"/>
                        <a:t>が</a:t>
                      </a:r>
                      <a:r>
                        <a:rPr kumimoji="1" lang="en-US" altLang="ja-JP" sz="1400" dirty="0"/>
                        <a:t>60-80keV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1,001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122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57218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11037"/>
              </p:ext>
            </p:extLst>
          </p:nvPr>
        </p:nvGraphicFramePr>
        <p:xfrm>
          <a:off x="4501827" y="4457893"/>
          <a:ext cx="426180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55">
                  <a:extLst>
                    <a:ext uri="{9D8B030D-6E8A-4147-A177-3AD203B41FA5}">
                      <a16:colId xmlns:a16="http://schemas.microsoft.com/office/drawing/2014/main" val="1839615282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3688504982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41930715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状態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ev</a:t>
                      </a:r>
                      <a:r>
                        <a:rPr kumimoji="1" lang="ja-JP" altLang="en-US" sz="1400" dirty="0"/>
                        <a:t>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イベント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896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発生ミグダル数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10,000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1,223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258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fiducial-cut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8,564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1,047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483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クラスター数</a:t>
                      </a:r>
                      <a:r>
                        <a:rPr kumimoji="1" lang="en-US" altLang="ja-JP" sz="1400" dirty="0"/>
                        <a:t>=2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5,682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695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723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E_cl1</a:t>
                      </a:r>
                      <a:r>
                        <a:rPr kumimoji="1" lang="ja-JP" altLang="en-US" sz="1400" dirty="0"/>
                        <a:t>が</a:t>
                      </a:r>
                      <a:r>
                        <a:rPr kumimoji="1" lang="en-US" altLang="ja-JP" sz="1400" dirty="0"/>
                        <a:t>3keV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5,682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695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55407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965576" y="206279"/>
            <a:ext cx="2037229" cy="755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中性子フラックス：</a:t>
            </a:r>
            <a:r>
              <a:rPr kumimoji="1" lang="en-US" altLang="ja-JP" dirty="0"/>
              <a:t>1000</a:t>
            </a:r>
            <a:r>
              <a:rPr kumimoji="1" lang="ja-JP" altLang="en-US" dirty="0"/>
              <a:t>個</a:t>
            </a:r>
            <a:r>
              <a:rPr kumimoji="1" lang="en-US" altLang="ja-JP" dirty="0"/>
              <a:t>/s/cm2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43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452" y="91530"/>
            <a:ext cx="8620748" cy="1325563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5" name="コンテンツ プレースホルダー 2">
            <a:extLst/>
          </p:cNvPr>
          <p:cNvSpPr>
            <a:spLocks noGrp="1"/>
          </p:cNvSpPr>
          <p:nvPr>
            <p:ph idx="1"/>
          </p:nvPr>
        </p:nvSpPr>
        <p:spPr>
          <a:xfrm>
            <a:off x="354205" y="1259571"/>
            <a:ext cx="8709113" cy="5493397"/>
          </a:xfrm>
        </p:spPr>
        <p:txBody>
          <a:bodyPr>
            <a:normAutofit/>
          </a:bodyPr>
          <a:lstStyle/>
          <a:p>
            <a:r>
              <a:rPr lang="ja-JP" altLang="en-US" dirty="0"/>
              <a:t>ガス検出器によるミグダル検出の可能性を調査中</a:t>
            </a:r>
            <a:endParaRPr lang="en-US" altLang="ja-JP" dirty="0"/>
          </a:p>
          <a:p>
            <a:r>
              <a:rPr lang="ja-JP" altLang="en-US" dirty="0"/>
              <a:t>ミグダルは</a:t>
            </a:r>
            <a:r>
              <a:rPr lang="en-US" altLang="ja-JP" dirty="0"/>
              <a:t>1000</a:t>
            </a:r>
            <a:r>
              <a:rPr lang="ja-JP" altLang="en-US" dirty="0"/>
              <a:t>発</a:t>
            </a:r>
            <a:r>
              <a:rPr lang="en-US" altLang="ja-JP" dirty="0"/>
              <a:t>/</a:t>
            </a:r>
            <a:r>
              <a:rPr lang="ja-JP" altLang="en-US" dirty="0"/>
              <a:t>日くらい発生してくれる</a:t>
            </a:r>
            <a:endParaRPr lang="en-US" altLang="ja-JP" dirty="0"/>
          </a:p>
          <a:p>
            <a:r>
              <a:rPr lang="ja-JP" altLang="en-US" dirty="0"/>
              <a:t>現在</a:t>
            </a:r>
            <a:r>
              <a:rPr lang="en-US" altLang="ja-JP" dirty="0"/>
              <a:t>BG</a:t>
            </a:r>
            <a:r>
              <a:rPr lang="ja-JP" altLang="en-US" dirty="0"/>
              <a:t>見積中（結構多い、かも・・・）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49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89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906" y="5908"/>
            <a:ext cx="8344066" cy="1325563"/>
          </a:xfrm>
        </p:spPr>
        <p:txBody>
          <a:bodyPr/>
          <a:lstStyle/>
          <a:p>
            <a:r>
              <a:rPr kumimoji="1" lang="ja-JP" altLang="en-US" dirty="0"/>
              <a:t>ミグダルはどれくらい起きるのか？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97EE79-1AE3-46F6-BBE6-32CD61648E46}"/>
              </a:ext>
            </a:extLst>
          </p:cNvPr>
          <p:cNvSpPr/>
          <p:nvPr/>
        </p:nvSpPr>
        <p:spPr>
          <a:xfrm>
            <a:off x="6417784" y="6213556"/>
            <a:ext cx="181170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JHEP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03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(2018)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194</a:t>
            </a:r>
            <a:endParaRPr kumimoji="1" lang="ja-JP" altLang="en-US" sz="14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12586CA-28C8-4017-ACCD-B65FA9251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3" t="20699" r="52710" b="36706"/>
          <a:stretch/>
        </p:blipFill>
        <p:spPr>
          <a:xfrm>
            <a:off x="6417784" y="3520526"/>
            <a:ext cx="2232068" cy="1830532"/>
          </a:xfrm>
          <a:prstGeom prst="rect">
            <a:avLst/>
          </a:prstGeom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F16AD312-E3B1-48C6-8C69-20287FC1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53" y="1110467"/>
            <a:ext cx="8325988" cy="1939192"/>
          </a:xfrm>
        </p:spPr>
        <p:txBody>
          <a:bodyPr>
            <a:normAutofit/>
          </a:bodyPr>
          <a:lstStyle/>
          <a:p>
            <a:r>
              <a:rPr lang="ja-JP" altLang="en-US" dirty="0"/>
              <a:t>分岐比は</a:t>
            </a:r>
            <a:r>
              <a:rPr lang="en-US" altLang="ja-JP" dirty="0"/>
              <a:t>10</a:t>
            </a:r>
            <a:r>
              <a:rPr lang="en-US" altLang="ja-JP" baseline="30000" dirty="0"/>
              <a:t>-4</a:t>
            </a:r>
            <a:r>
              <a:rPr lang="en-US" altLang="ja-JP" dirty="0"/>
              <a:t>~10</a:t>
            </a:r>
            <a:r>
              <a:rPr lang="en-US" altLang="ja-JP" baseline="30000" dirty="0"/>
              <a:t>-5</a:t>
            </a:r>
            <a:r>
              <a:rPr lang="ja-JP" altLang="en-US" dirty="0"/>
              <a:t>と低い</a:t>
            </a:r>
            <a:endParaRPr lang="en-US" altLang="ja-JP" dirty="0"/>
          </a:p>
          <a:p>
            <a:r>
              <a:rPr lang="ja-JP" altLang="en-US" dirty="0"/>
              <a:t>電離の方が起きやすい（</a:t>
            </a:r>
            <a:r>
              <a:rPr lang="en-US" altLang="ja-JP" dirty="0"/>
              <a:t>3</a:t>
            </a:r>
            <a:r>
              <a:rPr lang="ja-JP" altLang="en-US" dirty="0"/>
              <a:t>桁くらい）</a:t>
            </a:r>
            <a:endParaRPr lang="en-US" altLang="ja-JP" dirty="0"/>
          </a:p>
          <a:p>
            <a:r>
              <a:rPr lang="ja-JP" altLang="en-US" dirty="0"/>
              <a:t>エネルギー準位が高いほど確率は低い</a:t>
            </a:r>
            <a:endParaRPr lang="en-US" altLang="ja-JP" dirty="0"/>
          </a:p>
          <a:p>
            <a:r>
              <a:rPr lang="en-US" altLang="ja-JP" dirty="0" err="1"/>
              <a:t>Xe</a:t>
            </a:r>
            <a:r>
              <a:rPr lang="ja-JP" altLang="en-US" dirty="0"/>
              <a:t>の方が最大エネルギーが高い</a:t>
            </a:r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8198"/>
          <a:stretch/>
        </p:blipFill>
        <p:spPr>
          <a:xfrm>
            <a:off x="1073883" y="3258000"/>
            <a:ext cx="5059194" cy="3597358"/>
          </a:xfrm>
          <a:prstGeom prst="rect">
            <a:avLst/>
          </a:prstGeom>
        </p:spPr>
      </p:pic>
      <p:cxnSp>
        <p:nvCxnSpPr>
          <p:cNvPr id="7" name="直線矢印コネクタ 6"/>
          <p:cNvCxnSpPr>
            <a:cxnSpLocks/>
          </p:cNvCxnSpPr>
          <p:nvPr/>
        </p:nvCxnSpPr>
        <p:spPr>
          <a:xfrm flipH="1">
            <a:off x="5562345" y="3975524"/>
            <a:ext cx="0" cy="920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cxnSpLocks/>
          </p:cNvCxnSpPr>
          <p:nvPr/>
        </p:nvCxnSpPr>
        <p:spPr>
          <a:xfrm flipH="1">
            <a:off x="4486951" y="3597153"/>
            <a:ext cx="0" cy="920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5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906" y="5908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キセノンの場合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EA5473-CF78-4F90-8453-973743FCA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0" t="31617" r="23599" b="21112"/>
          <a:stretch/>
        </p:blipFill>
        <p:spPr>
          <a:xfrm>
            <a:off x="572566" y="1997787"/>
            <a:ext cx="6588809" cy="405606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97EE79-1AE3-46F6-BBE6-32CD61648E46}"/>
              </a:ext>
            </a:extLst>
          </p:cNvPr>
          <p:cNvSpPr/>
          <p:nvPr/>
        </p:nvSpPr>
        <p:spPr>
          <a:xfrm>
            <a:off x="7332292" y="6580847"/>
            <a:ext cx="181170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JHEP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03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(2018)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194</a:t>
            </a:r>
            <a:endParaRPr kumimoji="1" lang="ja-JP" altLang="en-US" sz="1400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D24B6ED-829B-4C00-B17A-812389F64CBC}"/>
              </a:ext>
            </a:extLst>
          </p:cNvPr>
          <p:cNvSpPr/>
          <p:nvPr/>
        </p:nvSpPr>
        <p:spPr>
          <a:xfrm>
            <a:off x="1179319" y="2049804"/>
            <a:ext cx="3828515" cy="397379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95A103C-A240-46DC-929C-F8F12A90D968}"/>
              </a:ext>
            </a:extLst>
          </p:cNvPr>
          <p:cNvSpPr/>
          <p:nvPr/>
        </p:nvSpPr>
        <p:spPr>
          <a:xfrm>
            <a:off x="5973508" y="2034488"/>
            <a:ext cx="1137901" cy="399765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6877B2F-EFEA-4F83-ABA7-5A765D7CDBB0}"/>
              </a:ext>
            </a:extLst>
          </p:cNvPr>
          <p:cNvSpPr/>
          <p:nvPr/>
        </p:nvSpPr>
        <p:spPr>
          <a:xfrm>
            <a:off x="5067655" y="2023424"/>
            <a:ext cx="855315" cy="400017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9EE5BEE-2D16-456E-A614-1DBD1266EA92}"/>
              </a:ext>
            </a:extLst>
          </p:cNvPr>
          <p:cNvSpPr/>
          <p:nvPr/>
        </p:nvSpPr>
        <p:spPr>
          <a:xfrm>
            <a:off x="1982623" y="6090551"/>
            <a:ext cx="2025354" cy="647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70C0"/>
                </a:solidFill>
              </a:rPr>
              <a:t>励起の場合の</a:t>
            </a:r>
            <a:r>
              <a:rPr lang="en-US" altLang="ja-JP" sz="1400" b="1" dirty="0">
                <a:solidFill>
                  <a:srgbClr val="0070C0"/>
                </a:solidFill>
              </a:rPr>
              <a:t>Branching</a:t>
            </a:r>
            <a:r>
              <a:rPr lang="ja-JP" altLang="en-US" sz="1400" b="1" dirty="0">
                <a:solidFill>
                  <a:srgbClr val="0070C0"/>
                </a:solidFill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</a:rPr>
              <a:t>Ratio</a:t>
            </a:r>
          </a:p>
          <a:p>
            <a:pPr algn="ctr"/>
            <a:r>
              <a:rPr kumimoji="1" lang="ja-JP" altLang="en-US" sz="1400" b="1" dirty="0">
                <a:solidFill>
                  <a:srgbClr val="0070C0"/>
                </a:solidFill>
              </a:rPr>
              <a:t>（電離と比べると低い）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7AE291E-7C20-4F60-B00B-B87DDBEBF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7" t="25646" r="39882" b="70504"/>
          <a:stretch/>
        </p:blipFill>
        <p:spPr>
          <a:xfrm>
            <a:off x="2640649" y="1673047"/>
            <a:ext cx="2477685" cy="3303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12586CA-28C8-4017-ACCD-B65FA9251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3" t="20699" r="52710" b="36706"/>
          <a:stretch/>
        </p:blipFill>
        <p:spPr>
          <a:xfrm>
            <a:off x="6872941" y="0"/>
            <a:ext cx="2232068" cy="183053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053A144-6C7A-41E0-99B3-4B80D503EA58}"/>
              </a:ext>
            </a:extLst>
          </p:cNvPr>
          <p:cNvSpPr/>
          <p:nvPr/>
        </p:nvSpPr>
        <p:spPr>
          <a:xfrm>
            <a:off x="5862415" y="6104570"/>
            <a:ext cx="1811708" cy="44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B050"/>
                </a:solidFill>
              </a:rPr>
              <a:t>電離の場合の</a:t>
            </a:r>
            <a:r>
              <a:rPr lang="en-US" altLang="ja-JP" sz="1400" b="1" dirty="0">
                <a:solidFill>
                  <a:srgbClr val="00B050"/>
                </a:solidFill>
              </a:rPr>
              <a:t>Branching</a:t>
            </a:r>
            <a:r>
              <a:rPr lang="ja-JP" altLang="en-US" sz="1400" b="1" dirty="0">
                <a:solidFill>
                  <a:srgbClr val="00B050"/>
                </a:solidFill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</a:rPr>
              <a:t>Ratio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8688441-196A-4CD8-8063-4F533CB7DA06}"/>
              </a:ext>
            </a:extLst>
          </p:cNvPr>
          <p:cNvSpPr/>
          <p:nvPr/>
        </p:nvSpPr>
        <p:spPr>
          <a:xfrm>
            <a:off x="4868257" y="6111639"/>
            <a:ext cx="1254109" cy="447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関与するエネルギー準位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A74F64CF-0B70-46CB-A59B-F891014CE682}"/>
              </a:ext>
            </a:extLst>
          </p:cNvPr>
          <p:cNvSpPr/>
          <p:nvPr/>
        </p:nvSpPr>
        <p:spPr>
          <a:xfrm rot="16200000">
            <a:off x="5750784" y="3636923"/>
            <a:ext cx="3580690" cy="792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エネルギー高：検出しやすい</a:t>
            </a: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AC41D8D5-E980-4ED3-A6BE-3A3A850C6381}"/>
              </a:ext>
            </a:extLst>
          </p:cNvPr>
          <p:cNvSpPr/>
          <p:nvPr/>
        </p:nvSpPr>
        <p:spPr>
          <a:xfrm rot="16200000">
            <a:off x="6426183" y="3636922"/>
            <a:ext cx="3514803" cy="7927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確率高：検出しやすい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F16AD312-E3B1-48C6-8C69-20287FC1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66" y="1135401"/>
            <a:ext cx="8349241" cy="534111"/>
          </a:xfrm>
        </p:spPr>
        <p:txBody>
          <a:bodyPr>
            <a:normAutofit/>
          </a:bodyPr>
          <a:lstStyle/>
          <a:p>
            <a:r>
              <a:rPr lang="ja-JP" altLang="en-US" dirty="0"/>
              <a:t>中性子を照射し、原子核反跳の</a:t>
            </a:r>
            <a:r>
              <a:rPr lang="en-US" altLang="ja-JP" dirty="0"/>
              <a:t>6</a:t>
            </a:r>
            <a:r>
              <a:rPr lang="ja-JP" altLang="en-US" dirty="0"/>
              <a:t>桁下を狙う</a:t>
            </a:r>
            <a:endParaRPr lang="en-US" altLang="ja-JP" dirty="0"/>
          </a:p>
        </p:txBody>
      </p: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C6CA7839-B889-4806-B10C-895BA3518368}"/>
              </a:ext>
            </a:extLst>
          </p:cNvPr>
          <p:cNvSpPr/>
          <p:nvPr/>
        </p:nvSpPr>
        <p:spPr>
          <a:xfrm>
            <a:off x="5067655" y="2367185"/>
            <a:ext cx="2043754" cy="333286"/>
          </a:xfrm>
          <a:prstGeom prst="flowChartAlternate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89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906" y="5908"/>
            <a:ext cx="7886700" cy="1325563"/>
          </a:xfrm>
        </p:spPr>
        <p:txBody>
          <a:bodyPr/>
          <a:lstStyle/>
          <a:p>
            <a:r>
              <a:rPr lang="ja-JP" altLang="en-US" dirty="0"/>
              <a:t>アルゴン</a:t>
            </a:r>
            <a:r>
              <a:rPr kumimoji="1" lang="ja-JP" altLang="en-US" dirty="0"/>
              <a:t>の場合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97EE79-1AE3-46F6-BBE6-32CD61648E46}"/>
              </a:ext>
            </a:extLst>
          </p:cNvPr>
          <p:cNvSpPr/>
          <p:nvPr/>
        </p:nvSpPr>
        <p:spPr>
          <a:xfrm>
            <a:off x="7332292" y="6580847"/>
            <a:ext cx="181170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JHEP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03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(2018)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194</a:t>
            </a:r>
            <a:endParaRPr kumimoji="1" lang="ja-JP" altLang="en-US" sz="1400" b="1" dirty="0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F16AD312-E3B1-48C6-8C69-20287FC1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66" y="1135401"/>
            <a:ext cx="8349241" cy="534111"/>
          </a:xfrm>
        </p:spPr>
        <p:txBody>
          <a:bodyPr>
            <a:normAutofit/>
          </a:bodyPr>
          <a:lstStyle/>
          <a:p>
            <a:r>
              <a:rPr lang="ja-JP" altLang="en-US" dirty="0"/>
              <a:t>中性子を照射し、原子核反跳の</a:t>
            </a:r>
            <a:r>
              <a:rPr lang="en-US" altLang="ja-JP" dirty="0"/>
              <a:t>6</a:t>
            </a:r>
            <a:r>
              <a:rPr lang="ja-JP" altLang="en-US" dirty="0"/>
              <a:t>桁下を狙う</a:t>
            </a:r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1501" t="27191" r="15443" b="44340"/>
          <a:stretch/>
        </p:blipFill>
        <p:spPr>
          <a:xfrm>
            <a:off x="638686" y="2331217"/>
            <a:ext cx="8012856" cy="3377605"/>
          </a:xfrm>
          <a:prstGeom prst="rect">
            <a:avLst/>
          </a:prstGeom>
        </p:spPr>
      </p:pic>
      <p:sp>
        <p:nvSpPr>
          <p:cNvPr id="6" name="四角形: 角を丸くする 5">
            <a:extLst/>
          </p:cNvPr>
          <p:cNvSpPr/>
          <p:nvPr/>
        </p:nvSpPr>
        <p:spPr>
          <a:xfrm>
            <a:off x="6467779" y="3202202"/>
            <a:ext cx="1749464" cy="30711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10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ミグダル効果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57" y="1359640"/>
            <a:ext cx="8349241" cy="5498360"/>
          </a:xfrm>
        </p:spPr>
        <p:txBody>
          <a:bodyPr>
            <a:normAutofit/>
          </a:bodyPr>
          <a:lstStyle/>
          <a:p>
            <a:r>
              <a:rPr lang="ja-JP" altLang="en-US" dirty="0"/>
              <a:t>ミグダル効果とは</a:t>
            </a:r>
            <a:endParaRPr lang="en-US" altLang="ja-JP" dirty="0"/>
          </a:p>
          <a:p>
            <a:pPr lvl="1"/>
            <a:r>
              <a:rPr lang="ja-JP" altLang="en-US" dirty="0"/>
              <a:t>原子核反跳において、</a:t>
            </a:r>
            <a:r>
              <a:rPr lang="ja-JP" altLang="en-US" b="1" dirty="0">
                <a:solidFill>
                  <a:srgbClr val="FF0000"/>
                </a:solidFill>
              </a:rPr>
              <a:t>低い確率</a:t>
            </a:r>
            <a:r>
              <a:rPr lang="ja-JP" altLang="en-US" dirty="0"/>
              <a:t>ではあるが</a:t>
            </a:r>
            <a:r>
              <a:rPr lang="ja-JP" altLang="en-US" b="1" dirty="0">
                <a:solidFill>
                  <a:srgbClr val="FF0000"/>
                </a:solidFill>
              </a:rPr>
              <a:t>追加の励起や電離が発生</a:t>
            </a:r>
            <a:r>
              <a:rPr lang="ja-JP" altLang="en-US" dirty="0"/>
              <a:t>するという効果</a:t>
            </a:r>
            <a:endParaRPr lang="en-US" altLang="ja-JP" dirty="0"/>
          </a:p>
          <a:p>
            <a:pPr lvl="1"/>
            <a:r>
              <a:rPr lang="ja-JP" altLang="en-US" dirty="0"/>
              <a:t>最初に原子核が動き、電子が追随するという描像の計算で得られる（</a:t>
            </a:r>
            <a:r>
              <a:rPr lang="en-US" altLang="ja-JP" dirty="0"/>
              <a:t>JHEP</a:t>
            </a:r>
            <a:r>
              <a:rPr lang="ja-JP" altLang="en-US" dirty="0"/>
              <a:t> </a:t>
            </a:r>
            <a:r>
              <a:rPr lang="en-US" altLang="ja-JP" dirty="0"/>
              <a:t>03</a:t>
            </a:r>
            <a:r>
              <a:rPr lang="ja-JP" altLang="en-US" dirty="0"/>
              <a:t> </a:t>
            </a:r>
            <a:r>
              <a:rPr lang="en-US" altLang="ja-JP" dirty="0"/>
              <a:t>(2018)</a:t>
            </a:r>
            <a:r>
              <a:rPr lang="ja-JP" altLang="en-US" dirty="0"/>
              <a:t> </a:t>
            </a:r>
            <a:r>
              <a:rPr lang="en-US" altLang="ja-JP" dirty="0"/>
              <a:t>194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原子準位を利用した非弾性散乱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暗黒物質探索で嬉しいこと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実効的に検出されるエネルギーが増え、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暗黒物質探索ではエネルギー閾値が下がることに相当し、</a:t>
            </a:r>
            <a:endParaRPr kumimoji="1" lang="en-US" altLang="ja-JP" dirty="0"/>
          </a:p>
          <a:p>
            <a:pPr lvl="1"/>
            <a:r>
              <a:rPr lang="ja-JP" altLang="en-US" dirty="0"/>
              <a:t>感度（特に軽い暗黒物質に対し）が飛躍的に上がる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しかし、現象そのものは未発見　→　実験で測りたい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474902-9F20-4EDA-AA06-D010B4DCA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3" t="20699" r="52710" b="36706"/>
          <a:stretch/>
        </p:blipFill>
        <p:spPr>
          <a:xfrm>
            <a:off x="6872941" y="0"/>
            <a:ext cx="2232068" cy="1830532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C685B0D-DB08-4022-8317-DBE260FD6A07}"/>
              </a:ext>
            </a:extLst>
          </p:cNvPr>
          <p:cNvGrpSpPr/>
          <p:nvPr/>
        </p:nvGrpSpPr>
        <p:grpSpPr>
          <a:xfrm>
            <a:off x="5951611" y="3010800"/>
            <a:ext cx="3153398" cy="1706988"/>
            <a:chOff x="5951611" y="3010800"/>
            <a:chExt cx="3153398" cy="170698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3AA7CB2-567A-411F-8CA5-C61ECBB98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262" t="84880" r="51589" b="10325"/>
            <a:stretch/>
          </p:blipFill>
          <p:spPr>
            <a:xfrm>
              <a:off x="6124773" y="4419508"/>
              <a:ext cx="2939753" cy="29828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2FAE297-6E88-4194-A793-B96229775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08" t="18249" r="51106" b="59062"/>
            <a:stretch/>
          </p:blipFill>
          <p:spPr>
            <a:xfrm>
              <a:off x="5951611" y="3010800"/>
              <a:ext cx="3153398" cy="1411181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7D18D9-0107-49D6-BE1C-3940B9344B8C}"/>
              </a:ext>
            </a:extLst>
          </p:cNvPr>
          <p:cNvSpPr/>
          <p:nvPr/>
        </p:nvSpPr>
        <p:spPr>
          <a:xfrm>
            <a:off x="7998862" y="4578543"/>
            <a:ext cx="114513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/>
              <a:t>1907.12771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9210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/>
          <a:lstStyle/>
          <a:p>
            <a:r>
              <a:rPr lang="ja-JP" altLang="en-US" dirty="0"/>
              <a:t>中性子の断面積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948" y="1472259"/>
            <a:ext cx="8539382" cy="5274530"/>
          </a:xfrm>
        </p:spPr>
        <p:txBody>
          <a:bodyPr>
            <a:normAutofit/>
          </a:bodyPr>
          <a:lstStyle/>
          <a:p>
            <a:r>
              <a:rPr lang="ja-JP" altLang="en-US" dirty="0"/>
              <a:t>存在比</a:t>
            </a:r>
            <a:endParaRPr lang="en-US" altLang="ja-JP" dirty="0"/>
          </a:p>
          <a:p>
            <a:pPr lvl="1"/>
            <a:r>
              <a:rPr lang="en-US" altLang="ja-JP" dirty="0" err="1"/>
              <a:t>wikipedia</a:t>
            </a:r>
            <a:r>
              <a:rPr lang="ja-JP" altLang="en-US" dirty="0"/>
              <a:t>より（</a:t>
            </a:r>
            <a:r>
              <a:rPr lang="en-US" altLang="ja-JP" dirty="0" err="1"/>
              <a:t>syn</a:t>
            </a:r>
            <a:r>
              <a:rPr lang="ja-JP" altLang="en-US" dirty="0"/>
              <a:t>は人工物）</a:t>
            </a:r>
            <a:endParaRPr lang="en-US" altLang="ja-JP" dirty="0"/>
          </a:p>
          <a:p>
            <a:pPr lvl="1"/>
            <a:r>
              <a:rPr lang="en-US" altLang="ja-JP" dirty="0"/>
              <a:t>129</a:t>
            </a:r>
            <a:r>
              <a:rPr lang="ja-JP" altLang="en-US" dirty="0"/>
              <a:t>・</a:t>
            </a:r>
            <a:r>
              <a:rPr lang="en-US" altLang="ja-JP" dirty="0"/>
              <a:t>131</a:t>
            </a:r>
            <a:r>
              <a:rPr lang="ja-JP" altLang="en-US" dirty="0"/>
              <a:t>・</a:t>
            </a:r>
            <a:r>
              <a:rPr lang="en-US" altLang="ja-JP" dirty="0"/>
              <a:t>132</a:t>
            </a:r>
            <a:r>
              <a:rPr lang="ja-JP" altLang="en-US" dirty="0"/>
              <a:t> が</a:t>
            </a:r>
            <a:r>
              <a:rPr lang="en-US" altLang="ja-JP" dirty="0"/>
              <a:t>2</a:t>
            </a:r>
            <a:r>
              <a:rPr lang="ja-JP" altLang="en-US" dirty="0"/>
              <a:t>割、</a:t>
            </a:r>
            <a:r>
              <a:rPr lang="en-US" altLang="ja-JP" dirty="0"/>
              <a:t>134</a:t>
            </a:r>
            <a:r>
              <a:rPr lang="ja-JP" altLang="en-US" dirty="0"/>
              <a:t>・</a:t>
            </a:r>
            <a:r>
              <a:rPr lang="en-US" altLang="ja-JP" dirty="0"/>
              <a:t>136</a:t>
            </a:r>
            <a:r>
              <a:rPr lang="ja-JP" altLang="en-US" dirty="0"/>
              <a:t>が</a:t>
            </a:r>
            <a:r>
              <a:rPr lang="en-US" altLang="ja-JP" dirty="0"/>
              <a:t>1</a:t>
            </a:r>
            <a:r>
              <a:rPr lang="ja-JP" altLang="en-US" dirty="0"/>
              <a:t>割</a:t>
            </a:r>
            <a:endParaRPr lang="en-US" altLang="ja-JP" dirty="0"/>
          </a:p>
          <a:p>
            <a:pPr lvl="1"/>
            <a:r>
              <a:rPr lang="ja-JP" altLang="en-US" dirty="0"/>
              <a:t>アルゴンは</a:t>
            </a:r>
            <a:r>
              <a:rPr lang="en-US" altLang="ja-JP" dirty="0"/>
              <a:t>Ar40</a:t>
            </a:r>
            <a:r>
              <a:rPr lang="ja-JP" altLang="en-US" dirty="0"/>
              <a:t>が</a:t>
            </a:r>
            <a:r>
              <a:rPr lang="en-US" altLang="ja-JP" dirty="0"/>
              <a:t>99.6%</a:t>
            </a:r>
          </a:p>
          <a:p>
            <a:pPr lvl="1"/>
            <a:endParaRPr lang="en-US" altLang="ja-JP" dirty="0"/>
          </a:p>
          <a:p>
            <a:r>
              <a:rPr lang="ja-JP" altLang="en-US" dirty="0"/>
              <a:t>断面積</a:t>
            </a:r>
            <a:endParaRPr lang="en-US" altLang="ja-JP" dirty="0"/>
          </a:p>
          <a:p>
            <a:pPr lvl="1"/>
            <a:r>
              <a:rPr lang="en-US" altLang="ja-JP" dirty="0"/>
              <a:t>JENDL-4.0</a:t>
            </a:r>
            <a:r>
              <a:rPr lang="ja-JP" altLang="en-US" dirty="0"/>
              <a:t>データベースのファイルを参照</a:t>
            </a:r>
            <a:endParaRPr lang="en-US" altLang="ja-JP" dirty="0"/>
          </a:p>
          <a:p>
            <a:pPr lvl="1"/>
            <a:r>
              <a:rPr lang="ja-JP" altLang="en-US" dirty="0"/>
              <a:t>存在比で重み付け出し上げると、</a:t>
            </a:r>
            <a:r>
              <a:rPr lang="en-US" altLang="ja-JP" dirty="0"/>
              <a:t>565keV</a:t>
            </a:r>
            <a:r>
              <a:rPr lang="ja-JP" altLang="en-US" dirty="0"/>
              <a:t>中性子に対し</a:t>
            </a:r>
            <a:r>
              <a:rPr lang="en-US" altLang="ja-JP" dirty="0"/>
              <a:t>5.986barn</a:t>
            </a:r>
          </a:p>
          <a:p>
            <a:pPr lvl="1"/>
            <a:r>
              <a:rPr lang="ja-JP" altLang="en-US" dirty="0"/>
              <a:t>アルゴンは</a:t>
            </a:r>
            <a:r>
              <a:rPr lang="en-US" altLang="ja-JP" dirty="0"/>
              <a:t>0.65barn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79138" t="50000" r="1963" b="14712"/>
          <a:stretch/>
        </p:blipFill>
        <p:spPr>
          <a:xfrm>
            <a:off x="6516216" y="87927"/>
            <a:ext cx="2278281" cy="28478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54705" r="38188" b="30004"/>
          <a:stretch/>
        </p:blipFill>
        <p:spPr>
          <a:xfrm>
            <a:off x="1942104" y="5709580"/>
            <a:ext cx="5652120" cy="9361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94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452" y="91530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ミグダルの電離電子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EE8BB33-E46A-421A-85C7-839981CF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8" y="1359639"/>
            <a:ext cx="5282340" cy="3453317"/>
          </a:xfrm>
        </p:spPr>
        <p:txBody>
          <a:bodyPr>
            <a:normAutofit/>
          </a:bodyPr>
          <a:lstStyle/>
          <a:p>
            <a:r>
              <a:rPr lang="ja-JP" altLang="en-US" dirty="0"/>
              <a:t>積分値確認</a:t>
            </a:r>
            <a:endParaRPr lang="en-US" altLang="ja-JP" dirty="0"/>
          </a:p>
          <a:p>
            <a:pPr lvl="1"/>
            <a:r>
              <a:rPr lang="ja-JP" altLang="en-US" dirty="0"/>
              <a:t>伊部さんの</a:t>
            </a:r>
            <a:r>
              <a:rPr lang="en-US" altLang="ja-JP" dirty="0" err="1"/>
              <a:t>Arxiv</a:t>
            </a:r>
            <a:r>
              <a:rPr lang="ja-JP" altLang="en-US" dirty="0"/>
              <a:t>配布データ（</a:t>
            </a:r>
            <a:r>
              <a:rPr lang="en-US" altLang="ja-JP" dirty="0"/>
              <a:t>q=1eV</a:t>
            </a:r>
            <a:r>
              <a:rPr lang="ja-JP" altLang="en-US" dirty="0"/>
              <a:t>）の積分値の確認</a:t>
            </a:r>
            <a:endParaRPr lang="en-US" altLang="ja-JP" dirty="0"/>
          </a:p>
          <a:p>
            <a:pPr lvl="1"/>
            <a:r>
              <a:rPr lang="en-US" altLang="ja-JP" dirty="0"/>
              <a:t>Σ(p[</a:t>
            </a:r>
            <a:r>
              <a:rPr lang="en-US" altLang="ja-JP" dirty="0" err="1"/>
              <a:t>i</a:t>
            </a:r>
            <a:r>
              <a:rPr lang="en-US" altLang="ja-JP" dirty="0"/>
              <a:t>]+p[i+1])/2</a:t>
            </a:r>
            <a:r>
              <a:rPr lang="ja-JP" altLang="en-US" dirty="0"/>
              <a:t>*</a:t>
            </a:r>
            <a:r>
              <a:rPr lang="en-US" altLang="ja-JP" dirty="0"/>
              <a:t>(E[i+1]-E[</a:t>
            </a:r>
            <a:r>
              <a:rPr lang="en-US" altLang="ja-JP" dirty="0" err="1"/>
              <a:t>i</a:t>
            </a:r>
            <a:r>
              <a:rPr lang="en-US" altLang="ja-JP" dirty="0"/>
              <a:t>])</a:t>
            </a:r>
          </a:p>
          <a:p>
            <a:pPr lvl="1"/>
            <a:r>
              <a:rPr lang="ja-JP" altLang="en-US" dirty="0"/>
              <a:t>縦軸にはスケーリングで</a:t>
            </a:r>
            <a:r>
              <a:rPr lang="en-US" altLang="ja-JP" dirty="0"/>
              <a:t>511*511*1e3/2/pi</a:t>
            </a:r>
            <a:r>
              <a:rPr lang="ja-JP" altLang="en-US" dirty="0"/>
              <a:t> をかける</a:t>
            </a:r>
            <a:endParaRPr lang="en-US" altLang="ja-JP" dirty="0"/>
          </a:p>
          <a:p>
            <a:pPr lvl="1"/>
            <a:r>
              <a:rPr lang="ja-JP" altLang="en-US" dirty="0"/>
              <a:t>論文中の表と微妙に違う（</a:t>
            </a:r>
            <a:r>
              <a:rPr lang="en-US" altLang="ja-JP" dirty="0"/>
              <a:t>1s</a:t>
            </a:r>
            <a:r>
              <a:rPr lang="ja-JP" altLang="en-US" dirty="0"/>
              <a:t>で</a:t>
            </a:r>
            <a:r>
              <a:rPr lang="en-US" altLang="ja-JP" dirty="0"/>
              <a:t>4%</a:t>
            </a:r>
            <a:r>
              <a:rPr lang="ja-JP" altLang="en-US" dirty="0"/>
              <a:t>くらい大きく出る）</a:t>
            </a:r>
            <a:endParaRPr lang="en-US" altLang="ja-JP" dirty="0"/>
          </a:p>
          <a:p>
            <a:pPr lvl="1"/>
            <a:r>
              <a:rPr lang="ja-JP" altLang="en-US" dirty="0"/>
              <a:t>ひとまずこのまま進む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pic>
        <p:nvPicPr>
          <p:cNvPr id="5" name="Picture 2" descr="migd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0" y="351557"/>
            <a:ext cx="3951684" cy="20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 5"/>
          <p:cNvSpPr/>
          <p:nvPr/>
        </p:nvSpPr>
        <p:spPr>
          <a:xfrm>
            <a:off x="5688918" y="1478997"/>
            <a:ext cx="1196698" cy="69960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30720" t="47900" r="35311" b="27951"/>
          <a:stretch/>
        </p:blipFill>
        <p:spPr>
          <a:xfrm>
            <a:off x="218452" y="4718994"/>
            <a:ext cx="3392934" cy="21091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t="55777" r="63537" b="4082"/>
          <a:stretch/>
        </p:blipFill>
        <p:spPr>
          <a:xfrm>
            <a:off x="4313477" y="4875304"/>
            <a:ext cx="2358202" cy="17319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図 13">
            <a:extLst/>
          </p:cNvPr>
          <p:cNvPicPr>
            <a:picLocks noChangeAspect="1"/>
          </p:cNvPicPr>
          <p:nvPr/>
        </p:nvPicPr>
        <p:blipFill rotWithShape="1">
          <a:blip r:embed="rId5"/>
          <a:srcRect l="24171" t="31617" r="71454" b="21112"/>
          <a:stretch/>
        </p:blipFill>
        <p:spPr>
          <a:xfrm>
            <a:off x="7696011" y="3713205"/>
            <a:ext cx="403955" cy="2968780"/>
          </a:xfrm>
          <a:prstGeom prst="rect">
            <a:avLst/>
          </a:prstGeom>
        </p:spPr>
      </p:pic>
      <p:pic>
        <p:nvPicPr>
          <p:cNvPr id="15" name="図 14">
            <a:extLst/>
          </p:cNvPr>
          <p:cNvPicPr>
            <a:picLocks noChangeAspect="1"/>
          </p:cNvPicPr>
          <p:nvPr/>
        </p:nvPicPr>
        <p:blipFill rotWithShape="1">
          <a:blip r:embed="rId5"/>
          <a:srcRect l="66764" t="31617" r="23599" b="21112"/>
          <a:stretch/>
        </p:blipFill>
        <p:spPr>
          <a:xfrm>
            <a:off x="8105152" y="3713205"/>
            <a:ext cx="889827" cy="2968780"/>
          </a:xfrm>
          <a:prstGeom prst="rect">
            <a:avLst/>
          </a:prstGeom>
        </p:spPr>
      </p:pic>
      <p:sp>
        <p:nvSpPr>
          <p:cNvPr id="8" name="矢印: 右 7"/>
          <p:cNvSpPr/>
          <p:nvPr/>
        </p:nvSpPr>
        <p:spPr>
          <a:xfrm>
            <a:off x="3611386" y="5481229"/>
            <a:ext cx="688765" cy="678614"/>
          </a:xfrm>
          <a:prstGeom prst="rightArrow">
            <a:avLst>
              <a:gd name="adj1" fmla="val 50000"/>
              <a:gd name="adj2" fmla="val 13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和</a:t>
            </a: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69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764753"/>
          </a:xfrm>
        </p:spPr>
        <p:txBody>
          <a:bodyPr/>
          <a:lstStyle/>
          <a:p>
            <a:r>
              <a:rPr kumimoji="1" lang="ja-JP" altLang="en-US" dirty="0"/>
              <a:t>ミグダルの信号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8" name="コンテンツ プレースホルダー 2">
            <a:extLst/>
          </p:cNvPr>
          <p:cNvSpPr>
            <a:spLocks noGrp="1"/>
          </p:cNvSpPr>
          <p:nvPr>
            <p:ph idx="1"/>
          </p:nvPr>
        </p:nvSpPr>
        <p:spPr>
          <a:xfrm>
            <a:off x="491257" y="1011709"/>
            <a:ext cx="2934114" cy="2744745"/>
          </a:xfrm>
        </p:spPr>
        <p:txBody>
          <a:bodyPr>
            <a:normAutofit/>
          </a:bodyPr>
          <a:lstStyle/>
          <a:p>
            <a:r>
              <a:rPr lang="ja-JP" altLang="en-US" dirty="0"/>
              <a:t>原子核反跳のエネルギーと角度の関係</a:t>
            </a:r>
            <a:endParaRPr lang="en-US" altLang="ja-JP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l="2774" t="19961" r="24138" b="6951"/>
          <a:stretch/>
        </p:blipFill>
        <p:spPr>
          <a:xfrm>
            <a:off x="3608483" y="944535"/>
            <a:ext cx="5441105" cy="5826968"/>
          </a:xfrm>
          <a:prstGeom prst="rect">
            <a:avLst/>
          </a:prstGeom>
        </p:spPr>
      </p:pic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0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3286" y="52213"/>
            <a:ext cx="7886700" cy="1325563"/>
          </a:xfrm>
        </p:spPr>
        <p:txBody>
          <a:bodyPr/>
          <a:lstStyle/>
          <a:p>
            <a:r>
              <a:rPr lang="ja-JP" altLang="en-US" dirty="0"/>
              <a:t>イベントトポロジー</a:t>
            </a:r>
            <a:endParaRPr kumimoji="1" lang="ja-JP" altLang="en-US" dirty="0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F16AD312-E3B1-48C6-8C69-20287FC1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865349"/>
            <a:ext cx="6548048" cy="2015834"/>
          </a:xfrm>
        </p:spPr>
        <p:txBody>
          <a:bodyPr>
            <a:normAutofit/>
          </a:bodyPr>
          <a:lstStyle/>
          <a:p>
            <a:r>
              <a:rPr lang="ja-JP" altLang="en-US" dirty="0"/>
              <a:t>ミグダル信号抽出に使えそうな情報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つのクラスターがある</a:t>
            </a:r>
            <a:endParaRPr lang="en-US" altLang="ja-JP" dirty="0"/>
          </a:p>
          <a:p>
            <a:pPr lvl="1"/>
            <a:r>
              <a:rPr lang="ja-JP" altLang="en-US" dirty="0"/>
              <a:t>クラスター２のエネルギーは一定</a:t>
            </a:r>
            <a:endParaRPr lang="en-US" altLang="ja-JP" baseline="-25000" dirty="0"/>
          </a:p>
          <a:p>
            <a:pPr lvl="1"/>
            <a:r>
              <a:rPr lang="ja-JP" altLang="en-US" dirty="0"/>
              <a:t>（もう片方は原子核反跳と電離電子）</a:t>
            </a:r>
            <a:endParaRPr lang="en-US" altLang="ja-JP" baseline="-25000" dirty="0"/>
          </a:p>
        </p:txBody>
      </p:sp>
      <p:pic>
        <p:nvPicPr>
          <p:cNvPr id="1026" name="Picture 2" descr="mig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49" y="3770757"/>
            <a:ext cx="6050995" cy="30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 22"/>
          <p:cNvGraphicFramePr>
            <a:graphicFrameLocks noGrp="1"/>
          </p:cNvGraphicFramePr>
          <p:nvPr>
            <p:extLst/>
          </p:nvPr>
        </p:nvGraphicFramePr>
        <p:xfrm>
          <a:off x="5499593" y="116339"/>
          <a:ext cx="3552190" cy="147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30">
                  <a:extLst>
                    <a:ext uri="{9D8B030D-6E8A-4147-A177-3AD203B41FA5}">
                      <a16:colId xmlns:a16="http://schemas.microsoft.com/office/drawing/2014/main" val="366670896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77819910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2358900801"/>
                    </a:ext>
                  </a:extLst>
                </a:gridCol>
              </a:tblGrid>
              <a:tr h="36933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Ar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1atm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Xe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8atm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86595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エネルギー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30keV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4757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X</a:t>
                      </a:r>
                      <a:r>
                        <a:rPr kumimoji="1" lang="ja-JP" altLang="en-US" baseline="0" dirty="0"/>
                        <a:t>線吸収長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3.9cm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5.4cm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798264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baseline="0" dirty="0"/>
                        <a:t>蛍光収率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0.13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0.9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5907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0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/>
          <a:lstStyle/>
          <a:p>
            <a:r>
              <a:rPr lang="ja-JP" altLang="en-US" dirty="0"/>
              <a:t>ガス</a:t>
            </a:r>
            <a:r>
              <a:rPr kumimoji="1" lang="ja-JP" altLang="en-US" dirty="0"/>
              <a:t>検出器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57" y="1359640"/>
            <a:ext cx="8349241" cy="5498360"/>
          </a:xfrm>
        </p:spPr>
        <p:txBody>
          <a:bodyPr>
            <a:normAutofit/>
          </a:bodyPr>
          <a:lstStyle/>
          <a:p>
            <a:r>
              <a:rPr lang="ja-JP" altLang="en-US" dirty="0"/>
              <a:t>ガスの利点</a:t>
            </a:r>
            <a:endParaRPr lang="en-US" altLang="ja-JP" dirty="0"/>
          </a:p>
          <a:p>
            <a:pPr lvl="1"/>
            <a:r>
              <a:rPr lang="ja-JP" altLang="en-US" dirty="0"/>
              <a:t>周囲の原子との相互作用を無視できる系</a:t>
            </a:r>
            <a:endParaRPr lang="en-US" altLang="ja-JP" dirty="0"/>
          </a:p>
          <a:p>
            <a:pPr lvl="1"/>
            <a:r>
              <a:rPr lang="ja-JP" altLang="en-US" dirty="0"/>
              <a:t>（</a:t>
            </a:r>
            <a:r>
              <a:rPr lang="en-US" altLang="ja-JP" dirty="0"/>
              <a:t>XENON</a:t>
            </a:r>
            <a:r>
              <a:rPr lang="ja-JP" altLang="en-US" dirty="0"/>
              <a:t>でも</a:t>
            </a:r>
            <a:r>
              <a:rPr lang="en-US" altLang="ja-JP" dirty="0"/>
              <a:t>n=5</a:t>
            </a:r>
            <a:r>
              <a:rPr lang="ja-JP" altLang="en-US" dirty="0"/>
              <a:t>は解析に使ってない）</a:t>
            </a:r>
            <a:endParaRPr lang="en-US" altLang="ja-JP" dirty="0"/>
          </a:p>
          <a:p>
            <a:pPr lvl="1"/>
            <a:r>
              <a:rPr lang="ja-JP" altLang="en-US" dirty="0"/>
              <a:t>トポロジー情報を使える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キセノンの利点</a:t>
            </a:r>
            <a:endParaRPr lang="en-US" altLang="ja-JP" dirty="0"/>
          </a:p>
          <a:p>
            <a:pPr lvl="1"/>
            <a:r>
              <a:rPr lang="en-US" altLang="ja-JP" dirty="0"/>
              <a:t>XENON</a:t>
            </a:r>
            <a:r>
              <a:rPr lang="ja-JP" altLang="en-US" dirty="0"/>
              <a:t>実験などで、すでに応用がある（最高感度）</a:t>
            </a:r>
            <a:endParaRPr lang="en-US" altLang="ja-JP" dirty="0"/>
          </a:p>
          <a:p>
            <a:pPr lvl="1"/>
            <a:r>
              <a:rPr kumimoji="1" lang="en-US" altLang="ja-JP" dirty="0"/>
              <a:t>K</a:t>
            </a:r>
            <a:r>
              <a:rPr kumimoji="1" lang="ja-JP" altLang="en-US" dirty="0"/>
              <a:t>殻の特性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線は</a:t>
            </a:r>
            <a:r>
              <a:rPr kumimoji="1" lang="en-US" altLang="ja-JP" dirty="0"/>
              <a:t>30keV</a:t>
            </a:r>
            <a:r>
              <a:rPr kumimoji="1" lang="ja-JP" altLang="en-US" dirty="0"/>
              <a:t>と見やすい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エネルギー分解能が</a:t>
            </a:r>
            <a:r>
              <a:rPr lang="ja-JP" altLang="en-US" dirty="0"/>
              <a:t>良い（～</a:t>
            </a:r>
            <a:r>
              <a:rPr lang="en-US" altLang="ja-JP" dirty="0"/>
              <a:t>5%</a:t>
            </a:r>
            <a:r>
              <a:rPr lang="ja-JP" altLang="en-US" dirty="0"/>
              <a:t>までは可）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アルゴンの利点</a:t>
            </a:r>
            <a:endParaRPr kumimoji="1" lang="en-US" altLang="ja-JP" dirty="0"/>
          </a:p>
          <a:p>
            <a:pPr lvl="1"/>
            <a:r>
              <a:rPr lang="en-US" altLang="ja-JP" dirty="0" err="1"/>
              <a:t>Darkside</a:t>
            </a:r>
            <a:r>
              <a:rPr lang="ja-JP" altLang="en-US" dirty="0"/>
              <a:t>実験はアルゴン標的</a:t>
            </a:r>
            <a:endParaRPr lang="en-US" altLang="ja-JP" dirty="0"/>
          </a:p>
          <a:p>
            <a:pPr lvl="1"/>
            <a:r>
              <a:rPr lang="ja-JP" altLang="en-US" dirty="0"/>
              <a:t>非弾性散乱がない（キセノンは</a:t>
            </a:r>
            <a:r>
              <a:rPr lang="en-US" altLang="ja-JP" dirty="0"/>
              <a:t>129Xe</a:t>
            </a:r>
            <a:r>
              <a:rPr lang="ja-JP" altLang="en-US" dirty="0"/>
              <a:t>が・・・）</a:t>
            </a:r>
            <a:endParaRPr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9130D9-28D5-44C3-9BA4-2DF337FB9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48900" r="60237" b="17005"/>
          <a:stretch/>
        </p:blipFill>
        <p:spPr>
          <a:xfrm>
            <a:off x="6457950" y="945421"/>
            <a:ext cx="2645009" cy="167337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84A7C66-CCB1-423C-B38A-4CBE50DD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38452" r="64962" b="47746"/>
          <a:stretch/>
        </p:blipFill>
        <p:spPr>
          <a:xfrm>
            <a:off x="9245512" y="5197965"/>
            <a:ext cx="2910153" cy="16600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593277" y="2669906"/>
            <a:ext cx="3509682" cy="1048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AXEL</a:t>
            </a:r>
            <a:r>
              <a:rPr kumimoji="1" lang="ja-JP" altLang="en-US" dirty="0"/>
              <a:t>実験（</a:t>
            </a:r>
            <a:r>
              <a:rPr kumimoji="1" lang="en-US" altLang="ja-JP" dirty="0"/>
              <a:t>10L</a:t>
            </a:r>
            <a:r>
              <a:rPr kumimoji="1" lang="ja-JP" altLang="en-US" dirty="0"/>
              <a:t>試作機）で得られている特性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線のスペクトル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Kα</a:t>
            </a:r>
            <a:r>
              <a:rPr kumimoji="1" lang="ja-JP" altLang="en-US" dirty="0"/>
              <a:t>（</a:t>
            </a:r>
            <a:r>
              <a:rPr kumimoji="1" lang="en-US" altLang="ja-JP" dirty="0"/>
              <a:t>30keV</a:t>
            </a:r>
            <a:r>
              <a:rPr kumimoji="1" lang="ja-JP" altLang="en-US" dirty="0"/>
              <a:t>）と</a:t>
            </a:r>
            <a:r>
              <a:rPr kumimoji="1" lang="en-US" altLang="ja-JP" dirty="0"/>
              <a:t>Kβ</a:t>
            </a:r>
            <a:r>
              <a:rPr kumimoji="1" lang="ja-JP" altLang="en-US" dirty="0"/>
              <a:t>（</a:t>
            </a:r>
            <a:r>
              <a:rPr kumimoji="1" lang="en-US" altLang="ja-JP" dirty="0"/>
              <a:t>34keV</a:t>
            </a:r>
            <a:r>
              <a:rPr kumimoji="1" lang="ja-JP" altLang="en-US" dirty="0"/>
              <a:t>）が分離できている</a:t>
            </a:r>
          </a:p>
        </p:txBody>
      </p:sp>
    </p:spTree>
    <p:extLst>
      <p:ext uri="{BB962C8B-B14F-4D97-AF65-F5344CB8AC3E}">
        <p14:creationId xmlns:p14="http://schemas.microsoft.com/office/powerpoint/2010/main" val="333836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/>
          <a:lstStyle/>
          <a:p>
            <a:r>
              <a:rPr lang="ja-JP" altLang="en-US" dirty="0"/>
              <a:t>中性子源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57" y="1359640"/>
            <a:ext cx="8349241" cy="5498360"/>
          </a:xfrm>
        </p:spPr>
        <p:txBody>
          <a:bodyPr>
            <a:normAutofit/>
          </a:bodyPr>
          <a:lstStyle/>
          <a:p>
            <a:r>
              <a:rPr lang="ja-JP" altLang="en-US" dirty="0"/>
              <a:t>産総研の中性子ビーム</a:t>
            </a:r>
            <a:endParaRPr lang="en-US" altLang="ja-JP" dirty="0"/>
          </a:p>
          <a:p>
            <a:pPr lvl="1"/>
            <a:r>
              <a:rPr lang="ja-JP" altLang="en-US" dirty="0"/>
              <a:t>反応：</a:t>
            </a:r>
            <a:r>
              <a:rPr lang="en-US" altLang="ja-JP" baseline="30000" dirty="0"/>
              <a:t>7</a:t>
            </a:r>
            <a:r>
              <a:rPr lang="en-US" altLang="ja-JP" dirty="0"/>
              <a:t>Li(</a:t>
            </a:r>
            <a:r>
              <a:rPr lang="en-US" altLang="ja-JP" dirty="0" err="1"/>
              <a:t>p,n</a:t>
            </a:r>
            <a:r>
              <a:rPr lang="en-US" altLang="ja-JP" dirty="0"/>
              <a:t>)</a:t>
            </a:r>
            <a:r>
              <a:rPr lang="en-US" altLang="ja-JP" baseline="30000" dirty="0"/>
              <a:t>7</a:t>
            </a:r>
            <a:r>
              <a:rPr lang="en-US" altLang="ja-JP" dirty="0"/>
              <a:t>Be</a:t>
            </a:r>
          </a:p>
          <a:p>
            <a:pPr lvl="1"/>
            <a:r>
              <a:rPr lang="ja-JP" altLang="en-US" dirty="0"/>
              <a:t>エネルギー：</a:t>
            </a:r>
            <a:r>
              <a:rPr lang="en-US" altLang="ja-JP" dirty="0"/>
              <a:t>565keV</a:t>
            </a:r>
            <a:r>
              <a:rPr lang="ja-JP" altLang="en-US" dirty="0"/>
              <a:t> （正面の場合）</a:t>
            </a:r>
            <a:endParaRPr lang="en-US" altLang="ja-JP" dirty="0"/>
          </a:p>
          <a:p>
            <a:pPr lvl="1"/>
            <a:r>
              <a:rPr lang="ja-JP" altLang="en-US" dirty="0"/>
              <a:t>フラックス：</a:t>
            </a:r>
            <a:r>
              <a:rPr lang="en-US" altLang="ja-JP" dirty="0"/>
              <a:t>1000</a:t>
            </a:r>
            <a:r>
              <a:rPr lang="ja-JP" altLang="en-US" dirty="0"/>
              <a:t> </a:t>
            </a:r>
            <a:r>
              <a:rPr lang="en-US" altLang="ja-JP" dirty="0"/>
              <a:t>/s/cm</a:t>
            </a:r>
            <a:r>
              <a:rPr lang="en-US" altLang="ja-JP" baseline="30000" dirty="0"/>
              <a:t>2</a:t>
            </a:r>
            <a:r>
              <a:rPr lang="ja-JP" altLang="en-US" dirty="0"/>
              <a:t>（</a:t>
            </a:r>
            <a:r>
              <a:rPr lang="en-US" altLang="ja-JP" dirty="0"/>
              <a:t>1m</a:t>
            </a:r>
            <a:r>
              <a:rPr lang="ja-JP" altLang="en-US" dirty="0"/>
              <a:t>の距離にて）</a:t>
            </a:r>
            <a:endParaRPr lang="en-US" altLang="ja-JP" dirty="0"/>
          </a:p>
          <a:p>
            <a:pPr lvl="1"/>
            <a:r>
              <a:rPr lang="ja-JP" altLang="en-US" dirty="0"/>
              <a:t>ガンマ線バックグラウンドが少ない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7" name="Picture 2" descr="migd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41" y="351557"/>
            <a:ext cx="3951684" cy="20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雲 8"/>
          <p:cNvSpPr/>
          <p:nvPr/>
        </p:nvSpPr>
        <p:spPr>
          <a:xfrm>
            <a:off x="4814981" y="871615"/>
            <a:ext cx="646871" cy="681014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7" y="3768063"/>
            <a:ext cx="3890803" cy="29181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5354" t="33030" r="29227" b="25001"/>
          <a:stretch/>
        </p:blipFill>
        <p:spPr>
          <a:xfrm>
            <a:off x="4527371" y="3682148"/>
            <a:ext cx="4227764" cy="293385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43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/>
          <a:lstStyle/>
          <a:p>
            <a:r>
              <a:rPr lang="ja-JP" altLang="en-US" dirty="0"/>
              <a:t>ミグダル事象の予想数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948" y="1472259"/>
            <a:ext cx="8539382" cy="5274530"/>
          </a:xfrm>
        </p:spPr>
        <p:txBody>
          <a:bodyPr>
            <a:normAutofit/>
          </a:bodyPr>
          <a:lstStyle/>
          <a:p>
            <a:r>
              <a:rPr lang="ja-JP" altLang="en-US" dirty="0"/>
              <a:t>標的数（</a:t>
            </a:r>
            <a:r>
              <a:rPr lang="en-US" altLang="ja-JP" dirty="0"/>
              <a:t>1atm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アルゴン：</a:t>
            </a:r>
            <a:r>
              <a:rPr lang="en-US" altLang="ja-JP" dirty="0"/>
              <a:t>1.784[g/l]</a:t>
            </a:r>
            <a:r>
              <a:rPr lang="ja-JP" altLang="en-US" dirty="0"/>
              <a:t>*</a:t>
            </a:r>
            <a:r>
              <a:rPr lang="en-US" altLang="ja-JP" dirty="0"/>
              <a:t>1e-3</a:t>
            </a:r>
            <a:r>
              <a:rPr lang="ja-JP" altLang="en-US" dirty="0"/>
              <a:t> *</a:t>
            </a:r>
            <a:r>
              <a:rPr lang="en-US" altLang="ja-JP" dirty="0"/>
              <a:t>30*30*30[cm3]</a:t>
            </a:r>
            <a:r>
              <a:rPr lang="ja-JP" altLang="en-US" dirty="0"/>
              <a:t> </a:t>
            </a:r>
            <a:r>
              <a:rPr lang="en-US" altLang="ja-JP" dirty="0"/>
              <a:t>/40[</a:t>
            </a:r>
            <a:r>
              <a:rPr lang="en-US" altLang="ja-JP" dirty="0" err="1"/>
              <a:t>mol</a:t>
            </a:r>
            <a:r>
              <a:rPr lang="en-US" altLang="ja-JP" dirty="0"/>
              <a:t>/g]</a:t>
            </a:r>
            <a:r>
              <a:rPr lang="ja-JP" altLang="en-US" dirty="0"/>
              <a:t> *</a:t>
            </a:r>
            <a:r>
              <a:rPr lang="en-US" altLang="ja-JP" dirty="0"/>
              <a:t>6.02e23[</a:t>
            </a:r>
            <a:r>
              <a:rPr lang="ja-JP" altLang="en-US" dirty="0"/>
              <a:t>個</a:t>
            </a:r>
            <a:r>
              <a:rPr lang="en-US" altLang="ja-JP" dirty="0"/>
              <a:t>/</a:t>
            </a:r>
            <a:r>
              <a:rPr lang="en-US" altLang="ja-JP" dirty="0" err="1"/>
              <a:t>mol</a:t>
            </a:r>
            <a:r>
              <a:rPr lang="en-US" altLang="ja-JP" dirty="0"/>
              <a:t>]</a:t>
            </a:r>
            <a:r>
              <a:rPr lang="ja-JP" altLang="en-US" dirty="0"/>
              <a:t> </a:t>
            </a:r>
            <a:r>
              <a:rPr lang="en-US" altLang="ja-JP" dirty="0"/>
              <a:t>=</a:t>
            </a:r>
            <a:r>
              <a:rPr lang="ja-JP" altLang="en-US" dirty="0"/>
              <a:t> </a:t>
            </a:r>
            <a:r>
              <a:rPr lang="en-US" altLang="ja-JP" dirty="0"/>
              <a:t>7.25e23</a:t>
            </a:r>
            <a:r>
              <a:rPr lang="ja-JP" altLang="en-US" dirty="0"/>
              <a:t>個</a:t>
            </a:r>
            <a:endParaRPr lang="en-US" altLang="ja-JP" dirty="0"/>
          </a:p>
          <a:p>
            <a:pPr lvl="1"/>
            <a:r>
              <a:rPr lang="ja-JP" altLang="en-US" dirty="0"/>
              <a:t>キセノン：</a:t>
            </a:r>
            <a:r>
              <a:rPr lang="en-US" altLang="ja-JP" dirty="0"/>
              <a:t>5.894[g/l]</a:t>
            </a:r>
            <a:r>
              <a:rPr lang="ja-JP" altLang="en-US" dirty="0"/>
              <a:t>*</a:t>
            </a:r>
            <a:r>
              <a:rPr lang="en-US" altLang="ja-JP" dirty="0"/>
              <a:t>1e-3</a:t>
            </a:r>
            <a:r>
              <a:rPr lang="ja-JP" altLang="en-US" dirty="0"/>
              <a:t> </a:t>
            </a:r>
            <a:r>
              <a:rPr lang="en-US" altLang="ja-JP" dirty="0"/>
              <a:t>*30*30*30[cm3]</a:t>
            </a:r>
            <a:r>
              <a:rPr lang="ja-JP" altLang="en-US" dirty="0"/>
              <a:t> </a:t>
            </a:r>
            <a:r>
              <a:rPr lang="en-US" altLang="ja-JP" dirty="0"/>
              <a:t>/130[</a:t>
            </a:r>
            <a:r>
              <a:rPr lang="en-US" altLang="ja-JP" dirty="0" err="1"/>
              <a:t>mol</a:t>
            </a:r>
            <a:r>
              <a:rPr lang="en-US" altLang="ja-JP" dirty="0"/>
              <a:t>/g]</a:t>
            </a:r>
            <a:r>
              <a:rPr lang="ja-JP" altLang="en-US" dirty="0"/>
              <a:t> *</a:t>
            </a:r>
            <a:r>
              <a:rPr lang="en-US" altLang="ja-JP" dirty="0"/>
              <a:t>6.02e23[</a:t>
            </a:r>
            <a:r>
              <a:rPr lang="ja-JP" altLang="en-US" dirty="0"/>
              <a:t>個</a:t>
            </a:r>
            <a:r>
              <a:rPr lang="en-US" altLang="ja-JP" dirty="0"/>
              <a:t>/</a:t>
            </a:r>
            <a:r>
              <a:rPr lang="en-US" altLang="ja-JP" dirty="0" err="1"/>
              <a:t>mol</a:t>
            </a:r>
            <a:r>
              <a:rPr lang="en-US" altLang="ja-JP" dirty="0"/>
              <a:t>]</a:t>
            </a:r>
            <a:r>
              <a:rPr lang="ja-JP" altLang="en-US" dirty="0"/>
              <a:t> </a:t>
            </a:r>
            <a:r>
              <a:rPr lang="en-US" altLang="ja-JP" dirty="0"/>
              <a:t>=</a:t>
            </a:r>
            <a:r>
              <a:rPr lang="ja-JP" altLang="en-US" dirty="0"/>
              <a:t> </a:t>
            </a:r>
            <a:r>
              <a:rPr lang="en-US" altLang="ja-JP" dirty="0"/>
              <a:t>7.37e23</a:t>
            </a:r>
            <a:r>
              <a:rPr lang="ja-JP" altLang="en-US" dirty="0"/>
              <a:t>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中性子照射</a:t>
            </a:r>
            <a:endParaRPr lang="en-US" altLang="ja-JP" dirty="0"/>
          </a:p>
          <a:p>
            <a:pPr lvl="1"/>
            <a:r>
              <a:rPr lang="ja-JP" altLang="en-US" dirty="0"/>
              <a:t>フラックス：</a:t>
            </a:r>
            <a:r>
              <a:rPr lang="en-US" altLang="ja-JP" dirty="0"/>
              <a:t>1000/s/cm2</a:t>
            </a:r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日照射で約</a:t>
            </a:r>
            <a:r>
              <a:rPr lang="en-US" altLang="ja-JP" dirty="0"/>
              <a:t>1000ev</a:t>
            </a:r>
          </a:p>
          <a:p>
            <a:endParaRPr lang="en-US" altLang="ja-JP" dirty="0"/>
          </a:p>
          <a:p>
            <a:r>
              <a:rPr lang="ja-JP" altLang="en-US" dirty="0"/>
              <a:t>”</a:t>
            </a:r>
            <a:r>
              <a:rPr lang="en-US" altLang="ja-JP" dirty="0"/>
              <a:t>BG</a:t>
            </a:r>
            <a:r>
              <a:rPr lang="ja-JP" altLang="en-US" dirty="0"/>
              <a:t>なければ”見えそう</a:t>
            </a:r>
            <a:endParaRPr lang="en-US" altLang="ja-JP" dirty="0"/>
          </a:p>
          <a:p>
            <a:endParaRPr lang="en-US" altLang="ja-JP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14536"/>
              </p:ext>
            </p:extLst>
          </p:nvPr>
        </p:nvGraphicFramePr>
        <p:xfrm>
          <a:off x="4381112" y="3540607"/>
          <a:ext cx="4696778" cy="312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618">
                  <a:extLst>
                    <a:ext uri="{9D8B030D-6E8A-4147-A177-3AD203B41FA5}">
                      <a16:colId xmlns:a16="http://schemas.microsoft.com/office/drawing/2014/main" val="366670896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17781991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358900801"/>
                    </a:ext>
                  </a:extLst>
                </a:gridCol>
              </a:tblGrid>
              <a:tr h="36933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Ar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1atm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30x30x30cm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Xe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8atm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30x30x30cm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86595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標的数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7.3e23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5.9e24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4654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反応断面積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0.65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barn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6</a:t>
                      </a:r>
                      <a:r>
                        <a:rPr kumimoji="1" lang="ja-JP" altLang="en-US" b="1" dirty="0"/>
                        <a:t> </a:t>
                      </a:r>
                      <a:r>
                        <a:rPr kumimoji="1" lang="en-US" altLang="ja-JP" b="1" dirty="0"/>
                        <a:t>barn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4757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baseline="0" dirty="0"/>
                        <a:t>ミグダル確率</a:t>
                      </a:r>
                      <a:br>
                        <a:rPr kumimoji="1" lang="en-US" altLang="ja-JP" baseline="0" dirty="0"/>
                      </a:br>
                      <a:r>
                        <a:rPr kumimoji="1" lang="ja-JP" altLang="en-US" baseline="0" dirty="0"/>
                        <a:t>（</a:t>
                      </a:r>
                      <a:r>
                        <a:rPr kumimoji="1" lang="en-US" altLang="ja-JP" baseline="0" dirty="0" err="1"/>
                        <a:t>q</a:t>
                      </a:r>
                      <a:r>
                        <a:rPr kumimoji="1" lang="en-US" altLang="ja-JP" baseline="-25000" dirty="0" err="1"/>
                        <a:t>e</a:t>
                      </a:r>
                      <a:r>
                        <a:rPr kumimoji="1" lang="en-US" altLang="ja-JP" baseline="0" dirty="0"/>
                        <a:t>=511eV</a:t>
                      </a:r>
                      <a:r>
                        <a:rPr kumimoji="1" lang="ja-JP" altLang="en-US" baseline="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baseline="0" dirty="0"/>
                        <a:t>7.2e-5</a:t>
                      </a:r>
                      <a:endParaRPr kumimoji="1" lang="ja-JP" altLang="en-U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4.6e-6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798264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baseline="0" dirty="0"/>
                        <a:t>運動量移行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baseline="0" dirty="0"/>
                        <a:t>3.144</a:t>
                      </a:r>
                      <a:endParaRPr kumimoji="1" lang="ja-JP" altLang="en-U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0.096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89880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baseline="0" dirty="0"/>
                        <a:t>蛍光収率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0.13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baseline="0" dirty="0"/>
                        <a:t>0.9</a:t>
                      </a:r>
                      <a:endParaRPr kumimoji="1" lang="ja-JP" altLang="en-US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59076"/>
                  </a:ext>
                </a:extLst>
              </a:tr>
              <a:tr h="369338">
                <a:tc>
                  <a:txBody>
                    <a:bodyPr/>
                    <a:lstStyle/>
                    <a:p>
                      <a:r>
                        <a:rPr kumimoji="1" lang="ja-JP" altLang="en-US" baseline="0" dirty="0"/>
                        <a:t>イベント数</a:t>
                      </a:r>
                      <a:r>
                        <a:rPr kumimoji="1" lang="en-US" altLang="ja-JP" baseline="0" dirty="0"/>
                        <a:t>/</a:t>
                      </a:r>
                      <a:r>
                        <a:rPr kumimoji="1" lang="ja-JP" altLang="en-US" baseline="0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1223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1216</a:t>
                      </a:r>
                      <a:endParaRPr kumimoji="1" lang="ja-JP" alt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20893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870358" y="135924"/>
            <a:ext cx="2088292" cy="654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barn=1e-24cm2</a:t>
            </a:r>
          </a:p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=86400s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>
            <a:extLst/>
          </p:cNvPr>
          <p:cNvSpPr/>
          <p:nvPr/>
        </p:nvSpPr>
        <p:spPr>
          <a:xfrm>
            <a:off x="7146942" y="3116758"/>
            <a:ext cx="181170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JHEP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03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(2018)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194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635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452" y="91530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ミグダルの電離電子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449A58-8195-48AA-A564-39816A17D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620145" y="2820866"/>
            <a:ext cx="6334002" cy="4037134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EE8BB33-E46A-421A-85C7-839981CF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8" y="1359640"/>
            <a:ext cx="4895134" cy="1923608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Xe</a:t>
            </a:r>
            <a:r>
              <a:rPr lang="ja-JP" altLang="en-US" dirty="0"/>
              <a:t>の</a:t>
            </a:r>
            <a:r>
              <a:rPr lang="en-US" altLang="ja-JP" dirty="0"/>
              <a:t>K</a:t>
            </a:r>
            <a:r>
              <a:rPr lang="ja-JP" altLang="en-US" dirty="0"/>
              <a:t>殻</a:t>
            </a:r>
            <a:r>
              <a:rPr lang="en-US" altLang="ja-JP" dirty="0"/>
              <a:t>(n=1)</a:t>
            </a:r>
            <a:r>
              <a:rPr lang="ja-JP" altLang="en-US" dirty="0"/>
              <a:t>の場合</a:t>
            </a:r>
            <a:endParaRPr lang="en-US" altLang="ja-JP" dirty="0"/>
          </a:p>
          <a:p>
            <a:pPr lvl="1"/>
            <a:r>
              <a:rPr lang="ja-JP" altLang="en-US" dirty="0"/>
              <a:t>典型的には</a:t>
            </a:r>
            <a:r>
              <a:rPr lang="en-US" altLang="ja-JP" dirty="0"/>
              <a:t>10keV</a:t>
            </a:r>
            <a:r>
              <a:rPr lang="ja-JP" altLang="en-US" dirty="0"/>
              <a:t>くらい</a:t>
            </a:r>
            <a:endParaRPr lang="en-US" altLang="ja-JP" dirty="0"/>
          </a:p>
          <a:p>
            <a:pPr lvl="1"/>
            <a:r>
              <a:rPr lang="ja-JP" altLang="en-US" dirty="0"/>
              <a:t>指数関数的なスペクトル</a:t>
            </a:r>
            <a:endParaRPr lang="en-US" altLang="ja-JP" dirty="0"/>
          </a:p>
        </p:txBody>
      </p:sp>
      <p:pic>
        <p:nvPicPr>
          <p:cNvPr id="5" name="Picture 2" descr="migd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0" y="351557"/>
            <a:ext cx="3951684" cy="20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 5"/>
          <p:cNvSpPr/>
          <p:nvPr/>
        </p:nvSpPr>
        <p:spPr>
          <a:xfrm>
            <a:off x="5688918" y="1478997"/>
            <a:ext cx="1196698" cy="69960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/>
          </p:cNvPr>
          <p:cNvPicPr>
            <a:picLocks noChangeAspect="1"/>
          </p:cNvPicPr>
          <p:nvPr/>
        </p:nvPicPr>
        <p:blipFill rotWithShape="1">
          <a:blip r:embed="rId2"/>
          <a:srcRect r="54083"/>
          <a:stretch/>
        </p:blipFill>
        <p:spPr>
          <a:xfrm>
            <a:off x="3702801" y="3283248"/>
            <a:ext cx="3493557" cy="2424695"/>
          </a:xfrm>
          <a:prstGeom prst="rect">
            <a:avLst/>
          </a:prstGeom>
        </p:spPr>
      </p:pic>
      <p:cxnSp>
        <p:nvCxnSpPr>
          <p:cNvPr id="9" name="直線矢印コネクタ 8"/>
          <p:cNvCxnSpPr>
            <a:cxnSpLocks/>
          </p:cNvCxnSpPr>
          <p:nvPr/>
        </p:nvCxnSpPr>
        <p:spPr>
          <a:xfrm flipV="1">
            <a:off x="810072" y="4687021"/>
            <a:ext cx="1589461" cy="609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/>
          </p:cNvPr>
          <p:cNvSpPr/>
          <p:nvPr/>
        </p:nvSpPr>
        <p:spPr>
          <a:xfrm>
            <a:off x="5449579" y="5801459"/>
            <a:ext cx="1811708" cy="27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JHEP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03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(2018)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194</a:t>
            </a:r>
            <a:endParaRPr kumimoji="1" lang="ja-JP" altLang="en-US" sz="14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47928" y="5296156"/>
            <a:ext cx="1414847" cy="4510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青線が</a:t>
            </a:r>
            <a:r>
              <a:rPr kumimoji="1" lang="en-US" altLang="ja-JP" dirty="0"/>
              <a:t>n=1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2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452" y="91530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ミグダルの反跳原子核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7974B-C75E-4DCD-9A42-78243513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98" y="1254312"/>
            <a:ext cx="8349241" cy="5366729"/>
          </a:xfrm>
        </p:spPr>
        <p:txBody>
          <a:bodyPr>
            <a:normAutofit/>
          </a:bodyPr>
          <a:lstStyle/>
          <a:p>
            <a:r>
              <a:rPr lang="ja-JP" altLang="en-US" dirty="0"/>
              <a:t>最大反跳エネルギー</a:t>
            </a:r>
            <a:endParaRPr lang="en-US" altLang="ja-JP" dirty="0"/>
          </a:p>
          <a:p>
            <a:pPr lvl="1"/>
            <a:r>
              <a:rPr lang="en-US" altLang="ja-JP" dirty="0"/>
              <a:t>17.4keV</a:t>
            </a:r>
            <a:r>
              <a:rPr lang="ja-JP" altLang="en-US" dirty="0"/>
              <a:t>（</a:t>
            </a:r>
            <a:r>
              <a:rPr lang="en-US" altLang="ja-JP" dirty="0"/>
              <a:t>=4/130*565keV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”非弾性散乱”の効果</a:t>
            </a:r>
            <a:endParaRPr lang="en-US" altLang="ja-JP" dirty="0"/>
          </a:p>
          <a:p>
            <a:pPr lvl="1"/>
            <a:r>
              <a:rPr lang="ja-JP" altLang="en-US" dirty="0"/>
              <a:t>内部エネルギー（</a:t>
            </a:r>
            <a:r>
              <a:rPr lang="en-US" altLang="ja-JP" dirty="0"/>
              <a:t>ΔE=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e</a:t>
            </a:r>
            <a:r>
              <a:rPr lang="en-US" altLang="ja-JP" dirty="0" err="1"/>
              <a:t>+E</a:t>
            </a:r>
            <a:r>
              <a:rPr lang="en-US" altLang="ja-JP" baseline="-25000" dirty="0" err="1"/>
              <a:t>dex</a:t>
            </a:r>
            <a:r>
              <a:rPr lang="ja-JP" altLang="en-US" dirty="0"/>
              <a:t>）を考慮</a:t>
            </a:r>
            <a:endParaRPr lang="en-US" altLang="ja-JP" dirty="0"/>
          </a:p>
          <a:p>
            <a:pPr lvl="1"/>
            <a:r>
              <a:rPr lang="ja-JP" altLang="en-US" dirty="0"/>
              <a:t>普通の原子核反跳（</a:t>
            </a:r>
            <a:r>
              <a:rPr lang="en-US" altLang="ja-JP" dirty="0"/>
              <a:t>ΔE=0</a:t>
            </a:r>
            <a:r>
              <a:rPr lang="ja-JP" altLang="en-US" dirty="0"/>
              <a:t>に相当）に比べ、最大反跳エネルギーが少しだけ下がる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31A95E-3A6F-489A-A5FF-FF8D0B89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35" y="4088906"/>
            <a:ext cx="4079972" cy="2632570"/>
          </a:xfrm>
          <a:prstGeom prst="rect">
            <a:avLst/>
          </a:prstGeom>
        </p:spPr>
      </p:pic>
      <p:pic>
        <p:nvPicPr>
          <p:cNvPr id="5" name="Picture 2" descr="migd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0" y="351557"/>
            <a:ext cx="3951684" cy="20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 5"/>
          <p:cNvSpPr/>
          <p:nvPr/>
        </p:nvSpPr>
        <p:spPr>
          <a:xfrm>
            <a:off x="6143049" y="381365"/>
            <a:ext cx="1196698" cy="69960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2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253" y="136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ミグダルの信号 </a:t>
            </a:r>
            <a:r>
              <a:rPr kumimoji="1" lang="en-US" altLang="ja-JP" dirty="0"/>
              <a:t>by</a:t>
            </a:r>
            <a:r>
              <a:rPr kumimoji="1" lang="ja-JP" altLang="en-US" dirty="0"/>
              <a:t> </a:t>
            </a:r>
            <a:r>
              <a:rPr kumimoji="1" lang="en-US" altLang="ja-JP" dirty="0"/>
              <a:t>Geant4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1A73489-2319-49B9-8048-361B5F9B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8" y="1173506"/>
            <a:ext cx="8349241" cy="5684494"/>
          </a:xfrm>
        </p:spPr>
        <p:txBody>
          <a:bodyPr>
            <a:normAutofit/>
          </a:bodyPr>
          <a:lstStyle/>
          <a:p>
            <a:r>
              <a:rPr lang="ja-JP" altLang="en-US" dirty="0"/>
              <a:t>検出器ジオメトリ</a:t>
            </a:r>
            <a:endParaRPr lang="en-US" altLang="ja-JP" dirty="0"/>
          </a:p>
          <a:p>
            <a:pPr lvl="1"/>
            <a:r>
              <a:rPr lang="en-US" altLang="ja-JP" dirty="0"/>
              <a:t>30x30x30cm3</a:t>
            </a:r>
            <a:r>
              <a:rPr lang="ja-JP" altLang="en-US" dirty="0"/>
              <a:t> ガス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イベントトポロジー</a:t>
            </a:r>
            <a:endParaRPr lang="en-US" altLang="ja-JP" dirty="0"/>
          </a:p>
          <a:p>
            <a:pPr lvl="1"/>
            <a:r>
              <a:rPr lang="ja-JP" altLang="en-US" dirty="0"/>
              <a:t>①②③④が同一点から発生</a:t>
            </a:r>
            <a:endParaRPr lang="en-US" altLang="ja-JP" dirty="0"/>
          </a:p>
          <a:p>
            <a:pPr lvl="1"/>
            <a:r>
              <a:rPr lang="ja-JP" altLang="en-US" dirty="0"/>
              <a:t>①：反跳原子核</a:t>
            </a:r>
            <a:endParaRPr lang="en-US" altLang="ja-JP" dirty="0"/>
          </a:p>
          <a:p>
            <a:pPr lvl="1"/>
            <a:r>
              <a:rPr lang="ja-JP" altLang="en-US" dirty="0"/>
              <a:t>②：</a:t>
            </a:r>
            <a:r>
              <a:rPr lang="en-US" altLang="ja-JP" dirty="0"/>
              <a:t>(</a:t>
            </a:r>
            <a:r>
              <a:rPr lang="en-US" altLang="ja-JP" dirty="0" err="1"/>
              <a:t>n,l</a:t>
            </a:r>
            <a:r>
              <a:rPr lang="en-US" altLang="ja-JP" dirty="0"/>
              <a:t>)</a:t>
            </a:r>
            <a:r>
              <a:rPr lang="ja-JP" altLang="en-US" dirty="0"/>
              <a:t>から弾かれた電子</a:t>
            </a:r>
            <a:endParaRPr lang="en-US" altLang="ja-JP" dirty="0"/>
          </a:p>
          <a:p>
            <a:pPr lvl="1"/>
            <a:r>
              <a:rPr lang="ja-JP" altLang="en-US" dirty="0"/>
              <a:t>③：脱励起による特性</a:t>
            </a:r>
            <a:r>
              <a:rPr lang="en-US" altLang="ja-JP" dirty="0"/>
              <a:t>X</a:t>
            </a:r>
            <a:r>
              <a:rPr lang="ja-JP" altLang="en-US" dirty="0"/>
              <a:t>線</a:t>
            </a:r>
            <a:endParaRPr lang="en-US" altLang="ja-JP" dirty="0"/>
          </a:p>
          <a:p>
            <a:pPr lvl="1"/>
            <a:r>
              <a:rPr lang="ja-JP" altLang="en-US" dirty="0"/>
              <a:t>④：脱励起後の原子核が基底状態まで落とすエネルギー</a:t>
            </a:r>
            <a:endParaRPr lang="en-US" altLang="ja-JP" dirty="0"/>
          </a:p>
          <a:p>
            <a:pPr lvl="2"/>
            <a:r>
              <a:rPr lang="ja-JP" altLang="en-US" dirty="0"/>
              <a:t>特性</a:t>
            </a:r>
            <a:r>
              <a:rPr lang="en-US" altLang="ja-JP" dirty="0"/>
              <a:t>X</a:t>
            </a:r>
            <a:r>
              <a:rPr lang="ja-JP" altLang="en-US" dirty="0"/>
              <a:t>線またはオージェ電子だが、低エネルギーなので、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電子でシミュレーションした</a:t>
            </a:r>
            <a:endParaRPr lang="en-US" altLang="ja-JP" dirty="0"/>
          </a:p>
          <a:p>
            <a:pPr lvl="2"/>
            <a:r>
              <a:rPr lang="ja-JP" altLang="en-US" dirty="0"/>
              <a:t>②の電子とくっつくのでほぼ見分けはつかないと思われる</a:t>
            </a:r>
            <a:endParaRPr lang="en-US" altLang="ja-JP" dirty="0"/>
          </a:p>
          <a:p>
            <a:pPr lvl="1"/>
            <a:r>
              <a:rPr lang="ja-JP" altLang="en-US" dirty="0"/>
              <a:t>①は前方散乱、②③④は等方に生成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9887" t="6756" r="38038" b="69911"/>
          <a:stretch/>
        </p:blipFill>
        <p:spPr>
          <a:xfrm>
            <a:off x="4833614" y="2113005"/>
            <a:ext cx="4143570" cy="185351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C2D-2073-4350-A318-8CC6110534B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 Pゴシック＋Ari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6" id="{018D1E34-69B1-44FD-B547-41DBFC3EACCD}" vid="{92AA6B8B-F6D6-4A44-BB79-29409E9F35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1140</TotalTime>
  <Words>1324</Words>
  <Application>Microsoft Office PowerPoint</Application>
  <PresentationFormat>画面に合わせる (4:3)</PresentationFormat>
  <Paragraphs>268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ＭＳ Ｐゴシック</vt:lpstr>
      <vt:lpstr>Arial</vt:lpstr>
      <vt:lpstr>Office テーマ</vt:lpstr>
      <vt:lpstr>ガス検出器を用いた ミグダル事象の 観測可能性について</vt:lpstr>
      <vt:lpstr>ミグダル効果</vt:lpstr>
      <vt:lpstr>イベントトポロジー</vt:lpstr>
      <vt:lpstr>ガス検出器</vt:lpstr>
      <vt:lpstr>中性子源</vt:lpstr>
      <vt:lpstr>ミグダル事象の予想数</vt:lpstr>
      <vt:lpstr>ミグダルの電離電子</vt:lpstr>
      <vt:lpstr>ミグダルの反跳原子核</vt:lpstr>
      <vt:lpstr>ミグダルの信号 by Geant4</vt:lpstr>
      <vt:lpstr>ミグダルの信号(Xe) by Geant4</vt:lpstr>
      <vt:lpstr>ミグダルの信号(Xe) by Geant4</vt:lpstr>
      <vt:lpstr>ミグダルの信号(Xe) by Geant4</vt:lpstr>
      <vt:lpstr>ミグダルの信号(Xe) by Geant4</vt:lpstr>
      <vt:lpstr>ミグダルの信号まとめ</vt:lpstr>
      <vt:lpstr>まとめ</vt:lpstr>
      <vt:lpstr>PowerPoint プレゼンテーション</vt:lpstr>
      <vt:lpstr>ミグダルはどれくらい起きるのか？</vt:lpstr>
      <vt:lpstr>キセノンの場合</vt:lpstr>
      <vt:lpstr>アルゴンの場合</vt:lpstr>
      <vt:lpstr>中性子の断面積</vt:lpstr>
      <vt:lpstr>ミグダルの電離電子</vt:lpstr>
      <vt:lpstr>ミグダルの信号 by Geant4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ガス検出器を用いた ミグダル事象の 観測可能性について</dc:title>
  <dc:creator>kiseki</dc:creator>
  <cp:lastModifiedBy>kiseki</cp:lastModifiedBy>
  <cp:revision>11</cp:revision>
  <dcterms:created xsi:type="dcterms:W3CDTF">2020-03-22T05:49:29Z</dcterms:created>
  <dcterms:modified xsi:type="dcterms:W3CDTF">2020-03-23T07:04:20Z</dcterms:modified>
</cp:coreProperties>
</file>