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90" r:id="rId1"/>
  </p:sldMasterIdLst>
  <p:notesMasterIdLst>
    <p:notesMasterId r:id="rId26"/>
  </p:notesMasterIdLst>
  <p:sldIdLst>
    <p:sldId id="256" r:id="rId2"/>
    <p:sldId id="277" r:id="rId3"/>
    <p:sldId id="259" r:id="rId4"/>
    <p:sldId id="260" r:id="rId5"/>
    <p:sldId id="261" r:id="rId6"/>
    <p:sldId id="262" r:id="rId7"/>
    <p:sldId id="282" r:id="rId8"/>
    <p:sldId id="263" r:id="rId9"/>
    <p:sldId id="264" r:id="rId10"/>
    <p:sldId id="265" r:id="rId11"/>
    <p:sldId id="276" r:id="rId12"/>
    <p:sldId id="268" r:id="rId13"/>
    <p:sldId id="269" r:id="rId14"/>
    <p:sldId id="270" r:id="rId15"/>
    <p:sldId id="283" r:id="rId16"/>
    <p:sldId id="280" r:id="rId17"/>
    <p:sldId id="279" r:id="rId18"/>
    <p:sldId id="281" r:id="rId19"/>
    <p:sldId id="284" r:id="rId20"/>
    <p:sldId id="274" r:id="rId21"/>
    <p:sldId id="278" r:id="rId22"/>
    <p:sldId id="267" r:id="rId23"/>
    <p:sldId id="271" r:id="rId24"/>
    <p:sldId id="273" r:id="rId2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80"/>
    <p:restoredTop sz="94643"/>
  </p:normalViewPr>
  <p:slideViewPr>
    <p:cSldViewPr snapToGrid="0" snapToObjects="1">
      <p:cViewPr varScale="1">
        <p:scale>
          <a:sx n="163" d="100"/>
          <a:sy n="163" d="100"/>
        </p:scale>
        <p:origin x="184" y="8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A1B72-B628-1A44-B9CC-7E777544729B}" type="datetimeFigureOut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74BB7-CBAE-4C4D-A645-2CD6BCDFA88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109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74BB7-CBAE-4C4D-A645-2CD6BCDFA88F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510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12192000" cy="2387600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ctr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59418-0BD8-1249-8C29-4A96442BDB43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3842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8A25A-7FE3-9D43-98E3-4C08C64FC083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178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6E167-1696-1345-B0EF-5251329E330E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5777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3925E-9FBC-914C-8558-00F8F7318D23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919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73867"/>
            <a:ext cx="12192000" cy="198860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b"/>
          <a:lstStyle>
            <a:lvl1pPr algn="l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A9D8A5-46BB-1242-8BFF-92A0EED72CEA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8340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06C4D-30E8-D74A-BA07-2E0D009BCCDD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07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373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FD1C4-90A1-D046-91DB-D4BEA56E9C83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66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5869F-DAED-E042-9084-45AB174E47A6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762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AC7570-2174-B14E-BA70-C11977568098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734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DA59F-FE2C-6F4D-B4DF-88AA0E4E3BB0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0981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2131E-D386-804F-AD0F-E3A70AF9F2C8}" type="datetime1">
              <a:rPr kumimoji="1" lang="ja-JP" altLang="en-US" smtClean="0"/>
              <a:t>2021/2/1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8092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837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fld id="{CEB804CE-867F-FF4C-99B2-50FEB64E967D}" type="datetime1">
              <a:rPr lang="ja-JP" altLang="en-US" smtClean="0"/>
              <a:t>2021/2/1</a:t>
            </a:fld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9642" y="6356352"/>
            <a:ext cx="47927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r>
              <a:rPr lang="en-US" altLang="ja-JP"/>
              <a:t>2021/02/05
D3</a:t>
            </a:r>
            <a:r>
              <a:rPr lang="ja-JP" altLang="en-US"/>
              <a:t>発表会</a:t>
            </a:r>
            <a:endParaRPr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Yu Gothic" charset="-128"/>
                <a:ea typeface="Yu Gothic" charset="-128"/>
                <a:cs typeface="Yu Gothic" charset="-128"/>
              </a:defRPr>
            </a:lvl1pPr>
          </a:lstStyle>
          <a:p>
            <a:fld id="{78A6FF05-5E8D-FD45-9492-E3A97546E97E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0558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b="0" i="0" kern="1200">
          <a:solidFill>
            <a:schemeClr val="tx1"/>
          </a:solidFill>
          <a:latin typeface="Yu Gothic Light" charset="-128"/>
          <a:ea typeface="Yu Gothic Light" charset="-128"/>
          <a:cs typeface="Yu Gothic Light" charset="-12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b="0" i="0" kern="1200">
          <a:solidFill>
            <a:schemeClr val="tx1"/>
          </a:solidFill>
          <a:latin typeface="Yu Gothic" charset="-128"/>
          <a:ea typeface="Yu Gothic" charset="-128"/>
          <a:cs typeface="Yu Gothic" charset="-128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7A85CDB-99FC-0E4B-8EA7-9CF67FCBD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316" y="280540"/>
            <a:ext cx="2458483" cy="139606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C034B3-9A2E-714F-A8C1-8E5B94C5F4E1}"/>
              </a:ext>
            </a:extLst>
          </p:cNvPr>
          <p:cNvSpPr txBox="1"/>
          <p:nvPr/>
        </p:nvSpPr>
        <p:spPr>
          <a:xfrm>
            <a:off x="85969" y="1845635"/>
            <a:ext cx="12106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0</a:t>
            </a:r>
            <a:r>
              <a:rPr lang="el-GR" altLang="ja-JP" sz="4000" b="1" dirty="0" err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νββ</a:t>
            </a:r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探索のための高圧キセノンガス</a:t>
            </a:r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TPC</a:t>
            </a:r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の開発</a:t>
            </a:r>
            <a:r>
              <a:rPr lang="en-US" altLang="ja-JP" sz="4000" b="1" dirty="0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:</a:t>
            </a:r>
          </a:p>
          <a:p>
            <a:r>
              <a:rPr lang="ja-JP" altLang="en-US" sz="4000" b="1">
                <a:latin typeface="Hiragino Kaku Gothic Pro W6" panose="020B0300000000000000" pitchFamily="34" charset="-128"/>
                <a:ea typeface="Hiragino Kaku Gothic Pro W6" panose="020B0300000000000000" pitchFamily="34" charset="-128"/>
                <a:cs typeface="Verdana" panose="020B0604030504040204" pitchFamily="34" charset="0"/>
              </a:rPr>
              <a:t>試作機の性能評価と有感体積拡大に向けた研究</a:t>
            </a:r>
            <a:endParaRPr lang="en-US" altLang="ja-JP" sz="4800" b="1" dirty="0">
              <a:latin typeface="Hiragino Kaku Gothic Pro W6" panose="020B0300000000000000" pitchFamily="34" charset="-128"/>
              <a:ea typeface="Hiragino Kaku Gothic Pro W6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9BAF65-96B4-5D46-B12A-C08CC69D0ECE}"/>
              </a:ext>
            </a:extLst>
          </p:cNvPr>
          <p:cNvSpPr txBox="1"/>
          <p:nvPr/>
        </p:nvSpPr>
        <p:spPr>
          <a:xfrm>
            <a:off x="2306528" y="3749818"/>
            <a:ext cx="74002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高エネルギー物理学研究室</a:t>
            </a: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ctr"/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吉田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将</a:t>
            </a:r>
            <a:endParaRPr lang="en-US" altLang="ja-JP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DD71DD-3A1C-CF48-82CB-9109AD8EC677}"/>
              </a:ext>
            </a:extLst>
          </p:cNvPr>
          <p:cNvSpPr txBox="1"/>
          <p:nvPr/>
        </p:nvSpPr>
        <p:spPr>
          <a:xfrm>
            <a:off x="5196195" y="5767674"/>
            <a:ext cx="1620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2021/02/05</a:t>
            </a:r>
          </a:p>
          <a:p>
            <a:pPr algn="ctr"/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D3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発表会</a:t>
            </a:r>
          </a:p>
        </p:txBody>
      </p:sp>
    </p:spTree>
    <p:extLst>
      <p:ext uri="{BB962C8B-B14F-4D97-AF65-F5344CB8AC3E}">
        <p14:creationId xmlns:p14="http://schemas.microsoft.com/office/powerpoint/2010/main" val="9641866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7B707BE-00ED-A44A-9210-48F60AD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3253C5-C7B6-6E49-AA60-C60C74BB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FDF11D-9CA9-0941-BFED-0DEAAE7C5CAD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Analysis/Cut</a:t>
            </a:r>
            <a:r>
              <a:rPr lang="ja-JP" altLang="en-US" sz="4000" u="sng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・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633102-DAE6-F648-8FD9-461913CBCFC3}"/>
              </a:ext>
            </a:extLst>
          </p:cNvPr>
          <p:cNvSpPr txBox="1"/>
          <p:nvPr/>
        </p:nvSpPr>
        <p:spPr>
          <a:xfrm>
            <a:off x="56405" y="905965"/>
            <a:ext cx="9219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fiducial cut: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完全に収まるイベントのみ残す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xy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方向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最外層</a:t>
            </a:r>
            <a:r>
              <a:rPr lang="en-US" altLang="ja-JP" sz="2000" b="1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にヒットしているイベントを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fiducial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fiducial cut :           total </a:t>
            </a:r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15%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efficiency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EF0CDD-CC6E-0645-A3CB-ACE7D117E5E7}"/>
              </a:ext>
            </a:extLst>
          </p:cNvPr>
          <p:cNvSpPr txBox="1"/>
          <p:nvPr/>
        </p:nvSpPr>
        <p:spPr>
          <a:xfrm>
            <a:off x="2123614" y="181690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35%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16BB6C-7ADB-414C-88BD-3CF99AE5AE21}"/>
              </a:ext>
            </a:extLst>
          </p:cNvPr>
          <p:cNvSpPr txBox="1"/>
          <p:nvPr/>
        </p:nvSpPr>
        <p:spPr>
          <a:xfrm>
            <a:off x="5363329" y="181690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40%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088A6BD-BC03-A049-AFD2-CAC1AF4B3649}"/>
              </a:ext>
            </a:extLst>
          </p:cNvPr>
          <p:cNvSpPr txBox="1"/>
          <p:nvPr/>
        </p:nvSpPr>
        <p:spPr>
          <a:xfrm>
            <a:off x="36269" y="3678498"/>
            <a:ext cx="7450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ラン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(2 – 3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時間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ごとに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増幅率を全チャンネルで揃える補正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大光量に対する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出力の非線形性の補正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全ランをまとめて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光量の時間変動の補正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ドリフト中の電子吸着の補正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B7E64C4B-D058-8342-832E-F2893BF3ED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5990" y="2883362"/>
            <a:ext cx="2435360" cy="1331482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D0A73AF5-FA93-844A-955E-8AC320D6E0F7}"/>
              </a:ext>
            </a:extLst>
          </p:cNvPr>
          <p:cNvGrpSpPr/>
          <p:nvPr/>
        </p:nvGrpSpPr>
        <p:grpSpPr>
          <a:xfrm>
            <a:off x="344153" y="1908650"/>
            <a:ext cx="1779461" cy="1651026"/>
            <a:chOff x="6960412" y="32560"/>
            <a:chExt cx="2914208" cy="2703871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C0AB3061-1D8F-0B4C-B999-9407D0F4D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711" t="22078" r="22499" b="17563"/>
            <a:stretch/>
          </p:blipFill>
          <p:spPr>
            <a:xfrm>
              <a:off x="6960412" y="32560"/>
              <a:ext cx="2914208" cy="2703871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96DF0F50-7733-B942-8C96-23A707ABA19A}"/>
                </a:ext>
              </a:extLst>
            </p:cNvPr>
            <p:cNvSpPr/>
            <p:nvPr/>
          </p:nvSpPr>
          <p:spPr>
            <a:xfrm rot="180000">
              <a:off x="7820814" y="313482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4FE29D8-2CB4-CD47-92D3-17D6F0BB9972}"/>
                </a:ext>
              </a:extLst>
            </p:cNvPr>
            <p:cNvSpPr/>
            <p:nvPr/>
          </p:nvSpPr>
          <p:spPr>
            <a:xfrm rot="3780000">
              <a:off x="8841027" y="859415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57B8B96-36AA-FD4B-98B3-B57FDE7CD2DF}"/>
                </a:ext>
              </a:extLst>
            </p:cNvPr>
            <p:cNvSpPr/>
            <p:nvPr/>
          </p:nvSpPr>
          <p:spPr>
            <a:xfrm rot="7493066">
              <a:off x="8456306" y="1889588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A3970F7F-DDF1-6345-8F28-D1D7528A7F8E}"/>
                </a:ext>
              </a:extLst>
            </p:cNvPr>
            <p:cNvSpPr/>
            <p:nvPr/>
          </p:nvSpPr>
          <p:spPr>
            <a:xfrm rot="300000">
              <a:off x="7705059" y="2307610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51893025-1BB0-674F-A71D-6DEF2062EA2C}"/>
                </a:ext>
              </a:extLst>
            </p:cNvPr>
            <p:cNvSpPr/>
            <p:nvPr/>
          </p:nvSpPr>
          <p:spPr>
            <a:xfrm rot="14595674">
              <a:off x="6822074" y="1669698"/>
              <a:ext cx="1327677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EE044506-F789-9A45-A716-0CD746FD0461}"/>
                </a:ext>
              </a:extLst>
            </p:cNvPr>
            <p:cNvSpPr/>
            <p:nvPr/>
          </p:nvSpPr>
          <p:spPr>
            <a:xfrm rot="18071124">
              <a:off x="6968739" y="655603"/>
              <a:ext cx="1074279" cy="12481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980E9B7-7B46-E44C-9CB1-6B796823E786}"/>
              </a:ext>
            </a:extLst>
          </p:cNvPr>
          <p:cNvSpPr txBox="1"/>
          <p:nvPr/>
        </p:nvSpPr>
        <p:spPr>
          <a:xfrm>
            <a:off x="766518" y="2523606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FCF6C7A4-9763-A54B-BC2A-194793944D1A}"/>
              </a:ext>
            </a:extLst>
          </p:cNvPr>
          <p:cNvGrpSpPr/>
          <p:nvPr/>
        </p:nvGrpSpPr>
        <p:grpSpPr>
          <a:xfrm>
            <a:off x="3100570" y="1891438"/>
            <a:ext cx="2334474" cy="1937512"/>
            <a:chOff x="8607763" y="1077976"/>
            <a:chExt cx="3588687" cy="2978455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FD38499-9CE7-9D4A-A9D1-6A38D001961E}"/>
                </a:ext>
              </a:extLst>
            </p:cNvPr>
            <p:cNvSpPr txBox="1"/>
            <p:nvPr/>
          </p:nvSpPr>
          <p:spPr>
            <a:xfrm rot="5400000">
              <a:off x="7664374" y="2038035"/>
              <a:ext cx="2407223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ELCC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1DAA35C2-5FF4-484F-80A7-506B52DFF122}"/>
                </a:ext>
              </a:extLst>
            </p:cNvPr>
            <p:cNvSpPr/>
            <p:nvPr/>
          </p:nvSpPr>
          <p:spPr>
            <a:xfrm>
              <a:off x="9130856" y="1094643"/>
              <a:ext cx="2222945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ED222464-9FCF-7F4E-9CAB-882BA53D3AB6}"/>
                </a:ext>
              </a:extLst>
            </p:cNvPr>
            <p:cNvSpPr/>
            <p:nvPr/>
          </p:nvSpPr>
          <p:spPr>
            <a:xfrm>
              <a:off x="9134378" y="3307164"/>
              <a:ext cx="2219422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1ACEBA0-A2BE-3540-B184-063A50EE8E76}"/>
                </a:ext>
              </a:extLst>
            </p:cNvPr>
            <p:cNvSpPr/>
            <p:nvPr/>
          </p:nvSpPr>
          <p:spPr>
            <a:xfrm>
              <a:off x="11353801" y="1094643"/>
              <a:ext cx="245806" cy="239055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DC9334D7-AF2F-4C46-8810-4C072D1B991A}"/>
                </a:ext>
              </a:extLst>
            </p:cNvPr>
            <p:cNvSpPr/>
            <p:nvPr/>
          </p:nvSpPr>
          <p:spPr>
            <a:xfrm>
              <a:off x="9134378" y="1272678"/>
              <a:ext cx="555984" cy="203448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A2F87D61-7974-F147-951E-2CD5319B5F9D}"/>
                </a:ext>
              </a:extLst>
            </p:cNvPr>
            <p:cNvSpPr txBox="1"/>
            <p:nvPr/>
          </p:nvSpPr>
          <p:spPr>
            <a:xfrm rot="5400000">
              <a:off x="10580663" y="2021364"/>
              <a:ext cx="2407222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Cathode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B88BF443-69AB-5B42-845A-C9E9AB657619}"/>
                </a:ext>
              </a:extLst>
            </p:cNvPr>
            <p:cNvCxnSpPr/>
            <p:nvPr/>
          </p:nvCxnSpPr>
          <p:spPr>
            <a:xfrm flipV="1">
              <a:off x="9130856" y="2741825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0495F36B-5468-E042-84B0-A968851ACE5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20908" y="3031877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58777E67-1ECB-E344-A004-17C76D6986E3}"/>
                </a:ext>
              </a:extLst>
            </p:cNvPr>
            <p:cNvSpPr txBox="1"/>
            <p:nvPr/>
          </p:nvSpPr>
          <p:spPr>
            <a:xfrm>
              <a:off x="9780315" y="3193070"/>
              <a:ext cx="29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Century Gothic" panose="020B0502020202020204" pitchFamily="34" charset="0"/>
                </a:rPr>
                <a:t>z</a:t>
              </a:r>
              <a:endParaRPr kumimoji="1" lang="ja-JP" altLang="en-US" b="1">
                <a:latin typeface="Century Gothic" panose="020B0502020202020204" pitchFamily="34" charset="0"/>
              </a:endParaRPr>
            </a:p>
          </p:txBody>
        </p: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166ECE1A-CD78-9044-91E6-06C1A287CDFD}"/>
                </a:ext>
              </a:extLst>
            </p:cNvPr>
            <p:cNvCxnSpPr>
              <a:cxnSpLocks/>
            </p:cNvCxnSpPr>
            <p:nvPr/>
          </p:nvCxnSpPr>
          <p:spPr>
            <a:xfrm>
              <a:off x="11353800" y="3227357"/>
              <a:ext cx="0" cy="3954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F59A34A8-5742-584E-BA97-0F2A691E93D9}"/>
                </a:ext>
              </a:extLst>
            </p:cNvPr>
            <p:cNvCxnSpPr/>
            <p:nvPr/>
          </p:nvCxnSpPr>
          <p:spPr>
            <a:xfrm>
              <a:off x="9690361" y="3227357"/>
              <a:ext cx="0" cy="4394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670FA22E-50DE-D544-868B-581A5A6E75C9}"/>
                </a:ext>
              </a:extLst>
            </p:cNvPr>
            <p:cNvSpPr txBox="1"/>
            <p:nvPr/>
          </p:nvSpPr>
          <p:spPr>
            <a:xfrm>
              <a:off x="9166467" y="3535986"/>
              <a:ext cx="1047790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2 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30EC36A5-BAA0-F841-8830-4E73D644F37A}"/>
                </a:ext>
              </a:extLst>
            </p:cNvPr>
            <p:cNvSpPr txBox="1"/>
            <p:nvPr/>
          </p:nvSpPr>
          <p:spPr>
            <a:xfrm>
              <a:off x="10527674" y="3527150"/>
              <a:ext cx="1668776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9.975</a:t>
              </a:r>
              <a:r>
                <a:rPr lang="ja-JP" altLang="en-US" sz="1600" b="1">
                  <a:latin typeface="Century Gothic" panose="020B0502020202020204" pitchFamily="34" charset="0"/>
                </a:rPr>
                <a:t> </a:t>
              </a:r>
              <a:r>
                <a:rPr lang="en-US" altLang="ja-JP" sz="1600" b="1" dirty="0">
                  <a:latin typeface="Century Gothic" panose="020B0502020202020204" pitchFamily="34" charset="0"/>
                </a:rPr>
                <a:t>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A952722-DB38-9E4B-96A3-26C2D2ADF498}"/>
              </a:ext>
            </a:extLst>
          </p:cNvPr>
          <p:cNvSpPr txBox="1"/>
          <p:nvPr/>
        </p:nvSpPr>
        <p:spPr>
          <a:xfrm>
            <a:off x="3893276" y="2470144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858D6C7-63FE-E949-8802-517E4F84F9BF}"/>
              </a:ext>
            </a:extLst>
          </p:cNvPr>
          <p:cNvGrpSpPr/>
          <p:nvPr/>
        </p:nvGrpSpPr>
        <p:grpSpPr>
          <a:xfrm>
            <a:off x="9264365" y="2240132"/>
            <a:ext cx="2571517" cy="2454136"/>
            <a:chOff x="2715278" y="1596867"/>
            <a:chExt cx="2571517" cy="2454136"/>
          </a:xfrm>
        </p:grpSpPr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2970C3D0-ABF4-4F4B-B7DC-B8999811C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3442" y="1998922"/>
              <a:ext cx="0" cy="17012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>
              <a:extLst>
                <a:ext uri="{FF2B5EF4-FFF2-40B4-BE49-F238E27FC236}">
                  <a16:creationId xmlns:a16="http://schemas.microsoft.com/office/drawing/2014/main" id="{73DE17E5-320C-6948-A079-761891317646}"/>
                </a:ext>
              </a:extLst>
            </p:cNvPr>
            <p:cNvCxnSpPr>
              <a:cxnSpLocks/>
            </p:cNvCxnSpPr>
            <p:nvPr/>
          </p:nvCxnSpPr>
          <p:spPr>
            <a:xfrm>
              <a:off x="3072809" y="3689497"/>
              <a:ext cx="19528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7FEBEAB7-0B5B-B545-96E0-75FE8A1FA2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4072" y="2041454"/>
              <a:ext cx="1637412" cy="163741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71AFC534-E1EE-D444-AE05-DDD1863486EE}"/>
                </a:ext>
              </a:extLst>
            </p:cNvPr>
            <p:cNvSpPr/>
            <p:nvPr/>
          </p:nvSpPr>
          <p:spPr>
            <a:xfrm>
              <a:off x="3083442" y="2413591"/>
              <a:ext cx="1807535" cy="1275907"/>
            </a:xfrm>
            <a:custGeom>
              <a:avLst/>
              <a:gdLst>
                <a:gd name="connsiteX0" fmla="*/ 0 w 1807535"/>
                <a:gd name="connsiteY0" fmla="*/ 1275907 h 1275907"/>
                <a:gd name="connsiteX1" fmla="*/ 1180214 w 1807535"/>
                <a:gd name="connsiteY1" fmla="*/ 276446 h 1275907"/>
                <a:gd name="connsiteX2" fmla="*/ 1807535 w 1807535"/>
                <a:gd name="connsiteY2" fmla="*/ 0 h 127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7535" h="1275907">
                  <a:moveTo>
                    <a:pt x="0" y="1275907"/>
                  </a:moveTo>
                  <a:cubicBezTo>
                    <a:pt x="439479" y="882502"/>
                    <a:pt x="878958" y="489097"/>
                    <a:pt x="1180214" y="276446"/>
                  </a:cubicBezTo>
                  <a:cubicBezTo>
                    <a:pt x="1481470" y="63795"/>
                    <a:pt x="1612605" y="51391"/>
                    <a:pt x="1807535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A3C6D0E5-8A0E-164D-9891-E4732C33A724}"/>
                </a:ext>
              </a:extLst>
            </p:cNvPr>
            <p:cNvSpPr txBox="1"/>
            <p:nvPr/>
          </p:nvSpPr>
          <p:spPr>
            <a:xfrm>
              <a:off x="3508744" y="3743226"/>
              <a:ext cx="1778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photons ( /</a:t>
              </a:r>
              <a:r>
                <a:rPr kumimoji="1" lang="el-GR" altLang="ja-JP" sz="1400" dirty="0">
                  <a:latin typeface="Century Gothic" panose="020B0502020202020204" pitchFamily="34" charset="0"/>
                </a:rPr>
                <a:t>μ</a:t>
              </a:r>
              <a:r>
                <a:rPr kumimoji="1" lang="en-US" altLang="ja-JP" sz="1400" dirty="0">
                  <a:latin typeface="Century Gothic" panose="020B0502020202020204" pitchFamily="34" charset="0"/>
                </a:rPr>
                <a:t>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A2E7C572-4F44-8048-9953-2A95F450201A}"/>
                </a:ext>
              </a:extLst>
            </p:cNvPr>
            <p:cNvSpPr txBox="1"/>
            <p:nvPr/>
          </p:nvSpPr>
          <p:spPr>
            <a:xfrm rot="16200000">
              <a:off x="1949684" y="2362461"/>
              <a:ext cx="1838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observed (/µs)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</p:grpSp>
      <p:pic>
        <p:nvPicPr>
          <p:cNvPr id="83" name="図 82">
            <a:extLst>
              <a:ext uri="{FF2B5EF4-FFF2-40B4-BE49-F238E27FC236}">
                <a16:creationId xmlns:a16="http://schemas.microsoft.com/office/drawing/2014/main" id="{113D1E5B-1E79-8047-A230-55BC5D4B6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253" y="4736554"/>
            <a:ext cx="2549005" cy="1525813"/>
          </a:xfrm>
          <a:prstGeom prst="rect">
            <a:avLst/>
          </a:prstGeom>
        </p:spPr>
      </p:pic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C0A9076E-566E-2744-B834-752637FDC3F9}"/>
              </a:ext>
            </a:extLst>
          </p:cNvPr>
          <p:cNvSpPr/>
          <p:nvPr/>
        </p:nvSpPr>
        <p:spPr>
          <a:xfrm>
            <a:off x="8933184" y="2058173"/>
            <a:ext cx="3125972" cy="420419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456B9B39-B464-C644-A9C2-D7D4ADE1B6D3}"/>
              </a:ext>
            </a:extLst>
          </p:cNvPr>
          <p:cNvCxnSpPr>
            <a:cxnSpLocks/>
          </p:cNvCxnSpPr>
          <p:nvPr/>
        </p:nvCxnSpPr>
        <p:spPr>
          <a:xfrm>
            <a:off x="6103815" y="4501128"/>
            <a:ext cx="282936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9F65D732-38DE-6B4B-AA81-27438FF2C453}"/>
              </a:ext>
            </a:extLst>
          </p:cNvPr>
          <p:cNvCxnSpPr>
            <a:cxnSpLocks/>
          </p:cNvCxnSpPr>
          <p:nvPr/>
        </p:nvCxnSpPr>
        <p:spPr>
          <a:xfrm>
            <a:off x="5435044" y="4186957"/>
            <a:ext cx="95094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図 86">
            <a:extLst>
              <a:ext uri="{FF2B5EF4-FFF2-40B4-BE49-F238E27FC236}">
                <a16:creationId xmlns:a16="http://schemas.microsoft.com/office/drawing/2014/main" id="{FBB2CD21-23B9-8048-A397-8175BA952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50639" y="4460144"/>
            <a:ext cx="1911575" cy="2656527"/>
          </a:xfrm>
          <a:prstGeom prst="rect">
            <a:avLst/>
          </a:prstGeom>
        </p:spPr>
      </p:pic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768CC96D-B4F5-F34A-AF63-0B2AA3CAA9FF}"/>
              </a:ext>
            </a:extLst>
          </p:cNvPr>
          <p:cNvCxnSpPr>
            <a:cxnSpLocks/>
          </p:cNvCxnSpPr>
          <p:nvPr/>
        </p:nvCxnSpPr>
        <p:spPr>
          <a:xfrm>
            <a:off x="3699642" y="6065087"/>
            <a:ext cx="79369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FF7F1993-DD39-B746-A8AD-944767F36B2A}"/>
              </a:ext>
            </a:extLst>
          </p:cNvPr>
          <p:cNvCxnSpPr>
            <a:cxnSpLocks/>
          </p:cNvCxnSpPr>
          <p:nvPr/>
        </p:nvCxnSpPr>
        <p:spPr>
          <a:xfrm>
            <a:off x="3699642" y="5555441"/>
            <a:ext cx="0" cy="50964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4563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7B707BE-00ED-A44A-9210-48F60AD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3253C5-C7B6-6E49-AA60-C60C74BB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FDF11D-9CA9-0941-BFED-0DEAAE7C5CAD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Analysis/Cut</a:t>
            </a:r>
            <a:r>
              <a:rPr lang="ja-JP" altLang="en-US" sz="4000" u="sng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・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C633102-DAE6-F648-8FD9-461913CBCFC3}"/>
              </a:ext>
            </a:extLst>
          </p:cNvPr>
          <p:cNvSpPr txBox="1"/>
          <p:nvPr/>
        </p:nvSpPr>
        <p:spPr>
          <a:xfrm>
            <a:off x="56405" y="905965"/>
            <a:ext cx="92191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fiducial cut: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完全に収まるイベントのみ残す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xy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方向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最外層</a:t>
            </a:r>
            <a:r>
              <a:rPr lang="en-US" altLang="ja-JP" sz="2000" b="1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にヒットしているイベントを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xy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fiducial cut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 fiducial cut :           total </a:t>
            </a:r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15%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efficiency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2EF0CDD-CC6E-0645-A3CB-ACE7D117E5E7}"/>
              </a:ext>
            </a:extLst>
          </p:cNvPr>
          <p:cNvSpPr txBox="1"/>
          <p:nvPr/>
        </p:nvSpPr>
        <p:spPr>
          <a:xfrm>
            <a:off x="2123614" y="181690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35%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B16BB6C-7ADB-414C-88BD-3CF99AE5AE21}"/>
              </a:ext>
            </a:extLst>
          </p:cNvPr>
          <p:cNvSpPr txBox="1"/>
          <p:nvPr/>
        </p:nvSpPr>
        <p:spPr>
          <a:xfrm>
            <a:off x="5363329" y="1816901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x 40%</a:t>
            </a:r>
            <a:endParaRPr kumimoji="1" lang="ja-JP" altLang="en-US" b="1">
              <a:solidFill>
                <a:schemeClr val="accent2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8088A6BD-BC03-A049-AFD2-CAC1AF4B3649}"/>
              </a:ext>
            </a:extLst>
          </p:cNvPr>
          <p:cNvSpPr txBox="1"/>
          <p:nvPr/>
        </p:nvSpPr>
        <p:spPr>
          <a:xfrm>
            <a:off x="36269" y="3678498"/>
            <a:ext cx="74508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ラン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(2 – 3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時間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ごとに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EL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増幅率を全チャンネルで揃える補正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大光量に対する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出力の非線形性の補正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全ランをまとめて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光量の時間変動の補正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ドリフト中の電子吸着の補正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B7E64C4B-D058-8342-832E-F2893BF3EDA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85990" y="2883362"/>
            <a:ext cx="2435360" cy="1331482"/>
          </a:xfrm>
          <a:prstGeom prst="rect">
            <a:avLst/>
          </a:prstGeom>
          <a:ln w="12700">
            <a:solidFill>
              <a:schemeClr val="accent6"/>
            </a:solidFill>
          </a:ln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D0A73AF5-FA93-844A-955E-8AC320D6E0F7}"/>
              </a:ext>
            </a:extLst>
          </p:cNvPr>
          <p:cNvGrpSpPr/>
          <p:nvPr/>
        </p:nvGrpSpPr>
        <p:grpSpPr>
          <a:xfrm>
            <a:off x="344153" y="1908650"/>
            <a:ext cx="1779461" cy="1651026"/>
            <a:chOff x="6960412" y="32560"/>
            <a:chExt cx="2914208" cy="2703871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C0AB3061-1D8F-0B4C-B999-9407D0F4D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711" t="22078" r="22499" b="17563"/>
            <a:stretch/>
          </p:blipFill>
          <p:spPr>
            <a:xfrm>
              <a:off x="6960412" y="32560"/>
              <a:ext cx="2914208" cy="2703871"/>
            </a:xfrm>
            <a:prstGeom prst="rect">
              <a:avLst/>
            </a:prstGeom>
          </p:spPr>
        </p:pic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96DF0F50-7733-B942-8C96-23A707ABA19A}"/>
                </a:ext>
              </a:extLst>
            </p:cNvPr>
            <p:cNvSpPr/>
            <p:nvPr/>
          </p:nvSpPr>
          <p:spPr>
            <a:xfrm rot="180000">
              <a:off x="7820814" y="313482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94FE29D8-2CB4-CD47-92D3-17D6F0BB9972}"/>
                </a:ext>
              </a:extLst>
            </p:cNvPr>
            <p:cNvSpPr/>
            <p:nvPr/>
          </p:nvSpPr>
          <p:spPr>
            <a:xfrm rot="3780000">
              <a:off x="8841027" y="859415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正方形/長方形 53">
              <a:extLst>
                <a:ext uri="{FF2B5EF4-FFF2-40B4-BE49-F238E27FC236}">
                  <a16:creationId xmlns:a16="http://schemas.microsoft.com/office/drawing/2014/main" id="{A57B8B96-36AA-FD4B-98B3-B57FDE7CD2DF}"/>
                </a:ext>
              </a:extLst>
            </p:cNvPr>
            <p:cNvSpPr/>
            <p:nvPr/>
          </p:nvSpPr>
          <p:spPr>
            <a:xfrm rot="7493066">
              <a:off x="8456306" y="1889588"/>
              <a:ext cx="1380931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>
              <a:extLst>
                <a:ext uri="{FF2B5EF4-FFF2-40B4-BE49-F238E27FC236}">
                  <a16:creationId xmlns:a16="http://schemas.microsoft.com/office/drawing/2014/main" id="{A3970F7F-DDF1-6345-8F28-D1D7528A7F8E}"/>
                </a:ext>
              </a:extLst>
            </p:cNvPr>
            <p:cNvSpPr/>
            <p:nvPr/>
          </p:nvSpPr>
          <p:spPr>
            <a:xfrm rot="300000">
              <a:off x="7705059" y="2307610"/>
              <a:ext cx="1100108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51893025-1BB0-674F-A71D-6DEF2062EA2C}"/>
                </a:ext>
              </a:extLst>
            </p:cNvPr>
            <p:cNvSpPr/>
            <p:nvPr/>
          </p:nvSpPr>
          <p:spPr>
            <a:xfrm rot="14595674">
              <a:off x="6822074" y="1669698"/>
              <a:ext cx="1327677" cy="127819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EE044506-F789-9A45-A716-0CD746FD0461}"/>
                </a:ext>
              </a:extLst>
            </p:cNvPr>
            <p:cNvSpPr/>
            <p:nvPr/>
          </p:nvSpPr>
          <p:spPr>
            <a:xfrm rot="18071124">
              <a:off x="6968739" y="655603"/>
              <a:ext cx="1074279" cy="124818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2980E9B7-7B46-E44C-9CB1-6B796823E786}"/>
              </a:ext>
            </a:extLst>
          </p:cNvPr>
          <p:cNvSpPr txBox="1"/>
          <p:nvPr/>
        </p:nvSpPr>
        <p:spPr>
          <a:xfrm>
            <a:off x="766518" y="2523606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FCF6C7A4-9763-A54B-BC2A-194793944D1A}"/>
              </a:ext>
            </a:extLst>
          </p:cNvPr>
          <p:cNvGrpSpPr/>
          <p:nvPr/>
        </p:nvGrpSpPr>
        <p:grpSpPr>
          <a:xfrm>
            <a:off x="3100570" y="1891438"/>
            <a:ext cx="2334474" cy="1937512"/>
            <a:chOff x="8607763" y="1077976"/>
            <a:chExt cx="3588687" cy="2978455"/>
          </a:xfrm>
        </p:grpSpPr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5FD38499-9CE7-9D4A-A9D1-6A38D001961E}"/>
                </a:ext>
              </a:extLst>
            </p:cNvPr>
            <p:cNvSpPr txBox="1"/>
            <p:nvPr/>
          </p:nvSpPr>
          <p:spPr>
            <a:xfrm rot="5400000">
              <a:off x="7664374" y="2038035"/>
              <a:ext cx="2407223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ELCC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1DAA35C2-5FF4-484F-80A7-506B52DFF122}"/>
                </a:ext>
              </a:extLst>
            </p:cNvPr>
            <p:cNvSpPr/>
            <p:nvPr/>
          </p:nvSpPr>
          <p:spPr>
            <a:xfrm>
              <a:off x="9130856" y="1094643"/>
              <a:ext cx="2222945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正方形/長方形 61">
              <a:extLst>
                <a:ext uri="{FF2B5EF4-FFF2-40B4-BE49-F238E27FC236}">
                  <a16:creationId xmlns:a16="http://schemas.microsoft.com/office/drawing/2014/main" id="{ED222464-9FCF-7F4E-9CAB-882BA53D3AB6}"/>
                </a:ext>
              </a:extLst>
            </p:cNvPr>
            <p:cNvSpPr/>
            <p:nvPr/>
          </p:nvSpPr>
          <p:spPr>
            <a:xfrm>
              <a:off x="9134378" y="3307164"/>
              <a:ext cx="2219422" cy="17803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E1ACEBA0-A2BE-3540-B184-063A50EE8E76}"/>
                </a:ext>
              </a:extLst>
            </p:cNvPr>
            <p:cNvSpPr/>
            <p:nvPr/>
          </p:nvSpPr>
          <p:spPr>
            <a:xfrm>
              <a:off x="11353801" y="1094643"/>
              <a:ext cx="245806" cy="2390553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DC9334D7-AF2F-4C46-8810-4C072D1B991A}"/>
                </a:ext>
              </a:extLst>
            </p:cNvPr>
            <p:cNvSpPr/>
            <p:nvPr/>
          </p:nvSpPr>
          <p:spPr>
            <a:xfrm>
              <a:off x="9134378" y="1272678"/>
              <a:ext cx="555984" cy="2034487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A2F87D61-7974-F147-951E-2CD5319B5F9D}"/>
                </a:ext>
              </a:extLst>
            </p:cNvPr>
            <p:cNvSpPr txBox="1"/>
            <p:nvPr/>
          </p:nvSpPr>
          <p:spPr>
            <a:xfrm rot="5400000">
              <a:off x="10580663" y="2021364"/>
              <a:ext cx="2407222" cy="520445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Cathode</a:t>
              </a:r>
              <a:endParaRPr kumimoji="1" lang="ja-JP" altLang="en-US" sz="1600" b="1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6" name="直線矢印コネクタ 65">
              <a:extLst>
                <a:ext uri="{FF2B5EF4-FFF2-40B4-BE49-F238E27FC236}">
                  <a16:creationId xmlns:a16="http://schemas.microsoft.com/office/drawing/2014/main" id="{B88BF443-69AB-5B42-845A-C9E9AB657619}"/>
                </a:ext>
              </a:extLst>
            </p:cNvPr>
            <p:cNvCxnSpPr/>
            <p:nvPr/>
          </p:nvCxnSpPr>
          <p:spPr>
            <a:xfrm flipV="1">
              <a:off x="9130856" y="2741825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線矢印コネクタ 66">
              <a:extLst>
                <a:ext uri="{FF2B5EF4-FFF2-40B4-BE49-F238E27FC236}">
                  <a16:creationId xmlns:a16="http://schemas.microsoft.com/office/drawing/2014/main" id="{0495F36B-5468-E042-84B0-A968851ACE57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420908" y="3031877"/>
              <a:ext cx="0" cy="9096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テキスト ボックス 67">
              <a:extLst>
                <a:ext uri="{FF2B5EF4-FFF2-40B4-BE49-F238E27FC236}">
                  <a16:creationId xmlns:a16="http://schemas.microsoft.com/office/drawing/2014/main" id="{58777E67-1ECB-E344-A004-17C76D6986E3}"/>
                </a:ext>
              </a:extLst>
            </p:cNvPr>
            <p:cNvSpPr txBox="1"/>
            <p:nvPr/>
          </p:nvSpPr>
          <p:spPr>
            <a:xfrm>
              <a:off x="9780315" y="3193070"/>
              <a:ext cx="2968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latin typeface="Century Gothic" panose="020B0502020202020204" pitchFamily="34" charset="0"/>
                </a:rPr>
                <a:t>z</a:t>
              </a:r>
              <a:endParaRPr kumimoji="1" lang="ja-JP" altLang="en-US" b="1">
                <a:latin typeface="Century Gothic" panose="020B0502020202020204" pitchFamily="34" charset="0"/>
              </a:endParaRPr>
            </a:p>
          </p:txBody>
        </p:sp>
        <p:cxnSp>
          <p:nvCxnSpPr>
            <p:cNvPr id="69" name="直線コネクタ 68">
              <a:extLst>
                <a:ext uri="{FF2B5EF4-FFF2-40B4-BE49-F238E27FC236}">
                  <a16:creationId xmlns:a16="http://schemas.microsoft.com/office/drawing/2014/main" id="{166ECE1A-CD78-9044-91E6-06C1A287CDFD}"/>
                </a:ext>
              </a:extLst>
            </p:cNvPr>
            <p:cNvCxnSpPr>
              <a:cxnSpLocks/>
            </p:cNvCxnSpPr>
            <p:nvPr/>
          </p:nvCxnSpPr>
          <p:spPr>
            <a:xfrm>
              <a:off x="11353800" y="3227357"/>
              <a:ext cx="0" cy="39547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線コネクタ 69">
              <a:extLst>
                <a:ext uri="{FF2B5EF4-FFF2-40B4-BE49-F238E27FC236}">
                  <a16:creationId xmlns:a16="http://schemas.microsoft.com/office/drawing/2014/main" id="{F59A34A8-5742-584E-BA97-0F2A691E93D9}"/>
                </a:ext>
              </a:extLst>
            </p:cNvPr>
            <p:cNvCxnSpPr/>
            <p:nvPr/>
          </p:nvCxnSpPr>
          <p:spPr>
            <a:xfrm>
              <a:off x="9690361" y="3227357"/>
              <a:ext cx="0" cy="43943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670FA22E-50DE-D544-868B-581A5A6E75C9}"/>
                </a:ext>
              </a:extLst>
            </p:cNvPr>
            <p:cNvSpPr txBox="1"/>
            <p:nvPr/>
          </p:nvSpPr>
          <p:spPr>
            <a:xfrm>
              <a:off x="9166467" y="3535986"/>
              <a:ext cx="1047790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2 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30EC36A5-BAA0-F841-8830-4E73D644F37A}"/>
                </a:ext>
              </a:extLst>
            </p:cNvPr>
            <p:cNvSpPr txBox="1"/>
            <p:nvPr/>
          </p:nvSpPr>
          <p:spPr>
            <a:xfrm>
              <a:off x="10527674" y="3527150"/>
              <a:ext cx="1668776" cy="520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600" b="1" dirty="0">
                  <a:latin typeface="Century Gothic" panose="020B0502020202020204" pitchFamily="34" charset="0"/>
                </a:rPr>
                <a:t>9.975</a:t>
              </a:r>
              <a:r>
                <a:rPr lang="ja-JP" altLang="en-US" sz="1600" b="1">
                  <a:latin typeface="Century Gothic" panose="020B0502020202020204" pitchFamily="34" charset="0"/>
                </a:rPr>
                <a:t> </a:t>
              </a:r>
              <a:r>
                <a:rPr lang="en-US" altLang="ja-JP" sz="1600" b="1" dirty="0">
                  <a:latin typeface="Century Gothic" panose="020B0502020202020204" pitchFamily="34" charset="0"/>
                </a:rPr>
                <a:t>cm</a:t>
              </a:r>
              <a:endParaRPr kumimoji="1" lang="ja-JP" altLang="en-US" sz="1600" b="1">
                <a:latin typeface="Century Gothic" panose="020B0502020202020204" pitchFamily="34" charset="0"/>
              </a:endParaRPr>
            </a:p>
          </p:txBody>
        </p:sp>
      </p:grp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3A952722-DB38-9E4B-96A3-26C2D2ADF498}"/>
              </a:ext>
            </a:extLst>
          </p:cNvPr>
          <p:cNvSpPr txBox="1"/>
          <p:nvPr/>
        </p:nvSpPr>
        <p:spPr>
          <a:xfrm>
            <a:off x="3893276" y="2470144"/>
            <a:ext cx="91242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dirty="0">
                <a:latin typeface="Century Gothic" panose="020B0502020202020204" pitchFamily="34" charset="0"/>
              </a:rPr>
              <a:t>accept</a:t>
            </a:r>
            <a:endParaRPr kumimoji="1" lang="ja-JP" altLang="en-US" sz="1600" b="1">
              <a:latin typeface="Century Gothic" panose="020B0502020202020204" pitchFamily="34" charset="0"/>
            </a:endParaRPr>
          </a:p>
        </p:txBody>
      </p:sp>
      <p:grpSp>
        <p:nvGrpSpPr>
          <p:cNvPr id="76" name="グループ化 75">
            <a:extLst>
              <a:ext uri="{FF2B5EF4-FFF2-40B4-BE49-F238E27FC236}">
                <a16:creationId xmlns:a16="http://schemas.microsoft.com/office/drawing/2014/main" id="{1858D6C7-63FE-E949-8802-517E4F84F9BF}"/>
              </a:ext>
            </a:extLst>
          </p:cNvPr>
          <p:cNvGrpSpPr/>
          <p:nvPr/>
        </p:nvGrpSpPr>
        <p:grpSpPr>
          <a:xfrm>
            <a:off x="9264365" y="2240132"/>
            <a:ext cx="2571517" cy="2454136"/>
            <a:chOff x="2715278" y="1596867"/>
            <a:chExt cx="2571517" cy="2454136"/>
          </a:xfrm>
        </p:grpSpPr>
        <p:cxnSp>
          <p:nvCxnSpPr>
            <p:cNvPr id="77" name="直線矢印コネクタ 76">
              <a:extLst>
                <a:ext uri="{FF2B5EF4-FFF2-40B4-BE49-F238E27FC236}">
                  <a16:creationId xmlns:a16="http://schemas.microsoft.com/office/drawing/2014/main" id="{2970C3D0-ABF4-4F4B-B7DC-B8999811CD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83442" y="1998922"/>
              <a:ext cx="0" cy="17012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線矢印コネクタ 77">
              <a:extLst>
                <a:ext uri="{FF2B5EF4-FFF2-40B4-BE49-F238E27FC236}">
                  <a16:creationId xmlns:a16="http://schemas.microsoft.com/office/drawing/2014/main" id="{73DE17E5-320C-6948-A079-761891317646}"/>
                </a:ext>
              </a:extLst>
            </p:cNvPr>
            <p:cNvCxnSpPr>
              <a:cxnSpLocks/>
            </p:cNvCxnSpPr>
            <p:nvPr/>
          </p:nvCxnSpPr>
          <p:spPr>
            <a:xfrm>
              <a:off x="3072809" y="3689497"/>
              <a:ext cx="19528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線コネクタ 78">
              <a:extLst>
                <a:ext uri="{FF2B5EF4-FFF2-40B4-BE49-F238E27FC236}">
                  <a16:creationId xmlns:a16="http://schemas.microsoft.com/office/drawing/2014/main" id="{7FEBEAB7-0B5B-B545-96E0-75FE8A1FA2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94072" y="2041454"/>
              <a:ext cx="1637412" cy="1637412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フリーフォーム 79">
              <a:extLst>
                <a:ext uri="{FF2B5EF4-FFF2-40B4-BE49-F238E27FC236}">
                  <a16:creationId xmlns:a16="http://schemas.microsoft.com/office/drawing/2014/main" id="{71AFC534-E1EE-D444-AE05-DDD1863486EE}"/>
                </a:ext>
              </a:extLst>
            </p:cNvPr>
            <p:cNvSpPr/>
            <p:nvPr/>
          </p:nvSpPr>
          <p:spPr>
            <a:xfrm>
              <a:off x="3083442" y="2413591"/>
              <a:ext cx="1807535" cy="1275907"/>
            </a:xfrm>
            <a:custGeom>
              <a:avLst/>
              <a:gdLst>
                <a:gd name="connsiteX0" fmla="*/ 0 w 1807535"/>
                <a:gd name="connsiteY0" fmla="*/ 1275907 h 1275907"/>
                <a:gd name="connsiteX1" fmla="*/ 1180214 w 1807535"/>
                <a:gd name="connsiteY1" fmla="*/ 276446 h 1275907"/>
                <a:gd name="connsiteX2" fmla="*/ 1807535 w 1807535"/>
                <a:gd name="connsiteY2" fmla="*/ 0 h 1275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7535" h="1275907">
                  <a:moveTo>
                    <a:pt x="0" y="1275907"/>
                  </a:moveTo>
                  <a:cubicBezTo>
                    <a:pt x="439479" y="882502"/>
                    <a:pt x="878958" y="489097"/>
                    <a:pt x="1180214" y="276446"/>
                  </a:cubicBezTo>
                  <a:cubicBezTo>
                    <a:pt x="1481470" y="63795"/>
                    <a:pt x="1612605" y="51391"/>
                    <a:pt x="1807535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テキスト ボックス 80">
              <a:extLst>
                <a:ext uri="{FF2B5EF4-FFF2-40B4-BE49-F238E27FC236}">
                  <a16:creationId xmlns:a16="http://schemas.microsoft.com/office/drawing/2014/main" id="{A3C6D0E5-8A0E-164D-9891-E4732C33A724}"/>
                </a:ext>
              </a:extLst>
            </p:cNvPr>
            <p:cNvSpPr txBox="1"/>
            <p:nvPr/>
          </p:nvSpPr>
          <p:spPr>
            <a:xfrm>
              <a:off x="3508744" y="3743226"/>
              <a:ext cx="1778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photons ( /</a:t>
              </a:r>
              <a:r>
                <a:rPr kumimoji="1" lang="el-GR" altLang="ja-JP" sz="1400" dirty="0">
                  <a:latin typeface="Century Gothic" panose="020B0502020202020204" pitchFamily="34" charset="0"/>
                </a:rPr>
                <a:t>μ</a:t>
              </a:r>
              <a:r>
                <a:rPr kumimoji="1" lang="en-US" altLang="ja-JP" sz="1400" dirty="0">
                  <a:latin typeface="Century Gothic" panose="020B0502020202020204" pitchFamily="34" charset="0"/>
                </a:rPr>
                <a:t>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  <p:sp>
          <p:nvSpPr>
            <p:cNvPr id="82" name="テキスト ボックス 81">
              <a:extLst>
                <a:ext uri="{FF2B5EF4-FFF2-40B4-BE49-F238E27FC236}">
                  <a16:creationId xmlns:a16="http://schemas.microsoft.com/office/drawing/2014/main" id="{A2E7C572-4F44-8048-9953-2A95F450201A}"/>
                </a:ext>
              </a:extLst>
            </p:cNvPr>
            <p:cNvSpPr txBox="1"/>
            <p:nvPr/>
          </p:nvSpPr>
          <p:spPr>
            <a:xfrm rot="16200000">
              <a:off x="1949684" y="2362461"/>
              <a:ext cx="18389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>
                  <a:latin typeface="Century Gothic" panose="020B0502020202020204" pitchFamily="34" charset="0"/>
                </a:rPr>
                <a:t># of observed (/µs)</a:t>
              </a:r>
              <a:endParaRPr kumimoji="1" lang="ja-JP" altLang="en-US" sz="1400">
                <a:latin typeface="Century Gothic" panose="020B0502020202020204" pitchFamily="34" charset="0"/>
              </a:endParaRPr>
            </a:p>
          </p:txBody>
        </p:sp>
      </p:grpSp>
      <p:pic>
        <p:nvPicPr>
          <p:cNvPr id="83" name="図 82">
            <a:extLst>
              <a:ext uri="{FF2B5EF4-FFF2-40B4-BE49-F238E27FC236}">
                <a16:creationId xmlns:a16="http://schemas.microsoft.com/office/drawing/2014/main" id="{113D1E5B-1E79-8047-A230-55BC5D4B6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8253" y="4736554"/>
            <a:ext cx="2549005" cy="1525813"/>
          </a:xfrm>
          <a:prstGeom prst="rect">
            <a:avLst/>
          </a:prstGeom>
        </p:spPr>
      </p:pic>
      <p:sp>
        <p:nvSpPr>
          <p:cNvPr id="84" name="正方形/長方形 83">
            <a:extLst>
              <a:ext uri="{FF2B5EF4-FFF2-40B4-BE49-F238E27FC236}">
                <a16:creationId xmlns:a16="http://schemas.microsoft.com/office/drawing/2014/main" id="{C0A9076E-566E-2744-B834-752637FDC3F9}"/>
              </a:ext>
            </a:extLst>
          </p:cNvPr>
          <p:cNvSpPr/>
          <p:nvPr/>
        </p:nvSpPr>
        <p:spPr>
          <a:xfrm>
            <a:off x="8933184" y="2058173"/>
            <a:ext cx="3125972" cy="4204194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5" name="直線コネクタ 84">
            <a:extLst>
              <a:ext uri="{FF2B5EF4-FFF2-40B4-BE49-F238E27FC236}">
                <a16:creationId xmlns:a16="http://schemas.microsoft.com/office/drawing/2014/main" id="{456B9B39-B464-C644-A9C2-D7D4ADE1B6D3}"/>
              </a:ext>
            </a:extLst>
          </p:cNvPr>
          <p:cNvCxnSpPr>
            <a:cxnSpLocks/>
          </p:cNvCxnSpPr>
          <p:nvPr/>
        </p:nvCxnSpPr>
        <p:spPr>
          <a:xfrm>
            <a:off x="6103815" y="4501128"/>
            <a:ext cx="2829369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線コネクタ 85">
            <a:extLst>
              <a:ext uri="{FF2B5EF4-FFF2-40B4-BE49-F238E27FC236}">
                <a16:creationId xmlns:a16="http://schemas.microsoft.com/office/drawing/2014/main" id="{9F65D732-38DE-6B4B-AA81-27438FF2C453}"/>
              </a:ext>
            </a:extLst>
          </p:cNvPr>
          <p:cNvCxnSpPr>
            <a:cxnSpLocks/>
          </p:cNvCxnSpPr>
          <p:nvPr/>
        </p:nvCxnSpPr>
        <p:spPr>
          <a:xfrm>
            <a:off x="5435044" y="4186957"/>
            <a:ext cx="950946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図 86">
            <a:extLst>
              <a:ext uri="{FF2B5EF4-FFF2-40B4-BE49-F238E27FC236}">
                <a16:creationId xmlns:a16="http://schemas.microsoft.com/office/drawing/2014/main" id="{FBB2CD21-23B9-8048-A397-8175BA952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850639" y="4460144"/>
            <a:ext cx="1911575" cy="2656527"/>
          </a:xfrm>
          <a:prstGeom prst="rect">
            <a:avLst/>
          </a:prstGeom>
        </p:spPr>
      </p:pic>
      <p:cxnSp>
        <p:nvCxnSpPr>
          <p:cNvPr id="88" name="直線コネクタ 87">
            <a:extLst>
              <a:ext uri="{FF2B5EF4-FFF2-40B4-BE49-F238E27FC236}">
                <a16:creationId xmlns:a16="http://schemas.microsoft.com/office/drawing/2014/main" id="{768CC96D-B4F5-F34A-AF63-0B2AA3CAA9FF}"/>
              </a:ext>
            </a:extLst>
          </p:cNvPr>
          <p:cNvCxnSpPr>
            <a:cxnSpLocks/>
          </p:cNvCxnSpPr>
          <p:nvPr/>
        </p:nvCxnSpPr>
        <p:spPr>
          <a:xfrm>
            <a:off x="3699642" y="6065087"/>
            <a:ext cx="793694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コネクタ 88">
            <a:extLst>
              <a:ext uri="{FF2B5EF4-FFF2-40B4-BE49-F238E27FC236}">
                <a16:creationId xmlns:a16="http://schemas.microsoft.com/office/drawing/2014/main" id="{FF7F1993-DD39-B746-A8AD-944767F36B2A}"/>
              </a:ext>
            </a:extLst>
          </p:cNvPr>
          <p:cNvCxnSpPr>
            <a:cxnSpLocks/>
          </p:cNvCxnSpPr>
          <p:nvPr/>
        </p:nvCxnSpPr>
        <p:spPr>
          <a:xfrm>
            <a:off x="3699642" y="5555441"/>
            <a:ext cx="0" cy="509646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図 101">
            <a:extLst>
              <a:ext uri="{FF2B5EF4-FFF2-40B4-BE49-F238E27FC236}">
                <a16:creationId xmlns:a16="http://schemas.microsoft.com/office/drawing/2014/main" id="{EC6B91AA-8DA3-E84B-9AEC-C7EC2CA939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082545" y="-1689271"/>
            <a:ext cx="6042541" cy="11052002"/>
          </a:xfrm>
          <a:prstGeom prst="rect">
            <a:avLst/>
          </a:prstGeom>
          <a:ln w="12700">
            <a:solidFill>
              <a:schemeClr val="accent2"/>
            </a:solidFill>
          </a:ln>
        </p:spPr>
      </p:pic>
      <p:sp>
        <p:nvSpPr>
          <p:cNvPr id="103" name="テキスト ボックス 102">
            <a:extLst>
              <a:ext uri="{FF2B5EF4-FFF2-40B4-BE49-F238E27FC236}">
                <a16:creationId xmlns:a16="http://schemas.microsoft.com/office/drawing/2014/main" id="{BBC0F77F-E9C4-AA45-A203-0765E8B2F388}"/>
              </a:ext>
            </a:extLst>
          </p:cNvPr>
          <p:cNvSpPr txBox="1"/>
          <p:nvPr/>
        </p:nvSpPr>
        <p:spPr>
          <a:xfrm rot="19716613">
            <a:off x="2541498" y="153327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29.68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4350D8B7-9C10-8A43-A5FB-4EFA5B2F89E8}"/>
              </a:ext>
            </a:extLst>
          </p:cNvPr>
          <p:cNvSpPr txBox="1"/>
          <p:nvPr/>
        </p:nvSpPr>
        <p:spPr>
          <a:xfrm rot="19716613">
            <a:off x="2541499" y="3858289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33.62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BB1334A1-E6D5-B446-80F4-04559862700F}"/>
              </a:ext>
            </a:extLst>
          </p:cNvPr>
          <p:cNvSpPr txBox="1"/>
          <p:nvPr/>
        </p:nvSpPr>
        <p:spPr>
          <a:xfrm rot="19716613">
            <a:off x="6740112" y="497466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384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6" name="テキスト ボックス 105">
            <a:extLst>
              <a:ext uri="{FF2B5EF4-FFF2-40B4-BE49-F238E27FC236}">
                <a16:creationId xmlns:a16="http://schemas.microsoft.com/office/drawing/2014/main" id="{F670CC16-20A8-F248-B435-9BAB9947D982}"/>
              </a:ext>
            </a:extLst>
          </p:cNvPr>
          <p:cNvSpPr txBox="1"/>
          <p:nvPr/>
        </p:nvSpPr>
        <p:spPr>
          <a:xfrm rot="19716613">
            <a:off x="6519268" y="3870106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356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7" name="テキスト ボックス 106">
            <a:extLst>
              <a:ext uri="{FF2B5EF4-FFF2-40B4-BE49-F238E27FC236}">
                <a16:creationId xmlns:a16="http://schemas.microsoft.com/office/drawing/2014/main" id="{06CEFEB1-CDE4-5A44-9D4F-836B97A0FE47}"/>
              </a:ext>
            </a:extLst>
          </p:cNvPr>
          <p:cNvSpPr txBox="1"/>
          <p:nvPr/>
        </p:nvSpPr>
        <p:spPr>
          <a:xfrm rot="19716613">
            <a:off x="5649477" y="299107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303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3AF1F3E7-F5B5-E74C-AB1B-9443CE9D2CB5}"/>
              </a:ext>
            </a:extLst>
          </p:cNvPr>
          <p:cNvSpPr txBox="1"/>
          <p:nvPr/>
        </p:nvSpPr>
        <p:spPr>
          <a:xfrm rot="19716613">
            <a:off x="5892183" y="321795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~326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9" name="テキスト ボックス 108">
            <a:extLst>
              <a:ext uri="{FF2B5EF4-FFF2-40B4-BE49-F238E27FC236}">
                <a16:creationId xmlns:a16="http://schemas.microsoft.com/office/drawing/2014/main" id="{D7578A70-BB0F-AA40-8003-C65B5FCC084E}"/>
              </a:ext>
            </a:extLst>
          </p:cNvPr>
          <p:cNvSpPr txBox="1"/>
          <p:nvPr/>
        </p:nvSpPr>
        <p:spPr>
          <a:xfrm rot="19716613">
            <a:off x="5135518" y="2892846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~273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0" name="テキスト ボックス 109">
            <a:extLst>
              <a:ext uri="{FF2B5EF4-FFF2-40B4-BE49-F238E27FC236}">
                <a16:creationId xmlns:a16="http://schemas.microsoft.com/office/drawing/2014/main" id="{2E256BBA-D8B4-2C4A-957D-DCECD94503DE}"/>
              </a:ext>
            </a:extLst>
          </p:cNvPr>
          <p:cNvSpPr txBox="1"/>
          <p:nvPr/>
        </p:nvSpPr>
        <p:spPr>
          <a:xfrm rot="19716613">
            <a:off x="8170056" y="505321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511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11" name="テキスト ボックス 110">
            <a:extLst>
              <a:ext uri="{FF2B5EF4-FFF2-40B4-BE49-F238E27FC236}">
                <a16:creationId xmlns:a16="http://schemas.microsoft.com/office/drawing/2014/main" id="{1A87DF83-B53C-9A44-8ECA-478D36DBA1AB}"/>
              </a:ext>
            </a:extLst>
          </p:cNvPr>
          <p:cNvSpPr txBox="1"/>
          <p:nvPr/>
        </p:nvSpPr>
        <p:spPr>
          <a:xfrm rot="19716613">
            <a:off x="7625488" y="486021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~481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2" name="テキスト ボックス 111">
            <a:extLst>
              <a:ext uri="{FF2B5EF4-FFF2-40B4-BE49-F238E27FC236}">
                <a16:creationId xmlns:a16="http://schemas.microsoft.com/office/drawing/2014/main" id="{66581268-6023-4141-AF3F-CE92777992E6}"/>
              </a:ext>
            </a:extLst>
          </p:cNvPr>
          <p:cNvSpPr txBox="1"/>
          <p:nvPr/>
        </p:nvSpPr>
        <p:spPr>
          <a:xfrm rot="19716613">
            <a:off x="9263246" y="5282109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~632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13" name="テキスト ボックス 112">
            <a:extLst>
              <a:ext uri="{FF2B5EF4-FFF2-40B4-BE49-F238E27FC236}">
                <a16:creationId xmlns:a16="http://schemas.microsoft.com/office/drawing/2014/main" id="{0815E5C1-4E89-7F45-90FD-E2754542CB26}"/>
              </a:ext>
            </a:extLst>
          </p:cNvPr>
          <p:cNvSpPr txBox="1"/>
          <p:nvPr/>
        </p:nvSpPr>
        <p:spPr>
          <a:xfrm rot="19716613">
            <a:off x="9975754" y="535577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662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77D0F6E-E584-5442-99CC-2F886EE56137}"/>
              </a:ext>
            </a:extLst>
          </p:cNvPr>
          <p:cNvSpPr txBox="1"/>
          <p:nvPr/>
        </p:nvSpPr>
        <p:spPr>
          <a:xfrm>
            <a:off x="2702515" y="2298489"/>
            <a:ext cx="11256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err="1">
                <a:latin typeface="Verdana" panose="020B0604030504040204" pitchFamily="34" charset="0"/>
                <a:cs typeface="Verdana" panose="020B0604030504040204" pitchFamily="34" charset="0"/>
              </a:rPr>
              <a:t>Xe</a:t>
            </a:r>
            <a:endParaRPr lang="en-US" altLang="ja-JP" sz="2400" b="1" dirty="0">
              <a:latin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altLang="ja-JP" sz="2400" b="1" dirty="0">
                <a:latin typeface="Verdana" panose="020B0604030504040204" pitchFamily="34" charset="0"/>
                <a:cs typeface="Verdana" panose="020B0604030504040204" pitchFamily="34" charset="0"/>
              </a:rPr>
              <a:t>X-ray</a:t>
            </a:r>
            <a:endParaRPr kumimoji="1" lang="ja-JP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4" name="テキスト ボックス 113">
            <a:extLst>
              <a:ext uri="{FF2B5EF4-FFF2-40B4-BE49-F238E27FC236}">
                <a16:creationId xmlns:a16="http://schemas.microsoft.com/office/drawing/2014/main" id="{42360A92-0959-7A4B-898A-6AFDF3F6EAB5}"/>
              </a:ext>
            </a:extLst>
          </p:cNvPr>
          <p:cNvSpPr txBox="1"/>
          <p:nvPr/>
        </p:nvSpPr>
        <p:spPr>
          <a:xfrm>
            <a:off x="5943696" y="2286713"/>
            <a:ext cx="1061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latin typeface="Verdana" panose="020B0604030504040204" pitchFamily="34" charset="0"/>
                <a:cs typeface="Verdana" panose="020B0604030504040204" pitchFamily="34" charset="0"/>
              </a:rPr>
              <a:t>133</a:t>
            </a:r>
            <a:r>
              <a:rPr lang="en-US" altLang="ja-JP" sz="2400" b="1" dirty="0">
                <a:latin typeface="Verdana" panose="020B0604030504040204" pitchFamily="34" charset="0"/>
                <a:cs typeface="Verdana" panose="020B0604030504040204" pitchFamily="34" charset="0"/>
              </a:rPr>
              <a:t>Ba</a:t>
            </a:r>
            <a:endParaRPr kumimoji="1" lang="ja-JP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テキスト ボックス 114">
            <a:extLst>
              <a:ext uri="{FF2B5EF4-FFF2-40B4-BE49-F238E27FC236}">
                <a16:creationId xmlns:a16="http://schemas.microsoft.com/office/drawing/2014/main" id="{38E008F2-3670-1545-B495-96C3B6E38FA3}"/>
              </a:ext>
            </a:extLst>
          </p:cNvPr>
          <p:cNvSpPr txBox="1"/>
          <p:nvPr/>
        </p:nvSpPr>
        <p:spPr>
          <a:xfrm>
            <a:off x="8262372" y="4091298"/>
            <a:ext cx="942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latin typeface="Verdana" panose="020B0604030504040204" pitchFamily="34" charset="0"/>
                <a:cs typeface="Verdana" panose="020B0604030504040204" pitchFamily="34" charset="0"/>
              </a:rPr>
              <a:t>22</a:t>
            </a:r>
            <a:r>
              <a:rPr lang="en-US" altLang="ja-JP" sz="2400" b="1" dirty="0">
                <a:latin typeface="Verdana" panose="020B0604030504040204" pitchFamily="34" charset="0"/>
                <a:cs typeface="Verdana" panose="020B0604030504040204" pitchFamily="34" charset="0"/>
              </a:rPr>
              <a:t>Na</a:t>
            </a:r>
            <a:endParaRPr kumimoji="1" lang="ja-JP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6" name="テキスト ボックス 115">
            <a:extLst>
              <a:ext uri="{FF2B5EF4-FFF2-40B4-BE49-F238E27FC236}">
                <a16:creationId xmlns:a16="http://schemas.microsoft.com/office/drawing/2014/main" id="{590EC95D-969A-1548-A57F-8018E97B324D}"/>
              </a:ext>
            </a:extLst>
          </p:cNvPr>
          <p:cNvSpPr txBox="1"/>
          <p:nvPr/>
        </p:nvSpPr>
        <p:spPr>
          <a:xfrm>
            <a:off x="9597556" y="4656432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baseline="30000" dirty="0">
                <a:latin typeface="Verdana" panose="020B0604030504040204" pitchFamily="34" charset="0"/>
                <a:cs typeface="Verdana" panose="020B0604030504040204" pitchFamily="34" charset="0"/>
              </a:rPr>
              <a:t>137</a:t>
            </a:r>
            <a:r>
              <a:rPr lang="en-US" altLang="ja-JP" sz="2400" b="1" dirty="0">
                <a:latin typeface="Verdana" panose="020B0604030504040204" pitchFamily="34" charset="0"/>
                <a:cs typeface="Verdana" panose="020B0604030504040204" pitchFamily="34" charset="0"/>
              </a:rPr>
              <a:t>Cs</a:t>
            </a:r>
            <a:endParaRPr kumimoji="1" lang="ja-JP" altLang="en-US" sz="2400" b="1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51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5A1A96-09EB-A04A-9273-872AA1DB5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492E48F-A285-F64D-A485-6731B89A6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576484" y="-455360"/>
            <a:ext cx="5039032" cy="9587687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54C1C42-EA1B-9248-9945-67F94B1D8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9104D29-ADB2-CA4F-9FF7-5AFDDB869E16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Spectrum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41EFB8C-B43E-C748-A018-56739E307139}"/>
              </a:ext>
            </a:extLst>
          </p:cNvPr>
          <p:cNvSpPr txBox="1"/>
          <p:nvPr/>
        </p:nvSpPr>
        <p:spPr>
          <a:xfrm>
            <a:off x="56405" y="905965"/>
            <a:ext cx="1173590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線と線源のガンマ線ピーク・エスケープピークをガウシアン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+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バックグラウンドでフィット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各線源のランを抽出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線は全ランコンバイン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バックグラウンドは一次関数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133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Ba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以外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 or 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次関数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133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Ba)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5C55615-B3E4-DF44-9ACD-3BD298D69E8E}"/>
              </a:ext>
            </a:extLst>
          </p:cNvPr>
          <p:cNvSpPr txBox="1"/>
          <p:nvPr/>
        </p:nvSpPr>
        <p:spPr>
          <a:xfrm rot="19716613">
            <a:off x="3902552" y="2331261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29.68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72D77F5-7DD3-A94B-BCC5-5FCD171E275F}"/>
              </a:ext>
            </a:extLst>
          </p:cNvPr>
          <p:cNvSpPr txBox="1"/>
          <p:nvPr/>
        </p:nvSpPr>
        <p:spPr>
          <a:xfrm rot="19716613">
            <a:off x="4134531" y="2925774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33.62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AEED5DE-91F8-2B43-ABFB-7B4DA45653A7}"/>
              </a:ext>
            </a:extLst>
          </p:cNvPr>
          <p:cNvSpPr txBox="1"/>
          <p:nvPr/>
        </p:nvSpPr>
        <p:spPr>
          <a:xfrm rot="19716613">
            <a:off x="9241770" y="326080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384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FB7DE9E-FC50-AE43-9A49-ED58FBB5F576}"/>
              </a:ext>
            </a:extLst>
          </p:cNvPr>
          <p:cNvSpPr txBox="1"/>
          <p:nvPr/>
        </p:nvSpPr>
        <p:spPr>
          <a:xfrm rot="19716613">
            <a:off x="8957989" y="248626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356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D4551B5-0F49-B440-B898-D5F24D34C3E3}"/>
              </a:ext>
            </a:extLst>
          </p:cNvPr>
          <p:cNvSpPr txBox="1"/>
          <p:nvPr/>
        </p:nvSpPr>
        <p:spPr>
          <a:xfrm rot="19716613">
            <a:off x="7741030" y="2329167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303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5D12D60-5FF1-E648-B008-2827BE1630EC}"/>
              </a:ext>
            </a:extLst>
          </p:cNvPr>
          <p:cNvSpPr txBox="1"/>
          <p:nvPr/>
        </p:nvSpPr>
        <p:spPr>
          <a:xfrm rot="19716613">
            <a:off x="8189015" y="2522163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~326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E961024-EA28-7E48-B15E-92A99E05AAE3}"/>
              </a:ext>
            </a:extLst>
          </p:cNvPr>
          <p:cNvSpPr txBox="1"/>
          <p:nvPr/>
        </p:nvSpPr>
        <p:spPr>
          <a:xfrm rot="19716613">
            <a:off x="7063622" y="2329167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~273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A591BBF3-CFC6-6643-9F90-8F0DB35E0EF8}"/>
              </a:ext>
            </a:extLst>
          </p:cNvPr>
          <p:cNvSpPr txBox="1"/>
          <p:nvPr/>
        </p:nvSpPr>
        <p:spPr>
          <a:xfrm rot="19716613">
            <a:off x="4082322" y="5163751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511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19EBFCB-CE64-134E-9748-F4CF719AB63A}"/>
              </a:ext>
            </a:extLst>
          </p:cNvPr>
          <p:cNvSpPr txBox="1"/>
          <p:nvPr/>
        </p:nvSpPr>
        <p:spPr>
          <a:xfrm rot="19716613">
            <a:off x="2552771" y="5104065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~481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31D15EE-A18A-804A-891F-2659F1183F27}"/>
              </a:ext>
            </a:extLst>
          </p:cNvPr>
          <p:cNvSpPr txBox="1"/>
          <p:nvPr/>
        </p:nvSpPr>
        <p:spPr>
          <a:xfrm rot="19716613">
            <a:off x="7501157" y="5039681"/>
            <a:ext cx="1220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~632 </a:t>
            </a:r>
            <a:r>
              <a:rPr lang="en-US" altLang="ja-JP" b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B5D8ED7-1E05-5B4D-B4B1-FC885944E9F3}"/>
              </a:ext>
            </a:extLst>
          </p:cNvPr>
          <p:cNvSpPr txBox="1"/>
          <p:nvPr/>
        </p:nvSpPr>
        <p:spPr>
          <a:xfrm rot="19716613">
            <a:off x="9099204" y="4919542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662 </a:t>
            </a:r>
            <a:r>
              <a:rPr lang="en-US" altLang="ja-JP" b="1" dirty="0" err="1">
                <a:solidFill>
                  <a:schemeClr val="accent5"/>
                </a:solidFill>
                <a:latin typeface="Century Gothic" panose="020B0502020202020204" pitchFamily="34" charset="0"/>
              </a:rPr>
              <a:t>keV</a:t>
            </a:r>
            <a:endParaRPr lang="en-US" altLang="ja-JP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480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3A1E458-F3F2-AE46-ABC5-B90DD75FA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5AD599B-5634-1B47-9325-A5BDDBAD0508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Resolution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5D7A80A-4B11-CA4E-AE44-D9D953285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86600" y="-1783756"/>
            <a:ext cx="3818799" cy="10614013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C31BC2-DE07-5542-AB88-AC23A39E0EEB}"/>
              </a:ext>
            </a:extLst>
          </p:cNvPr>
          <p:cNvSpPr txBox="1"/>
          <p:nvPr/>
        </p:nvSpPr>
        <p:spPr>
          <a:xfrm>
            <a:off x="56405" y="905965"/>
            <a:ext cx="12072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ガンマ線のフルピークについて先ほどのガウシアンフィットの幅から各エネルギーでの分解能を算出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</a:t>
            </a:r>
            <a:r>
              <a:rPr lang="en-US" altLang="ja-JP" sz="2000" dirty="0" err="1">
                <a:solidFill>
                  <a:schemeClr val="accent5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a√E</a:t>
            </a:r>
            <a:r>
              <a:rPr lang="en-US" altLang="ja-JP" sz="2000" dirty="0">
                <a:solidFill>
                  <a:schemeClr val="accent5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or </a:t>
            </a:r>
            <a:r>
              <a:rPr lang="en-US" altLang="ja-JP" sz="2000" dirty="0" err="1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a√E</a:t>
            </a:r>
            <a:r>
              <a:rPr lang="en-US" altLang="ja-JP" sz="2000" dirty="0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+ </a:t>
            </a:r>
            <a:r>
              <a:rPr lang="en-US" altLang="ja-JP" sz="2000" dirty="0" err="1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bE</a:t>
            </a:r>
            <a:r>
              <a:rPr lang="en-US" altLang="ja-JP" sz="2000" dirty="0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136Xe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の二重ベータ崩壊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(2458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まで外挿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1D36AA3-8212-F845-9D34-675CE8261418}"/>
              </a:ext>
            </a:extLst>
          </p:cNvPr>
          <p:cNvSpPr/>
          <p:nvPr/>
        </p:nvSpPr>
        <p:spPr>
          <a:xfrm>
            <a:off x="0" y="5124874"/>
            <a:ext cx="94584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それぞれ</a:t>
            </a:r>
            <a:endParaRPr lang="en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en" altLang="ja-JP" sz="2000" dirty="0">
                <a:solidFill>
                  <a:srgbClr val="0096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FWHM[</a:t>
            </a:r>
            <a:r>
              <a:rPr lang="en" altLang="ja-JP" sz="2000" dirty="0" err="1">
                <a:solidFill>
                  <a:srgbClr val="0096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en" altLang="ja-JP" sz="2000" dirty="0">
                <a:solidFill>
                  <a:srgbClr val="0096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] = (0.3989 ± 0.0050)√E[</a:t>
            </a:r>
            <a:r>
              <a:rPr lang="en" altLang="ja-JP" sz="2000" dirty="0" err="1">
                <a:solidFill>
                  <a:srgbClr val="0096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en" altLang="ja-JP" sz="2000" dirty="0">
                <a:solidFill>
                  <a:srgbClr val="0096FF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]</a:t>
            </a:r>
            <a:endParaRPr lang="en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en" altLang="ja-JP" sz="2000" dirty="0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FWHM[</a:t>
            </a:r>
            <a:r>
              <a:rPr lang="en" altLang="ja-JP" sz="2000" dirty="0" err="1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en" altLang="ja-JP" sz="2000" dirty="0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] = (0.3877 ± 0.0469)√E[</a:t>
            </a:r>
            <a:r>
              <a:rPr lang="en" altLang="ja-JP" sz="2000" dirty="0" err="1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en" altLang="ja-JP" sz="2000" dirty="0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] + (0.56 ± 2.46) x 10</a:t>
            </a:r>
            <a:r>
              <a:rPr lang="en" altLang="ja-JP" sz="2000" baseline="30000" dirty="0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-3 </a:t>
            </a:r>
            <a:r>
              <a:rPr lang="en" altLang="ja-JP" sz="2000" dirty="0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 E[</a:t>
            </a:r>
            <a:r>
              <a:rPr lang="en" altLang="ja-JP" sz="2000" dirty="0" err="1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keV</a:t>
            </a:r>
            <a:r>
              <a:rPr lang="en" altLang="ja-JP" sz="2000" dirty="0">
                <a:solidFill>
                  <a:srgbClr val="009051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]</a:t>
            </a:r>
            <a:endParaRPr lang="en" altLang="ja-JP" sz="2000" dirty="0">
              <a:effectLst/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993BB8D-B36C-DB46-809C-C46C32576D14}"/>
              </a:ext>
            </a:extLst>
          </p:cNvPr>
          <p:cNvSpPr txBox="1"/>
          <p:nvPr/>
        </p:nvSpPr>
        <p:spPr>
          <a:xfrm>
            <a:off x="988028" y="6259812"/>
            <a:ext cx="949651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FWHM 0.80 – 0.84% @Q-value</a:t>
            </a:r>
            <a:r>
              <a:rPr kumimoji="1" lang="ja-JP" altLang="en-US" sz="24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高圧キセノンガス</a:t>
            </a:r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TPC</a:t>
            </a:r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では世界最高レベル</a:t>
            </a:r>
            <a:endParaRPr kumimoji="1" lang="ja-JP" altLang="en-US" sz="2000" b="1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0" name="右矢印 9">
            <a:extLst>
              <a:ext uri="{FF2B5EF4-FFF2-40B4-BE49-F238E27FC236}">
                <a16:creationId xmlns:a16="http://schemas.microsoft.com/office/drawing/2014/main" id="{5467F2D2-1CC9-F841-AFA6-B0A57695A6DB}"/>
              </a:ext>
            </a:extLst>
          </p:cNvPr>
          <p:cNvSpPr/>
          <p:nvPr/>
        </p:nvSpPr>
        <p:spPr>
          <a:xfrm>
            <a:off x="248219" y="6314962"/>
            <a:ext cx="395735" cy="351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116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DA8F21E5-F654-3A4F-86AF-EB551CD69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C731C13-AE59-D846-92F0-D191093F1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ADBB45D-FF06-3746-9C08-C41A3451FB65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 Display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1465445-D719-394F-AA7E-F36F158D1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4275" y="0"/>
            <a:ext cx="6977965" cy="685800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18E415-7778-1140-89F0-485F0DA15397}"/>
              </a:ext>
            </a:extLst>
          </p:cNvPr>
          <p:cNvSpPr txBox="1"/>
          <p:nvPr/>
        </p:nvSpPr>
        <p:spPr>
          <a:xfrm>
            <a:off x="56405" y="905965"/>
            <a:ext cx="43268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Cs, 662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典型的なイベント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dE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/dx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の小さい部分と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dE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/dx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の大きい終端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(blob)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部分が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明確に見て取れる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二重ベータ崩壊では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blob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が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つ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トラックイメージによる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背景事象除去が可能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17F8BFA8-F7DF-484D-8050-4EE41F8EBCE6}"/>
              </a:ext>
            </a:extLst>
          </p:cNvPr>
          <p:cNvCxnSpPr>
            <a:cxnSpLocks/>
          </p:cNvCxnSpPr>
          <p:nvPr/>
        </p:nvCxnSpPr>
        <p:spPr>
          <a:xfrm flipV="1">
            <a:off x="8947356" y="2074607"/>
            <a:ext cx="0" cy="304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E169884-825B-9141-9DA9-15D65F438101}"/>
              </a:ext>
            </a:extLst>
          </p:cNvPr>
          <p:cNvSpPr txBox="1"/>
          <p:nvPr/>
        </p:nvSpPr>
        <p:spPr>
          <a:xfrm>
            <a:off x="8610600" y="2337126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7963D26-004C-E54A-8A98-E15D713A45B2}"/>
              </a:ext>
            </a:extLst>
          </p:cNvPr>
          <p:cNvCxnSpPr>
            <a:cxnSpLocks/>
          </p:cNvCxnSpPr>
          <p:nvPr/>
        </p:nvCxnSpPr>
        <p:spPr>
          <a:xfrm flipV="1">
            <a:off x="8755627" y="5587978"/>
            <a:ext cx="0" cy="3047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16F9B6-CEE5-7D4B-99E6-C5D448C17A34}"/>
              </a:ext>
            </a:extLst>
          </p:cNvPr>
          <p:cNvSpPr txBox="1"/>
          <p:nvPr/>
        </p:nvSpPr>
        <p:spPr>
          <a:xfrm>
            <a:off x="8418871" y="5850497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B9A4B34-D132-9743-8353-B24FC2985FD6}"/>
              </a:ext>
            </a:extLst>
          </p:cNvPr>
          <p:cNvCxnSpPr>
            <a:cxnSpLocks/>
          </p:cNvCxnSpPr>
          <p:nvPr/>
        </p:nvCxnSpPr>
        <p:spPr>
          <a:xfrm>
            <a:off x="5034118" y="4681082"/>
            <a:ext cx="255637" cy="2842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29EAA89-ADCF-FE47-BC54-42D040F22454}"/>
              </a:ext>
            </a:extLst>
          </p:cNvPr>
          <p:cNvSpPr txBox="1"/>
          <p:nvPr/>
        </p:nvSpPr>
        <p:spPr>
          <a:xfrm>
            <a:off x="4687529" y="4311749"/>
            <a:ext cx="6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blob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512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75EFF2C-61DA-8949-BAC7-4F2023A0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96419C-69CD-EB4F-9238-5C19726A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5D4283-F4FC-884D-8524-AC24BAC86090}"/>
              </a:ext>
            </a:extLst>
          </p:cNvPr>
          <p:cNvSpPr txBox="1"/>
          <p:nvPr/>
        </p:nvSpPr>
        <p:spPr>
          <a:xfrm>
            <a:off x="2400565" y="2693932"/>
            <a:ext cx="658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 upgrade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F29824-B9F3-A143-BEFD-EA995EECFC0F}"/>
              </a:ext>
            </a:extLst>
          </p:cNvPr>
          <p:cNvSpPr txBox="1"/>
          <p:nvPr/>
        </p:nvSpPr>
        <p:spPr>
          <a:xfrm>
            <a:off x="4336008" y="3626338"/>
            <a:ext cx="3077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High voltage supply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cage</a:t>
            </a:r>
          </a:p>
        </p:txBody>
      </p:sp>
    </p:spTree>
    <p:extLst>
      <p:ext uri="{BB962C8B-B14F-4D97-AF65-F5344CB8AC3E}">
        <p14:creationId xmlns:p14="http://schemas.microsoft.com/office/powerpoint/2010/main" val="22789994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77C1D27-A490-4A49-AB6F-CC76FC1E7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22A9530-F328-0748-AAFC-7DE3E7EAB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1D0B452-BCE6-EB4F-A4CE-3D6F6B6B0E59}"/>
              </a:ext>
            </a:extLst>
          </p:cNvPr>
          <p:cNvSpPr txBox="1"/>
          <p:nvPr/>
        </p:nvSpPr>
        <p:spPr>
          <a:xfrm>
            <a:off x="56404" y="185192"/>
            <a:ext cx="75245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有効体積拡大のためのスタディ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E56F4F-A602-1646-8B08-A3A9528E35F7}"/>
              </a:ext>
            </a:extLst>
          </p:cNvPr>
          <p:cNvSpPr txBox="1"/>
          <p:nvPr/>
        </p:nvSpPr>
        <p:spPr>
          <a:xfrm>
            <a:off x="56404" y="1647371"/>
            <a:ext cx="985350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キセノン圧力の向上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大気混入したキセノンの蒸留・成分分析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時間がないので省略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lvl="1"/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フィールドケージの拡大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圧力容器中で使える高電圧生成回路の開発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電場シミュレーションによる電極構造の設計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715DD0A-7B43-8B4D-9609-9FBF48A33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677099" y="1596630"/>
            <a:ext cx="2618724" cy="413597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3A92F1D-3100-5340-9139-4BB11BA562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877238" y="1423251"/>
            <a:ext cx="3973213" cy="29799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7D3A61-5C97-714A-AD24-0317D7ADF674}"/>
              </a:ext>
            </a:extLst>
          </p:cNvPr>
          <p:cNvSpPr txBox="1"/>
          <p:nvPr/>
        </p:nvSpPr>
        <p:spPr>
          <a:xfrm>
            <a:off x="6453584" y="2728540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latin typeface="Century Gothic" panose="020B0502020202020204" pitchFamily="34" charset="0"/>
              </a:rPr>
              <a:t>Xe</a:t>
            </a:r>
            <a:endParaRPr kumimoji="1" lang="ja-JP" altLang="en-US">
              <a:latin typeface="Century Gothic" panose="020B0502020202020204" pitchFamily="34" charset="0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C0852C10-EB16-7A4C-9705-96513948564E}"/>
              </a:ext>
            </a:extLst>
          </p:cNvPr>
          <p:cNvCxnSpPr>
            <a:cxnSpLocks/>
          </p:cNvCxnSpPr>
          <p:nvPr/>
        </p:nvCxnSpPr>
        <p:spPr>
          <a:xfrm flipH="1">
            <a:off x="5986462" y="3097872"/>
            <a:ext cx="578462" cy="15227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C981DD4-4064-5F49-97D8-1EA039F9CE50}"/>
              </a:ext>
            </a:extLst>
          </p:cNvPr>
          <p:cNvCxnSpPr>
            <a:cxnSpLocks/>
          </p:cNvCxnSpPr>
          <p:nvPr/>
        </p:nvCxnSpPr>
        <p:spPr>
          <a:xfrm>
            <a:off x="6713415" y="3097872"/>
            <a:ext cx="539262" cy="17572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7C59613E-0816-BB40-809F-CE26F53CB746}"/>
              </a:ext>
            </a:extLst>
          </p:cNvPr>
          <p:cNvSpPr txBox="1"/>
          <p:nvPr/>
        </p:nvSpPr>
        <p:spPr>
          <a:xfrm>
            <a:off x="4399226" y="2499002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Century Gothic" panose="020B0502020202020204" pitchFamily="34" charset="0"/>
              </a:rPr>
              <a:t>Contaminants</a:t>
            </a:r>
            <a:endParaRPr kumimoji="1" lang="ja-JP" altLang="en-US">
              <a:latin typeface="Century Gothic" panose="020B0502020202020204" pitchFamily="34" charset="0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72AF08CE-74F8-9B46-98A7-20C11BEA5E6D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026712" y="2868334"/>
            <a:ext cx="257532" cy="69069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B2E7181-C9C0-B949-9543-B5B00930892B}"/>
              </a:ext>
            </a:extLst>
          </p:cNvPr>
          <p:cNvSpPr txBox="1"/>
          <p:nvPr/>
        </p:nvSpPr>
        <p:spPr>
          <a:xfrm>
            <a:off x="9669806" y="809863"/>
            <a:ext cx="2476960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ガス成分分析システム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F456E92B-C057-FC4D-8515-47FA696AE86D}"/>
              </a:ext>
            </a:extLst>
          </p:cNvPr>
          <p:cNvSpPr txBox="1"/>
          <p:nvPr/>
        </p:nvSpPr>
        <p:spPr>
          <a:xfrm>
            <a:off x="56404" y="860565"/>
            <a:ext cx="65309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より高いエネルギー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(Q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値付近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で直接性能評価をしたい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b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トラックが収まるよう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有効体積の拡大が必須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5872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59E9D21-31B1-0946-832C-236F9777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70882C-F4CF-2345-8D67-E0EBEEB4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06634E-69AD-5248-9FA4-82E3B6872DFD}"/>
              </a:ext>
            </a:extLst>
          </p:cNvPr>
          <p:cNvSpPr txBox="1"/>
          <p:nvPr/>
        </p:nvSpPr>
        <p:spPr>
          <a:xfrm>
            <a:off x="68658" y="872428"/>
            <a:ext cx="76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より広い領域で電場を形成するために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高電圧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~ 50 kV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が必要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圧力容器外から導入すると導入口で放電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Cockcroft-Walton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回路により圧力容器内で高電圧を生成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カプトンベース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FPC → 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低アウトガス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&amp;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低物質量</a:t>
            </a:r>
            <a:endParaRPr lang="en-US" altLang="ja-JP" sz="2000" b="1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多段接続可能なデザイン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822E77-CC21-B247-872A-0ED3D866BC7C}"/>
              </a:ext>
            </a:extLst>
          </p:cNvPr>
          <p:cNvSpPr txBox="1"/>
          <p:nvPr/>
        </p:nvSpPr>
        <p:spPr>
          <a:xfrm>
            <a:off x="116692" y="185192"/>
            <a:ext cx="644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Cockcroft-Walton</a:t>
            </a:r>
            <a:r>
              <a:rPr kumimoji="1"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回路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A7BB331-8DEB-4F40-83EA-3D9B7CD2A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25318" y="2585126"/>
            <a:ext cx="4170125" cy="428344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8287781-EB38-8447-8672-1D8F368919B4}"/>
              </a:ext>
            </a:extLst>
          </p:cNvPr>
          <p:cNvSpPr txBox="1"/>
          <p:nvPr/>
        </p:nvSpPr>
        <p:spPr>
          <a:xfrm>
            <a:off x="2187501" y="4840081"/>
            <a:ext cx="1611972" cy="442674"/>
          </a:xfrm>
          <a:prstGeom prst="wedgeRoundRectCallout">
            <a:avLst>
              <a:gd name="adj1" fmla="val 44581"/>
              <a:gd name="adj2" fmla="val 168342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altLang="ja-JP" sz="2000" dirty="0">
                <a:latin typeface="Verdana" charset="0"/>
                <a:ea typeface="Verdana" charset="0"/>
                <a:cs typeface="Verdana" charset="0"/>
              </a:rPr>
              <a:t>-</a:t>
            </a:r>
            <a:r>
              <a:rPr lang="en-US" altLang="ja-JP" sz="2000" dirty="0">
                <a:latin typeface="Verdana" charset="0"/>
                <a:ea typeface="Verdana" charset="0"/>
                <a:cs typeface="Verdana" charset="0"/>
              </a:rPr>
              <a:t>30.0 kV !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91A5CDD-91D2-BB42-B62E-4FFB8E5FF8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5" t="11550" r="6560" b="16523"/>
          <a:stretch/>
        </p:blipFill>
        <p:spPr>
          <a:xfrm>
            <a:off x="7319087" y="1744380"/>
            <a:ext cx="2230362" cy="1318331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93FA2E-AEA5-CB41-AF8B-6A91880AE6A9}"/>
              </a:ext>
            </a:extLst>
          </p:cNvPr>
          <p:cNvSpPr txBox="1"/>
          <p:nvPr/>
        </p:nvSpPr>
        <p:spPr>
          <a:xfrm>
            <a:off x="4475186" y="3111429"/>
            <a:ext cx="57773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← 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大気中での出力試験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出力電圧の悪化は抵抗による電荷流出が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主因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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入力周波数を上げると改善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1.6 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kVpp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,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5 kHz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の入力で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20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段で</a:t>
            </a:r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30.0 kV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の出力に成功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5CCD619-A064-CB4F-A8B2-AE9BE514D8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55"/>
          <a:stretch/>
        </p:blipFill>
        <p:spPr>
          <a:xfrm rot="5400000">
            <a:off x="10265399" y="4522894"/>
            <a:ext cx="1971830" cy="16950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1E85B2E-5CE7-CD4B-8300-2F9AACEAA5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814" y="552137"/>
            <a:ext cx="4344044" cy="1114664"/>
          </a:xfrm>
          <a:prstGeom prst="rect">
            <a:avLst/>
          </a:prstGeom>
        </p:spPr>
      </p:pic>
      <p:sp>
        <p:nvSpPr>
          <p:cNvPr id="12" name="角丸四角形 11">
            <a:extLst>
              <a:ext uri="{FF2B5EF4-FFF2-40B4-BE49-F238E27FC236}">
                <a16:creationId xmlns:a16="http://schemas.microsoft.com/office/drawing/2014/main" id="{D1C7160E-790D-2449-99F9-E99F3C353F7F}"/>
              </a:ext>
            </a:extLst>
          </p:cNvPr>
          <p:cNvSpPr/>
          <p:nvPr/>
        </p:nvSpPr>
        <p:spPr>
          <a:xfrm>
            <a:off x="8203111" y="498446"/>
            <a:ext cx="3378271" cy="264154"/>
          </a:xfrm>
          <a:prstGeom prst="roundRect">
            <a:avLst>
              <a:gd name="adj" fmla="val 34062"/>
            </a:avLst>
          </a:pr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左右矢印 12">
            <a:extLst>
              <a:ext uri="{FF2B5EF4-FFF2-40B4-BE49-F238E27FC236}">
                <a16:creationId xmlns:a16="http://schemas.microsoft.com/office/drawing/2014/main" id="{89DD7A18-458A-A14D-8EEB-715A4CECB7FC}"/>
              </a:ext>
            </a:extLst>
          </p:cNvPr>
          <p:cNvSpPr/>
          <p:nvPr/>
        </p:nvSpPr>
        <p:spPr>
          <a:xfrm>
            <a:off x="8182563" y="227155"/>
            <a:ext cx="410967" cy="1849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左右矢印 13">
            <a:extLst>
              <a:ext uri="{FF2B5EF4-FFF2-40B4-BE49-F238E27FC236}">
                <a16:creationId xmlns:a16="http://schemas.microsoft.com/office/drawing/2014/main" id="{E91AA069-C3C2-0345-A620-25229617215E}"/>
              </a:ext>
            </a:extLst>
          </p:cNvPr>
          <p:cNvSpPr/>
          <p:nvPr/>
        </p:nvSpPr>
        <p:spPr>
          <a:xfrm>
            <a:off x="8985120" y="226417"/>
            <a:ext cx="410967" cy="1849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左右矢印 14">
            <a:extLst>
              <a:ext uri="{FF2B5EF4-FFF2-40B4-BE49-F238E27FC236}">
                <a16:creationId xmlns:a16="http://schemas.microsoft.com/office/drawing/2014/main" id="{3D69F160-EDF1-E240-B0BF-649DFC77F407}"/>
              </a:ext>
            </a:extLst>
          </p:cNvPr>
          <p:cNvSpPr/>
          <p:nvPr/>
        </p:nvSpPr>
        <p:spPr>
          <a:xfrm>
            <a:off x="9770185" y="226416"/>
            <a:ext cx="410967" cy="1849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左右矢印 15">
            <a:extLst>
              <a:ext uri="{FF2B5EF4-FFF2-40B4-BE49-F238E27FC236}">
                <a16:creationId xmlns:a16="http://schemas.microsoft.com/office/drawing/2014/main" id="{50AF5364-5396-6D43-A0AC-0BD531E96017}"/>
              </a:ext>
            </a:extLst>
          </p:cNvPr>
          <p:cNvSpPr/>
          <p:nvPr/>
        </p:nvSpPr>
        <p:spPr>
          <a:xfrm>
            <a:off x="11152323" y="226415"/>
            <a:ext cx="410967" cy="18493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B5B26E3-064C-C742-A6C1-7AD239F757D3}"/>
              </a:ext>
            </a:extLst>
          </p:cNvPr>
          <p:cNvSpPr txBox="1"/>
          <p:nvPr/>
        </p:nvSpPr>
        <p:spPr>
          <a:xfrm>
            <a:off x="4475186" y="4793721"/>
            <a:ext cx="5864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コンデンサの振動電位由来のノイズを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小型試作機でチェック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 </a:t>
            </a:r>
            <a:r>
              <a:rPr lang="en-US" altLang="ja-JP" sz="2000" dirty="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MPPC</a:t>
            </a:r>
            <a:r>
              <a:rPr lang="ja-JP" altLang="en-US" sz="200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のダークカレントに比べて</a:t>
            </a:r>
            <a:r>
              <a:rPr lang="en-US" altLang="ja-JP" sz="2000" dirty="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sym typeface="Wingdings" pitchFamily="2" charset="2"/>
              </a:rPr>
              <a:t>negligible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3E6B13E7-FB8F-6F46-B6F5-D6D9825322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098" b="16814"/>
          <a:stretch/>
        </p:blipFill>
        <p:spPr>
          <a:xfrm>
            <a:off x="9892246" y="1744380"/>
            <a:ext cx="2090123" cy="1395873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CB220A7-7B75-B840-AC20-09545164536B}"/>
              </a:ext>
            </a:extLst>
          </p:cNvPr>
          <p:cNvSpPr txBox="1"/>
          <p:nvPr/>
        </p:nvSpPr>
        <p:spPr>
          <a:xfrm>
            <a:off x="4834306" y="5861497"/>
            <a:ext cx="505779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エネルギー分解能を悪化させずに使用可能</a:t>
            </a:r>
          </a:p>
        </p:txBody>
      </p:sp>
    </p:spTree>
    <p:extLst>
      <p:ext uri="{BB962C8B-B14F-4D97-AF65-F5344CB8AC3E}">
        <p14:creationId xmlns:p14="http://schemas.microsoft.com/office/powerpoint/2010/main" val="278606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59E9D21-31B1-0946-832C-236F9777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9642" y="6356352"/>
            <a:ext cx="4792717" cy="365125"/>
          </a:xfrm>
        </p:spPr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70882C-F4CF-2345-8D67-E0EBEEB4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06634E-69AD-5248-9FA4-82E3B6872DFD}"/>
              </a:ext>
            </a:extLst>
          </p:cNvPr>
          <p:cNvSpPr txBox="1"/>
          <p:nvPr/>
        </p:nvSpPr>
        <p:spPr>
          <a:xfrm>
            <a:off x="68658" y="872428"/>
            <a:ext cx="10028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貴重なキセノンガスを余すところなく使いたい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有限要素法による電場シミュレーションをもとに設計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放電耐性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–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–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圧力容器間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電極端のコロナ放電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省スペースの構造で圧力容器中の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なるべく広い領域に一様電場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を作る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設計に基づいて製作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インストールした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822E77-CC21-B247-872A-0ED3D866BC7C}"/>
              </a:ext>
            </a:extLst>
          </p:cNvPr>
          <p:cNvSpPr txBox="1"/>
          <p:nvPr/>
        </p:nvSpPr>
        <p:spPr>
          <a:xfrm>
            <a:off x="116692" y="185192"/>
            <a:ext cx="644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大型フィールドケージ電極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507A921-5072-CD49-86CD-4B44FBBD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079" y="78154"/>
            <a:ext cx="3111921" cy="264941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E36A135-86B1-6344-B0CA-1AD10E067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7" t="18957" r="12209" b="22238"/>
          <a:stretch/>
        </p:blipFill>
        <p:spPr>
          <a:xfrm>
            <a:off x="303177" y="3632261"/>
            <a:ext cx="4076662" cy="2429524"/>
          </a:xfrm>
          <a:prstGeom prst="rect">
            <a:avLst/>
          </a:prstGeom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B1A4136-F49C-9F41-ACBD-C6E093098425}"/>
              </a:ext>
            </a:extLst>
          </p:cNvPr>
          <p:cNvCxnSpPr>
            <a:cxnSpLocks/>
          </p:cNvCxnSpPr>
          <p:nvPr/>
        </p:nvCxnSpPr>
        <p:spPr>
          <a:xfrm>
            <a:off x="2367793" y="4265318"/>
            <a:ext cx="482270" cy="350035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A9C6F49-77AE-4349-95ED-861944F37B86}"/>
              </a:ext>
            </a:extLst>
          </p:cNvPr>
          <p:cNvCxnSpPr>
            <a:cxnSpLocks/>
          </p:cNvCxnSpPr>
          <p:nvPr/>
        </p:nvCxnSpPr>
        <p:spPr>
          <a:xfrm>
            <a:off x="2608928" y="4777205"/>
            <a:ext cx="0" cy="107322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804616F-9FCC-FF4E-8AC1-357CCACE6685}"/>
              </a:ext>
            </a:extLst>
          </p:cNvPr>
          <p:cNvSpPr txBox="1"/>
          <p:nvPr/>
        </p:nvSpPr>
        <p:spPr>
          <a:xfrm>
            <a:off x="3177524" y="4155904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10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34C506-F3CC-4D4E-A019-FC76B730579D}"/>
              </a:ext>
            </a:extLst>
          </p:cNvPr>
          <p:cNvSpPr txBox="1"/>
          <p:nvPr/>
        </p:nvSpPr>
        <p:spPr>
          <a:xfrm>
            <a:off x="440637" y="5553931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</a:t>
            </a:r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16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CC861E1-BFCE-0945-8BFC-FE4E1B23D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67" y="2224227"/>
            <a:ext cx="3430293" cy="4573723"/>
          </a:xfrm>
          <a:prstGeom prst="rect">
            <a:avLst/>
          </a:prstGeom>
        </p:spPr>
      </p:pic>
      <p:sp>
        <p:nvSpPr>
          <p:cNvPr id="28" name="右矢印 27">
            <a:extLst>
              <a:ext uri="{FF2B5EF4-FFF2-40B4-BE49-F238E27FC236}">
                <a16:creationId xmlns:a16="http://schemas.microsoft.com/office/drawing/2014/main" id="{750EA18A-80BA-2242-8457-79F750C49103}"/>
              </a:ext>
            </a:extLst>
          </p:cNvPr>
          <p:cNvSpPr/>
          <p:nvPr/>
        </p:nvSpPr>
        <p:spPr>
          <a:xfrm>
            <a:off x="4526873" y="4511088"/>
            <a:ext cx="842094" cy="606323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F5C4305-3EAD-9148-A4A4-A7649128310E}"/>
              </a:ext>
            </a:extLst>
          </p:cNvPr>
          <p:cNvCxnSpPr>
            <a:cxnSpLocks/>
          </p:cNvCxnSpPr>
          <p:nvPr/>
        </p:nvCxnSpPr>
        <p:spPr>
          <a:xfrm>
            <a:off x="8093823" y="3775456"/>
            <a:ext cx="0" cy="1858941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CC6BF9-AAC3-B044-BF96-94D19E15B760}"/>
              </a:ext>
            </a:extLst>
          </p:cNvPr>
          <p:cNvSpPr txBox="1"/>
          <p:nvPr/>
        </p:nvSpPr>
        <p:spPr>
          <a:xfrm>
            <a:off x="7486124" y="5909515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50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BC3B71A-4EBF-7449-8D03-10EFEC4F3FCF}"/>
              </a:ext>
            </a:extLst>
          </p:cNvPr>
          <p:cNvSpPr txBox="1"/>
          <p:nvPr/>
        </p:nvSpPr>
        <p:spPr>
          <a:xfrm>
            <a:off x="7297050" y="2753651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20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9C473FA-7B57-6B41-8CF5-6A15D780C996}"/>
              </a:ext>
            </a:extLst>
          </p:cNvPr>
          <p:cNvCxnSpPr>
            <a:cxnSpLocks/>
          </p:cNvCxnSpPr>
          <p:nvPr/>
        </p:nvCxnSpPr>
        <p:spPr>
          <a:xfrm flipV="1">
            <a:off x="6690371" y="3404071"/>
            <a:ext cx="795753" cy="22872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5678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159E9D21-31B1-0946-832C-236F9777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9642" y="6356352"/>
            <a:ext cx="4792717" cy="365125"/>
          </a:xfrm>
        </p:spPr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670882C-F4CF-2345-8D67-E0EBEEB48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806634E-69AD-5248-9FA4-82E3B6872DFD}"/>
              </a:ext>
            </a:extLst>
          </p:cNvPr>
          <p:cNvSpPr txBox="1"/>
          <p:nvPr/>
        </p:nvSpPr>
        <p:spPr>
          <a:xfrm>
            <a:off x="68658" y="872428"/>
            <a:ext cx="100288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貴重なキセノンガスを余すところなく使いたい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有限要素法による電場シミュレーションをもとに設計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放電耐性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–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–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圧力容器間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電極端のコロナ放電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省スペースの構造で圧力容器中の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なるべく広い領域に一様電場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を作る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 typeface="Wingdings" pitchFamily="2" charset="2"/>
              <a:buChar char="ü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設計に基づいて製作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インストールした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D822E77-CC21-B247-872A-0ED3D866BC7C}"/>
              </a:ext>
            </a:extLst>
          </p:cNvPr>
          <p:cNvSpPr txBox="1"/>
          <p:nvPr/>
        </p:nvSpPr>
        <p:spPr>
          <a:xfrm>
            <a:off x="116692" y="185192"/>
            <a:ext cx="6443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u="sng">
                <a:solidFill>
                  <a:srgbClr val="7030A0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大型フィールドケージ電極</a:t>
            </a:r>
            <a:endParaRPr kumimoji="1" lang="ja-JP" altLang="en-US" sz="2800" u="sng">
              <a:solidFill>
                <a:srgbClr val="7030A0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507A921-5072-CD49-86CD-4B44FBBD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079" y="78154"/>
            <a:ext cx="3111921" cy="264941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5E36A135-86B1-6344-B0CA-1AD10E067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87" t="18957" r="12209" b="22238"/>
          <a:stretch/>
        </p:blipFill>
        <p:spPr>
          <a:xfrm>
            <a:off x="303177" y="3632261"/>
            <a:ext cx="4076662" cy="2429524"/>
          </a:xfrm>
          <a:prstGeom prst="rect">
            <a:avLst/>
          </a:prstGeom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B1A4136-F49C-9F41-ACBD-C6E093098425}"/>
              </a:ext>
            </a:extLst>
          </p:cNvPr>
          <p:cNvCxnSpPr>
            <a:cxnSpLocks/>
          </p:cNvCxnSpPr>
          <p:nvPr/>
        </p:nvCxnSpPr>
        <p:spPr>
          <a:xfrm>
            <a:off x="2367793" y="4265318"/>
            <a:ext cx="482270" cy="350035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AA9C6F49-77AE-4349-95ED-861944F37B86}"/>
              </a:ext>
            </a:extLst>
          </p:cNvPr>
          <p:cNvCxnSpPr>
            <a:cxnSpLocks/>
          </p:cNvCxnSpPr>
          <p:nvPr/>
        </p:nvCxnSpPr>
        <p:spPr>
          <a:xfrm>
            <a:off x="2608928" y="4777205"/>
            <a:ext cx="0" cy="107322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804616F-9FCC-FF4E-8AC1-357CCACE6685}"/>
              </a:ext>
            </a:extLst>
          </p:cNvPr>
          <p:cNvSpPr txBox="1"/>
          <p:nvPr/>
        </p:nvSpPr>
        <p:spPr>
          <a:xfrm>
            <a:off x="3177524" y="4155904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10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EE34C506-F3CC-4D4E-A019-FC76B730579D}"/>
              </a:ext>
            </a:extLst>
          </p:cNvPr>
          <p:cNvSpPr txBox="1"/>
          <p:nvPr/>
        </p:nvSpPr>
        <p:spPr>
          <a:xfrm>
            <a:off x="440637" y="5553931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</a:t>
            </a:r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16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CC861E1-BFCE-0945-8BFC-FE4E1B23DA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267" y="2224227"/>
            <a:ext cx="3430293" cy="4573723"/>
          </a:xfrm>
          <a:prstGeom prst="rect">
            <a:avLst/>
          </a:prstGeom>
        </p:spPr>
      </p:pic>
      <p:sp>
        <p:nvSpPr>
          <p:cNvPr id="28" name="右矢印 27">
            <a:extLst>
              <a:ext uri="{FF2B5EF4-FFF2-40B4-BE49-F238E27FC236}">
                <a16:creationId xmlns:a16="http://schemas.microsoft.com/office/drawing/2014/main" id="{750EA18A-80BA-2242-8457-79F750C49103}"/>
              </a:ext>
            </a:extLst>
          </p:cNvPr>
          <p:cNvSpPr/>
          <p:nvPr/>
        </p:nvSpPr>
        <p:spPr>
          <a:xfrm>
            <a:off x="4526873" y="4511088"/>
            <a:ext cx="842094" cy="606323"/>
          </a:xfrm>
          <a:prstGeom prst="rightArrow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EF5C4305-3EAD-9148-A4A4-A7649128310E}"/>
              </a:ext>
            </a:extLst>
          </p:cNvPr>
          <p:cNvCxnSpPr>
            <a:cxnSpLocks/>
          </p:cNvCxnSpPr>
          <p:nvPr/>
        </p:nvCxnSpPr>
        <p:spPr>
          <a:xfrm>
            <a:off x="8093823" y="3775456"/>
            <a:ext cx="0" cy="1858941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3CC6BF9-AAC3-B044-BF96-94D19E15B760}"/>
              </a:ext>
            </a:extLst>
          </p:cNvPr>
          <p:cNvSpPr txBox="1"/>
          <p:nvPr/>
        </p:nvSpPr>
        <p:spPr>
          <a:xfrm>
            <a:off x="7486124" y="5909515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50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BC3B71A-4EBF-7449-8D03-10EFEC4F3FCF}"/>
              </a:ext>
            </a:extLst>
          </p:cNvPr>
          <p:cNvSpPr txBox="1"/>
          <p:nvPr/>
        </p:nvSpPr>
        <p:spPr>
          <a:xfrm>
            <a:off x="7297050" y="2753651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20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E9C473FA-7B57-6B41-8CF5-6A15D780C996}"/>
              </a:ext>
            </a:extLst>
          </p:cNvPr>
          <p:cNvCxnSpPr>
            <a:cxnSpLocks/>
          </p:cNvCxnSpPr>
          <p:nvPr/>
        </p:nvCxnSpPr>
        <p:spPr>
          <a:xfrm flipV="1">
            <a:off x="6690371" y="3404071"/>
            <a:ext cx="795753" cy="228728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図 17">
            <a:extLst>
              <a:ext uri="{FF2B5EF4-FFF2-40B4-BE49-F238E27FC236}">
                <a16:creationId xmlns:a16="http://schemas.microsoft.com/office/drawing/2014/main" id="{8A5D0F08-1955-F347-B381-12680FE49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3494" y="1294443"/>
            <a:ext cx="8316397" cy="467563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D88F27-8693-DA4D-A196-097181DC191B}"/>
              </a:ext>
            </a:extLst>
          </p:cNvPr>
          <p:cNvSpPr txBox="1"/>
          <p:nvPr/>
        </p:nvSpPr>
        <p:spPr>
          <a:xfrm>
            <a:off x="1793494" y="1300598"/>
            <a:ext cx="5314275" cy="40011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放電のせいでまだ満足な測定はできていない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2E69C6F1-93B5-BC43-951D-4C13FAFF4FDC}"/>
              </a:ext>
            </a:extLst>
          </p:cNvPr>
          <p:cNvSpPr txBox="1"/>
          <p:nvPr/>
        </p:nvSpPr>
        <p:spPr>
          <a:xfrm>
            <a:off x="3745949" y="5773095"/>
            <a:ext cx="833901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アルゴン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気圧中での放電箇所特定試験により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</a:p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シミュレーションに反映できなかった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支持構造や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ネジの山が原因と判明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algn="r"/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対策中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305539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75EFF2C-61DA-8949-BAC7-4F2023A0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96419C-69CD-EB4F-9238-5C19726A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5D4283-F4FC-884D-8524-AC24BAC86090}"/>
              </a:ext>
            </a:extLst>
          </p:cNvPr>
          <p:cNvSpPr txBox="1"/>
          <p:nvPr/>
        </p:nvSpPr>
        <p:spPr>
          <a:xfrm>
            <a:off x="4336008" y="2693932"/>
            <a:ext cx="3519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Introduction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F29824-B9F3-A143-BEFD-EA995EECFC0F}"/>
              </a:ext>
            </a:extLst>
          </p:cNvPr>
          <p:cNvSpPr txBox="1"/>
          <p:nvPr/>
        </p:nvSpPr>
        <p:spPr>
          <a:xfrm>
            <a:off x="4336008" y="3626338"/>
            <a:ext cx="27190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r>
              <a:rPr lang="el-GR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νββ</a:t>
            </a:r>
            <a:endParaRPr lang="el-GR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 concept</a:t>
            </a:r>
            <a:endParaRPr kumimoji="1" lang="ja-JP" altLang="en-US" sz="2000"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7202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902B217-00B9-284F-93D9-304396582296}"/>
              </a:ext>
            </a:extLst>
          </p:cNvPr>
          <p:cNvSpPr txBox="1"/>
          <p:nvPr/>
        </p:nvSpPr>
        <p:spPr>
          <a:xfrm>
            <a:off x="0" y="976556"/>
            <a:ext cx="1219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高圧キセノンガス</a:t>
            </a:r>
            <a:r>
              <a:rPr kumimoji="1"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TPC</a:t>
            </a:r>
            <a:r>
              <a:rPr kumimoji="1"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による</a:t>
            </a:r>
            <a:r>
              <a:rPr lang="el-GR" altLang="ja-JP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探索実験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AXEL.</a:t>
            </a: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高エネルギー分解能・大質量・背景事象除去で順階層での探索を目指す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容積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180L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の圧力容器を使った試作機の性能評価を行なっている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3.8 bar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のキセノンで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Q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値に外挿して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FWHM 0.80 – 0.84%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と良い分解能を得た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より高いエネルギーでの評価にむけて開発進行中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Cockcroft-Walton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回路による圧力容器内での高電圧生成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広い領域で一様電場を生成可能なフィールドケージ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lvl="1"/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来年度前半までに</a:t>
            </a: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検出面を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 units → 12 units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ドリフト距離を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10 cm → 46 cm</a:t>
            </a:r>
          </a:p>
          <a:p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まで拡張し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直接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Q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値付近での性能評価を実現する予定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特に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トラックイメージによる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Sig/BG</a:t>
            </a:r>
            <a:r>
              <a:rPr lang="ja-JP" altLang="en-US" sz="24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弁別手法の確立に注力</a:t>
            </a:r>
            <a: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.</a:t>
            </a:r>
            <a:br>
              <a:rPr lang="en-US" altLang="ja-JP" sz="2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endParaRPr lang="en-US" altLang="ja-JP" sz="24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B6C555CF-792E-5843-9F3F-652056CC3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E12C89C-B173-2647-9C5B-D0684C96E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819" y="6356352"/>
            <a:ext cx="2743200" cy="365125"/>
          </a:xfrm>
        </p:spPr>
        <p:txBody>
          <a:bodyPr/>
          <a:lstStyle/>
          <a:p>
            <a:fld id="{78A6FF05-5E8D-FD45-9492-E3A97546E97E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676E5B9-295E-3D49-89CF-6C5F0CB057C7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Summary/Prospect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01B9A55E-002E-1B4C-ACE7-9A201A6D36A6}"/>
              </a:ext>
            </a:extLst>
          </p:cNvPr>
          <p:cNvCxnSpPr>
            <a:cxnSpLocks/>
          </p:cNvCxnSpPr>
          <p:nvPr/>
        </p:nvCxnSpPr>
        <p:spPr>
          <a:xfrm>
            <a:off x="56404" y="3588776"/>
            <a:ext cx="11958615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6293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75EFF2C-61DA-8949-BAC7-4F2023A0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96419C-69CD-EB4F-9238-5C19726A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5D4283-F4FC-884D-8524-AC24BAC86090}"/>
              </a:ext>
            </a:extLst>
          </p:cNvPr>
          <p:cNvSpPr txBox="1"/>
          <p:nvPr/>
        </p:nvSpPr>
        <p:spPr>
          <a:xfrm>
            <a:off x="4336008" y="2693932"/>
            <a:ext cx="3519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Backup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421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526FB644-1B8E-3A40-9C93-4ACA2D5F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591012" y="-580184"/>
            <a:ext cx="2977550" cy="413791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A8CD01F1-0C7B-4240-9158-3D938747A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29814" y="2284436"/>
            <a:ext cx="3557110" cy="4943338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AF188CA-238F-134B-9A7C-128C2B08E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323032" y="2284147"/>
            <a:ext cx="3558597" cy="4945403"/>
          </a:xfrm>
          <a:prstGeom prst="rect">
            <a:avLst/>
          </a:prstGeom>
        </p:spPr>
      </p:pic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47B707BE-00ED-A44A-9210-48F60AD2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43253C5-C7B6-6E49-AA60-C60C74BB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0FDF11D-9CA9-0941-BFED-0DEAAE7C5CAD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Analysis/Correction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C5024CFF-B03A-6C4B-BAEF-EB3BFDD94F87}"/>
              </a:ext>
            </a:extLst>
          </p:cNvPr>
          <p:cNvSpPr txBox="1"/>
          <p:nvPr/>
        </p:nvSpPr>
        <p:spPr>
          <a:xfrm>
            <a:off x="56405" y="905965"/>
            <a:ext cx="8319906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さらに時間に依存した光量の変動を補正して全ランをコンバイン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各ランの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α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ピーク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(29.675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を合わせるようにスケール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コンバイン後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ドリフト距離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(z)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による電子数減少を補正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不純物ガスによる電子吸着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統計が必要なので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全ランのコンバイン後でないと補正できない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6" name="右矢印 55">
            <a:extLst>
              <a:ext uri="{FF2B5EF4-FFF2-40B4-BE49-F238E27FC236}">
                <a16:creationId xmlns:a16="http://schemas.microsoft.com/office/drawing/2014/main" id="{0EC99124-FFA9-B64B-B977-AF83E54B0D45}"/>
              </a:ext>
            </a:extLst>
          </p:cNvPr>
          <p:cNvSpPr/>
          <p:nvPr/>
        </p:nvSpPr>
        <p:spPr>
          <a:xfrm>
            <a:off x="5898132" y="4580423"/>
            <a:ext cx="395735" cy="3513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788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9CF6428-74E9-8849-A2A9-49B1D45F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4E616F9-54FB-544C-AEDC-32F5D41F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F8C436-48E1-D44B-9C9A-CA06FD08B586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improve?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568765-291C-7F40-A3A7-0B7DE3759760}"/>
              </a:ext>
            </a:extLst>
          </p:cNvPr>
          <p:cNvSpPr txBox="1"/>
          <p:nvPr/>
        </p:nvSpPr>
        <p:spPr>
          <a:xfrm>
            <a:off x="171056" y="893077"/>
            <a:ext cx="4807726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α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の分解能は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ガンマ線より良い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(√E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Q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値に換算すると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~0.5%FWHM)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blob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部分では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dE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/dx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が大きい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チャンネルあたりの光量が大きく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の飽和の影響が大きい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α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K</a:t>
            </a:r>
            <a:r>
              <a:rPr lang="el-GR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のエネルギーは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blob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の平均エネルギーより小さい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といったことが原因かも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~100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付近での分解能の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エネルギー依存性を確認し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必要であれば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の補正の最適化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DFE1E74-2427-3243-981B-A1FF4A0B5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143172" y="-68494"/>
            <a:ext cx="4934857" cy="6858000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6101CF1-EF30-3B48-AACF-9E6C40E36D8A}"/>
              </a:ext>
            </a:extLst>
          </p:cNvPr>
          <p:cNvCxnSpPr/>
          <p:nvPr/>
        </p:nvCxnSpPr>
        <p:spPr>
          <a:xfrm flipH="1">
            <a:off x="6538452" y="4896464"/>
            <a:ext cx="7079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829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C9CF6428-74E9-8849-A2A9-49B1D45F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4E616F9-54FB-544C-AEDC-32F5D41F2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F8C436-48E1-D44B-9C9A-CA06FD08B586}"/>
              </a:ext>
            </a:extLst>
          </p:cNvPr>
          <p:cNvSpPr txBox="1"/>
          <p:nvPr/>
        </p:nvSpPr>
        <p:spPr>
          <a:xfrm>
            <a:off x="56404" y="185192"/>
            <a:ext cx="6573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to improve?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6101CF1-EF30-3B48-AACF-9E6C40E36D8A}"/>
              </a:ext>
            </a:extLst>
          </p:cNvPr>
          <p:cNvCxnSpPr/>
          <p:nvPr/>
        </p:nvCxnSpPr>
        <p:spPr>
          <a:xfrm flipH="1">
            <a:off x="6538452" y="4896464"/>
            <a:ext cx="70792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B0FA0A5C-A6D4-EC49-B43E-44A721E4D9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055006" y="-89515"/>
            <a:ext cx="4934857" cy="6858000"/>
          </a:xfrm>
          <a:prstGeom prst="rect">
            <a:avLst/>
          </a:prstGeom>
        </p:spPr>
      </p:pic>
      <p:sp>
        <p:nvSpPr>
          <p:cNvPr id="10" name="下矢印 9">
            <a:extLst>
              <a:ext uri="{FF2B5EF4-FFF2-40B4-BE49-F238E27FC236}">
                <a16:creationId xmlns:a16="http://schemas.microsoft.com/office/drawing/2014/main" id="{72521E09-6167-0E49-9ED5-0524523AD5B2}"/>
              </a:ext>
            </a:extLst>
          </p:cNvPr>
          <p:cNvSpPr/>
          <p:nvPr/>
        </p:nvSpPr>
        <p:spPr>
          <a:xfrm>
            <a:off x="5958348" y="430998"/>
            <a:ext cx="275304" cy="621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下矢印 10">
            <a:extLst>
              <a:ext uri="{FF2B5EF4-FFF2-40B4-BE49-F238E27FC236}">
                <a16:creationId xmlns:a16="http://schemas.microsoft.com/office/drawing/2014/main" id="{6492D12D-448D-A045-BEF3-F0757CEDAE80}"/>
              </a:ext>
            </a:extLst>
          </p:cNvPr>
          <p:cNvSpPr/>
          <p:nvPr/>
        </p:nvSpPr>
        <p:spPr>
          <a:xfrm>
            <a:off x="10882069" y="430997"/>
            <a:ext cx="275304" cy="621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D568765-291C-7F40-A3A7-0B7DE3759760}"/>
              </a:ext>
            </a:extLst>
          </p:cNvPr>
          <p:cNvSpPr txBox="1"/>
          <p:nvPr/>
        </p:nvSpPr>
        <p:spPr>
          <a:xfrm>
            <a:off x="171056" y="893077"/>
            <a:ext cx="535114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実は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22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Na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ランの中に分解能の悪いランが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つ存在した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今回の解析では除いた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原因は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ラン内での時間に依存した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光量変動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特に大きかった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つのランは除いたが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他のランも悪化しているはず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光量変動の原因は主に温度変化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534E2D-0F03-3144-8C5E-D88988D2EA19}"/>
              </a:ext>
            </a:extLst>
          </p:cNvPr>
          <p:cNvSpPr txBox="1"/>
          <p:nvPr/>
        </p:nvSpPr>
        <p:spPr>
          <a:xfrm>
            <a:off x="702451" y="4071428"/>
            <a:ext cx="4288353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クリーンブース内で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チェンバーと熱源を隔離することで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温度の安定化に成功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光量変動は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~1/5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に改善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511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keV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の分解能も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　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1.56%(0.71% @Q-value)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に改善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30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55543F1-C23A-AC4A-A1C1-79955A82F694}"/>
              </a:ext>
            </a:extLst>
          </p:cNvPr>
          <p:cNvSpPr txBox="1"/>
          <p:nvPr/>
        </p:nvSpPr>
        <p:spPr>
          <a:xfrm>
            <a:off x="194666" y="185192"/>
            <a:ext cx="20615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Physics</a:t>
            </a:r>
            <a:endParaRPr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2AA2998-11C6-7646-A362-112145F75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524" y="3529480"/>
            <a:ext cx="4023800" cy="2574573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0D4B0F-EC7D-604A-BBBB-1A73B676858D}"/>
              </a:ext>
            </a:extLst>
          </p:cNvPr>
          <p:cNvSpPr/>
          <p:nvPr/>
        </p:nvSpPr>
        <p:spPr>
          <a:xfrm>
            <a:off x="3255063" y="3816113"/>
            <a:ext cx="1500993" cy="5077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B7E09DC-BD3F-234E-902C-F43353FE1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694" y="2020999"/>
            <a:ext cx="2390290" cy="1721642"/>
          </a:xfrm>
          <a:prstGeom prst="rect">
            <a:avLst/>
          </a:prstGeom>
          <a:ln w="28575"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BD6BEF5-0B79-A74A-9350-1131BE4F4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8382" y="2053620"/>
            <a:ext cx="3297605" cy="237514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C13E5C97-C0DA-9746-BB10-294A8071D5F3}"/>
              </a:ext>
            </a:extLst>
          </p:cNvPr>
          <p:cNvCxnSpPr>
            <a:cxnSpLocks/>
          </p:cNvCxnSpPr>
          <p:nvPr/>
        </p:nvCxnSpPr>
        <p:spPr>
          <a:xfrm flipV="1">
            <a:off x="5045617" y="3539989"/>
            <a:ext cx="271745" cy="7284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A25397F-60FE-854D-B6B4-5DB6B53CE05D}"/>
              </a:ext>
            </a:extLst>
          </p:cNvPr>
          <p:cNvCxnSpPr>
            <a:cxnSpLocks/>
          </p:cNvCxnSpPr>
          <p:nvPr/>
        </p:nvCxnSpPr>
        <p:spPr>
          <a:xfrm flipH="1" flipV="1">
            <a:off x="1856509" y="3753152"/>
            <a:ext cx="306874" cy="200331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F104D0-AC83-D043-AD4A-F5E9609582BF}"/>
              </a:ext>
            </a:extLst>
          </p:cNvPr>
          <p:cNvSpPr txBox="1"/>
          <p:nvPr/>
        </p:nvSpPr>
        <p:spPr>
          <a:xfrm>
            <a:off x="1545524" y="889774"/>
            <a:ext cx="7016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二重ベータ崩壊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…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モードと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モード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回の</a:t>
            </a:r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崩壊は抑制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候補核種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48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Ca,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76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Ge,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Mo,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Te, </a:t>
            </a:r>
            <a:r>
              <a:rPr lang="en-US" altLang="ja-JP" sz="20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</a:t>
            </a:r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etc.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E1D2EEE-3510-4A4A-A05A-D2EDDBA208E2}"/>
              </a:ext>
            </a:extLst>
          </p:cNvPr>
          <p:cNvSpPr txBox="1"/>
          <p:nvPr/>
        </p:nvSpPr>
        <p:spPr>
          <a:xfrm>
            <a:off x="5797921" y="4721239"/>
            <a:ext cx="4798108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0νββ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の発見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=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ニュートリノの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マヨラナ性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の直接証拠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　　軽いニュートリノ質量や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　　　物質優勢宇宙の起源に迫る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EE89A664-E22E-E049-94DD-24D290D54F1B}"/>
              </a:ext>
            </a:extLst>
          </p:cNvPr>
          <p:cNvSpPr/>
          <p:nvPr/>
        </p:nvSpPr>
        <p:spPr>
          <a:xfrm>
            <a:off x="5922482" y="5456407"/>
            <a:ext cx="577280" cy="40633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3D924E2-F356-A540-95B6-936DB8BB7300}"/>
              </a:ext>
            </a:extLst>
          </p:cNvPr>
          <p:cNvSpPr/>
          <p:nvPr/>
        </p:nvSpPr>
        <p:spPr>
          <a:xfrm>
            <a:off x="8232771" y="2895065"/>
            <a:ext cx="2295932" cy="7035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93AC65E-803C-0C4E-BD33-69454CC88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332" y="3056398"/>
            <a:ext cx="2132810" cy="38085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BB39C3C9-8030-3149-9E6D-0BE9A0EDF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3220" y="3936654"/>
            <a:ext cx="1417351" cy="251974"/>
          </a:xfrm>
          <a:prstGeom prst="rect">
            <a:avLst/>
          </a:prstGeom>
        </p:spPr>
      </p:pic>
      <p:sp>
        <p:nvSpPr>
          <p:cNvPr id="16" name="フッター プレースホルダー 15">
            <a:extLst>
              <a:ext uri="{FF2B5EF4-FFF2-40B4-BE49-F238E27FC236}">
                <a16:creationId xmlns:a16="http://schemas.microsoft.com/office/drawing/2014/main" id="{7A88D30A-79D5-4C43-8FCA-F89CBC0C9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5337BF6-FCEA-CF4B-B23D-9A7B77DACCE9}"/>
              </a:ext>
            </a:extLst>
          </p:cNvPr>
          <p:cNvSpPr txBox="1"/>
          <p:nvPr/>
        </p:nvSpPr>
        <p:spPr>
          <a:xfrm>
            <a:off x="9611658" y="3628878"/>
            <a:ext cx="8354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※</a:t>
            </a:r>
            <a:r>
              <a:rPr lang="en-US" altLang="ja-JP" sz="14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136</a:t>
            </a:r>
            <a:r>
              <a:rPr lang="en-US" altLang="ja-JP" sz="14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Xe</a:t>
            </a:r>
            <a:endParaRPr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19" name="スライド番号プレースホルダー 18">
            <a:extLst>
              <a:ext uri="{FF2B5EF4-FFF2-40B4-BE49-F238E27FC236}">
                <a16:creationId xmlns:a16="http://schemas.microsoft.com/office/drawing/2014/main" id="{65B2225C-9A30-3B43-9633-6854A00DC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7667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64C183E-971A-AE47-B645-24ED8427F3DA}"/>
              </a:ext>
            </a:extLst>
          </p:cNvPr>
          <p:cNvSpPr txBox="1"/>
          <p:nvPr/>
        </p:nvSpPr>
        <p:spPr>
          <a:xfrm>
            <a:off x="194666" y="185192"/>
            <a:ext cx="47612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Normal Ordering?</a:t>
            </a:r>
            <a:endParaRPr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16554C7-C936-4642-8B54-278BE6C28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66" y="893079"/>
            <a:ext cx="3983202" cy="603265"/>
          </a:xfrm>
          <a:prstGeom prst="rect">
            <a:avLst/>
          </a:prstGeom>
        </p:spPr>
      </p:pic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6483900B-8A60-EE4A-9F2A-0382D2C7D4CD}"/>
              </a:ext>
            </a:extLst>
          </p:cNvPr>
          <p:cNvCxnSpPr/>
          <p:nvPr/>
        </p:nvCxnSpPr>
        <p:spPr>
          <a:xfrm>
            <a:off x="3220566" y="1496343"/>
            <a:ext cx="957303" cy="0"/>
          </a:xfrm>
          <a:prstGeom prst="line">
            <a:avLst/>
          </a:prstGeom>
          <a:ln w="3810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58E3F9F-E5C0-FE4B-9ABB-5B5D0EB187DE}"/>
              </a:ext>
            </a:extLst>
          </p:cNvPr>
          <p:cNvSpPr txBox="1"/>
          <p:nvPr/>
        </p:nvSpPr>
        <p:spPr>
          <a:xfrm>
            <a:off x="4261949" y="1110621"/>
            <a:ext cx="4288353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ν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交換に寄与するマヨラナ有効質量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F8B0C6E-BADA-D543-8226-5E91F87BBDB9}"/>
              </a:ext>
            </a:extLst>
          </p:cNvPr>
          <p:cNvSpPr txBox="1"/>
          <p:nvPr/>
        </p:nvSpPr>
        <p:spPr>
          <a:xfrm>
            <a:off x="436250" y="1759576"/>
            <a:ext cx="155202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BG-limited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583395F-35C3-BE4E-BB22-E92FD1BAA97F}"/>
              </a:ext>
            </a:extLst>
          </p:cNvPr>
          <p:cNvSpPr/>
          <p:nvPr/>
        </p:nvSpPr>
        <p:spPr>
          <a:xfrm>
            <a:off x="241270" y="4543486"/>
            <a:ext cx="194981" cy="648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7BFD8B2-AAF8-9241-AB82-ABA26B7C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642" y="1773965"/>
            <a:ext cx="5649312" cy="404206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12C76617-EAB3-614B-A502-8F9DAF9D2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90" y="2159686"/>
            <a:ext cx="1368948" cy="620504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13DCBD6-9884-9F44-BB36-694A9B9C854D}"/>
              </a:ext>
            </a:extLst>
          </p:cNvPr>
          <p:cNvSpPr txBox="1"/>
          <p:nvPr/>
        </p:nvSpPr>
        <p:spPr>
          <a:xfrm>
            <a:off x="7853609" y="1759576"/>
            <a:ext cx="1180131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BG-free</a:t>
            </a: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3247CC89-025B-424A-9726-492BD11C78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6634" y="2159686"/>
            <a:ext cx="1041117" cy="640094"/>
          </a:xfrm>
          <a:prstGeom prst="rect">
            <a:avLst/>
          </a:prstGeom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BD6603A-DC47-D147-B225-AB7817C34126}"/>
              </a:ext>
            </a:extLst>
          </p:cNvPr>
          <p:cNvSpPr txBox="1"/>
          <p:nvPr/>
        </p:nvSpPr>
        <p:spPr>
          <a:xfrm>
            <a:off x="5799205" y="5477473"/>
            <a:ext cx="2417650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Figure from PDG2019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57285F4B-37C4-9843-A2BD-4F19279D37FE}"/>
              </a:ext>
            </a:extLst>
          </p:cNvPr>
          <p:cNvSpPr txBox="1"/>
          <p:nvPr/>
        </p:nvSpPr>
        <p:spPr>
          <a:xfrm>
            <a:off x="7558471" y="3870179"/>
            <a:ext cx="191045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ton</a:t>
            </a:r>
          </a:p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E08FD9F-F8D6-D44D-9007-88BCB1D3DF44}"/>
              </a:ext>
            </a:extLst>
          </p:cNvPr>
          <p:cNvSpPr txBox="1"/>
          <p:nvPr/>
        </p:nvSpPr>
        <p:spPr>
          <a:xfrm>
            <a:off x="194666" y="2986162"/>
            <a:ext cx="1910459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ton</a:t>
            </a:r>
          </a:p>
          <a:p>
            <a:r>
              <a:rPr lang="en-US" altLang="ja-JP" sz="200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9E174E2-0980-FC44-98B2-D02C57E14237}"/>
              </a:ext>
            </a:extLst>
          </p:cNvPr>
          <p:cNvSpPr txBox="1"/>
          <p:nvPr/>
        </p:nvSpPr>
        <p:spPr>
          <a:xfrm>
            <a:off x="194666" y="3832859"/>
            <a:ext cx="2037737" cy="1015663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few hundred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</a:t>
            </a:r>
          </a:p>
          <a:p>
            <a:r>
              <a:rPr lang="en-US" altLang="ja-JP" sz="2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 a few years</a:t>
            </a:r>
          </a:p>
        </p:txBody>
      </p: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28F045B3-8CB7-4145-B6D5-3BD75830A4CA}"/>
              </a:ext>
            </a:extLst>
          </p:cNvPr>
          <p:cNvCxnSpPr>
            <a:cxnSpLocks/>
          </p:cNvCxnSpPr>
          <p:nvPr/>
        </p:nvCxnSpPr>
        <p:spPr>
          <a:xfrm>
            <a:off x="2180601" y="3386294"/>
            <a:ext cx="142119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FAC0A3AA-6E8A-B24F-B5F7-B5A194F63A65}"/>
              </a:ext>
            </a:extLst>
          </p:cNvPr>
          <p:cNvCxnSpPr>
            <a:cxnSpLocks/>
          </p:cNvCxnSpPr>
          <p:nvPr/>
        </p:nvCxnSpPr>
        <p:spPr>
          <a:xfrm>
            <a:off x="2180601" y="4206214"/>
            <a:ext cx="1421198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BFE9ECA0-357D-3C4C-8DA8-F2685331640B}"/>
              </a:ext>
            </a:extLst>
          </p:cNvPr>
          <p:cNvCxnSpPr>
            <a:cxnSpLocks/>
          </p:cNvCxnSpPr>
          <p:nvPr/>
        </p:nvCxnSpPr>
        <p:spPr>
          <a:xfrm>
            <a:off x="6189073" y="4208572"/>
            <a:ext cx="1421198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499B830-95E3-9745-ACB9-933ACBBCA5A1}"/>
              </a:ext>
            </a:extLst>
          </p:cNvPr>
          <p:cNvSpPr txBox="1"/>
          <p:nvPr/>
        </p:nvSpPr>
        <p:spPr>
          <a:xfrm>
            <a:off x="1567356" y="5838115"/>
            <a:ext cx="90572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ton-scale &amp; BG-free </a:t>
            </a:r>
            <a:r>
              <a:rPr lang="ja-JP" altLang="en-US" sz="2400" b="1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を高圧キセノンガス</a:t>
            </a:r>
            <a:r>
              <a:rPr lang="en-US" altLang="ja-JP" sz="2400" b="1" dirty="0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TPC</a:t>
            </a:r>
            <a:r>
              <a:rPr lang="ja-JP" altLang="en-US" sz="2400" b="1">
                <a:solidFill>
                  <a:schemeClr val="accent6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で実現したい</a:t>
            </a:r>
            <a:endParaRPr lang="en-US" altLang="ja-JP" sz="2400" b="1" dirty="0">
              <a:solidFill>
                <a:schemeClr val="accent6"/>
              </a:solidFill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2F132B89-0E22-164F-85DB-67ACCF8CD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5762A2-3840-AA41-80BE-051E2617699F}"/>
              </a:ext>
            </a:extLst>
          </p:cNvPr>
          <p:cNvSpPr txBox="1"/>
          <p:nvPr/>
        </p:nvSpPr>
        <p:spPr>
          <a:xfrm>
            <a:off x="8033609" y="4741301"/>
            <a:ext cx="3977371" cy="70788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ν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振動実験は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順階層</a:t>
            </a: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(m1 &lt; m2 &lt; m3)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を示唆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1B1957BB-4633-DE4A-9EF0-7A152AEB8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897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31C9D7-9C7B-5644-BFE7-304C828D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99642" y="6356352"/>
            <a:ext cx="4792717" cy="365125"/>
          </a:xfrm>
        </p:spPr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D8B5414-9C04-F44D-A167-E5DD2223DE95}"/>
              </a:ext>
            </a:extLst>
          </p:cNvPr>
          <p:cNvSpPr txBox="1"/>
          <p:nvPr/>
        </p:nvSpPr>
        <p:spPr>
          <a:xfrm>
            <a:off x="194666" y="185192"/>
            <a:ext cx="36760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AXEL concept</a:t>
            </a:r>
            <a:endParaRPr lang="ja-JP" altLang="en-US" sz="40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172EB8A-0796-D542-BC78-1335934BC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826" y="680694"/>
            <a:ext cx="8081630" cy="5387753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925656B5-D027-B044-8B25-2B7B0948B060}"/>
              </a:ext>
            </a:extLst>
          </p:cNvPr>
          <p:cNvCxnSpPr/>
          <p:nvPr/>
        </p:nvCxnSpPr>
        <p:spPr>
          <a:xfrm flipV="1">
            <a:off x="9170375" y="2829489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1E065994-02AF-B547-B6B0-1822D00F8EA6}"/>
              </a:ext>
            </a:extLst>
          </p:cNvPr>
          <p:cNvCxnSpPr/>
          <p:nvPr/>
        </p:nvCxnSpPr>
        <p:spPr>
          <a:xfrm flipH="1">
            <a:off x="7551886" y="2053212"/>
            <a:ext cx="1974370" cy="213321"/>
          </a:xfrm>
          <a:prstGeom prst="straightConnector1">
            <a:avLst/>
          </a:prstGeom>
          <a:ln w="38100">
            <a:solidFill>
              <a:srgbClr val="92D05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C58B2CC-BCA3-D249-ADAA-BAA794523AAB}"/>
                  </a:ext>
                </a:extLst>
              </p:cNvPr>
              <p:cNvSpPr txBox="1"/>
              <p:nvPr/>
            </p:nvSpPr>
            <p:spPr>
              <a:xfrm>
                <a:off x="8326011" y="2153923"/>
                <a:ext cx="492443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ja-JP" sz="24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Verdana" charset="0"/>
                              <a:cs typeface="Verdana" charset="0"/>
                            </a:rPr>
                          </m:ctrlPr>
                        </m:accPr>
                        <m:e>
                          <m:r>
                            <a:rPr kumimoji="1" lang="en-US" altLang="ja-JP" sz="2400" b="1" i="1" smtClean="0">
                              <a:solidFill>
                                <a:srgbClr val="92D050"/>
                              </a:solidFill>
                              <a:latin typeface="Cambria Math" charset="0"/>
                              <a:ea typeface="Verdana" charset="0"/>
                              <a:cs typeface="Verdana" charset="0"/>
                            </a:rPr>
                            <m:t>𝑬</m:t>
                          </m:r>
                        </m:e>
                      </m:acc>
                    </m:oMath>
                  </m:oMathPara>
                </a14:m>
                <a:endParaRPr kumimoji="1" lang="en-US" altLang="ja-JP" sz="2400" b="1" dirty="0">
                  <a:solidFill>
                    <a:schemeClr val="accent2"/>
                  </a:solidFill>
                  <a:latin typeface="Verdana" charset="0"/>
                  <a:ea typeface="Verdana" charset="0"/>
                  <a:cs typeface="Verdana" charset="0"/>
                </a:endParaRPr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2C58B2CC-BCA3-D249-ADAA-BAA794523A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011" y="2153923"/>
                <a:ext cx="492443" cy="5064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D6DA9F07-9FAA-0345-936F-CC2149BCC614}"/>
              </a:ext>
            </a:extLst>
          </p:cNvPr>
          <p:cNvCxnSpPr/>
          <p:nvPr/>
        </p:nvCxnSpPr>
        <p:spPr>
          <a:xfrm flipV="1">
            <a:off x="9170375" y="3051259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F785451F-756A-364B-9192-1306C68836B6}"/>
              </a:ext>
            </a:extLst>
          </p:cNvPr>
          <p:cNvCxnSpPr/>
          <p:nvPr/>
        </p:nvCxnSpPr>
        <p:spPr>
          <a:xfrm flipV="1">
            <a:off x="9374951" y="3240018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EFEF919B-CC29-9341-A713-EAA75FF4568D}"/>
              </a:ext>
            </a:extLst>
          </p:cNvPr>
          <p:cNvCxnSpPr/>
          <p:nvPr/>
        </p:nvCxnSpPr>
        <p:spPr>
          <a:xfrm flipV="1">
            <a:off x="8412574" y="3361227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1F179919-2C4B-384C-B42A-32E768B41FFF}"/>
              </a:ext>
            </a:extLst>
          </p:cNvPr>
          <p:cNvCxnSpPr/>
          <p:nvPr/>
        </p:nvCxnSpPr>
        <p:spPr>
          <a:xfrm flipV="1">
            <a:off x="8741761" y="3007264"/>
            <a:ext cx="611032" cy="66018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67BA1584-1112-7A4F-B522-880FB07F9A4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2959" y="2817566"/>
            <a:ext cx="1521385" cy="885373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7280184D-2BEE-144B-9758-1620301E8CFC}"/>
              </a:ext>
            </a:extLst>
          </p:cNvPr>
          <p:cNvCxnSpPr/>
          <p:nvPr/>
        </p:nvCxnSpPr>
        <p:spPr>
          <a:xfrm flipH="1">
            <a:off x="8526724" y="3305588"/>
            <a:ext cx="165503" cy="968394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271DC636-B6D7-1049-8043-9A3CB67F4C16}"/>
              </a:ext>
            </a:extLst>
          </p:cNvPr>
          <p:cNvCxnSpPr/>
          <p:nvPr/>
        </p:nvCxnSpPr>
        <p:spPr>
          <a:xfrm flipH="1" flipV="1">
            <a:off x="7804619" y="2918877"/>
            <a:ext cx="925837" cy="76198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11164EA4-73DE-E640-91C0-246D783E3368}"/>
              </a:ext>
            </a:extLst>
          </p:cNvPr>
          <p:cNvCxnSpPr/>
          <p:nvPr/>
        </p:nvCxnSpPr>
        <p:spPr>
          <a:xfrm flipH="1">
            <a:off x="7912192" y="3378091"/>
            <a:ext cx="459182" cy="41056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6997A08E-BD9E-7942-9CDF-E8BEDEF320DB}"/>
              </a:ext>
            </a:extLst>
          </p:cNvPr>
          <p:cNvCxnSpPr/>
          <p:nvPr/>
        </p:nvCxnSpPr>
        <p:spPr>
          <a:xfrm flipV="1">
            <a:off x="8969481" y="2459510"/>
            <a:ext cx="424864" cy="451439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B1E16661-4A99-1847-BAE8-E488829DA109}"/>
              </a:ext>
            </a:extLst>
          </p:cNvPr>
          <p:cNvCxnSpPr/>
          <p:nvPr/>
        </p:nvCxnSpPr>
        <p:spPr>
          <a:xfrm>
            <a:off x="8858714" y="3036895"/>
            <a:ext cx="178681" cy="937365"/>
          </a:xfrm>
          <a:prstGeom prst="straightConnector1">
            <a:avLst/>
          </a:prstGeom>
          <a:ln w="38100">
            <a:solidFill>
              <a:srgbClr val="AD4EF5"/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AFB0D44-F2E3-184C-874D-08995EBFCA88}"/>
              </a:ext>
            </a:extLst>
          </p:cNvPr>
          <p:cNvSpPr txBox="1"/>
          <p:nvPr/>
        </p:nvSpPr>
        <p:spPr>
          <a:xfrm>
            <a:off x="194666" y="1372825"/>
            <a:ext cx="529824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高圧キセノンガス</a:t>
            </a: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TPC</a:t>
            </a:r>
            <a:endParaRPr lang="en-US" altLang="ja-JP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二重ベータ崩壊核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kumimoji="1"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</a:t>
            </a:r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kumimoji="1"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高エネルギー分解能</a:t>
            </a:r>
            <a:b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エレクトロルミネッセンス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(EL)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読み出し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独自の電離電子検出機構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(ELCC)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大質量</a:t>
            </a:r>
            <a:br>
              <a:rPr lang="en-US" altLang="ja-JP" sz="2000" b="1" dirty="0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en-US" altLang="ja-JP" sz="2000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Xe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の濃縮が可能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検出媒体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 =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崩壊核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拡張可能な電子検出面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 b="1">
                <a:solidFill>
                  <a:schemeClr val="accent2"/>
                </a:solidFill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背景事象除去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</a:b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-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三次元飛跡再構成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BDDDF602-C8B8-654C-93BE-4D18DF938BEC}"/>
              </a:ext>
            </a:extLst>
          </p:cNvPr>
          <p:cNvGrpSpPr/>
          <p:nvPr/>
        </p:nvGrpSpPr>
        <p:grpSpPr>
          <a:xfrm>
            <a:off x="9197919" y="5581022"/>
            <a:ext cx="2823472" cy="646331"/>
            <a:chOff x="3699642" y="5253381"/>
            <a:chExt cx="2823472" cy="646331"/>
          </a:xfrm>
        </p:grpSpPr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07F38541-95CA-C64E-BFD5-6EB1A25EAB4D}"/>
                </a:ext>
              </a:extLst>
            </p:cNvPr>
            <p:cNvSpPr/>
            <p:nvPr/>
          </p:nvSpPr>
          <p:spPr>
            <a:xfrm>
              <a:off x="3699642" y="5253381"/>
              <a:ext cx="2823472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40DF1F01-151E-F240-8F5F-18EA179920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80123" y="5412878"/>
              <a:ext cx="808835" cy="1"/>
            </a:xfrm>
            <a:prstGeom prst="straightConnector1">
              <a:avLst/>
            </a:prstGeom>
            <a:ln w="38100">
              <a:solidFill>
                <a:srgbClr val="AD4EF5"/>
              </a:solidFill>
              <a:prstDash val="sysDot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30A77980-19BD-FF46-8617-800DF3B8132B}"/>
                </a:ext>
              </a:extLst>
            </p:cNvPr>
            <p:cNvCxnSpPr>
              <a:cxnSpLocks/>
            </p:cNvCxnSpPr>
            <p:nvPr/>
          </p:nvCxnSpPr>
          <p:spPr>
            <a:xfrm>
              <a:off x="3870513" y="5735759"/>
              <a:ext cx="818445" cy="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2F5613E3-0C2A-5F4B-8312-F07B623C56A3}"/>
                </a:ext>
              </a:extLst>
            </p:cNvPr>
            <p:cNvSpPr txBox="1"/>
            <p:nvPr/>
          </p:nvSpPr>
          <p:spPr>
            <a:xfrm>
              <a:off x="4688958" y="5253381"/>
              <a:ext cx="18341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Scintillation</a:t>
              </a:r>
            </a:p>
            <a:p>
              <a:r>
                <a:rPr kumimoji="1" lang="en-US" altLang="ja-JP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Drift electrons</a:t>
              </a:r>
            </a:p>
          </p:txBody>
        </p:sp>
      </p:grp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8E6B062-2A8B-C14A-A102-0EA412701072}"/>
              </a:ext>
            </a:extLst>
          </p:cNvPr>
          <p:cNvSpPr txBox="1"/>
          <p:nvPr/>
        </p:nvSpPr>
        <p:spPr>
          <a:xfrm>
            <a:off x="5088722" y="5176984"/>
            <a:ext cx="2855535" cy="808077"/>
          </a:xfrm>
          <a:prstGeom prst="roundRect">
            <a:avLst>
              <a:gd name="adj" fmla="val 28143"/>
            </a:avLst>
          </a:prstGeom>
          <a:noFill/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Verdana" charset="0"/>
                <a:ea typeface="Verdana" charset="0"/>
                <a:cs typeface="Verdana" charset="0"/>
              </a:rPr>
              <a:t>VUV PMTs</a:t>
            </a:r>
          </a:p>
          <a:p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シンチレーション光検出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F88D3242-145F-9B49-83CF-997DA7F22C63}"/>
              </a:ext>
            </a:extLst>
          </p:cNvPr>
          <p:cNvSpPr txBox="1"/>
          <p:nvPr/>
        </p:nvSpPr>
        <p:spPr>
          <a:xfrm>
            <a:off x="10269651" y="180404"/>
            <a:ext cx="1670719" cy="742593"/>
          </a:xfrm>
          <a:prstGeom prst="roundRect">
            <a:avLst>
              <a:gd name="adj" fmla="val 15266"/>
            </a:avLst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b="1" dirty="0">
                <a:latin typeface="Verdana" charset="0"/>
                <a:ea typeface="Verdana" charset="0"/>
                <a:cs typeface="Verdana" charset="0"/>
              </a:rPr>
              <a:t>ELCC</a:t>
            </a:r>
          </a:p>
          <a:p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電離電子検出</a:t>
            </a:r>
          </a:p>
        </p:txBody>
      </p:sp>
      <p:cxnSp>
        <p:nvCxnSpPr>
          <p:cNvPr id="37" name="直線コネクタ 36">
            <a:extLst>
              <a:ext uri="{FF2B5EF4-FFF2-40B4-BE49-F238E27FC236}">
                <a16:creationId xmlns:a16="http://schemas.microsoft.com/office/drawing/2014/main" id="{C0DE76BF-0261-E24B-B2F1-A7E1EAD70881}"/>
              </a:ext>
            </a:extLst>
          </p:cNvPr>
          <p:cNvCxnSpPr>
            <a:cxnSpLocks/>
            <a:stCxn id="35" idx="2"/>
          </p:cNvCxnSpPr>
          <p:nvPr/>
        </p:nvCxnSpPr>
        <p:spPr>
          <a:xfrm flipH="1">
            <a:off x="9985983" y="922997"/>
            <a:ext cx="1119028" cy="16493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>
            <a:extLst>
              <a:ext uri="{FF2B5EF4-FFF2-40B4-BE49-F238E27FC236}">
                <a16:creationId xmlns:a16="http://schemas.microsoft.com/office/drawing/2014/main" id="{65573050-7D08-1744-A1FB-934E30B8C431}"/>
              </a:ext>
            </a:extLst>
          </p:cNvPr>
          <p:cNvCxnSpPr>
            <a:cxnSpLocks/>
            <a:endCxn id="34" idx="0"/>
          </p:cNvCxnSpPr>
          <p:nvPr/>
        </p:nvCxnSpPr>
        <p:spPr>
          <a:xfrm flipH="1">
            <a:off x="6516490" y="3974260"/>
            <a:ext cx="790622" cy="1202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595BEFE6-37AF-5842-AD55-EB20C68859B4}"/>
              </a:ext>
            </a:extLst>
          </p:cNvPr>
          <p:cNvSpPr txBox="1"/>
          <p:nvPr/>
        </p:nvSpPr>
        <p:spPr>
          <a:xfrm>
            <a:off x="203508" y="902468"/>
            <a:ext cx="5232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ja-JP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X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enon </a:t>
            </a:r>
            <a:r>
              <a:rPr lang="en-US" altLang="ja-JP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</a:t>
            </a:r>
            <a:r>
              <a:rPr lang="en-US" altLang="ja-JP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en-US" altLang="ja-JP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uminescence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detector</a:t>
            </a:r>
          </a:p>
        </p:txBody>
      </p:sp>
      <p:sp>
        <p:nvSpPr>
          <p:cNvPr id="44" name="スライド番号プレースホルダー 43">
            <a:extLst>
              <a:ext uri="{FF2B5EF4-FFF2-40B4-BE49-F238E27FC236}">
                <a16:creationId xmlns:a16="http://schemas.microsoft.com/office/drawing/2014/main" id="{E208CE70-B967-E342-8891-27AFB74B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071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C3E44B6-F530-1946-8863-9C293565B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B8150B1-4D07-BA48-B696-D3F2F3B31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6F45AA-2551-F241-B10A-FA0A794B18DB}"/>
              </a:ext>
            </a:extLst>
          </p:cNvPr>
          <p:cNvSpPr txBox="1"/>
          <p:nvPr/>
        </p:nvSpPr>
        <p:spPr>
          <a:xfrm>
            <a:off x="56405" y="185192"/>
            <a:ext cx="9248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lectroluminescence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ight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ollection </a:t>
            </a:r>
            <a:r>
              <a:rPr kumimoji="1" lang="en-US" altLang="ja-JP" sz="2800" b="1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</a:t>
            </a:r>
            <a:r>
              <a:rPr kumimoji="1" lang="en-US" altLang="ja-JP" sz="28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ell)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B17044F-DD6C-384C-8E03-406765E08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713" y="2066053"/>
            <a:ext cx="3389654" cy="2481038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ED815BC-C571-5842-9259-D842B796E5F1}"/>
              </a:ext>
            </a:extLst>
          </p:cNvPr>
          <p:cNvGrpSpPr/>
          <p:nvPr/>
        </p:nvGrpSpPr>
        <p:grpSpPr>
          <a:xfrm>
            <a:off x="6971037" y="793327"/>
            <a:ext cx="4967029" cy="2981275"/>
            <a:chOff x="2844800" y="1511300"/>
            <a:chExt cx="6390066" cy="3835400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4BED800D-6173-F942-94DF-E1CFB88F3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4800" y="1511300"/>
              <a:ext cx="3454400" cy="383540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9320783C-502A-3D4A-9B55-35BE6CFA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0466" y="1511300"/>
              <a:ext cx="3454400" cy="3835400"/>
            </a:xfrm>
            <a:prstGeom prst="rect">
              <a:avLst/>
            </a:prstGeom>
          </p:spPr>
        </p:pic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A271A80-A826-744D-9741-C41057448AA8}"/>
              </a:ext>
            </a:extLst>
          </p:cNvPr>
          <p:cNvSpPr txBox="1"/>
          <p:nvPr/>
        </p:nvSpPr>
        <p:spPr>
          <a:xfrm>
            <a:off x="116693" y="1016317"/>
            <a:ext cx="708719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電子をセルに引き込んで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エネルギー測定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+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飛跡検出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低い位置依存性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堅牢構造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&amp;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ユニット化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→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容易に大型化可能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10605E09-9DC0-6B42-88AF-05E9A57BA1B4}"/>
              </a:ext>
            </a:extLst>
          </p:cNvPr>
          <p:cNvCxnSpPr>
            <a:cxnSpLocks/>
          </p:cNvCxnSpPr>
          <p:nvPr/>
        </p:nvCxnSpPr>
        <p:spPr>
          <a:xfrm rot="16200000">
            <a:off x="6590971" y="3068703"/>
            <a:ext cx="767255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FFC02C21-D63D-9645-95E9-DC27E1516F38}"/>
              </a:ext>
            </a:extLst>
          </p:cNvPr>
          <p:cNvCxnSpPr>
            <a:cxnSpLocks/>
          </p:cNvCxnSpPr>
          <p:nvPr/>
        </p:nvCxnSpPr>
        <p:spPr>
          <a:xfrm rot="16200000">
            <a:off x="6754643" y="1948398"/>
            <a:ext cx="46771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1C0856C-4B06-3343-9ED9-B535FF4C2835}"/>
              </a:ext>
            </a:extLst>
          </p:cNvPr>
          <p:cNvSpPr txBox="1"/>
          <p:nvPr/>
        </p:nvSpPr>
        <p:spPr>
          <a:xfrm>
            <a:off x="6541059" y="3106517"/>
            <a:ext cx="492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E</a:t>
            </a:r>
            <a:r>
              <a:rPr kumimoji="1" lang="en-US" altLang="ja-JP" sz="2000" baseline="-25000" dirty="0">
                <a:latin typeface="Century Gothic" panose="020B0502020202020204" pitchFamily="34" charset="0"/>
                <a:cs typeface="Verdana" panose="020B0604030504040204" pitchFamily="34" charset="0"/>
              </a:rPr>
              <a:t>EL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BD945AC-2372-5E4E-800A-74FC0144EB6D}"/>
              </a:ext>
            </a:extLst>
          </p:cNvPr>
          <p:cNvSpPr txBox="1"/>
          <p:nvPr/>
        </p:nvSpPr>
        <p:spPr>
          <a:xfrm>
            <a:off x="6541059" y="2083909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err="1">
                <a:latin typeface="Century Gothic" panose="020B0502020202020204" pitchFamily="34" charset="0"/>
                <a:cs typeface="Verdana" panose="020B0604030504040204" pitchFamily="34" charset="0"/>
              </a:rPr>
              <a:t>E</a:t>
            </a:r>
            <a:r>
              <a:rPr lang="en-US" altLang="ja-JP" sz="2000" baseline="-25000" dirty="0" err="1">
                <a:latin typeface="Century Gothic" panose="020B0502020202020204" pitchFamily="34" charset="0"/>
                <a:cs typeface="Verdana" panose="020B0604030504040204" pitchFamily="34" charset="0"/>
              </a:rPr>
              <a:t>drift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8E155180-0AD3-5E4C-A7BE-B8DE105CD164}"/>
              </a:ext>
            </a:extLst>
          </p:cNvPr>
          <p:cNvGrpSpPr/>
          <p:nvPr/>
        </p:nvGrpSpPr>
        <p:grpSpPr>
          <a:xfrm>
            <a:off x="8567190" y="2283964"/>
            <a:ext cx="380232" cy="369332"/>
            <a:chOff x="966952" y="4340772"/>
            <a:chExt cx="380232" cy="369332"/>
          </a:xfrm>
        </p:grpSpPr>
        <p:sp>
          <p:nvSpPr>
            <p:cNvPr id="15" name="円/楕円 14">
              <a:extLst>
                <a:ext uri="{FF2B5EF4-FFF2-40B4-BE49-F238E27FC236}">
                  <a16:creationId xmlns:a16="http://schemas.microsoft.com/office/drawing/2014/main" id="{1C93F67D-1AF0-B349-AD1C-AD98BF735C3E}"/>
                </a:ext>
              </a:extLst>
            </p:cNvPr>
            <p:cNvSpPr/>
            <p:nvPr/>
          </p:nvSpPr>
          <p:spPr>
            <a:xfrm>
              <a:off x="985120" y="4385602"/>
              <a:ext cx="291784" cy="2917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C5816BB-946B-9D4D-9507-02DF7D88DB62}"/>
                </a:ext>
              </a:extLst>
            </p:cNvPr>
            <p:cNvSpPr txBox="1"/>
            <p:nvPr/>
          </p:nvSpPr>
          <p:spPr>
            <a:xfrm>
              <a:off x="966952" y="4340772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</a:t>
              </a:r>
              <a:r>
                <a:rPr kumimoji="1" lang="en-US" altLang="ja-JP" baseline="30000" dirty="0"/>
                <a:t>-</a:t>
              </a:r>
              <a:endParaRPr kumimoji="1" lang="ja-JP" altLang="en-US"/>
            </a:p>
          </p:txBody>
        </p: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30F065C7-D371-EE4F-97D9-A65307B61752}"/>
              </a:ext>
            </a:extLst>
          </p:cNvPr>
          <p:cNvGrpSpPr/>
          <p:nvPr/>
        </p:nvGrpSpPr>
        <p:grpSpPr>
          <a:xfrm>
            <a:off x="10872080" y="2053584"/>
            <a:ext cx="380232" cy="369332"/>
            <a:chOff x="966952" y="4340772"/>
            <a:chExt cx="380232" cy="369332"/>
          </a:xfrm>
        </p:grpSpPr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6A74F1BB-9D33-CC46-BAD4-592A15FB576A}"/>
                </a:ext>
              </a:extLst>
            </p:cNvPr>
            <p:cNvSpPr/>
            <p:nvPr/>
          </p:nvSpPr>
          <p:spPr>
            <a:xfrm>
              <a:off x="985120" y="4385602"/>
              <a:ext cx="291784" cy="29178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EFD53D46-4E50-9A4D-92D7-9CFA4811C83F}"/>
                </a:ext>
              </a:extLst>
            </p:cNvPr>
            <p:cNvSpPr txBox="1"/>
            <p:nvPr/>
          </p:nvSpPr>
          <p:spPr>
            <a:xfrm>
              <a:off x="966952" y="4340772"/>
              <a:ext cx="3802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</a:t>
              </a:r>
              <a:r>
                <a:rPr kumimoji="1" lang="en-US" altLang="ja-JP" baseline="30000" dirty="0"/>
                <a:t>-</a:t>
              </a:r>
              <a:endParaRPr kumimoji="1" lang="ja-JP" altLang="en-US"/>
            </a:p>
          </p:txBody>
        </p:sp>
      </p:grp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025A874F-87E8-B14E-B770-3E6CC796DBCF}"/>
              </a:ext>
            </a:extLst>
          </p:cNvPr>
          <p:cNvGrpSpPr/>
          <p:nvPr/>
        </p:nvGrpSpPr>
        <p:grpSpPr>
          <a:xfrm>
            <a:off x="147589" y="2140523"/>
            <a:ext cx="3246124" cy="2623615"/>
            <a:chOff x="47386" y="3559062"/>
            <a:chExt cx="3246124" cy="2623615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72936913-4722-DB4F-9999-F4D31431E9B9}"/>
                </a:ext>
              </a:extLst>
            </p:cNvPr>
            <p:cNvGrpSpPr/>
            <p:nvPr/>
          </p:nvGrpSpPr>
          <p:grpSpPr>
            <a:xfrm>
              <a:off x="2770392" y="4422571"/>
              <a:ext cx="380232" cy="369332"/>
              <a:chOff x="966952" y="4340772"/>
              <a:chExt cx="380232" cy="369332"/>
            </a:xfrm>
          </p:grpSpPr>
          <p:sp>
            <p:nvSpPr>
              <p:cNvPr id="44" name="円/楕円 43">
                <a:extLst>
                  <a:ext uri="{FF2B5EF4-FFF2-40B4-BE49-F238E27FC236}">
                    <a16:creationId xmlns:a16="http://schemas.microsoft.com/office/drawing/2014/main" id="{BE1DF21D-0821-4C4C-BD8A-14B0E8DF2819}"/>
                  </a:ext>
                </a:extLst>
              </p:cNvPr>
              <p:cNvSpPr/>
              <p:nvPr/>
            </p:nvSpPr>
            <p:spPr>
              <a:xfrm>
                <a:off x="985120" y="4385602"/>
                <a:ext cx="291784" cy="291784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テキスト ボックス 44">
                <a:extLst>
                  <a:ext uri="{FF2B5EF4-FFF2-40B4-BE49-F238E27FC236}">
                    <a16:creationId xmlns:a16="http://schemas.microsoft.com/office/drawing/2014/main" id="{1A8DA1D9-4017-8349-9094-CCE50EF4FEC6}"/>
                  </a:ext>
                </a:extLst>
              </p:cNvPr>
              <p:cNvSpPr txBox="1"/>
              <p:nvPr/>
            </p:nvSpPr>
            <p:spPr>
              <a:xfrm>
                <a:off x="966952" y="4340772"/>
                <a:ext cx="3802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e</a:t>
                </a:r>
                <a:r>
                  <a:rPr kumimoji="1" lang="en-US" altLang="ja-JP" baseline="30000" dirty="0"/>
                  <a:t>-</a:t>
                </a:r>
                <a:endParaRPr kumimoji="1" lang="ja-JP" altLang="en-US"/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15FB0F4D-FF86-EE4D-84E7-FFFB64A6D71D}"/>
                </a:ext>
              </a:extLst>
            </p:cNvPr>
            <p:cNvGrpSpPr/>
            <p:nvPr/>
          </p:nvGrpSpPr>
          <p:grpSpPr>
            <a:xfrm>
              <a:off x="2011048" y="4369207"/>
              <a:ext cx="482116" cy="476060"/>
              <a:chOff x="985119" y="5004284"/>
              <a:chExt cx="482116" cy="476060"/>
            </a:xfrm>
          </p:grpSpPr>
          <p:sp>
            <p:nvSpPr>
              <p:cNvPr id="42" name="円/楕円 41">
                <a:extLst>
                  <a:ext uri="{FF2B5EF4-FFF2-40B4-BE49-F238E27FC236}">
                    <a16:creationId xmlns:a16="http://schemas.microsoft.com/office/drawing/2014/main" id="{84811F53-7D0B-FF40-9EA8-09305172A0D4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テキスト ボックス 42">
                <a:extLst>
                  <a:ext uri="{FF2B5EF4-FFF2-40B4-BE49-F238E27FC236}">
                    <a16:creationId xmlns:a16="http://schemas.microsoft.com/office/drawing/2014/main" id="{86A70DF1-0487-6D42-A528-D62CF7A5F790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FF0ADBBD-D88C-C847-84C9-62C182736EF7}"/>
                </a:ext>
              </a:extLst>
            </p:cNvPr>
            <p:cNvGrpSpPr/>
            <p:nvPr/>
          </p:nvGrpSpPr>
          <p:grpSpPr>
            <a:xfrm>
              <a:off x="1245648" y="4379160"/>
              <a:ext cx="482116" cy="476060"/>
              <a:chOff x="985119" y="5004284"/>
              <a:chExt cx="482116" cy="476060"/>
            </a:xfrm>
          </p:grpSpPr>
          <p:sp>
            <p:nvSpPr>
              <p:cNvPr id="40" name="円/楕円 39">
                <a:extLst>
                  <a:ext uri="{FF2B5EF4-FFF2-40B4-BE49-F238E27FC236}">
                    <a16:creationId xmlns:a16="http://schemas.microsoft.com/office/drawing/2014/main" id="{845D3424-D553-1C42-B311-2072B277C1B8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1" name="テキスト ボックス 40">
                <a:extLst>
                  <a:ext uri="{FF2B5EF4-FFF2-40B4-BE49-F238E27FC236}">
                    <a16:creationId xmlns:a16="http://schemas.microsoft.com/office/drawing/2014/main" id="{71403A58-9712-AE4C-B9AD-E64B2D92B538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72A58A98-00AC-6C4F-820F-B7A9C531D54F}"/>
                </a:ext>
              </a:extLst>
            </p:cNvPr>
            <p:cNvGrpSpPr/>
            <p:nvPr/>
          </p:nvGrpSpPr>
          <p:grpSpPr>
            <a:xfrm>
              <a:off x="483320" y="4379160"/>
              <a:ext cx="482116" cy="476060"/>
              <a:chOff x="985119" y="5004284"/>
              <a:chExt cx="482116" cy="476060"/>
            </a:xfrm>
          </p:grpSpPr>
          <p:sp>
            <p:nvSpPr>
              <p:cNvPr id="38" name="円/楕円 37">
                <a:extLst>
                  <a:ext uri="{FF2B5EF4-FFF2-40B4-BE49-F238E27FC236}">
                    <a16:creationId xmlns:a16="http://schemas.microsoft.com/office/drawing/2014/main" id="{0518F400-BCD4-7147-A353-40B1623B2020}"/>
                  </a:ext>
                </a:extLst>
              </p:cNvPr>
              <p:cNvSpPr/>
              <p:nvPr/>
            </p:nvSpPr>
            <p:spPr>
              <a:xfrm>
                <a:off x="985119" y="5004284"/>
                <a:ext cx="476060" cy="476060"/>
              </a:xfrm>
              <a:prstGeom prst="ellipse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9" name="テキスト ボックス 38">
                <a:extLst>
                  <a:ext uri="{FF2B5EF4-FFF2-40B4-BE49-F238E27FC236}">
                    <a16:creationId xmlns:a16="http://schemas.microsoft.com/office/drawing/2014/main" id="{AB94F87C-5490-9749-BB3C-E5FE989B656D}"/>
                  </a:ext>
                </a:extLst>
              </p:cNvPr>
              <p:cNvSpPr txBox="1"/>
              <p:nvPr/>
            </p:nvSpPr>
            <p:spPr>
              <a:xfrm>
                <a:off x="1005058" y="5057648"/>
                <a:ext cx="4621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Xe</a:t>
                </a:r>
                <a:endParaRPr kumimoji="1" lang="ja-JP" altLang="en-US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725F6EE9-FE32-8E41-9D4F-FAD7B3A46B7E}"/>
                </a:ext>
              </a:extLst>
            </p:cNvPr>
            <p:cNvCxnSpPr>
              <a:stCxn id="45" idx="1"/>
              <a:endCxn id="43" idx="3"/>
            </p:cNvCxnSpPr>
            <p:nvPr/>
          </p:nvCxnSpPr>
          <p:spPr>
            <a:xfrm flipH="1">
              <a:off x="2493164" y="4607237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5AA7F0DB-F6D6-D740-B933-8F51D60217E2}"/>
                </a:ext>
              </a:extLst>
            </p:cNvPr>
            <p:cNvCxnSpPr/>
            <p:nvPr/>
          </p:nvCxnSpPr>
          <p:spPr>
            <a:xfrm flipH="1">
              <a:off x="1721708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D6384BDE-FFD7-0941-A80A-81B9E6472E74}"/>
                </a:ext>
              </a:extLst>
            </p:cNvPr>
            <p:cNvCxnSpPr/>
            <p:nvPr/>
          </p:nvCxnSpPr>
          <p:spPr>
            <a:xfrm flipH="1">
              <a:off x="959380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16E3B686-156A-D041-9E26-15BD421E60C4}"/>
                </a:ext>
              </a:extLst>
            </p:cNvPr>
            <p:cNvCxnSpPr/>
            <p:nvPr/>
          </p:nvCxnSpPr>
          <p:spPr>
            <a:xfrm flipH="1">
              <a:off x="193392" y="4617190"/>
              <a:ext cx="277228" cy="0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CB36BACE-43D6-0842-8936-33EF43DA629E}"/>
                </a:ext>
              </a:extLst>
            </p:cNvPr>
            <p:cNvCxnSpPr/>
            <p:nvPr/>
          </p:nvCxnSpPr>
          <p:spPr>
            <a:xfrm flipH="1">
              <a:off x="1671621" y="4876291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665FB356-7C7B-9E45-9646-232C9B7785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6329" y="4084988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4A54E596-199A-B24C-8AA0-E3BC9DA266B6}"/>
                </a:ext>
              </a:extLst>
            </p:cNvPr>
            <p:cNvCxnSpPr/>
            <p:nvPr/>
          </p:nvCxnSpPr>
          <p:spPr>
            <a:xfrm flipH="1">
              <a:off x="183847" y="4876290"/>
              <a:ext cx="534312" cy="273101"/>
            </a:xfrm>
            <a:prstGeom prst="straightConnector1">
              <a:avLst/>
            </a:prstGeom>
            <a:ln w="38100">
              <a:solidFill>
                <a:srgbClr val="7030A0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0DC6B5B2-DCFB-FF4E-802A-32F12BAF49CD}"/>
                </a:ext>
              </a:extLst>
            </p:cNvPr>
            <p:cNvSpPr txBox="1"/>
            <p:nvPr/>
          </p:nvSpPr>
          <p:spPr>
            <a:xfrm>
              <a:off x="1824535" y="5023031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b="1" dirty="0">
                  <a:solidFill>
                    <a:srgbClr val="7030A0"/>
                  </a:solidFill>
                  <a:latin typeface="Helvetica" pitchFamily="2" charset="0"/>
                  <a:ea typeface="Yu Gothic" panose="020B0400000000000000" pitchFamily="34" charset="-128"/>
                </a:rPr>
                <a:t>EL</a:t>
              </a:r>
              <a:r>
                <a:rPr lang="en-US" altLang="ja-JP" b="1" dirty="0">
                  <a:solidFill>
                    <a:srgbClr val="7030A0"/>
                  </a:solidFill>
                  <a:latin typeface="Helvetica" pitchFamily="2" charset="0"/>
                  <a:ea typeface="Yu Gothic" panose="020B0400000000000000" pitchFamily="34" charset="-128"/>
                </a:rPr>
                <a:t>-photon</a:t>
              </a:r>
              <a:endParaRPr kumimoji="1" lang="ja-JP" altLang="en-US" b="1">
                <a:solidFill>
                  <a:srgbClr val="7030A0"/>
                </a:solidFill>
                <a:latin typeface="Helvetica" pitchFamily="2" charset="0"/>
                <a:ea typeface="Yu Gothic" panose="020B0400000000000000" pitchFamily="34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BC18ECD3-658A-4545-91E1-ECDA6D2C5E98}"/>
                </a:ext>
              </a:extLst>
            </p:cNvPr>
            <p:cNvSpPr txBox="1"/>
            <p:nvPr/>
          </p:nvSpPr>
          <p:spPr>
            <a:xfrm>
              <a:off x="539369" y="5813345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線形増幅→低ゆらぎ</a:t>
              </a: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6A369E79-8B70-3C4D-95FC-64BC80155979}"/>
                </a:ext>
              </a:extLst>
            </p:cNvPr>
            <p:cNvSpPr/>
            <p:nvPr/>
          </p:nvSpPr>
          <p:spPr>
            <a:xfrm>
              <a:off x="47386" y="3559062"/>
              <a:ext cx="3246124" cy="2623615"/>
            </a:xfrm>
            <a:prstGeom prst="rect">
              <a:avLst/>
            </a:prstGeom>
            <a:noFill/>
            <a:ln w="63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0AFFEDFC-2207-AA43-8607-C55297CD7A85}"/>
                </a:ext>
              </a:extLst>
            </p:cNvPr>
            <p:cNvSpPr txBox="1"/>
            <p:nvPr/>
          </p:nvSpPr>
          <p:spPr>
            <a:xfrm>
              <a:off x="47386" y="3565838"/>
              <a:ext cx="1010213" cy="400110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EL</a:t>
              </a:r>
              <a:r>
                <a:rPr lang="ja-JP" altLang="en-US" sz="2000">
                  <a:latin typeface="Hiragino Kaku Gothic Pro W3" panose="020B0300000000000000" pitchFamily="34" charset="-128"/>
                  <a:ea typeface="Hiragino Kaku Gothic Pro W3" panose="020B0300000000000000" pitchFamily="34" charset="-128"/>
                </a:rPr>
                <a:t>過程</a:t>
              </a:r>
              <a:endPara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endParaRPr>
            </a:p>
          </p:txBody>
        </p: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6CFBD089-C6A1-D440-B615-15ED019A6B8B}"/>
                </a:ext>
              </a:extLst>
            </p:cNvPr>
            <p:cNvCxnSpPr/>
            <p:nvPr/>
          </p:nvCxnSpPr>
          <p:spPr>
            <a:xfrm>
              <a:off x="193392" y="5403976"/>
              <a:ext cx="2741060" cy="0"/>
            </a:xfrm>
            <a:prstGeom prst="straightConnector1">
              <a:avLst/>
            </a:prstGeom>
            <a:ln w="5715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F709883-A839-7F42-AF61-07BCD2B28C9F}"/>
                </a:ext>
              </a:extLst>
            </p:cNvPr>
            <p:cNvSpPr txBox="1"/>
            <p:nvPr/>
          </p:nvSpPr>
          <p:spPr>
            <a:xfrm>
              <a:off x="451003" y="5421972"/>
              <a:ext cx="2401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i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</a:t>
              </a:r>
              <a:r>
                <a:rPr lang="en-US" altLang="ja-JP" b="1" i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altLang="ja-JP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= 3</a:t>
              </a:r>
              <a:r>
                <a:rPr kumimoji="1" lang="en-US" altLang="ja-JP" b="1" dirty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kV/cm/bar</a:t>
              </a:r>
              <a:endParaRPr kumimoji="1" lang="ja-JP" altLang="en-US" b="1" i="1">
                <a:solidFill>
                  <a:schemeClr val="accent2"/>
                </a:solidFill>
                <a:latin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47" name="図 46">
            <a:extLst>
              <a:ext uri="{FF2B5EF4-FFF2-40B4-BE49-F238E27FC236}">
                <a16:creationId xmlns:a16="http://schemas.microsoft.com/office/drawing/2014/main" id="{644CDA6A-1EBA-824C-BDDA-F0B3FA2623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88" t="4598" r="8506" b="17394"/>
          <a:stretch/>
        </p:blipFill>
        <p:spPr>
          <a:xfrm>
            <a:off x="7527163" y="3914680"/>
            <a:ext cx="3555226" cy="2806797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46CC7A7A-A569-624F-A688-920FEA60648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318" b="5995"/>
          <a:stretch/>
        </p:blipFill>
        <p:spPr>
          <a:xfrm>
            <a:off x="3574912" y="4473652"/>
            <a:ext cx="3027256" cy="1809261"/>
          </a:xfrm>
          <a:prstGeom prst="rect">
            <a:avLst/>
          </a:prstGeom>
        </p:spPr>
      </p:pic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501C1ACB-2ED0-FF4F-BFFE-B35494BC155A}"/>
              </a:ext>
            </a:extLst>
          </p:cNvPr>
          <p:cNvSpPr txBox="1"/>
          <p:nvPr/>
        </p:nvSpPr>
        <p:spPr>
          <a:xfrm>
            <a:off x="3574912" y="5921017"/>
            <a:ext cx="2712602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1 unit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の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アレイ部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0DABDDD0-382A-9944-8412-1E902A5EA4CD}"/>
              </a:ext>
            </a:extLst>
          </p:cNvPr>
          <p:cNvSpPr txBox="1"/>
          <p:nvPr/>
        </p:nvSpPr>
        <p:spPr>
          <a:xfrm>
            <a:off x="9608615" y="4437223"/>
            <a:ext cx="2366353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今回は</a:t>
            </a:r>
            <a:r>
              <a:rPr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3 units</a:t>
            </a:r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で構成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5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375EFF2C-61DA-8949-BAC7-4F2023A0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96419C-69CD-EB4F-9238-5C19726A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5D4283-F4FC-884D-8524-AC24BAC86090}"/>
              </a:ext>
            </a:extLst>
          </p:cNvPr>
          <p:cNvSpPr txBox="1"/>
          <p:nvPr/>
        </p:nvSpPr>
        <p:spPr>
          <a:xfrm>
            <a:off x="2400565" y="2693932"/>
            <a:ext cx="658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Performance Evaluation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BF29824-B9F3-A143-BEFD-EA995EECFC0F}"/>
              </a:ext>
            </a:extLst>
          </p:cNvPr>
          <p:cNvSpPr txBox="1"/>
          <p:nvPr/>
        </p:nvSpPr>
        <p:spPr>
          <a:xfrm>
            <a:off x="4336008" y="3626338"/>
            <a:ext cx="278954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Setup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resolution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Track image</a:t>
            </a:r>
          </a:p>
        </p:txBody>
      </p:sp>
    </p:spTree>
    <p:extLst>
      <p:ext uri="{BB962C8B-B14F-4D97-AF65-F5344CB8AC3E}">
        <p14:creationId xmlns:p14="http://schemas.microsoft.com/office/powerpoint/2010/main" val="4113940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6ABCC97F-4F50-2C43-A1AD-97FF5E90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1AD6118-977E-A849-8C2F-FABD13F3C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35DD06-4243-584D-B13E-99B5ED0E56A5}"/>
              </a:ext>
            </a:extLst>
          </p:cNvPr>
          <p:cNvSpPr txBox="1"/>
          <p:nvPr/>
        </p:nvSpPr>
        <p:spPr>
          <a:xfrm>
            <a:off x="56405" y="185192"/>
            <a:ext cx="2447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Detector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4B2575-E547-6542-87EA-0DB2724350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87" t="18957" r="12209" b="22238"/>
          <a:stretch/>
        </p:blipFill>
        <p:spPr>
          <a:xfrm>
            <a:off x="55500" y="860693"/>
            <a:ext cx="5258083" cy="313360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3465114-DEE7-2B46-9EBD-98C83517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0" y="4082204"/>
            <a:ext cx="3657884" cy="274341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55AF628-A048-1249-8B50-3D963433E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5655" y="136117"/>
            <a:ext cx="4608285" cy="345621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E1AC9DE-D79B-8A44-AABB-F981686A9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226" y="3682094"/>
            <a:ext cx="3565678" cy="2674258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78B5D5E-2A71-684C-8C61-430F90CD0F38}"/>
              </a:ext>
            </a:extLst>
          </p:cNvPr>
          <p:cNvSpPr txBox="1"/>
          <p:nvPr/>
        </p:nvSpPr>
        <p:spPr>
          <a:xfrm>
            <a:off x="99044" y="904236"/>
            <a:ext cx="2961067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フィールドケージ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</a:t>
            </a:r>
            <a:r>
              <a:rPr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PMT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88D1F71-8E86-764A-8C1D-D0371AD01886}"/>
              </a:ext>
            </a:extLst>
          </p:cNvPr>
          <p:cNvSpPr txBox="1"/>
          <p:nvPr/>
        </p:nvSpPr>
        <p:spPr>
          <a:xfrm>
            <a:off x="109930" y="4136634"/>
            <a:ext cx="84580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ELCC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CBF2C46-BEDA-CD48-A708-8E939DE6BD54}"/>
              </a:ext>
            </a:extLst>
          </p:cNvPr>
          <p:cNvSpPr txBox="1"/>
          <p:nvPr/>
        </p:nvSpPr>
        <p:spPr>
          <a:xfrm>
            <a:off x="7209199" y="179661"/>
            <a:ext cx="3151825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圧力容器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,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フィードスルー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8067D00-F1ED-2645-B8BB-0CBF41F7FB58}"/>
              </a:ext>
            </a:extLst>
          </p:cNvPr>
          <p:cNvSpPr txBox="1"/>
          <p:nvPr/>
        </p:nvSpPr>
        <p:spPr>
          <a:xfrm>
            <a:off x="7861622" y="3682094"/>
            <a:ext cx="2499402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MPPC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  <a:cs typeface="Verdana" panose="020B0604030504040204" pitchFamily="34" charset="0"/>
              </a:rPr>
              <a:t>波形取得回路</a:t>
            </a:r>
            <a:endParaRPr kumimoji="1" lang="ja-JP" altLang="en-US" sz="2000">
              <a:latin typeface="Verdana" panose="020B0604030504040204" pitchFamily="34" charset="0"/>
              <a:ea typeface="Hiragino Kaku Gothic Pro W3" panose="020B0300000000000000" pitchFamily="34" charset="-128"/>
              <a:cs typeface="Verdana" panose="020B0604030504040204" pitchFamily="34" charset="0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65416BE-C6B7-7C4A-8913-61A84E434250}"/>
              </a:ext>
            </a:extLst>
          </p:cNvPr>
          <p:cNvSpPr txBox="1"/>
          <p:nvPr/>
        </p:nvSpPr>
        <p:spPr>
          <a:xfrm>
            <a:off x="3723550" y="4082204"/>
            <a:ext cx="48910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56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/unit x 3 units = 168 </a:t>
            </a: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ch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フレキシブル基板のケーブルを通して</a:t>
            </a:r>
            <a:b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</a:b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波形取得回路へ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 unit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につき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枚の回路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19FE8FAB-4BF1-3D40-81A6-45C4220B3174}"/>
              </a:ext>
            </a:extLst>
          </p:cNvPr>
          <p:cNvCxnSpPr/>
          <p:nvPr/>
        </p:nvCxnSpPr>
        <p:spPr>
          <a:xfrm>
            <a:off x="2667000" y="1632857"/>
            <a:ext cx="674914" cy="489857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07B7B089-04F0-C349-B481-6387EDE02C9E}"/>
              </a:ext>
            </a:extLst>
          </p:cNvPr>
          <p:cNvCxnSpPr>
            <a:cxnSpLocks/>
          </p:cNvCxnSpPr>
          <p:nvPr/>
        </p:nvCxnSpPr>
        <p:spPr>
          <a:xfrm>
            <a:off x="3060111" y="2307751"/>
            <a:ext cx="0" cy="1284580"/>
          </a:xfrm>
          <a:prstGeom prst="straightConnector1">
            <a:avLst/>
          </a:prstGeom>
          <a:ln w="57150">
            <a:solidFill>
              <a:srgbClr val="92D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06161B73-3CB0-4D49-BD1D-E366A435042E}"/>
              </a:ext>
            </a:extLst>
          </p:cNvPr>
          <p:cNvSpPr txBox="1"/>
          <p:nvPr/>
        </p:nvSpPr>
        <p:spPr>
          <a:xfrm>
            <a:off x="3427499" y="1328663"/>
            <a:ext cx="1136850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L 10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6F73004-3B6E-6446-BAEE-A72F92C0F1E1}"/>
              </a:ext>
            </a:extLst>
          </p:cNvPr>
          <p:cNvSpPr txBox="1"/>
          <p:nvPr/>
        </p:nvSpPr>
        <p:spPr>
          <a:xfrm>
            <a:off x="971878" y="3192221"/>
            <a:ext cx="1215397" cy="400110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φ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</a:t>
            </a:r>
            <a:r>
              <a:rPr lang="el-GR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16</a:t>
            </a:r>
            <a:r>
              <a:rPr lang="en-US" altLang="ja-JP" sz="2000" dirty="0">
                <a:latin typeface="Century Gothic" panose="020B0502020202020204" pitchFamily="34" charset="0"/>
                <a:cs typeface="Verdana" panose="020B0604030504040204" pitchFamily="34" charset="0"/>
              </a:rPr>
              <a:t> cm</a:t>
            </a:r>
            <a:endParaRPr kumimoji="1" lang="ja-JP" altLang="en-US" sz="2000">
              <a:latin typeface="Century Gothic" panose="020B050202020202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28CF939-6187-BF4E-9232-DDDA77CFA178}"/>
              </a:ext>
            </a:extLst>
          </p:cNvPr>
          <p:cNvSpPr txBox="1"/>
          <p:nvPr/>
        </p:nvSpPr>
        <p:spPr>
          <a:xfrm>
            <a:off x="2691881" y="342416"/>
            <a:ext cx="3744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AXEL 180L</a:t>
            </a:r>
            <a:r>
              <a:rPr lang="ja-JP" altLang="en-US" sz="2000" b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試作機</a:t>
            </a:r>
            <a:r>
              <a:rPr lang="en-US" altLang="ja-JP" sz="2000" b="1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phase1.1</a:t>
            </a:r>
          </a:p>
        </p:txBody>
      </p:sp>
    </p:spTree>
    <p:extLst>
      <p:ext uri="{BB962C8B-B14F-4D97-AF65-F5344CB8AC3E}">
        <p14:creationId xmlns:p14="http://schemas.microsoft.com/office/powerpoint/2010/main" val="3435122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>
            <a:extLst>
              <a:ext uri="{FF2B5EF4-FFF2-40B4-BE49-F238E27FC236}">
                <a16:creationId xmlns:a16="http://schemas.microsoft.com/office/drawing/2014/main" id="{82FB92DE-47A9-CF40-9C00-4EB31E13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2021/02/05
D3</a:t>
            </a:r>
            <a:r>
              <a:rPr kumimoji="1" lang="ja-JP" altLang="en-US"/>
              <a:t>発表会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158539A-7885-0342-BF52-A2FFE49C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A6FF05-5E8D-FD45-9492-E3A97546E97E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367D615-D45F-A649-9912-05C5654E02C5}"/>
              </a:ext>
            </a:extLst>
          </p:cNvPr>
          <p:cNvSpPr txBox="1"/>
          <p:nvPr/>
        </p:nvSpPr>
        <p:spPr>
          <a:xfrm>
            <a:off x="56405" y="185192"/>
            <a:ext cx="37862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u="sng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Measurement</a:t>
            </a:r>
            <a:endParaRPr kumimoji="1" lang="ja-JP" altLang="en-US" sz="2800" u="sng">
              <a:solidFill>
                <a:srgbClr val="7030A0"/>
              </a:solidFill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0ED8DE-04CA-CB40-BD01-327830807661}"/>
              </a:ext>
            </a:extLst>
          </p:cNvPr>
          <p:cNvSpPr txBox="1"/>
          <p:nvPr/>
        </p:nvSpPr>
        <p:spPr>
          <a:xfrm>
            <a:off x="8041354" y="234225"/>
            <a:ext cx="1040576" cy="454283"/>
          </a:xfrm>
          <a:prstGeom prst="roundRect">
            <a:avLst>
              <a:gd name="adj" fmla="val 21585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entury Gothic" panose="020B0502020202020204" pitchFamily="34" charset="0"/>
              </a:rPr>
              <a:t>Getter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991848-B075-0748-BA3B-E4653F5B8CA7}"/>
              </a:ext>
            </a:extLst>
          </p:cNvPr>
          <p:cNvSpPr txBox="1"/>
          <p:nvPr/>
        </p:nvSpPr>
        <p:spPr>
          <a:xfrm>
            <a:off x="9860200" y="60286"/>
            <a:ext cx="1528733" cy="803731"/>
          </a:xfrm>
          <a:prstGeom prst="roundRect">
            <a:avLst>
              <a:gd name="adj" fmla="val 21585"/>
            </a:avLst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latin typeface="Century Gothic" panose="020B0502020202020204" pitchFamily="34" charset="0"/>
              </a:rPr>
              <a:t>Molecular</a:t>
            </a:r>
          </a:p>
          <a:p>
            <a:pPr algn="ctr"/>
            <a:r>
              <a:rPr lang="en-US" altLang="ja-JP" sz="2000" dirty="0">
                <a:latin typeface="Century Gothic" panose="020B0502020202020204" pitchFamily="34" charset="0"/>
              </a:rPr>
              <a:t>Sieve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00FE37B-3721-E840-86A4-49D989C7A522}"/>
              </a:ext>
            </a:extLst>
          </p:cNvPr>
          <p:cNvSpPr txBox="1"/>
          <p:nvPr/>
        </p:nvSpPr>
        <p:spPr>
          <a:xfrm>
            <a:off x="6515175" y="898176"/>
            <a:ext cx="1788884" cy="943511"/>
          </a:xfrm>
          <a:prstGeom prst="roundRect">
            <a:avLst>
              <a:gd name="adj" fmla="val 21585"/>
            </a:avLst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Century Gothic" panose="020B0502020202020204" pitchFamily="34" charset="0"/>
              </a:rPr>
              <a:t>180L</a:t>
            </a:r>
          </a:p>
          <a:p>
            <a:pPr algn="ctr"/>
            <a:r>
              <a:rPr kumimoji="1" lang="en-US" altLang="ja-JP" sz="2400" dirty="0">
                <a:latin typeface="Century Gothic" panose="020B0502020202020204" pitchFamily="34" charset="0"/>
              </a:rPr>
              <a:t>prototype</a:t>
            </a:r>
            <a:endParaRPr kumimoji="1" lang="ja-JP" altLang="en-US" sz="2400">
              <a:latin typeface="Century Gothic" panose="020B0502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64ACF0B-3A4A-A44A-8A78-CB8EF02ABABA}"/>
              </a:ext>
            </a:extLst>
          </p:cNvPr>
          <p:cNvSpPr txBox="1"/>
          <p:nvPr/>
        </p:nvSpPr>
        <p:spPr>
          <a:xfrm>
            <a:off x="8491615" y="1585741"/>
            <a:ext cx="1539002" cy="803731"/>
          </a:xfrm>
          <a:prstGeom prst="roundRect">
            <a:avLst>
              <a:gd name="adj" fmla="val 21585"/>
            </a:avLst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latin typeface="Century Gothic" panose="020B0502020202020204" pitchFamily="34" charset="0"/>
              </a:rPr>
              <a:t>Dew Point</a:t>
            </a:r>
          </a:p>
          <a:p>
            <a:pPr algn="ctr"/>
            <a:r>
              <a:rPr kumimoji="1" lang="en-US" altLang="ja-JP" sz="2000" dirty="0">
                <a:latin typeface="Century Gothic" panose="020B0502020202020204" pitchFamily="34" charset="0"/>
              </a:rPr>
              <a:t>Monitor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E2DEE03A-A558-3647-8F38-CAA2917FE7BB}"/>
              </a:ext>
            </a:extLst>
          </p:cNvPr>
          <p:cNvGrpSpPr/>
          <p:nvPr/>
        </p:nvGrpSpPr>
        <p:grpSpPr>
          <a:xfrm>
            <a:off x="10413015" y="1575108"/>
            <a:ext cx="816429" cy="816429"/>
            <a:chOff x="9895114" y="1817914"/>
            <a:chExt cx="816429" cy="816429"/>
          </a:xfrm>
        </p:grpSpPr>
        <p:sp>
          <p:nvSpPr>
            <p:cNvPr id="9" name="円/楕円 8">
              <a:extLst>
                <a:ext uri="{FF2B5EF4-FFF2-40B4-BE49-F238E27FC236}">
                  <a16:creationId xmlns:a16="http://schemas.microsoft.com/office/drawing/2014/main" id="{B94B92A8-EE64-0442-AB4A-7E73FDB24CA2}"/>
                </a:ext>
              </a:extLst>
            </p:cNvPr>
            <p:cNvSpPr/>
            <p:nvPr/>
          </p:nvSpPr>
          <p:spPr>
            <a:xfrm>
              <a:off x="9895114" y="1817914"/>
              <a:ext cx="816429" cy="816429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" name="直線コネクタ 10">
              <a:extLst>
                <a:ext uri="{FF2B5EF4-FFF2-40B4-BE49-F238E27FC236}">
                  <a16:creationId xmlns:a16="http://schemas.microsoft.com/office/drawing/2014/main" id="{0D521435-AEA7-3C4A-A957-2471D1F1B0ED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>
              <a:off x="10014677" y="1937477"/>
              <a:ext cx="696866" cy="198583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EB4457E2-5E80-144C-9E2A-0A717DEF0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14677" y="2319797"/>
              <a:ext cx="696866" cy="183917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カギ線コネクタ 18">
            <a:extLst>
              <a:ext uri="{FF2B5EF4-FFF2-40B4-BE49-F238E27FC236}">
                <a16:creationId xmlns:a16="http://schemas.microsoft.com/office/drawing/2014/main" id="{56165CB8-132D-7A4F-B22C-21F3D0C0D6F2}"/>
              </a:ext>
            </a:extLst>
          </p:cNvPr>
          <p:cNvCxnSpPr>
            <a:cxnSpLocks/>
            <a:stCxn id="5" idx="1"/>
            <a:endCxn id="7" idx="0"/>
          </p:cNvCxnSpPr>
          <p:nvPr/>
        </p:nvCxnSpPr>
        <p:spPr>
          <a:xfrm rot="10800000" flipV="1">
            <a:off x="7409618" y="461366"/>
            <a:ext cx="631737" cy="436809"/>
          </a:xfrm>
          <a:prstGeom prst="bentConnector2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カギ線コネクタ 20">
            <a:extLst>
              <a:ext uri="{FF2B5EF4-FFF2-40B4-BE49-F238E27FC236}">
                <a16:creationId xmlns:a16="http://schemas.microsoft.com/office/drawing/2014/main" id="{ED70EAC2-42AA-C645-A37E-CDBFB21A27D3}"/>
              </a:ext>
            </a:extLst>
          </p:cNvPr>
          <p:cNvCxnSpPr>
            <a:cxnSpLocks/>
            <a:stCxn id="8" idx="1"/>
            <a:endCxn id="7" idx="2"/>
          </p:cNvCxnSpPr>
          <p:nvPr/>
        </p:nvCxnSpPr>
        <p:spPr>
          <a:xfrm rot="10800000">
            <a:off x="7409617" y="1841687"/>
            <a:ext cx="1081998" cy="145920"/>
          </a:xfrm>
          <a:prstGeom prst="bentConnector2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カギ線コネクタ 26">
            <a:extLst>
              <a:ext uri="{FF2B5EF4-FFF2-40B4-BE49-F238E27FC236}">
                <a16:creationId xmlns:a16="http://schemas.microsoft.com/office/drawing/2014/main" id="{02F21B34-8208-6541-9536-B37965E73B51}"/>
              </a:ext>
            </a:extLst>
          </p:cNvPr>
          <p:cNvCxnSpPr>
            <a:cxnSpLocks/>
            <a:stCxn id="9" idx="6"/>
            <a:endCxn id="6" idx="3"/>
          </p:cNvCxnSpPr>
          <p:nvPr/>
        </p:nvCxnSpPr>
        <p:spPr>
          <a:xfrm flipV="1">
            <a:off x="11229444" y="462152"/>
            <a:ext cx="159489" cy="1521171"/>
          </a:xfrm>
          <a:prstGeom prst="bentConnector3">
            <a:avLst>
              <a:gd name="adj1" fmla="val 243333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>
            <a:extLst>
              <a:ext uri="{FF2B5EF4-FFF2-40B4-BE49-F238E27FC236}">
                <a16:creationId xmlns:a16="http://schemas.microsoft.com/office/drawing/2014/main" id="{FD03E15B-FDFB-0B49-9FFA-65748785A415}"/>
              </a:ext>
            </a:extLst>
          </p:cNvPr>
          <p:cNvCxnSpPr>
            <a:cxnSpLocks/>
            <a:stCxn id="5" idx="3"/>
            <a:endCxn id="6" idx="1"/>
          </p:cNvCxnSpPr>
          <p:nvPr/>
        </p:nvCxnSpPr>
        <p:spPr>
          <a:xfrm>
            <a:off x="9081930" y="461367"/>
            <a:ext cx="778270" cy="785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2D34634A-0C8B-A849-93B8-ADD0507AFC55}"/>
              </a:ext>
            </a:extLst>
          </p:cNvPr>
          <p:cNvCxnSpPr/>
          <p:nvPr/>
        </p:nvCxnSpPr>
        <p:spPr>
          <a:xfrm>
            <a:off x="10472796" y="1369931"/>
            <a:ext cx="816429" cy="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BBC4467-1B8C-B24F-9B5A-059AD04433A5}"/>
              </a:ext>
            </a:extLst>
          </p:cNvPr>
          <p:cNvSpPr txBox="1"/>
          <p:nvPr/>
        </p:nvSpPr>
        <p:spPr>
          <a:xfrm>
            <a:off x="11229444" y="2036462"/>
            <a:ext cx="9076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Century Gothic" panose="020B0502020202020204" pitchFamily="34" charset="0"/>
              </a:rPr>
              <a:t>Pump</a:t>
            </a:r>
            <a:endParaRPr kumimoji="1" lang="ja-JP" altLang="en-US" sz="2000">
              <a:latin typeface="Century Gothic" panose="020B0502020202020204" pitchFamily="34" charset="0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B93F0062-C693-8947-8CD8-1B8B3856B5F8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10030617" y="1981654"/>
            <a:ext cx="382398" cy="1669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EA298E0F-393A-4F45-A663-55197E0217F7}"/>
              </a:ext>
            </a:extLst>
          </p:cNvPr>
          <p:cNvSpPr txBox="1"/>
          <p:nvPr/>
        </p:nvSpPr>
        <p:spPr>
          <a:xfrm>
            <a:off x="56405" y="905965"/>
            <a:ext cx="713528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導入キセノン圧力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3.8 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種類のフィルターを通して純化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モレキュラーシーブ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H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O, O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, CO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ゲッター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N</a:t>
            </a:r>
            <a:r>
              <a:rPr kumimoji="1"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も</a:t>
            </a:r>
            <a:endParaRPr lang="en-US" altLang="ja-JP" sz="2000" baseline="-25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キセノン純度を露点計でモニター</a:t>
            </a:r>
            <a:r>
              <a:rPr kumimoji="1"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キセノン導入後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4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日間の事前純化で水分量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&lt; 0.2 ppm</a:t>
            </a:r>
          </a:p>
          <a:p>
            <a:pPr marL="800100" lvl="1" indent="-342900">
              <a:buFontTx/>
              <a:buChar char="-"/>
            </a:pPr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測定中も継続して純化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Tx/>
              <a:buChar char="-"/>
            </a:pP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5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日間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DAQ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</a:t>
            </a:r>
            <a:r>
              <a:rPr lang="en-US" altLang="ja-JP" sz="2000" baseline="-25000" dirty="0" err="1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drift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= 100 V/cm/bar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</a:t>
            </a:r>
            <a:r>
              <a:rPr lang="en-US" altLang="ja-JP" sz="2000" baseline="-25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EL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 =   3 kV/cm/bar</a:t>
            </a:r>
          </a:p>
          <a:p>
            <a:pPr marL="800100" lvl="1" indent="-342900">
              <a:buFontTx/>
              <a:buChar char="-"/>
            </a:pP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日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回程度放電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800100" lvl="1" indent="-342900">
              <a:buFontTx/>
              <a:buChar char="-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インターロックが電圧を落とす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 → </a:t>
            </a: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手動回復</a:t>
            </a:r>
            <a:endParaRPr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線源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133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Ba,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22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Na, </a:t>
            </a:r>
            <a:r>
              <a:rPr lang="en-US" altLang="ja-JP" sz="2000" baseline="30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137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Cs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C5847B24-C569-E24C-8590-7E1E0ECAD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1" t="11163" r="3076" b="4031"/>
          <a:stretch/>
        </p:blipFill>
        <p:spPr>
          <a:xfrm>
            <a:off x="6504154" y="2950896"/>
            <a:ext cx="5513923" cy="3274827"/>
          </a:xfrm>
          <a:prstGeom prst="rect">
            <a:avLst/>
          </a:prstGeom>
        </p:spPr>
      </p:pic>
      <p:sp>
        <p:nvSpPr>
          <p:cNvPr id="49" name="左右矢印 48">
            <a:extLst>
              <a:ext uri="{FF2B5EF4-FFF2-40B4-BE49-F238E27FC236}">
                <a16:creationId xmlns:a16="http://schemas.microsoft.com/office/drawing/2014/main" id="{184F96A1-6C1E-0C4B-BD5E-F779FFB4740C}"/>
              </a:ext>
            </a:extLst>
          </p:cNvPr>
          <p:cNvSpPr/>
          <p:nvPr/>
        </p:nvSpPr>
        <p:spPr>
          <a:xfrm>
            <a:off x="7191691" y="3722092"/>
            <a:ext cx="2411213" cy="184666"/>
          </a:xfrm>
          <a:prstGeom prst="left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8C5A14BB-F901-1C40-A54E-AF365E354A7B}"/>
              </a:ext>
            </a:extLst>
          </p:cNvPr>
          <p:cNvSpPr txBox="1"/>
          <p:nvPr/>
        </p:nvSpPr>
        <p:spPr>
          <a:xfrm>
            <a:off x="10502797" y="2671223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: </a:t>
            </a:r>
            <a:r>
              <a:rPr kumimoji="1"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測定期間</a:t>
            </a:r>
          </a:p>
        </p:txBody>
      </p: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21B4C94E-147D-434B-92D9-AF92ED295ECD}"/>
              </a:ext>
            </a:extLst>
          </p:cNvPr>
          <p:cNvCxnSpPr/>
          <p:nvPr/>
        </p:nvCxnSpPr>
        <p:spPr>
          <a:xfrm>
            <a:off x="7113181" y="5528931"/>
            <a:ext cx="4699591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64B011BF-0DD7-BA48-9B23-22F1ADDEA573}"/>
              </a:ext>
            </a:extLst>
          </p:cNvPr>
          <p:cNvSpPr/>
          <p:nvPr/>
        </p:nvSpPr>
        <p:spPr>
          <a:xfrm>
            <a:off x="9937376" y="3130576"/>
            <a:ext cx="254006" cy="270669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54284E05-AB97-CB4B-89AF-FBEB4D313E3A}"/>
              </a:ext>
            </a:extLst>
          </p:cNvPr>
          <p:cNvSpPr/>
          <p:nvPr/>
        </p:nvSpPr>
        <p:spPr>
          <a:xfrm>
            <a:off x="10525854" y="3130576"/>
            <a:ext cx="191452" cy="270669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A9AA6C43-7E40-1249-9D29-4478E3259C0F}"/>
              </a:ext>
            </a:extLst>
          </p:cNvPr>
          <p:cNvSpPr/>
          <p:nvPr/>
        </p:nvSpPr>
        <p:spPr>
          <a:xfrm>
            <a:off x="11102893" y="3128154"/>
            <a:ext cx="126551" cy="270669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7F959AA9-3A35-AB47-87AC-60CD46F117E6}"/>
              </a:ext>
            </a:extLst>
          </p:cNvPr>
          <p:cNvSpPr/>
          <p:nvPr/>
        </p:nvSpPr>
        <p:spPr>
          <a:xfrm>
            <a:off x="11476976" y="3128154"/>
            <a:ext cx="335795" cy="270669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正方形/長方形 56">
            <a:extLst>
              <a:ext uri="{FF2B5EF4-FFF2-40B4-BE49-F238E27FC236}">
                <a16:creationId xmlns:a16="http://schemas.microsoft.com/office/drawing/2014/main" id="{B6C89A91-B78D-7649-81E3-5641DD2AABD3}"/>
              </a:ext>
            </a:extLst>
          </p:cNvPr>
          <p:cNvSpPr/>
          <p:nvPr/>
        </p:nvSpPr>
        <p:spPr>
          <a:xfrm flipH="1">
            <a:off x="10113458" y="2760882"/>
            <a:ext cx="419120" cy="250010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0E552496-447B-6542-A368-F10871D5DFF9}"/>
              </a:ext>
            </a:extLst>
          </p:cNvPr>
          <p:cNvSpPr txBox="1"/>
          <p:nvPr/>
        </p:nvSpPr>
        <p:spPr>
          <a:xfrm>
            <a:off x="8067756" y="339759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純化</a:t>
            </a:r>
            <a:endParaRPr kumimoji="1" lang="ja-JP" altLang="en-US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59" name="正方形/長方形 58">
            <a:extLst>
              <a:ext uri="{FF2B5EF4-FFF2-40B4-BE49-F238E27FC236}">
                <a16:creationId xmlns:a16="http://schemas.microsoft.com/office/drawing/2014/main" id="{A61A5E91-32A4-9949-A81C-E398E8F0CA3A}"/>
              </a:ext>
            </a:extLst>
          </p:cNvPr>
          <p:cNvSpPr/>
          <p:nvPr/>
        </p:nvSpPr>
        <p:spPr>
          <a:xfrm>
            <a:off x="9632575" y="3128154"/>
            <a:ext cx="57269" cy="270669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32BC7BDC-270E-CE48-8803-8890FA21C057}"/>
              </a:ext>
            </a:extLst>
          </p:cNvPr>
          <p:cNvSpPr txBox="1"/>
          <p:nvPr/>
        </p:nvSpPr>
        <p:spPr>
          <a:xfrm>
            <a:off x="10243112" y="3968213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133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Ba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2D89712D-819A-9B42-956B-F3ED007FCC7D}"/>
              </a:ext>
            </a:extLst>
          </p:cNvPr>
          <p:cNvSpPr txBox="1"/>
          <p:nvPr/>
        </p:nvSpPr>
        <p:spPr>
          <a:xfrm>
            <a:off x="10624914" y="4337545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133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Ba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8EB10C95-A87D-9D45-865F-435B055758ED}"/>
              </a:ext>
            </a:extLst>
          </p:cNvPr>
          <p:cNvSpPr txBox="1"/>
          <p:nvPr/>
        </p:nvSpPr>
        <p:spPr>
          <a:xfrm>
            <a:off x="9302944" y="3968213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22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Na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BDC8BC5B-BCCE-F242-9315-F9503D85E44D}"/>
              </a:ext>
            </a:extLst>
          </p:cNvPr>
          <p:cNvSpPr txBox="1"/>
          <p:nvPr/>
        </p:nvSpPr>
        <p:spPr>
          <a:xfrm>
            <a:off x="9684746" y="433754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22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Na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9F725B8B-5712-304B-BC93-D5B374E6C00C}"/>
              </a:ext>
            </a:extLst>
          </p:cNvPr>
          <p:cNvSpPr txBox="1"/>
          <p:nvPr/>
        </p:nvSpPr>
        <p:spPr>
          <a:xfrm>
            <a:off x="11166168" y="3968213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aseline="30000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137</a:t>
            </a:r>
            <a:r>
              <a:rPr kumimoji="1" lang="en-US" altLang="ja-JP" dirty="0">
                <a:latin typeface="Century Gothic" panose="020B0502020202020204" pitchFamily="34" charset="0"/>
                <a:ea typeface="Hiragino Kaku Gothic Pro W3" panose="020B0300000000000000" pitchFamily="34" charset="-128"/>
              </a:rPr>
              <a:t>Cs</a:t>
            </a:r>
            <a:endParaRPr kumimoji="1" lang="ja-JP" altLang="en-US">
              <a:latin typeface="Century Gothic" panose="020B0502020202020204" pitchFamily="34" charset="0"/>
              <a:ea typeface="Hiragino Kaku Gothic Pro W3" panose="020B0300000000000000" pitchFamily="34" charset="-128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32C9F64E-DD1B-0D40-9406-C3C622FDE3C8}"/>
              </a:ext>
            </a:extLst>
          </p:cNvPr>
          <p:cNvSpPr txBox="1"/>
          <p:nvPr/>
        </p:nvSpPr>
        <p:spPr>
          <a:xfrm>
            <a:off x="163956" y="5564744"/>
            <a:ext cx="6340197" cy="707886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kumimoji="1"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複数の線源を用いて</a:t>
            </a:r>
            <a:endParaRPr kumimoji="1" lang="en-US" altLang="ja-JP" sz="2000" dirty="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  <a:p>
            <a:r>
              <a:rPr lang="ja-JP" altLang="en-US" sz="200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ガンマ線のエネルギーに対する分解能の依存性を確認</a:t>
            </a:r>
            <a:r>
              <a:rPr lang="en-US" altLang="ja-JP" sz="2000" dirty="0">
                <a:latin typeface="Hiragino Kaku Gothic Pro W3" panose="020B0300000000000000" pitchFamily="34" charset="-128"/>
                <a:ea typeface="Hiragino Kaku Gothic Pro W3" panose="020B0300000000000000" pitchFamily="34" charset="-128"/>
              </a:rPr>
              <a:t>.</a:t>
            </a:r>
            <a:endParaRPr kumimoji="1" lang="ja-JP" altLang="en-US" sz="2000">
              <a:latin typeface="Hiragino Kaku Gothic Pro W3" panose="020B0300000000000000" pitchFamily="34" charset="-128"/>
              <a:ea typeface="Hiragino Kaku Gothic Pro W3" panose="020B0300000000000000" pitchFamily="34" charset="-128"/>
            </a:endParaRPr>
          </a:p>
        </p:txBody>
      </p:sp>
      <p:sp>
        <p:nvSpPr>
          <p:cNvPr id="67" name="下矢印 66">
            <a:extLst>
              <a:ext uri="{FF2B5EF4-FFF2-40B4-BE49-F238E27FC236}">
                <a16:creationId xmlns:a16="http://schemas.microsoft.com/office/drawing/2014/main" id="{E8622DCC-ABDD-4C4C-9631-BA67726E8075}"/>
              </a:ext>
            </a:extLst>
          </p:cNvPr>
          <p:cNvSpPr/>
          <p:nvPr/>
        </p:nvSpPr>
        <p:spPr>
          <a:xfrm>
            <a:off x="1769845" y="5230761"/>
            <a:ext cx="491574" cy="247057"/>
          </a:xfrm>
          <a:prstGeom prst="down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126316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プレゼンテーション2" id="{F8AC61AE-81CD-D444-B3B9-E3212CB8B349}" vid="{83F81DF3-D3A7-C244-9549-1B42A8E44BC7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ホワイト</Template>
  <TotalTime>13944</TotalTime>
  <Words>1957</Words>
  <Application>Microsoft Macintosh PowerPoint</Application>
  <PresentationFormat>ワイド画面</PresentationFormat>
  <Paragraphs>344</Paragraphs>
  <Slides>24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35" baseType="lpstr">
      <vt:lpstr>Hiragino Kaku Gothic Pro W3</vt:lpstr>
      <vt:lpstr>Hiragino Kaku Gothic Pro W6</vt:lpstr>
      <vt:lpstr>Yu Gothic</vt:lpstr>
      <vt:lpstr>Yu Gothic Light</vt:lpstr>
      <vt:lpstr>Arial</vt:lpstr>
      <vt:lpstr>Cambria Math</vt:lpstr>
      <vt:lpstr>Century Gothic</vt:lpstr>
      <vt:lpstr>Helvetica</vt:lpstr>
      <vt:lpstr>Verdana</vt:lpstr>
      <vt:lpstr>Wingdings</vt:lpstr>
      <vt:lpstr>ホワイト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Microsoft Office User</dc:creator>
  <cp:lastModifiedBy>Microsoft Office User</cp:lastModifiedBy>
  <cp:revision>84</cp:revision>
  <cp:lastPrinted>2021-02-03T06:53:48Z</cp:lastPrinted>
  <dcterms:created xsi:type="dcterms:W3CDTF">2020-09-10T04:35:16Z</dcterms:created>
  <dcterms:modified xsi:type="dcterms:W3CDTF">2021-02-05T02:14:18Z</dcterms:modified>
</cp:coreProperties>
</file>