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6" r:id="rId9"/>
    <p:sldId id="309" r:id="rId10"/>
    <p:sldId id="271" r:id="rId11"/>
    <p:sldId id="273" r:id="rId12"/>
    <p:sldId id="310" r:id="rId13"/>
    <p:sldId id="265" r:id="rId14"/>
    <p:sldId id="275" r:id="rId15"/>
    <p:sldId id="276" r:id="rId16"/>
    <p:sldId id="277" r:id="rId17"/>
    <p:sldId id="278" r:id="rId18"/>
    <p:sldId id="307" r:id="rId19"/>
    <p:sldId id="279" r:id="rId20"/>
    <p:sldId id="269" r:id="rId21"/>
    <p:sldId id="285" r:id="rId22"/>
    <p:sldId id="293" r:id="rId23"/>
    <p:sldId id="304" r:id="rId24"/>
    <p:sldId id="306" r:id="rId25"/>
    <p:sldId id="281" r:id="rId26"/>
    <p:sldId id="264" r:id="rId27"/>
    <p:sldId id="290" r:id="rId28"/>
    <p:sldId id="305" r:id="rId29"/>
    <p:sldId id="282" r:id="rId30"/>
    <p:sldId id="280" r:id="rId31"/>
    <p:sldId id="263" r:id="rId32"/>
    <p:sldId id="31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2"/>
    <p:restoredTop sz="92730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2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B733B-834C-F749-9729-6A705795C2B3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E7092A90-65E5-7C4D-8E46-AB6AC25E6481}">
      <dgm:prSet phldrT="[テキスト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Large Mass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3011B849-72C8-6F4E-ADA7-265F27721540}" type="par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24286D91-DB63-8640-A71D-B2A3918D2881}" type="sib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8BACA6C9-6EC4-BB46-90F3-47D8171BC5D9}">
      <dgm:prSet phldrT="[テキスト]"/>
      <dgm:spPr/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BG-Free Technique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2621C76E-5500-A64E-B56A-3F43A3E4C916}" type="par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0CF6FF1B-1DB9-E840-90D9-726FC24232AA}" type="sib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ED11B0D1-4849-914A-84AC-4DF0CB4E7919}">
      <dgm:prSet phldrT="[テキスト]"/>
      <dgm:spPr/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Good Energy Resolution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CCEBA9D2-AFD7-3748-8345-75AF7C0A1F05}" type="par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B58D4F21-0611-CA4C-92E4-4CB3A8CD5210}" type="sib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A07B5120-F097-7442-8BE4-42D4B0CF5253}" type="pres">
      <dgm:prSet presAssocID="{AECB733B-834C-F749-9729-6A705795C2B3}" presName="compositeShape" presStyleCnt="0">
        <dgm:presLayoutVars>
          <dgm:chMax val="7"/>
          <dgm:dir/>
          <dgm:resizeHandles val="exact"/>
        </dgm:presLayoutVars>
      </dgm:prSet>
      <dgm:spPr/>
    </dgm:pt>
    <dgm:pt modelId="{23BCE755-F3F3-414D-A117-856926A4F885}" type="pres">
      <dgm:prSet presAssocID="{E7092A90-65E5-7C4D-8E46-AB6AC25E6481}" presName="circ1" presStyleLbl="vennNode1" presStyleIdx="0" presStyleCnt="3"/>
      <dgm:spPr/>
    </dgm:pt>
    <dgm:pt modelId="{7022704B-0995-ED4B-8313-D9F3286A0F68}" type="pres">
      <dgm:prSet presAssocID="{E7092A90-65E5-7C4D-8E46-AB6AC25E64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801269-D45B-854B-8355-6A6EA39BC53F}" type="pres">
      <dgm:prSet presAssocID="{8BACA6C9-6EC4-BB46-90F3-47D8171BC5D9}" presName="circ2" presStyleLbl="vennNode1" presStyleIdx="1" presStyleCnt="3"/>
      <dgm:spPr/>
    </dgm:pt>
    <dgm:pt modelId="{A88FC4D7-D7EC-5448-B6AB-6975322AEF56}" type="pres">
      <dgm:prSet presAssocID="{8BACA6C9-6EC4-BB46-90F3-47D8171BC5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64C0EF-83A8-CB44-9102-D9E3A676D1FF}" type="pres">
      <dgm:prSet presAssocID="{ED11B0D1-4849-914A-84AC-4DF0CB4E7919}" presName="circ3" presStyleLbl="vennNode1" presStyleIdx="2" presStyleCnt="3"/>
      <dgm:spPr/>
    </dgm:pt>
    <dgm:pt modelId="{C4A7EEDF-4F0B-E741-970E-C693A28835B1}" type="pres">
      <dgm:prSet presAssocID="{ED11B0D1-4849-914A-84AC-4DF0CB4E791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CA81A4E-356C-6343-A951-B95B2C67EA00}" type="presOf" srcId="{8BACA6C9-6EC4-BB46-90F3-47D8171BC5D9}" destId="{A88FC4D7-D7EC-5448-B6AB-6975322AEF56}" srcOrd="1" destOrd="0" presId="urn:microsoft.com/office/officeart/2005/8/layout/venn1"/>
    <dgm:cxn modelId="{B7E8104F-E0E4-4A44-9F26-433DF8517AF6}" type="presOf" srcId="{8BACA6C9-6EC4-BB46-90F3-47D8171BC5D9}" destId="{5D801269-D45B-854B-8355-6A6EA39BC53F}" srcOrd="0" destOrd="0" presId="urn:microsoft.com/office/officeart/2005/8/layout/venn1"/>
    <dgm:cxn modelId="{AFB52153-8247-9642-90D5-26F087286DF2}" type="presOf" srcId="{AECB733B-834C-F749-9729-6A705795C2B3}" destId="{A07B5120-F097-7442-8BE4-42D4B0CF5253}" srcOrd="0" destOrd="0" presId="urn:microsoft.com/office/officeart/2005/8/layout/venn1"/>
    <dgm:cxn modelId="{CBBA3C5B-A22C-174B-9FAB-0FD589C7CB4D}" type="presOf" srcId="{E7092A90-65E5-7C4D-8E46-AB6AC25E6481}" destId="{7022704B-0995-ED4B-8313-D9F3286A0F68}" srcOrd="1" destOrd="0" presId="urn:microsoft.com/office/officeart/2005/8/layout/venn1"/>
    <dgm:cxn modelId="{22BDEE94-9851-C44A-B973-ED97BB8184E6}" srcId="{AECB733B-834C-F749-9729-6A705795C2B3}" destId="{ED11B0D1-4849-914A-84AC-4DF0CB4E7919}" srcOrd="2" destOrd="0" parTransId="{CCEBA9D2-AFD7-3748-8345-75AF7C0A1F05}" sibTransId="{B58D4F21-0611-CA4C-92E4-4CB3A8CD5210}"/>
    <dgm:cxn modelId="{FD4E90C1-963E-F340-92C3-1A72147AF4F8}" type="presOf" srcId="{ED11B0D1-4849-914A-84AC-4DF0CB4E7919}" destId="{C4A7EEDF-4F0B-E741-970E-C693A28835B1}" srcOrd="1" destOrd="0" presId="urn:microsoft.com/office/officeart/2005/8/layout/venn1"/>
    <dgm:cxn modelId="{2A2130CA-59F5-C34C-9B56-70AF944F0CE8}" type="presOf" srcId="{ED11B0D1-4849-914A-84AC-4DF0CB4E7919}" destId="{6A64C0EF-83A8-CB44-9102-D9E3A676D1FF}" srcOrd="0" destOrd="0" presId="urn:microsoft.com/office/officeart/2005/8/layout/venn1"/>
    <dgm:cxn modelId="{04DC7CCB-E46B-F546-8424-F4297545C1A1}" srcId="{AECB733B-834C-F749-9729-6A705795C2B3}" destId="{8BACA6C9-6EC4-BB46-90F3-47D8171BC5D9}" srcOrd="1" destOrd="0" parTransId="{2621C76E-5500-A64E-B56A-3F43A3E4C916}" sibTransId="{0CF6FF1B-1DB9-E840-90D9-726FC24232AA}"/>
    <dgm:cxn modelId="{851CE3D9-572E-CD46-B4E4-09EF5F9F8625}" srcId="{AECB733B-834C-F749-9729-6A705795C2B3}" destId="{E7092A90-65E5-7C4D-8E46-AB6AC25E6481}" srcOrd="0" destOrd="0" parTransId="{3011B849-72C8-6F4E-ADA7-265F27721540}" sibTransId="{24286D91-DB63-8640-A71D-B2A3918D2881}"/>
    <dgm:cxn modelId="{698FE2DD-5903-0740-9743-CA300C8485B7}" type="presOf" srcId="{E7092A90-65E5-7C4D-8E46-AB6AC25E6481}" destId="{23BCE755-F3F3-414D-A117-856926A4F885}" srcOrd="0" destOrd="0" presId="urn:microsoft.com/office/officeart/2005/8/layout/venn1"/>
    <dgm:cxn modelId="{73081F1B-30AF-074A-BA78-EA5980CB2B40}" type="presParOf" srcId="{A07B5120-F097-7442-8BE4-42D4B0CF5253}" destId="{23BCE755-F3F3-414D-A117-856926A4F885}" srcOrd="0" destOrd="0" presId="urn:microsoft.com/office/officeart/2005/8/layout/venn1"/>
    <dgm:cxn modelId="{43864898-1177-634E-8966-BD10D1862DA7}" type="presParOf" srcId="{A07B5120-F097-7442-8BE4-42D4B0CF5253}" destId="{7022704B-0995-ED4B-8313-D9F3286A0F68}" srcOrd="1" destOrd="0" presId="urn:microsoft.com/office/officeart/2005/8/layout/venn1"/>
    <dgm:cxn modelId="{4347F1EB-5863-3B4E-BC9D-18BE35ECFAD0}" type="presParOf" srcId="{A07B5120-F097-7442-8BE4-42D4B0CF5253}" destId="{5D801269-D45B-854B-8355-6A6EA39BC53F}" srcOrd="2" destOrd="0" presId="urn:microsoft.com/office/officeart/2005/8/layout/venn1"/>
    <dgm:cxn modelId="{62A105C5-98C3-2546-B35C-5F4CAAD23862}" type="presParOf" srcId="{A07B5120-F097-7442-8BE4-42D4B0CF5253}" destId="{A88FC4D7-D7EC-5448-B6AB-6975322AEF56}" srcOrd="3" destOrd="0" presId="urn:microsoft.com/office/officeart/2005/8/layout/venn1"/>
    <dgm:cxn modelId="{50F76036-409A-C540-AE1C-54290F2E3BEC}" type="presParOf" srcId="{A07B5120-F097-7442-8BE4-42D4B0CF5253}" destId="{6A64C0EF-83A8-CB44-9102-D9E3A676D1FF}" srcOrd="4" destOrd="0" presId="urn:microsoft.com/office/officeart/2005/8/layout/venn1"/>
    <dgm:cxn modelId="{C217ADA7-7EDB-1D4D-995D-3950CEFF3C4E}" type="presParOf" srcId="{A07B5120-F097-7442-8BE4-42D4B0CF5253}" destId="{C4A7EEDF-4F0B-E741-970E-C693A28835B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B733B-834C-F749-9729-6A705795C2B3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E7092A90-65E5-7C4D-8E46-AB6AC25E6481}">
      <dgm:prSet phldrT="[テキスト]"/>
      <dgm:spPr/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Large Mass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3011B849-72C8-6F4E-ADA7-265F27721540}" type="par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24286D91-DB63-8640-A71D-B2A3918D2881}" type="sib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8BACA6C9-6EC4-BB46-90F3-47D8171BC5D9}">
      <dgm:prSet phldrT="[テキスト]"/>
      <dgm:spPr/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BG-Free Technique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2621C76E-5500-A64E-B56A-3F43A3E4C916}" type="par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0CF6FF1B-1DB9-E840-90D9-726FC24232AA}" type="sib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ED11B0D1-4849-914A-84AC-4DF0CB4E7919}">
      <dgm:prSet phldrT="[テキスト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Good Energy Resolution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CCEBA9D2-AFD7-3748-8345-75AF7C0A1F05}" type="par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B58D4F21-0611-CA4C-92E4-4CB3A8CD5210}" type="sib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A07B5120-F097-7442-8BE4-42D4B0CF5253}" type="pres">
      <dgm:prSet presAssocID="{AECB733B-834C-F749-9729-6A705795C2B3}" presName="compositeShape" presStyleCnt="0">
        <dgm:presLayoutVars>
          <dgm:chMax val="7"/>
          <dgm:dir/>
          <dgm:resizeHandles val="exact"/>
        </dgm:presLayoutVars>
      </dgm:prSet>
      <dgm:spPr/>
    </dgm:pt>
    <dgm:pt modelId="{23BCE755-F3F3-414D-A117-856926A4F885}" type="pres">
      <dgm:prSet presAssocID="{E7092A90-65E5-7C4D-8E46-AB6AC25E6481}" presName="circ1" presStyleLbl="vennNode1" presStyleIdx="0" presStyleCnt="3"/>
      <dgm:spPr/>
    </dgm:pt>
    <dgm:pt modelId="{7022704B-0995-ED4B-8313-D9F3286A0F68}" type="pres">
      <dgm:prSet presAssocID="{E7092A90-65E5-7C4D-8E46-AB6AC25E64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801269-D45B-854B-8355-6A6EA39BC53F}" type="pres">
      <dgm:prSet presAssocID="{8BACA6C9-6EC4-BB46-90F3-47D8171BC5D9}" presName="circ2" presStyleLbl="vennNode1" presStyleIdx="1" presStyleCnt="3"/>
      <dgm:spPr/>
    </dgm:pt>
    <dgm:pt modelId="{A88FC4D7-D7EC-5448-B6AB-6975322AEF56}" type="pres">
      <dgm:prSet presAssocID="{8BACA6C9-6EC4-BB46-90F3-47D8171BC5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64C0EF-83A8-CB44-9102-D9E3A676D1FF}" type="pres">
      <dgm:prSet presAssocID="{ED11B0D1-4849-914A-84AC-4DF0CB4E7919}" presName="circ3" presStyleLbl="vennNode1" presStyleIdx="2" presStyleCnt="3"/>
      <dgm:spPr/>
    </dgm:pt>
    <dgm:pt modelId="{C4A7EEDF-4F0B-E741-970E-C693A28835B1}" type="pres">
      <dgm:prSet presAssocID="{ED11B0D1-4849-914A-84AC-4DF0CB4E791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CA81A4E-356C-6343-A951-B95B2C67EA00}" type="presOf" srcId="{8BACA6C9-6EC4-BB46-90F3-47D8171BC5D9}" destId="{A88FC4D7-D7EC-5448-B6AB-6975322AEF56}" srcOrd="1" destOrd="0" presId="urn:microsoft.com/office/officeart/2005/8/layout/venn1"/>
    <dgm:cxn modelId="{B7E8104F-E0E4-4A44-9F26-433DF8517AF6}" type="presOf" srcId="{8BACA6C9-6EC4-BB46-90F3-47D8171BC5D9}" destId="{5D801269-D45B-854B-8355-6A6EA39BC53F}" srcOrd="0" destOrd="0" presId="urn:microsoft.com/office/officeart/2005/8/layout/venn1"/>
    <dgm:cxn modelId="{AFB52153-8247-9642-90D5-26F087286DF2}" type="presOf" srcId="{AECB733B-834C-F749-9729-6A705795C2B3}" destId="{A07B5120-F097-7442-8BE4-42D4B0CF5253}" srcOrd="0" destOrd="0" presId="urn:microsoft.com/office/officeart/2005/8/layout/venn1"/>
    <dgm:cxn modelId="{CBBA3C5B-A22C-174B-9FAB-0FD589C7CB4D}" type="presOf" srcId="{E7092A90-65E5-7C4D-8E46-AB6AC25E6481}" destId="{7022704B-0995-ED4B-8313-D9F3286A0F68}" srcOrd="1" destOrd="0" presId="urn:microsoft.com/office/officeart/2005/8/layout/venn1"/>
    <dgm:cxn modelId="{22BDEE94-9851-C44A-B973-ED97BB8184E6}" srcId="{AECB733B-834C-F749-9729-6A705795C2B3}" destId="{ED11B0D1-4849-914A-84AC-4DF0CB4E7919}" srcOrd="2" destOrd="0" parTransId="{CCEBA9D2-AFD7-3748-8345-75AF7C0A1F05}" sibTransId="{B58D4F21-0611-CA4C-92E4-4CB3A8CD5210}"/>
    <dgm:cxn modelId="{FD4E90C1-963E-F340-92C3-1A72147AF4F8}" type="presOf" srcId="{ED11B0D1-4849-914A-84AC-4DF0CB4E7919}" destId="{C4A7EEDF-4F0B-E741-970E-C693A28835B1}" srcOrd="1" destOrd="0" presId="urn:microsoft.com/office/officeart/2005/8/layout/venn1"/>
    <dgm:cxn modelId="{2A2130CA-59F5-C34C-9B56-70AF944F0CE8}" type="presOf" srcId="{ED11B0D1-4849-914A-84AC-4DF0CB4E7919}" destId="{6A64C0EF-83A8-CB44-9102-D9E3A676D1FF}" srcOrd="0" destOrd="0" presId="urn:microsoft.com/office/officeart/2005/8/layout/venn1"/>
    <dgm:cxn modelId="{04DC7CCB-E46B-F546-8424-F4297545C1A1}" srcId="{AECB733B-834C-F749-9729-6A705795C2B3}" destId="{8BACA6C9-6EC4-BB46-90F3-47D8171BC5D9}" srcOrd="1" destOrd="0" parTransId="{2621C76E-5500-A64E-B56A-3F43A3E4C916}" sibTransId="{0CF6FF1B-1DB9-E840-90D9-726FC24232AA}"/>
    <dgm:cxn modelId="{851CE3D9-572E-CD46-B4E4-09EF5F9F8625}" srcId="{AECB733B-834C-F749-9729-6A705795C2B3}" destId="{E7092A90-65E5-7C4D-8E46-AB6AC25E6481}" srcOrd="0" destOrd="0" parTransId="{3011B849-72C8-6F4E-ADA7-265F27721540}" sibTransId="{24286D91-DB63-8640-A71D-B2A3918D2881}"/>
    <dgm:cxn modelId="{698FE2DD-5903-0740-9743-CA300C8485B7}" type="presOf" srcId="{E7092A90-65E5-7C4D-8E46-AB6AC25E6481}" destId="{23BCE755-F3F3-414D-A117-856926A4F885}" srcOrd="0" destOrd="0" presId="urn:microsoft.com/office/officeart/2005/8/layout/venn1"/>
    <dgm:cxn modelId="{73081F1B-30AF-074A-BA78-EA5980CB2B40}" type="presParOf" srcId="{A07B5120-F097-7442-8BE4-42D4B0CF5253}" destId="{23BCE755-F3F3-414D-A117-856926A4F885}" srcOrd="0" destOrd="0" presId="urn:microsoft.com/office/officeart/2005/8/layout/venn1"/>
    <dgm:cxn modelId="{43864898-1177-634E-8966-BD10D1862DA7}" type="presParOf" srcId="{A07B5120-F097-7442-8BE4-42D4B0CF5253}" destId="{7022704B-0995-ED4B-8313-D9F3286A0F68}" srcOrd="1" destOrd="0" presId="urn:microsoft.com/office/officeart/2005/8/layout/venn1"/>
    <dgm:cxn modelId="{4347F1EB-5863-3B4E-BC9D-18BE35ECFAD0}" type="presParOf" srcId="{A07B5120-F097-7442-8BE4-42D4B0CF5253}" destId="{5D801269-D45B-854B-8355-6A6EA39BC53F}" srcOrd="2" destOrd="0" presId="urn:microsoft.com/office/officeart/2005/8/layout/venn1"/>
    <dgm:cxn modelId="{62A105C5-98C3-2546-B35C-5F4CAAD23862}" type="presParOf" srcId="{A07B5120-F097-7442-8BE4-42D4B0CF5253}" destId="{A88FC4D7-D7EC-5448-B6AB-6975322AEF56}" srcOrd="3" destOrd="0" presId="urn:microsoft.com/office/officeart/2005/8/layout/venn1"/>
    <dgm:cxn modelId="{50F76036-409A-C540-AE1C-54290F2E3BEC}" type="presParOf" srcId="{A07B5120-F097-7442-8BE4-42D4B0CF5253}" destId="{6A64C0EF-83A8-CB44-9102-D9E3A676D1FF}" srcOrd="4" destOrd="0" presId="urn:microsoft.com/office/officeart/2005/8/layout/venn1"/>
    <dgm:cxn modelId="{C217ADA7-7EDB-1D4D-995D-3950CEFF3C4E}" type="presParOf" srcId="{A07B5120-F097-7442-8BE4-42D4B0CF5253}" destId="{C4A7EEDF-4F0B-E741-970E-C693A28835B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CB733B-834C-F749-9729-6A705795C2B3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E7092A90-65E5-7C4D-8E46-AB6AC25E6481}">
      <dgm:prSet phldrT="[テキスト]"/>
      <dgm:spPr/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Large Mass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3011B849-72C8-6F4E-ADA7-265F27721540}" type="par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24286D91-DB63-8640-A71D-B2A3918D2881}" type="sib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8BACA6C9-6EC4-BB46-90F3-47D8171BC5D9}">
      <dgm:prSet phldrT="[テキスト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BG-Free Technique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2621C76E-5500-A64E-B56A-3F43A3E4C916}" type="par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0CF6FF1B-1DB9-E840-90D9-726FC24232AA}" type="sib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ED11B0D1-4849-914A-84AC-4DF0CB4E7919}">
      <dgm:prSet phldrT="[テキスト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Good Energy Resolution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CCEBA9D2-AFD7-3748-8345-75AF7C0A1F05}" type="par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B58D4F21-0611-CA4C-92E4-4CB3A8CD5210}" type="sib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A07B5120-F097-7442-8BE4-42D4B0CF5253}" type="pres">
      <dgm:prSet presAssocID="{AECB733B-834C-F749-9729-6A705795C2B3}" presName="compositeShape" presStyleCnt="0">
        <dgm:presLayoutVars>
          <dgm:chMax val="7"/>
          <dgm:dir/>
          <dgm:resizeHandles val="exact"/>
        </dgm:presLayoutVars>
      </dgm:prSet>
      <dgm:spPr/>
    </dgm:pt>
    <dgm:pt modelId="{23BCE755-F3F3-414D-A117-856926A4F885}" type="pres">
      <dgm:prSet presAssocID="{E7092A90-65E5-7C4D-8E46-AB6AC25E6481}" presName="circ1" presStyleLbl="vennNode1" presStyleIdx="0" presStyleCnt="3"/>
      <dgm:spPr/>
    </dgm:pt>
    <dgm:pt modelId="{7022704B-0995-ED4B-8313-D9F3286A0F68}" type="pres">
      <dgm:prSet presAssocID="{E7092A90-65E5-7C4D-8E46-AB6AC25E64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801269-D45B-854B-8355-6A6EA39BC53F}" type="pres">
      <dgm:prSet presAssocID="{8BACA6C9-6EC4-BB46-90F3-47D8171BC5D9}" presName="circ2" presStyleLbl="vennNode1" presStyleIdx="1" presStyleCnt="3"/>
      <dgm:spPr/>
    </dgm:pt>
    <dgm:pt modelId="{A88FC4D7-D7EC-5448-B6AB-6975322AEF56}" type="pres">
      <dgm:prSet presAssocID="{8BACA6C9-6EC4-BB46-90F3-47D8171BC5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64C0EF-83A8-CB44-9102-D9E3A676D1FF}" type="pres">
      <dgm:prSet presAssocID="{ED11B0D1-4849-914A-84AC-4DF0CB4E7919}" presName="circ3" presStyleLbl="vennNode1" presStyleIdx="2" presStyleCnt="3"/>
      <dgm:spPr/>
    </dgm:pt>
    <dgm:pt modelId="{C4A7EEDF-4F0B-E741-970E-C693A28835B1}" type="pres">
      <dgm:prSet presAssocID="{ED11B0D1-4849-914A-84AC-4DF0CB4E791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CA81A4E-356C-6343-A951-B95B2C67EA00}" type="presOf" srcId="{8BACA6C9-6EC4-BB46-90F3-47D8171BC5D9}" destId="{A88FC4D7-D7EC-5448-B6AB-6975322AEF56}" srcOrd="1" destOrd="0" presId="urn:microsoft.com/office/officeart/2005/8/layout/venn1"/>
    <dgm:cxn modelId="{B7E8104F-E0E4-4A44-9F26-433DF8517AF6}" type="presOf" srcId="{8BACA6C9-6EC4-BB46-90F3-47D8171BC5D9}" destId="{5D801269-D45B-854B-8355-6A6EA39BC53F}" srcOrd="0" destOrd="0" presId="urn:microsoft.com/office/officeart/2005/8/layout/venn1"/>
    <dgm:cxn modelId="{AFB52153-8247-9642-90D5-26F087286DF2}" type="presOf" srcId="{AECB733B-834C-F749-9729-6A705795C2B3}" destId="{A07B5120-F097-7442-8BE4-42D4B0CF5253}" srcOrd="0" destOrd="0" presId="urn:microsoft.com/office/officeart/2005/8/layout/venn1"/>
    <dgm:cxn modelId="{CBBA3C5B-A22C-174B-9FAB-0FD589C7CB4D}" type="presOf" srcId="{E7092A90-65E5-7C4D-8E46-AB6AC25E6481}" destId="{7022704B-0995-ED4B-8313-D9F3286A0F68}" srcOrd="1" destOrd="0" presId="urn:microsoft.com/office/officeart/2005/8/layout/venn1"/>
    <dgm:cxn modelId="{22BDEE94-9851-C44A-B973-ED97BB8184E6}" srcId="{AECB733B-834C-F749-9729-6A705795C2B3}" destId="{ED11B0D1-4849-914A-84AC-4DF0CB4E7919}" srcOrd="2" destOrd="0" parTransId="{CCEBA9D2-AFD7-3748-8345-75AF7C0A1F05}" sibTransId="{B58D4F21-0611-CA4C-92E4-4CB3A8CD5210}"/>
    <dgm:cxn modelId="{FD4E90C1-963E-F340-92C3-1A72147AF4F8}" type="presOf" srcId="{ED11B0D1-4849-914A-84AC-4DF0CB4E7919}" destId="{C4A7EEDF-4F0B-E741-970E-C693A28835B1}" srcOrd="1" destOrd="0" presId="urn:microsoft.com/office/officeart/2005/8/layout/venn1"/>
    <dgm:cxn modelId="{2A2130CA-59F5-C34C-9B56-70AF944F0CE8}" type="presOf" srcId="{ED11B0D1-4849-914A-84AC-4DF0CB4E7919}" destId="{6A64C0EF-83A8-CB44-9102-D9E3A676D1FF}" srcOrd="0" destOrd="0" presId="urn:microsoft.com/office/officeart/2005/8/layout/venn1"/>
    <dgm:cxn modelId="{04DC7CCB-E46B-F546-8424-F4297545C1A1}" srcId="{AECB733B-834C-F749-9729-6A705795C2B3}" destId="{8BACA6C9-6EC4-BB46-90F3-47D8171BC5D9}" srcOrd="1" destOrd="0" parTransId="{2621C76E-5500-A64E-B56A-3F43A3E4C916}" sibTransId="{0CF6FF1B-1DB9-E840-90D9-726FC24232AA}"/>
    <dgm:cxn modelId="{851CE3D9-572E-CD46-B4E4-09EF5F9F8625}" srcId="{AECB733B-834C-F749-9729-6A705795C2B3}" destId="{E7092A90-65E5-7C4D-8E46-AB6AC25E6481}" srcOrd="0" destOrd="0" parTransId="{3011B849-72C8-6F4E-ADA7-265F27721540}" sibTransId="{24286D91-DB63-8640-A71D-B2A3918D2881}"/>
    <dgm:cxn modelId="{698FE2DD-5903-0740-9743-CA300C8485B7}" type="presOf" srcId="{E7092A90-65E5-7C4D-8E46-AB6AC25E6481}" destId="{23BCE755-F3F3-414D-A117-856926A4F885}" srcOrd="0" destOrd="0" presId="urn:microsoft.com/office/officeart/2005/8/layout/venn1"/>
    <dgm:cxn modelId="{73081F1B-30AF-074A-BA78-EA5980CB2B40}" type="presParOf" srcId="{A07B5120-F097-7442-8BE4-42D4B0CF5253}" destId="{23BCE755-F3F3-414D-A117-856926A4F885}" srcOrd="0" destOrd="0" presId="urn:microsoft.com/office/officeart/2005/8/layout/venn1"/>
    <dgm:cxn modelId="{43864898-1177-634E-8966-BD10D1862DA7}" type="presParOf" srcId="{A07B5120-F097-7442-8BE4-42D4B0CF5253}" destId="{7022704B-0995-ED4B-8313-D9F3286A0F68}" srcOrd="1" destOrd="0" presId="urn:microsoft.com/office/officeart/2005/8/layout/venn1"/>
    <dgm:cxn modelId="{4347F1EB-5863-3B4E-BC9D-18BE35ECFAD0}" type="presParOf" srcId="{A07B5120-F097-7442-8BE4-42D4B0CF5253}" destId="{5D801269-D45B-854B-8355-6A6EA39BC53F}" srcOrd="2" destOrd="0" presId="urn:microsoft.com/office/officeart/2005/8/layout/venn1"/>
    <dgm:cxn modelId="{62A105C5-98C3-2546-B35C-5F4CAAD23862}" type="presParOf" srcId="{A07B5120-F097-7442-8BE4-42D4B0CF5253}" destId="{A88FC4D7-D7EC-5448-B6AB-6975322AEF56}" srcOrd="3" destOrd="0" presId="urn:microsoft.com/office/officeart/2005/8/layout/venn1"/>
    <dgm:cxn modelId="{50F76036-409A-C540-AE1C-54290F2E3BEC}" type="presParOf" srcId="{A07B5120-F097-7442-8BE4-42D4B0CF5253}" destId="{6A64C0EF-83A8-CB44-9102-D9E3A676D1FF}" srcOrd="4" destOrd="0" presId="urn:microsoft.com/office/officeart/2005/8/layout/venn1"/>
    <dgm:cxn modelId="{C217ADA7-7EDB-1D4D-995D-3950CEFF3C4E}" type="presParOf" srcId="{A07B5120-F097-7442-8BE4-42D4B0CF5253}" destId="{C4A7EEDF-4F0B-E741-970E-C693A28835B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CB733B-834C-F749-9729-6A705795C2B3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E7092A90-65E5-7C4D-8E46-AB6AC25E6481}">
      <dgm:prSet phldrT="[テキスト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Large Mass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3011B849-72C8-6F4E-ADA7-265F27721540}" type="par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24286D91-DB63-8640-A71D-B2A3918D2881}" type="sibTrans" cxnId="{851CE3D9-572E-CD46-B4E4-09EF5F9F8625}">
      <dgm:prSet/>
      <dgm:spPr/>
      <dgm:t>
        <a:bodyPr/>
        <a:lstStyle/>
        <a:p>
          <a:endParaRPr kumimoji="1" lang="ja-JP" altLang="en-US"/>
        </a:p>
      </dgm:t>
    </dgm:pt>
    <dgm:pt modelId="{8BACA6C9-6EC4-BB46-90F3-47D8171BC5D9}">
      <dgm:prSet phldrT="[テキスト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BG-Free Technique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2621C76E-5500-A64E-B56A-3F43A3E4C916}" type="par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0CF6FF1B-1DB9-E840-90D9-726FC24232AA}" type="sibTrans" cxnId="{04DC7CCB-E46B-F546-8424-F4297545C1A1}">
      <dgm:prSet/>
      <dgm:spPr/>
      <dgm:t>
        <a:bodyPr/>
        <a:lstStyle/>
        <a:p>
          <a:endParaRPr kumimoji="1" lang="ja-JP" altLang="en-US"/>
        </a:p>
      </dgm:t>
    </dgm:pt>
    <dgm:pt modelId="{ED11B0D1-4849-914A-84AC-4DF0CB4E7919}">
      <dgm:prSet phldrT="[テキスト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kumimoji="1" lang="en-US" altLang="ja-JP" dirty="0">
              <a:latin typeface="Avenir Next" panose="020B0503020202020204" pitchFamily="34" charset="0"/>
            </a:rPr>
            <a:t>Good Energy Resolution</a:t>
          </a:r>
          <a:endParaRPr kumimoji="1" lang="ja-JP" altLang="en-US">
            <a:latin typeface="Avenir Next" panose="020B0503020202020204" pitchFamily="34" charset="0"/>
          </a:endParaRPr>
        </a:p>
      </dgm:t>
    </dgm:pt>
    <dgm:pt modelId="{CCEBA9D2-AFD7-3748-8345-75AF7C0A1F05}" type="par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B58D4F21-0611-CA4C-92E4-4CB3A8CD5210}" type="sibTrans" cxnId="{22BDEE94-9851-C44A-B973-ED97BB8184E6}">
      <dgm:prSet/>
      <dgm:spPr/>
      <dgm:t>
        <a:bodyPr/>
        <a:lstStyle/>
        <a:p>
          <a:endParaRPr kumimoji="1" lang="ja-JP" altLang="en-US"/>
        </a:p>
      </dgm:t>
    </dgm:pt>
    <dgm:pt modelId="{A07B5120-F097-7442-8BE4-42D4B0CF5253}" type="pres">
      <dgm:prSet presAssocID="{AECB733B-834C-F749-9729-6A705795C2B3}" presName="compositeShape" presStyleCnt="0">
        <dgm:presLayoutVars>
          <dgm:chMax val="7"/>
          <dgm:dir/>
          <dgm:resizeHandles val="exact"/>
        </dgm:presLayoutVars>
      </dgm:prSet>
      <dgm:spPr/>
    </dgm:pt>
    <dgm:pt modelId="{23BCE755-F3F3-414D-A117-856926A4F885}" type="pres">
      <dgm:prSet presAssocID="{E7092A90-65E5-7C4D-8E46-AB6AC25E6481}" presName="circ1" presStyleLbl="vennNode1" presStyleIdx="0" presStyleCnt="3"/>
      <dgm:spPr/>
    </dgm:pt>
    <dgm:pt modelId="{7022704B-0995-ED4B-8313-D9F3286A0F68}" type="pres">
      <dgm:prSet presAssocID="{E7092A90-65E5-7C4D-8E46-AB6AC25E64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801269-D45B-854B-8355-6A6EA39BC53F}" type="pres">
      <dgm:prSet presAssocID="{8BACA6C9-6EC4-BB46-90F3-47D8171BC5D9}" presName="circ2" presStyleLbl="vennNode1" presStyleIdx="1" presStyleCnt="3"/>
      <dgm:spPr/>
    </dgm:pt>
    <dgm:pt modelId="{A88FC4D7-D7EC-5448-B6AB-6975322AEF56}" type="pres">
      <dgm:prSet presAssocID="{8BACA6C9-6EC4-BB46-90F3-47D8171BC5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64C0EF-83A8-CB44-9102-D9E3A676D1FF}" type="pres">
      <dgm:prSet presAssocID="{ED11B0D1-4849-914A-84AC-4DF0CB4E7919}" presName="circ3" presStyleLbl="vennNode1" presStyleIdx="2" presStyleCnt="3"/>
      <dgm:spPr/>
    </dgm:pt>
    <dgm:pt modelId="{C4A7EEDF-4F0B-E741-970E-C693A28835B1}" type="pres">
      <dgm:prSet presAssocID="{ED11B0D1-4849-914A-84AC-4DF0CB4E791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CA81A4E-356C-6343-A951-B95B2C67EA00}" type="presOf" srcId="{8BACA6C9-6EC4-BB46-90F3-47D8171BC5D9}" destId="{A88FC4D7-D7EC-5448-B6AB-6975322AEF56}" srcOrd="1" destOrd="0" presId="urn:microsoft.com/office/officeart/2005/8/layout/venn1"/>
    <dgm:cxn modelId="{B7E8104F-E0E4-4A44-9F26-433DF8517AF6}" type="presOf" srcId="{8BACA6C9-6EC4-BB46-90F3-47D8171BC5D9}" destId="{5D801269-D45B-854B-8355-6A6EA39BC53F}" srcOrd="0" destOrd="0" presId="urn:microsoft.com/office/officeart/2005/8/layout/venn1"/>
    <dgm:cxn modelId="{AFB52153-8247-9642-90D5-26F087286DF2}" type="presOf" srcId="{AECB733B-834C-F749-9729-6A705795C2B3}" destId="{A07B5120-F097-7442-8BE4-42D4B0CF5253}" srcOrd="0" destOrd="0" presId="urn:microsoft.com/office/officeart/2005/8/layout/venn1"/>
    <dgm:cxn modelId="{CBBA3C5B-A22C-174B-9FAB-0FD589C7CB4D}" type="presOf" srcId="{E7092A90-65E5-7C4D-8E46-AB6AC25E6481}" destId="{7022704B-0995-ED4B-8313-D9F3286A0F68}" srcOrd="1" destOrd="0" presId="urn:microsoft.com/office/officeart/2005/8/layout/venn1"/>
    <dgm:cxn modelId="{22BDEE94-9851-C44A-B973-ED97BB8184E6}" srcId="{AECB733B-834C-F749-9729-6A705795C2B3}" destId="{ED11B0D1-4849-914A-84AC-4DF0CB4E7919}" srcOrd="2" destOrd="0" parTransId="{CCEBA9D2-AFD7-3748-8345-75AF7C0A1F05}" sibTransId="{B58D4F21-0611-CA4C-92E4-4CB3A8CD5210}"/>
    <dgm:cxn modelId="{FD4E90C1-963E-F340-92C3-1A72147AF4F8}" type="presOf" srcId="{ED11B0D1-4849-914A-84AC-4DF0CB4E7919}" destId="{C4A7EEDF-4F0B-E741-970E-C693A28835B1}" srcOrd="1" destOrd="0" presId="urn:microsoft.com/office/officeart/2005/8/layout/venn1"/>
    <dgm:cxn modelId="{2A2130CA-59F5-C34C-9B56-70AF944F0CE8}" type="presOf" srcId="{ED11B0D1-4849-914A-84AC-4DF0CB4E7919}" destId="{6A64C0EF-83A8-CB44-9102-D9E3A676D1FF}" srcOrd="0" destOrd="0" presId="urn:microsoft.com/office/officeart/2005/8/layout/venn1"/>
    <dgm:cxn modelId="{04DC7CCB-E46B-F546-8424-F4297545C1A1}" srcId="{AECB733B-834C-F749-9729-6A705795C2B3}" destId="{8BACA6C9-6EC4-BB46-90F3-47D8171BC5D9}" srcOrd="1" destOrd="0" parTransId="{2621C76E-5500-A64E-B56A-3F43A3E4C916}" sibTransId="{0CF6FF1B-1DB9-E840-90D9-726FC24232AA}"/>
    <dgm:cxn modelId="{851CE3D9-572E-CD46-B4E4-09EF5F9F8625}" srcId="{AECB733B-834C-F749-9729-6A705795C2B3}" destId="{E7092A90-65E5-7C4D-8E46-AB6AC25E6481}" srcOrd="0" destOrd="0" parTransId="{3011B849-72C8-6F4E-ADA7-265F27721540}" sibTransId="{24286D91-DB63-8640-A71D-B2A3918D2881}"/>
    <dgm:cxn modelId="{698FE2DD-5903-0740-9743-CA300C8485B7}" type="presOf" srcId="{E7092A90-65E5-7C4D-8E46-AB6AC25E6481}" destId="{23BCE755-F3F3-414D-A117-856926A4F885}" srcOrd="0" destOrd="0" presId="urn:microsoft.com/office/officeart/2005/8/layout/venn1"/>
    <dgm:cxn modelId="{73081F1B-30AF-074A-BA78-EA5980CB2B40}" type="presParOf" srcId="{A07B5120-F097-7442-8BE4-42D4B0CF5253}" destId="{23BCE755-F3F3-414D-A117-856926A4F885}" srcOrd="0" destOrd="0" presId="urn:microsoft.com/office/officeart/2005/8/layout/venn1"/>
    <dgm:cxn modelId="{43864898-1177-634E-8966-BD10D1862DA7}" type="presParOf" srcId="{A07B5120-F097-7442-8BE4-42D4B0CF5253}" destId="{7022704B-0995-ED4B-8313-D9F3286A0F68}" srcOrd="1" destOrd="0" presId="urn:microsoft.com/office/officeart/2005/8/layout/venn1"/>
    <dgm:cxn modelId="{4347F1EB-5863-3B4E-BC9D-18BE35ECFAD0}" type="presParOf" srcId="{A07B5120-F097-7442-8BE4-42D4B0CF5253}" destId="{5D801269-D45B-854B-8355-6A6EA39BC53F}" srcOrd="2" destOrd="0" presId="urn:microsoft.com/office/officeart/2005/8/layout/venn1"/>
    <dgm:cxn modelId="{62A105C5-98C3-2546-B35C-5F4CAAD23862}" type="presParOf" srcId="{A07B5120-F097-7442-8BE4-42D4B0CF5253}" destId="{A88FC4D7-D7EC-5448-B6AB-6975322AEF56}" srcOrd="3" destOrd="0" presId="urn:microsoft.com/office/officeart/2005/8/layout/venn1"/>
    <dgm:cxn modelId="{50F76036-409A-C540-AE1C-54290F2E3BEC}" type="presParOf" srcId="{A07B5120-F097-7442-8BE4-42D4B0CF5253}" destId="{6A64C0EF-83A8-CB44-9102-D9E3A676D1FF}" srcOrd="4" destOrd="0" presId="urn:microsoft.com/office/officeart/2005/8/layout/venn1"/>
    <dgm:cxn modelId="{C217ADA7-7EDB-1D4D-995D-3950CEFF3C4E}" type="presParOf" srcId="{A07B5120-F097-7442-8BE4-42D4B0CF5253}" destId="{C4A7EEDF-4F0B-E741-970E-C693A28835B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256F44-493F-A840-8BFA-F868B0401303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3C411276-23FA-0848-8B5F-099057281B6E}">
      <dgm:prSet phldrT="[テキスト]" custT="1"/>
      <dgm:spPr/>
      <dgm:t>
        <a:bodyPr/>
        <a:lstStyle/>
        <a:p>
          <a:r>
            <a:rPr kumimoji="1" lang="en-US" altLang="ja-JP" sz="1800" dirty="0">
              <a:latin typeface="Avenir Next" panose="020B0503020202020204" pitchFamily="34" charset="0"/>
            </a:rPr>
            <a:t>2014-2018</a:t>
          </a:r>
          <a:endParaRPr kumimoji="1" lang="ja-JP" altLang="en-US" sz="1800">
            <a:latin typeface="Avenir Next" panose="020B0503020202020204" pitchFamily="34" charset="0"/>
          </a:endParaRPr>
        </a:p>
      </dgm:t>
    </dgm:pt>
    <dgm:pt modelId="{81821FD7-E64A-E742-A7FC-AF00C87A6DA0}" type="parTrans" cxnId="{80B78823-D181-F747-83C1-C63D01BCD736}">
      <dgm:prSet/>
      <dgm:spPr/>
      <dgm:t>
        <a:bodyPr/>
        <a:lstStyle/>
        <a:p>
          <a:endParaRPr kumimoji="1" lang="ja-JP" altLang="en-US"/>
        </a:p>
      </dgm:t>
    </dgm:pt>
    <dgm:pt modelId="{D9052987-E82B-A34E-8331-5FA7AEC23B50}" type="sibTrans" cxnId="{80B78823-D181-F747-83C1-C63D01BCD736}">
      <dgm:prSet/>
      <dgm:spPr/>
      <dgm:t>
        <a:bodyPr/>
        <a:lstStyle/>
        <a:p>
          <a:endParaRPr kumimoji="1" lang="ja-JP" altLang="en-US"/>
        </a:p>
      </dgm:t>
    </dgm:pt>
    <dgm:pt modelId="{ADB81AE8-99BF-2B47-8702-2294459BF762}">
      <dgm:prSet phldrT="[テキスト]" custT="1"/>
      <dgm:spPr/>
      <dgm:t>
        <a:bodyPr/>
        <a:lstStyle/>
        <a:p>
          <a:r>
            <a:rPr kumimoji="1" lang="en-US" altLang="ja-JP" sz="1800" dirty="0">
              <a:latin typeface="Avenir Next" panose="020B0503020202020204" pitchFamily="34" charset="0"/>
            </a:rPr>
            <a:t>2019~</a:t>
          </a:r>
          <a:endParaRPr kumimoji="1" lang="ja-JP" altLang="en-US" sz="1800">
            <a:latin typeface="Avenir Next" panose="020B0503020202020204" pitchFamily="34" charset="0"/>
          </a:endParaRPr>
        </a:p>
      </dgm:t>
    </dgm:pt>
    <dgm:pt modelId="{D3080D69-E665-4741-9F4A-BC1075A20CE3}" type="parTrans" cxnId="{4B75DA0E-EB84-1648-9A2E-5EFDB5342629}">
      <dgm:prSet/>
      <dgm:spPr/>
      <dgm:t>
        <a:bodyPr/>
        <a:lstStyle/>
        <a:p>
          <a:endParaRPr kumimoji="1" lang="ja-JP" altLang="en-US"/>
        </a:p>
      </dgm:t>
    </dgm:pt>
    <dgm:pt modelId="{A0F1DB5D-2BF4-C04C-912E-6F1F5E2D8A9D}" type="sibTrans" cxnId="{4B75DA0E-EB84-1648-9A2E-5EFDB5342629}">
      <dgm:prSet/>
      <dgm:spPr/>
      <dgm:t>
        <a:bodyPr/>
        <a:lstStyle/>
        <a:p>
          <a:endParaRPr kumimoji="1" lang="ja-JP" altLang="en-US"/>
        </a:p>
      </dgm:t>
    </dgm:pt>
    <dgm:pt modelId="{21FC79FE-F497-034D-81D5-3530D6441F71}">
      <dgm:prSet phldrT="[テキスト]" custT="1"/>
      <dgm:spPr/>
      <dgm:t>
        <a:bodyPr/>
        <a:lstStyle/>
        <a:p>
          <a:r>
            <a:rPr kumimoji="1" lang="en-US" altLang="ja-JP" sz="1800" dirty="0">
              <a:latin typeface="Avenir Next" panose="020B0503020202020204" pitchFamily="34" charset="0"/>
            </a:rPr>
            <a:t>2021~</a:t>
          </a:r>
          <a:endParaRPr kumimoji="1" lang="ja-JP" altLang="en-US" sz="1800">
            <a:latin typeface="Avenir Next" panose="020B0503020202020204" pitchFamily="34" charset="0"/>
          </a:endParaRPr>
        </a:p>
      </dgm:t>
    </dgm:pt>
    <dgm:pt modelId="{8176CA2B-317D-944A-9B4A-384D2CEC771A}" type="parTrans" cxnId="{E97495EA-7C78-5045-A307-52A99D7805F4}">
      <dgm:prSet/>
      <dgm:spPr/>
      <dgm:t>
        <a:bodyPr/>
        <a:lstStyle/>
        <a:p>
          <a:endParaRPr kumimoji="1" lang="ja-JP" altLang="en-US"/>
        </a:p>
      </dgm:t>
    </dgm:pt>
    <dgm:pt modelId="{1CB44F87-A66D-7A44-B752-C281B7AC6DB9}" type="sibTrans" cxnId="{E97495EA-7C78-5045-A307-52A99D7805F4}">
      <dgm:prSet/>
      <dgm:spPr/>
      <dgm:t>
        <a:bodyPr/>
        <a:lstStyle/>
        <a:p>
          <a:endParaRPr kumimoji="1" lang="ja-JP" altLang="en-US"/>
        </a:p>
      </dgm:t>
    </dgm:pt>
    <dgm:pt modelId="{6F1DA4CD-27BF-0D49-9DF1-EAC7F6FF152D}">
      <dgm:prSet custT="1"/>
      <dgm:spPr/>
      <dgm:t>
        <a:bodyPr/>
        <a:lstStyle/>
        <a:p>
          <a:r>
            <a:rPr kumimoji="1" lang="en-US" altLang="ja-JP" sz="1800" dirty="0">
              <a:latin typeface="Avenir Next" panose="020B0503020202020204" pitchFamily="34" charset="0"/>
            </a:rPr>
            <a:t>20XX~</a:t>
          </a:r>
          <a:endParaRPr kumimoji="1" lang="ja-JP" altLang="en-US" sz="1800">
            <a:latin typeface="Avenir Next" panose="020B0503020202020204" pitchFamily="34" charset="0"/>
          </a:endParaRPr>
        </a:p>
      </dgm:t>
    </dgm:pt>
    <dgm:pt modelId="{6BB6EE05-90FE-D144-8839-6EB046FA2405}" type="parTrans" cxnId="{9184D678-8446-0C49-8B87-5F1061821EF6}">
      <dgm:prSet/>
      <dgm:spPr/>
      <dgm:t>
        <a:bodyPr/>
        <a:lstStyle/>
        <a:p>
          <a:endParaRPr kumimoji="1" lang="ja-JP" altLang="en-US"/>
        </a:p>
      </dgm:t>
    </dgm:pt>
    <dgm:pt modelId="{91E9F0B3-5B1E-EA44-A9D5-B4D7AF017400}" type="sibTrans" cxnId="{9184D678-8446-0C49-8B87-5F1061821EF6}">
      <dgm:prSet/>
      <dgm:spPr/>
      <dgm:t>
        <a:bodyPr/>
        <a:lstStyle/>
        <a:p>
          <a:endParaRPr kumimoji="1" lang="ja-JP" altLang="en-US"/>
        </a:p>
      </dgm:t>
    </dgm:pt>
    <dgm:pt modelId="{647CB456-52EF-4148-967A-9043BD8BD885}" type="pres">
      <dgm:prSet presAssocID="{31256F44-493F-A840-8BFA-F868B0401303}" presName="arrowDiagram" presStyleCnt="0">
        <dgm:presLayoutVars>
          <dgm:chMax val="5"/>
          <dgm:dir/>
          <dgm:resizeHandles val="exact"/>
        </dgm:presLayoutVars>
      </dgm:prSet>
      <dgm:spPr/>
    </dgm:pt>
    <dgm:pt modelId="{375CA050-A1D5-4A46-8686-664EE25D6723}" type="pres">
      <dgm:prSet presAssocID="{31256F44-493F-A840-8BFA-F868B0401303}" presName="arrow" presStyleLbl="bgShp" presStyleIdx="0" presStyleCnt="1" custLinFactNeighborX="22909" custLinFactNeighborY="-12616"/>
      <dgm:spPr/>
    </dgm:pt>
    <dgm:pt modelId="{181A7F36-61FE-5D44-89B7-14C77A92EDED}" type="pres">
      <dgm:prSet presAssocID="{31256F44-493F-A840-8BFA-F868B0401303}" presName="arrowDiagram4" presStyleCnt="0"/>
      <dgm:spPr/>
    </dgm:pt>
    <dgm:pt modelId="{E4E22D7B-5201-3D4D-8021-C094393F5CBE}" type="pres">
      <dgm:prSet presAssocID="{3C411276-23FA-0848-8B5F-099057281B6E}" presName="bullet4a" presStyleLbl="node1" presStyleIdx="0" presStyleCnt="4"/>
      <dgm:spPr/>
    </dgm:pt>
    <dgm:pt modelId="{FB2AF3A1-E464-E64F-94C0-DDCCD092CDC6}" type="pres">
      <dgm:prSet presAssocID="{3C411276-23FA-0848-8B5F-099057281B6E}" presName="textBox4a" presStyleLbl="revTx" presStyleIdx="0" presStyleCnt="4">
        <dgm:presLayoutVars>
          <dgm:bulletEnabled val="1"/>
        </dgm:presLayoutVars>
      </dgm:prSet>
      <dgm:spPr/>
    </dgm:pt>
    <dgm:pt modelId="{1939EB9C-0C22-654D-A406-B0E427FEB20B}" type="pres">
      <dgm:prSet presAssocID="{ADB81AE8-99BF-2B47-8702-2294459BF762}" presName="bullet4b" presStyleLbl="node1" presStyleIdx="1" presStyleCnt="4"/>
      <dgm:spPr/>
    </dgm:pt>
    <dgm:pt modelId="{C09D000C-828B-CC43-B9E9-976243DDC59E}" type="pres">
      <dgm:prSet presAssocID="{ADB81AE8-99BF-2B47-8702-2294459BF762}" presName="textBox4b" presStyleLbl="revTx" presStyleIdx="1" presStyleCnt="4">
        <dgm:presLayoutVars>
          <dgm:bulletEnabled val="1"/>
        </dgm:presLayoutVars>
      </dgm:prSet>
      <dgm:spPr/>
    </dgm:pt>
    <dgm:pt modelId="{2BF2C3E7-78AC-984A-9DB6-5D79329886F9}" type="pres">
      <dgm:prSet presAssocID="{21FC79FE-F497-034D-81D5-3530D6441F71}" presName="bullet4c" presStyleLbl="node1" presStyleIdx="2" presStyleCnt="4"/>
      <dgm:spPr/>
    </dgm:pt>
    <dgm:pt modelId="{A04359CD-3CB3-234F-AE19-F8EB1B69A4FD}" type="pres">
      <dgm:prSet presAssocID="{21FC79FE-F497-034D-81D5-3530D6441F71}" presName="textBox4c" presStyleLbl="revTx" presStyleIdx="2" presStyleCnt="4">
        <dgm:presLayoutVars>
          <dgm:bulletEnabled val="1"/>
        </dgm:presLayoutVars>
      </dgm:prSet>
      <dgm:spPr/>
    </dgm:pt>
    <dgm:pt modelId="{1A0ECDFC-59E8-3346-8BF5-D62E8F800288}" type="pres">
      <dgm:prSet presAssocID="{6F1DA4CD-27BF-0D49-9DF1-EAC7F6FF152D}" presName="bullet4d" presStyleLbl="node1" presStyleIdx="3" presStyleCnt="4"/>
      <dgm:spPr/>
    </dgm:pt>
    <dgm:pt modelId="{F3CBFA7B-DA29-2848-B129-4476FE0A5C20}" type="pres">
      <dgm:prSet presAssocID="{6F1DA4CD-27BF-0D49-9DF1-EAC7F6FF152D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4B75DA0E-EB84-1648-9A2E-5EFDB5342629}" srcId="{31256F44-493F-A840-8BFA-F868B0401303}" destId="{ADB81AE8-99BF-2B47-8702-2294459BF762}" srcOrd="1" destOrd="0" parTransId="{D3080D69-E665-4741-9F4A-BC1075A20CE3}" sibTransId="{A0F1DB5D-2BF4-C04C-912E-6F1F5E2D8A9D}"/>
    <dgm:cxn modelId="{80B78823-D181-F747-83C1-C63D01BCD736}" srcId="{31256F44-493F-A840-8BFA-F868B0401303}" destId="{3C411276-23FA-0848-8B5F-099057281B6E}" srcOrd="0" destOrd="0" parTransId="{81821FD7-E64A-E742-A7FC-AF00C87A6DA0}" sibTransId="{D9052987-E82B-A34E-8331-5FA7AEC23B50}"/>
    <dgm:cxn modelId="{5ADBCA62-0A98-724E-8CEE-2EED9902612D}" type="presOf" srcId="{31256F44-493F-A840-8BFA-F868B0401303}" destId="{647CB456-52EF-4148-967A-9043BD8BD885}" srcOrd="0" destOrd="0" presId="urn:microsoft.com/office/officeart/2005/8/layout/arrow2"/>
    <dgm:cxn modelId="{9184D678-8446-0C49-8B87-5F1061821EF6}" srcId="{31256F44-493F-A840-8BFA-F868B0401303}" destId="{6F1DA4CD-27BF-0D49-9DF1-EAC7F6FF152D}" srcOrd="3" destOrd="0" parTransId="{6BB6EE05-90FE-D144-8839-6EB046FA2405}" sibTransId="{91E9F0B3-5B1E-EA44-A9D5-B4D7AF017400}"/>
    <dgm:cxn modelId="{E1225881-F526-1A43-9F0B-D6B07FE2E24C}" type="presOf" srcId="{ADB81AE8-99BF-2B47-8702-2294459BF762}" destId="{C09D000C-828B-CC43-B9E9-976243DDC59E}" srcOrd="0" destOrd="0" presId="urn:microsoft.com/office/officeart/2005/8/layout/arrow2"/>
    <dgm:cxn modelId="{288D76AD-5B13-5645-8695-70D3F13AF740}" type="presOf" srcId="{21FC79FE-F497-034D-81D5-3530D6441F71}" destId="{A04359CD-3CB3-234F-AE19-F8EB1B69A4FD}" srcOrd="0" destOrd="0" presId="urn:microsoft.com/office/officeart/2005/8/layout/arrow2"/>
    <dgm:cxn modelId="{C7BC80AE-72DD-4B4F-BB48-88D3790D66A3}" type="presOf" srcId="{3C411276-23FA-0848-8B5F-099057281B6E}" destId="{FB2AF3A1-E464-E64F-94C0-DDCCD092CDC6}" srcOrd="0" destOrd="0" presId="urn:microsoft.com/office/officeart/2005/8/layout/arrow2"/>
    <dgm:cxn modelId="{E97495EA-7C78-5045-A307-52A99D7805F4}" srcId="{31256F44-493F-A840-8BFA-F868B0401303}" destId="{21FC79FE-F497-034D-81D5-3530D6441F71}" srcOrd="2" destOrd="0" parTransId="{8176CA2B-317D-944A-9B4A-384D2CEC771A}" sibTransId="{1CB44F87-A66D-7A44-B752-C281B7AC6DB9}"/>
    <dgm:cxn modelId="{33B8DAF3-D46F-9846-95FD-CBA17D3C3A3D}" type="presOf" srcId="{6F1DA4CD-27BF-0D49-9DF1-EAC7F6FF152D}" destId="{F3CBFA7B-DA29-2848-B129-4476FE0A5C20}" srcOrd="0" destOrd="0" presId="urn:microsoft.com/office/officeart/2005/8/layout/arrow2"/>
    <dgm:cxn modelId="{B25B6CA2-E1E1-CC48-9F9F-DB675095B4D3}" type="presParOf" srcId="{647CB456-52EF-4148-967A-9043BD8BD885}" destId="{375CA050-A1D5-4A46-8686-664EE25D6723}" srcOrd="0" destOrd="0" presId="urn:microsoft.com/office/officeart/2005/8/layout/arrow2"/>
    <dgm:cxn modelId="{BE6ADD90-93C3-0E45-A100-D4A776359887}" type="presParOf" srcId="{647CB456-52EF-4148-967A-9043BD8BD885}" destId="{181A7F36-61FE-5D44-89B7-14C77A92EDED}" srcOrd="1" destOrd="0" presId="urn:microsoft.com/office/officeart/2005/8/layout/arrow2"/>
    <dgm:cxn modelId="{4D66A1A9-EF8F-B24C-A9CF-6E51AFDF476B}" type="presParOf" srcId="{181A7F36-61FE-5D44-89B7-14C77A92EDED}" destId="{E4E22D7B-5201-3D4D-8021-C094393F5CBE}" srcOrd="0" destOrd="0" presId="urn:microsoft.com/office/officeart/2005/8/layout/arrow2"/>
    <dgm:cxn modelId="{F3E46B02-28F4-0F4F-BB7D-C094CA7B1C1B}" type="presParOf" srcId="{181A7F36-61FE-5D44-89B7-14C77A92EDED}" destId="{FB2AF3A1-E464-E64F-94C0-DDCCD092CDC6}" srcOrd="1" destOrd="0" presId="urn:microsoft.com/office/officeart/2005/8/layout/arrow2"/>
    <dgm:cxn modelId="{828987F6-4CB2-B24D-83EF-85E61864F14D}" type="presParOf" srcId="{181A7F36-61FE-5D44-89B7-14C77A92EDED}" destId="{1939EB9C-0C22-654D-A406-B0E427FEB20B}" srcOrd="2" destOrd="0" presId="urn:microsoft.com/office/officeart/2005/8/layout/arrow2"/>
    <dgm:cxn modelId="{7BDB83CB-8C9B-DD40-BDBD-165E81714464}" type="presParOf" srcId="{181A7F36-61FE-5D44-89B7-14C77A92EDED}" destId="{C09D000C-828B-CC43-B9E9-976243DDC59E}" srcOrd="3" destOrd="0" presId="urn:microsoft.com/office/officeart/2005/8/layout/arrow2"/>
    <dgm:cxn modelId="{D9409AA7-4745-4745-88E4-A3D0B750AD88}" type="presParOf" srcId="{181A7F36-61FE-5D44-89B7-14C77A92EDED}" destId="{2BF2C3E7-78AC-984A-9DB6-5D79329886F9}" srcOrd="4" destOrd="0" presId="urn:microsoft.com/office/officeart/2005/8/layout/arrow2"/>
    <dgm:cxn modelId="{9A2F78A1-DA6C-DC44-83CD-DCF97C5E3355}" type="presParOf" srcId="{181A7F36-61FE-5D44-89B7-14C77A92EDED}" destId="{A04359CD-3CB3-234F-AE19-F8EB1B69A4FD}" srcOrd="5" destOrd="0" presId="urn:microsoft.com/office/officeart/2005/8/layout/arrow2"/>
    <dgm:cxn modelId="{F0311CD7-81E2-074D-A1FE-C59470466394}" type="presParOf" srcId="{181A7F36-61FE-5D44-89B7-14C77A92EDED}" destId="{1A0ECDFC-59E8-3346-8BF5-D62E8F800288}" srcOrd="6" destOrd="0" presId="urn:microsoft.com/office/officeart/2005/8/layout/arrow2"/>
    <dgm:cxn modelId="{47FCE528-F88E-674E-9493-5A480280D875}" type="presParOf" srcId="{181A7F36-61FE-5D44-89B7-14C77A92EDED}" destId="{F3CBFA7B-DA29-2848-B129-4476FE0A5C2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CE755-F3F3-414D-A117-856926A4F885}">
      <dsp:nvSpPr>
        <dsp:cNvPr id="0" name=""/>
        <dsp:cNvSpPr/>
      </dsp:nvSpPr>
      <dsp:spPr>
        <a:xfrm>
          <a:off x="2637948" y="54391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Large Mass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2986055" y="511282"/>
        <a:ext cx="1914588" cy="1174861"/>
      </dsp:txXfrm>
    </dsp:sp>
    <dsp:sp modelId="{5D801269-D45B-854B-8355-6A6EA39BC53F}">
      <dsp:nvSpPr>
        <dsp:cNvPr id="0" name=""/>
        <dsp:cNvSpPr/>
      </dsp:nvSpPr>
      <dsp:spPr>
        <a:xfrm>
          <a:off x="358001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BG-Free Technique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4378483" y="2360600"/>
        <a:ext cx="1566481" cy="1435941"/>
      </dsp:txXfrm>
    </dsp:sp>
    <dsp:sp modelId="{6A64C0EF-83A8-CB44-9102-D9E3A676D1FF}">
      <dsp:nvSpPr>
        <dsp:cNvPr id="0" name=""/>
        <dsp:cNvSpPr/>
      </dsp:nvSpPr>
      <dsp:spPr>
        <a:xfrm>
          <a:off x="169588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Good Energy Resolution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1941734" y="2360600"/>
        <a:ext cx="1566481" cy="14359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CE755-F3F3-414D-A117-856926A4F885}">
      <dsp:nvSpPr>
        <dsp:cNvPr id="0" name=""/>
        <dsp:cNvSpPr/>
      </dsp:nvSpPr>
      <dsp:spPr>
        <a:xfrm>
          <a:off x="2637948" y="54391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Large Mass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2986055" y="511282"/>
        <a:ext cx="1914588" cy="1174861"/>
      </dsp:txXfrm>
    </dsp:sp>
    <dsp:sp modelId="{5D801269-D45B-854B-8355-6A6EA39BC53F}">
      <dsp:nvSpPr>
        <dsp:cNvPr id="0" name=""/>
        <dsp:cNvSpPr/>
      </dsp:nvSpPr>
      <dsp:spPr>
        <a:xfrm>
          <a:off x="358001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BG-Free Technique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4378483" y="2360600"/>
        <a:ext cx="1566481" cy="1435941"/>
      </dsp:txXfrm>
    </dsp:sp>
    <dsp:sp modelId="{6A64C0EF-83A8-CB44-9102-D9E3A676D1FF}">
      <dsp:nvSpPr>
        <dsp:cNvPr id="0" name=""/>
        <dsp:cNvSpPr/>
      </dsp:nvSpPr>
      <dsp:spPr>
        <a:xfrm>
          <a:off x="1695883" y="1686143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Good Energy Resolution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1941734" y="2360600"/>
        <a:ext cx="1566481" cy="1435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CE755-F3F3-414D-A117-856926A4F885}">
      <dsp:nvSpPr>
        <dsp:cNvPr id="0" name=""/>
        <dsp:cNvSpPr/>
      </dsp:nvSpPr>
      <dsp:spPr>
        <a:xfrm>
          <a:off x="2637948" y="54391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Large Mass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2986055" y="511282"/>
        <a:ext cx="1914588" cy="1174861"/>
      </dsp:txXfrm>
    </dsp:sp>
    <dsp:sp modelId="{5D801269-D45B-854B-8355-6A6EA39BC53F}">
      <dsp:nvSpPr>
        <dsp:cNvPr id="0" name=""/>
        <dsp:cNvSpPr/>
      </dsp:nvSpPr>
      <dsp:spPr>
        <a:xfrm>
          <a:off x="3580013" y="1686143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BG-Free Technique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4378483" y="2360600"/>
        <a:ext cx="1566481" cy="1435941"/>
      </dsp:txXfrm>
    </dsp:sp>
    <dsp:sp modelId="{6A64C0EF-83A8-CB44-9102-D9E3A676D1FF}">
      <dsp:nvSpPr>
        <dsp:cNvPr id="0" name=""/>
        <dsp:cNvSpPr/>
      </dsp:nvSpPr>
      <dsp:spPr>
        <a:xfrm>
          <a:off x="1695883" y="1686143"/>
          <a:ext cx="2610802" cy="2610802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Good Energy Resolution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1941734" y="2360600"/>
        <a:ext cx="1566481" cy="1435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CE755-F3F3-414D-A117-856926A4F885}">
      <dsp:nvSpPr>
        <dsp:cNvPr id="0" name=""/>
        <dsp:cNvSpPr/>
      </dsp:nvSpPr>
      <dsp:spPr>
        <a:xfrm>
          <a:off x="2637948" y="54391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Large Mass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2986055" y="511282"/>
        <a:ext cx="1914588" cy="1174861"/>
      </dsp:txXfrm>
    </dsp:sp>
    <dsp:sp modelId="{5D801269-D45B-854B-8355-6A6EA39BC53F}">
      <dsp:nvSpPr>
        <dsp:cNvPr id="0" name=""/>
        <dsp:cNvSpPr/>
      </dsp:nvSpPr>
      <dsp:spPr>
        <a:xfrm>
          <a:off x="3580013" y="1686143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BG-Free Technique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4378483" y="2360600"/>
        <a:ext cx="1566481" cy="1435941"/>
      </dsp:txXfrm>
    </dsp:sp>
    <dsp:sp modelId="{6A64C0EF-83A8-CB44-9102-D9E3A676D1FF}">
      <dsp:nvSpPr>
        <dsp:cNvPr id="0" name=""/>
        <dsp:cNvSpPr/>
      </dsp:nvSpPr>
      <dsp:spPr>
        <a:xfrm>
          <a:off x="1695883" y="1686143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latin typeface="Avenir Next" panose="020B0503020202020204" pitchFamily="34" charset="0"/>
            </a:rPr>
            <a:t>Good Energy Resolution</a:t>
          </a:r>
          <a:endParaRPr kumimoji="1" lang="ja-JP" altLang="en-US" sz="2500" kern="1200">
            <a:latin typeface="Avenir Next" panose="020B0503020202020204" pitchFamily="34" charset="0"/>
          </a:endParaRPr>
        </a:p>
      </dsp:txBody>
      <dsp:txXfrm>
        <a:off x="1941734" y="2360600"/>
        <a:ext cx="1566481" cy="1435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CA050-A1D5-4A46-8686-664EE25D6723}">
      <dsp:nvSpPr>
        <dsp:cNvPr id="0" name=""/>
        <dsp:cNvSpPr/>
      </dsp:nvSpPr>
      <dsp:spPr>
        <a:xfrm>
          <a:off x="0" y="0"/>
          <a:ext cx="8538499" cy="533656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22D7B-5201-3D4D-8021-C094393F5CBE}">
      <dsp:nvSpPr>
        <dsp:cNvPr id="0" name=""/>
        <dsp:cNvSpPr/>
      </dsp:nvSpPr>
      <dsp:spPr>
        <a:xfrm>
          <a:off x="841042" y="3974662"/>
          <a:ext cx="196385" cy="196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AF3A1-E464-E64F-94C0-DDCCD092CDC6}">
      <dsp:nvSpPr>
        <dsp:cNvPr id="0" name=""/>
        <dsp:cNvSpPr/>
      </dsp:nvSpPr>
      <dsp:spPr>
        <a:xfrm>
          <a:off x="939234" y="4072855"/>
          <a:ext cx="1460083" cy="1270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6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800" kern="1200" dirty="0">
              <a:latin typeface="Avenir Next" panose="020B0503020202020204" pitchFamily="34" charset="0"/>
            </a:rPr>
            <a:t>2014-2018</a:t>
          </a:r>
          <a:endParaRPr kumimoji="1" lang="ja-JP" altLang="en-US" sz="1800" kern="1200">
            <a:latin typeface="Avenir Next" panose="020B0503020202020204" pitchFamily="34" charset="0"/>
          </a:endParaRPr>
        </a:p>
      </dsp:txBody>
      <dsp:txXfrm>
        <a:off x="939234" y="4072855"/>
        <a:ext cx="1460083" cy="1270101"/>
      </dsp:txXfrm>
    </dsp:sp>
    <dsp:sp modelId="{1939EB9C-0C22-654D-A406-B0E427FEB20B}">
      <dsp:nvSpPr>
        <dsp:cNvPr id="0" name=""/>
        <dsp:cNvSpPr/>
      </dsp:nvSpPr>
      <dsp:spPr>
        <a:xfrm>
          <a:off x="2228548" y="2733378"/>
          <a:ext cx="341539" cy="3415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D000C-828B-CC43-B9E9-976243DDC59E}">
      <dsp:nvSpPr>
        <dsp:cNvPr id="0" name=""/>
        <dsp:cNvSpPr/>
      </dsp:nvSpPr>
      <dsp:spPr>
        <a:xfrm>
          <a:off x="2399318" y="2904148"/>
          <a:ext cx="1793084" cy="2438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975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800" kern="1200" dirty="0">
              <a:latin typeface="Avenir Next" panose="020B0503020202020204" pitchFamily="34" charset="0"/>
            </a:rPr>
            <a:t>2019~</a:t>
          </a:r>
          <a:endParaRPr kumimoji="1" lang="ja-JP" altLang="en-US" sz="1800" kern="1200">
            <a:latin typeface="Avenir Next" panose="020B0503020202020204" pitchFamily="34" charset="0"/>
          </a:endParaRPr>
        </a:p>
      </dsp:txBody>
      <dsp:txXfrm>
        <a:off x="2399318" y="2904148"/>
        <a:ext cx="1793084" cy="2438808"/>
      </dsp:txXfrm>
    </dsp:sp>
    <dsp:sp modelId="{2BF2C3E7-78AC-984A-9DB6-5D79329886F9}">
      <dsp:nvSpPr>
        <dsp:cNvPr id="0" name=""/>
        <dsp:cNvSpPr/>
      </dsp:nvSpPr>
      <dsp:spPr>
        <a:xfrm>
          <a:off x="4000286" y="1818691"/>
          <a:ext cx="452540" cy="4525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359CD-3CB3-234F-AE19-F8EB1B69A4FD}">
      <dsp:nvSpPr>
        <dsp:cNvPr id="0" name=""/>
        <dsp:cNvSpPr/>
      </dsp:nvSpPr>
      <dsp:spPr>
        <a:xfrm>
          <a:off x="4226557" y="2044962"/>
          <a:ext cx="1793084" cy="3297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79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800" kern="1200" dirty="0">
              <a:latin typeface="Avenir Next" panose="020B0503020202020204" pitchFamily="34" charset="0"/>
            </a:rPr>
            <a:t>2021~</a:t>
          </a:r>
          <a:endParaRPr kumimoji="1" lang="ja-JP" altLang="en-US" sz="1800" kern="1200">
            <a:latin typeface="Avenir Next" panose="020B0503020202020204" pitchFamily="34" charset="0"/>
          </a:endParaRPr>
        </a:p>
      </dsp:txBody>
      <dsp:txXfrm>
        <a:off x="4226557" y="2044962"/>
        <a:ext cx="1793084" cy="3297995"/>
      </dsp:txXfrm>
    </dsp:sp>
    <dsp:sp modelId="{1A0ECDFC-59E8-3346-8BF5-D62E8F800288}">
      <dsp:nvSpPr>
        <dsp:cNvPr id="0" name=""/>
        <dsp:cNvSpPr/>
      </dsp:nvSpPr>
      <dsp:spPr>
        <a:xfrm>
          <a:off x="5929987" y="1213525"/>
          <a:ext cx="606233" cy="606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BFA7B-DA29-2848-B129-4476FE0A5C20}">
      <dsp:nvSpPr>
        <dsp:cNvPr id="0" name=""/>
        <dsp:cNvSpPr/>
      </dsp:nvSpPr>
      <dsp:spPr>
        <a:xfrm>
          <a:off x="6233104" y="1516642"/>
          <a:ext cx="1793084" cy="3826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123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800" kern="1200" dirty="0">
              <a:latin typeface="Avenir Next" panose="020B0503020202020204" pitchFamily="34" charset="0"/>
            </a:rPr>
            <a:t>20XX~</a:t>
          </a:r>
          <a:endParaRPr kumimoji="1" lang="ja-JP" altLang="en-US" sz="1800" kern="1200">
            <a:latin typeface="Avenir Next" panose="020B0503020202020204" pitchFamily="34" charset="0"/>
          </a:endParaRPr>
        </a:p>
      </dsp:txBody>
      <dsp:txXfrm>
        <a:off x="6233104" y="1516642"/>
        <a:ext cx="1793084" cy="3826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CB28C7B-E8AE-C645-838C-4CCE63A2CD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" altLang="ja-JP"/>
              <a:t>testestsetets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851778-BADB-B547-92B7-0D83B74239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68E12-EC20-6942-A0EE-45B446E848F0}" type="datetimeFigureOut">
              <a:rPr kumimoji="1" lang="ja-JP" altLang="en-US" smtClean="0"/>
              <a:t>2019/3/4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B02E81D-CAA9-054B-841E-6EC9C4D764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CE33C5-D3DA-E445-BC6B-90543BF2B9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A5BF5-7642-6747-9FB1-38289F7AD8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91009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" altLang="ja-JP"/>
              <a:t>testestsetets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CF37-BE0A-D344-AD94-F0D5B4E53260}" type="datetimeFigureOut">
              <a:rPr kumimoji="1" lang="ja-JP" altLang="en-US" smtClean="0"/>
              <a:t>2019/3/4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784732" y="586169"/>
            <a:ext cx="3288535" cy="246640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3338111"/>
            <a:ext cx="5486400" cy="46628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
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
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
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DD0CB-228C-B24A-9676-2736A4E396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850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b="0" i="0" kern="1200">
        <a:solidFill>
          <a:schemeClr val="tx1"/>
        </a:solidFill>
        <a:latin typeface="Avenir Next" panose="020B0503020202020204" pitchFamily="34" charset="0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ja-JP" altLang="en-US" sz="1600" strike="sngStrike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497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kumimoji="1" lang="ja-JP" altLang="en-US" sz="1800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70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ja-JP" altLang="en-US" sz="18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889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ja-JP" altLang="en-US" sz="1800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853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8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580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207963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2826482"/>
            <a:ext cx="5486400" cy="46628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800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614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864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154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578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032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59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ja-JP" altLang="en-US" sz="16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793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120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92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3178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656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936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48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157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833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28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600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1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kumimoji="1" lang="ja-JP" altLang="en-US" sz="1600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88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600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846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ja-JP" altLang="en-US" sz="16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250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8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57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800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137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784350" y="585788"/>
            <a:ext cx="3289300" cy="24669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8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DD0CB-228C-B24A-9676-2736A4E3964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32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u="none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fld id="{8D82A45E-C355-004F-927B-8D206AD4DF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89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fld id="{8D82A45E-C355-004F-927B-8D206AD4DF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03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 Math" panose="02040503050406030204" pitchFamily="18" charset="0"/>
              </a:defRPr>
            </a:lvl1pPr>
          </a:lstStyle>
          <a:p>
            <a:fld id="{8D82A45E-C355-004F-927B-8D206AD4DF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773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</a:defRPr>
            </a:lvl1pPr>
          </a:lstStyle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</a:defRPr>
            </a:lvl1pPr>
          </a:lstStyle>
          <a:p>
            <a:r>
              <a:rPr kumimoji="1" lang="en-US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</a:defRPr>
            </a:lvl1pPr>
          </a:lstStyle>
          <a:p>
            <a:fld id="{8D82A45E-C355-004F-927B-8D206AD4DF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74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u="sng" kern="1200">
          <a:solidFill>
            <a:srgbClr val="00B050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.emf"/><Relationship Id="rId4" Type="http://schemas.openxmlformats.org/officeDocument/2006/relationships/diagramLayout" Target="../diagrams/layout3.xml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2E76CC-9C05-754C-82FB-E4F2B7786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08691"/>
            <a:ext cx="7772400" cy="2387600"/>
          </a:xfrm>
        </p:spPr>
        <p:txBody>
          <a:bodyPr>
            <a:normAutofit fontScale="90000"/>
          </a:bodyPr>
          <a:lstStyle/>
          <a:p>
            <a:br>
              <a:rPr kumimoji="1" lang="en-US" altLang="ja-JP" dirty="0">
                <a:latin typeface="Avenir Next" panose="020B0503020202020204" pitchFamily="34" charset="0"/>
              </a:rPr>
            </a:br>
            <a:r>
              <a:rPr kumimoji="1" lang="en-US" altLang="ja-JP" dirty="0">
                <a:latin typeface="Avenir Next" panose="020B0503020202020204" pitchFamily="34" charset="0"/>
              </a:rPr>
              <a:t>High-pressure </a:t>
            </a:r>
            <a:r>
              <a:rPr kumimoji="1" lang="en-US" altLang="ja-JP" dirty="0" err="1">
                <a:latin typeface="Avenir Next" panose="020B0503020202020204" pitchFamily="34" charset="0"/>
              </a:rPr>
              <a:t>Xe</a:t>
            </a:r>
            <a:r>
              <a:rPr kumimoji="1" lang="en-US" altLang="ja-JP" dirty="0">
                <a:latin typeface="Avenir Next" panose="020B0503020202020204" pitchFamily="34" charset="0"/>
              </a:rPr>
              <a:t> gas TPC for BG-free 0v2b search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F93C48A-4995-024E-97B8-363AEAEBB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232798"/>
            <a:ext cx="6858000" cy="958886"/>
          </a:xfrm>
        </p:spPr>
        <p:txBody>
          <a:bodyPr/>
          <a:lstStyle/>
          <a:p>
            <a:r>
              <a:rPr kumimoji="1" lang="en-US" altLang="ja-JP" dirty="0" err="1">
                <a:latin typeface="Avenir Next" panose="020B0503020202020204" pitchFamily="34" charset="0"/>
              </a:rPr>
              <a:t>S.Obara</a:t>
            </a:r>
            <a:r>
              <a:rPr kumimoji="1" lang="en-US" altLang="ja-JP" dirty="0">
                <a:latin typeface="Avenir Next" panose="020B0503020202020204" pitchFamily="34" charset="0"/>
              </a:rPr>
              <a:t>,</a:t>
            </a:r>
          </a:p>
          <a:p>
            <a:r>
              <a:rPr lang="en-US" altLang="ja-JP" dirty="0">
                <a:latin typeface="Avenir Next" panose="020B0503020202020204" pitchFamily="34" charset="0"/>
              </a:rPr>
              <a:t>For the AXEL Collaboration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25F441-D837-C449-9A3A-B8A9629C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5C0D4C-ACEE-8A4D-A555-FE387D47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4F34FE-24F8-854B-AAD6-6F6B4832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C1DBA2C-F9C0-C847-BA98-1FC63AD4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11" y="500948"/>
            <a:ext cx="2472776" cy="14077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37FE09-2B9A-094C-9BA7-8126095F9D1E}"/>
              </a:ext>
            </a:extLst>
          </p:cNvPr>
          <p:cNvSpPr txBox="1"/>
          <p:nvPr/>
        </p:nvSpPr>
        <p:spPr>
          <a:xfrm>
            <a:off x="1688644" y="5353967"/>
            <a:ext cx="5766710" cy="9233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Neutrino-less Double Beta-Decay (0v2b)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ELCC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Large Volume, Good Energy Resolution, Tracking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150196-A134-F748-BEC7-BA7226F2E582}"/>
              </a:ext>
            </a:extLst>
          </p:cNvPr>
          <p:cNvSpPr txBox="1"/>
          <p:nvPr/>
        </p:nvSpPr>
        <p:spPr>
          <a:xfrm>
            <a:off x="583466" y="5141655"/>
            <a:ext cx="10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keywords</a:t>
            </a:r>
            <a:endParaRPr kumimoji="1" lang="ja-JP" altLang="en-US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396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362B5-9D58-454A-828A-826B9989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AXEL – Conceptual Design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90E34-C270-6A4B-A86F-B95FB13F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71B14B-5E74-3148-8EFC-EB59EF4D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F254F1-7C3C-6A43-9252-EFD94760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05B3F9-E9F9-754F-A2C1-AE727619AF4B}"/>
              </a:ext>
            </a:extLst>
          </p:cNvPr>
          <p:cNvSpPr txBox="1"/>
          <p:nvPr/>
        </p:nvSpPr>
        <p:spPr>
          <a:xfrm>
            <a:off x="5619750" y="37636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</a:t>
            </a:r>
            <a:r>
              <a:rPr kumimoji="1" lang="en-US" altLang="ja-JP" dirty="0">
                <a:latin typeface="Avenir Next" panose="020B0503020202020204" pitchFamily="34" charset="0"/>
              </a:rPr>
              <a:t> </a:t>
            </a:r>
            <a:r>
              <a:rPr kumimoji="1" lang="en-US" altLang="ja-JP" b="1" dirty="0">
                <a:latin typeface="Avenir Next" panose="020B0503020202020204" pitchFamily="34" charset="0"/>
              </a:rPr>
              <a:t>X</a:t>
            </a:r>
            <a:r>
              <a:rPr kumimoji="1" lang="en-US" altLang="ja-JP" dirty="0">
                <a:latin typeface="Avenir Next" panose="020B0503020202020204" pitchFamily="34" charset="0"/>
              </a:rPr>
              <a:t>enon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E</a:t>
            </a:r>
            <a:r>
              <a:rPr kumimoji="1" lang="en-US" altLang="ja-JP" dirty="0" err="1">
                <a:latin typeface="Avenir Next" panose="020B0503020202020204" pitchFamily="34" charset="0"/>
              </a:rPr>
              <a:t>lectro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L</a:t>
            </a:r>
            <a:r>
              <a:rPr kumimoji="1" lang="en-US" altLang="ja-JP" dirty="0" err="1">
                <a:latin typeface="Avenir Next" panose="020B0503020202020204" pitchFamily="34" charset="0"/>
              </a:rPr>
              <a:t>uminescence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B1B8DA-895B-954B-9E13-336603D7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2" y="2218274"/>
            <a:ext cx="5054356" cy="3528513"/>
          </a:xfrm>
          <a:prstGeom prst="rect">
            <a:avLst/>
          </a:prstGeom>
        </p:spPr>
      </p:pic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4EFD9074-ADA5-9A4E-8BAF-68D1D37A16F0}"/>
              </a:ext>
            </a:extLst>
          </p:cNvPr>
          <p:cNvSpPr/>
          <p:nvPr/>
        </p:nvSpPr>
        <p:spPr>
          <a:xfrm>
            <a:off x="3699691" y="1406829"/>
            <a:ext cx="1145894" cy="520861"/>
          </a:xfrm>
          <a:prstGeom prst="wedgeRoundRectCallout">
            <a:avLst>
              <a:gd name="adj1" fmla="val 33712"/>
              <a:gd name="adj2" fmla="val 220277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Tracking Plane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3C417DE0-DE13-1848-88E9-13A06BCFA1D1}"/>
              </a:ext>
            </a:extLst>
          </p:cNvPr>
          <p:cNvSpPr/>
          <p:nvPr/>
        </p:nvSpPr>
        <p:spPr>
          <a:xfrm>
            <a:off x="702479" y="1381663"/>
            <a:ext cx="1304656" cy="520861"/>
          </a:xfrm>
          <a:prstGeom prst="wedgeRoundRectCallout">
            <a:avLst>
              <a:gd name="adj1" fmla="val -41653"/>
              <a:gd name="adj2" fmla="val 22759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0</a:t>
            </a:r>
            <a:r>
              <a:rPr kumimoji="1" lang="en-US" altLang="ja-JP" dirty="0">
                <a:latin typeface="Avenir Next" panose="020B0503020202020204" pitchFamily="34" charset="0"/>
              </a:rPr>
              <a:t> Timing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8570CCD1-69D9-804E-B5D4-C21EE2C8C323}"/>
              </a:ext>
            </a:extLst>
          </p:cNvPr>
          <p:cNvSpPr/>
          <p:nvPr/>
        </p:nvSpPr>
        <p:spPr>
          <a:xfrm>
            <a:off x="2686049" y="5546663"/>
            <a:ext cx="1911885" cy="520861"/>
          </a:xfrm>
          <a:prstGeom prst="wedgeRoundRectCallout">
            <a:avLst>
              <a:gd name="adj1" fmla="val -28025"/>
              <a:gd name="adj2" fmla="val -84507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Drift Field Cage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A2BBD9A-5A88-C249-8D74-1B4259B0E7C3}"/>
              </a:ext>
            </a:extLst>
          </p:cNvPr>
          <p:cNvGrpSpPr/>
          <p:nvPr/>
        </p:nvGrpSpPr>
        <p:grpSpPr>
          <a:xfrm>
            <a:off x="5359078" y="3149600"/>
            <a:ext cx="3569022" cy="1511300"/>
            <a:chOff x="5359078" y="3149600"/>
            <a:chExt cx="3569022" cy="15113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9462138-ED19-394F-8CE5-D97801CB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50" y="3406248"/>
              <a:ext cx="3065177" cy="944503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FFA9232-6D20-3B40-8A7D-A8EF525A4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9442" y="3406248"/>
              <a:ext cx="707341" cy="303657"/>
            </a:xfrm>
            <a:prstGeom prst="rect">
              <a:avLst/>
            </a:prstGeom>
          </p:spPr>
        </p:pic>
        <p:sp>
          <p:nvSpPr>
            <p:cNvPr id="10" name="角丸四角形吹き出し 9">
              <a:extLst>
                <a:ext uri="{FF2B5EF4-FFF2-40B4-BE49-F238E27FC236}">
                  <a16:creationId xmlns:a16="http://schemas.microsoft.com/office/drawing/2014/main" id="{41FB505D-5A42-E944-B376-271558EA530F}"/>
                </a:ext>
              </a:extLst>
            </p:cNvPr>
            <p:cNvSpPr/>
            <p:nvPr/>
          </p:nvSpPr>
          <p:spPr>
            <a:xfrm>
              <a:off x="5359078" y="3149600"/>
              <a:ext cx="3569022" cy="1511300"/>
            </a:xfrm>
            <a:prstGeom prst="wedgeRoundRectCallout">
              <a:avLst>
                <a:gd name="adj1" fmla="val -67474"/>
                <a:gd name="adj2" fmla="val -9492"/>
                <a:gd name="adj3" fmla="val 16667"/>
              </a:avLst>
            </a:prstGeom>
            <a:noFill/>
            <a:ln w="158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8B139D-E8E5-8A45-B324-55913DB61357}"/>
              </a:ext>
            </a:extLst>
          </p:cNvPr>
          <p:cNvSpPr txBox="1"/>
          <p:nvPr/>
        </p:nvSpPr>
        <p:spPr>
          <a:xfrm>
            <a:off x="5127119" y="2507906"/>
            <a:ext cx="3887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Use </a:t>
            </a:r>
            <a:r>
              <a:rPr kumimoji="1" lang="en-US" altLang="ja-JP" b="1" i="1" dirty="0" err="1">
                <a:latin typeface="Avenir Next" panose="020B0503020202020204" pitchFamily="34" charset="0"/>
              </a:rPr>
              <a:t>ElectroLuminescence</a:t>
            </a:r>
            <a:r>
              <a:rPr kumimoji="1" lang="en-US" altLang="ja-JP" b="1" i="1" dirty="0">
                <a:latin typeface="Avenir Next" panose="020B0503020202020204" pitchFamily="34" charset="0"/>
              </a:rPr>
              <a:t> Process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for the ionization electrons tracking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0CB063-F336-2C42-A50A-5EDD21FB9BF8}"/>
              </a:ext>
            </a:extLst>
          </p:cNvPr>
          <p:cNvSpPr txBox="1"/>
          <p:nvPr/>
        </p:nvSpPr>
        <p:spPr>
          <a:xfrm>
            <a:off x="5943171" y="4912911"/>
            <a:ext cx="3047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システムフォント"/>
              <a:buChar char="→"/>
            </a:pPr>
            <a:r>
              <a:rPr kumimoji="1" lang="en-US" altLang="ja-JP" dirty="0">
                <a:latin typeface="Avenir Next" panose="020B0503020202020204" pitchFamily="34" charset="0"/>
              </a:rPr>
              <a:t>Linear Amplification</a:t>
            </a:r>
          </a:p>
          <a:p>
            <a:pPr marL="285750" indent="-285750">
              <a:buFont typeface="システムフォント"/>
              <a:buChar char="→"/>
            </a:pPr>
            <a:r>
              <a:rPr kumimoji="1" lang="en-US" altLang="ja-JP" dirty="0">
                <a:latin typeface="Avenir Next" panose="020B0503020202020204" pitchFamily="34" charset="0"/>
              </a:rPr>
              <a:t>Good Energy Resolution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AD3C07-5AE1-E242-8571-B0EBC5D90DD6}"/>
              </a:ext>
            </a:extLst>
          </p:cNvPr>
          <p:cNvSpPr txBox="1"/>
          <p:nvPr/>
        </p:nvSpPr>
        <p:spPr>
          <a:xfrm>
            <a:off x="4733369" y="5867054"/>
            <a:ext cx="441063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venir Next" panose="020B0503020202020204" pitchFamily="34" charset="0"/>
              </a:rPr>
              <a:t>cf1; NEXT also uses EL-process but with mesh plane</a:t>
            </a:r>
          </a:p>
          <a:p>
            <a:r>
              <a:rPr kumimoji="1" lang="en-US" altLang="ja-JP" sz="1400" dirty="0">
                <a:latin typeface="Avenir Next" panose="020B0503020202020204" pitchFamily="34" charset="0"/>
              </a:rPr>
              <a:t>cf2; PANDAX-III </a:t>
            </a:r>
            <a:r>
              <a:rPr kumimoji="1" lang="en-US" altLang="ja-JP" sz="1400">
                <a:latin typeface="Avenir Next" panose="020B0503020202020204" pitchFamily="34" charset="0"/>
              </a:rPr>
              <a:t>uses MM </a:t>
            </a:r>
            <a:r>
              <a:rPr kumimoji="1" lang="en-US" altLang="ja-JP" sz="1400" dirty="0">
                <a:latin typeface="Avenir Next" panose="020B0503020202020204" pitchFamily="34" charset="0"/>
              </a:rPr>
              <a:t>for tracking readout </a:t>
            </a:r>
            <a:endParaRPr kumimoji="1" lang="ja-JP" altLang="en-US" sz="140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5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5B4AA5-946D-2942-936C-1BA8C25B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ELCC </a:t>
            </a:r>
            <a:r>
              <a:rPr kumimoji="1" lang="en-US" altLang="ja-JP" sz="2400" dirty="0"/>
              <a:t>(</a:t>
            </a:r>
            <a:r>
              <a:rPr kumimoji="1" lang="en-US" altLang="ja-JP" sz="2400" b="1" dirty="0"/>
              <a:t>E</a:t>
            </a:r>
            <a:r>
              <a:rPr kumimoji="1" lang="en-US" altLang="ja-JP" sz="2400" dirty="0"/>
              <a:t>lectrolu</a:t>
            </a:r>
            <a:r>
              <a:rPr lang="en-US" altLang="ja-JP" sz="2400" dirty="0"/>
              <a:t>minescence </a:t>
            </a:r>
            <a:r>
              <a:rPr lang="en-US" altLang="ja-JP" sz="2400" b="1" dirty="0"/>
              <a:t>L</a:t>
            </a:r>
            <a:r>
              <a:rPr lang="en-US" altLang="ja-JP" sz="2400" dirty="0"/>
              <a:t>ight </a:t>
            </a:r>
            <a:r>
              <a:rPr lang="en-US" altLang="ja-JP" sz="2400" b="1" dirty="0"/>
              <a:t>C</a:t>
            </a:r>
            <a:r>
              <a:rPr lang="en-US" altLang="ja-JP" sz="2400" dirty="0"/>
              <a:t>ollection </a:t>
            </a:r>
            <a:r>
              <a:rPr lang="en-US" altLang="ja-JP" sz="2400" b="1" dirty="0"/>
              <a:t>C</a:t>
            </a:r>
            <a:r>
              <a:rPr lang="en-US" altLang="ja-JP" sz="2400" dirty="0"/>
              <a:t>ell</a:t>
            </a:r>
            <a:r>
              <a:rPr kumimoji="1" lang="en-US" altLang="ja-JP" sz="2400" dirty="0"/>
              <a:t>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4B513E-8FFF-1B47-A473-4381EE25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2BC9AC-A073-1E41-B7D7-9833F9E2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9FB4D8-E9AC-C24C-B420-83E15ADC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13825C6-7845-034E-814B-7138EB713F07}"/>
              </a:ext>
            </a:extLst>
          </p:cNvPr>
          <p:cNvSpPr txBox="1"/>
          <p:nvPr/>
        </p:nvSpPr>
        <p:spPr>
          <a:xfrm>
            <a:off x="866302" y="1513749"/>
            <a:ext cx="289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Avenir Next" panose="020B0503020202020204" pitchFamily="34" charset="0"/>
              </a:rPr>
              <a:t>Cell-Type Tracking Plane</a:t>
            </a:r>
            <a:endParaRPr kumimoji="1" lang="ja-JP" altLang="en-US" b="1" i="1">
              <a:latin typeface="Avenir Next" panose="020B0503020202020204" pitchFamily="34" charset="0"/>
            </a:endParaRPr>
          </a:p>
        </p:txBody>
      </p:sp>
      <p:pic>
        <p:nvPicPr>
          <p:cNvPr id="129" name="elcc_layer_schematic.png" descr="elcc_layer_schematic.png">
            <a:extLst>
              <a:ext uri="{FF2B5EF4-FFF2-40B4-BE49-F238E27FC236}">
                <a16:creationId xmlns:a16="http://schemas.microsoft.com/office/drawing/2014/main" id="{3B1E2DB7-9DDC-4847-814D-7CDB7FDF6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663" y="2286257"/>
            <a:ext cx="4044995" cy="29636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グループ">
            <a:extLst>
              <a:ext uri="{FF2B5EF4-FFF2-40B4-BE49-F238E27FC236}">
                <a16:creationId xmlns:a16="http://schemas.microsoft.com/office/drawing/2014/main" id="{E0BBF4D8-1E4F-2C45-9FD5-AECCE90B50AC}"/>
              </a:ext>
            </a:extLst>
          </p:cNvPr>
          <p:cNvGrpSpPr/>
          <p:nvPr/>
        </p:nvGrpSpPr>
        <p:grpSpPr>
          <a:xfrm>
            <a:off x="1426152" y="1979960"/>
            <a:ext cx="354474" cy="480473"/>
            <a:chOff x="0" y="0"/>
            <a:chExt cx="426394" cy="584200"/>
          </a:xfrm>
        </p:grpSpPr>
        <p:sp>
          <p:nvSpPr>
            <p:cNvPr id="132" name="円形">
              <a:extLst>
                <a:ext uri="{FF2B5EF4-FFF2-40B4-BE49-F238E27FC236}">
                  <a16:creationId xmlns:a16="http://schemas.microsoft.com/office/drawing/2014/main" id="{CB6DB9C6-B71A-834E-A138-7E17D7480CA1}"/>
                </a:ext>
              </a:extLst>
            </p:cNvPr>
            <p:cNvSpPr/>
            <p:nvPr/>
          </p:nvSpPr>
          <p:spPr>
            <a:xfrm>
              <a:off x="0" y="140242"/>
              <a:ext cx="393700" cy="393701"/>
            </a:xfrm>
            <a:prstGeom prst="ellipse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3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133" name="e-">
              <a:extLst>
                <a:ext uri="{FF2B5EF4-FFF2-40B4-BE49-F238E27FC236}">
                  <a16:creationId xmlns:a16="http://schemas.microsoft.com/office/drawing/2014/main" id="{F0359FAC-C98B-BB4B-88FC-50B6680972C6}"/>
                </a:ext>
              </a:extLst>
            </p:cNvPr>
            <p:cNvSpPr txBox="1"/>
            <p:nvPr/>
          </p:nvSpPr>
          <p:spPr>
            <a:xfrm>
              <a:off x="41492" y="0"/>
              <a:ext cx="384903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3200">
                  <a:latin typeface="Times"/>
                  <a:ea typeface="Times"/>
                  <a:cs typeface="Times"/>
                  <a:sym typeface="Times"/>
                </a:defRPr>
              </a:pPr>
              <a:r>
                <a:rPr dirty="0"/>
                <a:t>e</a:t>
              </a:r>
              <a:r>
                <a:rPr baseline="31999" dirty="0"/>
                <a:t>-</a:t>
              </a:r>
            </a:p>
          </p:txBody>
        </p:sp>
      </p:grp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D060863-9E1E-6741-A097-03458D27A787}"/>
              </a:ext>
            </a:extLst>
          </p:cNvPr>
          <p:cNvCxnSpPr>
            <a:cxnSpLocks/>
          </p:cNvCxnSpPr>
          <p:nvPr/>
        </p:nvCxnSpPr>
        <p:spPr>
          <a:xfrm>
            <a:off x="1349074" y="2095301"/>
            <a:ext cx="0" cy="471814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AD0EDD1-EAB7-8546-8D87-4A8EED0D437B}"/>
              </a:ext>
            </a:extLst>
          </p:cNvPr>
          <p:cNvGrpSpPr/>
          <p:nvPr/>
        </p:nvGrpSpPr>
        <p:grpSpPr>
          <a:xfrm>
            <a:off x="4479917" y="2289505"/>
            <a:ext cx="4602091" cy="4116959"/>
            <a:chOff x="4541910" y="2029900"/>
            <a:chExt cx="4602091" cy="411695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77A4CF7B-182C-884F-A672-39972E43992D}"/>
                </a:ext>
              </a:extLst>
            </p:cNvPr>
            <p:cNvGrpSpPr/>
            <p:nvPr/>
          </p:nvGrpSpPr>
          <p:grpSpPr>
            <a:xfrm>
              <a:off x="4541910" y="2029900"/>
              <a:ext cx="4602091" cy="3816472"/>
              <a:chOff x="4541910" y="2029900"/>
              <a:chExt cx="4602091" cy="3816472"/>
            </a:xfrm>
          </p:grpSpPr>
          <p:grpSp>
            <p:nvGrpSpPr>
              <p:cNvPr id="32" name="グループ">
                <a:extLst>
                  <a:ext uri="{FF2B5EF4-FFF2-40B4-BE49-F238E27FC236}">
                    <a16:creationId xmlns:a16="http://schemas.microsoft.com/office/drawing/2014/main" id="{B309F848-99FE-E745-AFAD-8CBCE95F2A42}"/>
                  </a:ext>
                </a:extLst>
              </p:cNvPr>
              <p:cNvGrpSpPr/>
              <p:nvPr/>
            </p:nvGrpSpPr>
            <p:grpSpPr>
              <a:xfrm>
                <a:off x="4541910" y="2029900"/>
                <a:ext cx="4602091" cy="3816472"/>
                <a:chOff x="114299" y="0"/>
                <a:chExt cx="5535839" cy="4640402"/>
              </a:xfrm>
            </p:grpSpPr>
            <p:grpSp>
              <p:nvGrpSpPr>
                <p:cNvPr id="45" name="グループ">
                  <a:extLst>
                    <a:ext uri="{FF2B5EF4-FFF2-40B4-BE49-F238E27FC236}">
                      <a16:creationId xmlns:a16="http://schemas.microsoft.com/office/drawing/2014/main" id="{3C3AECD2-93DD-5D48-9328-BC240D31F3B5}"/>
                    </a:ext>
                  </a:extLst>
                </p:cNvPr>
                <p:cNvGrpSpPr/>
                <p:nvPr/>
              </p:nvGrpSpPr>
              <p:grpSpPr>
                <a:xfrm>
                  <a:off x="114299" y="0"/>
                  <a:ext cx="5535841" cy="4640403"/>
                  <a:chOff x="114299" y="0"/>
                  <a:chExt cx="5535839" cy="4640401"/>
                </a:xfrm>
              </p:grpSpPr>
              <p:sp>
                <p:nvSpPr>
                  <p:cNvPr id="51" name="EDrift">
                    <a:extLst>
                      <a:ext uri="{FF2B5EF4-FFF2-40B4-BE49-F238E27FC236}">
                        <a16:creationId xmlns:a16="http://schemas.microsoft.com/office/drawing/2014/main" id="{584ABAFC-221F-994A-A817-836DB52A60A1}"/>
                      </a:ext>
                    </a:extLst>
                  </p:cNvPr>
                  <p:cNvSpPr txBox="1"/>
                  <p:nvPr/>
                </p:nvSpPr>
                <p:spPr>
                  <a:xfrm>
                    <a:off x="3132517" y="3764689"/>
                    <a:ext cx="1185679" cy="7868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19161" tIns="119161" rIns="119161" bIns="119161" numCol="1" anchor="t">
                    <a:noAutofit/>
                  </a:bodyPr>
                  <a:lstStyle/>
                  <a:p>
                    <a:pPr algn="l" defTabSz="2584019">
                      <a:defRPr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r>
                      <a:t>E</a:t>
                    </a:r>
                    <a:r>
                      <a:rPr baseline="-5999"/>
                      <a:t>Drift</a:t>
                    </a:r>
                  </a:p>
                </p:txBody>
              </p:sp>
              <p:grpSp>
                <p:nvGrpSpPr>
                  <p:cNvPr id="52" name="グループ">
                    <a:extLst>
                      <a:ext uri="{FF2B5EF4-FFF2-40B4-BE49-F238E27FC236}">
                        <a16:creationId xmlns:a16="http://schemas.microsoft.com/office/drawing/2014/main" id="{8D27CAAB-B322-A441-A4E2-5DD0050986F6}"/>
                      </a:ext>
                    </a:extLst>
                  </p:cNvPr>
                  <p:cNvGrpSpPr/>
                  <p:nvPr/>
                </p:nvGrpSpPr>
                <p:grpSpPr>
                  <a:xfrm>
                    <a:off x="114299" y="-1"/>
                    <a:ext cx="5535841" cy="4442914"/>
                    <a:chOff x="114299" y="0"/>
                    <a:chExt cx="5535839" cy="4442912"/>
                  </a:xfrm>
                </p:grpSpPr>
                <p:sp>
                  <p:nvSpPr>
                    <p:cNvPr id="54" name="四角形">
                      <a:extLst>
                        <a:ext uri="{FF2B5EF4-FFF2-40B4-BE49-F238E27FC236}">
                          <a16:creationId xmlns:a16="http://schemas.microsoft.com/office/drawing/2014/main" id="{6F498697-538D-7D43-8937-AAA4617073A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10306" y="-92895"/>
                      <a:ext cx="526003" cy="711792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四角形">
                      <a:extLst>
                        <a:ext uri="{FF2B5EF4-FFF2-40B4-BE49-F238E27FC236}">
                          <a16:creationId xmlns:a16="http://schemas.microsoft.com/office/drawing/2014/main" id="{549445E6-8DA1-F042-9258-32A2BCE828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15211" y="1207131"/>
                      <a:ext cx="526002" cy="711791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四角形">
                      <a:extLst>
                        <a:ext uri="{FF2B5EF4-FFF2-40B4-BE49-F238E27FC236}">
                          <a16:creationId xmlns:a16="http://schemas.microsoft.com/office/drawing/2014/main" id="{C702B4C4-2D62-0543-879E-8BDE6294859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05582" y="772227"/>
                      <a:ext cx="822428" cy="355620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MPPC">
                      <a:extLst>
                        <a:ext uri="{FF2B5EF4-FFF2-40B4-BE49-F238E27FC236}">
                          <a16:creationId xmlns:a16="http://schemas.microsoft.com/office/drawing/2014/main" id="{2AC1C445-50C6-B94F-A1C9-E6CFDAEF305F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-105582" y="771407"/>
                      <a:ext cx="822428" cy="35726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>
                      <a:lvl1pPr defTabSz="4176431">
                        <a:defRPr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r>
                        <a:t>MPPC</a:t>
                      </a:r>
                    </a:p>
                  </p:txBody>
                </p:sp>
                <p:sp>
                  <p:nvSpPr>
                    <p:cNvPr id="58" name="線">
                      <a:extLst>
                        <a:ext uri="{FF2B5EF4-FFF2-40B4-BE49-F238E27FC236}">
                          <a16:creationId xmlns:a16="http://schemas.microsoft.com/office/drawing/2014/main" id="{3F32BBC6-E02E-1D48-9CC6-936C5C2CE7A8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474150" y="912163"/>
                      <a:ext cx="2905922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線">
                      <a:extLst>
                        <a:ext uri="{FF2B5EF4-FFF2-40B4-BE49-F238E27FC236}">
                          <a16:creationId xmlns:a16="http://schemas.microsoft.com/office/drawing/2014/main" id="{C1041D2B-DAF1-5144-8AFE-F3E3549907E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80532" y="-704255"/>
                      <a:ext cx="104413" cy="30321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09" h="21600" extrusionOk="0">
                          <a:moveTo>
                            <a:pt x="465" y="0"/>
                          </a:moveTo>
                          <a:cubicBezTo>
                            <a:pt x="101" y="4792"/>
                            <a:pt x="-702" y="8596"/>
                            <a:pt x="1341" y="10927"/>
                          </a:cubicBezTo>
                          <a:cubicBezTo>
                            <a:pt x="3385" y="13258"/>
                            <a:pt x="9733" y="13211"/>
                            <a:pt x="12725" y="13986"/>
                          </a:cubicBezTo>
                          <a:cubicBezTo>
                            <a:pt x="15717" y="14761"/>
                            <a:pt x="17979" y="14766"/>
                            <a:pt x="19293" y="15579"/>
                          </a:cubicBezTo>
                          <a:cubicBezTo>
                            <a:pt x="20606" y="16391"/>
                            <a:pt x="20898" y="17857"/>
                            <a:pt x="20606" y="18860"/>
                          </a:cubicBezTo>
                          <a:cubicBezTo>
                            <a:pt x="20314" y="19864"/>
                            <a:pt x="19366" y="20650"/>
                            <a:pt x="17541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0" name="線">
                      <a:extLst>
                        <a:ext uri="{FF2B5EF4-FFF2-40B4-BE49-F238E27FC236}">
                          <a16:creationId xmlns:a16="http://schemas.microsoft.com/office/drawing/2014/main" id="{A6610DF9-ED9D-164E-9EA5-3F331A2F0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22572" y="-827719"/>
                      <a:ext cx="250425" cy="30321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951" h="21600" extrusionOk="0">
                          <a:moveTo>
                            <a:pt x="153" y="0"/>
                          </a:moveTo>
                          <a:cubicBezTo>
                            <a:pt x="-140" y="4792"/>
                            <a:pt x="-70" y="8690"/>
                            <a:pt x="858" y="10927"/>
                          </a:cubicBezTo>
                          <a:cubicBezTo>
                            <a:pt x="1786" y="13165"/>
                            <a:pt x="4193" y="12914"/>
                            <a:pt x="5719" y="13424"/>
                          </a:cubicBezTo>
                          <a:cubicBezTo>
                            <a:pt x="7245" y="13934"/>
                            <a:pt x="11764" y="14089"/>
                            <a:pt x="14240" y="14464"/>
                          </a:cubicBezTo>
                          <a:cubicBezTo>
                            <a:pt x="16717" y="14839"/>
                            <a:pt x="19699" y="14931"/>
                            <a:pt x="20580" y="15674"/>
                          </a:cubicBezTo>
                          <a:cubicBezTo>
                            <a:pt x="21460" y="16418"/>
                            <a:pt x="20638" y="17936"/>
                            <a:pt x="19523" y="18924"/>
                          </a:cubicBezTo>
                          <a:cubicBezTo>
                            <a:pt x="18408" y="19912"/>
                            <a:pt x="15356" y="20650"/>
                            <a:pt x="13888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1" name="線">
                      <a:extLst>
                        <a:ext uri="{FF2B5EF4-FFF2-40B4-BE49-F238E27FC236}">
                          <a16:creationId xmlns:a16="http://schemas.microsoft.com/office/drawing/2014/main" id="{87E8FA6A-96B5-8E46-B848-C269AAC07677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904892" y="-506084"/>
                      <a:ext cx="127293" cy="30321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09" h="21600" extrusionOk="0">
                          <a:moveTo>
                            <a:pt x="465" y="0"/>
                          </a:moveTo>
                          <a:cubicBezTo>
                            <a:pt x="101" y="4792"/>
                            <a:pt x="-702" y="8596"/>
                            <a:pt x="1341" y="10927"/>
                          </a:cubicBezTo>
                          <a:cubicBezTo>
                            <a:pt x="3385" y="13258"/>
                            <a:pt x="9733" y="13211"/>
                            <a:pt x="12725" y="13986"/>
                          </a:cubicBezTo>
                          <a:cubicBezTo>
                            <a:pt x="15717" y="14761"/>
                            <a:pt x="17979" y="14766"/>
                            <a:pt x="19293" y="15579"/>
                          </a:cubicBezTo>
                          <a:cubicBezTo>
                            <a:pt x="20606" y="16391"/>
                            <a:pt x="20898" y="17857"/>
                            <a:pt x="20606" y="18860"/>
                          </a:cubicBezTo>
                          <a:cubicBezTo>
                            <a:pt x="20314" y="19864"/>
                            <a:pt x="19366" y="20650"/>
                            <a:pt x="17541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2" name="線">
                      <a:extLst>
                        <a:ext uri="{FF2B5EF4-FFF2-40B4-BE49-F238E27FC236}">
                          <a16:creationId xmlns:a16="http://schemas.microsoft.com/office/drawing/2014/main" id="{04C332F6-D416-5043-B3D4-97C9F6F273F8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848410" y="-419839"/>
                      <a:ext cx="241397" cy="307479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951" h="21600" extrusionOk="0">
                          <a:moveTo>
                            <a:pt x="153" y="0"/>
                          </a:moveTo>
                          <a:cubicBezTo>
                            <a:pt x="-140" y="4792"/>
                            <a:pt x="-70" y="8690"/>
                            <a:pt x="858" y="10927"/>
                          </a:cubicBezTo>
                          <a:cubicBezTo>
                            <a:pt x="1786" y="13165"/>
                            <a:pt x="4193" y="12914"/>
                            <a:pt x="5719" y="13424"/>
                          </a:cubicBezTo>
                          <a:cubicBezTo>
                            <a:pt x="7245" y="13934"/>
                            <a:pt x="11764" y="14089"/>
                            <a:pt x="14240" y="14464"/>
                          </a:cubicBezTo>
                          <a:cubicBezTo>
                            <a:pt x="16717" y="14839"/>
                            <a:pt x="19699" y="14931"/>
                            <a:pt x="20580" y="15674"/>
                          </a:cubicBezTo>
                          <a:cubicBezTo>
                            <a:pt x="21460" y="16418"/>
                            <a:pt x="20638" y="17936"/>
                            <a:pt x="19523" y="18924"/>
                          </a:cubicBezTo>
                          <a:cubicBezTo>
                            <a:pt x="18408" y="19911"/>
                            <a:pt x="15356" y="20650"/>
                            <a:pt x="13888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線">
                      <a:extLst>
                        <a:ext uri="{FF2B5EF4-FFF2-40B4-BE49-F238E27FC236}">
                          <a16:creationId xmlns:a16="http://schemas.microsoft.com/office/drawing/2014/main" id="{81C61E40-5253-4D45-8E75-E2D060AC9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26" y="1268782"/>
                      <a:ext cx="690424" cy="1"/>
                    </a:xfrm>
                    <a:prstGeom prst="line">
                      <a:avLst/>
                    </a:prstGeom>
                    <a:noFill/>
                    <a:ln w="28575" cap="flat">
                      <a:solidFill>
                        <a:srgbClr val="4A7EBB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64" name="線">
                      <a:extLst>
                        <a:ext uri="{FF2B5EF4-FFF2-40B4-BE49-F238E27FC236}">
                          <a16:creationId xmlns:a16="http://schemas.microsoft.com/office/drawing/2014/main" id="{882CA8B6-66BC-354E-96CD-A25975051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533" y="534417"/>
                      <a:ext cx="690424" cy="1"/>
                    </a:xfrm>
                    <a:prstGeom prst="line">
                      <a:avLst/>
                    </a:prstGeom>
                    <a:noFill/>
                    <a:ln w="28575" cap="flat">
                      <a:solidFill>
                        <a:srgbClr val="4A7EBB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線">
                      <a:extLst>
                        <a:ext uri="{FF2B5EF4-FFF2-40B4-BE49-F238E27FC236}">
                          <a16:creationId xmlns:a16="http://schemas.microsoft.com/office/drawing/2014/main" id="{2890A4ED-BB0E-A243-97F3-CB80C46F6E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133" y="1704"/>
                      <a:ext cx="1" cy="460085"/>
                    </a:xfrm>
                    <a:prstGeom prst="line">
                      <a:avLst/>
                    </a:prstGeom>
                    <a:noFill/>
                    <a:ln w="57150" cap="flat">
                      <a:solidFill>
                        <a:srgbClr val="FF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66" name="線">
                      <a:extLst>
                        <a:ext uri="{FF2B5EF4-FFF2-40B4-BE49-F238E27FC236}">
                          <a16:creationId xmlns:a16="http://schemas.microsoft.com/office/drawing/2014/main" id="{D92A6D18-8956-8F49-B6FF-B9851087C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133" y="1342493"/>
                      <a:ext cx="1" cy="459898"/>
                    </a:xfrm>
                    <a:prstGeom prst="line">
                      <a:avLst/>
                    </a:prstGeom>
                    <a:noFill/>
                    <a:ln w="57150" cap="flat">
                      <a:solidFill>
                        <a:srgbClr val="FF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67" name="線">
                      <a:extLst>
                        <a:ext uri="{FF2B5EF4-FFF2-40B4-BE49-F238E27FC236}">
                          <a16:creationId xmlns:a16="http://schemas.microsoft.com/office/drawing/2014/main" id="{2ADF5B07-53DD-DE41-9D7B-41F4A23AEB2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144" y="35803"/>
                      <a:ext cx="1" cy="173159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FF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68" name="線">
                      <a:extLst>
                        <a:ext uri="{FF2B5EF4-FFF2-40B4-BE49-F238E27FC236}">
                          <a16:creationId xmlns:a16="http://schemas.microsoft.com/office/drawing/2014/main" id="{35582D64-8D3B-FA4E-AAB6-97758DA1D3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2457" y="563139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69" name="線">
                      <a:extLst>
                        <a:ext uri="{FF2B5EF4-FFF2-40B4-BE49-F238E27FC236}">
                          <a16:creationId xmlns:a16="http://schemas.microsoft.com/office/drawing/2014/main" id="{31200CFD-71B9-6E4F-A6F8-2B2EEC1166A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3216" y="759611"/>
                      <a:ext cx="193517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70" name="線">
                      <a:extLst>
                        <a:ext uri="{FF2B5EF4-FFF2-40B4-BE49-F238E27FC236}">
                          <a16:creationId xmlns:a16="http://schemas.microsoft.com/office/drawing/2014/main" id="{E2E50D31-3E68-A543-932F-8009AD4C524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8381" y="908948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71" name="線">
                      <a:extLst>
                        <a:ext uri="{FF2B5EF4-FFF2-40B4-BE49-F238E27FC236}">
                          <a16:creationId xmlns:a16="http://schemas.microsoft.com/office/drawing/2014/main" id="{EDD89BCF-0434-CD43-AE9D-395796B0E47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41019" y="1070495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72" name="線">
                      <a:extLst>
                        <a:ext uri="{FF2B5EF4-FFF2-40B4-BE49-F238E27FC236}">
                          <a16:creationId xmlns:a16="http://schemas.microsoft.com/office/drawing/2014/main" id="{5B2F03CC-D234-A344-B00C-4CB48319AF2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22054" y="1239390"/>
                      <a:ext cx="193517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73" name="四角形">
                      <a:extLst>
                        <a:ext uri="{FF2B5EF4-FFF2-40B4-BE49-F238E27FC236}">
                          <a16:creationId xmlns:a16="http://schemas.microsoft.com/office/drawing/2014/main" id="{76A25037-37D5-894C-83F1-DBEA016C1C8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10306" y="1234238"/>
                      <a:ext cx="526003" cy="711791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74" name="四角形">
                      <a:extLst>
                        <a:ext uri="{FF2B5EF4-FFF2-40B4-BE49-F238E27FC236}">
                          <a16:creationId xmlns:a16="http://schemas.microsoft.com/office/drawing/2014/main" id="{7A1799B5-0AA8-414E-97A2-F1C986ABABC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15211" y="2534267"/>
                      <a:ext cx="526002" cy="711791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75" name="四角形">
                      <a:extLst>
                        <a:ext uri="{FF2B5EF4-FFF2-40B4-BE49-F238E27FC236}">
                          <a16:creationId xmlns:a16="http://schemas.microsoft.com/office/drawing/2014/main" id="{4E9FEC63-D07A-F840-B972-446F06535BA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05582" y="2099362"/>
                      <a:ext cx="822428" cy="35562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76" name="MPPC">
                      <a:extLst>
                        <a:ext uri="{FF2B5EF4-FFF2-40B4-BE49-F238E27FC236}">
                          <a16:creationId xmlns:a16="http://schemas.microsoft.com/office/drawing/2014/main" id="{C3271864-719A-C74D-8962-311CBC549577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-105582" y="2098542"/>
                      <a:ext cx="822428" cy="35726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>
                      <a:lvl1pPr defTabSz="4176431">
                        <a:defRPr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r>
                        <a:t>MPPC</a:t>
                      </a:r>
                    </a:p>
                  </p:txBody>
                </p:sp>
                <p:sp>
                  <p:nvSpPr>
                    <p:cNvPr id="77" name="線">
                      <a:extLst>
                        <a:ext uri="{FF2B5EF4-FFF2-40B4-BE49-F238E27FC236}">
                          <a16:creationId xmlns:a16="http://schemas.microsoft.com/office/drawing/2014/main" id="{C25B7BC3-1271-9346-AEE0-8B7A2ADD5D2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474150" y="2239295"/>
                      <a:ext cx="2905922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78" name="線">
                      <a:extLst>
                        <a:ext uri="{FF2B5EF4-FFF2-40B4-BE49-F238E27FC236}">
                          <a16:creationId xmlns:a16="http://schemas.microsoft.com/office/drawing/2014/main" id="{B25E55AF-380F-6242-8447-FB34D36A4F9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80532" y="622880"/>
                      <a:ext cx="104413" cy="30321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09" h="21600" extrusionOk="0">
                          <a:moveTo>
                            <a:pt x="465" y="0"/>
                          </a:moveTo>
                          <a:cubicBezTo>
                            <a:pt x="101" y="4792"/>
                            <a:pt x="-702" y="8596"/>
                            <a:pt x="1341" y="10927"/>
                          </a:cubicBezTo>
                          <a:cubicBezTo>
                            <a:pt x="3385" y="13258"/>
                            <a:pt x="9733" y="13211"/>
                            <a:pt x="12725" y="13986"/>
                          </a:cubicBezTo>
                          <a:cubicBezTo>
                            <a:pt x="15717" y="14761"/>
                            <a:pt x="17979" y="14766"/>
                            <a:pt x="19293" y="15579"/>
                          </a:cubicBezTo>
                          <a:cubicBezTo>
                            <a:pt x="20606" y="16391"/>
                            <a:pt x="20898" y="17857"/>
                            <a:pt x="20606" y="18860"/>
                          </a:cubicBezTo>
                          <a:cubicBezTo>
                            <a:pt x="20314" y="19864"/>
                            <a:pt x="19366" y="20650"/>
                            <a:pt x="17541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79" name="線">
                      <a:extLst>
                        <a:ext uri="{FF2B5EF4-FFF2-40B4-BE49-F238E27FC236}">
                          <a16:creationId xmlns:a16="http://schemas.microsoft.com/office/drawing/2014/main" id="{404319AA-6FA7-4643-A1EE-2BF8A81DC38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22572" y="499417"/>
                      <a:ext cx="250425" cy="30321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951" h="21600" extrusionOk="0">
                          <a:moveTo>
                            <a:pt x="153" y="0"/>
                          </a:moveTo>
                          <a:cubicBezTo>
                            <a:pt x="-140" y="4792"/>
                            <a:pt x="-70" y="8690"/>
                            <a:pt x="858" y="10927"/>
                          </a:cubicBezTo>
                          <a:cubicBezTo>
                            <a:pt x="1786" y="13165"/>
                            <a:pt x="4193" y="12914"/>
                            <a:pt x="5719" y="13424"/>
                          </a:cubicBezTo>
                          <a:cubicBezTo>
                            <a:pt x="7245" y="13934"/>
                            <a:pt x="11764" y="14089"/>
                            <a:pt x="14240" y="14464"/>
                          </a:cubicBezTo>
                          <a:cubicBezTo>
                            <a:pt x="16717" y="14839"/>
                            <a:pt x="19699" y="14931"/>
                            <a:pt x="20580" y="15674"/>
                          </a:cubicBezTo>
                          <a:cubicBezTo>
                            <a:pt x="21460" y="16418"/>
                            <a:pt x="20638" y="17936"/>
                            <a:pt x="19523" y="18924"/>
                          </a:cubicBezTo>
                          <a:cubicBezTo>
                            <a:pt x="18408" y="19912"/>
                            <a:pt x="15356" y="20650"/>
                            <a:pt x="13888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80" name="線">
                      <a:extLst>
                        <a:ext uri="{FF2B5EF4-FFF2-40B4-BE49-F238E27FC236}">
                          <a16:creationId xmlns:a16="http://schemas.microsoft.com/office/drawing/2014/main" id="{AEAAAD48-1E72-664B-8EE6-F7BF7FFAE7ED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904892" y="821049"/>
                      <a:ext cx="127293" cy="30321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09" h="21600" extrusionOk="0">
                          <a:moveTo>
                            <a:pt x="465" y="0"/>
                          </a:moveTo>
                          <a:cubicBezTo>
                            <a:pt x="101" y="4792"/>
                            <a:pt x="-702" y="8596"/>
                            <a:pt x="1341" y="10927"/>
                          </a:cubicBezTo>
                          <a:cubicBezTo>
                            <a:pt x="3385" y="13258"/>
                            <a:pt x="9733" y="13211"/>
                            <a:pt x="12725" y="13986"/>
                          </a:cubicBezTo>
                          <a:cubicBezTo>
                            <a:pt x="15717" y="14761"/>
                            <a:pt x="17979" y="14766"/>
                            <a:pt x="19293" y="15579"/>
                          </a:cubicBezTo>
                          <a:cubicBezTo>
                            <a:pt x="20606" y="16391"/>
                            <a:pt x="20898" y="17857"/>
                            <a:pt x="20606" y="18860"/>
                          </a:cubicBezTo>
                          <a:cubicBezTo>
                            <a:pt x="20314" y="19864"/>
                            <a:pt x="19366" y="20650"/>
                            <a:pt x="17541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81" name="線">
                      <a:extLst>
                        <a:ext uri="{FF2B5EF4-FFF2-40B4-BE49-F238E27FC236}">
                          <a16:creationId xmlns:a16="http://schemas.microsoft.com/office/drawing/2014/main" id="{2A90D3EC-8DF2-6941-B1F4-4D60882B6C2A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827088" y="928619"/>
                      <a:ext cx="241397" cy="30321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951" h="21600" extrusionOk="0">
                          <a:moveTo>
                            <a:pt x="153" y="0"/>
                          </a:moveTo>
                          <a:cubicBezTo>
                            <a:pt x="-140" y="4792"/>
                            <a:pt x="-70" y="8690"/>
                            <a:pt x="858" y="10927"/>
                          </a:cubicBezTo>
                          <a:cubicBezTo>
                            <a:pt x="1786" y="13165"/>
                            <a:pt x="4193" y="12914"/>
                            <a:pt x="5719" y="13424"/>
                          </a:cubicBezTo>
                          <a:cubicBezTo>
                            <a:pt x="7245" y="13934"/>
                            <a:pt x="11764" y="14089"/>
                            <a:pt x="14240" y="14464"/>
                          </a:cubicBezTo>
                          <a:cubicBezTo>
                            <a:pt x="16717" y="14839"/>
                            <a:pt x="19699" y="14931"/>
                            <a:pt x="20580" y="15674"/>
                          </a:cubicBezTo>
                          <a:cubicBezTo>
                            <a:pt x="21460" y="16418"/>
                            <a:pt x="20638" y="17936"/>
                            <a:pt x="19523" y="18924"/>
                          </a:cubicBezTo>
                          <a:cubicBezTo>
                            <a:pt x="18408" y="19912"/>
                            <a:pt x="15356" y="20650"/>
                            <a:pt x="13888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82" name="線">
                      <a:extLst>
                        <a:ext uri="{FF2B5EF4-FFF2-40B4-BE49-F238E27FC236}">
                          <a16:creationId xmlns:a16="http://schemas.microsoft.com/office/drawing/2014/main" id="{6EEECE43-6E30-084E-B283-8394DA2EBD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26" y="2595917"/>
                      <a:ext cx="690424" cy="1"/>
                    </a:xfrm>
                    <a:prstGeom prst="line">
                      <a:avLst/>
                    </a:prstGeom>
                    <a:noFill/>
                    <a:ln w="28575" cap="flat">
                      <a:solidFill>
                        <a:srgbClr val="4A7EBB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83" name="線">
                      <a:extLst>
                        <a:ext uri="{FF2B5EF4-FFF2-40B4-BE49-F238E27FC236}">
                          <a16:creationId xmlns:a16="http://schemas.microsoft.com/office/drawing/2014/main" id="{4ABBC55D-5402-9044-8613-0CEB3E3230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533" y="1861553"/>
                      <a:ext cx="690424" cy="1"/>
                    </a:xfrm>
                    <a:prstGeom prst="line">
                      <a:avLst/>
                    </a:prstGeom>
                    <a:noFill/>
                    <a:ln w="28575" cap="flat">
                      <a:solidFill>
                        <a:srgbClr val="4A7EBB"/>
                      </a:solidFill>
                      <a:prstDash val="solid"/>
                      <a:beve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84" name="線">
                      <a:extLst>
                        <a:ext uri="{FF2B5EF4-FFF2-40B4-BE49-F238E27FC236}">
                          <a16:creationId xmlns:a16="http://schemas.microsoft.com/office/drawing/2014/main" id="{2B648CEE-AD36-5646-B811-F86C91B31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133" y="1328840"/>
                      <a:ext cx="1" cy="468934"/>
                    </a:xfrm>
                    <a:prstGeom prst="line">
                      <a:avLst/>
                    </a:prstGeom>
                    <a:noFill/>
                    <a:ln w="57150" cap="flat">
                      <a:solidFill>
                        <a:srgbClr val="FF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85" name="線">
                      <a:extLst>
                        <a:ext uri="{FF2B5EF4-FFF2-40B4-BE49-F238E27FC236}">
                          <a16:creationId xmlns:a16="http://schemas.microsoft.com/office/drawing/2014/main" id="{12245589-DA81-674E-8637-242E42D3D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133" y="2704965"/>
                      <a:ext cx="1" cy="390165"/>
                    </a:xfrm>
                    <a:prstGeom prst="line">
                      <a:avLst/>
                    </a:prstGeom>
                    <a:noFill/>
                    <a:ln w="57150" cap="flat">
                      <a:solidFill>
                        <a:srgbClr val="FF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86" name="線">
                      <a:extLst>
                        <a:ext uri="{FF2B5EF4-FFF2-40B4-BE49-F238E27FC236}">
                          <a16:creationId xmlns:a16="http://schemas.microsoft.com/office/drawing/2014/main" id="{D42788BF-EA95-6F43-A352-9702428CF6A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144" y="1362936"/>
                      <a:ext cx="1" cy="173159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FF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87" name="線">
                      <a:extLst>
                        <a:ext uri="{FF2B5EF4-FFF2-40B4-BE49-F238E27FC236}">
                          <a16:creationId xmlns:a16="http://schemas.microsoft.com/office/drawing/2014/main" id="{A20D2199-61DB-6F42-828C-830E4AC4D9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2457" y="1890275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88" name="線">
                      <a:extLst>
                        <a:ext uri="{FF2B5EF4-FFF2-40B4-BE49-F238E27FC236}">
                          <a16:creationId xmlns:a16="http://schemas.microsoft.com/office/drawing/2014/main" id="{9080A41B-C557-0D46-A725-E2BAD35EC3E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3216" y="2086746"/>
                      <a:ext cx="193517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89" name="線">
                      <a:extLst>
                        <a:ext uri="{FF2B5EF4-FFF2-40B4-BE49-F238E27FC236}">
                          <a16:creationId xmlns:a16="http://schemas.microsoft.com/office/drawing/2014/main" id="{981D1374-D5DC-014B-9A15-6EB19D7CCF1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8381" y="2236081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90" name="線">
                      <a:extLst>
                        <a:ext uri="{FF2B5EF4-FFF2-40B4-BE49-F238E27FC236}">
                          <a16:creationId xmlns:a16="http://schemas.microsoft.com/office/drawing/2014/main" id="{7484B027-B1FF-F046-9DB7-9BD62266A12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41019" y="2397627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91" name="線">
                      <a:extLst>
                        <a:ext uri="{FF2B5EF4-FFF2-40B4-BE49-F238E27FC236}">
                          <a16:creationId xmlns:a16="http://schemas.microsoft.com/office/drawing/2014/main" id="{A20AECB0-59AB-3942-803C-7F5364A3814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22054" y="2566526"/>
                      <a:ext cx="193517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92" name="四角形">
                      <a:extLst>
                        <a:ext uri="{FF2B5EF4-FFF2-40B4-BE49-F238E27FC236}">
                          <a16:creationId xmlns:a16="http://schemas.microsoft.com/office/drawing/2014/main" id="{7DEC5D6A-6C41-E34E-A6FF-C04BC9A072D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10306" y="2547628"/>
                      <a:ext cx="526003" cy="711791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3" name="四角形">
                      <a:extLst>
                        <a:ext uri="{FF2B5EF4-FFF2-40B4-BE49-F238E27FC236}">
                          <a16:creationId xmlns:a16="http://schemas.microsoft.com/office/drawing/2014/main" id="{6BD4FBBF-1C73-C94C-9652-338F126B8A9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15211" y="3809553"/>
                      <a:ext cx="526002" cy="711791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4" name="四角形">
                      <a:extLst>
                        <a:ext uri="{FF2B5EF4-FFF2-40B4-BE49-F238E27FC236}">
                          <a16:creationId xmlns:a16="http://schemas.microsoft.com/office/drawing/2014/main" id="{91479012-025C-C74B-9FBF-DF34E46C9AD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05582" y="3374649"/>
                      <a:ext cx="822428" cy="35562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5" name="MPPC">
                      <a:extLst>
                        <a:ext uri="{FF2B5EF4-FFF2-40B4-BE49-F238E27FC236}">
                          <a16:creationId xmlns:a16="http://schemas.microsoft.com/office/drawing/2014/main" id="{87A381C8-7239-694B-97A0-3CC64420FC4C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-118282" y="3411929"/>
                      <a:ext cx="822428" cy="35726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>
                      <a:lvl1pPr defTabSz="4176431">
                        <a:defRPr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r>
                        <a:t>MPPC</a:t>
                      </a:r>
                    </a:p>
                  </p:txBody>
                </p:sp>
                <p:sp>
                  <p:nvSpPr>
                    <p:cNvPr id="96" name="線">
                      <a:extLst>
                        <a:ext uri="{FF2B5EF4-FFF2-40B4-BE49-F238E27FC236}">
                          <a16:creationId xmlns:a16="http://schemas.microsoft.com/office/drawing/2014/main" id="{32BCD68E-19F6-2F48-8710-6543CA94FDA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4150" y="3552681"/>
                      <a:ext cx="2905922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97" name="線">
                      <a:extLst>
                        <a:ext uri="{FF2B5EF4-FFF2-40B4-BE49-F238E27FC236}">
                          <a16:creationId xmlns:a16="http://schemas.microsoft.com/office/drawing/2014/main" id="{D27002A1-A856-A14E-A060-21865BDC44A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80532" y="1936267"/>
                      <a:ext cx="104413" cy="30321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09" h="21600" extrusionOk="0">
                          <a:moveTo>
                            <a:pt x="465" y="0"/>
                          </a:moveTo>
                          <a:cubicBezTo>
                            <a:pt x="101" y="4792"/>
                            <a:pt x="-702" y="8596"/>
                            <a:pt x="1341" y="10927"/>
                          </a:cubicBezTo>
                          <a:cubicBezTo>
                            <a:pt x="3385" y="13258"/>
                            <a:pt x="9733" y="13211"/>
                            <a:pt x="12725" y="13986"/>
                          </a:cubicBezTo>
                          <a:cubicBezTo>
                            <a:pt x="15717" y="14761"/>
                            <a:pt x="17979" y="14766"/>
                            <a:pt x="19293" y="15579"/>
                          </a:cubicBezTo>
                          <a:cubicBezTo>
                            <a:pt x="20606" y="16391"/>
                            <a:pt x="20898" y="17857"/>
                            <a:pt x="20606" y="18860"/>
                          </a:cubicBezTo>
                          <a:cubicBezTo>
                            <a:pt x="20314" y="19864"/>
                            <a:pt x="19366" y="20650"/>
                            <a:pt x="17541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8" name="線">
                      <a:extLst>
                        <a:ext uri="{FF2B5EF4-FFF2-40B4-BE49-F238E27FC236}">
                          <a16:creationId xmlns:a16="http://schemas.microsoft.com/office/drawing/2014/main" id="{F3D81712-E88D-E642-9039-D5FEFBC0D83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22572" y="1812803"/>
                      <a:ext cx="250425" cy="30321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951" h="21600" extrusionOk="0">
                          <a:moveTo>
                            <a:pt x="153" y="0"/>
                          </a:moveTo>
                          <a:cubicBezTo>
                            <a:pt x="-140" y="4792"/>
                            <a:pt x="-70" y="8690"/>
                            <a:pt x="858" y="10927"/>
                          </a:cubicBezTo>
                          <a:cubicBezTo>
                            <a:pt x="1786" y="13165"/>
                            <a:pt x="4193" y="12914"/>
                            <a:pt x="5719" y="13424"/>
                          </a:cubicBezTo>
                          <a:cubicBezTo>
                            <a:pt x="7245" y="13934"/>
                            <a:pt x="11764" y="14089"/>
                            <a:pt x="14240" y="14464"/>
                          </a:cubicBezTo>
                          <a:cubicBezTo>
                            <a:pt x="16717" y="14839"/>
                            <a:pt x="19699" y="14931"/>
                            <a:pt x="20580" y="15674"/>
                          </a:cubicBezTo>
                          <a:cubicBezTo>
                            <a:pt x="21460" y="16418"/>
                            <a:pt x="20638" y="17936"/>
                            <a:pt x="19523" y="18924"/>
                          </a:cubicBezTo>
                          <a:cubicBezTo>
                            <a:pt x="18408" y="19912"/>
                            <a:pt x="15356" y="20650"/>
                            <a:pt x="13888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99" name="線">
                      <a:extLst>
                        <a:ext uri="{FF2B5EF4-FFF2-40B4-BE49-F238E27FC236}">
                          <a16:creationId xmlns:a16="http://schemas.microsoft.com/office/drawing/2014/main" id="{1482926D-22BF-7840-823D-D79D7B611B38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904892" y="2134435"/>
                      <a:ext cx="127293" cy="30321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09" h="21600" extrusionOk="0">
                          <a:moveTo>
                            <a:pt x="465" y="0"/>
                          </a:moveTo>
                          <a:cubicBezTo>
                            <a:pt x="101" y="4792"/>
                            <a:pt x="-702" y="8596"/>
                            <a:pt x="1341" y="10927"/>
                          </a:cubicBezTo>
                          <a:cubicBezTo>
                            <a:pt x="3385" y="13258"/>
                            <a:pt x="9733" y="13211"/>
                            <a:pt x="12725" y="13986"/>
                          </a:cubicBezTo>
                          <a:cubicBezTo>
                            <a:pt x="15717" y="14761"/>
                            <a:pt x="17979" y="14766"/>
                            <a:pt x="19293" y="15579"/>
                          </a:cubicBezTo>
                          <a:cubicBezTo>
                            <a:pt x="20606" y="16391"/>
                            <a:pt x="20898" y="17857"/>
                            <a:pt x="20606" y="18860"/>
                          </a:cubicBezTo>
                          <a:cubicBezTo>
                            <a:pt x="20314" y="19864"/>
                            <a:pt x="19366" y="20650"/>
                            <a:pt x="17541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00" name="線">
                      <a:extLst>
                        <a:ext uri="{FF2B5EF4-FFF2-40B4-BE49-F238E27FC236}">
                          <a16:creationId xmlns:a16="http://schemas.microsoft.com/office/drawing/2014/main" id="{15406BF5-F7A7-CA4A-938C-218B426A1DE3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827088" y="2242006"/>
                      <a:ext cx="241397" cy="303214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951" h="21600" extrusionOk="0">
                          <a:moveTo>
                            <a:pt x="153" y="0"/>
                          </a:moveTo>
                          <a:cubicBezTo>
                            <a:pt x="-140" y="4792"/>
                            <a:pt x="-70" y="8690"/>
                            <a:pt x="858" y="10927"/>
                          </a:cubicBezTo>
                          <a:cubicBezTo>
                            <a:pt x="1786" y="13165"/>
                            <a:pt x="4193" y="12914"/>
                            <a:pt x="5719" y="13424"/>
                          </a:cubicBezTo>
                          <a:cubicBezTo>
                            <a:pt x="7245" y="13934"/>
                            <a:pt x="11764" y="14089"/>
                            <a:pt x="14240" y="14464"/>
                          </a:cubicBezTo>
                          <a:cubicBezTo>
                            <a:pt x="16717" y="14839"/>
                            <a:pt x="19699" y="14931"/>
                            <a:pt x="20580" y="15674"/>
                          </a:cubicBezTo>
                          <a:cubicBezTo>
                            <a:pt x="21460" y="16418"/>
                            <a:pt x="20638" y="17936"/>
                            <a:pt x="19523" y="18924"/>
                          </a:cubicBezTo>
                          <a:cubicBezTo>
                            <a:pt x="18408" y="19912"/>
                            <a:pt x="15356" y="20650"/>
                            <a:pt x="13888" y="21600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rgbClr val="00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176431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101" name="線">
                      <a:extLst>
                        <a:ext uri="{FF2B5EF4-FFF2-40B4-BE49-F238E27FC236}">
                          <a16:creationId xmlns:a16="http://schemas.microsoft.com/office/drawing/2014/main" id="{69D1C9DD-222A-374A-AF41-7467BBB98E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26" y="3909304"/>
                      <a:ext cx="690424" cy="1"/>
                    </a:xfrm>
                    <a:prstGeom prst="line">
                      <a:avLst/>
                    </a:prstGeom>
                    <a:noFill/>
                    <a:ln w="28575" cap="flat">
                      <a:solidFill>
                        <a:srgbClr val="4A7EBB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2" name="線">
                      <a:extLst>
                        <a:ext uri="{FF2B5EF4-FFF2-40B4-BE49-F238E27FC236}">
                          <a16:creationId xmlns:a16="http://schemas.microsoft.com/office/drawing/2014/main" id="{039ACB6F-9EAE-2443-BA81-A556407F3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533" y="3174939"/>
                      <a:ext cx="690424" cy="1"/>
                    </a:xfrm>
                    <a:prstGeom prst="line">
                      <a:avLst/>
                    </a:prstGeom>
                    <a:noFill/>
                    <a:ln w="28575" cap="flat">
                      <a:solidFill>
                        <a:srgbClr val="4A7EBB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3" name="線">
                      <a:extLst>
                        <a:ext uri="{FF2B5EF4-FFF2-40B4-BE49-F238E27FC236}">
                          <a16:creationId xmlns:a16="http://schemas.microsoft.com/office/drawing/2014/main" id="{037D10DB-2CC2-404A-9A6F-41EE57775B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133" y="2633120"/>
                      <a:ext cx="1" cy="460188"/>
                    </a:xfrm>
                    <a:prstGeom prst="line">
                      <a:avLst/>
                    </a:prstGeom>
                    <a:noFill/>
                    <a:ln w="57150" cap="flat">
                      <a:solidFill>
                        <a:srgbClr val="FF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4" name="線">
                      <a:extLst>
                        <a:ext uri="{FF2B5EF4-FFF2-40B4-BE49-F238E27FC236}">
                          <a16:creationId xmlns:a16="http://schemas.microsoft.com/office/drawing/2014/main" id="{A7B1F4AD-FE03-4D46-A44E-B20924B7F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3133" y="4018015"/>
                      <a:ext cx="1" cy="424898"/>
                    </a:xfrm>
                    <a:prstGeom prst="line">
                      <a:avLst/>
                    </a:prstGeom>
                    <a:noFill/>
                    <a:ln w="57150" cap="flat">
                      <a:solidFill>
                        <a:srgbClr val="FF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5" name="線">
                      <a:extLst>
                        <a:ext uri="{FF2B5EF4-FFF2-40B4-BE49-F238E27FC236}">
                          <a16:creationId xmlns:a16="http://schemas.microsoft.com/office/drawing/2014/main" id="{A7F2D0A5-6185-3C4E-A985-0324FEDAEFB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144" y="2663622"/>
                      <a:ext cx="1" cy="1731594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FF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6" name="線">
                      <a:extLst>
                        <a:ext uri="{FF2B5EF4-FFF2-40B4-BE49-F238E27FC236}">
                          <a16:creationId xmlns:a16="http://schemas.microsoft.com/office/drawing/2014/main" id="{C82BAB75-6966-F045-9017-731E42C6421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2457" y="3203661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7" name="線">
                      <a:extLst>
                        <a:ext uri="{FF2B5EF4-FFF2-40B4-BE49-F238E27FC236}">
                          <a16:creationId xmlns:a16="http://schemas.microsoft.com/office/drawing/2014/main" id="{FE321428-E718-7341-9C0B-DD154BC7DBD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3216" y="3400133"/>
                      <a:ext cx="193517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8" name="線">
                      <a:extLst>
                        <a:ext uri="{FF2B5EF4-FFF2-40B4-BE49-F238E27FC236}">
                          <a16:creationId xmlns:a16="http://schemas.microsoft.com/office/drawing/2014/main" id="{06F36C85-845E-3240-947A-5636F7B13F6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38381" y="3549467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09" name="線">
                      <a:extLst>
                        <a:ext uri="{FF2B5EF4-FFF2-40B4-BE49-F238E27FC236}">
                          <a16:creationId xmlns:a16="http://schemas.microsoft.com/office/drawing/2014/main" id="{2ACC239A-3376-6F42-8ABF-B10CA02493F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41019" y="3711014"/>
                      <a:ext cx="193518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10" name="線">
                      <a:extLst>
                        <a:ext uri="{FF2B5EF4-FFF2-40B4-BE49-F238E27FC236}">
                          <a16:creationId xmlns:a16="http://schemas.microsoft.com/office/drawing/2014/main" id="{FF76A589-E864-2A48-B58E-F8CE0D959C1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422054" y="3879912"/>
                      <a:ext cx="193517" cy="1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bevel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11" name="線">
                      <a:extLst>
                        <a:ext uri="{FF2B5EF4-FFF2-40B4-BE49-F238E27FC236}">
                          <a16:creationId xmlns:a16="http://schemas.microsoft.com/office/drawing/2014/main" id="{33A03913-459B-7140-9240-6D2969D1372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640940" y="45601"/>
                      <a:ext cx="1" cy="4389092"/>
                    </a:xfrm>
                    <a:prstGeom prst="line">
                      <a:avLst/>
                    </a:prstGeom>
                    <a:noFill/>
                    <a:ln w="19050" cap="flat">
                      <a:solidFill>
                        <a:srgbClr val="FF0000"/>
                      </a:solidFill>
                      <a:prstDash val="sysDash"/>
                      <a:bevel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p:txBody>
                </p:sp>
                <p:sp>
                  <p:nvSpPr>
                    <p:cNvPr id="112" name="線">
                      <a:extLst>
                        <a:ext uri="{FF2B5EF4-FFF2-40B4-BE49-F238E27FC236}">
                          <a16:creationId xmlns:a16="http://schemas.microsoft.com/office/drawing/2014/main" id="{FBB4D618-282D-E84A-9CF6-329B84A9FC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83002" y="1891007"/>
                      <a:ext cx="2159094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13" name="線">
                      <a:extLst>
                        <a:ext uri="{FF2B5EF4-FFF2-40B4-BE49-F238E27FC236}">
                          <a16:creationId xmlns:a16="http://schemas.microsoft.com/office/drawing/2014/main" id="{92C3C734-3C34-DD4A-B38C-0EFB4665E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9896" y="2096280"/>
                      <a:ext cx="2159094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14" name="線">
                      <a:extLst>
                        <a:ext uri="{FF2B5EF4-FFF2-40B4-BE49-F238E27FC236}">
                          <a16:creationId xmlns:a16="http://schemas.microsoft.com/office/drawing/2014/main" id="{2C24FDEE-FB61-F349-A802-E0EBD75D43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6354" y="2240146"/>
                      <a:ext cx="2209405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15" name="線">
                      <a:extLst>
                        <a:ext uri="{FF2B5EF4-FFF2-40B4-BE49-F238E27FC236}">
                          <a16:creationId xmlns:a16="http://schemas.microsoft.com/office/drawing/2014/main" id="{88A46130-E600-C940-A7D4-BF660648C7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0241" y="2398028"/>
                      <a:ext cx="2124622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16" name="線">
                      <a:extLst>
                        <a:ext uri="{FF2B5EF4-FFF2-40B4-BE49-F238E27FC236}">
                          <a16:creationId xmlns:a16="http://schemas.microsoft.com/office/drawing/2014/main" id="{E99055C7-83BE-7C4A-B5C1-2D055F301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84062" y="2569912"/>
                      <a:ext cx="2156980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17" name="線">
                      <a:extLst>
                        <a:ext uri="{FF2B5EF4-FFF2-40B4-BE49-F238E27FC236}">
                          <a16:creationId xmlns:a16="http://schemas.microsoft.com/office/drawing/2014/main" id="{C0597622-D966-B74F-8AB8-769E4C06AA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1046" y="3200075"/>
                      <a:ext cx="2159094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18" name="線">
                      <a:extLst>
                        <a:ext uri="{FF2B5EF4-FFF2-40B4-BE49-F238E27FC236}">
                          <a16:creationId xmlns:a16="http://schemas.microsoft.com/office/drawing/2014/main" id="{919EC8DC-112B-4C4D-A547-10637FF09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7940" y="3405347"/>
                      <a:ext cx="2159093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19" name="線">
                      <a:extLst>
                        <a:ext uri="{FF2B5EF4-FFF2-40B4-BE49-F238E27FC236}">
                          <a16:creationId xmlns:a16="http://schemas.microsoft.com/office/drawing/2014/main" id="{D9C1FFFF-4495-554E-945B-7883E0776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397" y="3549214"/>
                      <a:ext cx="2209406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0" name="線">
                      <a:extLst>
                        <a:ext uri="{FF2B5EF4-FFF2-40B4-BE49-F238E27FC236}">
                          <a16:creationId xmlns:a16="http://schemas.microsoft.com/office/drawing/2014/main" id="{818E48CD-AAD6-5043-93A1-AA43872E2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8281" y="3707092"/>
                      <a:ext cx="2124622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1" name="線">
                      <a:extLst>
                        <a:ext uri="{FF2B5EF4-FFF2-40B4-BE49-F238E27FC236}">
                          <a16:creationId xmlns:a16="http://schemas.microsoft.com/office/drawing/2014/main" id="{B541BB37-E65B-5B46-9F23-C3282E7B0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2103" y="3878980"/>
                      <a:ext cx="2156980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2" name="線">
                      <a:extLst>
                        <a:ext uri="{FF2B5EF4-FFF2-40B4-BE49-F238E27FC236}">
                          <a16:creationId xmlns:a16="http://schemas.microsoft.com/office/drawing/2014/main" id="{BFA36086-91E7-A245-BAF2-C63834DB4C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1046" y="559552"/>
                      <a:ext cx="2159094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3" name="線">
                      <a:extLst>
                        <a:ext uri="{FF2B5EF4-FFF2-40B4-BE49-F238E27FC236}">
                          <a16:creationId xmlns:a16="http://schemas.microsoft.com/office/drawing/2014/main" id="{E6808335-76A2-8245-9329-3DF70D7E0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7940" y="764825"/>
                      <a:ext cx="2159093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4" name="線">
                      <a:extLst>
                        <a:ext uri="{FF2B5EF4-FFF2-40B4-BE49-F238E27FC236}">
                          <a16:creationId xmlns:a16="http://schemas.microsoft.com/office/drawing/2014/main" id="{CBAC99E4-B51C-5D47-B9CF-DDD44D3CC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397" y="908695"/>
                      <a:ext cx="2209406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5" name="線">
                      <a:extLst>
                        <a:ext uri="{FF2B5EF4-FFF2-40B4-BE49-F238E27FC236}">
                          <a16:creationId xmlns:a16="http://schemas.microsoft.com/office/drawing/2014/main" id="{DDD8E55D-DDEC-474B-AE3E-B7CD93ECB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8281" y="1066573"/>
                      <a:ext cx="2124622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6" name="線">
                      <a:extLst>
                        <a:ext uri="{FF2B5EF4-FFF2-40B4-BE49-F238E27FC236}">
                          <a16:creationId xmlns:a16="http://schemas.microsoft.com/office/drawing/2014/main" id="{1579E116-B1E6-264D-AB53-27C20B73E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2103" y="1238458"/>
                      <a:ext cx="2156980" cy="1"/>
                    </a:xfrm>
                    <a:prstGeom prst="line">
                      <a:avLst/>
                    </a:prstGeom>
                    <a:noFill/>
                    <a:ln w="1143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7" name="線">
                      <a:extLst>
                        <a:ext uri="{FF2B5EF4-FFF2-40B4-BE49-F238E27FC236}">
                          <a16:creationId xmlns:a16="http://schemas.microsoft.com/office/drawing/2014/main" id="{4561BAFA-9E17-0849-9B6F-5FA57395D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53022" y="4232607"/>
                      <a:ext cx="2758546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  <p:sp>
                  <p:nvSpPr>
                    <p:cNvPr id="128" name="線">
                      <a:extLst>
                        <a:ext uri="{FF2B5EF4-FFF2-40B4-BE49-F238E27FC236}">
                          <a16:creationId xmlns:a16="http://schemas.microsoft.com/office/drawing/2014/main" id="{36938956-AC16-294A-B45E-84CEFB9DE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766" y="3832034"/>
                      <a:ext cx="710462" cy="1"/>
                    </a:xfrm>
                    <a:prstGeom prst="line">
                      <a:avLst/>
                    </a:prstGeom>
                    <a:noFill/>
                    <a:ln w="76200" cap="flat">
                      <a:solidFill>
                        <a:srgbClr val="000000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119161" tIns="119161" rIns="119161" bIns="119161" numCol="1" anchor="ctr">
                      <a:noAutofit/>
                    </a:bodyPr>
                    <a:lstStyle/>
                    <a:p>
                      <a:pPr defTabSz="2584019">
                        <a:defRPr sz="10600">
                          <a:latin typeface="+mn-lt"/>
                          <a:ea typeface="+mn-ea"/>
                          <a:cs typeface="+mn-cs"/>
                          <a:sym typeface="ヒラギノ角ゴ ProN W3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53" name="EEL">
                    <a:extLst>
                      <a:ext uri="{FF2B5EF4-FFF2-40B4-BE49-F238E27FC236}">
                        <a16:creationId xmlns:a16="http://schemas.microsoft.com/office/drawing/2014/main" id="{DC0DC2F6-4E6F-1947-A6BC-4C22E39492A2}"/>
                      </a:ext>
                    </a:extLst>
                  </p:cNvPr>
                  <p:cNvSpPr txBox="1"/>
                  <p:nvPr/>
                </p:nvSpPr>
                <p:spPr>
                  <a:xfrm>
                    <a:off x="591830" y="3853589"/>
                    <a:ext cx="733636" cy="7868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19161" tIns="119161" rIns="119161" bIns="119161" numCol="1" anchor="t">
                    <a:noAutofit/>
                  </a:bodyPr>
                  <a:lstStyle/>
                  <a:p>
                    <a:pPr algn="l" defTabSz="2584019">
                      <a:defRPr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r>
                      <a:rPr dirty="0"/>
                      <a:t>E</a:t>
                    </a:r>
                    <a:r>
                      <a:rPr baseline="-5999" dirty="0"/>
                      <a:t>EL</a:t>
                    </a:r>
                  </a:p>
                </p:txBody>
              </p:sp>
            </p:grpSp>
            <p:sp>
              <p:nvSpPr>
                <p:cNvPr id="46" name="線">
                  <a:extLst>
                    <a:ext uri="{FF2B5EF4-FFF2-40B4-BE49-F238E27FC236}">
                      <a16:creationId xmlns:a16="http://schemas.microsoft.com/office/drawing/2014/main" id="{4307B42A-3B3E-6042-A9F3-06A72D6061AF}"/>
                    </a:ext>
                  </a:extLst>
                </p:cNvPr>
                <p:cNvSpPr/>
                <p:nvPr/>
              </p:nvSpPr>
              <p:spPr>
                <a:xfrm flipH="1" flipV="1">
                  <a:off x="344795" y="2040000"/>
                  <a:ext cx="612429" cy="178097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/>
                </a:p>
              </p:txBody>
            </p:sp>
            <p:sp>
              <p:nvSpPr>
                <p:cNvPr id="47" name="線">
                  <a:extLst>
                    <a:ext uri="{FF2B5EF4-FFF2-40B4-BE49-F238E27FC236}">
                      <a16:creationId xmlns:a16="http://schemas.microsoft.com/office/drawing/2014/main" id="{6F12B4FC-0DB2-464E-896A-823825170C06}"/>
                    </a:ext>
                  </a:extLst>
                </p:cNvPr>
                <p:cNvSpPr/>
                <p:nvPr/>
              </p:nvSpPr>
              <p:spPr>
                <a:xfrm flipH="1">
                  <a:off x="847472" y="2188000"/>
                  <a:ext cx="369141" cy="394565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/>
                </a:p>
              </p:txBody>
            </p:sp>
            <p:sp>
              <p:nvSpPr>
                <p:cNvPr id="48" name="線">
                  <a:extLst>
                    <a:ext uri="{FF2B5EF4-FFF2-40B4-BE49-F238E27FC236}">
                      <a16:creationId xmlns:a16="http://schemas.microsoft.com/office/drawing/2014/main" id="{9DB46A1E-EBD4-8146-9545-F6EB455D6F09}"/>
                    </a:ext>
                  </a:extLst>
                </p:cNvPr>
                <p:cNvSpPr/>
                <p:nvPr/>
              </p:nvSpPr>
              <p:spPr>
                <a:xfrm flipH="1" flipV="1">
                  <a:off x="329549" y="2411945"/>
                  <a:ext cx="511365" cy="1464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/>
                </a:p>
              </p:txBody>
            </p:sp>
            <p:sp>
              <p:nvSpPr>
                <p:cNvPr id="49" name="線">
                  <a:extLst>
                    <a:ext uri="{FF2B5EF4-FFF2-40B4-BE49-F238E27FC236}">
                      <a16:creationId xmlns:a16="http://schemas.microsoft.com/office/drawing/2014/main" id="{A9567028-D10F-3D4A-AE16-E6D6972C5585}"/>
                    </a:ext>
                  </a:extLst>
                </p:cNvPr>
                <p:cNvSpPr/>
                <p:nvPr/>
              </p:nvSpPr>
              <p:spPr>
                <a:xfrm flipH="1">
                  <a:off x="365277" y="2199597"/>
                  <a:ext cx="248668" cy="155179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/>
                </a:p>
              </p:txBody>
            </p:sp>
            <p:sp>
              <p:nvSpPr>
                <p:cNvPr id="50" name="線">
                  <a:extLst>
                    <a:ext uri="{FF2B5EF4-FFF2-40B4-BE49-F238E27FC236}">
                      <a16:creationId xmlns:a16="http://schemas.microsoft.com/office/drawing/2014/main" id="{F905CC45-D6D5-734D-A0E9-9C668ECBD29F}"/>
                    </a:ext>
                  </a:extLst>
                </p:cNvPr>
                <p:cNvSpPr/>
                <p:nvPr/>
              </p:nvSpPr>
              <p:spPr>
                <a:xfrm flipV="1">
                  <a:off x="941133" y="1900545"/>
                  <a:ext cx="204574" cy="218664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/>
                </a:p>
              </p:txBody>
            </p:sp>
          </p:grpSp>
          <p:grpSp>
            <p:nvGrpSpPr>
              <p:cNvPr id="33" name="グループ">
                <a:extLst>
                  <a:ext uri="{FF2B5EF4-FFF2-40B4-BE49-F238E27FC236}">
                    <a16:creationId xmlns:a16="http://schemas.microsoft.com/office/drawing/2014/main" id="{DB9F4D9D-0267-1E4A-B716-832F67A747E5}"/>
                  </a:ext>
                </a:extLst>
              </p:cNvPr>
              <p:cNvGrpSpPr/>
              <p:nvPr/>
            </p:nvGrpSpPr>
            <p:grpSpPr>
              <a:xfrm>
                <a:off x="5892313" y="3371900"/>
                <a:ext cx="354474" cy="480473"/>
                <a:chOff x="0" y="0"/>
                <a:chExt cx="426394" cy="584200"/>
              </a:xfrm>
            </p:grpSpPr>
            <p:sp>
              <p:nvSpPr>
                <p:cNvPr id="43" name="円形">
                  <a:extLst>
                    <a:ext uri="{FF2B5EF4-FFF2-40B4-BE49-F238E27FC236}">
                      <a16:creationId xmlns:a16="http://schemas.microsoft.com/office/drawing/2014/main" id="{5B83E85E-F725-E648-AA1A-0DC58A2652B8}"/>
                    </a:ext>
                  </a:extLst>
                </p:cNvPr>
                <p:cNvSpPr/>
                <p:nvPr/>
              </p:nvSpPr>
              <p:spPr>
                <a:xfrm>
                  <a:off x="0" y="140242"/>
                  <a:ext cx="393700" cy="393701"/>
                </a:xfrm>
                <a:prstGeom prst="ellipse">
                  <a:avLst/>
                </a:prstGeom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pPr>
                  <a:endParaRPr/>
                </a:p>
              </p:txBody>
            </p:sp>
            <p:sp>
              <p:nvSpPr>
                <p:cNvPr id="44" name="e-">
                  <a:extLst>
                    <a:ext uri="{FF2B5EF4-FFF2-40B4-BE49-F238E27FC236}">
                      <a16:creationId xmlns:a16="http://schemas.microsoft.com/office/drawing/2014/main" id="{58F8A1FD-688A-6348-AE9F-7C46B3D6D746}"/>
                    </a:ext>
                  </a:extLst>
                </p:cNvPr>
                <p:cNvSpPr txBox="1"/>
                <p:nvPr/>
              </p:nvSpPr>
              <p:spPr>
                <a:xfrm>
                  <a:off x="41492" y="0"/>
                  <a:ext cx="384903" cy="584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/>
                <a:p>
                  <a:pPr algn="l">
                    <a:defRPr sz="3200"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rPr dirty="0"/>
                    <a:t>e</a:t>
                  </a:r>
                  <a:r>
                    <a:rPr baseline="31999" dirty="0"/>
                    <a:t>-</a:t>
                  </a:r>
                </a:p>
              </p:txBody>
            </p:sp>
          </p:grpSp>
          <p:grpSp>
            <p:nvGrpSpPr>
              <p:cNvPr id="34" name="グループ">
                <a:extLst>
                  <a:ext uri="{FF2B5EF4-FFF2-40B4-BE49-F238E27FC236}">
                    <a16:creationId xmlns:a16="http://schemas.microsoft.com/office/drawing/2014/main" id="{CD01B0F2-2EA5-3344-8367-55849F9A3DCF}"/>
                  </a:ext>
                </a:extLst>
              </p:cNvPr>
              <p:cNvGrpSpPr/>
              <p:nvPr/>
            </p:nvGrpSpPr>
            <p:grpSpPr>
              <a:xfrm>
                <a:off x="6665719" y="4289490"/>
                <a:ext cx="354473" cy="480473"/>
                <a:chOff x="0" y="0"/>
                <a:chExt cx="426394" cy="584200"/>
              </a:xfrm>
            </p:grpSpPr>
            <p:sp>
              <p:nvSpPr>
                <p:cNvPr id="41" name="円形">
                  <a:extLst>
                    <a:ext uri="{FF2B5EF4-FFF2-40B4-BE49-F238E27FC236}">
                      <a16:creationId xmlns:a16="http://schemas.microsoft.com/office/drawing/2014/main" id="{7F1DDD57-BCDD-C745-A7EA-A3539F8DA8A7}"/>
                    </a:ext>
                  </a:extLst>
                </p:cNvPr>
                <p:cNvSpPr/>
                <p:nvPr/>
              </p:nvSpPr>
              <p:spPr>
                <a:xfrm>
                  <a:off x="0" y="140242"/>
                  <a:ext cx="393700" cy="393701"/>
                </a:xfrm>
                <a:prstGeom prst="ellipse">
                  <a:avLst/>
                </a:prstGeom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pPr>
                  <a:endParaRPr/>
                </a:p>
              </p:txBody>
            </p:sp>
            <p:sp>
              <p:nvSpPr>
                <p:cNvPr id="42" name="e-">
                  <a:extLst>
                    <a:ext uri="{FF2B5EF4-FFF2-40B4-BE49-F238E27FC236}">
                      <a16:creationId xmlns:a16="http://schemas.microsoft.com/office/drawing/2014/main" id="{1615F3B7-28C9-6B46-B3D8-3360B998EBB9}"/>
                    </a:ext>
                  </a:extLst>
                </p:cNvPr>
                <p:cNvSpPr txBox="1"/>
                <p:nvPr/>
              </p:nvSpPr>
              <p:spPr>
                <a:xfrm>
                  <a:off x="41492" y="0"/>
                  <a:ext cx="384903" cy="584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/>
                <a:p>
                  <a:pPr algn="l">
                    <a:defRPr sz="3200"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rPr dirty="0"/>
                    <a:t>e</a:t>
                  </a:r>
                  <a:r>
                    <a:rPr baseline="31999" dirty="0"/>
                    <a:t>-</a:t>
                  </a:r>
                </a:p>
              </p:txBody>
            </p:sp>
          </p:grpSp>
          <p:grpSp>
            <p:nvGrpSpPr>
              <p:cNvPr id="35" name="グループ">
                <a:extLst>
                  <a:ext uri="{FF2B5EF4-FFF2-40B4-BE49-F238E27FC236}">
                    <a16:creationId xmlns:a16="http://schemas.microsoft.com/office/drawing/2014/main" id="{6829750A-C15F-1E44-94CE-89550FA1F6CD}"/>
                  </a:ext>
                </a:extLst>
              </p:cNvPr>
              <p:cNvGrpSpPr/>
              <p:nvPr/>
            </p:nvGrpSpPr>
            <p:grpSpPr>
              <a:xfrm>
                <a:off x="6376870" y="3126183"/>
                <a:ext cx="354474" cy="480473"/>
                <a:chOff x="0" y="0"/>
                <a:chExt cx="426394" cy="584200"/>
              </a:xfrm>
            </p:grpSpPr>
            <p:sp>
              <p:nvSpPr>
                <p:cNvPr id="39" name="円形">
                  <a:extLst>
                    <a:ext uri="{FF2B5EF4-FFF2-40B4-BE49-F238E27FC236}">
                      <a16:creationId xmlns:a16="http://schemas.microsoft.com/office/drawing/2014/main" id="{83370F38-74EB-CF41-BE9D-5F7B6F43F914}"/>
                    </a:ext>
                  </a:extLst>
                </p:cNvPr>
                <p:cNvSpPr/>
                <p:nvPr/>
              </p:nvSpPr>
              <p:spPr>
                <a:xfrm>
                  <a:off x="0" y="140242"/>
                  <a:ext cx="393700" cy="393701"/>
                </a:xfrm>
                <a:prstGeom prst="ellipse">
                  <a:avLst/>
                </a:prstGeom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pPr>
                  <a:endParaRPr/>
                </a:p>
              </p:txBody>
            </p:sp>
            <p:sp>
              <p:nvSpPr>
                <p:cNvPr id="40" name="e-">
                  <a:extLst>
                    <a:ext uri="{FF2B5EF4-FFF2-40B4-BE49-F238E27FC236}">
                      <a16:creationId xmlns:a16="http://schemas.microsoft.com/office/drawing/2014/main" id="{90EBF21B-6D4D-D54C-93AE-B2971FCB2749}"/>
                    </a:ext>
                  </a:extLst>
                </p:cNvPr>
                <p:cNvSpPr txBox="1"/>
                <p:nvPr/>
              </p:nvSpPr>
              <p:spPr>
                <a:xfrm>
                  <a:off x="41492" y="0"/>
                  <a:ext cx="384903" cy="584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/>
                <a:p>
                  <a:pPr algn="l">
                    <a:defRPr sz="3200"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rPr dirty="0"/>
                    <a:t>e</a:t>
                  </a:r>
                  <a:r>
                    <a:rPr baseline="31999" dirty="0"/>
                    <a:t>-</a:t>
                  </a:r>
                </a:p>
              </p:txBody>
            </p:sp>
          </p:grpSp>
          <p:grpSp>
            <p:nvGrpSpPr>
              <p:cNvPr id="36" name="グループ">
                <a:extLst>
                  <a:ext uri="{FF2B5EF4-FFF2-40B4-BE49-F238E27FC236}">
                    <a16:creationId xmlns:a16="http://schemas.microsoft.com/office/drawing/2014/main" id="{EAFEF1E7-F5A6-D341-9818-48C1158C25C6}"/>
                  </a:ext>
                </a:extLst>
              </p:cNvPr>
              <p:cNvGrpSpPr/>
              <p:nvPr/>
            </p:nvGrpSpPr>
            <p:grpSpPr>
              <a:xfrm>
                <a:off x="5203441" y="3564467"/>
                <a:ext cx="354473" cy="480473"/>
                <a:chOff x="0" y="0"/>
                <a:chExt cx="426394" cy="584200"/>
              </a:xfrm>
            </p:grpSpPr>
            <p:sp>
              <p:nvSpPr>
                <p:cNvPr id="37" name="円形">
                  <a:extLst>
                    <a:ext uri="{FF2B5EF4-FFF2-40B4-BE49-F238E27FC236}">
                      <a16:creationId xmlns:a16="http://schemas.microsoft.com/office/drawing/2014/main" id="{A135AFDE-7B0B-6F45-9621-08FDB890B804}"/>
                    </a:ext>
                  </a:extLst>
                </p:cNvPr>
                <p:cNvSpPr/>
                <p:nvPr/>
              </p:nvSpPr>
              <p:spPr>
                <a:xfrm>
                  <a:off x="0" y="140242"/>
                  <a:ext cx="393700" cy="393701"/>
                </a:xfrm>
                <a:prstGeom prst="ellipse">
                  <a:avLst/>
                </a:prstGeom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pPr>
                  <a:endParaRPr/>
                </a:p>
              </p:txBody>
            </p:sp>
            <p:sp>
              <p:nvSpPr>
                <p:cNvPr id="38" name="e-">
                  <a:extLst>
                    <a:ext uri="{FF2B5EF4-FFF2-40B4-BE49-F238E27FC236}">
                      <a16:creationId xmlns:a16="http://schemas.microsoft.com/office/drawing/2014/main" id="{F1344D70-0C1C-D847-8023-581E6D9830A9}"/>
                    </a:ext>
                  </a:extLst>
                </p:cNvPr>
                <p:cNvSpPr txBox="1"/>
                <p:nvPr/>
              </p:nvSpPr>
              <p:spPr>
                <a:xfrm>
                  <a:off x="41492" y="0"/>
                  <a:ext cx="384903" cy="584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/>
                <a:p>
                  <a:pPr algn="l">
                    <a:defRPr sz="3200">
                      <a:latin typeface="Times"/>
                      <a:ea typeface="Times"/>
                      <a:cs typeface="Times"/>
                      <a:sym typeface="Times"/>
                    </a:defRPr>
                  </a:pPr>
                  <a:r>
                    <a:t>e</a:t>
                  </a:r>
                  <a:r>
                    <a:rPr baseline="31999"/>
                    <a:t>-</a:t>
                  </a:r>
                </a:p>
              </p:txBody>
            </p:sp>
          </p:grpSp>
        </p:grp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B65D9-4A7F-2443-B537-EF5C427570C1}"/>
                </a:ext>
              </a:extLst>
            </p:cNvPr>
            <p:cNvSpPr txBox="1"/>
            <p:nvPr/>
          </p:nvSpPr>
          <p:spPr>
            <a:xfrm>
              <a:off x="6735003" y="5777527"/>
              <a:ext cx="1771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Avenir Next" panose="020B0503020202020204" pitchFamily="34" charset="0"/>
                </a:rPr>
                <a:t>~0.1kV/cm/bar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C6A6AB2D-BCF5-884D-B9B3-93797FE248FD}"/>
                </a:ext>
              </a:extLst>
            </p:cNvPr>
            <p:cNvSpPr txBox="1"/>
            <p:nvPr/>
          </p:nvSpPr>
          <p:spPr>
            <a:xfrm>
              <a:off x="4594659" y="5745156"/>
              <a:ext cx="1771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Avenir Next" panose="020B0503020202020204" pitchFamily="34" charset="0"/>
                </a:rPr>
                <a:t>~2.5kV/cm/bar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44639A27-1B8F-2843-9E44-A52CC04722E9}"/>
              </a:ext>
            </a:extLst>
          </p:cNvPr>
          <p:cNvSpPr txBox="1"/>
          <p:nvPr/>
        </p:nvSpPr>
        <p:spPr>
          <a:xfrm>
            <a:off x="224356" y="5311450"/>
            <a:ext cx="4111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Collect the drift electrons into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Linear Amp. via EL-process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Detect EL-photons by MPPCs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141" name="図 140">
            <a:extLst>
              <a:ext uri="{FF2B5EF4-FFF2-40B4-BE49-F238E27FC236}">
                <a16:creationId xmlns:a16="http://schemas.microsoft.com/office/drawing/2014/main" id="{306DBF7A-1E3A-7348-9F22-EE74B831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9" y="5130300"/>
            <a:ext cx="4377404" cy="1309631"/>
          </a:xfrm>
          <a:prstGeom prst="rect">
            <a:avLst/>
          </a:prstGeom>
        </p:spPr>
      </p:pic>
      <p:cxnSp>
        <p:nvCxnSpPr>
          <p:cNvPr id="144" name="直線コネクタ 143">
            <a:extLst>
              <a:ext uri="{FF2B5EF4-FFF2-40B4-BE49-F238E27FC236}">
                <a16:creationId xmlns:a16="http://schemas.microsoft.com/office/drawing/2014/main" id="{77738496-BC7C-2941-B0D6-34E6DF3FE848}"/>
              </a:ext>
            </a:extLst>
          </p:cNvPr>
          <p:cNvCxnSpPr>
            <a:cxnSpLocks/>
          </p:cNvCxnSpPr>
          <p:nvPr/>
        </p:nvCxnSpPr>
        <p:spPr>
          <a:xfrm flipV="1">
            <a:off x="1851732" y="2579395"/>
            <a:ext cx="237974" cy="1780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5436EEF1-1A98-7A41-9552-CEA08564496D}"/>
              </a:ext>
            </a:extLst>
          </p:cNvPr>
          <p:cNvCxnSpPr>
            <a:cxnSpLocks/>
          </p:cNvCxnSpPr>
          <p:nvPr/>
        </p:nvCxnSpPr>
        <p:spPr>
          <a:xfrm flipV="1">
            <a:off x="1999966" y="2660692"/>
            <a:ext cx="237974" cy="1780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3D4AD849-61AB-694F-8DB9-07B69F2A2C7D}"/>
              </a:ext>
            </a:extLst>
          </p:cNvPr>
          <p:cNvSpPr txBox="1"/>
          <p:nvPr/>
        </p:nvSpPr>
        <p:spPr>
          <a:xfrm>
            <a:off x="2118648" y="2395937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venir Next" panose="020B0503020202020204" pitchFamily="34" charset="0"/>
              </a:rPr>
              <a:t>10mm-pitch</a:t>
            </a:r>
            <a:endParaRPr kumimoji="1" lang="ja-JP" altLang="en-US" sz="1600">
              <a:latin typeface="Avenir Next" panose="020B0503020202020204" pitchFamily="34" charset="0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A61EF403-FDE0-DF4D-880B-66DDDFA48033}"/>
              </a:ext>
            </a:extLst>
          </p:cNvPr>
          <p:cNvSpPr txBox="1"/>
          <p:nvPr/>
        </p:nvSpPr>
        <p:spPr>
          <a:xfrm>
            <a:off x="4706436" y="1710728"/>
            <a:ext cx="862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venir Next" panose="020B0503020202020204" pitchFamily="34" charset="0"/>
              </a:rPr>
              <a:t>EL area</a:t>
            </a:r>
            <a:endParaRPr kumimoji="1" lang="ja-JP" altLang="en-US" sz="1600">
              <a:latin typeface="Avenir Next" panose="020B0503020202020204" pitchFamily="34" charset="0"/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261A9247-4733-884B-87F1-CDF20F55EF4B}"/>
              </a:ext>
            </a:extLst>
          </p:cNvPr>
          <p:cNvSpPr txBox="1"/>
          <p:nvPr/>
        </p:nvSpPr>
        <p:spPr>
          <a:xfrm>
            <a:off x="6799701" y="1708124"/>
            <a:ext cx="1045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venir Next" panose="020B0503020202020204" pitchFamily="34" charset="0"/>
              </a:rPr>
              <a:t>Drift area</a:t>
            </a:r>
            <a:endParaRPr kumimoji="1" lang="ja-JP" altLang="en-US" sz="1600">
              <a:latin typeface="Avenir Next" panose="020B0503020202020204" pitchFamily="34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8849555-6640-BD44-BC56-629C1E9E83B8}"/>
              </a:ext>
            </a:extLst>
          </p:cNvPr>
          <p:cNvCxnSpPr>
            <a:cxnSpLocks/>
          </p:cNvCxnSpPr>
          <p:nvPr/>
        </p:nvCxnSpPr>
        <p:spPr>
          <a:xfrm>
            <a:off x="4736906" y="2220197"/>
            <a:ext cx="727936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矢印コネクタ 141">
            <a:extLst>
              <a:ext uri="{FF2B5EF4-FFF2-40B4-BE49-F238E27FC236}">
                <a16:creationId xmlns:a16="http://schemas.microsoft.com/office/drawing/2014/main" id="{6D77CF93-16F8-C648-8267-443B7B005742}"/>
              </a:ext>
            </a:extLst>
          </p:cNvPr>
          <p:cNvCxnSpPr>
            <a:cxnSpLocks/>
          </p:cNvCxnSpPr>
          <p:nvPr/>
        </p:nvCxnSpPr>
        <p:spPr>
          <a:xfrm>
            <a:off x="5568531" y="2220197"/>
            <a:ext cx="3358493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76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B9C27E-AE75-E148-9490-429C40D6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ELCC -Pitch </a:t>
            </a:r>
            <a:r>
              <a:rPr lang="en-US" altLang="ja-JP" dirty="0"/>
              <a:t>O</a:t>
            </a:r>
            <a:r>
              <a:rPr kumimoji="1" lang="en-US" altLang="ja-JP" dirty="0"/>
              <a:t>ptimization-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162C41-34CF-5044-BC38-6388D4C6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FD4019-645E-FE43-BDD0-7A312A4A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A28309-0DB1-ED4C-8E21-35456648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8EDE431-56C5-EF4B-80BB-6627B1292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354711"/>
            <a:ext cx="2296574" cy="1722431"/>
          </a:xfrm>
          <a:prstGeom prst="rect">
            <a:avLst/>
          </a:prstGeom>
        </p:spPr>
      </p:pic>
      <p:pic>
        <p:nvPicPr>
          <p:cNvPr id="8" name="Picture 3" descr="C:\Users\kiseki\Documents\AXEL\電場sim\result_images\02_20140912_JPS\geometory.png">
            <a:extLst>
              <a:ext uri="{FF2B5EF4-FFF2-40B4-BE49-F238E27FC236}">
                <a16:creationId xmlns:a16="http://schemas.microsoft.com/office/drawing/2014/main" id="{6F3E657E-8EDB-0A47-B2BB-74CAA536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-85107" y="4141889"/>
            <a:ext cx="2806726" cy="1495447"/>
          </a:xfrm>
          <a:prstGeom prst="rect">
            <a:avLst/>
          </a:prstGeom>
          <a:noFill/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6BCA153-127B-DA42-9293-257F166D28D2}"/>
              </a:ext>
            </a:extLst>
          </p:cNvPr>
          <p:cNvCxnSpPr/>
          <p:nvPr/>
        </p:nvCxnSpPr>
        <p:spPr>
          <a:xfrm>
            <a:off x="1532990" y="3458842"/>
            <a:ext cx="304800" cy="20478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FD9E5C1-FE3C-A942-9D1E-772E1A195B40}"/>
              </a:ext>
            </a:extLst>
          </p:cNvPr>
          <p:cNvCxnSpPr/>
          <p:nvPr/>
        </p:nvCxnSpPr>
        <p:spPr>
          <a:xfrm flipV="1">
            <a:off x="796663" y="3449243"/>
            <a:ext cx="717661" cy="7200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2EC92FD-FF76-EA4D-B598-828D856F3648}"/>
              </a:ext>
            </a:extLst>
          </p:cNvPr>
          <p:cNvCxnSpPr/>
          <p:nvPr/>
        </p:nvCxnSpPr>
        <p:spPr>
          <a:xfrm flipH="1" flipV="1">
            <a:off x="1861603" y="3677918"/>
            <a:ext cx="23812" cy="198596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C9ED157-0942-E84C-9245-A482E1C5B5E7}"/>
              </a:ext>
            </a:extLst>
          </p:cNvPr>
          <p:cNvCxnSpPr/>
          <p:nvPr/>
        </p:nvCxnSpPr>
        <p:spPr>
          <a:xfrm flipH="1" flipV="1">
            <a:off x="1884909" y="5660918"/>
            <a:ext cx="14793" cy="507787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B167BBC-D2B4-E04B-BE03-D3B926823B43}"/>
              </a:ext>
            </a:extLst>
          </p:cNvPr>
          <p:cNvSpPr/>
          <p:nvPr/>
        </p:nvSpPr>
        <p:spPr>
          <a:xfrm>
            <a:off x="877675" y="3252914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r>
              <a:rPr kumimoji="1"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</a:t>
            </a:r>
            <a:endParaRPr kumimoji="1" lang="ja-JP" altLang="en-US" sz="1400" b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7DC18DB-95CD-D343-A438-41C59765B06C}"/>
              </a:ext>
            </a:extLst>
          </p:cNvPr>
          <p:cNvSpPr/>
          <p:nvPr/>
        </p:nvSpPr>
        <p:spPr>
          <a:xfrm>
            <a:off x="1718479" y="3353422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1.0</a:t>
            </a:r>
            <a:r>
              <a:rPr kumimoji="1"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</a:t>
            </a:r>
            <a:endParaRPr kumimoji="1" lang="ja-JP" altLang="en-US" sz="1400" b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DC0E371-4843-1A49-B2B1-53D522FBE72F}"/>
              </a:ext>
            </a:extLst>
          </p:cNvPr>
          <p:cNvSpPr/>
          <p:nvPr/>
        </p:nvSpPr>
        <p:spPr>
          <a:xfrm>
            <a:off x="1802817" y="4719006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kumimoji="1"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</a:t>
            </a:r>
            <a:endParaRPr kumimoji="1" lang="ja-JP" altLang="en-US" sz="1400" b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28DBA23-43DC-EF4B-9935-F09E142B0B15}"/>
              </a:ext>
            </a:extLst>
          </p:cNvPr>
          <p:cNvSpPr/>
          <p:nvPr/>
        </p:nvSpPr>
        <p:spPr>
          <a:xfrm>
            <a:off x="1891876" y="5807783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0.5</a:t>
            </a:r>
            <a:r>
              <a:rPr kumimoji="1"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</a:t>
            </a:r>
            <a:endParaRPr kumimoji="1" lang="ja-JP" altLang="en-US" sz="1400" b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B909C56-B576-524D-986C-E69E2B5E1ABC}"/>
              </a:ext>
            </a:extLst>
          </p:cNvPr>
          <p:cNvCxnSpPr/>
          <p:nvPr/>
        </p:nvCxnSpPr>
        <p:spPr>
          <a:xfrm flipH="1" flipV="1">
            <a:off x="1144451" y="6101272"/>
            <a:ext cx="379014" cy="552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17A2D2E-9055-DB4A-B95E-6200053F96BC}"/>
              </a:ext>
            </a:extLst>
          </p:cNvPr>
          <p:cNvCxnSpPr/>
          <p:nvPr/>
        </p:nvCxnSpPr>
        <p:spPr>
          <a:xfrm flipH="1" flipV="1">
            <a:off x="1124311" y="5494252"/>
            <a:ext cx="394391" cy="7703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6A305DF-6E7A-364C-8DB1-8F4B43EE38F3}"/>
              </a:ext>
            </a:extLst>
          </p:cNvPr>
          <p:cNvSpPr/>
          <p:nvPr/>
        </p:nvSpPr>
        <p:spPr>
          <a:xfrm>
            <a:off x="1160939" y="6162522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0.58</a:t>
            </a:r>
            <a:r>
              <a:rPr kumimoji="1"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</a:t>
            </a:r>
            <a:endParaRPr kumimoji="1" lang="ja-JP" altLang="en-US" sz="1400" b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38C1A77-20DD-6F48-A0F0-26E84EB567D9}"/>
              </a:ext>
            </a:extLst>
          </p:cNvPr>
          <p:cNvSpPr/>
          <p:nvPr/>
        </p:nvSpPr>
        <p:spPr>
          <a:xfrm>
            <a:off x="1092064" y="5234497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0.6</a:t>
            </a:r>
            <a:r>
              <a:rPr kumimoji="1" lang="en-US" altLang="ja-JP" sz="1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cm</a:t>
            </a:r>
            <a:endParaRPr kumimoji="1" lang="ja-JP" altLang="en-US" sz="1400" b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F58E45C-4792-CE4B-9D20-7F6D0A1EE128}"/>
              </a:ext>
            </a:extLst>
          </p:cNvPr>
          <p:cNvCxnSpPr/>
          <p:nvPr/>
        </p:nvCxnSpPr>
        <p:spPr>
          <a:xfrm flipV="1">
            <a:off x="599689" y="564282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C9CD14F-6492-C940-AA09-49AA67E179A2}"/>
              </a:ext>
            </a:extLst>
          </p:cNvPr>
          <p:cNvCxnSpPr/>
          <p:nvPr/>
        </p:nvCxnSpPr>
        <p:spPr>
          <a:xfrm flipV="1">
            <a:off x="599689" y="3698604"/>
            <a:ext cx="0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DC540A0-5E34-7D44-B5E8-AB2C5620A727}"/>
              </a:ext>
            </a:extLst>
          </p:cNvPr>
          <p:cNvSpPr txBox="1"/>
          <p:nvPr/>
        </p:nvSpPr>
        <p:spPr>
          <a:xfrm rot="16200000">
            <a:off x="-445804" y="4133906"/>
            <a:ext cx="1523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kumimoji="1" lang="en-US" altLang="ja-JP" sz="1400" b="1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drift</a:t>
            </a:r>
            <a:r>
              <a:rPr kumimoji="1" lang="en-US" altLang="ja-JP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=100</a:t>
            </a:r>
            <a:r>
              <a:rPr kumimoji="1" lang="en-US" altLang="ja-JP" sz="1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V/cm/</a:t>
            </a:r>
            <a:r>
              <a:rPr kumimoji="1" lang="en-US" altLang="ja-JP" sz="1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atm</a:t>
            </a:r>
            <a:endParaRPr kumimoji="1" lang="ja-JP" altLang="en-US" sz="10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F8D1C56-1442-AF46-BF9D-EEE4F5B16027}"/>
              </a:ext>
            </a:extLst>
          </p:cNvPr>
          <p:cNvSpPr txBox="1"/>
          <p:nvPr/>
        </p:nvSpPr>
        <p:spPr>
          <a:xfrm rot="16200000">
            <a:off x="-461400" y="5732034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kumimoji="1" lang="en-US" altLang="ja-JP" sz="1400" b="1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anode</a:t>
            </a:r>
            <a:r>
              <a:rPr kumimoji="1" lang="en-US" altLang="ja-JP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=3</a:t>
            </a:r>
            <a:r>
              <a:rPr kumimoji="1" lang="en-US" altLang="ja-JP" sz="1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kV/cm/</a:t>
            </a:r>
            <a:r>
              <a:rPr kumimoji="1" lang="en-US" altLang="ja-JP" sz="1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atm</a:t>
            </a:r>
            <a:endParaRPr kumimoji="1" lang="ja-JP" altLang="en-US" sz="10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pic>
        <p:nvPicPr>
          <p:cNvPr id="25" name="Picture 4" descr="C:\Users\kiseki\Documents\AXEL\電場sim\result_images\02_20140912_JPS\geometory_mesh.png">
            <a:extLst>
              <a:ext uri="{FF2B5EF4-FFF2-40B4-BE49-F238E27FC236}">
                <a16:creationId xmlns:a16="http://schemas.microsoft.com/office/drawing/2014/main" id="{737B8766-C2B4-D34D-84C9-D471DDDC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2650120" y="4141890"/>
            <a:ext cx="2806726" cy="1495447"/>
          </a:xfrm>
          <a:prstGeom prst="rect">
            <a:avLst/>
          </a:prstGeom>
          <a:noFill/>
        </p:spPr>
      </p:pic>
      <p:pic>
        <p:nvPicPr>
          <p:cNvPr id="26" name="Picture 24" descr="http://www-he.scphys.kyoto-u.ac.jp/member/kiseki/kakunouko/image_field.png">
            <a:extLst>
              <a:ext uri="{FF2B5EF4-FFF2-40B4-BE49-F238E27FC236}">
                <a16:creationId xmlns:a16="http://schemas.microsoft.com/office/drawing/2014/main" id="{7AE14E06-B827-AD44-95B0-E8F6ECA8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3092" y="3190539"/>
            <a:ext cx="3532390" cy="3402000"/>
          </a:xfrm>
          <a:prstGeom prst="rect">
            <a:avLst/>
          </a:prstGeom>
          <a:noFill/>
        </p:spPr>
      </p:pic>
      <p:sp>
        <p:nvSpPr>
          <p:cNvPr id="27" name="右矢印 210">
            <a:extLst>
              <a:ext uri="{FF2B5EF4-FFF2-40B4-BE49-F238E27FC236}">
                <a16:creationId xmlns:a16="http://schemas.microsoft.com/office/drawing/2014/main" id="{0768EF2F-3E49-8147-B782-307AC5DE6218}"/>
              </a:ext>
            </a:extLst>
          </p:cNvPr>
          <p:cNvSpPr/>
          <p:nvPr/>
        </p:nvSpPr>
        <p:spPr>
          <a:xfrm>
            <a:off x="2494612" y="4270659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dirty="0" err="1">
                <a:latin typeface="Avenir Next" panose="020B0503020202020204" pitchFamily="34" charset="0"/>
              </a:rPr>
              <a:t>gmsh</a:t>
            </a:r>
            <a:endParaRPr kumimoji="1" lang="ja-JP" altLang="en-US" sz="2000" dirty="0">
              <a:latin typeface="Avenir Next" panose="020B0503020202020204" pitchFamily="34" charset="0"/>
            </a:endParaRPr>
          </a:p>
        </p:txBody>
      </p:sp>
      <p:sp>
        <p:nvSpPr>
          <p:cNvPr id="28" name="右矢印 211">
            <a:extLst>
              <a:ext uri="{FF2B5EF4-FFF2-40B4-BE49-F238E27FC236}">
                <a16:creationId xmlns:a16="http://schemas.microsoft.com/office/drawing/2014/main" id="{0DCF43FF-E3CA-534D-B59A-964095E83DD1}"/>
              </a:ext>
            </a:extLst>
          </p:cNvPr>
          <p:cNvSpPr/>
          <p:nvPr/>
        </p:nvSpPr>
        <p:spPr>
          <a:xfrm>
            <a:off x="4625681" y="4270659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 err="1">
                <a:latin typeface="Avenir Next" panose="020B0503020202020204" pitchFamily="34" charset="0"/>
              </a:rPr>
              <a:t>elmer</a:t>
            </a:r>
            <a:endParaRPr kumimoji="1" lang="ja-JP" altLang="en-US" sz="2000" dirty="0">
              <a:latin typeface="Avenir Next" panose="020B0503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F0BDA83-E7C9-A648-9F76-64ACC6DF5B4C}"/>
              </a:ext>
            </a:extLst>
          </p:cNvPr>
          <p:cNvSpPr txBox="1"/>
          <p:nvPr/>
        </p:nvSpPr>
        <p:spPr>
          <a:xfrm>
            <a:off x="786504" y="1435586"/>
            <a:ext cx="4884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Optimize Parameter; hole-size, hole-pitch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Max; Electron collection efficiency with ΔE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Use; Finite Element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>
                <a:latin typeface="Avenir Next" panose="020B0503020202020204" pitchFamily="34" charset="0"/>
              </a:rPr>
              <a:t>Gmsh</a:t>
            </a:r>
            <a:r>
              <a:rPr kumimoji="1" lang="en-US" altLang="ja-JP" dirty="0">
                <a:latin typeface="Avenir Next" panose="020B0503020202020204" pitchFamily="34" charset="0"/>
              </a:rPr>
              <a:t>, </a:t>
            </a:r>
            <a:r>
              <a:rPr kumimoji="1" lang="en-US" altLang="ja-JP" dirty="0" err="1">
                <a:latin typeface="Avenir Next" panose="020B0503020202020204" pitchFamily="34" charset="0"/>
              </a:rPr>
              <a:t>ElmerSolver</a:t>
            </a:r>
            <a:r>
              <a:rPr kumimoji="1" lang="en-US" altLang="ja-JP" dirty="0">
                <a:latin typeface="Avenir Next" panose="020B0503020202020204" pitchFamily="34" charset="0"/>
              </a:rPr>
              <a:t>, and Garfield++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=&gt; Φ5.5mm,  10mm-pitch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8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25AE5A-E4EE-0D4C-8787-8173EC3E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Challenges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2AE311-4A9E-0748-BDD4-AA50422EF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9917"/>
            <a:ext cx="7886700" cy="4737046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Discharge in Pure Xenon Gas TPC</a:t>
            </a:r>
          </a:p>
          <a:p>
            <a:pPr lvl="2"/>
            <a:r>
              <a:rPr lang="en-US" altLang="ja-JP" dirty="0">
                <a:latin typeface="Avenir Next" panose="020B0503020202020204" pitchFamily="34" charset="0"/>
              </a:rPr>
              <a:t>Easy to discharge</a:t>
            </a:r>
          </a:p>
          <a:p>
            <a:pPr lvl="2"/>
            <a:r>
              <a:rPr kumimoji="1" lang="en-US" altLang="ja-JP" dirty="0">
                <a:latin typeface="Avenir Next" panose="020B0503020202020204" pitchFamily="34" charset="0"/>
              </a:rPr>
              <a:t>Admixture </a:t>
            </a:r>
            <a:r>
              <a:rPr lang="en-US" altLang="ja-JP" dirty="0">
                <a:latin typeface="Avenir Next" panose="020B0503020202020204" pitchFamily="34" charset="0"/>
              </a:rPr>
              <a:t>makes worse ΔE</a:t>
            </a:r>
          </a:p>
          <a:p>
            <a:pPr lvl="2"/>
            <a:endParaRPr lang="en-US" altLang="ja-JP" dirty="0">
              <a:latin typeface="Avenir Next" panose="020B0503020202020204" pitchFamily="34" charset="0"/>
            </a:endParaRPr>
          </a:p>
          <a:p>
            <a:r>
              <a:rPr kumimoji="1" lang="en-US" altLang="ja-JP" dirty="0">
                <a:latin typeface="Avenir Next" panose="020B0503020202020204" pitchFamily="34" charset="0"/>
              </a:rPr>
              <a:t>Non-Linearity of MPPC</a:t>
            </a:r>
          </a:p>
          <a:p>
            <a:pPr lvl="2"/>
            <a:r>
              <a:rPr lang="en-US" altLang="ja-JP" dirty="0">
                <a:latin typeface="Avenir Next" panose="020B0503020202020204" pitchFamily="34" charset="0"/>
              </a:rPr>
              <a:t>Estimate correction factor with calibration</a:t>
            </a:r>
          </a:p>
          <a:p>
            <a:pPr lvl="2"/>
            <a:endParaRPr kumimoji="1" lang="en-US" altLang="ja-JP" dirty="0">
              <a:latin typeface="Avenir Next" panose="020B0503020202020204" pitchFamily="34" charset="0"/>
            </a:endParaRPr>
          </a:p>
          <a:p>
            <a:r>
              <a:rPr kumimoji="1" lang="en-US" altLang="ja-JP" dirty="0">
                <a:latin typeface="Avenir Next" panose="020B0503020202020204" pitchFamily="34" charset="0"/>
              </a:rPr>
              <a:t>Tracking Identification with Deep Learning</a:t>
            </a:r>
          </a:p>
          <a:p>
            <a:pPr lvl="2"/>
            <a:r>
              <a:rPr lang="en-US" altLang="ja-JP" baseline="30000" dirty="0">
                <a:latin typeface="Avenir Next" panose="020B0503020202020204" pitchFamily="34" charset="0"/>
              </a:rPr>
              <a:t>214</a:t>
            </a:r>
            <a:r>
              <a:rPr lang="en-US" altLang="ja-JP" dirty="0">
                <a:latin typeface="Avenir Next" panose="020B0503020202020204" pitchFamily="34" charset="0"/>
              </a:rPr>
              <a:t>Bi </a:t>
            </a:r>
            <a:r>
              <a:rPr lang="en-US" altLang="ja-JP" dirty="0" err="1">
                <a:latin typeface="Avenir Next" panose="020B0503020202020204" pitchFamily="34" charset="0"/>
              </a:rPr>
              <a:t>γ</a:t>
            </a:r>
            <a:r>
              <a:rPr lang="en-US" altLang="ja-JP" dirty="0">
                <a:latin typeface="Avenir Next" panose="020B0503020202020204" pitchFamily="34" charset="0"/>
              </a:rPr>
              <a:t>-ray (2,447keV) &amp; 0v2b signal (2,458keV)</a:t>
            </a:r>
          </a:p>
          <a:p>
            <a:pPr lvl="2"/>
            <a:endParaRPr lang="en-US" altLang="ja-JP" dirty="0">
              <a:latin typeface="Avenir Next" panose="020B0503020202020204" pitchFamily="34" charset="0"/>
            </a:endParaRPr>
          </a:p>
          <a:p>
            <a:r>
              <a:rPr kumimoji="1" lang="en-US" altLang="ja-JP" dirty="0"/>
              <a:t>Positive</a:t>
            </a:r>
            <a:r>
              <a:rPr lang="en-US" altLang="ja-JP" dirty="0"/>
              <a:t>-Ion Detection</a:t>
            </a:r>
          </a:p>
          <a:p>
            <a:pPr lvl="2"/>
            <a:r>
              <a:rPr lang="en-US" altLang="ja-JP" dirty="0">
                <a:latin typeface="Avenir Next" panose="020B0503020202020204" pitchFamily="34" charset="0"/>
              </a:rPr>
              <a:t>Ionized </a:t>
            </a:r>
            <a:r>
              <a:rPr lang="en-US" altLang="ja-JP" dirty="0" err="1">
                <a:latin typeface="Avenir Next" panose="020B0503020202020204" pitchFamily="34" charset="0"/>
              </a:rPr>
              <a:t>Xe</a:t>
            </a:r>
            <a:r>
              <a:rPr lang="en-US" altLang="ja-JP" baseline="30000" dirty="0">
                <a:latin typeface="Avenir Next" panose="020B0503020202020204" pitchFamily="34" charset="0"/>
              </a:rPr>
              <a:t>+</a:t>
            </a:r>
            <a:r>
              <a:rPr lang="en-US" altLang="ja-JP" dirty="0">
                <a:latin typeface="Avenir Next" panose="020B0503020202020204" pitchFamily="34" charset="0"/>
              </a:rPr>
              <a:t> is also able to observe (?)</a:t>
            </a:r>
          </a:p>
          <a:p>
            <a:pPr lvl="2"/>
            <a:endParaRPr lang="en-US" altLang="ja-JP" dirty="0">
              <a:latin typeface="Avenir Next" panose="020B0503020202020204" pitchFamily="34" charset="0"/>
            </a:endParaRPr>
          </a:p>
          <a:p>
            <a:r>
              <a:rPr lang="en-US" altLang="ja-JP" dirty="0"/>
              <a:t>Active-shield Outer Detector</a:t>
            </a:r>
            <a:endParaRPr lang="en-US" altLang="ja-JP" dirty="0">
              <a:latin typeface="Avenir Next" panose="020B0503020202020204" pitchFamily="34" charset="0"/>
            </a:endParaRPr>
          </a:p>
          <a:p>
            <a:pPr lvl="2"/>
            <a:r>
              <a:rPr kumimoji="1" lang="en-US" altLang="ja-JP" dirty="0">
                <a:latin typeface="Avenir Next" panose="020B0503020202020204" pitchFamily="34" charset="0"/>
              </a:rPr>
              <a:t>Liq.-Scintillator ? Water ? Pressurized ?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16D99D-8226-7249-BC3A-20D6ACF3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B9D1B8-A8CE-EE4E-AD23-D84BDC80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D72DC9-2558-F64F-B942-408570D8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67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25AE5A-E4EE-0D4C-8787-8173EC3E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52363" cy="1325563"/>
          </a:xfrm>
        </p:spPr>
        <p:txBody>
          <a:bodyPr/>
          <a:lstStyle/>
          <a:p>
            <a:r>
              <a:rPr lang="en-US" altLang="ja-JP" dirty="0"/>
              <a:t>Challenges – Discharge Prob.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16D99D-8226-7249-BC3A-20D6ACF3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B9D1B8-A8CE-EE4E-AD23-D84BDC80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D72DC9-2558-F64F-B942-408570D8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8EFA93-79F5-6B4C-93C5-7392B4100EB7}"/>
              </a:ext>
            </a:extLst>
          </p:cNvPr>
          <p:cNvSpPr txBox="1"/>
          <p:nvPr/>
        </p:nvSpPr>
        <p:spPr>
          <a:xfrm>
            <a:off x="462988" y="1404177"/>
            <a:ext cx="3967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× Admixture-gas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	</a:t>
            </a:r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 </a:t>
            </a:r>
            <a:r>
              <a:rPr kumimoji="1" lang="en-US" altLang="ja-JP" dirty="0">
                <a:latin typeface="Avenir Next" panose="020B0503020202020204" pitchFamily="34" charset="0"/>
              </a:rPr>
              <a:t>useful for discharge problem</a:t>
            </a:r>
          </a:p>
          <a:p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	 </a:t>
            </a:r>
            <a:r>
              <a:rPr kumimoji="1" lang="en-US" altLang="ja-JP" dirty="0">
                <a:latin typeface="Avenir Next" panose="020B0503020202020204" pitchFamily="34" charset="0"/>
              </a:rPr>
              <a:t>but makes worse ΔE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2C5F17A-5960-324D-9382-D75763BC1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2268277"/>
            <a:ext cx="2184278" cy="152487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D91E37C-0FA7-6B48-BE72-75DDB85A3738}"/>
              </a:ext>
            </a:extLst>
          </p:cNvPr>
          <p:cNvSpPr txBox="1"/>
          <p:nvPr/>
        </p:nvSpPr>
        <p:spPr>
          <a:xfrm>
            <a:off x="462987" y="2505670"/>
            <a:ext cx="565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latin typeface="Avenir Next" panose="020B0503020202020204" pitchFamily="34" charset="0"/>
              </a:rPr>
              <a:t>◯</a:t>
            </a:r>
            <a:r>
              <a:rPr kumimoji="1" lang="en-US" altLang="ja-JP" b="1" dirty="0">
                <a:latin typeface="Avenir Next" panose="020B0503020202020204" pitchFamily="34" charset="0"/>
              </a:rPr>
              <a:t> Block Electric Path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	</a:t>
            </a:r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 Fill with insulator </a:t>
            </a:r>
            <a:b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</a:br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		b/w electrode &amp; chamber-wall </a:t>
            </a:r>
            <a:endParaRPr kumimoji="1" lang="en-US" altLang="ja-JP" dirty="0">
              <a:latin typeface="Avenir Next" panose="020B0503020202020204" pitchFamily="34" charset="0"/>
            </a:endParaRPr>
          </a:p>
          <a:p>
            <a:r>
              <a:rPr kumimoji="1" lang="ja-JP" altLang="en-US">
                <a:latin typeface="Avenir Next" panose="020B0503020202020204" pitchFamily="34" charset="0"/>
                <a:sym typeface="Wingdings" pitchFamily="2" charset="2"/>
              </a:rPr>
              <a:t>◯</a:t>
            </a:r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 </a:t>
            </a:r>
            <a:r>
              <a:rPr kumimoji="1" lang="en-US" altLang="ja-JP" b="1" dirty="0">
                <a:latin typeface="Avenir Next" panose="020B0503020202020204" pitchFamily="34" charset="0"/>
                <a:sym typeface="Wingdings" pitchFamily="2" charset="2"/>
              </a:rPr>
              <a:t>Slowly Drift-HV suppling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A3AF9AD-53C4-2346-BD38-DFF071C00F5E}"/>
              </a:ext>
            </a:extLst>
          </p:cNvPr>
          <p:cNvSpPr txBox="1"/>
          <p:nvPr/>
        </p:nvSpPr>
        <p:spPr>
          <a:xfrm>
            <a:off x="5209139" y="1556792"/>
            <a:ext cx="3624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Dominant discharge comes from</a:t>
            </a:r>
            <a:br>
              <a:rPr kumimoji="1" lang="en-US" altLang="ja-JP" dirty="0">
                <a:latin typeface="Avenir Next" panose="020B0503020202020204" pitchFamily="34" charset="0"/>
              </a:rPr>
            </a:br>
            <a:r>
              <a:rPr kumimoji="1" lang="en-US" altLang="ja-JP" dirty="0">
                <a:latin typeface="Avenir Next" panose="020B0503020202020204" pitchFamily="34" charset="0"/>
              </a:rPr>
              <a:t>the drift HV supplier electrodes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977191E-169D-494E-932A-51E9FD45885B}"/>
              </a:ext>
            </a:extLst>
          </p:cNvPr>
          <p:cNvCxnSpPr/>
          <p:nvPr/>
        </p:nvCxnSpPr>
        <p:spPr>
          <a:xfrm flipH="1">
            <a:off x="7338349" y="2118167"/>
            <a:ext cx="104173" cy="324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2DB6171-25AA-6443-A555-A734B6464AB5}"/>
              </a:ext>
            </a:extLst>
          </p:cNvPr>
          <p:cNvGrpSpPr/>
          <p:nvPr/>
        </p:nvGrpSpPr>
        <p:grpSpPr>
          <a:xfrm>
            <a:off x="2446704" y="4052527"/>
            <a:ext cx="5891688" cy="2282062"/>
            <a:chOff x="2446704" y="4052527"/>
            <a:chExt cx="5891688" cy="2282062"/>
          </a:xfrm>
        </p:grpSpPr>
        <p:pic>
          <p:nvPicPr>
            <p:cNvPr id="8" name="スクリーンショット 2018-09-15 23.49.43.png" descr="スクリーンショット 2018-09-15 23.49.43.png">
              <a:extLst>
                <a:ext uri="{FF2B5EF4-FFF2-40B4-BE49-F238E27FC236}">
                  <a16:creationId xmlns:a16="http://schemas.microsoft.com/office/drawing/2014/main" id="{BE3F9B55-B7DB-484F-81AF-CCDD7B67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86050" y="4052527"/>
              <a:ext cx="3100158" cy="22820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スクリーンショット 2018-09-16 0.04.50.png" descr="スクリーンショット 2018-09-16 0.04.50.png">
              <a:extLst>
                <a:ext uri="{FF2B5EF4-FFF2-40B4-BE49-F238E27FC236}">
                  <a16:creationId xmlns:a16="http://schemas.microsoft.com/office/drawing/2014/main" id="{7B483E74-A503-6645-AA78-B035F128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50390" y="4074289"/>
              <a:ext cx="2388002" cy="22603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97F4FD1-4C62-D346-9254-F9835F0FCCA0}"/>
                </a:ext>
              </a:extLst>
            </p:cNvPr>
            <p:cNvSpPr txBox="1"/>
            <p:nvPr/>
          </p:nvSpPr>
          <p:spPr>
            <a:xfrm>
              <a:off x="4965200" y="4095697"/>
              <a:ext cx="139974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Avenir Next" panose="020B0503020202020204" pitchFamily="34" charset="0"/>
                </a:rPr>
                <a:t>Ring-Electrode</a:t>
              </a:r>
              <a:endParaRPr kumimoji="1" lang="ja-JP" alt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9F5440D-BB43-EE49-8BE1-6DDEE9965B4C}"/>
                </a:ext>
              </a:extLst>
            </p:cNvPr>
            <p:cNvSpPr txBox="1"/>
            <p:nvPr/>
          </p:nvSpPr>
          <p:spPr>
            <a:xfrm>
              <a:off x="2446704" y="4187152"/>
              <a:ext cx="102624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Avenir Next" panose="020B0503020202020204" pitchFamily="34" charset="0"/>
                </a:rPr>
                <a:t>PTFE-Ring</a:t>
              </a:r>
              <a:endParaRPr kumimoji="1" lang="ja-JP" alt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88975E8-1CD3-C644-9C5A-DE64581AD5C7}"/>
                </a:ext>
              </a:extLst>
            </p:cNvPr>
            <p:cNvSpPr txBox="1"/>
            <p:nvPr/>
          </p:nvSpPr>
          <p:spPr>
            <a:xfrm>
              <a:off x="5151949" y="4723397"/>
              <a:ext cx="89159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Avenir Next" panose="020B0503020202020204" pitchFamily="34" charset="0"/>
                </a:rPr>
                <a:t>Insulator</a:t>
              </a:r>
              <a:endParaRPr kumimoji="1" lang="ja-JP" altLang="en-US" sz="1400">
                <a:latin typeface="Avenir Next" panose="020B0503020202020204" pitchFamily="34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8CCAE7E-DD92-F84D-9CA8-F45C7AA58D86}"/>
              </a:ext>
            </a:extLst>
          </p:cNvPr>
          <p:cNvSpPr txBox="1"/>
          <p:nvPr/>
        </p:nvSpPr>
        <p:spPr>
          <a:xfrm rot="20962248">
            <a:off x="116595" y="5218869"/>
            <a:ext cx="2698367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venir Next" panose="020B0503020202020204" pitchFamily="34" charset="0"/>
              </a:rPr>
              <a:t>Pure Xenon </a:t>
            </a:r>
          </a:p>
          <a:p>
            <a:r>
              <a:rPr kumimoji="1" lang="en-US" altLang="ja-JP" sz="2000" dirty="0">
                <a:latin typeface="Avenir Next" panose="020B0503020202020204" pitchFamily="34" charset="0"/>
              </a:rPr>
              <a:t>= Easy to discharge !!</a:t>
            </a:r>
            <a:endParaRPr kumimoji="1" lang="ja-JP" altLang="en-US" sz="200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3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BD752-6754-2240-BE00-E173893C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Challenges – Deep Learning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B006C2-26B2-D24F-B062-21B1DE8D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7EBC02-D8DC-744E-9467-E789F213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E94862-2EF7-D24D-B8FE-F27A45F9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2F8FF4A-C783-974E-924E-FDE9C02D0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70" y="1740995"/>
            <a:ext cx="2832180" cy="2045887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B04C623-79C7-0146-8BDD-79854BC8D190}"/>
              </a:ext>
            </a:extLst>
          </p:cNvPr>
          <p:cNvSpPr/>
          <p:nvPr/>
        </p:nvSpPr>
        <p:spPr>
          <a:xfrm>
            <a:off x="5281673" y="14191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200">
                <a:latin typeface="Cambria Math" panose="02040503050406030204" pitchFamily="18" charset="0"/>
              </a:rPr>
              <a:t>arXiv:1106.3630v1 [physics.ins-det] from NEXT paper</a:t>
            </a:r>
          </a:p>
        </p:txBody>
      </p:sp>
      <p:pic>
        <p:nvPicPr>
          <p:cNvPr id="10" name="スクリーンショット 2018-09-16 0.56.06.png" descr="スクリーンショット 2018-09-16 0.56.06.png">
            <a:extLst>
              <a:ext uri="{FF2B5EF4-FFF2-40B4-BE49-F238E27FC236}">
                <a16:creationId xmlns:a16="http://schemas.microsoft.com/office/drawing/2014/main" id="{6EA9FD51-E98B-3449-B461-BCDED3FE6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3692" y="3831742"/>
            <a:ext cx="3388515" cy="2264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スクリーンショット 2018-09-16 0.56.01.png" descr="スクリーンショット 2018-09-16 0.56.01.png">
            <a:extLst>
              <a:ext uri="{FF2B5EF4-FFF2-40B4-BE49-F238E27FC236}">
                <a16:creationId xmlns:a16="http://schemas.microsoft.com/office/drawing/2014/main" id="{F2359E02-6932-5D41-8C85-DD28058F5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3610" y="3831760"/>
            <a:ext cx="3317080" cy="22640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198454-AFB7-9C46-80E0-224FC6172FBC}"/>
              </a:ext>
            </a:extLst>
          </p:cNvPr>
          <p:cNvSpPr txBox="1"/>
          <p:nvPr/>
        </p:nvSpPr>
        <p:spPr>
          <a:xfrm>
            <a:off x="1657350" y="6081966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0v2b signal (MC)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50883E-C3F4-CF44-893A-7640D00B2BBF}"/>
              </a:ext>
            </a:extLst>
          </p:cNvPr>
          <p:cNvSpPr txBox="1"/>
          <p:nvPr/>
        </p:nvSpPr>
        <p:spPr>
          <a:xfrm>
            <a:off x="5114190" y="6081966"/>
            <a:ext cx="257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Avenir Next" panose="020B0503020202020204" pitchFamily="34" charset="0"/>
              </a:rPr>
              <a:t>214</a:t>
            </a:r>
            <a:r>
              <a:rPr kumimoji="1" lang="en-US" altLang="ja-JP" dirty="0">
                <a:latin typeface="Avenir Next" panose="020B0503020202020204" pitchFamily="34" charset="0"/>
              </a:rPr>
              <a:t>Bi background (MC)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07EA20-F2E2-A341-B67F-D616CCAD1BF8}"/>
              </a:ext>
            </a:extLst>
          </p:cNvPr>
          <p:cNvSpPr txBox="1"/>
          <p:nvPr/>
        </p:nvSpPr>
        <p:spPr>
          <a:xfrm>
            <a:off x="7832242" y="3137707"/>
            <a:ext cx="513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venir Next" panose="020B0503020202020204" pitchFamily="34" charset="0"/>
              </a:rPr>
              <a:t>MC</a:t>
            </a:r>
            <a:endParaRPr kumimoji="1" lang="ja-JP" altLang="en-US" sz="1600">
              <a:latin typeface="Avenir Next" panose="020B0503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9DACB6-B1A3-ED4D-B16B-0C44503C15C4}"/>
              </a:ext>
            </a:extLst>
          </p:cNvPr>
          <p:cNvSpPr txBox="1"/>
          <p:nvPr/>
        </p:nvSpPr>
        <p:spPr>
          <a:xfrm>
            <a:off x="335666" y="1671992"/>
            <a:ext cx="388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Dominant BG =&gt; </a:t>
            </a:r>
            <a:r>
              <a:rPr kumimoji="1" lang="en-US" altLang="ja-JP" b="1" baseline="30000" dirty="0">
                <a:latin typeface="Avenir Next" panose="020B0503020202020204" pitchFamily="34" charset="0"/>
              </a:rPr>
              <a:t>214</a:t>
            </a:r>
            <a:r>
              <a:rPr kumimoji="1" lang="en-US" altLang="ja-JP" b="1" dirty="0">
                <a:latin typeface="Avenir Next" panose="020B0503020202020204" pitchFamily="34" charset="0"/>
              </a:rPr>
              <a:t>Bi from vessel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C53381-14BE-C249-A343-5C1F6AE2FB68}"/>
              </a:ext>
            </a:extLst>
          </p:cNvPr>
          <p:cNvSpPr txBox="1"/>
          <p:nvPr/>
        </p:nvSpPr>
        <p:spPr>
          <a:xfrm>
            <a:off x="1657350" y="2041324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cannot be identified with only ΔE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but we can use also </a:t>
            </a:r>
            <a:r>
              <a:rPr kumimoji="1" lang="en-US" altLang="ja-JP" b="1" dirty="0">
                <a:latin typeface="Avenir Next" panose="020B0503020202020204" pitchFamily="34" charset="0"/>
              </a:rPr>
              <a:t>topology</a:t>
            </a:r>
            <a:r>
              <a:rPr kumimoji="1" lang="en-US" altLang="ja-JP" dirty="0">
                <a:latin typeface="Avenir Next" panose="020B0503020202020204" pitchFamily="34" charset="0"/>
              </a:rPr>
              <a:t> !! 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A89745-B639-8C40-B71D-59DCC633F9CD}"/>
              </a:ext>
            </a:extLst>
          </p:cNvPr>
          <p:cNvSpPr txBox="1"/>
          <p:nvPr/>
        </p:nvSpPr>
        <p:spPr>
          <a:xfrm>
            <a:off x="304095" y="2983818"/>
            <a:ext cx="51703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Current </a:t>
            </a:r>
            <a:r>
              <a:rPr kumimoji="1" lang="en-US" altLang="ja-JP" b="1" dirty="0">
                <a:latin typeface="Avenir Next" panose="020B0503020202020204" pitchFamily="34" charset="0"/>
              </a:rPr>
              <a:t>Deep Learning </a:t>
            </a:r>
            <a:r>
              <a:rPr kumimoji="1" lang="en-US" altLang="ja-JP" dirty="0">
                <a:latin typeface="Avenir Next" panose="020B0503020202020204" pitchFamily="34" charset="0"/>
              </a:rPr>
              <a:t>identification will reach</a:t>
            </a:r>
            <a:br>
              <a:rPr kumimoji="1" lang="en-US" altLang="ja-JP" dirty="0">
                <a:latin typeface="Avenir Next" panose="020B0503020202020204" pitchFamily="34" charset="0"/>
              </a:rPr>
            </a:br>
            <a:r>
              <a:rPr kumimoji="1" lang="en-US" altLang="ja-JP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m</a:t>
            </a:r>
            <a:r>
              <a:rPr kumimoji="1" lang="en-US" altLang="ja-JP" sz="2000" b="1" i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bb</a:t>
            </a:r>
            <a:r>
              <a:rPr kumimoji="1" lang="en-US" altLang="ja-JP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=32meV with 1ton</a:t>
            </a:r>
            <a:r>
              <a:rPr kumimoji="1" lang="ja-JP" altLang="en-US" sz="2000" b="1" i="1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・</a:t>
            </a:r>
            <a:r>
              <a:rPr kumimoji="1" lang="en-US" altLang="ja-JP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year</a:t>
            </a:r>
            <a:endParaRPr kumimoji="1" lang="ja-JP" altLang="en-US" b="1" i="1">
              <a:solidFill>
                <a:schemeClr val="tx1">
                  <a:lumMod val="95000"/>
                  <a:lumOff val="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28F15B4-991F-714E-911F-3B50A0075EDA}"/>
              </a:ext>
            </a:extLst>
          </p:cNvPr>
          <p:cNvSpPr txBox="1"/>
          <p:nvPr/>
        </p:nvSpPr>
        <p:spPr>
          <a:xfrm rot="21272043">
            <a:off x="131303" y="164716"/>
            <a:ext cx="2885149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venir Next" panose="020B0503020202020204" pitchFamily="34" charset="0"/>
              </a:rPr>
              <a:t>Topology Identification</a:t>
            </a:r>
            <a:endParaRPr kumimoji="1" lang="ja-JP" altLang="en-US" sz="200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09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1BE14-DA50-7B4F-BA74-39702965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Challenges – </a:t>
            </a:r>
            <a:r>
              <a:rPr kumimoji="1" lang="en-US" altLang="ja-JP" dirty="0" err="1"/>
              <a:t>Xe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Track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DF2729-7328-FC42-A265-7A9BC85A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3320E3-92FD-8F46-9E5C-C52E5AD6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769192-0E06-C042-B183-66EA9C21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BFC501-BE41-F144-AFA6-7698B14251E8}"/>
              </a:ext>
            </a:extLst>
          </p:cNvPr>
          <p:cNvSpPr txBox="1"/>
          <p:nvPr/>
        </p:nvSpPr>
        <p:spPr>
          <a:xfrm rot="1241985">
            <a:off x="6346252" y="429227"/>
            <a:ext cx="2761782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venir Next" panose="020B0503020202020204" pitchFamily="34" charset="0"/>
              </a:rPr>
              <a:t>Support </a:t>
            </a:r>
          </a:p>
          <a:p>
            <a:r>
              <a:rPr kumimoji="1" lang="en-US" altLang="ja-JP" sz="2000" dirty="0">
                <a:latin typeface="Avenir Next" panose="020B0503020202020204" pitchFamily="34" charset="0"/>
              </a:rPr>
              <a:t>Tracking Identification</a:t>
            </a:r>
            <a:endParaRPr kumimoji="1" lang="ja-JP" altLang="en-US" sz="2000">
              <a:latin typeface="Avenir Next" panose="020B0503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79FC8B-4176-9D4F-ADFF-06B2293BE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8" y="1602370"/>
            <a:ext cx="3036464" cy="2119796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19E8BEE-F690-8348-9742-D34EA9BA9208}"/>
              </a:ext>
            </a:extLst>
          </p:cNvPr>
          <p:cNvCxnSpPr>
            <a:cxnSpLocks/>
          </p:cNvCxnSpPr>
          <p:nvPr/>
        </p:nvCxnSpPr>
        <p:spPr>
          <a:xfrm flipV="1">
            <a:off x="1551008" y="1602369"/>
            <a:ext cx="1704265" cy="1175555"/>
          </a:xfrm>
          <a:prstGeom prst="straightConnector1">
            <a:avLst/>
          </a:prstGeom>
          <a:ln w="47625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CF8B3A-1CA1-4240-9B98-5CD98042361C}"/>
              </a:ext>
            </a:extLst>
          </p:cNvPr>
          <p:cNvSpPr txBox="1"/>
          <p:nvPr/>
        </p:nvSpPr>
        <p:spPr>
          <a:xfrm>
            <a:off x="3330508" y="1364248"/>
            <a:ext cx="500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2F92"/>
                </a:solidFill>
                <a:latin typeface="Avenir Next" panose="020B0503020202020204" pitchFamily="34" charset="0"/>
              </a:rPr>
              <a:t>Ionized xenon ions also drifts to opposite side</a:t>
            </a:r>
            <a:endParaRPr kumimoji="1" lang="ja-JP" altLang="en-US">
              <a:solidFill>
                <a:srgbClr val="FF2F92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00FA05F-105D-2544-966D-D494B0C260C6}"/>
              </a:ext>
            </a:extLst>
          </p:cNvPr>
          <p:cNvSpPr txBox="1"/>
          <p:nvPr/>
        </p:nvSpPr>
        <p:spPr>
          <a:xfrm>
            <a:off x="3420194" y="2088562"/>
            <a:ext cx="321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It’s just feasibility study but…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45F6B4-613F-3F40-BDDD-DB48B3AEA927}"/>
              </a:ext>
            </a:extLst>
          </p:cNvPr>
          <p:cNvSpPr txBox="1"/>
          <p:nvPr/>
        </p:nvSpPr>
        <p:spPr>
          <a:xfrm>
            <a:off x="3672086" y="2567279"/>
            <a:ext cx="520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If we can use </a:t>
            </a:r>
            <a:r>
              <a:rPr kumimoji="1" lang="en-US" altLang="ja-JP" dirty="0" err="1">
                <a:latin typeface="Avenir Next" panose="020B0503020202020204" pitchFamily="34" charset="0"/>
              </a:rPr>
              <a:t>Xe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+</a:t>
            </a:r>
            <a:r>
              <a:rPr kumimoji="1" lang="en-US" altLang="ja-JP" dirty="0">
                <a:latin typeface="Avenir Next" panose="020B0503020202020204" pitchFamily="34" charset="0"/>
              </a:rPr>
              <a:t> tracking additional to usual e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-</a:t>
            </a:r>
            <a:r>
              <a:rPr kumimoji="1" lang="en-US" altLang="ja-JP" dirty="0">
                <a:latin typeface="Avenir Next" panose="020B0503020202020204" pitchFamily="34" charset="0"/>
              </a:rPr>
              <a:t>, the tracking identification will be improved !!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1025" name="Picture 1" descr="/var/folders/bd/1yd6xmfx2ysb7scb3jlvv6lc0000gn/T/com.microsoft.Powerpoint/WebArchiveCopyPasteTempFiles/p4875">
            <a:extLst>
              <a:ext uri="{FF2B5EF4-FFF2-40B4-BE49-F238E27FC236}">
                <a16:creationId xmlns:a16="http://schemas.microsoft.com/office/drawing/2014/main" id="{1E3134FA-1C72-0A4C-B80C-5D7E2CAE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43" y="4310458"/>
            <a:ext cx="3339767" cy="20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347C03A-E1FE-6144-A907-C9698D336243}"/>
              </a:ext>
            </a:extLst>
          </p:cNvPr>
          <p:cNvCxnSpPr/>
          <p:nvPr/>
        </p:nvCxnSpPr>
        <p:spPr>
          <a:xfrm flipH="1">
            <a:off x="798653" y="3853905"/>
            <a:ext cx="7326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57D6ED5-2B93-6947-99D4-5605C8B1F605}"/>
              </a:ext>
            </a:extLst>
          </p:cNvPr>
          <p:cNvSpPr txBox="1"/>
          <p:nvPr/>
        </p:nvSpPr>
        <p:spPr>
          <a:xfrm>
            <a:off x="5924178" y="5793430"/>
            <a:ext cx="184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Very preliminary</a:t>
            </a:r>
            <a:endParaRPr kumimoji="1" lang="ja-JP" altLang="en-US">
              <a:latin typeface="Cambria Math" panose="020405030504060302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23CDA0C-24AE-DF4A-935D-A3384E556719}"/>
              </a:ext>
            </a:extLst>
          </p:cNvPr>
          <p:cNvSpPr txBox="1"/>
          <p:nvPr/>
        </p:nvSpPr>
        <p:spPr>
          <a:xfrm>
            <a:off x="5518624" y="4181962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DAQ with Oscilloscope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ACE5B34-024A-6C42-8723-E62A5C96D5F8}"/>
              </a:ext>
            </a:extLst>
          </p:cNvPr>
          <p:cNvSpPr txBox="1"/>
          <p:nvPr/>
        </p:nvSpPr>
        <p:spPr>
          <a:xfrm>
            <a:off x="7594214" y="617168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[</a:t>
            </a:r>
            <a:r>
              <a:rPr kumimoji="1" lang="en-US" altLang="ja-JP" dirty="0" err="1">
                <a:latin typeface="Avenir Next" panose="020B0503020202020204" pitchFamily="34" charset="0"/>
              </a:rPr>
              <a:t>msec</a:t>
            </a:r>
            <a:r>
              <a:rPr kumimoji="1" lang="en-US" altLang="ja-JP" dirty="0">
                <a:latin typeface="Avenir Next" panose="020B0503020202020204" pitchFamily="34" charset="0"/>
              </a:rPr>
              <a:t>]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18C016E-7700-4840-8758-645CB1EE493A}"/>
              </a:ext>
            </a:extLst>
          </p:cNvPr>
          <p:cNvSpPr txBox="1"/>
          <p:nvPr/>
        </p:nvSpPr>
        <p:spPr>
          <a:xfrm>
            <a:off x="5924178" y="621034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0     20    40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664F06E-B174-9443-AC8F-3BAEB0C214DA}"/>
              </a:ext>
            </a:extLst>
          </p:cNvPr>
          <p:cNvSpPr txBox="1"/>
          <p:nvPr/>
        </p:nvSpPr>
        <p:spPr>
          <a:xfrm rot="16200000">
            <a:off x="4773446" y="439770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[V]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0D2E677-BF27-7A49-8F6D-7148742F7440}"/>
              </a:ext>
            </a:extLst>
          </p:cNvPr>
          <p:cNvSpPr txBox="1"/>
          <p:nvPr/>
        </p:nvSpPr>
        <p:spPr>
          <a:xfrm>
            <a:off x="3255273" y="5971479"/>
            <a:ext cx="19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Sci. for 241Am-α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A574E3C-30F9-254A-89A0-23F67EE676A1}"/>
              </a:ext>
            </a:extLst>
          </p:cNvPr>
          <p:cNvCxnSpPr/>
          <p:nvPr/>
        </p:nvCxnSpPr>
        <p:spPr>
          <a:xfrm flipV="1">
            <a:off x="5191509" y="5454579"/>
            <a:ext cx="815752" cy="71710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>
            <a:extLst>
              <a:ext uri="{FF2B5EF4-FFF2-40B4-BE49-F238E27FC236}">
                <a16:creationId xmlns:a16="http://schemas.microsoft.com/office/drawing/2014/main" id="{BF80D411-B2F3-7547-A5CA-DF913D7E70E0}"/>
              </a:ext>
            </a:extLst>
          </p:cNvPr>
          <p:cNvSpPr/>
          <p:nvPr/>
        </p:nvSpPr>
        <p:spPr>
          <a:xfrm>
            <a:off x="6151900" y="4451178"/>
            <a:ext cx="463438" cy="587865"/>
          </a:xfrm>
          <a:prstGeom prst="ellipse">
            <a:avLst/>
          </a:prstGeom>
          <a:noFill/>
          <a:ln w="19050">
            <a:solidFill>
              <a:srgbClr val="FF2F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8B306093-9480-E44F-8AE1-BF060C8E3529}"/>
              </a:ext>
            </a:extLst>
          </p:cNvPr>
          <p:cNvCxnSpPr>
            <a:cxnSpLocks/>
          </p:cNvCxnSpPr>
          <p:nvPr/>
        </p:nvCxnSpPr>
        <p:spPr>
          <a:xfrm flipV="1">
            <a:off x="4883678" y="4850695"/>
            <a:ext cx="1389350" cy="502039"/>
          </a:xfrm>
          <a:prstGeom prst="straightConnector1">
            <a:avLst/>
          </a:prstGeom>
          <a:ln w="12700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69EC6B5-1444-5649-B788-951B2485ABDF}"/>
              </a:ext>
            </a:extLst>
          </p:cNvPr>
          <p:cNvSpPr txBox="1"/>
          <p:nvPr/>
        </p:nvSpPr>
        <p:spPr>
          <a:xfrm>
            <a:off x="3117927" y="5312103"/>
            <a:ext cx="27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2F92"/>
                </a:solidFill>
                <a:latin typeface="Avenir Next" panose="020B0503020202020204" pitchFamily="34" charset="0"/>
              </a:rPr>
              <a:t>Xe</a:t>
            </a:r>
            <a:r>
              <a:rPr kumimoji="1" lang="en-US" altLang="ja-JP" dirty="0">
                <a:solidFill>
                  <a:srgbClr val="FF2F92"/>
                </a:solidFill>
                <a:latin typeface="Avenir Next" panose="020B0503020202020204" pitchFamily="34" charset="0"/>
              </a:rPr>
              <a:t>+ induced electrons ?</a:t>
            </a:r>
            <a:endParaRPr kumimoji="1" lang="ja-JP" altLang="en-US">
              <a:solidFill>
                <a:srgbClr val="FF2F92"/>
              </a:solidFill>
              <a:latin typeface="Avenir Next" panose="020B0503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09D9772-EDB7-F140-8EBD-6FAD6A35F157}"/>
              </a:ext>
            </a:extLst>
          </p:cNvPr>
          <p:cNvSpPr/>
          <p:nvPr/>
        </p:nvSpPr>
        <p:spPr>
          <a:xfrm>
            <a:off x="715222" y="3944404"/>
            <a:ext cx="2136938" cy="23475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415F499-0FB6-7D4E-A378-1A14DC074DC3}"/>
              </a:ext>
            </a:extLst>
          </p:cNvPr>
          <p:cNvSpPr/>
          <p:nvPr/>
        </p:nvSpPr>
        <p:spPr>
          <a:xfrm>
            <a:off x="1118827" y="4193134"/>
            <a:ext cx="1516062" cy="7354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C888E0-4225-0C47-A1DE-F133AFF39815}"/>
              </a:ext>
            </a:extLst>
          </p:cNvPr>
          <p:cNvSpPr txBox="1"/>
          <p:nvPr/>
        </p:nvSpPr>
        <p:spPr>
          <a:xfrm>
            <a:off x="954778" y="3906405"/>
            <a:ext cx="1844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241</a:t>
            </a:r>
            <a:r>
              <a:rPr kumimoji="1"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Am as α-ray source</a:t>
            </a:r>
            <a:endParaRPr kumimoji="1" lang="ja-JP" altLang="en-US" sz="1400">
              <a:latin typeface="Cambria Math" panose="02040503050406030204" pitchFamily="18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69673D7-99A4-5849-8532-14C8658FE525}"/>
              </a:ext>
            </a:extLst>
          </p:cNvPr>
          <p:cNvSpPr/>
          <p:nvPr/>
        </p:nvSpPr>
        <p:spPr>
          <a:xfrm>
            <a:off x="1537389" y="5970747"/>
            <a:ext cx="626093" cy="30777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310744C-90B5-294B-99FD-6AD6F2E15142}"/>
              </a:ext>
            </a:extLst>
          </p:cNvPr>
          <p:cNvSpPr txBox="1"/>
          <p:nvPr/>
        </p:nvSpPr>
        <p:spPr>
          <a:xfrm>
            <a:off x="1605634" y="5997307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PMT</a:t>
            </a:r>
            <a:endParaRPr kumimoji="1" lang="ja-JP" altLang="en-US" sz="1400">
              <a:latin typeface="Cambria Math" panose="02040503050406030204" pitchFamily="18" charset="0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0C836D4-612D-1545-BE0A-8CF58EB62AF2}"/>
              </a:ext>
            </a:extLst>
          </p:cNvPr>
          <p:cNvCxnSpPr>
            <a:stCxn id="32" idx="2"/>
          </p:cNvCxnSpPr>
          <p:nvPr/>
        </p:nvCxnSpPr>
        <p:spPr>
          <a:xfrm flipH="1">
            <a:off x="1875099" y="4266681"/>
            <a:ext cx="1759" cy="432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339DAA2-7B62-A24B-BE14-4CBF4B5D0F72}"/>
              </a:ext>
            </a:extLst>
          </p:cNvPr>
          <p:cNvSpPr txBox="1"/>
          <p:nvPr/>
        </p:nvSpPr>
        <p:spPr>
          <a:xfrm>
            <a:off x="1938320" y="4334467"/>
            <a:ext cx="913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5.4MeV-α</a:t>
            </a:r>
            <a:endParaRPr kumimoji="1" lang="ja-JP" altLang="en-US" sz="1400">
              <a:latin typeface="Cambria Math" panose="02040503050406030204" pitchFamily="18" charset="0"/>
            </a:endParaRPr>
          </a:p>
        </p:txBody>
      </p:sp>
      <p:sp>
        <p:nvSpPr>
          <p:cNvPr id="37" name="爆発 1 36">
            <a:extLst>
              <a:ext uri="{FF2B5EF4-FFF2-40B4-BE49-F238E27FC236}">
                <a16:creationId xmlns:a16="http://schemas.microsoft.com/office/drawing/2014/main" id="{B63EA1A4-D985-C145-B42C-19A374CCFCD2}"/>
              </a:ext>
            </a:extLst>
          </p:cNvPr>
          <p:cNvSpPr/>
          <p:nvPr/>
        </p:nvSpPr>
        <p:spPr>
          <a:xfrm>
            <a:off x="1583873" y="4705294"/>
            <a:ext cx="528350" cy="331357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FB53C15-7814-E942-B1E4-09AD59C83E15}"/>
              </a:ext>
            </a:extLst>
          </p:cNvPr>
          <p:cNvSpPr txBox="1"/>
          <p:nvPr/>
        </p:nvSpPr>
        <p:spPr>
          <a:xfrm>
            <a:off x="778910" y="4510364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scintillation</a:t>
            </a:r>
            <a:endParaRPr kumimoji="1" lang="ja-JP" altLang="en-US" sz="1400">
              <a:latin typeface="Cambria Math" panose="02040503050406030204" pitchFamily="18" charset="0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1787E87-C553-A844-8E79-B2487FFA0533}"/>
              </a:ext>
            </a:extLst>
          </p:cNvPr>
          <p:cNvCxnSpPr>
            <a:cxnSpLocks/>
          </p:cNvCxnSpPr>
          <p:nvPr/>
        </p:nvCxnSpPr>
        <p:spPr>
          <a:xfrm>
            <a:off x="1253544" y="5681435"/>
            <a:ext cx="13813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19DD92E-E540-1B4B-8CA1-FD513783DF1E}"/>
              </a:ext>
            </a:extLst>
          </p:cNvPr>
          <p:cNvSpPr txBox="1"/>
          <p:nvPr/>
        </p:nvSpPr>
        <p:spPr>
          <a:xfrm>
            <a:off x="676677" y="5683591"/>
            <a:ext cx="1212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Wire; -1500V</a:t>
            </a:r>
            <a:endParaRPr kumimoji="1" lang="ja-JP" altLang="en-US" sz="1400">
              <a:latin typeface="Cambria Math" panose="02040503050406030204" pitchFamily="18" charset="0"/>
            </a:endParaRPr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314BB6F7-98FC-EC43-BE10-106B839F2499}"/>
              </a:ext>
            </a:extLst>
          </p:cNvPr>
          <p:cNvCxnSpPr>
            <a:cxnSpLocks/>
          </p:cNvCxnSpPr>
          <p:nvPr/>
        </p:nvCxnSpPr>
        <p:spPr>
          <a:xfrm>
            <a:off x="-262518" y="5080752"/>
            <a:ext cx="1381345" cy="0"/>
          </a:xfrm>
          <a:prstGeom prst="line">
            <a:avLst/>
          </a:prstGeom>
          <a:ln w="12700">
            <a:solidFill>
              <a:schemeClr val="tx1"/>
            </a:solidFill>
            <a:headEnd type="none" w="sm" len="med"/>
            <a:tailEnd type="triangle" w="sm" len="med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A72C904-70C1-D643-B978-BA24878E70DF}"/>
              </a:ext>
            </a:extLst>
          </p:cNvPr>
          <p:cNvSpPr txBox="1"/>
          <p:nvPr/>
        </p:nvSpPr>
        <p:spPr>
          <a:xfrm>
            <a:off x="86097" y="495584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endParaRPr kumimoji="1" lang="ja-JP" altLang="en-US">
              <a:latin typeface="Cambria Math" panose="020405030504060302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C0E7B37-E621-264B-A30F-D7B01A8F6CB3}"/>
              </a:ext>
            </a:extLst>
          </p:cNvPr>
          <p:cNvSpPr txBox="1"/>
          <p:nvPr/>
        </p:nvSpPr>
        <p:spPr>
          <a:xfrm>
            <a:off x="1904474" y="54346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・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0BD9A00-7498-3648-A538-30B2F394EE6D}"/>
              </a:ext>
            </a:extLst>
          </p:cNvPr>
          <p:cNvSpPr txBox="1"/>
          <p:nvPr/>
        </p:nvSpPr>
        <p:spPr>
          <a:xfrm>
            <a:off x="1888208" y="4977930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e- induced</a:t>
            </a:r>
            <a:endParaRPr kumimoji="1" lang="ja-JP" altLang="en-US" sz="1400">
              <a:latin typeface="Cambria Math" panose="02040503050406030204" pitchFamily="18" charset="0"/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8859CDF-1189-1D4E-B50B-78312F7DF02C}"/>
              </a:ext>
            </a:extLst>
          </p:cNvPr>
          <p:cNvCxnSpPr>
            <a:cxnSpLocks/>
          </p:cNvCxnSpPr>
          <p:nvPr/>
        </p:nvCxnSpPr>
        <p:spPr>
          <a:xfrm flipV="1">
            <a:off x="2112223" y="5193802"/>
            <a:ext cx="51259" cy="382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CA5213F3-03E9-A54D-AF77-F44670558671}"/>
              </a:ext>
            </a:extLst>
          </p:cNvPr>
          <p:cNvCxnSpPr>
            <a:cxnSpLocks/>
          </p:cNvCxnSpPr>
          <p:nvPr/>
        </p:nvCxnSpPr>
        <p:spPr>
          <a:xfrm>
            <a:off x="1739837" y="5193802"/>
            <a:ext cx="20094" cy="466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0AEDF6F-5C0F-8A41-93B6-C1097480CD0B}"/>
              </a:ext>
            </a:extLst>
          </p:cNvPr>
          <p:cNvSpPr txBox="1"/>
          <p:nvPr/>
        </p:nvSpPr>
        <p:spPr>
          <a:xfrm>
            <a:off x="1552182" y="499194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・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422CBA5-5F83-0B4C-A03E-2DDBD87A83D0}"/>
              </a:ext>
            </a:extLst>
          </p:cNvPr>
          <p:cNvSpPr txBox="1"/>
          <p:nvPr/>
        </p:nvSpPr>
        <p:spPr>
          <a:xfrm>
            <a:off x="890674" y="4978524"/>
            <a:ext cx="85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Drift </a:t>
            </a:r>
            <a:r>
              <a:rPr kumimoji="1" lang="en-US" altLang="ja-JP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Xe</a:t>
            </a:r>
            <a:r>
              <a:rPr kumimoji="1" lang="en-US" altLang="ja-JP" sz="1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endParaRPr kumimoji="1" lang="ja-JP" altLang="en-US" sz="1400" baseline="30000">
              <a:latin typeface="Cambria Math" panose="02040503050406030204" pitchFamily="18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09D2FEF-974C-A448-9353-A7504ED1652C}"/>
              </a:ext>
            </a:extLst>
          </p:cNvPr>
          <p:cNvSpPr txBox="1"/>
          <p:nvPr/>
        </p:nvSpPr>
        <p:spPr>
          <a:xfrm>
            <a:off x="2856383" y="3914365"/>
            <a:ext cx="98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1atm </a:t>
            </a:r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Xe</a:t>
            </a:r>
            <a:endParaRPr kumimoji="1" lang="ja-JP" altLang="en-US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6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B5A6E1-62E4-2940-BA55-EA438720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Challenges – Active Shield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B0739A-3540-7F4D-B0FD-AEECFCD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32C4CD-9F26-5243-ADF1-064567604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499E2D-132B-704F-8E4A-1E5EF10A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7" name="スクリーンショット 2018-09-16 1.15.52.png" descr="スクリーンショット 2018-09-16 1.15.52.png">
            <a:extLst>
              <a:ext uri="{FF2B5EF4-FFF2-40B4-BE49-F238E27FC236}">
                <a16:creationId xmlns:a16="http://schemas.microsoft.com/office/drawing/2014/main" id="{3BD66616-8D4F-E74A-BCDD-87A7B0B4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715" y="3392180"/>
            <a:ext cx="4918670" cy="2964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スクリーンショット 2018-09-16 1.18.31.png" descr="スクリーンショット 2018-09-16 1.18.31.png">
            <a:extLst>
              <a:ext uri="{FF2B5EF4-FFF2-40B4-BE49-F238E27FC236}">
                <a16:creationId xmlns:a16="http://schemas.microsoft.com/office/drawing/2014/main" id="{CAD6FF4F-E27B-1945-B518-23BCC511E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2149" y="3608606"/>
            <a:ext cx="3765136" cy="25313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789BC7-B28C-164B-B567-43CB149B3029}"/>
              </a:ext>
            </a:extLst>
          </p:cNvPr>
          <p:cNvSpPr txBox="1"/>
          <p:nvPr/>
        </p:nvSpPr>
        <p:spPr>
          <a:xfrm>
            <a:off x="5465479" y="6063472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Avenir Next" panose="020B0503020202020204" pitchFamily="34" charset="0"/>
              </a:rPr>
              <a:t>PolyethyleneNapthalate</a:t>
            </a:r>
            <a:r>
              <a:rPr kumimoji="1" lang="en-US" altLang="ja-JP" dirty="0">
                <a:latin typeface="Avenir Next" panose="020B0503020202020204" pitchFamily="34" charset="0"/>
              </a:rPr>
              <a:t> Vessel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54B4B2-CB45-994E-9000-73D0E3802F71}"/>
              </a:ext>
            </a:extLst>
          </p:cNvPr>
          <p:cNvSpPr txBox="1"/>
          <p:nvPr/>
        </p:nvSpPr>
        <p:spPr>
          <a:xfrm>
            <a:off x="226715" y="1503920"/>
            <a:ext cx="75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In order to shield from ambient radioactivity, an </a:t>
            </a:r>
            <a:r>
              <a:rPr kumimoji="1" lang="en-US" altLang="ja-JP" b="1" dirty="0">
                <a:latin typeface="Avenir Next" panose="020B0503020202020204" pitchFamily="34" charset="0"/>
              </a:rPr>
              <a:t>Active Shield </a:t>
            </a:r>
            <a:r>
              <a:rPr kumimoji="1" lang="en-US" altLang="ja-JP" dirty="0">
                <a:latin typeface="Avenir Next" panose="020B0503020202020204" pitchFamily="34" charset="0"/>
              </a:rPr>
              <a:t>is useful 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93A965-1066-0E4B-93B2-FAAC03DD4AAA}"/>
              </a:ext>
            </a:extLst>
          </p:cNvPr>
          <p:cNvSpPr txBox="1"/>
          <p:nvPr/>
        </p:nvSpPr>
        <p:spPr>
          <a:xfrm>
            <a:off x="1598750" y="2115398"/>
            <a:ext cx="5946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Water ?, </a:t>
            </a:r>
            <a:r>
              <a:rPr kumimoji="1" lang="en-US" altLang="ja-JP" dirty="0" err="1">
                <a:latin typeface="Avenir Next" panose="020B0503020202020204" pitchFamily="34" charset="0"/>
              </a:rPr>
              <a:t>Water+Gd</a:t>
            </a:r>
            <a:r>
              <a:rPr kumimoji="1" lang="en-US" altLang="ja-JP" dirty="0">
                <a:latin typeface="Avenir Next" panose="020B0503020202020204" pitchFamily="34" charset="0"/>
              </a:rPr>
              <a:t> ?, Liquid Scintillator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Pressurized water makes thinner-chamber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Can the scintillator vessel be used for the chamber ?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146D55-C093-7242-8A04-6431AEA1F0EB}"/>
              </a:ext>
            </a:extLst>
          </p:cNvPr>
          <p:cNvSpPr txBox="1"/>
          <p:nvPr/>
        </p:nvSpPr>
        <p:spPr>
          <a:xfrm rot="694008">
            <a:off x="6956021" y="2096930"/>
            <a:ext cx="2138727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venir Next" panose="020B0503020202020204" pitchFamily="34" charset="0"/>
              </a:rPr>
              <a:t>Underground</a:t>
            </a:r>
            <a:br>
              <a:rPr kumimoji="1" lang="en-US" altLang="ja-JP" sz="2000" dirty="0">
                <a:latin typeface="Avenir Next" panose="020B0503020202020204" pitchFamily="34" charset="0"/>
              </a:rPr>
            </a:br>
            <a:r>
              <a:rPr kumimoji="1" lang="en-US" altLang="ja-JP" sz="2000" dirty="0">
                <a:latin typeface="Avenir Next" panose="020B0503020202020204" pitchFamily="34" charset="0"/>
              </a:rPr>
              <a:t>		Detector</a:t>
            </a:r>
            <a:endParaRPr kumimoji="1" lang="ja-JP" altLang="en-US" sz="200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8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8B82EFB1-1F9B-814B-B7A9-12F6F538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Current Status - HP10L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EFF012-B755-9241-B424-5133260E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621D93-BCAD-754C-B895-E6570BA99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E6CDE1-760B-1A4A-8B89-798B6F10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D85B4CB-3DC7-E447-98A3-8F9A1D37BB9D}"/>
              </a:ext>
            </a:extLst>
          </p:cNvPr>
          <p:cNvGrpSpPr/>
          <p:nvPr/>
        </p:nvGrpSpPr>
        <p:grpSpPr>
          <a:xfrm>
            <a:off x="5143365" y="3899491"/>
            <a:ext cx="3884188" cy="2165804"/>
            <a:chOff x="5023021" y="3429000"/>
            <a:chExt cx="4330922" cy="2414901"/>
          </a:xfrm>
        </p:grpSpPr>
        <p:pic>
          <p:nvPicPr>
            <p:cNvPr id="9" name="IMG_7040.png" descr="IMG_7040.png">
              <a:extLst>
                <a:ext uri="{FF2B5EF4-FFF2-40B4-BE49-F238E27FC236}">
                  <a16:creationId xmlns:a16="http://schemas.microsoft.com/office/drawing/2014/main" id="{79B8915B-7974-F144-932B-053BA4962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5753" b="19080"/>
            <a:stretch>
              <a:fillRect/>
            </a:stretch>
          </p:blipFill>
          <p:spPr>
            <a:xfrm>
              <a:off x="5023021" y="3429000"/>
              <a:ext cx="3212757" cy="24149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線">
              <a:extLst>
                <a:ext uri="{FF2B5EF4-FFF2-40B4-BE49-F238E27FC236}">
                  <a16:creationId xmlns:a16="http://schemas.microsoft.com/office/drawing/2014/main" id="{60962EBF-DE94-6A4C-91B0-EA47618D67DF}"/>
                </a:ext>
              </a:extLst>
            </p:cNvPr>
            <p:cNvSpPr/>
            <p:nvPr/>
          </p:nvSpPr>
          <p:spPr>
            <a:xfrm flipV="1">
              <a:off x="7989676" y="3638568"/>
              <a:ext cx="20176" cy="384952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1" name="7.5mm">
              <a:extLst>
                <a:ext uri="{FF2B5EF4-FFF2-40B4-BE49-F238E27FC236}">
                  <a16:creationId xmlns:a16="http://schemas.microsoft.com/office/drawing/2014/main" id="{09F356CF-BB23-FD46-AE13-17A40480C733}"/>
                </a:ext>
              </a:extLst>
            </p:cNvPr>
            <p:cNvSpPr txBox="1"/>
            <p:nvPr/>
          </p:nvSpPr>
          <p:spPr>
            <a:xfrm>
              <a:off x="8060297" y="3847827"/>
              <a:ext cx="1293646" cy="1483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sz="18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7.5mm</a:t>
              </a:r>
            </a:p>
          </p:txBody>
        </p:sp>
      </p:grpSp>
      <p:pic>
        <p:nvPicPr>
          <p:cNvPr id="13" name="イメージ" descr="イメージ">
            <a:extLst>
              <a:ext uri="{FF2B5EF4-FFF2-40B4-BE49-F238E27FC236}">
                <a16:creationId xmlns:a16="http://schemas.microsoft.com/office/drawing/2014/main" id="{B4E9F22A-99BD-F44A-B150-F80733BBA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4187" t="19822" r="6260" b="16472"/>
          <a:stretch>
            <a:fillRect/>
          </a:stretch>
        </p:blipFill>
        <p:spPr>
          <a:xfrm>
            <a:off x="5104861" y="1363116"/>
            <a:ext cx="2797852" cy="22404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グループ">
            <a:extLst>
              <a:ext uri="{FF2B5EF4-FFF2-40B4-BE49-F238E27FC236}">
                <a16:creationId xmlns:a16="http://schemas.microsoft.com/office/drawing/2014/main" id="{72FDCB17-9974-7948-9E00-F95567597EFD}"/>
              </a:ext>
            </a:extLst>
          </p:cNvPr>
          <p:cNvGrpSpPr/>
          <p:nvPr/>
        </p:nvGrpSpPr>
        <p:grpSpPr>
          <a:xfrm>
            <a:off x="116447" y="2299528"/>
            <a:ext cx="4947895" cy="3760937"/>
            <a:chOff x="0" y="-2009"/>
            <a:chExt cx="7877728" cy="5987928"/>
          </a:xfrm>
        </p:grpSpPr>
        <p:pic>
          <p:nvPicPr>
            <p:cNvPr id="15" name="IMGP5158.png" descr="IMGP5158.png">
              <a:extLst>
                <a:ext uri="{FF2B5EF4-FFF2-40B4-BE49-F238E27FC236}">
                  <a16:creationId xmlns:a16="http://schemas.microsoft.com/office/drawing/2014/main" id="{813C10AF-0DAF-6B40-9766-804EC132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7623"/>
              <a:ext cx="7877728" cy="5908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線">
              <a:extLst>
                <a:ext uri="{FF2B5EF4-FFF2-40B4-BE49-F238E27FC236}">
                  <a16:creationId xmlns:a16="http://schemas.microsoft.com/office/drawing/2014/main" id="{2466347F-42C6-B542-A2D4-83A9C04CCE7A}"/>
                </a:ext>
              </a:extLst>
            </p:cNvPr>
            <p:cNvSpPr/>
            <p:nvPr/>
          </p:nvSpPr>
          <p:spPr>
            <a:xfrm>
              <a:off x="1276695" y="402251"/>
              <a:ext cx="3552228" cy="6200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17" name="9cm">
              <a:extLst>
                <a:ext uri="{FF2B5EF4-FFF2-40B4-BE49-F238E27FC236}">
                  <a16:creationId xmlns:a16="http://schemas.microsoft.com/office/drawing/2014/main" id="{7F572F91-CBF8-9A49-8170-182A3BA9AA7B}"/>
                </a:ext>
              </a:extLst>
            </p:cNvPr>
            <p:cNvSpPr txBox="1"/>
            <p:nvPr/>
          </p:nvSpPr>
          <p:spPr>
            <a:xfrm rot="60000">
              <a:off x="2709146" y="-2009"/>
              <a:ext cx="1726635" cy="585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200"/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9cm</a:t>
              </a:r>
            </a:p>
          </p:txBody>
        </p:sp>
        <p:sp>
          <p:nvSpPr>
            <p:cNvPr id="18" name="線">
              <a:extLst>
                <a:ext uri="{FF2B5EF4-FFF2-40B4-BE49-F238E27FC236}">
                  <a16:creationId xmlns:a16="http://schemas.microsoft.com/office/drawing/2014/main" id="{4959A120-CA1F-6D42-934A-5398BAACFF65}"/>
                </a:ext>
              </a:extLst>
            </p:cNvPr>
            <p:cNvSpPr/>
            <p:nvPr/>
          </p:nvSpPr>
          <p:spPr>
            <a:xfrm flipV="1">
              <a:off x="5327993" y="645292"/>
              <a:ext cx="1" cy="3969867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19" name="φ10cm">
              <a:extLst>
                <a:ext uri="{FF2B5EF4-FFF2-40B4-BE49-F238E27FC236}">
                  <a16:creationId xmlns:a16="http://schemas.microsoft.com/office/drawing/2014/main" id="{2058AD08-4583-2C43-9F0F-0716E82E3499}"/>
                </a:ext>
              </a:extLst>
            </p:cNvPr>
            <p:cNvSpPr txBox="1"/>
            <p:nvPr/>
          </p:nvSpPr>
          <p:spPr>
            <a:xfrm rot="5340000">
              <a:off x="3827945" y="2756114"/>
              <a:ext cx="2208078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3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φ10cm</a:t>
              </a:r>
            </a:p>
          </p:txBody>
        </p:sp>
        <p:sp>
          <p:nvSpPr>
            <p:cNvPr id="20" name="線">
              <a:extLst>
                <a:ext uri="{FF2B5EF4-FFF2-40B4-BE49-F238E27FC236}">
                  <a16:creationId xmlns:a16="http://schemas.microsoft.com/office/drawing/2014/main" id="{E5A2E27C-445B-244F-961E-84CBA24A4E81}"/>
                </a:ext>
              </a:extLst>
            </p:cNvPr>
            <p:cNvSpPr/>
            <p:nvPr/>
          </p:nvSpPr>
          <p:spPr>
            <a:xfrm>
              <a:off x="796348" y="960343"/>
              <a:ext cx="58663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21" name="5mm">
              <a:extLst>
                <a:ext uri="{FF2B5EF4-FFF2-40B4-BE49-F238E27FC236}">
                  <a16:creationId xmlns:a16="http://schemas.microsoft.com/office/drawing/2014/main" id="{83A89E8A-6E7B-7D4A-8253-0C9C927829A9}"/>
                </a:ext>
              </a:extLst>
            </p:cNvPr>
            <p:cNvSpPr txBox="1"/>
            <p:nvPr/>
          </p:nvSpPr>
          <p:spPr>
            <a:xfrm rot="60000">
              <a:off x="736547" y="430712"/>
              <a:ext cx="1318533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/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5mm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A878FD-6984-5048-ABFF-5AE4696A97E5}"/>
              </a:ext>
            </a:extLst>
          </p:cNvPr>
          <p:cNvSpPr txBox="1"/>
          <p:nvPr/>
        </p:nvSpPr>
        <p:spPr>
          <a:xfrm>
            <a:off x="6944418" y="2183149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2cm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F9FCE077-4444-AA4C-A254-0C22469BC183}"/>
              </a:ext>
            </a:extLst>
          </p:cNvPr>
          <p:cNvCxnSpPr>
            <a:cxnSpLocks/>
          </p:cNvCxnSpPr>
          <p:nvPr/>
        </p:nvCxnSpPr>
        <p:spPr>
          <a:xfrm>
            <a:off x="6978963" y="1741753"/>
            <a:ext cx="0" cy="121327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A9CD97-D73C-D243-B35C-DA4E1EA9A3DC}"/>
              </a:ext>
            </a:extLst>
          </p:cNvPr>
          <p:cNvSpPr txBox="1"/>
          <p:nvPr/>
        </p:nvSpPr>
        <p:spPr>
          <a:xfrm>
            <a:off x="5182020" y="1436392"/>
            <a:ext cx="1176219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VUV-PMT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3C0B6D-3119-934B-87F9-5C2E6ED2C374}"/>
              </a:ext>
            </a:extLst>
          </p:cNvPr>
          <p:cNvSpPr txBox="1"/>
          <p:nvPr/>
        </p:nvSpPr>
        <p:spPr>
          <a:xfrm>
            <a:off x="5281731" y="5654410"/>
            <a:ext cx="140660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MPPC array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FF36ADF-72EE-0D47-9952-A8B6DE108428}"/>
              </a:ext>
            </a:extLst>
          </p:cNvPr>
          <p:cNvSpPr txBox="1"/>
          <p:nvPr/>
        </p:nvSpPr>
        <p:spPr>
          <a:xfrm>
            <a:off x="2299728" y="5557175"/>
            <a:ext cx="2583592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AXEL HP10L prototype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39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CA1328-F3F8-E04A-886F-6747B98B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Status - HP10L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0F1123-A0F7-6642-B601-79B4B9ED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52E3A3-9958-8248-9265-95594784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728473-8211-0E4C-AE0D-5AA34C62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19</a:t>
            </a:fld>
            <a:endParaRPr kumimoji="1" lang="ja-JP" altLang="en-US"/>
          </a:p>
        </p:txBody>
      </p:sp>
      <p:grpSp>
        <p:nvGrpSpPr>
          <p:cNvPr id="7" name="グループ">
            <a:extLst>
              <a:ext uri="{FF2B5EF4-FFF2-40B4-BE49-F238E27FC236}">
                <a16:creationId xmlns:a16="http://schemas.microsoft.com/office/drawing/2014/main" id="{716FA373-868D-934A-9629-2DC4AAB4B8E9}"/>
              </a:ext>
            </a:extLst>
          </p:cNvPr>
          <p:cNvGrpSpPr/>
          <p:nvPr/>
        </p:nvGrpSpPr>
        <p:grpSpPr>
          <a:xfrm>
            <a:off x="536472" y="1804719"/>
            <a:ext cx="1865360" cy="1607704"/>
            <a:chOff x="0" y="-290940"/>
            <a:chExt cx="2851792" cy="2457884"/>
          </a:xfrm>
        </p:grpSpPr>
        <p:pic>
          <p:nvPicPr>
            <p:cNvPr id="8" name="IMGP5158.png" descr="IMGP5158.png">
              <a:extLst>
                <a:ext uri="{FF2B5EF4-FFF2-40B4-BE49-F238E27FC236}">
                  <a16:creationId xmlns:a16="http://schemas.microsoft.com/office/drawing/2014/main" id="{826184C0-5D2E-9446-8BDB-AA78AA2CE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8100"/>
              <a:ext cx="2851792" cy="2138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線">
              <a:extLst>
                <a:ext uri="{FF2B5EF4-FFF2-40B4-BE49-F238E27FC236}">
                  <a16:creationId xmlns:a16="http://schemas.microsoft.com/office/drawing/2014/main" id="{0B2B83FD-D2E6-BF48-8AF6-F7D8D0CA4277}"/>
                </a:ext>
              </a:extLst>
            </p:cNvPr>
            <p:cNvSpPr/>
            <p:nvPr/>
          </p:nvSpPr>
          <p:spPr>
            <a:xfrm>
              <a:off x="462172" y="145617"/>
              <a:ext cx="1285932" cy="2244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10" name="9cm">
              <a:extLst>
                <a:ext uri="{FF2B5EF4-FFF2-40B4-BE49-F238E27FC236}">
                  <a16:creationId xmlns:a16="http://schemas.microsoft.com/office/drawing/2014/main" id="{C401439E-7C6B-B846-944D-2CE34A8ED329}"/>
                </a:ext>
              </a:extLst>
            </p:cNvPr>
            <p:cNvSpPr txBox="1"/>
            <p:nvPr/>
          </p:nvSpPr>
          <p:spPr>
            <a:xfrm rot="60000">
              <a:off x="763734" y="-290940"/>
              <a:ext cx="1559330" cy="550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lang="en-US" dirty="0">
                  <a:latin typeface="Avenir Next" panose="020B0503020202020204" pitchFamily="34" charset="0"/>
                </a:rPr>
                <a:t>L </a:t>
              </a:r>
              <a:r>
                <a:rPr dirty="0">
                  <a:latin typeface="Avenir Next" panose="020B0503020202020204" pitchFamily="34" charset="0"/>
                </a:rPr>
                <a:t>9cm</a:t>
              </a:r>
            </a:p>
          </p:txBody>
        </p:sp>
        <p:sp>
          <p:nvSpPr>
            <p:cNvPr id="11" name="線">
              <a:extLst>
                <a:ext uri="{FF2B5EF4-FFF2-40B4-BE49-F238E27FC236}">
                  <a16:creationId xmlns:a16="http://schemas.microsoft.com/office/drawing/2014/main" id="{2BF8F47E-5B23-5542-9F82-9872EFBEFCEC}"/>
                </a:ext>
              </a:extLst>
            </p:cNvPr>
            <p:cNvSpPr/>
            <p:nvPr/>
          </p:nvSpPr>
          <p:spPr>
            <a:xfrm flipV="1">
              <a:off x="1928770" y="233600"/>
              <a:ext cx="1" cy="143712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12" name="φ10cm">
              <a:extLst>
                <a:ext uri="{FF2B5EF4-FFF2-40B4-BE49-F238E27FC236}">
                  <a16:creationId xmlns:a16="http://schemas.microsoft.com/office/drawing/2014/main" id="{1E5C8E64-CCB6-EE4C-9B84-A916420E9F46}"/>
                </a:ext>
              </a:extLst>
            </p:cNvPr>
            <p:cNvSpPr txBox="1"/>
            <p:nvPr/>
          </p:nvSpPr>
          <p:spPr>
            <a:xfrm rot="5340000">
              <a:off x="1455757" y="760601"/>
              <a:ext cx="1765534" cy="683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φ10cm</a:t>
              </a:r>
            </a:p>
          </p:txBody>
        </p:sp>
      </p:grpSp>
      <p:pic>
        <p:nvPicPr>
          <p:cNvPr id="13" name="energyresolution2.pdf" descr="energyresolution2.pdf">
            <a:extLst>
              <a:ext uri="{FF2B5EF4-FFF2-40B4-BE49-F238E27FC236}">
                <a16:creationId xmlns:a16="http://schemas.microsoft.com/office/drawing/2014/main" id="{72F60511-E808-844B-A2D8-EF73D3B7C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8029" r="7073"/>
          <a:stretch>
            <a:fillRect/>
          </a:stretch>
        </p:blipFill>
        <p:spPr>
          <a:xfrm>
            <a:off x="3723545" y="2041086"/>
            <a:ext cx="5253316" cy="3915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energyresolution.pdf" descr="energyresolution.pdf">
            <a:extLst>
              <a:ext uri="{FF2B5EF4-FFF2-40B4-BE49-F238E27FC236}">
                <a16:creationId xmlns:a16="http://schemas.microsoft.com/office/drawing/2014/main" id="{0BB907AE-36F7-7F43-9736-4B58B0A9B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301" t="8800" r="9215" b="2307"/>
          <a:stretch>
            <a:fillRect/>
          </a:stretch>
        </p:blipFill>
        <p:spPr>
          <a:xfrm>
            <a:off x="4436131" y="2102476"/>
            <a:ext cx="3218578" cy="24350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B6ACA1F-1264-5942-97DA-71585015827F}"/>
              </a:ext>
            </a:extLst>
          </p:cNvPr>
          <p:cNvSpPr txBox="1"/>
          <p:nvPr/>
        </p:nvSpPr>
        <p:spPr>
          <a:xfrm>
            <a:off x="628650" y="1432104"/>
            <a:ext cx="671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Test our conceptual design with Very small detector (Xe~80g)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C61C59E-9731-A540-9E09-1E97EADAF92B}"/>
              </a:ext>
            </a:extLst>
          </p:cNvPr>
          <p:cNvSpPr/>
          <p:nvPr/>
        </p:nvSpPr>
        <p:spPr>
          <a:xfrm>
            <a:off x="8657863" y="2090437"/>
            <a:ext cx="127322" cy="3419449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0F33D7-9312-AE42-9DBE-7DB5F5762244}"/>
              </a:ext>
            </a:extLst>
          </p:cNvPr>
          <p:cNvSpPr txBox="1"/>
          <p:nvPr/>
        </p:nvSpPr>
        <p:spPr>
          <a:xfrm rot="16200000">
            <a:off x="7176625" y="3290321"/>
            <a:ext cx="302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2,458 </a:t>
            </a:r>
            <a:r>
              <a:rPr kumimoji="1" lang="en-US" altLang="ja-JP" dirty="0" err="1">
                <a:latin typeface="Avenir Next" panose="020B0503020202020204" pitchFamily="34" charset="0"/>
              </a:rPr>
              <a:t>keV</a:t>
            </a:r>
            <a:r>
              <a:rPr kumimoji="1" lang="en-US" altLang="ja-JP" dirty="0">
                <a:latin typeface="Avenir Next" panose="020B0503020202020204" pitchFamily="34" charset="0"/>
              </a:rPr>
              <a:t>; Q-value of 0v2b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B7DB8BC-C793-8841-A368-7672BA702B3E}"/>
              </a:ext>
            </a:extLst>
          </p:cNvPr>
          <p:cNvSpPr txBox="1"/>
          <p:nvPr/>
        </p:nvSpPr>
        <p:spPr>
          <a:xfrm>
            <a:off x="272469" y="5362866"/>
            <a:ext cx="4151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We have only low-energy data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But with extrapolation,</a:t>
            </a:r>
          </a:p>
          <a:p>
            <a:r>
              <a:rPr kumimoji="1" lang="en-US" altLang="ja-JP" b="1" dirty="0">
                <a:latin typeface="Avenir Next" panose="020B0503020202020204" pitchFamily="34" charset="0"/>
              </a:rPr>
              <a:t>ΔE = 0.8~1.7% FWHM @ 2,458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keV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5C7A540-2A5E-5C4C-8886-2ED2FFACA430}"/>
              </a:ext>
            </a:extLst>
          </p:cNvPr>
          <p:cNvCxnSpPr>
            <a:cxnSpLocks/>
          </p:cNvCxnSpPr>
          <p:nvPr/>
        </p:nvCxnSpPr>
        <p:spPr>
          <a:xfrm flipH="1">
            <a:off x="4347729" y="4288094"/>
            <a:ext cx="224271" cy="1221792"/>
          </a:xfrm>
          <a:prstGeom prst="line">
            <a:avLst/>
          </a:prstGeom>
          <a:ln w="3492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BAA335F-6DD0-6C49-B8D8-F7B9EB018CF6}"/>
              </a:ext>
            </a:extLst>
          </p:cNvPr>
          <p:cNvCxnSpPr>
            <a:cxnSpLocks/>
          </p:cNvCxnSpPr>
          <p:nvPr/>
        </p:nvCxnSpPr>
        <p:spPr>
          <a:xfrm flipH="1">
            <a:off x="4971914" y="4434261"/>
            <a:ext cx="2514736" cy="1111320"/>
          </a:xfrm>
          <a:prstGeom prst="line">
            <a:avLst/>
          </a:prstGeom>
          <a:ln w="3492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>
            <a:extLst>
              <a:ext uri="{FF2B5EF4-FFF2-40B4-BE49-F238E27FC236}">
                <a16:creationId xmlns:a16="http://schemas.microsoft.com/office/drawing/2014/main" id="{2A114762-CAE0-384D-9332-92CBD0D0BE44}"/>
              </a:ext>
            </a:extLst>
          </p:cNvPr>
          <p:cNvSpPr/>
          <p:nvPr/>
        </p:nvSpPr>
        <p:spPr>
          <a:xfrm>
            <a:off x="4172087" y="5127585"/>
            <a:ext cx="1152267" cy="417996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3A8ABBF-43FF-C842-9DC3-6D4671ACE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275" y="2675190"/>
            <a:ext cx="1485900" cy="6858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ADC0D68-6E94-7144-B630-0F75495B978D}"/>
              </a:ext>
            </a:extLst>
          </p:cNvPr>
          <p:cNvSpPr txBox="1"/>
          <p:nvPr/>
        </p:nvSpPr>
        <p:spPr>
          <a:xfrm>
            <a:off x="4735563" y="2186033"/>
            <a:ext cx="2555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Extrapolation Function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046D5F4-FD9A-B240-AB5F-EA87B98C28B0}"/>
              </a:ext>
            </a:extLst>
          </p:cNvPr>
          <p:cNvGrpSpPr/>
          <p:nvPr/>
        </p:nvGrpSpPr>
        <p:grpSpPr>
          <a:xfrm>
            <a:off x="1371847" y="3681894"/>
            <a:ext cx="2575967" cy="1684269"/>
            <a:chOff x="5145280" y="3717107"/>
            <a:chExt cx="3763228" cy="2460547"/>
          </a:xfrm>
        </p:grpSpPr>
        <p:pic>
          <p:nvPicPr>
            <p:cNvPr id="25" name="peakfit_highE_2.pdf" descr="peakfit_highE_2.pdf">
              <a:extLst>
                <a:ext uri="{FF2B5EF4-FFF2-40B4-BE49-F238E27FC236}">
                  <a16:creationId xmlns:a16="http://schemas.microsoft.com/office/drawing/2014/main" id="{FFC7A0B7-4BA0-4243-AEE2-73C72BE1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 r="52780" b="9144"/>
            <a:stretch>
              <a:fillRect/>
            </a:stretch>
          </p:blipFill>
          <p:spPr>
            <a:xfrm>
              <a:off x="5145280" y="3717107"/>
              <a:ext cx="3404156" cy="24605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302keV">
              <a:extLst>
                <a:ext uri="{FF2B5EF4-FFF2-40B4-BE49-F238E27FC236}">
                  <a16:creationId xmlns:a16="http://schemas.microsoft.com/office/drawing/2014/main" id="{D7763792-8BF8-6842-A8EF-71F69AE27D98}"/>
                </a:ext>
              </a:extLst>
            </p:cNvPr>
            <p:cNvSpPr txBox="1"/>
            <p:nvPr/>
          </p:nvSpPr>
          <p:spPr>
            <a:xfrm rot="18900000">
              <a:off x="6491610" y="4011951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302keV</a:t>
              </a:r>
            </a:p>
          </p:txBody>
        </p:sp>
        <p:sp>
          <p:nvSpPr>
            <p:cNvPr id="29" name="356keV">
              <a:extLst>
                <a:ext uri="{FF2B5EF4-FFF2-40B4-BE49-F238E27FC236}">
                  <a16:creationId xmlns:a16="http://schemas.microsoft.com/office/drawing/2014/main" id="{4DD75D10-85A9-DA4B-A043-DA33C4D03BE0}"/>
                </a:ext>
              </a:extLst>
            </p:cNvPr>
            <p:cNvSpPr txBox="1"/>
            <p:nvPr/>
          </p:nvSpPr>
          <p:spPr>
            <a:xfrm rot="18900000">
              <a:off x="8190363" y="3965620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>
                  <a:latin typeface="Avenir Next" panose="020B0503020202020204" pitchFamily="34" charset="0"/>
                </a:rPr>
                <a:t>356keV</a:t>
              </a:r>
            </a:p>
          </p:txBody>
        </p:sp>
        <p:sp>
          <p:nvSpPr>
            <p:cNvPr id="30" name="326keV">
              <a:extLst>
                <a:ext uri="{FF2B5EF4-FFF2-40B4-BE49-F238E27FC236}">
                  <a16:creationId xmlns:a16="http://schemas.microsoft.com/office/drawing/2014/main" id="{FD1F1B34-4A67-0541-AD81-A7CFC5E1F57E}"/>
                </a:ext>
              </a:extLst>
            </p:cNvPr>
            <p:cNvSpPr txBox="1"/>
            <p:nvPr/>
          </p:nvSpPr>
          <p:spPr>
            <a:xfrm rot="18900000">
              <a:off x="7046032" y="4354453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>
                  <a:latin typeface="Avenir Next" panose="020B0503020202020204" pitchFamily="34" charset="0"/>
                </a:rPr>
                <a:t>326keV</a:t>
              </a:r>
            </a:p>
          </p:txBody>
        </p:sp>
        <p:sp>
          <p:nvSpPr>
            <p:cNvPr id="31" name="276keV">
              <a:extLst>
                <a:ext uri="{FF2B5EF4-FFF2-40B4-BE49-F238E27FC236}">
                  <a16:creationId xmlns:a16="http://schemas.microsoft.com/office/drawing/2014/main" id="{595F9823-E15C-5D46-9FF2-488D2962A63D}"/>
                </a:ext>
              </a:extLst>
            </p:cNvPr>
            <p:cNvSpPr txBox="1"/>
            <p:nvPr/>
          </p:nvSpPr>
          <p:spPr>
            <a:xfrm rot="18900000">
              <a:off x="5756002" y="3991840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276keV</a:t>
              </a: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1E07DB-5786-8B45-9B6F-2DB57871475B}"/>
              </a:ext>
            </a:extLst>
          </p:cNvPr>
          <p:cNvSpPr txBox="1"/>
          <p:nvPr/>
        </p:nvSpPr>
        <p:spPr>
          <a:xfrm>
            <a:off x="236224" y="4376444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venir Next" panose="020B0503020202020204" pitchFamily="34" charset="0"/>
              </a:rPr>
              <a:t>with </a:t>
            </a:r>
            <a:r>
              <a:rPr kumimoji="1" lang="en-US" altLang="ja-JP" sz="1600" baseline="30000" dirty="0">
                <a:latin typeface="Avenir Next" panose="020B0503020202020204" pitchFamily="34" charset="0"/>
              </a:rPr>
              <a:t>133</a:t>
            </a:r>
            <a:r>
              <a:rPr kumimoji="1" lang="en-US" altLang="ja-JP" sz="1600" dirty="0">
                <a:latin typeface="Avenir Next" panose="020B0503020202020204" pitchFamily="34" charset="0"/>
              </a:rPr>
              <a:t>Ba</a:t>
            </a:r>
            <a:endParaRPr kumimoji="1" lang="ja-JP" altLang="en-US" sz="160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3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68DAFB-3C9A-CA4E-A97C-A68CBD18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133BF3-72A5-0C47-9769-4DF8CCA8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Phys. Motivation ; </a:t>
            </a:r>
            <a:r>
              <a:rPr kumimoji="1" lang="en-US" altLang="ja-JP" dirty="0" err="1"/>
              <a:t>Neutrinoless</a:t>
            </a:r>
            <a:r>
              <a:rPr kumimoji="1" lang="en-US" altLang="ja-JP" dirty="0"/>
              <a:t> DBD (0v2b)</a:t>
            </a:r>
          </a:p>
          <a:p>
            <a:r>
              <a:rPr lang="en-US" altLang="ja-JP" dirty="0"/>
              <a:t>AXEL-Detector</a:t>
            </a:r>
          </a:p>
          <a:p>
            <a:pPr lvl="2"/>
            <a:r>
              <a:rPr lang="en-US" altLang="ja-JP" dirty="0">
                <a:latin typeface="Avenir Next" panose="020B0503020202020204" pitchFamily="34" charset="0"/>
              </a:rPr>
              <a:t>Conceptual</a:t>
            </a:r>
            <a:r>
              <a:rPr kumimoji="1" lang="en-US" altLang="ja-JP" dirty="0">
                <a:latin typeface="Avenir Next" panose="020B0503020202020204" pitchFamily="34" charset="0"/>
              </a:rPr>
              <a:t> Design Overview</a:t>
            </a:r>
          </a:p>
          <a:p>
            <a:pPr lvl="2"/>
            <a:r>
              <a:rPr lang="en-US" altLang="ja-JP" dirty="0">
                <a:latin typeface="Avenir Next" panose="020B0503020202020204" pitchFamily="34" charset="0"/>
              </a:rPr>
              <a:t>Unique Read-out System ; ELCC</a:t>
            </a:r>
          </a:p>
          <a:p>
            <a:pPr lvl="2"/>
            <a:r>
              <a:rPr lang="en-US" altLang="ja-JP" dirty="0">
                <a:latin typeface="Avenir Next" panose="020B0503020202020204" pitchFamily="34" charset="0"/>
              </a:rPr>
              <a:t>Challenges</a:t>
            </a:r>
          </a:p>
          <a:p>
            <a:pPr lvl="2"/>
            <a:r>
              <a:rPr kumimoji="1" lang="en-US" altLang="ja-JP" dirty="0">
                <a:latin typeface="Avenir Next" panose="020B0503020202020204" pitchFamily="34" charset="0"/>
              </a:rPr>
              <a:t>Future Prospects &amp; Current Status</a:t>
            </a:r>
          </a:p>
          <a:p>
            <a:r>
              <a:rPr lang="en-US" altLang="ja-JP" dirty="0"/>
              <a:t>Summary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CD7B9D-C168-E14C-B0A1-115CDF93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DCE8AE-E2CD-6A45-8C23-23454426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 err="1"/>
              <a:t>S.Obara</a:t>
            </a:r>
            <a:r>
              <a:rPr kumimoji="1" lang="en" altLang="ja-JP" dirty="0"/>
              <a:t>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C663A4-6D06-A843-AC2E-82929B93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263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図表 13">
            <a:extLst>
              <a:ext uri="{FF2B5EF4-FFF2-40B4-BE49-F238E27FC236}">
                <a16:creationId xmlns:a16="http://schemas.microsoft.com/office/drawing/2014/main" id="{CC2E293A-AF2C-C24A-8FE4-E77427D2E4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448109"/>
              </p:ext>
            </p:extLst>
          </p:nvPr>
        </p:nvGraphicFramePr>
        <p:xfrm>
          <a:off x="385581" y="1006997"/>
          <a:ext cx="8538499" cy="5349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3E52D770-C9B9-0448-BF25-60FF7F8D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Prospects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BA6E51-DA14-2D4F-B137-71146653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42A1BB-E9DD-764D-B9DA-58383A55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4C8CE0-D943-1740-8687-2A66C711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20</a:t>
            </a:fld>
            <a:endParaRPr kumimoji="1" lang="ja-JP" altLang="en-US"/>
          </a:p>
        </p:txBody>
      </p:sp>
      <p:grpSp>
        <p:nvGrpSpPr>
          <p:cNvPr id="7" name="グループ">
            <a:extLst>
              <a:ext uri="{FF2B5EF4-FFF2-40B4-BE49-F238E27FC236}">
                <a16:creationId xmlns:a16="http://schemas.microsoft.com/office/drawing/2014/main" id="{C82D4AEE-994A-2949-9329-0E527B8ACEC2}"/>
              </a:ext>
            </a:extLst>
          </p:cNvPr>
          <p:cNvGrpSpPr/>
          <p:nvPr/>
        </p:nvGrpSpPr>
        <p:grpSpPr>
          <a:xfrm>
            <a:off x="0" y="3429000"/>
            <a:ext cx="1824644" cy="1620440"/>
            <a:chOff x="0" y="-331943"/>
            <a:chExt cx="3172892" cy="2780543"/>
          </a:xfrm>
        </p:grpSpPr>
        <p:pic>
          <p:nvPicPr>
            <p:cNvPr id="8" name="IMGP5158.png" descr="IMGP5158.png">
              <a:extLst>
                <a:ext uri="{FF2B5EF4-FFF2-40B4-BE49-F238E27FC236}">
                  <a16:creationId xmlns:a16="http://schemas.microsoft.com/office/drawing/2014/main" id="{6AA1D2EE-2DE2-EF43-9797-9E1FC2EA7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8100"/>
              <a:ext cx="2851792" cy="2138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線">
              <a:extLst>
                <a:ext uri="{FF2B5EF4-FFF2-40B4-BE49-F238E27FC236}">
                  <a16:creationId xmlns:a16="http://schemas.microsoft.com/office/drawing/2014/main" id="{14678EBA-1419-F547-B4C5-0FF1106CE2D1}"/>
                </a:ext>
              </a:extLst>
            </p:cNvPr>
            <p:cNvSpPr/>
            <p:nvPr/>
          </p:nvSpPr>
          <p:spPr>
            <a:xfrm>
              <a:off x="462172" y="145617"/>
              <a:ext cx="1285932" cy="2244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10" name="9cm">
              <a:extLst>
                <a:ext uri="{FF2B5EF4-FFF2-40B4-BE49-F238E27FC236}">
                  <a16:creationId xmlns:a16="http://schemas.microsoft.com/office/drawing/2014/main" id="{7D532B43-287C-CE43-9F49-F9DEB4A5BC3C}"/>
                </a:ext>
              </a:extLst>
            </p:cNvPr>
            <p:cNvSpPr txBox="1"/>
            <p:nvPr/>
          </p:nvSpPr>
          <p:spPr>
            <a:xfrm rot="60000">
              <a:off x="323319" y="-331943"/>
              <a:ext cx="2849573" cy="550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lang="en-US" dirty="0">
                  <a:latin typeface="Avenir Next" panose="020B0503020202020204" pitchFamily="34" charset="0"/>
                </a:rPr>
                <a:t>L </a:t>
              </a:r>
              <a:r>
                <a:rPr dirty="0">
                  <a:latin typeface="Avenir Next" panose="020B0503020202020204" pitchFamily="34" charset="0"/>
                </a:rPr>
                <a:t>9cm</a:t>
              </a:r>
            </a:p>
          </p:txBody>
        </p:sp>
        <p:sp>
          <p:nvSpPr>
            <p:cNvPr id="11" name="線">
              <a:extLst>
                <a:ext uri="{FF2B5EF4-FFF2-40B4-BE49-F238E27FC236}">
                  <a16:creationId xmlns:a16="http://schemas.microsoft.com/office/drawing/2014/main" id="{8420626B-8206-544F-A5AE-931FA8E03157}"/>
                </a:ext>
              </a:extLst>
            </p:cNvPr>
            <p:cNvSpPr/>
            <p:nvPr/>
          </p:nvSpPr>
          <p:spPr>
            <a:xfrm flipV="1">
              <a:off x="1928770" y="233600"/>
              <a:ext cx="1" cy="143712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/>
            </a:p>
          </p:txBody>
        </p:sp>
        <p:sp>
          <p:nvSpPr>
            <p:cNvPr id="12" name="φ10cm">
              <a:extLst>
                <a:ext uri="{FF2B5EF4-FFF2-40B4-BE49-F238E27FC236}">
                  <a16:creationId xmlns:a16="http://schemas.microsoft.com/office/drawing/2014/main" id="{FD0144A1-82CA-474D-B4AF-8D5A59CD31B0}"/>
                </a:ext>
              </a:extLst>
            </p:cNvPr>
            <p:cNvSpPr txBox="1"/>
            <p:nvPr/>
          </p:nvSpPr>
          <p:spPr>
            <a:xfrm rot="5340000">
              <a:off x="1194769" y="870114"/>
              <a:ext cx="2130212" cy="1026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φ10cm</a:t>
              </a:r>
            </a:p>
          </p:txBody>
        </p:sp>
      </p:grpSp>
      <p:pic>
        <p:nvPicPr>
          <p:cNvPr id="13" name="スクリーンショット 2018-10-19 23.png" descr="スクリーンショット 2018-10-19 23.png">
            <a:extLst>
              <a:ext uri="{FF2B5EF4-FFF2-40B4-BE49-F238E27FC236}">
                <a16:creationId xmlns:a16="http://schemas.microsoft.com/office/drawing/2014/main" id="{C413B811-7144-F947-97C6-D087C36C8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73477" y="4428718"/>
            <a:ext cx="2650603" cy="206158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16E9C4F-D61F-8D42-9E58-2C538C74A9D9}"/>
              </a:ext>
            </a:extLst>
          </p:cNvPr>
          <p:cNvSpPr txBox="1"/>
          <p:nvPr/>
        </p:nvSpPr>
        <p:spPr>
          <a:xfrm>
            <a:off x="3420357" y="2196541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100kg-scale detector 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@ Underground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C1DAB8-9EEA-8544-AE03-66FD61B07259}"/>
              </a:ext>
            </a:extLst>
          </p:cNvPr>
          <p:cNvSpPr txBox="1"/>
          <p:nvPr/>
        </p:nvSpPr>
        <p:spPr>
          <a:xfrm>
            <a:off x="6234848" y="1583210"/>
            <a:ext cx="222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1ton-scale detector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Physics search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A22143-B32E-B149-B946-16F4F95E5F82}"/>
              </a:ext>
            </a:extLst>
          </p:cNvPr>
          <p:cNvSpPr txBox="1"/>
          <p:nvPr/>
        </p:nvSpPr>
        <p:spPr>
          <a:xfrm>
            <a:off x="65119" y="2718504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Fin. R&amp;D</a:t>
            </a:r>
            <a:br>
              <a:rPr kumimoji="1" lang="en-US" altLang="ja-JP" dirty="0">
                <a:latin typeface="Avenir Next" panose="020B0503020202020204" pitchFamily="34" charset="0"/>
              </a:rPr>
            </a:br>
            <a:r>
              <a:rPr kumimoji="1" lang="en-US" altLang="ja-JP" dirty="0">
                <a:latin typeface="Avenir Next" panose="020B0503020202020204" pitchFamily="34" charset="0"/>
              </a:rPr>
              <a:t>with small detector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228237-D7E3-DD49-BFD5-0ED0C68DBC52}"/>
              </a:ext>
            </a:extLst>
          </p:cNvPr>
          <p:cNvSpPr txBox="1"/>
          <p:nvPr/>
        </p:nvSpPr>
        <p:spPr>
          <a:xfrm>
            <a:off x="2733728" y="4236578"/>
            <a:ext cx="5112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2F92"/>
                </a:solidFill>
                <a:latin typeface="Avenir Next" panose="020B0503020202020204" pitchFamily="34" charset="0"/>
              </a:rPr>
              <a:t>Now constructing 6kg-scale detector (HP180L)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FF2F92"/>
                </a:solidFill>
                <a:latin typeface="Avenir Next" panose="020B0503020202020204" pitchFamily="34" charset="0"/>
              </a:rPr>
              <a:t>Checking detail of ΔE @ Q-value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FF2F92"/>
                </a:solidFill>
                <a:latin typeface="Avenir Next" panose="020B0503020202020204" pitchFamily="34" charset="0"/>
              </a:rPr>
              <a:t>Background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FF2F92"/>
                </a:solidFill>
                <a:latin typeface="Avenir Next" panose="020B0503020202020204" pitchFamily="34" charset="0"/>
              </a:rPr>
              <a:t>Know-how of enlargement</a:t>
            </a:r>
          </a:p>
        </p:txBody>
      </p:sp>
    </p:spTree>
    <p:extLst>
      <p:ext uri="{BB962C8B-B14F-4D97-AF65-F5344CB8AC3E}">
        <p14:creationId xmlns:p14="http://schemas.microsoft.com/office/powerpoint/2010/main" val="1958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E18323-E7B2-B342-B5B5-7B0E503F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HP180L prototype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26721B-66A8-C949-A8BF-613CF227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E17A5D-1DDC-C244-8685-F7B2161A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6B6F90-53D9-ED48-9810-28DC150C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D82A45E-C355-004F-927B-8D206AD4DF57}" type="slidenum">
              <a:rPr kumimoji="1" lang="ja-JP" altLang="en-US" smtClean="0"/>
              <a:t>21</a:t>
            </a:fld>
            <a:endParaRPr kumimoji="1" lang="ja-JP" altLang="en-US"/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1507D39-C70D-DD44-9857-EF01539B654F}"/>
              </a:ext>
            </a:extLst>
          </p:cNvPr>
          <p:cNvGrpSpPr/>
          <p:nvPr/>
        </p:nvGrpSpPr>
        <p:grpSpPr>
          <a:xfrm>
            <a:off x="0" y="1439933"/>
            <a:ext cx="9188437" cy="4783263"/>
            <a:chOff x="0" y="1261803"/>
            <a:chExt cx="9188437" cy="4783263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8B4E58DD-CFD5-E649-A159-74BD4FD88A6F}"/>
                </a:ext>
              </a:extLst>
            </p:cNvPr>
            <p:cNvGrpSpPr/>
            <p:nvPr/>
          </p:nvGrpSpPr>
          <p:grpSpPr>
            <a:xfrm>
              <a:off x="0" y="1261803"/>
              <a:ext cx="9188437" cy="4783263"/>
              <a:chOff x="927836" y="1573088"/>
              <a:chExt cx="9188437" cy="4783263"/>
            </a:xfrm>
          </p:grpSpPr>
          <p:pic>
            <p:nvPicPr>
              <p:cNvPr id="57" name="図 56">
                <a:extLst>
                  <a:ext uri="{FF2B5EF4-FFF2-40B4-BE49-F238E27FC236}">
                    <a16:creationId xmlns:a16="http://schemas.microsoft.com/office/drawing/2014/main" id="{3B8E4F6A-EBD9-C943-8CCB-1A807806D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4499" y="1922140"/>
                <a:ext cx="5522890" cy="4256495"/>
              </a:xfrm>
              <a:prstGeom prst="rect">
                <a:avLst/>
              </a:prstGeom>
            </p:spPr>
          </p:pic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88170BD3-AD70-DB42-8625-66FEAA459F22}"/>
                  </a:ext>
                </a:extLst>
              </p:cNvPr>
              <p:cNvCxnSpPr/>
              <p:nvPr/>
            </p:nvCxnSpPr>
            <p:spPr>
              <a:xfrm>
                <a:off x="3840164" y="2533463"/>
                <a:ext cx="0" cy="301752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93D78D0-8B69-3B43-BB6C-77997EE6460A}"/>
                  </a:ext>
                </a:extLst>
              </p:cNvPr>
              <p:cNvSpPr txBox="1"/>
              <p:nvPr/>
            </p:nvSpPr>
            <p:spPr>
              <a:xfrm>
                <a:off x="3318226" y="2191237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kumimoji="1"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55 cm</a:t>
                </a:r>
                <a:endParaRPr kumimoji="1" lang="ja-JP" altLang="en-US">
                  <a:latin typeface="Cambria Math" panose="02040503050406030204" pitchFamily="18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8D43DE1C-1F6E-3E4B-94A4-A0D225191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2363" y="6331900"/>
                <a:ext cx="4084667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79EE5676-0C57-734D-B05C-55150444BB59}"/>
                  </a:ext>
                </a:extLst>
              </p:cNvPr>
              <p:cNvSpPr txBox="1"/>
              <p:nvPr/>
            </p:nvSpPr>
            <p:spPr>
              <a:xfrm>
                <a:off x="3338544" y="5987019"/>
                <a:ext cx="9605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 83 cm</a:t>
                </a:r>
                <a:endParaRPr kumimoji="1" lang="ja-JP" altLang="en-US">
                  <a:latin typeface="Cambria Math" panose="02040503050406030204" pitchFamily="18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0F51D2BA-4FDD-EA4D-BF06-9D823B33DB47}"/>
                  </a:ext>
                </a:extLst>
              </p:cNvPr>
              <p:cNvSpPr txBox="1"/>
              <p:nvPr/>
            </p:nvSpPr>
            <p:spPr>
              <a:xfrm>
                <a:off x="2702666" y="3214297"/>
                <a:ext cx="946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SUS304</a:t>
                </a:r>
                <a:endParaRPr kumimoji="1" lang="ja-JP" altLang="en-US">
                  <a:latin typeface="Cambria Math" panose="02040503050406030204" pitchFamily="18" charset="0"/>
                </a:endParaRPr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8023146C-3164-244D-A048-CAD270B244FC}"/>
                  </a:ext>
                </a:extLst>
              </p:cNvPr>
              <p:cNvSpPr/>
              <p:nvPr/>
            </p:nvSpPr>
            <p:spPr>
              <a:xfrm>
                <a:off x="5544273" y="2877718"/>
                <a:ext cx="100188" cy="23192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53EC9852-16BC-0C4A-BD5E-4C648FF0BAB0}"/>
                  </a:ext>
                </a:extLst>
              </p:cNvPr>
              <p:cNvSpPr txBox="1"/>
              <p:nvPr/>
            </p:nvSpPr>
            <p:spPr>
              <a:xfrm>
                <a:off x="5084511" y="1573088"/>
                <a:ext cx="50317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56×27 = 1,512 MPPCs (Hamamatsu) on </a:t>
                </a:r>
              </a:p>
              <a:p>
                <a:r>
                  <a:rPr kumimoji="1" lang="en-US" altLang="ja-JP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Unit-divided ELCC tracking plane with each 56 </a:t>
                </a:r>
                <a:r>
                  <a:rPr kumimoji="1" lang="en-US" altLang="ja-JP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ch</a:t>
                </a:r>
                <a:endParaRPr kumimoji="1" lang="ja-JP" altLang="en-US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750F791C-48D0-074A-9E87-80A50AB9FA55}"/>
                  </a:ext>
                </a:extLst>
              </p:cNvPr>
              <p:cNvSpPr/>
              <p:nvPr/>
            </p:nvSpPr>
            <p:spPr>
              <a:xfrm>
                <a:off x="5498554" y="3105957"/>
                <a:ext cx="45719" cy="24938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正方形/長方形 65">
                <a:extLst>
                  <a:ext uri="{FF2B5EF4-FFF2-40B4-BE49-F238E27FC236}">
                    <a16:creationId xmlns:a16="http://schemas.microsoft.com/office/drawing/2014/main" id="{C7C7AF1A-0B61-1B4E-96EF-18E5899010B0}"/>
                  </a:ext>
                </a:extLst>
              </p:cNvPr>
              <p:cNvSpPr/>
              <p:nvPr/>
            </p:nvSpPr>
            <p:spPr>
              <a:xfrm>
                <a:off x="5490401" y="3572874"/>
                <a:ext cx="45719" cy="24938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5B80CD77-F706-4B4B-8214-F6918BC98F68}"/>
                  </a:ext>
                </a:extLst>
              </p:cNvPr>
              <p:cNvSpPr/>
              <p:nvPr/>
            </p:nvSpPr>
            <p:spPr>
              <a:xfrm>
                <a:off x="5494734" y="4067057"/>
                <a:ext cx="45719" cy="24938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95BBF460-CAEC-5A47-945F-169072BEB848}"/>
                  </a:ext>
                </a:extLst>
              </p:cNvPr>
              <p:cNvSpPr/>
              <p:nvPr/>
            </p:nvSpPr>
            <p:spPr>
              <a:xfrm>
                <a:off x="5495925" y="4632013"/>
                <a:ext cx="45719" cy="24938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フリーフォーム 68">
                <a:extLst>
                  <a:ext uri="{FF2B5EF4-FFF2-40B4-BE49-F238E27FC236}">
                    <a16:creationId xmlns:a16="http://schemas.microsoft.com/office/drawing/2014/main" id="{1DCF028B-CF5F-724B-B0B6-5CE5CA457D34}"/>
                  </a:ext>
                </a:extLst>
              </p:cNvPr>
              <p:cNvSpPr/>
              <p:nvPr/>
            </p:nvSpPr>
            <p:spPr>
              <a:xfrm>
                <a:off x="5667789" y="3102453"/>
                <a:ext cx="2261875" cy="2057643"/>
              </a:xfrm>
              <a:custGeom>
                <a:avLst/>
                <a:gdLst>
                  <a:gd name="connsiteX0" fmla="*/ 5693 w 2261875"/>
                  <a:gd name="connsiteY0" fmla="*/ 0 h 2057643"/>
                  <a:gd name="connsiteX1" fmla="*/ 15632 w 2261875"/>
                  <a:gd name="connsiteY1" fmla="*/ 1858618 h 2057643"/>
                  <a:gd name="connsiteX2" fmla="*/ 25571 w 2261875"/>
                  <a:gd name="connsiteY2" fmla="*/ 1898374 h 2057643"/>
                  <a:gd name="connsiteX3" fmla="*/ 333684 w 2261875"/>
                  <a:gd name="connsiteY3" fmla="*/ 1808922 h 2057643"/>
                  <a:gd name="connsiteX4" fmla="*/ 910154 w 2261875"/>
                  <a:gd name="connsiteY4" fmla="*/ 1888435 h 2057643"/>
                  <a:gd name="connsiteX5" fmla="*/ 1705284 w 2261875"/>
                  <a:gd name="connsiteY5" fmla="*/ 2057400 h 2057643"/>
                  <a:gd name="connsiteX6" fmla="*/ 2261875 w 2261875"/>
                  <a:gd name="connsiteY6" fmla="*/ 1918252 h 205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1875" h="2057643">
                    <a:moveTo>
                      <a:pt x="5693" y="0"/>
                    </a:moveTo>
                    <a:cubicBezTo>
                      <a:pt x="9006" y="771111"/>
                      <a:pt x="12319" y="1542222"/>
                      <a:pt x="15632" y="1858618"/>
                    </a:cubicBezTo>
                    <a:cubicBezTo>
                      <a:pt x="18945" y="2175014"/>
                      <a:pt x="-27438" y="1906657"/>
                      <a:pt x="25571" y="1898374"/>
                    </a:cubicBezTo>
                    <a:cubicBezTo>
                      <a:pt x="78580" y="1890091"/>
                      <a:pt x="186254" y="1810579"/>
                      <a:pt x="333684" y="1808922"/>
                    </a:cubicBezTo>
                    <a:cubicBezTo>
                      <a:pt x="481115" y="1807266"/>
                      <a:pt x="681554" y="1847022"/>
                      <a:pt x="910154" y="1888435"/>
                    </a:cubicBezTo>
                    <a:cubicBezTo>
                      <a:pt x="1138754" y="1929848"/>
                      <a:pt x="1479997" y="2052431"/>
                      <a:pt x="1705284" y="2057400"/>
                    </a:cubicBezTo>
                    <a:cubicBezTo>
                      <a:pt x="1930571" y="2062370"/>
                      <a:pt x="2096223" y="1990311"/>
                      <a:pt x="2261875" y="1918252"/>
                    </a:cubicBezTo>
                  </a:path>
                </a:pathLst>
              </a:custGeom>
              <a:noFill/>
              <a:ln w="28575">
                <a:solidFill>
                  <a:srgbClr val="FF2F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A9A33983-51E2-0742-9361-1085E577A06D}"/>
                  </a:ext>
                </a:extLst>
              </p:cNvPr>
              <p:cNvSpPr txBox="1"/>
              <p:nvPr/>
            </p:nvSpPr>
            <p:spPr>
              <a:xfrm>
                <a:off x="5667789" y="5441543"/>
                <a:ext cx="28192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2F9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Readout &amp; Bias-HV supply </a:t>
                </a:r>
                <a:br>
                  <a:rPr kumimoji="1" lang="en-US" altLang="ja-JP" dirty="0">
                    <a:solidFill>
                      <a:srgbClr val="FF2F9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kumimoji="1" lang="en-US" altLang="ja-JP" dirty="0">
                    <a:solidFill>
                      <a:srgbClr val="FF2F9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via long FPC cable</a:t>
                </a:r>
                <a:endParaRPr kumimoji="1" lang="ja-JP" altLang="en-US">
                  <a:solidFill>
                    <a:srgbClr val="FF2F92"/>
                  </a:solidFill>
                  <a:latin typeface="Cambria Math" panose="02040503050406030204" pitchFamily="18" charset="0"/>
                </a:endParaRPr>
              </a:p>
            </p:txBody>
          </p:sp>
          <p:sp>
            <p:nvSpPr>
              <p:cNvPr id="71" name="正方形/長方形 70">
                <a:extLst>
                  <a:ext uri="{FF2B5EF4-FFF2-40B4-BE49-F238E27FC236}">
                    <a16:creationId xmlns:a16="http://schemas.microsoft.com/office/drawing/2014/main" id="{46C089A7-1993-1C44-B529-1868F14D0F90}"/>
                  </a:ext>
                </a:extLst>
              </p:cNvPr>
              <p:cNvSpPr/>
              <p:nvPr/>
            </p:nvSpPr>
            <p:spPr>
              <a:xfrm rot="5400000">
                <a:off x="8724399" y="4147289"/>
                <a:ext cx="86238" cy="1763231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C667D32F-60ED-1B46-8519-CD2A480CF0BF}"/>
                  </a:ext>
                </a:extLst>
              </p:cNvPr>
              <p:cNvSpPr txBox="1"/>
              <p:nvPr/>
            </p:nvSpPr>
            <p:spPr>
              <a:xfrm>
                <a:off x="6523979" y="4348594"/>
                <a:ext cx="33308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dirty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Dynamic range FADC; 1~10</a:t>
                </a:r>
                <a:r>
                  <a:rPr kumimoji="1" lang="en-US" altLang="ja-JP" baseline="30000" dirty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kumimoji="1" lang="en-US" altLang="ja-JP" dirty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p.e.</a:t>
                </a:r>
              </a:p>
              <a:p>
                <a:pPr algn="r"/>
                <a:r>
                  <a:rPr kumimoji="1" lang="en-US" altLang="ja-JP" dirty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Also HV supply</a:t>
                </a:r>
                <a:endParaRPr kumimoji="1" lang="ja-JP" altLang="en-US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</p:txBody>
          </p:sp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B9712BC6-7EC0-394F-8EBE-6379FD7A240C}"/>
                  </a:ext>
                </a:extLst>
              </p:cNvPr>
              <p:cNvSpPr/>
              <p:nvPr/>
            </p:nvSpPr>
            <p:spPr>
              <a:xfrm>
                <a:off x="2223902" y="2865250"/>
                <a:ext cx="100188" cy="231925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正方形/長方形 73">
                <a:extLst>
                  <a:ext uri="{FF2B5EF4-FFF2-40B4-BE49-F238E27FC236}">
                    <a16:creationId xmlns:a16="http://schemas.microsoft.com/office/drawing/2014/main" id="{E51BE766-B21A-8940-9821-42ED39E80C63}"/>
                  </a:ext>
                </a:extLst>
              </p:cNvPr>
              <p:cNvSpPr/>
              <p:nvPr/>
            </p:nvSpPr>
            <p:spPr>
              <a:xfrm>
                <a:off x="2319125" y="3605029"/>
                <a:ext cx="45719" cy="24938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正方形/長方形 74">
                <a:extLst>
                  <a:ext uri="{FF2B5EF4-FFF2-40B4-BE49-F238E27FC236}">
                    <a16:creationId xmlns:a16="http://schemas.microsoft.com/office/drawing/2014/main" id="{C6C4A64F-4FF5-AA4E-8CBC-FF35E1702F88}"/>
                  </a:ext>
                </a:extLst>
              </p:cNvPr>
              <p:cNvSpPr/>
              <p:nvPr/>
            </p:nvSpPr>
            <p:spPr>
              <a:xfrm>
                <a:off x="2323458" y="4099212"/>
                <a:ext cx="45719" cy="24938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33FCCA26-F082-0B46-89FD-FBE6C4F418AA}"/>
                  </a:ext>
                </a:extLst>
              </p:cNvPr>
              <p:cNvSpPr txBox="1"/>
              <p:nvPr/>
            </p:nvSpPr>
            <p:spPr>
              <a:xfrm>
                <a:off x="927836" y="2043285"/>
                <a:ext cx="20453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 VUT-PMTs &amp;</a:t>
                </a:r>
              </a:p>
              <a:p>
                <a:r>
                  <a:rPr kumimoji="1" lang="en-US" altLang="ja-JP" dirty="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LED for calibration</a:t>
                </a:r>
              </a:p>
            </p:txBody>
          </p:sp>
          <p:cxnSp>
            <p:nvCxnSpPr>
              <p:cNvPr id="77" name="直線矢印コネクタ 76">
                <a:extLst>
                  <a:ext uri="{FF2B5EF4-FFF2-40B4-BE49-F238E27FC236}">
                    <a16:creationId xmlns:a16="http://schemas.microsoft.com/office/drawing/2014/main" id="{F6117582-3535-B847-8626-853A247E84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5699" y="3822256"/>
                <a:ext cx="291613" cy="202619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矢印コネクタ 77">
                <a:extLst>
                  <a:ext uri="{FF2B5EF4-FFF2-40B4-BE49-F238E27FC236}">
                    <a16:creationId xmlns:a16="http://schemas.microsoft.com/office/drawing/2014/main" id="{30987F9F-C126-AD4D-82BF-998FD37AF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1170" y="4024875"/>
                <a:ext cx="629918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矢印コネクタ 78">
                <a:extLst>
                  <a:ext uri="{FF2B5EF4-FFF2-40B4-BE49-F238E27FC236}">
                    <a16:creationId xmlns:a16="http://schemas.microsoft.com/office/drawing/2014/main" id="{1DF9857C-D24A-7948-B7ED-933C32C957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1170" y="4024875"/>
                <a:ext cx="0" cy="560149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7D98ECC6-23B8-1540-80BF-F3A22F8A3073}"/>
                  </a:ext>
                </a:extLst>
              </p:cNvPr>
              <p:cNvSpPr txBox="1"/>
              <p:nvPr/>
            </p:nvSpPr>
            <p:spPr>
              <a:xfrm>
                <a:off x="964537" y="5401728"/>
                <a:ext cx="21623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HV-Feedthrough</a:t>
                </a:r>
              </a:p>
              <a:p>
                <a:r>
                  <a:rPr kumimoji="1" lang="en-US" altLang="ja-JP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w/ LEMO connector</a:t>
                </a:r>
              </a:p>
            </p:txBody>
          </p:sp>
          <p:cxnSp>
            <p:nvCxnSpPr>
              <p:cNvPr id="81" name="直線矢印コネクタ 80">
                <a:extLst>
                  <a:ext uri="{FF2B5EF4-FFF2-40B4-BE49-F238E27FC236}">
                    <a16:creationId xmlns:a16="http://schemas.microsoft.com/office/drawing/2014/main" id="{6CB8117E-3CC6-8B44-9897-BAD366181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4273" y="3153972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矢印コネクタ 81">
                <a:extLst>
                  <a:ext uri="{FF2B5EF4-FFF2-40B4-BE49-F238E27FC236}">
                    <a16:creationId xmlns:a16="http://schemas.microsoft.com/office/drawing/2014/main" id="{50489DB0-CB77-EF4B-BE97-58FDF35AD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4273" y="3309547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矢印コネクタ 82">
                <a:extLst>
                  <a:ext uri="{FF2B5EF4-FFF2-40B4-BE49-F238E27FC236}">
                    <a16:creationId xmlns:a16="http://schemas.microsoft.com/office/drawing/2014/main" id="{501E7C0D-D4F9-4A48-BC5F-678E1550A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120" y="3623872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矢印コネクタ 83">
                <a:extLst>
                  <a:ext uri="{FF2B5EF4-FFF2-40B4-BE49-F238E27FC236}">
                    <a16:creationId xmlns:a16="http://schemas.microsoft.com/office/drawing/2014/main" id="{E917DC84-003F-C848-8E30-9E75C55CFB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120" y="3779447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矢印コネクタ 84">
                <a:extLst>
                  <a:ext uri="{FF2B5EF4-FFF2-40B4-BE49-F238E27FC236}">
                    <a16:creationId xmlns:a16="http://schemas.microsoft.com/office/drawing/2014/main" id="{888E0B94-2121-F84E-BBEF-3E2677A1D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4272" y="4115997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矢印コネクタ 85">
                <a:extLst>
                  <a:ext uri="{FF2B5EF4-FFF2-40B4-BE49-F238E27FC236}">
                    <a16:creationId xmlns:a16="http://schemas.microsoft.com/office/drawing/2014/main" id="{E436F57F-320E-7949-831F-029028E9B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4272" y="4271572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矢印コネクタ 86">
                <a:extLst>
                  <a:ext uri="{FF2B5EF4-FFF2-40B4-BE49-F238E27FC236}">
                    <a16:creationId xmlns:a16="http://schemas.microsoft.com/office/drawing/2014/main" id="{E4F17362-7212-AA4F-8FD3-EBE591F5A6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3204" y="4684322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矢印コネクタ 87">
                <a:extLst>
                  <a:ext uri="{FF2B5EF4-FFF2-40B4-BE49-F238E27FC236}">
                    <a16:creationId xmlns:a16="http://schemas.microsoft.com/office/drawing/2014/main" id="{450F471A-FDD1-E742-AA17-DBE6010EB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3204" y="4839897"/>
                <a:ext cx="161925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AD39EA64-2C92-9E42-A7D8-872E0F6B218E}"/>
                </a:ext>
              </a:extLst>
            </p:cNvPr>
            <p:cNvSpPr/>
            <p:nvPr/>
          </p:nvSpPr>
          <p:spPr>
            <a:xfrm>
              <a:off x="1955931" y="2437687"/>
              <a:ext cx="5213267" cy="317919"/>
            </a:xfrm>
            <a:custGeom>
              <a:avLst/>
              <a:gdLst>
                <a:gd name="connsiteX0" fmla="*/ 5213267 w 5213267"/>
                <a:gd name="connsiteY0" fmla="*/ 54188 h 317919"/>
                <a:gd name="connsiteX1" fmla="*/ 4001984 w 5213267"/>
                <a:gd name="connsiteY1" fmla="*/ 256068 h 317919"/>
                <a:gd name="connsiteX2" fmla="*/ 2933205 w 5213267"/>
                <a:gd name="connsiteY2" fmla="*/ 303570 h 317919"/>
                <a:gd name="connsiteX3" fmla="*/ 2541319 w 5213267"/>
                <a:gd name="connsiteY3" fmla="*/ 30437 h 317919"/>
                <a:gd name="connsiteX4" fmla="*/ 0 w 5213267"/>
                <a:gd name="connsiteY4" fmla="*/ 6687 h 317919"/>
                <a:gd name="connsiteX5" fmla="*/ 0 w 5213267"/>
                <a:gd name="connsiteY5" fmla="*/ 6687 h 31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3267" h="317919">
                  <a:moveTo>
                    <a:pt x="5213267" y="54188"/>
                  </a:moveTo>
                  <a:cubicBezTo>
                    <a:pt x="4797630" y="134346"/>
                    <a:pt x="4381994" y="214504"/>
                    <a:pt x="4001984" y="256068"/>
                  </a:cubicBezTo>
                  <a:cubicBezTo>
                    <a:pt x="3621974" y="297632"/>
                    <a:pt x="3176649" y="341175"/>
                    <a:pt x="2933205" y="303570"/>
                  </a:cubicBezTo>
                  <a:cubicBezTo>
                    <a:pt x="2689761" y="265965"/>
                    <a:pt x="3030187" y="79918"/>
                    <a:pt x="2541319" y="30437"/>
                  </a:cubicBezTo>
                  <a:cubicBezTo>
                    <a:pt x="2052451" y="-19044"/>
                    <a:pt x="0" y="6687"/>
                    <a:pt x="0" y="6687"/>
                  </a:cubicBezTo>
                  <a:lnTo>
                    <a:pt x="0" y="6687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80E4703-CE7F-914B-99C9-625A079E964D}"/>
                </a:ext>
              </a:extLst>
            </p:cNvPr>
            <p:cNvSpPr txBox="1"/>
            <p:nvPr/>
          </p:nvSpPr>
          <p:spPr>
            <a:xfrm>
              <a:off x="6486149" y="2575388"/>
              <a:ext cx="25764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Input AC-HV</a:t>
              </a:r>
            </a:p>
            <a:p>
              <a:r>
                <a:rPr kumimoji="1"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Generate DC-HV with</a:t>
              </a:r>
            </a:p>
            <a:p>
              <a:r>
                <a:rPr kumimoji="1"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Cockcroft-Walton circuit</a:t>
              </a:r>
              <a:endParaRPr kumimoji="1" lang="ja-JP" altLang="en-US">
                <a:latin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6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2EEF8C-F3C1-1D41-AFE1-F4EC6AEA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Unit-ELCC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1126-EDB4-3F4F-9E51-9C9A23A7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9EBD8D-1455-5B46-B68E-7191C01E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67C4DE-3E72-F540-BAFA-B03F588D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7" name="スクリーンショット 2018-08-07 1.03.43.png" descr="スクリーンショット 2018-08-07 1.03.43.png">
            <a:extLst>
              <a:ext uri="{FF2B5EF4-FFF2-40B4-BE49-F238E27FC236}">
                <a16:creationId xmlns:a16="http://schemas.microsoft.com/office/drawing/2014/main" id="{43101B14-0FDB-9546-8547-9241FDF52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4900" y="1371811"/>
            <a:ext cx="4229100" cy="4848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スクリーンショット 2018-08-06 23.42.52.png" descr="スクリーンショット 2018-08-06 23.42.52.png">
            <a:extLst>
              <a:ext uri="{FF2B5EF4-FFF2-40B4-BE49-F238E27FC236}">
                <a16:creationId xmlns:a16="http://schemas.microsoft.com/office/drawing/2014/main" id="{CDB7DCE5-D25E-BF4F-A71A-44BC834CC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3549207"/>
            <a:ext cx="4229100" cy="2670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スクリーンショット 2018-08-06 23.43.10.png" descr="スクリーンショット 2018-08-06 23.43.10.png">
            <a:extLst>
              <a:ext uri="{FF2B5EF4-FFF2-40B4-BE49-F238E27FC236}">
                <a16:creationId xmlns:a16="http://schemas.microsoft.com/office/drawing/2014/main" id="{91BA8871-424C-C94A-A75C-9DD6ECAD3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897" y="1616086"/>
            <a:ext cx="3203106" cy="172713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" name="円/楕円 9">
            <a:extLst>
              <a:ext uri="{FF2B5EF4-FFF2-40B4-BE49-F238E27FC236}">
                <a16:creationId xmlns:a16="http://schemas.microsoft.com/office/drawing/2014/main" id="{C4C2DCD7-75AD-704B-A73E-3B283EE52A6B}"/>
              </a:ext>
            </a:extLst>
          </p:cNvPr>
          <p:cNvSpPr/>
          <p:nvPr/>
        </p:nvSpPr>
        <p:spPr>
          <a:xfrm>
            <a:off x="5551714" y="3795898"/>
            <a:ext cx="767443" cy="10886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A3295ED-6BCC-C243-98E2-DECC7B76039E}"/>
              </a:ext>
            </a:extLst>
          </p:cNvPr>
          <p:cNvCxnSpPr/>
          <p:nvPr/>
        </p:nvCxnSpPr>
        <p:spPr>
          <a:xfrm flipH="1">
            <a:off x="4103230" y="4588329"/>
            <a:ext cx="1497470" cy="6204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12">
            <a:extLst>
              <a:ext uri="{FF2B5EF4-FFF2-40B4-BE49-F238E27FC236}">
                <a16:creationId xmlns:a16="http://schemas.microsoft.com/office/drawing/2014/main" id="{DF66DDBD-8920-9E4F-B81B-63D5983F221C}"/>
              </a:ext>
            </a:extLst>
          </p:cNvPr>
          <p:cNvSpPr/>
          <p:nvPr/>
        </p:nvSpPr>
        <p:spPr>
          <a:xfrm>
            <a:off x="342900" y="3412840"/>
            <a:ext cx="767443" cy="6807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8E0E13E-3C3C-7D42-A5D1-385BC71D28A2}"/>
              </a:ext>
            </a:extLst>
          </p:cNvPr>
          <p:cNvCxnSpPr>
            <a:cxnSpLocks/>
          </p:cNvCxnSpPr>
          <p:nvPr/>
        </p:nvCxnSpPr>
        <p:spPr>
          <a:xfrm flipV="1">
            <a:off x="447675" y="2867222"/>
            <a:ext cx="361950" cy="647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078A078-8A84-684E-A3DD-657264A815BB}"/>
              </a:ext>
            </a:extLst>
          </p:cNvPr>
          <p:cNvCxnSpPr/>
          <p:nvPr/>
        </p:nvCxnSpPr>
        <p:spPr>
          <a:xfrm flipH="1">
            <a:off x="5759532" y="2470068"/>
            <a:ext cx="2125684" cy="311133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8FB2BF4-6637-D446-9FCB-B20899682D58}"/>
              </a:ext>
            </a:extLst>
          </p:cNvPr>
          <p:cNvSpPr txBox="1"/>
          <p:nvPr/>
        </p:nvSpPr>
        <p:spPr>
          <a:xfrm>
            <a:off x="5090852" y="5597187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Avenir Next" panose="020B0503020202020204" pitchFamily="34" charset="0"/>
              </a:rPr>
              <a:t>Φ</a:t>
            </a:r>
            <a:r>
              <a:rPr kumimoji="1" lang="en-US" altLang="ja-JP" dirty="0">
                <a:latin typeface="Avenir Next" panose="020B0503020202020204" pitchFamily="34" charset="0"/>
              </a:rPr>
              <a:t> ~55cm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ABAC48C-CF4C-AD4C-B81E-4A9651530556}"/>
              </a:ext>
            </a:extLst>
          </p:cNvPr>
          <p:cNvCxnSpPr>
            <a:cxnSpLocks/>
          </p:cNvCxnSpPr>
          <p:nvPr/>
        </p:nvCxnSpPr>
        <p:spPr>
          <a:xfrm flipH="1">
            <a:off x="1419546" y="6219985"/>
            <a:ext cx="2986199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FBAE6FC-B41D-2E43-A13A-BBEDE57DDCC4}"/>
              </a:ext>
            </a:extLst>
          </p:cNvPr>
          <p:cNvSpPr txBox="1"/>
          <p:nvPr/>
        </p:nvSpPr>
        <p:spPr>
          <a:xfrm>
            <a:off x="266633" y="591883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7×8cm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83C17D6-0F70-A048-939A-9E43E584A62E}"/>
              </a:ext>
            </a:extLst>
          </p:cNvPr>
          <p:cNvCxnSpPr>
            <a:cxnSpLocks/>
          </p:cNvCxnSpPr>
          <p:nvPr/>
        </p:nvCxnSpPr>
        <p:spPr>
          <a:xfrm>
            <a:off x="340091" y="3968724"/>
            <a:ext cx="1124272" cy="213289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AC6AF4F-E34A-604F-818F-DF41A4CE80B2}"/>
              </a:ext>
            </a:extLst>
          </p:cNvPr>
          <p:cNvSpPr txBox="1"/>
          <p:nvPr/>
        </p:nvSpPr>
        <p:spPr>
          <a:xfrm>
            <a:off x="3348841" y="3699436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A Unit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56 holes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8E9BC5D7-5248-F74D-A332-B92E5B29BA8E}"/>
              </a:ext>
            </a:extLst>
          </p:cNvPr>
          <p:cNvCxnSpPr>
            <a:cxnSpLocks/>
          </p:cNvCxnSpPr>
          <p:nvPr/>
        </p:nvCxnSpPr>
        <p:spPr>
          <a:xfrm>
            <a:off x="2104864" y="2684210"/>
            <a:ext cx="58118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87D65D9-4818-364E-A373-1A611FF09FA0}"/>
              </a:ext>
            </a:extLst>
          </p:cNvPr>
          <p:cNvSpPr txBox="1"/>
          <p:nvPr/>
        </p:nvSpPr>
        <p:spPr>
          <a:xfrm>
            <a:off x="1110343" y="2841437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Φ5.5mm hole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19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41D7F1-6F1D-854E-8CE0-4DE8AF17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Electronics board for HP180L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7629BA-6950-DB40-BB53-CBDC50382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5901"/>
            <a:ext cx="7886700" cy="1943100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Waveform read-out from MPPCs; 56ch/board</a:t>
            </a:r>
          </a:p>
          <a:p>
            <a:r>
              <a:rPr lang="en-US" altLang="ja-JP" sz="2000" dirty="0"/>
              <a:t>Dynamics range of Flash ADC; </a:t>
            </a:r>
            <a:r>
              <a:rPr kumimoji="1" lang="en-US" altLang="ja-JP" sz="2000" dirty="0"/>
              <a:t> 1p.e.~10</a:t>
            </a:r>
            <a:r>
              <a:rPr kumimoji="1" lang="en-US" altLang="ja-JP" sz="2000" baseline="30000" dirty="0"/>
              <a:t>4</a:t>
            </a:r>
            <a:r>
              <a:rPr kumimoji="1" lang="en-US" altLang="ja-JP" sz="2000" dirty="0"/>
              <a:t>p.e.</a:t>
            </a:r>
          </a:p>
          <a:p>
            <a:r>
              <a:rPr lang="en-US" altLang="ja-JP" sz="2000" dirty="0"/>
              <a:t>Monitor &amp; Adjust the gain with feedback</a:t>
            </a:r>
          </a:p>
          <a:p>
            <a:r>
              <a:rPr lang="en-US" altLang="ja-JP" sz="2000" dirty="0"/>
              <a:t>HV supply to each MPPC (in the 0.2mV)</a:t>
            </a:r>
          </a:p>
          <a:p>
            <a:endParaRPr kumimoji="1" lang="ja-JP" altLang="en-US" sz="20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38CDD9-ACD6-FF45-A8A7-1DB6DA66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4D1E06-EC94-DA4F-AD85-C88649C1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5DB5D7-1D1D-874D-8CDB-79C1E96D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7" name="スクリーンショット 2018-09-16 0.20.02.png" descr="スクリーンショット 2018-09-16 0.20.02.png">
            <a:extLst>
              <a:ext uri="{FF2B5EF4-FFF2-40B4-BE49-F238E27FC236}">
                <a16:creationId xmlns:a16="http://schemas.microsoft.com/office/drawing/2014/main" id="{645075D9-10BB-DD43-8007-B2031AEA5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682" y="3485104"/>
            <a:ext cx="3569141" cy="288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スクリーンショット 2018-09-16 0.20.08.png" descr="スクリーンショット 2018-09-16 0.20.08.png">
            <a:extLst>
              <a:ext uri="{FF2B5EF4-FFF2-40B4-BE49-F238E27FC236}">
                <a16:creationId xmlns:a16="http://schemas.microsoft.com/office/drawing/2014/main" id="{F1E5BC82-B927-5142-BCB0-08CDDB89F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3159" y="4111988"/>
            <a:ext cx="5211960" cy="22685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0694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08BBA0-7620-5240-829F-57A78AA4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Cockcroft-Walton Circuit for Drift Electric Field Supply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B8845F-C73E-6D42-8AA9-BE4A6DB6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DB085F-2B00-3C42-B041-869AD681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F142DB-FFF0-F54B-A2DD-FADFB291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7" name="スクリーンショット 2018-09-16 0.08.44.png" descr="スクリーンショット 2018-09-16 0.08.44.png">
            <a:extLst>
              <a:ext uri="{FF2B5EF4-FFF2-40B4-BE49-F238E27FC236}">
                <a16:creationId xmlns:a16="http://schemas.microsoft.com/office/drawing/2014/main" id="{8F0D003A-C732-3542-857C-9185AFC3F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7156" y="3303763"/>
            <a:ext cx="2281901" cy="2931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スクリーンショット 2018-09-16 0.10.10.png" descr="スクリーンショット 2018-09-16 0.10.10.png">
            <a:extLst>
              <a:ext uri="{FF2B5EF4-FFF2-40B4-BE49-F238E27FC236}">
                <a16:creationId xmlns:a16="http://schemas.microsoft.com/office/drawing/2014/main" id="{5EB9694D-3D7E-E64C-9E85-D56F8C3B9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9663" y="3051751"/>
            <a:ext cx="3279513" cy="327951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put amplitude : 540 V">
            <a:extLst>
              <a:ext uri="{FF2B5EF4-FFF2-40B4-BE49-F238E27FC236}">
                <a16:creationId xmlns:a16="http://schemas.microsoft.com/office/drawing/2014/main" id="{165194A6-0450-724D-A072-86C0EDDB22E2}"/>
              </a:ext>
            </a:extLst>
          </p:cNvPr>
          <p:cNvSpPr txBox="1"/>
          <p:nvPr/>
        </p:nvSpPr>
        <p:spPr>
          <a:xfrm>
            <a:off x="5775668" y="3564639"/>
            <a:ext cx="1669368" cy="2669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1266"/>
              <a:t>Input amplitude : 540 V 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3D7045-2087-264B-BAAB-800F893387F3}"/>
              </a:ext>
            </a:extLst>
          </p:cNvPr>
          <p:cNvSpPr txBox="1"/>
          <p:nvPr/>
        </p:nvSpPr>
        <p:spPr>
          <a:xfrm>
            <a:off x="1270006" y="2017277"/>
            <a:ext cx="6603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venir Next" panose="020B0503020202020204" pitchFamily="34" charset="0"/>
              </a:rPr>
              <a:t>Not to discharge at the feedthrough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venir Next" panose="020B0503020202020204" pitchFamily="34" charset="0"/>
              </a:rPr>
              <a:t>HV for the Drift-Electric-Field is generated in the TPC</a:t>
            </a:r>
            <a:endParaRPr kumimoji="1" lang="ja-JP" altLang="en-US" sz="2000">
              <a:latin typeface="Avenir Next" panose="020B0503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5F946F-D7DC-8846-ABB1-20E07F9D3338}"/>
              </a:ext>
            </a:extLst>
          </p:cNvPr>
          <p:cNvSpPr txBox="1"/>
          <p:nvPr/>
        </p:nvSpPr>
        <p:spPr>
          <a:xfrm>
            <a:off x="2091654" y="5926652"/>
            <a:ext cx="151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※ prototype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1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03FD80-DA73-414C-A81F-D7066117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9877E9-EDC7-6640-B9EF-A31BBF662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10236" cy="4351338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“AXEL” is a high-pressure pure xenon-gas TPC for 0v2b search;</a:t>
            </a:r>
          </a:p>
          <a:p>
            <a:pPr lvl="2"/>
            <a:r>
              <a:rPr lang="en-US" altLang="ja-JP" sz="1800" dirty="0">
                <a:latin typeface="Avenir Next" panose="020B0503020202020204" pitchFamily="34" charset="0"/>
              </a:rPr>
              <a:t>Good ΔE ~ 0.5% FWHM @ 2,458keV</a:t>
            </a:r>
          </a:p>
          <a:p>
            <a:pPr lvl="2"/>
            <a:r>
              <a:rPr lang="en-US" altLang="ja-JP" sz="1800" dirty="0">
                <a:latin typeface="Avenir Next" panose="020B0503020202020204" pitchFamily="34" charset="0"/>
              </a:rPr>
              <a:t>Large Target Mass ~ 1ton</a:t>
            </a:r>
          </a:p>
          <a:p>
            <a:pPr lvl="2"/>
            <a:r>
              <a:rPr lang="en-US" altLang="ja-JP" sz="1800" dirty="0">
                <a:latin typeface="Avenir Next" panose="020B0503020202020204" pitchFamily="34" charset="0"/>
              </a:rPr>
              <a:t>Background-free technique</a:t>
            </a:r>
            <a:endParaRPr kumimoji="1" lang="en-US" altLang="ja-JP" sz="1800" dirty="0">
              <a:latin typeface="Avenir Next" panose="020B0503020202020204" pitchFamily="34" charset="0"/>
            </a:endParaRPr>
          </a:p>
          <a:p>
            <a:r>
              <a:rPr lang="en-US" altLang="ja-JP" sz="2400" dirty="0"/>
              <a:t>“ELCC” is our unique readout-sys. using Electroluminescence-process &amp; cell-type tracking plane</a:t>
            </a:r>
            <a:endParaRPr kumimoji="1" lang="en-US" altLang="ja-JP" sz="2400" dirty="0"/>
          </a:p>
          <a:p>
            <a:r>
              <a:rPr lang="en-US" altLang="ja-JP" sz="2400" dirty="0"/>
              <a:t>Fin. R&amp;D of the conceptual design with small prototype (2014-2018)</a:t>
            </a:r>
          </a:p>
          <a:p>
            <a:r>
              <a:rPr kumimoji="1" lang="en-US" altLang="ja-JP" sz="2400" dirty="0"/>
              <a:t>N</a:t>
            </a:r>
            <a:r>
              <a:rPr lang="en-US" altLang="ja-JP" sz="2400" dirty="0"/>
              <a:t>ow constructing next prototype</a:t>
            </a:r>
          </a:p>
          <a:p>
            <a:r>
              <a:rPr kumimoji="1" lang="en-US" altLang="ja-JP" sz="2400" dirty="0"/>
              <a:t>(I hope) in the near future, find 0v2b signal</a:t>
            </a:r>
            <a:endParaRPr kumimoji="1" lang="ja-JP" altLang="en-US" sz="2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980601-FF90-5F4A-BC22-BF1F6C58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9FEBB3-6CBC-5B48-AD14-5784E346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3153D1-9E7F-3A45-BF94-9AA187C4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3218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668F8651-BCCF-F540-A74F-1607AA43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13AE15BB-ED6E-F14D-A586-9E644DADA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B1815A-9F25-AC45-9F06-6BCECB86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427576-E2FB-6A48-8768-BDB08A2D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3CC21A-AE93-6841-9218-5B129B81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17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E69D92-CFE7-4041-8453-92F2ADA8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 of the future AXEL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BF4C88-525B-414A-91F5-2FF0C8D1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F444AA-A2CB-DF42-8ACD-2C465AC0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D6DD1E-A696-9E40-8C0E-3628DBCB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7" name="スクリーンショット 2018-10-20 0.12.41.png" descr="スクリーンショット 2018-10-20 0.12.41.png">
            <a:extLst>
              <a:ext uri="{FF2B5EF4-FFF2-40B4-BE49-F238E27FC236}">
                <a16:creationId xmlns:a16="http://schemas.microsoft.com/office/drawing/2014/main" id="{14C0BF03-4DC4-CB4A-BD80-6633CF79A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1700" y="1584611"/>
            <a:ext cx="4800600" cy="47717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8918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2CE98D-4483-BC45-B064-BBE1144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MPPC gain correction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F63B07-B7FA-954E-AC1D-1886B818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ea typeface="Cambria Math" panose="02040503050406030204" pitchFamily="18" charset="0"/>
              </a:rPr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45B553-69BB-5049-AE14-C09C828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>
                <a:ea typeface="Cambria Math" panose="02040503050406030204" pitchFamily="18" charset="0"/>
              </a:rPr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B29E3C-73DB-AE48-86C5-3F96D498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7" name="Screen Shot 2018-03-18 at 23.33.54.png" descr="Screen Shot 2018-03-18 at 23.33.54.png">
            <a:extLst>
              <a:ext uri="{FF2B5EF4-FFF2-40B4-BE49-F238E27FC236}">
                <a16:creationId xmlns:a16="http://schemas.microsoft.com/office/drawing/2014/main" id="{441B6FDB-5185-D749-BA8E-67AF67C90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847" y="3909001"/>
            <a:ext cx="2818153" cy="2262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スクリーンショット 2017-09-06 22.34.44.png" descr="スクリーンショット 2017-09-06 22.34.44.png">
            <a:extLst>
              <a:ext uri="{FF2B5EF4-FFF2-40B4-BE49-F238E27FC236}">
                <a16:creationId xmlns:a16="http://schemas.microsoft.com/office/drawing/2014/main" id="{DD4548AA-8263-D946-A477-85B46C2CE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994" y="1690689"/>
            <a:ext cx="2051956" cy="2170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creen Shot 2018-03-18 at 23.25.56.png" descr="Screen Shot 2018-03-18 at 23.25.56.png">
            <a:extLst>
              <a:ext uri="{FF2B5EF4-FFF2-40B4-BE49-F238E27FC236}">
                <a16:creationId xmlns:a16="http://schemas.microsoft.com/office/drawing/2014/main" id="{7384DE5A-3340-8A4A-AF76-CC82C6E90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6257" y="1549310"/>
            <a:ext cx="4627217" cy="1625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18-03-18 at 23.26.06.png" descr="Screen Shot 2018-03-18 at 23.26.06.png">
            <a:extLst>
              <a:ext uri="{FF2B5EF4-FFF2-40B4-BE49-F238E27FC236}">
                <a16:creationId xmlns:a16="http://schemas.microsoft.com/office/drawing/2014/main" id="{74265C7B-113F-0643-AF87-4D4E3F180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2152" y="3399650"/>
            <a:ext cx="4982766" cy="5982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3" name="- saturation curve is determined by recovery…">
            <a:extLst>
              <a:ext uri="{FF2B5EF4-FFF2-40B4-BE49-F238E27FC236}">
                <a16:creationId xmlns:a16="http://schemas.microsoft.com/office/drawing/2014/main" id="{84B03983-E969-8745-9211-C9D7D9E96B93}"/>
              </a:ext>
            </a:extLst>
          </p:cNvPr>
          <p:cNvSpPr txBox="1"/>
          <p:nvPr/>
        </p:nvSpPr>
        <p:spPr>
          <a:xfrm>
            <a:off x="3305622" y="4849825"/>
            <a:ext cx="5560792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rPr lang="en-US" sz="2000" dirty="0">
                <a:latin typeface="Avenir Next" panose="020B0503020202020204" pitchFamily="34" charset="0"/>
              </a:rPr>
              <a:t>Determine s</a:t>
            </a:r>
            <a:r>
              <a:rPr sz="2000" dirty="0">
                <a:latin typeface="Avenir Next" panose="020B0503020202020204" pitchFamily="34" charset="0"/>
              </a:rPr>
              <a:t>aturation</a:t>
            </a:r>
            <a:r>
              <a:rPr lang="en-US" altLang="ja-JP" sz="2000" dirty="0">
                <a:latin typeface="Avenir Next" panose="020B0503020202020204" pitchFamily="34" charset="0"/>
              </a:rPr>
              <a:t>-</a:t>
            </a:r>
            <a:r>
              <a:rPr sz="2000" dirty="0">
                <a:latin typeface="Avenir Next" panose="020B0503020202020204" pitchFamily="34" charset="0"/>
              </a:rPr>
              <a:t>curve by recovery</a:t>
            </a:r>
            <a:r>
              <a:rPr lang="en-US" altLang="ja-JP" sz="2000" dirty="0">
                <a:latin typeface="Avenir Next" panose="020B0503020202020204" pitchFamily="34" charset="0"/>
              </a:rPr>
              <a:t>-</a:t>
            </a:r>
            <a:r>
              <a:rPr sz="2000" dirty="0">
                <a:latin typeface="Avenir Next" panose="020B0503020202020204" pitchFamily="34" charset="0"/>
              </a:rPr>
              <a:t>time of MPPC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rPr lang="en" sz="2000" dirty="0">
                <a:latin typeface="Avenir Next" panose="020B0503020202020204" pitchFamily="34" charset="0"/>
              </a:rPr>
              <a:t>Measure</a:t>
            </a:r>
            <a:r>
              <a:rPr lang="en" altLang="ja-JP" sz="2000" dirty="0">
                <a:latin typeface="Avenir Next" panose="020B0503020202020204" pitchFamily="34" charset="0"/>
              </a:rPr>
              <a:t> </a:t>
            </a:r>
            <a:r>
              <a:rPr sz="2000" dirty="0">
                <a:latin typeface="Avenir Next" panose="020B0503020202020204" pitchFamily="34" charset="0"/>
              </a:rPr>
              <a:t>recovery</a:t>
            </a:r>
            <a:r>
              <a:rPr lang="en-US" altLang="ja-JP" sz="2000" dirty="0">
                <a:latin typeface="Avenir Next" panose="020B0503020202020204" pitchFamily="34" charset="0"/>
              </a:rPr>
              <a:t>-</a:t>
            </a:r>
            <a:r>
              <a:rPr sz="2000" dirty="0">
                <a:latin typeface="Avenir Next" panose="020B0503020202020204" pitchFamily="34" charset="0"/>
              </a:rPr>
              <a:t>time of MPPC one by</a:t>
            </a:r>
            <a:r>
              <a:rPr lang="en-US" altLang="ja-JP" sz="2000" dirty="0">
                <a:latin typeface="Avenir Next" panose="020B0503020202020204" pitchFamily="34" charset="0"/>
              </a:rPr>
              <a:t> </a:t>
            </a:r>
            <a:r>
              <a:rPr sz="2000" dirty="0">
                <a:latin typeface="Avenir Next" panose="020B0503020202020204" pitchFamily="34" charset="0"/>
              </a:rPr>
              <a:t>one, and </a:t>
            </a:r>
            <a:r>
              <a:rPr lang="en-US" sz="2000" dirty="0">
                <a:latin typeface="Avenir Next" panose="020B0503020202020204" pitchFamily="34" charset="0"/>
              </a:rPr>
              <a:t>A</a:t>
            </a:r>
            <a:r>
              <a:rPr sz="2000" dirty="0">
                <a:latin typeface="Avenir Next" panose="020B0503020202020204" pitchFamily="34" charset="0"/>
              </a:rPr>
              <a:t>pply to analysis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CAF2DB-8843-3D45-9BB8-0A45F361851E}"/>
              </a:ext>
            </a:extLst>
          </p:cNvPr>
          <p:cNvSpPr txBox="1"/>
          <p:nvPr/>
        </p:nvSpPr>
        <p:spPr>
          <a:xfrm rot="16200000">
            <a:off x="3646060" y="2000709"/>
            <a:ext cx="989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Voltage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1C4A04-50AD-4849-902E-8C5084035B79}"/>
              </a:ext>
            </a:extLst>
          </p:cNvPr>
          <p:cNvSpPr txBox="1"/>
          <p:nvPr/>
        </p:nvSpPr>
        <p:spPr>
          <a:xfrm>
            <a:off x="5160894" y="1602342"/>
            <a:ext cx="2955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Waveform Image of MPPC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69BA35-3DC8-ED48-95D8-C7B865D97025}"/>
              </a:ext>
            </a:extLst>
          </p:cNvPr>
          <p:cNvSpPr txBox="1"/>
          <p:nvPr/>
        </p:nvSpPr>
        <p:spPr>
          <a:xfrm>
            <a:off x="6115050" y="2748832"/>
            <a:ext cx="18169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Time Constants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21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23001D08-0740-D448-AD78-6FD1902EE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50000"/>
          <a:stretch/>
        </p:blipFill>
        <p:spPr>
          <a:xfrm>
            <a:off x="5058860" y="2843956"/>
            <a:ext cx="3968867" cy="3429000"/>
          </a:xfrm>
          <a:prstGeom prst="rect">
            <a:avLst/>
          </a:prstGeom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2C14E331-DF11-C14B-8347-0C9C7DE6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Deep Learning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E3A4D-AB78-224D-B638-D1F7E4CC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8A014-CF66-9541-9AB3-072E6948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3CB67-52C6-A24E-90DB-58159F81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6DDCA2-9738-2C42-A224-B2A42F274DAD}"/>
              </a:ext>
            </a:extLst>
          </p:cNvPr>
          <p:cNvSpPr txBox="1"/>
          <p:nvPr/>
        </p:nvSpPr>
        <p:spPr>
          <a:xfrm>
            <a:off x="7750397" y="305966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signal</a:t>
            </a:r>
            <a:endParaRPr kumimoji="1" lang="ja-JP" altLang="en-US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C9C628-92BC-0943-9F23-FCA9577B4531}"/>
              </a:ext>
            </a:extLst>
          </p:cNvPr>
          <p:cNvSpPr txBox="1"/>
          <p:nvPr/>
        </p:nvSpPr>
        <p:spPr>
          <a:xfrm>
            <a:off x="5685485" y="3059668"/>
            <a:ext cx="135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background</a:t>
            </a:r>
            <a:endParaRPr kumimoji="1" lang="ja-JP" altLang="en-US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3BAC790-ADE7-9A40-BF9A-92AD5012D74D}"/>
              </a:ext>
            </a:extLst>
          </p:cNvPr>
          <p:cNvSpPr txBox="1"/>
          <p:nvPr/>
        </p:nvSpPr>
        <p:spPr>
          <a:xfrm>
            <a:off x="628650" y="1560233"/>
            <a:ext cx="51876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Sig. Eff = 40.04%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BG rate 101.9 </a:t>
            </a:r>
            <a:r>
              <a:rPr kumimoji="1" lang="en-US" altLang="ja-JP" dirty="0" err="1">
                <a:latin typeface="Avenir Next" panose="020B0503020202020204" pitchFamily="34" charset="0"/>
              </a:rPr>
              <a:t>evt</a:t>
            </a:r>
            <a:r>
              <a:rPr kumimoji="1" lang="en-US" altLang="ja-JP" dirty="0">
                <a:latin typeface="Avenir Next" panose="020B0503020202020204" pitchFamily="34" charset="0"/>
              </a:rPr>
              <a:t>/</a:t>
            </a:r>
            <a:r>
              <a:rPr kumimoji="1" lang="en-US" altLang="ja-JP" dirty="0" err="1">
                <a:latin typeface="Avenir Next" panose="020B0503020202020204" pitchFamily="34" charset="0"/>
              </a:rPr>
              <a:t>yr</a:t>
            </a:r>
            <a:r>
              <a:rPr kumimoji="1" lang="en-US" altLang="ja-JP" dirty="0">
                <a:latin typeface="Avenir Next" panose="020B0503020202020204" pitchFamily="34" charset="0"/>
              </a:rPr>
              <a:t> </a:t>
            </a:r>
            <a:r>
              <a:rPr kumimoji="1" lang="ja-JP" altLang="en-US">
                <a:latin typeface="Avenir Next" panose="020B0503020202020204" pitchFamily="34" charset="0"/>
              </a:rPr>
              <a:t>→</a:t>
            </a:r>
            <a:r>
              <a:rPr kumimoji="1" lang="en-US" altLang="ja-JP" dirty="0">
                <a:latin typeface="Avenir Next" panose="020B0503020202020204" pitchFamily="34" charset="0"/>
              </a:rPr>
              <a:t> 0.35 </a:t>
            </a:r>
            <a:r>
              <a:rPr kumimoji="1" lang="en-US" altLang="ja-JP" dirty="0" err="1">
                <a:latin typeface="Avenir Next" panose="020B0503020202020204" pitchFamily="34" charset="0"/>
              </a:rPr>
              <a:t>evt</a:t>
            </a:r>
            <a:r>
              <a:rPr kumimoji="1" lang="en-US" altLang="ja-JP" dirty="0">
                <a:latin typeface="Avenir Next" panose="020B0503020202020204" pitchFamily="34" charset="0"/>
              </a:rPr>
              <a:t>/</a:t>
            </a:r>
            <a:r>
              <a:rPr kumimoji="1" lang="en-US" altLang="ja-JP" dirty="0" err="1">
                <a:latin typeface="Avenir Next" panose="020B0503020202020204" pitchFamily="34" charset="0"/>
              </a:rPr>
              <a:t>yr</a:t>
            </a:r>
            <a:endParaRPr kumimoji="1" lang="en-US" altLang="ja-JP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Assuming 10 tons of Oxygen-free Cu-vessel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T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1/2</a:t>
            </a:r>
            <a:r>
              <a:rPr kumimoji="1" lang="en-US" altLang="ja-JP" dirty="0">
                <a:latin typeface="Avenir Next" panose="020B0503020202020204" pitchFamily="34" charset="0"/>
              </a:rPr>
              <a:t> &gt; 1.01e+27 </a:t>
            </a:r>
            <a:r>
              <a:rPr kumimoji="1" lang="en-US" altLang="ja-JP" dirty="0" err="1">
                <a:latin typeface="Avenir Next" panose="020B0503020202020204" pitchFamily="34" charset="0"/>
              </a:rPr>
              <a:t>yr</a:t>
            </a:r>
            <a:r>
              <a:rPr kumimoji="1" lang="en-US" altLang="ja-JP" dirty="0">
                <a:latin typeface="Avenir Next" panose="020B0503020202020204" pitchFamily="34" charset="0"/>
              </a:rPr>
              <a:t> (</a:t>
            </a:r>
            <a:r>
              <a:rPr kumimoji="1" lang="en-US" altLang="ja-JP" dirty="0" err="1">
                <a:latin typeface="Avenir Next" panose="020B0503020202020204" pitchFamily="34" charset="0"/>
              </a:rPr>
              <a:t>m</a:t>
            </a:r>
            <a:r>
              <a:rPr kumimoji="1" lang="en-US" altLang="ja-JP" baseline="-25000" dirty="0" err="1">
                <a:latin typeface="Avenir Next" panose="020B0503020202020204" pitchFamily="34" charset="0"/>
              </a:rPr>
              <a:t>bb</a:t>
            </a:r>
            <a:r>
              <a:rPr kumimoji="1" lang="en-US" altLang="ja-JP" dirty="0">
                <a:latin typeface="Avenir Next" panose="020B0503020202020204" pitchFamily="34" charset="0"/>
              </a:rPr>
              <a:t> &lt; 19.73 – 53.46 </a:t>
            </a:r>
            <a:r>
              <a:rPr kumimoji="1" lang="en-US" altLang="ja-JP" dirty="0" err="1">
                <a:latin typeface="Avenir Next" panose="020B0503020202020204" pitchFamily="34" charset="0"/>
              </a:rPr>
              <a:t>meV</a:t>
            </a:r>
            <a:r>
              <a:rPr kumimoji="1" lang="en-US" altLang="ja-JP" dirty="0">
                <a:latin typeface="Avenir Next" panose="020B0503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03E98F-B5D4-B442-88A5-892E0DE7A88E}"/>
              </a:ext>
            </a:extLst>
          </p:cNvPr>
          <p:cNvSpPr txBox="1"/>
          <p:nvPr/>
        </p:nvSpPr>
        <p:spPr>
          <a:xfrm>
            <a:off x="7043293" y="9706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mbria Math" panose="02040503050406030204" pitchFamily="18" charset="0"/>
              </a:rPr>
              <a:t>Model07_01_11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10B963A-2407-A24F-95AA-355FD2149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50000"/>
          <a:stretch/>
        </p:blipFill>
        <p:spPr>
          <a:xfrm>
            <a:off x="268788" y="4031555"/>
            <a:ext cx="2395036" cy="206925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707311D-B9C2-D340-95ED-C8ED8766F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77" t="50605" r="1423" b="-605"/>
          <a:stretch/>
        </p:blipFill>
        <p:spPr>
          <a:xfrm>
            <a:off x="2663824" y="4031555"/>
            <a:ext cx="2395036" cy="206925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F46284B-51EF-BE4B-8034-864B79796710}"/>
              </a:ext>
            </a:extLst>
          </p:cNvPr>
          <p:cNvSpPr txBox="1"/>
          <p:nvPr/>
        </p:nvSpPr>
        <p:spPr>
          <a:xfrm>
            <a:off x="5947588" y="682109"/>
            <a:ext cx="30801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Based on CNN, </a:t>
            </a:r>
            <a:r>
              <a:rPr kumimoji="1"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DenseNet</a:t>
            </a:r>
            <a:endParaRPr kumimoji="1" lang="en-US" altLang="ja-JP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mbria Math" panose="02040503050406030204" pitchFamily="18" charset="0"/>
              </a:rPr>
              <a:t>GeForce GTX 1080Ti 11GB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mbria Math" panose="02040503050406030204" pitchFamily="18" charset="0"/>
              </a:rPr>
              <a:t>DDR4-2400 8GB×4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mbria Math" panose="02040503050406030204" pitchFamily="18" charset="0"/>
              </a:rPr>
              <a:t>Core i7-7800X</a:t>
            </a:r>
            <a:endParaRPr kumimoji="1" lang="ja-JP" altLang="en-US">
              <a:latin typeface="Cambria Math" panose="020405030504060302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E89DEF-541F-A844-98BA-C3CFB7389982}"/>
              </a:ext>
            </a:extLst>
          </p:cNvPr>
          <p:cNvSpPr txBox="1"/>
          <p:nvPr/>
        </p:nvSpPr>
        <p:spPr>
          <a:xfrm>
            <a:off x="856527" y="3426106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Other </a:t>
            </a:r>
            <a:r>
              <a:rPr kumimoji="1" lang="en-US" altLang="ja-JP" dirty="0" err="1"/>
              <a:t>HPXeTPCs</a:t>
            </a:r>
            <a:r>
              <a:rPr kumimoji="1" lang="en-US" altLang="ja-JP" dirty="0"/>
              <a:t> are also trying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11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88A2E5-A0DA-ED41-954A-D4035D86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Phys. Motivation; 0v2b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DD0B2C-1C98-FB47-8308-5632B1A5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9B2D7B-4701-D345-8286-3A7D0D4E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A1CDAD5-F816-AB4E-A4C6-00512A0E3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61" y="1549918"/>
            <a:ext cx="4316639" cy="27109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F18CB39-DBBF-FA4D-B524-967AEEB58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476" y="2794825"/>
            <a:ext cx="4050423" cy="3744088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7AC894B-A216-0B4E-BCFA-17A91E1FD331}"/>
              </a:ext>
            </a:extLst>
          </p:cNvPr>
          <p:cNvCxnSpPr/>
          <p:nvPr/>
        </p:nvCxnSpPr>
        <p:spPr>
          <a:xfrm>
            <a:off x="3846786" y="4260851"/>
            <a:ext cx="47296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442E122-69E8-2A4D-9F4B-B7A22CB05216}"/>
              </a:ext>
            </a:extLst>
          </p:cNvPr>
          <p:cNvCxnSpPr>
            <a:cxnSpLocks/>
          </p:cNvCxnSpPr>
          <p:nvPr/>
        </p:nvCxnSpPr>
        <p:spPr>
          <a:xfrm>
            <a:off x="4088524" y="4260851"/>
            <a:ext cx="0" cy="28487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76394CC-5923-1B4D-B850-1C1CAA23CFCB}"/>
              </a:ext>
            </a:extLst>
          </p:cNvPr>
          <p:cNvCxnSpPr>
            <a:cxnSpLocks/>
          </p:cNvCxnSpPr>
          <p:nvPr/>
        </p:nvCxnSpPr>
        <p:spPr>
          <a:xfrm>
            <a:off x="4088524" y="4545724"/>
            <a:ext cx="80929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B3C32F2-4600-184C-8A4A-52F98CADC21A}"/>
              </a:ext>
            </a:extLst>
          </p:cNvPr>
          <p:cNvSpPr txBox="1"/>
          <p:nvPr/>
        </p:nvSpPr>
        <p:spPr>
          <a:xfrm>
            <a:off x="454436" y="5096777"/>
            <a:ext cx="4912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0v2b is allowed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the See-saw mechanism </a:t>
            </a:r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 light m</a:t>
            </a:r>
            <a:r>
              <a:rPr kumimoji="1" lang="en-US" altLang="ja-JP" baseline="-25000" dirty="0">
                <a:latin typeface="Avenir Next" panose="020B0503020202020204" pitchFamily="34" charset="0"/>
                <a:sym typeface="Wingdings" pitchFamily="2" charset="2"/>
              </a:rPr>
              <a:t>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the RH heavy-neutrino </a:t>
            </a:r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 matter dominant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58FBA9E-F355-9A44-BACD-AC1FA20D61F8}"/>
              </a:ext>
            </a:extLst>
          </p:cNvPr>
          <p:cNvSpPr/>
          <p:nvPr/>
        </p:nvSpPr>
        <p:spPr>
          <a:xfrm>
            <a:off x="5816759" y="2991248"/>
            <a:ext cx="22493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u="sng">
                <a:latin typeface="Cambria Math" panose="02040503050406030204" pitchFamily="18" charset="0"/>
              </a:rPr>
              <a:t>Phys. Rev. Lett. 117, 082503 (2016)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B96587-BB26-1F42-99D9-3F63F976705C}"/>
              </a:ext>
            </a:extLst>
          </p:cNvPr>
          <p:cNvSpPr txBox="1"/>
          <p:nvPr/>
        </p:nvSpPr>
        <p:spPr>
          <a:xfrm>
            <a:off x="5227380" y="1762503"/>
            <a:ext cx="3661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Search two-electrons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Limits on T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1/2</a:t>
            </a:r>
            <a:r>
              <a:rPr kumimoji="1" lang="en-US" altLang="ja-JP" dirty="0">
                <a:latin typeface="Avenir Next" panose="020B0503020202020204" pitchFamily="34" charset="0"/>
              </a:rPr>
              <a:t>  &lt;=&gt; Eff.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 &lt;m</a:t>
            </a:r>
            <a:r>
              <a:rPr kumimoji="1" lang="en-US" altLang="ja-JP" sz="1400" baseline="-25000" dirty="0">
                <a:latin typeface="Avenir Next" panose="020B0503020202020204" pitchFamily="34" charset="0"/>
              </a:rPr>
              <a:t>ββ</a:t>
            </a:r>
            <a:r>
              <a:rPr kumimoji="1" lang="en-US" altLang="ja-JP" dirty="0">
                <a:latin typeface="Avenir Next" panose="020B0503020202020204" pitchFamily="34" charset="0"/>
              </a:rPr>
              <a:t>&gt;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2</a:t>
            </a:r>
            <a:r>
              <a:rPr kumimoji="1" lang="en-US" altLang="ja-JP" dirty="0">
                <a:latin typeface="Avenir Next" panose="020B0503020202020204" pitchFamily="34" charset="0"/>
              </a:rPr>
              <a:t> = |ΣUm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i</a:t>
            </a:r>
            <a:r>
              <a:rPr kumimoji="1" lang="en-US" altLang="ja-JP" dirty="0">
                <a:latin typeface="Avenir Next" panose="020B0503020202020204" pitchFamily="34" charset="0"/>
              </a:rPr>
              <a:t>|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2</a:t>
            </a:r>
            <a:endParaRPr kumimoji="1" lang="ja-JP" altLang="en-US" baseline="30000">
              <a:latin typeface="Avenir Next" panose="020B0503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4D9E45C-7320-1041-96A9-09C30274F7D8}"/>
              </a:ext>
            </a:extLst>
          </p:cNvPr>
          <p:cNvSpPr txBox="1"/>
          <p:nvPr/>
        </p:nvSpPr>
        <p:spPr>
          <a:xfrm>
            <a:off x="4813738" y="1414915"/>
            <a:ext cx="180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LIMIT SCHEME</a:t>
            </a:r>
            <a:endParaRPr kumimoji="1" lang="ja-JP" altLang="en-US" b="1" i="1">
              <a:solidFill>
                <a:schemeClr val="tx1">
                  <a:lumMod val="95000"/>
                  <a:lumOff val="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177BC0D-AE15-554B-8095-3C5D66737F97}"/>
              </a:ext>
            </a:extLst>
          </p:cNvPr>
          <p:cNvSpPr txBox="1"/>
          <p:nvPr/>
        </p:nvSpPr>
        <p:spPr>
          <a:xfrm>
            <a:off x="121843" y="4760535"/>
            <a:ext cx="32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IN MAJORANA CASE (v=</a:t>
            </a:r>
            <a:r>
              <a:rPr kumimoji="1" lang="en-US" altLang="ja-JP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v</a:t>
            </a:r>
            <a:r>
              <a:rPr kumimoji="1" lang="en-US" altLang="ja-JP" b="1" i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C</a:t>
            </a:r>
            <a:r>
              <a:rPr kumimoji="1" lang="en-US" altLang="ja-JP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rPr>
              <a:t>),</a:t>
            </a:r>
            <a:endParaRPr kumimoji="1" lang="ja-JP" altLang="en-US" b="1" i="1">
              <a:solidFill>
                <a:schemeClr val="tx1">
                  <a:lumMod val="95000"/>
                  <a:lumOff val="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4505E5-A56B-594B-879B-B49B109E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 err="1"/>
              <a:t>S.Obara</a:t>
            </a:r>
            <a:r>
              <a:rPr kumimoji="1" lang="en" altLang="ja-JP" dirty="0"/>
              <a:t>, VCI2019, ID529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482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CA1328-F3F8-E04A-886F-6747B98B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Status - HP10L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0F1123-A0F7-6642-B601-79B4B9ED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52E3A3-9958-8248-9265-95594784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728473-8211-0E4C-AE0D-5AA34C62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19" name="peakfit_lowE.pdf" descr="peakfit_lowE.pdf">
            <a:extLst>
              <a:ext uri="{FF2B5EF4-FFF2-40B4-BE49-F238E27FC236}">
                <a16:creationId xmlns:a16="http://schemas.microsoft.com/office/drawing/2014/main" id="{222F52BD-CFE8-F143-A578-EC7070B6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r="52262" b="9095"/>
          <a:stretch>
            <a:fillRect/>
          </a:stretch>
        </p:blipFill>
        <p:spPr>
          <a:xfrm>
            <a:off x="572376" y="3678277"/>
            <a:ext cx="3455842" cy="246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Photonm.pdf" descr="cPhotonm.pdf">
            <a:extLst>
              <a:ext uri="{FF2B5EF4-FFF2-40B4-BE49-F238E27FC236}">
                <a16:creationId xmlns:a16="http://schemas.microsoft.com/office/drawing/2014/main" id="{D8829130-CBA1-D242-ABCB-79CD519CB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544" y="1288117"/>
            <a:ext cx="3542089" cy="2211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C01093C-8F98-4E4E-ACCC-3EE19F610771}"/>
              </a:ext>
            </a:extLst>
          </p:cNvPr>
          <p:cNvGrpSpPr/>
          <p:nvPr/>
        </p:nvGrpSpPr>
        <p:grpSpPr>
          <a:xfrm>
            <a:off x="5145280" y="3717107"/>
            <a:ext cx="3763228" cy="2460547"/>
            <a:chOff x="5145280" y="3717107"/>
            <a:chExt cx="3763228" cy="2460547"/>
          </a:xfrm>
        </p:grpSpPr>
        <p:pic>
          <p:nvPicPr>
            <p:cNvPr id="20" name="peakfit_highE_2.pdf" descr="peakfit_highE_2.pdf">
              <a:extLst>
                <a:ext uri="{FF2B5EF4-FFF2-40B4-BE49-F238E27FC236}">
                  <a16:creationId xmlns:a16="http://schemas.microsoft.com/office/drawing/2014/main" id="{45E8D440-DED0-024A-AF77-30CF8388A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r="52780" b="9144"/>
            <a:stretch>
              <a:fillRect/>
            </a:stretch>
          </p:blipFill>
          <p:spPr>
            <a:xfrm>
              <a:off x="5145280" y="3717107"/>
              <a:ext cx="3404156" cy="24605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302keV">
              <a:extLst>
                <a:ext uri="{FF2B5EF4-FFF2-40B4-BE49-F238E27FC236}">
                  <a16:creationId xmlns:a16="http://schemas.microsoft.com/office/drawing/2014/main" id="{82953616-6534-BE48-9865-4A1D690C6E1F}"/>
                </a:ext>
              </a:extLst>
            </p:cNvPr>
            <p:cNvSpPr txBox="1"/>
            <p:nvPr/>
          </p:nvSpPr>
          <p:spPr>
            <a:xfrm rot="18900000">
              <a:off x="6491610" y="4011951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302keV</a:t>
              </a:r>
            </a:p>
          </p:txBody>
        </p:sp>
        <p:sp>
          <p:nvSpPr>
            <p:cNvPr id="33" name="356keV">
              <a:extLst>
                <a:ext uri="{FF2B5EF4-FFF2-40B4-BE49-F238E27FC236}">
                  <a16:creationId xmlns:a16="http://schemas.microsoft.com/office/drawing/2014/main" id="{5FE0C9AD-3E42-F342-9098-B4A95028B102}"/>
                </a:ext>
              </a:extLst>
            </p:cNvPr>
            <p:cNvSpPr txBox="1"/>
            <p:nvPr/>
          </p:nvSpPr>
          <p:spPr>
            <a:xfrm rot="18900000">
              <a:off x="8190363" y="3965620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>
                  <a:latin typeface="Avenir Next" panose="020B0503020202020204" pitchFamily="34" charset="0"/>
                </a:rPr>
                <a:t>356keV</a:t>
              </a:r>
            </a:p>
          </p:txBody>
        </p:sp>
        <p:sp>
          <p:nvSpPr>
            <p:cNvPr id="34" name="326keV">
              <a:extLst>
                <a:ext uri="{FF2B5EF4-FFF2-40B4-BE49-F238E27FC236}">
                  <a16:creationId xmlns:a16="http://schemas.microsoft.com/office/drawing/2014/main" id="{43CC8888-4891-0747-BFA6-BA7AB2796D9B}"/>
                </a:ext>
              </a:extLst>
            </p:cNvPr>
            <p:cNvSpPr txBox="1"/>
            <p:nvPr/>
          </p:nvSpPr>
          <p:spPr>
            <a:xfrm rot="18900000">
              <a:off x="7046032" y="4354453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>
                  <a:latin typeface="Avenir Next" panose="020B0503020202020204" pitchFamily="34" charset="0"/>
                </a:rPr>
                <a:t>326keV</a:t>
              </a:r>
            </a:p>
          </p:txBody>
        </p:sp>
        <p:sp>
          <p:nvSpPr>
            <p:cNvPr id="35" name="276keV">
              <a:extLst>
                <a:ext uri="{FF2B5EF4-FFF2-40B4-BE49-F238E27FC236}">
                  <a16:creationId xmlns:a16="http://schemas.microsoft.com/office/drawing/2014/main" id="{373E4C5F-118C-9948-8254-E49CACE547B7}"/>
                </a:ext>
              </a:extLst>
            </p:cNvPr>
            <p:cNvSpPr txBox="1"/>
            <p:nvPr/>
          </p:nvSpPr>
          <p:spPr>
            <a:xfrm rot="18900000">
              <a:off x="5756002" y="3991840"/>
              <a:ext cx="718145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>
              <a:lvl1pPr algn="l">
                <a:defRPr sz="14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r>
                <a:rPr dirty="0">
                  <a:latin typeface="Avenir Next" panose="020B0503020202020204" pitchFamily="34" charset="0"/>
                </a:rPr>
                <a:t>276keV</a:t>
              </a:r>
            </a:p>
          </p:txBody>
        </p:sp>
      </p:grpSp>
      <p:sp>
        <p:nvSpPr>
          <p:cNvPr id="36" name="81keV">
            <a:extLst>
              <a:ext uri="{FF2B5EF4-FFF2-40B4-BE49-F238E27FC236}">
                <a16:creationId xmlns:a16="http://schemas.microsoft.com/office/drawing/2014/main" id="{ACEC042C-0938-6047-AFBA-60CC585C48CB}"/>
              </a:ext>
            </a:extLst>
          </p:cNvPr>
          <p:cNvSpPr txBox="1"/>
          <p:nvPr/>
        </p:nvSpPr>
        <p:spPr>
          <a:xfrm rot="18900000">
            <a:off x="2172566" y="4545262"/>
            <a:ext cx="61395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dirty="0">
                <a:latin typeface="Avenir Next" panose="020B0503020202020204" pitchFamily="34" charset="0"/>
              </a:rPr>
              <a:t>81keV</a:t>
            </a:r>
          </a:p>
        </p:txBody>
      </p:sp>
      <p:sp>
        <p:nvSpPr>
          <p:cNvPr id="37" name="50keV">
            <a:extLst>
              <a:ext uri="{FF2B5EF4-FFF2-40B4-BE49-F238E27FC236}">
                <a16:creationId xmlns:a16="http://schemas.microsoft.com/office/drawing/2014/main" id="{D422C761-EA4D-2C41-8A5E-359E21F8944B}"/>
              </a:ext>
            </a:extLst>
          </p:cNvPr>
          <p:cNvSpPr txBox="1"/>
          <p:nvPr/>
        </p:nvSpPr>
        <p:spPr>
          <a:xfrm rot="18900000">
            <a:off x="1614036" y="5063935"/>
            <a:ext cx="61395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dirty="0">
                <a:latin typeface="Avenir Next" panose="020B0503020202020204" pitchFamily="34" charset="0"/>
              </a:rPr>
              <a:t>50keV</a:t>
            </a:r>
          </a:p>
        </p:txBody>
      </p:sp>
      <p:sp>
        <p:nvSpPr>
          <p:cNvPr id="38" name="X-ray of Xenon">
            <a:extLst>
              <a:ext uri="{FF2B5EF4-FFF2-40B4-BE49-F238E27FC236}">
                <a16:creationId xmlns:a16="http://schemas.microsoft.com/office/drawing/2014/main" id="{E179F0E2-BE23-8C42-80ED-5281F6CFC842}"/>
              </a:ext>
            </a:extLst>
          </p:cNvPr>
          <p:cNvSpPr txBox="1"/>
          <p:nvPr/>
        </p:nvSpPr>
        <p:spPr>
          <a:xfrm rot="18900000">
            <a:off x="1462812" y="4068118"/>
            <a:ext cx="130580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dirty="0">
                <a:latin typeface="Avenir Next" panose="020B0503020202020204" pitchFamily="34" charset="0"/>
              </a:rPr>
              <a:t>X-ray of Xenon</a:t>
            </a:r>
          </a:p>
        </p:txBody>
      </p:sp>
      <p:sp>
        <p:nvSpPr>
          <p:cNvPr id="3" name="左中かっこ 2">
            <a:extLst>
              <a:ext uri="{FF2B5EF4-FFF2-40B4-BE49-F238E27FC236}">
                <a16:creationId xmlns:a16="http://schemas.microsoft.com/office/drawing/2014/main" id="{D703849C-DA74-4F48-9589-3AF139B189E6}"/>
              </a:ext>
            </a:extLst>
          </p:cNvPr>
          <p:cNvSpPr/>
          <p:nvPr/>
        </p:nvSpPr>
        <p:spPr>
          <a:xfrm rot="16200000">
            <a:off x="1164083" y="3145604"/>
            <a:ext cx="161176" cy="682130"/>
          </a:xfrm>
          <a:prstGeom prst="leftBrace">
            <a:avLst>
              <a:gd name="adj1" fmla="val 8333"/>
              <a:gd name="adj2" fmla="val 5146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左中かっこ 39">
            <a:extLst>
              <a:ext uri="{FF2B5EF4-FFF2-40B4-BE49-F238E27FC236}">
                <a16:creationId xmlns:a16="http://schemas.microsoft.com/office/drawing/2014/main" id="{D4BC450F-0170-E948-BBD3-F2C1711BE91A}"/>
              </a:ext>
            </a:extLst>
          </p:cNvPr>
          <p:cNvSpPr/>
          <p:nvPr/>
        </p:nvSpPr>
        <p:spPr>
          <a:xfrm rot="16200000">
            <a:off x="2862029" y="3072398"/>
            <a:ext cx="184095" cy="851461"/>
          </a:xfrm>
          <a:prstGeom prst="leftBrace">
            <a:avLst>
              <a:gd name="adj1" fmla="val 8333"/>
              <a:gd name="adj2" fmla="val 5146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F6E62259-B712-EB4E-9B2A-F9371DE6445D}"/>
              </a:ext>
            </a:extLst>
          </p:cNvPr>
          <p:cNvCxnSpPr>
            <a:cxnSpLocks/>
            <a:stCxn id="40" idx="1"/>
          </p:cNvCxnSpPr>
          <p:nvPr/>
        </p:nvCxnSpPr>
        <p:spPr>
          <a:xfrm>
            <a:off x="2966550" y="3590176"/>
            <a:ext cx="2178730" cy="542018"/>
          </a:xfrm>
          <a:prstGeom prst="line">
            <a:avLst/>
          </a:prstGeom>
          <a:ln w="3492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84986110-EFEF-7A47-806C-B0C81988FFBD}"/>
              </a:ext>
            </a:extLst>
          </p:cNvPr>
          <p:cNvCxnSpPr>
            <a:cxnSpLocks/>
          </p:cNvCxnSpPr>
          <p:nvPr/>
        </p:nvCxnSpPr>
        <p:spPr>
          <a:xfrm>
            <a:off x="1254098" y="3578143"/>
            <a:ext cx="73263" cy="229582"/>
          </a:xfrm>
          <a:prstGeom prst="line">
            <a:avLst/>
          </a:prstGeom>
          <a:ln w="3492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0B2EF32-CC05-EC47-AC65-890852D9331A}"/>
              </a:ext>
            </a:extLst>
          </p:cNvPr>
          <p:cNvSpPr txBox="1"/>
          <p:nvPr/>
        </p:nvSpPr>
        <p:spPr>
          <a:xfrm>
            <a:off x="5687425" y="1544008"/>
            <a:ext cx="2319866" cy="1200329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Gas; </a:t>
            </a:r>
            <a:r>
              <a:rPr kumimoji="1" lang="en-US" altLang="ja-JP" dirty="0" err="1">
                <a:latin typeface="Avenir Next" panose="020B0503020202020204" pitchFamily="34" charset="0"/>
              </a:rPr>
              <a:t>Xe</a:t>
            </a:r>
            <a:r>
              <a:rPr kumimoji="1" lang="en-US" altLang="ja-JP" dirty="0">
                <a:latin typeface="Avenir Next" panose="020B0503020202020204" pitchFamily="34" charset="0"/>
              </a:rPr>
              <a:t> 8 bar</a:t>
            </a:r>
          </a:p>
          <a:p>
            <a:r>
              <a:rPr kumimoji="1" lang="en-US" altLang="ja-JP" dirty="0" err="1">
                <a:latin typeface="Avenir Next" panose="020B0503020202020204" pitchFamily="34" charset="0"/>
              </a:rPr>
              <a:t>E</a:t>
            </a:r>
            <a:r>
              <a:rPr kumimoji="1" lang="en-US" altLang="ja-JP" baseline="-25000" dirty="0" err="1">
                <a:latin typeface="Avenir Next" panose="020B0503020202020204" pitchFamily="34" charset="0"/>
              </a:rPr>
              <a:t>drift</a:t>
            </a:r>
            <a:r>
              <a:rPr kumimoji="1" lang="en-US" altLang="ja-JP" dirty="0">
                <a:latin typeface="Avenir Next" panose="020B0503020202020204" pitchFamily="34" charset="0"/>
              </a:rPr>
              <a:t>; 83 V/cm/bar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E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EL</a:t>
            </a:r>
            <a:r>
              <a:rPr kumimoji="1" lang="en-US" altLang="ja-JP" dirty="0">
                <a:latin typeface="Avenir Next" panose="020B0503020202020204" pitchFamily="34" charset="0"/>
              </a:rPr>
              <a:t>; 2.375kV/cm/bar</a:t>
            </a:r>
          </a:p>
          <a:p>
            <a:r>
              <a:rPr kumimoji="1" lang="en-US" altLang="ja-JP" dirty="0">
                <a:latin typeface="Avenir Next" panose="020B0503020202020204" pitchFamily="34" charset="0"/>
              </a:rPr>
              <a:t>Source; 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133</a:t>
            </a:r>
            <a:r>
              <a:rPr kumimoji="1" lang="en-US" altLang="ja-JP" dirty="0">
                <a:latin typeface="Avenir Next" panose="020B0503020202020204" pitchFamily="34" charset="0"/>
              </a:rPr>
              <a:t>Ba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7293D87-20F6-824A-AB0F-78DEECB9587E}"/>
              </a:ext>
            </a:extLst>
          </p:cNvPr>
          <p:cNvSpPr txBox="1"/>
          <p:nvPr/>
        </p:nvSpPr>
        <p:spPr>
          <a:xfrm>
            <a:off x="4928553" y="2943845"/>
            <a:ext cx="3812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ΔE = 2.54% FWHM @ 356 </a:t>
            </a:r>
            <a:r>
              <a:rPr kumimoji="1" lang="en-US" altLang="ja-JP" dirty="0" err="1">
                <a:latin typeface="Avenir Next" panose="020B0503020202020204" pitchFamily="34" charset="0"/>
              </a:rPr>
              <a:t>keV</a:t>
            </a:r>
            <a:endParaRPr kumimoji="1" lang="en-US" altLang="ja-JP" dirty="0">
              <a:latin typeface="Avenir Next" panose="020B0503020202020204" pitchFamily="34" charset="0"/>
            </a:endParaRPr>
          </a:p>
          <a:p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 ΔE = 0.97% FWHM @ 2,458 </a:t>
            </a:r>
            <a:r>
              <a:rPr kumimoji="1" lang="en-US" altLang="ja-JP" dirty="0" err="1">
                <a:latin typeface="Avenir Next" panose="020B0503020202020204" pitchFamily="34" charset="0"/>
                <a:sym typeface="Wingdings" pitchFamily="2" charset="2"/>
              </a:rPr>
              <a:t>keV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50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362B5-9D58-454A-828A-826B9989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AXEL – Conceptual Design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90E34-C270-6A4B-A86F-B95FB13F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71B14B-5E74-3148-8EFC-EB59EF4D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F254F1-7C3C-6A43-9252-EFD94760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05B3F9-E9F9-754F-A2C1-AE727619AF4B}"/>
              </a:ext>
            </a:extLst>
          </p:cNvPr>
          <p:cNvSpPr txBox="1"/>
          <p:nvPr/>
        </p:nvSpPr>
        <p:spPr>
          <a:xfrm>
            <a:off x="628650" y="1381663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</a:t>
            </a:r>
            <a:r>
              <a:rPr kumimoji="1" lang="en-US" altLang="ja-JP" dirty="0">
                <a:latin typeface="Avenir Next" panose="020B0503020202020204" pitchFamily="34" charset="0"/>
              </a:rPr>
              <a:t> </a:t>
            </a:r>
            <a:r>
              <a:rPr kumimoji="1" lang="en-US" altLang="ja-JP" b="1" dirty="0">
                <a:latin typeface="Avenir Next" panose="020B0503020202020204" pitchFamily="34" charset="0"/>
              </a:rPr>
              <a:t>X</a:t>
            </a:r>
            <a:r>
              <a:rPr kumimoji="1" lang="en-US" altLang="ja-JP" dirty="0">
                <a:latin typeface="Avenir Next" panose="020B0503020202020204" pitchFamily="34" charset="0"/>
              </a:rPr>
              <a:t>enon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E</a:t>
            </a:r>
            <a:r>
              <a:rPr kumimoji="1" lang="en-US" altLang="ja-JP" dirty="0" err="1">
                <a:latin typeface="Avenir Next" panose="020B0503020202020204" pitchFamily="34" charset="0"/>
              </a:rPr>
              <a:t>lectro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L</a:t>
            </a:r>
            <a:r>
              <a:rPr kumimoji="1" lang="en-US" altLang="ja-JP" dirty="0" err="1">
                <a:latin typeface="Avenir Next" panose="020B0503020202020204" pitchFamily="34" charset="0"/>
              </a:rPr>
              <a:t>uminescence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842BF3C-C4E5-8C4E-B619-70BB6213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4" y="1879100"/>
            <a:ext cx="6264166" cy="441694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B61020-294C-7247-AC9C-B70296AC70DE}"/>
              </a:ext>
            </a:extLst>
          </p:cNvPr>
          <p:cNvSpPr txBox="1"/>
          <p:nvPr/>
        </p:nvSpPr>
        <p:spPr>
          <a:xfrm>
            <a:off x="178676" y="3059668"/>
            <a:ext cx="36220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@ </a:t>
            </a:r>
            <a:r>
              <a:rPr kumimoji="1" lang="en-US" altLang="ja-JP" dirty="0" err="1">
                <a:latin typeface="Avenir Next" panose="020B0503020202020204" pitchFamily="34" charset="0"/>
              </a:rPr>
              <a:t>Kamioka</a:t>
            </a:r>
            <a:r>
              <a:rPr kumimoji="1" lang="en-US" altLang="ja-JP" dirty="0">
                <a:latin typeface="Avenir Next" panose="020B0503020202020204" pitchFamily="34" charset="0"/>
              </a:rPr>
              <a:t> Underground 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1ton High-pressure 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136</a:t>
            </a:r>
            <a:r>
              <a:rPr kumimoji="1" lang="en-US" altLang="ja-JP" dirty="0">
                <a:latin typeface="Avenir Next" panose="020B0503020202020204" pitchFamily="34" charset="0"/>
              </a:rPr>
              <a:t>Xe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Unique Readout-sys. ELCC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Tracking with Deep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Positive-Ion tracking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83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0F1123-A0F7-6642-B601-79B4B9ED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52E3A3-9958-8248-9265-95594784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728473-8211-0E4C-AE0D-5AA34C62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83DB1389-66BE-3B46-B0C7-BEFDD2541A8A}"/>
              </a:ext>
            </a:extLst>
          </p:cNvPr>
          <p:cNvGrpSpPr/>
          <p:nvPr/>
        </p:nvGrpSpPr>
        <p:grpSpPr>
          <a:xfrm>
            <a:off x="318213" y="2108979"/>
            <a:ext cx="8175898" cy="3682773"/>
            <a:chOff x="318213" y="2108979"/>
            <a:chExt cx="8175898" cy="3682773"/>
          </a:xfrm>
        </p:grpSpPr>
        <p:pic>
          <p:nvPicPr>
            <p:cNvPr id="13" name="energyresolution2.pdf" descr="energyresolution2.pdf">
              <a:extLst>
                <a:ext uri="{FF2B5EF4-FFF2-40B4-BE49-F238E27FC236}">
                  <a16:creationId xmlns:a16="http://schemas.microsoft.com/office/drawing/2014/main" id="{72F60511-E808-844B-A2D8-EF73D3B7C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8029" r="7073"/>
            <a:stretch>
              <a:fillRect/>
            </a:stretch>
          </p:blipFill>
          <p:spPr>
            <a:xfrm>
              <a:off x="4421788" y="2655340"/>
              <a:ext cx="4072323" cy="30352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C61C59E-9731-A540-9E09-1E97EADAF92B}"/>
                </a:ext>
              </a:extLst>
            </p:cNvPr>
            <p:cNvSpPr/>
            <p:nvPr/>
          </p:nvSpPr>
          <p:spPr>
            <a:xfrm>
              <a:off x="8270078" y="2743259"/>
              <a:ext cx="98699" cy="2650726"/>
            </a:xfrm>
            <a:prstGeom prst="rect">
              <a:avLst/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E0F33D7-9312-AE42-9DBE-7DB5F5762244}"/>
                </a:ext>
              </a:extLst>
            </p:cNvPr>
            <p:cNvSpPr txBox="1"/>
            <p:nvPr/>
          </p:nvSpPr>
          <p:spPr>
            <a:xfrm rot="16200000">
              <a:off x="6640540" y="3776098"/>
              <a:ext cx="2867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2,458 </a:t>
              </a:r>
              <a:r>
                <a:rPr kumimoji="1" lang="en-US" altLang="ja-JP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keV</a:t>
              </a:r>
              <a:r>
                <a:rPr kumimoji="1" lang="en-US" altLang="ja-JP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; Q-value of 0v2b</a:t>
              </a:r>
              <a:endParaRPr kumimoji="1" lang="ja-JP" altLang="en-US">
                <a:latin typeface="Cambria Math" panose="02040503050406030204" pitchFamily="18" charset="0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D046D5F4-FD9A-B240-AB5F-EA87B98C28B0}"/>
                </a:ext>
              </a:extLst>
            </p:cNvPr>
            <p:cNvGrpSpPr/>
            <p:nvPr/>
          </p:nvGrpSpPr>
          <p:grpSpPr>
            <a:xfrm>
              <a:off x="318213" y="2555366"/>
              <a:ext cx="4161245" cy="2810798"/>
              <a:chOff x="5145280" y="3717107"/>
              <a:chExt cx="3642717" cy="2460547"/>
            </a:xfrm>
          </p:grpSpPr>
          <p:pic>
            <p:nvPicPr>
              <p:cNvPr id="25" name="peakfit_highE_2.pdf" descr="peakfit_highE_2.pdf">
                <a:extLst>
                  <a:ext uri="{FF2B5EF4-FFF2-40B4-BE49-F238E27FC236}">
                    <a16:creationId xmlns:a16="http://schemas.microsoft.com/office/drawing/2014/main" id="{FFC7A0B7-4BA0-4243-AEE2-73C72BE1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r="52780" b="9144"/>
              <a:stretch>
                <a:fillRect/>
              </a:stretch>
            </p:blipFill>
            <p:spPr>
              <a:xfrm>
                <a:off x="5145280" y="3717107"/>
                <a:ext cx="3404156" cy="2460547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8" name="302keV">
                <a:extLst>
                  <a:ext uri="{FF2B5EF4-FFF2-40B4-BE49-F238E27FC236}">
                    <a16:creationId xmlns:a16="http://schemas.microsoft.com/office/drawing/2014/main" id="{D7763792-8BF8-6842-A8EF-71F69AE27D98}"/>
                  </a:ext>
                </a:extLst>
              </p:cNvPr>
              <p:cNvSpPr txBox="1"/>
              <p:nvPr/>
            </p:nvSpPr>
            <p:spPr>
              <a:xfrm rot="18900000">
                <a:off x="6548926" y="4031765"/>
                <a:ext cx="603512" cy="278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spAutoFit/>
              </a:bodyPr>
              <a:lstStyle>
                <a:lvl1pPr algn="l">
                  <a:defRPr sz="1400">
                    <a:latin typeface="+mn-lt"/>
                    <a:ea typeface="+mn-ea"/>
                    <a:cs typeface="+mn-cs"/>
                    <a:sym typeface="ヒラギノ角ゴ ProN W3"/>
                  </a:defRPr>
                </a:lvl1pPr>
              </a:lstStyle>
              <a:p>
                <a:r>
                  <a:rPr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302keV</a:t>
                </a:r>
              </a:p>
            </p:txBody>
          </p:sp>
          <p:sp>
            <p:nvSpPr>
              <p:cNvPr id="29" name="356keV">
                <a:extLst>
                  <a:ext uri="{FF2B5EF4-FFF2-40B4-BE49-F238E27FC236}">
                    <a16:creationId xmlns:a16="http://schemas.microsoft.com/office/drawing/2014/main" id="{4DD75D10-85A9-DA4B-A043-DA33C4D03BE0}"/>
                  </a:ext>
                </a:extLst>
              </p:cNvPr>
              <p:cNvSpPr txBox="1"/>
              <p:nvPr/>
            </p:nvSpPr>
            <p:spPr>
              <a:xfrm rot="18900000">
                <a:off x="7976642" y="3898535"/>
                <a:ext cx="811355" cy="278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 algn="l">
                  <a:defRPr sz="1400">
                    <a:latin typeface="+mn-lt"/>
                    <a:ea typeface="+mn-ea"/>
                    <a:cs typeface="+mn-cs"/>
                    <a:sym typeface="ヒラギノ角ゴ ProN W3"/>
                  </a:defRPr>
                </a:lvl1pPr>
              </a:lstStyle>
              <a:p>
                <a:r>
                  <a:rPr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356keV</a:t>
                </a:r>
              </a:p>
            </p:txBody>
          </p:sp>
          <p:sp>
            <p:nvSpPr>
              <p:cNvPr id="30" name="326keV">
                <a:extLst>
                  <a:ext uri="{FF2B5EF4-FFF2-40B4-BE49-F238E27FC236}">
                    <a16:creationId xmlns:a16="http://schemas.microsoft.com/office/drawing/2014/main" id="{FD1F1B34-4A67-0541-AD81-A7CFC5E1F57E}"/>
                  </a:ext>
                </a:extLst>
              </p:cNvPr>
              <p:cNvSpPr txBox="1"/>
              <p:nvPr/>
            </p:nvSpPr>
            <p:spPr>
              <a:xfrm rot="18900000">
                <a:off x="7103348" y="4374267"/>
                <a:ext cx="603512" cy="278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spAutoFit/>
              </a:bodyPr>
              <a:lstStyle>
                <a:lvl1pPr algn="l">
                  <a:defRPr sz="1400">
                    <a:latin typeface="+mn-lt"/>
                    <a:ea typeface="+mn-ea"/>
                    <a:cs typeface="+mn-cs"/>
                    <a:sym typeface="ヒラギノ角ゴ ProN W3"/>
                  </a:defRPr>
                </a:lvl1pPr>
              </a:lstStyle>
              <a:p>
                <a:r>
                  <a:rPr>
                    <a:latin typeface="Cambria Math" panose="02040503050406030204" pitchFamily="18" charset="0"/>
                    <a:ea typeface="Cambria Math" panose="02040503050406030204" pitchFamily="18" charset="0"/>
                  </a:rPr>
                  <a:t>326keV</a:t>
                </a:r>
              </a:p>
            </p:txBody>
          </p:sp>
          <p:sp>
            <p:nvSpPr>
              <p:cNvPr id="31" name="276keV">
                <a:extLst>
                  <a:ext uri="{FF2B5EF4-FFF2-40B4-BE49-F238E27FC236}">
                    <a16:creationId xmlns:a16="http://schemas.microsoft.com/office/drawing/2014/main" id="{595F9823-E15C-5D46-9FF2-488D2962A63D}"/>
                  </a:ext>
                </a:extLst>
              </p:cNvPr>
              <p:cNvSpPr txBox="1"/>
              <p:nvPr/>
            </p:nvSpPr>
            <p:spPr>
              <a:xfrm rot="18900000">
                <a:off x="5813318" y="4011654"/>
                <a:ext cx="603512" cy="278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spAutoFit/>
              </a:bodyPr>
              <a:lstStyle>
                <a:lvl1pPr algn="l">
                  <a:defRPr sz="1400">
                    <a:latin typeface="+mn-lt"/>
                    <a:ea typeface="+mn-ea"/>
                    <a:cs typeface="+mn-cs"/>
                    <a:sym typeface="ヒラギノ角ゴ ProN W3"/>
                  </a:defRPr>
                </a:lvl1pPr>
              </a:lstStyle>
              <a:p>
                <a:r>
                  <a:rPr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276keV</a:t>
                </a:r>
              </a:p>
            </p:txBody>
          </p: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933CDE7-BCA5-5247-91E7-BECE1771EB07}"/>
                </a:ext>
              </a:extLst>
            </p:cNvPr>
            <p:cNvSpPr txBox="1"/>
            <p:nvPr/>
          </p:nvSpPr>
          <p:spPr>
            <a:xfrm>
              <a:off x="6457949" y="5483975"/>
              <a:ext cx="20136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Energy [</a:t>
              </a:r>
              <a:r>
                <a:rPr kumimoji="1" lang="en-US" altLang="ja-JP" sz="14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keV</a:t>
              </a:r>
              <a:r>
                <a:rPr kumimoji="1" lang="en-US" altLang="ja-JP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]</a:t>
              </a:r>
              <a:endParaRPr kumimoji="1" lang="ja-JP" altLang="en-US" sz="1400">
                <a:latin typeface="Cambria Math" panose="02040503050406030204" pitchFamily="18" charset="0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7069AAE7-466A-0F46-A397-58037AED983E}"/>
                </a:ext>
              </a:extLst>
            </p:cNvPr>
            <p:cNvSpPr txBox="1"/>
            <p:nvPr/>
          </p:nvSpPr>
          <p:spPr>
            <a:xfrm rot="16200000">
              <a:off x="2979130" y="3887896"/>
              <a:ext cx="30352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Energy Resolution (FWHM) [</a:t>
              </a:r>
              <a:r>
                <a:rPr kumimoji="1" lang="en-US" altLang="ja-JP" sz="14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keV</a:t>
              </a:r>
              <a:r>
                <a:rPr kumimoji="1" lang="en-US" altLang="ja-JP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]</a:t>
              </a:r>
              <a:endParaRPr kumimoji="1" lang="ja-JP" altLang="en-US" sz="1400">
                <a:latin typeface="Cambria Math" panose="02040503050406030204" pitchFamily="18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762D106-E047-3549-9870-E6D13213BBBD}"/>
                </a:ext>
              </a:extLst>
            </p:cNvPr>
            <p:cNvSpPr txBox="1"/>
            <p:nvPr/>
          </p:nvSpPr>
          <p:spPr>
            <a:xfrm>
              <a:off x="1674422" y="5348903"/>
              <a:ext cx="25325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Number of Observed Photons</a:t>
              </a:r>
              <a:endParaRPr kumimoji="1" lang="ja-JP" altLang="en-US" sz="1400">
                <a:latin typeface="Cambria Math" panose="02040503050406030204" pitchFamily="18" charset="0"/>
              </a:endParaRPr>
            </a:p>
          </p:txBody>
        </p:sp>
        <p:sp>
          <p:nvSpPr>
            <p:cNvPr id="39" name="角丸四角形 38">
              <a:extLst>
                <a:ext uri="{FF2B5EF4-FFF2-40B4-BE49-F238E27FC236}">
                  <a16:creationId xmlns:a16="http://schemas.microsoft.com/office/drawing/2014/main" id="{4D7E8984-FF9B-324B-ACBC-483237621E92}"/>
                </a:ext>
              </a:extLst>
            </p:cNvPr>
            <p:cNvSpPr/>
            <p:nvPr/>
          </p:nvSpPr>
          <p:spPr>
            <a:xfrm>
              <a:off x="4890548" y="4762005"/>
              <a:ext cx="630945" cy="586898"/>
            </a:xfrm>
            <a:prstGeom prst="roundRect">
              <a:avLst/>
            </a:prstGeom>
            <a:solidFill>
              <a:srgbClr val="FFC000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4AE4020E-F541-804A-A277-42260CC604E1}"/>
                </a:ext>
              </a:extLst>
            </p:cNvPr>
            <p:cNvGrpSpPr/>
            <p:nvPr/>
          </p:nvGrpSpPr>
          <p:grpSpPr>
            <a:xfrm>
              <a:off x="4786592" y="2108979"/>
              <a:ext cx="2823306" cy="2208449"/>
              <a:chOff x="4890548" y="446890"/>
              <a:chExt cx="2823306" cy="2208449"/>
            </a:xfrm>
          </p:grpSpPr>
          <p:sp>
            <p:nvSpPr>
              <p:cNvPr id="41" name="角丸四角形 40">
                <a:extLst>
                  <a:ext uri="{FF2B5EF4-FFF2-40B4-BE49-F238E27FC236}">
                    <a16:creationId xmlns:a16="http://schemas.microsoft.com/office/drawing/2014/main" id="{706CB1E3-CC24-334A-A724-28B654D49CA6}"/>
                  </a:ext>
                </a:extLst>
              </p:cNvPr>
              <p:cNvSpPr/>
              <p:nvPr/>
            </p:nvSpPr>
            <p:spPr>
              <a:xfrm>
                <a:off x="4890548" y="446890"/>
                <a:ext cx="2823306" cy="2208449"/>
              </a:xfrm>
              <a:prstGeom prst="roundRect">
                <a:avLst/>
              </a:prstGeom>
              <a:solidFill>
                <a:srgbClr val="FFC00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6E4164F4-D36A-D540-ABC5-14E0F8D8E14C}"/>
                  </a:ext>
                </a:extLst>
              </p:cNvPr>
              <p:cNvGrpSpPr/>
              <p:nvPr/>
            </p:nvGrpSpPr>
            <p:grpSpPr>
              <a:xfrm>
                <a:off x="5061187" y="626309"/>
                <a:ext cx="2495013" cy="1887618"/>
                <a:chOff x="3824154" y="354770"/>
                <a:chExt cx="2495013" cy="1887618"/>
              </a:xfrm>
            </p:grpSpPr>
            <p:pic>
              <p:nvPicPr>
                <p:cNvPr id="14" name="energyresolution.pdf" descr="energyresolution.pdf">
                  <a:extLst>
                    <a:ext uri="{FF2B5EF4-FFF2-40B4-BE49-F238E27FC236}">
                      <a16:creationId xmlns:a16="http://schemas.microsoft.com/office/drawing/2014/main" id="{0BB907AE-36F7-7F43-9736-4B58B0A9B5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2301" t="8800" r="9215" b="2307"/>
                <a:stretch>
                  <a:fillRect/>
                </a:stretch>
              </p:blipFill>
              <p:spPr>
                <a:xfrm>
                  <a:off x="3824154" y="354770"/>
                  <a:ext cx="2495013" cy="188761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6" name="図 25">
                  <a:extLst>
                    <a:ext uri="{FF2B5EF4-FFF2-40B4-BE49-F238E27FC236}">
                      <a16:creationId xmlns:a16="http://schemas.microsoft.com/office/drawing/2014/main" id="{33A8ABBF-43FF-C842-9DC3-6D4671ACE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57712" y="915227"/>
                  <a:ext cx="1151856" cy="531626"/>
                </a:xfrm>
                <a:prstGeom prst="rect">
                  <a:avLst/>
                </a:prstGeom>
              </p:spPr>
            </p:pic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DADC0D68-6E94-7144-B630-0F75495B978D}"/>
                    </a:ext>
                  </a:extLst>
                </p:cNvPr>
                <p:cNvSpPr txBox="1"/>
                <p:nvPr/>
              </p:nvSpPr>
              <p:spPr>
                <a:xfrm>
                  <a:off x="4146735" y="428024"/>
                  <a:ext cx="201362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Extrapolation Function</a:t>
                  </a:r>
                  <a:endParaRPr kumimoji="1" lang="ja-JP" altLang="en-US" sz="1400">
                    <a:latin typeface="Cambria Math" panose="02040503050406030204" pitchFamily="18" charset="0"/>
                  </a:endParaRPr>
                </a:p>
              </p:txBody>
            </p:sp>
          </p:grpSp>
        </p:grp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123B360B-4D57-684E-A2F7-F97FECFF941D}"/>
                </a:ext>
              </a:extLst>
            </p:cNvPr>
            <p:cNvCxnSpPr/>
            <p:nvPr/>
          </p:nvCxnSpPr>
          <p:spPr>
            <a:xfrm flipV="1">
              <a:off x="5314688" y="4339624"/>
              <a:ext cx="509915" cy="42238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2980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9059D7-A4BC-664A-8DC5-F6F9C824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What keys for 0v2b observation</a:t>
            </a:r>
            <a:endParaRPr kumimoji="1" lang="ja-JP" altLang="en-US" sz="400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15302193-6B84-7441-A660-75E8E10272F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514600" y="172045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21E754-2B4A-D84C-B40B-90FC0858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7967F3-1B04-404B-856C-27B8AC4A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1D2B8-1FAD-4B4F-B4D8-12BBD3B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5BE3867-AC35-9840-8C2C-2E8EAA30C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1690" y="3468168"/>
            <a:ext cx="2030343" cy="27969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EBAFFC-759D-7C4C-823F-C72B67DB28EB}"/>
              </a:ext>
            </a:extLst>
          </p:cNvPr>
          <p:cNvSpPr txBox="1"/>
          <p:nvPr/>
        </p:nvSpPr>
        <p:spPr>
          <a:xfrm>
            <a:off x="483716" y="2077135"/>
            <a:ext cx="4270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>
                <a:latin typeface="Avenir Next" panose="020B0503020202020204" pitchFamily="34" charset="0"/>
              </a:rPr>
              <a:t>KamLAND</a:t>
            </a:r>
            <a:r>
              <a:rPr kumimoji="1" lang="en-US" altLang="ja-JP" dirty="0">
                <a:latin typeface="Avenir Next" panose="020B0503020202020204" pitchFamily="34" charset="0"/>
              </a:rPr>
              <a:t>-Zen used 400 kg of 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136</a:t>
            </a:r>
            <a:r>
              <a:rPr kumimoji="1" lang="en-US" altLang="ja-JP" dirty="0">
                <a:latin typeface="Avenir Next" panose="020B0503020202020204" pitchFamily="34" charset="0"/>
              </a:rPr>
              <a:t>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Liq. Scintillator detector is useful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E12A600-6DAD-6B4D-823B-8DF9427A3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779" y="3722419"/>
            <a:ext cx="2651936" cy="24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0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9059D7-A4BC-664A-8DC5-F6F9C824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What keys for 0v2b observation</a:t>
            </a:r>
            <a:endParaRPr kumimoji="1" lang="ja-JP" altLang="en-US" sz="400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15302193-6B84-7441-A660-75E8E10272F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514600" y="172045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21E754-2B4A-D84C-B40B-90FC0858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7967F3-1B04-404B-856C-27B8AC4A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1D2B8-1FAD-4B4F-B4D8-12BBD3B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CC972D6-7ED4-904B-BE2E-836B757DC5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96" y="4299719"/>
            <a:ext cx="2692619" cy="20566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C6F7ABC-2FB1-CE40-96F0-CC29412EC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328" y="2863818"/>
            <a:ext cx="2159539" cy="1356232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4B97EF6-D5FB-0B4F-84CB-A9B01356C5E4}"/>
              </a:ext>
            </a:extLst>
          </p:cNvPr>
          <p:cNvCxnSpPr>
            <a:cxnSpLocks/>
          </p:cNvCxnSpPr>
          <p:nvPr/>
        </p:nvCxnSpPr>
        <p:spPr>
          <a:xfrm flipH="1">
            <a:off x="1587062" y="3812333"/>
            <a:ext cx="576266" cy="711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1BBC0F93-7A2B-9E49-A50E-8FA066F4E95A}"/>
              </a:ext>
            </a:extLst>
          </p:cNvPr>
          <p:cNvCxnSpPr>
            <a:cxnSpLocks/>
          </p:cNvCxnSpPr>
          <p:nvPr/>
        </p:nvCxnSpPr>
        <p:spPr>
          <a:xfrm flipH="1">
            <a:off x="2606566" y="4324529"/>
            <a:ext cx="1043977" cy="1582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128E633-7D95-AE44-989F-B0C90ADF1040}"/>
              </a:ext>
            </a:extLst>
          </p:cNvPr>
          <p:cNvSpPr txBox="1"/>
          <p:nvPr/>
        </p:nvSpPr>
        <p:spPr>
          <a:xfrm>
            <a:off x="301985" y="1540173"/>
            <a:ext cx="4360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GERDA, CUORE has good ΔE ~ 0.2%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2v2b spectrum is unavoidable BG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Germanium detector is useful</a:t>
            </a:r>
          </a:p>
        </p:txBody>
      </p:sp>
    </p:spTree>
    <p:extLst>
      <p:ext uri="{BB962C8B-B14F-4D97-AF65-F5344CB8AC3E}">
        <p14:creationId xmlns:p14="http://schemas.microsoft.com/office/powerpoint/2010/main" val="3977230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9059D7-A4BC-664A-8DC5-F6F9C824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What keys for 0v2b observation</a:t>
            </a:r>
            <a:endParaRPr kumimoji="1" lang="ja-JP" altLang="en-US" sz="400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15302193-6B84-7441-A660-75E8E10272F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514600" y="172045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21E754-2B4A-D84C-B40B-90FC0858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7967F3-1B04-404B-856C-27B8AC4A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1D2B8-1FAD-4B4F-B4D8-12BBD3B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128E633-7D95-AE44-989F-B0C90ADF1040}"/>
              </a:ext>
            </a:extLst>
          </p:cNvPr>
          <p:cNvSpPr txBox="1"/>
          <p:nvPr/>
        </p:nvSpPr>
        <p:spPr>
          <a:xfrm>
            <a:off x="225320" y="3283600"/>
            <a:ext cx="3946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venir Next" panose="020B0503020202020204" pitchFamily="34" charset="0"/>
              </a:rPr>
              <a:t>In order to test the normal hierarchy,</a:t>
            </a:r>
            <a:br>
              <a:rPr kumimoji="1" lang="en-US" altLang="ja-JP" sz="1600" dirty="0">
                <a:latin typeface="Avenir Next" panose="020B0503020202020204" pitchFamily="34" charset="0"/>
              </a:rPr>
            </a:br>
            <a:r>
              <a:rPr kumimoji="1" lang="en-US" altLang="ja-JP" sz="1600" dirty="0">
                <a:latin typeface="Avenir Next" panose="020B0503020202020204" pitchFamily="34" charset="0"/>
              </a:rPr>
              <a:t>we need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600" b="1" dirty="0">
                <a:solidFill>
                  <a:srgbClr val="FF0000"/>
                </a:solidFill>
                <a:latin typeface="Avenir Next" panose="020B0503020202020204" pitchFamily="34" charset="0"/>
              </a:rPr>
              <a:t>100 ton ×10 </a:t>
            </a:r>
            <a:r>
              <a:rPr kumimoji="1" lang="en-US" altLang="ja-JP" sz="1600" b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yr</a:t>
            </a:r>
            <a:r>
              <a:rPr kumimoji="1" lang="en-US" altLang="ja-JP" sz="1600" b="1" dirty="0">
                <a:solidFill>
                  <a:srgbClr val="FF0000"/>
                </a:solidFill>
                <a:latin typeface="Avenir Next" panose="020B0503020202020204" pitchFamily="34" charset="0"/>
              </a:rPr>
              <a:t> for BG-limited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600" b="1" dirty="0">
                <a:solidFill>
                  <a:srgbClr val="FF0000"/>
                </a:solidFill>
                <a:latin typeface="Avenir Next" panose="020B0503020202020204" pitchFamily="34" charset="0"/>
              </a:rPr>
              <a:t>1 ton ×10 </a:t>
            </a:r>
            <a:r>
              <a:rPr kumimoji="1" lang="en-US" altLang="ja-JP" sz="1600" b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yr</a:t>
            </a:r>
            <a:r>
              <a:rPr kumimoji="1" lang="en-US" altLang="ja-JP" sz="1600" b="1" dirty="0">
                <a:solidFill>
                  <a:srgbClr val="FF0000"/>
                </a:solidFill>
                <a:latin typeface="Avenir Next" panose="020B0503020202020204" pitchFamily="34" charset="0"/>
              </a:rPr>
              <a:t> for BG-free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600">
              <a:latin typeface="Avenir Next" panose="020B0503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9AD9792-761F-AC4F-BD35-8C4365EDF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872" y="1820553"/>
            <a:ext cx="1912007" cy="5926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1614D77-6BF4-C147-84B0-4E8A6080E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980" y="2569308"/>
            <a:ext cx="1688739" cy="51331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841986C-1CB9-1E4C-B010-49E400EBA0B7}"/>
              </a:ext>
            </a:extLst>
          </p:cNvPr>
          <p:cNvSpPr txBox="1"/>
          <p:nvPr/>
        </p:nvSpPr>
        <p:spPr>
          <a:xfrm>
            <a:off x="263218" y="1450288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Avenir Next" panose="020B0503020202020204" pitchFamily="34" charset="0"/>
              </a:rPr>
              <a:t>SENSITIVITY</a:t>
            </a:r>
            <a:endParaRPr kumimoji="1" lang="ja-JP" altLang="en-US" b="1" i="1">
              <a:latin typeface="Avenir Next" panose="020B0503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19E839-A5DF-C749-95C1-EF40F103901E}"/>
              </a:ext>
            </a:extLst>
          </p:cNvPr>
          <p:cNvSpPr txBox="1"/>
          <p:nvPr/>
        </p:nvSpPr>
        <p:spPr>
          <a:xfrm>
            <a:off x="2749879" y="2010137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; for BG-limited case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8564ED2-8A23-2841-90DA-39783A2D1BC5}"/>
              </a:ext>
            </a:extLst>
          </p:cNvPr>
          <p:cNvSpPr txBox="1"/>
          <p:nvPr/>
        </p:nvSpPr>
        <p:spPr>
          <a:xfrm>
            <a:off x="2749879" y="2641300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; for BG-free case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A5E27BA-B21E-8145-868A-1AAFA00B9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4186" y="4425465"/>
            <a:ext cx="2140836" cy="19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2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18676E-208E-3241-B61C-FF6F7887AE2F}"/>
              </a:ext>
            </a:extLst>
          </p:cNvPr>
          <p:cNvSpPr txBox="1"/>
          <p:nvPr/>
        </p:nvSpPr>
        <p:spPr>
          <a:xfrm>
            <a:off x="628650" y="2568204"/>
            <a:ext cx="3996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Xenon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Small W-value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Electroluminescence process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B9059D7-A4BC-664A-8DC5-F6F9C824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High-Pressure Xenon Gas TPC</a:t>
            </a:r>
            <a:endParaRPr kumimoji="1" lang="ja-JP" altLang="en-US" sz="400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15302193-6B84-7441-A660-75E8E10272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066372"/>
              </p:ext>
            </p:extLst>
          </p:nvPr>
        </p:nvGraphicFramePr>
        <p:xfrm>
          <a:off x="2514600" y="172045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21E754-2B4A-D84C-B40B-90FC0858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7967F3-1B04-404B-856C-27B8AC4A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1D2B8-1FAD-4B4F-B4D8-12BBD3B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7</a:t>
            </a:fld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CF61CCC-0404-9A40-B91C-CD1DEBF744A1}"/>
              </a:ext>
            </a:extLst>
          </p:cNvPr>
          <p:cNvCxnSpPr/>
          <p:nvPr/>
        </p:nvCxnSpPr>
        <p:spPr>
          <a:xfrm>
            <a:off x="4572000" y="1828800"/>
            <a:ext cx="914400" cy="91440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08599AF9-D321-5B4C-8E06-52CB1E855728}"/>
              </a:ext>
            </a:extLst>
          </p:cNvPr>
          <p:cNvCxnSpPr>
            <a:cxnSpLocks/>
          </p:cNvCxnSpPr>
          <p:nvPr/>
        </p:nvCxnSpPr>
        <p:spPr>
          <a:xfrm>
            <a:off x="3573517" y="1828800"/>
            <a:ext cx="998483" cy="1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1CD32F1-7DC4-914F-AB5B-E1F6A7747523}"/>
              </a:ext>
            </a:extLst>
          </p:cNvPr>
          <p:cNvSpPr txBox="1"/>
          <p:nvPr/>
        </p:nvSpPr>
        <p:spPr>
          <a:xfrm>
            <a:off x="1105254" y="1632561"/>
            <a:ext cx="271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High-Pressure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90% enrich </a:t>
            </a:r>
            <a:r>
              <a:rPr kumimoji="1" lang="en-US" altLang="ja-JP" baseline="30000" dirty="0">
                <a:latin typeface="Avenir Next" panose="020B0503020202020204" pitchFamily="34" charset="0"/>
              </a:rPr>
              <a:t>136</a:t>
            </a:r>
            <a:r>
              <a:rPr kumimoji="1" lang="en-US" altLang="ja-JP" dirty="0">
                <a:latin typeface="Avenir Next" panose="020B0503020202020204" pitchFamily="34" charset="0"/>
              </a:rPr>
              <a:t>Xe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A6066C6-46ED-5D4E-9F99-3C45BAD6E16A}"/>
              </a:ext>
            </a:extLst>
          </p:cNvPr>
          <p:cNvCxnSpPr>
            <a:cxnSpLocks/>
          </p:cNvCxnSpPr>
          <p:nvPr/>
        </p:nvCxnSpPr>
        <p:spPr>
          <a:xfrm>
            <a:off x="4340772" y="2706316"/>
            <a:ext cx="688428" cy="1317204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B62928D-8683-7F4A-A2C2-26E760230901}"/>
              </a:ext>
            </a:extLst>
          </p:cNvPr>
          <p:cNvCxnSpPr>
            <a:cxnSpLocks/>
          </p:cNvCxnSpPr>
          <p:nvPr/>
        </p:nvCxnSpPr>
        <p:spPr>
          <a:xfrm>
            <a:off x="1975945" y="2723630"/>
            <a:ext cx="2364827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0C5512E-9449-B446-9646-568A02F8A303}"/>
              </a:ext>
            </a:extLst>
          </p:cNvPr>
          <p:cNvCxnSpPr>
            <a:cxnSpLocks/>
          </p:cNvCxnSpPr>
          <p:nvPr/>
        </p:nvCxnSpPr>
        <p:spPr>
          <a:xfrm flipV="1">
            <a:off x="6001407" y="5590421"/>
            <a:ext cx="1173681" cy="64221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615DBF3-BA63-FE44-BED8-32C6B463501D}"/>
              </a:ext>
            </a:extLst>
          </p:cNvPr>
          <p:cNvCxnSpPr>
            <a:cxnSpLocks/>
          </p:cNvCxnSpPr>
          <p:nvPr/>
        </p:nvCxnSpPr>
        <p:spPr>
          <a:xfrm flipV="1">
            <a:off x="4340772" y="6216611"/>
            <a:ext cx="1660635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638876B-C262-1042-BA6F-C7C6870B16FA}"/>
              </a:ext>
            </a:extLst>
          </p:cNvPr>
          <p:cNvSpPr txBox="1"/>
          <p:nvPr/>
        </p:nvSpPr>
        <p:spPr>
          <a:xfrm>
            <a:off x="682182" y="3861605"/>
            <a:ext cx="3261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Identify two-electrons 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86A4F98-6D20-2848-B160-A4B03BA35DAF}"/>
              </a:ext>
            </a:extLst>
          </p:cNvPr>
          <p:cNvCxnSpPr>
            <a:cxnSpLocks/>
          </p:cNvCxnSpPr>
          <p:nvPr/>
        </p:nvCxnSpPr>
        <p:spPr>
          <a:xfrm>
            <a:off x="1828800" y="4023520"/>
            <a:ext cx="1329558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47055BE9-2241-B14E-9F4E-6BD6DACCBAE1}"/>
              </a:ext>
            </a:extLst>
          </p:cNvPr>
          <p:cNvCxnSpPr>
            <a:cxnSpLocks/>
          </p:cNvCxnSpPr>
          <p:nvPr/>
        </p:nvCxnSpPr>
        <p:spPr>
          <a:xfrm>
            <a:off x="3158358" y="4023519"/>
            <a:ext cx="91636" cy="161251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7CC021CC-23DB-FC47-A61C-6CE140CD9B3A}"/>
              </a:ext>
            </a:extLst>
          </p:cNvPr>
          <p:cNvCxnSpPr>
            <a:cxnSpLocks/>
          </p:cNvCxnSpPr>
          <p:nvPr/>
        </p:nvCxnSpPr>
        <p:spPr>
          <a:xfrm>
            <a:off x="3477281" y="4631653"/>
            <a:ext cx="863819" cy="160172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C40CC1D-C296-5B4D-B093-0A0D310D3BBA}"/>
              </a:ext>
            </a:extLst>
          </p:cNvPr>
          <p:cNvSpPr txBox="1"/>
          <p:nvPr/>
        </p:nvSpPr>
        <p:spPr>
          <a:xfrm>
            <a:off x="489502" y="5228884"/>
            <a:ext cx="2721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>
                <a:latin typeface="Avenir Next" panose="020B0503020202020204" pitchFamily="34" charset="0"/>
              </a:rPr>
              <a:t>⇒</a:t>
            </a:r>
            <a:r>
              <a:rPr kumimoji="1" lang="en-US" altLang="ja-JP" sz="5400" b="1" dirty="0">
                <a:latin typeface="Avenir Next" panose="020B0503020202020204" pitchFamily="34" charset="0"/>
              </a:rPr>
              <a:t> AXEL</a:t>
            </a:r>
            <a:endParaRPr kumimoji="1" lang="ja-JP" altLang="en-US" sz="5400" b="1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05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362B5-9D58-454A-828A-826B9989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AXEL – Conceptual Design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90E34-C270-6A4B-A86F-B95FB13F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71B14B-5E74-3148-8EFC-EB59EF4D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F254F1-7C3C-6A43-9252-EFD94760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05B3F9-E9F9-754F-A2C1-AE727619AF4B}"/>
              </a:ext>
            </a:extLst>
          </p:cNvPr>
          <p:cNvSpPr txBox="1"/>
          <p:nvPr/>
        </p:nvSpPr>
        <p:spPr>
          <a:xfrm>
            <a:off x="5619750" y="37636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</a:t>
            </a:r>
            <a:r>
              <a:rPr kumimoji="1" lang="en-US" altLang="ja-JP" dirty="0">
                <a:latin typeface="Avenir Next" panose="020B0503020202020204" pitchFamily="34" charset="0"/>
              </a:rPr>
              <a:t> </a:t>
            </a:r>
            <a:r>
              <a:rPr kumimoji="1" lang="en-US" altLang="ja-JP" b="1" dirty="0">
                <a:latin typeface="Avenir Next" panose="020B0503020202020204" pitchFamily="34" charset="0"/>
              </a:rPr>
              <a:t>X</a:t>
            </a:r>
            <a:r>
              <a:rPr kumimoji="1" lang="en-US" altLang="ja-JP" dirty="0">
                <a:latin typeface="Avenir Next" panose="020B0503020202020204" pitchFamily="34" charset="0"/>
              </a:rPr>
              <a:t>enon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E</a:t>
            </a:r>
            <a:r>
              <a:rPr kumimoji="1" lang="en-US" altLang="ja-JP" dirty="0" err="1">
                <a:latin typeface="Avenir Next" panose="020B0503020202020204" pitchFamily="34" charset="0"/>
              </a:rPr>
              <a:t>lectro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L</a:t>
            </a:r>
            <a:r>
              <a:rPr kumimoji="1" lang="en-US" altLang="ja-JP" dirty="0" err="1">
                <a:latin typeface="Avenir Next" panose="020B0503020202020204" pitchFamily="34" charset="0"/>
              </a:rPr>
              <a:t>uminescence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B1B8DA-895B-954B-9E13-336603D7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2" y="2218274"/>
            <a:ext cx="5054356" cy="3528513"/>
          </a:xfrm>
          <a:prstGeom prst="rect">
            <a:avLst/>
          </a:prstGeom>
        </p:spPr>
      </p:pic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4EFD9074-ADA5-9A4E-8BAF-68D1D37A16F0}"/>
              </a:ext>
            </a:extLst>
          </p:cNvPr>
          <p:cNvSpPr/>
          <p:nvPr/>
        </p:nvSpPr>
        <p:spPr>
          <a:xfrm>
            <a:off x="3699691" y="1406829"/>
            <a:ext cx="1145894" cy="520861"/>
          </a:xfrm>
          <a:prstGeom prst="wedgeRoundRectCallout">
            <a:avLst>
              <a:gd name="adj1" fmla="val 33712"/>
              <a:gd name="adj2" fmla="val 220277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Tracking Plane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3C417DE0-DE13-1848-88E9-13A06BCFA1D1}"/>
              </a:ext>
            </a:extLst>
          </p:cNvPr>
          <p:cNvSpPr/>
          <p:nvPr/>
        </p:nvSpPr>
        <p:spPr>
          <a:xfrm>
            <a:off x="702479" y="1381663"/>
            <a:ext cx="1304656" cy="520861"/>
          </a:xfrm>
          <a:prstGeom prst="wedgeRoundRectCallout">
            <a:avLst>
              <a:gd name="adj1" fmla="val -41653"/>
              <a:gd name="adj2" fmla="val 22759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0</a:t>
            </a:r>
            <a:r>
              <a:rPr kumimoji="1" lang="en-US" altLang="ja-JP" dirty="0">
                <a:latin typeface="Avenir Next" panose="020B0503020202020204" pitchFamily="34" charset="0"/>
              </a:rPr>
              <a:t> Timing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8570CCD1-69D9-804E-B5D4-C21EE2C8C323}"/>
              </a:ext>
            </a:extLst>
          </p:cNvPr>
          <p:cNvSpPr/>
          <p:nvPr/>
        </p:nvSpPr>
        <p:spPr>
          <a:xfrm>
            <a:off x="2686049" y="5546663"/>
            <a:ext cx="1911885" cy="520861"/>
          </a:xfrm>
          <a:prstGeom prst="wedgeRoundRectCallout">
            <a:avLst>
              <a:gd name="adj1" fmla="val -28025"/>
              <a:gd name="adj2" fmla="val -84507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Drift Field Cage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29E8B119-AA8B-1741-B277-B118CBA0B489}"/>
              </a:ext>
            </a:extLst>
          </p:cNvPr>
          <p:cNvSpPr/>
          <p:nvPr/>
        </p:nvSpPr>
        <p:spPr>
          <a:xfrm>
            <a:off x="5619750" y="1927690"/>
            <a:ext cx="3147014" cy="3528513"/>
          </a:xfrm>
          <a:prstGeom prst="wedgeRoundRectCallout">
            <a:avLst>
              <a:gd name="adj1" fmla="val -136756"/>
              <a:gd name="adj2" fmla="val -20542"/>
              <a:gd name="adj3" fmla="val 16667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30994A0-0961-A847-967C-0113FA1E01BE}"/>
              </a:ext>
            </a:extLst>
          </p:cNvPr>
          <p:cNvSpPr txBox="1"/>
          <p:nvPr/>
        </p:nvSpPr>
        <p:spPr>
          <a:xfrm>
            <a:off x="5854718" y="2115587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Pure Xenon Gas TPC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C9D074D-2099-9343-A2A1-57BA21D842F0}"/>
              </a:ext>
            </a:extLst>
          </p:cNvPr>
          <p:cNvSpPr txBox="1"/>
          <p:nvPr/>
        </p:nvSpPr>
        <p:spPr>
          <a:xfrm>
            <a:off x="5847632" y="2672816"/>
            <a:ext cx="29191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.Hiragino Kaku Gothic Interface W3"/>
              <a:buChar char="◯"/>
            </a:pPr>
            <a:r>
              <a:rPr kumimoji="1" lang="en-US" altLang="ja-JP" baseline="30000" dirty="0">
                <a:latin typeface="Avenir Next" panose="020B0503020202020204" pitchFamily="34" charset="0"/>
              </a:rPr>
              <a:t>136</a:t>
            </a:r>
            <a:r>
              <a:rPr kumimoji="1" lang="en-US" altLang="ja-JP" dirty="0">
                <a:latin typeface="Avenir Next" panose="020B0503020202020204" pitchFamily="34" charset="0"/>
              </a:rPr>
              <a:t>Xe = 0v2b nuclei</a:t>
            </a:r>
          </a:p>
          <a:p>
            <a:pPr marL="285750" indent="-285750">
              <a:buFont typeface=".Hiragino Kaku Gothic Interface W3"/>
              <a:buChar char="◯"/>
            </a:pPr>
            <a:r>
              <a:rPr kumimoji="1" lang="en-US" altLang="ja-JP" dirty="0">
                <a:latin typeface="Avenir Next" panose="020B0503020202020204" pitchFamily="34" charset="0"/>
              </a:rPr>
              <a:t>Long life of 2v2b mode</a:t>
            </a:r>
          </a:p>
          <a:p>
            <a:pPr marL="285750" indent="-285750">
              <a:buFont typeface=".Hiragino Kaku Gothic Interface W3"/>
              <a:buChar char="◯"/>
            </a:pPr>
            <a:r>
              <a:rPr kumimoji="1" lang="en-US" altLang="ja-JP" dirty="0">
                <a:latin typeface="Avenir Next" panose="020B0503020202020204" pitchFamily="34" charset="0"/>
              </a:rPr>
              <a:t>Easy to enrich</a:t>
            </a:r>
          </a:p>
          <a:p>
            <a:pPr marL="285750" indent="-285750">
              <a:buFont typeface=".Hiragino Kaku Gothic Interface W3"/>
              <a:buChar char="◯"/>
            </a:pPr>
            <a:r>
              <a:rPr kumimoji="1" lang="en-US" altLang="ja-JP" dirty="0">
                <a:latin typeface="Avenir Next" panose="020B0503020202020204" pitchFamily="34" charset="0"/>
              </a:rPr>
              <a:t>Easy to distillation</a:t>
            </a:r>
          </a:p>
          <a:p>
            <a:pPr marL="285750" indent="-285750">
              <a:buFont typeface=".Hiragino Kaku Gothic Interface W3"/>
              <a:buChar char="◯"/>
            </a:pPr>
            <a:r>
              <a:rPr kumimoji="1" lang="en-US" altLang="ja-JP" dirty="0">
                <a:latin typeface="Avenir Next" panose="020B0503020202020204" pitchFamily="34" charset="0"/>
              </a:rPr>
              <a:t>Chemical stable</a:t>
            </a:r>
          </a:p>
          <a:p>
            <a:pPr marL="285750" indent="-285750">
              <a:buFont typeface=".Hiragino Kaku Gothic Interface W3"/>
              <a:buChar char="◯"/>
            </a:pPr>
            <a:r>
              <a:rPr kumimoji="1" lang="en-US" altLang="ja-JP" dirty="0">
                <a:latin typeface="Avenir Next" panose="020B0503020202020204" pitchFamily="34" charset="0"/>
              </a:rPr>
              <a:t>Scintillation W=21eV</a:t>
            </a:r>
          </a:p>
          <a:p>
            <a:endParaRPr kumimoji="1" lang="en-US" altLang="ja-JP" dirty="0">
              <a:latin typeface="Avenir Next" panose="020B0503020202020204" pitchFamily="34" charset="0"/>
            </a:endParaRPr>
          </a:p>
          <a:p>
            <a:r>
              <a:rPr kumimoji="1" lang="en-US" altLang="ja-JP" dirty="0">
                <a:latin typeface="Avenir Next" panose="020B0503020202020204" pitchFamily="34" charset="0"/>
              </a:rPr>
              <a:t>× Easy to discharge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61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362B5-9D58-454A-828A-826B9989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AXEL – Conceptual Design -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90E34-C270-6A4B-A86F-B95FB13F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2019/Feb./20th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71B14B-5E74-3148-8EFC-EB59EF4D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S.Obara, VCI2019, ID529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F254F1-7C3C-6A43-9252-EFD94760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2A45E-C355-004F-927B-8D206AD4DF57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05B3F9-E9F9-754F-A2C1-AE727619AF4B}"/>
              </a:ext>
            </a:extLst>
          </p:cNvPr>
          <p:cNvSpPr txBox="1"/>
          <p:nvPr/>
        </p:nvSpPr>
        <p:spPr>
          <a:xfrm>
            <a:off x="5619750" y="37636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</a:t>
            </a:r>
            <a:r>
              <a:rPr kumimoji="1" lang="en-US" altLang="ja-JP" dirty="0">
                <a:latin typeface="Avenir Next" panose="020B0503020202020204" pitchFamily="34" charset="0"/>
              </a:rPr>
              <a:t> </a:t>
            </a:r>
            <a:r>
              <a:rPr kumimoji="1" lang="en-US" altLang="ja-JP" b="1" dirty="0">
                <a:latin typeface="Avenir Next" panose="020B0503020202020204" pitchFamily="34" charset="0"/>
              </a:rPr>
              <a:t>X</a:t>
            </a:r>
            <a:r>
              <a:rPr kumimoji="1" lang="en-US" altLang="ja-JP" dirty="0">
                <a:latin typeface="Avenir Next" panose="020B0503020202020204" pitchFamily="34" charset="0"/>
              </a:rPr>
              <a:t>enon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E</a:t>
            </a:r>
            <a:r>
              <a:rPr kumimoji="1" lang="en-US" altLang="ja-JP" dirty="0" err="1">
                <a:latin typeface="Avenir Next" panose="020B0503020202020204" pitchFamily="34" charset="0"/>
              </a:rPr>
              <a:t>lectro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L</a:t>
            </a:r>
            <a:r>
              <a:rPr kumimoji="1" lang="en-US" altLang="ja-JP" dirty="0" err="1">
                <a:latin typeface="Avenir Next" panose="020B0503020202020204" pitchFamily="34" charset="0"/>
              </a:rPr>
              <a:t>uminescence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B1B8DA-895B-954B-9E13-336603D7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2" y="2218274"/>
            <a:ext cx="5054356" cy="3528513"/>
          </a:xfrm>
          <a:prstGeom prst="rect">
            <a:avLst/>
          </a:prstGeom>
        </p:spPr>
      </p:pic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4EFD9074-ADA5-9A4E-8BAF-68D1D37A16F0}"/>
              </a:ext>
            </a:extLst>
          </p:cNvPr>
          <p:cNvSpPr/>
          <p:nvPr/>
        </p:nvSpPr>
        <p:spPr>
          <a:xfrm>
            <a:off x="3699691" y="1406829"/>
            <a:ext cx="1145894" cy="520861"/>
          </a:xfrm>
          <a:prstGeom prst="wedgeRoundRectCallout">
            <a:avLst>
              <a:gd name="adj1" fmla="val 33712"/>
              <a:gd name="adj2" fmla="val 220277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Tracking Plane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3C417DE0-DE13-1848-88E9-13A06BCFA1D1}"/>
              </a:ext>
            </a:extLst>
          </p:cNvPr>
          <p:cNvSpPr/>
          <p:nvPr/>
        </p:nvSpPr>
        <p:spPr>
          <a:xfrm>
            <a:off x="702479" y="1381663"/>
            <a:ext cx="1304656" cy="520861"/>
          </a:xfrm>
          <a:prstGeom prst="wedgeRoundRectCallout">
            <a:avLst>
              <a:gd name="adj1" fmla="val -41653"/>
              <a:gd name="adj2" fmla="val 22759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T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0</a:t>
            </a:r>
            <a:r>
              <a:rPr kumimoji="1" lang="en-US" altLang="ja-JP" dirty="0">
                <a:latin typeface="Avenir Next" panose="020B0503020202020204" pitchFamily="34" charset="0"/>
              </a:rPr>
              <a:t> Timing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8570CCD1-69D9-804E-B5D4-C21EE2C8C323}"/>
              </a:ext>
            </a:extLst>
          </p:cNvPr>
          <p:cNvSpPr/>
          <p:nvPr/>
        </p:nvSpPr>
        <p:spPr>
          <a:xfrm>
            <a:off x="2686049" y="5546663"/>
            <a:ext cx="1911885" cy="520861"/>
          </a:xfrm>
          <a:prstGeom prst="wedgeRoundRectCallout">
            <a:avLst>
              <a:gd name="adj1" fmla="val -28025"/>
              <a:gd name="adj2" fmla="val -84507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Drift Field Cage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29E8B119-AA8B-1741-B277-B118CBA0B489}"/>
              </a:ext>
            </a:extLst>
          </p:cNvPr>
          <p:cNvSpPr/>
          <p:nvPr/>
        </p:nvSpPr>
        <p:spPr>
          <a:xfrm>
            <a:off x="5619750" y="2827838"/>
            <a:ext cx="3365378" cy="3239686"/>
          </a:xfrm>
          <a:prstGeom prst="wedgeRoundRectCallout">
            <a:avLst>
              <a:gd name="adj1" fmla="val -139143"/>
              <a:gd name="adj2" fmla="val 18375"/>
              <a:gd name="adj3" fmla="val 16667"/>
            </a:avLst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30994A0-0961-A847-967C-0113FA1E01BE}"/>
              </a:ext>
            </a:extLst>
          </p:cNvPr>
          <p:cNvSpPr txBox="1"/>
          <p:nvPr/>
        </p:nvSpPr>
        <p:spPr>
          <a:xfrm>
            <a:off x="5854718" y="3015735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Scintillation &amp; PMTs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C9D074D-2099-9343-A2A1-57BA21D842F0}"/>
              </a:ext>
            </a:extLst>
          </p:cNvPr>
          <p:cNvSpPr txBox="1"/>
          <p:nvPr/>
        </p:nvSpPr>
        <p:spPr>
          <a:xfrm>
            <a:off x="5698461" y="3385067"/>
            <a:ext cx="32701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>
                <a:latin typeface="Avenir Next" panose="020B0503020202020204" pitchFamily="34" charset="0"/>
              </a:rPr>
              <a:t>λ</a:t>
            </a:r>
            <a:r>
              <a:rPr kumimoji="1" lang="en-US" altLang="ja-JP" baseline="-25000" dirty="0" err="1">
                <a:latin typeface="Avenir Next" panose="020B0503020202020204" pitchFamily="34" charset="0"/>
              </a:rPr>
              <a:t>Xe</a:t>
            </a:r>
            <a:r>
              <a:rPr kumimoji="1" lang="en-US" altLang="ja-JP" dirty="0">
                <a:latin typeface="Avenir Next" panose="020B0503020202020204" pitchFamily="34" charset="0"/>
              </a:rPr>
              <a:t> ~ 178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Use VUV-sensitive </a:t>
            </a:r>
            <a:br>
              <a:rPr kumimoji="1" lang="en-US" altLang="ja-JP" dirty="0">
                <a:latin typeface="Avenir Next" panose="020B0503020202020204" pitchFamily="34" charset="0"/>
              </a:rPr>
            </a:br>
            <a:r>
              <a:rPr kumimoji="1" lang="en-US" altLang="ja-JP" dirty="0">
                <a:latin typeface="Avenir Next" panose="020B0503020202020204" pitchFamily="34" charset="0"/>
              </a:rPr>
              <a:t>&amp; 1MPa tolerable PMTs by Hamamatsu Photonics K.K.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</a:rPr>
              <a:t>Obtain T</a:t>
            </a:r>
            <a:r>
              <a:rPr kumimoji="1" lang="en-US" altLang="ja-JP" baseline="-25000" dirty="0">
                <a:latin typeface="Avenir Next" panose="020B0503020202020204" pitchFamily="34" charset="0"/>
              </a:rPr>
              <a:t>0</a:t>
            </a:r>
            <a:r>
              <a:rPr kumimoji="1" lang="en-US" altLang="ja-JP" dirty="0">
                <a:latin typeface="Avenir Next" panose="020B0503020202020204" pitchFamily="34" charset="0"/>
              </a:rPr>
              <a:t> of 0v2b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venir Next" panose="020B0503020202020204" pitchFamily="34" charset="0"/>
                <a:sym typeface="Wingdings" pitchFamily="2" charset="2"/>
              </a:rPr>
              <a:t> </a:t>
            </a:r>
            <a:r>
              <a:rPr lang="en" altLang="ja-JP" dirty="0">
                <a:latin typeface="Avenir Next" panose="020B0503020202020204" pitchFamily="34" charset="0"/>
              </a:rPr>
              <a:t>Used to reconstruct Z position from ionization signa</a:t>
            </a:r>
            <a:r>
              <a:rPr kumimoji="1" lang="en-US" altLang="ja-JP" dirty="0">
                <a:latin typeface="Avenir Next" panose="020B0503020202020204" pitchFamily="34" charset="0"/>
              </a:rPr>
              <a:t>l</a:t>
            </a:r>
            <a:endParaRPr lang="en" altLang="ja-JP" dirty="0">
              <a:latin typeface="Avenir Next" panose="020B0503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05B928-C33A-A143-AED0-BE3DE0B76D8C}"/>
              </a:ext>
            </a:extLst>
          </p:cNvPr>
          <p:cNvSpPr txBox="1"/>
          <p:nvPr/>
        </p:nvSpPr>
        <p:spPr>
          <a:xfrm>
            <a:off x="1320193" y="464974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  <a:latin typeface="Avenir Next" panose="020B0503020202020204" pitchFamily="34" charset="0"/>
              </a:rPr>
              <a:t>scintillation</a:t>
            </a:r>
            <a:endParaRPr kumimoji="1" lang="ja-JP" altLang="en-US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3076</TotalTime>
  <Words>1702</Words>
  <Application>Microsoft Macintosh PowerPoint</Application>
  <PresentationFormat>画面に合わせる (4:3)</PresentationFormat>
  <Paragraphs>458</Paragraphs>
  <Slides>32</Slides>
  <Notes>28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3" baseType="lpstr">
      <vt:lpstr>.Hiragino Kaku Gothic Interface W3</vt:lpstr>
      <vt:lpstr>システムフォント</vt:lpstr>
      <vt:lpstr>游ゴシック</vt:lpstr>
      <vt:lpstr>Apple Chancery</vt:lpstr>
      <vt:lpstr>Arial</vt:lpstr>
      <vt:lpstr>Avenir Next</vt:lpstr>
      <vt:lpstr>Calibri</vt:lpstr>
      <vt:lpstr>Cambria Math</vt:lpstr>
      <vt:lpstr>Helvetica</vt:lpstr>
      <vt:lpstr>Times</vt:lpstr>
      <vt:lpstr>Office テーマ</vt:lpstr>
      <vt:lpstr> High-pressure Xe gas TPC for BG-free 0v2b search</vt:lpstr>
      <vt:lpstr>Outline</vt:lpstr>
      <vt:lpstr>Phys. Motivation; 0v2b</vt:lpstr>
      <vt:lpstr>What keys for 0v2b observation</vt:lpstr>
      <vt:lpstr>What keys for 0v2b observation</vt:lpstr>
      <vt:lpstr>What keys for 0v2b observation</vt:lpstr>
      <vt:lpstr>High-Pressure Xenon Gas TPC</vt:lpstr>
      <vt:lpstr>AXEL – Conceptual Design -</vt:lpstr>
      <vt:lpstr>AXEL – Conceptual Design -</vt:lpstr>
      <vt:lpstr>AXEL – Conceptual Design -</vt:lpstr>
      <vt:lpstr>ELCC (Electroluminescence Light Collection Cell)</vt:lpstr>
      <vt:lpstr>ELCC -Pitch Optimization-</vt:lpstr>
      <vt:lpstr>Challenges</vt:lpstr>
      <vt:lpstr>Challenges – Discharge Prob. -</vt:lpstr>
      <vt:lpstr>Challenges – Deep Learning -</vt:lpstr>
      <vt:lpstr>Challenges – Xe+ Track -</vt:lpstr>
      <vt:lpstr>Challenges – Active Shield -</vt:lpstr>
      <vt:lpstr>Current Status - HP10L -</vt:lpstr>
      <vt:lpstr>Current Status - HP10L -</vt:lpstr>
      <vt:lpstr>Future Prospects</vt:lpstr>
      <vt:lpstr>HP180L prototype</vt:lpstr>
      <vt:lpstr>Unit-ELCC</vt:lpstr>
      <vt:lpstr>Electronics board for HP180L</vt:lpstr>
      <vt:lpstr>Cockcroft-Walton Circuit for Drift Electric Field Supply</vt:lpstr>
      <vt:lpstr>Summary</vt:lpstr>
      <vt:lpstr>BACKUP</vt:lpstr>
      <vt:lpstr>One of the future AXEL</vt:lpstr>
      <vt:lpstr>MPPC gain correction</vt:lpstr>
      <vt:lpstr>Deep Learning</vt:lpstr>
      <vt:lpstr>Current Status - HP10L -</vt:lpstr>
      <vt:lpstr>AXEL – Conceptual Design -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AXEL:  High-pressure Xe gas TPC for BG-free 0v2b search</dc:title>
  <dc:creator>小原脩平</dc:creator>
  <cp:lastModifiedBy>小原脩平</cp:lastModifiedBy>
  <cp:revision>194</cp:revision>
  <cp:lastPrinted>2019-02-14T13:08:04Z</cp:lastPrinted>
  <dcterms:created xsi:type="dcterms:W3CDTF">2019-01-30T07:15:08Z</dcterms:created>
  <dcterms:modified xsi:type="dcterms:W3CDTF">2019-03-04T04:29:09Z</dcterms:modified>
</cp:coreProperties>
</file>