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lzxnzK3b44mdAvrqUoYm5RmdW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菅島 文悟"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1-31T17:59:00.393" idx="1">
    <p:pos x="6000" y="0"/>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IAUeLb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4"/>
        <p:cNvGrpSpPr/>
        <p:nvPr/>
      </p:nvGrpSpPr>
      <p:grpSpPr>
        <a:xfrm>
          <a:off x="0" y="0"/>
          <a:ext cx="0" cy="0"/>
          <a:chOff x="0" y="0"/>
          <a:chExt cx="0" cy="0"/>
        </a:xfrm>
      </p:grpSpPr>
      <p:sp>
        <p:nvSpPr>
          <p:cNvPr id="55" name="Google Shape;55;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5800" y="1310622"/>
            <a:ext cx="77724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01F1E"/>
              </a:buClr>
              <a:buSzPct val="100000"/>
              <a:buFont typeface="Arial"/>
              <a:buNone/>
            </a:pPr>
            <a:r>
              <a:rPr lang="ja-JP" sz="3600" b="0" i="0">
                <a:solidFill>
                  <a:srgbClr val="201F1E"/>
                </a:solidFill>
                <a:latin typeface="Arial"/>
                <a:ea typeface="Arial"/>
                <a:cs typeface="Arial"/>
                <a:sym typeface="Arial"/>
              </a:rPr>
              <a:t>AXEL実験: </a:t>
            </a:r>
            <a:br>
              <a:rPr lang="ja-JP" sz="3600" b="0" i="0">
                <a:solidFill>
                  <a:srgbClr val="201F1E"/>
                </a:solidFill>
                <a:latin typeface="Arial"/>
                <a:ea typeface="Arial"/>
                <a:cs typeface="Arial"/>
                <a:sym typeface="Arial"/>
              </a:rPr>
            </a:br>
            <a:r>
              <a:rPr lang="ja-JP" sz="3600" b="0" i="0">
                <a:solidFill>
                  <a:srgbClr val="201F1E"/>
                </a:solidFill>
                <a:latin typeface="Arial"/>
                <a:ea typeface="Arial"/>
                <a:cs typeface="Arial"/>
                <a:sym typeface="Arial"/>
              </a:rPr>
              <a:t>ニュートリノレス二重ベータ崩壊探索のための</a:t>
            </a:r>
            <a:br>
              <a:rPr lang="ja-JP" sz="3600" b="0" i="0">
                <a:solidFill>
                  <a:srgbClr val="201F1E"/>
                </a:solidFill>
                <a:latin typeface="Arial"/>
                <a:ea typeface="Arial"/>
                <a:cs typeface="Arial"/>
                <a:sym typeface="Arial"/>
              </a:rPr>
            </a:br>
            <a:r>
              <a:rPr lang="ja-JP" sz="3600" b="0" i="0">
                <a:solidFill>
                  <a:srgbClr val="201F1E"/>
                </a:solidFill>
                <a:latin typeface="Arial"/>
                <a:ea typeface="Arial"/>
                <a:cs typeface="Arial"/>
                <a:sym typeface="Arial"/>
              </a:rPr>
              <a:t>固体キセノンを用いた</a:t>
            </a:r>
            <a:br>
              <a:rPr lang="ja-JP" sz="3600" b="0" i="0">
                <a:solidFill>
                  <a:srgbClr val="201F1E"/>
                </a:solidFill>
                <a:latin typeface="Arial"/>
                <a:ea typeface="Arial"/>
                <a:cs typeface="Arial"/>
                <a:sym typeface="Arial"/>
              </a:rPr>
            </a:br>
            <a:r>
              <a:rPr lang="ja-JP" sz="3600" b="0" i="0">
                <a:solidFill>
                  <a:srgbClr val="201F1E"/>
                </a:solidFill>
                <a:latin typeface="Arial"/>
                <a:ea typeface="Arial"/>
                <a:cs typeface="Arial"/>
                <a:sym typeface="Arial"/>
              </a:rPr>
              <a:t>バリウムイオン検出に向けた試み</a:t>
            </a:r>
            <a:br>
              <a:rPr lang="ja-JP" sz="3600"/>
            </a:br>
            <a:endParaRPr sz="3600"/>
          </a:p>
        </p:txBody>
      </p:sp>
      <p:sp>
        <p:nvSpPr>
          <p:cNvPr id="89" name="Google Shape;89;p1"/>
          <p:cNvSpPr txBox="1">
            <a:spLocks noGrp="1"/>
          </p:cNvSpPr>
          <p:nvPr>
            <p:ph type="subTitle" idx="1"/>
          </p:nvPr>
        </p:nvSpPr>
        <p:spPr>
          <a:xfrm>
            <a:off x="3437966" y="6351929"/>
            <a:ext cx="4119281" cy="3702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ja-JP" sz="1600"/>
              <a:t>2021/03/13　日本物理学会第76回年次大会</a:t>
            </a:r>
            <a:endParaRPr sz="1600"/>
          </a:p>
        </p:txBody>
      </p:sp>
      <p:sp>
        <p:nvSpPr>
          <p:cNvPr id="90" name="Google Shape;90;p1"/>
          <p:cNvSpPr txBox="1"/>
          <p:nvPr/>
        </p:nvSpPr>
        <p:spPr>
          <a:xfrm>
            <a:off x="1047750" y="3469622"/>
            <a:ext cx="7048500" cy="1018227"/>
          </a:xfrm>
          <a:prstGeom prst="rect">
            <a:avLst/>
          </a:prstGeom>
          <a:blipFill rotWithShape="1">
            <a:blip r:embed="rId3">
              <a:alphaModFix/>
            </a:blip>
            <a:stretch>
              <a:fillRect t="-4188" b="-838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883024" y="4922710"/>
            <a:ext cx="7413813" cy="370230"/>
          </a:xfrm>
          <a:prstGeom prst="rect">
            <a:avLst/>
          </a:prstGeom>
          <a:blipFill rotWithShape="1">
            <a:blip r:embed="rId4">
              <a:alphaModFix/>
            </a:blip>
            <a:stretch>
              <a:fillRect t="-9998" b="-2666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2" name="Google Shape;92;p1"/>
          <p:cNvSpPr txBox="1"/>
          <p:nvPr/>
        </p:nvSpPr>
        <p:spPr>
          <a:xfrm>
            <a:off x="7741024" y="6332675"/>
            <a:ext cx="12012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201F1E"/>
                </a:solidFill>
                <a:latin typeface="Arial"/>
                <a:ea typeface="Arial"/>
                <a:cs typeface="Arial"/>
                <a:sym typeface="Arial"/>
              </a:rPr>
              <a:t>13aV2-12</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p:nvPr/>
        </p:nvSpPr>
        <p:spPr>
          <a:xfrm>
            <a:off x="268940" y="349624"/>
            <a:ext cx="78082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真空中でのイオン源の加熱</a:t>
            </a:r>
            <a:endParaRPr sz="1400" b="0" i="0" u="none" strike="noStrike" cap="none">
              <a:solidFill>
                <a:srgbClr val="000000"/>
              </a:solidFill>
              <a:latin typeface="Arial"/>
              <a:ea typeface="Arial"/>
              <a:cs typeface="Arial"/>
              <a:sym typeface="Arial"/>
            </a:endParaRPr>
          </a:p>
        </p:txBody>
      </p:sp>
      <p:pic>
        <p:nvPicPr>
          <p:cNvPr id="241" name="Google Shape;241;p10"/>
          <p:cNvPicPr preferRelativeResize="0"/>
          <p:nvPr/>
        </p:nvPicPr>
        <p:blipFill rotWithShape="1">
          <a:blip r:embed="rId3">
            <a:alphaModFix/>
          </a:blip>
          <a:srcRect/>
          <a:stretch/>
        </p:blipFill>
        <p:spPr>
          <a:xfrm>
            <a:off x="515749" y="2480173"/>
            <a:ext cx="2749505" cy="2541390"/>
          </a:xfrm>
          <a:prstGeom prst="rect">
            <a:avLst/>
          </a:prstGeom>
          <a:noFill/>
          <a:ln>
            <a:noFill/>
          </a:ln>
        </p:spPr>
      </p:pic>
      <p:sp>
        <p:nvSpPr>
          <p:cNvPr id="242" name="Google Shape;242;p10"/>
          <p:cNvSpPr txBox="1"/>
          <p:nvPr/>
        </p:nvSpPr>
        <p:spPr>
          <a:xfrm>
            <a:off x="766762" y="1242624"/>
            <a:ext cx="717596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・真空中であったためイオンの運動が電場に沿わなかったか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・フィールドケージの歪みでイオンが到達できなかったか</a:t>
            </a:r>
            <a:endParaRPr sz="1400" b="0" i="0" u="none" strike="noStrike" cap="none">
              <a:solidFill>
                <a:srgbClr val="000000"/>
              </a:solidFill>
              <a:latin typeface="Arial"/>
              <a:ea typeface="Arial"/>
              <a:cs typeface="Arial"/>
              <a:sym typeface="Arial"/>
            </a:endParaRPr>
          </a:p>
        </p:txBody>
      </p:sp>
      <p:sp>
        <p:nvSpPr>
          <p:cNvPr id="243" name="Google Shape;243;p10"/>
          <p:cNvSpPr txBox="1"/>
          <p:nvPr/>
        </p:nvSpPr>
        <p:spPr>
          <a:xfrm>
            <a:off x="515749" y="998383"/>
            <a:ext cx="67098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Calibri"/>
                <a:ea typeface="Calibri"/>
                <a:cs typeface="Calibri"/>
                <a:sym typeface="Calibri"/>
              </a:rPr>
              <a:t>ファラデーカップで有意な電流は検出されなかった。</a:t>
            </a:r>
            <a:endParaRPr sz="1400" b="0" i="0" u="none" strike="noStrike" cap="none">
              <a:solidFill>
                <a:srgbClr val="000000"/>
              </a:solidFill>
              <a:latin typeface="Arial"/>
              <a:ea typeface="Arial"/>
              <a:cs typeface="Arial"/>
              <a:sym typeface="Arial"/>
            </a:endParaRPr>
          </a:p>
        </p:txBody>
      </p:sp>
      <p:sp>
        <p:nvSpPr>
          <p:cNvPr id="244" name="Google Shape;244;p10"/>
          <p:cNvSpPr txBox="1"/>
          <p:nvPr/>
        </p:nvSpPr>
        <p:spPr>
          <a:xfrm>
            <a:off x="3891950" y="2325425"/>
            <a:ext cx="4692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こうした仮定のもとセットアップを変更。</a:t>
            </a:r>
            <a:endParaRPr sz="1400" b="0" i="0" u="none" strike="noStrike" cap="none">
              <a:solidFill>
                <a:srgbClr val="000000"/>
              </a:solidFill>
              <a:latin typeface="Arial"/>
              <a:ea typeface="Arial"/>
              <a:cs typeface="Arial"/>
              <a:sym typeface="Arial"/>
            </a:endParaRPr>
          </a:p>
        </p:txBody>
      </p:sp>
      <p:cxnSp>
        <p:nvCxnSpPr>
          <p:cNvPr id="245" name="Google Shape;245;p10"/>
          <p:cNvCxnSpPr>
            <a:stCxn id="246" idx="1"/>
          </p:cNvCxnSpPr>
          <p:nvPr/>
        </p:nvCxnSpPr>
        <p:spPr>
          <a:xfrm rot="10800000">
            <a:off x="2082936" y="3100331"/>
            <a:ext cx="1776300" cy="56100"/>
          </a:xfrm>
          <a:prstGeom prst="straightConnector1">
            <a:avLst/>
          </a:prstGeom>
          <a:noFill/>
          <a:ln w="38100" cap="flat" cmpd="sng">
            <a:solidFill>
              <a:srgbClr val="FF0000"/>
            </a:solidFill>
            <a:prstDash val="solid"/>
            <a:miter lim="800000"/>
            <a:headEnd type="none" w="sm" len="sm"/>
            <a:tailEnd type="triangle" w="med" len="med"/>
          </a:ln>
        </p:spPr>
      </p:cxnSp>
      <p:sp>
        <p:nvSpPr>
          <p:cNvPr id="246" name="Google Shape;246;p10"/>
          <p:cNvSpPr txBox="1"/>
          <p:nvPr/>
        </p:nvSpPr>
        <p:spPr>
          <a:xfrm>
            <a:off x="3859236" y="2694766"/>
            <a:ext cx="445545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イオン源のすぐそばに設置した金属板を</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ファラデーカップとして用いる。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その結果の温度と電流の関係</a:t>
            </a:r>
            <a:endParaRPr sz="1800" b="0" i="0" u="none" strike="noStrike" cap="none">
              <a:solidFill>
                <a:schemeClr val="dk1"/>
              </a:solidFill>
              <a:latin typeface="Calibri"/>
              <a:ea typeface="Calibri"/>
              <a:cs typeface="Calibri"/>
              <a:sym typeface="Calibri"/>
            </a:endParaRPr>
          </a:p>
        </p:txBody>
      </p:sp>
      <p:pic>
        <p:nvPicPr>
          <p:cNvPr id="247" name="Google Shape;247;p10"/>
          <p:cNvPicPr preferRelativeResize="0"/>
          <p:nvPr/>
        </p:nvPicPr>
        <p:blipFill rotWithShape="1">
          <a:blip r:embed="rId4">
            <a:alphaModFix/>
          </a:blip>
          <a:srcRect/>
          <a:stretch/>
        </p:blipFill>
        <p:spPr>
          <a:xfrm>
            <a:off x="4061011" y="3542272"/>
            <a:ext cx="4117321" cy="2922831"/>
          </a:xfrm>
          <a:prstGeom prst="rect">
            <a:avLst/>
          </a:prstGeom>
          <a:noFill/>
          <a:ln>
            <a:noFill/>
          </a:ln>
        </p:spPr>
      </p:pic>
      <p:sp>
        <p:nvSpPr>
          <p:cNvPr id="248" name="Google Shape;248;p10"/>
          <p:cNvSpPr txBox="1"/>
          <p:nvPr/>
        </p:nvSpPr>
        <p:spPr>
          <a:xfrm rot="-5400000">
            <a:off x="3095780" y="3550023"/>
            <a:ext cx="18468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Calibri"/>
                <a:ea typeface="Calibri"/>
                <a:cs typeface="Calibri"/>
                <a:sym typeface="Calibri"/>
              </a:rPr>
              <a:t>電流[uA]</a:t>
            </a:r>
            <a:endParaRPr sz="1400" b="0" i="0" u="none" strike="noStrike" cap="none">
              <a:solidFill>
                <a:schemeClr val="dk1"/>
              </a:solidFill>
              <a:latin typeface="Calibri"/>
              <a:ea typeface="Calibri"/>
              <a:cs typeface="Calibri"/>
              <a:sym typeface="Calibri"/>
            </a:endParaRPr>
          </a:p>
        </p:txBody>
      </p:sp>
      <p:sp>
        <p:nvSpPr>
          <p:cNvPr id="249" name="Google Shape;249;p10"/>
          <p:cNvSpPr txBox="1"/>
          <p:nvPr/>
        </p:nvSpPr>
        <p:spPr>
          <a:xfrm>
            <a:off x="6467894" y="6465104"/>
            <a:ext cx="18468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Calibri"/>
                <a:ea typeface="Calibri"/>
                <a:cs typeface="Calibri"/>
                <a:sym typeface="Calibri"/>
              </a:rPr>
              <a:t>イオン源温度[degC]</a:t>
            </a:r>
            <a:endParaRPr sz="1400" b="0" i="0" u="none" strike="noStrike" cap="none">
              <a:solidFill>
                <a:schemeClr val="dk1"/>
              </a:solidFill>
              <a:latin typeface="Calibri"/>
              <a:ea typeface="Calibri"/>
              <a:cs typeface="Calibri"/>
              <a:sym typeface="Calibri"/>
            </a:endParaRPr>
          </a:p>
        </p:txBody>
      </p:sp>
      <p:sp>
        <p:nvSpPr>
          <p:cNvPr id="250" name="Google Shape;250;p10"/>
          <p:cNvSpPr txBox="1"/>
          <p:nvPr/>
        </p:nvSpPr>
        <p:spPr>
          <a:xfrm>
            <a:off x="439575" y="5548550"/>
            <a:ext cx="3733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イオン源表面に付着していた物が</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電離して観測されたか</a:t>
            </a:r>
            <a:endParaRPr sz="1400" b="0" i="0" u="none" strike="noStrike" cap="none">
              <a:solidFill>
                <a:srgbClr val="000000"/>
              </a:solidFill>
              <a:latin typeface="Arial"/>
              <a:ea typeface="Arial"/>
              <a:cs typeface="Arial"/>
              <a:sym typeface="Arial"/>
            </a:endParaRPr>
          </a:p>
        </p:txBody>
      </p:sp>
      <p:cxnSp>
        <p:nvCxnSpPr>
          <p:cNvPr id="251" name="Google Shape;251;p10"/>
          <p:cNvCxnSpPr/>
          <p:nvPr/>
        </p:nvCxnSpPr>
        <p:spPr>
          <a:xfrm rot="10800000" flipH="1">
            <a:off x="3887850" y="5119975"/>
            <a:ext cx="2250300" cy="859800"/>
          </a:xfrm>
          <a:prstGeom prst="straightConnector1">
            <a:avLst/>
          </a:prstGeom>
          <a:noFill/>
          <a:ln w="38100" cap="flat" cmpd="sng">
            <a:solidFill>
              <a:srgbClr val="FF0000"/>
            </a:solidFill>
            <a:prstDash val="solid"/>
            <a:miter lim="800000"/>
            <a:headEnd type="none" w="sm" len="sm"/>
            <a:tailEnd type="triangle" w="med" len="med"/>
          </a:ln>
        </p:spPr>
      </p:cxnSp>
      <p:sp>
        <p:nvSpPr>
          <p:cNvPr id="252" name="Google Shape;25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p:nvPr/>
        </p:nvSpPr>
        <p:spPr>
          <a:xfrm>
            <a:off x="268940" y="349624"/>
            <a:ext cx="78082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ガスキセノン中でのイオン源の加熱</a:t>
            </a:r>
            <a:endParaRPr sz="1400" b="0" i="0" u="none" strike="noStrike" cap="none">
              <a:solidFill>
                <a:srgbClr val="000000"/>
              </a:solidFill>
              <a:latin typeface="Arial"/>
              <a:ea typeface="Arial"/>
              <a:cs typeface="Arial"/>
              <a:sym typeface="Arial"/>
            </a:endParaRPr>
          </a:p>
        </p:txBody>
      </p:sp>
      <p:sp>
        <p:nvSpPr>
          <p:cNvPr id="258" name="Google Shape;258;p11"/>
          <p:cNvSpPr txBox="1"/>
          <p:nvPr/>
        </p:nvSpPr>
        <p:spPr>
          <a:xfrm>
            <a:off x="331693" y="860776"/>
            <a:ext cx="794273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前項と同じセットアップで</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チェンバーにキセノン約1 atmを導入し、イオン源を加熱</a:t>
            </a:r>
            <a:endParaRPr sz="1400" b="0" i="0" u="none" strike="noStrike" cap="none">
              <a:solidFill>
                <a:srgbClr val="000000"/>
              </a:solidFill>
              <a:latin typeface="Arial"/>
              <a:ea typeface="Arial"/>
              <a:cs typeface="Arial"/>
              <a:sym typeface="Arial"/>
            </a:endParaRPr>
          </a:p>
        </p:txBody>
      </p:sp>
      <p:pic>
        <p:nvPicPr>
          <p:cNvPr id="259" name="Google Shape;259;p11"/>
          <p:cNvPicPr preferRelativeResize="0"/>
          <p:nvPr/>
        </p:nvPicPr>
        <p:blipFill rotWithShape="1">
          <a:blip r:embed="rId3">
            <a:alphaModFix/>
          </a:blip>
          <a:srcRect/>
          <a:stretch/>
        </p:blipFill>
        <p:spPr>
          <a:xfrm>
            <a:off x="134191" y="3012427"/>
            <a:ext cx="4585726" cy="3485755"/>
          </a:xfrm>
          <a:prstGeom prst="rect">
            <a:avLst/>
          </a:prstGeom>
          <a:noFill/>
          <a:ln>
            <a:noFill/>
          </a:ln>
        </p:spPr>
      </p:pic>
      <p:pic>
        <p:nvPicPr>
          <p:cNvPr id="260" name="Google Shape;260;p11"/>
          <p:cNvPicPr preferRelativeResize="0"/>
          <p:nvPr/>
        </p:nvPicPr>
        <p:blipFill rotWithShape="1">
          <a:blip r:embed="rId4">
            <a:alphaModFix/>
          </a:blip>
          <a:srcRect/>
          <a:stretch/>
        </p:blipFill>
        <p:spPr>
          <a:xfrm>
            <a:off x="1624395" y="2419149"/>
            <a:ext cx="2947605" cy="574318"/>
          </a:xfrm>
          <a:prstGeom prst="rect">
            <a:avLst/>
          </a:prstGeom>
          <a:noFill/>
          <a:ln>
            <a:noFill/>
          </a:ln>
        </p:spPr>
      </p:pic>
      <p:sp>
        <p:nvSpPr>
          <p:cNvPr id="261" name="Google Shape;261;p11"/>
          <p:cNvSpPr txBox="1"/>
          <p:nvPr/>
        </p:nvSpPr>
        <p:spPr>
          <a:xfrm>
            <a:off x="331693" y="1753857"/>
            <a:ext cx="8050307" cy="646331"/>
          </a:xfrm>
          <a:prstGeom prst="rect">
            <a:avLst/>
          </a:prstGeom>
          <a:blipFill rotWithShape="1">
            <a:blip r:embed="rId5">
              <a:alphaModFix/>
            </a:blip>
            <a:stretch>
              <a:fillRect l="-604" t="-4715" b="-1509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262" name="Google Shape;262;p11"/>
          <p:cNvPicPr preferRelativeResize="0"/>
          <p:nvPr/>
        </p:nvPicPr>
        <p:blipFill rotWithShape="1">
          <a:blip r:embed="rId6">
            <a:alphaModFix/>
          </a:blip>
          <a:srcRect/>
          <a:stretch/>
        </p:blipFill>
        <p:spPr>
          <a:xfrm>
            <a:off x="4719917" y="2551002"/>
            <a:ext cx="4260776" cy="272690"/>
          </a:xfrm>
          <a:prstGeom prst="rect">
            <a:avLst/>
          </a:prstGeom>
          <a:noFill/>
          <a:ln>
            <a:noFill/>
          </a:ln>
        </p:spPr>
      </p:pic>
      <p:sp>
        <p:nvSpPr>
          <p:cNvPr id="263" name="Google Shape;263;p11"/>
          <p:cNvSpPr txBox="1"/>
          <p:nvPr/>
        </p:nvSpPr>
        <p:spPr>
          <a:xfrm>
            <a:off x="4805082" y="3312230"/>
            <a:ext cx="4069978"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ファラデーカップに-100 Vを印加</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イオン源の温度を上昇させながら</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電流を計測</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イオン源温度と電流値の関係を</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上の関数でフィット</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このイオン化エネルギーは</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5.7 ± 0.2 eV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程度と見積もられる。</a:t>
            </a:r>
            <a:endParaRPr sz="1800" b="0" i="0" u="none" strike="noStrike" cap="none">
              <a:solidFill>
                <a:schemeClr val="dk1"/>
              </a:solidFill>
              <a:latin typeface="Calibri"/>
              <a:ea typeface="Calibri"/>
              <a:cs typeface="Calibri"/>
              <a:sym typeface="Calibri"/>
            </a:endParaRPr>
          </a:p>
        </p:txBody>
      </p:sp>
      <p:sp>
        <p:nvSpPr>
          <p:cNvPr id="264" name="Google Shape;264;p11"/>
          <p:cNvSpPr txBox="1"/>
          <p:nvPr/>
        </p:nvSpPr>
        <p:spPr>
          <a:xfrm>
            <a:off x="3451411" y="6352144"/>
            <a:ext cx="470199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バリウムの第一イオン化エネルギーは5.2 eV</a:t>
            </a:r>
            <a:endParaRPr sz="1800" b="0" i="0" u="none" strike="noStrike" cap="none">
              <a:solidFill>
                <a:schemeClr val="dk1"/>
              </a:solidFill>
              <a:latin typeface="Calibri"/>
              <a:ea typeface="Calibri"/>
              <a:cs typeface="Calibri"/>
              <a:sym typeface="Calibri"/>
            </a:endParaRPr>
          </a:p>
        </p:txBody>
      </p:sp>
      <p:sp>
        <p:nvSpPr>
          <p:cNvPr id="265" name="Google Shape;26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2"/>
          <p:cNvPicPr preferRelativeResize="0"/>
          <p:nvPr/>
        </p:nvPicPr>
        <p:blipFill rotWithShape="1">
          <a:blip r:embed="rId3">
            <a:alphaModFix/>
          </a:blip>
          <a:srcRect/>
          <a:stretch/>
        </p:blipFill>
        <p:spPr>
          <a:xfrm>
            <a:off x="169766" y="3341821"/>
            <a:ext cx="4116084" cy="3123902"/>
          </a:xfrm>
          <a:prstGeom prst="rect">
            <a:avLst/>
          </a:prstGeom>
          <a:noFill/>
          <a:ln>
            <a:noFill/>
          </a:ln>
        </p:spPr>
      </p:pic>
      <p:sp>
        <p:nvSpPr>
          <p:cNvPr id="271" name="Google Shape;271;p12"/>
          <p:cNvSpPr txBox="1"/>
          <p:nvPr/>
        </p:nvSpPr>
        <p:spPr>
          <a:xfrm>
            <a:off x="268940" y="349624"/>
            <a:ext cx="78082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ガスキセノン中でのイオン源の加熱</a:t>
            </a:r>
            <a:endParaRPr sz="1400" b="0" i="0" u="none" strike="noStrike" cap="none">
              <a:solidFill>
                <a:srgbClr val="000000"/>
              </a:solidFill>
              <a:latin typeface="Arial"/>
              <a:ea typeface="Arial"/>
              <a:cs typeface="Arial"/>
              <a:sym typeface="Arial"/>
            </a:endParaRPr>
          </a:p>
        </p:txBody>
      </p:sp>
      <p:sp>
        <p:nvSpPr>
          <p:cNvPr id="272" name="Google Shape;272;p12"/>
          <p:cNvSpPr txBox="1"/>
          <p:nvPr/>
        </p:nvSpPr>
        <p:spPr>
          <a:xfrm>
            <a:off x="546848" y="872844"/>
            <a:ext cx="666974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ファラデーカップに印加する電圧と電流値の関係</a:t>
            </a:r>
            <a:endParaRPr sz="1400" b="0" i="0" u="none" strike="noStrike" cap="none">
              <a:solidFill>
                <a:srgbClr val="000000"/>
              </a:solidFill>
              <a:latin typeface="Arial"/>
              <a:ea typeface="Arial"/>
              <a:cs typeface="Arial"/>
              <a:sym typeface="Arial"/>
            </a:endParaRPr>
          </a:p>
        </p:txBody>
      </p:sp>
      <p:sp>
        <p:nvSpPr>
          <p:cNvPr id="273" name="Google Shape;273;p12"/>
          <p:cNvSpPr txBox="1"/>
          <p:nvPr/>
        </p:nvSpPr>
        <p:spPr>
          <a:xfrm>
            <a:off x="546842" y="1460328"/>
            <a:ext cx="3003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イオン源1043℃</a:t>
            </a:r>
            <a:endParaRPr sz="1400" b="0" i="0" u="none" strike="noStrike" cap="none">
              <a:solidFill>
                <a:srgbClr val="000000"/>
              </a:solidFill>
              <a:latin typeface="Arial"/>
              <a:ea typeface="Arial"/>
              <a:cs typeface="Arial"/>
              <a:sym typeface="Arial"/>
            </a:endParaRPr>
          </a:p>
        </p:txBody>
      </p:sp>
      <p:pic>
        <p:nvPicPr>
          <p:cNvPr id="274" name="Google Shape;274;p12"/>
          <p:cNvPicPr preferRelativeResize="0"/>
          <p:nvPr/>
        </p:nvPicPr>
        <p:blipFill rotWithShape="1">
          <a:blip r:embed="rId4">
            <a:alphaModFix/>
          </a:blip>
          <a:srcRect/>
          <a:stretch/>
        </p:blipFill>
        <p:spPr>
          <a:xfrm>
            <a:off x="2444241" y="1842161"/>
            <a:ext cx="5477434" cy="659537"/>
          </a:xfrm>
          <a:prstGeom prst="rect">
            <a:avLst/>
          </a:prstGeom>
          <a:noFill/>
          <a:ln>
            <a:noFill/>
          </a:ln>
        </p:spPr>
      </p:pic>
      <p:pic>
        <p:nvPicPr>
          <p:cNvPr id="275" name="Google Shape;275;p12"/>
          <p:cNvPicPr preferRelativeResize="0"/>
          <p:nvPr/>
        </p:nvPicPr>
        <p:blipFill rotWithShape="1">
          <a:blip r:embed="rId5">
            <a:alphaModFix/>
          </a:blip>
          <a:srcRect/>
          <a:stretch/>
        </p:blipFill>
        <p:spPr>
          <a:xfrm>
            <a:off x="2959643" y="2514216"/>
            <a:ext cx="4912659" cy="635537"/>
          </a:xfrm>
          <a:prstGeom prst="rect">
            <a:avLst/>
          </a:prstGeom>
          <a:noFill/>
          <a:ln>
            <a:noFill/>
          </a:ln>
        </p:spPr>
      </p:pic>
      <p:sp>
        <p:nvSpPr>
          <p:cNvPr id="276" name="Google Shape;276;p12"/>
          <p:cNvSpPr txBox="1"/>
          <p:nvPr/>
        </p:nvSpPr>
        <p:spPr>
          <a:xfrm>
            <a:off x="4693075" y="3690275"/>
            <a:ext cx="35463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負電圧でイオン、</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正電圧で電子</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が観測されたと推測している。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〇電圧の正負で挙動が異なる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→単純な導通とは考えにくい</a:t>
            </a:r>
            <a:endParaRPr sz="1800" b="0" i="0" u="none" strike="noStrike" cap="none">
              <a:solidFill>
                <a:schemeClr val="dk1"/>
              </a:solidFill>
              <a:latin typeface="Calibri"/>
              <a:ea typeface="Calibri"/>
              <a:cs typeface="Calibri"/>
              <a:sym typeface="Calibri"/>
            </a:endParaRPr>
          </a:p>
        </p:txBody>
      </p:sp>
      <p:sp>
        <p:nvSpPr>
          <p:cNvPr id="277" name="Google Shape;277;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3"/>
          <p:cNvPicPr preferRelativeResize="0"/>
          <p:nvPr/>
        </p:nvPicPr>
        <p:blipFill rotWithShape="1">
          <a:blip r:embed="rId3">
            <a:alphaModFix/>
          </a:blip>
          <a:srcRect/>
          <a:stretch/>
        </p:blipFill>
        <p:spPr>
          <a:xfrm>
            <a:off x="60696" y="2963526"/>
            <a:ext cx="4348078" cy="2469087"/>
          </a:xfrm>
          <a:prstGeom prst="rect">
            <a:avLst/>
          </a:prstGeom>
          <a:noFill/>
          <a:ln>
            <a:noFill/>
          </a:ln>
        </p:spPr>
      </p:pic>
      <p:pic>
        <p:nvPicPr>
          <p:cNvPr id="283" name="Google Shape;283;p13"/>
          <p:cNvPicPr preferRelativeResize="0"/>
          <p:nvPr/>
        </p:nvPicPr>
        <p:blipFill rotWithShape="1">
          <a:blip r:embed="rId4">
            <a:alphaModFix/>
          </a:blip>
          <a:srcRect/>
          <a:stretch/>
        </p:blipFill>
        <p:spPr>
          <a:xfrm>
            <a:off x="4395755" y="2963526"/>
            <a:ext cx="4540868" cy="2760421"/>
          </a:xfrm>
          <a:prstGeom prst="rect">
            <a:avLst/>
          </a:prstGeom>
          <a:noFill/>
          <a:ln>
            <a:noFill/>
          </a:ln>
        </p:spPr>
      </p:pic>
      <p:sp>
        <p:nvSpPr>
          <p:cNvPr id="284" name="Google Shape;284;p13"/>
          <p:cNvSpPr txBox="1"/>
          <p:nvPr/>
        </p:nvSpPr>
        <p:spPr>
          <a:xfrm>
            <a:off x="268940" y="349624"/>
            <a:ext cx="78082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ガスキセノン中でのイオン源の加熱</a:t>
            </a:r>
            <a:endParaRPr sz="1400" b="0" i="0" u="none" strike="noStrike" cap="none">
              <a:solidFill>
                <a:srgbClr val="000000"/>
              </a:solidFill>
              <a:latin typeface="Arial"/>
              <a:ea typeface="Arial"/>
              <a:cs typeface="Arial"/>
              <a:sym typeface="Arial"/>
            </a:endParaRPr>
          </a:p>
        </p:txBody>
      </p:sp>
      <p:sp>
        <p:nvSpPr>
          <p:cNvPr id="285" name="Google Shape;285;p13"/>
          <p:cNvSpPr txBox="1"/>
          <p:nvPr/>
        </p:nvSpPr>
        <p:spPr>
          <a:xfrm>
            <a:off x="335900" y="5432625"/>
            <a:ext cx="42426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温度を下げていく際、</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大きな電流が流れる現象が見られた。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(黒) 上げていく時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(赤) 下げていく時</a:t>
            </a:r>
            <a:endParaRPr sz="1400" b="0" i="0" u="none" strike="noStrike" cap="none">
              <a:solidFill>
                <a:srgbClr val="000000"/>
              </a:solidFill>
              <a:latin typeface="Arial"/>
              <a:ea typeface="Arial"/>
              <a:cs typeface="Arial"/>
              <a:sym typeface="Arial"/>
            </a:endParaRPr>
          </a:p>
        </p:txBody>
      </p:sp>
      <p:sp>
        <p:nvSpPr>
          <p:cNvPr id="286" name="Google Shape;286;p13"/>
          <p:cNvSpPr txBox="1"/>
          <p:nvPr/>
        </p:nvSpPr>
        <p:spPr>
          <a:xfrm>
            <a:off x="4735226" y="5663445"/>
            <a:ext cx="386192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温度を下げた瞬間から計測された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電流の例</a:t>
            </a:r>
            <a:endParaRPr sz="1800" b="0" i="0" u="none" strike="noStrike" cap="none">
              <a:solidFill>
                <a:schemeClr val="dk1"/>
              </a:solidFill>
              <a:latin typeface="Calibri"/>
              <a:ea typeface="Calibri"/>
              <a:cs typeface="Calibri"/>
              <a:sym typeface="Calibri"/>
            </a:endParaRPr>
          </a:p>
        </p:txBody>
      </p:sp>
      <p:sp>
        <p:nvSpPr>
          <p:cNvPr id="287" name="Google Shape;287;p13"/>
          <p:cNvSpPr txBox="1"/>
          <p:nvPr/>
        </p:nvSpPr>
        <p:spPr>
          <a:xfrm>
            <a:off x="528916" y="1045730"/>
            <a:ext cx="82296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温度を下げる際には上げる際より多くの電流が流れた(左図)。</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右図のように温度を下げた瞬間に流れる電流を記録してしまったためか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→対流によって不純物がファラデーカップに運ばれたためか</a:t>
            </a:r>
            <a:endParaRPr sz="1800" b="0" i="0" u="none" strike="noStrike" cap="none">
              <a:solidFill>
                <a:schemeClr val="dk1"/>
              </a:solidFill>
              <a:latin typeface="Calibri"/>
              <a:ea typeface="Calibri"/>
              <a:cs typeface="Calibri"/>
              <a:sym typeface="Calibri"/>
            </a:endParaRPr>
          </a:p>
        </p:txBody>
      </p:sp>
      <p:sp>
        <p:nvSpPr>
          <p:cNvPr id="288" name="Google Shape;288;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13</a:t>
            </a:fld>
            <a:endParaRPr/>
          </a:p>
        </p:txBody>
      </p:sp>
      <p:cxnSp>
        <p:nvCxnSpPr>
          <p:cNvPr id="289" name="Google Shape;289;p13"/>
          <p:cNvCxnSpPr/>
          <p:nvPr/>
        </p:nvCxnSpPr>
        <p:spPr>
          <a:xfrm rot="10800000" flipH="1">
            <a:off x="3512875" y="4174075"/>
            <a:ext cx="552600" cy="888000"/>
          </a:xfrm>
          <a:prstGeom prst="straightConnector1">
            <a:avLst/>
          </a:prstGeom>
          <a:noFill/>
          <a:ln w="9525" cap="flat" cmpd="sng">
            <a:solidFill>
              <a:schemeClr val="dk2"/>
            </a:solidFill>
            <a:prstDash val="solid"/>
            <a:round/>
            <a:headEnd type="none" w="sm" len="sm"/>
            <a:tailEnd type="triangle" w="med" len="med"/>
          </a:ln>
        </p:spPr>
      </p:cxnSp>
      <p:cxnSp>
        <p:nvCxnSpPr>
          <p:cNvPr id="290" name="Google Shape;290;p13"/>
          <p:cNvCxnSpPr/>
          <p:nvPr/>
        </p:nvCxnSpPr>
        <p:spPr>
          <a:xfrm flipH="1">
            <a:off x="3266050" y="3473400"/>
            <a:ext cx="227100" cy="58230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14</a:t>
            </a:fld>
            <a:endParaRPr/>
          </a:p>
        </p:txBody>
      </p:sp>
      <p:sp>
        <p:nvSpPr>
          <p:cNvPr id="297" name="Google Shape;297;p14"/>
          <p:cNvSpPr txBox="1"/>
          <p:nvPr/>
        </p:nvSpPr>
        <p:spPr>
          <a:xfrm>
            <a:off x="268940" y="349624"/>
            <a:ext cx="7808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イオン源について</a:t>
            </a:r>
            <a:endParaRPr sz="1400" b="0" i="0" u="none" strike="noStrike" cap="none">
              <a:solidFill>
                <a:srgbClr val="000000"/>
              </a:solidFill>
              <a:latin typeface="Arial"/>
              <a:ea typeface="Arial"/>
              <a:cs typeface="Arial"/>
              <a:sym typeface="Arial"/>
            </a:endParaRPr>
          </a:p>
        </p:txBody>
      </p:sp>
      <p:sp>
        <p:nvSpPr>
          <p:cNvPr id="298" name="Google Shape;298;p14"/>
          <p:cNvSpPr txBox="1"/>
          <p:nvPr/>
        </p:nvSpPr>
        <p:spPr>
          <a:xfrm>
            <a:off x="651275" y="981375"/>
            <a:ext cx="7193400" cy="350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観測された電流はバリウムによるものか</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a:latin typeface="Calibri"/>
                <a:ea typeface="Calibri"/>
                <a:cs typeface="Calibri"/>
                <a:sym typeface="Calibri"/>
              </a:rPr>
              <a:t>イオンを用いた光子ビーム開発</a:t>
            </a:r>
            <a:r>
              <a:rPr lang="ja-JP" sz="1800" b="0" i="0" u="none" strike="noStrike" cap="none">
                <a:solidFill>
                  <a:srgbClr val="000000"/>
                </a:solidFill>
                <a:latin typeface="Calibri"/>
                <a:ea typeface="Calibri"/>
                <a:cs typeface="Calibri"/>
                <a:sym typeface="Calibri"/>
              </a:rPr>
              <a:t>のグループが</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同じバリウムイオン源を用いた前例あり</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　四重極質量分析機を用いた結果:</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Ba はほとんど検出されず</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 K+ や Cs+ といったアルカリ金属イオンが多く検出された[3]。</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このグループではのちに他のイオン源を用いている。</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9900"/>
                </a:solidFill>
                <a:latin typeface="Calibri"/>
                <a:ea typeface="Calibri"/>
                <a:cs typeface="Calibri"/>
                <a:sym typeface="Calibri"/>
              </a:rPr>
              <a:t>アルミノケイ酸塩</a:t>
            </a:r>
            <a:r>
              <a:rPr lang="ja-JP" sz="1800" b="0" i="0" u="none" strike="noStrike" cap="none">
                <a:solidFill>
                  <a:srgbClr val="000000"/>
                </a:solidFill>
                <a:latin typeface="Calibri"/>
                <a:ea typeface="Calibri"/>
                <a:cs typeface="Calibri"/>
                <a:sym typeface="Calibri"/>
              </a:rPr>
              <a:t>式</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sp>
        <p:nvSpPr>
          <p:cNvPr id="299" name="Google Shape;299;p14"/>
          <p:cNvSpPr txBox="1"/>
          <p:nvPr/>
        </p:nvSpPr>
        <p:spPr>
          <a:xfrm>
            <a:off x="4667150" y="6266550"/>
            <a:ext cx="349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Calibri"/>
                <a:ea typeface="Calibri"/>
                <a:cs typeface="Calibri"/>
                <a:sym typeface="Calibri"/>
              </a:rPr>
              <a:t>[3] 藤枝, 25th ICEPP Symposium session 11</a:t>
            </a:r>
            <a:endParaRPr sz="1400" b="0" i="0" u="none" strike="noStrike" cap="none">
              <a:solidFill>
                <a:schemeClr val="dk1"/>
              </a:solidFill>
              <a:latin typeface="Calibri"/>
              <a:ea typeface="Calibri"/>
              <a:cs typeface="Calibri"/>
              <a:sym typeface="Calibri"/>
            </a:endParaRPr>
          </a:p>
        </p:txBody>
      </p:sp>
      <p:sp>
        <p:nvSpPr>
          <p:cNvPr id="300" name="Google Shape;300;p14"/>
          <p:cNvSpPr txBox="1"/>
          <p:nvPr/>
        </p:nvSpPr>
        <p:spPr>
          <a:xfrm>
            <a:off x="651275" y="5419113"/>
            <a:ext cx="7193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我々も元素分析を行う必要あり。</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今後は</a:t>
            </a:r>
            <a:r>
              <a:rPr lang="ja-JP" sz="1800" b="0" i="0" u="none" strike="noStrike" cap="none">
                <a:solidFill>
                  <a:schemeClr val="dk1"/>
                </a:solidFill>
                <a:latin typeface="Calibri"/>
                <a:ea typeface="Calibri"/>
                <a:cs typeface="Calibri"/>
                <a:sym typeface="Calibri"/>
              </a:rPr>
              <a:t>四重極質量分析機を用いてイオン種の特定を行う。</a:t>
            </a:r>
            <a:endParaRPr sz="1800" b="0" i="0" u="none" strike="noStrike" cap="none">
              <a:solidFill>
                <a:srgbClr val="000000"/>
              </a:solidFill>
              <a:latin typeface="Calibri"/>
              <a:ea typeface="Calibri"/>
              <a:cs typeface="Calibri"/>
              <a:sym typeface="Calibri"/>
            </a:endParaRPr>
          </a:p>
        </p:txBody>
      </p:sp>
      <p:sp>
        <p:nvSpPr>
          <p:cNvPr id="301" name="Google Shape;301;p14"/>
          <p:cNvSpPr txBox="1"/>
          <p:nvPr/>
        </p:nvSpPr>
        <p:spPr>
          <a:xfrm>
            <a:off x="651275" y="4351575"/>
            <a:ext cx="7588200" cy="1015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4A86E8"/>
                </a:solidFill>
                <a:latin typeface="Calibri"/>
                <a:ea typeface="Calibri"/>
                <a:cs typeface="Calibri"/>
                <a:sym typeface="Calibri"/>
              </a:rPr>
              <a:t>表面接触式</a:t>
            </a:r>
            <a:endParaRPr sz="1800" b="0" i="0" u="none" strike="noStrike" cap="none">
              <a:solidFill>
                <a:srgbClr val="4A86E8"/>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仕事関数の大きな金属と金属バリウムを接触させて熱することで、</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バリウムを電離させる。</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15</a:t>
            </a:fld>
            <a:endParaRPr/>
          </a:p>
        </p:txBody>
      </p:sp>
      <p:sp>
        <p:nvSpPr>
          <p:cNvPr id="308" name="Google Shape;308;p15"/>
          <p:cNvSpPr txBox="1"/>
          <p:nvPr/>
        </p:nvSpPr>
        <p:spPr>
          <a:xfrm>
            <a:off x="268940" y="349624"/>
            <a:ext cx="7808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分光の方法について</a:t>
            </a:r>
            <a:endParaRPr sz="1400" b="0" i="0" u="none" strike="noStrike" cap="none">
              <a:solidFill>
                <a:srgbClr val="000000"/>
              </a:solidFill>
              <a:latin typeface="Arial"/>
              <a:ea typeface="Arial"/>
              <a:cs typeface="Arial"/>
              <a:sym typeface="Arial"/>
            </a:endParaRPr>
          </a:p>
        </p:txBody>
      </p:sp>
      <p:pic>
        <p:nvPicPr>
          <p:cNvPr id="309" name="Google Shape;309;p15"/>
          <p:cNvPicPr preferRelativeResize="0"/>
          <p:nvPr/>
        </p:nvPicPr>
        <p:blipFill rotWithShape="1">
          <a:blip r:embed="rId3">
            <a:alphaModFix/>
          </a:blip>
          <a:srcRect/>
          <a:stretch/>
        </p:blipFill>
        <p:spPr>
          <a:xfrm>
            <a:off x="3683125" y="1252175"/>
            <a:ext cx="4768574" cy="2862626"/>
          </a:xfrm>
          <a:prstGeom prst="rect">
            <a:avLst/>
          </a:prstGeom>
          <a:noFill/>
          <a:ln>
            <a:noFill/>
          </a:ln>
        </p:spPr>
      </p:pic>
      <p:sp>
        <p:nvSpPr>
          <p:cNvPr id="310" name="Google Shape;310;p15"/>
          <p:cNvSpPr txBox="1"/>
          <p:nvPr/>
        </p:nvSpPr>
        <p:spPr>
          <a:xfrm>
            <a:off x="6457950" y="3228900"/>
            <a:ext cx="10119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311" name="Google Shape;311;p15"/>
          <p:cNvCxnSpPr/>
          <p:nvPr/>
        </p:nvCxnSpPr>
        <p:spPr>
          <a:xfrm rot="10800000" flipH="1">
            <a:off x="6117925" y="3730100"/>
            <a:ext cx="236700" cy="779400"/>
          </a:xfrm>
          <a:prstGeom prst="straightConnector1">
            <a:avLst/>
          </a:prstGeom>
          <a:noFill/>
          <a:ln w="9525" cap="flat" cmpd="sng">
            <a:solidFill>
              <a:schemeClr val="dk2"/>
            </a:solidFill>
            <a:prstDash val="solid"/>
            <a:round/>
            <a:headEnd type="none" w="sm" len="sm"/>
            <a:tailEnd type="triangle" w="med" len="med"/>
          </a:ln>
        </p:spPr>
      </p:cxnSp>
      <p:sp>
        <p:nvSpPr>
          <p:cNvPr id="312" name="Google Shape;312;p15"/>
          <p:cNvSpPr txBox="1"/>
          <p:nvPr/>
        </p:nvSpPr>
        <p:spPr>
          <a:xfrm>
            <a:off x="5683775" y="4434950"/>
            <a:ext cx="858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~215 K</a:t>
            </a:r>
            <a:endParaRPr sz="1800" b="0" i="0" u="none" strike="noStrike" cap="none">
              <a:solidFill>
                <a:srgbClr val="000000"/>
              </a:solidFill>
              <a:latin typeface="Calibri"/>
              <a:ea typeface="Calibri"/>
              <a:cs typeface="Calibri"/>
              <a:sym typeface="Calibri"/>
            </a:endParaRPr>
          </a:p>
        </p:txBody>
      </p:sp>
      <p:sp>
        <p:nvSpPr>
          <p:cNvPr id="313" name="Google Shape;313;p15"/>
          <p:cNvSpPr txBox="1"/>
          <p:nvPr/>
        </p:nvSpPr>
        <p:spPr>
          <a:xfrm>
            <a:off x="98675" y="1554200"/>
            <a:ext cx="8733000" cy="4063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固体キセノン生成のさらなる課題</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AXELはキセノンガスの高圧化を</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進めている</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約10気圧の環境では</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沸点と融点が50 K近く違う</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液体が深くなり、</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使える気体キセノンの量が減ってしまうのでは</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→別の方法を模索</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　バリウムを一価のイオンとして単体で保てるか</a:t>
            </a:r>
            <a:endParaRPr sz="1800" b="0" i="0" u="none" strike="noStrike" cap="none">
              <a:solidFill>
                <a:srgbClr val="000000"/>
              </a:solidFill>
              <a:latin typeface="Calibri"/>
              <a:ea typeface="Calibri"/>
              <a:cs typeface="Calibri"/>
              <a:sym typeface="Calibri"/>
            </a:endParaRPr>
          </a:p>
        </p:txBody>
      </p:sp>
      <p:sp>
        <p:nvSpPr>
          <p:cNvPr id="314" name="Google Shape;314;p15"/>
          <p:cNvSpPr txBox="1"/>
          <p:nvPr/>
        </p:nvSpPr>
        <p:spPr>
          <a:xfrm>
            <a:off x="2674125" y="6299075"/>
            <a:ext cx="561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latin typeface="Calibri"/>
                <a:ea typeface="Calibri"/>
                <a:cs typeface="Calibri"/>
                <a:sym typeface="Calibri"/>
              </a:rPr>
              <a:t>[4] A. Cherubini, A. Bifone, DOI: 10.1016/S0079- 6565(02)00052-3, 2003</a:t>
            </a:r>
            <a:endParaRPr>
              <a:latin typeface="Calibri"/>
              <a:ea typeface="Calibri"/>
              <a:cs typeface="Calibri"/>
              <a:sym typeface="Calibri"/>
            </a:endParaRPr>
          </a:p>
        </p:txBody>
      </p:sp>
      <p:sp>
        <p:nvSpPr>
          <p:cNvPr id="315" name="Google Shape;315;p15"/>
          <p:cNvSpPr txBox="1"/>
          <p:nvPr/>
        </p:nvSpPr>
        <p:spPr>
          <a:xfrm>
            <a:off x="6295775" y="4114800"/>
            <a:ext cx="253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latin typeface="Calibri"/>
                <a:ea typeface="Calibri"/>
                <a:cs typeface="Calibri"/>
                <a:sym typeface="Calibri"/>
              </a:rPr>
              <a:t>キセノンの相図 ([4]より改変)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16</a:t>
            </a:fld>
            <a:endParaRPr/>
          </a:p>
        </p:txBody>
      </p:sp>
      <p:sp>
        <p:nvSpPr>
          <p:cNvPr id="322" name="Google Shape;322;p16"/>
          <p:cNvSpPr txBox="1"/>
          <p:nvPr/>
        </p:nvSpPr>
        <p:spPr>
          <a:xfrm>
            <a:off x="268940" y="349624"/>
            <a:ext cx="7808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分光の方法について</a:t>
            </a:r>
            <a:endParaRPr sz="1400" b="0" i="0" u="none" strike="noStrike" cap="none">
              <a:solidFill>
                <a:srgbClr val="000000"/>
              </a:solidFill>
              <a:latin typeface="Arial"/>
              <a:ea typeface="Arial"/>
              <a:cs typeface="Arial"/>
              <a:sym typeface="Arial"/>
            </a:endParaRPr>
          </a:p>
        </p:txBody>
      </p:sp>
      <p:sp>
        <p:nvSpPr>
          <p:cNvPr id="323" name="Google Shape;323;p16"/>
          <p:cNvSpPr txBox="1"/>
          <p:nvPr/>
        </p:nvSpPr>
        <p:spPr>
          <a:xfrm>
            <a:off x="399525" y="1080075"/>
            <a:ext cx="34734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Ba++ の電子親和力: 10.0 eV</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Ba+  の電子親和力: 5.21 eV</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PTFEの仕事関数 </a:t>
            </a:r>
            <a:r>
              <a:rPr lang="ja-JP" sz="1800" b="0" i="0" u="none" strike="noStrike" cap="none">
                <a:solidFill>
                  <a:srgbClr val="FF9900"/>
                </a:solidFill>
                <a:latin typeface="Calibri"/>
                <a:ea typeface="Calibri"/>
                <a:cs typeface="Calibri"/>
                <a:sym typeface="Calibri"/>
              </a:rPr>
              <a:t>5.75 eV</a:t>
            </a:r>
            <a:r>
              <a:rPr lang="ja-JP" sz="1800" b="0" i="0" u="none" strike="noStrike" cap="none">
                <a:solidFill>
                  <a:srgbClr val="000000"/>
                </a:solidFill>
                <a:latin typeface="Calibri"/>
                <a:ea typeface="Calibri"/>
                <a:cs typeface="Calibri"/>
                <a:sym typeface="Calibri"/>
              </a:rPr>
              <a:t> [</a:t>
            </a:r>
            <a:r>
              <a:rPr lang="ja-JP" sz="1800">
                <a:latin typeface="Calibri"/>
                <a:ea typeface="Calibri"/>
                <a:cs typeface="Calibri"/>
                <a:sym typeface="Calibri"/>
              </a:rPr>
              <a:t>6</a:t>
            </a:r>
            <a:r>
              <a:rPr lang="ja-JP"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PTFE表面のバリウムは</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しばらくBa+でいる？</a:t>
            </a:r>
            <a:endParaRPr sz="1800" b="0" i="0" u="none" strike="noStrike" cap="none">
              <a:solidFill>
                <a:srgbClr val="000000"/>
              </a:solidFill>
              <a:latin typeface="Calibri"/>
              <a:ea typeface="Calibri"/>
              <a:cs typeface="Calibri"/>
              <a:sym typeface="Calibri"/>
            </a:endParaRPr>
          </a:p>
        </p:txBody>
      </p:sp>
      <p:sp>
        <p:nvSpPr>
          <p:cNvPr id="324" name="Google Shape;324;p16"/>
          <p:cNvSpPr txBox="1"/>
          <p:nvPr/>
        </p:nvSpPr>
        <p:spPr>
          <a:xfrm>
            <a:off x="399525" y="6030600"/>
            <a:ext cx="7726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Calibri"/>
                <a:ea typeface="Calibri"/>
                <a:cs typeface="Calibri"/>
                <a:sym typeface="Calibri"/>
              </a:rPr>
              <a:t>[</a:t>
            </a:r>
            <a:r>
              <a:rPr lang="ja-JP">
                <a:solidFill>
                  <a:schemeClr val="dk1"/>
                </a:solidFill>
                <a:latin typeface="Calibri"/>
                <a:ea typeface="Calibri"/>
                <a:cs typeface="Calibri"/>
                <a:sym typeface="Calibri"/>
              </a:rPr>
              <a:t>5</a:t>
            </a:r>
            <a:r>
              <a:rPr lang="ja-JP" sz="1400" b="0" i="0" u="none" strike="noStrike" cap="none">
                <a:solidFill>
                  <a:schemeClr val="dk1"/>
                </a:solidFill>
                <a:latin typeface="Calibri"/>
                <a:ea typeface="Calibri"/>
                <a:cs typeface="Calibri"/>
                <a:sym typeface="Calibri"/>
              </a:rPr>
              <a:t>] B. Mong, Phys Rev A.91.022505</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Calibri"/>
                <a:ea typeface="Calibri"/>
                <a:cs typeface="Calibri"/>
                <a:sym typeface="Calibri"/>
              </a:rPr>
              <a:t>[</a:t>
            </a:r>
            <a:r>
              <a:rPr lang="ja-JP">
                <a:solidFill>
                  <a:schemeClr val="dk1"/>
                </a:solidFill>
                <a:latin typeface="Calibri"/>
                <a:ea typeface="Calibri"/>
                <a:cs typeface="Calibri"/>
                <a:sym typeface="Calibri"/>
              </a:rPr>
              <a:t>6</a:t>
            </a:r>
            <a:r>
              <a:rPr lang="ja-JP" sz="1400" b="0" i="0" u="none" strike="noStrike" cap="none">
                <a:solidFill>
                  <a:schemeClr val="dk1"/>
                </a:solidFill>
                <a:latin typeface="Calibri"/>
                <a:ea typeface="Calibri"/>
                <a:cs typeface="Calibri"/>
                <a:sym typeface="Calibri"/>
              </a:rPr>
              <a:t>] S. Trigwell (2002) PhD dissertation, Dept. of Applied Science, University of Arkansas at Little Rock, AR.</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Calibri"/>
                <a:ea typeface="Calibri"/>
                <a:cs typeface="Calibri"/>
                <a:sym typeface="Calibri"/>
              </a:rPr>
              <a:t>[</a:t>
            </a:r>
            <a:r>
              <a:rPr lang="ja-JP">
                <a:solidFill>
                  <a:schemeClr val="dk1"/>
                </a:solidFill>
                <a:latin typeface="Calibri"/>
                <a:ea typeface="Calibri"/>
                <a:cs typeface="Calibri"/>
                <a:sym typeface="Calibri"/>
              </a:rPr>
              <a:t>7</a:t>
            </a:r>
            <a:r>
              <a:rPr lang="ja-JP" sz="1400" b="0" i="0" u="none" strike="noStrike" cap="none">
                <a:solidFill>
                  <a:schemeClr val="dk1"/>
                </a:solidFill>
                <a:latin typeface="Calibri"/>
                <a:ea typeface="Calibri"/>
                <a:cs typeface="Calibri"/>
                <a:sym typeface="Calibri"/>
              </a:rPr>
              <a:t>] E. Rollin, PhD Thesis, Carleton Univ. 2011</a:t>
            </a:r>
            <a:endParaRPr sz="1300" b="0" i="0" u="none" strike="noStrike" cap="none">
              <a:solidFill>
                <a:schemeClr val="dk1"/>
              </a:solidFill>
              <a:latin typeface="Calibri"/>
              <a:ea typeface="Calibri"/>
              <a:cs typeface="Calibri"/>
              <a:sym typeface="Calibri"/>
            </a:endParaRPr>
          </a:p>
        </p:txBody>
      </p:sp>
      <p:pic>
        <p:nvPicPr>
          <p:cNvPr id="325" name="Google Shape;325;p16"/>
          <p:cNvPicPr preferRelativeResize="0"/>
          <p:nvPr/>
        </p:nvPicPr>
        <p:blipFill rotWithShape="1">
          <a:blip r:embed="rId3">
            <a:alphaModFix/>
          </a:blip>
          <a:srcRect/>
          <a:stretch/>
        </p:blipFill>
        <p:spPr>
          <a:xfrm>
            <a:off x="4247475" y="186825"/>
            <a:ext cx="4610100" cy="3267075"/>
          </a:xfrm>
          <a:prstGeom prst="rect">
            <a:avLst/>
          </a:prstGeom>
          <a:noFill/>
          <a:ln>
            <a:noFill/>
          </a:ln>
        </p:spPr>
      </p:pic>
      <p:sp>
        <p:nvSpPr>
          <p:cNvPr id="326" name="Google Shape;326;p16"/>
          <p:cNvSpPr txBox="1"/>
          <p:nvPr/>
        </p:nvSpPr>
        <p:spPr>
          <a:xfrm>
            <a:off x="5260050" y="3374963"/>
            <a:ext cx="2817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Ba+ の励起順位[</a:t>
            </a:r>
            <a:r>
              <a:rPr lang="ja-JP" sz="1800">
                <a:latin typeface="Calibri"/>
                <a:ea typeface="Calibri"/>
                <a:cs typeface="Calibri"/>
                <a:sym typeface="Calibri"/>
              </a:rPr>
              <a:t>5</a:t>
            </a:r>
            <a:r>
              <a:rPr lang="ja-JP"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p:txBody>
      </p:sp>
      <p:sp>
        <p:nvSpPr>
          <p:cNvPr id="327" name="Google Shape;327;p16"/>
          <p:cNvSpPr txBox="1"/>
          <p:nvPr/>
        </p:nvSpPr>
        <p:spPr>
          <a:xfrm>
            <a:off x="2096750" y="3836675"/>
            <a:ext cx="69222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Calibri"/>
                <a:ea typeface="Calibri"/>
                <a:cs typeface="Calibri"/>
                <a:sym typeface="Calibri"/>
              </a:rPr>
              <a:t>キセノンガス中で</a:t>
            </a:r>
            <a:r>
              <a:rPr lang="ja-JP" sz="1600" b="0" i="0" u="none" strike="noStrike" cap="none">
                <a:solidFill>
                  <a:schemeClr val="dk1"/>
                </a:solidFill>
                <a:latin typeface="Calibri"/>
                <a:ea typeface="Calibri"/>
                <a:cs typeface="Calibri"/>
                <a:sym typeface="Calibri"/>
              </a:rPr>
              <a:t>Ba+に励起光を当てていると、</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Calibri"/>
                <a:ea typeface="Calibri"/>
                <a:cs typeface="Calibri"/>
                <a:sym typeface="Calibri"/>
              </a:rPr>
              <a:t>6p 2P°に励起されたBa+が光を放射して5d 2D軌道に落ち、</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Calibri"/>
                <a:ea typeface="Calibri"/>
                <a:cs typeface="Calibri"/>
                <a:sym typeface="Calibri"/>
              </a:rPr>
              <a:t>キセノンとの相互作用で基底状態に落ちるサイクルを繰り返す[</a:t>
            </a:r>
            <a:r>
              <a:rPr lang="ja-JP" sz="1600">
                <a:latin typeface="Calibri"/>
                <a:ea typeface="Calibri"/>
                <a:cs typeface="Calibri"/>
                <a:sym typeface="Calibri"/>
              </a:rPr>
              <a:t>7</a:t>
            </a:r>
            <a:r>
              <a:rPr lang="ja-JP" sz="1600" b="0" i="0" u="none" strike="noStrike" cap="none">
                <a:solidFill>
                  <a:srgbClr val="000000"/>
                </a:solidFill>
                <a:latin typeface="Calibri"/>
                <a:ea typeface="Calibri"/>
                <a:cs typeface="Calibri"/>
                <a:sym typeface="Calibri"/>
              </a:rPr>
              <a:t>]と予想。</a:t>
            </a:r>
            <a:endParaRPr sz="1600" b="0" i="0" u="none" strike="noStrike" cap="none">
              <a:solidFill>
                <a:srgbClr val="000000"/>
              </a:solidFill>
              <a:latin typeface="Calibri"/>
              <a:ea typeface="Calibri"/>
              <a:cs typeface="Calibri"/>
              <a:sym typeface="Calibri"/>
            </a:endParaRPr>
          </a:p>
        </p:txBody>
      </p:sp>
      <p:sp>
        <p:nvSpPr>
          <p:cNvPr id="328" name="Google Shape;328;p16"/>
          <p:cNvSpPr txBox="1"/>
          <p:nvPr/>
        </p:nvSpPr>
        <p:spPr>
          <a:xfrm>
            <a:off x="696450" y="4904225"/>
            <a:ext cx="73809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テフロンの表面にバリウムを誘導すれば</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0000"/>
                </a:solidFill>
                <a:latin typeface="Calibri"/>
                <a:ea typeface="Calibri"/>
                <a:cs typeface="Calibri"/>
                <a:sym typeface="Calibri"/>
              </a:rPr>
              <a:t>~650 nmの脱励起光が観測できる可能性がある。</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
          <p:cNvSpPr txBox="1"/>
          <p:nvPr/>
        </p:nvSpPr>
        <p:spPr>
          <a:xfrm>
            <a:off x="268940" y="349624"/>
            <a:ext cx="78082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まとめと今後</a:t>
            </a:r>
            <a:endParaRPr sz="1400" b="0" i="0" u="none" strike="noStrike" cap="none">
              <a:solidFill>
                <a:srgbClr val="000000"/>
              </a:solidFill>
              <a:latin typeface="Arial"/>
              <a:ea typeface="Arial"/>
              <a:cs typeface="Arial"/>
              <a:sym typeface="Arial"/>
            </a:endParaRPr>
          </a:p>
        </p:txBody>
      </p:sp>
      <p:sp>
        <p:nvSpPr>
          <p:cNvPr id="334" name="Google Shape;334;p17"/>
          <p:cNvSpPr txBox="1"/>
          <p:nvPr/>
        </p:nvSpPr>
        <p:spPr>
          <a:xfrm>
            <a:off x="362996" y="2599892"/>
            <a:ext cx="8418000" cy="350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Calibri"/>
                <a:ea typeface="Calibri"/>
                <a:cs typeface="Calibri"/>
                <a:sym typeface="Calibri"/>
              </a:rPr>
              <a:t>イオン源と分光</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・まずは人工的に導入したイオンでのバリウムイオン検出をめざす。</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キセノンガス中でイオン源を安全に加熱することができ、</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イオン源の温度に依存する電流が検出されることを確認した。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・用いたイオン源から検出されるのがバリウムでなかったとの報告例あり。</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今後は今回の電流がバリウムによるものなのか特定するために、</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より精度の良い計測と四重極質量分析器によるイオン種の特定を行う。</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・固体キセノン中ではなくテフロン®などの表面に拘束したイオンで</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分光が行えないか検討</a:t>
            </a:r>
            <a:endParaRPr sz="1800" b="0" i="0" u="none" strike="noStrike" cap="none">
              <a:solidFill>
                <a:schemeClr val="dk1"/>
              </a:solidFill>
              <a:latin typeface="Calibri"/>
              <a:ea typeface="Calibri"/>
              <a:cs typeface="Calibri"/>
              <a:sym typeface="Calibri"/>
            </a:endParaRPr>
          </a:p>
        </p:txBody>
      </p:sp>
      <p:sp>
        <p:nvSpPr>
          <p:cNvPr id="335" name="Google Shape;335;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17</a:t>
            </a:fld>
            <a:endParaRPr/>
          </a:p>
        </p:txBody>
      </p:sp>
      <p:sp>
        <p:nvSpPr>
          <p:cNvPr id="336" name="Google Shape;336;p17"/>
          <p:cNvSpPr txBox="1"/>
          <p:nvPr/>
        </p:nvSpPr>
        <p:spPr>
          <a:xfrm>
            <a:off x="412346" y="951417"/>
            <a:ext cx="84180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Calibri"/>
                <a:ea typeface="Calibri"/>
                <a:cs typeface="Calibri"/>
                <a:sym typeface="Calibri"/>
              </a:rPr>
              <a:t>バリウムイオン検出</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・AXEL実験はニュートリノを伴わない二重ベータ崩壊の探索を行っている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・より良いバックグラウンド除去のためバリウムイオンの検出を試みている</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title"/>
          </p:nvPr>
        </p:nvSpPr>
        <p:spPr>
          <a:xfrm>
            <a:off x="3474384" y="2766218"/>
            <a:ext cx="21952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ja-JP"/>
              <a:t>Back Up</a:t>
            </a:r>
            <a:endParaRPr/>
          </a:p>
        </p:txBody>
      </p:sp>
      <p:sp>
        <p:nvSpPr>
          <p:cNvPr id="342" name="Google Shape;34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p:nvPr/>
        </p:nvSpPr>
        <p:spPr>
          <a:xfrm>
            <a:off x="369794" y="1119468"/>
            <a:ext cx="188258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sng" strike="noStrike" cap="none">
                <a:solidFill>
                  <a:schemeClr val="dk1"/>
                </a:solidFill>
                <a:latin typeface="Calibri"/>
                <a:ea typeface="Calibri"/>
                <a:cs typeface="Calibri"/>
                <a:sym typeface="Calibri"/>
              </a:rPr>
              <a:t>先行研究</a:t>
            </a:r>
            <a:endParaRPr sz="1400" b="0" i="0" u="none" strike="noStrike" cap="none">
              <a:solidFill>
                <a:srgbClr val="000000"/>
              </a:solidFill>
              <a:latin typeface="Arial"/>
              <a:ea typeface="Arial"/>
              <a:cs typeface="Arial"/>
              <a:sym typeface="Arial"/>
            </a:endParaRPr>
          </a:p>
        </p:txBody>
      </p:sp>
      <p:sp>
        <p:nvSpPr>
          <p:cNvPr id="348" name="Google Shape;348;p19"/>
          <p:cNvSpPr txBox="1"/>
          <p:nvPr/>
        </p:nvSpPr>
        <p:spPr>
          <a:xfrm>
            <a:off x="369794" y="1661200"/>
            <a:ext cx="3173506"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ja-JP" sz="2100" b="0" i="0" u="none" strike="noStrike" cap="none">
                <a:solidFill>
                  <a:schemeClr val="dk1"/>
                </a:solidFill>
                <a:latin typeface="Calibri"/>
                <a:ea typeface="Calibri"/>
                <a:cs typeface="Calibri"/>
                <a:sym typeface="Calibri"/>
              </a:rPr>
              <a:t>nEXO  </a:t>
            </a:r>
            <a:r>
              <a:rPr lang="ja-JP" sz="1350" b="0" i="0" u="none" strike="noStrike" cap="none">
                <a:solidFill>
                  <a:schemeClr val="dk1"/>
                </a:solidFill>
                <a:latin typeface="Calibri"/>
                <a:ea typeface="Calibri"/>
                <a:cs typeface="Calibri"/>
                <a:sym typeface="Calibri"/>
              </a:rPr>
              <a:t>液体Xe TPC実験</a:t>
            </a:r>
            <a:endParaRPr sz="1350" b="0" i="0" u="none" strike="noStrike" cap="none">
              <a:solidFill>
                <a:schemeClr val="dk1"/>
              </a:solidFill>
              <a:latin typeface="Calibri"/>
              <a:ea typeface="Calibri"/>
              <a:cs typeface="Calibri"/>
              <a:sym typeface="Calibri"/>
            </a:endParaRPr>
          </a:p>
        </p:txBody>
      </p:sp>
      <p:sp>
        <p:nvSpPr>
          <p:cNvPr id="349" name="Google Shape;349;p19"/>
          <p:cNvSpPr txBox="1"/>
          <p:nvPr/>
        </p:nvSpPr>
        <p:spPr>
          <a:xfrm>
            <a:off x="4578726" y="1650683"/>
            <a:ext cx="3173506"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ja-JP" sz="2100" b="0" i="0" u="none" strike="noStrike" cap="none">
                <a:solidFill>
                  <a:schemeClr val="dk1"/>
                </a:solidFill>
                <a:latin typeface="Calibri"/>
                <a:ea typeface="Calibri"/>
                <a:cs typeface="Calibri"/>
                <a:sym typeface="Calibri"/>
              </a:rPr>
              <a:t>NEXT  </a:t>
            </a:r>
            <a:r>
              <a:rPr lang="ja-JP" sz="1350" b="0" i="0" u="none" strike="noStrike" cap="none">
                <a:solidFill>
                  <a:schemeClr val="dk1"/>
                </a:solidFill>
                <a:latin typeface="Calibri"/>
                <a:ea typeface="Calibri"/>
                <a:cs typeface="Calibri"/>
                <a:sym typeface="Calibri"/>
              </a:rPr>
              <a:t>気体Xe TPC実験</a:t>
            </a:r>
            <a:endParaRPr sz="1350" b="0" i="0" u="none" strike="noStrike" cap="none">
              <a:solidFill>
                <a:schemeClr val="dk1"/>
              </a:solidFill>
              <a:latin typeface="Calibri"/>
              <a:ea typeface="Calibri"/>
              <a:cs typeface="Calibri"/>
              <a:sym typeface="Calibri"/>
            </a:endParaRPr>
          </a:p>
        </p:txBody>
      </p:sp>
      <p:pic>
        <p:nvPicPr>
          <p:cNvPr id="350" name="Google Shape;350;p19"/>
          <p:cNvPicPr preferRelativeResize="0"/>
          <p:nvPr/>
        </p:nvPicPr>
        <p:blipFill rotWithShape="1">
          <a:blip r:embed="rId3">
            <a:alphaModFix/>
          </a:blip>
          <a:srcRect/>
          <a:stretch/>
        </p:blipFill>
        <p:spPr>
          <a:xfrm>
            <a:off x="420027" y="2053615"/>
            <a:ext cx="2588945" cy="1881691"/>
          </a:xfrm>
          <a:prstGeom prst="rect">
            <a:avLst/>
          </a:prstGeom>
          <a:noFill/>
          <a:ln>
            <a:noFill/>
          </a:ln>
        </p:spPr>
      </p:pic>
      <p:pic>
        <p:nvPicPr>
          <p:cNvPr id="351" name="Google Shape;351;p19"/>
          <p:cNvPicPr preferRelativeResize="0"/>
          <p:nvPr/>
        </p:nvPicPr>
        <p:blipFill rotWithShape="1">
          <a:blip r:embed="rId4">
            <a:alphaModFix/>
          </a:blip>
          <a:srcRect/>
          <a:stretch/>
        </p:blipFill>
        <p:spPr>
          <a:xfrm>
            <a:off x="3093432" y="2253982"/>
            <a:ext cx="1140201" cy="1408079"/>
          </a:xfrm>
          <a:prstGeom prst="rect">
            <a:avLst/>
          </a:prstGeom>
          <a:noFill/>
          <a:ln>
            <a:noFill/>
          </a:ln>
        </p:spPr>
      </p:pic>
      <p:pic>
        <p:nvPicPr>
          <p:cNvPr id="352" name="Google Shape;352;p19"/>
          <p:cNvPicPr preferRelativeResize="0"/>
          <p:nvPr/>
        </p:nvPicPr>
        <p:blipFill rotWithShape="1">
          <a:blip r:embed="rId5">
            <a:alphaModFix/>
          </a:blip>
          <a:srcRect/>
          <a:stretch/>
        </p:blipFill>
        <p:spPr>
          <a:xfrm>
            <a:off x="4782014" y="2068672"/>
            <a:ext cx="1830986" cy="2037489"/>
          </a:xfrm>
          <a:prstGeom prst="rect">
            <a:avLst/>
          </a:prstGeom>
          <a:noFill/>
          <a:ln>
            <a:noFill/>
          </a:ln>
        </p:spPr>
      </p:pic>
      <p:sp>
        <p:nvSpPr>
          <p:cNvPr id="353" name="Google Shape;353;p19"/>
          <p:cNvSpPr txBox="1"/>
          <p:nvPr/>
        </p:nvSpPr>
        <p:spPr>
          <a:xfrm>
            <a:off x="558051" y="3950024"/>
            <a:ext cx="3462620"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Calibri"/>
                <a:ea typeface="Calibri"/>
                <a:cs typeface="Calibri"/>
                <a:sym typeface="Calibri"/>
              </a:rPr>
              <a:t>薄い固体Xe層中にBaイオンを打ち込み</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Calibri"/>
                <a:ea typeface="Calibri"/>
                <a:cs typeface="Calibri"/>
                <a:sym typeface="Calibri"/>
              </a:rPr>
              <a:t>レーザー照射して散乱光を観測</a:t>
            </a:r>
            <a:endParaRPr sz="1350" b="0" i="0" u="none" strike="noStrike" cap="none">
              <a:solidFill>
                <a:schemeClr val="dk1"/>
              </a:solidFill>
              <a:latin typeface="Calibri"/>
              <a:ea typeface="Calibri"/>
              <a:cs typeface="Calibri"/>
              <a:sym typeface="Calibri"/>
            </a:endParaRPr>
          </a:p>
        </p:txBody>
      </p:sp>
      <p:pic>
        <p:nvPicPr>
          <p:cNvPr id="354" name="Google Shape;354;p19" descr="線画 が含まれている画像&#10;&#10;自動的に生成された説明"/>
          <p:cNvPicPr preferRelativeResize="0"/>
          <p:nvPr/>
        </p:nvPicPr>
        <p:blipFill rotWithShape="1">
          <a:blip r:embed="rId6">
            <a:alphaModFix/>
          </a:blip>
          <a:srcRect/>
          <a:stretch/>
        </p:blipFill>
        <p:spPr>
          <a:xfrm>
            <a:off x="7028917" y="1835955"/>
            <a:ext cx="864507" cy="1808814"/>
          </a:xfrm>
          <a:prstGeom prst="rect">
            <a:avLst/>
          </a:prstGeom>
          <a:noFill/>
          <a:ln>
            <a:noFill/>
          </a:ln>
        </p:spPr>
      </p:pic>
      <p:sp>
        <p:nvSpPr>
          <p:cNvPr id="355" name="Google Shape;355;p19"/>
          <p:cNvSpPr txBox="1"/>
          <p:nvPr/>
        </p:nvSpPr>
        <p:spPr>
          <a:xfrm>
            <a:off x="4620266" y="4215556"/>
            <a:ext cx="4153941"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Calibri"/>
                <a:ea typeface="Calibri"/>
                <a:cs typeface="Calibri"/>
                <a:sym typeface="Calibri"/>
              </a:rPr>
              <a:t>分子の極性でBaイオンをトラップして散乱光を観測</a:t>
            </a:r>
            <a:endParaRPr sz="1350" b="0" i="0" u="none" strike="noStrike" cap="none">
              <a:solidFill>
                <a:schemeClr val="dk1"/>
              </a:solidFill>
              <a:latin typeface="Calibri"/>
              <a:ea typeface="Calibri"/>
              <a:cs typeface="Calibri"/>
              <a:sym typeface="Calibri"/>
            </a:endParaRPr>
          </a:p>
        </p:txBody>
      </p:sp>
      <p:sp>
        <p:nvSpPr>
          <p:cNvPr id="356" name="Google Shape;356;p19"/>
          <p:cNvSpPr txBox="1"/>
          <p:nvPr/>
        </p:nvSpPr>
        <p:spPr>
          <a:xfrm>
            <a:off x="2252382" y="5443377"/>
            <a:ext cx="488286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Calibri"/>
                <a:ea typeface="Calibri"/>
                <a:cs typeface="Calibri"/>
                <a:sym typeface="Calibri"/>
              </a:rPr>
              <a:t>両者ともBa単イオンの観測に成功している。</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Calibri"/>
                <a:ea typeface="Calibri"/>
                <a:cs typeface="Calibri"/>
                <a:sym typeface="Calibri"/>
              </a:rPr>
              <a:t>しかし現状、検出器への導入が困難。</a:t>
            </a:r>
            <a:endParaRPr sz="1350" b="0" i="0" u="none" strike="noStrike" cap="none">
              <a:solidFill>
                <a:schemeClr val="dk1"/>
              </a:solidFill>
              <a:latin typeface="Calibri"/>
              <a:ea typeface="Calibri"/>
              <a:cs typeface="Calibri"/>
              <a:sym typeface="Calibri"/>
            </a:endParaRPr>
          </a:p>
        </p:txBody>
      </p:sp>
      <p:sp>
        <p:nvSpPr>
          <p:cNvPr id="357" name="Google Shape;357;p19"/>
          <p:cNvSpPr/>
          <p:nvPr/>
        </p:nvSpPr>
        <p:spPr>
          <a:xfrm>
            <a:off x="221876" y="1661200"/>
            <a:ext cx="4208932" cy="3535601"/>
          </a:xfrm>
          <a:prstGeom prst="rect">
            <a:avLst/>
          </a:prstGeom>
          <a:no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358" name="Google Shape;358;p19"/>
          <p:cNvSpPr/>
          <p:nvPr/>
        </p:nvSpPr>
        <p:spPr>
          <a:xfrm>
            <a:off x="4572000" y="1650683"/>
            <a:ext cx="4202207" cy="3535601"/>
          </a:xfrm>
          <a:prstGeom prst="rect">
            <a:avLst/>
          </a:prstGeom>
          <a:no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359" name="Google Shape;359;p19"/>
          <p:cNvSpPr txBox="1"/>
          <p:nvPr/>
        </p:nvSpPr>
        <p:spPr>
          <a:xfrm>
            <a:off x="4549589" y="4783185"/>
            <a:ext cx="3740521"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ja-JP" sz="1050" b="0" i="0" u="none" strike="noStrike" cap="none">
                <a:solidFill>
                  <a:schemeClr val="dk1"/>
                </a:solidFill>
                <a:latin typeface="Calibri"/>
                <a:ea typeface="Calibri"/>
                <a:cs typeface="Calibri"/>
                <a:sym typeface="Calibri"/>
              </a:rPr>
              <a:t>N.K. Byrnes, et al. the 2019 Meeting of the Division of Particles and Fields of the American Physical Society</a:t>
            </a:r>
            <a:endParaRPr sz="1050" b="0" i="0" u="none" strike="noStrike" cap="none">
              <a:solidFill>
                <a:schemeClr val="dk1"/>
              </a:solidFill>
              <a:latin typeface="Calibri"/>
              <a:ea typeface="Calibri"/>
              <a:cs typeface="Calibri"/>
              <a:sym typeface="Calibri"/>
            </a:endParaRPr>
          </a:p>
        </p:txBody>
      </p:sp>
      <p:sp>
        <p:nvSpPr>
          <p:cNvPr id="360" name="Google Shape;360;p19"/>
          <p:cNvSpPr txBox="1"/>
          <p:nvPr/>
        </p:nvSpPr>
        <p:spPr>
          <a:xfrm>
            <a:off x="558051" y="4485559"/>
            <a:ext cx="3610538"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Calibri"/>
                <a:ea typeface="Calibri"/>
                <a:cs typeface="Calibri"/>
                <a:sym typeface="Calibri"/>
              </a:rPr>
              <a:t>572 nm laser excitation → 619 nm emission</a:t>
            </a:r>
            <a:endParaRPr sz="1350" b="0" i="0" u="none" strike="noStrike" cap="none">
              <a:solidFill>
                <a:schemeClr val="dk1"/>
              </a:solidFill>
              <a:latin typeface="Calibri"/>
              <a:ea typeface="Calibri"/>
              <a:cs typeface="Calibri"/>
              <a:sym typeface="Calibri"/>
            </a:endParaRPr>
          </a:p>
        </p:txBody>
      </p:sp>
      <p:sp>
        <p:nvSpPr>
          <p:cNvPr id="361" name="Google Shape;361;p19"/>
          <p:cNvSpPr txBox="1"/>
          <p:nvPr/>
        </p:nvSpPr>
        <p:spPr>
          <a:xfrm>
            <a:off x="262218" y="4901238"/>
            <a:ext cx="294447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ja-JP" sz="1050" b="0" i="0" u="none" strike="noStrike" cap="none">
                <a:solidFill>
                  <a:schemeClr val="dk1"/>
                </a:solidFill>
                <a:latin typeface="Calibri"/>
                <a:ea typeface="Calibri"/>
                <a:cs typeface="Calibri"/>
                <a:sym typeface="Calibri"/>
              </a:rPr>
              <a:t>C. Chambers, et al. Nature 569, 203207 (2019)</a:t>
            </a:r>
            <a:endParaRPr sz="105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a:blip r:embed="rId3">
            <a:alphaModFix/>
          </a:blip>
          <a:stretch>
            <a:fillRect/>
          </a:stretch>
        </p:blipFill>
        <p:spPr>
          <a:xfrm>
            <a:off x="5562562" y="2011251"/>
            <a:ext cx="803115" cy="446175"/>
          </a:xfrm>
          <a:prstGeom prst="rect">
            <a:avLst/>
          </a:prstGeom>
          <a:noFill/>
          <a:ln>
            <a:noFill/>
          </a:ln>
        </p:spPr>
      </p:pic>
      <p:sp>
        <p:nvSpPr>
          <p:cNvPr id="98" name="Google Shape;98;p2"/>
          <p:cNvSpPr txBox="1"/>
          <p:nvPr/>
        </p:nvSpPr>
        <p:spPr>
          <a:xfrm>
            <a:off x="268941" y="349624"/>
            <a:ext cx="859715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ニュートリノを伴わない二重ベータ崩壊(0νββ)探索</a:t>
            </a:r>
            <a:endParaRPr sz="1400" b="0" i="0" u="none" strike="noStrike" cap="none">
              <a:solidFill>
                <a:srgbClr val="000000"/>
              </a:solidFill>
              <a:latin typeface="Arial"/>
              <a:ea typeface="Arial"/>
              <a:cs typeface="Arial"/>
              <a:sym typeface="Arial"/>
            </a:endParaRPr>
          </a:p>
        </p:txBody>
      </p:sp>
      <p:pic>
        <p:nvPicPr>
          <p:cNvPr id="99" name="Google Shape;99;p2"/>
          <p:cNvPicPr preferRelativeResize="0"/>
          <p:nvPr/>
        </p:nvPicPr>
        <p:blipFill rotWithShape="1">
          <a:blip r:embed="rId4">
            <a:alphaModFix/>
          </a:blip>
          <a:srcRect/>
          <a:stretch/>
        </p:blipFill>
        <p:spPr>
          <a:xfrm>
            <a:off x="717176" y="1267039"/>
            <a:ext cx="2420472" cy="1973702"/>
          </a:xfrm>
          <a:prstGeom prst="rect">
            <a:avLst/>
          </a:prstGeom>
          <a:noFill/>
          <a:ln>
            <a:noFill/>
          </a:ln>
        </p:spPr>
      </p:pic>
      <p:pic>
        <p:nvPicPr>
          <p:cNvPr id="100" name="Google Shape;100;p2"/>
          <p:cNvPicPr preferRelativeResize="0"/>
          <p:nvPr/>
        </p:nvPicPr>
        <p:blipFill rotWithShape="1">
          <a:blip r:embed="rId5">
            <a:alphaModFix/>
          </a:blip>
          <a:srcRect/>
          <a:stretch/>
        </p:blipFill>
        <p:spPr>
          <a:xfrm>
            <a:off x="2998277" y="1267039"/>
            <a:ext cx="2386284" cy="1973702"/>
          </a:xfrm>
          <a:prstGeom prst="rect">
            <a:avLst/>
          </a:prstGeom>
          <a:noFill/>
          <a:ln>
            <a:noFill/>
          </a:ln>
        </p:spPr>
      </p:pic>
      <p:sp>
        <p:nvSpPr>
          <p:cNvPr id="101" name="Google Shape;101;p2"/>
          <p:cNvSpPr txBox="1"/>
          <p:nvPr/>
        </p:nvSpPr>
        <p:spPr>
          <a:xfrm>
            <a:off x="717176" y="888490"/>
            <a:ext cx="5961530" cy="3797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ニュートリノがマヨラナ粒子か判別可能な実験</a:t>
            </a:r>
            <a:endParaRPr sz="1400" b="0" i="0" u="none" strike="noStrike" cap="none">
              <a:solidFill>
                <a:srgbClr val="000000"/>
              </a:solidFill>
              <a:latin typeface="Arial"/>
              <a:ea typeface="Arial"/>
              <a:cs typeface="Arial"/>
              <a:sym typeface="Arial"/>
            </a:endParaRPr>
          </a:p>
        </p:txBody>
      </p:sp>
      <p:sp>
        <p:nvSpPr>
          <p:cNvPr id="102" name="Google Shape;102;p2"/>
          <p:cNvSpPr txBox="1"/>
          <p:nvPr/>
        </p:nvSpPr>
        <p:spPr>
          <a:xfrm>
            <a:off x="1079829" y="3186952"/>
            <a:ext cx="225462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2νββ (観測済み)</a:t>
            </a:r>
            <a:endParaRPr sz="1800" b="0" i="0" u="none" strike="noStrike" cap="none">
              <a:solidFill>
                <a:schemeClr val="dk1"/>
              </a:solidFill>
              <a:latin typeface="Calibri"/>
              <a:ea typeface="Calibri"/>
              <a:cs typeface="Calibri"/>
              <a:sym typeface="Calibri"/>
            </a:endParaRPr>
          </a:p>
        </p:txBody>
      </p:sp>
      <p:sp>
        <p:nvSpPr>
          <p:cNvPr id="103" name="Google Shape;103;p2"/>
          <p:cNvSpPr txBox="1"/>
          <p:nvPr/>
        </p:nvSpPr>
        <p:spPr>
          <a:xfrm>
            <a:off x="3618305" y="3200399"/>
            <a:ext cx="225462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0νββ (未観測)</a:t>
            </a:r>
            <a:endParaRPr sz="1800" b="0" i="0" u="none" strike="noStrike" cap="none">
              <a:solidFill>
                <a:schemeClr val="dk1"/>
              </a:solidFill>
              <a:latin typeface="Calibri"/>
              <a:ea typeface="Calibri"/>
              <a:cs typeface="Calibri"/>
              <a:sym typeface="Calibri"/>
            </a:endParaRPr>
          </a:p>
        </p:txBody>
      </p:sp>
      <p:cxnSp>
        <p:nvCxnSpPr>
          <p:cNvPr id="104" name="Google Shape;104;p2"/>
          <p:cNvCxnSpPr/>
          <p:nvPr/>
        </p:nvCxnSpPr>
        <p:spPr>
          <a:xfrm flipH="1">
            <a:off x="5053403" y="2115294"/>
            <a:ext cx="509137" cy="137551"/>
          </a:xfrm>
          <a:prstGeom prst="straightConnector1">
            <a:avLst/>
          </a:prstGeom>
          <a:noFill/>
          <a:ln w="38100" cap="flat" cmpd="sng">
            <a:solidFill>
              <a:schemeClr val="accent1"/>
            </a:solidFill>
            <a:prstDash val="solid"/>
            <a:miter lim="800000"/>
            <a:headEnd type="none" w="sm" len="sm"/>
            <a:tailEnd type="triangle" w="med" len="med"/>
          </a:ln>
        </p:spPr>
      </p:cxnSp>
      <p:sp>
        <p:nvSpPr>
          <p:cNvPr id="105" name="Google Shape;105;p2"/>
          <p:cNvSpPr txBox="1"/>
          <p:nvPr/>
        </p:nvSpPr>
        <p:spPr>
          <a:xfrm>
            <a:off x="6306730" y="2034211"/>
            <a:ext cx="1371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について</a:t>
            </a:r>
            <a:endParaRPr sz="1400" b="0" i="0" u="none" strike="noStrike" cap="none">
              <a:solidFill>
                <a:srgbClr val="000000"/>
              </a:solidFill>
              <a:latin typeface="Arial"/>
              <a:ea typeface="Arial"/>
              <a:cs typeface="Arial"/>
              <a:sym typeface="Arial"/>
            </a:endParaRPr>
          </a:p>
        </p:txBody>
      </p:sp>
      <p:sp>
        <p:nvSpPr>
          <p:cNvPr id="106" name="Google Shape;106;p2"/>
          <p:cNvSpPr txBox="1"/>
          <p:nvPr/>
        </p:nvSpPr>
        <p:spPr>
          <a:xfrm>
            <a:off x="5562540" y="2317539"/>
            <a:ext cx="108472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半減期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&gt; </a:t>
            </a:r>
            <a:endParaRPr sz="1400" b="0" i="0" u="none" strike="noStrike" cap="none">
              <a:solidFill>
                <a:srgbClr val="000000"/>
              </a:solidFill>
              <a:latin typeface="Arial"/>
              <a:ea typeface="Arial"/>
              <a:cs typeface="Arial"/>
              <a:sym typeface="Arial"/>
            </a:endParaRPr>
          </a:p>
        </p:txBody>
      </p:sp>
      <p:pic>
        <p:nvPicPr>
          <p:cNvPr id="107" name="Google Shape;107;p2"/>
          <p:cNvPicPr preferRelativeResize="0"/>
          <p:nvPr/>
        </p:nvPicPr>
        <p:blipFill rotWithShape="1">
          <a:blip r:embed="rId6">
            <a:alphaModFix/>
          </a:blip>
          <a:srcRect/>
          <a:stretch/>
        </p:blipFill>
        <p:spPr>
          <a:xfrm>
            <a:off x="5795962" y="2609784"/>
            <a:ext cx="2733675" cy="447675"/>
          </a:xfrm>
          <a:prstGeom prst="rect">
            <a:avLst/>
          </a:prstGeom>
          <a:noFill/>
          <a:ln>
            <a:noFill/>
          </a:ln>
        </p:spPr>
      </p:pic>
      <p:pic>
        <p:nvPicPr>
          <p:cNvPr id="108" name="Google Shape;108;p2"/>
          <p:cNvPicPr preferRelativeResize="0"/>
          <p:nvPr/>
        </p:nvPicPr>
        <p:blipFill rotWithShape="1">
          <a:blip r:embed="rId7">
            <a:alphaModFix/>
          </a:blip>
          <a:srcRect/>
          <a:stretch/>
        </p:blipFill>
        <p:spPr>
          <a:xfrm>
            <a:off x="717176" y="3617260"/>
            <a:ext cx="3325906" cy="3007942"/>
          </a:xfrm>
          <a:prstGeom prst="rect">
            <a:avLst/>
          </a:prstGeom>
          <a:noFill/>
          <a:ln>
            <a:noFill/>
          </a:ln>
        </p:spPr>
      </p:pic>
      <p:sp>
        <p:nvSpPr>
          <p:cNvPr id="109" name="Google Shape;109;p2"/>
          <p:cNvSpPr txBox="1"/>
          <p:nvPr/>
        </p:nvSpPr>
        <p:spPr>
          <a:xfrm>
            <a:off x="3088341" y="6471313"/>
            <a:ext cx="50829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Calibri"/>
                <a:ea typeface="Calibri"/>
                <a:cs typeface="Calibri"/>
                <a:sym typeface="Calibri"/>
              </a:rPr>
              <a:t>[1] A. Gando, et al. Phys. Rev. Lett., Vol. 117, p. 082503, Aug 2016</a:t>
            </a:r>
            <a:endParaRPr sz="1400" b="0" i="0" u="none" strike="noStrike" cap="none">
              <a:solidFill>
                <a:schemeClr val="dk1"/>
              </a:solidFill>
              <a:latin typeface="Calibri"/>
              <a:ea typeface="Calibri"/>
              <a:cs typeface="Calibri"/>
              <a:sym typeface="Calibri"/>
            </a:endParaRPr>
          </a:p>
        </p:txBody>
      </p:sp>
      <p:sp>
        <p:nvSpPr>
          <p:cNvPr id="110" name="Google Shape;110;p2"/>
          <p:cNvSpPr txBox="1"/>
          <p:nvPr/>
        </p:nvSpPr>
        <p:spPr>
          <a:xfrm>
            <a:off x="8382000" y="2591090"/>
            <a:ext cx="48409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[1]</a:t>
            </a:r>
            <a:endParaRPr sz="1800" b="0" i="0" u="none" strike="noStrike" cap="none">
              <a:solidFill>
                <a:schemeClr val="dk1"/>
              </a:solidFill>
              <a:latin typeface="Calibri"/>
              <a:ea typeface="Calibri"/>
              <a:cs typeface="Calibri"/>
              <a:sym typeface="Calibri"/>
            </a:endParaRPr>
          </a:p>
        </p:txBody>
      </p:sp>
      <p:sp>
        <p:nvSpPr>
          <p:cNvPr id="111" name="Google Shape;111;p2"/>
          <p:cNvSpPr txBox="1"/>
          <p:nvPr/>
        </p:nvSpPr>
        <p:spPr>
          <a:xfrm>
            <a:off x="4065494" y="3904478"/>
            <a:ext cx="470143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現在　　　　で探索された領域(青)[1]。</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ニュートリノ質量が標準順序である場合</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さらなるバックグラウンド除去が必要</a:t>
            </a:r>
            <a:endParaRPr sz="1800" b="0" i="0" u="none" strike="noStrike" cap="none">
              <a:solidFill>
                <a:schemeClr val="dk1"/>
              </a:solidFill>
              <a:latin typeface="Calibri"/>
              <a:ea typeface="Calibri"/>
              <a:cs typeface="Calibri"/>
              <a:sym typeface="Calibri"/>
            </a:endParaRPr>
          </a:p>
        </p:txBody>
      </p:sp>
      <p:pic>
        <p:nvPicPr>
          <p:cNvPr id="112" name="Google Shape;112;p2"/>
          <p:cNvPicPr preferRelativeResize="0"/>
          <p:nvPr/>
        </p:nvPicPr>
        <p:blipFill rotWithShape="1">
          <a:blip r:embed="rId8">
            <a:alphaModFix/>
          </a:blip>
          <a:srcRect/>
          <a:stretch/>
        </p:blipFill>
        <p:spPr>
          <a:xfrm>
            <a:off x="4745617" y="3914495"/>
            <a:ext cx="800100" cy="371475"/>
          </a:xfrm>
          <a:prstGeom prst="rect">
            <a:avLst/>
          </a:prstGeom>
          <a:noFill/>
          <a:ln>
            <a:noFill/>
          </a:ln>
        </p:spPr>
      </p:pic>
      <p:sp>
        <p:nvSpPr>
          <p:cNvPr id="113" name="Google Shape;113;p2"/>
          <p:cNvSpPr txBox="1"/>
          <p:nvPr/>
        </p:nvSpPr>
        <p:spPr>
          <a:xfrm>
            <a:off x="4065494" y="5177626"/>
            <a:ext cx="410583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ニュートリノ質量の順序</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NH: 標準順序</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IH:逆順序</a:t>
            </a:r>
            <a:endParaRPr sz="1400" b="0" i="0" u="none" strike="noStrike" cap="none">
              <a:solidFill>
                <a:srgbClr val="000000"/>
              </a:solidFill>
              <a:latin typeface="Arial"/>
              <a:ea typeface="Arial"/>
              <a:cs typeface="Arial"/>
              <a:sym typeface="Arial"/>
            </a:endParaRPr>
          </a:p>
        </p:txBody>
      </p:sp>
      <p:sp>
        <p:nvSpPr>
          <p:cNvPr id="114" name="Google Shape;114;p2"/>
          <p:cNvSpPr txBox="1"/>
          <p:nvPr/>
        </p:nvSpPr>
        <p:spPr>
          <a:xfrm>
            <a:off x="5545717" y="1177115"/>
            <a:ext cx="338594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0νββ</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ニュートリノがマヨラナ粒子の場合のみ発生</a:t>
            </a: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5545780" y="1177116"/>
            <a:ext cx="3385800" cy="188820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0"/>
          <p:cNvSpPr txBox="1"/>
          <p:nvPr/>
        </p:nvSpPr>
        <p:spPr>
          <a:xfrm>
            <a:off x="268941" y="349624"/>
            <a:ext cx="63470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固体キセノンの生成</a:t>
            </a:r>
            <a:endParaRPr sz="1400" b="0" i="0" u="none" strike="noStrike" cap="none">
              <a:solidFill>
                <a:srgbClr val="000000"/>
              </a:solidFill>
              <a:latin typeface="Arial"/>
              <a:ea typeface="Arial"/>
              <a:cs typeface="Arial"/>
              <a:sym typeface="Arial"/>
            </a:endParaRPr>
          </a:p>
        </p:txBody>
      </p:sp>
      <p:sp>
        <p:nvSpPr>
          <p:cNvPr id="367" name="Google Shape;367;p20"/>
          <p:cNvSpPr txBox="1"/>
          <p:nvPr/>
        </p:nvSpPr>
        <p:spPr>
          <a:xfrm>
            <a:off x="591670" y="831288"/>
            <a:ext cx="7826189"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熱伝導の良い銅の電極を冷却して局所的に固体キセノンを生成する。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電極のまわりはホウケイ酸ガラスのブロックで囲む。</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Calibri"/>
                <a:ea typeface="Calibri"/>
                <a:cs typeface="Calibri"/>
                <a:sym typeface="Calibri"/>
              </a:rPr>
              <a:t>2次元有限要素法を用いた熱伝導計算 (軸対称座標)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NW40配管をチェンバーに使用、外壁をヒーターで20℃に保つ</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チェンバー外に2 cm突き出した銅電極を液体窒素で冷却</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(キセノンの融点161 K, 沸点165 K @1 atm)</a:t>
            </a:r>
            <a:endParaRPr sz="1800" b="0" i="0" u="none" strike="noStrike" cap="none">
              <a:solidFill>
                <a:schemeClr val="dk1"/>
              </a:solidFill>
              <a:latin typeface="Calibri"/>
              <a:ea typeface="Calibri"/>
              <a:cs typeface="Calibri"/>
              <a:sym typeface="Calibri"/>
            </a:endParaRPr>
          </a:p>
        </p:txBody>
      </p:sp>
      <p:pic>
        <p:nvPicPr>
          <p:cNvPr id="368" name="Google Shape;368;p20"/>
          <p:cNvPicPr preferRelativeResize="0"/>
          <p:nvPr/>
        </p:nvPicPr>
        <p:blipFill rotWithShape="1">
          <a:blip r:embed="rId3">
            <a:alphaModFix/>
          </a:blip>
          <a:srcRect/>
          <a:stretch/>
        </p:blipFill>
        <p:spPr>
          <a:xfrm>
            <a:off x="268941" y="2883379"/>
            <a:ext cx="7826189" cy="3755910"/>
          </a:xfrm>
          <a:prstGeom prst="rect">
            <a:avLst/>
          </a:prstGeom>
          <a:noFill/>
          <a:ln>
            <a:noFill/>
          </a:ln>
        </p:spPr>
      </p:pic>
      <p:sp>
        <p:nvSpPr>
          <p:cNvPr id="369" name="Google Shape;369;p20"/>
          <p:cNvSpPr txBox="1"/>
          <p:nvPr/>
        </p:nvSpPr>
        <p:spPr>
          <a:xfrm>
            <a:off x="5943601" y="3059668"/>
            <a:ext cx="21515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FEMM 4.2を使用</a:t>
            </a:r>
            <a:endParaRPr sz="1400" b="0" i="0" u="none" strike="noStrike" cap="none">
              <a:solidFill>
                <a:srgbClr val="000000"/>
              </a:solidFill>
              <a:latin typeface="Arial"/>
              <a:ea typeface="Arial"/>
              <a:cs typeface="Arial"/>
              <a:sym typeface="Arial"/>
            </a:endParaRPr>
          </a:p>
        </p:txBody>
      </p:sp>
      <p:sp>
        <p:nvSpPr>
          <p:cNvPr id="370" name="Google Shape;370;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1"/>
          <p:cNvSpPr txBox="1"/>
          <p:nvPr/>
        </p:nvSpPr>
        <p:spPr>
          <a:xfrm>
            <a:off x="268941" y="349624"/>
            <a:ext cx="63470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固体キセノンの生成</a:t>
            </a:r>
            <a:endParaRPr sz="1400" b="0" i="0" u="none" strike="noStrike" cap="none">
              <a:solidFill>
                <a:srgbClr val="000000"/>
              </a:solidFill>
              <a:latin typeface="Arial"/>
              <a:ea typeface="Arial"/>
              <a:cs typeface="Arial"/>
              <a:sym typeface="Arial"/>
            </a:endParaRPr>
          </a:p>
        </p:txBody>
      </p:sp>
      <p:sp>
        <p:nvSpPr>
          <p:cNvPr id="376" name="Google Shape;376;p21"/>
          <p:cNvSpPr txBox="1"/>
          <p:nvPr/>
        </p:nvSpPr>
        <p:spPr>
          <a:xfrm>
            <a:off x="627528" y="900063"/>
            <a:ext cx="782618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熱伝導の良い銅の電極を冷却して局所的に固体キセノンを生成する。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電極のまわりはホウケイ酸ガラスのブロックで囲む。</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7" name="Google Shape;377;p21"/>
          <p:cNvPicPr preferRelativeResize="0"/>
          <p:nvPr/>
        </p:nvPicPr>
        <p:blipFill rotWithShape="1">
          <a:blip r:embed="rId3">
            <a:alphaModFix/>
          </a:blip>
          <a:srcRect/>
          <a:stretch/>
        </p:blipFill>
        <p:spPr>
          <a:xfrm>
            <a:off x="690283" y="1545379"/>
            <a:ext cx="2214284" cy="2633600"/>
          </a:xfrm>
          <a:prstGeom prst="rect">
            <a:avLst/>
          </a:prstGeom>
          <a:noFill/>
          <a:ln>
            <a:noFill/>
          </a:ln>
        </p:spPr>
      </p:pic>
      <p:pic>
        <p:nvPicPr>
          <p:cNvPr id="378" name="Google Shape;378;p21"/>
          <p:cNvPicPr preferRelativeResize="0"/>
          <p:nvPr/>
        </p:nvPicPr>
        <p:blipFill rotWithShape="1">
          <a:blip r:embed="rId4">
            <a:alphaModFix/>
          </a:blip>
          <a:srcRect/>
          <a:stretch/>
        </p:blipFill>
        <p:spPr>
          <a:xfrm>
            <a:off x="1077272" y="4040644"/>
            <a:ext cx="2436053" cy="2721763"/>
          </a:xfrm>
          <a:prstGeom prst="rect">
            <a:avLst/>
          </a:prstGeom>
          <a:noFill/>
          <a:ln>
            <a:noFill/>
          </a:ln>
        </p:spPr>
      </p:pic>
      <p:pic>
        <p:nvPicPr>
          <p:cNvPr id="379" name="Google Shape;379;p21"/>
          <p:cNvPicPr preferRelativeResize="0"/>
          <p:nvPr/>
        </p:nvPicPr>
        <p:blipFill rotWithShape="1">
          <a:blip r:embed="rId5">
            <a:alphaModFix/>
          </a:blip>
          <a:srcRect/>
          <a:stretch/>
        </p:blipFill>
        <p:spPr>
          <a:xfrm>
            <a:off x="4143375" y="2498726"/>
            <a:ext cx="4629150" cy="3857625"/>
          </a:xfrm>
          <a:prstGeom prst="rect">
            <a:avLst/>
          </a:prstGeom>
          <a:noFill/>
          <a:ln>
            <a:noFill/>
          </a:ln>
        </p:spPr>
      </p:pic>
      <p:sp>
        <p:nvSpPr>
          <p:cNvPr id="380" name="Google Shape;380;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2"/>
          <p:cNvSpPr txBox="1"/>
          <p:nvPr/>
        </p:nvSpPr>
        <p:spPr>
          <a:xfrm>
            <a:off x="268941" y="349624"/>
            <a:ext cx="63470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イオン源まわりの温度計算</a:t>
            </a:r>
            <a:endParaRPr sz="1400" b="0" i="0" u="none" strike="noStrike" cap="none">
              <a:solidFill>
                <a:srgbClr val="000000"/>
              </a:solidFill>
              <a:latin typeface="Arial"/>
              <a:ea typeface="Arial"/>
              <a:cs typeface="Arial"/>
              <a:sym typeface="Arial"/>
            </a:endParaRPr>
          </a:p>
        </p:txBody>
      </p:sp>
      <p:pic>
        <p:nvPicPr>
          <p:cNvPr id="386" name="Google Shape;386;p22"/>
          <p:cNvPicPr preferRelativeResize="0"/>
          <p:nvPr/>
        </p:nvPicPr>
        <p:blipFill rotWithShape="1">
          <a:blip r:embed="rId3">
            <a:alphaModFix/>
          </a:blip>
          <a:srcRect/>
          <a:stretch/>
        </p:blipFill>
        <p:spPr>
          <a:xfrm>
            <a:off x="152400" y="2854407"/>
            <a:ext cx="5011271" cy="3815333"/>
          </a:xfrm>
          <a:prstGeom prst="rect">
            <a:avLst/>
          </a:prstGeom>
          <a:noFill/>
          <a:ln>
            <a:noFill/>
          </a:ln>
        </p:spPr>
      </p:pic>
      <p:sp>
        <p:nvSpPr>
          <p:cNvPr id="387" name="Google Shape;387;p22"/>
          <p:cNvSpPr txBox="1"/>
          <p:nvPr/>
        </p:nvSpPr>
        <p:spPr>
          <a:xfrm>
            <a:off x="735106" y="965848"/>
            <a:ext cx="744070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Elmer FEMを用いてキセノンの対流を含む温度計算</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軸対称座標で計算</a:t>
            </a:r>
            <a:endParaRPr sz="1800" b="0" i="0" u="none" strike="noStrike" cap="none">
              <a:solidFill>
                <a:schemeClr val="dk1"/>
              </a:solidFill>
              <a:latin typeface="Calibri"/>
              <a:ea typeface="Calibri"/>
              <a:cs typeface="Calibri"/>
              <a:sym typeface="Calibri"/>
            </a:endParaRPr>
          </a:p>
        </p:txBody>
      </p:sp>
      <p:sp>
        <p:nvSpPr>
          <p:cNvPr id="388" name="Google Shape;388;p22"/>
          <p:cNvSpPr txBox="1"/>
          <p:nvPr/>
        </p:nvSpPr>
        <p:spPr>
          <a:xfrm>
            <a:off x="735106" y="1863961"/>
            <a:ext cx="76737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イオン源を単純にNWブランクフランジから吊り下げた場合</a:t>
            </a:r>
            <a:endParaRPr sz="1800" b="0" i="0" u="none" strike="noStrike" cap="none">
              <a:solidFill>
                <a:schemeClr val="dk1"/>
              </a:solidFill>
              <a:latin typeface="Calibri"/>
              <a:ea typeface="Calibri"/>
              <a:cs typeface="Calibri"/>
              <a:sym typeface="Calibri"/>
            </a:endParaRPr>
          </a:p>
        </p:txBody>
      </p:sp>
      <p:cxnSp>
        <p:nvCxnSpPr>
          <p:cNvPr id="389" name="Google Shape;389;p22"/>
          <p:cNvCxnSpPr/>
          <p:nvPr/>
        </p:nvCxnSpPr>
        <p:spPr>
          <a:xfrm flipH="1">
            <a:off x="3603812" y="2854407"/>
            <a:ext cx="851647" cy="574593"/>
          </a:xfrm>
          <a:prstGeom prst="straightConnector1">
            <a:avLst/>
          </a:prstGeom>
          <a:noFill/>
          <a:ln w="28575" cap="flat" cmpd="sng">
            <a:solidFill>
              <a:srgbClr val="FF0000"/>
            </a:solidFill>
            <a:prstDash val="solid"/>
            <a:miter lim="800000"/>
            <a:headEnd type="none" w="sm" len="sm"/>
            <a:tailEnd type="triangle" w="med" len="med"/>
          </a:ln>
        </p:spPr>
      </p:cxnSp>
      <p:sp>
        <p:nvSpPr>
          <p:cNvPr id="390" name="Google Shape;390;p22"/>
          <p:cNvSpPr txBox="1"/>
          <p:nvPr/>
        </p:nvSpPr>
        <p:spPr>
          <a:xfrm>
            <a:off x="4222376" y="2457255"/>
            <a:ext cx="37741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~450 K NW継ぎ手は耐えられない</a:t>
            </a:r>
            <a:endParaRPr sz="1400" b="0" i="0" u="none" strike="noStrike" cap="none">
              <a:solidFill>
                <a:srgbClr val="000000"/>
              </a:solidFill>
              <a:latin typeface="Arial"/>
              <a:ea typeface="Arial"/>
              <a:cs typeface="Arial"/>
              <a:sym typeface="Arial"/>
            </a:endParaRPr>
          </a:p>
        </p:txBody>
      </p:sp>
      <p:sp>
        <p:nvSpPr>
          <p:cNvPr id="391" name="Google Shape;391;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3"/>
          <p:cNvSpPr txBox="1"/>
          <p:nvPr/>
        </p:nvSpPr>
        <p:spPr>
          <a:xfrm>
            <a:off x="268941" y="349624"/>
            <a:ext cx="63470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イオン源まわりの温度計算</a:t>
            </a:r>
            <a:endParaRPr sz="1400" b="0" i="0" u="none" strike="noStrike" cap="none">
              <a:solidFill>
                <a:srgbClr val="000000"/>
              </a:solidFill>
              <a:latin typeface="Arial"/>
              <a:ea typeface="Arial"/>
              <a:cs typeface="Arial"/>
              <a:sym typeface="Arial"/>
            </a:endParaRPr>
          </a:p>
        </p:txBody>
      </p:sp>
      <p:sp>
        <p:nvSpPr>
          <p:cNvPr id="397" name="Google Shape;397;p23"/>
          <p:cNvSpPr txBox="1"/>
          <p:nvPr/>
        </p:nvSpPr>
        <p:spPr>
          <a:xfrm>
            <a:off x="735106" y="965848"/>
            <a:ext cx="744070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Elmer FEMを用いてキセノンの対流を含む温度計算</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軸対称座標で計算</a:t>
            </a:r>
            <a:endParaRPr sz="1800" b="0" i="0" u="none" strike="noStrike" cap="none">
              <a:solidFill>
                <a:schemeClr val="dk1"/>
              </a:solidFill>
              <a:latin typeface="Calibri"/>
              <a:ea typeface="Calibri"/>
              <a:cs typeface="Calibri"/>
              <a:sym typeface="Calibri"/>
            </a:endParaRPr>
          </a:p>
        </p:txBody>
      </p:sp>
      <p:sp>
        <p:nvSpPr>
          <p:cNvPr id="398" name="Google Shape;398;p23"/>
          <p:cNvSpPr txBox="1"/>
          <p:nvPr/>
        </p:nvSpPr>
        <p:spPr>
          <a:xfrm>
            <a:off x="268941" y="1612179"/>
            <a:ext cx="76737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セラミックブロックを用いてイオン源を吊り下げる</a:t>
            </a:r>
            <a:endParaRPr sz="1800" b="0" i="0" u="none" strike="noStrike" cap="none">
              <a:solidFill>
                <a:schemeClr val="dk1"/>
              </a:solidFill>
              <a:latin typeface="Calibri"/>
              <a:ea typeface="Calibri"/>
              <a:cs typeface="Calibri"/>
              <a:sym typeface="Calibri"/>
            </a:endParaRPr>
          </a:p>
        </p:txBody>
      </p:sp>
      <p:pic>
        <p:nvPicPr>
          <p:cNvPr id="399" name="Google Shape;399;p23"/>
          <p:cNvPicPr preferRelativeResize="0"/>
          <p:nvPr/>
        </p:nvPicPr>
        <p:blipFill rotWithShape="1">
          <a:blip r:embed="rId3">
            <a:alphaModFix/>
          </a:blip>
          <a:srcRect/>
          <a:stretch/>
        </p:blipFill>
        <p:spPr>
          <a:xfrm>
            <a:off x="268941" y="1918758"/>
            <a:ext cx="3242422" cy="4860101"/>
          </a:xfrm>
          <a:prstGeom prst="rect">
            <a:avLst/>
          </a:prstGeom>
          <a:noFill/>
          <a:ln>
            <a:noFill/>
          </a:ln>
        </p:spPr>
      </p:pic>
      <p:pic>
        <p:nvPicPr>
          <p:cNvPr id="400" name="Google Shape;400;p23"/>
          <p:cNvPicPr preferRelativeResize="0"/>
          <p:nvPr/>
        </p:nvPicPr>
        <p:blipFill rotWithShape="1">
          <a:blip r:embed="rId4">
            <a:alphaModFix/>
          </a:blip>
          <a:srcRect/>
          <a:stretch/>
        </p:blipFill>
        <p:spPr>
          <a:xfrm>
            <a:off x="3601010" y="2833158"/>
            <a:ext cx="5121107" cy="3840830"/>
          </a:xfrm>
          <a:prstGeom prst="rect">
            <a:avLst/>
          </a:prstGeom>
          <a:noFill/>
          <a:ln>
            <a:noFill/>
          </a:ln>
        </p:spPr>
      </p:pic>
      <p:cxnSp>
        <p:nvCxnSpPr>
          <p:cNvPr id="401" name="Google Shape;401;p23"/>
          <p:cNvCxnSpPr/>
          <p:nvPr/>
        </p:nvCxnSpPr>
        <p:spPr>
          <a:xfrm>
            <a:off x="5405718" y="2770094"/>
            <a:ext cx="1748117" cy="1201271"/>
          </a:xfrm>
          <a:prstGeom prst="straightConnector1">
            <a:avLst/>
          </a:prstGeom>
          <a:noFill/>
          <a:ln w="28575" cap="flat" cmpd="sng">
            <a:solidFill>
              <a:srgbClr val="FF0000"/>
            </a:solidFill>
            <a:prstDash val="solid"/>
            <a:miter lim="800000"/>
            <a:headEnd type="none" w="sm" len="sm"/>
            <a:tailEnd type="triangle" w="med" len="med"/>
          </a:ln>
        </p:spPr>
      </p:cxnSp>
      <p:sp>
        <p:nvSpPr>
          <p:cNvPr id="402" name="Google Shape;402;p23"/>
          <p:cNvSpPr txBox="1"/>
          <p:nvPr/>
        </p:nvSpPr>
        <p:spPr>
          <a:xfrm>
            <a:off x="4105835" y="2351514"/>
            <a:ext cx="235771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NW継ぎ手付近</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常温~300 K</a:t>
            </a:r>
            <a:endParaRPr sz="1800" b="0" i="0" u="none" strike="noStrike" cap="none">
              <a:solidFill>
                <a:schemeClr val="dk1"/>
              </a:solidFill>
              <a:latin typeface="Calibri"/>
              <a:ea typeface="Calibri"/>
              <a:cs typeface="Calibri"/>
              <a:sym typeface="Calibri"/>
            </a:endParaRPr>
          </a:p>
        </p:txBody>
      </p:sp>
      <p:sp>
        <p:nvSpPr>
          <p:cNvPr id="403" name="Google Shape;40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4"/>
          <p:cNvSpPr txBox="1"/>
          <p:nvPr/>
        </p:nvSpPr>
        <p:spPr>
          <a:xfrm>
            <a:off x="369794" y="1119468"/>
            <a:ext cx="45383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sng" strike="noStrike" cap="none">
                <a:solidFill>
                  <a:schemeClr val="dk1"/>
                </a:solidFill>
                <a:latin typeface="Calibri"/>
                <a:ea typeface="Calibri"/>
                <a:cs typeface="Calibri"/>
                <a:sym typeface="Calibri"/>
              </a:rPr>
              <a:t>イオン量の同定</a:t>
            </a:r>
            <a:endParaRPr sz="1400" b="0" i="0" u="none" strike="noStrike" cap="none">
              <a:solidFill>
                <a:srgbClr val="000000"/>
              </a:solidFill>
              <a:latin typeface="Arial"/>
              <a:ea typeface="Arial"/>
              <a:cs typeface="Arial"/>
              <a:sym typeface="Arial"/>
            </a:endParaRPr>
          </a:p>
        </p:txBody>
      </p:sp>
      <p:pic>
        <p:nvPicPr>
          <p:cNvPr id="409" name="Google Shape;409;p24" descr="テーブル, ブルー, 座る, 食品 が含まれている画像&#10;&#10;自動的に生成された説明"/>
          <p:cNvPicPr preferRelativeResize="0"/>
          <p:nvPr/>
        </p:nvPicPr>
        <p:blipFill rotWithShape="1">
          <a:blip r:embed="rId3">
            <a:alphaModFix/>
          </a:blip>
          <a:srcRect t="11470" b="14903"/>
          <a:stretch/>
        </p:blipFill>
        <p:spPr>
          <a:xfrm>
            <a:off x="258722" y="1610286"/>
            <a:ext cx="3086368" cy="3025589"/>
          </a:xfrm>
          <a:prstGeom prst="rect">
            <a:avLst/>
          </a:prstGeom>
          <a:noFill/>
          <a:ln>
            <a:noFill/>
          </a:ln>
        </p:spPr>
      </p:pic>
      <p:sp>
        <p:nvSpPr>
          <p:cNvPr id="410" name="Google Shape;410;p24"/>
          <p:cNvSpPr txBox="1"/>
          <p:nvPr/>
        </p:nvSpPr>
        <p:spPr>
          <a:xfrm>
            <a:off x="2114551" y="5389538"/>
            <a:ext cx="37214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⇒外からの影響か　内部の問題か</a:t>
            </a:r>
            <a:endParaRPr sz="1800" b="0" i="0" u="none" strike="noStrike" cap="none">
              <a:solidFill>
                <a:schemeClr val="dk1"/>
              </a:solidFill>
              <a:latin typeface="Calibri"/>
              <a:ea typeface="Calibri"/>
              <a:cs typeface="Calibri"/>
              <a:sym typeface="Calibri"/>
            </a:endParaRPr>
          </a:p>
        </p:txBody>
      </p:sp>
      <p:pic>
        <p:nvPicPr>
          <p:cNvPr id="411" name="Google Shape;411;p24" descr="地図 が含まれている画像&#10;&#10;自動的に生成された説明"/>
          <p:cNvPicPr preferRelativeResize="0"/>
          <p:nvPr/>
        </p:nvPicPr>
        <p:blipFill rotWithShape="1">
          <a:blip r:embed="rId4">
            <a:alphaModFix/>
          </a:blip>
          <a:srcRect/>
          <a:stretch/>
        </p:blipFill>
        <p:spPr>
          <a:xfrm>
            <a:off x="3544562" y="1429957"/>
            <a:ext cx="4986338" cy="3386138"/>
          </a:xfrm>
          <a:prstGeom prst="rect">
            <a:avLst/>
          </a:prstGeom>
          <a:noFill/>
          <a:ln>
            <a:noFill/>
          </a:ln>
        </p:spPr>
      </p:pic>
      <p:cxnSp>
        <p:nvCxnSpPr>
          <p:cNvPr id="412" name="Google Shape;412;p24"/>
          <p:cNvCxnSpPr/>
          <p:nvPr/>
        </p:nvCxnSpPr>
        <p:spPr>
          <a:xfrm rot="10800000">
            <a:off x="6602507" y="3338232"/>
            <a:ext cx="70639" cy="1581608"/>
          </a:xfrm>
          <a:prstGeom prst="straightConnector1">
            <a:avLst/>
          </a:prstGeom>
          <a:noFill/>
          <a:ln w="28575" cap="flat" cmpd="sng">
            <a:solidFill>
              <a:schemeClr val="accent1"/>
            </a:solidFill>
            <a:prstDash val="solid"/>
            <a:miter lim="800000"/>
            <a:headEnd type="none" w="sm" len="sm"/>
            <a:tailEnd type="triangle" w="med" len="med"/>
          </a:ln>
        </p:spPr>
      </p:cxnSp>
      <p:cxnSp>
        <p:nvCxnSpPr>
          <p:cNvPr id="413" name="Google Shape;413;p24"/>
          <p:cNvCxnSpPr/>
          <p:nvPr/>
        </p:nvCxnSpPr>
        <p:spPr>
          <a:xfrm rot="10800000" flipH="1">
            <a:off x="7231178" y="4129037"/>
            <a:ext cx="131087" cy="790803"/>
          </a:xfrm>
          <a:prstGeom prst="straightConnector1">
            <a:avLst/>
          </a:prstGeom>
          <a:noFill/>
          <a:ln w="28575" cap="flat" cmpd="sng">
            <a:solidFill>
              <a:schemeClr val="accent1"/>
            </a:solidFill>
            <a:prstDash val="solid"/>
            <a:miter lim="800000"/>
            <a:headEnd type="none" w="sm" len="sm"/>
            <a:tailEnd type="triangle" w="med" len="med"/>
          </a:ln>
        </p:spPr>
      </p:cxnSp>
      <p:sp>
        <p:nvSpPr>
          <p:cNvPr id="414" name="Google Shape;414;p24"/>
          <p:cNvSpPr txBox="1"/>
          <p:nvPr/>
        </p:nvSpPr>
        <p:spPr>
          <a:xfrm>
            <a:off x="4457569" y="4903208"/>
            <a:ext cx="38660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数十 nAの電流が流れることがある</a:t>
            </a:r>
            <a:endParaRPr sz="1400" b="0" i="0" u="none" strike="noStrike" cap="none">
              <a:solidFill>
                <a:srgbClr val="000000"/>
              </a:solidFill>
              <a:latin typeface="Arial"/>
              <a:ea typeface="Arial"/>
              <a:cs typeface="Arial"/>
              <a:sym typeface="Arial"/>
            </a:endParaRPr>
          </a:p>
        </p:txBody>
      </p:sp>
      <p:sp>
        <p:nvSpPr>
          <p:cNvPr id="415" name="Google Shape;415;p24"/>
          <p:cNvSpPr txBox="1"/>
          <p:nvPr/>
        </p:nvSpPr>
        <p:spPr>
          <a:xfrm>
            <a:off x="3435725" y="1191539"/>
            <a:ext cx="52040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カソードに見立てた配管を陰極側につなぐ</a:t>
            </a:r>
            <a:endParaRPr sz="1800" b="0" i="0" u="none" strike="noStrike" cap="none">
              <a:solidFill>
                <a:schemeClr val="dk1"/>
              </a:solidFill>
              <a:latin typeface="Calibri"/>
              <a:ea typeface="Calibri"/>
              <a:cs typeface="Calibri"/>
              <a:sym typeface="Calibri"/>
            </a:endParaRPr>
          </a:p>
        </p:txBody>
      </p:sp>
      <p:sp>
        <p:nvSpPr>
          <p:cNvPr id="416" name="Google Shape;416;p24"/>
          <p:cNvSpPr txBox="1"/>
          <p:nvPr/>
        </p:nvSpPr>
        <p:spPr>
          <a:xfrm>
            <a:off x="258722" y="4740343"/>
            <a:ext cx="2057400" cy="5078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Calibri"/>
                <a:ea typeface="Calibri"/>
                <a:cs typeface="Calibri"/>
                <a:sym typeface="Calibri"/>
              </a:rPr>
              <a:t>電流計積分時間 200 ms</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Calibri"/>
                <a:ea typeface="Calibri"/>
                <a:cs typeface="Calibri"/>
                <a:sym typeface="Calibri"/>
              </a:rPr>
              <a:t>データ取得 2Hz</a:t>
            </a:r>
            <a:endParaRPr sz="135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5"/>
          <p:cNvSpPr txBox="1"/>
          <p:nvPr/>
        </p:nvSpPr>
        <p:spPr>
          <a:xfrm>
            <a:off x="268940" y="349624"/>
            <a:ext cx="78082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真空中でのイオン源の加熱</a:t>
            </a:r>
            <a:endParaRPr sz="1400" b="0" i="0" u="none" strike="noStrike" cap="none">
              <a:solidFill>
                <a:srgbClr val="000000"/>
              </a:solidFill>
              <a:latin typeface="Arial"/>
              <a:ea typeface="Arial"/>
              <a:cs typeface="Arial"/>
              <a:sym typeface="Arial"/>
            </a:endParaRPr>
          </a:p>
        </p:txBody>
      </p:sp>
      <p:pic>
        <p:nvPicPr>
          <p:cNvPr id="422" name="Google Shape;422;p25"/>
          <p:cNvPicPr preferRelativeResize="0"/>
          <p:nvPr/>
        </p:nvPicPr>
        <p:blipFill rotWithShape="1">
          <a:blip r:embed="rId3">
            <a:alphaModFix/>
          </a:blip>
          <a:srcRect/>
          <a:stretch/>
        </p:blipFill>
        <p:spPr>
          <a:xfrm>
            <a:off x="268940" y="1400128"/>
            <a:ext cx="3751499" cy="4057744"/>
          </a:xfrm>
          <a:prstGeom prst="rect">
            <a:avLst/>
          </a:prstGeom>
          <a:noFill/>
          <a:ln>
            <a:noFill/>
          </a:ln>
        </p:spPr>
      </p:pic>
      <p:pic>
        <p:nvPicPr>
          <p:cNvPr id="423" name="Google Shape;423;p25"/>
          <p:cNvPicPr preferRelativeResize="0"/>
          <p:nvPr/>
        </p:nvPicPr>
        <p:blipFill rotWithShape="1">
          <a:blip r:embed="rId4">
            <a:alphaModFix/>
          </a:blip>
          <a:srcRect/>
          <a:stretch/>
        </p:blipFill>
        <p:spPr>
          <a:xfrm>
            <a:off x="4141152" y="1462881"/>
            <a:ext cx="5002848" cy="3932238"/>
          </a:xfrm>
          <a:prstGeom prst="rect">
            <a:avLst/>
          </a:prstGeom>
          <a:noFill/>
          <a:ln>
            <a:noFill/>
          </a:ln>
        </p:spPr>
      </p:pic>
      <p:sp>
        <p:nvSpPr>
          <p:cNvPr id="424" name="Google Shape;424;p25"/>
          <p:cNvSpPr txBox="1"/>
          <p:nvPr/>
        </p:nvSpPr>
        <p:spPr>
          <a:xfrm>
            <a:off x="510989" y="872844"/>
            <a:ext cx="7467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イオン源に銅線を用いて熱電対を括り付けたセットアップ</a:t>
            </a:r>
            <a:endParaRPr sz="1400" b="0" i="0" u="none" strike="noStrike" cap="none">
              <a:solidFill>
                <a:srgbClr val="000000"/>
              </a:solidFill>
              <a:latin typeface="Arial"/>
              <a:ea typeface="Arial"/>
              <a:cs typeface="Arial"/>
              <a:sym typeface="Arial"/>
            </a:endParaRPr>
          </a:p>
        </p:txBody>
      </p:sp>
      <p:sp>
        <p:nvSpPr>
          <p:cNvPr id="425" name="Google Shape;425;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6"/>
          <p:cNvSpPr txBox="1"/>
          <p:nvPr/>
        </p:nvSpPr>
        <p:spPr>
          <a:xfrm>
            <a:off x="268940" y="349624"/>
            <a:ext cx="78082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真空中でのイオン源の加熱</a:t>
            </a:r>
            <a:endParaRPr sz="1400" b="0" i="0" u="none" strike="noStrike" cap="none">
              <a:solidFill>
                <a:srgbClr val="000000"/>
              </a:solidFill>
              <a:latin typeface="Arial"/>
              <a:ea typeface="Arial"/>
              <a:cs typeface="Arial"/>
              <a:sym typeface="Arial"/>
            </a:endParaRPr>
          </a:p>
        </p:txBody>
      </p:sp>
      <p:sp>
        <p:nvSpPr>
          <p:cNvPr id="431" name="Google Shape;431;p26"/>
          <p:cNvSpPr txBox="1"/>
          <p:nvPr/>
        </p:nvSpPr>
        <p:spPr>
          <a:xfrm>
            <a:off x="510989" y="872844"/>
            <a:ext cx="7467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イオン源に銅線を用いて熱電対を括り付けたセットアップ</a:t>
            </a:r>
            <a:endParaRPr sz="1400" b="0" i="0" u="none" strike="noStrike" cap="none">
              <a:solidFill>
                <a:srgbClr val="000000"/>
              </a:solidFill>
              <a:latin typeface="Arial"/>
              <a:ea typeface="Arial"/>
              <a:cs typeface="Arial"/>
              <a:sym typeface="Arial"/>
            </a:endParaRPr>
          </a:p>
        </p:txBody>
      </p:sp>
      <p:pic>
        <p:nvPicPr>
          <p:cNvPr id="432" name="Google Shape;432;p26"/>
          <p:cNvPicPr preferRelativeResize="0"/>
          <p:nvPr/>
        </p:nvPicPr>
        <p:blipFill rotWithShape="1">
          <a:blip r:embed="rId3">
            <a:alphaModFix/>
          </a:blip>
          <a:srcRect/>
          <a:stretch/>
        </p:blipFill>
        <p:spPr>
          <a:xfrm>
            <a:off x="268940" y="1242176"/>
            <a:ext cx="4303060" cy="4096061"/>
          </a:xfrm>
          <a:prstGeom prst="rect">
            <a:avLst/>
          </a:prstGeom>
          <a:noFill/>
          <a:ln>
            <a:noFill/>
          </a:ln>
        </p:spPr>
      </p:pic>
      <p:sp>
        <p:nvSpPr>
          <p:cNvPr id="433" name="Google Shape;433;p26"/>
          <p:cNvSpPr txBox="1"/>
          <p:nvPr/>
        </p:nvSpPr>
        <p:spPr>
          <a:xfrm>
            <a:off x="4760258" y="1396064"/>
            <a:ext cx="3935506"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銅線が溶け出した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融点1085℃の銅はイオン源に</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触れさせるには不適</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ステンレス線・ニッケル線で同様に加熱すると、</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熱電対の表示温度が不規則に</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上下する挙動が見られた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熱電対とイオン源の間の熱伝導が</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良くない</a:t>
            </a:r>
            <a:endParaRPr sz="1800" b="0" i="0" u="none" strike="noStrike" cap="none">
              <a:solidFill>
                <a:schemeClr val="dk1"/>
              </a:solidFill>
              <a:latin typeface="Calibri"/>
              <a:ea typeface="Calibri"/>
              <a:cs typeface="Calibri"/>
              <a:sym typeface="Calibri"/>
            </a:endParaRPr>
          </a:p>
        </p:txBody>
      </p:sp>
      <p:sp>
        <p:nvSpPr>
          <p:cNvPr id="434" name="Google Shape;43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27"/>
          <p:cNvPicPr preferRelativeResize="0"/>
          <p:nvPr/>
        </p:nvPicPr>
        <p:blipFill rotWithShape="1">
          <a:blip r:embed="rId3">
            <a:alphaModFix/>
          </a:blip>
          <a:srcRect/>
          <a:stretch/>
        </p:blipFill>
        <p:spPr>
          <a:xfrm>
            <a:off x="224653" y="2712720"/>
            <a:ext cx="1927763" cy="3658160"/>
          </a:xfrm>
          <a:prstGeom prst="rect">
            <a:avLst/>
          </a:prstGeom>
          <a:noFill/>
          <a:ln>
            <a:noFill/>
          </a:ln>
        </p:spPr>
      </p:pic>
      <p:sp>
        <p:nvSpPr>
          <p:cNvPr id="440" name="Google Shape;440;p27"/>
          <p:cNvSpPr txBox="1"/>
          <p:nvPr/>
        </p:nvSpPr>
        <p:spPr>
          <a:xfrm>
            <a:off x="268940" y="349624"/>
            <a:ext cx="78082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レーザー反射による固体・液体生成の確認</a:t>
            </a:r>
            <a:endParaRPr sz="1400" b="0" i="0" u="none" strike="noStrike" cap="none">
              <a:solidFill>
                <a:srgbClr val="000000"/>
              </a:solidFill>
              <a:latin typeface="Arial"/>
              <a:ea typeface="Arial"/>
              <a:cs typeface="Arial"/>
              <a:sym typeface="Arial"/>
            </a:endParaRPr>
          </a:p>
        </p:txBody>
      </p:sp>
      <p:sp>
        <p:nvSpPr>
          <p:cNvPr id="441" name="Google Shape;441;p27"/>
          <p:cNvSpPr txBox="1"/>
          <p:nvPr/>
        </p:nvSpPr>
        <p:spPr>
          <a:xfrm>
            <a:off x="515831" y="2239079"/>
            <a:ext cx="83502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3本の細い配管を設置し、2本で固体・液体キセノンの反射、1本で分光を行う。</a:t>
            </a:r>
            <a:endParaRPr sz="1800" b="0" i="0" u="none" strike="noStrike" cap="none">
              <a:solidFill>
                <a:schemeClr val="dk1"/>
              </a:solidFill>
              <a:latin typeface="Calibri"/>
              <a:ea typeface="Calibri"/>
              <a:cs typeface="Calibri"/>
              <a:sym typeface="Calibri"/>
            </a:endParaRPr>
          </a:p>
        </p:txBody>
      </p:sp>
      <p:sp>
        <p:nvSpPr>
          <p:cNvPr id="442" name="Google Shape;442;p27"/>
          <p:cNvSpPr txBox="1"/>
          <p:nvPr/>
        </p:nvSpPr>
        <p:spPr>
          <a:xfrm>
            <a:off x="515831" y="1093694"/>
            <a:ext cx="826545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イオン源の加熱と同時に、キセノンが生成されたことを確認する必要がある。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レーザー光の反射で固体・液体キセノンが検出できるか検証する</a:t>
            </a:r>
            <a:endParaRPr sz="1400" b="0" i="0" u="none" strike="noStrike" cap="none">
              <a:solidFill>
                <a:srgbClr val="000000"/>
              </a:solidFill>
              <a:latin typeface="Arial"/>
              <a:ea typeface="Arial"/>
              <a:cs typeface="Arial"/>
              <a:sym typeface="Arial"/>
            </a:endParaRPr>
          </a:p>
        </p:txBody>
      </p:sp>
      <p:pic>
        <p:nvPicPr>
          <p:cNvPr id="443" name="Google Shape;443;p27"/>
          <p:cNvPicPr preferRelativeResize="0"/>
          <p:nvPr/>
        </p:nvPicPr>
        <p:blipFill rotWithShape="1">
          <a:blip r:embed="rId4">
            <a:alphaModFix/>
          </a:blip>
          <a:srcRect/>
          <a:stretch/>
        </p:blipFill>
        <p:spPr>
          <a:xfrm>
            <a:off x="4781747" y="2813787"/>
            <a:ext cx="4079100" cy="2871606"/>
          </a:xfrm>
          <a:prstGeom prst="rect">
            <a:avLst/>
          </a:prstGeom>
          <a:noFill/>
          <a:ln>
            <a:noFill/>
          </a:ln>
        </p:spPr>
      </p:pic>
      <p:sp>
        <p:nvSpPr>
          <p:cNvPr id="444" name="Google Shape;444;p27"/>
          <p:cNvSpPr txBox="1"/>
          <p:nvPr/>
        </p:nvSpPr>
        <p:spPr>
          <a:xfrm>
            <a:off x="5682285" y="5567602"/>
            <a:ext cx="361818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固体・液体キセノンによる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レーザー反射の概念図</a:t>
            </a:r>
            <a:endParaRPr sz="1400" b="0" i="0" u="none" strike="noStrike" cap="none">
              <a:solidFill>
                <a:srgbClr val="000000"/>
              </a:solidFill>
              <a:latin typeface="Arial"/>
              <a:ea typeface="Arial"/>
              <a:cs typeface="Arial"/>
              <a:sym typeface="Arial"/>
            </a:endParaRPr>
          </a:p>
        </p:txBody>
      </p:sp>
      <p:pic>
        <p:nvPicPr>
          <p:cNvPr id="445" name="Google Shape;445;p27"/>
          <p:cNvPicPr preferRelativeResize="0"/>
          <p:nvPr/>
        </p:nvPicPr>
        <p:blipFill rotWithShape="1">
          <a:blip r:embed="rId5">
            <a:alphaModFix/>
          </a:blip>
          <a:srcRect/>
          <a:stretch/>
        </p:blipFill>
        <p:spPr>
          <a:xfrm>
            <a:off x="2156961" y="2956102"/>
            <a:ext cx="3014236" cy="3171395"/>
          </a:xfrm>
          <a:prstGeom prst="rect">
            <a:avLst/>
          </a:prstGeom>
          <a:noFill/>
          <a:ln>
            <a:noFill/>
          </a:ln>
        </p:spPr>
      </p:pic>
      <p:sp>
        <p:nvSpPr>
          <p:cNvPr id="446" name="Google Shape;44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8"/>
          <p:cNvSpPr txBox="1"/>
          <p:nvPr/>
        </p:nvSpPr>
        <p:spPr>
          <a:xfrm>
            <a:off x="-3019142" y="5045619"/>
            <a:ext cx="41517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(A)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(B) (C)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(D) </a:t>
            </a:r>
            <a:endParaRPr sz="1400" b="0" i="0" u="none" strike="noStrike" cap="none">
              <a:solidFill>
                <a:srgbClr val="000000"/>
              </a:solidFill>
              <a:latin typeface="Arial"/>
              <a:ea typeface="Arial"/>
              <a:cs typeface="Arial"/>
              <a:sym typeface="Arial"/>
            </a:endParaRPr>
          </a:p>
        </p:txBody>
      </p:sp>
      <p:pic>
        <p:nvPicPr>
          <p:cNvPr id="452" name="Google Shape;452;p28"/>
          <p:cNvPicPr preferRelativeResize="0"/>
          <p:nvPr/>
        </p:nvPicPr>
        <p:blipFill rotWithShape="1">
          <a:blip r:embed="rId3">
            <a:alphaModFix/>
          </a:blip>
          <a:srcRect/>
          <a:stretch/>
        </p:blipFill>
        <p:spPr>
          <a:xfrm>
            <a:off x="323703" y="4312025"/>
            <a:ext cx="2946267" cy="2075059"/>
          </a:xfrm>
          <a:prstGeom prst="rect">
            <a:avLst/>
          </a:prstGeom>
          <a:noFill/>
          <a:ln>
            <a:noFill/>
          </a:ln>
        </p:spPr>
      </p:pic>
      <p:pic>
        <p:nvPicPr>
          <p:cNvPr id="453" name="Google Shape;453;p28"/>
          <p:cNvPicPr preferRelativeResize="0"/>
          <p:nvPr/>
        </p:nvPicPr>
        <p:blipFill rotWithShape="1">
          <a:blip r:embed="rId4">
            <a:alphaModFix/>
          </a:blip>
          <a:srcRect/>
          <a:stretch/>
        </p:blipFill>
        <p:spPr>
          <a:xfrm>
            <a:off x="3387738" y="4312025"/>
            <a:ext cx="3129603" cy="2078377"/>
          </a:xfrm>
          <a:prstGeom prst="rect">
            <a:avLst/>
          </a:prstGeom>
          <a:noFill/>
          <a:ln>
            <a:noFill/>
          </a:ln>
        </p:spPr>
      </p:pic>
      <p:sp>
        <p:nvSpPr>
          <p:cNvPr id="454" name="Google Shape;454;p28"/>
          <p:cNvSpPr txBox="1"/>
          <p:nvPr/>
        </p:nvSpPr>
        <p:spPr>
          <a:xfrm>
            <a:off x="696638" y="6450160"/>
            <a:ext cx="22003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銅電極による反射</a:t>
            </a:r>
            <a:endParaRPr sz="1400" b="0" i="0" u="none" strike="noStrike" cap="none">
              <a:solidFill>
                <a:srgbClr val="000000"/>
              </a:solidFill>
              <a:latin typeface="Arial"/>
              <a:ea typeface="Arial"/>
              <a:cs typeface="Arial"/>
              <a:sym typeface="Arial"/>
            </a:endParaRPr>
          </a:p>
        </p:txBody>
      </p:sp>
      <p:sp>
        <p:nvSpPr>
          <p:cNvPr id="455" name="Google Shape;455;p28"/>
          <p:cNvSpPr txBox="1"/>
          <p:nvPr/>
        </p:nvSpPr>
        <p:spPr>
          <a:xfrm>
            <a:off x="3627766" y="6461339"/>
            <a:ext cx="31296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固体・液体生成時の反射</a:t>
            </a:r>
            <a:endParaRPr sz="1400" b="0" i="0" u="none" strike="noStrike" cap="none">
              <a:solidFill>
                <a:srgbClr val="000000"/>
              </a:solidFill>
              <a:latin typeface="Arial"/>
              <a:ea typeface="Arial"/>
              <a:cs typeface="Arial"/>
              <a:sym typeface="Arial"/>
            </a:endParaRPr>
          </a:p>
        </p:txBody>
      </p:sp>
      <p:sp>
        <p:nvSpPr>
          <p:cNvPr id="456" name="Google Shape;456;p28"/>
          <p:cNvSpPr txBox="1"/>
          <p:nvPr/>
        </p:nvSpPr>
        <p:spPr>
          <a:xfrm>
            <a:off x="4290600" y="1372800"/>
            <a:ext cx="4787700" cy="646500"/>
          </a:xfrm>
          <a:prstGeom prst="rect">
            <a:avLst/>
          </a:prstGeom>
          <a:noFill/>
          <a:ln w="9525" cap="flat" cmpd="sng">
            <a:solidFill>
              <a:srgbClr val="4A86E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チェンバーにキセノン1 atmを導入して冷却</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→気体-液体境界の反射が確認された</a:t>
            </a:r>
            <a:endParaRPr sz="1400" b="0" i="0" u="none" strike="noStrike" cap="none">
              <a:solidFill>
                <a:srgbClr val="000000"/>
              </a:solidFill>
              <a:latin typeface="Arial"/>
              <a:ea typeface="Arial"/>
              <a:cs typeface="Arial"/>
              <a:sym typeface="Arial"/>
            </a:endParaRPr>
          </a:p>
        </p:txBody>
      </p:sp>
      <p:sp>
        <p:nvSpPr>
          <p:cNvPr id="457" name="Google Shape;457;p28"/>
          <p:cNvSpPr txBox="1"/>
          <p:nvPr/>
        </p:nvSpPr>
        <p:spPr>
          <a:xfrm>
            <a:off x="4290600" y="2081450"/>
            <a:ext cx="4787700" cy="12006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課題</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・定量的な深さ測定ができなかった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・電極先端の温度が安定しなかった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・液体-固体境界の反射が分離できなかった</a:t>
            </a:r>
            <a:endParaRPr sz="1800" b="0" i="0" u="none" strike="noStrike" cap="none">
              <a:solidFill>
                <a:schemeClr val="dk1"/>
              </a:solidFill>
              <a:latin typeface="Calibri"/>
              <a:ea typeface="Calibri"/>
              <a:cs typeface="Calibri"/>
              <a:sym typeface="Calibri"/>
            </a:endParaRPr>
          </a:p>
        </p:txBody>
      </p:sp>
      <p:sp>
        <p:nvSpPr>
          <p:cNvPr id="458" name="Google Shape;458;p28"/>
          <p:cNvSpPr txBox="1"/>
          <p:nvPr/>
        </p:nvSpPr>
        <p:spPr>
          <a:xfrm>
            <a:off x="268940" y="349624"/>
            <a:ext cx="7808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レーザー反射による固体・液体生成の確認</a:t>
            </a:r>
            <a:endParaRPr sz="1400" b="0" i="0" u="none" strike="noStrike" cap="none">
              <a:solidFill>
                <a:srgbClr val="000000"/>
              </a:solidFill>
              <a:latin typeface="Arial"/>
              <a:ea typeface="Arial"/>
              <a:cs typeface="Arial"/>
              <a:sym typeface="Arial"/>
            </a:endParaRPr>
          </a:p>
        </p:txBody>
      </p:sp>
      <p:sp>
        <p:nvSpPr>
          <p:cNvPr id="459" name="Google Shape;459;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28</a:t>
            </a:fld>
            <a:endParaRPr/>
          </a:p>
        </p:txBody>
      </p:sp>
      <p:pic>
        <p:nvPicPr>
          <p:cNvPr id="460" name="Google Shape;460;p28"/>
          <p:cNvPicPr preferRelativeResize="0"/>
          <p:nvPr/>
        </p:nvPicPr>
        <p:blipFill rotWithShape="1">
          <a:blip r:embed="rId5">
            <a:alphaModFix/>
          </a:blip>
          <a:srcRect/>
          <a:stretch/>
        </p:blipFill>
        <p:spPr>
          <a:xfrm>
            <a:off x="323700" y="1114549"/>
            <a:ext cx="2433480" cy="3134401"/>
          </a:xfrm>
          <a:prstGeom prst="rect">
            <a:avLst/>
          </a:prstGeom>
          <a:noFill/>
          <a:ln>
            <a:noFill/>
          </a:ln>
        </p:spPr>
      </p:pic>
      <p:sp>
        <p:nvSpPr>
          <p:cNvPr id="461" name="Google Shape;461;p28"/>
          <p:cNvSpPr txBox="1"/>
          <p:nvPr/>
        </p:nvSpPr>
        <p:spPr>
          <a:xfrm>
            <a:off x="2897025" y="911100"/>
            <a:ext cx="1950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ja-JP" sz="1800" b="0" i="0" u="none" strike="noStrike" cap="none">
                <a:solidFill>
                  <a:schemeClr val="dk1"/>
                </a:solidFill>
                <a:latin typeface="Calibri"/>
                <a:ea typeface="Calibri"/>
                <a:cs typeface="Calibri"/>
                <a:sym typeface="Calibri"/>
              </a:rPr>
              <a:t>レーザー光源</a:t>
            </a:r>
            <a:endParaRPr sz="1400" b="0" i="0" u="none" strike="noStrike" cap="none">
              <a:solidFill>
                <a:srgbClr val="000000"/>
              </a:solidFill>
              <a:latin typeface="Calibri"/>
              <a:ea typeface="Calibri"/>
              <a:cs typeface="Calibri"/>
              <a:sym typeface="Calibri"/>
            </a:endParaRPr>
          </a:p>
        </p:txBody>
      </p:sp>
      <p:sp>
        <p:nvSpPr>
          <p:cNvPr id="462" name="Google Shape;462;p28"/>
          <p:cNvSpPr txBox="1"/>
          <p:nvPr/>
        </p:nvSpPr>
        <p:spPr>
          <a:xfrm>
            <a:off x="2962725" y="1554913"/>
            <a:ext cx="1818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ピンホール</a:t>
            </a:r>
            <a:endParaRPr sz="1800" b="0" i="0" u="none" strike="noStrike" cap="none">
              <a:solidFill>
                <a:schemeClr val="dk1"/>
              </a:solidFill>
              <a:latin typeface="Calibri"/>
              <a:ea typeface="Calibri"/>
              <a:cs typeface="Calibri"/>
              <a:sym typeface="Calibri"/>
            </a:endParaRPr>
          </a:p>
        </p:txBody>
      </p:sp>
      <p:sp>
        <p:nvSpPr>
          <p:cNvPr id="463" name="Google Shape;463;p28"/>
          <p:cNvSpPr txBox="1"/>
          <p:nvPr/>
        </p:nvSpPr>
        <p:spPr>
          <a:xfrm>
            <a:off x="2901450" y="3141738"/>
            <a:ext cx="1411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ガラス窓</a:t>
            </a:r>
            <a:endParaRPr sz="1400" b="0" i="0" u="none" strike="noStrike" cap="none">
              <a:solidFill>
                <a:srgbClr val="000000"/>
              </a:solidFill>
              <a:latin typeface="Arial"/>
              <a:ea typeface="Arial"/>
              <a:cs typeface="Arial"/>
              <a:sym typeface="Arial"/>
            </a:endParaRPr>
          </a:p>
        </p:txBody>
      </p:sp>
      <p:sp>
        <p:nvSpPr>
          <p:cNvPr id="464" name="Google Shape;464;p28"/>
          <p:cNvSpPr txBox="1"/>
          <p:nvPr/>
        </p:nvSpPr>
        <p:spPr>
          <a:xfrm>
            <a:off x="2901450" y="3547625"/>
            <a:ext cx="2543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銅電極を導入した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フィードスルー</a:t>
            </a:r>
            <a:endParaRPr sz="1400" b="0" i="0" u="none" strike="noStrike" cap="none">
              <a:solidFill>
                <a:schemeClr val="dk1"/>
              </a:solidFill>
              <a:latin typeface="Arial"/>
              <a:ea typeface="Arial"/>
              <a:cs typeface="Arial"/>
              <a:sym typeface="Arial"/>
            </a:endParaRPr>
          </a:p>
        </p:txBody>
      </p:sp>
      <p:cxnSp>
        <p:nvCxnSpPr>
          <p:cNvPr id="465" name="Google Shape;465;p28"/>
          <p:cNvCxnSpPr>
            <a:stCxn id="464" idx="1"/>
          </p:cNvCxnSpPr>
          <p:nvPr/>
        </p:nvCxnSpPr>
        <p:spPr>
          <a:xfrm rot="10800000">
            <a:off x="1707150" y="3719975"/>
            <a:ext cx="1194300" cy="197100"/>
          </a:xfrm>
          <a:prstGeom prst="straightConnector1">
            <a:avLst/>
          </a:prstGeom>
          <a:noFill/>
          <a:ln w="28575" cap="flat" cmpd="sng">
            <a:solidFill>
              <a:srgbClr val="FF0000"/>
            </a:solidFill>
            <a:prstDash val="solid"/>
            <a:round/>
            <a:headEnd type="none" w="sm" len="sm"/>
            <a:tailEnd type="triangle" w="med" len="med"/>
          </a:ln>
        </p:spPr>
      </p:cxnSp>
      <p:cxnSp>
        <p:nvCxnSpPr>
          <p:cNvPr id="466" name="Google Shape;466;p28"/>
          <p:cNvCxnSpPr>
            <a:stCxn id="461" idx="1"/>
          </p:cNvCxnSpPr>
          <p:nvPr/>
        </p:nvCxnSpPr>
        <p:spPr>
          <a:xfrm flipH="1">
            <a:off x="2555625" y="1141950"/>
            <a:ext cx="341400" cy="594900"/>
          </a:xfrm>
          <a:prstGeom prst="straightConnector1">
            <a:avLst/>
          </a:prstGeom>
          <a:noFill/>
          <a:ln w="28575" cap="flat" cmpd="sng">
            <a:solidFill>
              <a:srgbClr val="FF0000"/>
            </a:solidFill>
            <a:prstDash val="solid"/>
            <a:round/>
            <a:headEnd type="none" w="sm" len="sm"/>
            <a:tailEnd type="triangle" w="med" len="med"/>
          </a:ln>
        </p:spPr>
      </p:cxnSp>
      <p:cxnSp>
        <p:nvCxnSpPr>
          <p:cNvPr id="467" name="Google Shape;467;p28"/>
          <p:cNvCxnSpPr>
            <a:stCxn id="462" idx="1"/>
          </p:cNvCxnSpPr>
          <p:nvPr/>
        </p:nvCxnSpPr>
        <p:spPr>
          <a:xfrm flipH="1">
            <a:off x="2269425" y="1785763"/>
            <a:ext cx="693300" cy="647400"/>
          </a:xfrm>
          <a:prstGeom prst="straightConnector1">
            <a:avLst/>
          </a:prstGeom>
          <a:noFill/>
          <a:ln w="28575" cap="flat" cmpd="sng">
            <a:solidFill>
              <a:srgbClr val="FF0000"/>
            </a:solidFill>
            <a:prstDash val="solid"/>
            <a:round/>
            <a:headEnd type="none" w="sm" len="sm"/>
            <a:tailEnd type="triangle" w="med" len="med"/>
          </a:ln>
        </p:spPr>
      </p:cxnSp>
      <p:cxnSp>
        <p:nvCxnSpPr>
          <p:cNvPr id="468" name="Google Shape;468;p28"/>
          <p:cNvCxnSpPr>
            <a:stCxn id="463" idx="1"/>
          </p:cNvCxnSpPr>
          <p:nvPr/>
        </p:nvCxnSpPr>
        <p:spPr>
          <a:xfrm rot="10800000">
            <a:off x="1983450" y="3009588"/>
            <a:ext cx="918000" cy="363000"/>
          </a:xfrm>
          <a:prstGeom prst="straightConnector1">
            <a:avLst/>
          </a:prstGeom>
          <a:noFill/>
          <a:ln w="28575" cap="flat" cmpd="sng">
            <a:solidFill>
              <a:srgbClr val="FF0000"/>
            </a:solidFill>
            <a:prstDash val="solid"/>
            <a:round/>
            <a:headEnd type="none" w="sm" len="sm"/>
            <a:tailEnd type="triangle" w="med" len="med"/>
          </a:ln>
        </p:spPr>
      </p:cxnSp>
      <p:cxnSp>
        <p:nvCxnSpPr>
          <p:cNvPr id="469" name="Google Shape;469;p28"/>
          <p:cNvCxnSpPr>
            <a:stCxn id="463" idx="1"/>
          </p:cNvCxnSpPr>
          <p:nvPr/>
        </p:nvCxnSpPr>
        <p:spPr>
          <a:xfrm rot="10800000">
            <a:off x="1164450" y="2930688"/>
            <a:ext cx="1737000" cy="4419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29</a:t>
            </a:fld>
            <a:endParaRPr/>
          </a:p>
        </p:txBody>
      </p:sp>
      <p:sp>
        <p:nvSpPr>
          <p:cNvPr id="476" name="Google Shape;476;p29"/>
          <p:cNvSpPr txBox="1"/>
          <p:nvPr/>
        </p:nvSpPr>
        <p:spPr>
          <a:xfrm>
            <a:off x="562450" y="592075"/>
            <a:ext cx="80028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Calibri"/>
                <a:ea typeface="Calibri"/>
                <a:cs typeface="Calibri"/>
                <a:sym typeface="Calibri"/>
              </a:rPr>
              <a:t>固体キセノン生成まとめ</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・電極先端に固体・液体キセノンが生成されることを確認し、</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レーザーを用いて、液体キセノンによる反射が観測された。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・定量的に固体層・液体層の深さを計測することはできず、</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また温度管理に失敗することがあった。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ヒーター電流の調整、レーザーの精密化、カメラによる計測などが必要。</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p:nvPr/>
        </p:nvSpPr>
        <p:spPr>
          <a:xfrm>
            <a:off x="268941" y="349624"/>
            <a:ext cx="63470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AXEL実験</a:t>
            </a:r>
            <a:endParaRPr sz="1400" b="0" i="0" u="none" strike="noStrike" cap="none">
              <a:solidFill>
                <a:srgbClr val="000000"/>
              </a:solidFill>
              <a:latin typeface="Arial"/>
              <a:ea typeface="Arial"/>
              <a:cs typeface="Arial"/>
              <a:sym typeface="Arial"/>
            </a:endParaRPr>
          </a:p>
        </p:txBody>
      </p:sp>
      <p:pic>
        <p:nvPicPr>
          <p:cNvPr id="122" name="Google Shape;122;p3"/>
          <p:cNvPicPr preferRelativeResize="0"/>
          <p:nvPr/>
        </p:nvPicPr>
        <p:blipFill rotWithShape="1">
          <a:blip r:embed="rId3">
            <a:alphaModFix/>
          </a:blip>
          <a:srcRect/>
          <a:stretch/>
        </p:blipFill>
        <p:spPr>
          <a:xfrm>
            <a:off x="264458" y="1281242"/>
            <a:ext cx="2976282" cy="2102914"/>
          </a:xfrm>
          <a:prstGeom prst="rect">
            <a:avLst/>
          </a:prstGeom>
          <a:noFill/>
          <a:ln>
            <a:noFill/>
          </a:ln>
        </p:spPr>
      </p:pic>
      <p:sp>
        <p:nvSpPr>
          <p:cNvPr id="123" name="Google Shape;123;p3"/>
          <p:cNvSpPr txBox="1"/>
          <p:nvPr/>
        </p:nvSpPr>
        <p:spPr>
          <a:xfrm>
            <a:off x="475131" y="998349"/>
            <a:ext cx="757517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高圧ガスキセノンTime Projection Chamber (TPC)を用いた0νββ探索実験</a:t>
            </a:r>
            <a:endParaRPr sz="1400" b="0" i="0" u="none" strike="noStrike" cap="none">
              <a:solidFill>
                <a:srgbClr val="000000"/>
              </a:solidFill>
              <a:latin typeface="Arial"/>
              <a:ea typeface="Arial"/>
              <a:cs typeface="Arial"/>
              <a:sym typeface="Arial"/>
            </a:endParaRPr>
          </a:p>
        </p:txBody>
      </p:sp>
      <p:cxnSp>
        <p:nvCxnSpPr>
          <p:cNvPr id="124" name="Google Shape;124;p3"/>
          <p:cNvCxnSpPr/>
          <p:nvPr/>
        </p:nvCxnSpPr>
        <p:spPr>
          <a:xfrm rot="10800000">
            <a:off x="730200" y="2871500"/>
            <a:ext cx="0" cy="453900"/>
          </a:xfrm>
          <a:prstGeom prst="straightConnector1">
            <a:avLst/>
          </a:prstGeom>
          <a:noFill/>
          <a:ln w="28575" cap="flat" cmpd="sng">
            <a:solidFill>
              <a:srgbClr val="92D050"/>
            </a:solidFill>
            <a:prstDash val="solid"/>
            <a:miter lim="800000"/>
            <a:headEnd type="none" w="sm" len="sm"/>
            <a:tailEnd type="triangle" w="med" len="med"/>
          </a:ln>
        </p:spPr>
      </p:cxnSp>
      <p:sp>
        <p:nvSpPr>
          <p:cNvPr id="125" name="Google Shape;125;p3"/>
          <p:cNvSpPr txBox="1"/>
          <p:nvPr/>
        </p:nvSpPr>
        <p:spPr>
          <a:xfrm>
            <a:off x="3738283" y="1563366"/>
            <a:ext cx="502919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accent1"/>
                </a:solidFill>
                <a:latin typeface="Calibri"/>
                <a:ea typeface="Calibri"/>
                <a:cs typeface="Calibri"/>
                <a:sym typeface="Calibri"/>
              </a:rPr>
              <a:t>高圧</a:t>
            </a:r>
            <a:r>
              <a:rPr lang="ja-JP" sz="1800" b="0" i="0" u="none" strike="noStrike" cap="none">
                <a:solidFill>
                  <a:schemeClr val="dk1"/>
                </a:solidFill>
                <a:latin typeface="Calibri"/>
                <a:ea typeface="Calibri"/>
                <a:cs typeface="Calibri"/>
                <a:sym typeface="Calibri"/>
              </a:rPr>
              <a:t>キセノンガスが検出媒体となる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二重ベータ崩壊核　　　　を用いる</a:t>
            </a:r>
            <a:endParaRPr sz="1400" b="0" i="0" u="none" strike="noStrike" cap="none">
              <a:solidFill>
                <a:srgbClr val="000000"/>
              </a:solidFill>
              <a:latin typeface="Arial"/>
              <a:ea typeface="Arial"/>
              <a:cs typeface="Arial"/>
              <a:sym typeface="Arial"/>
            </a:endParaRPr>
          </a:p>
        </p:txBody>
      </p:sp>
      <p:sp>
        <p:nvSpPr>
          <p:cNvPr id="126" name="Google Shape;126;p3"/>
          <p:cNvSpPr txBox="1"/>
          <p:nvPr/>
        </p:nvSpPr>
        <p:spPr>
          <a:xfrm>
            <a:off x="290428" y="3272142"/>
            <a:ext cx="4350000" cy="646500"/>
          </a:xfrm>
          <a:prstGeom prst="rect">
            <a:avLst/>
          </a:prstGeom>
          <a:noFill/>
          <a:ln w="28575" cap="flat" cmpd="sng">
            <a:solidFill>
              <a:srgbClr val="92D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accent6"/>
                </a:solidFill>
                <a:latin typeface="Calibri"/>
                <a:ea typeface="Calibri"/>
                <a:cs typeface="Calibri"/>
                <a:sym typeface="Calibri"/>
              </a:rPr>
              <a:t>ELCC　</a:t>
            </a:r>
            <a:r>
              <a:rPr lang="ja-JP" sz="1800" b="0" i="0" u="none" strike="noStrike" cap="none">
                <a:solidFill>
                  <a:schemeClr val="dk1"/>
                </a:solidFill>
                <a:latin typeface="Calibri"/>
                <a:ea typeface="Calibri"/>
                <a:cs typeface="Calibri"/>
                <a:sym typeface="Calibri"/>
              </a:rPr>
              <a:t>電子を引き込んでElectroluminescence光を検出する</a:t>
            </a:r>
            <a:endParaRPr sz="1800" b="0" i="0" u="none" strike="noStrike" cap="none">
              <a:solidFill>
                <a:schemeClr val="dk1"/>
              </a:solidFill>
              <a:latin typeface="Calibri"/>
              <a:ea typeface="Calibri"/>
              <a:cs typeface="Calibri"/>
              <a:sym typeface="Calibri"/>
            </a:endParaRPr>
          </a:p>
        </p:txBody>
      </p:sp>
      <p:sp>
        <p:nvSpPr>
          <p:cNvPr id="127" name="Google Shape;127;p3"/>
          <p:cNvSpPr txBox="1"/>
          <p:nvPr/>
        </p:nvSpPr>
        <p:spPr>
          <a:xfrm>
            <a:off x="5589496" y="2181456"/>
            <a:ext cx="297628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accent1"/>
                </a:solidFill>
                <a:latin typeface="Calibri"/>
                <a:ea typeface="Calibri"/>
                <a:cs typeface="Calibri"/>
                <a:sym typeface="Calibri"/>
              </a:rPr>
              <a:t>・大質量</a:t>
            </a: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accent6"/>
                </a:solidFill>
                <a:latin typeface="Calibri"/>
                <a:ea typeface="Calibri"/>
                <a:cs typeface="Calibri"/>
                <a:sym typeface="Calibri"/>
              </a:rPr>
              <a:t>・高エネルギー分解能</a:t>
            </a:r>
            <a:endParaRPr sz="1800" b="0" i="0" u="none" strike="noStrike" cap="none">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9900"/>
                </a:solidFill>
                <a:latin typeface="Calibri"/>
                <a:ea typeface="Calibri"/>
                <a:cs typeface="Calibri"/>
                <a:sym typeface="Calibri"/>
              </a:rPr>
              <a:t>・低バックグラウンド</a:t>
            </a:r>
            <a:endParaRPr sz="1400" b="0" i="0" u="none" strike="noStrike" cap="none">
              <a:solidFill>
                <a:srgbClr val="FF9900"/>
              </a:solidFill>
              <a:latin typeface="Arial"/>
              <a:ea typeface="Arial"/>
              <a:cs typeface="Arial"/>
              <a:sym typeface="Arial"/>
            </a:endParaRPr>
          </a:p>
        </p:txBody>
      </p:sp>
      <p:cxnSp>
        <p:nvCxnSpPr>
          <p:cNvPr id="128" name="Google Shape;128;p3"/>
          <p:cNvCxnSpPr/>
          <p:nvPr/>
        </p:nvCxnSpPr>
        <p:spPr>
          <a:xfrm rot="10800000">
            <a:off x="4114799" y="1886532"/>
            <a:ext cx="0" cy="446167"/>
          </a:xfrm>
          <a:prstGeom prst="straightConnector1">
            <a:avLst/>
          </a:prstGeom>
          <a:noFill/>
          <a:ln w="9525" cap="flat" cmpd="sng">
            <a:solidFill>
              <a:schemeClr val="accent1"/>
            </a:solidFill>
            <a:prstDash val="solid"/>
            <a:miter lim="800000"/>
            <a:headEnd type="none" w="sm" len="sm"/>
            <a:tailEnd type="triangle" w="med" len="med"/>
          </a:ln>
        </p:spPr>
      </p:cxnSp>
      <p:cxnSp>
        <p:nvCxnSpPr>
          <p:cNvPr id="129" name="Google Shape;129;p3"/>
          <p:cNvCxnSpPr>
            <a:stCxn id="127" idx="1"/>
            <a:endCxn id="126" idx="3"/>
          </p:cNvCxnSpPr>
          <p:nvPr/>
        </p:nvCxnSpPr>
        <p:spPr>
          <a:xfrm flipH="1">
            <a:off x="4640296" y="2643121"/>
            <a:ext cx="949200" cy="952200"/>
          </a:xfrm>
          <a:prstGeom prst="straightConnector1">
            <a:avLst/>
          </a:prstGeom>
          <a:noFill/>
          <a:ln w="9525" cap="flat" cmpd="sng">
            <a:solidFill>
              <a:schemeClr val="accent6"/>
            </a:solidFill>
            <a:prstDash val="solid"/>
            <a:miter lim="800000"/>
            <a:headEnd type="none" w="sm" len="sm"/>
            <a:tailEnd type="triangle" w="med" len="med"/>
          </a:ln>
        </p:spPr>
      </p:cxnSp>
      <p:sp>
        <p:nvSpPr>
          <p:cNvPr id="130" name="Google Shape;130;p3"/>
          <p:cNvSpPr txBox="1"/>
          <p:nvPr/>
        </p:nvSpPr>
        <p:spPr>
          <a:xfrm>
            <a:off x="5620870" y="3356974"/>
            <a:ext cx="3299012" cy="923330"/>
          </a:xfrm>
          <a:prstGeom prst="rect">
            <a:avLst/>
          </a:prstGeom>
          <a:noFill/>
          <a:ln w="28575" cap="flat" cmpd="sng">
            <a:solidFill>
              <a:srgbClr val="FF99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9900"/>
                </a:solidFill>
                <a:latin typeface="Calibri"/>
                <a:ea typeface="Calibri"/>
                <a:cs typeface="Calibri"/>
                <a:sym typeface="Calibri"/>
              </a:rPr>
              <a:t>・飛跡再構成</a:t>
            </a:r>
            <a:endParaRPr sz="1800" b="0" i="0" u="none" strike="noStrike" cap="none">
              <a:solidFill>
                <a:srgbClr val="FF99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9900"/>
                </a:solidFill>
                <a:latin typeface="Calibri"/>
                <a:ea typeface="Calibri"/>
                <a:cs typeface="Calibri"/>
                <a:sym typeface="Calibri"/>
              </a:rPr>
              <a:t>　　＋</a:t>
            </a:r>
            <a:endParaRPr sz="1800" b="0" i="0" u="none" strike="noStrike" cap="none">
              <a:solidFill>
                <a:srgbClr val="FF99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9900"/>
                </a:solidFill>
                <a:latin typeface="Calibri"/>
                <a:ea typeface="Calibri"/>
                <a:cs typeface="Calibri"/>
                <a:sym typeface="Calibri"/>
              </a:rPr>
              <a:t>・</a:t>
            </a:r>
            <a:r>
              <a:rPr lang="ja-JP" sz="1800" b="1" i="0" u="sng" strike="noStrike" cap="none">
                <a:solidFill>
                  <a:srgbClr val="FF9900"/>
                </a:solidFill>
                <a:latin typeface="Calibri"/>
                <a:ea typeface="Calibri"/>
                <a:cs typeface="Calibri"/>
                <a:sym typeface="Calibri"/>
              </a:rPr>
              <a:t>バリウムイオン検出</a:t>
            </a:r>
            <a:r>
              <a:rPr lang="ja-JP" sz="1800" b="0" i="0" u="none" strike="noStrike" cap="none">
                <a:solidFill>
                  <a:srgbClr val="FF9900"/>
                </a:solidFill>
                <a:latin typeface="Calibri"/>
                <a:ea typeface="Calibri"/>
                <a:cs typeface="Calibri"/>
                <a:sym typeface="Calibri"/>
              </a:rPr>
              <a:t>に挑戦</a:t>
            </a:r>
            <a:endParaRPr sz="1800" b="0" i="0" u="none" strike="noStrike" cap="none">
              <a:solidFill>
                <a:srgbClr val="FF9900"/>
              </a:solidFill>
              <a:latin typeface="Calibri"/>
              <a:ea typeface="Calibri"/>
              <a:cs typeface="Calibri"/>
              <a:sym typeface="Calibri"/>
            </a:endParaRPr>
          </a:p>
        </p:txBody>
      </p:sp>
      <p:cxnSp>
        <p:nvCxnSpPr>
          <p:cNvPr id="131" name="Google Shape;131;p3"/>
          <p:cNvCxnSpPr/>
          <p:nvPr/>
        </p:nvCxnSpPr>
        <p:spPr>
          <a:xfrm>
            <a:off x="6599143" y="3077411"/>
            <a:ext cx="0" cy="266520"/>
          </a:xfrm>
          <a:prstGeom prst="straightConnector1">
            <a:avLst/>
          </a:prstGeom>
          <a:noFill/>
          <a:ln w="9525" cap="flat" cmpd="sng">
            <a:solidFill>
              <a:srgbClr val="FF9900"/>
            </a:solidFill>
            <a:prstDash val="solid"/>
            <a:miter lim="800000"/>
            <a:headEnd type="none" w="sm" len="sm"/>
            <a:tailEnd type="triangle" w="med" len="med"/>
          </a:ln>
        </p:spPr>
      </p:cxnSp>
      <p:pic>
        <p:nvPicPr>
          <p:cNvPr id="132" name="Google Shape;132;p3"/>
          <p:cNvPicPr preferRelativeResize="0"/>
          <p:nvPr/>
        </p:nvPicPr>
        <p:blipFill rotWithShape="1">
          <a:blip r:embed="rId4">
            <a:alphaModFix/>
          </a:blip>
          <a:srcRect/>
          <a:stretch/>
        </p:blipFill>
        <p:spPr>
          <a:xfrm>
            <a:off x="4554070" y="4396095"/>
            <a:ext cx="2454088" cy="2309150"/>
          </a:xfrm>
          <a:prstGeom prst="rect">
            <a:avLst/>
          </a:prstGeom>
          <a:noFill/>
          <a:ln>
            <a:noFill/>
          </a:ln>
        </p:spPr>
      </p:pic>
      <p:pic>
        <p:nvPicPr>
          <p:cNvPr id="133" name="Google Shape;133;p3"/>
          <p:cNvPicPr preferRelativeResize="0"/>
          <p:nvPr/>
        </p:nvPicPr>
        <p:blipFill rotWithShape="1">
          <a:blip r:embed="rId5">
            <a:alphaModFix/>
          </a:blip>
          <a:srcRect/>
          <a:stretch/>
        </p:blipFill>
        <p:spPr>
          <a:xfrm>
            <a:off x="295850" y="4016125"/>
            <a:ext cx="3723850" cy="2309150"/>
          </a:xfrm>
          <a:prstGeom prst="rect">
            <a:avLst/>
          </a:prstGeom>
          <a:noFill/>
          <a:ln>
            <a:noFill/>
          </a:ln>
        </p:spPr>
      </p:pic>
      <p:cxnSp>
        <p:nvCxnSpPr>
          <p:cNvPr id="134" name="Google Shape;134;p3"/>
          <p:cNvCxnSpPr/>
          <p:nvPr/>
        </p:nvCxnSpPr>
        <p:spPr>
          <a:xfrm>
            <a:off x="4114799" y="2332699"/>
            <a:ext cx="1604683" cy="0"/>
          </a:xfrm>
          <a:prstGeom prst="straightConnector1">
            <a:avLst/>
          </a:prstGeom>
          <a:noFill/>
          <a:ln w="9525" cap="flat" cmpd="sng">
            <a:solidFill>
              <a:schemeClr val="accent1"/>
            </a:solidFill>
            <a:prstDash val="solid"/>
            <a:miter lim="800000"/>
            <a:headEnd type="none" w="sm" len="sm"/>
            <a:tailEnd type="none" w="sm" len="sm"/>
          </a:ln>
        </p:spPr>
      </p:cxnSp>
      <p:sp>
        <p:nvSpPr>
          <p:cNvPr id="135" name="Google Shape;135;p3"/>
          <p:cNvSpPr txBox="1"/>
          <p:nvPr/>
        </p:nvSpPr>
        <p:spPr>
          <a:xfrm>
            <a:off x="699247" y="6317957"/>
            <a:ext cx="35948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エネルギースペクトラムの例</a:t>
            </a:r>
            <a:endParaRPr sz="1400" b="0" i="0" u="none" strike="noStrike" cap="none">
              <a:solidFill>
                <a:srgbClr val="000000"/>
              </a:solidFill>
              <a:latin typeface="Arial"/>
              <a:ea typeface="Arial"/>
              <a:cs typeface="Arial"/>
              <a:sym typeface="Arial"/>
            </a:endParaRPr>
          </a:p>
        </p:txBody>
      </p:sp>
      <p:sp>
        <p:nvSpPr>
          <p:cNvPr id="136" name="Google Shape;136;p3"/>
          <p:cNvSpPr txBox="1"/>
          <p:nvPr/>
        </p:nvSpPr>
        <p:spPr>
          <a:xfrm>
            <a:off x="7077636" y="5499296"/>
            <a:ext cx="191172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662 keVガンマ線</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で得られた飛跡</a:t>
            </a:r>
            <a:endParaRPr sz="1400" b="0" i="0" u="none" strike="noStrike" cap="none">
              <a:solidFill>
                <a:srgbClr val="000000"/>
              </a:solidFill>
              <a:latin typeface="Arial"/>
              <a:ea typeface="Arial"/>
              <a:cs typeface="Arial"/>
              <a:sym typeface="Arial"/>
            </a:endParaRPr>
          </a:p>
        </p:txBody>
      </p:sp>
      <p:sp>
        <p:nvSpPr>
          <p:cNvPr id="137" name="Google Shape;13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3</a:t>
            </a:fld>
            <a:endParaRPr/>
          </a:p>
        </p:txBody>
      </p:sp>
      <p:pic>
        <p:nvPicPr>
          <p:cNvPr id="138" name="Google Shape;138;p3"/>
          <p:cNvPicPr preferRelativeResize="0"/>
          <p:nvPr/>
        </p:nvPicPr>
        <p:blipFill>
          <a:blip r:embed="rId6">
            <a:alphaModFix/>
          </a:blip>
          <a:stretch>
            <a:fillRect/>
          </a:stretch>
        </p:blipFill>
        <p:spPr>
          <a:xfrm>
            <a:off x="6197599" y="1832601"/>
            <a:ext cx="803115" cy="446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p:nvPr/>
        </p:nvSpPr>
        <p:spPr>
          <a:xfrm>
            <a:off x="268941" y="349624"/>
            <a:ext cx="63470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バリウムイオン検出</a:t>
            </a:r>
            <a:endParaRPr sz="1400" b="0" i="0" u="none" strike="noStrike" cap="none">
              <a:solidFill>
                <a:srgbClr val="000000"/>
              </a:solidFill>
              <a:latin typeface="Arial"/>
              <a:ea typeface="Arial"/>
              <a:cs typeface="Arial"/>
              <a:sym typeface="Arial"/>
            </a:endParaRPr>
          </a:p>
        </p:txBody>
      </p:sp>
      <p:sp>
        <p:nvSpPr>
          <p:cNvPr id="144" name="Google Shape;144;p4"/>
          <p:cNvSpPr txBox="1"/>
          <p:nvPr/>
        </p:nvSpPr>
        <p:spPr>
          <a:xfrm>
            <a:off x="1494022" y="831051"/>
            <a:ext cx="51995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45" name="Google Shape;145;p4"/>
          <p:cNvSpPr txBox="1"/>
          <p:nvPr/>
        </p:nvSpPr>
        <p:spPr>
          <a:xfrm>
            <a:off x="1446118" y="1150263"/>
            <a:ext cx="74110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このバリウムイオンを検出することで2νββ以外の背景事象をカット</a:t>
            </a:r>
            <a:endParaRPr sz="1400" b="0" i="0" u="none" strike="noStrike" cap="none">
              <a:solidFill>
                <a:srgbClr val="000000"/>
              </a:solidFill>
              <a:latin typeface="Arial"/>
              <a:ea typeface="Arial"/>
              <a:cs typeface="Arial"/>
              <a:sym typeface="Arial"/>
            </a:endParaRPr>
          </a:p>
        </p:txBody>
      </p:sp>
      <p:sp>
        <p:nvSpPr>
          <p:cNvPr id="146" name="Google Shape;146;p4"/>
          <p:cNvSpPr txBox="1"/>
          <p:nvPr/>
        </p:nvSpPr>
        <p:spPr>
          <a:xfrm>
            <a:off x="459999" y="1922680"/>
            <a:ext cx="69717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chemeClr val="dk1"/>
                </a:solidFill>
                <a:latin typeface="Calibri"/>
                <a:ea typeface="Calibri"/>
                <a:cs typeface="Calibri"/>
                <a:sym typeface="Calibri"/>
              </a:rPr>
              <a:t>　　は閉殻構造</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chemeClr val="dk1"/>
                </a:solidFill>
                <a:latin typeface="Calibri"/>
                <a:ea typeface="Calibri"/>
                <a:cs typeface="Calibri"/>
                <a:sym typeface="Calibri"/>
              </a:rPr>
              <a:t>→励起に必要なエネルギーが紫外線相当で分光が難しい</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chemeClr val="dk1"/>
                </a:solidFill>
                <a:latin typeface="Calibri"/>
                <a:ea typeface="Calibri"/>
                <a:cs typeface="Calibri"/>
                <a:sym typeface="Calibri"/>
              </a:rPr>
              <a:t>→　　　または　　　に変化させて観測する</a:t>
            </a:r>
            <a:endParaRPr sz="1400" b="0" i="0" u="none" strike="noStrike" cap="none" dirty="0">
              <a:solidFill>
                <a:srgbClr val="000000"/>
              </a:solidFill>
              <a:latin typeface="Arial"/>
              <a:ea typeface="Arial"/>
              <a:cs typeface="Arial"/>
              <a:sym typeface="Arial"/>
            </a:endParaRPr>
          </a:p>
        </p:txBody>
      </p:sp>
      <p:sp>
        <p:nvSpPr>
          <p:cNvPr id="147" name="Google Shape;147;p4"/>
          <p:cNvSpPr txBox="1"/>
          <p:nvPr/>
        </p:nvSpPr>
        <p:spPr>
          <a:xfrm>
            <a:off x="1498485" y="1469236"/>
            <a:ext cx="444868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accent2"/>
                </a:solidFill>
                <a:latin typeface="Calibri"/>
                <a:ea typeface="Calibri"/>
                <a:cs typeface="Calibri"/>
                <a:sym typeface="Calibri"/>
              </a:rPr>
              <a:t>分光による1原子の観測</a:t>
            </a:r>
            <a:r>
              <a:rPr lang="ja-JP" sz="1800" b="0" i="0" u="none" strike="noStrike" cap="none">
                <a:solidFill>
                  <a:schemeClr val="dk1"/>
                </a:solidFill>
                <a:latin typeface="Calibri"/>
                <a:ea typeface="Calibri"/>
                <a:cs typeface="Calibri"/>
                <a:sym typeface="Calibri"/>
              </a:rPr>
              <a:t>を目指す</a:t>
            </a:r>
            <a:endParaRPr sz="1400" b="0" i="0" u="none" strike="noStrike" cap="none">
              <a:solidFill>
                <a:srgbClr val="000000"/>
              </a:solidFill>
              <a:latin typeface="Arial"/>
              <a:ea typeface="Arial"/>
              <a:cs typeface="Arial"/>
              <a:sym typeface="Arial"/>
            </a:endParaRPr>
          </a:p>
        </p:txBody>
      </p:sp>
      <p:sp>
        <p:nvSpPr>
          <p:cNvPr id="148" name="Google Shape;148;p4"/>
          <p:cNvSpPr txBox="1"/>
          <p:nvPr/>
        </p:nvSpPr>
        <p:spPr>
          <a:xfrm>
            <a:off x="4462822" y="6415038"/>
            <a:ext cx="38077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Calibri"/>
                <a:ea typeface="Calibri"/>
                <a:cs typeface="Calibri"/>
                <a:sym typeface="Calibri"/>
              </a:rPr>
              <a:t>[2] C. Chambers, et al. Nature 569, 203207 (2019)</a:t>
            </a:r>
            <a:endParaRPr sz="1400" b="0" i="0" u="none" strike="noStrike" cap="none">
              <a:solidFill>
                <a:schemeClr val="dk1"/>
              </a:solidFill>
              <a:latin typeface="Calibri"/>
              <a:ea typeface="Calibri"/>
              <a:cs typeface="Calibri"/>
              <a:sym typeface="Calibri"/>
            </a:endParaRPr>
          </a:p>
        </p:txBody>
      </p:sp>
      <p:sp>
        <p:nvSpPr>
          <p:cNvPr id="149" name="Google Shape;149;p4"/>
          <p:cNvSpPr txBox="1"/>
          <p:nvPr/>
        </p:nvSpPr>
        <p:spPr>
          <a:xfrm>
            <a:off x="283576" y="2918797"/>
            <a:ext cx="331001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は液体キセノン中で</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固体キセノン中で</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に変化するとみられる[2]。</a:t>
            </a:r>
            <a:endParaRPr sz="1400" b="0" i="0" u="none" strike="noStrike" cap="none">
              <a:solidFill>
                <a:srgbClr val="000000"/>
              </a:solidFill>
              <a:latin typeface="Arial"/>
              <a:ea typeface="Arial"/>
              <a:cs typeface="Arial"/>
              <a:sym typeface="Arial"/>
            </a:endParaRPr>
          </a:p>
        </p:txBody>
      </p:sp>
      <p:sp>
        <p:nvSpPr>
          <p:cNvPr id="150" name="Google Shape;15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4</a:t>
            </a:fld>
            <a:endParaRPr/>
          </a:p>
        </p:txBody>
      </p:sp>
      <p:sp>
        <p:nvSpPr>
          <p:cNvPr id="151" name="Google Shape;151;p4"/>
          <p:cNvSpPr txBox="1"/>
          <p:nvPr/>
        </p:nvSpPr>
        <p:spPr>
          <a:xfrm>
            <a:off x="127061" y="3933948"/>
            <a:ext cx="14064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sng" strike="noStrike" cap="none">
                <a:solidFill>
                  <a:schemeClr val="dk1"/>
                </a:solidFill>
                <a:latin typeface="Calibri"/>
                <a:ea typeface="Calibri"/>
                <a:cs typeface="Calibri"/>
                <a:sym typeface="Calibri"/>
              </a:rPr>
              <a:t>先行研究</a:t>
            </a:r>
            <a:endParaRPr sz="1400" b="0" i="0" u="none" strike="noStrike" cap="none">
              <a:solidFill>
                <a:srgbClr val="000000"/>
              </a:solidFill>
              <a:latin typeface="Arial"/>
              <a:ea typeface="Arial"/>
              <a:cs typeface="Arial"/>
              <a:sym typeface="Arial"/>
            </a:endParaRPr>
          </a:p>
        </p:txBody>
      </p:sp>
      <p:sp>
        <p:nvSpPr>
          <p:cNvPr id="152" name="Google Shape;152;p4"/>
          <p:cNvSpPr txBox="1"/>
          <p:nvPr/>
        </p:nvSpPr>
        <p:spPr>
          <a:xfrm>
            <a:off x="1677896" y="3961960"/>
            <a:ext cx="216926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ja-JP" sz="2100" b="0" i="0" u="none" strike="noStrike" cap="none">
                <a:solidFill>
                  <a:schemeClr val="dk1"/>
                </a:solidFill>
                <a:latin typeface="Calibri"/>
                <a:ea typeface="Calibri"/>
                <a:cs typeface="Calibri"/>
                <a:sym typeface="Calibri"/>
              </a:rPr>
              <a:t>nEXO  </a:t>
            </a:r>
            <a:r>
              <a:rPr lang="ja-JP" sz="1350" b="0" i="0" u="none" strike="noStrike" cap="none">
                <a:solidFill>
                  <a:schemeClr val="dk1"/>
                </a:solidFill>
                <a:latin typeface="Calibri"/>
                <a:ea typeface="Calibri"/>
                <a:cs typeface="Calibri"/>
                <a:sym typeface="Calibri"/>
              </a:rPr>
              <a:t>液体Xe TPC実験</a:t>
            </a:r>
            <a:endParaRPr sz="1350" b="0" i="0" u="none" strike="noStrike" cap="none">
              <a:solidFill>
                <a:schemeClr val="dk1"/>
              </a:solidFill>
              <a:latin typeface="Calibri"/>
              <a:ea typeface="Calibri"/>
              <a:cs typeface="Calibri"/>
              <a:sym typeface="Calibri"/>
            </a:endParaRPr>
          </a:p>
        </p:txBody>
      </p:sp>
      <p:pic>
        <p:nvPicPr>
          <p:cNvPr id="153" name="Google Shape;153;p4"/>
          <p:cNvPicPr preferRelativeResize="0"/>
          <p:nvPr/>
        </p:nvPicPr>
        <p:blipFill rotWithShape="1">
          <a:blip r:embed="rId3">
            <a:alphaModFix/>
          </a:blip>
          <a:srcRect/>
          <a:stretch/>
        </p:blipFill>
        <p:spPr>
          <a:xfrm>
            <a:off x="321473" y="4340061"/>
            <a:ext cx="2588945" cy="1881691"/>
          </a:xfrm>
          <a:prstGeom prst="rect">
            <a:avLst/>
          </a:prstGeom>
          <a:noFill/>
          <a:ln>
            <a:noFill/>
          </a:ln>
        </p:spPr>
      </p:pic>
      <p:pic>
        <p:nvPicPr>
          <p:cNvPr id="154" name="Google Shape;154;p4"/>
          <p:cNvPicPr preferRelativeResize="0"/>
          <p:nvPr/>
        </p:nvPicPr>
        <p:blipFill rotWithShape="1">
          <a:blip r:embed="rId4">
            <a:alphaModFix/>
          </a:blip>
          <a:srcRect/>
          <a:stretch/>
        </p:blipFill>
        <p:spPr>
          <a:xfrm>
            <a:off x="3107460" y="4616364"/>
            <a:ext cx="1140201" cy="1408079"/>
          </a:xfrm>
          <a:prstGeom prst="rect">
            <a:avLst/>
          </a:prstGeom>
          <a:noFill/>
          <a:ln>
            <a:noFill/>
          </a:ln>
        </p:spPr>
      </p:pic>
      <p:sp>
        <p:nvSpPr>
          <p:cNvPr id="155" name="Google Shape;155;p4"/>
          <p:cNvSpPr txBox="1"/>
          <p:nvPr/>
        </p:nvSpPr>
        <p:spPr>
          <a:xfrm>
            <a:off x="4351315" y="4236689"/>
            <a:ext cx="426768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薄い固体Xe層中にBaイオンを打ち込み</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レーザー照射して散乱光を観測</a:t>
            </a:r>
            <a:endParaRPr sz="1800" b="0" i="0" u="none" strike="noStrike" cap="none">
              <a:solidFill>
                <a:schemeClr val="dk1"/>
              </a:solidFill>
              <a:latin typeface="Calibri"/>
              <a:ea typeface="Calibri"/>
              <a:cs typeface="Calibri"/>
              <a:sym typeface="Calibri"/>
            </a:endParaRPr>
          </a:p>
        </p:txBody>
      </p:sp>
      <p:sp>
        <p:nvSpPr>
          <p:cNvPr id="156" name="Google Shape;156;p4"/>
          <p:cNvSpPr/>
          <p:nvPr/>
        </p:nvSpPr>
        <p:spPr>
          <a:xfrm>
            <a:off x="127061" y="3897167"/>
            <a:ext cx="8595598" cy="2430975"/>
          </a:xfrm>
          <a:prstGeom prst="rect">
            <a:avLst/>
          </a:prstGeom>
          <a:noFill/>
          <a:ln w="381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157" name="Google Shape;157;p4"/>
          <p:cNvSpPr txBox="1"/>
          <p:nvPr/>
        </p:nvSpPr>
        <p:spPr>
          <a:xfrm>
            <a:off x="4362060" y="4954404"/>
            <a:ext cx="441242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572 nm laser excitation → 619 nm emission</a:t>
            </a:r>
            <a:endParaRPr sz="1800" b="0" i="0" u="none" strike="noStrike" cap="none">
              <a:solidFill>
                <a:schemeClr val="dk1"/>
              </a:solidFill>
              <a:latin typeface="Calibri"/>
              <a:ea typeface="Calibri"/>
              <a:cs typeface="Calibri"/>
              <a:sym typeface="Calibri"/>
            </a:endParaRPr>
          </a:p>
        </p:txBody>
      </p:sp>
      <p:sp>
        <p:nvSpPr>
          <p:cNvPr id="158" name="Google Shape;158;p4"/>
          <p:cNvSpPr txBox="1"/>
          <p:nvPr/>
        </p:nvSpPr>
        <p:spPr>
          <a:xfrm>
            <a:off x="4362060" y="5427338"/>
            <a:ext cx="317021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単一のBaの検出</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しかし検出器への導入に課題</a:t>
            </a:r>
            <a:endParaRPr sz="1400" b="0" i="0" u="none" strike="noStrike" cap="none">
              <a:solidFill>
                <a:srgbClr val="000000"/>
              </a:solidFill>
              <a:latin typeface="Arial"/>
              <a:ea typeface="Arial"/>
              <a:cs typeface="Arial"/>
              <a:sym typeface="Arial"/>
            </a:endParaRPr>
          </a:p>
        </p:txBody>
      </p:sp>
      <p:sp>
        <p:nvSpPr>
          <p:cNvPr id="159" name="Google Shape;159;p4"/>
          <p:cNvSpPr txBox="1"/>
          <p:nvPr/>
        </p:nvSpPr>
        <p:spPr>
          <a:xfrm>
            <a:off x="1094255" y="3949567"/>
            <a:ext cx="43926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[2]</a:t>
            </a:r>
            <a:endParaRPr sz="1800" b="0" i="0" u="none" strike="noStrike" cap="none">
              <a:solidFill>
                <a:schemeClr val="dk1"/>
              </a:solidFill>
              <a:latin typeface="Calibri"/>
              <a:ea typeface="Calibri"/>
              <a:cs typeface="Calibri"/>
              <a:sym typeface="Calibri"/>
            </a:endParaRPr>
          </a:p>
        </p:txBody>
      </p:sp>
      <p:pic>
        <p:nvPicPr>
          <p:cNvPr id="160" name="Google Shape;160;p4"/>
          <p:cNvPicPr preferRelativeResize="0"/>
          <p:nvPr/>
        </p:nvPicPr>
        <p:blipFill>
          <a:blip r:embed="rId5">
            <a:alphaModFix/>
          </a:blip>
          <a:stretch>
            <a:fillRect/>
          </a:stretch>
        </p:blipFill>
        <p:spPr>
          <a:xfrm>
            <a:off x="666955" y="809243"/>
            <a:ext cx="803115" cy="446175"/>
          </a:xfrm>
          <a:prstGeom prst="rect">
            <a:avLst/>
          </a:prstGeom>
          <a:noFill/>
          <a:ln>
            <a:noFill/>
          </a:ln>
        </p:spPr>
      </p:pic>
      <p:pic>
        <p:nvPicPr>
          <p:cNvPr id="161" name="Google Shape;161;p4"/>
          <p:cNvPicPr preferRelativeResize="0"/>
          <p:nvPr/>
        </p:nvPicPr>
        <p:blipFill>
          <a:blip r:embed="rId6">
            <a:alphaModFix/>
          </a:blip>
          <a:stretch>
            <a:fillRect/>
          </a:stretch>
        </p:blipFill>
        <p:spPr>
          <a:xfrm>
            <a:off x="1799674" y="802068"/>
            <a:ext cx="1087839" cy="415500"/>
          </a:xfrm>
          <a:prstGeom prst="rect">
            <a:avLst/>
          </a:prstGeom>
          <a:noFill/>
          <a:ln>
            <a:noFill/>
          </a:ln>
        </p:spPr>
      </p:pic>
      <p:pic>
        <p:nvPicPr>
          <p:cNvPr id="162" name="Google Shape;162;p4"/>
          <p:cNvPicPr preferRelativeResize="0"/>
          <p:nvPr/>
        </p:nvPicPr>
        <p:blipFill>
          <a:blip r:embed="rId7">
            <a:alphaModFix/>
          </a:blip>
          <a:stretch>
            <a:fillRect/>
          </a:stretch>
        </p:blipFill>
        <p:spPr>
          <a:xfrm>
            <a:off x="268948" y="1871052"/>
            <a:ext cx="730707" cy="415500"/>
          </a:xfrm>
          <a:prstGeom prst="rect">
            <a:avLst/>
          </a:prstGeom>
          <a:noFill/>
          <a:ln>
            <a:noFill/>
          </a:ln>
        </p:spPr>
      </p:pic>
      <p:pic>
        <p:nvPicPr>
          <p:cNvPr id="163" name="Google Shape;163;p4"/>
          <p:cNvPicPr preferRelativeResize="0"/>
          <p:nvPr/>
        </p:nvPicPr>
        <p:blipFill>
          <a:blip r:embed="rId7">
            <a:alphaModFix/>
          </a:blip>
          <a:stretch>
            <a:fillRect/>
          </a:stretch>
        </p:blipFill>
        <p:spPr>
          <a:xfrm>
            <a:off x="529898" y="2884115"/>
            <a:ext cx="730707" cy="415500"/>
          </a:xfrm>
          <a:prstGeom prst="rect">
            <a:avLst/>
          </a:prstGeom>
          <a:noFill/>
          <a:ln>
            <a:noFill/>
          </a:ln>
        </p:spPr>
      </p:pic>
      <p:pic>
        <p:nvPicPr>
          <p:cNvPr id="164" name="Google Shape;164;p4"/>
          <p:cNvPicPr preferRelativeResize="0"/>
          <p:nvPr/>
        </p:nvPicPr>
        <p:blipFill>
          <a:blip r:embed="rId8">
            <a:alphaModFix/>
          </a:blip>
          <a:stretch>
            <a:fillRect/>
          </a:stretch>
        </p:blipFill>
        <p:spPr>
          <a:xfrm>
            <a:off x="3367198" y="2930103"/>
            <a:ext cx="620713" cy="365125"/>
          </a:xfrm>
          <a:prstGeom prst="rect">
            <a:avLst/>
          </a:prstGeom>
          <a:noFill/>
          <a:ln>
            <a:noFill/>
          </a:ln>
        </p:spPr>
      </p:pic>
      <p:pic>
        <p:nvPicPr>
          <p:cNvPr id="165" name="Google Shape;165;p4"/>
          <p:cNvPicPr preferRelativeResize="0"/>
          <p:nvPr/>
        </p:nvPicPr>
        <p:blipFill>
          <a:blip r:embed="rId9">
            <a:alphaModFix/>
          </a:blip>
          <a:stretch>
            <a:fillRect/>
          </a:stretch>
        </p:blipFill>
        <p:spPr>
          <a:xfrm>
            <a:off x="3367200" y="3222800"/>
            <a:ext cx="439275" cy="297575"/>
          </a:xfrm>
          <a:prstGeom prst="rect">
            <a:avLst/>
          </a:prstGeom>
          <a:noFill/>
          <a:ln>
            <a:noFill/>
          </a:ln>
        </p:spPr>
      </p:pic>
      <p:pic>
        <p:nvPicPr>
          <p:cNvPr id="25" name="Google Shape;164;p4">
            <a:extLst>
              <a:ext uri="{FF2B5EF4-FFF2-40B4-BE49-F238E27FC236}">
                <a16:creationId xmlns:a16="http://schemas.microsoft.com/office/drawing/2014/main" id="{D23FCDE5-939C-4574-87AD-723A9C3EA028}"/>
              </a:ext>
            </a:extLst>
          </p:cNvPr>
          <p:cNvPicPr preferRelativeResize="0"/>
          <p:nvPr/>
        </p:nvPicPr>
        <p:blipFill>
          <a:blip r:embed="rId8">
            <a:alphaModFix/>
          </a:blip>
          <a:stretch>
            <a:fillRect/>
          </a:stretch>
        </p:blipFill>
        <p:spPr>
          <a:xfrm>
            <a:off x="783898" y="2507074"/>
            <a:ext cx="620713" cy="365125"/>
          </a:xfrm>
          <a:prstGeom prst="rect">
            <a:avLst/>
          </a:prstGeom>
          <a:noFill/>
          <a:ln>
            <a:noFill/>
          </a:ln>
        </p:spPr>
      </p:pic>
      <p:pic>
        <p:nvPicPr>
          <p:cNvPr id="26" name="Google Shape;165;p4">
            <a:extLst>
              <a:ext uri="{FF2B5EF4-FFF2-40B4-BE49-F238E27FC236}">
                <a16:creationId xmlns:a16="http://schemas.microsoft.com/office/drawing/2014/main" id="{433B8EDC-1A90-4999-8FB5-B981CAA324BF}"/>
              </a:ext>
            </a:extLst>
          </p:cNvPr>
          <p:cNvPicPr preferRelativeResize="0"/>
          <p:nvPr/>
        </p:nvPicPr>
        <p:blipFill>
          <a:blip r:embed="rId9">
            <a:alphaModFix/>
          </a:blip>
          <a:stretch>
            <a:fillRect/>
          </a:stretch>
        </p:blipFill>
        <p:spPr>
          <a:xfrm>
            <a:off x="2278756" y="2561564"/>
            <a:ext cx="439275" cy="297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p:nvPr/>
        </p:nvSpPr>
        <p:spPr>
          <a:xfrm>
            <a:off x="268941" y="349624"/>
            <a:ext cx="63470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AXELでの計画</a:t>
            </a:r>
            <a:endParaRPr sz="1400" b="0" i="0" u="none" strike="noStrike" cap="none">
              <a:solidFill>
                <a:srgbClr val="000000"/>
              </a:solidFill>
              <a:latin typeface="Arial"/>
              <a:ea typeface="Arial"/>
              <a:cs typeface="Arial"/>
              <a:sym typeface="Arial"/>
            </a:endParaRPr>
          </a:p>
        </p:txBody>
      </p:sp>
      <p:sp>
        <p:nvSpPr>
          <p:cNvPr id="171" name="Google Shape;171;p5"/>
          <p:cNvSpPr txBox="1"/>
          <p:nvPr/>
        </p:nvSpPr>
        <p:spPr>
          <a:xfrm>
            <a:off x="469806" y="1361728"/>
            <a:ext cx="782618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chemeClr val="dk1"/>
                </a:solidFill>
                <a:latin typeface="Calibri"/>
                <a:ea typeface="Calibri"/>
                <a:cs typeface="Calibri"/>
                <a:sym typeface="Calibri"/>
              </a:rPr>
              <a:t>熱伝導の良い銅の電極を冷却して局所的に固体キセノンを生成する。</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chemeClr val="dk1"/>
                </a:solidFill>
                <a:latin typeface="Calibri"/>
                <a:ea typeface="Calibri"/>
                <a:cs typeface="Calibri"/>
                <a:sym typeface="Calibri"/>
              </a:rPr>
              <a:t>電極のまわりはホウケイ酸ガラスのブロックで囲む。</a:t>
            </a:r>
            <a:endParaRPr sz="1800" b="0" i="0" u="none" strike="noStrike" cap="none" dirty="0">
              <a:solidFill>
                <a:schemeClr val="dk1"/>
              </a:solidFill>
              <a:latin typeface="Calibri"/>
              <a:ea typeface="Calibri"/>
              <a:cs typeface="Calibri"/>
              <a:sym typeface="Calibri"/>
            </a:endParaRPr>
          </a:p>
        </p:txBody>
      </p:sp>
      <p:pic>
        <p:nvPicPr>
          <p:cNvPr id="172" name="Google Shape;172;p5"/>
          <p:cNvPicPr preferRelativeResize="0"/>
          <p:nvPr/>
        </p:nvPicPr>
        <p:blipFill rotWithShape="1">
          <a:blip r:embed="rId3">
            <a:alphaModFix/>
          </a:blip>
          <a:srcRect/>
          <a:stretch/>
        </p:blipFill>
        <p:spPr>
          <a:xfrm>
            <a:off x="627528" y="2058924"/>
            <a:ext cx="3440768" cy="4343731"/>
          </a:xfrm>
          <a:prstGeom prst="rect">
            <a:avLst/>
          </a:prstGeom>
          <a:noFill/>
          <a:ln>
            <a:noFill/>
          </a:ln>
        </p:spPr>
      </p:pic>
      <p:cxnSp>
        <p:nvCxnSpPr>
          <p:cNvPr id="173" name="Google Shape;173;p5"/>
          <p:cNvCxnSpPr>
            <a:stCxn id="174" idx="1"/>
          </p:cNvCxnSpPr>
          <p:nvPr/>
        </p:nvCxnSpPr>
        <p:spPr>
          <a:xfrm flipH="1">
            <a:off x="2958300" y="2824400"/>
            <a:ext cx="1033800" cy="609300"/>
          </a:xfrm>
          <a:prstGeom prst="straightConnector1">
            <a:avLst/>
          </a:prstGeom>
          <a:noFill/>
          <a:ln w="38100" cap="flat" cmpd="sng">
            <a:solidFill>
              <a:schemeClr val="accent2"/>
            </a:solidFill>
            <a:prstDash val="solid"/>
            <a:miter lim="800000"/>
            <a:headEnd type="none" w="sm" len="sm"/>
            <a:tailEnd type="triangle" w="med" len="med"/>
          </a:ln>
        </p:spPr>
      </p:cxnSp>
      <p:sp>
        <p:nvSpPr>
          <p:cNvPr id="174" name="Google Shape;174;p5"/>
          <p:cNvSpPr txBox="1"/>
          <p:nvPr/>
        </p:nvSpPr>
        <p:spPr>
          <a:xfrm>
            <a:off x="3992100" y="2224100"/>
            <a:ext cx="4809900" cy="12006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穴をあけたガラスブロックに銅電極をはめ、</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先端のみに固体キセノンを生成する。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・液化・固化するキセノンを最小限に</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・信号の発生箇所を限定</a:t>
            </a:r>
            <a:endParaRPr sz="1400" b="0" i="0" u="none" strike="noStrike" cap="none">
              <a:solidFill>
                <a:srgbClr val="000000"/>
              </a:solidFill>
              <a:latin typeface="Arial"/>
              <a:ea typeface="Arial"/>
              <a:cs typeface="Arial"/>
              <a:sym typeface="Arial"/>
            </a:endParaRPr>
          </a:p>
        </p:txBody>
      </p:sp>
      <p:sp>
        <p:nvSpPr>
          <p:cNvPr id="175" name="Google Shape;175;p5"/>
          <p:cNvSpPr txBox="1"/>
          <p:nvPr/>
        </p:nvSpPr>
        <p:spPr>
          <a:xfrm>
            <a:off x="4068300" y="5315250"/>
            <a:ext cx="4733700" cy="6465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キセノン融点(≈160 K)、固液境界付近の</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環境でBaの発光が観測されるか</a:t>
            </a:r>
            <a:endParaRPr sz="1800" b="0" i="0" u="none" strike="noStrike" cap="none">
              <a:solidFill>
                <a:schemeClr val="dk1"/>
              </a:solidFill>
              <a:latin typeface="Calibri"/>
              <a:ea typeface="Calibri"/>
              <a:cs typeface="Calibri"/>
              <a:sym typeface="Calibri"/>
            </a:endParaRPr>
          </a:p>
        </p:txBody>
      </p:sp>
      <p:sp>
        <p:nvSpPr>
          <p:cNvPr id="176" name="Google Shape;176;p5"/>
          <p:cNvSpPr txBox="1"/>
          <p:nvPr/>
        </p:nvSpPr>
        <p:spPr>
          <a:xfrm>
            <a:off x="2644588" y="1823393"/>
            <a:ext cx="50202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BF9000"/>
                </a:solidFill>
                <a:latin typeface="Calibri"/>
                <a:ea typeface="Calibri"/>
                <a:cs typeface="Calibri"/>
                <a:sym typeface="Calibri"/>
              </a:rPr>
              <a:t>Ba</a:t>
            </a:r>
            <a:endParaRPr sz="1800" b="0" i="0" u="none" strike="noStrike" cap="none">
              <a:solidFill>
                <a:srgbClr val="BF9000"/>
              </a:solidFill>
              <a:latin typeface="Calibri"/>
              <a:ea typeface="Calibri"/>
              <a:cs typeface="Calibri"/>
              <a:sym typeface="Calibri"/>
            </a:endParaRPr>
          </a:p>
        </p:txBody>
      </p:sp>
      <p:sp>
        <p:nvSpPr>
          <p:cNvPr id="177" name="Google Shape;17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5</a:t>
            </a:fld>
            <a:endParaRPr/>
          </a:p>
        </p:txBody>
      </p:sp>
      <p:sp>
        <p:nvSpPr>
          <p:cNvPr id="178" name="Google Shape;178;p5"/>
          <p:cNvSpPr txBox="1"/>
          <p:nvPr/>
        </p:nvSpPr>
        <p:spPr>
          <a:xfrm>
            <a:off x="4068300" y="4260125"/>
            <a:ext cx="4733700" cy="9234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三重点~0.8 atm以上では液体も生成される。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この液体を通してのBa誘導および分光が</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可能か</a:t>
            </a:r>
            <a:endParaRPr sz="1800" b="0" i="0" u="none" strike="noStrike" cap="none">
              <a:solidFill>
                <a:schemeClr val="dk1"/>
              </a:solidFill>
              <a:latin typeface="Calibri"/>
              <a:ea typeface="Calibri"/>
              <a:cs typeface="Calibri"/>
              <a:sym typeface="Calibri"/>
            </a:endParaRPr>
          </a:p>
        </p:txBody>
      </p:sp>
      <p:sp>
        <p:nvSpPr>
          <p:cNvPr id="179" name="Google Shape;179;p5"/>
          <p:cNvSpPr txBox="1"/>
          <p:nvPr/>
        </p:nvSpPr>
        <p:spPr>
          <a:xfrm>
            <a:off x="4068296" y="3665621"/>
            <a:ext cx="907116" cy="4616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Calibri"/>
                <a:ea typeface="Calibri"/>
                <a:cs typeface="Calibri"/>
                <a:sym typeface="Calibri"/>
              </a:rPr>
              <a:t>課題</a:t>
            </a:r>
            <a:endParaRPr sz="2400" b="0" i="0" u="none" strike="noStrike" cap="none">
              <a:solidFill>
                <a:schemeClr val="dk1"/>
              </a:solidFill>
              <a:latin typeface="Calibri"/>
              <a:ea typeface="Calibri"/>
              <a:cs typeface="Calibri"/>
              <a:sym typeface="Calibri"/>
            </a:endParaRPr>
          </a:p>
        </p:txBody>
      </p:sp>
      <p:sp>
        <p:nvSpPr>
          <p:cNvPr id="180" name="Google Shape;180;p5"/>
          <p:cNvSpPr txBox="1"/>
          <p:nvPr/>
        </p:nvSpPr>
        <p:spPr>
          <a:xfrm>
            <a:off x="469806" y="792499"/>
            <a:ext cx="804554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chemeClr val="dk1"/>
                </a:solidFill>
                <a:latin typeface="Calibri"/>
                <a:ea typeface="Calibri"/>
                <a:cs typeface="Calibri"/>
                <a:sym typeface="Calibri"/>
              </a:rPr>
              <a:t>気体TPCであるAXELのカソード電極にバリウムを誘導する。</a:t>
            </a:r>
            <a:endParaRPr lang="en-US" altLang="ja-JP"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altLang="en-US" sz="1800" dirty="0">
                <a:solidFill>
                  <a:schemeClr val="dk1"/>
                </a:solidFill>
                <a:latin typeface="Calibri"/>
                <a:cs typeface="Calibri"/>
                <a:sym typeface="Calibri"/>
              </a:rPr>
              <a:t>現在この位置にある</a:t>
            </a:r>
            <a:r>
              <a:rPr lang="en-US" altLang="ja-JP" sz="1800" dirty="0">
                <a:solidFill>
                  <a:schemeClr val="dk1"/>
                </a:solidFill>
                <a:latin typeface="Calibri"/>
                <a:cs typeface="Calibri"/>
                <a:sym typeface="Calibri"/>
              </a:rPr>
              <a:t>PMT</a:t>
            </a:r>
            <a:r>
              <a:rPr lang="ja-JP" altLang="en-US" sz="1800" dirty="0">
                <a:solidFill>
                  <a:schemeClr val="dk1"/>
                </a:solidFill>
                <a:latin typeface="Calibri"/>
                <a:cs typeface="Calibri"/>
                <a:sym typeface="Calibri"/>
              </a:rPr>
              <a:t>は</a:t>
            </a:r>
            <a:r>
              <a:rPr lang="en-US" altLang="ja-JP" sz="1800" dirty="0">
                <a:solidFill>
                  <a:schemeClr val="dk1"/>
                </a:solidFill>
                <a:latin typeface="Calibri"/>
                <a:cs typeface="Calibri"/>
                <a:sym typeface="Calibri"/>
              </a:rPr>
              <a:t>AXEL</a:t>
            </a:r>
            <a:r>
              <a:rPr lang="ja-JP" altLang="en-US" sz="1800" dirty="0">
                <a:solidFill>
                  <a:schemeClr val="dk1"/>
                </a:solidFill>
                <a:latin typeface="Calibri"/>
                <a:cs typeface="Calibri"/>
                <a:sym typeface="Calibri"/>
              </a:rPr>
              <a:t>の場合移動可能か</a:t>
            </a:r>
            <a:r>
              <a:rPr lang="en-US" altLang="ja-JP" sz="1800" dirty="0">
                <a:solidFill>
                  <a:schemeClr val="dk1"/>
                </a:solidFill>
                <a:latin typeface="Calibri"/>
                <a:cs typeface="Calibri"/>
                <a:sym typeface="Calibri"/>
              </a:rPr>
              <a:t>(</a:t>
            </a:r>
            <a:r>
              <a:rPr lang="ja-JP" altLang="en-US" sz="1800" dirty="0">
                <a:solidFill>
                  <a:schemeClr val="dk1"/>
                </a:solidFill>
                <a:latin typeface="Calibri"/>
                <a:cs typeface="Calibri"/>
                <a:sym typeface="Calibri"/>
              </a:rPr>
              <a:t>→樫野 </a:t>
            </a:r>
            <a:r>
              <a:rPr lang="en-US" altLang="ja-JP" sz="1800" dirty="0">
                <a:solidFill>
                  <a:schemeClr val="dk1"/>
                </a:solidFill>
                <a:latin typeface="Calibri"/>
                <a:cs typeface="Calibri"/>
                <a:sym typeface="Calibri"/>
              </a:rPr>
              <a:t>12aT2-14)</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p:nvPr/>
        </p:nvSpPr>
        <p:spPr>
          <a:xfrm>
            <a:off x="268941" y="349624"/>
            <a:ext cx="63470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テストチェンバーの設計</a:t>
            </a:r>
            <a:endParaRPr sz="1400" b="0" i="0" u="none" strike="noStrike" cap="none">
              <a:solidFill>
                <a:srgbClr val="000000"/>
              </a:solidFill>
              <a:latin typeface="Arial"/>
              <a:ea typeface="Arial"/>
              <a:cs typeface="Arial"/>
              <a:sym typeface="Arial"/>
            </a:endParaRPr>
          </a:p>
        </p:txBody>
      </p:sp>
      <p:sp>
        <p:nvSpPr>
          <p:cNvPr id="186" name="Google Shape;186;p6"/>
          <p:cNvSpPr txBox="1"/>
          <p:nvPr/>
        </p:nvSpPr>
        <p:spPr>
          <a:xfrm>
            <a:off x="412375" y="953526"/>
            <a:ext cx="813099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バリウムイオン源から人工的に供給したイオンを用いて分光を行うための</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テストチェンバーの設計</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7" name="Google Shape;187;p6"/>
          <p:cNvPicPr preferRelativeResize="0"/>
          <p:nvPr/>
        </p:nvPicPr>
        <p:blipFill rotWithShape="1">
          <a:blip r:embed="rId3">
            <a:alphaModFix/>
          </a:blip>
          <a:srcRect/>
          <a:stretch/>
        </p:blipFill>
        <p:spPr>
          <a:xfrm>
            <a:off x="268941" y="1623065"/>
            <a:ext cx="5423647" cy="4992888"/>
          </a:xfrm>
          <a:prstGeom prst="rect">
            <a:avLst/>
          </a:prstGeom>
          <a:noFill/>
          <a:ln>
            <a:noFill/>
          </a:ln>
        </p:spPr>
      </p:pic>
      <p:pic>
        <p:nvPicPr>
          <p:cNvPr id="188" name="Google Shape;188;p6"/>
          <p:cNvPicPr preferRelativeResize="0"/>
          <p:nvPr/>
        </p:nvPicPr>
        <p:blipFill rotWithShape="1">
          <a:blip r:embed="rId4">
            <a:alphaModFix/>
          </a:blip>
          <a:srcRect/>
          <a:stretch/>
        </p:blipFill>
        <p:spPr>
          <a:xfrm>
            <a:off x="5836022" y="1265186"/>
            <a:ext cx="2019560" cy="2163814"/>
          </a:xfrm>
          <a:prstGeom prst="rect">
            <a:avLst/>
          </a:prstGeom>
          <a:noFill/>
          <a:ln>
            <a:noFill/>
          </a:ln>
        </p:spPr>
      </p:pic>
      <p:cxnSp>
        <p:nvCxnSpPr>
          <p:cNvPr id="189" name="Google Shape;189;p6"/>
          <p:cNvCxnSpPr>
            <a:stCxn id="188" idx="1"/>
          </p:cNvCxnSpPr>
          <p:nvPr/>
        </p:nvCxnSpPr>
        <p:spPr>
          <a:xfrm flipH="1">
            <a:off x="2671622" y="2347093"/>
            <a:ext cx="3164400" cy="234600"/>
          </a:xfrm>
          <a:prstGeom prst="straightConnector1">
            <a:avLst/>
          </a:prstGeom>
          <a:noFill/>
          <a:ln w="9525" cap="flat" cmpd="sng">
            <a:solidFill>
              <a:schemeClr val="accent1"/>
            </a:solidFill>
            <a:prstDash val="solid"/>
            <a:miter lim="800000"/>
            <a:headEnd type="none" w="sm" len="sm"/>
            <a:tailEnd type="triangle" w="med" len="med"/>
          </a:ln>
        </p:spPr>
      </p:cxnSp>
      <p:sp>
        <p:nvSpPr>
          <p:cNvPr id="190" name="Google Shape;190;p6"/>
          <p:cNvSpPr txBox="1"/>
          <p:nvPr/>
        </p:nvSpPr>
        <p:spPr>
          <a:xfrm>
            <a:off x="5836022" y="3329850"/>
            <a:ext cx="288538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Calibri"/>
                <a:ea typeface="Calibri"/>
                <a:cs typeface="Calibri"/>
                <a:sym typeface="Calibri"/>
              </a:rPr>
              <a:t>Heat Wave Labs. Inc. 社製</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Calibri"/>
                <a:ea typeface="Calibri"/>
                <a:cs typeface="Calibri"/>
                <a:sym typeface="Calibri"/>
              </a:rPr>
              <a:t>バリウム イオン源 101139-07</a:t>
            </a:r>
            <a:endParaRPr sz="1600" b="0" i="0" u="none" strike="noStrike" cap="none">
              <a:solidFill>
                <a:schemeClr val="dk1"/>
              </a:solidFill>
              <a:latin typeface="Calibri"/>
              <a:ea typeface="Calibri"/>
              <a:cs typeface="Calibri"/>
              <a:sym typeface="Calibri"/>
            </a:endParaRPr>
          </a:p>
        </p:txBody>
      </p:sp>
      <p:sp>
        <p:nvSpPr>
          <p:cNvPr id="191" name="Google Shape;191;p6"/>
          <p:cNvSpPr txBox="1"/>
          <p:nvPr/>
        </p:nvSpPr>
        <p:spPr>
          <a:xfrm>
            <a:off x="5729050" y="3914631"/>
            <a:ext cx="30993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9900"/>
                </a:solidFill>
                <a:latin typeface="Calibri"/>
                <a:ea typeface="Calibri"/>
                <a:cs typeface="Calibri"/>
                <a:sym typeface="Calibri"/>
              </a:rPr>
              <a:t>アルミノケイ酸塩</a:t>
            </a:r>
            <a:r>
              <a:rPr lang="ja-JP" sz="1800" b="0" i="0" u="none" strike="noStrike" cap="none">
                <a:solidFill>
                  <a:schemeClr val="dk1"/>
                </a:solidFill>
                <a:latin typeface="Calibri"/>
                <a:ea typeface="Calibri"/>
                <a:cs typeface="Calibri"/>
                <a:sym typeface="Calibri"/>
              </a:rPr>
              <a:t>イオン源</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1000℃程度に加熱されると</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熱運動でイオンを放出</a:t>
            </a:r>
            <a:endParaRPr sz="1400" b="0" i="0" u="none" strike="noStrike" cap="none">
              <a:solidFill>
                <a:srgbClr val="000000"/>
              </a:solidFill>
              <a:latin typeface="Arial"/>
              <a:ea typeface="Arial"/>
              <a:cs typeface="Arial"/>
              <a:sym typeface="Arial"/>
            </a:endParaRPr>
          </a:p>
        </p:txBody>
      </p:sp>
      <p:sp>
        <p:nvSpPr>
          <p:cNvPr id="192" name="Google Shape;192;p6"/>
          <p:cNvSpPr txBox="1"/>
          <p:nvPr/>
        </p:nvSpPr>
        <p:spPr>
          <a:xfrm>
            <a:off x="5572866" y="4992793"/>
            <a:ext cx="341169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キセノンガスを導入した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チェンバー中で</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イオン源を加熱し、</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下部で生成した固体キセノンに</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イオンを誘導する</a:t>
            </a:r>
            <a:endParaRPr sz="1400" b="0" i="0" u="none" strike="noStrike" cap="none">
              <a:solidFill>
                <a:srgbClr val="000000"/>
              </a:solidFill>
              <a:latin typeface="Arial"/>
              <a:ea typeface="Arial"/>
              <a:cs typeface="Arial"/>
              <a:sym typeface="Arial"/>
            </a:endParaRPr>
          </a:p>
        </p:txBody>
      </p:sp>
      <p:sp>
        <p:nvSpPr>
          <p:cNvPr id="193" name="Google Shape;19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p:nvPr/>
        </p:nvSpPr>
        <p:spPr>
          <a:xfrm>
            <a:off x="268941" y="349624"/>
            <a:ext cx="795169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固体キセノンの生成　液体窒素による冷却</a:t>
            </a:r>
            <a:endParaRPr sz="1400" b="0" i="0" u="none" strike="noStrike" cap="none">
              <a:solidFill>
                <a:srgbClr val="000000"/>
              </a:solidFill>
              <a:latin typeface="Arial"/>
              <a:ea typeface="Arial"/>
              <a:cs typeface="Arial"/>
              <a:sym typeface="Arial"/>
            </a:endParaRPr>
          </a:p>
        </p:txBody>
      </p:sp>
      <p:pic>
        <p:nvPicPr>
          <p:cNvPr id="199" name="Google Shape;199;p7"/>
          <p:cNvPicPr preferRelativeResize="0"/>
          <p:nvPr/>
        </p:nvPicPr>
        <p:blipFill rotWithShape="1">
          <a:blip r:embed="rId3">
            <a:alphaModFix/>
          </a:blip>
          <a:srcRect/>
          <a:stretch/>
        </p:blipFill>
        <p:spPr>
          <a:xfrm>
            <a:off x="280724" y="951292"/>
            <a:ext cx="2479898" cy="1971201"/>
          </a:xfrm>
          <a:prstGeom prst="rect">
            <a:avLst/>
          </a:prstGeom>
          <a:noFill/>
          <a:ln>
            <a:noFill/>
          </a:ln>
        </p:spPr>
      </p:pic>
      <p:pic>
        <p:nvPicPr>
          <p:cNvPr id="200" name="Google Shape;200;p7"/>
          <p:cNvPicPr preferRelativeResize="0"/>
          <p:nvPr/>
        </p:nvPicPr>
        <p:blipFill rotWithShape="1">
          <a:blip r:embed="rId4">
            <a:alphaModFix/>
          </a:blip>
          <a:srcRect/>
          <a:stretch/>
        </p:blipFill>
        <p:spPr>
          <a:xfrm>
            <a:off x="949557" y="3142129"/>
            <a:ext cx="7091784" cy="3616457"/>
          </a:xfrm>
          <a:prstGeom prst="rect">
            <a:avLst/>
          </a:prstGeom>
          <a:noFill/>
          <a:ln>
            <a:noFill/>
          </a:ln>
        </p:spPr>
      </p:pic>
      <p:sp>
        <p:nvSpPr>
          <p:cNvPr id="201" name="Google Shape;201;p7"/>
          <p:cNvSpPr txBox="1"/>
          <p:nvPr/>
        </p:nvSpPr>
        <p:spPr>
          <a:xfrm>
            <a:off x="2823882" y="1357399"/>
            <a:ext cx="21156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←常温時</a:t>
            </a:r>
            <a:endParaRPr sz="1400" b="0" i="0" u="none" strike="noStrike" cap="none">
              <a:solidFill>
                <a:srgbClr val="000000"/>
              </a:solidFill>
              <a:latin typeface="Arial"/>
              <a:ea typeface="Arial"/>
              <a:cs typeface="Arial"/>
              <a:sym typeface="Arial"/>
            </a:endParaRPr>
          </a:p>
        </p:txBody>
      </p:sp>
      <p:sp>
        <p:nvSpPr>
          <p:cNvPr id="202" name="Google Shape;202;p7"/>
          <p:cNvSpPr txBox="1"/>
          <p:nvPr/>
        </p:nvSpPr>
        <p:spPr>
          <a:xfrm>
            <a:off x="4244788" y="1336727"/>
            <a:ext cx="418203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固体キセノンの生成が目視できた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外壁の温度によって</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電極付近の温度の変化が確認できる</a:t>
            </a:r>
            <a:endParaRPr sz="1400" b="0" i="0" u="none" strike="noStrike" cap="none">
              <a:solidFill>
                <a:srgbClr val="000000"/>
              </a:solidFill>
              <a:latin typeface="Arial"/>
              <a:ea typeface="Arial"/>
              <a:cs typeface="Arial"/>
              <a:sym typeface="Arial"/>
            </a:endParaRPr>
          </a:p>
        </p:txBody>
      </p:sp>
      <p:sp>
        <p:nvSpPr>
          <p:cNvPr id="203" name="Google Shape;20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7</a:t>
            </a:fld>
            <a:endParaRPr/>
          </a:p>
        </p:txBody>
      </p:sp>
      <p:sp>
        <p:nvSpPr>
          <p:cNvPr id="204" name="Google Shape;204;p7"/>
          <p:cNvSpPr txBox="1"/>
          <p:nvPr/>
        </p:nvSpPr>
        <p:spPr>
          <a:xfrm>
            <a:off x="6194051" y="840253"/>
            <a:ext cx="23212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(過去学会で報告済)</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8"/>
          <p:cNvSpPr txBox="1"/>
          <p:nvPr/>
        </p:nvSpPr>
        <p:spPr>
          <a:xfrm>
            <a:off x="268940" y="349624"/>
            <a:ext cx="78082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イオン源の加熱</a:t>
            </a:r>
            <a:endParaRPr sz="1400" b="0" i="0" u="none" strike="noStrike" cap="none">
              <a:solidFill>
                <a:srgbClr val="000000"/>
              </a:solidFill>
              <a:latin typeface="Arial"/>
              <a:ea typeface="Arial"/>
              <a:cs typeface="Arial"/>
              <a:sym typeface="Arial"/>
            </a:endParaRPr>
          </a:p>
        </p:txBody>
      </p:sp>
      <p:pic>
        <p:nvPicPr>
          <p:cNvPr id="210" name="Google Shape;210;p8"/>
          <p:cNvPicPr preferRelativeResize="0"/>
          <p:nvPr/>
        </p:nvPicPr>
        <p:blipFill rotWithShape="1">
          <a:blip r:embed="rId3">
            <a:alphaModFix/>
          </a:blip>
          <a:srcRect/>
          <a:stretch/>
        </p:blipFill>
        <p:spPr>
          <a:xfrm>
            <a:off x="349623" y="2291832"/>
            <a:ext cx="4382041" cy="3920134"/>
          </a:xfrm>
          <a:prstGeom prst="rect">
            <a:avLst/>
          </a:prstGeom>
          <a:noFill/>
          <a:ln>
            <a:noFill/>
          </a:ln>
        </p:spPr>
      </p:pic>
      <p:sp>
        <p:nvSpPr>
          <p:cNvPr id="211" name="Google Shape;211;p8"/>
          <p:cNvSpPr txBox="1"/>
          <p:nvPr/>
        </p:nvSpPr>
        <p:spPr>
          <a:xfrm>
            <a:off x="455499" y="1164425"/>
            <a:ext cx="843748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Calibri"/>
                <a:ea typeface="Calibri"/>
                <a:cs typeface="Calibri"/>
                <a:sym typeface="Calibri"/>
              </a:rPr>
              <a:t>チェンバー中でイオン源を加熱する</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Calibri"/>
                <a:ea typeface="Calibri"/>
                <a:cs typeface="Calibri"/>
                <a:sym typeface="Calibri"/>
              </a:rPr>
              <a:t>このイオン源は本来真空中で用いるもの</a:t>
            </a:r>
            <a:endParaRPr sz="2400" b="0" i="0" u="none" strike="noStrike" cap="none">
              <a:solidFill>
                <a:schemeClr val="dk1"/>
              </a:solidFill>
              <a:latin typeface="Calibri"/>
              <a:ea typeface="Calibri"/>
              <a:cs typeface="Calibri"/>
              <a:sym typeface="Calibri"/>
            </a:endParaRPr>
          </a:p>
        </p:txBody>
      </p:sp>
      <p:sp>
        <p:nvSpPr>
          <p:cNvPr id="212" name="Google Shape;212;p8"/>
          <p:cNvSpPr txBox="1"/>
          <p:nvPr/>
        </p:nvSpPr>
        <p:spPr>
          <a:xfrm>
            <a:off x="3558988" y="5233773"/>
            <a:ext cx="5513294"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chemeClr val="dk1"/>
                </a:solidFill>
                <a:latin typeface="Calibri"/>
                <a:ea typeface="Calibri"/>
                <a:cs typeface="Calibri"/>
                <a:sym typeface="Calibri"/>
              </a:rPr>
              <a:t>〇ファラデーカップ</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カソード銅電極からの電流の流れ出しが到達したイオンの量に相当する。</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　予想される電流量はキセノン導入時で4 nA程度。</a:t>
            </a:r>
            <a:endParaRPr sz="1400" b="0" i="0" u="none" strike="noStrike" cap="none">
              <a:solidFill>
                <a:srgbClr val="000000"/>
              </a:solidFill>
              <a:latin typeface="Arial"/>
              <a:ea typeface="Arial"/>
              <a:cs typeface="Arial"/>
              <a:sym typeface="Arial"/>
            </a:endParaRPr>
          </a:p>
        </p:txBody>
      </p:sp>
      <p:sp>
        <p:nvSpPr>
          <p:cNvPr id="213" name="Google Shape;213;p8"/>
          <p:cNvSpPr txBox="1"/>
          <p:nvPr/>
        </p:nvSpPr>
        <p:spPr>
          <a:xfrm>
            <a:off x="3817264" y="2436016"/>
            <a:ext cx="450028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・安全に加熱できるか確認</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・イオンの到達がファラデーカップで</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検出できるか確認</a:t>
            </a:r>
            <a:endParaRPr sz="1800" b="0" i="0" u="none" strike="noStrike" cap="none">
              <a:solidFill>
                <a:schemeClr val="dk1"/>
              </a:solidFill>
              <a:latin typeface="Calibri"/>
              <a:ea typeface="Calibri"/>
              <a:cs typeface="Calibri"/>
              <a:sym typeface="Calibri"/>
            </a:endParaRPr>
          </a:p>
        </p:txBody>
      </p:sp>
      <p:sp>
        <p:nvSpPr>
          <p:cNvPr id="214" name="Google Shape;21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p:nvPr/>
        </p:nvSpPr>
        <p:spPr>
          <a:xfrm>
            <a:off x="268940" y="349624"/>
            <a:ext cx="78082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Calibri"/>
                <a:ea typeface="Calibri"/>
                <a:cs typeface="Calibri"/>
                <a:sym typeface="Calibri"/>
              </a:rPr>
              <a:t>真空中でのイオン源の加熱</a:t>
            </a:r>
            <a:endParaRPr sz="1400" b="0" i="0" u="none" strike="noStrike" cap="none">
              <a:solidFill>
                <a:srgbClr val="000000"/>
              </a:solidFill>
              <a:latin typeface="Arial"/>
              <a:ea typeface="Arial"/>
              <a:cs typeface="Arial"/>
              <a:sym typeface="Arial"/>
            </a:endParaRPr>
          </a:p>
        </p:txBody>
      </p:sp>
      <p:sp>
        <p:nvSpPr>
          <p:cNvPr id="220" name="Google Shape;220;p9"/>
          <p:cNvSpPr txBox="1"/>
          <p:nvPr/>
        </p:nvSpPr>
        <p:spPr>
          <a:xfrm>
            <a:off x="439275" y="872850"/>
            <a:ext cx="4859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イオン源の安全な加熱・電流の検出を試みる</a:t>
            </a:r>
            <a:endParaRPr sz="1400" b="0" i="0" u="none" strike="noStrike" cap="none">
              <a:solidFill>
                <a:srgbClr val="000000"/>
              </a:solidFill>
              <a:latin typeface="Arial"/>
              <a:ea typeface="Arial"/>
              <a:cs typeface="Arial"/>
              <a:sym typeface="Arial"/>
            </a:endParaRPr>
          </a:p>
        </p:txBody>
      </p:sp>
      <p:pic>
        <p:nvPicPr>
          <p:cNvPr id="221" name="Google Shape;221;p9"/>
          <p:cNvPicPr preferRelativeResize="0"/>
          <p:nvPr/>
        </p:nvPicPr>
        <p:blipFill rotWithShape="1">
          <a:blip r:embed="rId3">
            <a:alphaModFix/>
          </a:blip>
          <a:srcRect/>
          <a:stretch/>
        </p:blipFill>
        <p:spPr>
          <a:xfrm>
            <a:off x="5342966" y="1282517"/>
            <a:ext cx="3164540" cy="2891652"/>
          </a:xfrm>
          <a:prstGeom prst="rect">
            <a:avLst/>
          </a:prstGeom>
          <a:noFill/>
          <a:ln>
            <a:noFill/>
          </a:ln>
        </p:spPr>
      </p:pic>
      <p:pic>
        <p:nvPicPr>
          <p:cNvPr id="222" name="Google Shape;222;p9"/>
          <p:cNvPicPr preferRelativeResize="0"/>
          <p:nvPr/>
        </p:nvPicPr>
        <p:blipFill rotWithShape="1">
          <a:blip r:embed="rId4">
            <a:alphaModFix/>
          </a:blip>
          <a:srcRect/>
          <a:stretch/>
        </p:blipFill>
        <p:spPr>
          <a:xfrm>
            <a:off x="80678" y="4235646"/>
            <a:ext cx="3935506" cy="2570639"/>
          </a:xfrm>
          <a:prstGeom prst="rect">
            <a:avLst/>
          </a:prstGeom>
          <a:noFill/>
          <a:ln>
            <a:noFill/>
          </a:ln>
        </p:spPr>
      </p:pic>
      <p:sp>
        <p:nvSpPr>
          <p:cNvPr id="223" name="Google Shape;223;p9"/>
          <p:cNvSpPr txBox="1"/>
          <p:nvPr/>
        </p:nvSpPr>
        <p:spPr>
          <a:xfrm>
            <a:off x="4244790" y="6033185"/>
            <a:ext cx="3733800" cy="646331"/>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Calibri"/>
                <a:ea typeface="Calibri"/>
                <a:cs typeface="Calibri"/>
                <a:sym typeface="Calibri"/>
              </a:rPr>
              <a:t>ファラデーカップで有意な電流は</a:t>
            </a:r>
            <a:endParaRPr sz="18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Calibri"/>
                <a:ea typeface="Calibri"/>
                <a:cs typeface="Calibri"/>
                <a:sym typeface="Calibri"/>
              </a:rPr>
              <a:t>検出されなかった。</a:t>
            </a:r>
            <a:endParaRPr sz="1400" b="0" i="0" u="none" strike="noStrike" cap="none">
              <a:solidFill>
                <a:srgbClr val="000000"/>
              </a:solidFill>
              <a:latin typeface="Arial"/>
              <a:ea typeface="Arial"/>
              <a:cs typeface="Arial"/>
              <a:sym typeface="Arial"/>
            </a:endParaRPr>
          </a:p>
        </p:txBody>
      </p:sp>
      <p:pic>
        <p:nvPicPr>
          <p:cNvPr id="224" name="Google Shape;224;p9"/>
          <p:cNvPicPr preferRelativeResize="0"/>
          <p:nvPr/>
        </p:nvPicPr>
        <p:blipFill rotWithShape="1">
          <a:blip r:embed="rId5">
            <a:alphaModFix/>
          </a:blip>
          <a:srcRect/>
          <a:stretch/>
        </p:blipFill>
        <p:spPr>
          <a:xfrm>
            <a:off x="2519081" y="1221039"/>
            <a:ext cx="2317378" cy="3014607"/>
          </a:xfrm>
          <a:prstGeom prst="rect">
            <a:avLst/>
          </a:prstGeom>
          <a:noFill/>
          <a:ln>
            <a:noFill/>
          </a:ln>
        </p:spPr>
      </p:pic>
      <p:sp>
        <p:nvSpPr>
          <p:cNvPr id="225" name="Google Shape;225;p9"/>
          <p:cNvSpPr txBox="1"/>
          <p:nvPr/>
        </p:nvSpPr>
        <p:spPr>
          <a:xfrm>
            <a:off x="1107138" y="1894560"/>
            <a:ext cx="13357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a:t>
            </a:r>
            <a:endParaRPr sz="1400" b="0" i="0" u="none" strike="noStrike" cap="none">
              <a:solidFill>
                <a:srgbClr val="000000"/>
              </a:solidFill>
              <a:latin typeface="Arial"/>
              <a:ea typeface="Arial"/>
              <a:cs typeface="Arial"/>
              <a:sym typeface="Arial"/>
            </a:endParaRPr>
          </a:p>
        </p:txBody>
      </p:sp>
      <p:sp>
        <p:nvSpPr>
          <p:cNvPr id="226" name="Google Shape;226;p9"/>
          <p:cNvSpPr txBox="1"/>
          <p:nvPr/>
        </p:nvSpPr>
        <p:spPr>
          <a:xfrm>
            <a:off x="150156" y="2572760"/>
            <a:ext cx="209774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フィールドケージ</a:t>
            </a:r>
            <a:endParaRPr sz="1400" b="0" i="0" u="none" strike="noStrike" cap="none">
              <a:solidFill>
                <a:srgbClr val="000000"/>
              </a:solidFill>
              <a:latin typeface="Arial"/>
              <a:ea typeface="Arial"/>
              <a:cs typeface="Arial"/>
              <a:sym typeface="Arial"/>
            </a:endParaRPr>
          </a:p>
        </p:txBody>
      </p:sp>
      <p:sp>
        <p:nvSpPr>
          <p:cNvPr id="227" name="Google Shape;227;p9"/>
          <p:cNvSpPr txBox="1"/>
          <p:nvPr/>
        </p:nvSpPr>
        <p:spPr>
          <a:xfrm>
            <a:off x="376513" y="3429000"/>
            <a:ext cx="18893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銅電極付</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フィードスルー</a:t>
            </a:r>
            <a:endParaRPr sz="1400" b="0" i="0" u="none" strike="noStrike" cap="none">
              <a:solidFill>
                <a:srgbClr val="000000"/>
              </a:solidFill>
              <a:latin typeface="Arial"/>
              <a:ea typeface="Arial"/>
              <a:cs typeface="Arial"/>
              <a:sym typeface="Arial"/>
            </a:endParaRPr>
          </a:p>
        </p:txBody>
      </p:sp>
      <p:cxnSp>
        <p:nvCxnSpPr>
          <p:cNvPr id="228" name="Google Shape;228;p9"/>
          <p:cNvCxnSpPr/>
          <p:nvPr/>
        </p:nvCxnSpPr>
        <p:spPr>
          <a:xfrm>
            <a:off x="2265827" y="2097741"/>
            <a:ext cx="1481420" cy="213457"/>
          </a:xfrm>
          <a:prstGeom prst="straightConnector1">
            <a:avLst/>
          </a:prstGeom>
          <a:noFill/>
          <a:ln w="28575" cap="flat" cmpd="sng">
            <a:solidFill>
              <a:srgbClr val="FF0000"/>
            </a:solidFill>
            <a:prstDash val="solid"/>
            <a:miter lim="800000"/>
            <a:headEnd type="none" w="sm" len="sm"/>
            <a:tailEnd type="none" w="sm" len="sm"/>
          </a:ln>
        </p:spPr>
      </p:cxnSp>
      <p:cxnSp>
        <p:nvCxnSpPr>
          <p:cNvPr id="229" name="Google Shape;229;p9"/>
          <p:cNvCxnSpPr/>
          <p:nvPr/>
        </p:nvCxnSpPr>
        <p:spPr>
          <a:xfrm>
            <a:off x="2097741" y="2770094"/>
            <a:ext cx="1407459" cy="141897"/>
          </a:xfrm>
          <a:prstGeom prst="straightConnector1">
            <a:avLst/>
          </a:prstGeom>
          <a:noFill/>
          <a:ln w="28575" cap="flat" cmpd="sng">
            <a:solidFill>
              <a:srgbClr val="FF0000"/>
            </a:solidFill>
            <a:prstDash val="solid"/>
            <a:miter lim="800000"/>
            <a:headEnd type="none" w="sm" len="sm"/>
            <a:tailEnd type="none" w="sm" len="sm"/>
          </a:ln>
        </p:spPr>
      </p:cxnSp>
      <p:cxnSp>
        <p:nvCxnSpPr>
          <p:cNvPr id="230" name="Google Shape;230;p9"/>
          <p:cNvCxnSpPr/>
          <p:nvPr/>
        </p:nvCxnSpPr>
        <p:spPr>
          <a:xfrm>
            <a:off x="1927412" y="3752165"/>
            <a:ext cx="1515035" cy="323166"/>
          </a:xfrm>
          <a:prstGeom prst="straightConnector1">
            <a:avLst/>
          </a:prstGeom>
          <a:noFill/>
          <a:ln w="28575" cap="flat" cmpd="sng">
            <a:solidFill>
              <a:srgbClr val="FF0000"/>
            </a:solidFill>
            <a:prstDash val="solid"/>
            <a:miter lim="800000"/>
            <a:headEnd type="none" w="sm" len="sm"/>
            <a:tailEnd type="none" w="sm" len="sm"/>
          </a:ln>
        </p:spPr>
      </p:cxnSp>
      <p:sp>
        <p:nvSpPr>
          <p:cNvPr id="231" name="Google Shape;231;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9</a:t>
            </a:fld>
            <a:endParaRPr/>
          </a:p>
        </p:txBody>
      </p:sp>
      <p:cxnSp>
        <p:nvCxnSpPr>
          <p:cNvPr id="232" name="Google Shape;232;p9"/>
          <p:cNvCxnSpPr>
            <a:stCxn id="233" idx="1"/>
          </p:cNvCxnSpPr>
          <p:nvPr/>
        </p:nvCxnSpPr>
        <p:spPr>
          <a:xfrm rot="10800000">
            <a:off x="3442484" y="5303195"/>
            <a:ext cx="791100" cy="0"/>
          </a:xfrm>
          <a:prstGeom prst="straightConnector1">
            <a:avLst/>
          </a:prstGeom>
          <a:noFill/>
          <a:ln w="76200" cap="flat" cmpd="sng">
            <a:solidFill>
              <a:schemeClr val="accent1"/>
            </a:solidFill>
            <a:prstDash val="solid"/>
            <a:miter lim="800000"/>
            <a:headEnd type="none" w="sm" len="sm"/>
            <a:tailEnd type="triangle" w="med" len="med"/>
          </a:ln>
        </p:spPr>
      </p:cxnSp>
      <p:sp>
        <p:nvSpPr>
          <p:cNvPr id="234" name="Google Shape;234;p9"/>
          <p:cNvSpPr txBox="1"/>
          <p:nvPr/>
        </p:nvSpPr>
        <p:spPr>
          <a:xfrm>
            <a:off x="4244801" y="4333700"/>
            <a:ext cx="4273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1200℃程度まで安定して加熱できた。</a:t>
            </a:r>
            <a:endParaRPr sz="1800" b="0" i="0" u="none" strike="noStrike" cap="none">
              <a:solidFill>
                <a:schemeClr val="dk1"/>
              </a:solidFill>
              <a:latin typeface="Calibri"/>
              <a:ea typeface="Calibri"/>
              <a:cs typeface="Calibri"/>
              <a:sym typeface="Calibri"/>
            </a:endParaRPr>
          </a:p>
        </p:txBody>
      </p:sp>
      <p:sp>
        <p:nvSpPr>
          <p:cNvPr id="233" name="Google Shape;233;p9"/>
          <p:cNvSpPr txBox="1"/>
          <p:nvPr/>
        </p:nvSpPr>
        <p:spPr>
          <a:xfrm>
            <a:off x="4233584" y="4703030"/>
            <a:ext cx="4273922" cy="1200329"/>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イオン源の温度とヒーター抵抗の</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関係を得ることができた。</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以降イオン源の温度はこの抵抗値から</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Calibri"/>
                <a:ea typeface="Calibri"/>
                <a:cs typeface="Calibri"/>
                <a:sym typeface="Calibri"/>
              </a:rPr>
              <a:t>算出したものを用いる。</a:t>
            </a:r>
            <a:endParaRPr sz="1800" b="0" i="0" u="none" strike="noStrike" cap="none">
              <a:solidFill>
                <a:schemeClr val="dk1"/>
              </a:solidFill>
              <a:latin typeface="Calibri"/>
              <a:ea typeface="Calibri"/>
              <a:cs typeface="Calibri"/>
              <a:sym typeface="Calibri"/>
            </a:endParaRPr>
          </a:p>
        </p:txBody>
      </p:sp>
      <p:sp>
        <p:nvSpPr>
          <p:cNvPr id="235" name="Google Shape;235;p9"/>
          <p:cNvSpPr txBox="1"/>
          <p:nvPr/>
        </p:nvSpPr>
        <p:spPr>
          <a:xfrm>
            <a:off x="5900825" y="877588"/>
            <a:ext cx="2526000"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Calibri"/>
                <a:ea typeface="Calibri"/>
                <a:cs typeface="Calibri"/>
                <a:sym typeface="Calibri"/>
              </a:rPr>
              <a:t>イオン源に熱電対を溶接</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2333</Words>
  <Application>Microsoft Office PowerPoint</Application>
  <PresentationFormat>画面に合わせる (4:3)</PresentationFormat>
  <Paragraphs>356</Paragraphs>
  <Slides>29</Slides>
  <Notes>29</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29</vt:i4>
      </vt:variant>
    </vt:vector>
  </HeadingPairs>
  <TitlesOfParts>
    <vt:vector size="32" baseType="lpstr">
      <vt:lpstr>Arial</vt:lpstr>
      <vt:lpstr>Calibri</vt:lpstr>
      <vt:lpstr>Office テーマ</vt:lpstr>
      <vt:lpstr>AXEL実験:  ニュートリノレス二重ベータ崩壊探索のための 固体キセノンを用いた バリウムイオン検出に向けた試み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Back Up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AXEL実験:  ニュートリノレス二重ベータ崩壊探索のための 固体キセノンを用いた バリウムイオン検出に向けた試み </dc:title>
  <cp:lastModifiedBy>菅島 文悟</cp:lastModifiedBy>
  <cp:revision>4</cp:revision>
  <dcterms:modified xsi:type="dcterms:W3CDTF">2021-03-13T00:41:23Z</dcterms:modified>
</cp:coreProperties>
</file>