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D51ADE6A-740E-44AE-83CC-AE7238B6C88D}"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B8B8B8"/>
              </a:solidFill>
              <a:prstDash val="solid"/>
              <a:miter lim="400000"/>
            </a:ln>
          </a:insideV>
        </a:tcBdr>
        <a:fill>
          <a:solidFill>
            <a:srgbClr val="FFFFFF"/>
          </a:solidFill>
        </a:fill>
      </a:tcStyle>
    </a:wholeTbl>
    <a:band2H>
      <a:tcTxStyle b="def" i="def"/>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B8B8B8"/>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B8B8B8"/>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solidFill>
                <a:srgbClr val="B8B8B8"/>
              </a:solidFill>
              <a:prstDash val="solid"/>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9" name="Shape 129"/>
          <p:cNvSpPr/>
          <p:nvPr>
            <p:ph type="sldImg"/>
          </p:nvPr>
        </p:nvSpPr>
        <p:spPr>
          <a:xfrm>
            <a:off x="1143000" y="685800"/>
            <a:ext cx="4572000" cy="3429000"/>
          </a:xfrm>
          <a:prstGeom prst="rect">
            <a:avLst/>
          </a:prstGeom>
        </p:spPr>
        <p:txBody>
          <a:bodyPr/>
          <a:lstStyle/>
          <a:p>
            <a:pPr/>
          </a:p>
        </p:txBody>
      </p:sp>
      <p:sp>
        <p:nvSpPr>
          <p:cNvPr id="130" name="Shape 13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ヒラギノ角ゴ ProN W3"/>
      </a:defRPr>
    </a:lvl1pPr>
    <a:lvl2pPr indent="228600" defTabSz="457200" latinLnBrk="0">
      <a:lnSpc>
        <a:spcPct val="117999"/>
      </a:lnSpc>
      <a:defRPr sz="2200">
        <a:latin typeface="+mn-lt"/>
        <a:ea typeface="+mn-ea"/>
        <a:cs typeface="+mn-cs"/>
        <a:sym typeface="ヒラギノ角ゴ ProN W3"/>
      </a:defRPr>
    </a:lvl2pPr>
    <a:lvl3pPr indent="457200" defTabSz="457200" latinLnBrk="0">
      <a:lnSpc>
        <a:spcPct val="117999"/>
      </a:lnSpc>
      <a:defRPr sz="2200">
        <a:latin typeface="+mn-lt"/>
        <a:ea typeface="+mn-ea"/>
        <a:cs typeface="+mn-cs"/>
        <a:sym typeface="ヒラギノ角ゴ ProN W3"/>
      </a:defRPr>
    </a:lvl3pPr>
    <a:lvl4pPr indent="685800" defTabSz="457200" latinLnBrk="0">
      <a:lnSpc>
        <a:spcPct val="117999"/>
      </a:lnSpc>
      <a:defRPr sz="2200">
        <a:latin typeface="+mn-lt"/>
        <a:ea typeface="+mn-ea"/>
        <a:cs typeface="+mn-cs"/>
        <a:sym typeface="ヒラギノ角ゴ ProN W3"/>
      </a:defRPr>
    </a:lvl4pPr>
    <a:lvl5pPr indent="914400" defTabSz="457200" latinLnBrk="0">
      <a:lnSpc>
        <a:spcPct val="117999"/>
      </a:lnSpc>
      <a:defRPr sz="2200">
        <a:latin typeface="+mn-lt"/>
        <a:ea typeface="+mn-ea"/>
        <a:cs typeface="+mn-cs"/>
        <a:sym typeface="ヒラギノ角ゴ ProN W3"/>
      </a:defRPr>
    </a:lvl5pPr>
    <a:lvl6pPr indent="1143000" defTabSz="457200" latinLnBrk="0">
      <a:lnSpc>
        <a:spcPct val="117999"/>
      </a:lnSpc>
      <a:defRPr sz="2200">
        <a:latin typeface="+mn-lt"/>
        <a:ea typeface="+mn-ea"/>
        <a:cs typeface="+mn-cs"/>
        <a:sym typeface="ヒラギノ角ゴ ProN W3"/>
      </a:defRPr>
    </a:lvl6pPr>
    <a:lvl7pPr indent="1371600" defTabSz="457200" latinLnBrk="0">
      <a:lnSpc>
        <a:spcPct val="117999"/>
      </a:lnSpc>
      <a:defRPr sz="2200">
        <a:latin typeface="+mn-lt"/>
        <a:ea typeface="+mn-ea"/>
        <a:cs typeface="+mn-cs"/>
        <a:sym typeface="ヒラギノ角ゴ ProN W3"/>
      </a:defRPr>
    </a:lvl7pPr>
    <a:lvl8pPr indent="1600200" defTabSz="457200" latinLnBrk="0">
      <a:lnSpc>
        <a:spcPct val="117999"/>
      </a:lnSpc>
      <a:defRPr sz="2200">
        <a:latin typeface="+mn-lt"/>
        <a:ea typeface="+mn-ea"/>
        <a:cs typeface="+mn-cs"/>
        <a:sym typeface="ヒラギノ角ゴ ProN W3"/>
      </a:defRPr>
    </a:lvl8pPr>
    <a:lvl9pPr indent="1828800" defTabSz="457200" latinLnBrk="0">
      <a:lnSpc>
        <a:spcPct val="117999"/>
      </a:lnSpc>
      <a:defRPr sz="2200">
        <a:latin typeface="+mn-lt"/>
        <a:ea typeface="+mn-ea"/>
        <a:cs typeface="+mn-cs"/>
        <a:sym typeface="ヒラギノ角ゴ ProN W3"/>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タイトル&amp;サブタイトル">
    <p:spTree>
      <p:nvGrpSpPr>
        <p:cNvPr id="1" name=""/>
        <p:cNvGrpSpPr/>
        <p:nvPr/>
      </p:nvGrpSpPr>
      <p:grpSpPr>
        <a:xfrm>
          <a:off x="0" y="0"/>
          <a:ext cx="0" cy="0"/>
          <a:chOff x="0" y="0"/>
          <a:chExt cx="0" cy="0"/>
        </a:xfrm>
      </p:grpSpPr>
      <p:sp>
        <p:nvSpPr>
          <p:cNvPr id="11" name="AXEL実験…"/>
          <p:cNvSpPr txBox="1"/>
          <p:nvPr>
            <p:ph type="body" sz="half" idx="13"/>
          </p:nvPr>
        </p:nvSpPr>
        <p:spPr>
          <a:xfrm>
            <a:off x="1270000" y="1320800"/>
            <a:ext cx="10464800" cy="3302000"/>
          </a:xfrm>
          <a:prstGeom prst="rect">
            <a:avLst/>
          </a:prstGeom>
        </p:spPr>
        <p:txBody>
          <a:bodyPr anchor="b"/>
          <a:lstStyle/>
          <a:p>
            <a:pPr marL="0" indent="0" algn="ctr">
              <a:spcBef>
                <a:spcPts val="0"/>
              </a:spcBef>
              <a:buSzTx/>
              <a:buNone/>
              <a:defRPr sz="3800">
                <a:solidFill>
                  <a:srgbClr val="0F0F0F"/>
                </a:solidFill>
              </a:defRPr>
            </a:pPr>
            <a:r>
              <a:t>AXEL実験</a:t>
            </a:r>
          </a:p>
          <a:p>
            <a:pPr marL="0" indent="0" algn="ctr">
              <a:spcBef>
                <a:spcPts val="0"/>
              </a:spcBef>
              <a:buSzTx/>
              <a:buNone/>
              <a:defRPr sz="3800">
                <a:solidFill>
                  <a:srgbClr val="0F0F0F"/>
                </a:solidFill>
                <a:latin typeface="ヒラギノ角ゴ ProN W6"/>
                <a:ea typeface="ヒラギノ角ゴ ProN W6"/>
                <a:cs typeface="ヒラギノ角ゴ ProN W6"/>
                <a:sym typeface="ヒラギノ角ゴ ProN W6"/>
              </a:defRPr>
            </a:pPr>
            <a:r>
              <a:t>タイトル</a:t>
            </a:r>
          </a:p>
        </p:txBody>
      </p:sp>
      <p:sp>
        <p:nvSpPr>
          <p:cNvPr id="12" name="京都大学 中村 和広…"/>
          <p:cNvSpPr txBox="1"/>
          <p:nvPr>
            <p:ph type="body" sz="half" idx="14"/>
          </p:nvPr>
        </p:nvSpPr>
        <p:spPr>
          <a:xfrm>
            <a:off x="596255" y="5283200"/>
            <a:ext cx="11812290" cy="3302000"/>
          </a:xfrm>
          <a:prstGeom prst="rect">
            <a:avLst/>
          </a:prstGeom>
        </p:spPr>
        <p:txBody>
          <a:bodyPr anchor="t">
            <a:noAutofit/>
          </a:bodyPr>
          <a:lstStyle/>
          <a:p>
            <a:pPr marL="0" indent="0" algn="ctr">
              <a:spcBef>
                <a:spcPts val="0"/>
              </a:spcBef>
              <a:buSzTx/>
              <a:buNone/>
              <a:defRPr sz="2500">
                <a:solidFill>
                  <a:srgbClr val="0F0F0F"/>
                </a:solidFill>
              </a:defRPr>
            </a:pPr>
            <a:r>
              <a:t>京都大学 中村 和広</a:t>
            </a:r>
          </a:p>
          <a:p>
            <a:pPr marL="0" indent="0" algn="ctr">
              <a:spcBef>
                <a:spcPts val="0"/>
              </a:spcBef>
              <a:buSzTx/>
              <a:buNone/>
              <a:defRPr sz="2500">
                <a:solidFill>
                  <a:srgbClr val="0F0F0F"/>
                </a:solidFill>
              </a:defRPr>
            </a:pPr>
            <a:r>
              <a:t>市川温子，中家剛，木河達也，小原脩平，中村輝石，潘晟，吉田将，菅島文悟</a:t>
            </a:r>
          </a:p>
          <a:p>
            <a:pPr marL="0" indent="0" algn="ctr">
              <a:spcBef>
                <a:spcPts val="0"/>
              </a:spcBef>
              <a:buSzTx/>
              <a:buNone/>
              <a:defRPr sz="2500">
                <a:solidFill>
                  <a:srgbClr val="0F0F0F"/>
                </a:solidFill>
              </a:defRPr>
            </a:pPr>
            <a:r>
              <a:t>他AXEL Collaboration</a:t>
            </a:r>
          </a:p>
          <a:p>
            <a:pPr marL="0" indent="0" algn="ctr">
              <a:spcBef>
                <a:spcPts val="0"/>
              </a:spcBef>
              <a:buSzTx/>
              <a:buNone/>
              <a:defRPr sz="2500">
                <a:solidFill>
                  <a:srgbClr val="0F0F0F"/>
                </a:solidFill>
              </a:defRPr>
            </a:pPr>
          </a:p>
          <a:p>
            <a:pPr marL="0" indent="0" algn="ctr">
              <a:spcBef>
                <a:spcPts val="0"/>
              </a:spcBef>
              <a:buSzTx/>
              <a:buNone/>
              <a:defRPr sz="2500">
                <a:solidFill>
                  <a:srgbClr val="0F0F0F"/>
                </a:solidFill>
              </a:defRPr>
            </a:pPr>
            <a:r>
              <a:t>202年月日</a:t>
            </a:r>
          </a:p>
          <a:p>
            <a:pPr marL="0" indent="0" algn="ctr">
              <a:spcBef>
                <a:spcPts val="0"/>
              </a:spcBef>
              <a:buSzTx/>
              <a:buNone/>
              <a:defRPr sz="2500">
                <a:solidFill>
                  <a:srgbClr val="0F0F0F"/>
                </a:solidFill>
              </a:defRPr>
            </a:pPr>
            <a:r>
              <a:t>JPS@大学キャンパス</a:t>
            </a:r>
          </a:p>
        </p:txBody>
      </p:sp>
      <p:sp>
        <p:nvSpPr>
          <p:cNvPr id="13" name="線"/>
          <p:cNvSpPr/>
          <p:nvPr/>
        </p:nvSpPr>
        <p:spPr>
          <a:xfrm>
            <a:off x="762000" y="4876800"/>
            <a:ext cx="11480800" cy="0"/>
          </a:xfrm>
          <a:prstGeom prst="line">
            <a:avLst/>
          </a:prstGeom>
          <a:ln w="50800">
            <a:solidFill>
              <a:schemeClr val="accent1">
                <a:lumOff val="-13575"/>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4" name="スライド番号"/>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引用">
    <p:spTree>
      <p:nvGrpSpPr>
        <p:cNvPr id="1" name=""/>
        <p:cNvGrpSpPr/>
        <p:nvPr/>
      </p:nvGrpSpPr>
      <p:grpSpPr>
        <a:xfrm>
          <a:off x="0" y="0"/>
          <a:ext cx="0" cy="0"/>
          <a:chOff x="0" y="0"/>
          <a:chExt cx="0" cy="0"/>
        </a:xfrm>
      </p:grpSpPr>
      <p:sp>
        <p:nvSpPr>
          <p:cNvPr id="96" name="–Johnny Appleseed"/>
          <p:cNvSpPr txBox="1"/>
          <p:nvPr>
            <p:ph type="body" sz="quarter" idx="13"/>
          </p:nvPr>
        </p:nvSpPr>
        <p:spPr>
          <a:xfrm>
            <a:off x="1270000" y="6362700"/>
            <a:ext cx="10464800" cy="457200"/>
          </a:xfrm>
          <a:prstGeom prst="rect">
            <a:avLst/>
          </a:prstGeom>
        </p:spPr>
        <p:txBody>
          <a:bodyPr anchor="t">
            <a:spAutoFit/>
          </a:bodyPr>
          <a:lstStyle>
            <a:lvl1pPr marL="0" indent="0" algn="ctr">
              <a:spcBef>
                <a:spcPts val="0"/>
              </a:spcBef>
              <a:buSzTx/>
              <a:buNone/>
              <a:defRPr sz="2400"/>
            </a:lvl1pPr>
          </a:lstStyle>
          <a:p>
            <a:pPr/>
            <a:r>
              <a:t>–Johnny Appleseed</a:t>
            </a:r>
          </a:p>
        </p:txBody>
      </p:sp>
      <p:sp>
        <p:nvSpPr>
          <p:cNvPr id="97" name="“ここに引用を入力してください。”"/>
          <p:cNvSpPr txBox="1"/>
          <p:nvPr>
            <p:ph type="body" sz="quarter" idx="14"/>
          </p:nvPr>
        </p:nvSpPr>
        <p:spPr>
          <a:xfrm>
            <a:off x="1270000" y="4267200"/>
            <a:ext cx="10464800" cy="609600"/>
          </a:xfrm>
          <a:prstGeom prst="rect">
            <a:avLst/>
          </a:prstGeom>
        </p:spPr>
        <p:txBody>
          <a:bodyPr>
            <a:spAutoFit/>
          </a:bodyPr>
          <a:lstStyle>
            <a:lvl1pPr marL="0" indent="0" algn="ctr">
              <a:spcBef>
                <a:spcPts val="0"/>
              </a:spcBef>
              <a:buSzTx/>
              <a:buNone/>
              <a:defRPr sz="3400"/>
            </a:lvl1pPr>
          </a:lstStyle>
          <a:p>
            <a:pPr/>
            <a:r>
              <a:t>“ここに引用を入力してください。”</a:t>
            </a:r>
          </a:p>
        </p:txBody>
      </p:sp>
      <p:sp>
        <p:nvSpPr>
          <p:cNvPr id="98"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写真">
    <p:spTree>
      <p:nvGrpSpPr>
        <p:cNvPr id="1" name=""/>
        <p:cNvGrpSpPr/>
        <p:nvPr/>
      </p:nvGrpSpPr>
      <p:grpSpPr>
        <a:xfrm>
          <a:off x="0" y="0"/>
          <a:ext cx="0" cy="0"/>
          <a:chOff x="0" y="0"/>
          <a:chExt cx="0" cy="0"/>
        </a:xfrm>
      </p:grpSpPr>
      <p:sp>
        <p:nvSpPr>
          <p:cNvPr id="105" name="イメージ"/>
          <p:cNvSpPr/>
          <p:nvPr>
            <p:ph type="pic" idx="13"/>
          </p:nvPr>
        </p:nvSpPr>
        <p:spPr>
          <a:xfrm>
            <a:off x="-949853" y="0"/>
            <a:ext cx="14904506" cy="9944100"/>
          </a:xfrm>
          <a:prstGeom prst="rect">
            <a:avLst/>
          </a:prstGeom>
        </p:spPr>
        <p:txBody>
          <a:bodyPr lIns="91439" tIns="45719" rIns="91439" bIns="45719" anchor="t">
            <a:noAutofit/>
          </a:bodyPr>
          <a:lstStyle/>
          <a:p>
            <a:pPr/>
          </a:p>
        </p:txBody>
      </p:sp>
      <p:sp>
        <p:nvSpPr>
          <p:cNvPr id="106"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113"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amp;箇条書き">
    <p:spTree>
      <p:nvGrpSpPr>
        <p:cNvPr id="1" name=""/>
        <p:cNvGrpSpPr/>
        <p:nvPr/>
      </p:nvGrpSpPr>
      <p:grpSpPr>
        <a:xfrm>
          <a:off x="0" y="0"/>
          <a:ext cx="0" cy="0"/>
          <a:chOff x="0" y="0"/>
          <a:chExt cx="0" cy="0"/>
        </a:xfrm>
      </p:grpSpPr>
      <p:sp>
        <p:nvSpPr>
          <p:cNvPr id="120" name="タイトルテキスト"/>
          <p:cNvSpPr txBox="1"/>
          <p:nvPr>
            <p:ph type="title"/>
          </p:nvPr>
        </p:nvSpPr>
        <p:spPr>
          <a:xfrm>
            <a:off x="629658" y="235009"/>
            <a:ext cx="12211795" cy="1087108"/>
          </a:xfrm>
          <a:prstGeom prst="rect">
            <a:avLst/>
          </a:prstGeom>
        </p:spPr>
        <p:txBody>
          <a:bodyPr/>
          <a:lstStyle>
            <a:lvl1pPr algn="l">
              <a:defRPr sz="4500">
                <a:solidFill>
                  <a:srgbClr val="0F0F0F"/>
                </a:solidFill>
                <a:latin typeface="ヒラギノ角ゴ ProN W6"/>
                <a:ea typeface="ヒラギノ角ゴ ProN W6"/>
                <a:cs typeface="ヒラギノ角ゴ ProN W6"/>
                <a:sym typeface="ヒラギノ角ゴ ProN W6"/>
              </a:defRPr>
            </a:lvl1pPr>
          </a:lstStyle>
          <a:p>
            <a:pPr/>
            <a:r>
              <a:t>タイトルテキスト</a:t>
            </a:r>
          </a:p>
        </p:txBody>
      </p:sp>
      <p:sp>
        <p:nvSpPr>
          <p:cNvPr id="121" name="本文レベル1…"/>
          <p:cNvSpPr txBox="1"/>
          <p:nvPr>
            <p:ph type="body" idx="1"/>
          </p:nvPr>
        </p:nvSpPr>
        <p:spPr>
          <a:xfrm>
            <a:off x="252452" y="1626658"/>
            <a:ext cx="12499896" cy="7896292"/>
          </a:xfrm>
          <a:prstGeom prst="rect">
            <a:avLst/>
          </a:prstGeom>
        </p:spPr>
        <p:txBody>
          <a:bodyPr anchor="t"/>
          <a:lstStyle>
            <a:lvl1pPr>
              <a:spcBef>
                <a:spcPts val="1000"/>
              </a:spcBef>
              <a:buSzPct val="100000"/>
              <a:buChar char="●"/>
              <a:defRPr sz="2800">
                <a:solidFill>
                  <a:srgbClr val="0F0F0F"/>
                </a:solidFill>
              </a:defRPr>
            </a:lvl1pPr>
            <a:lvl2pPr marL="571500" indent="-317500">
              <a:spcBef>
                <a:spcPts val="1000"/>
              </a:spcBef>
              <a:buSzPct val="120000"/>
              <a:buChar char="-"/>
              <a:defRPr sz="2500">
                <a:solidFill>
                  <a:srgbClr val="0F0F0F"/>
                </a:solidFill>
              </a:defRPr>
            </a:lvl2pPr>
            <a:lvl3pPr marL="762000" indent="-254000">
              <a:spcBef>
                <a:spcPts val="1000"/>
              </a:spcBef>
              <a:defRPr sz="2200">
                <a:solidFill>
                  <a:srgbClr val="0F0F0F"/>
                </a:solidFill>
              </a:defRPr>
            </a:lvl3pPr>
            <a:lvl4pPr marL="1016000" indent="-254000">
              <a:spcBef>
                <a:spcPts val="1000"/>
              </a:spcBef>
              <a:defRPr sz="1800">
                <a:solidFill>
                  <a:srgbClr val="0F0F0F"/>
                </a:solidFill>
              </a:defRPr>
            </a:lvl4pPr>
            <a:lvl5pPr marL="1270000" indent="-254000">
              <a:spcBef>
                <a:spcPts val="1000"/>
              </a:spcBef>
              <a:defRPr sz="1800">
                <a:solidFill>
                  <a:srgbClr val="0F0F0F"/>
                </a:solidFill>
              </a:defRPr>
            </a:lvl5pPr>
          </a:lstStyle>
          <a:p>
            <a:pPr/>
            <a:r>
              <a:t>本文レベル1</a:t>
            </a:r>
          </a:p>
          <a:p>
            <a:pPr lvl="1"/>
            <a:r>
              <a:t>本文レベル2</a:t>
            </a:r>
          </a:p>
          <a:p>
            <a:pPr lvl="2"/>
            <a:r>
              <a:t>本文レベル3</a:t>
            </a:r>
          </a:p>
          <a:p>
            <a:pPr lvl="3"/>
            <a:r>
              <a:t>本文レベル4</a:t>
            </a:r>
          </a:p>
          <a:p>
            <a:pPr lvl="4"/>
            <a:r>
              <a:t>本文レベル5</a:t>
            </a:r>
          </a:p>
        </p:txBody>
      </p:sp>
      <p:sp>
        <p:nvSpPr>
          <p:cNvPr id="122" name="四角形"/>
          <p:cNvSpPr/>
          <p:nvPr/>
        </p:nvSpPr>
        <p:spPr>
          <a:xfrm>
            <a:off x="387789" y="401804"/>
            <a:ext cx="199298" cy="753518"/>
          </a:xfrm>
          <a:prstGeom prst="rect">
            <a:avLst/>
          </a:prstGeom>
          <a:solidFill>
            <a:schemeClr val="accent1">
              <a:lumOff val="-13575"/>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23" name="スライド番号"/>
          <p:cNvSpPr txBox="1"/>
          <p:nvPr>
            <p:ph type="sldNum" sz="quarter" idx="2"/>
          </p:nvPr>
        </p:nvSpPr>
        <p:spPr>
          <a:xfrm>
            <a:off x="12417713" y="28939"/>
            <a:ext cx="410872" cy="411365"/>
          </a:xfrm>
          <a:prstGeom prst="rect">
            <a:avLst/>
          </a:prstGeom>
        </p:spPr>
        <p:txBody>
          <a:bodyPr/>
          <a:lstStyle>
            <a:lvl1pPr>
              <a:defRPr sz="2100">
                <a:solidFill>
                  <a:srgbClr val="0F0F0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横長）">
    <p:spTree>
      <p:nvGrpSpPr>
        <p:cNvPr id="1" name=""/>
        <p:cNvGrpSpPr/>
        <p:nvPr/>
      </p:nvGrpSpPr>
      <p:grpSpPr>
        <a:xfrm>
          <a:off x="0" y="0"/>
          <a:ext cx="0" cy="0"/>
          <a:chOff x="0" y="0"/>
          <a:chExt cx="0" cy="0"/>
        </a:xfrm>
      </p:grpSpPr>
      <p:sp>
        <p:nvSpPr>
          <p:cNvPr id="21" name="イメージ"/>
          <p:cNvSpPr/>
          <p:nvPr>
            <p:ph type="pic" idx="13"/>
          </p:nvPr>
        </p:nvSpPr>
        <p:spPr>
          <a:xfrm>
            <a:off x="1622088" y="289099"/>
            <a:ext cx="9753603" cy="6505789"/>
          </a:xfrm>
          <a:prstGeom prst="rect">
            <a:avLst/>
          </a:prstGeom>
        </p:spPr>
        <p:txBody>
          <a:bodyPr lIns="91439" tIns="45719" rIns="91439" bIns="45719" anchor="t">
            <a:noAutofit/>
          </a:bodyPr>
          <a:lstStyle/>
          <a:p>
            <a:pPr/>
          </a:p>
        </p:txBody>
      </p:sp>
      <p:sp>
        <p:nvSpPr>
          <p:cNvPr id="22" name="タイトルテキスト"/>
          <p:cNvSpPr txBox="1"/>
          <p:nvPr>
            <p:ph type="title"/>
          </p:nvPr>
        </p:nvSpPr>
        <p:spPr>
          <a:xfrm>
            <a:off x="1270000" y="6718300"/>
            <a:ext cx="10464800" cy="1422400"/>
          </a:xfrm>
          <a:prstGeom prst="rect">
            <a:avLst/>
          </a:prstGeom>
        </p:spPr>
        <p:txBody>
          <a:bodyPr anchor="b"/>
          <a:lstStyle/>
          <a:p>
            <a:pPr/>
            <a:r>
              <a:t>タイトルテキスト</a:t>
            </a:r>
          </a:p>
        </p:txBody>
      </p:sp>
      <p:sp>
        <p:nvSpPr>
          <p:cNvPr id="23" name="本文レベル1…"/>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pPr/>
            <a:r>
              <a:t>本文レベル1</a:t>
            </a:r>
          </a:p>
          <a:p>
            <a:pPr lvl="1"/>
            <a:r>
              <a:t>本文レベル2</a:t>
            </a:r>
          </a:p>
          <a:p>
            <a:pPr lvl="2"/>
            <a:r>
              <a:t>本文レベル3</a:t>
            </a:r>
          </a:p>
          <a:p>
            <a:pPr lvl="3"/>
            <a:r>
              <a:t>本文レベル4</a:t>
            </a:r>
          </a:p>
          <a:p>
            <a:pPr lvl="4"/>
            <a:r>
              <a:t>本文レベル5</a:t>
            </a:r>
          </a:p>
        </p:txBody>
      </p:sp>
      <p:sp>
        <p:nvSpPr>
          <p:cNvPr id="24"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中央）">
    <p:spTree>
      <p:nvGrpSpPr>
        <p:cNvPr id="1" name=""/>
        <p:cNvGrpSpPr/>
        <p:nvPr/>
      </p:nvGrpSpPr>
      <p:grpSpPr>
        <a:xfrm>
          <a:off x="0" y="0"/>
          <a:ext cx="0" cy="0"/>
          <a:chOff x="0" y="0"/>
          <a:chExt cx="0" cy="0"/>
        </a:xfrm>
      </p:grpSpPr>
      <p:sp>
        <p:nvSpPr>
          <p:cNvPr id="31" name="タイトルテキスト"/>
          <p:cNvSpPr txBox="1"/>
          <p:nvPr>
            <p:ph type="title"/>
          </p:nvPr>
        </p:nvSpPr>
        <p:spPr>
          <a:xfrm>
            <a:off x="1362023" y="4068605"/>
            <a:ext cx="10464801" cy="935253"/>
          </a:xfrm>
          <a:prstGeom prst="rect">
            <a:avLst/>
          </a:prstGeom>
        </p:spPr>
        <p:txBody>
          <a:bodyPr/>
          <a:lstStyle>
            <a:lvl1pPr algn="l">
              <a:defRPr sz="4500">
                <a:latin typeface="ヒラギノ角ゴ ProN W6"/>
                <a:ea typeface="ヒラギノ角ゴ ProN W6"/>
                <a:cs typeface="ヒラギノ角ゴ ProN W6"/>
                <a:sym typeface="ヒラギノ角ゴ ProN W6"/>
              </a:defRPr>
            </a:lvl1pPr>
          </a:lstStyle>
          <a:p>
            <a:pPr/>
            <a:r>
              <a:t>タイトルテキスト</a:t>
            </a:r>
          </a:p>
        </p:txBody>
      </p:sp>
      <p:sp>
        <p:nvSpPr>
          <p:cNvPr id="32" name="四角形"/>
          <p:cNvSpPr/>
          <p:nvPr/>
        </p:nvSpPr>
        <p:spPr>
          <a:xfrm>
            <a:off x="1177976" y="4159473"/>
            <a:ext cx="199299" cy="753518"/>
          </a:xfrm>
          <a:prstGeom prst="rect">
            <a:avLst/>
          </a:prstGeom>
          <a:solidFill>
            <a:schemeClr val="accent1">
              <a:lumOff val="-13575"/>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3"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縦長）">
    <p:spTree>
      <p:nvGrpSpPr>
        <p:cNvPr id="1" name=""/>
        <p:cNvGrpSpPr/>
        <p:nvPr/>
      </p:nvGrpSpPr>
      <p:grpSpPr>
        <a:xfrm>
          <a:off x="0" y="0"/>
          <a:ext cx="0" cy="0"/>
          <a:chOff x="0" y="0"/>
          <a:chExt cx="0" cy="0"/>
        </a:xfrm>
      </p:grpSpPr>
      <p:sp>
        <p:nvSpPr>
          <p:cNvPr id="40" name="イメージ"/>
          <p:cNvSpPr/>
          <p:nvPr>
            <p:ph type="pic" idx="13"/>
          </p:nvPr>
        </p:nvSpPr>
        <p:spPr>
          <a:xfrm>
            <a:off x="2263775" y="613833"/>
            <a:ext cx="12401550" cy="8267701"/>
          </a:xfrm>
          <a:prstGeom prst="rect">
            <a:avLst/>
          </a:prstGeom>
        </p:spPr>
        <p:txBody>
          <a:bodyPr lIns="91439" tIns="45719" rIns="91439" bIns="45719" anchor="t">
            <a:noAutofit/>
          </a:bodyPr>
          <a:lstStyle/>
          <a:p>
            <a:pPr/>
          </a:p>
        </p:txBody>
      </p:sp>
      <p:sp>
        <p:nvSpPr>
          <p:cNvPr id="41" name="タイトルテキスト"/>
          <p:cNvSpPr txBox="1"/>
          <p:nvPr>
            <p:ph type="title"/>
          </p:nvPr>
        </p:nvSpPr>
        <p:spPr>
          <a:xfrm>
            <a:off x="952500" y="635000"/>
            <a:ext cx="5334000" cy="3987800"/>
          </a:xfrm>
          <a:prstGeom prst="rect">
            <a:avLst/>
          </a:prstGeom>
        </p:spPr>
        <p:txBody>
          <a:bodyPr anchor="b"/>
          <a:lstStyle>
            <a:lvl1pPr>
              <a:defRPr sz="6000"/>
            </a:lvl1pPr>
          </a:lstStyle>
          <a:p>
            <a:pPr/>
            <a:r>
              <a:t>タイトルテキスト</a:t>
            </a:r>
          </a:p>
        </p:txBody>
      </p:sp>
      <p:sp>
        <p:nvSpPr>
          <p:cNvPr id="42" name="本文レベル1…"/>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pPr/>
            <a:r>
              <a:t>本文レベル1</a:t>
            </a:r>
          </a:p>
          <a:p>
            <a:pPr lvl="1"/>
            <a:r>
              <a:t>本文レベル2</a:t>
            </a:r>
          </a:p>
          <a:p>
            <a:pPr lvl="2"/>
            <a:r>
              <a:t>本文レベル3</a:t>
            </a:r>
          </a:p>
          <a:p>
            <a:pPr lvl="3"/>
            <a:r>
              <a:t>本文レベル4</a:t>
            </a:r>
          </a:p>
          <a:p>
            <a:pPr lvl="4"/>
            <a:r>
              <a:t>本文レベル5</a:t>
            </a:r>
          </a:p>
        </p:txBody>
      </p:sp>
      <p:sp>
        <p:nvSpPr>
          <p:cNvPr id="43"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上）">
    <p:spTree>
      <p:nvGrpSpPr>
        <p:cNvPr id="1" name=""/>
        <p:cNvGrpSpPr/>
        <p:nvPr/>
      </p:nvGrpSpPr>
      <p:grpSpPr>
        <a:xfrm>
          <a:off x="0" y="0"/>
          <a:ext cx="0" cy="0"/>
          <a:chOff x="0" y="0"/>
          <a:chExt cx="0" cy="0"/>
        </a:xfrm>
      </p:grpSpPr>
      <p:sp>
        <p:nvSpPr>
          <p:cNvPr id="50" name="タイトルテキスト"/>
          <p:cNvSpPr txBox="1"/>
          <p:nvPr>
            <p:ph type="title"/>
          </p:nvPr>
        </p:nvSpPr>
        <p:spPr>
          <a:prstGeom prst="rect">
            <a:avLst/>
          </a:prstGeom>
        </p:spPr>
        <p:txBody>
          <a:bodyPr/>
          <a:lstStyle/>
          <a:p>
            <a:pPr/>
            <a:r>
              <a:t>タイトルテキスト</a:t>
            </a:r>
          </a:p>
        </p:txBody>
      </p:sp>
      <p:sp>
        <p:nvSpPr>
          <p:cNvPr id="51"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amp;箇条書き">
    <p:spTree>
      <p:nvGrpSpPr>
        <p:cNvPr id="1" name=""/>
        <p:cNvGrpSpPr/>
        <p:nvPr/>
      </p:nvGrpSpPr>
      <p:grpSpPr>
        <a:xfrm>
          <a:off x="0" y="0"/>
          <a:ext cx="0" cy="0"/>
          <a:chOff x="0" y="0"/>
          <a:chExt cx="0" cy="0"/>
        </a:xfrm>
      </p:grpSpPr>
      <p:sp>
        <p:nvSpPr>
          <p:cNvPr id="58" name="タイトルテキスト"/>
          <p:cNvSpPr txBox="1"/>
          <p:nvPr>
            <p:ph type="title"/>
          </p:nvPr>
        </p:nvSpPr>
        <p:spPr>
          <a:xfrm>
            <a:off x="629658" y="235009"/>
            <a:ext cx="12211795" cy="1087108"/>
          </a:xfrm>
          <a:prstGeom prst="rect">
            <a:avLst/>
          </a:prstGeom>
        </p:spPr>
        <p:txBody>
          <a:bodyPr/>
          <a:lstStyle>
            <a:lvl1pPr algn="l">
              <a:defRPr sz="4500">
                <a:solidFill>
                  <a:srgbClr val="0F0F0F"/>
                </a:solidFill>
                <a:latin typeface="ヒラギノ角ゴ ProN W6"/>
                <a:ea typeface="ヒラギノ角ゴ ProN W6"/>
                <a:cs typeface="ヒラギノ角ゴ ProN W6"/>
                <a:sym typeface="ヒラギノ角ゴ ProN W6"/>
              </a:defRPr>
            </a:lvl1pPr>
          </a:lstStyle>
          <a:p>
            <a:pPr/>
            <a:r>
              <a:t>タイトルテキスト</a:t>
            </a:r>
          </a:p>
        </p:txBody>
      </p:sp>
      <p:sp>
        <p:nvSpPr>
          <p:cNvPr id="59" name="本文レベル1…"/>
          <p:cNvSpPr txBox="1"/>
          <p:nvPr>
            <p:ph type="body" idx="1"/>
          </p:nvPr>
        </p:nvSpPr>
        <p:spPr>
          <a:xfrm>
            <a:off x="252452" y="1626658"/>
            <a:ext cx="12499896" cy="7896292"/>
          </a:xfrm>
          <a:prstGeom prst="rect">
            <a:avLst/>
          </a:prstGeom>
        </p:spPr>
        <p:txBody>
          <a:bodyPr anchor="t"/>
          <a:lstStyle>
            <a:lvl1pPr>
              <a:spcBef>
                <a:spcPts val="500"/>
              </a:spcBef>
              <a:buSzPct val="100000"/>
              <a:buChar char="●"/>
              <a:defRPr sz="2800">
                <a:solidFill>
                  <a:srgbClr val="0F0F0F"/>
                </a:solidFill>
              </a:defRPr>
            </a:lvl1pPr>
            <a:lvl2pPr marL="571500" indent="-317500">
              <a:spcBef>
                <a:spcPts val="0"/>
              </a:spcBef>
              <a:buSzPct val="120000"/>
              <a:buChar char="-"/>
              <a:defRPr sz="2500">
                <a:solidFill>
                  <a:srgbClr val="0F0F0F"/>
                </a:solidFill>
              </a:defRPr>
            </a:lvl2pPr>
            <a:lvl3pPr marL="762000" indent="-254000">
              <a:spcBef>
                <a:spcPts val="0"/>
              </a:spcBef>
              <a:defRPr sz="2500">
                <a:solidFill>
                  <a:srgbClr val="0F0F0F"/>
                </a:solidFill>
              </a:defRPr>
            </a:lvl3pPr>
            <a:lvl4pPr marL="1016000" indent="-254000">
              <a:spcBef>
                <a:spcPts val="0"/>
              </a:spcBef>
              <a:defRPr sz="1800">
                <a:solidFill>
                  <a:srgbClr val="0F0F0F"/>
                </a:solidFill>
              </a:defRPr>
            </a:lvl4pPr>
            <a:lvl5pPr marL="1270000" indent="-254000">
              <a:spcBef>
                <a:spcPts val="0"/>
              </a:spcBef>
              <a:defRPr sz="1800">
                <a:solidFill>
                  <a:srgbClr val="0F0F0F"/>
                </a:solidFill>
              </a:defRPr>
            </a:lvl5pPr>
          </a:lstStyle>
          <a:p>
            <a:pPr/>
            <a:r>
              <a:t>本文レベル1</a:t>
            </a:r>
          </a:p>
          <a:p>
            <a:pPr lvl="1"/>
            <a:r>
              <a:t>本文レベル2</a:t>
            </a:r>
          </a:p>
          <a:p>
            <a:pPr lvl="2"/>
            <a:r>
              <a:t>本文レベル3</a:t>
            </a:r>
          </a:p>
          <a:p>
            <a:pPr lvl="3"/>
            <a:r>
              <a:t>本文レベル4</a:t>
            </a:r>
          </a:p>
          <a:p>
            <a:pPr lvl="4"/>
            <a:r>
              <a:t>本文レベル5</a:t>
            </a:r>
          </a:p>
        </p:txBody>
      </p:sp>
      <p:sp>
        <p:nvSpPr>
          <p:cNvPr id="60" name="四角形"/>
          <p:cNvSpPr/>
          <p:nvPr/>
        </p:nvSpPr>
        <p:spPr>
          <a:xfrm>
            <a:off x="387789" y="401804"/>
            <a:ext cx="199298" cy="753518"/>
          </a:xfrm>
          <a:prstGeom prst="rect">
            <a:avLst/>
          </a:prstGeom>
          <a:solidFill>
            <a:schemeClr val="accent1">
              <a:lumOff val="-13575"/>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61" name="スライド番号"/>
          <p:cNvSpPr txBox="1"/>
          <p:nvPr>
            <p:ph type="sldNum" sz="quarter" idx="2"/>
          </p:nvPr>
        </p:nvSpPr>
        <p:spPr>
          <a:xfrm>
            <a:off x="12417713" y="28939"/>
            <a:ext cx="410872" cy="411365"/>
          </a:xfrm>
          <a:prstGeom prst="rect">
            <a:avLst/>
          </a:prstGeom>
        </p:spPr>
        <p:txBody>
          <a:bodyPr/>
          <a:lstStyle>
            <a:lvl1pPr>
              <a:defRPr sz="2100">
                <a:solidFill>
                  <a:srgbClr val="0F0F0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箇条書き、画像">
    <p:spTree>
      <p:nvGrpSpPr>
        <p:cNvPr id="1" name=""/>
        <p:cNvGrpSpPr/>
        <p:nvPr/>
      </p:nvGrpSpPr>
      <p:grpSpPr>
        <a:xfrm>
          <a:off x="0" y="0"/>
          <a:ext cx="0" cy="0"/>
          <a:chOff x="0" y="0"/>
          <a:chExt cx="0" cy="0"/>
        </a:xfrm>
      </p:grpSpPr>
      <p:sp>
        <p:nvSpPr>
          <p:cNvPr id="68" name="イメージ"/>
          <p:cNvSpPr/>
          <p:nvPr>
            <p:ph type="pic" idx="13"/>
          </p:nvPr>
        </p:nvSpPr>
        <p:spPr>
          <a:xfrm>
            <a:off x="4086225" y="2586566"/>
            <a:ext cx="9429750" cy="6286501"/>
          </a:xfrm>
          <a:prstGeom prst="rect">
            <a:avLst/>
          </a:prstGeom>
        </p:spPr>
        <p:txBody>
          <a:bodyPr lIns="91439" tIns="45719" rIns="91439" bIns="45719" anchor="t">
            <a:noAutofit/>
          </a:bodyPr>
          <a:lstStyle/>
          <a:p>
            <a:pPr/>
          </a:p>
        </p:txBody>
      </p:sp>
      <p:sp>
        <p:nvSpPr>
          <p:cNvPr id="69" name="タイトルテキスト"/>
          <p:cNvSpPr txBox="1"/>
          <p:nvPr>
            <p:ph type="title"/>
          </p:nvPr>
        </p:nvSpPr>
        <p:spPr>
          <a:prstGeom prst="rect">
            <a:avLst/>
          </a:prstGeom>
        </p:spPr>
        <p:txBody>
          <a:bodyPr/>
          <a:lstStyle/>
          <a:p>
            <a:pPr/>
            <a:r>
              <a:t>タイトルテキスト</a:t>
            </a:r>
          </a:p>
        </p:txBody>
      </p:sp>
      <p:sp>
        <p:nvSpPr>
          <p:cNvPr id="70" name="本文レベル1…"/>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本文レベル1</a:t>
            </a:r>
          </a:p>
          <a:p>
            <a:pPr lvl="1"/>
            <a:r>
              <a:t>本文レベル2</a:t>
            </a:r>
          </a:p>
          <a:p>
            <a:pPr lvl="2"/>
            <a:r>
              <a:t>本文レベル3</a:t>
            </a:r>
          </a:p>
          <a:p>
            <a:pPr lvl="3"/>
            <a:r>
              <a:t>本文レベル4</a:t>
            </a:r>
          </a:p>
          <a:p>
            <a:pPr lvl="4"/>
            <a:r>
              <a:t>本文レベル5</a:t>
            </a:r>
          </a:p>
        </p:txBody>
      </p:sp>
      <p:sp>
        <p:nvSpPr>
          <p:cNvPr id="71" name="スライド番号"/>
          <p:cNvSpPr txBox="1"/>
          <p:nvPr>
            <p:ph type="sldNum" sz="quarter" idx="2"/>
          </p:nvPr>
        </p:nvSpPr>
        <p:spPr>
          <a:xfrm>
            <a:off x="6308360" y="9296400"/>
            <a:ext cx="381306" cy="304800"/>
          </a:xfrm>
          <a:prstGeom prst="rect">
            <a:avLst/>
          </a:prstGeom>
        </p:spPr>
        <p:txBody>
          <a:bodyPr/>
          <a:lstStyle>
            <a:lvl1pPr>
              <a:defRPr>
                <a:latin typeface="+mn-lt"/>
                <a:ea typeface="+mn-ea"/>
                <a:cs typeface="+mn-cs"/>
                <a:sym typeface="ヒラギノ角ゴ ProN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箇条書き">
    <p:spTree>
      <p:nvGrpSpPr>
        <p:cNvPr id="1" name=""/>
        <p:cNvGrpSpPr/>
        <p:nvPr/>
      </p:nvGrpSpPr>
      <p:grpSpPr>
        <a:xfrm>
          <a:off x="0" y="0"/>
          <a:ext cx="0" cy="0"/>
          <a:chOff x="0" y="0"/>
          <a:chExt cx="0" cy="0"/>
        </a:xfrm>
      </p:grpSpPr>
      <p:sp>
        <p:nvSpPr>
          <p:cNvPr id="78" name="本文レベル1…"/>
          <p:cNvSpPr txBox="1"/>
          <p:nvPr>
            <p:ph type="body" idx="1"/>
          </p:nvPr>
        </p:nvSpPr>
        <p:spPr>
          <a:xfrm>
            <a:off x="952500" y="1270000"/>
            <a:ext cx="11099800" cy="7213600"/>
          </a:xfrm>
          <a:prstGeom prst="rect">
            <a:avLst/>
          </a:prstGeom>
        </p:spPr>
        <p:txBody>
          <a:bodyPr/>
          <a:lstStyle/>
          <a:p>
            <a:pPr/>
            <a:r>
              <a:t>本文レベル1</a:t>
            </a:r>
          </a:p>
          <a:p>
            <a:pPr lvl="1"/>
            <a:r>
              <a:t>本文レベル2</a:t>
            </a:r>
          </a:p>
          <a:p>
            <a:pPr lvl="2"/>
            <a:r>
              <a:t>本文レベル3</a:t>
            </a:r>
          </a:p>
          <a:p>
            <a:pPr lvl="3"/>
            <a:r>
              <a:t>本文レベル4</a:t>
            </a:r>
          </a:p>
          <a:p>
            <a:pPr lvl="4"/>
            <a:r>
              <a:t>本文レベル5</a:t>
            </a:r>
          </a:p>
        </p:txBody>
      </p:sp>
      <p:sp>
        <p:nvSpPr>
          <p:cNvPr id="79"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3点）">
    <p:spTree>
      <p:nvGrpSpPr>
        <p:cNvPr id="1" name=""/>
        <p:cNvGrpSpPr/>
        <p:nvPr/>
      </p:nvGrpSpPr>
      <p:grpSpPr>
        <a:xfrm>
          <a:off x="0" y="0"/>
          <a:ext cx="0" cy="0"/>
          <a:chOff x="0" y="0"/>
          <a:chExt cx="0" cy="0"/>
        </a:xfrm>
      </p:grpSpPr>
      <p:sp>
        <p:nvSpPr>
          <p:cNvPr id="86" name="イメージ"/>
          <p:cNvSpPr/>
          <p:nvPr>
            <p:ph type="pic" sz="quarter" idx="13"/>
          </p:nvPr>
        </p:nvSpPr>
        <p:spPr>
          <a:xfrm>
            <a:off x="6680200" y="5029200"/>
            <a:ext cx="6054748" cy="4038600"/>
          </a:xfrm>
          <a:prstGeom prst="rect">
            <a:avLst/>
          </a:prstGeom>
        </p:spPr>
        <p:txBody>
          <a:bodyPr lIns="91439" tIns="45719" rIns="91439" bIns="45719" anchor="t">
            <a:noAutofit/>
          </a:bodyPr>
          <a:lstStyle/>
          <a:p>
            <a:pPr/>
          </a:p>
        </p:txBody>
      </p:sp>
      <p:sp>
        <p:nvSpPr>
          <p:cNvPr id="87" name="イメージ"/>
          <p:cNvSpPr/>
          <p:nvPr>
            <p:ph type="pic" sz="quarter" idx="14"/>
          </p:nvPr>
        </p:nvSpPr>
        <p:spPr>
          <a:xfrm>
            <a:off x="6502400" y="889000"/>
            <a:ext cx="5867400" cy="3911601"/>
          </a:xfrm>
          <a:prstGeom prst="rect">
            <a:avLst/>
          </a:prstGeom>
        </p:spPr>
        <p:txBody>
          <a:bodyPr lIns="91439" tIns="45719" rIns="91439" bIns="45719" anchor="t">
            <a:noAutofit/>
          </a:bodyPr>
          <a:lstStyle/>
          <a:p>
            <a:pPr/>
          </a:p>
        </p:txBody>
      </p:sp>
      <p:sp>
        <p:nvSpPr>
          <p:cNvPr id="88" name="イメージ"/>
          <p:cNvSpPr/>
          <p:nvPr>
            <p:ph type="pic" idx="15"/>
          </p:nvPr>
        </p:nvSpPr>
        <p:spPr>
          <a:xfrm>
            <a:off x="-2374900" y="889000"/>
            <a:ext cx="11982450" cy="7988300"/>
          </a:xfrm>
          <a:prstGeom prst="rect">
            <a:avLst/>
          </a:prstGeom>
        </p:spPr>
        <p:txBody>
          <a:bodyPr lIns="91439" tIns="45719" rIns="91439" bIns="45719" anchor="t">
            <a:noAutofit/>
          </a:bodyPr>
          <a:lstStyle/>
          <a:p>
            <a:pPr/>
          </a:p>
        </p:txBody>
      </p:sp>
      <p:sp>
        <p:nvSpPr>
          <p:cNvPr id="89"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タイトルテキスト"/>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タイトルテキスト</a:t>
            </a:r>
          </a:p>
        </p:txBody>
      </p:sp>
      <p:sp>
        <p:nvSpPr>
          <p:cNvPr id="3" name="本文レベル1…"/>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本文レベル1</a:t>
            </a:r>
          </a:p>
          <a:p>
            <a:pPr lvl="1"/>
            <a:r>
              <a:t>本文レベル2</a:t>
            </a:r>
          </a:p>
          <a:p>
            <a:pPr lvl="2"/>
            <a:r>
              <a:t>本文レベル3</a:t>
            </a:r>
          </a:p>
          <a:p>
            <a:pPr lvl="3"/>
            <a:r>
              <a:t>本文レベル4</a:t>
            </a:r>
          </a:p>
          <a:p>
            <a:pPr lvl="4"/>
            <a:r>
              <a:t>本文レベル5</a:t>
            </a:r>
          </a:p>
        </p:txBody>
      </p:sp>
      <p:sp>
        <p:nvSpPr>
          <p:cNvPr id="4" name="スライド番号"/>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1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 Id="rId5"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1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5.jpeg"/><Relationship Id="rId4" Type="http://schemas.openxmlformats.org/officeDocument/2006/relationships/image" Target="../media/image1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2.tif"/><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AXEL実験…"/>
          <p:cNvSpPr txBox="1"/>
          <p:nvPr>
            <p:ph type="body" idx="13"/>
          </p:nvPr>
        </p:nvSpPr>
        <p:spPr>
          <a:prstGeom prst="rect">
            <a:avLst/>
          </a:prstGeom>
        </p:spPr>
        <p:txBody>
          <a:bodyPr/>
          <a:lstStyle/>
          <a:p>
            <a:pPr marL="0" indent="0" algn="ctr">
              <a:spcBef>
                <a:spcPts val="0"/>
              </a:spcBef>
              <a:buSzTx/>
              <a:buNone/>
              <a:defRPr sz="3800">
                <a:solidFill>
                  <a:srgbClr val="0F0F0F"/>
                </a:solidFill>
              </a:defRPr>
            </a:pPr>
            <a:r>
              <a:t>AXEL実験</a:t>
            </a:r>
          </a:p>
          <a:p>
            <a:pPr marL="0" indent="0" algn="ctr">
              <a:spcBef>
                <a:spcPts val="0"/>
              </a:spcBef>
              <a:buSzTx/>
              <a:buNone/>
              <a:defRPr sz="3400">
                <a:solidFill>
                  <a:srgbClr val="0F0F0F"/>
                </a:solidFill>
                <a:latin typeface="ヒラギノ角ゴ ProN W6"/>
                <a:ea typeface="ヒラギノ角ゴ ProN W6"/>
                <a:cs typeface="ヒラギノ角ゴ ProN W6"/>
                <a:sym typeface="ヒラギノ角ゴ ProN W6"/>
              </a:defRPr>
            </a:pPr>
            <a:r>
              <a:t>大型試作機のための読み出し機構の開発と性能評価</a:t>
            </a:r>
          </a:p>
        </p:txBody>
      </p:sp>
      <p:sp>
        <p:nvSpPr>
          <p:cNvPr id="133" name="京都大学 中村 和広…"/>
          <p:cNvSpPr txBox="1"/>
          <p:nvPr>
            <p:ph type="body" idx="14"/>
          </p:nvPr>
        </p:nvSpPr>
        <p:spPr>
          <a:prstGeom prst="rect">
            <a:avLst/>
          </a:prstGeom>
        </p:spPr>
        <p:txBody>
          <a:bodyPr/>
          <a:lstStyle/>
          <a:p>
            <a:pPr marL="0" indent="0" algn="ctr">
              <a:spcBef>
                <a:spcPts val="0"/>
              </a:spcBef>
              <a:buSzTx/>
              <a:buNone/>
              <a:defRPr sz="2500">
                <a:solidFill>
                  <a:srgbClr val="0F0F0F"/>
                </a:solidFill>
              </a:defRPr>
            </a:pPr>
            <a:r>
              <a:t>京都大学 中村 和広</a:t>
            </a:r>
          </a:p>
          <a:p>
            <a:pPr marL="0" indent="0" algn="ctr">
              <a:spcBef>
                <a:spcPts val="0"/>
              </a:spcBef>
              <a:buSzTx/>
              <a:buNone/>
              <a:defRPr sz="2500">
                <a:solidFill>
                  <a:srgbClr val="0F0F0F"/>
                </a:solidFill>
              </a:defRPr>
            </a:pPr>
            <a:r>
              <a:t>市川温子，中家剛，木河達也，小原脩平，中村輝石，潘晟，吉田将，菅島文悟</a:t>
            </a:r>
          </a:p>
          <a:p>
            <a:pPr marL="0" indent="0" algn="ctr">
              <a:spcBef>
                <a:spcPts val="0"/>
              </a:spcBef>
              <a:buSzTx/>
              <a:buNone/>
              <a:defRPr sz="2500">
                <a:solidFill>
                  <a:srgbClr val="0F0F0F"/>
                </a:solidFill>
              </a:defRPr>
            </a:pPr>
            <a:r>
              <a:t>他AXEL Collaboration</a:t>
            </a:r>
          </a:p>
          <a:p>
            <a:pPr marL="0" indent="0" algn="ctr">
              <a:spcBef>
                <a:spcPts val="0"/>
              </a:spcBef>
              <a:buSzTx/>
              <a:buNone/>
              <a:defRPr sz="2500">
                <a:solidFill>
                  <a:srgbClr val="0F0F0F"/>
                </a:solidFill>
              </a:defRPr>
            </a:pPr>
          </a:p>
          <a:p>
            <a:pPr marL="0" indent="0" algn="ctr">
              <a:spcBef>
                <a:spcPts val="0"/>
              </a:spcBef>
              <a:buSzTx/>
              <a:buNone/>
              <a:defRPr sz="2500">
                <a:solidFill>
                  <a:srgbClr val="0F0F0F"/>
                </a:solidFill>
              </a:defRPr>
            </a:pPr>
            <a:r>
              <a:t>2020年3月17日</a:t>
            </a:r>
          </a:p>
          <a:p>
            <a:pPr marL="0" indent="0" algn="ctr">
              <a:spcBef>
                <a:spcPts val="0"/>
              </a:spcBef>
              <a:buSzTx/>
              <a:buNone/>
              <a:defRPr sz="2500">
                <a:solidFill>
                  <a:srgbClr val="0F0F0F"/>
                </a:solidFill>
              </a:defRPr>
            </a:pPr>
            <a:r>
              <a:t>JPS@名古屋大学</a:t>
            </a:r>
          </a:p>
        </p:txBody>
      </p:sp>
      <p:sp>
        <p:nvSpPr>
          <p:cNvPr id="134" name="に向けた準備"/>
          <p:cNvSpPr txBox="1"/>
          <p:nvPr/>
        </p:nvSpPr>
        <p:spPr>
          <a:xfrm>
            <a:off x="10366692" y="4908550"/>
            <a:ext cx="2456816"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chemeClr val="accent5">
                    <a:hueOff val="-82419"/>
                    <a:satOff val="-9513"/>
                    <a:lumOff val="-16343"/>
                  </a:schemeClr>
                </a:solidFill>
                <a:latin typeface="LingWai TC Medium"/>
                <a:ea typeface="LingWai TC Medium"/>
                <a:cs typeface="LingWai TC Medium"/>
                <a:sym typeface="LingWai TC Medium"/>
              </a:defRPr>
            </a:lvl1pPr>
          </a:lstStyle>
          <a:p>
            <a:pPr/>
            <a:r>
              <a:t>に向けた準備</a:t>
            </a:r>
          </a:p>
        </p:txBody>
      </p:sp>
      <p:pic>
        <p:nvPicPr>
          <p:cNvPr id="135" name="AXEL_logo.pdf" descr="AXEL_logo.pdf"/>
          <p:cNvPicPr>
            <a:picLocks noChangeAspect="1"/>
          </p:cNvPicPr>
          <p:nvPr/>
        </p:nvPicPr>
        <p:blipFill>
          <a:blip r:embed="rId2">
            <a:extLst/>
          </a:blip>
          <a:stretch>
            <a:fillRect/>
          </a:stretch>
        </p:blipFill>
        <p:spPr>
          <a:xfrm>
            <a:off x="9003304" y="358470"/>
            <a:ext cx="3553347" cy="202376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4"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DAQトラブル"/>
          <p:cNvSpPr txBox="1"/>
          <p:nvPr>
            <p:ph type="title"/>
          </p:nvPr>
        </p:nvSpPr>
        <p:spPr>
          <a:prstGeom prst="rect">
            <a:avLst/>
          </a:prstGeom>
        </p:spPr>
        <p:txBody>
          <a:bodyPr/>
          <a:lstStyle/>
          <a:p>
            <a:pPr/>
            <a:r>
              <a:t>DAQトラブル</a:t>
            </a:r>
          </a:p>
        </p:txBody>
      </p:sp>
      <p:sp>
        <p:nvSpPr>
          <p:cNvPr id="272" name="以前からイベント重心に変な構造が見えていた…"/>
          <p:cNvSpPr txBox="1"/>
          <p:nvPr>
            <p:ph type="body" idx="1"/>
          </p:nvPr>
        </p:nvSpPr>
        <p:spPr>
          <a:xfrm>
            <a:off x="252452" y="1626658"/>
            <a:ext cx="6512129" cy="7896292"/>
          </a:xfrm>
          <a:prstGeom prst="rect">
            <a:avLst/>
          </a:prstGeom>
        </p:spPr>
        <p:txBody>
          <a:bodyPr/>
          <a:lstStyle/>
          <a:p>
            <a:pPr/>
            <a:r>
              <a:t>以前からイベント重心に変な構造が見えていた</a:t>
            </a:r>
          </a:p>
          <a:p>
            <a:pPr lvl="1"/>
            <a:r>
              <a:t>DAQのファームウェアのバグが原因であることが判明</a:t>
            </a:r>
          </a:p>
        </p:txBody>
      </p:sp>
      <p:sp>
        <p:nvSpPr>
          <p:cNvPr id="273"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4" name="hitmap.png" descr="hitmap.png"/>
          <p:cNvPicPr>
            <a:picLocks noChangeAspect="1"/>
          </p:cNvPicPr>
          <p:nvPr/>
        </p:nvPicPr>
        <p:blipFill>
          <a:blip r:embed="rId2">
            <a:extLst/>
          </a:blip>
          <a:srcRect l="0" t="0" r="0" b="761"/>
          <a:stretch>
            <a:fillRect/>
          </a:stretch>
        </p:blipFill>
        <p:spPr>
          <a:xfrm>
            <a:off x="1017927" y="3896097"/>
            <a:ext cx="4981237" cy="3969968"/>
          </a:xfrm>
          <a:prstGeom prst="rect">
            <a:avLst/>
          </a:prstGeom>
          <a:ln w="12700">
            <a:miter lim="400000"/>
          </a:ln>
        </p:spPr>
      </p:pic>
      <p:pic>
        <p:nvPicPr>
          <p:cNvPr id="275" name="ELCC_veto_map.pdf" descr="ELCC_veto_map.pdf"/>
          <p:cNvPicPr>
            <a:picLocks noChangeAspect="1"/>
          </p:cNvPicPr>
          <p:nvPr/>
        </p:nvPicPr>
        <p:blipFill>
          <a:blip r:embed="rId3">
            <a:extLst/>
          </a:blip>
          <a:srcRect l="20291" t="8225" r="14852" b="47176"/>
          <a:stretch>
            <a:fillRect/>
          </a:stretch>
        </p:blipFill>
        <p:spPr>
          <a:xfrm>
            <a:off x="7293719" y="640449"/>
            <a:ext cx="4885988" cy="4344918"/>
          </a:xfrm>
          <a:prstGeom prst="rect">
            <a:avLst/>
          </a:prstGeom>
          <a:ln w="12700">
            <a:miter lim="400000"/>
          </a:ln>
        </p:spPr>
      </p:pic>
      <p:pic>
        <p:nvPicPr>
          <p:cNvPr id="276" name="ELCC_veto_map.pdf" descr="ELCC_veto_map.pdf"/>
          <p:cNvPicPr>
            <a:picLocks noChangeAspect="1"/>
          </p:cNvPicPr>
          <p:nvPr/>
        </p:nvPicPr>
        <p:blipFill>
          <a:blip r:embed="rId3">
            <a:extLst/>
          </a:blip>
          <a:srcRect l="17571" t="52633" r="17571" b="2767"/>
          <a:stretch>
            <a:fillRect/>
          </a:stretch>
        </p:blipFill>
        <p:spPr>
          <a:xfrm>
            <a:off x="7079348" y="5230260"/>
            <a:ext cx="4885988" cy="4344917"/>
          </a:xfrm>
          <a:prstGeom prst="rect">
            <a:avLst/>
          </a:prstGeom>
          <a:ln w="12700">
            <a:miter lim="400000"/>
          </a:ln>
        </p:spPr>
      </p:pic>
      <p:sp>
        <p:nvSpPr>
          <p:cNvPr id="277" name="本来指定されるはずだったvetoチャンネル"/>
          <p:cNvSpPr txBox="1"/>
          <p:nvPr/>
        </p:nvSpPr>
        <p:spPr>
          <a:xfrm>
            <a:off x="6929122" y="295694"/>
            <a:ext cx="600669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本来指定されるはずだったvetoチャンネル</a:t>
            </a:r>
          </a:p>
        </p:txBody>
      </p:sp>
      <p:sp>
        <p:nvSpPr>
          <p:cNvPr id="278" name="vetoチャンネル w/ フェムウェアのバグ"/>
          <p:cNvSpPr txBox="1"/>
          <p:nvPr/>
        </p:nvSpPr>
        <p:spPr>
          <a:xfrm>
            <a:off x="7086703" y="4924482"/>
            <a:ext cx="5691532"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vetoチャンネル w/ フェムウェアのバグ</a:t>
            </a:r>
          </a:p>
        </p:txBody>
      </p:sp>
      <p:sp>
        <p:nvSpPr>
          <p:cNvPr id="279" name="バグの原因箇所を修正…"/>
          <p:cNvSpPr txBox="1"/>
          <p:nvPr/>
        </p:nvSpPr>
        <p:spPr>
          <a:xfrm>
            <a:off x="938485" y="8096909"/>
            <a:ext cx="3870961"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バグの原因箇所を修正</a:t>
            </a:r>
          </a:p>
          <a:p>
            <a:pPr algn="l"/>
            <a:r>
              <a:t>—&gt; DAQが動かなくなった</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DAQトラブル"/>
          <p:cNvSpPr txBox="1"/>
          <p:nvPr>
            <p:ph type="title"/>
          </p:nvPr>
        </p:nvSpPr>
        <p:spPr>
          <a:prstGeom prst="rect">
            <a:avLst/>
          </a:prstGeom>
        </p:spPr>
        <p:txBody>
          <a:bodyPr/>
          <a:lstStyle/>
          <a:p>
            <a:pPr/>
            <a:r>
              <a:t>DAQトラブル</a:t>
            </a:r>
          </a:p>
        </p:txBody>
      </p:sp>
      <p:sp>
        <p:nvSpPr>
          <p:cNvPr id="282" name="DAQが動かなくなった原因…"/>
          <p:cNvSpPr txBox="1"/>
          <p:nvPr>
            <p:ph type="body" sz="quarter" idx="1"/>
          </p:nvPr>
        </p:nvSpPr>
        <p:spPr>
          <a:xfrm>
            <a:off x="252452" y="6065916"/>
            <a:ext cx="12499896" cy="1831558"/>
          </a:xfrm>
          <a:prstGeom prst="rect">
            <a:avLst/>
          </a:prstGeom>
        </p:spPr>
        <p:txBody>
          <a:bodyPr/>
          <a:lstStyle/>
          <a:p>
            <a:pPr/>
            <a:r>
              <a:t>DAQが動かなくなった原因</a:t>
            </a:r>
          </a:p>
          <a:p>
            <a:pPr lvl="1"/>
            <a:r>
              <a:t>トリガーボードとAXELBOARD間のLVDS通信のタイミングのずれが原因と判明</a:t>
            </a:r>
          </a:p>
          <a:p>
            <a:pPr lvl="1"/>
            <a:r>
              <a:t>先週末からようやく動くようになった</a:t>
            </a:r>
          </a:p>
        </p:txBody>
      </p:sp>
      <p:sp>
        <p:nvSpPr>
          <p:cNvPr id="283"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91" name="グループ"/>
          <p:cNvGrpSpPr/>
          <p:nvPr/>
        </p:nvGrpSpPr>
        <p:grpSpPr>
          <a:xfrm>
            <a:off x="2621359" y="3148987"/>
            <a:ext cx="4497825" cy="2014524"/>
            <a:chOff x="0" y="0"/>
            <a:chExt cx="4497824" cy="2014523"/>
          </a:xfrm>
        </p:grpSpPr>
        <p:sp>
          <p:nvSpPr>
            <p:cNvPr id="284" name="MPPCs…"/>
            <p:cNvSpPr/>
            <p:nvPr/>
          </p:nvSpPr>
          <p:spPr>
            <a:xfrm>
              <a:off x="0" y="463708"/>
              <a:ext cx="1193680" cy="1087108"/>
            </a:xfrm>
            <a:prstGeom prst="rect">
              <a:avLst/>
            </a:prstGeom>
            <a:solidFill>
              <a:srgbClr val="D6D5D5"/>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2200"/>
              </a:pPr>
              <a:r>
                <a:t>MPPCs</a:t>
              </a:r>
            </a:p>
            <a:p>
              <a:pPr>
                <a:defRPr sz="2200"/>
              </a:pPr>
              <a:r>
                <a:t>(56ch)</a:t>
              </a:r>
            </a:p>
          </p:txBody>
        </p:sp>
        <p:sp>
          <p:nvSpPr>
            <p:cNvPr id="285" name="AXELBOARD"/>
            <p:cNvSpPr/>
            <p:nvPr/>
          </p:nvSpPr>
          <p:spPr>
            <a:xfrm>
              <a:off x="2136536" y="0"/>
              <a:ext cx="2361289" cy="2014524"/>
            </a:xfrm>
            <a:prstGeom prst="rect">
              <a:avLst/>
            </a:prstGeom>
            <a:solidFill>
              <a:srgbClr val="05D300"/>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lvl1pPr>
            </a:lstStyle>
            <a:p>
              <a:pPr/>
              <a:r>
                <a:t>AXELBOARD</a:t>
              </a:r>
            </a:p>
          </p:txBody>
        </p:sp>
        <p:sp>
          <p:nvSpPr>
            <p:cNvPr id="286" name="線"/>
            <p:cNvSpPr/>
            <p:nvPr/>
          </p:nvSpPr>
          <p:spPr>
            <a:xfrm>
              <a:off x="1188120" y="692269"/>
              <a:ext cx="96773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287" name="線"/>
            <p:cNvSpPr/>
            <p:nvPr/>
          </p:nvSpPr>
          <p:spPr>
            <a:xfrm>
              <a:off x="1188120" y="848606"/>
              <a:ext cx="96773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288" name="線"/>
            <p:cNvSpPr/>
            <p:nvPr/>
          </p:nvSpPr>
          <p:spPr>
            <a:xfrm>
              <a:off x="1188120" y="1007261"/>
              <a:ext cx="96773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289" name="線"/>
            <p:cNvSpPr/>
            <p:nvPr/>
          </p:nvSpPr>
          <p:spPr>
            <a:xfrm>
              <a:off x="1188120" y="1165917"/>
              <a:ext cx="96773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290" name="線"/>
            <p:cNvSpPr/>
            <p:nvPr/>
          </p:nvSpPr>
          <p:spPr>
            <a:xfrm>
              <a:off x="1188120" y="1324573"/>
              <a:ext cx="96773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grpSp>
      <p:grpSp>
        <p:nvGrpSpPr>
          <p:cNvPr id="299" name="グループ"/>
          <p:cNvGrpSpPr/>
          <p:nvPr/>
        </p:nvGrpSpPr>
        <p:grpSpPr>
          <a:xfrm>
            <a:off x="2416005" y="2821274"/>
            <a:ext cx="4497825" cy="2014525"/>
            <a:chOff x="0" y="0"/>
            <a:chExt cx="4497824" cy="2014523"/>
          </a:xfrm>
        </p:grpSpPr>
        <p:sp>
          <p:nvSpPr>
            <p:cNvPr id="292" name="MPPCs…"/>
            <p:cNvSpPr/>
            <p:nvPr/>
          </p:nvSpPr>
          <p:spPr>
            <a:xfrm>
              <a:off x="0" y="463708"/>
              <a:ext cx="1193680" cy="1087108"/>
            </a:xfrm>
            <a:prstGeom prst="rect">
              <a:avLst/>
            </a:prstGeom>
            <a:solidFill>
              <a:srgbClr val="D6D5D5"/>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2200"/>
              </a:pPr>
              <a:r>
                <a:t>MPPCs</a:t>
              </a:r>
            </a:p>
            <a:p>
              <a:pPr>
                <a:defRPr sz="2200"/>
              </a:pPr>
              <a:r>
                <a:t>(56ch)</a:t>
              </a:r>
            </a:p>
          </p:txBody>
        </p:sp>
        <p:sp>
          <p:nvSpPr>
            <p:cNvPr id="293" name="AXELBOARD"/>
            <p:cNvSpPr/>
            <p:nvPr/>
          </p:nvSpPr>
          <p:spPr>
            <a:xfrm>
              <a:off x="2136536" y="0"/>
              <a:ext cx="2361289" cy="2014524"/>
            </a:xfrm>
            <a:prstGeom prst="rect">
              <a:avLst/>
            </a:prstGeom>
            <a:solidFill>
              <a:srgbClr val="05D300"/>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lvl1pPr>
            </a:lstStyle>
            <a:p>
              <a:pPr/>
              <a:r>
                <a:t>AXELBOARD</a:t>
              </a:r>
            </a:p>
          </p:txBody>
        </p:sp>
        <p:sp>
          <p:nvSpPr>
            <p:cNvPr id="294" name="線"/>
            <p:cNvSpPr/>
            <p:nvPr/>
          </p:nvSpPr>
          <p:spPr>
            <a:xfrm>
              <a:off x="1188120" y="692269"/>
              <a:ext cx="96773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295" name="線"/>
            <p:cNvSpPr/>
            <p:nvPr/>
          </p:nvSpPr>
          <p:spPr>
            <a:xfrm>
              <a:off x="1188120" y="848606"/>
              <a:ext cx="96773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296" name="線"/>
            <p:cNvSpPr/>
            <p:nvPr/>
          </p:nvSpPr>
          <p:spPr>
            <a:xfrm>
              <a:off x="1188120" y="1007261"/>
              <a:ext cx="96773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297" name="線"/>
            <p:cNvSpPr/>
            <p:nvPr/>
          </p:nvSpPr>
          <p:spPr>
            <a:xfrm>
              <a:off x="1188120" y="1165917"/>
              <a:ext cx="96773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298" name="線"/>
            <p:cNvSpPr/>
            <p:nvPr/>
          </p:nvSpPr>
          <p:spPr>
            <a:xfrm>
              <a:off x="1188120" y="1324573"/>
              <a:ext cx="96773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grpSp>
      <p:grpSp>
        <p:nvGrpSpPr>
          <p:cNvPr id="307" name="グループ"/>
          <p:cNvGrpSpPr/>
          <p:nvPr/>
        </p:nvGrpSpPr>
        <p:grpSpPr>
          <a:xfrm>
            <a:off x="2220306" y="2493561"/>
            <a:ext cx="4497825" cy="2014525"/>
            <a:chOff x="0" y="0"/>
            <a:chExt cx="4497824" cy="2014523"/>
          </a:xfrm>
        </p:grpSpPr>
        <p:sp>
          <p:nvSpPr>
            <p:cNvPr id="300" name="MPPCs…"/>
            <p:cNvSpPr/>
            <p:nvPr/>
          </p:nvSpPr>
          <p:spPr>
            <a:xfrm>
              <a:off x="0" y="463708"/>
              <a:ext cx="1193680" cy="1087108"/>
            </a:xfrm>
            <a:prstGeom prst="rect">
              <a:avLst/>
            </a:prstGeom>
            <a:solidFill>
              <a:srgbClr val="D6D5D5"/>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2200"/>
              </a:pPr>
              <a:r>
                <a:t>MPPCs</a:t>
              </a:r>
            </a:p>
            <a:p>
              <a:pPr>
                <a:defRPr sz="2200"/>
              </a:pPr>
              <a:r>
                <a:t>(56ch)</a:t>
              </a:r>
            </a:p>
          </p:txBody>
        </p:sp>
        <p:sp>
          <p:nvSpPr>
            <p:cNvPr id="301" name="AXELBOARD"/>
            <p:cNvSpPr/>
            <p:nvPr/>
          </p:nvSpPr>
          <p:spPr>
            <a:xfrm>
              <a:off x="2136536" y="0"/>
              <a:ext cx="2361289" cy="2014524"/>
            </a:xfrm>
            <a:prstGeom prst="rect">
              <a:avLst/>
            </a:prstGeom>
            <a:solidFill>
              <a:srgbClr val="05D300"/>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lvl1pPr>
            </a:lstStyle>
            <a:p>
              <a:pPr/>
              <a:r>
                <a:t>AXELBOARD</a:t>
              </a:r>
            </a:p>
          </p:txBody>
        </p:sp>
        <p:sp>
          <p:nvSpPr>
            <p:cNvPr id="302" name="線"/>
            <p:cNvSpPr/>
            <p:nvPr/>
          </p:nvSpPr>
          <p:spPr>
            <a:xfrm>
              <a:off x="1188120" y="692269"/>
              <a:ext cx="96773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303" name="線"/>
            <p:cNvSpPr/>
            <p:nvPr/>
          </p:nvSpPr>
          <p:spPr>
            <a:xfrm>
              <a:off x="1188120" y="848606"/>
              <a:ext cx="96773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304" name="線"/>
            <p:cNvSpPr/>
            <p:nvPr/>
          </p:nvSpPr>
          <p:spPr>
            <a:xfrm>
              <a:off x="1188120" y="1007261"/>
              <a:ext cx="96773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305" name="線"/>
            <p:cNvSpPr/>
            <p:nvPr/>
          </p:nvSpPr>
          <p:spPr>
            <a:xfrm>
              <a:off x="1188120" y="1165917"/>
              <a:ext cx="96773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306" name="線"/>
            <p:cNvSpPr/>
            <p:nvPr/>
          </p:nvSpPr>
          <p:spPr>
            <a:xfrm>
              <a:off x="1188120" y="1324573"/>
              <a:ext cx="96773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grpSp>
      <p:grpSp>
        <p:nvGrpSpPr>
          <p:cNvPr id="315" name="グループ"/>
          <p:cNvGrpSpPr/>
          <p:nvPr/>
        </p:nvGrpSpPr>
        <p:grpSpPr>
          <a:xfrm>
            <a:off x="1980602" y="2224521"/>
            <a:ext cx="4497825" cy="2014525"/>
            <a:chOff x="0" y="0"/>
            <a:chExt cx="4497824" cy="2014523"/>
          </a:xfrm>
        </p:grpSpPr>
        <p:sp>
          <p:nvSpPr>
            <p:cNvPr id="308" name="MPPCs…"/>
            <p:cNvSpPr/>
            <p:nvPr/>
          </p:nvSpPr>
          <p:spPr>
            <a:xfrm>
              <a:off x="0" y="463708"/>
              <a:ext cx="1193680" cy="1087108"/>
            </a:xfrm>
            <a:prstGeom prst="rect">
              <a:avLst/>
            </a:prstGeom>
            <a:solidFill>
              <a:srgbClr val="D6D5D5"/>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2200"/>
              </a:pPr>
              <a:r>
                <a:t>MPPCs</a:t>
              </a:r>
            </a:p>
            <a:p>
              <a:pPr>
                <a:defRPr sz="2200"/>
              </a:pPr>
              <a:r>
                <a:t>(56ch)</a:t>
              </a:r>
            </a:p>
          </p:txBody>
        </p:sp>
        <p:sp>
          <p:nvSpPr>
            <p:cNvPr id="309" name="AXELBOARD"/>
            <p:cNvSpPr/>
            <p:nvPr/>
          </p:nvSpPr>
          <p:spPr>
            <a:xfrm>
              <a:off x="2136536" y="0"/>
              <a:ext cx="2361289" cy="2014524"/>
            </a:xfrm>
            <a:prstGeom prst="rect">
              <a:avLst/>
            </a:prstGeom>
            <a:solidFill>
              <a:srgbClr val="05D300"/>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lvl1pPr>
            </a:lstStyle>
            <a:p>
              <a:pPr/>
              <a:r>
                <a:t>AXELBOARD</a:t>
              </a:r>
            </a:p>
          </p:txBody>
        </p:sp>
        <p:sp>
          <p:nvSpPr>
            <p:cNvPr id="310" name="線"/>
            <p:cNvSpPr/>
            <p:nvPr/>
          </p:nvSpPr>
          <p:spPr>
            <a:xfrm>
              <a:off x="1188120" y="692269"/>
              <a:ext cx="96773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311" name="線"/>
            <p:cNvSpPr/>
            <p:nvPr/>
          </p:nvSpPr>
          <p:spPr>
            <a:xfrm>
              <a:off x="1188120" y="848606"/>
              <a:ext cx="96773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312" name="線"/>
            <p:cNvSpPr/>
            <p:nvPr/>
          </p:nvSpPr>
          <p:spPr>
            <a:xfrm>
              <a:off x="1188120" y="1007261"/>
              <a:ext cx="96773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313" name="線"/>
            <p:cNvSpPr/>
            <p:nvPr/>
          </p:nvSpPr>
          <p:spPr>
            <a:xfrm>
              <a:off x="1188120" y="1165917"/>
              <a:ext cx="96773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314" name="線"/>
            <p:cNvSpPr/>
            <p:nvPr/>
          </p:nvSpPr>
          <p:spPr>
            <a:xfrm>
              <a:off x="1188120" y="1324573"/>
              <a:ext cx="96773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grpSp>
      <p:sp>
        <p:nvSpPr>
          <p:cNvPr id="316" name="線"/>
          <p:cNvSpPr/>
          <p:nvPr/>
        </p:nvSpPr>
        <p:spPr>
          <a:xfrm>
            <a:off x="6464415" y="3298535"/>
            <a:ext cx="2796078"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17" name="線"/>
          <p:cNvSpPr/>
          <p:nvPr/>
        </p:nvSpPr>
        <p:spPr>
          <a:xfrm>
            <a:off x="6723428" y="3563535"/>
            <a:ext cx="2567754"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18" name="線"/>
          <p:cNvSpPr/>
          <p:nvPr/>
        </p:nvSpPr>
        <p:spPr>
          <a:xfrm>
            <a:off x="6923409" y="3828536"/>
            <a:ext cx="2386689"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19" name="線"/>
          <p:cNvSpPr/>
          <p:nvPr/>
        </p:nvSpPr>
        <p:spPr>
          <a:xfrm>
            <a:off x="7131573" y="4098485"/>
            <a:ext cx="2160084"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20" name="トリガーボード…"/>
          <p:cNvSpPr/>
          <p:nvPr/>
        </p:nvSpPr>
        <p:spPr>
          <a:xfrm>
            <a:off x="8650209" y="2686754"/>
            <a:ext cx="2361289" cy="2014524"/>
          </a:xfrm>
          <a:prstGeom prst="rect">
            <a:avLst/>
          </a:prstGeom>
          <a:solidFill>
            <a:srgbClr val="FF9C15"/>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2200"/>
            </a:pPr>
            <a:r>
              <a:t>トリガーボード</a:t>
            </a:r>
          </a:p>
          <a:p>
            <a:pPr>
              <a:defRPr sz="2200"/>
            </a:pPr>
            <a:r>
              <a:t>HUL</a:t>
            </a:r>
          </a:p>
        </p:txBody>
      </p:sp>
      <p:sp>
        <p:nvSpPr>
          <p:cNvPr id="321" name="LVDS通信"/>
          <p:cNvSpPr txBox="1"/>
          <p:nvPr/>
        </p:nvSpPr>
        <p:spPr>
          <a:xfrm>
            <a:off x="7130724" y="2815361"/>
            <a:ext cx="1468832"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LVDS通信</a:t>
            </a:r>
          </a:p>
        </p:txBody>
      </p:sp>
      <p:sp>
        <p:nvSpPr>
          <p:cNvPr id="322" name="180L検出器に新設計のELCCをインストールし、3月中の性能評価を目指す"/>
          <p:cNvSpPr txBox="1"/>
          <p:nvPr/>
        </p:nvSpPr>
        <p:spPr>
          <a:xfrm>
            <a:off x="393747" y="8498958"/>
            <a:ext cx="1088745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algn="l">
              <a:buSzPct val="100000"/>
              <a:buChar char="✓"/>
            </a:lvl1pPr>
          </a:lstStyle>
          <a:p>
            <a:pPr/>
            <a:r>
              <a:t>180L検出器に新設計のELCCをインストールし、3月中の性能評価を目指す</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まとめ"/>
          <p:cNvSpPr txBox="1"/>
          <p:nvPr>
            <p:ph type="title"/>
          </p:nvPr>
        </p:nvSpPr>
        <p:spPr>
          <a:prstGeom prst="rect">
            <a:avLst/>
          </a:prstGeom>
        </p:spPr>
        <p:txBody>
          <a:bodyPr/>
          <a:lstStyle/>
          <a:p>
            <a:pPr/>
            <a:r>
              <a:t>まとめ</a:t>
            </a:r>
          </a:p>
        </p:txBody>
      </p:sp>
      <p:sp>
        <p:nvSpPr>
          <p:cNvPr id="325" name="0νββ崩壊Q値での性能評価に向けて180L大型試作機を開発中…"/>
          <p:cNvSpPr txBox="1"/>
          <p:nvPr>
            <p:ph type="body" idx="1"/>
          </p:nvPr>
        </p:nvSpPr>
        <p:spPr>
          <a:prstGeom prst="rect">
            <a:avLst/>
          </a:prstGeom>
        </p:spPr>
        <p:txBody>
          <a:bodyPr/>
          <a:lstStyle/>
          <a:p>
            <a:pPr/>
            <a:r>
              <a:t>0νββ崩壊Q値での性能評価に向けて180L大型試作機を開発中</a:t>
            </a:r>
          </a:p>
          <a:p>
            <a:pPr lvl="1"/>
            <a:r>
              <a:t>ELCCをモジュール化することで、大型化を実現</a:t>
            </a:r>
          </a:p>
          <a:p>
            <a:pPr lvl="1"/>
            <a:r>
              <a:t>ELCCがモジュール化したことで放電が生じやすくなった</a:t>
            </a:r>
          </a:p>
          <a:p>
            <a:pPr lvl="1"/>
            <a:r>
              <a:t>ELCCの設計を見直すことで、放電対策を行った</a:t>
            </a:r>
          </a:p>
          <a:p>
            <a:pPr/>
            <a:r>
              <a:t>DAQトラブル</a:t>
            </a:r>
          </a:p>
          <a:p>
            <a:pPr lvl="1"/>
            <a:r>
              <a:t>ファームウェアのバグによってvetoチャンネルが正しく指定できていなかった</a:t>
            </a:r>
          </a:p>
          <a:p>
            <a:pPr lvl="1"/>
            <a:r>
              <a:t>バグを修正後にDAQが動かなくなった</a:t>
            </a:r>
          </a:p>
          <a:p>
            <a:pPr lvl="1"/>
            <a:r>
              <a:t>LVDS通信におけるタイミングが合っていなかったことが原因であることを特定</a:t>
            </a:r>
          </a:p>
          <a:p>
            <a:pPr/>
            <a:r>
              <a:t>3月中に新設計でのELCCを用いた性能評価を目指す</a:t>
            </a:r>
          </a:p>
        </p:txBody>
      </p:sp>
      <p:sp>
        <p:nvSpPr>
          <p:cNvPr id="326"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Back Up"/>
          <p:cNvSpPr txBox="1"/>
          <p:nvPr>
            <p:ph type="title"/>
          </p:nvPr>
        </p:nvSpPr>
        <p:spPr>
          <a:prstGeom prst="rect">
            <a:avLst/>
          </a:prstGeom>
        </p:spPr>
        <p:txBody>
          <a:bodyPr/>
          <a:lstStyle/>
          <a:p>
            <a:pPr/>
            <a:r>
              <a:t>Back Up</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FEMMによる電場シミュレーション"/>
          <p:cNvSpPr txBox="1"/>
          <p:nvPr>
            <p:ph type="title"/>
          </p:nvPr>
        </p:nvSpPr>
        <p:spPr>
          <a:prstGeom prst="rect">
            <a:avLst/>
          </a:prstGeom>
        </p:spPr>
        <p:txBody>
          <a:bodyPr/>
          <a:lstStyle/>
          <a:p>
            <a:pPr/>
            <a:r>
              <a:t>FEMMによる電場シミュレーション</a:t>
            </a:r>
          </a:p>
        </p:txBody>
      </p:sp>
      <p:sp>
        <p:nvSpPr>
          <p:cNvPr id="331" name="モジュール間での放電を防ぐためのカプトンシートの配置を比較…"/>
          <p:cNvSpPr txBox="1"/>
          <p:nvPr>
            <p:ph type="body" sz="quarter" idx="1"/>
          </p:nvPr>
        </p:nvSpPr>
        <p:spPr>
          <a:xfrm>
            <a:off x="252452" y="1626658"/>
            <a:ext cx="12499896" cy="1925200"/>
          </a:xfrm>
          <a:prstGeom prst="rect">
            <a:avLst/>
          </a:prstGeom>
        </p:spPr>
        <p:txBody>
          <a:bodyPr/>
          <a:lstStyle/>
          <a:p>
            <a:pPr/>
            <a:r>
              <a:t>モジュール間での放電を防ぐためのカプトンシートの配置を比較</a:t>
            </a:r>
          </a:p>
          <a:p>
            <a:pPr lvl="1"/>
            <a:r>
              <a:t>カプトンシート(50μm)がチャージアップした状況を仮定</a:t>
            </a:r>
          </a:p>
        </p:txBody>
      </p:sp>
      <p:sp>
        <p:nvSpPr>
          <p:cNvPr id="332"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3" name="A951F3FE-AB03-44A8-845E-6169457A30FE.png" descr="A951F3FE-AB03-44A8-845E-6169457A30FE.png"/>
          <p:cNvPicPr>
            <a:picLocks noChangeAspect="1"/>
          </p:cNvPicPr>
          <p:nvPr/>
        </p:nvPicPr>
        <p:blipFill>
          <a:blip r:embed="rId2">
            <a:extLst/>
          </a:blip>
          <a:stretch>
            <a:fillRect/>
          </a:stretch>
        </p:blipFill>
        <p:spPr>
          <a:xfrm>
            <a:off x="241480" y="5387826"/>
            <a:ext cx="3908094" cy="3434158"/>
          </a:xfrm>
          <a:prstGeom prst="rect">
            <a:avLst/>
          </a:prstGeom>
          <a:ln w="12700">
            <a:miter lim="400000"/>
          </a:ln>
        </p:spPr>
      </p:pic>
      <p:sp>
        <p:nvSpPr>
          <p:cNvPr id="334" name="カプトンシートなし"/>
          <p:cNvSpPr txBox="1"/>
          <p:nvPr/>
        </p:nvSpPr>
        <p:spPr>
          <a:xfrm>
            <a:off x="204042" y="4738212"/>
            <a:ext cx="2857501"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カプトンシートなし</a:t>
            </a:r>
          </a:p>
        </p:txBody>
      </p:sp>
      <p:pic>
        <p:nvPicPr>
          <p:cNvPr id="335" name="C0624B81-CC04-42FD-B8E2-E6C37D7A721C.png" descr="C0624B81-CC04-42FD-B8E2-E6C37D7A721C.png"/>
          <p:cNvPicPr>
            <a:picLocks noChangeAspect="1"/>
          </p:cNvPicPr>
          <p:nvPr/>
        </p:nvPicPr>
        <p:blipFill>
          <a:blip r:embed="rId3">
            <a:extLst/>
          </a:blip>
          <a:stretch>
            <a:fillRect/>
          </a:stretch>
        </p:blipFill>
        <p:spPr>
          <a:xfrm>
            <a:off x="4393114" y="5387826"/>
            <a:ext cx="4218572" cy="3434158"/>
          </a:xfrm>
          <a:prstGeom prst="rect">
            <a:avLst/>
          </a:prstGeom>
          <a:ln w="12700">
            <a:miter lim="400000"/>
          </a:ln>
        </p:spPr>
      </p:pic>
      <p:pic>
        <p:nvPicPr>
          <p:cNvPr id="336" name="C56432F5-52E0-4757-92EA-7693E78D3B9C.png" descr="C56432F5-52E0-4757-92EA-7693E78D3B9C.png"/>
          <p:cNvPicPr>
            <a:picLocks noChangeAspect="1"/>
          </p:cNvPicPr>
          <p:nvPr/>
        </p:nvPicPr>
        <p:blipFill>
          <a:blip r:embed="rId4">
            <a:extLst/>
          </a:blip>
          <a:stretch>
            <a:fillRect/>
          </a:stretch>
        </p:blipFill>
        <p:spPr>
          <a:xfrm>
            <a:off x="8987103" y="5387826"/>
            <a:ext cx="3934973" cy="3434158"/>
          </a:xfrm>
          <a:prstGeom prst="rect">
            <a:avLst/>
          </a:prstGeom>
          <a:ln w="12700">
            <a:miter lim="400000"/>
          </a:ln>
        </p:spPr>
      </p:pic>
      <p:sp>
        <p:nvSpPr>
          <p:cNvPr id="337" name="アノード直下に配置"/>
          <p:cNvSpPr txBox="1"/>
          <p:nvPr/>
        </p:nvSpPr>
        <p:spPr>
          <a:xfrm>
            <a:off x="4510455" y="4738212"/>
            <a:ext cx="2802637"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アノード直下に配置</a:t>
            </a:r>
          </a:p>
        </p:txBody>
      </p:sp>
      <p:sp>
        <p:nvSpPr>
          <p:cNvPr id="338" name="GNDメッシュ直上に配置"/>
          <p:cNvSpPr txBox="1"/>
          <p:nvPr/>
        </p:nvSpPr>
        <p:spPr>
          <a:xfrm>
            <a:off x="8649949" y="4738212"/>
            <a:ext cx="3594202"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GNDメッシュ直上に配置</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FEMMによる電場シミュレーション"/>
          <p:cNvSpPr txBox="1"/>
          <p:nvPr>
            <p:ph type="title"/>
          </p:nvPr>
        </p:nvSpPr>
        <p:spPr>
          <a:prstGeom prst="rect">
            <a:avLst/>
          </a:prstGeom>
        </p:spPr>
        <p:txBody>
          <a:bodyPr/>
          <a:lstStyle/>
          <a:p>
            <a:pPr/>
            <a:r>
              <a:t>FEMMによる電場シミュレーション</a:t>
            </a:r>
          </a:p>
        </p:txBody>
      </p:sp>
      <p:sp>
        <p:nvSpPr>
          <p:cNvPr id="341" name="モジュール間での放電を防ぐための カプトンシートの配置を比較…"/>
          <p:cNvSpPr txBox="1"/>
          <p:nvPr>
            <p:ph type="body" sz="quarter" idx="1"/>
          </p:nvPr>
        </p:nvSpPr>
        <p:spPr>
          <a:xfrm>
            <a:off x="252452" y="1626658"/>
            <a:ext cx="6852402" cy="2942905"/>
          </a:xfrm>
          <a:prstGeom prst="rect">
            <a:avLst/>
          </a:prstGeom>
        </p:spPr>
        <p:txBody>
          <a:bodyPr/>
          <a:lstStyle/>
          <a:p>
            <a:pPr/>
            <a:r>
              <a:t>モジュール間での放電を防ぐための</a:t>
            </a:r>
            <a:br/>
            <a:r>
              <a:t>カプトンシートの配置を比較</a:t>
            </a:r>
          </a:p>
          <a:p>
            <a:pPr lvl="1"/>
            <a:r>
              <a:t>横向きの電場が負になるとドリフトしてきた電離電子が壁にぶつかって減ってしまう</a:t>
            </a:r>
          </a:p>
        </p:txBody>
      </p:sp>
      <p:sp>
        <p:nvSpPr>
          <p:cNvPr id="342"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3" name="A951F3FE-AB03-44A8-845E-6169457A30FE.png" descr="A951F3FE-AB03-44A8-845E-6169457A30FE.png"/>
          <p:cNvPicPr>
            <a:picLocks noChangeAspect="1"/>
          </p:cNvPicPr>
          <p:nvPr/>
        </p:nvPicPr>
        <p:blipFill>
          <a:blip r:embed="rId2">
            <a:extLst/>
          </a:blip>
          <a:stretch>
            <a:fillRect/>
          </a:stretch>
        </p:blipFill>
        <p:spPr>
          <a:xfrm>
            <a:off x="1093578" y="4278777"/>
            <a:ext cx="5994999" cy="5247780"/>
          </a:xfrm>
          <a:prstGeom prst="rect">
            <a:avLst/>
          </a:prstGeom>
          <a:ln w="12700">
            <a:miter lim="400000"/>
          </a:ln>
        </p:spPr>
      </p:pic>
      <p:sp>
        <p:nvSpPr>
          <p:cNvPr id="344" name="テキスト"/>
          <p:cNvSpPr txBox="1"/>
          <p:nvPr/>
        </p:nvSpPr>
        <p:spPr>
          <a:xfrm>
            <a:off x="512590" y="-2979502"/>
            <a:ext cx="1270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2800"/>
              </a:lnSpc>
              <a:defRPr sz="1200">
                <a:latin typeface="Times Roman"/>
                <a:ea typeface="Times Roman"/>
                <a:cs typeface="Times Roman"/>
                <a:sym typeface="Times Roman"/>
              </a:defRPr>
            </a:pPr>
          </a:p>
        </p:txBody>
      </p:sp>
      <p:pic>
        <p:nvPicPr>
          <p:cNvPr id="345" name="不明.png" descr="不明.png"/>
          <p:cNvPicPr>
            <a:picLocks noChangeAspect="1"/>
          </p:cNvPicPr>
          <p:nvPr/>
        </p:nvPicPr>
        <p:blipFill>
          <a:blip r:embed="rId3">
            <a:extLst/>
          </a:blip>
          <a:srcRect l="2349" t="0" r="7561" b="3824"/>
          <a:stretch>
            <a:fillRect/>
          </a:stretch>
        </p:blipFill>
        <p:spPr>
          <a:xfrm>
            <a:off x="7853567" y="1322813"/>
            <a:ext cx="4628878" cy="2506844"/>
          </a:xfrm>
          <a:prstGeom prst="rect">
            <a:avLst/>
          </a:prstGeom>
          <a:ln w="12700">
            <a:miter lim="400000"/>
          </a:ln>
        </p:spPr>
      </p:pic>
      <p:sp>
        <p:nvSpPr>
          <p:cNvPr id="346" name="テキスト"/>
          <p:cNvSpPr txBox="1"/>
          <p:nvPr/>
        </p:nvSpPr>
        <p:spPr>
          <a:xfrm>
            <a:off x="0" y="-228601"/>
            <a:ext cx="1270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2800"/>
              </a:lnSpc>
              <a:defRPr sz="1200">
                <a:latin typeface="Times Roman"/>
                <a:ea typeface="Times Roman"/>
                <a:cs typeface="Times Roman"/>
                <a:sym typeface="Times Roman"/>
              </a:defRPr>
            </a:pPr>
          </a:p>
        </p:txBody>
      </p:sp>
      <p:pic>
        <p:nvPicPr>
          <p:cNvPr id="347" name="8D71182C-D15E-4102-A2CF-5A0C86DD84F4.png" descr="8D71182C-D15E-4102-A2CF-5A0C86DD84F4.png"/>
          <p:cNvPicPr>
            <a:picLocks noChangeAspect="1"/>
          </p:cNvPicPr>
          <p:nvPr/>
        </p:nvPicPr>
        <p:blipFill>
          <a:blip r:embed="rId4">
            <a:extLst/>
          </a:blip>
          <a:srcRect l="3804" t="0" r="6909" b="5492"/>
          <a:stretch>
            <a:fillRect/>
          </a:stretch>
        </p:blipFill>
        <p:spPr>
          <a:xfrm>
            <a:off x="7918060" y="4173151"/>
            <a:ext cx="4499806" cy="2424444"/>
          </a:xfrm>
          <a:prstGeom prst="rect">
            <a:avLst/>
          </a:prstGeom>
          <a:ln w="12700">
            <a:miter lim="400000"/>
          </a:ln>
        </p:spPr>
      </p:pic>
      <p:pic>
        <p:nvPicPr>
          <p:cNvPr id="348" name="B7DB77CC-CAC8-4E61-B231-437479137397.png" descr="B7DB77CC-CAC8-4E61-B231-437479137397.png"/>
          <p:cNvPicPr>
            <a:picLocks noChangeAspect="1"/>
          </p:cNvPicPr>
          <p:nvPr/>
        </p:nvPicPr>
        <p:blipFill>
          <a:blip r:embed="rId5">
            <a:extLst/>
          </a:blip>
          <a:stretch>
            <a:fillRect/>
          </a:stretch>
        </p:blipFill>
        <p:spPr>
          <a:xfrm>
            <a:off x="7723357" y="6941335"/>
            <a:ext cx="5230185" cy="266215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ニュートリノを伴わない二重ベータ崩壊(0νββ)"/>
          <p:cNvSpPr txBox="1"/>
          <p:nvPr>
            <p:ph type="title"/>
          </p:nvPr>
        </p:nvSpPr>
        <p:spPr>
          <a:prstGeom prst="rect">
            <a:avLst/>
          </a:prstGeom>
        </p:spPr>
        <p:txBody>
          <a:bodyPr/>
          <a:lstStyle>
            <a:lvl1pPr defTabSz="549148">
              <a:defRPr sz="4230"/>
            </a:lvl1pPr>
          </a:lstStyle>
          <a:p>
            <a:pPr/>
            <a:r>
              <a:t>ニュートリノを伴わない二重ベータ崩壊(0νββ)</a:t>
            </a:r>
          </a:p>
        </p:txBody>
      </p:sp>
      <p:sp>
        <p:nvSpPr>
          <p:cNvPr id="138" name="ニュートリノはマヨラナ粒子か？…"/>
          <p:cNvSpPr txBox="1"/>
          <p:nvPr>
            <p:ph type="body" sz="quarter" idx="1"/>
          </p:nvPr>
        </p:nvSpPr>
        <p:spPr>
          <a:xfrm>
            <a:off x="252452" y="1626658"/>
            <a:ext cx="12499896" cy="1895988"/>
          </a:xfrm>
          <a:prstGeom prst="rect">
            <a:avLst/>
          </a:prstGeom>
        </p:spPr>
        <p:txBody>
          <a:bodyPr/>
          <a:lstStyle/>
          <a:p>
            <a:pPr/>
            <a:r>
              <a:t>ニュートリノはマヨラナ粒子か？</a:t>
            </a:r>
          </a:p>
          <a:p>
            <a:pPr lvl="1"/>
            <a:r>
              <a:t>ニュートリノが異常に軽い理由</a:t>
            </a:r>
          </a:p>
          <a:p>
            <a:pPr lvl="1"/>
            <a:r>
              <a:t>物質優勢宇宙の謎</a:t>
            </a:r>
          </a:p>
        </p:txBody>
      </p:sp>
      <p:sp>
        <p:nvSpPr>
          <p:cNvPr id="139"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0" name="イメージ" descr="イメージ"/>
          <p:cNvPicPr>
            <a:picLocks noChangeAspect="1"/>
          </p:cNvPicPr>
          <p:nvPr/>
        </p:nvPicPr>
        <p:blipFill>
          <a:blip r:embed="rId2">
            <a:extLst/>
          </a:blip>
          <a:stretch>
            <a:fillRect/>
          </a:stretch>
        </p:blipFill>
        <p:spPr>
          <a:xfrm>
            <a:off x="5411126" y="2174240"/>
            <a:ext cx="2428571" cy="385936"/>
          </a:xfrm>
          <a:prstGeom prst="rect">
            <a:avLst/>
          </a:prstGeom>
          <a:ln w="12700">
            <a:miter lim="400000"/>
          </a:ln>
        </p:spPr>
      </p:pic>
      <p:sp>
        <p:nvSpPr>
          <p:cNvPr id="141" name="0νββ"/>
          <p:cNvSpPr txBox="1"/>
          <p:nvPr/>
        </p:nvSpPr>
        <p:spPr>
          <a:xfrm>
            <a:off x="2976117" y="5686644"/>
            <a:ext cx="1411111" cy="400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spcBef>
                <a:spcPts val="1000"/>
              </a:spcBef>
              <a:defRPr sz="2300">
                <a:solidFill>
                  <a:srgbClr val="0F0F0F"/>
                </a:solidFill>
                <a:latin typeface="+mn-lt"/>
                <a:ea typeface="+mn-ea"/>
                <a:cs typeface="+mn-cs"/>
                <a:sym typeface="ヒラギノ角ゴ ProN W3"/>
              </a:defRPr>
            </a:pPr>
            <a:r>
              <a:t>0νββ</a:t>
            </a:r>
          </a:p>
        </p:txBody>
      </p:sp>
      <p:pic>
        <p:nvPicPr>
          <p:cNvPr id="142" name="イメージ" descr="イメージ"/>
          <p:cNvPicPr>
            <a:picLocks noChangeAspect="1"/>
          </p:cNvPicPr>
          <p:nvPr/>
        </p:nvPicPr>
        <p:blipFill>
          <a:blip r:embed="rId3">
            <a:extLst/>
          </a:blip>
          <a:stretch>
            <a:fillRect/>
          </a:stretch>
        </p:blipFill>
        <p:spPr>
          <a:xfrm>
            <a:off x="2476470" y="3412299"/>
            <a:ext cx="7362034" cy="5163572"/>
          </a:xfrm>
          <a:prstGeom prst="rect">
            <a:avLst/>
          </a:prstGeom>
          <a:ln w="12700">
            <a:miter lim="400000"/>
          </a:ln>
        </p:spPr>
      </p:pic>
      <p:pic>
        <p:nvPicPr>
          <p:cNvPr id="143" name="イメージ" descr="イメージ"/>
          <p:cNvPicPr>
            <a:picLocks noChangeAspect="1"/>
          </p:cNvPicPr>
          <p:nvPr/>
        </p:nvPicPr>
        <p:blipFill>
          <a:blip r:embed="rId4">
            <a:extLst/>
          </a:blip>
          <a:stretch>
            <a:fillRect/>
          </a:stretch>
        </p:blipFill>
        <p:spPr>
          <a:xfrm>
            <a:off x="8384726" y="2898374"/>
            <a:ext cx="1812838" cy="1812839"/>
          </a:xfrm>
          <a:prstGeom prst="rect">
            <a:avLst/>
          </a:prstGeom>
          <a:ln w="12700">
            <a:miter lim="400000"/>
          </a:ln>
        </p:spPr>
      </p:pic>
      <p:pic>
        <p:nvPicPr>
          <p:cNvPr id="144" name="イメージ" descr="イメージ"/>
          <p:cNvPicPr>
            <a:picLocks noChangeAspect="1"/>
          </p:cNvPicPr>
          <p:nvPr/>
        </p:nvPicPr>
        <p:blipFill>
          <a:blip r:embed="rId5">
            <a:extLst/>
          </a:blip>
          <a:stretch>
            <a:fillRect/>
          </a:stretch>
        </p:blipFill>
        <p:spPr>
          <a:xfrm>
            <a:off x="5595981" y="2898374"/>
            <a:ext cx="1812838" cy="1812839"/>
          </a:xfrm>
          <a:prstGeom prst="rect">
            <a:avLst/>
          </a:prstGeom>
          <a:ln w="12700">
            <a:miter lim="400000"/>
          </a:ln>
        </p:spPr>
      </p:pic>
      <p:sp>
        <p:nvSpPr>
          <p:cNvPr id="145" name="電子の運動エネルギー和がQ値に一致…"/>
          <p:cNvSpPr txBox="1"/>
          <p:nvPr/>
        </p:nvSpPr>
        <p:spPr>
          <a:xfrm>
            <a:off x="930565" y="8694364"/>
            <a:ext cx="8262520"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電子の運動エネルギー和がQ値に一致</a:t>
            </a:r>
          </a:p>
          <a:p>
            <a:pPr algn="l"/>
            <a:r>
              <a:t>—&gt; 高エネルギー分解能&amp;背景事象の削減で検出を目指す！</a:t>
            </a:r>
          </a:p>
        </p:txBody>
      </p:sp>
      <p:sp>
        <p:nvSpPr>
          <p:cNvPr id="146" name="Q値=2458 keV"/>
          <p:cNvSpPr txBox="1"/>
          <p:nvPr/>
        </p:nvSpPr>
        <p:spPr>
          <a:xfrm>
            <a:off x="8271962" y="7966640"/>
            <a:ext cx="2484730"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Q値=2458 keV</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高圧キセノンガスTPC AXEL"/>
          <p:cNvSpPr txBox="1"/>
          <p:nvPr>
            <p:ph type="title"/>
          </p:nvPr>
        </p:nvSpPr>
        <p:spPr>
          <a:prstGeom prst="rect">
            <a:avLst/>
          </a:prstGeom>
        </p:spPr>
        <p:txBody>
          <a:bodyPr/>
          <a:lstStyle/>
          <a:p>
            <a:pPr/>
            <a:r>
              <a:t>高圧キセノンガスTPC AXEL</a:t>
            </a:r>
          </a:p>
        </p:txBody>
      </p:sp>
      <p:sp>
        <p:nvSpPr>
          <p:cNvPr id="149" name="Q値(2458 keV)での性能評価に向けて 180L大型試作機を開発中"/>
          <p:cNvSpPr txBox="1"/>
          <p:nvPr>
            <p:ph type="body" sz="quarter" idx="1"/>
          </p:nvPr>
        </p:nvSpPr>
        <p:spPr>
          <a:xfrm>
            <a:off x="319384" y="7142354"/>
            <a:ext cx="7350127" cy="2300278"/>
          </a:xfrm>
          <a:prstGeom prst="rect">
            <a:avLst/>
          </a:prstGeom>
        </p:spPr>
        <p:txBody>
          <a:bodyPr/>
          <a:lstStyle/>
          <a:p>
            <a:pPr/>
            <a:r>
              <a:t>Q値(2458 keV)での性能評価に向けて</a:t>
            </a:r>
            <a:br/>
            <a:r>
              <a:t>180L大型試作機を開発中</a:t>
            </a:r>
          </a:p>
        </p:txBody>
      </p:sp>
      <p:sp>
        <p:nvSpPr>
          <p:cNvPr id="150"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53" name="グループ"/>
          <p:cNvGrpSpPr/>
          <p:nvPr/>
        </p:nvGrpSpPr>
        <p:grpSpPr>
          <a:xfrm>
            <a:off x="1644021" y="2385519"/>
            <a:ext cx="5747895" cy="4055270"/>
            <a:chOff x="0" y="0"/>
            <a:chExt cx="5747893" cy="4055268"/>
          </a:xfrm>
        </p:grpSpPr>
        <p:pic>
          <p:nvPicPr>
            <p:cNvPr id="151" name="fig_AXEL_Detector_inner.png" descr="fig_AXEL_Detector_inner.png"/>
            <p:cNvPicPr>
              <a:picLocks noChangeAspect="1"/>
            </p:cNvPicPr>
            <p:nvPr/>
          </p:nvPicPr>
          <p:blipFill>
            <a:blip r:embed="rId2">
              <a:extLst/>
            </a:blip>
            <a:srcRect l="4280" t="10842" r="8266" b="10842"/>
            <a:stretch>
              <a:fillRect/>
            </a:stretch>
          </p:blipFill>
          <p:spPr>
            <a:xfrm>
              <a:off x="203734" y="463947"/>
              <a:ext cx="4950176" cy="3127566"/>
            </a:xfrm>
            <a:prstGeom prst="rect">
              <a:avLst/>
            </a:prstGeom>
            <a:ln w="12700" cap="flat">
              <a:noFill/>
              <a:miter lim="400000"/>
            </a:ln>
            <a:effectLst/>
          </p:spPr>
        </p:pic>
        <p:pic>
          <p:nvPicPr>
            <p:cNvPr id="152" name="fig_AXEL_Detector_chamber.png" descr="fig_AXEL_Detector_chamber.png"/>
            <p:cNvPicPr>
              <a:picLocks noChangeAspect="1"/>
            </p:cNvPicPr>
            <p:nvPr/>
          </p:nvPicPr>
          <p:blipFill>
            <a:blip r:embed="rId3">
              <a:extLst/>
            </a:blip>
            <a:srcRect l="0" t="0" r="0" b="1"/>
            <a:stretch>
              <a:fillRect/>
            </a:stretch>
          </p:blipFill>
          <p:spPr>
            <a:xfrm>
              <a:off x="0" y="0"/>
              <a:ext cx="5747894" cy="40552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799" y="21600"/>
                  </a:lnTo>
                  <a:lnTo>
                    <a:pt x="21600" y="21600"/>
                  </a:lnTo>
                  <a:lnTo>
                    <a:pt x="21600" y="10800"/>
                  </a:lnTo>
                  <a:lnTo>
                    <a:pt x="21600" y="0"/>
                  </a:lnTo>
                  <a:lnTo>
                    <a:pt x="10799" y="0"/>
                  </a:lnTo>
                  <a:lnTo>
                    <a:pt x="0" y="0"/>
                  </a:lnTo>
                  <a:close/>
                  <a:moveTo>
                    <a:pt x="10746" y="841"/>
                  </a:moveTo>
                  <a:cubicBezTo>
                    <a:pt x="18822" y="826"/>
                    <a:pt x="18977" y="828"/>
                    <a:pt x="19133" y="941"/>
                  </a:cubicBezTo>
                  <a:cubicBezTo>
                    <a:pt x="19351" y="1098"/>
                    <a:pt x="19714" y="1666"/>
                    <a:pt x="19889" y="2127"/>
                  </a:cubicBezTo>
                  <a:cubicBezTo>
                    <a:pt x="20420" y="3515"/>
                    <a:pt x="20740" y="5205"/>
                    <a:pt x="20962" y="7790"/>
                  </a:cubicBezTo>
                  <a:cubicBezTo>
                    <a:pt x="21077" y="9136"/>
                    <a:pt x="21066" y="12705"/>
                    <a:pt x="20941" y="14104"/>
                  </a:cubicBezTo>
                  <a:cubicBezTo>
                    <a:pt x="20621" y="17677"/>
                    <a:pt x="19919" y="20183"/>
                    <a:pt x="19088" y="20716"/>
                  </a:cubicBezTo>
                  <a:cubicBezTo>
                    <a:pt x="18914" y="20829"/>
                    <a:pt x="18745" y="20831"/>
                    <a:pt x="10799" y="20826"/>
                  </a:cubicBezTo>
                  <a:cubicBezTo>
                    <a:pt x="5187" y="20823"/>
                    <a:pt x="2646" y="20802"/>
                    <a:pt x="2550" y="20759"/>
                  </a:cubicBezTo>
                  <a:cubicBezTo>
                    <a:pt x="2233" y="20615"/>
                    <a:pt x="1793" y="19875"/>
                    <a:pt x="1512" y="19015"/>
                  </a:cubicBezTo>
                  <a:cubicBezTo>
                    <a:pt x="416" y="15657"/>
                    <a:pt x="192" y="9115"/>
                    <a:pt x="1020" y="4634"/>
                  </a:cubicBezTo>
                  <a:cubicBezTo>
                    <a:pt x="1352" y="2836"/>
                    <a:pt x="1830" y="1527"/>
                    <a:pt x="2334" y="1034"/>
                  </a:cubicBezTo>
                  <a:lnTo>
                    <a:pt x="2516" y="856"/>
                  </a:lnTo>
                  <a:lnTo>
                    <a:pt x="10746" y="841"/>
                  </a:lnTo>
                  <a:close/>
                </a:path>
              </a:pathLst>
            </a:custGeom>
            <a:ln w="12700" cap="flat">
              <a:noFill/>
              <a:miter lim="400000"/>
            </a:ln>
            <a:effectLst/>
          </p:spPr>
        </p:pic>
      </p:grpSp>
      <p:sp>
        <p:nvSpPr>
          <p:cNvPr id="154" name="コールアウト"/>
          <p:cNvSpPr/>
          <p:nvPr/>
        </p:nvSpPr>
        <p:spPr>
          <a:xfrm>
            <a:off x="6711923" y="2410919"/>
            <a:ext cx="3802461" cy="39536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96" y="0"/>
                </a:moveTo>
                <a:lnTo>
                  <a:pt x="6696" y="6351"/>
                </a:lnTo>
                <a:lnTo>
                  <a:pt x="0" y="7817"/>
                </a:lnTo>
                <a:lnTo>
                  <a:pt x="6696" y="9282"/>
                </a:lnTo>
                <a:lnTo>
                  <a:pt x="6696" y="21600"/>
                </a:lnTo>
                <a:lnTo>
                  <a:pt x="21600" y="21600"/>
                </a:lnTo>
                <a:lnTo>
                  <a:pt x="21600" y="0"/>
                </a:lnTo>
                <a:lnTo>
                  <a:pt x="6696" y="0"/>
                </a:lnTo>
                <a:close/>
              </a:path>
            </a:pathLst>
          </a:custGeom>
          <a:solidFill>
            <a:srgbClr val="FFFFFF"/>
          </a:solidFill>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155" name="fig_ELCC_CrossSection.png" descr="fig_ELCC_CrossSection.png"/>
          <p:cNvPicPr>
            <a:picLocks noChangeAspect="1"/>
          </p:cNvPicPr>
          <p:nvPr/>
        </p:nvPicPr>
        <p:blipFill>
          <a:blip r:embed="rId4">
            <a:extLst/>
          </a:blip>
          <a:srcRect l="8555" t="16756" r="0" b="7119"/>
          <a:stretch>
            <a:fillRect/>
          </a:stretch>
        </p:blipFill>
        <p:spPr>
          <a:xfrm>
            <a:off x="8115460" y="2616704"/>
            <a:ext cx="2286212" cy="3642824"/>
          </a:xfrm>
          <a:prstGeom prst="rect">
            <a:avLst/>
          </a:prstGeom>
          <a:ln w="12700">
            <a:miter lim="400000"/>
          </a:ln>
        </p:spPr>
      </p:pic>
      <p:sp>
        <p:nvSpPr>
          <p:cNvPr id="156" name="大質量の崩壊核：…"/>
          <p:cNvSpPr/>
          <p:nvPr/>
        </p:nvSpPr>
        <p:spPr>
          <a:xfrm>
            <a:off x="959017" y="1551059"/>
            <a:ext cx="2614216" cy="16132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2" y="0"/>
                </a:moveTo>
                <a:cubicBezTo>
                  <a:pt x="394" y="0"/>
                  <a:pt x="0" y="639"/>
                  <a:pt x="0" y="1429"/>
                </a:cubicBezTo>
                <a:lnTo>
                  <a:pt x="0" y="13725"/>
                </a:lnTo>
                <a:cubicBezTo>
                  <a:pt x="0" y="14516"/>
                  <a:pt x="394" y="15155"/>
                  <a:pt x="882" y="15155"/>
                </a:cubicBezTo>
                <a:lnTo>
                  <a:pt x="18685" y="15155"/>
                </a:lnTo>
                <a:lnTo>
                  <a:pt x="21600" y="21600"/>
                </a:lnTo>
                <a:lnTo>
                  <a:pt x="20597" y="6589"/>
                </a:lnTo>
                <a:lnTo>
                  <a:pt x="20597" y="1429"/>
                </a:lnTo>
                <a:cubicBezTo>
                  <a:pt x="20597" y="639"/>
                  <a:pt x="20202" y="0"/>
                  <a:pt x="19714" y="0"/>
                </a:cubicBezTo>
                <a:lnTo>
                  <a:pt x="882" y="0"/>
                </a:lnTo>
                <a:close/>
              </a:path>
            </a:pathLst>
          </a:custGeom>
          <a:solidFill>
            <a:srgbClr val="FFFFFF"/>
          </a:solidFill>
          <a:ln w="50800">
            <a:solidFill>
              <a:schemeClr val="accent4">
                <a:hueOff val="-1081314"/>
                <a:satOff val="4338"/>
                <a:lumOff val="-8931"/>
              </a:schemeClr>
            </a:solidFill>
            <a:miter lim="400000"/>
          </a:ln>
          <a:extLst>
            <a:ext uri="{C572A759-6A51-4108-AA02-DFA0A04FC94B}">
              <ma14:wrappingTextBoxFlag xmlns:ma14="http://schemas.microsoft.com/office/mac/drawingml/2011/main" val="1"/>
            </a:ext>
          </a:extLst>
        </p:spPr>
        <p:txBody>
          <a:bodyPr lIns="50800" tIns="50800" rIns="50800" bIns="50800" anchor="ctr"/>
          <a:lstStyle/>
          <a:p>
            <a:pPr algn="l">
              <a:defRPr sz="2200">
                <a:solidFill>
                  <a:srgbClr val="0F0F0F"/>
                </a:solidFill>
                <a:latin typeface="+mn-lt"/>
                <a:ea typeface="+mn-ea"/>
                <a:cs typeface="+mn-cs"/>
                <a:sym typeface="ヒラギノ角ゴ ProN W3"/>
              </a:defRPr>
            </a:pPr>
            <a:r>
              <a:rPr>
                <a:latin typeface="ヒラギノ角ゴ ProN W6"/>
                <a:ea typeface="ヒラギノ角ゴ ProN W6"/>
                <a:cs typeface="ヒラギノ角ゴ ProN W6"/>
                <a:sym typeface="ヒラギノ角ゴ ProN W6"/>
              </a:rPr>
              <a:t>大質量の崩壊核：</a:t>
            </a:r>
          </a:p>
          <a:p>
            <a:pPr algn="l">
              <a:defRPr sz="2200">
                <a:solidFill>
                  <a:srgbClr val="0F0F0F"/>
                </a:solidFill>
                <a:latin typeface="+mn-lt"/>
                <a:ea typeface="+mn-ea"/>
                <a:cs typeface="+mn-cs"/>
                <a:sym typeface="ヒラギノ角ゴ ProN W3"/>
              </a:defRPr>
            </a:pPr>
            <a:r>
              <a:t>高圧Xeガス</a:t>
            </a:r>
          </a:p>
        </p:txBody>
      </p:sp>
      <p:sp>
        <p:nvSpPr>
          <p:cNvPr id="157" name="低背景事象：…"/>
          <p:cNvSpPr/>
          <p:nvPr/>
        </p:nvSpPr>
        <p:spPr>
          <a:xfrm>
            <a:off x="3651325" y="1573118"/>
            <a:ext cx="4356895" cy="2360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9" y="0"/>
                </a:moveTo>
                <a:cubicBezTo>
                  <a:pt x="236" y="0"/>
                  <a:pt x="0" y="437"/>
                  <a:pt x="0" y="977"/>
                </a:cubicBezTo>
                <a:lnTo>
                  <a:pt x="0" y="10297"/>
                </a:lnTo>
                <a:cubicBezTo>
                  <a:pt x="0" y="10837"/>
                  <a:pt x="236" y="11278"/>
                  <a:pt x="529" y="11278"/>
                </a:cubicBezTo>
                <a:lnTo>
                  <a:pt x="5236" y="11278"/>
                </a:lnTo>
                <a:lnTo>
                  <a:pt x="6328" y="21600"/>
                </a:lnTo>
                <a:lnTo>
                  <a:pt x="7422" y="11278"/>
                </a:lnTo>
                <a:lnTo>
                  <a:pt x="21069" y="11278"/>
                </a:lnTo>
                <a:cubicBezTo>
                  <a:pt x="21362" y="11278"/>
                  <a:pt x="21600" y="10837"/>
                  <a:pt x="21600" y="10297"/>
                </a:cubicBezTo>
                <a:lnTo>
                  <a:pt x="21600" y="977"/>
                </a:lnTo>
                <a:cubicBezTo>
                  <a:pt x="21600" y="437"/>
                  <a:pt x="21362" y="0"/>
                  <a:pt x="21069" y="0"/>
                </a:cubicBezTo>
                <a:lnTo>
                  <a:pt x="529" y="0"/>
                </a:lnTo>
                <a:close/>
              </a:path>
            </a:pathLst>
          </a:custGeom>
          <a:solidFill>
            <a:srgbClr val="FFFFFF"/>
          </a:solidFill>
          <a:ln w="50800">
            <a:solidFill>
              <a:schemeClr val="accent4">
                <a:hueOff val="-1081314"/>
                <a:satOff val="4338"/>
                <a:lumOff val="-8931"/>
              </a:schemeClr>
            </a:solidFill>
            <a:miter lim="400000"/>
          </a:ln>
          <a:extLst>
            <a:ext uri="{C572A759-6A51-4108-AA02-DFA0A04FC94B}">
              <ma14:wrappingTextBoxFlag xmlns:ma14="http://schemas.microsoft.com/office/mac/drawingml/2011/main" val="1"/>
            </a:ext>
          </a:extLst>
        </p:spPr>
        <p:txBody>
          <a:bodyPr lIns="50800" tIns="50800" rIns="50800" bIns="50800" anchor="ctr"/>
          <a:lstStyle/>
          <a:p>
            <a:pPr algn="l">
              <a:defRPr sz="2200">
                <a:solidFill>
                  <a:srgbClr val="0F0F0F"/>
                </a:solidFill>
                <a:latin typeface="+mn-lt"/>
                <a:ea typeface="+mn-ea"/>
                <a:cs typeface="+mn-cs"/>
                <a:sym typeface="ヒラギノ角ゴ ProN W3"/>
              </a:defRPr>
            </a:pPr>
            <a:r>
              <a:rPr>
                <a:latin typeface="ヒラギノ角ゴ ProN W6"/>
                <a:ea typeface="ヒラギノ角ゴ ProN W6"/>
                <a:cs typeface="ヒラギノ角ゴ ProN W6"/>
                <a:sym typeface="ヒラギノ角ゴ ProN W6"/>
              </a:rPr>
              <a:t>低背景事象：</a:t>
            </a:r>
          </a:p>
          <a:p>
            <a:pPr algn="l">
              <a:defRPr sz="2200">
                <a:solidFill>
                  <a:srgbClr val="0F0F0F"/>
                </a:solidFill>
                <a:latin typeface="+mn-lt"/>
                <a:ea typeface="+mn-ea"/>
                <a:cs typeface="+mn-cs"/>
                <a:sym typeface="ヒラギノ角ゴ ProN W3"/>
              </a:defRPr>
            </a:pPr>
            <a:r>
              <a:t>飛跡再構成による背景事象の除去</a:t>
            </a:r>
          </a:p>
        </p:txBody>
      </p:sp>
      <p:sp>
        <p:nvSpPr>
          <p:cNvPr id="158" name="高エネルギー分解能：…"/>
          <p:cNvSpPr/>
          <p:nvPr/>
        </p:nvSpPr>
        <p:spPr>
          <a:xfrm>
            <a:off x="8271261" y="1291932"/>
            <a:ext cx="4211242" cy="27019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8" y="0"/>
                </a:moveTo>
                <a:cubicBezTo>
                  <a:pt x="245" y="0"/>
                  <a:pt x="0" y="381"/>
                  <a:pt x="0" y="853"/>
                </a:cubicBezTo>
                <a:lnTo>
                  <a:pt x="0" y="14817"/>
                </a:lnTo>
                <a:cubicBezTo>
                  <a:pt x="0" y="15289"/>
                  <a:pt x="245" y="15670"/>
                  <a:pt x="548" y="15670"/>
                </a:cubicBezTo>
                <a:lnTo>
                  <a:pt x="6017" y="15670"/>
                </a:lnTo>
                <a:lnTo>
                  <a:pt x="7147" y="21600"/>
                </a:lnTo>
                <a:lnTo>
                  <a:pt x="8279" y="15670"/>
                </a:lnTo>
                <a:lnTo>
                  <a:pt x="21052" y="15670"/>
                </a:lnTo>
                <a:cubicBezTo>
                  <a:pt x="21355" y="15670"/>
                  <a:pt x="21600" y="15289"/>
                  <a:pt x="21600" y="14817"/>
                </a:cubicBezTo>
                <a:lnTo>
                  <a:pt x="21600" y="853"/>
                </a:lnTo>
                <a:cubicBezTo>
                  <a:pt x="21600" y="381"/>
                  <a:pt x="21355" y="0"/>
                  <a:pt x="21052" y="0"/>
                </a:cubicBezTo>
                <a:lnTo>
                  <a:pt x="548" y="0"/>
                </a:lnTo>
                <a:close/>
              </a:path>
            </a:pathLst>
          </a:custGeom>
          <a:solidFill>
            <a:srgbClr val="FFFFFF"/>
          </a:solidFill>
          <a:ln w="50800">
            <a:solidFill>
              <a:schemeClr val="accent4">
                <a:hueOff val="-1081314"/>
                <a:satOff val="4338"/>
                <a:lumOff val="-8931"/>
              </a:schemeClr>
            </a:solidFill>
            <a:miter lim="400000"/>
          </a:ln>
          <a:extLst>
            <a:ext uri="{C572A759-6A51-4108-AA02-DFA0A04FC94B}">
              <ma14:wrappingTextBoxFlag xmlns:ma14="http://schemas.microsoft.com/office/mac/drawingml/2011/main" val="1"/>
            </a:ext>
          </a:extLst>
        </p:spPr>
        <p:txBody>
          <a:bodyPr lIns="50800" tIns="50800" rIns="50800" bIns="50800" anchor="ctr"/>
          <a:lstStyle/>
          <a:p>
            <a:pPr algn="l">
              <a:defRPr sz="2200">
                <a:solidFill>
                  <a:srgbClr val="0F0F0F"/>
                </a:solidFill>
                <a:latin typeface="+mn-lt"/>
                <a:ea typeface="+mn-ea"/>
                <a:cs typeface="+mn-cs"/>
                <a:sym typeface="ヒラギノ角ゴ ProN W3"/>
              </a:defRPr>
            </a:pPr>
            <a:r>
              <a:rPr>
                <a:latin typeface="ヒラギノ角ゴ ProN W6"/>
                <a:ea typeface="ヒラギノ角ゴ ProN W6"/>
                <a:cs typeface="ヒラギノ角ゴ ProN W6"/>
                <a:sym typeface="ヒラギノ角ゴ ProN W6"/>
              </a:rPr>
              <a:t>高エネルギー分解能：</a:t>
            </a:r>
          </a:p>
          <a:p>
            <a:pPr algn="l">
              <a:defRPr sz="2200">
                <a:solidFill>
                  <a:srgbClr val="0F0F0F"/>
                </a:solidFill>
                <a:latin typeface="+mn-lt"/>
                <a:ea typeface="+mn-ea"/>
                <a:cs typeface="+mn-cs"/>
                <a:sym typeface="ヒラギノ角ゴ ProN W3"/>
              </a:defRPr>
            </a:pPr>
            <a:r>
              <a:t>・電離電子数の揺らぎが少ない</a:t>
            </a:r>
          </a:p>
          <a:p>
            <a:pPr algn="l">
              <a:defRPr sz="2200">
                <a:solidFill>
                  <a:srgbClr val="0F0F0F"/>
                </a:solidFill>
                <a:latin typeface="+mn-lt"/>
                <a:ea typeface="+mn-ea"/>
                <a:cs typeface="+mn-cs"/>
                <a:sym typeface="ヒラギノ角ゴ ProN W3"/>
              </a:defRPr>
            </a:pPr>
            <a:r>
              <a:t>・EL過程を用いた線形増幅</a:t>
            </a:r>
          </a:p>
          <a:p>
            <a:pPr algn="l">
              <a:defRPr sz="2200">
                <a:solidFill>
                  <a:srgbClr val="0F0F0F"/>
                </a:solidFill>
                <a:latin typeface="+mn-lt"/>
                <a:ea typeface="+mn-ea"/>
                <a:cs typeface="+mn-cs"/>
                <a:sym typeface="ヒラギノ角ゴ ProN W3"/>
              </a:defRPr>
            </a:pPr>
            <a:r>
              <a:t>   —&gt; 目標0.5%FWHM@Q値</a:t>
            </a:r>
          </a:p>
        </p:txBody>
      </p:sp>
      <p:pic>
        <p:nvPicPr>
          <p:cNvPr id="159" name="IMG_7880.JPG" descr="IMG_7880.JPG"/>
          <p:cNvPicPr>
            <a:picLocks noChangeAspect="1"/>
          </p:cNvPicPr>
          <p:nvPr/>
        </p:nvPicPr>
        <p:blipFill>
          <a:blip r:embed="rId5">
            <a:extLst/>
          </a:blip>
          <a:stretch>
            <a:fillRect/>
          </a:stretch>
        </p:blipFill>
        <p:spPr>
          <a:xfrm>
            <a:off x="7880201" y="6459700"/>
            <a:ext cx="4150138" cy="3112604"/>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180L大型試作機の現状"/>
          <p:cNvSpPr txBox="1"/>
          <p:nvPr>
            <p:ph type="title"/>
          </p:nvPr>
        </p:nvSpPr>
        <p:spPr>
          <a:prstGeom prst="rect">
            <a:avLst/>
          </a:prstGeom>
        </p:spPr>
        <p:txBody>
          <a:bodyPr/>
          <a:lstStyle/>
          <a:p>
            <a:pPr/>
            <a:r>
              <a:t>180L大型試作機の現状</a:t>
            </a:r>
          </a:p>
        </p:txBody>
      </p:sp>
      <p:sp>
        <p:nvSpPr>
          <p:cNvPr id="162" name="22Naの511 keVのガンマ線による性能評価"/>
          <p:cNvSpPr txBox="1"/>
          <p:nvPr>
            <p:ph type="body" sz="half" idx="1"/>
          </p:nvPr>
        </p:nvSpPr>
        <p:spPr>
          <a:xfrm>
            <a:off x="252452" y="1626658"/>
            <a:ext cx="12499896" cy="2207148"/>
          </a:xfrm>
          <a:prstGeom prst="rect">
            <a:avLst/>
          </a:prstGeom>
        </p:spPr>
        <p:txBody>
          <a:bodyPr/>
          <a:lstStyle/>
          <a:p>
            <a:pPr/>
            <a:r>
              <a:rPr baseline="31999"/>
              <a:t>22</a:t>
            </a:r>
            <a:r>
              <a:t>Naの511 keVのガンマ線による性能評価</a:t>
            </a:r>
          </a:p>
        </p:txBody>
      </p:sp>
      <p:sp>
        <p:nvSpPr>
          <p:cNvPr id="163"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4" name="イメージ" descr="イメージ"/>
          <p:cNvPicPr>
            <a:picLocks noChangeAspect="1"/>
          </p:cNvPicPr>
          <p:nvPr/>
        </p:nvPicPr>
        <p:blipFill>
          <a:blip r:embed="rId2">
            <a:extLst/>
          </a:blip>
          <a:stretch>
            <a:fillRect/>
          </a:stretch>
        </p:blipFill>
        <p:spPr>
          <a:xfrm>
            <a:off x="165110" y="2858116"/>
            <a:ext cx="6966308" cy="4318780"/>
          </a:xfrm>
          <a:prstGeom prst="rect">
            <a:avLst/>
          </a:prstGeom>
          <a:ln w="12700">
            <a:miter lim="400000"/>
          </a:ln>
        </p:spPr>
      </p:pic>
      <p:pic>
        <p:nvPicPr>
          <p:cNvPr id="165" name="イメージ" descr="イメージ"/>
          <p:cNvPicPr>
            <a:picLocks noChangeAspect="1"/>
          </p:cNvPicPr>
          <p:nvPr/>
        </p:nvPicPr>
        <p:blipFill>
          <a:blip r:embed="rId3">
            <a:extLst/>
          </a:blip>
          <a:stretch>
            <a:fillRect/>
          </a:stretch>
        </p:blipFill>
        <p:spPr>
          <a:xfrm>
            <a:off x="7183080" y="2960441"/>
            <a:ext cx="5559060" cy="4114130"/>
          </a:xfrm>
          <a:prstGeom prst="rect">
            <a:avLst/>
          </a:prstGeom>
          <a:ln w="12700">
            <a:miter lim="400000"/>
          </a:ln>
        </p:spPr>
      </p:pic>
      <p:sp>
        <p:nvSpPr>
          <p:cNvPr id="166" name="1.73±0.07% FWHM@ 511 keV   —&gt; 0.79±0.03% FWHM (√Eで2458 keVに外挿)…"/>
          <p:cNvSpPr txBox="1"/>
          <p:nvPr/>
        </p:nvSpPr>
        <p:spPr>
          <a:xfrm>
            <a:off x="581391" y="7616531"/>
            <a:ext cx="8016851"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33375" indent="-333375" algn="l">
              <a:buSzPct val="145000"/>
              <a:buChar char="✓"/>
            </a:pPr>
            <a:r>
              <a:t>1.73±0.07% FWHM@ 511 keV</a:t>
            </a:r>
            <a:br/>
            <a:r>
              <a:t>  —&gt; 0.79±0.03% FWHM (√Eで2458 keVに外挿)</a:t>
            </a:r>
          </a:p>
          <a:p>
            <a:pPr marL="333375" indent="-333375" algn="l">
              <a:buSzPct val="145000"/>
              <a:buChar char="✓"/>
            </a:pPr>
            <a:r>
              <a:t>目標エネルギー分解能（0.5% FWHM）まであと一歩</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180L大型試作機のELCC"/>
          <p:cNvSpPr txBox="1"/>
          <p:nvPr>
            <p:ph type="title"/>
          </p:nvPr>
        </p:nvSpPr>
        <p:spPr>
          <a:prstGeom prst="rect">
            <a:avLst/>
          </a:prstGeom>
        </p:spPr>
        <p:txBody>
          <a:bodyPr/>
          <a:lstStyle/>
          <a:p>
            <a:pPr/>
            <a:r>
              <a:t>180L大型試作機のELCC</a:t>
            </a:r>
          </a:p>
        </p:txBody>
      </p:sp>
      <p:sp>
        <p:nvSpPr>
          <p:cNvPr id="169"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0" name="IMG_0018.jpg" descr="IMG_0018.jpg"/>
          <p:cNvPicPr>
            <a:picLocks noChangeAspect="1"/>
          </p:cNvPicPr>
          <p:nvPr/>
        </p:nvPicPr>
        <p:blipFill>
          <a:blip r:embed="rId2">
            <a:extLst/>
          </a:blip>
          <a:srcRect l="0" t="8623" r="44649" b="14252"/>
          <a:stretch>
            <a:fillRect/>
          </a:stretch>
        </p:blipFill>
        <p:spPr>
          <a:xfrm>
            <a:off x="1156812" y="2339397"/>
            <a:ext cx="4074039" cy="4257503"/>
          </a:xfrm>
          <a:prstGeom prst="rect">
            <a:avLst/>
          </a:prstGeom>
          <a:ln w="12700">
            <a:miter lim="400000"/>
          </a:ln>
        </p:spPr>
      </p:pic>
      <p:pic>
        <p:nvPicPr>
          <p:cNvPr id="171" name="IMG_6506.JPG" descr="IMG_6506.JPG"/>
          <p:cNvPicPr>
            <a:picLocks noChangeAspect="1"/>
          </p:cNvPicPr>
          <p:nvPr/>
        </p:nvPicPr>
        <p:blipFill>
          <a:blip r:embed="rId3">
            <a:extLst/>
          </a:blip>
          <a:stretch>
            <a:fillRect/>
          </a:stretch>
        </p:blipFill>
        <p:spPr>
          <a:xfrm>
            <a:off x="6786875" y="2323361"/>
            <a:ext cx="5676901" cy="4257676"/>
          </a:xfrm>
          <a:prstGeom prst="rect">
            <a:avLst/>
          </a:prstGeom>
          <a:ln w="12700">
            <a:miter lim="400000"/>
          </a:ln>
        </p:spPr>
      </p:pic>
      <p:pic>
        <p:nvPicPr>
          <p:cNvPr id="172" name="IMG_4285.JPG" descr="IMG_4285.JPG"/>
          <p:cNvPicPr>
            <a:picLocks noChangeAspect="1"/>
          </p:cNvPicPr>
          <p:nvPr/>
        </p:nvPicPr>
        <p:blipFill>
          <a:blip r:embed="rId4">
            <a:extLst/>
          </a:blip>
          <a:stretch>
            <a:fillRect/>
          </a:stretch>
        </p:blipFill>
        <p:spPr>
          <a:xfrm>
            <a:off x="8741281" y="6449496"/>
            <a:ext cx="3977111" cy="2982832"/>
          </a:xfrm>
          <a:prstGeom prst="rect">
            <a:avLst/>
          </a:prstGeom>
          <a:ln w="12700">
            <a:miter lim="400000"/>
          </a:ln>
        </p:spPr>
      </p:pic>
      <p:sp>
        <p:nvSpPr>
          <p:cNvPr id="173" name="図形"/>
          <p:cNvSpPr/>
          <p:nvPr/>
        </p:nvSpPr>
        <p:spPr>
          <a:xfrm>
            <a:off x="9205672" y="4563853"/>
            <a:ext cx="2172178" cy="12429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482" y="0"/>
                </a:moveTo>
                <a:lnTo>
                  <a:pt x="0" y="17248"/>
                </a:lnTo>
                <a:lnTo>
                  <a:pt x="11953" y="21600"/>
                </a:lnTo>
                <a:lnTo>
                  <a:pt x="21600" y="3199"/>
                </a:lnTo>
                <a:lnTo>
                  <a:pt x="7482" y="0"/>
                </a:lnTo>
                <a:close/>
              </a:path>
            </a:pathLst>
          </a:custGeom>
          <a:ln w="76200">
            <a:solidFill>
              <a:schemeClr val="accent1"/>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174" name="線 図形" descr="線 図形"/>
          <p:cNvPicPr>
            <a:picLocks noChangeAspect="0"/>
          </p:cNvPicPr>
          <p:nvPr/>
        </p:nvPicPr>
        <p:blipFill>
          <a:blip r:embed="rId5">
            <a:extLst/>
          </a:blip>
          <a:stretch>
            <a:fillRect/>
          </a:stretch>
        </p:blipFill>
        <p:spPr>
          <a:xfrm>
            <a:off x="8991683" y="5741512"/>
            <a:ext cx="648381" cy="1705615"/>
          </a:xfrm>
          <a:prstGeom prst="rect">
            <a:avLst/>
          </a:prstGeom>
        </p:spPr>
      </p:pic>
      <p:sp>
        <p:nvSpPr>
          <p:cNvPr id="176" name="10L小型試作機：…"/>
          <p:cNvSpPr txBox="1"/>
          <p:nvPr/>
        </p:nvSpPr>
        <p:spPr>
          <a:xfrm>
            <a:off x="1907213" y="1398956"/>
            <a:ext cx="2573122"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10L小型試作機：</a:t>
            </a:r>
          </a:p>
          <a:p>
            <a:pPr algn="l"/>
            <a:r>
              <a:t>一体型のELCC</a:t>
            </a:r>
          </a:p>
        </p:txBody>
      </p:sp>
      <p:sp>
        <p:nvSpPr>
          <p:cNvPr id="177" name="180L大型試作機：…"/>
          <p:cNvSpPr txBox="1"/>
          <p:nvPr/>
        </p:nvSpPr>
        <p:spPr>
          <a:xfrm>
            <a:off x="6817355" y="1398956"/>
            <a:ext cx="5615941"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180L大型試作機：</a:t>
            </a:r>
          </a:p>
          <a:p>
            <a:pPr algn="l"/>
            <a:r>
              <a:t>ELCCをモジュール化 —&gt; 大型化に対応</a:t>
            </a:r>
          </a:p>
        </p:txBody>
      </p:sp>
      <p:sp>
        <p:nvSpPr>
          <p:cNvPr id="178" name="ELCCをモジュール化したことで放電が生じやすくなった"/>
          <p:cNvSpPr txBox="1"/>
          <p:nvPr/>
        </p:nvSpPr>
        <p:spPr>
          <a:xfrm>
            <a:off x="188560" y="7966640"/>
            <a:ext cx="8424368"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333375" indent="-333375">
              <a:buSzPct val="145000"/>
              <a:buChar char="✓"/>
            </a:lvl1pPr>
          </a:lstStyle>
          <a:p>
            <a:pPr/>
            <a:r>
              <a:t>ELCCをモジュール化したことで放電が生じやすくなった</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モジュール間での放電"/>
          <p:cNvSpPr txBox="1"/>
          <p:nvPr>
            <p:ph type="title"/>
          </p:nvPr>
        </p:nvSpPr>
        <p:spPr>
          <a:prstGeom prst="rect">
            <a:avLst/>
          </a:prstGeom>
        </p:spPr>
        <p:txBody>
          <a:bodyPr/>
          <a:lstStyle/>
          <a:p>
            <a:pPr/>
            <a:r>
              <a:t>モジュール間での放電</a:t>
            </a:r>
          </a:p>
        </p:txBody>
      </p:sp>
      <p:sp>
        <p:nvSpPr>
          <p:cNvPr id="181"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2" name="イメージ" descr="イメージ"/>
          <p:cNvPicPr>
            <a:picLocks noChangeAspect="1"/>
          </p:cNvPicPr>
          <p:nvPr/>
        </p:nvPicPr>
        <p:blipFill>
          <a:blip r:embed="rId2">
            <a:extLst/>
          </a:blip>
          <a:stretch>
            <a:fillRect/>
          </a:stretch>
        </p:blipFill>
        <p:spPr>
          <a:xfrm>
            <a:off x="5844741" y="1734300"/>
            <a:ext cx="6575705" cy="3368883"/>
          </a:xfrm>
          <a:prstGeom prst="rect">
            <a:avLst/>
          </a:prstGeom>
          <a:ln w="12700">
            <a:miter lim="400000"/>
          </a:ln>
        </p:spPr>
      </p:pic>
      <p:pic>
        <p:nvPicPr>
          <p:cNvPr id="183" name="20190530_154050.JPG" descr="20190530_154050.JPG"/>
          <p:cNvPicPr>
            <a:picLocks noChangeAspect="1"/>
          </p:cNvPicPr>
          <p:nvPr/>
        </p:nvPicPr>
        <p:blipFill>
          <a:blip r:embed="rId3">
            <a:extLst/>
          </a:blip>
          <a:srcRect l="41447" t="32728" r="24492" b="27650"/>
          <a:stretch>
            <a:fillRect/>
          </a:stretch>
        </p:blipFill>
        <p:spPr>
          <a:xfrm rot="10800000">
            <a:off x="1312853" y="1928503"/>
            <a:ext cx="3416283" cy="2980600"/>
          </a:xfrm>
          <a:prstGeom prst="rect">
            <a:avLst/>
          </a:prstGeom>
          <a:ln w="12700">
            <a:miter lim="400000"/>
          </a:ln>
        </p:spPr>
      </p:pic>
      <p:sp>
        <p:nvSpPr>
          <p:cNvPr id="184" name="コールアウト"/>
          <p:cNvSpPr/>
          <p:nvPr/>
        </p:nvSpPr>
        <p:spPr>
          <a:xfrm>
            <a:off x="978698" y="1751725"/>
            <a:ext cx="5601892" cy="34393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5" y="0"/>
                </a:moveTo>
                <a:cubicBezTo>
                  <a:pt x="316" y="0"/>
                  <a:pt x="0" y="514"/>
                  <a:pt x="0" y="1149"/>
                </a:cubicBezTo>
                <a:lnTo>
                  <a:pt x="0" y="20451"/>
                </a:lnTo>
                <a:cubicBezTo>
                  <a:pt x="0" y="21086"/>
                  <a:pt x="316" y="21600"/>
                  <a:pt x="705" y="21600"/>
                </a:cubicBezTo>
                <a:lnTo>
                  <a:pt x="14936" y="21600"/>
                </a:lnTo>
                <a:cubicBezTo>
                  <a:pt x="15325" y="21600"/>
                  <a:pt x="15641" y="21086"/>
                  <a:pt x="15641" y="20451"/>
                </a:cubicBezTo>
                <a:lnTo>
                  <a:pt x="15641" y="8268"/>
                </a:lnTo>
                <a:lnTo>
                  <a:pt x="21600" y="5967"/>
                </a:lnTo>
                <a:lnTo>
                  <a:pt x="15641" y="3666"/>
                </a:lnTo>
                <a:lnTo>
                  <a:pt x="15641" y="1149"/>
                </a:lnTo>
                <a:cubicBezTo>
                  <a:pt x="15641" y="514"/>
                  <a:pt x="15325" y="0"/>
                  <a:pt x="14936" y="0"/>
                </a:cubicBezTo>
                <a:lnTo>
                  <a:pt x="705" y="0"/>
                </a:lnTo>
                <a:close/>
              </a:path>
            </a:pathLst>
          </a:custGeom>
          <a:ln w="38100">
            <a:solidFill>
              <a:schemeClr val="accent4">
                <a:hueOff val="-1081314"/>
                <a:satOff val="4338"/>
                <a:lumOff val="-8931"/>
              </a:schemeClr>
            </a:solidFill>
            <a:miter lim="400000"/>
          </a:ln>
        </p:spPr>
        <p:txBody>
          <a:bodyPr lIns="50800" tIns="50800" rIns="50800" bIns="50800" anchor="ctr"/>
          <a:lstStyle/>
          <a:p>
            <a:pPr>
              <a:defRPr>
                <a:latin typeface="+mn-lt"/>
                <a:ea typeface="+mn-ea"/>
                <a:cs typeface="+mn-cs"/>
                <a:sym typeface="ヒラギノ角ゴ ProN W3"/>
              </a:defRPr>
            </a:pPr>
          </a:p>
        </p:txBody>
      </p:sp>
      <p:sp>
        <p:nvSpPr>
          <p:cNvPr id="185" name="GNDメッシュの端が尖っている…"/>
          <p:cNvSpPr txBox="1"/>
          <p:nvPr/>
        </p:nvSpPr>
        <p:spPr>
          <a:xfrm>
            <a:off x="506875" y="5601846"/>
            <a:ext cx="6843202"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33375" indent="-333375" algn="l">
              <a:buSzPct val="145000"/>
              <a:buChar char="✓"/>
            </a:pPr>
            <a:r>
              <a:t>GNDメッシュの端が尖っている</a:t>
            </a:r>
          </a:p>
          <a:p>
            <a:pPr marL="333375" indent="-333375" algn="l">
              <a:buSzPct val="145000"/>
              <a:buChar char="✓"/>
            </a:pPr>
            <a:r>
              <a:t>アノードから電子が放出されると、</a:t>
            </a:r>
            <a:br/>
            <a:r>
              <a:t>EL光が発生して連鎖的な電子放出につながる</a:t>
            </a:r>
          </a:p>
        </p:txBody>
      </p:sp>
      <p:sp>
        <p:nvSpPr>
          <p:cNvPr id="186" name="四角形"/>
          <p:cNvSpPr/>
          <p:nvPr/>
        </p:nvSpPr>
        <p:spPr>
          <a:xfrm>
            <a:off x="7972806" y="5627246"/>
            <a:ext cx="1635563" cy="1270001"/>
          </a:xfrm>
          <a:prstGeom prst="rect">
            <a:avLst/>
          </a:prstGeom>
          <a:solidFill>
            <a:srgbClr val="D6D5D5"/>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87" name="線"/>
          <p:cNvSpPr/>
          <p:nvPr/>
        </p:nvSpPr>
        <p:spPr>
          <a:xfrm>
            <a:off x="7998271" y="5585385"/>
            <a:ext cx="4078536" cy="1"/>
          </a:xfrm>
          <a:prstGeom prst="line">
            <a:avLst/>
          </a:prstGeom>
          <a:ln w="50800">
            <a:solidFill>
              <a:schemeClr val="accent5">
                <a:hueOff val="-82419"/>
                <a:satOff val="-9513"/>
                <a:lumOff val="-16343"/>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88" name="線"/>
          <p:cNvSpPr/>
          <p:nvPr/>
        </p:nvSpPr>
        <p:spPr>
          <a:xfrm>
            <a:off x="7972806" y="6939108"/>
            <a:ext cx="1635563" cy="1"/>
          </a:xfrm>
          <a:prstGeom prst="line">
            <a:avLst/>
          </a:prstGeom>
          <a:ln w="50800">
            <a:solidFill>
              <a:schemeClr val="accent5">
                <a:hueOff val="-82419"/>
                <a:satOff val="-9513"/>
                <a:lumOff val="-16343"/>
              </a:schemeClr>
            </a:solidFill>
            <a:custDash>
              <a:ds d="200000" sp="200000"/>
            </a:custDash>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89" name="四角形"/>
          <p:cNvSpPr/>
          <p:nvPr/>
        </p:nvSpPr>
        <p:spPr>
          <a:xfrm>
            <a:off x="10421443" y="5627246"/>
            <a:ext cx="1635563" cy="1270001"/>
          </a:xfrm>
          <a:prstGeom prst="rect">
            <a:avLst/>
          </a:prstGeom>
          <a:solidFill>
            <a:srgbClr val="D6D5D5"/>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90" name="線"/>
          <p:cNvSpPr/>
          <p:nvPr/>
        </p:nvSpPr>
        <p:spPr>
          <a:xfrm>
            <a:off x="10421443" y="6939108"/>
            <a:ext cx="1635563" cy="1"/>
          </a:xfrm>
          <a:prstGeom prst="line">
            <a:avLst/>
          </a:prstGeom>
          <a:ln w="50800">
            <a:solidFill>
              <a:schemeClr val="accent5">
                <a:hueOff val="-82419"/>
                <a:satOff val="-9513"/>
                <a:lumOff val="-16343"/>
              </a:schemeClr>
            </a:solidFill>
            <a:custDash>
              <a:ds d="200000" sp="200000"/>
            </a:custDash>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91" name="e"/>
          <p:cNvSpPr txBox="1"/>
          <p:nvPr/>
        </p:nvSpPr>
        <p:spPr>
          <a:xfrm>
            <a:off x="9854412" y="5515557"/>
            <a:ext cx="293524"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n-lt"/>
                <a:ea typeface="+mn-ea"/>
                <a:cs typeface="+mn-cs"/>
                <a:sym typeface="ヒラギノ角ゴ ProN W3"/>
              </a:defRPr>
            </a:lvl1pPr>
          </a:lstStyle>
          <a:p>
            <a:pPr/>
            <a:r>
              <a:t>e</a:t>
            </a:r>
          </a:p>
        </p:txBody>
      </p:sp>
      <p:sp>
        <p:nvSpPr>
          <p:cNvPr id="192" name="線"/>
          <p:cNvSpPr/>
          <p:nvPr/>
        </p:nvSpPr>
        <p:spPr>
          <a:xfrm flipH="1">
            <a:off x="9697977" y="5882292"/>
            <a:ext cx="307877" cy="1008186"/>
          </a:xfrm>
          <a:prstGeom prst="line">
            <a:avLst/>
          </a:prstGeom>
          <a:ln w="254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93" name="線"/>
          <p:cNvSpPr/>
          <p:nvPr/>
        </p:nvSpPr>
        <p:spPr>
          <a:xfrm flipV="1">
            <a:off x="10005536" y="5989273"/>
            <a:ext cx="364570" cy="193957"/>
          </a:xfrm>
          <a:prstGeom prst="line">
            <a:avLst/>
          </a:prstGeom>
          <a:ln w="25400">
            <a:solidFill>
              <a:srgbClr val="942192"/>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94" name="線"/>
          <p:cNvSpPr/>
          <p:nvPr/>
        </p:nvSpPr>
        <p:spPr>
          <a:xfrm flipH="1" flipV="1">
            <a:off x="10231097" y="5676195"/>
            <a:ext cx="170643" cy="289352"/>
          </a:xfrm>
          <a:prstGeom prst="line">
            <a:avLst/>
          </a:prstGeom>
          <a:ln w="25400">
            <a:solidFill>
              <a:srgbClr val="942192"/>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95" name="線"/>
          <p:cNvSpPr/>
          <p:nvPr/>
        </p:nvSpPr>
        <p:spPr>
          <a:xfrm flipH="1" flipV="1">
            <a:off x="9643009" y="5994960"/>
            <a:ext cx="170643" cy="289352"/>
          </a:xfrm>
          <a:prstGeom prst="line">
            <a:avLst/>
          </a:prstGeom>
          <a:ln w="25400">
            <a:solidFill>
              <a:srgbClr val="942192"/>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96" name="線"/>
          <p:cNvSpPr/>
          <p:nvPr/>
        </p:nvSpPr>
        <p:spPr>
          <a:xfrm>
            <a:off x="9899757" y="6452467"/>
            <a:ext cx="284543" cy="284543"/>
          </a:xfrm>
          <a:prstGeom prst="line">
            <a:avLst/>
          </a:prstGeom>
          <a:ln w="25400">
            <a:solidFill>
              <a:srgbClr val="942192"/>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97" name="線"/>
          <p:cNvSpPr/>
          <p:nvPr/>
        </p:nvSpPr>
        <p:spPr>
          <a:xfrm flipV="1">
            <a:off x="9647790" y="5680254"/>
            <a:ext cx="149566" cy="300726"/>
          </a:xfrm>
          <a:prstGeom prst="line">
            <a:avLst/>
          </a:prstGeom>
          <a:ln w="25400">
            <a:solidFill>
              <a:srgbClr val="942192"/>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98" name="コールアウト"/>
          <p:cNvSpPr/>
          <p:nvPr/>
        </p:nvSpPr>
        <p:spPr>
          <a:xfrm>
            <a:off x="10434956" y="5699304"/>
            <a:ext cx="1319610" cy="6151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44" y="0"/>
                </a:moveTo>
                <a:cubicBezTo>
                  <a:pt x="6518" y="0"/>
                  <a:pt x="6171" y="744"/>
                  <a:pt x="6171" y="1658"/>
                </a:cubicBezTo>
                <a:lnTo>
                  <a:pt x="6171" y="4543"/>
                </a:lnTo>
                <a:lnTo>
                  <a:pt x="0" y="7846"/>
                </a:lnTo>
                <a:lnTo>
                  <a:pt x="6171" y="11148"/>
                </a:lnTo>
                <a:lnTo>
                  <a:pt x="6171" y="19956"/>
                </a:lnTo>
                <a:cubicBezTo>
                  <a:pt x="6171" y="20870"/>
                  <a:pt x="6518" y="21600"/>
                  <a:pt x="6944" y="21600"/>
                </a:cubicBezTo>
                <a:lnTo>
                  <a:pt x="20827" y="21600"/>
                </a:lnTo>
                <a:cubicBezTo>
                  <a:pt x="21253" y="21600"/>
                  <a:pt x="21600" y="20870"/>
                  <a:pt x="21600" y="19956"/>
                </a:cubicBezTo>
                <a:lnTo>
                  <a:pt x="21600" y="1658"/>
                </a:lnTo>
                <a:cubicBezTo>
                  <a:pt x="21600" y="744"/>
                  <a:pt x="21253" y="0"/>
                  <a:pt x="20827" y="0"/>
                </a:cubicBezTo>
                <a:lnTo>
                  <a:pt x="6944" y="0"/>
                </a:lnTo>
                <a:close/>
              </a:path>
            </a:pathLst>
          </a:custGeom>
          <a:solidFill>
            <a:srgbClr val="FFFFFF"/>
          </a:solidFill>
          <a:ln w="38100">
            <a:solidFill>
              <a:schemeClr val="accent4">
                <a:hueOff val="-1081314"/>
                <a:satOff val="4338"/>
                <a:lumOff val="-8931"/>
              </a:schemeClr>
            </a:solidFill>
            <a:miter lim="400000"/>
          </a:ln>
        </p:spPr>
        <p:txBody>
          <a:bodyPr lIns="50800" tIns="50800" rIns="50800" bIns="50800" anchor="ctr"/>
          <a:lstStyle/>
          <a:p>
            <a:pPr>
              <a:defRPr>
                <a:latin typeface="+mn-lt"/>
                <a:ea typeface="+mn-ea"/>
                <a:cs typeface="+mn-cs"/>
                <a:sym typeface="ヒラギノ角ゴ ProN W3"/>
              </a:defRPr>
            </a:pPr>
          </a:p>
        </p:txBody>
      </p:sp>
      <p:sp>
        <p:nvSpPr>
          <p:cNvPr id="199" name="EL光"/>
          <p:cNvSpPr txBox="1"/>
          <p:nvPr/>
        </p:nvSpPr>
        <p:spPr>
          <a:xfrm>
            <a:off x="10846131" y="5803683"/>
            <a:ext cx="823875"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EL光</a:t>
            </a:r>
          </a:p>
        </p:txBody>
      </p:sp>
      <p:sp>
        <p:nvSpPr>
          <p:cNvPr id="200" name="四角形"/>
          <p:cNvSpPr/>
          <p:nvPr/>
        </p:nvSpPr>
        <p:spPr>
          <a:xfrm>
            <a:off x="7949173" y="7776507"/>
            <a:ext cx="1635563" cy="1270001"/>
          </a:xfrm>
          <a:prstGeom prst="rect">
            <a:avLst/>
          </a:prstGeom>
          <a:solidFill>
            <a:srgbClr val="D6D5D5"/>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01" name="線"/>
          <p:cNvSpPr/>
          <p:nvPr/>
        </p:nvSpPr>
        <p:spPr>
          <a:xfrm>
            <a:off x="7974638" y="7734645"/>
            <a:ext cx="4078536" cy="1"/>
          </a:xfrm>
          <a:prstGeom prst="line">
            <a:avLst/>
          </a:prstGeom>
          <a:ln w="50800">
            <a:solidFill>
              <a:schemeClr val="accent5">
                <a:hueOff val="-82419"/>
                <a:satOff val="-9513"/>
                <a:lumOff val="-16343"/>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02" name="線"/>
          <p:cNvSpPr/>
          <p:nvPr/>
        </p:nvSpPr>
        <p:spPr>
          <a:xfrm>
            <a:off x="7959073" y="9161181"/>
            <a:ext cx="1635564" cy="1"/>
          </a:xfrm>
          <a:prstGeom prst="line">
            <a:avLst/>
          </a:prstGeom>
          <a:ln w="50800">
            <a:solidFill>
              <a:schemeClr val="accent5">
                <a:hueOff val="-82419"/>
                <a:satOff val="-9513"/>
                <a:lumOff val="-16343"/>
              </a:schemeClr>
            </a:solidFill>
            <a:custDash>
              <a:ds d="200000" sp="200000"/>
            </a:custDash>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03" name="四角形"/>
          <p:cNvSpPr/>
          <p:nvPr/>
        </p:nvSpPr>
        <p:spPr>
          <a:xfrm>
            <a:off x="10397811" y="7776507"/>
            <a:ext cx="1635563" cy="1270001"/>
          </a:xfrm>
          <a:prstGeom prst="rect">
            <a:avLst/>
          </a:prstGeom>
          <a:solidFill>
            <a:srgbClr val="D6D5D5"/>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04" name="線"/>
          <p:cNvSpPr/>
          <p:nvPr/>
        </p:nvSpPr>
        <p:spPr>
          <a:xfrm>
            <a:off x="10407711" y="9161181"/>
            <a:ext cx="1635563" cy="1"/>
          </a:xfrm>
          <a:prstGeom prst="line">
            <a:avLst/>
          </a:prstGeom>
          <a:ln w="50800">
            <a:solidFill>
              <a:schemeClr val="accent5">
                <a:hueOff val="-82419"/>
                <a:satOff val="-9513"/>
                <a:lumOff val="-16343"/>
              </a:schemeClr>
            </a:solidFill>
            <a:custDash>
              <a:ds d="200000" sp="200000"/>
            </a:custDash>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05" name="コールアウト"/>
          <p:cNvSpPr/>
          <p:nvPr/>
        </p:nvSpPr>
        <p:spPr>
          <a:xfrm>
            <a:off x="10317408" y="7973341"/>
            <a:ext cx="2476501" cy="9751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61" y="0"/>
                </a:moveTo>
                <a:cubicBezTo>
                  <a:pt x="2197" y="0"/>
                  <a:pt x="1983" y="543"/>
                  <a:pt x="1983" y="1213"/>
                </a:cubicBezTo>
                <a:lnTo>
                  <a:pt x="1983" y="10954"/>
                </a:lnTo>
                <a:lnTo>
                  <a:pt x="0" y="21600"/>
                </a:lnTo>
                <a:lnTo>
                  <a:pt x="3700" y="15842"/>
                </a:lnTo>
                <a:lnTo>
                  <a:pt x="21122" y="15842"/>
                </a:lnTo>
                <a:cubicBezTo>
                  <a:pt x="21386" y="15842"/>
                  <a:pt x="21600" y="15299"/>
                  <a:pt x="21600" y="14629"/>
                </a:cubicBezTo>
                <a:lnTo>
                  <a:pt x="21600" y="1213"/>
                </a:lnTo>
                <a:cubicBezTo>
                  <a:pt x="21600" y="543"/>
                  <a:pt x="21386" y="0"/>
                  <a:pt x="21122" y="0"/>
                </a:cubicBezTo>
                <a:lnTo>
                  <a:pt x="2461" y="0"/>
                </a:lnTo>
                <a:close/>
              </a:path>
            </a:pathLst>
          </a:custGeom>
          <a:solidFill>
            <a:srgbClr val="FFFFFF"/>
          </a:solidFill>
          <a:ln w="38100">
            <a:solidFill>
              <a:schemeClr val="accent4">
                <a:hueOff val="-1081314"/>
                <a:satOff val="4338"/>
                <a:lumOff val="-8931"/>
              </a:schemeClr>
            </a:solidFill>
            <a:miter lim="400000"/>
          </a:ln>
        </p:spPr>
        <p:txBody>
          <a:bodyPr lIns="50800" tIns="50800" rIns="50800" bIns="50800" anchor="ctr"/>
          <a:lstStyle/>
          <a:p>
            <a:pPr>
              <a:defRPr>
                <a:latin typeface="+mn-lt"/>
                <a:ea typeface="+mn-ea"/>
                <a:cs typeface="+mn-cs"/>
                <a:sym typeface="ヒラギノ角ゴ ProN W3"/>
              </a:defRPr>
            </a:pPr>
          </a:p>
        </p:txBody>
      </p:sp>
      <p:sp>
        <p:nvSpPr>
          <p:cNvPr id="206" name="カプトンシート"/>
          <p:cNvSpPr txBox="1"/>
          <p:nvPr/>
        </p:nvSpPr>
        <p:spPr>
          <a:xfrm>
            <a:off x="10595822" y="8141590"/>
            <a:ext cx="2247901"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カプトンシート</a:t>
            </a:r>
          </a:p>
        </p:txBody>
      </p:sp>
      <p:sp>
        <p:nvSpPr>
          <p:cNvPr id="207" name="線"/>
          <p:cNvSpPr/>
          <p:nvPr/>
        </p:nvSpPr>
        <p:spPr>
          <a:xfrm>
            <a:off x="7962998" y="9089747"/>
            <a:ext cx="2329993" cy="89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53"/>
                </a:moveTo>
                <a:lnTo>
                  <a:pt x="15162" y="0"/>
                </a:lnTo>
                <a:lnTo>
                  <a:pt x="21600" y="21600"/>
                </a:lnTo>
              </a:path>
            </a:pathLst>
          </a:custGeom>
          <a:ln w="50800">
            <a:solidFill>
              <a:srgbClr val="AA7942"/>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08" name="線"/>
          <p:cNvSpPr/>
          <p:nvPr/>
        </p:nvSpPr>
        <p:spPr>
          <a:xfrm>
            <a:off x="9764362" y="9033433"/>
            <a:ext cx="2242810" cy="720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639"/>
                </a:moveTo>
                <a:lnTo>
                  <a:pt x="6415" y="21600"/>
                </a:lnTo>
                <a:lnTo>
                  <a:pt x="0" y="0"/>
                </a:lnTo>
              </a:path>
            </a:pathLst>
          </a:custGeom>
          <a:ln w="50800">
            <a:solidFill>
              <a:srgbClr val="AA7942"/>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09" name="カプトンシートをチャージアップさせることでモジュール境界でEL光を発生させない…"/>
          <p:cNvSpPr txBox="1"/>
          <p:nvPr/>
        </p:nvSpPr>
        <p:spPr>
          <a:xfrm>
            <a:off x="506875" y="7817485"/>
            <a:ext cx="6843202" cy="177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33375" indent="-333375" algn="l">
              <a:buSzPct val="145000"/>
              <a:buChar char="✓"/>
            </a:pPr>
            <a:r>
              <a:t>カプトンシートをチャージアップさせることでモジュール境界でEL光を発生させない</a:t>
            </a:r>
          </a:p>
          <a:p>
            <a:pPr marL="333375" indent="-333375" algn="l">
              <a:buSzPct val="145000"/>
              <a:buChar char="✓"/>
            </a:pPr>
            <a:r>
              <a:t>FEMMによるシミュレーションでカプトンシートの配置を決定</a:t>
            </a:r>
          </a:p>
        </p:txBody>
      </p:sp>
      <p:sp>
        <p:nvSpPr>
          <p:cNvPr id="210" name="-"/>
          <p:cNvSpPr txBox="1"/>
          <p:nvPr/>
        </p:nvSpPr>
        <p:spPr>
          <a:xfrm>
            <a:off x="9613860" y="8667221"/>
            <a:ext cx="239879"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211" name="-"/>
          <p:cNvSpPr txBox="1"/>
          <p:nvPr/>
        </p:nvSpPr>
        <p:spPr>
          <a:xfrm>
            <a:off x="9866288" y="8690606"/>
            <a:ext cx="239879"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212" name="-"/>
          <p:cNvSpPr txBox="1"/>
          <p:nvPr/>
        </p:nvSpPr>
        <p:spPr>
          <a:xfrm>
            <a:off x="10064899" y="8732282"/>
            <a:ext cx="239879"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213" name="+"/>
          <p:cNvSpPr txBox="1"/>
          <p:nvPr/>
        </p:nvSpPr>
        <p:spPr>
          <a:xfrm>
            <a:off x="9608368" y="9004602"/>
            <a:ext cx="323089"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214" name="+"/>
          <p:cNvSpPr txBox="1"/>
          <p:nvPr/>
        </p:nvSpPr>
        <p:spPr>
          <a:xfrm>
            <a:off x="9824683" y="9055424"/>
            <a:ext cx="323089"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215" name="+"/>
          <p:cNvSpPr txBox="1"/>
          <p:nvPr/>
        </p:nvSpPr>
        <p:spPr>
          <a:xfrm>
            <a:off x="10077111" y="9069544"/>
            <a:ext cx="323089"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pic>
        <p:nvPicPr>
          <p:cNvPr id="216" name="線 線" descr="線 線"/>
          <p:cNvPicPr>
            <a:picLocks noChangeAspect="0"/>
          </p:cNvPicPr>
          <p:nvPr/>
        </p:nvPicPr>
        <p:blipFill>
          <a:blip r:embed="rId4">
            <a:extLst/>
          </a:blip>
          <a:stretch>
            <a:fillRect/>
          </a:stretch>
        </p:blipFill>
        <p:spPr>
          <a:xfrm rot="5400000">
            <a:off x="3147573" y="7168024"/>
            <a:ext cx="919105" cy="457905"/>
          </a:xfrm>
          <a:prstGeom prst="rect">
            <a:avLst/>
          </a:prstGeom>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9" name="イメージ" descr="イメージ"/>
          <p:cNvPicPr>
            <a:picLocks noChangeAspect="1"/>
          </p:cNvPicPr>
          <p:nvPr/>
        </p:nvPicPr>
        <p:blipFill>
          <a:blip r:embed="rId2">
            <a:extLst/>
          </a:blip>
          <a:stretch>
            <a:fillRect/>
          </a:stretch>
        </p:blipFill>
        <p:spPr>
          <a:xfrm>
            <a:off x="531226" y="5954216"/>
            <a:ext cx="6575705" cy="3368882"/>
          </a:xfrm>
          <a:prstGeom prst="rect">
            <a:avLst/>
          </a:prstGeom>
          <a:ln w="12700">
            <a:miter lim="400000"/>
          </a:ln>
        </p:spPr>
      </p:pic>
      <p:sp>
        <p:nvSpPr>
          <p:cNvPr id="220" name="コールアウト"/>
          <p:cNvSpPr/>
          <p:nvPr/>
        </p:nvSpPr>
        <p:spPr>
          <a:xfrm>
            <a:off x="575838" y="2950666"/>
            <a:ext cx="5826920" cy="35742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7" y="0"/>
                </a:moveTo>
                <a:cubicBezTo>
                  <a:pt x="290" y="0"/>
                  <a:pt x="0" y="473"/>
                  <a:pt x="0" y="1055"/>
                </a:cubicBezTo>
                <a:lnTo>
                  <a:pt x="0" y="14520"/>
                </a:lnTo>
                <a:cubicBezTo>
                  <a:pt x="0" y="15102"/>
                  <a:pt x="290" y="15573"/>
                  <a:pt x="647" y="15573"/>
                </a:cubicBezTo>
                <a:lnTo>
                  <a:pt x="9780" y="15573"/>
                </a:lnTo>
                <a:lnTo>
                  <a:pt x="11075" y="21600"/>
                </a:lnTo>
                <a:lnTo>
                  <a:pt x="12370" y="15573"/>
                </a:lnTo>
                <a:lnTo>
                  <a:pt x="20953" y="15573"/>
                </a:lnTo>
                <a:cubicBezTo>
                  <a:pt x="21310" y="15573"/>
                  <a:pt x="21600" y="15102"/>
                  <a:pt x="21600" y="14520"/>
                </a:cubicBezTo>
                <a:lnTo>
                  <a:pt x="21600" y="1055"/>
                </a:lnTo>
                <a:cubicBezTo>
                  <a:pt x="21600" y="473"/>
                  <a:pt x="21310" y="0"/>
                  <a:pt x="20953" y="0"/>
                </a:cubicBezTo>
                <a:lnTo>
                  <a:pt x="647" y="0"/>
                </a:lnTo>
                <a:close/>
              </a:path>
            </a:pathLst>
          </a:custGeom>
          <a:solidFill>
            <a:srgbClr val="FFFFFF"/>
          </a:solidFill>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21" name="その他の放電箇所"/>
          <p:cNvSpPr txBox="1"/>
          <p:nvPr>
            <p:ph type="title"/>
          </p:nvPr>
        </p:nvSpPr>
        <p:spPr>
          <a:prstGeom prst="rect">
            <a:avLst/>
          </a:prstGeom>
        </p:spPr>
        <p:txBody>
          <a:bodyPr/>
          <a:lstStyle/>
          <a:p>
            <a:pPr/>
            <a:r>
              <a:t>その他の放電箇所</a:t>
            </a:r>
          </a:p>
        </p:txBody>
      </p:sp>
      <p:sp>
        <p:nvSpPr>
          <p:cNvPr id="222"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3" name="pic-17.jpeg" descr="pic-17.jpeg"/>
          <p:cNvPicPr>
            <a:picLocks noChangeAspect="1"/>
          </p:cNvPicPr>
          <p:nvPr/>
        </p:nvPicPr>
        <p:blipFill>
          <a:blip r:embed="rId3">
            <a:extLst/>
          </a:blip>
          <a:srcRect l="29088" t="24822" r="18517" b="24822"/>
          <a:stretch>
            <a:fillRect/>
          </a:stretch>
        </p:blipFill>
        <p:spPr>
          <a:xfrm>
            <a:off x="7752315" y="882346"/>
            <a:ext cx="4176767" cy="3010680"/>
          </a:xfrm>
          <a:prstGeom prst="rect">
            <a:avLst/>
          </a:prstGeom>
          <a:ln w="12700">
            <a:miter lim="400000"/>
          </a:ln>
        </p:spPr>
      </p:pic>
      <p:sp>
        <p:nvSpPr>
          <p:cNvPr id="224" name="ポリカビス"/>
          <p:cNvSpPr txBox="1"/>
          <p:nvPr/>
        </p:nvSpPr>
        <p:spPr>
          <a:xfrm>
            <a:off x="5753795" y="5566128"/>
            <a:ext cx="1257301"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ポリカビス</a:t>
            </a:r>
          </a:p>
        </p:txBody>
      </p:sp>
      <p:sp>
        <p:nvSpPr>
          <p:cNvPr id="225" name="線"/>
          <p:cNvSpPr/>
          <p:nvPr/>
        </p:nvSpPr>
        <p:spPr>
          <a:xfrm flipH="1">
            <a:off x="6049077" y="5973906"/>
            <a:ext cx="171812" cy="407018"/>
          </a:xfrm>
          <a:prstGeom prst="line">
            <a:avLst/>
          </a:prstGeom>
          <a:ln w="254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26" name="コールアウト"/>
          <p:cNvSpPr/>
          <p:nvPr/>
        </p:nvSpPr>
        <p:spPr>
          <a:xfrm>
            <a:off x="6196226" y="5748936"/>
            <a:ext cx="4463654" cy="37794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00" y="0"/>
                </a:moveTo>
                <a:cubicBezTo>
                  <a:pt x="6434" y="0"/>
                  <a:pt x="6055" y="447"/>
                  <a:pt x="6055" y="998"/>
                </a:cubicBezTo>
                <a:lnTo>
                  <a:pt x="6055" y="4019"/>
                </a:lnTo>
                <a:lnTo>
                  <a:pt x="0" y="6013"/>
                </a:lnTo>
                <a:lnTo>
                  <a:pt x="6055" y="8007"/>
                </a:lnTo>
                <a:lnTo>
                  <a:pt x="6055" y="20602"/>
                </a:lnTo>
                <a:cubicBezTo>
                  <a:pt x="6055" y="21153"/>
                  <a:pt x="6434" y="21600"/>
                  <a:pt x="6900" y="21600"/>
                </a:cubicBezTo>
                <a:lnTo>
                  <a:pt x="20757" y="21600"/>
                </a:lnTo>
                <a:cubicBezTo>
                  <a:pt x="21223" y="21600"/>
                  <a:pt x="21600" y="21153"/>
                  <a:pt x="21600" y="20602"/>
                </a:cubicBezTo>
                <a:lnTo>
                  <a:pt x="21600" y="998"/>
                </a:lnTo>
                <a:cubicBezTo>
                  <a:pt x="21600" y="447"/>
                  <a:pt x="21223" y="0"/>
                  <a:pt x="20757" y="0"/>
                </a:cubicBezTo>
                <a:lnTo>
                  <a:pt x="6900" y="0"/>
                </a:lnTo>
                <a:close/>
              </a:path>
            </a:pathLst>
          </a:custGeom>
          <a:solidFill>
            <a:srgbClr val="FFFFFF"/>
          </a:solidFill>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227" name="IMG_2204.jpeg" descr="IMG_2204.jpeg"/>
          <p:cNvPicPr>
            <a:picLocks noChangeAspect="1"/>
          </p:cNvPicPr>
          <p:nvPr/>
        </p:nvPicPr>
        <p:blipFill>
          <a:blip r:embed="rId4">
            <a:extLst/>
          </a:blip>
          <a:srcRect l="29129" t="22333" r="33118" b="45368"/>
          <a:stretch>
            <a:fillRect/>
          </a:stretch>
        </p:blipFill>
        <p:spPr>
          <a:xfrm>
            <a:off x="7716186" y="6063460"/>
            <a:ext cx="2761623" cy="3150223"/>
          </a:xfrm>
          <a:prstGeom prst="rect">
            <a:avLst/>
          </a:prstGeom>
          <a:ln w="12700">
            <a:miter lim="400000"/>
          </a:ln>
        </p:spPr>
      </p:pic>
      <p:sp>
        <p:nvSpPr>
          <p:cNvPr id="228" name="セルの内部に残ったGNDメッシュの切れ端"/>
          <p:cNvSpPr txBox="1"/>
          <p:nvPr/>
        </p:nvSpPr>
        <p:spPr>
          <a:xfrm>
            <a:off x="353702" y="2277257"/>
            <a:ext cx="6032603"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セルの内部に残ったGNDメッシュの切れ端</a:t>
            </a:r>
          </a:p>
        </p:txBody>
      </p:sp>
      <p:sp>
        <p:nvSpPr>
          <p:cNvPr id="229" name="ポリカビスを伝った放電…"/>
          <p:cNvSpPr txBox="1"/>
          <p:nvPr/>
        </p:nvSpPr>
        <p:spPr>
          <a:xfrm>
            <a:off x="6793128" y="4216400"/>
            <a:ext cx="5863134" cy="1320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ポリカビスを伝った放電</a:t>
            </a:r>
          </a:p>
          <a:p>
            <a:pPr algn="l"/>
            <a:r>
              <a:t>PEEKに比べて耐熱温度が低く焦げやすい</a:t>
            </a:r>
          </a:p>
          <a:p>
            <a:pPr algn="l"/>
            <a:r>
              <a:t>—&gt; 炭化することで放電しやすくなる</a:t>
            </a:r>
          </a:p>
        </p:txBody>
      </p:sp>
      <p:pic>
        <p:nvPicPr>
          <p:cNvPr id="230" name="IMG_5673.jpeg" descr="IMG_5673.jpeg"/>
          <p:cNvPicPr>
            <a:picLocks noChangeAspect="1"/>
          </p:cNvPicPr>
          <p:nvPr/>
        </p:nvPicPr>
        <p:blipFill>
          <a:blip r:embed="rId5">
            <a:extLst/>
          </a:blip>
          <a:srcRect l="29201" t="24625" r="17037" b="35150"/>
          <a:stretch>
            <a:fillRect/>
          </a:stretch>
        </p:blipFill>
        <p:spPr>
          <a:xfrm>
            <a:off x="1176250" y="3124709"/>
            <a:ext cx="2144476" cy="2139340"/>
          </a:xfrm>
          <a:prstGeom prst="rect">
            <a:avLst/>
          </a:prstGeom>
          <a:ln w="12700">
            <a:miter lim="400000"/>
          </a:ln>
        </p:spPr>
      </p:pic>
      <p:pic>
        <p:nvPicPr>
          <p:cNvPr id="231" name="IMG_3518.jpeg" descr="IMG_3518.jpeg"/>
          <p:cNvPicPr>
            <a:picLocks noChangeAspect="1"/>
          </p:cNvPicPr>
          <p:nvPr/>
        </p:nvPicPr>
        <p:blipFill>
          <a:blip r:embed="rId6">
            <a:extLst/>
          </a:blip>
          <a:srcRect l="26344" t="45186" r="44078" b="32448"/>
          <a:stretch>
            <a:fillRect/>
          </a:stretch>
        </p:blipFill>
        <p:spPr>
          <a:xfrm>
            <a:off x="3810494" y="3113398"/>
            <a:ext cx="2144260" cy="2161941"/>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放電対策に向けた設計変更"/>
          <p:cNvSpPr txBox="1"/>
          <p:nvPr>
            <p:ph type="title"/>
          </p:nvPr>
        </p:nvSpPr>
        <p:spPr>
          <a:prstGeom prst="rect">
            <a:avLst/>
          </a:prstGeom>
        </p:spPr>
        <p:txBody>
          <a:bodyPr/>
          <a:lstStyle/>
          <a:p>
            <a:pPr/>
            <a:r>
              <a:t>放電対策に向けた設計変更</a:t>
            </a:r>
          </a:p>
        </p:txBody>
      </p:sp>
      <p:sp>
        <p:nvSpPr>
          <p:cNvPr id="234"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5" name="イメージ" descr="イメージ"/>
          <p:cNvPicPr>
            <a:picLocks noChangeAspect="1"/>
          </p:cNvPicPr>
          <p:nvPr/>
        </p:nvPicPr>
        <p:blipFill>
          <a:blip r:embed="rId2">
            <a:extLst/>
          </a:blip>
          <a:srcRect l="0" t="0" r="1149" b="0"/>
          <a:stretch>
            <a:fillRect/>
          </a:stretch>
        </p:blipFill>
        <p:spPr>
          <a:xfrm>
            <a:off x="279572" y="2078308"/>
            <a:ext cx="6500143" cy="3368882"/>
          </a:xfrm>
          <a:prstGeom prst="rect">
            <a:avLst/>
          </a:prstGeom>
          <a:ln w="12700">
            <a:miter lim="400000"/>
          </a:ln>
        </p:spPr>
      </p:pic>
      <p:sp>
        <p:nvSpPr>
          <p:cNvPr id="236" name="コールアウト"/>
          <p:cNvSpPr/>
          <p:nvPr/>
        </p:nvSpPr>
        <p:spPr>
          <a:xfrm>
            <a:off x="236779" y="1599098"/>
            <a:ext cx="5334001" cy="14362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 y="0"/>
                </a:moveTo>
                <a:cubicBezTo>
                  <a:pt x="86" y="0"/>
                  <a:pt x="0" y="319"/>
                  <a:pt x="0" y="710"/>
                </a:cubicBezTo>
                <a:lnTo>
                  <a:pt x="0" y="8678"/>
                </a:lnTo>
                <a:cubicBezTo>
                  <a:pt x="0" y="9070"/>
                  <a:pt x="86" y="9388"/>
                  <a:pt x="191" y="9388"/>
                </a:cubicBezTo>
                <a:lnTo>
                  <a:pt x="11224" y="9388"/>
                </a:lnTo>
                <a:lnTo>
                  <a:pt x="11796" y="21600"/>
                </a:lnTo>
                <a:lnTo>
                  <a:pt x="12369" y="9388"/>
                </a:lnTo>
                <a:lnTo>
                  <a:pt x="21410" y="9388"/>
                </a:lnTo>
                <a:cubicBezTo>
                  <a:pt x="21516" y="9388"/>
                  <a:pt x="21600" y="9070"/>
                  <a:pt x="21600" y="8678"/>
                </a:cubicBezTo>
                <a:lnTo>
                  <a:pt x="21600" y="710"/>
                </a:lnTo>
                <a:cubicBezTo>
                  <a:pt x="21600" y="319"/>
                  <a:pt x="21516" y="0"/>
                  <a:pt x="21410" y="0"/>
                </a:cubicBezTo>
                <a:lnTo>
                  <a:pt x="191" y="0"/>
                </a:lnTo>
                <a:close/>
              </a:path>
            </a:pathLst>
          </a:custGeom>
          <a:solidFill>
            <a:srgbClr val="FFFFFF"/>
          </a:solidFill>
          <a:ln w="38100">
            <a:solidFill>
              <a:schemeClr val="accent4">
                <a:hueOff val="-1081314"/>
                <a:satOff val="4338"/>
                <a:lumOff val="-8931"/>
              </a:schemeClr>
            </a:solidFill>
            <a:miter lim="400000"/>
          </a:ln>
        </p:spPr>
        <p:txBody>
          <a:bodyPr lIns="50800" tIns="50800" rIns="50800" bIns="50800" anchor="ctr"/>
          <a:lstStyle/>
          <a:p>
            <a:pPr>
              <a:defRPr>
                <a:latin typeface="+mn-lt"/>
                <a:ea typeface="+mn-ea"/>
                <a:cs typeface="+mn-cs"/>
                <a:sym typeface="ヒラギノ角ゴ ProN W3"/>
              </a:defRPr>
            </a:pPr>
          </a:p>
        </p:txBody>
      </p:sp>
      <p:sp>
        <p:nvSpPr>
          <p:cNvPr id="237" name="ほつれにくいGNDメッシュを用いる"/>
          <p:cNvSpPr txBox="1"/>
          <p:nvPr/>
        </p:nvSpPr>
        <p:spPr>
          <a:xfrm>
            <a:off x="344678" y="1712461"/>
            <a:ext cx="5118203"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ほつれにくいGNDメッシュを用いる</a:t>
            </a:r>
          </a:p>
        </p:txBody>
      </p:sp>
      <p:sp>
        <p:nvSpPr>
          <p:cNvPr id="238" name="コールアウト"/>
          <p:cNvSpPr/>
          <p:nvPr/>
        </p:nvSpPr>
        <p:spPr>
          <a:xfrm>
            <a:off x="5953126" y="1599098"/>
            <a:ext cx="3325416" cy="12231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94" y="0"/>
                </a:moveTo>
                <a:cubicBezTo>
                  <a:pt x="1555" y="0"/>
                  <a:pt x="1441" y="309"/>
                  <a:pt x="1441" y="687"/>
                </a:cubicBezTo>
                <a:lnTo>
                  <a:pt x="1441" y="3700"/>
                </a:lnTo>
                <a:lnTo>
                  <a:pt x="0" y="21600"/>
                </a:lnTo>
                <a:lnTo>
                  <a:pt x="2426" y="10891"/>
                </a:lnTo>
                <a:lnTo>
                  <a:pt x="21350" y="10891"/>
                </a:lnTo>
                <a:cubicBezTo>
                  <a:pt x="21489" y="10891"/>
                  <a:pt x="21600" y="10582"/>
                  <a:pt x="21600" y="10204"/>
                </a:cubicBezTo>
                <a:lnTo>
                  <a:pt x="21600" y="687"/>
                </a:lnTo>
                <a:cubicBezTo>
                  <a:pt x="21600" y="309"/>
                  <a:pt x="21489" y="0"/>
                  <a:pt x="21350" y="0"/>
                </a:cubicBezTo>
                <a:lnTo>
                  <a:pt x="1694" y="0"/>
                </a:lnTo>
                <a:close/>
              </a:path>
            </a:pathLst>
          </a:custGeom>
          <a:solidFill>
            <a:srgbClr val="FFFFFF"/>
          </a:solidFill>
          <a:ln w="38100">
            <a:solidFill>
              <a:schemeClr val="accent4">
                <a:hueOff val="-1081314"/>
                <a:satOff val="4338"/>
                <a:lumOff val="-8931"/>
              </a:schemeClr>
            </a:solidFill>
            <a:miter lim="400000"/>
          </a:ln>
        </p:spPr>
        <p:txBody>
          <a:bodyPr lIns="50800" tIns="50800" rIns="50800" bIns="50800" anchor="ctr"/>
          <a:lstStyle/>
          <a:p>
            <a:pPr>
              <a:defRPr>
                <a:latin typeface="+mn-lt"/>
                <a:ea typeface="+mn-ea"/>
                <a:cs typeface="+mn-cs"/>
                <a:sym typeface="ヒラギノ角ゴ ProN W3"/>
              </a:defRPr>
            </a:pPr>
          </a:p>
        </p:txBody>
      </p:sp>
      <p:sp>
        <p:nvSpPr>
          <p:cNvPr id="239" name="貫通穴をつくらない"/>
          <p:cNvSpPr txBox="1"/>
          <p:nvPr/>
        </p:nvSpPr>
        <p:spPr>
          <a:xfrm>
            <a:off x="6298109" y="1704727"/>
            <a:ext cx="285750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貫通穴をつくらない</a:t>
            </a:r>
          </a:p>
        </p:txBody>
      </p:sp>
      <p:pic>
        <p:nvPicPr>
          <p:cNvPr id="240" name="イメージ" descr="イメージ"/>
          <p:cNvPicPr>
            <a:picLocks noChangeAspect="1"/>
          </p:cNvPicPr>
          <p:nvPr/>
        </p:nvPicPr>
        <p:blipFill>
          <a:blip r:embed="rId3">
            <a:extLst/>
          </a:blip>
          <a:srcRect l="29682" t="22131" r="13286" b="24964"/>
          <a:stretch>
            <a:fillRect/>
          </a:stretch>
        </p:blipFill>
        <p:spPr>
          <a:xfrm>
            <a:off x="811505" y="6203571"/>
            <a:ext cx="3908363" cy="2718436"/>
          </a:xfrm>
          <a:prstGeom prst="rect">
            <a:avLst/>
          </a:prstGeom>
          <a:ln w="12700">
            <a:miter lim="400000"/>
          </a:ln>
        </p:spPr>
      </p:pic>
      <p:sp>
        <p:nvSpPr>
          <p:cNvPr id="241" name="焼結メッシュ"/>
          <p:cNvSpPr txBox="1"/>
          <p:nvPr/>
        </p:nvSpPr>
        <p:spPr>
          <a:xfrm>
            <a:off x="1794168" y="5704322"/>
            <a:ext cx="194310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焼結メッシュ</a:t>
            </a:r>
          </a:p>
        </p:txBody>
      </p:sp>
      <p:sp>
        <p:nvSpPr>
          <p:cNvPr id="242" name="コールアウト"/>
          <p:cNvSpPr/>
          <p:nvPr/>
        </p:nvSpPr>
        <p:spPr>
          <a:xfrm>
            <a:off x="1836485" y="8599426"/>
            <a:ext cx="4593036" cy="9267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73" y="0"/>
                </a:moveTo>
                <a:lnTo>
                  <a:pt x="6448" y="7225"/>
                </a:lnTo>
                <a:lnTo>
                  <a:pt x="183" y="7225"/>
                </a:lnTo>
                <a:cubicBezTo>
                  <a:pt x="82" y="7225"/>
                  <a:pt x="0" y="7633"/>
                  <a:pt x="0" y="8131"/>
                </a:cubicBezTo>
                <a:lnTo>
                  <a:pt x="0" y="20693"/>
                </a:lnTo>
                <a:cubicBezTo>
                  <a:pt x="0" y="21192"/>
                  <a:pt x="82" y="21600"/>
                  <a:pt x="183" y="21600"/>
                </a:cubicBezTo>
                <a:lnTo>
                  <a:pt x="21417" y="21600"/>
                </a:lnTo>
                <a:cubicBezTo>
                  <a:pt x="21518" y="21600"/>
                  <a:pt x="21600" y="21192"/>
                  <a:pt x="21600" y="20693"/>
                </a:cubicBezTo>
                <a:lnTo>
                  <a:pt x="21600" y="8131"/>
                </a:lnTo>
                <a:cubicBezTo>
                  <a:pt x="21600" y="7633"/>
                  <a:pt x="21518" y="7225"/>
                  <a:pt x="21417" y="7225"/>
                </a:cubicBezTo>
                <a:lnTo>
                  <a:pt x="7497" y="7225"/>
                </a:lnTo>
                <a:lnTo>
                  <a:pt x="6973" y="0"/>
                </a:lnTo>
                <a:close/>
              </a:path>
            </a:pathLst>
          </a:custGeom>
          <a:solidFill>
            <a:srgbClr val="FFFFFF"/>
          </a:solidFill>
          <a:ln w="38100">
            <a:solidFill>
              <a:schemeClr val="accent4">
                <a:hueOff val="-1081314"/>
                <a:satOff val="4338"/>
                <a:lumOff val="-8931"/>
              </a:schemeClr>
            </a:solidFill>
            <a:miter lim="400000"/>
          </a:ln>
        </p:spPr>
        <p:txBody>
          <a:bodyPr lIns="50800" tIns="50800" rIns="50800" bIns="50800" anchor="ctr"/>
          <a:lstStyle/>
          <a:p>
            <a:pPr>
              <a:defRPr>
                <a:latin typeface="+mn-lt"/>
                <a:ea typeface="+mn-ea"/>
                <a:cs typeface="+mn-cs"/>
                <a:sym typeface="ヒラギノ角ゴ ProN W3"/>
              </a:defRPr>
            </a:pPr>
          </a:p>
        </p:txBody>
      </p:sp>
      <p:sp>
        <p:nvSpPr>
          <p:cNvPr id="243" name="ゆがみにくいというメリットも"/>
          <p:cNvSpPr txBox="1"/>
          <p:nvPr/>
        </p:nvSpPr>
        <p:spPr>
          <a:xfrm>
            <a:off x="1959617" y="9015015"/>
            <a:ext cx="4381501"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ゆがみにくいというメリットも</a:t>
            </a:r>
          </a:p>
        </p:txBody>
      </p:sp>
      <p:pic>
        <p:nvPicPr>
          <p:cNvPr id="244" name="イメージ" descr="イメージ"/>
          <p:cNvPicPr>
            <a:picLocks noChangeAspect="1"/>
          </p:cNvPicPr>
          <p:nvPr/>
        </p:nvPicPr>
        <p:blipFill>
          <a:blip r:embed="rId4">
            <a:extLst/>
          </a:blip>
          <a:stretch>
            <a:fillRect/>
          </a:stretch>
        </p:blipFill>
        <p:spPr>
          <a:xfrm>
            <a:off x="6933654" y="4120017"/>
            <a:ext cx="5582413" cy="3730167"/>
          </a:xfrm>
          <a:prstGeom prst="rect">
            <a:avLst/>
          </a:prstGeom>
          <a:ln w="12700">
            <a:miter lim="400000"/>
          </a:ln>
        </p:spPr>
      </p:pic>
      <p:sp>
        <p:nvSpPr>
          <p:cNvPr id="245" name="線"/>
          <p:cNvSpPr/>
          <p:nvPr/>
        </p:nvSpPr>
        <p:spPr>
          <a:xfrm flipV="1">
            <a:off x="9676791" y="5837306"/>
            <a:ext cx="33194" cy="473965"/>
          </a:xfrm>
          <a:prstGeom prst="line">
            <a:avLst/>
          </a:prstGeom>
          <a:ln w="12700">
            <a:solidFill>
              <a:srgbClr val="000000"/>
            </a:solidFill>
            <a:custDash>
              <a:ds d="200000" sp="200000"/>
            </a:custDash>
            <a:miter lim="400000"/>
            <a:headEnd type="triangle"/>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46" name="線"/>
          <p:cNvSpPr/>
          <p:nvPr/>
        </p:nvSpPr>
        <p:spPr>
          <a:xfrm flipV="1">
            <a:off x="8892370" y="5506082"/>
            <a:ext cx="1" cy="450787"/>
          </a:xfrm>
          <a:prstGeom prst="line">
            <a:avLst/>
          </a:prstGeom>
          <a:ln w="12700">
            <a:solidFill>
              <a:srgbClr val="000000"/>
            </a:solidFill>
            <a:custDash>
              <a:ds d="200000" sp="200000"/>
            </a:custDash>
            <a:miter lim="400000"/>
            <a:headEnd type="triangle"/>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47" name="線"/>
          <p:cNvSpPr/>
          <p:nvPr/>
        </p:nvSpPr>
        <p:spPr>
          <a:xfrm flipV="1">
            <a:off x="11041218" y="5707355"/>
            <a:ext cx="22306" cy="460497"/>
          </a:xfrm>
          <a:prstGeom prst="line">
            <a:avLst/>
          </a:prstGeom>
          <a:ln w="12700">
            <a:solidFill>
              <a:srgbClr val="000000"/>
            </a:solidFill>
            <a:custDash>
              <a:ds d="200000" sp="200000"/>
            </a:custDash>
            <a:miter lim="400000"/>
            <a:headEnd type="triangle"/>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48" name="線"/>
          <p:cNvSpPr/>
          <p:nvPr/>
        </p:nvSpPr>
        <p:spPr>
          <a:xfrm flipV="1">
            <a:off x="10248028" y="5718823"/>
            <a:ext cx="1" cy="153148"/>
          </a:xfrm>
          <a:prstGeom prst="line">
            <a:avLst/>
          </a:prstGeom>
          <a:ln w="12700">
            <a:solidFill>
              <a:srgbClr val="000000"/>
            </a:solidFill>
            <a:custDash>
              <a:ds d="200000" sp="200000"/>
            </a:custDash>
            <a:miter lim="400000"/>
            <a:headEnd type="triangle"/>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49" name="コールアウト"/>
          <p:cNvSpPr/>
          <p:nvPr/>
        </p:nvSpPr>
        <p:spPr>
          <a:xfrm>
            <a:off x="9958751" y="6678880"/>
            <a:ext cx="2778920" cy="26785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6" y="0"/>
                </a:moveTo>
                <a:lnTo>
                  <a:pt x="176" y="2602"/>
                </a:lnTo>
                <a:cubicBezTo>
                  <a:pt x="73" y="2751"/>
                  <a:pt x="0" y="2923"/>
                  <a:pt x="0" y="3120"/>
                </a:cubicBezTo>
                <a:lnTo>
                  <a:pt x="0" y="20691"/>
                </a:lnTo>
                <a:cubicBezTo>
                  <a:pt x="0" y="21194"/>
                  <a:pt x="392" y="21600"/>
                  <a:pt x="876" y="21600"/>
                </a:cubicBezTo>
                <a:lnTo>
                  <a:pt x="20724" y="21600"/>
                </a:lnTo>
                <a:cubicBezTo>
                  <a:pt x="21208" y="21600"/>
                  <a:pt x="21600" y="21194"/>
                  <a:pt x="21600" y="20691"/>
                </a:cubicBezTo>
                <a:lnTo>
                  <a:pt x="21600" y="3120"/>
                </a:lnTo>
                <a:cubicBezTo>
                  <a:pt x="21600" y="2618"/>
                  <a:pt x="21208" y="2212"/>
                  <a:pt x="20724" y="2212"/>
                </a:cubicBezTo>
                <a:lnTo>
                  <a:pt x="1388" y="2212"/>
                </a:lnTo>
                <a:lnTo>
                  <a:pt x="626" y="0"/>
                </a:lnTo>
                <a:close/>
              </a:path>
            </a:pathLst>
          </a:custGeom>
          <a:solidFill>
            <a:srgbClr val="FFFFFF"/>
          </a:solidFill>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50" name="PDN-20-7"/>
          <p:cNvSpPr txBox="1"/>
          <p:nvPr/>
        </p:nvSpPr>
        <p:spPr>
          <a:xfrm>
            <a:off x="10747940" y="7081015"/>
            <a:ext cx="1044132" cy="29845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atin typeface="+mn-lt"/>
                <a:ea typeface="+mn-ea"/>
                <a:cs typeface="+mn-cs"/>
                <a:sym typeface="ヒラギノ角ゴ ProN W3"/>
              </a:defRPr>
            </a:lvl1pPr>
          </a:lstStyle>
          <a:p>
            <a:pPr/>
            <a:r>
              <a:t>PDN-20-7</a:t>
            </a:r>
          </a:p>
        </p:txBody>
      </p:sp>
      <p:pic>
        <p:nvPicPr>
          <p:cNvPr id="251" name="イメージ" descr="イメージ"/>
          <p:cNvPicPr>
            <a:picLocks noChangeAspect="1"/>
          </p:cNvPicPr>
          <p:nvPr/>
        </p:nvPicPr>
        <p:blipFill>
          <a:blip r:embed="rId5">
            <a:extLst/>
          </a:blip>
          <a:srcRect l="2682" t="3165" r="2682" b="13402"/>
          <a:stretch>
            <a:fillRect/>
          </a:stretch>
        </p:blipFill>
        <p:spPr>
          <a:xfrm>
            <a:off x="10100613" y="7476796"/>
            <a:ext cx="2542153" cy="1763578"/>
          </a:xfrm>
          <a:prstGeom prst="rect">
            <a:avLst/>
          </a:prstGeom>
          <a:ln w="12700">
            <a:miter lim="400000"/>
          </a:ln>
        </p:spPr>
      </p:pic>
      <p:sp>
        <p:nvSpPr>
          <p:cNvPr id="252" name="コールアウト"/>
          <p:cNvSpPr/>
          <p:nvPr/>
        </p:nvSpPr>
        <p:spPr>
          <a:xfrm>
            <a:off x="7042349" y="5870616"/>
            <a:ext cx="2663032" cy="33643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5600" y="6164"/>
                </a:lnTo>
                <a:lnTo>
                  <a:pt x="914" y="6164"/>
                </a:lnTo>
                <a:cubicBezTo>
                  <a:pt x="409" y="6164"/>
                  <a:pt x="0" y="6487"/>
                  <a:pt x="0" y="6887"/>
                </a:cubicBezTo>
                <a:lnTo>
                  <a:pt x="0" y="20876"/>
                </a:lnTo>
                <a:cubicBezTo>
                  <a:pt x="0" y="21276"/>
                  <a:pt x="409" y="21600"/>
                  <a:pt x="914" y="21600"/>
                </a:cubicBezTo>
                <a:lnTo>
                  <a:pt x="17393" y="21600"/>
                </a:lnTo>
                <a:cubicBezTo>
                  <a:pt x="17898" y="21600"/>
                  <a:pt x="18310" y="21276"/>
                  <a:pt x="18310" y="20876"/>
                </a:cubicBezTo>
                <a:lnTo>
                  <a:pt x="18310" y="10457"/>
                </a:lnTo>
                <a:lnTo>
                  <a:pt x="21600" y="0"/>
                </a:lnTo>
                <a:close/>
              </a:path>
            </a:pathLst>
          </a:custGeom>
          <a:solidFill>
            <a:srgbClr val="FFFFFF"/>
          </a:solidFill>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53" name="OP-50-2"/>
          <p:cNvSpPr txBox="1"/>
          <p:nvPr/>
        </p:nvSpPr>
        <p:spPr>
          <a:xfrm>
            <a:off x="7660311" y="6958551"/>
            <a:ext cx="903733" cy="29845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atin typeface="+mn-lt"/>
                <a:ea typeface="+mn-ea"/>
                <a:cs typeface="+mn-cs"/>
                <a:sym typeface="ヒラギノ角ゴ ProN W3"/>
              </a:defRPr>
            </a:lvl1pPr>
          </a:lstStyle>
          <a:p>
            <a:pPr/>
            <a:r>
              <a:t>OP-50-2</a:t>
            </a:r>
          </a:p>
        </p:txBody>
      </p:sp>
      <p:pic>
        <p:nvPicPr>
          <p:cNvPr id="254" name="イメージ" descr="イメージ"/>
          <p:cNvPicPr>
            <a:picLocks noChangeAspect="1"/>
          </p:cNvPicPr>
          <p:nvPr/>
        </p:nvPicPr>
        <p:blipFill>
          <a:blip r:embed="rId6">
            <a:extLst/>
          </a:blip>
          <a:srcRect l="4902" t="2050" r="4902" b="52660"/>
          <a:stretch>
            <a:fillRect/>
          </a:stretch>
        </p:blipFill>
        <p:spPr>
          <a:xfrm>
            <a:off x="7170269" y="7288953"/>
            <a:ext cx="2021815" cy="1846885"/>
          </a:xfrm>
          <a:prstGeom prst="rect">
            <a:avLst/>
          </a:prstGeom>
          <a:ln w="12700">
            <a:miter lim="400000"/>
          </a:ln>
        </p:spPr>
      </p:pic>
      <p:sp>
        <p:nvSpPr>
          <p:cNvPr id="255" name="コネクタによる接続"/>
          <p:cNvSpPr txBox="1"/>
          <p:nvPr/>
        </p:nvSpPr>
        <p:spPr>
          <a:xfrm>
            <a:off x="8257937" y="3637461"/>
            <a:ext cx="284835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コネクタによる接続</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新設計のELCC"/>
          <p:cNvSpPr txBox="1"/>
          <p:nvPr>
            <p:ph type="title"/>
          </p:nvPr>
        </p:nvSpPr>
        <p:spPr>
          <a:prstGeom prst="rect">
            <a:avLst/>
          </a:prstGeom>
        </p:spPr>
        <p:txBody>
          <a:bodyPr/>
          <a:lstStyle/>
          <a:p>
            <a:pPr/>
            <a:r>
              <a:t>新設計のELCC</a:t>
            </a:r>
          </a:p>
        </p:txBody>
      </p:sp>
      <p:sp>
        <p:nvSpPr>
          <p:cNvPr id="258"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9" name="IMG_4036.jpg" descr="IMG_4036.jpg"/>
          <p:cNvPicPr>
            <a:picLocks noChangeAspect="1"/>
          </p:cNvPicPr>
          <p:nvPr/>
        </p:nvPicPr>
        <p:blipFill>
          <a:blip r:embed="rId2">
            <a:extLst/>
          </a:blip>
          <a:stretch>
            <a:fillRect/>
          </a:stretch>
        </p:blipFill>
        <p:spPr>
          <a:xfrm>
            <a:off x="208294" y="2161620"/>
            <a:ext cx="6209229" cy="4656922"/>
          </a:xfrm>
          <a:prstGeom prst="rect">
            <a:avLst/>
          </a:prstGeom>
          <a:ln w="12700">
            <a:miter lim="400000"/>
          </a:ln>
        </p:spPr>
      </p:pic>
      <p:pic>
        <p:nvPicPr>
          <p:cNvPr id="260" name="IMG_4040.jpg" descr="IMG_4040.jpg"/>
          <p:cNvPicPr>
            <a:picLocks noChangeAspect="1"/>
          </p:cNvPicPr>
          <p:nvPr/>
        </p:nvPicPr>
        <p:blipFill>
          <a:blip r:embed="rId3">
            <a:extLst/>
          </a:blip>
          <a:stretch>
            <a:fillRect/>
          </a:stretch>
        </p:blipFill>
        <p:spPr>
          <a:xfrm>
            <a:off x="7572754" y="5098844"/>
            <a:ext cx="4563207" cy="3422405"/>
          </a:xfrm>
          <a:prstGeom prst="rect">
            <a:avLst/>
          </a:prstGeom>
          <a:ln w="38100">
            <a:solidFill>
              <a:schemeClr val="accent4">
                <a:hueOff val="-1081314"/>
                <a:satOff val="4338"/>
                <a:lumOff val="-8931"/>
              </a:schemeClr>
            </a:solidFill>
            <a:miter lim="400000"/>
          </a:ln>
        </p:spPr>
      </p:pic>
      <p:pic>
        <p:nvPicPr>
          <p:cNvPr id="261" name="IMG_4041.jpg" descr="IMG_4041.jpg"/>
          <p:cNvPicPr>
            <a:picLocks noChangeAspect="1"/>
          </p:cNvPicPr>
          <p:nvPr/>
        </p:nvPicPr>
        <p:blipFill>
          <a:blip r:embed="rId4">
            <a:extLst/>
          </a:blip>
          <a:stretch>
            <a:fillRect/>
          </a:stretch>
        </p:blipFill>
        <p:spPr>
          <a:xfrm>
            <a:off x="6724439" y="439864"/>
            <a:ext cx="5781320" cy="4335989"/>
          </a:xfrm>
          <a:prstGeom prst="rect">
            <a:avLst/>
          </a:prstGeom>
          <a:ln w="12700">
            <a:miter lim="400000"/>
          </a:ln>
        </p:spPr>
      </p:pic>
      <p:sp>
        <p:nvSpPr>
          <p:cNvPr id="262" name="四角形"/>
          <p:cNvSpPr/>
          <p:nvPr/>
        </p:nvSpPr>
        <p:spPr>
          <a:xfrm>
            <a:off x="7630644" y="2895832"/>
            <a:ext cx="1134343" cy="1049008"/>
          </a:xfrm>
          <a:prstGeom prst="rect">
            <a:avLst/>
          </a:prstGeom>
          <a:ln w="38100">
            <a:solidFill>
              <a:schemeClr val="accent4">
                <a:hueOff val="-1081314"/>
                <a:satOff val="4338"/>
                <a:lumOff val="-8931"/>
              </a:schemeClr>
            </a:solidFill>
            <a:miter lim="400000"/>
          </a:ln>
        </p:spPr>
        <p:txBody>
          <a:bodyPr lIns="50800" tIns="50800" rIns="50800" bIns="50800" anchor="ctr"/>
          <a:lstStyle/>
          <a:p>
            <a:pPr>
              <a:defRPr>
                <a:latin typeface="+mn-lt"/>
                <a:ea typeface="+mn-ea"/>
                <a:cs typeface="+mn-cs"/>
                <a:sym typeface="ヒラギノ角ゴ ProN W3"/>
              </a:defRPr>
            </a:pPr>
          </a:p>
        </p:txBody>
      </p:sp>
      <p:sp>
        <p:nvSpPr>
          <p:cNvPr id="263" name="線"/>
          <p:cNvSpPr/>
          <p:nvPr/>
        </p:nvSpPr>
        <p:spPr>
          <a:xfrm flipV="1">
            <a:off x="7562815" y="3924531"/>
            <a:ext cx="74315" cy="1188095"/>
          </a:xfrm>
          <a:prstGeom prst="line">
            <a:avLst/>
          </a:prstGeom>
          <a:ln w="38100">
            <a:solidFill>
              <a:schemeClr val="accent4">
                <a:hueOff val="-1081314"/>
                <a:satOff val="4338"/>
                <a:lumOff val="-8931"/>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64" name="線"/>
          <p:cNvSpPr/>
          <p:nvPr/>
        </p:nvSpPr>
        <p:spPr>
          <a:xfrm flipH="1" flipV="1">
            <a:off x="8771398" y="3893932"/>
            <a:ext cx="3359029" cy="1200709"/>
          </a:xfrm>
          <a:prstGeom prst="line">
            <a:avLst/>
          </a:prstGeom>
          <a:ln w="38100">
            <a:solidFill>
              <a:schemeClr val="accent4">
                <a:hueOff val="-1081314"/>
                <a:satOff val="4338"/>
                <a:lumOff val="-8931"/>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65" name="モジュール間での放電防止のためのカプトンシート"/>
          <p:cNvSpPr txBox="1"/>
          <p:nvPr/>
        </p:nvSpPr>
        <p:spPr>
          <a:xfrm>
            <a:off x="322603" y="7915603"/>
            <a:ext cx="7103365"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モジュール間での放電防止のためのカプトンシート</a:t>
            </a:r>
          </a:p>
        </p:txBody>
      </p:sp>
      <p:sp>
        <p:nvSpPr>
          <p:cNvPr id="266" name="線"/>
          <p:cNvSpPr/>
          <p:nvPr/>
        </p:nvSpPr>
        <p:spPr>
          <a:xfrm flipV="1">
            <a:off x="7329019" y="6747928"/>
            <a:ext cx="2046333" cy="721134"/>
          </a:xfrm>
          <a:prstGeom prst="line">
            <a:avLst/>
          </a:prstGeom>
          <a:ln w="381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67" name="GNDメッシュに電位を与えるための電極"/>
          <p:cNvSpPr txBox="1"/>
          <p:nvPr/>
        </p:nvSpPr>
        <p:spPr>
          <a:xfrm>
            <a:off x="1523175" y="7268882"/>
            <a:ext cx="5715611"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GNDメッシュに電位を与えるための電極</a:t>
            </a:r>
          </a:p>
        </p:txBody>
      </p:sp>
      <p:sp>
        <p:nvSpPr>
          <p:cNvPr id="268" name="線"/>
          <p:cNvSpPr/>
          <p:nvPr/>
        </p:nvSpPr>
        <p:spPr>
          <a:xfrm flipV="1">
            <a:off x="7430136" y="7331849"/>
            <a:ext cx="1511244" cy="758511"/>
          </a:xfrm>
          <a:prstGeom prst="line">
            <a:avLst/>
          </a:prstGeom>
          <a:ln w="381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69" name="180L検出器へインストール&amp;性能評価へ、、、"/>
          <p:cNvSpPr txBox="1"/>
          <p:nvPr/>
        </p:nvSpPr>
        <p:spPr>
          <a:xfrm>
            <a:off x="307516" y="9097804"/>
            <a:ext cx="7133540"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333375" indent="-333375" algn="l">
              <a:buSzPct val="145000"/>
              <a:buChar char="✓"/>
            </a:lvl1pPr>
          </a:lstStyle>
          <a:p>
            <a:pPr/>
            <a:r>
              <a:t>180L検出器へインストール&amp;性能評価へ、、、</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