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90" r:id="rId1"/>
  </p:sldMasterIdLst>
  <p:notesMasterIdLst>
    <p:notesMasterId r:id="rId25"/>
  </p:notesMasterIdLst>
  <p:sldIdLst>
    <p:sldId id="256" r:id="rId2"/>
    <p:sldId id="322" r:id="rId3"/>
    <p:sldId id="292" r:id="rId4"/>
    <p:sldId id="309" r:id="rId5"/>
    <p:sldId id="310" r:id="rId6"/>
    <p:sldId id="260" r:id="rId7"/>
    <p:sldId id="263" r:id="rId8"/>
    <p:sldId id="311" r:id="rId9"/>
    <p:sldId id="312" r:id="rId10"/>
    <p:sldId id="313" r:id="rId11"/>
    <p:sldId id="314" r:id="rId12"/>
    <p:sldId id="315" r:id="rId13"/>
    <p:sldId id="316" r:id="rId14"/>
    <p:sldId id="317" r:id="rId15"/>
    <p:sldId id="318" r:id="rId16"/>
    <p:sldId id="319" r:id="rId17"/>
    <p:sldId id="320" r:id="rId18"/>
    <p:sldId id="321" r:id="rId19"/>
    <p:sldId id="323" r:id="rId20"/>
    <p:sldId id="299" r:id="rId21"/>
    <p:sldId id="257" r:id="rId22"/>
    <p:sldId id="259" r:id="rId23"/>
    <p:sldId id="261" r:id="rId24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07"/>
    <p:restoredTop sz="94643"/>
  </p:normalViewPr>
  <p:slideViewPr>
    <p:cSldViewPr snapToGrid="0" snapToObjects="1">
      <p:cViewPr>
        <p:scale>
          <a:sx n="116" d="100"/>
          <a:sy n="116" d="100"/>
        </p:scale>
        <p:origin x="296" y="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DA1B72-B628-1A44-B9CC-7E777544729B}" type="datetimeFigureOut">
              <a:rPr kumimoji="1" lang="ja-JP" altLang="en-US" smtClean="0"/>
              <a:t>2020/12/7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74BB7-CBAE-4C4D-A645-2CD6BCDFA8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1099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74BB7-CBAE-4C4D-A645-2CD6BCDFA88F}" type="slidenum">
              <a:rPr kumimoji="1" lang="ja-JP" altLang="en-US" smtClean="0"/>
              <a:t>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510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22363"/>
            <a:ext cx="9144000" cy="2387600"/>
          </a:xfrm>
          <a:solidFill>
            <a:schemeClr val="accent6">
              <a:lumMod val="40000"/>
              <a:lumOff val="60000"/>
            </a:schemeClr>
          </a:solidFill>
        </p:spPr>
        <p:txBody>
          <a:bodyPr anchor="ctr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B35E1-3DCD-764E-9552-A03EB73E4888}" type="datetime1">
              <a:rPr kumimoji="1" lang="ja-JP" altLang="en-US" smtClean="0"/>
              <a:t>2020/12/7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2020/12/09
</a:t>
            </a:r>
            <a:r>
              <a:rPr kumimoji="1" lang="ja-JP" altLang="en-US"/>
              <a:t>ミグダル観測検討会</a:t>
            </a:r>
            <a:r>
              <a:rPr kumimoji="1" lang="en-US" altLang="ja-JP"/>
              <a:t>DAY2@</a:t>
            </a:r>
            <a:r>
              <a:rPr kumimoji="1" lang="ja-JP" altLang="en-US"/>
              <a:t>神戸大学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6FF05-5E8D-FD45-9492-E3A97546E97E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13842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E4C30-488A-5140-8E35-5A2F5B2DF8B2}" type="datetime1">
              <a:rPr kumimoji="1" lang="ja-JP" altLang="en-US" smtClean="0"/>
              <a:t>2020/12/7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2020/12/09
</a:t>
            </a:r>
            <a:r>
              <a:rPr kumimoji="1" lang="ja-JP" altLang="en-US"/>
              <a:t>ミグダル観測検討会</a:t>
            </a:r>
            <a:r>
              <a:rPr kumimoji="1" lang="en-US" altLang="ja-JP"/>
              <a:t>DAY2@</a:t>
            </a:r>
            <a:r>
              <a:rPr kumimoji="1" lang="ja-JP" altLang="en-US"/>
              <a:t>神戸大学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6FF05-5E8D-FD45-9492-E3A97546E9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1786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AF12F-7FF8-504F-B5C4-A486B5072652}" type="datetime1">
              <a:rPr kumimoji="1" lang="ja-JP" altLang="en-US" smtClean="0"/>
              <a:t>2020/12/7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2020/12/09
</a:t>
            </a:r>
            <a:r>
              <a:rPr kumimoji="1" lang="ja-JP" altLang="en-US"/>
              <a:t>ミグダル観測検討会</a:t>
            </a:r>
            <a:r>
              <a:rPr kumimoji="1" lang="en-US" altLang="ja-JP"/>
              <a:t>DAY2@</a:t>
            </a:r>
            <a:r>
              <a:rPr kumimoji="1" lang="ja-JP" altLang="en-US"/>
              <a:t>神戸大学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6FF05-5E8D-FD45-9492-E3A97546E9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5777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Yu Gothic" charset="-128"/>
                <a:ea typeface="Yu Gothic" charset="-128"/>
                <a:cs typeface="Yu Gothic" charset="-128"/>
              </a:defRPr>
            </a:lvl1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C4474-968D-3342-877D-030A5CF0BDE4}" type="datetime1">
              <a:rPr kumimoji="1" lang="ja-JP" altLang="en-US" smtClean="0"/>
              <a:t>2020/12/7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2020/12/09
</a:t>
            </a:r>
            <a:r>
              <a:rPr kumimoji="1" lang="ja-JP" altLang="en-US"/>
              <a:t>ミグダル観測検討会</a:t>
            </a:r>
            <a:r>
              <a:rPr kumimoji="1" lang="en-US" altLang="ja-JP"/>
              <a:t>DAY2@</a:t>
            </a:r>
            <a:r>
              <a:rPr kumimoji="1" lang="ja-JP" altLang="en-US"/>
              <a:t>神戸大学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6FF05-5E8D-FD45-9492-E3A97546E9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9192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73867"/>
            <a:ext cx="9144000" cy="1988609"/>
          </a:xfrm>
          <a:solidFill>
            <a:schemeClr val="accent6">
              <a:lumMod val="40000"/>
              <a:lumOff val="60000"/>
            </a:schemeClr>
          </a:solidFill>
        </p:spPr>
        <p:txBody>
          <a:bodyPr anchor="b"/>
          <a:lstStyle>
            <a:lvl1pPr algn="l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7DC43-719F-324C-8399-3A32AD29B379}" type="datetime1">
              <a:rPr kumimoji="1" lang="ja-JP" altLang="en-US" smtClean="0"/>
              <a:t>2020/12/7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2020/12/09
</a:t>
            </a:r>
            <a:r>
              <a:rPr kumimoji="1" lang="ja-JP" altLang="en-US"/>
              <a:t>ミグダル観測検討会</a:t>
            </a:r>
            <a:r>
              <a:rPr kumimoji="1" lang="en-US" altLang="ja-JP"/>
              <a:t>DAY2@</a:t>
            </a:r>
            <a:r>
              <a:rPr kumimoji="1" lang="ja-JP" altLang="en-US"/>
              <a:t>神戸大学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6FF05-5E8D-FD45-9492-E3A97546E9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8340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E88C6-702F-0041-AE7C-621C415152EE}" type="datetime1">
              <a:rPr kumimoji="1" lang="ja-JP" altLang="en-US" smtClean="0"/>
              <a:t>2020/12/7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2020/12/09
</a:t>
            </a:r>
            <a:r>
              <a:rPr kumimoji="1" lang="ja-JP" altLang="en-US"/>
              <a:t>ミグダル観測検討会</a:t>
            </a:r>
            <a:r>
              <a:rPr kumimoji="1" lang="en-US" altLang="ja-JP"/>
              <a:t>DAY2@</a:t>
            </a:r>
            <a:r>
              <a:rPr kumimoji="1" lang="ja-JP" altLang="en-US"/>
              <a:t>神戸大学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6FF05-5E8D-FD45-9492-E3A97546E9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4076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373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60D80-5342-EF4C-A295-DFBD8F0615F4}" type="datetime1">
              <a:rPr kumimoji="1" lang="ja-JP" altLang="en-US" smtClean="0"/>
              <a:t>2020/12/7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2020/12/09
</a:t>
            </a:r>
            <a:r>
              <a:rPr kumimoji="1" lang="ja-JP" altLang="en-US"/>
              <a:t>ミグダル観測検討会</a:t>
            </a:r>
            <a:r>
              <a:rPr kumimoji="1" lang="en-US" altLang="ja-JP"/>
              <a:t>DAY2@</a:t>
            </a:r>
            <a:r>
              <a:rPr kumimoji="1" lang="ja-JP" altLang="en-US"/>
              <a:t>神戸大学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6FF05-5E8D-FD45-9492-E3A97546E9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5667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B2BF4-731D-E640-A3A6-73126C36B756}" type="datetime1">
              <a:rPr kumimoji="1" lang="ja-JP" altLang="en-US" smtClean="0"/>
              <a:t>2020/12/7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2020/12/09
</a:t>
            </a:r>
            <a:r>
              <a:rPr kumimoji="1" lang="ja-JP" altLang="en-US"/>
              <a:t>ミグダル観測検討会</a:t>
            </a:r>
            <a:r>
              <a:rPr kumimoji="1" lang="en-US" altLang="ja-JP"/>
              <a:t>DAY2@</a:t>
            </a:r>
            <a:r>
              <a:rPr kumimoji="1" lang="ja-JP" altLang="en-US"/>
              <a:t>神戸大学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6FF05-5E8D-FD45-9492-E3A97546E9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7625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0321B-4035-154F-8495-B53346216735}" type="datetime1">
              <a:rPr kumimoji="1" lang="ja-JP" altLang="en-US" smtClean="0"/>
              <a:t>2020/12/7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2020/12/09
</a:t>
            </a:r>
            <a:r>
              <a:rPr kumimoji="1" lang="ja-JP" altLang="en-US"/>
              <a:t>ミグダル観測検討会</a:t>
            </a:r>
            <a:r>
              <a:rPr kumimoji="1" lang="en-US" altLang="ja-JP"/>
              <a:t>DAY2@</a:t>
            </a:r>
            <a:r>
              <a:rPr kumimoji="1" lang="ja-JP" altLang="en-US"/>
              <a:t>神戸大学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6FF05-5E8D-FD45-9492-E3A97546E9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7341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F8AFC-EC46-3342-94A3-FA64A080E7D7}" type="datetime1">
              <a:rPr kumimoji="1" lang="ja-JP" altLang="en-US" smtClean="0"/>
              <a:t>2020/12/7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2020/12/09
</a:t>
            </a:r>
            <a:r>
              <a:rPr kumimoji="1" lang="ja-JP" altLang="en-US"/>
              <a:t>ミグダル観測検討会</a:t>
            </a:r>
            <a:r>
              <a:rPr kumimoji="1" lang="en-US" altLang="ja-JP"/>
              <a:t>DAY2@</a:t>
            </a:r>
            <a:r>
              <a:rPr kumimoji="1" lang="ja-JP" altLang="en-US"/>
              <a:t>神戸大学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6FF05-5E8D-FD45-9492-E3A97546E9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0981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2BE5B-D9EC-604A-8A1C-1A17D7718CDE}" type="datetime1">
              <a:rPr kumimoji="1" lang="ja-JP" altLang="en-US" smtClean="0"/>
              <a:t>2020/12/7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2020/12/09
</a:t>
            </a:r>
            <a:r>
              <a:rPr kumimoji="1" lang="ja-JP" altLang="en-US"/>
              <a:t>ミグダル観測検討会</a:t>
            </a:r>
            <a:r>
              <a:rPr kumimoji="1" lang="en-US" altLang="ja-JP"/>
              <a:t>DAY2@</a:t>
            </a:r>
            <a:r>
              <a:rPr kumimoji="1" lang="ja-JP" altLang="en-US"/>
              <a:t>神戸大学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6FF05-5E8D-FD45-9492-E3A97546E9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0926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0837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Yu Gothic" charset="-128"/>
                <a:ea typeface="Yu Gothic" charset="-128"/>
                <a:cs typeface="Yu Gothic" charset="-128"/>
              </a:defRPr>
            </a:lvl1pPr>
          </a:lstStyle>
          <a:p>
            <a:fld id="{00F5477A-5501-8748-9A71-9DE05B01D885}" type="datetime1">
              <a:rPr lang="ja-JP" altLang="en-US" smtClean="0"/>
              <a:t>2020/12/7</a:t>
            </a:fld>
            <a:endParaRPr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74731" y="6356351"/>
            <a:ext cx="35945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Yu Gothic" charset="-128"/>
                <a:ea typeface="Yu Gothic" charset="-128"/>
                <a:cs typeface="Yu Gothic" charset="-128"/>
              </a:defRPr>
            </a:lvl1pPr>
          </a:lstStyle>
          <a:p>
            <a:r>
              <a:rPr lang="en-US" altLang="ja-JP"/>
              <a:t>2020/12/09
</a:t>
            </a:r>
            <a:r>
              <a:rPr lang="ja-JP" altLang="en-US"/>
              <a:t>ミグダル観測検討会</a:t>
            </a:r>
            <a:r>
              <a:rPr lang="en-US" altLang="ja-JP"/>
              <a:t>DAY2@</a:t>
            </a:r>
            <a:r>
              <a:rPr lang="ja-JP" altLang="en-US"/>
              <a:t>神戸大学</a:t>
            </a:r>
            <a:endParaRPr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Yu Gothic" charset="-128"/>
                <a:ea typeface="Yu Gothic" charset="-128"/>
                <a:cs typeface="Yu Gothic" charset="-128"/>
              </a:defRPr>
            </a:lvl1pPr>
          </a:lstStyle>
          <a:p>
            <a:fld id="{78A6FF05-5E8D-FD45-9492-E3A97546E97E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05589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b="0" i="0" kern="1200">
          <a:solidFill>
            <a:schemeClr val="tx1"/>
          </a:solidFill>
          <a:latin typeface="Yu Gothic Light" charset="-128"/>
          <a:ea typeface="Yu Gothic Light" charset="-128"/>
          <a:cs typeface="Yu Gothic Light" charset="-12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b="0" i="0" kern="1200">
          <a:solidFill>
            <a:schemeClr val="tx1"/>
          </a:solidFill>
          <a:latin typeface="Yu Gothic" charset="-128"/>
          <a:ea typeface="Yu Gothic" charset="-128"/>
          <a:cs typeface="Yu Gothic" charset="-128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b="0" i="0" kern="1200">
          <a:solidFill>
            <a:schemeClr val="tx1"/>
          </a:solidFill>
          <a:latin typeface="Yu Gothic" charset="-128"/>
          <a:ea typeface="Yu Gothic" charset="-128"/>
          <a:cs typeface="Yu Gothic" charset="-128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b="0" i="0" kern="1200">
          <a:solidFill>
            <a:schemeClr val="tx1"/>
          </a:solidFill>
          <a:latin typeface="Yu Gothic" charset="-128"/>
          <a:ea typeface="Yu Gothic" charset="-128"/>
          <a:cs typeface="Yu Gothic" charset="-128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b="0" i="0" kern="1200">
          <a:solidFill>
            <a:schemeClr val="tx1"/>
          </a:solidFill>
          <a:latin typeface="Yu Gothic" charset="-128"/>
          <a:ea typeface="Yu Gothic" charset="-128"/>
          <a:cs typeface="Yu Gothic" charset="-128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b="0" i="0" kern="1200">
          <a:solidFill>
            <a:schemeClr val="tx1"/>
          </a:solidFill>
          <a:latin typeface="Yu Gothic" charset="-128"/>
          <a:ea typeface="Yu Gothic" charset="-128"/>
          <a:cs typeface="Yu Gothic" charset="-128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tif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A3FC2B2-532F-AE44-AA35-343BD0C7833D}"/>
              </a:ext>
            </a:extLst>
          </p:cNvPr>
          <p:cNvSpPr txBox="1"/>
          <p:nvPr/>
        </p:nvSpPr>
        <p:spPr>
          <a:xfrm>
            <a:off x="105103" y="1786757"/>
            <a:ext cx="87551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b="1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高圧キセノンガス</a:t>
            </a:r>
            <a:r>
              <a:rPr lang="en-US" altLang="ja-JP" sz="4400" b="1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TPC</a:t>
            </a:r>
            <a:r>
              <a:rPr lang="ja-JP" altLang="en-US" sz="4400" b="1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で</a:t>
            </a:r>
            <a:br>
              <a:rPr lang="en-US" altLang="ja-JP" sz="4400" b="1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</a:br>
            <a:r>
              <a:rPr lang="ja-JP" altLang="en-US" sz="4400" b="1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ミグダル効果の観測なるか？</a:t>
            </a:r>
            <a:endParaRPr lang="en-US" altLang="ja-JP" sz="4400" b="1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AE71D41-F996-0E4F-8373-A93A45C407F9}"/>
              </a:ext>
            </a:extLst>
          </p:cNvPr>
          <p:cNvSpPr txBox="1"/>
          <p:nvPr/>
        </p:nvSpPr>
        <p:spPr>
          <a:xfrm>
            <a:off x="2677517" y="3792604"/>
            <a:ext cx="36102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京都大　</a:t>
            </a:r>
            <a:r>
              <a:rPr kumimoji="1"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吉田</a:t>
            </a:r>
            <a:r>
              <a:rPr kumimoji="1"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 </a:t>
            </a:r>
            <a:r>
              <a:rPr kumimoji="1"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将</a:t>
            </a:r>
            <a:r>
              <a:rPr kumimoji="1"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 </a:t>
            </a:r>
          </a:p>
          <a:p>
            <a:pPr algn="ctr"/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for </a:t>
            </a:r>
            <a:r>
              <a:rPr kumimoji="1"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the AXEL Collaboration</a:t>
            </a:r>
            <a:endParaRPr kumimoji="1" lang="ja-JP" altLang="en-US" sz="200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D3370EC-50BB-C54A-99A2-92E652B3BB6D}"/>
              </a:ext>
            </a:extLst>
          </p:cNvPr>
          <p:cNvSpPr txBox="1"/>
          <p:nvPr/>
        </p:nvSpPr>
        <p:spPr>
          <a:xfrm>
            <a:off x="2456317" y="5767673"/>
            <a:ext cx="40527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2020/12/09</a:t>
            </a:r>
          </a:p>
          <a:p>
            <a:pPr algn="ctr"/>
            <a:r>
              <a:rPr lang="ja-JP" altLang="en-US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ミグダル観測検討会</a:t>
            </a:r>
            <a:r>
              <a:rPr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DAY2@</a:t>
            </a:r>
            <a:r>
              <a:rPr lang="ja-JP" altLang="en-US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神戸大学</a:t>
            </a:r>
            <a:endParaRPr kumimoji="1" lang="ja-JP" altLang="en-US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7AE8BC0-D1D6-0544-884E-1101127A3B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4178" y="217810"/>
            <a:ext cx="2392753" cy="135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186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853FB52C-7B08-B84E-99EB-AD919AB42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2020/12/09
</a:t>
            </a:r>
            <a:r>
              <a:rPr kumimoji="1" lang="ja-JP" altLang="en-US"/>
              <a:t>ミグダル観測検討会</a:t>
            </a:r>
            <a:r>
              <a:rPr kumimoji="1" lang="en-US" altLang="ja-JP"/>
              <a:t>DAY2@</a:t>
            </a:r>
            <a:r>
              <a:rPr kumimoji="1" lang="ja-JP" altLang="en-US"/>
              <a:t>神戸大学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CA6CCC8-CA38-1042-95E1-37603077A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6FF05-5E8D-FD45-9492-E3A97546E97E}" type="slidenum">
              <a:rPr kumimoji="1" lang="ja-JP" altLang="en-US" smtClean="0"/>
              <a:t>9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EE4CD8A-C3B2-F949-9B77-F2F2393D9050}"/>
              </a:ext>
            </a:extLst>
          </p:cNvPr>
          <p:cNvSpPr txBox="1"/>
          <p:nvPr/>
        </p:nvSpPr>
        <p:spPr>
          <a:xfrm>
            <a:off x="56405" y="185192"/>
            <a:ext cx="37862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u="sng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Measurement</a:t>
            </a:r>
            <a:endParaRPr kumimoji="1" lang="ja-JP" altLang="en-US" sz="2800" u="sng">
              <a:solidFill>
                <a:srgbClr val="7030A0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AC94C931-864A-0642-8379-7CE4E0B1964C}"/>
              </a:ext>
            </a:extLst>
          </p:cNvPr>
          <p:cNvSpPr txBox="1"/>
          <p:nvPr/>
        </p:nvSpPr>
        <p:spPr>
          <a:xfrm>
            <a:off x="56405" y="905965"/>
            <a:ext cx="5078634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180L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試作機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phase1.1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導入キセノン圧力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: 3.8 bar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2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種類のフィルターを通して純化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pPr marL="800100" lvl="1" indent="-342900">
              <a:buFontTx/>
              <a:buChar char="-"/>
            </a:pPr>
            <a:r>
              <a:rPr kumimoji="1"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モレキュラーシーブ</a:t>
            </a:r>
            <a:r>
              <a:rPr kumimoji="1"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: H</a:t>
            </a:r>
            <a:r>
              <a:rPr kumimoji="1" lang="en-US" altLang="ja-JP" sz="2000" baseline="-25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2</a:t>
            </a:r>
            <a:r>
              <a:rPr kumimoji="1"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O, O</a:t>
            </a:r>
            <a:r>
              <a:rPr kumimoji="1" lang="en-US" altLang="ja-JP" sz="2000" baseline="-25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2</a:t>
            </a:r>
            <a:r>
              <a:rPr kumimoji="1"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, CO</a:t>
            </a:r>
            <a:r>
              <a:rPr kumimoji="1" lang="en-US" altLang="ja-JP" sz="2000" baseline="-25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2</a:t>
            </a:r>
          </a:p>
          <a:p>
            <a:pPr marL="800100" lvl="1" indent="-342900">
              <a:buFontTx/>
              <a:buChar char="-"/>
            </a:pPr>
            <a:r>
              <a:rPr kumimoji="1"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ゲッター</a:t>
            </a:r>
            <a:r>
              <a:rPr kumimoji="1"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: N</a:t>
            </a:r>
            <a:r>
              <a:rPr kumimoji="1" lang="en-US" altLang="ja-JP" sz="2000" baseline="-25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2</a:t>
            </a:r>
            <a:r>
              <a:rPr kumimoji="1"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も</a:t>
            </a:r>
            <a:endParaRPr lang="en-US" altLang="ja-JP" sz="2000" baseline="-25000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キセノン純度を露点計でモニター</a:t>
            </a:r>
            <a:endParaRPr kumimoji="1"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pPr marL="800100" lvl="1" indent="-342900">
              <a:buFontTx/>
              <a:buChar char="-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キセノン導入後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4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日間の事前純化で</a:t>
            </a:r>
            <a:b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</a:b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水分量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 &lt; 0.2 ppm</a:t>
            </a:r>
          </a:p>
          <a:p>
            <a:pPr marL="800100" lvl="1" indent="-342900">
              <a:buFontTx/>
              <a:buChar char="-"/>
            </a:pPr>
            <a:r>
              <a:rPr kumimoji="1"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測定中も継続して純化</a:t>
            </a:r>
            <a:endParaRPr kumimoji="1"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pPr marL="800100" lvl="1" indent="-342900">
              <a:buFontTx/>
              <a:buChar char="-"/>
            </a:pP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線源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: </a:t>
            </a:r>
            <a:r>
              <a:rPr lang="en-US" altLang="ja-JP" sz="2000" baseline="30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133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Ba, </a:t>
            </a:r>
            <a:r>
              <a:rPr lang="en-US" altLang="ja-JP" sz="2000" baseline="30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22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Na, </a:t>
            </a:r>
            <a:r>
              <a:rPr lang="en-US" altLang="ja-JP" sz="2000" baseline="30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137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Cs</a:t>
            </a:r>
          </a:p>
        </p:txBody>
      </p:sp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82C2C5FC-0DC4-A34E-8327-B1E7B41CDE8E}"/>
              </a:ext>
            </a:extLst>
          </p:cNvPr>
          <p:cNvGrpSpPr/>
          <p:nvPr/>
        </p:nvGrpSpPr>
        <p:grpSpPr>
          <a:xfrm>
            <a:off x="3630077" y="2807639"/>
            <a:ext cx="5513923" cy="3554500"/>
            <a:chOff x="6504154" y="2671223"/>
            <a:chExt cx="5513923" cy="3554500"/>
          </a:xfrm>
        </p:grpSpPr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780E1B7C-98D2-784D-BF10-A75381DF7F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701" t="11163" r="3076" b="4031"/>
            <a:stretch/>
          </p:blipFill>
          <p:spPr>
            <a:xfrm>
              <a:off x="6504154" y="2950896"/>
              <a:ext cx="5513923" cy="3274827"/>
            </a:xfrm>
            <a:prstGeom prst="rect">
              <a:avLst/>
            </a:prstGeom>
          </p:spPr>
        </p:pic>
        <p:sp>
          <p:nvSpPr>
            <p:cNvPr id="22" name="左右矢印 21">
              <a:extLst>
                <a:ext uri="{FF2B5EF4-FFF2-40B4-BE49-F238E27FC236}">
                  <a16:creationId xmlns:a16="http://schemas.microsoft.com/office/drawing/2014/main" id="{A4228770-9493-AD4E-8E96-6AFB700234D3}"/>
                </a:ext>
              </a:extLst>
            </p:cNvPr>
            <p:cNvSpPr/>
            <p:nvPr/>
          </p:nvSpPr>
          <p:spPr>
            <a:xfrm>
              <a:off x="7191691" y="3722092"/>
              <a:ext cx="2411213" cy="184666"/>
            </a:xfrm>
            <a:prstGeom prst="leftRightArrow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E6C1170F-05B1-A848-AA56-7307338EEDD2}"/>
                </a:ext>
              </a:extLst>
            </p:cNvPr>
            <p:cNvSpPr txBox="1"/>
            <p:nvPr/>
          </p:nvSpPr>
          <p:spPr>
            <a:xfrm>
              <a:off x="10502797" y="2671223"/>
              <a:ext cx="12410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latin typeface="Hiragino Kaku Gothic Pro W3" panose="020B0300000000000000" pitchFamily="34" charset="-128"/>
                  <a:ea typeface="Hiragino Kaku Gothic Pro W3" panose="020B0300000000000000" pitchFamily="34" charset="-128"/>
                </a:rPr>
                <a:t>: </a:t>
              </a:r>
              <a:r>
                <a:rPr kumimoji="1" lang="ja-JP" altLang="en-US">
                  <a:latin typeface="Hiragino Kaku Gothic Pro W3" panose="020B0300000000000000" pitchFamily="34" charset="-128"/>
                  <a:ea typeface="Hiragino Kaku Gothic Pro W3" panose="020B0300000000000000" pitchFamily="34" charset="-128"/>
                </a:rPr>
                <a:t>測定期間</a:t>
              </a:r>
            </a:p>
          </p:txBody>
        </p:sp>
        <p:cxnSp>
          <p:nvCxnSpPr>
            <p:cNvPr id="24" name="直線コネクタ 23">
              <a:extLst>
                <a:ext uri="{FF2B5EF4-FFF2-40B4-BE49-F238E27FC236}">
                  <a16:creationId xmlns:a16="http://schemas.microsoft.com/office/drawing/2014/main" id="{E32D305D-2EA5-F943-AEA6-6E8A96E19CC0}"/>
                </a:ext>
              </a:extLst>
            </p:cNvPr>
            <p:cNvCxnSpPr/>
            <p:nvPr/>
          </p:nvCxnSpPr>
          <p:spPr>
            <a:xfrm>
              <a:off x="7113181" y="5528931"/>
              <a:ext cx="4699591" cy="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7F0596FD-4BBB-9B43-827D-82ADBBE44735}"/>
                </a:ext>
              </a:extLst>
            </p:cNvPr>
            <p:cNvSpPr/>
            <p:nvPr/>
          </p:nvSpPr>
          <p:spPr>
            <a:xfrm>
              <a:off x="9937376" y="3130576"/>
              <a:ext cx="254006" cy="2706698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正方形/長方形 25">
              <a:extLst>
                <a:ext uri="{FF2B5EF4-FFF2-40B4-BE49-F238E27FC236}">
                  <a16:creationId xmlns:a16="http://schemas.microsoft.com/office/drawing/2014/main" id="{82DAF09D-1BD3-FE42-8DF3-347003860C38}"/>
                </a:ext>
              </a:extLst>
            </p:cNvPr>
            <p:cNvSpPr/>
            <p:nvPr/>
          </p:nvSpPr>
          <p:spPr>
            <a:xfrm>
              <a:off x="10525854" y="3130576"/>
              <a:ext cx="191452" cy="2706698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正方形/長方形 26">
              <a:extLst>
                <a:ext uri="{FF2B5EF4-FFF2-40B4-BE49-F238E27FC236}">
                  <a16:creationId xmlns:a16="http://schemas.microsoft.com/office/drawing/2014/main" id="{F1B01631-1066-4E4F-88D5-780AEEB1CCA1}"/>
                </a:ext>
              </a:extLst>
            </p:cNvPr>
            <p:cNvSpPr/>
            <p:nvPr/>
          </p:nvSpPr>
          <p:spPr>
            <a:xfrm>
              <a:off x="11102893" y="3128154"/>
              <a:ext cx="126551" cy="2706698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正方形/長方形 27">
              <a:extLst>
                <a:ext uri="{FF2B5EF4-FFF2-40B4-BE49-F238E27FC236}">
                  <a16:creationId xmlns:a16="http://schemas.microsoft.com/office/drawing/2014/main" id="{B59A70A0-62CC-A145-82E2-4BB1E6CD8FDC}"/>
                </a:ext>
              </a:extLst>
            </p:cNvPr>
            <p:cNvSpPr/>
            <p:nvPr/>
          </p:nvSpPr>
          <p:spPr>
            <a:xfrm>
              <a:off x="11476976" y="3128154"/>
              <a:ext cx="335795" cy="2706698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id="{3506DAD8-7243-444E-BF45-3E03BFE492B8}"/>
                </a:ext>
              </a:extLst>
            </p:cNvPr>
            <p:cNvSpPr/>
            <p:nvPr/>
          </p:nvSpPr>
          <p:spPr>
            <a:xfrm flipH="1">
              <a:off x="10113458" y="2760882"/>
              <a:ext cx="419120" cy="250010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471F3885-6DF3-EE42-9075-F36F493EB5E1}"/>
                </a:ext>
              </a:extLst>
            </p:cNvPr>
            <p:cNvSpPr txBox="1"/>
            <p:nvPr/>
          </p:nvSpPr>
          <p:spPr>
            <a:xfrm>
              <a:off x="8067756" y="3397590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>
                  <a:latin typeface="Hiragino Kaku Gothic Pro W3" panose="020B0300000000000000" pitchFamily="34" charset="-128"/>
                  <a:ea typeface="Hiragino Kaku Gothic Pro W3" panose="020B0300000000000000" pitchFamily="34" charset="-128"/>
                </a:rPr>
                <a:t>純化</a:t>
              </a:r>
              <a:endParaRPr kumimoji="1" lang="ja-JP" altLang="en-US">
                <a:latin typeface="Hiragino Kaku Gothic Pro W3" panose="020B0300000000000000" pitchFamily="34" charset="-128"/>
                <a:ea typeface="Hiragino Kaku Gothic Pro W3" panose="020B0300000000000000" pitchFamily="34" charset="-128"/>
              </a:endParaRPr>
            </a:p>
          </p:txBody>
        </p:sp>
        <p:sp>
          <p:nvSpPr>
            <p:cNvPr id="31" name="正方形/長方形 30">
              <a:extLst>
                <a:ext uri="{FF2B5EF4-FFF2-40B4-BE49-F238E27FC236}">
                  <a16:creationId xmlns:a16="http://schemas.microsoft.com/office/drawing/2014/main" id="{A519CA4E-C3C3-5344-9669-372A2AC8FA53}"/>
                </a:ext>
              </a:extLst>
            </p:cNvPr>
            <p:cNvSpPr/>
            <p:nvPr/>
          </p:nvSpPr>
          <p:spPr>
            <a:xfrm>
              <a:off x="9632575" y="3128154"/>
              <a:ext cx="57269" cy="2706698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09580728-7906-4E40-84B6-D3B44E23226D}"/>
                </a:ext>
              </a:extLst>
            </p:cNvPr>
            <p:cNvSpPr txBox="1"/>
            <p:nvPr/>
          </p:nvSpPr>
          <p:spPr>
            <a:xfrm>
              <a:off x="10243112" y="3968213"/>
              <a:ext cx="7296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aseline="30000" dirty="0">
                  <a:latin typeface="Century Gothic" panose="020B0502020202020204" pitchFamily="34" charset="0"/>
                  <a:ea typeface="Hiragino Kaku Gothic Pro W3" panose="020B0300000000000000" pitchFamily="34" charset="-128"/>
                </a:rPr>
                <a:t>133</a:t>
              </a:r>
              <a:r>
                <a:rPr kumimoji="1" lang="en-US" altLang="ja-JP" dirty="0">
                  <a:latin typeface="Century Gothic" panose="020B0502020202020204" pitchFamily="34" charset="0"/>
                  <a:ea typeface="Hiragino Kaku Gothic Pro W3" panose="020B0300000000000000" pitchFamily="34" charset="-128"/>
                </a:rPr>
                <a:t>Ba</a:t>
              </a:r>
              <a:endParaRPr kumimoji="1" lang="ja-JP" altLang="en-US">
                <a:latin typeface="Century Gothic" panose="020B0502020202020204" pitchFamily="34" charset="0"/>
                <a:ea typeface="Hiragino Kaku Gothic Pro W3" panose="020B0300000000000000" pitchFamily="34" charset="-128"/>
              </a:endParaRPr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6E45D7B9-0C42-7940-BB3D-38B32E01D252}"/>
                </a:ext>
              </a:extLst>
            </p:cNvPr>
            <p:cNvSpPr txBox="1"/>
            <p:nvPr/>
          </p:nvSpPr>
          <p:spPr>
            <a:xfrm>
              <a:off x="10624914" y="4337545"/>
              <a:ext cx="7296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aseline="30000" dirty="0">
                  <a:latin typeface="Century Gothic" panose="020B0502020202020204" pitchFamily="34" charset="0"/>
                  <a:ea typeface="Hiragino Kaku Gothic Pro W3" panose="020B0300000000000000" pitchFamily="34" charset="-128"/>
                </a:rPr>
                <a:t>133</a:t>
              </a:r>
              <a:r>
                <a:rPr kumimoji="1" lang="en-US" altLang="ja-JP" dirty="0">
                  <a:latin typeface="Century Gothic" panose="020B0502020202020204" pitchFamily="34" charset="0"/>
                  <a:ea typeface="Hiragino Kaku Gothic Pro W3" panose="020B0300000000000000" pitchFamily="34" charset="-128"/>
                </a:rPr>
                <a:t>Ba</a:t>
              </a:r>
              <a:endParaRPr kumimoji="1" lang="ja-JP" altLang="en-US">
                <a:latin typeface="Century Gothic" panose="020B0502020202020204" pitchFamily="34" charset="0"/>
                <a:ea typeface="Hiragino Kaku Gothic Pro W3" panose="020B0300000000000000" pitchFamily="34" charset="-128"/>
              </a:endParaRPr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0F9E6DBB-5E74-C44B-9A67-06AC0E52D557}"/>
                </a:ext>
              </a:extLst>
            </p:cNvPr>
            <p:cNvSpPr txBox="1"/>
            <p:nvPr/>
          </p:nvSpPr>
          <p:spPr>
            <a:xfrm>
              <a:off x="9302944" y="3968213"/>
              <a:ext cx="6832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aseline="30000" dirty="0">
                  <a:latin typeface="Century Gothic" panose="020B0502020202020204" pitchFamily="34" charset="0"/>
                  <a:ea typeface="Hiragino Kaku Gothic Pro W3" panose="020B0300000000000000" pitchFamily="34" charset="-128"/>
                </a:rPr>
                <a:t>22</a:t>
              </a:r>
              <a:r>
                <a:rPr kumimoji="1" lang="en-US" altLang="ja-JP" dirty="0">
                  <a:latin typeface="Century Gothic" panose="020B0502020202020204" pitchFamily="34" charset="0"/>
                  <a:ea typeface="Hiragino Kaku Gothic Pro W3" panose="020B0300000000000000" pitchFamily="34" charset="-128"/>
                </a:rPr>
                <a:t>Na</a:t>
              </a:r>
              <a:endParaRPr kumimoji="1" lang="ja-JP" altLang="en-US">
                <a:latin typeface="Century Gothic" panose="020B0502020202020204" pitchFamily="34" charset="0"/>
                <a:ea typeface="Hiragino Kaku Gothic Pro W3" panose="020B0300000000000000" pitchFamily="34" charset="-128"/>
              </a:endParaRPr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773C7294-BA5E-9E45-8FDB-D39A2F25B474}"/>
                </a:ext>
              </a:extLst>
            </p:cNvPr>
            <p:cNvSpPr txBox="1"/>
            <p:nvPr/>
          </p:nvSpPr>
          <p:spPr>
            <a:xfrm>
              <a:off x="9684746" y="4337545"/>
              <a:ext cx="6832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aseline="30000" dirty="0">
                  <a:latin typeface="Century Gothic" panose="020B0502020202020204" pitchFamily="34" charset="0"/>
                  <a:ea typeface="Hiragino Kaku Gothic Pro W3" panose="020B0300000000000000" pitchFamily="34" charset="-128"/>
                </a:rPr>
                <a:t>22</a:t>
              </a:r>
              <a:r>
                <a:rPr kumimoji="1" lang="en-US" altLang="ja-JP" dirty="0">
                  <a:latin typeface="Century Gothic" panose="020B0502020202020204" pitchFamily="34" charset="0"/>
                  <a:ea typeface="Hiragino Kaku Gothic Pro W3" panose="020B0300000000000000" pitchFamily="34" charset="-128"/>
                </a:rPr>
                <a:t>Na</a:t>
              </a:r>
              <a:endParaRPr kumimoji="1" lang="ja-JP" altLang="en-US">
                <a:latin typeface="Century Gothic" panose="020B0502020202020204" pitchFamily="34" charset="0"/>
                <a:ea typeface="Hiragino Kaku Gothic Pro W3" panose="020B0300000000000000" pitchFamily="34" charset="-128"/>
              </a:endParaRPr>
            </a:p>
          </p:txBody>
        </p: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21D1D4E7-7164-1F40-B75B-C9AF33D3FA44}"/>
                </a:ext>
              </a:extLst>
            </p:cNvPr>
            <p:cNvSpPr txBox="1"/>
            <p:nvPr/>
          </p:nvSpPr>
          <p:spPr>
            <a:xfrm>
              <a:off x="11166168" y="3968213"/>
              <a:ext cx="7168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aseline="30000" dirty="0">
                  <a:latin typeface="Century Gothic" panose="020B0502020202020204" pitchFamily="34" charset="0"/>
                  <a:ea typeface="Hiragino Kaku Gothic Pro W3" panose="020B0300000000000000" pitchFamily="34" charset="-128"/>
                </a:rPr>
                <a:t>137</a:t>
              </a:r>
              <a:r>
                <a:rPr kumimoji="1" lang="en-US" altLang="ja-JP" dirty="0">
                  <a:latin typeface="Century Gothic" panose="020B0502020202020204" pitchFamily="34" charset="0"/>
                  <a:ea typeface="Hiragino Kaku Gothic Pro W3" panose="020B0300000000000000" pitchFamily="34" charset="-128"/>
                </a:rPr>
                <a:t>Cs</a:t>
              </a:r>
              <a:endParaRPr kumimoji="1" lang="ja-JP" altLang="en-US">
                <a:latin typeface="Century Gothic" panose="020B0502020202020204" pitchFamily="34" charset="0"/>
                <a:ea typeface="Hiragino Kaku Gothic Pro W3" panose="020B0300000000000000" pitchFamily="34" charset="-128"/>
              </a:endParaRPr>
            </a:p>
          </p:txBody>
        </p:sp>
      </p:grp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FACC2F25-1C8B-4D4A-8753-EDC8757A059D}"/>
              </a:ext>
            </a:extLst>
          </p:cNvPr>
          <p:cNvSpPr txBox="1"/>
          <p:nvPr/>
        </p:nvSpPr>
        <p:spPr>
          <a:xfrm>
            <a:off x="78124" y="5224261"/>
            <a:ext cx="3775393" cy="707886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ガンマ線のエネルギーに対する</a:t>
            </a:r>
            <a:b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</a:b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分解能の依存性を確認</a:t>
            </a:r>
            <a:endParaRPr kumimoji="1" lang="ja-JP" altLang="en-US" sz="200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  <p:sp>
        <p:nvSpPr>
          <p:cNvPr id="38" name="下矢印 37">
            <a:extLst>
              <a:ext uri="{FF2B5EF4-FFF2-40B4-BE49-F238E27FC236}">
                <a16:creationId xmlns:a16="http://schemas.microsoft.com/office/drawing/2014/main" id="{81652D81-20EB-F947-B8DF-51E0C704559F}"/>
              </a:ext>
            </a:extLst>
          </p:cNvPr>
          <p:cNvSpPr/>
          <p:nvPr/>
        </p:nvSpPr>
        <p:spPr>
          <a:xfrm>
            <a:off x="1684013" y="4522456"/>
            <a:ext cx="491574" cy="614879"/>
          </a:xfrm>
          <a:prstGeom prst="down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C75F20CC-2EA1-FC4B-8B4F-E2D9BDB40C58}"/>
              </a:ext>
            </a:extLst>
          </p:cNvPr>
          <p:cNvGrpSpPr/>
          <p:nvPr/>
        </p:nvGrpSpPr>
        <p:grpSpPr>
          <a:xfrm>
            <a:off x="4252969" y="91634"/>
            <a:ext cx="4702639" cy="2039158"/>
            <a:chOff x="5842091" y="5634"/>
            <a:chExt cx="6042496" cy="2620148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B0C635E6-6D1E-6946-A5B4-70DDAE35BF20}"/>
                </a:ext>
              </a:extLst>
            </p:cNvPr>
            <p:cNvSpPr txBox="1"/>
            <p:nvPr/>
          </p:nvSpPr>
          <p:spPr>
            <a:xfrm>
              <a:off x="7893116" y="234225"/>
              <a:ext cx="1337053" cy="583715"/>
            </a:xfrm>
            <a:prstGeom prst="roundRect">
              <a:avLst>
                <a:gd name="adj" fmla="val 21585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000" dirty="0">
                  <a:latin typeface="Century Gothic" panose="020B0502020202020204" pitchFamily="34" charset="0"/>
                </a:rPr>
                <a:t>Getter</a:t>
              </a:r>
              <a:endParaRPr kumimoji="1" lang="ja-JP" altLang="en-US" sz="2000">
                <a:latin typeface="Century Gothic" panose="020B0502020202020204" pitchFamily="34" charset="0"/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DD4866F0-6C81-374B-994B-1718D0F08CC8}"/>
                </a:ext>
              </a:extLst>
            </p:cNvPr>
            <p:cNvSpPr txBox="1"/>
            <p:nvPr/>
          </p:nvSpPr>
          <p:spPr>
            <a:xfrm>
              <a:off x="9586387" y="5634"/>
              <a:ext cx="2016880" cy="1032727"/>
            </a:xfrm>
            <a:prstGeom prst="roundRect">
              <a:avLst>
                <a:gd name="adj" fmla="val 21585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000" dirty="0">
                  <a:latin typeface="Century Gothic" panose="020B0502020202020204" pitchFamily="34" charset="0"/>
                </a:rPr>
                <a:t>Molecular</a:t>
              </a:r>
            </a:p>
            <a:p>
              <a:pPr algn="ctr"/>
              <a:r>
                <a:rPr lang="en-US" altLang="ja-JP" sz="2000" dirty="0">
                  <a:latin typeface="Century Gothic" panose="020B0502020202020204" pitchFamily="34" charset="0"/>
                </a:rPr>
                <a:t>Sieve</a:t>
              </a:r>
              <a:endParaRPr kumimoji="1" lang="ja-JP" altLang="en-US" sz="2000">
                <a:latin typeface="Century Gothic" panose="020B0502020202020204" pitchFamily="34" charset="0"/>
              </a:endParaRPr>
            </a:p>
          </p:txBody>
        </p: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7928D4D7-A87D-DF4E-87C8-DD7D000C7514}"/>
                </a:ext>
              </a:extLst>
            </p:cNvPr>
            <p:cNvSpPr txBox="1"/>
            <p:nvPr/>
          </p:nvSpPr>
          <p:spPr>
            <a:xfrm>
              <a:off x="5842091" y="873871"/>
              <a:ext cx="3264330" cy="673519"/>
            </a:xfrm>
            <a:prstGeom prst="roundRect">
              <a:avLst>
                <a:gd name="adj" fmla="val 21585"/>
              </a:avLst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dirty="0">
                  <a:latin typeface="Century Gothic" panose="020B0502020202020204" pitchFamily="34" charset="0"/>
                </a:rPr>
                <a:t>180L</a:t>
              </a:r>
              <a:r>
                <a:rPr lang="ja-JP" altLang="en-US" sz="2400">
                  <a:latin typeface="Century Gothic" panose="020B0502020202020204" pitchFamily="34" charset="0"/>
                </a:rPr>
                <a:t> </a:t>
              </a:r>
              <a:r>
                <a:rPr kumimoji="1" lang="en-US" altLang="ja-JP" sz="2400" dirty="0">
                  <a:latin typeface="Century Gothic" panose="020B0502020202020204" pitchFamily="34" charset="0"/>
                </a:rPr>
                <a:t>prototype</a:t>
              </a:r>
              <a:endParaRPr kumimoji="1" lang="ja-JP" altLang="en-US" sz="2400">
                <a:latin typeface="Century Gothic" panose="020B0502020202020204" pitchFamily="34" charset="0"/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FA693DD4-A90A-9B45-A85B-11118A4EA43E}"/>
                </a:ext>
              </a:extLst>
            </p:cNvPr>
            <p:cNvSpPr txBox="1"/>
            <p:nvPr/>
          </p:nvSpPr>
          <p:spPr>
            <a:xfrm>
              <a:off x="7881305" y="1585740"/>
              <a:ext cx="2149312" cy="1032727"/>
            </a:xfrm>
            <a:prstGeom prst="roundRect">
              <a:avLst>
                <a:gd name="adj" fmla="val 21585"/>
              </a:avLst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000" dirty="0">
                  <a:latin typeface="Century Gothic" panose="020B0502020202020204" pitchFamily="34" charset="0"/>
                </a:rPr>
                <a:t>Dew Point</a:t>
              </a:r>
            </a:p>
            <a:p>
              <a:pPr algn="ctr"/>
              <a:r>
                <a:rPr kumimoji="1" lang="en-US" altLang="ja-JP" sz="2000" dirty="0">
                  <a:latin typeface="Century Gothic" panose="020B0502020202020204" pitchFamily="34" charset="0"/>
                </a:rPr>
                <a:t>Monitor</a:t>
              </a:r>
              <a:endParaRPr kumimoji="1" lang="ja-JP" altLang="en-US" sz="2000">
                <a:latin typeface="Century Gothic" panose="020B0502020202020204" pitchFamily="34" charset="0"/>
              </a:endParaRPr>
            </a:p>
          </p:txBody>
        </p:sp>
        <p:grpSp>
          <p:nvGrpSpPr>
            <p:cNvPr id="9" name="グループ化 8">
              <a:extLst>
                <a:ext uri="{FF2B5EF4-FFF2-40B4-BE49-F238E27FC236}">
                  <a16:creationId xmlns:a16="http://schemas.microsoft.com/office/drawing/2014/main" id="{C4A8DA9A-C252-9541-8EF6-F11E546BC838}"/>
                </a:ext>
              </a:extLst>
            </p:cNvPr>
            <p:cNvGrpSpPr/>
            <p:nvPr/>
          </p:nvGrpSpPr>
          <p:grpSpPr>
            <a:xfrm>
              <a:off x="10413015" y="1575108"/>
              <a:ext cx="816429" cy="816429"/>
              <a:chOff x="9895114" y="1817914"/>
              <a:chExt cx="816429" cy="816429"/>
            </a:xfrm>
          </p:grpSpPr>
          <p:sp>
            <p:nvSpPr>
              <p:cNvPr id="10" name="円/楕円 9">
                <a:extLst>
                  <a:ext uri="{FF2B5EF4-FFF2-40B4-BE49-F238E27FC236}">
                    <a16:creationId xmlns:a16="http://schemas.microsoft.com/office/drawing/2014/main" id="{48945371-7131-E644-A5C2-D9093D2DEF9D}"/>
                  </a:ext>
                </a:extLst>
              </p:cNvPr>
              <p:cNvSpPr/>
              <p:nvPr/>
            </p:nvSpPr>
            <p:spPr>
              <a:xfrm>
                <a:off x="9895114" y="1817914"/>
                <a:ext cx="816429" cy="816429"/>
              </a:xfrm>
              <a:prstGeom prst="ellipse">
                <a:avLst/>
              </a:prstGeom>
              <a:noFill/>
              <a:ln w="381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1" name="直線コネクタ 10">
                <a:extLst>
                  <a:ext uri="{FF2B5EF4-FFF2-40B4-BE49-F238E27FC236}">
                    <a16:creationId xmlns:a16="http://schemas.microsoft.com/office/drawing/2014/main" id="{B494E68E-569B-A648-B08C-C1DF32CC2825}"/>
                  </a:ext>
                </a:extLst>
              </p:cNvPr>
              <p:cNvCxnSpPr>
                <a:cxnSpLocks/>
                <a:stCxn id="10" idx="1"/>
              </p:cNvCxnSpPr>
              <p:nvPr/>
            </p:nvCxnSpPr>
            <p:spPr>
              <a:xfrm>
                <a:off x="10014677" y="1937477"/>
                <a:ext cx="696866" cy="198583"/>
              </a:xfrm>
              <a:prstGeom prst="line">
                <a:avLst/>
              </a:prstGeom>
              <a:ln w="381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線コネクタ 11">
                <a:extLst>
                  <a:ext uri="{FF2B5EF4-FFF2-40B4-BE49-F238E27FC236}">
                    <a16:creationId xmlns:a16="http://schemas.microsoft.com/office/drawing/2014/main" id="{FBCFEC1A-C6BE-6946-9CAD-E46F1245454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014677" y="2319797"/>
                <a:ext cx="696866" cy="183917"/>
              </a:xfrm>
              <a:prstGeom prst="line">
                <a:avLst/>
              </a:prstGeom>
              <a:ln w="381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" name="カギ線コネクタ 12">
              <a:extLst>
                <a:ext uri="{FF2B5EF4-FFF2-40B4-BE49-F238E27FC236}">
                  <a16:creationId xmlns:a16="http://schemas.microsoft.com/office/drawing/2014/main" id="{CA3E7771-5A0D-4140-AF08-B6AC03B4EA0E}"/>
                </a:ext>
              </a:extLst>
            </p:cNvPr>
            <p:cNvCxnSpPr>
              <a:cxnSpLocks/>
              <a:stCxn id="5" idx="1"/>
              <a:endCxn id="7" idx="0"/>
            </p:cNvCxnSpPr>
            <p:nvPr/>
          </p:nvCxnSpPr>
          <p:spPr>
            <a:xfrm rot="10800000" flipV="1">
              <a:off x="7474257" y="526080"/>
              <a:ext cx="418859" cy="347790"/>
            </a:xfrm>
            <a:prstGeom prst="bentConnector2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カギ線コネクタ 13">
              <a:extLst>
                <a:ext uri="{FF2B5EF4-FFF2-40B4-BE49-F238E27FC236}">
                  <a16:creationId xmlns:a16="http://schemas.microsoft.com/office/drawing/2014/main" id="{E3D56FB2-934D-DA41-8FD8-22087D06C4E5}"/>
                </a:ext>
              </a:extLst>
            </p:cNvPr>
            <p:cNvCxnSpPr>
              <a:cxnSpLocks/>
              <a:stCxn id="8" idx="1"/>
              <a:endCxn id="7" idx="2"/>
            </p:cNvCxnSpPr>
            <p:nvPr/>
          </p:nvCxnSpPr>
          <p:spPr>
            <a:xfrm rot="10800000">
              <a:off x="7474257" y="1547390"/>
              <a:ext cx="407049" cy="554714"/>
            </a:xfrm>
            <a:prstGeom prst="bentConnector2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カギ線コネクタ 14">
              <a:extLst>
                <a:ext uri="{FF2B5EF4-FFF2-40B4-BE49-F238E27FC236}">
                  <a16:creationId xmlns:a16="http://schemas.microsoft.com/office/drawing/2014/main" id="{8DF693A8-4521-A54F-9D07-1C5E22FC794A}"/>
                </a:ext>
              </a:extLst>
            </p:cNvPr>
            <p:cNvCxnSpPr>
              <a:cxnSpLocks/>
              <a:stCxn id="10" idx="6"/>
              <a:endCxn id="6" idx="3"/>
            </p:cNvCxnSpPr>
            <p:nvPr/>
          </p:nvCxnSpPr>
          <p:spPr>
            <a:xfrm flipV="1">
              <a:off x="11229444" y="521998"/>
              <a:ext cx="373823" cy="1461324"/>
            </a:xfrm>
            <a:prstGeom prst="bentConnector3">
              <a:avLst>
                <a:gd name="adj1" fmla="val 178575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カギ線コネクタ 15">
              <a:extLst>
                <a:ext uri="{FF2B5EF4-FFF2-40B4-BE49-F238E27FC236}">
                  <a16:creationId xmlns:a16="http://schemas.microsoft.com/office/drawing/2014/main" id="{14273C41-774B-794A-838F-83CE5929583F}"/>
                </a:ext>
              </a:extLst>
            </p:cNvPr>
            <p:cNvCxnSpPr>
              <a:cxnSpLocks/>
              <a:stCxn id="5" idx="3"/>
              <a:endCxn id="6" idx="1"/>
            </p:cNvCxnSpPr>
            <p:nvPr/>
          </p:nvCxnSpPr>
          <p:spPr>
            <a:xfrm flipV="1">
              <a:off x="9230169" y="521998"/>
              <a:ext cx="356219" cy="4083"/>
            </a:xfrm>
            <a:prstGeom prst="bentConnector3">
              <a:avLst>
                <a:gd name="adj1" fmla="val 50000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矢印コネクタ 16">
              <a:extLst>
                <a:ext uri="{FF2B5EF4-FFF2-40B4-BE49-F238E27FC236}">
                  <a16:creationId xmlns:a16="http://schemas.microsoft.com/office/drawing/2014/main" id="{CC590582-5C80-0D41-9AE8-00C04F60DE69}"/>
                </a:ext>
              </a:extLst>
            </p:cNvPr>
            <p:cNvCxnSpPr/>
            <p:nvPr/>
          </p:nvCxnSpPr>
          <p:spPr>
            <a:xfrm>
              <a:off x="10472796" y="1369931"/>
              <a:ext cx="816429" cy="0"/>
            </a:xfrm>
            <a:prstGeom prst="straightConnector1">
              <a:avLst/>
            </a:prstGeom>
            <a:ln w="571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93127E0E-179F-1D48-8F2D-263C7FBF34A5}"/>
                </a:ext>
              </a:extLst>
            </p:cNvPr>
            <p:cNvSpPr txBox="1"/>
            <p:nvPr/>
          </p:nvSpPr>
          <p:spPr>
            <a:xfrm>
              <a:off x="10976966" y="2225672"/>
              <a:ext cx="9076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>
                  <a:latin typeface="Century Gothic" panose="020B0502020202020204" pitchFamily="34" charset="0"/>
                </a:rPr>
                <a:t>Pump</a:t>
              </a:r>
              <a:endParaRPr kumimoji="1" lang="ja-JP" altLang="en-US" sz="2000">
                <a:latin typeface="Century Gothic" panose="020B0502020202020204" pitchFamily="34" charset="0"/>
              </a:endParaRPr>
            </a:p>
          </p:txBody>
        </p:sp>
        <p:cxnSp>
          <p:nvCxnSpPr>
            <p:cNvPr id="19" name="直線矢印コネクタ 18">
              <a:extLst>
                <a:ext uri="{FF2B5EF4-FFF2-40B4-BE49-F238E27FC236}">
                  <a16:creationId xmlns:a16="http://schemas.microsoft.com/office/drawing/2014/main" id="{264BD86C-5AAC-A84D-A79F-971BA3C2D8A0}"/>
                </a:ext>
              </a:extLst>
            </p:cNvPr>
            <p:cNvCxnSpPr>
              <a:cxnSpLocks/>
              <a:endCxn id="10" idx="2"/>
            </p:cNvCxnSpPr>
            <p:nvPr/>
          </p:nvCxnSpPr>
          <p:spPr>
            <a:xfrm>
              <a:off x="10030617" y="1981654"/>
              <a:ext cx="382398" cy="1669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688794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4D583EE6-C61C-984C-88C3-36E5DF2A0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2020/12/09
</a:t>
            </a:r>
            <a:r>
              <a:rPr kumimoji="1" lang="ja-JP" altLang="en-US"/>
              <a:t>ミグダル観測検討会</a:t>
            </a:r>
            <a:r>
              <a:rPr kumimoji="1" lang="en-US" altLang="ja-JP"/>
              <a:t>DAY2@</a:t>
            </a:r>
            <a:r>
              <a:rPr kumimoji="1" lang="ja-JP" altLang="en-US"/>
              <a:t>神戸大学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F889F5A7-0024-944A-BB18-AB23F1A03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6FF05-5E8D-FD45-9492-E3A97546E97E}" type="slidenum">
              <a:rPr kumimoji="1" lang="ja-JP" altLang="en-US" smtClean="0"/>
              <a:t>10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9C4BA51-64DD-B441-BDFD-1039386D17C3}"/>
              </a:ext>
            </a:extLst>
          </p:cNvPr>
          <p:cNvSpPr txBox="1"/>
          <p:nvPr/>
        </p:nvSpPr>
        <p:spPr>
          <a:xfrm>
            <a:off x="56404" y="185192"/>
            <a:ext cx="6573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u="sng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Analysis/Cut</a:t>
            </a:r>
            <a:r>
              <a:rPr lang="ja-JP" altLang="en-US" sz="4000" u="sng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・</a:t>
            </a:r>
            <a:r>
              <a:rPr lang="en-US" altLang="ja-JP" sz="4000" u="sng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Correction</a:t>
            </a:r>
            <a:endParaRPr kumimoji="1" lang="ja-JP" altLang="en-US" sz="2800" u="sng">
              <a:solidFill>
                <a:srgbClr val="7030A0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72799B9-B96E-8F48-B08F-7E70365F4E7B}"/>
              </a:ext>
            </a:extLst>
          </p:cNvPr>
          <p:cNvSpPr txBox="1"/>
          <p:nvPr/>
        </p:nvSpPr>
        <p:spPr>
          <a:xfrm>
            <a:off x="56405" y="905965"/>
            <a:ext cx="91294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fiducial cut: 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完全に収まるイベントのみ残す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cut 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→ </a:t>
            </a:r>
            <a:r>
              <a:rPr lang="en-US" altLang="ja-JP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</a:t>
            </a:r>
            <a:r>
              <a:rPr lang="en-US" altLang="ja-JP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fiducial cut 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→ </a:t>
            </a:r>
            <a:r>
              <a:rPr lang="en-US" altLang="ja-JP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 fiducial cut </a:t>
            </a:r>
            <a:r>
              <a:rPr lang="ja-JP" altLang="en-US"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</a:t>
            </a:r>
            <a:r>
              <a:rPr lang="en-US" altLang="ja-JP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total </a:t>
            </a:r>
            <a:r>
              <a:rPr lang="en-US" altLang="ja-JP" sz="2000" b="1" dirty="0">
                <a:solidFill>
                  <a:schemeClr val="accent2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15%</a:t>
            </a:r>
            <a:r>
              <a:rPr lang="en-US" altLang="ja-JP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efficiency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796AB34-0127-AE4A-955F-E188CEC7B500}"/>
              </a:ext>
            </a:extLst>
          </p:cNvPr>
          <p:cNvSpPr txBox="1"/>
          <p:nvPr/>
        </p:nvSpPr>
        <p:spPr>
          <a:xfrm>
            <a:off x="2178877" y="1530317"/>
            <a:ext cx="9108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x 35%</a:t>
            </a:r>
            <a:endParaRPr kumimoji="1" lang="ja-JP" altLang="en-US" b="1">
              <a:solidFill>
                <a:schemeClr val="accent2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36C2307-D4D8-FF4C-8F33-98516E30BD0A}"/>
              </a:ext>
            </a:extLst>
          </p:cNvPr>
          <p:cNvSpPr txBox="1"/>
          <p:nvPr/>
        </p:nvSpPr>
        <p:spPr>
          <a:xfrm>
            <a:off x="5471749" y="1503311"/>
            <a:ext cx="9108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x 40%</a:t>
            </a:r>
            <a:endParaRPr kumimoji="1" lang="ja-JP" altLang="en-US" b="1">
              <a:solidFill>
                <a:schemeClr val="accent2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5C60C241-F505-2642-B5FA-955DFDC57CB5}"/>
              </a:ext>
            </a:extLst>
          </p:cNvPr>
          <p:cNvGrpSpPr/>
          <p:nvPr/>
        </p:nvGrpSpPr>
        <p:grpSpPr>
          <a:xfrm>
            <a:off x="347222" y="1640884"/>
            <a:ext cx="1779461" cy="1651026"/>
            <a:chOff x="6960412" y="32560"/>
            <a:chExt cx="2914208" cy="2703871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097F2339-3BEC-1D49-B34E-53225DB23F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8711" t="22078" r="22499" b="17563"/>
            <a:stretch/>
          </p:blipFill>
          <p:spPr>
            <a:xfrm>
              <a:off x="6960412" y="32560"/>
              <a:ext cx="2914208" cy="2703871"/>
            </a:xfrm>
            <a:prstGeom prst="rect">
              <a:avLst/>
            </a:prstGeom>
          </p:spPr>
        </p:pic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F453BB5C-45C3-9A4B-A3A2-627077D8F3A1}"/>
                </a:ext>
              </a:extLst>
            </p:cNvPr>
            <p:cNvSpPr/>
            <p:nvPr/>
          </p:nvSpPr>
          <p:spPr>
            <a:xfrm rot="180000">
              <a:off x="7820814" y="313482"/>
              <a:ext cx="1380931" cy="127819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3C1DD78E-89D2-3243-8496-90A02E52314E}"/>
                </a:ext>
              </a:extLst>
            </p:cNvPr>
            <p:cNvSpPr/>
            <p:nvPr/>
          </p:nvSpPr>
          <p:spPr>
            <a:xfrm rot="3780000">
              <a:off x="8841027" y="859415"/>
              <a:ext cx="1100108" cy="127819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A702C561-39E9-C74B-BDE8-CE64E3106FDC}"/>
                </a:ext>
              </a:extLst>
            </p:cNvPr>
            <p:cNvSpPr/>
            <p:nvPr/>
          </p:nvSpPr>
          <p:spPr>
            <a:xfrm rot="7493066">
              <a:off x="8456306" y="1889588"/>
              <a:ext cx="1380931" cy="127819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4A58AFD4-8DB7-ED4C-A61A-A00B8A6520A2}"/>
                </a:ext>
              </a:extLst>
            </p:cNvPr>
            <p:cNvSpPr/>
            <p:nvPr/>
          </p:nvSpPr>
          <p:spPr>
            <a:xfrm rot="300000">
              <a:off x="7705059" y="2307610"/>
              <a:ext cx="1100108" cy="127819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1BE8D592-B2F5-884A-9BD2-93F159D4654D}"/>
                </a:ext>
              </a:extLst>
            </p:cNvPr>
            <p:cNvSpPr/>
            <p:nvPr/>
          </p:nvSpPr>
          <p:spPr>
            <a:xfrm rot="14595674">
              <a:off x="6822074" y="1669698"/>
              <a:ext cx="1327677" cy="127819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0BB47178-22E3-9D4C-B83A-8F09C98650FD}"/>
                </a:ext>
              </a:extLst>
            </p:cNvPr>
            <p:cNvSpPr/>
            <p:nvPr/>
          </p:nvSpPr>
          <p:spPr>
            <a:xfrm rot="18071124">
              <a:off x="6968739" y="655603"/>
              <a:ext cx="1074279" cy="124818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1" name="グループ化 40">
            <a:extLst>
              <a:ext uri="{FF2B5EF4-FFF2-40B4-BE49-F238E27FC236}">
                <a16:creationId xmlns:a16="http://schemas.microsoft.com/office/drawing/2014/main" id="{6A935348-36EE-304C-8609-8709322E9634}"/>
              </a:ext>
            </a:extLst>
          </p:cNvPr>
          <p:cNvGrpSpPr/>
          <p:nvPr/>
        </p:nvGrpSpPr>
        <p:grpSpPr>
          <a:xfrm>
            <a:off x="3151918" y="1640884"/>
            <a:ext cx="2334474" cy="1937512"/>
            <a:chOff x="8607763" y="1077976"/>
            <a:chExt cx="3588687" cy="2978455"/>
          </a:xfrm>
        </p:grpSpPr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DBB2E597-D074-ED42-BC23-D2D625BD7D39}"/>
                </a:ext>
              </a:extLst>
            </p:cNvPr>
            <p:cNvSpPr txBox="1"/>
            <p:nvPr/>
          </p:nvSpPr>
          <p:spPr>
            <a:xfrm rot="5400000">
              <a:off x="7664374" y="2038035"/>
              <a:ext cx="2407223" cy="520445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ELCC</a:t>
              </a:r>
              <a:endParaRPr kumimoji="1" lang="ja-JP" altLang="en-US" sz="1600" b="1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625CE1C4-EE4A-0740-AD08-D9DAD3E5F3FA}"/>
                </a:ext>
              </a:extLst>
            </p:cNvPr>
            <p:cNvSpPr/>
            <p:nvPr/>
          </p:nvSpPr>
          <p:spPr>
            <a:xfrm>
              <a:off x="9130856" y="1094643"/>
              <a:ext cx="2222945" cy="178033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EB0B3326-375B-D041-BDD4-879B66D919B5}"/>
                </a:ext>
              </a:extLst>
            </p:cNvPr>
            <p:cNvSpPr/>
            <p:nvPr/>
          </p:nvSpPr>
          <p:spPr>
            <a:xfrm>
              <a:off x="9134378" y="3307164"/>
              <a:ext cx="2219422" cy="178033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648DF575-A877-5B40-90C0-33C5DA7181BE}"/>
                </a:ext>
              </a:extLst>
            </p:cNvPr>
            <p:cNvSpPr/>
            <p:nvPr/>
          </p:nvSpPr>
          <p:spPr>
            <a:xfrm>
              <a:off x="11353801" y="1094643"/>
              <a:ext cx="245806" cy="2390553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B1CB4CCC-68AC-6D48-B5D7-ADC1310BA4F4}"/>
                </a:ext>
              </a:extLst>
            </p:cNvPr>
            <p:cNvSpPr/>
            <p:nvPr/>
          </p:nvSpPr>
          <p:spPr>
            <a:xfrm>
              <a:off x="9134378" y="1272678"/>
              <a:ext cx="555984" cy="2034487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3C0A5DEC-E548-7844-8218-1E5DCA730361}"/>
                </a:ext>
              </a:extLst>
            </p:cNvPr>
            <p:cNvSpPr txBox="1"/>
            <p:nvPr/>
          </p:nvSpPr>
          <p:spPr>
            <a:xfrm rot="5400000">
              <a:off x="10580663" y="2021364"/>
              <a:ext cx="2407222" cy="520445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Cathode</a:t>
              </a:r>
              <a:endParaRPr kumimoji="1" lang="ja-JP" altLang="en-US" sz="1600" b="1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22" name="直線矢印コネクタ 21">
              <a:extLst>
                <a:ext uri="{FF2B5EF4-FFF2-40B4-BE49-F238E27FC236}">
                  <a16:creationId xmlns:a16="http://schemas.microsoft.com/office/drawing/2014/main" id="{B4743155-0C59-8542-AB90-5B853D8F7D6C}"/>
                </a:ext>
              </a:extLst>
            </p:cNvPr>
            <p:cNvCxnSpPr/>
            <p:nvPr/>
          </p:nvCxnSpPr>
          <p:spPr>
            <a:xfrm flipV="1">
              <a:off x="9130856" y="2741825"/>
              <a:ext cx="0" cy="90968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矢印コネクタ 22">
              <a:extLst>
                <a:ext uri="{FF2B5EF4-FFF2-40B4-BE49-F238E27FC236}">
                  <a16:creationId xmlns:a16="http://schemas.microsoft.com/office/drawing/2014/main" id="{A45A52ED-2024-FA4E-AF2C-F15851F42610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9420908" y="3031877"/>
              <a:ext cx="0" cy="90968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7E9D4327-0A70-6D41-86C7-DD1B76EB19FB}"/>
                </a:ext>
              </a:extLst>
            </p:cNvPr>
            <p:cNvSpPr txBox="1"/>
            <p:nvPr/>
          </p:nvSpPr>
          <p:spPr>
            <a:xfrm>
              <a:off x="9780315" y="3193070"/>
              <a:ext cx="2968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latin typeface="Century Gothic" panose="020B0502020202020204" pitchFamily="34" charset="0"/>
                </a:rPr>
                <a:t>z</a:t>
              </a:r>
              <a:endParaRPr kumimoji="1" lang="ja-JP" altLang="en-US" b="1">
                <a:latin typeface="Century Gothic" panose="020B0502020202020204" pitchFamily="34" charset="0"/>
              </a:endParaRPr>
            </a:p>
          </p:txBody>
        </p:sp>
        <p:cxnSp>
          <p:nvCxnSpPr>
            <p:cNvPr id="26" name="直線コネクタ 25">
              <a:extLst>
                <a:ext uri="{FF2B5EF4-FFF2-40B4-BE49-F238E27FC236}">
                  <a16:creationId xmlns:a16="http://schemas.microsoft.com/office/drawing/2014/main" id="{3A47659A-A8B2-AF41-9501-7A126626034A}"/>
                </a:ext>
              </a:extLst>
            </p:cNvPr>
            <p:cNvCxnSpPr>
              <a:cxnSpLocks/>
            </p:cNvCxnSpPr>
            <p:nvPr/>
          </p:nvCxnSpPr>
          <p:spPr>
            <a:xfrm>
              <a:off x="11353800" y="3227357"/>
              <a:ext cx="0" cy="39547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>
              <a:extLst>
                <a:ext uri="{FF2B5EF4-FFF2-40B4-BE49-F238E27FC236}">
                  <a16:creationId xmlns:a16="http://schemas.microsoft.com/office/drawing/2014/main" id="{26906176-4D9E-C24B-A452-B48C85CD2C43}"/>
                </a:ext>
              </a:extLst>
            </p:cNvPr>
            <p:cNvCxnSpPr/>
            <p:nvPr/>
          </p:nvCxnSpPr>
          <p:spPr>
            <a:xfrm>
              <a:off x="9690361" y="3227357"/>
              <a:ext cx="0" cy="43943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5374176E-D6CD-E349-957C-5B785CDA16D2}"/>
                </a:ext>
              </a:extLst>
            </p:cNvPr>
            <p:cNvSpPr txBox="1"/>
            <p:nvPr/>
          </p:nvSpPr>
          <p:spPr>
            <a:xfrm>
              <a:off x="9166467" y="3535986"/>
              <a:ext cx="1047790" cy="5204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600" b="1" dirty="0">
                  <a:latin typeface="Century Gothic" panose="020B0502020202020204" pitchFamily="34" charset="0"/>
                </a:rPr>
                <a:t>2 cm</a:t>
              </a:r>
              <a:endParaRPr kumimoji="1" lang="ja-JP" altLang="en-US" sz="1600" b="1">
                <a:latin typeface="Century Gothic" panose="020B0502020202020204" pitchFamily="34" charset="0"/>
              </a:endParaRPr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B19A9103-6C37-284B-96BA-813DE216DFE1}"/>
                </a:ext>
              </a:extLst>
            </p:cNvPr>
            <p:cNvSpPr txBox="1"/>
            <p:nvPr/>
          </p:nvSpPr>
          <p:spPr>
            <a:xfrm>
              <a:off x="10527674" y="3527150"/>
              <a:ext cx="1668776" cy="5204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600" b="1" dirty="0">
                  <a:latin typeface="Century Gothic" panose="020B0502020202020204" pitchFamily="34" charset="0"/>
                </a:rPr>
                <a:t>9.975</a:t>
              </a:r>
              <a:r>
                <a:rPr lang="ja-JP" altLang="en-US" sz="1600" b="1">
                  <a:latin typeface="Century Gothic" panose="020B0502020202020204" pitchFamily="34" charset="0"/>
                </a:rPr>
                <a:t> </a:t>
              </a:r>
              <a:r>
                <a:rPr lang="en-US" altLang="ja-JP" sz="1600" b="1" dirty="0">
                  <a:latin typeface="Century Gothic" panose="020B0502020202020204" pitchFamily="34" charset="0"/>
                </a:rPr>
                <a:t>cm</a:t>
              </a:r>
              <a:endParaRPr kumimoji="1" lang="ja-JP" altLang="en-US" sz="1600" b="1">
                <a:latin typeface="Century Gothic" panose="020B0502020202020204" pitchFamily="34" charset="0"/>
              </a:endParaRPr>
            </a:p>
          </p:txBody>
        </p:sp>
      </p:grp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AE310352-2E93-A248-9B93-9B37A426C9D4}"/>
              </a:ext>
            </a:extLst>
          </p:cNvPr>
          <p:cNvSpPr txBox="1"/>
          <p:nvPr/>
        </p:nvSpPr>
        <p:spPr>
          <a:xfrm>
            <a:off x="56404" y="3625298"/>
            <a:ext cx="495360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EL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増幅率を全チャンネルで揃える補正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大光量に対する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MPPC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出力飽和の補正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光量の時間変動の補正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ドリフト中の電子吸着の補正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3B8296FB-B38F-3B42-969C-55653B9A2845}"/>
              </a:ext>
            </a:extLst>
          </p:cNvPr>
          <p:cNvGrpSpPr/>
          <p:nvPr/>
        </p:nvGrpSpPr>
        <p:grpSpPr>
          <a:xfrm>
            <a:off x="6274781" y="2308471"/>
            <a:ext cx="2571517" cy="2454136"/>
            <a:chOff x="2715278" y="1596867"/>
            <a:chExt cx="2571517" cy="2454136"/>
          </a:xfrm>
        </p:grpSpPr>
        <p:cxnSp>
          <p:nvCxnSpPr>
            <p:cNvPr id="33" name="直線矢印コネクタ 32">
              <a:extLst>
                <a:ext uri="{FF2B5EF4-FFF2-40B4-BE49-F238E27FC236}">
                  <a16:creationId xmlns:a16="http://schemas.microsoft.com/office/drawing/2014/main" id="{1C42DEE9-207B-C14C-AC5C-C5C3C278BD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83442" y="1998922"/>
              <a:ext cx="0" cy="170120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矢印コネクタ 33">
              <a:extLst>
                <a:ext uri="{FF2B5EF4-FFF2-40B4-BE49-F238E27FC236}">
                  <a16:creationId xmlns:a16="http://schemas.microsoft.com/office/drawing/2014/main" id="{3A3D4EF0-8DE3-8845-BFF0-DF55EE071EED}"/>
                </a:ext>
              </a:extLst>
            </p:cNvPr>
            <p:cNvCxnSpPr>
              <a:cxnSpLocks/>
            </p:cNvCxnSpPr>
            <p:nvPr/>
          </p:nvCxnSpPr>
          <p:spPr>
            <a:xfrm>
              <a:off x="3072809" y="3689497"/>
              <a:ext cx="1952846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コネクタ 34">
              <a:extLst>
                <a:ext uri="{FF2B5EF4-FFF2-40B4-BE49-F238E27FC236}">
                  <a16:creationId xmlns:a16="http://schemas.microsoft.com/office/drawing/2014/main" id="{1AAC0773-30A8-8C46-9E71-657120F046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94072" y="2041454"/>
              <a:ext cx="1637412" cy="1637412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フリーフォーム 35">
              <a:extLst>
                <a:ext uri="{FF2B5EF4-FFF2-40B4-BE49-F238E27FC236}">
                  <a16:creationId xmlns:a16="http://schemas.microsoft.com/office/drawing/2014/main" id="{8B9174F5-A997-BB4B-BA60-A384033FD1EF}"/>
                </a:ext>
              </a:extLst>
            </p:cNvPr>
            <p:cNvSpPr/>
            <p:nvPr/>
          </p:nvSpPr>
          <p:spPr>
            <a:xfrm>
              <a:off x="3083442" y="2413591"/>
              <a:ext cx="1807535" cy="1275907"/>
            </a:xfrm>
            <a:custGeom>
              <a:avLst/>
              <a:gdLst>
                <a:gd name="connsiteX0" fmla="*/ 0 w 1807535"/>
                <a:gd name="connsiteY0" fmla="*/ 1275907 h 1275907"/>
                <a:gd name="connsiteX1" fmla="*/ 1180214 w 1807535"/>
                <a:gd name="connsiteY1" fmla="*/ 276446 h 1275907"/>
                <a:gd name="connsiteX2" fmla="*/ 1807535 w 1807535"/>
                <a:gd name="connsiteY2" fmla="*/ 0 h 1275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07535" h="1275907">
                  <a:moveTo>
                    <a:pt x="0" y="1275907"/>
                  </a:moveTo>
                  <a:cubicBezTo>
                    <a:pt x="439479" y="882502"/>
                    <a:pt x="878958" y="489097"/>
                    <a:pt x="1180214" y="276446"/>
                  </a:cubicBezTo>
                  <a:cubicBezTo>
                    <a:pt x="1481470" y="63795"/>
                    <a:pt x="1612605" y="51391"/>
                    <a:pt x="1807535" y="0"/>
                  </a:cubicBezTo>
                </a:path>
              </a:pathLst>
            </a:cu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1BC3279D-9A41-1C43-89D2-9216AF42E603}"/>
                </a:ext>
              </a:extLst>
            </p:cNvPr>
            <p:cNvSpPr txBox="1"/>
            <p:nvPr/>
          </p:nvSpPr>
          <p:spPr>
            <a:xfrm>
              <a:off x="3508744" y="3743226"/>
              <a:ext cx="17780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latin typeface="Century Gothic" panose="020B0502020202020204" pitchFamily="34" charset="0"/>
                </a:rPr>
                <a:t># of photons ( /</a:t>
              </a:r>
              <a:r>
                <a:rPr kumimoji="1" lang="el-GR" altLang="ja-JP" sz="1400" dirty="0">
                  <a:latin typeface="Century Gothic" panose="020B0502020202020204" pitchFamily="34" charset="0"/>
                </a:rPr>
                <a:t>μ</a:t>
              </a:r>
              <a:r>
                <a:rPr kumimoji="1" lang="en-US" altLang="ja-JP" sz="1400" dirty="0">
                  <a:latin typeface="Century Gothic" panose="020B0502020202020204" pitchFamily="34" charset="0"/>
                </a:rPr>
                <a:t>s)</a:t>
              </a:r>
              <a:endParaRPr kumimoji="1" lang="ja-JP" altLang="en-US" sz="1400">
                <a:latin typeface="Century Gothic" panose="020B0502020202020204" pitchFamily="34" charset="0"/>
              </a:endParaRPr>
            </a:p>
          </p:txBody>
        </p: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FD7C3A7E-AF5B-094F-A4BE-690AA92AEDF0}"/>
                </a:ext>
              </a:extLst>
            </p:cNvPr>
            <p:cNvSpPr txBox="1"/>
            <p:nvPr/>
          </p:nvSpPr>
          <p:spPr>
            <a:xfrm rot="16200000">
              <a:off x="1949684" y="2362461"/>
              <a:ext cx="18389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latin typeface="Century Gothic" panose="020B0502020202020204" pitchFamily="34" charset="0"/>
                </a:rPr>
                <a:t># of observed (/µs)</a:t>
              </a:r>
              <a:endParaRPr kumimoji="1" lang="ja-JP" altLang="en-US" sz="1400">
                <a:latin typeface="Century Gothic" panose="020B0502020202020204" pitchFamily="34" charset="0"/>
              </a:endParaRPr>
            </a:p>
          </p:txBody>
        </p:sp>
      </p:grpSp>
      <p:pic>
        <p:nvPicPr>
          <p:cNvPr id="39" name="図 38">
            <a:extLst>
              <a:ext uri="{FF2B5EF4-FFF2-40B4-BE49-F238E27FC236}">
                <a16:creationId xmlns:a16="http://schemas.microsoft.com/office/drawing/2014/main" id="{628DB892-EBB4-E647-B99F-4C45A0E5B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8669" y="4804893"/>
            <a:ext cx="2549005" cy="1525813"/>
          </a:xfrm>
          <a:prstGeom prst="rect">
            <a:avLst/>
          </a:prstGeom>
        </p:spPr>
      </p:pic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CCC2D17A-20B9-B14C-BD26-C1D193FCAC05}"/>
              </a:ext>
            </a:extLst>
          </p:cNvPr>
          <p:cNvSpPr txBox="1"/>
          <p:nvPr/>
        </p:nvSpPr>
        <p:spPr>
          <a:xfrm>
            <a:off x="769587" y="2255840"/>
            <a:ext cx="91242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b="1" dirty="0">
                <a:latin typeface="Century Gothic" panose="020B0502020202020204" pitchFamily="34" charset="0"/>
              </a:rPr>
              <a:t>accept</a:t>
            </a:r>
            <a:endParaRPr kumimoji="1" lang="ja-JP" altLang="en-US" sz="1600" b="1">
              <a:latin typeface="Century Gothic" panose="020B0502020202020204" pitchFamily="34" charset="0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B7441DA1-42D8-8642-AD84-5FC7D273D530}"/>
              </a:ext>
            </a:extLst>
          </p:cNvPr>
          <p:cNvSpPr txBox="1"/>
          <p:nvPr/>
        </p:nvSpPr>
        <p:spPr>
          <a:xfrm>
            <a:off x="3944624" y="2219590"/>
            <a:ext cx="91242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b="1" dirty="0">
                <a:latin typeface="Century Gothic" panose="020B0502020202020204" pitchFamily="34" charset="0"/>
              </a:rPr>
              <a:t>accept</a:t>
            </a:r>
            <a:endParaRPr kumimoji="1" lang="ja-JP" altLang="en-US" sz="1600" b="1">
              <a:latin typeface="Century Gothic" panose="020B0502020202020204" pitchFamily="34" charset="0"/>
            </a:endParaRPr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638F0978-1796-3B4A-BD8F-09CDDCC9E42C}"/>
              </a:ext>
            </a:extLst>
          </p:cNvPr>
          <p:cNvSpPr/>
          <p:nvPr/>
        </p:nvSpPr>
        <p:spPr>
          <a:xfrm>
            <a:off x="5943600" y="2126512"/>
            <a:ext cx="3125972" cy="4204194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4A885FCC-65DC-B64D-AF0B-E267F0EF5ECB}"/>
              </a:ext>
            </a:extLst>
          </p:cNvPr>
          <p:cNvCxnSpPr>
            <a:cxnSpLocks/>
          </p:cNvCxnSpPr>
          <p:nvPr/>
        </p:nvCxnSpPr>
        <p:spPr>
          <a:xfrm>
            <a:off x="4857053" y="4147436"/>
            <a:ext cx="1086547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図 50">
            <a:extLst>
              <a:ext uri="{FF2B5EF4-FFF2-40B4-BE49-F238E27FC236}">
                <a16:creationId xmlns:a16="http://schemas.microsoft.com/office/drawing/2014/main" id="{D4F0D6B6-9BE3-0144-AC08-5F6FBCE3AE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44478" y="4541194"/>
            <a:ext cx="1911575" cy="2656527"/>
          </a:xfrm>
          <a:prstGeom prst="rect">
            <a:avLst/>
          </a:prstGeom>
        </p:spPr>
      </p:pic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9F386A62-0DC4-4845-9623-AFE20F54790A}"/>
              </a:ext>
            </a:extLst>
          </p:cNvPr>
          <p:cNvCxnSpPr>
            <a:cxnSpLocks/>
          </p:cNvCxnSpPr>
          <p:nvPr/>
        </p:nvCxnSpPr>
        <p:spPr>
          <a:xfrm>
            <a:off x="2742459" y="5567799"/>
            <a:ext cx="793694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16306610-E589-7B48-9008-C702D5E21A64}"/>
              </a:ext>
            </a:extLst>
          </p:cNvPr>
          <p:cNvCxnSpPr>
            <a:cxnSpLocks/>
          </p:cNvCxnSpPr>
          <p:nvPr/>
        </p:nvCxnSpPr>
        <p:spPr>
          <a:xfrm>
            <a:off x="3536153" y="4948737"/>
            <a:ext cx="0" cy="619062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14752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3D676A70-415D-484F-A822-C7EA9CE29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2020/12/09
</a:t>
            </a:r>
            <a:r>
              <a:rPr kumimoji="1" lang="ja-JP" altLang="en-US"/>
              <a:t>ミグダル観測検討会</a:t>
            </a:r>
            <a:r>
              <a:rPr kumimoji="1" lang="en-US" altLang="ja-JP"/>
              <a:t>DAY2@</a:t>
            </a:r>
            <a:r>
              <a:rPr kumimoji="1" lang="ja-JP" altLang="en-US"/>
              <a:t>神戸大学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837B89CD-E286-DE4E-B96D-599AE281E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6FF05-5E8D-FD45-9492-E3A97546E97E}" type="slidenum">
              <a:rPr kumimoji="1" lang="ja-JP" altLang="en-US" smtClean="0"/>
              <a:t>11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9A0E28A-2777-2244-88BE-6BB6C017F7F3}"/>
              </a:ext>
            </a:extLst>
          </p:cNvPr>
          <p:cNvSpPr txBox="1"/>
          <p:nvPr/>
        </p:nvSpPr>
        <p:spPr>
          <a:xfrm>
            <a:off x="56404" y="185192"/>
            <a:ext cx="6573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u="sng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Obtained Spectrum</a:t>
            </a:r>
            <a:endParaRPr kumimoji="1" lang="ja-JP" altLang="en-US" sz="2800" u="sng">
              <a:solidFill>
                <a:srgbClr val="7030A0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6722A363-CD8A-E54C-BE86-C1B9305F949D}"/>
              </a:ext>
            </a:extLst>
          </p:cNvPr>
          <p:cNvGrpSpPr/>
          <p:nvPr/>
        </p:nvGrpSpPr>
        <p:grpSpPr>
          <a:xfrm>
            <a:off x="239225" y="893078"/>
            <a:ext cx="8665549" cy="5731182"/>
            <a:chOff x="-31479" y="809608"/>
            <a:chExt cx="9101065" cy="6019222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28147973-E9B4-FA4D-AEA5-83B1617AF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1509443" y="-731314"/>
              <a:ext cx="6019222" cy="9101065"/>
            </a:xfrm>
            <a:prstGeom prst="rect">
              <a:avLst/>
            </a:prstGeom>
            <a:ln w="19050">
              <a:noFill/>
            </a:ln>
          </p:spPr>
        </p:pic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644C3D65-2037-D24B-B2A9-B15FDE141A90}"/>
                </a:ext>
              </a:extLst>
            </p:cNvPr>
            <p:cNvSpPr txBox="1"/>
            <p:nvPr/>
          </p:nvSpPr>
          <p:spPr>
            <a:xfrm rot="19716613">
              <a:off x="6046303" y="2090248"/>
              <a:ext cx="10823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dirty="0">
                  <a:solidFill>
                    <a:schemeClr val="accent5"/>
                  </a:solidFill>
                  <a:latin typeface="Century Gothic" panose="020B0502020202020204" pitchFamily="34" charset="0"/>
                </a:rPr>
                <a:t>511 </a:t>
              </a:r>
              <a:r>
                <a:rPr lang="en-US" altLang="ja-JP" b="1" dirty="0" err="1">
                  <a:solidFill>
                    <a:schemeClr val="accent5"/>
                  </a:solidFill>
                  <a:latin typeface="Century Gothic" panose="020B0502020202020204" pitchFamily="34" charset="0"/>
                </a:rPr>
                <a:t>keV</a:t>
              </a:r>
              <a:endParaRPr kumimoji="1" lang="ja-JP" altLang="en-US" b="1">
                <a:solidFill>
                  <a:schemeClr val="accent5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08C8FA2F-519B-8545-B6C8-4F8854874AFE}"/>
                </a:ext>
              </a:extLst>
            </p:cNvPr>
            <p:cNvSpPr txBox="1"/>
            <p:nvPr/>
          </p:nvSpPr>
          <p:spPr>
            <a:xfrm rot="19716613">
              <a:off x="4717481" y="3248424"/>
              <a:ext cx="120898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dirty="0">
                  <a:solidFill>
                    <a:schemeClr val="accent5"/>
                  </a:solidFill>
                  <a:latin typeface="Century Gothic" panose="020B0502020202020204" pitchFamily="34" charset="0"/>
                </a:rPr>
                <a:t>480 </a:t>
              </a:r>
              <a:r>
                <a:rPr lang="en-US" altLang="ja-JP" b="1" dirty="0" err="1">
                  <a:solidFill>
                    <a:schemeClr val="accent5"/>
                  </a:solidFill>
                  <a:latin typeface="Century Gothic" panose="020B0502020202020204" pitchFamily="34" charset="0"/>
                </a:rPr>
                <a:t>keV</a:t>
              </a:r>
              <a:endParaRPr lang="en-US" altLang="ja-JP" b="1" dirty="0">
                <a:solidFill>
                  <a:schemeClr val="accent5"/>
                </a:solidFill>
                <a:latin typeface="Century Gothic" panose="020B0502020202020204" pitchFamily="34" charset="0"/>
              </a:endParaRPr>
            </a:p>
            <a:p>
              <a:r>
                <a:rPr kumimoji="1" lang="en-US" altLang="ja-JP" dirty="0">
                  <a:solidFill>
                    <a:schemeClr val="accent5"/>
                  </a:solidFill>
                  <a:latin typeface="Century Gothic" panose="020B0502020202020204" pitchFamily="34" charset="0"/>
                </a:rPr>
                <a:t>(escape)</a:t>
              </a: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8C9DA668-8A93-8340-8C49-7162F2492863}"/>
                </a:ext>
              </a:extLst>
            </p:cNvPr>
            <p:cNvSpPr txBox="1"/>
            <p:nvPr/>
          </p:nvSpPr>
          <p:spPr>
            <a:xfrm rot="19716613">
              <a:off x="1350671" y="2391262"/>
              <a:ext cx="120738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dirty="0">
                  <a:solidFill>
                    <a:schemeClr val="accent5"/>
                  </a:solidFill>
                  <a:latin typeface="Century Gothic" panose="020B0502020202020204" pitchFamily="34" charset="0"/>
                </a:rPr>
                <a:t>~30 </a:t>
              </a:r>
              <a:r>
                <a:rPr lang="en-US" altLang="ja-JP" b="1" dirty="0" err="1">
                  <a:solidFill>
                    <a:schemeClr val="accent5"/>
                  </a:solidFill>
                  <a:latin typeface="Century Gothic" panose="020B0502020202020204" pitchFamily="34" charset="0"/>
                </a:rPr>
                <a:t>keV</a:t>
              </a:r>
              <a:endParaRPr lang="en-US" altLang="ja-JP" b="1" dirty="0">
                <a:solidFill>
                  <a:schemeClr val="accent5"/>
                </a:solidFill>
                <a:latin typeface="Century Gothic" panose="020B0502020202020204" pitchFamily="34" charset="0"/>
              </a:endParaRPr>
            </a:p>
            <a:p>
              <a:r>
                <a:rPr lang="en-US" altLang="ja-JP" dirty="0">
                  <a:solidFill>
                    <a:schemeClr val="accent5"/>
                  </a:solidFill>
                  <a:latin typeface="Hiragino Kaku Gothic Pro W3" panose="020B0300000000000000" pitchFamily="34" charset="-128"/>
                  <a:ea typeface="Hiragino Kaku Gothic Pro W3" panose="020B0300000000000000" pitchFamily="34" charset="-128"/>
                </a:rPr>
                <a:t>(</a:t>
              </a:r>
              <a:r>
                <a:rPr lang="ja-JP" altLang="en-US">
                  <a:solidFill>
                    <a:schemeClr val="accent5"/>
                  </a:solidFill>
                  <a:latin typeface="Hiragino Kaku Gothic Pro W3" panose="020B0300000000000000" pitchFamily="34" charset="-128"/>
                  <a:ea typeface="Hiragino Kaku Gothic Pro W3" panose="020B0300000000000000" pitchFamily="34" charset="-128"/>
                </a:rPr>
                <a:t>特性</a:t>
              </a:r>
              <a:r>
                <a:rPr lang="en-US" altLang="ja-JP" dirty="0">
                  <a:solidFill>
                    <a:schemeClr val="accent5"/>
                  </a:solidFill>
                  <a:latin typeface="Hiragino Kaku Gothic Pro W3" panose="020B0300000000000000" pitchFamily="34" charset="-128"/>
                  <a:ea typeface="Hiragino Kaku Gothic Pro W3" panose="020B0300000000000000" pitchFamily="34" charset="-128"/>
                </a:rPr>
                <a:t>X</a:t>
              </a:r>
              <a:r>
                <a:rPr lang="ja-JP" altLang="en-US">
                  <a:solidFill>
                    <a:schemeClr val="accent5"/>
                  </a:solidFill>
                  <a:latin typeface="Hiragino Kaku Gothic Pro W3" panose="020B0300000000000000" pitchFamily="34" charset="-128"/>
                  <a:ea typeface="Hiragino Kaku Gothic Pro W3" panose="020B0300000000000000" pitchFamily="34" charset="-128"/>
                </a:rPr>
                <a:t>線</a:t>
              </a:r>
              <a:r>
                <a:rPr lang="en-US" altLang="ja-JP" dirty="0">
                  <a:solidFill>
                    <a:schemeClr val="accent5"/>
                  </a:solidFill>
                  <a:latin typeface="Hiragino Kaku Gothic Pro W3" panose="020B0300000000000000" pitchFamily="34" charset="-128"/>
                  <a:ea typeface="Hiragino Kaku Gothic Pro W3" panose="020B0300000000000000" pitchFamily="34" charset="-128"/>
                </a:rPr>
                <a:t>)</a:t>
              </a:r>
              <a:endParaRPr kumimoji="1" lang="en-US" altLang="ja-JP" dirty="0">
                <a:solidFill>
                  <a:schemeClr val="accent5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endParaRPr>
            </a:p>
          </p:txBody>
        </p:sp>
        <p:cxnSp>
          <p:nvCxnSpPr>
            <p:cNvPr id="12" name="直線コネクタ 11">
              <a:extLst>
                <a:ext uri="{FF2B5EF4-FFF2-40B4-BE49-F238E27FC236}">
                  <a16:creationId xmlns:a16="http://schemas.microsoft.com/office/drawing/2014/main" id="{EC00AFEC-9A17-084B-9108-F84C578A77EB}"/>
                </a:ext>
              </a:extLst>
            </p:cNvPr>
            <p:cNvCxnSpPr/>
            <p:nvPr/>
          </p:nvCxnSpPr>
          <p:spPr>
            <a:xfrm>
              <a:off x="2575591" y="3304733"/>
              <a:ext cx="0" cy="1519758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AA0352A2-E5CA-0B4C-83E7-38539D45AB14}"/>
                </a:ext>
              </a:extLst>
            </p:cNvPr>
            <p:cNvSpPr txBox="1"/>
            <p:nvPr/>
          </p:nvSpPr>
          <p:spPr>
            <a:xfrm rot="19716613">
              <a:off x="2506948" y="2672621"/>
              <a:ext cx="112402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latin typeface="Century Gothic" panose="020B0502020202020204" pitchFamily="34" charset="0"/>
                </a:rPr>
                <a:t>different</a:t>
              </a:r>
            </a:p>
            <a:p>
              <a:r>
                <a:rPr lang="en-US" altLang="ja-JP" dirty="0">
                  <a:latin typeface="Century Gothic" panose="020B0502020202020204" pitchFamily="34" charset="0"/>
                </a:rPr>
                <a:t>trigger</a:t>
              </a:r>
            </a:p>
          </p:txBody>
        </p:sp>
      </p:grp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4EEC430-B0D5-9040-AFD6-9DEBD768CEB3}"/>
              </a:ext>
            </a:extLst>
          </p:cNvPr>
          <p:cNvSpPr txBox="1"/>
          <p:nvPr/>
        </p:nvSpPr>
        <p:spPr>
          <a:xfrm>
            <a:off x="5096097" y="185192"/>
            <a:ext cx="40479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baseline="30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22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Na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ランの光量分布</a:t>
            </a:r>
            <a:b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</a:b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(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エネルギースペクトルに対応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)</a:t>
            </a:r>
            <a:endParaRPr lang="en-US" altLang="ja-JP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9372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AC2F78B3-A181-7B48-8ADF-FD0938F65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81113" y="211966"/>
            <a:ext cx="3495523" cy="4857749"/>
          </a:xfrm>
          <a:prstGeom prst="rect">
            <a:avLst/>
          </a:prstGeom>
        </p:spPr>
      </p:pic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184DEE4D-706E-7B41-9391-1EBCED568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/>
              <a:t>2020/12/09
</a:t>
            </a:r>
            <a:r>
              <a:rPr kumimoji="1" lang="ja-JP" altLang="en-US"/>
              <a:t>ミグダル観測検討会</a:t>
            </a:r>
            <a:r>
              <a:rPr kumimoji="1" lang="en-US" altLang="ja-JP" dirty="0"/>
              <a:t>DAY2@</a:t>
            </a:r>
            <a:r>
              <a:rPr kumimoji="1" lang="ja-JP" altLang="en-US"/>
              <a:t>神戸大学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CAFF103-0531-3F4D-B594-DCF236102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6FF05-5E8D-FD45-9492-E3A97546E97E}" type="slidenum">
              <a:rPr kumimoji="1" lang="ja-JP" altLang="en-US" smtClean="0"/>
              <a:t>12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CB5B032-576A-0F4E-9C90-E18AD7949C80}"/>
              </a:ext>
            </a:extLst>
          </p:cNvPr>
          <p:cNvSpPr txBox="1"/>
          <p:nvPr/>
        </p:nvSpPr>
        <p:spPr>
          <a:xfrm>
            <a:off x="56404" y="185192"/>
            <a:ext cx="6573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u="sng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Energy Resolution</a:t>
            </a:r>
            <a:endParaRPr kumimoji="1" lang="ja-JP" altLang="en-US" sz="2800" u="sng">
              <a:solidFill>
                <a:srgbClr val="7030A0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4EB38B2-F48F-CE4B-AA2A-C4E3442A5E50}"/>
              </a:ext>
            </a:extLst>
          </p:cNvPr>
          <p:cNvSpPr txBox="1"/>
          <p:nvPr/>
        </p:nvSpPr>
        <p:spPr>
          <a:xfrm>
            <a:off x="4756740" y="1152672"/>
            <a:ext cx="39628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ガンマ線フルピーク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(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黒丸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)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の</a:t>
            </a:r>
            <a:b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</a:b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エネルギー分解能は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√E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に</a:t>
            </a:r>
            <a:b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</a:b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乗っている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 → 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統計ゆらぎ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FE7AC9C-17EF-A044-843C-461B07145641}"/>
              </a:ext>
            </a:extLst>
          </p:cNvPr>
          <p:cNvSpPr txBox="1"/>
          <p:nvPr/>
        </p:nvSpPr>
        <p:spPr>
          <a:xfrm>
            <a:off x="4857750" y="2427930"/>
            <a:ext cx="3760825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Q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値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 2458 </a:t>
            </a:r>
            <a:r>
              <a:rPr lang="en-US" altLang="ja-JP" sz="2000" dirty="0" err="1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keV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まで外挿すると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  <a:p>
            <a:r>
              <a:rPr lang="en-US" altLang="ja-JP" sz="2000" b="1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0.8% FWHM</a:t>
            </a:r>
            <a:br>
              <a:rPr lang="en-US" altLang="ja-JP" sz="2000" b="1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</a:br>
            <a:r>
              <a:rPr lang="en-US" altLang="ja-JP" sz="16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(</a:t>
            </a:r>
            <a:r>
              <a:rPr lang="ja-JP" altLang="en-US" sz="16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高圧</a:t>
            </a:r>
            <a:r>
              <a:rPr lang="en-US" altLang="ja-JP" sz="1600" dirty="0" err="1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Xe</a:t>
            </a:r>
            <a:r>
              <a:rPr lang="ja-JP" altLang="en-US" sz="16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ガス</a:t>
            </a:r>
            <a:r>
              <a:rPr lang="en-US" altLang="ja-JP" sz="16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TPC</a:t>
            </a:r>
            <a:r>
              <a:rPr lang="ja-JP" altLang="en-US" sz="16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では世界最高レベル</a:t>
            </a:r>
            <a:r>
              <a:rPr lang="en-US" altLang="ja-JP" sz="16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)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E1667A7-5175-F04C-B573-B5E3D502A6BD}"/>
              </a:ext>
            </a:extLst>
          </p:cNvPr>
          <p:cNvSpPr txBox="1"/>
          <p:nvPr/>
        </p:nvSpPr>
        <p:spPr>
          <a:xfrm>
            <a:off x="56402" y="4260457"/>
            <a:ext cx="49302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キセノンの特性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X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線</a:t>
            </a:r>
            <a:b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</a:b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(K</a:t>
            </a:r>
            <a:r>
              <a:rPr lang="el-GR" altLang="ja-JP" sz="2000" baseline="-25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α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 = 29.68 </a:t>
            </a:r>
            <a:r>
              <a:rPr lang="en-US" altLang="ja-JP" sz="2000" dirty="0" err="1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keV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, K</a:t>
            </a:r>
            <a:r>
              <a:rPr lang="el-GR" altLang="ja-JP" sz="2000" baseline="-25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β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 = 33.62 </a:t>
            </a:r>
            <a:r>
              <a:rPr lang="en-US" altLang="ja-JP" sz="2000" dirty="0" err="1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keV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)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に対してはもっと良い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  <a:p>
            <a:pPr marL="800100" lvl="1" indent="-342900">
              <a:buFontTx/>
              <a:buChar char="-"/>
            </a:pPr>
            <a:r>
              <a:rPr lang="en-US" altLang="ja-JP" sz="2000" b="1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4.5% FWHM</a:t>
            </a:r>
          </a:p>
          <a:p>
            <a:pPr marL="800100" lvl="1" indent="-342900">
              <a:buFontTx/>
              <a:buChar char="-"/>
            </a:pP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Q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値に外挿すると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0.5%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MPPC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の飽和が少ない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?</a:t>
            </a:r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35172FAC-01A8-6E4D-841F-ED281D69AB53}"/>
              </a:ext>
            </a:extLst>
          </p:cNvPr>
          <p:cNvCxnSpPr>
            <a:cxnSpLocks/>
          </p:cNvCxnSpPr>
          <p:nvPr/>
        </p:nvCxnSpPr>
        <p:spPr>
          <a:xfrm flipH="1">
            <a:off x="956359" y="3673719"/>
            <a:ext cx="707922" cy="0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9F6F7C7E-76BB-C543-B6A8-5818DE881C2B}"/>
              </a:ext>
            </a:extLst>
          </p:cNvPr>
          <p:cNvGrpSpPr/>
          <p:nvPr/>
        </p:nvGrpSpPr>
        <p:grpSpPr>
          <a:xfrm>
            <a:off x="4857750" y="3867392"/>
            <a:ext cx="4286250" cy="2387605"/>
            <a:chOff x="1302156" y="1818968"/>
            <a:chExt cx="4541432" cy="2529751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6883AB50-F1DB-284F-B1D4-A06C096FE7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2633" r="49797"/>
            <a:stretch/>
          </p:blipFill>
          <p:spPr>
            <a:xfrm rot="5400000">
              <a:off x="2307996" y="813128"/>
              <a:ext cx="2529751" cy="4541432"/>
            </a:xfrm>
            <a:prstGeom prst="rect">
              <a:avLst/>
            </a:prstGeom>
          </p:spPr>
        </p:pic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ADC9AD85-450E-EB46-ABD1-6FB149431F3B}"/>
                </a:ext>
              </a:extLst>
            </p:cNvPr>
            <p:cNvSpPr txBox="1"/>
            <p:nvPr/>
          </p:nvSpPr>
          <p:spPr>
            <a:xfrm rot="19716613">
              <a:off x="3902551" y="2295354"/>
              <a:ext cx="12763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dirty="0">
                  <a:solidFill>
                    <a:schemeClr val="accent5"/>
                  </a:solidFill>
                  <a:latin typeface="Century Gothic" panose="020B0502020202020204" pitchFamily="34" charset="0"/>
                </a:rPr>
                <a:t>29.68 </a:t>
              </a:r>
              <a:r>
                <a:rPr lang="en-US" altLang="ja-JP" b="1" dirty="0" err="1">
                  <a:solidFill>
                    <a:schemeClr val="accent5"/>
                  </a:solidFill>
                  <a:latin typeface="Century Gothic" panose="020B0502020202020204" pitchFamily="34" charset="0"/>
                </a:rPr>
                <a:t>keV</a:t>
              </a:r>
              <a:endParaRPr lang="en-US" altLang="ja-JP" b="1" dirty="0">
                <a:solidFill>
                  <a:schemeClr val="accent5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61C85104-E7D5-4E4D-92FD-DF36FEC4981A}"/>
                </a:ext>
              </a:extLst>
            </p:cNvPr>
            <p:cNvSpPr txBox="1"/>
            <p:nvPr/>
          </p:nvSpPr>
          <p:spPr>
            <a:xfrm rot="19716613">
              <a:off x="4134530" y="2889868"/>
              <a:ext cx="12763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dirty="0">
                  <a:solidFill>
                    <a:schemeClr val="accent5"/>
                  </a:solidFill>
                  <a:latin typeface="Century Gothic" panose="020B0502020202020204" pitchFamily="34" charset="0"/>
                </a:rPr>
                <a:t>33.62 </a:t>
              </a:r>
              <a:r>
                <a:rPr lang="en-US" altLang="ja-JP" b="1" dirty="0" err="1">
                  <a:solidFill>
                    <a:schemeClr val="accent5"/>
                  </a:solidFill>
                  <a:latin typeface="Century Gothic" panose="020B0502020202020204" pitchFamily="34" charset="0"/>
                </a:rPr>
                <a:t>keV</a:t>
              </a:r>
              <a:endParaRPr lang="en-US" altLang="ja-JP" b="1" dirty="0">
                <a:solidFill>
                  <a:schemeClr val="accent5"/>
                </a:solidFill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36812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EB76DD2F-EE72-8541-9BC2-48CB15B6C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2020/12/09
</a:t>
            </a:r>
            <a:r>
              <a:rPr kumimoji="1" lang="ja-JP" altLang="en-US"/>
              <a:t>ミグダル観測検討会</a:t>
            </a:r>
            <a:r>
              <a:rPr kumimoji="1" lang="en-US" altLang="ja-JP"/>
              <a:t>DAY2@</a:t>
            </a:r>
            <a:r>
              <a:rPr kumimoji="1" lang="ja-JP" altLang="en-US"/>
              <a:t>神戸大学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C67375D-3CD7-8A4C-AD86-8815F25A3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6FF05-5E8D-FD45-9492-E3A97546E97E}" type="slidenum">
              <a:rPr kumimoji="1" lang="ja-JP" altLang="en-US" smtClean="0"/>
              <a:t>13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7B9E1F8-B0DB-C04A-ACF0-CA841C465FDC}"/>
              </a:ext>
            </a:extLst>
          </p:cNvPr>
          <p:cNvSpPr txBox="1"/>
          <p:nvPr/>
        </p:nvSpPr>
        <p:spPr>
          <a:xfrm>
            <a:off x="56404" y="185192"/>
            <a:ext cx="6573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u="sng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en-US" altLang="ja-JP" sz="4000" u="sng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vent Display</a:t>
            </a:r>
            <a:endParaRPr kumimoji="1" lang="ja-JP" altLang="en-US" sz="2800" u="sng">
              <a:solidFill>
                <a:srgbClr val="7030A0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D43E702-A4BD-D544-8743-34DF6973B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0830" y="893078"/>
            <a:ext cx="5376877" cy="5284438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427E0A3-5947-7649-98A2-C1A1190C3253}"/>
              </a:ext>
            </a:extLst>
          </p:cNvPr>
          <p:cNvSpPr txBox="1"/>
          <p:nvPr/>
        </p:nvSpPr>
        <p:spPr>
          <a:xfrm>
            <a:off x="56404" y="1339646"/>
            <a:ext cx="355738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baseline="30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137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Cs, 662 </a:t>
            </a:r>
            <a:r>
              <a:rPr lang="en-US" altLang="ja-JP" sz="2000" dirty="0" err="1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keV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の</a:t>
            </a:r>
            <a:b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</a:b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典型的なイベント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dirty="0" err="1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dE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/dx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の小さい部分と</a:t>
            </a:r>
            <a:b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</a:br>
            <a:r>
              <a:rPr lang="en-US" altLang="ja-JP" sz="2000" dirty="0" err="1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dE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/dx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の大きい終端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(blob)</a:t>
            </a:r>
            <a:b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</a:b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が分かれている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9BC7BB87-6DFD-D84F-A1FB-437AFF233F25}"/>
              </a:ext>
            </a:extLst>
          </p:cNvPr>
          <p:cNvCxnSpPr>
            <a:cxnSpLocks/>
          </p:cNvCxnSpPr>
          <p:nvPr/>
        </p:nvCxnSpPr>
        <p:spPr>
          <a:xfrm flipV="1">
            <a:off x="7384027" y="2470698"/>
            <a:ext cx="0" cy="3047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982EE0A-8B9E-AD40-8284-700276AFBA79}"/>
              </a:ext>
            </a:extLst>
          </p:cNvPr>
          <p:cNvSpPr txBox="1"/>
          <p:nvPr/>
        </p:nvSpPr>
        <p:spPr>
          <a:xfrm>
            <a:off x="7047271" y="2733217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blob</a:t>
            </a:r>
            <a:endParaRPr kumimoji="1" lang="ja-JP" altLang="en-US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2FCDD4CD-0ECB-0A4D-8DE0-79321C435E18}"/>
              </a:ext>
            </a:extLst>
          </p:cNvPr>
          <p:cNvCxnSpPr>
            <a:cxnSpLocks/>
          </p:cNvCxnSpPr>
          <p:nvPr/>
        </p:nvCxnSpPr>
        <p:spPr>
          <a:xfrm flipV="1">
            <a:off x="7384027" y="5205206"/>
            <a:ext cx="0" cy="3047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A9A9FBD-AF6B-104C-90B1-81909084A561}"/>
              </a:ext>
            </a:extLst>
          </p:cNvPr>
          <p:cNvSpPr txBox="1"/>
          <p:nvPr/>
        </p:nvSpPr>
        <p:spPr>
          <a:xfrm>
            <a:off x="7047271" y="5467725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blob</a:t>
            </a:r>
            <a:endParaRPr kumimoji="1" lang="ja-JP" altLang="en-US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472F14F3-82A9-9C4A-849D-C007D73E1808}"/>
              </a:ext>
            </a:extLst>
          </p:cNvPr>
          <p:cNvCxnSpPr>
            <a:cxnSpLocks/>
          </p:cNvCxnSpPr>
          <p:nvPr/>
        </p:nvCxnSpPr>
        <p:spPr>
          <a:xfrm>
            <a:off x="4470593" y="4278567"/>
            <a:ext cx="255637" cy="28420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E426445-DD79-1148-AEDD-6B55B0D2D749}"/>
              </a:ext>
            </a:extLst>
          </p:cNvPr>
          <p:cNvSpPr txBox="1"/>
          <p:nvPr/>
        </p:nvSpPr>
        <p:spPr>
          <a:xfrm>
            <a:off x="4124004" y="3909234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blob</a:t>
            </a:r>
            <a:endParaRPr kumimoji="1" lang="ja-JP" altLang="en-US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20418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EB76DD2F-EE72-8541-9BC2-48CB15B6C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2020/12/09
</a:t>
            </a:r>
            <a:r>
              <a:rPr kumimoji="1" lang="ja-JP" altLang="en-US"/>
              <a:t>ミグダル観測検討会</a:t>
            </a:r>
            <a:r>
              <a:rPr kumimoji="1" lang="en-US" altLang="ja-JP"/>
              <a:t>DAY2@</a:t>
            </a:r>
            <a:r>
              <a:rPr kumimoji="1" lang="ja-JP" altLang="en-US"/>
              <a:t>神戸大学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C67375D-3CD7-8A4C-AD86-8815F25A3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6FF05-5E8D-FD45-9492-E3A97546E97E}" type="slidenum">
              <a:rPr kumimoji="1" lang="ja-JP" altLang="en-US" smtClean="0"/>
              <a:t>14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7B9E1F8-B0DB-C04A-ACF0-CA841C465FDC}"/>
              </a:ext>
            </a:extLst>
          </p:cNvPr>
          <p:cNvSpPr txBox="1"/>
          <p:nvPr/>
        </p:nvSpPr>
        <p:spPr>
          <a:xfrm>
            <a:off x="56404" y="185192"/>
            <a:ext cx="6573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u="sng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en-US" altLang="ja-JP" sz="4000" u="sng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vent Display</a:t>
            </a:r>
            <a:endParaRPr kumimoji="1" lang="ja-JP" altLang="en-US" sz="2800" u="sng">
              <a:solidFill>
                <a:srgbClr val="7030A0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D43E702-A4BD-D544-8743-34DF6973B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0830" y="893078"/>
            <a:ext cx="5376877" cy="5284437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427E0A3-5947-7649-98A2-C1A1190C3253}"/>
              </a:ext>
            </a:extLst>
          </p:cNvPr>
          <p:cNvSpPr txBox="1"/>
          <p:nvPr/>
        </p:nvSpPr>
        <p:spPr>
          <a:xfrm>
            <a:off x="56404" y="1339646"/>
            <a:ext cx="361349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同じく</a:t>
            </a:r>
            <a:r>
              <a:rPr lang="en-US" altLang="ja-JP" sz="2000" baseline="30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137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Cs, 662 </a:t>
            </a:r>
            <a:r>
              <a:rPr lang="en-US" altLang="ja-JP" sz="2000" dirty="0" err="1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keV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で</a:t>
            </a:r>
            <a:b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</a:b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30 </a:t>
            </a:r>
            <a:r>
              <a:rPr lang="en-US" altLang="ja-JP" sz="2000" dirty="0" err="1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keV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特性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X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線が</a:t>
            </a:r>
            <a:b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</a:b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クラスター分離している</a:t>
            </a:r>
            <a:b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</a:b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(632 </a:t>
            </a:r>
            <a:r>
              <a:rPr lang="en-US" altLang="ja-JP" sz="2000" dirty="0" err="1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keV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 + 30 </a:t>
            </a:r>
            <a:r>
              <a:rPr lang="en-US" altLang="ja-JP" sz="2000" dirty="0" err="1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keV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4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気圧</a:t>
            </a:r>
            <a:r>
              <a:rPr lang="en-US" altLang="ja-JP" sz="2000" dirty="0" err="1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Xe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での吸収長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~4 cm</a:t>
            </a:r>
            <a:b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</a:b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クラスター分離可能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21A6C6A2-829F-8D4A-B71E-8F0A2F9FC205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7213907" y="1439957"/>
            <a:ext cx="173606" cy="18466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B0E88FE-B89E-9E4A-8690-41D30DAE652C}"/>
              </a:ext>
            </a:extLst>
          </p:cNvPr>
          <p:cNvSpPr txBox="1"/>
          <p:nvPr/>
        </p:nvSpPr>
        <p:spPr>
          <a:xfrm>
            <a:off x="7387513" y="1255291"/>
            <a:ext cx="1000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30 </a:t>
            </a:r>
            <a:r>
              <a:rPr lang="en-US" altLang="ja-JP" dirty="0" err="1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keV</a:t>
            </a:r>
            <a:endParaRPr kumimoji="1" lang="ja-JP" altLang="en-US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E11A5D68-072A-B44B-9C24-2311C914CF41}"/>
              </a:ext>
            </a:extLst>
          </p:cNvPr>
          <p:cNvCxnSpPr>
            <a:cxnSpLocks/>
          </p:cNvCxnSpPr>
          <p:nvPr/>
        </p:nvCxnSpPr>
        <p:spPr>
          <a:xfrm flipV="1">
            <a:off x="7213907" y="4593265"/>
            <a:ext cx="0" cy="80069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D877501-6883-184C-BAD0-F69405F577E3}"/>
              </a:ext>
            </a:extLst>
          </p:cNvPr>
          <p:cNvSpPr txBox="1"/>
          <p:nvPr/>
        </p:nvSpPr>
        <p:spPr>
          <a:xfrm>
            <a:off x="6713609" y="5393959"/>
            <a:ext cx="1000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30 </a:t>
            </a:r>
            <a:r>
              <a:rPr lang="en-US" altLang="ja-JP" dirty="0" err="1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keV</a:t>
            </a:r>
            <a:endParaRPr kumimoji="1" lang="ja-JP" altLang="en-US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D3090E00-2AD4-3E47-86F9-5D66E6CF2C90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5059608" y="4072346"/>
            <a:ext cx="150345" cy="18175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2EC24A4-8962-0740-9D12-1C181F6E1E59}"/>
              </a:ext>
            </a:extLst>
          </p:cNvPr>
          <p:cNvSpPr txBox="1"/>
          <p:nvPr/>
        </p:nvSpPr>
        <p:spPr>
          <a:xfrm>
            <a:off x="4059013" y="3887680"/>
            <a:ext cx="1000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30 </a:t>
            </a:r>
            <a:r>
              <a:rPr lang="en-US" altLang="ja-JP" dirty="0" err="1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keV</a:t>
            </a:r>
            <a:endParaRPr kumimoji="1" lang="ja-JP" altLang="en-US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441493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4FA2A8DB-4D0F-2F4E-9910-CB61C871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2020/12/09
</a:t>
            </a:r>
            <a:r>
              <a:rPr kumimoji="1" lang="ja-JP" altLang="en-US"/>
              <a:t>ミグダル観測検討会</a:t>
            </a:r>
            <a:r>
              <a:rPr kumimoji="1" lang="en-US" altLang="ja-JP"/>
              <a:t>DAY2@</a:t>
            </a:r>
            <a:r>
              <a:rPr kumimoji="1" lang="ja-JP" altLang="en-US"/>
              <a:t>神戸大学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E30CAD5-11C4-064E-9AF9-0066E1D2B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6FF05-5E8D-FD45-9492-E3A97546E97E}" type="slidenum">
              <a:rPr kumimoji="1" lang="ja-JP" altLang="en-US" smtClean="0"/>
              <a:t>15</a:t>
            </a:fld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0688E70-3CCF-E344-8D5E-17D58430C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084" y="1041324"/>
            <a:ext cx="6482763" cy="349913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A88DEBD-D70A-3D4B-9F16-38DED4A53B72}"/>
              </a:ext>
            </a:extLst>
          </p:cNvPr>
          <p:cNvSpPr txBox="1"/>
          <p:nvPr/>
        </p:nvSpPr>
        <p:spPr>
          <a:xfrm>
            <a:off x="56404" y="185192"/>
            <a:ext cx="6573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u="sng" dirty="0">
                <a:solidFill>
                  <a:srgbClr val="7030A0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Migdal</a:t>
            </a:r>
            <a:r>
              <a:rPr kumimoji="1" lang="ja-JP" altLang="en-US" sz="4000" u="sng">
                <a:solidFill>
                  <a:srgbClr val="7030A0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観測への転用</a:t>
            </a:r>
            <a:endParaRPr kumimoji="1" lang="ja-JP" altLang="en-US" sz="2800" u="sng">
              <a:solidFill>
                <a:srgbClr val="7030A0"/>
              </a:solidFill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30017CB-959B-844E-919B-86186E7EB10B}"/>
              </a:ext>
            </a:extLst>
          </p:cNvPr>
          <p:cNvSpPr txBox="1"/>
          <p:nvPr/>
        </p:nvSpPr>
        <p:spPr>
          <a:xfrm>
            <a:off x="0" y="893078"/>
            <a:ext cx="42819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図は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DAY1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の中村輝石さん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talk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より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F709B05-590C-304D-8C76-E4BC15CC3925}"/>
              </a:ext>
            </a:extLst>
          </p:cNvPr>
          <p:cNvSpPr txBox="1"/>
          <p:nvPr/>
        </p:nvSpPr>
        <p:spPr>
          <a:xfrm>
            <a:off x="56404" y="4688700"/>
            <a:ext cx="839845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2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クラスター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 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分離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 → </a:t>
            </a:r>
            <a:r>
              <a:rPr lang="en-US" altLang="ja-JP" sz="2000" b="1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OK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: (4 bar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では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)</a:t>
            </a:r>
            <a:b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</a:b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                                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現在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5.5 bar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で測定中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, 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目標は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8 bar</a:t>
            </a:r>
            <a:b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</a:br>
            <a:endParaRPr lang="en-US" altLang="ja-JP" sz="2000" b="1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クラスター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B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のエネルギー測定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 → </a:t>
            </a:r>
            <a:r>
              <a:rPr lang="en-US" altLang="ja-JP" sz="2000" b="1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OK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: 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分解能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4.5%FWHM@30 </a:t>
            </a:r>
            <a:r>
              <a:rPr lang="en-US" altLang="ja-JP" sz="2000" dirty="0" err="1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keV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2637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7B324DE8-4A06-7E44-86A0-9A91409F0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2020/12/09
</a:t>
            </a:r>
            <a:r>
              <a:rPr kumimoji="1" lang="ja-JP" altLang="en-US"/>
              <a:t>ミグダル観測検討会</a:t>
            </a:r>
            <a:r>
              <a:rPr kumimoji="1" lang="en-US" altLang="ja-JP"/>
              <a:t>DAY2@</a:t>
            </a:r>
            <a:r>
              <a:rPr kumimoji="1" lang="ja-JP" altLang="en-US"/>
              <a:t>神戸大学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C8CF230-E598-9B4B-88CC-9D41BF413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6FF05-5E8D-FD45-9492-E3A97546E97E}" type="slidenum">
              <a:rPr kumimoji="1" lang="ja-JP" altLang="en-US" smtClean="0"/>
              <a:t>16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38377A9-418B-9942-8926-60EFA350E216}"/>
              </a:ext>
            </a:extLst>
          </p:cNvPr>
          <p:cNvSpPr txBox="1"/>
          <p:nvPr/>
        </p:nvSpPr>
        <p:spPr>
          <a:xfrm>
            <a:off x="56404" y="185192"/>
            <a:ext cx="7599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u="sng">
                <a:solidFill>
                  <a:srgbClr val="7030A0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バックグラウンドを減らせるか</a:t>
            </a:r>
            <a:r>
              <a:rPr kumimoji="1" lang="en-US" altLang="ja-JP" sz="4000" u="sng" dirty="0">
                <a:solidFill>
                  <a:srgbClr val="7030A0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?</a:t>
            </a:r>
            <a:endParaRPr kumimoji="1" lang="ja-JP" altLang="en-US" sz="2800" u="sng">
              <a:solidFill>
                <a:srgbClr val="7030A0"/>
              </a:solidFill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667AE96-6D77-BA42-86C1-E10FA3A6B9C1}"/>
              </a:ext>
            </a:extLst>
          </p:cNvPr>
          <p:cNvSpPr txBox="1"/>
          <p:nvPr/>
        </p:nvSpPr>
        <p:spPr>
          <a:xfrm>
            <a:off x="0" y="893078"/>
            <a:ext cx="939231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図は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DAY1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の中村輝石さん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talk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より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  <a:p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中性子ビーム測定での主なバックグラウンド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  <a:p>
            <a:pPr marL="800100" lvl="1" indent="-342900">
              <a:buFont typeface="Wingdings" pitchFamily="2" charset="2"/>
              <a:buChar char="Ø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キセノン由来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: </a:t>
            </a:r>
            <a:r>
              <a:rPr lang="en-US" altLang="ja-JP" sz="2000" baseline="30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129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Xe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の非弾性散乱・</a:t>
            </a:r>
            <a:r>
              <a:rPr lang="en-US" altLang="ja-JP" sz="2000" baseline="30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131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Xe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の中性子捕獲</a:t>
            </a:r>
            <a:b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</a:b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…… </a:t>
            </a:r>
            <a:r>
              <a:rPr lang="en-US" altLang="ja-JP" sz="2000" baseline="30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136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Xe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濃縮ガスは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(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高価だが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)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手に入る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  <a:p>
            <a:pPr marL="800100" lvl="1" indent="-342900">
              <a:buFont typeface="Wingdings" pitchFamily="2" charset="2"/>
              <a:buChar char="Ø"/>
            </a:pP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  <a:p>
            <a:pPr marL="800100" lvl="1" indent="-342900">
              <a:buFont typeface="Wingdings" pitchFamily="2" charset="2"/>
              <a:buChar char="Ø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チェンバー・実験室の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(n, </a:t>
            </a:r>
            <a:r>
              <a:rPr lang="el-GR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γ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)</a:t>
            </a:r>
            <a:b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</a:b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…… 2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クラスターカット・クラスター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B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のエネルギーカットをしても残る</a:t>
            </a:r>
            <a:b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</a:b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       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この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BG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は</a:t>
            </a:r>
            <a:r>
              <a:rPr lang="en-US" altLang="ja-JP" sz="2000" b="1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ER x 2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, Migdal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事象は</a:t>
            </a:r>
            <a:r>
              <a:rPr lang="en-US" altLang="ja-JP" sz="2000" b="1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NR + ER</a:t>
            </a: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451B79E4-A245-E942-B9D2-B1DE7173C0A8}"/>
              </a:ext>
            </a:extLst>
          </p:cNvPr>
          <p:cNvGrpSpPr/>
          <p:nvPr/>
        </p:nvGrpSpPr>
        <p:grpSpPr>
          <a:xfrm>
            <a:off x="0" y="3831280"/>
            <a:ext cx="9144000" cy="2890196"/>
            <a:chOff x="56404" y="3755400"/>
            <a:chExt cx="9816004" cy="3102600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E62A5300-4564-E24E-BBE0-AB1FD8272A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404" y="3755400"/>
              <a:ext cx="3195380" cy="2913321"/>
            </a:xfrm>
            <a:prstGeom prst="rect">
              <a:avLst/>
            </a:prstGeom>
          </p:spPr>
        </p:pic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05D92C3B-CAC3-7441-AE33-15C18EAFC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51784" y="3755400"/>
              <a:ext cx="3321607" cy="3102600"/>
            </a:xfrm>
            <a:prstGeom prst="rect">
              <a:avLst/>
            </a:prstGeom>
          </p:spPr>
        </p:pic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12437986-26F8-7841-9699-D7689EAD2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73391" y="3755401"/>
              <a:ext cx="3299017" cy="31025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22210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BD74530E-CAE7-B846-8317-76A8C7F1F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2020/12/09
</a:t>
            </a:r>
            <a:r>
              <a:rPr kumimoji="1" lang="ja-JP" altLang="en-US"/>
              <a:t>ミグダル観測検討会</a:t>
            </a:r>
            <a:r>
              <a:rPr kumimoji="1" lang="en-US" altLang="ja-JP"/>
              <a:t>DAY2@</a:t>
            </a:r>
            <a:r>
              <a:rPr kumimoji="1" lang="ja-JP" altLang="en-US"/>
              <a:t>神戸大学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2FE2EE-AB54-404F-8590-D302A5FCA36A}"/>
              </a:ext>
            </a:extLst>
          </p:cNvPr>
          <p:cNvSpPr txBox="1"/>
          <p:nvPr/>
        </p:nvSpPr>
        <p:spPr>
          <a:xfrm>
            <a:off x="56404" y="185192"/>
            <a:ext cx="7599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u="sng" dirty="0">
                <a:solidFill>
                  <a:srgbClr val="7030A0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NR</a:t>
            </a:r>
            <a:r>
              <a:rPr kumimoji="1" lang="ja-JP" altLang="en-US" sz="4000" u="sng">
                <a:solidFill>
                  <a:srgbClr val="7030A0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・</a:t>
            </a:r>
            <a:r>
              <a:rPr kumimoji="1" lang="en-US" altLang="ja-JP" sz="4000" u="sng" dirty="0">
                <a:solidFill>
                  <a:srgbClr val="7030A0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ER</a:t>
            </a:r>
            <a:r>
              <a:rPr kumimoji="1" lang="ja-JP" altLang="en-US" sz="4000" u="sng">
                <a:solidFill>
                  <a:srgbClr val="7030A0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分離による</a:t>
            </a:r>
            <a:r>
              <a:rPr kumimoji="1" lang="en-US" altLang="ja-JP" sz="4000" u="sng" dirty="0">
                <a:solidFill>
                  <a:srgbClr val="7030A0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BG</a:t>
            </a:r>
            <a:r>
              <a:rPr lang="ja-JP" altLang="en-US" sz="4000" u="sng">
                <a:solidFill>
                  <a:srgbClr val="7030A0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除去</a:t>
            </a:r>
            <a:r>
              <a:rPr kumimoji="1" lang="en-US" altLang="ja-JP" sz="4000" u="sng" dirty="0">
                <a:solidFill>
                  <a:srgbClr val="7030A0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?</a:t>
            </a:r>
            <a:endParaRPr kumimoji="1" lang="ja-JP" altLang="en-US" sz="2800" u="sng">
              <a:solidFill>
                <a:srgbClr val="7030A0"/>
              </a:solidFill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E2A6EAF-46AF-A84A-B4A2-05A3730EA9E9}"/>
              </a:ext>
            </a:extLst>
          </p:cNvPr>
          <p:cNvSpPr txBox="1"/>
          <p:nvPr/>
        </p:nvSpPr>
        <p:spPr>
          <a:xfrm>
            <a:off x="276405" y="1001667"/>
            <a:ext cx="40831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2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相式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TPC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では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S2/S1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によって</a:t>
            </a:r>
            <a:b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</a:b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ER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と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NR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の分離が可能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19F47422-B3D4-4C44-91F9-6DC28BFBA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7342" y="798473"/>
            <a:ext cx="3126658" cy="1822159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3B465204-D7CE-D64A-839C-2C406FBB4DAE}"/>
              </a:ext>
            </a:extLst>
          </p:cNvPr>
          <p:cNvSpPr/>
          <p:nvPr/>
        </p:nvSpPr>
        <p:spPr>
          <a:xfrm>
            <a:off x="276405" y="2389485"/>
            <a:ext cx="886759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高圧キセノンガス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TPC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でも原理的にはできるはず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  <a:p>
            <a:pPr marL="800100" lvl="1" indent="-342900">
              <a:buFontTx/>
              <a:buChar char="-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過去に試みはあるがデータが少なくなんとも言えない</a:t>
            </a:r>
            <a:b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</a:b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000" b="1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クラスターごとに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NR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・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ER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分離ができれば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, NR + ER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の事象だけを選べる</a:t>
            </a:r>
            <a:b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</a:b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→ Migdal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事象だけを選択可能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 !?</a:t>
            </a:r>
          </a:p>
          <a:p>
            <a:pPr marL="800100" lvl="1" indent="-342900">
              <a:buFontTx/>
              <a:buChar char="-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現状の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AXEL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試作機では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S1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をクラスター分離できず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,</a:t>
            </a:r>
            <a:b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</a:b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クラスターごとに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S2/S1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を測ることは不可能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  <a:p>
            <a:pPr marL="800100" lvl="1" indent="-342900">
              <a:buFontTx/>
              <a:buChar char="-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どうにかして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S1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の位置分解能が出せればよい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  <a:p>
            <a:pPr lvl="2"/>
            <a:r>
              <a:rPr lang="en-US" altLang="ja-JP" sz="2000" u="sng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ideas</a:t>
            </a:r>
          </a:p>
          <a:p>
            <a:pPr marL="1257300" lvl="2" indent="-342900">
              <a:buFont typeface="Wingdings" pitchFamily="2" charset="2"/>
              <a:buChar char="ü"/>
            </a:pPr>
            <a:r>
              <a:rPr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PMT</a:t>
            </a:r>
            <a:r>
              <a:rPr lang="ja-JP" altLang="en-US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を側面につけて視野を絞り</a:t>
            </a:r>
            <a:br>
              <a:rPr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</a:br>
            <a:r>
              <a:rPr lang="ja-JP" altLang="en-US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ドリフト方向に分離</a:t>
            </a:r>
            <a:r>
              <a:rPr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?</a:t>
            </a:r>
          </a:p>
          <a:p>
            <a:pPr marL="1257300" lvl="2" indent="-342900">
              <a:buFont typeface="Wingdings" pitchFamily="2" charset="2"/>
              <a:buChar char="ü"/>
            </a:pPr>
            <a:r>
              <a:rPr lang="ja-JP" altLang="en-US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マルチアノード</a:t>
            </a:r>
            <a:r>
              <a:rPr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PMT?(VUV</a:t>
            </a:r>
            <a:r>
              <a:rPr lang="ja-JP" altLang="en-US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・高圧対応で作れれば</a:t>
            </a:r>
            <a:r>
              <a:rPr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)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2C88335-E18D-7D4C-B2DA-69EBFD05D6D3}"/>
              </a:ext>
            </a:extLst>
          </p:cNvPr>
          <p:cNvSpPr txBox="1"/>
          <p:nvPr/>
        </p:nvSpPr>
        <p:spPr>
          <a:xfrm>
            <a:off x="6688194" y="663113"/>
            <a:ext cx="25715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DAY1</a:t>
            </a:r>
            <a:r>
              <a:rPr lang="ja-JP" altLang="en-US" sz="16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の風間さん</a:t>
            </a:r>
            <a:r>
              <a:rPr lang="en-US" altLang="ja-JP" sz="16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talk</a:t>
            </a:r>
            <a:r>
              <a:rPr lang="ja-JP" altLang="en-US" sz="16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より</a:t>
            </a:r>
            <a:endParaRPr lang="en-US" altLang="ja-JP" sz="16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</p:txBody>
      </p:sp>
      <p:cxnSp>
        <p:nvCxnSpPr>
          <p:cNvPr id="128" name="直線コネクタ 127">
            <a:extLst>
              <a:ext uri="{FF2B5EF4-FFF2-40B4-BE49-F238E27FC236}">
                <a16:creationId xmlns:a16="http://schemas.microsoft.com/office/drawing/2014/main" id="{CEA512F4-EB9C-664A-B35D-33B3A40452A0}"/>
              </a:ext>
            </a:extLst>
          </p:cNvPr>
          <p:cNvCxnSpPr/>
          <p:nvPr/>
        </p:nvCxnSpPr>
        <p:spPr>
          <a:xfrm>
            <a:off x="5056742" y="5438811"/>
            <a:ext cx="2126256" cy="0"/>
          </a:xfrm>
          <a:prstGeom prst="line">
            <a:avLst/>
          </a:prstGeom>
          <a:ln w="19050">
            <a:solidFill>
              <a:schemeClr val="accent6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0" name="グループ化 129">
            <a:extLst>
              <a:ext uri="{FF2B5EF4-FFF2-40B4-BE49-F238E27FC236}">
                <a16:creationId xmlns:a16="http://schemas.microsoft.com/office/drawing/2014/main" id="{7BC8741E-4264-B444-9C3E-6167680ED852}"/>
              </a:ext>
            </a:extLst>
          </p:cNvPr>
          <p:cNvGrpSpPr/>
          <p:nvPr/>
        </p:nvGrpSpPr>
        <p:grpSpPr>
          <a:xfrm>
            <a:off x="7271133" y="3955153"/>
            <a:ext cx="1784732" cy="2807583"/>
            <a:chOff x="7155476" y="4064163"/>
            <a:chExt cx="1784732" cy="2807583"/>
          </a:xfrm>
        </p:grpSpPr>
        <p:grpSp>
          <p:nvGrpSpPr>
            <p:cNvPr id="14" name="グループ化 13">
              <a:extLst>
                <a:ext uri="{FF2B5EF4-FFF2-40B4-BE49-F238E27FC236}">
                  <a16:creationId xmlns:a16="http://schemas.microsoft.com/office/drawing/2014/main" id="{5EE0156B-4EE0-F643-A59E-279FD19B5998}"/>
                </a:ext>
              </a:extLst>
            </p:cNvPr>
            <p:cNvGrpSpPr/>
            <p:nvPr/>
          </p:nvGrpSpPr>
          <p:grpSpPr>
            <a:xfrm rot="5400000">
              <a:off x="7139340" y="4927777"/>
              <a:ext cx="2084121" cy="1392174"/>
              <a:chOff x="6825774" y="4453200"/>
              <a:chExt cx="2084122" cy="1392174"/>
            </a:xfrm>
          </p:grpSpPr>
          <p:sp>
            <p:nvSpPr>
              <p:cNvPr id="6" name="正方形/長方形 5">
                <a:extLst>
                  <a:ext uri="{FF2B5EF4-FFF2-40B4-BE49-F238E27FC236}">
                    <a16:creationId xmlns:a16="http://schemas.microsoft.com/office/drawing/2014/main" id="{49E30816-8FCF-324B-B4F2-D384CFD9BF1D}"/>
                  </a:ext>
                </a:extLst>
              </p:cNvPr>
              <p:cNvSpPr/>
              <p:nvPr/>
            </p:nvSpPr>
            <p:spPr>
              <a:xfrm>
                <a:off x="7123471" y="4688957"/>
                <a:ext cx="457200" cy="7442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8" name="正方形/長方形 167">
                <a:extLst>
                  <a:ext uri="{FF2B5EF4-FFF2-40B4-BE49-F238E27FC236}">
                    <a16:creationId xmlns:a16="http://schemas.microsoft.com/office/drawing/2014/main" id="{8BD01B88-38CF-B941-9CE3-3EC61A09205C}"/>
                  </a:ext>
                </a:extLst>
              </p:cNvPr>
              <p:cNvSpPr/>
              <p:nvPr/>
            </p:nvSpPr>
            <p:spPr>
              <a:xfrm>
                <a:off x="8155000" y="4688957"/>
                <a:ext cx="457200" cy="7442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0" name="正方形/長方形 169">
                <a:extLst>
                  <a:ext uri="{FF2B5EF4-FFF2-40B4-BE49-F238E27FC236}">
                    <a16:creationId xmlns:a16="http://schemas.microsoft.com/office/drawing/2014/main" id="{281A3FC1-2D46-E544-BD8F-B190AD77E47B}"/>
                  </a:ext>
                </a:extLst>
              </p:cNvPr>
              <p:cNvSpPr/>
              <p:nvPr/>
            </p:nvSpPr>
            <p:spPr>
              <a:xfrm>
                <a:off x="7123471" y="4911627"/>
                <a:ext cx="457200" cy="7442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1" name="正方形/長方形 170">
                <a:extLst>
                  <a:ext uri="{FF2B5EF4-FFF2-40B4-BE49-F238E27FC236}">
                    <a16:creationId xmlns:a16="http://schemas.microsoft.com/office/drawing/2014/main" id="{80966477-49A2-894C-8FEF-554811597B05}"/>
                  </a:ext>
                </a:extLst>
              </p:cNvPr>
              <p:cNvSpPr/>
              <p:nvPr/>
            </p:nvSpPr>
            <p:spPr>
              <a:xfrm>
                <a:off x="8155000" y="4911627"/>
                <a:ext cx="457200" cy="7442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2" name="正方形/長方形 171">
                <a:extLst>
                  <a:ext uri="{FF2B5EF4-FFF2-40B4-BE49-F238E27FC236}">
                    <a16:creationId xmlns:a16="http://schemas.microsoft.com/office/drawing/2014/main" id="{4E467C6E-D384-054C-9D81-F8206E228664}"/>
                  </a:ext>
                </a:extLst>
              </p:cNvPr>
              <p:cNvSpPr/>
              <p:nvPr/>
            </p:nvSpPr>
            <p:spPr>
              <a:xfrm>
                <a:off x="7123471" y="5134297"/>
                <a:ext cx="457200" cy="7442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3" name="正方形/長方形 172">
                <a:extLst>
                  <a:ext uri="{FF2B5EF4-FFF2-40B4-BE49-F238E27FC236}">
                    <a16:creationId xmlns:a16="http://schemas.microsoft.com/office/drawing/2014/main" id="{DE2E8E58-E68C-8242-9CAA-86CB64005C45}"/>
                  </a:ext>
                </a:extLst>
              </p:cNvPr>
              <p:cNvSpPr/>
              <p:nvPr/>
            </p:nvSpPr>
            <p:spPr>
              <a:xfrm>
                <a:off x="8155000" y="5134297"/>
                <a:ext cx="457200" cy="7442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4" name="正方形/長方形 173">
                <a:extLst>
                  <a:ext uri="{FF2B5EF4-FFF2-40B4-BE49-F238E27FC236}">
                    <a16:creationId xmlns:a16="http://schemas.microsoft.com/office/drawing/2014/main" id="{16D51636-039E-7B4C-8120-42B8C1C30ED3}"/>
                  </a:ext>
                </a:extLst>
              </p:cNvPr>
              <p:cNvSpPr/>
              <p:nvPr/>
            </p:nvSpPr>
            <p:spPr>
              <a:xfrm>
                <a:off x="7123471" y="5356967"/>
                <a:ext cx="457200" cy="7442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5" name="正方形/長方形 174">
                <a:extLst>
                  <a:ext uri="{FF2B5EF4-FFF2-40B4-BE49-F238E27FC236}">
                    <a16:creationId xmlns:a16="http://schemas.microsoft.com/office/drawing/2014/main" id="{84E23FA5-CF65-EF48-B14C-9D394455739C}"/>
                  </a:ext>
                </a:extLst>
              </p:cNvPr>
              <p:cNvSpPr/>
              <p:nvPr/>
            </p:nvSpPr>
            <p:spPr>
              <a:xfrm>
                <a:off x="8155000" y="5356967"/>
                <a:ext cx="457200" cy="7442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6" name="正方形/長方形 175">
                <a:extLst>
                  <a:ext uri="{FF2B5EF4-FFF2-40B4-BE49-F238E27FC236}">
                    <a16:creationId xmlns:a16="http://schemas.microsoft.com/office/drawing/2014/main" id="{0800C3B2-1AA0-1E4C-9A9E-A71F625C59BC}"/>
                  </a:ext>
                </a:extLst>
              </p:cNvPr>
              <p:cNvSpPr/>
              <p:nvPr/>
            </p:nvSpPr>
            <p:spPr>
              <a:xfrm>
                <a:off x="7123471" y="5579637"/>
                <a:ext cx="457200" cy="7442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7" name="正方形/長方形 176">
                <a:extLst>
                  <a:ext uri="{FF2B5EF4-FFF2-40B4-BE49-F238E27FC236}">
                    <a16:creationId xmlns:a16="http://schemas.microsoft.com/office/drawing/2014/main" id="{D092255C-0878-4841-9B20-304F09A43B4E}"/>
                  </a:ext>
                </a:extLst>
              </p:cNvPr>
              <p:cNvSpPr/>
              <p:nvPr/>
            </p:nvSpPr>
            <p:spPr>
              <a:xfrm>
                <a:off x="8155000" y="5579637"/>
                <a:ext cx="457200" cy="7442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1" name="直線コネクタ 10">
                <a:extLst>
                  <a:ext uri="{FF2B5EF4-FFF2-40B4-BE49-F238E27FC236}">
                    <a16:creationId xmlns:a16="http://schemas.microsoft.com/office/drawing/2014/main" id="{3D6A0631-F32E-C547-AF64-E117C3EA89A5}"/>
                  </a:ext>
                </a:extLst>
              </p:cNvPr>
              <p:cNvCxnSpPr/>
              <p:nvPr/>
            </p:nvCxnSpPr>
            <p:spPr>
              <a:xfrm>
                <a:off x="7857460" y="4453199"/>
                <a:ext cx="0" cy="1392174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正方形/長方形 12">
                <a:extLst>
                  <a:ext uri="{FF2B5EF4-FFF2-40B4-BE49-F238E27FC236}">
                    <a16:creationId xmlns:a16="http://schemas.microsoft.com/office/drawing/2014/main" id="{6933D889-A461-AE43-A53C-51713160917E}"/>
                  </a:ext>
                </a:extLst>
              </p:cNvPr>
              <p:cNvSpPr/>
              <p:nvPr/>
            </p:nvSpPr>
            <p:spPr>
              <a:xfrm>
                <a:off x="6825932" y="4763385"/>
                <a:ext cx="254866" cy="14824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8" name="正方形/長方形 177">
                <a:extLst>
                  <a:ext uri="{FF2B5EF4-FFF2-40B4-BE49-F238E27FC236}">
                    <a16:creationId xmlns:a16="http://schemas.microsoft.com/office/drawing/2014/main" id="{1CE08F16-0542-374D-B695-076ECDA7A5CB}"/>
                  </a:ext>
                </a:extLst>
              </p:cNvPr>
              <p:cNvSpPr/>
              <p:nvPr/>
            </p:nvSpPr>
            <p:spPr>
              <a:xfrm>
                <a:off x="6825775" y="4986055"/>
                <a:ext cx="254866" cy="14824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9" name="正方形/長方形 178">
                <a:extLst>
                  <a:ext uri="{FF2B5EF4-FFF2-40B4-BE49-F238E27FC236}">
                    <a16:creationId xmlns:a16="http://schemas.microsoft.com/office/drawing/2014/main" id="{B1FCD0AE-2D2E-B644-8B20-4C14034A419B}"/>
                  </a:ext>
                </a:extLst>
              </p:cNvPr>
              <p:cNvSpPr/>
              <p:nvPr/>
            </p:nvSpPr>
            <p:spPr>
              <a:xfrm>
                <a:off x="6825932" y="5208725"/>
                <a:ext cx="254866" cy="14824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80" name="正方形/長方形 179">
                <a:extLst>
                  <a:ext uri="{FF2B5EF4-FFF2-40B4-BE49-F238E27FC236}">
                    <a16:creationId xmlns:a16="http://schemas.microsoft.com/office/drawing/2014/main" id="{50026639-5B84-3342-B299-AA253200DCC7}"/>
                  </a:ext>
                </a:extLst>
              </p:cNvPr>
              <p:cNvSpPr/>
              <p:nvPr/>
            </p:nvSpPr>
            <p:spPr>
              <a:xfrm>
                <a:off x="6825775" y="5431395"/>
                <a:ext cx="254866" cy="14824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81" name="正方形/長方形 180">
                <a:extLst>
                  <a:ext uri="{FF2B5EF4-FFF2-40B4-BE49-F238E27FC236}">
                    <a16:creationId xmlns:a16="http://schemas.microsoft.com/office/drawing/2014/main" id="{066ED47F-4AF7-5C42-9E26-38596FE57049}"/>
                  </a:ext>
                </a:extLst>
              </p:cNvPr>
              <p:cNvSpPr/>
              <p:nvPr/>
            </p:nvSpPr>
            <p:spPr>
              <a:xfrm>
                <a:off x="8655030" y="4763385"/>
                <a:ext cx="254866" cy="14824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82" name="正方形/長方形 181">
                <a:extLst>
                  <a:ext uri="{FF2B5EF4-FFF2-40B4-BE49-F238E27FC236}">
                    <a16:creationId xmlns:a16="http://schemas.microsoft.com/office/drawing/2014/main" id="{5BF0A552-58F9-7E41-B08B-3DF217A66821}"/>
                  </a:ext>
                </a:extLst>
              </p:cNvPr>
              <p:cNvSpPr/>
              <p:nvPr/>
            </p:nvSpPr>
            <p:spPr>
              <a:xfrm>
                <a:off x="8654873" y="4986055"/>
                <a:ext cx="254866" cy="14824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83" name="正方形/長方形 182">
                <a:extLst>
                  <a:ext uri="{FF2B5EF4-FFF2-40B4-BE49-F238E27FC236}">
                    <a16:creationId xmlns:a16="http://schemas.microsoft.com/office/drawing/2014/main" id="{5B087736-7888-7549-A08D-CBE3B15241EF}"/>
                  </a:ext>
                </a:extLst>
              </p:cNvPr>
              <p:cNvSpPr/>
              <p:nvPr/>
            </p:nvSpPr>
            <p:spPr>
              <a:xfrm>
                <a:off x="8655030" y="5208725"/>
                <a:ext cx="254866" cy="14824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84" name="正方形/長方形 183">
                <a:extLst>
                  <a:ext uri="{FF2B5EF4-FFF2-40B4-BE49-F238E27FC236}">
                    <a16:creationId xmlns:a16="http://schemas.microsoft.com/office/drawing/2014/main" id="{A7CC8BCD-757A-AF44-9EEE-73DBF41FEB30}"/>
                  </a:ext>
                </a:extLst>
              </p:cNvPr>
              <p:cNvSpPr/>
              <p:nvPr/>
            </p:nvSpPr>
            <p:spPr>
              <a:xfrm>
                <a:off x="8654873" y="5431395"/>
                <a:ext cx="254866" cy="14824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A915B169-E930-2742-B33D-CECBBFBA9AB4}"/>
                </a:ext>
              </a:extLst>
            </p:cNvPr>
            <p:cNvSpPr txBox="1"/>
            <p:nvPr/>
          </p:nvSpPr>
          <p:spPr>
            <a:xfrm>
              <a:off x="8133322" y="4064163"/>
              <a:ext cx="6303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latin typeface="Century Gothic" panose="020B0502020202020204" pitchFamily="34" charset="0"/>
                </a:rPr>
                <a:t>PMT</a:t>
              </a:r>
              <a:endParaRPr kumimoji="1" lang="ja-JP" altLang="en-US">
                <a:latin typeface="Century Gothic" panose="020B0502020202020204" pitchFamily="34" charset="0"/>
              </a:endParaRPr>
            </a:p>
          </p:txBody>
        </p:sp>
        <p:sp>
          <p:nvSpPr>
            <p:cNvPr id="123" name="左中かっこ 122">
              <a:extLst>
                <a:ext uri="{FF2B5EF4-FFF2-40B4-BE49-F238E27FC236}">
                  <a16:creationId xmlns:a16="http://schemas.microsoft.com/office/drawing/2014/main" id="{B38CFDAD-F76E-6A4A-9AF8-BEFD52207AE7}"/>
                </a:ext>
              </a:extLst>
            </p:cNvPr>
            <p:cNvSpPr/>
            <p:nvPr/>
          </p:nvSpPr>
          <p:spPr>
            <a:xfrm rot="5400000">
              <a:off x="8066140" y="4156627"/>
              <a:ext cx="186070" cy="600741"/>
            </a:xfrm>
            <a:prstGeom prst="leftBrace">
              <a:avLst>
                <a:gd name="adj1" fmla="val 8333"/>
                <a:gd name="adj2" fmla="val 32559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5" name="正方形/長方形 124">
              <a:extLst>
                <a:ext uri="{FF2B5EF4-FFF2-40B4-BE49-F238E27FC236}">
                  <a16:creationId xmlns:a16="http://schemas.microsoft.com/office/drawing/2014/main" id="{B2599C8B-9CCF-D34B-BC0C-F658C5C07D19}"/>
                </a:ext>
              </a:extLst>
            </p:cNvPr>
            <p:cNvSpPr/>
            <p:nvPr/>
          </p:nvSpPr>
          <p:spPr>
            <a:xfrm>
              <a:off x="7155476" y="4064163"/>
              <a:ext cx="1784732" cy="2807583"/>
            </a:xfrm>
            <a:prstGeom prst="rect">
              <a:avLst/>
            </a:prstGeom>
            <a:noFill/>
            <a:ln w="127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9" name="正方形/長方形 128">
              <a:extLst>
                <a:ext uri="{FF2B5EF4-FFF2-40B4-BE49-F238E27FC236}">
                  <a16:creationId xmlns:a16="http://schemas.microsoft.com/office/drawing/2014/main" id="{12231CAD-4B2E-2B40-826B-9D76570FF282}"/>
                </a:ext>
              </a:extLst>
            </p:cNvPr>
            <p:cNvSpPr/>
            <p:nvPr/>
          </p:nvSpPr>
          <p:spPr>
            <a:xfrm rot="5400000">
              <a:off x="6362059" y="5535304"/>
              <a:ext cx="2225408" cy="25486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ELCC</a:t>
              </a:r>
              <a:endParaRPr kumimoji="1" lang="ja-JP" altLang="en-US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31365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4DFF0880-2721-AC40-AD07-22C2241E1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2020/12/09
</a:t>
            </a:r>
            <a:r>
              <a:rPr kumimoji="1" lang="ja-JP" altLang="en-US"/>
              <a:t>ミグダル観測検討会</a:t>
            </a:r>
            <a:r>
              <a:rPr kumimoji="1" lang="en-US" altLang="ja-JP"/>
              <a:t>DAY2@</a:t>
            </a:r>
            <a:r>
              <a:rPr kumimoji="1" lang="ja-JP" altLang="en-US"/>
              <a:t>神戸大学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9B5AD1C-527A-7644-9DD5-D5983C45A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6FF05-5E8D-FD45-9492-E3A97546E97E}" type="slidenum">
              <a:rPr kumimoji="1" lang="ja-JP" altLang="en-US" smtClean="0"/>
              <a:t>18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BC3F2CF-4150-604E-8ACA-B97EC05CFED2}"/>
              </a:ext>
            </a:extLst>
          </p:cNvPr>
          <p:cNvSpPr txBox="1"/>
          <p:nvPr/>
        </p:nvSpPr>
        <p:spPr>
          <a:xfrm>
            <a:off x="116694" y="185192"/>
            <a:ext cx="26885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u="sng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Summary</a:t>
            </a:r>
            <a:endParaRPr kumimoji="1" lang="ja-JP" altLang="en-US" sz="4000" u="sng">
              <a:solidFill>
                <a:srgbClr val="7030A0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7F7F02B-786E-FD43-9937-0FB3C66FB520}"/>
              </a:ext>
            </a:extLst>
          </p:cNvPr>
          <p:cNvSpPr txBox="1"/>
          <p:nvPr/>
        </p:nvSpPr>
        <p:spPr>
          <a:xfrm>
            <a:off x="144420" y="1174383"/>
            <a:ext cx="8999580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ja-JP" altLang="en-US" sz="24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高圧キセノンガス</a:t>
            </a:r>
            <a:r>
              <a:rPr lang="en-US" altLang="ja-JP" sz="24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TPC</a:t>
            </a:r>
          </a:p>
          <a:p>
            <a:pPr marL="914400" lvl="1" indent="-457200">
              <a:buFontTx/>
              <a:buChar char="-"/>
            </a:pPr>
            <a:r>
              <a:rPr lang="en-US" altLang="ja-JP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</a:t>
            </a:r>
            <a:r>
              <a:rPr lang="el-GR" altLang="ja-JP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νββ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探索が物理目標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  <a:p>
            <a:pPr marL="914400" lvl="1" indent="-457200">
              <a:buFontTx/>
              <a:buChar char="-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高エネルギー分解能・飛跡再構成能力を持つ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AXEL</a:t>
            </a:r>
            <a:endParaRPr kumimoji="1"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  <a:p>
            <a:pPr marL="457200" indent="-457200">
              <a:buFont typeface="Wingdings" pitchFamily="2" charset="2"/>
              <a:buChar char="Ø"/>
            </a:pPr>
            <a:endParaRPr kumimoji="1" lang="en-US" altLang="ja-JP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ja-JP" altLang="en-US" sz="24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試作機開発中</a:t>
            </a:r>
            <a:endParaRPr lang="en-US" altLang="ja-JP" sz="24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  <a:p>
            <a:pPr marL="914400" lvl="1" indent="-457200">
              <a:buFontTx/>
              <a:buChar char="-"/>
            </a:pP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Q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値に外挿して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0.8% FWHM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のエネルギー分解能を達成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  <a:p>
            <a:pPr marL="914400" lvl="1" indent="-457200">
              <a:buFontTx/>
              <a:buChar char="-"/>
            </a:pP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30 </a:t>
            </a:r>
            <a:r>
              <a:rPr lang="en-US" altLang="ja-JP" sz="2000" dirty="0" err="1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keV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特性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X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線に対しては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4.5% FWHM</a:t>
            </a:r>
          </a:p>
          <a:p>
            <a:pPr marL="914400" lvl="1" indent="-457200">
              <a:buFontTx/>
              <a:buChar char="-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飛跡再構成で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30 </a:t>
            </a:r>
            <a:r>
              <a:rPr lang="en-US" altLang="ja-JP" sz="2000" dirty="0" err="1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keV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のクラスター分離が可能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  <a:p>
            <a:pPr marL="457200" indent="-457200">
              <a:buFont typeface="Wingdings" pitchFamily="2" charset="2"/>
              <a:buChar char="Ø"/>
            </a:pPr>
            <a:endParaRPr lang="en-US" altLang="ja-JP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US" altLang="ja-JP" sz="24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Migdal</a:t>
            </a:r>
            <a:r>
              <a:rPr lang="ja-JP" altLang="en-US" sz="24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観測のバックグラウンドは</a:t>
            </a:r>
            <a:r>
              <a:rPr lang="en-US" altLang="ja-JP" sz="24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ER</a:t>
            </a:r>
            <a:r>
              <a:rPr lang="ja-JP" altLang="en-US" sz="24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・</a:t>
            </a:r>
            <a:r>
              <a:rPr lang="en-US" altLang="ja-JP" sz="24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NR</a:t>
            </a:r>
            <a:r>
              <a:rPr lang="ja-JP" altLang="en-US" sz="24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分離で減らせる？</a:t>
            </a:r>
            <a:endParaRPr lang="en-US" altLang="ja-JP" sz="24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  <a:p>
            <a:pPr marL="800100" lvl="1" indent="-342900">
              <a:buFontTx/>
              <a:buChar char="-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クラスターごとに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S2/S1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を測れるかが鍵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  <a:p>
            <a:pPr marL="800100" lvl="1" indent="-342900">
              <a:buFontTx/>
              <a:buChar char="-"/>
            </a:pP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S1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の位置分解能の向上が必要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550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4DFF0880-2721-AC40-AD07-22C2241E1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2020/12/09
</a:t>
            </a:r>
            <a:r>
              <a:rPr kumimoji="1" lang="ja-JP" altLang="en-US"/>
              <a:t>ミグダル観測検討会</a:t>
            </a:r>
            <a:r>
              <a:rPr kumimoji="1" lang="en-US" altLang="ja-JP"/>
              <a:t>DAY2@</a:t>
            </a:r>
            <a:r>
              <a:rPr kumimoji="1" lang="ja-JP" altLang="en-US"/>
              <a:t>神戸大学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9B5AD1C-527A-7644-9DD5-D5983C45A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6FF05-5E8D-FD45-9492-E3A97546E97E}" type="slidenum">
              <a:rPr kumimoji="1" lang="ja-JP" altLang="en-US" smtClean="0"/>
              <a:t>1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BC3F2CF-4150-604E-8ACA-B97EC05CFED2}"/>
              </a:ext>
            </a:extLst>
          </p:cNvPr>
          <p:cNvSpPr txBox="1"/>
          <p:nvPr/>
        </p:nvSpPr>
        <p:spPr>
          <a:xfrm>
            <a:off x="116694" y="185192"/>
            <a:ext cx="20297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u="sng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Outline</a:t>
            </a:r>
            <a:endParaRPr kumimoji="1" lang="ja-JP" altLang="en-US" sz="4000" u="sng">
              <a:solidFill>
                <a:srgbClr val="7030A0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7F7F02B-786E-FD43-9937-0FB3C66FB520}"/>
              </a:ext>
            </a:extLst>
          </p:cNvPr>
          <p:cNvSpPr txBox="1"/>
          <p:nvPr/>
        </p:nvSpPr>
        <p:spPr>
          <a:xfrm>
            <a:off x="425303" y="1233377"/>
            <a:ext cx="5175840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kumimoji="1" lang="en-US" altLang="ja-JP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Introduction</a:t>
            </a:r>
          </a:p>
          <a:p>
            <a:pPr marL="914400" lvl="1" indent="-457200">
              <a:buFontTx/>
              <a:buChar char="-"/>
            </a:pPr>
            <a:r>
              <a:rPr lang="ja-JP" altLang="en-US" sz="28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高圧キセノンガス</a:t>
            </a:r>
            <a:r>
              <a:rPr lang="en-US" altLang="ja-JP" sz="28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TPC</a:t>
            </a:r>
          </a:p>
          <a:p>
            <a:pPr marL="914400" lvl="1" indent="-457200">
              <a:buFontTx/>
              <a:buChar char="-"/>
            </a:pPr>
            <a:r>
              <a:rPr kumimoji="1" lang="en-US" altLang="ja-JP" sz="28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AXEL</a:t>
            </a:r>
          </a:p>
          <a:p>
            <a:pPr marL="457200" indent="-457200">
              <a:buFont typeface="Wingdings" pitchFamily="2" charset="2"/>
              <a:buChar char="Ø"/>
            </a:pPr>
            <a:endParaRPr kumimoji="1" lang="en-US" altLang="ja-JP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US" altLang="ja-JP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Detector Performance</a:t>
            </a:r>
          </a:p>
          <a:p>
            <a:pPr marL="914400" lvl="1" indent="-457200">
              <a:buFontTx/>
              <a:buChar char="-"/>
            </a:pPr>
            <a:r>
              <a:rPr lang="ja-JP" altLang="en-US" sz="28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エネルギー分解能</a:t>
            </a:r>
            <a:endParaRPr lang="en-US" altLang="ja-JP" sz="28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  <a:p>
            <a:pPr marL="914400" lvl="1" indent="-457200">
              <a:buFontTx/>
              <a:buChar char="-"/>
            </a:pPr>
            <a:r>
              <a:rPr lang="ja-JP" altLang="en-US" sz="28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トラックイメージ</a:t>
            </a:r>
            <a:endParaRPr lang="en-US" altLang="ja-JP" sz="28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  <a:p>
            <a:pPr marL="457200" indent="-457200">
              <a:buFont typeface="Wingdings" pitchFamily="2" charset="2"/>
              <a:buChar char="Ø"/>
            </a:pPr>
            <a:endParaRPr lang="en-US" altLang="ja-JP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US" altLang="ja-JP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Migdal effect observation</a:t>
            </a:r>
          </a:p>
          <a:p>
            <a:pPr marL="914400" lvl="1" indent="-457200">
              <a:buFontTx/>
              <a:buChar char="-"/>
            </a:pPr>
            <a:r>
              <a:rPr lang="en-US" altLang="ja-JP" sz="28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BG</a:t>
            </a:r>
            <a:r>
              <a:rPr lang="ja-JP" altLang="en-US" sz="28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削減のアイデア</a:t>
            </a:r>
            <a:endParaRPr lang="en-US" altLang="ja-JP" sz="28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1387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5D94D2B5-1215-0E4E-8CF1-66FF06873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2020/12/09
</a:t>
            </a:r>
            <a:r>
              <a:rPr kumimoji="1" lang="ja-JP" altLang="en-US"/>
              <a:t>ミグダル観測検討会</a:t>
            </a:r>
            <a:r>
              <a:rPr kumimoji="1" lang="en-US" altLang="ja-JP"/>
              <a:t>DAY2@</a:t>
            </a:r>
            <a:r>
              <a:rPr kumimoji="1" lang="ja-JP" altLang="en-US"/>
              <a:t>神戸大学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19AC6EC-FD65-AC4C-BC56-041A7E789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6FF05-5E8D-FD45-9492-E3A97546E97E}" type="slidenum">
              <a:rPr kumimoji="1" lang="ja-JP" altLang="en-US" smtClean="0"/>
              <a:t>19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2F4DC9F-D48A-EA4D-B17E-B929EAE5BA9F}"/>
              </a:ext>
            </a:extLst>
          </p:cNvPr>
          <p:cNvSpPr txBox="1"/>
          <p:nvPr/>
        </p:nvSpPr>
        <p:spPr>
          <a:xfrm>
            <a:off x="606056" y="2690037"/>
            <a:ext cx="24432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400" u="sng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Back up</a:t>
            </a:r>
            <a:endParaRPr kumimoji="1" lang="ja-JP" altLang="en-US" sz="4400" u="sng">
              <a:solidFill>
                <a:srgbClr val="7030A0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1623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D5363BF8-3694-5847-90CB-AC4A4D1C1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2020/12/09
</a:t>
            </a:r>
            <a:r>
              <a:rPr kumimoji="1" lang="ja-JP" altLang="en-US"/>
              <a:t>ミグダル観測検討会</a:t>
            </a:r>
            <a:r>
              <a:rPr kumimoji="1" lang="en-US" altLang="ja-JP"/>
              <a:t>DAY2@</a:t>
            </a:r>
            <a:r>
              <a:rPr kumimoji="1" lang="ja-JP" altLang="en-US"/>
              <a:t>神戸大学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F4929A6-39DB-1B4E-AC84-92A13E8D5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6FF05-5E8D-FD45-9492-E3A97546E97E}" type="slidenum">
              <a:rPr kumimoji="1" lang="ja-JP" altLang="en-US" smtClean="0"/>
              <a:t>20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55543F1-C23A-AC4A-A1C1-79955A82F694}"/>
              </a:ext>
            </a:extLst>
          </p:cNvPr>
          <p:cNvSpPr txBox="1"/>
          <p:nvPr/>
        </p:nvSpPr>
        <p:spPr>
          <a:xfrm>
            <a:off x="116694" y="185192"/>
            <a:ext cx="20615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u="sng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Physics</a:t>
            </a:r>
            <a:endParaRPr kumimoji="1" lang="ja-JP" altLang="en-US" sz="4000" u="sng">
              <a:solidFill>
                <a:srgbClr val="7030A0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2AA2998-11C6-7646-A362-112145F752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4" y="3529479"/>
            <a:ext cx="4023800" cy="2574573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20D4B0F-EC7D-604A-BBBB-1A73B676858D}"/>
              </a:ext>
            </a:extLst>
          </p:cNvPr>
          <p:cNvSpPr/>
          <p:nvPr/>
        </p:nvSpPr>
        <p:spPr>
          <a:xfrm>
            <a:off x="1731062" y="3816113"/>
            <a:ext cx="1500993" cy="50771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5B7E09DC-BD3F-234E-902C-F43353FE1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94" y="2020999"/>
            <a:ext cx="2390290" cy="1721642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0BD6BEF5-0B79-A74A-9350-1131BE4F48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4381" y="2053620"/>
            <a:ext cx="3297605" cy="2375148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C13E5C97-C0DA-9746-BB10-294A8071D5F3}"/>
              </a:ext>
            </a:extLst>
          </p:cNvPr>
          <p:cNvCxnSpPr>
            <a:cxnSpLocks/>
          </p:cNvCxnSpPr>
          <p:nvPr/>
        </p:nvCxnSpPr>
        <p:spPr>
          <a:xfrm flipV="1">
            <a:off x="3521616" y="3539989"/>
            <a:ext cx="271745" cy="72842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6A25397F-60FE-854D-B6B4-5DB6B53CE05D}"/>
              </a:ext>
            </a:extLst>
          </p:cNvPr>
          <p:cNvCxnSpPr>
            <a:cxnSpLocks/>
          </p:cNvCxnSpPr>
          <p:nvPr/>
        </p:nvCxnSpPr>
        <p:spPr>
          <a:xfrm flipH="1" flipV="1">
            <a:off x="332509" y="3753151"/>
            <a:ext cx="306874" cy="200331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3F104D0-AC83-D043-AD4A-F5E9609582BF}"/>
              </a:ext>
            </a:extLst>
          </p:cNvPr>
          <p:cNvSpPr txBox="1"/>
          <p:nvPr/>
        </p:nvSpPr>
        <p:spPr>
          <a:xfrm>
            <a:off x="21524" y="1145377"/>
            <a:ext cx="70166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二重ベータ崩壊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… </a:t>
            </a:r>
            <a:r>
              <a:rPr lang="en-US" altLang="ja-JP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l-GR" altLang="ja-JP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ν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モードと</a:t>
            </a:r>
            <a:r>
              <a:rPr lang="el-GR" altLang="ja-JP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0ν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モード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, 1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回の</a:t>
            </a:r>
            <a:r>
              <a:rPr lang="el-GR" altLang="ja-JP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β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崩壊は抑制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E1D2EEE-3510-4A4A-A05A-D2EDDBA208E2}"/>
              </a:ext>
            </a:extLst>
          </p:cNvPr>
          <p:cNvSpPr txBox="1"/>
          <p:nvPr/>
        </p:nvSpPr>
        <p:spPr>
          <a:xfrm>
            <a:off x="4273921" y="4721238"/>
            <a:ext cx="4730782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kumimoji="1" lang="el-GR" altLang="ja-JP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0νββ</a:t>
            </a:r>
            <a:r>
              <a:rPr kumimoji="1"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の発見</a:t>
            </a:r>
            <a:endParaRPr kumimoji="1"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r>
              <a:rPr kumimoji="1"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=</a:t>
            </a:r>
            <a:r>
              <a:rPr kumimoji="1"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ニュートリノの</a:t>
            </a:r>
            <a:r>
              <a:rPr kumimoji="1" lang="ja-JP" altLang="en-US" sz="2000" b="1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マヨラナ性</a:t>
            </a:r>
            <a:r>
              <a:rPr kumimoji="1"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の直接証拠</a:t>
            </a:r>
            <a:endParaRPr kumimoji="1"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r>
              <a:rPr kumimoji="1"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　　　軽いニュートリノ質量や</a:t>
            </a:r>
            <a:endParaRPr kumimoji="1"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　　　</a:t>
            </a:r>
            <a:r>
              <a:rPr kumimoji="1"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物質優勢宇宙の起源に迫る</a:t>
            </a:r>
            <a:endParaRPr kumimoji="1"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  <p:sp>
        <p:nvSpPr>
          <p:cNvPr id="13" name="右矢印 12">
            <a:extLst>
              <a:ext uri="{FF2B5EF4-FFF2-40B4-BE49-F238E27FC236}">
                <a16:creationId xmlns:a16="http://schemas.microsoft.com/office/drawing/2014/main" id="{EE89A664-E22E-E049-94DD-24D290D54F1B}"/>
              </a:ext>
            </a:extLst>
          </p:cNvPr>
          <p:cNvSpPr/>
          <p:nvPr/>
        </p:nvSpPr>
        <p:spPr>
          <a:xfrm>
            <a:off x="4398482" y="5456406"/>
            <a:ext cx="577280" cy="406335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33D924E2-F356-A540-95B6-936DB8BB7300}"/>
              </a:ext>
            </a:extLst>
          </p:cNvPr>
          <p:cNvSpPr/>
          <p:nvPr/>
        </p:nvSpPr>
        <p:spPr>
          <a:xfrm>
            <a:off x="6708771" y="2895065"/>
            <a:ext cx="2295932" cy="7035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093AC65E-803C-0C4E-BD33-69454CC888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0332" y="3056397"/>
            <a:ext cx="2132810" cy="380859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BB39C3C9-8030-3149-9E6D-0BE9A0EDF5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9219" y="3936654"/>
            <a:ext cx="1417351" cy="25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460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7FC156A7-7BFE-8C4B-9885-A4F6821A0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2020/12/09
</a:t>
            </a:r>
            <a:r>
              <a:rPr kumimoji="1" lang="ja-JP" altLang="en-US"/>
              <a:t>ミグダル観測検討会</a:t>
            </a:r>
            <a:r>
              <a:rPr kumimoji="1" lang="en-US" altLang="ja-JP"/>
              <a:t>DAY2@</a:t>
            </a:r>
            <a:r>
              <a:rPr kumimoji="1" lang="ja-JP" altLang="en-US"/>
              <a:t>神戸大学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640BD21-EAF8-A241-BFB4-A657250D9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6FF05-5E8D-FD45-9492-E3A97546E97E}" type="slidenum">
              <a:rPr kumimoji="1" lang="ja-JP" altLang="en-US" smtClean="0"/>
              <a:t>21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64C183E-971A-AE47-B645-24ED8427F3DA}"/>
              </a:ext>
            </a:extLst>
          </p:cNvPr>
          <p:cNvSpPr txBox="1"/>
          <p:nvPr/>
        </p:nvSpPr>
        <p:spPr>
          <a:xfrm>
            <a:off x="116694" y="185192"/>
            <a:ext cx="64876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u="sng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 to search for </a:t>
            </a:r>
            <a:r>
              <a:rPr lang="el-GR" altLang="ja-JP" sz="4000" u="sng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0νββ</a:t>
            </a:r>
            <a:r>
              <a:rPr lang="en-US" altLang="ja-JP" sz="4000" u="sng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kumimoji="1" lang="ja-JP" altLang="en-US" sz="4000" u="sng">
              <a:solidFill>
                <a:srgbClr val="7030A0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16554C7-C936-4642-8B54-278BE6C28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94" y="893078"/>
            <a:ext cx="3983202" cy="603265"/>
          </a:xfrm>
          <a:prstGeom prst="rect">
            <a:avLst/>
          </a:prstGeom>
        </p:spPr>
      </p:pic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6483900B-8A60-EE4A-9F2A-0382D2C7D4CD}"/>
              </a:ext>
            </a:extLst>
          </p:cNvPr>
          <p:cNvCxnSpPr/>
          <p:nvPr/>
        </p:nvCxnSpPr>
        <p:spPr>
          <a:xfrm>
            <a:off x="3142593" y="1496343"/>
            <a:ext cx="957303" cy="0"/>
          </a:xfrm>
          <a:prstGeom prst="line">
            <a:avLst/>
          </a:prstGeom>
          <a:ln w="38100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58E3F9F-E5C0-FE4B-9ABB-5B5D0EB187DE}"/>
              </a:ext>
            </a:extLst>
          </p:cNvPr>
          <p:cNvSpPr txBox="1"/>
          <p:nvPr/>
        </p:nvSpPr>
        <p:spPr>
          <a:xfrm>
            <a:off x="4183976" y="1110621"/>
            <a:ext cx="4288353" cy="4001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l-GR" altLang="ja-JP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ν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交換に寄与するマヨラナ有効質量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F8B0C6E-BADA-D543-8226-5E91F87BBDB9}"/>
              </a:ext>
            </a:extLst>
          </p:cNvPr>
          <p:cNvSpPr txBox="1"/>
          <p:nvPr/>
        </p:nvSpPr>
        <p:spPr>
          <a:xfrm>
            <a:off x="194981" y="1759576"/>
            <a:ext cx="155202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BG-limited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3583395F-35C3-BE4E-BB22-E92FD1BAA97F}"/>
              </a:ext>
            </a:extLst>
          </p:cNvPr>
          <p:cNvSpPr/>
          <p:nvPr/>
        </p:nvSpPr>
        <p:spPr>
          <a:xfrm>
            <a:off x="0" y="4543486"/>
            <a:ext cx="194981" cy="648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27BFD8B2-AAF8-9241-AB82-ABA26B7CF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2373" y="1773964"/>
            <a:ext cx="5649312" cy="4042063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12C76617-EAB3-614B-A502-8F9DAF9D2E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521" y="2159686"/>
            <a:ext cx="1368948" cy="620504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513DCBD6-9884-9F44-BB36-694A9B9C854D}"/>
              </a:ext>
            </a:extLst>
          </p:cNvPr>
          <p:cNvSpPr txBox="1"/>
          <p:nvPr/>
        </p:nvSpPr>
        <p:spPr>
          <a:xfrm>
            <a:off x="7612339" y="1759576"/>
            <a:ext cx="1180131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BG-free</a:t>
            </a: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3247CC89-025B-424A-9726-492BD11C78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5364" y="2159686"/>
            <a:ext cx="1041117" cy="640094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3BD6603A-DC47-D147-B225-AB7817C34126}"/>
              </a:ext>
            </a:extLst>
          </p:cNvPr>
          <p:cNvSpPr txBox="1"/>
          <p:nvPr/>
        </p:nvSpPr>
        <p:spPr>
          <a:xfrm>
            <a:off x="5557936" y="5477473"/>
            <a:ext cx="2417650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Figure from PDG2019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57285F4B-37C4-9843-A2BD-4F19279D37FE}"/>
              </a:ext>
            </a:extLst>
          </p:cNvPr>
          <p:cNvSpPr txBox="1"/>
          <p:nvPr/>
        </p:nvSpPr>
        <p:spPr>
          <a:xfrm>
            <a:off x="7317201" y="3870179"/>
            <a:ext cx="1910459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few ton</a:t>
            </a:r>
          </a:p>
          <a:p>
            <a:r>
              <a:rPr lang="en-US" altLang="ja-JP" sz="20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 a few years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BE08FD9F-F8D6-D44D-9007-88BCB1D3DF44}"/>
              </a:ext>
            </a:extLst>
          </p:cNvPr>
          <p:cNvSpPr txBox="1"/>
          <p:nvPr/>
        </p:nvSpPr>
        <p:spPr>
          <a:xfrm>
            <a:off x="-46604" y="2986162"/>
            <a:ext cx="1910459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few ton</a:t>
            </a:r>
          </a:p>
          <a:p>
            <a:r>
              <a:rPr lang="en-US" altLang="ja-JP" sz="20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 a few years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49E174E2-0980-FC44-98B2-D02C57E14237}"/>
              </a:ext>
            </a:extLst>
          </p:cNvPr>
          <p:cNvSpPr txBox="1"/>
          <p:nvPr/>
        </p:nvSpPr>
        <p:spPr>
          <a:xfrm>
            <a:off x="-46604" y="3832858"/>
            <a:ext cx="2037737" cy="101566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few hundred</a:t>
            </a:r>
          </a:p>
          <a:p>
            <a:r>
              <a:rPr lang="en-US" altLang="ja-JP" sz="20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ton</a:t>
            </a:r>
          </a:p>
          <a:p>
            <a:r>
              <a:rPr lang="en-US" altLang="ja-JP" sz="20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 a few years</a:t>
            </a:r>
          </a:p>
        </p:txBody>
      </p: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28F045B3-8CB7-4145-B6D5-3BD75830A4CA}"/>
              </a:ext>
            </a:extLst>
          </p:cNvPr>
          <p:cNvCxnSpPr>
            <a:cxnSpLocks/>
          </p:cNvCxnSpPr>
          <p:nvPr/>
        </p:nvCxnSpPr>
        <p:spPr>
          <a:xfrm>
            <a:off x="1939332" y="3386294"/>
            <a:ext cx="1421198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FAC0A3AA-6E8A-B24F-B5F7-B5A194F63A65}"/>
              </a:ext>
            </a:extLst>
          </p:cNvPr>
          <p:cNvCxnSpPr>
            <a:cxnSpLocks/>
          </p:cNvCxnSpPr>
          <p:nvPr/>
        </p:nvCxnSpPr>
        <p:spPr>
          <a:xfrm>
            <a:off x="1939332" y="4206214"/>
            <a:ext cx="142119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BFE9ECA0-357D-3C4C-8DA8-F2685331640B}"/>
              </a:ext>
            </a:extLst>
          </p:cNvPr>
          <p:cNvCxnSpPr>
            <a:cxnSpLocks/>
          </p:cNvCxnSpPr>
          <p:nvPr/>
        </p:nvCxnSpPr>
        <p:spPr>
          <a:xfrm>
            <a:off x="5947804" y="4208572"/>
            <a:ext cx="1421198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8499B830-95E3-9745-ACB9-933ACBBCA5A1}"/>
              </a:ext>
            </a:extLst>
          </p:cNvPr>
          <p:cNvSpPr txBox="1"/>
          <p:nvPr/>
        </p:nvSpPr>
        <p:spPr>
          <a:xfrm>
            <a:off x="1833786" y="5811382"/>
            <a:ext cx="5426486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ton-scale &amp; BG-free Detector!!</a:t>
            </a:r>
          </a:p>
        </p:txBody>
      </p:sp>
    </p:spTree>
    <p:extLst>
      <p:ext uri="{BB962C8B-B14F-4D97-AF65-F5344CB8AC3E}">
        <p14:creationId xmlns:p14="http://schemas.microsoft.com/office/powerpoint/2010/main" val="17314093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34775CE6-B18D-A44A-A4E7-1BB77EA7E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2020/12/09
</a:t>
            </a:r>
            <a:r>
              <a:rPr kumimoji="1" lang="ja-JP" altLang="en-US"/>
              <a:t>ミグダル観測検討会</a:t>
            </a:r>
            <a:r>
              <a:rPr kumimoji="1" lang="en-US" altLang="ja-JP"/>
              <a:t>DAY2@</a:t>
            </a:r>
            <a:r>
              <a:rPr kumimoji="1" lang="ja-JP" altLang="en-US"/>
              <a:t>神戸大学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0B3BAC0-0270-F34E-91A1-5D3B8932C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6FF05-5E8D-FD45-9492-E3A97546E97E}" type="slidenum">
              <a:rPr kumimoji="1" lang="ja-JP" altLang="en-US" smtClean="0"/>
              <a:t>22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9EE6DFF-D291-8A4C-AFD4-51F497DC656F}"/>
              </a:ext>
            </a:extLst>
          </p:cNvPr>
          <p:cNvSpPr txBox="1"/>
          <p:nvPr/>
        </p:nvSpPr>
        <p:spPr>
          <a:xfrm>
            <a:off x="116694" y="185192"/>
            <a:ext cx="45659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u="sng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Project Roadmap</a:t>
            </a:r>
            <a:endParaRPr kumimoji="1" lang="ja-JP" altLang="en-US" sz="4000" u="sng">
              <a:solidFill>
                <a:srgbClr val="7030A0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右矢印 4">
            <a:extLst>
              <a:ext uri="{FF2B5EF4-FFF2-40B4-BE49-F238E27FC236}">
                <a16:creationId xmlns:a16="http://schemas.microsoft.com/office/drawing/2014/main" id="{A36FCB16-A494-A947-A307-6D573D72A65B}"/>
              </a:ext>
            </a:extLst>
          </p:cNvPr>
          <p:cNvSpPr/>
          <p:nvPr/>
        </p:nvSpPr>
        <p:spPr>
          <a:xfrm rot="19586241">
            <a:off x="-163963" y="2152141"/>
            <a:ext cx="10063534" cy="2424158"/>
          </a:xfrm>
          <a:custGeom>
            <a:avLst/>
            <a:gdLst>
              <a:gd name="connsiteX0" fmla="*/ 0 w 8113986"/>
              <a:gd name="connsiteY0" fmla="*/ 415162 h 2039007"/>
              <a:gd name="connsiteX1" fmla="*/ 7094483 w 8113986"/>
              <a:gd name="connsiteY1" fmla="*/ 415162 h 2039007"/>
              <a:gd name="connsiteX2" fmla="*/ 7094483 w 8113986"/>
              <a:gd name="connsiteY2" fmla="*/ 0 h 2039007"/>
              <a:gd name="connsiteX3" fmla="*/ 8113986 w 8113986"/>
              <a:gd name="connsiteY3" fmla="*/ 1019504 h 2039007"/>
              <a:gd name="connsiteX4" fmla="*/ 7094483 w 8113986"/>
              <a:gd name="connsiteY4" fmla="*/ 2039007 h 2039007"/>
              <a:gd name="connsiteX5" fmla="*/ 7094483 w 8113986"/>
              <a:gd name="connsiteY5" fmla="*/ 1623845 h 2039007"/>
              <a:gd name="connsiteX6" fmla="*/ 0 w 8113986"/>
              <a:gd name="connsiteY6" fmla="*/ 1623845 h 2039007"/>
              <a:gd name="connsiteX7" fmla="*/ 0 w 8113986"/>
              <a:gd name="connsiteY7" fmla="*/ 415162 h 2039007"/>
              <a:gd name="connsiteX0" fmla="*/ 10511 w 8124497"/>
              <a:gd name="connsiteY0" fmla="*/ 415162 h 2401610"/>
              <a:gd name="connsiteX1" fmla="*/ 7104994 w 8124497"/>
              <a:gd name="connsiteY1" fmla="*/ 415162 h 2401610"/>
              <a:gd name="connsiteX2" fmla="*/ 7104994 w 8124497"/>
              <a:gd name="connsiteY2" fmla="*/ 0 h 2401610"/>
              <a:gd name="connsiteX3" fmla="*/ 8124497 w 8124497"/>
              <a:gd name="connsiteY3" fmla="*/ 1019504 h 2401610"/>
              <a:gd name="connsiteX4" fmla="*/ 7104994 w 8124497"/>
              <a:gd name="connsiteY4" fmla="*/ 2039007 h 2401610"/>
              <a:gd name="connsiteX5" fmla="*/ 7104994 w 8124497"/>
              <a:gd name="connsiteY5" fmla="*/ 1623845 h 2401610"/>
              <a:gd name="connsiteX6" fmla="*/ 0 w 8124497"/>
              <a:gd name="connsiteY6" fmla="*/ 2401610 h 2401610"/>
              <a:gd name="connsiteX7" fmla="*/ 10511 w 8124497"/>
              <a:gd name="connsiteY7" fmla="*/ 415162 h 2401610"/>
              <a:gd name="connsiteX0" fmla="*/ 21021 w 8124497"/>
              <a:gd name="connsiteY0" fmla="*/ 0 h 2669621"/>
              <a:gd name="connsiteX1" fmla="*/ 7104994 w 8124497"/>
              <a:gd name="connsiteY1" fmla="*/ 683173 h 2669621"/>
              <a:gd name="connsiteX2" fmla="*/ 7104994 w 8124497"/>
              <a:gd name="connsiteY2" fmla="*/ 268011 h 2669621"/>
              <a:gd name="connsiteX3" fmla="*/ 8124497 w 8124497"/>
              <a:gd name="connsiteY3" fmla="*/ 1287515 h 2669621"/>
              <a:gd name="connsiteX4" fmla="*/ 7104994 w 8124497"/>
              <a:gd name="connsiteY4" fmla="*/ 2307018 h 2669621"/>
              <a:gd name="connsiteX5" fmla="*/ 7104994 w 8124497"/>
              <a:gd name="connsiteY5" fmla="*/ 1891856 h 2669621"/>
              <a:gd name="connsiteX6" fmla="*/ 0 w 8124497"/>
              <a:gd name="connsiteY6" fmla="*/ 2669621 h 2669621"/>
              <a:gd name="connsiteX7" fmla="*/ 21021 w 8124497"/>
              <a:gd name="connsiteY7" fmla="*/ 0 h 2669621"/>
              <a:gd name="connsiteX0" fmla="*/ 466 w 8135473"/>
              <a:gd name="connsiteY0" fmla="*/ 0 h 2659111"/>
              <a:gd name="connsiteX1" fmla="*/ 7115970 w 8135473"/>
              <a:gd name="connsiteY1" fmla="*/ 672663 h 2659111"/>
              <a:gd name="connsiteX2" fmla="*/ 7115970 w 8135473"/>
              <a:gd name="connsiteY2" fmla="*/ 257501 h 2659111"/>
              <a:gd name="connsiteX3" fmla="*/ 8135473 w 8135473"/>
              <a:gd name="connsiteY3" fmla="*/ 1277005 h 2659111"/>
              <a:gd name="connsiteX4" fmla="*/ 7115970 w 8135473"/>
              <a:gd name="connsiteY4" fmla="*/ 2296508 h 2659111"/>
              <a:gd name="connsiteX5" fmla="*/ 7115970 w 8135473"/>
              <a:gd name="connsiteY5" fmla="*/ 1881346 h 2659111"/>
              <a:gd name="connsiteX6" fmla="*/ 10976 w 8135473"/>
              <a:gd name="connsiteY6" fmla="*/ 2659111 h 2659111"/>
              <a:gd name="connsiteX7" fmla="*/ 466 w 8135473"/>
              <a:gd name="connsiteY7" fmla="*/ 0 h 2659111"/>
              <a:gd name="connsiteX0" fmla="*/ 466 w 8135473"/>
              <a:gd name="connsiteY0" fmla="*/ 0 h 2659111"/>
              <a:gd name="connsiteX1" fmla="*/ 7115970 w 8135473"/>
              <a:gd name="connsiteY1" fmla="*/ 672663 h 2659111"/>
              <a:gd name="connsiteX2" fmla="*/ 7115970 w 8135473"/>
              <a:gd name="connsiteY2" fmla="*/ 257501 h 2659111"/>
              <a:gd name="connsiteX3" fmla="*/ 8135473 w 8135473"/>
              <a:gd name="connsiteY3" fmla="*/ 1277005 h 2659111"/>
              <a:gd name="connsiteX4" fmla="*/ 7115970 w 8135473"/>
              <a:gd name="connsiteY4" fmla="*/ 2296508 h 2659111"/>
              <a:gd name="connsiteX5" fmla="*/ 7126480 w 8135473"/>
              <a:gd name="connsiteY5" fmla="*/ 1545015 h 2659111"/>
              <a:gd name="connsiteX6" fmla="*/ 10976 w 8135473"/>
              <a:gd name="connsiteY6" fmla="*/ 2659111 h 2659111"/>
              <a:gd name="connsiteX7" fmla="*/ 466 w 8135473"/>
              <a:gd name="connsiteY7" fmla="*/ 0 h 2659111"/>
              <a:gd name="connsiteX0" fmla="*/ 466 w 8135473"/>
              <a:gd name="connsiteY0" fmla="*/ 0 h 2659111"/>
              <a:gd name="connsiteX1" fmla="*/ 7115970 w 8135473"/>
              <a:gd name="connsiteY1" fmla="*/ 1093077 h 2659111"/>
              <a:gd name="connsiteX2" fmla="*/ 7115970 w 8135473"/>
              <a:gd name="connsiteY2" fmla="*/ 257501 h 2659111"/>
              <a:gd name="connsiteX3" fmla="*/ 8135473 w 8135473"/>
              <a:gd name="connsiteY3" fmla="*/ 1277005 h 2659111"/>
              <a:gd name="connsiteX4" fmla="*/ 7115970 w 8135473"/>
              <a:gd name="connsiteY4" fmla="*/ 2296508 h 2659111"/>
              <a:gd name="connsiteX5" fmla="*/ 7126480 w 8135473"/>
              <a:gd name="connsiteY5" fmla="*/ 1545015 h 2659111"/>
              <a:gd name="connsiteX6" fmla="*/ 10976 w 8135473"/>
              <a:gd name="connsiteY6" fmla="*/ 2659111 h 2659111"/>
              <a:gd name="connsiteX7" fmla="*/ 466 w 8135473"/>
              <a:gd name="connsiteY7" fmla="*/ 0 h 2659111"/>
              <a:gd name="connsiteX0" fmla="*/ 466 w 8135473"/>
              <a:gd name="connsiteY0" fmla="*/ 0 h 2659111"/>
              <a:gd name="connsiteX1" fmla="*/ 7105460 w 8135473"/>
              <a:gd name="connsiteY1" fmla="*/ 1019505 h 2659111"/>
              <a:gd name="connsiteX2" fmla="*/ 7115970 w 8135473"/>
              <a:gd name="connsiteY2" fmla="*/ 257501 h 2659111"/>
              <a:gd name="connsiteX3" fmla="*/ 8135473 w 8135473"/>
              <a:gd name="connsiteY3" fmla="*/ 1277005 h 2659111"/>
              <a:gd name="connsiteX4" fmla="*/ 7115970 w 8135473"/>
              <a:gd name="connsiteY4" fmla="*/ 2296508 h 2659111"/>
              <a:gd name="connsiteX5" fmla="*/ 7126480 w 8135473"/>
              <a:gd name="connsiteY5" fmla="*/ 1545015 h 2659111"/>
              <a:gd name="connsiteX6" fmla="*/ 10976 w 8135473"/>
              <a:gd name="connsiteY6" fmla="*/ 2659111 h 2659111"/>
              <a:gd name="connsiteX7" fmla="*/ 466 w 8135473"/>
              <a:gd name="connsiteY7" fmla="*/ 0 h 2659111"/>
              <a:gd name="connsiteX0" fmla="*/ 466 w 8135473"/>
              <a:gd name="connsiteY0" fmla="*/ 0 h 2659111"/>
              <a:gd name="connsiteX1" fmla="*/ 7105460 w 8135473"/>
              <a:gd name="connsiteY1" fmla="*/ 1019505 h 2659111"/>
              <a:gd name="connsiteX2" fmla="*/ 6988513 w 8135473"/>
              <a:gd name="connsiteY2" fmla="*/ 438558 h 2659111"/>
              <a:gd name="connsiteX3" fmla="*/ 8135473 w 8135473"/>
              <a:gd name="connsiteY3" fmla="*/ 1277005 h 2659111"/>
              <a:gd name="connsiteX4" fmla="*/ 7115970 w 8135473"/>
              <a:gd name="connsiteY4" fmla="*/ 2296508 h 2659111"/>
              <a:gd name="connsiteX5" fmla="*/ 7126480 w 8135473"/>
              <a:gd name="connsiteY5" fmla="*/ 1545015 h 2659111"/>
              <a:gd name="connsiteX6" fmla="*/ 10976 w 8135473"/>
              <a:gd name="connsiteY6" fmla="*/ 2659111 h 2659111"/>
              <a:gd name="connsiteX7" fmla="*/ 466 w 8135473"/>
              <a:gd name="connsiteY7" fmla="*/ 0 h 2659111"/>
              <a:gd name="connsiteX0" fmla="*/ 466 w 8135473"/>
              <a:gd name="connsiteY0" fmla="*/ 0 h 2659111"/>
              <a:gd name="connsiteX1" fmla="*/ 7105460 w 8135473"/>
              <a:gd name="connsiteY1" fmla="*/ 1019505 h 2659111"/>
              <a:gd name="connsiteX2" fmla="*/ 6988513 w 8135473"/>
              <a:gd name="connsiteY2" fmla="*/ 438558 h 2659111"/>
              <a:gd name="connsiteX3" fmla="*/ 8135473 w 8135473"/>
              <a:gd name="connsiteY3" fmla="*/ 1277005 h 2659111"/>
              <a:gd name="connsiteX4" fmla="*/ 7049067 w 8135473"/>
              <a:gd name="connsiteY4" fmla="*/ 2069303 h 2659111"/>
              <a:gd name="connsiteX5" fmla="*/ 7126480 w 8135473"/>
              <a:gd name="connsiteY5" fmla="*/ 1545015 h 2659111"/>
              <a:gd name="connsiteX6" fmla="*/ 10976 w 8135473"/>
              <a:gd name="connsiteY6" fmla="*/ 2659111 h 2659111"/>
              <a:gd name="connsiteX7" fmla="*/ 466 w 8135473"/>
              <a:gd name="connsiteY7" fmla="*/ 0 h 2659111"/>
              <a:gd name="connsiteX0" fmla="*/ 466 w 8135473"/>
              <a:gd name="connsiteY0" fmla="*/ 0 h 2659111"/>
              <a:gd name="connsiteX1" fmla="*/ 7072157 w 8135473"/>
              <a:gd name="connsiteY1" fmla="*/ 981693 h 2659111"/>
              <a:gd name="connsiteX2" fmla="*/ 6988513 w 8135473"/>
              <a:gd name="connsiteY2" fmla="*/ 438558 h 2659111"/>
              <a:gd name="connsiteX3" fmla="*/ 8135473 w 8135473"/>
              <a:gd name="connsiteY3" fmla="*/ 1277005 h 2659111"/>
              <a:gd name="connsiteX4" fmla="*/ 7049067 w 8135473"/>
              <a:gd name="connsiteY4" fmla="*/ 2069303 h 2659111"/>
              <a:gd name="connsiteX5" fmla="*/ 7126480 w 8135473"/>
              <a:gd name="connsiteY5" fmla="*/ 1545015 h 2659111"/>
              <a:gd name="connsiteX6" fmla="*/ 10976 w 8135473"/>
              <a:gd name="connsiteY6" fmla="*/ 2659111 h 2659111"/>
              <a:gd name="connsiteX7" fmla="*/ 466 w 8135473"/>
              <a:gd name="connsiteY7" fmla="*/ 0 h 2659111"/>
              <a:gd name="connsiteX0" fmla="*/ 12 w 8824739"/>
              <a:gd name="connsiteY0" fmla="*/ 0 h 2424158"/>
              <a:gd name="connsiteX1" fmla="*/ 7761423 w 8824739"/>
              <a:gd name="connsiteY1" fmla="*/ 746740 h 2424158"/>
              <a:gd name="connsiteX2" fmla="*/ 7677779 w 8824739"/>
              <a:gd name="connsiteY2" fmla="*/ 203605 h 2424158"/>
              <a:gd name="connsiteX3" fmla="*/ 8824739 w 8824739"/>
              <a:gd name="connsiteY3" fmla="*/ 1042052 h 2424158"/>
              <a:gd name="connsiteX4" fmla="*/ 7738333 w 8824739"/>
              <a:gd name="connsiteY4" fmla="*/ 1834350 h 2424158"/>
              <a:gd name="connsiteX5" fmla="*/ 7815746 w 8824739"/>
              <a:gd name="connsiteY5" fmla="*/ 1310062 h 2424158"/>
              <a:gd name="connsiteX6" fmla="*/ 700242 w 8824739"/>
              <a:gd name="connsiteY6" fmla="*/ 2424158 h 2424158"/>
              <a:gd name="connsiteX7" fmla="*/ 12 w 8824739"/>
              <a:gd name="connsiteY7" fmla="*/ 0 h 242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824739" h="2424158">
                <a:moveTo>
                  <a:pt x="12" y="0"/>
                </a:moveTo>
                <a:lnTo>
                  <a:pt x="7761423" y="746740"/>
                </a:lnTo>
                <a:lnTo>
                  <a:pt x="7677779" y="203605"/>
                </a:lnTo>
                <a:lnTo>
                  <a:pt x="8824739" y="1042052"/>
                </a:lnTo>
                <a:lnTo>
                  <a:pt x="7738333" y="1834350"/>
                </a:lnTo>
                <a:lnTo>
                  <a:pt x="7815746" y="1310062"/>
                </a:lnTo>
                <a:lnTo>
                  <a:pt x="700242" y="2424158"/>
                </a:lnTo>
                <a:cubicBezTo>
                  <a:pt x="703746" y="1762009"/>
                  <a:pt x="-3492" y="662149"/>
                  <a:pt x="12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F9C42A61-C24D-E64C-9ECF-0B4B024BC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634" y="4663528"/>
            <a:ext cx="2257097" cy="1692823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2AE8FA8-0674-DC44-AB9D-958EC689AF27}"/>
              </a:ext>
            </a:extLst>
          </p:cNvPr>
          <p:cNvSpPr txBox="1"/>
          <p:nvPr/>
        </p:nvSpPr>
        <p:spPr>
          <a:xfrm>
            <a:off x="5801710" y="1342102"/>
            <a:ext cx="2369640" cy="578882"/>
          </a:xfrm>
          <a:prstGeom prst="roundRect">
            <a:avLst>
              <a:gd name="adj" fmla="val 34823"/>
            </a:avLst>
          </a:prstGeom>
          <a:solidFill>
            <a:schemeClr val="bg1">
              <a:alpha val="65000"/>
            </a:schemeClr>
          </a:solidFill>
          <a:ln w="1905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latin typeface="Century Gothic" panose="020B0502020202020204" pitchFamily="34" charset="0"/>
              </a:rPr>
              <a:t>100 kg scale</a:t>
            </a:r>
            <a:endParaRPr kumimoji="1" lang="ja-JP" altLang="en-US" sz="2800">
              <a:latin typeface="Century Gothic" panose="020B050202020202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CC4F330-D947-9B4F-B0A7-97DD1258F5F1}"/>
              </a:ext>
            </a:extLst>
          </p:cNvPr>
          <p:cNvSpPr txBox="1"/>
          <p:nvPr/>
        </p:nvSpPr>
        <p:spPr>
          <a:xfrm>
            <a:off x="6940530" y="580157"/>
            <a:ext cx="2203470" cy="654784"/>
          </a:xfrm>
          <a:prstGeom prst="roundRect">
            <a:avLst>
              <a:gd name="adj" fmla="val 34823"/>
            </a:avLst>
          </a:prstGeom>
          <a:solidFill>
            <a:schemeClr val="bg1">
              <a:alpha val="65000"/>
            </a:schemeClr>
          </a:solidFill>
          <a:ln w="1905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latin typeface="Century Gothic" panose="020B0502020202020204" pitchFamily="34" charset="0"/>
              </a:rPr>
              <a:t>1 ton scale</a:t>
            </a:r>
            <a:endParaRPr kumimoji="1" lang="ja-JP" altLang="en-US" sz="2800">
              <a:latin typeface="Century Gothic" panose="020B050202020202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B5B1D1A-C756-2346-88F9-16BA7204BC48}"/>
              </a:ext>
            </a:extLst>
          </p:cNvPr>
          <p:cNvSpPr txBox="1"/>
          <p:nvPr/>
        </p:nvSpPr>
        <p:spPr>
          <a:xfrm>
            <a:off x="4828" y="2882770"/>
            <a:ext cx="3078087" cy="163121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10-L prototype</a:t>
            </a:r>
          </a:p>
          <a:p>
            <a:r>
              <a:rPr lang="en-US" altLang="ja-JP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2014–2018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~0.05 kg @8 bar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ELCC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の原理検証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分解能評価</a:t>
            </a:r>
            <a:r>
              <a:rPr lang="en-US" altLang="ja-JP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≤356 </a:t>
            </a:r>
            <a:r>
              <a:rPr lang="en-US" altLang="ja-JP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endParaRPr lang="en-US" altLang="ja-JP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5F710C5-6594-4148-981B-79CDB8E4A38F}"/>
              </a:ext>
            </a:extLst>
          </p:cNvPr>
          <p:cNvSpPr txBox="1"/>
          <p:nvPr/>
        </p:nvSpPr>
        <p:spPr>
          <a:xfrm>
            <a:off x="4837143" y="4619561"/>
            <a:ext cx="2667718" cy="163121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180-L prototype</a:t>
            </a:r>
          </a:p>
          <a:p>
            <a:r>
              <a:rPr lang="en-US" altLang="ja-JP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2018–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~4.5 kg @8 bar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分解能評価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@Q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値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大型化のノウハウ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1EEC790-DAA1-1F45-BE47-36F7A996680F}"/>
              </a:ext>
            </a:extLst>
          </p:cNvPr>
          <p:cNvSpPr txBox="1"/>
          <p:nvPr/>
        </p:nvSpPr>
        <p:spPr>
          <a:xfrm>
            <a:off x="6940530" y="1994745"/>
            <a:ext cx="2069797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202?–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地下物理測定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817451F6-AB9E-564F-8605-F5C135EB0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3555" y="950007"/>
            <a:ext cx="2896939" cy="2172704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6CD58A8C-A231-4247-8B83-2A5800D141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51" t="15356" r="10329" b="14442"/>
          <a:stretch/>
        </p:blipFill>
        <p:spPr>
          <a:xfrm>
            <a:off x="3769828" y="2647938"/>
            <a:ext cx="3170702" cy="201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9826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66FB975A-94D0-AD49-933B-A75CDE761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/>
              <a:t>2020/12/09
</a:t>
            </a:r>
            <a:r>
              <a:rPr kumimoji="1" lang="ja-JP" altLang="en-US"/>
              <a:t>ミグダル観測検討会</a:t>
            </a:r>
            <a:r>
              <a:rPr kumimoji="1" lang="en-US" altLang="ja-JP" dirty="0"/>
              <a:t>DAY2@</a:t>
            </a:r>
            <a:r>
              <a:rPr kumimoji="1" lang="ja-JP" altLang="en-US"/>
              <a:t>神戸大学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9F938E94-4BCA-614E-9FCD-3C1FB4B5B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6FF05-5E8D-FD45-9492-E3A97546E97E}" type="slidenum">
              <a:rPr kumimoji="1" lang="ja-JP" altLang="en-US" smtClean="0"/>
              <a:t>2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8016024-6064-CE40-97DF-F961DC456D16}"/>
              </a:ext>
            </a:extLst>
          </p:cNvPr>
          <p:cNvSpPr txBox="1"/>
          <p:nvPr/>
        </p:nvSpPr>
        <p:spPr>
          <a:xfrm>
            <a:off x="116694" y="185192"/>
            <a:ext cx="61985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000" u="sng">
                <a:solidFill>
                  <a:srgbClr val="7030A0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高圧</a:t>
            </a:r>
            <a:r>
              <a:rPr lang="en-US" altLang="ja-JP" sz="4000" u="sng" dirty="0" err="1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Xe</a:t>
            </a:r>
            <a:r>
              <a:rPr lang="ja-JP" altLang="en-US" sz="4000" u="sng">
                <a:solidFill>
                  <a:srgbClr val="7030A0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ガス</a:t>
            </a:r>
            <a:r>
              <a:rPr lang="en-US" altLang="ja-JP" sz="4000" u="sng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TPC for </a:t>
            </a:r>
            <a:r>
              <a:rPr lang="el-GR" altLang="ja-JP" sz="4000" u="sng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0νββ</a:t>
            </a:r>
            <a:endParaRPr kumimoji="1" lang="ja-JP" altLang="en-US" sz="4000" u="sng">
              <a:solidFill>
                <a:srgbClr val="7030A0"/>
              </a:solidFill>
              <a:latin typeface="Verdana" panose="020B0604030504040204" pitchFamily="34" charset="0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D4D1924-AC6C-3841-B786-F1A12257C8D3}"/>
              </a:ext>
            </a:extLst>
          </p:cNvPr>
          <p:cNvSpPr txBox="1"/>
          <p:nvPr/>
        </p:nvSpPr>
        <p:spPr>
          <a:xfrm>
            <a:off x="116694" y="957231"/>
            <a:ext cx="79784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aseline="30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136</a:t>
            </a:r>
            <a:r>
              <a:rPr lang="en-US" altLang="ja-JP" sz="24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Xe</a:t>
            </a:r>
            <a:r>
              <a:rPr lang="ja-JP" altLang="en-US" sz="24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の</a:t>
            </a:r>
            <a:r>
              <a:rPr lang="el-GR" altLang="ja-JP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0νββ</a:t>
            </a:r>
            <a:r>
              <a:rPr lang="ja-JP" altLang="en-US" sz="24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探索のため</a:t>
            </a:r>
            <a:r>
              <a:rPr lang="en-US" altLang="ja-JP" sz="24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, </a:t>
            </a:r>
            <a:r>
              <a:rPr lang="ja-JP" altLang="en-US" sz="24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世界中で開発が進行中</a:t>
            </a:r>
            <a:endParaRPr lang="en-US" altLang="ja-JP" sz="24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  <a:p>
            <a:pPr marL="800100" lvl="1" indent="-342900">
              <a:buFont typeface="Wingdings" pitchFamily="2" charset="2"/>
              <a:buChar char="ü"/>
            </a:pPr>
            <a:r>
              <a:rPr kumimoji="1" lang="en-US" altLang="ja-JP" sz="24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NEXT(</a:t>
            </a:r>
            <a:r>
              <a:rPr kumimoji="1" lang="ja-JP" altLang="en-US" sz="24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スペイン</a:t>
            </a:r>
            <a:r>
              <a:rPr kumimoji="1" lang="en-US" altLang="ja-JP" sz="24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)</a:t>
            </a:r>
            <a:r>
              <a:rPr kumimoji="1" lang="ja-JP" altLang="en-US" sz="24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・</a:t>
            </a:r>
            <a:r>
              <a:rPr kumimoji="1" lang="en-US" altLang="ja-JP" sz="2400" dirty="0" err="1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PandaX</a:t>
            </a:r>
            <a:r>
              <a:rPr kumimoji="1" lang="en-US" altLang="ja-JP" sz="24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-III(</a:t>
            </a:r>
            <a:r>
              <a:rPr kumimoji="1" lang="ja-JP" altLang="en-US" sz="24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中国</a:t>
            </a:r>
            <a:r>
              <a:rPr kumimoji="1" lang="en-US" altLang="ja-JP" sz="24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)</a:t>
            </a:r>
            <a:r>
              <a:rPr kumimoji="1" lang="ja-JP" altLang="en-US" sz="24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・</a:t>
            </a:r>
            <a:r>
              <a:rPr kumimoji="1" lang="en-US" altLang="ja-JP" sz="2400" b="1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AXEL(</a:t>
            </a:r>
            <a:r>
              <a:rPr kumimoji="1" lang="ja-JP" altLang="en-US" sz="2400" b="1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日本</a:t>
            </a:r>
            <a:r>
              <a:rPr kumimoji="1" lang="en-US" altLang="ja-JP" sz="2400" b="1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)</a:t>
            </a:r>
            <a:endParaRPr kumimoji="1" lang="ja-JP" altLang="en-US" sz="2400" b="1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</p:txBody>
      </p: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9A801152-1E64-554A-A72F-D35F72E0304C}"/>
              </a:ext>
            </a:extLst>
          </p:cNvPr>
          <p:cNvCxnSpPr>
            <a:cxnSpLocks/>
          </p:cNvCxnSpPr>
          <p:nvPr/>
        </p:nvCxnSpPr>
        <p:spPr>
          <a:xfrm>
            <a:off x="4572000" y="2094614"/>
            <a:ext cx="0" cy="4157330"/>
          </a:xfrm>
          <a:prstGeom prst="line">
            <a:avLst/>
          </a:prstGeom>
          <a:ln w="28575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53F9E3B-E524-5349-8350-CE8DED33EB37}"/>
              </a:ext>
            </a:extLst>
          </p:cNvPr>
          <p:cNvSpPr txBox="1"/>
          <p:nvPr/>
        </p:nvSpPr>
        <p:spPr>
          <a:xfrm>
            <a:off x="116694" y="1757451"/>
            <a:ext cx="1010213" cy="46166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NEXT</a:t>
            </a:r>
            <a:endParaRPr kumimoji="1" lang="en-US" altLang="ja-JP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F635116-0B2D-DF45-80AB-B749652FFC77}"/>
              </a:ext>
            </a:extLst>
          </p:cNvPr>
          <p:cNvSpPr txBox="1"/>
          <p:nvPr/>
        </p:nvSpPr>
        <p:spPr>
          <a:xfrm>
            <a:off x="4777299" y="1757451"/>
            <a:ext cx="1843774" cy="46166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PandaX</a:t>
            </a:r>
            <a:r>
              <a:rPr kumimoji="1" lang="en-US" altLang="ja-JP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-III</a:t>
            </a: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3E6390A8-CA1A-F347-B066-C7EC39A2B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6884" y="2555573"/>
            <a:ext cx="1597904" cy="1597904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0F20DAD3-4528-D746-83AA-66E06EFB0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3899" y="4530730"/>
            <a:ext cx="3116889" cy="1640335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FD84B47C-67C6-6F4E-A6BC-ACC172BDE58C}"/>
              </a:ext>
            </a:extLst>
          </p:cNvPr>
          <p:cNvSpPr txBox="1"/>
          <p:nvPr/>
        </p:nvSpPr>
        <p:spPr>
          <a:xfrm>
            <a:off x="6192343" y="2332509"/>
            <a:ext cx="309571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000" dirty="0" err="1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Xe</a:t>
            </a:r>
            <a:r>
              <a:rPr kumimoji="1"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 + 1%TMA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10 bar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アバランシェ読み出し</a:t>
            </a:r>
            <a:endParaRPr kumimoji="1"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~3% FWHM@Q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値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低拡散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 → 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飛跡◎</a:t>
            </a:r>
            <a:endParaRPr kumimoji="1"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20 kg</a:t>
            </a:r>
            <a:r>
              <a:rPr kumimoji="1"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試作機で</a:t>
            </a:r>
            <a:r>
              <a:rPr kumimoji="1"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R&amp;D</a:t>
            </a: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B75D3E95-7C97-EE44-B9FA-CB7C8FF99665}"/>
              </a:ext>
            </a:extLst>
          </p:cNvPr>
          <p:cNvSpPr/>
          <p:nvPr/>
        </p:nvSpPr>
        <p:spPr>
          <a:xfrm>
            <a:off x="5071730" y="6074611"/>
            <a:ext cx="36363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1400" dirty="0" err="1">
                <a:latin typeface="Helvetica" pitchFamily="2" charset="0"/>
              </a:rPr>
              <a:t>Ke</a:t>
            </a:r>
            <a:r>
              <a:rPr lang="en" altLang="ja-JP" sz="1400" dirty="0">
                <a:latin typeface="Helvetica" pitchFamily="2" charset="0"/>
              </a:rPr>
              <a:t> Han and for </a:t>
            </a:r>
            <a:r>
              <a:rPr lang="en" altLang="ja-JP" sz="1400" dirty="0" err="1">
                <a:latin typeface="Helvetica" pitchFamily="2" charset="0"/>
              </a:rPr>
              <a:t>thePandaX</a:t>
            </a:r>
            <a:r>
              <a:rPr lang="en" altLang="ja-JP" sz="1400" dirty="0">
                <a:latin typeface="Helvetica" pitchFamily="2" charset="0"/>
              </a:rPr>
              <a:t>-III Collaboration 2020 </a:t>
            </a:r>
            <a:r>
              <a:rPr lang="en" altLang="ja-JP" sz="1400" i="1" dirty="0">
                <a:latin typeface="Helvetica" pitchFamily="2" charset="0"/>
              </a:rPr>
              <a:t>J. Phys.: Conf. Ser. </a:t>
            </a:r>
            <a:r>
              <a:rPr lang="en" altLang="ja-JP" sz="1400" b="1" dirty="0">
                <a:latin typeface="Helvetica" pitchFamily="2" charset="0"/>
              </a:rPr>
              <a:t>1342 </a:t>
            </a:r>
            <a:r>
              <a:rPr lang="en" altLang="ja-JP" sz="1400" dirty="0">
                <a:latin typeface="Helvetica" pitchFamily="2" charset="0"/>
              </a:rPr>
              <a:t>012095</a:t>
            </a:r>
            <a:endParaRPr lang="en" altLang="ja-JP" sz="1400" dirty="0"/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61764A22-46CC-1845-8F07-5B69ACF051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56" y="2273349"/>
            <a:ext cx="2415337" cy="1756391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78112A03-94C6-4647-AF4D-5B130C28D6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272" t="70532" r="35592"/>
          <a:stretch/>
        </p:blipFill>
        <p:spPr>
          <a:xfrm>
            <a:off x="2392326" y="2513720"/>
            <a:ext cx="2293257" cy="1490221"/>
          </a:xfrm>
          <a:prstGeom prst="rect">
            <a:avLst/>
          </a:prstGeom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2DEDEA00-703D-6C4A-BB90-8305E1DED6FB}"/>
              </a:ext>
            </a:extLst>
          </p:cNvPr>
          <p:cNvSpPr txBox="1"/>
          <p:nvPr/>
        </p:nvSpPr>
        <p:spPr>
          <a:xfrm>
            <a:off x="63856" y="4114751"/>
            <a:ext cx="438523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pure </a:t>
            </a:r>
            <a:r>
              <a:rPr kumimoji="1" lang="en-US" altLang="ja-JP" sz="2000" dirty="0" err="1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Xe</a:t>
            </a:r>
            <a:r>
              <a:rPr kumimoji="1"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 (</a:t>
            </a:r>
            <a:r>
              <a:rPr kumimoji="1" lang="en-US" altLang="ja-JP" sz="2000" baseline="30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136</a:t>
            </a:r>
            <a:r>
              <a:rPr kumimoji="1"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Xe enriched)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15 bar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エレクトロルミネッセンス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(EL)</a:t>
            </a:r>
            <a:b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</a:b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読み出し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0.8% FWHM @Q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値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(2458 </a:t>
            </a:r>
            <a:r>
              <a:rPr lang="en-US" altLang="ja-JP" sz="2000" dirty="0" err="1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keV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5 kg</a:t>
            </a:r>
            <a:r>
              <a:rPr kumimoji="1"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試作機で測定</a:t>
            </a:r>
            <a:endParaRPr kumimoji="1"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100 kg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級検出器開発中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0856C098-6EC7-4449-895C-0C63218D6C5C}"/>
              </a:ext>
            </a:extLst>
          </p:cNvPr>
          <p:cNvSpPr/>
          <p:nvPr/>
        </p:nvSpPr>
        <p:spPr>
          <a:xfrm>
            <a:off x="216310" y="6276632"/>
            <a:ext cx="38559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1400" dirty="0">
                <a:latin typeface="Helvetica" pitchFamily="2" charset="0"/>
              </a:rPr>
              <a:t>NEUTRINO2020 talk by J.J. Gómez-</a:t>
            </a:r>
            <a:r>
              <a:rPr lang="en" altLang="ja-JP" sz="1400" dirty="0" err="1">
                <a:latin typeface="Helvetica" pitchFamily="2" charset="0"/>
              </a:rPr>
              <a:t>Cadenas</a:t>
            </a:r>
            <a:endParaRPr lang="en" altLang="ja-JP" sz="1400" dirty="0"/>
          </a:p>
        </p:txBody>
      </p:sp>
    </p:spTree>
    <p:extLst>
      <p:ext uri="{BB962C8B-B14F-4D97-AF65-F5344CB8AC3E}">
        <p14:creationId xmlns:p14="http://schemas.microsoft.com/office/powerpoint/2010/main" val="36888802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66FB975A-94D0-AD49-933B-A75CDE761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2020/12/09
</a:t>
            </a:r>
            <a:r>
              <a:rPr kumimoji="1" lang="ja-JP" altLang="en-US"/>
              <a:t>ミグダル観測検討会</a:t>
            </a:r>
            <a:r>
              <a:rPr kumimoji="1" lang="en-US" altLang="ja-JP"/>
              <a:t>DAY2@</a:t>
            </a:r>
            <a:r>
              <a:rPr kumimoji="1" lang="ja-JP" altLang="en-US"/>
              <a:t>神戸大学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9F938E94-4BCA-614E-9FCD-3C1FB4B5B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6FF05-5E8D-FD45-9492-E3A97546E97E}" type="slidenum">
              <a:rPr kumimoji="1" lang="ja-JP" altLang="en-US" smtClean="0"/>
              <a:t>3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8016024-6064-CE40-97DF-F961DC456D16}"/>
              </a:ext>
            </a:extLst>
          </p:cNvPr>
          <p:cNvSpPr txBox="1"/>
          <p:nvPr/>
        </p:nvSpPr>
        <p:spPr>
          <a:xfrm>
            <a:off x="116694" y="185192"/>
            <a:ext cx="54002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000" u="sng">
                <a:solidFill>
                  <a:srgbClr val="7030A0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高圧</a:t>
            </a:r>
            <a:r>
              <a:rPr lang="en-US" altLang="ja-JP" sz="4000" u="sng" dirty="0" err="1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Xe</a:t>
            </a:r>
            <a:r>
              <a:rPr lang="ja-JP" altLang="en-US" sz="4000" u="sng">
                <a:solidFill>
                  <a:srgbClr val="7030A0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ガス</a:t>
            </a:r>
            <a:r>
              <a:rPr lang="en-US" altLang="ja-JP" sz="4000" u="sng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TPC</a:t>
            </a:r>
            <a:r>
              <a:rPr lang="ja-JP" altLang="en-US" sz="4000" u="sng">
                <a:solidFill>
                  <a:srgbClr val="7030A0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の特徴</a:t>
            </a:r>
            <a:endParaRPr kumimoji="1" lang="ja-JP" altLang="en-US" sz="4000" u="sng">
              <a:solidFill>
                <a:srgbClr val="7030A0"/>
              </a:solidFill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D764BA7-8FDE-2745-966C-F7ECF0199957}"/>
              </a:ext>
            </a:extLst>
          </p:cNvPr>
          <p:cNvSpPr txBox="1"/>
          <p:nvPr/>
        </p:nvSpPr>
        <p:spPr>
          <a:xfrm>
            <a:off x="220717" y="992372"/>
            <a:ext cx="20120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>
                <a:solidFill>
                  <a:schemeClr val="accent2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良いところ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6313C9D-2A47-B348-AB60-6FC52992452E}"/>
              </a:ext>
            </a:extLst>
          </p:cNvPr>
          <p:cNvSpPr txBox="1"/>
          <p:nvPr/>
        </p:nvSpPr>
        <p:spPr>
          <a:xfrm>
            <a:off x="220717" y="3975551"/>
            <a:ext cx="33778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b="1">
                <a:solidFill>
                  <a:schemeClr val="accent1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悪い</a:t>
            </a:r>
            <a:r>
              <a:rPr lang="en-US" altLang="ja-JP" sz="2800" b="1" dirty="0">
                <a:solidFill>
                  <a:schemeClr val="accent1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(</a:t>
            </a:r>
            <a:r>
              <a:rPr lang="ja-JP" altLang="en-US" sz="2800" b="1">
                <a:solidFill>
                  <a:schemeClr val="accent1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難しい</a:t>
            </a:r>
            <a:r>
              <a:rPr lang="en-US" altLang="ja-JP" sz="2800" b="1" dirty="0">
                <a:solidFill>
                  <a:schemeClr val="accent1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)</a:t>
            </a:r>
            <a:r>
              <a:rPr kumimoji="1" lang="ja-JP" altLang="en-US" sz="2800" b="1">
                <a:solidFill>
                  <a:schemeClr val="accent1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ところ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9CAB33F-946A-E447-93E7-AB32222F70D4}"/>
              </a:ext>
            </a:extLst>
          </p:cNvPr>
          <p:cNvSpPr txBox="1"/>
          <p:nvPr/>
        </p:nvSpPr>
        <p:spPr>
          <a:xfrm>
            <a:off x="725214" y="1443408"/>
            <a:ext cx="626806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kumimoji="1" lang="ja-JP" altLang="en-US" sz="2000" b="1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エネルギー分解能</a:t>
            </a:r>
            <a:r>
              <a:rPr kumimoji="1" lang="en-US" altLang="ja-JP" sz="2000" b="1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 </a:t>
            </a:r>
            <a:endParaRPr lang="en-US" altLang="ja-JP" sz="2000" b="1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原理的な限界は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 </a:t>
            </a:r>
            <a:r>
              <a:rPr kumimoji="1" lang="en-US" altLang="ja-JP" sz="2000" b="1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0.25% </a:t>
            </a:r>
            <a:r>
              <a:rPr kumimoji="1"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FWHM @Q-value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読み出し</a:t>
            </a:r>
            <a:r>
              <a:rPr kumimoji="1"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 </a:t>
            </a:r>
            <a:r>
              <a:rPr kumimoji="1"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→</a:t>
            </a:r>
            <a:r>
              <a:rPr kumimoji="1"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 </a:t>
            </a:r>
            <a:r>
              <a:rPr kumimoji="1"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EL-process is better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kumimoji="1" lang="ja-JP" altLang="en-US" sz="2000" b="1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トラッキング</a:t>
            </a:r>
            <a:endParaRPr lang="en-US" altLang="ja-JP" sz="2000" b="1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イベントトポロジーによる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事象選別</a:t>
            </a:r>
            <a:r>
              <a:rPr kumimoji="1"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, </a:t>
            </a:r>
            <a:r>
              <a:rPr kumimoji="1"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背景事象</a:t>
            </a:r>
            <a:endParaRPr kumimoji="1"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kumimoji="1" lang="ja-JP" altLang="en-US" sz="2000" b="1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大型化しやすい</a:t>
            </a:r>
            <a:endParaRPr kumimoji="1" lang="en-US" altLang="ja-JP" sz="2000" b="1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en-US" altLang="ja-JP" sz="2000" baseline="30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136</a:t>
            </a:r>
            <a:r>
              <a:rPr kumimoji="1"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Xe</a:t>
            </a:r>
            <a:r>
              <a:rPr kumimoji="1"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の濃縮方法は確立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検出媒体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 = 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崩壊核</a:t>
            </a:r>
            <a:endParaRPr kumimoji="1" lang="ja-JP" altLang="en-US" sz="200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AE8C58B-C36E-7D41-ABDF-36FCAADA6908}"/>
              </a:ext>
            </a:extLst>
          </p:cNvPr>
          <p:cNvSpPr txBox="1"/>
          <p:nvPr/>
        </p:nvSpPr>
        <p:spPr>
          <a:xfrm>
            <a:off x="725214" y="4417553"/>
            <a:ext cx="778610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.Apple Color Emoji UI"/>
              <a:buChar char="✖️"/>
            </a:pPr>
            <a:r>
              <a:rPr kumimoji="1" lang="ja-JP" altLang="en-US" sz="2000" b="1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放電しやすい</a:t>
            </a:r>
            <a:endParaRPr kumimoji="1" lang="en-US" altLang="ja-JP" sz="2000" b="1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クエンチングガス→エネルギー分解能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     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(no EL-process)</a:t>
            </a:r>
          </a:p>
          <a:p>
            <a:pPr marL="342900" indent="-342900">
              <a:buFont typeface=".Apple Color Emoji UI"/>
              <a:buChar char="✖️"/>
            </a:pPr>
            <a:r>
              <a:rPr kumimoji="1" lang="ja-JP" altLang="en-US" sz="2000" b="1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自己遮蔽できない</a:t>
            </a:r>
            <a:endParaRPr kumimoji="1" lang="en-US" altLang="ja-JP" sz="2000" b="1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容器や内部構造物からの</a:t>
            </a:r>
            <a:r>
              <a:rPr kumimoji="1" lang="el-GR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γ</a:t>
            </a:r>
            <a:r>
              <a:rPr kumimoji="1"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線→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背景事象</a:t>
            </a:r>
            <a:endParaRPr kumimoji="1" lang="ja-JP" altLang="en-US" sz="200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  <p:sp>
        <p:nvSpPr>
          <p:cNvPr id="9" name="下矢印 8">
            <a:extLst>
              <a:ext uri="{FF2B5EF4-FFF2-40B4-BE49-F238E27FC236}">
                <a16:creationId xmlns:a16="http://schemas.microsoft.com/office/drawing/2014/main" id="{6E61D0DA-D2DC-444E-A83F-A9422EBBDA76}"/>
              </a:ext>
            </a:extLst>
          </p:cNvPr>
          <p:cNvSpPr/>
          <p:nvPr/>
        </p:nvSpPr>
        <p:spPr>
          <a:xfrm>
            <a:off x="5971501" y="4833186"/>
            <a:ext cx="233941" cy="219919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下矢印 10">
            <a:extLst>
              <a:ext uri="{FF2B5EF4-FFF2-40B4-BE49-F238E27FC236}">
                <a16:creationId xmlns:a16="http://schemas.microsoft.com/office/drawing/2014/main" id="{5301AC67-87E5-D748-81C1-2DA7B91C79FA}"/>
              </a:ext>
            </a:extLst>
          </p:cNvPr>
          <p:cNvSpPr/>
          <p:nvPr/>
        </p:nvSpPr>
        <p:spPr>
          <a:xfrm>
            <a:off x="6827854" y="2782354"/>
            <a:ext cx="233941" cy="219919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42686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66FB975A-94D0-AD49-933B-A75CDE761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2020/12/09
</a:t>
            </a:r>
            <a:r>
              <a:rPr kumimoji="1" lang="ja-JP" altLang="en-US"/>
              <a:t>ミグダル観測検討会</a:t>
            </a:r>
            <a:r>
              <a:rPr kumimoji="1" lang="en-US" altLang="ja-JP"/>
              <a:t>DAY2@</a:t>
            </a:r>
            <a:r>
              <a:rPr kumimoji="1" lang="ja-JP" altLang="en-US"/>
              <a:t>神戸大学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9F938E94-4BCA-614E-9FCD-3C1FB4B5B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6FF05-5E8D-FD45-9492-E3A97546E97E}" type="slidenum">
              <a:rPr kumimoji="1" lang="ja-JP" altLang="en-US" smtClean="0"/>
              <a:t>4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8016024-6064-CE40-97DF-F961DC456D16}"/>
              </a:ext>
            </a:extLst>
          </p:cNvPr>
          <p:cNvSpPr txBox="1"/>
          <p:nvPr/>
        </p:nvSpPr>
        <p:spPr>
          <a:xfrm>
            <a:off x="116694" y="185192"/>
            <a:ext cx="54002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000" u="sng">
                <a:solidFill>
                  <a:srgbClr val="7030A0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高圧</a:t>
            </a:r>
            <a:r>
              <a:rPr lang="en-US" altLang="ja-JP" sz="4000" u="sng" dirty="0" err="1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Xe</a:t>
            </a:r>
            <a:r>
              <a:rPr lang="ja-JP" altLang="en-US" sz="4000" u="sng">
                <a:solidFill>
                  <a:srgbClr val="7030A0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ガス</a:t>
            </a:r>
            <a:r>
              <a:rPr lang="en-US" altLang="ja-JP" sz="4000" u="sng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TPC</a:t>
            </a:r>
            <a:r>
              <a:rPr lang="ja-JP" altLang="en-US" sz="4000" u="sng">
                <a:solidFill>
                  <a:srgbClr val="7030A0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の特徴</a:t>
            </a:r>
            <a:endParaRPr kumimoji="1" lang="ja-JP" altLang="en-US" sz="4000" u="sng">
              <a:solidFill>
                <a:srgbClr val="7030A0"/>
              </a:solidFill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D764BA7-8FDE-2745-966C-F7ECF0199957}"/>
              </a:ext>
            </a:extLst>
          </p:cNvPr>
          <p:cNvSpPr txBox="1"/>
          <p:nvPr/>
        </p:nvSpPr>
        <p:spPr>
          <a:xfrm>
            <a:off x="220717" y="992372"/>
            <a:ext cx="20120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>
                <a:solidFill>
                  <a:schemeClr val="accent2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良いところ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6313C9D-2A47-B348-AB60-6FC52992452E}"/>
              </a:ext>
            </a:extLst>
          </p:cNvPr>
          <p:cNvSpPr txBox="1"/>
          <p:nvPr/>
        </p:nvSpPr>
        <p:spPr>
          <a:xfrm>
            <a:off x="220717" y="3975551"/>
            <a:ext cx="33778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b="1">
                <a:solidFill>
                  <a:schemeClr val="accent1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悪い</a:t>
            </a:r>
            <a:r>
              <a:rPr lang="en-US" altLang="ja-JP" sz="2800" b="1" dirty="0">
                <a:solidFill>
                  <a:schemeClr val="accent1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(</a:t>
            </a:r>
            <a:r>
              <a:rPr lang="ja-JP" altLang="en-US" sz="2800" b="1">
                <a:solidFill>
                  <a:schemeClr val="accent1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難しい</a:t>
            </a:r>
            <a:r>
              <a:rPr lang="en-US" altLang="ja-JP" sz="2800" b="1" dirty="0">
                <a:solidFill>
                  <a:schemeClr val="accent1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)</a:t>
            </a:r>
            <a:r>
              <a:rPr kumimoji="1" lang="ja-JP" altLang="en-US" sz="2800" b="1">
                <a:solidFill>
                  <a:schemeClr val="accent1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ところ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9CAB33F-946A-E447-93E7-AB32222F70D4}"/>
              </a:ext>
            </a:extLst>
          </p:cNvPr>
          <p:cNvSpPr txBox="1"/>
          <p:nvPr/>
        </p:nvSpPr>
        <p:spPr>
          <a:xfrm>
            <a:off x="725214" y="1443408"/>
            <a:ext cx="626806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kumimoji="1" lang="ja-JP" altLang="en-US" sz="2000" b="1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エネルギー分解能</a:t>
            </a:r>
            <a:r>
              <a:rPr kumimoji="1" lang="en-US" altLang="ja-JP" sz="2000" b="1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 </a:t>
            </a:r>
            <a:endParaRPr lang="en-US" altLang="ja-JP" sz="2000" b="1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原理的な限界は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 </a:t>
            </a:r>
            <a:r>
              <a:rPr kumimoji="1" lang="en-US" altLang="ja-JP" sz="2000" b="1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0.25% </a:t>
            </a:r>
            <a:r>
              <a:rPr kumimoji="1"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FWHM @Q-value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読み出し</a:t>
            </a:r>
            <a:r>
              <a:rPr kumimoji="1"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 </a:t>
            </a:r>
            <a:r>
              <a:rPr kumimoji="1"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→</a:t>
            </a:r>
            <a:r>
              <a:rPr kumimoji="1"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 </a:t>
            </a:r>
            <a:r>
              <a:rPr kumimoji="1"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EL-process is better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kumimoji="1" lang="ja-JP" altLang="en-US" sz="2000" b="1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トラッキング</a:t>
            </a:r>
            <a:endParaRPr lang="en-US" altLang="ja-JP" sz="2000" b="1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イベントトポロジーによる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事象選別</a:t>
            </a:r>
            <a:r>
              <a:rPr kumimoji="1"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, </a:t>
            </a:r>
            <a:r>
              <a:rPr kumimoji="1"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背景事象</a:t>
            </a:r>
            <a:endParaRPr kumimoji="1"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kumimoji="1" lang="ja-JP" altLang="en-US" sz="2000" b="1">
                <a:solidFill>
                  <a:schemeClr val="bg1">
                    <a:lumMod val="85000"/>
                  </a:schemeClr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大型化しやすい</a:t>
            </a:r>
            <a:endParaRPr kumimoji="1" lang="en-US" altLang="ja-JP" sz="2000" b="1" dirty="0">
              <a:solidFill>
                <a:schemeClr val="bg1">
                  <a:lumMod val="85000"/>
                </a:schemeClr>
              </a:solidFill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en-US" altLang="ja-JP" sz="2000" baseline="30000" dirty="0">
                <a:solidFill>
                  <a:schemeClr val="bg1">
                    <a:lumMod val="85000"/>
                  </a:schemeClr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136</a:t>
            </a:r>
            <a:r>
              <a:rPr kumimoji="1" lang="en-US" altLang="ja-JP" sz="2000" dirty="0">
                <a:solidFill>
                  <a:schemeClr val="bg1">
                    <a:lumMod val="85000"/>
                  </a:schemeClr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Xe</a:t>
            </a:r>
            <a:r>
              <a:rPr kumimoji="1" lang="ja-JP" altLang="en-US" sz="2000">
                <a:solidFill>
                  <a:schemeClr val="bg1">
                    <a:lumMod val="85000"/>
                  </a:schemeClr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の濃縮方法は確立</a:t>
            </a:r>
            <a:endParaRPr lang="en-US" altLang="ja-JP" sz="2000" dirty="0">
              <a:solidFill>
                <a:schemeClr val="bg1">
                  <a:lumMod val="85000"/>
                </a:schemeClr>
              </a:solidFill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ja-JP" altLang="en-US" sz="2000">
                <a:solidFill>
                  <a:schemeClr val="bg1">
                    <a:lumMod val="85000"/>
                  </a:schemeClr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検出媒体</a:t>
            </a:r>
            <a:r>
              <a:rPr lang="en-US" altLang="ja-JP" sz="2000" dirty="0">
                <a:solidFill>
                  <a:schemeClr val="bg1">
                    <a:lumMod val="85000"/>
                  </a:schemeClr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 = </a:t>
            </a:r>
            <a:r>
              <a:rPr lang="ja-JP" altLang="en-US" sz="2000">
                <a:solidFill>
                  <a:schemeClr val="bg1">
                    <a:lumMod val="85000"/>
                  </a:schemeClr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崩壊核</a:t>
            </a:r>
            <a:endParaRPr kumimoji="1" lang="ja-JP" altLang="en-US" sz="2000">
              <a:solidFill>
                <a:schemeClr val="bg1">
                  <a:lumMod val="85000"/>
                </a:schemeClr>
              </a:solidFill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AE8C58B-C36E-7D41-ABDF-36FCAADA6908}"/>
              </a:ext>
            </a:extLst>
          </p:cNvPr>
          <p:cNvSpPr txBox="1"/>
          <p:nvPr/>
        </p:nvSpPr>
        <p:spPr>
          <a:xfrm>
            <a:off x="725214" y="4417553"/>
            <a:ext cx="778610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.Apple Color Emoji UI"/>
              <a:buChar char="✖️"/>
            </a:pPr>
            <a:r>
              <a:rPr kumimoji="1" lang="ja-JP" altLang="en-US" sz="2000" b="1">
                <a:solidFill>
                  <a:schemeClr val="bg1">
                    <a:lumMod val="85000"/>
                  </a:schemeClr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放電しやすい</a:t>
            </a:r>
            <a:endParaRPr kumimoji="1" lang="en-US" altLang="ja-JP" sz="2000" b="1" dirty="0">
              <a:solidFill>
                <a:schemeClr val="bg1">
                  <a:lumMod val="85000"/>
                </a:schemeClr>
              </a:solidFill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ja-JP" altLang="en-US" sz="2000">
                <a:solidFill>
                  <a:schemeClr val="bg1">
                    <a:lumMod val="85000"/>
                  </a:schemeClr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クエンチングガス→エネルギー分解能</a:t>
            </a:r>
            <a:r>
              <a:rPr lang="en-US" altLang="ja-JP" sz="2000" dirty="0">
                <a:solidFill>
                  <a:schemeClr val="bg1">
                    <a:lumMod val="85000"/>
                  </a:schemeClr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     </a:t>
            </a:r>
            <a:r>
              <a:rPr lang="en-US" altLang="ja-JP" sz="2000" dirty="0">
                <a:solidFill>
                  <a:schemeClr val="bg1">
                    <a:lumMod val="85000"/>
                  </a:schemeClr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(no EL-process)</a:t>
            </a:r>
          </a:p>
          <a:p>
            <a:pPr marL="342900" indent="-342900">
              <a:buFont typeface=".Apple Color Emoji UI"/>
              <a:buChar char="✖️"/>
            </a:pPr>
            <a:r>
              <a:rPr kumimoji="1" lang="ja-JP" altLang="en-US" sz="2000" b="1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自己遮蔽できない</a:t>
            </a:r>
            <a:endParaRPr kumimoji="1" lang="en-US" altLang="ja-JP" sz="2000" b="1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容器や内部構造物からの</a:t>
            </a:r>
            <a:r>
              <a:rPr kumimoji="1" lang="el-GR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γ</a:t>
            </a:r>
            <a:r>
              <a:rPr kumimoji="1"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線→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背景事象</a:t>
            </a:r>
            <a:endParaRPr kumimoji="1" lang="ja-JP" altLang="en-US" sz="200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  <p:sp>
        <p:nvSpPr>
          <p:cNvPr id="9" name="下矢印 8">
            <a:extLst>
              <a:ext uri="{FF2B5EF4-FFF2-40B4-BE49-F238E27FC236}">
                <a16:creationId xmlns:a16="http://schemas.microsoft.com/office/drawing/2014/main" id="{6E61D0DA-D2DC-444E-A83F-A9422EBBDA76}"/>
              </a:ext>
            </a:extLst>
          </p:cNvPr>
          <p:cNvSpPr/>
          <p:nvPr/>
        </p:nvSpPr>
        <p:spPr>
          <a:xfrm>
            <a:off x="5971501" y="4833186"/>
            <a:ext cx="233941" cy="219919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下矢印 10">
            <a:extLst>
              <a:ext uri="{FF2B5EF4-FFF2-40B4-BE49-F238E27FC236}">
                <a16:creationId xmlns:a16="http://schemas.microsoft.com/office/drawing/2014/main" id="{5301AC67-87E5-D748-81C1-2DA7B91C79FA}"/>
              </a:ext>
            </a:extLst>
          </p:cNvPr>
          <p:cNvSpPr/>
          <p:nvPr/>
        </p:nvSpPr>
        <p:spPr>
          <a:xfrm>
            <a:off x="6827854" y="2782354"/>
            <a:ext cx="233941" cy="219919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C630B85-84B4-DA45-8251-0266A0F0FF98}"/>
              </a:ext>
            </a:extLst>
          </p:cNvPr>
          <p:cNvSpPr txBox="1"/>
          <p:nvPr/>
        </p:nvSpPr>
        <p:spPr>
          <a:xfrm>
            <a:off x="5879805" y="65921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/>
          </a:p>
        </p:txBody>
      </p:sp>
      <p:sp>
        <p:nvSpPr>
          <p:cNvPr id="12" name="角丸四角形 11">
            <a:extLst>
              <a:ext uri="{FF2B5EF4-FFF2-40B4-BE49-F238E27FC236}">
                <a16:creationId xmlns:a16="http://schemas.microsoft.com/office/drawing/2014/main" id="{3F04DC8F-A9EE-5043-944F-B691E3C5FCC7}"/>
              </a:ext>
            </a:extLst>
          </p:cNvPr>
          <p:cNvSpPr/>
          <p:nvPr/>
        </p:nvSpPr>
        <p:spPr>
          <a:xfrm rot="956335">
            <a:off x="5836975" y="515565"/>
            <a:ext cx="2566431" cy="1145234"/>
          </a:xfrm>
          <a:prstGeom prst="roundRect">
            <a:avLst>
              <a:gd name="adj" fmla="val 27581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>
                <a:solidFill>
                  <a:schemeClr val="tx1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ミグダル観測の</a:t>
            </a:r>
            <a:endParaRPr kumimoji="1" lang="en-US" altLang="ja-JP" sz="2400" dirty="0">
              <a:solidFill>
                <a:schemeClr val="tx1"/>
              </a:solidFill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pPr algn="ctr"/>
            <a:r>
              <a:rPr kumimoji="1" lang="ja-JP" altLang="en-US" sz="2400">
                <a:solidFill>
                  <a:schemeClr val="tx1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観点では</a:t>
            </a:r>
            <a:r>
              <a:rPr kumimoji="1" lang="en-US" altLang="ja-JP" sz="2400" dirty="0">
                <a:solidFill>
                  <a:schemeClr val="tx1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……</a:t>
            </a:r>
            <a:endParaRPr kumimoji="1" lang="ja-JP" altLang="en-US" sz="2400">
              <a:solidFill>
                <a:schemeClr val="tx1"/>
              </a:solidFill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474160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59B2FC18-EB36-F24F-A5AB-961F0F715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2020/12/09
</a:t>
            </a:r>
            <a:r>
              <a:rPr kumimoji="1" lang="ja-JP" altLang="en-US"/>
              <a:t>ミグダル観測検討会</a:t>
            </a:r>
            <a:r>
              <a:rPr kumimoji="1" lang="en-US" altLang="ja-JP"/>
              <a:t>DAY2@</a:t>
            </a:r>
            <a:r>
              <a:rPr kumimoji="1" lang="ja-JP" altLang="en-US"/>
              <a:t>神戸大学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6EC946B-5C01-7D4A-8D38-98008540B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6FF05-5E8D-FD45-9492-E3A97546E97E}" type="slidenum">
              <a:rPr kumimoji="1" lang="ja-JP" altLang="en-US" smtClean="0"/>
              <a:t>5</a:t>
            </a:fld>
            <a:endParaRPr kumimoji="1" lang="ja-JP" altLang="en-US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30294519-BC04-CD48-9756-43346805C0F8}"/>
              </a:ext>
            </a:extLst>
          </p:cNvPr>
          <p:cNvSpPr txBox="1"/>
          <p:nvPr/>
        </p:nvSpPr>
        <p:spPr>
          <a:xfrm>
            <a:off x="194666" y="185192"/>
            <a:ext cx="36760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u="sng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AXEL concept</a:t>
            </a:r>
            <a:endParaRPr lang="ja-JP" altLang="en-US" sz="4000" u="sng">
              <a:solidFill>
                <a:srgbClr val="7030A0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CB13726C-F965-F948-B9B4-17E0B6BE263F}"/>
              </a:ext>
            </a:extLst>
          </p:cNvPr>
          <p:cNvGrpSpPr/>
          <p:nvPr/>
        </p:nvGrpSpPr>
        <p:grpSpPr>
          <a:xfrm>
            <a:off x="2094614" y="834496"/>
            <a:ext cx="7755957" cy="5481404"/>
            <a:chOff x="4318299" y="180404"/>
            <a:chExt cx="8663156" cy="6122551"/>
          </a:xfrm>
        </p:grpSpPr>
        <p:pic>
          <p:nvPicPr>
            <p:cNvPr id="33" name="図 32">
              <a:extLst>
                <a:ext uri="{FF2B5EF4-FFF2-40B4-BE49-F238E27FC236}">
                  <a16:creationId xmlns:a16="http://schemas.microsoft.com/office/drawing/2014/main" id="{3B3F1568-64AE-504D-9497-765309C99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99825" y="680694"/>
              <a:ext cx="8081630" cy="5387753"/>
            </a:xfrm>
            <a:prstGeom prst="rect">
              <a:avLst/>
            </a:prstGeom>
          </p:spPr>
        </p:pic>
        <p:cxnSp>
          <p:nvCxnSpPr>
            <p:cNvPr id="34" name="直線矢印コネクタ 33">
              <a:extLst>
                <a:ext uri="{FF2B5EF4-FFF2-40B4-BE49-F238E27FC236}">
                  <a16:creationId xmlns:a16="http://schemas.microsoft.com/office/drawing/2014/main" id="{828D3C99-420A-F341-8BB7-0E130B7C6288}"/>
                </a:ext>
              </a:extLst>
            </p:cNvPr>
            <p:cNvCxnSpPr/>
            <p:nvPr/>
          </p:nvCxnSpPr>
          <p:spPr>
            <a:xfrm flipV="1">
              <a:off x="9170374" y="2829489"/>
              <a:ext cx="611032" cy="66018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矢印コネクタ 34">
              <a:extLst>
                <a:ext uri="{FF2B5EF4-FFF2-40B4-BE49-F238E27FC236}">
                  <a16:creationId xmlns:a16="http://schemas.microsoft.com/office/drawing/2014/main" id="{97C91AB4-23F1-314E-AEA1-10280D6CE05C}"/>
                </a:ext>
              </a:extLst>
            </p:cNvPr>
            <p:cNvCxnSpPr/>
            <p:nvPr/>
          </p:nvCxnSpPr>
          <p:spPr>
            <a:xfrm flipH="1">
              <a:off x="7551884" y="2053212"/>
              <a:ext cx="1974370" cy="213321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テキスト ボックス 35">
                  <a:extLst>
                    <a:ext uri="{FF2B5EF4-FFF2-40B4-BE49-F238E27FC236}">
                      <a16:creationId xmlns:a16="http://schemas.microsoft.com/office/drawing/2014/main" id="{BCDA5040-D961-8942-9104-670926F5905F}"/>
                    </a:ext>
                  </a:extLst>
                </p:cNvPr>
                <p:cNvSpPr txBox="1"/>
                <p:nvPr/>
              </p:nvSpPr>
              <p:spPr>
                <a:xfrm>
                  <a:off x="8326010" y="2153923"/>
                  <a:ext cx="492443" cy="5064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kumimoji="1" lang="en-US" altLang="ja-JP" sz="2400" b="1" i="1" smtClean="0">
                                <a:solidFill>
                                  <a:srgbClr val="92D050"/>
                                </a:solidFill>
                                <a:latin typeface="Cambria Math" panose="02040503050406030204" pitchFamily="18" charset="0"/>
                                <a:ea typeface="Verdana" charset="0"/>
                                <a:cs typeface="Verdana" charset="0"/>
                              </a:rPr>
                            </m:ctrlPr>
                          </m:accPr>
                          <m:e>
                            <m:r>
                              <a:rPr kumimoji="1" lang="en-US" altLang="ja-JP" sz="2400" b="1" i="1" smtClean="0">
                                <a:solidFill>
                                  <a:srgbClr val="92D050"/>
                                </a:solidFill>
                                <a:latin typeface="Cambria Math" charset="0"/>
                                <a:ea typeface="Verdana" charset="0"/>
                                <a:cs typeface="Verdana" charset="0"/>
                              </a:rPr>
                              <m:t>𝑬</m:t>
                            </m:r>
                          </m:e>
                        </m:acc>
                      </m:oMath>
                    </m:oMathPara>
                  </a14:m>
                  <a:endParaRPr kumimoji="1" lang="en-US" altLang="ja-JP" sz="2400" b="1" dirty="0">
                    <a:solidFill>
                      <a:schemeClr val="accent2"/>
                    </a:solidFill>
                    <a:latin typeface="Verdana" charset="0"/>
                    <a:ea typeface="Verdana" charset="0"/>
                    <a:cs typeface="Verdana" charset="0"/>
                  </a:endParaRPr>
                </a:p>
              </p:txBody>
            </p:sp>
          </mc:Choice>
          <mc:Fallback xmlns="">
            <p:sp>
              <p:nvSpPr>
                <p:cNvPr id="36" name="テキスト ボックス 35">
                  <a:extLst>
                    <a:ext uri="{FF2B5EF4-FFF2-40B4-BE49-F238E27FC236}">
                      <a16:creationId xmlns:a16="http://schemas.microsoft.com/office/drawing/2014/main" id="{BCDA5040-D961-8942-9104-670926F590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6010" y="2153923"/>
                  <a:ext cx="492443" cy="506421"/>
                </a:xfrm>
                <a:prstGeom prst="rect">
                  <a:avLst/>
                </a:prstGeom>
                <a:blipFill>
                  <a:blip r:embed="rId3"/>
                  <a:stretch>
                    <a:fillRect b="-5405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7" name="直線矢印コネクタ 36">
              <a:extLst>
                <a:ext uri="{FF2B5EF4-FFF2-40B4-BE49-F238E27FC236}">
                  <a16:creationId xmlns:a16="http://schemas.microsoft.com/office/drawing/2014/main" id="{FBD03A50-B8CC-B140-A50A-9C5F41D75F20}"/>
                </a:ext>
              </a:extLst>
            </p:cNvPr>
            <p:cNvCxnSpPr/>
            <p:nvPr/>
          </p:nvCxnSpPr>
          <p:spPr>
            <a:xfrm flipV="1">
              <a:off x="9170374" y="3051259"/>
              <a:ext cx="611032" cy="66018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矢印コネクタ 37">
              <a:extLst>
                <a:ext uri="{FF2B5EF4-FFF2-40B4-BE49-F238E27FC236}">
                  <a16:creationId xmlns:a16="http://schemas.microsoft.com/office/drawing/2014/main" id="{9C6A6AFD-0744-054D-8A01-5FFC05779E3F}"/>
                </a:ext>
              </a:extLst>
            </p:cNvPr>
            <p:cNvCxnSpPr/>
            <p:nvPr/>
          </p:nvCxnSpPr>
          <p:spPr>
            <a:xfrm flipV="1">
              <a:off x="9374950" y="3240019"/>
              <a:ext cx="611032" cy="66018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矢印コネクタ 38">
              <a:extLst>
                <a:ext uri="{FF2B5EF4-FFF2-40B4-BE49-F238E27FC236}">
                  <a16:creationId xmlns:a16="http://schemas.microsoft.com/office/drawing/2014/main" id="{8CE966E6-2044-FD44-94E8-99014E5E72F8}"/>
                </a:ext>
              </a:extLst>
            </p:cNvPr>
            <p:cNvCxnSpPr/>
            <p:nvPr/>
          </p:nvCxnSpPr>
          <p:spPr>
            <a:xfrm flipV="1">
              <a:off x="8412573" y="3361227"/>
              <a:ext cx="611032" cy="66018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矢印コネクタ 49">
              <a:extLst>
                <a:ext uri="{FF2B5EF4-FFF2-40B4-BE49-F238E27FC236}">
                  <a16:creationId xmlns:a16="http://schemas.microsoft.com/office/drawing/2014/main" id="{1EF29690-91D4-D649-8233-16DDC61E9E1B}"/>
                </a:ext>
              </a:extLst>
            </p:cNvPr>
            <p:cNvCxnSpPr/>
            <p:nvPr/>
          </p:nvCxnSpPr>
          <p:spPr>
            <a:xfrm flipV="1">
              <a:off x="8741760" y="3007264"/>
              <a:ext cx="611032" cy="66018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1" name="図 50">
              <a:extLst>
                <a:ext uri="{FF2B5EF4-FFF2-40B4-BE49-F238E27FC236}">
                  <a16:creationId xmlns:a16="http://schemas.microsoft.com/office/drawing/2014/main" id="{BA61ECEF-F9DE-1440-8464-73640E4289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2958" y="2817566"/>
              <a:ext cx="1521385" cy="885373"/>
            </a:xfrm>
            <a:prstGeom prst="rect">
              <a:avLst/>
            </a:prstGeom>
          </p:spPr>
        </p:pic>
        <p:cxnSp>
          <p:nvCxnSpPr>
            <p:cNvPr id="60" name="直線矢印コネクタ 59">
              <a:extLst>
                <a:ext uri="{FF2B5EF4-FFF2-40B4-BE49-F238E27FC236}">
                  <a16:creationId xmlns:a16="http://schemas.microsoft.com/office/drawing/2014/main" id="{D641C13A-008B-AE4A-8CE8-9A3F7762007C}"/>
                </a:ext>
              </a:extLst>
            </p:cNvPr>
            <p:cNvCxnSpPr/>
            <p:nvPr/>
          </p:nvCxnSpPr>
          <p:spPr>
            <a:xfrm flipH="1">
              <a:off x="8526722" y="3305588"/>
              <a:ext cx="165503" cy="968394"/>
            </a:xfrm>
            <a:prstGeom prst="straightConnector1">
              <a:avLst/>
            </a:prstGeom>
            <a:ln w="38100">
              <a:solidFill>
                <a:srgbClr val="AD4EF5"/>
              </a:solidFill>
              <a:prstDash val="sysDot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線矢印コネクタ 60">
              <a:extLst>
                <a:ext uri="{FF2B5EF4-FFF2-40B4-BE49-F238E27FC236}">
                  <a16:creationId xmlns:a16="http://schemas.microsoft.com/office/drawing/2014/main" id="{BC846653-13F2-C746-94E1-146D110EB8E6}"/>
                </a:ext>
              </a:extLst>
            </p:cNvPr>
            <p:cNvCxnSpPr/>
            <p:nvPr/>
          </p:nvCxnSpPr>
          <p:spPr>
            <a:xfrm flipH="1" flipV="1">
              <a:off x="7804617" y="2918877"/>
              <a:ext cx="925837" cy="76198"/>
            </a:xfrm>
            <a:prstGeom prst="straightConnector1">
              <a:avLst/>
            </a:prstGeom>
            <a:ln w="38100">
              <a:solidFill>
                <a:srgbClr val="AD4EF5"/>
              </a:solidFill>
              <a:prstDash val="sysDot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線矢印コネクタ 61">
              <a:extLst>
                <a:ext uri="{FF2B5EF4-FFF2-40B4-BE49-F238E27FC236}">
                  <a16:creationId xmlns:a16="http://schemas.microsoft.com/office/drawing/2014/main" id="{1E66DC26-C2A0-B54E-AAD6-CBC9A5B30AE9}"/>
                </a:ext>
              </a:extLst>
            </p:cNvPr>
            <p:cNvCxnSpPr/>
            <p:nvPr/>
          </p:nvCxnSpPr>
          <p:spPr>
            <a:xfrm flipH="1">
              <a:off x="7912190" y="3378091"/>
              <a:ext cx="459182" cy="41056"/>
            </a:xfrm>
            <a:prstGeom prst="straightConnector1">
              <a:avLst/>
            </a:prstGeom>
            <a:ln w="38100">
              <a:solidFill>
                <a:srgbClr val="AD4EF5"/>
              </a:solidFill>
              <a:prstDash val="sysDot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線矢印コネクタ 62">
              <a:extLst>
                <a:ext uri="{FF2B5EF4-FFF2-40B4-BE49-F238E27FC236}">
                  <a16:creationId xmlns:a16="http://schemas.microsoft.com/office/drawing/2014/main" id="{E0841ACB-98E2-7145-8AB4-05DBFCB8ED89}"/>
                </a:ext>
              </a:extLst>
            </p:cNvPr>
            <p:cNvCxnSpPr/>
            <p:nvPr/>
          </p:nvCxnSpPr>
          <p:spPr>
            <a:xfrm flipV="1">
              <a:off x="8969479" y="2459509"/>
              <a:ext cx="424864" cy="451439"/>
            </a:xfrm>
            <a:prstGeom prst="straightConnector1">
              <a:avLst/>
            </a:prstGeom>
            <a:ln w="38100">
              <a:solidFill>
                <a:srgbClr val="AD4EF5"/>
              </a:solidFill>
              <a:prstDash val="sysDot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線矢印コネクタ 63">
              <a:extLst>
                <a:ext uri="{FF2B5EF4-FFF2-40B4-BE49-F238E27FC236}">
                  <a16:creationId xmlns:a16="http://schemas.microsoft.com/office/drawing/2014/main" id="{D78758FD-D5FA-3B4B-96E4-8A598A50C8DF}"/>
                </a:ext>
              </a:extLst>
            </p:cNvPr>
            <p:cNvCxnSpPr/>
            <p:nvPr/>
          </p:nvCxnSpPr>
          <p:spPr>
            <a:xfrm>
              <a:off x="8858713" y="3036895"/>
              <a:ext cx="178681" cy="937365"/>
            </a:xfrm>
            <a:prstGeom prst="straightConnector1">
              <a:avLst/>
            </a:prstGeom>
            <a:ln w="38100">
              <a:solidFill>
                <a:srgbClr val="AD4EF5"/>
              </a:solidFill>
              <a:prstDash val="sysDot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6" name="グループ化 65">
              <a:extLst>
                <a:ext uri="{FF2B5EF4-FFF2-40B4-BE49-F238E27FC236}">
                  <a16:creationId xmlns:a16="http://schemas.microsoft.com/office/drawing/2014/main" id="{5E5DC9A0-D325-BB44-A55D-F0B7D11AE28C}"/>
                </a:ext>
              </a:extLst>
            </p:cNvPr>
            <p:cNvGrpSpPr/>
            <p:nvPr/>
          </p:nvGrpSpPr>
          <p:grpSpPr>
            <a:xfrm>
              <a:off x="9192006" y="5581024"/>
              <a:ext cx="2829386" cy="721931"/>
              <a:chOff x="3693729" y="5253381"/>
              <a:chExt cx="2829386" cy="1151962"/>
            </a:xfrm>
          </p:grpSpPr>
          <p:sp>
            <p:nvSpPr>
              <p:cNvPr id="67" name="正方形/長方形 66">
                <a:extLst>
                  <a:ext uri="{FF2B5EF4-FFF2-40B4-BE49-F238E27FC236}">
                    <a16:creationId xmlns:a16="http://schemas.microsoft.com/office/drawing/2014/main" id="{71CED9FE-5140-404B-BCD1-DF216748DE34}"/>
                  </a:ext>
                </a:extLst>
              </p:cNvPr>
              <p:cNvSpPr/>
              <p:nvPr/>
            </p:nvSpPr>
            <p:spPr>
              <a:xfrm>
                <a:off x="3693729" y="5253381"/>
                <a:ext cx="2829386" cy="1080459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68" name="直線矢印コネクタ 67">
                <a:extLst>
                  <a:ext uri="{FF2B5EF4-FFF2-40B4-BE49-F238E27FC236}">
                    <a16:creationId xmlns:a16="http://schemas.microsoft.com/office/drawing/2014/main" id="{A7DAA4EB-A892-9445-A68C-D3D68AF48A0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73424" y="5617416"/>
                <a:ext cx="808835" cy="2"/>
              </a:xfrm>
              <a:prstGeom prst="straightConnector1">
                <a:avLst/>
              </a:prstGeom>
              <a:ln w="38100">
                <a:solidFill>
                  <a:srgbClr val="AD4EF5"/>
                </a:solidFill>
                <a:prstDash val="sysDot"/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直線矢印コネクタ 77">
                <a:extLst>
                  <a:ext uri="{FF2B5EF4-FFF2-40B4-BE49-F238E27FC236}">
                    <a16:creationId xmlns:a16="http://schemas.microsoft.com/office/drawing/2014/main" id="{9D6D4AD7-3199-F042-8B85-1966B9AC25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73424" y="6016564"/>
                <a:ext cx="818445" cy="0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テキスト ボックス 78">
                <a:extLst>
                  <a:ext uri="{FF2B5EF4-FFF2-40B4-BE49-F238E27FC236}">
                    <a16:creationId xmlns:a16="http://schemas.microsoft.com/office/drawing/2014/main" id="{13F85ABB-C026-E94A-B00A-8056F70263AD}"/>
                  </a:ext>
                </a:extLst>
              </p:cNvPr>
              <p:cNvSpPr txBox="1"/>
              <p:nvPr/>
            </p:nvSpPr>
            <p:spPr>
              <a:xfrm>
                <a:off x="4487705" y="5253381"/>
                <a:ext cx="2035410" cy="11519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Scintillation</a:t>
                </a:r>
              </a:p>
              <a:p>
                <a:r>
                  <a:rPr kumimoji="1" lang="en-US" altLang="ja-JP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Drift electrons</a:t>
                </a:r>
              </a:p>
            </p:txBody>
          </p:sp>
        </p:grpSp>
        <p:sp>
          <p:nvSpPr>
            <p:cNvPr id="80" name="テキスト ボックス 79">
              <a:extLst>
                <a:ext uri="{FF2B5EF4-FFF2-40B4-BE49-F238E27FC236}">
                  <a16:creationId xmlns:a16="http://schemas.microsoft.com/office/drawing/2014/main" id="{F567A1D3-4617-1742-B17C-3BD3178C763F}"/>
                </a:ext>
              </a:extLst>
            </p:cNvPr>
            <p:cNvSpPr txBox="1"/>
            <p:nvPr/>
          </p:nvSpPr>
          <p:spPr>
            <a:xfrm>
              <a:off x="4318299" y="5176985"/>
              <a:ext cx="3776640" cy="902596"/>
            </a:xfrm>
            <a:prstGeom prst="roundRect">
              <a:avLst>
                <a:gd name="adj" fmla="val 28143"/>
              </a:avLst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ja-JP" sz="2000" b="1" dirty="0">
                  <a:latin typeface="Verdana" charset="0"/>
                  <a:ea typeface="Verdana" charset="0"/>
                  <a:cs typeface="Verdana" charset="0"/>
                </a:rPr>
                <a:t>VUV PMTs</a:t>
              </a:r>
            </a:p>
            <a:p>
              <a:r>
                <a:rPr lang="ja-JP" altLang="en-US">
                  <a:latin typeface="Hiragino Kaku Gothic Pro W3" panose="020B0300000000000000" pitchFamily="34" charset="-128"/>
                  <a:ea typeface="Hiragino Kaku Gothic Pro W3" panose="020B0300000000000000" pitchFamily="34" charset="-128"/>
                  <a:cs typeface="Verdana" panose="020B0604030504040204" pitchFamily="34" charset="0"/>
                </a:rPr>
                <a:t>シンチレーション光</a:t>
              </a:r>
              <a:r>
                <a:rPr lang="en-US" altLang="ja-JP" dirty="0">
                  <a:latin typeface="Hiragino Kaku Gothic Pro W3" panose="020B0300000000000000" pitchFamily="34" charset="-128"/>
                  <a:ea typeface="Hiragino Kaku Gothic Pro W3" panose="020B0300000000000000" pitchFamily="34" charset="-128"/>
                  <a:cs typeface="Verdana" panose="020B0604030504040204" pitchFamily="34" charset="0"/>
                </a:rPr>
                <a:t>(S1)</a:t>
              </a:r>
              <a:r>
                <a:rPr lang="ja-JP" altLang="en-US">
                  <a:latin typeface="Hiragino Kaku Gothic Pro W3" panose="020B0300000000000000" pitchFamily="34" charset="-128"/>
                  <a:ea typeface="Hiragino Kaku Gothic Pro W3" panose="020B0300000000000000" pitchFamily="34" charset="-128"/>
                  <a:cs typeface="Verdana" panose="020B0604030504040204" pitchFamily="34" charset="0"/>
                </a:rPr>
                <a:t>検出</a:t>
              </a:r>
            </a:p>
          </p:txBody>
        </p:sp>
        <p:sp>
          <p:nvSpPr>
            <p:cNvPr id="81" name="テキスト ボックス 80">
              <a:extLst>
                <a:ext uri="{FF2B5EF4-FFF2-40B4-BE49-F238E27FC236}">
                  <a16:creationId xmlns:a16="http://schemas.microsoft.com/office/drawing/2014/main" id="{1E4D95CB-9D40-084E-8D7C-47EA485BB5C0}"/>
                </a:ext>
              </a:extLst>
            </p:cNvPr>
            <p:cNvSpPr txBox="1"/>
            <p:nvPr/>
          </p:nvSpPr>
          <p:spPr>
            <a:xfrm>
              <a:off x="9526253" y="180404"/>
              <a:ext cx="2414118" cy="829452"/>
            </a:xfrm>
            <a:prstGeom prst="roundRect">
              <a:avLst>
                <a:gd name="adj" fmla="val 15266"/>
              </a:avLst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ja-JP" sz="2000" b="1" dirty="0">
                  <a:latin typeface="Verdana" charset="0"/>
                  <a:ea typeface="Verdana" charset="0"/>
                  <a:cs typeface="Verdana" charset="0"/>
                </a:rPr>
                <a:t>ELCC</a:t>
              </a:r>
            </a:p>
            <a:p>
              <a:r>
                <a:rPr lang="ja-JP" altLang="en-US">
                  <a:latin typeface="Hiragino Kaku Gothic Pro W3" panose="020B0300000000000000" pitchFamily="34" charset="-128"/>
                  <a:ea typeface="Hiragino Kaku Gothic Pro W3" panose="020B0300000000000000" pitchFamily="34" charset="-128"/>
                  <a:cs typeface="Verdana" panose="020B0604030504040204" pitchFamily="34" charset="0"/>
                </a:rPr>
                <a:t>電離電子</a:t>
              </a:r>
              <a:r>
                <a:rPr lang="en-US" altLang="ja-JP" dirty="0">
                  <a:latin typeface="Hiragino Kaku Gothic Pro W3" panose="020B0300000000000000" pitchFamily="34" charset="-128"/>
                  <a:ea typeface="Hiragino Kaku Gothic Pro W3" panose="020B0300000000000000" pitchFamily="34" charset="-128"/>
                  <a:cs typeface="Verdana" panose="020B0604030504040204" pitchFamily="34" charset="0"/>
                </a:rPr>
                <a:t>(S2)</a:t>
              </a:r>
              <a:r>
                <a:rPr lang="ja-JP" altLang="en-US">
                  <a:latin typeface="Hiragino Kaku Gothic Pro W3" panose="020B0300000000000000" pitchFamily="34" charset="-128"/>
                  <a:ea typeface="Hiragino Kaku Gothic Pro W3" panose="020B0300000000000000" pitchFamily="34" charset="-128"/>
                  <a:cs typeface="Verdana" panose="020B0604030504040204" pitchFamily="34" charset="0"/>
                </a:rPr>
                <a:t>検出</a:t>
              </a:r>
            </a:p>
          </p:txBody>
        </p:sp>
        <p:cxnSp>
          <p:nvCxnSpPr>
            <p:cNvPr id="82" name="直線コネクタ 81">
              <a:extLst>
                <a:ext uri="{FF2B5EF4-FFF2-40B4-BE49-F238E27FC236}">
                  <a16:creationId xmlns:a16="http://schemas.microsoft.com/office/drawing/2014/main" id="{CC7AD6D7-E9E4-164D-A700-E330C4DD2CED}"/>
                </a:ext>
              </a:extLst>
            </p:cNvPr>
            <p:cNvCxnSpPr>
              <a:cxnSpLocks/>
              <a:stCxn id="81" idx="2"/>
            </p:cNvCxnSpPr>
            <p:nvPr/>
          </p:nvCxnSpPr>
          <p:spPr>
            <a:xfrm flipH="1">
              <a:off x="9985989" y="1009856"/>
              <a:ext cx="747323" cy="156246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線コネクタ 82">
              <a:extLst>
                <a:ext uri="{FF2B5EF4-FFF2-40B4-BE49-F238E27FC236}">
                  <a16:creationId xmlns:a16="http://schemas.microsoft.com/office/drawing/2014/main" id="{4473509D-85D8-9240-8FB9-F9D675E7DC56}"/>
                </a:ext>
              </a:extLst>
            </p:cNvPr>
            <p:cNvCxnSpPr>
              <a:cxnSpLocks/>
              <a:endCxn id="80" idx="0"/>
            </p:cNvCxnSpPr>
            <p:nvPr/>
          </p:nvCxnSpPr>
          <p:spPr>
            <a:xfrm flipH="1">
              <a:off x="6206619" y="3974259"/>
              <a:ext cx="1033984" cy="120272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テキスト ボックス 83">
            <a:extLst>
              <a:ext uri="{FF2B5EF4-FFF2-40B4-BE49-F238E27FC236}">
                <a16:creationId xmlns:a16="http://schemas.microsoft.com/office/drawing/2014/main" id="{DA918A76-D4F0-9E43-A202-514430C57D37}"/>
              </a:ext>
            </a:extLst>
          </p:cNvPr>
          <p:cNvSpPr txBox="1"/>
          <p:nvPr/>
        </p:nvSpPr>
        <p:spPr>
          <a:xfrm>
            <a:off x="3900227" y="434386"/>
            <a:ext cx="52325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</a:t>
            </a:r>
            <a:r>
              <a:rPr lang="en-US" altLang="ja-JP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ja-JP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</a:t>
            </a:r>
            <a:r>
              <a:rPr lang="en-US" altLang="ja-JP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enon </a:t>
            </a:r>
            <a:r>
              <a:rPr lang="en-US" altLang="ja-JP" sz="2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en-US" altLang="ja-JP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lectro</a:t>
            </a:r>
            <a:r>
              <a:rPr lang="en-US" altLang="ja-JP" sz="2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</a:t>
            </a:r>
            <a:r>
              <a:rPr lang="en-US" altLang="ja-JP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uminescence</a:t>
            </a:r>
            <a:r>
              <a:rPr lang="en-US" altLang="ja-JP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detector</a:t>
            </a: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290EF57C-C74C-2948-BBBE-47E6B9C1B941}"/>
              </a:ext>
            </a:extLst>
          </p:cNvPr>
          <p:cNvSpPr txBox="1"/>
          <p:nvPr/>
        </p:nvSpPr>
        <p:spPr>
          <a:xfrm>
            <a:off x="83977" y="1072445"/>
            <a:ext cx="4530407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高圧キセノンガス</a:t>
            </a:r>
            <a:r>
              <a:rPr kumimoji="1"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TPC (8 bar</a:t>
            </a:r>
            <a:r>
              <a:rPr kumimoji="1"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まで</a:t>
            </a:r>
            <a:r>
              <a:rPr kumimoji="1"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)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二重ベータ崩壊核</a:t>
            </a:r>
            <a:r>
              <a:rPr kumimoji="1"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: </a:t>
            </a:r>
            <a:r>
              <a:rPr kumimoji="1" lang="en-US" altLang="ja-JP" sz="2000" baseline="30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136</a:t>
            </a:r>
            <a:r>
              <a:rPr kumimoji="1"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Xe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kumimoji="1" lang="ja-JP" altLang="en-US" sz="2000" b="1">
                <a:solidFill>
                  <a:schemeClr val="accent2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高エネルギー分解能</a:t>
            </a:r>
            <a:br>
              <a:rPr lang="en-US" altLang="ja-JP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- EL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読み出し</a:t>
            </a:r>
            <a:b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</a:b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- 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独自の電離電子検出機構</a:t>
            </a:r>
            <a:b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</a:b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  (ELCC)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ja-JP" altLang="en-US" sz="2000" b="1">
                <a:solidFill>
                  <a:schemeClr val="accent2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大質量</a:t>
            </a:r>
            <a:br>
              <a:rPr lang="en-US" altLang="ja-JP" sz="2000" b="1" dirty="0">
                <a:solidFill>
                  <a:schemeClr val="accent2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</a:b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- </a:t>
            </a:r>
            <a:r>
              <a:rPr lang="en-US" altLang="ja-JP" sz="2000" baseline="30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136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Xe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の濃縮が可能</a:t>
            </a:r>
            <a:b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</a:b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- 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検出媒体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 = 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崩壊核</a:t>
            </a:r>
            <a:b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</a:b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- 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拡張可能な電子検出面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ja-JP" altLang="en-US" sz="2000" b="1">
                <a:solidFill>
                  <a:schemeClr val="accent2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背景事象除去</a:t>
            </a:r>
            <a:b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</a:b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- 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三次元飛跡再構成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837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40A36FAA-0F87-7144-A79D-C9D16551F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2020/12/09
</a:t>
            </a:r>
            <a:r>
              <a:rPr kumimoji="1" lang="ja-JP" altLang="en-US"/>
              <a:t>ミグダル観測検討会</a:t>
            </a:r>
            <a:r>
              <a:rPr kumimoji="1" lang="en-US" altLang="ja-JP"/>
              <a:t>DAY2@</a:t>
            </a:r>
            <a:r>
              <a:rPr kumimoji="1" lang="ja-JP" altLang="en-US"/>
              <a:t>神戸大学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A23ECED-520A-CF4C-A59B-E6EDD0E80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6FF05-5E8D-FD45-9492-E3A97546E97E}" type="slidenum">
              <a:rPr kumimoji="1" lang="ja-JP" altLang="en-US" smtClean="0"/>
              <a:t>6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CD37FC2-47E8-2444-94DD-23DFEC7F01A5}"/>
              </a:ext>
            </a:extLst>
          </p:cNvPr>
          <p:cNvSpPr txBox="1"/>
          <p:nvPr/>
        </p:nvSpPr>
        <p:spPr>
          <a:xfrm>
            <a:off x="56405" y="185192"/>
            <a:ext cx="92483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u="sng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ELCC</a:t>
            </a:r>
            <a:r>
              <a:rPr kumimoji="1" lang="en-US" altLang="ja-JP" sz="2800" u="sng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kumimoji="1" lang="en-US" altLang="ja-JP" sz="2800" b="1" u="sng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kumimoji="1" lang="en-US" altLang="ja-JP" sz="2800" u="sng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lectroluminescence </a:t>
            </a:r>
            <a:r>
              <a:rPr kumimoji="1" lang="en-US" altLang="ja-JP" sz="2800" b="1" u="sng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</a:t>
            </a:r>
            <a:r>
              <a:rPr kumimoji="1" lang="en-US" altLang="ja-JP" sz="2800" u="sng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ight </a:t>
            </a:r>
            <a:r>
              <a:rPr kumimoji="1" lang="en-US" altLang="ja-JP" sz="2800" b="1" u="sng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kumimoji="1" lang="en-US" altLang="ja-JP" sz="2800" u="sng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ollection </a:t>
            </a:r>
            <a:r>
              <a:rPr kumimoji="1" lang="en-US" altLang="ja-JP" sz="2800" b="1" u="sng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kumimoji="1" lang="en-US" altLang="ja-JP" sz="2800" u="sng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ell)</a:t>
            </a:r>
            <a:endParaRPr kumimoji="1" lang="ja-JP" altLang="en-US" sz="2800" u="sng">
              <a:solidFill>
                <a:srgbClr val="7030A0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FD1E2DAF-B1E1-8843-B755-DF0247DD8F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655" y="2319573"/>
            <a:ext cx="2951263" cy="2160160"/>
          </a:xfrm>
          <a:prstGeom prst="rect">
            <a:avLst/>
          </a:prstGeom>
        </p:spPr>
      </p:pic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73B7C94A-BE86-724B-A140-703175109458}"/>
              </a:ext>
            </a:extLst>
          </p:cNvPr>
          <p:cNvGrpSpPr/>
          <p:nvPr/>
        </p:nvGrpSpPr>
        <p:grpSpPr>
          <a:xfrm rot="5400000">
            <a:off x="5252977" y="2382199"/>
            <a:ext cx="4967029" cy="2981275"/>
            <a:chOff x="2844800" y="1511300"/>
            <a:chExt cx="6390066" cy="3835400"/>
          </a:xfrm>
        </p:grpSpPr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D071B89F-BB90-B643-9FFC-8FC1F296B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44800" y="1511300"/>
              <a:ext cx="3454400" cy="3835400"/>
            </a:xfrm>
            <a:prstGeom prst="rect">
              <a:avLst/>
            </a:prstGeom>
          </p:spPr>
        </p:pic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D8A19536-F88F-504F-B6C7-A56690DBB9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80466" y="1511300"/>
              <a:ext cx="3454400" cy="3835400"/>
            </a:xfrm>
            <a:prstGeom prst="rect">
              <a:avLst/>
            </a:prstGeom>
          </p:spPr>
        </p:pic>
      </p:grp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6A540B01-34A7-E94D-88C3-FDB757876F78}"/>
              </a:ext>
            </a:extLst>
          </p:cNvPr>
          <p:cNvSpPr txBox="1"/>
          <p:nvPr/>
        </p:nvSpPr>
        <p:spPr>
          <a:xfrm>
            <a:off x="116693" y="1016317"/>
            <a:ext cx="70294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電子をセルに引き込んで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EL 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→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 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エネルギー測定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+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飛跡検出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低い位置依存性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堅牢構造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 &amp; 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ユニット化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 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→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 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容易に大型化可能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7F931F3E-9A44-9C43-8542-7D1362B75AFB}"/>
              </a:ext>
            </a:extLst>
          </p:cNvPr>
          <p:cNvCxnSpPr/>
          <p:nvPr/>
        </p:nvCxnSpPr>
        <p:spPr>
          <a:xfrm>
            <a:off x="6551868" y="6043448"/>
            <a:ext cx="767255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488BE71C-A572-3141-A84F-8F305241AEA8}"/>
              </a:ext>
            </a:extLst>
          </p:cNvPr>
          <p:cNvCxnSpPr>
            <a:cxnSpLocks/>
          </p:cNvCxnSpPr>
          <p:nvPr/>
        </p:nvCxnSpPr>
        <p:spPr>
          <a:xfrm>
            <a:off x="8280819" y="6043448"/>
            <a:ext cx="467710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7D1C8029-689C-5F4C-9DF5-10779C443B64}"/>
              </a:ext>
            </a:extLst>
          </p:cNvPr>
          <p:cNvSpPr txBox="1"/>
          <p:nvPr/>
        </p:nvSpPr>
        <p:spPr>
          <a:xfrm>
            <a:off x="6689273" y="6043448"/>
            <a:ext cx="4924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Century Gothic" panose="020B0502020202020204" pitchFamily="34" charset="0"/>
                <a:cs typeface="Verdana" panose="020B0604030504040204" pitchFamily="34" charset="0"/>
              </a:rPr>
              <a:t>E</a:t>
            </a:r>
            <a:r>
              <a:rPr kumimoji="1" lang="en-US" altLang="ja-JP" sz="2000" baseline="-25000" dirty="0">
                <a:latin typeface="Century Gothic" panose="020B0502020202020204" pitchFamily="34" charset="0"/>
                <a:cs typeface="Verdana" panose="020B0604030504040204" pitchFamily="34" charset="0"/>
              </a:rPr>
              <a:t>EL</a:t>
            </a:r>
            <a:endParaRPr kumimoji="1" lang="ja-JP" altLang="en-US" sz="2000">
              <a:latin typeface="Century Gothic" panose="020B0502020202020204" pitchFamily="34" charset="0"/>
              <a:cs typeface="Verdana" panose="020B0604030504040204" pitchFamily="34" charset="0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193A9DEF-A61C-784E-BA71-3BB39655C1E2}"/>
              </a:ext>
            </a:extLst>
          </p:cNvPr>
          <p:cNvSpPr txBox="1"/>
          <p:nvPr/>
        </p:nvSpPr>
        <p:spPr>
          <a:xfrm>
            <a:off x="8197119" y="6044165"/>
            <a:ext cx="6351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err="1">
                <a:latin typeface="Century Gothic" panose="020B0502020202020204" pitchFamily="34" charset="0"/>
                <a:cs typeface="Verdana" panose="020B0604030504040204" pitchFamily="34" charset="0"/>
              </a:rPr>
              <a:t>E</a:t>
            </a:r>
            <a:r>
              <a:rPr lang="en-US" altLang="ja-JP" sz="2000" baseline="-25000" dirty="0" err="1">
                <a:latin typeface="Century Gothic" panose="020B0502020202020204" pitchFamily="34" charset="0"/>
                <a:cs typeface="Verdana" panose="020B0604030504040204" pitchFamily="34" charset="0"/>
              </a:rPr>
              <a:t>drift</a:t>
            </a:r>
            <a:endParaRPr kumimoji="1" lang="ja-JP" altLang="en-US" sz="2000">
              <a:latin typeface="Century Gothic" panose="020B0502020202020204" pitchFamily="34" charset="0"/>
              <a:cs typeface="Verdana" panose="020B0604030504040204" pitchFamily="34" charset="0"/>
            </a:endParaRPr>
          </a:p>
        </p:txBody>
      </p: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59223995-E757-0948-801F-EBB2AB59DC43}"/>
              </a:ext>
            </a:extLst>
          </p:cNvPr>
          <p:cNvGrpSpPr/>
          <p:nvPr/>
        </p:nvGrpSpPr>
        <p:grpSpPr>
          <a:xfrm>
            <a:off x="7420409" y="4016311"/>
            <a:ext cx="380232" cy="369332"/>
            <a:chOff x="966952" y="4340772"/>
            <a:chExt cx="380232" cy="369332"/>
          </a:xfrm>
        </p:grpSpPr>
        <p:sp>
          <p:nvSpPr>
            <p:cNvPr id="30" name="円/楕円 29">
              <a:extLst>
                <a:ext uri="{FF2B5EF4-FFF2-40B4-BE49-F238E27FC236}">
                  <a16:creationId xmlns:a16="http://schemas.microsoft.com/office/drawing/2014/main" id="{5B71C3F5-92EA-4341-B79E-AE1C5EE52608}"/>
                </a:ext>
              </a:extLst>
            </p:cNvPr>
            <p:cNvSpPr/>
            <p:nvPr/>
          </p:nvSpPr>
          <p:spPr>
            <a:xfrm>
              <a:off x="985120" y="4385602"/>
              <a:ext cx="291784" cy="29178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47FCC433-5BAA-CC4F-B370-BB5765BC89C4}"/>
                </a:ext>
              </a:extLst>
            </p:cNvPr>
            <p:cNvSpPr txBox="1"/>
            <p:nvPr/>
          </p:nvSpPr>
          <p:spPr>
            <a:xfrm>
              <a:off x="966952" y="4340772"/>
              <a:ext cx="3802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e</a:t>
              </a:r>
              <a:r>
                <a:rPr kumimoji="1" lang="en-US" altLang="ja-JP" baseline="30000" dirty="0"/>
                <a:t>-</a:t>
              </a:r>
              <a:endParaRPr kumimoji="1" lang="ja-JP" altLang="en-US"/>
            </a:p>
          </p:txBody>
        </p:sp>
      </p:grp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EF144AB1-557E-2242-B747-0E10CC20A067}"/>
              </a:ext>
            </a:extLst>
          </p:cNvPr>
          <p:cNvGrpSpPr/>
          <p:nvPr/>
        </p:nvGrpSpPr>
        <p:grpSpPr>
          <a:xfrm>
            <a:off x="8141851" y="5178590"/>
            <a:ext cx="380232" cy="369332"/>
            <a:chOff x="966952" y="4340772"/>
            <a:chExt cx="380232" cy="369332"/>
          </a:xfrm>
        </p:grpSpPr>
        <p:sp>
          <p:nvSpPr>
            <p:cNvPr id="33" name="円/楕円 32">
              <a:extLst>
                <a:ext uri="{FF2B5EF4-FFF2-40B4-BE49-F238E27FC236}">
                  <a16:creationId xmlns:a16="http://schemas.microsoft.com/office/drawing/2014/main" id="{4DC6F84E-65A0-1A4F-BC0F-785056522299}"/>
                </a:ext>
              </a:extLst>
            </p:cNvPr>
            <p:cNvSpPr/>
            <p:nvPr/>
          </p:nvSpPr>
          <p:spPr>
            <a:xfrm>
              <a:off x="985120" y="4385602"/>
              <a:ext cx="291784" cy="29178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07290254-3F9C-2845-A83A-AB0D2BB04BC5}"/>
                </a:ext>
              </a:extLst>
            </p:cNvPr>
            <p:cNvSpPr txBox="1"/>
            <p:nvPr/>
          </p:nvSpPr>
          <p:spPr>
            <a:xfrm>
              <a:off x="966952" y="4340772"/>
              <a:ext cx="3802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e</a:t>
              </a:r>
              <a:r>
                <a:rPr kumimoji="1" lang="en-US" altLang="ja-JP" baseline="30000" dirty="0"/>
                <a:t>-</a:t>
              </a:r>
              <a:endParaRPr kumimoji="1" lang="ja-JP" altLang="en-US"/>
            </a:p>
          </p:txBody>
        </p:sp>
      </p:grp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C621FDE3-2939-C840-BA38-E3E0E8C30419}"/>
              </a:ext>
            </a:extLst>
          </p:cNvPr>
          <p:cNvGrpSpPr/>
          <p:nvPr/>
        </p:nvGrpSpPr>
        <p:grpSpPr>
          <a:xfrm>
            <a:off x="2964465" y="2031980"/>
            <a:ext cx="3246124" cy="2623615"/>
            <a:chOff x="47386" y="3559062"/>
            <a:chExt cx="3246124" cy="2623615"/>
          </a:xfrm>
        </p:grpSpPr>
        <p:grpSp>
          <p:nvGrpSpPr>
            <p:cNvPr id="26" name="グループ化 25">
              <a:extLst>
                <a:ext uri="{FF2B5EF4-FFF2-40B4-BE49-F238E27FC236}">
                  <a16:creationId xmlns:a16="http://schemas.microsoft.com/office/drawing/2014/main" id="{3ACA2875-7E9C-E44F-B62C-60105DE82EAE}"/>
                </a:ext>
              </a:extLst>
            </p:cNvPr>
            <p:cNvGrpSpPr/>
            <p:nvPr/>
          </p:nvGrpSpPr>
          <p:grpSpPr>
            <a:xfrm>
              <a:off x="2770392" y="4422571"/>
              <a:ext cx="380232" cy="369332"/>
              <a:chOff x="966952" y="4340772"/>
              <a:chExt cx="380232" cy="369332"/>
            </a:xfrm>
          </p:grpSpPr>
          <p:sp>
            <p:nvSpPr>
              <p:cNvPr id="57" name="円/楕円 56">
                <a:extLst>
                  <a:ext uri="{FF2B5EF4-FFF2-40B4-BE49-F238E27FC236}">
                    <a16:creationId xmlns:a16="http://schemas.microsoft.com/office/drawing/2014/main" id="{A63FBCC9-4033-484A-8A02-972ABD467B27}"/>
                  </a:ext>
                </a:extLst>
              </p:cNvPr>
              <p:cNvSpPr/>
              <p:nvPr/>
            </p:nvSpPr>
            <p:spPr>
              <a:xfrm>
                <a:off x="985120" y="4385602"/>
                <a:ext cx="291784" cy="291784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8" name="テキスト ボックス 57">
                <a:extLst>
                  <a:ext uri="{FF2B5EF4-FFF2-40B4-BE49-F238E27FC236}">
                    <a16:creationId xmlns:a16="http://schemas.microsoft.com/office/drawing/2014/main" id="{CABC6CCF-9B30-5649-801C-F2450E1F13A6}"/>
                  </a:ext>
                </a:extLst>
              </p:cNvPr>
              <p:cNvSpPr txBox="1"/>
              <p:nvPr/>
            </p:nvSpPr>
            <p:spPr>
              <a:xfrm>
                <a:off x="966952" y="4340772"/>
                <a:ext cx="3802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e</a:t>
                </a:r>
                <a:r>
                  <a:rPr kumimoji="1" lang="en-US" altLang="ja-JP" baseline="30000" dirty="0"/>
                  <a:t>-</a:t>
                </a:r>
                <a:endParaRPr kumimoji="1" lang="ja-JP" altLang="en-US"/>
              </a:p>
            </p:txBody>
          </p:sp>
        </p:grpSp>
        <p:grpSp>
          <p:nvGrpSpPr>
            <p:cNvPr id="35" name="グループ化 34">
              <a:extLst>
                <a:ext uri="{FF2B5EF4-FFF2-40B4-BE49-F238E27FC236}">
                  <a16:creationId xmlns:a16="http://schemas.microsoft.com/office/drawing/2014/main" id="{7ADEB004-4F35-904A-B2E9-8823232B8884}"/>
                </a:ext>
              </a:extLst>
            </p:cNvPr>
            <p:cNvGrpSpPr/>
            <p:nvPr/>
          </p:nvGrpSpPr>
          <p:grpSpPr>
            <a:xfrm>
              <a:off x="2011048" y="4369207"/>
              <a:ext cx="482116" cy="476060"/>
              <a:chOff x="985119" y="5004284"/>
              <a:chExt cx="482116" cy="476060"/>
            </a:xfrm>
          </p:grpSpPr>
          <p:sp>
            <p:nvSpPr>
              <p:cNvPr id="55" name="円/楕円 54">
                <a:extLst>
                  <a:ext uri="{FF2B5EF4-FFF2-40B4-BE49-F238E27FC236}">
                    <a16:creationId xmlns:a16="http://schemas.microsoft.com/office/drawing/2014/main" id="{A541824B-C4B0-3441-BEB6-711B9205B03A}"/>
                  </a:ext>
                </a:extLst>
              </p:cNvPr>
              <p:cNvSpPr/>
              <p:nvPr/>
            </p:nvSpPr>
            <p:spPr>
              <a:xfrm>
                <a:off x="985119" y="5004284"/>
                <a:ext cx="476060" cy="476060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6" name="テキスト ボックス 55">
                <a:extLst>
                  <a:ext uri="{FF2B5EF4-FFF2-40B4-BE49-F238E27FC236}">
                    <a16:creationId xmlns:a16="http://schemas.microsoft.com/office/drawing/2014/main" id="{846C1AFD-49D9-874B-BB59-1DAA7DC01F19}"/>
                  </a:ext>
                </a:extLst>
              </p:cNvPr>
              <p:cNvSpPr txBox="1"/>
              <p:nvPr/>
            </p:nvSpPr>
            <p:spPr>
              <a:xfrm>
                <a:off x="1005058" y="5057648"/>
                <a:ext cx="4621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dirty="0" er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rPr>
                  <a:t>Xe</a:t>
                </a:r>
                <a:endParaRPr kumimoji="1" lang="ja-JP" altLang="en-US">
                  <a:solidFill>
                    <a:schemeClr val="accent1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  <p:grpSp>
          <p:nvGrpSpPr>
            <p:cNvPr id="36" name="グループ化 35">
              <a:extLst>
                <a:ext uri="{FF2B5EF4-FFF2-40B4-BE49-F238E27FC236}">
                  <a16:creationId xmlns:a16="http://schemas.microsoft.com/office/drawing/2014/main" id="{C42EB664-20A9-2F40-A5CE-08638928FAC0}"/>
                </a:ext>
              </a:extLst>
            </p:cNvPr>
            <p:cNvGrpSpPr/>
            <p:nvPr/>
          </p:nvGrpSpPr>
          <p:grpSpPr>
            <a:xfrm>
              <a:off x="1245648" y="4379160"/>
              <a:ext cx="482116" cy="476060"/>
              <a:chOff x="985119" y="5004284"/>
              <a:chExt cx="482116" cy="476060"/>
            </a:xfrm>
          </p:grpSpPr>
          <p:sp>
            <p:nvSpPr>
              <p:cNvPr id="53" name="円/楕円 52">
                <a:extLst>
                  <a:ext uri="{FF2B5EF4-FFF2-40B4-BE49-F238E27FC236}">
                    <a16:creationId xmlns:a16="http://schemas.microsoft.com/office/drawing/2014/main" id="{9906F960-A196-7640-AE15-AD2AE437830B}"/>
                  </a:ext>
                </a:extLst>
              </p:cNvPr>
              <p:cNvSpPr/>
              <p:nvPr/>
            </p:nvSpPr>
            <p:spPr>
              <a:xfrm>
                <a:off x="985119" y="5004284"/>
                <a:ext cx="476060" cy="476060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4" name="テキスト ボックス 53">
                <a:extLst>
                  <a:ext uri="{FF2B5EF4-FFF2-40B4-BE49-F238E27FC236}">
                    <a16:creationId xmlns:a16="http://schemas.microsoft.com/office/drawing/2014/main" id="{EF83B504-834E-AB4D-9885-FCD4DCD01E00}"/>
                  </a:ext>
                </a:extLst>
              </p:cNvPr>
              <p:cNvSpPr txBox="1"/>
              <p:nvPr/>
            </p:nvSpPr>
            <p:spPr>
              <a:xfrm>
                <a:off x="1005058" y="5057648"/>
                <a:ext cx="4621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dirty="0" er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rPr>
                  <a:t>Xe</a:t>
                </a:r>
                <a:endParaRPr kumimoji="1" lang="ja-JP" altLang="en-US">
                  <a:solidFill>
                    <a:schemeClr val="accent1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  <p:grpSp>
          <p:nvGrpSpPr>
            <p:cNvPr id="37" name="グループ化 36">
              <a:extLst>
                <a:ext uri="{FF2B5EF4-FFF2-40B4-BE49-F238E27FC236}">
                  <a16:creationId xmlns:a16="http://schemas.microsoft.com/office/drawing/2014/main" id="{3C9AE67F-6FA7-6543-A96D-7AB83DF6FB15}"/>
                </a:ext>
              </a:extLst>
            </p:cNvPr>
            <p:cNvGrpSpPr/>
            <p:nvPr/>
          </p:nvGrpSpPr>
          <p:grpSpPr>
            <a:xfrm>
              <a:off x="483320" y="4379160"/>
              <a:ext cx="482116" cy="476060"/>
              <a:chOff x="985119" y="5004284"/>
              <a:chExt cx="482116" cy="476060"/>
            </a:xfrm>
          </p:grpSpPr>
          <p:sp>
            <p:nvSpPr>
              <p:cNvPr id="51" name="円/楕円 50">
                <a:extLst>
                  <a:ext uri="{FF2B5EF4-FFF2-40B4-BE49-F238E27FC236}">
                    <a16:creationId xmlns:a16="http://schemas.microsoft.com/office/drawing/2014/main" id="{A33F1A2B-448D-BA44-AE52-F6883EFDE895}"/>
                  </a:ext>
                </a:extLst>
              </p:cNvPr>
              <p:cNvSpPr/>
              <p:nvPr/>
            </p:nvSpPr>
            <p:spPr>
              <a:xfrm>
                <a:off x="985119" y="5004284"/>
                <a:ext cx="476060" cy="476060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2" name="テキスト ボックス 51">
                <a:extLst>
                  <a:ext uri="{FF2B5EF4-FFF2-40B4-BE49-F238E27FC236}">
                    <a16:creationId xmlns:a16="http://schemas.microsoft.com/office/drawing/2014/main" id="{DD4E2E61-1AE0-1E4D-A5C6-2DF42811BD53}"/>
                  </a:ext>
                </a:extLst>
              </p:cNvPr>
              <p:cNvSpPr txBox="1"/>
              <p:nvPr/>
            </p:nvSpPr>
            <p:spPr>
              <a:xfrm>
                <a:off x="1005058" y="5057648"/>
                <a:ext cx="4621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dirty="0" er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rPr>
                  <a:t>Xe</a:t>
                </a:r>
                <a:endParaRPr kumimoji="1" lang="ja-JP" altLang="en-US">
                  <a:solidFill>
                    <a:schemeClr val="accent1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  <p:cxnSp>
          <p:nvCxnSpPr>
            <p:cNvPr id="38" name="直線矢印コネクタ 37">
              <a:extLst>
                <a:ext uri="{FF2B5EF4-FFF2-40B4-BE49-F238E27FC236}">
                  <a16:creationId xmlns:a16="http://schemas.microsoft.com/office/drawing/2014/main" id="{DA8B49A7-74C1-7B4B-B6D0-7945719D8CB9}"/>
                </a:ext>
              </a:extLst>
            </p:cNvPr>
            <p:cNvCxnSpPr>
              <a:stCxn id="58" idx="1"/>
              <a:endCxn id="56" idx="3"/>
            </p:cNvCxnSpPr>
            <p:nvPr/>
          </p:nvCxnSpPr>
          <p:spPr>
            <a:xfrm flipH="1">
              <a:off x="2493164" y="4607237"/>
              <a:ext cx="277228" cy="0"/>
            </a:xfrm>
            <a:prstGeom prst="straightConnector1">
              <a:avLst/>
            </a:prstGeom>
            <a:ln w="5715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矢印コネクタ 38">
              <a:extLst>
                <a:ext uri="{FF2B5EF4-FFF2-40B4-BE49-F238E27FC236}">
                  <a16:creationId xmlns:a16="http://schemas.microsoft.com/office/drawing/2014/main" id="{336EA356-B3D8-F744-AFC5-F7B6CF61E2C4}"/>
                </a:ext>
              </a:extLst>
            </p:cNvPr>
            <p:cNvCxnSpPr/>
            <p:nvPr/>
          </p:nvCxnSpPr>
          <p:spPr>
            <a:xfrm flipH="1">
              <a:off x="1721708" y="4617190"/>
              <a:ext cx="277228" cy="0"/>
            </a:xfrm>
            <a:prstGeom prst="straightConnector1">
              <a:avLst/>
            </a:prstGeom>
            <a:ln w="5715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矢印コネクタ 39">
              <a:extLst>
                <a:ext uri="{FF2B5EF4-FFF2-40B4-BE49-F238E27FC236}">
                  <a16:creationId xmlns:a16="http://schemas.microsoft.com/office/drawing/2014/main" id="{4D71F9F7-634D-E445-9F43-3B7665E0DD42}"/>
                </a:ext>
              </a:extLst>
            </p:cNvPr>
            <p:cNvCxnSpPr/>
            <p:nvPr/>
          </p:nvCxnSpPr>
          <p:spPr>
            <a:xfrm flipH="1">
              <a:off x="959380" y="4617190"/>
              <a:ext cx="277228" cy="0"/>
            </a:xfrm>
            <a:prstGeom prst="straightConnector1">
              <a:avLst/>
            </a:prstGeom>
            <a:ln w="5715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矢印コネクタ 40">
              <a:extLst>
                <a:ext uri="{FF2B5EF4-FFF2-40B4-BE49-F238E27FC236}">
                  <a16:creationId xmlns:a16="http://schemas.microsoft.com/office/drawing/2014/main" id="{192E7EC7-6A5D-3D4F-B8AF-0368659245DE}"/>
                </a:ext>
              </a:extLst>
            </p:cNvPr>
            <p:cNvCxnSpPr/>
            <p:nvPr/>
          </p:nvCxnSpPr>
          <p:spPr>
            <a:xfrm flipH="1">
              <a:off x="193392" y="4617190"/>
              <a:ext cx="277228" cy="0"/>
            </a:xfrm>
            <a:prstGeom prst="straightConnector1">
              <a:avLst/>
            </a:prstGeom>
            <a:ln w="5715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矢印コネクタ 41">
              <a:extLst>
                <a:ext uri="{FF2B5EF4-FFF2-40B4-BE49-F238E27FC236}">
                  <a16:creationId xmlns:a16="http://schemas.microsoft.com/office/drawing/2014/main" id="{57287DC0-B608-DC45-9C3E-D870974516B5}"/>
                </a:ext>
              </a:extLst>
            </p:cNvPr>
            <p:cNvCxnSpPr/>
            <p:nvPr/>
          </p:nvCxnSpPr>
          <p:spPr>
            <a:xfrm flipH="1">
              <a:off x="1671621" y="4876291"/>
              <a:ext cx="534312" cy="273101"/>
            </a:xfrm>
            <a:prstGeom prst="straightConnector1">
              <a:avLst/>
            </a:prstGeom>
            <a:ln w="38100">
              <a:solidFill>
                <a:srgbClr val="7030A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矢印コネクタ 42">
              <a:extLst>
                <a:ext uri="{FF2B5EF4-FFF2-40B4-BE49-F238E27FC236}">
                  <a16:creationId xmlns:a16="http://schemas.microsoft.com/office/drawing/2014/main" id="{405535D3-3116-3A4A-835F-326D5DEF614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16329" y="4084988"/>
              <a:ext cx="534312" cy="273101"/>
            </a:xfrm>
            <a:prstGeom prst="straightConnector1">
              <a:avLst/>
            </a:prstGeom>
            <a:ln w="38100">
              <a:solidFill>
                <a:srgbClr val="7030A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矢印コネクタ 43">
              <a:extLst>
                <a:ext uri="{FF2B5EF4-FFF2-40B4-BE49-F238E27FC236}">
                  <a16:creationId xmlns:a16="http://schemas.microsoft.com/office/drawing/2014/main" id="{D4AF5ADA-3433-6A43-B2B8-580612662B56}"/>
                </a:ext>
              </a:extLst>
            </p:cNvPr>
            <p:cNvCxnSpPr/>
            <p:nvPr/>
          </p:nvCxnSpPr>
          <p:spPr>
            <a:xfrm flipH="1">
              <a:off x="183847" y="4876290"/>
              <a:ext cx="534312" cy="273101"/>
            </a:xfrm>
            <a:prstGeom prst="straightConnector1">
              <a:avLst/>
            </a:prstGeom>
            <a:ln w="38100">
              <a:solidFill>
                <a:srgbClr val="7030A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テキスト ボックス 44">
              <a:extLst>
                <a:ext uri="{FF2B5EF4-FFF2-40B4-BE49-F238E27FC236}">
                  <a16:creationId xmlns:a16="http://schemas.microsoft.com/office/drawing/2014/main" id="{ABD60F52-F827-AE49-9FD8-F1D4A3B59727}"/>
                </a:ext>
              </a:extLst>
            </p:cNvPr>
            <p:cNvSpPr txBox="1"/>
            <p:nvPr/>
          </p:nvSpPr>
          <p:spPr>
            <a:xfrm>
              <a:off x="1824535" y="5023031"/>
              <a:ext cx="1338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b="1" dirty="0">
                  <a:solidFill>
                    <a:srgbClr val="7030A0"/>
                  </a:solidFill>
                  <a:latin typeface="Helvetica" pitchFamily="2" charset="0"/>
                  <a:ea typeface="Yu Gothic" panose="020B0400000000000000" pitchFamily="34" charset="-128"/>
                </a:rPr>
                <a:t>EL</a:t>
              </a:r>
              <a:r>
                <a:rPr lang="en-US" altLang="ja-JP" b="1" dirty="0">
                  <a:solidFill>
                    <a:srgbClr val="7030A0"/>
                  </a:solidFill>
                  <a:latin typeface="Helvetica" pitchFamily="2" charset="0"/>
                  <a:ea typeface="Yu Gothic" panose="020B0400000000000000" pitchFamily="34" charset="-128"/>
                </a:rPr>
                <a:t>-photon</a:t>
              </a:r>
              <a:endParaRPr kumimoji="1" lang="ja-JP" altLang="en-US" b="1">
                <a:solidFill>
                  <a:srgbClr val="7030A0"/>
                </a:solidFill>
                <a:latin typeface="Helvetica" pitchFamily="2" charset="0"/>
                <a:ea typeface="Yu Gothic" panose="020B0400000000000000" pitchFamily="34" charset="-128"/>
              </a:endParaRPr>
            </a:p>
          </p:txBody>
        </p:sp>
        <p:sp>
          <p:nvSpPr>
            <p:cNvPr id="46" name="テキスト ボックス 45">
              <a:extLst>
                <a:ext uri="{FF2B5EF4-FFF2-40B4-BE49-F238E27FC236}">
                  <a16:creationId xmlns:a16="http://schemas.microsoft.com/office/drawing/2014/main" id="{BAA6B4BE-618F-7345-BF5C-790E6E85C712}"/>
                </a:ext>
              </a:extLst>
            </p:cNvPr>
            <p:cNvSpPr txBox="1"/>
            <p:nvPr/>
          </p:nvSpPr>
          <p:spPr>
            <a:xfrm>
              <a:off x="539369" y="5813345"/>
              <a:ext cx="22621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>
                  <a:latin typeface="Hiragino Kaku Gothic Pro W3" panose="020B0300000000000000" pitchFamily="34" charset="-128"/>
                  <a:ea typeface="Hiragino Kaku Gothic Pro W3" panose="020B0300000000000000" pitchFamily="34" charset="-128"/>
                </a:rPr>
                <a:t>線形増幅→低ゆらぎ</a:t>
              </a:r>
            </a:p>
          </p:txBody>
        </p:sp>
        <p:sp>
          <p:nvSpPr>
            <p:cNvPr id="47" name="正方形/長方形 46">
              <a:extLst>
                <a:ext uri="{FF2B5EF4-FFF2-40B4-BE49-F238E27FC236}">
                  <a16:creationId xmlns:a16="http://schemas.microsoft.com/office/drawing/2014/main" id="{BC152C6A-D339-0E4C-9B96-651D40957875}"/>
                </a:ext>
              </a:extLst>
            </p:cNvPr>
            <p:cNvSpPr/>
            <p:nvPr/>
          </p:nvSpPr>
          <p:spPr>
            <a:xfrm>
              <a:off x="47386" y="3559062"/>
              <a:ext cx="3246124" cy="2623615"/>
            </a:xfrm>
            <a:prstGeom prst="rect">
              <a:avLst/>
            </a:prstGeom>
            <a:noFill/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5B5C78AD-2BC5-CA4A-9C70-5F0B70A0378C}"/>
                </a:ext>
              </a:extLst>
            </p:cNvPr>
            <p:cNvSpPr txBox="1"/>
            <p:nvPr/>
          </p:nvSpPr>
          <p:spPr>
            <a:xfrm>
              <a:off x="47386" y="3565838"/>
              <a:ext cx="1010213" cy="400110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>
                  <a:latin typeface="Hiragino Kaku Gothic Pro W3" panose="020B0300000000000000" pitchFamily="34" charset="-128"/>
                  <a:ea typeface="Hiragino Kaku Gothic Pro W3" panose="020B0300000000000000" pitchFamily="34" charset="-128"/>
                </a:rPr>
                <a:t>EL</a:t>
              </a:r>
              <a:r>
                <a:rPr lang="ja-JP" altLang="en-US" sz="2000">
                  <a:latin typeface="Hiragino Kaku Gothic Pro W3" panose="020B0300000000000000" pitchFamily="34" charset="-128"/>
                  <a:ea typeface="Hiragino Kaku Gothic Pro W3" panose="020B0300000000000000" pitchFamily="34" charset="-128"/>
                </a:rPr>
                <a:t>過程</a:t>
              </a:r>
              <a:endParaRPr kumimoji="1"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endParaRPr>
            </a:p>
          </p:txBody>
        </p:sp>
        <p:cxnSp>
          <p:nvCxnSpPr>
            <p:cNvPr id="49" name="直線矢印コネクタ 48">
              <a:extLst>
                <a:ext uri="{FF2B5EF4-FFF2-40B4-BE49-F238E27FC236}">
                  <a16:creationId xmlns:a16="http://schemas.microsoft.com/office/drawing/2014/main" id="{BA088EED-2CB9-C34C-815B-8AF5E4D01DD7}"/>
                </a:ext>
              </a:extLst>
            </p:cNvPr>
            <p:cNvCxnSpPr/>
            <p:nvPr/>
          </p:nvCxnSpPr>
          <p:spPr>
            <a:xfrm>
              <a:off x="193392" y="5403976"/>
              <a:ext cx="2741060" cy="0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テキスト ボックス 49">
              <a:extLst>
                <a:ext uri="{FF2B5EF4-FFF2-40B4-BE49-F238E27FC236}">
                  <a16:creationId xmlns:a16="http://schemas.microsoft.com/office/drawing/2014/main" id="{69B14E6F-204D-794A-9950-5CF1F143E883}"/>
                </a:ext>
              </a:extLst>
            </p:cNvPr>
            <p:cNvSpPr txBox="1"/>
            <p:nvPr/>
          </p:nvSpPr>
          <p:spPr>
            <a:xfrm>
              <a:off x="451003" y="5421972"/>
              <a:ext cx="20585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i="1" dirty="0">
                  <a:solidFill>
                    <a:schemeClr val="accent2"/>
                  </a:solidFill>
                </a:rPr>
                <a:t>E</a:t>
              </a:r>
              <a:r>
                <a:rPr lang="en-US" altLang="ja-JP" b="1" i="1" dirty="0">
                  <a:solidFill>
                    <a:schemeClr val="accent2"/>
                  </a:solidFill>
                </a:rPr>
                <a:t> </a:t>
              </a:r>
              <a:r>
                <a:rPr lang="en-US" altLang="ja-JP" b="1" dirty="0">
                  <a:solidFill>
                    <a:schemeClr val="accent2"/>
                  </a:solidFill>
                </a:rPr>
                <a:t>= 3</a:t>
              </a:r>
              <a:r>
                <a:rPr kumimoji="1" lang="en-US" altLang="ja-JP" b="1" dirty="0">
                  <a:solidFill>
                    <a:schemeClr val="accent2"/>
                  </a:solidFill>
                </a:rPr>
                <a:t> kV/cm/bar</a:t>
              </a:r>
              <a:endParaRPr kumimoji="1" lang="ja-JP" altLang="en-US" b="1" i="1">
                <a:solidFill>
                  <a:schemeClr val="accent2"/>
                </a:solidFill>
              </a:endParaRPr>
            </a:p>
          </p:txBody>
        </p:sp>
      </p:grpSp>
      <p:pic>
        <p:nvPicPr>
          <p:cNvPr id="59" name="図 58">
            <a:extLst>
              <a:ext uri="{FF2B5EF4-FFF2-40B4-BE49-F238E27FC236}">
                <a16:creationId xmlns:a16="http://schemas.microsoft.com/office/drawing/2014/main" id="{9EA8E6B0-8042-3841-B7E0-04DFC515F0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318" b="5995"/>
          <a:stretch/>
        </p:blipFill>
        <p:spPr>
          <a:xfrm>
            <a:off x="46255" y="4692549"/>
            <a:ext cx="2805050" cy="1676458"/>
          </a:xfrm>
          <a:prstGeom prst="rect">
            <a:avLst/>
          </a:prstGeom>
        </p:spPr>
      </p:pic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F15772C4-58BF-CD4B-8DC6-AA88406829DC}"/>
              </a:ext>
            </a:extLst>
          </p:cNvPr>
          <p:cNvSpPr txBox="1"/>
          <p:nvPr/>
        </p:nvSpPr>
        <p:spPr>
          <a:xfrm>
            <a:off x="34191" y="6042947"/>
            <a:ext cx="2959465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ユニットの</a:t>
            </a:r>
            <a:r>
              <a:rPr kumimoji="1"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MPPC</a:t>
            </a:r>
            <a:r>
              <a:rPr kumimoji="1" lang="ja-JP" altLang="en-US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アレイ部</a:t>
            </a: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C5B354F5-7568-8B4F-A315-07B565E68E12}"/>
              </a:ext>
            </a:extLst>
          </p:cNvPr>
          <p:cNvSpPr txBox="1"/>
          <p:nvPr/>
        </p:nvSpPr>
        <p:spPr>
          <a:xfrm>
            <a:off x="2854594" y="4952894"/>
            <a:ext cx="3252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56 </a:t>
            </a:r>
            <a:r>
              <a:rPr lang="en-US" altLang="ja-JP" sz="2000" dirty="0" err="1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ch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/unit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チャンネル間は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10 mm</a:t>
            </a:r>
          </a:p>
        </p:txBody>
      </p:sp>
    </p:spTree>
    <p:extLst>
      <p:ext uri="{BB962C8B-B14F-4D97-AF65-F5344CB8AC3E}">
        <p14:creationId xmlns:p14="http://schemas.microsoft.com/office/powerpoint/2010/main" val="12608001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図 31">
            <a:extLst>
              <a:ext uri="{FF2B5EF4-FFF2-40B4-BE49-F238E27FC236}">
                <a16:creationId xmlns:a16="http://schemas.microsoft.com/office/drawing/2014/main" id="{EA0AE922-E2B1-5741-8FB6-88C452C3BD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88" t="4598" r="8506" b="17394"/>
          <a:stretch/>
        </p:blipFill>
        <p:spPr>
          <a:xfrm>
            <a:off x="71164" y="3713414"/>
            <a:ext cx="3211199" cy="2535193"/>
          </a:xfrm>
          <a:prstGeom prst="rect">
            <a:avLst/>
          </a:prstGeom>
        </p:spPr>
      </p:pic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2CCA86B0-0A32-CC4C-AD47-71ED80C17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2020/12/09
</a:t>
            </a:r>
            <a:r>
              <a:rPr kumimoji="1" lang="ja-JP" altLang="en-US"/>
              <a:t>ミグダル観測検討会</a:t>
            </a:r>
            <a:r>
              <a:rPr kumimoji="1" lang="en-US" altLang="ja-JP"/>
              <a:t>DAY2@</a:t>
            </a:r>
            <a:r>
              <a:rPr kumimoji="1" lang="ja-JP" altLang="en-US"/>
              <a:t>神戸大学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D058321-CFC6-7446-8C69-E1100290F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6FF05-5E8D-FD45-9492-E3A97546E97E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93DC891-D271-4743-AAC8-A0768621F886}"/>
              </a:ext>
            </a:extLst>
          </p:cNvPr>
          <p:cNvSpPr txBox="1"/>
          <p:nvPr/>
        </p:nvSpPr>
        <p:spPr>
          <a:xfrm>
            <a:off x="56405" y="185192"/>
            <a:ext cx="24473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u="sng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Detector</a:t>
            </a:r>
            <a:endParaRPr kumimoji="1" lang="ja-JP" altLang="en-US" sz="2800" u="sng">
              <a:solidFill>
                <a:srgbClr val="7030A0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B49DE130-86A1-5A41-8496-BF6A8483DF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87" t="18957" r="12209" b="22238"/>
          <a:stretch/>
        </p:blipFill>
        <p:spPr>
          <a:xfrm>
            <a:off x="55501" y="860694"/>
            <a:ext cx="4076662" cy="2429524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3CB53A5F-FBE1-564C-B9B0-433593F83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4159" y="754689"/>
            <a:ext cx="4608285" cy="3456214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6120BF4B-D5B6-194A-A401-113CED75EFAE}"/>
              </a:ext>
            </a:extLst>
          </p:cNvPr>
          <p:cNvSpPr txBox="1"/>
          <p:nvPr/>
        </p:nvSpPr>
        <p:spPr>
          <a:xfrm>
            <a:off x="99044" y="904236"/>
            <a:ext cx="2961067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フィールドケージ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, </a:t>
            </a:r>
            <a:r>
              <a:rPr lang="en-US" altLang="ja-JP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PMT</a:t>
            </a:r>
            <a:endParaRPr kumimoji="1" lang="ja-JP" altLang="en-US" sz="2000">
              <a:latin typeface="Verdana" panose="020B0604030504040204" pitchFamily="34" charset="0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E7BD170-B83F-FE44-9DFB-4547AB4B3EA5}"/>
              </a:ext>
            </a:extLst>
          </p:cNvPr>
          <p:cNvSpPr txBox="1"/>
          <p:nvPr/>
        </p:nvSpPr>
        <p:spPr>
          <a:xfrm>
            <a:off x="131149" y="3713414"/>
            <a:ext cx="845809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ELCC</a:t>
            </a:r>
            <a:endParaRPr kumimoji="1" lang="ja-JP" altLang="en-US" sz="2000">
              <a:latin typeface="Verdana" panose="020B0604030504040204" pitchFamily="34" charset="0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CB527EA3-F6CE-3E41-8A7D-E7CCF3A87B8E}"/>
              </a:ext>
            </a:extLst>
          </p:cNvPr>
          <p:cNvSpPr txBox="1"/>
          <p:nvPr/>
        </p:nvSpPr>
        <p:spPr>
          <a:xfrm>
            <a:off x="4437703" y="798233"/>
            <a:ext cx="3151825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圧力容器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, 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フィードスルー</a:t>
            </a:r>
            <a:endParaRPr kumimoji="1" lang="ja-JP" altLang="en-US" sz="2000">
              <a:latin typeface="Verdana" panose="020B0604030504040204" pitchFamily="34" charset="0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4CC05F13-422A-1F4B-9D49-F0AB5DEA23C0}"/>
              </a:ext>
            </a:extLst>
          </p:cNvPr>
          <p:cNvSpPr txBox="1"/>
          <p:nvPr/>
        </p:nvSpPr>
        <p:spPr>
          <a:xfrm>
            <a:off x="4437703" y="3729869"/>
            <a:ext cx="2755883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MPPC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波形取得回路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→</a:t>
            </a:r>
            <a:endParaRPr kumimoji="1" lang="ja-JP" altLang="en-US" sz="2000">
              <a:latin typeface="Verdana" panose="020B0604030504040204" pitchFamily="34" charset="0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6F56F14F-79CA-9247-9ABF-D9396286CA77}"/>
              </a:ext>
            </a:extLst>
          </p:cNvPr>
          <p:cNvSpPr txBox="1"/>
          <p:nvPr/>
        </p:nvSpPr>
        <p:spPr>
          <a:xfrm>
            <a:off x="3624267" y="4285801"/>
            <a:ext cx="489108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56 </a:t>
            </a:r>
            <a:r>
              <a:rPr lang="en-US" altLang="ja-JP" sz="2000" dirty="0" err="1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ch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/unit x 3 units = 168 </a:t>
            </a:r>
            <a:r>
              <a:rPr lang="en-US" altLang="ja-JP" sz="2000" dirty="0" err="1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ch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フレキシブル基板のケーブルを通して</a:t>
            </a:r>
            <a:b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</a:b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波形取得回路へ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1 unit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につき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1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枚の回路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3FDA9AFF-565F-704A-A3D2-4044E39F6084}"/>
              </a:ext>
            </a:extLst>
          </p:cNvPr>
          <p:cNvCxnSpPr>
            <a:cxnSpLocks/>
          </p:cNvCxnSpPr>
          <p:nvPr/>
        </p:nvCxnSpPr>
        <p:spPr>
          <a:xfrm>
            <a:off x="2120117" y="1493751"/>
            <a:ext cx="482270" cy="350035"/>
          </a:xfrm>
          <a:prstGeom prst="straightConnector1">
            <a:avLst/>
          </a:prstGeom>
          <a:ln w="57150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F6F1BF16-F7A0-7C4E-83CA-A1349449275C}"/>
              </a:ext>
            </a:extLst>
          </p:cNvPr>
          <p:cNvCxnSpPr>
            <a:cxnSpLocks/>
          </p:cNvCxnSpPr>
          <p:nvPr/>
        </p:nvCxnSpPr>
        <p:spPr>
          <a:xfrm>
            <a:off x="2361252" y="2005638"/>
            <a:ext cx="0" cy="1073228"/>
          </a:xfrm>
          <a:prstGeom prst="straightConnector1">
            <a:avLst/>
          </a:prstGeom>
          <a:ln w="57150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4AAE1E35-21D0-F249-972A-EFD0C9A52E1D}"/>
              </a:ext>
            </a:extLst>
          </p:cNvPr>
          <p:cNvSpPr txBox="1"/>
          <p:nvPr/>
        </p:nvSpPr>
        <p:spPr>
          <a:xfrm>
            <a:off x="2929848" y="1384337"/>
            <a:ext cx="1136850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latin typeface="Century Gothic" panose="020B0502020202020204" pitchFamily="34" charset="0"/>
                <a:cs typeface="Verdana" panose="020B0604030504040204" pitchFamily="34" charset="0"/>
              </a:rPr>
              <a:t>L 10 cm</a:t>
            </a:r>
            <a:endParaRPr kumimoji="1" lang="ja-JP" altLang="en-US" sz="2000">
              <a:latin typeface="Century Gothic" panose="020B0502020202020204" pitchFamily="34" charset="0"/>
              <a:cs typeface="Verdana" panose="020B0604030504040204" pitchFamily="34" charset="0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BC391771-C3EE-2B40-85FC-986F102D06D0}"/>
              </a:ext>
            </a:extLst>
          </p:cNvPr>
          <p:cNvSpPr txBox="1"/>
          <p:nvPr/>
        </p:nvSpPr>
        <p:spPr>
          <a:xfrm>
            <a:off x="192961" y="2782364"/>
            <a:ext cx="1215397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el-GR" altLang="ja-JP" sz="2000" dirty="0">
                <a:latin typeface="Century Gothic" panose="020B0502020202020204" pitchFamily="34" charset="0"/>
                <a:cs typeface="Verdana" panose="020B0604030504040204" pitchFamily="34" charset="0"/>
              </a:rPr>
              <a:t>φ</a:t>
            </a:r>
            <a:r>
              <a:rPr lang="en-US" altLang="ja-JP" sz="2000" dirty="0">
                <a:latin typeface="Century Gothic" panose="020B0502020202020204" pitchFamily="34" charset="0"/>
                <a:cs typeface="Verdana" panose="020B0604030504040204" pitchFamily="34" charset="0"/>
              </a:rPr>
              <a:t> </a:t>
            </a:r>
            <a:r>
              <a:rPr lang="el-GR" altLang="ja-JP" sz="2000" dirty="0">
                <a:latin typeface="Century Gothic" panose="020B0502020202020204" pitchFamily="34" charset="0"/>
                <a:cs typeface="Verdana" panose="020B0604030504040204" pitchFamily="34" charset="0"/>
              </a:rPr>
              <a:t>16</a:t>
            </a:r>
            <a:r>
              <a:rPr lang="en-US" altLang="ja-JP" sz="2000" dirty="0">
                <a:latin typeface="Century Gothic" panose="020B0502020202020204" pitchFamily="34" charset="0"/>
                <a:cs typeface="Verdana" panose="020B0604030504040204" pitchFamily="34" charset="0"/>
              </a:rPr>
              <a:t> cm</a:t>
            </a:r>
            <a:endParaRPr kumimoji="1" lang="ja-JP" altLang="en-US" sz="2000">
              <a:latin typeface="Century Gothic" panose="020B0502020202020204" pitchFamily="34" charset="0"/>
              <a:cs typeface="Verdana" panose="020B0604030504040204" pitchFamily="34" charset="0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15F1D977-727F-E348-836F-BA1E6EFD51C1}"/>
              </a:ext>
            </a:extLst>
          </p:cNvPr>
          <p:cNvSpPr txBox="1"/>
          <p:nvPr/>
        </p:nvSpPr>
        <p:spPr>
          <a:xfrm>
            <a:off x="2503714" y="342274"/>
            <a:ext cx="37449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AXEL 180L</a:t>
            </a:r>
            <a:r>
              <a:rPr lang="ja-JP" altLang="en-US" sz="2000" b="1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試作機</a:t>
            </a:r>
            <a:r>
              <a:rPr lang="en-US" altLang="ja-JP" sz="2000" b="1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 phase1.1</a:t>
            </a:r>
          </a:p>
        </p:txBody>
      </p:sp>
    </p:spTree>
    <p:extLst>
      <p:ext uri="{BB962C8B-B14F-4D97-AF65-F5344CB8AC3E}">
        <p14:creationId xmlns:p14="http://schemas.microsoft.com/office/powerpoint/2010/main" val="2534955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図 31">
            <a:extLst>
              <a:ext uri="{FF2B5EF4-FFF2-40B4-BE49-F238E27FC236}">
                <a16:creationId xmlns:a16="http://schemas.microsoft.com/office/drawing/2014/main" id="{EA0AE922-E2B1-5741-8FB6-88C452C3BD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88" t="4598" r="8506" b="17394"/>
          <a:stretch/>
        </p:blipFill>
        <p:spPr>
          <a:xfrm>
            <a:off x="71164" y="3713414"/>
            <a:ext cx="3211199" cy="2535193"/>
          </a:xfrm>
          <a:prstGeom prst="rect">
            <a:avLst/>
          </a:prstGeom>
        </p:spPr>
      </p:pic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2CCA86B0-0A32-CC4C-AD47-71ED80C17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2020/12/09
</a:t>
            </a:r>
            <a:r>
              <a:rPr kumimoji="1" lang="ja-JP" altLang="en-US"/>
              <a:t>ミグダル観測検討会</a:t>
            </a:r>
            <a:r>
              <a:rPr kumimoji="1" lang="en-US" altLang="ja-JP"/>
              <a:t>DAY2@</a:t>
            </a:r>
            <a:r>
              <a:rPr kumimoji="1" lang="ja-JP" altLang="en-US"/>
              <a:t>神戸大学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D058321-CFC6-7446-8C69-E1100290F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6FF05-5E8D-FD45-9492-E3A97546E97E}" type="slidenum">
              <a:rPr kumimoji="1" lang="ja-JP" altLang="en-US" smtClean="0"/>
              <a:t>8</a:t>
            </a:fld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93DC891-D271-4743-AAC8-A0768621F886}"/>
              </a:ext>
            </a:extLst>
          </p:cNvPr>
          <p:cNvSpPr txBox="1"/>
          <p:nvPr/>
        </p:nvSpPr>
        <p:spPr>
          <a:xfrm>
            <a:off x="56405" y="185192"/>
            <a:ext cx="24473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u="sng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Detector</a:t>
            </a:r>
            <a:endParaRPr kumimoji="1" lang="ja-JP" altLang="en-US" sz="2800" u="sng">
              <a:solidFill>
                <a:srgbClr val="7030A0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B49DE130-86A1-5A41-8496-BF6A8483DF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87" t="18957" r="12209" b="22238"/>
          <a:stretch/>
        </p:blipFill>
        <p:spPr>
          <a:xfrm>
            <a:off x="55501" y="860694"/>
            <a:ext cx="4076662" cy="2429524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6120BF4B-D5B6-194A-A401-113CED75EFAE}"/>
              </a:ext>
            </a:extLst>
          </p:cNvPr>
          <p:cNvSpPr txBox="1"/>
          <p:nvPr/>
        </p:nvSpPr>
        <p:spPr>
          <a:xfrm>
            <a:off x="99044" y="904236"/>
            <a:ext cx="2961067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フィールドケージ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, </a:t>
            </a:r>
            <a:r>
              <a:rPr lang="en-US" altLang="ja-JP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PMT</a:t>
            </a:r>
            <a:endParaRPr kumimoji="1" lang="ja-JP" altLang="en-US" sz="2000">
              <a:latin typeface="Verdana" panose="020B0604030504040204" pitchFamily="34" charset="0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E7BD170-B83F-FE44-9DFB-4547AB4B3EA5}"/>
              </a:ext>
            </a:extLst>
          </p:cNvPr>
          <p:cNvSpPr txBox="1"/>
          <p:nvPr/>
        </p:nvSpPr>
        <p:spPr>
          <a:xfrm>
            <a:off x="131149" y="3713414"/>
            <a:ext cx="845809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ELCC</a:t>
            </a:r>
            <a:endParaRPr kumimoji="1" lang="ja-JP" altLang="en-US" sz="2000">
              <a:latin typeface="Verdana" panose="020B0604030504040204" pitchFamily="34" charset="0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6F56F14F-79CA-9247-9ABF-D9396286CA77}"/>
              </a:ext>
            </a:extLst>
          </p:cNvPr>
          <p:cNvSpPr txBox="1"/>
          <p:nvPr/>
        </p:nvSpPr>
        <p:spPr>
          <a:xfrm>
            <a:off x="6369269" y="342274"/>
            <a:ext cx="18838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大型化進行中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!!</a:t>
            </a:r>
          </a:p>
        </p:txBody>
      </p: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3FDA9AFF-565F-704A-A3D2-4044E39F6084}"/>
              </a:ext>
            </a:extLst>
          </p:cNvPr>
          <p:cNvCxnSpPr>
            <a:cxnSpLocks/>
          </p:cNvCxnSpPr>
          <p:nvPr/>
        </p:nvCxnSpPr>
        <p:spPr>
          <a:xfrm>
            <a:off x="2120117" y="1493751"/>
            <a:ext cx="482270" cy="350035"/>
          </a:xfrm>
          <a:prstGeom prst="straightConnector1">
            <a:avLst/>
          </a:prstGeom>
          <a:ln w="57150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F6F1BF16-F7A0-7C4E-83CA-A1349449275C}"/>
              </a:ext>
            </a:extLst>
          </p:cNvPr>
          <p:cNvCxnSpPr>
            <a:cxnSpLocks/>
          </p:cNvCxnSpPr>
          <p:nvPr/>
        </p:nvCxnSpPr>
        <p:spPr>
          <a:xfrm>
            <a:off x="2361252" y="2005638"/>
            <a:ext cx="0" cy="1073228"/>
          </a:xfrm>
          <a:prstGeom prst="straightConnector1">
            <a:avLst/>
          </a:prstGeom>
          <a:ln w="57150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4AAE1E35-21D0-F249-972A-EFD0C9A52E1D}"/>
              </a:ext>
            </a:extLst>
          </p:cNvPr>
          <p:cNvSpPr txBox="1"/>
          <p:nvPr/>
        </p:nvSpPr>
        <p:spPr>
          <a:xfrm>
            <a:off x="2929848" y="1384337"/>
            <a:ext cx="1136850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latin typeface="Century Gothic" panose="020B0502020202020204" pitchFamily="34" charset="0"/>
                <a:cs typeface="Verdana" panose="020B0604030504040204" pitchFamily="34" charset="0"/>
              </a:rPr>
              <a:t>L 10 cm</a:t>
            </a:r>
            <a:endParaRPr kumimoji="1" lang="ja-JP" altLang="en-US" sz="2000">
              <a:latin typeface="Century Gothic" panose="020B0502020202020204" pitchFamily="34" charset="0"/>
              <a:cs typeface="Verdana" panose="020B0604030504040204" pitchFamily="34" charset="0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BC391771-C3EE-2B40-85FC-986F102D06D0}"/>
              </a:ext>
            </a:extLst>
          </p:cNvPr>
          <p:cNvSpPr txBox="1"/>
          <p:nvPr/>
        </p:nvSpPr>
        <p:spPr>
          <a:xfrm>
            <a:off x="192961" y="2782364"/>
            <a:ext cx="1215397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el-GR" altLang="ja-JP" sz="2000" dirty="0">
                <a:latin typeface="Century Gothic" panose="020B0502020202020204" pitchFamily="34" charset="0"/>
                <a:cs typeface="Verdana" panose="020B0604030504040204" pitchFamily="34" charset="0"/>
              </a:rPr>
              <a:t>φ</a:t>
            </a:r>
            <a:r>
              <a:rPr lang="en-US" altLang="ja-JP" sz="2000" dirty="0">
                <a:latin typeface="Century Gothic" panose="020B0502020202020204" pitchFamily="34" charset="0"/>
                <a:cs typeface="Verdana" panose="020B0604030504040204" pitchFamily="34" charset="0"/>
              </a:rPr>
              <a:t> </a:t>
            </a:r>
            <a:r>
              <a:rPr lang="el-GR" altLang="ja-JP" sz="2000" dirty="0">
                <a:latin typeface="Century Gothic" panose="020B0502020202020204" pitchFamily="34" charset="0"/>
                <a:cs typeface="Verdana" panose="020B0604030504040204" pitchFamily="34" charset="0"/>
              </a:rPr>
              <a:t>16</a:t>
            </a:r>
            <a:r>
              <a:rPr lang="en-US" altLang="ja-JP" sz="2000" dirty="0">
                <a:latin typeface="Century Gothic" panose="020B0502020202020204" pitchFamily="34" charset="0"/>
                <a:cs typeface="Verdana" panose="020B0604030504040204" pitchFamily="34" charset="0"/>
              </a:rPr>
              <a:t> cm</a:t>
            </a:r>
            <a:endParaRPr kumimoji="1" lang="ja-JP" altLang="en-US" sz="2000">
              <a:latin typeface="Century Gothic" panose="020B0502020202020204" pitchFamily="34" charset="0"/>
              <a:cs typeface="Verdana" panose="020B0604030504040204" pitchFamily="34" charset="0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15F1D977-727F-E348-836F-BA1E6EFD51C1}"/>
              </a:ext>
            </a:extLst>
          </p:cNvPr>
          <p:cNvSpPr txBox="1"/>
          <p:nvPr/>
        </p:nvSpPr>
        <p:spPr>
          <a:xfrm>
            <a:off x="2503714" y="342274"/>
            <a:ext cx="37449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AXEL 180L</a:t>
            </a:r>
            <a:r>
              <a:rPr lang="ja-JP" altLang="en-US" sz="2000" b="1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試作機</a:t>
            </a:r>
            <a:r>
              <a:rPr lang="en-US" altLang="ja-JP" sz="2000" b="1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 phase</a:t>
            </a:r>
            <a:r>
              <a:rPr lang="en-US" altLang="ja-JP" sz="2000" b="1" dirty="0">
                <a:solidFill>
                  <a:schemeClr val="accent2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1.2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57352BD-8A0A-684A-AD81-887B8467D6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4727" y="895612"/>
            <a:ext cx="3430293" cy="4573723"/>
          </a:xfrm>
          <a:prstGeom prst="rect">
            <a:avLst/>
          </a:prstGeom>
        </p:spPr>
      </p:pic>
      <p:sp>
        <p:nvSpPr>
          <p:cNvPr id="8" name="右矢印 7">
            <a:extLst>
              <a:ext uri="{FF2B5EF4-FFF2-40B4-BE49-F238E27FC236}">
                <a16:creationId xmlns:a16="http://schemas.microsoft.com/office/drawing/2014/main" id="{60A1678D-7A3E-B046-8A59-A07277CE3ECB}"/>
              </a:ext>
            </a:extLst>
          </p:cNvPr>
          <p:cNvSpPr/>
          <p:nvPr/>
        </p:nvSpPr>
        <p:spPr>
          <a:xfrm>
            <a:off x="4236333" y="2176041"/>
            <a:ext cx="842094" cy="606323"/>
          </a:xfrm>
          <a:prstGeom prst="rightArrow">
            <a:avLst/>
          </a:prstGeom>
          <a:solidFill>
            <a:srgbClr val="92D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95A146E6-E57F-844C-B1FE-4BD7E332C6E6}"/>
              </a:ext>
            </a:extLst>
          </p:cNvPr>
          <p:cNvCxnSpPr>
            <a:cxnSpLocks/>
          </p:cNvCxnSpPr>
          <p:nvPr/>
        </p:nvCxnSpPr>
        <p:spPr>
          <a:xfrm>
            <a:off x="7803283" y="2446841"/>
            <a:ext cx="0" cy="1858941"/>
          </a:xfrm>
          <a:prstGeom prst="straightConnector1">
            <a:avLst/>
          </a:prstGeom>
          <a:ln w="57150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82373E2D-C551-3A44-9723-3B0645AFEFFE}"/>
              </a:ext>
            </a:extLst>
          </p:cNvPr>
          <p:cNvSpPr txBox="1"/>
          <p:nvPr/>
        </p:nvSpPr>
        <p:spPr>
          <a:xfrm>
            <a:off x="7195584" y="4580900"/>
            <a:ext cx="1215397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el-GR" altLang="ja-JP" sz="2000" dirty="0">
                <a:latin typeface="Century Gothic" panose="020B0502020202020204" pitchFamily="34" charset="0"/>
                <a:cs typeface="Verdana" panose="020B0604030504040204" pitchFamily="34" charset="0"/>
              </a:rPr>
              <a:t>φ</a:t>
            </a:r>
            <a:r>
              <a:rPr lang="en-US" altLang="ja-JP" sz="2000" dirty="0">
                <a:latin typeface="Century Gothic" panose="020B0502020202020204" pitchFamily="34" charset="0"/>
                <a:cs typeface="Verdana" panose="020B0604030504040204" pitchFamily="34" charset="0"/>
              </a:rPr>
              <a:t> 50 cm</a:t>
            </a:r>
            <a:endParaRPr kumimoji="1" lang="ja-JP" altLang="en-US" sz="2000">
              <a:latin typeface="Century Gothic" panose="020B0502020202020204" pitchFamily="34" charset="0"/>
              <a:cs typeface="Verdana" panose="020B0604030504040204" pitchFamily="34" charset="0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37AA1538-A2B7-744F-88EB-289E4299F91F}"/>
              </a:ext>
            </a:extLst>
          </p:cNvPr>
          <p:cNvSpPr txBox="1"/>
          <p:nvPr/>
        </p:nvSpPr>
        <p:spPr>
          <a:xfrm>
            <a:off x="7006510" y="1425036"/>
            <a:ext cx="1136850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latin typeface="Century Gothic" panose="020B0502020202020204" pitchFamily="34" charset="0"/>
                <a:cs typeface="Verdana" panose="020B0604030504040204" pitchFamily="34" charset="0"/>
              </a:rPr>
              <a:t>L 20 cm</a:t>
            </a:r>
            <a:endParaRPr kumimoji="1" lang="ja-JP" altLang="en-US" sz="2000">
              <a:latin typeface="Century Gothic" panose="020B0502020202020204" pitchFamily="34" charset="0"/>
              <a:cs typeface="Verdana" panose="020B0604030504040204" pitchFamily="34" charset="0"/>
            </a:endParaRPr>
          </a:p>
        </p:txBody>
      </p: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74E8C0C8-B46A-6A4F-916D-E389ECA5456A}"/>
              </a:ext>
            </a:extLst>
          </p:cNvPr>
          <p:cNvCxnSpPr>
            <a:cxnSpLocks/>
          </p:cNvCxnSpPr>
          <p:nvPr/>
        </p:nvCxnSpPr>
        <p:spPr>
          <a:xfrm flipV="1">
            <a:off x="6399831" y="2075456"/>
            <a:ext cx="795753" cy="228728"/>
          </a:xfrm>
          <a:prstGeom prst="straightConnector1">
            <a:avLst/>
          </a:prstGeom>
          <a:ln w="57150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9512157"/>
      </p:ext>
    </p:extLst>
  </p:cSld>
  <p:clrMapOvr>
    <a:masterClrMapping/>
  </p:clrMapOvr>
</p:sld>
</file>

<file path=ppt/theme/theme1.xml><?xml version="1.0" encoding="utf-8"?>
<a:theme xmlns:a="http://schemas.openxmlformats.org/drawingml/2006/main" name="ホワイト">
  <a:themeElements>
    <a:clrScheme name="ホワイ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Yu Gothic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ホワイ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プレゼンテーション2" id="{F8AC61AE-81CD-D444-B3B9-E3212CB8B349}" vid="{83F81DF3-D3A7-C244-9549-1B42A8E44BC7}"/>
    </a:ext>
  </a:extLst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Yu Gothic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ホワイト</Template>
  <TotalTime>25674</TotalTime>
  <Words>1673</Words>
  <Application>Microsoft Macintosh PowerPoint</Application>
  <PresentationFormat>画面に合わせる (4:3)</PresentationFormat>
  <Paragraphs>313</Paragraphs>
  <Slides>23</Slides>
  <Notes>1</Notes>
  <HiddenSlides>4</HiddenSlides>
  <MMClips>0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23</vt:i4>
      </vt:variant>
    </vt:vector>
  </HeadingPairs>
  <TitlesOfParts>
    <vt:vector size="34" baseType="lpstr">
      <vt:lpstr>.Apple Color Emoji UI</vt:lpstr>
      <vt:lpstr>Hiragino Kaku Gothic Pro W3</vt:lpstr>
      <vt:lpstr>Yu Gothic</vt:lpstr>
      <vt:lpstr>Yu Gothic Light</vt:lpstr>
      <vt:lpstr>Arial</vt:lpstr>
      <vt:lpstr>Cambria Math</vt:lpstr>
      <vt:lpstr>Century Gothic</vt:lpstr>
      <vt:lpstr>Helvetica</vt:lpstr>
      <vt:lpstr>Verdana</vt:lpstr>
      <vt:lpstr>Wingdings</vt:lpstr>
      <vt:lpstr>ホワイト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Microsoft Office User</dc:creator>
  <cp:lastModifiedBy>Microsoft Office User</cp:lastModifiedBy>
  <cp:revision>338</cp:revision>
  <cp:lastPrinted>2020-12-09T02:46:12Z</cp:lastPrinted>
  <dcterms:created xsi:type="dcterms:W3CDTF">2019-03-14T00:29:32Z</dcterms:created>
  <dcterms:modified xsi:type="dcterms:W3CDTF">2020-12-09T05:13:39Z</dcterms:modified>
</cp:coreProperties>
</file>