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/>
    <p:restoredTop sz="94643"/>
  </p:normalViewPr>
  <p:slideViewPr>
    <p:cSldViewPr snapToGrid="0" snapToObjects="1">
      <p:cViewPr varScale="1">
        <p:scale>
          <a:sx n="120" d="100"/>
          <a:sy n="120" d="100"/>
        </p:scale>
        <p:origin x="1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コピ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本文レベル1…"/>
          <p:cNvSpPr txBox="1">
            <a:spLocks noGrp="1"/>
          </p:cNvSpPr>
          <p:nvPr>
            <p:ph type="body" idx="1"/>
          </p:nvPr>
        </p:nvSpPr>
        <p:spPr>
          <a:xfrm>
            <a:off x="457200" y="1614554"/>
            <a:ext cx="8229600" cy="5243446"/>
          </a:xfrm>
          <a:prstGeom prst="rect">
            <a:avLst/>
          </a:prstGeom>
        </p:spPr>
        <p:txBody>
          <a:bodyPr/>
          <a:lstStyle>
            <a:lvl1pPr marL="254000" indent="-254000">
              <a:spcBef>
                <a:spcPts val="1000"/>
              </a:spcBef>
              <a:buClr>
                <a:srgbClr val="000000"/>
              </a:buClr>
              <a:defRPr sz="2300"/>
            </a:lvl1pPr>
            <a:lvl2pPr marL="571500" indent="-190500">
              <a:spcBef>
                <a:spcPts val="0"/>
              </a:spcBef>
              <a:buClr>
                <a:srgbClr val="000000"/>
              </a:buClr>
              <a:buChar char="-"/>
              <a:defRPr sz="2300"/>
            </a:lvl2pPr>
            <a:lvl3pPr marL="952500" indent="-190500">
              <a:spcBef>
                <a:spcPts val="0"/>
              </a:spcBef>
              <a:buClr>
                <a:srgbClr val="000000"/>
              </a:buClr>
              <a:buChar char="-"/>
              <a:defRPr sz="2300"/>
            </a:lvl3pPr>
            <a:lvl4pPr marL="1333500" indent="-190500">
              <a:spcBef>
                <a:spcPts val="0"/>
              </a:spcBef>
              <a:buClr>
                <a:srgbClr val="000000"/>
              </a:buClr>
              <a:buChar char="-"/>
              <a:defRPr sz="2300"/>
            </a:lvl4pPr>
            <a:lvl5pPr marL="1714500" indent="-190500">
              <a:spcBef>
                <a:spcPts val="0"/>
              </a:spcBef>
              <a:buClr>
                <a:srgbClr val="000000"/>
              </a:buClr>
              <a:buChar char="-"/>
              <a:defRPr sz="23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0" name="タイトルテキスト"/>
          <p:cNvSpPr txBox="1">
            <a:spLocks noGrp="1"/>
          </p:cNvSpPr>
          <p:nvPr>
            <p:ph type="title"/>
          </p:nvPr>
        </p:nvSpPr>
        <p:spPr>
          <a:xfrm>
            <a:off x="457200" y="372371"/>
            <a:ext cx="8229600" cy="806404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タイトルテキスト</a:t>
            </a:r>
          </a:p>
        </p:txBody>
      </p:sp>
      <p:sp>
        <p:nvSpPr>
          <p:cNvPr id="21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226500" y="937702"/>
            <a:ext cx="468280" cy="2882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" name="線"/>
          <p:cNvSpPr/>
          <p:nvPr/>
        </p:nvSpPr>
        <p:spPr>
          <a:xfrm>
            <a:off x="487477" y="880555"/>
            <a:ext cx="8169007" cy="561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695"/>
                </a:moveTo>
                <a:lnTo>
                  <a:pt x="20093" y="12618"/>
                </a:lnTo>
                <a:lnTo>
                  <a:pt x="20148" y="5553"/>
                </a:lnTo>
                <a:lnTo>
                  <a:pt x="20230" y="18242"/>
                </a:lnTo>
                <a:lnTo>
                  <a:pt x="20362" y="0"/>
                </a:lnTo>
                <a:lnTo>
                  <a:pt x="20399" y="21600"/>
                </a:lnTo>
                <a:lnTo>
                  <a:pt x="20513" y="12618"/>
                </a:lnTo>
                <a:lnTo>
                  <a:pt x="21600" y="12670"/>
                </a:lnTo>
              </a:path>
            </a:pathLst>
          </a:custGeom>
          <a:ln w="25400">
            <a:solidFill>
              <a:srgbClr val="000000"/>
            </a:solidFill>
            <a:bevel/>
          </a:ln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本文レベル1…"/>
          <p:cNvSpPr txBox="1">
            <a:spLocks noGrp="1"/>
          </p:cNvSpPr>
          <p:nvPr>
            <p:ph type="body" idx="1"/>
          </p:nvPr>
        </p:nvSpPr>
        <p:spPr>
          <a:xfrm>
            <a:off x="457200" y="1226871"/>
            <a:ext cx="8229600" cy="5631129"/>
          </a:xfrm>
          <a:prstGeom prst="rect">
            <a:avLst/>
          </a:prstGeom>
        </p:spPr>
        <p:txBody>
          <a:bodyPr/>
          <a:lstStyle>
            <a:lvl1pPr marL="254000" indent="-254000">
              <a:buClr>
                <a:srgbClr val="000000"/>
              </a:buClr>
              <a:defRPr sz="2300"/>
            </a:lvl1pPr>
            <a:lvl2pPr marL="571500" indent="-190500">
              <a:buClr>
                <a:srgbClr val="000000"/>
              </a:buClr>
              <a:buChar char="-"/>
              <a:defRPr sz="2300"/>
            </a:lvl2pPr>
            <a:lvl3pPr marL="952500" indent="-190500">
              <a:buClr>
                <a:srgbClr val="000000"/>
              </a:buClr>
              <a:buChar char="-"/>
              <a:defRPr sz="2300"/>
            </a:lvl3pPr>
            <a:lvl4pPr marL="1333500" indent="-190500">
              <a:buClr>
                <a:srgbClr val="000000"/>
              </a:buClr>
              <a:buChar char="-"/>
              <a:defRPr sz="2300"/>
            </a:lvl4pPr>
            <a:lvl5pPr marL="1714500" indent="-190500">
              <a:buClr>
                <a:srgbClr val="000000"/>
              </a:buClr>
              <a:buChar char="-"/>
              <a:defRPr sz="23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0" name="タイトルテキスト"/>
          <p:cNvSpPr txBox="1">
            <a:spLocks noGrp="1"/>
          </p:cNvSpPr>
          <p:nvPr>
            <p:ph type="title"/>
          </p:nvPr>
        </p:nvSpPr>
        <p:spPr>
          <a:xfrm>
            <a:off x="457200" y="372371"/>
            <a:ext cx="8229600" cy="806404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タイトルテキスト</a:t>
            </a:r>
          </a:p>
        </p:txBody>
      </p:sp>
      <p:sp>
        <p:nvSpPr>
          <p:cNvPr id="31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480500" y="6411402"/>
            <a:ext cx="468280" cy="2882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本文レベル1…"/>
          <p:cNvSpPr txBox="1">
            <a:spLocks noGrp="1"/>
          </p:cNvSpPr>
          <p:nvPr>
            <p:ph type="body" idx="1"/>
          </p:nvPr>
        </p:nvSpPr>
        <p:spPr>
          <a:xfrm>
            <a:off x="457200" y="1614554"/>
            <a:ext cx="8229600" cy="5243446"/>
          </a:xfrm>
          <a:prstGeom prst="rect">
            <a:avLst/>
          </a:prstGeom>
        </p:spPr>
        <p:txBody>
          <a:bodyPr/>
          <a:lstStyle>
            <a:lvl1pPr marL="254000" indent="-254000">
              <a:spcBef>
                <a:spcPts val="1000"/>
              </a:spcBef>
              <a:buClr>
                <a:srgbClr val="000000"/>
              </a:buClr>
              <a:defRPr sz="2300"/>
            </a:lvl1pPr>
            <a:lvl2pPr marL="571500" indent="-190500">
              <a:spcBef>
                <a:spcPts val="0"/>
              </a:spcBef>
              <a:buClr>
                <a:srgbClr val="000000"/>
              </a:buClr>
              <a:buChar char="-"/>
              <a:defRPr sz="2300"/>
            </a:lvl2pPr>
            <a:lvl3pPr marL="952500" indent="-190500">
              <a:spcBef>
                <a:spcPts val="0"/>
              </a:spcBef>
              <a:buClr>
                <a:srgbClr val="000000"/>
              </a:buClr>
              <a:buChar char="-"/>
              <a:defRPr sz="2300"/>
            </a:lvl3pPr>
            <a:lvl4pPr marL="1333500" indent="-190500">
              <a:spcBef>
                <a:spcPts val="0"/>
              </a:spcBef>
              <a:buClr>
                <a:srgbClr val="000000"/>
              </a:buClr>
              <a:buChar char="-"/>
              <a:defRPr sz="2300"/>
            </a:lvl4pPr>
            <a:lvl5pPr marL="1714500" indent="-190500">
              <a:spcBef>
                <a:spcPts val="0"/>
              </a:spcBef>
              <a:buClr>
                <a:srgbClr val="000000"/>
              </a:buClr>
              <a:buChar char="-"/>
              <a:defRPr sz="23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9" name="タイトルテキスト"/>
          <p:cNvSpPr txBox="1">
            <a:spLocks noGrp="1"/>
          </p:cNvSpPr>
          <p:nvPr>
            <p:ph type="title"/>
          </p:nvPr>
        </p:nvSpPr>
        <p:spPr>
          <a:xfrm>
            <a:off x="457200" y="372371"/>
            <a:ext cx="8229600" cy="806404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タイトルテキスト</a:t>
            </a:r>
          </a:p>
        </p:txBody>
      </p:sp>
      <p:sp>
        <p:nvSpPr>
          <p:cNvPr id="40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480500" y="6411402"/>
            <a:ext cx="468280" cy="2882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1" name="線"/>
          <p:cNvSpPr/>
          <p:nvPr/>
        </p:nvSpPr>
        <p:spPr>
          <a:xfrm>
            <a:off x="465524" y="880555"/>
            <a:ext cx="8232932" cy="561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644"/>
                </a:moveTo>
                <a:lnTo>
                  <a:pt x="20538" y="12618"/>
                </a:lnTo>
                <a:lnTo>
                  <a:pt x="20592" y="5553"/>
                </a:lnTo>
                <a:lnTo>
                  <a:pt x="20673" y="18242"/>
                </a:lnTo>
                <a:lnTo>
                  <a:pt x="20805" y="0"/>
                </a:lnTo>
                <a:lnTo>
                  <a:pt x="20842" y="21600"/>
                </a:lnTo>
                <a:lnTo>
                  <a:pt x="20955" y="12618"/>
                </a:lnTo>
                <a:lnTo>
                  <a:pt x="21600" y="12618"/>
                </a:lnTo>
              </a:path>
            </a:pathLst>
          </a:custGeom>
          <a:ln w="25400">
            <a:solidFill>
              <a:srgbClr val="000000"/>
            </a:solidFill>
            <a:bevel/>
          </a:ln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C:\Users\PD_Fukasawa\Desktop\Back-02.png" descr="C:\Users\PD_Fukasawa\Desktop\Back-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7" y="199550"/>
            <a:ext cx="9142644" cy="6464331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553199" y="6229550"/>
            <a:ext cx="2133601" cy="266993"/>
          </a:xfrm>
          <a:prstGeom prst="rect">
            <a:avLst/>
          </a:prstGeom>
        </p:spPr>
        <p:txBody>
          <a:bodyPr lIns="44596" tIns="44596" rIns="44596" bIns="44596"/>
          <a:lstStyle>
            <a:lvl1pPr algn="r" defTabSz="946639">
              <a:defRPr sz="1200">
                <a:solidFill>
                  <a:srgbClr val="888888"/>
                </a:solidFill>
                <a:latin typeface="メイリオ"/>
                <a:ea typeface="メイリオ"/>
                <a:cs typeface="メイリオ"/>
                <a:sym typeface="メイリオ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0" name="本文レベル1…"/>
          <p:cNvSpPr txBox="1">
            <a:spLocks noGrp="1"/>
          </p:cNvSpPr>
          <p:nvPr>
            <p:ph type="body" idx="1"/>
          </p:nvPr>
        </p:nvSpPr>
        <p:spPr>
          <a:xfrm>
            <a:off x="446506" y="1706853"/>
            <a:ext cx="8250988" cy="4952955"/>
          </a:xfrm>
          <a:prstGeom prst="rect">
            <a:avLst/>
          </a:prstGeom>
        </p:spPr>
        <p:txBody>
          <a:bodyPr lIns="44596" tIns="44596" rIns="44596" bIns="44596">
            <a:normAutofit/>
          </a:bodyPr>
          <a:lstStyle>
            <a:lvl1pPr marL="254000" indent="-254000" defTabSz="946639">
              <a:lnSpc>
                <a:spcPct val="100000"/>
              </a:lnSpc>
              <a:spcBef>
                <a:spcPts val="600"/>
              </a:spcBef>
              <a:buClrTx/>
              <a:buSzPct val="100000"/>
              <a:buFont typeface="Arial"/>
              <a:defRPr sz="2000">
                <a:latin typeface="ヒラギノ丸ゴ ProN"/>
                <a:ea typeface="ヒラギノ丸ゴ ProN"/>
                <a:cs typeface="ヒラギノ丸ゴ ProN"/>
                <a:sym typeface="ヒラギノ丸ゴ ProN"/>
              </a:defRPr>
            </a:lvl1pPr>
            <a:lvl2pPr marL="607483" indent="-264583" defTabSz="946639">
              <a:lnSpc>
                <a:spcPct val="100000"/>
              </a:lnSpc>
              <a:spcBef>
                <a:spcPts val="600"/>
              </a:spcBef>
              <a:buClrTx/>
              <a:buFont typeface="Arial"/>
              <a:buChar char="–"/>
              <a:defRPr sz="2000">
                <a:latin typeface="ヒラギノ丸ゴ ProN"/>
                <a:ea typeface="ヒラギノ丸ゴ ProN"/>
                <a:cs typeface="ヒラギノ丸ゴ ProN"/>
                <a:sym typeface="ヒラギノ丸ゴ ProN"/>
              </a:defRPr>
            </a:lvl2pPr>
            <a:lvl3pPr marL="1390741" indent="-347685" defTabSz="946639">
              <a:lnSpc>
                <a:spcPct val="100000"/>
              </a:lnSpc>
              <a:spcBef>
                <a:spcPts val="600"/>
              </a:spcBef>
              <a:buClrTx/>
              <a:buFont typeface="Arial"/>
              <a:defRPr sz="2000">
                <a:latin typeface="ヒラギノ丸ゴ ProN"/>
                <a:ea typeface="ヒラギノ丸ゴ ProN"/>
                <a:cs typeface="ヒラギノ丸ゴ ProN"/>
                <a:sym typeface="ヒラギノ丸ゴ ProN"/>
              </a:defRPr>
            </a:lvl3pPr>
            <a:lvl4pPr marL="1950901" indent="-386317" defTabSz="946639">
              <a:lnSpc>
                <a:spcPct val="100000"/>
              </a:lnSpc>
              <a:spcBef>
                <a:spcPts val="600"/>
              </a:spcBef>
              <a:buClrTx/>
              <a:buFont typeface="Arial"/>
              <a:buChar char="–"/>
              <a:defRPr sz="2000">
                <a:latin typeface="ヒラギノ丸ゴ ProN"/>
                <a:ea typeface="ヒラギノ丸ゴ ProN"/>
                <a:cs typeface="ヒラギノ丸ゴ ProN"/>
                <a:sym typeface="ヒラギノ丸ゴ ProN"/>
              </a:defRPr>
            </a:lvl4pPr>
            <a:lvl5pPr marL="2472428" indent="-386316" defTabSz="946639">
              <a:lnSpc>
                <a:spcPct val="100000"/>
              </a:lnSpc>
              <a:spcBef>
                <a:spcPts val="600"/>
              </a:spcBef>
              <a:buClrTx/>
              <a:buFont typeface="Arial"/>
              <a:buChar char="»"/>
              <a:defRPr sz="2000">
                <a:latin typeface="ヒラギノ丸ゴ ProN"/>
                <a:ea typeface="ヒラギノ丸ゴ ProN"/>
                <a:cs typeface="ヒラギノ丸ゴ ProN"/>
                <a:sym typeface="ヒラギノ丸ゴ ProN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1" name="タイトルテキスト"/>
          <p:cNvSpPr txBox="1">
            <a:spLocks noGrp="1"/>
          </p:cNvSpPr>
          <p:nvPr>
            <p:ph type="title"/>
          </p:nvPr>
        </p:nvSpPr>
        <p:spPr>
          <a:xfrm>
            <a:off x="463703" y="475553"/>
            <a:ext cx="7131954" cy="1231301"/>
          </a:xfrm>
          <a:prstGeom prst="rect">
            <a:avLst/>
          </a:prstGeom>
        </p:spPr>
        <p:txBody>
          <a:bodyPr lIns="44596" tIns="44596" rIns="44596" bIns="44596"/>
          <a:lstStyle>
            <a:lvl1pPr algn="l" defTabSz="946639">
              <a:defRPr sz="2800">
                <a:latin typeface="ヒラギノ丸ゴ ProN"/>
                <a:ea typeface="ヒラギノ丸ゴ ProN"/>
                <a:cs typeface="ヒラギノ丸ゴ ProN"/>
                <a:sym typeface="ヒラギノ丸ゴ ProN"/>
              </a:defRPr>
            </a:lvl1pPr>
          </a:lstStyle>
          <a:p>
            <a:r>
              <a:t>タイトルテキスト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本文レベル1…"/>
          <p:cNvSpPr txBox="1">
            <a:spLocks noGrp="1"/>
          </p:cNvSpPr>
          <p:nvPr>
            <p:ph type="body" idx="1"/>
          </p:nvPr>
        </p:nvSpPr>
        <p:spPr>
          <a:xfrm>
            <a:off x="457200" y="1614554"/>
            <a:ext cx="8229600" cy="5243446"/>
          </a:xfrm>
          <a:prstGeom prst="rect">
            <a:avLst/>
          </a:prstGeom>
        </p:spPr>
        <p:txBody>
          <a:bodyPr/>
          <a:lstStyle>
            <a:lvl1pPr marL="254000" indent="-254000">
              <a:spcBef>
                <a:spcPts val="1000"/>
              </a:spcBef>
              <a:buClr>
                <a:srgbClr val="000000"/>
              </a:buClr>
              <a:defRPr sz="2300"/>
            </a:lvl1pPr>
            <a:lvl2pPr marL="571500" indent="-190500">
              <a:spcBef>
                <a:spcPts val="0"/>
              </a:spcBef>
              <a:buClr>
                <a:srgbClr val="000000"/>
              </a:buClr>
              <a:buChar char="-"/>
              <a:defRPr sz="2300"/>
            </a:lvl2pPr>
            <a:lvl3pPr marL="952500" indent="-190500">
              <a:spcBef>
                <a:spcPts val="0"/>
              </a:spcBef>
              <a:buClr>
                <a:srgbClr val="000000"/>
              </a:buClr>
              <a:buChar char="-"/>
              <a:defRPr sz="2300"/>
            </a:lvl3pPr>
            <a:lvl4pPr marL="1333500" indent="-190500">
              <a:spcBef>
                <a:spcPts val="0"/>
              </a:spcBef>
              <a:buClr>
                <a:srgbClr val="000000"/>
              </a:buClr>
              <a:buChar char="-"/>
              <a:defRPr sz="2300"/>
            </a:lvl4pPr>
            <a:lvl5pPr marL="1714500" indent="-190500">
              <a:spcBef>
                <a:spcPts val="0"/>
              </a:spcBef>
              <a:buClr>
                <a:srgbClr val="000000"/>
              </a:buClr>
              <a:buChar char="-"/>
              <a:defRPr sz="23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9" name="タイトルテキスト"/>
          <p:cNvSpPr txBox="1">
            <a:spLocks noGrp="1"/>
          </p:cNvSpPr>
          <p:nvPr>
            <p:ph type="title"/>
          </p:nvPr>
        </p:nvSpPr>
        <p:spPr>
          <a:xfrm>
            <a:off x="457200" y="372371"/>
            <a:ext cx="8229600" cy="806404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タイトルテキスト</a:t>
            </a:r>
          </a:p>
        </p:txBody>
      </p:sp>
      <p:sp>
        <p:nvSpPr>
          <p:cNvPr id="60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226500" y="937702"/>
            <a:ext cx="468280" cy="2882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1" name="線"/>
          <p:cNvSpPr/>
          <p:nvPr/>
        </p:nvSpPr>
        <p:spPr>
          <a:xfrm>
            <a:off x="487477" y="880555"/>
            <a:ext cx="8169007" cy="561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695"/>
                </a:moveTo>
                <a:lnTo>
                  <a:pt x="20093" y="12618"/>
                </a:lnTo>
                <a:lnTo>
                  <a:pt x="20148" y="5553"/>
                </a:lnTo>
                <a:lnTo>
                  <a:pt x="20230" y="18242"/>
                </a:lnTo>
                <a:lnTo>
                  <a:pt x="20362" y="0"/>
                </a:lnTo>
                <a:lnTo>
                  <a:pt x="20399" y="21600"/>
                </a:lnTo>
                <a:lnTo>
                  <a:pt x="20513" y="12618"/>
                </a:lnTo>
                <a:lnTo>
                  <a:pt x="21600" y="12670"/>
                </a:lnTo>
              </a:path>
            </a:pathLst>
          </a:custGeom>
          <a:ln w="25400">
            <a:solidFill>
              <a:srgbClr val="000000"/>
            </a:solidFill>
            <a:bevel/>
          </a:ln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4425339" y="6505277"/>
            <a:ext cx="284392" cy="223838"/>
          </a:xfrm>
          <a:prstGeom prst="rect">
            <a:avLst/>
          </a:prstGeom>
        </p:spPr>
        <p:txBody>
          <a:bodyPr wrap="none" lIns="35718" tIns="35718" rIns="35718" bIns="35718" anchor="t"/>
          <a:lstStyle>
            <a:lvl1pPr defTabSz="410765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>
            <a:spLocks noGrp="1"/>
          </p:cNvSpPr>
          <p:nvPr>
            <p:ph type="title"/>
          </p:nvPr>
        </p:nvSpPr>
        <p:spPr>
          <a:xfrm>
            <a:off x="457200" y="2061107"/>
            <a:ext cx="8229600" cy="2072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タイトルテキスト</a:t>
            </a:r>
          </a:p>
        </p:txBody>
      </p:sp>
      <p:sp>
        <p:nvSpPr>
          <p:cNvPr id="3" name="本文レベル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607138" y="6015752"/>
            <a:ext cx="295421" cy="58039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ctr">
              <a:defRPr sz="15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1pPr>
      <a:lvl2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2pPr>
      <a:lvl3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3pPr>
      <a:lvl4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4pPr>
      <a:lvl5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5pPr>
      <a:lvl6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6pPr>
      <a:lvl7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7pPr>
      <a:lvl8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9pPr>
    </p:titleStyle>
    <p:bodyStyle>
      <a:lvl1pPr marL="317500" marR="0" indent="-317500" algn="l" defTabSz="457200" latinLnBrk="0">
        <a:lnSpc>
          <a:spcPct val="80000"/>
        </a:lnSpc>
        <a:spcBef>
          <a:spcPts val="500"/>
        </a:spcBef>
        <a:spcAft>
          <a:spcPts val="0"/>
        </a:spcAft>
        <a:buClr>
          <a:srgbClr val="DE3B30"/>
        </a:buClr>
        <a:buSzPct val="15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1pPr>
      <a:lvl2pPr marL="701842" marR="0" indent="-320842" algn="l" defTabSz="457200" latinLnBrk="0">
        <a:lnSpc>
          <a:spcPct val="80000"/>
        </a:lnSpc>
        <a:spcBef>
          <a:spcPts val="500"/>
        </a:spcBef>
        <a:spcAft>
          <a:spcPts val="0"/>
        </a:spcAft>
        <a:buClr>
          <a:srgbClr val="DE3B30"/>
        </a:buClr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2pPr>
      <a:lvl3pPr marL="1082842" marR="0" indent="-320842" algn="l" defTabSz="457200" latinLnBrk="0">
        <a:lnSpc>
          <a:spcPct val="80000"/>
        </a:lnSpc>
        <a:spcBef>
          <a:spcPts val="500"/>
        </a:spcBef>
        <a:spcAft>
          <a:spcPts val="0"/>
        </a:spcAft>
        <a:buClr>
          <a:srgbClr val="DE3B30"/>
        </a:buClr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3pPr>
      <a:lvl4pPr marL="1463842" marR="0" indent="-320842" algn="l" defTabSz="457200" latinLnBrk="0">
        <a:lnSpc>
          <a:spcPct val="80000"/>
        </a:lnSpc>
        <a:spcBef>
          <a:spcPts val="500"/>
        </a:spcBef>
        <a:spcAft>
          <a:spcPts val="0"/>
        </a:spcAft>
        <a:buClr>
          <a:srgbClr val="DE3B30"/>
        </a:buClr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4pPr>
      <a:lvl5pPr marL="1844842" marR="0" indent="-320842" algn="l" defTabSz="457200" latinLnBrk="0">
        <a:lnSpc>
          <a:spcPct val="80000"/>
        </a:lnSpc>
        <a:spcBef>
          <a:spcPts val="500"/>
        </a:spcBef>
        <a:spcAft>
          <a:spcPts val="0"/>
        </a:spcAft>
        <a:buClr>
          <a:srgbClr val="DE3B30"/>
        </a:buClr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5pPr>
      <a:lvl6pPr marL="2225842" marR="0" indent="-320842" algn="l" defTabSz="457200" latinLnBrk="0">
        <a:lnSpc>
          <a:spcPct val="80000"/>
        </a:lnSpc>
        <a:spcBef>
          <a:spcPts val="500"/>
        </a:spcBef>
        <a:spcAft>
          <a:spcPts val="0"/>
        </a:spcAft>
        <a:buClr>
          <a:srgbClr val="DE3B30"/>
        </a:buClr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6pPr>
      <a:lvl7pPr marL="2606842" marR="0" indent="-320842" algn="l" defTabSz="457200" latinLnBrk="0">
        <a:lnSpc>
          <a:spcPct val="80000"/>
        </a:lnSpc>
        <a:spcBef>
          <a:spcPts val="500"/>
        </a:spcBef>
        <a:spcAft>
          <a:spcPts val="0"/>
        </a:spcAft>
        <a:buClr>
          <a:srgbClr val="DE3B30"/>
        </a:buClr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7pPr>
      <a:lvl8pPr marL="2987842" marR="0" indent="-320842" algn="l" defTabSz="457200" latinLnBrk="0">
        <a:lnSpc>
          <a:spcPct val="80000"/>
        </a:lnSpc>
        <a:spcBef>
          <a:spcPts val="500"/>
        </a:spcBef>
        <a:spcAft>
          <a:spcPts val="0"/>
        </a:spcAft>
        <a:buClr>
          <a:srgbClr val="DE3B30"/>
        </a:buClr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8pPr>
      <a:lvl9pPr marL="3368842" marR="0" indent="-320842" algn="l" defTabSz="457200" latinLnBrk="0">
        <a:lnSpc>
          <a:spcPct val="80000"/>
        </a:lnSpc>
        <a:spcBef>
          <a:spcPts val="500"/>
        </a:spcBef>
        <a:spcAft>
          <a:spcPts val="0"/>
        </a:spcAft>
        <a:buClr>
          <a:srgbClr val="DE3B30"/>
        </a:buClr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"/><Relationship Id="rId5" Type="http://schemas.openxmlformats.org/officeDocument/2006/relationships/image" Target="../media/image38.tif"/><Relationship Id="rId4" Type="http://schemas.openxmlformats.org/officeDocument/2006/relationships/image" Target="../media/image37.t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GP5159.jpg" descr="IMGP5159.jpg"/>
          <p:cNvPicPr>
            <a:picLocks noChangeAspect="1"/>
          </p:cNvPicPr>
          <p:nvPr/>
        </p:nvPicPr>
        <p:blipFill>
          <a:blip r:embed="rId2">
            <a:extLst/>
          </a:blip>
          <a:srcRect l="4305" t="4326" r="4305" b="4326"/>
          <a:stretch>
            <a:fillRect/>
          </a:stretch>
        </p:blipFill>
        <p:spPr>
          <a:xfrm>
            <a:off x="-10456" y="-6267"/>
            <a:ext cx="9164912" cy="6870534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AXEL"/>
          <p:cNvSpPr txBox="1"/>
          <p:nvPr/>
        </p:nvSpPr>
        <p:spPr>
          <a:xfrm>
            <a:off x="5135997" y="134906"/>
            <a:ext cx="3849498" cy="1488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0">
                <a:solidFill>
                  <a:schemeClr val="accent3">
                    <a:lumOff val="44000"/>
                  </a:schemeClr>
                </a:solid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r>
              <a:t>AXEL</a:t>
            </a:r>
          </a:p>
        </p:txBody>
      </p:sp>
      <p:sp>
        <p:nvSpPr>
          <p:cNvPr id="79" name="高圧XeガスTPCを用いた…"/>
          <p:cNvSpPr txBox="1"/>
          <p:nvPr/>
        </p:nvSpPr>
        <p:spPr>
          <a:xfrm>
            <a:off x="4414265" y="5110480"/>
            <a:ext cx="4654805" cy="161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3000">
                <a:solidFill>
                  <a:schemeClr val="accent3">
                    <a:lumOff val="44000"/>
                  </a:schemeClr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高圧XeガスTPCを用いた</a:t>
            </a:r>
          </a:p>
          <a:p>
            <a:pPr algn="r">
              <a:defRPr sz="3000">
                <a:solidFill>
                  <a:schemeClr val="accent3">
                    <a:lumOff val="44000"/>
                  </a:schemeClr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0</a:t>
            </a:r>
            <a:r>
              <a:rPr spc="-600"/>
              <a:t>νβ</a:t>
            </a:r>
            <a:r>
              <a:rPr spc="-300"/>
              <a:t>β</a:t>
            </a:r>
            <a:r>
              <a:t>崩壊探索実験</a:t>
            </a:r>
          </a:p>
          <a:p>
            <a:pPr algn="r">
              <a:defRPr sz="3000">
                <a:solidFill>
                  <a:schemeClr val="accent3">
                    <a:lumOff val="44000"/>
                  </a:schemeClr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京大高エネ  田中駿祐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曰く、&quot; TPC開発は、放電との戦いである&quot;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曰く</a:t>
            </a:r>
            <a:r>
              <a:rPr spc="-920"/>
              <a:t>、</a:t>
            </a: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" TPC開発は</a:t>
            </a:r>
            <a:r>
              <a:rPr spc="-920"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、</a:t>
            </a: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放電との戦いである"</a:t>
            </a:r>
          </a:p>
          <a:p>
            <a:r>
              <a:t>大型化により、印加電圧はさらに上昇</a:t>
            </a:r>
          </a:p>
          <a:p>
            <a:endParaRPr/>
          </a:p>
          <a:p>
            <a:r>
              <a:t>フィードスルー機構では限界がある</a:t>
            </a:r>
          </a:p>
          <a:p>
            <a:endParaRPr/>
          </a:p>
          <a:p>
            <a:endParaRPr/>
          </a:p>
        </p:txBody>
      </p:sp>
      <p:sp>
        <p:nvSpPr>
          <p:cNvPr id="269" name="高電圧の印加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高電圧の印加</a:t>
            </a:r>
          </a:p>
        </p:txBody>
      </p:sp>
      <p:sp>
        <p:nvSpPr>
          <p:cNvPr id="27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71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l="13870" r="7179" b="21477"/>
          <a:stretch>
            <a:fillRect/>
          </a:stretch>
        </p:blipFill>
        <p:spPr>
          <a:xfrm>
            <a:off x="6164169" y="1344029"/>
            <a:ext cx="2964704" cy="2143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2075" y="3866447"/>
            <a:ext cx="3074548" cy="2672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イメージ" descr="イメージ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56951" y="4049072"/>
            <a:ext cx="2748443" cy="2569682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吉田将修士論文"/>
          <p:cNvSpPr txBox="1"/>
          <p:nvPr/>
        </p:nvSpPr>
        <p:spPr>
          <a:xfrm>
            <a:off x="4596119" y="6526738"/>
            <a:ext cx="1348741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/>
            </a:lvl1pPr>
          </a:lstStyle>
          <a:p>
            <a:r>
              <a:t>吉田将修士論文</a:t>
            </a:r>
          </a:p>
        </p:txBody>
      </p:sp>
      <p:pic>
        <p:nvPicPr>
          <p:cNvPr id="275" name="イメージ" descr="イメージ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99766" y="3772279"/>
            <a:ext cx="2893462" cy="2860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外部から1kV程度のAC電圧を印加し、 内部で昇圧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外部から1kV程度のAC電圧を印加し、</a:t>
            </a:r>
            <a:br/>
            <a:r>
              <a:t>内部で昇圧</a:t>
            </a:r>
          </a:p>
          <a:p>
            <a:pPr lvl="1"/>
            <a:r>
              <a:t>10kVのDC電圧の安定出力に成功</a:t>
            </a:r>
          </a:p>
          <a:p>
            <a:pPr lvl="1"/>
            <a:r>
              <a:t>FPCを用いて省アウトガス化</a:t>
            </a:r>
          </a:p>
          <a:p>
            <a:r>
              <a:t>電極を極力露出しないドリフト電場</a:t>
            </a:r>
            <a:br/>
            <a:r>
              <a:t>整形機構も考案。試験を行う。</a:t>
            </a:r>
          </a:p>
        </p:txBody>
      </p:sp>
      <p:sp>
        <p:nvSpPr>
          <p:cNvPr id="278" name="コッククロフト・ウォルトン回路"/>
          <p:cNvSpPr txBox="1">
            <a:spLocks noGrp="1"/>
          </p:cNvSpPr>
          <p:nvPr>
            <p:ph type="title"/>
          </p:nvPr>
        </p:nvSpPr>
        <p:spPr>
          <a:xfrm>
            <a:off x="457200" y="372371"/>
            <a:ext cx="7684824" cy="806404"/>
          </a:xfrm>
          <a:prstGeom prst="rect">
            <a:avLst/>
          </a:prstGeom>
        </p:spPr>
        <p:txBody>
          <a:bodyPr/>
          <a:lstStyle/>
          <a:p>
            <a:r>
              <a:t>コッククロフ</a:t>
            </a:r>
            <a:r>
              <a:rPr spc="-1200"/>
              <a:t>ト・</a:t>
            </a:r>
            <a:r>
              <a:t>ウォルトン回路</a:t>
            </a:r>
          </a:p>
        </p:txBody>
      </p:sp>
      <p:sp>
        <p:nvSpPr>
          <p:cNvPr id="279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280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r="24740"/>
          <a:stretch>
            <a:fillRect/>
          </a:stretch>
        </p:blipFill>
        <p:spPr>
          <a:xfrm>
            <a:off x="5802726" y="1386828"/>
            <a:ext cx="3288832" cy="806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8259" y="2354114"/>
            <a:ext cx="2794999" cy="3764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イメージ" descr="イメージ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495" y="4180271"/>
            <a:ext cx="5738566" cy="2602286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吉田将修士論文"/>
          <p:cNvSpPr txBox="1"/>
          <p:nvPr/>
        </p:nvSpPr>
        <p:spPr>
          <a:xfrm>
            <a:off x="7786270" y="6536114"/>
            <a:ext cx="134874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/>
            </a:lvl1pPr>
          </a:lstStyle>
          <a:p>
            <a:r>
              <a:t>吉田将修士論文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最も深刻なBGは 214Biのγ線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最も深刻なBGは </a:t>
            </a:r>
            <a:r>
              <a:rPr baseline="31999"/>
              <a:t>214</a:t>
            </a:r>
            <a:r>
              <a:t>Biのγ線</a:t>
            </a:r>
          </a:p>
          <a:p>
            <a:pPr lvl="1"/>
            <a:r>
              <a:t>0.5%FWHMを達成しても</a:t>
            </a:r>
            <a:br/>
            <a:r>
              <a:t>取り除くことができない</a:t>
            </a:r>
          </a:p>
          <a:p>
            <a:r>
              <a:t>飛跡解析によってBGを低減したい</a:t>
            </a:r>
          </a:p>
          <a:p>
            <a:endParaRPr/>
          </a:p>
          <a:p>
            <a:endParaRPr/>
          </a:p>
          <a:p>
            <a:endParaRPr/>
          </a:p>
        </p:txBody>
      </p:sp>
      <p:pic>
        <p:nvPicPr>
          <p:cNvPr id="286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794" y="4022843"/>
            <a:ext cx="4037975" cy="2738398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飛跡解析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飛跡解析</a:t>
            </a:r>
          </a:p>
        </p:txBody>
      </p:sp>
      <p:sp>
        <p:nvSpPr>
          <p:cNvPr id="28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289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74055" y="1275379"/>
            <a:ext cx="3479322" cy="2396672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0νββ"/>
          <p:cNvSpPr txBox="1"/>
          <p:nvPr/>
        </p:nvSpPr>
        <p:spPr>
          <a:xfrm>
            <a:off x="1960866" y="3721437"/>
            <a:ext cx="825831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0</a:t>
            </a:r>
            <a:r>
              <a:rPr spc="-360"/>
              <a:t>νβ</a:t>
            </a:r>
            <a:r>
              <a:rPr spc="-180"/>
              <a:t>β</a:t>
            </a:r>
          </a:p>
        </p:txBody>
      </p:sp>
      <p:sp>
        <p:nvSpPr>
          <p:cNvPr id="291" name="214Bi"/>
          <p:cNvSpPr txBox="1"/>
          <p:nvPr/>
        </p:nvSpPr>
        <p:spPr>
          <a:xfrm>
            <a:off x="6358233" y="3721437"/>
            <a:ext cx="622301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baseline="31999"/>
              <a:t>214</a:t>
            </a:r>
            <a:r>
              <a:t>Bi</a:t>
            </a:r>
          </a:p>
        </p:txBody>
      </p:sp>
      <p:pic>
        <p:nvPicPr>
          <p:cNvPr id="292" name="イメージ" descr="イメージ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84056" y="4049588"/>
            <a:ext cx="4037975" cy="2738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イメージ" descr="イメージ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4794" y="4024188"/>
            <a:ext cx="4037975" cy="2738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イメージ" descr="イメージ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84057" y="4048243"/>
            <a:ext cx="4037974" cy="27383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6" dur="199" fill="hold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98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11" dur="199" fill="hold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98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1" animBg="1" advAuto="0"/>
      <p:bldP spid="294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Deep Learningを用いての波形弁別を行い始めた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Deep Learningを用いての波形弁別を行い始めた</a:t>
            </a:r>
          </a:p>
          <a:p>
            <a:pPr lvl="1">
              <a:defRPr>
                <a:solidFill>
                  <a:schemeClr val="accent3">
                    <a:lumOff val="-11199"/>
                  </a:schemeClr>
                </a:solidFill>
              </a:defRPr>
            </a:pPr>
            <a:r>
              <a:t>学習用データはシミュレーションで作成</a:t>
            </a:r>
          </a:p>
          <a:p>
            <a:r>
              <a:t>signal efficiencyを 53% とすることで、</a:t>
            </a:r>
            <a:br/>
            <a:r>
              <a:t>γ線の混入率を 8% に低減可能</a:t>
            </a:r>
          </a:p>
          <a:p>
            <a:pPr lvl="1"/>
            <a:r>
              <a:t>1t級検出容器からのγ線を考えると、fiducial cut, energy cutなどと合わせて </a:t>
            </a: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36% vs 0.004%</a:t>
            </a:r>
          </a:p>
          <a:p>
            <a:endParaRPr>
              <a:latin typeface="ヒラギノ角ゴ ProN W6"/>
              <a:ea typeface="ヒラギノ角ゴ ProN W6"/>
              <a:cs typeface="ヒラギノ角ゴ ProN W6"/>
              <a:sym typeface="ヒラギノ角ゴ ProN W6"/>
            </a:endParaRPr>
          </a:p>
          <a:p>
            <a:r>
              <a:t>以前開発したトラッキング</a:t>
            </a:r>
            <a:br/>
            <a:r>
              <a:t>アルゴリズムを上回る性能</a:t>
            </a:r>
          </a:p>
        </p:txBody>
      </p:sp>
      <p:sp>
        <p:nvSpPr>
          <p:cNvPr id="297" name="飛跡解析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飛跡解析</a:t>
            </a:r>
          </a:p>
        </p:txBody>
      </p:sp>
      <p:sp>
        <p:nvSpPr>
          <p:cNvPr id="29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299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b="54878"/>
          <a:stretch>
            <a:fillRect/>
          </a:stretch>
        </p:blipFill>
        <p:spPr>
          <a:xfrm>
            <a:off x="4486072" y="4081455"/>
            <a:ext cx="4532147" cy="2417084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0νββ…"/>
          <p:cNvSpPr txBox="1"/>
          <p:nvPr/>
        </p:nvSpPr>
        <p:spPr>
          <a:xfrm>
            <a:off x="4981958" y="4270839"/>
            <a:ext cx="1178053" cy="83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90000"/>
              </a:lnSpc>
              <a:defRPr sz="2400">
                <a:solidFill>
                  <a:srgbClr val="002B9A"/>
                </a:solidFill>
              </a:defRPr>
            </a:pPr>
            <a:r>
              <a:t>0</a:t>
            </a:r>
            <a:r>
              <a:rPr spc="-480"/>
              <a:t>νβ</a:t>
            </a:r>
            <a:r>
              <a:rPr spc="-240"/>
              <a:t>β</a:t>
            </a:r>
          </a:p>
          <a:p>
            <a:pPr algn="ctr" defTabSz="584200">
              <a:lnSpc>
                <a:spcPct val="90000"/>
              </a:lnSpc>
              <a:defRPr sz="2400">
                <a:solidFill>
                  <a:srgbClr val="E94136"/>
                </a:solidFill>
              </a:defRPr>
            </a:pPr>
            <a:r>
              <a:rPr baseline="31999"/>
              <a:t>214</a:t>
            </a:r>
            <a:r>
              <a:t>Bi</a:t>
            </a:r>
          </a:p>
        </p:txBody>
      </p:sp>
      <p:sp>
        <p:nvSpPr>
          <p:cNvPr id="301" name="output (signal_candidate)"/>
          <p:cNvSpPr txBox="1"/>
          <p:nvPr/>
        </p:nvSpPr>
        <p:spPr>
          <a:xfrm>
            <a:off x="6076751" y="6471423"/>
            <a:ext cx="2969642" cy="32004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output (signal_candidate)</a:t>
            </a:r>
          </a:p>
        </p:txBody>
      </p:sp>
      <p:sp>
        <p:nvSpPr>
          <p:cNvPr id="302" name="線"/>
          <p:cNvSpPr/>
          <p:nvPr/>
        </p:nvSpPr>
        <p:spPr>
          <a:xfrm flipV="1">
            <a:off x="8099686" y="3970242"/>
            <a:ext cx="1" cy="2335922"/>
          </a:xfrm>
          <a:prstGeom prst="line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高圧Xeガスを用いた0νββ探索実験 AXEL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高圧Xeガスを用いた</a:t>
            </a:r>
            <a:r>
              <a:rPr spc="-230"/>
              <a:t>0</a:t>
            </a:r>
            <a:r>
              <a:rPr spc="-920"/>
              <a:t>ν</a:t>
            </a:r>
            <a:r>
              <a:rPr spc="-690"/>
              <a:t>β</a:t>
            </a:r>
            <a:r>
              <a:rPr spc="-460"/>
              <a:t>β</a:t>
            </a:r>
            <a:r>
              <a:t>探索実験 AXEL</a:t>
            </a:r>
          </a:p>
          <a:p>
            <a:pPr lvl="1"/>
            <a:r>
              <a:t>高エネルギー分解能</a:t>
            </a:r>
          </a:p>
          <a:p>
            <a:pPr lvl="1"/>
            <a:r>
              <a:t>飛跡解析によるBG除去</a:t>
            </a:r>
          </a:p>
          <a:p>
            <a:pPr lvl="1"/>
            <a:r>
              <a:t>大型化の容易さ</a:t>
            </a:r>
          </a:p>
          <a:p>
            <a:r>
              <a:t>小型試作機での性能評価により</a:t>
            </a:r>
            <a:r>
              <a:rPr spc="-920"/>
              <a:t>、</a:t>
            </a: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0.8〜1.7%</a:t>
            </a:r>
            <a:r>
              <a:t>FWHM(外挿値)</a:t>
            </a:r>
            <a:br/>
            <a:r>
              <a:t>を得た。目標値(0.5%)まであと一歩</a:t>
            </a:r>
          </a:p>
          <a:p>
            <a:r>
              <a:t>約100倍の容量を持つ次期検出器を作成中</a:t>
            </a:r>
          </a:p>
          <a:p>
            <a:pPr lvl="1"/>
            <a:r>
              <a:t>CW回路などの各開発要素は完成しつつあり、</a:t>
            </a:r>
            <a:br/>
            <a:r>
              <a:t>あとは次期検出器に合わせた</a:t>
            </a: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設計や性能評価</a:t>
            </a:r>
            <a:r>
              <a:t>などが主</a:t>
            </a:r>
          </a:p>
          <a:p>
            <a:r>
              <a:t>Deep Learningを用いた飛跡解析を始めた</a:t>
            </a:r>
          </a:p>
          <a:p>
            <a:pPr lvl="1"/>
            <a:r>
              <a:t>まだ発展途上。さらなる改良をめざす。</a:t>
            </a:r>
          </a:p>
          <a:p>
            <a:pPr lvl="1">
              <a:defRPr sz="2000">
                <a:solidFill>
                  <a:schemeClr val="accent3">
                    <a:lumOff val="-11199"/>
                  </a:schemeClr>
                </a:solidFill>
              </a:defRPr>
            </a:pPr>
            <a:r>
              <a:t>弁別能力を体感するアプリも作ったので</a:t>
            </a:r>
            <a:r>
              <a:rPr spc="-400"/>
              <a:t>、</a:t>
            </a:r>
            <a:r>
              <a:t>興味があればお声がけを</a:t>
            </a:r>
          </a:p>
        </p:txBody>
      </p:sp>
      <p:sp>
        <p:nvSpPr>
          <p:cNvPr id="305" name="まとめ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まとめ</a:t>
            </a:r>
          </a:p>
        </p:txBody>
      </p:sp>
      <p:sp>
        <p:nvSpPr>
          <p:cNvPr id="30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07" name="AXEL_logo.pdf" descr="AXEL_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1381" y="1667096"/>
            <a:ext cx="2640389" cy="15037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AXEL検出器の現状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AXEL検出器の現状</a:t>
            </a:r>
          </a:p>
          <a:p>
            <a:r>
              <a:t>大型化に向けて</a:t>
            </a:r>
          </a:p>
          <a:p>
            <a:r>
              <a:t>飛跡解析</a:t>
            </a:r>
          </a:p>
        </p:txBody>
      </p:sp>
      <p:sp>
        <p:nvSpPr>
          <p:cNvPr id="82" name="目次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目次</a:t>
            </a:r>
          </a:p>
        </p:txBody>
      </p:sp>
      <p:sp>
        <p:nvSpPr>
          <p:cNvPr id="8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84" name="AXEL_logo.pdf" descr="AXEL_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79476" y="1704600"/>
            <a:ext cx="2640389" cy="1503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OI000936.jpg" descr="OI000936.jpg"/>
          <p:cNvPicPr>
            <a:picLocks noChangeAspect="1"/>
          </p:cNvPicPr>
          <p:nvPr/>
        </p:nvPicPr>
        <p:blipFill>
          <a:blip r:embed="rId3">
            <a:extLst/>
          </a:blip>
          <a:srcRect t="31220" b="9472"/>
          <a:stretch>
            <a:fillRect/>
          </a:stretch>
        </p:blipFill>
        <p:spPr>
          <a:xfrm>
            <a:off x="1219795" y="3734186"/>
            <a:ext cx="6704256" cy="29820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136Xeの 0νββ探索のための 高エネルギー分解能 高圧Xeガス TPC 検出器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aseline="31999"/>
              <a:t>136</a:t>
            </a:r>
            <a:r>
              <a:t>Xeの </a:t>
            </a:r>
            <a:r>
              <a:rPr spc="-230"/>
              <a:t>0</a:t>
            </a:r>
            <a:r>
              <a:rPr spc="-920"/>
              <a:t>ν</a:t>
            </a:r>
            <a:r>
              <a:rPr spc="-690"/>
              <a:t>β</a:t>
            </a:r>
            <a:r>
              <a:rPr spc="-460"/>
              <a:t>β</a:t>
            </a:r>
            <a:r>
              <a:t>探索のための</a:t>
            </a:r>
            <a:br/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高エネルギー分解能 高圧Xeガス TPC</a:t>
            </a:r>
            <a:r>
              <a:t> 検出器</a:t>
            </a:r>
          </a:p>
          <a:p>
            <a:endParaRPr/>
          </a:p>
          <a:p>
            <a:endParaRPr/>
          </a:p>
          <a:p>
            <a:pPr>
              <a:spcBef>
                <a:spcPts val="100"/>
              </a:spcBef>
            </a:pPr>
            <a:r>
              <a:t>電離電子を、電場によって</a:t>
            </a:r>
            <a:br/>
            <a:r>
              <a:t>検出面までドリフト</a:t>
            </a:r>
          </a:p>
          <a:p>
            <a:pPr lvl="1"/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3次元的な飛跡</a:t>
            </a:r>
            <a:r>
              <a:t>：</a:t>
            </a:r>
            <a:br/>
            <a:r>
              <a:t>電子が入射する位</a:t>
            </a:r>
            <a:r>
              <a:rPr spc="-460"/>
              <a:t>置・</a:t>
            </a:r>
            <a:r>
              <a:t>時間</a:t>
            </a:r>
          </a:p>
          <a:p>
            <a:pPr lvl="1"/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エネルギー</a:t>
            </a:r>
            <a:r>
              <a:t>：電子の数</a:t>
            </a:r>
          </a:p>
          <a:p>
            <a:pPr>
              <a:spcBef>
                <a:spcPts val="500"/>
              </a:spcBef>
            </a:pPr>
            <a:r>
              <a:t>Xeは発生する電離電子数の</a:t>
            </a:r>
            <a:br/>
            <a:r>
              <a:t>統計揺らぎが非常に小さい</a:t>
            </a:r>
            <a:endParaRPr>
              <a:solidFill>
                <a:schemeClr val="accent2"/>
              </a:solidFill>
              <a:latin typeface="ヒラギノ角ゴ ProN W6"/>
              <a:ea typeface="ヒラギノ角ゴ ProN W6"/>
              <a:cs typeface="ヒラギノ角ゴ ProN W6"/>
              <a:sym typeface="ヒラギノ角ゴ ProN W6"/>
            </a:endParaRPr>
          </a:p>
          <a:p>
            <a:pPr lvl="1">
              <a:spcBef>
                <a:spcPts val="100"/>
              </a:spcBef>
            </a:pPr>
            <a:r>
              <a:rPr>
                <a:solidFill>
                  <a:schemeClr val="accent2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0.24%</a:t>
            </a:r>
            <a:r>
              <a:t>(FWHM)</a:t>
            </a:r>
            <a:r>
              <a:rPr sz="2000"/>
              <a:t>@2458keV</a:t>
            </a:r>
          </a:p>
        </p:txBody>
      </p:sp>
      <p:sp>
        <p:nvSpPr>
          <p:cNvPr id="88" name="AXEL検出器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AXEL検出器</a:t>
            </a:r>
          </a:p>
        </p:txBody>
      </p:sp>
      <p:sp>
        <p:nvSpPr>
          <p:cNvPr id="89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90" name="線"/>
          <p:cNvSpPr/>
          <p:nvPr/>
        </p:nvSpPr>
        <p:spPr>
          <a:xfrm>
            <a:off x="3504661" y="2411933"/>
            <a:ext cx="1535064" cy="1"/>
          </a:xfrm>
          <a:prstGeom prst="line">
            <a:avLst/>
          </a:prstGeom>
          <a:ln w="25400">
            <a:solidFill>
              <a:schemeClr val="accent1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1" name="線"/>
          <p:cNvSpPr/>
          <p:nvPr/>
        </p:nvSpPr>
        <p:spPr>
          <a:xfrm flipH="1" flipV="1">
            <a:off x="4495114" y="2404866"/>
            <a:ext cx="223078" cy="223078"/>
          </a:xfrm>
          <a:prstGeom prst="line">
            <a:avLst/>
          </a:prstGeom>
          <a:ln w="25400">
            <a:solidFill>
              <a:schemeClr val="accent1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2" name="10気圧"/>
          <p:cNvSpPr txBox="1"/>
          <p:nvPr/>
        </p:nvSpPr>
        <p:spPr>
          <a:xfrm>
            <a:off x="4643733" y="2586337"/>
            <a:ext cx="1104292" cy="38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chemeClr val="accent1">
                    <a:satOff val="-4409"/>
                    <a:lumOff val="-10509"/>
                  </a:schemeClr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t>10気圧</a:t>
            </a:r>
          </a:p>
        </p:txBody>
      </p:sp>
      <p:sp>
        <p:nvSpPr>
          <p:cNvPr id="93" name="線"/>
          <p:cNvSpPr/>
          <p:nvPr/>
        </p:nvSpPr>
        <p:spPr>
          <a:xfrm>
            <a:off x="5166809" y="2411933"/>
            <a:ext cx="683288" cy="1"/>
          </a:xfrm>
          <a:prstGeom prst="line">
            <a:avLst/>
          </a:prstGeom>
          <a:ln w="25400">
            <a:solidFill>
              <a:srgbClr val="76E148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4" name="線"/>
          <p:cNvSpPr/>
          <p:nvPr/>
        </p:nvSpPr>
        <p:spPr>
          <a:xfrm flipH="1" flipV="1">
            <a:off x="5657727" y="2404867"/>
            <a:ext cx="223174" cy="223173"/>
          </a:xfrm>
          <a:prstGeom prst="line">
            <a:avLst/>
          </a:prstGeom>
          <a:ln w="25400">
            <a:solidFill>
              <a:srgbClr val="76E148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5" name="飛跡検出"/>
          <p:cNvSpPr txBox="1"/>
          <p:nvPr/>
        </p:nvSpPr>
        <p:spPr>
          <a:xfrm>
            <a:off x="5825147" y="2586337"/>
            <a:ext cx="1272541" cy="38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5CB536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t>飛跡検出</a:t>
            </a:r>
          </a:p>
        </p:txBody>
      </p:sp>
      <p:sp>
        <p:nvSpPr>
          <p:cNvPr id="96" name="線"/>
          <p:cNvSpPr/>
          <p:nvPr/>
        </p:nvSpPr>
        <p:spPr>
          <a:xfrm>
            <a:off x="721116" y="2411933"/>
            <a:ext cx="2667043" cy="1"/>
          </a:xfrm>
          <a:prstGeom prst="line">
            <a:avLst/>
          </a:prstGeom>
          <a:ln w="25400">
            <a:solidFill>
              <a:schemeClr val="accent2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7" name="目標0.5%(FWHM)@2458keV"/>
          <p:cNvSpPr txBox="1"/>
          <p:nvPr/>
        </p:nvSpPr>
        <p:spPr>
          <a:xfrm>
            <a:off x="611303" y="2586337"/>
            <a:ext cx="3889719" cy="38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  <a:buClr>
                <a:srgbClr val="000000"/>
              </a:buClr>
              <a:defRPr sz="2300"/>
            </a:pPr>
            <a:r>
              <a:t>目標</a:t>
            </a:r>
            <a:r>
              <a:rPr>
                <a:solidFill>
                  <a:schemeClr val="accent2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0.5%(FWHM)</a:t>
            </a:r>
            <a:r>
              <a:rPr sz="1700"/>
              <a:t>@2458keV</a:t>
            </a:r>
          </a:p>
        </p:txBody>
      </p:sp>
      <p:sp>
        <p:nvSpPr>
          <p:cNvPr id="98" name="線"/>
          <p:cNvSpPr/>
          <p:nvPr/>
        </p:nvSpPr>
        <p:spPr>
          <a:xfrm flipH="1" flipV="1">
            <a:off x="1345514" y="2404867"/>
            <a:ext cx="222063" cy="222063"/>
          </a:xfrm>
          <a:prstGeom prst="line">
            <a:avLst/>
          </a:prstGeom>
          <a:ln w="25400">
            <a:solidFill>
              <a:schemeClr val="accent2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grpSp>
        <p:nvGrpSpPr>
          <p:cNvPr id="178" name="グループ"/>
          <p:cNvGrpSpPr/>
          <p:nvPr/>
        </p:nvGrpSpPr>
        <p:grpSpPr>
          <a:xfrm>
            <a:off x="4638999" y="2972909"/>
            <a:ext cx="4360062" cy="3672389"/>
            <a:chOff x="0" y="0"/>
            <a:chExt cx="4360060" cy="3672387"/>
          </a:xfrm>
        </p:grpSpPr>
        <p:sp>
          <p:nvSpPr>
            <p:cNvPr id="99" name="四角形"/>
            <p:cNvSpPr/>
            <p:nvPr/>
          </p:nvSpPr>
          <p:spPr>
            <a:xfrm>
              <a:off x="0" y="215152"/>
              <a:ext cx="4360061" cy="324811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043056">
                <a:defRPr sz="21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00" name="image9.tif" descr="image9.t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90068" y="1349990"/>
              <a:ext cx="1561419" cy="10232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1" name="四角形"/>
            <p:cNvSpPr/>
            <p:nvPr/>
          </p:nvSpPr>
          <p:spPr>
            <a:xfrm>
              <a:off x="427839" y="985835"/>
              <a:ext cx="159312" cy="1859001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630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113" name="グループ"/>
            <p:cNvGrpSpPr/>
            <p:nvPr/>
          </p:nvGrpSpPr>
          <p:grpSpPr>
            <a:xfrm>
              <a:off x="869376" y="2826999"/>
              <a:ext cx="2018458" cy="173209"/>
              <a:chOff x="0" y="0"/>
              <a:chExt cx="2018457" cy="173208"/>
            </a:xfrm>
          </p:grpSpPr>
          <p:sp>
            <p:nvSpPr>
              <p:cNvPr id="102" name="線"/>
              <p:cNvSpPr/>
              <p:nvPr/>
            </p:nvSpPr>
            <p:spPr>
              <a:xfrm flipH="1">
                <a:off x="0" y="11112"/>
                <a:ext cx="1" cy="1620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03" name="線"/>
              <p:cNvSpPr/>
              <p:nvPr/>
            </p:nvSpPr>
            <p:spPr>
              <a:xfrm flipH="1">
                <a:off x="189230" y="731"/>
                <a:ext cx="1" cy="1620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04" name="線"/>
              <p:cNvSpPr/>
              <p:nvPr/>
            </p:nvSpPr>
            <p:spPr>
              <a:xfrm flipH="1">
                <a:off x="378460" y="731"/>
                <a:ext cx="1" cy="1620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05" name="線"/>
              <p:cNvSpPr/>
              <p:nvPr/>
            </p:nvSpPr>
            <p:spPr>
              <a:xfrm>
                <a:off x="567691" y="731"/>
                <a:ext cx="1" cy="1620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06" name="線"/>
              <p:cNvSpPr/>
              <p:nvPr/>
            </p:nvSpPr>
            <p:spPr>
              <a:xfrm>
                <a:off x="789580" y="731"/>
                <a:ext cx="1" cy="1620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07" name="線"/>
              <p:cNvSpPr/>
              <p:nvPr/>
            </p:nvSpPr>
            <p:spPr>
              <a:xfrm>
                <a:off x="1009228" y="0"/>
                <a:ext cx="1" cy="1620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08" name="線"/>
              <p:cNvSpPr/>
              <p:nvPr/>
            </p:nvSpPr>
            <p:spPr>
              <a:xfrm>
                <a:off x="1198459" y="0"/>
                <a:ext cx="1" cy="1620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09" name="線"/>
              <p:cNvSpPr/>
              <p:nvPr/>
            </p:nvSpPr>
            <p:spPr>
              <a:xfrm>
                <a:off x="1407968" y="0"/>
                <a:ext cx="1" cy="1620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10" name="線"/>
              <p:cNvSpPr/>
              <p:nvPr/>
            </p:nvSpPr>
            <p:spPr>
              <a:xfrm>
                <a:off x="1617477" y="7780"/>
                <a:ext cx="1" cy="1620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11" name="線"/>
              <p:cNvSpPr/>
              <p:nvPr/>
            </p:nvSpPr>
            <p:spPr>
              <a:xfrm>
                <a:off x="1829226" y="731"/>
                <a:ext cx="1" cy="1620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12" name="線"/>
              <p:cNvSpPr/>
              <p:nvPr/>
            </p:nvSpPr>
            <p:spPr>
              <a:xfrm>
                <a:off x="2018457" y="731"/>
                <a:ext cx="1" cy="1620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114" name="136Xe 10atm  ~1ton"/>
            <p:cNvSpPr txBox="1"/>
            <p:nvPr/>
          </p:nvSpPr>
          <p:spPr>
            <a:xfrm>
              <a:off x="1190068" y="2459272"/>
              <a:ext cx="2646828" cy="448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63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b="1" baseline="30000"/>
                <a:t>136</a:t>
              </a:r>
              <a:r>
                <a:rPr b="1"/>
                <a:t>Xe 10atm  ~1ton</a:t>
              </a:r>
            </a:p>
          </p:txBody>
        </p:sp>
        <p:grpSp>
          <p:nvGrpSpPr>
            <p:cNvPr id="120" name="グループ"/>
            <p:cNvGrpSpPr/>
            <p:nvPr/>
          </p:nvGrpSpPr>
          <p:grpSpPr>
            <a:xfrm>
              <a:off x="87224" y="300789"/>
              <a:ext cx="795694" cy="3149440"/>
              <a:chOff x="0" y="12383"/>
              <a:chExt cx="795693" cy="3149438"/>
            </a:xfrm>
          </p:grpSpPr>
          <p:sp>
            <p:nvSpPr>
              <p:cNvPr id="115" name="線"/>
              <p:cNvSpPr/>
              <p:nvPr/>
            </p:nvSpPr>
            <p:spPr>
              <a:xfrm rot="10800000">
                <a:off x="0" y="209417"/>
                <a:ext cx="485692" cy="2738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929" y="0"/>
                      <a:pt x="21600" y="4835"/>
                      <a:pt x="21600" y="10800"/>
                    </a:cubicBezTo>
                    <a:cubicBezTo>
                      <a:pt x="21600" y="16765"/>
                      <a:pt x="11929" y="21600"/>
                      <a:pt x="0" y="21600"/>
                    </a:cubicBezTo>
                  </a:path>
                </a:pathLst>
              </a:custGeom>
              <a:noFill/>
              <a:ln w="76200" cap="flat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63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16" name="線"/>
              <p:cNvSpPr/>
              <p:nvPr/>
            </p:nvSpPr>
            <p:spPr>
              <a:xfrm>
                <a:off x="481665" y="208875"/>
                <a:ext cx="289581" cy="1"/>
              </a:xfrm>
              <a:prstGeom prst="line">
                <a:avLst/>
              </a:prstGeom>
              <a:noFill/>
              <a:ln w="76200" cap="flat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17" name="線"/>
              <p:cNvSpPr/>
              <p:nvPr/>
            </p:nvSpPr>
            <p:spPr>
              <a:xfrm>
                <a:off x="464572" y="2947492"/>
                <a:ext cx="292475" cy="1"/>
              </a:xfrm>
              <a:prstGeom prst="line">
                <a:avLst/>
              </a:prstGeom>
              <a:noFill/>
              <a:ln w="76200" cap="flat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18" name="線"/>
              <p:cNvSpPr/>
              <p:nvPr/>
            </p:nvSpPr>
            <p:spPr>
              <a:xfrm flipV="1">
                <a:off x="795693" y="12383"/>
                <a:ext cx="1" cy="232783"/>
              </a:xfrm>
              <a:prstGeom prst="line">
                <a:avLst/>
              </a:prstGeom>
              <a:noFill/>
              <a:ln w="76200" cap="flat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19" name="線"/>
              <p:cNvSpPr/>
              <p:nvPr/>
            </p:nvSpPr>
            <p:spPr>
              <a:xfrm flipV="1">
                <a:off x="781231" y="2874248"/>
                <a:ext cx="1" cy="287575"/>
              </a:xfrm>
              <a:prstGeom prst="line">
                <a:avLst/>
              </a:prstGeom>
              <a:noFill/>
              <a:ln w="76200" cap="flat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121" name="線"/>
            <p:cNvSpPr/>
            <p:nvPr/>
          </p:nvSpPr>
          <p:spPr>
            <a:xfrm>
              <a:off x="3726754" y="497261"/>
              <a:ext cx="485692" cy="2738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929" y="0"/>
                    <a:pt x="21600" y="4835"/>
                    <a:pt x="21600" y="10800"/>
                  </a:cubicBezTo>
                  <a:cubicBezTo>
                    <a:pt x="21600" y="16765"/>
                    <a:pt x="11929" y="21600"/>
                    <a:pt x="0" y="21600"/>
                  </a:cubicBezTo>
                </a:path>
              </a:pathLst>
            </a:custGeom>
            <a:noFill/>
            <a:ln w="762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63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2" name="線"/>
            <p:cNvSpPr/>
            <p:nvPr/>
          </p:nvSpPr>
          <p:spPr>
            <a:xfrm flipH="1" flipV="1">
              <a:off x="995531" y="3236727"/>
              <a:ext cx="2265275" cy="1"/>
            </a:xfrm>
            <a:prstGeom prst="line">
              <a:avLst/>
            </a:prstGeom>
            <a:noFill/>
            <a:ln w="762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23" name="線"/>
            <p:cNvSpPr/>
            <p:nvPr/>
          </p:nvSpPr>
          <p:spPr>
            <a:xfrm flipH="1" flipV="1">
              <a:off x="1058607" y="498110"/>
              <a:ext cx="2242846" cy="1"/>
            </a:xfrm>
            <a:prstGeom prst="line">
              <a:avLst/>
            </a:prstGeom>
            <a:noFill/>
            <a:ln w="762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24" name="線"/>
            <p:cNvSpPr/>
            <p:nvPr/>
          </p:nvSpPr>
          <p:spPr>
            <a:xfrm>
              <a:off x="996380" y="3126129"/>
              <a:ext cx="1" cy="320636"/>
            </a:xfrm>
            <a:prstGeom prst="line">
              <a:avLst/>
            </a:prstGeom>
            <a:noFill/>
            <a:ln w="762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25" name="線"/>
            <p:cNvSpPr/>
            <p:nvPr/>
          </p:nvSpPr>
          <p:spPr>
            <a:xfrm>
              <a:off x="1045475" y="300789"/>
              <a:ext cx="1" cy="232783"/>
            </a:xfrm>
            <a:prstGeom prst="line">
              <a:avLst/>
            </a:prstGeom>
            <a:noFill/>
            <a:ln w="762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26" name="ELCC Plane (MPPC)"/>
            <p:cNvSpPr txBox="1"/>
            <p:nvPr/>
          </p:nvSpPr>
          <p:spPr>
            <a:xfrm rot="5400000">
              <a:off x="-322922" y="1782915"/>
              <a:ext cx="2030783" cy="38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63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t>ELCC Plane (MPPC)</a:t>
              </a:r>
            </a:p>
          </p:txBody>
        </p:sp>
        <p:sp>
          <p:nvSpPr>
            <p:cNvPr id="127" name="~300 kV"/>
            <p:cNvSpPr txBox="1"/>
            <p:nvPr/>
          </p:nvSpPr>
          <p:spPr>
            <a:xfrm>
              <a:off x="1557965" y="3224173"/>
              <a:ext cx="937568" cy="448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630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~300 kV</a:t>
              </a:r>
            </a:p>
          </p:txBody>
        </p:sp>
        <p:sp>
          <p:nvSpPr>
            <p:cNvPr id="128" name="角丸四角形"/>
            <p:cNvSpPr/>
            <p:nvPr/>
          </p:nvSpPr>
          <p:spPr>
            <a:xfrm>
              <a:off x="3518601" y="1007483"/>
              <a:ext cx="252308" cy="12000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630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9" name="角丸四角形"/>
            <p:cNvSpPr/>
            <p:nvPr/>
          </p:nvSpPr>
          <p:spPr>
            <a:xfrm>
              <a:off x="3518601" y="1193709"/>
              <a:ext cx="252308" cy="120003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630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0" name="角丸四角形"/>
            <p:cNvSpPr/>
            <p:nvPr/>
          </p:nvSpPr>
          <p:spPr>
            <a:xfrm>
              <a:off x="3518601" y="1379935"/>
              <a:ext cx="252308" cy="120003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630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1" name="角丸四角形"/>
            <p:cNvSpPr/>
            <p:nvPr/>
          </p:nvSpPr>
          <p:spPr>
            <a:xfrm>
              <a:off x="3518601" y="1566162"/>
              <a:ext cx="252308" cy="12000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630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2" name="角丸四角形"/>
            <p:cNvSpPr/>
            <p:nvPr/>
          </p:nvSpPr>
          <p:spPr>
            <a:xfrm>
              <a:off x="3518601" y="1752387"/>
              <a:ext cx="252308" cy="120003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630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3" name="角丸四角形"/>
            <p:cNvSpPr/>
            <p:nvPr/>
          </p:nvSpPr>
          <p:spPr>
            <a:xfrm>
              <a:off x="3518601" y="1958281"/>
              <a:ext cx="252308" cy="120003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630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4" name="角丸四角形"/>
            <p:cNvSpPr/>
            <p:nvPr/>
          </p:nvSpPr>
          <p:spPr>
            <a:xfrm>
              <a:off x="3518601" y="2171396"/>
              <a:ext cx="252308" cy="12000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630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5" name="角丸四角形"/>
            <p:cNvSpPr/>
            <p:nvPr/>
          </p:nvSpPr>
          <p:spPr>
            <a:xfrm>
              <a:off x="3518601" y="2404179"/>
              <a:ext cx="252308" cy="12000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630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6" name="角丸四角形"/>
            <p:cNvSpPr/>
            <p:nvPr/>
          </p:nvSpPr>
          <p:spPr>
            <a:xfrm>
              <a:off x="3518601" y="2610072"/>
              <a:ext cx="252308" cy="120003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630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7" name="PMT"/>
            <p:cNvSpPr txBox="1"/>
            <p:nvPr/>
          </p:nvSpPr>
          <p:spPr>
            <a:xfrm rot="16200000">
              <a:off x="3642367" y="1593428"/>
              <a:ext cx="622764" cy="437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630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PMT</a:t>
              </a:r>
            </a:p>
          </p:txBody>
        </p:sp>
        <p:grpSp>
          <p:nvGrpSpPr>
            <p:cNvPr id="149" name="グループ"/>
            <p:cNvGrpSpPr/>
            <p:nvPr/>
          </p:nvGrpSpPr>
          <p:grpSpPr>
            <a:xfrm>
              <a:off x="869376" y="774701"/>
              <a:ext cx="2018458" cy="173209"/>
              <a:chOff x="0" y="0"/>
              <a:chExt cx="2018457" cy="173208"/>
            </a:xfrm>
          </p:grpSpPr>
          <p:sp>
            <p:nvSpPr>
              <p:cNvPr id="138" name="線"/>
              <p:cNvSpPr/>
              <p:nvPr/>
            </p:nvSpPr>
            <p:spPr>
              <a:xfrm flipH="1">
                <a:off x="0" y="11112"/>
                <a:ext cx="1" cy="1620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39" name="線"/>
              <p:cNvSpPr/>
              <p:nvPr/>
            </p:nvSpPr>
            <p:spPr>
              <a:xfrm flipH="1">
                <a:off x="189230" y="731"/>
                <a:ext cx="1" cy="1620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40" name="線"/>
              <p:cNvSpPr/>
              <p:nvPr/>
            </p:nvSpPr>
            <p:spPr>
              <a:xfrm flipH="1">
                <a:off x="378460" y="731"/>
                <a:ext cx="1" cy="1620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41" name="線"/>
              <p:cNvSpPr/>
              <p:nvPr/>
            </p:nvSpPr>
            <p:spPr>
              <a:xfrm>
                <a:off x="567691" y="731"/>
                <a:ext cx="1" cy="1620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42" name="線"/>
              <p:cNvSpPr/>
              <p:nvPr/>
            </p:nvSpPr>
            <p:spPr>
              <a:xfrm>
                <a:off x="789580" y="731"/>
                <a:ext cx="1" cy="1620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43" name="線"/>
              <p:cNvSpPr/>
              <p:nvPr/>
            </p:nvSpPr>
            <p:spPr>
              <a:xfrm>
                <a:off x="1009228" y="0"/>
                <a:ext cx="1" cy="1620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44" name="線"/>
              <p:cNvSpPr/>
              <p:nvPr/>
            </p:nvSpPr>
            <p:spPr>
              <a:xfrm>
                <a:off x="1198459" y="0"/>
                <a:ext cx="1" cy="1620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45" name="線"/>
              <p:cNvSpPr/>
              <p:nvPr/>
            </p:nvSpPr>
            <p:spPr>
              <a:xfrm>
                <a:off x="1407968" y="0"/>
                <a:ext cx="1" cy="1620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46" name="線"/>
              <p:cNvSpPr/>
              <p:nvPr/>
            </p:nvSpPr>
            <p:spPr>
              <a:xfrm>
                <a:off x="1617477" y="7780"/>
                <a:ext cx="1" cy="1620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47" name="線"/>
              <p:cNvSpPr/>
              <p:nvPr/>
            </p:nvSpPr>
            <p:spPr>
              <a:xfrm>
                <a:off x="1829226" y="731"/>
                <a:ext cx="1" cy="1620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48" name="線"/>
              <p:cNvSpPr/>
              <p:nvPr/>
            </p:nvSpPr>
            <p:spPr>
              <a:xfrm>
                <a:off x="2018457" y="731"/>
                <a:ext cx="1" cy="1620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150" name="線"/>
            <p:cNvSpPr/>
            <p:nvPr/>
          </p:nvSpPr>
          <p:spPr>
            <a:xfrm>
              <a:off x="3289663" y="292515"/>
              <a:ext cx="1" cy="232782"/>
            </a:xfrm>
            <a:prstGeom prst="line">
              <a:avLst/>
            </a:prstGeom>
            <a:noFill/>
            <a:ln w="762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51" name="線"/>
            <p:cNvSpPr/>
            <p:nvPr/>
          </p:nvSpPr>
          <p:spPr>
            <a:xfrm>
              <a:off x="3436094" y="284616"/>
              <a:ext cx="1" cy="253065"/>
            </a:xfrm>
            <a:prstGeom prst="line">
              <a:avLst/>
            </a:prstGeom>
            <a:noFill/>
            <a:ln w="762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52" name="線"/>
            <p:cNvSpPr/>
            <p:nvPr/>
          </p:nvSpPr>
          <p:spPr>
            <a:xfrm>
              <a:off x="3455525" y="495362"/>
              <a:ext cx="289581" cy="1"/>
            </a:xfrm>
            <a:prstGeom prst="line">
              <a:avLst/>
            </a:prstGeom>
            <a:noFill/>
            <a:ln w="762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53" name="線"/>
            <p:cNvSpPr/>
            <p:nvPr/>
          </p:nvSpPr>
          <p:spPr>
            <a:xfrm>
              <a:off x="3446919" y="3231289"/>
              <a:ext cx="289581" cy="1"/>
            </a:xfrm>
            <a:prstGeom prst="line">
              <a:avLst/>
            </a:prstGeom>
            <a:noFill/>
            <a:ln w="762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54" name="線"/>
            <p:cNvSpPr/>
            <p:nvPr/>
          </p:nvSpPr>
          <p:spPr>
            <a:xfrm>
              <a:off x="3257004" y="3153994"/>
              <a:ext cx="1" cy="298532"/>
            </a:xfrm>
            <a:prstGeom prst="line">
              <a:avLst/>
            </a:prstGeom>
            <a:noFill/>
            <a:ln w="762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55" name="線"/>
            <p:cNvSpPr/>
            <p:nvPr/>
          </p:nvSpPr>
          <p:spPr>
            <a:xfrm>
              <a:off x="3414343" y="3186642"/>
              <a:ext cx="1" cy="265883"/>
            </a:xfrm>
            <a:prstGeom prst="line">
              <a:avLst/>
            </a:prstGeom>
            <a:noFill/>
            <a:ln w="762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56" name="線"/>
            <p:cNvSpPr/>
            <p:nvPr/>
          </p:nvSpPr>
          <p:spPr>
            <a:xfrm flipH="1">
              <a:off x="3402588" y="821257"/>
              <a:ext cx="1" cy="216297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57" name="線"/>
            <p:cNvSpPr/>
            <p:nvPr/>
          </p:nvSpPr>
          <p:spPr>
            <a:xfrm flipV="1">
              <a:off x="2598840" y="1473049"/>
              <a:ext cx="534261" cy="247020"/>
            </a:xfrm>
            <a:prstGeom prst="line">
              <a:avLst/>
            </a:prstGeom>
            <a:noFill/>
            <a:ln w="12700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58" name="線"/>
            <p:cNvSpPr/>
            <p:nvPr/>
          </p:nvSpPr>
          <p:spPr>
            <a:xfrm>
              <a:off x="2598840" y="1838106"/>
              <a:ext cx="534261" cy="1"/>
            </a:xfrm>
            <a:prstGeom prst="line">
              <a:avLst/>
            </a:prstGeom>
            <a:noFill/>
            <a:ln w="12700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59" name="線"/>
            <p:cNvSpPr/>
            <p:nvPr/>
          </p:nvSpPr>
          <p:spPr>
            <a:xfrm>
              <a:off x="2598840" y="1958282"/>
              <a:ext cx="534261" cy="265696"/>
            </a:xfrm>
            <a:prstGeom prst="line">
              <a:avLst/>
            </a:prstGeom>
            <a:noFill/>
            <a:ln w="12700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60" name="線"/>
            <p:cNvSpPr/>
            <p:nvPr/>
          </p:nvSpPr>
          <p:spPr>
            <a:xfrm flipH="1">
              <a:off x="1304527" y="1713640"/>
              <a:ext cx="912700" cy="1"/>
            </a:xfrm>
            <a:prstGeom prst="line">
              <a:avLst/>
            </a:prstGeom>
            <a:noFill/>
            <a:ln w="19050" cap="flat">
              <a:solidFill>
                <a:srgbClr val="00882B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61" name="線"/>
            <p:cNvSpPr/>
            <p:nvPr/>
          </p:nvSpPr>
          <p:spPr>
            <a:xfrm flipV="1">
              <a:off x="2277344" y="1207720"/>
              <a:ext cx="15341" cy="456525"/>
            </a:xfrm>
            <a:prstGeom prst="line">
              <a:avLst/>
            </a:prstGeom>
            <a:noFill/>
            <a:ln w="12700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62" name="線"/>
            <p:cNvSpPr/>
            <p:nvPr/>
          </p:nvSpPr>
          <p:spPr>
            <a:xfrm flipH="1">
              <a:off x="2098853" y="1996933"/>
              <a:ext cx="127260" cy="360690"/>
            </a:xfrm>
            <a:prstGeom prst="line">
              <a:avLst/>
            </a:prstGeom>
            <a:noFill/>
            <a:ln w="12700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63" name="線"/>
            <p:cNvSpPr/>
            <p:nvPr/>
          </p:nvSpPr>
          <p:spPr>
            <a:xfrm flipH="1" flipV="1">
              <a:off x="1437068" y="1333379"/>
              <a:ext cx="691101" cy="330867"/>
            </a:xfrm>
            <a:prstGeom prst="line">
              <a:avLst/>
            </a:prstGeom>
            <a:noFill/>
            <a:ln w="12700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64" name="線"/>
            <p:cNvSpPr/>
            <p:nvPr/>
          </p:nvSpPr>
          <p:spPr>
            <a:xfrm flipH="1">
              <a:off x="1247838" y="2074673"/>
              <a:ext cx="465041" cy="376062"/>
            </a:xfrm>
            <a:prstGeom prst="line">
              <a:avLst/>
            </a:prstGeom>
            <a:noFill/>
            <a:ln w="12700" cap="flat">
              <a:solidFill>
                <a:srgbClr val="0000FF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65" name="線"/>
            <p:cNvSpPr/>
            <p:nvPr/>
          </p:nvSpPr>
          <p:spPr>
            <a:xfrm flipH="1">
              <a:off x="1060612" y="1817311"/>
              <a:ext cx="1003969" cy="1"/>
            </a:xfrm>
            <a:prstGeom prst="line">
              <a:avLst/>
            </a:prstGeom>
            <a:noFill/>
            <a:ln w="19050" cap="flat">
              <a:solidFill>
                <a:srgbClr val="00882B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66" name="線"/>
            <p:cNvSpPr/>
            <p:nvPr/>
          </p:nvSpPr>
          <p:spPr>
            <a:xfrm flipH="1">
              <a:off x="984289" y="1948460"/>
              <a:ext cx="1003969" cy="1"/>
            </a:xfrm>
            <a:prstGeom prst="line">
              <a:avLst/>
            </a:prstGeom>
            <a:noFill/>
            <a:ln w="19050" cap="flat">
              <a:solidFill>
                <a:srgbClr val="00882B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67" name="線"/>
            <p:cNvSpPr/>
            <p:nvPr/>
          </p:nvSpPr>
          <p:spPr>
            <a:xfrm flipH="1">
              <a:off x="922913" y="2085440"/>
              <a:ext cx="912699" cy="1"/>
            </a:xfrm>
            <a:prstGeom prst="line">
              <a:avLst/>
            </a:prstGeom>
            <a:noFill/>
            <a:ln w="19050" cap="flat">
              <a:solidFill>
                <a:srgbClr val="00882B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68" name="線"/>
            <p:cNvSpPr/>
            <p:nvPr/>
          </p:nvSpPr>
          <p:spPr>
            <a:xfrm flipH="1">
              <a:off x="928670" y="2209374"/>
              <a:ext cx="754297" cy="1"/>
            </a:xfrm>
            <a:prstGeom prst="line">
              <a:avLst/>
            </a:prstGeom>
            <a:noFill/>
            <a:ln w="19050" cap="flat">
              <a:solidFill>
                <a:srgbClr val="00882B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69" name="四角形"/>
            <p:cNvSpPr/>
            <p:nvPr/>
          </p:nvSpPr>
          <p:spPr>
            <a:xfrm>
              <a:off x="555036" y="3045068"/>
              <a:ext cx="3215874" cy="164122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630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0" name="線"/>
            <p:cNvSpPr/>
            <p:nvPr/>
          </p:nvSpPr>
          <p:spPr>
            <a:xfrm flipV="1">
              <a:off x="2481129" y="3070023"/>
              <a:ext cx="401979" cy="305837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71" name="四角形"/>
            <p:cNvSpPr/>
            <p:nvPr/>
          </p:nvSpPr>
          <p:spPr>
            <a:xfrm>
              <a:off x="515683" y="526872"/>
              <a:ext cx="3215875" cy="164122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630">
                <a:defRPr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2" name="~3 m"/>
            <p:cNvSpPr txBox="1"/>
            <p:nvPr/>
          </p:nvSpPr>
          <p:spPr>
            <a:xfrm>
              <a:off x="1497618" y="0"/>
              <a:ext cx="1364826" cy="448214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91463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t>~3 m</a:t>
              </a:r>
            </a:p>
          </p:txBody>
        </p:sp>
        <p:sp>
          <p:nvSpPr>
            <p:cNvPr id="173" name="線"/>
            <p:cNvSpPr/>
            <p:nvPr/>
          </p:nvSpPr>
          <p:spPr>
            <a:xfrm>
              <a:off x="1161060" y="317276"/>
              <a:ext cx="2037940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74" name="scintillation…"/>
            <p:cNvSpPr txBox="1"/>
            <p:nvPr/>
          </p:nvSpPr>
          <p:spPr>
            <a:xfrm>
              <a:off x="2304941" y="1104902"/>
              <a:ext cx="1155263" cy="5499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1043056">
                <a:lnSpc>
                  <a:spcPct val="60000"/>
                </a:lnSpc>
                <a:defRPr sz="1400">
                  <a:solidFill>
                    <a:srgbClr val="6262FC"/>
                  </a:solidFill>
                  <a:latin typeface="ヒラギノ丸ゴ ProN"/>
                  <a:ea typeface="ヒラギノ丸ゴ ProN"/>
                  <a:cs typeface="ヒラギノ丸ゴ ProN"/>
                  <a:sym typeface="ヒラギノ丸ゴ ProN"/>
                </a:defRPr>
              </a:pPr>
              <a:r>
                <a:t>scintillation</a:t>
              </a:r>
            </a:p>
            <a:p>
              <a:pPr defTabSz="1043056">
                <a:lnSpc>
                  <a:spcPct val="60000"/>
                </a:lnSpc>
                <a:defRPr sz="1400">
                  <a:solidFill>
                    <a:srgbClr val="6262FC"/>
                  </a:solidFill>
                  <a:latin typeface="ヒラギノ丸ゴ ProN"/>
                  <a:ea typeface="ヒラギノ丸ゴ ProN"/>
                  <a:cs typeface="ヒラギノ丸ゴ ProN"/>
                  <a:sym typeface="ヒラギノ丸ゴ ProN"/>
                </a:defRPr>
              </a:pPr>
              <a:r>
                <a:t>photons</a:t>
              </a:r>
            </a:p>
          </p:txBody>
        </p:sp>
        <p:sp>
          <p:nvSpPr>
            <p:cNvPr id="175" name="electrons"/>
            <p:cNvSpPr txBox="1"/>
            <p:nvPr/>
          </p:nvSpPr>
          <p:spPr>
            <a:xfrm>
              <a:off x="839773" y="1413872"/>
              <a:ext cx="1218737" cy="3152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1043056">
                <a:defRPr sz="1500">
                  <a:solidFill>
                    <a:srgbClr val="00882B"/>
                  </a:solidFill>
                  <a:latin typeface="ヒラギノ丸ゴ ProN"/>
                  <a:ea typeface="ヒラギノ丸ゴ ProN"/>
                  <a:cs typeface="ヒラギノ丸ゴ ProN"/>
                  <a:sym typeface="ヒラギノ丸ゴ ProN"/>
                </a:defRPr>
              </a:lvl1pPr>
            </a:lstStyle>
            <a:p>
              <a:r>
                <a:t>electrons</a:t>
              </a:r>
            </a:p>
          </p:txBody>
        </p:sp>
        <p:sp>
          <p:nvSpPr>
            <p:cNvPr id="176" name="線"/>
            <p:cNvSpPr/>
            <p:nvPr/>
          </p:nvSpPr>
          <p:spPr>
            <a:xfrm>
              <a:off x="876192" y="1035813"/>
              <a:ext cx="2037940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77" name="EZ"/>
            <p:cNvSpPr txBox="1"/>
            <p:nvPr/>
          </p:nvSpPr>
          <p:spPr>
            <a:xfrm>
              <a:off x="1190267" y="987873"/>
              <a:ext cx="1364826" cy="448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914630">
                <a:defRPr i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E</a:t>
              </a:r>
              <a:r>
                <a:rPr baseline="-5999"/>
                <a:t>Z</a:t>
              </a:r>
            </a:p>
          </p:txBody>
        </p:sp>
      </p:grpSp>
      <p:sp>
        <p:nvSpPr>
          <p:cNvPr id="179" name="1t 級 検出器"/>
          <p:cNvSpPr txBox="1"/>
          <p:nvPr/>
        </p:nvSpPr>
        <p:spPr>
          <a:xfrm>
            <a:off x="7319960" y="6473781"/>
            <a:ext cx="1265429" cy="294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t>1t 級 検出器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セル状の検出器に、強い電場をかけて電離電子を収集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セル状の検出器に、強い電場をかけて電離電子を収集</a:t>
            </a:r>
          </a:p>
          <a:p>
            <a:r>
              <a:t>電子と衝突して励起されたXeが 脱励起光を発する</a:t>
            </a:r>
          </a:p>
          <a:p>
            <a:pPr lvl="1"/>
            <a:r>
              <a:t>Electroluminescence過程 </a:t>
            </a: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(EL過程)</a:t>
            </a:r>
          </a:p>
          <a:p>
            <a:pPr>
              <a:defRPr spc="-22"/>
            </a:pPr>
            <a:r>
              <a:t>発生した光子数を、MPPCで計測</a:t>
            </a:r>
          </a:p>
        </p:txBody>
      </p:sp>
      <p:sp>
        <p:nvSpPr>
          <p:cNvPr id="182" name="電離電子検出器 (ELCC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電離電子検出器 (ELCC)</a:t>
            </a:r>
          </a:p>
        </p:txBody>
      </p:sp>
      <p:sp>
        <p:nvSpPr>
          <p:cNvPr id="18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84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7396" y="3574690"/>
            <a:ext cx="2407268" cy="32487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" name="コールアウト"/>
          <p:cNvGrpSpPr/>
          <p:nvPr/>
        </p:nvGrpSpPr>
        <p:grpSpPr>
          <a:xfrm>
            <a:off x="5989186" y="3650890"/>
            <a:ext cx="2620215" cy="3096420"/>
            <a:chOff x="0" y="0"/>
            <a:chExt cx="2620214" cy="3096418"/>
          </a:xfrm>
        </p:grpSpPr>
        <p:sp>
          <p:nvSpPr>
            <p:cNvPr id="186" name="コールアウト"/>
            <p:cNvSpPr/>
            <p:nvPr/>
          </p:nvSpPr>
          <p:spPr>
            <a:xfrm>
              <a:off x="135776" y="50800"/>
              <a:ext cx="2433639" cy="2994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30" y="0"/>
                  </a:moveTo>
                  <a:cubicBezTo>
                    <a:pt x="5320" y="0"/>
                    <a:pt x="4907" y="336"/>
                    <a:pt x="4907" y="750"/>
                  </a:cubicBezTo>
                  <a:lnTo>
                    <a:pt x="4907" y="14790"/>
                  </a:lnTo>
                  <a:lnTo>
                    <a:pt x="0" y="16399"/>
                  </a:lnTo>
                  <a:lnTo>
                    <a:pt x="4907" y="18008"/>
                  </a:lnTo>
                  <a:lnTo>
                    <a:pt x="4907" y="20850"/>
                  </a:lnTo>
                  <a:cubicBezTo>
                    <a:pt x="4907" y="21264"/>
                    <a:pt x="5320" y="21600"/>
                    <a:pt x="5830" y="21600"/>
                  </a:cubicBezTo>
                  <a:lnTo>
                    <a:pt x="20677" y="21600"/>
                  </a:lnTo>
                  <a:cubicBezTo>
                    <a:pt x="21187" y="21600"/>
                    <a:pt x="21600" y="21264"/>
                    <a:pt x="21600" y="20850"/>
                  </a:cubicBezTo>
                  <a:lnTo>
                    <a:pt x="21600" y="750"/>
                  </a:lnTo>
                  <a:cubicBezTo>
                    <a:pt x="21600" y="336"/>
                    <a:pt x="21187" y="0"/>
                    <a:pt x="20677" y="0"/>
                  </a:cubicBezTo>
                  <a:lnTo>
                    <a:pt x="583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>
              <a:noFil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85" name="コールアウト" descr="コールアウト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620215" cy="3096419"/>
            </a:xfrm>
            <a:prstGeom prst="rect">
              <a:avLst/>
            </a:prstGeom>
            <a:effectLst/>
          </p:spPr>
        </p:pic>
      </p:grpSp>
      <p:pic>
        <p:nvPicPr>
          <p:cNvPr id="188" name="イメージ" descr="イメージ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45766" y="3817682"/>
            <a:ext cx="1744250" cy="2762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elcc.png" descr="elcc.png"/>
          <p:cNvPicPr>
            <a:picLocks noChangeAspect="1"/>
          </p:cNvPicPr>
          <p:nvPr/>
        </p:nvPicPr>
        <p:blipFill>
          <a:blip r:embed="rId5">
            <a:extLst/>
          </a:blip>
          <a:srcRect r="48172"/>
          <a:stretch>
            <a:fillRect/>
          </a:stretch>
        </p:blipFill>
        <p:spPr>
          <a:xfrm>
            <a:off x="309011" y="3635412"/>
            <a:ext cx="3167622" cy="3127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EL過程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EL過程</a:t>
            </a:r>
          </a:p>
          <a:p>
            <a:pPr lvl="1">
              <a:defRPr spc="-22"/>
            </a:pPr>
            <a:r>
              <a:t>比例増幅過程であり、ゆらぎが少ない</a:t>
            </a:r>
          </a:p>
          <a:p>
            <a:pPr>
              <a:defRPr spc="-22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セル構造</a:t>
            </a:r>
          </a:p>
          <a:p>
            <a:pPr lvl="1">
              <a:defRPr spc="-22"/>
            </a:pPr>
            <a:r>
              <a:t>電子をセルの中心に引き込むため、位置依存性が少ない</a:t>
            </a:r>
            <a:br/>
            <a:r>
              <a:t>(Q値の事象に対する発生光子数の位置依存性 ~0.005%)</a:t>
            </a:r>
          </a:p>
          <a:p>
            <a:pPr lvl="1">
              <a:defRPr spc="-22"/>
            </a:pPr>
            <a:r>
              <a:t>強固な構造なため、大型化が容易</a:t>
            </a:r>
          </a:p>
          <a:p>
            <a:pPr>
              <a:defRPr spc="-22"/>
            </a:pPr>
            <a:endParaRPr/>
          </a:p>
          <a:p>
            <a:pPr>
              <a:defRPr spc="-22"/>
            </a:pPr>
            <a:endParaRPr/>
          </a:p>
          <a:p>
            <a:pPr>
              <a:defRPr spc="-22"/>
            </a:pPr>
            <a:endParaRPr/>
          </a:p>
          <a:p>
            <a:pPr>
              <a:defRPr spc="-22"/>
            </a:pPr>
            <a:endParaRPr/>
          </a:p>
        </p:txBody>
      </p:sp>
      <p:sp>
        <p:nvSpPr>
          <p:cNvPr id="192" name="ELCCの利点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ELCCの利点</a:t>
            </a:r>
          </a:p>
        </p:txBody>
      </p:sp>
      <p:sp>
        <p:nvSpPr>
          <p:cNvPr id="19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94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t="10738"/>
          <a:stretch>
            <a:fillRect/>
          </a:stretch>
        </p:blipFill>
        <p:spPr>
          <a:xfrm>
            <a:off x="164505" y="4102568"/>
            <a:ext cx="2842057" cy="2473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8047" y="4031396"/>
            <a:ext cx="2779803" cy="2567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イメージ" descr="イメージ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5932685" y="4078428"/>
            <a:ext cx="3046714" cy="2473864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電気力線"/>
          <p:cNvSpPr txBox="1"/>
          <p:nvPr/>
        </p:nvSpPr>
        <p:spPr>
          <a:xfrm>
            <a:off x="918387" y="6373100"/>
            <a:ext cx="1018541" cy="320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電気力線</a:t>
            </a:r>
          </a:p>
        </p:txBody>
      </p:sp>
      <p:sp>
        <p:nvSpPr>
          <p:cNvPr id="198" name="電子の軌跡"/>
          <p:cNvSpPr txBox="1"/>
          <p:nvPr/>
        </p:nvSpPr>
        <p:spPr>
          <a:xfrm>
            <a:off x="3846136" y="6373100"/>
            <a:ext cx="1247141" cy="320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電子の軌跡</a:t>
            </a:r>
          </a:p>
        </p:txBody>
      </p:sp>
      <p:sp>
        <p:nvSpPr>
          <p:cNvPr id="199" name="発生光子数の位置依存性"/>
          <p:cNvSpPr txBox="1"/>
          <p:nvPr/>
        </p:nvSpPr>
        <p:spPr>
          <a:xfrm>
            <a:off x="6146671" y="6373100"/>
            <a:ext cx="2618741" cy="320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発生光子数の位置依存性</a:t>
            </a:r>
          </a:p>
        </p:txBody>
      </p:sp>
      <p:sp>
        <p:nvSpPr>
          <p:cNvPr id="200" name="S.Ban et.al. NIM A875 (2017), p185 - 192"/>
          <p:cNvSpPr txBox="1"/>
          <p:nvPr/>
        </p:nvSpPr>
        <p:spPr>
          <a:xfrm>
            <a:off x="6421690" y="6663283"/>
            <a:ext cx="2723897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defTabSz="584200">
              <a:lnSpc>
                <a:spcPct val="70000"/>
              </a:lnSpc>
              <a:spcBef>
                <a:spcPts val="1500"/>
              </a:spcBef>
              <a:defRPr sz="1000"/>
            </a:lvl1pPr>
          </a:lstStyle>
          <a:p>
            <a:r>
              <a:t>S.Ban et.al. NIM A875 (2017), p185 - 192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Event Displa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Event Display</a:t>
            </a:r>
          </a:p>
        </p:txBody>
      </p:sp>
      <p:sp>
        <p:nvSpPr>
          <p:cNvPr id="20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04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rcRect t="1736"/>
          <a:stretch>
            <a:fillRect/>
          </a:stretch>
        </p:blipFill>
        <p:spPr>
          <a:xfrm>
            <a:off x="-1" y="1255980"/>
            <a:ext cx="9144001" cy="5602857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cintillation light"/>
          <p:cNvSpPr txBox="1"/>
          <p:nvPr/>
        </p:nvSpPr>
        <p:spPr>
          <a:xfrm>
            <a:off x="4459620" y="5092875"/>
            <a:ext cx="2135709" cy="32004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t>Scintillation light</a:t>
            </a:r>
          </a:p>
        </p:txBody>
      </p:sp>
      <p:sp>
        <p:nvSpPr>
          <p:cNvPr id="206" name="Scintillation light"/>
          <p:cNvSpPr txBox="1"/>
          <p:nvPr/>
        </p:nvSpPr>
        <p:spPr>
          <a:xfrm>
            <a:off x="4355673" y="6145260"/>
            <a:ext cx="2135709" cy="32004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t>Scintillation light</a:t>
            </a:r>
          </a:p>
        </p:txBody>
      </p:sp>
      <p:sp>
        <p:nvSpPr>
          <p:cNvPr id="207" name="EL light"/>
          <p:cNvSpPr txBox="1"/>
          <p:nvPr/>
        </p:nvSpPr>
        <p:spPr>
          <a:xfrm>
            <a:off x="565624" y="5572062"/>
            <a:ext cx="1018998" cy="32004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t>EL light</a:t>
            </a:r>
          </a:p>
        </p:txBody>
      </p:sp>
      <p:grpSp>
        <p:nvGrpSpPr>
          <p:cNvPr id="210" name="MPPC波形"/>
          <p:cNvGrpSpPr/>
          <p:nvPr/>
        </p:nvGrpSpPr>
        <p:grpSpPr>
          <a:xfrm>
            <a:off x="7573036" y="1243930"/>
            <a:ext cx="1420318" cy="447040"/>
            <a:chOff x="0" y="0"/>
            <a:chExt cx="1420317" cy="447039"/>
          </a:xfrm>
        </p:grpSpPr>
        <p:sp>
          <p:nvSpPr>
            <p:cNvPr id="209" name="MPPC波形"/>
            <p:cNvSpPr txBox="1"/>
            <p:nvPr/>
          </p:nvSpPr>
          <p:spPr>
            <a:xfrm>
              <a:off x="31750" y="31749"/>
              <a:ext cx="1356818" cy="383541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latin typeface="ヒラギノ角ゴ ProN W6"/>
                  <a:ea typeface="ヒラギノ角ゴ ProN W6"/>
                  <a:cs typeface="ヒラギノ角ゴ ProN W6"/>
                  <a:sym typeface="ヒラギノ角ゴ ProN W6"/>
                </a:defRPr>
              </a:lvl1pPr>
            </a:lstStyle>
            <a:p>
              <a:r>
                <a:t>MPPC波形</a:t>
              </a:r>
            </a:p>
          </p:txBody>
        </p:sp>
        <p:pic>
          <p:nvPicPr>
            <p:cNvPr id="208" name="MPPC波形" descr="MPPC波形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420319" cy="447041"/>
            </a:xfrm>
            <a:prstGeom prst="rect">
              <a:avLst/>
            </a:prstGeom>
            <a:effectLst/>
          </p:spPr>
        </p:pic>
      </p:grpSp>
      <p:grpSp>
        <p:nvGrpSpPr>
          <p:cNvPr id="213" name="PMT波形"/>
          <p:cNvGrpSpPr/>
          <p:nvPr/>
        </p:nvGrpSpPr>
        <p:grpSpPr>
          <a:xfrm>
            <a:off x="3690448" y="4421521"/>
            <a:ext cx="1238581" cy="447041"/>
            <a:chOff x="0" y="0"/>
            <a:chExt cx="1238580" cy="447039"/>
          </a:xfrm>
        </p:grpSpPr>
        <p:sp>
          <p:nvSpPr>
            <p:cNvPr id="212" name="PMT波形"/>
            <p:cNvSpPr txBox="1"/>
            <p:nvPr/>
          </p:nvSpPr>
          <p:spPr>
            <a:xfrm>
              <a:off x="31749" y="31749"/>
              <a:ext cx="1175082" cy="383541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latin typeface="ヒラギノ角ゴ ProN W6"/>
                  <a:ea typeface="ヒラギノ角ゴ ProN W6"/>
                  <a:cs typeface="ヒラギノ角ゴ ProN W6"/>
                  <a:sym typeface="ヒラギノ角ゴ ProN W6"/>
                </a:defRPr>
              </a:lvl1pPr>
            </a:lstStyle>
            <a:p>
              <a:r>
                <a:t>PMT波形</a:t>
              </a:r>
            </a:p>
          </p:txBody>
        </p:sp>
        <p:pic>
          <p:nvPicPr>
            <p:cNvPr id="211" name="PMT波形" descr="PMT波形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1238582" cy="447041"/>
            </a:xfrm>
            <a:prstGeom prst="rect">
              <a:avLst/>
            </a:prstGeom>
            <a:effectLst/>
          </p:spPr>
        </p:pic>
      </p:grpSp>
      <p:sp>
        <p:nvSpPr>
          <p:cNvPr id="214" name="5μs"/>
          <p:cNvSpPr txBox="1"/>
          <p:nvPr/>
        </p:nvSpPr>
        <p:spPr>
          <a:xfrm>
            <a:off x="1645596" y="5463181"/>
            <a:ext cx="513970" cy="26924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t>5μs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検出器が小さいため、Q値のイベントは観測できな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検出器が小さいため、Q値のイベントは観測できない</a:t>
            </a:r>
          </a:p>
          <a:p>
            <a:pPr lvl="1">
              <a:defRPr>
                <a:solidFill>
                  <a:schemeClr val="accent3">
                    <a:lumOff val="-11199"/>
                  </a:schemeClr>
                </a:solidFill>
              </a:defRPr>
            </a:pPr>
            <a:r>
              <a:t>2.5MeVの電子は10気圧Xe中を約30cm進む</a:t>
            </a:r>
          </a:p>
          <a:p>
            <a:r>
              <a:t>現在は約350keVのγ線(</a:t>
            </a:r>
            <a:r>
              <a:rPr baseline="31999"/>
              <a:t>133</a:t>
            </a:r>
            <a:r>
              <a:t>Ba)で測定</a:t>
            </a:r>
          </a:p>
          <a:p>
            <a:r>
              <a:t>FWHMで</a:t>
            </a: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0.8〜1.7%</a:t>
            </a:r>
            <a:br/>
            <a:r>
              <a:t>のエネルギー分解能</a:t>
            </a:r>
            <a:br/>
            <a:r>
              <a:t>(外挿値)</a:t>
            </a:r>
          </a:p>
        </p:txBody>
      </p:sp>
      <p:grpSp>
        <p:nvGrpSpPr>
          <p:cNvPr id="219" name="グループ"/>
          <p:cNvGrpSpPr/>
          <p:nvPr/>
        </p:nvGrpSpPr>
        <p:grpSpPr>
          <a:xfrm>
            <a:off x="3684537" y="2975583"/>
            <a:ext cx="5212878" cy="3853298"/>
            <a:chOff x="0" y="0"/>
            <a:chExt cx="5212876" cy="3853296"/>
          </a:xfrm>
        </p:grpSpPr>
        <p:pic>
          <p:nvPicPr>
            <p:cNvPr id="217" name="イメージ" descr="イメージ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210389" cy="38532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8" name="四角形"/>
            <p:cNvSpPr/>
            <p:nvPr/>
          </p:nvSpPr>
          <p:spPr>
            <a:xfrm>
              <a:off x="5082907" y="54822"/>
              <a:ext cx="129970" cy="1928631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pic>
        <p:nvPicPr>
          <p:cNvPr id="220" name="cPhotonm.pdf" descr="cPhotonm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632" y="4210805"/>
            <a:ext cx="4027205" cy="25143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3" name="peakfit_lowE_BG.pdf"/>
          <p:cNvGrpSpPr/>
          <p:nvPr/>
        </p:nvGrpSpPr>
        <p:grpSpPr>
          <a:xfrm>
            <a:off x="1433388" y="4158910"/>
            <a:ext cx="2345192" cy="1486644"/>
            <a:chOff x="0" y="0"/>
            <a:chExt cx="2345190" cy="1486643"/>
          </a:xfrm>
        </p:grpSpPr>
        <p:pic>
          <p:nvPicPr>
            <p:cNvPr id="222" name="peakfit_lowE_BG.pdf" descr="peakfit_lowE_BG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50" y="19050"/>
              <a:ext cx="2307091" cy="14485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1" name="peakfit_lowE_BG.pdf" descr="peakfit_lowE_BG.pdf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345191" cy="1486644"/>
            </a:xfrm>
            <a:prstGeom prst="rect">
              <a:avLst/>
            </a:prstGeom>
            <a:effectLst/>
          </p:spPr>
        </p:pic>
      </p:grpSp>
      <p:sp>
        <p:nvSpPr>
          <p:cNvPr id="224" name="エネルギー分解能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エネルギー分解能</a:t>
            </a:r>
          </a:p>
        </p:txBody>
      </p:sp>
      <p:sp>
        <p:nvSpPr>
          <p:cNvPr id="225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26" name="イメージ" descr="イメージ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70647" y="4206553"/>
            <a:ext cx="1440697" cy="304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イメージ" descr="イメージ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785641" y="4363735"/>
            <a:ext cx="662288" cy="288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四角形" descr="四角形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0585" y="4320472"/>
            <a:ext cx="674989" cy="2120309"/>
          </a:xfrm>
          <a:prstGeom prst="rect">
            <a:avLst/>
          </a:prstGeom>
        </p:spPr>
      </p:pic>
      <p:sp>
        <p:nvSpPr>
          <p:cNvPr id="230" name="Kα"/>
          <p:cNvSpPr txBox="1"/>
          <p:nvPr/>
        </p:nvSpPr>
        <p:spPr>
          <a:xfrm>
            <a:off x="1929139" y="4283035"/>
            <a:ext cx="416789" cy="320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pPr>
            <a:r>
              <a:t>K</a:t>
            </a:r>
            <a:r>
              <a:rPr baseline="-5999"/>
              <a:t>α</a:t>
            </a:r>
          </a:p>
        </p:txBody>
      </p:sp>
      <p:sp>
        <p:nvSpPr>
          <p:cNvPr id="231" name="Kβ"/>
          <p:cNvSpPr txBox="1"/>
          <p:nvPr/>
        </p:nvSpPr>
        <p:spPr>
          <a:xfrm>
            <a:off x="1984554" y="4758168"/>
            <a:ext cx="416789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pPr>
            <a:r>
              <a:t>K</a:t>
            </a:r>
            <a:r>
              <a:rPr baseline="-5999"/>
              <a:t>β</a:t>
            </a:r>
          </a:p>
        </p:txBody>
      </p:sp>
      <p:sp>
        <p:nvSpPr>
          <p:cNvPr id="232" name="四角形"/>
          <p:cNvSpPr/>
          <p:nvPr/>
        </p:nvSpPr>
        <p:spPr>
          <a:xfrm>
            <a:off x="6206632" y="4803968"/>
            <a:ext cx="2345192" cy="611447"/>
          </a:xfrm>
          <a:prstGeom prst="rect">
            <a:avLst/>
          </a:prstGeom>
          <a:solidFill>
            <a:schemeClr val="accent3">
              <a:lumOff val="44000"/>
              <a:alpha val="67510"/>
            </a:schemeClr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3" name="現在のエネルギー分解能…"/>
          <p:cNvSpPr txBox="1"/>
          <p:nvPr/>
        </p:nvSpPr>
        <p:spPr>
          <a:xfrm>
            <a:off x="6170645" y="4803968"/>
            <a:ext cx="2417167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70000"/>
              </a:lnSpc>
              <a:defRPr sz="1600">
                <a:solidFill>
                  <a:srgbClr val="0091F2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現在のエネルギー分解能</a:t>
            </a:r>
          </a:p>
          <a:p>
            <a:pPr algn="ctr" defTabSz="584200">
              <a:lnSpc>
                <a:spcPct val="70000"/>
              </a:lnSpc>
              <a:defRPr sz="1600">
                <a:solidFill>
                  <a:srgbClr val="0091F2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0.8〜1.7%(外挿値)</a:t>
            </a:r>
          </a:p>
        </p:txBody>
      </p:sp>
      <p:sp>
        <p:nvSpPr>
          <p:cNvPr id="234" name="線"/>
          <p:cNvSpPr/>
          <p:nvPr/>
        </p:nvSpPr>
        <p:spPr>
          <a:xfrm flipV="1">
            <a:off x="8597081" y="5066850"/>
            <a:ext cx="1" cy="695316"/>
          </a:xfrm>
          <a:prstGeom prst="line">
            <a:avLst/>
          </a:prstGeom>
          <a:ln w="38100">
            <a:solidFill>
              <a:srgbClr val="3A9BF2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235" name="四角形"/>
          <p:cNvSpPr/>
          <p:nvPr/>
        </p:nvSpPr>
        <p:spPr>
          <a:xfrm>
            <a:off x="7787698" y="6104528"/>
            <a:ext cx="1325779" cy="288291"/>
          </a:xfrm>
          <a:prstGeom prst="rect">
            <a:avLst/>
          </a:prstGeom>
          <a:solidFill>
            <a:schemeClr val="accent3">
              <a:lumOff val="44000"/>
              <a:alpha val="79587"/>
            </a:schemeClr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6" name="目標値 0.5%"/>
          <p:cNvSpPr txBox="1"/>
          <p:nvPr/>
        </p:nvSpPr>
        <p:spPr>
          <a:xfrm>
            <a:off x="7787698" y="6061348"/>
            <a:ext cx="1325779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70000"/>
              </a:lnSpc>
              <a:defRPr sz="1600">
                <a:solidFill>
                  <a:schemeClr val="accent2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t>目標値 0.5%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容量100倍の次期検出器の開発も進めている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容量100倍の次期検出器の開発も進めている</a:t>
            </a:r>
          </a:p>
          <a:p>
            <a:r>
              <a:t>問題点</a:t>
            </a:r>
          </a:p>
          <a:p>
            <a:pPr lvl="1"/>
            <a:r>
              <a:t>ドリフト距離が伸びることによる、</a:t>
            </a: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電圧の増加 </a:t>
            </a:r>
            <a:r>
              <a:t>(~50kV)</a:t>
            </a:r>
          </a:p>
          <a:p>
            <a:pPr lvl="1"/>
            <a:r>
              <a:t>MPPCの</a:t>
            </a: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ch数の増大</a:t>
            </a:r>
            <a:r>
              <a:t> (~1000ch)</a:t>
            </a:r>
          </a:p>
        </p:txBody>
      </p:sp>
      <p:sp>
        <p:nvSpPr>
          <p:cNvPr id="239" name="大型化に向け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大型化に向けて</a:t>
            </a:r>
          </a:p>
        </p:txBody>
      </p:sp>
      <p:sp>
        <p:nvSpPr>
          <p:cNvPr id="24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41" name="64ch・Xe約40g"/>
          <p:cNvSpPr txBox="1"/>
          <p:nvPr/>
        </p:nvSpPr>
        <p:spPr>
          <a:xfrm>
            <a:off x="533644" y="6367383"/>
            <a:ext cx="2574926" cy="415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/>
            </a:lvl1pPr>
          </a:lstStyle>
          <a:p>
            <a:r>
              <a:t>64ch・Xe約40g</a:t>
            </a:r>
          </a:p>
        </p:txBody>
      </p:sp>
      <p:grpSp>
        <p:nvGrpSpPr>
          <p:cNvPr id="251" name="グループ"/>
          <p:cNvGrpSpPr/>
          <p:nvPr/>
        </p:nvGrpSpPr>
        <p:grpSpPr>
          <a:xfrm>
            <a:off x="278834" y="3986816"/>
            <a:ext cx="3180742" cy="2365269"/>
            <a:chOff x="0" y="129338"/>
            <a:chExt cx="3180741" cy="2365267"/>
          </a:xfrm>
        </p:grpSpPr>
        <p:pic>
          <p:nvPicPr>
            <p:cNvPr id="242" name="イメージ" descr="イメージ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182869"/>
              <a:ext cx="3083275" cy="2311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3" name="線"/>
            <p:cNvSpPr/>
            <p:nvPr/>
          </p:nvSpPr>
          <p:spPr>
            <a:xfrm>
              <a:off x="905165" y="651300"/>
              <a:ext cx="1085622" cy="17656"/>
            </a:xfrm>
            <a:prstGeom prst="line">
              <a:avLst/>
            </a:prstGeom>
            <a:noFill/>
            <a:ln w="63500" cap="flat">
              <a:solidFill>
                <a:srgbClr val="51A7F9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400"/>
              </a:pPr>
              <a:endParaRPr/>
            </a:p>
          </p:txBody>
        </p:sp>
        <p:sp>
          <p:nvSpPr>
            <p:cNvPr id="244" name="線"/>
            <p:cNvSpPr/>
            <p:nvPr/>
          </p:nvSpPr>
          <p:spPr>
            <a:xfrm flipH="1">
              <a:off x="1936821" y="794848"/>
              <a:ext cx="1" cy="1087780"/>
            </a:xfrm>
            <a:prstGeom prst="line">
              <a:avLst/>
            </a:prstGeom>
            <a:noFill/>
            <a:ln w="63500" cap="flat">
              <a:solidFill>
                <a:srgbClr val="51A7F9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400"/>
              </a:pPr>
              <a:endParaRPr/>
            </a:p>
          </p:txBody>
        </p:sp>
        <p:grpSp>
          <p:nvGrpSpPr>
            <p:cNvPr id="247" name="グループ"/>
            <p:cNvGrpSpPr/>
            <p:nvPr/>
          </p:nvGrpSpPr>
          <p:grpSpPr>
            <a:xfrm>
              <a:off x="1521220" y="1871750"/>
              <a:ext cx="1659522" cy="565323"/>
              <a:chOff x="0" y="0"/>
              <a:chExt cx="1659520" cy="565321"/>
            </a:xfrm>
          </p:grpSpPr>
          <p:sp>
            <p:nvSpPr>
              <p:cNvPr id="245" name="四角形"/>
              <p:cNvSpPr/>
              <p:nvPr/>
            </p:nvSpPr>
            <p:spPr>
              <a:xfrm>
                <a:off x="95127" y="57367"/>
                <a:ext cx="1469267" cy="450588"/>
              </a:xfrm>
              <a:prstGeom prst="rect">
                <a:avLst/>
              </a:prstGeom>
              <a:solidFill>
                <a:srgbClr val="53585F">
                  <a:alpha val="69801"/>
                </a:srgb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4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46" name="φ100mm"/>
              <p:cNvSpPr txBox="1"/>
              <p:nvPr/>
            </p:nvSpPr>
            <p:spPr>
              <a:xfrm>
                <a:off x="0" y="0"/>
                <a:ext cx="1659521" cy="5653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584200">
                  <a:defRPr sz="2200">
                    <a:solidFill>
                      <a:srgbClr val="51A7F9"/>
                    </a:solidFill>
                    <a:latin typeface="ヒラギノ明朝 ProN W6"/>
                    <a:ea typeface="ヒラギノ明朝 ProN W6"/>
                    <a:cs typeface="ヒラギノ明朝 ProN W6"/>
                    <a:sym typeface="ヒラギノ明朝 ProN W6"/>
                  </a:defRPr>
                </a:lvl1pPr>
              </a:lstStyle>
              <a:p>
                <a:r>
                  <a:t>φ100mm</a:t>
                </a:r>
              </a:p>
            </p:txBody>
          </p:sp>
        </p:grpSp>
        <p:grpSp>
          <p:nvGrpSpPr>
            <p:cNvPr id="250" name="グループ"/>
            <p:cNvGrpSpPr/>
            <p:nvPr/>
          </p:nvGrpSpPr>
          <p:grpSpPr>
            <a:xfrm>
              <a:off x="1892121" y="129338"/>
              <a:ext cx="1243029" cy="565322"/>
              <a:chOff x="0" y="0"/>
              <a:chExt cx="1243027" cy="565321"/>
            </a:xfrm>
          </p:grpSpPr>
          <p:sp>
            <p:nvSpPr>
              <p:cNvPr id="248" name="四角形"/>
              <p:cNvSpPr/>
              <p:nvPr/>
            </p:nvSpPr>
            <p:spPr>
              <a:xfrm>
                <a:off x="115783" y="57367"/>
                <a:ext cx="1011461" cy="450588"/>
              </a:xfrm>
              <a:prstGeom prst="rect">
                <a:avLst/>
              </a:prstGeom>
              <a:solidFill>
                <a:srgbClr val="53585F">
                  <a:alpha val="69801"/>
                </a:srgb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24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49" name="90mm"/>
              <p:cNvSpPr txBox="1"/>
              <p:nvPr/>
            </p:nvSpPr>
            <p:spPr>
              <a:xfrm>
                <a:off x="0" y="0"/>
                <a:ext cx="1243028" cy="5653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584200">
                  <a:defRPr sz="2300">
                    <a:solidFill>
                      <a:srgbClr val="51A7F9"/>
                    </a:solidFill>
                    <a:latin typeface="ヒラギノ明朝 ProN W6"/>
                    <a:ea typeface="ヒラギノ明朝 ProN W6"/>
                    <a:cs typeface="ヒラギノ明朝 ProN W6"/>
                    <a:sym typeface="ヒラギノ明朝 ProN W6"/>
                  </a:defRPr>
                </a:lvl1pPr>
              </a:lstStyle>
              <a:p>
                <a:r>
                  <a:t>90mm</a:t>
                </a:r>
              </a:p>
            </p:txBody>
          </p:sp>
        </p:grpSp>
      </p:grpSp>
      <p:pic>
        <p:nvPicPr>
          <p:cNvPr id="252" name="イメージ" descr="イメージ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5313438" y="3369340"/>
            <a:ext cx="3472949" cy="3280619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φ~500mm"/>
          <p:cNvSpPr txBox="1"/>
          <p:nvPr/>
        </p:nvSpPr>
        <p:spPr>
          <a:xfrm rot="409129">
            <a:off x="6127176" y="6108147"/>
            <a:ext cx="1333095" cy="32004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φ~500mm</a:t>
            </a:r>
          </a:p>
        </p:txBody>
      </p:sp>
      <p:sp>
        <p:nvSpPr>
          <p:cNvPr id="254" name="図形"/>
          <p:cNvSpPr/>
          <p:nvPr/>
        </p:nvSpPr>
        <p:spPr>
          <a:xfrm>
            <a:off x="3167244" y="4291839"/>
            <a:ext cx="2212508" cy="779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541"/>
                </a:moveTo>
                <a:cubicBezTo>
                  <a:pt x="1006" y="16828"/>
                  <a:pt x="2600" y="13602"/>
                  <a:pt x="4622" y="11043"/>
                </a:cubicBezTo>
                <a:cubicBezTo>
                  <a:pt x="7697" y="7153"/>
                  <a:pt x="11423" y="5284"/>
                  <a:pt x="15257" y="5939"/>
                </a:cubicBezTo>
                <a:lnTo>
                  <a:pt x="15257" y="0"/>
                </a:lnTo>
                <a:lnTo>
                  <a:pt x="21600" y="9230"/>
                </a:lnTo>
                <a:lnTo>
                  <a:pt x="15593" y="21600"/>
                </a:lnTo>
                <a:lnTo>
                  <a:pt x="15388" y="14444"/>
                </a:lnTo>
                <a:cubicBezTo>
                  <a:pt x="11849" y="13630"/>
                  <a:pt x="8260" y="14274"/>
                  <a:pt x="4906" y="16304"/>
                </a:cubicBezTo>
                <a:cubicBezTo>
                  <a:pt x="3148" y="17368"/>
                  <a:pt x="1494" y="18788"/>
                  <a:pt x="0" y="20541"/>
                </a:cubicBezTo>
                <a:close/>
              </a:path>
            </a:pathLst>
          </a:custGeom>
          <a:gradFill>
            <a:gsLst>
              <a:gs pos="0">
                <a:srgbClr val="8BC6FC"/>
              </a:gs>
              <a:gs pos="100000">
                <a:schemeClr val="accent3">
                  <a:lumOff val="44000"/>
                </a:schemeClr>
              </a:gs>
            </a:gsLst>
            <a:lin ang="11039619"/>
          </a:gradFill>
          <a:ln w="25400">
            <a:solidFill>
              <a:srgbClr val="8BC7FF"/>
            </a:solidFill>
            <a:bevel/>
          </a:ln>
        </p:spPr>
        <p:txBody>
          <a:bodyPr lIns="45719" rIns="45719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55" name="~500mm"/>
          <p:cNvSpPr txBox="1"/>
          <p:nvPr/>
        </p:nvSpPr>
        <p:spPr>
          <a:xfrm rot="300375">
            <a:off x="6653530" y="3613059"/>
            <a:ext cx="1104495" cy="32004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~500mm</a:t>
            </a:r>
          </a:p>
        </p:txBody>
      </p:sp>
      <p:sp>
        <p:nvSpPr>
          <p:cNvPr id="256" name="1000ch・Xe約5kg"/>
          <p:cNvSpPr txBox="1"/>
          <p:nvPr/>
        </p:nvSpPr>
        <p:spPr>
          <a:xfrm>
            <a:off x="5568192" y="6367383"/>
            <a:ext cx="2963546" cy="415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/>
            </a:lvl1pPr>
          </a:lstStyle>
          <a:p>
            <a:r>
              <a:t>1000ch・Xe約5kg</a:t>
            </a:r>
          </a:p>
        </p:txBody>
      </p:sp>
      <p:sp>
        <p:nvSpPr>
          <p:cNvPr id="257" name="早期稼働へ"/>
          <p:cNvSpPr txBox="1"/>
          <p:nvPr/>
        </p:nvSpPr>
        <p:spPr>
          <a:xfrm>
            <a:off x="3540686" y="5156306"/>
            <a:ext cx="1691641" cy="415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/>
            </a:lvl1pPr>
          </a:lstStyle>
          <a:p>
            <a:r>
              <a:t>早期稼働へ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高電圧の印加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高電圧の印加</a:t>
            </a:r>
          </a:p>
          <a:p>
            <a:pPr lvl="1">
              <a:defRPr>
                <a:solidFill>
                  <a:schemeClr val="accent4">
                    <a:lumOff val="-8800"/>
                  </a:schemeClr>
                </a:solidFill>
              </a:defRPr>
            </a:pPr>
            <a:r>
              <a:t>コッククロフトウォルトン回路</a:t>
            </a:r>
          </a:p>
          <a:p>
            <a:r>
              <a:t>六角形配置・セルピッチの拡大</a:t>
            </a:r>
          </a:p>
          <a:p>
            <a:pPr lvl="1">
              <a:defRPr>
                <a:solidFill>
                  <a:schemeClr val="accent4">
                    <a:lumOff val="-8800"/>
                  </a:schemeClr>
                </a:solidFill>
              </a:defRPr>
            </a:pPr>
            <a:r>
              <a:t>チャンネル数の増加を抑える</a:t>
            </a:r>
          </a:p>
          <a:p>
            <a:r>
              <a:t>専用の読み出し回路の開発</a:t>
            </a:r>
          </a:p>
          <a:p>
            <a:pPr lvl="1">
              <a:defRPr>
                <a:solidFill>
                  <a:schemeClr val="accent4">
                    <a:lumOff val="-8800"/>
                  </a:schemeClr>
                </a:solidFill>
              </a:defRPr>
            </a:pPr>
            <a:r>
              <a:t>MPPC個別の電圧調整 &amp; DCカップリング</a:t>
            </a:r>
          </a:p>
          <a:p>
            <a:r>
              <a:t>ASICの開発</a:t>
            </a:r>
          </a:p>
          <a:p>
            <a:pPr lvl="1">
              <a:defRPr>
                <a:solidFill>
                  <a:schemeClr val="accent4">
                    <a:lumOff val="-8800"/>
                  </a:schemeClr>
                </a:solidFill>
              </a:defRPr>
            </a:pPr>
            <a:r>
              <a:t>低コスト &amp; 低物質量な回路へ</a:t>
            </a:r>
          </a:p>
          <a:p>
            <a:r>
              <a:t>コネクタの設計</a:t>
            </a:r>
          </a:p>
          <a:p>
            <a:r>
              <a:t>キャリブレーションシステムの開発</a:t>
            </a:r>
            <a:br/>
            <a:r>
              <a:t>etc…</a:t>
            </a:r>
          </a:p>
        </p:txBody>
      </p:sp>
      <p:sp>
        <p:nvSpPr>
          <p:cNvPr id="260" name="大型化に向けた要素開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大型化に向けた要素開発</a:t>
            </a:r>
          </a:p>
        </p:txBody>
      </p:sp>
      <p:sp>
        <p:nvSpPr>
          <p:cNvPr id="26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62" name="IMG_2550.JPG" descr="IMG_2550.JPG"/>
          <p:cNvPicPr>
            <a:picLocks noChangeAspect="1"/>
          </p:cNvPicPr>
          <p:nvPr/>
        </p:nvPicPr>
        <p:blipFill>
          <a:blip r:embed="rId2">
            <a:extLst/>
          </a:blip>
          <a:srcRect l="13467" t="9757" r="22920" b="11417"/>
          <a:stretch>
            <a:fillRect/>
          </a:stretch>
        </p:blipFill>
        <p:spPr>
          <a:xfrm>
            <a:off x="5966119" y="4189440"/>
            <a:ext cx="2818981" cy="2619859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180L容器…"/>
          <p:cNvSpPr txBox="1"/>
          <p:nvPr/>
        </p:nvSpPr>
        <p:spPr>
          <a:xfrm>
            <a:off x="7399359" y="6225419"/>
            <a:ext cx="1355345" cy="55372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70000"/>
              </a:lnSpc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180L容器</a:t>
            </a:r>
          </a:p>
          <a:p>
            <a:pPr algn="ctr" defTabSz="584200">
              <a:lnSpc>
                <a:spcPct val="70000"/>
              </a:lnSpc>
              <a:defRPr sz="1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(Φ55×83cm)</a:t>
            </a:r>
          </a:p>
        </p:txBody>
      </p:sp>
      <p:pic>
        <p:nvPicPr>
          <p:cNvPr id="264" name="IMG_4073.JPG" descr="IMG_4073.JP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 rot="16200000">
            <a:off x="6439775" y="1278885"/>
            <a:ext cx="1987781" cy="2650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openit6.jpg" descr="openit6.jpg"/>
          <p:cNvPicPr>
            <a:picLocks noChangeAspect="1"/>
          </p:cNvPicPr>
          <p:nvPr/>
        </p:nvPicPr>
        <p:blipFill>
          <a:blip r:embed="rId4">
            <a:extLst/>
          </a:blip>
          <a:srcRect l="9613" t="9324" r="13664" b="9324"/>
          <a:stretch>
            <a:fillRect/>
          </a:stretch>
        </p:blipFill>
        <p:spPr>
          <a:xfrm>
            <a:off x="4411811" y="3270399"/>
            <a:ext cx="846335" cy="565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openit6.jpg" descr="openit6.jpg"/>
          <p:cNvPicPr>
            <a:picLocks noChangeAspect="1"/>
          </p:cNvPicPr>
          <p:nvPr/>
        </p:nvPicPr>
        <p:blipFill>
          <a:blip r:embed="rId4">
            <a:extLst/>
          </a:blip>
          <a:srcRect l="9613" t="9324" r="13664" b="9324"/>
          <a:stretch>
            <a:fillRect/>
          </a:stretch>
        </p:blipFill>
        <p:spPr>
          <a:xfrm>
            <a:off x="2490470" y="4188373"/>
            <a:ext cx="846335" cy="5653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321</Words>
  <Application>Microsoft Macintosh PowerPoint</Application>
  <PresentationFormat>画面に合わせる (4:3)</PresentationFormat>
  <Paragraphs>142</Paragraphs>
  <Slides>14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5" baseType="lpstr">
      <vt:lpstr>ヒラギノ角ゴ ProN W3</vt:lpstr>
      <vt:lpstr>ヒラギノ角ゴ ProN W6</vt:lpstr>
      <vt:lpstr>ヒラギノ丸ゴ ProN</vt:lpstr>
      <vt:lpstr>ヒラギノ明朝 ProN W3</vt:lpstr>
      <vt:lpstr>ヒラギノ明朝 ProN W6</vt:lpstr>
      <vt:lpstr>メイリオ</vt:lpstr>
      <vt:lpstr>Arial</vt:lpstr>
      <vt:lpstr>Calibri</vt:lpstr>
      <vt:lpstr>Helvetica</vt:lpstr>
      <vt:lpstr>Helvetica Neue</vt:lpstr>
      <vt:lpstr>Default</vt:lpstr>
      <vt:lpstr>PowerPoint プレゼンテーション</vt:lpstr>
      <vt:lpstr>目次</vt:lpstr>
      <vt:lpstr>AXEL検出器</vt:lpstr>
      <vt:lpstr>電離電子検出器 (ELCC)</vt:lpstr>
      <vt:lpstr>ELCCの利点</vt:lpstr>
      <vt:lpstr>Event Display</vt:lpstr>
      <vt:lpstr>エネルギー分解能</vt:lpstr>
      <vt:lpstr>大型化に向けて</vt:lpstr>
      <vt:lpstr>大型化に向けた要素開発</vt:lpstr>
      <vt:lpstr>高電圧の印加</vt:lpstr>
      <vt:lpstr>コッククロフト・ウォルトン回路</vt:lpstr>
      <vt:lpstr>飛跡解析</vt:lpstr>
      <vt:lpstr>飛跡解析</vt:lpstr>
      <vt:lpstr>まとめ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cp:lastModifiedBy>. syun</cp:lastModifiedBy>
  <cp:revision>1</cp:revision>
  <dcterms:modified xsi:type="dcterms:W3CDTF">2018-03-18T03:28:17Z</dcterms:modified>
</cp:coreProperties>
</file>