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86" r:id="rId3"/>
    <p:sldId id="257" r:id="rId4"/>
    <p:sldId id="258" r:id="rId5"/>
    <p:sldId id="259" r:id="rId6"/>
    <p:sldId id="289" r:id="rId7"/>
    <p:sldId id="280" r:id="rId8"/>
    <p:sldId id="285" r:id="rId9"/>
    <p:sldId id="287" r:id="rId10"/>
    <p:sldId id="288" r:id="rId11"/>
    <p:sldId id="279" r:id="rId12"/>
    <p:sldId id="295" r:id="rId13"/>
    <p:sldId id="296" r:id="rId14"/>
    <p:sldId id="297" r:id="rId15"/>
    <p:sldId id="283" r:id="rId16"/>
    <p:sldId id="284" r:id="rId17"/>
    <p:sldId id="263" r:id="rId18"/>
    <p:sldId id="264" r:id="rId19"/>
    <p:sldId id="265" r:id="rId20"/>
    <p:sldId id="266" r:id="rId21"/>
    <p:sldId id="267" r:id="rId22"/>
    <p:sldId id="268" r:id="rId23"/>
    <p:sldId id="269" r:id="rId24"/>
    <p:sldId id="270" r:id="rId25"/>
    <p:sldId id="273" r:id="rId26"/>
    <p:sldId id="274" r:id="rId27"/>
    <p:sldId id="275" r:id="rId28"/>
    <p:sldId id="276" r:id="rId29"/>
    <p:sldId id="277" r:id="rId30"/>
    <p:sldId id="278" r:id="rId31"/>
    <p:sldId id="260" r:id="rId32"/>
    <p:sldId id="261"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4660"/>
  </p:normalViewPr>
  <p:slideViewPr>
    <p:cSldViewPr snapToGrid="0">
      <p:cViewPr varScale="1">
        <p:scale>
          <a:sx n="153" d="100"/>
          <a:sy n="153" d="100"/>
        </p:scale>
        <p:origin x="97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8EB44-EF14-4963-8F17-2252C329B4ED}" type="datetimeFigureOut">
              <a:rPr kumimoji="1" lang="ja-JP" altLang="en-US" smtClean="0"/>
              <a:t>2019/12/13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FDFA5-F335-41B2-9E91-D33B498AEC3B}" type="slidenum">
              <a:rPr kumimoji="1" lang="ja-JP" altLang="en-US" smtClean="0"/>
              <a:t>‹#›</a:t>
            </a:fld>
            <a:endParaRPr kumimoji="1" lang="ja-JP" altLang="en-US"/>
          </a:p>
        </p:txBody>
      </p:sp>
    </p:spTree>
    <p:extLst>
      <p:ext uri="{BB962C8B-B14F-4D97-AF65-F5344CB8AC3E}">
        <p14:creationId xmlns:p14="http://schemas.microsoft.com/office/powerpoint/2010/main" val="15655725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B410E68-C509-41E2-8CD7-A780318C15E7}" type="datetime1">
              <a:rPr kumimoji="1" lang="ja-JP" altLang="en-US" smtClean="0"/>
              <a:t>2019/12/13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198088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D37196-D294-4037-A9CF-C79FF7CE7E65}" type="datetime1">
              <a:rPr kumimoji="1" lang="ja-JP" altLang="en-US" smtClean="0"/>
              <a:t>2019/12/13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233410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27EEE39-4A3C-4748-A536-6DA77DCF3EB2}" type="datetime1">
              <a:rPr kumimoji="1" lang="ja-JP" altLang="en-US" smtClean="0"/>
              <a:t>2019/12/13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93132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45B8EC-2B3C-41D2-8EED-E9C240D2EC69}" type="datetime1">
              <a:rPr kumimoji="1" lang="ja-JP" altLang="en-US" smtClean="0"/>
              <a:t>2019/12/13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114566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E914E94-5123-42B3-934C-123372F94789}" type="datetime1">
              <a:rPr kumimoji="1" lang="ja-JP" altLang="en-US" smtClean="0"/>
              <a:t>2019/12/13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269174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EB77657-DF8F-423C-8F44-63F819D112F4}" type="datetime1">
              <a:rPr kumimoji="1" lang="ja-JP" altLang="en-US" smtClean="0"/>
              <a:t>2019/12/13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229559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ADB0F3-4145-4330-A26C-00476E605591}" type="datetime1">
              <a:rPr kumimoji="1" lang="ja-JP" altLang="en-US" smtClean="0"/>
              <a:t>2019/12/13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420694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B4B31C6-9431-4F8E-A3F3-442B511E82BB}" type="datetime1">
              <a:rPr kumimoji="1" lang="ja-JP" altLang="en-US" smtClean="0"/>
              <a:t>2019/12/13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16794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3BC2-A8AB-4C2F-82F1-848173FBD38C}" type="datetime1">
              <a:rPr kumimoji="1" lang="ja-JP" altLang="en-US" smtClean="0"/>
              <a:t>2019/12/13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369566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40A367E-EED3-4368-9F52-FC0AB2671365}" type="datetime1">
              <a:rPr kumimoji="1" lang="ja-JP" altLang="en-US" smtClean="0"/>
              <a:t>2019/12/13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92259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012E87-6C0B-4B86-BC90-26B4691CD85B}" type="datetime1">
              <a:rPr kumimoji="1" lang="ja-JP" altLang="en-US" smtClean="0"/>
              <a:t>2019/12/13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358886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2855F-CFAF-44FF-90FB-E52CC96E8420}" type="datetime1">
              <a:rPr kumimoji="1" lang="ja-JP" altLang="en-US" smtClean="0"/>
              <a:t>2019/12/13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85C2D-2073-4350-A318-8CC6110534BB}" type="slidenum">
              <a:rPr kumimoji="1" lang="ja-JP" altLang="en-US" smtClean="0"/>
              <a:t>‹#›</a:t>
            </a:fld>
            <a:endParaRPr kumimoji="1" lang="ja-JP" altLang="en-US"/>
          </a:p>
        </p:txBody>
      </p:sp>
    </p:spTree>
    <p:extLst>
      <p:ext uri="{BB962C8B-B14F-4D97-AF65-F5344CB8AC3E}">
        <p14:creationId xmlns:p14="http://schemas.microsoft.com/office/powerpoint/2010/main" val="1082215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4000" dirty="0"/>
              <a:t>高圧キセノンガス検出器を用いたニュートリノレス二重ベータ崩壊および暗黒物質探索</a:t>
            </a:r>
          </a:p>
        </p:txBody>
      </p:sp>
      <p:sp>
        <p:nvSpPr>
          <p:cNvPr id="3" name="サブタイトル 2"/>
          <p:cNvSpPr>
            <a:spLocks noGrp="1"/>
          </p:cNvSpPr>
          <p:nvPr>
            <p:ph type="subTitle" idx="1"/>
          </p:nvPr>
        </p:nvSpPr>
        <p:spPr>
          <a:xfrm>
            <a:off x="1136737" y="3971556"/>
            <a:ext cx="6858000" cy="2178724"/>
          </a:xfrm>
        </p:spPr>
        <p:txBody>
          <a:bodyPr/>
          <a:lstStyle/>
          <a:p>
            <a:r>
              <a:rPr kumimoji="1" lang="ja-JP" altLang="en-US" dirty="0"/>
              <a:t>中村 輝石（神戸大）</a:t>
            </a:r>
            <a:endParaRPr kumimoji="1" lang="en-US" altLang="ja-JP" dirty="0"/>
          </a:p>
          <a:p>
            <a:r>
              <a:rPr lang="en-US" altLang="ja-JP" dirty="0"/>
              <a:t>For</a:t>
            </a:r>
            <a:r>
              <a:rPr lang="ja-JP" altLang="en-US" dirty="0"/>
              <a:t> </a:t>
            </a:r>
            <a:r>
              <a:rPr lang="en-US" altLang="ja-JP" dirty="0"/>
              <a:t>the</a:t>
            </a:r>
            <a:r>
              <a:rPr lang="ja-JP" altLang="en-US" dirty="0"/>
              <a:t> </a:t>
            </a:r>
            <a:r>
              <a:rPr lang="en-US" altLang="ja-JP" dirty="0"/>
              <a:t>AXEL</a:t>
            </a:r>
            <a:r>
              <a:rPr lang="ja-JP" altLang="en-US" dirty="0"/>
              <a:t> </a:t>
            </a:r>
            <a:r>
              <a:rPr lang="en-US" altLang="ja-JP" dirty="0"/>
              <a:t>group</a:t>
            </a:r>
          </a:p>
          <a:p>
            <a:r>
              <a:rPr kumimoji="1" lang="ja-JP" altLang="en-US" dirty="0"/>
              <a:t>（京大、神戸大、</a:t>
            </a:r>
            <a:r>
              <a:rPr kumimoji="1" lang="en-US" altLang="ja-JP" dirty="0"/>
              <a:t>KEK</a:t>
            </a:r>
            <a:r>
              <a:rPr kumimoji="1" lang="ja-JP" altLang="en-US" dirty="0" err="1"/>
              <a:t>、</a:t>
            </a:r>
            <a:r>
              <a:rPr kumimoji="1" lang="en-US" altLang="ja-JP" dirty="0"/>
              <a:t>ICRR</a:t>
            </a:r>
            <a:r>
              <a:rPr kumimoji="1" lang="ja-JP" altLang="en-US" dirty="0" err="1"/>
              <a:t>、</a:t>
            </a:r>
            <a:r>
              <a:rPr kumimoji="1" lang="ja-JP" altLang="en-US" dirty="0"/>
              <a:t>東北大、横国大）</a:t>
            </a:r>
            <a:endParaRPr kumimoji="1" lang="en-US" altLang="ja-JP" dirty="0"/>
          </a:p>
          <a:p>
            <a:r>
              <a:rPr lang="ja-JP" altLang="en-US" dirty="0"/>
              <a:t>代表者：市川温子（京大）</a:t>
            </a:r>
            <a:endParaRPr kumimoji="1" lang="ja-JP" altLang="en-US" dirty="0"/>
          </a:p>
        </p:txBody>
      </p:sp>
      <p:sp>
        <p:nvSpPr>
          <p:cNvPr id="4" name="正方形/長方形 3"/>
          <p:cNvSpPr/>
          <p:nvPr/>
        </p:nvSpPr>
        <p:spPr>
          <a:xfrm>
            <a:off x="5920901" y="265889"/>
            <a:ext cx="2976663" cy="52529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a:t>ICRR</a:t>
            </a:r>
            <a:r>
              <a:rPr kumimoji="1" lang="ja-JP" altLang="en-US" dirty="0"/>
              <a:t>共同利用研究会</a:t>
            </a:r>
            <a:endParaRPr kumimoji="1" lang="en-US" altLang="ja-JP" dirty="0"/>
          </a:p>
          <a:p>
            <a:pPr algn="ctr"/>
            <a:r>
              <a:rPr kumimoji="1" lang="en-US" altLang="ja-JP" dirty="0"/>
              <a:t>2019/12/13(</a:t>
            </a:r>
            <a:r>
              <a:rPr kumimoji="1" lang="ja-JP" altLang="en-US" dirty="0"/>
              <a:t>金</a:t>
            </a:r>
            <a:r>
              <a:rPr kumimoji="1" lang="en-US" altLang="ja-JP" dirty="0"/>
              <a:t>)</a:t>
            </a:r>
            <a:endParaRPr kumimoji="1" lang="ja-JP" altLang="en-US" dirty="0"/>
          </a:p>
        </p:txBody>
      </p:sp>
      <p:pic>
        <p:nvPicPr>
          <p:cNvPr id="6146" name="Picture 2" descr="https://www-he.scphys.kyoto-u.ac.jp/member/ichikawa/CdTeWiki/lib/exe/fetch.php?media=gaschamber:open:axel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02" y="253020"/>
            <a:ext cx="1905000" cy="1076325"/>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p:cNvSpPr>
            <a:spLocks noGrp="1"/>
          </p:cNvSpPr>
          <p:nvPr>
            <p:ph type="sldNum" sz="quarter" idx="12"/>
          </p:nvPr>
        </p:nvSpPr>
        <p:spPr/>
        <p:txBody>
          <a:bodyPr/>
          <a:lstStyle/>
          <a:p>
            <a:fld id="{E5E85C2D-2073-4350-A318-8CC6110534BB}" type="slidenum">
              <a:rPr kumimoji="1" lang="ja-JP" altLang="en-US" smtClean="0"/>
              <a:t>1</a:t>
            </a:fld>
            <a:endParaRPr kumimoji="1" lang="ja-JP" altLang="en-US"/>
          </a:p>
        </p:txBody>
      </p:sp>
    </p:spTree>
    <p:extLst>
      <p:ext uri="{BB962C8B-B14F-4D97-AF65-F5344CB8AC3E}">
        <p14:creationId xmlns:p14="http://schemas.microsoft.com/office/powerpoint/2010/main" val="1185051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224" y="35102"/>
            <a:ext cx="7575575" cy="1325563"/>
          </a:xfrm>
        </p:spPr>
        <p:txBody>
          <a:bodyPr/>
          <a:lstStyle/>
          <a:p>
            <a:r>
              <a:rPr lang="en-US" altLang="ja-JP" dirty="0"/>
              <a:t>180L</a:t>
            </a:r>
            <a:r>
              <a:rPr lang="ja-JP" altLang="en-US" dirty="0"/>
              <a:t> </a:t>
            </a:r>
            <a:r>
              <a:rPr lang="en-US" altLang="ja-JP" dirty="0"/>
              <a:t>phase-1</a:t>
            </a:r>
            <a:r>
              <a:rPr lang="ja-JP" altLang="en-US" dirty="0"/>
              <a:t> 検出器</a:t>
            </a:r>
            <a:endParaRPr kumimoji="1" lang="ja-JP" altLang="en-US" dirty="0"/>
          </a:p>
        </p:txBody>
      </p:sp>
      <p:sp>
        <p:nvSpPr>
          <p:cNvPr id="13" name="スライド番号プレースホルダー 12"/>
          <p:cNvSpPr>
            <a:spLocks noGrp="1"/>
          </p:cNvSpPr>
          <p:nvPr>
            <p:ph type="sldNum" sz="quarter" idx="12"/>
          </p:nvPr>
        </p:nvSpPr>
        <p:spPr/>
        <p:txBody>
          <a:bodyPr/>
          <a:lstStyle/>
          <a:p>
            <a:fld id="{E5E85C2D-2073-4350-A318-8CC6110534BB}" type="slidenum">
              <a:rPr kumimoji="1" lang="ja-JP" altLang="en-US" smtClean="0"/>
              <a:pPr/>
              <a:t>10</a:t>
            </a:fld>
            <a:endParaRPr kumimoji="1" lang="ja-JP" altLang="en-US"/>
          </a:p>
        </p:txBody>
      </p:sp>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l="18669" t="8215" r="5953" b="16406"/>
          <a:stretch/>
        </p:blipFill>
        <p:spPr>
          <a:xfrm>
            <a:off x="6264001" y="2335699"/>
            <a:ext cx="2880000" cy="2160000"/>
          </a:xfrm>
          <a:prstGeom prst="rect">
            <a:avLst/>
          </a:prstGeom>
        </p:spPr>
      </p:pic>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l="9673" t="11672" r="5843" b="3843"/>
          <a:stretch/>
        </p:blipFill>
        <p:spPr>
          <a:xfrm>
            <a:off x="3132000" y="1266654"/>
            <a:ext cx="2880000" cy="2160001"/>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t="3901" r="2304" b="4058"/>
          <a:stretch/>
        </p:blipFill>
        <p:spPr>
          <a:xfrm rot="16200000">
            <a:off x="359999" y="1975699"/>
            <a:ext cx="2159999" cy="2880000"/>
          </a:xfrm>
          <a:prstGeom prst="rect">
            <a:avLst/>
          </a:prstGeom>
        </p:spPr>
      </p:pic>
      <p:pic>
        <p:nvPicPr>
          <p:cNvPr id="14" name="図 13"/>
          <p:cNvPicPr>
            <a:picLocks noChangeAspect="1"/>
          </p:cNvPicPr>
          <p:nvPr/>
        </p:nvPicPr>
        <p:blipFill rotWithShape="1">
          <a:blip r:embed="rId5"/>
          <a:srcRect l="2129" t="13616" r="23324" b="3984"/>
          <a:stretch/>
        </p:blipFill>
        <p:spPr>
          <a:xfrm>
            <a:off x="1558818" y="4698000"/>
            <a:ext cx="2880000" cy="2160000"/>
          </a:xfrm>
          <a:prstGeom prst="rect">
            <a:avLst/>
          </a:prstGeom>
        </p:spPr>
      </p:pic>
      <p:pic>
        <p:nvPicPr>
          <p:cNvPr id="15" name="図 14"/>
          <p:cNvPicPr>
            <a:picLocks noChangeAspect="1"/>
          </p:cNvPicPr>
          <p:nvPr/>
        </p:nvPicPr>
        <p:blipFill rotWithShape="1">
          <a:blip r:embed="rId6"/>
          <a:srcRect l="1984" t="15344" r="32027" b="11719"/>
          <a:stretch/>
        </p:blipFill>
        <p:spPr>
          <a:xfrm>
            <a:off x="4606649" y="4698000"/>
            <a:ext cx="2880001" cy="2160000"/>
          </a:xfrm>
          <a:prstGeom prst="rect">
            <a:avLst/>
          </a:prstGeom>
        </p:spPr>
      </p:pic>
      <p:sp>
        <p:nvSpPr>
          <p:cNvPr id="16" name="正方形/長方形 15"/>
          <p:cNvSpPr/>
          <p:nvPr/>
        </p:nvSpPr>
        <p:spPr>
          <a:xfrm>
            <a:off x="3638933" y="3331414"/>
            <a:ext cx="2788903" cy="109145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en-US" altLang="ja-JP" dirty="0"/>
              <a:t>3</a:t>
            </a:r>
            <a:r>
              <a:rPr kumimoji="1" lang="ja-JP" altLang="en-US" dirty="0"/>
              <a:t>ユニットで</a:t>
            </a:r>
            <a:r>
              <a:rPr kumimoji="1" lang="en-US" altLang="ja-JP" dirty="0"/>
              <a:t>168ch</a:t>
            </a:r>
            <a:r>
              <a:rPr kumimoji="1" lang="ja-JP" altLang="en-US" dirty="0"/>
              <a:t>（現在）</a:t>
            </a:r>
            <a:endParaRPr kumimoji="1" lang="en-US" altLang="ja-JP" dirty="0"/>
          </a:p>
          <a:p>
            <a:r>
              <a:rPr kumimoji="1" lang="ja-JP" altLang="en-US" dirty="0"/>
              <a:t>⇒</a:t>
            </a:r>
            <a:r>
              <a:rPr kumimoji="1" lang="en-US" altLang="ja-JP" dirty="0"/>
              <a:t>12</a:t>
            </a:r>
            <a:r>
              <a:rPr kumimoji="1" lang="ja-JP" altLang="en-US" dirty="0"/>
              <a:t>ユニット⇒</a:t>
            </a:r>
            <a:r>
              <a:rPr kumimoji="1" lang="en-US" altLang="ja-JP" dirty="0"/>
              <a:t>27</a:t>
            </a:r>
            <a:r>
              <a:rPr kumimoji="1" lang="ja-JP" altLang="en-US" dirty="0"/>
              <a:t>ユニット</a:t>
            </a:r>
            <a:endParaRPr kumimoji="1" lang="en-US" altLang="ja-JP" dirty="0"/>
          </a:p>
          <a:p>
            <a:r>
              <a:rPr kumimoji="1" lang="ja-JP" altLang="en-US" dirty="0"/>
              <a:t>スケーラビリティ！</a:t>
            </a:r>
          </a:p>
        </p:txBody>
      </p:sp>
      <p:sp>
        <p:nvSpPr>
          <p:cNvPr id="18" name="正方形/長方形 17"/>
          <p:cNvSpPr/>
          <p:nvPr/>
        </p:nvSpPr>
        <p:spPr>
          <a:xfrm>
            <a:off x="480716" y="2215319"/>
            <a:ext cx="1666672" cy="35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10mm</a:t>
            </a:r>
            <a:r>
              <a:rPr kumimoji="1" lang="ja-JP" altLang="en-US" b="1" dirty="0">
                <a:solidFill>
                  <a:srgbClr val="FF0000"/>
                </a:solidFill>
              </a:rPr>
              <a:t>ピッチ</a:t>
            </a:r>
          </a:p>
        </p:txBody>
      </p:sp>
      <p:cxnSp>
        <p:nvCxnSpPr>
          <p:cNvPr id="19" name="直線矢印コネクタ 18"/>
          <p:cNvCxnSpPr/>
          <p:nvPr/>
        </p:nvCxnSpPr>
        <p:spPr>
          <a:xfrm>
            <a:off x="876436" y="2580074"/>
            <a:ext cx="324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126524" y="4240168"/>
            <a:ext cx="1432293" cy="35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FF0000"/>
                </a:solidFill>
              </a:rPr>
              <a:t>7x8=56ch</a:t>
            </a:r>
            <a:endParaRPr kumimoji="1" lang="ja-JP" altLang="en-US" b="1" dirty="0">
              <a:solidFill>
                <a:srgbClr val="FF0000"/>
              </a:solidFill>
            </a:endParaRPr>
          </a:p>
        </p:txBody>
      </p:sp>
      <p:sp>
        <p:nvSpPr>
          <p:cNvPr id="23" name="正方形/長方形 22"/>
          <p:cNvSpPr/>
          <p:nvPr/>
        </p:nvSpPr>
        <p:spPr>
          <a:xfrm>
            <a:off x="7486650" y="5570705"/>
            <a:ext cx="1556273" cy="68449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t>高密度なフィードスルー</a:t>
            </a:r>
          </a:p>
        </p:txBody>
      </p:sp>
      <p:sp>
        <p:nvSpPr>
          <p:cNvPr id="24" name="正方形/長方形 23"/>
          <p:cNvSpPr/>
          <p:nvPr/>
        </p:nvSpPr>
        <p:spPr>
          <a:xfrm>
            <a:off x="260299" y="5470733"/>
            <a:ext cx="1556273" cy="9098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en-US" altLang="ja-JP" dirty="0"/>
              <a:t>ELCC</a:t>
            </a:r>
            <a:r>
              <a:rPr kumimoji="1" lang="ja-JP" altLang="en-US" dirty="0"/>
              <a:t>ユニットに対応した</a:t>
            </a:r>
            <a:r>
              <a:rPr kumimoji="1" lang="en-US" altLang="ja-JP" dirty="0"/>
              <a:t>FPC</a:t>
            </a:r>
            <a:r>
              <a:rPr kumimoji="1" lang="ja-JP" altLang="en-US" dirty="0"/>
              <a:t>パターン</a:t>
            </a:r>
          </a:p>
        </p:txBody>
      </p:sp>
      <p:sp>
        <p:nvSpPr>
          <p:cNvPr id="25" name="正方形/長方形 24"/>
          <p:cNvSpPr/>
          <p:nvPr/>
        </p:nvSpPr>
        <p:spPr>
          <a:xfrm>
            <a:off x="337224" y="1434859"/>
            <a:ext cx="2107661" cy="90084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t>分割可能な</a:t>
            </a:r>
            <a:r>
              <a:rPr kumimoji="1" lang="en-US" altLang="ja-JP" dirty="0"/>
              <a:t>ELCC</a:t>
            </a:r>
          </a:p>
          <a:p>
            <a:r>
              <a:rPr kumimoji="1" lang="ja-JP" altLang="en-US" dirty="0"/>
              <a:t>（</a:t>
            </a:r>
            <a:r>
              <a:rPr kumimoji="1" lang="en-US" altLang="ja-JP" dirty="0"/>
              <a:t>56ch/</a:t>
            </a:r>
            <a:r>
              <a:rPr kumimoji="1" lang="ja-JP" altLang="en-US" dirty="0"/>
              <a:t>ユニット）</a:t>
            </a:r>
            <a:endParaRPr kumimoji="1" lang="en-US" altLang="ja-JP" dirty="0"/>
          </a:p>
        </p:txBody>
      </p:sp>
      <p:sp>
        <p:nvSpPr>
          <p:cNvPr id="26" name="正方形/長方形 25"/>
          <p:cNvSpPr/>
          <p:nvPr/>
        </p:nvSpPr>
        <p:spPr>
          <a:xfrm>
            <a:off x="6964693" y="1360665"/>
            <a:ext cx="1947732" cy="97503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en-US" altLang="ja-JP" dirty="0"/>
              <a:t>511keV</a:t>
            </a:r>
            <a:r>
              <a:rPr kumimoji="1" lang="ja-JP" altLang="en-US" dirty="0"/>
              <a:t>の電子が収まる</a:t>
            </a:r>
            <a:r>
              <a:rPr kumimoji="1" lang="en-US" altLang="ja-JP" dirty="0"/>
              <a:t>TPC</a:t>
            </a:r>
            <a:r>
              <a:rPr kumimoji="1" lang="ja-JP" altLang="en-US" dirty="0"/>
              <a:t>（</a:t>
            </a:r>
            <a:r>
              <a:rPr kumimoji="1" lang="en-US" altLang="ja-JP" dirty="0"/>
              <a:t>φ15cm×10cm</a:t>
            </a:r>
            <a:r>
              <a:rPr kumimoji="1" lang="ja-JP" altLang="en-US" dirty="0"/>
              <a:t>）</a:t>
            </a:r>
          </a:p>
        </p:txBody>
      </p:sp>
      <p:cxnSp>
        <p:nvCxnSpPr>
          <p:cNvPr id="30" name="直線コネクタ 29"/>
          <p:cNvCxnSpPr/>
          <p:nvPr/>
        </p:nvCxnSpPr>
        <p:spPr>
          <a:xfrm>
            <a:off x="6012000" y="1266654"/>
            <a:ext cx="1474650" cy="17424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flipV="1">
            <a:off x="6012000" y="3009089"/>
            <a:ext cx="1474650" cy="4066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cxnSpLocks/>
          </p:cNvCxnSpPr>
          <p:nvPr/>
        </p:nvCxnSpPr>
        <p:spPr>
          <a:xfrm flipV="1">
            <a:off x="2879999" y="2234549"/>
            <a:ext cx="1245012" cy="1121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4125011" y="2234549"/>
            <a:ext cx="1114650" cy="7687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a:cxnSpLocks/>
          </p:cNvCxnSpPr>
          <p:nvPr/>
        </p:nvCxnSpPr>
        <p:spPr>
          <a:xfrm flipV="1">
            <a:off x="2879999" y="3003255"/>
            <a:ext cx="1245012" cy="14809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cxnSpLocks/>
          </p:cNvCxnSpPr>
          <p:nvPr/>
        </p:nvCxnSpPr>
        <p:spPr>
          <a:xfrm flipH="1" flipV="1">
            <a:off x="1810818" y="3761362"/>
            <a:ext cx="433029" cy="1154349"/>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51" name="フリーフォーム: 図形 50"/>
          <p:cNvSpPr/>
          <p:nvPr/>
        </p:nvSpPr>
        <p:spPr>
          <a:xfrm>
            <a:off x="4267200" y="5155660"/>
            <a:ext cx="1128409" cy="1409701"/>
          </a:xfrm>
          <a:custGeom>
            <a:avLst/>
            <a:gdLst>
              <a:gd name="connsiteX0" fmla="*/ 0 w 1128409"/>
              <a:gd name="connsiteY0" fmla="*/ 1348902 h 1409701"/>
              <a:gd name="connsiteX1" fmla="*/ 45396 w 1128409"/>
              <a:gd name="connsiteY1" fmla="*/ 1361872 h 1409701"/>
              <a:gd name="connsiteX2" fmla="*/ 64851 w 1128409"/>
              <a:gd name="connsiteY2" fmla="*/ 1381327 h 1409701"/>
              <a:gd name="connsiteX3" fmla="*/ 84306 w 1128409"/>
              <a:gd name="connsiteY3" fmla="*/ 1394297 h 1409701"/>
              <a:gd name="connsiteX4" fmla="*/ 149157 w 1128409"/>
              <a:gd name="connsiteY4" fmla="*/ 1407268 h 1409701"/>
              <a:gd name="connsiteX5" fmla="*/ 317770 w 1128409"/>
              <a:gd name="connsiteY5" fmla="*/ 1400783 h 1409701"/>
              <a:gd name="connsiteX6" fmla="*/ 376136 w 1128409"/>
              <a:gd name="connsiteY6" fmla="*/ 1297021 h 1409701"/>
              <a:gd name="connsiteX7" fmla="*/ 389106 w 1128409"/>
              <a:gd name="connsiteY7" fmla="*/ 1238655 h 1409701"/>
              <a:gd name="connsiteX8" fmla="*/ 421532 w 1128409"/>
              <a:gd name="connsiteY8" fmla="*/ 1154349 h 1409701"/>
              <a:gd name="connsiteX9" fmla="*/ 415047 w 1128409"/>
              <a:gd name="connsiteY9" fmla="*/ 1011676 h 1409701"/>
              <a:gd name="connsiteX10" fmla="*/ 389106 w 1128409"/>
              <a:gd name="connsiteY10" fmla="*/ 946825 h 1409701"/>
              <a:gd name="connsiteX11" fmla="*/ 317770 w 1128409"/>
              <a:gd name="connsiteY11" fmla="*/ 849549 h 1409701"/>
              <a:gd name="connsiteX12" fmla="*/ 259404 w 1128409"/>
              <a:gd name="connsiteY12" fmla="*/ 784697 h 1409701"/>
              <a:gd name="connsiteX13" fmla="*/ 188068 w 1128409"/>
              <a:gd name="connsiteY13" fmla="*/ 674451 h 1409701"/>
              <a:gd name="connsiteX14" fmla="*/ 129702 w 1128409"/>
              <a:gd name="connsiteY14" fmla="*/ 603114 h 1409701"/>
              <a:gd name="connsiteX15" fmla="*/ 110247 w 1128409"/>
              <a:gd name="connsiteY15" fmla="*/ 557719 h 1409701"/>
              <a:gd name="connsiteX16" fmla="*/ 77821 w 1128409"/>
              <a:gd name="connsiteY16" fmla="*/ 505838 h 1409701"/>
              <a:gd name="connsiteX17" fmla="*/ 45396 w 1128409"/>
              <a:gd name="connsiteY17" fmla="*/ 434502 h 1409701"/>
              <a:gd name="connsiteX18" fmla="*/ 58366 w 1128409"/>
              <a:gd name="connsiteY18" fmla="*/ 181583 h 1409701"/>
              <a:gd name="connsiteX19" fmla="*/ 175098 w 1128409"/>
              <a:gd name="connsiteY19" fmla="*/ 77821 h 1409701"/>
              <a:gd name="connsiteX20" fmla="*/ 246434 w 1128409"/>
              <a:gd name="connsiteY20" fmla="*/ 45395 h 1409701"/>
              <a:gd name="connsiteX21" fmla="*/ 304800 w 1128409"/>
              <a:gd name="connsiteY21" fmla="*/ 25940 h 1409701"/>
              <a:gd name="connsiteX22" fmla="*/ 421532 w 1128409"/>
              <a:gd name="connsiteY22" fmla="*/ 12970 h 1409701"/>
              <a:gd name="connsiteX23" fmla="*/ 499353 w 1128409"/>
              <a:gd name="connsiteY23" fmla="*/ 0 h 1409701"/>
              <a:gd name="connsiteX24" fmla="*/ 849549 w 1128409"/>
              <a:gd name="connsiteY24" fmla="*/ 6485 h 1409701"/>
              <a:gd name="connsiteX25" fmla="*/ 894945 w 1128409"/>
              <a:gd name="connsiteY25" fmla="*/ 25940 h 1409701"/>
              <a:gd name="connsiteX26" fmla="*/ 1050587 w 1128409"/>
              <a:gd name="connsiteY26" fmla="*/ 97276 h 1409701"/>
              <a:gd name="connsiteX27" fmla="*/ 1089498 w 1128409"/>
              <a:gd name="connsiteY27" fmla="*/ 116731 h 1409701"/>
              <a:gd name="connsiteX28" fmla="*/ 1128409 w 1128409"/>
              <a:gd name="connsiteY28" fmla="*/ 155642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8409" h="1409701">
                <a:moveTo>
                  <a:pt x="0" y="1348902"/>
                </a:moveTo>
                <a:cubicBezTo>
                  <a:pt x="15132" y="1353225"/>
                  <a:pt x="31320" y="1354834"/>
                  <a:pt x="45396" y="1361872"/>
                </a:cubicBezTo>
                <a:cubicBezTo>
                  <a:pt x="53599" y="1365973"/>
                  <a:pt x="57806" y="1375456"/>
                  <a:pt x="64851" y="1381327"/>
                </a:cubicBezTo>
                <a:cubicBezTo>
                  <a:pt x="70839" y="1386317"/>
                  <a:pt x="77335" y="1390811"/>
                  <a:pt x="84306" y="1394297"/>
                </a:cubicBezTo>
                <a:cubicBezTo>
                  <a:pt x="102419" y="1403354"/>
                  <a:pt x="132420" y="1404877"/>
                  <a:pt x="149157" y="1407268"/>
                </a:cubicBezTo>
                <a:cubicBezTo>
                  <a:pt x="205361" y="1405106"/>
                  <a:pt x="264084" y="1417560"/>
                  <a:pt x="317770" y="1400783"/>
                </a:cubicBezTo>
                <a:cubicBezTo>
                  <a:pt x="337583" y="1394592"/>
                  <a:pt x="367347" y="1317529"/>
                  <a:pt x="376136" y="1297021"/>
                </a:cubicBezTo>
                <a:cubicBezTo>
                  <a:pt x="380594" y="1274731"/>
                  <a:pt x="383000" y="1260026"/>
                  <a:pt x="389106" y="1238655"/>
                </a:cubicBezTo>
                <a:cubicBezTo>
                  <a:pt x="396030" y="1214420"/>
                  <a:pt x="416633" y="1166597"/>
                  <a:pt x="421532" y="1154349"/>
                </a:cubicBezTo>
                <a:cubicBezTo>
                  <a:pt x="419370" y="1106791"/>
                  <a:pt x="422396" y="1058712"/>
                  <a:pt x="415047" y="1011676"/>
                </a:cubicBezTo>
                <a:cubicBezTo>
                  <a:pt x="411453" y="988673"/>
                  <a:pt x="399518" y="967649"/>
                  <a:pt x="389106" y="946825"/>
                </a:cubicBezTo>
                <a:cubicBezTo>
                  <a:pt x="368309" y="905232"/>
                  <a:pt x="348267" y="883858"/>
                  <a:pt x="317770" y="849549"/>
                </a:cubicBezTo>
                <a:cubicBezTo>
                  <a:pt x="286739" y="814639"/>
                  <a:pt x="315639" y="862561"/>
                  <a:pt x="259404" y="784697"/>
                </a:cubicBezTo>
                <a:cubicBezTo>
                  <a:pt x="146405" y="628236"/>
                  <a:pt x="282741" y="796173"/>
                  <a:pt x="188068" y="674451"/>
                </a:cubicBezTo>
                <a:cubicBezTo>
                  <a:pt x="169205" y="650199"/>
                  <a:pt x="129702" y="603114"/>
                  <a:pt x="129702" y="603114"/>
                </a:cubicBezTo>
                <a:cubicBezTo>
                  <a:pt x="122678" y="582043"/>
                  <a:pt x="122712" y="579088"/>
                  <a:pt x="110247" y="557719"/>
                </a:cubicBezTo>
                <a:cubicBezTo>
                  <a:pt x="99971" y="540103"/>
                  <a:pt x="87319" y="523885"/>
                  <a:pt x="77821" y="505838"/>
                </a:cubicBezTo>
                <a:cubicBezTo>
                  <a:pt x="65656" y="482724"/>
                  <a:pt x="56204" y="458281"/>
                  <a:pt x="45396" y="434502"/>
                </a:cubicBezTo>
                <a:cubicBezTo>
                  <a:pt x="32480" y="331172"/>
                  <a:pt x="29817" y="340645"/>
                  <a:pt x="58366" y="181583"/>
                </a:cubicBezTo>
                <a:cubicBezTo>
                  <a:pt x="70231" y="115475"/>
                  <a:pt x="120994" y="108738"/>
                  <a:pt x="175098" y="77821"/>
                </a:cubicBezTo>
                <a:cubicBezTo>
                  <a:pt x="246561" y="36985"/>
                  <a:pt x="194213" y="61463"/>
                  <a:pt x="246434" y="45395"/>
                </a:cubicBezTo>
                <a:cubicBezTo>
                  <a:pt x="266035" y="39364"/>
                  <a:pt x="284635" y="29674"/>
                  <a:pt x="304800" y="25940"/>
                </a:cubicBezTo>
                <a:cubicBezTo>
                  <a:pt x="343296" y="18811"/>
                  <a:pt x="382725" y="18144"/>
                  <a:pt x="421532" y="12970"/>
                </a:cubicBezTo>
                <a:cubicBezTo>
                  <a:pt x="447599" y="9494"/>
                  <a:pt x="473413" y="4323"/>
                  <a:pt x="499353" y="0"/>
                </a:cubicBezTo>
                <a:cubicBezTo>
                  <a:pt x="616085" y="2162"/>
                  <a:pt x="733047" y="-1154"/>
                  <a:pt x="849549" y="6485"/>
                </a:cubicBezTo>
                <a:cubicBezTo>
                  <a:pt x="865977" y="7562"/>
                  <a:pt x="879579" y="20030"/>
                  <a:pt x="894945" y="25940"/>
                </a:cubicBezTo>
                <a:cubicBezTo>
                  <a:pt x="965759" y="53176"/>
                  <a:pt x="951433" y="31177"/>
                  <a:pt x="1050587" y="97276"/>
                </a:cubicBezTo>
                <a:cubicBezTo>
                  <a:pt x="1075731" y="114038"/>
                  <a:pt x="1062649" y="107781"/>
                  <a:pt x="1089498" y="116731"/>
                </a:cubicBezTo>
                <a:lnTo>
                  <a:pt x="1128409" y="155642"/>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31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6820" y="55764"/>
            <a:ext cx="7886700" cy="1325563"/>
          </a:xfrm>
        </p:spPr>
        <p:txBody>
          <a:bodyPr/>
          <a:lstStyle/>
          <a:p>
            <a:r>
              <a:rPr kumimoji="1" lang="en-US" altLang="ja-JP" dirty="0"/>
              <a:t>AXELBOARD</a:t>
            </a:r>
            <a:endParaRPr kumimoji="1" lang="ja-JP" altLang="en-US" dirty="0"/>
          </a:p>
        </p:txBody>
      </p:sp>
      <p:sp>
        <p:nvSpPr>
          <p:cNvPr id="3" name="コンテンツ プレースホルダー 2"/>
          <p:cNvSpPr>
            <a:spLocks noGrp="1"/>
          </p:cNvSpPr>
          <p:nvPr>
            <p:ph idx="1"/>
          </p:nvPr>
        </p:nvSpPr>
        <p:spPr>
          <a:xfrm>
            <a:off x="174692" y="1381327"/>
            <a:ext cx="8781240" cy="5188085"/>
          </a:xfrm>
        </p:spPr>
        <p:txBody>
          <a:bodyPr/>
          <a:lstStyle/>
          <a:p>
            <a:r>
              <a:rPr lang="en-US" altLang="ja-JP" dirty="0"/>
              <a:t>MPPC</a:t>
            </a:r>
            <a:r>
              <a:rPr lang="ja-JP" altLang="en-US" dirty="0"/>
              <a:t>波形取得用フロントエンド回路を開発</a:t>
            </a:r>
            <a:endParaRPr lang="en-US" altLang="ja-JP" dirty="0"/>
          </a:p>
          <a:p>
            <a:pPr lvl="1"/>
            <a:r>
              <a:rPr lang="en-US" altLang="ja-JP" dirty="0"/>
              <a:t>56ch</a:t>
            </a:r>
            <a:r>
              <a:rPr lang="ja-JP" altLang="en-US" dirty="0" err="1"/>
              <a:t>、</a:t>
            </a:r>
            <a:r>
              <a:rPr lang="en-US" altLang="ja-JP" dirty="0"/>
              <a:t>5MHz</a:t>
            </a:r>
            <a:r>
              <a:rPr lang="ja-JP" altLang="en-US" dirty="0" err="1"/>
              <a:t>、</a:t>
            </a:r>
            <a:r>
              <a:rPr lang="en-US" altLang="ja-JP" dirty="0"/>
              <a:t>3072sampling</a:t>
            </a:r>
            <a:r>
              <a:rPr lang="ja-JP" altLang="en-US" dirty="0" err="1"/>
              <a:t>、</a:t>
            </a:r>
            <a:r>
              <a:rPr lang="en-US" altLang="ja-JP" dirty="0"/>
              <a:t>2Vpp</a:t>
            </a:r>
            <a:r>
              <a:rPr lang="ja-JP" altLang="en-US" dirty="0" err="1"/>
              <a:t>、</a:t>
            </a:r>
            <a:r>
              <a:rPr lang="en-US" altLang="ja-JP" dirty="0"/>
              <a:t>12bit</a:t>
            </a:r>
          </a:p>
          <a:p>
            <a:pPr lvl="1"/>
            <a:r>
              <a:rPr lang="ja-JP" altLang="en-US" dirty="0"/>
              <a:t>個々の</a:t>
            </a:r>
            <a:r>
              <a:rPr lang="en-US" altLang="ja-JP" dirty="0"/>
              <a:t>MPPC</a:t>
            </a:r>
            <a:r>
              <a:rPr lang="ja-JP" altLang="en-US" dirty="0" err="1"/>
              <a:t>への</a:t>
            </a:r>
            <a:r>
              <a:rPr lang="ja-JP" altLang="en-US" dirty="0"/>
              <a:t>電圧印加（</a:t>
            </a:r>
            <a:r>
              <a:rPr lang="en-US" altLang="ja-JP" dirty="0"/>
              <a:t>65V</a:t>
            </a:r>
            <a:r>
              <a:rPr lang="ja-JP" altLang="en-US" dirty="0"/>
              <a:t>）と調整機能（</a:t>
            </a:r>
            <a:r>
              <a:rPr lang="en-US" altLang="ja-JP" dirty="0"/>
              <a:t>10mV</a:t>
            </a:r>
            <a:r>
              <a:rPr lang="ja-JP" altLang="en-US" dirty="0"/>
              <a:t>ごと）</a:t>
            </a:r>
            <a:endParaRPr lang="en-US" altLang="ja-JP" dirty="0"/>
          </a:p>
          <a:p>
            <a:pPr lvl="1"/>
            <a:endParaRPr lang="en-US" altLang="ja-JP" dirty="0"/>
          </a:p>
          <a:p>
            <a:r>
              <a:rPr kumimoji="1" lang="en-US" altLang="ja-JP" dirty="0"/>
              <a:t>1pe~10</a:t>
            </a:r>
            <a:r>
              <a:rPr kumimoji="1" lang="en-US" altLang="ja-JP" baseline="30000" dirty="0"/>
              <a:t>5</a:t>
            </a:r>
            <a:r>
              <a:rPr kumimoji="1" lang="ja-JP" altLang="en-US" dirty="0"/>
              <a:t> </a:t>
            </a:r>
            <a:r>
              <a:rPr kumimoji="1" lang="en-US" altLang="ja-JP" dirty="0"/>
              <a:t>photon/us</a:t>
            </a:r>
            <a:r>
              <a:rPr lang="ja-JP" altLang="en-US" dirty="0"/>
              <a:t> をカバー</a:t>
            </a:r>
            <a:endParaRPr lang="en-US" altLang="ja-JP" dirty="0"/>
          </a:p>
          <a:p>
            <a:pPr lvl="1"/>
            <a:r>
              <a:rPr kumimoji="1" lang="en-US" altLang="ja-JP" dirty="0"/>
              <a:t>2</a:t>
            </a:r>
            <a:r>
              <a:rPr kumimoji="1" lang="ja-JP" altLang="en-US" dirty="0"/>
              <a:t>種類の</a:t>
            </a:r>
            <a:r>
              <a:rPr kumimoji="1" lang="en-US" altLang="ja-JP" dirty="0"/>
              <a:t>ADC</a:t>
            </a:r>
            <a:r>
              <a:rPr kumimoji="1" lang="ja-JP" altLang="en-US" dirty="0"/>
              <a:t>（</a:t>
            </a:r>
            <a:r>
              <a:rPr kumimoji="1" lang="en-US" altLang="ja-JP" dirty="0"/>
              <a:t>low</a:t>
            </a:r>
            <a:r>
              <a:rPr kumimoji="1" lang="ja-JP" altLang="en-US" dirty="0"/>
              <a:t>：物理用、</a:t>
            </a:r>
            <a:r>
              <a:rPr kumimoji="1" lang="en-US" altLang="ja-JP" dirty="0"/>
              <a:t>high</a:t>
            </a:r>
            <a:r>
              <a:rPr kumimoji="1" lang="ja-JP" altLang="en-US" dirty="0"/>
              <a:t>：</a:t>
            </a:r>
            <a:r>
              <a:rPr kumimoji="1" lang="en-US" altLang="ja-JP" dirty="0"/>
              <a:t>1pe</a:t>
            </a:r>
            <a:r>
              <a:rPr kumimoji="1" lang="ja-JP" altLang="en-US" dirty="0"/>
              <a:t> </a:t>
            </a:r>
            <a:r>
              <a:rPr kumimoji="1" lang="en-US" altLang="ja-JP" dirty="0" err="1"/>
              <a:t>cal</a:t>
            </a:r>
            <a:r>
              <a:rPr kumimoji="1" lang="ja-JP" altLang="en-US" dirty="0"/>
              <a:t>用）</a:t>
            </a:r>
            <a:endParaRPr kumimoji="1" lang="en-US" altLang="ja-JP" dirty="0"/>
          </a:p>
          <a:p>
            <a:pPr lvl="1"/>
            <a:r>
              <a:rPr lang="en-US" altLang="ja-JP" dirty="0"/>
              <a:t>1pe</a:t>
            </a:r>
            <a:r>
              <a:rPr lang="ja-JP" altLang="en-US" dirty="0"/>
              <a:t>分離、大光量の線形性　</a:t>
            </a:r>
            <a:r>
              <a:rPr lang="en-US" altLang="ja-JP" dirty="0"/>
              <a:t>OK</a:t>
            </a:r>
          </a:p>
          <a:p>
            <a:pPr lvl="1"/>
            <a:endParaRPr kumimoji="1" lang="en-US" altLang="ja-JP" dirty="0"/>
          </a:p>
        </p:txBody>
      </p:sp>
      <p:pic>
        <p:nvPicPr>
          <p:cNvPr id="10" name="図 9"/>
          <p:cNvPicPr>
            <a:picLocks noChangeAspect="1"/>
          </p:cNvPicPr>
          <p:nvPr/>
        </p:nvPicPr>
        <p:blipFill rotWithShape="1">
          <a:blip r:embed="rId2"/>
          <a:srcRect l="13984" t="69228" r="43262" b="9524"/>
          <a:stretch/>
        </p:blipFill>
        <p:spPr>
          <a:xfrm>
            <a:off x="5573746" y="55932"/>
            <a:ext cx="3502362" cy="1181101"/>
          </a:xfrm>
          <a:prstGeom prst="rect">
            <a:avLst/>
          </a:prstGeom>
        </p:spPr>
      </p:pic>
      <p:pic>
        <p:nvPicPr>
          <p:cNvPr id="11" name="図 10"/>
          <p:cNvPicPr>
            <a:picLocks noChangeAspect="1"/>
          </p:cNvPicPr>
          <p:nvPr/>
        </p:nvPicPr>
        <p:blipFill rotWithShape="1">
          <a:blip r:embed="rId3"/>
          <a:srcRect l="14264" t="59996" r="54977" b="8172"/>
          <a:stretch/>
        </p:blipFill>
        <p:spPr>
          <a:xfrm>
            <a:off x="64040" y="4516518"/>
            <a:ext cx="3047661" cy="2341482"/>
          </a:xfrm>
          <a:prstGeom prst="rect">
            <a:avLst/>
          </a:prstGeom>
          <a:effectLst/>
        </p:spPr>
      </p:pic>
      <p:pic>
        <p:nvPicPr>
          <p:cNvPr id="12" name="図 11"/>
          <p:cNvPicPr>
            <a:picLocks noChangeAspect="1"/>
          </p:cNvPicPr>
          <p:nvPr/>
        </p:nvPicPr>
        <p:blipFill rotWithShape="1">
          <a:blip r:embed="rId4"/>
          <a:srcRect l="65678" t="27433" r="7234" b="43807"/>
          <a:stretch/>
        </p:blipFill>
        <p:spPr>
          <a:xfrm>
            <a:off x="3458790" y="4433663"/>
            <a:ext cx="2652071" cy="1910559"/>
          </a:xfrm>
          <a:prstGeom prst="rect">
            <a:avLst/>
          </a:prstGeom>
        </p:spPr>
      </p:pic>
      <p:pic>
        <p:nvPicPr>
          <p:cNvPr id="13" name="図 12"/>
          <p:cNvPicPr>
            <a:picLocks noChangeAspect="1"/>
          </p:cNvPicPr>
          <p:nvPr/>
        </p:nvPicPr>
        <p:blipFill rotWithShape="1">
          <a:blip r:embed="rId4"/>
          <a:srcRect l="59141" t="56450" r="7234" b="5343"/>
          <a:stretch/>
        </p:blipFill>
        <p:spPr>
          <a:xfrm>
            <a:off x="6357455" y="4344589"/>
            <a:ext cx="2709129" cy="2088709"/>
          </a:xfrm>
          <a:prstGeom prst="rect">
            <a:avLst/>
          </a:prstGeom>
        </p:spPr>
      </p:pic>
      <p:pic>
        <p:nvPicPr>
          <p:cNvPr id="7170" name="Picture 2" descr="Open-It"/>
          <p:cNvPicPr>
            <a:picLocks noChangeAspect="1" noChangeArrowheads="1"/>
          </p:cNvPicPr>
          <p:nvPr/>
        </p:nvPicPr>
        <p:blipFill rotWithShape="1">
          <a:blip r:embed="rId5">
            <a:extLst>
              <a:ext uri="{28A0092B-C50C-407E-A947-70E740481C1C}">
                <a14:useLocalDpi xmlns:a14="http://schemas.microsoft.com/office/drawing/2010/main" val="0"/>
              </a:ext>
            </a:extLst>
          </a:blip>
          <a:srcRect l="7434" r="66427"/>
          <a:stretch/>
        </p:blipFill>
        <p:spPr bwMode="auto">
          <a:xfrm>
            <a:off x="4100969" y="300843"/>
            <a:ext cx="1240377" cy="691277"/>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7477330" y="6272791"/>
            <a:ext cx="1657146" cy="16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tx1"/>
                </a:solidFill>
              </a:rPr>
              <a:t>Input</a:t>
            </a:r>
            <a:r>
              <a:rPr kumimoji="1" lang="ja-JP" altLang="en-US" sz="1100" dirty="0">
                <a:solidFill>
                  <a:schemeClr val="tx1"/>
                </a:solidFill>
              </a:rPr>
              <a:t> </a:t>
            </a:r>
            <a:r>
              <a:rPr kumimoji="1" lang="en-US" altLang="ja-JP" sz="1100" dirty="0">
                <a:solidFill>
                  <a:schemeClr val="tx1"/>
                </a:solidFill>
              </a:rPr>
              <a:t>DC</a:t>
            </a:r>
            <a:r>
              <a:rPr kumimoji="1" lang="ja-JP" altLang="en-US" sz="1100" dirty="0">
                <a:solidFill>
                  <a:schemeClr val="tx1"/>
                </a:solidFill>
              </a:rPr>
              <a:t> </a:t>
            </a:r>
            <a:r>
              <a:rPr kumimoji="1" lang="en-US" altLang="ja-JP" sz="1100" dirty="0">
                <a:solidFill>
                  <a:schemeClr val="tx1"/>
                </a:solidFill>
              </a:rPr>
              <a:t>Voltage</a:t>
            </a:r>
            <a:r>
              <a:rPr kumimoji="1" lang="ja-JP" altLang="en-US" sz="1100" dirty="0">
                <a:solidFill>
                  <a:schemeClr val="tx1"/>
                </a:solidFill>
              </a:rPr>
              <a:t> </a:t>
            </a:r>
            <a:r>
              <a:rPr kumimoji="1" lang="en-US" altLang="ja-JP" sz="1100" dirty="0">
                <a:solidFill>
                  <a:schemeClr val="tx1"/>
                </a:solidFill>
              </a:rPr>
              <a:t>[mV]</a:t>
            </a:r>
            <a:endParaRPr kumimoji="1" lang="ja-JP" altLang="en-US" sz="1100" dirty="0">
              <a:solidFill>
                <a:schemeClr val="tx1"/>
              </a:solidFill>
            </a:endParaRPr>
          </a:p>
        </p:txBody>
      </p:sp>
      <p:sp>
        <p:nvSpPr>
          <p:cNvPr id="15" name="スライド番号プレースホルダー 14"/>
          <p:cNvSpPr>
            <a:spLocks noGrp="1"/>
          </p:cNvSpPr>
          <p:nvPr>
            <p:ph type="sldNum" sz="quarter" idx="12"/>
          </p:nvPr>
        </p:nvSpPr>
        <p:spPr/>
        <p:txBody>
          <a:bodyPr/>
          <a:lstStyle/>
          <a:p>
            <a:fld id="{E5E85C2D-2073-4350-A318-8CC6110534BB}" type="slidenum">
              <a:rPr kumimoji="1" lang="ja-JP" altLang="en-US" smtClean="0"/>
              <a:t>11</a:t>
            </a:fld>
            <a:endParaRPr kumimoji="1" lang="ja-JP" altLang="en-US"/>
          </a:p>
        </p:txBody>
      </p:sp>
    </p:spTree>
    <p:extLst>
      <p:ext uri="{BB962C8B-B14F-4D97-AF65-F5344CB8AC3E}">
        <p14:creationId xmlns:p14="http://schemas.microsoft.com/office/powerpoint/2010/main" val="2943406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186" y="0"/>
            <a:ext cx="7886700" cy="1325563"/>
          </a:xfrm>
        </p:spPr>
        <p:txBody>
          <a:bodyPr/>
          <a:lstStyle/>
          <a:p>
            <a:r>
              <a:rPr kumimoji="1" lang="ja-JP" altLang="en-US" dirty="0"/>
              <a:t>測定（</a:t>
            </a:r>
            <a:r>
              <a:rPr kumimoji="1" lang="en-US" altLang="ja-JP" dirty="0"/>
              <a:t>10</a:t>
            </a:r>
            <a:r>
              <a:rPr kumimoji="1" lang="ja-JP" altLang="en-US" dirty="0"/>
              <a:t>月～</a:t>
            </a:r>
            <a:r>
              <a:rPr kumimoji="1" lang="en-US" altLang="ja-JP" dirty="0"/>
              <a:t>11</a:t>
            </a:r>
            <a:r>
              <a:rPr kumimoji="1" lang="ja-JP" altLang="en-US" dirty="0"/>
              <a:t>月）</a:t>
            </a:r>
          </a:p>
        </p:txBody>
      </p:sp>
      <p:sp>
        <p:nvSpPr>
          <p:cNvPr id="3" name="コンテンツ プレースホルダー 2"/>
          <p:cNvSpPr>
            <a:spLocks noGrp="1"/>
          </p:cNvSpPr>
          <p:nvPr>
            <p:ph idx="1"/>
          </p:nvPr>
        </p:nvSpPr>
        <p:spPr>
          <a:xfrm>
            <a:off x="265889" y="1158909"/>
            <a:ext cx="8728288" cy="4351338"/>
          </a:xfrm>
        </p:spPr>
        <p:txBody>
          <a:bodyPr/>
          <a:lstStyle/>
          <a:p>
            <a:r>
              <a:rPr kumimoji="1" lang="ja-JP" altLang="en-US" dirty="0"/>
              <a:t>ガス：キセノン </a:t>
            </a:r>
            <a:r>
              <a:rPr kumimoji="1" lang="en-US" altLang="ja-JP" dirty="0"/>
              <a:t>4.1bar</a:t>
            </a:r>
          </a:p>
          <a:p>
            <a:pPr lvl="1"/>
            <a:r>
              <a:rPr lang="ja-JP" altLang="en-US" dirty="0"/>
              <a:t>圧力は所持キセノン量により制限</a:t>
            </a:r>
            <a:endParaRPr lang="en-US" altLang="ja-JP" dirty="0"/>
          </a:p>
          <a:p>
            <a:pPr lvl="1"/>
            <a:r>
              <a:rPr kumimoji="1" lang="ja-JP" altLang="en-US" dirty="0"/>
              <a:t>（一旦汚れたキセノンは蒸留純化し、</a:t>
            </a:r>
            <a:r>
              <a:rPr kumimoji="1" lang="en-US" altLang="ja-JP" dirty="0"/>
              <a:t>RGA</a:t>
            </a:r>
            <a:r>
              <a:rPr kumimoji="1" lang="ja-JP" altLang="en-US" dirty="0"/>
              <a:t>で分析中）</a:t>
            </a:r>
            <a:endParaRPr kumimoji="1" lang="en-US" altLang="ja-JP" dirty="0"/>
          </a:p>
          <a:p>
            <a:pPr lvl="1"/>
            <a:endParaRPr kumimoji="1" lang="en-US" altLang="ja-JP" dirty="0"/>
          </a:p>
          <a:p>
            <a:r>
              <a:rPr lang="ja-JP" altLang="en-US" dirty="0"/>
              <a:t>循環：</a:t>
            </a:r>
            <a:r>
              <a:rPr lang="en-US" altLang="ja-JP" dirty="0"/>
              <a:t>10NL/min</a:t>
            </a:r>
            <a:r>
              <a:rPr lang="ja-JP" altLang="en-US" dirty="0"/>
              <a:t> （約</a:t>
            </a:r>
            <a:r>
              <a:rPr lang="en-US" altLang="ja-JP" dirty="0"/>
              <a:t>1</a:t>
            </a:r>
            <a:r>
              <a:rPr lang="ja-JP" altLang="en-US" dirty="0"/>
              <a:t>時間で一周）</a:t>
            </a:r>
            <a:endParaRPr lang="en-US" altLang="ja-JP" dirty="0"/>
          </a:p>
          <a:p>
            <a:pPr lvl="1"/>
            <a:r>
              <a:rPr lang="ja-JP" altLang="en-US" dirty="0"/>
              <a:t>緊急時対応のため最低一人は現場監視の</a:t>
            </a:r>
            <a:r>
              <a:rPr lang="en-US" altLang="ja-JP" dirty="0"/>
              <a:t>24</a:t>
            </a:r>
            <a:r>
              <a:rPr lang="ja-JP" altLang="en-US" dirty="0"/>
              <a:t>時間シフト体制</a:t>
            </a:r>
            <a:endParaRPr lang="en-US" altLang="ja-JP" dirty="0"/>
          </a:p>
          <a:p>
            <a:pPr lvl="1"/>
            <a:r>
              <a:rPr lang="en-US" altLang="ja-JP" dirty="0"/>
              <a:t>1</a:t>
            </a:r>
            <a:r>
              <a:rPr lang="ja-JP" altLang="en-US" dirty="0"/>
              <a:t>週間のデータ取得を数度実施</a:t>
            </a:r>
            <a:endParaRPr lang="en-US" altLang="ja-JP" dirty="0"/>
          </a:p>
          <a:p>
            <a:pPr lvl="1"/>
            <a:endParaRPr lang="en-US" altLang="ja-JP" dirty="0"/>
          </a:p>
          <a:p>
            <a:r>
              <a:rPr kumimoji="1" lang="ja-JP" altLang="en-US" dirty="0"/>
              <a:t>線源：</a:t>
            </a:r>
            <a:r>
              <a:rPr kumimoji="1" lang="en-US" altLang="ja-JP" dirty="0"/>
              <a:t>22Na</a:t>
            </a:r>
            <a:r>
              <a:rPr kumimoji="1" lang="ja-JP" altLang="en-US" dirty="0"/>
              <a:t> </a:t>
            </a:r>
            <a:r>
              <a:rPr kumimoji="1" lang="en-US" altLang="ja-JP" dirty="0"/>
              <a:t>511keV</a:t>
            </a:r>
            <a:r>
              <a:rPr lang="ja-JP" altLang="en-US" dirty="0"/>
              <a:t> </a:t>
            </a:r>
            <a:r>
              <a:rPr kumimoji="1" lang="ja-JP" altLang="en-US" dirty="0"/>
              <a:t>ガンマ線</a:t>
            </a:r>
          </a:p>
        </p:txBody>
      </p:sp>
      <p:pic>
        <p:nvPicPr>
          <p:cNvPr id="8" name="図 7"/>
          <p:cNvPicPr>
            <a:picLocks noChangeAspect="1"/>
          </p:cNvPicPr>
          <p:nvPr/>
        </p:nvPicPr>
        <p:blipFill>
          <a:blip r:embed="rId2"/>
          <a:stretch>
            <a:fillRect/>
          </a:stretch>
        </p:blipFill>
        <p:spPr>
          <a:xfrm>
            <a:off x="1556426" y="5047935"/>
            <a:ext cx="6108970" cy="1810065"/>
          </a:xfrm>
          <a:prstGeom prst="rect">
            <a:avLst/>
          </a:prstGeom>
        </p:spPr>
      </p:pic>
      <p:cxnSp>
        <p:nvCxnSpPr>
          <p:cNvPr id="9" name="直線コネクタ 8"/>
          <p:cNvCxnSpPr>
            <a:cxnSpLocks/>
          </p:cNvCxnSpPr>
          <p:nvPr/>
        </p:nvCxnSpPr>
        <p:spPr>
          <a:xfrm flipH="1">
            <a:off x="1556427" y="5943191"/>
            <a:ext cx="14346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flipH="1">
            <a:off x="1556427" y="6050604"/>
            <a:ext cx="5817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08684" y="5572955"/>
            <a:ext cx="1477704" cy="369332"/>
          </a:xfrm>
          <a:prstGeom prst="rect">
            <a:avLst/>
          </a:prstGeom>
          <a:noFill/>
          <a:ln>
            <a:solidFill>
              <a:schemeClr val="accent2"/>
            </a:solidFill>
          </a:ln>
        </p:spPr>
        <p:txBody>
          <a:bodyPr wrap="square" rtlCol="0">
            <a:spAutoFit/>
          </a:bodyPr>
          <a:lstStyle/>
          <a:p>
            <a:r>
              <a:rPr kumimoji="1" lang="en-US" altLang="ja-JP" dirty="0">
                <a:latin typeface="Verdana" panose="020B0604030504040204" pitchFamily="34" charset="0"/>
                <a:ea typeface="Verdana" panose="020B0604030504040204" pitchFamily="34" charset="0"/>
                <a:cs typeface="Verdana" panose="020B0604030504040204" pitchFamily="34" charset="0"/>
              </a:rPr>
              <a:t>0.195 ppm</a:t>
            </a:r>
            <a:endParaRPr kumimoji="1" lang="ja-JP" altLang="en-US">
              <a:latin typeface="Verdana" panose="020B0604030504040204" pitchFamily="34" charset="0"/>
              <a:ea typeface="Hiragino Kaku Gothic Pro W3" panose="020B0300000000000000" pitchFamily="34" charset="-128"/>
              <a:cs typeface="Verdana" panose="020B0604030504040204" pitchFamily="34" charset="0"/>
            </a:endParaRPr>
          </a:p>
        </p:txBody>
      </p:sp>
      <p:sp>
        <p:nvSpPr>
          <p:cNvPr id="12" name="テキスト ボックス 11"/>
          <p:cNvSpPr txBox="1"/>
          <p:nvPr/>
        </p:nvSpPr>
        <p:spPr>
          <a:xfrm>
            <a:off x="208684" y="6050986"/>
            <a:ext cx="1477704" cy="369332"/>
          </a:xfrm>
          <a:prstGeom prst="rect">
            <a:avLst/>
          </a:prstGeom>
          <a:noFill/>
          <a:ln>
            <a:solidFill>
              <a:schemeClr val="accent2"/>
            </a:solidFill>
          </a:ln>
        </p:spPr>
        <p:txBody>
          <a:bodyPr wrap="square" rtlCol="0">
            <a:spAutoFit/>
          </a:bodyPr>
          <a:lstStyle/>
          <a:p>
            <a:pPr algn="r"/>
            <a:r>
              <a:rPr kumimoji="1" lang="en-US" altLang="ja-JP" dirty="0">
                <a:latin typeface="Verdana" panose="020B0604030504040204" pitchFamily="34" charset="0"/>
                <a:ea typeface="Verdana" panose="020B0604030504040204" pitchFamily="34" charset="0"/>
                <a:cs typeface="Verdana" panose="020B0604030504040204" pitchFamily="34" charset="0"/>
              </a:rPr>
              <a:t>0.175 ppm</a:t>
            </a:r>
            <a:endParaRPr kumimoji="1" lang="ja-JP" altLang="en-US" dirty="0">
              <a:latin typeface="Verdana" panose="020B0604030504040204" pitchFamily="34" charset="0"/>
              <a:ea typeface="Hiragino Kaku Gothic Pro W3" panose="020B0300000000000000" pitchFamily="34" charset="-128"/>
              <a:cs typeface="Verdana" panose="020B0604030504040204" pitchFamily="34" charset="0"/>
            </a:endParaRPr>
          </a:p>
        </p:txBody>
      </p:sp>
      <p:sp>
        <p:nvSpPr>
          <p:cNvPr id="15" name="テキスト ボックス 14"/>
          <p:cNvSpPr txBox="1"/>
          <p:nvPr/>
        </p:nvSpPr>
        <p:spPr>
          <a:xfrm>
            <a:off x="5256819" y="5248327"/>
            <a:ext cx="1590500" cy="369332"/>
          </a:xfrm>
          <a:prstGeom prst="rect">
            <a:avLst/>
          </a:prstGeom>
          <a:noFill/>
        </p:spPr>
        <p:txBody>
          <a:bodyPr wrap="none" rtlCol="0">
            <a:spAutoFit/>
          </a:bodyPr>
          <a:lstStyle/>
          <a:p>
            <a:r>
              <a:rPr kumimoji="1" lang="ja-JP" altLang="en-US" dirty="0">
                <a:latin typeface="+mn-ea"/>
                <a:cs typeface="Verdana" panose="020B0604030504040204" pitchFamily="34" charset="0"/>
              </a:rPr>
              <a:t>水分コンタミ量</a:t>
            </a:r>
          </a:p>
        </p:txBody>
      </p:sp>
      <p:sp>
        <p:nvSpPr>
          <p:cNvPr id="16" name="スライド番号プレースホルダー 15"/>
          <p:cNvSpPr>
            <a:spLocks noGrp="1"/>
          </p:cNvSpPr>
          <p:nvPr>
            <p:ph type="sldNum" sz="quarter" idx="12"/>
          </p:nvPr>
        </p:nvSpPr>
        <p:spPr/>
        <p:txBody>
          <a:bodyPr/>
          <a:lstStyle/>
          <a:p>
            <a:fld id="{E5E85C2D-2073-4350-A318-8CC6110534BB}" type="slidenum">
              <a:rPr kumimoji="1" lang="ja-JP" altLang="en-US" smtClean="0"/>
              <a:t>12</a:t>
            </a:fld>
            <a:endParaRPr kumimoji="1" lang="ja-JP" altLang="en-US"/>
          </a:p>
        </p:txBody>
      </p:sp>
    </p:spTree>
    <p:extLst>
      <p:ext uri="{BB962C8B-B14F-4D97-AF65-F5344CB8AC3E}">
        <p14:creationId xmlns:p14="http://schemas.microsoft.com/office/powerpoint/2010/main" val="1097919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2759" y="63799"/>
            <a:ext cx="7886700" cy="1325563"/>
          </a:xfrm>
        </p:spPr>
        <p:txBody>
          <a:bodyPr/>
          <a:lstStyle/>
          <a:p>
            <a:r>
              <a:rPr kumimoji="1" lang="ja-JP" altLang="en-US" dirty="0"/>
              <a:t>解析</a:t>
            </a:r>
          </a:p>
        </p:txBody>
      </p:sp>
      <p:sp>
        <p:nvSpPr>
          <p:cNvPr id="3" name="コンテンツ プレースホルダー 2"/>
          <p:cNvSpPr>
            <a:spLocks noGrp="1"/>
          </p:cNvSpPr>
          <p:nvPr>
            <p:ph idx="1"/>
          </p:nvPr>
        </p:nvSpPr>
        <p:spPr>
          <a:xfrm>
            <a:off x="405012" y="1234465"/>
            <a:ext cx="5337243" cy="2357269"/>
          </a:xfrm>
        </p:spPr>
        <p:txBody>
          <a:bodyPr/>
          <a:lstStyle/>
          <a:p>
            <a:r>
              <a:rPr kumimoji="1" lang="ja-JP" altLang="en-US" dirty="0"/>
              <a:t>カット</a:t>
            </a:r>
            <a:endParaRPr kumimoji="1" lang="en-US" altLang="ja-JP" dirty="0"/>
          </a:p>
          <a:p>
            <a:pPr lvl="1"/>
            <a:r>
              <a:rPr lang="en-US" altLang="ja-JP" dirty="0" err="1"/>
              <a:t>xy</a:t>
            </a:r>
            <a:r>
              <a:rPr lang="en-US" altLang="ja-JP" dirty="0"/>
              <a:t>-fiducial-cut</a:t>
            </a:r>
            <a:endParaRPr kumimoji="1" lang="en-US" altLang="ja-JP" dirty="0"/>
          </a:p>
          <a:p>
            <a:r>
              <a:rPr lang="ja-JP" altLang="en-US" dirty="0"/>
              <a:t>補正</a:t>
            </a:r>
            <a:endParaRPr kumimoji="1" lang="en-US" altLang="ja-JP" dirty="0"/>
          </a:p>
          <a:p>
            <a:pPr lvl="1"/>
            <a:r>
              <a:rPr kumimoji="1" lang="ja-JP" altLang="en-US" dirty="0"/>
              <a:t>セルごとの</a:t>
            </a:r>
            <a:r>
              <a:rPr kumimoji="1" lang="en-US" altLang="ja-JP" dirty="0"/>
              <a:t>EL</a:t>
            </a:r>
            <a:r>
              <a:rPr kumimoji="1" lang="ja-JP" altLang="en-US" dirty="0"/>
              <a:t>ゲインを揃える補正</a:t>
            </a:r>
            <a:endParaRPr kumimoji="1" lang="en-US" altLang="ja-JP" dirty="0"/>
          </a:p>
          <a:p>
            <a:pPr lvl="1"/>
            <a:r>
              <a:rPr lang="en-US" altLang="ja-JP" dirty="0"/>
              <a:t>MPPC</a:t>
            </a:r>
            <a:r>
              <a:rPr lang="ja-JP" altLang="en-US" dirty="0"/>
              <a:t>の飽和補正</a:t>
            </a:r>
            <a:endParaRPr kumimoji="1" lang="en-US" altLang="ja-JP" dirty="0"/>
          </a:p>
        </p:txBody>
      </p:sp>
      <p:pic>
        <p:nvPicPr>
          <p:cNvPr id="6" name="図 5"/>
          <p:cNvPicPr>
            <a:picLocks noChangeAspect="1"/>
          </p:cNvPicPr>
          <p:nvPr/>
        </p:nvPicPr>
        <p:blipFill>
          <a:blip r:embed="rId2"/>
          <a:stretch>
            <a:fillRect/>
          </a:stretch>
        </p:blipFill>
        <p:spPr>
          <a:xfrm>
            <a:off x="3677056" y="3122293"/>
            <a:ext cx="5390076" cy="3357525"/>
          </a:xfrm>
          <a:prstGeom prst="rect">
            <a:avLst/>
          </a:prstGeom>
        </p:spPr>
      </p:pic>
      <p:sp>
        <p:nvSpPr>
          <p:cNvPr id="7" name="テキスト ボックス 6"/>
          <p:cNvSpPr txBox="1"/>
          <p:nvPr/>
        </p:nvSpPr>
        <p:spPr>
          <a:xfrm>
            <a:off x="6845671" y="1745451"/>
            <a:ext cx="1423788" cy="369332"/>
          </a:xfrm>
          <a:prstGeom prst="rect">
            <a:avLst/>
          </a:prstGeom>
          <a:noFill/>
        </p:spPr>
        <p:txBody>
          <a:bodyPr wrap="none" rtlCol="0">
            <a:spAutoFit/>
          </a:bodyPr>
          <a:lstStyle/>
          <a:p>
            <a:r>
              <a:rPr kumimoji="1" lang="en-US" altLang="ja-JP" dirty="0">
                <a:latin typeface="+mn-ea"/>
                <a:cs typeface="Verdana" panose="020B0604030504040204" pitchFamily="34" charset="0"/>
              </a:rPr>
              <a:t>K</a:t>
            </a:r>
            <a:r>
              <a:rPr kumimoji="1" lang="el-GR" altLang="ja-JP" baseline="-25000" dirty="0">
                <a:latin typeface="+mn-ea"/>
                <a:cs typeface="Verdana" panose="020B0604030504040204" pitchFamily="34" charset="0"/>
              </a:rPr>
              <a:t>α</a:t>
            </a:r>
            <a:r>
              <a:rPr lang="en-US" altLang="ja-JP" dirty="0">
                <a:latin typeface="+mn-ea"/>
                <a:cs typeface="Verdana" panose="020B0604030504040204" pitchFamily="34" charset="0"/>
              </a:rPr>
              <a:t>: </a:t>
            </a:r>
            <a:r>
              <a:rPr kumimoji="1" lang="en-US" altLang="ja-JP" dirty="0">
                <a:latin typeface="+mn-ea"/>
                <a:cs typeface="Verdana" panose="020B0604030504040204" pitchFamily="34" charset="0"/>
              </a:rPr>
              <a:t>29.8 </a:t>
            </a:r>
            <a:r>
              <a:rPr kumimoji="1" lang="en-US" altLang="ja-JP" dirty="0" err="1">
                <a:latin typeface="+mn-ea"/>
                <a:cs typeface="Verdana" panose="020B0604030504040204" pitchFamily="34" charset="0"/>
              </a:rPr>
              <a:t>keV</a:t>
            </a:r>
            <a:endParaRPr kumimoji="1" lang="ja-JP" altLang="en-US" dirty="0">
              <a:latin typeface="+mn-ea"/>
              <a:cs typeface="Verdana" panose="020B0604030504040204" pitchFamily="34" charset="0"/>
            </a:endParaRPr>
          </a:p>
        </p:txBody>
      </p:sp>
      <p:sp>
        <p:nvSpPr>
          <p:cNvPr id="8" name="テキスト ボックス 7"/>
          <p:cNvSpPr txBox="1"/>
          <p:nvPr/>
        </p:nvSpPr>
        <p:spPr>
          <a:xfrm>
            <a:off x="7052652" y="2539114"/>
            <a:ext cx="1423788" cy="369332"/>
          </a:xfrm>
          <a:prstGeom prst="rect">
            <a:avLst/>
          </a:prstGeom>
          <a:noFill/>
        </p:spPr>
        <p:txBody>
          <a:bodyPr wrap="none" rtlCol="0">
            <a:spAutoFit/>
          </a:bodyPr>
          <a:lstStyle/>
          <a:p>
            <a:r>
              <a:rPr kumimoji="1" lang="en-US" altLang="ja-JP" dirty="0">
                <a:latin typeface="+mn-ea"/>
                <a:cs typeface="Verdana" panose="020B0604030504040204" pitchFamily="34" charset="0"/>
              </a:rPr>
              <a:t>K</a:t>
            </a:r>
            <a:r>
              <a:rPr lang="el-GR" altLang="ja-JP" baseline="-25000" dirty="0">
                <a:latin typeface="+mn-ea"/>
                <a:cs typeface="Verdana" panose="020B0604030504040204" pitchFamily="34" charset="0"/>
              </a:rPr>
              <a:t>β</a:t>
            </a:r>
            <a:r>
              <a:rPr lang="en-US" altLang="ja-JP" dirty="0">
                <a:latin typeface="+mn-ea"/>
                <a:cs typeface="Verdana" panose="020B0604030504040204" pitchFamily="34" charset="0"/>
              </a:rPr>
              <a:t>: 33.6 </a:t>
            </a:r>
            <a:r>
              <a:rPr lang="en-US" altLang="ja-JP" dirty="0" err="1">
                <a:latin typeface="+mn-ea"/>
                <a:cs typeface="Verdana" panose="020B0604030504040204" pitchFamily="34" charset="0"/>
              </a:rPr>
              <a:t>keV</a:t>
            </a:r>
            <a:endParaRPr kumimoji="1" lang="ja-JP" altLang="en-US" dirty="0">
              <a:latin typeface="+mn-ea"/>
              <a:cs typeface="Verdana" panose="020B0604030504040204" pitchFamily="34" charset="0"/>
            </a:endParaRPr>
          </a:p>
        </p:txBody>
      </p:sp>
      <p:cxnSp>
        <p:nvCxnSpPr>
          <p:cNvPr id="9" name="直線矢印コネクタ 8"/>
          <p:cNvCxnSpPr>
            <a:cxnSpLocks/>
          </p:cNvCxnSpPr>
          <p:nvPr/>
        </p:nvCxnSpPr>
        <p:spPr>
          <a:xfrm flipH="1">
            <a:off x="6965004" y="2049810"/>
            <a:ext cx="0" cy="24638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cxnSpLocks/>
          </p:cNvCxnSpPr>
          <p:nvPr/>
        </p:nvCxnSpPr>
        <p:spPr>
          <a:xfrm>
            <a:off x="7166042" y="2853445"/>
            <a:ext cx="0" cy="21621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3"/>
          <p:cNvSpPr>
            <a:spLocks noGrp="1"/>
          </p:cNvSpPr>
          <p:nvPr>
            <p:ph type="sldNum" sz="quarter" idx="12"/>
          </p:nvPr>
        </p:nvSpPr>
        <p:spPr/>
        <p:txBody>
          <a:bodyPr/>
          <a:lstStyle/>
          <a:p>
            <a:fld id="{E5E85C2D-2073-4350-A318-8CC6110534BB}" type="slidenum">
              <a:rPr kumimoji="1" lang="ja-JP" altLang="en-US" smtClean="0"/>
              <a:t>13</a:t>
            </a:fld>
            <a:endParaRPr kumimoji="1" lang="ja-JP" altLang="en-US"/>
          </a:p>
        </p:txBody>
      </p:sp>
    </p:spTree>
    <p:extLst>
      <p:ext uri="{BB962C8B-B14F-4D97-AF65-F5344CB8AC3E}">
        <p14:creationId xmlns:p14="http://schemas.microsoft.com/office/powerpoint/2010/main" val="113755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0879" y="172053"/>
            <a:ext cx="7886700" cy="1325563"/>
          </a:xfrm>
        </p:spPr>
        <p:txBody>
          <a:bodyPr/>
          <a:lstStyle/>
          <a:p>
            <a:r>
              <a:rPr kumimoji="1" lang="ja-JP" altLang="en-US" dirty="0"/>
              <a:t>結果（</a:t>
            </a:r>
            <a:r>
              <a:rPr kumimoji="1" lang="en-US" altLang="ja-JP" dirty="0"/>
              <a:t>Preliminary </a:t>
            </a:r>
            <a:r>
              <a:rPr kumimoji="1" lang="ja-JP" altLang="en-US" dirty="0"/>
              <a:t>）</a:t>
            </a:r>
          </a:p>
        </p:txBody>
      </p:sp>
      <p:sp>
        <p:nvSpPr>
          <p:cNvPr id="3" name="コンテンツ プレースホルダー 2"/>
          <p:cNvSpPr>
            <a:spLocks noGrp="1"/>
          </p:cNvSpPr>
          <p:nvPr>
            <p:ph idx="1"/>
          </p:nvPr>
        </p:nvSpPr>
        <p:spPr>
          <a:xfrm>
            <a:off x="359512" y="1365732"/>
            <a:ext cx="8667756" cy="510694"/>
          </a:xfrm>
        </p:spPr>
        <p:txBody>
          <a:bodyPr/>
          <a:lstStyle/>
          <a:p>
            <a:r>
              <a:rPr kumimoji="1" lang="en-US" altLang="ja-JP" dirty="0"/>
              <a:t>481,</a:t>
            </a:r>
            <a:r>
              <a:rPr kumimoji="1" lang="ja-JP" altLang="en-US" dirty="0"/>
              <a:t> </a:t>
            </a:r>
            <a:r>
              <a:rPr kumimoji="1" lang="en-US" altLang="ja-JP" dirty="0"/>
              <a:t>511keV</a:t>
            </a:r>
            <a:r>
              <a:rPr kumimoji="1" lang="ja-JP" altLang="en-US" dirty="0"/>
              <a:t> を </a:t>
            </a:r>
            <a:r>
              <a:rPr lang="en-US" altLang="ja-JP" dirty="0" err="1"/>
              <a:t>g</a:t>
            </a:r>
            <a:r>
              <a:rPr kumimoji="1" lang="en-US" altLang="ja-JP" dirty="0" err="1"/>
              <a:t>aus+linear</a:t>
            </a:r>
            <a:r>
              <a:rPr kumimoji="1" lang="ja-JP" altLang="en-US" dirty="0"/>
              <a:t> でフィットして分解能評価</a:t>
            </a:r>
            <a:endParaRPr kumimoji="1" lang="en-US" altLang="ja-JP" dirty="0"/>
          </a:p>
          <a:p>
            <a:endParaRPr kumimoji="1" lang="ja-JP" altLang="en-US" dirty="0"/>
          </a:p>
        </p:txBody>
      </p:sp>
      <p:sp>
        <p:nvSpPr>
          <p:cNvPr id="6" name="テキスト ボックス 5"/>
          <p:cNvSpPr txBox="1"/>
          <p:nvPr/>
        </p:nvSpPr>
        <p:spPr>
          <a:xfrm>
            <a:off x="1238654" y="6002858"/>
            <a:ext cx="6758639" cy="646331"/>
          </a:xfrm>
          <a:prstGeom prst="rect">
            <a:avLst/>
          </a:prstGeom>
          <a:noFill/>
        </p:spPr>
        <p:txBody>
          <a:bodyPr wrap="square" rtlCol="0">
            <a:spAutoFit/>
          </a:bodyPr>
          <a:lstStyle/>
          <a:p>
            <a:r>
              <a:rPr lang="en-US" altLang="ja-JP" dirty="0">
                <a:latin typeface="+mn-ea"/>
              </a:rPr>
              <a:t>PMT</a:t>
            </a:r>
            <a:r>
              <a:rPr lang="ja-JP" altLang="en-US" dirty="0">
                <a:latin typeface="+mn-ea"/>
              </a:rPr>
              <a:t>による</a:t>
            </a:r>
            <a:r>
              <a:rPr lang="en-US" altLang="ja-JP" dirty="0">
                <a:latin typeface="+mn-ea"/>
              </a:rPr>
              <a:t>z</a:t>
            </a:r>
            <a:r>
              <a:rPr lang="ja-JP" altLang="en-US" dirty="0">
                <a:latin typeface="+mn-ea"/>
              </a:rPr>
              <a:t>再構成が入っておらず、目標分解能には達していない</a:t>
            </a:r>
            <a:endParaRPr lang="en-US" altLang="ja-JP" dirty="0">
              <a:latin typeface="+mn-ea"/>
            </a:endParaRPr>
          </a:p>
          <a:p>
            <a:r>
              <a:rPr lang="ja-JP" altLang="en-US" dirty="0">
                <a:latin typeface="+mn-ea"/>
              </a:rPr>
              <a:t>すでに</a:t>
            </a:r>
            <a:r>
              <a:rPr lang="en-US" altLang="ja-JP" dirty="0">
                <a:latin typeface="+mn-ea"/>
              </a:rPr>
              <a:t>PMT</a:t>
            </a:r>
            <a:r>
              <a:rPr lang="ja-JP" altLang="en-US" dirty="0">
                <a:latin typeface="+mn-ea"/>
              </a:rPr>
              <a:t>を含めたデータを取得済みで解析中</a:t>
            </a:r>
            <a:r>
              <a:rPr lang="en-US" altLang="ja-JP" dirty="0">
                <a:latin typeface="+mn-ea"/>
              </a:rPr>
              <a:t>!!</a:t>
            </a:r>
          </a:p>
        </p:txBody>
      </p:sp>
      <p:sp>
        <p:nvSpPr>
          <p:cNvPr id="9" name="AutoShape 3"/>
          <p:cNvSpPr>
            <a:spLocks noChangeAspect="1" noChangeArrowheads="1" noTextEdit="1"/>
          </p:cNvSpPr>
          <p:nvPr/>
        </p:nvSpPr>
        <p:spPr bwMode="auto">
          <a:xfrm>
            <a:off x="1601788" y="1841500"/>
            <a:ext cx="6167437"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7"/>
          <p:cNvSpPr>
            <a:spLocks/>
          </p:cNvSpPr>
          <p:nvPr/>
        </p:nvSpPr>
        <p:spPr bwMode="auto">
          <a:xfrm>
            <a:off x="2219325" y="2035175"/>
            <a:ext cx="4943475" cy="3417888"/>
          </a:xfrm>
          <a:custGeom>
            <a:avLst/>
            <a:gdLst>
              <a:gd name="T0" fmla="*/ 0 w 6048"/>
              <a:gd name="T1" fmla="*/ 3802 h 3802"/>
              <a:gd name="T2" fmla="*/ 0 w 6048"/>
              <a:gd name="T3" fmla="*/ 3802 h 3802"/>
              <a:gd name="T4" fmla="*/ 6048 w 6048"/>
              <a:gd name="T5" fmla="*/ 3802 h 3802"/>
              <a:gd name="T6" fmla="*/ 6048 w 6048"/>
              <a:gd name="T7" fmla="*/ 0 h 3802"/>
              <a:gd name="T8" fmla="*/ 0 w 6048"/>
              <a:gd name="T9" fmla="*/ 0 h 3802"/>
              <a:gd name="T10" fmla="*/ 0 w 6048"/>
              <a:gd name="T11" fmla="*/ 3802 h 3802"/>
            </a:gdLst>
            <a:ahLst/>
            <a:cxnLst>
              <a:cxn ang="0">
                <a:pos x="T0" y="T1"/>
              </a:cxn>
              <a:cxn ang="0">
                <a:pos x="T2" y="T3"/>
              </a:cxn>
              <a:cxn ang="0">
                <a:pos x="T4" y="T5"/>
              </a:cxn>
              <a:cxn ang="0">
                <a:pos x="T6" y="T7"/>
              </a:cxn>
              <a:cxn ang="0">
                <a:pos x="T8" y="T9"/>
              </a:cxn>
              <a:cxn ang="0">
                <a:pos x="T10" y="T11"/>
              </a:cxn>
            </a:cxnLst>
            <a:rect l="0" t="0" r="r" b="b"/>
            <a:pathLst>
              <a:path w="6048" h="3802">
                <a:moveTo>
                  <a:pt x="0" y="3802"/>
                </a:moveTo>
                <a:lnTo>
                  <a:pt x="0" y="3802"/>
                </a:lnTo>
                <a:lnTo>
                  <a:pt x="6048" y="3802"/>
                </a:lnTo>
                <a:lnTo>
                  <a:pt x="6048" y="0"/>
                </a:lnTo>
                <a:lnTo>
                  <a:pt x="0" y="0"/>
                </a:lnTo>
                <a:lnTo>
                  <a:pt x="0" y="380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8"/>
          <p:cNvSpPr>
            <a:spLocks/>
          </p:cNvSpPr>
          <p:nvPr/>
        </p:nvSpPr>
        <p:spPr bwMode="auto">
          <a:xfrm>
            <a:off x="2219325" y="2035175"/>
            <a:ext cx="4943475" cy="3417888"/>
          </a:xfrm>
          <a:custGeom>
            <a:avLst/>
            <a:gdLst>
              <a:gd name="T0" fmla="*/ 0 w 6048"/>
              <a:gd name="T1" fmla="*/ 3802 h 3802"/>
              <a:gd name="T2" fmla="*/ 0 w 6048"/>
              <a:gd name="T3" fmla="*/ 3802 h 3802"/>
              <a:gd name="T4" fmla="*/ 6048 w 6048"/>
              <a:gd name="T5" fmla="*/ 3802 h 3802"/>
              <a:gd name="T6" fmla="*/ 6048 w 6048"/>
              <a:gd name="T7" fmla="*/ 0 h 3802"/>
              <a:gd name="T8" fmla="*/ 0 w 6048"/>
              <a:gd name="T9" fmla="*/ 0 h 3802"/>
              <a:gd name="T10" fmla="*/ 0 w 6048"/>
              <a:gd name="T11" fmla="*/ 3802 h 3802"/>
            </a:gdLst>
            <a:ahLst/>
            <a:cxnLst>
              <a:cxn ang="0">
                <a:pos x="T0" y="T1"/>
              </a:cxn>
              <a:cxn ang="0">
                <a:pos x="T2" y="T3"/>
              </a:cxn>
              <a:cxn ang="0">
                <a:pos x="T4" y="T5"/>
              </a:cxn>
              <a:cxn ang="0">
                <a:pos x="T6" y="T7"/>
              </a:cxn>
              <a:cxn ang="0">
                <a:pos x="T8" y="T9"/>
              </a:cxn>
              <a:cxn ang="0">
                <a:pos x="T10" y="T11"/>
              </a:cxn>
            </a:cxnLst>
            <a:rect l="0" t="0" r="r" b="b"/>
            <a:pathLst>
              <a:path w="6048" h="3802">
                <a:moveTo>
                  <a:pt x="0" y="3802"/>
                </a:moveTo>
                <a:lnTo>
                  <a:pt x="0" y="3802"/>
                </a:lnTo>
                <a:lnTo>
                  <a:pt x="6048" y="3802"/>
                </a:lnTo>
                <a:lnTo>
                  <a:pt x="6048" y="0"/>
                </a:lnTo>
                <a:lnTo>
                  <a:pt x="0" y="0"/>
                </a:lnTo>
                <a:lnTo>
                  <a:pt x="0" y="3802"/>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9"/>
          <p:cNvSpPr>
            <a:spLocks/>
          </p:cNvSpPr>
          <p:nvPr/>
        </p:nvSpPr>
        <p:spPr bwMode="auto">
          <a:xfrm>
            <a:off x="2219325" y="2035175"/>
            <a:ext cx="4943475" cy="3417888"/>
          </a:xfrm>
          <a:custGeom>
            <a:avLst/>
            <a:gdLst>
              <a:gd name="T0" fmla="*/ 0 w 6048"/>
              <a:gd name="T1" fmla="*/ 3802 h 3802"/>
              <a:gd name="T2" fmla="*/ 0 w 6048"/>
              <a:gd name="T3" fmla="*/ 3802 h 3802"/>
              <a:gd name="T4" fmla="*/ 6048 w 6048"/>
              <a:gd name="T5" fmla="*/ 3802 h 3802"/>
              <a:gd name="T6" fmla="*/ 6048 w 6048"/>
              <a:gd name="T7" fmla="*/ 0 h 3802"/>
              <a:gd name="T8" fmla="*/ 0 w 6048"/>
              <a:gd name="T9" fmla="*/ 0 h 3802"/>
              <a:gd name="T10" fmla="*/ 0 w 6048"/>
              <a:gd name="T11" fmla="*/ 3802 h 3802"/>
            </a:gdLst>
            <a:ahLst/>
            <a:cxnLst>
              <a:cxn ang="0">
                <a:pos x="T0" y="T1"/>
              </a:cxn>
              <a:cxn ang="0">
                <a:pos x="T2" y="T3"/>
              </a:cxn>
              <a:cxn ang="0">
                <a:pos x="T4" y="T5"/>
              </a:cxn>
              <a:cxn ang="0">
                <a:pos x="T6" y="T7"/>
              </a:cxn>
              <a:cxn ang="0">
                <a:pos x="T8" y="T9"/>
              </a:cxn>
              <a:cxn ang="0">
                <a:pos x="T10" y="T11"/>
              </a:cxn>
            </a:cxnLst>
            <a:rect l="0" t="0" r="r" b="b"/>
            <a:pathLst>
              <a:path w="6048" h="3802">
                <a:moveTo>
                  <a:pt x="0" y="3802"/>
                </a:moveTo>
                <a:lnTo>
                  <a:pt x="0" y="3802"/>
                </a:lnTo>
                <a:lnTo>
                  <a:pt x="6048" y="3802"/>
                </a:lnTo>
                <a:lnTo>
                  <a:pt x="6048" y="0"/>
                </a:lnTo>
                <a:lnTo>
                  <a:pt x="0" y="0"/>
                </a:lnTo>
                <a:lnTo>
                  <a:pt x="0" y="3802"/>
                </a:lnTo>
                <a:close/>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10"/>
          <p:cNvSpPr>
            <a:spLocks/>
          </p:cNvSpPr>
          <p:nvPr/>
        </p:nvSpPr>
        <p:spPr bwMode="auto">
          <a:xfrm>
            <a:off x="2219325" y="2035175"/>
            <a:ext cx="4943475" cy="3417888"/>
          </a:xfrm>
          <a:custGeom>
            <a:avLst/>
            <a:gdLst>
              <a:gd name="T0" fmla="*/ 0 w 6048"/>
              <a:gd name="T1" fmla="*/ 3802 h 3802"/>
              <a:gd name="T2" fmla="*/ 0 w 6048"/>
              <a:gd name="T3" fmla="*/ 3802 h 3802"/>
              <a:gd name="T4" fmla="*/ 6048 w 6048"/>
              <a:gd name="T5" fmla="*/ 3802 h 3802"/>
              <a:gd name="T6" fmla="*/ 6048 w 6048"/>
              <a:gd name="T7" fmla="*/ 0 h 3802"/>
              <a:gd name="T8" fmla="*/ 0 w 6048"/>
              <a:gd name="T9" fmla="*/ 0 h 3802"/>
              <a:gd name="T10" fmla="*/ 0 w 6048"/>
              <a:gd name="T11" fmla="*/ 3802 h 3802"/>
            </a:gdLst>
            <a:ahLst/>
            <a:cxnLst>
              <a:cxn ang="0">
                <a:pos x="T0" y="T1"/>
              </a:cxn>
              <a:cxn ang="0">
                <a:pos x="T2" y="T3"/>
              </a:cxn>
              <a:cxn ang="0">
                <a:pos x="T4" y="T5"/>
              </a:cxn>
              <a:cxn ang="0">
                <a:pos x="T6" y="T7"/>
              </a:cxn>
              <a:cxn ang="0">
                <a:pos x="T8" y="T9"/>
              </a:cxn>
              <a:cxn ang="0">
                <a:pos x="T10" y="T11"/>
              </a:cxn>
            </a:cxnLst>
            <a:rect l="0" t="0" r="r" b="b"/>
            <a:pathLst>
              <a:path w="6048" h="3802">
                <a:moveTo>
                  <a:pt x="0" y="3802"/>
                </a:moveTo>
                <a:lnTo>
                  <a:pt x="0" y="3802"/>
                </a:lnTo>
                <a:lnTo>
                  <a:pt x="6048" y="3802"/>
                </a:lnTo>
                <a:lnTo>
                  <a:pt x="6048" y="0"/>
                </a:lnTo>
                <a:lnTo>
                  <a:pt x="0" y="0"/>
                </a:lnTo>
                <a:lnTo>
                  <a:pt x="0" y="380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1"/>
          <p:cNvSpPr>
            <a:spLocks/>
          </p:cNvSpPr>
          <p:nvPr/>
        </p:nvSpPr>
        <p:spPr bwMode="auto">
          <a:xfrm>
            <a:off x="2219325" y="2035175"/>
            <a:ext cx="4943475" cy="3417888"/>
          </a:xfrm>
          <a:custGeom>
            <a:avLst/>
            <a:gdLst>
              <a:gd name="T0" fmla="*/ 0 w 6048"/>
              <a:gd name="T1" fmla="*/ 3802 h 3802"/>
              <a:gd name="T2" fmla="*/ 0 w 6048"/>
              <a:gd name="T3" fmla="*/ 3802 h 3802"/>
              <a:gd name="T4" fmla="*/ 6048 w 6048"/>
              <a:gd name="T5" fmla="*/ 3802 h 3802"/>
              <a:gd name="T6" fmla="*/ 6048 w 6048"/>
              <a:gd name="T7" fmla="*/ 0 h 3802"/>
              <a:gd name="T8" fmla="*/ 0 w 6048"/>
              <a:gd name="T9" fmla="*/ 0 h 3802"/>
              <a:gd name="T10" fmla="*/ 0 w 6048"/>
              <a:gd name="T11" fmla="*/ 3802 h 3802"/>
            </a:gdLst>
            <a:ahLst/>
            <a:cxnLst>
              <a:cxn ang="0">
                <a:pos x="T0" y="T1"/>
              </a:cxn>
              <a:cxn ang="0">
                <a:pos x="T2" y="T3"/>
              </a:cxn>
              <a:cxn ang="0">
                <a:pos x="T4" y="T5"/>
              </a:cxn>
              <a:cxn ang="0">
                <a:pos x="T6" y="T7"/>
              </a:cxn>
              <a:cxn ang="0">
                <a:pos x="T8" y="T9"/>
              </a:cxn>
              <a:cxn ang="0">
                <a:pos x="T10" y="T11"/>
              </a:cxn>
            </a:cxnLst>
            <a:rect l="0" t="0" r="r" b="b"/>
            <a:pathLst>
              <a:path w="6048" h="3802">
                <a:moveTo>
                  <a:pt x="0" y="3802"/>
                </a:moveTo>
                <a:lnTo>
                  <a:pt x="0" y="3802"/>
                </a:lnTo>
                <a:lnTo>
                  <a:pt x="6048" y="3802"/>
                </a:lnTo>
                <a:lnTo>
                  <a:pt x="6048" y="0"/>
                </a:lnTo>
                <a:lnTo>
                  <a:pt x="0" y="0"/>
                </a:lnTo>
                <a:lnTo>
                  <a:pt x="0" y="3802"/>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12"/>
          <p:cNvSpPr>
            <a:spLocks/>
          </p:cNvSpPr>
          <p:nvPr/>
        </p:nvSpPr>
        <p:spPr bwMode="auto">
          <a:xfrm>
            <a:off x="2219325" y="2035175"/>
            <a:ext cx="4943475" cy="3417888"/>
          </a:xfrm>
          <a:custGeom>
            <a:avLst/>
            <a:gdLst>
              <a:gd name="T0" fmla="*/ 0 w 6048"/>
              <a:gd name="T1" fmla="*/ 3802 h 3802"/>
              <a:gd name="T2" fmla="*/ 0 w 6048"/>
              <a:gd name="T3" fmla="*/ 3802 h 3802"/>
              <a:gd name="T4" fmla="*/ 6048 w 6048"/>
              <a:gd name="T5" fmla="*/ 3802 h 3802"/>
              <a:gd name="T6" fmla="*/ 6048 w 6048"/>
              <a:gd name="T7" fmla="*/ 0 h 3802"/>
              <a:gd name="T8" fmla="*/ 0 w 6048"/>
              <a:gd name="T9" fmla="*/ 0 h 3802"/>
              <a:gd name="T10" fmla="*/ 0 w 6048"/>
              <a:gd name="T11" fmla="*/ 3802 h 3802"/>
            </a:gdLst>
            <a:ahLst/>
            <a:cxnLst>
              <a:cxn ang="0">
                <a:pos x="T0" y="T1"/>
              </a:cxn>
              <a:cxn ang="0">
                <a:pos x="T2" y="T3"/>
              </a:cxn>
              <a:cxn ang="0">
                <a:pos x="T4" y="T5"/>
              </a:cxn>
              <a:cxn ang="0">
                <a:pos x="T6" y="T7"/>
              </a:cxn>
              <a:cxn ang="0">
                <a:pos x="T8" y="T9"/>
              </a:cxn>
              <a:cxn ang="0">
                <a:pos x="T10" y="T11"/>
              </a:cxn>
            </a:cxnLst>
            <a:rect l="0" t="0" r="r" b="b"/>
            <a:pathLst>
              <a:path w="6048" h="3802">
                <a:moveTo>
                  <a:pt x="0" y="3802"/>
                </a:moveTo>
                <a:lnTo>
                  <a:pt x="0" y="3802"/>
                </a:lnTo>
                <a:lnTo>
                  <a:pt x="6048" y="3802"/>
                </a:lnTo>
                <a:lnTo>
                  <a:pt x="6048" y="0"/>
                </a:lnTo>
                <a:lnTo>
                  <a:pt x="0" y="0"/>
                </a:lnTo>
                <a:lnTo>
                  <a:pt x="0" y="3802"/>
                </a:lnTo>
                <a:close/>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13"/>
          <p:cNvSpPr>
            <a:spLocks/>
          </p:cNvSpPr>
          <p:nvPr/>
        </p:nvSpPr>
        <p:spPr bwMode="auto">
          <a:xfrm>
            <a:off x="2219325" y="2035175"/>
            <a:ext cx="4943475" cy="3417888"/>
          </a:xfrm>
          <a:custGeom>
            <a:avLst/>
            <a:gdLst>
              <a:gd name="T0" fmla="*/ 81 w 6048"/>
              <a:gd name="T1" fmla="*/ 0 h 3802"/>
              <a:gd name="T2" fmla="*/ 189 w 6048"/>
              <a:gd name="T3" fmla="*/ 0 h 3802"/>
              <a:gd name="T4" fmla="*/ 296 w 6048"/>
              <a:gd name="T5" fmla="*/ 0 h 3802"/>
              <a:gd name="T6" fmla="*/ 404 w 6048"/>
              <a:gd name="T7" fmla="*/ 0 h 3802"/>
              <a:gd name="T8" fmla="*/ 511 w 6048"/>
              <a:gd name="T9" fmla="*/ 0 h 3802"/>
              <a:gd name="T10" fmla="*/ 619 w 6048"/>
              <a:gd name="T11" fmla="*/ 0 h 3802"/>
              <a:gd name="T12" fmla="*/ 726 w 6048"/>
              <a:gd name="T13" fmla="*/ 0 h 3802"/>
              <a:gd name="T14" fmla="*/ 834 w 6048"/>
              <a:gd name="T15" fmla="*/ 0 h 3802"/>
              <a:gd name="T16" fmla="*/ 941 w 6048"/>
              <a:gd name="T17" fmla="*/ 0 h 3802"/>
              <a:gd name="T18" fmla="*/ 1049 w 6048"/>
              <a:gd name="T19" fmla="*/ 0 h 3802"/>
              <a:gd name="T20" fmla="*/ 1156 w 6048"/>
              <a:gd name="T21" fmla="*/ 0 h 3802"/>
              <a:gd name="T22" fmla="*/ 1264 w 6048"/>
              <a:gd name="T23" fmla="*/ 0 h 3802"/>
              <a:gd name="T24" fmla="*/ 1371 w 6048"/>
              <a:gd name="T25" fmla="*/ 0 h 3802"/>
              <a:gd name="T26" fmla="*/ 1479 w 6048"/>
              <a:gd name="T27" fmla="*/ 0 h 3802"/>
              <a:gd name="T28" fmla="*/ 1586 w 6048"/>
              <a:gd name="T29" fmla="*/ 0 h 3802"/>
              <a:gd name="T30" fmla="*/ 1694 w 6048"/>
              <a:gd name="T31" fmla="*/ 0 h 3802"/>
              <a:gd name="T32" fmla="*/ 1801 w 6048"/>
              <a:gd name="T33" fmla="*/ 0 h 3802"/>
              <a:gd name="T34" fmla="*/ 1909 w 6048"/>
              <a:gd name="T35" fmla="*/ 0 h 3802"/>
              <a:gd name="T36" fmla="*/ 2016 w 6048"/>
              <a:gd name="T37" fmla="*/ 0 h 3802"/>
              <a:gd name="T38" fmla="*/ 2124 w 6048"/>
              <a:gd name="T39" fmla="*/ 0 h 3802"/>
              <a:gd name="T40" fmla="*/ 2231 w 6048"/>
              <a:gd name="T41" fmla="*/ 0 h 3802"/>
              <a:gd name="T42" fmla="*/ 2339 w 6048"/>
              <a:gd name="T43" fmla="*/ 479 h 3802"/>
              <a:gd name="T44" fmla="*/ 2446 w 6048"/>
              <a:gd name="T45" fmla="*/ 1460 h 3802"/>
              <a:gd name="T46" fmla="*/ 2554 w 6048"/>
              <a:gd name="T47" fmla="*/ 2008 h 3802"/>
              <a:gd name="T48" fmla="*/ 2661 w 6048"/>
              <a:gd name="T49" fmla="*/ 2289 h 3802"/>
              <a:gd name="T50" fmla="*/ 2769 w 6048"/>
              <a:gd name="T51" fmla="*/ 2433 h 3802"/>
              <a:gd name="T52" fmla="*/ 2876 w 6048"/>
              <a:gd name="T53" fmla="*/ 2829 h 3802"/>
              <a:gd name="T54" fmla="*/ 2984 w 6048"/>
              <a:gd name="T55" fmla="*/ 2890 h 3802"/>
              <a:gd name="T56" fmla="*/ 3091 w 6048"/>
              <a:gd name="T57" fmla="*/ 2981 h 3802"/>
              <a:gd name="T58" fmla="*/ 3199 w 6048"/>
              <a:gd name="T59" fmla="*/ 3057 h 3802"/>
              <a:gd name="T60" fmla="*/ 3306 w 6048"/>
              <a:gd name="T61" fmla="*/ 2669 h 3802"/>
              <a:gd name="T62" fmla="*/ 3414 w 6048"/>
              <a:gd name="T63" fmla="*/ 3201 h 3802"/>
              <a:gd name="T64" fmla="*/ 3521 w 6048"/>
              <a:gd name="T65" fmla="*/ 3163 h 3802"/>
              <a:gd name="T66" fmla="*/ 3629 w 6048"/>
              <a:gd name="T67" fmla="*/ 3574 h 3802"/>
              <a:gd name="T68" fmla="*/ 3736 w 6048"/>
              <a:gd name="T69" fmla="*/ 3673 h 3802"/>
              <a:gd name="T70" fmla="*/ 3844 w 6048"/>
              <a:gd name="T71" fmla="*/ 3688 h 3802"/>
              <a:gd name="T72" fmla="*/ 3951 w 6048"/>
              <a:gd name="T73" fmla="*/ 3749 h 3802"/>
              <a:gd name="T74" fmla="*/ 4059 w 6048"/>
              <a:gd name="T75" fmla="*/ 3711 h 3802"/>
              <a:gd name="T76" fmla="*/ 4166 w 6048"/>
              <a:gd name="T77" fmla="*/ 3734 h 3802"/>
              <a:gd name="T78" fmla="*/ 4274 w 6048"/>
              <a:gd name="T79" fmla="*/ 3749 h 3802"/>
              <a:gd name="T80" fmla="*/ 4381 w 6048"/>
              <a:gd name="T81" fmla="*/ 3757 h 3802"/>
              <a:gd name="T82" fmla="*/ 4489 w 6048"/>
              <a:gd name="T83" fmla="*/ 3772 h 3802"/>
              <a:gd name="T84" fmla="*/ 4596 w 6048"/>
              <a:gd name="T85" fmla="*/ 3764 h 3802"/>
              <a:gd name="T86" fmla="*/ 4704 w 6048"/>
              <a:gd name="T87" fmla="*/ 3772 h 3802"/>
              <a:gd name="T88" fmla="*/ 4811 w 6048"/>
              <a:gd name="T89" fmla="*/ 3787 h 3802"/>
              <a:gd name="T90" fmla="*/ 4919 w 6048"/>
              <a:gd name="T91" fmla="*/ 3795 h 3802"/>
              <a:gd name="T92" fmla="*/ 5026 w 6048"/>
              <a:gd name="T93" fmla="*/ 3795 h 3802"/>
              <a:gd name="T94" fmla="*/ 5134 w 6048"/>
              <a:gd name="T95" fmla="*/ 3787 h 3802"/>
              <a:gd name="T96" fmla="*/ 5241 w 6048"/>
              <a:gd name="T97" fmla="*/ 3802 h 3802"/>
              <a:gd name="T98" fmla="*/ 5349 w 6048"/>
              <a:gd name="T99" fmla="*/ 3787 h 3802"/>
              <a:gd name="T100" fmla="*/ 5456 w 6048"/>
              <a:gd name="T101" fmla="*/ 3802 h 3802"/>
              <a:gd name="T102" fmla="*/ 5564 w 6048"/>
              <a:gd name="T103" fmla="*/ 3795 h 3802"/>
              <a:gd name="T104" fmla="*/ 5671 w 6048"/>
              <a:gd name="T105" fmla="*/ 3795 h 3802"/>
              <a:gd name="T106" fmla="*/ 5779 w 6048"/>
              <a:gd name="T107" fmla="*/ 3795 h 3802"/>
              <a:gd name="T108" fmla="*/ 5886 w 6048"/>
              <a:gd name="T109" fmla="*/ 3802 h 3802"/>
              <a:gd name="T110" fmla="*/ 5994 w 6048"/>
              <a:gd name="T111" fmla="*/ 3802 h 3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48" h="3802">
                <a:moveTo>
                  <a:pt x="0" y="966"/>
                </a:moveTo>
                <a:lnTo>
                  <a:pt x="0" y="966"/>
                </a:lnTo>
                <a:lnTo>
                  <a:pt x="27" y="966"/>
                </a:lnTo>
                <a:lnTo>
                  <a:pt x="27" y="0"/>
                </a:lnTo>
                <a:lnTo>
                  <a:pt x="54" y="0"/>
                </a:lnTo>
                <a:lnTo>
                  <a:pt x="54" y="0"/>
                </a:lnTo>
                <a:lnTo>
                  <a:pt x="81" y="0"/>
                </a:lnTo>
                <a:lnTo>
                  <a:pt x="81" y="0"/>
                </a:lnTo>
                <a:lnTo>
                  <a:pt x="108" y="0"/>
                </a:lnTo>
                <a:lnTo>
                  <a:pt x="108" y="0"/>
                </a:lnTo>
                <a:lnTo>
                  <a:pt x="135" y="0"/>
                </a:lnTo>
                <a:lnTo>
                  <a:pt x="135" y="0"/>
                </a:lnTo>
                <a:lnTo>
                  <a:pt x="162" y="0"/>
                </a:lnTo>
                <a:lnTo>
                  <a:pt x="162" y="0"/>
                </a:lnTo>
                <a:lnTo>
                  <a:pt x="189" y="0"/>
                </a:lnTo>
                <a:lnTo>
                  <a:pt x="189" y="0"/>
                </a:lnTo>
                <a:lnTo>
                  <a:pt x="215" y="0"/>
                </a:lnTo>
                <a:lnTo>
                  <a:pt x="215" y="0"/>
                </a:lnTo>
                <a:lnTo>
                  <a:pt x="242" y="0"/>
                </a:lnTo>
                <a:lnTo>
                  <a:pt x="242" y="0"/>
                </a:lnTo>
                <a:lnTo>
                  <a:pt x="269" y="0"/>
                </a:lnTo>
                <a:lnTo>
                  <a:pt x="269" y="0"/>
                </a:lnTo>
                <a:lnTo>
                  <a:pt x="296" y="0"/>
                </a:lnTo>
                <a:lnTo>
                  <a:pt x="296" y="0"/>
                </a:lnTo>
                <a:lnTo>
                  <a:pt x="323" y="0"/>
                </a:lnTo>
                <a:lnTo>
                  <a:pt x="323" y="0"/>
                </a:lnTo>
                <a:lnTo>
                  <a:pt x="350" y="0"/>
                </a:lnTo>
                <a:lnTo>
                  <a:pt x="350" y="0"/>
                </a:lnTo>
                <a:lnTo>
                  <a:pt x="377" y="0"/>
                </a:lnTo>
                <a:lnTo>
                  <a:pt x="377" y="0"/>
                </a:lnTo>
                <a:lnTo>
                  <a:pt x="404" y="0"/>
                </a:lnTo>
                <a:lnTo>
                  <a:pt x="404" y="0"/>
                </a:lnTo>
                <a:lnTo>
                  <a:pt x="430" y="0"/>
                </a:lnTo>
                <a:lnTo>
                  <a:pt x="430" y="0"/>
                </a:lnTo>
                <a:lnTo>
                  <a:pt x="457" y="0"/>
                </a:lnTo>
                <a:lnTo>
                  <a:pt x="457" y="0"/>
                </a:lnTo>
                <a:lnTo>
                  <a:pt x="484" y="0"/>
                </a:lnTo>
                <a:lnTo>
                  <a:pt x="484" y="0"/>
                </a:lnTo>
                <a:lnTo>
                  <a:pt x="511" y="0"/>
                </a:lnTo>
                <a:lnTo>
                  <a:pt x="511" y="0"/>
                </a:lnTo>
                <a:lnTo>
                  <a:pt x="538" y="0"/>
                </a:lnTo>
                <a:lnTo>
                  <a:pt x="538" y="0"/>
                </a:lnTo>
                <a:lnTo>
                  <a:pt x="565" y="0"/>
                </a:lnTo>
                <a:lnTo>
                  <a:pt x="565" y="0"/>
                </a:lnTo>
                <a:lnTo>
                  <a:pt x="592" y="0"/>
                </a:lnTo>
                <a:lnTo>
                  <a:pt x="592" y="0"/>
                </a:lnTo>
                <a:lnTo>
                  <a:pt x="619" y="0"/>
                </a:lnTo>
                <a:lnTo>
                  <a:pt x="619" y="0"/>
                </a:lnTo>
                <a:lnTo>
                  <a:pt x="645" y="0"/>
                </a:lnTo>
                <a:lnTo>
                  <a:pt x="645" y="0"/>
                </a:lnTo>
                <a:lnTo>
                  <a:pt x="672" y="0"/>
                </a:lnTo>
                <a:lnTo>
                  <a:pt x="672" y="0"/>
                </a:lnTo>
                <a:lnTo>
                  <a:pt x="699" y="0"/>
                </a:lnTo>
                <a:lnTo>
                  <a:pt x="699" y="0"/>
                </a:lnTo>
                <a:lnTo>
                  <a:pt x="726" y="0"/>
                </a:lnTo>
                <a:lnTo>
                  <a:pt x="726" y="0"/>
                </a:lnTo>
                <a:lnTo>
                  <a:pt x="753" y="0"/>
                </a:lnTo>
                <a:lnTo>
                  <a:pt x="753" y="0"/>
                </a:lnTo>
                <a:lnTo>
                  <a:pt x="780" y="0"/>
                </a:lnTo>
                <a:lnTo>
                  <a:pt x="780" y="0"/>
                </a:lnTo>
                <a:lnTo>
                  <a:pt x="807" y="0"/>
                </a:lnTo>
                <a:lnTo>
                  <a:pt x="807" y="0"/>
                </a:lnTo>
                <a:lnTo>
                  <a:pt x="834" y="0"/>
                </a:lnTo>
                <a:lnTo>
                  <a:pt x="834" y="0"/>
                </a:lnTo>
                <a:lnTo>
                  <a:pt x="860" y="0"/>
                </a:lnTo>
                <a:lnTo>
                  <a:pt x="860" y="0"/>
                </a:lnTo>
                <a:lnTo>
                  <a:pt x="887" y="0"/>
                </a:lnTo>
                <a:lnTo>
                  <a:pt x="887" y="0"/>
                </a:lnTo>
                <a:lnTo>
                  <a:pt x="914" y="0"/>
                </a:lnTo>
                <a:lnTo>
                  <a:pt x="914" y="0"/>
                </a:lnTo>
                <a:lnTo>
                  <a:pt x="941" y="0"/>
                </a:lnTo>
                <a:lnTo>
                  <a:pt x="941" y="0"/>
                </a:lnTo>
                <a:lnTo>
                  <a:pt x="968" y="0"/>
                </a:lnTo>
                <a:lnTo>
                  <a:pt x="968" y="0"/>
                </a:lnTo>
                <a:lnTo>
                  <a:pt x="995" y="0"/>
                </a:lnTo>
                <a:lnTo>
                  <a:pt x="995" y="0"/>
                </a:lnTo>
                <a:lnTo>
                  <a:pt x="1022" y="0"/>
                </a:lnTo>
                <a:lnTo>
                  <a:pt x="1022" y="0"/>
                </a:lnTo>
                <a:lnTo>
                  <a:pt x="1049" y="0"/>
                </a:lnTo>
                <a:lnTo>
                  <a:pt x="1049" y="0"/>
                </a:lnTo>
                <a:lnTo>
                  <a:pt x="1075" y="0"/>
                </a:lnTo>
                <a:lnTo>
                  <a:pt x="1075" y="0"/>
                </a:lnTo>
                <a:lnTo>
                  <a:pt x="1102" y="0"/>
                </a:lnTo>
                <a:lnTo>
                  <a:pt x="1102" y="0"/>
                </a:lnTo>
                <a:lnTo>
                  <a:pt x="1129" y="0"/>
                </a:lnTo>
                <a:lnTo>
                  <a:pt x="1129" y="0"/>
                </a:lnTo>
                <a:lnTo>
                  <a:pt x="1156" y="0"/>
                </a:lnTo>
                <a:lnTo>
                  <a:pt x="1156" y="0"/>
                </a:lnTo>
                <a:lnTo>
                  <a:pt x="1183" y="0"/>
                </a:lnTo>
                <a:lnTo>
                  <a:pt x="1183" y="0"/>
                </a:lnTo>
                <a:lnTo>
                  <a:pt x="1210" y="0"/>
                </a:lnTo>
                <a:lnTo>
                  <a:pt x="1210" y="0"/>
                </a:lnTo>
                <a:lnTo>
                  <a:pt x="1237" y="0"/>
                </a:lnTo>
                <a:lnTo>
                  <a:pt x="1237" y="0"/>
                </a:lnTo>
                <a:lnTo>
                  <a:pt x="1264" y="0"/>
                </a:lnTo>
                <a:lnTo>
                  <a:pt x="1264" y="0"/>
                </a:lnTo>
                <a:lnTo>
                  <a:pt x="1290" y="0"/>
                </a:lnTo>
                <a:lnTo>
                  <a:pt x="1290" y="0"/>
                </a:lnTo>
                <a:lnTo>
                  <a:pt x="1317" y="0"/>
                </a:lnTo>
                <a:lnTo>
                  <a:pt x="1317" y="0"/>
                </a:lnTo>
                <a:lnTo>
                  <a:pt x="1344" y="0"/>
                </a:lnTo>
                <a:lnTo>
                  <a:pt x="1344" y="0"/>
                </a:lnTo>
                <a:lnTo>
                  <a:pt x="1371" y="0"/>
                </a:lnTo>
                <a:lnTo>
                  <a:pt x="1371" y="0"/>
                </a:lnTo>
                <a:lnTo>
                  <a:pt x="1398" y="0"/>
                </a:lnTo>
                <a:lnTo>
                  <a:pt x="1398" y="0"/>
                </a:lnTo>
                <a:lnTo>
                  <a:pt x="1425" y="0"/>
                </a:lnTo>
                <a:lnTo>
                  <a:pt x="1425" y="0"/>
                </a:lnTo>
                <a:lnTo>
                  <a:pt x="1452" y="0"/>
                </a:lnTo>
                <a:lnTo>
                  <a:pt x="1452" y="0"/>
                </a:lnTo>
                <a:lnTo>
                  <a:pt x="1479" y="0"/>
                </a:lnTo>
                <a:lnTo>
                  <a:pt x="1479" y="0"/>
                </a:lnTo>
                <a:lnTo>
                  <a:pt x="1505" y="0"/>
                </a:lnTo>
                <a:lnTo>
                  <a:pt x="1505" y="0"/>
                </a:lnTo>
                <a:lnTo>
                  <a:pt x="1532" y="0"/>
                </a:lnTo>
                <a:lnTo>
                  <a:pt x="1532" y="0"/>
                </a:lnTo>
                <a:lnTo>
                  <a:pt x="1559" y="0"/>
                </a:lnTo>
                <a:lnTo>
                  <a:pt x="1559" y="0"/>
                </a:lnTo>
                <a:lnTo>
                  <a:pt x="1586" y="0"/>
                </a:lnTo>
                <a:lnTo>
                  <a:pt x="1586" y="0"/>
                </a:lnTo>
                <a:lnTo>
                  <a:pt x="1613" y="0"/>
                </a:lnTo>
                <a:lnTo>
                  <a:pt x="1613" y="0"/>
                </a:lnTo>
                <a:lnTo>
                  <a:pt x="1640" y="0"/>
                </a:lnTo>
                <a:lnTo>
                  <a:pt x="1640" y="0"/>
                </a:lnTo>
                <a:lnTo>
                  <a:pt x="1667" y="0"/>
                </a:lnTo>
                <a:lnTo>
                  <a:pt x="1667" y="0"/>
                </a:lnTo>
                <a:lnTo>
                  <a:pt x="1694" y="0"/>
                </a:lnTo>
                <a:lnTo>
                  <a:pt x="1694" y="0"/>
                </a:lnTo>
                <a:lnTo>
                  <a:pt x="1721" y="0"/>
                </a:lnTo>
                <a:lnTo>
                  <a:pt x="1721" y="0"/>
                </a:lnTo>
                <a:lnTo>
                  <a:pt x="1747" y="0"/>
                </a:lnTo>
                <a:lnTo>
                  <a:pt x="1747" y="0"/>
                </a:lnTo>
                <a:lnTo>
                  <a:pt x="1774" y="0"/>
                </a:lnTo>
                <a:lnTo>
                  <a:pt x="1774" y="0"/>
                </a:lnTo>
                <a:lnTo>
                  <a:pt x="1801" y="0"/>
                </a:lnTo>
                <a:lnTo>
                  <a:pt x="1801" y="0"/>
                </a:lnTo>
                <a:lnTo>
                  <a:pt x="1828" y="0"/>
                </a:lnTo>
                <a:lnTo>
                  <a:pt x="1828" y="0"/>
                </a:lnTo>
                <a:lnTo>
                  <a:pt x="1855" y="0"/>
                </a:lnTo>
                <a:lnTo>
                  <a:pt x="1855" y="0"/>
                </a:lnTo>
                <a:lnTo>
                  <a:pt x="1882" y="0"/>
                </a:lnTo>
                <a:lnTo>
                  <a:pt x="1882" y="0"/>
                </a:lnTo>
                <a:lnTo>
                  <a:pt x="1909" y="0"/>
                </a:lnTo>
                <a:lnTo>
                  <a:pt x="1909" y="0"/>
                </a:lnTo>
                <a:lnTo>
                  <a:pt x="1936" y="0"/>
                </a:lnTo>
                <a:lnTo>
                  <a:pt x="1936" y="0"/>
                </a:lnTo>
                <a:lnTo>
                  <a:pt x="1962" y="0"/>
                </a:lnTo>
                <a:lnTo>
                  <a:pt x="1962" y="0"/>
                </a:lnTo>
                <a:lnTo>
                  <a:pt x="1989" y="0"/>
                </a:lnTo>
                <a:lnTo>
                  <a:pt x="1989" y="0"/>
                </a:lnTo>
                <a:lnTo>
                  <a:pt x="2016" y="0"/>
                </a:lnTo>
                <a:lnTo>
                  <a:pt x="2016" y="0"/>
                </a:lnTo>
                <a:lnTo>
                  <a:pt x="2043" y="0"/>
                </a:lnTo>
                <a:lnTo>
                  <a:pt x="2043" y="0"/>
                </a:lnTo>
                <a:lnTo>
                  <a:pt x="2070" y="0"/>
                </a:lnTo>
                <a:lnTo>
                  <a:pt x="2070" y="0"/>
                </a:lnTo>
                <a:lnTo>
                  <a:pt x="2097" y="0"/>
                </a:lnTo>
                <a:lnTo>
                  <a:pt x="2097" y="0"/>
                </a:lnTo>
                <a:lnTo>
                  <a:pt x="2124" y="0"/>
                </a:lnTo>
                <a:lnTo>
                  <a:pt x="2124" y="0"/>
                </a:lnTo>
                <a:lnTo>
                  <a:pt x="2151" y="0"/>
                </a:lnTo>
                <a:lnTo>
                  <a:pt x="2151" y="0"/>
                </a:lnTo>
                <a:lnTo>
                  <a:pt x="2177" y="0"/>
                </a:lnTo>
                <a:lnTo>
                  <a:pt x="2177" y="0"/>
                </a:lnTo>
                <a:lnTo>
                  <a:pt x="2204" y="0"/>
                </a:lnTo>
                <a:lnTo>
                  <a:pt x="2204" y="0"/>
                </a:lnTo>
                <a:lnTo>
                  <a:pt x="2231" y="0"/>
                </a:lnTo>
                <a:lnTo>
                  <a:pt x="2231" y="0"/>
                </a:lnTo>
                <a:lnTo>
                  <a:pt x="2258" y="0"/>
                </a:lnTo>
                <a:lnTo>
                  <a:pt x="2258" y="0"/>
                </a:lnTo>
                <a:lnTo>
                  <a:pt x="2285" y="0"/>
                </a:lnTo>
                <a:lnTo>
                  <a:pt x="2285" y="0"/>
                </a:lnTo>
                <a:lnTo>
                  <a:pt x="2312" y="0"/>
                </a:lnTo>
                <a:lnTo>
                  <a:pt x="2312" y="517"/>
                </a:lnTo>
                <a:lnTo>
                  <a:pt x="2339" y="517"/>
                </a:lnTo>
                <a:lnTo>
                  <a:pt x="2339" y="479"/>
                </a:lnTo>
                <a:lnTo>
                  <a:pt x="2366" y="479"/>
                </a:lnTo>
                <a:lnTo>
                  <a:pt x="2366" y="1011"/>
                </a:lnTo>
                <a:lnTo>
                  <a:pt x="2392" y="1011"/>
                </a:lnTo>
                <a:lnTo>
                  <a:pt x="2392" y="1285"/>
                </a:lnTo>
                <a:lnTo>
                  <a:pt x="2419" y="1285"/>
                </a:lnTo>
                <a:lnTo>
                  <a:pt x="2419" y="1224"/>
                </a:lnTo>
                <a:lnTo>
                  <a:pt x="2446" y="1224"/>
                </a:lnTo>
                <a:lnTo>
                  <a:pt x="2446" y="1460"/>
                </a:lnTo>
                <a:lnTo>
                  <a:pt x="2473" y="1460"/>
                </a:lnTo>
                <a:lnTo>
                  <a:pt x="2473" y="1688"/>
                </a:lnTo>
                <a:lnTo>
                  <a:pt x="2500" y="1688"/>
                </a:lnTo>
                <a:lnTo>
                  <a:pt x="2500" y="1681"/>
                </a:lnTo>
                <a:lnTo>
                  <a:pt x="2527" y="1681"/>
                </a:lnTo>
                <a:lnTo>
                  <a:pt x="2527" y="1924"/>
                </a:lnTo>
                <a:lnTo>
                  <a:pt x="2554" y="1924"/>
                </a:lnTo>
                <a:lnTo>
                  <a:pt x="2554" y="2008"/>
                </a:lnTo>
                <a:lnTo>
                  <a:pt x="2581" y="2008"/>
                </a:lnTo>
                <a:lnTo>
                  <a:pt x="2581" y="2076"/>
                </a:lnTo>
                <a:lnTo>
                  <a:pt x="2607" y="2076"/>
                </a:lnTo>
                <a:lnTo>
                  <a:pt x="2607" y="1871"/>
                </a:lnTo>
                <a:lnTo>
                  <a:pt x="2634" y="1871"/>
                </a:lnTo>
                <a:lnTo>
                  <a:pt x="2634" y="2190"/>
                </a:lnTo>
                <a:lnTo>
                  <a:pt x="2661" y="2190"/>
                </a:lnTo>
                <a:lnTo>
                  <a:pt x="2661" y="2289"/>
                </a:lnTo>
                <a:lnTo>
                  <a:pt x="2688" y="2289"/>
                </a:lnTo>
                <a:lnTo>
                  <a:pt x="2688" y="2388"/>
                </a:lnTo>
                <a:lnTo>
                  <a:pt x="2715" y="2388"/>
                </a:lnTo>
                <a:lnTo>
                  <a:pt x="2715" y="2403"/>
                </a:lnTo>
                <a:lnTo>
                  <a:pt x="2742" y="2403"/>
                </a:lnTo>
                <a:lnTo>
                  <a:pt x="2742" y="2449"/>
                </a:lnTo>
                <a:lnTo>
                  <a:pt x="2769" y="2449"/>
                </a:lnTo>
                <a:lnTo>
                  <a:pt x="2769" y="2433"/>
                </a:lnTo>
                <a:lnTo>
                  <a:pt x="2796" y="2433"/>
                </a:lnTo>
                <a:lnTo>
                  <a:pt x="2796" y="2654"/>
                </a:lnTo>
                <a:lnTo>
                  <a:pt x="2822" y="2654"/>
                </a:lnTo>
                <a:lnTo>
                  <a:pt x="2822" y="2540"/>
                </a:lnTo>
                <a:lnTo>
                  <a:pt x="2849" y="2540"/>
                </a:lnTo>
                <a:lnTo>
                  <a:pt x="2849" y="2700"/>
                </a:lnTo>
                <a:lnTo>
                  <a:pt x="2876" y="2700"/>
                </a:lnTo>
                <a:lnTo>
                  <a:pt x="2876" y="2829"/>
                </a:lnTo>
                <a:lnTo>
                  <a:pt x="2903" y="2829"/>
                </a:lnTo>
                <a:lnTo>
                  <a:pt x="2903" y="2776"/>
                </a:lnTo>
                <a:lnTo>
                  <a:pt x="2930" y="2776"/>
                </a:lnTo>
                <a:lnTo>
                  <a:pt x="2930" y="2722"/>
                </a:lnTo>
                <a:lnTo>
                  <a:pt x="2957" y="2722"/>
                </a:lnTo>
                <a:lnTo>
                  <a:pt x="2957" y="2867"/>
                </a:lnTo>
                <a:lnTo>
                  <a:pt x="2984" y="2867"/>
                </a:lnTo>
                <a:lnTo>
                  <a:pt x="2984" y="2890"/>
                </a:lnTo>
                <a:lnTo>
                  <a:pt x="3011" y="2890"/>
                </a:lnTo>
                <a:lnTo>
                  <a:pt x="3011" y="2920"/>
                </a:lnTo>
                <a:lnTo>
                  <a:pt x="3037" y="2920"/>
                </a:lnTo>
                <a:lnTo>
                  <a:pt x="3037" y="2996"/>
                </a:lnTo>
                <a:lnTo>
                  <a:pt x="3064" y="2996"/>
                </a:lnTo>
                <a:lnTo>
                  <a:pt x="3064" y="3080"/>
                </a:lnTo>
                <a:lnTo>
                  <a:pt x="3091" y="3080"/>
                </a:lnTo>
                <a:lnTo>
                  <a:pt x="3091" y="2981"/>
                </a:lnTo>
                <a:lnTo>
                  <a:pt x="3118" y="2981"/>
                </a:lnTo>
                <a:lnTo>
                  <a:pt x="3118" y="2867"/>
                </a:lnTo>
                <a:lnTo>
                  <a:pt x="3145" y="2867"/>
                </a:lnTo>
                <a:lnTo>
                  <a:pt x="3145" y="3004"/>
                </a:lnTo>
                <a:lnTo>
                  <a:pt x="3172" y="3004"/>
                </a:lnTo>
                <a:lnTo>
                  <a:pt x="3172" y="3171"/>
                </a:lnTo>
                <a:lnTo>
                  <a:pt x="3199" y="3171"/>
                </a:lnTo>
                <a:lnTo>
                  <a:pt x="3199" y="3057"/>
                </a:lnTo>
                <a:lnTo>
                  <a:pt x="3226" y="3057"/>
                </a:lnTo>
                <a:lnTo>
                  <a:pt x="3226" y="3019"/>
                </a:lnTo>
                <a:lnTo>
                  <a:pt x="3252" y="3019"/>
                </a:lnTo>
                <a:lnTo>
                  <a:pt x="3252" y="2730"/>
                </a:lnTo>
                <a:lnTo>
                  <a:pt x="3279" y="2730"/>
                </a:lnTo>
                <a:lnTo>
                  <a:pt x="3279" y="2502"/>
                </a:lnTo>
                <a:lnTo>
                  <a:pt x="3306" y="2502"/>
                </a:lnTo>
                <a:lnTo>
                  <a:pt x="3306" y="2669"/>
                </a:lnTo>
                <a:lnTo>
                  <a:pt x="3333" y="2669"/>
                </a:lnTo>
                <a:lnTo>
                  <a:pt x="3333" y="3118"/>
                </a:lnTo>
                <a:lnTo>
                  <a:pt x="3360" y="3118"/>
                </a:lnTo>
                <a:lnTo>
                  <a:pt x="3360" y="3262"/>
                </a:lnTo>
                <a:lnTo>
                  <a:pt x="3387" y="3262"/>
                </a:lnTo>
                <a:lnTo>
                  <a:pt x="3387" y="3201"/>
                </a:lnTo>
                <a:lnTo>
                  <a:pt x="3414" y="3201"/>
                </a:lnTo>
                <a:lnTo>
                  <a:pt x="3414" y="3201"/>
                </a:lnTo>
                <a:lnTo>
                  <a:pt x="3441" y="3201"/>
                </a:lnTo>
                <a:lnTo>
                  <a:pt x="3441" y="3148"/>
                </a:lnTo>
                <a:lnTo>
                  <a:pt x="3467" y="3148"/>
                </a:lnTo>
                <a:lnTo>
                  <a:pt x="3467" y="2722"/>
                </a:lnTo>
                <a:lnTo>
                  <a:pt x="3494" y="2722"/>
                </a:lnTo>
                <a:lnTo>
                  <a:pt x="3494" y="2487"/>
                </a:lnTo>
                <a:lnTo>
                  <a:pt x="3521" y="2487"/>
                </a:lnTo>
                <a:lnTo>
                  <a:pt x="3521" y="3163"/>
                </a:lnTo>
                <a:lnTo>
                  <a:pt x="3548" y="3163"/>
                </a:lnTo>
                <a:lnTo>
                  <a:pt x="3548" y="3566"/>
                </a:lnTo>
                <a:lnTo>
                  <a:pt x="3575" y="3566"/>
                </a:lnTo>
                <a:lnTo>
                  <a:pt x="3575" y="3620"/>
                </a:lnTo>
                <a:lnTo>
                  <a:pt x="3602" y="3620"/>
                </a:lnTo>
                <a:lnTo>
                  <a:pt x="3602" y="3627"/>
                </a:lnTo>
                <a:lnTo>
                  <a:pt x="3629" y="3627"/>
                </a:lnTo>
                <a:lnTo>
                  <a:pt x="3629" y="3574"/>
                </a:lnTo>
                <a:lnTo>
                  <a:pt x="3656" y="3574"/>
                </a:lnTo>
                <a:lnTo>
                  <a:pt x="3656" y="3612"/>
                </a:lnTo>
                <a:lnTo>
                  <a:pt x="3682" y="3612"/>
                </a:lnTo>
                <a:lnTo>
                  <a:pt x="3682" y="3681"/>
                </a:lnTo>
                <a:lnTo>
                  <a:pt x="3709" y="3681"/>
                </a:lnTo>
                <a:lnTo>
                  <a:pt x="3709" y="3719"/>
                </a:lnTo>
                <a:lnTo>
                  <a:pt x="3736" y="3719"/>
                </a:lnTo>
                <a:lnTo>
                  <a:pt x="3736" y="3673"/>
                </a:lnTo>
                <a:lnTo>
                  <a:pt x="3763" y="3673"/>
                </a:lnTo>
                <a:lnTo>
                  <a:pt x="3763" y="3688"/>
                </a:lnTo>
                <a:lnTo>
                  <a:pt x="3790" y="3688"/>
                </a:lnTo>
                <a:lnTo>
                  <a:pt x="3790" y="3658"/>
                </a:lnTo>
                <a:lnTo>
                  <a:pt x="3817" y="3658"/>
                </a:lnTo>
                <a:lnTo>
                  <a:pt x="3817" y="3764"/>
                </a:lnTo>
                <a:lnTo>
                  <a:pt x="3844" y="3764"/>
                </a:lnTo>
                <a:lnTo>
                  <a:pt x="3844" y="3688"/>
                </a:lnTo>
                <a:lnTo>
                  <a:pt x="3871" y="3688"/>
                </a:lnTo>
                <a:lnTo>
                  <a:pt x="3871" y="3703"/>
                </a:lnTo>
                <a:lnTo>
                  <a:pt x="3898" y="3703"/>
                </a:lnTo>
                <a:lnTo>
                  <a:pt x="3898" y="3734"/>
                </a:lnTo>
                <a:lnTo>
                  <a:pt x="3924" y="3734"/>
                </a:lnTo>
                <a:lnTo>
                  <a:pt x="3924" y="3703"/>
                </a:lnTo>
                <a:lnTo>
                  <a:pt x="3951" y="3703"/>
                </a:lnTo>
                <a:lnTo>
                  <a:pt x="3951" y="3749"/>
                </a:lnTo>
                <a:lnTo>
                  <a:pt x="3978" y="3749"/>
                </a:lnTo>
                <a:lnTo>
                  <a:pt x="3978" y="3726"/>
                </a:lnTo>
                <a:lnTo>
                  <a:pt x="4005" y="3726"/>
                </a:lnTo>
                <a:lnTo>
                  <a:pt x="4005" y="3749"/>
                </a:lnTo>
                <a:lnTo>
                  <a:pt x="4032" y="3749"/>
                </a:lnTo>
                <a:lnTo>
                  <a:pt x="4032" y="3719"/>
                </a:lnTo>
                <a:lnTo>
                  <a:pt x="4059" y="3719"/>
                </a:lnTo>
                <a:lnTo>
                  <a:pt x="4059" y="3711"/>
                </a:lnTo>
                <a:lnTo>
                  <a:pt x="4086" y="3711"/>
                </a:lnTo>
                <a:lnTo>
                  <a:pt x="4086" y="3757"/>
                </a:lnTo>
                <a:lnTo>
                  <a:pt x="4113" y="3757"/>
                </a:lnTo>
                <a:lnTo>
                  <a:pt x="4113" y="3764"/>
                </a:lnTo>
                <a:lnTo>
                  <a:pt x="4139" y="3764"/>
                </a:lnTo>
                <a:lnTo>
                  <a:pt x="4139" y="3734"/>
                </a:lnTo>
                <a:lnTo>
                  <a:pt x="4166" y="3734"/>
                </a:lnTo>
                <a:lnTo>
                  <a:pt x="4166" y="3734"/>
                </a:lnTo>
                <a:lnTo>
                  <a:pt x="4193" y="3734"/>
                </a:lnTo>
                <a:lnTo>
                  <a:pt x="4193" y="3764"/>
                </a:lnTo>
                <a:lnTo>
                  <a:pt x="4220" y="3764"/>
                </a:lnTo>
                <a:lnTo>
                  <a:pt x="4220" y="3734"/>
                </a:lnTo>
                <a:lnTo>
                  <a:pt x="4247" y="3734"/>
                </a:lnTo>
                <a:lnTo>
                  <a:pt x="4247" y="3764"/>
                </a:lnTo>
                <a:lnTo>
                  <a:pt x="4274" y="3764"/>
                </a:lnTo>
                <a:lnTo>
                  <a:pt x="4274" y="3749"/>
                </a:lnTo>
                <a:lnTo>
                  <a:pt x="4301" y="3749"/>
                </a:lnTo>
                <a:lnTo>
                  <a:pt x="4301" y="3795"/>
                </a:lnTo>
                <a:lnTo>
                  <a:pt x="4328" y="3795"/>
                </a:lnTo>
                <a:lnTo>
                  <a:pt x="4328" y="3741"/>
                </a:lnTo>
                <a:lnTo>
                  <a:pt x="4354" y="3741"/>
                </a:lnTo>
                <a:lnTo>
                  <a:pt x="4354" y="3764"/>
                </a:lnTo>
                <a:lnTo>
                  <a:pt x="4381" y="3764"/>
                </a:lnTo>
                <a:lnTo>
                  <a:pt x="4381" y="3757"/>
                </a:lnTo>
                <a:lnTo>
                  <a:pt x="4408" y="3757"/>
                </a:lnTo>
                <a:lnTo>
                  <a:pt x="4408" y="3741"/>
                </a:lnTo>
                <a:lnTo>
                  <a:pt x="4435" y="3741"/>
                </a:lnTo>
                <a:lnTo>
                  <a:pt x="4435" y="3772"/>
                </a:lnTo>
                <a:lnTo>
                  <a:pt x="4462" y="3772"/>
                </a:lnTo>
                <a:lnTo>
                  <a:pt x="4462" y="3772"/>
                </a:lnTo>
                <a:lnTo>
                  <a:pt x="4489" y="3772"/>
                </a:lnTo>
                <a:lnTo>
                  <a:pt x="4489" y="3772"/>
                </a:lnTo>
                <a:lnTo>
                  <a:pt x="4516" y="3772"/>
                </a:lnTo>
                <a:lnTo>
                  <a:pt x="4516" y="3795"/>
                </a:lnTo>
                <a:lnTo>
                  <a:pt x="4543" y="3795"/>
                </a:lnTo>
                <a:lnTo>
                  <a:pt x="4543" y="3757"/>
                </a:lnTo>
                <a:lnTo>
                  <a:pt x="4569" y="3757"/>
                </a:lnTo>
                <a:lnTo>
                  <a:pt x="4569" y="3802"/>
                </a:lnTo>
                <a:lnTo>
                  <a:pt x="4596" y="3802"/>
                </a:lnTo>
                <a:lnTo>
                  <a:pt x="4596" y="3764"/>
                </a:lnTo>
                <a:lnTo>
                  <a:pt x="4623" y="3764"/>
                </a:lnTo>
                <a:lnTo>
                  <a:pt x="4623" y="3779"/>
                </a:lnTo>
                <a:lnTo>
                  <a:pt x="4650" y="3779"/>
                </a:lnTo>
                <a:lnTo>
                  <a:pt x="4650" y="3787"/>
                </a:lnTo>
                <a:lnTo>
                  <a:pt x="4677" y="3787"/>
                </a:lnTo>
                <a:lnTo>
                  <a:pt x="4677" y="3787"/>
                </a:lnTo>
                <a:lnTo>
                  <a:pt x="4704" y="3787"/>
                </a:lnTo>
                <a:lnTo>
                  <a:pt x="4704" y="3772"/>
                </a:lnTo>
                <a:lnTo>
                  <a:pt x="4731" y="3772"/>
                </a:lnTo>
                <a:lnTo>
                  <a:pt x="4731" y="3795"/>
                </a:lnTo>
                <a:lnTo>
                  <a:pt x="4758" y="3795"/>
                </a:lnTo>
                <a:lnTo>
                  <a:pt x="4758" y="3802"/>
                </a:lnTo>
                <a:lnTo>
                  <a:pt x="4784" y="3802"/>
                </a:lnTo>
                <a:lnTo>
                  <a:pt x="4784" y="3787"/>
                </a:lnTo>
                <a:lnTo>
                  <a:pt x="4811" y="3787"/>
                </a:lnTo>
                <a:lnTo>
                  <a:pt x="4811" y="3787"/>
                </a:lnTo>
                <a:lnTo>
                  <a:pt x="4838" y="3787"/>
                </a:lnTo>
                <a:lnTo>
                  <a:pt x="4838" y="3787"/>
                </a:lnTo>
                <a:lnTo>
                  <a:pt x="4865" y="3787"/>
                </a:lnTo>
                <a:lnTo>
                  <a:pt x="4865" y="3795"/>
                </a:lnTo>
                <a:lnTo>
                  <a:pt x="4892" y="3795"/>
                </a:lnTo>
                <a:lnTo>
                  <a:pt x="4892" y="3795"/>
                </a:lnTo>
                <a:lnTo>
                  <a:pt x="4919" y="3795"/>
                </a:lnTo>
                <a:lnTo>
                  <a:pt x="4919" y="3795"/>
                </a:lnTo>
                <a:lnTo>
                  <a:pt x="4946" y="3795"/>
                </a:lnTo>
                <a:lnTo>
                  <a:pt x="4946" y="3779"/>
                </a:lnTo>
                <a:lnTo>
                  <a:pt x="4973" y="3779"/>
                </a:lnTo>
                <a:lnTo>
                  <a:pt x="4973" y="3795"/>
                </a:lnTo>
                <a:lnTo>
                  <a:pt x="4999" y="3795"/>
                </a:lnTo>
                <a:lnTo>
                  <a:pt x="4999" y="3779"/>
                </a:lnTo>
                <a:lnTo>
                  <a:pt x="5026" y="3779"/>
                </a:lnTo>
                <a:lnTo>
                  <a:pt x="5026" y="3795"/>
                </a:lnTo>
                <a:lnTo>
                  <a:pt x="5053" y="3795"/>
                </a:lnTo>
                <a:lnTo>
                  <a:pt x="5053" y="3779"/>
                </a:lnTo>
                <a:lnTo>
                  <a:pt x="5080" y="3779"/>
                </a:lnTo>
                <a:lnTo>
                  <a:pt x="5080" y="3795"/>
                </a:lnTo>
                <a:lnTo>
                  <a:pt x="5107" y="3795"/>
                </a:lnTo>
                <a:lnTo>
                  <a:pt x="5107" y="3802"/>
                </a:lnTo>
                <a:lnTo>
                  <a:pt x="5134" y="3802"/>
                </a:lnTo>
                <a:lnTo>
                  <a:pt x="5134" y="3787"/>
                </a:lnTo>
                <a:lnTo>
                  <a:pt x="5161" y="3787"/>
                </a:lnTo>
                <a:lnTo>
                  <a:pt x="5161" y="3795"/>
                </a:lnTo>
                <a:lnTo>
                  <a:pt x="5188" y="3795"/>
                </a:lnTo>
                <a:lnTo>
                  <a:pt x="5188" y="3802"/>
                </a:lnTo>
                <a:lnTo>
                  <a:pt x="5214" y="3802"/>
                </a:lnTo>
                <a:lnTo>
                  <a:pt x="5214" y="3787"/>
                </a:lnTo>
                <a:lnTo>
                  <a:pt x="5241" y="3787"/>
                </a:lnTo>
                <a:lnTo>
                  <a:pt x="5241" y="3802"/>
                </a:lnTo>
                <a:lnTo>
                  <a:pt x="5268" y="3802"/>
                </a:lnTo>
                <a:lnTo>
                  <a:pt x="5268" y="3795"/>
                </a:lnTo>
                <a:lnTo>
                  <a:pt x="5295" y="3795"/>
                </a:lnTo>
                <a:lnTo>
                  <a:pt x="5295" y="3795"/>
                </a:lnTo>
                <a:lnTo>
                  <a:pt x="5322" y="3795"/>
                </a:lnTo>
                <a:lnTo>
                  <a:pt x="5322" y="3795"/>
                </a:lnTo>
                <a:lnTo>
                  <a:pt x="5349" y="3795"/>
                </a:lnTo>
                <a:lnTo>
                  <a:pt x="5349" y="3787"/>
                </a:lnTo>
                <a:lnTo>
                  <a:pt x="5376" y="3787"/>
                </a:lnTo>
                <a:lnTo>
                  <a:pt x="5376" y="3802"/>
                </a:lnTo>
                <a:lnTo>
                  <a:pt x="5403" y="3802"/>
                </a:lnTo>
                <a:lnTo>
                  <a:pt x="5403" y="3802"/>
                </a:lnTo>
                <a:lnTo>
                  <a:pt x="5429" y="3802"/>
                </a:lnTo>
                <a:lnTo>
                  <a:pt x="5429" y="3802"/>
                </a:lnTo>
                <a:lnTo>
                  <a:pt x="5456" y="3802"/>
                </a:lnTo>
                <a:lnTo>
                  <a:pt x="5456" y="3802"/>
                </a:lnTo>
                <a:lnTo>
                  <a:pt x="5483" y="3802"/>
                </a:lnTo>
                <a:lnTo>
                  <a:pt x="5483" y="3795"/>
                </a:lnTo>
                <a:lnTo>
                  <a:pt x="5510" y="3795"/>
                </a:lnTo>
                <a:lnTo>
                  <a:pt x="5510" y="3802"/>
                </a:lnTo>
                <a:lnTo>
                  <a:pt x="5537" y="3802"/>
                </a:lnTo>
                <a:lnTo>
                  <a:pt x="5537" y="3802"/>
                </a:lnTo>
                <a:lnTo>
                  <a:pt x="5564" y="3802"/>
                </a:lnTo>
                <a:lnTo>
                  <a:pt x="5564" y="3795"/>
                </a:lnTo>
                <a:lnTo>
                  <a:pt x="5591" y="3795"/>
                </a:lnTo>
                <a:lnTo>
                  <a:pt x="5591" y="3787"/>
                </a:lnTo>
                <a:lnTo>
                  <a:pt x="5618" y="3787"/>
                </a:lnTo>
                <a:lnTo>
                  <a:pt x="5618" y="3802"/>
                </a:lnTo>
                <a:lnTo>
                  <a:pt x="5644" y="3802"/>
                </a:lnTo>
                <a:lnTo>
                  <a:pt x="5644" y="3802"/>
                </a:lnTo>
                <a:lnTo>
                  <a:pt x="5671" y="3802"/>
                </a:lnTo>
                <a:lnTo>
                  <a:pt x="5671" y="3795"/>
                </a:lnTo>
                <a:lnTo>
                  <a:pt x="5698" y="3795"/>
                </a:lnTo>
                <a:lnTo>
                  <a:pt x="5698" y="3802"/>
                </a:lnTo>
                <a:lnTo>
                  <a:pt x="5725" y="3802"/>
                </a:lnTo>
                <a:lnTo>
                  <a:pt x="5725" y="3787"/>
                </a:lnTo>
                <a:lnTo>
                  <a:pt x="5752" y="3787"/>
                </a:lnTo>
                <a:lnTo>
                  <a:pt x="5752" y="3802"/>
                </a:lnTo>
                <a:lnTo>
                  <a:pt x="5779" y="3802"/>
                </a:lnTo>
                <a:lnTo>
                  <a:pt x="5779" y="3795"/>
                </a:lnTo>
                <a:lnTo>
                  <a:pt x="5806" y="3795"/>
                </a:lnTo>
                <a:lnTo>
                  <a:pt x="5806" y="3802"/>
                </a:lnTo>
                <a:lnTo>
                  <a:pt x="5833" y="3802"/>
                </a:lnTo>
                <a:lnTo>
                  <a:pt x="5833" y="3802"/>
                </a:lnTo>
                <a:lnTo>
                  <a:pt x="5860" y="3802"/>
                </a:lnTo>
                <a:lnTo>
                  <a:pt x="5860" y="3802"/>
                </a:lnTo>
                <a:lnTo>
                  <a:pt x="5886" y="3802"/>
                </a:lnTo>
                <a:lnTo>
                  <a:pt x="5886" y="3802"/>
                </a:lnTo>
                <a:lnTo>
                  <a:pt x="5913" y="3802"/>
                </a:lnTo>
                <a:lnTo>
                  <a:pt x="5913" y="3795"/>
                </a:lnTo>
                <a:lnTo>
                  <a:pt x="5940" y="3795"/>
                </a:lnTo>
                <a:lnTo>
                  <a:pt x="5940" y="3802"/>
                </a:lnTo>
                <a:lnTo>
                  <a:pt x="5967" y="3802"/>
                </a:lnTo>
                <a:lnTo>
                  <a:pt x="5967" y="3802"/>
                </a:lnTo>
                <a:lnTo>
                  <a:pt x="5994" y="3802"/>
                </a:lnTo>
                <a:lnTo>
                  <a:pt x="5994" y="3802"/>
                </a:lnTo>
                <a:lnTo>
                  <a:pt x="6021" y="3802"/>
                </a:lnTo>
                <a:lnTo>
                  <a:pt x="6021" y="3802"/>
                </a:lnTo>
                <a:lnTo>
                  <a:pt x="6048" y="3802"/>
                </a:lnTo>
              </a:path>
            </a:pathLst>
          </a:custGeom>
          <a:noFill/>
          <a:ln w="7938" cap="flat">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14"/>
          <p:cNvSpPr>
            <a:spLocks/>
          </p:cNvSpPr>
          <p:nvPr/>
        </p:nvSpPr>
        <p:spPr bwMode="auto">
          <a:xfrm>
            <a:off x="4748213" y="4256088"/>
            <a:ext cx="242887" cy="736600"/>
          </a:xfrm>
          <a:custGeom>
            <a:avLst/>
            <a:gdLst>
              <a:gd name="T0" fmla="*/ 0 w 297"/>
              <a:gd name="T1" fmla="*/ 446 h 820"/>
              <a:gd name="T2" fmla="*/ 0 w 297"/>
              <a:gd name="T3" fmla="*/ 446 h 820"/>
              <a:gd name="T4" fmla="*/ 6 w 297"/>
              <a:gd name="T5" fmla="*/ 454 h 820"/>
              <a:gd name="T6" fmla="*/ 12 w 297"/>
              <a:gd name="T7" fmla="*/ 462 h 820"/>
              <a:gd name="T8" fmla="*/ 18 w 297"/>
              <a:gd name="T9" fmla="*/ 469 h 820"/>
              <a:gd name="T10" fmla="*/ 24 w 297"/>
              <a:gd name="T11" fmla="*/ 477 h 820"/>
              <a:gd name="T12" fmla="*/ 30 w 297"/>
              <a:gd name="T13" fmla="*/ 485 h 820"/>
              <a:gd name="T14" fmla="*/ 37 w 297"/>
              <a:gd name="T15" fmla="*/ 492 h 820"/>
              <a:gd name="T16" fmla="*/ 43 w 297"/>
              <a:gd name="T17" fmla="*/ 500 h 820"/>
              <a:gd name="T18" fmla="*/ 49 w 297"/>
              <a:gd name="T19" fmla="*/ 508 h 820"/>
              <a:gd name="T20" fmla="*/ 55 w 297"/>
              <a:gd name="T21" fmla="*/ 515 h 820"/>
              <a:gd name="T22" fmla="*/ 61 w 297"/>
              <a:gd name="T23" fmla="*/ 523 h 820"/>
              <a:gd name="T24" fmla="*/ 67 w 297"/>
              <a:gd name="T25" fmla="*/ 531 h 820"/>
              <a:gd name="T26" fmla="*/ 73 w 297"/>
              <a:gd name="T27" fmla="*/ 538 h 820"/>
              <a:gd name="T28" fmla="*/ 79 w 297"/>
              <a:gd name="T29" fmla="*/ 546 h 820"/>
              <a:gd name="T30" fmla="*/ 85 w 297"/>
              <a:gd name="T31" fmla="*/ 554 h 820"/>
              <a:gd name="T32" fmla="*/ 91 w 297"/>
              <a:gd name="T33" fmla="*/ 561 h 820"/>
              <a:gd name="T34" fmla="*/ 97 w 297"/>
              <a:gd name="T35" fmla="*/ 569 h 820"/>
              <a:gd name="T36" fmla="*/ 103 w 297"/>
              <a:gd name="T37" fmla="*/ 576 h 820"/>
              <a:gd name="T38" fmla="*/ 109 w 297"/>
              <a:gd name="T39" fmla="*/ 582 h 820"/>
              <a:gd name="T40" fmla="*/ 115 w 297"/>
              <a:gd name="T41" fmla="*/ 587 h 820"/>
              <a:gd name="T42" fmla="*/ 121 w 297"/>
              <a:gd name="T43" fmla="*/ 590 h 820"/>
              <a:gd name="T44" fmla="*/ 127 w 297"/>
              <a:gd name="T45" fmla="*/ 589 h 820"/>
              <a:gd name="T46" fmla="*/ 133 w 297"/>
              <a:gd name="T47" fmla="*/ 582 h 820"/>
              <a:gd name="T48" fmla="*/ 139 w 297"/>
              <a:gd name="T49" fmla="*/ 568 h 820"/>
              <a:gd name="T50" fmla="*/ 145 w 297"/>
              <a:gd name="T51" fmla="*/ 543 h 820"/>
              <a:gd name="T52" fmla="*/ 151 w 297"/>
              <a:gd name="T53" fmla="*/ 505 h 820"/>
              <a:gd name="T54" fmla="*/ 157 w 297"/>
              <a:gd name="T55" fmla="*/ 453 h 820"/>
              <a:gd name="T56" fmla="*/ 164 w 297"/>
              <a:gd name="T57" fmla="*/ 387 h 820"/>
              <a:gd name="T58" fmla="*/ 170 w 297"/>
              <a:gd name="T59" fmla="*/ 310 h 820"/>
              <a:gd name="T60" fmla="*/ 176 w 297"/>
              <a:gd name="T61" fmla="*/ 226 h 820"/>
              <a:gd name="T62" fmla="*/ 182 w 297"/>
              <a:gd name="T63" fmla="*/ 144 h 820"/>
              <a:gd name="T64" fmla="*/ 188 w 297"/>
              <a:gd name="T65" fmla="*/ 73 h 820"/>
              <a:gd name="T66" fmla="*/ 194 w 297"/>
              <a:gd name="T67" fmla="*/ 22 h 820"/>
              <a:gd name="T68" fmla="*/ 200 w 297"/>
              <a:gd name="T69" fmla="*/ 0 h 820"/>
              <a:gd name="T70" fmla="*/ 206 w 297"/>
              <a:gd name="T71" fmla="*/ 9 h 820"/>
              <a:gd name="T72" fmla="*/ 212 w 297"/>
              <a:gd name="T73" fmla="*/ 50 h 820"/>
              <a:gd name="T74" fmla="*/ 218 w 297"/>
              <a:gd name="T75" fmla="*/ 118 h 820"/>
              <a:gd name="T76" fmla="*/ 224 w 297"/>
              <a:gd name="T77" fmla="*/ 206 h 820"/>
              <a:gd name="T78" fmla="*/ 230 w 297"/>
              <a:gd name="T79" fmla="*/ 304 h 820"/>
              <a:gd name="T80" fmla="*/ 236 w 297"/>
              <a:gd name="T81" fmla="*/ 402 h 820"/>
              <a:gd name="T82" fmla="*/ 242 w 297"/>
              <a:gd name="T83" fmla="*/ 494 h 820"/>
              <a:gd name="T84" fmla="*/ 248 w 297"/>
              <a:gd name="T85" fmla="*/ 575 h 820"/>
              <a:gd name="T86" fmla="*/ 254 w 297"/>
              <a:gd name="T87" fmla="*/ 641 h 820"/>
              <a:gd name="T88" fmla="*/ 260 w 297"/>
              <a:gd name="T89" fmla="*/ 692 h 820"/>
              <a:gd name="T90" fmla="*/ 266 w 297"/>
              <a:gd name="T91" fmla="*/ 732 h 820"/>
              <a:gd name="T92" fmla="*/ 272 w 297"/>
              <a:gd name="T93" fmla="*/ 760 h 820"/>
              <a:gd name="T94" fmla="*/ 278 w 297"/>
              <a:gd name="T95" fmla="*/ 782 h 820"/>
              <a:gd name="T96" fmla="*/ 284 w 297"/>
              <a:gd name="T97" fmla="*/ 798 h 820"/>
              <a:gd name="T98" fmla="*/ 291 w 297"/>
              <a:gd name="T99" fmla="*/ 810 h 820"/>
              <a:gd name="T100" fmla="*/ 297 w 297"/>
              <a:gd name="T101" fmla="*/ 82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7" h="820">
                <a:moveTo>
                  <a:pt x="0" y="446"/>
                </a:moveTo>
                <a:lnTo>
                  <a:pt x="0" y="446"/>
                </a:lnTo>
                <a:lnTo>
                  <a:pt x="6" y="454"/>
                </a:lnTo>
                <a:lnTo>
                  <a:pt x="12" y="462"/>
                </a:lnTo>
                <a:lnTo>
                  <a:pt x="18" y="469"/>
                </a:lnTo>
                <a:lnTo>
                  <a:pt x="24" y="477"/>
                </a:lnTo>
                <a:lnTo>
                  <a:pt x="30" y="485"/>
                </a:lnTo>
                <a:lnTo>
                  <a:pt x="37" y="492"/>
                </a:lnTo>
                <a:lnTo>
                  <a:pt x="43" y="500"/>
                </a:lnTo>
                <a:lnTo>
                  <a:pt x="49" y="508"/>
                </a:lnTo>
                <a:lnTo>
                  <a:pt x="55" y="515"/>
                </a:lnTo>
                <a:lnTo>
                  <a:pt x="61" y="523"/>
                </a:lnTo>
                <a:lnTo>
                  <a:pt x="67" y="531"/>
                </a:lnTo>
                <a:lnTo>
                  <a:pt x="73" y="538"/>
                </a:lnTo>
                <a:lnTo>
                  <a:pt x="79" y="546"/>
                </a:lnTo>
                <a:lnTo>
                  <a:pt x="85" y="554"/>
                </a:lnTo>
                <a:lnTo>
                  <a:pt x="91" y="561"/>
                </a:lnTo>
                <a:lnTo>
                  <a:pt x="97" y="569"/>
                </a:lnTo>
                <a:lnTo>
                  <a:pt x="103" y="576"/>
                </a:lnTo>
                <a:lnTo>
                  <a:pt x="109" y="582"/>
                </a:lnTo>
                <a:lnTo>
                  <a:pt x="115" y="587"/>
                </a:lnTo>
                <a:lnTo>
                  <a:pt x="121" y="590"/>
                </a:lnTo>
                <a:lnTo>
                  <a:pt x="127" y="589"/>
                </a:lnTo>
                <a:lnTo>
                  <a:pt x="133" y="582"/>
                </a:lnTo>
                <a:lnTo>
                  <a:pt x="139" y="568"/>
                </a:lnTo>
                <a:lnTo>
                  <a:pt x="145" y="543"/>
                </a:lnTo>
                <a:lnTo>
                  <a:pt x="151" y="505"/>
                </a:lnTo>
                <a:lnTo>
                  <a:pt x="157" y="453"/>
                </a:lnTo>
                <a:lnTo>
                  <a:pt x="164" y="387"/>
                </a:lnTo>
                <a:lnTo>
                  <a:pt x="170" y="310"/>
                </a:lnTo>
                <a:lnTo>
                  <a:pt x="176" y="226"/>
                </a:lnTo>
                <a:lnTo>
                  <a:pt x="182" y="144"/>
                </a:lnTo>
                <a:lnTo>
                  <a:pt x="188" y="73"/>
                </a:lnTo>
                <a:lnTo>
                  <a:pt x="194" y="22"/>
                </a:lnTo>
                <a:lnTo>
                  <a:pt x="200" y="0"/>
                </a:lnTo>
                <a:lnTo>
                  <a:pt x="206" y="9"/>
                </a:lnTo>
                <a:lnTo>
                  <a:pt x="212" y="50"/>
                </a:lnTo>
                <a:lnTo>
                  <a:pt x="218" y="118"/>
                </a:lnTo>
                <a:lnTo>
                  <a:pt x="224" y="206"/>
                </a:lnTo>
                <a:lnTo>
                  <a:pt x="230" y="304"/>
                </a:lnTo>
                <a:lnTo>
                  <a:pt x="236" y="402"/>
                </a:lnTo>
                <a:lnTo>
                  <a:pt x="242" y="494"/>
                </a:lnTo>
                <a:lnTo>
                  <a:pt x="248" y="575"/>
                </a:lnTo>
                <a:lnTo>
                  <a:pt x="254" y="641"/>
                </a:lnTo>
                <a:lnTo>
                  <a:pt x="260" y="692"/>
                </a:lnTo>
                <a:lnTo>
                  <a:pt x="266" y="732"/>
                </a:lnTo>
                <a:lnTo>
                  <a:pt x="272" y="760"/>
                </a:lnTo>
                <a:lnTo>
                  <a:pt x="278" y="782"/>
                </a:lnTo>
                <a:lnTo>
                  <a:pt x="284" y="798"/>
                </a:lnTo>
                <a:lnTo>
                  <a:pt x="291" y="810"/>
                </a:lnTo>
                <a:lnTo>
                  <a:pt x="297" y="820"/>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15"/>
          <p:cNvSpPr>
            <a:spLocks/>
          </p:cNvSpPr>
          <p:nvPr/>
        </p:nvSpPr>
        <p:spPr bwMode="auto">
          <a:xfrm>
            <a:off x="4991100" y="4241800"/>
            <a:ext cx="242887" cy="1092200"/>
          </a:xfrm>
          <a:custGeom>
            <a:avLst/>
            <a:gdLst>
              <a:gd name="T0" fmla="*/ 0 w 296"/>
              <a:gd name="T1" fmla="*/ 836 h 1215"/>
              <a:gd name="T2" fmla="*/ 0 w 296"/>
              <a:gd name="T3" fmla="*/ 836 h 1215"/>
              <a:gd name="T4" fmla="*/ 6 w 296"/>
              <a:gd name="T5" fmla="*/ 845 h 1215"/>
              <a:gd name="T6" fmla="*/ 12 w 296"/>
              <a:gd name="T7" fmla="*/ 853 h 1215"/>
              <a:gd name="T8" fmla="*/ 18 w 296"/>
              <a:gd name="T9" fmla="*/ 860 h 1215"/>
              <a:gd name="T10" fmla="*/ 24 w 296"/>
              <a:gd name="T11" fmla="*/ 867 h 1215"/>
              <a:gd name="T12" fmla="*/ 30 w 296"/>
              <a:gd name="T13" fmla="*/ 871 h 1215"/>
              <a:gd name="T14" fmla="*/ 36 w 296"/>
              <a:gd name="T15" fmla="*/ 872 h 1215"/>
              <a:gd name="T16" fmla="*/ 42 w 296"/>
              <a:gd name="T17" fmla="*/ 867 h 1215"/>
              <a:gd name="T18" fmla="*/ 48 w 296"/>
              <a:gd name="T19" fmla="*/ 852 h 1215"/>
              <a:gd name="T20" fmla="*/ 54 w 296"/>
              <a:gd name="T21" fmla="*/ 822 h 1215"/>
              <a:gd name="T22" fmla="*/ 60 w 296"/>
              <a:gd name="T23" fmla="*/ 771 h 1215"/>
              <a:gd name="T24" fmla="*/ 66 w 296"/>
              <a:gd name="T25" fmla="*/ 694 h 1215"/>
              <a:gd name="T26" fmla="*/ 72 w 296"/>
              <a:gd name="T27" fmla="*/ 590 h 1215"/>
              <a:gd name="T28" fmla="*/ 78 w 296"/>
              <a:gd name="T29" fmla="*/ 462 h 1215"/>
              <a:gd name="T30" fmla="*/ 84 w 296"/>
              <a:gd name="T31" fmla="*/ 323 h 1215"/>
              <a:gd name="T32" fmla="*/ 90 w 296"/>
              <a:gd name="T33" fmla="*/ 187 h 1215"/>
              <a:gd name="T34" fmla="*/ 96 w 296"/>
              <a:gd name="T35" fmla="*/ 76 h 1215"/>
              <a:gd name="T36" fmla="*/ 102 w 296"/>
              <a:gd name="T37" fmla="*/ 9 h 1215"/>
              <a:gd name="T38" fmla="*/ 108 w 296"/>
              <a:gd name="T39" fmla="*/ 0 h 1215"/>
              <a:gd name="T40" fmla="*/ 114 w 296"/>
              <a:gd name="T41" fmla="*/ 52 h 1215"/>
              <a:gd name="T42" fmla="*/ 120 w 296"/>
              <a:gd name="T43" fmla="*/ 156 h 1215"/>
              <a:gd name="T44" fmla="*/ 127 w 296"/>
              <a:gd name="T45" fmla="*/ 296 h 1215"/>
              <a:gd name="T46" fmla="*/ 133 w 296"/>
              <a:gd name="T47" fmla="*/ 451 h 1215"/>
              <a:gd name="T48" fmla="*/ 139 w 296"/>
              <a:gd name="T49" fmla="*/ 603 h 1215"/>
              <a:gd name="T50" fmla="*/ 145 w 296"/>
              <a:gd name="T51" fmla="*/ 736 h 1215"/>
              <a:gd name="T52" fmla="*/ 151 w 296"/>
              <a:gd name="T53" fmla="*/ 843 h 1215"/>
              <a:gd name="T54" fmla="*/ 157 w 296"/>
              <a:gd name="T55" fmla="*/ 923 h 1215"/>
              <a:gd name="T56" fmla="*/ 163 w 296"/>
              <a:gd name="T57" fmla="*/ 980 h 1215"/>
              <a:gd name="T58" fmla="*/ 169 w 296"/>
              <a:gd name="T59" fmla="*/ 1018 h 1215"/>
              <a:gd name="T60" fmla="*/ 175 w 296"/>
              <a:gd name="T61" fmla="*/ 1043 h 1215"/>
              <a:gd name="T62" fmla="*/ 181 w 296"/>
              <a:gd name="T63" fmla="*/ 1060 h 1215"/>
              <a:gd name="T64" fmla="*/ 187 w 296"/>
              <a:gd name="T65" fmla="*/ 1073 h 1215"/>
              <a:gd name="T66" fmla="*/ 193 w 296"/>
              <a:gd name="T67" fmla="*/ 1083 h 1215"/>
              <a:gd name="T68" fmla="*/ 199 w 296"/>
              <a:gd name="T69" fmla="*/ 1091 h 1215"/>
              <a:gd name="T70" fmla="*/ 205 w 296"/>
              <a:gd name="T71" fmla="*/ 1100 h 1215"/>
              <a:gd name="T72" fmla="*/ 211 w 296"/>
              <a:gd name="T73" fmla="*/ 1107 h 1215"/>
              <a:gd name="T74" fmla="*/ 217 w 296"/>
              <a:gd name="T75" fmla="*/ 1115 h 1215"/>
              <a:gd name="T76" fmla="*/ 223 w 296"/>
              <a:gd name="T77" fmla="*/ 1123 h 1215"/>
              <a:gd name="T78" fmla="*/ 229 w 296"/>
              <a:gd name="T79" fmla="*/ 1130 h 1215"/>
              <a:gd name="T80" fmla="*/ 235 w 296"/>
              <a:gd name="T81" fmla="*/ 1138 h 1215"/>
              <a:gd name="T82" fmla="*/ 241 w 296"/>
              <a:gd name="T83" fmla="*/ 1146 h 1215"/>
              <a:gd name="T84" fmla="*/ 247 w 296"/>
              <a:gd name="T85" fmla="*/ 1154 h 1215"/>
              <a:gd name="T86" fmla="*/ 254 w 296"/>
              <a:gd name="T87" fmla="*/ 1161 h 1215"/>
              <a:gd name="T88" fmla="*/ 260 w 296"/>
              <a:gd name="T89" fmla="*/ 1169 h 1215"/>
              <a:gd name="T90" fmla="*/ 266 w 296"/>
              <a:gd name="T91" fmla="*/ 1177 h 1215"/>
              <a:gd name="T92" fmla="*/ 272 w 296"/>
              <a:gd name="T93" fmla="*/ 1184 h 1215"/>
              <a:gd name="T94" fmla="*/ 278 w 296"/>
              <a:gd name="T95" fmla="*/ 1192 h 1215"/>
              <a:gd name="T96" fmla="*/ 284 w 296"/>
              <a:gd name="T97" fmla="*/ 1200 h 1215"/>
              <a:gd name="T98" fmla="*/ 290 w 296"/>
              <a:gd name="T99" fmla="*/ 1207 h 1215"/>
              <a:gd name="T100" fmla="*/ 296 w 296"/>
              <a:gd name="T101"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1215">
                <a:moveTo>
                  <a:pt x="0" y="836"/>
                </a:moveTo>
                <a:lnTo>
                  <a:pt x="0" y="836"/>
                </a:lnTo>
                <a:lnTo>
                  <a:pt x="6" y="845"/>
                </a:lnTo>
                <a:lnTo>
                  <a:pt x="12" y="853"/>
                </a:lnTo>
                <a:lnTo>
                  <a:pt x="18" y="860"/>
                </a:lnTo>
                <a:lnTo>
                  <a:pt x="24" y="867"/>
                </a:lnTo>
                <a:lnTo>
                  <a:pt x="30" y="871"/>
                </a:lnTo>
                <a:lnTo>
                  <a:pt x="36" y="872"/>
                </a:lnTo>
                <a:lnTo>
                  <a:pt x="42" y="867"/>
                </a:lnTo>
                <a:lnTo>
                  <a:pt x="48" y="852"/>
                </a:lnTo>
                <a:lnTo>
                  <a:pt x="54" y="822"/>
                </a:lnTo>
                <a:lnTo>
                  <a:pt x="60" y="771"/>
                </a:lnTo>
                <a:lnTo>
                  <a:pt x="66" y="694"/>
                </a:lnTo>
                <a:lnTo>
                  <a:pt x="72" y="590"/>
                </a:lnTo>
                <a:lnTo>
                  <a:pt x="78" y="462"/>
                </a:lnTo>
                <a:lnTo>
                  <a:pt x="84" y="323"/>
                </a:lnTo>
                <a:lnTo>
                  <a:pt x="90" y="187"/>
                </a:lnTo>
                <a:lnTo>
                  <a:pt x="96" y="76"/>
                </a:lnTo>
                <a:lnTo>
                  <a:pt x="102" y="9"/>
                </a:lnTo>
                <a:lnTo>
                  <a:pt x="108" y="0"/>
                </a:lnTo>
                <a:lnTo>
                  <a:pt x="114" y="52"/>
                </a:lnTo>
                <a:lnTo>
                  <a:pt x="120" y="156"/>
                </a:lnTo>
                <a:lnTo>
                  <a:pt x="127" y="296"/>
                </a:lnTo>
                <a:lnTo>
                  <a:pt x="133" y="451"/>
                </a:lnTo>
                <a:lnTo>
                  <a:pt x="139" y="603"/>
                </a:lnTo>
                <a:lnTo>
                  <a:pt x="145" y="736"/>
                </a:lnTo>
                <a:lnTo>
                  <a:pt x="151" y="843"/>
                </a:lnTo>
                <a:lnTo>
                  <a:pt x="157" y="923"/>
                </a:lnTo>
                <a:lnTo>
                  <a:pt x="163" y="980"/>
                </a:lnTo>
                <a:lnTo>
                  <a:pt x="169" y="1018"/>
                </a:lnTo>
                <a:lnTo>
                  <a:pt x="175" y="1043"/>
                </a:lnTo>
                <a:lnTo>
                  <a:pt x="181" y="1060"/>
                </a:lnTo>
                <a:lnTo>
                  <a:pt x="187" y="1073"/>
                </a:lnTo>
                <a:lnTo>
                  <a:pt x="193" y="1083"/>
                </a:lnTo>
                <a:lnTo>
                  <a:pt x="199" y="1091"/>
                </a:lnTo>
                <a:lnTo>
                  <a:pt x="205" y="1100"/>
                </a:lnTo>
                <a:lnTo>
                  <a:pt x="211" y="1107"/>
                </a:lnTo>
                <a:lnTo>
                  <a:pt x="217" y="1115"/>
                </a:lnTo>
                <a:lnTo>
                  <a:pt x="223" y="1123"/>
                </a:lnTo>
                <a:lnTo>
                  <a:pt x="229" y="1130"/>
                </a:lnTo>
                <a:lnTo>
                  <a:pt x="235" y="1138"/>
                </a:lnTo>
                <a:lnTo>
                  <a:pt x="241" y="1146"/>
                </a:lnTo>
                <a:lnTo>
                  <a:pt x="247" y="1154"/>
                </a:lnTo>
                <a:lnTo>
                  <a:pt x="254" y="1161"/>
                </a:lnTo>
                <a:lnTo>
                  <a:pt x="260" y="1169"/>
                </a:lnTo>
                <a:lnTo>
                  <a:pt x="266" y="1177"/>
                </a:lnTo>
                <a:lnTo>
                  <a:pt x="272" y="1184"/>
                </a:lnTo>
                <a:lnTo>
                  <a:pt x="278" y="1192"/>
                </a:lnTo>
                <a:lnTo>
                  <a:pt x="284" y="1200"/>
                </a:lnTo>
                <a:lnTo>
                  <a:pt x="290" y="1207"/>
                </a:lnTo>
                <a:lnTo>
                  <a:pt x="296" y="1215"/>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16"/>
          <p:cNvSpPr>
            <a:spLocks/>
          </p:cNvSpPr>
          <p:nvPr/>
        </p:nvSpPr>
        <p:spPr bwMode="auto">
          <a:xfrm>
            <a:off x="5233988" y="5334000"/>
            <a:ext cx="4762" cy="6350"/>
          </a:xfrm>
          <a:custGeom>
            <a:avLst/>
            <a:gdLst>
              <a:gd name="T0" fmla="*/ 0 w 6"/>
              <a:gd name="T1" fmla="*/ 0 h 8"/>
              <a:gd name="T2" fmla="*/ 0 w 6"/>
              <a:gd name="T3" fmla="*/ 0 h 8"/>
              <a:gd name="T4" fmla="*/ 6 w 6"/>
              <a:gd name="T5" fmla="*/ 8 h 8"/>
            </a:gdLst>
            <a:ahLst/>
            <a:cxnLst>
              <a:cxn ang="0">
                <a:pos x="T0" y="T1"/>
              </a:cxn>
              <a:cxn ang="0">
                <a:pos x="T2" y="T3"/>
              </a:cxn>
              <a:cxn ang="0">
                <a:pos x="T4" y="T5"/>
              </a:cxn>
            </a:cxnLst>
            <a:rect l="0" t="0" r="r" b="b"/>
            <a:pathLst>
              <a:path w="6" h="8">
                <a:moveTo>
                  <a:pt x="0" y="0"/>
                </a:moveTo>
                <a:lnTo>
                  <a:pt x="0" y="0"/>
                </a:lnTo>
                <a:lnTo>
                  <a:pt x="6" y="8"/>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69"/>
          <p:cNvSpPr>
            <a:spLocks/>
          </p:cNvSpPr>
          <p:nvPr/>
        </p:nvSpPr>
        <p:spPr bwMode="auto">
          <a:xfrm>
            <a:off x="2219325" y="5453063"/>
            <a:ext cx="4943475" cy="0"/>
          </a:xfrm>
          <a:custGeom>
            <a:avLst/>
            <a:gdLst>
              <a:gd name="T0" fmla="*/ 0 w 6048"/>
              <a:gd name="T1" fmla="*/ 0 w 6048"/>
              <a:gd name="T2" fmla="*/ 6048 w 6048"/>
            </a:gdLst>
            <a:ahLst/>
            <a:cxnLst>
              <a:cxn ang="0">
                <a:pos x="T0" y="0"/>
              </a:cxn>
              <a:cxn ang="0">
                <a:pos x="T1" y="0"/>
              </a:cxn>
              <a:cxn ang="0">
                <a:pos x="T2" y="0"/>
              </a:cxn>
            </a:cxnLst>
            <a:rect l="0" t="0" r="r" b="b"/>
            <a:pathLst>
              <a:path w="6048">
                <a:moveTo>
                  <a:pt x="0" y="0"/>
                </a:moveTo>
                <a:lnTo>
                  <a:pt x="0" y="0"/>
                </a:lnTo>
                <a:lnTo>
                  <a:pt x="6048"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70"/>
          <p:cNvSpPr>
            <a:spLocks/>
          </p:cNvSpPr>
          <p:nvPr/>
        </p:nvSpPr>
        <p:spPr bwMode="auto">
          <a:xfrm>
            <a:off x="2219325"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Freeform 71"/>
          <p:cNvSpPr>
            <a:spLocks/>
          </p:cNvSpPr>
          <p:nvPr/>
        </p:nvSpPr>
        <p:spPr bwMode="auto">
          <a:xfrm>
            <a:off x="23288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Freeform 72"/>
          <p:cNvSpPr>
            <a:spLocks/>
          </p:cNvSpPr>
          <p:nvPr/>
        </p:nvSpPr>
        <p:spPr bwMode="auto">
          <a:xfrm>
            <a:off x="2438400"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73"/>
          <p:cNvSpPr>
            <a:spLocks/>
          </p:cNvSpPr>
          <p:nvPr/>
        </p:nvSpPr>
        <p:spPr bwMode="auto">
          <a:xfrm>
            <a:off x="2549525"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Freeform 74"/>
          <p:cNvSpPr>
            <a:spLocks/>
          </p:cNvSpPr>
          <p:nvPr/>
        </p:nvSpPr>
        <p:spPr bwMode="auto">
          <a:xfrm>
            <a:off x="26590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75"/>
          <p:cNvSpPr>
            <a:spLocks/>
          </p:cNvSpPr>
          <p:nvPr/>
        </p:nvSpPr>
        <p:spPr bwMode="auto">
          <a:xfrm>
            <a:off x="2768600"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76"/>
          <p:cNvSpPr>
            <a:spLocks/>
          </p:cNvSpPr>
          <p:nvPr/>
        </p:nvSpPr>
        <p:spPr bwMode="auto">
          <a:xfrm>
            <a:off x="287813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77"/>
          <p:cNvSpPr>
            <a:spLocks/>
          </p:cNvSpPr>
          <p:nvPr/>
        </p:nvSpPr>
        <p:spPr bwMode="auto">
          <a:xfrm>
            <a:off x="2987675"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78"/>
          <p:cNvSpPr>
            <a:spLocks/>
          </p:cNvSpPr>
          <p:nvPr/>
        </p:nvSpPr>
        <p:spPr bwMode="auto">
          <a:xfrm>
            <a:off x="30972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Freeform 79"/>
          <p:cNvSpPr>
            <a:spLocks/>
          </p:cNvSpPr>
          <p:nvPr/>
        </p:nvSpPr>
        <p:spPr bwMode="auto">
          <a:xfrm>
            <a:off x="320833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80"/>
          <p:cNvSpPr>
            <a:spLocks/>
          </p:cNvSpPr>
          <p:nvPr/>
        </p:nvSpPr>
        <p:spPr bwMode="auto">
          <a:xfrm>
            <a:off x="3317875"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81"/>
          <p:cNvSpPr>
            <a:spLocks/>
          </p:cNvSpPr>
          <p:nvPr/>
        </p:nvSpPr>
        <p:spPr bwMode="auto">
          <a:xfrm>
            <a:off x="34274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82"/>
          <p:cNvSpPr>
            <a:spLocks/>
          </p:cNvSpPr>
          <p:nvPr/>
        </p:nvSpPr>
        <p:spPr bwMode="auto">
          <a:xfrm>
            <a:off x="3536950"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Freeform 83"/>
          <p:cNvSpPr>
            <a:spLocks/>
          </p:cNvSpPr>
          <p:nvPr/>
        </p:nvSpPr>
        <p:spPr bwMode="auto">
          <a:xfrm>
            <a:off x="364648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84"/>
          <p:cNvSpPr>
            <a:spLocks/>
          </p:cNvSpPr>
          <p:nvPr/>
        </p:nvSpPr>
        <p:spPr bwMode="auto">
          <a:xfrm>
            <a:off x="37576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Freeform 85"/>
          <p:cNvSpPr>
            <a:spLocks/>
          </p:cNvSpPr>
          <p:nvPr/>
        </p:nvSpPr>
        <p:spPr bwMode="auto">
          <a:xfrm>
            <a:off x="3867150"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86"/>
          <p:cNvSpPr>
            <a:spLocks/>
          </p:cNvSpPr>
          <p:nvPr/>
        </p:nvSpPr>
        <p:spPr bwMode="auto">
          <a:xfrm>
            <a:off x="3978275"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Freeform 87"/>
          <p:cNvSpPr>
            <a:spLocks/>
          </p:cNvSpPr>
          <p:nvPr/>
        </p:nvSpPr>
        <p:spPr bwMode="auto">
          <a:xfrm>
            <a:off x="40878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6" name="Freeform 88"/>
          <p:cNvSpPr>
            <a:spLocks/>
          </p:cNvSpPr>
          <p:nvPr/>
        </p:nvSpPr>
        <p:spPr bwMode="auto">
          <a:xfrm>
            <a:off x="4197350"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89"/>
          <p:cNvSpPr>
            <a:spLocks/>
          </p:cNvSpPr>
          <p:nvPr/>
        </p:nvSpPr>
        <p:spPr bwMode="auto">
          <a:xfrm>
            <a:off x="430688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Freeform 90"/>
          <p:cNvSpPr>
            <a:spLocks/>
          </p:cNvSpPr>
          <p:nvPr/>
        </p:nvSpPr>
        <p:spPr bwMode="auto">
          <a:xfrm>
            <a:off x="4416425"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Freeform 91"/>
          <p:cNvSpPr>
            <a:spLocks/>
          </p:cNvSpPr>
          <p:nvPr/>
        </p:nvSpPr>
        <p:spPr bwMode="auto">
          <a:xfrm>
            <a:off x="45259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Freeform 92"/>
          <p:cNvSpPr>
            <a:spLocks/>
          </p:cNvSpPr>
          <p:nvPr/>
        </p:nvSpPr>
        <p:spPr bwMode="auto">
          <a:xfrm>
            <a:off x="463708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Freeform 93"/>
          <p:cNvSpPr>
            <a:spLocks/>
          </p:cNvSpPr>
          <p:nvPr/>
        </p:nvSpPr>
        <p:spPr bwMode="auto">
          <a:xfrm>
            <a:off x="4746625"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Freeform 94"/>
          <p:cNvSpPr>
            <a:spLocks/>
          </p:cNvSpPr>
          <p:nvPr/>
        </p:nvSpPr>
        <p:spPr bwMode="auto">
          <a:xfrm>
            <a:off x="48561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3" name="Freeform 95"/>
          <p:cNvSpPr>
            <a:spLocks/>
          </p:cNvSpPr>
          <p:nvPr/>
        </p:nvSpPr>
        <p:spPr bwMode="auto">
          <a:xfrm>
            <a:off x="4965700"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Freeform 96"/>
          <p:cNvSpPr>
            <a:spLocks/>
          </p:cNvSpPr>
          <p:nvPr/>
        </p:nvSpPr>
        <p:spPr bwMode="auto">
          <a:xfrm>
            <a:off x="507523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5" name="Freeform 97"/>
          <p:cNvSpPr>
            <a:spLocks/>
          </p:cNvSpPr>
          <p:nvPr/>
        </p:nvSpPr>
        <p:spPr bwMode="auto">
          <a:xfrm>
            <a:off x="51863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98"/>
          <p:cNvSpPr>
            <a:spLocks/>
          </p:cNvSpPr>
          <p:nvPr/>
        </p:nvSpPr>
        <p:spPr bwMode="auto">
          <a:xfrm>
            <a:off x="5295900"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Freeform 99"/>
          <p:cNvSpPr>
            <a:spLocks/>
          </p:cNvSpPr>
          <p:nvPr/>
        </p:nvSpPr>
        <p:spPr bwMode="auto">
          <a:xfrm>
            <a:off x="540543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8" name="Freeform 100"/>
          <p:cNvSpPr>
            <a:spLocks/>
          </p:cNvSpPr>
          <p:nvPr/>
        </p:nvSpPr>
        <p:spPr bwMode="auto">
          <a:xfrm>
            <a:off x="5514975"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101"/>
          <p:cNvSpPr>
            <a:spLocks/>
          </p:cNvSpPr>
          <p:nvPr/>
        </p:nvSpPr>
        <p:spPr bwMode="auto">
          <a:xfrm>
            <a:off x="56245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Freeform 102"/>
          <p:cNvSpPr>
            <a:spLocks/>
          </p:cNvSpPr>
          <p:nvPr/>
        </p:nvSpPr>
        <p:spPr bwMode="auto">
          <a:xfrm>
            <a:off x="573563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1" name="Freeform 103"/>
          <p:cNvSpPr>
            <a:spLocks/>
          </p:cNvSpPr>
          <p:nvPr/>
        </p:nvSpPr>
        <p:spPr bwMode="auto">
          <a:xfrm>
            <a:off x="5845175"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Freeform 104"/>
          <p:cNvSpPr>
            <a:spLocks/>
          </p:cNvSpPr>
          <p:nvPr/>
        </p:nvSpPr>
        <p:spPr bwMode="auto">
          <a:xfrm>
            <a:off x="59547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Freeform 105"/>
          <p:cNvSpPr>
            <a:spLocks/>
          </p:cNvSpPr>
          <p:nvPr/>
        </p:nvSpPr>
        <p:spPr bwMode="auto">
          <a:xfrm>
            <a:off x="6064250"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Freeform 106"/>
          <p:cNvSpPr>
            <a:spLocks/>
          </p:cNvSpPr>
          <p:nvPr/>
        </p:nvSpPr>
        <p:spPr bwMode="auto">
          <a:xfrm>
            <a:off x="617378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107"/>
          <p:cNvSpPr>
            <a:spLocks/>
          </p:cNvSpPr>
          <p:nvPr/>
        </p:nvSpPr>
        <p:spPr bwMode="auto">
          <a:xfrm>
            <a:off x="628491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6" name="Freeform 108"/>
          <p:cNvSpPr>
            <a:spLocks/>
          </p:cNvSpPr>
          <p:nvPr/>
        </p:nvSpPr>
        <p:spPr bwMode="auto">
          <a:xfrm>
            <a:off x="6394450"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7" name="Freeform 109"/>
          <p:cNvSpPr>
            <a:spLocks/>
          </p:cNvSpPr>
          <p:nvPr/>
        </p:nvSpPr>
        <p:spPr bwMode="auto">
          <a:xfrm>
            <a:off x="6503988"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Freeform 110"/>
          <p:cNvSpPr>
            <a:spLocks/>
          </p:cNvSpPr>
          <p:nvPr/>
        </p:nvSpPr>
        <p:spPr bwMode="auto">
          <a:xfrm>
            <a:off x="6613525" y="5349875"/>
            <a:ext cx="0" cy="103188"/>
          </a:xfrm>
          <a:custGeom>
            <a:avLst/>
            <a:gdLst>
              <a:gd name="T0" fmla="*/ 0 h 114"/>
              <a:gd name="T1" fmla="*/ 0 h 114"/>
              <a:gd name="T2" fmla="*/ 114 h 114"/>
            </a:gdLst>
            <a:ahLst/>
            <a:cxnLst>
              <a:cxn ang="0">
                <a:pos x="0" y="T0"/>
              </a:cxn>
              <a:cxn ang="0">
                <a:pos x="0" y="T1"/>
              </a:cxn>
              <a:cxn ang="0">
                <a:pos x="0" y="T2"/>
              </a:cxn>
            </a:cxnLst>
            <a:rect l="0" t="0" r="r" b="b"/>
            <a:pathLst>
              <a:path h="114">
                <a:moveTo>
                  <a:pt x="0" y="0"/>
                </a:moveTo>
                <a:lnTo>
                  <a:pt x="0" y="0"/>
                </a:lnTo>
                <a:lnTo>
                  <a:pt x="0" y="114"/>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Freeform 111"/>
          <p:cNvSpPr>
            <a:spLocks/>
          </p:cNvSpPr>
          <p:nvPr/>
        </p:nvSpPr>
        <p:spPr bwMode="auto">
          <a:xfrm>
            <a:off x="67230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Freeform 112"/>
          <p:cNvSpPr>
            <a:spLocks/>
          </p:cNvSpPr>
          <p:nvPr/>
        </p:nvSpPr>
        <p:spPr bwMode="auto">
          <a:xfrm>
            <a:off x="6832600"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113"/>
          <p:cNvSpPr>
            <a:spLocks/>
          </p:cNvSpPr>
          <p:nvPr/>
        </p:nvSpPr>
        <p:spPr bwMode="auto">
          <a:xfrm>
            <a:off x="6943725"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2" name="Freeform 114"/>
          <p:cNvSpPr>
            <a:spLocks/>
          </p:cNvSpPr>
          <p:nvPr/>
        </p:nvSpPr>
        <p:spPr bwMode="auto">
          <a:xfrm>
            <a:off x="7053263" y="5402263"/>
            <a:ext cx="0" cy="50800"/>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Rectangle 116"/>
          <p:cNvSpPr>
            <a:spLocks noChangeArrowheads="1"/>
          </p:cNvSpPr>
          <p:nvPr/>
        </p:nvSpPr>
        <p:spPr bwMode="auto">
          <a:xfrm>
            <a:off x="2170113" y="5462588"/>
            <a:ext cx="1254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17"/>
          <p:cNvSpPr>
            <a:spLocks noChangeArrowheads="1"/>
          </p:cNvSpPr>
          <p:nvPr/>
        </p:nvSpPr>
        <p:spPr bwMode="auto">
          <a:xfrm>
            <a:off x="2686050" y="5462588"/>
            <a:ext cx="1968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18"/>
          <p:cNvSpPr>
            <a:spLocks noChangeArrowheads="1"/>
          </p:cNvSpPr>
          <p:nvPr/>
        </p:nvSpPr>
        <p:spPr bwMode="auto">
          <a:xfrm>
            <a:off x="3214688"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100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7" name="Rectangle 119"/>
          <p:cNvSpPr>
            <a:spLocks noChangeArrowheads="1"/>
          </p:cNvSpPr>
          <p:nvPr/>
        </p:nvSpPr>
        <p:spPr bwMode="auto">
          <a:xfrm>
            <a:off x="3762375"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150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8" name="Rectangle 120"/>
          <p:cNvSpPr>
            <a:spLocks noChangeArrowheads="1"/>
          </p:cNvSpPr>
          <p:nvPr/>
        </p:nvSpPr>
        <p:spPr bwMode="auto">
          <a:xfrm>
            <a:off x="4310063"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200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9" name="Rectangle 121"/>
          <p:cNvSpPr>
            <a:spLocks noChangeArrowheads="1"/>
          </p:cNvSpPr>
          <p:nvPr/>
        </p:nvSpPr>
        <p:spPr bwMode="auto">
          <a:xfrm>
            <a:off x="4857750"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250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0" name="Rectangle 122"/>
          <p:cNvSpPr>
            <a:spLocks noChangeArrowheads="1"/>
          </p:cNvSpPr>
          <p:nvPr/>
        </p:nvSpPr>
        <p:spPr bwMode="auto">
          <a:xfrm>
            <a:off x="5405438"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300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1" name="Rectangle 123"/>
          <p:cNvSpPr>
            <a:spLocks noChangeArrowheads="1"/>
          </p:cNvSpPr>
          <p:nvPr/>
        </p:nvSpPr>
        <p:spPr bwMode="auto">
          <a:xfrm>
            <a:off x="5953125"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350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2" name="Rectangle 124"/>
          <p:cNvSpPr>
            <a:spLocks noChangeArrowheads="1"/>
          </p:cNvSpPr>
          <p:nvPr/>
        </p:nvSpPr>
        <p:spPr bwMode="auto">
          <a:xfrm>
            <a:off x="6510338"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400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3" name="Rectangle 125"/>
          <p:cNvSpPr>
            <a:spLocks noChangeArrowheads="1"/>
          </p:cNvSpPr>
          <p:nvPr/>
        </p:nvSpPr>
        <p:spPr bwMode="auto">
          <a:xfrm>
            <a:off x="7058025" y="54625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450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4" name="Rectangle 126"/>
          <p:cNvSpPr>
            <a:spLocks noChangeArrowheads="1"/>
          </p:cNvSpPr>
          <p:nvPr/>
        </p:nvSpPr>
        <p:spPr bwMode="auto">
          <a:xfrm>
            <a:off x="7448178" y="5247465"/>
            <a:ext cx="920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elvetica" panose="020B0604020202020204" pitchFamily="34" charset="0"/>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5" name="Rectangle 127"/>
          <p:cNvSpPr>
            <a:spLocks noChangeArrowheads="1"/>
          </p:cNvSpPr>
          <p:nvPr/>
        </p:nvSpPr>
        <p:spPr bwMode="auto">
          <a:xfrm>
            <a:off x="7313240" y="5288740"/>
            <a:ext cx="1968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Helvetica" panose="020B0604020202020204" pitchFamily="34" charset="0"/>
              </a:rPr>
              <a:t>10</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6" name="Rectangle 128"/>
          <p:cNvSpPr>
            <a:spLocks noChangeArrowheads="1"/>
          </p:cNvSpPr>
          <p:nvPr/>
        </p:nvSpPr>
        <p:spPr bwMode="auto">
          <a:xfrm>
            <a:off x="7203022" y="5323029"/>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rgbClr val="000000"/>
                </a:solidFill>
                <a:effectLst/>
                <a:latin typeface="Symbol" panose="05050102010706020507" pitchFamily="18" charset="2"/>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7" name="Rectangle 129"/>
          <p:cNvSpPr>
            <a:spLocks noChangeArrowheads="1"/>
          </p:cNvSpPr>
          <p:nvPr/>
        </p:nvSpPr>
        <p:spPr bwMode="auto">
          <a:xfrm>
            <a:off x="6365875" y="5622925"/>
            <a:ext cx="8620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Photon counts</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8" name="Freeform 130"/>
          <p:cNvSpPr>
            <a:spLocks/>
          </p:cNvSpPr>
          <p:nvPr/>
        </p:nvSpPr>
        <p:spPr bwMode="auto">
          <a:xfrm>
            <a:off x="2219325" y="2035175"/>
            <a:ext cx="0" cy="3417888"/>
          </a:xfrm>
          <a:custGeom>
            <a:avLst/>
            <a:gdLst>
              <a:gd name="T0" fmla="*/ 3802 h 3802"/>
              <a:gd name="T1" fmla="*/ 3802 h 3802"/>
              <a:gd name="T2" fmla="*/ 0 h 3802"/>
            </a:gdLst>
            <a:ahLst/>
            <a:cxnLst>
              <a:cxn ang="0">
                <a:pos x="0" y="T0"/>
              </a:cxn>
              <a:cxn ang="0">
                <a:pos x="0" y="T1"/>
              </a:cxn>
              <a:cxn ang="0">
                <a:pos x="0" y="T2"/>
              </a:cxn>
            </a:cxnLst>
            <a:rect l="0" t="0" r="r" b="b"/>
            <a:pathLst>
              <a:path h="3802">
                <a:moveTo>
                  <a:pt x="0" y="3802"/>
                </a:moveTo>
                <a:lnTo>
                  <a:pt x="0" y="3802"/>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9" name="Freeform 131"/>
          <p:cNvSpPr>
            <a:spLocks/>
          </p:cNvSpPr>
          <p:nvPr/>
        </p:nvSpPr>
        <p:spPr bwMode="auto">
          <a:xfrm>
            <a:off x="2219325" y="5453063"/>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Freeform 132"/>
          <p:cNvSpPr>
            <a:spLocks/>
          </p:cNvSpPr>
          <p:nvPr/>
        </p:nvSpPr>
        <p:spPr bwMode="auto">
          <a:xfrm>
            <a:off x="2219325" y="538480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1" name="Freeform 133"/>
          <p:cNvSpPr>
            <a:spLocks/>
          </p:cNvSpPr>
          <p:nvPr/>
        </p:nvSpPr>
        <p:spPr bwMode="auto">
          <a:xfrm>
            <a:off x="2219325" y="531653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Freeform 134"/>
          <p:cNvSpPr>
            <a:spLocks/>
          </p:cNvSpPr>
          <p:nvPr/>
        </p:nvSpPr>
        <p:spPr bwMode="auto">
          <a:xfrm>
            <a:off x="2219325" y="52482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Freeform 135"/>
          <p:cNvSpPr>
            <a:spLocks/>
          </p:cNvSpPr>
          <p:nvPr/>
        </p:nvSpPr>
        <p:spPr bwMode="auto">
          <a:xfrm>
            <a:off x="2219325" y="518001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4" name="Freeform 136"/>
          <p:cNvSpPr>
            <a:spLocks/>
          </p:cNvSpPr>
          <p:nvPr/>
        </p:nvSpPr>
        <p:spPr bwMode="auto">
          <a:xfrm>
            <a:off x="2219325" y="5111750"/>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Freeform 137"/>
          <p:cNvSpPr>
            <a:spLocks/>
          </p:cNvSpPr>
          <p:nvPr/>
        </p:nvSpPr>
        <p:spPr bwMode="auto">
          <a:xfrm>
            <a:off x="2219325" y="504348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Freeform 138"/>
          <p:cNvSpPr>
            <a:spLocks/>
          </p:cNvSpPr>
          <p:nvPr/>
        </p:nvSpPr>
        <p:spPr bwMode="auto">
          <a:xfrm>
            <a:off x="2219325" y="497522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139"/>
          <p:cNvSpPr>
            <a:spLocks/>
          </p:cNvSpPr>
          <p:nvPr/>
        </p:nvSpPr>
        <p:spPr bwMode="auto">
          <a:xfrm>
            <a:off x="2219325" y="490696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Freeform 140"/>
          <p:cNvSpPr>
            <a:spLocks/>
          </p:cNvSpPr>
          <p:nvPr/>
        </p:nvSpPr>
        <p:spPr bwMode="auto">
          <a:xfrm>
            <a:off x="2219325" y="483870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Freeform 141"/>
          <p:cNvSpPr>
            <a:spLocks/>
          </p:cNvSpPr>
          <p:nvPr/>
        </p:nvSpPr>
        <p:spPr bwMode="auto">
          <a:xfrm>
            <a:off x="2219325" y="4770438"/>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Freeform 142"/>
          <p:cNvSpPr>
            <a:spLocks/>
          </p:cNvSpPr>
          <p:nvPr/>
        </p:nvSpPr>
        <p:spPr bwMode="auto">
          <a:xfrm>
            <a:off x="2219325" y="47021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Freeform 143"/>
          <p:cNvSpPr>
            <a:spLocks/>
          </p:cNvSpPr>
          <p:nvPr/>
        </p:nvSpPr>
        <p:spPr bwMode="auto">
          <a:xfrm>
            <a:off x="2219325" y="463391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Freeform 144"/>
          <p:cNvSpPr>
            <a:spLocks/>
          </p:cNvSpPr>
          <p:nvPr/>
        </p:nvSpPr>
        <p:spPr bwMode="auto">
          <a:xfrm>
            <a:off x="2219325" y="456565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3" name="Freeform 145"/>
          <p:cNvSpPr>
            <a:spLocks/>
          </p:cNvSpPr>
          <p:nvPr/>
        </p:nvSpPr>
        <p:spPr bwMode="auto">
          <a:xfrm>
            <a:off x="2219325" y="449738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Freeform 146"/>
          <p:cNvSpPr>
            <a:spLocks/>
          </p:cNvSpPr>
          <p:nvPr/>
        </p:nvSpPr>
        <p:spPr bwMode="auto">
          <a:xfrm>
            <a:off x="2219325" y="4429125"/>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Freeform 147"/>
          <p:cNvSpPr>
            <a:spLocks/>
          </p:cNvSpPr>
          <p:nvPr/>
        </p:nvSpPr>
        <p:spPr bwMode="auto">
          <a:xfrm>
            <a:off x="2219325" y="43592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6" name="Freeform 148"/>
          <p:cNvSpPr>
            <a:spLocks/>
          </p:cNvSpPr>
          <p:nvPr/>
        </p:nvSpPr>
        <p:spPr bwMode="auto">
          <a:xfrm>
            <a:off x="2219325" y="429101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149"/>
          <p:cNvSpPr>
            <a:spLocks/>
          </p:cNvSpPr>
          <p:nvPr/>
        </p:nvSpPr>
        <p:spPr bwMode="auto">
          <a:xfrm>
            <a:off x="2219325" y="422275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Freeform 150"/>
          <p:cNvSpPr>
            <a:spLocks/>
          </p:cNvSpPr>
          <p:nvPr/>
        </p:nvSpPr>
        <p:spPr bwMode="auto">
          <a:xfrm>
            <a:off x="2219325" y="415448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9" name="Freeform 151"/>
          <p:cNvSpPr>
            <a:spLocks/>
          </p:cNvSpPr>
          <p:nvPr/>
        </p:nvSpPr>
        <p:spPr bwMode="auto">
          <a:xfrm>
            <a:off x="2219325" y="4086225"/>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Freeform 152"/>
          <p:cNvSpPr>
            <a:spLocks/>
          </p:cNvSpPr>
          <p:nvPr/>
        </p:nvSpPr>
        <p:spPr bwMode="auto">
          <a:xfrm>
            <a:off x="2219325" y="401796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1" name="Freeform 153"/>
          <p:cNvSpPr>
            <a:spLocks/>
          </p:cNvSpPr>
          <p:nvPr/>
        </p:nvSpPr>
        <p:spPr bwMode="auto">
          <a:xfrm>
            <a:off x="2219325" y="394970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Freeform 154"/>
          <p:cNvSpPr>
            <a:spLocks/>
          </p:cNvSpPr>
          <p:nvPr/>
        </p:nvSpPr>
        <p:spPr bwMode="auto">
          <a:xfrm>
            <a:off x="2219325" y="388143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Freeform 155"/>
          <p:cNvSpPr>
            <a:spLocks/>
          </p:cNvSpPr>
          <p:nvPr/>
        </p:nvSpPr>
        <p:spPr bwMode="auto">
          <a:xfrm>
            <a:off x="2219325" y="38131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4" name="Freeform 156"/>
          <p:cNvSpPr>
            <a:spLocks/>
          </p:cNvSpPr>
          <p:nvPr/>
        </p:nvSpPr>
        <p:spPr bwMode="auto">
          <a:xfrm>
            <a:off x="2219325" y="3744913"/>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5" name="Freeform 157"/>
          <p:cNvSpPr>
            <a:spLocks/>
          </p:cNvSpPr>
          <p:nvPr/>
        </p:nvSpPr>
        <p:spPr bwMode="auto">
          <a:xfrm>
            <a:off x="2219325" y="367665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6" name="Freeform 158"/>
          <p:cNvSpPr>
            <a:spLocks/>
          </p:cNvSpPr>
          <p:nvPr/>
        </p:nvSpPr>
        <p:spPr bwMode="auto">
          <a:xfrm>
            <a:off x="2219325" y="360838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Freeform 159"/>
          <p:cNvSpPr>
            <a:spLocks/>
          </p:cNvSpPr>
          <p:nvPr/>
        </p:nvSpPr>
        <p:spPr bwMode="auto">
          <a:xfrm>
            <a:off x="2219325" y="354012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160"/>
          <p:cNvSpPr>
            <a:spLocks/>
          </p:cNvSpPr>
          <p:nvPr/>
        </p:nvSpPr>
        <p:spPr bwMode="auto">
          <a:xfrm>
            <a:off x="2219325" y="34702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9" name="Freeform 161"/>
          <p:cNvSpPr>
            <a:spLocks/>
          </p:cNvSpPr>
          <p:nvPr/>
        </p:nvSpPr>
        <p:spPr bwMode="auto">
          <a:xfrm>
            <a:off x="2219325" y="3402013"/>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0" name="Freeform 162"/>
          <p:cNvSpPr>
            <a:spLocks/>
          </p:cNvSpPr>
          <p:nvPr/>
        </p:nvSpPr>
        <p:spPr bwMode="auto">
          <a:xfrm>
            <a:off x="2219325" y="333375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1" name="Freeform 163"/>
          <p:cNvSpPr>
            <a:spLocks/>
          </p:cNvSpPr>
          <p:nvPr/>
        </p:nvSpPr>
        <p:spPr bwMode="auto">
          <a:xfrm>
            <a:off x="2219325" y="326548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2" name="Freeform 164"/>
          <p:cNvSpPr>
            <a:spLocks/>
          </p:cNvSpPr>
          <p:nvPr/>
        </p:nvSpPr>
        <p:spPr bwMode="auto">
          <a:xfrm>
            <a:off x="2219325" y="319722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3" name="Freeform 165"/>
          <p:cNvSpPr>
            <a:spLocks/>
          </p:cNvSpPr>
          <p:nvPr/>
        </p:nvSpPr>
        <p:spPr bwMode="auto">
          <a:xfrm>
            <a:off x="2219325" y="312896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4" name="Freeform 166"/>
          <p:cNvSpPr>
            <a:spLocks/>
          </p:cNvSpPr>
          <p:nvPr/>
        </p:nvSpPr>
        <p:spPr bwMode="auto">
          <a:xfrm>
            <a:off x="2219325" y="3060700"/>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5" name="Freeform 167"/>
          <p:cNvSpPr>
            <a:spLocks/>
          </p:cNvSpPr>
          <p:nvPr/>
        </p:nvSpPr>
        <p:spPr bwMode="auto">
          <a:xfrm>
            <a:off x="2219325" y="299243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 name="Freeform 168"/>
          <p:cNvSpPr>
            <a:spLocks/>
          </p:cNvSpPr>
          <p:nvPr/>
        </p:nvSpPr>
        <p:spPr bwMode="auto">
          <a:xfrm>
            <a:off x="2219325" y="29241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7" name="Freeform 169"/>
          <p:cNvSpPr>
            <a:spLocks/>
          </p:cNvSpPr>
          <p:nvPr/>
        </p:nvSpPr>
        <p:spPr bwMode="auto">
          <a:xfrm>
            <a:off x="2219325" y="285591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8" name="Freeform 170"/>
          <p:cNvSpPr>
            <a:spLocks/>
          </p:cNvSpPr>
          <p:nvPr/>
        </p:nvSpPr>
        <p:spPr bwMode="auto">
          <a:xfrm>
            <a:off x="2219325" y="278765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9" name="Freeform 171"/>
          <p:cNvSpPr>
            <a:spLocks/>
          </p:cNvSpPr>
          <p:nvPr/>
        </p:nvSpPr>
        <p:spPr bwMode="auto">
          <a:xfrm>
            <a:off x="2219325" y="2719388"/>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0" name="Freeform 172"/>
          <p:cNvSpPr>
            <a:spLocks/>
          </p:cNvSpPr>
          <p:nvPr/>
        </p:nvSpPr>
        <p:spPr bwMode="auto">
          <a:xfrm>
            <a:off x="2219325" y="264953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1" name="Freeform 173"/>
          <p:cNvSpPr>
            <a:spLocks/>
          </p:cNvSpPr>
          <p:nvPr/>
        </p:nvSpPr>
        <p:spPr bwMode="auto">
          <a:xfrm>
            <a:off x="2219325" y="258127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2" name="Freeform 174"/>
          <p:cNvSpPr>
            <a:spLocks/>
          </p:cNvSpPr>
          <p:nvPr/>
        </p:nvSpPr>
        <p:spPr bwMode="auto">
          <a:xfrm>
            <a:off x="2219325" y="251301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3" name="Freeform 175"/>
          <p:cNvSpPr>
            <a:spLocks/>
          </p:cNvSpPr>
          <p:nvPr/>
        </p:nvSpPr>
        <p:spPr bwMode="auto">
          <a:xfrm>
            <a:off x="2219325" y="244475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4" name="Freeform 176"/>
          <p:cNvSpPr>
            <a:spLocks/>
          </p:cNvSpPr>
          <p:nvPr/>
        </p:nvSpPr>
        <p:spPr bwMode="auto">
          <a:xfrm>
            <a:off x="2219325" y="2376488"/>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5" name="Freeform 177"/>
          <p:cNvSpPr>
            <a:spLocks/>
          </p:cNvSpPr>
          <p:nvPr/>
        </p:nvSpPr>
        <p:spPr bwMode="auto">
          <a:xfrm>
            <a:off x="2219325" y="2308225"/>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6" name="Freeform 178"/>
          <p:cNvSpPr>
            <a:spLocks/>
          </p:cNvSpPr>
          <p:nvPr/>
        </p:nvSpPr>
        <p:spPr bwMode="auto">
          <a:xfrm>
            <a:off x="2219325" y="2239963"/>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7" name="Freeform 179"/>
          <p:cNvSpPr>
            <a:spLocks/>
          </p:cNvSpPr>
          <p:nvPr/>
        </p:nvSpPr>
        <p:spPr bwMode="auto">
          <a:xfrm>
            <a:off x="2219325" y="2171700"/>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8" name="Freeform 180"/>
          <p:cNvSpPr>
            <a:spLocks/>
          </p:cNvSpPr>
          <p:nvPr/>
        </p:nvSpPr>
        <p:spPr bwMode="auto">
          <a:xfrm>
            <a:off x="2219325" y="2103438"/>
            <a:ext cx="74612" cy="0"/>
          </a:xfrm>
          <a:custGeom>
            <a:avLst/>
            <a:gdLst>
              <a:gd name="T0" fmla="*/ 91 w 91"/>
              <a:gd name="T1" fmla="*/ 91 w 91"/>
              <a:gd name="T2" fmla="*/ 0 w 91"/>
            </a:gdLst>
            <a:ahLst/>
            <a:cxnLst>
              <a:cxn ang="0">
                <a:pos x="T0" y="0"/>
              </a:cxn>
              <a:cxn ang="0">
                <a:pos x="T1" y="0"/>
              </a:cxn>
              <a:cxn ang="0">
                <a:pos x="T2" y="0"/>
              </a:cxn>
            </a:cxnLst>
            <a:rect l="0" t="0" r="r" b="b"/>
            <a:pathLst>
              <a:path w="91">
                <a:moveTo>
                  <a:pt x="91" y="0"/>
                </a:moveTo>
                <a:lnTo>
                  <a:pt x="91"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9" name="Freeform 181"/>
          <p:cNvSpPr>
            <a:spLocks/>
          </p:cNvSpPr>
          <p:nvPr/>
        </p:nvSpPr>
        <p:spPr bwMode="auto">
          <a:xfrm>
            <a:off x="2219325" y="2035175"/>
            <a:ext cx="149225" cy="0"/>
          </a:xfrm>
          <a:custGeom>
            <a:avLst/>
            <a:gdLst>
              <a:gd name="T0" fmla="*/ 182 w 182"/>
              <a:gd name="T1" fmla="*/ 182 w 182"/>
              <a:gd name="T2" fmla="*/ 0 w 182"/>
            </a:gdLst>
            <a:ahLst/>
            <a:cxnLst>
              <a:cxn ang="0">
                <a:pos x="T0" y="0"/>
              </a:cxn>
              <a:cxn ang="0">
                <a:pos x="T1" y="0"/>
              </a:cxn>
              <a:cxn ang="0">
                <a:pos x="T2" y="0"/>
              </a:cxn>
            </a:cxnLst>
            <a:rect l="0" t="0" r="r" b="b"/>
            <a:pathLst>
              <a:path w="182">
                <a:moveTo>
                  <a:pt x="182" y="0"/>
                </a:moveTo>
                <a:lnTo>
                  <a:pt x="182" y="0"/>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0" name="Rectangle 182"/>
          <p:cNvSpPr>
            <a:spLocks noChangeArrowheads="1"/>
          </p:cNvSpPr>
          <p:nvPr/>
        </p:nvSpPr>
        <p:spPr bwMode="auto">
          <a:xfrm>
            <a:off x="2108200" y="5383213"/>
            <a:ext cx="1254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1" name="Rectangle 183"/>
          <p:cNvSpPr>
            <a:spLocks noChangeArrowheads="1"/>
          </p:cNvSpPr>
          <p:nvPr/>
        </p:nvSpPr>
        <p:spPr bwMode="auto">
          <a:xfrm>
            <a:off x="2046288" y="5043488"/>
            <a:ext cx="1968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2" name="Rectangle 184"/>
          <p:cNvSpPr>
            <a:spLocks noChangeArrowheads="1"/>
          </p:cNvSpPr>
          <p:nvPr/>
        </p:nvSpPr>
        <p:spPr bwMode="auto">
          <a:xfrm>
            <a:off x="1973263" y="4702175"/>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Helvetica" panose="020B0604020202020204" pitchFamily="34" charset="0"/>
              </a:rPr>
              <a:t>100</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63" name="Rectangle 185"/>
          <p:cNvSpPr>
            <a:spLocks noChangeArrowheads="1"/>
          </p:cNvSpPr>
          <p:nvPr/>
        </p:nvSpPr>
        <p:spPr bwMode="auto">
          <a:xfrm>
            <a:off x="1973263" y="4360863"/>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150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4" name="Rectangle 186"/>
          <p:cNvSpPr>
            <a:spLocks noChangeArrowheads="1"/>
          </p:cNvSpPr>
          <p:nvPr/>
        </p:nvSpPr>
        <p:spPr bwMode="auto">
          <a:xfrm>
            <a:off x="1973263" y="4019550"/>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200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5" name="Rectangle 187"/>
          <p:cNvSpPr>
            <a:spLocks noChangeArrowheads="1"/>
          </p:cNvSpPr>
          <p:nvPr/>
        </p:nvSpPr>
        <p:spPr bwMode="auto">
          <a:xfrm>
            <a:off x="1973263" y="3679825"/>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250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6" name="Rectangle 188"/>
          <p:cNvSpPr>
            <a:spLocks noChangeArrowheads="1"/>
          </p:cNvSpPr>
          <p:nvPr/>
        </p:nvSpPr>
        <p:spPr bwMode="auto">
          <a:xfrm>
            <a:off x="1973263" y="3327400"/>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300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7" name="Rectangle 189"/>
          <p:cNvSpPr>
            <a:spLocks noChangeArrowheads="1"/>
          </p:cNvSpPr>
          <p:nvPr/>
        </p:nvSpPr>
        <p:spPr bwMode="auto">
          <a:xfrm>
            <a:off x="1973263" y="298608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350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8" name="Rectangle 190"/>
          <p:cNvSpPr>
            <a:spLocks noChangeArrowheads="1"/>
          </p:cNvSpPr>
          <p:nvPr/>
        </p:nvSpPr>
        <p:spPr bwMode="auto">
          <a:xfrm>
            <a:off x="1973263" y="2644775"/>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400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9" name="Rectangle 191"/>
          <p:cNvSpPr>
            <a:spLocks noChangeArrowheads="1"/>
          </p:cNvSpPr>
          <p:nvPr/>
        </p:nvSpPr>
        <p:spPr bwMode="auto">
          <a:xfrm>
            <a:off x="1973263" y="2303463"/>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450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0" name="Rectangle 192"/>
          <p:cNvSpPr>
            <a:spLocks noChangeArrowheads="1"/>
          </p:cNvSpPr>
          <p:nvPr/>
        </p:nvSpPr>
        <p:spPr bwMode="auto">
          <a:xfrm>
            <a:off x="1973263" y="1963738"/>
            <a:ext cx="265112"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500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1" name="Rectangle 193"/>
          <p:cNvSpPr>
            <a:spLocks noChangeArrowheads="1"/>
          </p:cNvSpPr>
          <p:nvPr/>
        </p:nvSpPr>
        <p:spPr bwMode="auto">
          <a:xfrm rot="16200000">
            <a:off x="1755775" y="3416300"/>
            <a:ext cx="1492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C</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2" name="Rectangle 194"/>
          <p:cNvSpPr>
            <a:spLocks noChangeArrowheads="1"/>
          </p:cNvSpPr>
          <p:nvPr/>
        </p:nvSpPr>
        <p:spPr bwMode="auto">
          <a:xfrm rot="16200000">
            <a:off x="1766888" y="3328988"/>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3" name="Rectangle 195"/>
          <p:cNvSpPr>
            <a:spLocks noChangeArrowheads="1"/>
          </p:cNvSpPr>
          <p:nvPr/>
        </p:nvSpPr>
        <p:spPr bwMode="auto">
          <a:xfrm rot="16200000">
            <a:off x="1766888" y="3252788"/>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u</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4" name="Rectangle 196"/>
          <p:cNvSpPr>
            <a:spLocks noChangeArrowheads="1"/>
          </p:cNvSpPr>
          <p:nvPr/>
        </p:nvSpPr>
        <p:spPr bwMode="auto">
          <a:xfrm rot="16200000">
            <a:off x="1766888" y="3176588"/>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5" name="Rectangle 197"/>
          <p:cNvSpPr>
            <a:spLocks noChangeArrowheads="1"/>
          </p:cNvSpPr>
          <p:nvPr/>
        </p:nvSpPr>
        <p:spPr bwMode="auto">
          <a:xfrm rot="16200000">
            <a:off x="1782763" y="3117850"/>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6" name="Rectangle 198"/>
          <p:cNvSpPr>
            <a:spLocks noChangeArrowheads="1"/>
          </p:cNvSpPr>
          <p:nvPr/>
        </p:nvSpPr>
        <p:spPr bwMode="auto">
          <a:xfrm rot="16200000">
            <a:off x="1770063" y="3067050"/>
            <a:ext cx="12065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s</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7" name="Rectangle 199"/>
          <p:cNvSpPr>
            <a:spLocks noChangeArrowheads="1"/>
          </p:cNvSpPr>
          <p:nvPr/>
        </p:nvSpPr>
        <p:spPr bwMode="auto">
          <a:xfrm rot="16200000">
            <a:off x="1784350" y="3013075"/>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8" name="Rectangle 200"/>
          <p:cNvSpPr>
            <a:spLocks noChangeArrowheads="1"/>
          </p:cNvSpPr>
          <p:nvPr/>
        </p:nvSpPr>
        <p:spPr bwMode="auto">
          <a:xfrm rot="16200000">
            <a:off x="1784350" y="2974975"/>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9" name="Rectangle 201"/>
          <p:cNvSpPr>
            <a:spLocks noChangeArrowheads="1"/>
          </p:cNvSpPr>
          <p:nvPr/>
        </p:nvSpPr>
        <p:spPr bwMode="auto">
          <a:xfrm rot="16200000">
            <a:off x="1784350" y="2936875"/>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0" name="Rectangle 202"/>
          <p:cNvSpPr>
            <a:spLocks noChangeArrowheads="1"/>
          </p:cNvSpPr>
          <p:nvPr/>
        </p:nvSpPr>
        <p:spPr bwMode="auto">
          <a:xfrm rot="16200000">
            <a:off x="1784350" y="2898775"/>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1" name="Rectangle 203"/>
          <p:cNvSpPr>
            <a:spLocks noChangeArrowheads="1"/>
          </p:cNvSpPr>
          <p:nvPr/>
        </p:nvSpPr>
        <p:spPr bwMode="auto">
          <a:xfrm rot="16200000">
            <a:off x="1766888" y="2843213"/>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2" name="Rectangle 204"/>
          <p:cNvSpPr>
            <a:spLocks noChangeArrowheads="1"/>
          </p:cNvSpPr>
          <p:nvPr/>
        </p:nvSpPr>
        <p:spPr bwMode="auto">
          <a:xfrm rot="16200000">
            <a:off x="1766888" y="2765425"/>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206"/>
          <p:cNvSpPr>
            <a:spLocks noChangeArrowheads="1"/>
          </p:cNvSpPr>
          <p:nvPr/>
        </p:nvSpPr>
        <p:spPr bwMode="auto">
          <a:xfrm rot="16200000">
            <a:off x="1766888" y="2690813"/>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207"/>
          <p:cNvSpPr>
            <a:spLocks noChangeArrowheads="1"/>
          </p:cNvSpPr>
          <p:nvPr/>
        </p:nvSpPr>
        <p:spPr bwMode="auto">
          <a:xfrm rot="16200000">
            <a:off x="1766888" y="2614613"/>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Rectangle 208"/>
          <p:cNvSpPr>
            <a:spLocks noChangeArrowheads="1"/>
          </p:cNvSpPr>
          <p:nvPr/>
        </p:nvSpPr>
        <p:spPr bwMode="auto">
          <a:xfrm rot="16200000">
            <a:off x="1784350" y="2555875"/>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209"/>
          <p:cNvSpPr>
            <a:spLocks noChangeArrowheads="1"/>
          </p:cNvSpPr>
          <p:nvPr/>
        </p:nvSpPr>
        <p:spPr bwMode="auto">
          <a:xfrm rot="16200000">
            <a:off x="1766888" y="2500313"/>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210"/>
          <p:cNvSpPr>
            <a:spLocks noChangeArrowheads="1"/>
          </p:cNvSpPr>
          <p:nvPr/>
        </p:nvSpPr>
        <p:spPr bwMode="auto">
          <a:xfrm rot="16200000">
            <a:off x="1784350" y="2443163"/>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211"/>
          <p:cNvSpPr>
            <a:spLocks noChangeArrowheads="1"/>
          </p:cNvSpPr>
          <p:nvPr/>
        </p:nvSpPr>
        <p:spPr bwMode="auto">
          <a:xfrm rot="16200000">
            <a:off x="1766888" y="2386013"/>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p</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212"/>
          <p:cNvSpPr>
            <a:spLocks noChangeArrowheads="1"/>
          </p:cNvSpPr>
          <p:nvPr/>
        </p:nvSpPr>
        <p:spPr bwMode="auto">
          <a:xfrm rot="16200000">
            <a:off x="1766888" y="2311400"/>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h</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213"/>
          <p:cNvSpPr>
            <a:spLocks noChangeArrowheads="1"/>
          </p:cNvSpPr>
          <p:nvPr/>
        </p:nvSpPr>
        <p:spPr bwMode="auto">
          <a:xfrm rot="16200000">
            <a:off x="1766888" y="2235200"/>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214"/>
          <p:cNvSpPr>
            <a:spLocks noChangeArrowheads="1"/>
          </p:cNvSpPr>
          <p:nvPr/>
        </p:nvSpPr>
        <p:spPr bwMode="auto">
          <a:xfrm rot="16200000">
            <a:off x="1784350" y="2176463"/>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215"/>
          <p:cNvSpPr>
            <a:spLocks noChangeArrowheads="1"/>
          </p:cNvSpPr>
          <p:nvPr/>
        </p:nvSpPr>
        <p:spPr bwMode="auto">
          <a:xfrm rot="16200000">
            <a:off x="1766888" y="2120900"/>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216"/>
          <p:cNvSpPr>
            <a:spLocks noChangeArrowheads="1"/>
          </p:cNvSpPr>
          <p:nvPr/>
        </p:nvSpPr>
        <p:spPr bwMode="auto">
          <a:xfrm rot="16200000">
            <a:off x="1766888" y="2046288"/>
            <a:ext cx="1254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Rectangle 217"/>
          <p:cNvSpPr>
            <a:spLocks noChangeArrowheads="1"/>
          </p:cNvSpPr>
          <p:nvPr/>
        </p:nvSpPr>
        <p:spPr bwMode="auto">
          <a:xfrm rot="16200000">
            <a:off x="1770063" y="1973263"/>
            <a:ext cx="12065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s</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 name="Rectangle 218"/>
          <p:cNvSpPr>
            <a:spLocks noChangeArrowheads="1"/>
          </p:cNvSpPr>
          <p:nvPr/>
        </p:nvSpPr>
        <p:spPr bwMode="auto">
          <a:xfrm rot="16200000">
            <a:off x="1784350" y="1919288"/>
            <a:ext cx="920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Helvetica"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6" name="Freeform 271"/>
          <p:cNvSpPr>
            <a:spLocks/>
          </p:cNvSpPr>
          <p:nvPr/>
        </p:nvSpPr>
        <p:spPr bwMode="auto">
          <a:xfrm>
            <a:off x="4748213" y="4256088"/>
            <a:ext cx="242887" cy="736600"/>
          </a:xfrm>
          <a:custGeom>
            <a:avLst/>
            <a:gdLst>
              <a:gd name="T0" fmla="*/ 0 w 297"/>
              <a:gd name="T1" fmla="*/ 446 h 820"/>
              <a:gd name="T2" fmla="*/ 0 w 297"/>
              <a:gd name="T3" fmla="*/ 446 h 820"/>
              <a:gd name="T4" fmla="*/ 6 w 297"/>
              <a:gd name="T5" fmla="*/ 454 h 820"/>
              <a:gd name="T6" fmla="*/ 12 w 297"/>
              <a:gd name="T7" fmla="*/ 462 h 820"/>
              <a:gd name="T8" fmla="*/ 18 w 297"/>
              <a:gd name="T9" fmla="*/ 469 h 820"/>
              <a:gd name="T10" fmla="*/ 24 w 297"/>
              <a:gd name="T11" fmla="*/ 477 h 820"/>
              <a:gd name="T12" fmla="*/ 30 w 297"/>
              <a:gd name="T13" fmla="*/ 485 h 820"/>
              <a:gd name="T14" fmla="*/ 37 w 297"/>
              <a:gd name="T15" fmla="*/ 492 h 820"/>
              <a:gd name="T16" fmla="*/ 43 w 297"/>
              <a:gd name="T17" fmla="*/ 500 h 820"/>
              <a:gd name="T18" fmla="*/ 49 w 297"/>
              <a:gd name="T19" fmla="*/ 508 h 820"/>
              <a:gd name="T20" fmla="*/ 55 w 297"/>
              <a:gd name="T21" fmla="*/ 515 h 820"/>
              <a:gd name="T22" fmla="*/ 61 w 297"/>
              <a:gd name="T23" fmla="*/ 523 h 820"/>
              <a:gd name="T24" fmla="*/ 67 w 297"/>
              <a:gd name="T25" fmla="*/ 531 h 820"/>
              <a:gd name="T26" fmla="*/ 73 w 297"/>
              <a:gd name="T27" fmla="*/ 538 h 820"/>
              <a:gd name="T28" fmla="*/ 79 w 297"/>
              <a:gd name="T29" fmla="*/ 546 h 820"/>
              <a:gd name="T30" fmla="*/ 85 w 297"/>
              <a:gd name="T31" fmla="*/ 554 h 820"/>
              <a:gd name="T32" fmla="*/ 91 w 297"/>
              <a:gd name="T33" fmla="*/ 561 h 820"/>
              <a:gd name="T34" fmla="*/ 97 w 297"/>
              <a:gd name="T35" fmla="*/ 569 h 820"/>
              <a:gd name="T36" fmla="*/ 103 w 297"/>
              <a:gd name="T37" fmla="*/ 576 h 820"/>
              <a:gd name="T38" fmla="*/ 109 w 297"/>
              <a:gd name="T39" fmla="*/ 582 h 820"/>
              <a:gd name="T40" fmla="*/ 115 w 297"/>
              <a:gd name="T41" fmla="*/ 587 h 820"/>
              <a:gd name="T42" fmla="*/ 121 w 297"/>
              <a:gd name="T43" fmla="*/ 590 h 820"/>
              <a:gd name="T44" fmla="*/ 127 w 297"/>
              <a:gd name="T45" fmla="*/ 589 h 820"/>
              <a:gd name="T46" fmla="*/ 133 w 297"/>
              <a:gd name="T47" fmla="*/ 582 h 820"/>
              <a:gd name="T48" fmla="*/ 139 w 297"/>
              <a:gd name="T49" fmla="*/ 568 h 820"/>
              <a:gd name="T50" fmla="*/ 145 w 297"/>
              <a:gd name="T51" fmla="*/ 543 h 820"/>
              <a:gd name="T52" fmla="*/ 151 w 297"/>
              <a:gd name="T53" fmla="*/ 505 h 820"/>
              <a:gd name="T54" fmla="*/ 157 w 297"/>
              <a:gd name="T55" fmla="*/ 453 h 820"/>
              <a:gd name="T56" fmla="*/ 164 w 297"/>
              <a:gd name="T57" fmla="*/ 387 h 820"/>
              <a:gd name="T58" fmla="*/ 170 w 297"/>
              <a:gd name="T59" fmla="*/ 310 h 820"/>
              <a:gd name="T60" fmla="*/ 176 w 297"/>
              <a:gd name="T61" fmla="*/ 226 h 820"/>
              <a:gd name="T62" fmla="*/ 182 w 297"/>
              <a:gd name="T63" fmla="*/ 144 h 820"/>
              <a:gd name="T64" fmla="*/ 188 w 297"/>
              <a:gd name="T65" fmla="*/ 73 h 820"/>
              <a:gd name="T66" fmla="*/ 194 w 297"/>
              <a:gd name="T67" fmla="*/ 22 h 820"/>
              <a:gd name="T68" fmla="*/ 200 w 297"/>
              <a:gd name="T69" fmla="*/ 0 h 820"/>
              <a:gd name="T70" fmla="*/ 206 w 297"/>
              <a:gd name="T71" fmla="*/ 9 h 820"/>
              <a:gd name="T72" fmla="*/ 212 w 297"/>
              <a:gd name="T73" fmla="*/ 50 h 820"/>
              <a:gd name="T74" fmla="*/ 218 w 297"/>
              <a:gd name="T75" fmla="*/ 118 h 820"/>
              <a:gd name="T76" fmla="*/ 224 w 297"/>
              <a:gd name="T77" fmla="*/ 206 h 820"/>
              <a:gd name="T78" fmla="*/ 230 w 297"/>
              <a:gd name="T79" fmla="*/ 304 h 820"/>
              <a:gd name="T80" fmla="*/ 236 w 297"/>
              <a:gd name="T81" fmla="*/ 402 h 820"/>
              <a:gd name="T82" fmla="*/ 242 w 297"/>
              <a:gd name="T83" fmla="*/ 494 h 820"/>
              <a:gd name="T84" fmla="*/ 248 w 297"/>
              <a:gd name="T85" fmla="*/ 575 h 820"/>
              <a:gd name="T86" fmla="*/ 254 w 297"/>
              <a:gd name="T87" fmla="*/ 641 h 820"/>
              <a:gd name="T88" fmla="*/ 260 w 297"/>
              <a:gd name="T89" fmla="*/ 692 h 820"/>
              <a:gd name="T90" fmla="*/ 266 w 297"/>
              <a:gd name="T91" fmla="*/ 732 h 820"/>
              <a:gd name="T92" fmla="*/ 272 w 297"/>
              <a:gd name="T93" fmla="*/ 760 h 820"/>
              <a:gd name="T94" fmla="*/ 278 w 297"/>
              <a:gd name="T95" fmla="*/ 782 h 820"/>
              <a:gd name="T96" fmla="*/ 284 w 297"/>
              <a:gd name="T97" fmla="*/ 798 h 820"/>
              <a:gd name="T98" fmla="*/ 291 w 297"/>
              <a:gd name="T99" fmla="*/ 810 h 820"/>
              <a:gd name="T100" fmla="*/ 297 w 297"/>
              <a:gd name="T101" fmla="*/ 82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7" h="820">
                <a:moveTo>
                  <a:pt x="0" y="446"/>
                </a:moveTo>
                <a:lnTo>
                  <a:pt x="0" y="446"/>
                </a:lnTo>
                <a:lnTo>
                  <a:pt x="6" y="454"/>
                </a:lnTo>
                <a:lnTo>
                  <a:pt x="12" y="462"/>
                </a:lnTo>
                <a:lnTo>
                  <a:pt x="18" y="469"/>
                </a:lnTo>
                <a:lnTo>
                  <a:pt x="24" y="477"/>
                </a:lnTo>
                <a:lnTo>
                  <a:pt x="30" y="485"/>
                </a:lnTo>
                <a:lnTo>
                  <a:pt x="37" y="492"/>
                </a:lnTo>
                <a:lnTo>
                  <a:pt x="43" y="500"/>
                </a:lnTo>
                <a:lnTo>
                  <a:pt x="49" y="508"/>
                </a:lnTo>
                <a:lnTo>
                  <a:pt x="55" y="515"/>
                </a:lnTo>
                <a:lnTo>
                  <a:pt x="61" y="523"/>
                </a:lnTo>
                <a:lnTo>
                  <a:pt x="67" y="531"/>
                </a:lnTo>
                <a:lnTo>
                  <a:pt x="73" y="538"/>
                </a:lnTo>
                <a:lnTo>
                  <a:pt x="79" y="546"/>
                </a:lnTo>
                <a:lnTo>
                  <a:pt x="85" y="554"/>
                </a:lnTo>
                <a:lnTo>
                  <a:pt x="91" y="561"/>
                </a:lnTo>
                <a:lnTo>
                  <a:pt x="97" y="569"/>
                </a:lnTo>
                <a:lnTo>
                  <a:pt x="103" y="576"/>
                </a:lnTo>
                <a:lnTo>
                  <a:pt x="109" y="582"/>
                </a:lnTo>
                <a:lnTo>
                  <a:pt x="115" y="587"/>
                </a:lnTo>
                <a:lnTo>
                  <a:pt x="121" y="590"/>
                </a:lnTo>
                <a:lnTo>
                  <a:pt x="127" y="589"/>
                </a:lnTo>
                <a:lnTo>
                  <a:pt x="133" y="582"/>
                </a:lnTo>
                <a:lnTo>
                  <a:pt x="139" y="568"/>
                </a:lnTo>
                <a:lnTo>
                  <a:pt x="145" y="543"/>
                </a:lnTo>
                <a:lnTo>
                  <a:pt x="151" y="505"/>
                </a:lnTo>
                <a:lnTo>
                  <a:pt x="157" y="453"/>
                </a:lnTo>
                <a:lnTo>
                  <a:pt x="164" y="387"/>
                </a:lnTo>
                <a:lnTo>
                  <a:pt x="170" y="310"/>
                </a:lnTo>
                <a:lnTo>
                  <a:pt x="176" y="226"/>
                </a:lnTo>
                <a:lnTo>
                  <a:pt x="182" y="144"/>
                </a:lnTo>
                <a:lnTo>
                  <a:pt x="188" y="73"/>
                </a:lnTo>
                <a:lnTo>
                  <a:pt x="194" y="22"/>
                </a:lnTo>
                <a:lnTo>
                  <a:pt x="200" y="0"/>
                </a:lnTo>
                <a:lnTo>
                  <a:pt x="206" y="9"/>
                </a:lnTo>
                <a:lnTo>
                  <a:pt x="212" y="50"/>
                </a:lnTo>
                <a:lnTo>
                  <a:pt x="218" y="118"/>
                </a:lnTo>
                <a:lnTo>
                  <a:pt x="224" y="206"/>
                </a:lnTo>
                <a:lnTo>
                  <a:pt x="230" y="304"/>
                </a:lnTo>
                <a:lnTo>
                  <a:pt x="236" y="402"/>
                </a:lnTo>
                <a:lnTo>
                  <a:pt x="242" y="494"/>
                </a:lnTo>
                <a:lnTo>
                  <a:pt x="248" y="575"/>
                </a:lnTo>
                <a:lnTo>
                  <a:pt x="254" y="641"/>
                </a:lnTo>
                <a:lnTo>
                  <a:pt x="260" y="692"/>
                </a:lnTo>
                <a:lnTo>
                  <a:pt x="266" y="732"/>
                </a:lnTo>
                <a:lnTo>
                  <a:pt x="272" y="760"/>
                </a:lnTo>
                <a:lnTo>
                  <a:pt x="278" y="782"/>
                </a:lnTo>
                <a:lnTo>
                  <a:pt x="284" y="798"/>
                </a:lnTo>
                <a:lnTo>
                  <a:pt x="291" y="810"/>
                </a:lnTo>
                <a:lnTo>
                  <a:pt x="297" y="820"/>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272"/>
          <p:cNvSpPr>
            <a:spLocks/>
          </p:cNvSpPr>
          <p:nvPr/>
        </p:nvSpPr>
        <p:spPr bwMode="auto">
          <a:xfrm>
            <a:off x="4991100" y="4241800"/>
            <a:ext cx="242887" cy="1092200"/>
          </a:xfrm>
          <a:custGeom>
            <a:avLst/>
            <a:gdLst>
              <a:gd name="T0" fmla="*/ 0 w 296"/>
              <a:gd name="T1" fmla="*/ 836 h 1215"/>
              <a:gd name="T2" fmla="*/ 0 w 296"/>
              <a:gd name="T3" fmla="*/ 836 h 1215"/>
              <a:gd name="T4" fmla="*/ 6 w 296"/>
              <a:gd name="T5" fmla="*/ 845 h 1215"/>
              <a:gd name="T6" fmla="*/ 12 w 296"/>
              <a:gd name="T7" fmla="*/ 853 h 1215"/>
              <a:gd name="T8" fmla="*/ 18 w 296"/>
              <a:gd name="T9" fmla="*/ 860 h 1215"/>
              <a:gd name="T10" fmla="*/ 24 w 296"/>
              <a:gd name="T11" fmla="*/ 867 h 1215"/>
              <a:gd name="T12" fmla="*/ 30 w 296"/>
              <a:gd name="T13" fmla="*/ 871 h 1215"/>
              <a:gd name="T14" fmla="*/ 36 w 296"/>
              <a:gd name="T15" fmla="*/ 872 h 1215"/>
              <a:gd name="T16" fmla="*/ 42 w 296"/>
              <a:gd name="T17" fmla="*/ 867 h 1215"/>
              <a:gd name="T18" fmla="*/ 48 w 296"/>
              <a:gd name="T19" fmla="*/ 852 h 1215"/>
              <a:gd name="T20" fmla="*/ 54 w 296"/>
              <a:gd name="T21" fmla="*/ 822 h 1215"/>
              <a:gd name="T22" fmla="*/ 60 w 296"/>
              <a:gd name="T23" fmla="*/ 771 h 1215"/>
              <a:gd name="T24" fmla="*/ 66 w 296"/>
              <a:gd name="T25" fmla="*/ 694 h 1215"/>
              <a:gd name="T26" fmla="*/ 72 w 296"/>
              <a:gd name="T27" fmla="*/ 590 h 1215"/>
              <a:gd name="T28" fmla="*/ 78 w 296"/>
              <a:gd name="T29" fmla="*/ 462 h 1215"/>
              <a:gd name="T30" fmla="*/ 84 w 296"/>
              <a:gd name="T31" fmla="*/ 323 h 1215"/>
              <a:gd name="T32" fmla="*/ 90 w 296"/>
              <a:gd name="T33" fmla="*/ 187 h 1215"/>
              <a:gd name="T34" fmla="*/ 96 w 296"/>
              <a:gd name="T35" fmla="*/ 76 h 1215"/>
              <a:gd name="T36" fmla="*/ 102 w 296"/>
              <a:gd name="T37" fmla="*/ 9 h 1215"/>
              <a:gd name="T38" fmla="*/ 108 w 296"/>
              <a:gd name="T39" fmla="*/ 0 h 1215"/>
              <a:gd name="T40" fmla="*/ 114 w 296"/>
              <a:gd name="T41" fmla="*/ 52 h 1215"/>
              <a:gd name="T42" fmla="*/ 120 w 296"/>
              <a:gd name="T43" fmla="*/ 156 h 1215"/>
              <a:gd name="T44" fmla="*/ 127 w 296"/>
              <a:gd name="T45" fmla="*/ 296 h 1215"/>
              <a:gd name="T46" fmla="*/ 133 w 296"/>
              <a:gd name="T47" fmla="*/ 451 h 1215"/>
              <a:gd name="T48" fmla="*/ 139 w 296"/>
              <a:gd name="T49" fmla="*/ 603 h 1215"/>
              <a:gd name="T50" fmla="*/ 145 w 296"/>
              <a:gd name="T51" fmla="*/ 736 h 1215"/>
              <a:gd name="T52" fmla="*/ 151 w 296"/>
              <a:gd name="T53" fmla="*/ 843 h 1215"/>
              <a:gd name="T54" fmla="*/ 157 w 296"/>
              <a:gd name="T55" fmla="*/ 923 h 1215"/>
              <a:gd name="T56" fmla="*/ 163 w 296"/>
              <a:gd name="T57" fmla="*/ 980 h 1215"/>
              <a:gd name="T58" fmla="*/ 169 w 296"/>
              <a:gd name="T59" fmla="*/ 1018 h 1215"/>
              <a:gd name="T60" fmla="*/ 175 w 296"/>
              <a:gd name="T61" fmla="*/ 1043 h 1215"/>
              <a:gd name="T62" fmla="*/ 181 w 296"/>
              <a:gd name="T63" fmla="*/ 1060 h 1215"/>
              <a:gd name="T64" fmla="*/ 187 w 296"/>
              <a:gd name="T65" fmla="*/ 1073 h 1215"/>
              <a:gd name="T66" fmla="*/ 193 w 296"/>
              <a:gd name="T67" fmla="*/ 1083 h 1215"/>
              <a:gd name="T68" fmla="*/ 199 w 296"/>
              <a:gd name="T69" fmla="*/ 1091 h 1215"/>
              <a:gd name="T70" fmla="*/ 205 w 296"/>
              <a:gd name="T71" fmla="*/ 1100 h 1215"/>
              <a:gd name="T72" fmla="*/ 211 w 296"/>
              <a:gd name="T73" fmla="*/ 1107 h 1215"/>
              <a:gd name="T74" fmla="*/ 217 w 296"/>
              <a:gd name="T75" fmla="*/ 1115 h 1215"/>
              <a:gd name="T76" fmla="*/ 223 w 296"/>
              <a:gd name="T77" fmla="*/ 1123 h 1215"/>
              <a:gd name="T78" fmla="*/ 229 w 296"/>
              <a:gd name="T79" fmla="*/ 1130 h 1215"/>
              <a:gd name="T80" fmla="*/ 235 w 296"/>
              <a:gd name="T81" fmla="*/ 1138 h 1215"/>
              <a:gd name="T82" fmla="*/ 241 w 296"/>
              <a:gd name="T83" fmla="*/ 1146 h 1215"/>
              <a:gd name="T84" fmla="*/ 247 w 296"/>
              <a:gd name="T85" fmla="*/ 1154 h 1215"/>
              <a:gd name="T86" fmla="*/ 254 w 296"/>
              <a:gd name="T87" fmla="*/ 1161 h 1215"/>
              <a:gd name="T88" fmla="*/ 260 w 296"/>
              <a:gd name="T89" fmla="*/ 1169 h 1215"/>
              <a:gd name="T90" fmla="*/ 266 w 296"/>
              <a:gd name="T91" fmla="*/ 1177 h 1215"/>
              <a:gd name="T92" fmla="*/ 272 w 296"/>
              <a:gd name="T93" fmla="*/ 1184 h 1215"/>
              <a:gd name="T94" fmla="*/ 278 w 296"/>
              <a:gd name="T95" fmla="*/ 1192 h 1215"/>
              <a:gd name="T96" fmla="*/ 284 w 296"/>
              <a:gd name="T97" fmla="*/ 1200 h 1215"/>
              <a:gd name="T98" fmla="*/ 290 w 296"/>
              <a:gd name="T99" fmla="*/ 1207 h 1215"/>
              <a:gd name="T100" fmla="*/ 296 w 296"/>
              <a:gd name="T101"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1215">
                <a:moveTo>
                  <a:pt x="0" y="836"/>
                </a:moveTo>
                <a:lnTo>
                  <a:pt x="0" y="836"/>
                </a:lnTo>
                <a:lnTo>
                  <a:pt x="6" y="845"/>
                </a:lnTo>
                <a:lnTo>
                  <a:pt x="12" y="853"/>
                </a:lnTo>
                <a:lnTo>
                  <a:pt x="18" y="860"/>
                </a:lnTo>
                <a:lnTo>
                  <a:pt x="24" y="867"/>
                </a:lnTo>
                <a:lnTo>
                  <a:pt x="30" y="871"/>
                </a:lnTo>
                <a:lnTo>
                  <a:pt x="36" y="872"/>
                </a:lnTo>
                <a:lnTo>
                  <a:pt x="42" y="867"/>
                </a:lnTo>
                <a:lnTo>
                  <a:pt x="48" y="852"/>
                </a:lnTo>
                <a:lnTo>
                  <a:pt x="54" y="822"/>
                </a:lnTo>
                <a:lnTo>
                  <a:pt x="60" y="771"/>
                </a:lnTo>
                <a:lnTo>
                  <a:pt x="66" y="694"/>
                </a:lnTo>
                <a:lnTo>
                  <a:pt x="72" y="590"/>
                </a:lnTo>
                <a:lnTo>
                  <a:pt x="78" y="462"/>
                </a:lnTo>
                <a:lnTo>
                  <a:pt x="84" y="323"/>
                </a:lnTo>
                <a:lnTo>
                  <a:pt x="90" y="187"/>
                </a:lnTo>
                <a:lnTo>
                  <a:pt x="96" y="76"/>
                </a:lnTo>
                <a:lnTo>
                  <a:pt x="102" y="9"/>
                </a:lnTo>
                <a:lnTo>
                  <a:pt x="108" y="0"/>
                </a:lnTo>
                <a:lnTo>
                  <a:pt x="114" y="52"/>
                </a:lnTo>
                <a:lnTo>
                  <a:pt x="120" y="156"/>
                </a:lnTo>
                <a:lnTo>
                  <a:pt x="127" y="296"/>
                </a:lnTo>
                <a:lnTo>
                  <a:pt x="133" y="451"/>
                </a:lnTo>
                <a:lnTo>
                  <a:pt x="139" y="603"/>
                </a:lnTo>
                <a:lnTo>
                  <a:pt x="145" y="736"/>
                </a:lnTo>
                <a:lnTo>
                  <a:pt x="151" y="843"/>
                </a:lnTo>
                <a:lnTo>
                  <a:pt x="157" y="923"/>
                </a:lnTo>
                <a:lnTo>
                  <a:pt x="163" y="980"/>
                </a:lnTo>
                <a:lnTo>
                  <a:pt x="169" y="1018"/>
                </a:lnTo>
                <a:lnTo>
                  <a:pt x="175" y="1043"/>
                </a:lnTo>
                <a:lnTo>
                  <a:pt x="181" y="1060"/>
                </a:lnTo>
                <a:lnTo>
                  <a:pt x="187" y="1073"/>
                </a:lnTo>
                <a:lnTo>
                  <a:pt x="193" y="1083"/>
                </a:lnTo>
                <a:lnTo>
                  <a:pt x="199" y="1091"/>
                </a:lnTo>
                <a:lnTo>
                  <a:pt x="205" y="1100"/>
                </a:lnTo>
                <a:lnTo>
                  <a:pt x="211" y="1107"/>
                </a:lnTo>
                <a:lnTo>
                  <a:pt x="217" y="1115"/>
                </a:lnTo>
                <a:lnTo>
                  <a:pt x="223" y="1123"/>
                </a:lnTo>
                <a:lnTo>
                  <a:pt x="229" y="1130"/>
                </a:lnTo>
                <a:lnTo>
                  <a:pt x="235" y="1138"/>
                </a:lnTo>
                <a:lnTo>
                  <a:pt x="241" y="1146"/>
                </a:lnTo>
                <a:lnTo>
                  <a:pt x="247" y="1154"/>
                </a:lnTo>
                <a:lnTo>
                  <a:pt x="254" y="1161"/>
                </a:lnTo>
                <a:lnTo>
                  <a:pt x="260" y="1169"/>
                </a:lnTo>
                <a:lnTo>
                  <a:pt x="266" y="1177"/>
                </a:lnTo>
                <a:lnTo>
                  <a:pt x="272" y="1184"/>
                </a:lnTo>
                <a:lnTo>
                  <a:pt x="278" y="1192"/>
                </a:lnTo>
                <a:lnTo>
                  <a:pt x="284" y="1200"/>
                </a:lnTo>
                <a:lnTo>
                  <a:pt x="290" y="1207"/>
                </a:lnTo>
                <a:lnTo>
                  <a:pt x="296" y="1215"/>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273"/>
          <p:cNvSpPr>
            <a:spLocks/>
          </p:cNvSpPr>
          <p:nvPr/>
        </p:nvSpPr>
        <p:spPr bwMode="auto">
          <a:xfrm>
            <a:off x="5233988" y="5334000"/>
            <a:ext cx="4762" cy="6350"/>
          </a:xfrm>
          <a:custGeom>
            <a:avLst/>
            <a:gdLst>
              <a:gd name="T0" fmla="*/ 0 w 6"/>
              <a:gd name="T1" fmla="*/ 0 h 8"/>
              <a:gd name="T2" fmla="*/ 0 w 6"/>
              <a:gd name="T3" fmla="*/ 0 h 8"/>
              <a:gd name="T4" fmla="*/ 6 w 6"/>
              <a:gd name="T5" fmla="*/ 8 h 8"/>
            </a:gdLst>
            <a:ahLst/>
            <a:cxnLst>
              <a:cxn ang="0">
                <a:pos x="T0" y="T1"/>
              </a:cxn>
              <a:cxn ang="0">
                <a:pos x="T2" y="T3"/>
              </a:cxn>
              <a:cxn ang="0">
                <a:pos x="T4" y="T5"/>
              </a:cxn>
            </a:cxnLst>
            <a:rect l="0" t="0" r="r" b="b"/>
            <a:pathLst>
              <a:path w="6" h="8">
                <a:moveTo>
                  <a:pt x="0" y="0"/>
                </a:moveTo>
                <a:lnTo>
                  <a:pt x="0" y="0"/>
                </a:lnTo>
                <a:lnTo>
                  <a:pt x="6" y="8"/>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3" name="テキスト ボックス 282"/>
          <p:cNvSpPr txBox="1"/>
          <p:nvPr/>
        </p:nvSpPr>
        <p:spPr>
          <a:xfrm>
            <a:off x="4891700" y="3417007"/>
            <a:ext cx="2452916" cy="646331"/>
          </a:xfrm>
          <a:prstGeom prst="rect">
            <a:avLst/>
          </a:prstGeom>
          <a:noFill/>
        </p:spPr>
        <p:txBody>
          <a:bodyPr wrap="none" rtlCol="0">
            <a:spAutoFit/>
          </a:bodyPr>
          <a:lstStyle/>
          <a:p>
            <a:r>
              <a:rPr kumimoji="1" lang="ja-JP" altLang="en-US" dirty="0">
                <a:latin typeface="+mn-ea"/>
                <a:cs typeface="Verdana" panose="020B0604030504040204" pitchFamily="34" charset="0"/>
              </a:rPr>
              <a:t>全吸収ピーク：</a:t>
            </a:r>
            <a:r>
              <a:rPr kumimoji="1" lang="en-US" altLang="ja-JP" dirty="0">
                <a:latin typeface="+mn-ea"/>
                <a:cs typeface="Verdana" panose="020B0604030504040204" pitchFamily="34" charset="0"/>
              </a:rPr>
              <a:t>511keV</a:t>
            </a:r>
          </a:p>
          <a:p>
            <a:r>
              <a:rPr kumimoji="1" lang="ja-JP" altLang="en-US" dirty="0">
                <a:latin typeface="+mn-ea"/>
                <a:cs typeface="Verdana" panose="020B0604030504040204" pitchFamily="34" charset="0"/>
              </a:rPr>
              <a:t>　　</a:t>
            </a:r>
            <a:r>
              <a:rPr kumimoji="1" lang="en-US" altLang="ja-JP" dirty="0">
                <a:latin typeface="+mn-ea"/>
                <a:cs typeface="Verdana" panose="020B0604030504040204" pitchFamily="34" charset="0"/>
              </a:rPr>
              <a:t>2.29±0.21%</a:t>
            </a:r>
            <a:r>
              <a:rPr kumimoji="1" lang="ja-JP" altLang="en-US" dirty="0">
                <a:latin typeface="+mn-ea"/>
                <a:cs typeface="Verdana" panose="020B0604030504040204" pitchFamily="34" charset="0"/>
              </a:rPr>
              <a:t> </a:t>
            </a:r>
            <a:r>
              <a:rPr kumimoji="1" lang="en-US" altLang="ja-JP" dirty="0">
                <a:latin typeface="+mn-ea"/>
                <a:cs typeface="Verdana" panose="020B0604030504040204" pitchFamily="34" charset="0"/>
              </a:rPr>
              <a:t>(FWHM)</a:t>
            </a:r>
            <a:endParaRPr kumimoji="1" lang="ja-JP" altLang="en-US" dirty="0">
              <a:latin typeface="+mn-ea"/>
              <a:cs typeface="Verdana" panose="020B0604030504040204" pitchFamily="34" charset="0"/>
            </a:endParaRPr>
          </a:p>
        </p:txBody>
      </p:sp>
      <p:sp>
        <p:nvSpPr>
          <p:cNvPr id="284" name="テキスト ボックス 283"/>
          <p:cNvSpPr txBox="1"/>
          <p:nvPr/>
        </p:nvSpPr>
        <p:spPr>
          <a:xfrm>
            <a:off x="4715765" y="2194817"/>
            <a:ext cx="2674130" cy="646331"/>
          </a:xfrm>
          <a:prstGeom prst="rect">
            <a:avLst/>
          </a:prstGeom>
          <a:noFill/>
        </p:spPr>
        <p:txBody>
          <a:bodyPr wrap="square" rtlCol="0">
            <a:spAutoFit/>
          </a:bodyPr>
          <a:lstStyle/>
          <a:p>
            <a:r>
              <a:rPr kumimoji="1" lang="ja-JP" altLang="en-US" dirty="0">
                <a:latin typeface="+mn-ea"/>
                <a:cs typeface="Verdana" panose="020B0604030504040204" pitchFamily="34" charset="0"/>
              </a:rPr>
              <a:t>エスケープピーク：</a:t>
            </a:r>
            <a:r>
              <a:rPr kumimoji="1" lang="en-US" altLang="ja-JP" dirty="0">
                <a:latin typeface="+mn-ea"/>
                <a:cs typeface="Verdana" panose="020B0604030504040204" pitchFamily="34" charset="0"/>
              </a:rPr>
              <a:t>481keV</a:t>
            </a:r>
          </a:p>
          <a:p>
            <a:r>
              <a:rPr kumimoji="1" lang="ja-JP" altLang="en-US" dirty="0">
                <a:latin typeface="+mn-ea"/>
                <a:cs typeface="Verdana" panose="020B0604030504040204" pitchFamily="34" charset="0"/>
              </a:rPr>
              <a:t>　　　</a:t>
            </a:r>
            <a:r>
              <a:rPr kumimoji="1" lang="en-US" altLang="ja-JP" dirty="0">
                <a:latin typeface="+mn-ea"/>
                <a:cs typeface="Verdana" panose="020B0604030504040204" pitchFamily="34" charset="0"/>
              </a:rPr>
              <a:t>2.28±0.36%</a:t>
            </a:r>
            <a:r>
              <a:rPr kumimoji="1" lang="ja-JP" altLang="en-US" dirty="0">
                <a:latin typeface="+mn-ea"/>
                <a:cs typeface="Verdana" panose="020B0604030504040204" pitchFamily="34" charset="0"/>
              </a:rPr>
              <a:t> </a:t>
            </a:r>
            <a:r>
              <a:rPr kumimoji="1" lang="en-US" altLang="ja-JP" dirty="0">
                <a:latin typeface="+mn-ea"/>
                <a:cs typeface="Verdana" panose="020B0604030504040204" pitchFamily="34" charset="0"/>
              </a:rPr>
              <a:t>(FWHM)</a:t>
            </a:r>
            <a:endParaRPr kumimoji="1" lang="ja-JP" altLang="en-US" dirty="0">
              <a:latin typeface="+mn-ea"/>
              <a:cs typeface="Verdana" panose="020B0604030504040204" pitchFamily="34" charset="0"/>
            </a:endParaRPr>
          </a:p>
        </p:txBody>
      </p:sp>
      <p:cxnSp>
        <p:nvCxnSpPr>
          <p:cNvPr id="285" name="直線矢印コネクタ 284"/>
          <p:cNvCxnSpPr>
            <a:cxnSpLocks/>
          </p:cNvCxnSpPr>
          <p:nvPr/>
        </p:nvCxnSpPr>
        <p:spPr>
          <a:xfrm flipH="1">
            <a:off x="5087937" y="3744119"/>
            <a:ext cx="0" cy="4128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直線矢印コネクタ 285"/>
          <p:cNvCxnSpPr>
            <a:cxnSpLocks/>
          </p:cNvCxnSpPr>
          <p:nvPr/>
        </p:nvCxnSpPr>
        <p:spPr>
          <a:xfrm>
            <a:off x="4908566" y="2506528"/>
            <a:ext cx="0" cy="1682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330198" y="4667831"/>
            <a:ext cx="2332690" cy="584775"/>
          </a:xfrm>
          <a:prstGeom prst="rect">
            <a:avLst/>
          </a:prstGeom>
          <a:noFill/>
        </p:spPr>
        <p:txBody>
          <a:bodyPr wrap="none" rtlCol="0">
            <a:spAutoFit/>
          </a:bodyPr>
          <a:lstStyle/>
          <a:p>
            <a:r>
              <a:rPr lang="ja-JP" altLang="en-US" sz="1600" dirty="0">
                <a:latin typeface="+mn-ea"/>
              </a:rPr>
              <a:t>目標分解能</a:t>
            </a:r>
            <a:r>
              <a:rPr lang="en-US" altLang="ja-JP" sz="1600" dirty="0">
                <a:latin typeface="+mn-ea"/>
              </a:rPr>
              <a:t>1.1%@511keV</a:t>
            </a:r>
          </a:p>
          <a:p>
            <a:r>
              <a:rPr lang="en-US" altLang="ja-JP" sz="1600" dirty="0">
                <a:latin typeface="+mn-ea"/>
              </a:rPr>
              <a:t>(0.5%@ Q</a:t>
            </a:r>
            <a:r>
              <a:rPr lang="ja-JP" altLang="en-US" sz="1600" dirty="0">
                <a:latin typeface="+mn-ea"/>
              </a:rPr>
              <a:t>値</a:t>
            </a:r>
            <a:r>
              <a:rPr lang="en-US" altLang="ja-JP" sz="1600" dirty="0">
                <a:latin typeface="+mn-ea"/>
              </a:rPr>
              <a:t>)</a:t>
            </a:r>
          </a:p>
        </p:txBody>
      </p:sp>
      <p:sp>
        <p:nvSpPr>
          <p:cNvPr id="294" name="テキスト ボックス 293"/>
          <p:cNvSpPr txBox="1"/>
          <p:nvPr/>
        </p:nvSpPr>
        <p:spPr>
          <a:xfrm rot="1252800">
            <a:off x="2797260" y="4004706"/>
            <a:ext cx="3751091" cy="646331"/>
          </a:xfrm>
          <a:prstGeom prst="rect">
            <a:avLst/>
          </a:prstGeom>
          <a:noFill/>
        </p:spPr>
        <p:txBody>
          <a:bodyPr wrap="none" rtlCol="0">
            <a:spAutoFit/>
          </a:bodyPr>
          <a:lstStyle/>
          <a:p>
            <a:r>
              <a:rPr kumimoji="1" lang="en-US" altLang="ja-JP" sz="3600" dirty="0">
                <a:solidFill>
                  <a:srgbClr val="00B050">
                    <a:alpha val="32000"/>
                  </a:srgbClr>
                </a:solidFill>
                <a:latin typeface="Arial Black" panose="020B0A04020102020204" pitchFamily="34" charset="0"/>
              </a:rPr>
              <a:t>PRELIMINARY</a:t>
            </a:r>
            <a:endParaRPr kumimoji="1" lang="ja-JP" altLang="en-US" sz="3600" dirty="0">
              <a:solidFill>
                <a:srgbClr val="00B050">
                  <a:alpha val="32000"/>
                </a:srgbClr>
              </a:solidFill>
              <a:latin typeface="Arial Black" panose="020B0A04020102020204" pitchFamily="34" charset="0"/>
            </a:endParaRPr>
          </a:p>
        </p:txBody>
      </p:sp>
      <p:sp>
        <p:nvSpPr>
          <p:cNvPr id="295" name="スライド番号プレースホルダー 294"/>
          <p:cNvSpPr>
            <a:spLocks noGrp="1"/>
          </p:cNvSpPr>
          <p:nvPr>
            <p:ph type="sldNum" sz="quarter" idx="12"/>
          </p:nvPr>
        </p:nvSpPr>
        <p:spPr/>
        <p:txBody>
          <a:bodyPr/>
          <a:lstStyle/>
          <a:p>
            <a:fld id="{E5E85C2D-2073-4350-A318-8CC6110534BB}" type="slidenum">
              <a:rPr kumimoji="1" lang="ja-JP" altLang="en-US" smtClean="0"/>
              <a:t>14</a:t>
            </a:fld>
            <a:endParaRPr kumimoji="1" lang="ja-JP" altLang="en-US"/>
          </a:p>
        </p:txBody>
      </p:sp>
    </p:spTree>
    <p:extLst>
      <p:ext uri="{BB962C8B-B14F-4D97-AF65-F5344CB8AC3E}">
        <p14:creationId xmlns:p14="http://schemas.microsoft.com/office/powerpoint/2010/main" val="2134683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2621" y="94675"/>
            <a:ext cx="7834414" cy="923487"/>
          </a:xfrm>
        </p:spPr>
        <p:txBody>
          <a:bodyPr/>
          <a:lstStyle/>
          <a:p>
            <a:r>
              <a:rPr lang="ja-JP" altLang="en-US" dirty="0"/>
              <a:t>まとめ</a:t>
            </a:r>
            <a:endParaRPr kumimoji="1" lang="ja-JP" altLang="en-US" dirty="0"/>
          </a:p>
        </p:txBody>
      </p:sp>
      <p:sp>
        <p:nvSpPr>
          <p:cNvPr id="3" name="コンテンツ プレースホルダー 2"/>
          <p:cNvSpPr>
            <a:spLocks noGrp="1"/>
          </p:cNvSpPr>
          <p:nvPr>
            <p:ph idx="1"/>
          </p:nvPr>
        </p:nvSpPr>
        <p:spPr>
          <a:xfrm>
            <a:off x="382621" y="1076528"/>
            <a:ext cx="8333362" cy="5781472"/>
          </a:xfrm>
        </p:spPr>
        <p:txBody>
          <a:bodyPr>
            <a:normAutofit/>
          </a:bodyPr>
          <a:lstStyle/>
          <a:p>
            <a:r>
              <a:rPr lang="en-US" altLang="ja-JP" dirty="0"/>
              <a:t>AXEL</a:t>
            </a:r>
            <a:r>
              <a:rPr lang="ja-JP" altLang="en-US" dirty="0"/>
              <a:t>実験（高圧キセノンガス</a:t>
            </a:r>
            <a:r>
              <a:rPr lang="en-US" altLang="ja-JP" dirty="0"/>
              <a:t>TPC</a:t>
            </a:r>
            <a:r>
              <a:rPr lang="ja-JP" altLang="en-US" dirty="0"/>
              <a:t>） </a:t>
            </a:r>
            <a:r>
              <a:rPr lang="en-US" altLang="ja-JP" dirty="0"/>
              <a:t>for</a:t>
            </a:r>
            <a:r>
              <a:rPr lang="ja-JP" altLang="en-US" dirty="0"/>
              <a:t> </a:t>
            </a:r>
            <a:r>
              <a:rPr lang="en-US" altLang="ja-JP" dirty="0"/>
              <a:t>0νββ</a:t>
            </a:r>
            <a:r>
              <a:rPr lang="ja-JP" altLang="en-US" dirty="0"/>
              <a:t>探索</a:t>
            </a:r>
            <a:endParaRPr lang="en-US" altLang="ja-JP" dirty="0"/>
          </a:p>
          <a:p>
            <a:pPr lvl="1"/>
            <a:r>
              <a:rPr lang="ja-JP" altLang="en-US" dirty="0"/>
              <a:t>高エネルギー分解能・大質量・低</a:t>
            </a:r>
            <a:r>
              <a:rPr lang="en-US" altLang="ja-JP" dirty="0"/>
              <a:t>BG</a:t>
            </a:r>
            <a:r>
              <a:rPr lang="ja-JP" altLang="en-US" dirty="0"/>
              <a:t> </a:t>
            </a:r>
            <a:r>
              <a:rPr lang="en-US" altLang="ja-JP" dirty="0"/>
              <a:t>by</a:t>
            </a:r>
            <a:r>
              <a:rPr lang="ja-JP" altLang="en-US" dirty="0"/>
              <a:t> トラッキング</a:t>
            </a:r>
            <a:endParaRPr lang="en-US" altLang="ja-JP" dirty="0"/>
          </a:p>
          <a:p>
            <a:pPr lvl="1"/>
            <a:endParaRPr lang="en-US" altLang="ja-JP" dirty="0"/>
          </a:p>
          <a:p>
            <a:r>
              <a:rPr lang="en-US" altLang="ja-JP" dirty="0"/>
              <a:t>180L</a:t>
            </a:r>
            <a:r>
              <a:rPr lang="ja-JP" altLang="en-US" dirty="0"/>
              <a:t>の大型試作機の</a:t>
            </a:r>
            <a:r>
              <a:rPr lang="en-US" altLang="ja-JP" dirty="0"/>
              <a:t>phase-1</a:t>
            </a:r>
            <a:r>
              <a:rPr lang="ja-JP" altLang="en-US" dirty="0"/>
              <a:t>（</a:t>
            </a:r>
            <a:r>
              <a:rPr lang="en-US" altLang="ja-JP" dirty="0"/>
              <a:t>3</a:t>
            </a:r>
            <a:r>
              <a:rPr lang="ja-JP" altLang="en-US" dirty="0"/>
              <a:t>ユニット）</a:t>
            </a:r>
            <a:endParaRPr lang="en-US" altLang="ja-JP" dirty="0"/>
          </a:p>
          <a:p>
            <a:pPr lvl="1"/>
            <a:r>
              <a:rPr lang="ja-JP" altLang="en-US" dirty="0"/>
              <a:t>完成 ⇒ データ取得 ⇒ </a:t>
            </a:r>
            <a:r>
              <a:rPr lang="en-US" altLang="ja-JP" dirty="0"/>
              <a:t>511keV</a:t>
            </a:r>
            <a:r>
              <a:rPr lang="ja-JP" altLang="en-US" dirty="0"/>
              <a:t>のピークを分離！</a:t>
            </a:r>
            <a:endParaRPr lang="en-US" altLang="ja-JP" dirty="0"/>
          </a:p>
          <a:p>
            <a:pPr lvl="1"/>
            <a:r>
              <a:rPr lang="ja-JP" altLang="en-US" dirty="0"/>
              <a:t>解析詰め中＆問題洗い出し中</a:t>
            </a:r>
            <a:endParaRPr lang="en-US" altLang="ja-JP" dirty="0"/>
          </a:p>
          <a:p>
            <a:pPr lvl="1"/>
            <a:endParaRPr lang="en-US" altLang="ja-JP" dirty="0"/>
          </a:p>
          <a:p>
            <a:r>
              <a:rPr lang="ja-JP" altLang="en-US" dirty="0"/>
              <a:t>今後</a:t>
            </a:r>
            <a:endParaRPr lang="en-US" altLang="ja-JP" dirty="0"/>
          </a:p>
          <a:p>
            <a:pPr lvl="1"/>
            <a:r>
              <a:rPr lang="en-US" altLang="ja-JP" dirty="0"/>
              <a:t>2019</a:t>
            </a:r>
            <a:r>
              <a:rPr lang="ja-JP" altLang="en-US" dirty="0"/>
              <a:t>年度中：</a:t>
            </a:r>
            <a:r>
              <a:rPr lang="en-US" altLang="ja-JP" dirty="0"/>
              <a:t>phase-2</a:t>
            </a:r>
            <a:r>
              <a:rPr lang="ja-JP" altLang="en-US" dirty="0"/>
              <a:t>（</a:t>
            </a:r>
            <a:r>
              <a:rPr lang="en-US" altLang="ja-JP" dirty="0"/>
              <a:t>12</a:t>
            </a:r>
            <a:r>
              <a:rPr lang="ja-JP" altLang="en-US" dirty="0"/>
              <a:t>ユニット化）</a:t>
            </a:r>
            <a:endParaRPr lang="en-US" altLang="ja-JP" dirty="0"/>
          </a:p>
          <a:p>
            <a:pPr lvl="1"/>
            <a:r>
              <a:rPr lang="en-US" altLang="ja-JP" dirty="0"/>
              <a:t>2020</a:t>
            </a:r>
            <a:r>
              <a:rPr lang="ja-JP" altLang="en-US" dirty="0"/>
              <a:t>年度前半：</a:t>
            </a:r>
            <a:r>
              <a:rPr lang="en-US" altLang="ja-JP" dirty="0"/>
              <a:t>phase-3</a:t>
            </a:r>
            <a:r>
              <a:rPr lang="ja-JP" altLang="en-US" dirty="0"/>
              <a:t>（</a:t>
            </a:r>
            <a:r>
              <a:rPr lang="en-US" altLang="ja-JP" dirty="0"/>
              <a:t>27</a:t>
            </a:r>
            <a:r>
              <a:rPr lang="ja-JP" altLang="en-US" dirty="0"/>
              <a:t>ユニット化）</a:t>
            </a:r>
            <a:endParaRPr lang="en-US" altLang="ja-JP" dirty="0"/>
          </a:p>
          <a:p>
            <a:pPr lvl="1"/>
            <a:r>
              <a:rPr lang="en-US" altLang="ja-JP" dirty="0"/>
              <a:t>2020</a:t>
            </a:r>
            <a:r>
              <a:rPr lang="ja-JP" altLang="en-US" dirty="0"/>
              <a:t>年度中：</a:t>
            </a:r>
            <a:r>
              <a:rPr lang="en-US" altLang="ja-JP" dirty="0"/>
              <a:t>2.5MeV</a:t>
            </a:r>
            <a:r>
              <a:rPr lang="ja-JP" altLang="en-US" dirty="0" err="1"/>
              <a:t>での</a:t>
            </a:r>
            <a:r>
              <a:rPr lang="ja-JP" altLang="en-US" dirty="0"/>
              <a:t>性能評価</a:t>
            </a:r>
            <a:endParaRPr lang="en-US" altLang="ja-JP" dirty="0"/>
          </a:p>
          <a:p>
            <a:pPr lvl="1"/>
            <a:r>
              <a:rPr lang="ja-JP" altLang="en-US" dirty="0"/>
              <a:t>その後：</a:t>
            </a:r>
            <a:r>
              <a:rPr lang="en-US" altLang="ja-JP" dirty="0"/>
              <a:t>1000L(40kg)</a:t>
            </a:r>
            <a:r>
              <a:rPr lang="ja-JP" altLang="en-US" dirty="0"/>
              <a:t> 建設</a:t>
            </a:r>
            <a:endParaRPr lang="en-US" altLang="ja-JP" dirty="0"/>
          </a:p>
          <a:p>
            <a:pPr lvl="1"/>
            <a:r>
              <a:rPr lang="ja-JP" altLang="en-US" dirty="0"/>
              <a:t>陽イオン検出、バリウム（</a:t>
            </a:r>
            <a:r>
              <a:rPr lang="en-US" altLang="ja-JP" dirty="0"/>
              <a:t>136Xe</a:t>
            </a:r>
            <a:r>
              <a:rPr lang="ja-JP" altLang="en-US" dirty="0"/>
              <a:t>の娘核）タグの</a:t>
            </a:r>
            <a:r>
              <a:rPr lang="en-US" altLang="ja-JP" dirty="0"/>
              <a:t>R&amp;D</a:t>
            </a:r>
            <a:r>
              <a:rPr lang="ja-JP" altLang="en-US" dirty="0"/>
              <a:t>も</a:t>
            </a:r>
            <a:endParaRPr lang="en-US" altLang="ja-JP" dirty="0"/>
          </a:p>
          <a:p>
            <a:endParaRPr lang="en-US" altLang="ja-JP" dirty="0"/>
          </a:p>
        </p:txBody>
      </p:sp>
      <p:sp>
        <p:nvSpPr>
          <p:cNvPr id="5" name="スライド番号プレースホルダー 4"/>
          <p:cNvSpPr>
            <a:spLocks noGrp="1"/>
          </p:cNvSpPr>
          <p:nvPr>
            <p:ph type="sldNum" sz="quarter" idx="12"/>
          </p:nvPr>
        </p:nvSpPr>
        <p:spPr/>
        <p:txBody>
          <a:bodyPr/>
          <a:lstStyle/>
          <a:p>
            <a:fld id="{E5E85C2D-2073-4350-A318-8CC6110534BB}" type="slidenum">
              <a:rPr kumimoji="1" lang="ja-JP" altLang="en-US" smtClean="0"/>
              <a:t>15</a:t>
            </a:fld>
            <a:endParaRPr kumimoji="1" lang="ja-JP" altLang="en-US"/>
          </a:p>
        </p:txBody>
      </p:sp>
    </p:spTree>
    <p:extLst>
      <p:ext uri="{BB962C8B-B14F-4D97-AF65-F5344CB8AC3E}">
        <p14:creationId xmlns:p14="http://schemas.microsoft.com/office/powerpoint/2010/main" val="101138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t>16</a:t>
            </a:fld>
            <a:endParaRPr kumimoji="1" lang="ja-JP" altLang="en-US"/>
          </a:p>
        </p:txBody>
      </p:sp>
    </p:spTree>
    <p:extLst>
      <p:ext uri="{BB962C8B-B14F-4D97-AF65-F5344CB8AC3E}">
        <p14:creationId xmlns:p14="http://schemas.microsoft.com/office/powerpoint/2010/main" val="2842816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2945" y="93093"/>
            <a:ext cx="7886700" cy="1325563"/>
          </a:xfrm>
        </p:spPr>
        <p:txBody>
          <a:bodyPr/>
          <a:lstStyle/>
          <a:p>
            <a:r>
              <a:rPr kumimoji="1" lang="ja-JP" altLang="en-US" dirty="0"/>
              <a:t>ニュートリノ質量の与え方</a:t>
            </a:r>
          </a:p>
        </p:txBody>
      </p:sp>
      <p:sp>
        <p:nvSpPr>
          <p:cNvPr id="3" name="コンテンツ プレースホルダー 2"/>
          <p:cNvSpPr>
            <a:spLocks noGrp="1"/>
          </p:cNvSpPr>
          <p:nvPr>
            <p:ph idx="1"/>
          </p:nvPr>
        </p:nvSpPr>
        <p:spPr>
          <a:xfrm>
            <a:off x="460421" y="1343612"/>
            <a:ext cx="7762875" cy="5248355"/>
          </a:xfrm>
        </p:spPr>
        <p:txBody>
          <a:bodyPr>
            <a:normAutofit/>
          </a:bodyPr>
          <a:lstStyle/>
          <a:p>
            <a:r>
              <a:rPr kumimoji="1" lang="ja-JP" altLang="en-US" sz="2400" dirty="0"/>
              <a:t>標準模型</a:t>
            </a:r>
            <a:r>
              <a:rPr lang="ja-JP" altLang="en-US" sz="2400" dirty="0"/>
              <a:t>に</a:t>
            </a:r>
            <a:r>
              <a:rPr kumimoji="1" lang="ja-JP" altLang="en-US" sz="2400" dirty="0"/>
              <a:t>右巻きニュートリノ</a:t>
            </a:r>
            <a:r>
              <a:rPr kumimoji="1" lang="en-US" altLang="ja-JP" sz="2400" dirty="0" err="1"/>
              <a:t>ν</a:t>
            </a:r>
            <a:r>
              <a:rPr kumimoji="1" lang="en-US" altLang="ja-JP" sz="2400" baseline="-25000" dirty="0" err="1"/>
              <a:t>R</a:t>
            </a:r>
            <a:r>
              <a:rPr kumimoji="1" lang="ja-JP" altLang="en-US" sz="2400" dirty="0"/>
              <a:t>を追加</a:t>
            </a:r>
            <a:endParaRPr kumimoji="1" lang="en-US" altLang="ja-JP" sz="2400" dirty="0"/>
          </a:p>
          <a:p>
            <a:endParaRPr lang="en-US" altLang="ja-JP" sz="2400" dirty="0"/>
          </a:p>
          <a:p>
            <a:endParaRPr lang="en-US" altLang="ja-JP" sz="2400" dirty="0"/>
          </a:p>
          <a:p>
            <a:r>
              <a:rPr lang="ja-JP" altLang="en-US" sz="2400" dirty="0"/>
              <a:t>ディラック粒子の場合</a:t>
            </a:r>
            <a:endParaRPr lang="en-US" altLang="ja-JP" sz="2400" dirty="0"/>
          </a:p>
          <a:p>
            <a:pPr lvl="1"/>
            <a:r>
              <a:rPr lang="ja-JP" altLang="en-US" sz="2000" dirty="0"/>
              <a:t>マヨラナ質量項は禁止：</a:t>
            </a:r>
            <a:r>
              <a:rPr lang="en-US" altLang="ja-JP" sz="2000" dirty="0"/>
              <a:t>m</a:t>
            </a:r>
            <a:r>
              <a:rPr lang="en-US" altLang="ja-JP" sz="2000" baseline="-25000" dirty="0"/>
              <a:t>L</a:t>
            </a:r>
            <a:r>
              <a:rPr lang="en-US" altLang="ja-JP" sz="2000" dirty="0"/>
              <a:t>=0</a:t>
            </a:r>
            <a:r>
              <a:rPr lang="ja-JP" altLang="en-US" sz="2000" dirty="0" err="1"/>
              <a:t>、</a:t>
            </a:r>
            <a:r>
              <a:rPr lang="en-US" altLang="ja-JP" sz="2000" dirty="0" err="1"/>
              <a:t>m</a:t>
            </a:r>
            <a:r>
              <a:rPr lang="en-US" altLang="ja-JP" sz="2000" baseline="-25000" dirty="0" err="1"/>
              <a:t>R</a:t>
            </a:r>
            <a:r>
              <a:rPr lang="en-US" altLang="ja-JP" sz="2000" dirty="0"/>
              <a:t>=0</a:t>
            </a:r>
          </a:p>
          <a:p>
            <a:pPr lvl="1"/>
            <a:r>
              <a:rPr lang="ja-JP" altLang="en-US" sz="2000" dirty="0"/>
              <a:t>ディラック質量項（</a:t>
            </a:r>
            <a:r>
              <a:rPr lang="en-US" altLang="ja-JP" sz="2000" dirty="0" err="1"/>
              <a:t>m</a:t>
            </a:r>
            <a:r>
              <a:rPr lang="en-US" altLang="ja-JP" sz="2000" baseline="-25000" dirty="0" err="1"/>
              <a:t>D</a:t>
            </a:r>
            <a:r>
              <a:rPr lang="ja-JP" altLang="en-US" sz="2000" dirty="0"/>
              <a:t>）による</a:t>
            </a:r>
            <a:endParaRPr lang="en-US" altLang="ja-JP" sz="2000" dirty="0"/>
          </a:p>
          <a:p>
            <a:pPr lvl="1"/>
            <a:r>
              <a:rPr lang="ja-JP" altLang="en-US" sz="2000" dirty="0"/>
              <a:t>普通のフェルミオン（電子やクオーク）と同じ機構</a:t>
            </a:r>
            <a:endParaRPr lang="en-US" altLang="ja-JP" sz="2000" dirty="0"/>
          </a:p>
          <a:p>
            <a:pPr lvl="1"/>
            <a:r>
              <a:rPr lang="ja-JP" altLang="en-US" sz="2000" dirty="0"/>
              <a:t>しかし</a:t>
            </a:r>
            <a:r>
              <a:rPr lang="en-US" altLang="ja-JP" sz="2000" dirty="0" err="1"/>
              <a:t>yukawa</a:t>
            </a:r>
            <a:r>
              <a:rPr lang="ja-JP" altLang="en-US" sz="2000" dirty="0"/>
              <a:t>結合をめちゃ小さく取らねばならぬ</a:t>
            </a:r>
            <a:endParaRPr lang="en-US" altLang="ja-JP" sz="2000" dirty="0"/>
          </a:p>
          <a:p>
            <a:r>
              <a:rPr lang="ja-JP" altLang="en-US" sz="2400" b="1" u="sng" dirty="0">
                <a:solidFill>
                  <a:srgbClr val="FF0000"/>
                </a:solidFill>
              </a:rPr>
              <a:t>マヨラナ粒子</a:t>
            </a:r>
            <a:r>
              <a:rPr lang="ja-JP" altLang="en-US" sz="2400" dirty="0"/>
              <a:t>の場合</a:t>
            </a:r>
            <a:endParaRPr lang="en-US" altLang="ja-JP" sz="2400" dirty="0"/>
          </a:p>
          <a:p>
            <a:pPr lvl="1"/>
            <a:r>
              <a:rPr kumimoji="1" lang="ja-JP" altLang="en-US" sz="2000" dirty="0"/>
              <a:t>ディラック質量項＋マヨラナ質量項が可能</a:t>
            </a:r>
            <a:endParaRPr kumimoji="1" lang="en-US" altLang="ja-JP" sz="2000" dirty="0"/>
          </a:p>
          <a:p>
            <a:pPr lvl="1"/>
            <a:r>
              <a:rPr lang="ja-JP" altLang="en-US" sz="2000" dirty="0"/>
              <a:t>中性フェルミオンにのみ許された機構</a:t>
            </a:r>
            <a:endParaRPr lang="en-US" altLang="ja-JP" sz="2000" dirty="0"/>
          </a:p>
          <a:p>
            <a:pPr lvl="1"/>
            <a:r>
              <a:rPr kumimoji="1" lang="ja-JP" altLang="en-US" sz="2000" dirty="0"/>
              <a:t>特に</a:t>
            </a:r>
            <a:r>
              <a:rPr kumimoji="1" lang="en-US" altLang="ja-JP" sz="2000" dirty="0" err="1"/>
              <a:t>m</a:t>
            </a:r>
            <a:r>
              <a:rPr kumimoji="1" lang="en-US" altLang="ja-JP" sz="2000" baseline="-25000" dirty="0" err="1"/>
              <a:t>R</a:t>
            </a:r>
            <a:r>
              <a:rPr kumimoji="1" lang="en-US" altLang="ja-JP" sz="2000" dirty="0"/>
              <a:t>&gt;&gt;M</a:t>
            </a:r>
            <a:r>
              <a:rPr kumimoji="1" lang="en-US" altLang="ja-JP" sz="2000" baseline="-25000" dirty="0"/>
              <a:t>W</a:t>
            </a:r>
            <a:r>
              <a:rPr kumimoji="1" lang="ja-JP" altLang="en-US" sz="2000" dirty="0"/>
              <a:t>の場合、</a:t>
            </a:r>
            <a:r>
              <a:rPr kumimoji="1" lang="ja-JP" altLang="en-US" sz="2000" b="1" u="sng" dirty="0">
                <a:solidFill>
                  <a:srgbClr val="FF0000"/>
                </a:solidFill>
              </a:rPr>
              <a:t>シーソー機構</a:t>
            </a:r>
            <a:endParaRPr kumimoji="1" lang="en-US" altLang="ja-JP" sz="2000" b="1" u="sng" dirty="0">
              <a:solidFill>
                <a:srgbClr val="FF0000"/>
              </a:solidFill>
            </a:endParaRPr>
          </a:p>
          <a:p>
            <a:pPr lvl="1"/>
            <a:r>
              <a:rPr kumimoji="1" lang="en-US" altLang="ja-JP" sz="2000" dirty="0"/>
              <a:t>m</a:t>
            </a:r>
            <a:r>
              <a:rPr kumimoji="1" lang="en-US" altLang="ja-JP" sz="2000" baseline="-25000" dirty="0"/>
              <a:t>L</a:t>
            </a:r>
            <a:r>
              <a:rPr kumimoji="1" lang="en-US" altLang="ja-JP" sz="2000" dirty="0"/>
              <a:t>=0</a:t>
            </a:r>
            <a:r>
              <a:rPr kumimoji="1" lang="ja-JP" altLang="en-US" sz="2000" dirty="0"/>
              <a:t>と仮定することが多い　（</a:t>
            </a:r>
            <a:r>
              <a:rPr kumimoji="1" lang="en-US" altLang="ja-JP" sz="2000" dirty="0"/>
              <a:t>m</a:t>
            </a:r>
            <a:r>
              <a:rPr kumimoji="1" lang="en-US" altLang="ja-JP" sz="2000" baseline="-25000" dirty="0"/>
              <a:t>L</a:t>
            </a:r>
            <a:r>
              <a:rPr kumimoji="1" lang="ja-JP" altLang="en-US" sz="2000" dirty="0"/>
              <a:t>は</a:t>
            </a:r>
            <a:r>
              <a:rPr kumimoji="1" lang="en-US" altLang="ja-JP" sz="2000" dirty="0"/>
              <a:t>3</a:t>
            </a:r>
            <a:r>
              <a:rPr kumimoji="1" lang="ja-JP" altLang="en-US" sz="2000" dirty="0"/>
              <a:t>重項ヒッグス</a:t>
            </a:r>
            <a:r>
              <a:rPr kumimoji="1" lang="en-US" altLang="ja-JP" sz="2000" dirty="0"/>
              <a:t>H</a:t>
            </a:r>
            <a:r>
              <a:rPr kumimoji="1" lang="en-US" altLang="ja-JP" sz="2000" baseline="30000" dirty="0"/>
              <a:t>(3)</a:t>
            </a:r>
            <a:r>
              <a:rPr kumimoji="1" lang="ja-JP" altLang="en-US" sz="2000" dirty="0"/>
              <a:t>をいれて</a:t>
            </a:r>
            <a:r>
              <a:rPr kumimoji="1" lang="en-US" altLang="ja-JP" sz="2000" dirty="0"/>
              <a:t>m</a:t>
            </a:r>
            <a:r>
              <a:rPr kumimoji="1" lang="en-US" altLang="ja-JP" sz="2000" baseline="-25000" dirty="0"/>
              <a:t>L</a:t>
            </a:r>
            <a:r>
              <a:rPr kumimoji="1" lang="en-US" altLang="ja-JP" sz="2000" dirty="0"/>
              <a:t>&lt;&lt;M</a:t>
            </a:r>
            <a:r>
              <a:rPr kumimoji="1" lang="en-US" altLang="ja-JP" sz="2000" baseline="-25000" dirty="0"/>
              <a:t>W</a:t>
            </a:r>
            <a:r>
              <a:rPr kumimoji="1" lang="ja-JP" altLang="en-US" sz="2000" dirty="0"/>
              <a:t>なら導入可能。</a:t>
            </a:r>
            <a:r>
              <a:rPr kumimoji="1" lang="en-US" altLang="ja-JP" sz="2000" dirty="0"/>
              <a:t>ρ</a:t>
            </a:r>
            <a:r>
              <a:rPr kumimoji="1" lang="ja-JP" altLang="en-US" sz="2000" dirty="0"/>
              <a:t>パラメータの測定値がほぼ</a:t>
            </a:r>
            <a:r>
              <a:rPr kumimoji="1" lang="en-US" altLang="ja-JP" sz="2000" dirty="0"/>
              <a:t>1</a:t>
            </a:r>
            <a:r>
              <a:rPr kumimoji="1" lang="ja-JP" altLang="en-US" sz="2000" dirty="0"/>
              <a:t>なので）</a:t>
            </a:r>
            <a:endParaRPr kumimoji="1" lang="en-US" altLang="ja-JP" sz="2000" dirty="0"/>
          </a:p>
        </p:txBody>
      </p:sp>
      <p:pic>
        <p:nvPicPr>
          <p:cNvPr id="1028" name="Picture 4" descr="\begin{align*}&#10;  \mathcal{L}_m=-\frac{1}{2}&#10;  \left( \begin{array}{2,1}&#10;  \overline{(\nu_L)^c} &amp; \overline{\nu_R} \end{array} \right)&#10;  \left( \begin{array}{2,2}&#10;  m_L &amp; m_D \\ m_D &amp; m_R^* \end{array} \right)&#10;  \left( \begin{array}{1,2}&#10;  \nu_L \\ (\nu_R)^c \end{array} \right)&#10;+{\rm h.c.}&#10;\end{alig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00" y="1868465"/>
            <a:ext cx="6979976" cy="665278"/>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17</a:t>
            </a:fld>
            <a:endParaRPr kumimoji="1" lang="ja-JP" altLang="en-US"/>
          </a:p>
        </p:txBody>
      </p:sp>
      <p:sp>
        <p:nvSpPr>
          <p:cNvPr id="5" name="正方形/長方形 4"/>
          <p:cNvSpPr/>
          <p:nvPr/>
        </p:nvSpPr>
        <p:spPr>
          <a:xfrm>
            <a:off x="9247163" y="4933071"/>
            <a:ext cx="3477163" cy="156151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dirty="0"/>
              <a:t>シーソー機構</a:t>
            </a:r>
            <a:endParaRPr kumimoji="1" lang="en-US" altLang="ja-JP" dirty="0"/>
          </a:p>
          <a:p>
            <a:r>
              <a:rPr kumimoji="1" lang="ja-JP" altLang="en-US" dirty="0"/>
              <a:t>・</a:t>
            </a:r>
            <a:r>
              <a:rPr kumimoji="1" lang="en-US" altLang="ja-JP" dirty="0"/>
              <a:t>Type-I</a:t>
            </a:r>
            <a:r>
              <a:rPr kumimoji="1" lang="ja-JP" altLang="en-US" dirty="0"/>
              <a:t>：重い右巻きニュートリノ</a:t>
            </a:r>
            <a:endParaRPr kumimoji="1" lang="en-US" altLang="ja-JP" dirty="0"/>
          </a:p>
          <a:p>
            <a:r>
              <a:rPr kumimoji="1" lang="ja-JP" altLang="en-US" dirty="0"/>
              <a:t>・</a:t>
            </a:r>
            <a:r>
              <a:rPr kumimoji="1" lang="en-US" altLang="ja-JP" dirty="0"/>
              <a:t>Type-II</a:t>
            </a:r>
            <a:r>
              <a:rPr kumimoji="1" lang="ja-JP" altLang="en-US" dirty="0"/>
              <a:t>：ヒッグスダブレット</a:t>
            </a:r>
            <a:endParaRPr kumimoji="1" lang="en-US" altLang="ja-JP" dirty="0"/>
          </a:p>
          <a:p>
            <a:r>
              <a:rPr kumimoji="1" lang="ja-JP" altLang="en-US" dirty="0"/>
              <a:t>・</a:t>
            </a:r>
            <a:r>
              <a:rPr kumimoji="1" lang="en-US" altLang="ja-JP" dirty="0"/>
              <a:t>Type-III</a:t>
            </a:r>
            <a:r>
              <a:rPr kumimoji="1" lang="ja-JP" altLang="en-US" dirty="0"/>
              <a:t>：</a:t>
            </a:r>
            <a:r>
              <a:rPr kumimoji="1" lang="en-US" altLang="ja-JP" dirty="0"/>
              <a:t>SUSY</a:t>
            </a:r>
          </a:p>
          <a:p>
            <a:r>
              <a:rPr kumimoji="1" lang="ja-JP" altLang="en-US" dirty="0"/>
              <a:t>・・・？</a:t>
            </a:r>
          </a:p>
        </p:txBody>
      </p:sp>
      <p:pic>
        <p:nvPicPr>
          <p:cNvPr id="6" name="図 5"/>
          <p:cNvPicPr>
            <a:picLocks noChangeAspect="1"/>
          </p:cNvPicPr>
          <p:nvPr/>
        </p:nvPicPr>
        <p:blipFill rotWithShape="1">
          <a:blip r:embed="rId3"/>
          <a:srcRect l="24325" t="17926" r="28057" b="41196"/>
          <a:stretch/>
        </p:blipFill>
        <p:spPr>
          <a:xfrm>
            <a:off x="9247163" y="1253584"/>
            <a:ext cx="3076668" cy="2778058"/>
          </a:xfrm>
          <a:prstGeom prst="rect">
            <a:avLst/>
          </a:prstGeom>
        </p:spPr>
      </p:pic>
      <p:sp>
        <p:nvSpPr>
          <p:cNvPr id="7" name="正方形/長方形 6"/>
          <p:cNvSpPr/>
          <p:nvPr/>
        </p:nvSpPr>
        <p:spPr>
          <a:xfrm>
            <a:off x="9884531" y="4157695"/>
            <a:ext cx="2049561" cy="3252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a:t>arXiv:1303.6912</a:t>
            </a:r>
            <a:endParaRPr kumimoji="1" lang="ja-JP" altLang="en-US" dirty="0"/>
          </a:p>
        </p:txBody>
      </p:sp>
    </p:spTree>
    <p:extLst>
      <p:ext uri="{BB962C8B-B14F-4D97-AF65-F5344CB8AC3E}">
        <p14:creationId xmlns:p14="http://schemas.microsoft.com/office/powerpoint/2010/main" val="248067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シーソー機構</a:t>
            </a:r>
            <a:endParaRPr kumimoji="1" lang="ja-JP" altLang="en-US" dirty="0"/>
          </a:p>
        </p:txBody>
      </p:sp>
      <p:sp>
        <p:nvSpPr>
          <p:cNvPr id="3" name="コンテンツ プレースホルダー 2"/>
          <p:cNvSpPr>
            <a:spLocks noGrp="1"/>
          </p:cNvSpPr>
          <p:nvPr>
            <p:ph idx="1"/>
          </p:nvPr>
        </p:nvSpPr>
        <p:spPr>
          <a:xfrm>
            <a:off x="628650" y="1609645"/>
            <a:ext cx="7762875" cy="5248355"/>
          </a:xfrm>
        </p:spPr>
        <p:txBody>
          <a:bodyPr>
            <a:normAutofit/>
          </a:bodyPr>
          <a:lstStyle/>
          <a:p>
            <a:r>
              <a:rPr kumimoji="1" lang="ja-JP" altLang="en-US" sz="2400" dirty="0"/>
              <a:t>標準模型</a:t>
            </a:r>
            <a:r>
              <a:rPr lang="ja-JP" altLang="en-US" sz="2400" dirty="0"/>
              <a:t>に”重いマヨラナ”</a:t>
            </a:r>
            <a:r>
              <a:rPr kumimoji="1" lang="ja-JP" altLang="en-US" sz="2400" dirty="0"/>
              <a:t>右巻きニュートリノ</a:t>
            </a:r>
            <a:r>
              <a:rPr kumimoji="1" lang="en-US" altLang="ja-JP" sz="2400" dirty="0"/>
              <a:t>N</a:t>
            </a:r>
            <a:r>
              <a:rPr kumimoji="1" lang="en-US" altLang="ja-JP" sz="2400" baseline="-25000" dirty="0"/>
              <a:t>R</a:t>
            </a:r>
            <a:r>
              <a:rPr kumimoji="1" lang="ja-JP" altLang="en-US" sz="2400" dirty="0"/>
              <a:t>を追加</a:t>
            </a:r>
            <a:endParaRPr kumimoji="1" lang="en-US" altLang="ja-JP" sz="2400" dirty="0"/>
          </a:p>
          <a:p>
            <a:endParaRPr lang="en-US" altLang="ja-JP" sz="2400" dirty="0"/>
          </a:p>
          <a:p>
            <a:endParaRPr lang="en-US" altLang="ja-JP" sz="2400" dirty="0"/>
          </a:p>
          <a:p>
            <a:endParaRPr lang="en-US" altLang="ja-JP" sz="2400" dirty="0"/>
          </a:p>
          <a:p>
            <a:r>
              <a:rPr lang="ja-JP" altLang="en-US" sz="2400" dirty="0"/>
              <a:t>対角化すると、</a:t>
            </a:r>
            <a:endParaRPr lang="en-US" altLang="ja-JP" sz="2400" dirty="0"/>
          </a:p>
          <a:p>
            <a:endParaRPr lang="en-US" altLang="ja-JP" sz="2400" dirty="0"/>
          </a:p>
          <a:p>
            <a:endParaRPr lang="en-US" altLang="ja-JP" sz="2400" dirty="0"/>
          </a:p>
          <a:p>
            <a:endParaRPr lang="en-US" altLang="ja-JP" sz="2400" dirty="0"/>
          </a:p>
          <a:p>
            <a:r>
              <a:rPr lang="ja-JP" altLang="en-US" sz="2400" dirty="0"/>
              <a:t>このとき、普通のニュートリノもマヨラナ粒子になる</a:t>
            </a:r>
            <a:endParaRPr lang="en-US" altLang="ja-JP" sz="2400" dirty="0"/>
          </a:p>
          <a:p>
            <a:pPr lvl="1"/>
            <a:endParaRPr kumimoji="1" lang="en-US" altLang="ja-JP" sz="2000" dirty="0"/>
          </a:p>
        </p:txBody>
      </p:sp>
      <p:pic>
        <p:nvPicPr>
          <p:cNvPr id="1028" name="Picture 4" descr="\begin{align*}&#10;  \mathcal{L}_m=-\frac{1}{2}&#10;  \left( \begin{array}{2,1}&#10;  \overline{(\nu_L)^c} &amp; \overline{\nu_R} \end{array} \right)&#10;  \left( \begin{array}{2,2}&#10;  m_L &amp; m_D \\ m_D &amp; m_R^* \end{array} \right)&#10;  \left( \begin{array}{1,2}&#10;  \nu_L \\ (\nu_R)^c \end{array} \right)&#10;+{\rm h.c.}&#10;\end{alig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549" y="2353396"/>
            <a:ext cx="6979976" cy="665278"/>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rotWithShape="1">
          <a:blip r:embed="rId3"/>
          <a:srcRect l="40124" t="67682" r="40207" b="23156"/>
          <a:stretch/>
        </p:blipFill>
        <p:spPr>
          <a:xfrm rot="395978">
            <a:off x="5869332" y="3885288"/>
            <a:ext cx="2826177" cy="629359"/>
          </a:xfrm>
          <a:prstGeom prst="rect">
            <a:avLst/>
          </a:prstGeom>
        </p:spPr>
      </p:pic>
      <p:pic>
        <p:nvPicPr>
          <p:cNvPr id="10" name="図 9"/>
          <p:cNvPicPr>
            <a:picLocks noChangeAspect="1"/>
          </p:cNvPicPr>
          <p:nvPr/>
        </p:nvPicPr>
        <p:blipFill rotWithShape="1">
          <a:blip r:embed="rId3"/>
          <a:srcRect l="44174" t="43820" r="27190" b="45317"/>
          <a:stretch/>
        </p:blipFill>
        <p:spPr>
          <a:xfrm>
            <a:off x="1258712" y="3901281"/>
            <a:ext cx="4114580" cy="746126"/>
          </a:xfrm>
          <a:prstGeom prst="rect">
            <a:avLst/>
          </a:prstGeom>
        </p:spPr>
      </p:pic>
      <p:sp>
        <p:nvSpPr>
          <p:cNvPr id="8" name="テキスト ボックス 7"/>
          <p:cNvSpPr txBox="1"/>
          <p:nvPr/>
        </p:nvSpPr>
        <p:spPr>
          <a:xfrm>
            <a:off x="3906457" y="3083355"/>
            <a:ext cx="3763723" cy="369332"/>
          </a:xfrm>
          <a:prstGeom prst="rect">
            <a:avLst/>
          </a:prstGeom>
          <a:noFill/>
        </p:spPr>
        <p:txBody>
          <a:bodyPr wrap="none" rtlCol="0">
            <a:spAutoFit/>
          </a:bodyPr>
          <a:lstStyle/>
          <a:p>
            <a:r>
              <a:rPr kumimoji="1" lang="ja-JP" altLang="en-US" dirty="0"/>
              <a:t>ただし、</a:t>
            </a:r>
            <a:r>
              <a:rPr kumimoji="1" lang="en-US" altLang="ja-JP" dirty="0"/>
              <a:t>m</a:t>
            </a:r>
            <a:r>
              <a:rPr kumimoji="1" lang="en-US" altLang="ja-JP" baseline="-25000" dirty="0"/>
              <a:t>L</a:t>
            </a:r>
            <a:r>
              <a:rPr kumimoji="1" lang="en-US" altLang="ja-JP" dirty="0"/>
              <a:t>=0,</a:t>
            </a:r>
            <a:r>
              <a:rPr kumimoji="1" lang="ja-JP" altLang="en-US" dirty="0"/>
              <a:t> </a:t>
            </a:r>
            <a:r>
              <a:rPr kumimoji="1" lang="en-US" altLang="ja-JP" dirty="0" err="1"/>
              <a:t>m</a:t>
            </a:r>
            <a:r>
              <a:rPr kumimoji="1" lang="en-US" altLang="ja-JP" baseline="-25000" dirty="0" err="1"/>
              <a:t>R</a:t>
            </a:r>
            <a:r>
              <a:rPr kumimoji="1" lang="en-US" altLang="ja-JP" dirty="0"/>
              <a:t>&gt;&gt;M</a:t>
            </a:r>
            <a:r>
              <a:rPr kumimoji="1" lang="en-US" altLang="ja-JP" baseline="-25000" dirty="0"/>
              <a:t>W</a:t>
            </a:r>
            <a:r>
              <a:rPr kumimoji="1" lang="en-US" altLang="ja-JP" dirty="0"/>
              <a:t>,</a:t>
            </a:r>
            <a:r>
              <a:rPr kumimoji="1" lang="ja-JP" altLang="en-US" dirty="0"/>
              <a:t> </a:t>
            </a:r>
            <a:r>
              <a:rPr kumimoji="1" lang="en-US" altLang="ja-JP" dirty="0" err="1"/>
              <a:t>m</a:t>
            </a:r>
            <a:r>
              <a:rPr kumimoji="1" lang="en-US" altLang="ja-JP" baseline="-25000" dirty="0" err="1"/>
              <a:t>D</a:t>
            </a:r>
            <a:r>
              <a:rPr kumimoji="1" lang="ja-JP" altLang="en-US" dirty="0"/>
              <a:t>～</a:t>
            </a:r>
            <a:r>
              <a:rPr kumimoji="1" lang="en-US" altLang="ja-JP" dirty="0"/>
              <a:t>1GeV</a:t>
            </a:r>
            <a:endParaRPr kumimoji="1" lang="ja-JP" altLang="en-US" baseline="-25000" dirty="0"/>
          </a:p>
        </p:txBody>
      </p:sp>
      <p:sp>
        <p:nvSpPr>
          <p:cNvPr id="13" name="吹き出し: 角を丸めた四角形 12"/>
          <p:cNvSpPr/>
          <p:nvPr/>
        </p:nvSpPr>
        <p:spPr>
          <a:xfrm>
            <a:off x="5513524" y="4452522"/>
            <a:ext cx="1029253" cy="668118"/>
          </a:xfrm>
          <a:prstGeom prst="wedgeRoundRectCallout">
            <a:avLst>
              <a:gd name="adj1" fmla="val 23523"/>
              <a:gd name="adj2" fmla="val -793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軽い！</a:t>
            </a:r>
            <a:endParaRPr kumimoji="1" lang="en-US" altLang="ja-JP" dirty="0"/>
          </a:p>
          <a:p>
            <a:pPr algn="ctr"/>
            <a:r>
              <a:rPr kumimoji="1" lang="en-US" altLang="ja-JP" dirty="0"/>
              <a:t>~</a:t>
            </a:r>
            <a:r>
              <a:rPr kumimoji="1" lang="en-US" altLang="ja-JP" dirty="0" err="1"/>
              <a:t>meV</a:t>
            </a:r>
            <a:endParaRPr kumimoji="1" lang="ja-JP" altLang="en-US" dirty="0"/>
          </a:p>
        </p:txBody>
      </p:sp>
      <p:sp>
        <p:nvSpPr>
          <p:cNvPr id="14" name="吹き出し: 角を丸めた四角形 13"/>
          <p:cNvSpPr/>
          <p:nvPr/>
        </p:nvSpPr>
        <p:spPr>
          <a:xfrm>
            <a:off x="7355090" y="4647408"/>
            <a:ext cx="1696227" cy="733854"/>
          </a:xfrm>
          <a:prstGeom prst="wedgeRoundRectCallout">
            <a:avLst>
              <a:gd name="adj1" fmla="val -21797"/>
              <a:gd name="adj2" fmla="val -7635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重い！</a:t>
            </a:r>
            <a:endParaRPr kumimoji="1" lang="en-US" altLang="ja-JP" dirty="0"/>
          </a:p>
          <a:p>
            <a:pPr algn="ctr"/>
            <a:r>
              <a:rPr kumimoji="1" lang="ja-JP" altLang="en-US" dirty="0"/>
              <a:t>（～</a:t>
            </a:r>
            <a:r>
              <a:rPr kumimoji="1" lang="en-US" altLang="ja-JP" dirty="0"/>
              <a:t>10</a:t>
            </a:r>
            <a:r>
              <a:rPr kumimoji="1" lang="en-US" altLang="ja-JP" baseline="30000" dirty="0"/>
              <a:t>14</a:t>
            </a:r>
            <a:r>
              <a:rPr kumimoji="1" lang="en-US" altLang="ja-JP" dirty="0"/>
              <a:t>GeV</a:t>
            </a:r>
            <a:r>
              <a:rPr kumimoji="1" lang="ja-JP" altLang="en-US" dirty="0"/>
              <a:t>）</a:t>
            </a:r>
          </a:p>
        </p:txBody>
      </p:sp>
      <p:sp>
        <p:nvSpPr>
          <p:cNvPr id="9" name="正方形/長方形 8"/>
          <p:cNvSpPr/>
          <p:nvPr/>
        </p:nvSpPr>
        <p:spPr>
          <a:xfrm>
            <a:off x="3786491" y="2639908"/>
            <a:ext cx="187980" cy="18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tx1"/>
                </a:solidFill>
              </a:rPr>
              <a:t>N</a:t>
            </a:r>
            <a:endParaRPr kumimoji="1" lang="ja-JP" altLang="en-US" i="1" dirty="0">
              <a:solidFill>
                <a:schemeClr val="tx1"/>
              </a:solidFill>
            </a:endParaRPr>
          </a:p>
        </p:txBody>
      </p:sp>
      <p:sp>
        <p:nvSpPr>
          <p:cNvPr id="18" name="正方形/長方形 17"/>
          <p:cNvSpPr/>
          <p:nvPr/>
        </p:nvSpPr>
        <p:spPr>
          <a:xfrm>
            <a:off x="6729715" y="2768547"/>
            <a:ext cx="187980" cy="18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tx1"/>
                </a:solidFill>
              </a:rPr>
              <a:t>N</a:t>
            </a:r>
            <a:endParaRPr kumimoji="1" lang="ja-JP" altLang="en-US" i="1" dirty="0">
              <a:solidFill>
                <a:schemeClr val="tx1"/>
              </a:solidFill>
            </a:endParaRPr>
          </a:p>
        </p:txBody>
      </p:sp>
      <p:pic>
        <p:nvPicPr>
          <p:cNvPr id="19" name="図 18"/>
          <p:cNvPicPr>
            <a:picLocks noChangeAspect="1"/>
          </p:cNvPicPr>
          <p:nvPr/>
        </p:nvPicPr>
        <p:blipFill rotWithShape="1">
          <a:blip r:embed="rId4"/>
          <a:srcRect l="38551" t="61453" r="35287" b="16992"/>
          <a:stretch/>
        </p:blipFill>
        <p:spPr>
          <a:xfrm>
            <a:off x="2995561" y="5736671"/>
            <a:ext cx="2846968" cy="1121329"/>
          </a:xfrm>
          <a:prstGeom prst="rect">
            <a:avLst/>
          </a:prstGeom>
        </p:spPr>
      </p:pic>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18</a:t>
            </a:fld>
            <a:endParaRPr kumimoji="1" lang="ja-JP" altLang="en-US"/>
          </a:p>
        </p:txBody>
      </p:sp>
      <p:sp>
        <p:nvSpPr>
          <p:cNvPr id="15" name="正方形/長方形 14"/>
          <p:cNvSpPr/>
          <p:nvPr/>
        </p:nvSpPr>
        <p:spPr>
          <a:xfrm>
            <a:off x="4606285" y="134978"/>
            <a:ext cx="4434840" cy="9701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ja-JP" dirty="0" err="1"/>
              <a:t>Yanagida</a:t>
            </a:r>
            <a:r>
              <a:rPr lang="en-US" altLang="ja-JP" dirty="0"/>
              <a:t>, 1979</a:t>
            </a:r>
          </a:p>
          <a:p>
            <a:r>
              <a:rPr lang="en-US" altLang="ja-JP" dirty="0"/>
              <a:t>Gell-Mann, </a:t>
            </a:r>
            <a:r>
              <a:rPr lang="en-US" altLang="ja-JP" dirty="0" err="1"/>
              <a:t>Ramond</a:t>
            </a:r>
            <a:r>
              <a:rPr lang="en-US" altLang="ja-JP" dirty="0"/>
              <a:t> and </a:t>
            </a:r>
            <a:r>
              <a:rPr lang="en-US" altLang="ja-JP" dirty="0" err="1"/>
              <a:t>Slansky</a:t>
            </a:r>
            <a:r>
              <a:rPr lang="en-US" altLang="ja-JP" dirty="0"/>
              <a:t>, 1979</a:t>
            </a:r>
          </a:p>
          <a:p>
            <a:r>
              <a:rPr lang="en-US" altLang="ja-JP" dirty="0" err="1"/>
              <a:t>Minkowski</a:t>
            </a:r>
            <a:r>
              <a:rPr lang="en-US" altLang="ja-JP" dirty="0"/>
              <a:t>, 1977</a:t>
            </a:r>
          </a:p>
        </p:txBody>
      </p:sp>
    </p:spTree>
    <p:extLst>
      <p:ext uri="{BB962C8B-B14F-4D97-AF65-F5344CB8AC3E}">
        <p14:creationId xmlns:p14="http://schemas.microsoft.com/office/powerpoint/2010/main" val="1177843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47939"/>
            <a:ext cx="7886700" cy="1325563"/>
          </a:xfrm>
        </p:spPr>
        <p:txBody>
          <a:bodyPr/>
          <a:lstStyle/>
          <a:p>
            <a:r>
              <a:rPr kumimoji="1" lang="ja-JP" altLang="en-US" dirty="0"/>
              <a:t>二重ベータ崩壊</a:t>
            </a:r>
          </a:p>
        </p:txBody>
      </p:sp>
      <p:sp>
        <p:nvSpPr>
          <p:cNvPr id="3" name="コンテンツ プレースホルダー 2"/>
          <p:cNvSpPr>
            <a:spLocks noGrp="1"/>
          </p:cNvSpPr>
          <p:nvPr>
            <p:ph idx="1"/>
          </p:nvPr>
        </p:nvSpPr>
        <p:spPr>
          <a:xfrm>
            <a:off x="180989" y="1119934"/>
            <a:ext cx="5039118" cy="4803461"/>
          </a:xfrm>
        </p:spPr>
        <p:txBody>
          <a:bodyPr/>
          <a:lstStyle/>
          <a:p>
            <a:r>
              <a:rPr lang="en-US" altLang="ja-JP" dirty="0"/>
              <a:t>2νββ</a:t>
            </a:r>
          </a:p>
          <a:p>
            <a:pPr lvl="1"/>
            <a:r>
              <a:rPr lang="ja-JP" altLang="en-US" dirty="0"/>
              <a:t>２回の</a:t>
            </a:r>
            <a:r>
              <a:rPr lang="en-US" altLang="ja-JP" dirty="0"/>
              <a:t>β</a:t>
            </a:r>
            <a:r>
              <a:rPr lang="ja-JP" altLang="en-US" dirty="0"/>
              <a:t>崩壊が同時に起きる</a:t>
            </a:r>
            <a:endParaRPr lang="en-US" altLang="ja-JP" dirty="0"/>
          </a:p>
          <a:p>
            <a:pPr lvl="1"/>
            <a:r>
              <a:rPr lang="ja-JP" altLang="en-US" dirty="0"/>
              <a:t>いくつかの原子核で起きる</a:t>
            </a:r>
            <a:endParaRPr lang="en-US" altLang="ja-JP" dirty="0"/>
          </a:p>
          <a:p>
            <a:r>
              <a:rPr lang="en-US" altLang="ja-JP" dirty="0"/>
              <a:t>0νββ</a:t>
            </a:r>
          </a:p>
          <a:p>
            <a:pPr lvl="1"/>
            <a:r>
              <a:rPr lang="ja-JP" altLang="en-US" dirty="0"/>
              <a:t>マヨラナの場合にのみ起きる</a:t>
            </a:r>
            <a:endParaRPr lang="en-US" altLang="ja-JP" dirty="0"/>
          </a:p>
          <a:p>
            <a:pPr lvl="1"/>
            <a:r>
              <a:rPr lang="ja-JP" altLang="en-US" dirty="0"/>
              <a:t>ニュートリノが出ない</a:t>
            </a:r>
            <a:endParaRPr lang="en-US" altLang="ja-JP" dirty="0"/>
          </a:p>
          <a:p>
            <a:pPr lvl="1"/>
            <a:r>
              <a:rPr lang="ja-JP" altLang="en-US" dirty="0"/>
              <a:t>⇒レプトン数を破る</a:t>
            </a:r>
            <a:endParaRPr lang="en-US" altLang="ja-JP" dirty="0"/>
          </a:p>
        </p:txBody>
      </p:sp>
      <p:pic>
        <p:nvPicPr>
          <p:cNvPr id="5" name="図 4"/>
          <p:cNvPicPr>
            <a:picLocks noChangeAspect="1"/>
          </p:cNvPicPr>
          <p:nvPr/>
        </p:nvPicPr>
        <p:blipFill rotWithShape="1">
          <a:blip r:embed="rId2"/>
          <a:srcRect l="35147" t="50149" r="38334" b="24057"/>
          <a:stretch/>
        </p:blipFill>
        <p:spPr>
          <a:xfrm>
            <a:off x="1622163" y="4114799"/>
            <a:ext cx="5899673" cy="2743201"/>
          </a:xfrm>
          <a:prstGeom prst="rect">
            <a:avLst/>
          </a:prstGeom>
        </p:spPr>
      </p:pic>
      <p:sp>
        <p:nvSpPr>
          <p:cNvPr id="7" name="正方形/長方形 6"/>
          <p:cNvSpPr/>
          <p:nvPr/>
        </p:nvSpPr>
        <p:spPr>
          <a:xfrm>
            <a:off x="180989" y="5262879"/>
            <a:ext cx="1473200" cy="447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2νββ</a:t>
            </a:r>
            <a:endParaRPr kumimoji="1" lang="ja-JP" altLang="en-US" dirty="0"/>
          </a:p>
        </p:txBody>
      </p:sp>
      <p:sp>
        <p:nvSpPr>
          <p:cNvPr id="8" name="正方形/長方形 7"/>
          <p:cNvSpPr/>
          <p:nvPr/>
        </p:nvSpPr>
        <p:spPr>
          <a:xfrm>
            <a:off x="7457785" y="5262879"/>
            <a:ext cx="1473200" cy="447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0νββ</a:t>
            </a:r>
            <a:endParaRPr kumimoji="1" lang="ja-JP" altLang="en-US" dirty="0"/>
          </a:p>
        </p:txBody>
      </p:sp>
      <p:pic>
        <p:nvPicPr>
          <p:cNvPr id="10" name="図 9"/>
          <p:cNvPicPr>
            <a:picLocks noChangeAspect="1"/>
          </p:cNvPicPr>
          <p:nvPr/>
        </p:nvPicPr>
        <p:blipFill rotWithShape="1">
          <a:blip r:embed="rId3"/>
          <a:srcRect l="24872" t="34043" r="25600" b="5026"/>
          <a:stretch/>
        </p:blipFill>
        <p:spPr>
          <a:xfrm>
            <a:off x="5327701" y="85739"/>
            <a:ext cx="3748285" cy="2204416"/>
          </a:xfrm>
          <a:prstGeom prst="rect">
            <a:avLst/>
          </a:prstGeom>
        </p:spPr>
      </p:pic>
      <p:pic>
        <p:nvPicPr>
          <p:cNvPr id="11" name="図 10"/>
          <p:cNvPicPr>
            <a:picLocks noChangeAspect="1"/>
          </p:cNvPicPr>
          <p:nvPr/>
        </p:nvPicPr>
        <p:blipFill rotWithShape="1">
          <a:blip r:embed="rId4"/>
          <a:srcRect t="681"/>
          <a:stretch/>
        </p:blipFill>
        <p:spPr>
          <a:xfrm>
            <a:off x="4990353" y="2336320"/>
            <a:ext cx="4153647" cy="1724978"/>
          </a:xfrm>
          <a:prstGeom prst="rect">
            <a:avLst/>
          </a:prstGeom>
        </p:spPr>
      </p:pic>
      <p:sp>
        <p:nvSpPr>
          <p:cNvPr id="9" name="テキスト ボックス 8"/>
          <p:cNvSpPr txBox="1"/>
          <p:nvPr/>
        </p:nvSpPr>
        <p:spPr>
          <a:xfrm>
            <a:off x="8018661" y="4893547"/>
            <a:ext cx="415498" cy="369332"/>
          </a:xfrm>
          <a:prstGeom prst="rect">
            <a:avLst/>
          </a:prstGeom>
          <a:noFill/>
        </p:spPr>
        <p:txBody>
          <a:bodyPr wrap="none" rtlCol="0">
            <a:spAutoFit/>
          </a:bodyPr>
          <a:lstStyle/>
          <a:p>
            <a:r>
              <a:rPr kumimoji="1" lang="ja-JP" altLang="en-US" dirty="0">
                <a:solidFill>
                  <a:srgbClr val="FF0000"/>
                </a:solidFill>
              </a:rPr>
              <a:t>？</a:t>
            </a:r>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19</a:t>
            </a:fld>
            <a:endParaRPr kumimoji="1" lang="ja-JP" altLang="en-US"/>
          </a:p>
        </p:txBody>
      </p:sp>
    </p:spTree>
    <p:extLst>
      <p:ext uri="{BB962C8B-B14F-4D97-AF65-F5344CB8AC3E}">
        <p14:creationId xmlns:p14="http://schemas.microsoft.com/office/powerpoint/2010/main" val="33431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予算</a:t>
            </a:r>
          </a:p>
        </p:txBody>
      </p:sp>
      <p:sp>
        <p:nvSpPr>
          <p:cNvPr id="3" name="コンテンツ プレースホルダー 2"/>
          <p:cNvSpPr>
            <a:spLocks noGrp="1"/>
          </p:cNvSpPr>
          <p:nvPr>
            <p:ph idx="1"/>
          </p:nvPr>
        </p:nvSpPr>
        <p:spPr/>
        <p:txBody>
          <a:bodyPr/>
          <a:lstStyle/>
          <a:p>
            <a:r>
              <a:rPr lang="ja-JP" altLang="en-US" dirty="0"/>
              <a:t>もともとの使用予定は、将来、神岡で</a:t>
            </a:r>
            <a:r>
              <a:rPr lang="en-US" altLang="ja-JP" dirty="0"/>
              <a:t>180L</a:t>
            </a:r>
            <a:r>
              <a:rPr lang="ja-JP" altLang="en-US" dirty="0"/>
              <a:t>の測定をするために相談に伺うための旅費でした。</a:t>
            </a:r>
            <a:endParaRPr lang="en-US" altLang="ja-JP" dirty="0"/>
          </a:p>
          <a:p>
            <a:r>
              <a:rPr lang="ja-JP" altLang="en-US" dirty="0"/>
              <a:t>が、今年度、ポンプ故障による大気混入などのトラブルに見舞われ、その対応に追われたため神岡に相談に伺うことができませんでした。</a:t>
            </a:r>
            <a:endParaRPr lang="en-US" altLang="ja-JP" dirty="0"/>
          </a:p>
          <a:p>
            <a:r>
              <a:rPr lang="ja-JP" altLang="en-US" dirty="0"/>
              <a:t>故に今年度分（</a:t>
            </a:r>
            <a:r>
              <a:rPr lang="en-US" altLang="ja-JP" dirty="0"/>
              <a:t>10</a:t>
            </a:r>
            <a:r>
              <a:rPr lang="ja-JP" altLang="en-US" dirty="0"/>
              <a:t>万円）は返却いたします。</a:t>
            </a:r>
            <a:endParaRPr lang="en-US" altLang="ja-JP" dirty="0"/>
          </a:p>
          <a:p>
            <a:r>
              <a:rPr lang="ja-JP" altLang="en-US" dirty="0"/>
              <a:t>来年度以降は、引き続き共同利用の申請は続けていきたいと考えてます。よろしくお願いします。</a:t>
            </a:r>
            <a:endParaRPr lang="en-US" altLang="ja-JP" dirty="0"/>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t>2</a:t>
            </a:fld>
            <a:endParaRPr kumimoji="1" lang="ja-JP" altLang="en-US"/>
          </a:p>
        </p:txBody>
      </p:sp>
    </p:spTree>
    <p:extLst>
      <p:ext uri="{BB962C8B-B14F-4D97-AF65-F5344CB8AC3E}">
        <p14:creationId xmlns:p14="http://schemas.microsoft.com/office/powerpoint/2010/main" val="451478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66323"/>
            <a:ext cx="7886700" cy="1325563"/>
          </a:xfrm>
        </p:spPr>
        <p:txBody>
          <a:bodyPr/>
          <a:lstStyle/>
          <a:p>
            <a:r>
              <a:rPr kumimoji="1" lang="en-US" altLang="ja-JP" dirty="0"/>
              <a:t>0νββ</a:t>
            </a:r>
            <a:r>
              <a:rPr kumimoji="1" lang="ja-JP" altLang="en-US" dirty="0"/>
              <a:t>はどれくらい起きる？</a:t>
            </a:r>
          </a:p>
        </p:txBody>
      </p:sp>
      <p:sp>
        <p:nvSpPr>
          <p:cNvPr id="3" name="コンテンツ プレースホルダー 2"/>
          <p:cNvSpPr>
            <a:spLocks noGrp="1"/>
          </p:cNvSpPr>
          <p:nvPr>
            <p:ph idx="1"/>
          </p:nvPr>
        </p:nvSpPr>
        <p:spPr>
          <a:xfrm>
            <a:off x="219046" y="3734315"/>
            <a:ext cx="6264882" cy="3062486"/>
          </a:xfrm>
        </p:spPr>
        <p:txBody>
          <a:bodyPr/>
          <a:lstStyle/>
          <a:p>
            <a:r>
              <a:rPr lang="ja-JP" altLang="en-US" dirty="0"/>
              <a:t>半減期は</a:t>
            </a:r>
            <a:r>
              <a:rPr lang="en-US" altLang="ja-JP" dirty="0"/>
              <a:t>m</a:t>
            </a:r>
            <a:r>
              <a:rPr lang="en-US" altLang="ja-JP" baseline="-25000" dirty="0"/>
              <a:t>ββ</a:t>
            </a:r>
            <a:r>
              <a:rPr lang="ja-JP" altLang="en-US" dirty="0"/>
              <a:t>で決まる</a:t>
            </a:r>
            <a:endParaRPr lang="en-US" altLang="ja-JP" dirty="0"/>
          </a:p>
          <a:p>
            <a:r>
              <a:rPr kumimoji="1" lang="en-US" altLang="ja-JP" dirty="0"/>
              <a:t>2</a:t>
            </a:r>
            <a:r>
              <a:rPr kumimoji="1" lang="ja-JP" altLang="en-US" dirty="0" err="1"/>
              <a:t>つの</a:t>
            </a:r>
            <a:r>
              <a:rPr kumimoji="1" lang="ja-JP" altLang="en-US" dirty="0"/>
              <a:t>マヨラナ位相</a:t>
            </a:r>
            <a:r>
              <a:rPr kumimoji="1" lang="en-US" altLang="ja-JP" dirty="0"/>
              <a:t>φ</a:t>
            </a:r>
            <a:r>
              <a:rPr kumimoji="1" lang="en-US" altLang="ja-JP" baseline="-25000" dirty="0"/>
              <a:t>2</a:t>
            </a:r>
            <a:r>
              <a:rPr kumimoji="1" lang="ja-JP" altLang="en-US" dirty="0" err="1"/>
              <a:t>、</a:t>
            </a:r>
            <a:r>
              <a:rPr kumimoji="1" lang="en-US" altLang="ja-JP" dirty="0"/>
              <a:t>φ</a:t>
            </a:r>
            <a:r>
              <a:rPr kumimoji="1" lang="en-US" altLang="ja-JP" baseline="-25000" dirty="0"/>
              <a:t>3</a:t>
            </a:r>
            <a:r>
              <a:rPr kumimoji="1" lang="ja-JP" altLang="en-US" dirty="0"/>
              <a:t>のせいで</a:t>
            </a:r>
            <a:r>
              <a:rPr kumimoji="1" lang="en-US" altLang="ja-JP" dirty="0"/>
              <a:t>0</a:t>
            </a:r>
            <a:r>
              <a:rPr kumimoji="1" lang="ja-JP" altLang="en-US" dirty="0"/>
              <a:t>の可能性もある（半減期は無限に・・・）</a:t>
            </a:r>
            <a:endParaRPr kumimoji="1" lang="en-US" altLang="ja-JP" dirty="0"/>
          </a:p>
          <a:p>
            <a:r>
              <a:rPr kumimoji="1" lang="ja-JP" altLang="en-US" dirty="0"/>
              <a:t>質量階層性でも異なる</a:t>
            </a:r>
            <a:endParaRPr kumimoji="1" lang="en-US" altLang="ja-JP" dirty="0"/>
          </a:p>
        </p:txBody>
      </p:sp>
      <p:pic>
        <p:nvPicPr>
          <p:cNvPr id="7" name="図 6"/>
          <p:cNvPicPr>
            <a:picLocks noChangeAspect="1"/>
          </p:cNvPicPr>
          <p:nvPr/>
        </p:nvPicPr>
        <p:blipFill rotWithShape="1">
          <a:blip r:embed="rId2"/>
          <a:srcRect l="42810" t="64565" r="43224" b="24198"/>
          <a:stretch/>
        </p:blipFill>
        <p:spPr>
          <a:xfrm>
            <a:off x="5914277" y="1439757"/>
            <a:ext cx="1370696" cy="527191"/>
          </a:xfrm>
          <a:prstGeom prst="rect">
            <a:avLst/>
          </a:prstGeom>
        </p:spPr>
      </p:pic>
      <p:pic>
        <p:nvPicPr>
          <p:cNvPr id="8" name="図 7"/>
          <p:cNvPicPr>
            <a:picLocks noChangeAspect="1"/>
          </p:cNvPicPr>
          <p:nvPr/>
        </p:nvPicPr>
        <p:blipFill rotWithShape="1">
          <a:blip r:embed="rId2"/>
          <a:srcRect l="36694" t="37769" r="37604" b="53789"/>
          <a:stretch/>
        </p:blipFill>
        <p:spPr>
          <a:xfrm>
            <a:off x="1251035" y="1565422"/>
            <a:ext cx="4441729" cy="697444"/>
          </a:xfrm>
          <a:prstGeom prst="rect">
            <a:avLst/>
          </a:prstGeom>
        </p:spPr>
      </p:pic>
      <p:sp>
        <p:nvSpPr>
          <p:cNvPr id="12" name="吹き出し: 角を丸めた四角形 11"/>
          <p:cNvSpPr/>
          <p:nvPr/>
        </p:nvSpPr>
        <p:spPr>
          <a:xfrm>
            <a:off x="4937552" y="2568847"/>
            <a:ext cx="2155012" cy="692872"/>
          </a:xfrm>
          <a:prstGeom prst="wedgeRoundRectCallout">
            <a:avLst>
              <a:gd name="adj1" fmla="val -37290"/>
              <a:gd name="adj2" fmla="val -107708"/>
              <a:gd name="adj3" fmla="val 16667"/>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dirty="0"/>
              <a:t>ニュートリノ有効質量</a:t>
            </a:r>
            <a:endParaRPr kumimoji="1" lang="en-US" altLang="ja-JP" sz="1600" dirty="0"/>
          </a:p>
          <a:p>
            <a:pPr algn="ctr"/>
            <a:r>
              <a:rPr kumimoji="1" lang="ja-JP" altLang="en-US" sz="1200" dirty="0"/>
              <a:t>二重ベータ崩壊に寄与するニュートリノの実効的な質量</a:t>
            </a:r>
          </a:p>
        </p:txBody>
      </p:sp>
      <p:cxnSp>
        <p:nvCxnSpPr>
          <p:cNvPr id="14" name="直線コネクタ 13"/>
          <p:cNvCxnSpPr>
            <a:cxnSpLocks/>
          </p:cNvCxnSpPr>
          <p:nvPr/>
        </p:nvCxnSpPr>
        <p:spPr>
          <a:xfrm>
            <a:off x="1473621" y="2262866"/>
            <a:ext cx="5289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cxnSpLocks/>
          </p:cNvCxnSpPr>
          <p:nvPr/>
        </p:nvCxnSpPr>
        <p:spPr>
          <a:xfrm>
            <a:off x="2691562" y="2124236"/>
            <a:ext cx="134389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p:cNvCxnSpPr>
          <p:nvPr/>
        </p:nvCxnSpPr>
        <p:spPr>
          <a:xfrm>
            <a:off x="4133694" y="2124236"/>
            <a:ext cx="53654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p:cNvCxnSpPr>
          <p:nvPr/>
        </p:nvCxnSpPr>
        <p:spPr>
          <a:xfrm>
            <a:off x="4898213" y="2129123"/>
            <a:ext cx="53654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吹き出し: 角を丸めた四角形 21"/>
          <p:cNvSpPr/>
          <p:nvPr/>
        </p:nvSpPr>
        <p:spPr>
          <a:xfrm>
            <a:off x="362738" y="2419570"/>
            <a:ext cx="1375379" cy="477877"/>
          </a:xfrm>
          <a:prstGeom prst="wedgeRoundRectCallout">
            <a:avLst>
              <a:gd name="adj1" fmla="val 38344"/>
              <a:gd name="adj2" fmla="val -7033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dirty="0"/>
              <a:t>半減期</a:t>
            </a:r>
            <a:endParaRPr kumimoji="1" lang="en-US" altLang="ja-JP" sz="1600" dirty="0"/>
          </a:p>
          <a:p>
            <a:pPr algn="ctr"/>
            <a:r>
              <a:rPr kumimoji="1" lang="ja-JP" altLang="en-US" sz="1200" dirty="0"/>
              <a:t>測定可能な量</a:t>
            </a:r>
          </a:p>
        </p:txBody>
      </p:sp>
      <p:sp>
        <p:nvSpPr>
          <p:cNvPr id="23" name="吹き出し: 角を丸めた四角形 22"/>
          <p:cNvSpPr/>
          <p:nvPr/>
        </p:nvSpPr>
        <p:spPr>
          <a:xfrm>
            <a:off x="1965280" y="2568847"/>
            <a:ext cx="1231796" cy="692872"/>
          </a:xfrm>
          <a:prstGeom prst="wedgeRoundRectCallout">
            <a:avLst>
              <a:gd name="adj1" fmla="val 36087"/>
              <a:gd name="adj2" fmla="val -105723"/>
              <a:gd name="adj3" fmla="val 16667"/>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dirty="0"/>
              <a:t>位相因子</a:t>
            </a:r>
            <a:endParaRPr kumimoji="1" lang="en-US" altLang="ja-JP" sz="1600" dirty="0"/>
          </a:p>
          <a:p>
            <a:pPr algn="ctr"/>
            <a:r>
              <a:rPr kumimoji="1" lang="en-US" altLang="ja-JP" sz="1200" dirty="0"/>
              <a:t>Q,Z</a:t>
            </a:r>
            <a:r>
              <a:rPr kumimoji="1" lang="ja-JP" altLang="en-US" sz="1200" dirty="0"/>
              <a:t>から厳密に計算できる</a:t>
            </a:r>
          </a:p>
        </p:txBody>
      </p:sp>
      <p:sp>
        <p:nvSpPr>
          <p:cNvPr id="24" name="吹き出し: 角を丸めた四角形 23"/>
          <p:cNvSpPr/>
          <p:nvPr/>
        </p:nvSpPr>
        <p:spPr>
          <a:xfrm>
            <a:off x="3284434" y="2568847"/>
            <a:ext cx="1565760" cy="872486"/>
          </a:xfrm>
          <a:prstGeom prst="wedgeRoundRectCallout">
            <a:avLst>
              <a:gd name="adj1" fmla="val 19130"/>
              <a:gd name="adj2" fmla="val -96838"/>
              <a:gd name="adj3" fmla="val 16667"/>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dirty="0"/>
              <a:t>核行列要素</a:t>
            </a:r>
            <a:endParaRPr kumimoji="1" lang="en-US" altLang="ja-JP" sz="1600" dirty="0"/>
          </a:p>
          <a:p>
            <a:pPr algn="just"/>
            <a:r>
              <a:rPr kumimoji="1" lang="ja-JP" altLang="en-US" sz="1200" dirty="0"/>
              <a:t>シミュレーションによる理論計算。</a:t>
            </a:r>
            <a:r>
              <a:rPr kumimoji="1" lang="en-US" altLang="ja-JP" sz="1200" dirty="0"/>
              <a:t>2</a:t>
            </a:r>
            <a:r>
              <a:rPr kumimoji="1" lang="ja-JP" altLang="en-US" sz="1200" dirty="0"/>
              <a:t>倍程度ばらつきがある</a:t>
            </a:r>
            <a:endParaRPr kumimoji="1" lang="en-US" altLang="ja-JP" sz="1200" dirty="0"/>
          </a:p>
        </p:txBody>
      </p:sp>
      <p:sp>
        <p:nvSpPr>
          <p:cNvPr id="29" name="正方形/長方形 28"/>
          <p:cNvSpPr/>
          <p:nvPr/>
        </p:nvSpPr>
        <p:spPr>
          <a:xfrm>
            <a:off x="6979457" y="62845"/>
            <a:ext cx="2110042" cy="30228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400" dirty="0"/>
              <a:t>PLB</a:t>
            </a:r>
            <a:r>
              <a:rPr kumimoji="1" lang="ja-JP" altLang="en-US" sz="1400" dirty="0"/>
              <a:t> </a:t>
            </a:r>
            <a:r>
              <a:rPr kumimoji="1" lang="en-US" altLang="ja-JP" sz="1400" dirty="0"/>
              <a:t>532</a:t>
            </a:r>
            <a:r>
              <a:rPr kumimoji="1" lang="ja-JP" altLang="en-US" sz="1400" dirty="0"/>
              <a:t> </a:t>
            </a:r>
            <a:r>
              <a:rPr kumimoji="1" lang="en-US" altLang="ja-JP" sz="1400" dirty="0"/>
              <a:t>(2002)</a:t>
            </a:r>
            <a:r>
              <a:rPr kumimoji="1" lang="ja-JP" altLang="en-US" sz="1400" dirty="0"/>
              <a:t> </a:t>
            </a:r>
            <a:r>
              <a:rPr kumimoji="1" lang="en-US" altLang="ja-JP" sz="1400" dirty="0"/>
              <a:t>15-18</a:t>
            </a:r>
            <a:endParaRPr kumimoji="1" lang="ja-JP" altLang="en-US" sz="1400" dirty="0"/>
          </a:p>
        </p:txBody>
      </p:sp>
      <p:pic>
        <p:nvPicPr>
          <p:cNvPr id="30" name="図 29"/>
          <p:cNvPicPr>
            <a:picLocks noChangeAspect="1"/>
          </p:cNvPicPr>
          <p:nvPr/>
        </p:nvPicPr>
        <p:blipFill rotWithShape="1">
          <a:blip r:embed="rId3"/>
          <a:srcRect l="35289" t="53893" r="36904" b="39645"/>
          <a:stretch/>
        </p:blipFill>
        <p:spPr>
          <a:xfrm>
            <a:off x="5798675" y="2042091"/>
            <a:ext cx="3283265" cy="364741"/>
          </a:xfrm>
          <a:prstGeom prst="rect">
            <a:avLst/>
          </a:prstGeom>
        </p:spPr>
      </p:pic>
      <p:pic>
        <p:nvPicPr>
          <p:cNvPr id="31" name="Picture 2"/>
          <p:cNvPicPr>
            <a:picLocks noChangeAspect="1" noChangeArrowheads="1"/>
          </p:cNvPicPr>
          <p:nvPr/>
        </p:nvPicPr>
        <p:blipFill>
          <a:blip r:embed="rId4" cstate="print"/>
          <a:srcRect l="25201" t="25226" r="8293" b="9460"/>
          <a:stretch>
            <a:fillRect/>
          </a:stretch>
        </p:blipFill>
        <p:spPr bwMode="auto">
          <a:xfrm>
            <a:off x="6204317" y="3733954"/>
            <a:ext cx="2939683" cy="2889857"/>
          </a:xfrm>
          <a:prstGeom prst="rect">
            <a:avLst/>
          </a:prstGeom>
          <a:noFill/>
          <a:ln w="9525">
            <a:noFill/>
            <a:miter lim="800000"/>
            <a:headEnd/>
            <a:tailEnd/>
          </a:ln>
        </p:spPr>
      </p:pic>
      <p:sp>
        <p:nvSpPr>
          <p:cNvPr id="32" name="正方形/長方形 31"/>
          <p:cNvSpPr/>
          <p:nvPr/>
        </p:nvSpPr>
        <p:spPr>
          <a:xfrm>
            <a:off x="2473472" y="5830475"/>
            <a:ext cx="3226849" cy="793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TW" altLang="en-US" dirty="0"/>
              <a:t>標準階層（</a:t>
            </a:r>
            <a:r>
              <a:rPr kumimoji="1" lang="en-US" altLang="zh-TW" dirty="0"/>
              <a:t>NS</a:t>
            </a:r>
            <a:r>
              <a:rPr kumimoji="1" lang="zh-TW" altLang="en-US" dirty="0"/>
              <a:t>）：</a:t>
            </a:r>
            <a:r>
              <a:rPr kumimoji="1" lang="en-US" altLang="zh-TW" dirty="0"/>
              <a:t>m</a:t>
            </a:r>
            <a:r>
              <a:rPr kumimoji="1" lang="en-US" altLang="zh-TW" baseline="-25000" dirty="0"/>
              <a:t>1</a:t>
            </a:r>
            <a:r>
              <a:rPr kumimoji="1" lang="en-US" altLang="zh-TW" dirty="0"/>
              <a:t>&lt;m</a:t>
            </a:r>
            <a:r>
              <a:rPr kumimoji="1" lang="en-US" altLang="zh-TW" baseline="-25000" dirty="0"/>
              <a:t>2</a:t>
            </a:r>
            <a:r>
              <a:rPr kumimoji="1" lang="en-US" altLang="zh-TW" dirty="0"/>
              <a:t>&lt;&lt;m</a:t>
            </a:r>
            <a:r>
              <a:rPr kumimoji="1" lang="en-US" altLang="zh-TW" baseline="-25000" dirty="0"/>
              <a:t>3</a:t>
            </a:r>
          </a:p>
          <a:p>
            <a:pPr algn="ctr"/>
            <a:r>
              <a:rPr kumimoji="1" lang="zh-TW" altLang="en-US" dirty="0"/>
              <a:t>逆階層（</a:t>
            </a:r>
            <a:r>
              <a:rPr kumimoji="1" lang="en-US" altLang="zh-TW" dirty="0"/>
              <a:t>IS</a:t>
            </a:r>
            <a:r>
              <a:rPr kumimoji="1" lang="zh-TW" altLang="en-US" dirty="0"/>
              <a:t>）：　　</a:t>
            </a:r>
            <a:r>
              <a:rPr kumimoji="1" lang="en-US" altLang="zh-TW" dirty="0"/>
              <a:t>m</a:t>
            </a:r>
            <a:r>
              <a:rPr kumimoji="1" lang="en-US" altLang="zh-TW" baseline="-25000" dirty="0"/>
              <a:t>3</a:t>
            </a:r>
            <a:r>
              <a:rPr kumimoji="1" lang="en-US" altLang="zh-TW" dirty="0"/>
              <a:t>&lt;&lt;m</a:t>
            </a:r>
            <a:r>
              <a:rPr kumimoji="1" lang="en-US" altLang="zh-TW" baseline="-25000" dirty="0"/>
              <a:t>1</a:t>
            </a:r>
            <a:r>
              <a:rPr kumimoji="1" lang="en-US" altLang="zh-TW" dirty="0"/>
              <a:t>&lt;m</a:t>
            </a:r>
            <a:r>
              <a:rPr kumimoji="1" lang="en-US" altLang="zh-TW" baseline="-25000" dirty="0"/>
              <a:t>2</a:t>
            </a:r>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20</a:t>
            </a:fld>
            <a:endParaRPr kumimoji="1" lang="ja-JP" altLang="en-US"/>
          </a:p>
        </p:txBody>
      </p:sp>
    </p:spTree>
    <p:extLst>
      <p:ext uri="{BB962C8B-B14F-4D97-AF65-F5344CB8AC3E}">
        <p14:creationId xmlns:p14="http://schemas.microsoft.com/office/powerpoint/2010/main" val="2994577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0νββ</a:t>
            </a:r>
            <a:r>
              <a:rPr kumimoji="1" lang="ja-JP" altLang="en-US" dirty="0"/>
              <a:t>の観測方法</a:t>
            </a:r>
          </a:p>
        </p:txBody>
      </p:sp>
      <p:sp>
        <p:nvSpPr>
          <p:cNvPr id="3" name="コンテンツ プレースホルダー 2"/>
          <p:cNvSpPr>
            <a:spLocks noGrp="1"/>
          </p:cNvSpPr>
          <p:nvPr>
            <p:ph idx="1"/>
          </p:nvPr>
        </p:nvSpPr>
        <p:spPr>
          <a:xfrm>
            <a:off x="628650" y="1825625"/>
            <a:ext cx="7886700" cy="4351338"/>
          </a:xfrm>
        </p:spPr>
        <p:txBody>
          <a:bodyPr/>
          <a:lstStyle/>
          <a:p>
            <a:r>
              <a:rPr lang="ja-JP" altLang="en-US" dirty="0"/>
              <a:t>電子のエネルギー和を測定</a:t>
            </a:r>
            <a:endParaRPr lang="en-US" altLang="ja-JP" dirty="0"/>
          </a:p>
          <a:p>
            <a:r>
              <a:rPr lang="ja-JP" altLang="en-US" dirty="0"/>
              <a:t>ピークが見えたら勝利！</a:t>
            </a:r>
            <a:endParaRPr lang="en-US" altLang="ja-JP" dirty="0"/>
          </a:p>
          <a:p>
            <a:endParaRPr lang="en-US" altLang="ja-JP" dirty="0"/>
          </a:p>
          <a:p>
            <a:r>
              <a:rPr lang="ja-JP" altLang="en-US" dirty="0"/>
              <a:t>検出器に必要なこと</a:t>
            </a:r>
            <a:endParaRPr lang="en-US" altLang="ja-JP" dirty="0"/>
          </a:p>
          <a:p>
            <a:pPr lvl="1"/>
            <a:r>
              <a:rPr lang="ja-JP" altLang="en-US" dirty="0"/>
              <a:t>大質量</a:t>
            </a:r>
            <a:endParaRPr lang="en-US" altLang="ja-JP" dirty="0"/>
          </a:p>
          <a:p>
            <a:pPr lvl="1"/>
            <a:r>
              <a:rPr lang="ja-JP" altLang="en-US" dirty="0"/>
              <a:t>低バックグラウンド</a:t>
            </a:r>
            <a:endParaRPr lang="en-US" altLang="ja-JP" dirty="0"/>
          </a:p>
          <a:p>
            <a:pPr lvl="1"/>
            <a:r>
              <a:rPr lang="ja-JP" altLang="en-US" dirty="0"/>
              <a:t>高エネルギー分解能</a:t>
            </a:r>
            <a:endParaRPr lang="en-US" altLang="ja-JP" dirty="0"/>
          </a:p>
          <a:p>
            <a:pPr lvl="1"/>
            <a:endParaRPr lang="en-US" altLang="ja-JP" dirty="0"/>
          </a:p>
          <a:p>
            <a:endParaRPr lang="en-US" altLang="ja-JP" dirty="0"/>
          </a:p>
        </p:txBody>
      </p:sp>
      <p:pic>
        <p:nvPicPr>
          <p:cNvPr id="5" name="図 4"/>
          <p:cNvPicPr>
            <a:picLocks noChangeAspect="1"/>
          </p:cNvPicPr>
          <p:nvPr/>
        </p:nvPicPr>
        <p:blipFill rotWithShape="1">
          <a:blip r:embed="rId2"/>
          <a:srcRect l="40992" t="44338" r="41488" b="31817"/>
          <a:stretch/>
        </p:blipFill>
        <p:spPr>
          <a:xfrm>
            <a:off x="5894481" y="4035721"/>
            <a:ext cx="2660073" cy="1730669"/>
          </a:xfrm>
          <a:prstGeom prst="rect">
            <a:avLst/>
          </a:prstGeom>
        </p:spPr>
      </p:pic>
      <p:pic>
        <p:nvPicPr>
          <p:cNvPr id="10" name="Picture 2" descr="「double beta decay」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113" y="2002753"/>
            <a:ext cx="2602486" cy="141835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矢印コネクタ 7"/>
          <p:cNvCxnSpPr/>
          <p:nvPr/>
        </p:nvCxnSpPr>
        <p:spPr>
          <a:xfrm>
            <a:off x="6710639" y="3421108"/>
            <a:ext cx="113355" cy="818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cxnSpLocks/>
          </p:cNvCxnSpPr>
          <p:nvPr/>
        </p:nvCxnSpPr>
        <p:spPr>
          <a:xfrm>
            <a:off x="8025562" y="3421108"/>
            <a:ext cx="90432" cy="1143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21</a:t>
            </a:fld>
            <a:endParaRPr kumimoji="1" lang="ja-JP" altLang="en-US"/>
          </a:p>
        </p:txBody>
      </p:sp>
    </p:spTree>
    <p:extLst>
      <p:ext uri="{BB962C8B-B14F-4D97-AF65-F5344CB8AC3E}">
        <p14:creationId xmlns:p14="http://schemas.microsoft.com/office/powerpoint/2010/main" val="147029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世界の</a:t>
            </a:r>
            <a:r>
              <a:rPr lang="en-US" altLang="ja-JP" dirty="0"/>
              <a:t>0νββ</a:t>
            </a:r>
            <a:r>
              <a:rPr kumimoji="1" lang="ja-JP" altLang="en-US" dirty="0"/>
              <a:t>探索</a:t>
            </a:r>
          </a:p>
        </p:txBody>
      </p:sp>
      <p:sp>
        <p:nvSpPr>
          <p:cNvPr id="3" name="コンテンツ プレースホルダー 2"/>
          <p:cNvSpPr>
            <a:spLocks noGrp="1"/>
          </p:cNvSpPr>
          <p:nvPr>
            <p:ph idx="1"/>
          </p:nvPr>
        </p:nvSpPr>
        <p:spPr/>
        <p:txBody>
          <a:bodyPr/>
          <a:lstStyle/>
          <a:p>
            <a:endParaRPr kumimoji="1" lang="ja-JP" altLang="en-US" dirty="0"/>
          </a:p>
        </p:txBody>
      </p:sp>
      <p:pic>
        <p:nvPicPr>
          <p:cNvPr id="5" name="Picture 2" descr="「世界地図」の画像検索結果"/>
          <p:cNvPicPr>
            <a:picLocks noChangeAspect="1" noChangeArrowheads="1"/>
          </p:cNvPicPr>
          <p:nvPr/>
        </p:nvPicPr>
        <p:blipFill rotWithShape="1">
          <a:blip r:embed="rId2">
            <a:extLst>
              <a:ext uri="{28A0092B-C50C-407E-A947-70E740481C1C}">
                <a14:useLocalDpi xmlns:a14="http://schemas.microsoft.com/office/drawing/2010/main" val="0"/>
              </a:ext>
            </a:extLst>
          </a:blip>
          <a:srcRect t="5861" b="15239"/>
          <a:stretch/>
        </p:blipFill>
        <p:spPr bwMode="auto">
          <a:xfrm>
            <a:off x="0" y="1825625"/>
            <a:ext cx="9144000" cy="4539147"/>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287393" y="3287571"/>
            <a:ext cx="2233983" cy="59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KamLAND</a:t>
            </a:r>
            <a:r>
              <a:rPr kumimoji="1" lang="en-US" altLang="ja-JP" b="1" dirty="0">
                <a:solidFill>
                  <a:schemeClr val="tx1"/>
                </a:solidFill>
              </a:rPr>
              <a:t>-Zen</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en-US" altLang="ja-JP" b="1" dirty="0">
              <a:solidFill>
                <a:schemeClr val="tx1"/>
              </a:solidFill>
            </a:endParaRPr>
          </a:p>
          <a:p>
            <a:r>
              <a:rPr kumimoji="1" lang="en-US" altLang="ja-JP" b="1" dirty="0">
                <a:solidFill>
                  <a:schemeClr val="tx1"/>
                </a:solidFill>
              </a:rPr>
              <a:t>CANDLES</a:t>
            </a:r>
            <a:r>
              <a:rPr kumimoji="1" lang="en-US" altLang="ja-JP" dirty="0">
                <a:solidFill>
                  <a:schemeClr val="tx1"/>
                </a:solidFill>
              </a:rPr>
              <a:t>(Ca)</a:t>
            </a:r>
            <a:endParaRPr kumimoji="1" lang="ja-JP" altLang="en-US" dirty="0">
              <a:solidFill>
                <a:schemeClr val="tx1"/>
              </a:solidFill>
            </a:endParaRPr>
          </a:p>
        </p:txBody>
      </p:sp>
      <p:sp>
        <p:nvSpPr>
          <p:cNvPr id="9" name="正方形/長方形 8"/>
          <p:cNvSpPr/>
          <p:nvPr/>
        </p:nvSpPr>
        <p:spPr>
          <a:xfrm>
            <a:off x="100877" y="3320451"/>
            <a:ext cx="1280571" cy="43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NEXT</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ja-JP" altLang="en-US" dirty="0">
              <a:solidFill>
                <a:schemeClr val="tx1"/>
              </a:solidFill>
            </a:endParaRPr>
          </a:p>
        </p:txBody>
      </p:sp>
      <p:sp>
        <p:nvSpPr>
          <p:cNvPr id="10" name="正方形/長方形 9"/>
          <p:cNvSpPr/>
          <p:nvPr/>
        </p:nvSpPr>
        <p:spPr>
          <a:xfrm>
            <a:off x="6538414" y="3560259"/>
            <a:ext cx="1138893" cy="363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EXO</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ja-JP" altLang="en-US" b="1" dirty="0">
              <a:solidFill>
                <a:schemeClr val="tx1"/>
              </a:solidFill>
            </a:endParaRPr>
          </a:p>
        </p:txBody>
      </p:sp>
      <p:sp>
        <p:nvSpPr>
          <p:cNvPr id="12" name="正方形/長方形 11"/>
          <p:cNvSpPr/>
          <p:nvPr/>
        </p:nvSpPr>
        <p:spPr>
          <a:xfrm>
            <a:off x="656868" y="2771963"/>
            <a:ext cx="2358390" cy="345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NEMO</a:t>
            </a:r>
            <a:r>
              <a:rPr kumimoji="1" lang="en-US" altLang="ja-JP" dirty="0">
                <a:solidFill>
                  <a:schemeClr val="tx1"/>
                </a:solidFill>
              </a:rPr>
              <a:t>(Mo/Se/</a:t>
            </a:r>
            <a:r>
              <a:rPr kumimoji="1" lang="en-US" altLang="ja-JP" dirty="0" err="1">
                <a:solidFill>
                  <a:schemeClr val="tx1"/>
                </a:solidFill>
              </a:rPr>
              <a:t>Te</a:t>
            </a:r>
            <a:r>
              <a:rPr kumimoji="1" lang="en-US" altLang="ja-JP" dirty="0">
                <a:solidFill>
                  <a:schemeClr val="tx1"/>
                </a:solidFill>
              </a:rPr>
              <a:t>/Cd)</a:t>
            </a:r>
            <a:endParaRPr kumimoji="1" lang="ja-JP" altLang="en-US" dirty="0">
              <a:solidFill>
                <a:schemeClr val="tx1"/>
              </a:solidFill>
            </a:endParaRPr>
          </a:p>
        </p:txBody>
      </p:sp>
      <p:sp>
        <p:nvSpPr>
          <p:cNvPr id="13" name="正方形/長方形 12"/>
          <p:cNvSpPr/>
          <p:nvPr/>
        </p:nvSpPr>
        <p:spPr>
          <a:xfrm>
            <a:off x="1240324" y="3307399"/>
            <a:ext cx="1575294" cy="908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GERDA</a:t>
            </a:r>
            <a:r>
              <a:rPr kumimoji="1" lang="en-US" altLang="ja-JP" dirty="0">
                <a:solidFill>
                  <a:schemeClr val="tx1"/>
                </a:solidFill>
              </a:rPr>
              <a:t>(Ge)</a:t>
            </a:r>
          </a:p>
          <a:p>
            <a:r>
              <a:rPr kumimoji="1" lang="en-US" altLang="ja-JP" b="1" dirty="0">
                <a:solidFill>
                  <a:schemeClr val="tx1"/>
                </a:solidFill>
              </a:rPr>
              <a:t>COBRA</a:t>
            </a:r>
            <a:r>
              <a:rPr kumimoji="1" lang="en-US" altLang="ja-JP" dirty="0">
                <a:solidFill>
                  <a:schemeClr val="tx1"/>
                </a:solidFill>
              </a:rPr>
              <a:t>(Cd)</a:t>
            </a:r>
          </a:p>
          <a:p>
            <a:r>
              <a:rPr kumimoji="1" lang="en-US" altLang="ja-JP" b="1" dirty="0">
                <a:solidFill>
                  <a:schemeClr val="tx1"/>
                </a:solidFill>
              </a:rPr>
              <a:t>CUORE</a:t>
            </a:r>
            <a:r>
              <a:rPr kumimoji="1" lang="en-US" altLang="ja-JP" dirty="0">
                <a:solidFill>
                  <a:schemeClr val="tx1"/>
                </a:solidFill>
              </a:rPr>
              <a:t>(</a:t>
            </a:r>
            <a:r>
              <a:rPr kumimoji="1" lang="en-US" altLang="ja-JP" dirty="0" err="1">
                <a:solidFill>
                  <a:schemeClr val="tx1"/>
                </a:solidFill>
              </a:rPr>
              <a:t>Te</a:t>
            </a:r>
            <a:r>
              <a:rPr kumimoji="1" lang="en-US" altLang="ja-JP" dirty="0">
                <a:solidFill>
                  <a:schemeClr val="tx1"/>
                </a:solidFill>
              </a:rPr>
              <a:t>)</a:t>
            </a:r>
            <a:endParaRPr kumimoji="1" lang="ja-JP" altLang="en-US" dirty="0">
              <a:solidFill>
                <a:schemeClr val="tx1"/>
              </a:solidFill>
            </a:endParaRPr>
          </a:p>
        </p:txBody>
      </p:sp>
      <p:sp>
        <p:nvSpPr>
          <p:cNvPr id="14" name="正方形/長方形 13"/>
          <p:cNvSpPr/>
          <p:nvPr/>
        </p:nvSpPr>
        <p:spPr>
          <a:xfrm>
            <a:off x="7375430" y="2759292"/>
            <a:ext cx="1314108" cy="440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SNO+</a:t>
            </a:r>
            <a:r>
              <a:rPr kumimoji="1" lang="en-US" altLang="ja-JP" dirty="0">
                <a:solidFill>
                  <a:schemeClr val="tx1"/>
                </a:solidFill>
              </a:rPr>
              <a:t>(</a:t>
            </a:r>
            <a:r>
              <a:rPr kumimoji="1" lang="en-US" altLang="ja-JP" dirty="0" err="1">
                <a:solidFill>
                  <a:schemeClr val="tx1"/>
                </a:solidFill>
              </a:rPr>
              <a:t>Te</a:t>
            </a:r>
            <a:r>
              <a:rPr kumimoji="1" lang="en-US" altLang="ja-JP" dirty="0">
                <a:solidFill>
                  <a:schemeClr val="tx1"/>
                </a:solidFill>
              </a:rPr>
              <a:t>)</a:t>
            </a:r>
            <a:endParaRPr kumimoji="1" lang="ja-JP" altLang="en-US" dirty="0">
              <a:solidFill>
                <a:schemeClr val="tx1"/>
              </a:solidFill>
            </a:endParaRPr>
          </a:p>
        </p:txBody>
      </p:sp>
      <p:sp>
        <p:nvSpPr>
          <p:cNvPr id="15" name="正方形/長方形 14"/>
          <p:cNvSpPr/>
          <p:nvPr/>
        </p:nvSpPr>
        <p:spPr>
          <a:xfrm>
            <a:off x="6992876" y="3084412"/>
            <a:ext cx="1696662" cy="47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Majorana</a:t>
            </a:r>
            <a:r>
              <a:rPr kumimoji="1" lang="en-US" altLang="ja-JP" dirty="0">
                <a:solidFill>
                  <a:schemeClr val="tx1"/>
                </a:solidFill>
              </a:rPr>
              <a:t>(Ge)</a:t>
            </a:r>
            <a:endParaRPr kumimoji="1" lang="ja-JP" altLang="en-US" dirty="0">
              <a:solidFill>
                <a:schemeClr val="tx1"/>
              </a:solidFill>
            </a:endParaRPr>
          </a:p>
        </p:txBody>
      </p:sp>
      <p:sp>
        <p:nvSpPr>
          <p:cNvPr id="16" name="正方形/長方形 15"/>
          <p:cNvSpPr/>
          <p:nvPr/>
        </p:nvSpPr>
        <p:spPr>
          <a:xfrm>
            <a:off x="2423706" y="2998774"/>
            <a:ext cx="1785909" cy="401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PandaX</a:t>
            </a:r>
            <a:r>
              <a:rPr kumimoji="1" lang="en-US" altLang="ja-JP" b="1" dirty="0">
                <a:solidFill>
                  <a:schemeClr val="tx1"/>
                </a:solidFill>
              </a:rPr>
              <a:t>-III</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ja-JP" altLang="en-US" dirty="0">
              <a:solidFill>
                <a:schemeClr val="tx1"/>
              </a:solidFill>
            </a:endParaRPr>
          </a:p>
        </p:txBody>
      </p:sp>
      <p:sp>
        <p:nvSpPr>
          <p:cNvPr id="17" name="正方形/長方形 16"/>
          <p:cNvSpPr/>
          <p:nvPr/>
        </p:nvSpPr>
        <p:spPr>
          <a:xfrm>
            <a:off x="2656621" y="3379155"/>
            <a:ext cx="1496027" cy="44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AMoRE</a:t>
            </a:r>
            <a:r>
              <a:rPr kumimoji="1" lang="en-US" altLang="ja-JP" dirty="0">
                <a:solidFill>
                  <a:schemeClr val="tx1"/>
                </a:solidFill>
              </a:rPr>
              <a:t>(Mo)</a:t>
            </a:r>
            <a:endParaRPr kumimoji="1" lang="ja-JP" altLang="en-US" dirty="0">
              <a:solidFill>
                <a:schemeClr val="tx1"/>
              </a:solidFill>
            </a:endParaRPr>
          </a:p>
        </p:txBody>
      </p:sp>
      <p:sp>
        <p:nvSpPr>
          <p:cNvPr id="18" name="正方形/長方形 17"/>
          <p:cNvSpPr/>
          <p:nvPr/>
        </p:nvSpPr>
        <p:spPr>
          <a:xfrm>
            <a:off x="4290735" y="3861984"/>
            <a:ext cx="1470473" cy="971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ZICOS</a:t>
            </a:r>
            <a:r>
              <a:rPr kumimoji="1" lang="en-US" altLang="ja-JP" dirty="0">
                <a:solidFill>
                  <a:schemeClr val="tx1"/>
                </a:solidFill>
              </a:rPr>
              <a:t>(</a:t>
            </a:r>
            <a:r>
              <a:rPr kumimoji="1" lang="en-US" altLang="ja-JP" dirty="0" err="1">
                <a:solidFill>
                  <a:schemeClr val="tx1"/>
                </a:solidFill>
              </a:rPr>
              <a:t>Zr</a:t>
            </a:r>
            <a:r>
              <a:rPr kumimoji="1" lang="en-US" altLang="ja-JP" dirty="0">
                <a:solidFill>
                  <a:schemeClr val="tx1"/>
                </a:solidFill>
              </a:rPr>
              <a:t>)</a:t>
            </a:r>
          </a:p>
          <a:p>
            <a:r>
              <a:rPr kumimoji="1" lang="en-US" altLang="ja-JP" b="1" dirty="0">
                <a:solidFill>
                  <a:schemeClr val="tx1"/>
                </a:solidFill>
              </a:rPr>
              <a:t>AXEL</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en-US" altLang="ja-JP" b="1" dirty="0">
              <a:solidFill>
                <a:schemeClr val="tx1"/>
              </a:solidFill>
            </a:endParaRPr>
          </a:p>
          <a:p>
            <a:r>
              <a:rPr kumimoji="1" lang="en-US" altLang="ja-JP" b="1" dirty="0">
                <a:solidFill>
                  <a:schemeClr val="tx1"/>
                </a:solidFill>
              </a:rPr>
              <a:t>DCBA</a:t>
            </a:r>
            <a:r>
              <a:rPr kumimoji="1" lang="en-US" altLang="ja-JP" dirty="0">
                <a:solidFill>
                  <a:schemeClr val="tx1"/>
                </a:solidFill>
              </a:rPr>
              <a:t>(</a:t>
            </a:r>
            <a:r>
              <a:rPr kumimoji="1" lang="en-US" altLang="ja-JP" dirty="0" err="1">
                <a:solidFill>
                  <a:schemeClr val="tx1"/>
                </a:solidFill>
              </a:rPr>
              <a:t>Nd</a:t>
            </a:r>
            <a:r>
              <a:rPr kumimoji="1" lang="en-US" altLang="ja-JP" dirty="0">
                <a:solidFill>
                  <a:schemeClr val="tx1"/>
                </a:solidFill>
              </a:rPr>
              <a:t>)</a:t>
            </a:r>
            <a:endParaRPr kumimoji="1" lang="ja-JP" altLang="en-US" dirty="0">
              <a:solidFill>
                <a:schemeClr val="tx1"/>
              </a:solidFill>
            </a:endParaRPr>
          </a:p>
        </p:txBody>
      </p:sp>
      <p:sp>
        <p:nvSpPr>
          <p:cNvPr id="7" name="正方形/長方形 6"/>
          <p:cNvSpPr/>
          <p:nvPr/>
        </p:nvSpPr>
        <p:spPr>
          <a:xfrm>
            <a:off x="0" y="6364772"/>
            <a:ext cx="9144000" cy="49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Canfranc,</a:t>
            </a:r>
            <a:r>
              <a:rPr kumimoji="1" lang="ja-JP" altLang="en-US" dirty="0"/>
              <a:t> </a:t>
            </a:r>
            <a:r>
              <a:rPr kumimoji="1" lang="en-US" altLang="ja-JP" dirty="0" err="1"/>
              <a:t>Modane</a:t>
            </a:r>
            <a:r>
              <a:rPr kumimoji="1" lang="en-US" altLang="ja-JP" dirty="0"/>
              <a:t>,</a:t>
            </a:r>
            <a:r>
              <a:rPr kumimoji="1" lang="ja-JP" altLang="en-US" dirty="0"/>
              <a:t> </a:t>
            </a:r>
            <a:r>
              <a:rPr kumimoji="1" lang="en-US" altLang="ja-JP" dirty="0" err="1"/>
              <a:t>Gransasso</a:t>
            </a:r>
            <a:r>
              <a:rPr kumimoji="1" lang="en-US" altLang="ja-JP" dirty="0"/>
              <a:t>,</a:t>
            </a:r>
            <a:r>
              <a:rPr kumimoji="1" lang="ja-JP" altLang="en-US" dirty="0"/>
              <a:t> </a:t>
            </a:r>
            <a:r>
              <a:rPr kumimoji="1" lang="en-US" altLang="ja-JP" dirty="0"/>
              <a:t>Jinping,</a:t>
            </a:r>
            <a:r>
              <a:rPr kumimoji="1" lang="ja-JP" altLang="en-US" dirty="0"/>
              <a:t> </a:t>
            </a:r>
            <a:r>
              <a:rPr kumimoji="1" lang="en-US" altLang="ja-JP" dirty="0" err="1"/>
              <a:t>Yangyang</a:t>
            </a:r>
            <a:r>
              <a:rPr kumimoji="1" lang="en-US" altLang="ja-JP" dirty="0"/>
              <a:t>,</a:t>
            </a:r>
            <a:r>
              <a:rPr kumimoji="1" lang="ja-JP" altLang="en-US" dirty="0"/>
              <a:t> </a:t>
            </a:r>
            <a:r>
              <a:rPr kumimoji="1" lang="en-US" altLang="ja-JP" dirty="0" err="1"/>
              <a:t>Kamioka</a:t>
            </a:r>
            <a:r>
              <a:rPr kumimoji="1" lang="en-US" altLang="ja-JP" dirty="0"/>
              <a:t>,</a:t>
            </a:r>
            <a:r>
              <a:rPr kumimoji="1" lang="ja-JP" altLang="en-US" dirty="0"/>
              <a:t> </a:t>
            </a:r>
            <a:r>
              <a:rPr kumimoji="1" lang="en-US" altLang="ja-JP" dirty="0"/>
              <a:t>WIPP,</a:t>
            </a:r>
            <a:r>
              <a:rPr kumimoji="1" lang="ja-JP" altLang="en-US" dirty="0"/>
              <a:t> </a:t>
            </a:r>
            <a:r>
              <a:rPr kumimoji="1" lang="en-US" altLang="ja-JP" dirty="0"/>
              <a:t>Sanford,</a:t>
            </a:r>
            <a:r>
              <a:rPr kumimoji="1" lang="ja-JP" altLang="en-US" dirty="0"/>
              <a:t> </a:t>
            </a:r>
            <a:r>
              <a:rPr kumimoji="1" lang="en-US" altLang="ja-JP" dirty="0"/>
              <a:t>SNOLAB</a:t>
            </a:r>
            <a:endParaRPr kumimoji="1" lang="ja-JP" altLang="en-US" dirty="0"/>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22</a:t>
            </a:fld>
            <a:endParaRPr kumimoji="1" lang="ja-JP" altLang="en-US"/>
          </a:p>
        </p:txBody>
      </p:sp>
    </p:spTree>
    <p:extLst>
      <p:ext uri="{BB962C8B-B14F-4D97-AF65-F5344CB8AC3E}">
        <p14:creationId xmlns:p14="http://schemas.microsoft.com/office/powerpoint/2010/main" val="2097796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8490" y="158564"/>
            <a:ext cx="7886700" cy="1325563"/>
          </a:xfrm>
        </p:spPr>
        <p:txBody>
          <a:bodyPr/>
          <a:lstStyle/>
          <a:p>
            <a:r>
              <a:rPr kumimoji="1" lang="ja-JP" altLang="en-US" dirty="0"/>
              <a:t>現状</a:t>
            </a:r>
          </a:p>
        </p:txBody>
      </p:sp>
      <p:sp>
        <p:nvSpPr>
          <p:cNvPr id="3" name="コンテンツ プレースホルダー 2"/>
          <p:cNvSpPr>
            <a:spLocks noGrp="1"/>
          </p:cNvSpPr>
          <p:nvPr>
            <p:ph idx="1"/>
          </p:nvPr>
        </p:nvSpPr>
        <p:spPr>
          <a:xfrm>
            <a:off x="272210" y="1629315"/>
            <a:ext cx="8693990" cy="1694369"/>
          </a:xfrm>
        </p:spPr>
        <p:txBody>
          <a:bodyPr numCol="2">
            <a:normAutofit fontScale="92500" lnSpcReduction="10000"/>
          </a:bodyPr>
          <a:lstStyle/>
          <a:p>
            <a:r>
              <a:rPr lang="en-US" altLang="ja-JP" dirty="0" err="1"/>
              <a:t>KamLAND</a:t>
            </a:r>
            <a:r>
              <a:rPr lang="en-US" altLang="ja-JP" dirty="0"/>
              <a:t>-Zen</a:t>
            </a:r>
          </a:p>
          <a:p>
            <a:pPr lvl="1"/>
            <a:r>
              <a:rPr lang="ja-JP" altLang="en-US" dirty="0"/>
              <a:t>大質量</a:t>
            </a:r>
            <a:r>
              <a:rPr lang="en-US" altLang="ja-JP" dirty="0"/>
              <a:t>&amp;</a:t>
            </a:r>
            <a:r>
              <a:rPr lang="ja-JP" altLang="en-US" dirty="0"/>
              <a:t>低</a:t>
            </a:r>
            <a:r>
              <a:rPr lang="en-US" altLang="ja-JP" dirty="0"/>
              <a:t>BG</a:t>
            </a:r>
          </a:p>
          <a:p>
            <a:pPr lvl="1"/>
            <a:r>
              <a:rPr lang="ja-JP" altLang="en-US" dirty="0"/>
              <a:t>半減期：</a:t>
            </a:r>
            <a:r>
              <a:rPr lang="en-US" altLang="ja-JP" dirty="0"/>
              <a:t>1.1×10</a:t>
            </a:r>
            <a:r>
              <a:rPr lang="en-US" altLang="ja-JP" baseline="30000" dirty="0"/>
              <a:t>26</a:t>
            </a:r>
            <a:r>
              <a:rPr lang="ja-JP" altLang="en-US" dirty="0"/>
              <a:t>年以上 （</a:t>
            </a:r>
            <a:r>
              <a:rPr lang="en-US" altLang="ja-JP" dirty="0"/>
              <a:t>m</a:t>
            </a:r>
            <a:r>
              <a:rPr lang="en-US" altLang="ja-JP" baseline="-25000" dirty="0"/>
              <a:t>ββ</a:t>
            </a:r>
            <a:r>
              <a:rPr lang="ja-JP" altLang="en-US" dirty="0"/>
              <a:t> </a:t>
            </a:r>
            <a:r>
              <a:rPr lang="en-US" altLang="ja-JP" dirty="0"/>
              <a:t>&lt;</a:t>
            </a:r>
            <a:r>
              <a:rPr lang="ja-JP" altLang="en-US" dirty="0"/>
              <a:t> </a:t>
            </a:r>
            <a:r>
              <a:rPr lang="en-US" altLang="ja-JP" dirty="0"/>
              <a:t>60-161meV</a:t>
            </a:r>
            <a:r>
              <a:rPr lang="ja-JP" altLang="en-US" dirty="0"/>
              <a:t>）</a:t>
            </a:r>
            <a:endParaRPr lang="en-US" altLang="ja-JP" dirty="0"/>
          </a:p>
          <a:p>
            <a:pPr lvl="1"/>
            <a:endParaRPr lang="en-US" altLang="ja-JP" dirty="0"/>
          </a:p>
          <a:p>
            <a:r>
              <a:rPr lang="en-US" altLang="ja-JP" dirty="0"/>
              <a:t>GERDA</a:t>
            </a:r>
          </a:p>
          <a:p>
            <a:pPr lvl="1"/>
            <a:r>
              <a:rPr lang="ja-JP" altLang="en-US" dirty="0"/>
              <a:t>高いエネルギー分解能</a:t>
            </a:r>
            <a:endParaRPr lang="en-US" altLang="ja-JP" dirty="0"/>
          </a:p>
          <a:p>
            <a:pPr lvl="1"/>
            <a:r>
              <a:rPr lang="ja-JP" altLang="en-US" dirty="0"/>
              <a:t>半減期：</a:t>
            </a:r>
            <a:r>
              <a:rPr lang="en-US" altLang="ja-JP" dirty="0"/>
              <a:t>0.9×10</a:t>
            </a:r>
            <a:r>
              <a:rPr lang="en-US" altLang="ja-JP" baseline="30000" dirty="0"/>
              <a:t>26</a:t>
            </a:r>
            <a:r>
              <a:rPr lang="ja-JP" altLang="en-US" dirty="0"/>
              <a:t>年以上</a:t>
            </a:r>
            <a:endParaRPr lang="en-US" altLang="ja-JP" dirty="0"/>
          </a:p>
          <a:p>
            <a:pPr lvl="1"/>
            <a:r>
              <a:rPr lang="ja-JP" altLang="en-US" dirty="0"/>
              <a:t>（</a:t>
            </a:r>
            <a:r>
              <a:rPr lang="en-US" altLang="ja-JP" dirty="0"/>
              <a:t>m</a:t>
            </a:r>
            <a:r>
              <a:rPr lang="en-US" altLang="ja-JP" baseline="-25000" dirty="0"/>
              <a:t>ββ</a:t>
            </a:r>
            <a:r>
              <a:rPr lang="ja-JP" altLang="en-US" dirty="0"/>
              <a:t> </a:t>
            </a:r>
            <a:r>
              <a:rPr lang="en-US" altLang="ja-JP" dirty="0"/>
              <a:t>&lt;</a:t>
            </a:r>
            <a:r>
              <a:rPr lang="ja-JP" altLang="en-US" dirty="0"/>
              <a:t> </a:t>
            </a:r>
            <a:r>
              <a:rPr lang="en-US" altLang="ja-JP" dirty="0"/>
              <a:t>110-260meV</a:t>
            </a:r>
            <a:r>
              <a:rPr lang="ja-JP" altLang="en-US" dirty="0"/>
              <a:t>）</a:t>
            </a:r>
            <a:endParaRPr lang="en-US" altLang="ja-JP" dirty="0"/>
          </a:p>
          <a:p>
            <a:pPr marL="0" indent="0">
              <a:buNone/>
            </a:pPr>
            <a:endParaRPr kumimoji="1" lang="ja-JP" altLang="en-US" dirty="0"/>
          </a:p>
        </p:txBody>
      </p:sp>
      <p:pic>
        <p:nvPicPr>
          <p:cNvPr id="4" name="図 3"/>
          <p:cNvPicPr>
            <a:picLocks noChangeAspect="1"/>
          </p:cNvPicPr>
          <p:nvPr/>
        </p:nvPicPr>
        <p:blipFill rotWithShape="1">
          <a:blip r:embed="rId2"/>
          <a:srcRect l="13624" t="36088" r="33271" b="19281"/>
          <a:stretch/>
        </p:blipFill>
        <p:spPr>
          <a:xfrm>
            <a:off x="5875290" y="3938241"/>
            <a:ext cx="3233150" cy="2919759"/>
          </a:xfrm>
          <a:prstGeom prst="rect">
            <a:avLst/>
          </a:prstGeom>
        </p:spPr>
      </p:pic>
      <p:sp>
        <p:nvSpPr>
          <p:cNvPr id="6" name="正方形/長方形 5"/>
          <p:cNvSpPr/>
          <p:nvPr/>
        </p:nvSpPr>
        <p:spPr>
          <a:xfrm>
            <a:off x="5984401" y="3614059"/>
            <a:ext cx="3113495" cy="3325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400" dirty="0"/>
              <a:t>Phys. Rev. Lett. 117 082503 (2016)</a:t>
            </a:r>
            <a:endParaRPr kumimoji="1" lang="en-US" altLang="ja-JP" sz="1400" dirty="0"/>
          </a:p>
        </p:txBody>
      </p:sp>
      <p:sp>
        <p:nvSpPr>
          <p:cNvPr id="5" name="スライド番号プレースホルダー 4"/>
          <p:cNvSpPr>
            <a:spLocks noGrp="1"/>
          </p:cNvSpPr>
          <p:nvPr>
            <p:ph type="sldNum" sz="quarter" idx="12"/>
          </p:nvPr>
        </p:nvSpPr>
        <p:spPr/>
        <p:txBody>
          <a:bodyPr/>
          <a:lstStyle/>
          <a:p>
            <a:fld id="{E5E85C2D-2073-4350-A318-8CC6110534BB}" type="slidenum">
              <a:rPr kumimoji="1" lang="ja-JP" altLang="en-US" smtClean="0"/>
              <a:pPr/>
              <a:t>23</a:t>
            </a:fld>
            <a:endParaRPr kumimoji="1" lang="ja-JP" altLang="en-US"/>
          </a:p>
        </p:txBody>
      </p:sp>
      <p:pic>
        <p:nvPicPr>
          <p:cNvPr id="1026" name="Picture 2" descr="https://encrypted-tbn0.gstatic.com/images?q=tbn:ANd9GcQSwgFoP2u3bkrV-yUJErincMmQJvL2WyN8CKrGgMkdgQOnI3a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003" y="262268"/>
            <a:ext cx="1480197" cy="19837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表 6"/>
          <p:cNvGraphicFramePr>
            <a:graphicFrameLocks noGrp="1"/>
          </p:cNvGraphicFramePr>
          <p:nvPr/>
        </p:nvGraphicFramePr>
        <p:xfrm>
          <a:off x="44317" y="3716782"/>
          <a:ext cx="5776418" cy="2926080"/>
        </p:xfrm>
        <a:graphic>
          <a:graphicData uri="http://schemas.openxmlformats.org/drawingml/2006/table">
            <a:tbl>
              <a:tblPr firstRow="1" bandRow="1">
                <a:tableStyleId>{5C22544A-7EE6-4342-B048-85BDC9FD1C3A}</a:tableStyleId>
              </a:tblPr>
              <a:tblGrid>
                <a:gridCol w="1816418">
                  <a:extLst>
                    <a:ext uri="{9D8B030D-6E8A-4147-A177-3AD203B41FA5}">
                      <a16:colId xmlns:a16="http://schemas.microsoft.com/office/drawing/2014/main" val="3778012712"/>
                    </a:ext>
                  </a:extLst>
                </a:gridCol>
                <a:gridCol w="1980000">
                  <a:extLst>
                    <a:ext uri="{9D8B030D-6E8A-4147-A177-3AD203B41FA5}">
                      <a16:colId xmlns:a16="http://schemas.microsoft.com/office/drawing/2014/main" val="503449535"/>
                    </a:ext>
                  </a:extLst>
                </a:gridCol>
                <a:gridCol w="1980000">
                  <a:extLst>
                    <a:ext uri="{9D8B030D-6E8A-4147-A177-3AD203B41FA5}">
                      <a16:colId xmlns:a16="http://schemas.microsoft.com/office/drawing/2014/main" val="2507364811"/>
                    </a:ext>
                  </a:extLst>
                </a:gridCol>
              </a:tblGrid>
              <a:tr h="0">
                <a:tc>
                  <a:txBody>
                    <a:bodyPr/>
                    <a:lstStyle/>
                    <a:p>
                      <a:endParaRPr kumimoji="1" lang="ja-JP" altLang="en-US" sz="1600" dirty="0"/>
                    </a:p>
                  </a:txBody>
                  <a:tcPr/>
                </a:tc>
                <a:tc>
                  <a:txBody>
                    <a:bodyPr/>
                    <a:lstStyle/>
                    <a:p>
                      <a:r>
                        <a:rPr kumimoji="1" lang="en-US" altLang="ja-JP" sz="1600" dirty="0" err="1"/>
                        <a:t>KamLAND</a:t>
                      </a:r>
                      <a:r>
                        <a:rPr kumimoji="1" lang="en-US" altLang="ja-JP" sz="1600" dirty="0"/>
                        <a:t>-Zen</a:t>
                      </a:r>
                      <a:endParaRPr kumimoji="1" lang="ja-JP" altLang="en-US" sz="1600" dirty="0"/>
                    </a:p>
                  </a:txBody>
                  <a:tcPr/>
                </a:tc>
                <a:tc>
                  <a:txBody>
                    <a:bodyPr/>
                    <a:lstStyle/>
                    <a:p>
                      <a:r>
                        <a:rPr kumimoji="1" lang="en-US" altLang="ja-JP" sz="1600" dirty="0"/>
                        <a:t>GERDA</a:t>
                      </a:r>
                      <a:endParaRPr kumimoji="1" lang="ja-JP" altLang="en-US" sz="1600" dirty="0"/>
                    </a:p>
                  </a:txBody>
                  <a:tcPr/>
                </a:tc>
                <a:extLst>
                  <a:ext uri="{0D108BD9-81ED-4DB2-BD59-A6C34878D82A}">
                    <a16:rowId xmlns:a16="http://schemas.microsoft.com/office/drawing/2014/main" val="636529898"/>
                  </a:ext>
                </a:extLst>
              </a:tr>
              <a:tr h="0">
                <a:tc>
                  <a:txBody>
                    <a:bodyPr/>
                    <a:lstStyle/>
                    <a:p>
                      <a:r>
                        <a:rPr kumimoji="1" lang="ja-JP" altLang="en-US" sz="1600" dirty="0"/>
                        <a:t>原子核種</a:t>
                      </a:r>
                    </a:p>
                  </a:txBody>
                  <a:tcPr/>
                </a:tc>
                <a:tc>
                  <a:txBody>
                    <a:bodyPr/>
                    <a:lstStyle/>
                    <a:p>
                      <a:r>
                        <a:rPr kumimoji="1" lang="en-US" altLang="ja-JP" sz="1600" dirty="0"/>
                        <a:t>136Xe</a:t>
                      </a:r>
                      <a:r>
                        <a:rPr kumimoji="1" lang="ja-JP" altLang="en-US" sz="1600" dirty="0"/>
                        <a:t>（</a:t>
                      </a:r>
                      <a:r>
                        <a:rPr kumimoji="1" lang="en-US" altLang="ja-JP" sz="1600" dirty="0"/>
                        <a:t>2458keV</a:t>
                      </a:r>
                      <a:r>
                        <a:rPr kumimoji="1" lang="ja-JP" altLang="en-US" sz="1600" dirty="0"/>
                        <a:t>）</a:t>
                      </a:r>
                    </a:p>
                  </a:txBody>
                  <a:tcPr/>
                </a:tc>
                <a:tc>
                  <a:txBody>
                    <a:bodyPr/>
                    <a:lstStyle/>
                    <a:p>
                      <a:r>
                        <a:rPr kumimoji="1" lang="en-US" altLang="ja-JP" sz="1600" dirty="0"/>
                        <a:t>76Ge</a:t>
                      </a:r>
                      <a:r>
                        <a:rPr kumimoji="1" lang="ja-JP" altLang="en-US" sz="1600" dirty="0"/>
                        <a:t>（</a:t>
                      </a:r>
                      <a:r>
                        <a:rPr kumimoji="1" lang="en-US" altLang="ja-JP" sz="1600" dirty="0"/>
                        <a:t>2039keV</a:t>
                      </a:r>
                      <a:r>
                        <a:rPr kumimoji="1" lang="ja-JP" altLang="en-US" sz="1600" dirty="0"/>
                        <a:t>）</a:t>
                      </a:r>
                    </a:p>
                  </a:txBody>
                  <a:tcPr/>
                </a:tc>
                <a:extLst>
                  <a:ext uri="{0D108BD9-81ED-4DB2-BD59-A6C34878D82A}">
                    <a16:rowId xmlns:a16="http://schemas.microsoft.com/office/drawing/2014/main" val="930074388"/>
                  </a:ext>
                </a:extLst>
              </a:tr>
              <a:tr h="0">
                <a:tc>
                  <a:txBody>
                    <a:bodyPr/>
                    <a:lstStyle/>
                    <a:p>
                      <a:r>
                        <a:rPr kumimoji="1" lang="ja-JP" altLang="en-US" sz="1600" dirty="0"/>
                        <a:t>質量</a:t>
                      </a:r>
                    </a:p>
                  </a:txBody>
                  <a:tcPr/>
                </a:tc>
                <a:tc>
                  <a:txBody>
                    <a:bodyPr/>
                    <a:lstStyle/>
                    <a:p>
                      <a:r>
                        <a:rPr kumimoji="1" lang="en-US" altLang="ja-JP" sz="1600" b="1" dirty="0">
                          <a:solidFill>
                            <a:srgbClr val="FF0000"/>
                          </a:solidFill>
                        </a:rPr>
                        <a:t>383kg</a:t>
                      </a:r>
                      <a:endParaRPr kumimoji="1" lang="ja-JP" altLang="en-US" sz="1600" b="1" dirty="0">
                        <a:solidFill>
                          <a:srgbClr val="FF0000"/>
                        </a:solidFill>
                      </a:endParaRPr>
                    </a:p>
                  </a:txBody>
                  <a:tcPr/>
                </a:tc>
                <a:tc>
                  <a:txBody>
                    <a:bodyPr/>
                    <a:lstStyle/>
                    <a:p>
                      <a:r>
                        <a:rPr kumimoji="1" lang="en-US" altLang="ja-JP" sz="1600" dirty="0"/>
                        <a:t>35.6kg</a:t>
                      </a:r>
                      <a:endParaRPr kumimoji="1" lang="ja-JP" altLang="en-US" sz="1600" dirty="0"/>
                    </a:p>
                  </a:txBody>
                  <a:tcPr/>
                </a:tc>
                <a:extLst>
                  <a:ext uri="{0D108BD9-81ED-4DB2-BD59-A6C34878D82A}">
                    <a16:rowId xmlns:a16="http://schemas.microsoft.com/office/drawing/2014/main" val="1610296834"/>
                  </a:ext>
                </a:extLst>
              </a:tr>
              <a:tr h="0">
                <a:tc>
                  <a:txBody>
                    <a:bodyPr/>
                    <a:lstStyle/>
                    <a:p>
                      <a:r>
                        <a:rPr kumimoji="1" lang="en-US" altLang="ja-JP" sz="1600" dirty="0"/>
                        <a:t>exposure</a:t>
                      </a:r>
                      <a:endParaRPr kumimoji="1" lang="ja-JP" altLang="en-US" sz="1600" dirty="0"/>
                    </a:p>
                  </a:txBody>
                  <a:tcPr/>
                </a:tc>
                <a:tc>
                  <a:txBody>
                    <a:bodyPr/>
                    <a:lstStyle/>
                    <a:p>
                      <a:r>
                        <a:rPr kumimoji="1" lang="en-US" altLang="ja-JP" sz="1600" dirty="0"/>
                        <a:t>504kgy</a:t>
                      </a:r>
                      <a:endParaRPr kumimoji="1" lang="ja-JP" altLang="en-US" sz="1600" dirty="0"/>
                    </a:p>
                  </a:txBody>
                  <a:tcPr/>
                </a:tc>
                <a:tc>
                  <a:txBody>
                    <a:bodyPr/>
                    <a:lstStyle/>
                    <a:p>
                      <a:r>
                        <a:rPr kumimoji="1" lang="en-US" altLang="ja-JP" sz="1600" dirty="0"/>
                        <a:t>58.93kgy</a:t>
                      </a:r>
                      <a:endParaRPr kumimoji="1" lang="ja-JP" altLang="en-US" sz="1600" dirty="0"/>
                    </a:p>
                  </a:txBody>
                  <a:tcPr/>
                </a:tc>
                <a:extLst>
                  <a:ext uri="{0D108BD9-81ED-4DB2-BD59-A6C34878D82A}">
                    <a16:rowId xmlns:a16="http://schemas.microsoft.com/office/drawing/2014/main" val="3287851003"/>
                  </a:ext>
                </a:extLst>
              </a:tr>
              <a:tr h="0">
                <a:tc>
                  <a:txBody>
                    <a:bodyPr/>
                    <a:lstStyle/>
                    <a:p>
                      <a:r>
                        <a:rPr kumimoji="1" lang="ja-JP" altLang="en-US" sz="1600" dirty="0"/>
                        <a:t>エネルギー分解能</a:t>
                      </a:r>
                    </a:p>
                  </a:txBody>
                  <a:tcPr/>
                </a:tc>
                <a:tc>
                  <a:txBody>
                    <a:bodyPr/>
                    <a:lstStyle/>
                    <a:p>
                      <a:r>
                        <a:rPr kumimoji="1" lang="en-US" altLang="ja-JP" sz="1600" dirty="0"/>
                        <a:t>7.3%σ</a:t>
                      </a:r>
                      <a:r>
                        <a:rPr kumimoji="1" lang="ja-JP" altLang="en-US" sz="1600" dirty="0"/>
                        <a:t> ⇒ </a:t>
                      </a:r>
                      <a:r>
                        <a:rPr kumimoji="1" lang="en-US" altLang="ja-JP" sz="1600" dirty="0"/>
                        <a:t>17%FWHM@Q</a:t>
                      </a:r>
                      <a:endParaRPr kumimoji="1" lang="ja-JP" altLang="en-US" sz="1600" dirty="0"/>
                    </a:p>
                  </a:txBody>
                  <a:tcPr/>
                </a:tc>
                <a:tc>
                  <a:txBody>
                    <a:bodyPr/>
                    <a:lstStyle/>
                    <a:p>
                      <a:r>
                        <a:rPr kumimoji="1" lang="en-US" altLang="ja-JP" sz="1600" dirty="0"/>
                        <a:t>3.3keV(FWHM)</a:t>
                      </a:r>
                      <a:r>
                        <a:rPr kumimoji="1" lang="ja-JP" altLang="en-US" sz="1600" dirty="0"/>
                        <a:t> ⇒</a:t>
                      </a:r>
                      <a:r>
                        <a:rPr kumimoji="1" lang="en-US" altLang="ja-JP" sz="1600" b="1" dirty="0">
                          <a:solidFill>
                            <a:srgbClr val="FF0000"/>
                          </a:solidFill>
                        </a:rPr>
                        <a:t>0.16%FWHM@Q</a:t>
                      </a:r>
                      <a:endParaRPr kumimoji="1" lang="ja-JP" altLang="en-US" sz="1600" b="1" dirty="0">
                        <a:solidFill>
                          <a:srgbClr val="FF0000"/>
                        </a:solidFill>
                      </a:endParaRPr>
                    </a:p>
                  </a:txBody>
                  <a:tcPr/>
                </a:tc>
                <a:extLst>
                  <a:ext uri="{0D108BD9-81ED-4DB2-BD59-A6C34878D82A}">
                    <a16:rowId xmlns:a16="http://schemas.microsoft.com/office/drawing/2014/main" val="847953520"/>
                  </a:ext>
                </a:extLst>
              </a:tr>
              <a:tr h="0">
                <a:tc>
                  <a:txBody>
                    <a:bodyPr/>
                    <a:lstStyle/>
                    <a:p>
                      <a:r>
                        <a:rPr kumimoji="1" lang="ja-JP" altLang="en-US" sz="1600" dirty="0"/>
                        <a:t>半減期</a:t>
                      </a:r>
                    </a:p>
                  </a:txBody>
                  <a:tcPr/>
                </a:tc>
                <a:tc>
                  <a:txBody>
                    <a:bodyPr/>
                    <a:lstStyle/>
                    <a:p>
                      <a:r>
                        <a:rPr kumimoji="1" lang="en-US" altLang="ja-JP" sz="1600" b="1" dirty="0">
                          <a:solidFill>
                            <a:srgbClr val="FF0000"/>
                          </a:solidFill>
                        </a:rPr>
                        <a:t>1.1e26</a:t>
                      </a:r>
                      <a:r>
                        <a:rPr kumimoji="1" lang="ja-JP" altLang="en-US" sz="1600" b="1" dirty="0">
                          <a:solidFill>
                            <a:srgbClr val="FF0000"/>
                          </a:solidFill>
                        </a:rPr>
                        <a:t>年</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FF0000"/>
                          </a:solidFill>
                        </a:rPr>
                        <a:t>0.9e26</a:t>
                      </a:r>
                      <a:r>
                        <a:rPr kumimoji="1" lang="ja-JP" altLang="en-US" sz="1600" b="1" dirty="0">
                          <a:solidFill>
                            <a:srgbClr val="FF0000"/>
                          </a:solidFill>
                        </a:rPr>
                        <a:t>年</a:t>
                      </a:r>
                    </a:p>
                  </a:txBody>
                  <a:tcPr/>
                </a:tc>
                <a:extLst>
                  <a:ext uri="{0D108BD9-81ED-4DB2-BD59-A6C34878D82A}">
                    <a16:rowId xmlns:a16="http://schemas.microsoft.com/office/drawing/2014/main" val="4231629647"/>
                  </a:ext>
                </a:extLst>
              </a:tr>
              <a:tr h="0">
                <a:tc>
                  <a:txBody>
                    <a:bodyPr/>
                    <a:lstStyle/>
                    <a:p>
                      <a:r>
                        <a:rPr kumimoji="1" lang="en-US" altLang="ja-JP" sz="1600" dirty="0" err="1"/>
                        <a:t>mbb</a:t>
                      </a:r>
                      <a:endParaRPr kumimoji="1" lang="ja-JP" altLang="en-US" sz="1600" dirty="0"/>
                    </a:p>
                  </a:txBody>
                  <a:tcPr/>
                </a:tc>
                <a:tc>
                  <a:txBody>
                    <a:bodyPr/>
                    <a:lstStyle/>
                    <a:p>
                      <a:r>
                        <a:rPr kumimoji="1" lang="en-US" altLang="ja-JP" sz="1600" dirty="0"/>
                        <a:t>60-161meV</a:t>
                      </a:r>
                      <a:endParaRPr kumimoji="1" lang="ja-JP" altLang="en-US" sz="1600" dirty="0"/>
                    </a:p>
                  </a:txBody>
                  <a:tcPr/>
                </a:tc>
                <a:tc>
                  <a:txBody>
                    <a:bodyPr/>
                    <a:lstStyle/>
                    <a:p>
                      <a:r>
                        <a:rPr kumimoji="1" lang="en-US" altLang="ja-JP" sz="1600" dirty="0"/>
                        <a:t>110-260meV</a:t>
                      </a:r>
                      <a:endParaRPr kumimoji="1" lang="ja-JP" altLang="en-US" sz="1600" dirty="0"/>
                    </a:p>
                  </a:txBody>
                  <a:tcPr/>
                </a:tc>
                <a:extLst>
                  <a:ext uri="{0D108BD9-81ED-4DB2-BD59-A6C34878D82A}">
                    <a16:rowId xmlns:a16="http://schemas.microsoft.com/office/drawing/2014/main" val="3421843949"/>
                  </a:ext>
                </a:extLst>
              </a:tr>
              <a:tr h="0">
                <a:tc>
                  <a:txBody>
                    <a:bodyPr/>
                    <a:lstStyle/>
                    <a:p>
                      <a:r>
                        <a:rPr kumimoji="1" lang="ja-JP" altLang="en-US" sz="1600" dirty="0"/>
                        <a:t>場所</a:t>
                      </a:r>
                    </a:p>
                  </a:txBody>
                  <a:tcPr/>
                </a:tc>
                <a:tc>
                  <a:txBody>
                    <a:bodyPr/>
                    <a:lstStyle/>
                    <a:p>
                      <a:r>
                        <a:rPr kumimoji="1" lang="ja-JP" altLang="en-US" sz="1600" dirty="0"/>
                        <a:t>神岡</a:t>
                      </a:r>
                    </a:p>
                  </a:txBody>
                  <a:tcPr/>
                </a:tc>
                <a:tc>
                  <a:txBody>
                    <a:bodyPr/>
                    <a:lstStyle/>
                    <a:p>
                      <a:r>
                        <a:rPr kumimoji="1" lang="ja-JP" altLang="en-US" sz="1600" dirty="0"/>
                        <a:t>グランサッソ</a:t>
                      </a:r>
                    </a:p>
                  </a:txBody>
                  <a:tcPr/>
                </a:tc>
                <a:extLst>
                  <a:ext uri="{0D108BD9-81ED-4DB2-BD59-A6C34878D82A}">
                    <a16:rowId xmlns:a16="http://schemas.microsoft.com/office/drawing/2014/main" val="1843602766"/>
                  </a:ext>
                </a:extLst>
              </a:tr>
            </a:tbl>
          </a:graphicData>
        </a:graphic>
      </p:graphicFrame>
      <p:pic>
        <p:nvPicPr>
          <p:cNvPr id="8" name="図 7"/>
          <p:cNvPicPr>
            <a:picLocks noChangeAspect="1"/>
          </p:cNvPicPr>
          <p:nvPr/>
        </p:nvPicPr>
        <p:blipFill rotWithShape="1">
          <a:blip r:embed="rId4"/>
          <a:srcRect l="22471" t="29359" r="56103" b="36716"/>
          <a:stretch/>
        </p:blipFill>
        <p:spPr>
          <a:xfrm>
            <a:off x="7772401" y="230011"/>
            <a:ext cx="1107229" cy="1844040"/>
          </a:xfrm>
          <a:prstGeom prst="rect">
            <a:avLst/>
          </a:prstGeom>
        </p:spPr>
      </p:pic>
    </p:spTree>
    <p:extLst>
      <p:ext uri="{BB962C8B-B14F-4D97-AF65-F5344CB8AC3E}">
        <p14:creationId xmlns:p14="http://schemas.microsoft.com/office/powerpoint/2010/main" val="422138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楕円 4"/>
          <p:cNvSpPr/>
          <p:nvPr/>
        </p:nvSpPr>
        <p:spPr>
          <a:xfrm>
            <a:off x="1364959" y="-1911302"/>
            <a:ext cx="6325172" cy="5887542"/>
          </a:xfrm>
          <a:prstGeom prst="ellipse">
            <a:avLst/>
          </a:prstGeom>
          <a:solidFill>
            <a:schemeClr val="accent1">
              <a:lumMod val="60000"/>
              <a:lumOff val="40000"/>
              <a:alpha val="5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02060"/>
                </a:solidFill>
              </a:rPr>
              <a:t>高エネルギー</a:t>
            </a:r>
            <a:endParaRPr kumimoji="1" lang="en-US" altLang="ja-JP" sz="3200" b="1" dirty="0">
              <a:solidFill>
                <a:srgbClr val="002060"/>
              </a:solidFill>
            </a:endParaRPr>
          </a:p>
          <a:p>
            <a:pPr algn="ctr"/>
            <a:r>
              <a:rPr kumimoji="1" lang="ja-JP" altLang="en-US" sz="3200" b="1" dirty="0">
                <a:solidFill>
                  <a:srgbClr val="002060"/>
                </a:solidFill>
              </a:rPr>
              <a:t>分解能</a:t>
            </a:r>
            <a:endParaRPr kumimoji="1" lang="en-US" altLang="ja-JP" sz="3200" b="1" dirty="0">
              <a:solidFill>
                <a:srgbClr val="002060"/>
              </a:solidFill>
            </a:endParaRPr>
          </a:p>
        </p:txBody>
      </p:sp>
      <p:sp>
        <p:nvSpPr>
          <p:cNvPr id="6" name="楕円 5"/>
          <p:cNvSpPr/>
          <p:nvPr/>
        </p:nvSpPr>
        <p:spPr>
          <a:xfrm>
            <a:off x="3880283" y="2169023"/>
            <a:ext cx="6325172" cy="5887542"/>
          </a:xfrm>
          <a:prstGeom prst="ellipse">
            <a:avLst/>
          </a:prstGeom>
          <a:solidFill>
            <a:srgbClr val="92D050">
              <a:alpha val="51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6">
                    <a:lumMod val="50000"/>
                  </a:schemeClr>
                </a:solidFill>
              </a:rPr>
              <a:t>低バックグラウンド</a:t>
            </a:r>
          </a:p>
        </p:txBody>
      </p:sp>
      <p:sp>
        <p:nvSpPr>
          <p:cNvPr id="7" name="楕円 6"/>
          <p:cNvSpPr/>
          <p:nvPr/>
        </p:nvSpPr>
        <p:spPr>
          <a:xfrm>
            <a:off x="-1026613" y="2169023"/>
            <a:ext cx="6325172" cy="5887542"/>
          </a:xfrm>
          <a:prstGeom prst="ellipse">
            <a:avLst/>
          </a:prstGeom>
          <a:solidFill>
            <a:srgbClr val="FF7C80">
              <a:alpha val="49804"/>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FF0000"/>
                </a:solidFill>
              </a:rPr>
              <a:t>大質量</a:t>
            </a:r>
          </a:p>
        </p:txBody>
      </p:sp>
      <p:sp>
        <p:nvSpPr>
          <p:cNvPr id="8" name="正方形/長方形 7"/>
          <p:cNvSpPr/>
          <p:nvPr/>
        </p:nvSpPr>
        <p:spPr>
          <a:xfrm>
            <a:off x="3637121" y="5605417"/>
            <a:ext cx="2233983" cy="59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KamLAND</a:t>
            </a:r>
            <a:r>
              <a:rPr kumimoji="1" lang="en-US" altLang="ja-JP" b="1" dirty="0">
                <a:solidFill>
                  <a:schemeClr val="tx1"/>
                </a:solidFill>
              </a:rPr>
              <a:t>-Zen</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en-US" altLang="ja-JP" b="1" dirty="0">
              <a:solidFill>
                <a:schemeClr val="tx1"/>
              </a:solidFill>
            </a:endParaRPr>
          </a:p>
        </p:txBody>
      </p:sp>
      <p:sp>
        <p:nvSpPr>
          <p:cNvPr id="9" name="正方形/長方形 8"/>
          <p:cNvSpPr/>
          <p:nvPr/>
        </p:nvSpPr>
        <p:spPr>
          <a:xfrm>
            <a:off x="4206567" y="3076357"/>
            <a:ext cx="1280571" cy="43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NEXT</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ja-JP" altLang="en-US" dirty="0">
              <a:solidFill>
                <a:schemeClr val="tx1"/>
              </a:solidFill>
            </a:endParaRPr>
          </a:p>
        </p:txBody>
      </p:sp>
      <p:sp>
        <p:nvSpPr>
          <p:cNvPr id="10" name="正方形/長方形 9"/>
          <p:cNvSpPr/>
          <p:nvPr/>
        </p:nvSpPr>
        <p:spPr>
          <a:xfrm>
            <a:off x="3630558" y="5353906"/>
            <a:ext cx="1138893" cy="363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EXO</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ja-JP" altLang="en-US" b="1" dirty="0">
              <a:solidFill>
                <a:schemeClr val="tx1"/>
              </a:solidFill>
            </a:endParaRPr>
          </a:p>
        </p:txBody>
      </p:sp>
      <p:sp>
        <p:nvSpPr>
          <p:cNvPr id="11" name="正方形/長方形 10"/>
          <p:cNvSpPr/>
          <p:nvPr/>
        </p:nvSpPr>
        <p:spPr>
          <a:xfrm>
            <a:off x="6817360" y="2010081"/>
            <a:ext cx="2383196" cy="345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NEMO</a:t>
            </a:r>
            <a:r>
              <a:rPr kumimoji="1" lang="en-US" altLang="ja-JP" dirty="0">
                <a:solidFill>
                  <a:schemeClr val="tx1"/>
                </a:solidFill>
              </a:rPr>
              <a:t>(Mo/Se/</a:t>
            </a:r>
            <a:r>
              <a:rPr kumimoji="1" lang="en-US" altLang="ja-JP" dirty="0" err="1">
                <a:solidFill>
                  <a:schemeClr val="tx1"/>
                </a:solidFill>
              </a:rPr>
              <a:t>Te</a:t>
            </a:r>
            <a:r>
              <a:rPr kumimoji="1" lang="en-US" altLang="ja-JP" dirty="0">
                <a:solidFill>
                  <a:schemeClr val="tx1"/>
                </a:solidFill>
              </a:rPr>
              <a:t>/Cd)</a:t>
            </a:r>
            <a:endParaRPr kumimoji="1" lang="ja-JP" altLang="en-US" dirty="0">
              <a:solidFill>
                <a:schemeClr val="tx1"/>
              </a:solidFill>
            </a:endParaRPr>
          </a:p>
        </p:txBody>
      </p:sp>
      <p:sp>
        <p:nvSpPr>
          <p:cNvPr id="12" name="正方形/長方形 11"/>
          <p:cNvSpPr/>
          <p:nvPr/>
        </p:nvSpPr>
        <p:spPr>
          <a:xfrm>
            <a:off x="5715453" y="274755"/>
            <a:ext cx="1575294" cy="908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GERDA</a:t>
            </a:r>
            <a:r>
              <a:rPr kumimoji="1" lang="en-US" altLang="ja-JP" dirty="0">
                <a:solidFill>
                  <a:schemeClr val="tx1"/>
                </a:solidFill>
              </a:rPr>
              <a:t>(Ge)</a:t>
            </a:r>
          </a:p>
          <a:p>
            <a:r>
              <a:rPr kumimoji="1" lang="en-US" altLang="ja-JP" b="1" dirty="0">
                <a:solidFill>
                  <a:schemeClr val="tx1"/>
                </a:solidFill>
              </a:rPr>
              <a:t>COBRA</a:t>
            </a:r>
            <a:r>
              <a:rPr kumimoji="1" lang="en-US" altLang="ja-JP" dirty="0">
                <a:solidFill>
                  <a:schemeClr val="tx1"/>
                </a:solidFill>
              </a:rPr>
              <a:t>(Cd)</a:t>
            </a:r>
          </a:p>
          <a:p>
            <a:r>
              <a:rPr kumimoji="1" lang="en-US" altLang="ja-JP" b="1" dirty="0">
                <a:solidFill>
                  <a:schemeClr val="tx1"/>
                </a:solidFill>
              </a:rPr>
              <a:t>CUORE</a:t>
            </a:r>
            <a:r>
              <a:rPr kumimoji="1" lang="en-US" altLang="ja-JP" dirty="0">
                <a:solidFill>
                  <a:schemeClr val="tx1"/>
                </a:solidFill>
              </a:rPr>
              <a:t>(</a:t>
            </a:r>
            <a:r>
              <a:rPr kumimoji="1" lang="en-US" altLang="ja-JP" dirty="0" err="1">
                <a:solidFill>
                  <a:schemeClr val="tx1"/>
                </a:solidFill>
              </a:rPr>
              <a:t>Te</a:t>
            </a:r>
            <a:r>
              <a:rPr kumimoji="1" lang="en-US" altLang="ja-JP" dirty="0">
                <a:solidFill>
                  <a:schemeClr val="tx1"/>
                </a:solidFill>
              </a:rPr>
              <a:t>)</a:t>
            </a:r>
            <a:endParaRPr kumimoji="1" lang="ja-JP" altLang="en-US" dirty="0">
              <a:solidFill>
                <a:schemeClr val="tx1"/>
              </a:solidFill>
            </a:endParaRPr>
          </a:p>
        </p:txBody>
      </p:sp>
      <p:sp>
        <p:nvSpPr>
          <p:cNvPr id="13" name="正方形/長方形 12"/>
          <p:cNvSpPr/>
          <p:nvPr/>
        </p:nvSpPr>
        <p:spPr>
          <a:xfrm>
            <a:off x="3637120" y="6040937"/>
            <a:ext cx="1402240" cy="440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SNO+</a:t>
            </a:r>
            <a:r>
              <a:rPr kumimoji="1" lang="en-US" altLang="ja-JP" dirty="0">
                <a:solidFill>
                  <a:schemeClr val="tx1"/>
                </a:solidFill>
              </a:rPr>
              <a:t>(</a:t>
            </a:r>
            <a:r>
              <a:rPr kumimoji="1" lang="en-US" altLang="ja-JP" dirty="0" err="1">
                <a:solidFill>
                  <a:schemeClr val="tx1"/>
                </a:solidFill>
              </a:rPr>
              <a:t>Te</a:t>
            </a:r>
            <a:r>
              <a:rPr kumimoji="1" lang="en-US" altLang="ja-JP" dirty="0">
                <a:solidFill>
                  <a:schemeClr val="tx1"/>
                </a:solidFill>
              </a:rPr>
              <a:t>)</a:t>
            </a:r>
            <a:endParaRPr kumimoji="1" lang="ja-JP" altLang="en-US" dirty="0">
              <a:solidFill>
                <a:schemeClr val="tx1"/>
              </a:solidFill>
            </a:endParaRPr>
          </a:p>
        </p:txBody>
      </p:sp>
      <p:sp>
        <p:nvSpPr>
          <p:cNvPr id="14" name="正方形/長方形 13"/>
          <p:cNvSpPr/>
          <p:nvPr/>
        </p:nvSpPr>
        <p:spPr>
          <a:xfrm>
            <a:off x="5715453" y="1055540"/>
            <a:ext cx="1696662" cy="47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Majorana</a:t>
            </a:r>
            <a:r>
              <a:rPr kumimoji="1" lang="en-US" altLang="ja-JP" dirty="0">
                <a:solidFill>
                  <a:schemeClr val="tx1"/>
                </a:solidFill>
              </a:rPr>
              <a:t>(Ge)</a:t>
            </a:r>
            <a:endParaRPr kumimoji="1" lang="ja-JP" altLang="en-US" dirty="0">
              <a:solidFill>
                <a:schemeClr val="tx1"/>
              </a:solidFill>
            </a:endParaRPr>
          </a:p>
        </p:txBody>
      </p:sp>
      <p:sp>
        <p:nvSpPr>
          <p:cNvPr id="15" name="正方形/長方形 14"/>
          <p:cNvSpPr/>
          <p:nvPr/>
        </p:nvSpPr>
        <p:spPr>
          <a:xfrm>
            <a:off x="3637120" y="3788184"/>
            <a:ext cx="1785909" cy="401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PandaX</a:t>
            </a:r>
            <a:r>
              <a:rPr kumimoji="1" lang="en-US" altLang="ja-JP" b="1" dirty="0">
                <a:solidFill>
                  <a:schemeClr val="tx1"/>
                </a:solidFill>
              </a:rPr>
              <a:t>-III</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ja-JP" altLang="en-US" dirty="0">
              <a:solidFill>
                <a:schemeClr val="tx1"/>
              </a:solidFill>
            </a:endParaRPr>
          </a:p>
        </p:txBody>
      </p:sp>
      <p:sp>
        <p:nvSpPr>
          <p:cNvPr id="16" name="正方形/長方形 15"/>
          <p:cNvSpPr/>
          <p:nvPr/>
        </p:nvSpPr>
        <p:spPr>
          <a:xfrm>
            <a:off x="5715453" y="1374560"/>
            <a:ext cx="1496027" cy="44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err="1">
                <a:solidFill>
                  <a:schemeClr val="tx1"/>
                </a:solidFill>
              </a:rPr>
              <a:t>AMoRE</a:t>
            </a:r>
            <a:r>
              <a:rPr kumimoji="1" lang="en-US" altLang="ja-JP" dirty="0">
                <a:solidFill>
                  <a:schemeClr val="tx1"/>
                </a:solidFill>
              </a:rPr>
              <a:t>(Mo)</a:t>
            </a:r>
            <a:endParaRPr kumimoji="1" lang="ja-JP" altLang="en-US" dirty="0">
              <a:solidFill>
                <a:schemeClr val="tx1"/>
              </a:solidFill>
            </a:endParaRPr>
          </a:p>
        </p:txBody>
      </p:sp>
      <p:sp>
        <p:nvSpPr>
          <p:cNvPr id="17" name="正方形/長方形 16"/>
          <p:cNvSpPr/>
          <p:nvPr/>
        </p:nvSpPr>
        <p:spPr>
          <a:xfrm>
            <a:off x="7445617" y="2248576"/>
            <a:ext cx="1470473" cy="476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DCBA</a:t>
            </a:r>
            <a:r>
              <a:rPr kumimoji="1" lang="en-US" altLang="ja-JP" dirty="0">
                <a:solidFill>
                  <a:schemeClr val="tx1"/>
                </a:solidFill>
              </a:rPr>
              <a:t>(</a:t>
            </a:r>
            <a:r>
              <a:rPr kumimoji="1" lang="en-US" altLang="ja-JP" dirty="0" err="1">
                <a:solidFill>
                  <a:schemeClr val="tx1"/>
                </a:solidFill>
              </a:rPr>
              <a:t>Nd</a:t>
            </a:r>
            <a:r>
              <a:rPr kumimoji="1" lang="en-US" altLang="ja-JP" dirty="0">
                <a:solidFill>
                  <a:schemeClr val="tx1"/>
                </a:solidFill>
              </a:rPr>
              <a:t>)</a:t>
            </a:r>
            <a:endParaRPr kumimoji="1" lang="ja-JP" altLang="en-US" dirty="0">
              <a:solidFill>
                <a:schemeClr val="tx1"/>
              </a:solidFill>
            </a:endParaRPr>
          </a:p>
        </p:txBody>
      </p:sp>
      <p:sp>
        <p:nvSpPr>
          <p:cNvPr id="18" name="正方形/長方形 17"/>
          <p:cNvSpPr/>
          <p:nvPr/>
        </p:nvSpPr>
        <p:spPr>
          <a:xfrm>
            <a:off x="6985972" y="3490516"/>
            <a:ext cx="1975202" cy="59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CANDLES</a:t>
            </a:r>
            <a:r>
              <a:rPr kumimoji="1" lang="en-US" altLang="ja-JP" dirty="0">
                <a:solidFill>
                  <a:schemeClr val="tx1"/>
                </a:solidFill>
              </a:rPr>
              <a:t>(Ca)</a:t>
            </a:r>
            <a:endParaRPr kumimoji="1" lang="ja-JP" altLang="en-US" dirty="0">
              <a:solidFill>
                <a:schemeClr val="tx1"/>
              </a:solidFill>
            </a:endParaRPr>
          </a:p>
        </p:txBody>
      </p:sp>
      <p:sp>
        <p:nvSpPr>
          <p:cNvPr id="19" name="正方形/長方形 18"/>
          <p:cNvSpPr/>
          <p:nvPr/>
        </p:nvSpPr>
        <p:spPr>
          <a:xfrm>
            <a:off x="3908762" y="3337862"/>
            <a:ext cx="1470473" cy="477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AXEL</a:t>
            </a:r>
            <a:r>
              <a:rPr kumimoji="1" lang="en-US" altLang="ja-JP" dirty="0">
                <a:solidFill>
                  <a:schemeClr val="tx1"/>
                </a:solidFill>
              </a:rPr>
              <a:t>(</a:t>
            </a:r>
            <a:r>
              <a:rPr kumimoji="1" lang="en-US" altLang="ja-JP" dirty="0" err="1">
                <a:solidFill>
                  <a:schemeClr val="tx1"/>
                </a:solidFill>
              </a:rPr>
              <a:t>Xe</a:t>
            </a:r>
            <a:r>
              <a:rPr kumimoji="1" lang="en-US" altLang="ja-JP" dirty="0">
                <a:solidFill>
                  <a:schemeClr val="tx1"/>
                </a:solidFill>
              </a:rPr>
              <a:t>)</a:t>
            </a:r>
            <a:endParaRPr kumimoji="1" lang="en-US" altLang="ja-JP" b="1" dirty="0">
              <a:solidFill>
                <a:schemeClr val="tx1"/>
              </a:solidFill>
            </a:endParaRPr>
          </a:p>
        </p:txBody>
      </p:sp>
      <p:sp>
        <p:nvSpPr>
          <p:cNvPr id="20" name="正方形/長方形 19"/>
          <p:cNvSpPr/>
          <p:nvPr/>
        </p:nvSpPr>
        <p:spPr>
          <a:xfrm>
            <a:off x="6250735" y="6040937"/>
            <a:ext cx="1470473" cy="518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tx1"/>
                </a:solidFill>
              </a:rPr>
              <a:t>ZICOS</a:t>
            </a:r>
            <a:r>
              <a:rPr kumimoji="1" lang="en-US" altLang="ja-JP" dirty="0">
                <a:solidFill>
                  <a:schemeClr val="tx1"/>
                </a:solidFill>
              </a:rPr>
              <a:t>(</a:t>
            </a:r>
            <a:r>
              <a:rPr kumimoji="1" lang="en-US" altLang="ja-JP" dirty="0" err="1">
                <a:solidFill>
                  <a:schemeClr val="tx1"/>
                </a:solidFill>
              </a:rPr>
              <a:t>Zr</a:t>
            </a:r>
            <a:r>
              <a:rPr kumimoji="1" lang="en-US" altLang="ja-JP" dirty="0">
                <a:solidFill>
                  <a:schemeClr val="tx1"/>
                </a:solidFill>
              </a:rPr>
              <a:t>)</a:t>
            </a:r>
          </a:p>
        </p:txBody>
      </p:sp>
      <p:sp>
        <p:nvSpPr>
          <p:cNvPr id="2" name="タイトル 1"/>
          <p:cNvSpPr>
            <a:spLocks noGrp="1"/>
          </p:cNvSpPr>
          <p:nvPr>
            <p:ph type="title"/>
          </p:nvPr>
        </p:nvSpPr>
        <p:spPr>
          <a:xfrm>
            <a:off x="446057" y="278432"/>
            <a:ext cx="2175223" cy="1325563"/>
          </a:xfrm>
        </p:spPr>
        <p:txBody>
          <a:bodyPr/>
          <a:lstStyle/>
          <a:p>
            <a:r>
              <a:rPr lang="ja-JP" altLang="en-US" dirty="0"/>
              <a:t>分類</a:t>
            </a:r>
            <a:br>
              <a:rPr lang="en-US" altLang="ja-JP" dirty="0"/>
            </a:br>
            <a:r>
              <a:rPr lang="ja-JP" altLang="en-US" sz="2400" dirty="0"/>
              <a:t>（独断と偏見）</a:t>
            </a:r>
            <a:endParaRPr kumimoji="1" lang="ja-JP" altLang="en-US" dirty="0"/>
          </a:p>
        </p:txBody>
      </p:sp>
      <p:sp>
        <p:nvSpPr>
          <p:cNvPr id="3" name="スライド番号プレースホルダー 2"/>
          <p:cNvSpPr>
            <a:spLocks noGrp="1"/>
          </p:cNvSpPr>
          <p:nvPr>
            <p:ph type="sldNum" sz="quarter" idx="12"/>
          </p:nvPr>
        </p:nvSpPr>
        <p:spPr/>
        <p:txBody>
          <a:bodyPr/>
          <a:lstStyle/>
          <a:p>
            <a:fld id="{E5E85C2D-2073-4350-A318-8CC6110534BB}" type="slidenum">
              <a:rPr kumimoji="1" lang="ja-JP" altLang="en-US" smtClean="0"/>
              <a:pPr/>
              <a:t>24</a:t>
            </a:fld>
            <a:endParaRPr kumimoji="1" lang="ja-JP" altLang="en-US"/>
          </a:p>
        </p:txBody>
      </p:sp>
    </p:spTree>
    <p:extLst>
      <p:ext uri="{BB962C8B-B14F-4D97-AF65-F5344CB8AC3E}">
        <p14:creationId xmlns:p14="http://schemas.microsoft.com/office/powerpoint/2010/main" val="41070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24757"/>
            <a:ext cx="7886700" cy="891975"/>
          </a:xfrm>
        </p:spPr>
        <p:txBody>
          <a:bodyPr/>
          <a:lstStyle/>
          <a:p>
            <a:r>
              <a:rPr lang="ja-JP" altLang="en-US" dirty="0"/>
              <a:t>なぜガス？　なぜ</a:t>
            </a:r>
            <a:r>
              <a:rPr lang="en-US" altLang="ja-JP" dirty="0"/>
              <a:t>EL</a:t>
            </a:r>
            <a:r>
              <a:rPr lang="ja-JP" altLang="en-US" dirty="0"/>
              <a:t>増幅？</a:t>
            </a:r>
            <a:endParaRPr kumimoji="1" lang="ja-JP" altLang="en-US" dirty="0"/>
          </a:p>
        </p:txBody>
      </p:sp>
      <p:sp>
        <p:nvSpPr>
          <p:cNvPr id="3" name="コンテンツ プレースホルダー 2"/>
          <p:cNvSpPr>
            <a:spLocks noGrp="1"/>
          </p:cNvSpPr>
          <p:nvPr>
            <p:ph idx="1"/>
          </p:nvPr>
        </p:nvSpPr>
        <p:spPr>
          <a:xfrm>
            <a:off x="247972" y="1657462"/>
            <a:ext cx="5085057" cy="5064015"/>
          </a:xfrm>
        </p:spPr>
        <p:txBody>
          <a:bodyPr/>
          <a:lstStyle/>
          <a:p>
            <a:r>
              <a:rPr lang="ja-JP" altLang="en-US" dirty="0"/>
              <a:t>電離過程</a:t>
            </a:r>
            <a:endParaRPr lang="en-US" altLang="ja-JP" dirty="0"/>
          </a:p>
          <a:p>
            <a:pPr lvl="1"/>
            <a:r>
              <a:rPr lang="ja-JP" altLang="en-US" dirty="0"/>
              <a:t>エネルギー分解能が</a:t>
            </a:r>
            <a:r>
              <a:rPr lang="en-US" altLang="ja-JP" dirty="0"/>
              <a:t>100atm</a:t>
            </a:r>
            <a:br>
              <a:rPr lang="en-US" altLang="ja-JP" dirty="0"/>
            </a:br>
            <a:r>
              <a:rPr lang="ja-JP" altLang="en-US" dirty="0"/>
              <a:t>以下でとても良い</a:t>
            </a:r>
            <a:br>
              <a:rPr lang="en-US" altLang="ja-JP" dirty="0"/>
            </a:br>
            <a:r>
              <a:rPr lang="ja-JP" altLang="en-US" dirty="0"/>
              <a:t>（</a:t>
            </a:r>
            <a:r>
              <a:rPr lang="en-US" altLang="ja-JP" dirty="0"/>
              <a:t>0.25%FWHM</a:t>
            </a:r>
            <a:r>
              <a:rPr lang="ja-JP" altLang="en-US" dirty="0"/>
              <a:t> </a:t>
            </a:r>
            <a:r>
              <a:rPr lang="en-US" altLang="ja-JP" dirty="0"/>
              <a:t>@2.5MeV</a:t>
            </a:r>
            <a:r>
              <a:rPr lang="ja-JP" altLang="en-US" dirty="0"/>
              <a:t>）</a:t>
            </a:r>
            <a:endParaRPr lang="en-US" altLang="ja-JP" dirty="0"/>
          </a:p>
          <a:p>
            <a:pPr lvl="1"/>
            <a:endParaRPr lang="en-US" altLang="ja-JP" dirty="0"/>
          </a:p>
          <a:p>
            <a:pPr lvl="1"/>
            <a:endParaRPr lang="en-US" altLang="ja-JP" dirty="0"/>
          </a:p>
          <a:p>
            <a:r>
              <a:rPr lang="ja-JP" altLang="en-US" dirty="0"/>
              <a:t>増幅過程</a:t>
            </a:r>
            <a:endParaRPr lang="en-US" altLang="ja-JP" dirty="0"/>
          </a:p>
          <a:p>
            <a:pPr lvl="1"/>
            <a:r>
              <a:rPr lang="en-US" altLang="ja-JP" dirty="0"/>
              <a:t>Electroluminescence</a:t>
            </a:r>
            <a:r>
              <a:rPr lang="ja-JP" altLang="en-US" dirty="0"/>
              <a:t> 発光 </a:t>
            </a:r>
            <a:r>
              <a:rPr lang="en-US" altLang="ja-JP" dirty="0"/>
              <a:t>(EL)</a:t>
            </a:r>
          </a:p>
          <a:p>
            <a:pPr lvl="1"/>
            <a:r>
              <a:rPr lang="ja-JP" altLang="en-US" dirty="0"/>
              <a:t>なだれ増幅より揺らぎが小さい</a:t>
            </a:r>
            <a:endParaRPr lang="en-US" altLang="ja-JP" dirty="0"/>
          </a:p>
          <a:p>
            <a:pPr lvl="2"/>
            <a:r>
              <a:rPr lang="ja-JP" altLang="en-US" dirty="0"/>
              <a:t>増幅段の数が揺らいだときの</a:t>
            </a:r>
            <a:br>
              <a:rPr lang="en-US" altLang="ja-JP" dirty="0"/>
            </a:br>
            <a:r>
              <a:rPr lang="ja-JP" altLang="en-US" dirty="0"/>
              <a:t>電子数の変化が、</a:t>
            </a:r>
            <a:br>
              <a:rPr lang="en-US" altLang="ja-JP" dirty="0"/>
            </a:br>
            <a:r>
              <a:rPr lang="ja-JP" altLang="en-US" dirty="0"/>
              <a:t>累乗でなく比例で抑えられる</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25</a:t>
            </a:fld>
            <a:endParaRPr kumimoji="1" lang="ja-JP" altLang="en-US"/>
          </a:p>
        </p:txBody>
      </p:sp>
      <p:sp>
        <p:nvSpPr>
          <p:cNvPr id="5" name="正方形/長方形 4"/>
          <p:cNvSpPr/>
          <p:nvPr/>
        </p:nvSpPr>
        <p:spPr>
          <a:xfrm>
            <a:off x="5364088" y="1124744"/>
            <a:ext cx="3491880" cy="2736304"/>
          </a:xfrm>
          <a:prstGeom prst="rect">
            <a:avLst/>
          </a:prstGeom>
          <a:solidFill>
            <a:schemeClr val="bg1"/>
          </a:solidFill>
          <a:ln>
            <a:solidFill>
              <a:srgbClr val="DD8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6" name="Picture 2"/>
          <p:cNvPicPr>
            <a:picLocks noChangeAspect="1" noChangeArrowheads="1"/>
          </p:cNvPicPr>
          <p:nvPr/>
        </p:nvPicPr>
        <p:blipFill>
          <a:blip r:embed="rId2" cstate="print"/>
          <a:srcRect l="18839" t="23533" r="16181" b="18947"/>
          <a:stretch>
            <a:fillRect/>
          </a:stretch>
        </p:blipFill>
        <p:spPr bwMode="auto">
          <a:xfrm>
            <a:off x="5940152" y="1196752"/>
            <a:ext cx="2811243" cy="2146501"/>
          </a:xfrm>
          <a:prstGeom prst="rect">
            <a:avLst/>
          </a:prstGeom>
          <a:noFill/>
          <a:ln w="9525">
            <a:noFill/>
            <a:miter lim="800000"/>
            <a:headEnd/>
            <a:tailEnd/>
          </a:ln>
        </p:spPr>
      </p:pic>
      <p:sp>
        <p:nvSpPr>
          <p:cNvPr id="7" name="正方形/長方形 6"/>
          <p:cNvSpPr/>
          <p:nvPr/>
        </p:nvSpPr>
        <p:spPr>
          <a:xfrm>
            <a:off x="6722417" y="2877911"/>
            <a:ext cx="1997919" cy="31312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chemeClr val="tx1"/>
                </a:solidFill>
              </a:rPr>
              <a:t>NIMA396(1997)360</a:t>
            </a:r>
            <a:endParaRPr kumimoji="1" lang="ja-JP" altLang="en-US" sz="1600" dirty="0">
              <a:solidFill>
                <a:schemeClr val="tx1"/>
              </a:solidFill>
            </a:endParaRPr>
          </a:p>
        </p:txBody>
      </p:sp>
      <p:sp>
        <p:nvSpPr>
          <p:cNvPr id="8" name="正方形/長方形 7"/>
          <p:cNvSpPr/>
          <p:nvPr/>
        </p:nvSpPr>
        <p:spPr>
          <a:xfrm rot="16200000">
            <a:off x="4401608" y="2250496"/>
            <a:ext cx="235700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Energy </a:t>
            </a:r>
            <a:r>
              <a:rPr lang="en-US" altLang="ja-JP" dirty="0">
                <a:solidFill>
                  <a:schemeClr val="tx1"/>
                </a:solidFill>
              </a:rPr>
              <a:t>resolution</a:t>
            </a:r>
            <a:r>
              <a:rPr kumimoji="1" lang="en-US" altLang="ja-JP" dirty="0">
                <a:solidFill>
                  <a:schemeClr val="tx1"/>
                </a:solidFill>
              </a:rPr>
              <a:t> %</a:t>
            </a:r>
            <a:endParaRPr kumimoji="1" lang="ja-JP" altLang="en-US" dirty="0">
              <a:solidFill>
                <a:schemeClr val="tx1"/>
              </a:solidFill>
            </a:endParaRPr>
          </a:p>
        </p:txBody>
      </p:sp>
      <p:sp>
        <p:nvSpPr>
          <p:cNvPr id="9" name="正方形/長方形 8"/>
          <p:cNvSpPr/>
          <p:nvPr/>
        </p:nvSpPr>
        <p:spPr>
          <a:xfrm>
            <a:off x="5724128" y="316734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a:t>
            </a:r>
            <a:endParaRPr kumimoji="1" lang="ja-JP" altLang="en-US" dirty="0">
              <a:solidFill>
                <a:schemeClr val="tx1"/>
              </a:solidFill>
            </a:endParaRPr>
          </a:p>
        </p:txBody>
      </p:sp>
      <p:sp>
        <p:nvSpPr>
          <p:cNvPr id="10" name="正方形/長方形 9"/>
          <p:cNvSpPr/>
          <p:nvPr/>
        </p:nvSpPr>
        <p:spPr>
          <a:xfrm>
            <a:off x="5724128" y="2636912"/>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a:t>
            </a:r>
            <a:endParaRPr kumimoji="1" lang="ja-JP" altLang="en-US" dirty="0">
              <a:solidFill>
                <a:schemeClr val="tx1"/>
              </a:solidFill>
            </a:endParaRPr>
          </a:p>
        </p:txBody>
      </p:sp>
      <p:sp>
        <p:nvSpPr>
          <p:cNvPr id="11" name="正方形/長方形 10"/>
          <p:cNvSpPr/>
          <p:nvPr/>
        </p:nvSpPr>
        <p:spPr>
          <a:xfrm>
            <a:off x="5724128" y="212406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4</a:t>
            </a:r>
            <a:endParaRPr kumimoji="1" lang="ja-JP" altLang="en-US" dirty="0">
              <a:solidFill>
                <a:schemeClr val="tx1"/>
              </a:solidFill>
            </a:endParaRPr>
          </a:p>
        </p:txBody>
      </p:sp>
      <p:sp>
        <p:nvSpPr>
          <p:cNvPr id="12" name="正方形/長方形 11"/>
          <p:cNvSpPr/>
          <p:nvPr/>
        </p:nvSpPr>
        <p:spPr>
          <a:xfrm>
            <a:off x="5724128" y="160242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6</a:t>
            </a:r>
            <a:endParaRPr kumimoji="1" lang="ja-JP" altLang="en-US" dirty="0">
              <a:solidFill>
                <a:schemeClr val="tx1"/>
              </a:solidFill>
            </a:endParaRPr>
          </a:p>
        </p:txBody>
      </p:sp>
      <p:sp>
        <p:nvSpPr>
          <p:cNvPr id="13" name="正方形/長方形 12"/>
          <p:cNvSpPr/>
          <p:nvPr/>
        </p:nvSpPr>
        <p:spPr>
          <a:xfrm>
            <a:off x="5724128" y="112474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8</a:t>
            </a:r>
            <a:endParaRPr kumimoji="1" lang="ja-JP" altLang="en-US" dirty="0">
              <a:solidFill>
                <a:schemeClr val="tx1"/>
              </a:solidFill>
            </a:endParaRPr>
          </a:p>
        </p:txBody>
      </p:sp>
      <p:sp>
        <p:nvSpPr>
          <p:cNvPr id="14" name="正方形/長方形 13"/>
          <p:cNvSpPr/>
          <p:nvPr/>
        </p:nvSpPr>
        <p:spPr>
          <a:xfrm>
            <a:off x="5841360" y="328498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a:t>
            </a:r>
            <a:endParaRPr kumimoji="1" lang="ja-JP" altLang="en-US" dirty="0">
              <a:solidFill>
                <a:schemeClr val="tx1"/>
              </a:solidFill>
            </a:endParaRPr>
          </a:p>
        </p:txBody>
      </p:sp>
      <p:sp>
        <p:nvSpPr>
          <p:cNvPr id="15" name="正方形/長方形 14"/>
          <p:cNvSpPr/>
          <p:nvPr/>
        </p:nvSpPr>
        <p:spPr>
          <a:xfrm>
            <a:off x="6100080" y="3573016"/>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density</a:t>
            </a:r>
            <a:r>
              <a:rPr kumimoji="1" lang="ja-JP" altLang="en-US" dirty="0">
                <a:solidFill>
                  <a:schemeClr val="tx1"/>
                </a:solidFill>
              </a:rPr>
              <a:t> </a:t>
            </a:r>
            <a:r>
              <a:rPr kumimoji="1" lang="en-US" altLang="ja-JP" dirty="0">
                <a:solidFill>
                  <a:schemeClr val="tx1"/>
                </a:solidFill>
              </a:rPr>
              <a:t>[g/cm</a:t>
            </a:r>
            <a:r>
              <a:rPr kumimoji="1" lang="en-US" altLang="ja-JP" baseline="30000" dirty="0">
                <a:solidFill>
                  <a:schemeClr val="tx1"/>
                </a:solidFill>
              </a:rPr>
              <a:t>3</a:t>
            </a:r>
            <a:r>
              <a:rPr lang="en-US" altLang="ja-JP" dirty="0">
                <a:solidFill>
                  <a:schemeClr val="tx1"/>
                </a:solidFill>
              </a:rPr>
              <a:t>]</a:t>
            </a:r>
            <a:endParaRPr kumimoji="1" lang="ja-JP" altLang="en-US" baseline="30000" dirty="0">
              <a:solidFill>
                <a:schemeClr val="tx1"/>
              </a:solidFill>
            </a:endParaRPr>
          </a:p>
        </p:txBody>
      </p:sp>
      <p:sp>
        <p:nvSpPr>
          <p:cNvPr id="16" name="正方形/長方形 15"/>
          <p:cNvSpPr/>
          <p:nvPr/>
        </p:nvSpPr>
        <p:spPr>
          <a:xfrm>
            <a:off x="6523336" y="3284984"/>
            <a:ext cx="28803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a:t>
            </a:r>
            <a:endParaRPr kumimoji="1" lang="ja-JP" altLang="en-US" dirty="0">
              <a:solidFill>
                <a:schemeClr val="tx1"/>
              </a:solidFill>
            </a:endParaRPr>
          </a:p>
        </p:txBody>
      </p:sp>
      <p:sp>
        <p:nvSpPr>
          <p:cNvPr id="17" name="正方形/長方形 16"/>
          <p:cNvSpPr/>
          <p:nvPr/>
        </p:nvSpPr>
        <p:spPr>
          <a:xfrm>
            <a:off x="7225832" y="328498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a:t>
            </a:r>
            <a:endParaRPr kumimoji="1" lang="ja-JP" altLang="en-US" dirty="0">
              <a:solidFill>
                <a:schemeClr val="tx1"/>
              </a:solidFill>
            </a:endParaRPr>
          </a:p>
        </p:txBody>
      </p:sp>
      <p:sp>
        <p:nvSpPr>
          <p:cNvPr id="18" name="正方形/長方形 17"/>
          <p:cNvSpPr/>
          <p:nvPr/>
        </p:nvSpPr>
        <p:spPr>
          <a:xfrm>
            <a:off x="7919536" y="328498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3</a:t>
            </a:r>
            <a:endParaRPr kumimoji="1" lang="ja-JP" altLang="en-US" dirty="0">
              <a:solidFill>
                <a:schemeClr val="tx1"/>
              </a:solidFill>
            </a:endParaRPr>
          </a:p>
        </p:txBody>
      </p:sp>
      <p:sp>
        <p:nvSpPr>
          <p:cNvPr id="19" name="正方形/長方形 18"/>
          <p:cNvSpPr/>
          <p:nvPr/>
        </p:nvSpPr>
        <p:spPr>
          <a:xfrm>
            <a:off x="8604448" y="3284984"/>
            <a:ext cx="2796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4</a:t>
            </a:r>
            <a:endParaRPr kumimoji="1" lang="ja-JP" altLang="en-US" dirty="0">
              <a:solidFill>
                <a:schemeClr val="tx1"/>
              </a:solidFill>
            </a:endParaRPr>
          </a:p>
        </p:txBody>
      </p:sp>
      <p:sp>
        <p:nvSpPr>
          <p:cNvPr id="20" name="正方形/長方形 19"/>
          <p:cNvSpPr/>
          <p:nvPr/>
        </p:nvSpPr>
        <p:spPr>
          <a:xfrm>
            <a:off x="6012160" y="1772816"/>
            <a:ext cx="100811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100atm</a:t>
            </a:r>
            <a:endParaRPr kumimoji="1" lang="ja-JP" altLang="en-US" dirty="0">
              <a:solidFill>
                <a:schemeClr val="tx1"/>
              </a:solidFill>
            </a:endParaRPr>
          </a:p>
        </p:txBody>
      </p:sp>
      <p:cxnSp>
        <p:nvCxnSpPr>
          <p:cNvPr id="21" name="直線矢印コネクタ 20"/>
          <p:cNvCxnSpPr/>
          <p:nvPr/>
        </p:nvCxnSpPr>
        <p:spPr>
          <a:xfrm>
            <a:off x="6300192" y="2132856"/>
            <a:ext cx="0" cy="8640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6372200" y="1268760"/>
            <a:ext cx="15473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E</a:t>
            </a:r>
            <a:r>
              <a:rPr lang="en-US" altLang="ja-JP" baseline="-25000" dirty="0" err="1">
                <a:solidFill>
                  <a:schemeClr val="tx1"/>
                </a:solidFill>
              </a:rPr>
              <a:t>γ</a:t>
            </a:r>
            <a:r>
              <a:rPr kumimoji="1" lang="en-US" altLang="ja-JP" dirty="0">
                <a:solidFill>
                  <a:schemeClr val="tx1"/>
                </a:solidFill>
              </a:rPr>
              <a:t>=662keV</a:t>
            </a:r>
            <a:endParaRPr kumimoji="1" lang="ja-JP" altLang="en-US" dirty="0">
              <a:solidFill>
                <a:schemeClr val="tx1"/>
              </a:solidFill>
            </a:endParaRPr>
          </a:p>
        </p:txBody>
      </p:sp>
      <p:sp>
        <p:nvSpPr>
          <p:cNvPr id="23" name="正方形/長方形 22"/>
          <p:cNvSpPr/>
          <p:nvPr/>
        </p:nvSpPr>
        <p:spPr>
          <a:xfrm>
            <a:off x="5364088" y="4005064"/>
            <a:ext cx="3491880" cy="2664296"/>
          </a:xfrm>
          <a:prstGeom prst="rect">
            <a:avLst/>
          </a:prstGeom>
          <a:solidFill>
            <a:schemeClr val="bg1"/>
          </a:solidFill>
          <a:ln>
            <a:solidFill>
              <a:srgbClr val="99F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ndParaRPr>
          </a:p>
        </p:txBody>
      </p:sp>
      <p:pic>
        <p:nvPicPr>
          <p:cNvPr id="24" name="Picture 4"/>
          <p:cNvPicPr>
            <a:picLocks noChangeAspect="1" noChangeArrowheads="1"/>
          </p:cNvPicPr>
          <p:nvPr/>
        </p:nvPicPr>
        <p:blipFill>
          <a:blip r:embed="rId3" cstate="print"/>
          <a:srcRect l="45755" t="31906" r="16202" b="44678"/>
          <a:stretch>
            <a:fillRect/>
          </a:stretch>
        </p:blipFill>
        <p:spPr bwMode="auto">
          <a:xfrm>
            <a:off x="6516216" y="5517232"/>
            <a:ext cx="2173932" cy="1063869"/>
          </a:xfrm>
          <a:prstGeom prst="rect">
            <a:avLst/>
          </a:prstGeom>
          <a:noFill/>
          <a:ln w="9525">
            <a:noFill/>
            <a:miter lim="800000"/>
            <a:headEnd/>
            <a:tailEnd/>
          </a:ln>
        </p:spPr>
      </p:pic>
      <p:pic>
        <p:nvPicPr>
          <p:cNvPr id="25" name="Picture 4"/>
          <p:cNvPicPr>
            <a:picLocks noChangeAspect="1" noChangeArrowheads="1"/>
          </p:cNvPicPr>
          <p:nvPr/>
        </p:nvPicPr>
        <p:blipFill>
          <a:blip r:embed="rId3" cstate="print"/>
          <a:srcRect l="9720" t="31213" r="52515" b="44597"/>
          <a:stretch>
            <a:fillRect/>
          </a:stretch>
        </p:blipFill>
        <p:spPr bwMode="auto">
          <a:xfrm>
            <a:off x="6588224" y="4077072"/>
            <a:ext cx="2158008" cy="1099038"/>
          </a:xfrm>
          <a:prstGeom prst="rect">
            <a:avLst/>
          </a:prstGeom>
          <a:noFill/>
          <a:ln w="9525">
            <a:noFill/>
            <a:miter lim="800000"/>
            <a:headEnd/>
            <a:tailEnd/>
          </a:ln>
        </p:spPr>
      </p:pic>
      <p:sp>
        <p:nvSpPr>
          <p:cNvPr id="26" name="正方形/長方形 25"/>
          <p:cNvSpPr/>
          <p:nvPr/>
        </p:nvSpPr>
        <p:spPr>
          <a:xfrm>
            <a:off x="8460432" y="4365104"/>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444208" y="5157192"/>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444208" y="6381328"/>
            <a:ext cx="72008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4"/>
          <p:cNvPicPr>
            <a:picLocks noChangeAspect="1" noChangeArrowheads="1"/>
          </p:cNvPicPr>
          <p:nvPr/>
        </p:nvPicPr>
        <p:blipFill>
          <a:blip r:embed="rId3" cstate="print"/>
          <a:srcRect l="38703" t="31213" r="52515" b="64032"/>
          <a:stretch>
            <a:fillRect/>
          </a:stretch>
        </p:blipFill>
        <p:spPr bwMode="auto">
          <a:xfrm>
            <a:off x="8244408" y="5517232"/>
            <a:ext cx="501824" cy="216024"/>
          </a:xfrm>
          <a:prstGeom prst="rect">
            <a:avLst/>
          </a:prstGeom>
          <a:noFill/>
          <a:ln w="9525">
            <a:noFill/>
            <a:miter lim="800000"/>
            <a:headEnd/>
            <a:tailEnd/>
          </a:ln>
        </p:spPr>
      </p:pic>
      <p:sp>
        <p:nvSpPr>
          <p:cNvPr id="30" name="正方形/長方形 29"/>
          <p:cNvSpPr/>
          <p:nvPr/>
        </p:nvSpPr>
        <p:spPr>
          <a:xfrm>
            <a:off x="5436096" y="5301208"/>
            <a:ext cx="237626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Electroluminescence</a:t>
            </a:r>
            <a:endParaRPr kumimoji="1" lang="ja-JP" altLang="en-US" dirty="0">
              <a:solidFill>
                <a:schemeClr val="tx1"/>
              </a:solidFill>
            </a:endParaRPr>
          </a:p>
        </p:txBody>
      </p:sp>
      <p:sp>
        <p:nvSpPr>
          <p:cNvPr id="31" name="正方形/長方形 30"/>
          <p:cNvSpPr/>
          <p:nvPr/>
        </p:nvSpPr>
        <p:spPr>
          <a:xfrm>
            <a:off x="5436096" y="4149080"/>
            <a:ext cx="137527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Avalanche</a:t>
            </a:r>
            <a:endParaRPr kumimoji="1" lang="ja-JP" altLang="en-US" dirty="0">
              <a:solidFill>
                <a:schemeClr val="tx1"/>
              </a:solidFill>
            </a:endParaRPr>
          </a:p>
        </p:txBody>
      </p:sp>
      <p:sp>
        <p:nvSpPr>
          <p:cNvPr id="32" name="正方形/長方形 31"/>
          <p:cNvSpPr/>
          <p:nvPr/>
        </p:nvSpPr>
        <p:spPr>
          <a:xfrm>
            <a:off x="5508103" y="6356353"/>
            <a:ext cx="1907995" cy="2409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chemeClr val="tx1"/>
                </a:solidFill>
              </a:rPr>
              <a:t>Noble gas detector</a:t>
            </a:r>
            <a:endParaRPr kumimoji="1" lang="ja-JP" altLang="en-US" sz="1600" dirty="0">
              <a:solidFill>
                <a:schemeClr val="tx1"/>
              </a:solidFill>
            </a:endParaRPr>
          </a:p>
        </p:txBody>
      </p:sp>
    </p:spTree>
    <p:extLst>
      <p:ext uri="{BB962C8B-B14F-4D97-AF65-F5344CB8AC3E}">
        <p14:creationId xmlns:p14="http://schemas.microsoft.com/office/powerpoint/2010/main" val="3785384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52988"/>
            <a:ext cx="7886700" cy="1004524"/>
          </a:xfrm>
        </p:spPr>
        <p:txBody>
          <a:bodyPr/>
          <a:lstStyle/>
          <a:p>
            <a:r>
              <a:rPr kumimoji="1" lang="ja-JP" altLang="en-US" dirty="0"/>
              <a:t>分割</a:t>
            </a:r>
            <a:r>
              <a:rPr kumimoji="1" lang="en-US" altLang="ja-JP" dirty="0"/>
              <a:t>EL</a:t>
            </a:r>
            <a:r>
              <a:rPr kumimoji="1" lang="ja-JP" altLang="en-US" dirty="0"/>
              <a:t>読み出し</a:t>
            </a:r>
            <a:r>
              <a:rPr kumimoji="1" lang="en-US" altLang="ja-JP" dirty="0"/>
              <a:t>: ELCC</a:t>
            </a:r>
            <a:endParaRPr kumimoji="1" lang="ja-JP" altLang="en-US" dirty="0"/>
          </a:p>
        </p:txBody>
      </p:sp>
      <p:sp>
        <p:nvSpPr>
          <p:cNvPr id="3" name="コンテンツ プレースホルダー 2"/>
          <p:cNvSpPr>
            <a:spLocks noGrp="1"/>
          </p:cNvSpPr>
          <p:nvPr>
            <p:ph idx="1"/>
          </p:nvPr>
        </p:nvSpPr>
        <p:spPr>
          <a:xfrm>
            <a:off x="186690" y="997664"/>
            <a:ext cx="8957310" cy="4473327"/>
          </a:xfrm>
        </p:spPr>
        <p:txBody>
          <a:bodyPr/>
          <a:lstStyle/>
          <a:p>
            <a:r>
              <a:rPr kumimoji="1" lang="ja-JP" altLang="en-US" dirty="0"/>
              <a:t>セルごとに</a:t>
            </a:r>
            <a:r>
              <a:rPr kumimoji="1" lang="en-US" altLang="ja-JP" dirty="0"/>
              <a:t>EL</a:t>
            </a:r>
            <a:r>
              <a:rPr kumimoji="1" lang="ja-JP" altLang="en-US" dirty="0"/>
              <a:t>光を発生させて検出する</a:t>
            </a:r>
            <a:endParaRPr kumimoji="1" lang="en-US" altLang="ja-JP" dirty="0"/>
          </a:p>
          <a:p>
            <a:r>
              <a:rPr lang="ja-JP" altLang="en-US" dirty="0"/>
              <a:t>ピクセル読み出しなので飛跡再構成が可能</a:t>
            </a:r>
            <a:endParaRPr lang="en-US" altLang="ja-JP" dirty="0"/>
          </a:p>
          <a:p>
            <a:r>
              <a:rPr lang="ja-JP" altLang="en-US" dirty="0"/>
              <a:t>発光と検出が対応しているので、広範囲で一様な性能が期待できる</a:t>
            </a:r>
            <a:endParaRPr lang="en-US" altLang="ja-JP" dirty="0"/>
          </a:p>
          <a:p>
            <a:r>
              <a:rPr lang="ja-JP" altLang="en-US" dirty="0"/>
              <a:t>硬い構造なので（メッシュのたわみといった問題がない）、大型化もしやすい</a:t>
            </a:r>
            <a:endParaRPr kumimoji="1" lang="en-US" altLang="ja-JP" dirty="0"/>
          </a:p>
        </p:txBody>
      </p:sp>
      <p:grpSp>
        <p:nvGrpSpPr>
          <p:cNvPr id="5" name="グループ化 4"/>
          <p:cNvGrpSpPr/>
          <p:nvPr/>
        </p:nvGrpSpPr>
        <p:grpSpPr>
          <a:xfrm>
            <a:off x="628650" y="3787303"/>
            <a:ext cx="7501834" cy="3024965"/>
            <a:chOff x="628650" y="3787303"/>
            <a:chExt cx="7501834" cy="3024965"/>
          </a:xfrm>
        </p:grpSpPr>
        <p:grpSp>
          <p:nvGrpSpPr>
            <p:cNvPr id="54" name="グループ化 53"/>
            <p:cNvGrpSpPr/>
            <p:nvPr/>
          </p:nvGrpSpPr>
          <p:grpSpPr>
            <a:xfrm>
              <a:off x="4940170" y="3858494"/>
              <a:ext cx="3190314" cy="2953774"/>
              <a:chOff x="580853" y="3823657"/>
              <a:chExt cx="3190314" cy="2953774"/>
            </a:xfrm>
          </p:grpSpPr>
          <p:cxnSp>
            <p:nvCxnSpPr>
              <p:cNvPr id="8" name="直線コネクタ 7"/>
              <p:cNvCxnSpPr/>
              <p:nvPr/>
            </p:nvCxnSpPr>
            <p:spPr>
              <a:xfrm rot="16200000">
                <a:off x="2979079" y="573465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2790758" y="5889760"/>
                <a:ext cx="360040" cy="509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rot="16200000">
                <a:off x="1485597" y="5944131"/>
                <a:ext cx="485928" cy="433898"/>
                <a:chOff x="2654662" y="1424834"/>
                <a:chExt cx="651674" cy="576065"/>
              </a:xfrm>
            </p:grpSpPr>
            <p:cxnSp>
              <p:nvCxnSpPr>
                <p:cNvPr id="11" name="直線矢印コネクタ 10"/>
                <p:cNvCxnSpPr/>
                <p:nvPr/>
              </p:nvCxnSpPr>
              <p:spPr>
                <a:xfrm rot="5400000" flipH="1">
                  <a:off x="3038212" y="1549431"/>
                  <a:ext cx="305661" cy="56469"/>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rot="5400000" flipV="1">
                  <a:off x="3035339" y="1729902"/>
                  <a:ext cx="360040" cy="181954"/>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flipV="1">
                  <a:off x="2726670" y="1899532"/>
                  <a:ext cx="576066" cy="7200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flipV="1">
                  <a:off x="2654662" y="1539492"/>
                  <a:ext cx="435650" cy="245383"/>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5400000">
                  <a:off x="2991333" y="1439598"/>
                  <a:ext cx="170699" cy="141172"/>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cxnSpLocks/>
                </p:cNvCxnSpPr>
                <p:nvPr/>
              </p:nvCxnSpPr>
              <p:spPr>
                <a:xfrm flipH="1" flipV="1">
                  <a:off x="2663610" y="1719514"/>
                  <a:ext cx="304228" cy="44846"/>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グループ化 16"/>
              <p:cNvGrpSpPr/>
              <p:nvPr/>
            </p:nvGrpSpPr>
            <p:grpSpPr>
              <a:xfrm rot="16200000">
                <a:off x="-379731" y="4786555"/>
                <a:ext cx="2572217" cy="651050"/>
                <a:chOff x="5073868" y="760833"/>
                <a:chExt cx="2882836" cy="651050"/>
              </a:xfrm>
            </p:grpSpPr>
            <p:sp>
              <p:nvSpPr>
                <p:cNvPr id="18" name="フリーフォーム: 図形 17"/>
                <p:cNvSpPr/>
                <p:nvPr/>
              </p:nvSpPr>
              <p:spPr>
                <a:xfrm flipH="1" flipV="1">
                  <a:off x="5073868" y="76083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p:cNvSpPr/>
                <p:nvPr/>
              </p:nvSpPr>
              <p:spPr>
                <a:xfrm flipH="1">
                  <a:off x="5073868" y="1106900"/>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p:cNvSpPr/>
                <p:nvPr/>
              </p:nvSpPr>
              <p:spPr>
                <a:xfrm flipH="1">
                  <a:off x="5073868" y="1088740"/>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p:cNvSpPr/>
                <p:nvPr/>
              </p:nvSpPr>
              <p:spPr>
                <a:xfrm flipH="1" flipV="1">
                  <a:off x="5073868" y="923986"/>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p:cNvSpPr/>
                <p:nvPr/>
              </p:nvSpPr>
              <p:spPr>
                <a:xfrm flipH="1">
                  <a:off x="5076704" y="112388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rot="5400000" flipV="1">
                  <a:off x="6993396" y="680029"/>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5400000" flipV="1">
                  <a:off x="6990372" y="843182"/>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5400000" flipV="1">
                  <a:off x="6990372" y="1007362"/>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rot="5400000" flipV="1">
                  <a:off x="6990372" y="1170096"/>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rot="5400000" flipV="1">
                  <a:off x="6990372" y="1331079"/>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27"/>
              <p:cNvGrpSpPr/>
              <p:nvPr/>
            </p:nvGrpSpPr>
            <p:grpSpPr>
              <a:xfrm rot="16200000">
                <a:off x="457880" y="4789391"/>
                <a:ext cx="2572217" cy="651050"/>
                <a:chOff x="5508103" y="3769669"/>
                <a:chExt cx="2882836" cy="651050"/>
              </a:xfrm>
            </p:grpSpPr>
            <p:sp>
              <p:nvSpPr>
                <p:cNvPr id="29" name="フリーフォーム: 図形 28"/>
                <p:cNvSpPr/>
                <p:nvPr/>
              </p:nvSpPr>
              <p:spPr>
                <a:xfrm flipH="1" flipV="1">
                  <a:off x="5508103" y="3769669"/>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p:cNvSpPr/>
                <p:nvPr/>
              </p:nvSpPr>
              <p:spPr>
                <a:xfrm flipH="1">
                  <a:off x="5508103" y="4115736"/>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p:cNvSpPr/>
                <p:nvPr/>
              </p:nvSpPr>
              <p:spPr>
                <a:xfrm flipH="1">
                  <a:off x="5508103" y="4097576"/>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p:cNvSpPr/>
                <p:nvPr/>
              </p:nvSpPr>
              <p:spPr>
                <a:xfrm flipH="1" flipV="1">
                  <a:off x="5508103" y="3932822"/>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p:cNvSpPr/>
                <p:nvPr/>
              </p:nvSpPr>
              <p:spPr>
                <a:xfrm flipH="1">
                  <a:off x="5510939" y="4132719"/>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p:cNvCxnSpPr/>
                <p:nvPr/>
              </p:nvCxnSpPr>
              <p:spPr>
                <a:xfrm rot="5400000" flipV="1">
                  <a:off x="7427631" y="3688865"/>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rot="5400000" flipV="1">
                  <a:off x="7424607" y="3852018"/>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5400000" flipV="1">
                  <a:off x="7424607" y="4016198"/>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rot="5400000" flipV="1">
                  <a:off x="7424607" y="4178932"/>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rot="5400000" flipV="1">
                  <a:off x="7424607" y="4339915"/>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grpSp>
            <p:nvGrpSpPr>
              <p:cNvPr id="39" name="グループ化 38"/>
              <p:cNvGrpSpPr/>
              <p:nvPr/>
            </p:nvGrpSpPr>
            <p:grpSpPr>
              <a:xfrm rot="16200000">
                <a:off x="1268105" y="4784241"/>
                <a:ext cx="2572217" cy="651050"/>
                <a:chOff x="5073868" y="760833"/>
                <a:chExt cx="2882836" cy="651050"/>
              </a:xfrm>
            </p:grpSpPr>
            <p:sp>
              <p:nvSpPr>
                <p:cNvPr id="40" name="フリーフォーム: 図形 39"/>
                <p:cNvSpPr/>
                <p:nvPr/>
              </p:nvSpPr>
              <p:spPr>
                <a:xfrm flipH="1" flipV="1">
                  <a:off x="5073868" y="76083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p:cNvSpPr/>
                <p:nvPr/>
              </p:nvSpPr>
              <p:spPr>
                <a:xfrm flipH="1">
                  <a:off x="5073868" y="1106900"/>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p:cNvSpPr/>
                <p:nvPr/>
              </p:nvSpPr>
              <p:spPr>
                <a:xfrm flipH="1">
                  <a:off x="5073868" y="1088740"/>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図形 42"/>
                <p:cNvSpPr/>
                <p:nvPr/>
              </p:nvSpPr>
              <p:spPr>
                <a:xfrm flipH="1" flipV="1">
                  <a:off x="5073868" y="923986"/>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図形 43"/>
                <p:cNvSpPr/>
                <p:nvPr/>
              </p:nvSpPr>
              <p:spPr>
                <a:xfrm flipH="1">
                  <a:off x="5076704" y="112388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p:nvPr/>
              </p:nvCxnSpPr>
              <p:spPr>
                <a:xfrm rot="5400000" flipV="1">
                  <a:off x="6993396" y="680029"/>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5400000" flipV="1">
                  <a:off x="6990372" y="843182"/>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rot="5400000" flipV="1">
                  <a:off x="6990372" y="1007362"/>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rot="5400000" flipV="1">
                  <a:off x="6990372" y="1170096"/>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5400000" flipV="1">
                  <a:off x="6990372" y="1331079"/>
                  <a:ext cx="0" cy="161608"/>
                </a:xfrm>
                <a:prstGeom prst="straightConnector1">
                  <a:avLst/>
                </a:prstGeom>
                <a:ln w="127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cxnSp>
            <p:nvCxnSpPr>
              <p:cNvPr id="61" name="直線コネクタ 60"/>
              <p:cNvCxnSpPr/>
              <p:nvPr/>
            </p:nvCxnSpPr>
            <p:spPr>
              <a:xfrm rot="16200000">
                <a:off x="2144999" y="573465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rot="16200000">
                <a:off x="1320410" y="573465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1964979" y="5888138"/>
                <a:ext cx="360040" cy="509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1140390" y="5891945"/>
                <a:ext cx="360040" cy="509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p:cNvCxnSpPr>
                <a:cxnSpLocks/>
              </p:cNvCxnSpPr>
              <p:nvPr/>
            </p:nvCxnSpPr>
            <p:spPr>
              <a:xfrm rot="16200000">
                <a:off x="1854493" y="5139835"/>
                <a:ext cx="15046" cy="252215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rot="16200000">
                <a:off x="834204" y="6312740"/>
                <a:ext cx="128458" cy="344973"/>
                <a:chOff x="3292611" y="4164147"/>
                <a:chExt cx="128458" cy="344973"/>
              </a:xfrm>
            </p:grpSpPr>
            <p:sp>
              <p:nvSpPr>
                <p:cNvPr id="67" name="正方形/長方形 66"/>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 name="グループ化 68"/>
              <p:cNvGrpSpPr/>
              <p:nvPr/>
            </p:nvGrpSpPr>
            <p:grpSpPr>
              <a:xfrm rot="16200000">
                <a:off x="1677610" y="6312786"/>
                <a:ext cx="128458" cy="344973"/>
                <a:chOff x="3292611" y="4164147"/>
                <a:chExt cx="128458" cy="344973"/>
              </a:xfrm>
            </p:grpSpPr>
            <p:sp>
              <p:nvSpPr>
                <p:cNvPr id="70" name="正方形/長方形 69"/>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rot="16200000">
                <a:off x="2518410" y="6312740"/>
                <a:ext cx="128458" cy="344973"/>
                <a:chOff x="3292611" y="4164147"/>
                <a:chExt cx="128458" cy="344973"/>
              </a:xfrm>
            </p:grpSpPr>
            <p:sp>
              <p:nvSpPr>
                <p:cNvPr id="73" name="正方形/長方形 72"/>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正方形/長方形 77"/>
              <p:cNvSpPr/>
              <p:nvPr/>
            </p:nvSpPr>
            <p:spPr>
              <a:xfrm>
                <a:off x="1523910" y="3976214"/>
                <a:ext cx="50405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9" name="Picture 2" descr="\begin{align*}&#10;E&#10;\end{align*}"/>
              <p:cNvPicPr>
                <a:picLocks noChangeAspect="1" noChangeArrowheads="1"/>
              </p:cNvPicPr>
              <p:nvPr/>
            </p:nvPicPr>
            <p:blipFill>
              <a:blip r:embed="rId2" cstate="print"/>
              <a:srcRect/>
              <a:stretch>
                <a:fillRect/>
              </a:stretch>
            </p:blipFill>
            <p:spPr bwMode="auto">
              <a:xfrm>
                <a:off x="1573784" y="4067404"/>
                <a:ext cx="307898" cy="288032"/>
              </a:xfrm>
              <a:prstGeom prst="rect">
                <a:avLst/>
              </a:prstGeom>
              <a:noFill/>
            </p:spPr>
          </p:pic>
          <p:sp>
            <p:nvSpPr>
              <p:cNvPr id="80" name="正方形/長方形 79"/>
              <p:cNvSpPr/>
              <p:nvPr/>
            </p:nvSpPr>
            <p:spPr>
              <a:xfrm>
                <a:off x="2979079" y="648939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err="1">
                    <a:solidFill>
                      <a:schemeClr val="tx1"/>
                    </a:solidFill>
                    <a:latin typeface="Arial" pitchFamily="34" charset="0"/>
                    <a:cs typeface="Arial" pitchFamily="34" charset="0"/>
                  </a:rPr>
                  <a:t>SiPM</a:t>
                </a:r>
                <a:endParaRPr kumimoji="1" lang="ja-JP" altLang="en-US" dirty="0">
                  <a:solidFill>
                    <a:schemeClr val="tx1"/>
                  </a:solidFill>
                  <a:latin typeface="Arial" pitchFamily="34" charset="0"/>
                  <a:cs typeface="Arial" pitchFamily="34" charset="0"/>
                </a:endParaRPr>
              </a:p>
            </p:txBody>
          </p:sp>
          <p:cxnSp>
            <p:nvCxnSpPr>
              <p:cNvPr id="81" name="直線矢印コネクタ 80"/>
              <p:cNvCxnSpPr>
                <a:cxnSpLocks/>
              </p:cNvCxnSpPr>
              <p:nvPr/>
            </p:nvCxnSpPr>
            <p:spPr>
              <a:xfrm flipH="1" flipV="1">
                <a:off x="2770510" y="6501444"/>
                <a:ext cx="263146" cy="101076"/>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2" name="直線矢印コネクタ 81"/>
              <p:cNvCxnSpPr>
                <a:cxnSpLocks/>
              </p:cNvCxnSpPr>
              <p:nvPr/>
            </p:nvCxnSpPr>
            <p:spPr>
              <a:xfrm flipH="1">
                <a:off x="1914326" y="5618606"/>
                <a:ext cx="1285574" cy="511539"/>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3" name="正方形/長方形 82"/>
              <p:cNvSpPr/>
              <p:nvPr/>
            </p:nvSpPr>
            <p:spPr>
              <a:xfrm>
                <a:off x="3140854" y="5474590"/>
                <a:ext cx="53377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EL</a:t>
                </a:r>
                <a:endParaRPr kumimoji="1" lang="ja-JP" altLang="en-US" dirty="0">
                  <a:solidFill>
                    <a:schemeClr val="tx1"/>
                  </a:solidFill>
                  <a:latin typeface="Arial" pitchFamily="34" charset="0"/>
                  <a:cs typeface="Arial" pitchFamily="34" charset="0"/>
                </a:endParaRPr>
              </a:p>
            </p:txBody>
          </p:sp>
        </p:gr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9333" t="7086" b="6474"/>
            <a:stretch/>
          </p:blipFill>
          <p:spPr>
            <a:xfrm>
              <a:off x="628650" y="3787303"/>
              <a:ext cx="4200606" cy="2934174"/>
            </a:xfrm>
            <a:prstGeom prst="rect">
              <a:avLst/>
            </a:prstGeom>
          </p:spPr>
        </p:pic>
      </p:grpSp>
      <p:sp>
        <p:nvSpPr>
          <p:cNvPr id="6" name="スライド番号プレースホルダー 5"/>
          <p:cNvSpPr>
            <a:spLocks noGrp="1"/>
          </p:cNvSpPr>
          <p:nvPr>
            <p:ph type="sldNum" sz="quarter" idx="12"/>
          </p:nvPr>
        </p:nvSpPr>
        <p:spPr/>
        <p:txBody>
          <a:bodyPr/>
          <a:lstStyle/>
          <a:p>
            <a:fld id="{E5E85C2D-2073-4350-A318-8CC6110534BB}" type="slidenum">
              <a:rPr kumimoji="1" lang="ja-JP" altLang="en-US" smtClean="0"/>
              <a:pPr/>
              <a:t>26</a:t>
            </a:fld>
            <a:endParaRPr kumimoji="1" lang="ja-JP" altLang="en-US"/>
          </a:p>
        </p:txBody>
      </p:sp>
    </p:spTree>
    <p:extLst>
      <p:ext uri="{BB962C8B-B14F-4D97-AF65-F5344CB8AC3E}">
        <p14:creationId xmlns:p14="http://schemas.microsoft.com/office/powerpoint/2010/main" val="536700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lstStyle/>
          <a:p>
            <a:r>
              <a:rPr kumimoji="1" lang="en-US" altLang="ja-JP" dirty="0"/>
              <a:t>10L</a:t>
            </a:r>
            <a:r>
              <a:rPr kumimoji="1" lang="ja-JP" altLang="en-US" dirty="0"/>
              <a:t>試作機</a:t>
            </a:r>
          </a:p>
        </p:txBody>
      </p:sp>
      <p:pic>
        <p:nvPicPr>
          <p:cNvPr id="32" name="IMGP5159.jpg" descr="IMGP5159.jpg"/>
          <p:cNvPicPr>
            <a:picLocks noChangeAspect="1"/>
          </p:cNvPicPr>
          <p:nvPr/>
        </p:nvPicPr>
        <p:blipFill>
          <a:blip r:embed="rId2"/>
          <a:srcRect l="4305" t="4326" r="4305" b="4326"/>
          <a:stretch>
            <a:fillRect/>
          </a:stretch>
        </p:blipFill>
        <p:spPr>
          <a:xfrm>
            <a:off x="132980" y="2581836"/>
            <a:ext cx="5584970" cy="4186808"/>
          </a:xfrm>
          <a:prstGeom prst="rect">
            <a:avLst/>
          </a:prstGeom>
          <a:ln w="12700">
            <a:miter lim="400000"/>
          </a:ln>
        </p:spPr>
      </p:pic>
      <p:cxnSp>
        <p:nvCxnSpPr>
          <p:cNvPr id="5" name="直線矢印コネクタ 4"/>
          <p:cNvCxnSpPr/>
          <p:nvPr/>
        </p:nvCxnSpPr>
        <p:spPr>
          <a:xfrm>
            <a:off x="4380753" y="3526118"/>
            <a:ext cx="11953" cy="2142186"/>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532095" y="4177552"/>
            <a:ext cx="939681" cy="369332"/>
          </a:xfrm>
          <a:prstGeom prst="rect">
            <a:avLst/>
          </a:prstGeom>
          <a:noFill/>
        </p:spPr>
        <p:txBody>
          <a:bodyPr wrap="none" rtlCol="0">
            <a:spAutoFit/>
          </a:bodyPr>
          <a:lstStyle/>
          <a:p>
            <a:r>
              <a:rPr kumimoji="1" lang="en-US" altLang="ja-JP" b="1" dirty="0">
                <a:solidFill>
                  <a:schemeClr val="bg1"/>
                </a:solidFill>
              </a:rPr>
              <a:t>φ10cm</a:t>
            </a:r>
            <a:endParaRPr kumimoji="1" lang="ja-JP" altLang="en-US" b="1" dirty="0">
              <a:solidFill>
                <a:schemeClr val="bg1"/>
              </a:solidFill>
            </a:endParaRPr>
          </a:p>
        </p:txBody>
      </p:sp>
      <p:pic>
        <p:nvPicPr>
          <p:cNvPr id="7" name="図 6"/>
          <p:cNvPicPr>
            <a:picLocks noChangeAspect="1"/>
          </p:cNvPicPr>
          <p:nvPr/>
        </p:nvPicPr>
        <p:blipFill rotWithShape="1">
          <a:blip r:embed="rId3"/>
          <a:srcRect l="57843" t="19409" r="16667" b="8813"/>
          <a:stretch/>
        </p:blipFill>
        <p:spPr>
          <a:xfrm>
            <a:off x="5958541" y="2809397"/>
            <a:ext cx="2874561" cy="3869600"/>
          </a:xfrm>
          <a:prstGeom prst="rect">
            <a:avLst/>
          </a:prstGeom>
        </p:spPr>
      </p:pic>
      <p:sp>
        <p:nvSpPr>
          <p:cNvPr id="56" name="コンテンツ プレースホルダー 2"/>
          <p:cNvSpPr>
            <a:spLocks noGrp="1"/>
          </p:cNvSpPr>
          <p:nvPr>
            <p:ph idx="1"/>
          </p:nvPr>
        </p:nvSpPr>
        <p:spPr>
          <a:xfrm>
            <a:off x="490287" y="1222438"/>
            <a:ext cx="7886700" cy="2805703"/>
          </a:xfrm>
        </p:spPr>
        <p:txBody>
          <a:bodyPr/>
          <a:lstStyle/>
          <a:p>
            <a:r>
              <a:rPr kumimoji="1" lang="ja-JP" altLang="en-US" dirty="0"/>
              <a:t>有効領域：</a:t>
            </a:r>
            <a:r>
              <a:rPr kumimoji="1" lang="en-US" altLang="ja-JP" dirty="0"/>
              <a:t>φ10cm</a:t>
            </a:r>
            <a:r>
              <a:rPr lang="en-US" altLang="ja-JP" dirty="0"/>
              <a:t>×9cm</a:t>
            </a:r>
            <a:r>
              <a:rPr lang="ja-JP" altLang="en-US" dirty="0" err="1"/>
              <a:t>、</a:t>
            </a:r>
            <a:r>
              <a:rPr lang="en-US" altLang="ja-JP" dirty="0"/>
              <a:t>64ch</a:t>
            </a:r>
            <a:r>
              <a:rPr lang="ja-JP" altLang="en-US" dirty="0" err="1"/>
              <a:t>、</a:t>
            </a:r>
            <a:r>
              <a:rPr lang="en-US" altLang="ja-JP" dirty="0"/>
              <a:t>8atm</a:t>
            </a:r>
            <a:r>
              <a:rPr lang="ja-JP" altLang="en-US" dirty="0"/>
              <a:t> </a:t>
            </a:r>
            <a:r>
              <a:rPr lang="en-US" altLang="ja-JP" dirty="0" err="1"/>
              <a:t>Xe</a:t>
            </a:r>
            <a:r>
              <a:rPr lang="ja-JP" altLang="en-US" dirty="0"/>
              <a:t>の</a:t>
            </a:r>
            <a:r>
              <a:rPr lang="en-US" altLang="ja-JP" dirty="0"/>
              <a:t>TPC</a:t>
            </a:r>
          </a:p>
          <a:p>
            <a:r>
              <a:rPr lang="en-US" altLang="ja-JP" dirty="0"/>
              <a:t>~3</a:t>
            </a:r>
            <a:r>
              <a:rPr kumimoji="1" lang="en-US" altLang="ja-JP" dirty="0"/>
              <a:t>50keV</a:t>
            </a:r>
            <a:r>
              <a:rPr kumimoji="1" lang="ja-JP" altLang="en-US" dirty="0"/>
              <a:t>を測定</a:t>
            </a:r>
            <a:endParaRPr kumimoji="1" lang="en-US" altLang="ja-JP" dirty="0"/>
          </a:p>
          <a:p>
            <a:endParaRPr kumimoji="1" lang="en-US" altLang="ja-JP" dirty="0"/>
          </a:p>
        </p:txBody>
      </p:sp>
      <p:sp>
        <p:nvSpPr>
          <p:cNvPr id="57" name="正方形/長方形 56"/>
          <p:cNvSpPr/>
          <p:nvPr/>
        </p:nvSpPr>
        <p:spPr>
          <a:xfrm>
            <a:off x="6493170" y="267110"/>
            <a:ext cx="2449280" cy="6660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NIMA</a:t>
            </a:r>
            <a:r>
              <a:rPr kumimoji="1" lang="ja-JP" altLang="en-US" dirty="0"/>
              <a:t> </a:t>
            </a:r>
            <a:r>
              <a:rPr kumimoji="1" lang="en-US" altLang="ja-JP" dirty="0"/>
              <a:t>875</a:t>
            </a:r>
            <a:r>
              <a:rPr kumimoji="1" lang="ja-JP" altLang="en-US" dirty="0"/>
              <a:t> </a:t>
            </a:r>
            <a:r>
              <a:rPr kumimoji="1" lang="en-US" altLang="ja-JP" dirty="0"/>
              <a:t>(2017)</a:t>
            </a:r>
            <a:r>
              <a:rPr kumimoji="1" lang="ja-JP" altLang="en-US" dirty="0"/>
              <a:t> </a:t>
            </a:r>
            <a:r>
              <a:rPr kumimoji="1" lang="en-US" altLang="ja-JP" dirty="0"/>
              <a:t>185</a:t>
            </a:r>
          </a:p>
          <a:p>
            <a:pPr algn="ctr"/>
            <a:r>
              <a:rPr kumimoji="1" lang="en-US" altLang="ja-JP" dirty="0" err="1"/>
              <a:t>arxiv</a:t>
            </a:r>
            <a:r>
              <a:rPr kumimoji="1" lang="en-US" altLang="ja-JP" dirty="0"/>
              <a:t>: 1701.03931</a:t>
            </a:r>
            <a:endParaRPr kumimoji="1" lang="ja-JP" altLang="en-US" dirty="0"/>
          </a:p>
        </p:txBody>
      </p:sp>
      <p:sp>
        <p:nvSpPr>
          <p:cNvPr id="3" name="スライド番号プレースホルダー 2"/>
          <p:cNvSpPr>
            <a:spLocks noGrp="1"/>
          </p:cNvSpPr>
          <p:nvPr>
            <p:ph type="sldNum" sz="quarter" idx="12"/>
          </p:nvPr>
        </p:nvSpPr>
        <p:spPr/>
        <p:txBody>
          <a:bodyPr/>
          <a:lstStyle/>
          <a:p>
            <a:fld id="{E5E85C2D-2073-4350-A318-8CC6110534BB}" type="slidenum">
              <a:rPr kumimoji="1" lang="ja-JP" altLang="en-US" smtClean="0"/>
              <a:pPr/>
              <a:t>27</a:t>
            </a:fld>
            <a:endParaRPr kumimoji="1" lang="ja-JP" altLang="en-US"/>
          </a:p>
        </p:txBody>
      </p:sp>
    </p:spTree>
    <p:extLst>
      <p:ext uri="{BB962C8B-B14F-4D97-AF65-F5344CB8AC3E}">
        <p14:creationId xmlns:p14="http://schemas.microsoft.com/office/powerpoint/2010/main" val="389631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2227"/>
            <a:ext cx="7886700" cy="1325563"/>
          </a:xfrm>
        </p:spPr>
        <p:txBody>
          <a:bodyPr/>
          <a:lstStyle/>
          <a:p>
            <a:r>
              <a:rPr kumimoji="1" lang="ja-JP" altLang="en-US" dirty="0"/>
              <a:t>イベントディスプレイ</a:t>
            </a:r>
          </a:p>
        </p:txBody>
      </p:sp>
      <p:sp>
        <p:nvSpPr>
          <p:cNvPr id="3" name="コンテンツ プレースホルダー 2"/>
          <p:cNvSpPr>
            <a:spLocks noGrp="1"/>
          </p:cNvSpPr>
          <p:nvPr>
            <p:ph idx="1"/>
          </p:nvPr>
        </p:nvSpPr>
        <p:spPr>
          <a:xfrm>
            <a:off x="490287" y="1222438"/>
            <a:ext cx="7886700" cy="4351338"/>
          </a:xfrm>
        </p:spPr>
        <p:txBody>
          <a:bodyPr/>
          <a:lstStyle/>
          <a:p>
            <a:r>
              <a:rPr kumimoji="1" lang="en-US" altLang="ja-JP" dirty="0"/>
              <a:t>MPPC</a:t>
            </a:r>
            <a:r>
              <a:rPr kumimoji="1" lang="ja-JP" altLang="en-US" dirty="0"/>
              <a:t>と</a:t>
            </a:r>
            <a:r>
              <a:rPr kumimoji="1" lang="en-US" altLang="ja-JP" dirty="0"/>
              <a:t>PMT</a:t>
            </a:r>
            <a:r>
              <a:rPr kumimoji="1" lang="ja-JP" altLang="en-US" dirty="0"/>
              <a:t>の波形を取得</a:t>
            </a:r>
            <a:endParaRPr kumimoji="1" lang="en-US" altLang="ja-JP" dirty="0"/>
          </a:p>
          <a:p>
            <a:r>
              <a:rPr lang="en-US" altLang="ja-JP" dirty="0"/>
              <a:t>EL</a:t>
            </a:r>
            <a:r>
              <a:rPr lang="ja-JP" altLang="en-US" dirty="0"/>
              <a:t>光とシンチレーション光を測定</a:t>
            </a:r>
            <a:endParaRPr kumimoji="1" lang="ja-JP" altLang="en-US" dirty="0"/>
          </a:p>
        </p:txBody>
      </p:sp>
      <p:pic>
        <p:nvPicPr>
          <p:cNvPr id="5" name="Picture 5"/>
          <p:cNvPicPr>
            <a:picLocks noChangeAspect="1" noChangeArrowheads="1"/>
          </p:cNvPicPr>
          <p:nvPr/>
        </p:nvPicPr>
        <p:blipFill>
          <a:blip r:embed="rId2" cstate="print"/>
          <a:srcRect l="10955" t="33565" r="6916" b="17131"/>
          <a:stretch>
            <a:fillRect/>
          </a:stretch>
        </p:blipFill>
        <p:spPr bwMode="auto">
          <a:xfrm>
            <a:off x="0" y="2648944"/>
            <a:ext cx="8174170" cy="4221088"/>
          </a:xfrm>
          <a:prstGeom prst="rect">
            <a:avLst/>
          </a:prstGeom>
          <a:noFill/>
          <a:ln w="19050">
            <a:solidFill>
              <a:srgbClr val="FF0000"/>
            </a:solidFill>
            <a:miter lim="800000"/>
            <a:headEnd/>
            <a:tailEnd/>
          </a:ln>
        </p:spPr>
      </p:pic>
      <p:pic>
        <p:nvPicPr>
          <p:cNvPr id="6" name="Picture 6"/>
          <p:cNvPicPr>
            <a:picLocks noChangeAspect="1" noChangeArrowheads="1"/>
          </p:cNvPicPr>
          <p:nvPr/>
        </p:nvPicPr>
        <p:blipFill>
          <a:blip r:embed="rId3" cstate="print"/>
          <a:srcRect l="8751" t="29739" r="15178" b="24870"/>
          <a:stretch>
            <a:fillRect/>
          </a:stretch>
        </p:blipFill>
        <p:spPr bwMode="auto">
          <a:xfrm>
            <a:off x="4139952" y="4289551"/>
            <a:ext cx="5004048" cy="2568450"/>
          </a:xfrm>
          <a:prstGeom prst="rect">
            <a:avLst/>
          </a:prstGeom>
          <a:noFill/>
          <a:ln w="19050">
            <a:solidFill>
              <a:srgbClr val="FF0000"/>
            </a:solidFill>
            <a:miter lim="800000"/>
            <a:headEnd/>
            <a:tailEnd/>
          </a:ln>
        </p:spPr>
      </p:pic>
      <p:sp>
        <p:nvSpPr>
          <p:cNvPr id="7" name="正方形/長方形 6"/>
          <p:cNvSpPr/>
          <p:nvPr/>
        </p:nvSpPr>
        <p:spPr>
          <a:xfrm>
            <a:off x="4915332" y="2232536"/>
            <a:ext cx="3258838" cy="2880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MPPC: 65MHz 12bit 2Vpp</a:t>
            </a:r>
            <a:endParaRPr kumimoji="1" lang="ja-JP" altLang="en-US" dirty="0"/>
          </a:p>
        </p:txBody>
      </p:sp>
      <p:sp>
        <p:nvSpPr>
          <p:cNvPr id="8" name="正方形/長方形 7"/>
          <p:cNvSpPr/>
          <p:nvPr/>
        </p:nvSpPr>
        <p:spPr>
          <a:xfrm>
            <a:off x="5965672" y="3933056"/>
            <a:ext cx="3178328" cy="2880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a:t>PMT: 100MHz 14bit 2Vpp</a:t>
            </a:r>
            <a:endParaRPr kumimoji="1" lang="ja-JP" altLang="en-US" dirty="0"/>
          </a:p>
        </p:txBody>
      </p:sp>
      <p:sp>
        <p:nvSpPr>
          <p:cNvPr id="4" name="スライド番号プレースホルダー 3"/>
          <p:cNvSpPr>
            <a:spLocks noGrp="1"/>
          </p:cNvSpPr>
          <p:nvPr>
            <p:ph type="sldNum" sz="quarter" idx="12"/>
          </p:nvPr>
        </p:nvSpPr>
        <p:spPr/>
        <p:txBody>
          <a:bodyPr/>
          <a:lstStyle/>
          <a:p>
            <a:fld id="{E5E85C2D-2073-4350-A318-8CC6110534BB}" type="slidenum">
              <a:rPr kumimoji="1" lang="ja-JP" altLang="en-US" smtClean="0"/>
              <a:pPr/>
              <a:t>28</a:t>
            </a:fld>
            <a:endParaRPr kumimoji="1" lang="ja-JP" altLang="en-US"/>
          </a:p>
        </p:txBody>
      </p:sp>
    </p:spTree>
    <p:extLst>
      <p:ext uri="{BB962C8B-B14F-4D97-AF65-F5344CB8AC3E}">
        <p14:creationId xmlns:p14="http://schemas.microsoft.com/office/powerpoint/2010/main" val="3850129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lstStyle/>
          <a:p>
            <a:r>
              <a:rPr kumimoji="1" lang="ja-JP" altLang="en-US" dirty="0"/>
              <a:t>エネルギースペクトル（の歴史）</a:t>
            </a:r>
          </a:p>
        </p:txBody>
      </p:sp>
      <p:pic>
        <p:nvPicPr>
          <p:cNvPr id="4" name="図 3"/>
          <p:cNvPicPr>
            <a:picLocks noChangeAspect="1"/>
          </p:cNvPicPr>
          <p:nvPr/>
        </p:nvPicPr>
        <p:blipFill rotWithShape="1">
          <a:blip r:embed="rId2"/>
          <a:srcRect l="59884" t="47933" r="18619" b="26707"/>
          <a:stretch/>
        </p:blipFill>
        <p:spPr>
          <a:xfrm>
            <a:off x="3039213" y="1736483"/>
            <a:ext cx="2957997" cy="2160000"/>
          </a:xfrm>
          <a:prstGeom prst="rect">
            <a:avLst/>
          </a:prstGeom>
        </p:spPr>
      </p:pic>
      <p:pic>
        <p:nvPicPr>
          <p:cNvPr id="6" name="図 5"/>
          <p:cNvPicPr>
            <a:picLocks noChangeAspect="1"/>
          </p:cNvPicPr>
          <p:nvPr/>
        </p:nvPicPr>
        <p:blipFill rotWithShape="1">
          <a:blip r:embed="rId3"/>
          <a:srcRect l="45142" t="18561" r="5523" b="18535"/>
          <a:stretch/>
        </p:blipFill>
        <p:spPr>
          <a:xfrm>
            <a:off x="6333406" y="1736483"/>
            <a:ext cx="2736815" cy="2160000"/>
          </a:xfrm>
          <a:prstGeom prst="rect">
            <a:avLst/>
          </a:prstGeom>
        </p:spPr>
      </p:pic>
      <p:pic>
        <p:nvPicPr>
          <p:cNvPr id="3" name="図 2"/>
          <p:cNvPicPr>
            <a:picLocks noChangeAspect="1"/>
          </p:cNvPicPr>
          <p:nvPr/>
        </p:nvPicPr>
        <p:blipFill>
          <a:blip r:embed="rId4"/>
          <a:stretch>
            <a:fillRect/>
          </a:stretch>
        </p:blipFill>
        <p:spPr>
          <a:xfrm>
            <a:off x="5123258" y="4499371"/>
            <a:ext cx="3460194" cy="2160000"/>
          </a:xfrm>
          <a:prstGeom prst="rect">
            <a:avLst/>
          </a:prstGeom>
        </p:spPr>
      </p:pic>
      <p:pic>
        <p:nvPicPr>
          <p:cNvPr id="5" name="図 4"/>
          <p:cNvPicPr>
            <a:picLocks noChangeAspect="1"/>
          </p:cNvPicPr>
          <p:nvPr/>
        </p:nvPicPr>
        <p:blipFill rotWithShape="1">
          <a:blip r:embed="rId5"/>
          <a:srcRect l="2118" t="1330" r="910" b="2155"/>
          <a:stretch/>
        </p:blipFill>
        <p:spPr>
          <a:xfrm>
            <a:off x="47033" y="1736483"/>
            <a:ext cx="2850776" cy="2160000"/>
          </a:xfrm>
          <a:prstGeom prst="rect">
            <a:avLst/>
          </a:prstGeom>
          <a:ln>
            <a:noFill/>
          </a:ln>
        </p:spPr>
      </p:pic>
      <p:pic>
        <p:nvPicPr>
          <p:cNvPr id="64" name="図 63"/>
          <p:cNvPicPr>
            <a:picLocks noChangeAspect="1"/>
          </p:cNvPicPr>
          <p:nvPr/>
        </p:nvPicPr>
        <p:blipFill rotWithShape="1">
          <a:blip r:embed="rId6"/>
          <a:srcRect l="13605" t="30276" r="29826" b="13276"/>
          <a:stretch/>
        </p:blipFill>
        <p:spPr>
          <a:xfrm>
            <a:off x="943547" y="4499371"/>
            <a:ext cx="3496971" cy="2160000"/>
          </a:xfrm>
          <a:prstGeom prst="rect">
            <a:avLst/>
          </a:prstGeom>
        </p:spPr>
      </p:pic>
      <p:sp>
        <p:nvSpPr>
          <p:cNvPr id="7" name="テキスト ボックス 6"/>
          <p:cNvSpPr txBox="1"/>
          <p:nvPr/>
        </p:nvSpPr>
        <p:spPr>
          <a:xfrm>
            <a:off x="782917" y="1442341"/>
            <a:ext cx="1624163" cy="369332"/>
          </a:xfrm>
          <a:prstGeom prst="rect">
            <a:avLst/>
          </a:prstGeom>
          <a:noFill/>
        </p:spPr>
        <p:txBody>
          <a:bodyPr wrap="none" rtlCol="0">
            <a:spAutoFit/>
          </a:bodyPr>
          <a:lstStyle/>
          <a:p>
            <a:r>
              <a:rPr kumimoji="1" lang="ja-JP" altLang="en-US" dirty="0"/>
              <a:t>初信号</a:t>
            </a:r>
            <a:r>
              <a:rPr kumimoji="1" lang="en-US" altLang="ja-JP" dirty="0"/>
              <a:t>@1atm</a:t>
            </a:r>
            <a:endParaRPr kumimoji="1" lang="ja-JP" altLang="en-US" dirty="0"/>
          </a:p>
        </p:txBody>
      </p:sp>
      <p:sp>
        <p:nvSpPr>
          <p:cNvPr id="65" name="テキスト ボックス 64"/>
          <p:cNvSpPr txBox="1"/>
          <p:nvPr/>
        </p:nvSpPr>
        <p:spPr>
          <a:xfrm>
            <a:off x="4837244" y="2540294"/>
            <a:ext cx="966931" cy="369332"/>
          </a:xfrm>
          <a:prstGeom prst="rect">
            <a:avLst/>
          </a:prstGeom>
          <a:noFill/>
        </p:spPr>
        <p:txBody>
          <a:bodyPr wrap="none" rtlCol="0">
            <a:spAutoFit/>
          </a:bodyPr>
          <a:lstStyle/>
          <a:p>
            <a:r>
              <a:rPr kumimoji="1" lang="en-US" altLang="ja-JP" dirty="0"/>
              <a:t>122keV</a:t>
            </a:r>
            <a:endParaRPr kumimoji="1" lang="ja-JP" altLang="en-US" dirty="0"/>
          </a:p>
        </p:txBody>
      </p:sp>
      <p:sp>
        <p:nvSpPr>
          <p:cNvPr id="66" name="テキスト ボックス 65"/>
          <p:cNvSpPr txBox="1"/>
          <p:nvPr/>
        </p:nvSpPr>
        <p:spPr>
          <a:xfrm>
            <a:off x="986992" y="3241259"/>
            <a:ext cx="966931" cy="369332"/>
          </a:xfrm>
          <a:prstGeom prst="rect">
            <a:avLst/>
          </a:prstGeom>
          <a:noFill/>
        </p:spPr>
        <p:txBody>
          <a:bodyPr wrap="none" rtlCol="0">
            <a:spAutoFit/>
          </a:bodyPr>
          <a:lstStyle/>
          <a:p>
            <a:r>
              <a:rPr kumimoji="1" lang="en-US" altLang="ja-JP" dirty="0"/>
              <a:t>122keV</a:t>
            </a:r>
            <a:endParaRPr kumimoji="1" lang="ja-JP" altLang="en-US" dirty="0"/>
          </a:p>
        </p:txBody>
      </p:sp>
      <p:sp>
        <p:nvSpPr>
          <p:cNvPr id="67" name="テキスト ボックス 66"/>
          <p:cNvSpPr txBox="1"/>
          <p:nvPr/>
        </p:nvSpPr>
        <p:spPr>
          <a:xfrm>
            <a:off x="3805519" y="2358469"/>
            <a:ext cx="838691" cy="369332"/>
          </a:xfrm>
          <a:prstGeom prst="rect">
            <a:avLst/>
          </a:prstGeom>
          <a:noFill/>
        </p:spPr>
        <p:txBody>
          <a:bodyPr wrap="none" rtlCol="0">
            <a:spAutoFit/>
          </a:bodyPr>
          <a:lstStyle/>
          <a:p>
            <a:r>
              <a:rPr kumimoji="1" lang="en-US" altLang="ja-JP" dirty="0"/>
              <a:t>30keV</a:t>
            </a:r>
            <a:endParaRPr kumimoji="1" lang="ja-JP" altLang="en-US" dirty="0"/>
          </a:p>
        </p:txBody>
      </p:sp>
      <p:sp>
        <p:nvSpPr>
          <p:cNvPr id="68" name="テキスト ボックス 67"/>
          <p:cNvSpPr txBox="1"/>
          <p:nvPr/>
        </p:nvSpPr>
        <p:spPr>
          <a:xfrm>
            <a:off x="7616521" y="5955847"/>
            <a:ext cx="966931" cy="369332"/>
          </a:xfrm>
          <a:prstGeom prst="rect">
            <a:avLst/>
          </a:prstGeom>
          <a:noFill/>
        </p:spPr>
        <p:txBody>
          <a:bodyPr wrap="none" rtlCol="0">
            <a:spAutoFit/>
          </a:bodyPr>
          <a:lstStyle/>
          <a:p>
            <a:r>
              <a:rPr kumimoji="1" lang="en-US" altLang="ja-JP" dirty="0"/>
              <a:t>356keV</a:t>
            </a:r>
            <a:endParaRPr kumimoji="1" lang="ja-JP" altLang="en-US" dirty="0"/>
          </a:p>
        </p:txBody>
      </p:sp>
      <p:sp>
        <p:nvSpPr>
          <p:cNvPr id="73" name="テキスト ボックス 72"/>
          <p:cNvSpPr txBox="1"/>
          <p:nvPr/>
        </p:nvSpPr>
        <p:spPr>
          <a:xfrm>
            <a:off x="3633693" y="1399541"/>
            <a:ext cx="2287806" cy="369332"/>
          </a:xfrm>
          <a:prstGeom prst="rect">
            <a:avLst/>
          </a:prstGeom>
          <a:noFill/>
        </p:spPr>
        <p:txBody>
          <a:bodyPr wrap="none" rtlCol="0">
            <a:spAutoFit/>
          </a:bodyPr>
          <a:lstStyle/>
          <a:p>
            <a:r>
              <a:rPr kumimoji="1" lang="ja-JP" altLang="en-US" dirty="0"/>
              <a:t>高圧化：</a:t>
            </a:r>
            <a:r>
              <a:rPr kumimoji="1" lang="en-US" altLang="ja-JP" dirty="0"/>
              <a:t>4atm</a:t>
            </a:r>
            <a:r>
              <a:rPr kumimoji="1" lang="ja-JP" altLang="en-US" dirty="0" err="1"/>
              <a:t>、</a:t>
            </a:r>
            <a:r>
              <a:rPr kumimoji="1" lang="en-US" altLang="ja-JP" dirty="0"/>
              <a:t>fid-cut</a:t>
            </a:r>
            <a:endParaRPr kumimoji="1" lang="ja-JP" altLang="en-US" dirty="0"/>
          </a:p>
        </p:txBody>
      </p:sp>
      <p:sp>
        <p:nvSpPr>
          <p:cNvPr id="74" name="テキスト ボックス 73"/>
          <p:cNvSpPr txBox="1"/>
          <p:nvPr/>
        </p:nvSpPr>
        <p:spPr>
          <a:xfrm>
            <a:off x="6202169" y="1426423"/>
            <a:ext cx="2941831" cy="369332"/>
          </a:xfrm>
          <a:prstGeom prst="rect">
            <a:avLst/>
          </a:prstGeom>
          <a:noFill/>
        </p:spPr>
        <p:txBody>
          <a:bodyPr wrap="none" rtlCol="0">
            <a:spAutoFit/>
          </a:bodyPr>
          <a:lstStyle/>
          <a:p>
            <a:r>
              <a:rPr kumimoji="1" lang="en-US" altLang="ja-JP" dirty="0"/>
              <a:t>8atm</a:t>
            </a:r>
            <a:r>
              <a:rPr kumimoji="1" lang="ja-JP" altLang="en-US" dirty="0" err="1"/>
              <a:t>、</a:t>
            </a:r>
            <a:r>
              <a:rPr kumimoji="1" lang="en-US" altLang="ja-JP" dirty="0"/>
              <a:t>32</a:t>
            </a:r>
            <a:r>
              <a:rPr kumimoji="1" lang="ja-JP" altLang="en-US" dirty="0"/>
              <a:t>⇒</a:t>
            </a:r>
            <a:r>
              <a:rPr kumimoji="1" lang="en-US" altLang="ja-JP" dirty="0"/>
              <a:t>64ch</a:t>
            </a:r>
            <a:r>
              <a:rPr kumimoji="1" lang="ja-JP" altLang="en-US" dirty="0" err="1"/>
              <a:t>、</a:t>
            </a:r>
            <a:r>
              <a:rPr kumimoji="1" lang="en-US" altLang="ja-JP" dirty="0"/>
              <a:t>PMT</a:t>
            </a:r>
            <a:r>
              <a:rPr kumimoji="1" lang="ja-JP" altLang="en-US" dirty="0"/>
              <a:t>追加</a:t>
            </a:r>
          </a:p>
        </p:txBody>
      </p:sp>
      <p:sp>
        <p:nvSpPr>
          <p:cNvPr id="75" name="テキスト ボックス 74"/>
          <p:cNvSpPr txBox="1"/>
          <p:nvPr/>
        </p:nvSpPr>
        <p:spPr>
          <a:xfrm>
            <a:off x="1669522" y="4157387"/>
            <a:ext cx="2145139" cy="369332"/>
          </a:xfrm>
          <a:prstGeom prst="rect">
            <a:avLst/>
          </a:prstGeom>
          <a:noFill/>
        </p:spPr>
        <p:txBody>
          <a:bodyPr wrap="none" rtlCol="0">
            <a:spAutoFit/>
          </a:bodyPr>
          <a:lstStyle/>
          <a:p>
            <a:r>
              <a:rPr kumimoji="1" lang="ja-JP" altLang="en-US" dirty="0"/>
              <a:t>放電対策、ガス循環</a:t>
            </a:r>
          </a:p>
        </p:txBody>
      </p:sp>
      <p:sp>
        <p:nvSpPr>
          <p:cNvPr id="76" name="テキスト ボックス 75"/>
          <p:cNvSpPr txBox="1"/>
          <p:nvPr/>
        </p:nvSpPr>
        <p:spPr>
          <a:xfrm>
            <a:off x="6209097" y="4157387"/>
            <a:ext cx="1492716" cy="369332"/>
          </a:xfrm>
          <a:prstGeom prst="rect">
            <a:avLst/>
          </a:prstGeom>
          <a:noFill/>
        </p:spPr>
        <p:txBody>
          <a:bodyPr wrap="none" rtlCol="0">
            <a:spAutoFit/>
          </a:bodyPr>
          <a:lstStyle/>
          <a:p>
            <a:r>
              <a:rPr kumimoji="1" lang="en-US" altLang="ja-JP" dirty="0"/>
              <a:t>ELCC</a:t>
            </a:r>
            <a:r>
              <a:rPr kumimoji="1" lang="ja-JP" altLang="en-US" dirty="0"/>
              <a:t>大型化</a:t>
            </a:r>
          </a:p>
        </p:txBody>
      </p:sp>
      <p:sp>
        <p:nvSpPr>
          <p:cNvPr id="77" name="テキスト ボックス 76"/>
          <p:cNvSpPr txBox="1"/>
          <p:nvPr/>
        </p:nvSpPr>
        <p:spPr>
          <a:xfrm>
            <a:off x="6734882" y="5325611"/>
            <a:ext cx="851515" cy="369332"/>
          </a:xfrm>
          <a:prstGeom prst="rect">
            <a:avLst/>
          </a:prstGeom>
          <a:noFill/>
        </p:spPr>
        <p:txBody>
          <a:bodyPr wrap="none" rtlCol="0">
            <a:spAutoFit/>
          </a:bodyPr>
          <a:lstStyle/>
          <a:p>
            <a:r>
              <a:rPr kumimoji="1" lang="en-US" altLang="ja-JP" dirty="0"/>
              <a:t>133Ba</a:t>
            </a:r>
            <a:endParaRPr kumimoji="1" lang="ja-JP" altLang="en-US" dirty="0"/>
          </a:p>
        </p:txBody>
      </p:sp>
      <p:sp>
        <p:nvSpPr>
          <p:cNvPr id="8" name="スライド番号プレースホルダー 7"/>
          <p:cNvSpPr>
            <a:spLocks noGrp="1"/>
          </p:cNvSpPr>
          <p:nvPr>
            <p:ph type="sldNum" sz="quarter" idx="12"/>
          </p:nvPr>
        </p:nvSpPr>
        <p:spPr/>
        <p:txBody>
          <a:bodyPr/>
          <a:lstStyle/>
          <a:p>
            <a:fld id="{E5E85C2D-2073-4350-A318-8CC6110534BB}" type="slidenum">
              <a:rPr kumimoji="1" lang="ja-JP" altLang="en-US" smtClean="0"/>
              <a:pPr/>
              <a:t>29</a:t>
            </a:fld>
            <a:endParaRPr kumimoji="1" lang="ja-JP" altLang="en-US"/>
          </a:p>
        </p:txBody>
      </p:sp>
    </p:spTree>
    <p:extLst>
      <p:ext uri="{BB962C8B-B14F-4D97-AF65-F5344CB8AC3E}">
        <p14:creationId xmlns:p14="http://schemas.microsoft.com/office/powerpoint/2010/main" val="358342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AXEL</a:t>
            </a:r>
            <a:r>
              <a:rPr kumimoji="1" lang="ja-JP" altLang="en-US" dirty="0"/>
              <a:t>実験</a:t>
            </a:r>
          </a:p>
        </p:txBody>
      </p:sp>
      <p:sp>
        <p:nvSpPr>
          <p:cNvPr id="3" name="コンテンツ プレースホルダー 2"/>
          <p:cNvSpPr>
            <a:spLocks noGrp="1"/>
          </p:cNvSpPr>
          <p:nvPr>
            <p:ph idx="1"/>
          </p:nvPr>
        </p:nvSpPr>
        <p:spPr>
          <a:xfrm>
            <a:off x="628650" y="1640732"/>
            <a:ext cx="7886700" cy="5217268"/>
          </a:xfrm>
        </p:spPr>
        <p:txBody>
          <a:bodyPr/>
          <a:lstStyle/>
          <a:p>
            <a:r>
              <a:rPr kumimoji="1" lang="ja-JP" altLang="en-US" dirty="0"/>
              <a:t>高圧キセノンガス</a:t>
            </a:r>
            <a:r>
              <a:rPr kumimoji="1" lang="en-US" altLang="ja-JP" dirty="0"/>
              <a:t>TPC</a:t>
            </a:r>
          </a:p>
          <a:p>
            <a:endParaRPr lang="en-US" altLang="ja-JP" dirty="0"/>
          </a:p>
          <a:p>
            <a:r>
              <a:rPr kumimoji="1" lang="ja-JP" altLang="en-US" dirty="0"/>
              <a:t>ニュートリノを伴わない二重ベータ崩壊探索</a:t>
            </a:r>
            <a:endParaRPr kumimoji="1" lang="en-US" altLang="ja-JP" dirty="0"/>
          </a:p>
          <a:p>
            <a:pPr lvl="1"/>
            <a:r>
              <a:rPr lang="ja-JP" altLang="en-US" dirty="0"/>
              <a:t>ニュートリノのマヨラナ性</a:t>
            </a:r>
            <a:endParaRPr lang="en-US" altLang="ja-JP" dirty="0"/>
          </a:p>
          <a:p>
            <a:pPr lvl="1"/>
            <a:r>
              <a:rPr kumimoji="1" lang="ja-JP" altLang="en-US" dirty="0"/>
              <a:t>ニュートリノ質量の起源</a:t>
            </a:r>
            <a:endParaRPr kumimoji="1" lang="en-US" altLang="ja-JP" dirty="0"/>
          </a:p>
          <a:p>
            <a:pPr lvl="1"/>
            <a:r>
              <a:rPr lang="ja-JP" altLang="en-US" dirty="0"/>
              <a:t>宇宙の物質・反物質非対称</a:t>
            </a:r>
            <a:endParaRPr lang="en-US" altLang="ja-JP" dirty="0"/>
          </a:p>
          <a:p>
            <a:r>
              <a:rPr kumimoji="1" lang="ja-JP" altLang="en-US" dirty="0"/>
              <a:t>暗黒物質探索の可能性も</a:t>
            </a:r>
            <a:endParaRPr kumimoji="1" lang="en-US" altLang="ja-JP" dirty="0"/>
          </a:p>
          <a:p>
            <a:pPr lvl="1"/>
            <a:r>
              <a:rPr lang="ja-JP" altLang="en-US" dirty="0"/>
              <a:t>低閾値</a:t>
            </a:r>
            <a:endParaRPr lang="en-US" altLang="ja-JP" dirty="0"/>
          </a:p>
          <a:p>
            <a:pPr lvl="1"/>
            <a:r>
              <a:rPr kumimoji="1" lang="ja-JP" altLang="en-US" dirty="0"/>
              <a:t>方向感度</a:t>
            </a:r>
            <a:endParaRPr kumimoji="1" lang="en-US" altLang="ja-JP" dirty="0"/>
          </a:p>
          <a:p>
            <a:pPr lvl="1"/>
            <a:endParaRPr lang="en-US" altLang="ja-JP" dirty="0"/>
          </a:p>
          <a:p>
            <a:r>
              <a:rPr kumimoji="1" lang="ja-JP" altLang="en-US" dirty="0"/>
              <a:t>今回は、主に</a:t>
            </a:r>
            <a:r>
              <a:rPr kumimoji="1" lang="en-US" altLang="ja-JP" dirty="0"/>
              <a:t>180L</a:t>
            </a:r>
            <a:r>
              <a:rPr kumimoji="1" lang="ja-JP" altLang="en-US" dirty="0"/>
              <a:t>試作機の紹介をします</a:t>
            </a:r>
            <a:endParaRPr kumimoji="1" lang="en-US" altLang="ja-JP" dirty="0"/>
          </a:p>
          <a:p>
            <a:endParaRPr kumimoji="1" lang="ja-JP" altLang="en-US" dirty="0"/>
          </a:p>
        </p:txBody>
      </p:sp>
      <p:grpSp>
        <p:nvGrpSpPr>
          <p:cNvPr id="29" name="グループ化 28"/>
          <p:cNvGrpSpPr/>
          <p:nvPr/>
        </p:nvGrpSpPr>
        <p:grpSpPr>
          <a:xfrm>
            <a:off x="6167336" y="3446940"/>
            <a:ext cx="2277084" cy="2138306"/>
            <a:chOff x="6102485" y="4101936"/>
            <a:chExt cx="2277084" cy="2138306"/>
          </a:xfrm>
        </p:grpSpPr>
        <p:sp>
          <p:nvSpPr>
            <p:cNvPr id="4" name="正方形/長方形 3"/>
            <p:cNvSpPr/>
            <p:nvPr/>
          </p:nvSpPr>
          <p:spPr>
            <a:xfrm>
              <a:off x="6102485" y="4714673"/>
              <a:ext cx="408562" cy="40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n</a:t>
              </a:r>
              <a:endParaRPr kumimoji="1" lang="ja-JP" altLang="en-US" dirty="0">
                <a:solidFill>
                  <a:schemeClr val="tx1"/>
                </a:solidFill>
              </a:endParaRPr>
            </a:p>
          </p:txBody>
        </p:sp>
        <p:sp>
          <p:nvSpPr>
            <p:cNvPr id="5" name="正方形/長方形 4"/>
            <p:cNvSpPr/>
            <p:nvPr/>
          </p:nvSpPr>
          <p:spPr>
            <a:xfrm>
              <a:off x="6102485" y="5277205"/>
              <a:ext cx="408562" cy="40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n</a:t>
              </a:r>
              <a:endParaRPr kumimoji="1" lang="ja-JP" altLang="en-US" dirty="0">
                <a:solidFill>
                  <a:schemeClr val="tx1"/>
                </a:solidFill>
              </a:endParaRPr>
            </a:p>
          </p:txBody>
        </p:sp>
        <p:cxnSp>
          <p:nvCxnSpPr>
            <p:cNvPr id="7" name="直線矢印コネクタ 6"/>
            <p:cNvCxnSpPr>
              <a:cxnSpLocks/>
            </p:cNvCxnSpPr>
            <p:nvPr/>
          </p:nvCxnSpPr>
          <p:spPr>
            <a:xfrm>
              <a:off x="6511047" y="4948138"/>
              <a:ext cx="1362073"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7873120" y="4714673"/>
              <a:ext cx="408562" cy="40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p</a:t>
              </a:r>
              <a:endParaRPr kumimoji="1" lang="ja-JP" altLang="en-US" dirty="0">
                <a:solidFill>
                  <a:schemeClr val="tx1"/>
                </a:solidFill>
              </a:endParaRPr>
            </a:p>
          </p:txBody>
        </p:sp>
        <p:sp>
          <p:nvSpPr>
            <p:cNvPr id="9" name="正方形/長方形 8"/>
            <p:cNvSpPr/>
            <p:nvPr/>
          </p:nvSpPr>
          <p:spPr>
            <a:xfrm>
              <a:off x="7873120" y="5277205"/>
              <a:ext cx="408562" cy="40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p</a:t>
              </a:r>
              <a:endParaRPr kumimoji="1" lang="ja-JP" altLang="en-US" dirty="0">
                <a:solidFill>
                  <a:schemeClr val="tx1"/>
                </a:solidFill>
              </a:endParaRPr>
            </a:p>
          </p:txBody>
        </p:sp>
        <p:cxnSp>
          <p:nvCxnSpPr>
            <p:cNvPr id="11" name="直線矢印コネクタ 10"/>
            <p:cNvCxnSpPr>
              <a:cxnSpLocks/>
            </p:cNvCxnSpPr>
            <p:nvPr/>
          </p:nvCxnSpPr>
          <p:spPr>
            <a:xfrm>
              <a:off x="6511047" y="5509100"/>
              <a:ext cx="1362073"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cxnSpLocks/>
            </p:cNvCxnSpPr>
            <p:nvPr/>
          </p:nvCxnSpPr>
          <p:spPr>
            <a:xfrm>
              <a:off x="7146587" y="5509100"/>
              <a:ext cx="570689" cy="49119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cxnSpLocks/>
            </p:cNvCxnSpPr>
            <p:nvPr/>
          </p:nvCxnSpPr>
          <p:spPr>
            <a:xfrm flipV="1">
              <a:off x="7146587" y="4374311"/>
              <a:ext cx="525293" cy="57382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二等辺三角形 16"/>
            <p:cNvSpPr/>
            <p:nvPr/>
          </p:nvSpPr>
          <p:spPr>
            <a:xfrm rot="5400000">
              <a:off x="6806170" y="4881770"/>
              <a:ext cx="119871" cy="1524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p:cNvSpPr/>
            <p:nvPr/>
          </p:nvSpPr>
          <p:spPr>
            <a:xfrm rot="5400000">
              <a:off x="7517910" y="4871937"/>
              <a:ext cx="119871" cy="1524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5400000">
              <a:off x="6806170" y="5455596"/>
              <a:ext cx="119871" cy="1524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5400000">
              <a:off x="7517910" y="5445763"/>
              <a:ext cx="119871" cy="1524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2606933">
              <a:off x="7373615" y="4561488"/>
              <a:ext cx="119871" cy="1524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7960407">
              <a:off x="7425498" y="5731217"/>
              <a:ext cx="119871" cy="1524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弧 22"/>
            <p:cNvSpPr/>
            <p:nvPr/>
          </p:nvSpPr>
          <p:spPr>
            <a:xfrm>
              <a:off x="6588868" y="4946581"/>
              <a:ext cx="849548" cy="572352"/>
            </a:xfrm>
            <a:prstGeom prst="arc">
              <a:avLst>
                <a:gd name="adj1" fmla="val 17445612"/>
                <a:gd name="adj2" fmla="val 403908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p:cNvSpPr/>
            <p:nvPr/>
          </p:nvSpPr>
          <p:spPr>
            <a:xfrm>
              <a:off x="7654046" y="4101936"/>
              <a:ext cx="408562" cy="40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e-</a:t>
              </a:r>
              <a:endParaRPr kumimoji="1" lang="ja-JP" altLang="en-US" dirty="0">
                <a:solidFill>
                  <a:schemeClr val="tx1"/>
                </a:solidFill>
              </a:endParaRPr>
            </a:p>
          </p:txBody>
        </p:sp>
        <p:sp>
          <p:nvSpPr>
            <p:cNvPr id="25" name="正方形/長方形 24"/>
            <p:cNvSpPr/>
            <p:nvPr/>
          </p:nvSpPr>
          <p:spPr>
            <a:xfrm>
              <a:off x="7679986" y="5838166"/>
              <a:ext cx="408562" cy="40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e-</a:t>
              </a:r>
              <a:endParaRPr kumimoji="1" lang="ja-JP" altLang="en-US" dirty="0">
                <a:solidFill>
                  <a:schemeClr val="tx1"/>
                </a:solidFill>
              </a:endParaRPr>
            </a:p>
          </p:txBody>
        </p:sp>
        <mc:AlternateContent xmlns:mc="http://schemas.openxmlformats.org/markup-compatibility/2006" xmlns:a14="http://schemas.microsoft.com/office/drawing/2010/main">
          <mc:Choice Requires="a14">
            <p:sp>
              <p:nvSpPr>
                <p:cNvPr id="26" name="正方形/長方形 25"/>
                <p:cNvSpPr/>
                <p:nvPr/>
              </p:nvSpPr>
              <p:spPr>
                <a:xfrm>
                  <a:off x="7431931" y="5043632"/>
                  <a:ext cx="947638" cy="322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ja-JP" altLang="en-US" i="1" smtClean="0">
                            <a:solidFill>
                              <a:schemeClr val="tx1"/>
                            </a:solidFill>
                            <a:latin typeface="Cambria Math" panose="02040503050406030204" pitchFamily="18" charset="0"/>
                          </a:rPr>
                          <m:t>𝜈</m:t>
                        </m:r>
                        <m:r>
                          <a:rPr kumimoji="1" lang="en-US" altLang="ja-JP" i="1" smtClean="0">
                            <a:solidFill>
                              <a:schemeClr val="tx1"/>
                            </a:solidFill>
                            <a:latin typeface="Cambria Math" panose="02040503050406030204" pitchFamily="18" charset="0"/>
                            <a:ea typeface="Cambria Math" panose="02040503050406030204" pitchFamily="18" charset="0"/>
                          </a:rPr>
                          <m:t>=</m:t>
                        </m:r>
                        <m:acc>
                          <m:accPr>
                            <m:chr m:val="̅"/>
                            <m:ctrlPr>
                              <a:rPr kumimoji="1" lang="en-US" altLang="ja-JP" i="1" smtClean="0">
                                <a:solidFill>
                                  <a:schemeClr val="tx1"/>
                                </a:solidFill>
                                <a:latin typeface="Cambria Math" panose="02040503050406030204" pitchFamily="18" charset="0"/>
                                <a:ea typeface="Cambria Math" panose="02040503050406030204" pitchFamily="18" charset="0"/>
                              </a:rPr>
                            </m:ctrlPr>
                          </m:accPr>
                          <m:e>
                            <m:r>
                              <a:rPr kumimoji="1" lang="ja-JP" altLang="en-US" i="1" smtClean="0">
                                <a:solidFill>
                                  <a:schemeClr val="tx1"/>
                                </a:solidFill>
                                <a:latin typeface="Cambria Math" panose="02040503050406030204" pitchFamily="18" charset="0"/>
                                <a:ea typeface="Cambria Math" panose="02040503050406030204" pitchFamily="18" charset="0"/>
                              </a:rPr>
                              <m:t>𝜈</m:t>
                            </m:r>
                          </m:e>
                        </m:acc>
                      </m:oMath>
                    </m:oMathPara>
                  </a14:m>
                  <a:endParaRPr kumimoji="1" lang="ja-JP" altLang="en-US" dirty="0">
                    <a:solidFill>
                      <a:schemeClr val="tx1"/>
                    </a:solidFill>
                  </a:endParaRPr>
                </a:p>
              </p:txBody>
            </p:sp>
          </mc:Choice>
          <mc:Fallback xmlns="">
            <p:sp>
              <p:nvSpPr>
                <p:cNvPr id="26" name="正方形/長方形 25"/>
                <p:cNvSpPr>
                  <a:spLocks noRot="1" noChangeAspect="1" noMove="1" noResize="1" noEditPoints="1" noAdjustHandles="1" noChangeArrowheads="1" noChangeShapeType="1" noTextEdit="1"/>
                </p:cNvSpPr>
                <p:nvPr/>
              </p:nvSpPr>
              <p:spPr>
                <a:xfrm>
                  <a:off x="7431931" y="5043632"/>
                  <a:ext cx="947638" cy="322830"/>
                </a:xfrm>
                <a:prstGeom prst="rect">
                  <a:avLst/>
                </a:prstGeom>
                <a:blipFill>
                  <a:blip r:embed="rId2"/>
                  <a:stretch>
                    <a:fillRect r="-13548"/>
                  </a:stretch>
                </a:blipFill>
                <a:ln>
                  <a:noFill/>
                </a:ln>
              </p:spPr>
              <p:txBody>
                <a:bodyPr/>
                <a:lstStyle/>
                <a:p>
                  <a:r>
                    <a:rPr lang="ja-JP" altLang="en-US">
                      <a:noFill/>
                    </a:rPr>
                    <a:t> </a:t>
                  </a:r>
                </a:p>
              </p:txBody>
            </p:sp>
          </mc:Fallback>
        </mc:AlternateContent>
      </p:grpSp>
      <p:sp>
        <p:nvSpPr>
          <p:cNvPr id="30" name="スライド番号プレースホルダー 29"/>
          <p:cNvSpPr>
            <a:spLocks noGrp="1"/>
          </p:cNvSpPr>
          <p:nvPr>
            <p:ph type="sldNum" sz="quarter" idx="12"/>
          </p:nvPr>
        </p:nvSpPr>
        <p:spPr/>
        <p:txBody>
          <a:bodyPr/>
          <a:lstStyle/>
          <a:p>
            <a:fld id="{E5E85C2D-2073-4350-A318-8CC6110534BB}" type="slidenum">
              <a:rPr kumimoji="1" lang="ja-JP" altLang="en-US" smtClean="0"/>
              <a:t>3</a:t>
            </a:fld>
            <a:endParaRPr kumimoji="1" lang="ja-JP" altLang="en-US"/>
          </a:p>
        </p:txBody>
      </p:sp>
    </p:spTree>
    <p:extLst>
      <p:ext uri="{BB962C8B-B14F-4D97-AF65-F5344CB8AC3E}">
        <p14:creationId xmlns:p14="http://schemas.microsoft.com/office/powerpoint/2010/main" val="3488290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lstStyle/>
          <a:p>
            <a:r>
              <a:rPr kumimoji="1" lang="ja-JP" altLang="en-US" dirty="0"/>
              <a:t>エネルギー分解能</a:t>
            </a:r>
          </a:p>
        </p:txBody>
      </p:sp>
      <p:pic>
        <p:nvPicPr>
          <p:cNvPr id="19" name="イメージ" descr="イメージ"/>
          <p:cNvPicPr>
            <a:picLocks noChangeAspect="1"/>
          </p:cNvPicPr>
          <p:nvPr/>
        </p:nvPicPr>
        <p:blipFill rotWithShape="1">
          <a:blip r:embed="rId2"/>
          <a:srcRect r="675"/>
          <a:stretch/>
        </p:blipFill>
        <p:spPr>
          <a:xfrm>
            <a:off x="277907" y="1193782"/>
            <a:ext cx="5632824" cy="4194005"/>
          </a:xfrm>
          <a:prstGeom prst="rect">
            <a:avLst/>
          </a:prstGeom>
        </p:spPr>
      </p:pic>
      <p:pic>
        <p:nvPicPr>
          <p:cNvPr id="12290" name="Picture 2" descr="\begin{align*}&#10;\textcolor[rgb]{0.2,0.8,0}{a\sqrt{E+bE^2}}&#10;\end{al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388" y="3047896"/>
            <a:ext cx="2286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egin{align*}&#10;\textcolor[rgb]{0,0,1}{a\sqrt{E}}&#10;\end{al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6388" y="3927709"/>
            <a:ext cx="962025" cy="40005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5694676" y="4352465"/>
            <a:ext cx="1518364" cy="369332"/>
          </a:xfrm>
          <a:prstGeom prst="rect">
            <a:avLst/>
          </a:prstGeom>
          <a:noFill/>
        </p:spPr>
        <p:txBody>
          <a:bodyPr wrap="none" rtlCol="0">
            <a:spAutoFit/>
          </a:bodyPr>
          <a:lstStyle/>
          <a:p>
            <a:r>
              <a:rPr kumimoji="1" lang="ja-JP" altLang="en-US" dirty="0">
                <a:solidFill>
                  <a:srgbClr val="FF0000"/>
                </a:solidFill>
              </a:rPr>
              <a:t>目標値：</a:t>
            </a:r>
            <a:r>
              <a:rPr kumimoji="1" lang="en-US" altLang="ja-JP" dirty="0">
                <a:solidFill>
                  <a:srgbClr val="FF0000"/>
                </a:solidFill>
              </a:rPr>
              <a:t>0.5%</a:t>
            </a:r>
            <a:endParaRPr kumimoji="1" lang="ja-JP" altLang="en-US" dirty="0">
              <a:solidFill>
                <a:srgbClr val="FF0000"/>
              </a:solidFill>
            </a:endParaRPr>
          </a:p>
        </p:txBody>
      </p:sp>
      <p:sp>
        <p:nvSpPr>
          <p:cNvPr id="28" name="コンテンツ プレースホルダー 2"/>
          <p:cNvSpPr>
            <a:spLocks noGrp="1"/>
          </p:cNvSpPr>
          <p:nvPr>
            <p:ph idx="1"/>
          </p:nvPr>
        </p:nvSpPr>
        <p:spPr>
          <a:xfrm>
            <a:off x="628650" y="5387787"/>
            <a:ext cx="7886700" cy="1470213"/>
          </a:xfrm>
        </p:spPr>
        <p:txBody>
          <a:bodyPr/>
          <a:lstStyle/>
          <a:p>
            <a:r>
              <a:rPr kumimoji="1" lang="en-US" altLang="ja-JP" dirty="0"/>
              <a:t>136Xe</a:t>
            </a:r>
            <a:r>
              <a:rPr kumimoji="1" lang="ja-JP" altLang="en-US" dirty="0"/>
              <a:t>の</a:t>
            </a:r>
            <a:r>
              <a:rPr kumimoji="1" lang="en-US" altLang="ja-JP" dirty="0"/>
              <a:t>0νββ</a:t>
            </a:r>
            <a:r>
              <a:rPr kumimoji="1" lang="ja-JP" altLang="en-US" dirty="0"/>
              <a:t>の</a:t>
            </a:r>
            <a:r>
              <a:rPr kumimoji="1" lang="en-US" altLang="ja-JP" dirty="0"/>
              <a:t>Q</a:t>
            </a:r>
            <a:r>
              <a:rPr lang="ja-JP" altLang="en-US" dirty="0"/>
              <a:t>値（</a:t>
            </a:r>
            <a:r>
              <a:rPr lang="en-US" altLang="ja-JP" dirty="0"/>
              <a:t>2458keV</a:t>
            </a:r>
            <a:r>
              <a:rPr lang="ja-JP" altLang="en-US" dirty="0"/>
              <a:t>）に外挿したエネルギー分解能は</a:t>
            </a:r>
            <a:r>
              <a:rPr lang="en-US" altLang="ja-JP" dirty="0"/>
              <a:t>0.82</a:t>
            </a:r>
            <a:r>
              <a:rPr lang="ja-JP" altLang="en-US" dirty="0"/>
              <a:t>～</a:t>
            </a:r>
            <a:r>
              <a:rPr lang="en-US" altLang="ja-JP" dirty="0"/>
              <a:t>1.74%(FWHM)</a:t>
            </a:r>
          </a:p>
          <a:p>
            <a:r>
              <a:rPr kumimoji="1" lang="ja-JP" altLang="en-US" dirty="0"/>
              <a:t>目標の</a:t>
            </a:r>
            <a:r>
              <a:rPr kumimoji="1" lang="en-US" altLang="ja-JP" dirty="0"/>
              <a:t>0.5%</a:t>
            </a:r>
            <a:r>
              <a:rPr lang="en-US" altLang="ja-JP" dirty="0"/>
              <a:t>(FWHM)</a:t>
            </a:r>
            <a:r>
              <a:rPr lang="ja-JP" altLang="en-US" dirty="0" err="1"/>
              <a:t>まで</a:t>
            </a:r>
            <a:r>
              <a:rPr lang="ja-JP" altLang="en-US" dirty="0"/>
              <a:t>もう少し</a:t>
            </a:r>
            <a:endParaRPr kumimoji="1" lang="en-US" altLang="ja-JP" dirty="0"/>
          </a:p>
        </p:txBody>
      </p:sp>
      <p:sp>
        <p:nvSpPr>
          <p:cNvPr id="3" name="スライド番号プレースホルダー 2"/>
          <p:cNvSpPr>
            <a:spLocks noGrp="1"/>
          </p:cNvSpPr>
          <p:nvPr>
            <p:ph type="sldNum" sz="quarter" idx="12"/>
          </p:nvPr>
        </p:nvSpPr>
        <p:spPr/>
        <p:txBody>
          <a:bodyPr/>
          <a:lstStyle/>
          <a:p>
            <a:fld id="{E5E85C2D-2073-4350-A318-8CC6110534BB}" type="slidenum">
              <a:rPr kumimoji="1" lang="ja-JP" altLang="en-US" smtClean="0"/>
              <a:pPr/>
              <a:t>30</a:t>
            </a:fld>
            <a:endParaRPr kumimoji="1" lang="ja-JP" altLang="en-US"/>
          </a:p>
        </p:txBody>
      </p:sp>
    </p:spTree>
    <p:extLst>
      <p:ext uri="{BB962C8B-B14F-4D97-AF65-F5344CB8AC3E}">
        <p14:creationId xmlns:p14="http://schemas.microsoft.com/office/powerpoint/2010/main" val="1219154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飛跡解析による</a:t>
            </a:r>
            <a:r>
              <a:rPr kumimoji="1" lang="en-US" altLang="ja-JP" dirty="0"/>
              <a:t>BG</a:t>
            </a:r>
            <a:r>
              <a:rPr kumimoji="1" lang="ja-JP" altLang="en-US" dirty="0"/>
              <a:t>除去</a:t>
            </a:r>
          </a:p>
        </p:txBody>
      </p:sp>
      <p:sp>
        <p:nvSpPr>
          <p:cNvPr id="3" name="コンテンツ プレースホルダー 2"/>
          <p:cNvSpPr>
            <a:spLocks noGrp="1"/>
          </p:cNvSpPr>
          <p:nvPr>
            <p:ph idx="1"/>
          </p:nvPr>
        </p:nvSpPr>
        <p:spPr/>
        <p:txBody>
          <a:bodyPr/>
          <a:lstStyle/>
          <a:p>
            <a:r>
              <a:rPr kumimoji="1" lang="en-US" altLang="ja-JP" dirty="0"/>
              <a:t>0νββ</a:t>
            </a:r>
            <a:r>
              <a:rPr kumimoji="1" lang="ja-JP" altLang="en-US" dirty="0"/>
              <a:t>：</a:t>
            </a:r>
            <a:r>
              <a:rPr kumimoji="1" lang="en-US" altLang="ja-JP" dirty="0"/>
              <a:t>2-blob</a:t>
            </a:r>
          </a:p>
          <a:p>
            <a:r>
              <a:rPr kumimoji="1" lang="en-US" altLang="ja-JP" dirty="0"/>
              <a:t>α</a:t>
            </a:r>
            <a:r>
              <a:rPr lang="en-US" altLang="ja-JP" dirty="0"/>
              <a:t>-BG</a:t>
            </a:r>
            <a:r>
              <a:rPr kumimoji="1" lang="ja-JP" altLang="en-US" dirty="0"/>
              <a:t>：短い</a:t>
            </a:r>
            <a:endParaRPr kumimoji="1" lang="en-US" altLang="ja-JP" dirty="0"/>
          </a:p>
          <a:p>
            <a:r>
              <a:rPr kumimoji="1" lang="en-US" altLang="ja-JP" dirty="0"/>
              <a:t>γ</a:t>
            </a:r>
            <a:r>
              <a:rPr lang="en-US" altLang="ja-JP" dirty="0"/>
              <a:t>-BG</a:t>
            </a:r>
            <a:r>
              <a:rPr kumimoji="1" lang="ja-JP" altLang="en-US" dirty="0"/>
              <a:t>（</a:t>
            </a:r>
            <a:r>
              <a:rPr kumimoji="1" lang="en-US" altLang="ja-JP" dirty="0"/>
              <a:t>Compton</a:t>
            </a:r>
            <a:r>
              <a:rPr kumimoji="1" lang="ja-JP" altLang="en-US" dirty="0"/>
              <a:t>）：マルチサイト</a:t>
            </a:r>
          </a:p>
        </p:txBody>
      </p:sp>
      <p:pic>
        <p:nvPicPr>
          <p:cNvPr id="4" name="図 3"/>
          <p:cNvPicPr>
            <a:picLocks noChangeAspect="1"/>
          </p:cNvPicPr>
          <p:nvPr/>
        </p:nvPicPr>
        <p:blipFill>
          <a:blip r:embed="rId2"/>
          <a:stretch>
            <a:fillRect/>
          </a:stretch>
        </p:blipFill>
        <p:spPr>
          <a:xfrm>
            <a:off x="0" y="3566647"/>
            <a:ext cx="9144000" cy="3291353"/>
          </a:xfrm>
          <a:prstGeom prst="rect">
            <a:avLst/>
          </a:prstGeom>
        </p:spPr>
      </p:pic>
      <p:sp>
        <p:nvSpPr>
          <p:cNvPr id="5" name="スライド番号プレースホルダー 4"/>
          <p:cNvSpPr>
            <a:spLocks noGrp="1"/>
          </p:cNvSpPr>
          <p:nvPr>
            <p:ph type="sldNum" sz="quarter" idx="12"/>
          </p:nvPr>
        </p:nvSpPr>
        <p:spPr/>
        <p:txBody>
          <a:bodyPr/>
          <a:lstStyle/>
          <a:p>
            <a:fld id="{E5E85C2D-2073-4350-A318-8CC6110534BB}" type="slidenum">
              <a:rPr kumimoji="1" lang="ja-JP" altLang="en-US" smtClean="0"/>
              <a:t>31</a:t>
            </a:fld>
            <a:endParaRPr kumimoji="1" lang="ja-JP" altLang="en-US"/>
          </a:p>
        </p:txBody>
      </p:sp>
    </p:spTree>
    <p:extLst>
      <p:ext uri="{BB962C8B-B14F-4D97-AF65-F5344CB8AC3E}">
        <p14:creationId xmlns:p14="http://schemas.microsoft.com/office/powerpoint/2010/main" val="1372837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6820" y="55764"/>
            <a:ext cx="7886700" cy="1325563"/>
          </a:xfrm>
        </p:spPr>
        <p:txBody>
          <a:bodyPr/>
          <a:lstStyle/>
          <a:p>
            <a:r>
              <a:rPr kumimoji="1" lang="ja-JP" altLang="en-US" dirty="0"/>
              <a:t>飛跡解析による</a:t>
            </a:r>
            <a:r>
              <a:rPr kumimoji="1" lang="en-US" altLang="ja-JP" dirty="0"/>
              <a:t>BG</a:t>
            </a:r>
            <a:r>
              <a:rPr kumimoji="1" lang="ja-JP" altLang="en-US" dirty="0"/>
              <a:t>除去</a:t>
            </a:r>
          </a:p>
        </p:txBody>
      </p:sp>
      <p:sp>
        <p:nvSpPr>
          <p:cNvPr id="3" name="コンテンツ プレースホルダー 2"/>
          <p:cNvSpPr>
            <a:spLocks noGrp="1"/>
          </p:cNvSpPr>
          <p:nvPr>
            <p:ph idx="1"/>
          </p:nvPr>
        </p:nvSpPr>
        <p:spPr>
          <a:xfrm>
            <a:off x="174692" y="1381327"/>
            <a:ext cx="7886700" cy="5188085"/>
          </a:xfrm>
        </p:spPr>
        <p:txBody>
          <a:bodyPr/>
          <a:lstStyle/>
          <a:p>
            <a:r>
              <a:rPr kumimoji="1" lang="en-US" altLang="ja-JP" dirty="0" err="1"/>
              <a:t>Xe</a:t>
            </a:r>
            <a:r>
              <a:rPr kumimoji="1" lang="ja-JP" altLang="en-US" dirty="0"/>
              <a:t> </a:t>
            </a:r>
            <a:r>
              <a:rPr kumimoji="1" lang="en-US" altLang="ja-JP" dirty="0"/>
              <a:t>1ton</a:t>
            </a:r>
            <a:r>
              <a:rPr kumimoji="1" lang="ja-JP" altLang="en-US" dirty="0"/>
              <a:t>級検出器（無酸素銅</a:t>
            </a:r>
            <a:r>
              <a:rPr kumimoji="1" lang="en-US" altLang="ja-JP" dirty="0"/>
              <a:t>10ton</a:t>
            </a:r>
            <a:r>
              <a:rPr kumimoji="1" lang="ja-JP" altLang="en-US" dirty="0"/>
              <a:t>容器を仮定）</a:t>
            </a:r>
            <a:endParaRPr kumimoji="1" lang="en-US" altLang="ja-JP" dirty="0"/>
          </a:p>
          <a:p>
            <a:pPr lvl="1"/>
            <a:r>
              <a:rPr lang="en-US" altLang="ja-JP" dirty="0"/>
              <a:t>BG</a:t>
            </a:r>
            <a:r>
              <a:rPr lang="ja-JP" altLang="en-US" dirty="0"/>
              <a:t> </a:t>
            </a:r>
            <a:r>
              <a:rPr lang="en-US" altLang="ja-JP" dirty="0"/>
              <a:t>rate:</a:t>
            </a:r>
            <a:r>
              <a:rPr lang="ja-JP" altLang="en-US" dirty="0"/>
              <a:t> </a:t>
            </a:r>
            <a:r>
              <a:rPr lang="en-US" altLang="ja-JP" dirty="0"/>
              <a:t>10</a:t>
            </a:r>
            <a:r>
              <a:rPr lang="en-US" altLang="ja-JP" baseline="30000" dirty="0"/>
              <a:t>4</a:t>
            </a:r>
            <a:r>
              <a:rPr lang="ja-JP" altLang="en-US" dirty="0"/>
              <a:t> </a:t>
            </a:r>
            <a:r>
              <a:rPr lang="en-US" altLang="ja-JP" dirty="0" err="1"/>
              <a:t>cnt</a:t>
            </a:r>
            <a:r>
              <a:rPr lang="en-US" altLang="ja-JP" dirty="0"/>
              <a:t>/year</a:t>
            </a:r>
            <a:r>
              <a:rPr lang="ja-JP" altLang="en-US" dirty="0"/>
              <a:t> </a:t>
            </a:r>
            <a:r>
              <a:rPr lang="en-US" altLang="ja-JP" dirty="0"/>
              <a:t>(from </a:t>
            </a:r>
            <a:r>
              <a:rPr lang="en-US" altLang="ja-JP" baseline="30000" dirty="0"/>
              <a:t>214</a:t>
            </a:r>
            <a:r>
              <a:rPr lang="en-US" altLang="ja-JP" dirty="0"/>
              <a:t>Bi </a:t>
            </a:r>
            <a:r>
              <a:rPr lang="ja-JP" altLang="en-US" dirty="0"/>
              <a:t>ガンマ線</a:t>
            </a:r>
            <a:r>
              <a:rPr lang="en-US" altLang="ja-JP" dirty="0"/>
              <a:t>)</a:t>
            </a:r>
          </a:p>
          <a:p>
            <a:pPr lvl="1"/>
            <a:endParaRPr lang="en-US" altLang="ja-JP" dirty="0"/>
          </a:p>
          <a:p>
            <a:r>
              <a:rPr kumimoji="1" lang="ja-JP" altLang="en-US" dirty="0"/>
              <a:t>画像認識（</a:t>
            </a:r>
            <a:r>
              <a:rPr kumimoji="1" lang="en-US" altLang="ja-JP" dirty="0"/>
              <a:t>Deep</a:t>
            </a:r>
            <a:r>
              <a:rPr kumimoji="1" lang="ja-JP" altLang="en-US" dirty="0"/>
              <a:t> </a:t>
            </a:r>
            <a:r>
              <a:rPr kumimoji="1" lang="en-US" altLang="ja-JP" dirty="0"/>
              <a:t>Leaning</a:t>
            </a:r>
            <a:r>
              <a:rPr kumimoji="1" lang="ja-JP" altLang="en-US" dirty="0"/>
              <a:t>）で</a:t>
            </a:r>
            <a:r>
              <a:rPr kumimoji="1" lang="en-US" altLang="ja-JP" dirty="0"/>
              <a:t>BG</a:t>
            </a:r>
            <a:r>
              <a:rPr kumimoji="1" lang="ja-JP" altLang="en-US" dirty="0"/>
              <a:t>除去</a:t>
            </a:r>
            <a:endParaRPr kumimoji="1" lang="en-US" altLang="ja-JP" dirty="0"/>
          </a:p>
          <a:p>
            <a:pPr lvl="1"/>
            <a:r>
              <a:rPr lang="en-US" altLang="ja-JP" dirty="0"/>
              <a:t>signal</a:t>
            </a:r>
            <a:r>
              <a:rPr lang="ja-JP" altLang="en-US" dirty="0"/>
              <a:t> </a:t>
            </a:r>
            <a:r>
              <a:rPr lang="en-US" altLang="ja-JP" dirty="0"/>
              <a:t>efficiency</a:t>
            </a:r>
            <a:r>
              <a:rPr lang="ja-JP" altLang="en-US" dirty="0"/>
              <a:t>：</a:t>
            </a:r>
            <a:r>
              <a:rPr lang="en-US" altLang="ja-JP" dirty="0"/>
              <a:t>46%</a:t>
            </a:r>
          </a:p>
          <a:p>
            <a:pPr lvl="1"/>
            <a:r>
              <a:rPr kumimoji="1" lang="en-US" altLang="ja-JP" dirty="0"/>
              <a:t>BG</a:t>
            </a:r>
            <a:r>
              <a:rPr kumimoji="1" lang="ja-JP" altLang="en-US" dirty="0"/>
              <a:t>：</a:t>
            </a:r>
            <a:r>
              <a:rPr kumimoji="1" lang="en-US" altLang="ja-JP" dirty="0"/>
              <a:t>6.6</a:t>
            </a:r>
            <a:r>
              <a:rPr kumimoji="1" lang="ja-JP" altLang="en-US" dirty="0"/>
              <a:t> </a:t>
            </a:r>
            <a:r>
              <a:rPr kumimoji="1" lang="en-US" altLang="ja-JP" dirty="0" err="1"/>
              <a:t>cnt</a:t>
            </a:r>
            <a:r>
              <a:rPr kumimoji="1" lang="en-US" altLang="ja-JP" dirty="0"/>
              <a:t>/year</a:t>
            </a:r>
          </a:p>
          <a:p>
            <a:pPr lvl="1"/>
            <a:endParaRPr kumimoji="1" lang="en-US" altLang="ja-JP" dirty="0"/>
          </a:p>
          <a:p>
            <a:r>
              <a:rPr kumimoji="1" lang="ja-JP" altLang="en-US" dirty="0"/>
              <a:t>さらなる低減のための</a:t>
            </a:r>
            <a:r>
              <a:rPr kumimoji="1" lang="en-US" altLang="ja-JP" dirty="0"/>
              <a:t>R&amp;D</a:t>
            </a:r>
            <a:r>
              <a:rPr kumimoji="1" lang="ja-JP" altLang="en-US" dirty="0"/>
              <a:t>も</a:t>
            </a:r>
            <a:endParaRPr kumimoji="1" lang="en-US" altLang="ja-JP" dirty="0"/>
          </a:p>
          <a:p>
            <a:pPr lvl="1"/>
            <a:r>
              <a:rPr lang="ja-JP" altLang="en-US" dirty="0"/>
              <a:t>容器の薄肉化・アクティブ化</a:t>
            </a:r>
            <a:endParaRPr lang="en-US" altLang="ja-JP" dirty="0"/>
          </a:p>
          <a:p>
            <a:pPr lvl="1"/>
            <a:r>
              <a:rPr kumimoji="1" lang="ja-JP" altLang="en-US" dirty="0"/>
              <a:t>シンチレーション光による時間情報</a:t>
            </a:r>
            <a:endParaRPr kumimoji="1" lang="en-US" altLang="ja-JP" dirty="0"/>
          </a:p>
          <a:p>
            <a:pPr lvl="1"/>
            <a:r>
              <a:rPr lang="ja-JP" altLang="en-US" dirty="0"/>
              <a:t>陽イオン検出</a:t>
            </a:r>
            <a:endParaRPr lang="en-US" altLang="ja-JP" dirty="0"/>
          </a:p>
          <a:p>
            <a:pPr lvl="1"/>
            <a:r>
              <a:rPr kumimoji="1" lang="ja-JP" altLang="en-US" dirty="0"/>
              <a:t>バリウム検出</a:t>
            </a:r>
          </a:p>
        </p:txBody>
      </p:sp>
      <p:pic>
        <p:nvPicPr>
          <p:cNvPr id="4" name="図 3"/>
          <p:cNvPicPr>
            <a:picLocks noChangeAspect="1"/>
          </p:cNvPicPr>
          <p:nvPr/>
        </p:nvPicPr>
        <p:blipFill rotWithShape="1">
          <a:blip r:embed="rId2"/>
          <a:srcRect l="66664" t="22291" r="2169" b="18109"/>
          <a:stretch/>
        </p:blipFill>
        <p:spPr>
          <a:xfrm>
            <a:off x="6251643" y="2565903"/>
            <a:ext cx="2808052" cy="4211033"/>
          </a:xfrm>
          <a:prstGeom prst="rect">
            <a:avLst/>
          </a:prstGeom>
        </p:spPr>
      </p:pic>
      <p:sp>
        <p:nvSpPr>
          <p:cNvPr id="5" name="スライド番号プレースホルダー 4"/>
          <p:cNvSpPr>
            <a:spLocks noGrp="1"/>
          </p:cNvSpPr>
          <p:nvPr>
            <p:ph type="sldNum" sz="quarter" idx="12"/>
          </p:nvPr>
        </p:nvSpPr>
        <p:spPr/>
        <p:txBody>
          <a:bodyPr/>
          <a:lstStyle/>
          <a:p>
            <a:fld id="{E5E85C2D-2073-4350-A318-8CC6110534BB}" type="slidenum">
              <a:rPr kumimoji="1" lang="ja-JP" altLang="en-US" smtClean="0"/>
              <a:t>32</a:t>
            </a:fld>
            <a:endParaRPr kumimoji="1" lang="ja-JP" altLang="en-US"/>
          </a:p>
        </p:txBody>
      </p:sp>
    </p:spTree>
    <p:extLst>
      <p:ext uri="{BB962C8B-B14F-4D97-AF65-F5344CB8AC3E}">
        <p14:creationId xmlns:p14="http://schemas.microsoft.com/office/powerpoint/2010/main" val="347860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9739" y="38120"/>
            <a:ext cx="7886700" cy="1325563"/>
          </a:xfrm>
        </p:spPr>
        <p:txBody>
          <a:bodyPr/>
          <a:lstStyle/>
          <a:p>
            <a:r>
              <a:rPr kumimoji="1" lang="ja-JP" altLang="en-US" dirty="0"/>
              <a:t>必要な</a:t>
            </a:r>
            <a:r>
              <a:rPr kumimoji="1" lang="en-US" altLang="ja-JP" dirty="0"/>
              <a:t>exposure</a:t>
            </a:r>
            <a:endParaRPr kumimoji="1" lang="ja-JP" altLang="en-US" dirty="0"/>
          </a:p>
        </p:txBody>
      </p:sp>
      <p:sp>
        <p:nvSpPr>
          <p:cNvPr id="3" name="コンテンツ プレースホルダー 2"/>
          <p:cNvSpPr>
            <a:spLocks noGrp="1"/>
          </p:cNvSpPr>
          <p:nvPr>
            <p:ph idx="1"/>
          </p:nvPr>
        </p:nvSpPr>
        <p:spPr>
          <a:xfrm>
            <a:off x="265484" y="6181451"/>
            <a:ext cx="5927793" cy="620926"/>
          </a:xfrm>
        </p:spPr>
        <p:txBody>
          <a:bodyPr/>
          <a:lstStyle/>
          <a:p>
            <a:r>
              <a:rPr kumimoji="1" lang="en-US" altLang="ja-JP" dirty="0"/>
              <a:t>BG-free</a:t>
            </a:r>
            <a:r>
              <a:rPr kumimoji="1" lang="ja-JP" altLang="en-US" dirty="0"/>
              <a:t> </a:t>
            </a:r>
            <a:r>
              <a:rPr kumimoji="1" lang="en-US" altLang="ja-JP" dirty="0"/>
              <a:t>&amp;</a:t>
            </a:r>
            <a:r>
              <a:rPr kumimoji="1" lang="ja-JP" altLang="en-US" dirty="0"/>
              <a:t> </a:t>
            </a:r>
            <a:r>
              <a:rPr kumimoji="1" lang="en-US" altLang="ja-JP" dirty="0"/>
              <a:t>ton-scale</a:t>
            </a:r>
            <a:r>
              <a:rPr kumimoji="1" lang="ja-JP" altLang="en-US" dirty="0"/>
              <a:t>を実現したい</a:t>
            </a:r>
          </a:p>
        </p:txBody>
      </p:sp>
      <p:pic>
        <p:nvPicPr>
          <p:cNvPr id="4" name="図 3"/>
          <p:cNvPicPr>
            <a:picLocks noChangeAspect="1"/>
          </p:cNvPicPr>
          <p:nvPr/>
        </p:nvPicPr>
        <p:blipFill rotWithShape="1">
          <a:blip r:embed="rId2">
            <a:clrChange>
              <a:clrFrom>
                <a:srgbClr val="FFFFFF"/>
              </a:clrFrom>
              <a:clrTo>
                <a:srgbClr val="FFFFFF">
                  <a:alpha val="0"/>
                </a:srgbClr>
              </a:clrTo>
            </a:clrChange>
          </a:blip>
          <a:srcRect l="17589" t="36528" r="50781" b="18790"/>
          <a:stretch/>
        </p:blipFill>
        <p:spPr>
          <a:xfrm>
            <a:off x="2006329" y="1481271"/>
            <a:ext cx="4927765" cy="4480702"/>
          </a:xfrm>
          <a:prstGeom prst="rect">
            <a:avLst/>
          </a:prstGeom>
        </p:spPr>
      </p:pic>
      <p:sp>
        <p:nvSpPr>
          <p:cNvPr id="5" name="正方形/長方形 4"/>
          <p:cNvSpPr/>
          <p:nvPr/>
        </p:nvSpPr>
        <p:spPr>
          <a:xfrm>
            <a:off x="6549955" y="6187936"/>
            <a:ext cx="2457855" cy="248568"/>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1000" dirty="0">
                <a:solidFill>
                  <a:schemeClr val="tx1"/>
                </a:solidFill>
              </a:rPr>
              <a:t>Phys. Rev. Lett. 117, 082503 (2016</a:t>
            </a:r>
            <a:r>
              <a:rPr kumimoji="1" lang="en-US" altLang="ja-JP" sz="1000" dirty="0">
                <a:solidFill>
                  <a:schemeClr val="tx1"/>
                </a:solidFill>
              </a:rPr>
              <a:t>)</a:t>
            </a:r>
            <a:endParaRPr kumimoji="1" lang="ja-JP" altLang="en-US" sz="1000" dirty="0">
              <a:solidFill>
                <a:schemeClr val="tx1"/>
              </a:solidFill>
            </a:endParaRPr>
          </a:p>
        </p:txBody>
      </p:sp>
      <p:cxnSp>
        <p:nvCxnSpPr>
          <p:cNvPr id="7" name="直線矢印コネクタ 6"/>
          <p:cNvCxnSpPr>
            <a:cxnSpLocks/>
          </p:cNvCxnSpPr>
          <p:nvPr/>
        </p:nvCxnSpPr>
        <p:spPr>
          <a:xfrm flipH="1">
            <a:off x="5841866" y="4617395"/>
            <a:ext cx="109222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6822332" y="4417572"/>
            <a:ext cx="1915232" cy="39964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2400" dirty="0">
                <a:solidFill>
                  <a:schemeClr val="tx1"/>
                </a:solidFill>
              </a:rPr>
              <a:t>1ton x 10yr</a:t>
            </a:r>
          </a:p>
        </p:txBody>
      </p:sp>
      <p:sp>
        <p:nvSpPr>
          <p:cNvPr id="11" name="正方形/長方形 10"/>
          <p:cNvSpPr/>
          <p:nvPr/>
        </p:nvSpPr>
        <p:spPr>
          <a:xfrm>
            <a:off x="6781798" y="1617311"/>
            <a:ext cx="1994171" cy="5464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2400" dirty="0">
                <a:solidFill>
                  <a:schemeClr val="tx1"/>
                </a:solidFill>
              </a:rPr>
              <a:t>If BG free,</a:t>
            </a:r>
          </a:p>
        </p:txBody>
      </p:sp>
      <p:sp>
        <p:nvSpPr>
          <p:cNvPr id="13" name="正方形/長方形 12"/>
          <p:cNvSpPr/>
          <p:nvPr/>
        </p:nvSpPr>
        <p:spPr>
          <a:xfrm>
            <a:off x="202860" y="1617311"/>
            <a:ext cx="2537598" cy="5464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2400" dirty="0">
                <a:solidFill>
                  <a:schemeClr val="tx1"/>
                </a:solidFill>
              </a:rPr>
              <a:t>BG-limited</a:t>
            </a:r>
            <a:r>
              <a:rPr lang="ja-JP" altLang="en-US" sz="2400" dirty="0">
                <a:solidFill>
                  <a:schemeClr val="tx1"/>
                </a:solidFill>
              </a:rPr>
              <a:t> </a:t>
            </a:r>
            <a:r>
              <a:rPr lang="en-US" altLang="ja-JP" sz="2400" dirty="0">
                <a:solidFill>
                  <a:schemeClr val="tx1"/>
                </a:solidFill>
              </a:rPr>
              <a:t>case</a:t>
            </a:r>
          </a:p>
        </p:txBody>
      </p:sp>
      <p:sp>
        <p:nvSpPr>
          <p:cNvPr id="14" name="正方形/長方形 13"/>
          <p:cNvSpPr/>
          <p:nvPr/>
        </p:nvSpPr>
        <p:spPr>
          <a:xfrm>
            <a:off x="19457" y="4417573"/>
            <a:ext cx="2120630" cy="39964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2400" dirty="0">
                <a:solidFill>
                  <a:schemeClr val="tx1"/>
                </a:solidFill>
              </a:rPr>
              <a:t>100ton x 10yr</a:t>
            </a:r>
          </a:p>
        </p:txBody>
      </p:sp>
      <p:cxnSp>
        <p:nvCxnSpPr>
          <p:cNvPr id="15" name="直線矢印コネクタ 14"/>
          <p:cNvCxnSpPr>
            <a:cxnSpLocks/>
          </p:cNvCxnSpPr>
          <p:nvPr/>
        </p:nvCxnSpPr>
        <p:spPr>
          <a:xfrm>
            <a:off x="2140086" y="4617395"/>
            <a:ext cx="600372" cy="5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cxnSpLocks/>
          </p:cNvCxnSpPr>
          <p:nvPr/>
        </p:nvCxnSpPr>
        <p:spPr>
          <a:xfrm>
            <a:off x="2006329" y="3929974"/>
            <a:ext cx="734129" cy="2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19456" y="3710496"/>
            <a:ext cx="2120630" cy="39964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2400" dirty="0">
                <a:solidFill>
                  <a:schemeClr val="tx1"/>
                </a:solidFill>
              </a:rPr>
              <a:t>1ton x 10yr</a:t>
            </a:r>
          </a:p>
        </p:txBody>
      </p:sp>
      <p:sp>
        <p:nvSpPr>
          <p:cNvPr id="21" name="正方形/長方形 20"/>
          <p:cNvSpPr/>
          <p:nvPr/>
        </p:nvSpPr>
        <p:spPr>
          <a:xfrm>
            <a:off x="7135943" y="5352911"/>
            <a:ext cx="2008057" cy="39964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ja-JP" sz="1600" dirty="0">
                <a:solidFill>
                  <a:schemeClr val="tx1"/>
                </a:solidFill>
              </a:rPr>
              <a:t>※</a:t>
            </a:r>
            <a:r>
              <a:rPr lang="ja-JP" altLang="en-US" sz="1600" dirty="0">
                <a:solidFill>
                  <a:schemeClr val="tx1"/>
                </a:solidFill>
              </a:rPr>
              <a:t>オーダー計算</a:t>
            </a:r>
            <a:endParaRPr lang="en-US" altLang="ja-JP" sz="1600" dirty="0">
              <a:solidFill>
                <a:schemeClr val="tx1"/>
              </a:solidFill>
            </a:endParaRPr>
          </a:p>
        </p:txBody>
      </p:sp>
      <p:sp>
        <p:nvSpPr>
          <p:cNvPr id="24" name="スライド番号プレースホルダー 23"/>
          <p:cNvSpPr>
            <a:spLocks noGrp="1"/>
          </p:cNvSpPr>
          <p:nvPr>
            <p:ph type="sldNum" sz="quarter" idx="12"/>
          </p:nvPr>
        </p:nvSpPr>
        <p:spPr/>
        <p:txBody>
          <a:bodyPr/>
          <a:lstStyle/>
          <a:p>
            <a:fld id="{E5E85C2D-2073-4350-A318-8CC6110534BB}" type="slidenum">
              <a:rPr kumimoji="1" lang="ja-JP" altLang="en-US" smtClean="0"/>
              <a:t>4</a:t>
            </a:fld>
            <a:endParaRPr kumimoji="1" lang="ja-JP" altLang="en-US"/>
          </a:p>
        </p:txBody>
      </p:sp>
    </p:spTree>
    <p:extLst>
      <p:ext uri="{BB962C8B-B14F-4D97-AF65-F5344CB8AC3E}">
        <p14:creationId xmlns:p14="http://schemas.microsoft.com/office/powerpoint/2010/main" val="107495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2069" y="102374"/>
            <a:ext cx="6054412" cy="1073943"/>
          </a:xfrm>
        </p:spPr>
        <p:txBody>
          <a:bodyPr/>
          <a:lstStyle/>
          <a:p>
            <a:r>
              <a:rPr kumimoji="1" lang="ja-JP" altLang="en-US" dirty="0"/>
              <a:t>高圧キセノンガス</a:t>
            </a:r>
            <a:r>
              <a:rPr kumimoji="1" lang="en-US" altLang="ja-JP" dirty="0"/>
              <a:t>TPC</a:t>
            </a:r>
            <a:endParaRPr kumimoji="1" lang="ja-JP" altLang="en-US" dirty="0"/>
          </a:p>
        </p:txBody>
      </p:sp>
      <p:sp>
        <p:nvSpPr>
          <p:cNvPr id="4" name="正方形/長方形 3"/>
          <p:cNvSpPr/>
          <p:nvPr/>
        </p:nvSpPr>
        <p:spPr>
          <a:xfrm>
            <a:off x="7514175" y="3705376"/>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5" name="直線コネクタ 4"/>
          <p:cNvCxnSpPr>
            <a:stCxn id="9" idx="0"/>
          </p:cNvCxnSpPr>
          <p:nvPr/>
        </p:nvCxnSpPr>
        <p:spPr>
          <a:xfrm flipH="1">
            <a:off x="4705863" y="3057304"/>
            <a:ext cx="3096346" cy="0"/>
          </a:xfrm>
          <a:prstGeom prst="line">
            <a:avLst/>
          </a:prstGeom>
          <a:ln w="762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6" name="円弧 5"/>
          <p:cNvSpPr/>
          <p:nvPr/>
        </p:nvSpPr>
        <p:spPr>
          <a:xfrm flipH="1">
            <a:off x="4201807" y="3057304"/>
            <a:ext cx="1008112" cy="3240360"/>
          </a:xfrm>
          <a:prstGeom prst="arc">
            <a:avLst/>
          </a:prstGeom>
          <a:ln w="762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円弧 6"/>
          <p:cNvSpPr/>
          <p:nvPr/>
        </p:nvSpPr>
        <p:spPr>
          <a:xfrm flipH="1" flipV="1">
            <a:off x="4201807" y="3057304"/>
            <a:ext cx="1008112" cy="3240360"/>
          </a:xfrm>
          <a:prstGeom prst="arc">
            <a:avLst/>
          </a:prstGeom>
          <a:ln w="762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8" name="直線コネクタ 7"/>
          <p:cNvCxnSpPr>
            <a:stCxn id="10" idx="0"/>
          </p:cNvCxnSpPr>
          <p:nvPr/>
        </p:nvCxnSpPr>
        <p:spPr>
          <a:xfrm flipH="1">
            <a:off x="4705863" y="6297664"/>
            <a:ext cx="3096346" cy="0"/>
          </a:xfrm>
          <a:prstGeom prst="line">
            <a:avLst/>
          </a:prstGeom>
          <a:ln w="762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円弧 8"/>
          <p:cNvSpPr/>
          <p:nvPr/>
        </p:nvSpPr>
        <p:spPr>
          <a:xfrm>
            <a:off x="7298151" y="3057304"/>
            <a:ext cx="1008112" cy="3240360"/>
          </a:xfrm>
          <a:prstGeom prst="arc">
            <a:avLst/>
          </a:prstGeom>
          <a:ln w="762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円弧 9"/>
          <p:cNvSpPr/>
          <p:nvPr/>
        </p:nvSpPr>
        <p:spPr>
          <a:xfrm flipV="1">
            <a:off x="7298151" y="3057304"/>
            <a:ext cx="1008112" cy="3240360"/>
          </a:xfrm>
          <a:prstGeom prst="arc">
            <a:avLst/>
          </a:prstGeom>
          <a:ln w="762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正方形/長方形 10"/>
          <p:cNvSpPr/>
          <p:nvPr/>
        </p:nvSpPr>
        <p:spPr>
          <a:xfrm>
            <a:off x="7514175" y="3993408"/>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正方形/長方形 11"/>
          <p:cNvSpPr/>
          <p:nvPr/>
        </p:nvSpPr>
        <p:spPr>
          <a:xfrm>
            <a:off x="7514175" y="4281440"/>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 name="正方形/長方形 12"/>
          <p:cNvSpPr/>
          <p:nvPr/>
        </p:nvSpPr>
        <p:spPr>
          <a:xfrm>
            <a:off x="7514175" y="4569472"/>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正方形/長方形 13"/>
          <p:cNvSpPr/>
          <p:nvPr/>
        </p:nvSpPr>
        <p:spPr>
          <a:xfrm>
            <a:off x="7514175" y="4857504"/>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正方形/長方形 14"/>
          <p:cNvSpPr/>
          <p:nvPr/>
        </p:nvSpPr>
        <p:spPr>
          <a:xfrm>
            <a:off x="7514175" y="5145536"/>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正方形/長方形 15"/>
          <p:cNvSpPr/>
          <p:nvPr/>
        </p:nvSpPr>
        <p:spPr>
          <a:xfrm>
            <a:off x="7514175" y="5433568"/>
            <a:ext cx="288032" cy="216024"/>
          </a:xfrm>
          <a:prstGeom prst="rect">
            <a:avLst/>
          </a:prstGeom>
          <a:solidFill>
            <a:schemeClr val="bg1">
              <a:lumMod val="65000"/>
            </a:schemeClr>
          </a:solidFill>
          <a:ln cap="rnd">
            <a:solidFill>
              <a:schemeClr val="tx1"/>
            </a:solidFill>
            <a:roun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7" name="直線コネクタ 16"/>
          <p:cNvCxnSpPr/>
          <p:nvPr/>
        </p:nvCxnSpPr>
        <p:spPr>
          <a:xfrm flipV="1">
            <a:off x="4921887"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5137911"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5353935"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4777871" y="6513688"/>
            <a:ext cx="122413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field cage</a:t>
            </a:r>
            <a:endParaRPr kumimoji="1" lang="ja-JP" altLang="en-US" dirty="0">
              <a:solidFill>
                <a:schemeClr val="tx1"/>
              </a:solidFill>
              <a:latin typeface="Arial" pitchFamily="34" charset="0"/>
              <a:cs typeface="Arial" pitchFamily="34" charset="0"/>
            </a:endParaRPr>
          </a:p>
        </p:txBody>
      </p:sp>
      <p:sp>
        <p:nvSpPr>
          <p:cNvPr id="21" name="正方形/長方形 20"/>
          <p:cNvSpPr/>
          <p:nvPr/>
        </p:nvSpPr>
        <p:spPr>
          <a:xfrm rot="16200000">
            <a:off x="7622187" y="4461460"/>
            <a:ext cx="72008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PMT</a:t>
            </a:r>
          </a:p>
        </p:txBody>
      </p:sp>
      <p:sp>
        <p:nvSpPr>
          <p:cNvPr id="22" name="正方形/長方形 21"/>
          <p:cNvSpPr/>
          <p:nvPr/>
        </p:nvSpPr>
        <p:spPr>
          <a:xfrm>
            <a:off x="6358910" y="3038850"/>
            <a:ext cx="1416734" cy="3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baseline="30000" dirty="0">
                <a:solidFill>
                  <a:schemeClr val="tx1"/>
                </a:solidFill>
                <a:latin typeface="Arial" pitchFamily="34" charset="0"/>
                <a:cs typeface="Arial" pitchFamily="34" charset="0"/>
              </a:rPr>
              <a:t>136</a:t>
            </a:r>
            <a:r>
              <a:rPr lang="en-US" altLang="ja-JP" dirty="0">
                <a:solidFill>
                  <a:schemeClr val="tx1"/>
                </a:solidFill>
                <a:latin typeface="Arial" pitchFamily="34" charset="0"/>
                <a:cs typeface="Arial" pitchFamily="34" charset="0"/>
              </a:rPr>
              <a:t>Xe 6~8bar</a:t>
            </a:r>
          </a:p>
        </p:txBody>
      </p:sp>
      <p:sp>
        <p:nvSpPr>
          <p:cNvPr id="23" name="正方形/長方形 22"/>
          <p:cNvSpPr/>
          <p:nvPr/>
        </p:nvSpPr>
        <p:spPr>
          <a:xfrm>
            <a:off x="7039464" y="6476779"/>
            <a:ext cx="100811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~-200kV</a:t>
            </a:r>
            <a:endParaRPr kumimoji="1" lang="ja-JP" altLang="en-US" dirty="0">
              <a:solidFill>
                <a:schemeClr val="tx1"/>
              </a:solidFill>
              <a:latin typeface="Arial" pitchFamily="34" charset="0"/>
              <a:cs typeface="Arial" pitchFamily="34" charset="0"/>
            </a:endParaRPr>
          </a:p>
        </p:txBody>
      </p:sp>
      <p:cxnSp>
        <p:nvCxnSpPr>
          <p:cNvPr id="24" name="直線矢印コネクタ 23"/>
          <p:cNvCxnSpPr/>
          <p:nvPr/>
        </p:nvCxnSpPr>
        <p:spPr>
          <a:xfrm flipH="1" flipV="1">
            <a:off x="7154135" y="5937624"/>
            <a:ext cx="432048" cy="5760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bwMode="auto">
          <a:xfrm>
            <a:off x="5209919" y="3993408"/>
            <a:ext cx="1473143" cy="11890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rot="5400000">
            <a:off x="4093795" y="4533468"/>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ELCC</a:t>
            </a:r>
            <a:endParaRPr kumimoji="1" lang="ja-JP" altLang="en-US" dirty="0">
              <a:solidFill>
                <a:schemeClr val="tx1"/>
              </a:solidFill>
              <a:latin typeface="Arial" pitchFamily="34" charset="0"/>
              <a:cs typeface="Arial" pitchFamily="34" charset="0"/>
            </a:endParaRPr>
          </a:p>
        </p:txBody>
      </p:sp>
      <p:cxnSp>
        <p:nvCxnSpPr>
          <p:cNvPr id="27" name="直線矢印コネクタ 26"/>
          <p:cNvCxnSpPr/>
          <p:nvPr/>
        </p:nvCxnSpPr>
        <p:spPr bwMode="auto">
          <a:xfrm flipH="1">
            <a:off x="5281927" y="4425456"/>
            <a:ext cx="861099" cy="0"/>
          </a:xfrm>
          <a:prstGeom prst="straightConnector1">
            <a:avLst/>
          </a:prstGeom>
          <a:solidFill>
            <a:schemeClr val="accent1"/>
          </a:solidFill>
          <a:ln w="19050" cap="flat" cmpd="sng" algn="ctr">
            <a:solidFill>
              <a:srgbClr val="33CC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矢印コネクタ 27"/>
          <p:cNvCxnSpPr/>
          <p:nvPr/>
        </p:nvCxnSpPr>
        <p:spPr bwMode="auto">
          <a:xfrm flipH="1">
            <a:off x="5137911" y="4569472"/>
            <a:ext cx="861099" cy="0"/>
          </a:xfrm>
          <a:prstGeom prst="straightConnector1">
            <a:avLst/>
          </a:prstGeom>
          <a:solidFill>
            <a:schemeClr val="accent1"/>
          </a:solidFill>
          <a:ln w="19050" cap="flat" cmpd="sng" algn="ctr">
            <a:solidFill>
              <a:srgbClr val="33CC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矢印コネクタ 28"/>
          <p:cNvCxnSpPr/>
          <p:nvPr/>
        </p:nvCxnSpPr>
        <p:spPr bwMode="auto">
          <a:xfrm flipH="1">
            <a:off x="5065903" y="4713488"/>
            <a:ext cx="861099" cy="0"/>
          </a:xfrm>
          <a:prstGeom prst="straightConnector1">
            <a:avLst/>
          </a:prstGeom>
          <a:solidFill>
            <a:schemeClr val="accent1"/>
          </a:solidFill>
          <a:ln w="19050" cap="flat" cmpd="sng" algn="ctr">
            <a:solidFill>
              <a:srgbClr val="33CC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p:cNvCxnSpPr/>
          <p:nvPr/>
        </p:nvCxnSpPr>
        <p:spPr bwMode="auto">
          <a:xfrm flipH="1">
            <a:off x="4921887" y="5001520"/>
            <a:ext cx="717084" cy="0"/>
          </a:xfrm>
          <a:prstGeom prst="straightConnector1">
            <a:avLst/>
          </a:prstGeom>
          <a:solidFill>
            <a:schemeClr val="accent1"/>
          </a:solidFill>
          <a:ln w="19050" cap="flat" cmpd="sng" algn="ctr">
            <a:solidFill>
              <a:srgbClr val="33CC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矢印コネクタ 30"/>
          <p:cNvCxnSpPr/>
          <p:nvPr/>
        </p:nvCxnSpPr>
        <p:spPr bwMode="auto">
          <a:xfrm flipH="1">
            <a:off x="4993895" y="4857504"/>
            <a:ext cx="789092" cy="0"/>
          </a:xfrm>
          <a:prstGeom prst="straightConnector1">
            <a:avLst/>
          </a:prstGeom>
          <a:solidFill>
            <a:schemeClr val="accent1"/>
          </a:solidFill>
          <a:ln w="19050" cap="flat" cmpd="sng" algn="ctr">
            <a:solidFill>
              <a:srgbClr val="33CC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矢印コネクタ 31"/>
          <p:cNvCxnSpPr/>
          <p:nvPr/>
        </p:nvCxnSpPr>
        <p:spPr bwMode="auto">
          <a:xfrm flipH="1">
            <a:off x="5425943" y="5073528"/>
            <a:ext cx="294734" cy="360040"/>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矢印コネクタ 32"/>
          <p:cNvCxnSpPr/>
          <p:nvPr/>
        </p:nvCxnSpPr>
        <p:spPr bwMode="auto">
          <a:xfrm flipH="1">
            <a:off x="6146023" y="4857504"/>
            <a:ext cx="72008" cy="504056"/>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p:cNvCxnSpPr/>
          <p:nvPr/>
        </p:nvCxnSpPr>
        <p:spPr bwMode="auto">
          <a:xfrm>
            <a:off x="6578071" y="4929512"/>
            <a:ext cx="504056" cy="308750"/>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a:off x="6578071" y="4641480"/>
            <a:ext cx="504056" cy="0"/>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矢印コネクタ 35"/>
          <p:cNvCxnSpPr/>
          <p:nvPr/>
        </p:nvCxnSpPr>
        <p:spPr bwMode="auto">
          <a:xfrm flipV="1">
            <a:off x="6506063" y="4281440"/>
            <a:ext cx="504056" cy="215040"/>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矢印コネクタ 36"/>
          <p:cNvCxnSpPr/>
          <p:nvPr/>
        </p:nvCxnSpPr>
        <p:spPr bwMode="auto">
          <a:xfrm flipH="1" flipV="1">
            <a:off x="6146023" y="3993408"/>
            <a:ext cx="72008" cy="314478"/>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矢印コネクタ 37"/>
          <p:cNvCxnSpPr/>
          <p:nvPr/>
        </p:nvCxnSpPr>
        <p:spPr bwMode="auto">
          <a:xfrm flipH="1" flipV="1">
            <a:off x="5425943" y="3993408"/>
            <a:ext cx="652029" cy="384481"/>
          </a:xfrm>
          <a:prstGeom prst="straightConnector1">
            <a:avLst/>
          </a:prstGeom>
          <a:solidFill>
            <a:schemeClr val="accent1"/>
          </a:solidFill>
          <a:ln w="9525" cap="flat" cmpd="sng" algn="ctr">
            <a:solidFill>
              <a:srgbClr val="0000FF"/>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正方形/長方形 38"/>
          <p:cNvSpPr/>
          <p:nvPr/>
        </p:nvSpPr>
        <p:spPr>
          <a:xfrm>
            <a:off x="4993895" y="4209432"/>
            <a:ext cx="3600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e</a:t>
            </a:r>
            <a:r>
              <a:rPr lang="en-US" altLang="ja-JP" baseline="30000" dirty="0">
                <a:solidFill>
                  <a:schemeClr val="tx1"/>
                </a:solidFill>
                <a:latin typeface="Arial" pitchFamily="34" charset="0"/>
                <a:cs typeface="Arial" pitchFamily="34" charset="0"/>
              </a:rPr>
              <a:t>-</a:t>
            </a:r>
            <a:endParaRPr kumimoji="1" lang="ja-JP" altLang="en-US" baseline="30000" dirty="0">
              <a:solidFill>
                <a:schemeClr val="tx1"/>
              </a:solidFill>
              <a:latin typeface="Arial" pitchFamily="34" charset="0"/>
              <a:cs typeface="Arial" pitchFamily="34" charset="0"/>
            </a:endParaRPr>
          </a:p>
        </p:txBody>
      </p:sp>
      <p:sp>
        <p:nvSpPr>
          <p:cNvPr id="40" name="正方形/長方形 39"/>
          <p:cNvSpPr/>
          <p:nvPr/>
        </p:nvSpPr>
        <p:spPr>
          <a:xfrm>
            <a:off x="6146023" y="3777384"/>
            <a:ext cx="129614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dirty="0">
                <a:solidFill>
                  <a:schemeClr val="tx1"/>
                </a:solidFill>
                <a:latin typeface="Arial" pitchFamily="34" charset="0"/>
                <a:ea typeface="ＭＳ ゴシック" pitchFamily="49" charset="-128"/>
                <a:cs typeface="Arial" pitchFamily="34" charset="0"/>
              </a:rPr>
              <a:t>scintillation</a:t>
            </a:r>
          </a:p>
          <a:p>
            <a:pPr algn="ctr"/>
            <a:r>
              <a:rPr lang="en-US" altLang="ja-JP" dirty="0">
                <a:solidFill>
                  <a:schemeClr val="tx1"/>
                </a:solidFill>
                <a:latin typeface="Arial" pitchFamily="34" charset="0"/>
                <a:ea typeface="ＭＳ ゴシック" pitchFamily="49" charset="-128"/>
                <a:cs typeface="Arial" pitchFamily="34" charset="0"/>
              </a:rPr>
              <a:t>photon</a:t>
            </a:r>
            <a:endParaRPr kumimoji="1" lang="ja-JP" altLang="en-US" baseline="30000" dirty="0">
              <a:solidFill>
                <a:schemeClr val="tx1"/>
              </a:solidFill>
              <a:latin typeface="Arial" pitchFamily="34" charset="0"/>
              <a:ea typeface="ＭＳ ゴシック" pitchFamily="49" charset="-128"/>
              <a:cs typeface="Arial" pitchFamily="34" charset="0"/>
            </a:endParaRPr>
          </a:p>
        </p:txBody>
      </p:sp>
      <p:cxnSp>
        <p:nvCxnSpPr>
          <p:cNvPr id="41" name="直線矢印コネクタ 40"/>
          <p:cNvCxnSpPr/>
          <p:nvPr/>
        </p:nvCxnSpPr>
        <p:spPr>
          <a:xfrm flipV="1">
            <a:off x="5425943" y="6153648"/>
            <a:ext cx="144016"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5569959"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5785983"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6002007"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6218031"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6434055"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6650079"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6866103"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7082127" y="586561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4921887"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5137911"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5353935"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5569959"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5785983"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6002007"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6218031"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6434055"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6650079"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6866103"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7082127" y="3345336"/>
            <a:ext cx="1" cy="14401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8594295" y="3489352"/>
            <a:ext cx="0" cy="252028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8522287" y="4425456"/>
            <a:ext cx="64807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~4m</a:t>
            </a:r>
            <a:endParaRPr kumimoji="1" lang="ja-JP" altLang="en-US" dirty="0">
              <a:solidFill>
                <a:schemeClr val="tx1"/>
              </a:solidFill>
              <a:latin typeface="Arial" pitchFamily="34" charset="0"/>
              <a:cs typeface="Arial" pitchFamily="34" charset="0"/>
            </a:endParaRPr>
          </a:p>
        </p:txBody>
      </p:sp>
      <p:sp>
        <p:nvSpPr>
          <p:cNvPr id="63" name="正方形/長方形 62"/>
          <p:cNvSpPr/>
          <p:nvPr/>
        </p:nvSpPr>
        <p:spPr>
          <a:xfrm rot="5400000">
            <a:off x="4669859" y="352535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4" name="正方形/長方形 63"/>
          <p:cNvSpPr/>
          <p:nvPr/>
        </p:nvSpPr>
        <p:spPr>
          <a:xfrm rot="5400000">
            <a:off x="4669859" y="3597364"/>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5" name="正方形/長方形 64"/>
          <p:cNvSpPr/>
          <p:nvPr/>
        </p:nvSpPr>
        <p:spPr>
          <a:xfrm rot="5400000">
            <a:off x="4669859" y="3669372"/>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6" name="正方形/長方形 65"/>
          <p:cNvSpPr/>
          <p:nvPr/>
        </p:nvSpPr>
        <p:spPr>
          <a:xfrm rot="5400000">
            <a:off x="4669859" y="3741380"/>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7" name="正方形/長方形 66"/>
          <p:cNvSpPr/>
          <p:nvPr/>
        </p:nvSpPr>
        <p:spPr>
          <a:xfrm rot="5400000">
            <a:off x="4669859" y="3813388"/>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8" name="正方形/長方形 67"/>
          <p:cNvSpPr/>
          <p:nvPr/>
        </p:nvSpPr>
        <p:spPr>
          <a:xfrm rot="5400000">
            <a:off x="4669859" y="388539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9" name="正方形/長方形 68"/>
          <p:cNvSpPr/>
          <p:nvPr/>
        </p:nvSpPr>
        <p:spPr>
          <a:xfrm rot="5400000">
            <a:off x="4669859" y="3957404"/>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0" name="正方形/長方形 69"/>
          <p:cNvSpPr/>
          <p:nvPr/>
        </p:nvSpPr>
        <p:spPr>
          <a:xfrm rot="5400000">
            <a:off x="4669859" y="4029412"/>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1" name="正方形/長方形 70"/>
          <p:cNvSpPr/>
          <p:nvPr/>
        </p:nvSpPr>
        <p:spPr>
          <a:xfrm rot="5400000">
            <a:off x="4669859" y="4101420"/>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2" name="正方形/長方形 71"/>
          <p:cNvSpPr/>
          <p:nvPr/>
        </p:nvSpPr>
        <p:spPr>
          <a:xfrm rot="5400000">
            <a:off x="4669859" y="4173428"/>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3" name="正方形/長方形 72"/>
          <p:cNvSpPr/>
          <p:nvPr/>
        </p:nvSpPr>
        <p:spPr>
          <a:xfrm rot="5400000">
            <a:off x="4669859" y="424543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4" name="正方形/長方形 73"/>
          <p:cNvSpPr/>
          <p:nvPr/>
        </p:nvSpPr>
        <p:spPr>
          <a:xfrm rot="5400000">
            <a:off x="4669859" y="4317444"/>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5" name="正方形/長方形 74"/>
          <p:cNvSpPr/>
          <p:nvPr/>
        </p:nvSpPr>
        <p:spPr>
          <a:xfrm rot="5400000">
            <a:off x="4669859" y="4389452"/>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6" name="正方形/長方形 75"/>
          <p:cNvSpPr/>
          <p:nvPr/>
        </p:nvSpPr>
        <p:spPr>
          <a:xfrm rot="5400000">
            <a:off x="4669859" y="4461460"/>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7" name="正方形/長方形 76"/>
          <p:cNvSpPr/>
          <p:nvPr/>
        </p:nvSpPr>
        <p:spPr>
          <a:xfrm rot="5400000">
            <a:off x="4669859" y="4533468"/>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8" name="正方形/長方形 77"/>
          <p:cNvSpPr/>
          <p:nvPr/>
        </p:nvSpPr>
        <p:spPr>
          <a:xfrm rot="5400000">
            <a:off x="4669859" y="460547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79" name="正方形/長方形 78"/>
          <p:cNvSpPr/>
          <p:nvPr/>
        </p:nvSpPr>
        <p:spPr>
          <a:xfrm rot="5400000">
            <a:off x="4669859" y="4677484"/>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0" name="正方形/長方形 79"/>
          <p:cNvSpPr/>
          <p:nvPr/>
        </p:nvSpPr>
        <p:spPr>
          <a:xfrm rot="5400000">
            <a:off x="4669859" y="4749492"/>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1" name="正方形/長方形 80"/>
          <p:cNvSpPr/>
          <p:nvPr/>
        </p:nvSpPr>
        <p:spPr>
          <a:xfrm rot="5400000">
            <a:off x="4669859" y="4821500"/>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2" name="正方形/長方形 81"/>
          <p:cNvSpPr/>
          <p:nvPr/>
        </p:nvSpPr>
        <p:spPr>
          <a:xfrm rot="5400000">
            <a:off x="4669859" y="4893508"/>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3" name="正方形/長方形 82"/>
          <p:cNvSpPr/>
          <p:nvPr/>
        </p:nvSpPr>
        <p:spPr>
          <a:xfrm rot="5400000">
            <a:off x="4669859" y="496551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4" name="正方形/長方形 83"/>
          <p:cNvSpPr/>
          <p:nvPr/>
        </p:nvSpPr>
        <p:spPr>
          <a:xfrm rot="5400000">
            <a:off x="4669859" y="5037524"/>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5" name="正方形/長方形 84"/>
          <p:cNvSpPr/>
          <p:nvPr/>
        </p:nvSpPr>
        <p:spPr>
          <a:xfrm rot="5400000">
            <a:off x="4669859" y="5109532"/>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6" name="正方形/長方形 85"/>
          <p:cNvSpPr/>
          <p:nvPr/>
        </p:nvSpPr>
        <p:spPr>
          <a:xfrm rot="5400000">
            <a:off x="4669859" y="5181540"/>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7" name="正方形/長方形 86"/>
          <p:cNvSpPr/>
          <p:nvPr/>
        </p:nvSpPr>
        <p:spPr>
          <a:xfrm rot="5400000">
            <a:off x="4669859" y="5253548"/>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8" name="正方形/長方形 87"/>
          <p:cNvSpPr/>
          <p:nvPr/>
        </p:nvSpPr>
        <p:spPr>
          <a:xfrm rot="5400000">
            <a:off x="4669859" y="532555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89" name="正方形/長方形 88"/>
          <p:cNvSpPr/>
          <p:nvPr/>
        </p:nvSpPr>
        <p:spPr>
          <a:xfrm rot="5400000">
            <a:off x="4669859" y="5397564"/>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0" name="正方形/長方形 89"/>
          <p:cNvSpPr/>
          <p:nvPr/>
        </p:nvSpPr>
        <p:spPr>
          <a:xfrm rot="5400000">
            <a:off x="4669859" y="5469572"/>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1" name="正方形/長方形 90"/>
          <p:cNvSpPr/>
          <p:nvPr/>
        </p:nvSpPr>
        <p:spPr>
          <a:xfrm rot="5400000">
            <a:off x="4669859" y="5541580"/>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2" name="正方形/長方形 91"/>
          <p:cNvSpPr/>
          <p:nvPr/>
        </p:nvSpPr>
        <p:spPr>
          <a:xfrm rot="5400000">
            <a:off x="4669859" y="5613588"/>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3" name="正方形/長方形 92"/>
          <p:cNvSpPr/>
          <p:nvPr/>
        </p:nvSpPr>
        <p:spPr>
          <a:xfrm rot="5400000">
            <a:off x="4669859" y="5685596"/>
            <a:ext cx="72008" cy="144016"/>
          </a:xfrm>
          <a:prstGeom prst="rect">
            <a:avLst/>
          </a:prstGeom>
          <a:solidFill>
            <a:schemeClr val="bg1"/>
          </a:solidFill>
          <a:ln cap="rnd">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94" name="吹き出し: 角を丸めた四角形 93"/>
          <p:cNvSpPr/>
          <p:nvPr/>
        </p:nvSpPr>
        <p:spPr>
          <a:xfrm>
            <a:off x="3581671" y="1722155"/>
            <a:ext cx="2636360" cy="1080000"/>
          </a:xfrm>
          <a:prstGeom prst="wedgeRoundRectCallout">
            <a:avLst>
              <a:gd name="adj1" fmla="val -6676"/>
              <a:gd name="adj2" fmla="val 11735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b="1" u="sng" dirty="0"/>
              <a:t>バックグラウンド除去</a:t>
            </a:r>
            <a:endParaRPr kumimoji="1" lang="en-US" altLang="ja-JP" u="sng" dirty="0"/>
          </a:p>
          <a:p>
            <a:r>
              <a:rPr kumimoji="1" lang="ja-JP" altLang="en-US" dirty="0"/>
              <a:t>ピクセル読み出しによるトラッキング</a:t>
            </a:r>
          </a:p>
        </p:txBody>
      </p:sp>
      <p:sp>
        <p:nvSpPr>
          <p:cNvPr id="95" name="吹き出し: 角を丸めた四角形 94"/>
          <p:cNvSpPr/>
          <p:nvPr/>
        </p:nvSpPr>
        <p:spPr>
          <a:xfrm>
            <a:off x="6899865" y="1725561"/>
            <a:ext cx="1804683" cy="1080000"/>
          </a:xfrm>
          <a:prstGeom prst="wedgeRoundRectCallout">
            <a:avLst>
              <a:gd name="adj1" fmla="val -27224"/>
              <a:gd name="adj2" fmla="val 7951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b="1" u="sng" dirty="0"/>
              <a:t>大質量</a:t>
            </a:r>
            <a:endParaRPr kumimoji="1" lang="en-US" altLang="ja-JP" u="sng" dirty="0"/>
          </a:p>
          <a:p>
            <a:r>
              <a:rPr kumimoji="1" lang="ja-JP" altLang="en-US" dirty="0"/>
              <a:t>高圧ガス</a:t>
            </a:r>
            <a:endParaRPr kumimoji="1" lang="en-US" altLang="ja-JP" dirty="0"/>
          </a:p>
          <a:p>
            <a:r>
              <a:rPr kumimoji="1" lang="en-US" altLang="ja-JP" dirty="0"/>
              <a:t>~ ton </a:t>
            </a:r>
            <a:r>
              <a:rPr kumimoji="1" lang="ja-JP" altLang="en-US" dirty="0"/>
              <a:t>スケール</a:t>
            </a:r>
          </a:p>
        </p:txBody>
      </p:sp>
      <p:sp>
        <p:nvSpPr>
          <p:cNvPr id="96" name="吹き出し: 四角形 95"/>
          <p:cNvSpPr/>
          <p:nvPr/>
        </p:nvSpPr>
        <p:spPr>
          <a:xfrm>
            <a:off x="131619" y="3104715"/>
            <a:ext cx="3743132" cy="3670863"/>
          </a:xfrm>
          <a:prstGeom prst="wedgeRectCallout">
            <a:avLst>
              <a:gd name="adj1" fmla="val 71935"/>
              <a:gd name="adj2" fmla="val -238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7" name="直線コネクタ 96"/>
          <p:cNvCxnSpPr/>
          <p:nvPr/>
        </p:nvCxnSpPr>
        <p:spPr>
          <a:xfrm>
            <a:off x="1569112" y="547071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rot="5400000">
            <a:off x="1123458" y="5351885"/>
            <a:ext cx="360040" cy="509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p:cNvGrpSpPr/>
          <p:nvPr/>
        </p:nvGrpSpPr>
        <p:grpSpPr>
          <a:xfrm>
            <a:off x="1043734" y="4147259"/>
            <a:ext cx="485928" cy="433898"/>
            <a:chOff x="2654662" y="1424834"/>
            <a:chExt cx="651674" cy="576065"/>
          </a:xfrm>
        </p:grpSpPr>
        <p:cxnSp>
          <p:nvCxnSpPr>
            <p:cNvPr id="100" name="直線矢印コネクタ 99"/>
            <p:cNvCxnSpPr/>
            <p:nvPr/>
          </p:nvCxnSpPr>
          <p:spPr>
            <a:xfrm rot="5400000" flipH="1">
              <a:off x="3038212" y="1549431"/>
              <a:ext cx="305661" cy="56469"/>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rot="5400000" flipV="1">
              <a:off x="3035339" y="1729902"/>
              <a:ext cx="360040" cy="181954"/>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flipV="1">
              <a:off x="2726670" y="1899532"/>
              <a:ext cx="576066" cy="7200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H="1" flipV="1">
              <a:off x="2654662" y="1539492"/>
              <a:ext cx="435650" cy="245383"/>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rot="5400000">
              <a:off x="2991333" y="1439598"/>
              <a:ext cx="170699" cy="141172"/>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a:cxnSpLocks/>
            </p:cNvCxnSpPr>
            <p:nvPr/>
          </p:nvCxnSpPr>
          <p:spPr>
            <a:xfrm flipH="1" flipV="1">
              <a:off x="2663610" y="1719514"/>
              <a:ext cx="304228" cy="44846"/>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106" name="グループ化 105"/>
          <p:cNvGrpSpPr/>
          <p:nvPr/>
        </p:nvGrpSpPr>
        <p:grpSpPr>
          <a:xfrm>
            <a:off x="1049589" y="3216500"/>
            <a:ext cx="2572217" cy="651050"/>
            <a:chOff x="5073868" y="760833"/>
            <a:chExt cx="2882836" cy="651050"/>
          </a:xfrm>
        </p:grpSpPr>
        <p:sp>
          <p:nvSpPr>
            <p:cNvPr id="107" name="フリーフォーム: 図形 106"/>
            <p:cNvSpPr/>
            <p:nvPr/>
          </p:nvSpPr>
          <p:spPr>
            <a:xfrm flipH="1" flipV="1">
              <a:off x="5073868" y="76083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リーフォーム: 図形 107"/>
            <p:cNvSpPr/>
            <p:nvPr/>
          </p:nvSpPr>
          <p:spPr>
            <a:xfrm flipH="1">
              <a:off x="5073868" y="1106900"/>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リーフォーム: 図形 108"/>
            <p:cNvSpPr/>
            <p:nvPr/>
          </p:nvSpPr>
          <p:spPr>
            <a:xfrm flipH="1">
              <a:off x="5073868" y="1088740"/>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p:cNvSpPr/>
            <p:nvPr/>
          </p:nvSpPr>
          <p:spPr>
            <a:xfrm flipH="1" flipV="1">
              <a:off x="5073868" y="923986"/>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図形 110"/>
            <p:cNvSpPr/>
            <p:nvPr/>
          </p:nvSpPr>
          <p:spPr>
            <a:xfrm flipH="1">
              <a:off x="5076704" y="112388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矢印コネクタ 111"/>
            <p:cNvCxnSpPr/>
            <p:nvPr/>
          </p:nvCxnSpPr>
          <p:spPr>
            <a:xfrm rot="5400000" flipV="1">
              <a:off x="6993396" y="680029"/>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rot="5400000" flipV="1">
              <a:off x="6990372" y="843182"/>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rot="5400000" flipV="1">
              <a:off x="6990372" y="1007362"/>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rot="5400000" flipV="1">
              <a:off x="6990372" y="1170096"/>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rot="5400000" flipV="1">
              <a:off x="6990372" y="1331079"/>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17" name="グループ化 116"/>
          <p:cNvGrpSpPr/>
          <p:nvPr/>
        </p:nvGrpSpPr>
        <p:grpSpPr>
          <a:xfrm>
            <a:off x="1046753" y="4054111"/>
            <a:ext cx="2572217" cy="651050"/>
            <a:chOff x="5508103" y="3769669"/>
            <a:chExt cx="2882836" cy="651050"/>
          </a:xfrm>
        </p:grpSpPr>
        <p:sp>
          <p:nvSpPr>
            <p:cNvPr id="118" name="フリーフォーム: 図形 117"/>
            <p:cNvSpPr/>
            <p:nvPr/>
          </p:nvSpPr>
          <p:spPr>
            <a:xfrm flipH="1" flipV="1">
              <a:off x="5508103" y="3769669"/>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リーフォーム: 図形 118"/>
            <p:cNvSpPr/>
            <p:nvPr/>
          </p:nvSpPr>
          <p:spPr>
            <a:xfrm flipH="1">
              <a:off x="5508103" y="4115736"/>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リーフォーム: 図形 119"/>
            <p:cNvSpPr/>
            <p:nvPr/>
          </p:nvSpPr>
          <p:spPr>
            <a:xfrm flipH="1">
              <a:off x="5508103" y="4097576"/>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図形 120"/>
            <p:cNvSpPr/>
            <p:nvPr/>
          </p:nvSpPr>
          <p:spPr>
            <a:xfrm flipH="1" flipV="1">
              <a:off x="5508103" y="3932822"/>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リーフォーム: 図形 121"/>
            <p:cNvSpPr/>
            <p:nvPr/>
          </p:nvSpPr>
          <p:spPr>
            <a:xfrm flipH="1">
              <a:off x="5510939" y="4132719"/>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矢印コネクタ 122"/>
            <p:cNvCxnSpPr/>
            <p:nvPr/>
          </p:nvCxnSpPr>
          <p:spPr>
            <a:xfrm rot="5400000" flipV="1">
              <a:off x="7427631" y="3688865"/>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p:nvPr/>
          </p:nvCxnSpPr>
          <p:spPr>
            <a:xfrm rot="5400000" flipV="1">
              <a:off x="7424607" y="3852018"/>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p:nvPr/>
          </p:nvCxnSpPr>
          <p:spPr>
            <a:xfrm rot="5400000" flipV="1">
              <a:off x="7424607" y="4016198"/>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rot="5400000" flipV="1">
              <a:off x="7424607" y="4178932"/>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rot="5400000" flipV="1">
              <a:off x="7424607" y="4339915"/>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28" name="グループ化 127"/>
          <p:cNvGrpSpPr/>
          <p:nvPr/>
        </p:nvGrpSpPr>
        <p:grpSpPr>
          <a:xfrm>
            <a:off x="1051903" y="4864336"/>
            <a:ext cx="2572217" cy="651050"/>
            <a:chOff x="5073868" y="760833"/>
            <a:chExt cx="2882836" cy="651050"/>
          </a:xfrm>
        </p:grpSpPr>
        <p:sp>
          <p:nvSpPr>
            <p:cNvPr id="129" name="フリーフォーム: 図形 128"/>
            <p:cNvSpPr/>
            <p:nvPr/>
          </p:nvSpPr>
          <p:spPr>
            <a:xfrm flipH="1" flipV="1">
              <a:off x="5073868" y="76083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図形 129"/>
            <p:cNvSpPr/>
            <p:nvPr/>
          </p:nvSpPr>
          <p:spPr>
            <a:xfrm flipH="1">
              <a:off x="5073868" y="1106900"/>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フリーフォーム: 図形 130"/>
            <p:cNvSpPr/>
            <p:nvPr/>
          </p:nvSpPr>
          <p:spPr>
            <a:xfrm flipH="1">
              <a:off x="5073868" y="1088740"/>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フリーフォーム: 図形 131"/>
            <p:cNvSpPr/>
            <p:nvPr/>
          </p:nvSpPr>
          <p:spPr>
            <a:xfrm flipH="1" flipV="1">
              <a:off x="5073868" y="923986"/>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フリーフォーム: 図形 132"/>
            <p:cNvSpPr/>
            <p:nvPr/>
          </p:nvSpPr>
          <p:spPr>
            <a:xfrm flipH="1">
              <a:off x="5076704" y="1123883"/>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矢印コネクタ 133"/>
            <p:cNvCxnSpPr/>
            <p:nvPr/>
          </p:nvCxnSpPr>
          <p:spPr>
            <a:xfrm rot="5400000" flipV="1">
              <a:off x="6993396" y="680029"/>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rot="5400000" flipV="1">
              <a:off x="6990372" y="843182"/>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rot="5400000" flipV="1">
              <a:off x="6990372" y="1007362"/>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rot="5400000" flipV="1">
              <a:off x="6990372" y="1170096"/>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p:nvPr/>
          </p:nvCxnSpPr>
          <p:spPr>
            <a:xfrm rot="5400000" flipV="1">
              <a:off x="6990372" y="1331079"/>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39" name="グループ化 138"/>
          <p:cNvGrpSpPr/>
          <p:nvPr/>
        </p:nvGrpSpPr>
        <p:grpSpPr>
          <a:xfrm>
            <a:off x="1049067" y="5701947"/>
            <a:ext cx="2572217" cy="651050"/>
            <a:chOff x="5508103" y="3769669"/>
            <a:chExt cx="2882836" cy="651050"/>
          </a:xfrm>
        </p:grpSpPr>
        <p:sp>
          <p:nvSpPr>
            <p:cNvPr id="140" name="フリーフォーム: 図形 139"/>
            <p:cNvSpPr/>
            <p:nvPr/>
          </p:nvSpPr>
          <p:spPr>
            <a:xfrm flipH="1" flipV="1">
              <a:off x="5508103" y="3769669"/>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リーフォーム: 図形 140"/>
            <p:cNvSpPr/>
            <p:nvPr/>
          </p:nvSpPr>
          <p:spPr>
            <a:xfrm flipH="1">
              <a:off x="5508103" y="4115736"/>
              <a:ext cx="2880000" cy="144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リーフォーム: 図形 141"/>
            <p:cNvSpPr/>
            <p:nvPr/>
          </p:nvSpPr>
          <p:spPr>
            <a:xfrm flipH="1">
              <a:off x="5508103" y="4097576"/>
              <a:ext cx="2880000" cy="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図形 142"/>
            <p:cNvSpPr/>
            <p:nvPr/>
          </p:nvSpPr>
          <p:spPr>
            <a:xfrm flipH="1" flipV="1">
              <a:off x="5508103" y="3932822"/>
              <a:ext cx="2880000" cy="143484"/>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フリーフォーム: 図形 143"/>
            <p:cNvSpPr/>
            <p:nvPr/>
          </p:nvSpPr>
          <p:spPr>
            <a:xfrm flipH="1">
              <a:off x="5510939" y="4132719"/>
              <a:ext cx="2880000" cy="288000"/>
            </a:xfrm>
            <a:custGeom>
              <a:avLst/>
              <a:gdLst>
                <a:gd name="connsiteX0" fmla="*/ 2340495 w 2340495"/>
                <a:gd name="connsiteY0" fmla="*/ 0 h 193964"/>
                <a:gd name="connsiteX1" fmla="*/ 942109 w 2340495"/>
                <a:gd name="connsiteY1" fmla="*/ 114531 h 193964"/>
                <a:gd name="connsiteX2" fmla="*/ 0 w 2340495"/>
                <a:gd name="connsiteY2" fmla="*/ 193964 h 193964"/>
                <a:gd name="connsiteX0" fmla="*/ 2340495 w 2340495"/>
                <a:gd name="connsiteY0" fmla="*/ 166 h 194130"/>
                <a:gd name="connsiteX1" fmla="*/ 942109 w 2340495"/>
                <a:gd name="connsiteY1" fmla="*/ 114697 h 194130"/>
                <a:gd name="connsiteX2" fmla="*/ 0 w 2340495"/>
                <a:gd name="connsiteY2" fmla="*/ 194130 h 194130"/>
                <a:gd name="connsiteX0" fmla="*/ 2340495 w 2340495"/>
                <a:gd name="connsiteY0" fmla="*/ 84 h 197742"/>
                <a:gd name="connsiteX1" fmla="*/ 794327 w 2340495"/>
                <a:gd name="connsiteY1" fmla="*/ 197742 h 197742"/>
                <a:gd name="connsiteX2" fmla="*/ 0 w 2340495"/>
                <a:gd name="connsiteY2" fmla="*/ 194048 h 197742"/>
                <a:gd name="connsiteX0" fmla="*/ 2340495 w 2340495"/>
                <a:gd name="connsiteY0" fmla="*/ 75 h 197733"/>
                <a:gd name="connsiteX1" fmla="*/ 794327 w 2340495"/>
                <a:gd name="connsiteY1" fmla="*/ 197733 h 197733"/>
                <a:gd name="connsiteX2" fmla="*/ 0 w 2340495"/>
                <a:gd name="connsiteY2" fmla="*/ 194039 h 197733"/>
                <a:gd name="connsiteX0" fmla="*/ 2340495 w 2340495"/>
                <a:gd name="connsiteY0" fmla="*/ 75 h 194039"/>
                <a:gd name="connsiteX1" fmla="*/ 685338 w 2340495"/>
                <a:gd name="connsiteY1" fmla="*/ 194039 h 194039"/>
                <a:gd name="connsiteX2" fmla="*/ 0 w 2340495"/>
                <a:gd name="connsiteY2" fmla="*/ 194039 h 194039"/>
                <a:gd name="connsiteX0" fmla="*/ 2340495 w 2340495"/>
                <a:gd name="connsiteY0" fmla="*/ 74 h 194038"/>
                <a:gd name="connsiteX1" fmla="*/ 685338 w 2340495"/>
                <a:gd name="connsiteY1" fmla="*/ 194038 h 194038"/>
                <a:gd name="connsiteX2" fmla="*/ 0 w 2340495"/>
                <a:gd name="connsiteY2" fmla="*/ 194038 h 194038"/>
                <a:gd name="connsiteX0" fmla="*/ 2340495 w 2340495"/>
                <a:gd name="connsiteY0" fmla="*/ 848 h 194812"/>
                <a:gd name="connsiteX1" fmla="*/ 685338 w 2340495"/>
                <a:gd name="connsiteY1" fmla="*/ 194812 h 194812"/>
                <a:gd name="connsiteX2" fmla="*/ 0 w 2340495"/>
                <a:gd name="connsiteY2" fmla="*/ 194812 h 194812"/>
                <a:gd name="connsiteX0" fmla="*/ 2340495 w 2340495"/>
                <a:gd name="connsiteY0" fmla="*/ 848 h 194812"/>
                <a:gd name="connsiteX1" fmla="*/ 1019695 w 2340495"/>
                <a:gd name="connsiteY1" fmla="*/ 194812 h 194812"/>
                <a:gd name="connsiteX2" fmla="*/ 0 w 2340495"/>
                <a:gd name="connsiteY2" fmla="*/ 194812 h 194812"/>
                <a:gd name="connsiteX0" fmla="*/ 2340495 w 2340495"/>
                <a:gd name="connsiteY0" fmla="*/ 801 h 194786"/>
                <a:gd name="connsiteX1" fmla="*/ 1019695 w 2340495"/>
                <a:gd name="connsiteY1" fmla="*/ 194765 h 194786"/>
                <a:gd name="connsiteX2" fmla="*/ 0 w 2340495"/>
                <a:gd name="connsiteY2" fmla="*/ 194765 h 194786"/>
              </a:gdLst>
              <a:ahLst/>
              <a:cxnLst>
                <a:cxn ang="0">
                  <a:pos x="connsiteX0" y="connsiteY0"/>
                </a:cxn>
                <a:cxn ang="0">
                  <a:pos x="connsiteX1" y="connsiteY1"/>
                </a:cxn>
                <a:cxn ang="0">
                  <a:pos x="connsiteX2" y="connsiteY2"/>
                </a:cxn>
              </a:cxnLst>
              <a:rect l="l" t="t" r="r" b="b"/>
              <a:pathLst>
                <a:path w="2340495" h="194786">
                  <a:moveTo>
                    <a:pt x="2340495" y="801"/>
                  </a:moveTo>
                  <a:cubicBezTo>
                    <a:pt x="1344198" y="-14592"/>
                    <a:pt x="2211802" y="197228"/>
                    <a:pt x="1019695" y="194765"/>
                  </a:cubicBezTo>
                  <a:lnTo>
                    <a:pt x="0" y="194765"/>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矢印コネクタ 144"/>
            <p:cNvCxnSpPr/>
            <p:nvPr/>
          </p:nvCxnSpPr>
          <p:spPr>
            <a:xfrm rot="5400000" flipV="1">
              <a:off x="7427631" y="3688865"/>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6" name="直線矢印コネクタ 145"/>
            <p:cNvCxnSpPr/>
            <p:nvPr/>
          </p:nvCxnSpPr>
          <p:spPr>
            <a:xfrm rot="5400000" flipV="1">
              <a:off x="7424607" y="3852018"/>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7" name="直線矢印コネクタ 146"/>
            <p:cNvCxnSpPr/>
            <p:nvPr/>
          </p:nvCxnSpPr>
          <p:spPr>
            <a:xfrm rot="5400000" flipV="1">
              <a:off x="7424607" y="4016198"/>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8" name="直線矢印コネクタ 147"/>
            <p:cNvCxnSpPr/>
            <p:nvPr/>
          </p:nvCxnSpPr>
          <p:spPr>
            <a:xfrm rot="5400000" flipV="1">
              <a:off x="7424607" y="4178932"/>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9" name="直線矢印コネクタ 148"/>
            <p:cNvCxnSpPr/>
            <p:nvPr/>
          </p:nvCxnSpPr>
          <p:spPr>
            <a:xfrm rot="5400000" flipV="1">
              <a:off x="7424607" y="4339915"/>
              <a:ext cx="0" cy="161608"/>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cxnSp>
        <p:nvCxnSpPr>
          <p:cNvPr id="150" name="直線コネクタ 149"/>
          <p:cNvCxnSpPr/>
          <p:nvPr/>
        </p:nvCxnSpPr>
        <p:spPr>
          <a:xfrm>
            <a:off x="1569112" y="463663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1569112" y="3812041"/>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2" name="正方形/長方形 151"/>
          <p:cNvSpPr/>
          <p:nvPr/>
        </p:nvSpPr>
        <p:spPr>
          <a:xfrm rot="5400000">
            <a:off x="1125080" y="4526106"/>
            <a:ext cx="360040" cy="509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p:cNvSpPr/>
          <p:nvPr/>
        </p:nvSpPr>
        <p:spPr>
          <a:xfrm rot="5400000">
            <a:off x="1121273" y="3701517"/>
            <a:ext cx="360040" cy="509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 name="直線コネクタ 153"/>
          <p:cNvCxnSpPr/>
          <p:nvPr/>
        </p:nvCxnSpPr>
        <p:spPr>
          <a:xfrm>
            <a:off x="1039341" y="3236584"/>
            <a:ext cx="0" cy="32400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155" name="グループ化 154"/>
          <p:cNvGrpSpPr/>
          <p:nvPr/>
        </p:nvGrpSpPr>
        <p:grpSpPr>
          <a:xfrm>
            <a:off x="898322" y="3361594"/>
            <a:ext cx="128458" cy="344973"/>
            <a:chOff x="3292611" y="4164147"/>
            <a:chExt cx="128458" cy="344973"/>
          </a:xfrm>
        </p:grpSpPr>
        <p:sp>
          <p:nvSpPr>
            <p:cNvPr id="156" name="正方形/長方形 155"/>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8" name="グループ化 157"/>
          <p:cNvGrpSpPr/>
          <p:nvPr/>
        </p:nvGrpSpPr>
        <p:grpSpPr>
          <a:xfrm>
            <a:off x="898276" y="4205000"/>
            <a:ext cx="128458" cy="344973"/>
            <a:chOff x="3292611" y="4164147"/>
            <a:chExt cx="128458" cy="344973"/>
          </a:xfrm>
        </p:grpSpPr>
        <p:sp>
          <p:nvSpPr>
            <p:cNvPr id="159" name="正方形/長方形 158"/>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1" name="グループ化 160"/>
          <p:cNvGrpSpPr/>
          <p:nvPr/>
        </p:nvGrpSpPr>
        <p:grpSpPr>
          <a:xfrm>
            <a:off x="898322" y="5045800"/>
            <a:ext cx="128458" cy="344973"/>
            <a:chOff x="3292611" y="4164147"/>
            <a:chExt cx="128458" cy="344973"/>
          </a:xfrm>
        </p:grpSpPr>
        <p:sp>
          <p:nvSpPr>
            <p:cNvPr id="162" name="正方形/長方形 161"/>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4" name="グループ化 163"/>
          <p:cNvGrpSpPr/>
          <p:nvPr/>
        </p:nvGrpSpPr>
        <p:grpSpPr>
          <a:xfrm>
            <a:off x="895330" y="5864024"/>
            <a:ext cx="128458" cy="344973"/>
            <a:chOff x="3292611" y="4164147"/>
            <a:chExt cx="128458" cy="344973"/>
          </a:xfrm>
        </p:grpSpPr>
        <p:sp>
          <p:nvSpPr>
            <p:cNvPr id="165" name="正方形/長方形 164"/>
            <p:cNvSpPr/>
            <p:nvPr/>
          </p:nvSpPr>
          <p:spPr>
            <a:xfrm>
              <a:off x="3292611" y="4164147"/>
              <a:ext cx="122474" cy="34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p:cNvSpPr/>
            <p:nvPr/>
          </p:nvSpPr>
          <p:spPr>
            <a:xfrm>
              <a:off x="3353848" y="4228621"/>
              <a:ext cx="6722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7" name="正方形/長方形 166"/>
          <p:cNvSpPr/>
          <p:nvPr/>
        </p:nvSpPr>
        <p:spPr>
          <a:xfrm rot="5400000">
            <a:off x="2967508" y="4159558"/>
            <a:ext cx="50405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8" name="Picture 2" descr="\begin{align*}&#10;E&#10;\end{align*}"/>
          <p:cNvPicPr>
            <a:picLocks noChangeAspect="1" noChangeArrowheads="1"/>
          </p:cNvPicPr>
          <p:nvPr/>
        </p:nvPicPr>
        <p:blipFill>
          <a:blip r:embed="rId3" cstate="print"/>
          <a:srcRect/>
          <a:stretch>
            <a:fillRect/>
          </a:stretch>
        </p:blipFill>
        <p:spPr bwMode="auto">
          <a:xfrm rot="5400000">
            <a:off x="3082409" y="4219365"/>
            <a:ext cx="307898" cy="288032"/>
          </a:xfrm>
          <a:prstGeom prst="rect">
            <a:avLst/>
          </a:prstGeom>
          <a:noFill/>
        </p:spPr>
      </p:pic>
      <p:sp>
        <p:nvSpPr>
          <p:cNvPr id="169" name="吹き出し: 角を丸めた四角形 168"/>
          <p:cNvSpPr/>
          <p:nvPr/>
        </p:nvSpPr>
        <p:spPr>
          <a:xfrm>
            <a:off x="448073" y="1727231"/>
            <a:ext cx="2582084" cy="1080000"/>
          </a:xfrm>
          <a:prstGeom prst="wedgeRoundRectCallout">
            <a:avLst>
              <a:gd name="adj1" fmla="val -15663"/>
              <a:gd name="adj2" fmla="val 9714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b="1" u="sng" dirty="0"/>
              <a:t>高エネルギー分解能</a:t>
            </a:r>
            <a:endParaRPr kumimoji="1" lang="en-US" altLang="ja-JP" u="sng" dirty="0"/>
          </a:p>
          <a:p>
            <a:r>
              <a:rPr kumimoji="1" lang="ja-JP" altLang="en-US" dirty="0"/>
              <a:t>ガスキセノン＋</a:t>
            </a:r>
            <a:r>
              <a:rPr kumimoji="1" lang="en-US" altLang="ja-JP" dirty="0"/>
              <a:t>EL</a:t>
            </a:r>
            <a:r>
              <a:rPr kumimoji="1" lang="ja-JP" altLang="en-US" dirty="0"/>
              <a:t>増幅</a:t>
            </a:r>
            <a:endParaRPr kumimoji="1" lang="en-US" altLang="ja-JP" dirty="0"/>
          </a:p>
          <a:p>
            <a:r>
              <a:rPr kumimoji="1" lang="ja-JP" altLang="en-US" dirty="0"/>
              <a:t>目標</a:t>
            </a:r>
            <a:r>
              <a:rPr kumimoji="1" lang="en-US" altLang="ja-JP" dirty="0"/>
              <a:t>: 0.5%FWHM</a:t>
            </a:r>
            <a:endParaRPr kumimoji="1" lang="ja-JP" altLang="en-US" dirty="0"/>
          </a:p>
        </p:txBody>
      </p:sp>
      <p:sp>
        <p:nvSpPr>
          <p:cNvPr id="170" name="正方形/長方形 169"/>
          <p:cNvSpPr/>
          <p:nvPr/>
        </p:nvSpPr>
        <p:spPr>
          <a:xfrm>
            <a:off x="160642" y="466652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err="1">
                <a:solidFill>
                  <a:schemeClr val="tx1"/>
                </a:solidFill>
                <a:latin typeface="Arial" pitchFamily="34" charset="0"/>
                <a:cs typeface="Arial" pitchFamily="34" charset="0"/>
              </a:rPr>
              <a:t>SiPM</a:t>
            </a:r>
            <a:endParaRPr kumimoji="1" lang="ja-JP" altLang="en-US" dirty="0">
              <a:solidFill>
                <a:schemeClr val="tx1"/>
              </a:solidFill>
              <a:latin typeface="Arial" pitchFamily="34" charset="0"/>
              <a:cs typeface="Arial" pitchFamily="34" charset="0"/>
            </a:endParaRPr>
          </a:p>
        </p:txBody>
      </p:sp>
      <p:cxnSp>
        <p:nvCxnSpPr>
          <p:cNvPr id="171" name="直線矢印コネクタ 170"/>
          <p:cNvCxnSpPr>
            <a:cxnSpLocks/>
          </p:cNvCxnSpPr>
          <p:nvPr/>
        </p:nvCxnSpPr>
        <p:spPr>
          <a:xfrm flipV="1">
            <a:off x="665380" y="4386104"/>
            <a:ext cx="197770" cy="244414"/>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72" name="直線矢印コネクタ 171"/>
          <p:cNvCxnSpPr>
            <a:cxnSpLocks/>
          </p:cNvCxnSpPr>
          <p:nvPr/>
        </p:nvCxnSpPr>
        <p:spPr>
          <a:xfrm>
            <a:off x="648295" y="4033384"/>
            <a:ext cx="574183" cy="182740"/>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3" name="正方形/長方形 172"/>
          <p:cNvSpPr/>
          <p:nvPr/>
        </p:nvSpPr>
        <p:spPr>
          <a:xfrm>
            <a:off x="257851" y="3780151"/>
            <a:ext cx="53377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EL</a:t>
            </a:r>
            <a:endParaRPr kumimoji="1" lang="ja-JP" altLang="en-US" dirty="0">
              <a:solidFill>
                <a:schemeClr val="tx1"/>
              </a:solidFill>
              <a:latin typeface="Arial" pitchFamily="34" charset="0"/>
              <a:cs typeface="Arial" pitchFamily="34" charset="0"/>
            </a:endParaRPr>
          </a:p>
        </p:txBody>
      </p:sp>
      <p:cxnSp>
        <p:nvCxnSpPr>
          <p:cNvPr id="174" name="直線矢印コネクタ 173"/>
          <p:cNvCxnSpPr>
            <a:cxnSpLocks/>
          </p:cNvCxnSpPr>
          <p:nvPr/>
        </p:nvCxnSpPr>
        <p:spPr>
          <a:xfrm flipV="1">
            <a:off x="1493184" y="5775715"/>
            <a:ext cx="100838" cy="6523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5" name="正方形/長方形 174"/>
          <p:cNvSpPr/>
          <p:nvPr/>
        </p:nvSpPr>
        <p:spPr>
          <a:xfrm>
            <a:off x="1104463" y="6389100"/>
            <a:ext cx="100811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~-15kV</a:t>
            </a:r>
            <a:endParaRPr kumimoji="1" lang="ja-JP" altLang="en-US" dirty="0">
              <a:solidFill>
                <a:schemeClr val="tx1"/>
              </a:solidFill>
              <a:latin typeface="Arial" pitchFamily="34" charset="0"/>
              <a:cs typeface="Arial" pitchFamily="34" charset="0"/>
            </a:endParaRPr>
          </a:p>
        </p:txBody>
      </p:sp>
      <p:sp>
        <p:nvSpPr>
          <p:cNvPr id="176" name="正方形/長方形 175"/>
          <p:cNvSpPr/>
          <p:nvPr/>
        </p:nvSpPr>
        <p:spPr>
          <a:xfrm>
            <a:off x="271437" y="6360878"/>
            <a:ext cx="54584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dirty="0">
                <a:solidFill>
                  <a:schemeClr val="tx1"/>
                </a:solidFill>
                <a:latin typeface="Arial" pitchFamily="34" charset="0"/>
                <a:cs typeface="Arial" pitchFamily="34" charset="0"/>
              </a:rPr>
              <a:t>0V</a:t>
            </a:r>
            <a:endParaRPr kumimoji="1" lang="ja-JP" altLang="en-US" dirty="0">
              <a:solidFill>
                <a:schemeClr val="tx1"/>
              </a:solidFill>
              <a:latin typeface="Arial" pitchFamily="34" charset="0"/>
              <a:cs typeface="Arial" pitchFamily="34" charset="0"/>
            </a:endParaRPr>
          </a:p>
        </p:txBody>
      </p:sp>
      <p:cxnSp>
        <p:nvCxnSpPr>
          <p:cNvPr id="177" name="直線矢印コネクタ 176"/>
          <p:cNvCxnSpPr>
            <a:cxnSpLocks/>
          </p:cNvCxnSpPr>
          <p:nvPr/>
        </p:nvCxnSpPr>
        <p:spPr>
          <a:xfrm flipV="1">
            <a:off x="658596" y="6261541"/>
            <a:ext cx="355668" cy="2099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8" name="Picture 4"/>
          <p:cNvPicPr>
            <a:picLocks noChangeAspect="1" noChangeArrowheads="1"/>
          </p:cNvPicPr>
          <p:nvPr/>
        </p:nvPicPr>
        <p:blipFill rotWithShape="1">
          <a:blip r:embed="rId4" cstate="print"/>
          <a:srcRect l="46369" t="31906" r="16202" b="45258"/>
          <a:stretch/>
        </p:blipFill>
        <p:spPr bwMode="auto">
          <a:xfrm>
            <a:off x="6491590" y="564340"/>
            <a:ext cx="2138895" cy="1037481"/>
          </a:xfrm>
          <a:prstGeom prst="rect">
            <a:avLst/>
          </a:prstGeom>
          <a:noFill/>
          <a:ln w="9525">
            <a:noFill/>
            <a:miter lim="800000"/>
            <a:headEnd/>
            <a:tailEnd/>
          </a:ln>
        </p:spPr>
      </p:pic>
      <p:sp>
        <p:nvSpPr>
          <p:cNvPr id="179" name="正方形/長方形 178"/>
          <p:cNvSpPr/>
          <p:nvPr/>
        </p:nvSpPr>
        <p:spPr>
          <a:xfrm>
            <a:off x="5858970" y="111633"/>
            <a:ext cx="3166393" cy="4289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400" dirty="0"/>
              <a:t>electroluminescence(EL)</a:t>
            </a:r>
            <a:r>
              <a:rPr kumimoji="1" lang="ja-JP" altLang="en-US" sz="1400" dirty="0"/>
              <a:t>増幅</a:t>
            </a:r>
            <a:endParaRPr kumimoji="1" lang="en-US" altLang="ja-JP" sz="1400" dirty="0"/>
          </a:p>
          <a:p>
            <a:pPr algn="ctr"/>
            <a:r>
              <a:rPr kumimoji="1" lang="ja-JP" altLang="en-US" sz="1400" dirty="0"/>
              <a:t>線形（</a:t>
            </a:r>
            <a:r>
              <a:rPr kumimoji="1" lang="en-US" altLang="ja-JP" sz="1400" dirty="0"/>
              <a:t>not</a:t>
            </a:r>
            <a:r>
              <a:rPr kumimoji="1" lang="ja-JP" altLang="en-US" sz="1400" dirty="0"/>
              <a:t>指数）増幅なので、分解能👍</a:t>
            </a:r>
          </a:p>
        </p:txBody>
      </p:sp>
      <p:sp>
        <p:nvSpPr>
          <p:cNvPr id="182" name="スライド番号プレースホルダー 181"/>
          <p:cNvSpPr>
            <a:spLocks noGrp="1"/>
          </p:cNvSpPr>
          <p:nvPr>
            <p:ph type="sldNum" sz="quarter" idx="12"/>
          </p:nvPr>
        </p:nvSpPr>
        <p:spPr/>
        <p:txBody>
          <a:bodyPr/>
          <a:lstStyle/>
          <a:p>
            <a:fld id="{E5E85C2D-2073-4350-A318-8CC6110534BB}" type="slidenum">
              <a:rPr kumimoji="1" lang="ja-JP" altLang="en-US" smtClean="0"/>
              <a:t>5</a:t>
            </a:fld>
            <a:endParaRPr kumimoji="1" lang="ja-JP" altLang="en-US"/>
          </a:p>
        </p:txBody>
      </p:sp>
    </p:spTree>
    <p:extLst>
      <p:ext uri="{BB962C8B-B14F-4D97-AF65-F5344CB8AC3E}">
        <p14:creationId xmlns:p14="http://schemas.microsoft.com/office/powerpoint/2010/main" val="607114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1178" y="161539"/>
            <a:ext cx="7886700" cy="824198"/>
          </a:xfrm>
        </p:spPr>
        <p:txBody>
          <a:bodyPr/>
          <a:lstStyle/>
          <a:p>
            <a:r>
              <a:rPr kumimoji="1" lang="ja-JP" altLang="en-US" dirty="0">
                <a:latin typeface="+mn-ea"/>
                <a:ea typeface="+mn-ea"/>
              </a:rPr>
              <a:t>ロードマップ</a:t>
            </a:r>
          </a:p>
        </p:txBody>
      </p:sp>
      <p:sp>
        <p:nvSpPr>
          <p:cNvPr id="11" name="右矢印 4"/>
          <p:cNvSpPr/>
          <p:nvPr/>
        </p:nvSpPr>
        <p:spPr>
          <a:xfrm rot="19586241">
            <a:off x="-163963" y="2152141"/>
            <a:ext cx="10063534" cy="2424158"/>
          </a:xfrm>
          <a:custGeom>
            <a:avLst/>
            <a:gdLst>
              <a:gd name="connsiteX0" fmla="*/ 0 w 8113986"/>
              <a:gd name="connsiteY0" fmla="*/ 415162 h 2039007"/>
              <a:gd name="connsiteX1" fmla="*/ 7094483 w 8113986"/>
              <a:gd name="connsiteY1" fmla="*/ 415162 h 2039007"/>
              <a:gd name="connsiteX2" fmla="*/ 7094483 w 8113986"/>
              <a:gd name="connsiteY2" fmla="*/ 0 h 2039007"/>
              <a:gd name="connsiteX3" fmla="*/ 8113986 w 8113986"/>
              <a:gd name="connsiteY3" fmla="*/ 1019504 h 2039007"/>
              <a:gd name="connsiteX4" fmla="*/ 7094483 w 8113986"/>
              <a:gd name="connsiteY4" fmla="*/ 2039007 h 2039007"/>
              <a:gd name="connsiteX5" fmla="*/ 7094483 w 8113986"/>
              <a:gd name="connsiteY5" fmla="*/ 1623845 h 2039007"/>
              <a:gd name="connsiteX6" fmla="*/ 0 w 8113986"/>
              <a:gd name="connsiteY6" fmla="*/ 1623845 h 2039007"/>
              <a:gd name="connsiteX7" fmla="*/ 0 w 8113986"/>
              <a:gd name="connsiteY7" fmla="*/ 415162 h 2039007"/>
              <a:gd name="connsiteX0" fmla="*/ 10511 w 8124497"/>
              <a:gd name="connsiteY0" fmla="*/ 415162 h 2401610"/>
              <a:gd name="connsiteX1" fmla="*/ 7104994 w 8124497"/>
              <a:gd name="connsiteY1" fmla="*/ 415162 h 2401610"/>
              <a:gd name="connsiteX2" fmla="*/ 7104994 w 8124497"/>
              <a:gd name="connsiteY2" fmla="*/ 0 h 2401610"/>
              <a:gd name="connsiteX3" fmla="*/ 8124497 w 8124497"/>
              <a:gd name="connsiteY3" fmla="*/ 1019504 h 2401610"/>
              <a:gd name="connsiteX4" fmla="*/ 7104994 w 8124497"/>
              <a:gd name="connsiteY4" fmla="*/ 2039007 h 2401610"/>
              <a:gd name="connsiteX5" fmla="*/ 7104994 w 8124497"/>
              <a:gd name="connsiteY5" fmla="*/ 1623845 h 2401610"/>
              <a:gd name="connsiteX6" fmla="*/ 0 w 8124497"/>
              <a:gd name="connsiteY6" fmla="*/ 2401610 h 2401610"/>
              <a:gd name="connsiteX7" fmla="*/ 10511 w 8124497"/>
              <a:gd name="connsiteY7" fmla="*/ 415162 h 2401610"/>
              <a:gd name="connsiteX0" fmla="*/ 21021 w 8124497"/>
              <a:gd name="connsiteY0" fmla="*/ 0 h 2669621"/>
              <a:gd name="connsiteX1" fmla="*/ 7104994 w 8124497"/>
              <a:gd name="connsiteY1" fmla="*/ 683173 h 2669621"/>
              <a:gd name="connsiteX2" fmla="*/ 7104994 w 8124497"/>
              <a:gd name="connsiteY2" fmla="*/ 268011 h 2669621"/>
              <a:gd name="connsiteX3" fmla="*/ 8124497 w 8124497"/>
              <a:gd name="connsiteY3" fmla="*/ 1287515 h 2669621"/>
              <a:gd name="connsiteX4" fmla="*/ 7104994 w 8124497"/>
              <a:gd name="connsiteY4" fmla="*/ 2307018 h 2669621"/>
              <a:gd name="connsiteX5" fmla="*/ 7104994 w 8124497"/>
              <a:gd name="connsiteY5" fmla="*/ 1891856 h 2669621"/>
              <a:gd name="connsiteX6" fmla="*/ 0 w 8124497"/>
              <a:gd name="connsiteY6" fmla="*/ 2669621 h 2669621"/>
              <a:gd name="connsiteX7" fmla="*/ 21021 w 8124497"/>
              <a:gd name="connsiteY7" fmla="*/ 0 h 2669621"/>
              <a:gd name="connsiteX0" fmla="*/ 466 w 8135473"/>
              <a:gd name="connsiteY0" fmla="*/ 0 h 2659111"/>
              <a:gd name="connsiteX1" fmla="*/ 7115970 w 8135473"/>
              <a:gd name="connsiteY1" fmla="*/ 672663 h 2659111"/>
              <a:gd name="connsiteX2" fmla="*/ 7115970 w 8135473"/>
              <a:gd name="connsiteY2" fmla="*/ 257501 h 2659111"/>
              <a:gd name="connsiteX3" fmla="*/ 8135473 w 8135473"/>
              <a:gd name="connsiteY3" fmla="*/ 1277005 h 2659111"/>
              <a:gd name="connsiteX4" fmla="*/ 7115970 w 8135473"/>
              <a:gd name="connsiteY4" fmla="*/ 2296508 h 2659111"/>
              <a:gd name="connsiteX5" fmla="*/ 7115970 w 8135473"/>
              <a:gd name="connsiteY5" fmla="*/ 1881346 h 2659111"/>
              <a:gd name="connsiteX6" fmla="*/ 10976 w 8135473"/>
              <a:gd name="connsiteY6" fmla="*/ 2659111 h 2659111"/>
              <a:gd name="connsiteX7" fmla="*/ 466 w 8135473"/>
              <a:gd name="connsiteY7" fmla="*/ 0 h 2659111"/>
              <a:gd name="connsiteX0" fmla="*/ 466 w 8135473"/>
              <a:gd name="connsiteY0" fmla="*/ 0 h 2659111"/>
              <a:gd name="connsiteX1" fmla="*/ 7115970 w 8135473"/>
              <a:gd name="connsiteY1" fmla="*/ 672663 h 2659111"/>
              <a:gd name="connsiteX2" fmla="*/ 7115970 w 8135473"/>
              <a:gd name="connsiteY2" fmla="*/ 257501 h 2659111"/>
              <a:gd name="connsiteX3" fmla="*/ 8135473 w 8135473"/>
              <a:gd name="connsiteY3" fmla="*/ 1277005 h 2659111"/>
              <a:gd name="connsiteX4" fmla="*/ 7115970 w 8135473"/>
              <a:gd name="connsiteY4" fmla="*/ 2296508 h 2659111"/>
              <a:gd name="connsiteX5" fmla="*/ 7126480 w 8135473"/>
              <a:gd name="connsiteY5" fmla="*/ 1545015 h 2659111"/>
              <a:gd name="connsiteX6" fmla="*/ 10976 w 8135473"/>
              <a:gd name="connsiteY6" fmla="*/ 2659111 h 2659111"/>
              <a:gd name="connsiteX7" fmla="*/ 466 w 8135473"/>
              <a:gd name="connsiteY7" fmla="*/ 0 h 2659111"/>
              <a:gd name="connsiteX0" fmla="*/ 466 w 8135473"/>
              <a:gd name="connsiteY0" fmla="*/ 0 h 2659111"/>
              <a:gd name="connsiteX1" fmla="*/ 7115970 w 8135473"/>
              <a:gd name="connsiteY1" fmla="*/ 1093077 h 2659111"/>
              <a:gd name="connsiteX2" fmla="*/ 7115970 w 8135473"/>
              <a:gd name="connsiteY2" fmla="*/ 257501 h 2659111"/>
              <a:gd name="connsiteX3" fmla="*/ 8135473 w 8135473"/>
              <a:gd name="connsiteY3" fmla="*/ 1277005 h 2659111"/>
              <a:gd name="connsiteX4" fmla="*/ 7115970 w 8135473"/>
              <a:gd name="connsiteY4" fmla="*/ 2296508 h 2659111"/>
              <a:gd name="connsiteX5" fmla="*/ 7126480 w 8135473"/>
              <a:gd name="connsiteY5" fmla="*/ 1545015 h 2659111"/>
              <a:gd name="connsiteX6" fmla="*/ 10976 w 8135473"/>
              <a:gd name="connsiteY6" fmla="*/ 2659111 h 2659111"/>
              <a:gd name="connsiteX7" fmla="*/ 466 w 8135473"/>
              <a:gd name="connsiteY7" fmla="*/ 0 h 2659111"/>
              <a:gd name="connsiteX0" fmla="*/ 466 w 8135473"/>
              <a:gd name="connsiteY0" fmla="*/ 0 h 2659111"/>
              <a:gd name="connsiteX1" fmla="*/ 7105460 w 8135473"/>
              <a:gd name="connsiteY1" fmla="*/ 1019505 h 2659111"/>
              <a:gd name="connsiteX2" fmla="*/ 7115970 w 8135473"/>
              <a:gd name="connsiteY2" fmla="*/ 257501 h 2659111"/>
              <a:gd name="connsiteX3" fmla="*/ 8135473 w 8135473"/>
              <a:gd name="connsiteY3" fmla="*/ 1277005 h 2659111"/>
              <a:gd name="connsiteX4" fmla="*/ 7115970 w 8135473"/>
              <a:gd name="connsiteY4" fmla="*/ 2296508 h 2659111"/>
              <a:gd name="connsiteX5" fmla="*/ 7126480 w 8135473"/>
              <a:gd name="connsiteY5" fmla="*/ 1545015 h 2659111"/>
              <a:gd name="connsiteX6" fmla="*/ 10976 w 8135473"/>
              <a:gd name="connsiteY6" fmla="*/ 2659111 h 2659111"/>
              <a:gd name="connsiteX7" fmla="*/ 466 w 8135473"/>
              <a:gd name="connsiteY7" fmla="*/ 0 h 2659111"/>
              <a:gd name="connsiteX0" fmla="*/ 466 w 8135473"/>
              <a:gd name="connsiteY0" fmla="*/ 0 h 2659111"/>
              <a:gd name="connsiteX1" fmla="*/ 7105460 w 8135473"/>
              <a:gd name="connsiteY1" fmla="*/ 1019505 h 2659111"/>
              <a:gd name="connsiteX2" fmla="*/ 6988513 w 8135473"/>
              <a:gd name="connsiteY2" fmla="*/ 438558 h 2659111"/>
              <a:gd name="connsiteX3" fmla="*/ 8135473 w 8135473"/>
              <a:gd name="connsiteY3" fmla="*/ 1277005 h 2659111"/>
              <a:gd name="connsiteX4" fmla="*/ 7115970 w 8135473"/>
              <a:gd name="connsiteY4" fmla="*/ 2296508 h 2659111"/>
              <a:gd name="connsiteX5" fmla="*/ 7126480 w 8135473"/>
              <a:gd name="connsiteY5" fmla="*/ 1545015 h 2659111"/>
              <a:gd name="connsiteX6" fmla="*/ 10976 w 8135473"/>
              <a:gd name="connsiteY6" fmla="*/ 2659111 h 2659111"/>
              <a:gd name="connsiteX7" fmla="*/ 466 w 8135473"/>
              <a:gd name="connsiteY7" fmla="*/ 0 h 2659111"/>
              <a:gd name="connsiteX0" fmla="*/ 466 w 8135473"/>
              <a:gd name="connsiteY0" fmla="*/ 0 h 2659111"/>
              <a:gd name="connsiteX1" fmla="*/ 7105460 w 8135473"/>
              <a:gd name="connsiteY1" fmla="*/ 1019505 h 2659111"/>
              <a:gd name="connsiteX2" fmla="*/ 6988513 w 8135473"/>
              <a:gd name="connsiteY2" fmla="*/ 438558 h 2659111"/>
              <a:gd name="connsiteX3" fmla="*/ 8135473 w 8135473"/>
              <a:gd name="connsiteY3" fmla="*/ 1277005 h 2659111"/>
              <a:gd name="connsiteX4" fmla="*/ 7049067 w 8135473"/>
              <a:gd name="connsiteY4" fmla="*/ 2069303 h 2659111"/>
              <a:gd name="connsiteX5" fmla="*/ 7126480 w 8135473"/>
              <a:gd name="connsiteY5" fmla="*/ 1545015 h 2659111"/>
              <a:gd name="connsiteX6" fmla="*/ 10976 w 8135473"/>
              <a:gd name="connsiteY6" fmla="*/ 2659111 h 2659111"/>
              <a:gd name="connsiteX7" fmla="*/ 466 w 8135473"/>
              <a:gd name="connsiteY7" fmla="*/ 0 h 2659111"/>
              <a:gd name="connsiteX0" fmla="*/ 466 w 8135473"/>
              <a:gd name="connsiteY0" fmla="*/ 0 h 2659111"/>
              <a:gd name="connsiteX1" fmla="*/ 7072157 w 8135473"/>
              <a:gd name="connsiteY1" fmla="*/ 981693 h 2659111"/>
              <a:gd name="connsiteX2" fmla="*/ 6988513 w 8135473"/>
              <a:gd name="connsiteY2" fmla="*/ 438558 h 2659111"/>
              <a:gd name="connsiteX3" fmla="*/ 8135473 w 8135473"/>
              <a:gd name="connsiteY3" fmla="*/ 1277005 h 2659111"/>
              <a:gd name="connsiteX4" fmla="*/ 7049067 w 8135473"/>
              <a:gd name="connsiteY4" fmla="*/ 2069303 h 2659111"/>
              <a:gd name="connsiteX5" fmla="*/ 7126480 w 8135473"/>
              <a:gd name="connsiteY5" fmla="*/ 1545015 h 2659111"/>
              <a:gd name="connsiteX6" fmla="*/ 10976 w 8135473"/>
              <a:gd name="connsiteY6" fmla="*/ 2659111 h 2659111"/>
              <a:gd name="connsiteX7" fmla="*/ 466 w 8135473"/>
              <a:gd name="connsiteY7" fmla="*/ 0 h 2659111"/>
              <a:gd name="connsiteX0" fmla="*/ 12 w 8824739"/>
              <a:gd name="connsiteY0" fmla="*/ 0 h 2424158"/>
              <a:gd name="connsiteX1" fmla="*/ 7761423 w 8824739"/>
              <a:gd name="connsiteY1" fmla="*/ 746740 h 2424158"/>
              <a:gd name="connsiteX2" fmla="*/ 7677779 w 8824739"/>
              <a:gd name="connsiteY2" fmla="*/ 203605 h 2424158"/>
              <a:gd name="connsiteX3" fmla="*/ 8824739 w 8824739"/>
              <a:gd name="connsiteY3" fmla="*/ 1042052 h 2424158"/>
              <a:gd name="connsiteX4" fmla="*/ 7738333 w 8824739"/>
              <a:gd name="connsiteY4" fmla="*/ 1834350 h 2424158"/>
              <a:gd name="connsiteX5" fmla="*/ 7815746 w 8824739"/>
              <a:gd name="connsiteY5" fmla="*/ 1310062 h 2424158"/>
              <a:gd name="connsiteX6" fmla="*/ 700242 w 8824739"/>
              <a:gd name="connsiteY6" fmla="*/ 2424158 h 2424158"/>
              <a:gd name="connsiteX7" fmla="*/ 12 w 8824739"/>
              <a:gd name="connsiteY7" fmla="*/ 0 h 242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4739" h="2424158">
                <a:moveTo>
                  <a:pt x="12" y="0"/>
                </a:moveTo>
                <a:lnTo>
                  <a:pt x="7761423" y="746740"/>
                </a:lnTo>
                <a:lnTo>
                  <a:pt x="7677779" y="203605"/>
                </a:lnTo>
                <a:lnTo>
                  <a:pt x="8824739" y="1042052"/>
                </a:lnTo>
                <a:lnTo>
                  <a:pt x="7738333" y="1834350"/>
                </a:lnTo>
                <a:lnTo>
                  <a:pt x="7815746" y="1310062"/>
                </a:lnTo>
                <a:lnTo>
                  <a:pt x="700242" y="2424158"/>
                </a:lnTo>
                <a:cubicBezTo>
                  <a:pt x="703746" y="1762009"/>
                  <a:pt x="-3492" y="662149"/>
                  <a:pt x="12"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 name="図 11"/>
          <p:cNvPicPr>
            <a:picLocks noChangeAspect="1"/>
          </p:cNvPicPr>
          <p:nvPr/>
        </p:nvPicPr>
        <p:blipFill>
          <a:blip r:embed="rId2"/>
          <a:stretch>
            <a:fillRect/>
          </a:stretch>
        </p:blipFill>
        <p:spPr>
          <a:xfrm>
            <a:off x="517634" y="4663528"/>
            <a:ext cx="2257097" cy="1692823"/>
          </a:xfrm>
          <a:prstGeom prst="rect">
            <a:avLst/>
          </a:prstGeom>
        </p:spPr>
      </p:pic>
      <p:sp>
        <p:nvSpPr>
          <p:cNvPr id="13" name="テキスト ボックス 12"/>
          <p:cNvSpPr txBox="1"/>
          <p:nvPr/>
        </p:nvSpPr>
        <p:spPr>
          <a:xfrm>
            <a:off x="5801710" y="1342102"/>
            <a:ext cx="3108915" cy="654784"/>
          </a:xfrm>
          <a:prstGeom prst="roundRect">
            <a:avLst>
              <a:gd name="adj" fmla="val 34823"/>
            </a:avLst>
          </a:prstGeom>
          <a:solidFill>
            <a:schemeClr val="bg1">
              <a:alpha val="65000"/>
            </a:schemeClr>
          </a:solidFill>
          <a:ln w="19050">
            <a:solidFill>
              <a:schemeClr val="accent2"/>
            </a:solidFill>
          </a:ln>
        </p:spPr>
        <p:txBody>
          <a:bodyPr wrap="none" rtlCol="0">
            <a:spAutoFit/>
          </a:bodyPr>
          <a:lstStyle/>
          <a:p>
            <a:r>
              <a:rPr lang="en-US" altLang="ja-JP" sz="2800" dirty="0">
                <a:latin typeface="+mn-ea"/>
              </a:rPr>
              <a:t>1000L(40 kg) scale</a:t>
            </a:r>
            <a:endParaRPr kumimoji="1" lang="ja-JP" altLang="en-US" sz="2800" dirty="0">
              <a:latin typeface="+mn-ea"/>
            </a:endParaRPr>
          </a:p>
        </p:txBody>
      </p:sp>
      <p:sp>
        <p:nvSpPr>
          <p:cNvPr id="14" name="テキスト ボックス 13"/>
          <p:cNvSpPr txBox="1"/>
          <p:nvPr/>
        </p:nvSpPr>
        <p:spPr>
          <a:xfrm>
            <a:off x="6940530" y="580157"/>
            <a:ext cx="1966883" cy="654784"/>
          </a:xfrm>
          <a:prstGeom prst="roundRect">
            <a:avLst>
              <a:gd name="adj" fmla="val 34823"/>
            </a:avLst>
          </a:prstGeom>
          <a:solidFill>
            <a:schemeClr val="bg1">
              <a:alpha val="65000"/>
            </a:schemeClr>
          </a:solidFill>
          <a:ln w="19050">
            <a:solidFill>
              <a:schemeClr val="accent2"/>
            </a:solidFill>
          </a:ln>
        </p:spPr>
        <p:txBody>
          <a:bodyPr wrap="none" rtlCol="0">
            <a:spAutoFit/>
          </a:bodyPr>
          <a:lstStyle/>
          <a:p>
            <a:r>
              <a:rPr lang="en-US" altLang="ja-JP" sz="2800" dirty="0">
                <a:latin typeface="+mn-ea"/>
              </a:rPr>
              <a:t>1 ton scale</a:t>
            </a:r>
            <a:endParaRPr kumimoji="1" lang="ja-JP" altLang="en-US" sz="2800">
              <a:latin typeface="+mn-ea"/>
            </a:endParaRPr>
          </a:p>
        </p:txBody>
      </p:sp>
      <p:sp>
        <p:nvSpPr>
          <p:cNvPr id="15" name="テキスト ボックス 14"/>
          <p:cNvSpPr txBox="1"/>
          <p:nvPr/>
        </p:nvSpPr>
        <p:spPr>
          <a:xfrm>
            <a:off x="4828" y="2882770"/>
            <a:ext cx="2941831" cy="1631216"/>
          </a:xfrm>
          <a:prstGeom prst="rect">
            <a:avLst/>
          </a:prstGeom>
          <a:noFill/>
          <a:ln>
            <a:noFill/>
          </a:ln>
        </p:spPr>
        <p:txBody>
          <a:bodyPr wrap="none" rtlCol="0">
            <a:spAutoFit/>
          </a:bodyPr>
          <a:lstStyle/>
          <a:p>
            <a:r>
              <a:rPr lang="en-US" altLang="ja-JP" sz="2000" b="1" dirty="0">
                <a:latin typeface="+mn-ea"/>
                <a:cs typeface="Verdana" panose="020B0604030504040204" pitchFamily="34" charset="0"/>
              </a:rPr>
              <a:t>10-L prototype</a:t>
            </a:r>
          </a:p>
          <a:p>
            <a:r>
              <a:rPr lang="en-US" altLang="ja-JP" sz="2000" dirty="0">
                <a:latin typeface="+mn-ea"/>
                <a:cs typeface="Verdana" panose="020B0604030504040204" pitchFamily="34" charset="0"/>
              </a:rPr>
              <a:t>2014–2018</a:t>
            </a:r>
          </a:p>
          <a:p>
            <a:pPr marL="342900" indent="-342900">
              <a:buFont typeface="Arial" panose="020B0604020202020204" pitchFamily="34" charset="0"/>
              <a:buChar char="•"/>
            </a:pPr>
            <a:r>
              <a:rPr lang="ja-JP" altLang="en-US" sz="2000" dirty="0">
                <a:latin typeface="+mn-ea"/>
                <a:cs typeface="Verdana" panose="020B0604030504040204" pitchFamily="34" charset="0"/>
              </a:rPr>
              <a:t>～</a:t>
            </a:r>
            <a:r>
              <a:rPr lang="en-US" altLang="ja-JP" sz="2000" dirty="0">
                <a:latin typeface="+mn-ea"/>
                <a:cs typeface="Verdana" panose="020B0604030504040204" pitchFamily="34" charset="0"/>
              </a:rPr>
              <a:t>0.05kg @8bar</a:t>
            </a:r>
          </a:p>
          <a:p>
            <a:pPr marL="342900" indent="-342900">
              <a:buFont typeface="Arial" panose="020B0604020202020204" pitchFamily="34" charset="0"/>
              <a:buChar char="•"/>
            </a:pPr>
            <a:r>
              <a:rPr lang="en-US" altLang="ja-JP" sz="2000" dirty="0">
                <a:latin typeface="+mn-ea"/>
                <a:cs typeface="Verdana" panose="020B0604030504040204" pitchFamily="34" charset="0"/>
              </a:rPr>
              <a:t>ELCC</a:t>
            </a:r>
            <a:r>
              <a:rPr lang="ja-JP" altLang="en-US" sz="2000" dirty="0">
                <a:latin typeface="+mn-ea"/>
              </a:rPr>
              <a:t>の原理検証</a:t>
            </a:r>
            <a:endParaRPr lang="en-US" altLang="ja-JP" sz="2000" dirty="0">
              <a:latin typeface="+mn-ea"/>
            </a:endParaRPr>
          </a:p>
          <a:p>
            <a:pPr marL="342900" indent="-342900">
              <a:buFont typeface="Arial" panose="020B0604020202020204" pitchFamily="34" charset="0"/>
              <a:buChar char="•"/>
            </a:pPr>
            <a:r>
              <a:rPr lang="ja-JP" altLang="en-US" sz="2000" dirty="0">
                <a:latin typeface="+mn-ea"/>
              </a:rPr>
              <a:t>分解能評価～</a:t>
            </a:r>
            <a:r>
              <a:rPr lang="en-US" altLang="ja-JP" sz="2000" dirty="0">
                <a:latin typeface="+mn-ea"/>
                <a:cs typeface="Verdana" panose="020B0604030504040204" pitchFamily="34" charset="0"/>
              </a:rPr>
              <a:t>356keV</a:t>
            </a:r>
          </a:p>
        </p:txBody>
      </p:sp>
      <p:sp>
        <p:nvSpPr>
          <p:cNvPr id="16" name="テキスト ボックス 15"/>
          <p:cNvSpPr txBox="1"/>
          <p:nvPr/>
        </p:nvSpPr>
        <p:spPr>
          <a:xfrm>
            <a:off x="4837143" y="4619561"/>
            <a:ext cx="2478564" cy="1631216"/>
          </a:xfrm>
          <a:prstGeom prst="rect">
            <a:avLst/>
          </a:prstGeom>
          <a:noFill/>
          <a:ln>
            <a:noFill/>
          </a:ln>
        </p:spPr>
        <p:txBody>
          <a:bodyPr wrap="none" rtlCol="0">
            <a:spAutoFit/>
          </a:bodyPr>
          <a:lstStyle/>
          <a:p>
            <a:r>
              <a:rPr lang="en-US" altLang="ja-JP" sz="2000" b="1" dirty="0">
                <a:latin typeface="+mn-ea"/>
                <a:cs typeface="Verdana" panose="020B0604030504040204" pitchFamily="34" charset="0"/>
              </a:rPr>
              <a:t>180-L prototype</a:t>
            </a:r>
          </a:p>
          <a:p>
            <a:r>
              <a:rPr lang="en-US" altLang="ja-JP" sz="2000" dirty="0">
                <a:latin typeface="+mn-ea"/>
                <a:cs typeface="Verdana" panose="020B0604030504040204" pitchFamily="34" charset="0"/>
              </a:rPr>
              <a:t>2018–</a:t>
            </a:r>
          </a:p>
          <a:p>
            <a:pPr marL="342900" indent="-342900">
              <a:buFont typeface="Arial" panose="020B0604020202020204" pitchFamily="34" charset="0"/>
              <a:buChar char="•"/>
            </a:pPr>
            <a:r>
              <a:rPr lang="ja-JP" altLang="en-US" sz="2000" dirty="0">
                <a:latin typeface="+mn-ea"/>
                <a:cs typeface="Verdana" panose="020B0604030504040204" pitchFamily="34" charset="0"/>
              </a:rPr>
              <a:t>～</a:t>
            </a:r>
            <a:r>
              <a:rPr lang="en-US" altLang="ja-JP" sz="2000" dirty="0">
                <a:latin typeface="+mn-ea"/>
                <a:cs typeface="Verdana" panose="020B0604030504040204" pitchFamily="34" charset="0"/>
              </a:rPr>
              <a:t>4.5kg @8bar</a:t>
            </a:r>
          </a:p>
          <a:p>
            <a:pPr marL="342900" indent="-342900">
              <a:buFont typeface="Arial" panose="020B0604020202020204" pitchFamily="34" charset="0"/>
              <a:buChar char="•"/>
            </a:pPr>
            <a:r>
              <a:rPr lang="ja-JP" altLang="en-US" sz="2000" dirty="0">
                <a:latin typeface="+mn-ea"/>
              </a:rPr>
              <a:t>分解能評価</a:t>
            </a:r>
            <a:r>
              <a:rPr lang="en-US" altLang="ja-JP" sz="2000" dirty="0">
                <a:latin typeface="+mn-ea"/>
              </a:rPr>
              <a:t>@Q</a:t>
            </a:r>
            <a:r>
              <a:rPr lang="ja-JP" altLang="en-US" sz="2000" dirty="0">
                <a:latin typeface="+mn-ea"/>
              </a:rPr>
              <a:t>値</a:t>
            </a:r>
            <a:endParaRPr lang="en-US" altLang="ja-JP" sz="2000" dirty="0">
              <a:latin typeface="+mn-ea"/>
            </a:endParaRPr>
          </a:p>
          <a:p>
            <a:pPr marL="342900" indent="-342900">
              <a:buFont typeface="Arial" panose="020B0604020202020204" pitchFamily="34" charset="0"/>
              <a:buChar char="•"/>
            </a:pPr>
            <a:r>
              <a:rPr lang="ja-JP" altLang="en-US" sz="2000" dirty="0">
                <a:latin typeface="+mn-ea"/>
              </a:rPr>
              <a:t>大型化のノウハウ</a:t>
            </a:r>
            <a:endParaRPr lang="en-US" altLang="ja-JP" sz="2000" dirty="0">
              <a:latin typeface="+mn-ea"/>
            </a:endParaRPr>
          </a:p>
        </p:txBody>
      </p:sp>
      <p:sp>
        <p:nvSpPr>
          <p:cNvPr id="17" name="テキスト ボックス 16"/>
          <p:cNvSpPr txBox="1"/>
          <p:nvPr/>
        </p:nvSpPr>
        <p:spPr>
          <a:xfrm>
            <a:off x="6940530" y="1994745"/>
            <a:ext cx="2069797" cy="707886"/>
          </a:xfrm>
          <a:prstGeom prst="rect">
            <a:avLst/>
          </a:prstGeom>
          <a:noFill/>
          <a:ln>
            <a:noFill/>
          </a:ln>
        </p:spPr>
        <p:txBody>
          <a:bodyPr wrap="none" rtlCol="0">
            <a:spAutoFit/>
          </a:bodyPr>
          <a:lstStyle/>
          <a:p>
            <a:r>
              <a:rPr lang="en-US" altLang="ja-JP" sz="2000" dirty="0">
                <a:latin typeface="+mn-ea"/>
                <a:cs typeface="Verdana" panose="020B0604030504040204" pitchFamily="34" charset="0"/>
              </a:rPr>
              <a:t>202?–</a:t>
            </a:r>
          </a:p>
          <a:p>
            <a:pPr marL="342900" indent="-342900">
              <a:buFont typeface="Arial" panose="020B0604020202020204" pitchFamily="34" charset="0"/>
              <a:buChar char="•"/>
            </a:pPr>
            <a:r>
              <a:rPr lang="ja-JP" altLang="en-US" sz="2000">
                <a:latin typeface="+mn-ea"/>
              </a:rPr>
              <a:t>地下物理測定</a:t>
            </a:r>
            <a:endParaRPr lang="en-US" altLang="ja-JP" sz="2000" dirty="0">
              <a:latin typeface="+mn-ea"/>
            </a:endParaRPr>
          </a:p>
        </p:txBody>
      </p:sp>
      <p:pic>
        <p:nvPicPr>
          <p:cNvPr id="18" name="図 17"/>
          <p:cNvPicPr>
            <a:picLocks noChangeAspect="1"/>
          </p:cNvPicPr>
          <p:nvPr/>
        </p:nvPicPr>
        <p:blipFill>
          <a:blip r:embed="rId3"/>
          <a:stretch>
            <a:fillRect/>
          </a:stretch>
        </p:blipFill>
        <p:spPr>
          <a:xfrm>
            <a:off x="2293555" y="950007"/>
            <a:ext cx="2896939" cy="2172704"/>
          </a:xfrm>
          <a:prstGeom prst="rect">
            <a:avLst/>
          </a:prstGeom>
        </p:spPr>
      </p:pic>
      <p:pic>
        <p:nvPicPr>
          <p:cNvPr id="19" name="図 18"/>
          <p:cNvPicPr>
            <a:picLocks noChangeAspect="1"/>
          </p:cNvPicPr>
          <p:nvPr/>
        </p:nvPicPr>
        <p:blipFill rotWithShape="1">
          <a:blip r:embed="rId4"/>
          <a:srcRect l="6651" t="15356" r="10329" b="14442"/>
          <a:stretch/>
        </p:blipFill>
        <p:spPr>
          <a:xfrm>
            <a:off x="3769828" y="2647938"/>
            <a:ext cx="3170702" cy="2010817"/>
          </a:xfrm>
          <a:prstGeom prst="rect">
            <a:avLst/>
          </a:prstGeom>
        </p:spPr>
      </p:pic>
      <p:sp>
        <p:nvSpPr>
          <p:cNvPr id="6" name="スライド番号プレースホルダー 5"/>
          <p:cNvSpPr>
            <a:spLocks noGrp="1"/>
          </p:cNvSpPr>
          <p:nvPr>
            <p:ph type="sldNum" sz="quarter" idx="12"/>
          </p:nvPr>
        </p:nvSpPr>
        <p:spPr/>
        <p:txBody>
          <a:bodyPr/>
          <a:lstStyle/>
          <a:p>
            <a:fld id="{E5E85C2D-2073-4350-A318-8CC6110534BB}" type="slidenum">
              <a:rPr kumimoji="1" lang="ja-JP" altLang="en-US" smtClean="0"/>
              <a:t>6</a:t>
            </a:fld>
            <a:endParaRPr kumimoji="1" lang="ja-JP" altLang="en-US"/>
          </a:p>
        </p:txBody>
      </p:sp>
    </p:spTree>
    <p:extLst>
      <p:ext uri="{BB962C8B-B14F-4D97-AF65-F5344CB8AC3E}">
        <p14:creationId xmlns:p14="http://schemas.microsoft.com/office/powerpoint/2010/main" val="122880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564" y="143348"/>
            <a:ext cx="7886700" cy="1325563"/>
          </a:xfrm>
        </p:spPr>
        <p:txBody>
          <a:bodyPr/>
          <a:lstStyle/>
          <a:p>
            <a:r>
              <a:rPr kumimoji="1" lang="en-US" altLang="ja-JP" dirty="0"/>
              <a:t>180L</a:t>
            </a:r>
            <a:r>
              <a:rPr kumimoji="1" lang="ja-JP" altLang="en-US" dirty="0"/>
              <a:t>試作機</a:t>
            </a:r>
          </a:p>
        </p:txBody>
      </p:sp>
      <p:sp>
        <p:nvSpPr>
          <p:cNvPr id="3" name="コンテンツ プレースホルダー 2"/>
          <p:cNvSpPr>
            <a:spLocks noGrp="1"/>
          </p:cNvSpPr>
          <p:nvPr>
            <p:ph idx="1"/>
          </p:nvPr>
        </p:nvSpPr>
        <p:spPr>
          <a:xfrm>
            <a:off x="259564" y="1372022"/>
            <a:ext cx="8527755" cy="1451114"/>
          </a:xfrm>
        </p:spPr>
        <p:txBody>
          <a:bodyPr>
            <a:normAutofit/>
          </a:bodyPr>
          <a:lstStyle/>
          <a:p>
            <a:r>
              <a:rPr kumimoji="1" lang="en-US" altLang="ja-JP" sz="2400" dirty="0"/>
              <a:t>1st</a:t>
            </a:r>
            <a:r>
              <a:rPr kumimoji="1" lang="ja-JP" altLang="en-US" sz="2400" dirty="0"/>
              <a:t> </a:t>
            </a:r>
            <a:r>
              <a:rPr kumimoji="1" lang="en-US" altLang="ja-JP" sz="2400" dirty="0"/>
              <a:t>phase</a:t>
            </a:r>
            <a:r>
              <a:rPr kumimoji="1" lang="ja-JP" altLang="en-US" sz="2400" dirty="0"/>
              <a:t>：小型の</a:t>
            </a:r>
            <a:r>
              <a:rPr kumimoji="1" lang="en-US" altLang="ja-JP" sz="2400" dirty="0"/>
              <a:t>TPC</a:t>
            </a:r>
            <a:r>
              <a:rPr kumimoji="1" lang="ja-JP" altLang="en-US" sz="2400" dirty="0"/>
              <a:t>（</a:t>
            </a:r>
            <a:r>
              <a:rPr kumimoji="1" lang="en-US" altLang="ja-JP" sz="2400" dirty="0"/>
              <a:t>3</a:t>
            </a:r>
            <a:r>
              <a:rPr kumimoji="1" lang="ja-JP" altLang="en-US" sz="2400" dirty="0"/>
              <a:t>ユニット）で</a:t>
            </a:r>
            <a:r>
              <a:rPr kumimoji="1" lang="en-US" altLang="ja-JP" sz="2400" dirty="0"/>
              <a:t>511keV</a:t>
            </a:r>
            <a:r>
              <a:rPr kumimoji="1" lang="ja-JP" altLang="en-US" sz="2400" dirty="0"/>
              <a:t>を見る</a:t>
            </a:r>
            <a:endParaRPr kumimoji="1" lang="en-US" altLang="ja-JP" sz="2400" dirty="0"/>
          </a:p>
          <a:p>
            <a:r>
              <a:rPr lang="en-US" altLang="ja-JP" sz="2400" dirty="0"/>
              <a:t>2nd</a:t>
            </a:r>
            <a:r>
              <a:rPr lang="ja-JP" altLang="en-US" sz="2400" dirty="0"/>
              <a:t> </a:t>
            </a:r>
            <a:r>
              <a:rPr lang="en-US" altLang="ja-JP" sz="2400" dirty="0"/>
              <a:t>phase</a:t>
            </a:r>
            <a:r>
              <a:rPr lang="ja-JP" altLang="en-US" sz="2400" dirty="0"/>
              <a:t>：</a:t>
            </a:r>
            <a:r>
              <a:rPr lang="en-US" altLang="ja-JP" sz="2400" dirty="0"/>
              <a:t>12</a:t>
            </a:r>
            <a:r>
              <a:rPr lang="ja-JP" altLang="en-US" sz="2400" dirty="0"/>
              <a:t>ユニットに拡張</a:t>
            </a:r>
            <a:endParaRPr lang="en-US" altLang="ja-JP" sz="2400" dirty="0"/>
          </a:p>
          <a:p>
            <a:r>
              <a:rPr kumimoji="1" lang="en-US" altLang="ja-JP" sz="2400" dirty="0"/>
              <a:t>3rd</a:t>
            </a:r>
            <a:r>
              <a:rPr kumimoji="1" lang="ja-JP" altLang="en-US" sz="2400" dirty="0"/>
              <a:t> </a:t>
            </a:r>
            <a:r>
              <a:rPr kumimoji="1" lang="en-US" altLang="ja-JP" sz="2400" dirty="0"/>
              <a:t>phase</a:t>
            </a:r>
            <a:r>
              <a:rPr kumimoji="1" lang="ja-JP" altLang="en-US" sz="2400" dirty="0"/>
              <a:t>：フルサイズ（</a:t>
            </a:r>
            <a:r>
              <a:rPr kumimoji="1" lang="en-US" altLang="ja-JP" sz="2400" dirty="0"/>
              <a:t>27</a:t>
            </a:r>
            <a:r>
              <a:rPr kumimoji="1" lang="ja-JP" altLang="en-US" sz="2400" dirty="0"/>
              <a:t>ユニット）で</a:t>
            </a:r>
            <a:r>
              <a:rPr kumimoji="1" lang="en-US" altLang="ja-JP" sz="2400" u="sng" dirty="0"/>
              <a:t>2.5MeV</a:t>
            </a:r>
            <a:r>
              <a:rPr kumimoji="1" lang="ja-JP" altLang="en-US" sz="2400" dirty="0"/>
              <a:t>の試験</a:t>
            </a:r>
            <a:endParaRPr kumimoji="1" lang="en-US" altLang="ja-JP" sz="2400" dirty="0"/>
          </a:p>
          <a:p>
            <a:endParaRPr kumimoji="1" lang="en-US" altLang="ja-JP" sz="2400" dirty="0"/>
          </a:p>
        </p:txBody>
      </p:sp>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l="3061" r="7407"/>
          <a:stretch/>
        </p:blipFill>
        <p:spPr>
          <a:xfrm>
            <a:off x="256094" y="3161165"/>
            <a:ext cx="4413184" cy="3696835"/>
          </a:xfrm>
          <a:prstGeom prst="rect">
            <a:avLst/>
          </a:prstGeom>
        </p:spPr>
      </p:pic>
      <p:sp>
        <p:nvSpPr>
          <p:cNvPr id="13" name="スライド番号プレースホルダー 12"/>
          <p:cNvSpPr>
            <a:spLocks noGrp="1"/>
          </p:cNvSpPr>
          <p:nvPr>
            <p:ph type="sldNum" sz="quarter" idx="12"/>
          </p:nvPr>
        </p:nvSpPr>
        <p:spPr/>
        <p:txBody>
          <a:bodyPr/>
          <a:lstStyle/>
          <a:p>
            <a:fld id="{E5E85C2D-2073-4350-A318-8CC6110534BB}" type="slidenum">
              <a:rPr kumimoji="1" lang="ja-JP" altLang="en-US" smtClean="0"/>
              <a:pPr/>
              <a:t>7</a:t>
            </a:fld>
            <a:endParaRPr kumimoji="1" lang="ja-JP" altLang="en-US"/>
          </a:p>
        </p:txBody>
      </p:sp>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t="3901" b="4058"/>
          <a:stretch/>
        </p:blipFill>
        <p:spPr>
          <a:xfrm rot="16200000">
            <a:off x="6051740" y="3157989"/>
            <a:ext cx="2280168" cy="2970178"/>
          </a:xfrm>
          <a:prstGeom prst="rect">
            <a:avLst/>
          </a:prstGeom>
        </p:spPr>
      </p:pic>
      <p:sp>
        <p:nvSpPr>
          <p:cNvPr id="14" name="正方形/長方形 13"/>
          <p:cNvSpPr/>
          <p:nvPr/>
        </p:nvSpPr>
        <p:spPr>
          <a:xfrm>
            <a:off x="6195485" y="5867109"/>
            <a:ext cx="1930354" cy="4421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a:t>1</a:t>
            </a:r>
            <a:r>
              <a:rPr kumimoji="1" lang="ja-JP" altLang="en-US" dirty="0"/>
              <a:t>ユニットは</a:t>
            </a:r>
            <a:r>
              <a:rPr kumimoji="1" lang="en-US" altLang="ja-JP" dirty="0"/>
              <a:t>56ch</a:t>
            </a:r>
            <a:endParaRPr kumimoji="1" lang="ja-JP" altLang="en-US" dirty="0"/>
          </a:p>
        </p:txBody>
      </p:sp>
      <p:sp>
        <p:nvSpPr>
          <p:cNvPr id="15" name="正方形/長方形 14"/>
          <p:cNvSpPr/>
          <p:nvPr/>
        </p:nvSpPr>
        <p:spPr>
          <a:xfrm>
            <a:off x="4669278" y="6419761"/>
            <a:ext cx="1930354" cy="4421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a:t>180L</a:t>
            </a:r>
            <a:r>
              <a:rPr kumimoji="1" lang="ja-JP" altLang="en-US" dirty="0"/>
              <a:t>の圧力容器</a:t>
            </a:r>
          </a:p>
        </p:txBody>
      </p:sp>
      <p:graphicFrame>
        <p:nvGraphicFramePr>
          <p:cNvPr id="5" name="表 4"/>
          <p:cNvGraphicFramePr>
            <a:graphicFrameLocks noGrp="1"/>
          </p:cNvGraphicFramePr>
          <p:nvPr>
            <p:extLst>
              <p:ext uri="{D42A27DB-BD31-4B8C-83A1-F6EECF244321}">
                <p14:modId xmlns:p14="http://schemas.microsoft.com/office/powerpoint/2010/main" val="2173218225"/>
              </p:ext>
            </p:extLst>
          </p:nvPr>
        </p:nvGraphicFramePr>
        <p:xfrm>
          <a:off x="5758774" y="177531"/>
          <a:ext cx="3177703" cy="1112520"/>
        </p:xfrm>
        <a:graphic>
          <a:graphicData uri="http://schemas.openxmlformats.org/drawingml/2006/table">
            <a:tbl>
              <a:tblPr firstRow="1" bandRow="1">
                <a:tableStyleId>{5C22544A-7EE6-4342-B048-85BDC9FD1C3A}</a:tableStyleId>
              </a:tblPr>
              <a:tblGrid>
                <a:gridCol w="2240280">
                  <a:extLst>
                    <a:ext uri="{9D8B030D-6E8A-4147-A177-3AD203B41FA5}">
                      <a16:colId xmlns:a16="http://schemas.microsoft.com/office/drawing/2014/main" val="2598757144"/>
                    </a:ext>
                  </a:extLst>
                </a:gridCol>
                <a:gridCol w="937423">
                  <a:extLst>
                    <a:ext uri="{9D8B030D-6E8A-4147-A177-3AD203B41FA5}">
                      <a16:colId xmlns:a16="http://schemas.microsoft.com/office/drawing/2014/main" val="2105814831"/>
                    </a:ext>
                  </a:extLst>
                </a:gridCol>
              </a:tblGrid>
              <a:tr h="370840">
                <a:tc gridSpan="2">
                  <a:txBody>
                    <a:bodyPr/>
                    <a:lstStyle/>
                    <a:p>
                      <a:pPr algn="ctr"/>
                      <a:r>
                        <a:rPr kumimoji="1" lang="ja-JP" altLang="en-US" dirty="0"/>
                        <a:t>電子の飛程長（</a:t>
                      </a:r>
                      <a:r>
                        <a:rPr kumimoji="1" lang="en-US" altLang="ja-JP" dirty="0"/>
                        <a:t>CSDA-range</a:t>
                      </a:r>
                      <a:r>
                        <a:rPr kumimoji="1" lang="ja-JP" altLang="en-US" dirty="0"/>
                        <a:t>）</a:t>
                      </a:r>
                    </a:p>
                  </a:txBody>
                  <a:tcPr/>
                </a:tc>
                <a:tc hMerge="1">
                  <a:txBody>
                    <a:bodyPr/>
                    <a:lstStyle/>
                    <a:p>
                      <a:endParaRPr kumimoji="1" lang="ja-JP" altLang="en-US" dirty="0"/>
                    </a:p>
                  </a:txBody>
                  <a:tcPr/>
                </a:tc>
                <a:extLst>
                  <a:ext uri="{0D108BD9-81ED-4DB2-BD59-A6C34878D82A}">
                    <a16:rowId xmlns:a16="http://schemas.microsoft.com/office/drawing/2014/main" val="40029279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511keV</a:t>
                      </a:r>
                      <a:r>
                        <a:rPr kumimoji="1" lang="ja-JP" altLang="en-US" dirty="0"/>
                        <a:t> </a:t>
                      </a:r>
                      <a:r>
                        <a:rPr kumimoji="1" lang="en-US" altLang="ja-JP" dirty="0"/>
                        <a:t>4</a:t>
                      </a:r>
                      <a:r>
                        <a:rPr kumimoji="1" lang="ja-JP" altLang="en-US" dirty="0"/>
                        <a:t>気圧</a:t>
                      </a:r>
                    </a:p>
                  </a:txBody>
                  <a:tcPr/>
                </a:tc>
                <a:tc>
                  <a:txBody>
                    <a:bodyPr/>
                    <a:lstStyle/>
                    <a:p>
                      <a:r>
                        <a:rPr kumimoji="1" lang="en-US" altLang="ja-JP" dirty="0"/>
                        <a:t>13cm</a:t>
                      </a:r>
                      <a:endParaRPr kumimoji="1" lang="ja-JP" altLang="en-US" dirty="0"/>
                    </a:p>
                  </a:txBody>
                  <a:tcPr/>
                </a:tc>
                <a:extLst>
                  <a:ext uri="{0D108BD9-81ED-4DB2-BD59-A6C34878D82A}">
                    <a16:rowId xmlns:a16="http://schemas.microsoft.com/office/drawing/2014/main" val="1384763520"/>
                  </a:ext>
                </a:extLst>
              </a:tr>
              <a:tr h="370840">
                <a:tc>
                  <a:txBody>
                    <a:bodyPr/>
                    <a:lstStyle/>
                    <a:p>
                      <a:r>
                        <a:rPr kumimoji="1" lang="en-US" altLang="ja-JP" dirty="0"/>
                        <a:t>2.5MeV(Q</a:t>
                      </a:r>
                      <a:r>
                        <a:rPr kumimoji="1" lang="ja-JP" altLang="en-US" dirty="0"/>
                        <a:t>値</a:t>
                      </a:r>
                      <a:r>
                        <a:rPr kumimoji="1" lang="en-US" altLang="ja-JP" dirty="0"/>
                        <a:t>)</a:t>
                      </a:r>
                      <a:r>
                        <a:rPr kumimoji="1" lang="ja-JP" altLang="en-US" dirty="0"/>
                        <a:t> </a:t>
                      </a:r>
                      <a:r>
                        <a:rPr kumimoji="1" lang="en-US" altLang="ja-JP" dirty="0"/>
                        <a:t>8</a:t>
                      </a:r>
                      <a:r>
                        <a:rPr kumimoji="1" lang="ja-JP" altLang="en-US" dirty="0"/>
                        <a:t>気圧</a:t>
                      </a:r>
                    </a:p>
                  </a:txBody>
                  <a:tcPr/>
                </a:tc>
                <a:tc>
                  <a:txBody>
                    <a:bodyPr/>
                    <a:lstStyle/>
                    <a:p>
                      <a:r>
                        <a:rPr kumimoji="1" lang="en-US" altLang="ja-JP" dirty="0"/>
                        <a:t>40cm</a:t>
                      </a:r>
                      <a:endParaRPr kumimoji="1" lang="ja-JP" altLang="en-US" dirty="0"/>
                    </a:p>
                  </a:txBody>
                  <a:tcPr/>
                </a:tc>
                <a:extLst>
                  <a:ext uri="{0D108BD9-81ED-4DB2-BD59-A6C34878D82A}">
                    <a16:rowId xmlns:a16="http://schemas.microsoft.com/office/drawing/2014/main" val="992095358"/>
                  </a:ext>
                </a:extLst>
              </a:tr>
            </a:tbl>
          </a:graphicData>
        </a:graphic>
      </p:graphicFrame>
      <p:cxnSp>
        <p:nvCxnSpPr>
          <p:cNvPr id="7" name="直線矢印コネクタ 6"/>
          <p:cNvCxnSpPr/>
          <p:nvPr/>
        </p:nvCxnSpPr>
        <p:spPr>
          <a:xfrm>
            <a:off x="6634263" y="3752995"/>
            <a:ext cx="1297022" cy="2594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070043" y="4800004"/>
            <a:ext cx="1147863" cy="4421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b="1" dirty="0">
                <a:solidFill>
                  <a:srgbClr val="FF0000"/>
                </a:solidFill>
              </a:rPr>
              <a:t>～</a:t>
            </a:r>
            <a:r>
              <a:rPr kumimoji="1" lang="en-US" altLang="ja-JP" b="1" dirty="0">
                <a:solidFill>
                  <a:srgbClr val="FF0000"/>
                </a:solidFill>
              </a:rPr>
              <a:t>40cm</a:t>
            </a:r>
            <a:endParaRPr kumimoji="1" lang="ja-JP" altLang="en-US" b="1" dirty="0">
              <a:solidFill>
                <a:srgbClr val="FF0000"/>
              </a:solidFill>
            </a:endParaRPr>
          </a:p>
        </p:txBody>
      </p:sp>
      <p:cxnSp>
        <p:nvCxnSpPr>
          <p:cNvPr id="17" name="直線矢印コネクタ 16"/>
          <p:cNvCxnSpPr>
            <a:cxnSpLocks/>
          </p:cNvCxnSpPr>
          <p:nvPr/>
        </p:nvCxnSpPr>
        <p:spPr>
          <a:xfrm flipH="1">
            <a:off x="2217906" y="4348264"/>
            <a:ext cx="191311" cy="134565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6660204" y="3323788"/>
            <a:ext cx="1147863" cy="4421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b="1" dirty="0">
                <a:solidFill>
                  <a:srgbClr val="FF0000"/>
                </a:solidFill>
              </a:rPr>
              <a:t>～</a:t>
            </a:r>
            <a:r>
              <a:rPr kumimoji="1" lang="en-US" altLang="ja-JP" b="1" dirty="0">
                <a:solidFill>
                  <a:srgbClr val="FF0000"/>
                </a:solidFill>
              </a:rPr>
              <a:t>7cm</a:t>
            </a:r>
            <a:endParaRPr kumimoji="1" lang="ja-JP" altLang="en-US" b="1" dirty="0">
              <a:solidFill>
                <a:srgbClr val="FF0000"/>
              </a:solidFill>
            </a:endParaRPr>
          </a:p>
        </p:txBody>
      </p:sp>
      <p:sp>
        <p:nvSpPr>
          <p:cNvPr id="20" name="吹き出し: 角を丸めた四角形 19"/>
          <p:cNvSpPr/>
          <p:nvPr/>
        </p:nvSpPr>
        <p:spPr>
          <a:xfrm>
            <a:off x="5298331" y="2799541"/>
            <a:ext cx="2081719" cy="504792"/>
          </a:xfrm>
          <a:prstGeom prst="wedgeRoundRectCallout">
            <a:avLst>
              <a:gd name="adj1" fmla="val -24614"/>
              <a:gd name="adj2" fmla="val -8781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aseline="30000" dirty="0"/>
              <a:t>136</a:t>
            </a:r>
            <a:r>
              <a:rPr kumimoji="1" lang="en-US" altLang="ja-JP" dirty="0"/>
              <a:t>Xe</a:t>
            </a:r>
            <a:r>
              <a:rPr kumimoji="1" lang="ja-JP" altLang="en-US" dirty="0"/>
              <a:t> </a:t>
            </a:r>
            <a:r>
              <a:rPr kumimoji="1" lang="en-US" altLang="ja-JP" dirty="0"/>
              <a:t>0νββ</a:t>
            </a:r>
            <a:r>
              <a:rPr kumimoji="1" lang="ja-JP" altLang="en-US" dirty="0"/>
              <a:t>の</a:t>
            </a:r>
            <a:r>
              <a:rPr kumimoji="1" lang="en-US" altLang="ja-JP" b="1" dirty="0"/>
              <a:t>Q</a:t>
            </a:r>
            <a:r>
              <a:rPr kumimoji="1" lang="ja-JP" altLang="en-US" b="1" dirty="0"/>
              <a:t>値</a:t>
            </a:r>
          </a:p>
        </p:txBody>
      </p:sp>
    </p:spTree>
    <p:extLst>
      <p:ext uri="{BB962C8B-B14F-4D97-AF65-F5344CB8AC3E}">
        <p14:creationId xmlns:p14="http://schemas.microsoft.com/office/powerpoint/2010/main" val="3674341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8271" y="92565"/>
            <a:ext cx="7393531" cy="1325563"/>
          </a:xfrm>
        </p:spPr>
        <p:txBody>
          <a:bodyPr/>
          <a:lstStyle/>
          <a:p>
            <a:r>
              <a:rPr lang="ja-JP" altLang="en-US" dirty="0"/>
              <a:t>ポンプ故障　（</a:t>
            </a:r>
            <a:r>
              <a:rPr lang="en-US" altLang="ja-JP" dirty="0"/>
              <a:t>5</a:t>
            </a:r>
            <a:r>
              <a:rPr lang="ja-JP" altLang="en-US" dirty="0"/>
              <a:t>月ごろ）</a:t>
            </a:r>
            <a:endParaRPr kumimoji="1" lang="ja-JP" altLang="en-US" dirty="0"/>
          </a:p>
        </p:txBody>
      </p:sp>
      <p:sp>
        <p:nvSpPr>
          <p:cNvPr id="3" name="コンテンツ プレースホルダー 2"/>
          <p:cNvSpPr>
            <a:spLocks noGrp="1"/>
          </p:cNvSpPr>
          <p:nvPr>
            <p:ph idx="1"/>
          </p:nvPr>
        </p:nvSpPr>
        <p:spPr>
          <a:xfrm>
            <a:off x="559846" y="1364665"/>
            <a:ext cx="8333360" cy="2078514"/>
          </a:xfrm>
        </p:spPr>
        <p:txBody>
          <a:bodyPr/>
          <a:lstStyle/>
          <a:p>
            <a:r>
              <a:rPr lang="ja-JP" altLang="en-US" dirty="0"/>
              <a:t>ドライポンプ：排気口から煙を吹く</a:t>
            </a:r>
            <a:endParaRPr lang="en-US" altLang="ja-JP" dirty="0"/>
          </a:p>
          <a:p>
            <a:r>
              <a:rPr lang="ja-JP" altLang="en-US" dirty="0"/>
              <a:t>循環ポンプ：電圧をかけても動かない</a:t>
            </a:r>
            <a:endParaRPr lang="en-US" altLang="ja-JP" dirty="0"/>
          </a:p>
          <a:p>
            <a:r>
              <a:rPr lang="ja-JP" altLang="en-US" dirty="0"/>
              <a:t>昇圧ポンプ：リークが発生。キセノンに不純物混入</a:t>
            </a:r>
            <a:endParaRPr lang="en-US" altLang="ja-JP" dirty="0"/>
          </a:p>
          <a:p>
            <a:pPr marL="0" indent="0">
              <a:buNone/>
            </a:pPr>
            <a:r>
              <a:rPr lang="ja-JP" altLang="en-US" dirty="0"/>
              <a:t>⇒簡易蒸留でキセノン純化 ＆ ガスシステムの更新</a:t>
            </a:r>
            <a:endParaRPr lang="en-US" altLang="ja-JP" dirty="0"/>
          </a:p>
        </p:txBody>
      </p:sp>
      <p:sp>
        <p:nvSpPr>
          <p:cNvPr id="5" name="四角形: 角を丸くする 4"/>
          <p:cNvSpPr/>
          <p:nvPr/>
        </p:nvSpPr>
        <p:spPr>
          <a:xfrm>
            <a:off x="3662969" y="5137825"/>
            <a:ext cx="2127115" cy="16018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検出器</a:t>
            </a:r>
          </a:p>
        </p:txBody>
      </p:sp>
      <p:sp>
        <p:nvSpPr>
          <p:cNvPr id="6" name="矢印: 右 5"/>
          <p:cNvSpPr/>
          <p:nvPr/>
        </p:nvSpPr>
        <p:spPr>
          <a:xfrm flipH="1">
            <a:off x="3807770" y="3574198"/>
            <a:ext cx="1407268" cy="12451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循環</a:t>
            </a:r>
            <a:endParaRPr kumimoji="1" lang="en-US" altLang="ja-JP" dirty="0"/>
          </a:p>
          <a:p>
            <a:pPr algn="ctr"/>
            <a:r>
              <a:rPr kumimoji="1" lang="ja-JP" altLang="en-US" dirty="0"/>
              <a:t>ポンプ</a:t>
            </a:r>
          </a:p>
        </p:txBody>
      </p:sp>
      <p:cxnSp>
        <p:nvCxnSpPr>
          <p:cNvPr id="8" name="コネクタ: カギ線 7"/>
          <p:cNvCxnSpPr>
            <a:cxnSpLocks/>
            <a:stCxn id="5" idx="1"/>
            <a:endCxn id="6" idx="3"/>
          </p:cNvCxnSpPr>
          <p:nvPr/>
        </p:nvCxnSpPr>
        <p:spPr>
          <a:xfrm rot="10800000" flipH="1">
            <a:off x="3662968" y="4196768"/>
            <a:ext cx="144801" cy="1741968"/>
          </a:xfrm>
          <a:prstGeom prst="bentConnector3">
            <a:avLst>
              <a:gd name="adj1" fmla="val -15787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コネクタ: カギ線 10"/>
          <p:cNvCxnSpPr>
            <a:cxnSpLocks/>
            <a:stCxn id="6" idx="1"/>
            <a:endCxn id="5" idx="3"/>
          </p:cNvCxnSpPr>
          <p:nvPr/>
        </p:nvCxnSpPr>
        <p:spPr>
          <a:xfrm>
            <a:off x="5215038" y="4196768"/>
            <a:ext cx="575046" cy="1741968"/>
          </a:xfrm>
          <a:prstGeom prst="bentConnector3">
            <a:avLst>
              <a:gd name="adj1" fmla="val 13975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矢印: 右 22"/>
          <p:cNvSpPr/>
          <p:nvPr/>
        </p:nvSpPr>
        <p:spPr>
          <a:xfrm flipH="1">
            <a:off x="6365131" y="3574198"/>
            <a:ext cx="1407268" cy="12451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昇圧</a:t>
            </a:r>
            <a:endParaRPr kumimoji="1" lang="en-US" altLang="ja-JP" dirty="0"/>
          </a:p>
          <a:p>
            <a:pPr algn="ctr"/>
            <a:r>
              <a:rPr kumimoji="1" lang="ja-JP" altLang="en-US" dirty="0"/>
              <a:t>ポンプ</a:t>
            </a:r>
          </a:p>
        </p:txBody>
      </p:sp>
      <p:sp>
        <p:nvSpPr>
          <p:cNvPr id="28" name="四角形: 上の 2 つの角を丸める 27"/>
          <p:cNvSpPr/>
          <p:nvPr/>
        </p:nvSpPr>
        <p:spPr>
          <a:xfrm>
            <a:off x="7548663" y="4620301"/>
            <a:ext cx="1070043" cy="1807724"/>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dirty="0"/>
              <a:t>ガス</a:t>
            </a:r>
            <a:endParaRPr kumimoji="1" lang="en-US" altLang="ja-JP" dirty="0"/>
          </a:p>
          <a:p>
            <a:pPr algn="ctr"/>
            <a:r>
              <a:rPr kumimoji="1" lang="ja-JP" altLang="en-US" dirty="0"/>
              <a:t>ストレージ</a:t>
            </a:r>
          </a:p>
        </p:txBody>
      </p:sp>
      <p:cxnSp>
        <p:nvCxnSpPr>
          <p:cNvPr id="30" name="コネクタ: カギ線 29"/>
          <p:cNvCxnSpPr>
            <a:cxnSpLocks/>
            <a:stCxn id="28" idx="3"/>
            <a:endCxn id="23" idx="1"/>
          </p:cNvCxnSpPr>
          <p:nvPr/>
        </p:nvCxnSpPr>
        <p:spPr>
          <a:xfrm rot="16200000" flipV="1">
            <a:off x="7716276" y="4252892"/>
            <a:ext cx="423533" cy="311286"/>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矢印: 右 39"/>
          <p:cNvSpPr/>
          <p:nvPr/>
        </p:nvSpPr>
        <p:spPr>
          <a:xfrm flipH="1">
            <a:off x="770110" y="5468230"/>
            <a:ext cx="1407268" cy="12451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ドライ</a:t>
            </a:r>
            <a:endParaRPr kumimoji="1" lang="en-US" altLang="ja-JP" dirty="0"/>
          </a:p>
          <a:p>
            <a:pPr algn="ctr"/>
            <a:r>
              <a:rPr kumimoji="1" lang="ja-JP" altLang="en-US" dirty="0"/>
              <a:t>ポンプ</a:t>
            </a:r>
          </a:p>
        </p:txBody>
      </p:sp>
      <p:sp>
        <p:nvSpPr>
          <p:cNvPr id="49" name="矢印: 右 48"/>
          <p:cNvSpPr/>
          <p:nvPr/>
        </p:nvSpPr>
        <p:spPr>
          <a:xfrm flipH="1">
            <a:off x="770110" y="3588789"/>
            <a:ext cx="1407268" cy="12451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ターボ</a:t>
            </a:r>
            <a:endParaRPr kumimoji="1" lang="en-US" altLang="ja-JP" dirty="0"/>
          </a:p>
          <a:p>
            <a:pPr algn="ctr"/>
            <a:r>
              <a:rPr kumimoji="1" lang="ja-JP" altLang="en-US" dirty="0"/>
              <a:t>ポンプ</a:t>
            </a:r>
          </a:p>
        </p:txBody>
      </p:sp>
      <p:cxnSp>
        <p:nvCxnSpPr>
          <p:cNvPr id="51" name="直線コネクタ 50"/>
          <p:cNvCxnSpPr>
            <a:cxnSpLocks/>
            <a:stCxn id="49" idx="1"/>
            <a:endCxn id="6" idx="3"/>
          </p:cNvCxnSpPr>
          <p:nvPr/>
        </p:nvCxnSpPr>
        <p:spPr>
          <a:xfrm flipV="1">
            <a:off x="2177378" y="4196768"/>
            <a:ext cx="1630392" cy="145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cxnSpLocks/>
            <a:stCxn id="23" idx="3"/>
            <a:endCxn id="6" idx="1"/>
          </p:cNvCxnSpPr>
          <p:nvPr/>
        </p:nvCxnSpPr>
        <p:spPr>
          <a:xfrm flipH="1">
            <a:off x="5215038" y="4196768"/>
            <a:ext cx="11500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コネクタ: カギ線 54"/>
          <p:cNvCxnSpPr>
            <a:stCxn id="49" idx="3"/>
            <a:endCxn id="40" idx="1"/>
          </p:cNvCxnSpPr>
          <p:nvPr/>
        </p:nvCxnSpPr>
        <p:spPr>
          <a:xfrm rot="10800000" flipH="1" flipV="1">
            <a:off x="770110" y="4211358"/>
            <a:ext cx="1407268" cy="1879441"/>
          </a:xfrm>
          <a:prstGeom prst="bentConnector5">
            <a:avLst>
              <a:gd name="adj1" fmla="val -16244"/>
              <a:gd name="adj2" fmla="val 50000"/>
              <a:gd name="adj3" fmla="val 116244"/>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スライド番号プレースホルダー 76"/>
          <p:cNvSpPr>
            <a:spLocks noGrp="1"/>
          </p:cNvSpPr>
          <p:nvPr>
            <p:ph type="sldNum" sz="quarter" idx="12"/>
          </p:nvPr>
        </p:nvSpPr>
        <p:spPr/>
        <p:txBody>
          <a:bodyPr/>
          <a:lstStyle/>
          <a:p>
            <a:fld id="{E5E85C2D-2073-4350-A318-8CC6110534BB}" type="slidenum">
              <a:rPr kumimoji="1" lang="ja-JP" altLang="en-US" smtClean="0"/>
              <a:t>8</a:t>
            </a:fld>
            <a:endParaRPr kumimoji="1" lang="ja-JP" altLang="en-US"/>
          </a:p>
        </p:txBody>
      </p:sp>
    </p:spTree>
    <p:extLst>
      <p:ext uri="{BB962C8B-B14F-4D97-AF65-F5344CB8AC3E}">
        <p14:creationId xmlns:p14="http://schemas.microsoft.com/office/powerpoint/2010/main" val="412410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2"/>
          <a:stretch>
            <a:fillRect/>
          </a:stretch>
        </p:blipFill>
        <p:spPr>
          <a:xfrm>
            <a:off x="5687438" y="6050"/>
            <a:ext cx="3456562" cy="2592422"/>
          </a:xfrm>
          <a:prstGeom prst="rect">
            <a:avLst/>
          </a:prstGeom>
        </p:spPr>
      </p:pic>
      <p:sp>
        <p:nvSpPr>
          <p:cNvPr id="2" name="タイトル 1"/>
          <p:cNvSpPr>
            <a:spLocks noGrp="1"/>
          </p:cNvSpPr>
          <p:nvPr>
            <p:ph type="title"/>
          </p:nvPr>
        </p:nvSpPr>
        <p:spPr>
          <a:xfrm>
            <a:off x="298315" y="92565"/>
            <a:ext cx="7733487" cy="1325563"/>
          </a:xfrm>
        </p:spPr>
        <p:txBody>
          <a:bodyPr/>
          <a:lstStyle/>
          <a:p>
            <a:r>
              <a:rPr lang="ja-JP" altLang="en-US" dirty="0"/>
              <a:t>新ガスシステム</a:t>
            </a:r>
            <a:endParaRPr kumimoji="1" lang="ja-JP" altLang="en-US" dirty="0"/>
          </a:p>
        </p:txBody>
      </p:sp>
      <p:pic>
        <p:nvPicPr>
          <p:cNvPr id="4" name="図 3"/>
          <p:cNvPicPr>
            <a:picLocks noChangeAspect="1"/>
          </p:cNvPicPr>
          <p:nvPr/>
        </p:nvPicPr>
        <p:blipFill rotWithShape="1">
          <a:blip r:embed="rId3"/>
          <a:srcRect l="985" t="14792" r="4157" b="8463"/>
          <a:stretch/>
        </p:blipFill>
        <p:spPr>
          <a:xfrm>
            <a:off x="1103264" y="2627130"/>
            <a:ext cx="6795595" cy="4126011"/>
          </a:xfrm>
          <a:prstGeom prst="rect">
            <a:avLst/>
          </a:prstGeom>
        </p:spPr>
      </p:pic>
      <p:pic>
        <p:nvPicPr>
          <p:cNvPr id="9" name="図 8"/>
          <p:cNvPicPr>
            <a:picLocks noChangeAspect="1"/>
          </p:cNvPicPr>
          <p:nvPr/>
        </p:nvPicPr>
        <p:blipFill rotWithShape="1">
          <a:blip r:embed="rId4"/>
          <a:srcRect l="49858" t="29749" r="31915" b="48824"/>
          <a:stretch/>
        </p:blipFill>
        <p:spPr>
          <a:xfrm>
            <a:off x="3980312" y="1413212"/>
            <a:ext cx="1443821" cy="1151686"/>
          </a:xfrm>
          <a:prstGeom prst="rect">
            <a:avLst/>
          </a:prstGeom>
        </p:spPr>
      </p:pic>
      <p:sp>
        <p:nvSpPr>
          <p:cNvPr id="21" name="正方形/長方形 20"/>
          <p:cNvSpPr/>
          <p:nvPr/>
        </p:nvSpPr>
        <p:spPr>
          <a:xfrm>
            <a:off x="3715692" y="1110835"/>
            <a:ext cx="1708442" cy="4101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400" dirty="0"/>
              <a:t>新調（高かった・・・）</a:t>
            </a:r>
            <a:endParaRPr kumimoji="1" lang="en-US" altLang="ja-JP" sz="1400" dirty="0"/>
          </a:p>
          <a:p>
            <a:pPr algn="ctr"/>
            <a:r>
              <a:rPr kumimoji="1" lang="en-US" altLang="ja-JP" sz="1400" dirty="0"/>
              <a:t>MB-601HPAL</a:t>
            </a:r>
            <a:endParaRPr kumimoji="1" lang="ja-JP" altLang="en-US" sz="1400" dirty="0"/>
          </a:p>
        </p:txBody>
      </p:sp>
      <p:sp>
        <p:nvSpPr>
          <p:cNvPr id="22" name="楕円 21"/>
          <p:cNvSpPr/>
          <p:nvPr/>
        </p:nvSpPr>
        <p:spPr>
          <a:xfrm>
            <a:off x="3715691" y="4299543"/>
            <a:ext cx="366407" cy="4388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p:cNvCxnSpPr>
            <a:cxnSpLocks/>
            <a:stCxn id="9" idx="2"/>
            <a:endCxn id="22" idx="7"/>
          </p:cNvCxnSpPr>
          <p:nvPr/>
        </p:nvCxnSpPr>
        <p:spPr>
          <a:xfrm flipH="1">
            <a:off x="4028439" y="2564898"/>
            <a:ext cx="673784" cy="179891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楕円 33"/>
          <p:cNvSpPr/>
          <p:nvPr/>
        </p:nvSpPr>
        <p:spPr>
          <a:xfrm>
            <a:off x="2670282" y="2683403"/>
            <a:ext cx="1411815" cy="515825"/>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4981530" y="3314728"/>
            <a:ext cx="1198727" cy="984815"/>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p:nvPr/>
        </p:nvSpPr>
        <p:spPr>
          <a:xfrm>
            <a:off x="3217389" y="4308788"/>
            <a:ext cx="427059" cy="515825"/>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478604" y="5119797"/>
            <a:ext cx="1784323" cy="1533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58783" y="1466843"/>
            <a:ext cx="3172136" cy="68526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400" dirty="0"/>
              <a:t>循環＋純化</a:t>
            </a:r>
            <a:endParaRPr kumimoji="1" lang="en-US" altLang="ja-JP" sz="1400" dirty="0"/>
          </a:p>
          <a:p>
            <a:r>
              <a:rPr kumimoji="1" lang="ja-JP" altLang="en-US" sz="1400" dirty="0"/>
              <a:t>・モレキュラーシーブ：</a:t>
            </a:r>
            <a:r>
              <a:rPr kumimoji="1" lang="en-US" altLang="ja-JP" sz="1400" dirty="0"/>
              <a:t>O2</a:t>
            </a:r>
            <a:r>
              <a:rPr kumimoji="1" lang="ja-JP" altLang="en-US" sz="1400" dirty="0" err="1"/>
              <a:t>、</a:t>
            </a:r>
            <a:r>
              <a:rPr kumimoji="1" lang="en-US" altLang="ja-JP" sz="1400" dirty="0"/>
              <a:t>H2O</a:t>
            </a:r>
            <a:r>
              <a:rPr kumimoji="1" lang="ja-JP" altLang="en-US" sz="1400" dirty="0" err="1"/>
              <a:t>、</a:t>
            </a:r>
            <a:r>
              <a:rPr kumimoji="1" lang="en-US" altLang="ja-JP" sz="1400" dirty="0"/>
              <a:t>CO2</a:t>
            </a:r>
          </a:p>
          <a:p>
            <a:r>
              <a:rPr kumimoji="1" lang="ja-JP" altLang="en-US" sz="1400" dirty="0"/>
              <a:t>・ゲッター：</a:t>
            </a:r>
            <a:r>
              <a:rPr kumimoji="1" lang="en-US" altLang="ja-JP" sz="1400" dirty="0"/>
              <a:t>N2</a:t>
            </a:r>
            <a:endParaRPr kumimoji="1" lang="ja-JP" altLang="en-US" sz="1400" dirty="0"/>
          </a:p>
        </p:txBody>
      </p:sp>
      <p:cxnSp>
        <p:nvCxnSpPr>
          <p:cNvPr id="36" name="直線矢印コネクタ 35"/>
          <p:cNvCxnSpPr>
            <a:cxnSpLocks/>
            <a:stCxn id="34" idx="1"/>
          </p:cNvCxnSpPr>
          <p:nvPr/>
        </p:nvCxnSpPr>
        <p:spPr>
          <a:xfrm flipH="1" flipV="1">
            <a:off x="1540342" y="2062640"/>
            <a:ext cx="1336696" cy="696304"/>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2670282" y="6036223"/>
            <a:ext cx="1436709" cy="80573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400" dirty="0"/>
              <a:t>純度モニター</a:t>
            </a:r>
            <a:endParaRPr kumimoji="1" lang="en-US" altLang="ja-JP" sz="1400" dirty="0"/>
          </a:p>
          <a:p>
            <a:r>
              <a:rPr kumimoji="1" lang="ja-JP" altLang="en-US" sz="1400" dirty="0"/>
              <a:t>・露点系：水分</a:t>
            </a:r>
            <a:endParaRPr kumimoji="1" lang="en-US" altLang="ja-JP" sz="1400" dirty="0"/>
          </a:p>
          <a:p>
            <a:r>
              <a:rPr kumimoji="1" lang="ja-JP" altLang="en-US" sz="1400" dirty="0"/>
              <a:t>・</a:t>
            </a:r>
            <a:r>
              <a:rPr kumimoji="1" lang="en-US" altLang="ja-JP" sz="1400" dirty="0"/>
              <a:t>RGA</a:t>
            </a:r>
            <a:endParaRPr kumimoji="1" lang="ja-JP" altLang="en-US" sz="1400" dirty="0"/>
          </a:p>
        </p:txBody>
      </p:sp>
      <p:sp>
        <p:nvSpPr>
          <p:cNvPr id="24" name="楕円 23"/>
          <p:cNvSpPr/>
          <p:nvPr/>
        </p:nvSpPr>
        <p:spPr>
          <a:xfrm>
            <a:off x="2616870" y="3541387"/>
            <a:ext cx="729444" cy="515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 name="直線矢印コネクタ 51"/>
          <p:cNvCxnSpPr>
            <a:cxnSpLocks/>
            <a:stCxn id="41" idx="4"/>
            <a:endCxn id="45" idx="0"/>
          </p:cNvCxnSpPr>
          <p:nvPr/>
        </p:nvCxnSpPr>
        <p:spPr>
          <a:xfrm flipH="1">
            <a:off x="3388637" y="4824613"/>
            <a:ext cx="42282" cy="1211610"/>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cxnSpLocks/>
            <a:stCxn id="35" idx="5"/>
          </p:cNvCxnSpPr>
          <p:nvPr/>
        </p:nvCxnSpPr>
        <p:spPr>
          <a:xfrm>
            <a:off x="6004707" y="4155320"/>
            <a:ext cx="1498561" cy="1731438"/>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7415719" y="5886758"/>
            <a:ext cx="1559668" cy="80573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kumimoji="1" lang="en-US" altLang="ja-JP" sz="1400" dirty="0"/>
              <a:t>8</a:t>
            </a:r>
            <a:r>
              <a:rPr kumimoji="1" lang="ja-JP" altLang="en-US" sz="1400" dirty="0"/>
              <a:t>気圧</a:t>
            </a:r>
            <a:r>
              <a:rPr kumimoji="1" lang="en-US" altLang="ja-JP" sz="1400" dirty="0"/>
              <a:t>180L</a:t>
            </a:r>
            <a:r>
              <a:rPr kumimoji="1" lang="ja-JP" altLang="en-US" sz="1400" dirty="0"/>
              <a:t>を回収可能なストレージボンベ</a:t>
            </a:r>
          </a:p>
        </p:txBody>
      </p:sp>
      <p:pic>
        <p:nvPicPr>
          <p:cNvPr id="12" name="図 11"/>
          <p:cNvPicPr>
            <a:picLocks noChangeAspect="1"/>
          </p:cNvPicPr>
          <p:nvPr/>
        </p:nvPicPr>
        <p:blipFill rotWithShape="1">
          <a:blip r:embed="rId5"/>
          <a:srcRect l="29149" t="34971" r="55248" b="43807"/>
          <a:stretch/>
        </p:blipFill>
        <p:spPr>
          <a:xfrm>
            <a:off x="584118" y="5568779"/>
            <a:ext cx="1220243" cy="1126165"/>
          </a:xfrm>
          <a:prstGeom prst="rect">
            <a:avLst/>
          </a:prstGeom>
        </p:spPr>
      </p:pic>
      <p:sp>
        <p:nvSpPr>
          <p:cNvPr id="10" name="正方形/長方形 9"/>
          <p:cNvSpPr/>
          <p:nvPr/>
        </p:nvSpPr>
        <p:spPr>
          <a:xfrm>
            <a:off x="658909" y="5119797"/>
            <a:ext cx="1046111" cy="53424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400" dirty="0"/>
              <a:t>新調</a:t>
            </a:r>
            <a:endParaRPr kumimoji="1" lang="en-US" altLang="ja-JP" sz="1400" dirty="0"/>
          </a:p>
          <a:p>
            <a:pPr algn="ctr"/>
            <a:r>
              <a:rPr kumimoji="1" lang="en-US" altLang="ja-JP" sz="1400" dirty="0"/>
              <a:t>ISP-250C</a:t>
            </a:r>
            <a:endParaRPr kumimoji="1" lang="ja-JP" altLang="en-US" sz="1400" dirty="0"/>
          </a:p>
        </p:txBody>
      </p:sp>
      <p:cxnSp>
        <p:nvCxnSpPr>
          <p:cNvPr id="14" name="直線矢印コネクタ 13"/>
          <p:cNvCxnSpPr>
            <a:cxnSpLocks/>
            <a:endCxn id="24" idx="3"/>
          </p:cNvCxnSpPr>
          <p:nvPr/>
        </p:nvCxnSpPr>
        <p:spPr>
          <a:xfrm flipV="1">
            <a:off x="1577898" y="3981671"/>
            <a:ext cx="1145797" cy="136990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スライド番号プレースホルダー 69"/>
          <p:cNvSpPr>
            <a:spLocks noGrp="1"/>
          </p:cNvSpPr>
          <p:nvPr>
            <p:ph type="sldNum" sz="quarter" idx="12"/>
          </p:nvPr>
        </p:nvSpPr>
        <p:spPr/>
        <p:txBody>
          <a:bodyPr/>
          <a:lstStyle/>
          <a:p>
            <a:fld id="{E5E85C2D-2073-4350-A318-8CC6110534BB}" type="slidenum">
              <a:rPr kumimoji="1" lang="ja-JP" altLang="en-US" smtClean="0"/>
              <a:t>9</a:t>
            </a:fld>
            <a:endParaRPr kumimoji="1" lang="ja-JP" altLang="en-US"/>
          </a:p>
        </p:txBody>
      </p:sp>
    </p:spTree>
    <p:extLst>
      <p:ext uri="{BB962C8B-B14F-4D97-AF65-F5344CB8AC3E}">
        <p14:creationId xmlns:p14="http://schemas.microsoft.com/office/powerpoint/2010/main" val="36788581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 Pゴシック＋Arial">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6" id="{018D1E34-69B1-44FD-B547-41DBFC3EACCD}" vid="{92AA6B8B-F6D6-4A44-BB79-29409E9F358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2733</TotalTime>
  <Words>1883</Words>
  <Application>Microsoft Office PowerPoint</Application>
  <PresentationFormat>画面に合わせる (4:3)</PresentationFormat>
  <Paragraphs>490</Paragraphs>
  <Slides>32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32</vt:i4>
      </vt:variant>
    </vt:vector>
  </HeadingPairs>
  <TitlesOfParts>
    <vt:vector size="43" baseType="lpstr">
      <vt:lpstr>Hiragino Kaku Gothic Pro W3</vt:lpstr>
      <vt:lpstr>ＭＳ Ｐゴシック</vt:lpstr>
      <vt:lpstr>ＭＳ ゴシック</vt:lpstr>
      <vt:lpstr>游ゴシック</vt:lpstr>
      <vt:lpstr>Arial</vt:lpstr>
      <vt:lpstr>Arial Black</vt:lpstr>
      <vt:lpstr>Cambria Math</vt:lpstr>
      <vt:lpstr>Helvetica</vt:lpstr>
      <vt:lpstr>Symbol</vt:lpstr>
      <vt:lpstr>Verdana</vt:lpstr>
      <vt:lpstr>Office テーマ</vt:lpstr>
      <vt:lpstr>高圧キセノンガス検出器を用いたニュートリノレス二重ベータ崩壊および暗黒物質探索</vt:lpstr>
      <vt:lpstr>予算</vt:lpstr>
      <vt:lpstr>AXEL実験</vt:lpstr>
      <vt:lpstr>必要なexposure</vt:lpstr>
      <vt:lpstr>高圧キセノンガスTPC</vt:lpstr>
      <vt:lpstr>ロードマップ</vt:lpstr>
      <vt:lpstr>180L試作機</vt:lpstr>
      <vt:lpstr>ポンプ故障　（5月ごろ）</vt:lpstr>
      <vt:lpstr>新ガスシステム</vt:lpstr>
      <vt:lpstr>180L phase-1 検出器</vt:lpstr>
      <vt:lpstr>AXELBOARD</vt:lpstr>
      <vt:lpstr>測定（10月～11月）</vt:lpstr>
      <vt:lpstr>解析</vt:lpstr>
      <vt:lpstr>結果（Preliminary ）</vt:lpstr>
      <vt:lpstr>まとめ</vt:lpstr>
      <vt:lpstr>PowerPoint プレゼンテーション</vt:lpstr>
      <vt:lpstr>ニュートリノ質量の与え方</vt:lpstr>
      <vt:lpstr>シーソー機構</vt:lpstr>
      <vt:lpstr>二重ベータ崩壊</vt:lpstr>
      <vt:lpstr>0νββはどれくらい起きる？</vt:lpstr>
      <vt:lpstr>0νββの観測方法</vt:lpstr>
      <vt:lpstr>世界の0νββ探索</vt:lpstr>
      <vt:lpstr>現状</vt:lpstr>
      <vt:lpstr>分類 （独断と偏見）</vt:lpstr>
      <vt:lpstr>なぜガス？　なぜEL増幅？</vt:lpstr>
      <vt:lpstr>分割EL読み出し: ELCC</vt:lpstr>
      <vt:lpstr>10L試作機</vt:lpstr>
      <vt:lpstr>イベントディスプレイ</vt:lpstr>
      <vt:lpstr>エネルギースペクトル（の歴史）</vt:lpstr>
      <vt:lpstr>エネルギー分解能</vt:lpstr>
      <vt:lpstr>飛跡解析によるBG除去</vt:lpstr>
      <vt:lpstr>飛跡解析によるBG除去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AXEL実験</dc:title>
  <dc:creator>kiseki</dc:creator>
  <cp:lastModifiedBy>kiseki</cp:lastModifiedBy>
  <cp:revision>53</cp:revision>
  <dcterms:created xsi:type="dcterms:W3CDTF">2019-12-09T11:18:24Z</dcterms:created>
  <dcterms:modified xsi:type="dcterms:W3CDTF">2019-12-13T04:43:09Z</dcterms:modified>
</cp:coreProperties>
</file>