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56" r:id="rId3"/>
    <p:sldId id="311" r:id="rId4"/>
    <p:sldId id="315" r:id="rId5"/>
    <p:sldId id="312" r:id="rId6"/>
    <p:sldId id="341" r:id="rId7"/>
    <p:sldId id="313" r:id="rId8"/>
    <p:sldId id="314" r:id="rId9"/>
    <p:sldId id="344" r:id="rId10"/>
    <p:sldId id="316" r:id="rId11"/>
    <p:sldId id="317" r:id="rId12"/>
    <p:sldId id="318" r:id="rId13"/>
    <p:sldId id="319" r:id="rId14"/>
    <p:sldId id="321" r:id="rId15"/>
    <p:sldId id="320" r:id="rId16"/>
    <p:sldId id="322" r:id="rId17"/>
    <p:sldId id="323" r:id="rId18"/>
    <p:sldId id="324" r:id="rId19"/>
    <p:sldId id="326" r:id="rId20"/>
    <p:sldId id="345" r:id="rId21"/>
    <p:sldId id="329" r:id="rId22"/>
    <p:sldId id="347" r:id="rId23"/>
    <p:sldId id="331" r:id="rId24"/>
    <p:sldId id="333" r:id="rId25"/>
    <p:sldId id="334" r:id="rId26"/>
    <p:sldId id="335" r:id="rId27"/>
    <p:sldId id="336" r:id="rId28"/>
    <p:sldId id="337" r:id="rId29"/>
    <p:sldId id="338" r:id="rId30"/>
    <p:sldId id="340" r:id="rId31"/>
    <p:sldId id="342" r:id="rId32"/>
    <p:sldId id="343" r:id="rId33"/>
    <p:sldId id="29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2" autoAdjust="0"/>
    <p:restoredTop sz="94660"/>
  </p:normalViewPr>
  <p:slideViewPr>
    <p:cSldViewPr snapToGrid="0">
      <p:cViewPr varScale="1">
        <p:scale>
          <a:sx n="130" d="100"/>
          <a:sy n="130" d="100"/>
        </p:scale>
        <p:origin x="87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E6466-CFDA-42DB-8E3A-0FC7C33D19D9}" type="datetimeFigureOut">
              <a:rPr kumimoji="1" lang="ja-JP" altLang="en-US" smtClean="0"/>
              <a:t>2018/3/2</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6C63D-3BD4-46A4-B33A-E652C7F461CF}" type="slidenum">
              <a:rPr kumimoji="1" lang="ja-JP" altLang="en-US" smtClean="0"/>
              <a:t>‹#›</a:t>
            </a:fld>
            <a:endParaRPr kumimoji="1" lang="ja-JP" altLang="en-US"/>
          </a:p>
        </p:txBody>
      </p:sp>
    </p:spTree>
    <p:extLst>
      <p:ext uri="{BB962C8B-B14F-4D97-AF65-F5344CB8AC3E}">
        <p14:creationId xmlns:p14="http://schemas.microsoft.com/office/powerpoint/2010/main" val="17703016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238105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929608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691896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134914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71347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3281562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924137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412982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315593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3699941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3013516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827132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1714524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41029111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1266871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8" name="テキスト プレースホルダ 7"/>
          <p:cNvSpPr>
            <a:spLocks noGrp="1"/>
          </p:cNvSpPr>
          <p:nvPr>
            <p:ph type="body" sz="quarter" idx="13"/>
          </p:nvPr>
        </p:nvSpPr>
        <p:spPr>
          <a:xfrm>
            <a:off x="179512" y="692696"/>
            <a:ext cx="4896544" cy="3168352"/>
          </a:xfrm>
        </p:spPr>
        <p:txBody>
          <a:bodyPr/>
          <a:lstStyle>
            <a:lvl2pPr>
              <a:defRPr sz="1000"/>
            </a:lvl2pPr>
            <a:lvl3pPr>
              <a:defRPr sz="900"/>
            </a:lvl3pPr>
            <a:lvl4pPr>
              <a:defRPr sz="900"/>
            </a:lvl4pPr>
            <a:lvl5pPr>
              <a:defRPr sz="800"/>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日付プレースホルダ 10"/>
          <p:cNvSpPr>
            <a:spLocks noGrp="1"/>
          </p:cNvSpPr>
          <p:nvPr>
            <p:ph type="dt" sz="half" idx="14"/>
          </p:nvPr>
        </p:nvSpPr>
        <p:spPr>
          <a:xfrm>
            <a:off x="12032" y="12032"/>
            <a:ext cx="1547664" cy="188640"/>
          </a:xfrm>
        </p:spPr>
        <p:txBody>
          <a:bodyPr/>
          <a:lstStyle/>
          <a:p>
            <a:r>
              <a:rPr lang="en-US" altLang="ja-JP"/>
              <a:t>2011</a:t>
            </a:r>
            <a:r>
              <a:rPr lang="ja-JP" altLang="en-US"/>
              <a:t>年</a:t>
            </a:r>
            <a:r>
              <a:rPr lang="en-US" altLang="ja-JP"/>
              <a:t>1</a:t>
            </a:r>
            <a:r>
              <a:rPr lang="ja-JP" altLang="en-US"/>
              <a:t>月</a:t>
            </a:r>
            <a:r>
              <a:rPr lang="en-US" altLang="ja-JP"/>
              <a:t>13</a:t>
            </a:r>
            <a:r>
              <a:rPr lang="ja-JP" altLang="en-US"/>
              <a:t>日</a:t>
            </a:r>
            <a:r>
              <a:rPr lang="en-US" altLang="ja-JP"/>
              <a:t>(</a:t>
            </a:r>
            <a:r>
              <a:rPr lang="ja-JP" altLang="en-US"/>
              <a:t>木</a:t>
            </a:r>
            <a:r>
              <a:rPr lang="en-US" altLang="ja-JP"/>
              <a:t>)</a:t>
            </a:r>
            <a:endParaRPr lang="ja-JP" altLang="en-US" dirty="0"/>
          </a:p>
        </p:txBody>
      </p:sp>
      <p:sp>
        <p:nvSpPr>
          <p:cNvPr id="12" name="スライド番号プレースホルダ 11"/>
          <p:cNvSpPr>
            <a:spLocks noGrp="1"/>
          </p:cNvSpPr>
          <p:nvPr>
            <p:ph type="sldNum" sz="quarter" idx="15"/>
          </p:nvPr>
        </p:nvSpPr>
        <p:spPr>
          <a:xfrm>
            <a:off x="7010400" y="0"/>
            <a:ext cx="2133600" cy="365125"/>
          </a:xfrm>
        </p:spPr>
        <p:txBody>
          <a:bodyPr/>
          <a:lstStyle/>
          <a:p>
            <a:fld id="{D2D8002D-B5B0-4BAC-B1F6-782DDCCE6D9C}" type="slidenum">
              <a:rPr lang="ja-JP" altLang="en-US" smtClean="0"/>
              <a:pPr/>
              <a:t>‹#›</a:t>
            </a:fld>
            <a:endParaRPr lang="ja-JP" altLang="en-US"/>
          </a:p>
        </p:txBody>
      </p:sp>
      <p:sp>
        <p:nvSpPr>
          <p:cNvPr id="13" name="フッター プレースホルダ 12"/>
          <p:cNvSpPr>
            <a:spLocks noGrp="1"/>
          </p:cNvSpPr>
          <p:nvPr>
            <p:ph type="ftr" sz="quarter" idx="16"/>
          </p:nvPr>
        </p:nvSpPr>
        <p:spPr/>
        <p:txBody>
          <a:bodyPr/>
          <a:lstStyle/>
          <a:p>
            <a:endParaRPr lang="ja-JP" altLang="en-US"/>
          </a:p>
        </p:txBody>
      </p:sp>
      <p:sp>
        <p:nvSpPr>
          <p:cNvPr id="16" name="テキスト プレースホルダ 15"/>
          <p:cNvSpPr>
            <a:spLocks noGrp="1"/>
          </p:cNvSpPr>
          <p:nvPr>
            <p:ph type="body" sz="quarter" idx="17"/>
          </p:nvPr>
        </p:nvSpPr>
        <p:spPr>
          <a:xfrm>
            <a:off x="5940152" y="1700808"/>
            <a:ext cx="2160240" cy="720229"/>
          </a:xfrm>
          <a:solidFill>
            <a:srgbClr val="B7FFE7"/>
          </a:solidFill>
        </p:spPr>
        <p:txBody>
          <a:bodyPr>
            <a:noAutofit/>
          </a:bodyPr>
          <a:lstStyle>
            <a:lvl1pPr marL="0" indent="0">
              <a:buNone/>
              <a:defRPr sz="1200"/>
            </a:lvl1pPr>
            <a:lvl2pPr>
              <a:buNone/>
              <a:defRPr/>
            </a:lvl2pPr>
            <a:lvl3pPr>
              <a:buNone/>
              <a:defRPr/>
            </a:lvl3pPr>
            <a:lvl4pPr>
              <a:buNone/>
              <a:defRPr/>
            </a:lvl4pPr>
            <a:lvl5pPr>
              <a:buNone/>
              <a:defRPr/>
            </a:lvl5pPr>
          </a:lstStyle>
          <a:p>
            <a:pPr lvl="0"/>
            <a:r>
              <a:rPr kumimoji="1" lang="ja-JP" altLang="en-US" dirty="0"/>
              <a:t>マスタ テキストの書式設定</a:t>
            </a:r>
          </a:p>
        </p:txBody>
      </p:sp>
      <p:sp>
        <p:nvSpPr>
          <p:cNvPr id="18" name="タイトル 17"/>
          <p:cNvSpPr>
            <a:spLocks noGrp="1"/>
          </p:cNvSpPr>
          <p:nvPr>
            <p:ph type="title"/>
          </p:nvPr>
        </p:nvSpPr>
        <p:spPr>
          <a:xfrm>
            <a:off x="179512" y="260648"/>
            <a:ext cx="3672408" cy="360040"/>
          </a:xfrm>
          <a:solidFill>
            <a:srgbClr val="F8B9FF"/>
          </a:solidFill>
          <a:ln>
            <a:solidFill>
              <a:schemeClr val="tx1"/>
            </a:solidFill>
          </a:ln>
        </p:spPr>
        <p:txBody>
          <a:bodyPr lIns="72000" tIns="72000" anchor="ctr" anchorCtr="0"/>
          <a:lstStyle>
            <a:lvl1pPr algn="l">
              <a:defRPr/>
            </a:lvl1pPr>
          </a:lstStyle>
          <a:p>
            <a:r>
              <a:rPr kumimoji="1" lang="ja-JP" altLang="en-US" dirty="0"/>
              <a:t>マスタ タイトルの書式設定</a:t>
            </a:r>
          </a:p>
        </p:txBody>
      </p:sp>
    </p:spTree>
    <p:extLst>
      <p:ext uri="{BB962C8B-B14F-4D97-AF65-F5344CB8AC3E}">
        <p14:creationId xmlns:p14="http://schemas.microsoft.com/office/powerpoint/2010/main" val="3259128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386264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2798220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177113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5722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279443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328002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AAF599-7304-4E43-83C7-C0C67567F1D9}" type="datetimeFigureOut">
              <a:rPr kumimoji="1" lang="ja-JP" altLang="en-US" smtClean="0"/>
              <a:t>2018/3/2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3478543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AF599-7304-4E43-83C7-C0C67567F1D9}" type="datetimeFigureOut">
              <a:rPr kumimoji="1" lang="ja-JP" altLang="en-US" smtClean="0"/>
              <a:t>2018/3/2</a:t>
            </a:fld>
            <a:endParaRPr kumimoji="1" lang="ja-JP" alt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9D8795-FBBF-4789-A030-2888B4773D6C}" type="slidenum">
              <a:rPr kumimoji="1" lang="ja-JP" altLang="en-US" smtClean="0"/>
              <a:t>‹#›</a:t>
            </a:fld>
            <a:endParaRPr kumimoji="1" lang="ja-JP" altLang="en-US"/>
          </a:p>
        </p:txBody>
      </p:sp>
    </p:spTree>
    <p:extLst>
      <p:ext uri="{BB962C8B-B14F-4D97-AF65-F5344CB8AC3E}">
        <p14:creationId xmlns:p14="http://schemas.microsoft.com/office/powerpoint/2010/main" val="20865402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3FAF8-EF75-4CAC-B878-ED962FD9E3A1}" type="datetimeFigureOut">
              <a:rPr kumimoji="1" lang="ja-JP" altLang="en-US" smtClean="0"/>
              <a:t>2018/3/2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85C2D-2073-4350-A318-8CC6110534BB}" type="slidenum">
              <a:rPr kumimoji="1" lang="ja-JP" altLang="en-US" smtClean="0"/>
              <a:t>‹#›</a:t>
            </a:fld>
            <a:endParaRPr kumimoji="1" lang="ja-JP" altLang="en-US"/>
          </a:p>
        </p:txBody>
      </p:sp>
    </p:spTree>
    <p:extLst>
      <p:ext uri="{BB962C8B-B14F-4D97-AF65-F5344CB8AC3E}">
        <p14:creationId xmlns:p14="http://schemas.microsoft.com/office/powerpoint/2010/main" val="22556547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356975"/>
            <a:ext cx="7772400" cy="1654704"/>
          </a:xfrm>
        </p:spPr>
        <p:txBody>
          <a:bodyPr>
            <a:noAutofit/>
          </a:bodyPr>
          <a:lstStyle/>
          <a:p>
            <a:r>
              <a:rPr kumimoji="1" lang="en-US" altLang="ja-JP" sz="6600" dirty="0" err="1"/>
              <a:t>DarkAXEL</a:t>
            </a:r>
            <a:br>
              <a:rPr kumimoji="1" lang="en-US" altLang="ja-JP" sz="3600" dirty="0"/>
            </a:br>
            <a:r>
              <a:rPr kumimoji="1" lang="ja-JP" altLang="en-US" sz="3600" dirty="0"/>
              <a:t>高圧キセノンガスを用いた</a:t>
            </a:r>
            <a:br>
              <a:rPr kumimoji="1" lang="en-US" altLang="ja-JP" sz="3600" dirty="0"/>
            </a:br>
            <a:r>
              <a:rPr kumimoji="1" lang="ja-JP" altLang="en-US" sz="3600" dirty="0"/>
              <a:t>方向に感度のある暗黒物質</a:t>
            </a:r>
            <a:r>
              <a:rPr lang="ja-JP" altLang="en-US" sz="3600" dirty="0"/>
              <a:t>探索</a:t>
            </a:r>
            <a:endParaRPr kumimoji="1" lang="ja-JP" altLang="en-US" sz="3600" dirty="0"/>
          </a:p>
        </p:txBody>
      </p:sp>
      <p:sp>
        <p:nvSpPr>
          <p:cNvPr id="3" name="サブタイトル 2"/>
          <p:cNvSpPr>
            <a:spLocks noGrp="1"/>
          </p:cNvSpPr>
          <p:nvPr>
            <p:ph type="subTitle" idx="1"/>
          </p:nvPr>
        </p:nvSpPr>
        <p:spPr>
          <a:xfrm>
            <a:off x="251791" y="3602038"/>
            <a:ext cx="8640418" cy="2646362"/>
          </a:xfrm>
        </p:spPr>
        <p:txBody>
          <a:bodyPr/>
          <a:lstStyle/>
          <a:p>
            <a:r>
              <a:rPr kumimoji="1" lang="ja-JP" altLang="en-US" dirty="0"/>
              <a:t>中村　輝石　（神戸大）</a:t>
            </a:r>
            <a:endParaRPr kumimoji="1" lang="en-US" altLang="ja-JP" dirty="0"/>
          </a:p>
          <a:p>
            <a:r>
              <a:rPr lang="en-US" altLang="ja-JP" sz="1800" dirty="0"/>
              <a:t>for the AXEL collaboration</a:t>
            </a:r>
            <a:endParaRPr kumimoji="1" lang="ja-JP" altLang="en-US" sz="1800" dirty="0"/>
          </a:p>
        </p:txBody>
      </p:sp>
    </p:spTree>
    <p:extLst>
      <p:ext uri="{BB962C8B-B14F-4D97-AF65-F5344CB8AC3E}">
        <p14:creationId xmlns:p14="http://schemas.microsoft.com/office/powerpoint/2010/main" val="155009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001"/>
            <a:ext cx="7886700" cy="1073396"/>
          </a:xfrm>
        </p:spPr>
        <p:txBody>
          <a:bodyPr/>
          <a:lstStyle/>
          <a:p>
            <a:r>
              <a:rPr kumimoji="1" lang="en-US" altLang="ja-JP" dirty="0"/>
              <a:t>slow</a:t>
            </a:r>
            <a:r>
              <a:rPr kumimoji="1" lang="ja-JP" altLang="en-US" dirty="0"/>
              <a:t>成分に再結合光</a:t>
            </a:r>
          </a:p>
        </p:txBody>
      </p:sp>
      <p:sp>
        <p:nvSpPr>
          <p:cNvPr id="3" name="コンテンツ プレースホルダー 2"/>
          <p:cNvSpPr>
            <a:spLocks noGrp="1"/>
          </p:cNvSpPr>
          <p:nvPr>
            <p:ph idx="1"/>
          </p:nvPr>
        </p:nvSpPr>
        <p:spPr>
          <a:xfrm>
            <a:off x="628650" y="1097397"/>
            <a:ext cx="7886700" cy="4590388"/>
          </a:xfrm>
        </p:spPr>
        <p:txBody>
          <a:bodyPr/>
          <a:lstStyle/>
          <a:p>
            <a:r>
              <a:rPr lang="en-US" altLang="ja-JP" dirty="0"/>
              <a:t>fast</a:t>
            </a:r>
            <a:r>
              <a:rPr lang="ja-JP" altLang="en-US" dirty="0"/>
              <a:t>成分：脱励起のシンチレーション光</a:t>
            </a:r>
            <a:endParaRPr lang="en-US" altLang="ja-JP" dirty="0"/>
          </a:p>
          <a:p>
            <a:r>
              <a:rPr lang="en-US" altLang="ja-JP" dirty="0"/>
              <a:t>slow</a:t>
            </a:r>
            <a:r>
              <a:rPr lang="ja-JP" altLang="en-US" dirty="0"/>
              <a:t>成分：再結合（柱状再結合もこっちのハズ）</a:t>
            </a:r>
            <a:endParaRPr lang="en-US" altLang="ja-JP" dirty="0"/>
          </a:p>
          <a:p>
            <a:pPr lvl="1"/>
            <a:endParaRPr lang="en-US" altLang="ja-JP" dirty="0"/>
          </a:p>
        </p:txBody>
      </p:sp>
      <p:pic>
        <p:nvPicPr>
          <p:cNvPr id="1026" name="Picture 2" descr="https://www-he.scphys.kyoto-u.ac.jp/member/kiseki/kakunouko/waveform_sci_20170725_RU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65437"/>
            <a:ext cx="9144000" cy="36242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矢印コネクタ 5"/>
          <p:cNvCxnSpPr>
            <a:cxnSpLocks/>
          </p:cNvCxnSpPr>
          <p:nvPr/>
        </p:nvCxnSpPr>
        <p:spPr>
          <a:xfrm flipH="1">
            <a:off x="2311400" y="2059259"/>
            <a:ext cx="275684" cy="2032929"/>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7" name="楕円 6"/>
          <p:cNvSpPr/>
          <p:nvPr/>
        </p:nvSpPr>
        <p:spPr>
          <a:xfrm>
            <a:off x="2022088" y="4092188"/>
            <a:ext cx="1189464" cy="564995"/>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783947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001"/>
            <a:ext cx="7886700" cy="1073396"/>
          </a:xfrm>
        </p:spPr>
        <p:txBody>
          <a:bodyPr/>
          <a:lstStyle/>
          <a:p>
            <a:r>
              <a:rPr kumimoji="1" lang="en-US" altLang="ja-JP" dirty="0"/>
              <a:t>slow</a:t>
            </a:r>
            <a:r>
              <a:rPr kumimoji="1" lang="ja-JP" altLang="en-US" dirty="0"/>
              <a:t>と</a:t>
            </a:r>
            <a:r>
              <a:rPr kumimoji="1" lang="en-US" altLang="ja-JP" dirty="0"/>
              <a:t>fast</a:t>
            </a:r>
            <a:r>
              <a:rPr kumimoji="1" lang="ja-JP" altLang="en-US" dirty="0"/>
              <a:t>のドリフト電場依存</a:t>
            </a:r>
          </a:p>
        </p:txBody>
      </p:sp>
      <p:sp>
        <p:nvSpPr>
          <p:cNvPr id="3" name="コンテンツ プレースホルダー 2"/>
          <p:cNvSpPr>
            <a:spLocks noGrp="1"/>
          </p:cNvSpPr>
          <p:nvPr>
            <p:ph idx="1"/>
          </p:nvPr>
        </p:nvSpPr>
        <p:spPr>
          <a:xfrm>
            <a:off x="628649" y="1234069"/>
            <a:ext cx="8351799" cy="4453716"/>
          </a:xfrm>
        </p:spPr>
        <p:txBody>
          <a:bodyPr/>
          <a:lstStyle/>
          <a:p>
            <a:r>
              <a:rPr lang="en-US" altLang="ja-JP" dirty="0"/>
              <a:t>slow</a:t>
            </a:r>
            <a:r>
              <a:rPr lang="ja-JP" altLang="en-US" dirty="0"/>
              <a:t>成分は低電場ほど多いので、再結合光による</a:t>
            </a:r>
            <a:endParaRPr lang="en-US" altLang="ja-JP" dirty="0"/>
          </a:p>
          <a:p>
            <a:r>
              <a:rPr lang="ja-JP" altLang="en-US" dirty="0"/>
              <a:t>⇒柱状再結合で変動が期待されるのは</a:t>
            </a:r>
            <a:r>
              <a:rPr lang="en-US" altLang="ja-JP" dirty="0"/>
              <a:t>slow</a:t>
            </a:r>
            <a:r>
              <a:rPr lang="ja-JP" altLang="en-US" dirty="0"/>
              <a:t>成分</a:t>
            </a:r>
            <a:endParaRPr lang="en-US" altLang="ja-JP" dirty="0"/>
          </a:p>
        </p:txBody>
      </p:sp>
      <p:pic>
        <p:nvPicPr>
          <p:cNvPr id="3076" name="Picture 4" descr="https://www-he.scphys.kyoto-u.ac.jp/member/kiseki/kakunouko/sci_vs_drif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129" y="2426437"/>
            <a:ext cx="6174228" cy="3853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3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001"/>
            <a:ext cx="7886700" cy="1073396"/>
          </a:xfrm>
        </p:spPr>
        <p:txBody>
          <a:bodyPr/>
          <a:lstStyle/>
          <a:p>
            <a:r>
              <a:rPr kumimoji="1" lang="en-US" altLang="ja-JP" dirty="0"/>
              <a:t>EL</a:t>
            </a:r>
            <a:r>
              <a:rPr kumimoji="1" lang="ja-JP" altLang="en-US" dirty="0"/>
              <a:t>電場を印加</a:t>
            </a:r>
            <a:r>
              <a:rPr lang="ja-JP" altLang="en-US" dirty="0"/>
              <a:t>時</a:t>
            </a:r>
            <a:r>
              <a:rPr kumimoji="1" lang="ja-JP" altLang="en-US" dirty="0"/>
              <a:t>の波形</a:t>
            </a:r>
          </a:p>
        </p:txBody>
      </p:sp>
      <p:sp>
        <p:nvSpPr>
          <p:cNvPr id="3" name="コンテンツ プレースホルダー 2"/>
          <p:cNvSpPr>
            <a:spLocks noGrp="1"/>
          </p:cNvSpPr>
          <p:nvPr>
            <p:ph idx="1"/>
          </p:nvPr>
        </p:nvSpPr>
        <p:spPr>
          <a:xfrm>
            <a:off x="131227" y="1459762"/>
            <a:ext cx="5440630" cy="2665635"/>
          </a:xfrm>
        </p:spPr>
        <p:txBody>
          <a:bodyPr/>
          <a:lstStyle/>
          <a:p>
            <a:r>
              <a:rPr lang="ja-JP" altLang="en-US" dirty="0"/>
              <a:t>電離電子は</a:t>
            </a:r>
            <a:r>
              <a:rPr lang="en-US" altLang="ja-JP" dirty="0"/>
              <a:t>EL</a:t>
            </a:r>
            <a:r>
              <a:rPr lang="ja-JP" altLang="en-US" dirty="0"/>
              <a:t>光に変換して取得</a:t>
            </a:r>
            <a:endParaRPr lang="en-US" altLang="ja-JP" dirty="0"/>
          </a:p>
          <a:p>
            <a:pPr lvl="1"/>
            <a:r>
              <a:rPr lang="ja-JP" altLang="en-US" dirty="0"/>
              <a:t>横方向の飛跡</a:t>
            </a:r>
            <a:endParaRPr lang="en-US" altLang="ja-JP" dirty="0"/>
          </a:p>
          <a:p>
            <a:pPr lvl="2"/>
            <a:r>
              <a:rPr lang="ja-JP" altLang="en-US" dirty="0"/>
              <a:t>電離電子が</a:t>
            </a:r>
            <a:r>
              <a:rPr lang="en-US" altLang="ja-JP" dirty="0"/>
              <a:t>EL</a:t>
            </a:r>
            <a:r>
              <a:rPr lang="ja-JP" altLang="en-US" dirty="0"/>
              <a:t>領域に入るのが遅い</a:t>
            </a:r>
            <a:endParaRPr lang="en-US" altLang="ja-JP" dirty="0"/>
          </a:p>
          <a:p>
            <a:pPr lvl="2"/>
            <a:r>
              <a:rPr lang="en-US" altLang="ja-JP" dirty="0"/>
              <a:t>EL-timing</a:t>
            </a:r>
            <a:r>
              <a:rPr lang="ja-JP" altLang="en-US" dirty="0"/>
              <a:t>が大きい</a:t>
            </a:r>
            <a:endParaRPr lang="en-US" altLang="ja-JP" dirty="0"/>
          </a:p>
          <a:p>
            <a:pPr lvl="1"/>
            <a:r>
              <a:rPr lang="ja-JP" altLang="en-US" dirty="0"/>
              <a:t>縦方向の飛跡</a:t>
            </a:r>
            <a:endParaRPr lang="en-US" altLang="ja-JP" dirty="0"/>
          </a:p>
          <a:p>
            <a:pPr lvl="2"/>
            <a:r>
              <a:rPr lang="ja-JP" altLang="en-US" dirty="0"/>
              <a:t>電離電子が</a:t>
            </a:r>
            <a:r>
              <a:rPr lang="en-US" altLang="ja-JP" dirty="0"/>
              <a:t>EL</a:t>
            </a:r>
            <a:r>
              <a:rPr lang="ja-JP" altLang="en-US" dirty="0"/>
              <a:t>領域に入るのが速い</a:t>
            </a:r>
            <a:endParaRPr lang="en-US" altLang="ja-JP" dirty="0"/>
          </a:p>
          <a:p>
            <a:pPr lvl="2"/>
            <a:r>
              <a:rPr lang="en-US" altLang="ja-JP" dirty="0"/>
              <a:t>EL-timing</a:t>
            </a:r>
            <a:r>
              <a:rPr lang="ja-JP" altLang="en-US" dirty="0"/>
              <a:t>が小さい</a:t>
            </a:r>
            <a:endParaRPr lang="en-US" altLang="ja-JP" dirty="0"/>
          </a:p>
        </p:txBody>
      </p:sp>
      <p:pic>
        <p:nvPicPr>
          <p:cNvPr id="5" name="Picture 4" descr="https://www-he.scphys.kyoto-u.ac.jp/member/kiseki/kakunouko/waveform_el_20170725_RUN6.png"/>
          <p:cNvPicPr>
            <a:picLocks noChangeAspect="1" noChangeArrowheads="1"/>
          </p:cNvPicPr>
          <p:nvPr/>
        </p:nvPicPr>
        <p:blipFill rotWithShape="1">
          <a:blip r:embed="rId2">
            <a:extLst>
              <a:ext uri="{28A0092B-C50C-407E-A947-70E740481C1C}">
                <a14:useLocalDpi xmlns:a14="http://schemas.microsoft.com/office/drawing/2010/main" val="0"/>
              </a:ext>
            </a:extLst>
          </a:blip>
          <a:srcRect r="53422"/>
          <a:stretch/>
        </p:blipFill>
        <p:spPr bwMode="auto">
          <a:xfrm>
            <a:off x="5650815" y="937768"/>
            <a:ext cx="3478640" cy="29601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https://www-he.scphys.kyoto-u.ac.jp/member/kiseki/kakunouko/waveform_el_20170725_RUN6.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52" r="3369"/>
          <a:stretch/>
        </p:blipFill>
        <p:spPr bwMode="auto">
          <a:xfrm>
            <a:off x="5650815" y="3866134"/>
            <a:ext cx="3478640" cy="2960116"/>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6779942" y="24001"/>
            <a:ext cx="2364058" cy="913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8atm</a:t>
            </a:r>
            <a:r>
              <a:rPr kumimoji="1" lang="ja-JP" altLang="en-US" dirty="0"/>
              <a:t> </a:t>
            </a:r>
            <a:r>
              <a:rPr kumimoji="1" lang="en-US" altLang="ja-JP" dirty="0" err="1"/>
              <a:t>Xe</a:t>
            </a:r>
            <a:endParaRPr kumimoji="1" lang="en-US" altLang="ja-JP" dirty="0"/>
          </a:p>
          <a:p>
            <a:pPr algn="ctr"/>
            <a:r>
              <a:rPr kumimoji="1" lang="en-US" altLang="ja-JP" dirty="0" err="1"/>
              <a:t>E</a:t>
            </a:r>
            <a:r>
              <a:rPr kumimoji="1" lang="en-US" altLang="ja-JP" baseline="-25000" dirty="0" err="1"/>
              <a:t>drift</a:t>
            </a:r>
            <a:r>
              <a:rPr kumimoji="1" lang="en-US" altLang="ja-JP" dirty="0"/>
              <a:t>=6V/cm/</a:t>
            </a:r>
            <a:r>
              <a:rPr kumimoji="1" lang="en-US" altLang="ja-JP" dirty="0" err="1"/>
              <a:t>atm</a:t>
            </a:r>
            <a:endParaRPr kumimoji="1" lang="en-US" altLang="ja-JP" dirty="0"/>
          </a:p>
          <a:p>
            <a:pPr algn="ctr"/>
            <a:r>
              <a:rPr kumimoji="1" lang="en-US" altLang="ja-JP" dirty="0"/>
              <a:t>E</a:t>
            </a:r>
            <a:r>
              <a:rPr kumimoji="1" lang="en-US" altLang="ja-JP" baseline="-25000" dirty="0"/>
              <a:t>EL</a:t>
            </a:r>
            <a:r>
              <a:rPr kumimoji="1" lang="en-US" altLang="ja-JP" dirty="0"/>
              <a:t>=1100V/cm/</a:t>
            </a:r>
            <a:r>
              <a:rPr kumimoji="1" lang="en-US" altLang="ja-JP" dirty="0" err="1"/>
              <a:t>atm</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02" y="4210750"/>
            <a:ext cx="5294606" cy="2402975"/>
          </a:xfrm>
          <a:prstGeom prst="rect">
            <a:avLst/>
          </a:prstGeom>
          <a:ln>
            <a:noFill/>
          </a:ln>
        </p:spPr>
      </p:pic>
      <p:sp>
        <p:nvSpPr>
          <p:cNvPr id="10" name="正方形/長方形 9"/>
          <p:cNvSpPr/>
          <p:nvPr/>
        </p:nvSpPr>
        <p:spPr>
          <a:xfrm>
            <a:off x="6496081" y="4362092"/>
            <a:ext cx="1084514" cy="3942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EL-timing</a:t>
            </a:r>
            <a:endParaRPr kumimoji="1" lang="ja-JP" altLang="en-US" sz="1400" dirty="0"/>
          </a:p>
        </p:txBody>
      </p:sp>
      <p:sp>
        <p:nvSpPr>
          <p:cNvPr id="60" name="正方形/長方形 59"/>
          <p:cNvSpPr/>
          <p:nvPr/>
        </p:nvSpPr>
        <p:spPr>
          <a:xfrm>
            <a:off x="6556543" y="5682252"/>
            <a:ext cx="845726" cy="4082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EL</a:t>
            </a:r>
            <a:r>
              <a:rPr kumimoji="1" lang="ja-JP" altLang="en-US" sz="1400" dirty="0"/>
              <a:t>光</a:t>
            </a:r>
          </a:p>
        </p:txBody>
      </p:sp>
      <p:cxnSp>
        <p:nvCxnSpPr>
          <p:cNvPr id="61" name="直線矢印コネクタ 60"/>
          <p:cNvCxnSpPr>
            <a:cxnSpLocks/>
          </p:cNvCxnSpPr>
          <p:nvPr/>
        </p:nvCxnSpPr>
        <p:spPr>
          <a:xfrm flipH="1" flipV="1">
            <a:off x="6430044" y="5707914"/>
            <a:ext cx="208514" cy="4752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a:cxnSpLocks/>
          </p:cNvCxnSpPr>
          <p:nvPr/>
        </p:nvCxnSpPr>
        <p:spPr>
          <a:xfrm flipV="1">
            <a:off x="6979406" y="5380488"/>
            <a:ext cx="125657" cy="3862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cxnSpLocks/>
          </p:cNvCxnSpPr>
          <p:nvPr/>
        </p:nvCxnSpPr>
        <p:spPr>
          <a:xfrm flipH="1" flipV="1">
            <a:off x="6365289" y="4684959"/>
            <a:ext cx="1229725" cy="2436"/>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正方形/長方形 63"/>
          <p:cNvSpPr/>
          <p:nvPr/>
        </p:nvSpPr>
        <p:spPr>
          <a:xfrm>
            <a:off x="6227430" y="6090469"/>
            <a:ext cx="1901969" cy="35971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t>シンチレーション光</a:t>
            </a:r>
          </a:p>
        </p:txBody>
      </p:sp>
      <p:pic>
        <p:nvPicPr>
          <p:cNvPr id="70" name="slope_direction.pdf"/>
          <p:cNvPicPr>
            <a:picLocks noChangeAspect="1"/>
          </p:cNvPicPr>
          <p:nvPr/>
        </p:nvPicPr>
        <p:blipFill rotWithShape="1">
          <a:blip r:embed="rId4">
            <a:clrChange>
              <a:clrFrom>
                <a:srgbClr val="FFFFFF"/>
              </a:clrFrom>
              <a:clrTo>
                <a:srgbClr val="FFFFFF">
                  <a:alpha val="0"/>
                </a:srgbClr>
              </a:clrTo>
            </a:clrChange>
            <a:extLst/>
          </a:blip>
          <a:srcRect l="3785" t="3329" r="87028" b="43071"/>
          <a:stretch/>
        </p:blipFill>
        <p:spPr>
          <a:xfrm>
            <a:off x="6446731" y="2415010"/>
            <a:ext cx="252998" cy="1043046"/>
          </a:xfrm>
          <a:prstGeom prst="rect">
            <a:avLst/>
          </a:prstGeom>
          <a:ln w="12700">
            <a:miter lim="400000"/>
          </a:ln>
        </p:spPr>
      </p:pic>
      <p:pic>
        <p:nvPicPr>
          <p:cNvPr id="71" name="slope_direction.pdf"/>
          <p:cNvPicPr>
            <a:picLocks noChangeAspect="1"/>
          </p:cNvPicPr>
          <p:nvPr/>
        </p:nvPicPr>
        <p:blipFill rotWithShape="1">
          <a:blip r:embed="rId4">
            <a:clrChange>
              <a:clrFrom>
                <a:srgbClr val="FFFFFF"/>
              </a:clrFrom>
              <a:clrTo>
                <a:srgbClr val="FFFFFF">
                  <a:alpha val="0"/>
                </a:srgbClr>
              </a:clrTo>
            </a:clrChange>
            <a:extLst/>
          </a:blip>
          <a:srcRect l="50476" t="3329" r="19442" b="62045"/>
          <a:stretch/>
        </p:blipFill>
        <p:spPr>
          <a:xfrm>
            <a:off x="6690863" y="2673350"/>
            <a:ext cx="828399" cy="673813"/>
          </a:xfrm>
          <a:prstGeom prst="rect">
            <a:avLst/>
          </a:prstGeom>
          <a:ln w="12700">
            <a:miter lim="400000"/>
          </a:ln>
        </p:spPr>
      </p:pic>
      <p:pic>
        <p:nvPicPr>
          <p:cNvPr id="9" name="slope_direction.pdf"/>
          <p:cNvPicPr>
            <a:picLocks noChangeAspect="1"/>
          </p:cNvPicPr>
          <p:nvPr/>
        </p:nvPicPr>
        <p:blipFill rotWithShape="1">
          <a:blip r:embed="rId4">
            <a:clrChange>
              <a:clrFrom>
                <a:srgbClr val="FFFFFF"/>
              </a:clrFrom>
              <a:clrTo>
                <a:srgbClr val="FFFFFF">
                  <a:alpha val="0"/>
                </a:srgbClr>
              </a:clrTo>
            </a:clrChange>
            <a:extLst/>
          </a:blip>
          <a:srcRect l="3785" t="3329" r="63007" b="43071"/>
          <a:stretch/>
        </p:blipFill>
        <p:spPr>
          <a:xfrm>
            <a:off x="7906319" y="5245260"/>
            <a:ext cx="914493" cy="1043046"/>
          </a:xfrm>
          <a:prstGeom prst="rect">
            <a:avLst/>
          </a:prstGeom>
          <a:ln w="12700">
            <a:miter lim="400000"/>
          </a:ln>
        </p:spPr>
      </p:pic>
      <p:cxnSp>
        <p:nvCxnSpPr>
          <p:cNvPr id="76" name="直線矢印コネクタ 75"/>
          <p:cNvCxnSpPr>
            <a:cxnSpLocks/>
          </p:cNvCxnSpPr>
          <p:nvPr/>
        </p:nvCxnSpPr>
        <p:spPr>
          <a:xfrm flipH="1" flipV="1">
            <a:off x="6364832" y="2106175"/>
            <a:ext cx="1566708" cy="2198"/>
          </a:xfrm>
          <a:prstGeom prst="straightConnector1">
            <a:avLst/>
          </a:prstGeom>
          <a:ln>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6499977" y="1808431"/>
            <a:ext cx="1084514" cy="3942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EL-timing</a:t>
            </a:r>
            <a:endParaRPr kumimoji="1" lang="ja-JP" altLang="en-US" sz="1400" dirty="0"/>
          </a:p>
        </p:txBody>
      </p:sp>
      <p:cxnSp>
        <p:nvCxnSpPr>
          <p:cNvPr id="6" name="直線矢印コネクタ 5"/>
          <p:cNvCxnSpPr>
            <a:cxnSpLocks/>
          </p:cNvCxnSpPr>
          <p:nvPr/>
        </p:nvCxnSpPr>
        <p:spPr>
          <a:xfrm flipV="1">
            <a:off x="3466260" y="2673350"/>
            <a:ext cx="2222324" cy="1697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cxnSpLocks/>
          </p:cNvCxnSpPr>
          <p:nvPr/>
        </p:nvCxnSpPr>
        <p:spPr>
          <a:xfrm>
            <a:off x="3466260" y="3904285"/>
            <a:ext cx="2206691" cy="5067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122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1778"/>
            <a:ext cx="7886700" cy="1325563"/>
          </a:xfrm>
        </p:spPr>
        <p:txBody>
          <a:bodyPr/>
          <a:lstStyle/>
          <a:p>
            <a:r>
              <a:rPr kumimoji="1" lang="ja-JP" altLang="en-US" dirty="0"/>
              <a:t>平均波形</a:t>
            </a:r>
          </a:p>
        </p:txBody>
      </p:sp>
      <p:sp>
        <p:nvSpPr>
          <p:cNvPr id="3" name="コンテンツ プレースホルダー 2"/>
          <p:cNvSpPr>
            <a:spLocks noGrp="1"/>
          </p:cNvSpPr>
          <p:nvPr>
            <p:ph idx="1"/>
          </p:nvPr>
        </p:nvSpPr>
        <p:spPr>
          <a:xfrm>
            <a:off x="628650" y="1571625"/>
            <a:ext cx="7886700" cy="4351338"/>
          </a:xfrm>
        </p:spPr>
        <p:txBody>
          <a:bodyPr/>
          <a:lstStyle/>
          <a:p>
            <a:r>
              <a:rPr kumimoji="1" lang="ja-JP" altLang="en-US" dirty="0"/>
              <a:t>縦向き（赤）が再結合光（</a:t>
            </a:r>
            <a:r>
              <a:rPr kumimoji="1" lang="en-US" altLang="ja-JP" dirty="0"/>
              <a:t>slow</a:t>
            </a:r>
            <a:r>
              <a:rPr kumimoji="1" lang="ja-JP" altLang="en-US" dirty="0"/>
              <a:t>成分）が多い</a:t>
            </a:r>
          </a:p>
        </p:txBody>
      </p:sp>
      <p:pic>
        <p:nvPicPr>
          <p:cNvPr id="4" name="図 3"/>
          <p:cNvPicPr>
            <a:picLocks noChangeAspect="1"/>
          </p:cNvPicPr>
          <p:nvPr/>
        </p:nvPicPr>
        <p:blipFill rotWithShape="1">
          <a:blip r:embed="rId2"/>
          <a:srcRect l="7531" t="18808" r="7186" b="12848"/>
          <a:stretch/>
        </p:blipFill>
        <p:spPr>
          <a:xfrm>
            <a:off x="1853022" y="2052393"/>
            <a:ext cx="5631736" cy="4411907"/>
          </a:xfrm>
          <a:prstGeom prst="rect">
            <a:avLst/>
          </a:prstGeom>
        </p:spPr>
      </p:pic>
      <p:sp>
        <p:nvSpPr>
          <p:cNvPr id="5" name="矢印: 上 4"/>
          <p:cNvSpPr/>
          <p:nvPr/>
        </p:nvSpPr>
        <p:spPr>
          <a:xfrm>
            <a:off x="3936160" y="5165367"/>
            <a:ext cx="333059" cy="260393"/>
          </a:xfrm>
          <a:prstGeom prst="up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71263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001"/>
            <a:ext cx="7886700" cy="1073396"/>
          </a:xfrm>
        </p:spPr>
        <p:txBody>
          <a:bodyPr/>
          <a:lstStyle/>
          <a:p>
            <a:r>
              <a:rPr lang="ja-JP" altLang="en-US" dirty="0"/>
              <a:t>発光量の角度</a:t>
            </a:r>
            <a:r>
              <a:rPr kumimoji="1" lang="ja-JP" altLang="en-US" dirty="0"/>
              <a:t>依存性</a:t>
            </a:r>
          </a:p>
        </p:txBody>
      </p:sp>
      <p:sp>
        <p:nvSpPr>
          <p:cNvPr id="3" name="コンテンツ プレースホルダー 2"/>
          <p:cNvSpPr>
            <a:spLocks noGrp="1"/>
          </p:cNvSpPr>
          <p:nvPr>
            <p:ph idx="1"/>
          </p:nvPr>
        </p:nvSpPr>
        <p:spPr>
          <a:xfrm>
            <a:off x="315775" y="1191197"/>
            <a:ext cx="8493687" cy="2169677"/>
          </a:xfrm>
        </p:spPr>
        <p:txBody>
          <a:bodyPr/>
          <a:lstStyle/>
          <a:p>
            <a:r>
              <a:rPr lang="en-US" altLang="ja-JP" dirty="0"/>
              <a:t>fast</a:t>
            </a:r>
            <a:r>
              <a:rPr lang="ja-JP" altLang="en-US" dirty="0"/>
              <a:t>（脱励起）：一定</a:t>
            </a:r>
            <a:endParaRPr lang="en-US" altLang="ja-JP" dirty="0"/>
          </a:p>
          <a:p>
            <a:r>
              <a:rPr lang="en-US" altLang="ja-JP" dirty="0"/>
              <a:t>slow</a:t>
            </a:r>
            <a:r>
              <a:rPr lang="ja-JP" altLang="en-US" dirty="0"/>
              <a:t>（再結合）：負の相関</a:t>
            </a:r>
            <a:endParaRPr lang="en-US" altLang="ja-JP" dirty="0"/>
          </a:p>
          <a:p>
            <a:r>
              <a:rPr lang="en-US" altLang="ja-JP" dirty="0"/>
              <a:t>el</a:t>
            </a:r>
            <a:r>
              <a:rPr lang="ja-JP" altLang="en-US" dirty="0"/>
              <a:t>（電離電子）：正の相関</a:t>
            </a:r>
            <a:endParaRPr lang="en-US" altLang="ja-JP" dirty="0"/>
          </a:p>
          <a:p>
            <a:r>
              <a:rPr lang="ja-JP" altLang="en-US" dirty="0"/>
              <a:t>⇒柱状再結合！</a:t>
            </a:r>
            <a:endParaRPr lang="en-US" altLang="ja-JP" dirty="0"/>
          </a:p>
        </p:txBody>
      </p:sp>
      <p:sp>
        <p:nvSpPr>
          <p:cNvPr id="16" name="正方形/長方形 15"/>
          <p:cNvSpPr/>
          <p:nvPr/>
        </p:nvSpPr>
        <p:spPr>
          <a:xfrm>
            <a:off x="6926017" y="926881"/>
            <a:ext cx="2217983" cy="405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立体角は補正済み</a:t>
            </a:r>
          </a:p>
        </p:txBody>
      </p:sp>
      <p:pic>
        <p:nvPicPr>
          <p:cNvPr id="18" name="slope_direction.pdf"/>
          <p:cNvPicPr>
            <a:picLocks noChangeAspect="1"/>
          </p:cNvPicPr>
          <p:nvPr/>
        </p:nvPicPr>
        <p:blipFill rotWithShape="1">
          <a:blip r:embed="rId2">
            <a:extLst/>
          </a:blip>
          <a:srcRect l="3785" t="3329" r="19442" b="43071"/>
          <a:stretch/>
        </p:blipFill>
        <p:spPr>
          <a:xfrm>
            <a:off x="6128949" y="1493955"/>
            <a:ext cx="2386401" cy="1177342"/>
          </a:xfrm>
          <a:prstGeom prst="rect">
            <a:avLst/>
          </a:prstGeom>
          <a:ln w="12700">
            <a:miter lim="400000"/>
          </a:ln>
        </p:spPr>
      </p:pic>
      <p:sp>
        <p:nvSpPr>
          <p:cNvPr id="19" name="正方形/長方形 18"/>
          <p:cNvSpPr/>
          <p:nvPr/>
        </p:nvSpPr>
        <p:spPr>
          <a:xfrm>
            <a:off x="6779942" y="0"/>
            <a:ext cx="2364058" cy="913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8atm</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Xe</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E</a:t>
            </a:r>
            <a:r>
              <a:rPr kumimoji="1" lang="en-US" altLang="ja-JP" sz="1800" b="0" i="0" u="none" strike="noStrike" kern="1200" cap="none" spc="0" normalizeH="0" baseline="-25000" noProof="0" dirty="0" err="1">
                <a:ln>
                  <a:noFill/>
                </a:ln>
                <a:solidFill>
                  <a:prstClr val="black"/>
                </a:solidFill>
                <a:effectLst/>
                <a:uLnTx/>
                <a:uFillTx/>
                <a:latin typeface="Arial"/>
                <a:ea typeface="ＭＳ Ｐゴシック"/>
                <a:cs typeface="+mn-cs"/>
              </a:rPr>
              <a:t>drift</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=6V/cm/</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atm</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E</a:t>
            </a:r>
            <a:r>
              <a:rPr kumimoji="1" lang="en-US" altLang="ja-JP" sz="1800" b="0" i="0" u="none" strike="noStrike" kern="1200" cap="none" spc="0" normalizeH="0" baseline="-25000" noProof="0" dirty="0">
                <a:ln>
                  <a:noFill/>
                </a:ln>
                <a:solidFill>
                  <a:prstClr val="black"/>
                </a:solidFill>
                <a:effectLst/>
                <a:uLnTx/>
                <a:uFillTx/>
                <a:latin typeface="Arial"/>
                <a:ea typeface="ＭＳ Ｐゴシック"/>
                <a:cs typeface="+mn-cs"/>
              </a:rPr>
              <a:t>EL</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=1100V/cm/</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atm</a:t>
            </a: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pic>
        <p:nvPicPr>
          <p:cNvPr id="4" name="図 3"/>
          <p:cNvPicPr>
            <a:picLocks noChangeAspect="1"/>
          </p:cNvPicPr>
          <p:nvPr/>
        </p:nvPicPr>
        <p:blipFill rotWithShape="1">
          <a:blip r:embed="rId3"/>
          <a:srcRect l="8049" t="38499" r="5719" b="37660"/>
          <a:stretch/>
        </p:blipFill>
        <p:spPr>
          <a:xfrm>
            <a:off x="0" y="3718197"/>
            <a:ext cx="9144000" cy="2471351"/>
          </a:xfrm>
          <a:prstGeom prst="rect">
            <a:avLst/>
          </a:prstGeom>
        </p:spPr>
      </p:pic>
      <p:sp>
        <p:nvSpPr>
          <p:cNvPr id="47" name="正方形/長方形 46"/>
          <p:cNvSpPr/>
          <p:nvPr/>
        </p:nvSpPr>
        <p:spPr>
          <a:xfrm>
            <a:off x="5834350" y="2623546"/>
            <a:ext cx="2975112" cy="7331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cosθ</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cosθ</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　　</a:t>
            </a:r>
            <a:r>
              <a:rPr kumimoji="1" lang="en-US" altLang="ja-JP" dirty="0">
                <a:solidFill>
                  <a:prstClr val="black"/>
                </a:solidFill>
                <a:latin typeface="Arial"/>
                <a:ea typeface="ＭＳ Ｐゴシック"/>
              </a:rPr>
              <a:t>θ=0°</a:t>
            </a:r>
            <a:r>
              <a:rPr kumimoji="1" lang="ja-JP" altLang="en-US" dirty="0">
                <a:solidFill>
                  <a:prstClr val="black"/>
                </a:solidFill>
                <a:latin typeface="Arial"/>
                <a:ea typeface="ＭＳ Ｐゴシック"/>
              </a:rPr>
              <a:t>　←→　</a:t>
            </a:r>
            <a:r>
              <a:rPr kumimoji="1" lang="en-US" altLang="ja-JP" dirty="0">
                <a:solidFill>
                  <a:prstClr val="black"/>
                </a:solidFill>
                <a:latin typeface="Arial"/>
                <a:ea typeface="ＭＳ Ｐゴシック"/>
              </a:rPr>
              <a:t>θ=90°</a:t>
            </a:r>
          </a:p>
        </p:txBody>
      </p:sp>
      <p:sp>
        <p:nvSpPr>
          <p:cNvPr id="9" name="正方形/長方形 8"/>
          <p:cNvSpPr/>
          <p:nvPr/>
        </p:nvSpPr>
        <p:spPr>
          <a:xfrm>
            <a:off x="703550" y="622585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10" name="正方形/長方形 9"/>
          <p:cNvSpPr/>
          <p:nvPr/>
        </p:nvSpPr>
        <p:spPr>
          <a:xfrm>
            <a:off x="3764250" y="622585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11" name="正方形/長方形 10"/>
          <p:cNvSpPr/>
          <p:nvPr/>
        </p:nvSpPr>
        <p:spPr>
          <a:xfrm>
            <a:off x="6824950" y="622585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12" name="正方形/長方形 11"/>
          <p:cNvSpPr/>
          <p:nvPr/>
        </p:nvSpPr>
        <p:spPr>
          <a:xfrm>
            <a:off x="768350" y="353229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fast</a:t>
            </a:r>
            <a:r>
              <a:rPr kumimoji="1" lang="ja-JP" altLang="en-US" dirty="0">
                <a:solidFill>
                  <a:prstClr val="black"/>
                </a:solidFill>
                <a:latin typeface="Arial"/>
                <a:ea typeface="ＭＳ Ｐゴシック"/>
              </a:rPr>
              <a:t>：脱励起光</a:t>
            </a:r>
            <a:endParaRPr kumimoji="1" lang="en-US" altLang="ja-JP" dirty="0">
              <a:solidFill>
                <a:prstClr val="black"/>
              </a:solidFill>
              <a:latin typeface="Arial"/>
              <a:ea typeface="ＭＳ Ｐゴシック"/>
            </a:endParaRPr>
          </a:p>
        </p:txBody>
      </p:sp>
      <p:sp>
        <p:nvSpPr>
          <p:cNvPr id="13" name="正方形/長方形 12"/>
          <p:cNvSpPr/>
          <p:nvPr/>
        </p:nvSpPr>
        <p:spPr>
          <a:xfrm>
            <a:off x="3764250" y="353229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slow</a:t>
            </a:r>
            <a:r>
              <a:rPr kumimoji="1" lang="ja-JP" altLang="en-US" dirty="0">
                <a:solidFill>
                  <a:prstClr val="black"/>
                </a:solidFill>
                <a:latin typeface="Arial"/>
                <a:ea typeface="ＭＳ Ｐゴシック"/>
              </a:rPr>
              <a:t>：再結合光</a:t>
            </a:r>
            <a:endParaRPr kumimoji="1" lang="en-US" altLang="ja-JP" dirty="0">
              <a:solidFill>
                <a:prstClr val="black"/>
              </a:solidFill>
              <a:latin typeface="Arial"/>
              <a:ea typeface="ＭＳ Ｐゴシック"/>
            </a:endParaRPr>
          </a:p>
        </p:txBody>
      </p:sp>
      <p:sp>
        <p:nvSpPr>
          <p:cNvPr id="14" name="正方形/長方形 13"/>
          <p:cNvSpPr/>
          <p:nvPr/>
        </p:nvSpPr>
        <p:spPr>
          <a:xfrm>
            <a:off x="6901150" y="354053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EL</a:t>
            </a:r>
            <a:r>
              <a:rPr kumimoji="1" lang="ja-JP" altLang="en-US" dirty="0">
                <a:solidFill>
                  <a:prstClr val="black"/>
                </a:solidFill>
                <a:latin typeface="Arial"/>
                <a:ea typeface="ＭＳ Ｐゴシック"/>
              </a:rPr>
              <a:t>：電離電子</a:t>
            </a:r>
            <a:endParaRPr kumimoji="1"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65156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001"/>
            <a:ext cx="7886700" cy="1073396"/>
          </a:xfrm>
        </p:spPr>
        <p:txBody>
          <a:bodyPr/>
          <a:lstStyle/>
          <a:p>
            <a:r>
              <a:rPr kumimoji="1" lang="ja-JP" altLang="en-US" dirty="0"/>
              <a:t>高いドリフト電場</a:t>
            </a:r>
          </a:p>
        </p:txBody>
      </p:sp>
      <p:sp>
        <p:nvSpPr>
          <p:cNvPr id="3" name="コンテンツ プレースホルダー 2"/>
          <p:cNvSpPr>
            <a:spLocks noGrp="1"/>
          </p:cNvSpPr>
          <p:nvPr>
            <p:ph idx="1"/>
          </p:nvPr>
        </p:nvSpPr>
        <p:spPr>
          <a:xfrm>
            <a:off x="315775" y="1587501"/>
            <a:ext cx="8493687" cy="1773374"/>
          </a:xfrm>
        </p:spPr>
        <p:txBody>
          <a:bodyPr/>
          <a:lstStyle/>
          <a:p>
            <a:r>
              <a:rPr lang="en-US" altLang="ja-JP" dirty="0"/>
              <a:t>slow</a:t>
            </a:r>
            <a:r>
              <a:rPr lang="ja-JP" altLang="en-US" dirty="0" err="1"/>
              <a:t>、</a:t>
            </a:r>
            <a:r>
              <a:rPr lang="en-US" altLang="ja-JP" dirty="0"/>
              <a:t>EL</a:t>
            </a:r>
            <a:r>
              <a:rPr lang="ja-JP" altLang="en-US" dirty="0"/>
              <a:t>の角度依存が消える</a:t>
            </a:r>
            <a:endParaRPr lang="en-US" altLang="ja-JP" dirty="0"/>
          </a:p>
          <a:p>
            <a:endParaRPr lang="en-US" altLang="ja-JP" dirty="0"/>
          </a:p>
          <a:p>
            <a:r>
              <a:rPr lang="ja-JP" altLang="en-US" dirty="0"/>
              <a:t>柱状再結合には低電場が必要</a:t>
            </a:r>
            <a:endParaRPr lang="en-US" altLang="ja-JP" dirty="0"/>
          </a:p>
        </p:txBody>
      </p:sp>
      <p:pic>
        <p:nvPicPr>
          <p:cNvPr id="5" name="図 4"/>
          <p:cNvPicPr>
            <a:picLocks noChangeAspect="1"/>
          </p:cNvPicPr>
          <p:nvPr/>
        </p:nvPicPr>
        <p:blipFill rotWithShape="1">
          <a:blip r:embed="rId2"/>
          <a:srcRect l="7531" t="52625" r="5977" b="22914"/>
          <a:stretch/>
        </p:blipFill>
        <p:spPr>
          <a:xfrm>
            <a:off x="0" y="3655922"/>
            <a:ext cx="9144000" cy="2527969"/>
          </a:xfrm>
          <a:prstGeom prst="rect">
            <a:avLst/>
          </a:prstGeom>
        </p:spPr>
      </p:pic>
      <p:sp>
        <p:nvSpPr>
          <p:cNvPr id="8" name="正方形/長方形 7"/>
          <p:cNvSpPr/>
          <p:nvPr/>
        </p:nvSpPr>
        <p:spPr>
          <a:xfrm>
            <a:off x="703550" y="618140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9" name="正方形/長方形 8"/>
          <p:cNvSpPr/>
          <p:nvPr/>
        </p:nvSpPr>
        <p:spPr>
          <a:xfrm>
            <a:off x="3764250" y="618140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10" name="正方形/長方形 9"/>
          <p:cNvSpPr/>
          <p:nvPr/>
        </p:nvSpPr>
        <p:spPr>
          <a:xfrm>
            <a:off x="6824950" y="6181402"/>
            <a:ext cx="1766600"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縦</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横</a:t>
            </a:r>
            <a:endParaRPr kumimoji="1" lang="en-US" altLang="ja-JP" dirty="0">
              <a:solidFill>
                <a:prstClr val="black"/>
              </a:solidFill>
              <a:latin typeface="Arial"/>
              <a:ea typeface="ＭＳ Ｐゴシック"/>
            </a:endParaRPr>
          </a:p>
        </p:txBody>
      </p:sp>
      <p:sp>
        <p:nvSpPr>
          <p:cNvPr id="11" name="正方形/長方形 10"/>
          <p:cNvSpPr/>
          <p:nvPr/>
        </p:nvSpPr>
        <p:spPr>
          <a:xfrm>
            <a:off x="768350" y="348784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fast</a:t>
            </a:r>
            <a:r>
              <a:rPr kumimoji="1" lang="ja-JP" altLang="en-US" dirty="0">
                <a:solidFill>
                  <a:prstClr val="black"/>
                </a:solidFill>
                <a:latin typeface="Arial"/>
                <a:ea typeface="ＭＳ Ｐゴシック"/>
              </a:rPr>
              <a:t>：脱励起光</a:t>
            </a:r>
            <a:endParaRPr kumimoji="1" lang="en-US" altLang="ja-JP" dirty="0">
              <a:solidFill>
                <a:prstClr val="black"/>
              </a:solidFill>
              <a:latin typeface="Arial"/>
              <a:ea typeface="ＭＳ Ｐゴシック"/>
            </a:endParaRPr>
          </a:p>
        </p:txBody>
      </p:sp>
      <p:sp>
        <p:nvSpPr>
          <p:cNvPr id="12" name="正方形/長方形 11"/>
          <p:cNvSpPr/>
          <p:nvPr/>
        </p:nvSpPr>
        <p:spPr>
          <a:xfrm>
            <a:off x="3764250" y="348784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slow</a:t>
            </a:r>
            <a:r>
              <a:rPr kumimoji="1" lang="ja-JP" altLang="en-US" dirty="0">
                <a:solidFill>
                  <a:prstClr val="black"/>
                </a:solidFill>
                <a:latin typeface="Arial"/>
                <a:ea typeface="ＭＳ Ｐゴシック"/>
              </a:rPr>
              <a:t>：再結合光</a:t>
            </a:r>
            <a:endParaRPr kumimoji="1" lang="en-US" altLang="ja-JP" dirty="0">
              <a:solidFill>
                <a:prstClr val="black"/>
              </a:solidFill>
              <a:latin typeface="Arial"/>
              <a:ea typeface="ＭＳ Ｐゴシック"/>
            </a:endParaRPr>
          </a:p>
        </p:txBody>
      </p:sp>
      <p:sp>
        <p:nvSpPr>
          <p:cNvPr id="13" name="正方形/長方形 12"/>
          <p:cNvSpPr/>
          <p:nvPr/>
        </p:nvSpPr>
        <p:spPr>
          <a:xfrm>
            <a:off x="6901150" y="3496088"/>
            <a:ext cx="17666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EL</a:t>
            </a:r>
            <a:r>
              <a:rPr kumimoji="1" lang="ja-JP" altLang="en-US" dirty="0">
                <a:solidFill>
                  <a:prstClr val="black"/>
                </a:solidFill>
                <a:latin typeface="Arial"/>
                <a:ea typeface="ＭＳ Ｐゴシック"/>
              </a:rPr>
              <a:t>：電離電子</a:t>
            </a:r>
            <a:endParaRPr kumimoji="1" lang="en-US" altLang="ja-JP" dirty="0">
              <a:solidFill>
                <a:prstClr val="black"/>
              </a:solidFill>
              <a:latin typeface="Arial"/>
              <a:ea typeface="ＭＳ Ｐゴシック"/>
            </a:endParaRPr>
          </a:p>
        </p:txBody>
      </p:sp>
      <p:pic>
        <p:nvPicPr>
          <p:cNvPr id="15" name="slope_direction.pdf"/>
          <p:cNvPicPr>
            <a:picLocks noChangeAspect="1"/>
          </p:cNvPicPr>
          <p:nvPr/>
        </p:nvPicPr>
        <p:blipFill rotWithShape="1">
          <a:blip r:embed="rId3">
            <a:extLst/>
          </a:blip>
          <a:srcRect l="3785" t="3329" r="19442" b="43071"/>
          <a:stretch/>
        </p:blipFill>
        <p:spPr>
          <a:xfrm>
            <a:off x="6128949" y="1493955"/>
            <a:ext cx="2386401" cy="1177342"/>
          </a:xfrm>
          <a:prstGeom prst="rect">
            <a:avLst/>
          </a:prstGeom>
          <a:ln w="12700">
            <a:miter lim="400000"/>
          </a:ln>
        </p:spPr>
      </p:pic>
      <p:sp>
        <p:nvSpPr>
          <p:cNvPr id="16" name="正方形/長方形 15"/>
          <p:cNvSpPr/>
          <p:nvPr/>
        </p:nvSpPr>
        <p:spPr>
          <a:xfrm>
            <a:off x="6779942" y="0"/>
            <a:ext cx="2364058" cy="9137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8atm</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Xe</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E</a:t>
            </a:r>
            <a:r>
              <a:rPr kumimoji="1" lang="en-US" altLang="ja-JP" sz="1800" b="0" i="0" u="none" strike="noStrike" kern="1200" cap="none" spc="0" normalizeH="0" baseline="-25000" noProof="0" dirty="0" err="1">
                <a:ln>
                  <a:noFill/>
                </a:ln>
                <a:solidFill>
                  <a:prstClr val="black"/>
                </a:solidFill>
                <a:effectLst/>
                <a:uLnTx/>
                <a:uFillTx/>
                <a:latin typeface="Arial"/>
                <a:ea typeface="ＭＳ Ｐゴシック"/>
                <a:cs typeface="+mn-cs"/>
              </a:rPr>
              <a:t>drift</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=11V/cm/</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atm</a:t>
            </a:r>
            <a:endPar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E</a:t>
            </a:r>
            <a:r>
              <a:rPr kumimoji="1" lang="en-US" altLang="ja-JP" sz="1800" b="0" i="0" u="none" strike="noStrike" kern="1200" cap="none" spc="0" normalizeH="0" baseline="-25000" noProof="0" dirty="0">
                <a:ln>
                  <a:noFill/>
                </a:ln>
                <a:solidFill>
                  <a:prstClr val="black"/>
                </a:solidFill>
                <a:effectLst/>
                <a:uLnTx/>
                <a:uFillTx/>
                <a:latin typeface="Arial"/>
                <a:ea typeface="ＭＳ Ｐゴシック"/>
                <a:cs typeface="+mn-cs"/>
              </a:rPr>
              <a:t>EL</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=1100V/cm/</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atm</a:t>
            </a:r>
            <a:endPar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endParaRPr>
          </a:p>
        </p:txBody>
      </p:sp>
      <p:sp>
        <p:nvSpPr>
          <p:cNvPr id="17" name="正方形/長方形 16"/>
          <p:cNvSpPr/>
          <p:nvPr/>
        </p:nvSpPr>
        <p:spPr>
          <a:xfrm>
            <a:off x="5834350" y="2623546"/>
            <a:ext cx="2975112" cy="7331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cosθ</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　　←→　</a:t>
            </a:r>
            <a:r>
              <a:rPr kumimoji="1" lang="en-US" altLang="ja-JP" sz="1800" b="0" i="0" u="none" strike="noStrike" kern="1200" cap="none" spc="0" normalizeH="0" baseline="0" noProof="0" dirty="0" err="1">
                <a:ln>
                  <a:noFill/>
                </a:ln>
                <a:solidFill>
                  <a:prstClr val="black"/>
                </a:solidFill>
                <a:effectLst/>
                <a:uLnTx/>
                <a:uFillTx/>
                <a:latin typeface="Arial"/>
                <a:ea typeface="ＭＳ Ｐゴシック"/>
                <a:cs typeface="+mn-cs"/>
              </a:rPr>
              <a:t>cosθ</a:t>
            </a:r>
            <a:r>
              <a:rPr kumimoji="1" lang="en-US" altLang="ja-JP" sz="1800" b="0" i="0" u="none" strike="noStrike" kern="1200" cap="none" spc="0" normalizeH="0" baseline="0" noProof="0" dirty="0">
                <a:ln>
                  <a:noFill/>
                </a:ln>
                <a:solidFill>
                  <a:prstClr val="black"/>
                </a:solidFill>
                <a:effectLst/>
                <a:uLnTx/>
                <a:uFillTx/>
                <a:latin typeface="Arial"/>
                <a:ea typeface="ＭＳ Ｐゴシック"/>
                <a:cs typeface="+mn-cs"/>
              </a:rPr>
              <a:t>=0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　　</a:t>
            </a:r>
            <a:r>
              <a:rPr kumimoji="1" lang="en-US" altLang="ja-JP" dirty="0">
                <a:solidFill>
                  <a:prstClr val="black"/>
                </a:solidFill>
                <a:latin typeface="Arial"/>
                <a:ea typeface="ＭＳ Ｐゴシック"/>
              </a:rPr>
              <a:t>θ=0°</a:t>
            </a:r>
            <a:r>
              <a:rPr kumimoji="1" lang="ja-JP" altLang="en-US" dirty="0">
                <a:solidFill>
                  <a:prstClr val="black"/>
                </a:solidFill>
                <a:latin typeface="Arial"/>
                <a:ea typeface="ＭＳ Ｐゴシック"/>
              </a:rPr>
              <a:t>　←→　</a:t>
            </a:r>
            <a:r>
              <a:rPr kumimoji="1" lang="en-US" altLang="ja-JP" dirty="0">
                <a:solidFill>
                  <a:prstClr val="black"/>
                </a:solidFill>
                <a:latin typeface="Arial"/>
                <a:ea typeface="ＭＳ Ｐゴシック"/>
              </a:rPr>
              <a:t>θ=90°</a:t>
            </a:r>
          </a:p>
        </p:txBody>
      </p:sp>
      <p:sp>
        <p:nvSpPr>
          <p:cNvPr id="20" name="正方形/長方形 19"/>
          <p:cNvSpPr/>
          <p:nvPr/>
        </p:nvSpPr>
        <p:spPr>
          <a:xfrm>
            <a:off x="6926017" y="926881"/>
            <a:ext cx="2217983" cy="405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Arial"/>
                <a:ea typeface="ＭＳ Ｐゴシック"/>
                <a:cs typeface="+mn-cs"/>
              </a:rPr>
              <a:t>立体角は補正済み</a:t>
            </a:r>
          </a:p>
        </p:txBody>
      </p:sp>
    </p:spTree>
    <p:extLst>
      <p:ext uri="{BB962C8B-B14F-4D97-AF65-F5344CB8AC3E}">
        <p14:creationId xmlns:p14="http://schemas.microsoft.com/office/powerpoint/2010/main" val="248557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今後</a:t>
            </a:r>
            <a:r>
              <a:rPr kumimoji="1" lang="ja-JP" altLang="en-US" dirty="0"/>
              <a:t>の</a:t>
            </a:r>
            <a:r>
              <a:rPr kumimoji="1" lang="en-US" altLang="ja-JP" dirty="0"/>
              <a:t>R&amp;D</a:t>
            </a:r>
            <a:endParaRPr kumimoji="1" lang="ja-JP" altLang="en-US" dirty="0"/>
          </a:p>
        </p:txBody>
      </p:sp>
      <p:sp>
        <p:nvSpPr>
          <p:cNvPr id="3" name="コンテンツ プレースホルダー 2"/>
          <p:cNvSpPr>
            <a:spLocks noGrp="1"/>
          </p:cNvSpPr>
          <p:nvPr>
            <p:ph idx="1"/>
          </p:nvPr>
        </p:nvSpPr>
        <p:spPr>
          <a:xfrm>
            <a:off x="363338" y="1825625"/>
            <a:ext cx="8586882" cy="4351338"/>
          </a:xfrm>
        </p:spPr>
        <p:txBody>
          <a:bodyPr/>
          <a:lstStyle/>
          <a:p>
            <a:r>
              <a:rPr kumimoji="1" lang="ja-JP" altLang="en-US" dirty="0"/>
              <a:t>中性子による原子核反跳で柱状再結合が見えるか？</a:t>
            </a:r>
            <a:endParaRPr kumimoji="1" lang="en-US" altLang="ja-JP" dirty="0"/>
          </a:p>
          <a:p>
            <a:endParaRPr lang="en-US" altLang="ja-JP" dirty="0"/>
          </a:p>
          <a:p>
            <a:r>
              <a:rPr kumimoji="1" lang="ja-JP" altLang="en-US" dirty="0"/>
              <a:t>低電場</a:t>
            </a:r>
            <a:r>
              <a:rPr kumimoji="1" lang="en-US" altLang="ja-JP" dirty="0"/>
              <a:t>TPC</a:t>
            </a:r>
            <a:r>
              <a:rPr kumimoji="1" lang="ja-JP" altLang="en-US" dirty="0"/>
              <a:t>の理解（アタッチメントなど）</a:t>
            </a:r>
            <a:endParaRPr kumimoji="1" lang="en-US" altLang="ja-JP" dirty="0"/>
          </a:p>
          <a:p>
            <a:endParaRPr kumimoji="1" lang="ja-JP" altLang="en-US" dirty="0"/>
          </a:p>
        </p:txBody>
      </p:sp>
    </p:spTree>
    <p:extLst>
      <p:ext uri="{BB962C8B-B14F-4D97-AF65-F5344CB8AC3E}">
        <p14:creationId xmlns:p14="http://schemas.microsoft.com/office/powerpoint/2010/main" val="419566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地下実験で気になること</a:t>
            </a:r>
          </a:p>
        </p:txBody>
      </p:sp>
      <p:sp>
        <p:nvSpPr>
          <p:cNvPr id="3" name="コンテンツ プレースホルダー 2"/>
          <p:cNvSpPr>
            <a:spLocks noGrp="1"/>
          </p:cNvSpPr>
          <p:nvPr>
            <p:ph idx="1"/>
          </p:nvPr>
        </p:nvSpPr>
        <p:spPr>
          <a:xfrm>
            <a:off x="363338" y="1825625"/>
            <a:ext cx="8586882" cy="4351338"/>
          </a:xfrm>
        </p:spPr>
        <p:txBody>
          <a:bodyPr/>
          <a:lstStyle/>
          <a:p>
            <a:r>
              <a:rPr kumimoji="1" lang="ja-JP" altLang="en-US" dirty="0"/>
              <a:t>柱状再結合で本当に暗黒物質の到来方向に感度のある探索ができるのか？</a:t>
            </a:r>
            <a:endParaRPr kumimoji="1" lang="en-US" altLang="ja-JP" dirty="0"/>
          </a:p>
          <a:p>
            <a:r>
              <a:rPr kumimoji="1" lang="ja-JP" altLang="en-US" dirty="0"/>
              <a:t>ドリフト方向と白鳥座方向が平行</a:t>
            </a:r>
            <a:r>
              <a:rPr lang="en-US" altLang="ja-JP" dirty="0"/>
              <a:t>/</a:t>
            </a:r>
            <a:r>
              <a:rPr kumimoji="1" lang="ja-JP" altLang="en-US" dirty="0"/>
              <a:t>垂直な検出器を並べておくことを想定し、差が見れるかどうか確かめる</a:t>
            </a:r>
            <a:endParaRPr kumimoji="1" lang="en-US" altLang="ja-JP" dirty="0"/>
          </a:p>
        </p:txBody>
      </p:sp>
      <p:sp>
        <p:nvSpPr>
          <p:cNvPr id="4" name="円柱 3"/>
          <p:cNvSpPr/>
          <p:nvPr/>
        </p:nvSpPr>
        <p:spPr>
          <a:xfrm>
            <a:off x="6007100" y="5099845"/>
            <a:ext cx="1117600" cy="1638300"/>
          </a:xfrm>
          <a:prstGeom prst="can">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垂直な</a:t>
            </a:r>
            <a:endParaRPr kumimoji="1" lang="en-US" altLang="ja-JP" dirty="0"/>
          </a:p>
          <a:p>
            <a:pPr algn="ctr"/>
            <a:r>
              <a:rPr kumimoji="1" lang="ja-JP" altLang="en-US" dirty="0"/>
              <a:t>検出器</a:t>
            </a:r>
          </a:p>
        </p:txBody>
      </p:sp>
      <p:sp>
        <p:nvSpPr>
          <p:cNvPr id="5" name="円柱 4"/>
          <p:cNvSpPr/>
          <p:nvPr/>
        </p:nvSpPr>
        <p:spPr>
          <a:xfrm rot="16200000">
            <a:off x="6007100" y="3586961"/>
            <a:ext cx="1117600" cy="1638300"/>
          </a:xfrm>
          <a:prstGeom prst="ca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kumimoji="1" lang="ja-JP" altLang="en-US" dirty="0"/>
              <a:t>平行な</a:t>
            </a:r>
            <a:endParaRPr kumimoji="1" lang="en-US" altLang="ja-JP" dirty="0"/>
          </a:p>
          <a:p>
            <a:pPr algn="ctr"/>
            <a:r>
              <a:rPr kumimoji="1" lang="ja-JP" altLang="en-US" dirty="0"/>
              <a:t>検出器</a:t>
            </a:r>
          </a:p>
        </p:txBody>
      </p:sp>
      <p:sp>
        <p:nvSpPr>
          <p:cNvPr id="6" name="楕円 5"/>
          <p:cNvSpPr/>
          <p:nvPr/>
        </p:nvSpPr>
        <p:spPr>
          <a:xfrm>
            <a:off x="962718" y="4406110"/>
            <a:ext cx="1270000" cy="1202532"/>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白鳥座</a:t>
            </a:r>
          </a:p>
        </p:txBody>
      </p:sp>
      <p:sp>
        <p:nvSpPr>
          <p:cNvPr id="8" name="楕円 7"/>
          <p:cNvSpPr/>
          <p:nvPr/>
        </p:nvSpPr>
        <p:spPr>
          <a:xfrm>
            <a:off x="3566219" y="4064516"/>
            <a:ext cx="783531" cy="8128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solidFill>
              </a:rPr>
              <a:t>DM</a:t>
            </a:r>
            <a:endParaRPr kumimoji="1" lang="ja-JP" altLang="en-US" dirty="0">
              <a:solidFill>
                <a:schemeClr val="bg1"/>
              </a:solidFill>
            </a:endParaRPr>
          </a:p>
        </p:txBody>
      </p:sp>
      <p:sp>
        <p:nvSpPr>
          <p:cNvPr id="9" name="楕円 8"/>
          <p:cNvSpPr/>
          <p:nvPr/>
        </p:nvSpPr>
        <p:spPr>
          <a:xfrm>
            <a:off x="3566218" y="5334120"/>
            <a:ext cx="783531" cy="812800"/>
          </a:xfrm>
          <a:prstGeom prst="ellipse">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solidFill>
                  <a:schemeClr val="bg1"/>
                </a:solidFill>
              </a:rPr>
              <a:t>DM</a:t>
            </a:r>
            <a:endParaRPr kumimoji="1" lang="ja-JP" altLang="en-US" dirty="0">
              <a:solidFill>
                <a:schemeClr val="bg1"/>
              </a:solidFill>
            </a:endParaRPr>
          </a:p>
        </p:txBody>
      </p:sp>
      <p:cxnSp>
        <p:nvCxnSpPr>
          <p:cNvPr id="11" name="直線矢印コネクタ 10"/>
          <p:cNvCxnSpPr>
            <a:stCxn id="8" idx="6"/>
          </p:cNvCxnSpPr>
          <p:nvPr/>
        </p:nvCxnSpPr>
        <p:spPr>
          <a:xfrm>
            <a:off x="4349750" y="4470916"/>
            <a:ext cx="882650" cy="0"/>
          </a:xfrm>
          <a:prstGeom prst="straightConnector1">
            <a:avLst/>
          </a:prstGeom>
          <a:ln>
            <a:headEnd type="none" w="med" len="med"/>
            <a:tailEnd type="arrow" w="lg" len="lg"/>
          </a:ln>
        </p:spPr>
        <p:style>
          <a:lnRef idx="1">
            <a:schemeClr val="dk1"/>
          </a:lnRef>
          <a:fillRef idx="0">
            <a:schemeClr val="dk1"/>
          </a:fillRef>
          <a:effectRef idx="0">
            <a:schemeClr val="dk1"/>
          </a:effectRef>
          <a:fontRef idx="minor">
            <a:schemeClr val="tx1"/>
          </a:fontRef>
        </p:style>
      </p:cxnSp>
      <p:cxnSp>
        <p:nvCxnSpPr>
          <p:cNvPr id="12" name="直線矢印コネクタ 11"/>
          <p:cNvCxnSpPr/>
          <p:nvPr/>
        </p:nvCxnSpPr>
        <p:spPr>
          <a:xfrm>
            <a:off x="4349750" y="5740520"/>
            <a:ext cx="882650" cy="0"/>
          </a:xfrm>
          <a:prstGeom prst="straightConnector1">
            <a:avLst/>
          </a:prstGeom>
          <a:ln>
            <a:headEnd type="none" w="med" len="med"/>
            <a:tailEnd type="arrow"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370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2366" y="65906"/>
            <a:ext cx="7886700" cy="1325563"/>
          </a:xfrm>
        </p:spPr>
        <p:txBody>
          <a:bodyPr/>
          <a:lstStyle/>
          <a:p>
            <a:r>
              <a:rPr kumimoji="1" lang="ja-JP" altLang="en-US" dirty="0"/>
              <a:t>エネルギーごとの散乱角度</a:t>
            </a:r>
          </a:p>
        </p:txBody>
      </p:sp>
      <p:sp>
        <p:nvSpPr>
          <p:cNvPr id="3" name="コンテンツ プレースホルダー 2"/>
          <p:cNvSpPr>
            <a:spLocks noGrp="1"/>
          </p:cNvSpPr>
          <p:nvPr>
            <p:ph idx="1"/>
          </p:nvPr>
        </p:nvSpPr>
        <p:spPr>
          <a:xfrm>
            <a:off x="363338" y="1435101"/>
            <a:ext cx="8586882" cy="4741862"/>
          </a:xfrm>
        </p:spPr>
        <p:txBody>
          <a:bodyPr/>
          <a:lstStyle/>
          <a:p>
            <a:r>
              <a:rPr kumimoji="1" lang="en-US" altLang="ja-JP" dirty="0"/>
              <a:t>1000GeV</a:t>
            </a:r>
            <a:r>
              <a:rPr kumimoji="1" lang="ja-JP" altLang="en-US" dirty="0"/>
              <a:t>の</a:t>
            </a:r>
            <a:r>
              <a:rPr kumimoji="1" lang="en-US" altLang="ja-JP" dirty="0"/>
              <a:t>DM</a:t>
            </a:r>
            <a:r>
              <a:rPr kumimoji="1" lang="ja-JP" altLang="en-US" dirty="0"/>
              <a:t>を仮定</a:t>
            </a:r>
            <a:endParaRPr kumimoji="1" lang="en-US" altLang="ja-JP" dirty="0"/>
          </a:p>
          <a:p>
            <a:r>
              <a:rPr lang="ja-JP" altLang="en-US" dirty="0"/>
              <a:t>かすり事象が多いので、平行方向に置いた検出器だと</a:t>
            </a:r>
            <a:r>
              <a:rPr lang="en-US" altLang="ja-JP" dirty="0" err="1"/>
              <a:t>cosθ</a:t>
            </a:r>
            <a:r>
              <a:rPr lang="en-US" altLang="ja-JP" dirty="0"/>
              <a:t>=0</a:t>
            </a:r>
            <a:r>
              <a:rPr lang="ja-JP" altLang="en-US" dirty="0"/>
              <a:t>（横向き反跳）の方向にイベントが多い</a:t>
            </a:r>
            <a:endParaRPr kumimoji="1" lang="en-US" altLang="ja-JP" dirty="0"/>
          </a:p>
        </p:txBody>
      </p:sp>
      <p:grpSp>
        <p:nvGrpSpPr>
          <p:cNvPr id="4" name="グループ化 3"/>
          <p:cNvGrpSpPr/>
          <p:nvPr/>
        </p:nvGrpSpPr>
        <p:grpSpPr>
          <a:xfrm>
            <a:off x="9381950" y="425450"/>
            <a:ext cx="1661583" cy="1941500"/>
            <a:chOff x="6956250" y="250758"/>
            <a:chExt cx="1661583" cy="1941500"/>
          </a:xfrm>
        </p:grpSpPr>
        <p:cxnSp>
          <p:nvCxnSpPr>
            <p:cNvPr id="8" name="直線矢印コネクタ 7"/>
            <p:cNvCxnSpPr>
              <a:cxnSpLocks/>
            </p:cNvCxnSpPr>
            <p:nvPr/>
          </p:nvCxnSpPr>
          <p:spPr>
            <a:xfrm flipH="1" flipV="1">
              <a:off x="7745151" y="250758"/>
              <a:ext cx="6796" cy="1880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a:cxnSpLocks/>
            </p:cNvCxnSpPr>
            <p:nvPr/>
          </p:nvCxnSpPr>
          <p:spPr>
            <a:xfrm>
              <a:off x="6956250" y="1539576"/>
              <a:ext cx="1661583" cy="7086"/>
            </a:xfrm>
            <a:prstGeom prst="straightConnector1">
              <a:avLst/>
            </a:prstGeom>
            <a:ln>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cxnSpLocks/>
            </p:cNvCxnSpPr>
            <p:nvPr/>
          </p:nvCxnSpPr>
          <p:spPr>
            <a:xfrm flipH="1">
              <a:off x="7112883" y="906886"/>
              <a:ext cx="1262053" cy="128537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a:cxnSpLocks/>
            </p:cNvCxnSpPr>
            <p:nvPr/>
          </p:nvCxnSpPr>
          <p:spPr>
            <a:xfrm flipV="1">
              <a:off x="7745151" y="822543"/>
              <a:ext cx="254335" cy="718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flipH="1">
              <a:off x="8000748" y="819988"/>
              <a:ext cx="4794" cy="85196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cxnSpLocks/>
            </p:cNvCxnSpPr>
            <p:nvPr/>
          </p:nvCxnSpPr>
          <p:spPr>
            <a:xfrm flipH="1" flipV="1">
              <a:off x="7741619" y="1540606"/>
              <a:ext cx="257867" cy="130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cxnSpLocks/>
            </p:cNvCxnSpPr>
            <p:nvPr/>
          </p:nvCxnSpPr>
          <p:spPr>
            <a:xfrm flipV="1">
              <a:off x="7620506" y="1670927"/>
              <a:ext cx="378980" cy="20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flipH="1" flipV="1">
              <a:off x="7614450" y="819988"/>
              <a:ext cx="6056" cy="844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p:cNvCxnSpPr>
            <p:nvPr/>
          </p:nvCxnSpPr>
          <p:spPr>
            <a:xfrm>
              <a:off x="7614450" y="819988"/>
              <a:ext cx="385036" cy="1"/>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a:cxnSpLocks/>
            </p:cNvCxnSpPr>
            <p:nvPr/>
          </p:nvCxnSpPr>
          <p:spPr>
            <a:xfrm flipH="1">
              <a:off x="7615712" y="692819"/>
              <a:ext cx="132465" cy="124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flipH="1" flipV="1">
              <a:off x="7615713" y="826044"/>
              <a:ext cx="132464" cy="7175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円弧 41"/>
            <p:cNvSpPr/>
            <p:nvPr/>
          </p:nvSpPr>
          <p:spPr>
            <a:xfrm>
              <a:off x="7388372" y="857560"/>
              <a:ext cx="526840" cy="493410"/>
            </a:xfrm>
            <a:prstGeom prst="arc">
              <a:avLst>
                <a:gd name="adj1" fmla="val 17545260"/>
                <a:gd name="adj2" fmla="val 2125849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円弧 42"/>
            <p:cNvSpPr/>
            <p:nvPr/>
          </p:nvSpPr>
          <p:spPr>
            <a:xfrm>
              <a:off x="7453861" y="1402321"/>
              <a:ext cx="528972" cy="268605"/>
            </a:xfrm>
            <a:prstGeom prst="arc">
              <a:avLst>
                <a:gd name="adj1" fmla="val 18002794"/>
                <a:gd name="adj2" fmla="val 63251"/>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円弧 44"/>
            <p:cNvSpPr/>
            <p:nvPr/>
          </p:nvSpPr>
          <p:spPr>
            <a:xfrm>
              <a:off x="7499897" y="1430077"/>
              <a:ext cx="470236" cy="197222"/>
            </a:xfrm>
            <a:prstGeom prst="arc">
              <a:avLst>
                <a:gd name="adj1" fmla="val 1788649"/>
                <a:gd name="adj2" fmla="val 744695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4" name="円弧 53"/>
            <p:cNvSpPr/>
            <p:nvPr/>
          </p:nvSpPr>
          <p:spPr>
            <a:xfrm>
              <a:off x="7620506" y="900326"/>
              <a:ext cx="526840" cy="562497"/>
            </a:xfrm>
            <a:prstGeom prst="arc">
              <a:avLst>
                <a:gd name="adj1" fmla="val 12760661"/>
                <a:gd name="adj2" fmla="val 14450641"/>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5" name="直線コネクタ 54"/>
            <p:cNvCxnSpPr>
              <a:cxnSpLocks/>
            </p:cNvCxnSpPr>
            <p:nvPr/>
          </p:nvCxnSpPr>
          <p:spPr>
            <a:xfrm flipH="1" flipV="1">
              <a:off x="8008826" y="829073"/>
              <a:ext cx="132464" cy="7175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cxnSpLocks/>
            </p:cNvCxnSpPr>
            <p:nvPr/>
          </p:nvCxnSpPr>
          <p:spPr>
            <a:xfrm flipH="1" flipV="1">
              <a:off x="7754736" y="699069"/>
              <a:ext cx="257867" cy="1303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cxnSpLocks/>
            </p:cNvCxnSpPr>
            <p:nvPr/>
          </p:nvCxnSpPr>
          <p:spPr>
            <a:xfrm flipH="1">
              <a:off x="8001973" y="697010"/>
              <a:ext cx="132465" cy="124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a:cxnSpLocks/>
            </p:cNvCxnSpPr>
            <p:nvPr/>
          </p:nvCxnSpPr>
          <p:spPr>
            <a:xfrm flipV="1">
              <a:off x="7754736" y="695724"/>
              <a:ext cx="378980" cy="20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cxnSpLocks/>
            </p:cNvCxnSpPr>
            <p:nvPr/>
          </p:nvCxnSpPr>
          <p:spPr>
            <a:xfrm flipH="1" flipV="1">
              <a:off x="8133287" y="698751"/>
              <a:ext cx="6056" cy="84488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a:cxnSpLocks/>
            </p:cNvCxnSpPr>
            <p:nvPr/>
          </p:nvCxnSpPr>
          <p:spPr>
            <a:xfrm flipH="1">
              <a:off x="8004089" y="1536911"/>
              <a:ext cx="132465" cy="12461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5126" name="Picture 6" descr="https://www-he.scphys.kyoto-u.ac.jp/member/kiseki/kakunouko/direction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45" y="3317031"/>
            <a:ext cx="7255142" cy="3179163"/>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1824825" y="3069904"/>
            <a:ext cx="1911498" cy="4942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平行な検出器</a:t>
            </a:r>
            <a:endParaRPr kumimoji="1" lang="en-US" altLang="ja-JP" dirty="0"/>
          </a:p>
          <a:p>
            <a:pPr algn="ctr"/>
            <a:r>
              <a:rPr kumimoji="1" lang="ja-JP" altLang="en-US" sz="1100" dirty="0"/>
              <a:t>（白鳥座方向とドリフト電場）</a:t>
            </a:r>
          </a:p>
        </p:txBody>
      </p:sp>
      <p:sp>
        <p:nvSpPr>
          <p:cNvPr id="29" name="正方形/長方形 28"/>
          <p:cNvSpPr/>
          <p:nvPr/>
        </p:nvSpPr>
        <p:spPr>
          <a:xfrm>
            <a:off x="5476874" y="3081424"/>
            <a:ext cx="1911498" cy="4942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垂直な検出器</a:t>
            </a:r>
            <a:endParaRPr kumimoji="1" lang="en-US" altLang="ja-JP" dirty="0"/>
          </a:p>
          <a:p>
            <a:pPr algn="ctr"/>
            <a:r>
              <a:rPr kumimoji="1" lang="ja-JP" altLang="en-US" sz="1100" dirty="0"/>
              <a:t>（白鳥座方向とドリフト電場）</a:t>
            </a:r>
          </a:p>
        </p:txBody>
      </p:sp>
      <p:sp>
        <p:nvSpPr>
          <p:cNvPr id="30" name="正方形/長方形 29"/>
          <p:cNvSpPr/>
          <p:nvPr/>
        </p:nvSpPr>
        <p:spPr>
          <a:xfrm rot="5400000">
            <a:off x="6962597" y="4223345"/>
            <a:ext cx="2548067" cy="538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a:solidFill>
                  <a:schemeClr val="tx1"/>
                </a:solidFill>
              </a:rPr>
              <a:t>EventRate</a:t>
            </a:r>
            <a:r>
              <a:rPr kumimoji="1" lang="ja-JP" altLang="en-US" dirty="0">
                <a:solidFill>
                  <a:schemeClr val="tx1"/>
                </a:solidFill>
              </a:rPr>
              <a:t> </a:t>
            </a:r>
            <a:r>
              <a:rPr kumimoji="1" lang="en-US" altLang="ja-JP" dirty="0">
                <a:solidFill>
                  <a:schemeClr val="tx1"/>
                </a:solidFill>
              </a:rPr>
              <a:t>[A.U.]</a:t>
            </a:r>
            <a:endParaRPr kumimoji="1" lang="ja-JP" altLang="en-US" dirty="0">
              <a:solidFill>
                <a:schemeClr val="tx1"/>
              </a:solidFill>
            </a:endParaRPr>
          </a:p>
        </p:txBody>
      </p:sp>
    </p:spTree>
    <p:extLst>
      <p:ext uri="{BB962C8B-B14F-4D97-AF65-F5344CB8AC3E}">
        <p14:creationId xmlns:p14="http://schemas.microsoft.com/office/powerpoint/2010/main" val="2094462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924" y="109056"/>
            <a:ext cx="7886700" cy="1325563"/>
          </a:xfrm>
        </p:spPr>
        <p:txBody>
          <a:bodyPr/>
          <a:lstStyle/>
          <a:p>
            <a:r>
              <a:rPr kumimoji="1" lang="ja-JP" altLang="en-US" dirty="0"/>
              <a:t>測定量を物理量へ変換</a:t>
            </a:r>
          </a:p>
        </p:txBody>
      </p:sp>
      <p:sp>
        <p:nvSpPr>
          <p:cNvPr id="3" name="コンテンツ プレースホルダー 2"/>
          <p:cNvSpPr>
            <a:spLocks noGrp="1"/>
          </p:cNvSpPr>
          <p:nvPr>
            <p:ph idx="1"/>
          </p:nvPr>
        </p:nvSpPr>
        <p:spPr>
          <a:xfrm>
            <a:off x="515387" y="1366200"/>
            <a:ext cx="7886700" cy="4351338"/>
          </a:xfrm>
        </p:spPr>
        <p:txBody>
          <a:bodyPr/>
          <a:lstStyle/>
          <a:p>
            <a:r>
              <a:rPr kumimoji="1" lang="ja-JP" altLang="en-US" dirty="0"/>
              <a:t>変換式</a:t>
            </a:r>
            <a:endParaRPr kumimoji="1" lang="en-US" altLang="ja-JP" dirty="0"/>
          </a:p>
          <a:p>
            <a:pPr lvl="1"/>
            <a:r>
              <a:rPr kumimoji="1" lang="ja-JP" altLang="en-US" dirty="0"/>
              <a:t>エネルギー　</a:t>
            </a:r>
            <a:r>
              <a:rPr kumimoji="1" lang="en-US" altLang="ja-JP" dirty="0"/>
              <a:t>=</a:t>
            </a:r>
            <a:r>
              <a:rPr kumimoji="1" lang="ja-JP" altLang="en-US" dirty="0"/>
              <a:t>　</a:t>
            </a:r>
            <a:r>
              <a:rPr kumimoji="1" lang="en-US" altLang="ja-JP" dirty="0"/>
              <a:t>EL</a:t>
            </a:r>
            <a:r>
              <a:rPr kumimoji="1" lang="ja-JP" altLang="en-US" dirty="0"/>
              <a:t>　</a:t>
            </a:r>
            <a:r>
              <a:rPr kumimoji="1" lang="en-US" altLang="ja-JP" dirty="0"/>
              <a:t>+</a:t>
            </a:r>
            <a:r>
              <a:rPr kumimoji="1" lang="ja-JP" altLang="en-US" dirty="0"/>
              <a:t>　</a:t>
            </a:r>
            <a:r>
              <a:rPr kumimoji="1" lang="en-US" altLang="ja-JP" dirty="0"/>
              <a:t>α×slow</a:t>
            </a:r>
          </a:p>
          <a:p>
            <a:pPr lvl="1"/>
            <a:r>
              <a:rPr lang="ja-JP" altLang="en-US" dirty="0"/>
              <a:t>角度：</a:t>
            </a:r>
            <a:r>
              <a:rPr lang="en-US" altLang="ja-JP" dirty="0" err="1"/>
              <a:t>cosθ</a:t>
            </a:r>
            <a:r>
              <a:rPr lang="ja-JP" altLang="en-US" dirty="0"/>
              <a:t>　≒　</a:t>
            </a:r>
            <a:r>
              <a:rPr lang="en-US" altLang="ja-JP" dirty="0"/>
              <a:t>arctan(α×slow/EL)</a:t>
            </a:r>
          </a:p>
          <a:p>
            <a:r>
              <a:rPr lang="ja-JP" altLang="en-US" dirty="0"/>
              <a:t>下図は分解能が無限に良い場合</a:t>
            </a:r>
            <a:endParaRPr lang="en-US" altLang="ja-JP" dirty="0"/>
          </a:p>
          <a:p>
            <a:pPr lvl="1"/>
            <a:r>
              <a:rPr lang="ja-JP" altLang="en-US" dirty="0"/>
              <a:t>赤線は変換のイメージ</a:t>
            </a:r>
            <a:endParaRPr lang="en-US" altLang="ja-JP" dirty="0"/>
          </a:p>
        </p:txBody>
      </p:sp>
      <p:pic>
        <p:nvPicPr>
          <p:cNvPr id="2050" name="Picture 2" descr="https://www-he.scphys.kyoto-u.ac.jp/member/kiseki/kakunouko/c_sim_DM_1000GeV_N1000000ev_sci1.png"/>
          <p:cNvPicPr>
            <a:picLocks noChangeAspect="1" noChangeArrowheads="1"/>
          </p:cNvPicPr>
          <p:nvPr/>
        </p:nvPicPr>
        <p:blipFill rotWithShape="1">
          <a:blip r:embed="rId2">
            <a:extLst>
              <a:ext uri="{28A0092B-C50C-407E-A947-70E740481C1C}">
                <a14:useLocalDpi xmlns:a14="http://schemas.microsoft.com/office/drawing/2010/main" val="0"/>
              </a:ext>
            </a:extLst>
          </a:blip>
          <a:srcRect l="25192" t="61266" r="62357" b="19887"/>
          <a:stretch/>
        </p:blipFill>
        <p:spPr bwMode="auto">
          <a:xfrm>
            <a:off x="5048250" y="3767779"/>
            <a:ext cx="3905250" cy="2544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he.scphys.kyoto-u.ac.jp/member/kiseki/kakunouko/c_sim_DM_1000GeV_N1000000ev_sci1.png"/>
          <p:cNvPicPr>
            <a:picLocks noChangeAspect="1" noChangeArrowheads="1"/>
          </p:cNvPicPr>
          <p:nvPr/>
        </p:nvPicPr>
        <p:blipFill rotWithShape="1">
          <a:blip r:embed="rId2">
            <a:extLst>
              <a:ext uri="{28A0092B-C50C-407E-A947-70E740481C1C}">
                <a14:useLocalDpi xmlns:a14="http://schemas.microsoft.com/office/drawing/2010/main" val="0"/>
              </a:ext>
            </a:extLst>
          </a:blip>
          <a:srcRect l="1" t="61452" r="87240" b="19950"/>
          <a:stretch/>
        </p:blipFill>
        <p:spPr bwMode="auto">
          <a:xfrm>
            <a:off x="381000" y="3815777"/>
            <a:ext cx="3746500" cy="2350235"/>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2622550" y="6028111"/>
            <a:ext cx="133985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slow</a:t>
            </a:r>
            <a:r>
              <a:rPr kumimoji="1" lang="ja-JP" altLang="en-US" dirty="0">
                <a:solidFill>
                  <a:prstClr val="black"/>
                </a:solidFill>
                <a:latin typeface="Arial"/>
                <a:ea typeface="ＭＳ Ｐゴシック"/>
              </a:rPr>
              <a:t>（光）</a:t>
            </a:r>
            <a:endParaRPr kumimoji="1" lang="en-US" altLang="ja-JP" dirty="0">
              <a:solidFill>
                <a:prstClr val="black"/>
              </a:solidFill>
              <a:latin typeface="Arial"/>
              <a:ea typeface="ＭＳ Ｐゴシック"/>
            </a:endParaRPr>
          </a:p>
        </p:txBody>
      </p:sp>
      <p:sp>
        <p:nvSpPr>
          <p:cNvPr id="8" name="正方形/長方形 7"/>
          <p:cNvSpPr/>
          <p:nvPr/>
        </p:nvSpPr>
        <p:spPr>
          <a:xfrm rot="16200000">
            <a:off x="-406078" y="4228046"/>
            <a:ext cx="1466205"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EL</a:t>
            </a:r>
            <a:r>
              <a:rPr kumimoji="1" lang="ja-JP" altLang="en-US" dirty="0">
                <a:solidFill>
                  <a:prstClr val="black"/>
                </a:solidFill>
                <a:latin typeface="Arial"/>
                <a:ea typeface="ＭＳ Ｐゴシック"/>
              </a:rPr>
              <a:t>（電離）</a:t>
            </a:r>
            <a:endParaRPr kumimoji="1" lang="en-US" altLang="ja-JP" dirty="0">
              <a:solidFill>
                <a:prstClr val="black"/>
              </a:solidFill>
              <a:latin typeface="Arial"/>
              <a:ea typeface="ＭＳ Ｐゴシック"/>
            </a:endParaRPr>
          </a:p>
        </p:txBody>
      </p:sp>
      <p:sp>
        <p:nvSpPr>
          <p:cNvPr id="9" name="正方形/長方形 8"/>
          <p:cNvSpPr/>
          <p:nvPr/>
        </p:nvSpPr>
        <p:spPr>
          <a:xfrm>
            <a:off x="6597650" y="6166012"/>
            <a:ext cx="206375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arctan(α</a:t>
            </a:r>
            <a:r>
              <a:rPr kumimoji="1" lang="ja-JP" altLang="en-US" dirty="0">
                <a:solidFill>
                  <a:prstClr val="black"/>
                </a:solidFill>
                <a:latin typeface="Arial"/>
                <a:ea typeface="ＭＳ Ｐゴシック"/>
              </a:rPr>
              <a:t>*</a:t>
            </a:r>
            <a:r>
              <a:rPr kumimoji="1" lang="en-US" altLang="ja-JP" dirty="0">
                <a:solidFill>
                  <a:prstClr val="black"/>
                </a:solidFill>
                <a:latin typeface="Arial"/>
                <a:ea typeface="ＭＳ Ｐゴシック"/>
              </a:rPr>
              <a:t>slow/EL)</a:t>
            </a:r>
          </a:p>
        </p:txBody>
      </p:sp>
      <p:sp>
        <p:nvSpPr>
          <p:cNvPr id="10" name="正方形/長方形 9"/>
          <p:cNvSpPr/>
          <p:nvPr/>
        </p:nvSpPr>
        <p:spPr>
          <a:xfrm rot="16200000">
            <a:off x="4148299" y="4374195"/>
            <a:ext cx="15113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α</a:t>
            </a:r>
            <a:r>
              <a:rPr kumimoji="1" lang="ja-JP" altLang="en-US" dirty="0">
                <a:solidFill>
                  <a:prstClr val="black"/>
                </a:solidFill>
                <a:latin typeface="Arial"/>
                <a:ea typeface="ＭＳ Ｐゴシック"/>
              </a:rPr>
              <a:t>*</a:t>
            </a:r>
            <a:r>
              <a:rPr kumimoji="1" lang="en-US" altLang="ja-JP" dirty="0" err="1">
                <a:solidFill>
                  <a:prstClr val="black"/>
                </a:solidFill>
                <a:latin typeface="Arial"/>
                <a:ea typeface="ＭＳ Ｐゴシック"/>
              </a:rPr>
              <a:t>slow+EL</a:t>
            </a:r>
            <a:endParaRPr kumimoji="1" lang="en-US" altLang="ja-JP" dirty="0">
              <a:solidFill>
                <a:prstClr val="black"/>
              </a:solidFill>
              <a:latin typeface="Arial"/>
              <a:ea typeface="ＭＳ Ｐゴシック"/>
            </a:endParaRPr>
          </a:p>
        </p:txBody>
      </p:sp>
      <p:sp>
        <p:nvSpPr>
          <p:cNvPr id="4" name="矢印: 右 3"/>
          <p:cNvSpPr/>
          <p:nvPr/>
        </p:nvSpPr>
        <p:spPr>
          <a:xfrm>
            <a:off x="4218862" y="4358871"/>
            <a:ext cx="514350" cy="12640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a:off x="2361695" y="3987590"/>
            <a:ext cx="448117" cy="708508"/>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4" name="直線コネクタ 13"/>
          <p:cNvCxnSpPr>
            <a:cxnSpLocks/>
          </p:cNvCxnSpPr>
          <p:nvPr/>
        </p:nvCxnSpPr>
        <p:spPr>
          <a:xfrm>
            <a:off x="1253683" y="5315744"/>
            <a:ext cx="152128" cy="27177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5" name="直線コネクタ 14"/>
          <p:cNvCxnSpPr>
            <a:cxnSpLocks/>
          </p:cNvCxnSpPr>
          <p:nvPr/>
        </p:nvCxnSpPr>
        <p:spPr>
          <a:xfrm>
            <a:off x="1605603" y="4825789"/>
            <a:ext cx="287869" cy="40926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6" name="直線コネクタ 15"/>
          <p:cNvCxnSpPr>
            <a:cxnSpLocks/>
          </p:cNvCxnSpPr>
          <p:nvPr/>
        </p:nvCxnSpPr>
        <p:spPr>
          <a:xfrm>
            <a:off x="2009597" y="4381117"/>
            <a:ext cx="346979" cy="550467"/>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a:cxnSpLocks/>
          </p:cNvCxnSpPr>
          <p:nvPr/>
        </p:nvCxnSpPr>
        <p:spPr>
          <a:xfrm flipV="1">
            <a:off x="970825" y="4341845"/>
            <a:ext cx="1614928" cy="1375693"/>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4" name="直線コネクタ 23"/>
          <p:cNvCxnSpPr>
            <a:cxnSpLocks/>
          </p:cNvCxnSpPr>
          <p:nvPr/>
        </p:nvCxnSpPr>
        <p:spPr>
          <a:xfrm flipV="1">
            <a:off x="968362" y="4147221"/>
            <a:ext cx="1499624" cy="150518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7" name="直線コネクタ 26"/>
          <p:cNvCxnSpPr>
            <a:cxnSpLocks/>
          </p:cNvCxnSpPr>
          <p:nvPr/>
        </p:nvCxnSpPr>
        <p:spPr>
          <a:xfrm flipV="1">
            <a:off x="952645" y="4508375"/>
            <a:ext cx="1724470" cy="125873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0" name="直線コネクタ 29"/>
          <p:cNvCxnSpPr>
            <a:cxnSpLocks/>
          </p:cNvCxnSpPr>
          <p:nvPr/>
        </p:nvCxnSpPr>
        <p:spPr>
          <a:xfrm flipV="1">
            <a:off x="6953530" y="4054202"/>
            <a:ext cx="15259" cy="1973911"/>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5" name="直線コネクタ 34"/>
          <p:cNvCxnSpPr>
            <a:cxnSpLocks/>
          </p:cNvCxnSpPr>
          <p:nvPr/>
        </p:nvCxnSpPr>
        <p:spPr>
          <a:xfrm flipH="1" flipV="1">
            <a:off x="7103176" y="4140365"/>
            <a:ext cx="6582" cy="1909389"/>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6" name="直線コネクタ 35"/>
          <p:cNvCxnSpPr>
            <a:cxnSpLocks/>
          </p:cNvCxnSpPr>
          <p:nvPr/>
        </p:nvCxnSpPr>
        <p:spPr>
          <a:xfrm flipH="1" flipV="1">
            <a:off x="6793052" y="4054202"/>
            <a:ext cx="1" cy="199555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37" name="直線コネクタ 36"/>
          <p:cNvCxnSpPr>
            <a:cxnSpLocks/>
          </p:cNvCxnSpPr>
          <p:nvPr/>
        </p:nvCxnSpPr>
        <p:spPr>
          <a:xfrm flipH="1">
            <a:off x="6617314" y="4097283"/>
            <a:ext cx="66909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0" name="直線コネクタ 39"/>
          <p:cNvCxnSpPr>
            <a:cxnSpLocks/>
          </p:cNvCxnSpPr>
          <p:nvPr/>
        </p:nvCxnSpPr>
        <p:spPr>
          <a:xfrm flipH="1">
            <a:off x="6597649" y="5074697"/>
            <a:ext cx="66909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1" name="直線コネクタ 40"/>
          <p:cNvCxnSpPr>
            <a:cxnSpLocks/>
          </p:cNvCxnSpPr>
          <p:nvPr/>
        </p:nvCxnSpPr>
        <p:spPr>
          <a:xfrm flipH="1">
            <a:off x="6597648" y="4574161"/>
            <a:ext cx="66909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2" name="直線コネクタ 41"/>
          <p:cNvCxnSpPr>
            <a:cxnSpLocks/>
          </p:cNvCxnSpPr>
          <p:nvPr/>
        </p:nvCxnSpPr>
        <p:spPr>
          <a:xfrm flipH="1">
            <a:off x="6597649" y="5483612"/>
            <a:ext cx="669091"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74947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52907" y="28578"/>
            <a:ext cx="7886700" cy="1325563"/>
          </a:xfrm>
        </p:spPr>
        <p:txBody>
          <a:bodyPr/>
          <a:lstStyle/>
          <a:p>
            <a:r>
              <a:rPr kumimoji="1" lang="ja-JP" altLang="en-US" dirty="0"/>
              <a:t>暗黒物質探索の世界情勢</a:t>
            </a:r>
          </a:p>
        </p:txBody>
      </p:sp>
      <p:sp>
        <p:nvSpPr>
          <p:cNvPr id="3" name="コンテンツ プレースホルダー 2"/>
          <p:cNvSpPr>
            <a:spLocks noGrp="1"/>
          </p:cNvSpPr>
          <p:nvPr>
            <p:ph idx="1"/>
          </p:nvPr>
        </p:nvSpPr>
        <p:spPr>
          <a:xfrm>
            <a:off x="342900" y="1354141"/>
            <a:ext cx="7886700" cy="4351338"/>
          </a:xfrm>
        </p:spPr>
        <p:txBody>
          <a:bodyPr/>
          <a:lstStyle/>
          <a:p>
            <a:r>
              <a:rPr kumimoji="1" lang="en-US" altLang="ja-JP" dirty="0"/>
              <a:t>Spin</a:t>
            </a:r>
            <a:r>
              <a:rPr kumimoji="1" lang="ja-JP" altLang="en-US" dirty="0"/>
              <a:t> </a:t>
            </a:r>
            <a:r>
              <a:rPr kumimoji="1" lang="en-US" altLang="ja-JP" dirty="0"/>
              <a:t>Independent</a:t>
            </a:r>
            <a:r>
              <a:rPr kumimoji="1" lang="ja-JP" altLang="en-US" dirty="0"/>
              <a:t>：</a:t>
            </a:r>
            <a:r>
              <a:rPr kumimoji="1" lang="en-US" altLang="ja-JP" dirty="0"/>
              <a:t>SI</a:t>
            </a:r>
          </a:p>
          <a:p>
            <a:pPr lvl="1"/>
            <a:r>
              <a:rPr lang="ja-JP" altLang="en-US" dirty="0"/>
              <a:t>断面積が質量数の二乗に比例</a:t>
            </a:r>
            <a:endParaRPr lang="en-US" altLang="ja-JP" dirty="0"/>
          </a:p>
          <a:p>
            <a:pPr lvl="1"/>
            <a:r>
              <a:rPr lang="en-US" altLang="ja-JP" dirty="0" err="1"/>
              <a:t>Xe</a:t>
            </a:r>
            <a:r>
              <a:rPr lang="ja-JP" altLang="en-US" dirty="0"/>
              <a:t>を使った実験が強い（</a:t>
            </a:r>
            <a:r>
              <a:rPr lang="en-US" altLang="ja-JP" dirty="0"/>
              <a:t>XENON1T</a:t>
            </a:r>
            <a:r>
              <a:rPr lang="ja-JP" altLang="en-US" dirty="0" err="1"/>
              <a:t>、</a:t>
            </a:r>
            <a:r>
              <a:rPr lang="en-US" altLang="ja-JP" dirty="0"/>
              <a:t>LUX</a:t>
            </a:r>
            <a:r>
              <a:rPr lang="ja-JP" altLang="en-US" dirty="0"/>
              <a:t>など）</a:t>
            </a:r>
            <a:endParaRPr lang="en-US" altLang="ja-JP" dirty="0"/>
          </a:p>
          <a:p>
            <a:r>
              <a:rPr kumimoji="1" lang="en-US" altLang="ja-JP" dirty="0"/>
              <a:t>Spin</a:t>
            </a:r>
            <a:r>
              <a:rPr kumimoji="1" lang="ja-JP" altLang="en-US" dirty="0"/>
              <a:t> </a:t>
            </a:r>
            <a:r>
              <a:rPr kumimoji="1" lang="en-US" altLang="ja-JP" dirty="0"/>
              <a:t>Dependent</a:t>
            </a:r>
            <a:r>
              <a:rPr kumimoji="1" lang="ja-JP" altLang="en-US" dirty="0"/>
              <a:t>：</a:t>
            </a:r>
            <a:r>
              <a:rPr kumimoji="1" lang="en-US" altLang="ja-JP" dirty="0"/>
              <a:t>SD</a:t>
            </a:r>
          </a:p>
          <a:p>
            <a:pPr lvl="1"/>
            <a:r>
              <a:rPr kumimoji="1" lang="ja-JP" altLang="en-US" dirty="0"/>
              <a:t>断面積は原子核のスピンによる</a:t>
            </a:r>
            <a:endParaRPr kumimoji="1" lang="en-US" altLang="ja-JP" dirty="0"/>
          </a:p>
          <a:p>
            <a:pPr lvl="1"/>
            <a:r>
              <a:rPr lang="en-US" altLang="ja-JP" dirty="0"/>
              <a:t>19F</a:t>
            </a:r>
            <a:r>
              <a:rPr lang="ja-JP" altLang="en-US" dirty="0"/>
              <a:t>を使った実験が強い（</a:t>
            </a:r>
            <a:r>
              <a:rPr lang="en-US" altLang="ja-JP" dirty="0"/>
              <a:t>PICO</a:t>
            </a:r>
            <a:r>
              <a:rPr lang="ja-JP" altLang="en-US" dirty="0"/>
              <a:t>など）</a:t>
            </a:r>
            <a:endParaRPr kumimoji="1" lang="en-US" altLang="ja-JP" dirty="0"/>
          </a:p>
          <a:p>
            <a:pPr lvl="1"/>
            <a:endParaRPr kumimoji="1" lang="en-US" altLang="ja-JP" dirty="0"/>
          </a:p>
        </p:txBody>
      </p:sp>
      <p:pic>
        <p:nvPicPr>
          <p:cNvPr id="4" name="図 3"/>
          <p:cNvPicPr>
            <a:picLocks noChangeAspect="1"/>
          </p:cNvPicPr>
          <p:nvPr/>
        </p:nvPicPr>
        <p:blipFill rotWithShape="1">
          <a:blip r:embed="rId2"/>
          <a:srcRect l="21481" t="32346" r="48013" b="25595"/>
          <a:stretch/>
        </p:blipFill>
        <p:spPr>
          <a:xfrm>
            <a:off x="358613" y="3908502"/>
            <a:ext cx="3927637" cy="2625648"/>
          </a:xfrm>
          <a:prstGeom prst="rect">
            <a:avLst/>
          </a:prstGeom>
          <a:ln>
            <a:solidFill>
              <a:srgbClr val="FF0000"/>
            </a:solidFill>
          </a:ln>
        </p:spPr>
      </p:pic>
      <p:pic>
        <p:nvPicPr>
          <p:cNvPr id="6" name="図 5"/>
          <p:cNvPicPr>
            <a:picLocks noChangeAspect="1"/>
          </p:cNvPicPr>
          <p:nvPr/>
        </p:nvPicPr>
        <p:blipFill rotWithShape="1">
          <a:blip r:embed="rId3"/>
          <a:srcRect l="50133" t="41634" r="20662" b="11245"/>
          <a:stretch/>
        </p:blipFill>
        <p:spPr>
          <a:xfrm>
            <a:off x="5083343" y="3908502"/>
            <a:ext cx="3356264" cy="2625647"/>
          </a:xfrm>
          <a:prstGeom prst="rect">
            <a:avLst/>
          </a:prstGeom>
          <a:ln>
            <a:solidFill>
              <a:srgbClr val="FF0000"/>
            </a:solidFill>
          </a:ln>
        </p:spPr>
      </p:pic>
    </p:spTree>
    <p:extLst>
      <p:ext uri="{BB962C8B-B14F-4D97-AF65-F5344CB8AC3E}">
        <p14:creationId xmlns:p14="http://schemas.microsoft.com/office/powerpoint/2010/main" val="416156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6580" y="108766"/>
            <a:ext cx="7886700" cy="1325563"/>
          </a:xfrm>
        </p:spPr>
        <p:txBody>
          <a:bodyPr/>
          <a:lstStyle/>
          <a:p>
            <a:r>
              <a:rPr lang="ja-JP" altLang="en-US" dirty="0"/>
              <a:t>誤差があるときの変換</a:t>
            </a:r>
            <a:endParaRPr kumimoji="1" lang="ja-JP" altLang="en-US" dirty="0"/>
          </a:p>
        </p:txBody>
      </p:sp>
      <p:sp>
        <p:nvSpPr>
          <p:cNvPr id="3" name="コンテンツ プレースホルダー 2"/>
          <p:cNvSpPr>
            <a:spLocks noGrp="1"/>
          </p:cNvSpPr>
          <p:nvPr>
            <p:ph idx="1"/>
          </p:nvPr>
        </p:nvSpPr>
        <p:spPr>
          <a:xfrm>
            <a:off x="331588" y="1811490"/>
            <a:ext cx="8586882" cy="4445004"/>
          </a:xfrm>
        </p:spPr>
        <p:txBody>
          <a:bodyPr/>
          <a:lstStyle/>
          <a:p>
            <a:r>
              <a:rPr lang="ja-JP" altLang="en-US" dirty="0"/>
              <a:t>光量・角度依存・系統誤差は</a:t>
            </a:r>
            <a:r>
              <a:rPr lang="en-US" altLang="ja-JP" dirty="0"/>
              <a:t>5MeV</a:t>
            </a:r>
            <a:r>
              <a:rPr lang="ja-JP" altLang="en-US" dirty="0"/>
              <a:t>の測定を外挿</a:t>
            </a:r>
            <a:endParaRPr lang="en-US" altLang="ja-JP" dirty="0"/>
          </a:p>
          <a:p>
            <a:r>
              <a:rPr kumimoji="1" lang="ja-JP" altLang="en-US" dirty="0"/>
              <a:t>統計誤差と系統誤差でぼけるので、ほぼ同じに見える</a:t>
            </a:r>
            <a:endParaRPr kumimoji="1" lang="en-US" altLang="ja-JP" dirty="0"/>
          </a:p>
        </p:txBody>
      </p:sp>
      <p:pic>
        <p:nvPicPr>
          <p:cNvPr id="4100" name="Picture 4" descr="https://www-he.scphys.kyoto-u.ac.jp/member/kiseki/kakunouko/c_mes_sci1.png"/>
          <p:cNvPicPr>
            <a:picLocks noChangeAspect="1" noChangeArrowheads="1"/>
          </p:cNvPicPr>
          <p:nvPr/>
        </p:nvPicPr>
        <p:blipFill rotWithShape="1">
          <a:blip r:embed="rId2">
            <a:extLst>
              <a:ext uri="{28A0092B-C50C-407E-A947-70E740481C1C}">
                <a14:useLocalDpi xmlns:a14="http://schemas.microsoft.com/office/drawing/2010/main" val="0"/>
              </a:ext>
            </a:extLst>
          </a:blip>
          <a:srcRect r="75629" b="74941"/>
          <a:stretch/>
        </p:blipFill>
        <p:spPr bwMode="auto">
          <a:xfrm>
            <a:off x="6339936" y="24604"/>
            <a:ext cx="2804063" cy="180102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he.scphys.kyoto-u.ac.jp/member/kiseki/kakunouko/slow_el.png"/>
          <p:cNvPicPr>
            <a:picLocks noChangeAspect="1" noChangeArrowheads="1"/>
          </p:cNvPicPr>
          <p:nvPr/>
        </p:nvPicPr>
        <p:blipFill rotWithShape="1">
          <a:blip r:embed="rId3">
            <a:extLst>
              <a:ext uri="{28A0092B-C50C-407E-A947-70E740481C1C}">
                <a14:useLocalDpi xmlns:a14="http://schemas.microsoft.com/office/drawing/2010/main" val="0"/>
              </a:ext>
            </a:extLst>
          </a:blip>
          <a:srcRect l="50248"/>
          <a:stretch/>
        </p:blipFill>
        <p:spPr bwMode="auto">
          <a:xfrm>
            <a:off x="4977235" y="3267183"/>
            <a:ext cx="3530978" cy="3109952"/>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www-he.scphys.kyoto-u.ac.jp/member/kiseki/kakunouko/c_mes_sc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9884" y="0"/>
            <a:ext cx="9144000" cy="5711825"/>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914104" y="3028478"/>
            <a:ext cx="1911498" cy="4942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垂直</a:t>
            </a:r>
            <a:endParaRPr kumimoji="1" lang="en-US" altLang="ja-JP" dirty="0"/>
          </a:p>
          <a:p>
            <a:pPr algn="ctr"/>
            <a:r>
              <a:rPr kumimoji="1" lang="ja-JP" altLang="en-US" sz="1100" dirty="0"/>
              <a:t>（白鳥座方向とドリフト電場）</a:t>
            </a:r>
          </a:p>
        </p:txBody>
      </p:sp>
      <p:pic>
        <p:nvPicPr>
          <p:cNvPr id="11" name="Picture 2" descr="https://www-he.scphys.kyoto-u.ac.jp/member/kiseki/kakunouko/slow_el.png"/>
          <p:cNvPicPr>
            <a:picLocks noChangeAspect="1" noChangeArrowheads="1"/>
          </p:cNvPicPr>
          <p:nvPr/>
        </p:nvPicPr>
        <p:blipFill rotWithShape="1">
          <a:blip r:embed="rId3">
            <a:extLst>
              <a:ext uri="{28A0092B-C50C-407E-A947-70E740481C1C}">
                <a14:useLocalDpi xmlns:a14="http://schemas.microsoft.com/office/drawing/2010/main" val="0"/>
              </a:ext>
            </a:extLst>
          </a:blip>
          <a:srcRect r="49205"/>
          <a:stretch/>
        </p:blipFill>
        <p:spPr bwMode="auto">
          <a:xfrm>
            <a:off x="748343" y="3267183"/>
            <a:ext cx="3605051" cy="310995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rot="16200000">
            <a:off x="29729" y="3970284"/>
            <a:ext cx="15113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α</a:t>
            </a:r>
            <a:r>
              <a:rPr kumimoji="1" lang="ja-JP" altLang="en-US" dirty="0">
                <a:solidFill>
                  <a:prstClr val="black"/>
                </a:solidFill>
                <a:latin typeface="Arial"/>
                <a:ea typeface="ＭＳ Ｐゴシック"/>
              </a:rPr>
              <a:t>*</a:t>
            </a:r>
            <a:r>
              <a:rPr kumimoji="1" lang="en-US" altLang="ja-JP" dirty="0" err="1">
                <a:solidFill>
                  <a:prstClr val="black"/>
                </a:solidFill>
                <a:latin typeface="Arial"/>
                <a:ea typeface="ＭＳ Ｐゴシック"/>
              </a:rPr>
              <a:t>slow+EL</a:t>
            </a:r>
            <a:endParaRPr kumimoji="1" lang="en-US" altLang="ja-JP" dirty="0">
              <a:solidFill>
                <a:prstClr val="black"/>
              </a:solidFill>
              <a:latin typeface="Arial"/>
              <a:ea typeface="ＭＳ Ｐゴシック"/>
            </a:endParaRPr>
          </a:p>
        </p:txBody>
      </p:sp>
      <p:sp>
        <p:nvSpPr>
          <p:cNvPr id="9" name="正方形/長方形 8"/>
          <p:cNvSpPr/>
          <p:nvPr/>
        </p:nvSpPr>
        <p:spPr>
          <a:xfrm>
            <a:off x="1998310" y="6170442"/>
            <a:ext cx="206375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arctan(α</a:t>
            </a:r>
            <a:r>
              <a:rPr kumimoji="1" lang="ja-JP" altLang="en-US" dirty="0">
                <a:solidFill>
                  <a:prstClr val="black"/>
                </a:solidFill>
                <a:latin typeface="Arial"/>
                <a:ea typeface="ＭＳ Ｐゴシック"/>
              </a:rPr>
              <a:t>*</a:t>
            </a:r>
            <a:r>
              <a:rPr kumimoji="1" lang="en-US" altLang="ja-JP" dirty="0">
                <a:solidFill>
                  <a:prstClr val="black"/>
                </a:solidFill>
                <a:latin typeface="Arial"/>
                <a:ea typeface="ＭＳ Ｐゴシック"/>
              </a:rPr>
              <a:t>slow/EL)</a:t>
            </a:r>
          </a:p>
        </p:txBody>
      </p:sp>
      <p:sp>
        <p:nvSpPr>
          <p:cNvPr id="7" name="正方形/長方形 6"/>
          <p:cNvSpPr/>
          <p:nvPr/>
        </p:nvSpPr>
        <p:spPr>
          <a:xfrm>
            <a:off x="1595119" y="3028478"/>
            <a:ext cx="1911498" cy="49425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平行</a:t>
            </a:r>
            <a:endParaRPr kumimoji="1" lang="en-US" altLang="ja-JP" dirty="0"/>
          </a:p>
          <a:p>
            <a:pPr algn="ctr"/>
            <a:r>
              <a:rPr kumimoji="1" lang="ja-JP" altLang="en-US" sz="1100" dirty="0"/>
              <a:t>（白鳥座方向とドリフト電場）</a:t>
            </a:r>
          </a:p>
        </p:txBody>
      </p:sp>
      <p:sp>
        <p:nvSpPr>
          <p:cNvPr id="12" name="正方形/長方形 11"/>
          <p:cNvSpPr/>
          <p:nvPr/>
        </p:nvSpPr>
        <p:spPr>
          <a:xfrm rot="16200000">
            <a:off x="4220521" y="3958355"/>
            <a:ext cx="151130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α</a:t>
            </a:r>
            <a:r>
              <a:rPr kumimoji="1" lang="ja-JP" altLang="en-US" dirty="0">
                <a:solidFill>
                  <a:prstClr val="black"/>
                </a:solidFill>
                <a:latin typeface="Arial"/>
                <a:ea typeface="ＭＳ Ｐゴシック"/>
              </a:rPr>
              <a:t>*</a:t>
            </a:r>
            <a:r>
              <a:rPr kumimoji="1" lang="en-US" altLang="ja-JP" dirty="0" err="1">
                <a:solidFill>
                  <a:prstClr val="black"/>
                </a:solidFill>
                <a:latin typeface="Arial"/>
                <a:ea typeface="ＭＳ Ｐゴシック"/>
              </a:rPr>
              <a:t>slow+EL</a:t>
            </a:r>
            <a:endParaRPr kumimoji="1" lang="en-US" altLang="ja-JP" dirty="0">
              <a:solidFill>
                <a:prstClr val="black"/>
              </a:solidFill>
              <a:latin typeface="Arial"/>
              <a:ea typeface="ＭＳ Ｐゴシック"/>
            </a:endParaRPr>
          </a:p>
        </p:txBody>
      </p:sp>
      <p:sp>
        <p:nvSpPr>
          <p:cNvPr id="13" name="正方形/長方形 12"/>
          <p:cNvSpPr/>
          <p:nvPr/>
        </p:nvSpPr>
        <p:spPr>
          <a:xfrm>
            <a:off x="6189102" y="6158513"/>
            <a:ext cx="2063750" cy="371798"/>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dirty="0">
                <a:solidFill>
                  <a:prstClr val="black"/>
                </a:solidFill>
                <a:latin typeface="Arial"/>
                <a:ea typeface="ＭＳ Ｐゴシック"/>
              </a:rPr>
              <a:t>arctan(α</a:t>
            </a:r>
            <a:r>
              <a:rPr kumimoji="1" lang="ja-JP" altLang="en-US" dirty="0">
                <a:solidFill>
                  <a:prstClr val="black"/>
                </a:solidFill>
                <a:latin typeface="Arial"/>
                <a:ea typeface="ＭＳ Ｐゴシック"/>
              </a:rPr>
              <a:t>*</a:t>
            </a:r>
            <a:r>
              <a:rPr kumimoji="1" lang="en-US" altLang="ja-JP" dirty="0">
                <a:solidFill>
                  <a:prstClr val="black"/>
                </a:solidFill>
                <a:latin typeface="Arial"/>
                <a:ea typeface="ＭＳ Ｐゴシック"/>
              </a:rPr>
              <a:t>slow/EL)</a:t>
            </a:r>
          </a:p>
        </p:txBody>
      </p:sp>
    </p:spTree>
    <p:extLst>
      <p:ext uri="{BB962C8B-B14F-4D97-AF65-F5344CB8AC3E}">
        <p14:creationId xmlns:p14="http://schemas.microsoft.com/office/powerpoint/2010/main" val="684910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468"/>
            <a:ext cx="7886700" cy="1325563"/>
          </a:xfrm>
        </p:spPr>
        <p:txBody>
          <a:bodyPr/>
          <a:lstStyle/>
          <a:p>
            <a:r>
              <a:rPr lang="ja-JP" altLang="en-US" dirty="0"/>
              <a:t>平行と垂直の検出器の差分</a:t>
            </a:r>
            <a:endParaRPr kumimoji="1" lang="ja-JP" altLang="en-US" dirty="0"/>
          </a:p>
        </p:txBody>
      </p:sp>
      <p:sp>
        <p:nvSpPr>
          <p:cNvPr id="3" name="コンテンツ プレースホルダー 2"/>
          <p:cNvSpPr>
            <a:spLocks noGrp="1"/>
          </p:cNvSpPr>
          <p:nvPr>
            <p:ph idx="1"/>
          </p:nvPr>
        </p:nvSpPr>
        <p:spPr>
          <a:xfrm>
            <a:off x="163127" y="5667450"/>
            <a:ext cx="6300041" cy="822250"/>
          </a:xfrm>
        </p:spPr>
        <p:txBody>
          <a:bodyPr/>
          <a:lstStyle/>
          <a:p>
            <a:r>
              <a:rPr kumimoji="1" lang="ja-JP" altLang="en-US" dirty="0"/>
              <a:t>差分を取ると非対称性が見えてくる</a:t>
            </a:r>
            <a:endParaRPr kumimoji="1" lang="en-US" altLang="ja-JP" dirty="0"/>
          </a:p>
        </p:txBody>
      </p:sp>
      <p:pic>
        <p:nvPicPr>
          <p:cNvPr id="7170" name="Picture 2" descr="https://www-he.scphys.kyoto-u.ac.jp/member/kiseki/kakunouko/diff.png"/>
          <p:cNvPicPr>
            <a:picLocks noChangeAspect="1" noChangeArrowheads="1"/>
          </p:cNvPicPr>
          <p:nvPr/>
        </p:nvPicPr>
        <p:blipFill rotWithShape="1">
          <a:blip r:embed="rId2">
            <a:extLst>
              <a:ext uri="{28A0092B-C50C-407E-A947-70E740481C1C}">
                <a14:useLocalDpi xmlns:a14="http://schemas.microsoft.com/office/drawing/2010/main" val="0"/>
              </a:ext>
            </a:extLst>
          </a:blip>
          <a:srcRect r="66667"/>
          <a:stretch/>
        </p:blipFill>
        <p:spPr bwMode="auto">
          <a:xfrm>
            <a:off x="6025180" y="1188181"/>
            <a:ext cx="2718215" cy="25837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www-he.scphys.kyoto-u.ac.jp/member/kiseki/kakunouko/slow_el.png"/>
          <p:cNvPicPr>
            <a:picLocks noChangeAspect="1" noChangeArrowheads="1"/>
          </p:cNvPicPr>
          <p:nvPr/>
        </p:nvPicPr>
        <p:blipFill rotWithShape="1">
          <a:blip r:embed="rId3">
            <a:extLst>
              <a:ext uri="{28A0092B-C50C-407E-A947-70E740481C1C}">
                <a14:useLocalDpi xmlns:a14="http://schemas.microsoft.com/office/drawing/2010/main" val="0"/>
              </a:ext>
            </a:extLst>
          </a:blip>
          <a:srcRect r="49793"/>
          <a:stretch/>
        </p:blipFill>
        <p:spPr bwMode="auto">
          <a:xfrm>
            <a:off x="234950" y="1524791"/>
            <a:ext cx="1928321" cy="16829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s://www-he.scphys.kyoto-u.ac.jp/member/kiseki/kakunouko/c_sim_DM_1000GeV_N1000000ev_sci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3558" y="0"/>
            <a:ext cx="9144000" cy="3935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he.scphys.kyoto-u.ac.jp/member/kiseki/kakunouko/c_sim_DM_1000GeV_N1000000ev_sci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3558" y="4001294"/>
            <a:ext cx="9144000" cy="3935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www-he.scphys.kyoto-u.ac.jp/member/kiseki/kakunouko/slow_el.png"/>
          <p:cNvPicPr>
            <a:picLocks noChangeAspect="1" noChangeArrowheads="1"/>
          </p:cNvPicPr>
          <p:nvPr/>
        </p:nvPicPr>
        <p:blipFill rotWithShape="1">
          <a:blip r:embed="rId3">
            <a:extLst>
              <a:ext uri="{28A0092B-C50C-407E-A947-70E740481C1C}">
                <a14:useLocalDpi xmlns:a14="http://schemas.microsoft.com/office/drawing/2010/main" val="0"/>
              </a:ext>
            </a:extLst>
          </a:blip>
          <a:srcRect l="50459"/>
          <a:stretch/>
        </p:blipFill>
        <p:spPr bwMode="auto">
          <a:xfrm>
            <a:off x="3024078" y="1501285"/>
            <a:ext cx="1955907" cy="1730008"/>
          </a:xfrm>
          <a:prstGeom prst="rect">
            <a:avLst/>
          </a:prstGeom>
          <a:noFill/>
          <a:extLst>
            <a:ext uri="{909E8E84-426E-40DD-AFC4-6F175D3DCCD1}">
              <a14:hiddenFill xmlns:a14="http://schemas.microsoft.com/office/drawing/2010/main">
                <a:solidFill>
                  <a:srgbClr val="FFFFFF"/>
                </a:solidFill>
              </a14:hiddenFill>
            </a:ext>
          </a:extLst>
        </p:spPr>
      </p:pic>
      <p:sp>
        <p:nvSpPr>
          <p:cNvPr id="7" name="正方形/長方形 6"/>
          <p:cNvSpPr/>
          <p:nvPr/>
        </p:nvSpPr>
        <p:spPr>
          <a:xfrm>
            <a:off x="1809569" y="1999486"/>
            <a:ext cx="1670050" cy="9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solidFill>
                  <a:schemeClr val="tx1"/>
                </a:solidFill>
              </a:rPr>
              <a:t>-</a:t>
            </a:r>
          </a:p>
          <a:p>
            <a:pPr algn="ctr"/>
            <a:r>
              <a:rPr kumimoji="1" lang="ja-JP" altLang="en-US" dirty="0">
                <a:solidFill>
                  <a:schemeClr val="tx1"/>
                </a:solidFill>
              </a:rPr>
              <a:t>（マイナス）</a:t>
            </a:r>
          </a:p>
        </p:txBody>
      </p:sp>
      <p:sp>
        <p:nvSpPr>
          <p:cNvPr id="14" name="正方形/長方形 13"/>
          <p:cNvSpPr/>
          <p:nvPr/>
        </p:nvSpPr>
        <p:spPr>
          <a:xfrm>
            <a:off x="4786768" y="2146390"/>
            <a:ext cx="1670050" cy="9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a:solidFill>
                  <a:schemeClr val="tx1"/>
                </a:solidFill>
              </a:rPr>
              <a:t>=</a:t>
            </a:r>
          </a:p>
          <a:p>
            <a:pPr algn="ctr"/>
            <a:r>
              <a:rPr kumimoji="1" lang="ja-JP" altLang="en-US" dirty="0">
                <a:solidFill>
                  <a:schemeClr val="tx1"/>
                </a:solidFill>
              </a:rPr>
              <a:t>（イコール）</a:t>
            </a:r>
          </a:p>
        </p:txBody>
      </p:sp>
      <p:sp>
        <p:nvSpPr>
          <p:cNvPr id="15" name="正方形/長方形 14"/>
          <p:cNvSpPr/>
          <p:nvPr/>
        </p:nvSpPr>
        <p:spPr>
          <a:xfrm>
            <a:off x="3577708" y="1392175"/>
            <a:ext cx="848646" cy="2471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垂直</a:t>
            </a:r>
            <a:endParaRPr kumimoji="1" lang="en-US" altLang="ja-JP" dirty="0"/>
          </a:p>
        </p:txBody>
      </p:sp>
      <p:sp>
        <p:nvSpPr>
          <p:cNvPr id="16" name="正方形/長方形 15"/>
          <p:cNvSpPr/>
          <p:nvPr/>
        </p:nvSpPr>
        <p:spPr>
          <a:xfrm>
            <a:off x="755244" y="1392175"/>
            <a:ext cx="887731" cy="24712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平行</a:t>
            </a:r>
            <a:endParaRPr kumimoji="1" lang="en-US" altLang="ja-JP" dirty="0"/>
          </a:p>
        </p:txBody>
      </p:sp>
      <p:pic>
        <p:nvPicPr>
          <p:cNvPr id="17" name="Picture 2" descr="https://www-he.scphys.kyoto-u.ac.jp/member/kiseki/kakunouko/diff.png"/>
          <p:cNvPicPr>
            <a:picLocks noChangeAspect="1" noChangeArrowheads="1"/>
          </p:cNvPicPr>
          <p:nvPr/>
        </p:nvPicPr>
        <p:blipFill rotWithShape="1">
          <a:blip r:embed="rId2">
            <a:extLst>
              <a:ext uri="{28A0092B-C50C-407E-A947-70E740481C1C}">
                <a14:useLocalDpi xmlns:a14="http://schemas.microsoft.com/office/drawing/2010/main" val="0"/>
              </a:ext>
            </a:extLst>
          </a:blip>
          <a:srcRect l="66751"/>
          <a:stretch/>
        </p:blipFill>
        <p:spPr bwMode="auto">
          <a:xfrm>
            <a:off x="6109658" y="3918920"/>
            <a:ext cx="2697791" cy="2570780"/>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直線コネクタ 17"/>
          <p:cNvCxnSpPr/>
          <p:nvPr/>
        </p:nvCxnSpPr>
        <p:spPr>
          <a:xfrm flipV="1">
            <a:off x="6254749" y="5085942"/>
            <a:ext cx="2552700"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 name="矢印: 右カーブ 3"/>
          <p:cNvSpPr/>
          <p:nvPr/>
        </p:nvSpPr>
        <p:spPr>
          <a:xfrm>
            <a:off x="5327339" y="3409093"/>
            <a:ext cx="782319" cy="1518506"/>
          </a:xfrm>
          <a:prstGeom prst="curv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
        <p:nvSpPr>
          <p:cNvPr id="19" name="正方形/長方形 18"/>
          <p:cNvSpPr/>
          <p:nvPr/>
        </p:nvSpPr>
        <p:spPr>
          <a:xfrm>
            <a:off x="3851275" y="3780002"/>
            <a:ext cx="1670050" cy="9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縦方向に</a:t>
            </a:r>
            <a:r>
              <a:rPr kumimoji="1" lang="en-US" altLang="ja-JP" dirty="0">
                <a:solidFill>
                  <a:schemeClr val="tx1"/>
                </a:solidFill>
              </a:rPr>
              <a:t>projection</a:t>
            </a:r>
            <a:endParaRPr kumimoji="1" lang="ja-JP" altLang="en-US" dirty="0">
              <a:solidFill>
                <a:schemeClr val="tx1"/>
              </a:solidFill>
            </a:endParaRPr>
          </a:p>
        </p:txBody>
      </p:sp>
    </p:spTree>
    <p:extLst>
      <p:ext uri="{BB962C8B-B14F-4D97-AF65-F5344CB8AC3E}">
        <p14:creationId xmlns:p14="http://schemas.microsoft.com/office/powerpoint/2010/main" val="185533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59236"/>
            <a:ext cx="7886700" cy="1325563"/>
          </a:xfrm>
        </p:spPr>
        <p:txBody>
          <a:bodyPr/>
          <a:lstStyle/>
          <a:p>
            <a:r>
              <a:rPr lang="ja-JP" altLang="en-US" dirty="0"/>
              <a:t>質量依存性</a:t>
            </a:r>
            <a:endParaRPr kumimoji="1" lang="ja-JP" altLang="en-US" dirty="0"/>
          </a:p>
        </p:txBody>
      </p:sp>
      <p:sp>
        <p:nvSpPr>
          <p:cNvPr id="3" name="コンテンツ プレースホルダー 2"/>
          <p:cNvSpPr>
            <a:spLocks noGrp="1"/>
          </p:cNvSpPr>
          <p:nvPr>
            <p:ph idx="1"/>
          </p:nvPr>
        </p:nvSpPr>
        <p:spPr>
          <a:xfrm>
            <a:off x="363338" y="1547064"/>
            <a:ext cx="8586882" cy="4351338"/>
          </a:xfrm>
        </p:spPr>
        <p:txBody>
          <a:bodyPr/>
          <a:lstStyle/>
          <a:p>
            <a:r>
              <a:rPr lang="ja-JP" altLang="en-US" dirty="0"/>
              <a:t>軽い（</a:t>
            </a:r>
            <a:r>
              <a:rPr lang="en-US" altLang="ja-JP" dirty="0"/>
              <a:t>10GeV</a:t>
            </a:r>
            <a:r>
              <a:rPr lang="ja-JP" altLang="en-US" dirty="0"/>
              <a:t>）</a:t>
            </a:r>
            <a:r>
              <a:rPr kumimoji="1" lang="ja-JP" altLang="en-US" dirty="0"/>
              <a:t>：前方散乱が多い</a:t>
            </a:r>
            <a:endParaRPr kumimoji="1" lang="en-US" altLang="ja-JP" dirty="0"/>
          </a:p>
          <a:p>
            <a:r>
              <a:rPr lang="ja-JP" altLang="en-US" dirty="0"/>
              <a:t>重い（</a:t>
            </a:r>
            <a:r>
              <a:rPr lang="en-US" altLang="ja-JP" dirty="0"/>
              <a:t>1000GeV</a:t>
            </a:r>
            <a:r>
              <a:rPr lang="ja-JP" altLang="en-US" dirty="0"/>
              <a:t>）：かすり事象が多い</a:t>
            </a:r>
            <a:endParaRPr lang="en-US" altLang="ja-JP" dirty="0"/>
          </a:p>
          <a:p>
            <a:r>
              <a:rPr kumimoji="1" lang="ja-JP" altLang="en-US" dirty="0"/>
              <a:t>中くらい（</a:t>
            </a:r>
            <a:r>
              <a:rPr kumimoji="1" lang="en-US" altLang="ja-JP" dirty="0"/>
              <a:t>100GeV</a:t>
            </a:r>
            <a:r>
              <a:rPr kumimoji="1" lang="ja-JP" altLang="en-US" dirty="0"/>
              <a:t>）：途中で反転する</a:t>
            </a:r>
            <a:endParaRPr lang="en-US" altLang="ja-JP" dirty="0"/>
          </a:p>
          <a:p>
            <a:r>
              <a:rPr kumimoji="1" lang="ja-JP" altLang="en-US" dirty="0"/>
              <a:t>⇒暗黒物質の質量を決定できる可能性がある</a:t>
            </a:r>
            <a:endParaRPr kumimoji="1" lang="en-US" altLang="ja-JP" dirty="0"/>
          </a:p>
        </p:txBody>
      </p:sp>
      <p:pic>
        <p:nvPicPr>
          <p:cNvPr id="6150" name="Picture 6" descr="https://www-he.scphys.kyoto-u.ac.jp/member/kiseki/kakunouko/mass_de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0813"/>
            <a:ext cx="9144000" cy="289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534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実際の統計量</a:t>
            </a:r>
            <a:endParaRPr kumimoji="1" lang="ja-JP" altLang="en-US" dirty="0"/>
          </a:p>
        </p:txBody>
      </p:sp>
      <p:sp>
        <p:nvSpPr>
          <p:cNvPr id="3" name="コンテンツ プレースホルダー 2"/>
          <p:cNvSpPr>
            <a:spLocks noGrp="1"/>
          </p:cNvSpPr>
          <p:nvPr>
            <p:ph idx="1"/>
          </p:nvPr>
        </p:nvSpPr>
        <p:spPr>
          <a:xfrm>
            <a:off x="363338" y="1825625"/>
            <a:ext cx="8586882" cy="4351338"/>
          </a:xfrm>
        </p:spPr>
        <p:txBody>
          <a:bodyPr/>
          <a:lstStyle/>
          <a:p>
            <a:r>
              <a:rPr lang="en-US" altLang="ja-JP" dirty="0"/>
              <a:t>1000GeV</a:t>
            </a:r>
            <a:r>
              <a:rPr lang="ja-JP" altLang="en-US" dirty="0" err="1"/>
              <a:t>、</a:t>
            </a:r>
            <a:r>
              <a:rPr lang="en-US" altLang="ja-JP" dirty="0"/>
              <a:t>10-46cm2</a:t>
            </a:r>
            <a:r>
              <a:rPr lang="ja-JP" altLang="en-US" dirty="0" err="1"/>
              <a:t>、</a:t>
            </a:r>
            <a:r>
              <a:rPr lang="en-US" altLang="ja-JP" dirty="0"/>
              <a:t>100ton×10</a:t>
            </a:r>
            <a:r>
              <a:rPr lang="ja-JP" altLang="en-US" dirty="0"/>
              <a:t>年</a:t>
            </a:r>
            <a:endParaRPr lang="en-US" altLang="ja-JP" dirty="0"/>
          </a:p>
          <a:p>
            <a:r>
              <a:rPr lang="en-US" altLang="ja-JP" dirty="0"/>
              <a:t>5000ev</a:t>
            </a:r>
            <a:r>
              <a:rPr lang="ja-JP" altLang="en-US" dirty="0"/>
              <a:t>くらい。なんとなく上がって下がって見える？</a:t>
            </a:r>
            <a:endParaRPr kumimoji="1" lang="en-US" altLang="ja-JP" dirty="0"/>
          </a:p>
        </p:txBody>
      </p:sp>
      <p:pic>
        <p:nvPicPr>
          <p:cNvPr id="7" name="Picture 2" descr="「dark matter limit」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3032" t="7210" r="2925" b="9211"/>
          <a:stretch/>
        </p:blipFill>
        <p:spPr bwMode="auto">
          <a:xfrm>
            <a:off x="6455301" y="0"/>
            <a:ext cx="2688699" cy="184588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8" name="爆発: 14 pt 7"/>
          <p:cNvSpPr/>
          <p:nvPr/>
        </p:nvSpPr>
        <p:spPr>
          <a:xfrm>
            <a:off x="8247767" y="1008450"/>
            <a:ext cx="230114" cy="18166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44" name="Picture 4" descr="https://www-he.scphys.kyoto-u.ac.jp/member/kiseki/kakunouko/actual_exposure.png"/>
          <p:cNvPicPr>
            <a:picLocks noChangeAspect="1" noChangeArrowheads="1"/>
          </p:cNvPicPr>
          <p:nvPr/>
        </p:nvPicPr>
        <p:blipFill rotWithShape="1">
          <a:blip r:embed="rId3">
            <a:extLst>
              <a:ext uri="{28A0092B-C50C-407E-A947-70E740481C1C}">
                <a14:useLocalDpi xmlns:a14="http://schemas.microsoft.com/office/drawing/2010/main" val="0"/>
              </a:ext>
            </a:extLst>
          </a:blip>
          <a:srcRect l="68889"/>
          <a:stretch/>
        </p:blipFill>
        <p:spPr bwMode="auto">
          <a:xfrm>
            <a:off x="5633081" y="3713162"/>
            <a:ext cx="2844800" cy="2897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s://www-he.scphys.kyoto-u.ac.jp/member/kiseki/kakunouko/actual_exposure.png"/>
          <p:cNvPicPr>
            <a:picLocks noChangeAspect="1" noChangeArrowheads="1"/>
          </p:cNvPicPr>
          <p:nvPr/>
        </p:nvPicPr>
        <p:blipFill rotWithShape="1">
          <a:blip r:embed="rId3">
            <a:extLst>
              <a:ext uri="{28A0092B-C50C-407E-A947-70E740481C1C}">
                <a14:useLocalDpi xmlns:a14="http://schemas.microsoft.com/office/drawing/2010/main" val="0"/>
              </a:ext>
            </a:extLst>
          </a:blip>
          <a:srcRect r="67619"/>
          <a:stretch/>
        </p:blipFill>
        <p:spPr bwMode="auto">
          <a:xfrm>
            <a:off x="1028700" y="3713163"/>
            <a:ext cx="2960914" cy="289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99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7886700" cy="1325563"/>
          </a:xfrm>
        </p:spPr>
        <p:txBody>
          <a:bodyPr/>
          <a:lstStyle/>
          <a:p>
            <a:r>
              <a:rPr lang="ja-JP" altLang="en-US" dirty="0"/>
              <a:t>シンチ光量 </a:t>
            </a:r>
            <a:r>
              <a:rPr lang="en-US" altLang="ja-JP" dirty="0"/>
              <a:t>x10</a:t>
            </a:r>
            <a:endParaRPr kumimoji="1" lang="ja-JP" altLang="en-US" dirty="0"/>
          </a:p>
        </p:txBody>
      </p:sp>
      <p:sp>
        <p:nvSpPr>
          <p:cNvPr id="3" name="コンテンツ プレースホルダー 2"/>
          <p:cNvSpPr>
            <a:spLocks noGrp="1"/>
          </p:cNvSpPr>
          <p:nvPr>
            <p:ph idx="1"/>
          </p:nvPr>
        </p:nvSpPr>
        <p:spPr>
          <a:xfrm>
            <a:off x="363338" y="1825625"/>
            <a:ext cx="8586882" cy="4351338"/>
          </a:xfrm>
        </p:spPr>
        <p:txBody>
          <a:bodyPr/>
          <a:lstStyle/>
          <a:p>
            <a:r>
              <a:rPr lang="en-US" altLang="ja-JP" dirty="0"/>
              <a:t>1000GeV</a:t>
            </a:r>
            <a:r>
              <a:rPr lang="ja-JP" altLang="en-US" dirty="0" err="1"/>
              <a:t>、</a:t>
            </a:r>
            <a:r>
              <a:rPr lang="en-US" altLang="ja-JP" dirty="0"/>
              <a:t>10-46cm2</a:t>
            </a:r>
            <a:r>
              <a:rPr lang="ja-JP" altLang="en-US" dirty="0" err="1"/>
              <a:t>、</a:t>
            </a:r>
            <a:r>
              <a:rPr lang="en-US" altLang="ja-JP" dirty="0"/>
              <a:t>100ton×10</a:t>
            </a:r>
            <a:r>
              <a:rPr lang="ja-JP" altLang="en-US" dirty="0"/>
              <a:t>年、</a:t>
            </a:r>
            <a:r>
              <a:rPr lang="ja-JP" altLang="en-US" dirty="0">
                <a:solidFill>
                  <a:srgbClr val="FF0000"/>
                </a:solidFill>
              </a:rPr>
              <a:t>光量</a:t>
            </a:r>
            <a:r>
              <a:rPr lang="en-US" altLang="ja-JP" dirty="0">
                <a:solidFill>
                  <a:srgbClr val="FF0000"/>
                </a:solidFill>
              </a:rPr>
              <a:t>10</a:t>
            </a:r>
            <a:r>
              <a:rPr lang="ja-JP" altLang="en-US" dirty="0">
                <a:solidFill>
                  <a:srgbClr val="FF0000"/>
                </a:solidFill>
              </a:rPr>
              <a:t>倍</a:t>
            </a:r>
            <a:endParaRPr lang="en-US" altLang="ja-JP" dirty="0">
              <a:solidFill>
                <a:srgbClr val="FF0000"/>
              </a:solidFill>
            </a:endParaRPr>
          </a:p>
          <a:p>
            <a:r>
              <a:rPr kumimoji="1" lang="ja-JP" altLang="en-US" dirty="0"/>
              <a:t>非対称性が見れる</a:t>
            </a:r>
            <a:endParaRPr kumimoji="1" lang="en-US" altLang="ja-JP" dirty="0"/>
          </a:p>
          <a:p>
            <a:r>
              <a:rPr lang="ja-JP" altLang="en-US" dirty="0"/>
              <a:t>⇒ </a:t>
            </a:r>
            <a:r>
              <a:rPr lang="en-US" altLang="ja-JP" dirty="0"/>
              <a:t>photo-coverage</a:t>
            </a:r>
            <a:r>
              <a:rPr lang="ja-JP" altLang="en-US" dirty="0"/>
              <a:t>を上げるのが重要</a:t>
            </a:r>
            <a:endParaRPr kumimoji="1" lang="en-US" altLang="ja-JP" dirty="0"/>
          </a:p>
        </p:txBody>
      </p:sp>
      <p:pic>
        <p:nvPicPr>
          <p:cNvPr id="11270" name="Picture 6" descr="https://www-he.scphys.kyoto-u.ac.jp/member/kiseki/kakunouko/actual_exposure_sci10.png"/>
          <p:cNvPicPr>
            <a:picLocks noChangeAspect="1" noChangeArrowheads="1"/>
          </p:cNvPicPr>
          <p:nvPr/>
        </p:nvPicPr>
        <p:blipFill rotWithShape="1">
          <a:blip r:embed="rId2">
            <a:extLst>
              <a:ext uri="{28A0092B-C50C-407E-A947-70E740481C1C}">
                <a14:useLocalDpi xmlns:a14="http://schemas.microsoft.com/office/drawing/2010/main" val="0"/>
              </a:ext>
            </a:extLst>
          </a:blip>
          <a:srcRect l="67847"/>
          <a:stretch/>
        </p:blipFill>
        <p:spPr bwMode="auto">
          <a:xfrm>
            <a:off x="5740400" y="3620293"/>
            <a:ext cx="2940050" cy="2897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ark matter limit」の画像検索結果"/>
          <p:cNvPicPr>
            <a:picLocks noChangeAspect="1" noChangeArrowheads="1"/>
          </p:cNvPicPr>
          <p:nvPr/>
        </p:nvPicPr>
        <p:blipFill rotWithShape="1">
          <a:blip r:embed="rId3">
            <a:extLst>
              <a:ext uri="{28A0092B-C50C-407E-A947-70E740481C1C}">
                <a14:useLocalDpi xmlns:a14="http://schemas.microsoft.com/office/drawing/2010/main" val="0"/>
              </a:ext>
            </a:extLst>
          </a:blip>
          <a:srcRect l="3032" t="7210" r="2925" b="9211"/>
          <a:stretch/>
        </p:blipFill>
        <p:spPr bwMode="auto">
          <a:xfrm>
            <a:off x="6455301" y="0"/>
            <a:ext cx="2688699" cy="184588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爆発: 14 pt 9"/>
          <p:cNvSpPr/>
          <p:nvPr/>
        </p:nvSpPr>
        <p:spPr>
          <a:xfrm>
            <a:off x="8247767" y="1008450"/>
            <a:ext cx="230114" cy="18166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https://www-he.scphys.kyoto-u.ac.jp/member/kiseki/kakunouko/actual_exposure_sci10.png"/>
          <p:cNvPicPr>
            <a:picLocks noChangeAspect="1" noChangeArrowheads="1"/>
          </p:cNvPicPr>
          <p:nvPr/>
        </p:nvPicPr>
        <p:blipFill rotWithShape="1">
          <a:blip r:embed="rId2">
            <a:extLst>
              <a:ext uri="{28A0092B-C50C-407E-A947-70E740481C1C}">
                <a14:useLocalDpi xmlns:a14="http://schemas.microsoft.com/office/drawing/2010/main" val="0"/>
              </a:ext>
            </a:extLst>
          </a:blip>
          <a:srcRect r="67431"/>
          <a:stretch/>
        </p:blipFill>
        <p:spPr bwMode="auto">
          <a:xfrm>
            <a:off x="806450" y="3620294"/>
            <a:ext cx="2978150" cy="289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4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将来の統計</a:t>
            </a:r>
          </a:p>
        </p:txBody>
      </p:sp>
      <p:sp>
        <p:nvSpPr>
          <p:cNvPr id="3" name="コンテンツ プレースホルダー 2"/>
          <p:cNvSpPr>
            <a:spLocks noGrp="1"/>
          </p:cNvSpPr>
          <p:nvPr>
            <p:ph idx="1"/>
          </p:nvPr>
        </p:nvSpPr>
        <p:spPr>
          <a:xfrm>
            <a:off x="363338" y="1825625"/>
            <a:ext cx="8586882" cy="4351338"/>
          </a:xfrm>
        </p:spPr>
        <p:txBody>
          <a:bodyPr/>
          <a:lstStyle/>
          <a:p>
            <a:r>
              <a:rPr lang="en-US" altLang="ja-JP" dirty="0"/>
              <a:t>1000GeV</a:t>
            </a:r>
            <a:r>
              <a:rPr lang="ja-JP" altLang="en-US" dirty="0" err="1"/>
              <a:t>、</a:t>
            </a:r>
            <a:r>
              <a:rPr lang="en-US" altLang="ja-JP" dirty="0">
                <a:solidFill>
                  <a:srgbClr val="FF0000"/>
                </a:solidFill>
              </a:rPr>
              <a:t>10-48cm2</a:t>
            </a:r>
            <a:r>
              <a:rPr lang="ja-JP" altLang="en-US" dirty="0" err="1"/>
              <a:t>、</a:t>
            </a:r>
            <a:r>
              <a:rPr lang="en-US" altLang="ja-JP" dirty="0">
                <a:solidFill>
                  <a:srgbClr val="FF0000"/>
                </a:solidFill>
              </a:rPr>
              <a:t>1000ton</a:t>
            </a:r>
            <a:r>
              <a:rPr lang="en-US" altLang="ja-JP" dirty="0"/>
              <a:t>×10</a:t>
            </a:r>
            <a:r>
              <a:rPr lang="ja-JP" altLang="en-US" dirty="0"/>
              <a:t>年、光量</a:t>
            </a:r>
            <a:r>
              <a:rPr lang="en-US" altLang="ja-JP" dirty="0"/>
              <a:t>10</a:t>
            </a:r>
            <a:r>
              <a:rPr lang="ja-JP" altLang="en-US" dirty="0"/>
              <a:t>倍</a:t>
            </a:r>
            <a:endParaRPr lang="en-US" altLang="ja-JP" dirty="0"/>
          </a:p>
          <a:p>
            <a:r>
              <a:rPr kumimoji="1" lang="ja-JP" altLang="en-US" dirty="0"/>
              <a:t>まあ、非対称性が見れる</a:t>
            </a:r>
            <a:endParaRPr kumimoji="1" lang="en-US" altLang="ja-JP" dirty="0"/>
          </a:p>
          <a:p>
            <a:r>
              <a:rPr lang="ja-JP" altLang="en-US" dirty="0"/>
              <a:t>実際には大気ニュートリノ</a:t>
            </a:r>
            <a:r>
              <a:rPr lang="en-US" altLang="ja-JP" dirty="0"/>
              <a:t>BG</a:t>
            </a:r>
            <a:r>
              <a:rPr lang="ja-JP" altLang="en-US" dirty="0"/>
              <a:t>がある</a:t>
            </a:r>
            <a:endParaRPr kumimoji="1" lang="en-US" altLang="ja-JP" dirty="0"/>
          </a:p>
          <a:p>
            <a:endParaRPr kumimoji="1" lang="en-US" altLang="ja-JP" dirty="0"/>
          </a:p>
        </p:txBody>
      </p:sp>
      <p:pic>
        <p:nvPicPr>
          <p:cNvPr id="10" name="Picture 2" descr="「dark matter limit」の画像検索結果"/>
          <p:cNvPicPr>
            <a:picLocks noChangeAspect="1" noChangeArrowheads="1"/>
          </p:cNvPicPr>
          <p:nvPr/>
        </p:nvPicPr>
        <p:blipFill rotWithShape="1">
          <a:blip r:embed="rId2">
            <a:extLst>
              <a:ext uri="{28A0092B-C50C-407E-A947-70E740481C1C}">
                <a14:useLocalDpi xmlns:a14="http://schemas.microsoft.com/office/drawing/2010/main" val="0"/>
              </a:ext>
            </a:extLst>
          </a:blip>
          <a:srcRect l="3032" t="7210" r="2925" b="9211"/>
          <a:stretch/>
        </p:blipFill>
        <p:spPr bwMode="auto">
          <a:xfrm>
            <a:off x="6455301" y="0"/>
            <a:ext cx="2688699" cy="184588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1" name="爆発: 14 pt 10"/>
          <p:cNvSpPr/>
          <p:nvPr/>
        </p:nvSpPr>
        <p:spPr>
          <a:xfrm>
            <a:off x="8247767" y="1008450"/>
            <a:ext cx="230114" cy="181669"/>
          </a:xfrm>
          <a:prstGeom prst="irregularSeal2">
            <a:avLst/>
          </a:prstGeom>
          <a:solidFill>
            <a:schemeClr val="bg1"/>
          </a:solid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爆発: 14 pt 8"/>
          <p:cNvSpPr/>
          <p:nvPr/>
        </p:nvSpPr>
        <p:spPr>
          <a:xfrm>
            <a:off x="8247767" y="1234218"/>
            <a:ext cx="230114" cy="181669"/>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296" name="Picture 8" descr="https://www-he.scphys.kyoto-u.ac.jp/member/kiseki/kakunouko/future_exposure_sci10.png"/>
          <p:cNvPicPr>
            <a:picLocks noChangeAspect="1" noChangeArrowheads="1"/>
          </p:cNvPicPr>
          <p:nvPr/>
        </p:nvPicPr>
        <p:blipFill rotWithShape="1">
          <a:blip r:embed="rId3">
            <a:extLst>
              <a:ext uri="{28A0092B-C50C-407E-A947-70E740481C1C}">
                <a14:useLocalDpi xmlns:a14="http://schemas.microsoft.com/office/drawing/2010/main" val="0"/>
              </a:ext>
            </a:extLst>
          </a:blip>
          <a:srcRect l="69167"/>
          <a:stretch/>
        </p:blipFill>
        <p:spPr bwMode="auto">
          <a:xfrm>
            <a:off x="5473700" y="3611563"/>
            <a:ext cx="2819400" cy="28971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he.scphys.kyoto-u.ac.jp/member/kiseki/kakunouko/future_exposure_sci10.png"/>
          <p:cNvPicPr>
            <a:picLocks noChangeAspect="1" noChangeArrowheads="1"/>
          </p:cNvPicPr>
          <p:nvPr/>
        </p:nvPicPr>
        <p:blipFill rotWithShape="1">
          <a:blip r:embed="rId3">
            <a:extLst>
              <a:ext uri="{28A0092B-C50C-407E-A947-70E740481C1C}">
                <a14:useLocalDpi xmlns:a14="http://schemas.microsoft.com/office/drawing/2010/main" val="0"/>
              </a:ext>
            </a:extLst>
          </a:blip>
          <a:srcRect r="67431"/>
          <a:stretch/>
        </p:blipFill>
        <p:spPr bwMode="auto">
          <a:xfrm>
            <a:off x="806450" y="3611562"/>
            <a:ext cx="2978150" cy="289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254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ニュートリノのコヒーレント散乱</a:t>
            </a:r>
          </a:p>
        </p:txBody>
      </p:sp>
      <p:sp>
        <p:nvSpPr>
          <p:cNvPr id="3" name="コンテンツ プレースホルダー 2"/>
          <p:cNvSpPr>
            <a:spLocks noGrp="1"/>
          </p:cNvSpPr>
          <p:nvPr>
            <p:ph idx="1"/>
          </p:nvPr>
        </p:nvSpPr>
        <p:spPr>
          <a:xfrm>
            <a:off x="363338" y="1825625"/>
            <a:ext cx="8617160" cy="4351338"/>
          </a:xfrm>
        </p:spPr>
        <p:txBody>
          <a:bodyPr/>
          <a:lstStyle/>
          <a:p>
            <a:r>
              <a:rPr lang="en-US" altLang="ja-JP" dirty="0"/>
              <a:t>Julien</a:t>
            </a:r>
            <a:r>
              <a:rPr lang="ja-JP" altLang="en-US" dirty="0"/>
              <a:t>の論文のスペクトルを使う</a:t>
            </a:r>
            <a:endParaRPr lang="en-US" altLang="ja-JP" dirty="0"/>
          </a:p>
          <a:p>
            <a:pPr lvl="1"/>
            <a:r>
              <a:rPr lang="en-US" altLang="ja-JP" dirty="0"/>
              <a:t>Phys. Rev. D 89, 023524 (2014)</a:t>
            </a:r>
          </a:p>
          <a:p>
            <a:r>
              <a:rPr lang="ja-JP" altLang="en-US" dirty="0"/>
              <a:t>散乱は実験室系がほぼ重心系なので</a:t>
            </a:r>
            <a:r>
              <a:rPr lang="ja-JP" altLang="en-US" dirty="0" err="1"/>
              <a:t>等</a:t>
            </a:r>
            <a:r>
              <a:rPr lang="ja-JP" altLang="en-US" dirty="0"/>
              <a:t>方散乱になる</a:t>
            </a:r>
            <a:endParaRPr lang="en-US" altLang="ja-JP" dirty="0"/>
          </a:p>
        </p:txBody>
      </p:sp>
      <p:pic>
        <p:nvPicPr>
          <p:cNvPr id="13314" name="Picture 2" descr="https://www-he.scphys.kyoto-u.ac.jp/member/kiseki/kakunouko/c_nu.png"/>
          <p:cNvPicPr>
            <a:picLocks noChangeAspect="1" noChangeArrowheads="1"/>
          </p:cNvPicPr>
          <p:nvPr/>
        </p:nvPicPr>
        <p:blipFill rotWithShape="1">
          <a:blip r:embed="rId2">
            <a:extLst>
              <a:ext uri="{28A0092B-C50C-407E-A947-70E740481C1C}">
                <a14:useLocalDpi xmlns:a14="http://schemas.microsoft.com/office/drawing/2010/main" val="0"/>
              </a:ext>
            </a:extLst>
          </a:blip>
          <a:srcRect t="3380" r="76225" b="49136"/>
          <a:stretch/>
        </p:blipFill>
        <p:spPr bwMode="auto">
          <a:xfrm>
            <a:off x="4674983" y="3473071"/>
            <a:ext cx="3840367" cy="338492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線矢印コネクタ 4"/>
          <p:cNvCxnSpPr/>
          <p:nvPr/>
        </p:nvCxnSpPr>
        <p:spPr>
          <a:xfrm flipV="1">
            <a:off x="6080030" y="5000400"/>
            <a:ext cx="1338294" cy="1211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直線矢印コネクタ 7"/>
          <p:cNvCxnSpPr>
            <a:cxnSpLocks/>
          </p:cNvCxnSpPr>
          <p:nvPr/>
        </p:nvCxnSpPr>
        <p:spPr>
          <a:xfrm flipV="1">
            <a:off x="7479889" y="6193359"/>
            <a:ext cx="671166" cy="10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 name="正方形/長方形 9"/>
          <p:cNvSpPr/>
          <p:nvPr/>
        </p:nvSpPr>
        <p:spPr>
          <a:xfrm>
            <a:off x="6317233" y="5045078"/>
            <a:ext cx="793587" cy="56848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太陽</a:t>
            </a:r>
            <a:r>
              <a:rPr kumimoji="1" lang="en-US" altLang="ja-JP" dirty="0">
                <a:solidFill>
                  <a:prstClr val="black"/>
                </a:solidFill>
                <a:latin typeface="Arial"/>
                <a:ea typeface="ＭＳ Ｐゴシック"/>
              </a:rPr>
              <a:t>10B</a:t>
            </a:r>
          </a:p>
        </p:txBody>
      </p:sp>
      <p:sp>
        <p:nvSpPr>
          <p:cNvPr id="11" name="正方形/長方形 10"/>
          <p:cNvSpPr/>
          <p:nvPr/>
        </p:nvSpPr>
        <p:spPr>
          <a:xfrm>
            <a:off x="7418324" y="5749357"/>
            <a:ext cx="793587" cy="3717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latin typeface="Arial"/>
                <a:ea typeface="ＭＳ Ｐゴシック"/>
              </a:rPr>
              <a:t>大気</a:t>
            </a:r>
            <a:endParaRPr kumimoji="1" lang="en-US" altLang="ja-JP" dirty="0">
              <a:solidFill>
                <a:prstClr val="black"/>
              </a:solidFill>
              <a:latin typeface="Arial"/>
              <a:ea typeface="ＭＳ Ｐゴシック"/>
            </a:endParaRPr>
          </a:p>
        </p:txBody>
      </p:sp>
    </p:spTree>
    <p:extLst>
      <p:ext uri="{BB962C8B-B14F-4D97-AF65-F5344CB8AC3E}">
        <p14:creationId xmlns:p14="http://schemas.microsoft.com/office/powerpoint/2010/main" val="1547216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8448738" cy="1325563"/>
          </a:xfrm>
        </p:spPr>
        <p:txBody>
          <a:bodyPr/>
          <a:lstStyle/>
          <a:p>
            <a:r>
              <a:rPr kumimoji="1" lang="ja-JP" altLang="en-US" dirty="0"/>
              <a:t>重い暗黒物質 </a:t>
            </a:r>
            <a:r>
              <a:rPr kumimoji="1" lang="en-US" altLang="ja-JP" dirty="0"/>
              <a:t>VS</a:t>
            </a:r>
            <a:r>
              <a:rPr kumimoji="1" lang="ja-JP" altLang="en-US" dirty="0"/>
              <a:t> 大気ニュートリノ</a:t>
            </a:r>
          </a:p>
        </p:txBody>
      </p:sp>
      <p:sp>
        <p:nvSpPr>
          <p:cNvPr id="3" name="コンテンツ プレースホルダー 2"/>
          <p:cNvSpPr>
            <a:spLocks noGrp="1"/>
          </p:cNvSpPr>
          <p:nvPr>
            <p:ph idx="1"/>
          </p:nvPr>
        </p:nvSpPr>
        <p:spPr>
          <a:xfrm>
            <a:off x="326540" y="1527189"/>
            <a:ext cx="8612315" cy="3978769"/>
          </a:xfrm>
        </p:spPr>
        <p:txBody>
          <a:bodyPr/>
          <a:lstStyle/>
          <a:p>
            <a:r>
              <a:rPr lang="en-US" altLang="ja-JP" dirty="0"/>
              <a:t>DM</a:t>
            </a:r>
            <a:r>
              <a:rPr lang="ja-JP" altLang="en-US" dirty="0"/>
              <a:t>と同程度の大気</a:t>
            </a:r>
            <a:r>
              <a:rPr lang="en-US" altLang="ja-JP" dirty="0"/>
              <a:t>ν</a:t>
            </a:r>
            <a:r>
              <a:rPr lang="ja-JP" altLang="en-US" dirty="0"/>
              <a:t>がある場合でも非対称性は残る</a:t>
            </a:r>
            <a:endParaRPr lang="en-US" altLang="ja-JP" dirty="0"/>
          </a:p>
          <a:p>
            <a:endParaRPr lang="en-US" altLang="ja-JP" dirty="0"/>
          </a:p>
        </p:txBody>
      </p:sp>
      <p:pic>
        <p:nvPicPr>
          <p:cNvPr id="14342" name="Picture 6" descr="https://www-he.scphys.kyoto-u.ac.jp/member/kiseki/kakunouko/compare_atm.png"/>
          <p:cNvPicPr>
            <a:picLocks noChangeAspect="1" noChangeArrowheads="1"/>
          </p:cNvPicPr>
          <p:nvPr/>
        </p:nvPicPr>
        <p:blipFill rotWithShape="1">
          <a:blip r:embed="rId2">
            <a:extLst>
              <a:ext uri="{28A0092B-C50C-407E-A947-70E740481C1C}">
                <a14:useLocalDpi xmlns:a14="http://schemas.microsoft.com/office/drawing/2010/main" val="0"/>
              </a:ext>
            </a:extLst>
          </a:blip>
          <a:srcRect t="49830"/>
          <a:stretch/>
        </p:blipFill>
        <p:spPr bwMode="auto">
          <a:xfrm>
            <a:off x="381000" y="3396072"/>
            <a:ext cx="8283546" cy="2481969"/>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7617982" y="13624"/>
            <a:ext cx="1526018"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1000t</a:t>
            </a:r>
            <a:r>
              <a:rPr kumimoji="1" lang="ja-JP" altLang="en-US" dirty="0"/>
              <a:t>・</a:t>
            </a:r>
            <a:r>
              <a:rPr kumimoji="1" lang="en-US" altLang="ja-JP" dirty="0"/>
              <a:t>10y</a:t>
            </a:r>
          </a:p>
          <a:p>
            <a:pPr algn="ctr"/>
            <a:r>
              <a:rPr kumimoji="1" lang="ja-JP" altLang="en-US" dirty="0"/>
              <a:t>シンチ</a:t>
            </a:r>
            <a:r>
              <a:rPr kumimoji="1" lang="en-US" altLang="ja-JP" dirty="0"/>
              <a:t>×10</a:t>
            </a:r>
          </a:p>
        </p:txBody>
      </p:sp>
      <p:sp>
        <p:nvSpPr>
          <p:cNvPr id="10" name="正方形/長方形 9"/>
          <p:cNvSpPr/>
          <p:nvPr/>
        </p:nvSpPr>
        <p:spPr>
          <a:xfrm>
            <a:off x="717832" y="2962483"/>
            <a:ext cx="2165905"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DM</a:t>
            </a:r>
          </a:p>
          <a:p>
            <a:pPr algn="ctr"/>
            <a:r>
              <a:rPr kumimoji="1" lang="en-US" altLang="ja-JP" dirty="0"/>
              <a:t>1000GeV</a:t>
            </a:r>
            <a:r>
              <a:rPr kumimoji="1" lang="ja-JP" altLang="en-US" dirty="0"/>
              <a:t> </a:t>
            </a:r>
            <a:r>
              <a:rPr kumimoji="1" lang="en-US" altLang="ja-JP" dirty="0"/>
              <a:t>10</a:t>
            </a:r>
            <a:r>
              <a:rPr kumimoji="1" lang="en-US" altLang="ja-JP" baseline="30000" dirty="0"/>
              <a:t>-48</a:t>
            </a:r>
            <a:r>
              <a:rPr kumimoji="1" lang="en-US" altLang="ja-JP" dirty="0"/>
              <a:t>cm</a:t>
            </a:r>
            <a:r>
              <a:rPr kumimoji="1" lang="en-US" altLang="ja-JP" baseline="30000" dirty="0"/>
              <a:t>2</a:t>
            </a:r>
            <a:endParaRPr kumimoji="1" lang="ja-JP" altLang="en-US" baseline="30000" dirty="0"/>
          </a:p>
        </p:txBody>
      </p:sp>
      <p:sp>
        <p:nvSpPr>
          <p:cNvPr id="11" name="正方形/長方形 10"/>
          <p:cNvSpPr/>
          <p:nvPr/>
        </p:nvSpPr>
        <p:spPr>
          <a:xfrm>
            <a:off x="3592214" y="2962483"/>
            <a:ext cx="1861118"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大気ニュートリノ</a:t>
            </a:r>
            <a:endParaRPr kumimoji="1" lang="en-US" altLang="ja-JP" dirty="0"/>
          </a:p>
        </p:txBody>
      </p:sp>
      <p:sp>
        <p:nvSpPr>
          <p:cNvPr id="12" name="正方形/長方形 11"/>
          <p:cNvSpPr/>
          <p:nvPr/>
        </p:nvSpPr>
        <p:spPr>
          <a:xfrm>
            <a:off x="6476578" y="2962482"/>
            <a:ext cx="1562521"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err="1"/>
              <a:t>DM+ν</a:t>
            </a:r>
            <a:endParaRPr kumimoji="1" lang="en-US" altLang="ja-JP" dirty="0"/>
          </a:p>
        </p:txBody>
      </p:sp>
    </p:spTree>
    <p:extLst>
      <p:ext uri="{BB962C8B-B14F-4D97-AF65-F5344CB8AC3E}">
        <p14:creationId xmlns:p14="http://schemas.microsoft.com/office/powerpoint/2010/main" val="2978262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8448738" cy="1325563"/>
          </a:xfrm>
        </p:spPr>
        <p:txBody>
          <a:bodyPr/>
          <a:lstStyle/>
          <a:p>
            <a:r>
              <a:rPr lang="ja-JP" altLang="en-US" dirty="0"/>
              <a:t>軽い</a:t>
            </a:r>
            <a:r>
              <a:rPr kumimoji="1" lang="ja-JP" altLang="en-US" dirty="0"/>
              <a:t>暗黒物質 </a:t>
            </a:r>
            <a:r>
              <a:rPr kumimoji="1" lang="en-US" altLang="ja-JP" dirty="0"/>
              <a:t>VS</a:t>
            </a:r>
            <a:r>
              <a:rPr kumimoji="1" lang="ja-JP" altLang="en-US" dirty="0"/>
              <a:t> 太陽ニュートリノ</a:t>
            </a:r>
          </a:p>
        </p:txBody>
      </p:sp>
      <p:sp>
        <p:nvSpPr>
          <p:cNvPr id="3" name="コンテンツ プレースホルダー 2"/>
          <p:cNvSpPr>
            <a:spLocks noGrp="1"/>
          </p:cNvSpPr>
          <p:nvPr>
            <p:ph idx="1"/>
          </p:nvPr>
        </p:nvSpPr>
        <p:spPr>
          <a:xfrm>
            <a:off x="484450" y="1504677"/>
            <a:ext cx="8659551" cy="2328536"/>
          </a:xfrm>
        </p:spPr>
        <p:txBody>
          <a:bodyPr/>
          <a:lstStyle/>
          <a:p>
            <a:r>
              <a:rPr lang="ja-JP" altLang="en-US" dirty="0"/>
              <a:t>非対称性は残る（低エネでの柱状は怪しいが）</a:t>
            </a:r>
            <a:endParaRPr lang="en-US" altLang="ja-JP" dirty="0"/>
          </a:p>
        </p:txBody>
      </p:sp>
      <p:pic>
        <p:nvPicPr>
          <p:cNvPr id="15364" name="Picture 4" descr="https://www-he.scphys.kyoto-u.ac.jp/member/kiseki/kakunouko/compare_sol.png"/>
          <p:cNvPicPr>
            <a:picLocks noChangeAspect="1" noChangeArrowheads="1"/>
          </p:cNvPicPr>
          <p:nvPr/>
        </p:nvPicPr>
        <p:blipFill rotWithShape="1">
          <a:blip r:embed="rId2">
            <a:extLst>
              <a:ext uri="{28A0092B-C50C-407E-A947-70E740481C1C}">
                <a14:useLocalDpi xmlns:a14="http://schemas.microsoft.com/office/drawing/2010/main" val="0"/>
              </a:ext>
            </a:extLst>
          </a:blip>
          <a:srcRect t="50154"/>
          <a:stretch/>
        </p:blipFill>
        <p:spPr bwMode="auto">
          <a:xfrm>
            <a:off x="484450" y="3492500"/>
            <a:ext cx="8361597" cy="248920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797442" y="3046958"/>
            <a:ext cx="2165905"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DM</a:t>
            </a:r>
          </a:p>
          <a:p>
            <a:pPr algn="ctr"/>
            <a:r>
              <a:rPr kumimoji="1" lang="en-US" altLang="ja-JP" dirty="0"/>
              <a:t>10GeV</a:t>
            </a:r>
            <a:r>
              <a:rPr kumimoji="1" lang="ja-JP" altLang="en-US" dirty="0"/>
              <a:t> </a:t>
            </a:r>
            <a:r>
              <a:rPr kumimoji="1" lang="en-US" altLang="ja-JP" dirty="0"/>
              <a:t>10</a:t>
            </a:r>
            <a:r>
              <a:rPr kumimoji="1" lang="en-US" altLang="ja-JP" baseline="30000" dirty="0"/>
              <a:t>-46</a:t>
            </a:r>
            <a:r>
              <a:rPr kumimoji="1" lang="en-US" altLang="ja-JP" dirty="0"/>
              <a:t>cm</a:t>
            </a:r>
            <a:r>
              <a:rPr kumimoji="1" lang="en-US" altLang="ja-JP" baseline="30000" dirty="0"/>
              <a:t>2</a:t>
            </a:r>
            <a:endParaRPr kumimoji="1" lang="ja-JP" altLang="en-US" baseline="30000" dirty="0"/>
          </a:p>
        </p:txBody>
      </p:sp>
      <p:sp>
        <p:nvSpPr>
          <p:cNvPr id="9" name="正方形/長方形 8"/>
          <p:cNvSpPr/>
          <p:nvPr/>
        </p:nvSpPr>
        <p:spPr>
          <a:xfrm>
            <a:off x="3734689" y="3046957"/>
            <a:ext cx="1861118"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a:t>太陽</a:t>
            </a:r>
            <a:r>
              <a:rPr kumimoji="1" lang="ja-JP" altLang="en-US"/>
              <a:t>ニュートリノ</a:t>
            </a:r>
            <a:endParaRPr kumimoji="1" lang="en-US" altLang="ja-JP" dirty="0"/>
          </a:p>
        </p:txBody>
      </p:sp>
      <p:sp>
        <p:nvSpPr>
          <p:cNvPr id="10" name="正方形/長方形 9"/>
          <p:cNvSpPr/>
          <p:nvPr/>
        </p:nvSpPr>
        <p:spPr>
          <a:xfrm>
            <a:off x="6723810" y="3046956"/>
            <a:ext cx="1474040"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err="1"/>
              <a:t>DM+ν</a:t>
            </a:r>
            <a:endParaRPr kumimoji="1" lang="en-US" altLang="ja-JP" dirty="0"/>
          </a:p>
        </p:txBody>
      </p:sp>
      <p:sp>
        <p:nvSpPr>
          <p:cNvPr id="11" name="正方形/長方形 10"/>
          <p:cNvSpPr/>
          <p:nvPr/>
        </p:nvSpPr>
        <p:spPr>
          <a:xfrm>
            <a:off x="7617982" y="13624"/>
            <a:ext cx="1526018" cy="635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1000t</a:t>
            </a:r>
            <a:r>
              <a:rPr kumimoji="1" lang="ja-JP" altLang="en-US" dirty="0"/>
              <a:t>・</a:t>
            </a:r>
            <a:r>
              <a:rPr kumimoji="1" lang="en-US" altLang="ja-JP" dirty="0"/>
              <a:t>10y</a:t>
            </a:r>
          </a:p>
          <a:p>
            <a:pPr algn="ctr"/>
            <a:r>
              <a:rPr kumimoji="1" lang="ja-JP" altLang="en-US" dirty="0"/>
              <a:t>シンチ</a:t>
            </a:r>
            <a:r>
              <a:rPr kumimoji="1" lang="en-US" altLang="ja-JP" dirty="0"/>
              <a:t>×10</a:t>
            </a:r>
          </a:p>
        </p:txBody>
      </p:sp>
    </p:spTree>
    <p:extLst>
      <p:ext uri="{BB962C8B-B14F-4D97-AF65-F5344CB8AC3E}">
        <p14:creationId xmlns:p14="http://schemas.microsoft.com/office/powerpoint/2010/main" val="287166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275" y="46367"/>
            <a:ext cx="8448738" cy="1325563"/>
          </a:xfrm>
        </p:spPr>
        <p:txBody>
          <a:bodyPr/>
          <a:lstStyle/>
          <a:p>
            <a:r>
              <a:rPr lang="ja-JP" altLang="en-US" dirty="0"/>
              <a:t>プロジェクト</a:t>
            </a:r>
            <a:endParaRPr kumimoji="1" lang="ja-JP" altLang="en-US" dirty="0"/>
          </a:p>
        </p:txBody>
      </p:sp>
      <p:sp>
        <p:nvSpPr>
          <p:cNvPr id="3" name="コンテンツ プレースホルダー 2"/>
          <p:cNvSpPr>
            <a:spLocks noGrp="1"/>
          </p:cNvSpPr>
          <p:nvPr>
            <p:ph idx="1"/>
          </p:nvPr>
        </p:nvSpPr>
        <p:spPr>
          <a:xfrm>
            <a:off x="331590" y="1181100"/>
            <a:ext cx="8812410" cy="5117161"/>
          </a:xfrm>
        </p:spPr>
        <p:txBody>
          <a:bodyPr/>
          <a:lstStyle/>
          <a:p>
            <a:r>
              <a:rPr lang="en-US" altLang="ja-JP" dirty="0"/>
              <a:t>1</a:t>
            </a:r>
            <a:r>
              <a:rPr lang="ja-JP" altLang="en-US" dirty="0"/>
              <a:t>基：</a:t>
            </a:r>
            <a:r>
              <a:rPr lang="en-US" altLang="ja-JP" dirty="0"/>
              <a:t>PMT×100</a:t>
            </a:r>
            <a:r>
              <a:rPr lang="ja-JP" altLang="en-US" dirty="0"/>
              <a:t>＋</a:t>
            </a:r>
            <a:r>
              <a:rPr lang="en-US" altLang="ja-JP" dirty="0"/>
              <a:t>MPPC×1000</a:t>
            </a:r>
            <a:r>
              <a:rPr lang="ja-JP" altLang="en-US" dirty="0"/>
              <a:t>　で約</a:t>
            </a:r>
            <a:r>
              <a:rPr lang="en-US" altLang="ja-JP" dirty="0"/>
              <a:t>1200</a:t>
            </a:r>
            <a:r>
              <a:rPr lang="ja-JP" altLang="en-US" dirty="0"/>
              <a:t>万円</a:t>
            </a:r>
            <a:endParaRPr lang="en-US" altLang="ja-JP" dirty="0"/>
          </a:p>
          <a:p>
            <a:pPr lvl="1"/>
            <a:r>
              <a:rPr lang="en-US" altLang="ja-JP" dirty="0"/>
              <a:t>100GeV</a:t>
            </a:r>
            <a:r>
              <a:rPr lang="ja-JP" altLang="en-US" dirty="0"/>
              <a:t>の</a:t>
            </a:r>
            <a:r>
              <a:rPr lang="en-US" altLang="ja-JP" dirty="0"/>
              <a:t>DAMA</a:t>
            </a:r>
            <a:r>
              <a:rPr lang="ja-JP" altLang="en-US" dirty="0"/>
              <a:t>領域を調査するレベル</a:t>
            </a:r>
            <a:endParaRPr lang="en-US" altLang="ja-JP" dirty="0"/>
          </a:p>
          <a:p>
            <a:r>
              <a:rPr lang="en-US" altLang="ja-JP" dirty="0"/>
              <a:t>1</a:t>
            </a:r>
            <a:r>
              <a:rPr lang="ja-JP" altLang="en-US" dirty="0"/>
              <a:t>トン＝</a:t>
            </a:r>
            <a:r>
              <a:rPr lang="en-US" altLang="ja-JP" dirty="0"/>
              <a:t>10kg×100</a:t>
            </a:r>
            <a:r>
              <a:rPr lang="ja-JP" altLang="en-US" dirty="0"/>
              <a:t>基　で</a:t>
            </a:r>
            <a:r>
              <a:rPr lang="en-US" altLang="ja-JP" dirty="0"/>
              <a:t>12</a:t>
            </a:r>
            <a:r>
              <a:rPr lang="ja-JP" altLang="en-US" dirty="0"/>
              <a:t>億円</a:t>
            </a:r>
            <a:endParaRPr lang="en-US" altLang="ja-JP" dirty="0"/>
          </a:p>
          <a:p>
            <a:pPr lvl="1"/>
            <a:r>
              <a:rPr lang="ja-JP" altLang="en-US" dirty="0"/>
              <a:t>現在の感度レベル</a:t>
            </a:r>
            <a:endParaRPr lang="en-US" altLang="ja-JP" dirty="0"/>
          </a:p>
          <a:p>
            <a:r>
              <a:rPr lang="en-US" altLang="ja-JP" dirty="0"/>
              <a:t>1000</a:t>
            </a:r>
            <a:r>
              <a:rPr lang="ja-JP" altLang="en-US" dirty="0"/>
              <a:t>トン　で</a:t>
            </a:r>
            <a:r>
              <a:rPr lang="en-US" altLang="ja-JP" dirty="0"/>
              <a:t>1.2</a:t>
            </a:r>
            <a:r>
              <a:rPr lang="ja-JP" altLang="en-US" dirty="0"/>
              <a:t>兆円</a:t>
            </a:r>
            <a:endParaRPr lang="en-US" altLang="ja-JP" dirty="0"/>
          </a:p>
          <a:p>
            <a:pPr lvl="1"/>
            <a:r>
              <a:rPr lang="ja-JP" altLang="en-US" dirty="0"/>
              <a:t>ニュートリノ</a:t>
            </a:r>
            <a:r>
              <a:rPr lang="en-US" altLang="ja-JP" dirty="0"/>
              <a:t>BG</a:t>
            </a:r>
            <a:r>
              <a:rPr lang="ja-JP" altLang="en-US" dirty="0"/>
              <a:t>が見えるレベル</a:t>
            </a:r>
            <a:endParaRPr lang="en-US" altLang="ja-JP" dirty="0"/>
          </a:p>
        </p:txBody>
      </p:sp>
      <p:sp>
        <p:nvSpPr>
          <p:cNvPr id="4" name="正方形/長方形 3"/>
          <p:cNvSpPr/>
          <p:nvPr/>
        </p:nvSpPr>
        <p:spPr>
          <a:xfrm>
            <a:off x="355009" y="3869146"/>
            <a:ext cx="3829794" cy="2934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円柱 4"/>
          <p:cNvSpPr/>
          <p:nvPr/>
        </p:nvSpPr>
        <p:spPr>
          <a:xfrm>
            <a:off x="769849" y="4891837"/>
            <a:ext cx="556656" cy="807872"/>
          </a:xfrm>
          <a:prstGeom prst="can">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垂直</a:t>
            </a:r>
          </a:p>
        </p:txBody>
      </p:sp>
      <p:sp>
        <p:nvSpPr>
          <p:cNvPr id="6" name="円柱 5"/>
          <p:cNvSpPr/>
          <p:nvPr/>
        </p:nvSpPr>
        <p:spPr>
          <a:xfrm rot="16200000">
            <a:off x="755928" y="4046658"/>
            <a:ext cx="551109" cy="816009"/>
          </a:xfrm>
          <a:prstGeom prst="ca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kumimoji="1" lang="ja-JP" altLang="en-US" dirty="0"/>
              <a:t>平行</a:t>
            </a:r>
          </a:p>
        </p:txBody>
      </p:sp>
      <p:sp>
        <p:nvSpPr>
          <p:cNvPr id="7" name="円柱 6"/>
          <p:cNvSpPr/>
          <p:nvPr/>
        </p:nvSpPr>
        <p:spPr>
          <a:xfrm>
            <a:off x="1825917" y="4023603"/>
            <a:ext cx="556656" cy="807872"/>
          </a:xfrm>
          <a:prstGeom prst="can">
            <a:avLst/>
          </a:prstGeom>
          <a:ln>
            <a:solidFill>
              <a:srgbClr val="0000FF"/>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垂直</a:t>
            </a:r>
          </a:p>
        </p:txBody>
      </p:sp>
      <p:sp>
        <p:nvSpPr>
          <p:cNvPr id="8" name="円柱 7"/>
          <p:cNvSpPr/>
          <p:nvPr/>
        </p:nvSpPr>
        <p:spPr>
          <a:xfrm rot="16200000">
            <a:off x="1828691" y="4908689"/>
            <a:ext cx="551108" cy="816008"/>
          </a:xfrm>
          <a:prstGeom prst="ca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vert="vert" rtlCol="0" anchor="ctr"/>
          <a:lstStyle/>
          <a:p>
            <a:pPr algn="ctr"/>
            <a:r>
              <a:rPr kumimoji="1" lang="ja-JP" altLang="en-US" dirty="0"/>
              <a:t>平行</a:t>
            </a:r>
          </a:p>
        </p:txBody>
      </p:sp>
      <p:sp>
        <p:nvSpPr>
          <p:cNvPr id="9" name="正方形/長方形 8"/>
          <p:cNvSpPr/>
          <p:nvPr/>
        </p:nvSpPr>
        <p:spPr>
          <a:xfrm>
            <a:off x="2389269" y="3974950"/>
            <a:ext cx="1388937" cy="9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rPr>
              <a:t>・・・</a:t>
            </a:r>
            <a:endParaRPr kumimoji="1" lang="ja-JP" altLang="en-US" sz="1400" dirty="0">
              <a:solidFill>
                <a:schemeClr val="tx1"/>
              </a:solidFill>
            </a:endParaRPr>
          </a:p>
        </p:txBody>
      </p:sp>
      <p:sp>
        <p:nvSpPr>
          <p:cNvPr id="10" name="正方形/長方形 9"/>
          <p:cNvSpPr/>
          <p:nvPr/>
        </p:nvSpPr>
        <p:spPr>
          <a:xfrm rot="5400000">
            <a:off x="502779" y="5720599"/>
            <a:ext cx="1090795" cy="971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chemeClr val="tx1"/>
                </a:solidFill>
              </a:rPr>
              <a:t>・・・</a:t>
            </a:r>
            <a:endParaRPr kumimoji="1" lang="ja-JP" altLang="en-US" sz="1400" dirty="0">
              <a:solidFill>
                <a:schemeClr val="tx1"/>
              </a:solidFill>
            </a:endParaRPr>
          </a:p>
        </p:txBody>
      </p:sp>
      <p:sp>
        <p:nvSpPr>
          <p:cNvPr id="11" name="円柱 10"/>
          <p:cNvSpPr/>
          <p:nvPr/>
        </p:nvSpPr>
        <p:spPr>
          <a:xfrm>
            <a:off x="6047489" y="3410886"/>
            <a:ext cx="2444750" cy="2514986"/>
          </a:xfrm>
          <a:prstGeom prst="ca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(60cm)</a:t>
            </a:r>
            <a:r>
              <a:rPr kumimoji="1" lang="en-US" altLang="ja-JP" baseline="30000" dirty="0"/>
              <a:t>3</a:t>
            </a:r>
            <a:r>
              <a:rPr kumimoji="1" lang="ja-JP" altLang="en-US" dirty="0"/>
              <a:t>　～</a:t>
            </a:r>
            <a:r>
              <a:rPr kumimoji="1" lang="en-US" altLang="ja-JP" dirty="0"/>
              <a:t>10kg</a:t>
            </a:r>
            <a:endParaRPr kumimoji="1" lang="ja-JP" altLang="en-US" dirty="0"/>
          </a:p>
        </p:txBody>
      </p:sp>
      <p:sp>
        <p:nvSpPr>
          <p:cNvPr id="12" name="円柱 11"/>
          <p:cNvSpPr/>
          <p:nvPr/>
        </p:nvSpPr>
        <p:spPr>
          <a:xfrm>
            <a:off x="6179954" y="300242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柱 12"/>
          <p:cNvSpPr/>
          <p:nvPr/>
        </p:nvSpPr>
        <p:spPr>
          <a:xfrm>
            <a:off x="6451416" y="29452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柱 13"/>
          <p:cNvSpPr/>
          <p:nvPr/>
        </p:nvSpPr>
        <p:spPr>
          <a:xfrm>
            <a:off x="6744218" y="2897596"/>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柱 14"/>
          <p:cNvSpPr/>
          <p:nvPr/>
        </p:nvSpPr>
        <p:spPr>
          <a:xfrm>
            <a:off x="7052819" y="2900179"/>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柱 15"/>
          <p:cNvSpPr/>
          <p:nvPr/>
        </p:nvSpPr>
        <p:spPr>
          <a:xfrm>
            <a:off x="7361420" y="29071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柱 16"/>
          <p:cNvSpPr/>
          <p:nvPr/>
        </p:nvSpPr>
        <p:spPr>
          <a:xfrm>
            <a:off x="7642041" y="29452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柱 17"/>
          <p:cNvSpPr/>
          <p:nvPr/>
        </p:nvSpPr>
        <p:spPr>
          <a:xfrm>
            <a:off x="7981208" y="300242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柱 18"/>
          <p:cNvSpPr/>
          <p:nvPr/>
        </p:nvSpPr>
        <p:spPr>
          <a:xfrm>
            <a:off x="6231456" y="308800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柱 19"/>
          <p:cNvSpPr/>
          <p:nvPr/>
        </p:nvSpPr>
        <p:spPr>
          <a:xfrm>
            <a:off x="6451416" y="30214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柱 20"/>
          <p:cNvSpPr/>
          <p:nvPr/>
        </p:nvSpPr>
        <p:spPr>
          <a:xfrm>
            <a:off x="6688608" y="2973796"/>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柱 21"/>
          <p:cNvSpPr/>
          <p:nvPr/>
        </p:nvSpPr>
        <p:spPr>
          <a:xfrm>
            <a:off x="7017822" y="3026742"/>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柱 22"/>
          <p:cNvSpPr/>
          <p:nvPr/>
        </p:nvSpPr>
        <p:spPr>
          <a:xfrm>
            <a:off x="7278504" y="2978779"/>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柱 23"/>
          <p:cNvSpPr/>
          <p:nvPr/>
        </p:nvSpPr>
        <p:spPr>
          <a:xfrm>
            <a:off x="7544800" y="3035207"/>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柱 24"/>
          <p:cNvSpPr/>
          <p:nvPr/>
        </p:nvSpPr>
        <p:spPr>
          <a:xfrm>
            <a:off x="7776906" y="3030445"/>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柱 25"/>
          <p:cNvSpPr/>
          <p:nvPr/>
        </p:nvSpPr>
        <p:spPr>
          <a:xfrm>
            <a:off x="8040775" y="3082072"/>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柱 26"/>
          <p:cNvSpPr/>
          <p:nvPr/>
        </p:nvSpPr>
        <p:spPr>
          <a:xfrm>
            <a:off x="7214287" y="3058014"/>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柱 27"/>
          <p:cNvSpPr/>
          <p:nvPr/>
        </p:nvSpPr>
        <p:spPr>
          <a:xfrm>
            <a:off x="6847041" y="308800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柱 28"/>
          <p:cNvSpPr/>
          <p:nvPr/>
        </p:nvSpPr>
        <p:spPr>
          <a:xfrm>
            <a:off x="6586551" y="30976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柱 29"/>
          <p:cNvSpPr/>
          <p:nvPr/>
        </p:nvSpPr>
        <p:spPr>
          <a:xfrm>
            <a:off x="7424829" y="3097678"/>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柱 31"/>
          <p:cNvSpPr/>
          <p:nvPr/>
        </p:nvSpPr>
        <p:spPr>
          <a:xfrm>
            <a:off x="7652946" y="3164296"/>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柱 32"/>
          <p:cNvSpPr/>
          <p:nvPr/>
        </p:nvSpPr>
        <p:spPr>
          <a:xfrm>
            <a:off x="7108582" y="3155006"/>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柱 33"/>
          <p:cNvSpPr/>
          <p:nvPr/>
        </p:nvSpPr>
        <p:spPr>
          <a:xfrm>
            <a:off x="6764984" y="3231943"/>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柱 34"/>
          <p:cNvSpPr/>
          <p:nvPr/>
        </p:nvSpPr>
        <p:spPr>
          <a:xfrm>
            <a:off x="6484363" y="3200421"/>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柱 35"/>
          <p:cNvSpPr/>
          <p:nvPr/>
        </p:nvSpPr>
        <p:spPr>
          <a:xfrm>
            <a:off x="7012980" y="3273332"/>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柱 36"/>
          <p:cNvSpPr/>
          <p:nvPr/>
        </p:nvSpPr>
        <p:spPr>
          <a:xfrm>
            <a:off x="7344214" y="3229683"/>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柱 37"/>
          <p:cNvSpPr/>
          <p:nvPr/>
        </p:nvSpPr>
        <p:spPr>
          <a:xfrm>
            <a:off x="7883275" y="3201571"/>
            <a:ext cx="241300" cy="7048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直方体 38"/>
          <p:cNvSpPr/>
          <p:nvPr/>
        </p:nvSpPr>
        <p:spPr>
          <a:xfrm>
            <a:off x="6153836" y="5630921"/>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直方体 39"/>
          <p:cNvSpPr/>
          <p:nvPr/>
        </p:nvSpPr>
        <p:spPr>
          <a:xfrm>
            <a:off x="6313488" y="5702469"/>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直方体 40"/>
          <p:cNvSpPr/>
          <p:nvPr/>
        </p:nvSpPr>
        <p:spPr>
          <a:xfrm>
            <a:off x="6644158" y="5560325"/>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直方体 41"/>
          <p:cNvSpPr/>
          <p:nvPr/>
        </p:nvSpPr>
        <p:spPr>
          <a:xfrm>
            <a:off x="6413347" y="5542402"/>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直方体 42"/>
          <p:cNvSpPr/>
          <p:nvPr/>
        </p:nvSpPr>
        <p:spPr>
          <a:xfrm>
            <a:off x="6553670" y="569459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方体 43"/>
          <p:cNvSpPr/>
          <p:nvPr/>
        </p:nvSpPr>
        <p:spPr>
          <a:xfrm>
            <a:off x="6901102" y="5502024"/>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直方体 44"/>
          <p:cNvSpPr/>
          <p:nvPr/>
        </p:nvSpPr>
        <p:spPr>
          <a:xfrm>
            <a:off x="7111405" y="549508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直方体 45"/>
          <p:cNvSpPr/>
          <p:nvPr/>
        </p:nvSpPr>
        <p:spPr>
          <a:xfrm>
            <a:off x="7376929" y="5461488"/>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直方体 46"/>
          <p:cNvSpPr/>
          <p:nvPr/>
        </p:nvSpPr>
        <p:spPr>
          <a:xfrm>
            <a:off x="7585514" y="5472996"/>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直方体 47"/>
          <p:cNvSpPr/>
          <p:nvPr/>
        </p:nvSpPr>
        <p:spPr>
          <a:xfrm>
            <a:off x="7805342" y="5503294"/>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方体 48"/>
          <p:cNvSpPr/>
          <p:nvPr/>
        </p:nvSpPr>
        <p:spPr>
          <a:xfrm>
            <a:off x="7990922" y="552117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直方体 49"/>
          <p:cNvSpPr/>
          <p:nvPr/>
        </p:nvSpPr>
        <p:spPr>
          <a:xfrm>
            <a:off x="6831201" y="563224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直方体 50"/>
          <p:cNvSpPr/>
          <p:nvPr/>
        </p:nvSpPr>
        <p:spPr>
          <a:xfrm>
            <a:off x="7155573" y="5595255"/>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直方体 51"/>
          <p:cNvSpPr/>
          <p:nvPr/>
        </p:nvSpPr>
        <p:spPr>
          <a:xfrm>
            <a:off x="6709949" y="5754177"/>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直方体 52"/>
          <p:cNvSpPr/>
          <p:nvPr/>
        </p:nvSpPr>
        <p:spPr>
          <a:xfrm>
            <a:off x="6984114" y="5730005"/>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直方体 53"/>
          <p:cNvSpPr/>
          <p:nvPr/>
        </p:nvSpPr>
        <p:spPr>
          <a:xfrm>
            <a:off x="7405508" y="5592676"/>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直方体 54"/>
          <p:cNvSpPr/>
          <p:nvPr/>
        </p:nvSpPr>
        <p:spPr>
          <a:xfrm>
            <a:off x="7620179" y="560945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直方体 55"/>
          <p:cNvSpPr/>
          <p:nvPr/>
        </p:nvSpPr>
        <p:spPr>
          <a:xfrm>
            <a:off x="7839372" y="5653916"/>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直方体 56"/>
          <p:cNvSpPr/>
          <p:nvPr/>
        </p:nvSpPr>
        <p:spPr>
          <a:xfrm>
            <a:off x="8139200" y="5583469"/>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方体 57"/>
          <p:cNvSpPr/>
          <p:nvPr/>
        </p:nvSpPr>
        <p:spPr>
          <a:xfrm>
            <a:off x="7334429" y="5741670"/>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直方体 58"/>
          <p:cNvSpPr/>
          <p:nvPr/>
        </p:nvSpPr>
        <p:spPr>
          <a:xfrm>
            <a:off x="7554795" y="5726602"/>
            <a:ext cx="285750" cy="125434"/>
          </a:xfrm>
          <a:prstGeom prst="cube">
            <a:avLst>
              <a:gd name="adj" fmla="val 730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吹き出し: 角を丸めた四角形 59"/>
          <p:cNvSpPr/>
          <p:nvPr/>
        </p:nvSpPr>
        <p:spPr>
          <a:xfrm>
            <a:off x="3314115" y="6119509"/>
            <a:ext cx="5679441" cy="645374"/>
          </a:xfrm>
          <a:prstGeom prst="wedgeRoundRectCallout">
            <a:avLst>
              <a:gd name="adj1" fmla="val 20259"/>
              <a:gd name="adj2" fmla="val -1106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電離電子を</a:t>
            </a:r>
            <a:r>
              <a:rPr kumimoji="1" lang="en-US" altLang="ja-JP" dirty="0"/>
              <a:t>EL</a:t>
            </a:r>
            <a:r>
              <a:rPr kumimoji="1" lang="ja-JP" altLang="en-US" dirty="0"/>
              <a:t>光で精度よくピクセル読み出しする機構は</a:t>
            </a:r>
            <a:r>
              <a:rPr kumimoji="1" lang="en-US" altLang="ja-JP" dirty="0"/>
              <a:t>0νββ</a:t>
            </a:r>
            <a:r>
              <a:rPr kumimoji="1" lang="ja-JP" altLang="en-US" dirty="0"/>
              <a:t>探索用の</a:t>
            </a:r>
            <a:r>
              <a:rPr kumimoji="1" lang="en-US" altLang="ja-JP" dirty="0"/>
              <a:t>R&amp;D</a:t>
            </a:r>
            <a:r>
              <a:rPr kumimoji="1" lang="ja-JP" altLang="en-US" dirty="0"/>
              <a:t>で鋭意開発中</a:t>
            </a:r>
          </a:p>
        </p:txBody>
      </p:sp>
    </p:spTree>
    <p:extLst>
      <p:ext uri="{BB962C8B-B14F-4D97-AF65-F5344CB8AC3E}">
        <p14:creationId xmlns:p14="http://schemas.microsoft.com/office/powerpoint/2010/main" val="32273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3250" y="129553"/>
            <a:ext cx="7886700" cy="1325563"/>
          </a:xfrm>
        </p:spPr>
        <p:txBody>
          <a:bodyPr/>
          <a:lstStyle/>
          <a:p>
            <a:r>
              <a:rPr kumimoji="1" lang="ja-JP" altLang="en-US" dirty="0"/>
              <a:t>ニュートリノの壁</a:t>
            </a:r>
          </a:p>
        </p:txBody>
      </p:sp>
      <p:sp>
        <p:nvSpPr>
          <p:cNvPr id="3" name="コンテンツ プレースホルダー 2"/>
          <p:cNvSpPr>
            <a:spLocks noGrp="1"/>
          </p:cNvSpPr>
          <p:nvPr>
            <p:ph idx="1"/>
          </p:nvPr>
        </p:nvSpPr>
        <p:spPr>
          <a:xfrm>
            <a:off x="149064" y="1455116"/>
            <a:ext cx="8871282" cy="4351338"/>
          </a:xfrm>
        </p:spPr>
        <p:txBody>
          <a:bodyPr/>
          <a:lstStyle/>
          <a:p>
            <a:r>
              <a:rPr lang="en-US" altLang="ja-JP" dirty="0"/>
              <a:t>2017</a:t>
            </a:r>
            <a:r>
              <a:rPr lang="ja-JP" altLang="en-US" dirty="0"/>
              <a:t>年に</a:t>
            </a:r>
            <a:r>
              <a:rPr kumimoji="1" lang="ja-JP" altLang="en-US" dirty="0"/>
              <a:t>ビームで測定された（提案されたのは</a:t>
            </a:r>
            <a:r>
              <a:rPr kumimoji="1" lang="en-US" altLang="ja-JP" dirty="0"/>
              <a:t>1974</a:t>
            </a:r>
            <a:r>
              <a:rPr kumimoji="1" lang="ja-JP" altLang="en-US" dirty="0"/>
              <a:t>年）</a:t>
            </a:r>
            <a:endParaRPr kumimoji="1" lang="en-US" altLang="ja-JP" dirty="0"/>
          </a:p>
          <a:p>
            <a:r>
              <a:rPr kumimoji="1" lang="ja-JP" altLang="en-US" dirty="0"/>
              <a:t>大気</a:t>
            </a:r>
            <a:r>
              <a:rPr kumimoji="1" lang="en-US" altLang="ja-JP" dirty="0"/>
              <a:t>ν</a:t>
            </a:r>
            <a:r>
              <a:rPr lang="ja-JP" altLang="en-US" dirty="0"/>
              <a:t>・</a:t>
            </a:r>
            <a:r>
              <a:rPr kumimoji="1" lang="ja-JP" altLang="en-US" dirty="0"/>
              <a:t>太陽</a:t>
            </a:r>
            <a:r>
              <a:rPr kumimoji="1" lang="en-US" altLang="ja-JP" dirty="0"/>
              <a:t>ν</a:t>
            </a:r>
            <a:r>
              <a:rPr kumimoji="1" lang="ja-JP" altLang="en-US" dirty="0"/>
              <a:t>の</a:t>
            </a:r>
            <a:r>
              <a:rPr kumimoji="1" lang="en-US" altLang="ja-JP" dirty="0"/>
              <a:t>BG</a:t>
            </a:r>
            <a:r>
              <a:rPr kumimoji="1" lang="ja-JP" altLang="en-US" dirty="0"/>
              <a:t>の存在が現実味を帯びてくる</a:t>
            </a:r>
            <a:endParaRPr kumimoji="1" lang="en-US" altLang="ja-JP" dirty="0"/>
          </a:p>
        </p:txBody>
      </p:sp>
      <p:pic>
        <p:nvPicPr>
          <p:cNvPr id="5" name="図 4"/>
          <p:cNvPicPr>
            <a:picLocks noChangeAspect="1"/>
          </p:cNvPicPr>
          <p:nvPr/>
        </p:nvPicPr>
        <p:blipFill rotWithShape="1">
          <a:blip r:embed="rId2"/>
          <a:srcRect l="25099" t="31937" r="30596" b="23128"/>
          <a:stretch/>
        </p:blipFill>
        <p:spPr>
          <a:xfrm>
            <a:off x="217300" y="4489513"/>
            <a:ext cx="3918009" cy="1926794"/>
          </a:xfrm>
          <a:prstGeom prst="rect">
            <a:avLst/>
          </a:prstGeom>
          <a:ln>
            <a:solidFill>
              <a:srgbClr val="FF0000"/>
            </a:solidFill>
          </a:ln>
        </p:spPr>
      </p:pic>
      <p:pic>
        <p:nvPicPr>
          <p:cNvPr id="6" name="図 5"/>
          <p:cNvPicPr>
            <a:picLocks noChangeAspect="1"/>
          </p:cNvPicPr>
          <p:nvPr/>
        </p:nvPicPr>
        <p:blipFill rotWithShape="1">
          <a:blip r:embed="rId3"/>
          <a:srcRect l="13311" t="37810" r="40663" b="20669"/>
          <a:stretch/>
        </p:blipFill>
        <p:spPr>
          <a:xfrm>
            <a:off x="217300" y="2761629"/>
            <a:ext cx="3637150" cy="1590926"/>
          </a:xfrm>
          <a:prstGeom prst="rect">
            <a:avLst/>
          </a:prstGeom>
          <a:ln>
            <a:solidFill>
              <a:srgbClr val="FF0000"/>
            </a:solidFill>
          </a:ln>
        </p:spPr>
      </p:pic>
      <p:pic>
        <p:nvPicPr>
          <p:cNvPr id="3074" name="Picture 2" descr="「dark matter limit」の画像検索結果"/>
          <p:cNvPicPr>
            <a:picLocks noChangeAspect="1" noChangeArrowheads="1"/>
          </p:cNvPicPr>
          <p:nvPr/>
        </p:nvPicPr>
        <p:blipFill rotWithShape="1">
          <a:blip r:embed="rId4">
            <a:extLst>
              <a:ext uri="{28A0092B-C50C-407E-A947-70E740481C1C}">
                <a14:useLocalDpi xmlns:a14="http://schemas.microsoft.com/office/drawing/2010/main" val="0"/>
              </a:ext>
            </a:extLst>
          </a:blip>
          <a:srcRect l="3032" t="7210" r="2925" b="9211"/>
          <a:stretch/>
        </p:blipFill>
        <p:spPr bwMode="auto">
          <a:xfrm>
            <a:off x="4205100" y="3120163"/>
            <a:ext cx="4801146" cy="329614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20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3" name="正方形/長方形 252"/>
          <p:cNvSpPr/>
          <p:nvPr/>
        </p:nvSpPr>
        <p:spPr>
          <a:xfrm>
            <a:off x="4771404" y="3161199"/>
            <a:ext cx="2476773" cy="3984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p:cNvSpPr/>
          <p:nvPr/>
        </p:nvSpPr>
        <p:spPr>
          <a:xfrm>
            <a:off x="4777871" y="5793608"/>
            <a:ext cx="2476773" cy="3984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title"/>
          </p:nvPr>
        </p:nvSpPr>
        <p:spPr>
          <a:xfrm>
            <a:off x="628650" y="0"/>
            <a:ext cx="7886700" cy="1325563"/>
          </a:xfrm>
        </p:spPr>
        <p:txBody>
          <a:bodyPr/>
          <a:lstStyle/>
          <a:p>
            <a:r>
              <a:rPr kumimoji="1" lang="en-US" altLang="ja-JP" dirty="0"/>
              <a:t>AXEL </a:t>
            </a:r>
            <a:r>
              <a:rPr lang="ja-JP" altLang="en-US" dirty="0"/>
              <a:t>実験</a:t>
            </a:r>
            <a:endParaRPr kumimoji="1" lang="ja-JP" altLang="en-US" dirty="0"/>
          </a:p>
        </p:txBody>
      </p:sp>
      <p:sp>
        <p:nvSpPr>
          <p:cNvPr id="3" name="コンテンツ プレースホルダー 2"/>
          <p:cNvSpPr>
            <a:spLocks noGrp="1"/>
          </p:cNvSpPr>
          <p:nvPr>
            <p:ph idx="1"/>
          </p:nvPr>
        </p:nvSpPr>
        <p:spPr>
          <a:xfrm>
            <a:off x="298705" y="1130442"/>
            <a:ext cx="7886700" cy="843831"/>
          </a:xfrm>
        </p:spPr>
        <p:txBody>
          <a:bodyPr/>
          <a:lstStyle/>
          <a:p>
            <a:r>
              <a:rPr lang="en-US" altLang="ja-JP" dirty="0"/>
              <a:t>0</a:t>
            </a:r>
            <a:r>
              <a:rPr lang="en-US" altLang="ja-JP" dirty="0">
                <a:latin typeface="Symbol" panose="05050102010706020507" pitchFamily="18" charset="2"/>
              </a:rPr>
              <a:t>nbb</a:t>
            </a:r>
            <a:r>
              <a:rPr lang="ja-JP" altLang="en-US" dirty="0"/>
              <a:t>探索のための高圧</a:t>
            </a:r>
            <a:r>
              <a:rPr kumimoji="1" lang="ja-JP" altLang="en-US" dirty="0"/>
              <a:t>キセノンガス</a:t>
            </a:r>
            <a:r>
              <a:rPr kumimoji="1" lang="en-US" altLang="ja-JP" dirty="0"/>
              <a:t>TPC</a:t>
            </a:r>
          </a:p>
        </p:txBody>
      </p:sp>
      <p:sp>
        <p:nvSpPr>
          <p:cNvPr id="87" name="正方形/長方形 86"/>
          <p:cNvSpPr/>
          <p:nvPr/>
        </p:nvSpPr>
        <p:spPr>
          <a:xfrm>
            <a:off x="7514175" y="3705376"/>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88" name="直線コネクタ 87"/>
          <p:cNvCxnSpPr>
            <a:stCxn id="92" idx="0"/>
          </p:cNvCxnSpPr>
          <p:nvPr/>
        </p:nvCxnSpPr>
        <p:spPr>
          <a:xfrm flipH="1">
            <a:off x="4705863" y="3057304"/>
            <a:ext cx="3096346" cy="0"/>
          </a:xfrm>
          <a:prstGeom prst="line">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89" name="円弧 88"/>
          <p:cNvSpPr/>
          <p:nvPr/>
        </p:nvSpPr>
        <p:spPr>
          <a:xfrm flipH="1">
            <a:off x="4201807" y="3057304"/>
            <a:ext cx="1008112" cy="3240360"/>
          </a:xfrm>
          <a:prstGeom prst="arc">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0" name="円弧 89"/>
          <p:cNvSpPr/>
          <p:nvPr/>
        </p:nvSpPr>
        <p:spPr>
          <a:xfrm flipH="1" flipV="1">
            <a:off x="4201807" y="3057304"/>
            <a:ext cx="1008112" cy="3240360"/>
          </a:xfrm>
          <a:prstGeom prst="arc">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1" name="直線コネクタ 90"/>
          <p:cNvCxnSpPr>
            <a:stCxn id="93" idx="0"/>
          </p:cNvCxnSpPr>
          <p:nvPr/>
        </p:nvCxnSpPr>
        <p:spPr>
          <a:xfrm flipH="1">
            <a:off x="4705863" y="6297664"/>
            <a:ext cx="3096346" cy="0"/>
          </a:xfrm>
          <a:prstGeom prst="line">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sp>
        <p:nvSpPr>
          <p:cNvPr id="92" name="円弧 91"/>
          <p:cNvSpPr/>
          <p:nvPr/>
        </p:nvSpPr>
        <p:spPr>
          <a:xfrm>
            <a:off x="7298151" y="3057304"/>
            <a:ext cx="1008112" cy="3240360"/>
          </a:xfrm>
          <a:prstGeom prst="arc">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3" name="円弧 92"/>
          <p:cNvSpPr/>
          <p:nvPr/>
        </p:nvSpPr>
        <p:spPr>
          <a:xfrm flipV="1">
            <a:off x="7298151" y="3057304"/>
            <a:ext cx="1008112" cy="3240360"/>
          </a:xfrm>
          <a:prstGeom prst="arc">
            <a:avLst/>
          </a:prstGeom>
          <a:ln w="762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正方形/長方形 93"/>
          <p:cNvSpPr/>
          <p:nvPr/>
        </p:nvSpPr>
        <p:spPr>
          <a:xfrm>
            <a:off x="7514175" y="3993408"/>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5" name="正方形/長方形 94"/>
          <p:cNvSpPr/>
          <p:nvPr/>
        </p:nvSpPr>
        <p:spPr>
          <a:xfrm>
            <a:off x="7514175" y="4281440"/>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6" name="正方形/長方形 95"/>
          <p:cNvSpPr/>
          <p:nvPr/>
        </p:nvSpPr>
        <p:spPr>
          <a:xfrm>
            <a:off x="7514175" y="4569472"/>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7" name="正方形/長方形 96"/>
          <p:cNvSpPr/>
          <p:nvPr/>
        </p:nvSpPr>
        <p:spPr>
          <a:xfrm>
            <a:off x="7514175" y="4857504"/>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8" name="正方形/長方形 97"/>
          <p:cNvSpPr/>
          <p:nvPr/>
        </p:nvSpPr>
        <p:spPr>
          <a:xfrm>
            <a:off x="7514175" y="5145536"/>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9" name="正方形/長方形 98"/>
          <p:cNvSpPr/>
          <p:nvPr/>
        </p:nvSpPr>
        <p:spPr>
          <a:xfrm>
            <a:off x="7514175" y="5433568"/>
            <a:ext cx="288032" cy="216024"/>
          </a:xfrm>
          <a:prstGeom prst="rect">
            <a:avLst/>
          </a:prstGeom>
          <a:solidFill>
            <a:schemeClr val="bg1">
              <a:lumMod val="65000"/>
            </a:schemeClr>
          </a:solidFill>
          <a:ln cap="rnd">
            <a:solidFill>
              <a:schemeClr val="tx1"/>
            </a:solidFill>
            <a:round/>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cxnSp>
        <p:nvCxnSpPr>
          <p:cNvPr id="100" name="直線コネクタ 99"/>
          <p:cNvCxnSpPr/>
          <p:nvPr/>
        </p:nvCxnSpPr>
        <p:spPr>
          <a:xfrm flipV="1">
            <a:off x="4921887"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5137911"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5353935"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103" name="正方形/長方形 102"/>
          <p:cNvSpPr/>
          <p:nvPr/>
        </p:nvSpPr>
        <p:spPr>
          <a:xfrm>
            <a:off x="4777871" y="6513688"/>
            <a:ext cx="122413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field cage</a:t>
            </a:r>
            <a:endParaRPr kumimoji="1" lang="ja-JP" altLang="en-US" dirty="0">
              <a:solidFill>
                <a:schemeClr val="tx1"/>
              </a:solidFill>
              <a:latin typeface="Arial" pitchFamily="34" charset="0"/>
              <a:cs typeface="Arial" pitchFamily="34" charset="0"/>
            </a:endParaRPr>
          </a:p>
        </p:txBody>
      </p:sp>
      <p:sp>
        <p:nvSpPr>
          <p:cNvPr id="104" name="正方形/長方形 103"/>
          <p:cNvSpPr/>
          <p:nvPr/>
        </p:nvSpPr>
        <p:spPr>
          <a:xfrm rot="16200000">
            <a:off x="7622187" y="4461460"/>
            <a:ext cx="7200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PMT</a:t>
            </a:r>
          </a:p>
        </p:txBody>
      </p:sp>
      <p:sp>
        <p:nvSpPr>
          <p:cNvPr id="105" name="正方形/長方形 104"/>
          <p:cNvSpPr/>
          <p:nvPr/>
        </p:nvSpPr>
        <p:spPr>
          <a:xfrm>
            <a:off x="6456185" y="3032365"/>
            <a:ext cx="144016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baseline="30000" dirty="0">
                <a:solidFill>
                  <a:schemeClr val="tx1"/>
                </a:solidFill>
                <a:latin typeface="Arial" pitchFamily="34" charset="0"/>
                <a:cs typeface="Arial" pitchFamily="34" charset="0"/>
              </a:rPr>
              <a:t>136</a:t>
            </a:r>
            <a:r>
              <a:rPr lang="en-US" altLang="ja-JP" dirty="0">
                <a:solidFill>
                  <a:schemeClr val="tx1"/>
                </a:solidFill>
                <a:latin typeface="Arial" pitchFamily="34" charset="0"/>
                <a:cs typeface="Arial" pitchFamily="34" charset="0"/>
              </a:rPr>
              <a:t>Xe 10atm</a:t>
            </a:r>
          </a:p>
        </p:txBody>
      </p:sp>
      <p:sp>
        <p:nvSpPr>
          <p:cNvPr id="106" name="正方形/長方形 105"/>
          <p:cNvSpPr/>
          <p:nvPr/>
        </p:nvSpPr>
        <p:spPr>
          <a:xfrm>
            <a:off x="7039464" y="6476779"/>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~-200kV</a:t>
            </a:r>
            <a:endParaRPr kumimoji="1" lang="ja-JP" altLang="en-US" dirty="0">
              <a:solidFill>
                <a:schemeClr val="tx1"/>
              </a:solidFill>
              <a:latin typeface="Arial" pitchFamily="34" charset="0"/>
              <a:cs typeface="Arial" pitchFamily="34" charset="0"/>
            </a:endParaRPr>
          </a:p>
        </p:txBody>
      </p:sp>
      <p:cxnSp>
        <p:nvCxnSpPr>
          <p:cNvPr id="107" name="直線矢印コネクタ 106"/>
          <p:cNvCxnSpPr/>
          <p:nvPr/>
        </p:nvCxnSpPr>
        <p:spPr>
          <a:xfrm flipH="1" flipV="1">
            <a:off x="7154135" y="5937624"/>
            <a:ext cx="432048" cy="576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8" name="Picture 2"/>
          <p:cNvPicPr>
            <a:picLocks noChangeAspect="1" noChangeArrowheads="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p:blipFill>
        <p:spPr bwMode="auto">
          <a:xfrm>
            <a:off x="5209919" y="3993408"/>
            <a:ext cx="1473143" cy="118903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rot="5400000">
            <a:off x="4093795" y="4533468"/>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ELCC</a:t>
            </a:r>
            <a:endParaRPr kumimoji="1" lang="ja-JP" altLang="en-US" dirty="0">
              <a:solidFill>
                <a:schemeClr val="tx1"/>
              </a:solidFill>
              <a:latin typeface="Arial" pitchFamily="34" charset="0"/>
              <a:cs typeface="Arial" pitchFamily="34" charset="0"/>
            </a:endParaRPr>
          </a:p>
        </p:txBody>
      </p:sp>
      <p:cxnSp>
        <p:nvCxnSpPr>
          <p:cNvPr id="110" name="直線矢印コネクタ 109"/>
          <p:cNvCxnSpPr/>
          <p:nvPr/>
        </p:nvCxnSpPr>
        <p:spPr bwMode="auto">
          <a:xfrm flipH="1">
            <a:off x="5281927" y="4425456"/>
            <a:ext cx="861099" cy="0"/>
          </a:xfrm>
          <a:prstGeom prst="straightConnector1">
            <a:avLst/>
          </a:prstGeom>
          <a:solidFill>
            <a:schemeClr val="accent1"/>
          </a:solidFill>
          <a:ln w="19050" cap="flat" cmpd="sng" algn="ctr">
            <a:solidFill>
              <a:srgbClr val="33CC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線矢印コネクタ 110"/>
          <p:cNvCxnSpPr/>
          <p:nvPr/>
        </p:nvCxnSpPr>
        <p:spPr bwMode="auto">
          <a:xfrm flipH="1">
            <a:off x="5137911" y="4569472"/>
            <a:ext cx="861099" cy="0"/>
          </a:xfrm>
          <a:prstGeom prst="straightConnector1">
            <a:avLst/>
          </a:prstGeom>
          <a:solidFill>
            <a:schemeClr val="accent1"/>
          </a:solidFill>
          <a:ln w="19050" cap="flat" cmpd="sng" algn="ctr">
            <a:solidFill>
              <a:srgbClr val="33CC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矢印コネクタ 111"/>
          <p:cNvCxnSpPr/>
          <p:nvPr/>
        </p:nvCxnSpPr>
        <p:spPr bwMode="auto">
          <a:xfrm flipH="1">
            <a:off x="5065903" y="4713488"/>
            <a:ext cx="861099" cy="0"/>
          </a:xfrm>
          <a:prstGeom prst="straightConnector1">
            <a:avLst/>
          </a:prstGeom>
          <a:solidFill>
            <a:schemeClr val="accent1"/>
          </a:solidFill>
          <a:ln w="19050" cap="flat" cmpd="sng" algn="ctr">
            <a:solidFill>
              <a:srgbClr val="33CC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直線矢印コネクタ 112"/>
          <p:cNvCxnSpPr/>
          <p:nvPr/>
        </p:nvCxnSpPr>
        <p:spPr bwMode="auto">
          <a:xfrm flipH="1">
            <a:off x="4921887" y="5001520"/>
            <a:ext cx="717084" cy="0"/>
          </a:xfrm>
          <a:prstGeom prst="straightConnector1">
            <a:avLst/>
          </a:prstGeom>
          <a:solidFill>
            <a:schemeClr val="accent1"/>
          </a:solidFill>
          <a:ln w="19050" cap="flat" cmpd="sng" algn="ctr">
            <a:solidFill>
              <a:srgbClr val="33CC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直線矢印コネクタ 113"/>
          <p:cNvCxnSpPr/>
          <p:nvPr/>
        </p:nvCxnSpPr>
        <p:spPr bwMode="auto">
          <a:xfrm flipH="1">
            <a:off x="4993895" y="4857504"/>
            <a:ext cx="789092" cy="0"/>
          </a:xfrm>
          <a:prstGeom prst="straightConnector1">
            <a:avLst/>
          </a:prstGeom>
          <a:solidFill>
            <a:schemeClr val="accent1"/>
          </a:solidFill>
          <a:ln w="19050" cap="flat" cmpd="sng" algn="ctr">
            <a:solidFill>
              <a:srgbClr val="33CC33"/>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直線矢印コネクタ 114"/>
          <p:cNvCxnSpPr/>
          <p:nvPr/>
        </p:nvCxnSpPr>
        <p:spPr bwMode="auto">
          <a:xfrm flipH="1">
            <a:off x="5425943" y="5073528"/>
            <a:ext cx="294734" cy="360040"/>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直線矢印コネクタ 115"/>
          <p:cNvCxnSpPr/>
          <p:nvPr/>
        </p:nvCxnSpPr>
        <p:spPr bwMode="auto">
          <a:xfrm flipH="1">
            <a:off x="6146023" y="4857504"/>
            <a:ext cx="72008" cy="504056"/>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直線矢印コネクタ 116"/>
          <p:cNvCxnSpPr/>
          <p:nvPr/>
        </p:nvCxnSpPr>
        <p:spPr bwMode="auto">
          <a:xfrm>
            <a:off x="6578071" y="4929512"/>
            <a:ext cx="504056" cy="308750"/>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直線矢印コネクタ 117"/>
          <p:cNvCxnSpPr/>
          <p:nvPr/>
        </p:nvCxnSpPr>
        <p:spPr bwMode="auto">
          <a:xfrm>
            <a:off x="6578071" y="4641480"/>
            <a:ext cx="504056" cy="0"/>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矢印コネクタ 118"/>
          <p:cNvCxnSpPr/>
          <p:nvPr/>
        </p:nvCxnSpPr>
        <p:spPr bwMode="auto">
          <a:xfrm flipV="1">
            <a:off x="6506063" y="4281440"/>
            <a:ext cx="504056" cy="215040"/>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矢印コネクタ 119"/>
          <p:cNvCxnSpPr/>
          <p:nvPr/>
        </p:nvCxnSpPr>
        <p:spPr bwMode="auto">
          <a:xfrm flipH="1" flipV="1">
            <a:off x="6146023" y="3993408"/>
            <a:ext cx="72008" cy="314478"/>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矢印コネクタ 120"/>
          <p:cNvCxnSpPr/>
          <p:nvPr/>
        </p:nvCxnSpPr>
        <p:spPr bwMode="auto">
          <a:xfrm flipH="1" flipV="1">
            <a:off x="5425943" y="3993408"/>
            <a:ext cx="652029" cy="384481"/>
          </a:xfrm>
          <a:prstGeom prst="straightConnector1">
            <a:avLst/>
          </a:prstGeom>
          <a:solidFill>
            <a:schemeClr val="accent1"/>
          </a:solidFill>
          <a:ln w="9525" cap="flat" cmpd="sng" algn="ctr">
            <a:solidFill>
              <a:srgbClr val="0000FF"/>
            </a:solidFill>
            <a:prstDash val="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正方形/長方形 121"/>
          <p:cNvSpPr/>
          <p:nvPr/>
        </p:nvSpPr>
        <p:spPr>
          <a:xfrm>
            <a:off x="4993895" y="4209432"/>
            <a:ext cx="3600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e</a:t>
            </a:r>
            <a:r>
              <a:rPr lang="en-US" altLang="ja-JP" baseline="30000" dirty="0">
                <a:solidFill>
                  <a:schemeClr val="tx1"/>
                </a:solidFill>
                <a:latin typeface="Arial" pitchFamily="34" charset="0"/>
                <a:cs typeface="Arial" pitchFamily="34" charset="0"/>
              </a:rPr>
              <a:t>-</a:t>
            </a:r>
            <a:endParaRPr kumimoji="1" lang="ja-JP" altLang="en-US" baseline="30000" dirty="0">
              <a:solidFill>
                <a:schemeClr val="tx1"/>
              </a:solidFill>
              <a:latin typeface="Arial" pitchFamily="34" charset="0"/>
              <a:cs typeface="Arial" pitchFamily="34" charset="0"/>
            </a:endParaRPr>
          </a:p>
        </p:txBody>
      </p:sp>
      <p:sp>
        <p:nvSpPr>
          <p:cNvPr id="123" name="正方形/長方形 122"/>
          <p:cNvSpPr/>
          <p:nvPr/>
        </p:nvSpPr>
        <p:spPr>
          <a:xfrm>
            <a:off x="6146023" y="3777384"/>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dirty="0">
                <a:solidFill>
                  <a:schemeClr val="tx1"/>
                </a:solidFill>
                <a:latin typeface="Arial" pitchFamily="34" charset="0"/>
                <a:ea typeface="ＭＳ ゴシック" pitchFamily="49" charset="-128"/>
                <a:cs typeface="Arial" pitchFamily="34" charset="0"/>
              </a:rPr>
              <a:t>scintillation</a:t>
            </a:r>
          </a:p>
          <a:p>
            <a:pPr algn="ctr"/>
            <a:r>
              <a:rPr lang="en-US" altLang="ja-JP" dirty="0">
                <a:solidFill>
                  <a:schemeClr val="tx1"/>
                </a:solidFill>
                <a:latin typeface="Arial" pitchFamily="34" charset="0"/>
                <a:ea typeface="ＭＳ ゴシック" pitchFamily="49" charset="-128"/>
                <a:cs typeface="Arial" pitchFamily="34" charset="0"/>
              </a:rPr>
              <a:t>photon</a:t>
            </a:r>
            <a:endParaRPr kumimoji="1" lang="ja-JP" altLang="en-US" baseline="30000" dirty="0">
              <a:solidFill>
                <a:schemeClr val="tx1"/>
              </a:solidFill>
              <a:latin typeface="Arial" pitchFamily="34" charset="0"/>
              <a:ea typeface="ＭＳ ゴシック" pitchFamily="49" charset="-128"/>
              <a:cs typeface="Arial" pitchFamily="34" charset="0"/>
            </a:endParaRPr>
          </a:p>
        </p:txBody>
      </p:sp>
      <p:cxnSp>
        <p:nvCxnSpPr>
          <p:cNvPr id="124" name="直線矢印コネクタ 123"/>
          <p:cNvCxnSpPr/>
          <p:nvPr/>
        </p:nvCxnSpPr>
        <p:spPr>
          <a:xfrm flipV="1">
            <a:off x="5425943" y="6153648"/>
            <a:ext cx="14401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flipV="1">
            <a:off x="5569959"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flipV="1">
            <a:off x="5785983"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flipV="1">
            <a:off x="6002007"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flipV="1">
            <a:off x="6218031"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flipV="1">
            <a:off x="6434055"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6650079"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flipV="1">
            <a:off x="6866103"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V="1">
            <a:off x="7082127" y="586561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flipV="1">
            <a:off x="4921887"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V="1">
            <a:off x="5137911"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5" name="直線コネクタ 134"/>
          <p:cNvCxnSpPr/>
          <p:nvPr/>
        </p:nvCxnSpPr>
        <p:spPr>
          <a:xfrm flipV="1">
            <a:off x="5353935"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6" name="直線コネクタ 135"/>
          <p:cNvCxnSpPr/>
          <p:nvPr/>
        </p:nvCxnSpPr>
        <p:spPr>
          <a:xfrm flipV="1">
            <a:off x="5569959"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7" name="直線コネクタ 136"/>
          <p:cNvCxnSpPr/>
          <p:nvPr/>
        </p:nvCxnSpPr>
        <p:spPr>
          <a:xfrm flipV="1">
            <a:off x="5785983"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8" name="直線コネクタ 137"/>
          <p:cNvCxnSpPr/>
          <p:nvPr/>
        </p:nvCxnSpPr>
        <p:spPr>
          <a:xfrm flipV="1">
            <a:off x="6002007"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39" name="直線コネクタ 138"/>
          <p:cNvCxnSpPr/>
          <p:nvPr/>
        </p:nvCxnSpPr>
        <p:spPr>
          <a:xfrm flipV="1">
            <a:off x="6218031"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0" name="直線コネクタ 139"/>
          <p:cNvCxnSpPr/>
          <p:nvPr/>
        </p:nvCxnSpPr>
        <p:spPr>
          <a:xfrm flipV="1">
            <a:off x="6434055"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1" name="直線コネクタ 140"/>
          <p:cNvCxnSpPr/>
          <p:nvPr/>
        </p:nvCxnSpPr>
        <p:spPr>
          <a:xfrm flipV="1">
            <a:off x="6650079"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flipV="1">
            <a:off x="6866103"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3" name="直線コネクタ 142"/>
          <p:cNvCxnSpPr/>
          <p:nvPr/>
        </p:nvCxnSpPr>
        <p:spPr>
          <a:xfrm flipV="1">
            <a:off x="7082127" y="3345336"/>
            <a:ext cx="1" cy="144016"/>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8594295" y="3489352"/>
            <a:ext cx="0" cy="252028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5" name="正方形/長方形 144"/>
          <p:cNvSpPr/>
          <p:nvPr/>
        </p:nvSpPr>
        <p:spPr>
          <a:xfrm>
            <a:off x="8522287" y="4425456"/>
            <a:ext cx="64807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~4m</a:t>
            </a:r>
            <a:endParaRPr kumimoji="1" lang="ja-JP" altLang="en-US" dirty="0">
              <a:solidFill>
                <a:schemeClr val="tx1"/>
              </a:solidFill>
              <a:latin typeface="Arial" pitchFamily="34" charset="0"/>
              <a:cs typeface="Arial" pitchFamily="34" charset="0"/>
            </a:endParaRPr>
          </a:p>
        </p:txBody>
      </p:sp>
      <p:sp>
        <p:nvSpPr>
          <p:cNvPr id="146" name="正方形/長方形 145"/>
          <p:cNvSpPr/>
          <p:nvPr/>
        </p:nvSpPr>
        <p:spPr>
          <a:xfrm rot="5400000">
            <a:off x="4669859" y="352535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47" name="正方形/長方形 146"/>
          <p:cNvSpPr/>
          <p:nvPr/>
        </p:nvSpPr>
        <p:spPr>
          <a:xfrm rot="5400000">
            <a:off x="4669859" y="359736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48" name="正方形/長方形 147"/>
          <p:cNvSpPr/>
          <p:nvPr/>
        </p:nvSpPr>
        <p:spPr>
          <a:xfrm rot="5400000">
            <a:off x="4669859" y="366937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49" name="正方形/長方形 148"/>
          <p:cNvSpPr/>
          <p:nvPr/>
        </p:nvSpPr>
        <p:spPr>
          <a:xfrm rot="5400000">
            <a:off x="4669859" y="374138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0" name="正方形/長方形 149"/>
          <p:cNvSpPr/>
          <p:nvPr/>
        </p:nvSpPr>
        <p:spPr>
          <a:xfrm rot="5400000">
            <a:off x="4669859" y="381338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1" name="正方形/長方形 150"/>
          <p:cNvSpPr/>
          <p:nvPr/>
        </p:nvSpPr>
        <p:spPr>
          <a:xfrm rot="5400000">
            <a:off x="4669859" y="388539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2" name="正方形/長方形 151"/>
          <p:cNvSpPr/>
          <p:nvPr/>
        </p:nvSpPr>
        <p:spPr>
          <a:xfrm rot="5400000">
            <a:off x="4669859" y="395740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3" name="正方形/長方形 152"/>
          <p:cNvSpPr/>
          <p:nvPr/>
        </p:nvSpPr>
        <p:spPr>
          <a:xfrm rot="5400000">
            <a:off x="4669859" y="402941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4" name="正方形/長方形 153"/>
          <p:cNvSpPr/>
          <p:nvPr/>
        </p:nvSpPr>
        <p:spPr>
          <a:xfrm rot="5400000">
            <a:off x="4669859" y="410142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5" name="正方形/長方形 154"/>
          <p:cNvSpPr/>
          <p:nvPr/>
        </p:nvSpPr>
        <p:spPr>
          <a:xfrm rot="5400000">
            <a:off x="4669859" y="417342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6" name="正方形/長方形 155"/>
          <p:cNvSpPr/>
          <p:nvPr/>
        </p:nvSpPr>
        <p:spPr>
          <a:xfrm rot="5400000">
            <a:off x="4669859" y="424543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7" name="正方形/長方形 156"/>
          <p:cNvSpPr/>
          <p:nvPr/>
        </p:nvSpPr>
        <p:spPr>
          <a:xfrm rot="5400000">
            <a:off x="4669859" y="431744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8" name="正方形/長方形 157"/>
          <p:cNvSpPr/>
          <p:nvPr/>
        </p:nvSpPr>
        <p:spPr>
          <a:xfrm rot="5400000">
            <a:off x="4669859" y="438945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59" name="正方形/長方形 158"/>
          <p:cNvSpPr/>
          <p:nvPr/>
        </p:nvSpPr>
        <p:spPr>
          <a:xfrm rot="5400000">
            <a:off x="4669859" y="446146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0" name="正方形/長方形 159"/>
          <p:cNvSpPr/>
          <p:nvPr/>
        </p:nvSpPr>
        <p:spPr>
          <a:xfrm rot="5400000">
            <a:off x="4669859" y="453346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1" name="正方形/長方形 160"/>
          <p:cNvSpPr/>
          <p:nvPr/>
        </p:nvSpPr>
        <p:spPr>
          <a:xfrm rot="5400000">
            <a:off x="4669859" y="460547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2" name="正方形/長方形 161"/>
          <p:cNvSpPr/>
          <p:nvPr/>
        </p:nvSpPr>
        <p:spPr>
          <a:xfrm rot="5400000">
            <a:off x="4669859" y="467748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3" name="正方形/長方形 162"/>
          <p:cNvSpPr/>
          <p:nvPr/>
        </p:nvSpPr>
        <p:spPr>
          <a:xfrm rot="5400000">
            <a:off x="4669859" y="474949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4" name="正方形/長方形 163"/>
          <p:cNvSpPr/>
          <p:nvPr/>
        </p:nvSpPr>
        <p:spPr>
          <a:xfrm rot="5400000">
            <a:off x="4669859" y="482150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5" name="正方形/長方形 164"/>
          <p:cNvSpPr/>
          <p:nvPr/>
        </p:nvSpPr>
        <p:spPr>
          <a:xfrm rot="5400000">
            <a:off x="4669859" y="489350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6" name="正方形/長方形 165"/>
          <p:cNvSpPr/>
          <p:nvPr/>
        </p:nvSpPr>
        <p:spPr>
          <a:xfrm rot="5400000">
            <a:off x="4669859" y="496551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7" name="正方形/長方形 166"/>
          <p:cNvSpPr/>
          <p:nvPr/>
        </p:nvSpPr>
        <p:spPr>
          <a:xfrm rot="5400000">
            <a:off x="4669859" y="503752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8" name="正方形/長方形 167"/>
          <p:cNvSpPr/>
          <p:nvPr/>
        </p:nvSpPr>
        <p:spPr>
          <a:xfrm rot="5400000">
            <a:off x="4669859" y="510953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69" name="正方形/長方形 168"/>
          <p:cNvSpPr/>
          <p:nvPr/>
        </p:nvSpPr>
        <p:spPr>
          <a:xfrm rot="5400000">
            <a:off x="4669859" y="518154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0" name="正方形/長方形 169"/>
          <p:cNvSpPr/>
          <p:nvPr/>
        </p:nvSpPr>
        <p:spPr>
          <a:xfrm rot="5400000">
            <a:off x="4669859" y="525354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1" name="正方形/長方形 170"/>
          <p:cNvSpPr/>
          <p:nvPr/>
        </p:nvSpPr>
        <p:spPr>
          <a:xfrm rot="5400000">
            <a:off x="4669859" y="532555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2" name="正方形/長方形 171"/>
          <p:cNvSpPr/>
          <p:nvPr/>
        </p:nvSpPr>
        <p:spPr>
          <a:xfrm rot="5400000">
            <a:off x="4669859" y="5397564"/>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3" name="正方形/長方形 172"/>
          <p:cNvSpPr/>
          <p:nvPr/>
        </p:nvSpPr>
        <p:spPr>
          <a:xfrm rot="5400000">
            <a:off x="4669859" y="5469572"/>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4" name="正方形/長方形 173"/>
          <p:cNvSpPr/>
          <p:nvPr/>
        </p:nvSpPr>
        <p:spPr>
          <a:xfrm rot="5400000">
            <a:off x="4669859" y="5541580"/>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5" name="正方形/長方形 174"/>
          <p:cNvSpPr/>
          <p:nvPr/>
        </p:nvSpPr>
        <p:spPr>
          <a:xfrm rot="5400000">
            <a:off x="4669859" y="5613588"/>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176" name="正方形/長方形 175"/>
          <p:cNvSpPr/>
          <p:nvPr/>
        </p:nvSpPr>
        <p:spPr>
          <a:xfrm rot="5400000">
            <a:off x="4669859" y="5685596"/>
            <a:ext cx="72008" cy="144016"/>
          </a:xfrm>
          <a:prstGeom prst="rect">
            <a:avLst/>
          </a:prstGeom>
          <a:solidFill>
            <a:schemeClr val="bg1"/>
          </a:solidFill>
          <a:ln cap="rnd">
            <a:solidFill>
              <a:schemeClr val="tx1"/>
            </a:solidFill>
            <a:roun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
        <p:nvSpPr>
          <p:cNvPr id="79" name="吹き出し: 角を丸めた四角形 78"/>
          <p:cNvSpPr/>
          <p:nvPr/>
        </p:nvSpPr>
        <p:spPr>
          <a:xfrm>
            <a:off x="3581671" y="1722155"/>
            <a:ext cx="2636360" cy="1080000"/>
          </a:xfrm>
          <a:prstGeom prst="wedgeRoundRectCallout">
            <a:avLst>
              <a:gd name="adj1" fmla="val -6676"/>
              <a:gd name="adj2" fmla="val 11735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u="sng" dirty="0"/>
              <a:t>バックグラウンド除去</a:t>
            </a:r>
            <a:endParaRPr kumimoji="1" lang="en-US" altLang="ja-JP" u="sng" dirty="0"/>
          </a:p>
          <a:p>
            <a:r>
              <a:rPr kumimoji="1" lang="ja-JP" altLang="en-US" dirty="0"/>
              <a:t>ピクセル読み出しによる飛跡再構成</a:t>
            </a:r>
          </a:p>
        </p:txBody>
      </p:sp>
      <p:sp>
        <p:nvSpPr>
          <p:cNvPr id="80" name="吹き出し: 角を丸めた四角形 79"/>
          <p:cNvSpPr/>
          <p:nvPr/>
        </p:nvSpPr>
        <p:spPr>
          <a:xfrm>
            <a:off x="6899865" y="1725561"/>
            <a:ext cx="1804683" cy="1080000"/>
          </a:xfrm>
          <a:prstGeom prst="wedgeRoundRectCallout">
            <a:avLst>
              <a:gd name="adj1" fmla="val -27224"/>
              <a:gd name="adj2" fmla="val 79517"/>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u="sng" dirty="0"/>
              <a:t>大質量</a:t>
            </a:r>
            <a:endParaRPr kumimoji="1" lang="en-US" altLang="ja-JP" u="sng" dirty="0"/>
          </a:p>
          <a:p>
            <a:r>
              <a:rPr kumimoji="1" lang="ja-JP" altLang="en-US" dirty="0"/>
              <a:t>高圧ガス</a:t>
            </a:r>
            <a:endParaRPr kumimoji="1" lang="en-US" altLang="ja-JP" dirty="0"/>
          </a:p>
          <a:p>
            <a:r>
              <a:rPr kumimoji="1" lang="en-US" altLang="ja-JP" dirty="0"/>
              <a:t>~ ton </a:t>
            </a:r>
            <a:r>
              <a:rPr kumimoji="1" lang="ja-JP" altLang="en-US" dirty="0"/>
              <a:t>スケール</a:t>
            </a:r>
          </a:p>
        </p:txBody>
      </p:sp>
      <p:sp>
        <p:nvSpPr>
          <p:cNvPr id="251" name="吹き出し: 四角形 250"/>
          <p:cNvSpPr/>
          <p:nvPr/>
        </p:nvSpPr>
        <p:spPr>
          <a:xfrm>
            <a:off x="131619" y="3104715"/>
            <a:ext cx="3743132" cy="3670863"/>
          </a:xfrm>
          <a:prstGeom prst="wedgeRectCallout">
            <a:avLst>
              <a:gd name="adj1" fmla="val 71935"/>
              <a:gd name="adj2" fmla="val -2385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79" name="直線コネクタ 178"/>
          <p:cNvCxnSpPr/>
          <p:nvPr/>
        </p:nvCxnSpPr>
        <p:spPr>
          <a:xfrm>
            <a:off x="1569112" y="547071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0" name="正方形/長方形 179"/>
          <p:cNvSpPr/>
          <p:nvPr/>
        </p:nvSpPr>
        <p:spPr>
          <a:xfrm rot="5400000">
            <a:off x="1123458" y="5351885"/>
            <a:ext cx="360040" cy="509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1" name="グループ化 180"/>
          <p:cNvGrpSpPr/>
          <p:nvPr/>
        </p:nvGrpSpPr>
        <p:grpSpPr>
          <a:xfrm>
            <a:off x="1043734" y="4147259"/>
            <a:ext cx="485928" cy="433898"/>
            <a:chOff x="2654662" y="1424834"/>
            <a:chExt cx="651674" cy="576065"/>
          </a:xfrm>
        </p:grpSpPr>
        <p:cxnSp>
          <p:nvCxnSpPr>
            <p:cNvPr id="245" name="直線矢印コネクタ 244"/>
            <p:cNvCxnSpPr/>
            <p:nvPr/>
          </p:nvCxnSpPr>
          <p:spPr>
            <a:xfrm rot="5400000" flipH="1">
              <a:off x="3038212" y="1549431"/>
              <a:ext cx="305661" cy="56469"/>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6" name="直線矢印コネクタ 245"/>
            <p:cNvCxnSpPr/>
            <p:nvPr/>
          </p:nvCxnSpPr>
          <p:spPr>
            <a:xfrm rot="5400000" flipV="1">
              <a:off x="3035339" y="1729902"/>
              <a:ext cx="360040" cy="181954"/>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7" name="直線矢印コネクタ 246"/>
            <p:cNvCxnSpPr/>
            <p:nvPr/>
          </p:nvCxnSpPr>
          <p:spPr>
            <a:xfrm flipH="1" flipV="1">
              <a:off x="2726670" y="1899532"/>
              <a:ext cx="576066" cy="72008"/>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8" name="直線矢印コネクタ 247"/>
            <p:cNvCxnSpPr/>
            <p:nvPr/>
          </p:nvCxnSpPr>
          <p:spPr>
            <a:xfrm flipH="1" flipV="1">
              <a:off x="2654662" y="1539492"/>
              <a:ext cx="435650" cy="245383"/>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49" name="直線矢印コネクタ 248"/>
            <p:cNvCxnSpPr/>
            <p:nvPr/>
          </p:nvCxnSpPr>
          <p:spPr>
            <a:xfrm rot="5400000">
              <a:off x="2991333" y="1439598"/>
              <a:ext cx="170699" cy="141172"/>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50" name="直線矢印コネクタ 249"/>
            <p:cNvCxnSpPr>
              <a:cxnSpLocks/>
            </p:cNvCxnSpPr>
            <p:nvPr/>
          </p:nvCxnSpPr>
          <p:spPr>
            <a:xfrm flipH="1" flipV="1">
              <a:off x="2663610" y="1719514"/>
              <a:ext cx="304228" cy="44846"/>
            </a:xfrm>
            <a:prstGeom prst="straightConnector1">
              <a:avLst/>
            </a:prstGeom>
            <a:ln w="1905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182" name="グループ化 181"/>
          <p:cNvGrpSpPr/>
          <p:nvPr/>
        </p:nvGrpSpPr>
        <p:grpSpPr>
          <a:xfrm>
            <a:off x="1049589" y="3216500"/>
            <a:ext cx="2572217" cy="651050"/>
            <a:chOff x="5073868" y="760833"/>
            <a:chExt cx="2882836" cy="651050"/>
          </a:xfrm>
        </p:grpSpPr>
        <p:sp>
          <p:nvSpPr>
            <p:cNvPr id="235" name="フリーフォーム: 図形 234"/>
            <p:cNvSpPr/>
            <p:nvPr/>
          </p:nvSpPr>
          <p:spPr>
            <a:xfrm flipH="1" flipV="1">
              <a:off x="5073868" y="760833"/>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リーフォーム: 図形 235"/>
            <p:cNvSpPr/>
            <p:nvPr/>
          </p:nvSpPr>
          <p:spPr>
            <a:xfrm flipH="1">
              <a:off x="5073868" y="1106900"/>
              <a:ext cx="2880000" cy="144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リーフォーム: 図形 236"/>
            <p:cNvSpPr/>
            <p:nvPr/>
          </p:nvSpPr>
          <p:spPr>
            <a:xfrm flipH="1">
              <a:off x="5073868" y="1088740"/>
              <a:ext cx="2880000" cy="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8" name="フリーフォーム: 図形 237"/>
            <p:cNvSpPr/>
            <p:nvPr/>
          </p:nvSpPr>
          <p:spPr>
            <a:xfrm flipH="1" flipV="1">
              <a:off x="5073868" y="923986"/>
              <a:ext cx="2880000" cy="143484"/>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フリーフォーム: 図形 238"/>
            <p:cNvSpPr/>
            <p:nvPr/>
          </p:nvSpPr>
          <p:spPr>
            <a:xfrm flipH="1">
              <a:off x="5076704" y="1123883"/>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0" name="直線矢印コネクタ 239"/>
            <p:cNvCxnSpPr/>
            <p:nvPr/>
          </p:nvCxnSpPr>
          <p:spPr>
            <a:xfrm rot="5400000" flipV="1">
              <a:off x="6993396" y="680029"/>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1" name="直線矢印コネクタ 240"/>
            <p:cNvCxnSpPr/>
            <p:nvPr/>
          </p:nvCxnSpPr>
          <p:spPr>
            <a:xfrm rot="5400000" flipV="1">
              <a:off x="6990372" y="84318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2" name="直線矢印コネクタ 241"/>
            <p:cNvCxnSpPr/>
            <p:nvPr/>
          </p:nvCxnSpPr>
          <p:spPr>
            <a:xfrm rot="5400000" flipV="1">
              <a:off x="6990372" y="100736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3" name="直線矢印コネクタ 242"/>
            <p:cNvCxnSpPr/>
            <p:nvPr/>
          </p:nvCxnSpPr>
          <p:spPr>
            <a:xfrm rot="5400000" flipV="1">
              <a:off x="6990372" y="1170096"/>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44" name="直線矢印コネクタ 243"/>
            <p:cNvCxnSpPr/>
            <p:nvPr/>
          </p:nvCxnSpPr>
          <p:spPr>
            <a:xfrm rot="5400000" flipV="1">
              <a:off x="6990372" y="1331079"/>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83" name="グループ化 182"/>
          <p:cNvGrpSpPr/>
          <p:nvPr/>
        </p:nvGrpSpPr>
        <p:grpSpPr>
          <a:xfrm>
            <a:off x="1046753" y="4054111"/>
            <a:ext cx="2572217" cy="651050"/>
            <a:chOff x="5508103" y="3769669"/>
            <a:chExt cx="2882836" cy="651050"/>
          </a:xfrm>
        </p:grpSpPr>
        <p:sp>
          <p:nvSpPr>
            <p:cNvPr id="225" name="フリーフォーム: 図形 224"/>
            <p:cNvSpPr/>
            <p:nvPr/>
          </p:nvSpPr>
          <p:spPr>
            <a:xfrm flipH="1" flipV="1">
              <a:off x="5508103" y="3769669"/>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6" name="フリーフォーム: 図形 225"/>
            <p:cNvSpPr/>
            <p:nvPr/>
          </p:nvSpPr>
          <p:spPr>
            <a:xfrm flipH="1">
              <a:off x="5508103" y="4115736"/>
              <a:ext cx="2880000" cy="144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リーフォーム: 図形 226"/>
            <p:cNvSpPr/>
            <p:nvPr/>
          </p:nvSpPr>
          <p:spPr>
            <a:xfrm flipH="1">
              <a:off x="5508103" y="4097576"/>
              <a:ext cx="2880000" cy="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リーフォーム: 図形 227"/>
            <p:cNvSpPr/>
            <p:nvPr/>
          </p:nvSpPr>
          <p:spPr>
            <a:xfrm flipH="1" flipV="1">
              <a:off x="5508103" y="3932822"/>
              <a:ext cx="2880000" cy="143484"/>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9" name="フリーフォーム: 図形 228"/>
            <p:cNvSpPr/>
            <p:nvPr/>
          </p:nvSpPr>
          <p:spPr>
            <a:xfrm flipH="1">
              <a:off x="5510939" y="4132719"/>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0" name="直線矢印コネクタ 229"/>
            <p:cNvCxnSpPr/>
            <p:nvPr/>
          </p:nvCxnSpPr>
          <p:spPr>
            <a:xfrm rot="5400000" flipV="1">
              <a:off x="7427631" y="3688865"/>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1" name="直線矢印コネクタ 230"/>
            <p:cNvCxnSpPr/>
            <p:nvPr/>
          </p:nvCxnSpPr>
          <p:spPr>
            <a:xfrm rot="5400000" flipV="1">
              <a:off x="7424607" y="3852018"/>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2" name="直線矢印コネクタ 231"/>
            <p:cNvCxnSpPr/>
            <p:nvPr/>
          </p:nvCxnSpPr>
          <p:spPr>
            <a:xfrm rot="5400000" flipV="1">
              <a:off x="7424607" y="4016198"/>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3" name="直線矢印コネクタ 232"/>
            <p:cNvCxnSpPr/>
            <p:nvPr/>
          </p:nvCxnSpPr>
          <p:spPr>
            <a:xfrm rot="5400000" flipV="1">
              <a:off x="7424607" y="417893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34" name="直線矢印コネクタ 233"/>
            <p:cNvCxnSpPr/>
            <p:nvPr/>
          </p:nvCxnSpPr>
          <p:spPr>
            <a:xfrm rot="5400000" flipV="1">
              <a:off x="7424607" y="4339915"/>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84" name="グループ化 183"/>
          <p:cNvGrpSpPr/>
          <p:nvPr/>
        </p:nvGrpSpPr>
        <p:grpSpPr>
          <a:xfrm>
            <a:off x="1051903" y="4864336"/>
            <a:ext cx="2572217" cy="651050"/>
            <a:chOff x="5073868" y="760833"/>
            <a:chExt cx="2882836" cy="651050"/>
          </a:xfrm>
        </p:grpSpPr>
        <p:sp>
          <p:nvSpPr>
            <p:cNvPr id="215" name="フリーフォーム: 図形 214"/>
            <p:cNvSpPr/>
            <p:nvPr/>
          </p:nvSpPr>
          <p:spPr>
            <a:xfrm flipH="1" flipV="1">
              <a:off x="5073868" y="760833"/>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6" name="フリーフォーム: 図形 215"/>
            <p:cNvSpPr/>
            <p:nvPr/>
          </p:nvSpPr>
          <p:spPr>
            <a:xfrm flipH="1">
              <a:off x="5073868" y="1106900"/>
              <a:ext cx="2880000" cy="144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7" name="フリーフォーム: 図形 216"/>
            <p:cNvSpPr/>
            <p:nvPr/>
          </p:nvSpPr>
          <p:spPr>
            <a:xfrm flipH="1">
              <a:off x="5073868" y="1088740"/>
              <a:ext cx="2880000" cy="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フリーフォーム: 図形 217"/>
            <p:cNvSpPr/>
            <p:nvPr/>
          </p:nvSpPr>
          <p:spPr>
            <a:xfrm flipH="1" flipV="1">
              <a:off x="5073868" y="923986"/>
              <a:ext cx="2880000" cy="143484"/>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9" name="フリーフォーム: 図形 218"/>
            <p:cNvSpPr/>
            <p:nvPr/>
          </p:nvSpPr>
          <p:spPr>
            <a:xfrm flipH="1">
              <a:off x="5076704" y="1123883"/>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0" name="直線矢印コネクタ 219"/>
            <p:cNvCxnSpPr/>
            <p:nvPr/>
          </p:nvCxnSpPr>
          <p:spPr>
            <a:xfrm rot="5400000" flipV="1">
              <a:off x="6993396" y="680029"/>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1" name="直線矢印コネクタ 220"/>
            <p:cNvCxnSpPr/>
            <p:nvPr/>
          </p:nvCxnSpPr>
          <p:spPr>
            <a:xfrm rot="5400000" flipV="1">
              <a:off x="6990372" y="84318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2" name="直線矢印コネクタ 221"/>
            <p:cNvCxnSpPr/>
            <p:nvPr/>
          </p:nvCxnSpPr>
          <p:spPr>
            <a:xfrm rot="5400000" flipV="1">
              <a:off x="6990372" y="100736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3" name="直線矢印コネクタ 222"/>
            <p:cNvCxnSpPr/>
            <p:nvPr/>
          </p:nvCxnSpPr>
          <p:spPr>
            <a:xfrm rot="5400000" flipV="1">
              <a:off x="6990372" y="1170096"/>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4" name="直線矢印コネクタ 223"/>
            <p:cNvCxnSpPr/>
            <p:nvPr/>
          </p:nvCxnSpPr>
          <p:spPr>
            <a:xfrm rot="5400000" flipV="1">
              <a:off x="6990372" y="1331079"/>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85" name="グループ化 184"/>
          <p:cNvGrpSpPr/>
          <p:nvPr/>
        </p:nvGrpSpPr>
        <p:grpSpPr>
          <a:xfrm>
            <a:off x="1049067" y="5701947"/>
            <a:ext cx="2572217" cy="651050"/>
            <a:chOff x="5508103" y="3769669"/>
            <a:chExt cx="2882836" cy="651050"/>
          </a:xfrm>
        </p:grpSpPr>
        <p:sp>
          <p:nvSpPr>
            <p:cNvPr id="205" name="フリーフォーム: 図形 204"/>
            <p:cNvSpPr/>
            <p:nvPr/>
          </p:nvSpPr>
          <p:spPr>
            <a:xfrm flipH="1" flipV="1">
              <a:off x="5508103" y="3769669"/>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フリーフォーム: 図形 205"/>
            <p:cNvSpPr/>
            <p:nvPr/>
          </p:nvSpPr>
          <p:spPr>
            <a:xfrm flipH="1">
              <a:off x="5508103" y="4115736"/>
              <a:ext cx="2880000" cy="144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 name="フリーフォーム: 図形 206"/>
            <p:cNvSpPr/>
            <p:nvPr/>
          </p:nvSpPr>
          <p:spPr>
            <a:xfrm flipH="1">
              <a:off x="5508103" y="4097576"/>
              <a:ext cx="2880000" cy="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フリーフォーム: 図形 207"/>
            <p:cNvSpPr/>
            <p:nvPr/>
          </p:nvSpPr>
          <p:spPr>
            <a:xfrm flipH="1" flipV="1">
              <a:off x="5508103" y="3932822"/>
              <a:ext cx="2880000" cy="143484"/>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フリーフォーム: 図形 208"/>
            <p:cNvSpPr/>
            <p:nvPr/>
          </p:nvSpPr>
          <p:spPr>
            <a:xfrm flipH="1">
              <a:off x="5510939" y="4132719"/>
              <a:ext cx="2880000" cy="288000"/>
            </a:xfrm>
            <a:custGeom>
              <a:avLst/>
              <a:gdLst>
                <a:gd name="connsiteX0" fmla="*/ 2340495 w 2340495"/>
                <a:gd name="connsiteY0" fmla="*/ 0 h 193964"/>
                <a:gd name="connsiteX1" fmla="*/ 942109 w 2340495"/>
                <a:gd name="connsiteY1" fmla="*/ 114531 h 193964"/>
                <a:gd name="connsiteX2" fmla="*/ 0 w 2340495"/>
                <a:gd name="connsiteY2" fmla="*/ 193964 h 193964"/>
                <a:gd name="connsiteX0" fmla="*/ 2340495 w 2340495"/>
                <a:gd name="connsiteY0" fmla="*/ 166 h 194130"/>
                <a:gd name="connsiteX1" fmla="*/ 942109 w 2340495"/>
                <a:gd name="connsiteY1" fmla="*/ 114697 h 194130"/>
                <a:gd name="connsiteX2" fmla="*/ 0 w 2340495"/>
                <a:gd name="connsiteY2" fmla="*/ 194130 h 194130"/>
                <a:gd name="connsiteX0" fmla="*/ 2340495 w 2340495"/>
                <a:gd name="connsiteY0" fmla="*/ 84 h 197742"/>
                <a:gd name="connsiteX1" fmla="*/ 794327 w 2340495"/>
                <a:gd name="connsiteY1" fmla="*/ 197742 h 197742"/>
                <a:gd name="connsiteX2" fmla="*/ 0 w 2340495"/>
                <a:gd name="connsiteY2" fmla="*/ 194048 h 197742"/>
                <a:gd name="connsiteX0" fmla="*/ 2340495 w 2340495"/>
                <a:gd name="connsiteY0" fmla="*/ 75 h 197733"/>
                <a:gd name="connsiteX1" fmla="*/ 794327 w 2340495"/>
                <a:gd name="connsiteY1" fmla="*/ 197733 h 197733"/>
                <a:gd name="connsiteX2" fmla="*/ 0 w 2340495"/>
                <a:gd name="connsiteY2" fmla="*/ 194039 h 197733"/>
                <a:gd name="connsiteX0" fmla="*/ 2340495 w 2340495"/>
                <a:gd name="connsiteY0" fmla="*/ 75 h 194039"/>
                <a:gd name="connsiteX1" fmla="*/ 685338 w 2340495"/>
                <a:gd name="connsiteY1" fmla="*/ 194039 h 194039"/>
                <a:gd name="connsiteX2" fmla="*/ 0 w 2340495"/>
                <a:gd name="connsiteY2" fmla="*/ 194039 h 194039"/>
                <a:gd name="connsiteX0" fmla="*/ 2340495 w 2340495"/>
                <a:gd name="connsiteY0" fmla="*/ 74 h 194038"/>
                <a:gd name="connsiteX1" fmla="*/ 685338 w 2340495"/>
                <a:gd name="connsiteY1" fmla="*/ 194038 h 194038"/>
                <a:gd name="connsiteX2" fmla="*/ 0 w 2340495"/>
                <a:gd name="connsiteY2" fmla="*/ 194038 h 194038"/>
                <a:gd name="connsiteX0" fmla="*/ 2340495 w 2340495"/>
                <a:gd name="connsiteY0" fmla="*/ 848 h 194812"/>
                <a:gd name="connsiteX1" fmla="*/ 685338 w 2340495"/>
                <a:gd name="connsiteY1" fmla="*/ 194812 h 194812"/>
                <a:gd name="connsiteX2" fmla="*/ 0 w 2340495"/>
                <a:gd name="connsiteY2" fmla="*/ 194812 h 194812"/>
                <a:gd name="connsiteX0" fmla="*/ 2340495 w 2340495"/>
                <a:gd name="connsiteY0" fmla="*/ 848 h 194812"/>
                <a:gd name="connsiteX1" fmla="*/ 1019695 w 2340495"/>
                <a:gd name="connsiteY1" fmla="*/ 194812 h 194812"/>
                <a:gd name="connsiteX2" fmla="*/ 0 w 2340495"/>
                <a:gd name="connsiteY2" fmla="*/ 194812 h 194812"/>
                <a:gd name="connsiteX0" fmla="*/ 2340495 w 2340495"/>
                <a:gd name="connsiteY0" fmla="*/ 801 h 194786"/>
                <a:gd name="connsiteX1" fmla="*/ 1019695 w 2340495"/>
                <a:gd name="connsiteY1" fmla="*/ 194765 h 194786"/>
                <a:gd name="connsiteX2" fmla="*/ 0 w 2340495"/>
                <a:gd name="connsiteY2" fmla="*/ 194765 h 194786"/>
              </a:gdLst>
              <a:ahLst/>
              <a:cxnLst>
                <a:cxn ang="0">
                  <a:pos x="connsiteX0" y="connsiteY0"/>
                </a:cxn>
                <a:cxn ang="0">
                  <a:pos x="connsiteX1" y="connsiteY1"/>
                </a:cxn>
                <a:cxn ang="0">
                  <a:pos x="connsiteX2" y="connsiteY2"/>
                </a:cxn>
              </a:cxnLst>
              <a:rect l="l" t="t" r="r" b="b"/>
              <a:pathLst>
                <a:path w="2340495" h="194786">
                  <a:moveTo>
                    <a:pt x="2340495" y="801"/>
                  </a:moveTo>
                  <a:cubicBezTo>
                    <a:pt x="1344198" y="-14592"/>
                    <a:pt x="2211802" y="197228"/>
                    <a:pt x="1019695" y="194765"/>
                  </a:cubicBezTo>
                  <a:lnTo>
                    <a:pt x="0" y="194765"/>
                  </a:lnTo>
                </a:path>
              </a:pathLst>
            </a:cu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0" name="直線矢印コネクタ 209"/>
            <p:cNvCxnSpPr/>
            <p:nvPr/>
          </p:nvCxnSpPr>
          <p:spPr>
            <a:xfrm rot="5400000" flipV="1">
              <a:off x="7427631" y="3688865"/>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1" name="直線矢印コネクタ 210"/>
            <p:cNvCxnSpPr/>
            <p:nvPr/>
          </p:nvCxnSpPr>
          <p:spPr>
            <a:xfrm rot="5400000" flipV="1">
              <a:off x="7424607" y="3852018"/>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rot="5400000" flipV="1">
              <a:off x="7424607" y="4016198"/>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3" name="直線矢印コネクタ 212"/>
            <p:cNvCxnSpPr/>
            <p:nvPr/>
          </p:nvCxnSpPr>
          <p:spPr>
            <a:xfrm rot="5400000" flipV="1">
              <a:off x="7424607" y="4178932"/>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14" name="直線矢印コネクタ 213"/>
            <p:cNvCxnSpPr/>
            <p:nvPr/>
          </p:nvCxnSpPr>
          <p:spPr>
            <a:xfrm rot="5400000" flipV="1">
              <a:off x="7424607" y="4339915"/>
              <a:ext cx="0" cy="161608"/>
            </a:xfrm>
            <a:prstGeom prst="straightConnector1">
              <a:avLst/>
            </a:prstGeom>
            <a:ln w="127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186" name="直線コネクタ 185"/>
          <p:cNvCxnSpPr/>
          <p:nvPr/>
        </p:nvCxnSpPr>
        <p:spPr>
          <a:xfrm>
            <a:off x="1569112" y="463663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1569112" y="3812041"/>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88" name="正方形/長方形 187"/>
          <p:cNvSpPr/>
          <p:nvPr/>
        </p:nvSpPr>
        <p:spPr>
          <a:xfrm rot="5400000">
            <a:off x="1125080" y="4526106"/>
            <a:ext cx="360040" cy="509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正方形/長方形 188"/>
          <p:cNvSpPr/>
          <p:nvPr/>
        </p:nvSpPr>
        <p:spPr>
          <a:xfrm rot="5400000">
            <a:off x="1121273" y="3701517"/>
            <a:ext cx="360040" cy="5090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0" name="直線コネクタ 189"/>
          <p:cNvCxnSpPr/>
          <p:nvPr/>
        </p:nvCxnSpPr>
        <p:spPr>
          <a:xfrm>
            <a:off x="1039341" y="3236584"/>
            <a:ext cx="0" cy="32400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91" name="グループ化 190"/>
          <p:cNvGrpSpPr/>
          <p:nvPr/>
        </p:nvGrpSpPr>
        <p:grpSpPr>
          <a:xfrm>
            <a:off x="898322" y="3361594"/>
            <a:ext cx="128458" cy="344973"/>
            <a:chOff x="3292611" y="4164147"/>
            <a:chExt cx="128458" cy="344973"/>
          </a:xfrm>
        </p:grpSpPr>
        <p:sp>
          <p:nvSpPr>
            <p:cNvPr id="203" name="正方形/長方形 202"/>
            <p:cNvSpPr/>
            <p:nvPr/>
          </p:nvSpPr>
          <p:spPr>
            <a:xfrm>
              <a:off x="3292611" y="4164147"/>
              <a:ext cx="122474" cy="34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正方形/長方形 203"/>
            <p:cNvSpPr/>
            <p:nvPr/>
          </p:nvSpPr>
          <p:spPr>
            <a:xfrm>
              <a:off x="3353848" y="4228621"/>
              <a:ext cx="6722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2" name="グループ化 191"/>
          <p:cNvGrpSpPr/>
          <p:nvPr/>
        </p:nvGrpSpPr>
        <p:grpSpPr>
          <a:xfrm>
            <a:off x="898276" y="4205000"/>
            <a:ext cx="128458" cy="344973"/>
            <a:chOff x="3292611" y="4164147"/>
            <a:chExt cx="128458" cy="344973"/>
          </a:xfrm>
        </p:grpSpPr>
        <p:sp>
          <p:nvSpPr>
            <p:cNvPr id="201" name="正方形/長方形 200"/>
            <p:cNvSpPr/>
            <p:nvPr/>
          </p:nvSpPr>
          <p:spPr>
            <a:xfrm>
              <a:off x="3292611" y="4164147"/>
              <a:ext cx="122474" cy="34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2" name="正方形/長方形 201"/>
            <p:cNvSpPr/>
            <p:nvPr/>
          </p:nvSpPr>
          <p:spPr>
            <a:xfrm>
              <a:off x="3353848" y="4228621"/>
              <a:ext cx="6722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3" name="グループ化 192"/>
          <p:cNvGrpSpPr/>
          <p:nvPr/>
        </p:nvGrpSpPr>
        <p:grpSpPr>
          <a:xfrm>
            <a:off x="898322" y="5045800"/>
            <a:ext cx="128458" cy="344973"/>
            <a:chOff x="3292611" y="4164147"/>
            <a:chExt cx="128458" cy="344973"/>
          </a:xfrm>
        </p:grpSpPr>
        <p:sp>
          <p:nvSpPr>
            <p:cNvPr id="199" name="正方形/長方形 198"/>
            <p:cNvSpPr/>
            <p:nvPr/>
          </p:nvSpPr>
          <p:spPr>
            <a:xfrm>
              <a:off x="3292611" y="4164147"/>
              <a:ext cx="122474" cy="34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0" name="正方形/長方形 199"/>
            <p:cNvSpPr/>
            <p:nvPr/>
          </p:nvSpPr>
          <p:spPr>
            <a:xfrm>
              <a:off x="3353848" y="4228621"/>
              <a:ext cx="6722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4" name="グループ化 193"/>
          <p:cNvGrpSpPr/>
          <p:nvPr/>
        </p:nvGrpSpPr>
        <p:grpSpPr>
          <a:xfrm>
            <a:off x="895330" y="5864024"/>
            <a:ext cx="128458" cy="344973"/>
            <a:chOff x="3292611" y="4164147"/>
            <a:chExt cx="128458" cy="344973"/>
          </a:xfrm>
        </p:grpSpPr>
        <p:sp>
          <p:nvSpPr>
            <p:cNvPr id="197" name="正方形/長方形 196"/>
            <p:cNvSpPr/>
            <p:nvPr/>
          </p:nvSpPr>
          <p:spPr>
            <a:xfrm>
              <a:off x="3292611" y="4164147"/>
              <a:ext cx="122474" cy="344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8" name="正方形/長方形 197"/>
            <p:cNvSpPr/>
            <p:nvPr/>
          </p:nvSpPr>
          <p:spPr>
            <a:xfrm>
              <a:off x="3353848" y="4228621"/>
              <a:ext cx="67221"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5" name="正方形/長方形 194"/>
          <p:cNvSpPr/>
          <p:nvPr/>
        </p:nvSpPr>
        <p:spPr>
          <a:xfrm rot="5400000">
            <a:off x="2967508" y="4159558"/>
            <a:ext cx="50405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6" name="Picture 2" descr="\begin{align*}&#10;E&#10;\end{align*}"/>
          <p:cNvPicPr>
            <a:picLocks noChangeAspect="1" noChangeArrowheads="1"/>
          </p:cNvPicPr>
          <p:nvPr/>
        </p:nvPicPr>
        <p:blipFill>
          <a:blip r:embed="rId3" cstate="print"/>
          <a:srcRect/>
          <a:stretch>
            <a:fillRect/>
          </a:stretch>
        </p:blipFill>
        <p:spPr bwMode="auto">
          <a:xfrm rot="5400000">
            <a:off x="3082409" y="4219365"/>
            <a:ext cx="307898" cy="288032"/>
          </a:xfrm>
          <a:prstGeom prst="rect">
            <a:avLst/>
          </a:prstGeom>
          <a:noFill/>
        </p:spPr>
      </p:pic>
      <p:sp>
        <p:nvSpPr>
          <p:cNvPr id="77" name="吹き出し: 角を丸めた四角形 76"/>
          <p:cNvSpPr/>
          <p:nvPr/>
        </p:nvSpPr>
        <p:spPr>
          <a:xfrm>
            <a:off x="448073" y="1727231"/>
            <a:ext cx="2582084" cy="1080000"/>
          </a:xfrm>
          <a:prstGeom prst="wedgeRoundRectCallout">
            <a:avLst>
              <a:gd name="adj1" fmla="val -15663"/>
              <a:gd name="adj2" fmla="val 97149"/>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b="1" u="sng" dirty="0"/>
              <a:t>高エネルギー分解能</a:t>
            </a:r>
            <a:endParaRPr kumimoji="1" lang="en-US" altLang="ja-JP" u="sng" dirty="0"/>
          </a:p>
          <a:p>
            <a:r>
              <a:rPr kumimoji="1" lang="ja-JP" altLang="en-US" dirty="0"/>
              <a:t>ガスキセノン＋</a:t>
            </a:r>
            <a:r>
              <a:rPr kumimoji="1" lang="en-US" altLang="ja-JP" dirty="0"/>
              <a:t>EL</a:t>
            </a:r>
            <a:r>
              <a:rPr kumimoji="1" lang="ja-JP" altLang="en-US" dirty="0"/>
              <a:t>増幅</a:t>
            </a:r>
            <a:endParaRPr kumimoji="1" lang="en-US" altLang="ja-JP" dirty="0"/>
          </a:p>
          <a:p>
            <a:r>
              <a:rPr kumimoji="1" lang="ja-JP" altLang="en-US" dirty="0"/>
              <a:t>目標</a:t>
            </a:r>
            <a:r>
              <a:rPr kumimoji="1" lang="en-US" altLang="ja-JP" dirty="0"/>
              <a:t>: 0.5%FWHM</a:t>
            </a:r>
            <a:endParaRPr kumimoji="1" lang="ja-JP" altLang="en-US" dirty="0"/>
          </a:p>
        </p:txBody>
      </p:sp>
      <p:sp>
        <p:nvSpPr>
          <p:cNvPr id="252" name="正方形/長方形 251"/>
          <p:cNvSpPr/>
          <p:nvPr/>
        </p:nvSpPr>
        <p:spPr>
          <a:xfrm>
            <a:off x="160642" y="4666522"/>
            <a:ext cx="79208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err="1">
                <a:solidFill>
                  <a:schemeClr val="tx1"/>
                </a:solidFill>
                <a:latin typeface="Arial" pitchFamily="34" charset="0"/>
                <a:cs typeface="Arial" pitchFamily="34" charset="0"/>
              </a:rPr>
              <a:t>SiPM</a:t>
            </a:r>
            <a:endParaRPr kumimoji="1" lang="ja-JP" altLang="en-US" dirty="0">
              <a:solidFill>
                <a:schemeClr val="tx1"/>
              </a:solidFill>
              <a:latin typeface="Arial" pitchFamily="34" charset="0"/>
              <a:cs typeface="Arial" pitchFamily="34" charset="0"/>
            </a:endParaRPr>
          </a:p>
        </p:txBody>
      </p:sp>
      <p:cxnSp>
        <p:nvCxnSpPr>
          <p:cNvPr id="254" name="直線矢印コネクタ 253"/>
          <p:cNvCxnSpPr>
            <a:cxnSpLocks/>
          </p:cNvCxnSpPr>
          <p:nvPr/>
        </p:nvCxnSpPr>
        <p:spPr>
          <a:xfrm flipV="1">
            <a:off x="665380" y="4386104"/>
            <a:ext cx="197770" cy="244414"/>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55" name="直線矢印コネクタ 254"/>
          <p:cNvCxnSpPr>
            <a:cxnSpLocks/>
          </p:cNvCxnSpPr>
          <p:nvPr/>
        </p:nvCxnSpPr>
        <p:spPr>
          <a:xfrm>
            <a:off x="648295" y="4033384"/>
            <a:ext cx="574183" cy="182740"/>
          </a:xfrm>
          <a:prstGeom prst="straightConnector1">
            <a:avLst/>
          </a:prstGeom>
          <a:ln w="1270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57" name="正方形/長方形 256"/>
          <p:cNvSpPr/>
          <p:nvPr/>
        </p:nvSpPr>
        <p:spPr>
          <a:xfrm>
            <a:off x="257851" y="3780151"/>
            <a:ext cx="533777"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EL</a:t>
            </a:r>
            <a:endParaRPr kumimoji="1" lang="ja-JP" altLang="en-US" dirty="0">
              <a:solidFill>
                <a:schemeClr val="tx1"/>
              </a:solidFill>
              <a:latin typeface="Arial" pitchFamily="34" charset="0"/>
              <a:cs typeface="Arial" pitchFamily="34" charset="0"/>
            </a:endParaRPr>
          </a:p>
        </p:txBody>
      </p:sp>
      <p:cxnSp>
        <p:nvCxnSpPr>
          <p:cNvPr id="261" name="直線矢印コネクタ 260"/>
          <p:cNvCxnSpPr>
            <a:cxnSpLocks/>
          </p:cNvCxnSpPr>
          <p:nvPr/>
        </p:nvCxnSpPr>
        <p:spPr>
          <a:xfrm flipV="1">
            <a:off x="1493184" y="5775715"/>
            <a:ext cx="100838" cy="6523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3" name="正方形/長方形 262"/>
          <p:cNvSpPr/>
          <p:nvPr/>
        </p:nvSpPr>
        <p:spPr>
          <a:xfrm>
            <a:off x="1104463" y="6389100"/>
            <a:ext cx="100811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~-15kV</a:t>
            </a:r>
            <a:endParaRPr kumimoji="1" lang="ja-JP" altLang="en-US" dirty="0">
              <a:solidFill>
                <a:schemeClr val="tx1"/>
              </a:solidFill>
              <a:latin typeface="Arial" pitchFamily="34" charset="0"/>
              <a:cs typeface="Arial" pitchFamily="34" charset="0"/>
            </a:endParaRPr>
          </a:p>
        </p:txBody>
      </p:sp>
      <p:sp>
        <p:nvSpPr>
          <p:cNvPr id="265" name="正方形/長方形 264"/>
          <p:cNvSpPr/>
          <p:nvPr/>
        </p:nvSpPr>
        <p:spPr>
          <a:xfrm>
            <a:off x="271437" y="6360878"/>
            <a:ext cx="545845"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ja-JP" dirty="0">
                <a:solidFill>
                  <a:schemeClr val="tx1"/>
                </a:solidFill>
                <a:latin typeface="Arial" pitchFamily="34" charset="0"/>
                <a:cs typeface="Arial" pitchFamily="34" charset="0"/>
              </a:rPr>
              <a:t>0V</a:t>
            </a:r>
            <a:endParaRPr kumimoji="1" lang="ja-JP" altLang="en-US" dirty="0">
              <a:solidFill>
                <a:schemeClr val="tx1"/>
              </a:solidFill>
              <a:latin typeface="Arial" pitchFamily="34" charset="0"/>
              <a:cs typeface="Arial" pitchFamily="34" charset="0"/>
            </a:endParaRPr>
          </a:p>
        </p:txBody>
      </p:sp>
      <p:cxnSp>
        <p:nvCxnSpPr>
          <p:cNvPr id="266" name="直線矢印コネクタ 265"/>
          <p:cNvCxnSpPr>
            <a:cxnSpLocks/>
          </p:cNvCxnSpPr>
          <p:nvPr/>
        </p:nvCxnSpPr>
        <p:spPr>
          <a:xfrm flipV="1">
            <a:off x="658596" y="6261541"/>
            <a:ext cx="355668" cy="209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43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8"/>
            <a:ext cx="8448738" cy="1325563"/>
          </a:xfrm>
        </p:spPr>
        <p:txBody>
          <a:bodyPr/>
          <a:lstStyle/>
          <a:p>
            <a:r>
              <a:rPr lang="ja-JP" altLang="en-US" dirty="0"/>
              <a:t>液体アルゴンの柱状再結合</a:t>
            </a:r>
            <a:endParaRPr kumimoji="1" lang="ja-JP" altLang="en-US" dirty="0"/>
          </a:p>
        </p:txBody>
      </p:sp>
      <p:sp>
        <p:nvSpPr>
          <p:cNvPr id="3" name="コンテンツ プレースホルダー 2"/>
          <p:cNvSpPr>
            <a:spLocks noGrp="1"/>
          </p:cNvSpPr>
          <p:nvPr>
            <p:ph idx="1"/>
          </p:nvPr>
        </p:nvSpPr>
        <p:spPr>
          <a:xfrm>
            <a:off x="48445" y="1746724"/>
            <a:ext cx="9095555" cy="4908412"/>
          </a:xfrm>
        </p:spPr>
        <p:txBody>
          <a:bodyPr/>
          <a:lstStyle/>
          <a:p>
            <a:r>
              <a:rPr lang="en-US" altLang="ja-JP" dirty="0" err="1"/>
              <a:t>Darkside</a:t>
            </a:r>
            <a:r>
              <a:rPr lang="ja-JP" altLang="en-US" dirty="0"/>
              <a:t>グループも</a:t>
            </a:r>
            <a:r>
              <a:rPr lang="en-US" altLang="ja-JP" dirty="0"/>
              <a:t>R&amp;D</a:t>
            </a:r>
            <a:r>
              <a:rPr lang="ja-JP" altLang="en-US" dirty="0"/>
              <a:t>をしている</a:t>
            </a:r>
            <a:endParaRPr lang="en-US" altLang="ja-JP" dirty="0"/>
          </a:p>
          <a:p>
            <a:r>
              <a:rPr lang="en-US" altLang="ja-JP" dirty="0"/>
              <a:t>57.3keV</a:t>
            </a:r>
            <a:r>
              <a:rPr lang="ja-JP" altLang="en-US" dirty="0"/>
              <a:t>で</a:t>
            </a:r>
            <a:r>
              <a:rPr lang="en-US" altLang="ja-JP" dirty="0"/>
              <a:t>hint</a:t>
            </a:r>
            <a:r>
              <a:rPr lang="ja-JP" altLang="en-US" dirty="0"/>
              <a:t>を得たという表現（キセノンも期待できる？）</a:t>
            </a:r>
            <a:endParaRPr lang="en-US" altLang="ja-JP" dirty="0"/>
          </a:p>
          <a:p>
            <a:r>
              <a:rPr lang="ja-JP" altLang="en-US" dirty="0"/>
              <a:t>二層式なので横向きに置けず、縦横の比較はできない</a:t>
            </a:r>
            <a:endParaRPr lang="en-US" altLang="ja-JP" dirty="0"/>
          </a:p>
          <a:p>
            <a:endParaRPr lang="en-US" altLang="ja-JP" dirty="0"/>
          </a:p>
        </p:txBody>
      </p:sp>
      <p:pic>
        <p:nvPicPr>
          <p:cNvPr id="5" name="図 4"/>
          <p:cNvPicPr>
            <a:picLocks noChangeAspect="1"/>
          </p:cNvPicPr>
          <p:nvPr/>
        </p:nvPicPr>
        <p:blipFill rotWithShape="1">
          <a:blip r:embed="rId2"/>
          <a:srcRect l="58625" t="28921" r="22724" b="46490"/>
          <a:stretch/>
        </p:blipFill>
        <p:spPr>
          <a:xfrm>
            <a:off x="5759970" y="3362335"/>
            <a:ext cx="2401951" cy="3095500"/>
          </a:xfrm>
          <a:prstGeom prst="rect">
            <a:avLst/>
          </a:prstGeom>
        </p:spPr>
      </p:pic>
      <p:pic>
        <p:nvPicPr>
          <p:cNvPr id="6" name="図 5"/>
          <p:cNvPicPr>
            <a:picLocks noChangeAspect="1"/>
          </p:cNvPicPr>
          <p:nvPr/>
        </p:nvPicPr>
        <p:blipFill rotWithShape="1">
          <a:blip r:embed="rId3"/>
          <a:srcRect l="14436" t="50243" r="51554" b="26093"/>
          <a:stretch/>
        </p:blipFill>
        <p:spPr>
          <a:xfrm>
            <a:off x="950108" y="4051575"/>
            <a:ext cx="3464448" cy="2356529"/>
          </a:xfrm>
          <a:prstGeom prst="rect">
            <a:avLst/>
          </a:prstGeom>
        </p:spPr>
      </p:pic>
      <p:sp>
        <p:nvSpPr>
          <p:cNvPr id="7" name="正方形/長方形 6"/>
          <p:cNvSpPr/>
          <p:nvPr/>
        </p:nvSpPr>
        <p:spPr>
          <a:xfrm>
            <a:off x="1792467" y="6464137"/>
            <a:ext cx="2258750" cy="3815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t>PhysRevD.91.092007</a:t>
            </a:r>
            <a:endParaRPr kumimoji="1" lang="ja-JP" altLang="en-US" sz="1600" dirty="0"/>
          </a:p>
        </p:txBody>
      </p:sp>
      <p:sp>
        <p:nvSpPr>
          <p:cNvPr id="8" name="正方形/長方形 7"/>
          <p:cNvSpPr/>
          <p:nvPr/>
        </p:nvSpPr>
        <p:spPr>
          <a:xfrm>
            <a:off x="5831571" y="6457835"/>
            <a:ext cx="2258750" cy="3815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t>arXiv1704.03741</a:t>
            </a:r>
            <a:endParaRPr kumimoji="1" lang="ja-JP" altLang="en-US" sz="1600" dirty="0"/>
          </a:p>
        </p:txBody>
      </p:sp>
    </p:spTree>
    <p:extLst>
      <p:ext uri="{BB962C8B-B14F-4D97-AF65-F5344CB8AC3E}">
        <p14:creationId xmlns:p14="http://schemas.microsoft.com/office/powerpoint/2010/main" val="39739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7746" y="339116"/>
            <a:ext cx="7886700" cy="914400"/>
          </a:xfrm>
        </p:spPr>
        <p:txBody>
          <a:bodyPr/>
          <a:lstStyle/>
          <a:p>
            <a:r>
              <a:rPr kumimoji="1" lang="ja-JP" altLang="en-US" dirty="0"/>
              <a:t>まとめ</a:t>
            </a:r>
          </a:p>
        </p:txBody>
      </p:sp>
      <p:sp>
        <p:nvSpPr>
          <p:cNvPr id="61" name="コンテンツ プレースホルダー 2"/>
          <p:cNvSpPr>
            <a:spLocks noGrp="1"/>
          </p:cNvSpPr>
          <p:nvPr>
            <p:ph idx="1"/>
          </p:nvPr>
        </p:nvSpPr>
        <p:spPr>
          <a:xfrm>
            <a:off x="475936" y="1465462"/>
            <a:ext cx="7988510" cy="5201786"/>
          </a:xfrm>
        </p:spPr>
        <p:txBody>
          <a:bodyPr>
            <a:normAutofit/>
          </a:bodyPr>
          <a:lstStyle/>
          <a:p>
            <a:r>
              <a:rPr kumimoji="1" lang="en-US" altLang="ja-JP" sz="2400" dirty="0" err="1"/>
              <a:t>DarkAXEL</a:t>
            </a:r>
            <a:endParaRPr kumimoji="1" lang="en-US" altLang="ja-JP" sz="2400" dirty="0"/>
          </a:p>
          <a:p>
            <a:pPr lvl="1"/>
            <a:r>
              <a:rPr lang="ja-JP" altLang="en-US" sz="2000" dirty="0"/>
              <a:t>高圧キセノンガス</a:t>
            </a:r>
            <a:r>
              <a:rPr lang="en-US" altLang="ja-JP" sz="2000" dirty="0"/>
              <a:t>TPC</a:t>
            </a:r>
            <a:r>
              <a:rPr lang="ja-JP" altLang="en-US" sz="2000" dirty="0"/>
              <a:t>を用いた方向に感度を持つ暗黒物質探索</a:t>
            </a:r>
            <a:endParaRPr lang="en-US" altLang="ja-JP" sz="2000" dirty="0"/>
          </a:p>
          <a:p>
            <a:pPr lvl="1"/>
            <a:r>
              <a:rPr lang="ja-JP" altLang="en-US" sz="2000" dirty="0"/>
              <a:t>柱状再結合により方向感度かつ大質量と</a:t>
            </a:r>
            <a:r>
              <a:rPr lang="en-US" altLang="ja-JP" sz="2000" dirty="0"/>
              <a:t>SI</a:t>
            </a:r>
            <a:r>
              <a:rPr lang="ja-JP" altLang="en-US" sz="2000" dirty="0"/>
              <a:t>感度</a:t>
            </a:r>
            <a:endParaRPr lang="en-US" altLang="ja-JP" sz="2000" dirty="0"/>
          </a:p>
          <a:p>
            <a:pPr lvl="1"/>
            <a:endParaRPr lang="en-US" altLang="ja-JP" sz="2000" dirty="0"/>
          </a:p>
          <a:p>
            <a:r>
              <a:rPr lang="en-US" altLang="ja-JP" sz="2400" dirty="0"/>
              <a:t>R&amp;D</a:t>
            </a:r>
            <a:r>
              <a:rPr lang="ja-JP" altLang="en-US" sz="2400" dirty="0"/>
              <a:t>状況</a:t>
            </a:r>
            <a:endParaRPr lang="en-US" altLang="ja-JP" sz="2400" dirty="0"/>
          </a:p>
          <a:p>
            <a:pPr lvl="1"/>
            <a:r>
              <a:rPr lang="en-US" altLang="ja-JP" sz="2000" dirty="0"/>
              <a:t>5MeV</a:t>
            </a:r>
            <a:r>
              <a:rPr lang="ja-JP" altLang="en-US" sz="2000" dirty="0"/>
              <a:t>の</a:t>
            </a:r>
            <a:r>
              <a:rPr lang="en-US" altLang="ja-JP" sz="2000" dirty="0"/>
              <a:t>α</a:t>
            </a:r>
            <a:r>
              <a:rPr lang="ja-JP" altLang="en-US" sz="2000" dirty="0"/>
              <a:t>線で柱状再結合を光と電荷の両方で観測</a:t>
            </a:r>
            <a:endParaRPr lang="en-US" altLang="ja-JP" sz="2000" dirty="0"/>
          </a:p>
          <a:p>
            <a:pPr lvl="1"/>
            <a:endParaRPr lang="en-US" altLang="ja-JP" sz="2000" dirty="0"/>
          </a:p>
          <a:p>
            <a:r>
              <a:rPr lang="ja-JP" altLang="en-US" sz="2400" dirty="0"/>
              <a:t>将来性</a:t>
            </a:r>
            <a:endParaRPr lang="en-US" altLang="ja-JP" sz="2400" dirty="0"/>
          </a:p>
          <a:p>
            <a:pPr lvl="1"/>
            <a:r>
              <a:rPr lang="en-US" altLang="ja-JP" sz="2000" dirty="0"/>
              <a:t>DM</a:t>
            </a:r>
            <a:r>
              <a:rPr lang="ja-JP" altLang="en-US" sz="2000" dirty="0"/>
              <a:t>発見の強い証拠</a:t>
            </a:r>
            <a:endParaRPr lang="en-US" altLang="ja-JP" sz="2000" dirty="0"/>
          </a:p>
          <a:p>
            <a:pPr lvl="1"/>
            <a:r>
              <a:rPr lang="ja-JP" altLang="en-US" sz="2000" dirty="0"/>
              <a:t>質量が分かる可能性あり</a:t>
            </a:r>
            <a:endParaRPr lang="en-US" altLang="ja-JP" sz="2000" dirty="0"/>
          </a:p>
          <a:p>
            <a:pPr lvl="1"/>
            <a:r>
              <a:rPr lang="ja-JP" altLang="en-US" sz="2000" dirty="0"/>
              <a:t>ニュートリノ</a:t>
            </a:r>
            <a:r>
              <a:rPr lang="en-US" altLang="ja-JP" sz="2000" dirty="0"/>
              <a:t>BG</a:t>
            </a:r>
            <a:r>
              <a:rPr lang="ja-JP" altLang="en-US" sz="2000" dirty="0"/>
              <a:t>を超えれる</a:t>
            </a:r>
            <a:endParaRPr lang="en-US" altLang="ja-JP" sz="2000" dirty="0"/>
          </a:p>
          <a:p>
            <a:pPr lvl="1"/>
            <a:r>
              <a:rPr lang="en-US" altLang="ja-JP" sz="2000" dirty="0"/>
              <a:t>EL</a:t>
            </a:r>
            <a:r>
              <a:rPr lang="ja-JP" altLang="en-US" sz="2000" dirty="0"/>
              <a:t>はエネルギー分解能がよいので低</a:t>
            </a:r>
            <a:r>
              <a:rPr lang="en-US" altLang="ja-JP" sz="2000" dirty="0"/>
              <a:t>mass</a:t>
            </a:r>
            <a:r>
              <a:rPr lang="ja-JP" altLang="en-US" sz="2000" dirty="0"/>
              <a:t>もあり</a:t>
            </a:r>
            <a:endParaRPr lang="en-US" altLang="ja-JP" sz="2000" dirty="0"/>
          </a:p>
          <a:p>
            <a:pPr lvl="1"/>
            <a:endParaRPr lang="en-US" altLang="ja-JP" sz="2000" dirty="0"/>
          </a:p>
          <a:p>
            <a:r>
              <a:rPr lang="ja-JP" altLang="en-US" sz="2400" dirty="0"/>
              <a:t>興味ある人、ぜひ！</a:t>
            </a:r>
            <a:endParaRPr lang="en-US" altLang="ja-JP" sz="2400" dirty="0"/>
          </a:p>
        </p:txBody>
      </p:sp>
    </p:spTree>
    <p:extLst>
      <p:ext uri="{BB962C8B-B14F-4D97-AF65-F5344CB8AC3E}">
        <p14:creationId xmlns:p14="http://schemas.microsoft.com/office/powerpoint/2010/main" val="138315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223"/>
            <a:ext cx="7886700" cy="1325563"/>
          </a:xfrm>
        </p:spPr>
        <p:txBody>
          <a:bodyPr/>
          <a:lstStyle/>
          <a:p>
            <a:r>
              <a:rPr kumimoji="1" lang="ja-JP" altLang="en-US" dirty="0"/>
              <a:t>暗黒物質の直接探索</a:t>
            </a:r>
          </a:p>
        </p:txBody>
      </p:sp>
      <p:sp>
        <p:nvSpPr>
          <p:cNvPr id="3" name="コンテンツ プレースホルダー 2"/>
          <p:cNvSpPr>
            <a:spLocks noGrp="1"/>
          </p:cNvSpPr>
          <p:nvPr>
            <p:ph idx="1"/>
          </p:nvPr>
        </p:nvSpPr>
        <p:spPr>
          <a:xfrm>
            <a:off x="445481" y="1542311"/>
            <a:ext cx="7886700" cy="4674662"/>
          </a:xfrm>
        </p:spPr>
        <p:txBody>
          <a:bodyPr/>
          <a:lstStyle/>
          <a:p>
            <a:r>
              <a:rPr lang="ja-JP" altLang="en-US" sz="2400" dirty="0"/>
              <a:t>季節変化</a:t>
            </a:r>
            <a:endParaRPr lang="en-US" altLang="ja-JP" sz="2400" dirty="0"/>
          </a:p>
          <a:p>
            <a:pPr lvl="1"/>
            <a:r>
              <a:rPr lang="ja-JP" altLang="en-US" sz="2000" dirty="0"/>
              <a:t>イベントレート：夏＞冬</a:t>
            </a:r>
            <a:endParaRPr lang="en-US" altLang="ja-JP" sz="2000" dirty="0"/>
          </a:p>
          <a:p>
            <a:pPr lvl="1"/>
            <a:r>
              <a:rPr lang="ja-JP" altLang="en-US" sz="2000" dirty="0"/>
              <a:t>変化は数</a:t>
            </a:r>
            <a:r>
              <a:rPr lang="en-US" altLang="ja-JP" sz="2000" dirty="0"/>
              <a:t>%</a:t>
            </a:r>
            <a:r>
              <a:rPr lang="ja-JP" altLang="en-US" sz="2000" dirty="0"/>
              <a:t>と小さい</a:t>
            </a:r>
            <a:endParaRPr lang="en-US" altLang="ja-JP" sz="2000" dirty="0"/>
          </a:p>
          <a:p>
            <a:pPr lvl="1"/>
            <a:r>
              <a:rPr lang="ja-JP" altLang="en-US" sz="2000" dirty="0"/>
              <a:t>環境変化の系統誤差もある</a:t>
            </a:r>
            <a:endParaRPr lang="en-US" altLang="ja-JP" sz="2000" dirty="0"/>
          </a:p>
          <a:p>
            <a:pPr lvl="1"/>
            <a:r>
              <a:rPr lang="ja-JP" altLang="en-US" sz="2000" dirty="0"/>
              <a:t>普通の実験はこっち</a:t>
            </a:r>
            <a:endParaRPr lang="en-US" altLang="ja-JP" sz="2000" dirty="0"/>
          </a:p>
          <a:p>
            <a:pPr lvl="1"/>
            <a:endParaRPr lang="en-US" altLang="ja-JP" sz="2400" dirty="0"/>
          </a:p>
          <a:p>
            <a:r>
              <a:rPr lang="ja-JP" altLang="en-US" sz="2400" dirty="0"/>
              <a:t>方向感度</a:t>
            </a:r>
            <a:endParaRPr lang="en-US" altLang="ja-JP" sz="2400" dirty="0"/>
          </a:p>
          <a:p>
            <a:pPr lvl="1"/>
            <a:r>
              <a:rPr lang="ja-JP" altLang="en-US" sz="2000" dirty="0"/>
              <a:t>反跳原子核の方向異方性</a:t>
            </a:r>
            <a:endParaRPr lang="en-US" altLang="ja-JP" sz="2000" dirty="0"/>
          </a:p>
          <a:p>
            <a:pPr lvl="1"/>
            <a:r>
              <a:rPr lang="ja-JP" altLang="en-US" sz="2000" dirty="0"/>
              <a:t>変化量は数倍と大きい</a:t>
            </a:r>
            <a:endParaRPr lang="en-US" altLang="ja-JP" sz="2000" dirty="0"/>
          </a:p>
          <a:p>
            <a:pPr lvl="1"/>
            <a:r>
              <a:rPr lang="ja-JP" altLang="en-US" sz="2000" dirty="0"/>
              <a:t>飛跡が短いので難しい</a:t>
            </a:r>
            <a:endParaRPr lang="en-US" altLang="ja-JP" sz="2000" dirty="0"/>
          </a:p>
          <a:p>
            <a:pPr lvl="1"/>
            <a:r>
              <a:rPr lang="ja-JP" altLang="en-US" sz="2000" dirty="0"/>
              <a:t>ニュートリノ</a:t>
            </a:r>
            <a:r>
              <a:rPr lang="en-US" altLang="ja-JP" sz="2000" dirty="0"/>
              <a:t>BG</a:t>
            </a:r>
            <a:r>
              <a:rPr lang="ja-JP" altLang="en-US" sz="2000" dirty="0"/>
              <a:t>を突破できる可能性あり</a:t>
            </a:r>
            <a:endParaRPr lang="en-US" altLang="ja-JP" sz="2000" dirty="0"/>
          </a:p>
          <a:p>
            <a:pPr lvl="1"/>
            <a:endParaRPr lang="en-US" altLang="ja-JP" sz="2000" dirty="0"/>
          </a:p>
          <a:p>
            <a:r>
              <a:rPr lang="ja-JP" altLang="en-US" sz="2400" dirty="0"/>
              <a:t>飛跡の縦横が分かれば方向感度</a:t>
            </a:r>
            <a:endParaRPr lang="en-US" altLang="ja-JP" sz="2400" dirty="0"/>
          </a:p>
          <a:p>
            <a:endParaRPr lang="en-US" altLang="ja-JP" sz="2400" dirty="0"/>
          </a:p>
          <a:p>
            <a:endParaRPr lang="en-US" altLang="ja-JP" sz="2400" dirty="0"/>
          </a:p>
        </p:txBody>
      </p:sp>
      <p:pic>
        <p:nvPicPr>
          <p:cNvPr id="61" name="図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7511" y="1490853"/>
            <a:ext cx="3742634" cy="5120217"/>
          </a:xfrm>
          <a:prstGeom prst="rect">
            <a:avLst/>
          </a:prstGeom>
        </p:spPr>
      </p:pic>
    </p:spTree>
    <p:extLst>
      <p:ext uri="{BB962C8B-B14F-4D97-AF65-F5344CB8AC3E}">
        <p14:creationId xmlns:p14="http://schemas.microsoft.com/office/powerpoint/2010/main" val="3683338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223"/>
            <a:ext cx="7886700" cy="1325563"/>
          </a:xfrm>
        </p:spPr>
        <p:txBody>
          <a:bodyPr/>
          <a:lstStyle/>
          <a:p>
            <a:r>
              <a:rPr kumimoji="1" lang="ja-JP" altLang="en-US" dirty="0"/>
              <a:t>方向に感度を持つ暗黒物質</a:t>
            </a:r>
            <a:r>
              <a:rPr lang="ja-JP" altLang="en-US" dirty="0"/>
              <a:t>探索</a:t>
            </a:r>
            <a:endParaRPr kumimoji="1" lang="ja-JP" altLang="en-US" dirty="0"/>
          </a:p>
        </p:txBody>
      </p:sp>
      <p:sp>
        <p:nvSpPr>
          <p:cNvPr id="3" name="コンテンツ プレースホルダー 2"/>
          <p:cNvSpPr>
            <a:spLocks noGrp="1"/>
          </p:cNvSpPr>
          <p:nvPr>
            <p:ph idx="1"/>
          </p:nvPr>
        </p:nvSpPr>
        <p:spPr>
          <a:xfrm>
            <a:off x="445481" y="1542311"/>
            <a:ext cx="7886700" cy="4674662"/>
          </a:xfrm>
        </p:spPr>
        <p:txBody>
          <a:bodyPr/>
          <a:lstStyle/>
          <a:p>
            <a:r>
              <a:rPr lang="ja-JP" altLang="en-US" sz="2400" dirty="0"/>
              <a:t>到来方向異方性という強い信号が得られる</a:t>
            </a:r>
            <a:endParaRPr lang="en-US" altLang="ja-JP" sz="2400" dirty="0"/>
          </a:p>
          <a:p>
            <a:pPr lvl="1"/>
            <a:endParaRPr lang="en-US" altLang="ja-JP" sz="2400" dirty="0"/>
          </a:p>
          <a:p>
            <a:r>
              <a:rPr lang="ja-JP" altLang="en-US" sz="2400" dirty="0"/>
              <a:t>方向感度のある暗黒物質探索</a:t>
            </a:r>
            <a:endParaRPr lang="en-US" altLang="ja-JP" sz="2400" dirty="0"/>
          </a:p>
          <a:p>
            <a:pPr lvl="1"/>
            <a:r>
              <a:rPr lang="ja-JP" altLang="en-US" sz="2000" dirty="0"/>
              <a:t>低圧ガス検出器：</a:t>
            </a:r>
            <a:r>
              <a:rPr lang="en-US" altLang="ja-JP" sz="2000" dirty="0"/>
              <a:t>DRIFT</a:t>
            </a:r>
            <a:r>
              <a:rPr lang="ja-JP" altLang="en-US" sz="2000" dirty="0" err="1"/>
              <a:t>、</a:t>
            </a:r>
            <a:r>
              <a:rPr lang="en-US" altLang="ja-JP" sz="2000" dirty="0"/>
              <a:t>NEWAGE</a:t>
            </a:r>
            <a:r>
              <a:rPr lang="ja-JP" altLang="en-US" sz="2000" dirty="0" err="1"/>
              <a:t>、</a:t>
            </a:r>
            <a:r>
              <a:rPr lang="en-US" altLang="ja-JP" sz="2000" dirty="0"/>
              <a:t>DM-TPC</a:t>
            </a:r>
            <a:r>
              <a:rPr lang="ja-JP" altLang="en-US" sz="2000" dirty="0" err="1"/>
              <a:t>、</a:t>
            </a:r>
            <a:r>
              <a:rPr lang="en-US" altLang="ja-JP" sz="2000" dirty="0"/>
              <a:t>MIMAC</a:t>
            </a:r>
            <a:r>
              <a:rPr lang="ja-JP" altLang="en-US" sz="2000" dirty="0" err="1"/>
              <a:t>、</a:t>
            </a:r>
            <a:r>
              <a:rPr lang="en-US" altLang="ja-JP" sz="2000" dirty="0"/>
              <a:t>D3</a:t>
            </a:r>
          </a:p>
          <a:p>
            <a:pPr lvl="1"/>
            <a:r>
              <a:rPr lang="ja-JP" altLang="en-US" sz="2000" dirty="0"/>
              <a:t>エマルジョン：</a:t>
            </a:r>
            <a:r>
              <a:rPr lang="en-US" altLang="ja-JP" sz="2000" dirty="0"/>
              <a:t>NEWS</a:t>
            </a:r>
          </a:p>
          <a:p>
            <a:pPr lvl="1"/>
            <a:r>
              <a:rPr lang="ja-JP" altLang="en-US" sz="2000" dirty="0"/>
              <a:t>（</a:t>
            </a:r>
            <a:r>
              <a:rPr lang="en-US" altLang="ja-JP" sz="2000" dirty="0"/>
              <a:t>ZnWO4</a:t>
            </a:r>
            <a:r>
              <a:rPr lang="ja-JP" altLang="en-US" sz="2000" dirty="0" err="1"/>
              <a:t>、</a:t>
            </a:r>
            <a:r>
              <a:rPr lang="en-US" altLang="ja-JP" sz="2000" dirty="0"/>
              <a:t>DNA</a:t>
            </a:r>
            <a:r>
              <a:rPr lang="ja-JP" altLang="en-US" sz="2000" dirty="0" err="1"/>
              <a:t>、</a:t>
            </a:r>
            <a:r>
              <a:rPr lang="en-US" altLang="ja-JP" sz="2000" dirty="0"/>
              <a:t>CNT</a:t>
            </a:r>
            <a:r>
              <a:rPr lang="ja-JP" altLang="en-US" sz="2000" dirty="0" err="1"/>
              <a:t>、</a:t>
            </a:r>
            <a:r>
              <a:rPr lang="ja-JP" altLang="en-US" sz="2000" dirty="0"/>
              <a:t>など）</a:t>
            </a:r>
            <a:endParaRPr lang="en-US" altLang="ja-JP" sz="2000" dirty="0"/>
          </a:p>
          <a:p>
            <a:pPr lvl="1"/>
            <a:endParaRPr lang="en-US" altLang="ja-JP" sz="2000" dirty="0"/>
          </a:p>
          <a:p>
            <a:r>
              <a:rPr lang="ja-JP" altLang="en-US" sz="2400" dirty="0"/>
              <a:t>求められているもの</a:t>
            </a:r>
            <a:endParaRPr lang="en-US" altLang="ja-JP" sz="2400" dirty="0"/>
          </a:p>
          <a:p>
            <a:pPr lvl="1"/>
            <a:r>
              <a:rPr lang="ja-JP" altLang="en-US" sz="2000" dirty="0"/>
              <a:t>質量（今は</a:t>
            </a:r>
            <a:r>
              <a:rPr lang="en-US" altLang="ja-JP" sz="2000" dirty="0"/>
              <a:t>10</a:t>
            </a:r>
            <a:r>
              <a:rPr lang="ja-JP" altLang="en-US" sz="2000" dirty="0"/>
              <a:t>～</a:t>
            </a:r>
            <a:r>
              <a:rPr lang="en-US" altLang="ja-JP" sz="2000" dirty="0"/>
              <a:t>150g</a:t>
            </a:r>
            <a:r>
              <a:rPr lang="ja-JP" altLang="en-US" sz="2000" dirty="0"/>
              <a:t>程度）</a:t>
            </a:r>
            <a:endParaRPr lang="en-US" altLang="ja-JP" sz="2000" dirty="0"/>
          </a:p>
          <a:p>
            <a:pPr lvl="1"/>
            <a:r>
              <a:rPr lang="en-US" altLang="ja-JP" sz="2000" dirty="0"/>
              <a:t>SI</a:t>
            </a:r>
            <a:r>
              <a:rPr lang="ja-JP" altLang="en-US" sz="2000" dirty="0"/>
              <a:t>感度（今はほとんど</a:t>
            </a:r>
            <a:r>
              <a:rPr lang="en-US" altLang="ja-JP" sz="2000" dirty="0"/>
              <a:t>19F</a:t>
            </a:r>
            <a:r>
              <a:rPr lang="ja-JP" altLang="en-US" sz="2000" dirty="0" err="1"/>
              <a:t>。</a:t>
            </a:r>
            <a:r>
              <a:rPr lang="ja-JP" altLang="en-US" sz="2000" dirty="0"/>
              <a:t>重くても</a:t>
            </a:r>
            <a:r>
              <a:rPr lang="en-US" altLang="ja-JP" sz="2000" dirty="0"/>
              <a:t>32S</a:t>
            </a:r>
            <a:r>
              <a:rPr lang="ja-JP" altLang="en-US" sz="2000" dirty="0"/>
              <a:t>）</a:t>
            </a:r>
            <a:endParaRPr lang="en-US" altLang="ja-JP" sz="2000" dirty="0"/>
          </a:p>
          <a:p>
            <a:endParaRPr lang="en-US" altLang="ja-JP" sz="2400" dirty="0"/>
          </a:p>
          <a:p>
            <a:endParaRPr lang="en-US" altLang="ja-JP" sz="2400" dirty="0"/>
          </a:p>
        </p:txBody>
      </p:sp>
    </p:spTree>
    <p:extLst>
      <p:ext uri="{BB962C8B-B14F-4D97-AF65-F5344CB8AC3E}">
        <p14:creationId xmlns:p14="http://schemas.microsoft.com/office/powerpoint/2010/main" val="349847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49" y="76307"/>
            <a:ext cx="7886700" cy="1325563"/>
          </a:xfrm>
        </p:spPr>
        <p:txBody>
          <a:bodyPr/>
          <a:lstStyle/>
          <a:p>
            <a:r>
              <a:rPr kumimoji="1" lang="ja-JP" altLang="en-US" dirty="0"/>
              <a:t>柱状再結合</a:t>
            </a:r>
            <a:r>
              <a:rPr kumimoji="1" lang="en-US" altLang="ja-JP" dirty="0"/>
              <a:t>@</a:t>
            </a:r>
            <a:r>
              <a:rPr kumimoji="1" lang="ja-JP" altLang="en-US" dirty="0"/>
              <a:t>高圧キセノンガス</a:t>
            </a:r>
          </a:p>
        </p:txBody>
      </p:sp>
      <p:sp>
        <p:nvSpPr>
          <p:cNvPr id="3" name="コンテンツ プレースホルダー 2"/>
          <p:cNvSpPr>
            <a:spLocks noGrp="1"/>
          </p:cNvSpPr>
          <p:nvPr>
            <p:ph idx="1"/>
          </p:nvPr>
        </p:nvSpPr>
        <p:spPr>
          <a:xfrm>
            <a:off x="302628" y="1225550"/>
            <a:ext cx="8538741" cy="4794179"/>
          </a:xfrm>
        </p:spPr>
        <p:txBody>
          <a:bodyPr/>
          <a:lstStyle/>
          <a:p>
            <a:r>
              <a:rPr kumimoji="1" lang="ja-JP" altLang="en-US" dirty="0"/>
              <a:t>電場と飛跡の角度により、電離電子の再結合</a:t>
            </a:r>
            <a:r>
              <a:rPr lang="ja-JP" altLang="en-US" dirty="0"/>
              <a:t>による</a:t>
            </a:r>
            <a:r>
              <a:rPr kumimoji="1" lang="ja-JP" altLang="en-US" dirty="0"/>
              <a:t>光量が変わるかも　</a:t>
            </a:r>
            <a:r>
              <a:rPr kumimoji="1" lang="en-US" altLang="ja-JP" sz="1600" dirty="0"/>
              <a:t>D. </a:t>
            </a:r>
            <a:r>
              <a:rPr kumimoji="1" lang="en-US" altLang="ja-JP" sz="1600" dirty="0" err="1"/>
              <a:t>Nygren</a:t>
            </a:r>
            <a:r>
              <a:rPr kumimoji="1" lang="en-US" altLang="ja-JP" sz="1600" dirty="0"/>
              <a:t> J Phys. Conf</a:t>
            </a:r>
            <a:r>
              <a:rPr lang="en-US" altLang="ja-JP" sz="1600" dirty="0"/>
              <a:t>. Ser. 460 (2013) 012006</a:t>
            </a:r>
            <a:endParaRPr lang="en-US" altLang="ja-JP" dirty="0"/>
          </a:p>
          <a:p>
            <a:r>
              <a:rPr kumimoji="1" lang="ja-JP" altLang="en-US" dirty="0"/>
              <a:t>得られる信号</a:t>
            </a:r>
            <a:endParaRPr lang="en-US" altLang="ja-JP" dirty="0"/>
          </a:p>
          <a:p>
            <a:pPr lvl="1"/>
            <a:r>
              <a:rPr kumimoji="1" lang="ja-JP" altLang="en-US" dirty="0"/>
              <a:t>シンチレーション光</a:t>
            </a:r>
            <a:r>
              <a:rPr kumimoji="1" lang="en-US" altLang="ja-JP" dirty="0"/>
              <a:t>(w/</a:t>
            </a:r>
            <a:r>
              <a:rPr kumimoji="1" lang="ja-JP" altLang="en-US" dirty="0"/>
              <a:t> 再結合光</a:t>
            </a:r>
            <a:r>
              <a:rPr kumimoji="1" lang="en-US" altLang="ja-JP" dirty="0"/>
              <a:t>)</a:t>
            </a:r>
            <a:r>
              <a:rPr kumimoji="1" lang="ja-JP" altLang="en-US" dirty="0"/>
              <a:t>＋電離電子 ⇒ エネルギー</a:t>
            </a:r>
            <a:endParaRPr kumimoji="1" lang="en-US" altLang="ja-JP" dirty="0"/>
          </a:p>
          <a:p>
            <a:pPr lvl="1"/>
            <a:r>
              <a:rPr lang="ja-JP" altLang="en-US" dirty="0"/>
              <a:t>シンチレーション光</a:t>
            </a:r>
            <a:r>
              <a:rPr lang="en-US" altLang="ja-JP" dirty="0"/>
              <a:t>(w/</a:t>
            </a:r>
            <a:r>
              <a:rPr lang="ja-JP" altLang="en-US" dirty="0"/>
              <a:t> 再結合光</a:t>
            </a:r>
            <a:r>
              <a:rPr lang="en-US" altLang="ja-JP" dirty="0"/>
              <a:t>)</a:t>
            </a:r>
            <a:r>
              <a:rPr lang="ja-JP" altLang="en-US" dirty="0"/>
              <a:t>／電離電子 ⇒ 天頂角</a:t>
            </a:r>
            <a:endParaRPr lang="en-US" altLang="ja-JP" dirty="0"/>
          </a:p>
          <a:p>
            <a:r>
              <a:rPr lang="ja-JP" altLang="en-US" b="1" dirty="0">
                <a:solidFill>
                  <a:srgbClr val="FF0000"/>
                </a:solidFill>
              </a:rPr>
              <a:t>大質量＋方向感度＋</a:t>
            </a:r>
            <a:r>
              <a:rPr lang="en-US" altLang="ja-JP" b="1" dirty="0">
                <a:solidFill>
                  <a:srgbClr val="FF0000"/>
                </a:solidFill>
              </a:rPr>
              <a:t>SI</a:t>
            </a:r>
            <a:r>
              <a:rPr lang="ja-JP" altLang="en-US" b="1" dirty="0">
                <a:solidFill>
                  <a:srgbClr val="FF0000"/>
                </a:solidFill>
              </a:rPr>
              <a:t>感度を</a:t>
            </a:r>
            <a:endParaRPr lang="en-US" altLang="ja-JP" b="1" dirty="0">
              <a:solidFill>
                <a:srgbClr val="FF0000"/>
              </a:solidFill>
            </a:endParaRPr>
          </a:p>
          <a:p>
            <a:pPr lvl="1"/>
            <a:endParaRPr kumimoji="1" lang="en-US" altLang="ja-JP" dirty="0"/>
          </a:p>
          <a:p>
            <a:pPr lvl="1"/>
            <a:endParaRPr kumimoji="1" lang="ja-JP" altLang="en-US" dirty="0"/>
          </a:p>
        </p:txBody>
      </p:sp>
      <p:sp>
        <p:nvSpPr>
          <p:cNvPr id="6" name="正方形/長方形 5"/>
          <p:cNvSpPr/>
          <p:nvPr/>
        </p:nvSpPr>
        <p:spPr>
          <a:xfrm rot="16200000">
            <a:off x="5113250" y="4024649"/>
            <a:ext cx="2858357" cy="22322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 name="直線コネクタ 6"/>
          <p:cNvCxnSpPr>
            <a:cxnSpLocks/>
          </p:cNvCxnSpPr>
          <p:nvPr/>
        </p:nvCxnSpPr>
        <p:spPr>
          <a:xfrm rot="16200000">
            <a:off x="5750341" y="5706549"/>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rot="16200000">
            <a:off x="5750341" y="5562533"/>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a:cxnSpLocks/>
          </p:cNvCxnSpPr>
          <p:nvPr/>
        </p:nvCxnSpPr>
        <p:spPr>
          <a:xfrm rot="16200000">
            <a:off x="5750341" y="5418517"/>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a:cxnSpLocks/>
          </p:cNvCxnSpPr>
          <p:nvPr/>
        </p:nvCxnSpPr>
        <p:spPr>
          <a:xfrm rot="16200000">
            <a:off x="5750341" y="527450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a:cxnSpLocks/>
          </p:cNvCxnSpPr>
          <p:nvPr/>
        </p:nvCxnSpPr>
        <p:spPr>
          <a:xfrm rot="16200000">
            <a:off x="5750341" y="513048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cxnSpLocks/>
          </p:cNvCxnSpPr>
          <p:nvPr/>
        </p:nvCxnSpPr>
        <p:spPr>
          <a:xfrm rot="16200000">
            <a:off x="5750341" y="4986469"/>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p:nvCxnSpPr>
        <p:spPr>
          <a:xfrm rot="16200000">
            <a:off x="5750341" y="4842453"/>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a:cxnSpLocks/>
          </p:cNvCxnSpPr>
          <p:nvPr/>
        </p:nvCxnSpPr>
        <p:spPr>
          <a:xfrm rot="16200000">
            <a:off x="5750341" y="4698437"/>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cxnSpLocks/>
          </p:cNvCxnSpPr>
          <p:nvPr/>
        </p:nvCxnSpPr>
        <p:spPr>
          <a:xfrm rot="16200000">
            <a:off x="5750341" y="455442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rot="16200000">
            <a:off x="5750341" y="441040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cxnSpLocks/>
          </p:cNvCxnSpPr>
          <p:nvPr/>
        </p:nvCxnSpPr>
        <p:spPr>
          <a:xfrm rot="16200000">
            <a:off x="5750341" y="599458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rot="16200000">
            <a:off x="5750341" y="585056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p:nvCxnSpPr>
        <p:spPr>
          <a:xfrm rot="16200000">
            <a:off x="7334517" y="5706549"/>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cxnSpLocks/>
          </p:cNvCxnSpPr>
          <p:nvPr/>
        </p:nvCxnSpPr>
        <p:spPr>
          <a:xfrm rot="16200000">
            <a:off x="7334517" y="5562533"/>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cxnSpLocks/>
          </p:cNvCxnSpPr>
          <p:nvPr/>
        </p:nvCxnSpPr>
        <p:spPr>
          <a:xfrm rot="16200000">
            <a:off x="7334517" y="5418517"/>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p:cNvCxnSpPr>
          <p:nvPr/>
        </p:nvCxnSpPr>
        <p:spPr>
          <a:xfrm rot="16200000">
            <a:off x="7334517" y="527450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cxnSpLocks/>
          </p:cNvCxnSpPr>
          <p:nvPr/>
        </p:nvCxnSpPr>
        <p:spPr>
          <a:xfrm rot="16200000">
            <a:off x="7334517" y="513048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cxnSpLocks/>
          </p:cNvCxnSpPr>
          <p:nvPr/>
        </p:nvCxnSpPr>
        <p:spPr>
          <a:xfrm rot="16200000">
            <a:off x="7334517" y="4986469"/>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cxnSpLocks/>
          </p:cNvCxnSpPr>
          <p:nvPr/>
        </p:nvCxnSpPr>
        <p:spPr>
          <a:xfrm rot="16200000">
            <a:off x="7334517" y="4842453"/>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cxnSpLocks/>
          </p:cNvCxnSpPr>
          <p:nvPr/>
        </p:nvCxnSpPr>
        <p:spPr>
          <a:xfrm rot="16200000">
            <a:off x="7334517" y="4698437"/>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a:cxnSpLocks/>
          </p:cNvCxnSpPr>
          <p:nvPr/>
        </p:nvCxnSpPr>
        <p:spPr>
          <a:xfrm rot="16200000">
            <a:off x="7334517" y="455442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rot="16200000">
            <a:off x="7334517" y="441040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cxnSpLocks/>
          </p:cNvCxnSpPr>
          <p:nvPr/>
        </p:nvCxnSpPr>
        <p:spPr>
          <a:xfrm rot="16200000">
            <a:off x="7334517" y="5994581"/>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a:cxnSpLocks/>
          </p:cNvCxnSpPr>
          <p:nvPr/>
        </p:nvCxnSpPr>
        <p:spPr>
          <a:xfrm rot="16200000">
            <a:off x="7334517" y="5850565"/>
            <a:ext cx="0" cy="21602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cxnSpLocks/>
          </p:cNvCxnSpPr>
          <p:nvPr/>
        </p:nvCxnSpPr>
        <p:spPr>
          <a:xfrm rot="16200000">
            <a:off x="6542429" y="3834341"/>
            <a:ext cx="0" cy="1368152"/>
          </a:xfrm>
          <a:prstGeom prst="line">
            <a:avLst/>
          </a:prstGeom>
          <a:ln w="381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2" name="角丸四角形 33"/>
          <p:cNvSpPr/>
          <p:nvPr/>
        </p:nvSpPr>
        <p:spPr>
          <a:xfrm>
            <a:off x="5930361" y="4014363"/>
            <a:ext cx="1224136" cy="432044"/>
          </a:xfrm>
          <a:prstGeom prst="roundRect">
            <a:avLst/>
          </a:prstGeom>
        </p:spPr>
        <p:style>
          <a:lnRef idx="2">
            <a:schemeClr val="accent1"/>
          </a:lnRef>
          <a:fillRef idx="1">
            <a:schemeClr val="lt1"/>
          </a:fillRef>
          <a:effectRef idx="0">
            <a:schemeClr val="accent1"/>
          </a:effectRef>
          <a:fontRef idx="minor">
            <a:schemeClr val="dk1"/>
          </a:fontRef>
        </p:style>
        <p:txBody>
          <a:bodyPr wrap="square" lIns="0" rIns="0" rtlCol="0" anchor="ctr"/>
          <a:lstStyle/>
          <a:p>
            <a:pPr algn="ctr"/>
            <a:r>
              <a:rPr kumimoji="1" lang="ja-JP" altLang="en-US" sz="1200" b="1" dirty="0"/>
              <a:t>光検出器</a:t>
            </a:r>
            <a:endParaRPr kumimoji="1" lang="en-US" altLang="ja-JP" sz="1200" b="1" dirty="0"/>
          </a:p>
        </p:txBody>
      </p:sp>
      <p:sp>
        <p:nvSpPr>
          <p:cNvPr id="33" name="正方形/長方形 32"/>
          <p:cNvSpPr/>
          <p:nvPr/>
        </p:nvSpPr>
        <p:spPr>
          <a:xfrm>
            <a:off x="5930361" y="6102593"/>
            <a:ext cx="1224136" cy="360040"/>
          </a:xfrm>
          <a:prstGeom prst="rect">
            <a:avLst/>
          </a:prstGeom>
        </p:spPr>
        <p:style>
          <a:lnRef idx="2">
            <a:schemeClr val="accent1"/>
          </a:lnRef>
          <a:fillRef idx="1">
            <a:schemeClr val="lt1"/>
          </a:fillRef>
          <a:effectRef idx="0">
            <a:schemeClr val="accent1"/>
          </a:effectRef>
          <a:fontRef idx="minor">
            <a:schemeClr val="dk1"/>
          </a:fontRef>
        </p:style>
        <p:txBody>
          <a:bodyPr wrap="none" rtlCol="0" anchor="ctr"/>
          <a:lstStyle/>
          <a:p>
            <a:pPr algn="ctr"/>
            <a:r>
              <a:rPr kumimoji="1" lang="ja-JP" altLang="en-US" sz="1200" b="1" dirty="0"/>
              <a:t>トラッキング面</a:t>
            </a:r>
            <a:endParaRPr kumimoji="1" lang="en-US" altLang="ja-JP" sz="1200" b="1" dirty="0"/>
          </a:p>
          <a:p>
            <a:pPr algn="ctr"/>
            <a:r>
              <a:rPr lang="en-US" altLang="ja-JP" sz="1200" b="1" dirty="0"/>
              <a:t>(MPPC)</a:t>
            </a:r>
            <a:endParaRPr kumimoji="1" lang="ja-JP" altLang="en-US" sz="1200" b="1" dirty="0"/>
          </a:p>
        </p:txBody>
      </p:sp>
      <p:cxnSp>
        <p:nvCxnSpPr>
          <p:cNvPr id="35" name="直線矢印コネクタ 34"/>
          <p:cNvCxnSpPr>
            <a:cxnSpLocks/>
          </p:cNvCxnSpPr>
          <p:nvPr/>
        </p:nvCxnSpPr>
        <p:spPr>
          <a:xfrm rot="16200000" flipH="1">
            <a:off x="6129759" y="5742553"/>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cxnSpLocks/>
          </p:cNvCxnSpPr>
          <p:nvPr/>
        </p:nvCxnSpPr>
        <p:spPr>
          <a:xfrm rot="16200000" flipV="1">
            <a:off x="6042565" y="4694245"/>
            <a:ext cx="720080" cy="2244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cxnSpLocks/>
          </p:cNvCxnSpPr>
          <p:nvPr/>
        </p:nvCxnSpPr>
        <p:spPr>
          <a:xfrm rot="16200000">
            <a:off x="6254397" y="4698437"/>
            <a:ext cx="720080" cy="2160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7889359" y="5840261"/>
            <a:ext cx="1007392" cy="276999"/>
          </a:xfrm>
          <a:prstGeom prst="rect">
            <a:avLst/>
          </a:prstGeom>
          <a:noFill/>
        </p:spPr>
        <p:txBody>
          <a:bodyPr wrap="none" rtlCol="0">
            <a:spAutoFit/>
          </a:bodyPr>
          <a:lstStyle/>
          <a:p>
            <a:r>
              <a:rPr kumimoji="1" lang="en-US" altLang="ja-JP" sz="1200" b="1" dirty="0"/>
              <a:t>Ionization</a:t>
            </a:r>
            <a:endParaRPr kumimoji="1" lang="ja-JP" altLang="en-US" sz="1200" b="1" dirty="0"/>
          </a:p>
        </p:txBody>
      </p:sp>
      <p:sp>
        <p:nvSpPr>
          <p:cNvPr id="39" name="テキスト ボックス 38"/>
          <p:cNvSpPr txBox="1"/>
          <p:nvPr/>
        </p:nvSpPr>
        <p:spPr>
          <a:xfrm>
            <a:off x="7586545" y="4038954"/>
            <a:ext cx="1542857" cy="461665"/>
          </a:xfrm>
          <a:prstGeom prst="rect">
            <a:avLst/>
          </a:prstGeom>
          <a:noFill/>
        </p:spPr>
        <p:txBody>
          <a:bodyPr wrap="square" rtlCol="0">
            <a:spAutoFit/>
          </a:bodyPr>
          <a:lstStyle/>
          <a:p>
            <a:r>
              <a:rPr kumimoji="1" lang="en-US" altLang="ja-JP" sz="1200" b="1" dirty="0" err="1"/>
              <a:t>Rercombination</a:t>
            </a:r>
            <a:r>
              <a:rPr kumimoji="1" lang="ja-JP" altLang="en-US" sz="1200" b="1" dirty="0"/>
              <a:t>光</a:t>
            </a:r>
            <a:endParaRPr kumimoji="1" lang="en-US" altLang="ja-JP" sz="1200" b="1" dirty="0"/>
          </a:p>
          <a:p>
            <a:r>
              <a:rPr lang="en-US" altLang="ja-JP" sz="1200" b="1" dirty="0"/>
              <a:t>(+Scintillation</a:t>
            </a:r>
            <a:r>
              <a:rPr lang="ja-JP" altLang="en-US" sz="1200" b="1" dirty="0"/>
              <a:t>光</a:t>
            </a:r>
            <a:r>
              <a:rPr lang="en-US" altLang="ja-JP" sz="1200" b="1" dirty="0"/>
              <a:t>)</a:t>
            </a:r>
            <a:endParaRPr kumimoji="1" lang="ja-JP" altLang="en-US" sz="1200" b="1" dirty="0"/>
          </a:p>
        </p:txBody>
      </p:sp>
      <p:cxnSp>
        <p:nvCxnSpPr>
          <p:cNvPr id="40" name="直線矢印コネクタ 39"/>
          <p:cNvCxnSpPr>
            <a:cxnSpLocks/>
          </p:cNvCxnSpPr>
          <p:nvPr/>
        </p:nvCxnSpPr>
        <p:spPr>
          <a:xfrm rot="16200000" flipV="1">
            <a:off x="7118493" y="5202493"/>
            <a:ext cx="216024" cy="12961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cxnSpLocks/>
          </p:cNvCxnSpPr>
          <p:nvPr/>
        </p:nvCxnSpPr>
        <p:spPr>
          <a:xfrm flipH="1">
            <a:off x="6690451" y="4500619"/>
            <a:ext cx="1400150" cy="21535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175799" y="5583601"/>
            <a:ext cx="328936" cy="276999"/>
          </a:xfrm>
          <a:prstGeom prst="rect">
            <a:avLst/>
          </a:prstGeom>
          <a:noFill/>
        </p:spPr>
        <p:txBody>
          <a:bodyPr wrap="none" rtlCol="0">
            <a:spAutoFit/>
          </a:bodyPr>
          <a:lstStyle/>
          <a:p>
            <a:r>
              <a:rPr kumimoji="1" lang="en-US" altLang="ja-JP" sz="1200" b="1" dirty="0">
                <a:solidFill>
                  <a:srgbClr val="FF0000"/>
                </a:solidFill>
              </a:rPr>
              <a:t>e</a:t>
            </a:r>
            <a:r>
              <a:rPr kumimoji="1" lang="en-US" altLang="ja-JP" sz="1200" b="1" baseline="30000" dirty="0">
                <a:solidFill>
                  <a:srgbClr val="FF0000"/>
                </a:solidFill>
              </a:rPr>
              <a:t>-</a:t>
            </a:r>
            <a:endParaRPr kumimoji="1" lang="ja-JP" altLang="en-US" sz="1200" b="1" baseline="30000" dirty="0">
              <a:solidFill>
                <a:srgbClr val="FF0000"/>
              </a:solidFill>
            </a:endParaRPr>
          </a:p>
        </p:txBody>
      </p:sp>
      <p:sp>
        <p:nvSpPr>
          <p:cNvPr id="43" name="テキスト ボックス 42"/>
          <p:cNvSpPr txBox="1"/>
          <p:nvPr/>
        </p:nvSpPr>
        <p:spPr>
          <a:xfrm>
            <a:off x="6114759" y="4715976"/>
            <a:ext cx="338554" cy="276999"/>
          </a:xfrm>
          <a:prstGeom prst="rect">
            <a:avLst/>
          </a:prstGeom>
          <a:noFill/>
        </p:spPr>
        <p:txBody>
          <a:bodyPr wrap="none" rtlCol="0">
            <a:spAutoFit/>
          </a:bodyPr>
          <a:lstStyle/>
          <a:p>
            <a:r>
              <a:rPr kumimoji="1" lang="ja-JP" altLang="en-US" sz="1200" b="1" dirty="0">
                <a:solidFill>
                  <a:srgbClr val="FF0000"/>
                </a:solidFill>
              </a:rPr>
              <a:t>光</a:t>
            </a:r>
          </a:p>
        </p:txBody>
      </p:sp>
      <p:sp>
        <p:nvSpPr>
          <p:cNvPr id="44" name="テキスト ボックス 43"/>
          <p:cNvSpPr txBox="1"/>
          <p:nvPr/>
        </p:nvSpPr>
        <p:spPr>
          <a:xfrm>
            <a:off x="6194384" y="3724479"/>
            <a:ext cx="1672253" cy="276999"/>
          </a:xfrm>
          <a:prstGeom prst="rect">
            <a:avLst/>
          </a:prstGeom>
          <a:noFill/>
        </p:spPr>
        <p:txBody>
          <a:bodyPr wrap="none" rtlCol="0">
            <a:spAutoFit/>
          </a:bodyPr>
          <a:lstStyle/>
          <a:p>
            <a:r>
              <a:rPr kumimoji="1" lang="ja-JP" altLang="en-US" sz="1200" b="1" dirty="0"/>
              <a:t>キセノンガス</a:t>
            </a:r>
            <a:r>
              <a:rPr kumimoji="1" lang="en-US" altLang="ja-JP" sz="1200" b="1" dirty="0"/>
              <a:t>10</a:t>
            </a:r>
            <a:r>
              <a:rPr kumimoji="1" lang="ja-JP" altLang="en-US" sz="1200" b="1" dirty="0"/>
              <a:t>気圧</a:t>
            </a:r>
            <a:endParaRPr kumimoji="1" lang="ja-JP" altLang="en-US" sz="1200" b="1" baseline="30000" dirty="0"/>
          </a:p>
        </p:txBody>
      </p:sp>
      <p:cxnSp>
        <p:nvCxnSpPr>
          <p:cNvPr id="45" name="直線矢印コネクタ 44"/>
          <p:cNvCxnSpPr>
            <a:cxnSpLocks/>
          </p:cNvCxnSpPr>
          <p:nvPr/>
        </p:nvCxnSpPr>
        <p:spPr>
          <a:xfrm rot="16200000" flipH="1">
            <a:off x="6057751" y="5742553"/>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a:cxnSpLocks/>
          </p:cNvCxnSpPr>
          <p:nvPr/>
        </p:nvCxnSpPr>
        <p:spPr>
          <a:xfrm rot="16200000" flipH="1">
            <a:off x="6201767" y="5742553"/>
            <a:ext cx="72008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468" y="4091665"/>
            <a:ext cx="3974811" cy="2541787"/>
          </a:xfrm>
          <a:prstGeom prst="rect">
            <a:avLst/>
          </a:prstGeom>
        </p:spPr>
      </p:pic>
      <p:sp>
        <p:nvSpPr>
          <p:cNvPr id="82" name="正方形/長方形 81"/>
          <p:cNvSpPr/>
          <p:nvPr/>
        </p:nvSpPr>
        <p:spPr>
          <a:xfrm>
            <a:off x="628649" y="3917950"/>
            <a:ext cx="4241801" cy="27495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4" name="直線コネクタ 83"/>
          <p:cNvCxnSpPr>
            <a:cxnSpLocks/>
          </p:cNvCxnSpPr>
          <p:nvPr/>
        </p:nvCxnSpPr>
        <p:spPr>
          <a:xfrm>
            <a:off x="4847927" y="3917950"/>
            <a:ext cx="1641872" cy="13205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a:cxnSpLocks/>
          </p:cNvCxnSpPr>
          <p:nvPr/>
        </p:nvCxnSpPr>
        <p:spPr>
          <a:xfrm flipV="1">
            <a:off x="4873826" y="5274500"/>
            <a:ext cx="1612509" cy="135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爆発 1 36"/>
          <p:cNvSpPr/>
          <p:nvPr/>
        </p:nvSpPr>
        <p:spPr>
          <a:xfrm rot="16200000">
            <a:off x="6326405" y="5130485"/>
            <a:ext cx="360040" cy="288032"/>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5196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0"/>
            <a:ext cx="7886700" cy="1325563"/>
          </a:xfrm>
        </p:spPr>
        <p:txBody>
          <a:bodyPr/>
          <a:lstStyle/>
          <a:p>
            <a:r>
              <a:rPr kumimoji="1" lang="ja-JP" altLang="en-US" dirty="0"/>
              <a:t>先行研究（</a:t>
            </a:r>
            <a:r>
              <a:rPr kumimoji="1" lang="en-US" altLang="ja-JP" dirty="0"/>
              <a:t>NEXT</a:t>
            </a:r>
            <a:r>
              <a:rPr kumimoji="1" lang="ja-JP" altLang="en-US" dirty="0"/>
              <a:t>）</a:t>
            </a:r>
          </a:p>
        </p:txBody>
      </p:sp>
      <p:sp>
        <p:nvSpPr>
          <p:cNvPr id="3" name="コンテンツ プレースホルダー 2"/>
          <p:cNvSpPr>
            <a:spLocks noGrp="1"/>
          </p:cNvSpPr>
          <p:nvPr>
            <p:ph idx="1"/>
          </p:nvPr>
        </p:nvSpPr>
        <p:spPr>
          <a:xfrm>
            <a:off x="177800" y="1138807"/>
            <a:ext cx="5406897" cy="5258651"/>
          </a:xfrm>
        </p:spPr>
        <p:txBody>
          <a:bodyPr/>
          <a:lstStyle/>
          <a:p>
            <a:r>
              <a:rPr kumimoji="1" lang="en-US" altLang="ja-JP" dirty="0" err="1"/>
              <a:t>Xe</a:t>
            </a:r>
            <a:r>
              <a:rPr kumimoji="1" lang="ja-JP" altLang="en-US" dirty="0"/>
              <a:t>に</a:t>
            </a:r>
            <a:r>
              <a:rPr kumimoji="1" lang="en-US" altLang="ja-JP" dirty="0"/>
              <a:t>TMA</a:t>
            </a:r>
            <a:r>
              <a:rPr kumimoji="1" lang="ja-JP" altLang="en-US" dirty="0"/>
              <a:t>を混ぜた</a:t>
            </a:r>
            <a:r>
              <a:rPr kumimoji="1" lang="en-US" altLang="ja-JP" dirty="0"/>
              <a:t>R&amp;D</a:t>
            </a:r>
          </a:p>
          <a:p>
            <a:pPr lvl="1"/>
            <a:r>
              <a:rPr kumimoji="1" lang="ja-JP" altLang="en-US" dirty="0"/>
              <a:t>電子の冷却・ペニング効果・波長変換、を期待</a:t>
            </a:r>
            <a:endParaRPr kumimoji="1" lang="en-US" altLang="ja-JP" dirty="0"/>
          </a:p>
          <a:p>
            <a:pPr lvl="1"/>
            <a:endParaRPr kumimoji="1" lang="en-US" altLang="ja-JP" dirty="0"/>
          </a:p>
          <a:p>
            <a:r>
              <a:rPr lang="ja-JP" altLang="en-US" dirty="0"/>
              <a:t>測定結果</a:t>
            </a:r>
            <a:endParaRPr kumimoji="1" lang="en-US" altLang="ja-JP" dirty="0"/>
          </a:p>
          <a:p>
            <a:pPr lvl="1"/>
            <a:r>
              <a:rPr lang="ja-JP" altLang="en-US" dirty="0"/>
              <a:t>電離信号の角度依存性を検出</a:t>
            </a:r>
            <a:br>
              <a:rPr lang="en-US" altLang="ja-JP" dirty="0"/>
            </a:br>
            <a:r>
              <a:rPr lang="en-US" altLang="ja-JP" sz="1600" dirty="0" err="1">
                <a:ea typeface="ＭＳ ゴシック" panose="020B0609070205080204" pitchFamily="49" charset="-128"/>
              </a:rPr>
              <a:t>PoS</a:t>
            </a:r>
            <a:r>
              <a:rPr lang="en-US" altLang="ja-JP" sz="1600" dirty="0">
                <a:ea typeface="ＭＳ ゴシック" panose="020B0609070205080204" pitchFamily="49" charset="-128"/>
              </a:rPr>
              <a:t> (TIPP2014) 057</a:t>
            </a:r>
            <a:br>
              <a:rPr lang="en-US" altLang="ja-JP" sz="1600" dirty="0">
                <a:ea typeface="ＭＳ ゴシック" panose="020B0609070205080204" pitchFamily="49" charset="-128"/>
              </a:rPr>
            </a:br>
            <a:endParaRPr lang="en-US" altLang="ja-JP" sz="1000" dirty="0">
              <a:ea typeface="ＭＳ ゴシック" panose="020B0609070205080204" pitchFamily="49" charset="-128"/>
            </a:endParaRPr>
          </a:p>
          <a:p>
            <a:pPr lvl="1"/>
            <a:r>
              <a:rPr kumimoji="1" lang="ja-JP" altLang="en-US" dirty="0"/>
              <a:t>発光が抑制されてしまう</a:t>
            </a:r>
            <a:br>
              <a:rPr lang="en-US" altLang="ja-JP" dirty="0"/>
            </a:br>
            <a:r>
              <a:rPr lang="en-US" altLang="ja-JP" sz="1600" dirty="0">
                <a:ea typeface="ＭＳ ゴシック" panose="020B0609070205080204" pitchFamily="49" charset="-128"/>
              </a:rPr>
              <a:t>J.</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Phys.</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Conf.</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Ser.</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650</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(2015)</a:t>
            </a:r>
            <a:r>
              <a:rPr lang="ja-JP" altLang="en-US" sz="1600" dirty="0">
                <a:ea typeface="ＭＳ ゴシック" panose="020B0609070205080204" pitchFamily="49" charset="-128"/>
              </a:rPr>
              <a:t> </a:t>
            </a:r>
            <a:r>
              <a:rPr lang="en-US" altLang="ja-JP" sz="1600" dirty="0">
                <a:ea typeface="ＭＳ ゴシック" panose="020B0609070205080204" pitchFamily="49" charset="-128"/>
              </a:rPr>
              <a:t>012012</a:t>
            </a:r>
          </a:p>
          <a:p>
            <a:pPr lvl="1"/>
            <a:endParaRPr kumimoji="1" lang="en-US" altLang="ja-JP" dirty="0"/>
          </a:p>
          <a:p>
            <a:r>
              <a:rPr kumimoji="1" lang="ja-JP" altLang="en-US" dirty="0"/>
              <a:t>エネルギーと角度の</a:t>
            </a:r>
            <a:r>
              <a:rPr kumimoji="1" lang="en-US" altLang="ja-JP" dirty="0"/>
              <a:t>2</a:t>
            </a:r>
            <a:r>
              <a:rPr kumimoji="1" lang="ja-JP" altLang="en-US" dirty="0" err="1"/>
              <a:t>つの</a:t>
            </a:r>
            <a:r>
              <a:rPr kumimoji="1" lang="ja-JP" altLang="en-US" dirty="0"/>
              <a:t>情報が欲しいので、光らないと方向感度のある暗黒物質探索は難しい</a:t>
            </a:r>
          </a:p>
        </p:txBody>
      </p:sp>
      <p:pic>
        <p:nvPicPr>
          <p:cNvPr id="7" name="図 6"/>
          <p:cNvPicPr>
            <a:picLocks noChangeAspect="1"/>
          </p:cNvPicPr>
          <p:nvPr/>
        </p:nvPicPr>
        <p:blipFill rotWithShape="1">
          <a:blip r:embed="rId2"/>
          <a:srcRect l="18903" t="50683" r="43177" b="19253"/>
          <a:stretch/>
        </p:blipFill>
        <p:spPr>
          <a:xfrm>
            <a:off x="5619638" y="4070171"/>
            <a:ext cx="3402240" cy="2693954"/>
          </a:xfrm>
          <a:prstGeom prst="rect">
            <a:avLst/>
          </a:prstGeom>
          <a:ln>
            <a:noFill/>
          </a:ln>
        </p:spPr>
      </p:pic>
      <p:pic>
        <p:nvPicPr>
          <p:cNvPr id="8" name="図 7"/>
          <p:cNvPicPr>
            <a:picLocks noChangeAspect="1"/>
          </p:cNvPicPr>
          <p:nvPr/>
        </p:nvPicPr>
        <p:blipFill rotWithShape="1">
          <a:blip r:embed="rId3"/>
          <a:srcRect l="19142" t="26870" r="23202" b="31088"/>
          <a:stretch/>
        </p:blipFill>
        <p:spPr>
          <a:xfrm>
            <a:off x="5782245" y="553638"/>
            <a:ext cx="3239633" cy="2359266"/>
          </a:xfrm>
          <a:prstGeom prst="rect">
            <a:avLst/>
          </a:prstGeom>
          <a:ln>
            <a:noFill/>
          </a:ln>
        </p:spPr>
      </p:pic>
      <p:sp>
        <p:nvSpPr>
          <p:cNvPr id="9" name="正方形/長方形 8"/>
          <p:cNvSpPr/>
          <p:nvPr/>
        </p:nvSpPr>
        <p:spPr>
          <a:xfrm rot="16200000">
            <a:off x="5134946" y="1436438"/>
            <a:ext cx="1294599" cy="32521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電離信号</a:t>
            </a:r>
            <a:endParaRPr kumimoji="1" lang="en-US" altLang="ja-JP" dirty="0"/>
          </a:p>
        </p:txBody>
      </p:sp>
      <p:sp>
        <p:nvSpPr>
          <p:cNvPr id="16" name="正方形/長方形 15"/>
          <p:cNvSpPr/>
          <p:nvPr/>
        </p:nvSpPr>
        <p:spPr>
          <a:xfrm>
            <a:off x="6566191" y="3543218"/>
            <a:ext cx="1797050" cy="52695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en-US" altLang="ja-JP" dirty="0"/>
              <a:t>TMA</a:t>
            </a:r>
            <a:r>
              <a:rPr kumimoji="1" lang="ja-JP" altLang="en-US" dirty="0"/>
              <a:t>を混ぜると発光量が減る</a:t>
            </a:r>
            <a:endParaRPr kumimoji="1" lang="en-US" altLang="ja-JP" dirty="0"/>
          </a:p>
        </p:txBody>
      </p:sp>
      <p:sp>
        <p:nvSpPr>
          <p:cNvPr id="20" name="矢印: 下 19"/>
          <p:cNvSpPr/>
          <p:nvPr/>
        </p:nvSpPr>
        <p:spPr>
          <a:xfrm>
            <a:off x="7065028" y="5565861"/>
            <a:ext cx="622300" cy="469912"/>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13" name="直線矢印コネクタ 12"/>
          <p:cNvCxnSpPr>
            <a:cxnSpLocks/>
          </p:cNvCxnSpPr>
          <p:nvPr/>
        </p:nvCxnSpPr>
        <p:spPr>
          <a:xfrm>
            <a:off x="7065028" y="3995063"/>
            <a:ext cx="405800" cy="1764043"/>
          </a:xfrm>
          <a:prstGeom prst="straightConnector1">
            <a:avLst/>
          </a:prstGeom>
          <a:ln>
            <a:round/>
            <a:headEnd type="none"/>
            <a:tailEnd type="oval"/>
          </a:ln>
        </p:spPr>
        <p:style>
          <a:lnRef idx="1">
            <a:schemeClr val="dk1"/>
          </a:lnRef>
          <a:fillRef idx="0">
            <a:schemeClr val="dk1"/>
          </a:fillRef>
          <a:effectRef idx="0">
            <a:schemeClr val="dk1"/>
          </a:effectRef>
          <a:fontRef idx="minor">
            <a:schemeClr val="tx1"/>
          </a:fontRef>
        </p:style>
      </p:cxnSp>
      <p:sp>
        <p:nvSpPr>
          <p:cNvPr id="26" name="矢印: 上下 25"/>
          <p:cNvSpPr/>
          <p:nvPr/>
        </p:nvSpPr>
        <p:spPr>
          <a:xfrm>
            <a:off x="7143941" y="836241"/>
            <a:ext cx="298450" cy="546100"/>
          </a:xfrm>
          <a:prstGeom prst="up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27" name="直線矢印コネクタ 26"/>
          <p:cNvCxnSpPr>
            <a:cxnSpLocks/>
          </p:cNvCxnSpPr>
          <p:nvPr/>
        </p:nvCxnSpPr>
        <p:spPr>
          <a:xfrm>
            <a:off x="7065029" y="506863"/>
            <a:ext cx="235117" cy="500094"/>
          </a:xfrm>
          <a:prstGeom prst="straightConnector1">
            <a:avLst/>
          </a:prstGeom>
          <a:ln>
            <a:round/>
            <a:headEnd type="none"/>
            <a:tailEnd type="oval"/>
          </a:ln>
        </p:spPr>
        <p:style>
          <a:lnRef idx="1">
            <a:schemeClr val="dk1"/>
          </a:lnRef>
          <a:fillRef idx="0">
            <a:schemeClr val="dk1"/>
          </a:fillRef>
          <a:effectRef idx="0">
            <a:schemeClr val="dk1"/>
          </a:effectRef>
          <a:fontRef idx="minor">
            <a:schemeClr val="tx1"/>
          </a:fontRef>
        </p:style>
      </p:cxnSp>
      <p:sp>
        <p:nvSpPr>
          <p:cNvPr id="29" name="正方形/長方形 28"/>
          <p:cNvSpPr/>
          <p:nvPr/>
        </p:nvSpPr>
        <p:spPr>
          <a:xfrm>
            <a:off x="6831922" y="138139"/>
            <a:ext cx="1220936" cy="40466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dirty="0"/>
              <a:t>角度依存</a:t>
            </a:r>
            <a:endParaRPr kumimoji="1" lang="en-US" altLang="ja-JP" dirty="0"/>
          </a:p>
        </p:txBody>
      </p:sp>
      <p:sp>
        <p:nvSpPr>
          <p:cNvPr id="32" name="正方形/長方形 31"/>
          <p:cNvSpPr/>
          <p:nvPr/>
        </p:nvSpPr>
        <p:spPr>
          <a:xfrm>
            <a:off x="6210883" y="2768436"/>
            <a:ext cx="2507667" cy="366027"/>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a:t>α</a:t>
            </a:r>
            <a:r>
              <a:rPr kumimoji="1" lang="ja-JP" altLang="en-US" dirty="0"/>
              <a:t>線（</a:t>
            </a:r>
            <a:r>
              <a:rPr kumimoji="1" lang="en-US" altLang="ja-JP" dirty="0"/>
              <a:t>5MeV</a:t>
            </a:r>
            <a:r>
              <a:rPr kumimoji="1" lang="ja-JP" altLang="en-US" dirty="0"/>
              <a:t>）の角度</a:t>
            </a:r>
            <a:endParaRPr kumimoji="1" lang="en-US" altLang="ja-JP" dirty="0"/>
          </a:p>
        </p:txBody>
      </p:sp>
      <p:sp>
        <p:nvSpPr>
          <p:cNvPr id="33" name="正方形/長方形 32"/>
          <p:cNvSpPr/>
          <p:nvPr/>
        </p:nvSpPr>
        <p:spPr>
          <a:xfrm>
            <a:off x="7028243" y="6397458"/>
            <a:ext cx="852282" cy="29155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電場</a:t>
            </a:r>
          </a:p>
        </p:txBody>
      </p:sp>
      <p:sp>
        <p:nvSpPr>
          <p:cNvPr id="34" name="正方形/長方形 33"/>
          <p:cNvSpPr/>
          <p:nvPr/>
        </p:nvSpPr>
        <p:spPr>
          <a:xfrm rot="16200000">
            <a:off x="5177425" y="5101983"/>
            <a:ext cx="1106106" cy="29155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発光量</a:t>
            </a:r>
          </a:p>
        </p:txBody>
      </p:sp>
    </p:spTree>
    <p:extLst>
      <p:ext uri="{BB962C8B-B14F-4D97-AF65-F5344CB8AC3E}">
        <p14:creationId xmlns:p14="http://schemas.microsoft.com/office/powerpoint/2010/main" val="2960078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4500" y="266700"/>
            <a:ext cx="8242300" cy="1325563"/>
          </a:xfrm>
        </p:spPr>
        <p:txBody>
          <a:bodyPr/>
          <a:lstStyle/>
          <a:p>
            <a:r>
              <a:rPr lang="ja-JP" altLang="en-US" dirty="0"/>
              <a:t>シンチレーション光の波形解析案</a:t>
            </a:r>
            <a:endParaRPr kumimoji="1" lang="ja-JP" altLang="en-US" dirty="0"/>
          </a:p>
        </p:txBody>
      </p:sp>
      <p:sp>
        <p:nvSpPr>
          <p:cNvPr id="3" name="コンテンツ プレースホルダー 2"/>
          <p:cNvSpPr>
            <a:spLocks noGrp="1"/>
          </p:cNvSpPr>
          <p:nvPr>
            <p:ph idx="1"/>
          </p:nvPr>
        </p:nvSpPr>
        <p:spPr>
          <a:xfrm>
            <a:off x="544686" y="1638300"/>
            <a:ext cx="7996063" cy="4781550"/>
          </a:xfrm>
        </p:spPr>
        <p:txBody>
          <a:bodyPr/>
          <a:lstStyle/>
          <a:p>
            <a:r>
              <a:rPr lang="ja-JP" altLang="en-US" dirty="0"/>
              <a:t>発光が見たいのでキセノン</a:t>
            </a:r>
            <a:r>
              <a:rPr lang="en-US" altLang="ja-JP" dirty="0"/>
              <a:t>100%</a:t>
            </a:r>
            <a:r>
              <a:rPr lang="ja-JP" altLang="en-US" dirty="0"/>
              <a:t>を使う</a:t>
            </a:r>
            <a:endParaRPr lang="en-US" altLang="ja-JP" dirty="0"/>
          </a:p>
          <a:p>
            <a:r>
              <a:rPr lang="ja-JP" altLang="en-US" dirty="0"/>
              <a:t>再結合光は電子がイオンに出会うのに時間がかかるため、脱励起光（いわゆるシンチレーション光）よりも遅れて検出されるはず（</a:t>
            </a:r>
            <a:r>
              <a:rPr lang="en-US" altLang="ja-JP" dirty="0"/>
              <a:t>w/</a:t>
            </a:r>
            <a:r>
              <a:rPr lang="ja-JP" altLang="en-US" dirty="0"/>
              <a:t> 市川さん）</a:t>
            </a:r>
            <a:endParaRPr lang="en-US" altLang="ja-JP" dirty="0"/>
          </a:p>
          <a:p>
            <a:endParaRPr kumimoji="1" lang="ja-JP" altLang="en-US" dirty="0"/>
          </a:p>
        </p:txBody>
      </p:sp>
      <p:cxnSp>
        <p:nvCxnSpPr>
          <p:cNvPr id="6" name="直線矢印コネクタ 5"/>
          <p:cNvCxnSpPr>
            <a:cxnSpLocks/>
          </p:cNvCxnSpPr>
          <p:nvPr/>
        </p:nvCxnSpPr>
        <p:spPr>
          <a:xfrm flipV="1">
            <a:off x="1676400" y="5654677"/>
            <a:ext cx="5105400" cy="190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正方形/長方形 14"/>
          <p:cNvSpPr/>
          <p:nvPr/>
        </p:nvSpPr>
        <p:spPr>
          <a:xfrm>
            <a:off x="6866142" y="5527947"/>
            <a:ext cx="852282" cy="291559"/>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時間</a:t>
            </a:r>
          </a:p>
        </p:txBody>
      </p:sp>
      <p:sp>
        <p:nvSpPr>
          <p:cNvPr id="14" name="フリーフォーム: 図形 13"/>
          <p:cNvSpPr/>
          <p:nvPr/>
        </p:nvSpPr>
        <p:spPr>
          <a:xfrm>
            <a:off x="2127439" y="3807096"/>
            <a:ext cx="3270250" cy="1720851"/>
          </a:xfrm>
          <a:custGeom>
            <a:avLst/>
            <a:gdLst>
              <a:gd name="connsiteX0" fmla="*/ 0 w 3270250"/>
              <a:gd name="connsiteY0" fmla="*/ 1625600 h 1720851"/>
              <a:gd name="connsiteX1" fmla="*/ 228600 w 3270250"/>
              <a:gd name="connsiteY1" fmla="*/ 1600200 h 1720851"/>
              <a:gd name="connsiteX2" fmla="*/ 444500 w 3270250"/>
              <a:gd name="connsiteY2" fmla="*/ 1606550 h 1720851"/>
              <a:gd name="connsiteX3" fmla="*/ 482600 w 3270250"/>
              <a:gd name="connsiteY3" fmla="*/ 1612900 h 1720851"/>
              <a:gd name="connsiteX4" fmla="*/ 609600 w 3270250"/>
              <a:gd name="connsiteY4" fmla="*/ 1625600 h 1720851"/>
              <a:gd name="connsiteX5" fmla="*/ 647700 w 3270250"/>
              <a:gd name="connsiteY5" fmla="*/ 1638300 h 1720851"/>
              <a:gd name="connsiteX6" fmla="*/ 901700 w 3270250"/>
              <a:gd name="connsiteY6" fmla="*/ 1631950 h 1720851"/>
              <a:gd name="connsiteX7" fmla="*/ 895350 w 3270250"/>
              <a:gd name="connsiteY7" fmla="*/ 800100 h 1720851"/>
              <a:gd name="connsiteX8" fmla="*/ 882650 w 3270250"/>
              <a:gd name="connsiteY8" fmla="*/ 654050 h 1720851"/>
              <a:gd name="connsiteX9" fmla="*/ 908050 w 3270250"/>
              <a:gd name="connsiteY9" fmla="*/ 184150 h 1720851"/>
              <a:gd name="connsiteX10" fmla="*/ 920750 w 3270250"/>
              <a:gd name="connsiteY10" fmla="*/ 146050 h 1720851"/>
              <a:gd name="connsiteX11" fmla="*/ 927100 w 3270250"/>
              <a:gd name="connsiteY11" fmla="*/ 114300 h 1720851"/>
              <a:gd name="connsiteX12" fmla="*/ 939800 w 3270250"/>
              <a:gd name="connsiteY12" fmla="*/ 63500 h 1720851"/>
              <a:gd name="connsiteX13" fmla="*/ 946150 w 3270250"/>
              <a:gd name="connsiteY13" fmla="*/ 25400 h 1720851"/>
              <a:gd name="connsiteX14" fmla="*/ 958850 w 3270250"/>
              <a:gd name="connsiteY14" fmla="*/ 0 h 1720851"/>
              <a:gd name="connsiteX15" fmla="*/ 984250 w 3270250"/>
              <a:gd name="connsiteY15" fmla="*/ 12700 h 1720851"/>
              <a:gd name="connsiteX16" fmla="*/ 1009650 w 3270250"/>
              <a:gd name="connsiteY16" fmla="*/ 50800 h 1720851"/>
              <a:gd name="connsiteX17" fmla="*/ 1016000 w 3270250"/>
              <a:gd name="connsiteY17" fmla="*/ 88900 h 1720851"/>
              <a:gd name="connsiteX18" fmla="*/ 1028700 w 3270250"/>
              <a:gd name="connsiteY18" fmla="*/ 107950 h 1720851"/>
              <a:gd name="connsiteX19" fmla="*/ 1047750 w 3270250"/>
              <a:gd name="connsiteY19" fmla="*/ 342900 h 1720851"/>
              <a:gd name="connsiteX20" fmla="*/ 1054100 w 3270250"/>
              <a:gd name="connsiteY20" fmla="*/ 406400 h 1720851"/>
              <a:gd name="connsiteX21" fmla="*/ 1066800 w 3270250"/>
              <a:gd name="connsiteY21" fmla="*/ 444500 h 1720851"/>
              <a:gd name="connsiteX22" fmla="*/ 1079500 w 3270250"/>
              <a:gd name="connsiteY22" fmla="*/ 514350 h 1720851"/>
              <a:gd name="connsiteX23" fmla="*/ 1098550 w 3270250"/>
              <a:gd name="connsiteY23" fmla="*/ 704850 h 1720851"/>
              <a:gd name="connsiteX24" fmla="*/ 1104900 w 3270250"/>
              <a:gd name="connsiteY24" fmla="*/ 742950 h 1720851"/>
              <a:gd name="connsiteX25" fmla="*/ 1117600 w 3270250"/>
              <a:gd name="connsiteY25" fmla="*/ 793750 h 1720851"/>
              <a:gd name="connsiteX26" fmla="*/ 1136650 w 3270250"/>
              <a:gd name="connsiteY26" fmla="*/ 901700 h 1720851"/>
              <a:gd name="connsiteX27" fmla="*/ 1193800 w 3270250"/>
              <a:gd name="connsiteY27" fmla="*/ 1003300 h 1720851"/>
              <a:gd name="connsiteX28" fmla="*/ 1244600 w 3270250"/>
              <a:gd name="connsiteY28" fmla="*/ 1060450 h 1720851"/>
              <a:gd name="connsiteX29" fmla="*/ 1276350 w 3270250"/>
              <a:gd name="connsiteY29" fmla="*/ 1098550 h 1720851"/>
              <a:gd name="connsiteX30" fmla="*/ 1314450 w 3270250"/>
              <a:gd name="connsiteY30" fmla="*/ 1162050 h 1720851"/>
              <a:gd name="connsiteX31" fmla="*/ 1416050 w 3270250"/>
              <a:gd name="connsiteY31" fmla="*/ 1263650 h 1720851"/>
              <a:gd name="connsiteX32" fmla="*/ 1460500 w 3270250"/>
              <a:gd name="connsiteY32" fmla="*/ 1308100 h 1720851"/>
              <a:gd name="connsiteX33" fmla="*/ 1511300 w 3270250"/>
              <a:gd name="connsiteY33" fmla="*/ 1352550 h 1720851"/>
              <a:gd name="connsiteX34" fmla="*/ 1625600 w 3270250"/>
              <a:gd name="connsiteY34" fmla="*/ 1422400 h 1720851"/>
              <a:gd name="connsiteX35" fmla="*/ 1663700 w 3270250"/>
              <a:gd name="connsiteY35" fmla="*/ 1428750 h 1720851"/>
              <a:gd name="connsiteX36" fmla="*/ 1714500 w 3270250"/>
              <a:gd name="connsiteY36" fmla="*/ 1441450 h 1720851"/>
              <a:gd name="connsiteX37" fmla="*/ 1765300 w 3270250"/>
              <a:gd name="connsiteY37" fmla="*/ 1447800 h 1720851"/>
              <a:gd name="connsiteX38" fmla="*/ 1828800 w 3270250"/>
              <a:gd name="connsiteY38" fmla="*/ 1473200 h 1720851"/>
              <a:gd name="connsiteX39" fmla="*/ 1860550 w 3270250"/>
              <a:gd name="connsiteY39" fmla="*/ 1479550 h 1720851"/>
              <a:gd name="connsiteX40" fmla="*/ 1911350 w 3270250"/>
              <a:gd name="connsiteY40" fmla="*/ 1492250 h 1720851"/>
              <a:gd name="connsiteX41" fmla="*/ 2032000 w 3270250"/>
              <a:gd name="connsiteY41" fmla="*/ 1524000 h 1720851"/>
              <a:gd name="connsiteX42" fmla="*/ 2120900 w 3270250"/>
              <a:gd name="connsiteY42" fmla="*/ 1555750 h 1720851"/>
              <a:gd name="connsiteX43" fmla="*/ 2216150 w 3270250"/>
              <a:gd name="connsiteY43" fmla="*/ 1587500 h 1720851"/>
              <a:gd name="connsiteX44" fmla="*/ 2247900 w 3270250"/>
              <a:gd name="connsiteY44" fmla="*/ 1600200 h 1720851"/>
              <a:gd name="connsiteX45" fmla="*/ 2311400 w 3270250"/>
              <a:gd name="connsiteY45" fmla="*/ 1606550 h 1720851"/>
              <a:gd name="connsiteX46" fmla="*/ 2457450 w 3270250"/>
              <a:gd name="connsiteY46" fmla="*/ 1638300 h 1720851"/>
              <a:gd name="connsiteX47" fmla="*/ 2495550 w 3270250"/>
              <a:gd name="connsiteY47" fmla="*/ 1651000 h 1720851"/>
              <a:gd name="connsiteX48" fmla="*/ 2673350 w 3270250"/>
              <a:gd name="connsiteY48" fmla="*/ 1670050 h 1720851"/>
              <a:gd name="connsiteX49" fmla="*/ 2800350 w 3270250"/>
              <a:gd name="connsiteY49" fmla="*/ 1689100 h 1720851"/>
              <a:gd name="connsiteX50" fmla="*/ 2940050 w 3270250"/>
              <a:gd name="connsiteY50" fmla="*/ 1708150 h 1720851"/>
              <a:gd name="connsiteX51" fmla="*/ 3270250 w 3270250"/>
              <a:gd name="connsiteY51" fmla="*/ 1720850 h 172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270250" h="1720851">
                <a:moveTo>
                  <a:pt x="0" y="1625600"/>
                </a:moveTo>
                <a:cubicBezTo>
                  <a:pt x="173786" y="1610488"/>
                  <a:pt x="97751" y="1620331"/>
                  <a:pt x="228600" y="1600200"/>
                </a:cubicBezTo>
                <a:cubicBezTo>
                  <a:pt x="300567" y="1602317"/>
                  <a:pt x="372592" y="1602955"/>
                  <a:pt x="444500" y="1606550"/>
                </a:cubicBezTo>
                <a:cubicBezTo>
                  <a:pt x="457359" y="1607193"/>
                  <a:pt x="469810" y="1611424"/>
                  <a:pt x="482600" y="1612900"/>
                </a:cubicBezTo>
                <a:cubicBezTo>
                  <a:pt x="524864" y="1617777"/>
                  <a:pt x="567267" y="1621367"/>
                  <a:pt x="609600" y="1625600"/>
                </a:cubicBezTo>
                <a:cubicBezTo>
                  <a:pt x="622300" y="1629833"/>
                  <a:pt x="634477" y="1636212"/>
                  <a:pt x="647700" y="1638300"/>
                </a:cubicBezTo>
                <a:cubicBezTo>
                  <a:pt x="738628" y="1652657"/>
                  <a:pt x="803976" y="1639189"/>
                  <a:pt x="901700" y="1631950"/>
                </a:cubicBezTo>
                <a:cubicBezTo>
                  <a:pt x="899583" y="1354667"/>
                  <a:pt x="900751" y="1077339"/>
                  <a:pt x="895350" y="800100"/>
                </a:cubicBezTo>
                <a:cubicBezTo>
                  <a:pt x="894398" y="751242"/>
                  <a:pt x="882650" y="702917"/>
                  <a:pt x="882650" y="654050"/>
                </a:cubicBezTo>
                <a:cubicBezTo>
                  <a:pt x="882650" y="545202"/>
                  <a:pt x="873869" y="329417"/>
                  <a:pt x="908050" y="184150"/>
                </a:cubicBezTo>
                <a:cubicBezTo>
                  <a:pt x="911116" y="171119"/>
                  <a:pt x="917228" y="158965"/>
                  <a:pt x="920750" y="146050"/>
                </a:cubicBezTo>
                <a:cubicBezTo>
                  <a:pt x="923590" y="135637"/>
                  <a:pt x="924673" y="124817"/>
                  <a:pt x="927100" y="114300"/>
                </a:cubicBezTo>
                <a:cubicBezTo>
                  <a:pt x="931025" y="97293"/>
                  <a:pt x="936143" y="80567"/>
                  <a:pt x="939800" y="63500"/>
                </a:cubicBezTo>
                <a:cubicBezTo>
                  <a:pt x="942498" y="50911"/>
                  <a:pt x="942450" y="37732"/>
                  <a:pt x="946150" y="25400"/>
                </a:cubicBezTo>
                <a:cubicBezTo>
                  <a:pt x="948870" y="16333"/>
                  <a:pt x="954617" y="8467"/>
                  <a:pt x="958850" y="0"/>
                </a:cubicBezTo>
                <a:cubicBezTo>
                  <a:pt x="967317" y="4233"/>
                  <a:pt x="977557" y="6007"/>
                  <a:pt x="984250" y="12700"/>
                </a:cubicBezTo>
                <a:cubicBezTo>
                  <a:pt x="995043" y="23493"/>
                  <a:pt x="1009650" y="50800"/>
                  <a:pt x="1009650" y="50800"/>
                </a:cubicBezTo>
                <a:cubicBezTo>
                  <a:pt x="1011767" y="63500"/>
                  <a:pt x="1011929" y="76686"/>
                  <a:pt x="1016000" y="88900"/>
                </a:cubicBezTo>
                <a:cubicBezTo>
                  <a:pt x="1018413" y="96140"/>
                  <a:pt x="1027753" y="100377"/>
                  <a:pt x="1028700" y="107950"/>
                </a:cubicBezTo>
                <a:cubicBezTo>
                  <a:pt x="1038446" y="185917"/>
                  <a:pt x="1039932" y="264716"/>
                  <a:pt x="1047750" y="342900"/>
                </a:cubicBezTo>
                <a:cubicBezTo>
                  <a:pt x="1049867" y="364067"/>
                  <a:pt x="1050180" y="385492"/>
                  <a:pt x="1054100" y="406400"/>
                </a:cubicBezTo>
                <a:cubicBezTo>
                  <a:pt x="1056567" y="419558"/>
                  <a:pt x="1063734" y="431469"/>
                  <a:pt x="1066800" y="444500"/>
                </a:cubicBezTo>
                <a:cubicBezTo>
                  <a:pt x="1072220" y="467536"/>
                  <a:pt x="1075267" y="491067"/>
                  <a:pt x="1079500" y="514350"/>
                </a:cubicBezTo>
                <a:cubicBezTo>
                  <a:pt x="1086734" y="608386"/>
                  <a:pt x="1085114" y="601838"/>
                  <a:pt x="1098550" y="704850"/>
                </a:cubicBezTo>
                <a:cubicBezTo>
                  <a:pt x="1100215" y="717617"/>
                  <a:pt x="1102202" y="730361"/>
                  <a:pt x="1104900" y="742950"/>
                </a:cubicBezTo>
                <a:cubicBezTo>
                  <a:pt x="1108557" y="760017"/>
                  <a:pt x="1113367" y="776817"/>
                  <a:pt x="1117600" y="793750"/>
                </a:cubicBezTo>
                <a:cubicBezTo>
                  <a:pt x="1122190" y="835062"/>
                  <a:pt x="1122659" y="862525"/>
                  <a:pt x="1136650" y="901700"/>
                </a:cubicBezTo>
                <a:cubicBezTo>
                  <a:pt x="1144731" y="924326"/>
                  <a:pt x="1186656" y="992908"/>
                  <a:pt x="1193800" y="1003300"/>
                </a:cubicBezTo>
                <a:cubicBezTo>
                  <a:pt x="1223799" y="1046935"/>
                  <a:pt x="1217935" y="1030451"/>
                  <a:pt x="1244600" y="1060450"/>
                </a:cubicBezTo>
                <a:cubicBezTo>
                  <a:pt x="1255583" y="1072806"/>
                  <a:pt x="1266984" y="1084927"/>
                  <a:pt x="1276350" y="1098550"/>
                </a:cubicBezTo>
                <a:cubicBezTo>
                  <a:pt x="1290334" y="1118891"/>
                  <a:pt x="1296996" y="1144596"/>
                  <a:pt x="1314450" y="1162050"/>
                </a:cubicBezTo>
                <a:lnTo>
                  <a:pt x="1416050" y="1263650"/>
                </a:lnTo>
                <a:lnTo>
                  <a:pt x="1460500" y="1308100"/>
                </a:lnTo>
                <a:cubicBezTo>
                  <a:pt x="1478218" y="1325818"/>
                  <a:pt x="1489012" y="1338014"/>
                  <a:pt x="1511300" y="1352550"/>
                </a:cubicBezTo>
                <a:cubicBezTo>
                  <a:pt x="1548700" y="1376941"/>
                  <a:pt x="1581556" y="1415059"/>
                  <a:pt x="1625600" y="1422400"/>
                </a:cubicBezTo>
                <a:cubicBezTo>
                  <a:pt x="1638300" y="1424517"/>
                  <a:pt x="1651111" y="1426052"/>
                  <a:pt x="1663700" y="1428750"/>
                </a:cubicBezTo>
                <a:cubicBezTo>
                  <a:pt x="1680767" y="1432407"/>
                  <a:pt x="1697344" y="1438233"/>
                  <a:pt x="1714500" y="1441450"/>
                </a:cubicBezTo>
                <a:cubicBezTo>
                  <a:pt x="1731273" y="1444595"/>
                  <a:pt x="1748367" y="1445683"/>
                  <a:pt x="1765300" y="1447800"/>
                </a:cubicBezTo>
                <a:cubicBezTo>
                  <a:pt x="1786467" y="1456267"/>
                  <a:pt x="1807173" y="1465991"/>
                  <a:pt x="1828800" y="1473200"/>
                </a:cubicBezTo>
                <a:cubicBezTo>
                  <a:pt x="1839039" y="1476613"/>
                  <a:pt x="1850033" y="1477123"/>
                  <a:pt x="1860550" y="1479550"/>
                </a:cubicBezTo>
                <a:cubicBezTo>
                  <a:pt x="1877557" y="1483475"/>
                  <a:pt x="1894605" y="1487325"/>
                  <a:pt x="1911350" y="1492250"/>
                </a:cubicBezTo>
                <a:cubicBezTo>
                  <a:pt x="2021323" y="1524595"/>
                  <a:pt x="1914040" y="1500408"/>
                  <a:pt x="2032000" y="1524000"/>
                </a:cubicBezTo>
                <a:cubicBezTo>
                  <a:pt x="2100304" y="1558152"/>
                  <a:pt x="2038387" y="1530637"/>
                  <a:pt x="2120900" y="1555750"/>
                </a:cubicBezTo>
                <a:cubicBezTo>
                  <a:pt x="2152917" y="1565494"/>
                  <a:pt x="2184561" y="1576444"/>
                  <a:pt x="2216150" y="1587500"/>
                </a:cubicBezTo>
                <a:cubicBezTo>
                  <a:pt x="2226909" y="1591266"/>
                  <a:pt x="2236723" y="1597965"/>
                  <a:pt x="2247900" y="1600200"/>
                </a:cubicBezTo>
                <a:cubicBezTo>
                  <a:pt x="2268759" y="1604372"/>
                  <a:pt x="2290233" y="1604433"/>
                  <a:pt x="2311400" y="1606550"/>
                </a:cubicBezTo>
                <a:cubicBezTo>
                  <a:pt x="2416238" y="1653145"/>
                  <a:pt x="2318485" y="1617455"/>
                  <a:pt x="2457450" y="1638300"/>
                </a:cubicBezTo>
                <a:cubicBezTo>
                  <a:pt x="2470689" y="1640286"/>
                  <a:pt x="2482399" y="1648495"/>
                  <a:pt x="2495550" y="1651000"/>
                </a:cubicBezTo>
                <a:cubicBezTo>
                  <a:pt x="2556457" y="1662601"/>
                  <a:pt x="2612023" y="1665333"/>
                  <a:pt x="2673350" y="1670050"/>
                </a:cubicBezTo>
                <a:cubicBezTo>
                  <a:pt x="2747862" y="1694887"/>
                  <a:pt x="2679838" y="1675710"/>
                  <a:pt x="2800350" y="1689100"/>
                </a:cubicBezTo>
                <a:cubicBezTo>
                  <a:pt x="2847060" y="1694290"/>
                  <a:pt x="2893095" y="1706152"/>
                  <a:pt x="2940050" y="1708150"/>
                </a:cubicBezTo>
                <a:cubicBezTo>
                  <a:pt x="3249074" y="1721300"/>
                  <a:pt x="3138927" y="1720850"/>
                  <a:pt x="3270250" y="172085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2133600" y="6043857"/>
            <a:ext cx="1225550" cy="291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脱励起光</a:t>
            </a:r>
          </a:p>
        </p:txBody>
      </p:sp>
      <p:cxnSp>
        <p:nvCxnSpPr>
          <p:cNvPr id="21" name="直線コネクタ 20"/>
          <p:cNvCxnSpPr>
            <a:cxnSpLocks/>
          </p:cNvCxnSpPr>
          <p:nvPr/>
        </p:nvCxnSpPr>
        <p:spPr>
          <a:xfrm>
            <a:off x="3333750" y="3783545"/>
            <a:ext cx="0" cy="216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a:cxnSpLocks/>
          </p:cNvCxnSpPr>
          <p:nvPr/>
        </p:nvCxnSpPr>
        <p:spPr>
          <a:xfrm>
            <a:off x="5270500" y="3807096"/>
            <a:ext cx="0" cy="216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cxnSpLocks/>
          </p:cNvCxnSpPr>
          <p:nvPr/>
        </p:nvCxnSpPr>
        <p:spPr>
          <a:xfrm>
            <a:off x="3350168" y="5895922"/>
            <a:ext cx="1879600" cy="0"/>
          </a:xfrm>
          <a:prstGeom prst="line">
            <a:avLst/>
          </a:prstGeom>
          <a:ln>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cxnSpLocks/>
          </p:cNvCxnSpPr>
          <p:nvPr/>
        </p:nvCxnSpPr>
        <p:spPr>
          <a:xfrm>
            <a:off x="2946400" y="3774077"/>
            <a:ext cx="0" cy="21600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cxnSpLocks/>
          </p:cNvCxnSpPr>
          <p:nvPr/>
        </p:nvCxnSpPr>
        <p:spPr>
          <a:xfrm>
            <a:off x="2946400" y="5895922"/>
            <a:ext cx="342900" cy="0"/>
          </a:xfrm>
          <a:prstGeom prst="line">
            <a:avLst/>
          </a:prstGeom>
          <a:ln>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483789" y="6065400"/>
            <a:ext cx="3060157" cy="291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再結合光　（こっちに着目）</a:t>
            </a:r>
            <a:endParaRPr kumimoji="1" lang="en-US" altLang="ja-JP" dirty="0"/>
          </a:p>
        </p:txBody>
      </p:sp>
    </p:spTree>
    <p:extLst>
      <p:ext uri="{BB962C8B-B14F-4D97-AF65-F5344CB8AC3E}">
        <p14:creationId xmlns:p14="http://schemas.microsoft.com/office/powerpoint/2010/main" val="2895238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17471"/>
            <a:ext cx="7886700" cy="1325563"/>
          </a:xfrm>
        </p:spPr>
        <p:txBody>
          <a:bodyPr/>
          <a:lstStyle/>
          <a:p>
            <a:r>
              <a:rPr kumimoji="1" lang="ja-JP" altLang="en-US" dirty="0"/>
              <a:t>原理検証の試作機</a:t>
            </a:r>
          </a:p>
        </p:txBody>
      </p:sp>
      <p:sp>
        <p:nvSpPr>
          <p:cNvPr id="3" name="コンテンツ プレースホルダー 2"/>
          <p:cNvSpPr>
            <a:spLocks noGrp="1"/>
          </p:cNvSpPr>
          <p:nvPr>
            <p:ph idx="1"/>
          </p:nvPr>
        </p:nvSpPr>
        <p:spPr>
          <a:xfrm>
            <a:off x="628650" y="1328054"/>
            <a:ext cx="7886700" cy="4590388"/>
          </a:xfrm>
        </p:spPr>
        <p:txBody>
          <a:bodyPr/>
          <a:lstStyle/>
          <a:p>
            <a:r>
              <a:rPr lang="en-US" altLang="ja-JP" dirty="0"/>
              <a:t>PMT</a:t>
            </a:r>
            <a:r>
              <a:rPr lang="ja-JP" altLang="en-US" dirty="0"/>
              <a:t>を使って発光の時間変化をとらえる</a:t>
            </a:r>
            <a:endParaRPr lang="en-US" altLang="ja-JP" dirty="0"/>
          </a:p>
          <a:p>
            <a:r>
              <a:rPr lang="ja-JP" altLang="en-US" dirty="0"/>
              <a:t>まずは測りやすそうな</a:t>
            </a:r>
            <a:r>
              <a:rPr lang="en-US" altLang="ja-JP" dirty="0"/>
              <a:t>5MeV</a:t>
            </a:r>
            <a:r>
              <a:rPr lang="ja-JP" altLang="en-US" dirty="0"/>
              <a:t>の</a:t>
            </a:r>
            <a:r>
              <a:rPr lang="en-US" altLang="ja-JP" dirty="0"/>
              <a:t>α</a:t>
            </a:r>
            <a:r>
              <a:rPr lang="ja-JP" altLang="en-US" dirty="0"/>
              <a:t>線で</a:t>
            </a:r>
            <a:endParaRPr lang="en-US" altLang="ja-JP" dirty="0"/>
          </a:p>
          <a:p>
            <a:endParaRPr lang="en-US" altLang="ja-JP" dirty="0"/>
          </a:p>
        </p:txBody>
      </p:sp>
      <p:sp>
        <p:nvSpPr>
          <p:cNvPr id="5" name="Shape 198"/>
          <p:cNvSpPr/>
          <p:nvPr/>
        </p:nvSpPr>
        <p:spPr>
          <a:xfrm flipH="1">
            <a:off x="1690276" y="3782147"/>
            <a:ext cx="294627" cy="294627"/>
          </a:xfrm>
          <a:prstGeom prst="line">
            <a:avLst/>
          </a:prstGeom>
          <a:ln w="88900">
            <a:solidFill>
              <a:srgbClr val="0070C0"/>
            </a:solidFill>
            <a:miter lim="400000"/>
          </a:ln>
        </p:spPr>
        <p:txBody>
          <a:bodyPr lIns="35719" tIns="35719" rIns="35719" bIns="35719" anchor="ctr"/>
          <a:lstStyle/>
          <a:p>
            <a:pPr>
              <a:defRPr sz="2400"/>
            </a:pPr>
            <a:endParaRPr sz="1687">
              <a:ea typeface="ＭＳ ゴシック" panose="020B0609070205080204" pitchFamily="49" charset="-128"/>
            </a:endParaRPr>
          </a:p>
        </p:txBody>
      </p:sp>
      <p:sp>
        <p:nvSpPr>
          <p:cNvPr id="8" name="Shape 202"/>
          <p:cNvSpPr/>
          <p:nvPr/>
        </p:nvSpPr>
        <p:spPr>
          <a:xfrm>
            <a:off x="1102606" y="3789554"/>
            <a:ext cx="1824883" cy="1"/>
          </a:xfrm>
          <a:prstGeom prst="line">
            <a:avLst/>
          </a:prstGeom>
          <a:noFill/>
          <a:ln w="38100" cap="flat">
            <a:solidFill>
              <a:srgbClr val="000000"/>
            </a:solidFill>
            <a:prstDash val="solid"/>
            <a:miter lim="400000"/>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9" name="Shape 203"/>
          <p:cNvSpPr/>
          <p:nvPr/>
        </p:nvSpPr>
        <p:spPr>
          <a:xfrm>
            <a:off x="1085111" y="4421632"/>
            <a:ext cx="1859873" cy="1"/>
          </a:xfrm>
          <a:prstGeom prst="line">
            <a:avLst/>
          </a:prstGeom>
          <a:noFill/>
          <a:ln w="38100" cap="flat">
            <a:solidFill>
              <a:srgbClr val="000000"/>
            </a:solidFill>
            <a:prstDash val="sysDot"/>
            <a:miter lim="400000"/>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10" name="Shape 204"/>
          <p:cNvSpPr/>
          <p:nvPr/>
        </p:nvSpPr>
        <p:spPr>
          <a:xfrm>
            <a:off x="1102606" y="4926922"/>
            <a:ext cx="675173" cy="1"/>
          </a:xfrm>
          <a:prstGeom prst="line">
            <a:avLst/>
          </a:prstGeom>
          <a:noFill/>
          <a:ln w="38100" cap="flat">
            <a:solidFill>
              <a:srgbClr val="000000"/>
            </a:solidFill>
            <a:prstDash val="solid"/>
            <a:miter lim="400000"/>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11" name="Shape 205"/>
          <p:cNvSpPr/>
          <p:nvPr/>
        </p:nvSpPr>
        <p:spPr>
          <a:xfrm>
            <a:off x="2273071" y="4926922"/>
            <a:ext cx="675173" cy="1"/>
          </a:xfrm>
          <a:prstGeom prst="line">
            <a:avLst/>
          </a:prstGeom>
          <a:noFill/>
          <a:ln w="38100" cap="flat">
            <a:solidFill>
              <a:srgbClr val="000000"/>
            </a:solidFill>
            <a:prstDash val="solid"/>
            <a:miter lim="400000"/>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12" name="Shape 206"/>
          <p:cNvSpPr/>
          <p:nvPr/>
        </p:nvSpPr>
        <p:spPr>
          <a:xfrm>
            <a:off x="1814283" y="4926922"/>
            <a:ext cx="422284" cy="1"/>
          </a:xfrm>
          <a:prstGeom prst="line">
            <a:avLst/>
          </a:prstGeom>
          <a:noFill/>
          <a:ln w="38100" cap="flat">
            <a:solidFill>
              <a:srgbClr val="000000"/>
            </a:solidFill>
            <a:prstDash val="sysDot"/>
            <a:miter lim="400000"/>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13" name="Shape 207"/>
          <p:cNvSpPr/>
          <p:nvPr/>
        </p:nvSpPr>
        <p:spPr>
          <a:xfrm>
            <a:off x="1669601" y="5427748"/>
            <a:ext cx="760237" cy="492673"/>
          </a:xfrm>
          <a:prstGeom prst="rect">
            <a:avLst/>
          </a:prstGeom>
          <a:noFill/>
          <a:ln w="25400" cap="flat">
            <a:solidFill>
              <a:srgbClr val="000000"/>
            </a:solidFill>
            <a:prstDash val="solid"/>
            <a:miter lim="400000"/>
          </a:ln>
          <a:effectLst/>
          <a:extLst>
            <a:ext uri="{C572A759-6A51-4108-AA02-DFA0A04FC94B}">
              <ma14:wrappingTextBoxFlag xmlns="" xmlns:ma14="http://schemas.microsoft.com/office/mac/drawingml/2011/main" val="1"/>
            </a:ext>
          </a:extLst>
        </p:spPr>
        <p:txBody>
          <a:bodyPr wrap="square" lIns="35719" tIns="35719" rIns="35719" bIns="35719" numCol="1" anchor="ctr">
            <a:noAutofit/>
          </a:bodyPr>
          <a:lstStyle>
            <a:lvl1pPr>
              <a:defRPr sz="2400"/>
            </a:lvl1pPr>
          </a:lstStyle>
          <a:p>
            <a:pPr algn="ctr"/>
            <a:r>
              <a:rPr lang="en-US" altLang="ja-JP" sz="2000" dirty="0">
                <a:ea typeface="ＭＳ ゴシック" panose="020B0609070205080204" pitchFamily="49" charset="-128"/>
              </a:rPr>
              <a:t>PMT</a:t>
            </a:r>
            <a:endParaRPr sz="2000" dirty="0">
              <a:ea typeface="ＭＳ ゴシック" panose="020B0609070205080204" pitchFamily="49" charset="-128"/>
            </a:endParaRPr>
          </a:p>
        </p:txBody>
      </p:sp>
      <p:sp>
        <p:nvSpPr>
          <p:cNvPr id="14" name="Shape 208"/>
          <p:cNvSpPr/>
          <p:nvPr/>
        </p:nvSpPr>
        <p:spPr>
          <a:xfrm flipH="1" flipV="1">
            <a:off x="2131511" y="6251055"/>
            <a:ext cx="721197" cy="1"/>
          </a:xfrm>
          <a:prstGeom prst="line">
            <a:avLst/>
          </a:prstGeom>
          <a:noFill/>
          <a:ln w="25400" cap="flat">
            <a:solidFill>
              <a:srgbClr val="000000"/>
            </a:solidFill>
            <a:prstDash val="solid"/>
            <a:miter lim="400000"/>
            <a:headEnd type="triangle" w="med" len="med"/>
          </a:ln>
          <a:effectLst/>
        </p:spPr>
        <p:txBody>
          <a:bodyPr wrap="square" lIns="35719" tIns="35719" rIns="35719" bIns="35719" numCol="1" anchor="ctr">
            <a:noAutofit/>
          </a:bodyPr>
          <a:lstStyle/>
          <a:p>
            <a:pPr>
              <a:defRPr sz="2400"/>
            </a:pPr>
            <a:endParaRPr sz="1687">
              <a:ea typeface="ＭＳ ゴシック" panose="020B0609070205080204" pitchFamily="49" charset="-128"/>
            </a:endParaRPr>
          </a:p>
        </p:txBody>
      </p:sp>
      <p:sp>
        <p:nvSpPr>
          <p:cNvPr id="16" name="Shape 211"/>
          <p:cNvSpPr/>
          <p:nvPr/>
        </p:nvSpPr>
        <p:spPr>
          <a:xfrm flipV="1">
            <a:off x="3016218" y="3782147"/>
            <a:ext cx="1" cy="649534"/>
          </a:xfrm>
          <a:prstGeom prst="line">
            <a:avLst/>
          </a:prstGeom>
          <a:ln w="25400">
            <a:solidFill>
              <a:srgbClr val="000000"/>
            </a:solidFill>
            <a:miter lim="400000"/>
            <a:headEnd type="triangle"/>
            <a:tailEnd type="triangle"/>
          </a:ln>
        </p:spPr>
        <p:txBody>
          <a:bodyPr lIns="35719" tIns="35719" rIns="35719" bIns="35719" anchor="ctr"/>
          <a:lstStyle/>
          <a:p>
            <a:pPr>
              <a:defRPr sz="2400"/>
            </a:pPr>
            <a:endParaRPr sz="1687">
              <a:ea typeface="ＭＳ ゴシック" panose="020B0609070205080204" pitchFamily="49" charset="-128"/>
            </a:endParaRPr>
          </a:p>
        </p:txBody>
      </p:sp>
      <p:sp>
        <p:nvSpPr>
          <p:cNvPr id="17" name="Shape 212"/>
          <p:cNvSpPr/>
          <p:nvPr/>
        </p:nvSpPr>
        <p:spPr>
          <a:xfrm flipV="1">
            <a:off x="3009530" y="4427036"/>
            <a:ext cx="1" cy="527889"/>
          </a:xfrm>
          <a:prstGeom prst="line">
            <a:avLst/>
          </a:prstGeom>
          <a:ln w="25400">
            <a:solidFill>
              <a:srgbClr val="000000"/>
            </a:solidFill>
            <a:miter lim="400000"/>
            <a:headEnd type="triangle"/>
            <a:tailEnd type="triangle"/>
          </a:ln>
        </p:spPr>
        <p:txBody>
          <a:bodyPr lIns="35719" tIns="35719" rIns="35719" bIns="35719" anchor="ctr"/>
          <a:lstStyle/>
          <a:p>
            <a:pPr>
              <a:defRPr sz="2400"/>
            </a:pPr>
            <a:endParaRPr sz="1687">
              <a:ea typeface="ＭＳ ゴシック" panose="020B0609070205080204" pitchFamily="49" charset="-128"/>
            </a:endParaRPr>
          </a:p>
        </p:txBody>
      </p:sp>
      <p:sp>
        <p:nvSpPr>
          <p:cNvPr id="18" name="Shape 213"/>
          <p:cNvSpPr/>
          <p:nvPr/>
        </p:nvSpPr>
        <p:spPr>
          <a:xfrm>
            <a:off x="3065939" y="3886818"/>
            <a:ext cx="2693046" cy="3799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800"/>
            </a:lvl1pPr>
          </a:lstStyle>
          <a:p>
            <a:r>
              <a:rPr lang="en-US" altLang="ja-JP" sz="2000" dirty="0">
                <a:ea typeface="ＭＳ ゴシック" panose="020B0609070205080204" pitchFamily="49" charset="-128"/>
              </a:rPr>
              <a:t>5</a:t>
            </a:r>
            <a:r>
              <a:rPr sz="2000" dirty="0">
                <a:ea typeface="ＭＳ ゴシック" panose="020B0609070205080204" pitchFamily="49" charset="-128"/>
              </a:rPr>
              <a:t>mm（ドリフト領域）</a:t>
            </a:r>
          </a:p>
        </p:txBody>
      </p:sp>
      <p:sp>
        <p:nvSpPr>
          <p:cNvPr id="19" name="Shape 214"/>
          <p:cNvSpPr/>
          <p:nvPr/>
        </p:nvSpPr>
        <p:spPr>
          <a:xfrm>
            <a:off x="3078296" y="4478339"/>
            <a:ext cx="1981313" cy="3799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800"/>
            </a:lvl1pPr>
          </a:lstStyle>
          <a:p>
            <a:r>
              <a:rPr lang="en-US" altLang="ja-JP" sz="2000" dirty="0">
                <a:ea typeface="ＭＳ ゴシック" panose="020B0609070205080204" pitchFamily="49" charset="-128"/>
              </a:rPr>
              <a:t>2</a:t>
            </a:r>
            <a:r>
              <a:rPr sz="2000" dirty="0">
                <a:ea typeface="ＭＳ ゴシック" panose="020B0609070205080204" pitchFamily="49" charset="-128"/>
              </a:rPr>
              <a:t>mm（</a:t>
            </a:r>
            <a:r>
              <a:rPr lang="en-US" altLang="ja-JP" sz="2000" dirty="0">
                <a:ea typeface="ＭＳ ゴシック" panose="020B0609070205080204" pitchFamily="49" charset="-128"/>
              </a:rPr>
              <a:t>EL</a:t>
            </a:r>
            <a:r>
              <a:rPr sz="2000" dirty="0">
                <a:ea typeface="ＭＳ ゴシック" panose="020B0609070205080204" pitchFamily="49" charset="-128"/>
              </a:rPr>
              <a:t>領域）</a:t>
            </a:r>
          </a:p>
        </p:txBody>
      </p:sp>
      <p:sp>
        <p:nvSpPr>
          <p:cNvPr id="20" name="Shape 215"/>
          <p:cNvSpPr/>
          <p:nvPr/>
        </p:nvSpPr>
        <p:spPr>
          <a:xfrm>
            <a:off x="417838" y="2978333"/>
            <a:ext cx="981748" cy="379912"/>
          </a:xfrm>
          <a:prstGeom prst="rect">
            <a:avLst/>
          </a:prstGeom>
          <a:noFill/>
          <a:ln w="28575">
            <a:solidFill>
              <a:srgbClr val="FF0000"/>
            </a:solidFill>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lvl1pPr>
              <a:defRPr sz="2600"/>
            </a:lvl1pPr>
          </a:lstStyle>
          <a:p>
            <a:r>
              <a:rPr lang="en-US" altLang="ja-JP" sz="1828" dirty="0">
                <a:ea typeface="ＭＳ ゴシック" panose="020B0609070205080204" pitchFamily="49" charset="-128"/>
              </a:rPr>
              <a:t>8</a:t>
            </a:r>
            <a:r>
              <a:rPr sz="1828" dirty="0">
                <a:ea typeface="ＭＳ ゴシック" panose="020B0609070205080204" pitchFamily="49" charset="-128"/>
              </a:rPr>
              <a:t>atm </a:t>
            </a:r>
            <a:r>
              <a:rPr sz="2000" dirty="0" err="1">
                <a:ea typeface="ＭＳ ゴシック" panose="020B0609070205080204" pitchFamily="49" charset="-128"/>
              </a:rPr>
              <a:t>Xe</a:t>
            </a:r>
            <a:endParaRPr sz="2000" dirty="0">
              <a:ea typeface="ＭＳ ゴシック" panose="020B0609070205080204" pitchFamily="49" charset="-128"/>
            </a:endParaRPr>
          </a:p>
        </p:txBody>
      </p:sp>
      <p:sp>
        <p:nvSpPr>
          <p:cNvPr id="21" name="Shape 216"/>
          <p:cNvSpPr/>
          <p:nvPr/>
        </p:nvSpPr>
        <p:spPr>
          <a:xfrm>
            <a:off x="1920655" y="2942652"/>
            <a:ext cx="1349729" cy="687689"/>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defRPr sz="2600">
                <a:solidFill>
                  <a:schemeClr val="accent5"/>
                </a:solidFill>
              </a:defRPr>
            </a:pPr>
            <a:r>
              <a:rPr sz="2000" baseline="31999" dirty="0">
                <a:solidFill>
                  <a:srgbClr val="0070C0"/>
                </a:solidFill>
                <a:ea typeface="ＭＳ ゴシック" panose="020B0609070205080204" pitchFamily="49" charset="-128"/>
              </a:rPr>
              <a:t>241</a:t>
            </a:r>
            <a:r>
              <a:rPr sz="2000" dirty="0">
                <a:solidFill>
                  <a:srgbClr val="0070C0"/>
                </a:solidFill>
                <a:ea typeface="ＭＳ ゴシック" panose="020B0609070205080204" pitchFamily="49" charset="-128"/>
              </a:rPr>
              <a:t>Am </a:t>
            </a:r>
          </a:p>
          <a:p>
            <a:pPr>
              <a:defRPr sz="2600">
                <a:solidFill>
                  <a:schemeClr val="accent5"/>
                </a:solidFill>
              </a:defRPr>
            </a:pPr>
            <a:r>
              <a:rPr sz="2000" dirty="0">
                <a:solidFill>
                  <a:srgbClr val="0070C0"/>
                </a:solidFill>
                <a:ea typeface="ＭＳ ゴシック" panose="020B0609070205080204" pitchFamily="49" charset="-128"/>
              </a:rPr>
              <a:t>5.5MeV α線</a:t>
            </a:r>
          </a:p>
        </p:txBody>
      </p:sp>
      <p:sp>
        <p:nvSpPr>
          <p:cNvPr id="22" name="Shape 217"/>
          <p:cNvSpPr/>
          <p:nvPr/>
        </p:nvSpPr>
        <p:spPr>
          <a:xfrm flipV="1">
            <a:off x="1000537" y="3794736"/>
            <a:ext cx="0" cy="564076"/>
          </a:xfrm>
          <a:prstGeom prst="line">
            <a:avLst/>
          </a:prstGeom>
          <a:ln w="25400">
            <a:solidFill>
              <a:srgbClr val="000000"/>
            </a:solidFill>
            <a:miter lim="400000"/>
            <a:tailEnd type="triangle"/>
          </a:ln>
        </p:spPr>
        <p:txBody>
          <a:bodyPr lIns="35719" tIns="35719" rIns="35719" bIns="35719" anchor="ctr"/>
          <a:lstStyle/>
          <a:p>
            <a:pPr>
              <a:defRPr sz="2400"/>
            </a:pPr>
            <a:endParaRPr sz="1687">
              <a:ea typeface="ＭＳ ゴシック" panose="020B0609070205080204" pitchFamily="49" charset="-128"/>
            </a:endParaRPr>
          </a:p>
        </p:txBody>
      </p:sp>
      <p:sp>
        <p:nvSpPr>
          <p:cNvPr id="23" name="Shape 218"/>
          <p:cNvSpPr/>
          <p:nvPr/>
        </p:nvSpPr>
        <p:spPr>
          <a:xfrm flipH="1" flipV="1">
            <a:off x="986817" y="4449676"/>
            <a:ext cx="0" cy="393645"/>
          </a:xfrm>
          <a:prstGeom prst="line">
            <a:avLst/>
          </a:prstGeom>
          <a:ln w="25400">
            <a:solidFill>
              <a:srgbClr val="000000"/>
            </a:solidFill>
            <a:miter lim="400000"/>
            <a:tailEnd type="triangle"/>
          </a:ln>
        </p:spPr>
        <p:txBody>
          <a:bodyPr lIns="35719" tIns="35719" rIns="35719" bIns="35719" anchor="ctr"/>
          <a:lstStyle/>
          <a:p>
            <a:pPr>
              <a:defRPr sz="2400"/>
            </a:pPr>
            <a:endParaRPr sz="1687">
              <a:ea typeface="ＭＳ ゴシック" panose="020B0609070205080204" pitchFamily="49" charset="-128"/>
            </a:endParaRPr>
          </a:p>
        </p:txBody>
      </p:sp>
      <p:sp>
        <p:nvSpPr>
          <p:cNvPr id="24" name="Shape 219"/>
          <p:cNvSpPr/>
          <p:nvPr/>
        </p:nvSpPr>
        <p:spPr>
          <a:xfrm>
            <a:off x="523384" y="3879480"/>
            <a:ext cx="447046" cy="3491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dirty="0" err="1">
                <a:ea typeface="ＭＳ ゴシック" panose="020B0609070205080204" pitchFamily="49" charset="-128"/>
              </a:rPr>
              <a:t>E</a:t>
            </a:r>
            <a:r>
              <a:rPr baseline="-5999" dirty="0" err="1">
                <a:ea typeface="ＭＳ ゴシック" panose="020B0609070205080204" pitchFamily="49" charset="-128"/>
              </a:rPr>
              <a:t>drift</a:t>
            </a:r>
            <a:endParaRPr baseline="-5999" dirty="0">
              <a:ea typeface="ＭＳ ゴシック" panose="020B0609070205080204" pitchFamily="49" charset="-128"/>
            </a:endParaRPr>
          </a:p>
        </p:txBody>
      </p:sp>
      <p:sp>
        <p:nvSpPr>
          <p:cNvPr id="25" name="Shape 220"/>
          <p:cNvSpPr/>
          <p:nvPr/>
        </p:nvSpPr>
        <p:spPr>
          <a:xfrm>
            <a:off x="571294" y="4489673"/>
            <a:ext cx="344646" cy="349135"/>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r>
              <a:rPr dirty="0">
                <a:ea typeface="ＭＳ ゴシック" panose="020B0609070205080204" pitchFamily="49" charset="-128"/>
              </a:rPr>
              <a:t>E</a:t>
            </a:r>
            <a:r>
              <a:rPr lang="en-US" altLang="ja-JP" baseline="-25000" dirty="0">
                <a:ea typeface="ＭＳ ゴシック" panose="020B0609070205080204" pitchFamily="49" charset="-128"/>
              </a:rPr>
              <a:t>el</a:t>
            </a:r>
            <a:endParaRPr baseline="-25000" dirty="0">
              <a:ea typeface="ＭＳ ゴシック" panose="020B0609070205080204" pitchFamily="49" charset="-128"/>
            </a:endParaRPr>
          </a:p>
        </p:txBody>
      </p:sp>
      <p:sp>
        <p:nvSpPr>
          <p:cNvPr id="26" name="Shape 200"/>
          <p:cNvSpPr/>
          <p:nvPr/>
        </p:nvSpPr>
        <p:spPr>
          <a:xfrm flipH="1" flipV="1">
            <a:off x="2131511" y="5926374"/>
            <a:ext cx="0" cy="327476"/>
          </a:xfrm>
          <a:prstGeom prst="line">
            <a:avLst/>
          </a:prstGeom>
          <a:ln w="25400">
            <a:solidFill>
              <a:srgbClr val="000000"/>
            </a:solidFill>
            <a:miter lim="400000"/>
          </a:ln>
        </p:spPr>
        <p:txBody>
          <a:bodyPr lIns="35719" tIns="35719" rIns="35719" bIns="35719" anchor="ctr"/>
          <a:lstStyle/>
          <a:p>
            <a:pPr>
              <a:defRPr sz="2400"/>
            </a:pPr>
            <a:endParaRPr sz="1687">
              <a:ea typeface="ＭＳ ゴシック" panose="020B0609070205080204" pitchFamily="49" charset="-128"/>
            </a:endParaRPr>
          </a:p>
        </p:txBody>
      </p:sp>
      <p:sp>
        <p:nvSpPr>
          <p:cNvPr id="27" name="Shape 213"/>
          <p:cNvSpPr/>
          <p:nvPr/>
        </p:nvSpPr>
        <p:spPr>
          <a:xfrm>
            <a:off x="2852708" y="6054998"/>
            <a:ext cx="2438168" cy="37991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2800"/>
            </a:lvl1pPr>
          </a:lstStyle>
          <a:p>
            <a:r>
              <a:rPr lang="ja-JP" altLang="en-US" sz="2000" dirty="0">
                <a:ea typeface="ＭＳ ゴシック" panose="020B0609070205080204" pitchFamily="49" charset="-128"/>
              </a:rPr>
              <a:t>信号（シンチ＋</a:t>
            </a:r>
            <a:r>
              <a:rPr lang="en-US" altLang="ja-JP" sz="2000" dirty="0">
                <a:ea typeface="ＭＳ ゴシック" panose="020B0609070205080204" pitchFamily="49" charset="-128"/>
              </a:rPr>
              <a:t>EL</a:t>
            </a:r>
            <a:r>
              <a:rPr lang="ja-JP" altLang="en-US" sz="2000" dirty="0">
                <a:ea typeface="ＭＳ ゴシック" panose="020B0609070205080204" pitchFamily="49" charset="-128"/>
              </a:rPr>
              <a:t>）</a:t>
            </a:r>
            <a:endParaRPr sz="2000" dirty="0">
              <a:ea typeface="ＭＳ ゴシック" panose="020B0609070205080204" pitchFamily="49" charset="-128"/>
            </a:endParaRPr>
          </a:p>
        </p:txBody>
      </p:sp>
      <p:pic>
        <p:nvPicPr>
          <p:cNvPr id="28" name="図 27"/>
          <p:cNvPicPr>
            <a:picLocks noChangeAspect="1"/>
          </p:cNvPicPr>
          <p:nvPr/>
        </p:nvPicPr>
        <p:blipFill rotWithShape="1">
          <a:blip r:embed="rId2" cstate="print">
            <a:extLst>
              <a:ext uri="{28A0092B-C50C-407E-A947-70E740481C1C}">
                <a14:useLocalDpi xmlns:a14="http://schemas.microsoft.com/office/drawing/2010/main" val="0"/>
              </a:ext>
            </a:extLst>
          </a:blip>
          <a:srcRect l="29461" t="11865" r="17362" b="9785"/>
          <a:stretch/>
        </p:blipFill>
        <p:spPr>
          <a:xfrm>
            <a:off x="5758985" y="2576911"/>
            <a:ext cx="3344035" cy="3695266"/>
          </a:xfrm>
          <a:prstGeom prst="rect">
            <a:avLst/>
          </a:prstGeom>
        </p:spPr>
      </p:pic>
      <p:sp>
        <p:nvSpPr>
          <p:cNvPr id="4" name="正方形/長方形 3"/>
          <p:cNvSpPr/>
          <p:nvPr/>
        </p:nvSpPr>
        <p:spPr>
          <a:xfrm>
            <a:off x="6731000" y="138408"/>
            <a:ext cx="2273300" cy="56521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600" dirty="0"/>
              <a:t>地下素核の公募研究で補助を受けました</a:t>
            </a:r>
          </a:p>
        </p:txBody>
      </p:sp>
    </p:spTree>
    <p:extLst>
      <p:ext uri="{BB962C8B-B14F-4D97-AF65-F5344CB8AC3E}">
        <p14:creationId xmlns:p14="http://schemas.microsoft.com/office/powerpoint/2010/main" val="2190471539"/>
      </p:ext>
    </p:extLst>
  </p:cSld>
  <p:clrMapOvr>
    <a:masterClrMapping/>
  </p:clrMapOvr>
</p:sld>
</file>

<file path=ppt/theme/theme1.xml><?xml version="1.0" encoding="utf-8"?>
<a:theme xmlns:a="http://schemas.openxmlformats.org/drawingml/2006/main" name="size4-3 MS-Pゴシック＋Arial">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Arial">
      <a:majorFont>
        <a:latin typeface="Arial"/>
        <a:ea typeface="ＭＳ Ｐゴシック"/>
        <a:cs typeface=""/>
      </a:majorFont>
      <a:minorFont>
        <a:latin typeface="Arial"/>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6" id="{018D1E34-69B1-44FD-B547-41DBFC3EACCD}" vid="{92AA6B8B-F6D6-4A44-BB79-29409E9F358D}"/>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Arial">
      <a:majorFont>
        <a:latin typeface="Arial"/>
        <a:ea typeface="ＭＳ Ｐゴシック"/>
        <a:cs typeface=""/>
      </a:majorFont>
      <a:minorFont>
        <a:latin typeface="Arial"/>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6" id="{018D1E34-69B1-44FD-B547-41DBFC3EACCD}" vid="{92AA6B8B-F6D6-4A44-BB79-29409E9F358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size4-3 MS-Pゴシック＋Arial</Template>
  <TotalTime>36792</TotalTime>
  <Words>1397</Words>
  <Application>Microsoft Office PowerPoint</Application>
  <PresentationFormat>画面に合わせる (4:3)</PresentationFormat>
  <Paragraphs>292</Paragraphs>
  <Slides>32</Slides>
  <Notes>0</Notes>
  <HiddenSlides>2</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32</vt:i4>
      </vt:variant>
    </vt:vector>
  </HeadingPairs>
  <TitlesOfParts>
    <vt:vector size="39" baseType="lpstr">
      <vt:lpstr>ＭＳ Ｐゴシック</vt:lpstr>
      <vt:lpstr>ＭＳ ゴシック</vt:lpstr>
      <vt:lpstr>游ゴシック</vt:lpstr>
      <vt:lpstr>Arial</vt:lpstr>
      <vt:lpstr>Symbol</vt:lpstr>
      <vt:lpstr>size4-3 MS-Pゴシック＋Arial</vt:lpstr>
      <vt:lpstr>Office テーマ</vt:lpstr>
      <vt:lpstr>DarkAXEL 高圧キセノンガスを用いた 方向に感度のある暗黒物質探索</vt:lpstr>
      <vt:lpstr>暗黒物質探索の世界情勢</vt:lpstr>
      <vt:lpstr>ニュートリノの壁</vt:lpstr>
      <vt:lpstr>暗黒物質の直接探索</vt:lpstr>
      <vt:lpstr>方向に感度を持つ暗黒物質探索</vt:lpstr>
      <vt:lpstr>柱状再結合@高圧キセノンガス</vt:lpstr>
      <vt:lpstr>先行研究（NEXT）</vt:lpstr>
      <vt:lpstr>シンチレーション光の波形解析案</vt:lpstr>
      <vt:lpstr>原理検証の試作機</vt:lpstr>
      <vt:lpstr>slow成分に再結合光</vt:lpstr>
      <vt:lpstr>slowとfastのドリフト電場依存</vt:lpstr>
      <vt:lpstr>EL電場を印加時の波形</vt:lpstr>
      <vt:lpstr>平均波形</vt:lpstr>
      <vt:lpstr>発光量の角度依存性</vt:lpstr>
      <vt:lpstr>高いドリフト電場</vt:lpstr>
      <vt:lpstr>今後のR&amp;D</vt:lpstr>
      <vt:lpstr>地下実験で気になること</vt:lpstr>
      <vt:lpstr>エネルギーごとの散乱角度</vt:lpstr>
      <vt:lpstr>測定量を物理量へ変換</vt:lpstr>
      <vt:lpstr>誤差があるときの変換</vt:lpstr>
      <vt:lpstr>平行と垂直の検出器の差分</vt:lpstr>
      <vt:lpstr>質量依存性</vt:lpstr>
      <vt:lpstr>実際の統計量</vt:lpstr>
      <vt:lpstr>シンチ光量 x10</vt:lpstr>
      <vt:lpstr>将来の統計</vt:lpstr>
      <vt:lpstr>ニュートリノのコヒーレント散乱</vt:lpstr>
      <vt:lpstr>重い暗黒物質 VS 大気ニュートリノ</vt:lpstr>
      <vt:lpstr>軽い暗黒物質 VS 太陽ニュートリノ</vt:lpstr>
      <vt:lpstr>プロジェクト</vt:lpstr>
      <vt:lpstr>AXEL 実験</vt:lpstr>
      <vt:lpstr>液体アルゴンの柱状再結合</vt:lpstr>
      <vt:lpstr>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pressure gas detector with segmented electroluminescence readout for 0nbb search</dc:title>
  <dc:creator>kiseki</dc:creator>
  <cp:lastModifiedBy>kiseki</cp:lastModifiedBy>
  <cp:revision>210</cp:revision>
  <dcterms:created xsi:type="dcterms:W3CDTF">2017-03-27T04:33:56Z</dcterms:created>
  <dcterms:modified xsi:type="dcterms:W3CDTF">2018-03-02T06:52:34Z</dcterms:modified>
</cp:coreProperties>
</file>