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D51ADE6A-740E-44AE-83CC-AE7238B6C88D}"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8B8B8"/>
              </a:solidFill>
              <a:prstDash val="solid"/>
              <a:miter lim="400000"/>
            </a:ln>
          </a:insideV>
        </a:tcBdr>
        <a:fill>
          <a:solidFill>
            <a:srgbClr val="FFFFFF"/>
          </a:solidFill>
        </a:fill>
      </a:tcStyle>
    </a:wholeTbl>
    <a:band2H>
      <a:tcTxStyle/>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B8B8B8"/>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solidFill>
                <a:srgbClr val="B8B8B8"/>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solidFill>
                <a:srgbClr val="B8B8B8"/>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14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9" name="Shape 129"/>
          <p:cNvSpPr>
            <a:spLocks noGrp="1" noRot="1" noChangeAspect="1"/>
          </p:cNvSpPr>
          <p:nvPr>
            <p:ph type="sldImg"/>
          </p:nvPr>
        </p:nvSpPr>
        <p:spPr>
          <a:xfrm>
            <a:off x="1143000" y="685800"/>
            <a:ext cx="4572000" cy="3429000"/>
          </a:xfrm>
          <a:prstGeom prst="rect">
            <a:avLst/>
          </a:prstGeom>
        </p:spPr>
        <p:txBody>
          <a:bodyPr/>
          <a:lstStyle/>
          <a:p>
            <a:endParaRPr/>
          </a:p>
        </p:txBody>
      </p:sp>
      <p:sp>
        <p:nvSpPr>
          <p:cNvPr id="130" name="Shape 13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amp;サブタイトル">
    <p:spTree>
      <p:nvGrpSpPr>
        <p:cNvPr id="1" name=""/>
        <p:cNvGrpSpPr/>
        <p:nvPr/>
      </p:nvGrpSpPr>
      <p:grpSpPr>
        <a:xfrm>
          <a:off x="0" y="0"/>
          <a:ext cx="0" cy="0"/>
          <a:chOff x="0" y="0"/>
          <a:chExt cx="0" cy="0"/>
        </a:xfrm>
      </p:grpSpPr>
      <p:sp>
        <p:nvSpPr>
          <p:cNvPr id="11" name="AXEL実験…"/>
          <p:cNvSpPr txBox="1">
            <a:spLocks noGrp="1"/>
          </p:cNvSpPr>
          <p:nvPr>
            <p:ph type="body" sz="half" idx="13"/>
          </p:nvPr>
        </p:nvSpPr>
        <p:spPr>
          <a:xfrm>
            <a:off x="1270000" y="1320800"/>
            <a:ext cx="10464800" cy="3302000"/>
          </a:xfrm>
          <a:prstGeom prst="rect">
            <a:avLst/>
          </a:prstGeom>
        </p:spPr>
        <p:txBody>
          <a:bodyPr anchor="b"/>
          <a:lstStyle/>
          <a:p>
            <a:pPr marL="0" indent="0" algn="ctr">
              <a:spcBef>
                <a:spcPts val="0"/>
              </a:spcBef>
              <a:buSzTx/>
              <a:buNone/>
              <a:defRPr sz="3800">
                <a:solidFill>
                  <a:srgbClr val="0F0F0F"/>
                </a:solidFill>
              </a:defRPr>
            </a:pPr>
            <a:r>
              <a:t>AXEL実験</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タイトル</a:t>
            </a:r>
          </a:p>
        </p:txBody>
      </p:sp>
      <p:sp>
        <p:nvSpPr>
          <p:cNvPr id="12" name="201年月日…"/>
          <p:cNvSpPr txBox="1">
            <a:spLocks noGrp="1"/>
          </p:cNvSpPr>
          <p:nvPr>
            <p:ph type="body" sz="half" idx="14"/>
          </p:nvPr>
        </p:nvSpPr>
        <p:spPr>
          <a:xfrm>
            <a:off x="596255" y="5283200"/>
            <a:ext cx="11812290" cy="3302000"/>
          </a:xfrm>
          <a:prstGeom prst="rect">
            <a:avLst/>
          </a:prstGeom>
        </p:spPr>
        <p:txBody>
          <a:bodyPr anchor="t">
            <a:noAutofit/>
          </a:bodyPr>
          <a:lstStyle/>
          <a:p>
            <a:pPr marL="0" indent="0" algn="ctr">
              <a:spcBef>
                <a:spcPts val="0"/>
              </a:spcBef>
              <a:buSzTx/>
              <a:buNone/>
              <a:defRPr sz="2500">
                <a:solidFill>
                  <a:srgbClr val="0F0F0F"/>
                </a:solidFill>
              </a:defRPr>
            </a:pPr>
            <a:r>
              <a:t>201年月日</a:t>
            </a:r>
          </a:p>
          <a:p>
            <a:pPr marL="0" indent="0" algn="ctr">
              <a:spcBef>
                <a:spcPts val="0"/>
              </a:spcBef>
              <a:buSzTx/>
              <a:buNone/>
              <a:defRPr sz="2500">
                <a:solidFill>
                  <a:srgbClr val="0F0F0F"/>
                </a:solidFill>
              </a:defRPr>
            </a:pPr>
            <a:r>
              <a:t>JPS@大学キャンパス</a:t>
            </a:r>
          </a:p>
          <a:p>
            <a:pPr marL="0" indent="0" algn="ctr">
              <a:spcBef>
                <a:spcPts val="0"/>
              </a:spcBef>
              <a:buSzTx/>
              <a:buNone/>
              <a:defRPr sz="2500">
                <a:solidFill>
                  <a:srgbClr val="0F0F0F"/>
                </a:solidFill>
              </a:defRPr>
            </a:pPr>
            <a:endParaRPr/>
          </a:p>
          <a:p>
            <a:pPr marL="0" indent="0" algn="ctr">
              <a:spcBef>
                <a:spcPts val="0"/>
              </a:spcBef>
              <a:buSzTx/>
              <a:buNone/>
              <a:defRPr sz="2500">
                <a:solidFill>
                  <a:srgbClr val="0F0F0F"/>
                </a:solidFill>
              </a:defRPr>
            </a:pPr>
            <a:r>
              <a:rPr>
                <a:latin typeface="ヒラギノ角ゴ ProN W6"/>
                <a:ea typeface="ヒラギノ角ゴ ProN W6"/>
                <a:cs typeface="ヒラギノ角ゴ ProN W6"/>
                <a:sym typeface="ヒラギノ角ゴ ProN W6"/>
              </a:rPr>
              <a:t>京大理</a:t>
            </a:r>
            <a:r>
              <a:t>，神戸大理</a:t>
            </a:r>
            <a:r>
              <a:rPr baseline="31999"/>
              <a:t>A</a:t>
            </a:r>
          </a:p>
          <a:p>
            <a:pPr marL="0" indent="0" algn="ctr">
              <a:spcBef>
                <a:spcPts val="0"/>
              </a:spcBef>
              <a:buSzTx/>
              <a:buNone/>
              <a:defRPr sz="2500">
                <a:solidFill>
                  <a:srgbClr val="0F0F0F"/>
                </a:solidFill>
              </a:defRPr>
            </a:pPr>
            <a:r>
              <a:t>中村 和広</a:t>
            </a:r>
          </a:p>
          <a:p>
            <a:pPr marL="0" indent="0" algn="ctr">
              <a:spcBef>
                <a:spcPts val="0"/>
              </a:spcBef>
              <a:buSzTx/>
              <a:buNone/>
              <a:defRPr sz="2500">
                <a:solidFill>
                  <a:srgbClr val="0F0F0F"/>
                </a:solidFill>
              </a:defRPr>
            </a:pPr>
            <a:r>
              <a:t>市川温子，中家剛，木河達也，小原脩平，中村輝石</a:t>
            </a:r>
            <a:r>
              <a:rPr baseline="31999"/>
              <a:t>A</a:t>
            </a:r>
            <a:r>
              <a:t>，潘晟，吉田将，菅島文悟</a:t>
            </a:r>
          </a:p>
          <a:p>
            <a:pPr marL="0" indent="0" algn="ctr">
              <a:spcBef>
                <a:spcPts val="0"/>
              </a:spcBef>
              <a:buSzTx/>
              <a:buNone/>
              <a:defRPr sz="2500">
                <a:solidFill>
                  <a:srgbClr val="0F0F0F"/>
                </a:solidFill>
              </a:defRPr>
            </a:pPr>
            <a:r>
              <a:t>他AXEL Collaboration</a:t>
            </a:r>
          </a:p>
        </p:txBody>
      </p:sp>
      <p:sp>
        <p:nvSpPr>
          <p:cNvPr id="13" name="線"/>
          <p:cNvSpPr/>
          <p:nvPr/>
        </p:nvSpPr>
        <p:spPr>
          <a:xfrm>
            <a:off x="762000" y="4876800"/>
            <a:ext cx="11480800" cy="0"/>
          </a:xfrm>
          <a:prstGeom prst="line">
            <a:avLst/>
          </a:prstGeom>
          <a:ln w="50800">
            <a:solidFill>
              <a:schemeClr val="accent1">
                <a:lumOff val="-13575"/>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4" name="スライド番号"/>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用">
    <p:spTree>
      <p:nvGrpSpPr>
        <p:cNvPr id="1" name=""/>
        <p:cNvGrpSpPr/>
        <p:nvPr/>
      </p:nvGrpSpPr>
      <p:grpSpPr>
        <a:xfrm>
          <a:off x="0" y="0"/>
          <a:ext cx="0" cy="0"/>
          <a:chOff x="0" y="0"/>
          <a:chExt cx="0" cy="0"/>
        </a:xfrm>
      </p:grpSpPr>
      <p:sp>
        <p:nvSpPr>
          <p:cNvPr id="96" name="–Johnny Appleseed"/>
          <p:cNvSpPr txBox="1">
            <a:spLocks noGrp="1"/>
          </p:cNvSpPr>
          <p:nvPr>
            <p:ph type="body" sz="quarter" idx="13"/>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7" name="“ここに引用を入力してください。”"/>
          <p:cNvSpPr txBox="1">
            <a:spLocks noGrp="1"/>
          </p:cNvSpPr>
          <p:nvPr>
            <p:ph type="body" sz="quarter" idx="14"/>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r>
              <a:t>“ここに引用を入力してください。”</a:t>
            </a:r>
          </a:p>
        </p:txBody>
      </p:sp>
      <p:sp>
        <p:nvSpPr>
          <p:cNvPr id="9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写真">
    <p:spTree>
      <p:nvGrpSpPr>
        <p:cNvPr id="1" name=""/>
        <p:cNvGrpSpPr/>
        <p:nvPr/>
      </p:nvGrpSpPr>
      <p:grpSpPr>
        <a:xfrm>
          <a:off x="0" y="0"/>
          <a:ext cx="0" cy="0"/>
          <a:chOff x="0" y="0"/>
          <a:chExt cx="0" cy="0"/>
        </a:xfrm>
      </p:grpSpPr>
      <p:sp>
        <p:nvSpPr>
          <p:cNvPr id="105" name="イメージ"/>
          <p:cNvSpPr>
            <a:spLocks noGrp="1"/>
          </p:cNvSpPr>
          <p:nvPr>
            <p:ph type="pic" idx="13"/>
          </p:nvPr>
        </p:nvSpPr>
        <p:spPr>
          <a:xfrm>
            <a:off x="-949853" y="0"/>
            <a:ext cx="14904506" cy="9944100"/>
          </a:xfrm>
          <a:prstGeom prst="rect">
            <a:avLst/>
          </a:prstGeom>
        </p:spPr>
        <p:txBody>
          <a:bodyPr lIns="91439" tIns="45719" rIns="91439" bIns="45719" anchor="t">
            <a:noAutofit/>
          </a:bodyPr>
          <a:lstStyle/>
          <a:p>
            <a:endParaRPr/>
          </a:p>
        </p:txBody>
      </p:sp>
      <p:sp>
        <p:nvSpPr>
          <p:cNvPr id="10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120" name="タイトルテキスト"/>
          <p:cNvSpPr txBox="1">
            <a:spLocks noGrp="1"/>
          </p:cNvSpPr>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r>
              <a:t>タイトルテキスト</a:t>
            </a:r>
          </a:p>
        </p:txBody>
      </p:sp>
      <p:sp>
        <p:nvSpPr>
          <p:cNvPr id="121" name="本文レベル1…"/>
          <p:cNvSpPr txBox="1">
            <a:spLocks noGrp="1"/>
          </p:cNvSpPr>
          <p:nvPr>
            <p:ph type="body" idx="1"/>
          </p:nvPr>
        </p:nvSpPr>
        <p:spPr>
          <a:xfrm>
            <a:off x="252452" y="1626658"/>
            <a:ext cx="12499896" cy="7896292"/>
          </a:xfrm>
          <a:prstGeom prst="rect">
            <a:avLst/>
          </a:prstGeom>
        </p:spPr>
        <p:txBody>
          <a:bodyPr anchor="t"/>
          <a:lstStyle>
            <a:lvl1pPr>
              <a:spcBef>
                <a:spcPts val="1000"/>
              </a:spcBef>
              <a:buSzPct val="100000"/>
              <a:buChar char="●"/>
              <a:defRPr sz="2800">
                <a:solidFill>
                  <a:srgbClr val="0F0F0F"/>
                </a:solidFill>
              </a:defRPr>
            </a:lvl1pPr>
            <a:lvl2pPr marL="571500" indent="-317500">
              <a:spcBef>
                <a:spcPts val="1000"/>
              </a:spcBef>
              <a:buSzPct val="120000"/>
              <a:buChar char="-"/>
              <a:defRPr sz="2500">
                <a:solidFill>
                  <a:srgbClr val="0F0F0F"/>
                </a:solidFill>
              </a:defRPr>
            </a:lvl2pPr>
            <a:lvl3pPr marL="762000" indent="-254000">
              <a:spcBef>
                <a:spcPts val="1000"/>
              </a:spcBef>
              <a:defRPr sz="2200">
                <a:solidFill>
                  <a:srgbClr val="0F0F0F"/>
                </a:solidFill>
              </a:defRPr>
            </a:lvl3pPr>
            <a:lvl4pPr marL="1016000" indent="-254000">
              <a:spcBef>
                <a:spcPts val="1000"/>
              </a:spcBef>
              <a:defRPr sz="1800">
                <a:solidFill>
                  <a:srgbClr val="0F0F0F"/>
                </a:solidFill>
              </a:defRPr>
            </a:lvl4pPr>
            <a:lvl5pPr marL="1270000" indent="-254000">
              <a:spcBef>
                <a:spcPts val="1000"/>
              </a:spcBef>
              <a:defRPr sz="1800">
                <a:solidFill>
                  <a:srgbClr val="0F0F0F"/>
                </a:solidFill>
              </a:defRPr>
            </a:lvl5pPr>
          </a:lstStyle>
          <a:p>
            <a:r>
              <a:t>本文レベル1</a:t>
            </a:r>
          </a:p>
          <a:p>
            <a:pPr lvl="1"/>
            <a:r>
              <a:t>本文レベル2</a:t>
            </a:r>
          </a:p>
          <a:p>
            <a:pPr lvl="2"/>
            <a:r>
              <a:t>本文レベル3</a:t>
            </a:r>
          </a:p>
          <a:p>
            <a:pPr lvl="3"/>
            <a:r>
              <a:t>本文レベル4</a:t>
            </a:r>
          </a:p>
          <a:p>
            <a:pPr lvl="4"/>
            <a:r>
              <a:t>本文レベル5</a:t>
            </a:r>
          </a:p>
        </p:txBody>
      </p:sp>
      <p:sp>
        <p:nvSpPr>
          <p:cNvPr id="122"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23" name="スライド番号"/>
          <p:cNvSpPr txBox="1">
            <a:spLocks noGrp="1"/>
          </p:cNvSpPr>
          <p:nvPr>
            <p:ph type="sldNum" sz="quarter" idx="2"/>
          </p:nvPr>
        </p:nvSpPr>
        <p:spPr>
          <a:xfrm>
            <a:off x="12417713" y="28939"/>
            <a:ext cx="410872" cy="411365"/>
          </a:xfrm>
          <a:prstGeom prst="rect">
            <a:avLst/>
          </a:prstGeom>
        </p:spPr>
        <p:txBody>
          <a:bodyPr/>
          <a:lstStyle>
            <a:lvl1pPr>
              <a:defRPr sz="2100">
                <a:solidFill>
                  <a:srgbClr val="0F0F0F"/>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画像（横長）">
    <p:spTree>
      <p:nvGrpSpPr>
        <p:cNvPr id="1" name=""/>
        <p:cNvGrpSpPr/>
        <p:nvPr/>
      </p:nvGrpSpPr>
      <p:grpSpPr>
        <a:xfrm>
          <a:off x="0" y="0"/>
          <a:ext cx="0" cy="0"/>
          <a:chOff x="0" y="0"/>
          <a:chExt cx="0" cy="0"/>
        </a:xfrm>
      </p:grpSpPr>
      <p:sp>
        <p:nvSpPr>
          <p:cNvPr id="21" name="イメージ"/>
          <p:cNvSpPr>
            <a:spLocks noGrp="1"/>
          </p:cNvSpPr>
          <p:nvPr>
            <p:ph type="pic" idx="13"/>
          </p:nvPr>
        </p:nvSpPr>
        <p:spPr>
          <a:xfrm>
            <a:off x="1622088" y="289099"/>
            <a:ext cx="9753603" cy="6505789"/>
          </a:xfrm>
          <a:prstGeom prst="rect">
            <a:avLst/>
          </a:prstGeom>
        </p:spPr>
        <p:txBody>
          <a:bodyPr lIns="91439" tIns="45719" rIns="91439" bIns="45719" anchor="t">
            <a:noAutofit/>
          </a:bodyPr>
          <a:lstStyle/>
          <a:p>
            <a:endParaRPr/>
          </a:p>
        </p:txBody>
      </p:sp>
      <p:sp>
        <p:nvSpPr>
          <p:cNvPr id="22" name="タイトルテキスト"/>
          <p:cNvSpPr txBox="1">
            <a:spLocks noGrp="1"/>
          </p:cNvSpPr>
          <p:nvPr>
            <p:ph type="title"/>
          </p:nvPr>
        </p:nvSpPr>
        <p:spPr>
          <a:xfrm>
            <a:off x="1270000" y="6718300"/>
            <a:ext cx="10464800" cy="1422400"/>
          </a:xfrm>
          <a:prstGeom prst="rect">
            <a:avLst/>
          </a:prstGeom>
        </p:spPr>
        <p:txBody>
          <a:bodyPr anchor="b"/>
          <a:lstStyle/>
          <a:p>
            <a:r>
              <a:t>タイトルテキスト</a:t>
            </a:r>
          </a:p>
        </p:txBody>
      </p:sp>
      <p:sp>
        <p:nvSpPr>
          <p:cNvPr id="23" name="本文レベル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2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中央）">
    <p:spTree>
      <p:nvGrpSpPr>
        <p:cNvPr id="1" name=""/>
        <p:cNvGrpSpPr/>
        <p:nvPr/>
      </p:nvGrpSpPr>
      <p:grpSpPr>
        <a:xfrm>
          <a:off x="0" y="0"/>
          <a:ext cx="0" cy="0"/>
          <a:chOff x="0" y="0"/>
          <a:chExt cx="0" cy="0"/>
        </a:xfrm>
      </p:grpSpPr>
      <p:sp>
        <p:nvSpPr>
          <p:cNvPr id="31" name="タイトルテキスト"/>
          <p:cNvSpPr txBox="1">
            <a:spLocks noGrp="1"/>
          </p:cNvSpPr>
          <p:nvPr>
            <p:ph type="title"/>
          </p:nvPr>
        </p:nvSpPr>
        <p:spPr>
          <a:xfrm>
            <a:off x="1362023" y="4068605"/>
            <a:ext cx="10464801" cy="935253"/>
          </a:xfrm>
          <a:prstGeom prst="rect">
            <a:avLst/>
          </a:prstGeom>
        </p:spPr>
        <p:txBody>
          <a:bodyPr/>
          <a:lstStyle>
            <a:lvl1pPr algn="l">
              <a:defRPr sz="4500">
                <a:latin typeface="ヒラギノ角ゴ ProN W6"/>
                <a:ea typeface="ヒラギノ角ゴ ProN W6"/>
                <a:cs typeface="ヒラギノ角ゴ ProN W6"/>
                <a:sym typeface="ヒラギノ角ゴ ProN W6"/>
              </a:defRPr>
            </a:lvl1pPr>
          </a:lstStyle>
          <a:p>
            <a:r>
              <a:t>タイトルテキスト</a:t>
            </a:r>
          </a:p>
        </p:txBody>
      </p:sp>
      <p:sp>
        <p:nvSpPr>
          <p:cNvPr id="32" name="四角形"/>
          <p:cNvSpPr/>
          <p:nvPr/>
        </p:nvSpPr>
        <p:spPr>
          <a:xfrm>
            <a:off x="1177976" y="4159473"/>
            <a:ext cx="199299"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画像（縦長）">
    <p:spTree>
      <p:nvGrpSpPr>
        <p:cNvPr id="1" name=""/>
        <p:cNvGrpSpPr/>
        <p:nvPr/>
      </p:nvGrpSpPr>
      <p:grpSpPr>
        <a:xfrm>
          <a:off x="0" y="0"/>
          <a:ext cx="0" cy="0"/>
          <a:chOff x="0" y="0"/>
          <a:chExt cx="0" cy="0"/>
        </a:xfrm>
      </p:grpSpPr>
      <p:sp>
        <p:nvSpPr>
          <p:cNvPr id="40" name="イメージ"/>
          <p:cNvSpPr>
            <a:spLocks noGrp="1"/>
          </p:cNvSpPr>
          <p:nvPr>
            <p:ph type="pic" idx="13"/>
          </p:nvPr>
        </p:nvSpPr>
        <p:spPr>
          <a:xfrm>
            <a:off x="2263775" y="613833"/>
            <a:ext cx="12401550" cy="8267701"/>
          </a:xfrm>
          <a:prstGeom prst="rect">
            <a:avLst/>
          </a:prstGeom>
        </p:spPr>
        <p:txBody>
          <a:bodyPr lIns="91439" tIns="45719" rIns="91439" bIns="45719" anchor="t">
            <a:noAutofit/>
          </a:bodyPr>
          <a:lstStyle/>
          <a:p>
            <a:endParaRPr/>
          </a:p>
        </p:txBody>
      </p:sp>
      <p:sp>
        <p:nvSpPr>
          <p:cNvPr id="41" name="タイトルテキスト"/>
          <p:cNvSpPr txBox="1">
            <a:spLocks noGrp="1"/>
          </p:cNvSpPr>
          <p:nvPr>
            <p:ph type="title"/>
          </p:nvPr>
        </p:nvSpPr>
        <p:spPr>
          <a:xfrm>
            <a:off x="952500" y="635000"/>
            <a:ext cx="5334000" cy="3987800"/>
          </a:xfrm>
          <a:prstGeom prst="rect">
            <a:avLst/>
          </a:prstGeom>
        </p:spPr>
        <p:txBody>
          <a:bodyPr anchor="b"/>
          <a:lstStyle>
            <a:lvl1pPr>
              <a:defRPr sz="6000"/>
            </a:lvl1pPr>
          </a:lstStyle>
          <a:p>
            <a:r>
              <a:t>タイトルテキスト</a:t>
            </a:r>
          </a:p>
        </p:txBody>
      </p:sp>
      <p:sp>
        <p:nvSpPr>
          <p:cNvPr id="42" name="本文レベル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4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タイトル（上）">
    <p:spTree>
      <p:nvGrpSpPr>
        <p:cNvPr id="1" name=""/>
        <p:cNvGrpSpPr/>
        <p:nvPr/>
      </p:nvGrpSpPr>
      <p:grpSpPr>
        <a:xfrm>
          <a:off x="0" y="0"/>
          <a:ext cx="0" cy="0"/>
          <a:chOff x="0" y="0"/>
          <a:chExt cx="0" cy="0"/>
        </a:xfrm>
      </p:grpSpPr>
      <p:sp>
        <p:nvSpPr>
          <p:cNvPr id="50" name="タイトルテキスト"/>
          <p:cNvSpPr txBox="1">
            <a:spLocks noGrp="1"/>
          </p:cNvSpPr>
          <p:nvPr>
            <p:ph type="title"/>
          </p:nvPr>
        </p:nvSpPr>
        <p:spPr>
          <a:prstGeom prst="rect">
            <a:avLst/>
          </a:prstGeom>
        </p:spPr>
        <p:txBody>
          <a:bodyPr/>
          <a:lstStyle/>
          <a:p>
            <a:r>
              <a:t>タイトルテキスト</a:t>
            </a:r>
          </a:p>
        </p:txBody>
      </p:sp>
      <p:sp>
        <p:nvSpPr>
          <p:cNvPr id="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58" name="タイトルテキスト"/>
          <p:cNvSpPr txBox="1">
            <a:spLocks noGrp="1"/>
          </p:cNvSpPr>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r>
              <a:t>タイトルテキスト</a:t>
            </a:r>
          </a:p>
        </p:txBody>
      </p:sp>
      <p:sp>
        <p:nvSpPr>
          <p:cNvPr id="59" name="本文レベル1…"/>
          <p:cNvSpPr txBox="1">
            <a:spLocks noGrp="1"/>
          </p:cNvSpPr>
          <p:nvPr>
            <p:ph type="body" idx="1"/>
          </p:nvPr>
        </p:nvSpPr>
        <p:spPr>
          <a:xfrm>
            <a:off x="252452" y="1626658"/>
            <a:ext cx="12499896" cy="7896292"/>
          </a:xfrm>
          <a:prstGeom prst="rect">
            <a:avLst/>
          </a:prstGeom>
        </p:spPr>
        <p:txBody>
          <a:bodyPr anchor="t"/>
          <a:lstStyle>
            <a:lvl1pPr>
              <a:spcBef>
                <a:spcPts val="500"/>
              </a:spcBef>
              <a:buSzPct val="100000"/>
              <a:buChar char="●"/>
              <a:defRPr sz="2800">
                <a:solidFill>
                  <a:srgbClr val="0F0F0F"/>
                </a:solidFill>
              </a:defRPr>
            </a:lvl1pPr>
            <a:lvl2pPr marL="571500" indent="-317500">
              <a:spcBef>
                <a:spcPts val="0"/>
              </a:spcBef>
              <a:buSzPct val="120000"/>
              <a:buChar char="-"/>
              <a:defRPr sz="2500">
                <a:solidFill>
                  <a:srgbClr val="0F0F0F"/>
                </a:solidFill>
              </a:defRPr>
            </a:lvl2pPr>
            <a:lvl3pPr marL="762000" indent="-254000">
              <a:spcBef>
                <a:spcPts val="0"/>
              </a:spcBef>
              <a:defRPr sz="2500">
                <a:solidFill>
                  <a:srgbClr val="0F0F0F"/>
                </a:solidFill>
              </a:defRPr>
            </a:lvl3pPr>
            <a:lvl4pPr marL="1016000" indent="-254000">
              <a:spcBef>
                <a:spcPts val="0"/>
              </a:spcBef>
              <a:defRPr sz="1800">
                <a:solidFill>
                  <a:srgbClr val="0F0F0F"/>
                </a:solidFill>
              </a:defRPr>
            </a:lvl4pPr>
            <a:lvl5pPr marL="1270000" indent="-254000">
              <a:spcBef>
                <a:spcPts val="0"/>
              </a:spcBef>
              <a:defRPr sz="1800">
                <a:solidFill>
                  <a:srgbClr val="0F0F0F"/>
                </a:solidFill>
              </a:defRPr>
            </a:lvl5pPr>
          </a:lstStyle>
          <a:p>
            <a:r>
              <a:t>本文レベル1</a:t>
            </a:r>
          </a:p>
          <a:p>
            <a:pPr lvl="1"/>
            <a:r>
              <a:t>本文レベル2</a:t>
            </a:r>
          </a:p>
          <a:p>
            <a:pPr lvl="2"/>
            <a:r>
              <a:t>本文レベル3</a:t>
            </a:r>
          </a:p>
          <a:p>
            <a:pPr lvl="3"/>
            <a:r>
              <a:t>本文レベル4</a:t>
            </a:r>
          </a:p>
          <a:p>
            <a:pPr lvl="4"/>
            <a:r>
              <a:t>本文レベル5</a:t>
            </a:r>
          </a:p>
        </p:txBody>
      </p:sp>
      <p:sp>
        <p:nvSpPr>
          <p:cNvPr id="60"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61" name="スライド番号"/>
          <p:cNvSpPr txBox="1">
            <a:spLocks noGrp="1"/>
          </p:cNvSpPr>
          <p:nvPr>
            <p:ph type="sldNum" sz="quarter" idx="2"/>
          </p:nvPr>
        </p:nvSpPr>
        <p:spPr>
          <a:xfrm>
            <a:off x="12417713" y="28939"/>
            <a:ext cx="410872" cy="411365"/>
          </a:xfrm>
          <a:prstGeom prst="rect">
            <a:avLst/>
          </a:prstGeom>
        </p:spPr>
        <p:txBody>
          <a:bodyPr/>
          <a:lstStyle>
            <a:lvl1pPr>
              <a:defRPr sz="2100">
                <a:solidFill>
                  <a:srgbClr val="0F0F0F"/>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箇条書き、画像">
    <p:spTree>
      <p:nvGrpSpPr>
        <p:cNvPr id="1" name=""/>
        <p:cNvGrpSpPr/>
        <p:nvPr/>
      </p:nvGrpSpPr>
      <p:grpSpPr>
        <a:xfrm>
          <a:off x="0" y="0"/>
          <a:ext cx="0" cy="0"/>
          <a:chOff x="0" y="0"/>
          <a:chExt cx="0" cy="0"/>
        </a:xfrm>
      </p:grpSpPr>
      <p:sp>
        <p:nvSpPr>
          <p:cNvPr id="68" name="イメージ"/>
          <p:cNvSpPr>
            <a:spLocks noGrp="1"/>
          </p:cNvSpPr>
          <p:nvPr>
            <p:ph type="pic" idx="13"/>
          </p:nvPr>
        </p:nvSpPr>
        <p:spPr>
          <a:xfrm>
            <a:off x="4086225" y="2586566"/>
            <a:ext cx="9429750" cy="6286501"/>
          </a:xfrm>
          <a:prstGeom prst="rect">
            <a:avLst/>
          </a:prstGeom>
        </p:spPr>
        <p:txBody>
          <a:bodyPr lIns="91439" tIns="45719" rIns="91439" bIns="45719" anchor="t">
            <a:noAutofit/>
          </a:bodyPr>
          <a:lstStyle/>
          <a:p>
            <a:endParaRPr/>
          </a:p>
        </p:txBody>
      </p:sp>
      <p:sp>
        <p:nvSpPr>
          <p:cNvPr id="69" name="タイトルテキスト"/>
          <p:cNvSpPr txBox="1">
            <a:spLocks noGrp="1"/>
          </p:cNvSpPr>
          <p:nvPr>
            <p:ph type="title"/>
          </p:nvPr>
        </p:nvSpPr>
        <p:spPr>
          <a:prstGeom prst="rect">
            <a:avLst/>
          </a:prstGeom>
        </p:spPr>
        <p:txBody>
          <a:bodyPr/>
          <a:lstStyle/>
          <a:p>
            <a:r>
              <a:t>タイトルテキスト</a:t>
            </a:r>
          </a:p>
        </p:txBody>
      </p:sp>
      <p:sp>
        <p:nvSpPr>
          <p:cNvPr id="70" name="本文レベル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71" name="スライド番号"/>
          <p:cNvSpPr txBox="1">
            <a:spLocks noGrp="1"/>
          </p:cNvSpPr>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箇条書き">
    <p:spTree>
      <p:nvGrpSpPr>
        <p:cNvPr id="1" name=""/>
        <p:cNvGrpSpPr/>
        <p:nvPr/>
      </p:nvGrpSpPr>
      <p:grpSpPr>
        <a:xfrm>
          <a:off x="0" y="0"/>
          <a:ext cx="0" cy="0"/>
          <a:chOff x="0" y="0"/>
          <a:chExt cx="0" cy="0"/>
        </a:xfrm>
      </p:grpSpPr>
      <p:sp>
        <p:nvSpPr>
          <p:cNvPr id="78" name="本文レベル1…"/>
          <p:cNvSpPr txBox="1">
            <a:spLocks noGrp="1"/>
          </p:cNvSpPr>
          <p:nvPr>
            <p:ph type="body" idx="1"/>
          </p:nvPr>
        </p:nvSpPr>
        <p:spPr>
          <a:xfrm>
            <a:off x="952500" y="1270000"/>
            <a:ext cx="11099800" cy="7213600"/>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画像（3点）">
    <p:spTree>
      <p:nvGrpSpPr>
        <p:cNvPr id="1" name=""/>
        <p:cNvGrpSpPr/>
        <p:nvPr/>
      </p:nvGrpSpPr>
      <p:grpSpPr>
        <a:xfrm>
          <a:off x="0" y="0"/>
          <a:ext cx="0" cy="0"/>
          <a:chOff x="0" y="0"/>
          <a:chExt cx="0" cy="0"/>
        </a:xfrm>
      </p:grpSpPr>
      <p:sp>
        <p:nvSpPr>
          <p:cNvPr id="86" name="イメージ"/>
          <p:cNvSpPr>
            <a:spLocks noGrp="1"/>
          </p:cNvSpPr>
          <p:nvPr>
            <p:ph type="pic" sz="quarter" idx="13"/>
          </p:nvPr>
        </p:nvSpPr>
        <p:spPr>
          <a:xfrm>
            <a:off x="6680200" y="5029200"/>
            <a:ext cx="6054748" cy="4038600"/>
          </a:xfrm>
          <a:prstGeom prst="rect">
            <a:avLst/>
          </a:prstGeom>
        </p:spPr>
        <p:txBody>
          <a:bodyPr lIns="91439" tIns="45719" rIns="91439" bIns="45719" anchor="t">
            <a:noAutofit/>
          </a:bodyPr>
          <a:lstStyle/>
          <a:p>
            <a:endParaRPr/>
          </a:p>
        </p:txBody>
      </p:sp>
      <p:sp>
        <p:nvSpPr>
          <p:cNvPr id="87" name="イメージ"/>
          <p:cNvSpPr>
            <a:spLocks noGrp="1"/>
          </p:cNvSpPr>
          <p:nvPr>
            <p:ph type="pic" sz="quarter" idx="14"/>
          </p:nvPr>
        </p:nvSpPr>
        <p:spPr>
          <a:xfrm>
            <a:off x="6502400" y="889000"/>
            <a:ext cx="5867400" cy="3911601"/>
          </a:xfrm>
          <a:prstGeom prst="rect">
            <a:avLst/>
          </a:prstGeom>
        </p:spPr>
        <p:txBody>
          <a:bodyPr lIns="91439" tIns="45719" rIns="91439" bIns="45719" anchor="t">
            <a:noAutofit/>
          </a:bodyPr>
          <a:lstStyle/>
          <a:p>
            <a:endParaRPr/>
          </a:p>
        </p:txBody>
      </p:sp>
      <p:sp>
        <p:nvSpPr>
          <p:cNvPr id="88" name="イメージ"/>
          <p:cNvSpPr>
            <a:spLocks noGrp="1"/>
          </p:cNvSpPr>
          <p:nvPr>
            <p:ph type="pic" idx="15"/>
          </p:nvPr>
        </p:nvSpPr>
        <p:spPr>
          <a:xfrm>
            <a:off x="-2374900" y="889000"/>
            <a:ext cx="11982450" cy="7988300"/>
          </a:xfrm>
          <a:prstGeom prst="rect">
            <a:avLst/>
          </a:prstGeom>
        </p:spPr>
        <p:txBody>
          <a:bodyPr lIns="91439" tIns="45719" rIns="91439" bIns="45719" anchor="t">
            <a:noAutofit/>
          </a:bodyPr>
          <a:lstStyle/>
          <a:p>
            <a:endParaRPr/>
          </a:p>
        </p:txBody>
      </p:sp>
      <p:sp>
        <p:nvSpPr>
          <p:cNvPr id="8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タイトルテキスト"/>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タイトルテキスト</a:t>
            </a:r>
          </a:p>
        </p:txBody>
      </p:sp>
      <p:sp>
        <p:nvSpPr>
          <p:cNvPr id="3" name="本文レベル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本文レベル1</a:t>
            </a:r>
          </a:p>
          <a:p>
            <a:pPr lvl="1"/>
            <a:r>
              <a:t>本文レベル2</a:t>
            </a:r>
          </a:p>
          <a:p>
            <a:pPr lvl="2"/>
            <a:r>
              <a:t>本文レベル3</a:t>
            </a:r>
          </a:p>
          <a:p>
            <a:pPr lvl="3"/>
            <a:r>
              <a:t>本文レベル4</a:t>
            </a:r>
          </a:p>
          <a:p>
            <a:pPr lvl="4"/>
            <a:r>
              <a:t>本文レベル5</a:t>
            </a:r>
          </a:p>
        </p:txBody>
      </p:sp>
      <p:sp>
        <p:nvSpPr>
          <p:cNvPr id="4" name="スライド番号"/>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image" Target="../media/image13.ti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t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高圧キセノンガスTPCにおける陽イオン検出のための基礎研究と二重ベータ崩壊探索への応用"/>
          <p:cNvSpPr txBox="1">
            <a:spLocks noGrp="1"/>
          </p:cNvSpPr>
          <p:nvPr>
            <p:ph type="body" idx="13"/>
          </p:nvPr>
        </p:nvSpPr>
        <p:spPr>
          <a:prstGeom prst="rect">
            <a:avLst/>
          </a:prstGeom>
        </p:spPr>
        <p:txBody>
          <a:bodyPr/>
          <a:lstStyle>
            <a:lvl1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lvl1pPr>
          </a:lstStyle>
          <a:p>
            <a:r>
              <a:t>高圧キセノンガスTPCにおける陽イオン検出のための基礎研究と二重ベータ崩壊探索への応用</a:t>
            </a:r>
          </a:p>
        </p:txBody>
      </p:sp>
      <p:sp>
        <p:nvSpPr>
          <p:cNvPr id="133" name="2019年9月18日…"/>
          <p:cNvSpPr txBox="1">
            <a:spLocks noGrp="1"/>
          </p:cNvSpPr>
          <p:nvPr>
            <p:ph type="body" idx="14"/>
          </p:nvPr>
        </p:nvSpPr>
        <p:spPr>
          <a:prstGeom prst="rect">
            <a:avLst/>
          </a:prstGeom>
        </p:spPr>
        <p:txBody>
          <a:bodyPr/>
          <a:lstStyle/>
          <a:p>
            <a:pPr marL="0" indent="0" algn="ctr">
              <a:spcBef>
                <a:spcPts val="0"/>
              </a:spcBef>
              <a:buSzTx/>
              <a:buNone/>
              <a:defRPr sz="2500">
                <a:solidFill>
                  <a:srgbClr val="0F0F0F"/>
                </a:solidFill>
              </a:defRPr>
            </a:pPr>
            <a:r>
              <a:t>2019年9月18日</a:t>
            </a:r>
          </a:p>
          <a:p>
            <a:pPr marL="0" indent="0" algn="ctr">
              <a:spcBef>
                <a:spcPts val="0"/>
              </a:spcBef>
              <a:buSzTx/>
              <a:buNone/>
              <a:defRPr sz="2500">
                <a:solidFill>
                  <a:srgbClr val="0F0F0F"/>
                </a:solidFill>
              </a:defRPr>
            </a:pPr>
            <a:r>
              <a:t>JPS@山形大学小白川キャンパス</a:t>
            </a:r>
          </a:p>
          <a:p>
            <a:pPr marL="0" indent="0" algn="ctr">
              <a:spcBef>
                <a:spcPts val="0"/>
              </a:spcBef>
              <a:buSzTx/>
              <a:buNone/>
              <a:defRPr sz="2500">
                <a:solidFill>
                  <a:srgbClr val="0F0F0F"/>
                </a:solidFill>
              </a:defRPr>
            </a:pPr>
            <a:endParaRPr/>
          </a:p>
          <a:p>
            <a:pPr marL="0" indent="0" algn="ctr">
              <a:spcBef>
                <a:spcPts val="0"/>
              </a:spcBef>
              <a:buSzTx/>
              <a:buNone/>
              <a:defRPr sz="2500">
                <a:solidFill>
                  <a:srgbClr val="0F0F0F"/>
                </a:solidFill>
              </a:defRPr>
            </a:pPr>
            <a:r>
              <a:rPr>
                <a:latin typeface="ヒラギノ角ゴ ProN W6"/>
                <a:ea typeface="ヒラギノ角ゴ ProN W6"/>
                <a:cs typeface="ヒラギノ角ゴ ProN W6"/>
                <a:sym typeface="ヒラギノ角ゴ ProN W6"/>
              </a:rPr>
              <a:t>京大理</a:t>
            </a:r>
            <a:r>
              <a:t>，神戸大理</a:t>
            </a:r>
            <a:r>
              <a:rPr baseline="31999"/>
              <a:t>A</a:t>
            </a:r>
          </a:p>
          <a:p>
            <a:pPr marL="0" indent="0" algn="ctr">
              <a:spcBef>
                <a:spcPts val="0"/>
              </a:spcBef>
              <a:buSzTx/>
              <a:buNone/>
              <a:defRPr sz="2500">
                <a:solidFill>
                  <a:srgbClr val="0F0F0F"/>
                </a:solidFill>
              </a:defRPr>
            </a:pPr>
            <a:r>
              <a:t>中村 和広</a:t>
            </a:r>
          </a:p>
          <a:p>
            <a:pPr marL="0" indent="0" algn="ctr">
              <a:spcBef>
                <a:spcPts val="0"/>
              </a:spcBef>
              <a:buSzTx/>
              <a:buNone/>
              <a:defRPr sz="2500">
                <a:solidFill>
                  <a:srgbClr val="0F0F0F"/>
                </a:solidFill>
              </a:defRPr>
            </a:pPr>
            <a:r>
              <a:t>市川温子，中家剛，木河達也，小原脩平，中村輝石</a:t>
            </a:r>
            <a:r>
              <a:rPr baseline="31999"/>
              <a:t>A</a:t>
            </a:r>
            <a:r>
              <a:t>，潘晟，吉田将，菅島文悟</a:t>
            </a:r>
          </a:p>
          <a:p>
            <a:pPr marL="0" indent="0" algn="ctr">
              <a:spcBef>
                <a:spcPts val="0"/>
              </a:spcBef>
              <a:buSzTx/>
              <a:buNone/>
              <a:defRPr sz="2500">
                <a:solidFill>
                  <a:srgbClr val="0F0F0F"/>
                </a:solidFill>
              </a:defRPr>
            </a:pPr>
            <a:r>
              <a:t>他AXEL Collaboration</a:t>
            </a:r>
          </a:p>
        </p:txBody>
      </p:sp>
      <p:pic>
        <p:nvPicPr>
          <p:cNvPr id="134" name="AXELlogo_toka.png" descr="AXELlogo_toka.png"/>
          <p:cNvPicPr>
            <a:picLocks noChangeAspect="1"/>
          </p:cNvPicPr>
          <p:nvPr/>
        </p:nvPicPr>
        <p:blipFill>
          <a:blip r:embed="rId2"/>
          <a:stretch>
            <a:fillRect/>
          </a:stretch>
        </p:blipFill>
        <p:spPr>
          <a:xfrm>
            <a:off x="9537606" y="614722"/>
            <a:ext cx="2650508" cy="1515382"/>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イオン検出のセットアップ"/>
          <p:cNvSpPr txBox="1">
            <a:spLocks noGrp="1"/>
          </p:cNvSpPr>
          <p:nvPr>
            <p:ph type="title"/>
          </p:nvPr>
        </p:nvSpPr>
        <p:spPr>
          <a:prstGeom prst="rect">
            <a:avLst/>
          </a:prstGeom>
        </p:spPr>
        <p:txBody>
          <a:bodyPr/>
          <a:lstStyle/>
          <a:p>
            <a:r>
              <a:t>イオン検出のセットアップ</a:t>
            </a:r>
          </a:p>
        </p:txBody>
      </p:sp>
      <p:sp>
        <p:nvSpPr>
          <p:cNvPr id="248"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grpSp>
        <p:nvGrpSpPr>
          <p:cNvPr id="269" name="グループ"/>
          <p:cNvGrpSpPr/>
          <p:nvPr/>
        </p:nvGrpSpPr>
        <p:grpSpPr>
          <a:xfrm>
            <a:off x="931484" y="2319642"/>
            <a:ext cx="4653399" cy="4455253"/>
            <a:chOff x="0" y="0"/>
            <a:chExt cx="4653398" cy="4455252"/>
          </a:xfrm>
        </p:grpSpPr>
        <p:sp>
          <p:nvSpPr>
            <p:cNvPr id="249" name="四角形"/>
            <p:cNvSpPr/>
            <p:nvPr/>
          </p:nvSpPr>
          <p:spPr>
            <a:xfrm>
              <a:off x="1026212" y="0"/>
              <a:ext cx="3627187" cy="4455253"/>
            </a:xfrm>
            <a:prstGeom prst="rect">
              <a:avLst/>
            </a:prstGeom>
            <a:solidFill>
              <a:srgbClr val="D6D5D5"/>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0" name="PMT"/>
            <p:cNvSpPr/>
            <p:nvPr/>
          </p:nvSpPr>
          <p:spPr>
            <a:xfrm>
              <a:off x="2285240" y="3208971"/>
              <a:ext cx="1109130" cy="1062481"/>
            </a:xfrm>
            <a:prstGeom prst="rect">
              <a:avLst/>
            </a:prstGeom>
            <a:solidFill>
              <a:srgbClr val="5E5E5E"/>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2500">
                  <a:solidFill>
                    <a:srgbClr val="FFFFFF"/>
                  </a:solidFill>
                </a:defRPr>
              </a:lvl1pPr>
            </a:lstStyle>
            <a:p>
              <a:r>
                <a:t>PMT</a:t>
              </a:r>
            </a:p>
          </p:txBody>
        </p:sp>
        <p:sp>
          <p:nvSpPr>
            <p:cNvPr id="251" name="線"/>
            <p:cNvSpPr/>
            <p:nvPr/>
          </p:nvSpPr>
          <p:spPr>
            <a:xfrm>
              <a:off x="1687252" y="2577771"/>
              <a:ext cx="588258" cy="1"/>
            </a:xfrm>
            <a:prstGeom prst="line">
              <a:avLst/>
            </a:prstGeom>
            <a:noFill/>
            <a:ln w="1016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2" name="線"/>
            <p:cNvSpPr/>
            <p:nvPr/>
          </p:nvSpPr>
          <p:spPr>
            <a:xfrm>
              <a:off x="2695075" y="253661"/>
              <a:ext cx="289461" cy="1"/>
            </a:xfrm>
            <a:prstGeom prst="line">
              <a:avLst/>
            </a:prstGeom>
            <a:noFill/>
            <a:ln w="1016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3" name="線"/>
            <p:cNvSpPr/>
            <p:nvPr/>
          </p:nvSpPr>
          <p:spPr>
            <a:xfrm>
              <a:off x="1687252" y="2577361"/>
              <a:ext cx="588258"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4" name="線"/>
            <p:cNvSpPr/>
            <p:nvPr/>
          </p:nvSpPr>
          <p:spPr>
            <a:xfrm>
              <a:off x="1687252" y="2577361"/>
              <a:ext cx="588258"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5" name="線"/>
            <p:cNvSpPr/>
            <p:nvPr/>
          </p:nvSpPr>
          <p:spPr>
            <a:xfrm>
              <a:off x="1687252" y="2577361"/>
              <a:ext cx="588258"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6" name="線"/>
            <p:cNvSpPr/>
            <p:nvPr/>
          </p:nvSpPr>
          <p:spPr>
            <a:xfrm>
              <a:off x="1687252" y="2577361"/>
              <a:ext cx="588258"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7" name="線"/>
            <p:cNvSpPr/>
            <p:nvPr/>
          </p:nvSpPr>
          <p:spPr>
            <a:xfrm flipV="1">
              <a:off x="3163984" y="329826"/>
              <a:ext cx="1" cy="2270286"/>
            </a:xfrm>
            <a:prstGeom prst="line">
              <a:avLst/>
            </a:prstGeom>
            <a:noFill/>
            <a:ln w="38100" cap="flat">
              <a:solidFill>
                <a:srgbClr val="000000"/>
              </a:solidFill>
              <a:prstDash val="solid"/>
              <a:miter lim="400000"/>
              <a:headEnd type="arrow" w="med" len="med"/>
              <a:tailEnd type="arrow" w="med" len="med"/>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58" name="W-wire…"/>
            <p:cNvSpPr txBox="1"/>
            <p:nvPr/>
          </p:nvSpPr>
          <p:spPr>
            <a:xfrm>
              <a:off x="97891" y="1385653"/>
              <a:ext cx="2490185" cy="6810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a:defRPr sz="1700"/>
              </a:pPr>
              <a:r>
                <a:t>W-wire</a:t>
              </a:r>
            </a:p>
            <a:p>
              <a:pPr>
                <a:defRPr sz="1700"/>
              </a:pPr>
              <a:r>
                <a:t>φ20µm（-1500V）</a:t>
              </a:r>
            </a:p>
          </p:txBody>
        </p:sp>
        <p:sp>
          <p:nvSpPr>
            <p:cNvPr id="259" name="214Am α source（0V）"/>
            <p:cNvSpPr txBox="1"/>
            <p:nvPr/>
          </p:nvSpPr>
          <p:spPr>
            <a:xfrm>
              <a:off x="0" y="89262"/>
              <a:ext cx="2736806" cy="328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a:defRPr sz="1700"/>
              </a:pPr>
              <a:r>
                <a:rPr baseline="31999"/>
                <a:t>214</a:t>
              </a:r>
              <a:r>
                <a:t>Am α source（0V）</a:t>
              </a:r>
            </a:p>
          </p:txBody>
        </p:sp>
        <p:sp>
          <p:nvSpPr>
            <p:cNvPr id="260" name="30 mm"/>
            <p:cNvSpPr txBox="1"/>
            <p:nvPr/>
          </p:nvSpPr>
          <p:spPr>
            <a:xfrm>
              <a:off x="3144985" y="1300569"/>
              <a:ext cx="1106490" cy="328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1700"/>
              </a:lvl1pPr>
            </a:lstStyle>
            <a:p>
              <a:r>
                <a:t>30 mm</a:t>
              </a:r>
            </a:p>
          </p:txBody>
        </p:sp>
        <p:sp>
          <p:nvSpPr>
            <p:cNvPr id="261" name="線"/>
            <p:cNvSpPr/>
            <p:nvPr/>
          </p:nvSpPr>
          <p:spPr>
            <a:xfrm>
              <a:off x="3404101" y="2577771"/>
              <a:ext cx="588258" cy="1"/>
            </a:xfrm>
            <a:prstGeom prst="line">
              <a:avLst/>
            </a:prstGeom>
            <a:noFill/>
            <a:ln w="1016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262" name="円形"/>
            <p:cNvSpPr/>
            <p:nvPr/>
          </p:nvSpPr>
          <p:spPr>
            <a:xfrm>
              <a:off x="2781091" y="2518647"/>
              <a:ext cx="79329" cy="79329"/>
            </a:xfrm>
            <a:prstGeom prst="ellipse">
              <a:avLst/>
            </a:prstGeom>
            <a:solidFill>
              <a:srgbClr val="000000"/>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63" name="楕円"/>
            <p:cNvSpPr/>
            <p:nvPr/>
          </p:nvSpPr>
          <p:spPr>
            <a:xfrm>
              <a:off x="2738558" y="306277"/>
              <a:ext cx="174789" cy="1601822"/>
            </a:xfrm>
            <a:prstGeom prst="ellipse">
              <a:avLst/>
            </a:prstGeom>
            <a:solidFill>
              <a:schemeClr val="accent4">
                <a:hueOff val="-461056"/>
                <a:satOff val="4338"/>
                <a:lumOff val="-10225"/>
              </a:schemeClr>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64" name="Cu electrode…"/>
            <p:cNvSpPr txBox="1"/>
            <p:nvPr/>
          </p:nvSpPr>
          <p:spPr>
            <a:xfrm>
              <a:off x="216942" y="3214005"/>
              <a:ext cx="2402519" cy="762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a:defRPr sz="1700"/>
              </a:pPr>
              <a:r>
                <a:t>Cu electrode</a:t>
              </a:r>
            </a:p>
            <a:p>
              <a:pPr>
                <a:defRPr sz="1700"/>
              </a:pPr>
              <a:r>
                <a:t>（-1500V）</a:t>
              </a:r>
            </a:p>
          </p:txBody>
        </p:sp>
        <p:sp>
          <p:nvSpPr>
            <p:cNvPr id="265" name="線"/>
            <p:cNvSpPr/>
            <p:nvPr/>
          </p:nvSpPr>
          <p:spPr>
            <a:xfrm>
              <a:off x="2095663" y="2098935"/>
              <a:ext cx="646328" cy="422743"/>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66" name="線"/>
            <p:cNvSpPr/>
            <p:nvPr/>
          </p:nvSpPr>
          <p:spPr>
            <a:xfrm flipH="1">
              <a:off x="1703553" y="2691501"/>
              <a:ext cx="357627" cy="555885"/>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67" name="線"/>
            <p:cNvSpPr/>
            <p:nvPr/>
          </p:nvSpPr>
          <p:spPr>
            <a:xfrm flipH="1">
              <a:off x="1710947" y="2676311"/>
              <a:ext cx="1971596" cy="566956"/>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68" name="α-ray…"/>
            <p:cNvSpPr txBox="1"/>
            <p:nvPr/>
          </p:nvSpPr>
          <p:spPr>
            <a:xfrm>
              <a:off x="1550328" y="714743"/>
              <a:ext cx="1274892" cy="6918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a:defRPr sz="1700"/>
              </a:pPr>
              <a:r>
                <a:t>α-ray </a:t>
              </a:r>
            </a:p>
            <a:p>
              <a:pPr>
                <a:defRPr sz="1700"/>
              </a:pPr>
              <a:r>
                <a:t>~ 24mm</a:t>
              </a:r>
            </a:p>
          </p:txBody>
        </p:sp>
      </p:grpSp>
      <p:pic>
        <p:nvPicPr>
          <p:cNvPr id="270" name="イメージ" descr="イメージ"/>
          <p:cNvPicPr>
            <a:picLocks noChangeAspect="1"/>
          </p:cNvPicPr>
          <p:nvPr/>
        </p:nvPicPr>
        <p:blipFill>
          <a:blip r:embed="rId2"/>
          <a:stretch>
            <a:fillRect/>
          </a:stretch>
        </p:blipFill>
        <p:spPr>
          <a:xfrm>
            <a:off x="6571101" y="1738375"/>
            <a:ext cx="5527748" cy="5242224"/>
          </a:xfrm>
          <a:prstGeom prst="rect">
            <a:avLst/>
          </a:prstGeom>
          <a:ln w="12700">
            <a:miter lim="400000"/>
          </a:ln>
        </p:spPr>
      </p:pic>
      <p:sp>
        <p:nvSpPr>
          <p:cNvPr id="271" name="イオンのドリフト速度：240 cm/sec —&gt; ドリフト時間：数10 msec…"/>
          <p:cNvSpPr txBox="1"/>
          <p:nvPr/>
        </p:nvSpPr>
        <p:spPr>
          <a:xfrm>
            <a:off x="396502" y="7334446"/>
            <a:ext cx="12211796" cy="2235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333375" indent="-333375" algn="l">
              <a:buSzPct val="145000"/>
              <a:buChar char="✓"/>
            </a:pPr>
            <a:r>
              <a:t>イオンのドリフト速度：240 cm/sec —&gt; ドリフト時間：数10 msec</a:t>
            </a:r>
          </a:p>
          <a:p>
            <a:pPr marL="333375" indent="-333375" algn="l">
              <a:buSzPct val="145000"/>
              <a:buChar char="✓"/>
            </a:pPr>
            <a:r>
              <a:t>オシロスコープでは長時間の波形取得が可能だが、データサイズが非常に大きくなってしまう（20GB/1000event）</a:t>
            </a:r>
          </a:p>
          <a:p>
            <a:pPr marL="333375" indent="-333375" algn="l">
              <a:buSzPct val="145000"/>
              <a:buChar char="✓"/>
            </a:pPr>
            <a:r>
              <a:t>数10msecに及ぶイベントのデータ取得&amp;&amp;データ削減のため、FADCの内部clockからイベントを再構成する手法を開発</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再構成された波形"/>
          <p:cNvSpPr txBox="1">
            <a:spLocks noGrp="1"/>
          </p:cNvSpPr>
          <p:nvPr>
            <p:ph type="title"/>
          </p:nvPr>
        </p:nvSpPr>
        <p:spPr>
          <a:prstGeom prst="rect">
            <a:avLst/>
          </a:prstGeom>
        </p:spPr>
        <p:txBody>
          <a:bodyPr/>
          <a:lstStyle/>
          <a:p>
            <a:r>
              <a:t>再構成された波形</a:t>
            </a:r>
          </a:p>
        </p:txBody>
      </p:sp>
      <p:sp>
        <p:nvSpPr>
          <p:cNvPr id="274"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pic>
        <p:nvPicPr>
          <p:cNvPr id="275" name="不明.png" descr="不明.png"/>
          <p:cNvPicPr>
            <a:picLocks noChangeAspect="1"/>
          </p:cNvPicPr>
          <p:nvPr/>
        </p:nvPicPr>
        <p:blipFill>
          <a:blip r:embed="rId2"/>
          <a:srcRect t="6831"/>
          <a:stretch>
            <a:fillRect/>
          </a:stretch>
        </p:blipFill>
        <p:spPr>
          <a:xfrm>
            <a:off x="894746" y="2005240"/>
            <a:ext cx="5001741" cy="3206391"/>
          </a:xfrm>
          <a:prstGeom prst="rect">
            <a:avLst/>
          </a:prstGeom>
          <a:ln w="12700">
            <a:miter lim="400000"/>
          </a:ln>
        </p:spPr>
      </p:pic>
      <p:pic>
        <p:nvPicPr>
          <p:cNvPr id="276" name="不明.png" descr="不明.png"/>
          <p:cNvPicPr>
            <a:picLocks noChangeAspect="1"/>
          </p:cNvPicPr>
          <p:nvPr/>
        </p:nvPicPr>
        <p:blipFill>
          <a:blip r:embed="rId3"/>
          <a:srcRect t="7100"/>
          <a:stretch>
            <a:fillRect/>
          </a:stretch>
        </p:blipFill>
        <p:spPr>
          <a:xfrm>
            <a:off x="7045333" y="1959331"/>
            <a:ext cx="5127432" cy="3206238"/>
          </a:xfrm>
          <a:prstGeom prst="rect">
            <a:avLst/>
          </a:prstGeom>
          <a:ln w="12700">
            <a:miter lim="400000"/>
          </a:ln>
        </p:spPr>
      </p:pic>
      <p:sp>
        <p:nvSpPr>
          <p:cNvPr id="277" name="ワイヤの電圧：-1500V"/>
          <p:cNvSpPr txBox="1"/>
          <p:nvPr/>
        </p:nvSpPr>
        <p:spPr>
          <a:xfrm>
            <a:off x="2291189" y="3077766"/>
            <a:ext cx="3059736"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ワイヤの電圧：-1500V</a:t>
            </a:r>
          </a:p>
        </p:txBody>
      </p:sp>
      <p:sp>
        <p:nvSpPr>
          <p:cNvPr id="278" name="ワイヤの電圧：0V"/>
          <p:cNvSpPr txBox="1"/>
          <p:nvPr/>
        </p:nvSpPr>
        <p:spPr>
          <a:xfrm>
            <a:off x="9065878" y="3077766"/>
            <a:ext cx="2380184"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ワイヤの電圧：0V</a:t>
            </a:r>
          </a:p>
        </p:txBody>
      </p:sp>
      <p:pic>
        <p:nvPicPr>
          <p:cNvPr id="279" name="per01_pulse_timing_1d.png" descr="per01_pulse_timing_1d.png"/>
          <p:cNvPicPr>
            <a:picLocks noChangeAspect="1"/>
          </p:cNvPicPr>
          <p:nvPr/>
        </p:nvPicPr>
        <p:blipFill>
          <a:blip r:embed="rId4"/>
          <a:srcRect l="66337" b="67037"/>
          <a:stretch>
            <a:fillRect/>
          </a:stretch>
        </p:blipFill>
        <p:spPr>
          <a:xfrm>
            <a:off x="661582" y="5767718"/>
            <a:ext cx="5468177" cy="3760300"/>
          </a:xfrm>
          <a:prstGeom prst="rect">
            <a:avLst/>
          </a:prstGeom>
          <a:ln w="12700">
            <a:miter lim="400000"/>
          </a:ln>
        </p:spPr>
      </p:pic>
      <p:sp>
        <p:nvSpPr>
          <p:cNvPr id="280" name="線"/>
          <p:cNvSpPr/>
          <p:nvPr/>
        </p:nvSpPr>
        <p:spPr>
          <a:xfrm flipH="1" flipV="1">
            <a:off x="2171554" y="3081747"/>
            <a:ext cx="499332" cy="3205025"/>
          </a:xfrm>
          <a:prstGeom prst="line">
            <a:avLst/>
          </a:prstGeom>
          <a:ln w="38100">
            <a:solidFill>
              <a:schemeClr val="accent4">
                <a:hueOff val="-1081314"/>
                <a:satOff val="4338"/>
                <a:lumOff val="-8931"/>
              </a:schemeClr>
            </a:solidFill>
            <a:miter lim="400000"/>
            <a:headEnd type="arrow"/>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281" name="パルスのタイミングを波高で重みづけ"/>
          <p:cNvSpPr txBox="1"/>
          <p:nvPr/>
        </p:nvSpPr>
        <p:spPr>
          <a:xfrm>
            <a:off x="2339488" y="5211593"/>
            <a:ext cx="5968912" cy="7535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300"/>
            </a:lvl1pPr>
          </a:lstStyle>
          <a:p>
            <a:r>
              <a:t>パルスのタイミングを波高で重みづけ</a:t>
            </a:r>
          </a:p>
        </p:txBody>
      </p:sp>
      <p:sp>
        <p:nvSpPr>
          <p:cNvPr id="282" name="シンチから10~30 msec遅れて発生する パルスが確認された…"/>
          <p:cNvSpPr txBox="1"/>
          <p:nvPr/>
        </p:nvSpPr>
        <p:spPr>
          <a:xfrm>
            <a:off x="6288306" y="6885913"/>
            <a:ext cx="6641680" cy="1778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333375" indent="-333375" algn="l">
              <a:buSzPct val="145000"/>
              <a:buChar char="✓"/>
            </a:pPr>
            <a:r>
              <a:t>シンチから10~30 msec遅れて発生する</a:t>
            </a:r>
            <a:br/>
            <a:r>
              <a:t>パルスが確認された</a:t>
            </a:r>
          </a:p>
          <a:p>
            <a:pPr marL="333375" indent="-333375" algn="l">
              <a:buSzPct val="145000"/>
              <a:buChar char="✓"/>
            </a:pPr>
            <a:r>
              <a:t>データサイズが20GB/1000ev（オシロでの波形取得）—&gt; 300MB/3600evに削減</a:t>
            </a:r>
          </a:p>
        </p:txBody>
      </p:sp>
      <p:sp>
        <p:nvSpPr>
          <p:cNvPr id="283" name="Time (ms)"/>
          <p:cNvSpPr txBox="1"/>
          <p:nvPr/>
        </p:nvSpPr>
        <p:spPr>
          <a:xfrm>
            <a:off x="4467378" y="5059049"/>
            <a:ext cx="1274763" cy="3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700"/>
            </a:lvl1pPr>
          </a:lstStyle>
          <a:p>
            <a:r>
              <a:t>Time (ms)</a:t>
            </a:r>
          </a:p>
        </p:txBody>
      </p:sp>
      <p:sp>
        <p:nvSpPr>
          <p:cNvPr id="284" name="Time (ms)"/>
          <p:cNvSpPr txBox="1"/>
          <p:nvPr/>
        </p:nvSpPr>
        <p:spPr>
          <a:xfrm>
            <a:off x="10641696" y="5059049"/>
            <a:ext cx="1274764" cy="3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700"/>
            </a:lvl1pPr>
          </a:lstStyle>
          <a:p>
            <a:r>
              <a:t>Time (ms)</a:t>
            </a:r>
          </a:p>
        </p:txBody>
      </p:sp>
      <p:sp>
        <p:nvSpPr>
          <p:cNvPr id="285" name="Time (ms)"/>
          <p:cNvSpPr txBox="1"/>
          <p:nvPr/>
        </p:nvSpPr>
        <p:spPr>
          <a:xfrm>
            <a:off x="4523105" y="9316731"/>
            <a:ext cx="1274764" cy="32385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700"/>
            </a:lvl1pPr>
          </a:lstStyle>
          <a:p>
            <a:r>
              <a:t>Time (ms)</a:t>
            </a:r>
          </a:p>
        </p:txBody>
      </p:sp>
      <p:sp>
        <p:nvSpPr>
          <p:cNvPr id="286" name="ADC count"/>
          <p:cNvSpPr txBox="1"/>
          <p:nvPr/>
        </p:nvSpPr>
        <p:spPr>
          <a:xfrm rot="16200000">
            <a:off x="98586" y="2570276"/>
            <a:ext cx="1369760" cy="32385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700"/>
            </a:lvl1pPr>
          </a:lstStyle>
          <a:p>
            <a:r>
              <a:t>ADC count</a:t>
            </a:r>
          </a:p>
        </p:txBody>
      </p:sp>
      <p:sp>
        <p:nvSpPr>
          <p:cNvPr id="287" name="ADC count"/>
          <p:cNvSpPr txBox="1"/>
          <p:nvPr/>
        </p:nvSpPr>
        <p:spPr>
          <a:xfrm rot="16200000">
            <a:off x="6173768" y="2532049"/>
            <a:ext cx="1369760" cy="32385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700"/>
            </a:lvl1pPr>
          </a:lstStyle>
          <a:p>
            <a:r>
              <a:t>ADC count</a:t>
            </a:r>
          </a:p>
        </p:txBody>
      </p:sp>
      <p:sp>
        <p:nvSpPr>
          <p:cNvPr id="288" name="# of entries"/>
          <p:cNvSpPr txBox="1"/>
          <p:nvPr/>
        </p:nvSpPr>
        <p:spPr>
          <a:xfrm rot="16200000">
            <a:off x="49577" y="6607003"/>
            <a:ext cx="1467778" cy="32385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700"/>
            </a:lvl1pPr>
          </a:lstStyle>
          <a:p>
            <a:r>
              <a:t># of entries</a:t>
            </a:r>
          </a:p>
        </p:txBody>
      </p:sp>
      <p:sp>
        <p:nvSpPr>
          <p:cNvPr id="289" name="再構成された波形を重ね描きしたもの"/>
          <p:cNvSpPr txBox="1"/>
          <p:nvPr/>
        </p:nvSpPr>
        <p:spPr>
          <a:xfrm>
            <a:off x="3854449" y="1510549"/>
            <a:ext cx="5295901" cy="40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再構成された波形を重ね描きしたもの</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イオンのドリフト速度"/>
          <p:cNvSpPr txBox="1">
            <a:spLocks noGrp="1"/>
          </p:cNvSpPr>
          <p:nvPr>
            <p:ph type="title"/>
          </p:nvPr>
        </p:nvSpPr>
        <p:spPr>
          <a:prstGeom prst="rect">
            <a:avLst/>
          </a:prstGeom>
        </p:spPr>
        <p:txBody>
          <a:bodyPr/>
          <a:lstStyle/>
          <a:p>
            <a:r>
              <a:t>イオンのドリフト速度</a:t>
            </a:r>
          </a:p>
        </p:txBody>
      </p:sp>
      <p:sp>
        <p:nvSpPr>
          <p:cNvPr id="292" name="コリメートしたα線を横向きに飛ばすことで、イオンがなるべく同時にワイヤに到達するようにセットアップを変更…"/>
          <p:cNvSpPr txBox="1">
            <a:spLocks noGrp="1"/>
          </p:cNvSpPr>
          <p:nvPr>
            <p:ph type="body" idx="1"/>
          </p:nvPr>
        </p:nvSpPr>
        <p:spPr>
          <a:prstGeom prst="rect">
            <a:avLst/>
          </a:prstGeom>
        </p:spPr>
        <p:txBody>
          <a:bodyPr/>
          <a:lstStyle/>
          <a:p>
            <a:r>
              <a:t>コリメートしたα線を横向きに飛ばすことで、イオンがなるべく同時にワイヤに到達するようにセットアップを変更</a:t>
            </a:r>
          </a:p>
          <a:p>
            <a:pPr lvl="1"/>
            <a:r>
              <a:t>ドリフト距離を10 mmと20 mmに変えたときのパルスの時間差からドリフト速度を見積もる</a:t>
            </a:r>
          </a:p>
          <a:p>
            <a:pPr lvl="1"/>
            <a:r>
              <a:t>時間差：5msec —&gt; ドリフト速度：250 cm/sec</a:t>
            </a:r>
          </a:p>
          <a:p>
            <a:pPr lvl="1"/>
            <a:r>
              <a:t>文献値の240 cm/secに近い値が得られた</a:t>
            </a:r>
          </a:p>
          <a:p>
            <a:pPr lvl="1"/>
            <a:r>
              <a:t>ドリフト時間が変化していることから、</a:t>
            </a:r>
            <a:r>
              <a:rPr>
                <a:latin typeface="ヒラギノ角ゴ ProN W6"/>
                <a:ea typeface="ヒラギノ角ゴ ProN W6"/>
                <a:cs typeface="ヒラギノ角ゴ ProN W6"/>
                <a:sym typeface="ヒラギノ角ゴ ProN W6"/>
              </a:rPr>
              <a:t>イオン由来の</a:t>
            </a:r>
            <a:br>
              <a:rPr>
                <a:latin typeface="ヒラギノ角ゴ ProN W6"/>
                <a:ea typeface="ヒラギノ角ゴ ProN W6"/>
                <a:cs typeface="ヒラギノ角ゴ ProN W6"/>
                <a:sym typeface="ヒラギノ角ゴ ProN W6"/>
              </a:rPr>
            </a:br>
            <a:r>
              <a:rPr>
                <a:latin typeface="ヒラギノ角ゴ ProN W6"/>
                <a:ea typeface="ヒラギノ角ゴ ProN W6"/>
                <a:cs typeface="ヒラギノ角ゴ ProN W6"/>
                <a:sym typeface="ヒラギノ角ゴ ProN W6"/>
              </a:rPr>
              <a:t>信号である可能性が非常に高い</a:t>
            </a:r>
          </a:p>
          <a:p>
            <a:r>
              <a:t>Note</a:t>
            </a:r>
          </a:p>
          <a:p>
            <a:pPr lvl="1"/>
            <a:r>
              <a:t>ドリフト時間にオフセットが</a:t>
            </a:r>
            <a:br/>
            <a:r>
              <a:t>載っている原因は不明</a:t>
            </a:r>
          </a:p>
          <a:p>
            <a:pPr lvl="1"/>
            <a:r>
              <a:t>複数距離での測定・電場</a:t>
            </a:r>
            <a:br/>
            <a:r>
              <a:t>シミュレーションによる</a:t>
            </a:r>
            <a:br/>
            <a:r>
              <a:t>ドリフト速度の理解が必要</a:t>
            </a:r>
          </a:p>
        </p:txBody>
      </p:sp>
      <p:sp>
        <p:nvSpPr>
          <p:cNvPr id="293"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pic>
        <p:nvPicPr>
          <p:cNvPr id="294" name="per02_pulse_timing_1d.png" descr="per02_pulse_timing_1d.png"/>
          <p:cNvPicPr>
            <a:picLocks noChangeAspect="1"/>
          </p:cNvPicPr>
          <p:nvPr/>
        </p:nvPicPr>
        <p:blipFill>
          <a:blip r:embed="rId2"/>
          <a:srcRect l="67039" b="66632"/>
          <a:stretch>
            <a:fillRect/>
          </a:stretch>
        </p:blipFill>
        <p:spPr>
          <a:xfrm>
            <a:off x="8672979" y="3143858"/>
            <a:ext cx="4286497" cy="3047540"/>
          </a:xfrm>
          <a:prstGeom prst="rect">
            <a:avLst/>
          </a:prstGeom>
          <a:ln w="12700">
            <a:miter lim="400000"/>
          </a:ln>
        </p:spPr>
      </p:pic>
      <p:pic>
        <p:nvPicPr>
          <p:cNvPr id="295" name="per01_pulse_timing_1d.png" descr="per01_pulse_timing_1d.png"/>
          <p:cNvPicPr>
            <a:picLocks noChangeAspect="1"/>
          </p:cNvPicPr>
          <p:nvPr/>
        </p:nvPicPr>
        <p:blipFill>
          <a:blip r:embed="rId3"/>
          <a:srcRect l="66515" b="67501"/>
          <a:stretch>
            <a:fillRect/>
          </a:stretch>
        </p:blipFill>
        <p:spPr>
          <a:xfrm>
            <a:off x="8639046" y="6731089"/>
            <a:ext cx="4354602" cy="2968163"/>
          </a:xfrm>
          <a:prstGeom prst="rect">
            <a:avLst/>
          </a:prstGeom>
          <a:ln w="12700">
            <a:miter lim="400000"/>
          </a:ln>
        </p:spPr>
      </p:pic>
      <p:sp>
        <p:nvSpPr>
          <p:cNvPr id="296" name="線"/>
          <p:cNvSpPr/>
          <p:nvPr/>
        </p:nvSpPr>
        <p:spPr>
          <a:xfrm flipV="1">
            <a:off x="9690192" y="3466630"/>
            <a:ext cx="1" cy="6007437"/>
          </a:xfrm>
          <a:prstGeom prst="line">
            <a:avLst/>
          </a:prstGeom>
          <a:ln w="25400">
            <a:solidFill>
              <a:schemeClr val="accent4">
                <a:hueOff val="-1081314"/>
                <a:satOff val="4338"/>
                <a:lumOff val="-8931"/>
              </a:schemeClr>
            </a:solidFill>
            <a:custDash>
              <a:ds d="200000" sp="200000"/>
            </a:custDash>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297" name="線"/>
          <p:cNvSpPr/>
          <p:nvPr/>
        </p:nvSpPr>
        <p:spPr>
          <a:xfrm flipV="1">
            <a:off x="9892732" y="3466630"/>
            <a:ext cx="1" cy="6007437"/>
          </a:xfrm>
          <a:prstGeom prst="line">
            <a:avLst/>
          </a:prstGeom>
          <a:ln w="25400">
            <a:solidFill>
              <a:schemeClr val="accent4">
                <a:hueOff val="-1081314"/>
                <a:satOff val="4338"/>
                <a:lumOff val="-8931"/>
              </a:schemeClr>
            </a:solidFill>
            <a:custDash>
              <a:ds d="200000" sp="200000"/>
            </a:custDash>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298" name="5 msec"/>
          <p:cNvSpPr txBox="1"/>
          <p:nvPr/>
        </p:nvSpPr>
        <p:spPr>
          <a:xfrm>
            <a:off x="10082573" y="4175033"/>
            <a:ext cx="1306069" cy="40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5 msec</a:t>
            </a:r>
          </a:p>
        </p:txBody>
      </p:sp>
      <p:sp>
        <p:nvSpPr>
          <p:cNvPr id="299" name="線"/>
          <p:cNvSpPr/>
          <p:nvPr/>
        </p:nvSpPr>
        <p:spPr>
          <a:xfrm>
            <a:off x="9020795" y="4667659"/>
            <a:ext cx="624546" cy="1"/>
          </a:xfrm>
          <a:prstGeom prst="line">
            <a:avLst/>
          </a:prstGeom>
          <a:ln w="508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00" name="線"/>
          <p:cNvSpPr/>
          <p:nvPr/>
        </p:nvSpPr>
        <p:spPr>
          <a:xfrm flipH="1">
            <a:off x="9938529" y="4667659"/>
            <a:ext cx="1594156" cy="1"/>
          </a:xfrm>
          <a:prstGeom prst="line">
            <a:avLst/>
          </a:prstGeom>
          <a:ln w="508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01" name="テキスト"/>
          <p:cNvSpPr txBox="1"/>
          <p:nvPr/>
        </p:nvSpPr>
        <p:spPr>
          <a:xfrm>
            <a:off x="1922335" y="998913"/>
            <a:ext cx="1270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57200">
              <a:lnSpc>
                <a:spcPts val="2800"/>
              </a:lnSpc>
              <a:defRPr sz="1200">
                <a:latin typeface="Times Roman"/>
                <a:ea typeface="Times Roman"/>
                <a:cs typeface="Times Roman"/>
                <a:sym typeface="Times Roman"/>
              </a:defRPr>
            </a:pPr>
            <a:endParaRPr/>
          </a:p>
        </p:txBody>
      </p:sp>
      <p:grpSp>
        <p:nvGrpSpPr>
          <p:cNvPr id="312" name="グループ"/>
          <p:cNvGrpSpPr/>
          <p:nvPr/>
        </p:nvGrpSpPr>
        <p:grpSpPr>
          <a:xfrm>
            <a:off x="4861806" y="5336828"/>
            <a:ext cx="3747499" cy="4234924"/>
            <a:chOff x="0" y="0"/>
            <a:chExt cx="3747497" cy="4234923"/>
          </a:xfrm>
        </p:grpSpPr>
        <p:sp>
          <p:nvSpPr>
            <p:cNvPr id="302" name="四角形"/>
            <p:cNvSpPr/>
            <p:nvPr/>
          </p:nvSpPr>
          <p:spPr>
            <a:xfrm>
              <a:off x="885026" y="301598"/>
              <a:ext cx="2862472" cy="3933326"/>
            </a:xfrm>
            <a:prstGeom prst="rect">
              <a:avLst/>
            </a:prstGeom>
            <a:solidFill>
              <a:srgbClr val="D6D5D5"/>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303" name="PMT"/>
            <p:cNvSpPr/>
            <p:nvPr/>
          </p:nvSpPr>
          <p:spPr>
            <a:xfrm>
              <a:off x="1837085" y="3093622"/>
              <a:ext cx="958355" cy="986677"/>
            </a:xfrm>
            <a:prstGeom prst="rect">
              <a:avLst/>
            </a:prstGeom>
            <a:solidFill>
              <a:srgbClr val="5E5E5E"/>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2500">
                  <a:solidFill>
                    <a:srgbClr val="FFFFFF"/>
                  </a:solidFill>
                </a:defRPr>
              </a:lvl1pPr>
            </a:lstStyle>
            <a:p>
              <a:r>
                <a:t>PMT</a:t>
              </a:r>
            </a:p>
          </p:txBody>
        </p:sp>
        <p:sp>
          <p:nvSpPr>
            <p:cNvPr id="304" name="線"/>
            <p:cNvSpPr/>
            <p:nvPr/>
          </p:nvSpPr>
          <p:spPr>
            <a:xfrm>
              <a:off x="1523320" y="2234551"/>
              <a:ext cx="441108" cy="1"/>
            </a:xfrm>
            <a:prstGeom prst="line">
              <a:avLst/>
            </a:prstGeom>
            <a:noFill/>
            <a:ln w="1016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305" name="線"/>
            <p:cNvSpPr/>
            <p:nvPr/>
          </p:nvSpPr>
          <p:spPr>
            <a:xfrm>
              <a:off x="1159389" y="491807"/>
              <a:ext cx="2232708" cy="1"/>
            </a:xfrm>
            <a:prstGeom prst="line">
              <a:avLst/>
            </a:prstGeom>
            <a:noFill/>
            <a:ln w="1016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306" name="線"/>
            <p:cNvSpPr/>
            <p:nvPr/>
          </p:nvSpPr>
          <p:spPr>
            <a:xfrm>
              <a:off x="1523320" y="2234244"/>
              <a:ext cx="441108"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307" name="線"/>
            <p:cNvSpPr/>
            <p:nvPr/>
          </p:nvSpPr>
          <p:spPr>
            <a:xfrm>
              <a:off x="1523320" y="2234244"/>
              <a:ext cx="441108"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308" name="線"/>
            <p:cNvSpPr/>
            <p:nvPr/>
          </p:nvSpPr>
          <p:spPr>
            <a:xfrm>
              <a:off x="1523320" y="2234244"/>
              <a:ext cx="441108"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309" name="線"/>
            <p:cNvSpPr/>
            <p:nvPr/>
          </p:nvSpPr>
          <p:spPr>
            <a:xfrm>
              <a:off x="1480792" y="2898028"/>
              <a:ext cx="1674627" cy="1"/>
            </a:xfrm>
            <a:prstGeom prst="line">
              <a:avLst/>
            </a:prstGeom>
            <a:noFill/>
            <a:ln w="508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endParaRPr/>
            </a:p>
          </p:txBody>
        </p:sp>
        <p:sp>
          <p:nvSpPr>
            <p:cNvPr id="310" name="Top plate（0V）"/>
            <p:cNvSpPr txBox="1"/>
            <p:nvPr/>
          </p:nvSpPr>
          <p:spPr>
            <a:xfrm>
              <a:off x="1290158" y="0"/>
              <a:ext cx="2052208" cy="5453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1700"/>
              </a:lvl1pPr>
            </a:lstStyle>
            <a:p>
              <a:r>
                <a:t>Top plate（0V）</a:t>
              </a:r>
            </a:p>
          </p:txBody>
        </p:sp>
        <p:sp>
          <p:nvSpPr>
            <p:cNvPr id="311" name="Wire（-1500V）"/>
            <p:cNvSpPr txBox="1"/>
            <p:nvPr/>
          </p:nvSpPr>
          <p:spPr>
            <a:xfrm>
              <a:off x="0" y="2808874"/>
              <a:ext cx="2052206" cy="5453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1700"/>
              </a:lvl1pPr>
            </a:lstStyle>
            <a:p>
              <a:r>
                <a:t>Wire（-1500V）</a:t>
              </a:r>
            </a:p>
          </p:txBody>
        </p:sp>
      </p:grpSp>
      <p:pic>
        <p:nvPicPr>
          <p:cNvPr id="313" name="不明.png" descr="不明.png"/>
          <p:cNvPicPr>
            <a:picLocks noChangeAspect="1"/>
          </p:cNvPicPr>
          <p:nvPr/>
        </p:nvPicPr>
        <p:blipFill>
          <a:blip r:embed="rId4"/>
          <a:srcRect l="22536" t="17947" r="7393" b="17947"/>
          <a:stretch>
            <a:fillRect/>
          </a:stretch>
        </p:blipFill>
        <p:spPr>
          <a:xfrm>
            <a:off x="6012649" y="7318195"/>
            <a:ext cx="2323452" cy="784576"/>
          </a:xfrm>
          <a:prstGeom prst="rect">
            <a:avLst/>
          </a:prstGeom>
          <a:ln w="12700">
            <a:miter lim="400000"/>
          </a:ln>
        </p:spPr>
      </p:pic>
      <p:sp>
        <p:nvSpPr>
          <p:cNvPr id="314" name="楕円"/>
          <p:cNvSpPr/>
          <p:nvPr/>
        </p:nvSpPr>
        <p:spPr>
          <a:xfrm>
            <a:off x="6471667" y="7701481"/>
            <a:ext cx="1086600" cy="49247"/>
          </a:xfrm>
          <a:prstGeom prst="ellipse">
            <a:avLst/>
          </a:prstGeom>
          <a:solidFill>
            <a:schemeClr val="accent4">
              <a:hueOff val="-461056"/>
              <a:satOff val="4338"/>
              <a:lumOff val="-1022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15" name="α線"/>
          <p:cNvSpPr txBox="1"/>
          <p:nvPr/>
        </p:nvSpPr>
        <p:spPr>
          <a:xfrm>
            <a:off x="6536857" y="7217926"/>
            <a:ext cx="1274892" cy="691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700"/>
            </a:lvl1pPr>
          </a:lstStyle>
          <a:p>
            <a:r>
              <a:t>α線</a:t>
            </a:r>
          </a:p>
        </p:txBody>
      </p:sp>
      <p:sp>
        <p:nvSpPr>
          <p:cNvPr id="316" name="ドリフト距離：10mm"/>
          <p:cNvSpPr txBox="1"/>
          <p:nvPr/>
        </p:nvSpPr>
        <p:spPr>
          <a:xfrm>
            <a:off x="9938529" y="3861502"/>
            <a:ext cx="2501799" cy="3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800"/>
            </a:lvl1pPr>
          </a:lstStyle>
          <a:p>
            <a:r>
              <a:t>ドリフト距離：10mm</a:t>
            </a:r>
          </a:p>
        </p:txBody>
      </p:sp>
      <p:sp>
        <p:nvSpPr>
          <p:cNvPr id="317" name="ドリフト距離：20mm"/>
          <p:cNvSpPr txBox="1"/>
          <p:nvPr/>
        </p:nvSpPr>
        <p:spPr>
          <a:xfrm>
            <a:off x="10082573" y="7434350"/>
            <a:ext cx="2501800" cy="3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1800"/>
            </a:lvl1pPr>
          </a:lstStyle>
          <a:p>
            <a:r>
              <a:t>ドリフト距離：20mm</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イオンの検出効率"/>
          <p:cNvSpPr txBox="1">
            <a:spLocks noGrp="1"/>
          </p:cNvSpPr>
          <p:nvPr>
            <p:ph type="title"/>
          </p:nvPr>
        </p:nvSpPr>
        <p:spPr>
          <a:prstGeom prst="rect">
            <a:avLst/>
          </a:prstGeom>
        </p:spPr>
        <p:txBody>
          <a:bodyPr/>
          <a:lstStyle/>
          <a:p>
            <a:r>
              <a:t>イオンの検出効率</a:t>
            </a:r>
          </a:p>
        </p:txBody>
      </p:sp>
      <p:sp>
        <p:nvSpPr>
          <p:cNvPr id="320" name="理想的な条件での二次電子放出数：2.4 x 103 個/event…"/>
          <p:cNvSpPr txBox="1">
            <a:spLocks noGrp="1"/>
          </p:cNvSpPr>
          <p:nvPr>
            <p:ph type="body" idx="1"/>
          </p:nvPr>
        </p:nvSpPr>
        <p:spPr>
          <a:prstGeom prst="rect">
            <a:avLst/>
          </a:prstGeom>
        </p:spPr>
        <p:txBody>
          <a:bodyPr/>
          <a:lstStyle/>
          <a:p>
            <a:r>
              <a:t>理想的な条件での二次電子放出数：2.4 x 10</a:t>
            </a:r>
            <a:r>
              <a:rPr baseline="31999"/>
              <a:t>3</a:t>
            </a:r>
            <a:r>
              <a:t> 個/event</a:t>
            </a:r>
          </a:p>
          <a:p>
            <a:pPr lvl="1"/>
            <a:r>
              <a:t>アルファ線のエネルギー：5.4MeV、キセノンのW値：22.1eV、理想的な二次電子の放出確率を1%として計算</a:t>
            </a:r>
          </a:p>
          <a:p>
            <a:pPr lvl="1"/>
            <a:r>
              <a:t>現在の測定では7 pulse/event</a:t>
            </a:r>
          </a:p>
          <a:p>
            <a:pPr lvl="1"/>
            <a:r>
              <a:t>検出されている信号は予想の約1/300しか検出されていない</a:t>
            </a:r>
          </a:p>
          <a:p>
            <a:r>
              <a:t>考えられる検出効率を下げる原因</a:t>
            </a:r>
          </a:p>
          <a:p>
            <a:pPr lvl="1"/>
            <a:r>
              <a:t>不純物によるワイヤ表面の汚染</a:t>
            </a:r>
          </a:p>
          <a:p>
            <a:pPr lvl="2"/>
            <a:r>
              <a:t>二次電子の放出確率が数分の1に減少させる</a:t>
            </a:r>
          </a:p>
          <a:p>
            <a:pPr lvl="2"/>
            <a:r>
              <a:t>ワイヤを2000Kに加熱することで二次電子の</a:t>
            </a:r>
            <a:br/>
            <a:r>
              <a:t>放出確率の改善が期待される</a:t>
            </a:r>
          </a:p>
          <a:p>
            <a:pPr lvl="2"/>
            <a:r>
              <a:t>ワイヤに電流を流して加熱する方法を検討中</a:t>
            </a:r>
          </a:p>
          <a:p>
            <a:pPr lvl="1"/>
            <a:r>
              <a:t>DAQのthresholdと解析時のthresholdで</a:t>
            </a:r>
            <a:br/>
            <a:r>
              <a:t>大半の信号を落としてしまっている &lt;— おそらく現時点での主な原因はこれ</a:t>
            </a:r>
          </a:p>
        </p:txBody>
      </p:sp>
      <p:sp>
        <p:nvSpPr>
          <p:cNvPr id="321"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pic>
        <p:nvPicPr>
          <p:cNvPr id="322" name="不明.png" descr="不明.png"/>
          <p:cNvPicPr>
            <a:picLocks noChangeAspect="1"/>
          </p:cNvPicPr>
          <p:nvPr/>
        </p:nvPicPr>
        <p:blipFill>
          <a:blip r:embed="rId2"/>
          <a:stretch>
            <a:fillRect/>
          </a:stretch>
        </p:blipFill>
        <p:spPr>
          <a:xfrm>
            <a:off x="8581878" y="4106551"/>
            <a:ext cx="3536331" cy="3267698"/>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まとめと今後の展望"/>
          <p:cNvSpPr txBox="1">
            <a:spLocks noGrp="1"/>
          </p:cNvSpPr>
          <p:nvPr>
            <p:ph type="title"/>
          </p:nvPr>
        </p:nvSpPr>
        <p:spPr>
          <a:prstGeom prst="rect">
            <a:avLst/>
          </a:prstGeom>
        </p:spPr>
        <p:txBody>
          <a:bodyPr/>
          <a:lstStyle/>
          <a:p>
            <a:r>
              <a:t>まとめと今後の展望</a:t>
            </a:r>
          </a:p>
        </p:txBody>
      </p:sp>
      <p:sp>
        <p:nvSpPr>
          <p:cNvPr id="325" name="0νββの背景事象削減のため、ドリフト時の拡散が小さいイオンによる飛跡再構成のためのR&amp;Dを進めている…"/>
          <p:cNvSpPr txBox="1">
            <a:spLocks noGrp="1"/>
          </p:cNvSpPr>
          <p:nvPr>
            <p:ph type="body" idx="1"/>
          </p:nvPr>
        </p:nvSpPr>
        <p:spPr>
          <a:prstGeom prst="rect">
            <a:avLst/>
          </a:prstGeom>
        </p:spPr>
        <p:txBody>
          <a:bodyPr/>
          <a:lstStyle/>
          <a:p>
            <a:r>
              <a:t>0νββの背景事象削減のため、ドリフト時の拡散が小さいイオンによる飛跡再構成のためのR&amp;Dを進めている </a:t>
            </a:r>
          </a:p>
          <a:p>
            <a:r>
              <a:t>数10msecに及ぶ長時間のデータ取得を行うため、FADCの内部クロックを用いてマルチイベントからイベントを再構成する手法を開発した </a:t>
            </a:r>
          </a:p>
          <a:p>
            <a:r>
              <a:t>測定から得られたドリフト速度は250cm/sec</a:t>
            </a:r>
          </a:p>
          <a:p>
            <a:pPr lvl="1"/>
            <a:r>
              <a:t>文献値の240cm/secに近い値が得られた</a:t>
            </a:r>
          </a:p>
          <a:p>
            <a:pPr lvl="1"/>
            <a:r>
              <a:t>複数の距離・圧力で測定を行い、ドリフト時のイオンの挙動を詳細に調査する</a:t>
            </a:r>
          </a:p>
          <a:p>
            <a:r>
              <a:t>検出イオン数は1イベントあたり7個</a:t>
            </a:r>
          </a:p>
          <a:p>
            <a:pPr lvl="1"/>
            <a:r>
              <a:t>文献から予想される数の約1/300程度しか検出されていない </a:t>
            </a:r>
          </a:p>
          <a:p>
            <a:pPr lvl="1"/>
            <a:r>
              <a:t>thresholdの調整、ワイヤの加熱によるコンタミの除去を行うことで、検出イオン数の向上を目指す </a:t>
            </a:r>
          </a:p>
          <a:p>
            <a:pPr lvl="1"/>
            <a:r>
              <a:t>また、他の金属・ワイヤ表面への半導体の蒸着を試すことで検出数の向上を目指す</a:t>
            </a:r>
          </a:p>
        </p:txBody>
      </p:sp>
      <p:sp>
        <p:nvSpPr>
          <p:cNvPr id="326"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Back Up"/>
          <p:cNvSpPr txBox="1">
            <a:spLocks noGrp="1"/>
          </p:cNvSpPr>
          <p:nvPr>
            <p:ph type="title"/>
          </p:nvPr>
        </p:nvSpPr>
        <p:spPr>
          <a:prstGeom prst="rect">
            <a:avLst/>
          </a:prstGeom>
        </p:spPr>
        <p:txBody>
          <a:bodyPr/>
          <a:lstStyle/>
          <a:p>
            <a:r>
              <a:t>Back Up</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オシロの波形"/>
          <p:cNvSpPr txBox="1">
            <a:spLocks noGrp="1"/>
          </p:cNvSpPr>
          <p:nvPr>
            <p:ph type="title"/>
          </p:nvPr>
        </p:nvSpPr>
        <p:spPr>
          <a:prstGeom prst="rect">
            <a:avLst/>
          </a:prstGeom>
        </p:spPr>
        <p:txBody>
          <a:bodyPr/>
          <a:lstStyle/>
          <a:p>
            <a:r>
              <a:t>オシロの波形</a:t>
            </a:r>
          </a:p>
        </p:txBody>
      </p:sp>
      <p:sp>
        <p:nvSpPr>
          <p:cNvPr id="331" name="パーシスト無限大で重ね描き…"/>
          <p:cNvSpPr txBox="1">
            <a:spLocks noGrp="1"/>
          </p:cNvSpPr>
          <p:nvPr>
            <p:ph type="body" idx="1"/>
          </p:nvPr>
        </p:nvSpPr>
        <p:spPr>
          <a:prstGeom prst="rect">
            <a:avLst/>
          </a:prstGeom>
        </p:spPr>
        <p:txBody>
          <a:bodyPr/>
          <a:lstStyle/>
          <a:p>
            <a:r>
              <a:t>パーシスト無限大で重ね描き</a:t>
            </a:r>
          </a:p>
          <a:p>
            <a:pPr lvl="1"/>
            <a:r>
              <a:t>w/oコリメータ</a:t>
            </a:r>
          </a:p>
        </p:txBody>
      </p:sp>
      <p:sp>
        <p:nvSpPr>
          <p:cNvPr id="332"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sp>
        <p:nvSpPr>
          <p:cNvPr id="333" name="ワイヤの電圧：0V"/>
          <p:cNvSpPr txBox="1"/>
          <p:nvPr/>
        </p:nvSpPr>
        <p:spPr>
          <a:xfrm>
            <a:off x="8506814" y="4082218"/>
            <a:ext cx="2380185" cy="37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ワイヤの電圧：0V</a:t>
            </a:r>
          </a:p>
        </p:txBody>
      </p:sp>
      <p:sp>
        <p:nvSpPr>
          <p:cNvPr id="334" name="ワイヤの電圧：-1500V"/>
          <p:cNvSpPr txBox="1"/>
          <p:nvPr/>
        </p:nvSpPr>
        <p:spPr>
          <a:xfrm>
            <a:off x="1858382" y="4082218"/>
            <a:ext cx="3059736" cy="37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ワイヤの電圧：-1500V</a:t>
            </a:r>
          </a:p>
        </p:txBody>
      </p:sp>
      <p:sp>
        <p:nvSpPr>
          <p:cNvPr id="335" name="線"/>
          <p:cNvSpPr/>
          <p:nvPr/>
        </p:nvSpPr>
        <p:spPr>
          <a:xfrm>
            <a:off x="1831974" y="7608811"/>
            <a:ext cx="3237682" cy="6878"/>
          </a:xfrm>
          <a:prstGeom prst="line">
            <a:avLst/>
          </a:prstGeom>
          <a:ln w="38100">
            <a:solidFill>
              <a:srgbClr val="FFFFFF"/>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36" name="60 ms"/>
          <p:cNvSpPr txBox="1"/>
          <p:nvPr/>
        </p:nvSpPr>
        <p:spPr>
          <a:xfrm>
            <a:off x="2945608" y="7676937"/>
            <a:ext cx="1010413"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rgbClr val="FFFFFF"/>
                </a:solidFill>
              </a:defRPr>
            </a:lvl1pPr>
          </a:lstStyle>
          <a:p>
            <a:r>
              <a:t>60 ms</a:t>
            </a:r>
          </a:p>
        </p:txBody>
      </p:sp>
      <p:sp>
        <p:nvSpPr>
          <p:cNvPr id="337" name="線"/>
          <p:cNvSpPr/>
          <p:nvPr/>
        </p:nvSpPr>
        <p:spPr>
          <a:xfrm>
            <a:off x="8122049" y="7609374"/>
            <a:ext cx="3237682" cy="6878"/>
          </a:xfrm>
          <a:prstGeom prst="line">
            <a:avLst/>
          </a:prstGeom>
          <a:ln w="38100">
            <a:solidFill>
              <a:srgbClr val="FFFFFF"/>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38" name="60 ms"/>
          <p:cNvSpPr txBox="1"/>
          <p:nvPr/>
        </p:nvSpPr>
        <p:spPr>
          <a:xfrm>
            <a:off x="9235684" y="7677500"/>
            <a:ext cx="1010413"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rgbClr val="FFFFFF"/>
                </a:solidFill>
              </a:defRPr>
            </a:lvl1pPr>
          </a:lstStyle>
          <a:p>
            <a:r>
              <a:t>60 ms</a:t>
            </a:r>
          </a:p>
        </p:txBody>
      </p:sp>
      <p:pic>
        <p:nvPicPr>
          <p:cNvPr id="339" name="tek00099.png" descr="tek00099.png"/>
          <p:cNvPicPr>
            <a:picLocks noChangeAspect="1"/>
          </p:cNvPicPr>
          <p:nvPr/>
        </p:nvPicPr>
        <p:blipFill>
          <a:blip r:embed="rId2"/>
          <a:stretch>
            <a:fillRect/>
          </a:stretch>
        </p:blipFill>
        <p:spPr>
          <a:xfrm>
            <a:off x="595681" y="4707142"/>
            <a:ext cx="5710267" cy="4282701"/>
          </a:xfrm>
          <a:prstGeom prst="rect">
            <a:avLst/>
          </a:prstGeom>
          <a:ln w="12700">
            <a:miter lim="400000"/>
          </a:ln>
        </p:spPr>
      </p:pic>
      <p:pic>
        <p:nvPicPr>
          <p:cNvPr id="340" name="tek00100.png" descr="tek00100.png"/>
          <p:cNvPicPr>
            <a:picLocks noChangeAspect="1"/>
          </p:cNvPicPr>
          <p:nvPr/>
        </p:nvPicPr>
        <p:blipFill>
          <a:blip r:embed="rId3"/>
          <a:stretch>
            <a:fillRect/>
          </a:stretch>
        </p:blipFill>
        <p:spPr>
          <a:xfrm>
            <a:off x="6934898" y="4743998"/>
            <a:ext cx="5611984" cy="4208989"/>
          </a:xfrm>
          <a:prstGeom prst="rect">
            <a:avLst/>
          </a:prstGeom>
          <a:ln w="12700">
            <a:miter lim="400000"/>
          </a:ln>
        </p:spPr>
      </p:pic>
      <p:sp>
        <p:nvSpPr>
          <p:cNvPr id="341" name="楕円"/>
          <p:cNvSpPr/>
          <p:nvPr/>
        </p:nvSpPr>
        <p:spPr>
          <a:xfrm>
            <a:off x="8002141" y="5351097"/>
            <a:ext cx="290139" cy="2286949"/>
          </a:xfrm>
          <a:prstGeom prst="ellipse">
            <a:avLst/>
          </a:prstGeom>
          <a:ln w="254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342" name="シンチ"/>
          <p:cNvSpPr txBox="1"/>
          <p:nvPr/>
        </p:nvSpPr>
        <p:spPr>
          <a:xfrm>
            <a:off x="7690010" y="4956999"/>
            <a:ext cx="914401"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chemeClr val="accent4">
                    <a:hueOff val="-1081314"/>
                    <a:satOff val="4338"/>
                    <a:lumOff val="-8931"/>
                  </a:schemeClr>
                </a:solidFill>
              </a:defRPr>
            </a:lvl1pPr>
          </a:lstStyle>
          <a:p>
            <a:r>
              <a:t>シンチ</a:t>
            </a:r>
          </a:p>
        </p:txBody>
      </p:sp>
      <p:sp>
        <p:nvSpPr>
          <p:cNvPr id="343" name="楕円"/>
          <p:cNvSpPr/>
          <p:nvPr/>
        </p:nvSpPr>
        <p:spPr>
          <a:xfrm>
            <a:off x="1688074" y="5352353"/>
            <a:ext cx="290139" cy="2286949"/>
          </a:xfrm>
          <a:prstGeom prst="ellipse">
            <a:avLst/>
          </a:prstGeom>
          <a:ln w="254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344" name="シンチ"/>
          <p:cNvSpPr txBox="1"/>
          <p:nvPr/>
        </p:nvSpPr>
        <p:spPr>
          <a:xfrm>
            <a:off x="1375944" y="4958255"/>
            <a:ext cx="914401"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chemeClr val="accent4">
                    <a:hueOff val="-1081314"/>
                    <a:satOff val="4338"/>
                    <a:lumOff val="-8931"/>
                  </a:schemeClr>
                </a:solidFill>
              </a:defRPr>
            </a:lvl1pPr>
          </a:lstStyle>
          <a:p>
            <a:r>
              <a:t>シンチ</a:t>
            </a:r>
          </a:p>
        </p:txBody>
      </p:sp>
      <p:sp>
        <p:nvSpPr>
          <p:cNvPr id="345" name="楕円"/>
          <p:cNvSpPr/>
          <p:nvPr/>
        </p:nvSpPr>
        <p:spPr>
          <a:xfrm>
            <a:off x="2104639" y="5201305"/>
            <a:ext cx="1294450" cy="1049008"/>
          </a:xfrm>
          <a:prstGeom prst="ellipse">
            <a:avLst/>
          </a:prstGeom>
          <a:ln w="38100">
            <a:solidFill>
              <a:schemeClr val="accent1"/>
            </a:solidFill>
            <a:custDash>
              <a:ds d="200000" sp="200000"/>
            </a:custDash>
            <a:miter lim="400000"/>
          </a:ln>
        </p:spPr>
        <p:txBody>
          <a:bodyPr lIns="50800" tIns="50800" rIns="50800" bIns="50800" anchor="ctr"/>
          <a:lstStyle/>
          <a:p>
            <a:pPr>
              <a:defRPr>
                <a:latin typeface="+mn-lt"/>
                <a:ea typeface="+mn-ea"/>
                <a:cs typeface="+mn-cs"/>
                <a:sym typeface="ヒラギノ角ゴ ProN W3"/>
              </a:defRPr>
            </a:pPr>
            <a:endParaRPr/>
          </a:p>
        </p:txBody>
      </p:sp>
      <p:sp>
        <p:nvSpPr>
          <p:cNvPr id="346" name="Signal?"/>
          <p:cNvSpPr txBox="1"/>
          <p:nvPr/>
        </p:nvSpPr>
        <p:spPr>
          <a:xfrm>
            <a:off x="2952908" y="4884136"/>
            <a:ext cx="1147230"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chemeClr val="accent1"/>
                </a:solidFill>
              </a:defRPr>
            </a:lvl1pPr>
          </a:lstStyle>
          <a:p>
            <a:r>
              <a:t>Signal?</a:t>
            </a:r>
          </a:p>
        </p:txBody>
      </p:sp>
      <p:sp>
        <p:nvSpPr>
          <p:cNvPr id="347" name="線"/>
          <p:cNvSpPr/>
          <p:nvPr/>
        </p:nvSpPr>
        <p:spPr>
          <a:xfrm>
            <a:off x="1831974" y="7824504"/>
            <a:ext cx="3389099" cy="1"/>
          </a:xfrm>
          <a:prstGeom prst="line">
            <a:avLst/>
          </a:prstGeom>
          <a:ln w="38100">
            <a:solidFill>
              <a:srgbClr val="FFFFFF"/>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48" name="60 ms"/>
          <p:cNvSpPr txBox="1"/>
          <p:nvPr/>
        </p:nvSpPr>
        <p:spPr>
          <a:xfrm>
            <a:off x="3021317" y="7880971"/>
            <a:ext cx="1010413" cy="37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rgbClr val="FFFFFF"/>
                </a:solidFill>
              </a:defRPr>
            </a:lvl1pPr>
          </a:lstStyle>
          <a:p>
            <a:r>
              <a:t>60 ms</a:t>
            </a:r>
          </a:p>
        </p:txBody>
      </p:sp>
      <p:sp>
        <p:nvSpPr>
          <p:cNvPr id="349" name="線"/>
          <p:cNvSpPr/>
          <p:nvPr/>
        </p:nvSpPr>
        <p:spPr>
          <a:xfrm>
            <a:off x="8152448" y="7812844"/>
            <a:ext cx="3237683" cy="1"/>
          </a:xfrm>
          <a:prstGeom prst="line">
            <a:avLst/>
          </a:prstGeom>
          <a:ln w="38100">
            <a:solidFill>
              <a:srgbClr val="FFFFFF"/>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50" name="60 ms"/>
          <p:cNvSpPr txBox="1"/>
          <p:nvPr/>
        </p:nvSpPr>
        <p:spPr>
          <a:xfrm>
            <a:off x="9266083" y="7880971"/>
            <a:ext cx="1010413" cy="37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rgbClr val="FFFFFF"/>
                </a:solidFill>
              </a:defRPr>
            </a:lvl1pPr>
          </a:lstStyle>
          <a:p>
            <a:r>
              <a:t>60 ms</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オシロの波形"/>
          <p:cNvSpPr txBox="1">
            <a:spLocks noGrp="1"/>
          </p:cNvSpPr>
          <p:nvPr>
            <p:ph type="title"/>
          </p:nvPr>
        </p:nvSpPr>
        <p:spPr>
          <a:prstGeom prst="rect">
            <a:avLst/>
          </a:prstGeom>
        </p:spPr>
        <p:txBody>
          <a:bodyPr/>
          <a:lstStyle/>
          <a:p>
            <a:r>
              <a:t>オシロの波形</a:t>
            </a:r>
          </a:p>
        </p:txBody>
      </p:sp>
      <p:sp>
        <p:nvSpPr>
          <p:cNvPr id="353" name="パーシスト無限大で重ね描き…"/>
          <p:cNvSpPr txBox="1">
            <a:spLocks noGrp="1"/>
          </p:cNvSpPr>
          <p:nvPr>
            <p:ph type="body" idx="1"/>
          </p:nvPr>
        </p:nvSpPr>
        <p:spPr>
          <a:prstGeom prst="rect">
            <a:avLst/>
          </a:prstGeom>
        </p:spPr>
        <p:txBody>
          <a:bodyPr/>
          <a:lstStyle/>
          <a:p>
            <a:r>
              <a:t>パーシスト無限大で重ね描き</a:t>
            </a:r>
          </a:p>
          <a:p>
            <a:pPr lvl="1"/>
            <a:r>
              <a:t>w/コリメータ、ドリフト距離10 mm</a:t>
            </a:r>
          </a:p>
        </p:txBody>
      </p:sp>
      <p:sp>
        <p:nvSpPr>
          <p:cNvPr id="354"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pic>
        <p:nvPicPr>
          <p:cNvPr id="355" name="tek00112.png" descr="tek00112.png"/>
          <p:cNvPicPr>
            <a:picLocks noChangeAspect="1"/>
          </p:cNvPicPr>
          <p:nvPr/>
        </p:nvPicPr>
        <p:blipFill>
          <a:blip r:embed="rId2"/>
          <a:stretch>
            <a:fillRect/>
          </a:stretch>
        </p:blipFill>
        <p:spPr>
          <a:xfrm>
            <a:off x="616768" y="4561881"/>
            <a:ext cx="5542964" cy="4157223"/>
          </a:xfrm>
          <a:prstGeom prst="rect">
            <a:avLst/>
          </a:prstGeom>
          <a:ln w="12700">
            <a:miter lim="400000"/>
          </a:ln>
        </p:spPr>
      </p:pic>
      <p:pic>
        <p:nvPicPr>
          <p:cNvPr id="356" name="tek00113.png" descr="tek00113.png"/>
          <p:cNvPicPr>
            <a:picLocks noChangeAspect="1"/>
          </p:cNvPicPr>
          <p:nvPr/>
        </p:nvPicPr>
        <p:blipFill>
          <a:blip r:embed="rId3"/>
          <a:stretch>
            <a:fillRect/>
          </a:stretch>
        </p:blipFill>
        <p:spPr>
          <a:xfrm>
            <a:off x="6925425" y="4561881"/>
            <a:ext cx="5542964" cy="4157223"/>
          </a:xfrm>
          <a:prstGeom prst="rect">
            <a:avLst/>
          </a:prstGeom>
          <a:ln w="12700">
            <a:miter lim="400000"/>
          </a:ln>
        </p:spPr>
      </p:pic>
      <p:sp>
        <p:nvSpPr>
          <p:cNvPr id="357" name="ワイヤの電圧：0V"/>
          <p:cNvSpPr txBox="1"/>
          <p:nvPr/>
        </p:nvSpPr>
        <p:spPr>
          <a:xfrm>
            <a:off x="8506814" y="4082218"/>
            <a:ext cx="2380185" cy="37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ワイヤの電圧：0V</a:t>
            </a:r>
          </a:p>
        </p:txBody>
      </p:sp>
      <p:sp>
        <p:nvSpPr>
          <p:cNvPr id="358" name="ワイヤの電圧：-1500V"/>
          <p:cNvSpPr txBox="1"/>
          <p:nvPr/>
        </p:nvSpPr>
        <p:spPr>
          <a:xfrm>
            <a:off x="1858382" y="4082218"/>
            <a:ext cx="3059736" cy="37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ワイヤの電圧：-1500V</a:t>
            </a:r>
          </a:p>
        </p:txBody>
      </p:sp>
      <p:sp>
        <p:nvSpPr>
          <p:cNvPr id="359" name="線"/>
          <p:cNvSpPr/>
          <p:nvPr/>
        </p:nvSpPr>
        <p:spPr>
          <a:xfrm>
            <a:off x="1831974" y="7608811"/>
            <a:ext cx="3237682" cy="6878"/>
          </a:xfrm>
          <a:prstGeom prst="line">
            <a:avLst/>
          </a:prstGeom>
          <a:ln w="38100">
            <a:solidFill>
              <a:srgbClr val="FFFFFF"/>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60" name="60 ms"/>
          <p:cNvSpPr txBox="1"/>
          <p:nvPr/>
        </p:nvSpPr>
        <p:spPr>
          <a:xfrm>
            <a:off x="2945608" y="7676937"/>
            <a:ext cx="1010413"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rgbClr val="FFFFFF"/>
                </a:solidFill>
              </a:defRPr>
            </a:lvl1pPr>
          </a:lstStyle>
          <a:p>
            <a:r>
              <a:t>60 ms</a:t>
            </a:r>
          </a:p>
        </p:txBody>
      </p:sp>
      <p:sp>
        <p:nvSpPr>
          <p:cNvPr id="361" name="線"/>
          <p:cNvSpPr/>
          <p:nvPr/>
        </p:nvSpPr>
        <p:spPr>
          <a:xfrm>
            <a:off x="8122049" y="7609374"/>
            <a:ext cx="3237682" cy="6878"/>
          </a:xfrm>
          <a:prstGeom prst="line">
            <a:avLst/>
          </a:prstGeom>
          <a:ln w="38100">
            <a:solidFill>
              <a:srgbClr val="FFFFFF"/>
            </a:solidFill>
            <a:miter lim="400000"/>
            <a:headEnd type="triangle"/>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62" name="60 ms"/>
          <p:cNvSpPr txBox="1"/>
          <p:nvPr/>
        </p:nvSpPr>
        <p:spPr>
          <a:xfrm>
            <a:off x="9235684" y="7677500"/>
            <a:ext cx="1010413"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rgbClr val="FFFFFF"/>
                </a:solidFill>
              </a:defRPr>
            </a:lvl1pPr>
          </a:lstStyle>
          <a:p>
            <a:r>
              <a:t>60 ms</a:t>
            </a:r>
          </a:p>
        </p:txBody>
      </p:sp>
      <p:sp>
        <p:nvSpPr>
          <p:cNvPr id="363" name="楕円"/>
          <p:cNvSpPr/>
          <p:nvPr/>
        </p:nvSpPr>
        <p:spPr>
          <a:xfrm>
            <a:off x="1681807" y="5334530"/>
            <a:ext cx="290140" cy="2960189"/>
          </a:xfrm>
          <a:prstGeom prst="ellipse">
            <a:avLst/>
          </a:prstGeom>
          <a:ln w="254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364" name="シンチ"/>
          <p:cNvSpPr txBox="1"/>
          <p:nvPr/>
        </p:nvSpPr>
        <p:spPr>
          <a:xfrm>
            <a:off x="1369676" y="4940431"/>
            <a:ext cx="914401"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chemeClr val="accent4">
                    <a:hueOff val="-1081314"/>
                    <a:satOff val="4338"/>
                    <a:lumOff val="-8931"/>
                  </a:schemeClr>
                </a:solidFill>
              </a:defRPr>
            </a:lvl1pPr>
          </a:lstStyle>
          <a:p>
            <a:r>
              <a:t>シンチ</a:t>
            </a:r>
          </a:p>
        </p:txBody>
      </p:sp>
      <p:sp>
        <p:nvSpPr>
          <p:cNvPr id="365" name="楕円"/>
          <p:cNvSpPr/>
          <p:nvPr/>
        </p:nvSpPr>
        <p:spPr>
          <a:xfrm>
            <a:off x="7980281" y="5351097"/>
            <a:ext cx="290140" cy="2960189"/>
          </a:xfrm>
          <a:prstGeom prst="ellipse">
            <a:avLst/>
          </a:prstGeom>
          <a:ln w="254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366" name="シンチ"/>
          <p:cNvSpPr txBox="1"/>
          <p:nvPr/>
        </p:nvSpPr>
        <p:spPr>
          <a:xfrm>
            <a:off x="7668151" y="4956999"/>
            <a:ext cx="914401"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chemeClr val="accent4">
                    <a:hueOff val="-1081314"/>
                    <a:satOff val="4338"/>
                    <a:lumOff val="-8931"/>
                  </a:schemeClr>
                </a:solidFill>
              </a:defRPr>
            </a:lvl1pPr>
          </a:lstStyle>
          <a:p>
            <a:r>
              <a:t>シンチ</a:t>
            </a:r>
          </a:p>
        </p:txBody>
      </p:sp>
      <p:sp>
        <p:nvSpPr>
          <p:cNvPr id="367" name="楕円"/>
          <p:cNvSpPr/>
          <p:nvPr/>
        </p:nvSpPr>
        <p:spPr>
          <a:xfrm>
            <a:off x="2104639" y="5201305"/>
            <a:ext cx="741134" cy="1374113"/>
          </a:xfrm>
          <a:prstGeom prst="ellipse">
            <a:avLst/>
          </a:prstGeom>
          <a:ln w="38100">
            <a:solidFill>
              <a:schemeClr val="accent1"/>
            </a:solidFill>
            <a:custDash>
              <a:ds d="200000" sp="200000"/>
            </a:custDash>
            <a:miter lim="400000"/>
          </a:ln>
        </p:spPr>
        <p:txBody>
          <a:bodyPr lIns="50800" tIns="50800" rIns="50800" bIns="50800" anchor="ctr"/>
          <a:lstStyle/>
          <a:p>
            <a:pPr>
              <a:defRPr>
                <a:latin typeface="+mn-lt"/>
                <a:ea typeface="+mn-ea"/>
                <a:cs typeface="+mn-cs"/>
                <a:sym typeface="ヒラギノ角ゴ ProN W3"/>
              </a:defRPr>
            </a:pPr>
            <a:endParaRPr/>
          </a:p>
        </p:txBody>
      </p:sp>
      <p:sp>
        <p:nvSpPr>
          <p:cNvPr id="368" name="!!!"/>
          <p:cNvSpPr txBox="1"/>
          <p:nvPr/>
        </p:nvSpPr>
        <p:spPr>
          <a:xfrm>
            <a:off x="2567742" y="4940431"/>
            <a:ext cx="385535"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solidFill>
                  <a:schemeClr val="accent1"/>
                </a:solidFill>
              </a:defRPr>
            </a:lvl1pPr>
          </a:lstStyle>
          <a:p>
            <a:r>
              <a: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DAQ回路"/>
          <p:cNvSpPr txBox="1">
            <a:spLocks noGrp="1"/>
          </p:cNvSpPr>
          <p:nvPr>
            <p:ph type="title"/>
          </p:nvPr>
        </p:nvSpPr>
        <p:spPr>
          <a:prstGeom prst="rect">
            <a:avLst/>
          </a:prstGeom>
        </p:spPr>
        <p:txBody>
          <a:bodyPr/>
          <a:lstStyle/>
          <a:p>
            <a:r>
              <a:t>DAQ回路</a:t>
            </a:r>
          </a:p>
        </p:txBody>
      </p:sp>
      <p:sp>
        <p:nvSpPr>
          <p:cNvPr id="371"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a:p>
        </p:txBody>
      </p:sp>
      <p:sp>
        <p:nvSpPr>
          <p:cNvPr id="372" name="四角形"/>
          <p:cNvSpPr/>
          <p:nvPr/>
        </p:nvSpPr>
        <p:spPr>
          <a:xfrm>
            <a:off x="1100042" y="2813676"/>
            <a:ext cx="1646062" cy="2261854"/>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endParaRPr/>
          </a:p>
        </p:txBody>
      </p:sp>
      <p:sp>
        <p:nvSpPr>
          <p:cNvPr id="373" name="PMT"/>
          <p:cNvSpPr/>
          <p:nvPr/>
        </p:nvSpPr>
        <p:spPr>
          <a:xfrm>
            <a:off x="1540187" y="4365603"/>
            <a:ext cx="765771" cy="567388"/>
          </a:xfrm>
          <a:prstGeom prst="rect">
            <a:avLst/>
          </a:prstGeom>
          <a:solidFill>
            <a:srgbClr val="5E5E5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a:solidFill>
                  <a:srgbClr val="FFFFFF"/>
                </a:solidFill>
              </a:defRPr>
            </a:lvl1pPr>
          </a:lstStyle>
          <a:p>
            <a:r>
              <a:t>PMT</a:t>
            </a:r>
          </a:p>
        </p:txBody>
      </p:sp>
      <p:sp>
        <p:nvSpPr>
          <p:cNvPr id="374" name="Divider"/>
          <p:cNvSpPr/>
          <p:nvPr/>
        </p:nvSpPr>
        <p:spPr>
          <a:xfrm>
            <a:off x="3154628" y="5388691"/>
            <a:ext cx="1199296" cy="753518"/>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a:solidFill>
                  <a:srgbClr val="FFFFFF"/>
                </a:solidFill>
              </a:defRPr>
            </a:lvl1pPr>
          </a:lstStyle>
          <a:p>
            <a:r>
              <a:t>Divider</a:t>
            </a:r>
          </a:p>
        </p:txBody>
      </p:sp>
      <p:sp>
        <p:nvSpPr>
          <p:cNvPr id="375" name="AMP(x10)"/>
          <p:cNvSpPr/>
          <p:nvPr/>
        </p:nvSpPr>
        <p:spPr>
          <a:xfrm>
            <a:off x="5442853" y="5388691"/>
            <a:ext cx="1646061" cy="753518"/>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a:solidFill>
                  <a:srgbClr val="FFFFFF"/>
                </a:solidFill>
              </a:defRPr>
            </a:lvl1pPr>
          </a:lstStyle>
          <a:p>
            <a:r>
              <a:t>AMP(x10)</a:t>
            </a:r>
          </a:p>
        </p:txBody>
      </p:sp>
      <p:sp>
        <p:nvSpPr>
          <p:cNvPr id="376" name="FADC"/>
          <p:cNvSpPr/>
          <p:nvPr/>
        </p:nvSpPr>
        <p:spPr>
          <a:xfrm>
            <a:off x="10905182" y="4555352"/>
            <a:ext cx="1465887" cy="1739812"/>
          </a:xfrm>
          <a:prstGeom prst="rect">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r">
              <a:defRPr sz="2000">
                <a:solidFill>
                  <a:srgbClr val="FFFFFF"/>
                </a:solidFill>
              </a:defRPr>
            </a:lvl1pPr>
          </a:lstStyle>
          <a:p>
            <a:r>
              <a:t>FADC</a:t>
            </a:r>
          </a:p>
        </p:txBody>
      </p:sp>
      <p:sp>
        <p:nvSpPr>
          <p:cNvPr id="377" name="Discri."/>
          <p:cNvSpPr/>
          <p:nvPr/>
        </p:nvSpPr>
        <p:spPr>
          <a:xfrm>
            <a:off x="8177843" y="5388691"/>
            <a:ext cx="1199295" cy="753518"/>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a:solidFill>
                  <a:srgbClr val="FFFFFF"/>
                </a:solidFill>
              </a:defRPr>
            </a:lvl1pPr>
          </a:lstStyle>
          <a:p>
            <a:r>
              <a:t>Discri.</a:t>
            </a:r>
          </a:p>
        </p:txBody>
      </p:sp>
      <p:sp>
        <p:nvSpPr>
          <p:cNvPr id="378" name="Discri."/>
          <p:cNvSpPr/>
          <p:nvPr/>
        </p:nvSpPr>
        <p:spPr>
          <a:xfrm>
            <a:off x="4995135" y="6823012"/>
            <a:ext cx="1199295" cy="753518"/>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a:solidFill>
                  <a:srgbClr val="FFFFFF"/>
                </a:solidFill>
              </a:defRPr>
            </a:lvl1pPr>
          </a:lstStyle>
          <a:p>
            <a:r>
              <a:t>Discri.</a:t>
            </a:r>
          </a:p>
        </p:txBody>
      </p:sp>
      <p:sp>
        <p:nvSpPr>
          <p:cNvPr id="379" name="Gate"/>
          <p:cNvSpPr/>
          <p:nvPr/>
        </p:nvSpPr>
        <p:spPr>
          <a:xfrm>
            <a:off x="7025420" y="6823012"/>
            <a:ext cx="1199295" cy="753518"/>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a:solidFill>
                  <a:srgbClr val="FFFFFF"/>
                </a:solidFill>
              </a:defRPr>
            </a:lvl1pPr>
          </a:lstStyle>
          <a:p>
            <a:r>
              <a:t>Gate</a:t>
            </a:r>
          </a:p>
        </p:txBody>
      </p:sp>
      <p:sp>
        <p:nvSpPr>
          <p:cNvPr id="380" name="線"/>
          <p:cNvSpPr/>
          <p:nvPr/>
        </p:nvSpPr>
        <p:spPr>
          <a:xfrm>
            <a:off x="1922866" y="4949438"/>
            <a:ext cx="1257545" cy="818194"/>
          </a:xfrm>
          <a:custGeom>
            <a:avLst/>
            <a:gdLst/>
            <a:ahLst/>
            <a:cxnLst>
              <a:cxn ang="0">
                <a:pos x="wd2" y="hd2"/>
              </a:cxn>
              <a:cxn ang="5400000">
                <a:pos x="wd2" y="hd2"/>
              </a:cxn>
              <a:cxn ang="10800000">
                <a:pos x="wd2" y="hd2"/>
              </a:cxn>
              <a:cxn ang="16200000">
                <a:pos x="wd2" y="hd2"/>
              </a:cxn>
            </a:cxnLst>
            <a:rect l="0" t="0" r="r" b="b"/>
            <a:pathLst>
              <a:path w="21600" h="21600" extrusionOk="0">
                <a:moveTo>
                  <a:pt x="27" y="0"/>
                </a:moveTo>
                <a:lnTo>
                  <a:pt x="0" y="21600"/>
                </a:lnTo>
                <a:lnTo>
                  <a:pt x="21600" y="21561"/>
                </a:lnTo>
              </a:path>
            </a:pathLst>
          </a:cu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1" name="線"/>
          <p:cNvSpPr/>
          <p:nvPr/>
        </p:nvSpPr>
        <p:spPr>
          <a:xfrm>
            <a:off x="4355431" y="5620170"/>
            <a:ext cx="1085914"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2" name="線"/>
          <p:cNvSpPr/>
          <p:nvPr/>
        </p:nvSpPr>
        <p:spPr>
          <a:xfrm>
            <a:off x="4396249" y="5911827"/>
            <a:ext cx="605102" cy="1294113"/>
          </a:xfrm>
          <a:custGeom>
            <a:avLst/>
            <a:gdLst/>
            <a:ahLst/>
            <a:cxnLst>
              <a:cxn ang="0">
                <a:pos x="wd2" y="hd2"/>
              </a:cxn>
              <a:cxn ang="5400000">
                <a:pos x="wd2" y="hd2"/>
              </a:cxn>
              <a:cxn ang="10800000">
                <a:pos x="wd2" y="hd2"/>
              </a:cxn>
              <a:cxn ang="16200000">
                <a:pos x="wd2" y="hd2"/>
              </a:cxn>
            </a:cxnLst>
            <a:rect l="0" t="0" r="r" b="b"/>
            <a:pathLst>
              <a:path w="21600" h="21600" extrusionOk="0">
                <a:moveTo>
                  <a:pt x="0" y="70"/>
                </a:moveTo>
                <a:lnTo>
                  <a:pt x="9304" y="0"/>
                </a:lnTo>
                <a:lnTo>
                  <a:pt x="9064" y="21491"/>
                </a:lnTo>
                <a:lnTo>
                  <a:pt x="21600" y="21600"/>
                </a:lnTo>
              </a:path>
            </a:pathLst>
          </a:cu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3" name="線"/>
          <p:cNvSpPr/>
          <p:nvPr/>
        </p:nvSpPr>
        <p:spPr>
          <a:xfrm>
            <a:off x="7082110" y="5959880"/>
            <a:ext cx="1085913"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4" name="線"/>
          <p:cNvSpPr/>
          <p:nvPr/>
        </p:nvSpPr>
        <p:spPr>
          <a:xfrm>
            <a:off x="7082287" y="4885530"/>
            <a:ext cx="3773315" cy="782937"/>
          </a:xfrm>
          <a:custGeom>
            <a:avLst/>
            <a:gdLst/>
            <a:ahLst/>
            <a:cxnLst>
              <a:cxn ang="0">
                <a:pos x="wd2" y="hd2"/>
              </a:cxn>
              <a:cxn ang="5400000">
                <a:pos x="wd2" y="hd2"/>
              </a:cxn>
              <a:cxn ang="10800000">
                <a:pos x="wd2" y="hd2"/>
              </a:cxn>
              <a:cxn ang="16200000">
                <a:pos x="wd2" y="hd2"/>
              </a:cxn>
            </a:cxnLst>
            <a:rect l="0" t="0" r="r" b="b"/>
            <a:pathLst>
              <a:path w="21600" h="21600" extrusionOk="0">
                <a:moveTo>
                  <a:pt x="0" y="21597"/>
                </a:moveTo>
                <a:lnTo>
                  <a:pt x="3253" y="21600"/>
                </a:lnTo>
                <a:lnTo>
                  <a:pt x="3243" y="717"/>
                </a:lnTo>
                <a:lnTo>
                  <a:pt x="21600" y="0"/>
                </a:lnTo>
              </a:path>
            </a:pathLst>
          </a:cu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5" name="線"/>
          <p:cNvSpPr/>
          <p:nvPr/>
        </p:nvSpPr>
        <p:spPr>
          <a:xfrm>
            <a:off x="9388095" y="5220115"/>
            <a:ext cx="1465527" cy="4581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971" y="21059"/>
                </a:lnTo>
                <a:lnTo>
                  <a:pt x="5841" y="0"/>
                </a:lnTo>
                <a:lnTo>
                  <a:pt x="21600" y="21"/>
                </a:lnTo>
              </a:path>
            </a:pathLst>
          </a:cu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6" name="線"/>
          <p:cNvSpPr/>
          <p:nvPr/>
        </p:nvSpPr>
        <p:spPr>
          <a:xfrm>
            <a:off x="6169501" y="7199771"/>
            <a:ext cx="765770"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7" name="線"/>
          <p:cNvSpPr/>
          <p:nvPr/>
        </p:nvSpPr>
        <p:spPr>
          <a:xfrm>
            <a:off x="8220323" y="5590333"/>
            <a:ext cx="2631638" cy="16675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516" y="21315"/>
                </a:lnTo>
                <a:lnTo>
                  <a:pt x="16484" y="90"/>
                </a:lnTo>
                <a:lnTo>
                  <a:pt x="21600" y="0"/>
                </a:lnTo>
              </a:path>
            </a:pathLst>
          </a:cu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8" name="線"/>
          <p:cNvSpPr/>
          <p:nvPr/>
        </p:nvSpPr>
        <p:spPr>
          <a:xfrm>
            <a:off x="8236742" y="6206608"/>
            <a:ext cx="583282" cy="848103"/>
          </a:xfrm>
          <a:custGeom>
            <a:avLst/>
            <a:gdLst/>
            <a:ahLst/>
            <a:cxnLst>
              <a:cxn ang="0">
                <a:pos x="wd2" y="hd2"/>
              </a:cxn>
              <a:cxn ang="5400000">
                <a:pos x="wd2" y="hd2"/>
              </a:cxn>
              <a:cxn ang="10800000">
                <a:pos x="wd2" y="hd2"/>
              </a:cxn>
              <a:cxn ang="16200000">
                <a:pos x="wd2" y="hd2"/>
              </a:cxn>
            </a:cxnLst>
            <a:rect l="0" t="0" r="r" b="b"/>
            <a:pathLst>
              <a:path w="21600" h="21600" extrusionOk="0">
                <a:moveTo>
                  <a:pt x="0" y="21481"/>
                </a:moveTo>
                <a:lnTo>
                  <a:pt x="21600" y="21600"/>
                </a:lnTo>
                <a:lnTo>
                  <a:pt x="20822" y="0"/>
                </a:lnTo>
              </a:path>
            </a:pathLst>
          </a:cu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89" name="線"/>
          <p:cNvSpPr/>
          <p:nvPr/>
        </p:nvSpPr>
        <p:spPr>
          <a:xfrm>
            <a:off x="7697683" y="7471865"/>
            <a:ext cx="884243" cy="509950"/>
          </a:xfrm>
          <a:custGeom>
            <a:avLst/>
            <a:gdLst/>
            <a:ahLst/>
            <a:cxnLst>
              <a:cxn ang="0">
                <a:pos x="wd2" y="hd2"/>
              </a:cxn>
              <a:cxn ang="5400000">
                <a:pos x="wd2" y="hd2"/>
              </a:cxn>
              <a:cxn ang="10800000">
                <a:pos x="wd2" y="hd2"/>
              </a:cxn>
              <a:cxn ang="16200000">
                <a:pos x="wd2" y="hd2"/>
              </a:cxn>
            </a:cxnLst>
            <a:rect l="0" t="0" r="r" b="b"/>
            <a:pathLst>
              <a:path w="21600" h="21600" extrusionOk="0">
                <a:moveTo>
                  <a:pt x="13447" y="0"/>
                </a:moveTo>
                <a:lnTo>
                  <a:pt x="21600" y="201"/>
                </a:lnTo>
                <a:lnTo>
                  <a:pt x="21446" y="21600"/>
                </a:lnTo>
                <a:lnTo>
                  <a:pt x="124" y="21296"/>
                </a:lnTo>
                <a:lnTo>
                  <a:pt x="0" y="6958"/>
                </a:lnTo>
              </a:path>
            </a:pathLst>
          </a:cu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90" name="線"/>
          <p:cNvSpPr/>
          <p:nvPr/>
        </p:nvSpPr>
        <p:spPr>
          <a:xfrm>
            <a:off x="9354381" y="5959880"/>
            <a:ext cx="1501221"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391" name="ch0"/>
          <p:cNvSpPr txBox="1"/>
          <p:nvPr/>
        </p:nvSpPr>
        <p:spPr>
          <a:xfrm>
            <a:off x="10905181" y="4716675"/>
            <a:ext cx="497206"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solidFill>
                  <a:srgbClr val="FFFFFF"/>
                </a:solidFill>
              </a:defRPr>
            </a:lvl1pPr>
          </a:lstStyle>
          <a:p>
            <a:r>
              <a:t>ch0</a:t>
            </a:r>
          </a:p>
        </p:txBody>
      </p:sp>
      <p:sp>
        <p:nvSpPr>
          <p:cNvPr id="392" name="ch1"/>
          <p:cNvSpPr txBox="1"/>
          <p:nvPr/>
        </p:nvSpPr>
        <p:spPr>
          <a:xfrm>
            <a:off x="10899660" y="5068963"/>
            <a:ext cx="497206" cy="298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solidFill>
                  <a:srgbClr val="FFFFFF"/>
                </a:solidFill>
              </a:defRPr>
            </a:lvl1pPr>
          </a:lstStyle>
          <a:p>
            <a:r>
              <a:t>ch1</a:t>
            </a:r>
          </a:p>
        </p:txBody>
      </p:sp>
      <p:sp>
        <p:nvSpPr>
          <p:cNvPr id="393" name="ch2"/>
          <p:cNvSpPr txBox="1"/>
          <p:nvPr/>
        </p:nvSpPr>
        <p:spPr>
          <a:xfrm>
            <a:off x="10905181" y="5421250"/>
            <a:ext cx="497206"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solidFill>
                  <a:srgbClr val="FFFFFF"/>
                </a:solidFill>
              </a:defRPr>
            </a:lvl1pPr>
          </a:lstStyle>
          <a:p>
            <a:r>
              <a:t>ch2</a:t>
            </a:r>
          </a:p>
        </p:txBody>
      </p:sp>
      <p:sp>
        <p:nvSpPr>
          <p:cNvPr id="394" name="Trig. in"/>
          <p:cNvSpPr txBox="1"/>
          <p:nvPr/>
        </p:nvSpPr>
        <p:spPr>
          <a:xfrm>
            <a:off x="10905182" y="5810655"/>
            <a:ext cx="804101"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solidFill>
                  <a:srgbClr val="FFFFFF"/>
                </a:solidFill>
              </a:defRPr>
            </a:lvl1pPr>
          </a:lstStyle>
          <a:p>
            <a:r>
              <a:t>Trig. in</a:t>
            </a:r>
          </a:p>
        </p:txBody>
      </p:sp>
      <p:sp>
        <p:nvSpPr>
          <p:cNvPr id="395" name="-800V"/>
          <p:cNvSpPr txBox="1"/>
          <p:nvPr/>
        </p:nvSpPr>
        <p:spPr>
          <a:xfrm>
            <a:off x="2343031" y="4500071"/>
            <a:ext cx="749047"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-800V</a:t>
            </a:r>
          </a:p>
        </p:txBody>
      </p:sp>
      <p:sp>
        <p:nvSpPr>
          <p:cNvPr id="396" name="thre. = -180mV"/>
          <p:cNvSpPr txBox="1"/>
          <p:nvPr/>
        </p:nvSpPr>
        <p:spPr>
          <a:xfrm>
            <a:off x="4855667" y="7577667"/>
            <a:ext cx="1676210"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thre. = -180mV</a:t>
            </a:r>
          </a:p>
        </p:txBody>
      </p:sp>
      <p:sp>
        <p:nvSpPr>
          <p:cNvPr id="397" name="width = 60ms"/>
          <p:cNvSpPr txBox="1"/>
          <p:nvPr/>
        </p:nvSpPr>
        <p:spPr>
          <a:xfrm>
            <a:off x="6871353" y="6487836"/>
            <a:ext cx="1507428"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width = 60ms</a:t>
            </a:r>
          </a:p>
        </p:txBody>
      </p:sp>
      <p:sp>
        <p:nvSpPr>
          <p:cNvPr id="398" name="out"/>
          <p:cNvSpPr txBox="1"/>
          <p:nvPr/>
        </p:nvSpPr>
        <p:spPr>
          <a:xfrm>
            <a:off x="8238324" y="6757479"/>
            <a:ext cx="452819"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out</a:t>
            </a:r>
          </a:p>
        </p:txBody>
      </p:sp>
      <p:sp>
        <p:nvSpPr>
          <p:cNvPr id="399" name="out"/>
          <p:cNvSpPr txBox="1"/>
          <p:nvPr/>
        </p:nvSpPr>
        <p:spPr>
          <a:xfrm>
            <a:off x="9019679" y="6937488"/>
            <a:ext cx="452820"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out</a:t>
            </a:r>
          </a:p>
        </p:txBody>
      </p:sp>
      <p:sp>
        <p:nvSpPr>
          <p:cNvPr id="400" name="線"/>
          <p:cNvSpPr/>
          <p:nvPr/>
        </p:nvSpPr>
        <p:spPr>
          <a:xfrm>
            <a:off x="8301867" y="6823401"/>
            <a:ext cx="325734" cy="1"/>
          </a:xfrm>
          <a:prstGeom prst="line">
            <a:avLst/>
          </a:prstGeom>
          <a:ln w="127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401" name="out"/>
          <p:cNvSpPr txBox="1"/>
          <p:nvPr/>
        </p:nvSpPr>
        <p:spPr>
          <a:xfrm>
            <a:off x="8629521" y="7403316"/>
            <a:ext cx="452820"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out</a:t>
            </a:r>
          </a:p>
        </p:txBody>
      </p:sp>
      <p:sp>
        <p:nvSpPr>
          <p:cNvPr id="402" name="veto"/>
          <p:cNvSpPr txBox="1"/>
          <p:nvPr/>
        </p:nvSpPr>
        <p:spPr>
          <a:xfrm>
            <a:off x="8861298" y="6192837"/>
            <a:ext cx="564262"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veto</a:t>
            </a:r>
          </a:p>
        </p:txBody>
      </p:sp>
      <p:sp>
        <p:nvSpPr>
          <p:cNvPr id="403" name="veto"/>
          <p:cNvSpPr txBox="1"/>
          <p:nvPr/>
        </p:nvSpPr>
        <p:spPr>
          <a:xfrm>
            <a:off x="7097994" y="7621650"/>
            <a:ext cx="564262"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veto</a:t>
            </a:r>
          </a:p>
        </p:txBody>
      </p:sp>
      <p:sp>
        <p:nvSpPr>
          <p:cNvPr id="404" name="thre. = -80mV"/>
          <p:cNvSpPr txBox="1"/>
          <p:nvPr/>
        </p:nvSpPr>
        <p:spPr>
          <a:xfrm>
            <a:off x="8085644" y="5068963"/>
            <a:ext cx="1540574" cy="2984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thre. = -80mV</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Outline"/>
          <p:cNvSpPr txBox="1">
            <a:spLocks noGrp="1"/>
          </p:cNvSpPr>
          <p:nvPr>
            <p:ph type="title"/>
          </p:nvPr>
        </p:nvSpPr>
        <p:spPr>
          <a:prstGeom prst="rect">
            <a:avLst/>
          </a:prstGeom>
        </p:spPr>
        <p:txBody>
          <a:bodyPr/>
          <a:lstStyle/>
          <a:p>
            <a:r>
              <a:t>Outline</a:t>
            </a:r>
          </a:p>
        </p:txBody>
      </p:sp>
      <p:sp>
        <p:nvSpPr>
          <p:cNvPr id="137" name="物理モチベーション…"/>
          <p:cNvSpPr txBox="1">
            <a:spLocks noGrp="1"/>
          </p:cNvSpPr>
          <p:nvPr>
            <p:ph type="body" idx="1"/>
          </p:nvPr>
        </p:nvSpPr>
        <p:spPr>
          <a:prstGeom prst="rect">
            <a:avLst/>
          </a:prstGeom>
        </p:spPr>
        <p:txBody>
          <a:bodyPr/>
          <a:lstStyle/>
          <a:p>
            <a:r>
              <a:t>物理モチベーション</a:t>
            </a:r>
          </a:p>
          <a:p>
            <a:r>
              <a:t>陽イオン検出の意義</a:t>
            </a:r>
          </a:p>
          <a:p>
            <a:r>
              <a:t>検出原理・方法</a:t>
            </a:r>
          </a:p>
          <a:p>
            <a:r>
              <a:t>Very Preliminary Result</a:t>
            </a:r>
          </a:p>
          <a:p>
            <a:r>
              <a:t>まとめと今後の展望</a:t>
            </a:r>
          </a:p>
        </p:txBody>
      </p:sp>
      <p:sp>
        <p:nvSpPr>
          <p:cNvPr id="138"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物理モチベーション"/>
          <p:cNvSpPr txBox="1">
            <a:spLocks noGrp="1"/>
          </p:cNvSpPr>
          <p:nvPr>
            <p:ph type="title"/>
          </p:nvPr>
        </p:nvSpPr>
        <p:spPr>
          <a:prstGeom prst="rect">
            <a:avLst/>
          </a:prstGeom>
        </p:spPr>
        <p:txBody>
          <a:bodyPr/>
          <a:lstStyle/>
          <a:p>
            <a:r>
              <a:t>物理モチベーション</a:t>
            </a:r>
          </a:p>
        </p:txBody>
      </p:sp>
      <p:sp>
        <p:nvSpPr>
          <p:cNvPr id="141" name="ニュートリノを伴わない二重ベータ崩壊（0νββ）探索…"/>
          <p:cNvSpPr txBox="1">
            <a:spLocks noGrp="1"/>
          </p:cNvSpPr>
          <p:nvPr>
            <p:ph type="body" idx="1"/>
          </p:nvPr>
        </p:nvSpPr>
        <p:spPr>
          <a:prstGeom prst="rect">
            <a:avLst/>
          </a:prstGeom>
        </p:spPr>
        <p:txBody>
          <a:bodyPr/>
          <a:lstStyle/>
          <a:p>
            <a:r>
              <a:t>ニュートリノを伴わない二重ベータ崩壊（0νββ）探索</a:t>
            </a:r>
          </a:p>
          <a:p>
            <a:pPr lvl="1"/>
            <a:r>
              <a:t>ニュートリノがマヨラナ粒子だとわかること</a:t>
            </a:r>
          </a:p>
          <a:p>
            <a:pPr lvl="2"/>
            <a:r>
              <a:t>ニュートリノが異常に軽い理由</a:t>
            </a:r>
          </a:p>
          <a:p>
            <a:pPr lvl="2"/>
            <a:r>
              <a:t>物質優勢宇宙の謎</a:t>
            </a:r>
          </a:p>
          <a:p>
            <a:pPr lvl="1"/>
            <a:r>
              <a:t>2個のβ線のエネルギー和が崩壊エネルギーQ値に一致</a:t>
            </a:r>
          </a:p>
          <a:p>
            <a:r>
              <a:t>非常にまれな現象</a:t>
            </a:r>
          </a:p>
          <a:p>
            <a:pPr lvl="1"/>
            <a:r>
              <a:t>（半減期）＞ 10</a:t>
            </a:r>
            <a:r>
              <a:rPr baseline="31999"/>
              <a:t>26</a:t>
            </a:r>
            <a:r>
              <a:t> year</a:t>
            </a:r>
          </a:p>
          <a:p>
            <a:pPr lvl="1"/>
            <a:r>
              <a:t>ゼロ背景事象環境が必要</a:t>
            </a:r>
          </a:p>
        </p:txBody>
      </p:sp>
      <p:sp>
        <p:nvSpPr>
          <p:cNvPr id="142"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pic>
        <p:nvPicPr>
          <p:cNvPr id="143" name="イメージ" descr="イメージ"/>
          <p:cNvPicPr>
            <a:picLocks noChangeAspect="1"/>
          </p:cNvPicPr>
          <p:nvPr/>
        </p:nvPicPr>
        <p:blipFill>
          <a:blip r:embed="rId2"/>
          <a:stretch>
            <a:fillRect/>
          </a:stretch>
        </p:blipFill>
        <p:spPr>
          <a:xfrm>
            <a:off x="11056530" y="2191062"/>
            <a:ext cx="1812838" cy="1812839"/>
          </a:xfrm>
          <a:prstGeom prst="rect">
            <a:avLst/>
          </a:prstGeom>
          <a:ln w="12700">
            <a:miter lim="400000"/>
          </a:ln>
        </p:spPr>
      </p:pic>
      <p:pic>
        <p:nvPicPr>
          <p:cNvPr id="144" name="イメージ" descr="イメージ"/>
          <p:cNvPicPr>
            <a:picLocks noChangeAspect="1"/>
          </p:cNvPicPr>
          <p:nvPr/>
        </p:nvPicPr>
        <p:blipFill>
          <a:blip r:embed="rId3"/>
          <a:stretch>
            <a:fillRect/>
          </a:stretch>
        </p:blipFill>
        <p:spPr>
          <a:xfrm>
            <a:off x="5627026" y="2631440"/>
            <a:ext cx="2428571" cy="385936"/>
          </a:xfrm>
          <a:prstGeom prst="rect">
            <a:avLst/>
          </a:prstGeom>
          <a:ln w="12700">
            <a:miter lim="400000"/>
          </a:ln>
        </p:spPr>
      </p:pic>
      <p:sp>
        <p:nvSpPr>
          <p:cNvPr id="145" name="2νββ"/>
          <p:cNvSpPr txBox="1"/>
          <p:nvPr/>
        </p:nvSpPr>
        <p:spPr>
          <a:xfrm>
            <a:off x="8953627" y="3986059"/>
            <a:ext cx="1411111" cy="400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spcBef>
                <a:spcPts val="1000"/>
              </a:spcBef>
              <a:defRPr sz="2300">
                <a:solidFill>
                  <a:srgbClr val="0F0F0F"/>
                </a:solidFill>
                <a:latin typeface="+mn-lt"/>
                <a:ea typeface="+mn-ea"/>
                <a:cs typeface="+mn-cs"/>
                <a:sym typeface="ヒラギノ角ゴ ProN W3"/>
              </a:defRPr>
            </a:pPr>
            <a:r>
              <a:t>2νββ</a:t>
            </a:r>
          </a:p>
        </p:txBody>
      </p:sp>
      <p:sp>
        <p:nvSpPr>
          <p:cNvPr id="146" name="0νββ"/>
          <p:cNvSpPr txBox="1"/>
          <p:nvPr/>
        </p:nvSpPr>
        <p:spPr>
          <a:xfrm>
            <a:off x="10964417" y="3986059"/>
            <a:ext cx="1411111" cy="400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lvl="1">
              <a:spcBef>
                <a:spcPts val="1000"/>
              </a:spcBef>
              <a:defRPr sz="2300">
                <a:solidFill>
                  <a:srgbClr val="0F0F0F"/>
                </a:solidFill>
                <a:latin typeface="+mn-lt"/>
                <a:ea typeface="+mn-ea"/>
                <a:cs typeface="+mn-cs"/>
                <a:sym typeface="ヒラギノ角ゴ ProN W3"/>
              </a:defRPr>
            </a:pPr>
            <a:r>
              <a:t>0νββ</a:t>
            </a:r>
          </a:p>
        </p:txBody>
      </p:sp>
      <p:pic>
        <p:nvPicPr>
          <p:cNvPr id="147" name="イメージ" descr="イメージ"/>
          <p:cNvPicPr>
            <a:picLocks noChangeAspect="1"/>
          </p:cNvPicPr>
          <p:nvPr/>
        </p:nvPicPr>
        <p:blipFill>
          <a:blip r:embed="rId4"/>
          <a:stretch>
            <a:fillRect/>
          </a:stretch>
        </p:blipFill>
        <p:spPr>
          <a:xfrm>
            <a:off x="9043120" y="2126603"/>
            <a:ext cx="1812838" cy="1812839"/>
          </a:xfrm>
          <a:prstGeom prst="rect">
            <a:avLst/>
          </a:prstGeom>
          <a:ln w="12700">
            <a:miter lim="400000"/>
          </a:ln>
        </p:spPr>
      </p:pic>
      <p:pic>
        <p:nvPicPr>
          <p:cNvPr id="148" name="イメージ" descr="イメージ"/>
          <p:cNvPicPr>
            <a:picLocks noChangeAspect="1"/>
          </p:cNvPicPr>
          <p:nvPr/>
        </p:nvPicPr>
        <p:blipFill>
          <a:blip r:embed="rId5"/>
          <a:srcRect r="23792"/>
          <a:stretch>
            <a:fillRect/>
          </a:stretch>
        </p:blipFill>
        <p:spPr>
          <a:xfrm>
            <a:off x="6983164" y="5168434"/>
            <a:ext cx="3468815" cy="4246850"/>
          </a:xfrm>
          <a:prstGeom prst="rect">
            <a:avLst/>
          </a:prstGeom>
          <a:ln w="12700">
            <a:miter lim="400000"/>
          </a:ln>
        </p:spPr>
      </p:pic>
      <p:sp>
        <p:nvSpPr>
          <p:cNvPr id="149" name="BG-limited case"/>
          <p:cNvSpPr txBox="1"/>
          <p:nvPr/>
        </p:nvSpPr>
        <p:spPr>
          <a:xfrm>
            <a:off x="5163713" y="5039516"/>
            <a:ext cx="2348981"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100"/>
            </a:lvl1pPr>
          </a:lstStyle>
          <a:p>
            <a:r>
              <a:t>BG-limited case</a:t>
            </a:r>
          </a:p>
        </p:txBody>
      </p:sp>
      <p:sp>
        <p:nvSpPr>
          <p:cNvPr id="150" name="If BG free"/>
          <p:cNvSpPr txBox="1"/>
          <p:nvPr/>
        </p:nvSpPr>
        <p:spPr>
          <a:xfrm>
            <a:off x="10609604" y="5039516"/>
            <a:ext cx="1507276"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100"/>
            </a:lvl1pPr>
          </a:lstStyle>
          <a:p>
            <a:r>
              <a:t>If BG free</a:t>
            </a:r>
          </a:p>
        </p:txBody>
      </p:sp>
      <p:sp>
        <p:nvSpPr>
          <p:cNvPr id="151" name="~500kg-yr"/>
          <p:cNvSpPr txBox="1"/>
          <p:nvPr/>
        </p:nvSpPr>
        <p:spPr>
          <a:xfrm>
            <a:off x="5354763" y="6713988"/>
            <a:ext cx="1470649" cy="349251"/>
          </a:xfrm>
          <a:prstGeom prst="rect">
            <a:avLst/>
          </a:prstGeom>
          <a:solidFill>
            <a:schemeClr val="accent3">
              <a:hueOff val="362282"/>
              <a:satOff val="31803"/>
              <a:lumOff val="-18242"/>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900">
                <a:solidFill>
                  <a:srgbClr val="FFFFFF"/>
                </a:solidFill>
              </a:defRPr>
            </a:lvl1pPr>
          </a:lstStyle>
          <a:p>
            <a:r>
              <a:t>~500kg-yr</a:t>
            </a:r>
          </a:p>
        </p:txBody>
      </p:sp>
      <p:sp>
        <p:nvSpPr>
          <p:cNvPr id="152" name="1 ton x 10yr"/>
          <p:cNvSpPr txBox="1"/>
          <p:nvPr/>
        </p:nvSpPr>
        <p:spPr>
          <a:xfrm>
            <a:off x="5104284" y="7254837"/>
            <a:ext cx="1718705" cy="349250"/>
          </a:xfrm>
          <a:prstGeom prst="rect">
            <a:avLst/>
          </a:prstGeom>
          <a:solidFill>
            <a:schemeClr val="accent4">
              <a:hueOff val="366961"/>
              <a:satOff val="4172"/>
              <a:lumOff val="11129"/>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900"/>
            </a:lvl1pPr>
          </a:lstStyle>
          <a:p>
            <a:r>
              <a:t>1 ton x 10yr</a:t>
            </a:r>
          </a:p>
        </p:txBody>
      </p:sp>
      <p:sp>
        <p:nvSpPr>
          <p:cNvPr id="153" name="100 ton x 10yr"/>
          <p:cNvSpPr txBox="1"/>
          <p:nvPr/>
        </p:nvSpPr>
        <p:spPr>
          <a:xfrm>
            <a:off x="4814319" y="8077416"/>
            <a:ext cx="2062316" cy="349251"/>
          </a:xfrm>
          <a:prstGeom prst="rect">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900">
                <a:solidFill>
                  <a:srgbClr val="FFFFFF"/>
                </a:solidFill>
              </a:defRPr>
            </a:lvl1pPr>
          </a:lstStyle>
          <a:p>
            <a:r>
              <a:t>100 ton x 10yr</a:t>
            </a:r>
          </a:p>
        </p:txBody>
      </p:sp>
      <p:sp>
        <p:nvSpPr>
          <p:cNvPr id="154" name="線"/>
          <p:cNvSpPr/>
          <p:nvPr/>
        </p:nvSpPr>
        <p:spPr>
          <a:xfrm>
            <a:off x="6906930" y="6888613"/>
            <a:ext cx="676527" cy="1"/>
          </a:xfrm>
          <a:prstGeom prst="line">
            <a:avLst/>
          </a:prstGeom>
          <a:ln w="381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55" name="1 ton x 10yr"/>
          <p:cNvSpPr txBox="1"/>
          <p:nvPr/>
        </p:nvSpPr>
        <p:spPr>
          <a:xfrm>
            <a:off x="10982732" y="7841125"/>
            <a:ext cx="1718705" cy="349251"/>
          </a:xfrm>
          <a:prstGeom prst="rect">
            <a:avLst/>
          </a:prstGeom>
          <a:solidFill>
            <a:schemeClr val="accent4">
              <a:hueOff val="366961"/>
              <a:satOff val="4172"/>
              <a:lumOff val="11129"/>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900"/>
            </a:lvl1pPr>
          </a:lstStyle>
          <a:p>
            <a:r>
              <a:t>1 ton x 10yr</a:t>
            </a:r>
          </a:p>
        </p:txBody>
      </p:sp>
      <p:sp>
        <p:nvSpPr>
          <p:cNvPr id="156" name="線"/>
          <p:cNvSpPr/>
          <p:nvPr/>
        </p:nvSpPr>
        <p:spPr>
          <a:xfrm>
            <a:off x="6906930" y="8208595"/>
            <a:ext cx="676527" cy="1"/>
          </a:xfrm>
          <a:prstGeom prst="line">
            <a:avLst/>
          </a:prstGeom>
          <a:ln w="381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57" name="線"/>
          <p:cNvSpPr/>
          <p:nvPr/>
        </p:nvSpPr>
        <p:spPr>
          <a:xfrm>
            <a:off x="6922038" y="7429462"/>
            <a:ext cx="676528" cy="1"/>
          </a:xfrm>
          <a:prstGeom prst="line">
            <a:avLst/>
          </a:prstGeom>
          <a:ln w="381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58" name="線"/>
          <p:cNvSpPr/>
          <p:nvPr/>
        </p:nvSpPr>
        <p:spPr>
          <a:xfrm>
            <a:off x="10427595" y="8015750"/>
            <a:ext cx="522095" cy="1"/>
          </a:xfrm>
          <a:prstGeom prst="line">
            <a:avLst/>
          </a:prstGeom>
          <a:ln w="38100">
            <a:solidFill>
              <a:srgbClr val="000000"/>
            </a:solidFill>
            <a:miter lim="400000"/>
            <a:headEnd type="triangle"/>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59" name="Phys. Rev. Lett. 117, 082503 (2016)"/>
          <p:cNvSpPr txBox="1"/>
          <p:nvPr/>
        </p:nvSpPr>
        <p:spPr>
          <a:xfrm>
            <a:off x="7900550" y="4921429"/>
            <a:ext cx="2321199" cy="27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57200">
              <a:lnSpc>
                <a:spcPts val="2800"/>
              </a:lnSpc>
              <a:defRPr sz="1200">
                <a:ln w="0" cap="flat">
                  <a:solidFill>
                    <a:srgbClr val="000000"/>
                  </a:solidFill>
                  <a:prstDash val="solid"/>
                  <a:miter lim="400000"/>
                </a:ln>
                <a:latin typeface="Times Roman"/>
                <a:ea typeface="Times Roman"/>
                <a:cs typeface="Times Roman"/>
                <a:sym typeface="Times Roman"/>
              </a:defRPr>
            </a:lvl1pPr>
          </a:lstStyle>
          <a:p>
            <a:r>
              <a:t>Phys. Rev. Lett. 117, 082503 (2016)</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高圧キセノンガスTPC AXEL"/>
          <p:cNvSpPr txBox="1">
            <a:spLocks noGrp="1"/>
          </p:cNvSpPr>
          <p:nvPr>
            <p:ph type="title"/>
          </p:nvPr>
        </p:nvSpPr>
        <p:spPr>
          <a:prstGeom prst="rect">
            <a:avLst/>
          </a:prstGeom>
        </p:spPr>
        <p:txBody>
          <a:bodyPr/>
          <a:lstStyle/>
          <a:p>
            <a:r>
              <a:t>高圧キセノンガスTPC AXEL</a:t>
            </a:r>
          </a:p>
        </p:txBody>
      </p:sp>
      <p:sp>
        <p:nvSpPr>
          <p:cNvPr id="162" name="0νββ崩壊エネルギーQ値での性能評価に向けて大型試作機を開発中…"/>
          <p:cNvSpPr txBox="1">
            <a:spLocks noGrp="1"/>
          </p:cNvSpPr>
          <p:nvPr>
            <p:ph type="body" sz="quarter" idx="1"/>
          </p:nvPr>
        </p:nvSpPr>
        <p:spPr>
          <a:xfrm>
            <a:off x="252452" y="6866724"/>
            <a:ext cx="7657833" cy="2656225"/>
          </a:xfrm>
          <a:prstGeom prst="rect">
            <a:avLst/>
          </a:prstGeom>
        </p:spPr>
        <p:txBody>
          <a:bodyPr/>
          <a:lstStyle/>
          <a:p>
            <a:r>
              <a:t>0νββ崩壊エネルギーQ値での性能評価に向けて大型試作機を開発中</a:t>
            </a:r>
          </a:p>
          <a:p>
            <a:pPr lvl="1"/>
            <a:r>
              <a:t>18pT12-8（次の講演）；吉田</a:t>
            </a:r>
          </a:p>
          <a:p>
            <a:pPr lvl="1">
              <a:defRPr>
                <a:solidFill>
                  <a:srgbClr val="5E5E5E"/>
                </a:solidFill>
              </a:defRPr>
            </a:pPr>
            <a:r>
              <a:t>18aS32-10；中村輝石</a:t>
            </a:r>
          </a:p>
          <a:p>
            <a:pPr lvl="1">
              <a:defRPr>
                <a:solidFill>
                  <a:srgbClr val="5E5E5E"/>
                </a:solidFill>
              </a:defRPr>
            </a:pPr>
            <a:r>
              <a:t>18pS31-9, 10；小原・潘</a:t>
            </a:r>
          </a:p>
        </p:txBody>
      </p:sp>
      <p:sp>
        <p:nvSpPr>
          <p:cNvPr id="163"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grpSp>
        <p:nvGrpSpPr>
          <p:cNvPr id="166" name="グループ"/>
          <p:cNvGrpSpPr/>
          <p:nvPr/>
        </p:nvGrpSpPr>
        <p:grpSpPr>
          <a:xfrm>
            <a:off x="1644021" y="2385519"/>
            <a:ext cx="5747895" cy="4055270"/>
            <a:chOff x="0" y="0"/>
            <a:chExt cx="5747893" cy="4055268"/>
          </a:xfrm>
        </p:grpSpPr>
        <p:pic>
          <p:nvPicPr>
            <p:cNvPr id="164" name="fig_AXEL_Detector_inner.png" descr="fig_AXEL_Detector_inner.png"/>
            <p:cNvPicPr>
              <a:picLocks noChangeAspect="1"/>
            </p:cNvPicPr>
            <p:nvPr/>
          </p:nvPicPr>
          <p:blipFill>
            <a:blip r:embed="rId2"/>
            <a:srcRect l="4280" t="10842" r="8266" b="10842"/>
            <a:stretch>
              <a:fillRect/>
            </a:stretch>
          </p:blipFill>
          <p:spPr>
            <a:xfrm>
              <a:off x="203734" y="463947"/>
              <a:ext cx="4950176" cy="3127566"/>
            </a:xfrm>
            <a:prstGeom prst="rect">
              <a:avLst/>
            </a:prstGeom>
            <a:ln w="12700" cap="flat">
              <a:noFill/>
              <a:miter lim="400000"/>
            </a:ln>
            <a:effectLst/>
          </p:spPr>
        </p:pic>
        <p:pic>
          <p:nvPicPr>
            <p:cNvPr id="165" name="fig_AXEL_Detector_chamber.png" descr="fig_AXEL_Detector_chamber.png"/>
            <p:cNvPicPr>
              <a:picLocks noChangeAspect="1"/>
            </p:cNvPicPr>
            <p:nvPr/>
          </p:nvPicPr>
          <p:blipFill>
            <a:blip r:embed="rId3"/>
            <a:srcRect b="1"/>
            <a:stretch>
              <a:fillRect/>
            </a:stretch>
          </p:blipFill>
          <p:spPr>
            <a:xfrm>
              <a:off x="0" y="0"/>
              <a:ext cx="5747894" cy="40552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lnTo>
                    <a:pt x="0" y="21600"/>
                  </a:lnTo>
                  <a:lnTo>
                    <a:pt x="10799" y="21600"/>
                  </a:lnTo>
                  <a:lnTo>
                    <a:pt x="21600" y="21600"/>
                  </a:lnTo>
                  <a:lnTo>
                    <a:pt x="21600" y="10800"/>
                  </a:lnTo>
                  <a:lnTo>
                    <a:pt x="21600" y="0"/>
                  </a:lnTo>
                  <a:lnTo>
                    <a:pt x="10799" y="0"/>
                  </a:lnTo>
                  <a:lnTo>
                    <a:pt x="0" y="0"/>
                  </a:lnTo>
                  <a:close/>
                  <a:moveTo>
                    <a:pt x="10746" y="841"/>
                  </a:moveTo>
                  <a:cubicBezTo>
                    <a:pt x="18822" y="826"/>
                    <a:pt x="18977" y="828"/>
                    <a:pt x="19133" y="941"/>
                  </a:cubicBezTo>
                  <a:cubicBezTo>
                    <a:pt x="19351" y="1098"/>
                    <a:pt x="19714" y="1666"/>
                    <a:pt x="19889" y="2127"/>
                  </a:cubicBezTo>
                  <a:cubicBezTo>
                    <a:pt x="20420" y="3515"/>
                    <a:pt x="20740" y="5205"/>
                    <a:pt x="20962" y="7790"/>
                  </a:cubicBezTo>
                  <a:cubicBezTo>
                    <a:pt x="21077" y="9136"/>
                    <a:pt x="21066" y="12705"/>
                    <a:pt x="20941" y="14104"/>
                  </a:cubicBezTo>
                  <a:cubicBezTo>
                    <a:pt x="20621" y="17677"/>
                    <a:pt x="19919" y="20183"/>
                    <a:pt x="19088" y="20716"/>
                  </a:cubicBezTo>
                  <a:cubicBezTo>
                    <a:pt x="18914" y="20829"/>
                    <a:pt x="18745" y="20831"/>
                    <a:pt x="10799" y="20826"/>
                  </a:cubicBezTo>
                  <a:cubicBezTo>
                    <a:pt x="5187" y="20823"/>
                    <a:pt x="2646" y="20802"/>
                    <a:pt x="2550" y="20759"/>
                  </a:cubicBezTo>
                  <a:cubicBezTo>
                    <a:pt x="2233" y="20615"/>
                    <a:pt x="1793" y="19875"/>
                    <a:pt x="1512" y="19015"/>
                  </a:cubicBezTo>
                  <a:cubicBezTo>
                    <a:pt x="416" y="15657"/>
                    <a:pt x="192" y="9115"/>
                    <a:pt x="1020" y="4634"/>
                  </a:cubicBezTo>
                  <a:cubicBezTo>
                    <a:pt x="1352" y="2836"/>
                    <a:pt x="1830" y="1527"/>
                    <a:pt x="2334" y="1034"/>
                  </a:cubicBezTo>
                  <a:lnTo>
                    <a:pt x="2516" y="856"/>
                  </a:lnTo>
                  <a:lnTo>
                    <a:pt x="10746" y="841"/>
                  </a:lnTo>
                  <a:close/>
                </a:path>
              </a:pathLst>
            </a:custGeom>
            <a:ln w="12700" cap="flat">
              <a:noFill/>
              <a:miter lim="400000"/>
            </a:ln>
            <a:effectLst/>
          </p:spPr>
        </p:pic>
      </p:grpSp>
      <p:sp>
        <p:nvSpPr>
          <p:cNvPr id="167" name="コールアウト"/>
          <p:cNvSpPr/>
          <p:nvPr/>
        </p:nvSpPr>
        <p:spPr>
          <a:xfrm>
            <a:off x="6711923" y="2410919"/>
            <a:ext cx="3802461" cy="3953670"/>
          </a:xfrm>
          <a:custGeom>
            <a:avLst/>
            <a:gdLst/>
            <a:ahLst/>
            <a:cxnLst>
              <a:cxn ang="0">
                <a:pos x="wd2" y="hd2"/>
              </a:cxn>
              <a:cxn ang="5400000">
                <a:pos x="wd2" y="hd2"/>
              </a:cxn>
              <a:cxn ang="10800000">
                <a:pos x="wd2" y="hd2"/>
              </a:cxn>
              <a:cxn ang="16200000">
                <a:pos x="wd2" y="hd2"/>
              </a:cxn>
            </a:cxnLst>
            <a:rect l="0" t="0" r="r" b="b"/>
            <a:pathLst>
              <a:path w="21600" h="21600" extrusionOk="0">
                <a:moveTo>
                  <a:pt x="6696" y="0"/>
                </a:moveTo>
                <a:lnTo>
                  <a:pt x="6696" y="6351"/>
                </a:lnTo>
                <a:lnTo>
                  <a:pt x="0" y="7817"/>
                </a:lnTo>
                <a:lnTo>
                  <a:pt x="6696" y="9282"/>
                </a:lnTo>
                <a:lnTo>
                  <a:pt x="6696" y="21600"/>
                </a:lnTo>
                <a:lnTo>
                  <a:pt x="21600" y="21600"/>
                </a:lnTo>
                <a:lnTo>
                  <a:pt x="21600" y="0"/>
                </a:lnTo>
                <a:lnTo>
                  <a:pt x="6696"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pic>
        <p:nvPicPr>
          <p:cNvPr id="168" name="fig_ELCC_CrossSection.png" descr="fig_ELCC_CrossSection.png"/>
          <p:cNvPicPr>
            <a:picLocks noChangeAspect="1"/>
          </p:cNvPicPr>
          <p:nvPr/>
        </p:nvPicPr>
        <p:blipFill>
          <a:blip r:embed="rId4"/>
          <a:srcRect l="8555" t="16756" b="7119"/>
          <a:stretch>
            <a:fillRect/>
          </a:stretch>
        </p:blipFill>
        <p:spPr>
          <a:xfrm>
            <a:off x="8115460" y="2616704"/>
            <a:ext cx="2286212" cy="3642824"/>
          </a:xfrm>
          <a:prstGeom prst="rect">
            <a:avLst/>
          </a:prstGeom>
          <a:ln w="12700">
            <a:miter lim="400000"/>
          </a:ln>
        </p:spPr>
      </p:pic>
      <p:sp>
        <p:nvSpPr>
          <p:cNvPr id="169" name="大質量の崩壊核：…"/>
          <p:cNvSpPr/>
          <p:nvPr/>
        </p:nvSpPr>
        <p:spPr>
          <a:xfrm>
            <a:off x="959017" y="1551059"/>
            <a:ext cx="2614216" cy="1613298"/>
          </a:xfrm>
          <a:custGeom>
            <a:avLst/>
            <a:gdLst/>
            <a:ahLst/>
            <a:cxnLst>
              <a:cxn ang="0">
                <a:pos x="wd2" y="hd2"/>
              </a:cxn>
              <a:cxn ang="5400000">
                <a:pos x="wd2" y="hd2"/>
              </a:cxn>
              <a:cxn ang="10800000">
                <a:pos x="wd2" y="hd2"/>
              </a:cxn>
              <a:cxn ang="16200000">
                <a:pos x="wd2" y="hd2"/>
              </a:cxn>
            </a:cxnLst>
            <a:rect l="0" t="0" r="r" b="b"/>
            <a:pathLst>
              <a:path w="21600" h="21600" extrusionOk="0">
                <a:moveTo>
                  <a:pt x="882" y="0"/>
                </a:moveTo>
                <a:cubicBezTo>
                  <a:pt x="394" y="0"/>
                  <a:pt x="0" y="639"/>
                  <a:pt x="0" y="1429"/>
                </a:cubicBezTo>
                <a:lnTo>
                  <a:pt x="0" y="13725"/>
                </a:lnTo>
                <a:cubicBezTo>
                  <a:pt x="0" y="14516"/>
                  <a:pt x="394" y="15155"/>
                  <a:pt x="882" y="15155"/>
                </a:cubicBezTo>
                <a:lnTo>
                  <a:pt x="18685" y="15155"/>
                </a:lnTo>
                <a:lnTo>
                  <a:pt x="21600" y="21600"/>
                </a:lnTo>
                <a:lnTo>
                  <a:pt x="20597" y="6589"/>
                </a:lnTo>
                <a:lnTo>
                  <a:pt x="20597" y="1429"/>
                </a:lnTo>
                <a:cubicBezTo>
                  <a:pt x="20597" y="639"/>
                  <a:pt x="20202" y="0"/>
                  <a:pt x="19714" y="0"/>
                </a:cubicBezTo>
                <a:lnTo>
                  <a:pt x="882" y="0"/>
                </a:lnTo>
                <a:close/>
              </a:path>
            </a:pathLst>
          </a:cu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200">
                <a:solidFill>
                  <a:srgbClr val="0F0F0F"/>
                </a:solidFill>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大質量の崩壊核：</a:t>
            </a:r>
          </a:p>
          <a:p>
            <a:pPr algn="l">
              <a:defRPr sz="2200">
                <a:solidFill>
                  <a:srgbClr val="0F0F0F"/>
                </a:solidFill>
                <a:latin typeface="+mn-lt"/>
                <a:ea typeface="+mn-ea"/>
                <a:cs typeface="+mn-cs"/>
                <a:sym typeface="ヒラギノ角ゴ ProN W3"/>
              </a:defRPr>
            </a:pPr>
            <a:r>
              <a:t>高圧Xeガス</a:t>
            </a:r>
          </a:p>
        </p:txBody>
      </p:sp>
      <p:sp>
        <p:nvSpPr>
          <p:cNvPr id="170" name="低背景事象：…"/>
          <p:cNvSpPr/>
          <p:nvPr/>
        </p:nvSpPr>
        <p:spPr>
          <a:xfrm>
            <a:off x="3651325" y="1573118"/>
            <a:ext cx="4356895" cy="2360217"/>
          </a:xfrm>
          <a:custGeom>
            <a:avLst/>
            <a:gdLst/>
            <a:ahLst/>
            <a:cxnLst>
              <a:cxn ang="0">
                <a:pos x="wd2" y="hd2"/>
              </a:cxn>
              <a:cxn ang="5400000">
                <a:pos x="wd2" y="hd2"/>
              </a:cxn>
              <a:cxn ang="10800000">
                <a:pos x="wd2" y="hd2"/>
              </a:cxn>
              <a:cxn ang="16200000">
                <a:pos x="wd2" y="hd2"/>
              </a:cxn>
            </a:cxnLst>
            <a:rect l="0" t="0" r="r" b="b"/>
            <a:pathLst>
              <a:path w="21600" h="21600" extrusionOk="0">
                <a:moveTo>
                  <a:pt x="529" y="0"/>
                </a:moveTo>
                <a:cubicBezTo>
                  <a:pt x="236" y="0"/>
                  <a:pt x="0" y="437"/>
                  <a:pt x="0" y="977"/>
                </a:cubicBezTo>
                <a:lnTo>
                  <a:pt x="0" y="10297"/>
                </a:lnTo>
                <a:cubicBezTo>
                  <a:pt x="0" y="10837"/>
                  <a:pt x="236" y="11278"/>
                  <a:pt x="529" y="11278"/>
                </a:cubicBezTo>
                <a:lnTo>
                  <a:pt x="5236" y="11278"/>
                </a:lnTo>
                <a:lnTo>
                  <a:pt x="6328" y="21600"/>
                </a:lnTo>
                <a:lnTo>
                  <a:pt x="7422" y="11278"/>
                </a:lnTo>
                <a:lnTo>
                  <a:pt x="21069" y="11278"/>
                </a:lnTo>
                <a:cubicBezTo>
                  <a:pt x="21362" y="11278"/>
                  <a:pt x="21600" y="10837"/>
                  <a:pt x="21600" y="10297"/>
                </a:cubicBezTo>
                <a:lnTo>
                  <a:pt x="21600" y="977"/>
                </a:lnTo>
                <a:cubicBezTo>
                  <a:pt x="21600" y="437"/>
                  <a:pt x="21362" y="0"/>
                  <a:pt x="21069" y="0"/>
                </a:cubicBezTo>
                <a:lnTo>
                  <a:pt x="529" y="0"/>
                </a:lnTo>
                <a:close/>
              </a:path>
            </a:pathLst>
          </a:cu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200">
                <a:solidFill>
                  <a:srgbClr val="0F0F0F"/>
                </a:solidFill>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低背景事象：</a:t>
            </a:r>
          </a:p>
          <a:p>
            <a:pPr algn="l">
              <a:defRPr sz="2200">
                <a:solidFill>
                  <a:srgbClr val="0F0F0F"/>
                </a:solidFill>
                <a:latin typeface="+mn-lt"/>
                <a:ea typeface="+mn-ea"/>
                <a:cs typeface="+mn-cs"/>
                <a:sym typeface="ヒラギノ角ゴ ProN W3"/>
              </a:defRPr>
            </a:pPr>
            <a:r>
              <a:t>飛跡再構成による背景事象の除去</a:t>
            </a:r>
          </a:p>
        </p:txBody>
      </p:sp>
      <p:sp>
        <p:nvSpPr>
          <p:cNvPr id="171" name="高エネルギー分解能：…"/>
          <p:cNvSpPr/>
          <p:nvPr/>
        </p:nvSpPr>
        <p:spPr>
          <a:xfrm>
            <a:off x="8271261" y="1291932"/>
            <a:ext cx="4211242" cy="2701926"/>
          </a:xfrm>
          <a:custGeom>
            <a:avLst/>
            <a:gdLst/>
            <a:ahLst/>
            <a:cxnLst>
              <a:cxn ang="0">
                <a:pos x="wd2" y="hd2"/>
              </a:cxn>
              <a:cxn ang="5400000">
                <a:pos x="wd2" y="hd2"/>
              </a:cxn>
              <a:cxn ang="10800000">
                <a:pos x="wd2" y="hd2"/>
              </a:cxn>
              <a:cxn ang="16200000">
                <a:pos x="wd2" y="hd2"/>
              </a:cxn>
            </a:cxnLst>
            <a:rect l="0" t="0" r="r" b="b"/>
            <a:pathLst>
              <a:path w="21600" h="21600" extrusionOk="0">
                <a:moveTo>
                  <a:pt x="548" y="0"/>
                </a:moveTo>
                <a:cubicBezTo>
                  <a:pt x="245" y="0"/>
                  <a:pt x="0" y="381"/>
                  <a:pt x="0" y="853"/>
                </a:cubicBezTo>
                <a:lnTo>
                  <a:pt x="0" y="14817"/>
                </a:lnTo>
                <a:cubicBezTo>
                  <a:pt x="0" y="15289"/>
                  <a:pt x="245" y="15670"/>
                  <a:pt x="548" y="15670"/>
                </a:cubicBezTo>
                <a:lnTo>
                  <a:pt x="6017" y="15670"/>
                </a:lnTo>
                <a:lnTo>
                  <a:pt x="7147" y="21600"/>
                </a:lnTo>
                <a:lnTo>
                  <a:pt x="8279" y="15670"/>
                </a:lnTo>
                <a:lnTo>
                  <a:pt x="21052" y="15670"/>
                </a:lnTo>
                <a:cubicBezTo>
                  <a:pt x="21355" y="15670"/>
                  <a:pt x="21600" y="15289"/>
                  <a:pt x="21600" y="14817"/>
                </a:cubicBezTo>
                <a:lnTo>
                  <a:pt x="21600" y="853"/>
                </a:lnTo>
                <a:cubicBezTo>
                  <a:pt x="21600" y="381"/>
                  <a:pt x="21355" y="0"/>
                  <a:pt x="21052" y="0"/>
                </a:cubicBezTo>
                <a:lnTo>
                  <a:pt x="548" y="0"/>
                </a:lnTo>
                <a:close/>
              </a:path>
            </a:pathLst>
          </a:cu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200">
                <a:solidFill>
                  <a:srgbClr val="0F0F0F"/>
                </a:solidFill>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高エネルギー分解能：</a:t>
            </a:r>
          </a:p>
          <a:p>
            <a:pPr algn="l">
              <a:defRPr sz="2200">
                <a:solidFill>
                  <a:srgbClr val="0F0F0F"/>
                </a:solidFill>
                <a:latin typeface="+mn-lt"/>
                <a:ea typeface="+mn-ea"/>
                <a:cs typeface="+mn-cs"/>
                <a:sym typeface="ヒラギノ角ゴ ProN W3"/>
              </a:defRPr>
            </a:pPr>
            <a:r>
              <a:t>・電離電子数の揺らぎが少ない</a:t>
            </a:r>
          </a:p>
          <a:p>
            <a:pPr algn="l">
              <a:defRPr sz="2200">
                <a:solidFill>
                  <a:srgbClr val="0F0F0F"/>
                </a:solidFill>
                <a:latin typeface="+mn-lt"/>
                <a:ea typeface="+mn-ea"/>
                <a:cs typeface="+mn-cs"/>
                <a:sym typeface="ヒラギノ角ゴ ProN W3"/>
              </a:defRPr>
            </a:pPr>
            <a:r>
              <a:t>・EL過程を用いた線形増幅</a:t>
            </a:r>
          </a:p>
          <a:p>
            <a:pPr algn="l">
              <a:defRPr sz="2200">
                <a:solidFill>
                  <a:srgbClr val="0F0F0F"/>
                </a:solidFill>
                <a:latin typeface="+mn-lt"/>
                <a:ea typeface="+mn-ea"/>
                <a:cs typeface="+mn-cs"/>
                <a:sym typeface="ヒラギノ角ゴ ProN W3"/>
              </a:defRPr>
            </a:pPr>
            <a:r>
              <a:t>   —&gt; 目標0.5%FWHM@Q値</a:t>
            </a:r>
          </a:p>
        </p:txBody>
      </p:sp>
      <p:pic>
        <p:nvPicPr>
          <p:cNvPr id="172" name="IMG_7880.JPG" descr="IMG_7880.JPG"/>
          <p:cNvPicPr>
            <a:picLocks noChangeAspect="1"/>
          </p:cNvPicPr>
          <p:nvPr/>
        </p:nvPicPr>
        <p:blipFill>
          <a:blip r:embed="rId5"/>
          <a:stretch>
            <a:fillRect/>
          </a:stretch>
        </p:blipFill>
        <p:spPr>
          <a:xfrm>
            <a:off x="7880201" y="6459700"/>
            <a:ext cx="4150138" cy="3112604"/>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主要なバックグラウンド"/>
          <p:cNvSpPr txBox="1">
            <a:spLocks noGrp="1"/>
          </p:cNvSpPr>
          <p:nvPr>
            <p:ph type="title"/>
          </p:nvPr>
        </p:nvSpPr>
        <p:spPr>
          <a:prstGeom prst="rect">
            <a:avLst/>
          </a:prstGeom>
        </p:spPr>
        <p:txBody>
          <a:bodyPr/>
          <a:lstStyle/>
          <a:p>
            <a:r>
              <a:t>主要なバックグラウンド</a:t>
            </a:r>
          </a:p>
        </p:txBody>
      </p:sp>
      <p:sp>
        <p:nvSpPr>
          <p:cNvPr id="175" name="圧力容器に含まれる214Bi由来のガンマ線；2447 keV…"/>
          <p:cNvSpPr txBox="1">
            <a:spLocks noGrp="1"/>
          </p:cNvSpPr>
          <p:nvPr>
            <p:ph type="body" idx="1"/>
          </p:nvPr>
        </p:nvSpPr>
        <p:spPr>
          <a:prstGeom prst="rect">
            <a:avLst/>
          </a:prstGeom>
        </p:spPr>
        <p:txBody>
          <a:bodyPr/>
          <a:lstStyle/>
          <a:p>
            <a:r>
              <a:t>圧力容器に含まれる</a:t>
            </a:r>
            <a:r>
              <a:rPr baseline="31999"/>
              <a:t>214</a:t>
            </a:r>
            <a:r>
              <a:t>Bi由来のガンマ線；2447 keV</a:t>
            </a:r>
          </a:p>
          <a:p>
            <a:pPr lvl="1"/>
            <a:r>
              <a:t>0νββ（2458 keV）とエネルギー差が0.4%しか違わないので、エネルギーカットでは排除できない</a:t>
            </a:r>
          </a:p>
          <a:p>
            <a:pPr lvl="1"/>
            <a:r>
              <a:t>Fiducial＆エネルギーカット後も年100イベント程度の混入が予想</a:t>
            </a:r>
          </a:p>
        </p:txBody>
      </p:sp>
      <p:sp>
        <p:nvSpPr>
          <p:cNvPr id="176"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pic>
        <p:nvPicPr>
          <p:cNvPr id="177" name="イメージ" descr="イメージ"/>
          <p:cNvPicPr>
            <a:picLocks noChangeAspect="1"/>
          </p:cNvPicPr>
          <p:nvPr/>
        </p:nvPicPr>
        <p:blipFill>
          <a:blip r:embed="rId2"/>
          <a:stretch>
            <a:fillRect/>
          </a:stretch>
        </p:blipFill>
        <p:spPr>
          <a:xfrm>
            <a:off x="6461640" y="4966922"/>
            <a:ext cx="6344203" cy="4370097"/>
          </a:xfrm>
          <a:prstGeom prst="rect">
            <a:avLst/>
          </a:prstGeom>
          <a:ln w="12700">
            <a:miter lim="400000"/>
          </a:ln>
        </p:spPr>
      </p:pic>
      <p:grpSp>
        <p:nvGrpSpPr>
          <p:cNvPr id="180" name="グループ"/>
          <p:cNvGrpSpPr/>
          <p:nvPr/>
        </p:nvGrpSpPr>
        <p:grpSpPr>
          <a:xfrm>
            <a:off x="665423" y="5548752"/>
            <a:ext cx="5232401" cy="3691664"/>
            <a:chOff x="0" y="0"/>
            <a:chExt cx="5232400" cy="3691663"/>
          </a:xfrm>
        </p:grpSpPr>
        <p:pic>
          <p:nvPicPr>
            <p:cNvPr id="178" name="fig_AXEL_Detector_inner.png" descr="fig_AXEL_Detector_inner.png"/>
            <p:cNvPicPr>
              <a:picLocks noChangeAspect="1"/>
            </p:cNvPicPr>
            <p:nvPr/>
          </p:nvPicPr>
          <p:blipFill>
            <a:blip r:embed="rId3"/>
            <a:srcRect l="4280" t="10842" r="8266" b="10842"/>
            <a:stretch>
              <a:fillRect/>
            </a:stretch>
          </p:blipFill>
          <p:spPr>
            <a:xfrm>
              <a:off x="185464" y="422343"/>
              <a:ext cx="4506271" cy="2847103"/>
            </a:xfrm>
            <a:prstGeom prst="rect">
              <a:avLst/>
            </a:prstGeom>
            <a:ln w="12700" cap="flat">
              <a:noFill/>
              <a:miter lim="400000"/>
            </a:ln>
            <a:effectLst/>
          </p:spPr>
        </p:pic>
        <p:pic>
          <p:nvPicPr>
            <p:cNvPr id="179" name="fig_AXEL_Detector_chamber.png" descr="fig_AXEL_Detector_chamber.png"/>
            <p:cNvPicPr>
              <a:picLocks noChangeAspect="1"/>
            </p:cNvPicPr>
            <p:nvPr/>
          </p:nvPicPr>
          <p:blipFill>
            <a:blip r:embed="rId4"/>
            <a:srcRect r="1"/>
            <a:stretch>
              <a:fillRect/>
            </a:stretch>
          </p:blipFill>
          <p:spPr>
            <a:xfrm>
              <a:off x="0" y="0"/>
              <a:ext cx="5232400" cy="36916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lnTo>
                    <a:pt x="0" y="21600"/>
                  </a:lnTo>
                  <a:lnTo>
                    <a:pt x="10800" y="21600"/>
                  </a:lnTo>
                  <a:lnTo>
                    <a:pt x="21600" y="21600"/>
                  </a:lnTo>
                  <a:lnTo>
                    <a:pt x="21600" y="10800"/>
                  </a:lnTo>
                  <a:lnTo>
                    <a:pt x="21600" y="0"/>
                  </a:lnTo>
                  <a:lnTo>
                    <a:pt x="10800" y="0"/>
                  </a:lnTo>
                  <a:lnTo>
                    <a:pt x="0" y="0"/>
                  </a:lnTo>
                  <a:close/>
                  <a:moveTo>
                    <a:pt x="10746" y="841"/>
                  </a:moveTo>
                  <a:cubicBezTo>
                    <a:pt x="18822" y="826"/>
                    <a:pt x="18979" y="828"/>
                    <a:pt x="19134" y="940"/>
                  </a:cubicBezTo>
                  <a:cubicBezTo>
                    <a:pt x="19352" y="1097"/>
                    <a:pt x="19714" y="1667"/>
                    <a:pt x="19890" y="2127"/>
                  </a:cubicBezTo>
                  <a:cubicBezTo>
                    <a:pt x="20420" y="3515"/>
                    <a:pt x="20741" y="5206"/>
                    <a:pt x="20963" y="7791"/>
                  </a:cubicBezTo>
                  <a:cubicBezTo>
                    <a:pt x="21078" y="9137"/>
                    <a:pt x="21065" y="12705"/>
                    <a:pt x="20940" y="14104"/>
                  </a:cubicBezTo>
                  <a:cubicBezTo>
                    <a:pt x="20620" y="17677"/>
                    <a:pt x="19919" y="20182"/>
                    <a:pt x="19088" y="20715"/>
                  </a:cubicBezTo>
                  <a:cubicBezTo>
                    <a:pt x="18914" y="20828"/>
                    <a:pt x="18746" y="20829"/>
                    <a:pt x="10800" y="20824"/>
                  </a:cubicBezTo>
                  <a:cubicBezTo>
                    <a:pt x="5187" y="20821"/>
                    <a:pt x="2647" y="20801"/>
                    <a:pt x="2551" y="20757"/>
                  </a:cubicBezTo>
                  <a:cubicBezTo>
                    <a:pt x="2234" y="20613"/>
                    <a:pt x="1793" y="19873"/>
                    <a:pt x="1512" y="19013"/>
                  </a:cubicBezTo>
                  <a:cubicBezTo>
                    <a:pt x="416" y="15656"/>
                    <a:pt x="193" y="9114"/>
                    <a:pt x="1021" y="4633"/>
                  </a:cubicBezTo>
                  <a:cubicBezTo>
                    <a:pt x="1353" y="2835"/>
                    <a:pt x="1830" y="1527"/>
                    <a:pt x="2335" y="1033"/>
                  </a:cubicBezTo>
                  <a:lnTo>
                    <a:pt x="2515" y="857"/>
                  </a:lnTo>
                  <a:lnTo>
                    <a:pt x="10746" y="841"/>
                  </a:lnTo>
                  <a:close/>
                </a:path>
              </a:pathLst>
            </a:custGeom>
            <a:ln w="12700" cap="flat">
              <a:noFill/>
              <a:miter lim="400000"/>
            </a:ln>
            <a:effectLst/>
          </p:spPr>
        </p:pic>
      </p:grpSp>
      <p:sp>
        <p:nvSpPr>
          <p:cNvPr id="181" name="圧力容器; ~10トン…"/>
          <p:cNvSpPr/>
          <p:nvPr/>
        </p:nvSpPr>
        <p:spPr>
          <a:xfrm>
            <a:off x="1611393" y="3975906"/>
            <a:ext cx="4400154" cy="1641476"/>
          </a:xfrm>
          <a:custGeom>
            <a:avLst/>
            <a:gdLst/>
            <a:ahLst/>
            <a:cxnLst>
              <a:cxn ang="0">
                <a:pos x="wd2" y="hd2"/>
              </a:cxn>
              <a:cxn ang="5400000">
                <a:pos x="wd2" y="hd2"/>
              </a:cxn>
              <a:cxn ang="10800000">
                <a:pos x="wd2" y="hd2"/>
              </a:cxn>
              <a:cxn ang="16200000">
                <a:pos x="wd2" y="hd2"/>
              </a:cxn>
            </a:cxnLst>
            <a:rect l="0" t="0" r="r" b="b"/>
            <a:pathLst>
              <a:path w="21600" h="21600" extrusionOk="0">
                <a:moveTo>
                  <a:pt x="514" y="0"/>
                </a:moveTo>
                <a:cubicBezTo>
                  <a:pt x="230" y="0"/>
                  <a:pt x="0" y="616"/>
                  <a:pt x="0" y="1379"/>
                </a:cubicBezTo>
                <a:lnTo>
                  <a:pt x="0" y="15678"/>
                </a:lnTo>
                <a:cubicBezTo>
                  <a:pt x="0" y="16440"/>
                  <a:pt x="230" y="17062"/>
                  <a:pt x="514" y="17062"/>
                </a:cubicBezTo>
                <a:lnTo>
                  <a:pt x="1165" y="17062"/>
                </a:lnTo>
                <a:lnTo>
                  <a:pt x="1646" y="21600"/>
                </a:lnTo>
                <a:lnTo>
                  <a:pt x="2126" y="17062"/>
                </a:lnTo>
                <a:lnTo>
                  <a:pt x="21084" y="17062"/>
                </a:lnTo>
                <a:cubicBezTo>
                  <a:pt x="21368" y="17062"/>
                  <a:pt x="21600" y="16440"/>
                  <a:pt x="21600" y="15678"/>
                </a:cubicBezTo>
                <a:lnTo>
                  <a:pt x="21600" y="1379"/>
                </a:lnTo>
                <a:cubicBezTo>
                  <a:pt x="21600" y="616"/>
                  <a:pt x="21368" y="0"/>
                  <a:pt x="21084" y="0"/>
                </a:cubicBezTo>
                <a:lnTo>
                  <a:pt x="514"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600">
                <a:solidFill>
                  <a:srgbClr val="0F0F0F"/>
                </a:solidFill>
              </a:defRPr>
            </a:pPr>
            <a:r>
              <a:t>圧力容器; ~10トン</a:t>
            </a:r>
          </a:p>
          <a:p>
            <a:pPr>
              <a:defRPr sz="2600">
                <a:solidFill>
                  <a:srgbClr val="0F0F0F"/>
                </a:solidFill>
              </a:defRPr>
            </a:pPr>
            <a:r>
              <a:t>—&gt; 5 x 10</a:t>
            </a:r>
            <a:r>
              <a:rPr baseline="31999"/>
              <a:t>5</a:t>
            </a:r>
            <a:r>
              <a:t> event/year</a:t>
            </a:r>
          </a:p>
        </p:txBody>
      </p:sp>
      <p:sp>
        <p:nvSpPr>
          <p:cNvPr id="182" name="arXiv:1106.3630v1"/>
          <p:cNvSpPr txBox="1"/>
          <p:nvPr/>
        </p:nvSpPr>
        <p:spPr>
          <a:xfrm>
            <a:off x="10159697" y="4672751"/>
            <a:ext cx="2095120" cy="298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a:lvl1pPr>
          </a:lstStyle>
          <a:p>
            <a:r>
              <a:t>arXiv:1106.3630v1</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飛跡による背景事象の除去"/>
          <p:cNvSpPr txBox="1">
            <a:spLocks noGrp="1"/>
          </p:cNvSpPr>
          <p:nvPr>
            <p:ph type="title"/>
          </p:nvPr>
        </p:nvSpPr>
        <p:spPr>
          <a:prstGeom prst="rect">
            <a:avLst/>
          </a:prstGeom>
        </p:spPr>
        <p:txBody>
          <a:bodyPr/>
          <a:lstStyle/>
          <a:p>
            <a:r>
              <a:t>飛跡による背景事象の除去</a:t>
            </a:r>
          </a:p>
        </p:txBody>
      </p:sp>
      <p:sp>
        <p:nvSpPr>
          <p:cNvPr id="185" name="0νββとガンマ線では終端にできるblobの数が異なる…"/>
          <p:cNvSpPr txBox="1">
            <a:spLocks noGrp="1"/>
          </p:cNvSpPr>
          <p:nvPr>
            <p:ph type="body" idx="1"/>
          </p:nvPr>
        </p:nvSpPr>
        <p:spPr>
          <a:prstGeom prst="rect">
            <a:avLst/>
          </a:prstGeom>
        </p:spPr>
        <p:txBody>
          <a:bodyPr/>
          <a:lstStyle/>
          <a:p>
            <a:r>
              <a:t>0νββとガンマ線では終端にできるblobの数が異なる</a:t>
            </a:r>
          </a:p>
          <a:p>
            <a:pPr lvl="1"/>
            <a:r>
              <a:t>0νββ特有の2個のblobが検出できれば、0νββとガンマ線による背景事象を</a:t>
            </a:r>
            <a:br/>
            <a:r>
              <a:t>識別できる</a:t>
            </a:r>
          </a:p>
          <a:p>
            <a:pPr lvl="1"/>
            <a:r>
              <a:t>ディープラーニングを用いたMCデータの識別では、</a:t>
            </a:r>
            <a:br/>
            <a:r>
              <a:t>背景事象数が100 event/year —&gt; 0.8 event/yearに削減できることが示された</a:t>
            </a:r>
          </a:p>
        </p:txBody>
      </p:sp>
      <p:sp>
        <p:nvSpPr>
          <p:cNvPr id="186"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187" name="0νββ"/>
          <p:cNvSpPr txBox="1"/>
          <p:nvPr/>
        </p:nvSpPr>
        <p:spPr>
          <a:xfrm>
            <a:off x="2662864" y="4337498"/>
            <a:ext cx="1245719" cy="40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0νββ</a:t>
            </a:r>
          </a:p>
        </p:txBody>
      </p:sp>
      <p:sp>
        <p:nvSpPr>
          <p:cNvPr id="188" name="γ-ray (光電吸収)"/>
          <p:cNvSpPr txBox="1"/>
          <p:nvPr/>
        </p:nvSpPr>
        <p:spPr>
          <a:xfrm>
            <a:off x="8395330" y="4337498"/>
            <a:ext cx="2647494" cy="40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γ-ray (光電吸収)</a:t>
            </a:r>
          </a:p>
        </p:txBody>
      </p:sp>
      <p:pic>
        <p:nvPicPr>
          <p:cNvPr id="189" name="イメージ" descr="イメージ"/>
          <p:cNvPicPr>
            <a:picLocks noChangeAspect="1"/>
          </p:cNvPicPr>
          <p:nvPr/>
        </p:nvPicPr>
        <p:blipFill>
          <a:blip r:embed="rId2"/>
          <a:stretch>
            <a:fillRect/>
          </a:stretch>
        </p:blipFill>
        <p:spPr>
          <a:xfrm>
            <a:off x="91255" y="4843823"/>
            <a:ext cx="6388937" cy="4332727"/>
          </a:xfrm>
          <a:prstGeom prst="rect">
            <a:avLst/>
          </a:prstGeom>
          <a:ln w="12700">
            <a:miter lim="400000"/>
          </a:ln>
        </p:spPr>
      </p:pic>
      <p:pic>
        <p:nvPicPr>
          <p:cNvPr id="190" name="イメージ" descr="イメージ"/>
          <p:cNvPicPr>
            <a:picLocks noChangeAspect="1"/>
          </p:cNvPicPr>
          <p:nvPr/>
        </p:nvPicPr>
        <p:blipFill>
          <a:blip r:embed="rId3"/>
          <a:stretch>
            <a:fillRect/>
          </a:stretch>
        </p:blipFill>
        <p:spPr>
          <a:xfrm>
            <a:off x="6524609" y="4843823"/>
            <a:ext cx="6388936" cy="4332727"/>
          </a:xfrm>
          <a:prstGeom prst="rect">
            <a:avLst/>
          </a:prstGeom>
          <a:ln w="12700">
            <a:miter lim="400000"/>
          </a:ln>
        </p:spPr>
      </p:pic>
      <p:sp>
        <p:nvSpPr>
          <p:cNvPr id="191" name="円形"/>
          <p:cNvSpPr/>
          <p:nvPr/>
        </p:nvSpPr>
        <p:spPr>
          <a:xfrm>
            <a:off x="4215940" y="7656486"/>
            <a:ext cx="639535" cy="639218"/>
          </a:xfrm>
          <a:prstGeom prst="ellipse">
            <a:avLst/>
          </a:prstGeom>
          <a:ln w="38100">
            <a:solidFill>
              <a:schemeClr val="accent4">
                <a:hueOff val="-1081314"/>
                <a:satOff val="4338"/>
                <a:lumOff val="-8931"/>
              </a:schemeClr>
            </a:solidFill>
            <a:miter lim="400000"/>
          </a:ln>
        </p:spPr>
        <p:txBody>
          <a:bodyPr lIns="50800" tIns="50800" rIns="50800" bIns="50800" anchor="ctr"/>
          <a:lstStyle/>
          <a:p>
            <a:endParaRPr/>
          </a:p>
        </p:txBody>
      </p:sp>
      <p:sp>
        <p:nvSpPr>
          <p:cNvPr id="192" name="円形"/>
          <p:cNvSpPr/>
          <p:nvPr/>
        </p:nvSpPr>
        <p:spPr>
          <a:xfrm>
            <a:off x="4952540" y="7656486"/>
            <a:ext cx="639535" cy="639218"/>
          </a:xfrm>
          <a:prstGeom prst="ellipse">
            <a:avLst/>
          </a:prstGeom>
          <a:ln w="38100">
            <a:solidFill>
              <a:schemeClr val="accent4">
                <a:hueOff val="-1081314"/>
                <a:satOff val="4338"/>
                <a:lumOff val="-8931"/>
              </a:schemeClr>
            </a:solidFill>
            <a:miter lim="400000"/>
          </a:ln>
        </p:spPr>
        <p:txBody>
          <a:bodyPr lIns="50800" tIns="50800" rIns="50800" bIns="50800" anchor="ctr"/>
          <a:lstStyle/>
          <a:p>
            <a:endParaRPr/>
          </a:p>
        </p:txBody>
      </p:sp>
      <p:sp>
        <p:nvSpPr>
          <p:cNvPr id="193" name="円形"/>
          <p:cNvSpPr/>
          <p:nvPr/>
        </p:nvSpPr>
        <p:spPr>
          <a:xfrm>
            <a:off x="11696241" y="7719986"/>
            <a:ext cx="639535" cy="639218"/>
          </a:xfrm>
          <a:prstGeom prst="ellipse">
            <a:avLst/>
          </a:prstGeom>
          <a:ln w="38100">
            <a:solidFill>
              <a:schemeClr val="accent4">
                <a:hueOff val="-1081314"/>
                <a:satOff val="4338"/>
                <a:lumOff val="-8931"/>
              </a:schemeClr>
            </a:solidFill>
            <a:miter lim="400000"/>
          </a:ln>
        </p:spPr>
        <p:txBody>
          <a:bodyPr lIns="50800" tIns="50800" rIns="50800" bIns="50800" anchor="ctr"/>
          <a:lstStyle/>
          <a:p>
            <a:endParaRPr/>
          </a:p>
        </p:txBody>
      </p:sp>
      <p:sp>
        <p:nvSpPr>
          <p:cNvPr id="194" name="2-blobs"/>
          <p:cNvSpPr txBox="1"/>
          <p:nvPr/>
        </p:nvSpPr>
        <p:spPr>
          <a:xfrm>
            <a:off x="4133753" y="9047013"/>
            <a:ext cx="1354837" cy="40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2-blobs</a:t>
            </a:r>
          </a:p>
        </p:txBody>
      </p:sp>
      <p:sp>
        <p:nvSpPr>
          <p:cNvPr id="195" name="1-blob"/>
          <p:cNvSpPr txBox="1"/>
          <p:nvPr/>
        </p:nvSpPr>
        <p:spPr>
          <a:xfrm>
            <a:off x="11015500" y="9047013"/>
            <a:ext cx="1174091" cy="40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1-blob</a:t>
            </a:r>
          </a:p>
        </p:txBody>
      </p:sp>
      <p:sp>
        <p:nvSpPr>
          <p:cNvPr id="196" name="線"/>
          <p:cNvSpPr/>
          <p:nvPr/>
        </p:nvSpPr>
        <p:spPr>
          <a:xfrm flipH="1">
            <a:off x="4892282" y="8412183"/>
            <a:ext cx="239116" cy="619533"/>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97" name="線"/>
          <p:cNvSpPr/>
          <p:nvPr/>
        </p:nvSpPr>
        <p:spPr>
          <a:xfrm>
            <a:off x="4636047" y="8412531"/>
            <a:ext cx="137824" cy="621307"/>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198" name="線"/>
          <p:cNvSpPr/>
          <p:nvPr/>
        </p:nvSpPr>
        <p:spPr>
          <a:xfrm flipH="1">
            <a:off x="11668197" y="8412183"/>
            <a:ext cx="239116" cy="619533"/>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イオンによる飛跡再構成の意義"/>
          <p:cNvSpPr txBox="1">
            <a:spLocks noGrp="1"/>
          </p:cNvSpPr>
          <p:nvPr>
            <p:ph type="title"/>
          </p:nvPr>
        </p:nvSpPr>
        <p:spPr>
          <a:prstGeom prst="rect">
            <a:avLst/>
          </a:prstGeom>
        </p:spPr>
        <p:txBody>
          <a:bodyPr/>
          <a:lstStyle/>
          <a:p>
            <a:r>
              <a:t>イオンによる飛跡再構成の意義</a:t>
            </a:r>
          </a:p>
        </p:txBody>
      </p:sp>
      <p:sp>
        <p:nvSpPr>
          <p:cNvPr id="201" name="キセノンガス中でのドリフト時の拡散…"/>
          <p:cNvSpPr txBox="1">
            <a:spLocks noGrp="1"/>
          </p:cNvSpPr>
          <p:nvPr>
            <p:ph type="body" sz="half" idx="1"/>
          </p:nvPr>
        </p:nvSpPr>
        <p:spPr>
          <a:xfrm>
            <a:off x="252452" y="1626658"/>
            <a:ext cx="7897953" cy="3781394"/>
          </a:xfrm>
          <a:prstGeom prst="rect">
            <a:avLst/>
          </a:prstGeom>
        </p:spPr>
        <p:txBody>
          <a:bodyPr/>
          <a:lstStyle/>
          <a:p>
            <a:r>
              <a:t>キセノンガス中でのドリフト時の拡散</a:t>
            </a:r>
          </a:p>
          <a:p>
            <a:pPr lvl="1"/>
            <a:r>
              <a:t>電離電子　　　：非常に大きい</a:t>
            </a:r>
          </a:p>
          <a:p>
            <a:pPr lvl="1"/>
            <a:r>
              <a:t>キセノンイオン：比較的小さい</a:t>
            </a:r>
          </a:p>
          <a:p>
            <a:r>
              <a:t>キセノンイオンから飛跡が再構成できれば、生の飛跡に近い情報を得ることができる</a:t>
            </a:r>
          </a:p>
          <a:p>
            <a:r>
              <a:t>イオン検出のためのR&amp;D</a:t>
            </a:r>
          </a:p>
        </p:txBody>
      </p:sp>
      <p:sp>
        <p:nvSpPr>
          <p:cNvPr id="202"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grpSp>
        <p:nvGrpSpPr>
          <p:cNvPr id="207" name="グループ"/>
          <p:cNvGrpSpPr/>
          <p:nvPr/>
        </p:nvGrpSpPr>
        <p:grpSpPr>
          <a:xfrm>
            <a:off x="156652" y="6293832"/>
            <a:ext cx="12691496" cy="3119986"/>
            <a:chOff x="0" y="0"/>
            <a:chExt cx="12691495" cy="3119985"/>
          </a:xfrm>
        </p:grpSpPr>
        <p:pic>
          <p:nvPicPr>
            <p:cNvPr id="203" name="飛跡比較.pdf" descr="飛跡比較.pdf"/>
            <p:cNvPicPr>
              <a:picLocks noChangeAspect="1"/>
            </p:cNvPicPr>
            <p:nvPr/>
          </p:nvPicPr>
          <p:blipFill>
            <a:blip r:embed="rId2"/>
            <a:stretch>
              <a:fillRect/>
            </a:stretch>
          </p:blipFill>
          <p:spPr>
            <a:xfrm>
              <a:off x="0" y="124154"/>
              <a:ext cx="12669592" cy="2995832"/>
            </a:xfrm>
            <a:prstGeom prst="rect">
              <a:avLst/>
            </a:prstGeom>
            <a:ln w="12700" cap="flat">
              <a:noFill/>
              <a:miter lim="400000"/>
            </a:ln>
            <a:effectLst/>
          </p:spPr>
        </p:pic>
        <p:sp>
          <p:nvSpPr>
            <p:cNvPr id="204" name="生の飛跡"/>
            <p:cNvSpPr txBox="1"/>
            <p:nvPr/>
          </p:nvSpPr>
          <p:spPr>
            <a:xfrm>
              <a:off x="1616669" y="0"/>
              <a:ext cx="1280158" cy="3959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2200">
                  <a:latin typeface="+mn-lt"/>
                  <a:ea typeface="+mn-ea"/>
                  <a:cs typeface="+mn-cs"/>
                  <a:sym typeface="ヒラギノ角ゴ ProN W3"/>
                </a:defRPr>
              </a:lvl1pPr>
            </a:lstStyle>
            <a:p>
              <a:r>
                <a:t>生の飛跡</a:t>
              </a:r>
            </a:p>
          </p:txBody>
        </p:sp>
        <p:sp>
          <p:nvSpPr>
            <p:cNvPr id="205" name="電離電子から再構成された飛跡"/>
            <p:cNvSpPr txBox="1"/>
            <p:nvPr/>
          </p:nvSpPr>
          <p:spPr>
            <a:xfrm>
              <a:off x="4242993" y="0"/>
              <a:ext cx="4183606" cy="3959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2200">
                  <a:latin typeface="+mn-lt"/>
                  <a:ea typeface="+mn-ea"/>
                  <a:cs typeface="+mn-cs"/>
                  <a:sym typeface="ヒラギノ角ゴ ProN W3"/>
                </a:defRPr>
              </a:lvl1pPr>
            </a:lstStyle>
            <a:p>
              <a:r>
                <a:t>電離電子から再構成された飛跡</a:t>
              </a:r>
            </a:p>
          </p:txBody>
        </p:sp>
        <p:sp>
          <p:nvSpPr>
            <p:cNvPr id="206" name="イオンから再構成された飛跡"/>
            <p:cNvSpPr txBox="1"/>
            <p:nvPr/>
          </p:nvSpPr>
          <p:spPr>
            <a:xfrm>
              <a:off x="8806946" y="0"/>
              <a:ext cx="3884550" cy="3959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2200">
                  <a:latin typeface="+mn-lt"/>
                  <a:ea typeface="+mn-ea"/>
                  <a:cs typeface="+mn-cs"/>
                  <a:sym typeface="ヒラギノ角ゴ ProN W3"/>
                </a:defRPr>
              </a:lvl1pPr>
            </a:lstStyle>
            <a:p>
              <a:r>
                <a:t>イオンから再構成された飛跡</a:t>
              </a:r>
            </a:p>
          </p:txBody>
        </p:sp>
      </p:grpSp>
      <p:grpSp>
        <p:nvGrpSpPr>
          <p:cNvPr id="223" name="グループ"/>
          <p:cNvGrpSpPr/>
          <p:nvPr/>
        </p:nvGrpSpPr>
        <p:grpSpPr>
          <a:xfrm>
            <a:off x="7991826" y="1745815"/>
            <a:ext cx="4788098" cy="3377497"/>
            <a:chOff x="0" y="0"/>
            <a:chExt cx="4788096" cy="3377495"/>
          </a:xfrm>
        </p:grpSpPr>
        <p:pic>
          <p:nvPicPr>
            <p:cNvPr id="208" name="fig_AXEL_Detector.pdf" descr="fig_AXEL_Detector.pdf"/>
            <p:cNvPicPr>
              <a:picLocks noChangeAspect="1"/>
            </p:cNvPicPr>
            <p:nvPr/>
          </p:nvPicPr>
          <p:blipFill>
            <a:blip r:embed="rId3"/>
            <a:srcRect/>
            <a:stretch>
              <a:fillRect/>
            </a:stretch>
          </p:blipFill>
          <p:spPr>
            <a:xfrm>
              <a:off x="0" y="0"/>
              <a:ext cx="4788097" cy="3377496"/>
            </a:xfrm>
            <a:prstGeom prst="rect">
              <a:avLst/>
            </a:prstGeom>
            <a:ln w="12700" cap="flat">
              <a:noFill/>
              <a:miter lim="400000"/>
            </a:ln>
            <a:effectLst/>
          </p:spPr>
        </p:pic>
        <p:grpSp>
          <p:nvGrpSpPr>
            <p:cNvPr id="222" name="グループ"/>
            <p:cNvGrpSpPr/>
            <p:nvPr/>
          </p:nvGrpSpPr>
          <p:grpSpPr>
            <a:xfrm>
              <a:off x="1456032" y="1081782"/>
              <a:ext cx="2451880" cy="1076736"/>
              <a:chOff x="0" y="0"/>
              <a:chExt cx="2451879" cy="1076735"/>
            </a:xfrm>
          </p:grpSpPr>
          <p:pic>
            <p:nvPicPr>
              <p:cNvPr id="209" name="イメージ" descr="イメージ"/>
              <p:cNvPicPr>
                <a:picLocks noChangeAspect="1"/>
              </p:cNvPicPr>
              <p:nvPr/>
            </p:nvPicPr>
            <p:blipFill>
              <a:blip r:embed="rId4"/>
              <a:stretch>
                <a:fillRect/>
              </a:stretch>
            </p:blipFill>
            <p:spPr>
              <a:xfrm>
                <a:off x="57851" y="228339"/>
                <a:ext cx="1264798" cy="758880"/>
              </a:xfrm>
              <a:prstGeom prst="rect">
                <a:avLst/>
              </a:prstGeom>
              <a:ln w="12700" cap="flat">
                <a:noFill/>
                <a:miter lim="400000"/>
              </a:ln>
              <a:effectLst/>
            </p:spPr>
          </p:pic>
          <p:sp>
            <p:nvSpPr>
              <p:cNvPr id="210" name="線"/>
              <p:cNvSpPr/>
              <p:nvPr/>
            </p:nvSpPr>
            <p:spPr>
              <a:xfrm flipH="1" flipV="1">
                <a:off x="1391028" y="324556"/>
                <a:ext cx="1060852" cy="1"/>
              </a:xfrm>
              <a:prstGeom prst="line">
                <a:avLst/>
              </a:prstGeom>
              <a:noFill/>
              <a:ln w="38100" cap="flat">
                <a:solidFill>
                  <a:schemeClr val="accent3">
                    <a:hueOff val="362282"/>
                    <a:satOff val="31803"/>
                    <a:lumOff val="-18242"/>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11" name="線"/>
              <p:cNvSpPr/>
              <p:nvPr/>
            </p:nvSpPr>
            <p:spPr>
              <a:xfrm flipH="1" flipV="1">
                <a:off x="1082612" y="482244"/>
                <a:ext cx="1060853" cy="1"/>
              </a:xfrm>
              <a:prstGeom prst="line">
                <a:avLst/>
              </a:prstGeom>
              <a:noFill/>
              <a:ln w="38100" cap="flat">
                <a:solidFill>
                  <a:schemeClr val="accent3">
                    <a:hueOff val="362282"/>
                    <a:satOff val="31803"/>
                    <a:lumOff val="-18242"/>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12" name="線"/>
              <p:cNvSpPr/>
              <p:nvPr/>
            </p:nvSpPr>
            <p:spPr>
              <a:xfrm flipH="1" flipV="1">
                <a:off x="833699" y="639934"/>
                <a:ext cx="1060853" cy="1"/>
              </a:xfrm>
              <a:prstGeom prst="line">
                <a:avLst/>
              </a:prstGeom>
              <a:noFill/>
              <a:ln w="38100" cap="flat">
                <a:solidFill>
                  <a:schemeClr val="accent3">
                    <a:hueOff val="362282"/>
                    <a:satOff val="31803"/>
                    <a:lumOff val="-18242"/>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13" name="線"/>
              <p:cNvSpPr/>
              <p:nvPr/>
            </p:nvSpPr>
            <p:spPr>
              <a:xfrm flipH="1" flipV="1">
                <a:off x="833699" y="797622"/>
                <a:ext cx="1060853" cy="1"/>
              </a:xfrm>
              <a:prstGeom prst="line">
                <a:avLst/>
              </a:prstGeom>
              <a:noFill/>
              <a:ln w="38100" cap="flat">
                <a:solidFill>
                  <a:schemeClr val="accent3">
                    <a:hueOff val="362282"/>
                    <a:satOff val="31803"/>
                    <a:lumOff val="-18242"/>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14" name="線"/>
              <p:cNvSpPr/>
              <p:nvPr/>
            </p:nvSpPr>
            <p:spPr>
              <a:xfrm flipH="1" flipV="1">
                <a:off x="445946" y="955311"/>
                <a:ext cx="1060853" cy="1"/>
              </a:xfrm>
              <a:prstGeom prst="line">
                <a:avLst/>
              </a:prstGeom>
              <a:noFill/>
              <a:ln w="38100" cap="flat">
                <a:solidFill>
                  <a:schemeClr val="accent3">
                    <a:hueOff val="362282"/>
                    <a:satOff val="31803"/>
                    <a:lumOff val="-18242"/>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pic>
            <p:nvPicPr>
              <p:cNvPr id="215" name="イメージ" descr="イメージ"/>
              <p:cNvPicPr>
                <a:picLocks noChangeAspect="1"/>
              </p:cNvPicPr>
              <p:nvPr/>
            </p:nvPicPr>
            <p:blipFill>
              <a:blip r:embed="rId5"/>
              <a:stretch>
                <a:fillRect/>
              </a:stretch>
            </p:blipFill>
            <p:spPr>
              <a:xfrm>
                <a:off x="1911184" y="637964"/>
                <a:ext cx="344749" cy="438772"/>
              </a:xfrm>
              <a:prstGeom prst="rect">
                <a:avLst/>
              </a:prstGeom>
              <a:ln w="12700" cap="flat">
                <a:noFill/>
                <a:miter lim="400000"/>
              </a:ln>
              <a:effectLst/>
            </p:spPr>
          </p:pic>
          <p:sp>
            <p:nvSpPr>
              <p:cNvPr id="216" name="線"/>
              <p:cNvSpPr/>
              <p:nvPr/>
            </p:nvSpPr>
            <p:spPr>
              <a:xfrm>
                <a:off x="748616" y="324556"/>
                <a:ext cx="254660" cy="1"/>
              </a:xfrm>
              <a:prstGeom prst="line">
                <a:avLst/>
              </a:prstGeom>
              <a:noFill/>
              <a:ln w="38100" cap="flat">
                <a:solidFill>
                  <a:schemeClr val="accent1">
                    <a:lumOff val="-13575"/>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17" name="線"/>
              <p:cNvSpPr/>
              <p:nvPr/>
            </p:nvSpPr>
            <p:spPr>
              <a:xfrm>
                <a:off x="562332" y="482244"/>
                <a:ext cx="254660" cy="1"/>
              </a:xfrm>
              <a:prstGeom prst="line">
                <a:avLst/>
              </a:prstGeom>
              <a:noFill/>
              <a:ln w="38100" cap="flat">
                <a:solidFill>
                  <a:schemeClr val="accent1">
                    <a:lumOff val="-13575"/>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18" name="線"/>
              <p:cNvSpPr/>
              <p:nvPr/>
            </p:nvSpPr>
            <p:spPr>
              <a:xfrm>
                <a:off x="418488" y="607779"/>
                <a:ext cx="254661" cy="1"/>
              </a:xfrm>
              <a:prstGeom prst="line">
                <a:avLst/>
              </a:prstGeom>
              <a:noFill/>
              <a:ln w="38100" cap="flat">
                <a:solidFill>
                  <a:schemeClr val="accent1">
                    <a:lumOff val="-13575"/>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19" name="線"/>
              <p:cNvSpPr/>
              <p:nvPr/>
            </p:nvSpPr>
            <p:spPr>
              <a:xfrm>
                <a:off x="298498" y="764037"/>
                <a:ext cx="254660" cy="1"/>
              </a:xfrm>
              <a:prstGeom prst="line">
                <a:avLst/>
              </a:prstGeom>
              <a:noFill/>
              <a:ln w="38100" cap="flat">
                <a:solidFill>
                  <a:schemeClr val="accent1">
                    <a:lumOff val="-13575"/>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20" name="線"/>
              <p:cNvSpPr/>
              <p:nvPr/>
            </p:nvSpPr>
            <p:spPr>
              <a:xfrm>
                <a:off x="0" y="955311"/>
                <a:ext cx="254660" cy="1"/>
              </a:xfrm>
              <a:prstGeom prst="line">
                <a:avLst/>
              </a:prstGeom>
              <a:noFill/>
              <a:ln w="38100" cap="flat">
                <a:solidFill>
                  <a:schemeClr val="accent1">
                    <a:lumOff val="-13575"/>
                  </a:schemeClr>
                </a:solidFill>
                <a:prstDash val="solid"/>
                <a:miter lim="400000"/>
                <a:headEnd type="arrow" w="med" len="med"/>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pic>
            <p:nvPicPr>
              <p:cNvPr id="221" name="イメージ" descr="イメージ"/>
              <p:cNvPicPr>
                <a:picLocks noChangeAspect="1"/>
              </p:cNvPicPr>
              <p:nvPr/>
            </p:nvPicPr>
            <p:blipFill>
              <a:blip r:embed="rId6"/>
              <a:srcRect/>
              <a:stretch>
                <a:fillRect/>
              </a:stretch>
            </p:blipFill>
            <p:spPr>
              <a:xfrm>
                <a:off x="215738" y="0"/>
                <a:ext cx="720839" cy="430936"/>
              </a:xfrm>
              <a:prstGeom prst="rect">
                <a:avLst/>
              </a:prstGeom>
              <a:ln w="12700" cap="flat">
                <a:noFill/>
                <a:miter lim="400000"/>
              </a:ln>
              <a:effectLst/>
            </p:spPr>
          </p:pic>
        </p:grpSp>
      </p:grpSp>
      <p:sp>
        <p:nvSpPr>
          <p:cNvPr id="224" name="シミュレーションによる飛跡の比較"/>
          <p:cNvSpPr txBox="1"/>
          <p:nvPr/>
        </p:nvSpPr>
        <p:spPr>
          <a:xfrm>
            <a:off x="4006849" y="5712593"/>
            <a:ext cx="4991101" cy="40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シミュレーションによる飛跡の比較</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イオン検出の原理"/>
          <p:cNvSpPr txBox="1">
            <a:spLocks noGrp="1"/>
          </p:cNvSpPr>
          <p:nvPr>
            <p:ph type="title"/>
          </p:nvPr>
        </p:nvSpPr>
        <p:spPr>
          <a:prstGeom prst="rect">
            <a:avLst/>
          </a:prstGeom>
        </p:spPr>
        <p:txBody>
          <a:bodyPr/>
          <a:lstStyle/>
          <a:p>
            <a:r>
              <a:t>イオン検出の原理</a:t>
            </a:r>
          </a:p>
        </p:txBody>
      </p:sp>
      <p:sp>
        <p:nvSpPr>
          <p:cNvPr id="227" name="希ガスのイオン化エネルギーによって、金属ワイヤから二次電子が叩き出される（Prob. a few %）…"/>
          <p:cNvSpPr txBox="1">
            <a:spLocks noGrp="1"/>
          </p:cNvSpPr>
          <p:nvPr>
            <p:ph type="body" idx="1"/>
          </p:nvPr>
        </p:nvSpPr>
        <p:spPr>
          <a:prstGeom prst="rect">
            <a:avLst/>
          </a:prstGeom>
        </p:spPr>
        <p:txBody>
          <a:bodyPr/>
          <a:lstStyle/>
          <a:p>
            <a:r>
              <a:t>希ガスのイオン化エネルギーによって、金属ワイヤから二次電子が叩き出される（Prob. a few %）</a:t>
            </a:r>
          </a:p>
          <a:p>
            <a:r>
              <a:t>ワイヤ周辺の電場によって加速された二次電子がXeガスに衝突してEL光を出す</a:t>
            </a:r>
          </a:p>
          <a:p>
            <a:r>
              <a:t>この光を検出することでイオンを検出</a:t>
            </a:r>
          </a:p>
        </p:txBody>
      </p:sp>
      <p:sp>
        <p:nvSpPr>
          <p:cNvPr id="228"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pic>
        <p:nvPicPr>
          <p:cNvPr id="229" name="イメージ" descr="イメージ"/>
          <p:cNvPicPr>
            <a:picLocks noChangeAspect="1"/>
          </p:cNvPicPr>
          <p:nvPr/>
        </p:nvPicPr>
        <p:blipFill>
          <a:blip r:embed="rId2"/>
          <a:stretch>
            <a:fillRect/>
          </a:stretch>
        </p:blipFill>
        <p:spPr>
          <a:xfrm>
            <a:off x="1332631" y="4473731"/>
            <a:ext cx="4780676" cy="3929877"/>
          </a:xfrm>
          <a:prstGeom prst="rect">
            <a:avLst/>
          </a:prstGeom>
          <a:ln w="12700">
            <a:miter lim="400000"/>
          </a:ln>
        </p:spPr>
      </p:pic>
      <p:sp>
        <p:nvSpPr>
          <p:cNvPr id="230" name="arxiv:1703.10491"/>
          <p:cNvSpPr txBox="1"/>
          <p:nvPr/>
        </p:nvSpPr>
        <p:spPr>
          <a:xfrm>
            <a:off x="3835172" y="4845633"/>
            <a:ext cx="1996949" cy="3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700">
                <a:latin typeface="+mn-lt"/>
                <a:ea typeface="+mn-ea"/>
                <a:cs typeface="+mn-cs"/>
                <a:sym typeface="ヒラギノ角ゴ ProN W3"/>
              </a:defRPr>
            </a:lvl1pPr>
          </a:lstStyle>
          <a:p>
            <a:r>
              <a:t>arxiv:1703.10491</a:t>
            </a:r>
          </a:p>
        </p:txBody>
      </p:sp>
      <p:sp>
        <p:nvSpPr>
          <p:cNvPr id="231" name="円形"/>
          <p:cNvSpPr/>
          <p:nvPr/>
        </p:nvSpPr>
        <p:spPr>
          <a:xfrm>
            <a:off x="1944577" y="7008030"/>
            <a:ext cx="858298" cy="865678"/>
          </a:xfrm>
          <a:prstGeom prst="ellipse">
            <a:avLst/>
          </a:prstGeom>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232" name="線"/>
          <p:cNvSpPr/>
          <p:nvPr/>
        </p:nvSpPr>
        <p:spPr>
          <a:xfrm flipV="1">
            <a:off x="2703934" y="6695862"/>
            <a:ext cx="393151" cy="393151"/>
          </a:xfrm>
          <a:prstGeom prst="line">
            <a:avLst/>
          </a:prstGeom>
          <a:ln w="38100">
            <a:solidFill>
              <a:schemeClr val="accent4">
                <a:hueOff val="-1081314"/>
                <a:satOff val="4338"/>
                <a:lumOff val="-8931"/>
              </a:schemeClr>
            </a:solidFill>
            <a:miter lim="400000"/>
            <a:headEnd type="arrow"/>
          </a:ln>
        </p:spPr>
        <p:txBody>
          <a:bodyPr lIns="50800" tIns="50800" rIns="50800" bIns="50800" anchor="ctr"/>
          <a:lstStyle/>
          <a:p>
            <a:pPr>
              <a:defRPr sz="2200">
                <a:solidFill>
                  <a:srgbClr val="FFFFFF"/>
                </a:solidFill>
                <a:latin typeface="+mn-lt"/>
                <a:ea typeface="+mn-ea"/>
                <a:cs typeface="+mn-cs"/>
                <a:sym typeface="ヒラギノ角ゴ ProN W3"/>
              </a:defRPr>
            </a:pPr>
            <a:endParaRPr/>
          </a:p>
        </p:txBody>
      </p:sp>
      <p:sp>
        <p:nvSpPr>
          <p:cNvPr id="233" name="our medium!!"/>
          <p:cNvSpPr txBox="1"/>
          <p:nvPr/>
        </p:nvSpPr>
        <p:spPr>
          <a:xfrm>
            <a:off x="2980210" y="6340421"/>
            <a:ext cx="2022272"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our medium!!</a:t>
            </a:r>
          </a:p>
        </p:txBody>
      </p:sp>
      <p:pic>
        <p:nvPicPr>
          <p:cNvPr id="234" name="イメージ" descr="イメージ"/>
          <p:cNvPicPr>
            <a:picLocks noChangeAspect="1"/>
          </p:cNvPicPr>
          <p:nvPr/>
        </p:nvPicPr>
        <p:blipFill>
          <a:blip r:embed="rId3"/>
          <a:stretch>
            <a:fillRect/>
          </a:stretch>
        </p:blipFill>
        <p:spPr>
          <a:xfrm>
            <a:off x="7200785" y="4563795"/>
            <a:ext cx="2724122" cy="3749749"/>
          </a:xfrm>
          <a:prstGeom prst="rect">
            <a:avLst/>
          </a:prstGeom>
          <a:ln w="12700">
            <a:miter lim="400000"/>
          </a:ln>
        </p:spPr>
      </p:pic>
      <p:sp>
        <p:nvSpPr>
          <p:cNvPr id="235" name="–HV (-1500V)"/>
          <p:cNvSpPr txBox="1"/>
          <p:nvPr/>
        </p:nvSpPr>
        <p:spPr>
          <a:xfrm>
            <a:off x="9891352" y="7778572"/>
            <a:ext cx="2060945" cy="37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sz="2100"/>
            </a:lvl1pPr>
          </a:lstStyle>
          <a:p>
            <a:r>
              <a:t>–HV (-1500V)</a:t>
            </a:r>
          </a:p>
        </p:txBody>
      </p:sp>
      <p:sp>
        <p:nvSpPr>
          <p:cNvPr id="236" name="ワイヤの仕事関数が小さい必要がある…"/>
          <p:cNvSpPr txBox="1"/>
          <p:nvPr/>
        </p:nvSpPr>
        <p:spPr>
          <a:xfrm>
            <a:off x="553920" y="8541102"/>
            <a:ext cx="11896960" cy="86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333375" indent="-333375" algn="l">
              <a:buSzPct val="145000"/>
              <a:buChar char="✓"/>
            </a:pPr>
            <a:r>
              <a:t>ワイヤの仕事関数が小さい必要がある</a:t>
            </a:r>
          </a:p>
          <a:p>
            <a:pPr marL="333375" indent="-333375" algn="l">
              <a:buSzPct val="145000"/>
              <a:buChar char="✓"/>
            </a:pPr>
            <a:r>
              <a:t>今回の測定では、仕事関数が比較的小さく扱いやすいタングステンワイヤを使用</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イオンのドリフト速度"/>
          <p:cNvSpPr txBox="1">
            <a:spLocks noGrp="1"/>
          </p:cNvSpPr>
          <p:nvPr>
            <p:ph type="title"/>
          </p:nvPr>
        </p:nvSpPr>
        <p:spPr>
          <a:prstGeom prst="rect">
            <a:avLst/>
          </a:prstGeom>
        </p:spPr>
        <p:txBody>
          <a:bodyPr/>
          <a:lstStyle/>
          <a:p>
            <a:r>
              <a:t>イオンのドリフト速度</a:t>
            </a:r>
          </a:p>
        </p:txBody>
      </p:sp>
      <p:sp>
        <p:nvSpPr>
          <p:cNvPr id="239" name="Xeイオンは0.1ns程度で二量体を形成[1]…"/>
          <p:cNvSpPr txBox="1">
            <a:spLocks noGrp="1"/>
          </p:cNvSpPr>
          <p:nvPr>
            <p:ph type="body" idx="1"/>
          </p:nvPr>
        </p:nvSpPr>
        <p:spPr>
          <a:prstGeom prst="rect">
            <a:avLst/>
          </a:prstGeom>
        </p:spPr>
        <p:txBody>
          <a:bodyPr/>
          <a:lstStyle/>
          <a:p>
            <a:r>
              <a:t>Xeイオンは0.1ns程度で二量体を形成</a:t>
            </a:r>
            <a:r>
              <a:rPr baseline="31999"/>
              <a:t>[1]</a:t>
            </a:r>
          </a:p>
          <a:p>
            <a:endParaRPr baseline="31999"/>
          </a:p>
          <a:p>
            <a:r>
              <a:t>二量体のドリフト速度</a:t>
            </a:r>
            <a:r>
              <a:rPr baseline="31999"/>
              <a:t>[2]</a:t>
            </a:r>
          </a:p>
          <a:p>
            <a:pPr lvl="1"/>
            <a:endParaRPr baseline="31999"/>
          </a:p>
          <a:p>
            <a:pPr lvl="1"/>
            <a:endParaRPr baseline="31999"/>
          </a:p>
          <a:p>
            <a:pPr lvl="1"/>
            <a:endParaRPr baseline="31999"/>
          </a:p>
          <a:p>
            <a:pPr lvl="1"/>
            <a:endParaRPr baseline="31999"/>
          </a:p>
          <a:p>
            <a:pPr lvl="1"/>
            <a:endParaRPr baseline="31999"/>
          </a:p>
          <a:p>
            <a:pPr lvl="1"/>
            <a:endParaRPr baseline="31999"/>
          </a:p>
          <a:p>
            <a:pPr lvl="1"/>
            <a:r>
              <a:t>μ</a:t>
            </a:r>
            <a:r>
              <a:rPr baseline="-5999"/>
              <a:t>0</a:t>
            </a:r>
            <a:r>
              <a:t> = 0.8 x 10</a:t>
            </a:r>
            <a:r>
              <a:rPr baseline="31999"/>
              <a:t>-3</a:t>
            </a:r>
            <a:r>
              <a:t> m</a:t>
            </a:r>
            <a:r>
              <a:rPr baseline="31999"/>
              <a:t>2</a:t>
            </a:r>
            <a:r>
              <a:t>sec</a:t>
            </a:r>
            <a:r>
              <a:rPr baseline="31999"/>
              <a:t>-1</a:t>
            </a:r>
            <a:r>
              <a:t>V</a:t>
            </a:r>
            <a:r>
              <a:rPr baseline="31999"/>
              <a:t>-1</a:t>
            </a:r>
            <a:r>
              <a:t> —&gt; v = 240 cm/sec@1atm, 300V/cm</a:t>
            </a:r>
          </a:p>
        </p:txBody>
      </p:sp>
      <p:sp>
        <p:nvSpPr>
          <p:cNvPr id="240" name="スライド番号"/>
          <p:cNvSpPr txBox="1">
            <a:spLocks noGrp="1"/>
          </p:cNvSpPr>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pic>
        <p:nvPicPr>
          <p:cNvPr id="241" name="イメージ" descr="イメージ"/>
          <p:cNvPicPr>
            <a:picLocks noChangeAspect="1"/>
          </p:cNvPicPr>
          <p:nvPr/>
        </p:nvPicPr>
        <p:blipFill>
          <a:blip r:embed="rId2"/>
          <a:stretch>
            <a:fillRect/>
          </a:stretch>
        </p:blipFill>
        <p:spPr>
          <a:xfrm>
            <a:off x="2260645" y="2268301"/>
            <a:ext cx="3095024" cy="411364"/>
          </a:xfrm>
          <a:prstGeom prst="rect">
            <a:avLst/>
          </a:prstGeom>
          <a:ln w="12700">
            <a:miter lim="400000"/>
          </a:ln>
        </p:spPr>
      </p:pic>
      <p:sp>
        <p:nvSpPr>
          <p:cNvPr id="242" name="[1]arXiv:1703.10491"/>
          <p:cNvSpPr txBox="1"/>
          <p:nvPr/>
        </p:nvSpPr>
        <p:spPr>
          <a:xfrm>
            <a:off x="658399" y="9185537"/>
            <a:ext cx="2198117" cy="304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600">
                <a:latin typeface="+mn-lt"/>
                <a:ea typeface="+mn-ea"/>
                <a:cs typeface="+mn-cs"/>
                <a:sym typeface="ヒラギノ角ゴ ProN W3"/>
              </a:defRPr>
            </a:lvl1pPr>
          </a:lstStyle>
          <a:p>
            <a:r>
              <a:t>[1]arXiv:1703.10491</a:t>
            </a:r>
          </a:p>
        </p:txBody>
      </p:sp>
      <p:pic>
        <p:nvPicPr>
          <p:cNvPr id="243" name="イメージ" descr="イメージ"/>
          <p:cNvPicPr>
            <a:picLocks noChangeAspect="1"/>
          </p:cNvPicPr>
          <p:nvPr/>
        </p:nvPicPr>
        <p:blipFill>
          <a:blip r:embed="rId3"/>
          <a:stretch>
            <a:fillRect/>
          </a:stretch>
        </p:blipFill>
        <p:spPr>
          <a:xfrm>
            <a:off x="1835150" y="3493668"/>
            <a:ext cx="9334500" cy="2501901"/>
          </a:xfrm>
          <a:prstGeom prst="rect">
            <a:avLst/>
          </a:prstGeom>
          <a:ln w="12700">
            <a:miter lim="400000"/>
          </a:ln>
        </p:spPr>
      </p:pic>
      <p:sp>
        <p:nvSpPr>
          <p:cNvPr id="244" name="[2]Elena Aprile et.al, Noble Gas Detectors(2006), WILEY-VCH Verlag GmbH &amp; Co. KGaA"/>
          <p:cNvSpPr txBox="1"/>
          <p:nvPr/>
        </p:nvSpPr>
        <p:spPr>
          <a:xfrm>
            <a:off x="3639192" y="9185537"/>
            <a:ext cx="8946389" cy="304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600">
                <a:latin typeface="+mn-lt"/>
                <a:ea typeface="+mn-ea"/>
                <a:cs typeface="+mn-cs"/>
                <a:sym typeface="ヒラギノ角ゴ ProN W3"/>
              </a:defRPr>
            </a:lvl1pPr>
          </a:lstStyle>
          <a:p>
            <a:r>
              <a:t>[2]Elena Aprile et.al, Noble Gas Detectors(2006), WILEY-VCH Verlag GmbH &amp; Co. KGaA </a:t>
            </a:r>
          </a:p>
        </p:txBody>
      </p:sp>
      <p:sp>
        <p:nvSpPr>
          <p:cNvPr id="245" name="角丸四角形"/>
          <p:cNvSpPr/>
          <p:nvPr/>
        </p:nvSpPr>
        <p:spPr>
          <a:xfrm>
            <a:off x="8147536" y="5348822"/>
            <a:ext cx="466390" cy="451963"/>
          </a:xfrm>
          <a:prstGeom prst="roundRect">
            <a:avLst>
              <a:gd name="adj" fmla="val 15479"/>
            </a:avLst>
          </a:prstGeom>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endParaRP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702</Words>
  <Application>Microsoft Office PowerPoint</Application>
  <PresentationFormat>ユーザー設定</PresentationFormat>
  <Paragraphs>215</Paragraphs>
  <Slides>18</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Helvetica Neue Light</vt:lpstr>
      <vt:lpstr>Helvetica Neue Thin</vt:lpstr>
      <vt:lpstr>Times Roman</vt:lpstr>
      <vt:lpstr>ヒラギノ角ゴ ProN W3</vt:lpstr>
      <vt:lpstr>ヒラギノ角ゴ ProN W6</vt:lpstr>
      <vt:lpstr>White</vt:lpstr>
      <vt:lpstr>PowerPoint プレゼンテーション</vt:lpstr>
      <vt:lpstr>Outline</vt:lpstr>
      <vt:lpstr>物理モチベーション</vt:lpstr>
      <vt:lpstr>高圧キセノンガスTPC AXEL</vt:lpstr>
      <vt:lpstr>主要なバックグラウンド</vt:lpstr>
      <vt:lpstr>飛跡による背景事象の除去</vt:lpstr>
      <vt:lpstr>イオンによる飛跡再構成の意義</vt:lpstr>
      <vt:lpstr>イオン検出の原理</vt:lpstr>
      <vt:lpstr>イオンのドリフト速度</vt:lpstr>
      <vt:lpstr>イオン検出のセットアップ</vt:lpstr>
      <vt:lpstr>再構成された波形</vt:lpstr>
      <vt:lpstr>イオンのドリフト速度</vt:lpstr>
      <vt:lpstr>イオンの検出効率</vt:lpstr>
      <vt:lpstr>まとめと今後の展望</vt:lpstr>
      <vt:lpstr>Back Up</vt:lpstr>
      <vt:lpstr>オシロの波形</vt:lpstr>
      <vt:lpstr>オシロの波形</vt:lpstr>
      <vt:lpstr>DAQ回路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Atsuko Ichikawa</dc:creator>
  <cp:lastModifiedBy>Ichikawa Atsuko</cp:lastModifiedBy>
  <cp:revision>1</cp:revision>
  <dcterms:modified xsi:type="dcterms:W3CDTF">2020-05-03T02:08:12Z</dcterms:modified>
</cp:coreProperties>
</file>