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45" r:id="rId2"/>
    <p:sldId id="256" r:id="rId3"/>
    <p:sldId id="330" r:id="rId4"/>
    <p:sldId id="331" r:id="rId5"/>
    <p:sldId id="261" r:id="rId6"/>
    <p:sldId id="332" r:id="rId7"/>
    <p:sldId id="269" r:id="rId8"/>
    <p:sldId id="296" r:id="rId9"/>
    <p:sldId id="285" r:id="rId10"/>
    <p:sldId id="324" r:id="rId11"/>
    <p:sldId id="325" r:id="rId12"/>
    <p:sldId id="326" r:id="rId13"/>
    <p:sldId id="309" r:id="rId14"/>
    <p:sldId id="335" r:id="rId15"/>
    <p:sldId id="336" r:id="rId16"/>
    <p:sldId id="337" r:id="rId17"/>
    <p:sldId id="338" r:id="rId18"/>
    <p:sldId id="342" r:id="rId19"/>
    <p:sldId id="339" r:id="rId20"/>
    <p:sldId id="340" r:id="rId21"/>
    <p:sldId id="343" r:id="rId22"/>
    <p:sldId id="341" r:id="rId23"/>
  </p:sldIdLst>
  <p:sldSz cx="9144000" cy="6858000" type="screen4x3"/>
  <p:notesSz cx="6400800" cy="86868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66"/>
    <a:srgbClr val="9900CC"/>
    <a:srgbClr val="FFFF00"/>
    <a:srgbClr val="9966FF"/>
    <a:srgbClr val="FF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4614" autoAdjust="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/>
          <a:lstStyle>
            <a:lvl1pPr algn="r">
              <a:defRPr sz="1100"/>
            </a:lvl1pPr>
          </a:lstStyle>
          <a:p>
            <a:fld id="{76028F07-4142-4D7B-B038-AC7AF16F4D0A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97" tIns="43099" rIns="86197" bIns="43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97" tIns="43099" rIns="86197" bIns="430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r">
              <a:defRPr sz="1100"/>
            </a:lvl1pPr>
          </a:lstStyle>
          <a:p>
            <a:fld id="{686E2CFF-171F-4C56-A678-73C4CDF00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6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背景事象がなければ、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年で寿命 </a:t>
            </a:r>
            <a:r>
              <a:rPr kumimoji="1" lang="en-US" altLang="ja-JP" dirty="0" smtClean="0"/>
              <a:t>5E25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2CFF-171F-4C56-A678-73C4CDF0043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90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PPTtemplate\01_eco\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022871"/>
            <a:ext cx="7774632" cy="190207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4268688"/>
            <a:ext cx="8640960" cy="18966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3A1D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36296" y="620689"/>
            <a:ext cx="1224136" cy="46085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3568" y="620689"/>
            <a:ext cx="6379840" cy="46085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PPTtemplate\01_eco\Hea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512168"/>
          </a:xfrm>
        </p:spPr>
        <p:txBody>
          <a:bodyPr/>
          <a:lstStyle>
            <a:lvl1pPr algn="ctr">
              <a:defRPr sz="32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1520" y="4221088"/>
            <a:ext cx="8640959" cy="1944216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3A1D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620687"/>
            <a:ext cx="3816424" cy="44644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3"/>
          </p:nvPr>
        </p:nvSpPr>
        <p:spPr>
          <a:xfrm>
            <a:off x="4716016" y="620688"/>
            <a:ext cx="3816424" cy="44644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11188" y="620713"/>
            <a:ext cx="3816350" cy="360362"/>
          </a:xfrm>
          <a:prstGeom prst="roundRect">
            <a:avLst/>
          </a:prstGeom>
          <a:solidFill>
            <a:srgbClr val="3A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716463" y="620713"/>
            <a:ext cx="3816350" cy="360362"/>
          </a:xfrm>
          <a:prstGeom prst="roundRect">
            <a:avLst/>
          </a:prstGeom>
          <a:solidFill>
            <a:srgbClr val="3A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3"/>
          </p:nvPr>
        </p:nvSpPr>
        <p:spPr>
          <a:xfrm>
            <a:off x="611560" y="1052735"/>
            <a:ext cx="3816424" cy="403244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4"/>
          </p:nvPr>
        </p:nvSpPr>
        <p:spPr>
          <a:xfrm>
            <a:off x="4716016" y="1052736"/>
            <a:ext cx="3816424" cy="403244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3816424" cy="360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 2"/>
          <p:cNvSpPr>
            <a:spLocks noGrp="1"/>
          </p:cNvSpPr>
          <p:nvPr>
            <p:ph type="body" idx="15"/>
          </p:nvPr>
        </p:nvSpPr>
        <p:spPr>
          <a:xfrm>
            <a:off x="4716016" y="620688"/>
            <a:ext cx="3816424" cy="360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日付プレースホルダ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12" name="フッター プレースホルダ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" name="スライド番号プレースホルダ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11188" y="620713"/>
            <a:ext cx="2881312" cy="360362"/>
          </a:xfrm>
          <a:prstGeom prst="roundRect">
            <a:avLst/>
          </a:prstGeom>
          <a:solidFill>
            <a:srgbClr val="3A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11560" y="1052737"/>
            <a:ext cx="2853953" cy="40324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3"/>
          </p:nvPr>
        </p:nvSpPr>
        <p:spPr>
          <a:xfrm>
            <a:off x="3779912" y="620688"/>
            <a:ext cx="4752528" cy="44644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10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2880320" cy="360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11560" y="612774"/>
            <a:ext cx="4824536" cy="44724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8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652120" y="620688"/>
            <a:ext cx="2853953" cy="44644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57606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project\PPTtemplate\01_eco\Norma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58958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11188" y="620713"/>
            <a:ext cx="7921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079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500342C0-1229-4808-BD5E-95DD24700851}" type="datetimeFigureOut">
              <a:rPr kumimoji="1" lang="ja-JP" altLang="en-US" smtClean="0"/>
              <a:t>2014/9/22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268538" y="6492875"/>
            <a:ext cx="6624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732588" y="623728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A1D00"/>
                </a:solidFill>
                <a:latin typeface="+mn-lt"/>
                <a:ea typeface="+mn-ea"/>
              </a:defRPr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rgbClr val="3A1D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rgbClr val="3A1D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3A1D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1400" kern="1200">
          <a:solidFill>
            <a:srgbClr val="3A1D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1200" kern="1200">
          <a:solidFill>
            <a:srgbClr val="3A1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229" y="377017"/>
            <a:ext cx="9270142" cy="54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simulation example 1</a:t>
            </a:r>
            <a:br>
              <a:rPr lang="en-US" altLang="ja-JP" dirty="0" smtClean="0"/>
            </a:br>
            <a:r>
              <a:rPr lang="en-US" altLang="ja-JP" dirty="0" smtClean="0"/>
              <a:t>row track</a:t>
            </a:r>
            <a:endParaRPr kumimoji="1" lang="ja-JP" altLang="en-US" dirty="0"/>
          </a:p>
        </p:txBody>
      </p:sp>
      <p:pic>
        <p:nvPicPr>
          <p:cNvPr id="8194" name="Picture 2" descr="C:\cygwin32\home\ichikawa\projects\DBDionization\sim\ga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30" y="332656"/>
            <a:ext cx="5178540" cy="50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simulation example </a:t>
            </a:r>
            <a:r>
              <a:rPr lang="en-US" altLang="ja-JP" dirty="0"/>
              <a:t>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diffusion after 1m drift</a:t>
            </a:r>
            <a:endParaRPr kumimoji="1" lang="ja-JP" altLang="en-US" dirty="0"/>
          </a:p>
        </p:txBody>
      </p:sp>
      <p:pic>
        <p:nvPicPr>
          <p:cNvPr id="9218" name="Picture 2" descr="C:\cygwin32\home\ichikawa\projects\DBDionization\sim\ga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30" y="350813"/>
            <a:ext cx="5178540" cy="50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simulation example 1</a:t>
            </a:r>
            <a:br>
              <a:rPr lang="en-US" altLang="ja-JP" dirty="0" smtClean="0"/>
            </a:br>
            <a:r>
              <a:rPr lang="en-US" altLang="ja-JP" sz="3600" dirty="0" smtClean="0"/>
              <a:t>segmentation (7.5mm in x or y and 2mm in z)</a:t>
            </a:r>
            <a:endParaRPr kumimoji="1" lang="ja-JP" altLang="en-US" sz="3600" dirty="0"/>
          </a:p>
        </p:txBody>
      </p:sp>
      <p:pic>
        <p:nvPicPr>
          <p:cNvPr id="3074" name="Picture 2" descr="C:\cygwin64\home\ichikawa\projects\DBDionization\sim\ga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30" y="278805"/>
            <a:ext cx="5178540" cy="50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26019" y="4797152"/>
            <a:ext cx="4482485" cy="347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 marginalized by ELCC generation time(4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simulation example 2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13314" name="Picture 2" descr="C:\cygwin32\home\ichikawa\projects\DBDionization\sim\ga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9" y="1146830"/>
            <a:ext cx="3537013" cy="3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cygwin32\home\ichikawa\projects\DBDionization\sim\gas\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77" y="1146830"/>
            <a:ext cx="3537013" cy="3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00943" y="68903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row track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6569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detected track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8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</a:t>
            </a:r>
            <a:r>
              <a:rPr kumimoji="1" lang="en-US" altLang="ja-JP" dirty="0" err="1" smtClean="0"/>
              <a:t>ov</a:t>
            </a:r>
            <a:r>
              <a:rPr kumimoji="1" lang="en-US" altLang="ja-JP" dirty="0" smtClean="0"/>
              <a:t> 0nbb, electron and alpha</a:t>
            </a:r>
            <a:endParaRPr kumimoji="1" lang="ja-JP" altLang="en-US" dirty="0"/>
          </a:p>
        </p:txBody>
      </p:sp>
      <p:pic>
        <p:nvPicPr>
          <p:cNvPr id="4" name="Picture 3" descr="C:\cygwin64\home\ichikawa\projects\DBDionization\sim\gas\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17" y="404664"/>
            <a:ext cx="2923151" cy="28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cygwin64\home\ichikawa\projects\DBDionization\sim\gas\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53" y="404664"/>
            <a:ext cx="2923151" cy="28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cygwin64\home\ichikawa\projects\DBDionization\sim\gas\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923151" cy="28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316842" y="3277491"/>
            <a:ext cx="4627688" cy="439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View scales are different.</a:t>
            </a:r>
            <a:r>
              <a:rPr lang="ja-JP" altLang="en-US" sz="2000" dirty="0" smtClean="0"/>
              <a:t>　</a:t>
            </a:r>
            <a:r>
              <a:rPr kumimoji="1" lang="en-US" altLang="ja-JP" sz="2000" dirty="0" smtClean="0"/>
              <a:t>Cell size is same.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r>
              <a:rPr kumimoji="1" lang="en-US" altLang="ja-JP" dirty="0" smtClean="0">
                <a:latin typeface="Symbol" panose="05050102010706020507" pitchFamily="18" charset="2"/>
              </a:rPr>
              <a:t>nbb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0352" y="2245514"/>
            <a:ext cx="124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alpha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67544" y="3814008"/>
            <a:ext cx="8277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Topology</a:t>
            </a:r>
            <a:r>
              <a:rPr lang="ja-JP" altLang="en-US" sz="2000" dirty="0" smtClean="0"/>
              <a:t>より</a:t>
            </a:r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latin typeface="Symbol" panose="05050102010706020507" pitchFamily="18" charset="2"/>
              </a:rPr>
              <a:t>a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background</a:t>
            </a:r>
            <a:r>
              <a:rPr lang="ja-JP" altLang="en-US" sz="2000" dirty="0"/>
              <a:t>は良く落とせそう</a:t>
            </a: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ja-JP" altLang="en-US" sz="2000" dirty="0"/>
              <a:t> </a:t>
            </a:r>
            <a:r>
              <a:rPr lang="en-US" altLang="ja-JP" sz="2000" dirty="0"/>
              <a:t>background</a:t>
            </a:r>
            <a:r>
              <a:rPr lang="ja-JP" altLang="en-US" sz="2000" dirty="0"/>
              <a:t>で、ちょうど</a:t>
            </a:r>
            <a:r>
              <a:rPr lang="en-US" altLang="ja-JP" sz="2000" dirty="0"/>
              <a:t>2.5MeV</a:t>
            </a:r>
            <a:r>
              <a:rPr lang="ja-JP" altLang="en-US" sz="2000" dirty="0"/>
              <a:t>で光電吸収したような事象は、すべて落とすことは難しい</a:t>
            </a:r>
            <a:endParaRPr lang="en-US" altLang="ja-JP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コンプトン散乱等、複数の場所で電子を出すような事象は、落とせる</a:t>
            </a:r>
            <a:r>
              <a:rPr lang="en-US" altLang="ja-JP" sz="2000" dirty="0"/>
              <a:t>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68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試作機 </a:t>
            </a:r>
            <a:r>
              <a:rPr lang="en-US" altLang="ja-JP" dirty="0" smtClean="0"/>
              <a:t>trial   (</a:t>
            </a:r>
            <a:r>
              <a:rPr lang="ja-JP" altLang="en-US" dirty="0" smtClean="0"/>
              <a:t>まずは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で。位置情報はなし</a:t>
            </a:r>
            <a:r>
              <a:rPr lang="en-US" altLang="ja-JP" dirty="0" smtClean="0"/>
              <a:t>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2400" dirty="0" smtClean="0"/>
              <a:t>修士で卒業した秋山晋一君の仕事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" y="382484"/>
            <a:ext cx="3564809" cy="4753078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355976" y="498302"/>
            <a:ext cx="4385942" cy="475307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3A1D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kern="1200">
                <a:solidFill>
                  <a:srgbClr val="3A1D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3A1D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400" kern="1200">
                <a:solidFill>
                  <a:srgbClr val="3A1D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200" kern="1200">
                <a:solidFill>
                  <a:srgbClr val="3A1D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/>
              <a:t>３つの試作機を製作</a:t>
            </a:r>
            <a:endParaRPr lang="en-US" altLang="ja-JP" sz="2400" b="1" dirty="0" smtClean="0"/>
          </a:p>
          <a:p>
            <a:r>
              <a:rPr lang="ja-JP" altLang="en-US" sz="2200" b="1" dirty="0" smtClean="0"/>
              <a:t>１号機</a:t>
            </a:r>
            <a:endParaRPr lang="en-US" altLang="ja-JP" sz="2200" b="1" dirty="0" smtClean="0"/>
          </a:p>
          <a:p>
            <a:pPr lvl="1"/>
            <a:r>
              <a:rPr lang="en-US" altLang="ja-JP" sz="2000" b="1" dirty="0" smtClean="0"/>
              <a:t>EL</a:t>
            </a:r>
            <a:r>
              <a:rPr lang="ja-JP" altLang="en-US" sz="2000" b="1" dirty="0" smtClean="0"/>
              <a:t>増幅の確認のため製作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/>
              <a:t>セル数</a:t>
            </a:r>
            <a:r>
              <a:rPr lang="en-US" altLang="ja-JP" sz="2000" b="1" dirty="0" smtClean="0"/>
              <a:t>16</a:t>
            </a:r>
          </a:p>
          <a:p>
            <a:pPr lvl="1"/>
            <a:r>
              <a:rPr lang="ja-JP" altLang="en-US" sz="2000" b="1" dirty="0" smtClean="0"/>
              <a:t>放電対策が不十分</a:t>
            </a:r>
            <a:endParaRPr lang="en-US" altLang="ja-JP" sz="2000" b="1" dirty="0" smtClean="0"/>
          </a:p>
          <a:p>
            <a:pPr lvl="1"/>
            <a:endParaRPr lang="en-US" altLang="ja-JP" sz="2000" b="1" dirty="0" smtClean="0"/>
          </a:p>
          <a:p>
            <a:r>
              <a:rPr lang="ja-JP" altLang="en-US" sz="2200" b="1" dirty="0" smtClean="0"/>
              <a:t>２号機</a:t>
            </a:r>
            <a:endParaRPr lang="en-US" altLang="ja-JP" sz="2200" b="1" dirty="0" smtClean="0"/>
          </a:p>
          <a:p>
            <a:pPr lvl="1"/>
            <a:r>
              <a:rPr lang="ja-JP" altLang="en-US" sz="2000" b="1" dirty="0" smtClean="0"/>
              <a:t>セル数</a:t>
            </a:r>
            <a:r>
              <a:rPr lang="en-US" altLang="ja-JP" sz="2000" b="1" dirty="0" smtClean="0"/>
              <a:t>60</a:t>
            </a:r>
          </a:p>
          <a:p>
            <a:pPr lvl="1"/>
            <a:r>
              <a:rPr lang="ja-JP" altLang="en-US" sz="2000" b="1" dirty="0" smtClean="0"/>
              <a:t>放電対策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/>
              <a:t>アノード穴径が小さく電子をすべて収集できない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/>
              <a:t>アウトガス対策が不十分（はんだ）</a:t>
            </a:r>
            <a:endParaRPr lang="en-US" altLang="ja-JP" sz="2000" b="1" dirty="0" smtClean="0"/>
          </a:p>
          <a:p>
            <a:pPr lvl="1"/>
            <a:endParaRPr lang="en-US" altLang="ja-JP" sz="2000" b="1" dirty="0" smtClean="0"/>
          </a:p>
          <a:p>
            <a:r>
              <a:rPr lang="ja-JP" altLang="en-US" sz="2200" b="1" dirty="0" smtClean="0"/>
              <a:t>３号機</a:t>
            </a:r>
            <a:endParaRPr lang="en-US" altLang="ja-JP" sz="2200" b="1" dirty="0" smtClean="0"/>
          </a:p>
          <a:p>
            <a:pPr lvl="1"/>
            <a:r>
              <a:rPr lang="ja-JP" altLang="en-US" sz="2000" b="1" dirty="0" smtClean="0"/>
              <a:t>セル数</a:t>
            </a:r>
            <a:r>
              <a:rPr lang="en-US" altLang="ja-JP" sz="2000" b="1" dirty="0" smtClean="0"/>
              <a:t>60</a:t>
            </a:r>
          </a:p>
          <a:p>
            <a:pPr lvl="1"/>
            <a:r>
              <a:rPr lang="ja-JP" altLang="en-US" sz="2000" b="1" dirty="0" smtClean="0"/>
              <a:t>アノード穴径を広げ、電子をすべて収集できるよう改良</a:t>
            </a:r>
            <a:endParaRPr lang="en-US" altLang="ja-JP" sz="2000" b="1" dirty="0"/>
          </a:p>
          <a:p>
            <a:pPr lvl="1"/>
            <a:endParaRPr lang="en-US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591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ja-JP" altLang="en-US" dirty="0" smtClean="0"/>
              <a:t>号機  </a:t>
            </a:r>
            <a:r>
              <a:rPr lang="en-US" altLang="ja-JP" baseline="30000" dirty="0"/>
              <a:t>60</a:t>
            </a:r>
            <a:r>
              <a:rPr lang="en-US" altLang="ja-JP" dirty="0"/>
              <a:t>Am</a:t>
            </a:r>
            <a:r>
              <a:rPr lang="ja-JP" altLang="en-US" dirty="0"/>
              <a:t>からの</a:t>
            </a:r>
            <a:r>
              <a:rPr lang="en-US" altLang="ja-JP" dirty="0"/>
              <a:t>59.5keV 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ja-JP" altLang="en-US" dirty="0"/>
              <a:t>線で</a:t>
            </a:r>
            <a:r>
              <a:rPr lang="ja-JP" altLang="en-US" dirty="0" smtClean="0"/>
              <a:t>評価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4971447" y="620713"/>
            <a:ext cx="4063792" cy="4464050"/>
          </a:xfrm>
        </p:spPr>
        <p:txBody>
          <a:bodyPr/>
          <a:lstStyle/>
          <a:p>
            <a:r>
              <a:rPr lang="ja-JP" altLang="en-US" dirty="0"/>
              <a:t>分解</a:t>
            </a:r>
            <a:r>
              <a:rPr lang="ja-JP" altLang="en-US" dirty="0" smtClean="0"/>
              <a:t>能</a:t>
            </a:r>
            <a:r>
              <a:rPr lang="en-US" altLang="ja-JP" dirty="0" smtClean="0"/>
              <a:t>(FWHM)</a:t>
            </a:r>
            <a:r>
              <a:rPr lang="ja-JP" altLang="en-US" dirty="0" smtClean="0"/>
              <a:t> </a:t>
            </a:r>
            <a:r>
              <a:rPr lang="en-US" altLang="ja-JP" dirty="0" smtClean="0"/>
              <a:t>18%@29.8keV</a:t>
            </a:r>
          </a:p>
          <a:p>
            <a:pPr lvl="1"/>
            <a:r>
              <a:rPr lang="en-US" altLang="ja-JP" dirty="0" smtClean="0"/>
              <a:t> 0</a:t>
            </a:r>
            <a:r>
              <a:rPr lang="en-US" altLang="ja-JP" dirty="0" smtClean="0">
                <a:latin typeface="Symbol" panose="05050102010706020507" pitchFamily="18" charset="2"/>
              </a:rPr>
              <a:t>nbb</a:t>
            </a:r>
            <a:r>
              <a:rPr lang="en-US" altLang="ja-JP" dirty="0" smtClean="0"/>
              <a:t>(2.5MeV)</a:t>
            </a:r>
            <a:r>
              <a:rPr lang="ja-JP" altLang="en-US" dirty="0" err="1" smtClean="0"/>
              <a:t>に換</a:t>
            </a:r>
            <a:r>
              <a:rPr lang="ja-JP" altLang="en-US" dirty="0" smtClean="0"/>
              <a:t>算すると</a:t>
            </a:r>
            <a:r>
              <a:rPr lang="en-US" altLang="ja-JP" dirty="0" smtClean="0"/>
              <a:t>2.0%</a:t>
            </a:r>
          </a:p>
          <a:p>
            <a:r>
              <a:rPr lang="ja-JP" altLang="en-US" dirty="0" smtClean="0"/>
              <a:t>目標まであとファクター</a:t>
            </a:r>
            <a:r>
              <a:rPr lang="en-US" altLang="ja-JP" dirty="0" smtClean="0"/>
              <a:t>4</a:t>
            </a:r>
          </a:p>
          <a:p>
            <a:r>
              <a:rPr lang="ja-JP" altLang="en-US" dirty="0" smtClean="0"/>
              <a:t>有効体積が小さいので、外へ逃げていってしまっている</a:t>
            </a: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号機なので</a:t>
            </a:r>
            <a:r>
              <a:rPr lang="en-US" altLang="ja-JP" dirty="0" smtClean="0"/>
              <a:t>ELCC</a:t>
            </a:r>
            <a:r>
              <a:rPr lang="ja-JP" altLang="en-US" dirty="0" smtClean="0"/>
              <a:t>の電子収集能率が不十分</a:t>
            </a:r>
            <a:endParaRPr lang="en-US" altLang="ja-JP" dirty="0" smtClean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64384" y="404664"/>
            <a:ext cx="4634339" cy="2138754"/>
            <a:chOff x="364384" y="404664"/>
            <a:chExt cx="4634339" cy="213875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537" y="404664"/>
              <a:ext cx="4586740" cy="2037319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239821" y="109492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ELCC</a:t>
              </a:r>
              <a:r>
                <a:rPr kumimoji="1" lang="ja-JP" altLang="en-US" b="1" dirty="0" smtClean="0"/>
                <a:t>の</a:t>
              </a:r>
              <a:endParaRPr kumimoji="1" lang="en-US" altLang="ja-JP" b="1" dirty="0" smtClean="0"/>
            </a:p>
            <a:p>
              <a:r>
                <a:rPr lang="ja-JP" altLang="en-US" b="1" dirty="0"/>
                <a:t>信号波形</a:t>
              </a:r>
              <a:endParaRPr kumimoji="1" lang="ja-JP" altLang="en-US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64384" y="2204864"/>
              <a:ext cx="45903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        0               10               20              30              40 (</a:t>
              </a:r>
              <a:r>
                <a:rPr kumimoji="1" lang="en-US" altLang="ja-JP" sz="1600" dirty="0" err="1" smtClean="0"/>
                <a:t>μs</a:t>
              </a:r>
              <a:r>
                <a:rPr kumimoji="1" lang="en-US" altLang="ja-JP" sz="1600" dirty="0" smtClean="0"/>
                <a:t>)           </a:t>
              </a:r>
              <a:endParaRPr kumimoji="1" lang="ja-JP" altLang="en-US" sz="16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835198" y="1866596"/>
              <a:ext cx="16352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888432" cy="27942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18150" y="3140968"/>
            <a:ext cx="261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29.8keV </a:t>
            </a:r>
            <a:r>
              <a:rPr lang="ja-JP" altLang="en-US" sz="1600" b="1" dirty="0" smtClean="0"/>
              <a:t>エスケープピーク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片側をガウシアンでフィットし、分解能を算出</a:t>
            </a:r>
            <a:endParaRPr kumimoji="1" lang="ja-JP" altLang="en-US" sz="1600" b="1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2051720" y="3429000"/>
            <a:ext cx="288032" cy="198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987824" y="443711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59.5</a:t>
            </a:r>
            <a:r>
              <a:rPr kumimoji="1" lang="en-US" altLang="ja-JP" dirty="0" smtClean="0"/>
              <a:t>keV</a:t>
            </a:r>
            <a:r>
              <a:rPr kumimoji="1" lang="ja-JP" altLang="en-US" dirty="0" smtClean="0"/>
              <a:t>ピーク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号機 </a:t>
            </a:r>
            <a:r>
              <a:rPr kumimoji="1" lang="en-US" altLang="ja-JP" dirty="0" smtClean="0"/>
              <a:t>coming soon!</a:t>
            </a:r>
            <a:endParaRPr kumimoji="1" lang="ja-JP" altLang="en-US" dirty="0"/>
          </a:p>
        </p:txBody>
      </p:sp>
      <p:pic>
        <p:nvPicPr>
          <p:cNvPr id="4" name="Picture 2" descr="C:\Users\kiseki\Dropbox\カメラアップロード\IMAG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5314292" cy="317815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339752" y="2370420"/>
            <a:ext cx="277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気圧対応のチェンバーとフィードスルー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kiseki\Dropbox\カメラアップロード\IMAG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7" y="3441772"/>
            <a:ext cx="4554105" cy="2723532"/>
          </a:xfrm>
          <a:prstGeom prst="rect">
            <a:avLst/>
          </a:prstGeom>
          <a:noFill/>
        </p:spPr>
      </p:pic>
      <p:cxnSp>
        <p:nvCxnSpPr>
          <p:cNvPr id="8" name="直線矢印コネクタ 7"/>
          <p:cNvCxnSpPr/>
          <p:nvPr/>
        </p:nvCxnSpPr>
        <p:spPr>
          <a:xfrm flipH="1">
            <a:off x="6300193" y="3252581"/>
            <a:ext cx="121612" cy="71287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49810" y="2420888"/>
            <a:ext cx="3367757" cy="809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/>
              <a:t>MPPC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64ch</a:t>
            </a:r>
            <a:r>
              <a:rPr lang="ja-JP" altLang="en-US" sz="1600" dirty="0" smtClean="0"/>
              <a:t>を載せられる</a:t>
            </a:r>
            <a:r>
              <a:rPr lang="en-US" altLang="ja-JP" sz="1600" dirty="0" smtClean="0"/>
              <a:t>ELCC plane</a:t>
            </a:r>
          </a:p>
          <a:p>
            <a:r>
              <a:rPr kumimoji="1" lang="ja-JP" altLang="en-US" sz="1600" dirty="0" smtClean="0"/>
              <a:t>（</a:t>
            </a:r>
            <a:r>
              <a:rPr lang="ja-JP" altLang="en-US" sz="1600" dirty="0"/>
              <a:t>まだ</a:t>
            </a:r>
            <a:r>
              <a:rPr lang="ja-JP" altLang="en-US" sz="1600" dirty="0" smtClean="0"/>
              <a:t>、載っていない。とりあえず</a:t>
            </a:r>
            <a:r>
              <a:rPr lang="en-US" altLang="ja-JP" sz="1600" dirty="0" smtClean="0"/>
              <a:t>32ch</a:t>
            </a:r>
            <a:r>
              <a:rPr lang="ja-JP" altLang="en-US" sz="1600" dirty="0" smtClean="0"/>
              <a:t>載せる。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843" y="3362216"/>
            <a:ext cx="3931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660keV</a:t>
            </a:r>
            <a:r>
              <a:rPr kumimoji="1" lang="ja-JP" altLang="en-US" sz="2000" dirty="0" smtClean="0"/>
              <a:t>ガンマ線</a:t>
            </a:r>
            <a:r>
              <a:rPr lang="ja-JP" altLang="en-US" sz="2000" dirty="0" smtClean="0"/>
              <a:t>を測る予定</a:t>
            </a:r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MPPC</a:t>
            </a:r>
            <a:r>
              <a:rPr kumimoji="1" lang="ja-JP" altLang="en-US" sz="2000" dirty="0" smtClean="0"/>
              <a:t>多チャンネルなので、トラックイメージも見える</a:t>
            </a:r>
            <a:r>
              <a:rPr lang="en-US" altLang="ja-JP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反対</a:t>
            </a:r>
            <a:r>
              <a:rPr lang="ja-JP" altLang="en-US" sz="2000" dirty="0"/>
              <a:t>側に</a:t>
            </a:r>
            <a:r>
              <a:rPr lang="ja-JP" altLang="en-US" sz="2000" dirty="0" smtClean="0"/>
              <a:t>は高圧対応</a:t>
            </a:r>
            <a:r>
              <a:rPr lang="en-US" altLang="ja-JP" sz="2000" dirty="0" smtClean="0"/>
              <a:t>PMT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アウトガス対策も強化</a:t>
            </a:r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000" dirty="0" smtClean="0"/>
              <a:t>キセノンの回収系も</a:t>
            </a:r>
            <a:endParaRPr kumimoji="1" lang="en-US" altLang="ja-JP" sz="2000" dirty="0" smtClean="0"/>
          </a:p>
        </p:txBody>
      </p:sp>
      <p:pic>
        <p:nvPicPr>
          <p:cNvPr id="11" name="Picture 6" descr="C:\Users\kiseki\Documents\AXEL\写真\20140821_恒温ケース・メッシュ\IMAG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76" y="121800"/>
            <a:ext cx="2458848" cy="147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05066"/>
            <a:ext cx="8229600" cy="576262"/>
          </a:xfrm>
        </p:spPr>
        <p:txBody>
          <a:bodyPr/>
          <a:lstStyle/>
          <a:p>
            <a:r>
              <a:rPr kumimoji="1" lang="ja-JP" altLang="en-US" dirty="0" smtClean="0"/>
              <a:t>その他、</a:t>
            </a:r>
            <a:r>
              <a:rPr kumimoji="1" lang="en-US" altLang="ja-JP" dirty="0" smtClean="0"/>
              <a:t>ongoing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R&amp;D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527265" y="462761"/>
            <a:ext cx="6060959" cy="49104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/>
              <a:t>MPPC</a:t>
            </a:r>
          </a:p>
          <a:p>
            <a:pPr lvl="1">
              <a:buFontTx/>
              <a:buChar char="-"/>
            </a:pPr>
            <a:r>
              <a:rPr lang="en-US" altLang="ja-JP" dirty="0" smtClean="0"/>
              <a:t>need UV(~170nm) sensitive</a:t>
            </a:r>
          </a:p>
          <a:p>
            <a:pPr lvl="2">
              <a:buFontTx/>
              <a:buChar char="-"/>
            </a:pPr>
            <a:r>
              <a:rPr lang="ja-JP" altLang="en-US" dirty="0" smtClean="0"/>
              <a:t>浜ホトと</a:t>
            </a:r>
            <a:r>
              <a:rPr lang="en-US" altLang="ja-JP" dirty="0" smtClean="0"/>
              <a:t>MEG</a:t>
            </a:r>
            <a:r>
              <a:rPr lang="ja-JP" altLang="en-US" dirty="0" smtClean="0"/>
              <a:t>実験が非常に高感度なものの開発に成功</a:t>
            </a:r>
            <a:endParaRPr lang="en-US" altLang="ja-JP" dirty="0" smtClean="0"/>
          </a:p>
          <a:p>
            <a:pPr lvl="1">
              <a:buFontTx/>
              <a:buChar char="-"/>
            </a:pPr>
            <a:r>
              <a:rPr lang="ja-JP" altLang="en-US" dirty="0" smtClean="0"/>
              <a:t>低バックグランド</a:t>
            </a:r>
            <a:endParaRPr lang="en-US" altLang="ja-JP" dirty="0" smtClean="0"/>
          </a:p>
          <a:p>
            <a:pPr lvl="2">
              <a:buFontTx/>
              <a:buChar char="-"/>
            </a:pPr>
            <a:r>
              <a:rPr kumimoji="1" lang="en-US" altLang="ja-JP" dirty="0" err="1" smtClean="0"/>
              <a:t>nEXO</a:t>
            </a:r>
            <a:r>
              <a:rPr kumimoji="1" lang="ja-JP" altLang="en-US" dirty="0" smtClean="0"/>
              <a:t>と一緒に浜ホトに相談</a:t>
            </a:r>
            <a:endParaRPr kumimoji="1" lang="en-US" altLang="ja-JP" dirty="0" smtClean="0"/>
          </a:p>
          <a:p>
            <a:pPr lvl="1">
              <a:buFontTx/>
              <a:buChar char="-"/>
            </a:pPr>
            <a:r>
              <a:rPr kumimoji="1" lang="ja-JP" altLang="en-US" dirty="0" smtClean="0"/>
              <a:t>大光量</a:t>
            </a:r>
            <a:r>
              <a:rPr kumimoji="1" lang="en-US" altLang="ja-JP" dirty="0" smtClean="0"/>
              <a:t>(10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~10</a:t>
            </a:r>
            <a:r>
              <a:rPr kumimoji="1" lang="en-US" altLang="ja-JP" baseline="30000" dirty="0" smtClean="0"/>
              <a:t>6 </a:t>
            </a:r>
            <a:r>
              <a:rPr lang="en-US" altLang="ja-JP" dirty="0" smtClean="0"/>
              <a:t>photons)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応答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放電対策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ja-JP" altLang="en-US" dirty="0" smtClean="0"/>
              <a:t>電極をエッチング加工にしてみた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/>
              <a:t>PMT</a:t>
            </a:r>
          </a:p>
          <a:p>
            <a:pPr lvl="1"/>
            <a:r>
              <a:rPr lang="en-US" altLang="ja-JP" dirty="0" smtClean="0"/>
              <a:t>R&amp;D</a:t>
            </a:r>
            <a:r>
              <a:rPr lang="ja-JP" altLang="en-US" dirty="0" smtClean="0"/>
              <a:t>用に浜ホト </a:t>
            </a:r>
            <a:r>
              <a:rPr lang="en-US" altLang="ja-JP" dirty="0" smtClean="0"/>
              <a:t>R8520-406</a:t>
            </a:r>
            <a:r>
              <a:rPr lang="ja-JP" altLang="en-US" dirty="0" smtClean="0"/>
              <a:t>を購入予定</a:t>
            </a:r>
            <a:endParaRPr lang="en-US" altLang="ja-JP" dirty="0" smtClean="0"/>
          </a:p>
          <a:p>
            <a:pPr lvl="2"/>
            <a:r>
              <a:rPr lang="en-US" altLang="ja-JP" dirty="0" err="1"/>
              <a:t>Liq.Xe</a:t>
            </a:r>
            <a:r>
              <a:rPr lang="ja-JP" altLang="en-US" dirty="0" smtClean="0"/>
              <a:t>用で低バックグランド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10</a:t>
            </a:r>
            <a:r>
              <a:rPr lang="ja-JP" altLang="en-US" dirty="0" smtClean="0"/>
              <a:t>気圧対応で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回路</a:t>
            </a:r>
            <a:endParaRPr lang="en-US" altLang="ja-JP" dirty="0"/>
          </a:p>
          <a:p>
            <a:pPr lvl="1">
              <a:buFontTx/>
              <a:buChar char="-"/>
            </a:pPr>
            <a:r>
              <a:rPr lang="en-US" altLang="ja-JP" dirty="0" smtClean="0"/>
              <a:t>T2K</a:t>
            </a:r>
            <a:r>
              <a:rPr lang="ja-JP" altLang="en-US" dirty="0" smtClean="0"/>
              <a:t>で実績のある</a:t>
            </a:r>
            <a:r>
              <a:rPr lang="en-US" altLang="ja-JP" dirty="0" smtClean="0"/>
              <a:t>AFTER chip</a:t>
            </a:r>
            <a:r>
              <a:rPr lang="ja-JP" altLang="en-US" dirty="0" smtClean="0"/>
              <a:t>を使うことを検討中</a:t>
            </a:r>
            <a:endParaRPr lang="en-US" altLang="ja-JP" dirty="0" smtClean="0"/>
          </a:p>
          <a:p>
            <a:pPr lvl="2">
              <a:buFontTx/>
              <a:buChar char="-"/>
            </a:pPr>
            <a:r>
              <a:rPr lang="en-US" altLang="ja-JP" dirty="0" smtClean="0"/>
              <a:t>511 switched capacitor array</a:t>
            </a:r>
          </a:p>
          <a:p>
            <a:pPr lvl="1"/>
            <a:endParaRPr lang="en-US" altLang="ja-JP" dirty="0" smtClean="0"/>
          </a:p>
        </p:txBody>
      </p:sp>
      <p:pic>
        <p:nvPicPr>
          <p:cNvPr id="5" name="Picture 8" descr="C:\Users\kiseki\Documents\AXEL\写真\20140723顕微鏡\A002 - 20140723_204329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2236" y="4955313"/>
            <a:ext cx="1446068" cy="1498023"/>
          </a:xfrm>
          <a:prstGeom prst="rect">
            <a:avLst/>
          </a:prstGeom>
          <a:noFill/>
        </p:spPr>
      </p:pic>
      <p:pic>
        <p:nvPicPr>
          <p:cNvPr id="6" name="Picture 2" descr="C:\Users\kiseki\Documents\AXEL\写真\20140601\IMAG0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16632"/>
            <a:ext cx="2351260" cy="1568632"/>
          </a:xfrm>
          <a:prstGeom prst="rect">
            <a:avLst/>
          </a:prstGeom>
          <a:noFill/>
        </p:spPr>
      </p:pic>
      <p:pic>
        <p:nvPicPr>
          <p:cNvPr id="7" name="EL7_17.pd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709" y="1731848"/>
            <a:ext cx="4071758" cy="212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40" y="4115901"/>
            <a:ext cx="1870364" cy="22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597267"/>
            <a:ext cx="8229600" cy="928077"/>
          </a:xfrm>
        </p:spPr>
        <p:txBody>
          <a:bodyPr/>
          <a:lstStyle/>
          <a:p>
            <a:r>
              <a:rPr kumimoji="1" lang="ja-JP" altLang="en-US" dirty="0" smtClean="0"/>
              <a:t>実現化のための最重要課題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ELCC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Proof-of-Principle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827584" y="1072030"/>
            <a:ext cx="3833706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827584" y="1288054"/>
            <a:ext cx="3833706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827584" y="1432070"/>
            <a:ext cx="416575" cy="196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91680" y="1432070"/>
            <a:ext cx="416575" cy="196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43257" y="1432070"/>
            <a:ext cx="416575" cy="196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35345" y="1432070"/>
            <a:ext cx="416575" cy="196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1359908" y="404664"/>
            <a:ext cx="1123860" cy="1125771"/>
            <a:chOff x="1359908" y="404664"/>
            <a:chExt cx="1123860" cy="1125771"/>
          </a:xfrm>
        </p:grpSpPr>
        <p:cxnSp>
          <p:nvCxnSpPr>
            <p:cNvPr id="13" name="直線矢印コネクタ 12"/>
            <p:cNvCxnSpPr/>
            <p:nvPr/>
          </p:nvCxnSpPr>
          <p:spPr>
            <a:xfrm>
              <a:off x="1879240" y="404664"/>
              <a:ext cx="0" cy="88826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1879240" y="620688"/>
              <a:ext cx="0" cy="2281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>
              <a:off x="1475656" y="1170395"/>
              <a:ext cx="372240" cy="360040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1879240" y="1170395"/>
              <a:ext cx="460512" cy="360040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H="1">
              <a:off x="1795824" y="1170395"/>
              <a:ext cx="104144" cy="261675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1899967" y="1170395"/>
              <a:ext cx="151753" cy="261675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>
              <a:off x="1359908" y="1170395"/>
              <a:ext cx="519332" cy="207037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1879240" y="1072030"/>
              <a:ext cx="604528" cy="360040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/>
          <p:cNvSpPr/>
          <p:nvPr/>
        </p:nvSpPr>
        <p:spPr>
          <a:xfrm>
            <a:off x="4227433" y="1432070"/>
            <a:ext cx="416575" cy="196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/>
          <p:cNvGrpSpPr/>
          <p:nvPr/>
        </p:nvGrpSpPr>
        <p:grpSpPr>
          <a:xfrm>
            <a:off x="3442242" y="458699"/>
            <a:ext cx="1123860" cy="1125771"/>
            <a:chOff x="1359908" y="404664"/>
            <a:chExt cx="1123860" cy="1125771"/>
          </a:xfrm>
        </p:grpSpPr>
        <p:cxnSp>
          <p:nvCxnSpPr>
            <p:cNvPr id="40" name="直線矢印コネクタ 39"/>
            <p:cNvCxnSpPr/>
            <p:nvPr/>
          </p:nvCxnSpPr>
          <p:spPr>
            <a:xfrm>
              <a:off x="1879240" y="404664"/>
              <a:ext cx="0" cy="88826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1879240" y="620688"/>
              <a:ext cx="0" cy="2281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H="1">
              <a:off x="1475656" y="1170395"/>
              <a:ext cx="372240" cy="360040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1879240" y="1170395"/>
              <a:ext cx="460512" cy="360040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1795824" y="1170395"/>
              <a:ext cx="104144" cy="261675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1899967" y="1170395"/>
              <a:ext cx="151753" cy="261675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>
              <a:off x="1359908" y="1170395"/>
              <a:ext cx="519332" cy="207037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1879240" y="1072030"/>
              <a:ext cx="604528" cy="360040"/>
            </a:xfrm>
            <a:prstGeom prst="straightConnector1">
              <a:avLst/>
            </a:prstGeom>
            <a:ln w="190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728905" y="1700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MPPC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496" y="620688"/>
            <a:ext cx="739988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mesh</a:t>
            </a:r>
            <a:endParaRPr kumimoji="1" lang="ja-JP" altLang="en-US" dirty="0"/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611560" y="902831"/>
            <a:ext cx="216024" cy="16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611560" y="902831"/>
            <a:ext cx="216024" cy="349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4865375" y="774376"/>
            <a:ext cx="359505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単</a:t>
            </a:r>
            <a:r>
              <a:rPr lang="ja-JP" altLang="en-US" dirty="0" smtClean="0"/>
              <a:t>に</a:t>
            </a:r>
            <a:r>
              <a:rPr lang="en-US" altLang="ja-JP" dirty="0" smtClean="0"/>
              <a:t>MPPC</a:t>
            </a:r>
            <a:r>
              <a:rPr lang="ja-JP" altLang="en-US" dirty="0" smtClean="0"/>
              <a:t>を並べるだけでは、電子がどこに来たかで、光量が変ってしまう→エネルギー分解能の悪化</a:t>
            </a:r>
            <a:endParaRPr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なので、</a:t>
            </a:r>
            <a:r>
              <a:rPr kumimoji="1" lang="en-US" altLang="ja-JP" dirty="0" smtClean="0"/>
              <a:t>NEXT</a:t>
            </a:r>
            <a:r>
              <a:rPr kumimoji="1" lang="ja-JP" altLang="en-US" dirty="0" smtClean="0"/>
              <a:t>では、エネルギーはチェンバーの反対側に置いた</a:t>
            </a:r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で測っている（のだと思う））</a:t>
            </a:r>
            <a:endParaRPr kumimoji="1" lang="ja-JP" altLang="en-US" dirty="0"/>
          </a:p>
        </p:txBody>
      </p:sp>
      <p:grpSp>
        <p:nvGrpSpPr>
          <p:cNvPr id="86" name="グループ化 85"/>
          <p:cNvGrpSpPr/>
          <p:nvPr/>
        </p:nvGrpSpPr>
        <p:grpSpPr>
          <a:xfrm>
            <a:off x="440444" y="2514666"/>
            <a:ext cx="2669152" cy="2786542"/>
            <a:chOff x="6022779" y="1137405"/>
            <a:chExt cx="2426502" cy="3371715"/>
          </a:xfrm>
        </p:grpSpPr>
        <p:sp>
          <p:nvSpPr>
            <p:cNvPr id="87" name="正方形/長方形 86"/>
            <p:cNvSpPr/>
            <p:nvPr/>
          </p:nvSpPr>
          <p:spPr>
            <a:xfrm>
              <a:off x="6383351" y="3200999"/>
              <a:ext cx="595107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854174" y="3195776"/>
              <a:ext cx="595107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7098366" y="4130415"/>
              <a:ext cx="648072" cy="3787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/>
                <a:t>MPPC</a:t>
              </a:r>
              <a:endParaRPr kumimoji="1" lang="ja-JP" altLang="en-US" sz="1400" dirty="0"/>
            </a:p>
          </p:txBody>
        </p:sp>
        <p:cxnSp>
          <p:nvCxnSpPr>
            <p:cNvPr id="90" name="直線コネクタ 89"/>
            <p:cNvCxnSpPr/>
            <p:nvPr/>
          </p:nvCxnSpPr>
          <p:spPr>
            <a:xfrm flipH="1">
              <a:off x="7415354" y="1154389"/>
              <a:ext cx="7048" cy="285067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フリーフォーム 90"/>
            <p:cNvSpPr/>
            <p:nvPr/>
          </p:nvSpPr>
          <p:spPr>
            <a:xfrm>
              <a:off x="7246635" y="1179771"/>
              <a:ext cx="114253" cy="2886511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16542 w 217870"/>
                <a:gd name="connsiteY0" fmla="*/ 0 h 2886511"/>
                <a:gd name="connsiteX1" fmla="*/ 7196 w 217870"/>
                <a:gd name="connsiteY1" fmla="*/ 1291073 h 2886511"/>
                <a:gd name="connsiteX2" fmla="*/ 131020 w 217870"/>
                <a:gd name="connsiteY2" fmla="*/ 1748274 h 2886511"/>
                <a:gd name="connsiteX3" fmla="*/ 202458 w 217870"/>
                <a:gd name="connsiteY3" fmla="*/ 1986399 h 2886511"/>
                <a:gd name="connsiteX4" fmla="*/ 216745 w 217870"/>
                <a:gd name="connsiteY4" fmla="*/ 2476936 h 2886511"/>
                <a:gd name="connsiteX5" fmla="*/ 183408 w 217870"/>
                <a:gd name="connsiteY5" fmla="*/ 2886511 h 288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870" h="2886511">
                  <a:moveTo>
                    <a:pt x="16542" y="0"/>
                  </a:moveTo>
                  <a:cubicBezTo>
                    <a:pt x="12573" y="716359"/>
                    <a:pt x="-11884" y="999694"/>
                    <a:pt x="7196" y="1291073"/>
                  </a:cubicBezTo>
                  <a:cubicBezTo>
                    <a:pt x="26276" y="1582452"/>
                    <a:pt x="98476" y="1632386"/>
                    <a:pt x="131020" y="1748274"/>
                  </a:cubicBezTo>
                  <a:cubicBezTo>
                    <a:pt x="163564" y="1864162"/>
                    <a:pt x="188171" y="1864955"/>
                    <a:pt x="202458" y="1986399"/>
                  </a:cubicBezTo>
                  <a:cubicBezTo>
                    <a:pt x="216746" y="2107843"/>
                    <a:pt x="219920" y="2326917"/>
                    <a:pt x="216745" y="2476936"/>
                  </a:cubicBezTo>
                  <a:cubicBezTo>
                    <a:pt x="213570" y="2626955"/>
                    <a:pt x="203252" y="2744430"/>
                    <a:pt x="183408" y="28865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7020477" y="1150575"/>
              <a:ext cx="283325" cy="2899683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  <a:gd name="connsiteX0" fmla="*/ 2083 w 283325"/>
                <a:gd name="connsiteY0" fmla="*/ 0 h 2899683"/>
                <a:gd name="connsiteX1" fmla="*/ 11609 w 283325"/>
                <a:gd name="connsiteY1" fmla="*/ 1304245 h 2899683"/>
                <a:gd name="connsiteX2" fmla="*/ 77350 w 283325"/>
                <a:gd name="connsiteY2" fmla="*/ 1677458 h 2899683"/>
                <a:gd name="connsiteX3" fmla="*/ 192583 w 283325"/>
                <a:gd name="connsiteY3" fmla="*/ 1832883 h 2899683"/>
                <a:gd name="connsiteX4" fmla="*/ 278309 w 283325"/>
                <a:gd name="connsiteY4" fmla="*/ 2013858 h 2899683"/>
                <a:gd name="connsiteX5" fmla="*/ 264021 w 283325"/>
                <a:gd name="connsiteY5" fmla="*/ 2499633 h 2899683"/>
                <a:gd name="connsiteX6" fmla="*/ 187821 w 283325"/>
                <a:gd name="connsiteY6" fmla="*/ 2899683 h 289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2899683">
                  <a:moveTo>
                    <a:pt x="2083" y="0"/>
                  </a:moveTo>
                  <a:cubicBezTo>
                    <a:pt x="-1886" y="716359"/>
                    <a:pt x="-936" y="1024669"/>
                    <a:pt x="11609" y="1304245"/>
                  </a:cubicBezTo>
                  <a:cubicBezTo>
                    <a:pt x="24154" y="1583821"/>
                    <a:pt x="56713" y="1601258"/>
                    <a:pt x="77350" y="1677458"/>
                  </a:cubicBezTo>
                  <a:cubicBezTo>
                    <a:pt x="97987" y="1753658"/>
                    <a:pt x="159090" y="1776816"/>
                    <a:pt x="192583" y="1832883"/>
                  </a:cubicBezTo>
                  <a:cubicBezTo>
                    <a:pt x="226076" y="1888950"/>
                    <a:pt x="266403" y="1902733"/>
                    <a:pt x="278309" y="2013858"/>
                  </a:cubicBezTo>
                  <a:cubicBezTo>
                    <a:pt x="290215" y="2124983"/>
                    <a:pt x="279102" y="2351996"/>
                    <a:pt x="264021" y="2499633"/>
                  </a:cubicBezTo>
                  <a:cubicBezTo>
                    <a:pt x="248940" y="2647270"/>
                    <a:pt x="207665" y="2757602"/>
                    <a:pt x="187821" y="289968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 flipH="1">
              <a:off x="7454021" y="1141648"/>
              <a:ext cx="144016" cy="2886509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25262"/>
                <a:gd name="connsiteY0" fmla="*/ 0 h 2886510"/>
                <a:gd name="connsiteX1" fmla="*/ 14588 w 225262"/>
                <a:gd name="connsiteY1" fmla="*/ 1291072 h 2886510"/>
                <a:gd name="connsiteX2" fmla="*/ 138412 w 225262"/>
                <a:gd name="connsiteY2" fmla="*/ 1748273 h 2886510"/>
                <a:gd name="connsiteX3" fmla="*/ 209850 w 225262"/>
                <a:gd name="connsiteY3" fmla="*/ 1986398 h 2886510"/>
                <a:gd name="connsiteX4" fmla="*/ 224137 w 225262"/>
                <a:gd name="connsiteY4" fmla="*/ 2476935 h 2886510"/>
                <a:gd name="connsiteX5" fmla="*/ 190800 w 225262"/>
                <a:gd name="connsiteY5" fmla="*/ 2886510 h 288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2886510">
                  <a:moveTo>
                    <a:pt x="5062" y="0"/>
                  </a:moveTo>
                  <a:cubicBezTo>
                    <a:pt x="1093" y="716359"/>
                    <a:pt x="-7637" y="999693"/>
                    <a:pt x="14588" y="1291072"/>
                  </a:cubicBezTo>
                  <a:cubicBezTo>
                    <a:pt x="36813" y="1582451"/>
                    <a:pt x="105868" y="1632385"/>
                    <a:pt x="138412" y="1748273"/>
                  </a:cubicBezTo>
                  <a:cubicBezTo>
                    <a:pt x="170956" y="1864161"/>
                    <a:pt x="195563" y="1864954"/>
                    <a:pt x="209850" y="1986398"/>
                  </a:cubicBezTo>
                  <a:cubicBezTo>
                    <a:pt x="224138" y="2107842"/>
                    <a:pt x="227312" y="2326916"/>
                    <a:pt x="224137" y="2476935"/>
                  </a:cubicBezTo>
                  <a:cubicBezTo>
                    <a:pt x="220962" y="2626954"/>
                    <a:pt x="210644" y="2744429"/>
                    <a:pt x="190800" y="28865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/>
            <p:cNvSpPr/>
            <p:nvPr/>
          </p:nvSpPr>
          <p:spPr>
            <a:xfrm flipH="1">
              <a:off x="7511177" y="1137405"/>
              <a:ext cx="273111" cy="2912852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  <a:gd name="connsiteX0" fmla="*/ 2083 w 283325"/>
                <a:gd name="connsiteY0" fmla="*/ 0 h 2912853"/>
                <a:gd name="connsiteX1" fmla="*/ 11609 w 283325"/>
                <a:gd name="connsiteY1" fmla="*/ 1317415 h 2912853"/>
                <a:gd name="connsiteX2" fmla="*/ 77350 w 283325"/>
                <a:gd name="connsiteY2" fmla="*/ 1690628 h 2912853"/>
                <a:gd name="connsiteX3" fmla="*/ 192583 w 283325"/>
                <a:gd name="connsiteY3" fmla="*/ 1846053 h 2912853"/>
                <a:gd name="connsiteX4" fmla="*/ 278309 w 283325"/>
                <a:gd name="connsiteY4" fmla="*/ 2027028 h 2912853"/>
                <a:gd name="connsiteX5" fmla="*/ 264021 w 283325"/>
                <a:gd name="connsiteY5" fmla="*/ 2512803 h 2912853"/>
                <a:gd name="connsiteX6" fmla="*/ 187821 w 283325"/>
                <a:gd name="connsiteY6" fmla="*/ 2912853 h 29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2912853">
                  <a:moveTo>
                    <a:pt x="2083" y="0"/>
                  </a:moveTo>
                  <a:cubicBezTo>
                    <a:pt x="-1886" y="716359"/>
                    <a:pt x="-936" y="1035644"/>
                    <a:pt x="11609" y="1317415"/>
                  </a:cubicBezTo>
                  <a:cubicBezTo>
                    <a:pt x="24154" y="1599186"/>
                    <a:pt x="56713" y="1614428"/>
                    <a:pt x="77350" y="1690628"/>
                  </a:cubicBezTo>
                  <a:cubicBezTo>
                    <a:pt x="97987" y="1766828"/>
                    <a:pt x="159090" y="1789986"/>
                    <a:pt x="192583" y="1846053"/>
                  </a:cubicBezTo>
                  <a:cubicBezTo>
                    <a:pt x="226076" y="1902120"/>
                    <a:pt x="266403" y="1915903"/>
                    <a:pt x="278309" y="2027028"/>
                  </a:cubicBezTo>
                  <a:cubicBezTo>
                    <a:pt x="290215" y="2138153"/>
                    <a:pt x="279102" y="2365166"/>
                    <a:pt x="264021" y="2512803"/>
                  </a:cubicBezTo>
                  <a:cubicBezTo>
                    <a:pt x="248940" y="2660440"/>
                    <a:pt x="207665" y="2770772"/>
                    <a:pt x="187821" y="29128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 flipH="1">
              <a:off x="7020477" y="3773786"/>
              <a:ext cx="336321" cy="7200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>
              <a:stCxn id="92" idx="5"/>
            </p:cNvCxnSpPr>
            <p:nvPr/>
          </p:nvCxnSpPr>
          <p:spPr>
            <a:xfrm flipV="1">
              <a:off x="7284498" y="3418187"/>
              <a:ext cx="501074" cy="23202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 flipH="1">
              <a:off x="7647732" y="3418185"/>
              <a:ext cx="136556" cy="64809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flipH="1">
              <a:off x="7338076" y="3581135"/>
              <a:ext cx="330268" cy="423929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>
              <a:endCxn id="92" idx="6"/>
            </p:cNvCxnSpPr>
            <p:nvPr/>
          </p:nvCxnSpPr>
          <p:spPr>
            <a:xfrm>
              <a:off x="7020477" y="3870238"/>
              <a:ext cx="187821" cy="1800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H="1">
              <a:off x="7475718" y="3861048"/>
              <a:ext cx="120618" cy="20790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V="1">
              <a:off x="7818824" y="3221182"/>
              <a:ext cx="0" cy="73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V="1">
              <a:off x="6987980" y="3212976"/>
              <a:ext cx="0" cy="73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6385282" y="3186162"/>
              <a:ext cx="7906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7631906" y="3186162"/>
              <a:ext cx="7906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6423859" y="3974190"/>
              <a:ext cx="195908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/>
            <p:cNvCxnSpPr/>
            <p:nvPr/>
          </p:nvCxnSpPr>
          <p:spPr>
            <a:xfrm>
              <a:off x="7020477" y="171355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7242760" y="1712750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7411715" y="170724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>
              <a:off x="7594487" y="1704437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>
              <a:off x="7785572" y="1724635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テキスト ボックス 111"/>
            <p:cNvSpPr txBox="1"/>
            <p:nvPr/>
          </p:nvSpPr>
          <p:spPr>
            <a:xfrm>
              <a:off x="6022779" y="2386475"/>
              <a:ext cx="1141509" cy="693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electrode w/ hole</a:t>
              </a:r>
              <a:endParaRPr kumimoji="1" lang="ja-JP" altLang="en-US" dirty="0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6230100" y="3937112"/>
              <a:ext cx="703748" cy="35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mesh</a:t>
              </a:r>
              <a:endParaRPr kumimoji="1" lang="ja-JP" altLang="en-US" dirty="0"/>
            </a:p>
          </p:txBody>
        </p:sp>
      </p:grpSp>
      <p:sp>
        <p:nvSpPr>
          <p:cNvPr id="115" name="テキスト ボックス 114"/>
          <p:cNvSpPr txBox="1"/>
          <p:nvPr/>
        </p:nvSpPr>
        <p:spPr>
          <a:xfrm>
            <a:off x="3750669" y="3293272"/>
            <a:ext cx="3908638" cy="99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ELCC: </a:t>
            </a:r>
            <a:r>
              <a:rPr kumimoji="1" lang="ja-JP" altLang="en-US" dirty="0" smtClean="0"/>
              <a:t>電子をセルに集める。</a:t>
            </a:r>
            <a:r>
              <a:rPr lang="ja-JP" altLang="en-US" dirty="0" smtClean="0"/>
              <a:t>集めた後の</a:t>
            </a:r>
            <a:r>
              <a:rPr lang="en-US" altLang="ja-JP" dirty="0" smtClean="0"/>
              <a:t>EL</a:t>
            </a:r>
            <a:r>
              <a:rPr lang="ja-JP" altLang="en-US" dirty="0" smtClean="0"/>
              <a:t>光の発生、収集が一応であれば、エネルギー分解能を悪化させない。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958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dirty="0" smtClean="0"/>
              <a:t>キセノンを使って</a:t>
            </a:r>
            <a:r>
              <a:rPr lang="en-US" altLang="ja-JP" sz="3600" dirty="0" smtClean="0"/>
              <a:t>0</a:t>
            </a:r>
            <a:r>
              <a:rPr lang="en-US" altLang="ja-JP" sz="3600" dirty="0" smtClean="0">
                <a:latin typeface="Symbol" panose="05050102010706020507" pitchFamily="18" charset="2"/>
              </a:rPr>
              <a:t>nbb</a:t>
            </a:r>
            <a:r>
              <a:rPr lang="ja-JP" altLang="en-US" sz="3600" dirty="0" smtClean="0"/>
              <a:t>崩壊探索することを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目指しています。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プロジェクトに名前を付けました。</a:t>
            </a:r>
            <a:endParaRPr kumimoji="1" lang="ja-JP" altLang="en-US" sz="36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5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824" y="5949280"/>
            <a:ext cx="8229600" cy="576262"/>
          </a:xfrm>
        </p:spPr>
        <p:txBody>
          <a:bodyPr/>
          <a:lstStyle/>
          <a:p>
            <a:r>
              <a:rPr kumimoji="1" lang="en-US" altLang="ja-JP" dirty="0" smtClean="0"/>
              <a:t>3D FEM</a:t>
            </a:r>
            <a:r>
              <a:rPr kumimoji="1" lang="ja-JP" altLang="en-US" dirty="0" smtClean="0"/>
              <a:t>による電場計算  </a:t>
            </a:r>
            <a:r>
              <a:rPr kumimoji="1" lang="en-US" altLang="ja-JP" dirty="0" smtClean="0"/>
              <a:t>by </a:t>
            </a:r>
            <a:r>
              <a:rPr lang="ja-JP" altLang="en-US" dirty="0" smtClean="0"/>
              <a:t>中村輝石</a:t>
            </a:r>
            <a:endParaRPr kumimoji="1" lang="ja-JP" altLang="en-US" dirty="0"/>
          </a:p>
        </p:txBody>
      </p:sp>
      <p:pic>
        <p:nvPicPr>
          <p:cNvPr id="3" name="Picture 2" descr="C:\Users\kiseki\Documents\AXEL\電場sim\result_images\02_20140811_voltage_scan\ep2_track_3100_3000_201408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8" t="3307" r="52749" b="68214"/>
          <a:stretch/>
        </p:blipFill>
        <p:spPr bwMode="auto">
          <a:xfrm>
            <a:off x="107504" y="89123"/>
            <a:ext cx="2402581" cy="233176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139952" y="336976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operation condition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1atm.  drift field  50V/cm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EL field    ~3kV/0.5cm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165" y="1628800"/>
            <a:ext cx="1160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電気</a:t>
            </a:r>
            <a:r>
              <a:rPr lang="ja-JP" altLang="en-US" dirty="0"/>
              <a:t>力線</a:t>
            </a:r>
            <a:endParaRPr kumimoji="1" lang="ja-JP" altLang="en-US" dirty="0"/>
          </a:p>
        </p:txBody>
      </p:sp>
      <p:pic>
        <p:nvPicPr>
          <p:cNvPr id="7" name="Picture 2" descr="C:\Users\kiseki\Documents\AXEL\電場sim\result_images\02_20140811_voltage_scan\ep2_result_3100_3000_201408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69856" r="75462" b="3382"/>
          <a:stretch/>
        </p:blipFill>
        <p:spPr bwMode="auto">
          <a:xfrm>
            <a:off x="3872591" y="116632"/>
            <a:ext cx="2643625" cy="2174575"/>
          </a:xfrm>
          <a:prstGeom prst="rect">
            <a:avLst/>
          </a:prstGeom>
          <a:noFill/>
        </p:spPr>
      </p:pic>
      <p:pic>
        <p:nvPicPr>
          <p:cNvPr id="9" name="Picture 2" descr="C:\Users\kiseki\Documents\AXEL\電場sim\result_images\02_20140811_voltage_scan\voltage_scan_20140811rm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8245"/>
          <a:stretch/>
        </p:blipFill>
        <p:spPr bwMode="auto">
          <a:xfrm>
            <a:off x="1300975" y="2525836"/>
            <a:ext cx="6727409" cy="2919388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7569228" y="3143294"/>
            <a:ext cx="1611284" cy="6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nonU</a:t>
            </a:r>
            <a:r>
              <a:rPr kumimoji="1" lang="en-US" altLang="ja-JP" dirty="0" err="1" smtClean="0"/>
              <a:t>niformity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rms</a:t>
            </a:r>
            <a:r>
              <a:rPr lang="en-US" altLang="ja-JP" dirty="0" smtClean="0"/>
              <a:t>(%))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91880" y="2132856"/>
            <a:ext cx="11326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セル</a:t>
            </a:r>
            <a:r>
              <a:rPr lang="ja-JP" altLang="en-US" sz="1600" dirty="0" smtClean="0"/>
              <a:t>中心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18219" y="2111084"/>
            <a:ext cx="639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境界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40121" y="116632"/>
            <a:ext cx="5904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境界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51879" y="116632"/>
            <a:ext cx="2356625" cy="946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 threshold</a:t>
            </a:r>
            <a:r>
              <a:rPr lang="ja-JP" altLang="en-US" dirty="0" smtClean="0"/>
              <a:t>以上</a:t>
            </a:r>
            <a:r>
              <a:rPr lang="ja-JP" altLang="en-US" dirty="0"/>
              <a:t>で</a:t>
            </a:r>
            <a:r>
              <a:rPr lang="ja-JP" altLang="en-US" dirty="0" smtClean="0"/>
              <a:t>の電場</a:t>
            </a:r>
            <a:r>
              <a:rPr lang="ja-JP" altLang="en-US" dirty="0"/>
              <a:t>長</a:t>
            </a:r>
            <a:endParaRPr lang="en-US" altLang="ja-JP" dirty="0" smtClean="0"/>
          </a:p>
          <a:p>
            <a:r>
              <a:rPr kumimoji="1" lang="en-US" altLang="ja-JP" dirty="0" smtClean="0"/>
              <a:t>(</a:t>
            </a:r>
            <a:r>
              <a:rPr lang="ja-JP" altLang="en-US" dirty="0" smtClean="0"/>
              <a:t>比例して</a:t>
            </a:r>
            <a:r>
              <a:rPr lang="en-US" altLang="ja-JP" dirty="0" smtClean="0"/>
              <a:t>EL</a:t>
            </a:r>
            <a:r>
              <a:rPr lang="ja-JP" altLang="en-US" dirty="0" smtClean="0"/>
              <a:t>光が発生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516216" y="188640"/>
            <a:ext cx="0" cy="1922444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228184" y="908720"/>
                <a:ext cx="8048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kumimoji="1" lang="en-US" altLang="ja-JP" sz="1600" dirty="0" smtClean="0"/>
                  <a:t>0.1%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908720"/>
                <a:ext cx="804804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1115616" y="5109567"/>
            <a:ext cx="36279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     0      50      100    150     200</a:t>
            </a:r>
            <a:r>
              <a:rPr lang="en-US" altLang="ja-JP" sz="1600" dirty="0"/>
              <a:t> </a:t>
            </a:r>
          </a:p>
          <a:p>
            <a:r>
              <a:rPr lang="en-US" altLang="ja-JP" sz="1600" dirty="0" smtClean="0"/>
              <a:t>                                              </a:t>
            </a:r>
            <a:r>
              <a:rPr lang="en-US" altLang="ja-JP" sz="1600" dirty="0" err="1" smtClean="0"/>
              <a:t>E</a:t>
            </a:r>
            <a:r>
              <a:rPr lang="en-US" altLang="ja-JP" sz="1600" baseline="-25000" dirty="0" err="1" smtClean="0"/>
              <a:t>drift</a:t>
            </a:r>
            <a:r>
              <a:rPr lang="en-US" altLang="ja-JP" sz="1600" baseline="-25000" dirty="0" smtClean="0"/>
              <a:t> </a:t>
            </a:r>
            <a:r>
              <a:rPr lang="en-US" altLang="ja-JP" sz="1600" dirty="0" smtClean="0"/>
              <a:t>(V/cm)    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9999" y="2708920"/>
            <a:ext cx="494066" cy="2913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en-US" altLang="ja-JP" sz="1600" dirty="0" smtClean="0"/>
              <a:t>100</a:t>
            </a:r>
          </a:p>
          <a:p>
            <a:pPr algn="r">
              <a:lnSpc>
                <a:spcPts val="2200"/>
              </a:lnSpc>
            </a:pPr>
            <a:endParaRPr lang="en-US" altLang="ja-JP" sz="1600" dirty="0" smtClean="0"/>
          </a:p>
          <a:p>
            <a:pPr algn="r">
              <a:lnSpc>
                <a:spcPts val="2200"/>
              </a:lnSpc>
            </a:pPr>
            <a:r>
              <a:rPr lang="en-US" altLang="ja-JP" sz="1600" dirty="0" smtClean="0"/>
              <a:t>90</a:t>
            </a:r>
          </a:p>
          <a:p>
            <a:pPr algn="r">
              <a:lnSpc>
                <a:spcPts val="2200"/>
              </a:lnSpc>
            </a:pPr>
            <a:endParaRPr lang="en-US" altLang="ja-JP" sz="1600" dirty="0"/>
          </a:p>
          <a:p>
            <a:pPr algn="r">
              <a:lnSpc>
                <a:spcPts val="2200"/>
              </a:lnSpc>
            </a:pPr>
            <a:r>
              <a:rPr lang="en-US" altLang="ja-JP" sz="1600" dirty="0" smtClean="0"/>
              <a:t>80</a:t>
            </a:r>
          </a:p>
          <a:p>
            <a:pPr algn="r">
              <a:lnSpc>
                <a:spcPts val="2200"/>
              </a:lnSpc>
            </a:pPr>
            <a:endParaRPr lang="en-US" altLang="ja-JP" sz="1600" dirty="0"/>
          </a:p>
          <a:p>
            <a:pPr algn="r">
              <a:lnSpc>
                <a:spcPts val="2200"/>
              </a:lnSpc>
            </a:pPr>
            <a:r>
              <a:rPr lang="en-US" altLang="ja-JP" sz="1600" dirty="0" smtClean="0"/>
              <a:t>70</a:t>
            </a:r>
          </a:p>
          <a:p>
            <a:pPr algn="r">
              <a:lnSpc>
                <a:spcPts val="2200"/>
              </a:lnSpc>
            </a:pPr>
            <a:endParaRPr lang="en-US" altLang="ja-JP" sz="1600" dirty="0"/>
          </a:p>
          <a:p>
            <a:pPr algn="r">
              <a:lnSpc>
                <a:spcPts val="2200"/>
              </a:lnSpc>
            </a:pPr>
            <a:r>
              <a:rPr lang="en-US" altLang="ja-JP" sz="1600" dirty="0" smtClean="0"/>
              <a:t>60</a:t>
            </a:r>
          </a:p>
          <a:p>
            <a:pPr algn="r">
              <a:lnSpc>
                <a:spcPts val="2200"/>
              </a:lnSpc>
            </a:pPr>
            <a:endParaRPr lang="en-US" altLang="ja-JP" sz="1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139999" y="2521646"/>
            <a:ext cx="494066" cy="259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24059" y="5113759"/>
            <a:ext cx="33311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     0      50      100    150     200</a:t>
            </a:r>
            <a:r>
              <a:rPr lang="en-US" altLang="ja-JP" sz="1600" dirty="0"/>
              <a:t> </a:t>
            </a:r>
          </a:p>
          <a:p>
            <a:r>
              <a:rPr lang="en-US" altLang="ja-JP" sz="1600" dirty="0" smtClean="0"/>
              <a:t>                                              </a:t>
            </a:r>
            <a:r>
              <a:rPr lang="en-US" altLang="ja-JP" sz="1600" dirty="0" err="1" smtClean="0"/>
              <a:t>E</a:t>
            </a:r>
            <a:r>
              <a:rPr lang="en-US" altLang="ja-JP" sz="1600" baseline="-25000" dirty="0" err="1" smtClean="0"/>
              <a:t>drift</a:t>
            </a:r>
            <a:r>
              <a:rPr lang="en-US" altLang="ja-JP" sz="1600" baseline="-25000" dirty="0" smtClean="0"/>
              <a:t> </a:t>
            </a:r>
            <a:r>
              <a:rPr lang="en-US" altLang="ja-JP" sz="1600" dirty="0" smtClean="0"/>
              <a:t>(V/cm)    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53736" y="2492896"/>
            <a:ext cx="278887" cy="2913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ja-JP" sz="1600" dirty="0"/>
              <a:t>2</a:t>
            </a:r>
            <a:endParaRPr kumimoji="1" lang="en-US" altLang="ja-JP" sz="1600" dirty="0" smtClean="0"/>
          </a:p>
          <a:p>
            <a:pPr algn="r">
              <a:lnSpc>
                <a:spcPts val="2200"/>
              </a:lnSpc>
            </a:pPr>
            <a:endParaRPr lang="en-US" altLang="ja-JP" sz="1600" dirty="0" smtClean="0"/>
          </a:p>
          <a:p>
            <a:pPr algn="r">
              <a:lnSpc>
                <a:spcPts val="2200"/>
              </a:lnSpc>
            </a:pPr>
            <a:endParaRPr lang="en-US" altLang="ja-JP" sz="1600" dirty="0" smtClean="0"/>
          </a:p>
          <a:p>
            <a:pPr algn="r">
              <a:lnSpc>
                <a:spcPts val="2200"/>
              </a:lnSpc>
            </a:pPr>
            <a:endParaRPr lang="en-US" altLang="ja-JP" sz="1600" dirty="0"/>
          </a:p>
          <a:p>
            <a:pPr algn="r">
              <a:lnSpc>
                <a:spcPts val="2200"/>
              </a:lnSpc>
            </a:pPr>
            <a:r>
              <a:rPr lang="en-US" altLang="ja-JP" sz="1600" dirty="0"/>
              <a:t>1</a:t>
            </a:r>
            <a:endParaRPr lang="en-US" altLang="ja-JP" sz="1600" dirty="0" smtClean="0"/>
          </a:p>
          <a:p>
            <a:pPr algn="r">
              <a:lnSpc>
                <a:spcPts val="2200"/>
              </a:lnSpc>
            </a:pPr>
            <a:endParaRPr lang="en-US" altLang="ja-JP" sz="1600" dirty="0"/>
          </a:p>
          <a:p>
            <a:pPr algn="r">
              <a:lnSpc>
                <a:spcPts val="2200"/>
              </a:lnSpc>
            </a:pPr>
            <a:endParaRPr lang="en-US" altLang="ja-JP" sz="1600" dirty="0" smtClean="0"/>
          </a:p>
          <a:p>
            <a:pPr algn="r">
              <a:lnSpc>
                <a:spcPts val="2200"/>
              </a:lnSpc>
            </a:pPr>
            <a:endParaRPr lang="en-US" altLang="ja-JP" sz="1600" dirty="0"/>
          </a:p>
          <a:p>
            <a:pPr algn="r">
              <a:lnSpc>
                <a:spcPts val="2200"/>
              </a:lnSpc>
            </a:pPr>
            <a:endParaRPr lang="en-US" altLang="ja-JP" sz="1600" dirty="0" smtClean="0"/>
          </a:p>
          <a:p>
            <a:pPr algn="r">
              <a:lnSpc>
                <a:spcPts val="2200"/>
              </a:lnSpc>
            </a:pPr>
            <a:r>
              <a:rPr lang="en-US" altLang="ja-JP" sz="1600" dirty="0" smtClean="0"/>
              <a:t>0</a:t>
            </a:r>
            <a:endParaRPr lang="en-US" altLang="ja-JP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3284984"/>
            <a:ext cx="114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overage</a:t>
            </a:r>
          </a:p>
          <a:p>
            <a:r>
              <a:rPr kumimoji="1" lang="en-US" altLang="ja-JP" sz="2000" dirty="0" smtClean="0"/>
              <a:t>(%)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91680" y="4007966"/>
            <a:ext cx="12961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E</a:t>
            </a:r>
            <a:r>
              <a:rPr kumimoji="1" lang="en-US" altLang="ja-JP" sz="1600" baseline="-25000" dirty="0" err="1" smtClean="0"/>
              <a:t>anode</a:t>
            </a:r>
            <a:endParaRPr kumimoji="1" lang="en-US" altLang="ja-JP" sz="1600" baseline="-25000" dirty="0" smtClean="0"/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1kV/0.5cm</a:t>
            </a:r>
          </a:p>
          <a:p>
            <a:r>
              <a:rPr kumimoji="1" lang="en-US" altLang="ja-JP" sz="1600" dirty="0" smtClean="0">
                <a:solidFill>
                  <a:srgbClr val="66FF66"/>
                </a:solidFill>
              </a:rPr>
              <a:t>2kV/0.5cm</a:t>
            </a:r>
          </a:p>
          <a:p>
            <a:r>
              <a:rPr lang="en-US" altLang="ja-JP" sz="1600" dirty="0" smtClean="0">
                <a:solidFill>
                  <a:srgbClr val="0000CC"/>
                </a:solidFill>
              </a:rPr>
              <a:t>3kV/0.5cm</a:t>
            </a:r>
            <a:endParaRPr kumimoji="1" lang="ja-JP" altLang="en-US" sz="1600" dirty="0">
              <a:solidFill>
                <a:srgbClr val="0000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6056" y="2636912"/>
            <a:ext cx="1296144" cy="979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E</a:t>
            </a:r>
            <a:r>
              <a:rPr kumimoji="1" lang="en-US" altLang="ja-JP" sz="1600" baseline="-25000" dirty="0" err="1" smtClean="0"/>
              <a:t>anode</a:t>
            </a:r>
            <a:endParaRPr kumimoji="1" lang="en-US" altLang="ja-JP" sz="1600" baseline="-25000" dirty="0" smtClean="0"/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1kV/0.5cm</a:t>
            </a:r>
          </a:p>
          <a:p>
            <a:r>
              <a:rPr kumimoji="1" lang="en-US" altLang="ja-JP" sz="1600" dirty="0" smtClean="0">
                <a:solidFill>
                  <a:srgbClr val="66FF66"/>
                </a:solidFill>
              </a:rPr>
              <a:t>2kV/0.5cm</a:t>
            </a:r>
          </a:p>
          <a:p>
            <a:r>
              <a:rPr lang="en-US" altLang="ja-JP" sz="1600" dirty="0" smtClean="0">
                <a:solidFill>
                  <a:srgbClr val="0000CC"/>
                </a:solidFill>
              </a:rPr>
              <a:t>3kV/0.5cm</a:t>
            </a:r>
            <a:endParaRPr kumimoji="1" lang="ja-JP" altLang="en-US" sz="1600" dirty="0">
              <a:solidFill>
                <a:srgbClr val="0000CC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31840" y="3505064"/>
            <a:ext cx="1625593" cy="355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operating point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2286794" y="2905892"/>
            <a:ext cx="1362231" cy="57606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944636" y="3861048"/>
            <a:ext cx="1563468" cy="118603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945649" y="5839543"/>
            <a:ext cx="2162855" cy="901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次</a:t>
            </a:r>
            <a:r>
              <a:rPr lang="ja-JP" altLang="en-US" dirty="0" smtClean="0"/>
              <a:t>は電子のドリフト、</a:t>
            </a:r>
            <a:r>
              <a:rPr lang="en-US" altLang="ja-JP" dirty="0" smtClean="0"/>
              <a:t>EL</a:t>
            </a:r>
            <a:r>
              <a:rPr lang="ja-JP" altLang="en-US" dirty="0" smtClean="0"/>
              <a:t>発生、</a:t>
            </a:r>
            <a:r>
              <a:rPr lang="en-US" altLang="ja-JP" dirty="0" smtClean="0"/>
              <a:t>EL</a:t>
            </a:r>
            <a:r>
              <a:rPr lang="ja-JP" altLang="en-US" dirty="0" smtClean="0"/>
              <a:t>検出のシミュレーション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6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Directional Dark-Matter Search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中村輝石君がやりたがっている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4168" y="548680"/>
            <a:ext cx="2668143" cy="446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ja-JP" altLang="en-US" sz="1800" dirty="0" smtClean="0"/>
              <a:t>電離電子とイオンの再結合の度合いでトラックの方向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電場に対する天頂角</a:t>
            </a:r>
            <a:r>
              <a:rPr lang="en-US" altLang="ja-JP" sz="1800" dirty="0" smtClean="0"/>
              <a:t>)</a:t>
            </a:r>
            <a:r>
              <a:rPr lang="ja-JP" altLang="en-US" sz="1800" dirty="0" smtClean="0"/>
              <a:t>を推定</a:t>
            </a:r>
            <a:endParaRPr lang="en-US" altLang="ja-JP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800" dirty="0" smtClean="0"/>
              <a:t>LBNL</a:t>
            </a:r>
            <a:r>
              <a:rPr lang="ja-JP" altLang="en-US" sz="1800" dirty="0" smtClean="0"/>
              <a:t>のグループは</a:t>
            </a:r>
            <a:r>
              <a:rPr lang="en-US" altLang="ja-JP" sz="1800" dirty="0" err="1" smtClean="0"/>
              <a:t>trimethylamine</a:t>
            </a:r>
            <a:r>
              <a:rPr lang="en-US" altLang="ja-JP" sz="1800" dirty="0" smtClean="0"/>
              <a:t>(TMA)</a:t>
            </a:r>
            <a:r>
              <a:rPr lang="ja-JP" altLang="en-US" sz="1800" dirty="0" smtClean="0"/>
              <a:t>を加えることで</a:t>
            </a:r>
            <a:r>
              <a:rPr lang="en-US" altLang="ja-JP" sz="1800" dirty="0" smtClean="0"/>
              <a:t>recombination</a:t>
            </a:r>
            <a:r>
              <a:rPr lang="ja-JP" altLang="en-US" sz="1800" dirty="0" smtClean="0"/>
              <a:t>を</a:t>
            </a:r>
            <a:r>
              <a:rPr lang="ja-JP" altLang="en-US" sz="1800" dirty="0"/>
              <a:t>増やそう</a:t>
            </a:r>
            <a:r>
              <a:rPr lang="ja-JP" altLang="en-US" sz="1800" dirty="0" smtClean="0"/>
              <a:t>と</a:t>
            </a:r>
            <a:r>
              <a:rPr lang="ja-JP" altLang="en-US" sz="1800" dirty="0"/>
              <a:t>している。</a:t>
            </a:r>
            <a:endParaRPr lang="en-US" altLang="ja-JP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800" dirty="0" smtClean="0"/>
              <a:t>我々のグループは、磁場を加えることで</a:t>
            </a:r>
            <a:r>
              <a:rPr lang="en-US" altLang="ja-JP" sz="1800" dirty="0" smtClean="0"/>
              <a:t>recombination</a:t>
            </a:r>
            <a:r>
              <a:rPr lang="ja-JP" altLang="en-US" sz="1800" dirty="0" smtClean="0"/>
              <a:t>を</a:t>
            </a:r>
            <a:r>
              <a:rPr lang="en-US" altLang="ja-JP" sz="1800" dirty="0" smtClean="0"/>
              <a:t>enhance</a:t>
            </a:r>
            <a:r>
              <a:rPr lang="ja-JP" altLang="en-US" sz="1800" dirty="0" smtClean="0"/>
              <a:t>することを提唱。</a:t>
            </a:r>
            <a:endParaRPr kumimoji="1" lang="ja-JP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5911797" cy="485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短期的目標   </a:t>
            </a:r>
            <a:r>
              <a:rPr lang="en-US" altLang="ja-JP" dirty="0" smtClean="0"/>
              <a:t>- </a:t>
            </a:r>
            <a:r>
              <a:rPr lang="ja-JP" altLang="en-US" dirty="0" smtClean="0"/>
              <a:t>まとめに代えて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1172" y="630571"/>
            <a:ext cx="8161657" cy="47188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H26</a:t>
            </a:r>
            <a:r>
              <a:rPr lang="ja-JP" altLang="en-US" sz="2400" dirty="0" smtClean="0"/>
              <a:t>年度</a:t>
            </a:r>
            <a:r>
              <a:rPr lang="en-US" altLang="ja-JP" sz="2400" dirty="0" smtClean="0"/>
              <a:t>~H27</a:t>
            </a:r>
            <a:r>
              <a:rPr lang="ja-JP" altLang="en-US" sz="2400" dirty="0" smtClean="0"/>
              <a:t>年度 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号機</a:t>
            </a:r>
            <a:r>
              <a:rPr kumimoji="1" lang="en-US" altLang="ja-JP" sz="2400" dirty="0" smtClean="0"/>
              <a:t>: 10</a:t>
            </a:r>
            <a:r>
              <a:rPr kumimoji="1" lang="ja-JP" altLang="en-US" sz="2400" dirty="0" smtClean="0"/>
              <a:t>気圧 </a:t>
            </a:r>
            <a:r>
              <a:rPr lang="en-US" altLang="ja-JP" sz="2400" dirty="0" smtClean="0"/>
              <a:t>230cm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 (=14g) MPPC 64ch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ELCC</a:t>
            </a:r>
            <a:r>
              <a:rPr lang="ja-JP" altLang="en-US" sz="2400" dirty="0" smtClean="0"/>
              <a:t>の原理実証、</a:t>
            </a:r>
            <a:r>
              <a:rPr lang="en-US" altLang="ja-JP" sz="2400" dirty="0" smtClean="0"/>
              <a:t>UV </a:t>
            </a:r>
            <a:r>
              <a:rPr lang="en-US" altLang="ja-JP" sz="2400" dirty="0" err="1" smtClean="0"/>
              <a:t>sensitve</a:t>
            </a:r>
            <a:r>
              <a:rPr lang="en-US" altLang="ja-JP" sz="2400" dirty="0" smtClean="0"/>
              <a:t> MPPC, 660keV</a:t>
            </a:r>
            <a:r>
              <a:rPr lang="ja-JP" altLang="en-US" sz="2400" dirty="0" err="1" smtClean="0"/>
              <a:t>での</a:t>
            </a:r>
            <a:r>
              <a:rPr lang="ja-JP" altLang="en-US" sz="2400" dirty="0" smtClean="0"/>
              <a:t>エネルギー分解能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H27</a:t>
            </a:r>
            <a:r>
              <a:rPr lang="ja-JP" altLang="en-US" sz="2400" dirty="0" smtClean="0"/>
              <a:t>年度</a:t>
            </a:r>
            <a:r>
              <a:rPr lang="en-US" altLang="ja-JP" sz="2400" dirty="0" smtClean="0"/>
              <a:t>~H28</a:t>
            </a:r>
            <a:r>
              <a:rPr lang="ja-JP" altLang="en-US" sz="2400" dirty="0" smtClean="0"/>
              <a:t>年度 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号機</a:t>
            </a:r>
            <a:r>
              <a:rPr lang="en-US" altLang="ja-JP" sz="2400" dirty="0" smtClean="0"/>
              <a:t>: 10</a:t>
            </a:r>
            <a:r>
              <a:rPr lang="ja-JP" altLang="en-US" sz="2400" dirty="0" smtClean="0"/>
              <a:t>気圧 </a:t>
            </a:r>
            <a:r>
              <a:rPr lang="en-US" altLang="ja-JP" sz="2400" dirty="0" smtClean="0"/>
              <a:t>0.15m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 (=9kg) MPPC 1,600ch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ASIC(AFTER)</a:t>
            </a:r>
            <a:r>
              <a:rPr lang="ja-JP" altLang="en-US" sz="2400" dirty="0" smtClean="0"/>
              <a:t>による多チャンネル読み出しボード、高電圧、キセノン循環、低放射化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nEXO</a:t>
            </a:r>
            <a:r>
              <a:rPr lang="ja-JP" altLang="en-US" sz="2400" dirty="0" smtClean="0"/>
              <a:t>と共同で低放射能</a:t>
            </a:r>
            <a:r>
              <a:rPr lang="en-US" altLang="ja-JP" sz="2400" dirty="0" smtClean="0"/>
              <a:t>MPPC</a:t>
            </a:r>
            <a:r>
              <a:rPr lang="ja-JP" altLang="en-US" sz="2400" dirty="0" smtClean="0"/>
              <a:t>開発</a:t>
            </a:r>
            <a:r>
              <a:rPr lang="en-US" altLang="ja-JP" sz="2400" dirty="0" smtClean="0"/>
              <a:t>), UV PMT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H28</a:t>
            </a:r>
            <a:r>
              <a:rPr kumimoji="1" lang="ja-JP" altLang="en-US" sz="2400" dirty="0" smtClean="0"/>
              <a:t>年度</a:t>
            </a:r>
            <a:r>
              <a:rPr kumimoji="1" lang="en-US" altLang="ja-JP" sz="2400" dirty="0" smtClean="0"/>
              <a:t>~H29</a:t>
            </a:r>
            <a:r>
              <a:rPr kumimoji="1" lang="ja-JP" altLang="en-US" sz="2400" dirty="0" smtClean="0"/>
              <a:t>年度</a:t>
            </a:r>
            <a:r>
              <a:rPr kumimoji="1" lang="en-US" altLang="ja-JP" sz="2400" dirty="0" smtClean="0"/>
              <a:t>: 5</a:t>
            </a:r>
            <a:r>
              <a:rPr kumimoji="1" lang="ja-JP" altLang="en-US" sz="2400" dirty="0" smtClean="0"/>
              <a:t>号機</a:t>
            </a:r>
            <a:r>
              <a:rPr lang="en-US" altLang="ja-JP" sz="2400" dirty="0" smtClean="0"/>
              <a:t>phase II: 30</a:t>
            </a:r>
            <a:r>
              <a:rPr lang="ja-JP" altLang="en-US" sz="2400" dirty="0" smtClean="0"/>
              <a:t>気圧 </a:t>
            </a:r>
            <a:r>
              <a:rPr lang="en-US" altLang="ja-JP" sz="2400" dirty="0" smtClean="0"/>
              <a:t>0.15m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 (=27kg)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高圧ガス保安法</a:t>
            </a:r>
            <a:endParaRPr lang="en-US" altLang="ja-JP" sz="2400" dirty="0" smtClean="0"/>
          </a:p>
          <a:p>
            <a:pPr marL="400050" lvl="1" indent="0">
              <a:buNone/>
            </a:pPr>
            <a:r>
              <a:rPr lang="ja-JP" altLang="en-US" sz="2400" dirty="0" smtClean="0"/>
              <a:t>⇒</a:t>
            </a:r>
            <a:r>
              <a:rPr lang="ja-JP" altLang="en-US" sz="2400" baseline="30000" dirty="0" smtClean="0"/>
              <a:t> </a:t>
            </a:r>
            <a:r>
              <a:rPr lang="en-US" altLang="ja-JP" sz="2400" baseline="30000" dirty="0" smtClean="0"/>
              <a:t>136</a:t>
            </a:r>
            <a:r>
              <a:rPr lang="en-US" altLang="ja-JP" sz="2400" dirty="0" smtClean="0"/>
              <a:t>Xe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0</a:t>
            </a:r>
            <a:r>
              <a:rPr lang="en-US" altLang="ja-JP" sz="2400" dirty="0" smtClean="0">
                <a:latin typeface="Symbol" panose="05050102010706020507" pitchFamily="18" charset="2"/>
              </a:rPr>
              <a:t>nbb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3157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AXEL </a:t>
            </a:r>
            <a:br>
              <a:rPr kumimoji="1" lang="en-US" altLang="ja-JP" dirty="0" smtClean="0"/>
            </a:br>
            <a:r>
              <a:rPr kumimoji="1" lang="en-US" altLang="ja-JP" dirty="0" smtClean="0"/>
              <a:t>– A Xenon </a:t>
            </a:r>
            <a:r>
              <a:rPr kumimoji="1" lang="en-US" altLang="ja-JP" dirty="0" err="1" smtClean="0"/>
              <a:t>ElectroLuminescence</a:t>
            </a:r>
            <a:r>
              <a:rPr kumimoji="1" lang="en-US" altLang="ja-JP" dirty="0" smtClean="0"/>
              <a:t> detector –</a:t>
            </a:r>
            <a:br>
              <a:rPr kumimoji="1" lang="en-US" altLang="ja-JP" dirty="0" smtClean="0"/>
            </a:br>
            <a:r>
              <a:rPr lang="en-US" altLang="ja-JP" dirty="0" smtClean="0"/>
              <a:t>for 0</a:t>
            </a:r>
            <a:r>
              <a:rPr lang="en-US" altLang="ja-JP" dirty="0" smtClean="0">
                <a:latin typeface="Symbol" panose="05050102010706020507" pitchFamily="18" charset="2"/>
              </a:rPr>
              <a:t>nbb</a:t>
            </a:r>
            <a:r>
              <a:rPr lang="en-US" altLang="ja-JP" dirty="0" smtClean="0"/>
              <a:t> decay search</a:t>
            </a:r>
            <a:br>
              <a:rPr lang="en-US" altLang="ja-JP" dirty="0" smtClean="0"/>
            </a:br>
            <a:r>
              <a:rPr lang="en-US" altLang="ja-JP" dirty="0" smtClean="0"/>
              <a:t>(&amp; directional dark matter search?)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京都大学　市川温子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メンバー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京都大学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石山</a:t>
            </a:r>
            <a:r>
              <a:rPr lang="ja-JP" altLang="en-US" sz="2400" dirty="0"/>
              <a:t>優貴</a:t>
            </a:r>
            <a:r>
              <a:rPr lang="ja-JP" altLang="en-US" sz="2400" dirty="0" smtClean="0"/>
              <a:t>、市川温子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中家</a:t>
            </a:r>
            <a:r>
              <a:rPr lang="ja-JP" altLang="en-US" sz="2400" dirty="0"/>
              <a:t>剛、中村輝石、羽田健人、潘晟、廣瀬昌憲、南野彰宏</a:t>
            </a:r>
            <a:r>
              <a:rPr lang="ja-JP" altLang="en-US" sz="2400" dirty="0" smtClean="0"/>
              <a:t>、栁田沙緒里</a:t>
            </a:r>
            <a:endParaRPr lang="en-US" altLang="ja-JP" sz="2400" dirty="0"/>
          </a:p>
          <a:p>
            <a:r>
              <a:rPr lang="ja-JP" altLang="en-US" sz="2800" dirty="0"/>
              <a:t>東京大学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関谷洋之</a:t>
            </a:r>
            <a:endParaRPr lang="en-US" altLang="ja-JP" sz="2400" dirty="0" smtClean="0"/>
          </a:p>
          <a:p>
            <a:r>
              <a:rPr lang="ja-JP" altLang="en-US" sz="2800" dirty="0" smtClean="0"/>
              <a:t>新規会員絶賛募集中（ただし手弁当で）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13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長期目標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476672"/>
            <a:ext cx="7921625" cy="47525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1 ton</a:t>
            </a:r>
            <a:r>
              <a:rPr lang="en-US" altLang="ja-JP" dirty="0" smtClean="0"/>
              <a:t> enriched </a:t>
            </a:r>
            <a:r>
              <a:rPr lang="en-US" altLang="ja-JP" baseline="30000" dirty="0" smtClean="0"/>
              <a:t>136</a:t>
            </a:r>
            <a:r>
              <a:rPr lang="en-US" altLang="ja-JP" dirty="0" smtClean="0"/>
              <a:t>Xe gas (not liquid)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15~30</a:t>
            </a:r>
            <a:r>
              <a:rPr kumimoji="1" lang="ja-JP" altLang="en-US" dirty="0" smtClean="0"/>
              <a:t>気圧 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latin typeface="Symbol" pitchFamily="18" charset="2"/>
              </a:rPr>
              <a:t>r</a:t>
            </a:r>
            <a:r>
              <a:rPr lang="en-US" altLang="ja-JP" dirty="0" smtClean="0"/>
              <a:t> = 0.088~0.18g/cm</a:t>
            </a:r>
            <a:r>
              <a:rPr lang="en-US" altLang="ja-JP" baseline="30000" dirty="0" smtClean="0"/>
              <a:t>3</a:t>
            </a:r>
          </a:p>
          <a:p>
            <a:pPr lvl="1"/>
            <a:r>
              <a:rPr lang="en-US" altLang="ja-JP" dirty="0" smtClean="0"/>
              <a:t>e.g. 30</a:t>
            </a:r>
            <a:r>
              <a:rPr lang="ja-JP" altLang="en-US" dirty="0" smtClean="0"/>
              <a:t>気圧</a:t>
            </a:r>
            <a:r>
              <a:rPr lang="ja-JP" altLang="en-US" dirty="0"/>
              <a:t>だと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dirty="0" smtClean="0">
                <a:solidFill>
                  <a:srgbClr val="FF0000"/>
                </a:solidFill>
              </a:rPr>
              <a:t>2mx1.7m(H) cylinder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dirty="0" smtClean="0"/>
              <a:t>proportional scintillation mode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Electroluminescence</a:t>
            </a:r>
            <a:r>
              <a:rPr kumimoji="1" lang="en-US" altLang="ja-JP" dirty="0" smtClean="0"/>
              <a:t>) for energy measurement</a:t>
            </a:r>
          </a:p>
          <a:p>
            <a:pPr lvl="1">
              <a:buFont typeface="Calibri" pitchFamily="34" charset="0"/>
              <a:buChar char="—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Energy resolution goal &lt; 0.5%(FWHM) </a:t>
            </a:r>
          </a:p>
          <a:p>
            <a:pPr lvl="1">
              <a:buFont typeface="Calibri" pitchFamily="34" charset="0"/>
              <a:buChar char="—"/>
            </a:pPr>
            <a:r>
              <a:rPr lang="en-US" altLang="ja-JP" dirty="0" smtClean="0"/>
              <a:t>Ultraviolet photon(~170n) detection by </a:t>
            </a:r>
            <a:r>
              <a:rPr lang="en-US" altLang="ja-JP" dirty="0" smtClean="0">
                <a:solidFill>
                  <a:srgbClr val="FF0000"/>
                </a:solidFill>
              </a:rPr>
              <a:t>MPPC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Tracking as TPC</a:t>
            </a:r>
            <a:endParaRPr lang="en-US" altLang="ja-JP" dirty="0"/>
          </a:p>
          <a:p>
            <a:pPr lvl="1">
              <a:buFont typeface="Calibri" pitchFamily="34" charset="0"/>
              <a:buChar char="—"/>
            </a:pPr>
            <a:r>
              <a:rPr lang="ja-JP" altLang="en-US" dirty="0"/>
              <a:t>トラック</a:t>
            </a:r>
            <a:r>
              <a:rPr lang="ja-JP" altLang="en-US" dirty="0" smtClean="0"/>
              <a:t>長</a:t>
            </a:r>
            <a:r>
              <a:rPr lang="en-US" altLang="ja-JP" dirty="0"/>
              <a:t> </a:t>
            </a:r>
            <a:r>
              <a:rPr lang="en-US" altLang="ja-JP" dirty="0" smtClean="0"/>
              <a:t>(2.5MeV e) ~ 11 cm at 30</a:t>
            </a:r>
            <a:r>
              <a:rPr lang="ja-JP" altLang="en-US" dirty="0" smtClean="0"/>
              <a:t>気圧</a:t>
            </a:r>
            <a:endParaRPr lang="en-US" altLang="ja-JP" dirty="0" smtClean="0"/>
          </a:p>
          <a:p>
            <a:pPr lvl="1">
              <a:buFont typeface="Calibri" pitchFamily="34" charset="0"/>
              <a:buChar char="—"/>
            </a:pPr>
            <a:r>
              <a:rPr lang="en-US" altLang="ja-JP" dirty="0" smtClean="0"/>
              <a:t>T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by primary scintillation w/ PMT</a:t>
            </a:r>
          </a:p>
          <a:p>
            <a:pPr lvl="1">
              <a:buFont typeface="Calibri" pitchFamily="34" charset="0"/>
              <a:buChar char="—"/>
            </a:pPr>
            <a:r>
              <a:rPr lang="en-US" altLang="ja-JP" dirty="0" smtClean="0"/>
              <a:t>Sample ~15 points using 7.5mm spacing </a:t>
            </a:r>
            <a:r>
              <a:rPr lang="en-US" altLang="ja-JP" dirty="0" smtClean="0">
                <a:solidFill>
                  <a:srgbClr val="FF0000"/>
                </a:solidFill>
              </a:rPr>
              <a:t>ELCC</a:t>
            </a:r>
            <a:r>
              <a:rPr lang="en-US" altLang="ja-JP" dirty="0" smtClean="0"/>
              <a:t> array </a:t>
            </a:r>
            <a:r>
              <a:rPr lang="en-US" altLang="ja-JP" dirty="0" smtClean="0">
                <a:sym typeface="Symbol"/>
              </a:rPr>
              <a:t>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5.5x10</a:t>
            </a:r>
            <a:r>
              <a:rPr lang="en-US" altLang="ja-JP" baseline="30000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ch</a:t>
            </a:r>
            <a:endParaRPr lang="en-US" altLang="ja-JP" dirty="0">
              <a:solidFill>
                <a:srgbClr val="FF0000"/>
              </a:solidFill>
              <a:sym typeface="Symbol"/>
            </a:endParaRPr>
          </a:p>
          <a:p>
            <a:pPr marL="857250" lvl="2" indent="0">
              <a:buNone/>
            </a:pPr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distinguish from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’s and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’s.</a:t>
            </a:r>
            <a:r>
              <a:rPr lang="en-US" altLang="ja-JP" dirty="0" smtClean="0"/>
              <a:t>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Energy </a:t>
            </a:r>
            <a:r>
              <a:rPr lang="en-US" altLang="ja-JP" dirty="0">
                <a:solidFill>
                  <a:srgbClr val="FF0000"/>
                </a:solidFill>
              </a:rPr>
              <a:t>measurement by </a:t>
            </a:r>
            <a:r>
              <a:rPr lang="en-US" altLang="ja-JP" dirty="0" smtClean="0">
                <a:solidFill>
                  <a:srgbClr val="FF0000"/>
                </a:solidFill>
              </a:rPr>
              <a:t>ELCC(see coming slides)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334223"/>
            <a:ext cx="1960753" cy="1582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05066"/>
            <a:ext cx="8229600" cy="576262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電離電子数を測ってエネルギーを求める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922" y="578470"/>
            <a:ext cx="8419550" cy="4464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W-value </a:t>
            </a:r>
            <a:r>
              <a:rPr lang="en-US" altLang="ja-JP" sz="2400" dirty="0"/>
              <a:t>21.5 eV,  </a:t>
            </a:r>
            <a:r>
              <a:rPr lang="en-US" altLang="ja-JP" sz="2400" dirty="0" err="1"/>
              <a:t>Fano</a:t>
            </a:r>
            <a:r>
              <a:rPr lang="en-US" altLang="ja-JP" sz="2400" dirty="0"/>
              <a:t> factor&lt;0.17</a:t>
            </a:r>
          </a:p>
          <a:p>
            <a:pPr marL="514350" lvl="1" indent="0">
              <a:buNone/>
            </a:pPr>
            <a:r>
              <a:rPr lang="en-US" altLang="ja-JP" sz="2000" dirty="0">
                <a:sym typeface="Symbol"/>
              </a:rPr>
              <a:t> 0.29%(FWHM)@2.48MeV  (0.55%(FWHM)@662keV</a:t>
            </a:r>
            <a:r>
              <a:rPr lang="en-US" altLang="ja-JP" sz="2000" dirty="0" smtClean="0">
                <a:sym typeface="Symbol"/>
              </a:rPr>
              <a:t>)</a:t>
            </a:r>
            <a:r>
              <a:rPr lang="ja-JP" altLang="en-US" sz="2000" dirty="0" smtClean="0">
                <a:sym typeface="Symbol"/>
              </a:rPr>
              <a:t>　半導体に近い！</a:t>
            </a:r>
            <a:endParaRPr lang="en-US" altLang="ja-JP" sz="2000" dirty="0"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>
                <a:sym typeface="Symbol"/>
              </a:rPr>
              <a:t>At higher density, energy resolution becomes worse</a:t>
            </a:r>
            <a:r>
              <a:rPr lang="en-US" altLang="ja-JP" sz="2400" dirty="0" smtClean="0">
                <a:sym typeface="Symbol"/>
              </a:rPr>
              <a:t>.</a:t>
            </a:r>
          </a:p>
          <a:p>
            <a:pPr marL="400050" lvl="1" indent="0">
              <a:buNone/>
            </a:pPr>
            <a:r>
              <a:rPr lang="en-US" altLang="ja-JP" sz="2200" dirty="0" smtClean="0">
                <a:sym typeface="Symbol"/>
              </a:rPr>
              <a:t> </a:t>
            </a:r>
            <a:r>
              <a:rPr lang="en-US" altLang="ja-JP" sz="2200" dirty="0">
                <a:sym typeface="Symbol"/>
              </a:rPr>
              <a:t>reject liquid option</a:t>
            </a:r>
            <a:r>
              <a:rPr lang="en-US" altLang="ja-JP" sz="2200" dirty="0" smtClean="0">
                <a:sym typeface="Symbol"/>
              </a:rPr>
              <a:t>.</a:t>
            </a:r>
            <a:endParaRPr lang="en-US" altLang="ja-JP" sz="22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2000" dirty="0" smtClean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281430" y="1772816"/>
            <a:ext cx="4827074" cy="3886691"/>
            <a:chOff x="4065406" y="1772816"/>
            <a:chExt cx="4827074" cy="38866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84944" y="2052669"/>
              <a:ext cx="4807536" cy="3179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065406" y="5013176"/>
              <a:ext cx="481418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　　　　</a:t>
              </a:r>
              <a:r>
                <a:rPr kumimoji="1" lang="en-US" altLang="ja-JP" dirty="0" smtClean="0"/>
                <a:t>0               1                2               3                4</a:t>
              </a:r>
            </a:p>
            <a:p>
              <a:pPr algn="ctr"/>
              <a:r>
                <a:rPr lang="en-US" altLang="ja-JP" dirty="0" smtClean="0"/>
                <a:t>Density g/cm3</a:t>
              </a:r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084944" y="1772816"/>
              <a:ext cx="48075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A. </a:t>
              </a:r>
              <a:r>
                <a:rPr kumimoji="1" lang="en-US" altLang="ja-JP" sz="1400" dirty="0" err="1" smtClean="0"/>
                <a:t>Bolotnikov</a:t>
              </a:r>
              <a:r>
                <a:rPr kumimoji="1" lang="en-US" altLang="ja-JP" sz="1400" dirty="0" smtClean="0"/>
                <a:t>, B. Ramsey </a:t>
              </a:r>
              <a:r>
                <a:rPr kumimoji="1" lang="en-US" altLang="ja-JP" sz="1400" dirty="0" err="1" smtClean="0"/>
                <a:t>Nucl</a:t>
              </a:r>
              <a:r>
                <a:rPr kumimoji="1" lang="en-US" altLang="ja-JP" sz="1400" dirty="0" smtClean="0"/>
                <a:t>. Instr. And Meth. A396(1997) 360</a:t>
              </a:r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2972771" y="3294440"/>
              <a:ext cx="3096344" cy="573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Energy Resolution %</a:t>
              </a:r>
            </a:p>
            <a:p>
              <a:r>
                <a:rPr kumimoji="1" lang="en-US" altLang="ja-JP" dirty="0" smtClean="0"/>
                <a:t>0           2            4           6          8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28508" y="3175761"/>
              <a:ext cx="115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高圧ガス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940151" y="2320957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E</a:t>
              </a:r>
              <a:r>
                <a:rPr kumimoji="1" lang="en-US" altLang="ja-JP" baseline="-25000" dirty="0" err="1" smtClean="0">
                  <a:latin typeface="Symbol" pitchFamily="18" charset="2"/>
                </a:rPr>
                <a:t>g</a:t>
              </a:r>
              <a:r>
                <a:rPr lang="en-US" altLang="ja-JP" dirty="0" smtClean="0"/>
                <a:t>=662keV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5364087" y="4049149"/>
              <a:ext cx="0" cy="510267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5040807" y="3689109"/>
              <a:ext cx="862584" cy="44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100bar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Electro Luminescence</a:t>
            </a:r>
            <a:r>
              <a:rPr lang="ja-JP" altLang="en-US" dirty="0" smtClean="0"/>
              <a:t>光を使う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39552" y="404664"/>
            <a:ext cx="7921625" cy="4464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Induction by Ionization : Very bad S/N for large detector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Proportional Counter : fluctuation at avalanche amplification 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Proportional </a:t>
            </a:r>
            <a:r>
              <a:rPr lang="en-US" altLang="ja-JP" sz="2400" dirty="0">
                <a:solidFill>
                  <a:srgbClr val="FF0000"/>
                </a:solidFill>
              </a:rPr>
              <a:t>Scintillation mode using electroluminescence </a:t>
            </a:r>
            <a:r>
              <a:rPr lang="en-US" altLang="ja-JP" sz="2400" dirty="0" smtClean="0">
                <a:solidFill>
                  <a:srgbClr val="FF0000"/>
                </a:solidFill>
              </a:rPr>
              <a:t>lights</a:t>
            </a:r>
            <a:endParaRPr kumimoji="1" lang="en-US" altLang="ja-JP" sz="2400" dirty="0" smtClean="0"/>
          </a:p>
          <a:p>
            <a:pPr marL="400050" lvl="1" indent="0">
              <a:buNone/>
            </a:pPr>
            <a:r>
              <a:rPr kumimoji="1" lang="en-US" altLang="ja-JP" sz="2200" dirty="0" smtClean="0"/>
              <a:t>Good and stable linearity because</a:t>
            </a:r>
          </a:p>
          <a:p>
            <a:pPr lvl="1"/>
            <a:r>
              <a:rPr kumimoji="1" lang="en-US" altLang="ja-JP" sz="2200" dirty="0" smtClean="0"/>
              <a:t>A linear amplification process.</a:t>
            </a:r>
          </a:p>
          <a:p>
            <a:pPr lvl="1"/>
            <a:r>
              <a:rPr lang="en-US" altLang="ja-JP" sz="2200" dirty="0"/>
              <a:t>#</a:t>
            </a:r>
            <a:r>
              <a:rPr kumimoji="1" lang="en-US" altLang="ja-JP" sz="2200" dirty="0" smtClean="0"/>
              <a:t>photons </a:t>
            </a:r>
            <a:r>
              <a:rPr lang="ja-JP" altLang="en-US" sz="2200" dirty="0"/>
              <a:t>∝</a:t>
            </a:r>
            <a:r>
              <a:rPr kumimoji="1" lang="en-US" altLang="ja-JP" sz="2200" dirty="0" smtClean="0"/>
              <a:t> voltage drop rather than to the field strength.</a:t>
            </a:r>
          </a:p>
          <a:p>
            <a:pPr marL="800100" lvl="1"/>
            <a:r>
              <a:rPr kumimoji="1" lang="en-US" altLang="ja-JP" sz="2200" dirty="0" smtClean="0"/>
              <a:t>400 photons/5mm @ E=42kV/cm, 30atm.</a:t>
            </a:r>
          </a:p>
        </p:txBody>
      </p:sp>
      <p:grpSp>
        <p:nvGrpSpPr>
          <p:cNvPr id="81" name="グループ化 80"/>
          <p:cNvGrpSpPr/>
          <p:nvPr/>
        </p:nvGrpSpPr>
        <p:grpSpPr>
          <a:xfrm>
            <a:off x="1127848" y="4005064"/>
            <a:ext cx="2436040" cy="1656184"/>
            <a:chOff x="767808" y="3284984"/>
            <a:chExt cx="2436040" cy="1656184"/>
          </a:xfrm>
        </p:grpSpPr>
        <p:cxnSp>
          <p:nvCxnSpPr>
            <p:cNvPr id="13" name="直線矢印コネクタ 12"/>
            <p:cNvCxnSpPr/>
            <p:nvPr/>
          </p:nvCxnSpPr>
          <p:spPr>
            <a:xfrm flipV="1">
              <a:off x="827584" y="4264632"/>
              <a:ext cx="491824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グループ化 20"/>
            <p:cNvGrpSpPr/>
            <p:nvPr/>
          </p:nvGrpSpPr>
          <p:grpSpPr>
            <a:xfrm>
              <a:off x="1331640" y="4059687"/>
              <a:ext cx="576064" cy="376582"/>
              <a:chOff x="1331640" y="4059687"/>
              <a:chExt cx="576064" cy="376582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flipV="1">
                <a:off x="1576367" y="4059687"/>
                <a:ext cx="324306" cy="14297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>
                <a:off x="1583398" y="4282210"/>
                <a:ext cx="324306" cy="1540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化 23"/>
            <p:cNvGrpSpPr/>
            <p:nvPr/>
          </p:nvGrpSpPr>
          <p:grpSpPr>
            <a:xfrm>
              <a:off x="1907704" y="3645024"/>
              <a:ext cx="720080" cy="471205"/>
              <a:chOff x="1331640" y="3893899"/>
              <a:chExt cx="720080" cy="471205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 flipV="1">
                <a:off x="1576367" y="3893899"/>
                <a:ext cx="324306" cy="30876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>
                <a:off x="1583398" y="4243896"/>
                <a:ext cx="468322" cy="646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グループ化 30"/>
            <p:cNvGrpSpPr/>
            <p:nvPr/>
          </p:nvGrpSpPr>
          <p:grpSpPr>
            <a:xfrm>
              <a:off x="1907704" y="4365947"/>
              <a:ext cx="576064" cy="359197"/>
              <a:chOff x="1331640" y="4149080"/>
              <a:chExt cx="576064" cy="359197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矢印コネクタ 32"/>
              <p:cNvCxnSpPr/>
              <p:nvPr/>
            </p:nvCxnSpPr>
            <p:spPr>
              <a:xfrm flipV="1">
                <a:off x="1583398" y="4219402"/>
                <a:ext cx="324306" cy="3769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>
                <a:off x="1583398" y="4354218"/>
                <a:ext cx="234161" cy="1540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グループ化 34"/>
            <p:cNvGrpSpPr/>
            <p:nvPr/>
          </p:nvGrpSpPr>
          <p:grpSpPr>
            <a:xfrm>
              <a:off x="2483768" y="3284984"/>
              <a:ext cx="648072" cy="377425"/>
              <a:chOff x="1331640" y="3987679"/>
              <a:chExt cx="648072" cy="377425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" name="直線矢印コネクタ 36"/>
              <p:cNvCxnSpPr/>
              <p:nvPr/>
            </p:nvCxnSpPr>
            <p:spPr>
              <a:xfrm flipV="1">
                <a:off x="1576367" y="3987679"/>
                <a:ext cx="306169" cy="21498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>
                <a:off x="1583398" y="4282210"/>
                <a:ext cx="39631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38"/>
            <p:cNvGrpSpPr/>
            <p:nvPr/>
          </p:nvGrpSpPr>
          <p:grpSpPr>
            <a:xfrm>
              <a:off x="2627784" y="3861048"/>
              <a:ext cx="576064" cy="376582"/>
              <a:chOff x="1331640" y="4059687"/>
              <a:chExt cx="576064" cy="376582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" name="直線矢印コネクタ 40"/>
              <p:cNvCxnSpPr/>
              <p:nvPr/>
            </p:nvCxnSpPr>
            <p:spPr>
              <a:xfrm flipV="1">
                <a:off x="1576367" y="4059687"/>
                <a:ext cx="324306" cy="14297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>
                <a:off x="1583398" y="4282210"/>
                <a:ext cx="324306" cy="1540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グループ化 44"/>
            <p:cNvGrpSpPr/>
            <p:nvPr/>
          </p:nvGrpSpPr>
          <p:grpSpPr>
            <a:xfrm>
              <a:off x="2505540" y="4243896"/>
              <a:ext cx="576064" cy="376582"/>
              <a:chOff x="1331640" y="4059687"/>
              <a:chExt cx="576064" cy="376582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矢印コネクタ 46"/>
              <p:cNvCxnSpPr/>
              <p:nvPr/>
            </p:nvCxnSpPr>
            <p:spPr>
              <a:xfrm flipV="1">
                <a:off x="1576367" y="4059687"/>
                <a:ext cx="324306" cy="14297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>
                <a:off x="1583398" y="4282210"/>
                <a:ext cx="324306" cy="1540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グループ化 50"/>
            <p:cNvGrpSpPr/>
            <p:nvPr/>
          </p:nvGrpSpPr>
          <p:grpSpPr>
            <a:xfrm>
              <a:off x="2411760" y="4648114"/>
              <a:ext cx="576064" cy="293054"/>
              <a:chOff x="1331640" y="4143215"/>
              <a:chExt cx="576064" cy="293054"/>
            </a:xfrm>
          </p:grpSpPr>
          <p:sp>
            <p:nvSpPr>
              <p:cNvPr id="52" name="円/楕円 51"/>
              <p:cNvSpPr/>
              <p:nvPr/>
            </p:nvSpPr>
            <p:spPr>
              <a:xfrm>
                <a:off x="1331640" y="4149080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矢印コネクタ 52"/>
              <p:cNvCxnSpPr/>
              <p:nvPr/>
            </p:nvCxnSpPr>
            <p:spPr>
              <a:xfrm flipV="1">
                <a:off x="1576367" y="4143215"/>
                <a:ext cx="331337" cy="5944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/>
              <p:cNvCxnSpPr/>
              <p:nvPr/>
            </p:nvCxnSpPr>
            <p:spPr>
              <a:xfrm>
                <a:off x="1583398" y="4282210"/>
                <a:ext cx="324306" cy="1540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テキスト ボックス 75"/>
            <p:cNvSpPr txBox="1"/>
            <p:nvPr/>
          </p:nvSpPr>
          <p:spPr>
            <a:xfrm>
              <a:off x="767808" y="3933056"/>
              <a:ext cx="63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115616" y="3789040"/>
              <a:ext cx="674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atom</a:t>
              </a:r>
              <a:endParaRPr kumimoji="1" lang="ja-JP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4953827" y="4119773"/>
            <a:ext cx="3362589" cy="1181435"/>
            <a:chOff x="4139952" y="3284984"/>
            <a:chExt cx="3362589" cy="1181435"/>
          </a:xfrm>
        </p:grpSpPr>
        <p:cxnSp>
          <p:nvCxnSpPr>
            <p:cNvPr id="56" name="直線矢印コネクタ 55"/>
            <p:cNvCxnSpPr/>
            <p:nvPr/>
          </p:nvCxnSpPr>
          <p:spPr>
            <a:xfrm flipV="1">
              <a:off x="4234316" y="4065993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円/楕円 57"/>
            <p:cNvSpPr/>
            <p:nvPr/>
          </p:nvSpPr>
          <p:spPr>
            <a:xfrm>
              <a:off x="4716016" y="3950441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 flipV="1">
              <a:off x="4954396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/>
            <p:cNvSpPr/>
            <p:nvPr/>
          </p:nvSpPr>
          <p:spPr>
            <a:xfrm>
              <a:off x="5403438" y="395482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 flipV="1">
              <a:off x="5663590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円/楕円 63"/>
            <p:cNvSpPr/>
            <p:nvPr/>
          </p:nvSpPr>
          <p:spPr>
            <a:xfrm>
              <a:off x="6112632" y="395482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 flipV="1">
              <a:off x="6355206" y="4061991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円/楕円 65"/>
            <p:cNvSpPr/>
            <p:nvPr/>
          </p:nvSpPr>
          <p:spPr>
            <a:xfrm>
              <a:off x="6804248" y="39615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 flipV="1">
              <a:off x="7055428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V="1">
              <a:off x="4896349" y="3608760"/>
              <a:ext cx="284399" cy="310387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5555281" y="4199317"/>
              <a:ext cx="375409" cy="25287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 flipV="1">
              <a:off x="6282053" y="3662409"/>
              <a:ext cx="378179" cy="264539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>
              <a:off x="6950081" y="4221089"/>
              <a:ext cx="142199" cy="24533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4139952" y="3779748"/>
              <a:ext cx="63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4473080" y="4077072"/>
              <a:ext cx="674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atom</a:t>
              </a:r>
              <a:endParaRPr kumimoji="1" lang="ja-JP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4788024" y="3284984"/>
              <a:ext cx="862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CC"/>
                  </a:solidFill>
                </a:rPr>
                <a:t>photon</a:t>
              </a:r>
              <a:endParaRPr kumimoji="1" lang="ja-JP" altLang="en-US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46301" y="4221088"/>
            <a:ext cx="1174677" cy="364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avalanche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32559" y="4083451"/>
            <a:ext cx="22599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electroluminescence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45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直線コネクタ 111"/>
          <p:cNvCxnSpPr/>
          <p:nvPr/>
        </p:nvCxnSpPr>
        <p:spPr>
          <a:xfrm>
            <a:off x="7812360" y="3889418"/>
            <a:ext cx="0" cy="698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5400" y="5610222"/>
            <a:ext cx="8613201" cy="843706"/>
          </a:xfrm>
        </p:spPr>
        <p:txBody>
          <a:bodyPr/>
          <a:lstStyle/>
          <a:p>
            <a:r>
              <a:rPr kumimoji="1" lang="ja-JP" altLang="en-US" dirty="0" smtClean="0"/>
              <a:t>全体概念図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400" dirty="0" smtClean="0"/>
              <a:t>（</a:t>
            </a:r>
            <a:r>
              <a:rPr lang="ja-JP" altLang="en-US" sz="2400" dirty="0" smtClean="0"/>
              <a:t>エレキ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、高圧ガスの中に入れてみたが、</a:t>
            </a:r>
            <a:r>
              <a:rPr kumimoji="1" lang="ja-JP" altLang="en-US" sz="2400" dirty="0" smtClean="0"/>
              <a:t>まだ深く考えていない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4110006" y="1523595"/>
            <a:ext cx="2730245" cy="3089143"/>
          </a:xfrm>
          <a:prstGeom prst="rect">
            <a:avLst/>
          </a:prstGeom>
          <a:solidFill>
            <a:srgbClr val="9966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90130" y="1932502"/>
            <a:ext cx="181868" cy="2376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168846" y="1316220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153778" y="1901164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153778" y="2449258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153778" y="3025322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153778" y="3601386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153778" y="4177450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474166" y="1297130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459098" y="1882074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459098" y="2430168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459098" y="3006232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459098" y="3582296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459098" y="4158360"/>
            <a:ext cx="535596" cy="4760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4453508" y="4249458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605908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779764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932164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067672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20072" y="4255354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393928" y="4255354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546328" y="4255354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677644" y="4249458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830044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003900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156300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291808" y="4256485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44208" y="4255354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81500" y="1657170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533900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707756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4860156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995664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148064" y="1663066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321920" y="1663066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474320" y="1663066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605636" y="1657170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758036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5931892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6084292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219800" y="1664197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372200" y="1663066"/>
            <a:ext cx="0" cy="250712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499992" y="2276872"/>
            <a:ext cx="1860636" cy="39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136</a:t>
            </a:r>
            <a:r>
              <a:rPr kumimoji="1" lang="en-US" altLang="ja-JP" dirty="0" smtClean="0"/>
              <a:t>Xe</a:t>
            </a:r>
            <a:r>
              <a:rPr lang="ja-JP" altLang="en-US" dirty="0" smtClean="0"/>
              <a:t> </a:t>
            </a:r>
            <a:r>
              <a:rPr lang="en-US" altLang="ja-JP" dirty="0" smtClean="0"/>
              <a:t>10~30 bar</a:t>
            </a:r>
            <a:endParaRPr kumimoji="1" lang="en-US" altLang="ja-JP" dirty="0" smtClean="0"/>
          </a:p>
        </p:txBody>
      </p:sp>
      <p:grpSp>
        <p:nvGrpSpPr>
          <p:cNvPr id="63" name="グループ化 62"/>
          <p:cNvGrpSpPr/>
          <p:nvPr/>
        </p:nvGrpSpPr>
        <p:grpSpPr>
          <a:xfrm>
            <a:off x="1907704" y="577050"/>
            <a:ext cx="2071260" cy="4913478"/>
            <a:chOff x="777180" y="1366169"/>
            <a:chExt cx="2071260" cy="4913478"/>
          </a:xfrm>
        </p:grpSpPr>
        <p:sp>
          <p:nvSpPr>
            <p:cNvPr id="55" name="円弧 54"/>
            <p:cNvSpPr/>
            <p:nvPr/>
          </p:nvSpPr>
          <p:spPr>
            <a:xfrm rot="10800000">
              <a:off x="777180" y="1701646"/>
              <a:ext cx="1108923" cy="4234926"/>
            </a:xfrm>
            <a:prstGeom prst="arc">
              <a:avLst>
                <a:gd name="adj1" fmla="val 16200000"/>
                <a:gd name="adj2" fmla="val 542521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1329428" y="1700808"/>
              <a:ext cx="151901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1291522" y="5936572"/>
              <a:ext cx="15342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2823000" y="1366169"/>
              <a:ext cx="0" cy="3600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2792354" y="5919607"/>
              <a:ext cx="0" cy="3600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64"/>
          <p:cNvGrpSpPr/>
          <p:nvPr/>
        </p:nvGrpSpPr>
        <p:grpSpPr>
          <a:xfrm rot="10800000">
            <a:off x="4065361" y="577050"/>
            <a:ext cx="3385350" cy="4896544"/>
            <a:chOff x="777180" y="1374636"/>
            <a:chExt cx="3385350" cy="4896544"/>
          </a:xfrm>
        </p:grpSpPr>
        <p:sp>
          <p:nvSpPr>
            <p:cNvPr id="66" name="円弧 65"/>
            <p:cNvSpPr/>
            <p:nvPr/>
          </p:nvSpPr>
          <p:spPr>
            <a:xfrm rot="10800000">
              <a:off x="777180" y="1701646"/>
              <a:ext cx="1108923" cy="4234926"/>
            </a:xfrm>
            <a:prstGeom prst="arc">
              <a:avLst>
                <a:gd name="adj1" fmla="val 16200000"/>
                <a:gd name="adj2" fmla="val 542521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1316933" y="1700808"/>
              <a:ext cx="284462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1324319" y="5936572"/>
              <a:ext cx="281645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V="1">
              <a:off x="4162530" y="1374636"/>
              <a:ext cx="0" cy="3600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4106483" y="5911140"/>
              <a:ext cx="0" cy="3600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/>
          <p:cNvSpPr txBox="1"/>
          <p:nvPr/>
        </p:nvSpPr>
        <p:spPr>
          <a:xfrm>
            <a:off x="4090130" y="1009098"/>
            <a:ext cx="235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30bar N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?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73" name="直線コネクタ 72"/>
          <p:cNvCxnSpPr/>
          <p:nvPr/>
        </p:nvCxnSpPr>
        <p:spPr>
          <a:xfrm flipH="1">
            <a:off x="1475656" y="2615293"/>
            <a:ext cx="4582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1470300" y="2890625"/>
            <a:ext cx="4582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1470300" y="2399269"/>
            <a:ext cx="0" cy="698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390862" y="177115"/>
            <a:ext cx="2957002" cy="61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~5MHz wave digitizer</a:t>
            </a:r>
          </a:p>
          <a:p>
            <a:r>
              <a:rPr lang="en-US" altLang="ja-JP" dirty="0" smtClean="0"/>
              <a:t>(Switched capacitor array?)</a:t>
            </a:r>
            <a:endParaRPr kumimoji="1" lang="ja-JP" altLang="en-US" dirty="0"/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2000541" y="832969"/>
            <a:ext cx="627243" cy="690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H="1">
            <a:off x="7380312" y="1775746"/>
            <a:ext cx="41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>
            <a:off x="7380312" y="2127281"/>
            <a:ext cx="4582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7812360" y="1590247"/>
            <a:ext cx="0" cy="698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4381500" y="4537490"/>
            <a:ext cx="2062708" cy="0"/>
          </a:xfrm>
          <a:prstGeom prst="line">
            <a:avLst/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 rot="5400000">
            <a:off x="3735070" y="3219327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ELCC plane</a:t>
            </a:r>
            <a:endParaRPr kumimoji="1" lang="ja-JP" altLang="en-US" dirty="0"/>
          </a:p>
        </p:txBody>
      </p:sp>
      <p:cxnSp>
        <p:nvCxnSpPr>
          <p:cNvPr id="87" name="直線矢印コネクタ 86"/>
          <p:cNvCxnSpPr>
            <a:endCxn id="4" idx="2"/>
          </p:cNvCxnSpPr>
          <p:nvPr/>
        </p:nvCxnSpPr>
        <p:spPr>
          <a:xfrm flipH="1" flipV="1">
            <a:off x="5475129" y="4612738"/>
            <a:ext cx="202516" cy="932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5298818" y="5545602"/>
            <a:ext cx="281429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Cockcroft-Walton chain</a:t>
            </a:r>
            <a:endParaRPr kumimoji="1" lang="ja-JP" altLang="en-US" dirty="0"/>
          </a:p>
        </p:txBody>
      </p:sp>
      <p:cxnSp>
        <p:nvCxnSpPr>
          <p:cNvPr id="91" name="直線矢印コネクタ 90"/>
          <p:cNvCxnSpPr/>
          <p:nvPr/>
        </p:nvCxnSpPr>
        <p:spPr>
          <a:xfrm flipH="1" flipV="1">
            <a:off x="6444208" y="4396405"/>
            <a:ext cx="888380" cy="682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7236296" y="50131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150~200kV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960927" y="1801186"/>
            <a:ext cx="1230110" cy="30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field cage</a:t>
            </a:r>
            <a:endParaRPr kumimoji="1" lang="ja-JP" altLang="en-US" dirty="0"/>
          </a:p>
        </p:txBody>
      </p:sp>
      <p:cxnSp>
        <p:nvCxnSpPr>
          <p:cNvPr id="96" name="直線矢印コネクタ 95"/>
          <p:cNvCxnSpPr/>
          <p:nvPr/>
        </p:nvCxnSpPr>
        <p:spPr>
          <a:xfrm flipH="1">
            <a:off x="6084292" y="577050"/>
            <a:ext cx="359916" cy="9465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5978245" y="986"/>
            <a:ext cx="230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wall for insulation and gas separation</a:t>
            </a:r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6660232" y="4177450"/>
            <a:ext cx="1286416" cy="131316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6669960" y="1873194"/>
            <a:ext cx="1286416" cy="131316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/>
          <p:cNvCxnSpPr/>
          <p:nvPr/>
        </p:nvCxnSpPr>
        <p:spPr>
          <a:xfrm>
            <a:off x="6804248" y="1873194"/>
            <a:ext cx="1169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804248" y="2014708"/>
            <a:ext cx="1158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815134" y="4177450"/>
            <a:ext cx="1169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6830752" y="4312916"/>
            <a:ext cx="1158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>
            <a:off x="7380312" y="4105442"/>
            <a:ext cx="41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>
            <a:off x="7332588" y="4380774"/>
            <a:ext cx="4674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7457676" y="2767693"/>
            <a:ext cx="4582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H="1">
            <a:off x="7452320" y="3043025"/>
            <a:ext cx="4582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7884368" y="2551669"/>
            <a:ext cx="0" cy="698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6516216" y="2102704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角丸四角形 89"/>
          <p:cNvSpPr/>
          <p:nvPr/>
        </p:nvSpPr>
        <p:spPr>
          <a:xfrm>
            <a:off x="6516216" y="2307292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角丸四角形 92"/>
          <p:cNvSpPr/>
          <p:nvPr/>
        </p:nvSpPr>
        <p:spPr>
          <a:xfrm>
            <a:off x="6516216" y="2523316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角丸四角形 94"/>
          <p:cNvSpPr/>
          <p:nvPr/>
        </p:nvSpPr>
        <p:spPr>
          <a:xfrm>
            <a:off x="6516216" y="2739340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角丸四角形 97"/>
          <p:cNvSpPr/>
          <p:nvPr/>
        </p:nvSpPr>
        <p:spPr>
          <a:xfrm>
            <a:off x="6516216" y="2955364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角丸四角形 98"/>
          <p:cNvSpPr/>
          <p:nvPr/>
        </p:nvSpPr>
        <p:spPr>
          <a:xfrm>
            <a:off x="6516216" y="3171388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6516216" y="3387412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角丸四角形 100"/>
          <p:cNvSpPr/>
          <p:nvPr/>
        </p:nvSpPr>
        <p:spPr>
          <a:xfrm>
            <a:off x="6516216" y="3603436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角丸四角形 103"/>
          <p:cNvSpPr/>
          <p:nvPr/>
        </p:nvSpPr>
        <p:spPr>
          <a:xfrm>
            <a:off x="6516216" y="3819460"/>
            <a:ext cx="288032" cy="1856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6727662" y="2785507"/>
            <a:ext cx="6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PMT</a:t>
            </a:r>
            <a:endParaRPr kumimoji="1"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642257" y="2939143"/>
            <a:ext cx="402772" cy="402771"/>
          </a:xfrm>
          <a:custGeom>
            <a:avLst/>
            <a:gdLst>
              <a:gd name="connsiteX0" fmla="*/ 97972 w 402772"/>
              <a:gd name="connsiteY0" fmla="*/ 370114 h 402771"/>
              <a:gd name="connsiteX1" fmla="*/ 32657 w 402772"/>
              <a:gd name="connsiteY1" fmla="*/ 348343 h 402771"/>
              <a:gd name="connsiteX2" fmla="*/ 0 w 402772"/>
              <a:gd name="connsiteY2" fmla="*/ 228600 h 402771"/>
              <a:gd name="connsiteX3" fmla="*/ 10886 w 402772"/>
              <a:gd name="connsiteY3" fmla="*/ 130628 h 402771"/>
              <a:gd name="connsiteX4" fmla="*/ 21772 w 402772"/>
              <a:gd name="connsiteY4" fmla="*/ 97971 h 402771"/>
              <a:gd name="connsiteX5" fmla="*/ 43543 w 402772"/>
              <a:gd name="connsiteY5" fmla="*/ 65314 h 402771"/>
              <a:gd name="connsiteX6" fmla="*/ 87086 w 402772"/>
              <a:gd name="connsiteY6" fmla="*/ 32657 h 402771"/>
              <a:gd name="connsiteX7" fmla="*/ 174172 w 402772"/>
              <a:gd name="connsiteY7" fmla="*/ 10886 h 402771"/>
              <a:gd name="connsiteX8" fmla="*/ 206829 w 402772"/>
              <a:gd name="connsiteY8" fmla="*/ 0 h 402771"/>
              <a:gd name="connsiteX9" fmla="*/ 337457 w 402772"/>
              <a:gd name="connsiteY9" fmla="*/ 10886 h 402771"/>
              <a:gd name="connsiteX10" fmla="*/ 381000 w 402772"/>
              <a:gd name="connsiteY10" fmla="*/ 65314 h 402771"/>
              <a:gd name="connsiteX11" fmla="*/ 402772 w 402772"/>
              <a:gd name="connsiteY11" fmla="*/ 130628 h 402771"/>
              <a:gd name="connsiteX12" fmla="*/ 391886 w 402772"/>
              <a:gd name="connsiteY12" fmla="*/ 348343 h 402771"/>
              <a:gd name="connsiteX13" fmla="*/ 370114 w 402772"/>
              <a:gd name="connsiteY13" fmla="*/ 370114 h 402771"/>
              <a:gd name="connsiteX14" fmla="*/ 304800 w 402772"/>
              <a:gd name="connsiteY14" fmla="*/ 391886 h 402771"/>
              <a:gd name="connsiteX15" fmla="*/ 272143 w 402772"/>
              <a:gd name="connsiteY15" fmla="*/ 402771 h 402771"/>
              <a:gd name="connsiteX16" fmla="*/ 97972 w 402772"/>
              <a:gd name="connsiteY16" fmla="*/ 3701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772" h="402771">
                <a:moveTo>
                  <a:pt x="97972" y="370114"/>
                </a:moveTo>
                <a:cubicBezTo>
                  <a:pt x="76200" y="362857"/>
                  <a:pt x="53183" y="358606"/>
                  <a:pt x="32657" y="348343"/>
                </a:cubicBezTo>
                <a:cubicBezTo>
                  <a:pt x="-9700" y="327165"/>
                  <a:pt x="3543" y="260485"/>
                  <a:pt x="0" y="228600"/>
                </a:cubicBezTo>
                <a:cubicBezTo>
                  <a:pt x="3629" y="195943"/>
                  <a:pt x="5484" y="163039"/>
                  <a:pt x="10886" y="130628"/>
                </a:cubicBezTo>
                <a:cubicBezTo>
                  <a:pt x="12772" y="119310"/>
                  <a:pt x="16640" y="108234"/>
                  <a:pt x="21772" y="97971"/>
                </a:cubicBezTo>
                <a:cubicBezTo>
                  <a:pt x="27623" y="86269"/>
                  <a:pt x="34292" y="74565"/>
                  <a:pt x="43543" y="65314"/>
                </a:cubicBezTo>
                <a:cubicBezTo>
                  <a:pt x="56372" y="52485"/>
                  <a:pt x="71334" y="41658"/>
                  <a:pt x="87086" y="32657"/>
                </a:cubicBezTo>
                <a:cubicBezTo>
                  <a:pt x="106443" y="21596"/>
                  <a:pt x="158240" y="14869"/>
                  <a:pt x="174172" y="10886"/>
                </a:cubicBezTo>
                <a:cubicBezTo>
                  <a:pt x="185304" y="8103"/>
                  <a:pt x="195943" y="3629"/>
                  <a:pt x="206829" y="0"/>
                </a:cubicBezTo>
                <a:cubicBezTo>
                  <a:pt x="250372" y="3629"/>
                  <a:pt x="294733" y="1731"/>
                  <a:pt x="337457" y="10886"/>
                </a:cubicBezTo>
                <a:cubicBezTo>
                  <a:pt x="348570" y="13267"/>
                  <a:pt x="378917" y="60627"/>
                  <a:pt x="381000" y="65314"/>
                </a:cubicBezTo>
                <a:cubicBezTo>
                  <a:pt x="390321" y="86285"/>
                  <a:pt x="402772" y="130628"/>
                  <a:pt x="402772" y="130628"/>
                </a:cubicBezTo>
                <a:cubicBezTo>
                  <a:pt x="399143" y="203200"/>
                  <a:pt x="401704" y="276347"/>
                  <a:pt x="391886" y="348343"/>
                </a:cubicBezTo>
                <a:cubicBezTo>
                  <a:pt x="390499" y="358512"/>
                  <a:pt x="379294" y="365524"/>
                  <a:pt x="370114" y="370114"/>
                </a:cubicBezTo>
                <a:cubicBezTo>
                  <a:pt x="349588" y="380377"/>
                  <a:pt x="326571" y="384629"/>
                  <a:pt x="304800" y="391886"/>
                </a:cubicBezTo>
                <a:lnTo>
                  <a:pt x="272143" y="402771"/>
                </a:lnTo>
                <a:lnTo>
                  <a:pt x="97972" y="37011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849086" y="3352800"/>
            <a:ext cx="23114" cy="990600"/>
          </a:xfrm>
          <a:custGeom>
            <a:avLst/>
            <a:gdLst>
              <a:gd name="connsiteX0" fmla="*/ 0 w 23114"/>
              <a:gd name="connsiteY0" fmla="*/ 0 h 990600"/>
              <a:gd name="connsiteX1" fmla="*/ 10885 w 23114"/>
              <a:gd name="connsiteY1" fmla="*/ 468086 h 990600"/>
              <a:gd name="connsiteX2" fmla="*/ 21771 w 23114"/>
              <a:gd name="connsiteY2" fmla="*/ 555171 h 990600"/>
              <a:gd name="connsiteX3" fmla="*/ 21771 w 23114"/>
              <a:gd name="connsiteY3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4" h="990600">
                <a:moveTo>
                  <a:pt x="0" y="0"/>
                </a:moveTo>
                <a:cubicBezTo>
                  <a:pt x="3628" y="156029"/>
                  <a:pt x="4769" y="312135"/>
                  <a:pt x="10885" y="468086"/>
                </a:cubicBezTo>
                <a:cubicBezTo>
                  <a:pt x="12031" y="497318"/>
                  <a:pt x="21162" y="525923"/>
                  <a:pt x="21771" y="555171"/>
                </a:cubicBezTo>
                <a:cubicBezTo>
                  <a:pt x="24794" y="700283"/>
                  <a:pt x="21771" y="845457"/>
                  <a:pt x="21771" y="990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304768" y="4321629"/>
            <a:ext cx="576975" cy="849085"/>
          </a:xfrm>
          <a:custGeom>
            <a:avLst/>
            <a:gdLst>
              <a:gd name="connsiteX0" fmla="*/ 576975 w 576975"/>
              <a:gd name="connsiteY0" fmla="*/ 0 h 849085"/>
              <a:gd name="connsiteX1" fmla="*/ 500775 w 576975"/>
              <a:gd name="connsiteY1" fmla="*/ 54428 h 849085"/>
              <a:gd name="connsiteX2" fmla="*/ 424575 w 576975"/>
              <a:gd name="connsiteY2" fmla="*/ 152400 h 849085"/>
              <a:gd name="connsiteX3" fmla="*/ 293946 w 576975"/>
              <a:gd name="connsiteY3" fmla="*/ 283028 h 849085"/>
              <a:gd name="connsiteX4" fmla="*/ 228632 w 576975"/>
              <a:gd name="connsiteY4" fmla="*/ 348342 h 849085"/>
              <a:gd name="connsiteX5" fmla="*/ 152432 w 576975"/>
              <a:gd name="connsiteY5" fmla="*/ 424542 h 849085"/>
              <a:gd name="connsiteX6" fmla="*/ 108889 w 576975"/>
              <a:gd name="connsiteY6" fmla="*/ 468085 h 849085"/>
              <a:gd name="connsiteX7" fmla="*/ 65346 w 576975"/>
              <a:gd name="connsiteY7" fmla="*/ 533400 h 849085"/>
              <a:gd name="connsiteX8" fmla="*/ 43575 w 576975"/>
              <a:gd name="connsiteY8" fmla="*/ 664028 h 849085"/>
              <a:gd name="connsiteX9" fmla="*/ 21803 w 576975"/>
              <a:gd name="connsiteY9" fmla="*/ 718457 h 849085"/>
              <a:gd name="connsiteX10" fmla="*/ 10918 w 576975"/>
              <a:gd name="connsiteY10" fmla="*/ 762000 h 849085"/>
              <a:gd name="connsiteX11" fmla="*/ 32 w 576975"/>
              <a:gd name="connsiteY11" fmla="*/ 849085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75" h="849085">
                <a:moveTo>
                  <a:pt x="576975" y="0"/>
                </a:moveTo>
                <a:cubicBezTo>
                  <a:pt x="551575" y="18143"/>
                  <a:pt x="522847" y="32356"/>
                  <a:pt x="500775" y="54428"/>
                </a:cubicBezTo>
                <a:cubicBezTo>
                  <a:pt x="471520" y="83683"/>
                  <a:pt x="453830" y="123146"/>
                  <a:pt x="424575" y="152400"/>
                </a:cubicBezTo>
                <a:lnTo>
                  <a:pt x="293946" y="283028"/>
                </a:lnTo>
                <a:cubicBezTo>
                  <a:pt x="272175" y="304799"/>
                  <a:pt x="253263" y="329868"/>
                  <a:pt x="228632" y="348342"/>
                </a:cubicBezTo>
                <a:cubicBezTo>
                  <a:pt x="149463" y="407720"/>
                  <a:pt x="217087" y="350651"/>
                  <a:pt x="152432" y="424542"/>
                </a:cubicBezTo>
                <a:cubicBezTo>
                  <a:pt x="138915" y="439990"/>
                  <a:pt x="121712" y="452057"/>
                  <a:pt x="108889" y="468085"/>
                </a:cubicBezTo>
                <a:cubicBezTo>
                  <a:pt x="92543" y="488517"/>
                  <a:pt x="65346" y="533400"/>
                  <a:pt x="65346" y="533400"/>
                </a:cubicBezTo>
                <a:cubicBezTo>
                  <a:pt x="58089" y="576943"/>
                  <a:pt x="53686" y="621058"/>
                  <a:pt x="43575" y="664028"/>
                </a:cubicBezTo>
                <a:cubicBezTo>
                  <a:pt x="39099" y="683049"/>
                  <a:pt x="27982" y="699919"/>
                  <a:pt x="21803" y="718457"/>
                </a:cubicBezTo>
                <a:cubicBezTo>
                  <a:pt x="17072" y="732650"/>
                  <a:pt x="13852" y="747330"/>
                  <a:pt x="10918" y="762000"/>
                </a:cubicBezTo>
                <a:cubicBezTo>
                  <a:pt x="-1161" y="822397"/>
                  <a:pt x="32" y="809213"/>
                  <a:pt x="32" y="84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>
            <a:off x="903514" y="4321629"/>
            <a:ext cx="402772" cy="794657"/>
          </a:xfrm>
          <a:custGeom>
            <a:avLst/>
            <a:gdLst>
              <a:gd name="connsiteX0" fmla="*/ 0 w 402772"/>
              <a:gd name="connsiteY0" fmla="*/ 0 h 794657"/>
              <a:gd name="connsiteX1" fmla="*/ 65315 w 402772"/>
              <a:gd name="connsiteY1" fmla="*/ 54428 h 794657"/>
              <a:gd name="connsiteX2" fmla="*/ 97972 w 402772"/>
              <a:gd name="connsiteY2" fmla="*/ 76200 h 794657"/>
              <a:gd name="connsiteX3" fmla="*/ 174172 w 402772"/>
              <a:gd name="connsiteY3" fmla="*/ 163285 h 794657"/>
              <a:gd name="connsiteX4" fmla="*/ 195943 w 402772"/>
              <a:gd name="connsiteY4" fmla="*/ 206828 h 794657"/>
              <a:gd name="connsiteX5" fmla="*/ 239486 w 402772"/>
              <a:gd name="connsiteY5" fmla="*/ 293914 h 794657"/>
              <a:gd name="connsiteX6" fmla="*/ 272143 w 402772"/>
              <a:gd name="connsiteY6" fmla="*/ 304800 h 794657"/>
              <a:gd name="connsiteX7" fmla="*/ 304800 w 402772"/>
              <a:gd name="connsiteY7" fmla="*/ 402771 h 794657"/>
              <a:gd name="connsiteX8" fmla="*/ 315686 w 402772"/>
              <a:gd name="connsiteY8" fmla="*/ 435428 h 794657"/>
              <a:gd name="connsiteX9" fmla="*/ 326572 w 402772"/>
              <a:gd name="connsiteY9" fmla="*/ 468085 h 794657"/>
              <a:gd name="connsiteX10" fmla="*/ 348343 w 402772"/>
              <a:gd name="connsiteY10" fmla="*/ 544285 h 794657"/>
              <a:gd name="connsiteX11" fmla="*/ 370115 w 402772"/>
              <a:gd name="connsiteY11" fmla="*/ 566057 h 794657"/>
              <a:gd name="connsiteX12" fmla="*/ 381000 w 402772"/>
              <a:gd name="connsiteY12" fmla="*/ 631371 h 794657"/>
              <a:gd name="connsiteX13" fmla="*/ 391886 w 402772"/>
              <a:gd name="connsiteY13" fmla="*/ 751114 h 794657"/>
              <a:gd name="connsiteX14" fmla="*/ 402772 w 402772"/>
              <a:gd name="connsiteY14" fmla="*/ 794657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772" h="794657">
                <a:moveTo>
                  <a:pt x="0" y="0"/>
                </a:moveTo>
                <a:cubicBezTo>
                  <a:pt x="21772" y="18143"/>
                  <a:pt x="42945" y="37029"/>
                  <a:pt x="65315" y="54428"/>
                </a:cubicBezTo>
                <a:cubicBezTo>
                  <a:pt x="75642" y="62460"/>
                  <a:pt x="89357" y="66354"/>
                  <a:pt x="97972" y="76200"/>
                </a:cubicBezTo>
                <a:cubicBezTo>
                  <a:pt x="186869" y="177797"/>
                  <a:pt x="100695" y="114301"/>
                  <a:pt x="174172" y="163285"/>
                </a:cubicBezTo>
                <a:cubicBezTo>
                  <a:pt x="181429" y="177799"/>
                  <a:pt x="189916" y="191761"/>
                  <a:pt x="195943" y="206828"/>
                </a:cubicBezTo>
                <a:cubicBezTo>
                  <a:pt x="209654" y="241106"/>
                  <a:pt x="206544" y="274148"/>
                  <a:pt x="239486" y="293914"/>
                </a:cubicBezTo>
                <a:cubicBezTo>
                  <a:pt x="249325" y="299818"/>
                  <a:pt x="261257" y="301171"/>
                  <a:pt x="272143" y="304800"/>
                </a:cubicBezTo>
                <a:lnTo>
                  <a:pt x="304800" y="402771"/>
                </a:lnTo>
                <a:lnTo>
                  <a:pt x="315686" y="435428"/>
                </a:lnTo>
                <a:cubicBezTo>
                  <a:pt x="319315" y="446314"/>
                  <a:pt x="323789" y="456953"/>
                  <a:pt x="326572" y="468085"/>
                </a:cubicBezTo>
                <a:cubicBezTo>
                  <a:pt x="328606" y="476222"/>
                  <a:pt x="341648" y="533127"/>
                  <a:pt x="348343" y="544285"/>
                </a:cubicBezTo>
                <a:cubicBezTo>
                  <a:pt x="353624" y="553086"/>
                  <a:pt x="362858" y="558800"/>
                  <a:pt x="370115" y="566057"/>
                </a:cubicBezTo>
                <a:cubicBezTo>
                  <a:pt x="373743" y="587828"/>
                  <a:pt x="378421" y="609451"/>
                  <a:pt x="381000" y="631371"/>
                </a:cubicBezTo>
                <a:cubicBezTo>
                  <a:pt x="385683" y="671175"/>
                  <a:pt x="386589" y="711387"/>
                  <a:pt x="391886" y="751114"/>
                </a:cubicBezTo>
                <a:cubicBezTo>
                  <a:pt x="393863" y="765944"/>
                  <a:pt x="402772" y="794657"/>
                  <a:pt x="402772" y="7946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>
            <a:off x="870857" y="3206567"/>
            <a:ext cx="566057" cy="451033"/>
          </a:xfrm>
          <a:custGeom>
            <a:avLst/>
            <a:gdLst>
              <a:gd name="connsiteX0" fmla="*/ 0 w 566057"/>
              <a:gd name="connsiteY0" fmla="*/ 451033 h 451033"/>
              <a:gd name="connsiteX1" fmla="*/ 206829 w 566057"/>
              <a:gd name="connsiteY1" fmla="*/ 440147 h 451033"/>
              <a:gd name="connsiteX2" fmla="*/ 272143 w 566057"/>
              <a:gd name="connsiteY2" fmla="*/ 418376 h 451033"/>
              <a:gd name="connsiteX3" fmla="*/ 326572 w 566057"/>
              <a:gd name="connsiteY3" fmla="*/ 374833 h 451033"/>
              <a:gd name="connsiteX4" fmla="*/ 381000 w 566057"/>
              <a:gd name="connsiteY4" fmla="*/ 320404 h 451033"/>
              <a:gd name="connsiteX5" fmla="*/ 402772 w 566057"/>
              <a:gd name="connsiteY5" fmla="*/ 287747 h 451033"/>
              <a:gd name="connsiteX6" fmla="*/ 435429 w 566057"/>
              <a:gd name="connsiteY6" fmla="*/ 265976 h 451033"/>
              <a:gd name="connsiteX7" fmla="*/ 478972 w 566057"/>
              <a:gd name="connsiteY7" fmla="*/ 200662 h 451033"/>
              <a:gd name="connsiteX8" fmla="*/ 500743 w 566057"/>
              <a:gd name="connsiteY8" fmla="*/ 168004 h 451033"/>
              <a:gd name="connsiteX9" fmla="*/ 544286 w 566057"/>
              <a:gd name="connsiteY9" fmla="*/ 70033 h 451033"/>
              <a:gd name="connsiteX10" fmla="*/ 566057 w 566057"/>
              <a:gd name="connsiteY10" fmla="*/ 4719 h 451033"/>
              <a:gd name="connsiteX11" fmla="*/ 566057 w 566057"/>
              <a:gd name="connsiteY11" fmla="*/ 157119 h 4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6057" h="451033">
                <a:moveTo>
                  <a:pt x="0" y="451033"/>
                </a:moveTo>
                <a:cubicBezTo>
                  <a:pt x="68943" y="447404"/>
                  <a:pt x="138282" y="448373"/>
                  <a:pt x="206829" y="440147"/>
                </a:cubicBezTo>
                <a:cubicBezTo>
                  <a:pt x="229614" y="437413"/>
                  <a:pt x="272143" y="418376"/>
                  <a:pt x="272143" y="418376"/>
                </a:cubicBezTo>
                <a:cubicBezTo>
                  <a:pt x="357014" y="333501"/>
                  <a:pt x="216729" y="470945"/>
                  <a:pt x="326572" y="374833"/>
                </a:cubicBezTo>
                <a:cubicBezTo>
                  <a:pt x="345882" y="357937"/>
                  <a:pt x="366767" y="341752"/>
                  <a:pt x="381000" y="320404"/>
                </a:cubicBezTo>
                <a:cubicBezTo>
                  <a:pt x="388257" y="309518"/>
                  <a:pt x="393521" y="296998"/>
                  <a:pt x="402772" y="287747"/>
                </a:cubicBezTo>
                <a:cubicBezTo>
                  <a:pt x="412023" y="278496"/>
                  <a:pt x="424543" y="273233"/>
                  <a:pt x="435429" y="265976"/>
                </a:cubicBezTo>
                <a:lnTo>
                  <a:pt x="478972" y="200662"/>
                </a:lnTo>
                <a:cubicBezTo>
                  <a:pt x="486229" y="189776"/>
                  <a:pt x="496606" y="180416"/>
                  <a:pt x="500743" y="168004"/>
                </a:cubicBezTo>
                <a:cubicBezTo>
                  <a:pt x="531205" y="76621"/>
                  <a:pt x="481300" y="221201"/>
                  <a:pt x="544286" y="70033"/>
                </a:cubicBezTo>
                <a:cubicBezTo>
                  <a:pt x="553112" y="48849"/>
                  <a:pt x="566057" y="-18230"/>
                  <a:pt x="566057" y="4719"/>
                </a:cubicBezTo>
                <a:lnTo>
                  <a:pt x="566057" y="1571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>
            <a:off x="446314" y="3614057"/>
            <a:ext cx="402772" cy="87086"/>
          </a:xfrm>
          <a:custGeom>
            <a:avLst/>
            <a:gdLst>
              <a:gd name="connsiteX0" fmla="*/ 402772 w 402772"/>
              <a:gd name="connsiteY0" fmla="*/ 87086 h 87086"/>
              <a:gd name="connsiteX1" fmla="*/ 304800 w 402772"/>
              <a:gd name="connsiteY1" fmla="*/ 65314 h 87086"/>
              <a:gd name="connsiteX2" fmla="*/ 272143 w 402772"/>
              <a:gd name="connsiteY2" fmla="*/ 43543 h 87086"/>
              <a:gd name="connsiteX3" fmla="*/ 228600 w 402772"/>
              <a:gd name="connsiteY3" fmla="*/ 32657 h 87086"/>
              <a:gd name="connsiteX4" fmla="*/ 195943 w 402772"/>
              <a:gd name="connsiteY4" fmla="*/ 21772 h 87086"/>
              <a:gd name="connsiteX5" fmla="*/ 108857 w 402772"/>
              <a:gd name="connsiteY5" fmla="*/ 0 h 87086"/>
              <a:gd name="connsiteX6" fmla="*/ 32657 w 402772"/>
              <a:gd name="connsiteY6" fmla="*/ 32657 h 87086"/>
              <a:gd name="connsiteX7" fmla="*/ 0 w 402772"/>
              <a:gd name="connsiteY7" fmla="*/ 43543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72" h="87086">
                <a:moveTo>
                  <a:pt x="402772" y="87086"/>
                </a:moveTo>
                <a:cubicBezTo>
                  <a:pt x="393084" y="85148"/>
                  <a:pt x="318252" y="71079"/>
                  <a:pt x="304800" y="65314"/>
                </a:cubicBezTo>
                <a:cubicBezTo>
                  <a:pt x="292775" y="60160"/>
                  <a:pt x="284168" y="48697"/>
                  <a:pt x="272143" y="43543"/>
                </a:cubicBezTo>
                <a:cubicBezTo>
                  <a:pt x="258392" y="37650"/>
                  <a:pt x="242985" y="36767"/>
                  <a:pt x="228600" y="32657"/>
                </a:cubicBezTo>
                <a:cubicBezTo>
                  <a:pt x="217567" y="29505"/>
                  <a:pt x="207013" y="24791"/>
                  <a:pt x="195943" y="21772"/>
                </a:cubicBezTo>
                <a:cubicBezTo>
                  <a:pt x="167075" y="13899"/>
                  <a:pt x="108857" y="0"/>
                  <a:pt x="108857" y="0"/>
                </a:cubicBezTo>
                <a:cubicBezTo>
                  <a:pt x="18238" y="22656"/>
                  <a:pt x="107832" y="-4930"/>
                  <a:pt x="32657" y="32657"/>
                </a:cubicBezTo>
                <a:cubicBezTo>
                  <a:pt x="22394" y="37789"/>
                  <a:pt x="0" y="43543"/>
                  <a:pt x="0" y="435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0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959595"/>
              </a:clrFrom>
              <a:clrTo>
                <a:srgbClr val="95959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21" y="836712"/>
            <a:ext cx="3585975" cy="413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" y="5301208"/>
            <a:ext cx="9052560" cy="1494678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ここまでは、</a:t>
            </a:r>
            <a:r>
              <a:rPr lang="ja-JP" altLang="en-US" sz="2400" dirty="0"/>
              <a:t>海外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NEXT</a:t>
            </a:r>
            <a:r>
              <a:rPr lang="ja-JP" altLang="en-US" sz="2400" dirty="0" smtClean="0"/>
              <a:t>実験と似たりよったり。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問題は、どうやって</a:t>
            </a:r>
            <a:r>
              <a:rPr kumimoji="1" lang="en-US" altLang="ja-JP" sz="2400" dirty="0" smtClean="0"/>
              <a:t>EL</a:t>
            </a:r>
            <a:r>
              <a:rPr kumimoji="1" lang="ja-JP" altLang="en-US" sz="2400" dirty="0" smtClean="0"/>
              <a:t>光を測定するか。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ELCC -</a:t>
            </a:r>
            <a:r>
              <a:rPr kumimoji="1" lang="en-US" altLang="ja-JP" sz="2400" dirty="0" err="1" smtClean="0"/>
              <a:t>ElectroLuminescence</a:t>
            </a:r>
            <a:r>
              <a:rPr kumimoji="1" lang="en-US" altLang="ja-JP" sz="2400" dirty="0" smtClean="0"/>
              <a:t> Light  Collection Cell-</a:t>
            </a:r>
            <a:r>
              <a:rPr kumimoji="1" lang="ja-JP" altLang="en-US" sz="2400" dirty="0" smtClean="0"/>
              <a:t>を提案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>
            <a:stCxn id="13" idx="1"/>
          </p:cNvCxnSpPr>
          <p:nvPr/>
        </p:nvCxnSpPr>
        <p:spPr>
          <a:xfrm flipH="1" flipV="1">
            <a:off x="3468024" y="1724635"/>
            <a:ext cx="374429" cy="168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7" idx="1"/>
          </p:cNvCxnSpPr>
          <p:nvPr/>
        </p:nvCxnSpPr>
        <p:spPr>
          <a:xfrm flipH="1" flipV="1">
            <a:off x="2971626" y="3470304"/>
            <a:ext cx="448246" cy="675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842453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anode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75856" y="2627620"/>
            <a:ext cx="236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PTFE w/ holes</a:t>
            </a:r>
            <a:r>
              <a:rPr kumimoji="1" lang="en-US" altLang="ja-JP" dirty="0" smtClean="0"/>
              <a:t>(~</a:t>
            </a:r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5mm) </a:t>
            </a:r>
          </a:p>
        </p:txBody>
      </p:sp>
      <p:cxnSp>
        <p:nvCxnSpPr>
          <p:cNvPr id="18" name="直線矢印コネクタ 17"/>
          <p:cNvCxnSpPr>
            <a:stCxn id="19" idx="1"/>
          </p:cNvCxnSpPr>
          <p:nvPr/>
        </p:nvCxnSpPr>
        <p:spPr>
          <a:xfrm flipH="1">
            <a:off x="2971626" y="4045714"/>
            <a:ext cx="700308" cy="693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671934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MPPC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419872" y="3214717"/>
            <a:ext cx="170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Mesh </a:t>
            </a:r>
          </a:p>
          <a:p>
            <a:r>
              <a:rPr lang="en-US" altLang="ja-JP" dirty="0" smtClean="0"/>
              <a:t>electrode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8A8A8"/>
              </a:clrFrom>
              <a:clrTo>
                <a:srgbClr val="A8A8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3036991" cy="12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310811" y="116632"/>
            <a:ext cx="2653677" cy="4004201"/>
            <a:chOff x="6022779" y="504919"/>
            <a:chExt cx="2653677" cy="4004201"/>
          </a:xfrm>
        </p:grpSpPr>
        <p:sp>
          <p:nvSpPr>
            <p:cNvPr id="14" name="正方形/長方形 13"/>
            <p:cNvSpPr/>
            <p:nvPr/>
          </p:nvSpPr>
          <p:spPr>
            <a:xfrm>
              <a:off x="6383351" y="3200999"/>
              <a:ext cx="595107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7854174" y="3195776"/>
              <a:ext cx="595107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098366" y="4130415"/>
              <a:ext cx="648072" cy="3787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/>
                <a:t>MPPC</a:t>
              </a:r>
              <a:endParaRPr kumimoji="1" lang="ja-JP" altLang="en-US" sz="1400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7415354" y="910505"/>
              <a:ext cx="0" cy="309455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フリーフォーム 23"/>
            <p:cNvSpPr/>
            <p:nvPr/>
          </p:nvSpPr>
          <p:spPr>
            <a:xfrm>
              <a:off x="7242759" y="837307"/>
              <a:ext cx="118129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7020477" y="821283"/>
              <a:ext cx="283325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 flipH="1">
              <a:off x="7454021" y="799182"/>
              <a:ext cx="144016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 flipH="1">
              <a:off x="7511177" y="821283"/>
              <a:ext cx="273111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531838" y="504919"/>
              <a:ext cx="21446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Line of electric force</a:t>
              </a:r>
              <a:endParaRPr kumimoji="1" lang="ja-JP" altLang="en-US" dirty="0"/>
            </a:p>
          </p:txBody>
        </p:sp>
        <p:cxnSp>
          <p:nvCxnSpPr>
            <p:cNvPr id="1025" name="直線矢印コネクタ 1024"/>
            <p:cNvCxnSpPr/>
            <p:nvPr/>
          </p:nvCxnSpPr>
          <p:spPr>
            <a:xfrm flipH="1">
              <a:off x="7020477" y="3773786"/>
              <a:ext cx="336321" cy="7200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矢印コネクタ 1029"/>
            <p:cNvCxnSpPr>
              <a:stCxn id="29" idx="5"/>
            </p:cNvCxnSpPr>
            <p:nvPr/>
          </p:nvCxnSpPr>
          <p:spPr>
            <a:xfrm flipV="1">
              <a:off x="7284498" y="3418185"/>
              <a:ext cx="501074" cy="2320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直線矢印コネクタ 1031"/>
            <p:cNvCxnSpPr/>
            <p:nvPr/>
          </p:nvCxnSpPr>
          <p:spPr>
            <a:xfrm flipH="1">
              <a:off x="7647732" y="3418185"/>
              <a:ext cx="136556" cy="64809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直線矢印コネクタ 1033"/>
            <p:cNvCxnSpPr/>
            <p:nvPr/>
          </p:nvCxnSpPr>
          <p:spPr>
            <a:xfrm flipH="1">
              <a:off x="7338076" y="3581135"/>
              <a:ext cx="330268" cy="423929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直線矢印コネクタ 1035"/>
            <p:cNvCxnSpPr>
              <a:endCxn id="29" idx="6"/>
            </p:cNvCxnSpPr>
            <p:nvPr/>
          </p:nvCxnSpPr>
          <p:spPr>
            <a:xfrm>
              <a:off x="7020477" y="3870238"/>
              <a:ext cx="187821" cy="1800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直線矢印コネクタ 1037"/>
            <p:cNvCxnSpPr/>
            <p:nvPr/>
          </p:nvCxnSpPr>
          <p:spPr>
            <a:xfrm flipH="1">
              <a:off x="7475718" y="3861048"/>
              <a:ext cx="120618" cy="20790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直線コネクタ 1032"/>
            <p:cNvCxnSpPr/>
            <p:nvPr/>
          </p:nvCxnSpPr>
          <p:spPr>
            <a:xfrm flipV="1">
              <a:off x="7818824" y="3221182"/>
              <a:ext cx="0" cy="73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6987980" y="3212976"/>
              <a:ext cx="0" cy="73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直線コネクタ 1036"/>
            <p:cNvCxnSpPr/>
            <p:nvPr/>
          </p:nvCxnSpPr>
          <p:spPr>
            <a:xfrm>
              <a:off x="6385282" y="3186162"/>
              <a:ext cx="7906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7631906" y="3186162"/>
              <a:ext cx="7906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直線コネクタ 1044"/>
            <p:cNvCxnSpPr/>
            <p:nvPr/>
          </p:nvCxnSpPr>
          <p:spPr>
            <a:xfrm>
              <a:off x="6423859" y="3974190"/>
              <a:ext cx="195908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7020477" y="171355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>
              <a:off x="7242760" y="1712750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7411715" y="170724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>
              <a:off x="7594487" y="1704437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>
              <a:off x="7785572" y="1724635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6022779" y="2582329"/>
              <a:ext cx="1141509" cy="63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electrode w/ hole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230100" y="3937112"/>
              <a:ext cx="703748" cy="35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mesh</a:t>
              </a:r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3944100" y="4221088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ja-JP" dirty="0" smtClean="0"/>
              <a:t>Merit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smtClean="0"/>
              <a:t>Energy measurement by MPPC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Less dependent on event position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/>
              <a:t>Easy extension to Large structure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2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01_eco</Template>
  <TotalTime>3841</TotalTime>
  <Words>1103</Words>
  <Application>Microsoft Office PowerPoint</Application>
  <PresentationFormat>画面に合わせる (4:3)</PresentationFormat>
  <Paragraphs>216</Paragraphs>
  <Slides>22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PowerPoint プレゼンテーション</vt:lpstr>
      <vt:lpstr>キセノンを使って0nbb崩壊探索することを 目指しています。 プロジェクトに名前を付けました。</vt:lpstr>
      <vt:lpstr>AXEL  – A Xenon ElectroLuminescence detector – for 0nbb decay search (&amp; directional dark matter search?)</vt:lpstr>
      <vt:lpstr>メンバー</vt:lpstr>
      <vt:lpstr>長期目標</vt:lpstr>
      <vt:lpstr>電離電子数を測ってエネルギーを求める</vt:lpstr>
      <vt:lpstr>Electro Luminescence光を使う</vt:lpstr>
      <vt:lpstr>全体概念図　 （エレキを、高圧ガスの中に入れてみたが、まだ深く考えていない)</vt:lpstr>
      <vt:lpstr>ここまでは、海外のNEXT実験と似たりよったり。 問題は、どうやってEL光を測定するか。 ELCC -ElectroLuminescence Light  Collection Cell-を提案 </vt:lpstr>
      <vt:lpstr>simulation example 1 row track</vt:lpstr>
      <vt:lpstr>simulation example 1 diffusion after 1m drift</vt:lpstr>
      <vt:lpstr>simulation example 1 segmentation (7.5mm in x or y and 2mm in z)</vt:lpstr>
      <vt:lpstr>simulation example 2 </vt:lpstr>
      <vt:lpstr>Comparison ov 0nbb, electron and alpha</vt:lpstr>
      <vt:lpstr>試作機 trial   (まずはPMTで。位置情報はなし) 修士で卒業した秋山晋一君の仕事</vt:lpstr>
      <vt:lpstr>2号機  60Amからの59.5keV g線で評価</vt:lpstr>
      <vt:lpstr>4号機 coming soon!</vt:lpstr>
      <vt:lpstr>その他、ongoingのR&amp;D</vt:lpstr>
      <vt:lpstr>実現化のための最重要課題 ELCCのProof-of-Principle</vt:lpstr>
      <vt:lpstr>3D FEMによる電場計算  by 中村輝石</vt:lpstr>
      <vt:lpstr>Directional Dark-Matter Search  (中村輝石君がやりたがっている)</vt:lpstr>
      <vt:lpstr>短期的目標   - まとめに代えて-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希ガス比例シンチレーション検出器の開発</dc:title>
  <dc:creator>Atsuko K.Ichikawa</dc:creator>
  <cp:lastModifiedBy>Atsuko K.Ichikawa</cp:lastModifiedBy>
  <cp:revision>207</cp:revision>
  <cp:lastPrinted>2014-09-22T01:56:39Z</cp:lastPrinted>
  <dcterms:created xsi:type="dcterms:W3CDTF">2013-04-19T00:53:58Z</dcterms:created>
  <dcterms:modified xsi:type="dcterms:W3CDTF">2014-09-22T02:01:59Z</dcterms:modified>
</cp:coreProperties>
</file>