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 b="def" i="def"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hape 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1" name="Shape 3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9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7" name="Shape 4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2" name="Shape 35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8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1" name="Shape 3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7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3" name="Shape 3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6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2" name="Shape 3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7" name="Shape 4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4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7" name="Shape 4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4" name="Shape 4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1" name="Shape 4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コピ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body" idx="1"/>
          </p:nvPr>
        </p:nvSpPr>
        <p:spPr>
          <a:xfrm>
            <a:off x="457200" y="1614554"/>
            <a:ext cx="8229600" cy="5243446"/>
          </a:xfrm>
          <a:prstGeom prst="rect">
            <a:avLst/>
          </a:prstGeom>
        </p:spPr>
        <p:txBody>
          <a:bodyPr/>
          <a:lstStyle>
            <a:lvl1pPr marL="254000" indent="-254000">
              <a:spcBef>
                <a:spcPts val="1000"/>
              </a:spcBef>
              <a:buClr>
                <a:srgbClr val="000000"/>
              </a:buClr>
              <a:defRPr sz="2300"/>
            </a:lvl1pPr>
            <a:lvl2pPr marL="571500" indent="-190500">
              <a:spcBef>
                <a:spcPts val="0"/>
              </a:spcBef>
              <a:buClr>
                <a:srgbClr val="000000"/>
              </a:buClr>
              <a:buChar char="-"/>
              <a:defRPr sz="2300"/>
            </a:lvl2pPr>
            <a:lvl3pPr marL="952500" indent="-190500">
              <a:spcBef>
                <a:spcPts val="0"/>
              </a:spcBef>
              <a:buClr>
                <a:srgbClr val="000000"/>
              </a:buClr>
              <a:buChar char="-"/>
              <a:defRPr sz="2300"/>
            </a:lvl3pPr>
            <a:lvl4pPr marL="1333500" indent="-190500">
              <a:spcBef>
                <a:spcPts val="0"/>
              </a:spcBef>
              <a:buClr>
                <a:srgbClr val="000000"/>
              </a:buClr>
              <a:buChar char="-"/>
              <a:defRPr sz="2300"/>
            </a:lvl4pPr>
            <a:lvl5pPr marL="1714500" indent="-190500">
              <a:spcBef>
                <a:spcPts val="0"/>
              </a:spcBef>
              <a:buClr>
                <a:srgbClr val="000000"/>
              </a:buClr>
              <a:buChar char="-"/>
              <a:defRPr sz="23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0" name="Shape 20"/>
          <p:cNvSpPr/>
          <p:nvPr>
            <p:ph type="title"/>
          </p:nvPr>
        </p:nvSpPr>
        <p:spPr>
          <a:xfrm>
            <a:off x="457200" y="372371"/>
            <a:ext cx="8229600" cy="80640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21" name="Shape 21"/>
          <p:cNvSpPr/>
          <p:nvPr>
            <p:ph type="sldNum" sz="quarter" idx="2"/>
          </p:nvPr>
        </p:nvSpPr>
        <p:spPr>
          <a:xfrm>
            <a:off x="8226500" y="937702"/>
            <a:ext cx="468280" cy="28829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" name="Shape 22"/>
          <p:cNvSpPr/>
          <p:nvPr/>
        </p:nvSpPr>
        <p:spPr>
          <a:xfrm>
            <a:off x="487477" y="880555"/>
            <a:ext cx="8169007" cy="561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695"/>
                </a:moveTo>
                <a:lnTo>
                  <a:pt x="20093" y="12618"/>
                </a:lnTo>
                <a:lnTo>
                  <a:pt x="20148" y="5553"/>
                </a:lnTo>
                <a:lnTo>
                  <a:pt x="20230" y="18242"/>
                </a:lnTo>
                <a:lnTo>
                  <a:pt x="20362" y="0"/>
                </a:lnTo>
                <a:lnTo>
                  <a:pt x="20399" y="21600"/>
                </a:lnTo>
                <a:lnTo>
                  <a:pt x="20513" y="12618"/>
                </a:lnTo>
                <a:lnTo>
                  <a:pt x="21600" y="12670"/>
                </a:lnTo>
              </a:path>
            </a:pathLst>
          </a:custGeom>
          <a:ln w="25400">
            <a:solidFill>
              <a:srgbClr val="000000"/>
            </a:solidFill>
            <a:bevel/>
          </a:ln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body" idx="1"/>
          </p:nvPr>
        </p:nvSpPr>
        <p:spPr>
          <a:xfrm>
            <a:off x="457200" y="1226871"/>
            <a:ext cx="8229600" cy="5631129"/>
          </a:xfrm>
          <a:prstGeom prst="rect">
            <a:avLst/>
          </a:prstGeom>
        </p:spPr>
        <p:txBody>
          <a:bodyPr/>
          <a:lstStyle>
            <a:lvl1pPr marL="254000" indent="-254000">
              <a:buClr>
                <a:srgbClr val="000000"/>
              </a:buClr>
              <a:defRPr sz="2300"/>
            </a:lvl1pPr>
            <a:lvl2pPr marL="571500" indent="-190500">
              <a:buClr>
                <a:srgbClr val="000000"/>
              </a:buClr>
              <a:buChar char="-"/>
              <a:defRPr sz="2300"/>
            </a:lvl2pPr>
            <a:lvl3pPr marL="952500" indent="-190500">
              <a:buClr>
                <a:srgbClr val="000000"/>
              </a:buClr>
              <a:buChar char="-"/>
              <a:defRPr sz="2300"/>
            </a:lvl3pPr>
            <a:lvl4pPr marL="1333500" indent="-190500">
              <a:buClr>
                <a:srgbClr val="000000"/>
              </a:buClr>
              <a:buChar char="-"/>
              <a:defRPr sz="2300"/>
            </a:lvl4pPr>
            <a:lvl5pPr marL="1714500" indent="-190500">
              <a:buClr>
                <a:srgbClr val="000000"/>
              </a:buClr>
              <a:buChar char="-"/>
              <a:defRPr sz="23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30" name="Shape 30"/>
          <p:cNvSpPr/>
          <p:nvPr>
            <p:ph type="title"/>
          </p:nvPr>
        </p:nvSpPr>
        <p:spPr>
          <a:xfrm>
            <a:off x="457200" y="372371"/>
            <a:ext cx="8229600" cy="80640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xfrm>
            <a:off x="8480500" y="6411402"/>
            <a:ext cx="468280" cy="28829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idx="1"/>
          </p:nvPr>
        </p:nvSpPr>
        <p:spPr>
          <a:xfrm>
            <a:off x="457200" y="1614554"/>
            <a:ext cx="8229600" cy="5243446"/>
          </a:xfrm>
          <a:prstGeom prst="rect">
            <a:avLst/>
          </a:prstGeom>
        </p:spPr>
        <p:txBody>
          <a:bodyPr/>
          <a:lstStyle>
            <a:lvl1pPr marL="254000" indent="-254000">
              <a:spcBef>
                <a:spcPts val="1000"/>
              </a:spcBef>
              <a:buClr>
                <a:srgbClr val="000000"/>
              </a:buClr>
              <a:defRPr sz="2300"/>
            </a:lvl1pPr>
            <a:lvl2pPr marL="571500" indent="-190500">
              <a:spcBef>
                <a:spcPts val="0"/>
              </a:spcBef>
              <a:buClr>
                <a:srgbClr val="000000"/>
              </a:buClr>
              <a:buChar char="-"/>
              <a:defRPr sz="2300"/>
            </a:lvl2pPr>
            <a:lvl3pPr marL="952500" indent="-190500">
              <a:spcBef>
                <a:spcPts val="0"/>
              </a:spcBef>
              <a:buClr>
                <a:srgbClr val="000000"/>
              </a:buClr>
              <a:buChar char="-"/>
              <a:defRPr sz="2300"/>
            </a:lvl3pPr>
            <a:lvl4pPr marL="1333500" indent="-190500">
              <a:spcBef>
                <a:spcPts val="0"/>
              </a:spcBef>
              <a:buClr>
                <a:srgbClr val="000000"/>
              </a:buClr>
              <a:buChar char="-"/>
              <a:defRPr sz="2300"/>
            </a:lvl4pPr>
            <a:lvl5pPr marL="1714500" indent="-190500">
              <a:spcBef>
                <a:spcPts val="0"/>
              </a:spcBef>
              <a:buClr>
                <a:srgbClr val="000000"/>
              </a:buClr>
              <a:buChar char="-"/>
              <a:defRPr sz="23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457200" y="372371"/>
            <a:ext cx="8229600" cy="80640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xfrm>
            <a:off x="8480500" y="6411402"/>
            <a:ext cx="468280" cy="28829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" name="Shape 41"/>
          <p:cNvSpPr/>
          <p:nvPr/>
        </p:nvSpPr>
        <p:spPr>
          <a:xfrm>
            <a:off x="465524" y="880555"/>
            <a:ext cx="8232932" cy="561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644"/>
                </a:moveTo>
                <a:lnTo>
                  <a:pt x="20538" y="12618"/>
                </a:lnTo>
                <a:lnTo>
                  <a:pt x="20592" y="5553"/>
                </a:lnTo>
                <a:lnTo>
                  <a:pt x="20673" y="18242"/>
                </a:lnTo>
                <a:lnTo>
                  <a:pt x="20805" y="0"/>
                </a:lnTo>
                <a:lnTo>
                  <a:pt x="20842" y="21600"/>
                </a:lnTo>
                <a:lnTo>
                  <a:pt x="20955" y="12618"/>
                </a:lnTo>
                <a:lnTo>
                  <a:pt x="21600" y="12618"/>
                </a:lnTo>
              </a:path>
            </a:pathLst>
          </a:custGeom>
          <a:ln w="25400">
            <a:solidFill>
              <a:srgbClr val="000000"/>
            </a:solidFill>
            <a:bevel/>
          </a:ln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2.png" descr="C:\Users\PD_Fukasawa\Desktop\Back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7" y="199550"/>
            <a:ext cx="9142644" cy="6464331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>
            <p:ph type="sldNum" sz="quarter" idx="2"/>
          </p:nvPr>
        </p:nvSpPr>
        <p:spPr>
          <a:xfrm>
            <a:off x="6553199" y="6229550"/>
            <a:ext cx="2133601" cy="266993"/>
          </a:xfrm>
          <a:prstGeom prst="rect">
            <a:avLst/>
          </a:prstGeom>
        </p:spPr>
        <p:txBody>
          <a:bodyPr lIns="44596" tIns="44596" rIns="44596" bIns="44596"/>
          <a:lstStyle>
            <a:lvl1pPr algn="r" defTabSz="946639">
              <a:defRPr sz="1200">
                <a:solidFill>
                  <a:srgbClr val="888888"/>
                </a:solidFill>
                <a:latin typeface="メイリオ"/>
                <a:ea typeface="メイリオ"/>
                <a:cs typeface="メイリオ"/>
                <a:sym typeface="メイリオ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446506" y="1706853"/>
            <a:ext cx="8250988" cy="4952955"/>
          </a:xfrm>
          <a:prstGeom prst="rect">
            <a:avLst/>
          </a:prstGeom>
        </p:spPr>
        <p:txBody>
          <a:bodyPr lIns="44596" tIns="44596" rIns="44596" bIns="44596">
            <a:normAutofit fontScale="100000" lnSpcReduction="0"/>
          </a:bodyPr>
          <a:lstStyle>
            <a:lvl1pPr marL="254000" indent="-254000" defTabSz="946639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"/>
              <a:defRPr sz="20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lvl1pPr>
            <a:lvl2pPr marL="607483" indent="-264583" defTabSz="946639">
              <a:lnSpc>
                <a:spcPct val="100000"/>
              </a:lnSpc>
              <a:spcBef>
                <a:spcPts val="600"/>
              </a:spcBef>
              <a:buClrTx/>
              <a:buFont typeface="Arial"/>
              <a:buChar char="–"/>
              <a:defRPr sz="20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lvl2pPr>
            <a:lvl3pPr marL="1390741" indent="-347685" defTabSz="946639">
              <a:lnSpc>
                <a:spcPct val="100000"/>
              </a:lnSpc>
              <a:spcBef>
                <a:spcPts val="600"/>
              </a:spcBef>
              <a:buClrTx/>
              <a:buFont typeface="Arial"/>
              <a:defRPr sz="20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lvl3pPr>
            <a:lvl4pPr marL="1950901" indent="-386317" defTabSz="946639">
              <a:lnSpc>
                <a:spcPct val="100000"/>
              </a:lnSpc>
              <a:spcBef>
                <a:spcPts val="600"/>
              </a:spcBef>
              <a:buClrTx/>
              <a:buFont typeface="Arial"/>
              <a:buChar char="–"/>
              <a:defRPr sz="20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lvl4pPr>
            <a:lvl5pPr marL="2472428" indent="-386316" defTabSz="946639">
              <a:lnSpc>
                <a:spcPct val="100000"/>
              </a:lnSpc>
              <a:spcBef>
                <a:spcPts val="600"/>
              </a:spcBef>
              <a:buClrTx/>
              <a:buFont typeface="Arial"/>
              <a:buChar char="»"/>
              <a:defRPr sz="20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51" name="Shape 51"/>
          <p:cNvSpPr/>
          <p:nvPr>
            <p:ph type="title"/>
          </p:nvPr>
        </p:nvSpPr>
        <p:spPr>
          <a:xfrm>
            <a:off x="463703" y="475553"/>
            <a:ext cx="7131954" cy="1231301"/>
          </a:xfrm>
          <a:prstGeom prst="rect">
            <a:avLst/>
          </a:prstGeom>
        </p:spPr>
        <p:txBody>
          <a:bodyPr lIns="44596" tIns="44596" rIns="44596" bIns="44596"/>
          <a:lstStyle>
            <a:lvl1pPr algn="l" defTabSz="946639">
              <a:defRPr sz="28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lvl1pPr>
          </a:lstStyle>
          <a:p>
            <a:pPr/>
            <a:r>
              <a:t>タイトルテキスト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body" idx="1"/>
          </p:nvPr>
        </p:nvSpPr>
        <p:spPr>
          <a:xfrm>
            <a:off x="457200" y="1614554"/>
            <a:ext cx="8229600" cy="5243446"/>
          </a:xfrm>
          <a:prstGeom prst="rect">
            <a:avLst/>
          </a:prstGeom>
        </p:spPr>
        <p:txBody>
          <a:bodyPr/>
          <a:lstStyle>
            <a:lvl1pPr marL="254000" indent="-254000">
              <a:spcBef>
                <a:spcPts val="1000"/>
              </a:spcBef>
              <a:buClr>
                <a:srgbClr val="000000"/>
              </a:buClr>
              <a:defRPr sz="2300"/>
            </a:lvl1pPr>
            <a:lvl2pPr marL="571500" indent="-190500">
              <a:spcBef>
                <a:spcPts val="0"/>
              </a:spcBef>
              <a:buClr>
                <a:srgbClr val="000000"/>
              </a:buClr>
              <a:buChar char="-"/>
              <a:defRPr sz="2300"/>
            </a:lvl2pPr>
            <a:lvl3pPr marL="952500" indent="-190500">
              <a:spcBef>
                <a:spcPts val="0"/>
              </a:spcBef>
              <a:buClr>
                <a:srgbClr val="000000"/>
              </a:buClr>
              <a:buChar char="-"/>
              <a:defRPr sz="2300"/>
            </a:lvl3pPr>
            <a:lvl4pPr marL="1333500" indent="-190500">
              <a:spcBef>
                <a:spcPts val="0"/>
              </a:spcBef>
              <a:buClr>
                <a:srgbClr val="000000"/>
              </a:buClr>
              <a:buChar char="-"/>
              <a:defRPr sz="2300"/>
            </a:lvl4pPr>
            <a:lvl5pPr marL="1714500" indent="-190500">
              <a:spcBef>
                <a:spcPts val="0"/>
              </a:spcBef>
              <a:buClr>
                <a:srgbClr val="000000"/>
              </a:buClr>
              <a:buChar char="-"/>
              <a:defRPr sz="23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59" name="Shape 59"/>
          <p:cNvSpPr/>
          <p:nvPr>
            <p:ph type="title"/>
          </p:nvPr>
        </p:nvSpPr>
        <p:spPr>
          <a:xfrm>
            <a:off x="457200" y="372371"/>
            <a:ext cx="8229600" cy="80640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xfrm>
            <a:off x="8226500" y="937702"/>
            <a:ext cx="468280" cy="28829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1" name="Shape 61"/>
          <p:cNvSpPr/>
          <p:nvPr/>
        </p:nvSpPr>
        <p:spPr>
          <a:xfrm>
            <a:off x="487477" y="880555"/>
            <a:ext cx="8169007" cy="561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695"/>
                </a:moveTo>
                <a:lnTo>
                  <a:pt x="20093" y="12618"/>
                </a:lnTo>
                <a:lnTo>
                  <a:pt x="20148" y="5553"/>
                </a:lnTo>
                <a:lnTo>
                  <a:pt x="20230" y="18242"/>
                </a:lnTo>
                <a:lnTo>
                  <a:pt x="20362" y="0"/>
                </a:lnTo>
                <a:lnTo>
                  <a:pt x="20399" y="21600"/>
                </a:lnTo>
                <a:lnTo>
                  <a:pt x="20513" y="12618"/>
                </a:lnTo>
                <a:lnTo>
                  <a:pt x="21600" y="12670"/>
                </a:lnTo>
              </a:path>
            </a:pathLst>
          </a:custGeom>
          <a:ln w="25400">
            <a:solidFill>
              <a:srgbClr val="000000"/>
            </a:solidFill>
            <a:bevel/>
          </a:ln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Num" sz="quarter" idx="2"/>
          </p:nvPr>
        </p:nvSpPr>
        <p:spPr>
          <a:xfrm>
            <a:off x="4425339" y="6505277"/>
            <a:ext cx="284392" cy="223838"/>
          </a:xfrm>
          <a:prstGeom prst="rect">
            <a:avLst/>
          </a:prstGeom>
        </p:spPr>
        <p:txBody>
          <a:bodyPr wrap="none" lIns="35718" tIns="35718" rIns="35718" bIns="35718" anchor="t"/>
          <a:lstStyle>
            <a:lvl1pPr defTabSz="410765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061107"/>
            <a:ext cx="8229600" cy="207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タイトルテキスト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607138" y="6015752"/>
            <a:ext cx="295421" cy="58039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ctr">
              <a:defRPr sz="15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xmlns:p14="http://schemas.microsoft.com/office/powerpoint/2010/main" spd="med" advClick="1"/>
  <p:txStyles>
    <p:title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1pPr>
      <a:lvl2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2pPr>
      <a:lvl3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3pPr>
      <a:lvl4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4pPr>
      <a:lvl5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5pPr>
      <a:lvl6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6pPr>
      <a:lvl7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7pPr>
      <a:lvl8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9pPr>
    </p:titleStyle>
    <p:bodyStyle>
      <a:lvl1pPr marL="317500" marR="0" indent="-317500" algn="l" defTabSz="457200" latinLnBrk="0">
        <a:lnSpc>
          <a:spcPct val="80000"/>
        </a:lnSpc>
        <a:spcBef>
          <a:spcPts val="500"/>
        </a:spcBef>
        <a:spcAft>
          <a:spcPts val="0"/>
        </a:spcAft>
        <a:buClr>
          <a:srgbClr val="DE3B30"/>
        </a:buClr>
        <a:buSzPct val="15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1pPr>
      <a:lvl2pPr marL="701842" marR="0" indent="-320842" algn="l" defTabSz="457200" latinLnBrk="0">
        <a:lnSpc>
          <a:spcPct val="80000"/>
        </a:lnSpc>
        <a:spcBef>
          <a:spcPts val="500"/>
        </a:spcBef>
        <a:spcAft>
          <a:spcPts val="0"/>
        </a:spcAft>
        <a:buClr>
          <a:srgbClr val="DE3B30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2pPr>
      <a:lvl3pPr marL="1082842" marR="0" indent="-320842" algn="l" defTabSz="457200" latinLnBrk="0">
        <a:lnSpc>
          <a:spcPct val="80000"/>
        </a:lnSpc>
        <a:spcBef>
          <a:spcPts val="500"/>
        </a:spcBef>
        <a:spcAft>
          <a:spcPts val="0"/>
        </a:spcAft>
        <a:buClr>
          <a:srgbClr val="DE3B30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3pPr>
      <a:lvl4pPr marL="1463842" marR="0" indent="-320842" algn="l" defTabSz="457200" latinLnBrk="0">
        <a:lnSpc>
          <a:spcPct val="80000"/>
        </a:lnSpc>
        <a:spcBef>
          <a:spcPts val="500"/>
        </a:spcBef>
        <a:spcAft>
          <a:spcPts val="0"/>
        </a:spcAft>
        <a:buClr>
          <a:srgbClr val="DE3B30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4pPr>
      <a:lvl5pPr marL="1844842" marR="0" indent="-320842" algn="l" defTabSz="457200" latinLnBrk="0">
        <a:lnSpc>
          <a:spcPct val="80000"/>
        </a:lnSpc>
        <a:spcBef>
          <a:spcPts val="500"/>
        </a:spcBef>
        <a:spcAft>
          <a:spcPts val="0"/>
        </a:spcAft>
        <a:buClr>
          <a:srgbClr val="DE3B30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5pPr>
      <a:lvl6pPr marL="2225842" marR="0" indent="-320842" algn="l" defTabSz="457200" latinLnBrk="0">
        <a:lnSpc>
          <a:spcPct val="80000"/>
        </a:lnSpc>
        <a:spcBef>
          <a:spcPts val="500"/>
        </a:spcBef>
        <a:spcAft>
          <a:spcPts val="0"/>
        </a:spcAft>
        <a:buClr>
          <a:srgbClr val="DE3B30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6pPr>
      <a:lvl7pPr marL="2606842" marR="0" indent="-320842" algn="l" defTabSz="457200" latinLnBrk="0">
        <a:lnSpc>
          <a:spcPct val="80000"/>
        </a:lnSpc>
        <a:spcBef>
          <a:spcPts val="500"/>
        </a:spcBef>
        <a:spcAft>
          <a:spcPts val="0"/>
        </a:spcAft>
        <a:buClr>
          <a:srgbClr val="DE3B30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7pPr>
      <a:lvl8pPr marL="2987842" marR="0" indent="-320842" algn="l" defTabSz="457200" latinLnBrk="0">
        <a:lnSpc>
          <a:spcPct val="80000"/>
        </a:lnSpc>
        <a:spcBef>
          <a:spcPts val="500"/>
        </a:spcBef>
        <a:spcAft>
          <a:spcPts val="0"/>
        </a:spcAft>
        <a:buClr>
          <a:srgbClr val="DE3B30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8pPr>
      <a:lvl9pPr marL="3368842" marR="0" indent="-320842" algn="l" defTabSz="457200" latinLnBrk="0">
        <a:lnSpc>
          <a:spcPct val="80000"/>
        </a:lnSpc>
        <a:spcBef>
          <a:spcPts val="500"/>
        </a:spcBef>
        <a:spcAft>
          <a:spcPts val="0"/>
        </a:spcAft>
        <a:buClr>
          <a:srgbClr val="DE3B30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5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6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xfrm>
            <a:off x="-3424" y="758599"/>
            <a:ext cx="9150848" cy="2487019"/>
          </a:xfrm>
          <a:prstGeom prst="rect">
            <a:avLst/>
          </a:prstGeom>
        </p:spPr>
        <p:txBody>
          <a:bodyPr/>
          <a:lstStyle/>
          <a:p>
            <a:pPr>
              <a:defRPr sz="3000"/>
            </a:pPr>
            <a:r>
              <a:t>XeガスTPCを用いた</a:t>
            </a:r>
            <a:br/>
            <a:r>
              <a:t>ニュートリノレス二重β崩壊探索実験AXELのための</a:t>
            </a:r>
            <a:br/>
            <a:r>
              <a:t>高エネルギー分解能読み出し回路の開発</a:t>
            </a:r>
          </a:p>
        </p:txBody>
      </p:sp>
      <p:sp>
        <p:nvSpPr>
          <p:cNvPr id="78" name="Shape 78"/>
          <p:cNvSpPr/>
          <p:nvPr/>
        </p:nvSpPr>
        <p:spPr>
          <a:xfrm>
            <a:off x="1692179" y="2728075"/>
            <a:ext cx="5759642" cy="2487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sz="2500"/>
            </a:pPr>
            <a:r>
              <a:t>高エネルギー物理学研究室</a:t>
            </a:r>
          </a:p>
          <a:p>
            <a:pPr algn="ctr">
              <a:defRPr sz="2500"/>
            </a:pPr>
            <a:r>
              <a:t>田中駿祐</a:t>
            </a:r>
          </a:p>
          <a:p>
            <a:pPr algn="ctr">
              <a:defRPr sz="2000"/>
            </a:pPr>
            <a:r>
              <a:t>2017/2/2</a:t>
            </a:r>
          </a:p>
        </p:txBody>
      </p:sp>
      <p:sp>
        <p:nvSpPr>
          <p:cNvPr id="79" name="Shape 79"/>
          <p:cNvSpPr/>
          <p:nvPr/>
        </p:nvSpPr>
        <p:spPr>
          <a:xfrm>
            <a:off x="605391" y="2627095"/>
            <a:ext cx="7933218" cy="561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618"/>
                </a:moveTo>
                <a:lnTo>
                  <a:pt x="20498" y="12618"/>
                </a:lnTo>
                <a:lnTo>
                  <a:pt x="20554" y="5553"/>
                </a:lnTo>
                <a:lnTo>
                  <a:pt x="20638" y="18242"/>
                </a:lnTo>
                <a:lnTo>
                  <a:pt x="20775" y="0"/>
                </a:lnTo>
                <a:lnTo>
                  <a:pt x="20813" y="21600"/>
                </a:lnTo>
                <a:lnTo>
                  <a:pt x="20930" y="12618"/>
                </a:lnTo>
                <a:lnTo>
                  <a:pt x="21600" y="12618"/>
                </a:lnTo>
              </a:path>
            </a:pathLst>
          </a:custGeom>
          <a:ln w="12700">
            <a:solidFill>
              <a:srgbClr val="000000"/>
            </a:solidFill>
            <a:bevel/>
          </a:ln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80" name="Shape 80"/>
          <p:cNvSpPr/>
          <p:nvPr/>
        </p:nvSpPr>
        <p:spPr>
          <a:xfrm>
            <a:off x="5366780" y="4807254"/>
            <a:ext cx="3588094" cy="1880871"/>
          </a:xfrm>
          <a:prstGeom prst="rect">
            <a:avLst/>
          </a:prstGeom>
          <a:ln w="12700">
            <a:solidFill>
              <a:srgbClr val="000000"/>
            </a:solidFill>
            <a:beve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53999" indent="-253999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80000"/>
              <a:buChar char="◯"/>
              <a:defRPr sz="1900"/>
            </a:pPr>
            <a:r>
              <a:t>目次</a:t>
            </a:r>
          </a:p>
          <a:p>
            <a:pPr marL="253999" indent="-253999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50000"/>
              <a:buChar char="•"/>
              <a:defRPr sz="1900"/>
            </a:pPr>
            <a:r>
              <a:t>AXEL検出器</a:t>
            </a:r>
          </a:p>
          <a:p>
            <a:pPr marL="253999" indent="-253999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50000"/>
              <a:buChar char="•"/>
              <a:defRPr sz="1900"/>
            </a:pPr>
            <a:r>
              <a:t>読み出し回路への要求・構成</a:t>
            </a:r>
          </a:p>
          <a:p>
            <a:pPr marL="253999" indent="-253999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50000"/>
              <a:buChar char="•"/>
              <a:defRPr sz="1900"/>
            </a:pPr>
            <a:r>
              <a:t>アナログ部の評価</a:t>
            </a:r>
          </a:p>
          <a:p>
            <a:pPr marL="253999" indent="-253999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SzPct val="150000"/>
              <a:buChar char="•"/>
              <a:defRPr sz="1900"/>
            </a:pPr>
            <a:r>
              <a:t>まとめと今後の展望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type="title"/>
          </p:nvPr>
        </p:nvSpPr>
        <p:spPr>
          <a:xfrm>
            <a:off x="132603" y="372371"/>
            <a:ext cx="8229601" cy="806404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シミュレーションで用いた回路図</a:t>
            </a:r>
          </a:p>
        </p:txBody>
      </p:sp>
      <p:sp>
        <p:nvSpPr>
          <p:cNvPr id="355" name="Shape 35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56" name="circuit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514" y="2184825"/>
            <a:ext cx="7450212" cy="4816299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Shape 357"/>
          <p:cNvSpPr/>
          <p:nvPr/>
        </p:nvSpPr>
        <p:spPr>
          <a:xfrm>
            <a:off x="1250462" y="5194445"/>
            <a:ext cx="954492" cy="300442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095" tIns="39095" rIns="39095" bIns="39095">
            <a:spAutoFit/>
          </a:bodyPr>
          <a:lstStyle>
            <a:lvl1pPr defTabSz="946639">
              <a:defRPr sz="1700"/>
            </a:lvl1pPr>
          </a:lstStyle>
          <a:p>
            <a:pPr/>
            <a:r>
              <a:t>共通電源</a:t>
            </a:r>
          </a:p>
        </p:txBody>
      </p:sp>
      <p:sp>
        <p:nvSpPr>
          <p:cNvPr id="358" name="Shape 358"/>
          <p:cNvSpPr/>
          <p:nvPr/>
        </p:nvSpPr>
        <p:spPr>
          <a:xfrm>
            <a:off x="486985" y="2232309"/>
            <a:ext cx="743989" cy="300442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095" tIns="39095" rIns="39095" bIns="39095">
            <a:spAutoFit/>
          </a:bodyPr>
          <a:lstStyle>
            <a:lvl1pPr defTabSz="946639">
              <a:defRPr sz="1700"/>
            </a:lvl1pPr>
          </a:lstStyle>
          <a:p>
            <a:pPr/>
            <a:r>
              <a:t>MPPC</a:t>
            </a:r>
          </a:p>
        </p:txBody>
      </p:sp>
      <p:sp>
        <p:nvSpPr>
          <p:cNvPr id="359" name="Shape 359"/>
          <p:cNvSpPr/>
          <p:nvPr/>
        </p:nvSpPr>
        <p:spPr>
          <a:xfrm>
            <a:off x="1512263" y="4759210"/>
            <a:ext cx="172445" cy="463434"/>
          </a:xfrm>
          <a:prstGeom prst="line">
            <a:avLst/>
          </a:prstGeom>
          <a:ln w="12700">
            <a:solidFill>
              <a:srgbClr val="000000"/>
            </a:solidFill>
            <a:bevel/>
          </a:ln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0" name="Shape 360"/>
          <p:cNvSpPr/>
          <p:nvPr/>
        </p:nvSpPr>
        <p:spPr>
          <a:xfrm>
            <a:off x="6973432" y="2778973"/>
            <a:ext cx="2131580" cy="340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3439" tIns="43439" rIns="43439" bIns="43439" anchor="ctr">
            <a:spAutoFit/>
          </a:bodyPr>
          <a:lstStyle>
            <a:lvl1pPr algn="ctr" defTabSz="530198">
              <a:lnSpc>
                <a:spcPct val="80000"/>
              </a:lnSpc>
              <a:defRPr sz="2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エネルギー測定部</a:t>
            </a:r>
          </a:p>
        </p:txBody>
      </p:sp>
      <p:sp>
        <p:nvSpPr>
          <p:cNvPr id="361" name="Shape 361"/>
          <p:cNvSpPr/>
          <p:nvPr/>
        </p:nvSpPr>
        <p:spPr>
          <a:xfrm>
            <a:off x="1993741" y="1436138"/>
            <a:ext cx="1889010" cy="1001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3439" tIns="43439" rIns="43439" bIns="43439" anchor="ctr">
            <a:spAutoFit/>
          </a:bodyPr>
          <a:lstStyle/>
          <a:p>
            <a:pPr algn="ctr" defTabSz="530198">
              <a:lnSpc>
                <a:spcPct val="80000"/>
              </a:lnSpc>
              <a:defRPr sz="2000"/>
            </a:pPr>
            <a:r>
              <a:t>反転増幅</a:t>
            </a:r>
          </a:p>
          <a:p>
            <a:pPr algn="ctr" defTabSz="530198">
              <a:lnSpc>
                <a:spcPct val="80000"/>
              </a:lnSpc>
              <a:defRPr sz="2000"/>
            </a:pPr>
            <a:r>
              <a:t>(電流電圧変換)</a:t>
            </a:r>
          </a:p>
          <a:p>
            <a:pPr algn="ctr" defTabSz="530198">
              <a:lnSpc>
                <a:spcPct val="80000"/>
              </a:lnSpc>
              <a:defRPr sz="2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3倍</a:t>
            </a:r>
          </a:p>
        </p:txBody>
      </p:sp>
      <p:sp>
        <p:nvSpPr>
          <p:cNvPr id="362" name="Shape 362"/>
          <p:cNvSpPr/>
          <p:nvPr/>
        </p:nvSpPr>
        <p:spPr>
          <a:xfrm>
            <a:off x="5139575" y="1436138"/>
            <a:ext cx="1427492" cy="10012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3439" tIns="43439" rIns="43439" bIns="43439" anchor="ctr">
            <a:spAutoFit/>
          </a:bodyPr>
          <a:lstStyle/>
          <a:p>
            <a:pPr algn="ctr" defTabSz="530198">
              <a:lnSpc>
                <a:spcPct val="80000"/>
              </a:lnSpc>
              <a:defRPr sz="2000"/>
            </a:pPr>
            <a:r>
              <a:t>フィルタ</a:t>
            </a:r>
          </a:p>
          <a:p>
            <a:pPr algn="ctr" defTabSz="530198">
              <a:lnSpc>
                <a:spcPct val="80000"/>
              </a:lnSpc>
              <a:defRPr sz="2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A：2.</a:t>
            </a:r>
            <a:r>
              <a:rPr spc="-200"/>
              <a:t>3μ</a:t>
            </a:r>
            <a:r>
              <a:t>s</a:t>
            </a:r>
          </a:p>
          <a:p>
            <a:pPr algn="ctr" defTabSz="530198">
              <a:lnSpc>
                <a:spcPct val="80000"/>
              </a:lnSpc>
              <a:defRPr sz="2000">
                <a:solidFill>
                  <a:srgbClr val="FF2600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B：4.</a:t>
            </a:r>
            <a:r>
              <a:rPr spc="-200"/>
              <a:t>5μ</a:t>
            </a:r>
            <a:r>
              <a:t>s</a:t>
            </a:r>
          </a:p>
        </p:txBody>
      </p:sp>
      <p:sp>
        <p:nvSpPr>
          <p:cNvPr id="363" name="Shape 363"/>
          <p:cNvSpPr/>
          <p:nvPr/>
        </p:nvSpPr>
        <p:spPr>
          <a:xfrm>
            <a:off x="24554" y="5648437"/>
            <a:ext cx="1270001" cy="127000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4" name="Shape 364"/>
          <p:cNvSpPr/>
          <p:nvPr/>
        </p:nvSpPr>
        <p:spPr>
          <a:xfrm>
            <a:off x="-36179" y="5205759"/>
            <a:ext cx="1170392" cy="960842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095" tIns="39095" rIns="39095" bIns="39095">
            <a:spAutoFit/>
          </a:bodyPr>
          <a:lstStyle/>
          <a:p>
            <a:pPr algn="ctr" defTabSz="946639">
              <a:defRPr sz="1700"/>
            </a:pPr>
            <a:r>
              <a:t>電源電圧</a:t>
            </a:r>
            <a:br/>
            <a:r>
              <a:t>個別調整用</a:t>
            </a:r>
            <a:br/>
            <a:r>
              <a:t>DAC</a:t>
            </a:r>
          </a:p>
        </p:txBody>
      </p:sp>
      <p:pic>
        <p:nvPicPr>
          <p:cNvPr id="365" name="circuitA.PNG"/>
          <p:cNvPicPr>
            <a:picLocks noChangeAspect="1"/>
          </p:cNvPicPr>
          <p:nvPr/>
        </p:nvPicPr>
        <p:blipFill>
          <a:blip r:embed="rId3">
            <a:extLst/>
          </a:blip>
          <a:srcRect l="0" t="72822" r="81675" b="0"/>
          <a:stretch>
            <a:fillRect/>
          </a:stretch>
        </p:blipFill>
        <p:spPr>
          <a:xfrm>
            <a:off x="2321203" y="5407343"/>
            <a:ext cx="1365230" cy="1308945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Shape 366"/>
          <p:cNvSpPr/>
          <p:nvPr/>
        </p:nvSpPr>
        <p:spPr>
          <a:xfrm>
            <a:off x="4395875" y="3212645"/>
            <a:ext cx="499657" cy="18669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700">
                <a:solidFill>
                  <a:srgbClr val="353A96"/>
                </a:solidFill>
              </a:defRPr>
            </a:lvl1pPr>
          </a:lstStyle>
          <a:p>
            <a:pPr/>
            <a:r>
              <a:t>1K or 2K</a:t>
            </a:r>
          </a:p>
        </p:txBody>
      </p:sp>
      <p:sp>
        <p:nvSpPr>
          <p:cNvPr id="367" name="Shape 367"/>
          <p:cNvSpPr/>
          <p:nvPr/>
        </p:nvSpPr>
        <p:spPr>
          <a:xfrm>
            <a:off x="5047772" y="3212645"/>
            <a:ext cx="499657" cy="18669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700">
                <a:solidFill>
                  <a:srgbClr val="353A96"/>
                </a:solidFill>
              </a:defRPr>
            </a:lvl1pPr>
          </a:lstStyle>
          <a:p>
            <a:pPr/>
            <a:r>
              <a:t>1K or 2K</a:t>
            </a:r>
          </a:p>
        </p:txBody>
      </p:sp>
      <p:pic>
        <p:nvPicPr>
          <p:cNvPr id="368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5042" y="2940829"/>
            <a:ext cx="6012203" cy="976342"/>
          </a:xfrm>
          <a:prstGeom prst="rect">
            <a:avLst/>
          </a:prstGeom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pic>
      <p:sp>
        <p:nvSpPr>
          <p:cNvPr id="369" name="Shape 369"/>
          <p:cNvSpPr/>
          <p:nvPr/>
        </p:nvSpPr>
        <p:spPr>
          <a:xfrm>
            <a:off x="6455419" y="4219385"/>
            <a:ext cx="2742891" cy="340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3439" tIns="43439" rIns="43439" bIns="43439" anchor="ctr">
            <a:spAutoFit/>
          </a:bodyPr>
          <a:lstStyle>
            <a:lvl1pPr algn="ctr" defTabSz="530198">
              <a:lnSpc>
                <a:spcPct val="80000"/>
              </a:lnSpc>
              <a:defRPr spc="-100" sz="2000"/>
            </a:lvl1pPr>
          </a:lstStyle>
          <a:p>
            <a:pPr/>
            <a:r>
              <a:t>キャリブレーション部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回路B </a:t>
            </a:r>
            <a:r>
              <a:t>は 回路Aと比べて</a:t>
            </a:r>
          </a:p>
          <a:p>
            <a:pPr lvl="1"/>
            <a:r>
              <a:t>時定数が長い = 波形をより鈍らせている</a:t>
            </a:r>
          </a:p>
          <a:p>
            <a:pPr lvl="1"/>
            <a:r>
              <a:t>サンプリングタイミングの変化の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影響が少ない</a:t>
            </a:r>
          </a:p>
        </p:txBody>
      </p:sp>
      <p:sp>
        <p:nvSpPr>
          <p:cNvPr id="374" name="Shape 3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シミュレーション結果 ①</a:t>
            </a:r>
          </a:p>
        </p:txBody>
      </p:sp>
      <p:sp>
        <p:nvSpPr>
          <p:cNvPr id="375" name="Shape 37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76" name="samplingtiming.png"/>
          <p:cNvPicPr>
            <a:picLocks noChangeAspect="1"/>
          </p:cNvPicPr>
          <p:nvPr/>
        </p:nvPicPr>
        <p:blipFill>
          <a:blip r:embed="rId3">
            <a:extLst/>
          </a:blip>
          <a:srcRect l="8841" t="8325" r="0" b="0"/>
          <a:stretch>
            <a:fillRect/>
          </a:stretch>
        </p:blipFill>
        <p:spPr>
          <a:xfrm>
            <a:off x="4876072" y="3381539"/>
            <a:ext cx="4300779" cy="2943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inpulse.png"/>
          <p:cNvPicPr>
            <a:picLocks noChangeAspect="1"/>
          </p:cNvPicPr>
          <p:nvPr/>
        </p:nvPicPr>
        <p:blipFill>
          <a:blip r:embed="rId4">
            <a:extLst/>
          </a:blip>
          <a:srcRect l="0" t="7673" r="11031" b="0"/>
          <a:stretch>
            <a:fillRect/>
          </a:stretch>
        </p:blipFill>
        <p:spPr>
          <a:xfrm>
            <a:off x="240040" y="3360455"/>
            <a:ext cx="4198074" cy="2964694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Shape 378"/>
          <p:cNvSpPr/>
          <p:nvPr/>
        </p:nvSpPr>
        <p:spPr>
          <a:xfrm>
            <a:off x="482118" y="6037580"/>
            <a:ext cx="4069589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80000"/>
              </a:lnSpc>
              <a:defRPr sz="2000"/>
            </a:pPr>
            <a:r>
              <a:t>インパルス応答</a:t>
            </a:r>
          </a:p>
          <a:p>
            <a:pPr algn="ctr">
              <a:lnSpc>
                <a:spcPct val="80000"/>
              </a:lnSpc>
              <a:defRPr sz="2000"/>
            </a:pPr>
            <a:r>
              <a:t>(デルタ関数状パルスに対する応答)</a:t>
            </a:r>
          </a:p>
        </p:txBody>
      </p:sp>
      <p:sp>
        <p:nvSpPr>
          <p:cNvPr id="379" name="Shape 379"/>
          <p:cNvSpPr/>
          <p:nvPr/>
        </p:nvSpPr>
        <p:spPr>
          <a:xfrm>
            <a:off x="5119065" y="6037579"/>
            <a:ext cx="3152141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80000"/>
              </a:lnSpc>
              <a:defRPr sz="2000"/>
            </a:pPr>
            <a:r>
              <a:t>サンプリングタイミング</a:t>
            </a:r>
          </a:p>
          <a:p>
            <a:pPr algn="ctr">
              <a:lnSpc>
                <a:spcPct val="80000"/>
              </a:lnSpc>
              <a:defRPr sz="2000"/>
            </a:pPr>
            <a:r>
              <a:t>を変えた際の出力電荷の比</a:t>
            </a:r>
          </a:p>
        </p:txBody>
      </p:sp>
      <p:sp>
        <p:nvSpPr>
          <p:cNvPr id="380" name="Shape 380"/>
          <p:cNvSpPr/>
          <p:nvPr/>
        </p:nvSpPr>
        <p:spPr>
          <a:xfrm>
            <a:off x="6916267" y="3317982"/>
            <a:ext cx="2339659" cy="58039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500"/>
            </a:pP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回路</a:t>
            </a:r>
            <a:r>
              <a:rPr spc="-150"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A</a:t>
            </a:r>
            <a:r>
              <a:rPr spc="-150"/>
              <a:t>：</a:t>
            </a:r>
            <a:r>
              <a:t>0.040%(FWHM)</a:t>
            </a:r>
          </a:p>
          <a:p>
            <a:pPr>
              <a:defRPr sz="1500"/>
            </a:pP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回路</a:t>
            </a:r>
            <a:r>
              <a:rPr spc="-15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B</a:t>
            </a:r>
            <a:r>
              <a:rPr spc="-150"/>
              <a:t>：</a:t>
            </a:r>
            <a:r>
              <a:t>0.023%(FWHM)</a:t>
            </a:r>
          </a:p>
        </p:txBody>
      </p:sp>
      <p:sp>
        <p:nvSpPr>
          <p:cNvPr id="381" name="Shape 381"/>
          <p:cNvSpPr/>
          <p:nvPr/>
        </p:nvSpPr>
        <p:spPr>
          <a:xfrm>
            <a:off x="1442567" y="3438164"/>
            <a:ext cx="3297683" cy="87249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500"/>
            </a:pPr>
            <a:r>
              <a:t>時定数(波高が1/eになるまでの時間)</a:t>
            </a:r>
          </a:p>
          <a:p>
            <a:pPr>
              <a:defRPr sz="1500"/>
            </a:pP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回路A</a:t>
            </a:r>
            <a:r>
              <a:t>：2.</a:t>
            </a:r>
            <a:r>
              <a:rPr spc="-150"/>
              <a:t>3μ</a:t>
            </a:r>
            <a:r>
              <a:t>s</a:t>
            </a:r>
          </a:p>
          <a:p>
            <a:pPr>
              <a:defRPr sz="1500"/>
            </a:pP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回路B</a:t>
            </a:r>
            <a:r>
              <a:t>：4.</a:t>
            </a:r>
            <a:r>
              <a:rPr spc="-150"/>
              <a:t>5μ</a:t>
            </a:r>
            <a:r>
              <a:t>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baseline.png"/>
          <p:cNvPicPr>
            <a:picLocks noChangeAspect="1"/>
          </p:cNvPicPr>
          <p:nvPr/>
        </p:nvPicPr>
        <p:blipFill>
          <a:blip r:embed="rId3">
            <a:extLst/>
          </a:blip>
          <a:srcRect l="8099" t="8166" r="0" b="0"/>
          <a:stretch>
            <a:fillRect/>
          </a:stretch>
        </p:blipFill>
        <p:spPr>
          <a:xfrm>
            <a:off x="4330396" y="2647632"/>
            <a:ext cx="5587384" cy="379953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Shape 3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spc="-230"/>
              <a:t>0</a:t>
            </a:r>
            <a:r>
              <a:rPr spc="-920"/>
              <a:t>ν</a:t>
            </a:r>
            <a:r>
              <a:rPr spc="-690"/>
              <a:t>β</a:t>
            </a:r>
            <a:r>
              <a:rPr spc="-460"/>
              <a:t>β</a:t>
            </a:r>
            <a:r>
              <a:t>崩壊信号に対する出力の積分値</a:t>
            </a:r>
            <a:r>
              <a:rPr sz="2000"/>
              <a:t>(全MPPCの和)</a:t>
            </a:r>
            <a:r>
              <a:t>のゆらぎ</a:t>
            </a:r>
          </a:p>
          <a:p>
            <a:pPr lvl="1"/>
            <a:r>
              <a:t>回路A：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0.046%</a:t>
            </a:r>
            <a:r>
              <a:t>(FWHM)</a:t>
            </a:r>
          </a:p>
          <a:p>
            <a:pPr lvl="1"/>
            <a:r>
              <a:t>回路B：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0.041%</a:t>
            </a:r>
            <a:r>
              <a:t>(FWHM)</a:t>
            </a:r>
          </a:p>
          <a:p>
            <a:pPr>
              <a:spcBef>
                <a:spcPts val="600"/>
              </a:spcBef>
            </a:pPr>
            <a:r>
              <a:t>電離電子数のゆらぎ0.24%</a:t>
            </a:r>
            <a:br/>
            <a:r>
              <a:t>(FWHM)を十分に下回る</a:t>
            </a:r>
          </a:p>
          <a:p>
            <a:pPr>
              <a:lnSpc>
                <a:spcPct val="10000"/>
              </a:lnSpc>
            </a:pPr>
          </a:p>
          <a:p>
            <a:pPr>
              <a:spcBef>
                <a:spcPts val="400"/>
              </a:spcBef>
            </a:pPr>
            <a:r>
              <a:t>回路Aの方が多少分解能が</a:t>
            </a:r>
            <a:br/>
            <a:r>
              <a:t>悪いものの、時定数が短く</a:t>
            </a:r>
            <a:br/>
            <a:r>
              <a:t>飛跡検出に有利である</a:t>
            </a:r>
          </a:p>
          <a:p>
            <a:pPr lvl="1">
              <a:def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回路Aを採用する</a:t>
            </a:r>
          </a:p>
          <a:p>
            <a:pPr>
              <a:spcBef>
                <a:spcPts val="600"/>
              </a:spcBef>
            </a:pPr>
            <a:r>
              <a:t>分解能をリミットしている</a:t>
            </a:r>
            <a:br/>
            <a:r>
              <a:t>原因は、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サンプリングタイ</a:t>
            </a:r>
            <a:b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</a:b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ミングによる誤差</a:t>
            </a:r>
          </a:p>
        </p:txBody>
      </p:sp>
      <p:sp>
        <p:nvSpPr>
          <p:cNvPr id="387" name="Shape 3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シミュレーション結果 ②</a:t>
            </a:r>
          </a:p>
        </p:txBody>
      </p:sp>
      <p:sp>
        <p:nvSpPr>
          <p:cNvPr id="388" name="Shape 38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9" name="Shape 389"/>
          <p:cNvSpPr/>
          <p:nvPr/>
        </p:nvSpPr>
        <p:spPr>
          <a:xfrm>
            <a:off x="4929906" y="2888889"/>
            <a:ext cx="2547545" cy="1589406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900"/>
            </a:pP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回路A</a:t>
            </a:r>
            <a:r>
              <a:t>(τ=2.</a:t>
            </a:r>
            <a:r>
              <a:rPr spc="-190"/>
              <a:t>3μ</a:t>
            </a:r>
            <a:r>
              <a:t>s)</a:t>
            </a:r>
            <a:b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</a:b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   </a:t>
            </a:r>
            <a:r>
              <a:t>：0.046%(FWHM)</a:t>
            </a:r>
          </a:p>
          <a:p>
            <a:pPr>
              <a:lnSpc>
                <a:spcPct val="10000"/>
              </a:lnSpc>
              <a:defRPr sz="1900"/>
            </a:pPr>
          </a:p>
          <a:p>
            <a:pPr>
              <a:defRPr sz="1900"/>
            </a:pP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回路B</a:t>
            </a:r>
            <a:r>
              <a:t>(τ=4.5</a:t>
            </a:r>
            <a:r>
              <a:rPr spc="-190"/>
              <a:t>μ</a:t>
            </a:r>
            <a:r>
              <a:t>s)</a:t>
            </a:r>
            <a:endParaRPr>
              <a:solidFill>
                <a:schemeClr val="accent2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  <a:p>
            <a:pPr>
              <a:defRPr sz="1900"/>
            </a:pP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   </a:t>
            </a:r>
            <a:r>
              <a:t>：0.041%(FWHM)</a:t>
            </a:r>
          </a:p>
        </p:txBody>
      </p:sp>
      <p:sp>
        <p:nvSpPr>
          <p:cNvPr id="390" name="Shape 390"/>
          <p:cNvSpPr/>
          <p:nvPr/>
        </p:nvSpPr>
        <p:spPr>
          <a:xfrm>
            <a:off x="4554258" y="6391459"/>
            <a:ext cx="4589019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80000"/>
              </a:lnSpc>
              <a:defRPr sz="2000"/>
            </a:pPr>
            <a:r>
              <a:rPr spc="-200"/>
              <a:t>0</a:t>
            </a:r>
            <a:r>
              <a:rPr spc="-800"/>
              <a:t>ν</a:t>
            </a:r>
            <a:r>
              <a:rPr spc="-600"/>
              <a:t>β</a:t>
            </a:r>
            <a:r>
              <a:rPr spc="-400"/>
              <a:t>β</a:t>
            </a:r>
            <a:r>
              <a:t>崩壊信号に対する積分値のゆらぎ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エネルギー測定部</a:t>
            </a:r>
          </a:p>
          <a:p>
            <a:pPr lvl="1"/>
            <a:r>
              <a:t>ファンクションジェネレータで矩形波を生成し、</a:t>
            </a:r>
            <a:br/>
            <a:r>
              <a:t>回路の入力波形と出力波形を取得</a:t>
            </a:r>
          </a:p>
          <a:p>
            <a:pPr lvl="1"/>
            <a:r>
              <a:t>入力と出力の積分値を用いて線形性を評価した</a:t>
            </a:r>
          </a:p>
          <a:p>
            <a: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キャリブレーション部</a:t>
            </a:r>
          </a:p>
          <a:p>
            <a:pPr lvl="1"/>
            <a:r>
              <a:t>MPPCの特性の決定精度</a:t>
            </a:r>
            <a:br/>
            <a:r>
              <a:t>を評価</a:t>
            </a:r>
          </a:p>
          <a:p>
            <a:pPr/>
          </a:p>
        </p:txBody>
      </p:sp>
      <p:sp>
        <p:nvSpPr>
          <p:cNvPr id="395" name="Shape 3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試作機による評価</a:t>
            </a:r>
          </a:p>
        </p:txBody>
      </p:sp>
      <p:sp>
        <p:nvSpPr>
          <p:cNvPr id="396" name="Shape 39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99" name="Group 399"/>
          <p:cNvGrpSpPr/>
          <p:nvPr/>
        </p:nvGrpSpPr>
        <p:grpSpPr>
          <a:xfrm>
            <a:off x="4574259" y="3239481"/>
            <a:ext cx="4950741" cy="3523269"/>
            <a:chOff x="18057" y="0"/>
            <a:chExt cx="4950740" cy="3523268"/>
          </a:xfrm>
        </p:grpSpPr>
        <p:pic>
          <p:nvPicPr>
            <p:cNvPr id="397" name="typicalpuls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0444" t="0" r="0" b="0"/>
            <a:stretch>
              <a:fillRect/>
            </a:stretch>
          </p:blipFill>
          <p:spPr>
            <a:xfrm>
              <a:off x="332191" y="0"/>
              <a:ext cx="4636608" cy="35232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8" name="typicalpuls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94580" b="0"/>
            <a:stretch>
              <a:fillRect/>
            </a:stretch>
          </p:blipFill>
          <p:spPr>
            <a:xfrm>
              <a:off x="18057" y="0"/>
              <a:ext cx="280568" cy="35232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0" name="Shape 400"/>
          <p:cNvSpPr/>
          <p:nvPr/>
        </p:nvSpPr>
        <p:spPr>
          <a:xfrm>
            <a:off x="5265267" y="5037987"/>
            <a:ext cx="1018541" cy="32004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出力波形</a:t>
            </a:r>
          </a:p>
        </p:txBody>
      </p:sp>
      <p:sp>
        <p:nvSpPr>
          <p:cNvPr id="401" name="Shape 401"/>
          <p:cNvSpPr/>
          <p:nvPr/>
        </p:nvSpPr>
        <p:spPr>
          <a:xfrm>
            <a:off x="5265267" y="5596745"/>
            <a:ext cx="101854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入力波形</a:t>
            </a:r>
          </a:p>
        </p:txBody>
      </p:sp>
      <p:sp>
        <p:nvSpPr>
          <p:cNvPr id="402" name="Shape 402"/>
          <p:cNvSpPr/>
          <p:nvPr/>
        </p:nvSpPr>
        <p:spPr>
          <a:xfrm>
            <a:off x="5321300" y="3789805"/>
            <a:ext cx="1082031" cy="37475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3" name="Shape 403"/>
          <p:cNvSpPr/>
          <p:nvPr/>
        </p:nvSpPr>
        <p:spPr>
          <a:xfrm>
            <a:off x="5119065" y="6405880"/>
            <a:ext cx="315214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80000"/>
              </a:lnSpc>
              <a:defRPr sz="2000"/>
            </a:lvl1pPr>
          </a:lstStyle>
          <a:p>
            <a:pPr/>
            <a:r>
              <a:t>矩形波に対する回路の応答</a:t>
            </a:r>
          </a:p>
        </p:txBody>
      </p:sp>
      <p:pic>
        <p:nvPicPr>
          <p:cNvPr id="404" name="prototypephoto.png"/>
          <p:cNvPicPr>
            <a:picLocks noChangeAspect="1"/>
          </p:cNvPicPr>
          <p:nvPr/>
        </p:nvPicPr>
        <p:blipFill>
          <a:blip r:embed="rId4">
            <a:extLst/>
          </a:blip>
          <a:srcRect l="5371" t="6602" r="4409" b="6602"/>
          <a:stretch>
            <a:fillRect/>
          </a:stretch>
        </p:blipFill>
        <p:spPr>
          <a:xfrm>
            <a:off x="521479" y="4441689"/>
            <a:ext cx="4022395" cy="2019395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Shape 405"/>
          <p:cNvSpPr/>
          <p:nvPr/>
        </p:nvSpPr>
        <p:spPr>
          <a:xfrm>
            <a:off x="1591573" y="6455752"/>
            <a:ext cx="188214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80000"/>
              </a:lnSpc>
              <a:defRPr sz="2000"/>
            </a:lvl1pPr>
          </a:lstStyle>
          <a:p>
            <a:pPr/>
            <a:r>
              <a:t>作成した試作機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パルス時間幅を変えながら、矩形波を入力した際の非線形性</a:t>
            </a:r>
          </a:p>
          <a:p>
            <a:pPr lvl="1"/>
            <a:r>
              <a:t>色の違いは入力電圧の違い</a:t>
            </a:r>
          </a:p>
          <a:p>
            <a:pPr/>
            <a:r>
              <a:t>パルス幅や電圧に比例した電荷が出力されるべきだが、</a:t>
            </a:r>
            <a:br/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わずかに非線形性</a:t>
            </a:r>
            <a:r>
              <a:t>が見られる</a:t>
            </a:r>
          </a:p>
          <a:p>
            <a:pPr/>
          </a:p>
          <a:p>
            <a:pPr/>
            <a:r>
              <a:t>今回測定した範囲では、</a:t>
            </a:r>
            <a:br/>
            <a:r>
              <a:t>非線形性の最大値は</a:t>
            </a:r>
          </a:p>
          <a:p>
            <a:pPr lvl="1"/>
            <a:r>
              <a:t>電圧：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0.12%</a:t>
            </a:r>
          </a:p>
          <a:p>
            <a:pPr lvl="1"/>
            <a:r>
              <a:t>パルス幅：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0.03%</a:t>
            </a:r>
          </a:p>
        </p:txBody>
      </p:sp>
      <p:pic>
        <p:nvPicPr>
          <p:cNvPr id="41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0958" y="2866872"/>
            <a:ext cx="3494817" cy="3814567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Shape 4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エネルギー測定部の評価</a:t>
            </a:r>
          </a:p>
        </p:txBody>
      </p:sp>
      <p:sp>
        <p:nvSpPr>
          <p:cNvPr id="412" name="Shape 41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3" name="Shape 413"/>
          <p:cNvSpPr/>
          <p:nvPr/>
        </p:nvSpPr>
        <p:spPr>
          <a:xfrm>
            <a:off x="6334415" y="6459449"/>
            <a:ext cx="1898905" cy="34544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80000"/>
              </a:lnSpc>
              <a:defRPr sz="2000"/>
            </a:lvl1pPr>
          </a:lstStyle>
          <a:p>
            <a:pPr/>
            <a:r>
              <a:t>入力積分値[nC]</a:t>
            </a:r>
          </a:p>
        </p:txBody>
      </p:sp>
      <p:sp>
        <p:nvSpPr>
          <p:cNvPr id="414" name="Shape 414"/>
          <p:cNvSpPr/>
          <p:nvPr/>
        </p:nvSpPr>
        <p:spPr>
          <a:xfrm rot="16200000">
            <a:off x="4337626" y="3756469"/>
            <a:ext cx="1898905" cy="34544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80000"/>
              </a:lnSpc>
              <a:defRPr sz="2000"/>
            </a:lvl1pPr>
          </a:lstStyle>
          <a:p>
            <a:pPr/>
            <a:r>
              <a:t>出力積分値[nC]</a:t>
            </a:r>
          </a:p>
        </p:txBody>
      </p:sp>
      <p:sp>
        <p:nvSpPr>
          <p:cNvPr id="415" name="Shape 415"/>
          <p:cNvSpPr/>
          <p:nvPr/>
        </p:nvSpPr>
        <p:spPr>
          <a:xfrm rot="16200000">
            <a:off x="4781491" y="5494920"/>
            <a:ext cx="1011175" cy="34544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80000"/>
              </a:lnSpc>
              <a:defRPr sz="2000"/>
            </a:lvl1pPr>
          </a:lstStyle>
          <a:p>
            <a:pPr/>
            <a:r>
              <a:t>残差[%]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MPPCの通常の増倍率ではクロストークやアフターパルスの影響により、光子数を正確に測定できない</a:t>
            </a:r>
          </a:p>
          <a:p>
            <a:pPr/>
            <a:r>
              <a:t>これらの影響を含んだ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有効増倍率</a:t>
            </a:r>
            <a:r>
              <a:t>の測定を行った</a:t>
            </a:r>
          </a:p>
          <a:p>
            <a:pPr/>
            <a:r>
              <a:t>MPPCの信号をキャリブレーション部を通じて読み出し、</a:t>
            </a:r>
            <a:br/>
            <a:r>
              <a:t>有効増倍率を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1%以下</a:t>
            </a:r>
            <a:r>
              <a:t>の精度で測定できた</a:t>
            </a:r>
          </a:p>
          <a:p>
            <a:pPr/>
          </a:p>
        </p:txBody>
      </p:sp>
      <p:sp>
        <p:nvSpPr>
          <p:cNvPr id="420" name="Shape 4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キャリブレーション部の評価</a:t>
            </a:r>
          </a:p>
        </p:txBody>
      </p:sp>
      <p:sp>
        <p:nvSpPr>
          <p:cNvPr id="421" name="Shape 42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22" name="tek00000.png"/>
          <p:cNvPicPr>
            <a:picLocks noChangeAspect="1"/>
          </p:cNvPicPr>
          <p:nvPr/>
        </p:nvPicPr>
        <p:blipFill>
          <a:blip r:embed="rId3">
            <a:extLst/>
          </a:blip>
          <a:srcRect l="1928" t="1906" r="25" b="12747"/>
          <a:stretch>
            <a:fillRect/>
          </a:stretch>
        </p:blipFill>
        <p:spPr>
          <a:xfrm>
            <a:off x="1516759" y="3882169"/>
            <a:ext cx="6110482" cy="3989282"/>
          </a:xfrm>
          <a:prstGeom prst="rect">
            <a:avLst/>
          </a:prstGeom>
          <a:ln w="3175">
            <a:miter lim="400000"/>
          </a:ln>
        </p:spPr>
      </p:pic>
      <p:sp>
        <p:nvSpPr>
          <p:cNvPr id="423" name="Shape 423"/>
          <p:cNvSpPr/>
          <p:nvPr/>
        </p:nvSpPr>
        <p:spPr>
          <a:xfrm>
            <a:off x="2072548" y="4753305"/>
            <a:ext cx="608522" cy="304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410765">
              <a:defRPr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r>
              <a:t>40ns</a:t>
            </a:r>
          </a:p>
        </p:txBody>
      </p:sp>
      <p:sp>
        <p:nvSpPr>
          <p:cNvPr id="424" name="Shape 424"/>
          <p:cNvSpPr/>
          <p:nvPr/>
        </p:nvSpPr>
        <p:spPr>
          <a:xfrm>
            <a:off x="1421929" y="4391429"/>
            <a:ext cx="760005" cy="304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410765">
              <a:defRPr spc="-80" sz="16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r>
              <a:t>10mV</a:t>
            </a:r>
          </a:p>
        </p:txBody>
      </p:sp>
      <p:sp>
        <p:nvSpPr>
          <p:cNvPr id="425" name="Shape 425"/>
          <p:cNvSpPr/>
          <p:nvPr/>
        </p:nvSpPr>
        <p:spPr>
          <a:xfrm flipV="1">
            <a:off x="2134497" y="4303595"/>
            <a:ext cx="1" cy="399470"/>
          </a:xfrm>
          <a:prstGeom prst="line">
            <a:avLst/>
          </a:prstGeom>
          <a:ln w="25400">
            <a:solidFill>
              <a:schemeClr val="accent3">
                <a:lumOff val="44000"/>
              </a:schemeClr>
            </a:solidFill>
            <a:miter lim="400000"/>
            <a:tailEnd type="triangle"/>
          </a:ln>
        </p:spPr>
        <p:txBody>
          <a:bodyPr lIns="35718" tIns="35718" rIns="35718" bIns="35718" anchor="ctr"/>
          <a:lstStyle/>
          <a:p>
            <a:pPr algn="ctr" defTabSz="410765">
              <a:defRPr sz="1600"/>
            </a:pPr>
          </a:p>
        </p:txBody>
      </p:sp>
      <p:sp>
        <p:nvSpPr>
          <p:cNvPr id="426" name="Shape 426"/>
          <p:cNvSpPr/>
          <p:nvPr/>
        </p:nvSpPr>
        <p:spPr>
          <a:xfrm>
            <a:off x="2126153" y="4704158"/>
            <a:ext cx="608522" cy="1"/>
          </a:xfrm>
          <a:prstGeom prst="line">
            <a:avLst/>
          </a:prstGeom>
          <a:ln w="25400">
            <a:solidFill>
              <a:schemeClr val="accent3">
                <a:lumOff val="44000"/>
              </a:schemeClr>
            </a:solidFill>
            <a:miter lim="400000"/>
            <a:tailEnd type="triangle"/>
          </a:ln>
        </p:spPr>
        <p:txBody>
          <a:bodyPr lIns="35718" tIns="35718" rIns="35718" bIns="35718" anchor="ctr"/>
          <a:lstStyle/>
          <a:p>
            <a:pPr algn="ctr" defTabSz="410765">
              <a:defRPr sz="1600"/>
            </a:pPr>
          </a:p>
        </p:txBody>
      </p:sp>
      <p:pic>
        <p:nvPicPr>
          <p:cNvPr id="427" name=""/>
          <p:cNvPicPr>
            <a:picLocks noChangeAspect="0"/>
          </p:cNvPicPr>
          <p:nvPr/>
        </p:nvPicPr>
        <p:blipFill>
          <a:blip r:embed="rId4">
            <a:alphaModFix amt="77887"/>
            <a:extLst/>
          </a:blip>
          <a:stretch>
            <a:fillRect/>
          </a:stretch>
        </p:blipFill>
        <p:spPr>
          <a:xfrm>
            <a:off x="2168146" y="6370488"/>
            <a:ext cx="2930538" cy="315722"/>
          </a:xfrm>
          <a:prstGeom prst="rect">
            <a:avLst/>
          </a:prstGeom>
        </p:spPr>
      </p:pic>
      <p:sp>
        <p:nvSpPr>
          <p:cNvPr id="429" name="Shape 429"/>
          <p:cNvSpPr/>
          <p:nvPr/>
        </p:nvSpPr>
        <p:spPr>
          <a:xfrm>
            <a:off x="1429245" y="5838311"/>
            <a:ext cx="1530847" cy="399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410765">
              <a:defRPr sz="2300">
                <a:solidFill>
                  <a:schemeClr val="accent2"/>
                </a:solidFill>
              </a:defRPr>
            </a:lvl1pPr>
          </a:lstStyle>
          <a:p>
            <a:pPr/>
            <a:r>
              <a:t>1光子波形</a:t>
            </a:r>
          </a:p>
        </p:txBody>
      </p:sp>
      <p:sp>
        <p:nvSpPr>
          <p:cNvPr id="430" name="Shape 430"/>
          <p:cNvSpPr/>
          <p:nvPr/>
        </p:nvSpPr>
        <p:spPr>
          <a:xfrm>
            <a:off x="2410581" y="6218655"/>
            <a:ext cx="371857" cy="278895"/>
          </a:xfrm>
          <a:prstGeom prst="line">
            <a:avLst/>
          </a:prstGeom>
          <a:ln w="25400">
            <a:solidFill>
              <a:schemeClr val="accent2">
                <a:satOff val="-4966"/>
                <a:lumOff val="-10549"/>
              </a:schemeClr>
            </a:solidFill>
            <a:beve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31" name="Shape 431"/>
          <p:cNvSpPr/>
          <p:nvPr/>
        </p:nvSpPr>
        <p:spPr>
          <a:xfrm>
            <a:off x="3819616" y="3955052"/>
            <a:ext cx="1844710" cy="399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410765">
              <a:defRPr sz="2300">
                <a:solidFill>
                  <a:schemeClr val="accent3">
                    <a:lumOff val="44000"/>
                  </a:schemeClr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クロストーク</a:t>
            </a:r>
          </a:p>
        </p:txBody>
      </p:sp>
      <p:sp>
        <p:nvSpPr>
          <p:cNvPr id="432" name="Shape 432"/>
          <p:cNvSpPr/>
          <p:nvPr/>
        </p:nvSpPr>
        <p:spPr>
          <a:xfrm>
            <a:off x="5401613" y="4837860"/>
            <a:ext cx="2218471" cy="39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410765">
              <a:defRPr sz="2300">
                <a:solidFill>
                  <a:schemeClr val="accent3">
                    <a:lumOff val="44000"/>
                  </a:schemeClr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アフターパルス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SzPct val="80000"/>
              <a:buChar char="◯"/>
            </a:pPr>
            <a:r>
              <a:t>シミュレーション</a:t>
            </a:r>
          </a:p>
          <a:p>
            <a:pPr lvl="1" marL="0" indent="381000">
              <a:buSzTx/>
              <a:buNone/>
            </a:pPr>
            <a:r>
              <a:rPr>
                <a:solidFill>
                  <a:srgbClr val="535353"/>
                </a:solidFill>
              </a:rPr>
              <a:t>➡ </a:t>
            </a:r>
            <a:r>
              <a:rPr spc="-230"/>
              <a:t>0</a:t>
            </a:r>
            <a:r>
              <a:rPr spc="-920"/>
              <a:t>ν</a:t>
            </a:r>
            <a:r>
              <a:rPr spc="-690"/>
              <a:t>β</a:t>
            </a:r>
            <a:r>
              <a:rPr spc="-460"/>
              <a:t>β</a:t>
            </a:r>
            <a:r>
              <a:t>に対するエネルギー分解能：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0.046%</a:t>
            </a:r>
            <a:r>
              <a:t> (FWHM)</a:t>
            </a:r>
          </a:p>
          <a:p>
            <a:pPr>
              <a:spcBef>
                <a:spcPts val="2000"/>
              </a:spcBef>
              <a:buSzPct val="80000"/>
              <a:buChar char="◯"/>
            </a:pPr>
            <a:r>
              <a:t>試作機</a:t>
            </a:r>
          </a:p>
          <a:p>
            <a:pPr lvl="1"/>
            <a:r>
              <a:t>電圧変化に対する非線形性         ：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12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%</a:t>
            </a:r>
            <a:r>
              <a:t> (max)</a:t>
            </a:r>
          </a:p>
          <a:p>
            <a:pPr lvl="1">
              <a:spcBef>
                <a:spcPts val="500"/>
              </a:spcBef>
            </a:pPr>
            <a:r>
              <a:t>パルス幅の変化に対する非線形性：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0.0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3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%</a:t>
            </a:r>
            <a:r>
              <a:t> (max)</a:t>
            </a:r>
          </a:p>
          <a:p>
            <a:pPr lvl="1">
              <a:spcBef>
                <a:spcPts val="500"/>
              </a:spcBef>
            </a:pPr>
            <a:r>
              <a:t>MPPCの有効増倍率の決定精度：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1%</a:t>
            </a:r>
            <a:r>
              <a:t> (max)</a:t>
            </a:r>
          </a:p>
          <a:p>
            <a:pPr lvl="2"/>
            <a:r>
              <a:rPr spc="-230"/>
              <a:t>0</a:t>
            </a:r>
            <a:r>
              <a:rPr spc="-920"/>
              <a:t>ν</a:t>
            </a:r>
            <a:r>
              <a:rPr spc="-690"/>
              <a:t>β</a:t>
            </a:r>
            <a:r>
              <a:rPr spc="-460"/>
              <a:t>β</a:t>
            </a:r>
            <a:r>
              <a:t>崩壊では平均40個程度のMPPCが反応するため分解能への影響は1/  </a:t>
            </a:r>
            <a:r>
              <a:rPr baseline="-10000" sz="2000"/>
              <a:t>40 </a:t>
            </a:r>
            <a:r>
              <a:t>= 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0.16% </a:t>
            </a:r>
            <a:r>
              <a:t>(max)程度</a:t>
            </a:r>
          </a:p>
          <a:p>
            <a:pPr marL="0" indent="0">
              <a:spcBef>
                <a:spcPts val="600"/>
              </a:spcBef>
              <a:buSzTx/>
              <a:buNone/>
            </a:pPr>
            <a:r>
              <a:t>    </a:t>
            </a:r>
            <a:r>
              <a:rPr>
                <a:solidFill>
                  <a:srgbClr val="535353"/>
                </a:solidFill>
              </a:rPr>
              <a:t>➡</a:t>
            </a:r>
            <a:r>
              <a:t> 試作機の非線形性 ：</a:t>
            </a:r>
            <a:r>
              <a:rPr baseline="8695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&lt;</a:t>
            </a:r>
            <a:r>
              <a:rPr baseline="8695" spc="-46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 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0.14% </a:t>
            </a:r>
            <a:r>
              <a:t>(FWHM)</a:t>
            </a:r>
          </a:p>
          <a:p>
            <a:pPr>
              <a:spcBef>
                <a:spcPts val="2500"/>
              </a:spcBef>
            </a:pPr>
            <a:r>
              <a:t>これらを合わせた分解能は </a:t>
            </a:r>
            <a:r>
              <a:rPr baseline="8695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&lt;</a:t>
            </a:r>
            <a:r>
              <a:rPr baseline="8695" spc="-46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 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0.15% </a:t>
            </a:r>
            <a:r>
              <a:t>(FWHM)</a:t>
            </a:r>
          </a:p>
          <a:p>
            <a:pPr lvl="1"/>
            <a:r>
              <a:t>電離電子数ゆらぎ0.24%(FWHM)を下回る</a:t>
            </a:r>
          </a:p>
        </p:txBody>
      </p:sp>
      <p:sp>
        <p:nvSpPr>
          <p:cNvPr id="437" name="Shape 4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考察</a:t>
            </a:r>
          </a:p>
        </p:txBody>
      </p:sp>
      <p:sp>
        <p:nvSpPr>
          <p:cNvPr id="438" name="Shape 43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3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06892" y="4750018"/>
            <a:ext cx="520701" cy="30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高圧XeガスTPCを用いた </a:t>
            </a:r>
            <a:r>
              <a:rPr spc="-230"/>
              <a:t>0</a:t>
            </a:r>
            <a:r>
              <a:rPr spc="-920"/>
              <a:t>ν</a:t>
            </a:r>
            <a:r>
              <a:rPr spc="-690"/>
              <a:t>β</a:t>
            </a:r>
            <a:r>
              <a:rPr spc="-460"/>
              <a:t>β</a:t>
            </a:r>
            <a:r>
              <a:t>崩壊探索実験 AXEL</a:t>
            </a:r>
          </a:p>
          <a:p>
            <a:pPr lvl="1"/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高エネルギー分解能</a:t>
            </a:r>
            <a:r>
              <a:t>・飛跡検出</a:t>
            </a:r>
          </a:p>
          <a:p>
            <a:pPr lvl="1"/>
            <a:r>
              <a:t>多数のMPPCを、高エネルギー分解能 かつ 低コストで</a:t>
            </a:r>
            <a:br/>
            <a:r>
              <a:t>読み出すための専用の回路を開発中</a:t>
            </a:r>
            <a:br/>
          </a:p>
          <a:p>
            <a:pPr/>
            <a:r>
              <a:t>アナログ部のエネルギー分解能として以下を得た。</a:t>
            </a:r>
          </a:p>
          <a:p>
            <a:pPr lvl="1"/>
            <a:r>
              <a:t>シミュレーション：  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0.046% </a:t>
            </a:r>
            <a:r>
              <a:t>(FWHM)</a:t>
            </a:r>
            <a:endParaRPr>
              <a:solidFill>
                <a:schemeClr val="accent2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  <a:p>
            <a:pPr lvl="1"/>
            <a:r>
              <a:t>試作機               ：</a:t>
            </a:r>
            <a:r>
              <a:rPr baseline="4347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&lt;</a:t>
            </a:r>
            <a:r>
              <a:rPr baseline="4347" spc="-46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 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0.14% </a:t>
            </a:r>
            <a:r>
              <a:t>(FWHM)</a:t>
            </a:r>
            <a:br/>
          </a:p>
          <a:p>
            <a:pPr/>
            <a:r>
              <a:t>仕様変更に伴う回路の改良とデジタル部の回路図製作を行い、来年度頭には生産を開始したい</a:t>
            </a:r>
          </a:p>
        </p:txBody>
      </p:sp>
      <p:sp>
        <p:nvSpPr>
          <p:cNvPr id="444" name="Shape 4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まとめと今後の展望</a:t>
            </a:r>
          </a:p>
        </p:txBody>
      </p:sp>
      <p:sp>
        <p:nvSpPr>
          <p:cNvPr id="445" name="Shape 44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0" name="Shape 4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1" name="Shape 45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2"/>
                </a:solidFill>
              </a:defRPr>
            </a:pP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高エネルギー分解能</a:t>
            </a:r>
          </a:p>
          <a:p>
            <a:pPr lvl="1"/>
            <a:r>
              <a:t>発生する電離電子数の</a:t>
            </a:r>
            <a:r>
              <a:t>統計揺らぎが非常に小さい</a:t>
            </a:r>
            <a:endParaRPr>
              <a:solidFill>
                <a:schemeClr val="accent2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  <a:p>
            <a:pPr lvl="2"/>
            <a:r>
              <a:t>約0.24%(FWHM)@2458keV</a:t>
            </a:r>
          </a:p>
          <a:p>
            <a:pPr lvl="1"/>
            <a:r>
              <a:t>脱励起光を用いた</a:t>
            </a:r>
            <a:r>
              <a:t>精度の高い増幅</a:t>
            </a:r>
            <a:r>
              <a:t>が可能</a:t>
            </a:r>
          </a:p>
          <a:p>
            <a:pPr/>
            <a:r>
              <a:t>ドリフト中の電子の</a:t>
            </a:r>
            <a:r>
              <a:rPr>
                <a:solidFill>
                  <a:schemeClr val="accent1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拡散が大きい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 </a:t>
            </a:r>
            <a:r>
              <a:t>→ 少光量の入射が多い</a:t>
            </a:r>
            <a:endParaRPr>
              <a:solidFill>
                <a:schemeClr val="accent2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  <a:p>
            <a:pPr/>
          </a:p>
          <a:p>
            <a:pPr/>
          </a:p>
        </p:txBody>
      </p:sp>
      <p:sp>
        <p:nvSpPr>
          <p:cNvPr id="454" name="Shape 4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XeガスTPCの特徴</a:t>
            </a:r>
          </a:p>
        </p:txBody>
      </p:sp>
      <p:sp>
        <p:nvSpPr>
          <p:cNvPr id="455" name="Shape 45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56" name="photon_weighted.png"/>
          <p:cNvPicPr>
            <a:picLocks noChangeAspect="1"/>
          </p:cNvPicPr>
          <p:nvPr/>
        </p:nvPicPr>
        <p:blipFill>
          <a:blip r:embed="rId2">
            <a:extLst/>
          </a:blip>
          <a:srcRect l="0" t="4789" r="0" b="0"/>
          <a:stretch>
            <a:fillRect/>
          </a:stretch>
        </p:blipFill>
        <p:spPr>
          <a:xfrm>
            <a:off x="280235" y="3679372"/>
            <a:ext cx="4727896" cy="3063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7" name="photon_weighted2.png"/>
          <p:cNvPicPr>
            <a:picLocks noChangeAspect="1"/>
          </p:cNvPicPr>
          <p:nvPr/>
        </p:nvPicPr>
        <p:blipFill>
          <a:blip r:embed="rId3">
            <a:extLst/>
          </a:blip>
          <a:srcRect l="0" t="4586" r="0" b="0"/>
          <a:stretch>
            <a:fillRect/>
          </a:stretch>
        </p:blipFill>
        <p:spPr>
          <a:xfrm>
            <a:off x="4354363" y="3679590"/>
            <a:ext cx="4717365" cy="3063007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Shape 458"/>
          <p:cNvSpPr/>
          <p:nvPr/>
        </p:nvSpPr>
        <p:spPr>
          <a:xfrm>
            <a:off x="7461755" y="3891112"/>
            <a:ext cx="78994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拡大図</a:t>
            </a:r>
          </a:p>
        </p:txBody>
      </p:sp>
      <p:sp>
        <p:nvSpPr>
          <p:cNvPr id="459" name="Shape 459"/>
          <p:cNvSpPr/>
          <p:nvPr/>
        </p:nvSpPr>
        <p:spPr>
          <a:xfrm>
            <a:off x="496398" y="6452792"/>
            <a:ext cx="8151204" cy="38989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300"/>
            </a:lvl1pPr>
          </a:lstStyle>
          <a:p>
            <a:pPr/>
            <a:r>
              <a:t>各MPPCに1usに入射する光子数分布(光子数で荷重したもの)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spc="-230"/>
              <a:t>0</a:t>
            </a:r>
            <a:r>
              <a:rPr spc="-920"/>
              <a:t>ν</a:t>
            </a:r>
            <a:r>
              <a:rPr spc="-690"/>
              <a:t>β</a:t>
            </a:r>
            <a:r>
              <a:rPr spc="-460"/>
              <a:t>β</a:t>
            </a:r>
            <a:r>
              <a:t>崩壊</a:t>
            </a:r>
          </a:p>
          <a:p>
            <a:pPr/>
            <a:r>
              <a:t>ニュートリノが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マヨラナ粒子</a:t>
            </a:r>
            <a:br/>
          </a:p>
          <a:p>
            <a:pPr marL="0" indent="0">
              <a:buSzTx/>
              <a:buNone/>
            </a:pPr>
            <a:r>
              <a:t>であれば発生する。</a:t>
            </a:r>
          </a:p>
          <a:p>
            <a:pPr/>
            <a:r>
              <a:t>非常に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稀な崩壊</a:t>
            </a:r>
            <a:endParaRPr>
              <a:solidFill>
                <a:schemeClr val="accent2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  <a:p>
            <a:pPr lvl="1"/>
            <a:r>
              <a:t>半減期 &gt;1.1×10</a:t>
            </a:r>
            <a:r>
              <a:rPr baseline="31999"/>
              <a:t>26 </a:t>
            </a:r>
            <a:r>
              <a:t>yr</a:t>
            </a:r>
          </a:p>
          <a:p>
            <a:pPr/>
          </a:p>
          <a:p>
            <a:pPr/>
            <a:r>
              <a:t>ニュートリノがマヨラナ粒子なら、</a:t>
            </a:r>
          </a:p>
          <a:p>
            <a:pPr lvl="1">
              <a:spcBef>
                <a:spcPts val="500"/>
              </a:spcBef>
            </a:pPr>
            <a:r>
              <a:t>ニュートリノの軽い質量</a:t>
            </a:r>
          </a:p>
          <a:p>
            <a:pPr lvl="1"/>
            <a:r>
              <a:t>物質優勢宇宙</a:t>
            </a:r>
          </a:p>
          <a:p>
            <a:pPr marL="0" indent="0">
              <a:spcBef>
                <a:spcPts val="700"/>
              </a:spcBef>
              <a:buSzTx/>
              <a:buNone/>
            </a:pPr>
            <a:r>
              <a:t>などを説明できる可能性がある。</a:t>
            </a:r>
          </a:p>
        </p:txBody>
      </p:sp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ニュートリノレス二重β崩壊</a:t>
            </a:r>
          </a:p>
        </p:txBody>
      </p:sp>
      <p:sp>
        <p:nvSpPr>
          <p:cNvPr id="84" name="Shape 8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87" name="Group 87"/>
          <p:cNvGrpSpPr/>
          <p:nvPr/>
        </p:nvGrpSpPr>
        <p:grpSpPr>
          <a:xfrm>
            <a:off x="1807349" y="2504846"/>
            <a:ext cx="1387705" cy="472441"/>
            <a:chOff x="0" y="0"/>
            <a:chExt cx="1387703" cy="472439"/>
          </a:xfrm>
        </p:grpSpPr>
        <p:sp>
          <p:nvSpPr>
            <p:cNvPr id="85" name="Shape 85"/>
            <p:cNvSpPr/>
            <p:nvPr/>
          </p:nvSpPr>
          <p:spPr>
            <a:xfrm>
              <a:off x="0" y="0"/>
              <a:ext cx="1387704" cy="47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spcBef>
                  <a:spcPts val="500"/>
                </a:spcBef>
                <a:buClr>
                  <a:srgbClr val="000000"/>
                </a:buClr>
                <a:defRPr sz="2300"/>
              </a:pPr>
              <a:r>
                <a:rPr sz="3000"/>
                <a:t>ν</a:t>
              </a:r>
              <a:r>
                <a:rPr baseline="8695"/>
                <a:t>⇔</a:t>
              </a:r>
              <a:r>
                <a:rPr sz="3000"/>
                <a:t>ν</a:t>
              </a:r>
            </a:p>
          </p:txBody>
        </p:sp>
        <p:sp>
          <p:nvSpPr>
            <p:cNvPr id="86" name="Shape 86"/>
            <p:cNvSpPr/>
            <p:nvPr/>
          </p:nvSpPr>
          <p:spPr>
            <a:xfrm>
              <a:off x="1054358" y="116612"/>
              <a:ext cx="202619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5251263" y="1496297"/>
            <a:ext cx="3685141" cy="3865406"/>
            <a:chOff x="0" y="0"/>
            <a:chExt cx="3685139" cy="3865405"/>
          </a:xfrm>
        </p:grpSpPr>
        <p:pic>
          <p:nvPicPr>
            <p:cNvPr id="88" name="image5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2163" y="1384509"/>
              <a:ext cx="3424527" cy="2480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9" name="Shape 89"/>
            <p:cNvSpPr/>
            <p:nvPr/>
          </p:nvSpPr>
          <p:spPr>
            <a:xfrm>
              <a:off x="2731227" y="1669187"/>
              <a:ext cx="214139" cy="382188"/>
            </a:xfrm>
            <a:prstGeom prst="line">
              <a:avLst/>
            </a:prstGeom>
            <a:noFill/>
            <a:ln w="25400" cap="flat">
              <a:solidFill>
                <a:srgbClr val="F07F09"/>
              </a:solidFill>
              <a:prstDash val="solid"/>
              <a:bevel/>
              <a:tail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0" name="Shape 90"/>
            <p:cNvSpPr/>
            <p:nvPr/>
          </p:nvSpPr>
          <p:spPr>
            <a:xfrm>
              <a:off x="832374" y="1642554"/>
              <a:ext cx="329223" cy="660835"/>
            </a:xfrm>
            <a:prstGeom prst="line">
              <a:avLst/>
            </a:prstGeom>
            <a:noFill/>
            <a:ln w="25400" cap="flat">
              <a:solidFill>
                <a:srgbClr val="F07F09"/>
              </a:solidFill>
              <a:prstDash val="solid"/>
              <a:bevel/>
              <a:tailEnd type="triangle" w="med" len="med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pic>
          <p:nvPicPr>
            <p:cNvPr id="91" name="image10.png" descr="http://www-he.scphys.kyoto-u.ac.jp/research/Neutrino/AXEL/img_experiment/dbd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240" t="6628" r="53785" b="27639"/>
            <a:stretch>
              <a:fillRect/>
            </a:stretch>
          </p:blipFill>
          <p:spPr>
            <a:xfrm>
              <a:off x="0" y="0"/>
              <a:ext cx="1711796" cy="16972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" name="image10.tif" descr="http://www-he.scphys.kyoto-u.ac.jp/research/Neutrino/AXEL/img_experiment/dbd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4991" t="6346" r="2034" b="27921"/>
            <a:stretch>
              <a:fillRect/>
            </a:stretch>
          </p:blipFill>
          <p:spPr>
            <a:xfrm>
              <a:off x="1973343" y="989"/>
              <a:ext cx="1711797" cy="16972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3" name="Shape 93"/>
            <p:cNvSpPr/>
            <p:nvPr/>
          </p:nvSpPr>
          <p:spPr>
            <a:xfrm>
              <a:off x="2545693" y="798483"/>
              <a:ext cx="262891" cy="262891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19050" cap="flat">
              <a:solidFill>
                <a:srgbClr val="C0504C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94" name="Shape 94"/>
            <p:cNvSpPr/>
            <p:nvPr/>
          </p:nvSpPr>
          <p:spPr>
            <a:xfrm>
              <a:off x="2548868" y="782608"/>
              <a:ext cx="281941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/>
              </a:lvl1pPr>
            </a:lstStyle>
            <a:p>
              <a:pPr/>
              <a:r>
                <a:t>ν</a:t>
              </a:r>
            </a:p>
          </p:txBody>
        </p:sp>
        <p:sp>
          <p:nvSpPr>
            <p:cNvPr id="95" name="Shape 95"/>
            <p:cNvSpPr/>
            <p:nvPr/>
          </p:nvSpPr>
          <p:spPr>
            <a:xfrm>
              <a:off x="503156" y="3533331"/>
              <a:ext cx="2542541" cy="29464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電子の運動エネルギーの和</a:t>
              </a: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6147003" y="5871225"/>
            <a:ext cx="2047632" cy="670202"/>
            <a:chOff x="0" y="0"/>
            <a:chExt cx="2047631" cy="670201"/>
          </a:xfrm>
        </p:grpSpPr>
        <p:sp>
          <p:nvSpPr>
            <p:cNvPr id="97" name="Shape 97"/>
            <p:cNvSpPr/>
            <p:nvPr/>
          </p:nvSpPr>
          <p:spPr>
            <a:xfrm>
              <a:off x="1632857" y="0"/>
              <a:ext cx="280699" cy="644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" y="4410"/>
                    <a:pt x="1295" y="8649"/>
                    <a:pt x="3423" y="12020"/>
                  </a:cubicBezTo>
                  <a:cubicBezTo>
                    <a:pt x="5673" y="15585"/>
                    <a:pt x="8772" y="17918"/>
                    <a:pt x="12066" y="19443"/>
                  </a:cubicBezTo>
                  <a:cubicBezTo>
                    <a:pt x="15133" y="20864"/>
                    <a:pt x="18355" y="21592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8" name="Shape 98"/>
            <p:cNvSpPr/>
            <p:nvPr/>
          </p:nvSpPr>
          <p:spPr>
            <a:xfrm>
              <a:off x="1693733" y="130305"/>
              <a:ext cx="353899" cy="539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21600" y="21541"/>
                  </a:moveTo>
                  <a:cubicBezTo>
                    <a:pt x="20656" y="21535"/>
                    <a:pt x="19712" y="21488"/>
                    <a:pt x="18769" y="21402"/>
                  </a:cubicBezTo>
                  <a:cubicBezTo>
                    <a:pt x="18302" y="21359"/>
                    <a:pt x="17836" y="21300"/>
                    <a:pt x="17377" y="21141"/>
                  </a:cubicBezTo>
                  <a:cubicBezTo>
                    <a:pt x="16618" y="20878"/>
                    <a:pt x="15859" y="20369"/>
                    <a:pt x="15267" y="19128"/>
                  </a:cubicBezTo>
                  <a:cubicBezTo>
                    <a:pt x="14845" y="18243"/>
                    <a:pt x="14544" y="17050"/>
                    <a:pt x="14244" y="15875"/>
                  </a:cubicBezTo>
                  <a:cubicBezTo>
                    <a:pt x="13825" y="14231"/>
                    <a:pt x="13398" y="12590"/>
                    <a:pt x="13072" y="10801"/>
                  </a:cubicBezTo>
                  <a:cubicBezTo>
                    <a:pt x="12792" y="9263"/>
                    <a:pt x="12591" y="7634"/>
                    <a:pt x="12321" y="6083"/>
                  </a:cubicBezTo>
                  <a:cubicBezTo>
                    <a:pt x="12064" y="4601"/>
                    <a:pt x="11745" y="3200"/>
                    <a:pt x="11391" y="1865"/>
                  </a:cubicBezTo>
                  <a:cubicBezTo>
                    <a:pt x="11140" y="922"/>
                    <a:pt x="10828" y="-16"/>
                    <a:pt x="10399" y="0"/>
                  </a:cubicBezTo>
                  <a:cubicBezTo>
                    <a:pt x="9956" y="17"/>
                    <a:pt x="9652" y="1032"/>
                    <a:pt x="9407" y="2031"/>
                  </a:cubicBezTo>
                  <a:cubicBezTo>
                    <a:pt x="9048" y="3495"/>
                    <a:pt x="8713" y="5002"/>
                    <a:pt x="8428" y="6576"/>
                  </a:cubicBezTo>
                  <a:cubicBezTo>
                    <a:pt x="8135" y="8191"/>
                    <a:pt x="7897" y="9870"/>
                    <a:pt x="7603" y="11484"/>
                  </a:cubicBezTo>
                  <a:cubicBezTo>
                    <a:pt x="7311" y="13092"/>
                    <a:pt x="6966" y="14629"/>
                    <a:pt x="6572" y="16076"/>
                  </a:cubicBezTo>
                  <a:cubicBezTo>
                    <a:pt x="6181" y="17508"/>
                    <a:pt x="5737" y="18862"/>
                    <a:pt x="5157" y="19751"/>
                  </a:cubicBezTo>
                  <a:cubicBezTo>
                    <a:pt x="4793" y="20309"/>
                    <a:pt x="4387" y="20658"/>
                    <a:pt x="3973" y="20892"/>
                  </a:cubicBezTo>
                  <a:cubicBezTo>
                    <a:pt x="3655" y="21071"/>
                    <a:pt x="3327" y="21175"/>
                    <a:pt x="2997" y="21259"/>
                  </a:cubicBezTo>
                  <a:cubicBezTo>
                    <a:pt x="2005" y="21512"/>
                    <a:pt x="1001" y="21584"/>
                    <a:pt x="0" y="21475"/>
                  </a:cubicBezTo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bevel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99" name="Shape 99"/>
            <p:cNvSpPr/>
            <p:nvPr/>
          </p:nvSpPr>
          <p:spPr>
            <a:xfrm>
              <a:off x="447457" y="0"/>
              <a:ext cx="280700" cy="644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" y="4410"/>
                    <a:pt x="1295" y="8649"/>
                    <a:pt x="3423" y="12020"/>
                  </a:cubicBezTo>
                  <a:cubicBezTo>
                    <a:pt x="5673" y="15585"/>
                    <a:pt x="8772" y="17918"/>
                    <a:pt x="12066" y="19443"/>
                  </a:cubicBezTo>
                  <a:cubicBezTo>
                    <a:pt x="15133" y="20864"/>
                    <a:pt x="18355" y="21592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0" name="Shape 100"/>
            <p:cNvSpPr/>
            <p:nvPr/>
          </p:nvSpPr>
          <p:spPr>
            <a:xfrm>
              <a:off x="0" y="405721"/>
              <a:ext cx="1195919" cy="262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21600" y="21541"/>
                  </a:moveTo>
                  <a:cubicBezTo>
                    <a:pt x="20656" y="21535"/>
                    <a:pt x="19712" y="21488"/>
                    <a:pt x="18769" y="21402"/>
                  </a:cubicBezTo>
                  <a:cubicBezTo>
                    <a:pt x="18302" y="21359"/>
                    <a:pt x="17836" y="21300"/>
                    <a:pt x="17377" y="21141"/>
                  </a:cubicBezTo>
                  <a:cubicBezTo>
                    <a:pt x="16618" y="20878"/>
                    <a:pt x="15859" y="20369"/>
                    <a:pt x="15267" y="19128"/>
                  </a:cubicBezTo>
                  <a:cubicBezTo>
                    <a:pt x="14845" y="18243"/>
                    <a:pt x="14544" y="17050"/>
                    <a:pt x="14244" y="15875"/>
                  </a:cubicBezTo>
                  <a:cubicBezTo>
                    <a:pt x="13825" y="14231"/>
                    <a:pt x="13398" y="12590"/>
                    <a:pt x="13072" y="10801"/>
                  </a:cubicBezTo>
                  <a:cubicBezTo>
                    <a:pt x="12792" y="9263"/>
                    <a:pt x="12591" y="7634"/>
                    <a:pt x="12321" y="6083"/>
                  </a:cubicBezTo>
                  <a:cubicBezTo>
                    <a:pt x="12064" y="4601"/>
                    <a:pt x="11745" y="3200"/>
                    <a:pt x="11391" y="1865"/>
                  </a:cubicBezTo>
                  <a:cubicBezTo>
                    <a:pt x="11140" y="922"/>
                    <a:pt x="10828" y="-16"/>
                    <a:pt x="10399" y="0"/>
                  </a:cubicBezTo>
                  <a:cubicBezTo>
                    <a:pt x="9956" y="17"/>
                    <a:pt x="9652" y="1032"/>
                    <a:pt x="9407" y="2031"/>
                  </a:cubicBezTo>
                  <a:cubicBezTo>
                    <a:pt x="9048" y="3495"/>
                    <a:pt x="8713" y="5002"/>
                    <a:pt x="8428" y="6576"/>
                  </a:cubicBezTo>
                  <a:cubicBezTo>
                    <a:pt x="8135" y="8191"/>
                    <a:pt x="7897" y="9870"/>
                    <a:pt x="7603" y="11484"/>
                  </a:cubicBezTo>
                  <a:cubicBezTo>
                    <a:pt x="7311" y="13092"/>
                    <a:pt x="6966" y="14629"/>
                    <a:pt x="6572" y="16076"/>
                  </a:cubicBezTo>
                  <a:cubicBezTo>
                    <a:pt x="6181" y="17508"/>
                    <a:pt x="5737" y="18862"/>
                    <a:pt x="5157" y="19751"/>
                  </a:cubicBezTo>
                  <a:cubicBezTo>
                    <a:pt x="4793" y="20309"/>
                    <a:pt x="4387" y="20658"/>
                    <a:pt x="3973" y="20892"/>
                  </a:cubicBezTo>
                  <a:cubicBezTo>
                    <a:pt x="3655" y="21071"/>
                    <a:pt x="3327" y="21175"/>
                    <a:pt x="2997" y="21259"/>
                  </a:cubicBezTo>
                  <a:cubicBezTo>
                    <a:pt x="2005" y="21512"/>
                    <a:pt x="1001" y="21584"/>
                    <a:pt x="0" y="21475"/>
                  </a:cubicBezTo>
                </a:path>
              </a:pathLst>
            </a:custGeom>
            <a:noFill/>
            <a:ln w="25400" cap="flat">
              <a:solidFill>
                <a:schemeClr val="accent1"/>
              </a:solidFill>
              <a:prstDash val="solid"/>
              <a:bevel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sp>
        <p:nvSpPr>
          <p:cNvPr id="102" name="Shape 102"/>
          <p:cNvSpPr/>
          <p:nvPr/>
        </p:nvSpPr>
        <p:spPr>
          <a:xfrm>
            <a:off x="5800013" y="5038936"/>
            <a:ext cx="2741613" cy="1634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055" y="0"/>
                </a:moveTo>
                <a:lnTo>
                  <a:pt x="19324" y="4815"/>
                </a:lnTo>
                <a:lnTo>
                  <a:pt x="1457" y="4815"/>
                </a:lnTo>
                <a:cubicBezTo>
                  <a:pt x="652" y="4815"/>
                  <a:pt x="0" y="5909"/>
                  <a:pt x="0" y="7259"/>
                </a:cubicBezTo>
                <a:lnTo>
                  <a:pt x="0" y="19156"/>
                </a:lnTo>
                <a:cubicBezTo>
                  <a:pt x="0" y="20506"/>
                  <a:pt x="652" y="21600"/>
                  <a:pt x="1457" y="21600"/>
                </a:cubicBezTo>
                <a:lnTo>
                  <a:pt x="20143" y="21600"/>
                </a:lnTo>
                <a:cubicBezTo>
                  <a:pt x="20948" y="21600"/>
                  <a:pt x="21600" y="20506"/>
                  <a:pt x="21600" y="19156"/>
                </a:cubicBezTo>
                <a:lnTo>
                  <a:pt x="21600" y="7259"/>
                </a:lnTo>
                <a:cubicBezTo>
                  <a:pt x="21600" y="6330"/>
                  <a:pt x="21286" y="5533"/>
                  <a:pt x="20831" y="5119"/>
                </a:cubicBezTo>
                <a:lnTo>
                  <a:pt x="20055" y="0"/>
                </a:lnTo>
                <a:close/>
              </a:path>
            </a:pathLst>
          </a:custGeom>
          <a:ln w="25400">
            <a:solidFill>
              <a:schemeClr val="accent1"/>
            </a:solidFill>
            <a:bevel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3" name="Shape 103"/>
          <p:cNvSpPr/>
          <p:nvPr/>
        </p:nvSpPr>
        <p:spPr>
          <a:xfrm>
            <a:off x="5917588" y="5456444"/>
            <a:ext cx="193294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実際の観測では、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3" grpId="2"/>
      <p:bldP build="whole" bldLvl="1" animBg="1" rev="0" advAuto="0" spid="102" grpId="1"/>
      <p:bldP build="whole" bldLvl="1" animBg="1" rev="0" advAuto="0" spid="101" grpId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2" name="Shape 4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3" name="Shape 46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64" name="el_timing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968" y="97711"/>
            <a:ext cx="8652064" cy="6119752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Shape 465"/>
          <p:cNvSpPr/>
          <p:nvPr/>
        </p:nvSpPr>
        <p:spPr>
          <a:xfrm>
            <a:off x="2043429" y="5922167"/>
            <a:ext cx="4674236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70000"/>
              </a:lnSpc>
              <a:defRPr sz="3000"/>
            </a:pPr>
            <a:r>
              <a:t>MPPCによって検出される</a:t>
            </a:r>
            <a:br/>
            <a:r>
              <a:t>脱励起光の時間分布</a:t>
            </a:r>
          </a:p>
        </p:txBody>
      </p:sp>
      <p:pic>
        <p:nvPicPr>
          <p:cNvPr id="46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45809" y="1396413"/>
            <a:ext cx="2407268" cy="32487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シミュレーションの概要</a:t>
            </a:r>
          </a:p>
        </p:txBody>
      </p:sp>
      <p:sp>
        <p:nvSpPr>
          <p:cNvPr id="469" name="Shape 46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472" name="Group 472"/>
          <p:cNvGrpSpPr/>
          <p:nvPr/>
        </p:nvGrpSpPr>
        <p:grpSpPr>
          <a:xfrm>
            <a:off x="6382501" y="1628539"/>
            <a:ext cx="2567806" cy="3427165"/>
            <a:chOff x="0" y="0"/>
            <a:chExt cx="2567805" cy="3427164"/>
          </a:xfrm>
        </p:grpSpPr>
        <p:sp>
          <p:nvSpPr>
            <p:cNvPr id="471" name="Shape 471"/>
            <p:cNvSpPr/>
            <p:nvPr/>
          </p:nvSpPr>
          <p:spPr>
            <a:xfrm>
              <a:off x="38100" y="38100"/>
              <a:ext cx="2491606" cy="3350965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9095" tIns="39095" rIns="39095" bIns="39095" numCol="1" anchor="ctr">
              <a:noAutofit/>
            </a:bodyPr>
            <a:lstStyle/>
            <a:p>
              <a:pPr defTabSz="946639">
                <a:spcBef>
                  <a:spcPts val="600"/>
                </a:spcBef>
                <a:buFont typeface="Arial"/>
                <a:defRPr sz="2000">
                  <a:latin typeface="ヒラギノ丸ゴ ProN"/>
                  <a:ea typeface="ヒラギノ丸ゴ ProN"/>
                  <a:cs typeface="ヒラギノ丸ゴ ProN"/>
                  <a:sym typeface="ヒラギノ丸ゴ ProN"/>
                </a:defRPr>
              </a:pPr>
              <a:r>
                <a:t>・PSPICEを用いて回路の応答を評価</a:t>
              </a:r>
            </a:p>
            <a:p>
              <a:pPr defTabSz="946639">
                <a:spcBef>
                  <a:spcPts val="600"/>
                </a:spcBef>
                <a:buFont typeface="Arial"/>
                <a:defRPr>
                  <a:solidFill>
                    <a:srgbClr val="535353"/>
                  </a:solidFill>
                  <a:latin typeface="ヒラギノ丸ゴ ProN"/>
                  <a:ea typeface="ヒラギノ丸ゴ ProN"/>
                  <a:cs typeface="ヒラギノ丸ゴ ProN"/>
                  <a:sym typeface="ヒラギノ丸ゴ ProN"/>
                </a:defRPr>
              </a:pPr>
              <a:r>
                <a:t> - MPPCへの入射光子数から、回路への入力波形を決定</a:t>
              </a:r>
            </a:p>
            <a:p>
              <a:pPr defTabSz="946639">
                <a:spcBef>
                  <a:spcPts val="600"/>
                </a:spcBef>
                <a:buFont typeface="Arial"/>
                <a:defRPr>
                  <a:solidFill>
                    <a:srgbClr val="535353"/>
                  </a:solidFill>
                  <a:latin typeface="ヒラギノ丸ゴ ProN"/>
                  <a:ea typeface="ヒラギノ丸ゴ ProN"/>
                  <a:cs typeface="ヒラギノ丸ゴ ProN"/>
                  <a:sym typeface="ヒラギノ丸ゴ ProN"/>
                </a:defRPr>
              </a:pPr>
              <a:r>
                <a:t> - 回路の出力を</a:t>
              </a:r>
              <a:r>
                <a:rPr spc="-360"/>
                <a:t>1μ</a:t>
              </a:r>
              <a:r>
                <a:t>sごとにサンプリングし、デジタル化する</a:t>
              </a:r>
            </a:p>
          </p:txBody>
        </p:sp>
        <p:pic>
          <p:nvPicPr>
            <p:cNvPr id="470" name="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2567807" cy="3427166"/>
            </a:xfrm>
            <a:prstGeom prst="rect">
              <a:avLst/>
            </a:prstGeom>
            <a:effectLst/>
          </p:spPr>
        </p:pic>
      </p:grpSp>
      <p:grpSp>
        <p:nvGrpSpPr>
          <p:cNvPr id="480" name="Group 480"/>
          <p:cNvGrpSpPr/>
          <p:nvPr/>
        </p:nvGrpSpPr>
        <p:grpSpPr>
          <a:xfrm>
            <a:off x="3180415" y="1628539"/>
            <a:ext cx="3400467" cy="3395953"/>
            <a:chOff x="-144898" y="-38100"/>
            <a:chExt cx="3400465" cy="3395952"/>
          </a:xfrm>
        </p:grpSpPr>
        <p:grpSp>
          <p:nvGrpSpPr>
            <p:cNvPr id="475" name="Group 475"/>
            <p:cNvGrpSpPr/>
            <p:nvPr/>
          </p:nvGrpSpPr>
          <p:grpSpPr>
            <a:xfrm>
              <a:off x="2000138" y="1094926"/>
              <a:ext cx="1255430" cy="848701"/>
              <a:chOff x="0" y="0"/>
              <a:chExt cx="1255428" cy="848700"/>
            </a:xfrm>
          </p:grpSpPr>
          <p:sp>
            <p:nvSpPr>
              <p:cNvPr id="474" name="Shape 474"/>
              <p:cNvSpPr/>
              <p:nvPr/>
            </p:nvSpPr>
            <p:spPr>
              <a:xfrm>
                <a:off x="38100" y="79436"/>
                <a:ext cx="1156462" cy="689829"/>
              </a:xfrm>
              <a:prstGeom prst="rightArrow">
                <a:avLst>
                  <a:gd name="adj1" fmla="val 32000"/>
                  <a:gd name="adj2" fmla="val 62294"/>
                </a:avLst>
              </a:prstGeom>
              <a:solidFill>
                <a:schemeClr val="accent3">
                  <a:lumOff val="44000"/>
                </a:schemeClr>
              </a:solidFill>
              <a:ln>
                <a:noFill/>
              </a:ln>
              <a:effectLst/>
            </p:spPr>
            <p:txBody>
              <a:bodyPr wrap="square" lIns="39095" tIns="39095" rIns="39095" bIns="39095" numCol="1" anchor="ctr">
                <a:noAutofit/>
              </a:bodyPr>
              <a:lstStyle/>
              <a:p>
                <a:pPr defTabSz="946639">
                  <a:defRPr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pic>
            <p:nvPicPr>
              <p:cNvPr id="473" name="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-1"/>
                <a:ext cx="1255429" cy="848702"/>
              </a:xfrm>
              <a:prstGeom prst="rect">
                <a:avLst/>
              </a:prstGeom>
              <a:effectLst/>
            </p:spPr>
          </p:pic>
        </p:grpSp>
        <p:grpSp>
          <p:nvGrpSpPr>
            <p:cNvPr id="478" name="Group 478"/>
            <p:cNvGrpSpPr/>
            <p:nvPr/>
          </p:nvGrpSpPr>
          <p:grpSpPr>
            <a:xfrm>
              <a:off x="-144899" y="-38101"/>
              <a:ext cx="2750986" cy="3395953"/>
              <a:chOff x="0" y="0"/>
              <a:chExt cx="2750985" cy="3395952"/>
            </a:xfrm>
          </p:grpSpPr>
          <p:sp>
            <p:nvSpPr>
              <p:cNvPr id="477" name="Shape 477"/>
              <p:cNvSpPr/>
              <p:nvPr/>
            </p:nvSpPr>
            <p:spPr>
              <a:xfrm>
                <a:off x="38100" y="38100"/>
                <a:ext cx="2674786" cy="3319753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9095" tIns="39095" rIns="39095" bIns="39095" numCol="1" anchor="ctr">
                <a:noAutofit/>
              </a:bodyPr>
              <a:lstStyle/>
              <a:p>
                <a:pPr defTabSz="946639">
                  <a:spcBef>
                    <a:spcPts val="600"/>
                  </a:spcBef>
                  <a:buFont typeface="Arial"/>
                  <a:defRPr sz="2000">
                    <a:latin typeface="ヒラギノ丸ゴ ProN"/>
                    <a:ea typeface="ヒラギノ丸ゴ ProN"/>
                    <a:cs typeface="ヒラギノ丸ゴ ProN"/>
                    <a:sym typeface="ヒラギノ丸ゴ ProN"/>
                  </a:defRPr>
                </a:pPr>
                <a:r>
                  <a:t>・Garfield++により1電子を加速</a:t>
                </a:r>
                <a:r>
                  <a:rPr spc="-500"/>
                  <a:t>、</a:t>
                </a:r>
                <a:r>
                  <a:t>Xeの</a:t>
                </a:r>
                <a:r>
                  <a:rPr spc="-100"/>
                  <a:t>脱励起光を発生させる</a:t>
                </a:r>
              </a:p>
              <a:p>
                <a:pPr defTabSz="946639">
                  <a:spcBef>
                    <a:spcPts val="600"/>
                  </a:spcBef>
                  <a:buFont typeface="Arial"/>
                  <a:defRPr>
                    <a:solidFill>
                      <a:srgbClr val="535353"/>
                    </a:solidFill>
                    <a:latin typeface="ヒラギノ丸ゴ ProN"/>
                    <a:ea typeface="ヒラギノ丸ゴ ProN"/>
                    <a:cs typeface="ヒラギノ丸ゴ ProN"/>
                    <a:sym typeface="ヒラギノ丸ゴ ProN"/>
                  </a:defRPr>
                </a:pPr>
                <a:r>
                  <a:t> - MPPCで観測される</a:t>
                </a:r>
                <a:br/>
                <a:r>
                  <a:t>平均光子数とそのタイミングを算出</a:t>
                </a:r>
                <a:br/>
                <a:br/>
              </a:p>
            </p:txBody>
          </p:sp>
          <p:pic>
            <p:nvPicPr>
              <p:cNvPr id="476" name="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-1" y="-1"/>
                <a:ext cx="2750987" cy="3395953"/>
              </a:xfrm>
              <a:prstGeom prst="rect">
                <a:avLst/>
              </a:prstGeom>
              <a:effectLst/>
            </p:spPr>
          </p:pic>
        </p:grpSp>
        <p:sp>
          <p:nvSpPr>
            <p:cNvPr id="479" name="Shape 479"/>
            <p:cNvSpPr/>
            <p:nvPr/>
          </p:nvSpPr>
          <p:spPr>
            <a:xfrm>
              <a:off x="2361253" y="1438156"/>
              <a:ext cx="296812" cy="15578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9095" tIns="39095" rIns="39095" bIns="39095" numCol="1" anchor="ctr">
              <a:noAutofit/>
            </a:bodyPr>
            <a:lstStyle/>
            <a:p>
              <a:pPr defTabSz="946639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88" name="Group 488"/>
          <p:cNvGrpSpPr/>
          <p:nvPr/>
        </p:nvGrpSpPr>
        <p:grpSpPr>
          <a:xfrm>
            <a:off x="150254" y="1615839"/>
            <a:ext cx="6430827" cy="4572503"/>
            <a:chOff x="-38099" y="-38100"/>
            <a:chExt cx="6430826" cy="4572502"/>
          </a:xfrm>
        </p:grpSpPr>
        <p:grpSp>
          <p:nvGrpSpPr>
            <p:cNvPr id="483" name="Group 483"/>
            <p:cNvGrpSpPr/>
            <p:nvPr/>
          </p:nvGrpSpPr>
          <p:grpSpPr>
            <a:xfrm>
              <a:off x="2015978" y="2251236"/>
              <a:ext cx="4376749" cy="848701"/>
              <a:chOff x="0" y="0"/>
              <a:chExt cx="4376747" cy="848700"/>
            </a:xfrm>
          </p:grpSpPr>
          <p:sp>
            <p:nvSpPr>
              <p:cNvPr id="482" name="Shape 482"/>
              <p:cNvSpPr/>
              <p:nvPr/>
            </p:nvSpPr>
            <p:spPr>
              <a:xfrm>
                <a:off x="38100" y="79436"/>
                <a:ext cx="4277781" cy="689829"/>
              </a:xfrm>
              <a:prstGeom prst="rightArrow">
                <a:avLst>
                  <a:gd name="adj1" fmla="val 32000"/>
                  <a:gd name="adj2" fmla="val 62294"/>
                </a:avLst>
              </a:prstGeom>
              <a:solidFill>
                <a:schemeClr val="accent3">
                  <a:lumOff val="44000"/>
                </a:schemeClr>
              </a:solidFill>
              <a:ln>
                <a:noFill/>
              </a:ln>
              <a:effectLst/>
            </p:spPr>
            <p:txBody>
              <a:bodyPr wrap="square" lIns="39095" tIns="39095" rIns="39095" bIns="39095" numCol="1" anchor="ctr">
                <a:noAutofit/>
              </a:bodyPr>
              <a:lstStyle/>
              <a:p>
                <a:pPr defTabSz="946639">
                  <a:defRPr>
                    <a:solidFill>
                      <a:schemeClr val="accent3">
                        <a:lumOff val="44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pic>
            <p:nvPicPr>
              <p:cNvPr id="481" name="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0" y="-1"/>
                <a:ext cx="4376748" cy="848702"/>
              </a:xfrm>
              <a:prstGeom prst="rect">
                <a:avLst/>
              </a:prstGeom>
              <a:effectLst/>
            </p:spPr>
          </p:pic>
        </p:grpSp>
        <p:grpSp>
          <p:nvGrpSpPr>
            <p:cNvPr id="486" name="Group 486"/>
            <p:cNvGrpSpPr/>
            <p:nvPr/>
          </p:nvGrpSpPr>
          <p:grpSpPr>
            <a:xfrm>
              <a:off x="-38100" y="-38101"/>
              <a:ext cx="2716640" cy="4572504"/>
              <a:chOff x="0" y="0"/>
              <a:chExt cx="2716639" cy="4572502"/>
            </a:xfrm>
          </p:grpSpPr>
          <p:sp>
            <p:nvSpPr>
              <p:cNvPr id="485" name="Shape 485"/>
              <p:cNvSpPr/>
              <p:nvPr/>
            </p:nvSpPr>
            <p:spPr>
              <a:xfrm>
                <a:off x="38100" y="38100"/>
                <a:ext cx="2640440" cy="4496303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9095" tIns="39095" rIns="39095" bIns="39095" numCol="1" anchor="ctr">
                <a:noAutofit/>
              </a:bodyPr>
              <a:lstStyle/>
              <a:p>
                <a:pPr defTabSz="946639">
                  <a:spcBef>
                    <a:spcPts val="600"/>
                  </a:spcBef>
                  <a:buFont typeface="Arial"/>
                  <a:defRPr sz="2000">
                    <a:latin typeface="ヒラギノ丸ゴ ProN"/>
                    <a:ea typeface="ヒラギノ丸ゴ ProN"/>
                    <a:cs typeface="ヒラギノ丸ゴ ProN"/>
                    <a:sym typeface="ヒラギノ丸ゴ ProN"/>
                  </a:defRPr>
                </a:pPr>
                <a:r>
                  <a:t>・Geant4を用いて</a:t>
                </a:r>
                <a:r>
                  <a:rPr spc="-199"/>
                  <a:t>0</a:t>
                </a:r>
                <a:r>
                  <a:rPr spc="-600"/>
                  <a:t>ν</a:t>
                </a:r>
                <a:r>
                  <a:rPr spc="-400"/>
                  <a:t>β</a:t>
                </a:r>
                <a:r>
                  <a:rPr spc="-200"/>
                  <a:t>β</a:t>
                </a:r>
                <a:r>
                  <a:t>の飛跡と</a:t>
                </a:r>
                <a:br/>
                <a:r>
                  <a:t>電離電子の数を算出</a:t>
                </a:r>
              </a:p>
              <a:p>
                <a:pPr defTabSz="946639">
                  <a:spcBef>
                    <a:spcPts val="600"/>
                  </a:spcBef>
                  <a:buFont typeface="Arial"/>
                  <a:defRPr sz="2000">
                    <a:latin typeface="ヒラギノ丸ゴ ProN"/>
                    <a:ea typeface="ヒラギノ丸ゴ ProN"/>
                    <a:cs typeface="ヒラギノ丸ゴ ProN"/>
                    <a:sym typeface="ヒラギノ丸ゴ ProN"/>
                  </a:defRPr>
                </a:pPr>
                <a:r>
                  <a:t> </a:t>
                </a:r>
                <a:r>
                  <a:rPr sz="1800">
                    <a:solidFill>
                      <a:srgbClr val="535353"/>
                    </a:solidFill>
                  </a:rPr>
                  <a:t>- 各地点でのエネルギー損失と</a:t>
                </a:r>
                <a:r>
                  <a:rPr spc="-126" sz="1800">
                    <a:solidFill>
                      <a:srgbClr val="535353"/>
                    </a:solidFill>
                  </a:rPr>
                  <a:t>イオン化</a:t>
                </a:r>
                <a:br>
                  <a:rPr spc="-126" sz="1800">
                    <a:solidFill>
                      <a:srgbClr val="535353"/>
                    </a:solidFill>
                  </a:rPr>
                </a:br>
                <a:r>
                  <a:rPr spc="-126" sz="1800">
                    <a:solidFill>
                      <a:srgbClr val="535353"/>
                    </a:solidFill>
                  </a:rPr>
                  <a:t>エネルギー</a:t>
                </a:r>
                <a:r>
                  <a:rPr sz="1800">
                    <a:solidFill>
                      <a:srgbClr val="535353"/>
                    </a:solidFill>
                  </a:rPr>
                  <a:t>より電離電子数を求める</a:t>
                </a:r>
                <a:endParaRPr sz="1800">
                  <a:solidFill>
                    <a:srgbClr val="535353"/>
                  </a:solidFill>
                </a:endParaRPr>
              </a:p>
              <a:p>
                <a:pPr defTabSz="946639">
                  <a:spcBef>
                    <a:spcPts val="600"/>
                  </a:spcBef>
                  <a:buFont typeface="Arial"/>
                  <a:defRPr>
                    <a:solidFill>
                      <a:srgbClr val="535353"/>
                    </a:solidFill>
                    <a:latin typeface="ヒラギノ丸ゴ ProN"/>
                    <a:ea typeface="ヒラギノ丸ゴ ProN"/>
                    <a:cs typeface="ヒラギノ丸ゴ ProN"/>
                    <a:sym typeface="ヒラギノ丸ゴ ProN"/>
                  </a:defRPr>
                </a:pPr>
                <a:r>
                  <a:t> - Z位置を用いて</a:t>
                </a:r>
                <a:br/>
                <a:r>
                  <a:t>  ・到着時間の計算</a:t>
                </a:r>
                <a:br/>
                <a:r>
                  <a:t>  ・XYZ方向へ拡散</a:t>
                </a:r>
                <a:br/>
                <a:r>
                  <a:t>   を行う</a:t>
                </a:r>
              </a:p>
            </p:txBody>
          </p:sp>
          <p:pic>
            <p:nvPicPr>
              <p:cNvPr id="484" name="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-1"/>
                <a:ext cx="2716640" cy="4572504"/>
              </a:xfrm>
              <a:prstGeom prst="rect">
                <a:avLst/>
              </a:prstGeom>
              <a:effectLst/>
            </p:spPr>
          </p:pic>
        </p:grpSp>
        <p:sp>
          <p:nvSpPr>
            <p:cNvPr id="487" name="Shape 487"/>
            <p:cNvSpPr/>
            <p:nvPr/>
          </p:nvSpPr>
          <p:spPr>
            <a:xfrm>
              <a:off x="2465352" y="2609006"/>
              <a:ext cx="296812" cy="133162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9095" tIns="39095" rIns="39095" bIns="39095" numCol="1" anchor="ctr">
              <a:noAutofit/>
            </a:bodyPr>
            <a:lstStyle/>
            <a:p>
              <a:pPr defTabSz="946639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pic>
        <p:nvPicPr>
          <p:cNvPr id="489" name="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89400" y="4932166"/>
            <a:ext cx="1837136" cy="1781573"/>
          </a:xfrm>
          <a:prstGeom prst="rect">
            <a:avLst/>
          </a:prstGeom>
          <a:effectLst>
            <a:outerShdw sx="100000" sy="100000" kx="0" ky="0" algn="b" rotWithShape="0" blurRad="88900" dist="50800" dir="5400000">
              <a:srgbClr val="000000">
                <a:alpha val="38000"/>
              </a:srgbClr>
            </a:outerShdw>
          </a:effectLst>
        </p:spPr>
      </p:pic>
      <p:pic>
        <p:nvPicPr>
          <p:cNvPr id="490" name="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09138" y="4932183"/>
            <a:ext cx="2225325" cy="1781538"/>
          </a:xfrm>
          <a:prstGeom prst="rect">
            <a:avLst/>
          </a:prstGeom>
          <a:effectLst>
            <a:outerShdw sx="100000" sy="100000" kx="0" ky="0" algn="b" rotWithShape="0" blurRad="88900" dist="50800" dir="5400000">
              <a:srgbClr val="000000">
                <a:alpha val="38000"/>
              </a:srgbClr>
            </a:outerShdw>
          </a:effectLst>
        </p:spPr>
      </p:pic>
      <p:grpSp>
        <p:nvGrpSpPr>
          <p:cNvPr id="493" name="Group 493"/>
          <p:cNvGrpSpPr/>
          <p:nvPr/>
        </p:nvGrpSpPr>
        <p:grpSpPr>
          <a:xfrm>
            <a:off x="2537690" y="4947691"/>
            <a:ext cx="2069107" cy="1750558"/>
            <a:chOff x="0" y="0"/>
            <a:chExt cx="2069105" cy="1750557"/>
          </a:xfrm>
        </p:grpSpPr>
        <p:pic>
          <p:nvPicPr>
            <p:cNvPr id="492" name="pasted-image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0800" y="50800"/>
              <a:ext cx="1967506" cy="16489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1" name="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2069106" cy="175055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回路B </a:t>
            </a:r>
            <a:r>
              <a:t>は 回路Aと比べて</a:t>
            </a:r>
          </a:p>
          <a:p>
            <a:pPr lvl="1"/>
            <a:r>
              <a:t>時定数が長い = 波形をより鈍らせている</a:t>
            </a:r>
          </a:p>
          <a:p>
            <a:pPr lvl="1"/>
            <a:r>
              <a:t>サンプリングタイミングの変化の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影響が少ない</a:t>
            </a:r>
          </a:p>
        </p:txBody>
      </p:sp>
      <p:sp>
        <p:nvSpPr>
          <p:cNvPr id="496" name="Shape 4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シミュレーション結果 ①</a:t>
            </a:r>
          </a:p>
        </p:txBody>
      </p:sp>
      <p:sp>
        <p:nvSpPr>
          <p:cNvPr id="497" name="Shape 49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98" name="samplingtiming.png"/>
          <p:cNvPicPr>
            <a:picLocks noChangeAspect="1"/>
          </p:cNvPicPr>
          <p:nvPr/>
        </p:nvPicPr>
        <p:blipFill>
          <a:blip r:embed="rId2">
            <a:extLst/>
          </a:blip>
          <a:srcRect l="8841" t="8325" r="0" b="0"/>
          <a:stretch>
            <a:fillRect/>
          </a:stretch>
        </p:blipFill>
        <p:spPr>
          <a:xfrm>
            <a:off x="4876072" y="3381539"/>
            <a:ext cx="4300779" cy="2943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inpulse.png"/>
          <p:cNvPicPr>
            <a:picLocks noChangeAspect="1"/>
          </p:cNvPicPr>
          <p:nvPr/>
        </p:nvPicPr>
        <p:blipFill>
          <a:blip r:embed="rId3">
            <a:extLst/>
          </a:blip>
          <a:srcRect l="0" t="7673" r="11031" b="0"/>
          <a:stretch>
            <a:fillRect/>
          </a:stretch>
        </p:blipFill>
        <p:spPr>
          <a:xfrm>
            <a:off x="240040" y="3360455"/>
            <a:ext cx="4198074" cy="2964694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Shape 500"/>
          <p:cNvSpPr/>
          <p:nvPr/>
        </p:nvSpPr>
        <p:spPr>
          <a:xfrm>
            <a:off x="482118" y="6037580"/>
            <a:ext cx="4069589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80000"/>
              </a:lnSpc>
              <a:defRPr sz="2000"/>
            </a:pPr>
            <a:r>
              <a:t>インパルス応答</a:t>
            </a:r>
          </a:p>
          <a:p>
            <a:pPr algn="ctr">
              <a:lnSpc>
                <a:spcPct val="80000"/>
              </a:lnSpc>
              <a:defRPr sz="2000"/>
            </a:pPr>
            <a:r>
              <a:t>(デルタ関数状パルスに対する応答)</a:t>
            </a:r>
          </a:p>
        </p:txBody>
      </p:sp>
      <p:sp>
        <p:nvSpPr>
          <p:cNvPr id="501" name="Shape 501"/>
          <p:cNvSpPr/>
          <p:nvPr/>
        </p:nvSpPr>
        <p:spPr>
          <a:xfrm>
            <a:off x="5213934" y="6037579"/>
            <a:ext cx="2962403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80000"/>
              </a:lnSpc>
              <a:defRPr sz="2000"/>
            </a:pPr>
            <a:r>
              <a:t>サンプリングタイミング</a:t>
            </a:r>
          </a:p>
          <a:p>
            <a:pPr algn="ctr">
              <a:lnSpc>
                <a:spcPct val="80000"/>
              </a:lnSpc>
              <a:defRPr sz="2000"/>
            </a:pPr>
            <a:r>
              <a:t>を変えた際の電荷の比</a:t>
            </a:r>
          </a:p>
        </p:txBody>
      </p:sp>
      <p:sp>
        <p:nvSpPr>
          <p:cNvPr id="502" name="Shape 502"/>
          <p:cNvSpPr/>
          <p:nvPr/>
        </p:nvSpPr>
        <p:spPr>
          <a:xfrm>
            <a:off x="6916267" y="3317982"/>
            <a:ext cx="2339659" cy="58039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500"/>
            </a:pP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回路</a:t>
            </a:r>
            <a:r>
              <a:rPr spc="-150"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A</a:t>
            </a:r>
            <a:r>
              <a:rPr spc="-150"/>
              <a:t>：</a:t>
            </a:r>
            <a:r>
              <a:t>0.040%(FWHM)</a:t>
            </a:r>
          </a:p>
          <a:p>
            <a:pPr>
              <a:defRPr sz="1500"/>
            </a:pP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回路</a:t>
            </a:r>
            <a:r>
              <a:rPr spc="-15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B</a:t>
            </a:r>
            <a:r>
              <a:rPr spc="-150"/>
              <a:t>：</a:t>
            </a:r>
            <a:r>
              <a:t>0.023%(FWHM)</a:t>
            </a:r>
          </a:p>
        </p:txBody>
      </p:sp>
      <p:sp>
        <p:nvSpPr>
          <p:cNvPr id="503" name="Shape 503"/>
          <p:cNvSpPr/>
          <p:nvPr/>
        </p:nvSpPr>
        <p:spPr>
          <a:xfrm>
            <a:off x="1442567" y="3438164"/>
            <a:ext cx="3297683" cy="87249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500"/>
            </a:pPr>
            <a:r>
              <a:t>時定数(波高が1/eになるまでの時間)</a:t>
            </a:r>
          </a:p>
          <a:p>
            <a:pPr>
              <a:defRPr sz="1500"/>
            </a:pP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回路A</a:t>
            </a:r>
            <a:r>
              <a:t>：2.</a:t>
            </a:r>
            <a:r>
              <a:rPr spc="-150"/>
              <a:t>3μ</a:t>
            </a:r>
            <a:r>
              <a:t>s</a:t>
            </a:r>
          </a:p>
          <a:p>
            <a:pPr>
              <a:defRPr sz="1500"/>
            </a:pP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回路B</a:t>
            </a:r>
            <a:r>
              <a:t>：4.</a:t>
            </a:r>
            <a:r>
              <a:rPr spc="-150"/>
              <a:t>5μ</a:t>
            </a:r>
            <a:r>
              <a:t>s</a:t>
            </a:r>
          </a:p>
        </p:txBody>
      </p:sp>
      <p:sp>
        <p:nvSpPr>
          <p:cNvPr id="504" name="Shape 504"/>
          <p:cNvSpPr/>
          <p:nvPr/>
        </p:nvSpPr>
        <p:spPr>
          <a:xfrm>
            <a:off x="214213" y="3330682"/>
            <a:ext cx="5316141" cy="34893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10" y="0"/>
                </a:moveTo>
                <a:cubicBezTo>
                  <a:pt x="318" y="0"/>
                  <a:pt x="0" y="485"/>
                  <a:pt x="0" y="1081"/>
                </a:cubicBezTo>
                <a:lnTo>
                  <a:pt x="0" y="20519"/>
                </a:lnTo>
                <a:cubicBezTo>
                  <a:pt x="0" y="21115"/>
                  <a:pt x="318" y="21600"/>
                  <a:pt x="710" y="21600"/>
                </a:cubicBezTo>
                <a:lnTo>
                  <a:pt x="17617" y="21600"/>
                </a:lnTo>
                <a:cubicBezTo>
                  <a:pt x="18009" y="21600"/>
                  <a:pt x="18325" y="21115"/>
                  <a:pt x="18325" y="20519"/>
                </a:cubicBezTo>
                <a:lnTo>
                  <a:pt x="18325" y="8726"/>
                </a:lnTo>
                <a:lnTo>
                  <a:pt x="21600" y="6567"/>
                </a:lnTo>
                <a:lnTo>
                  <a:pt x="18325" y="4407"/>
                </a:lnTo>
                <a:lnTo>
                  <a:pt x="18325" y="1081"/>
                </a:lnTo>
                <a:cubicBezTo>
                  <a:pt x="18325" y="485"/>
                  <a:pt x="18009" y="0"/>
                  <a:pt x="17617" y="0"/>
                </a:cubicBezTo>
                <a:lnTo>
                  <a:pt x="710" y="0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25400">
            <a:solidFill>
              <a:schemeClr val="accent1"/>
            </a:solidFill>
            <a:bevel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5" name="Shape 505"/>
          <p:cNvSpPr/>
          <p:nvPr/>
        </p:nvSpPr>
        <p:spPr>
          <a:xfrm>
            <a:off x="383319" y="3601765"/>
            <a:ext cx="4037801" cy="2473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4" fill="norm" stroke="1" extrusionOk="0">
                <a:moveTo>
                  <a:pt x="0" y="21520"/>
                </a:moveTo>
                <a:cubicBezTo>
                  <a:pt x="1022" y="21579"/>
                  <a:pt x="2044" y="21579"/>
                  <a:pt x="3066" y="21520"/>
                </a:cubicBezTo>
                <a:cubicBezTo>
                  <a:pt x="3301" y="21507"/>
                  <a:pt x="3542" y="21487"/>
                  <a:pt x="3747" y="21299"/>
                </a:cubicBezTo>
                <a:cubicBezTo>
                  <a:pt x="4015" y="21054"/>
                  <a:pt x="4160" y="20588"/>
                  <a:pt x="4290" y="20135"/>
                </a:cubicBezTo>
                <a:cubicBezTo>
                  <a:pt x="4902" y="17995"/>
                  <a:pt x="5403" y="15778"/>
                  <a:pt x="5923" y="13575"/>
                </a:cubicBezTo>
                <a:cubicBezTo>
                  <a:pt x="6552" y="10908"/>
                  <a:pt x="7210" y="8256"/>
                  <a:pt x="8038" y="5737"/>
                </a:cubicBezTo>
                <a:cubicBezTo>
                  <a:pt x="8495" y="4344"/>
                  <a:pt x="9016" y="2973"/>
                  <a:pt x="9800" y="2039"/>
                </a:cubicBezTo>
                <a:cubicBezTo>
                  <a:pt x="10593" y="1093"/>
                  <a:pt x="11567" y="701"/>
                  <a:pt x="12537" y="449"/>
                </a:cubicBezTo>
                <a:cubicBezTo>
                  <a:pt x="13512" y="196"/>
                  <a:pt x="14497" y="72"/>
                  <a:pt x="15484" y="25"/>
                </a:cubicBezTo>
                <a:cubicBezTo>
                  <a:pt x="16460" y="-21"/>
                  <a:pt x="17436" y="9"/>
                  <a:pt x="18413" y="25"/>
                </a:cubicBezTo>
                <a:cubicBezTo>
                  <a:pt x="19475" y="43"/>
                  <a:pt x="20538" y="45"/>
                  <a:pt x="21600" y="31"/>
                </a:cubicBezTo>
              </a:path>
            </a:pathLst>
          </a:custGeom>
          <a:ln w="25400">
            <a:solidFill>
              <a:srgbClr val="000000"/>
            </a:solidFill>
            <a:beve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06" name="Shape 506"/>
          <p:cNvSpPr/>
          <p:nvPr/>
        </p:nvSpPr>
        <p:spPr>
          <a:xfrm>
            <a:off x="702734" y="6049284"/>
            <a:ext cx="1221731" cy="50801"/>
          </a:xfrm>
          <a:prstGeom prst="rect">
            <a:avLst/>
          </a:prstGeom>
          <a:solidFill>
            <a:schemeClr val="accent2">
              <a:alpha val="34519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7" name="Shape 507"/>
          <p:cNvSpPr/>
          <p:nvPr/>
        </p:nvSpPr>
        <p:spPr>
          <a:xfrm>
            <a:off x="1947334" y="4151229"/>
            <a:ext cx="1221731" cy="1948856"/>
          </a:xfrm>
          <a:prstGeom prst="rect">
            <a:avLst/>
          </a:prstGeom>
          <a:solidFill>
            <a:schemeClr val="accent2">
              <a:alpha val="34519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8" name="Shape 508"/>
          <p:cNvSpPr/>
          <p:nvPr/>
        </p:nvSpPr>
        <p:spPr>
          <a:xfrm>
            <a:off x="3169494" y="3543537"/>
            <a:ext cx="1247677" cy="2552453"/>
          </a:xfrm>
          <a:prstGeom prst="rect">
            <a:avLst/>
          </a:prstGeom>
          <a:solidFill>
            <a:schemeClr val="accent2">
              <a:alpha val="34519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9" name="Shape 509"/>
          <p:cNvSpPr/>
          <p:nvPr/>
        </p:nvSpPr>
        <p:spPr>
          <a:xfrm>
            <a:off x="280893" y="6169993"/>
            <a:ext cx="424230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60000"/>
              </a:lnSpc>
              <a:defRPr sz="2000"/>
            </a:pPr>
            <a:r>
              <a:t>サンプリングタイミングの</a:t>
            </a:r>
            <a:br/>
            <a:r>
              <a:t>変化によるゆらぎ = 赤と青の面積比</a:t>
            </a:r>
          </a:p>
        </p:txBody>
      </p:sp>
      <p:sp>
        <p:nvSpPr>
          <p:cNvPr id="510" name="Shape 510"/>
          <p:cNvSpPr/>
          <p:nvPr/>
        </p:nvSpPr>
        <p:spPr>
          <a:xfrm>
            <a:off x="694432" y="3572664"/>
            <a:ext cx="3739654" cy="2534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7243" y="21600"/>
                </a:lnTo>
                <a:lnTo>
                  <a:pt x="7243" y="4701"/>
                </a:lnTo>
                <a:lnTo>
                  <a:pt x="14421" y="4701"/>
                </a:lnTo>
                <a:lnTo>
                  <a:pt x="14421" y="0"/>
                </a:lnTo>
                <a:lnTo>
                  <a:pt x="21600" y="0"/>
                </a:lnTo>
              </a:path>
            </a:pathLst>
          </a:custGeom>
          <a:ln w="50800">
            <a:solidFill>
              <a:schemeClr val="accent2"/>
            </a:solidFill>
            <a:beve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11" name="Shape 511"/>
          <p:cNvSpPr/>
          <p:nvPr/>
        </p:nvSpPr>
        <p:spPr>
          <a:xfrm>
            <a:off x="1322486" y="3577941"/>
            <a:ext cx="3110700" cy="2545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16948"/>
                </a:lnTo>
                <a:lnTo>
                  <a:pt x="8782" y="16948"/>
                </a:lnTo>
                <a:lnTo>
                  <a:pt x="8782" y="593"/>
                </a:lnTo>
                <a:lnTo>
                  <a:pt x="17264" y="593"/>
                </a:lnTo>
                <a:cubicBezTo>
                  <a:pt x="17260" y="493"/>
                  <a:pt x="17262" y="393"/>
                  <a:pt x="17270" y="294"/>
                </a:cubicBezTo>
                <a:cubicBezTo>
                  <a:pt x="17274" y="245"/>
                  <a:pt x="17279" y="195"/>
                  <a:pt x="17286" y="146"/>
                </a:cubicBezTo>
                <a:lnTo>
                  <a:pt x="17312" y="0"/>
                </a:lnTo>
                <a:lnTo>
                  <a:pt x="19456" y="81"/>
                </a:lnTo>
                <a:lnTo>
                  <a:pt x="21600" y="54"/>
                </a:lnTo>
              </a:path>
            </a:pathLst>
          </a:custGeom>
          <a:ln w="50800">
            <a:solidFill>
              <a:schemeClr val="accent1"/>
            </a:solidFill>
            <a:beve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12" name="Shape 512"/>
          <p:cNvSpPr/>
          <p:nvPr/>
        </p:nvSpPr>
        <p:spPr>
          <a:xfrm>
            <a:off x="609600" y="5992984"/>
            <a:ext cx="163399" cy="16340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3" name="Shape 513"/>
          <p:cNvSpPr/>
          <p:nvPr/>
        </p:nvSpPr>
        <p:spPr>
          <a:xfrm>
            <a:off x="1854200" y="4087984"/>
            <a:ext cx="163399" cy="16340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4" name="Shape 514"/>
          <p:cNvSpPr/>
          <p:nvPr/>
        </p:nvSpPr>
        <p:spPr>
          <a:xfrm>
            <a:off x="3098800" y="3529184"/>
            <a:ext cx="163399" cy="163400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5" name="Shape 515"/>
          <p:cNvSpPr/>
          <p:nvPr/>
        </p:nvSpPr>
        <p:spPr>
          <a:xfrm>
            <a:off x="1231900" y="5523084"/>
            <a:ext cx="163399" cy="1634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6" name="Shape 516"/>
          <p:cNvSpPr/>
          <p:nvPr/>
        </p:nvSpPr>
        <p:spPr>
          <a:xfrm>
            <a:off x="2476500" y="3605384"/>
            <a:ext cx="163399" cy="1634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7" name="Shape 517"/>
          <p:cNvSpPr/>
          <p:nvPr/>
        </p:nvSpPr>
        <p:spPr>
          <a:xfrm>
            <a:off x="3721100" y="3529184"/>
            <a:ext cx="163399" cy="1634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prototypelo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843" y="1986685"/>
            <a:ext cx="8494862" cy="4769206"/>
          </a:xfrm>
          <a:prstGeom prst="rect">
            <a:avLst/>
          </a:prstGeom>
          <a:ln w="12700">
            <a:miter lim="400000"/>
          </a:ln>
        </p:spPr>
      </p:pic>
      <p:sp>
        <p:nvSpPr>
          <p:cNvPr id="520" name="Shape 5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試作機の回路図</a:t>
            </a:r>
          </a:p>
        </p:txBody>
      </p:sp>
      <p:sp>
        <p:nvSpPr>
          <p:cNvPr id="521" name="Shape 52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2" name="Shape 522"/>
          <p:cNvSpPr/>
          <p:nvPr/>
        </p:nvSpPr>
        <p:spPr>
          <a:xfrm>
            <a:off x="2936" y="2251671"/>
            <a:ext cx="2100032" cy="332192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095" tIns="39095" rIns="39095" bIns="39095">
            <a:spAutoFit/>
          </a:bodyPr>
          <a:lstStyle>
            <a:lvl1pPr defTabSz="946639">
              <a:defRPr sz="2000"/>
            </a:lvl1pPr>
          </a:lstStyle>
          <a:p>
            <a:pPr/>
            <a:r>
              <a:t>テストパルス入力</a:t>
            </a:r>
          </a:p>
        </p:txBody>
      </p:sp>
      <p:sp>
        <p:nvSpPr>
          <p:cNvPr id="523" name="Shape 523"/>
          <p:cNvSpPr/>
          <p:nvPr/>
        </p:nvSpPr>
        <p:spPr>
          <a:xfrm>
            <a:off x="6493519" y="3774885"/>
            <a:ext cx="2742891" cy="340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3439" tIns="43439" rIns="43439" bIns="43439" anchor="ctr">
            <a:spAutoFit/>
          </a:bodyPr>
          <a:lstStyle>
            <a:lvl1pPr algn="ctr" defTabSz="530198">
              <a:lnSpc>
                <a:spcPct val="80000"/>
              </a:lnSpc>
              <a:defRPr spc="-100" sz="2000"/>
            </a:lvl1pPr>
          </a:lstStyle>
          <a:p>
            <a:pPr/>
            <a:r>
              <a:t>キャリブレーション部</a:t>
            </a:r>
          </a:p>
        </p:txBody>
      </p:sp>
      <p:sp>
        <p:nvSpPr>
          <p:cNvPr id="524" name="Shape 524"/>
          <p:cNvSpPr/>
          <p:nvPr/>
        </p:nvSpPr>
        <p:spPr>
          <a:xfrm>
            <a:off x="6876622" y="2391734"/>
            <a:ext cx="2131580" cy="340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3439" tIns="43439" rIns="43439" bIns="43439" anchor="ctr">
            <a:spAutoFit/>
          </a:bodyPr>
          <a:lstStyle>
            <a:lvl1pPr algn="ctr" defTabSz="530198">
              <a:lnSpc>
                <a:spcPct val="80000"/>
              </a:lnSpc>
              <a:defRPr sz="2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エネルギー測定部</a:t>
            </a:r>
          </a:p>
        </p:txBody>
      </p:sp>
      <p:sp>
        <p:nvSpPr>
          <p:cNvPr id="525" name="Shape 525"/>
          <p:cNvSpPr/>
          <p:nvPr/>
        </p:nvSpPr>
        <p:spPr>
          <a:xfrm>
            <a:off x="7003345" y="5764482"/>
            <a:ext cx="1878133" cy="340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3439" tIns="43439" rIns="43439" bIns="43439" anchor="ctr">
            <a:spAutoFit/>
          </a:bodyPr>
          <a:lstStyle>
            <a:lvl1pPr algn="ctr" defTabSz="530198">
              <a:lnSpc>
                <a:spcPct val="80000"/>
              </a:lnSpc>
              <a:defRPr sz="2000"/>
            </a:lvl1pPr>
          </a:lstStyle>
          <a:p>
            <a:pPr/>
            <a:r>
              <a:t>トリガー部</a:t>
            </a:r>
          </a:p>
        </p:txBody>
      </p:sp>
      <p:sp>
        <p:nvSpPr>
          <p:cNvPr id="526" name="Shape 526"/>
          <p:cNvSpPr/>
          <p:nvPr/>
        </p:nvSpPr>
        <p:spPr>
          <a:xfrm>
            <a:off x="1987703" y="1372638"/>
            <a:ext cx="1889010" cy="1001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3439" tIns="43439" rIns="43439" bIns="43439" anchor="ctr">
            <a:spAutoFit/>
          </a:bodyPr>
          <a:lstStyle/>
          <a:p>
            <a:pPr algn="ctr" defTabSz="530198">
              <a:lnSpc>
                <a:spcPct val="80000"/>
              </a:lnSpc>
              <a:defRPr sz="2000"/>
            </a:pPr>
            <a:r>
              <a:t>反転増幅</a:t>
            </a:r>
          </a:p>
          <a:p>
            <a:pPr algn="ctr" defTabSz="530198">
              <a:lnSpc>
                <a:spcPct val="80000"/>
              </a:lnSpc>
              <a:defRPr sz="2000"/>
            </a:pPr>
            <a:r>
              <a:t>(電流電圧変換)</a:t>
            </a:r>
          </a:p>
          <a:p>
            <a:pPr algn="ctr" defTabSz="530198">
              <a:lnSpc>
                <a:spcPct val="80000"/>
              </a:lnSpc>
              <a:defRPr sz="2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3倍</a:t>
            </a:r>
          </a:p>
        </p:txBody>
      </p:sp>
      <p:sp>
        <p:nvSpPr>
          <p:cNvPr id="527" name="Shape 527"/>
          <p:cNvSpPr/>
          <p:nvPr/>
        </p:nvSpPr>
        <p:spPr>
          <a:xfrm>
            <a:off x="5459560" y="1601238"/>
            <a:ext cx="1174762" cy="6710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3439" tIns="43439" rIns="43439" bIns="43439" anchor="ctr">
            <a:spAutoFit/>
          </a:bodyPr>
          <a:lstStyle/>
          <a:p>
            <a:pPr algn="ctr" defTabSz="530198">
              <a:lnSpc>
                <a:spcPct val="80000"/>
              </a:lnSpc>
              <a:defRPr sz="2000"/>
            </a:pPr>
            <a:r>
              <a:t>フィルタ</a:t>
            </a:r>
          </a:p>
          <a:p>
            <a:pPr algn="ctr" defTabSz="530198">
              <a:lnSpc>
                <a:spcPct val="80000"/>
              </a:lnSpc>
              <a:defRPr sz="2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2.</a:t>
            </a:r>
            <a:r>
              <a:rPr spc="-200"/>
              <a:t>3μ</a:t>
            </a:r>
            <a:r>
              <a:t>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rototypehig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014" y="2015681"/>
            <a:ext cx="8594893" cy="4729027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Shape 530"/>
          <p:cNvSpPr/>
          <p:nvPr>
            <p:ph type="title"/>
          </p:nvPr>
        </p:nvSpPr>
        <p:spPr>
          <a:xfrm>
            <a:off x="152400" y="385071"/>
            <a:ext cx="8229600" cy="806404"/>
          </a:xfrm>
          <a:prstGeom prst="rect">
            <a:avLst/>
          </a:prstGeom>
        </p:spPr>
        <p:txBody>
          <a:bodyPr/>
          <a:lstStyle/>
          <a:p>
            <a:pPr/>
            <a:r>
              <a:rPr spc="-200"/>
              <a:t>キャリブレーション部の評価</a:t>
            </a:r>
            <a:r>
              <a:rPr sz="3000"/>
              <a:t>(試作機)</a:t>
            </a:r>
          </a:p>
        </p:txBody>
      </p:sp>
      <p:sp>
        <p:nvSpPr>
          <p:cNvPr id="531" name="Shape 53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32" name="Shape 532"/>
          <p:cNvSpPr/>
          <p:nvPr/>
        </p:nvSpPr>
        <p:spPr>
          <a:xfrm>
            <a:off x="510856" y="2082364"/>
            <a:ext cx="859241" cy="332192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9095" tIns="39095" rIns="39095" bIns="39095">
            <a:spAutoFit/>
          </a:bodyPr>
          <a:lstStyle>
            <a:lvl1pPr defTabSz="946639">
              <a:defRPr sz="2000"/>
            </a:lvl1pPr>
          </a:lstStyle>
          <a:p>
            <a:pPr/>
            <a:r>
              <a:t>MPPC</a:t>
            </a:r>
          </a:p>
        </p:txBody>
      </p:sp>
      <p:sp>
        <p:nvSpPr>
          <p:cNvPr id="533" name="Shape 533"/>
          <p:cNvSpPr/>
          <p:nvPr/>
        </p:nvSpPr>
        <p:spPr>
          <a:xfrm>
            <a:off x="6493519" y="3774885"/>
            <a:ext cx="2742891" cy="340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3439" tIns="43439" rIns="43439" bIns="43439" anchor="ctr">
            <a:spAutoFit/>
          </a:bodyPr>
          <a:lstStyle>
            <a:lvl1pPr algn="ctr" defTabSz="530198">
              <a:lnSpc>
                <a:spcPct val="80000"/>
              </a:lnSpc>
              <a:defRPr spc="-100" sz="2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キャリブレーション部</a:t>
            </a:r>
          </a:p>
        </p:txBody>
      </p:sp>
      <p:sp>
        <p:nvSpPr>
          <p:cNvPr id="534" name="Shape 534"/>
          <p:cNvSpPr/>
          <p:nvPr/>
        </p:nvSpPr>
        <p:spPr>
          <a:xfrm>
            <a:off x="6876622" y="2391734"/>
            <a:ext cx="2131580" cy="340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3439" tIns="43439" rIns="43439" bIns="43439" anchor="ctr">
            <a:spAutoFit/>
          </a:bodyPr>
          <a:lstStyle>
            <a:lvl1pPr algn="ctr" defTabSz="530198">
              <a:lnSpc>
                <a:spcPct val="80000"/>
              </a:lnSpc>
              <a:defRPr sz="2000"/>
            </a:lvl1pPr>
          </a:lstStyle>
          <a:p>
            <a:pPr/>
            <a:r>
              <a:t>エネルギー測定部</a:t>
            </a:r>
          </a:p>
        </p:txBody>
      </p:sp>
      <p:sp>
        <p:nvSpPr>
          <p:cNvPr id="535" name="Shape 535"/>
          <p:cNvSpPr/>
          <p:nvPr/>
        </p:nvSpPr>
        <p:spPr>
          <a:xfrm>
            <a:off x="7003345" y="5764482"/>
            <a:ext cx="1878133" cy="340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3439" tIns="43439" rIns="43439" bIns="43439" anchor="ctr">
            <a:spAutoFit/>
          </a:bodyPr>
          <a:lstStyle>
            <a:lvl1pPr algn="ctr" defTabSz="530198">
              <a:lnSpc>
                <a:spcPct val="80000"/>
              </a:lnSpc>
              <a:defRPr sz="2000"/>
            </a:lvl1pPr>
          </a:lstStyle>
          <a:p>
            <a:pPr/>
            <a:r>
              <a:t>トリガー部</a:t>
            </a:r>
          </a:p>
        </p:txBody>
      </p:sp>
      <p:sp>
        <p:nvSpPr>
          <p:cNvPr id="536" name="Shape 536"/>
          <p:cNvSpPr/>
          <p:nvPr/>
        </p:nvSpPr>
        <p:spPr>
          <a:xfrm>
            <a:off x="2291510" y="1491165"/>
            <a:ext cx="2393200" cy="1001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3439" tIns="43439" rIns="43439" bIns="43439" anchor="ctr">
            <a:spAutoFit/>
          </a:bodyPr>
          <a:lstStyle/>
          <a:p>
            <a:pPr algn="ctr" defTabSz="530198">
              <a:lnSpc>
                <a:spcPct val="80000"/>
              </a:lnSpc>
              <a:defRPr sz="2000"/>
            </a:pPr>
            <a:r>
              <a:t>反転増幅&amp;フィルタ</a:t>
            </a:r>
          </a:p>
          <a:p>
            <a:pPr algn="ctr" defTabSz="530198">
              <a:lnSpc>
                <a:spcPct val="80000"/>
              </a:lnSpc>
              <a:defRPr sz="2000"/>
            </a:pPr>
            <a:r>
              <a:t>(電流電圧変換)</a:t>
            </a:r>
          </a:p>
          <a:p>
            <a:pPr algn="ctr" defTabSz="530198">
              <a:lnSpc>
                <a:spcPct val="80000"/>
              </a:lnSpc>
              <a:defRPr sz="2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7.7倍・70ns</a:t>
            </a:r>
          </a:p>
        </p:txBody>
      </p:sp>
      <p:sp>
        <p:nvSpPr>
          <p:cNvPr id="537" name="Shape 537"/>
          <p:cNvSpPr/>
          <p:nvPr/>
        </p:nvSpPr>
        <p:spPr>
          <a:xfrm>
            <a:off x="4137542" y="3618675"/>
            <a:ext cx="1386433" cy="653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3439" tIns="43439" rIns="43439" bIns="43439" anchor="ctr">
            <a:spAutoFit/>
          </a:bodyPr>
          <a:lstStyle/>
          <a:p>
            <a:pPr algn="ctr" defTabSz="530198">
              <a:lnSpc>
                <a:spcPct val="80000"/>
              </a:lnSpc>
              <a:defRPr sz="1900"/>
            </a:pPr>
            <a:r>
              <a:t>非反転増幅</a:t>
            </a:r>
          </a:p>
          <a:p>
            <a:pPr algn="ctr" defTabSz="530198">
              <a:lnSpc>
                <a:spcPct val="80000"/>
              </a:lnSpc>
              <a:defRPr sz="19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17倍</a:t>
            </a:r>
          </a:p>
        </p:txBody>
      </p:sp>
      <p:pic>
        <p:nvPicPr>
          <p:cNvPr id="538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442" y="2754034"/>
            <a:ext cx="7013308" cy="2203713"/>
          </a:xfrm>
          <a:prstGeom prst="rect">
            <a:avLst/>
          </a:prstGeom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ガイガーモードのAPDピクセル</a:t>
            </a:r>
            <a:br/>
            <a:r>
              <a:t>を並列に接続した検出器</a:t>
            </a:r>
          </a:p>
          <a:p>
            <a:pPr/>
            <a:r>
              <a:t>各ピクセルの出力波形はほぼ同じで、</a:t>
            </a:r>
            <a:br/>
            <a:r>
              <a:t>MPPCの出力はそれらの和</a:t>
            </a:r>
          </a:p>
          <a:p>
            <a:pPr lvl="1"/>
            <a:r>
              <a:t>光子数検出に優れている</a:t>
            </a:r>
            <a:br/>
          </a:p>
          <a:p>
            <a:pPr/>
            <a:r>
              <a:t>素子の熱揺らぎによって、</a:t>
            </a:r>
            <a:br/>
            <a:r>
              <a:t>約1MHzの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ダークカレント</a:t>
            </a:r>
            <a:r>
              <a:t>が発生</a:t>
            </a:r>
          </a:p>
          <a:p>
            <a:pPr/>
            <a:r>
              <a:t>1つのピクセルが反応すると、</a:t>
            </a:r>
            <a:br/>
            <a:r>
              <a:t>クロストー</a:t>
            </a:r>
            <a:r>
              <a:rPr spc="-460"/>
              <a:t>ク・</a:t>
            </a:r>
            <a:r>
              <a:t>アフターパルスにより</a:t>
            </a:r>
            <a:br/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数ピクセルが反応</a:t>
            </a:r>
            <a:r>
              <a:t>することがある</a:t>
            </a:r>
          </a:p>
          <a:p>
            <a:pPr/>
            <a:r>
              <a:t>素子によって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適切な電源電圧が異なる</a:t>
            </a:r>
          </a:p>
        </p:txBody>
      </p:sp>
      <p:sp>
        <p:nvSpPr>
          <p:cNvPr id="541" name="Shape 541"/>
          <p:cNvSpPr/>
          <p:nvPr>
            <p:ph type="title"/>
          </p:nvPr>
        </p:nvSpPr>
        <p:spPr>
          <a:xfrm>
            <a:off x="330200" y="372371"/>
            <a:ext cx="8229600" cy="806404"/>
          </a:xfrm>
          <a:prstGeom prst="rect">
            <a:avLst/>
          </a:prstGeom>
        </p:spPr>
        <p:txBody>
          <a:bodyPr/>
          <a:lstStyle/>
          <a:p>
            <a:pPr/>
            <a:r>
              <a:t>MPPC</a:t>
            </a:r>
            <a:r>
              <a:rPr sz="3000"/>
              <a:t> (Multi-Pixel Photon Counter)</a:t>
            </a:r>
          </a:p>
        </p:txBody>
      </p:sp>
      <p:sp>
        <p:nvSpPr>
          <p:cNvPr id="542" name="Shape 54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43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0" t="4576" r="13944" b="8384"/>
          <a:stretch>
            <a:fillRect/>
          </a:stretch>
        </p:blipFill>
        <p:spPr>
          <a:xfrm>
            <a:off x="5731180" y="1598451"/>
            <a:ext cx="3233413" cy="2207931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Shape 544"/>
          <p:cNvSpPr/>
          <p:nvPr/>
        </p:nvSpPr>
        <p:spPr>
          <a:xfrm>
            <a:off x="6946621" y="3382947"/>
            <a:ext cx="2220679" cy="423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defTabSz="1043056">
              <a:defRPr sz="2000"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lvl1pPr>
          </a:lstStyle>
          <a:p>
            <a:pPr/>
            <a:r>
              <a:t>MPPCの模式図</a:t>
            </a:r>
          </a:p>
        </p:txBody>
      </p:sp>
      <p:sp>
        <p:nvSpPr>
          <p:cNvPr id="545" name="Shape 545"/>
          <p:cNvSpPr/>
          <p:nvPr/>
        </p:nvSpPr>
        <p:spPr>
          <a:xfrm>
            <a:off x="5917535" y="6572227"/>
            <a:ext cx="3233421" cy="256541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1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浜松ホトニクス 光半導体素子ハンドブック 第３章</a:t>
            </a:r>
          </a:p>
        </p:txBody>
      </p:sp>
      <p:pic>
        <p:nvPicPr>
          <p:cNvPr id="54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88750" y="3960179"/>
            <a:ext cx="2474687" cy="2561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20 〜 35,000個</a:t>
            </a:r>
            <a:r>
              <a:rPr spc="-46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/</a:t>
            </a:r>
            <a:r>
              <a:rPr spc="-23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μ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s</a:t>
            </a:r>
            <a:r>
              <a:t>の光子数の正確な測定</a:t>
            </a:r>
          </a:p>
          <a:p>
            <a:pPr lvl="1"/>
            <a:r>
              <a:t>最低でも12bitのADCが必要</a:t>
            </a:r>
          </a:p>
          <a:p>
            <a:pPr>
              <a:spcBef>
                <a:spcPts val="2000"/>
              </a:spcBef>
            </a:pPr>
            <a:r>
              <a:t>最大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15</a:t>
            </a:r>
            <a:r>
              <a:rPr spc="-23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0μ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s</a:t>
            </a:r>
            <a:r>
              <a:t>継続する信号の読み出し</a:t>
            </a:r>
          </a:p>
          <a:p>
            <a:pPr>
              <a:spcBef>
                <a:spcPts val="2000"/>
              </a:spcBef>
            </a:pPr>
            <a:r>
              <a:t>キャリブレーションのための、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ダークカレント</a:t>
            </a:r>
            <a:r>
              <a:t>の測定</a:t>
            </a:r>
          </a:p>
          <a:p>
            <a:pPr lvl="1"/>
            <a:r>
              <a:t>MPPCの波形は約40ns</a:t>
            </a:r>
          </a:p>
          <a:p>
            <a:pPr>
              <a:spcBef>
                <a:spcPts val="2000"/>
              </a:spcBef>
            </a:pPr>
            <a:r>
              <a:t>50個のMPPCへの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電源供給</a:t>
            </a:r>
            <a:r>
              <a:t>・各MPPCへの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個別の微調整</a:t>
            </a:r>
          </a:p>
          <a:p>
            <a:pPr>
              <a:spcBef>
                <a:spcPts val="2000"/>
              </a:spcBef>
              <a:def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低コスト</a:t>
            </a:r>
          </a:p>
        </p:txBody>
      </p:sp>
      <p:sp>
        <p:nvSpPr>
          <p:cNvPr id="549" name="Shape 5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読み出し回路への要求</a:t>
            </a:r>
          </a:p>
        </p:txBody>
      </p:sp>
      <p:sp>
        <p:nvSpPr>
          <p:cNvPr id="550" name="Shape 55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クロストーク・アフターパルス確率を考慮した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有効増倍率</a:t>
            </a:r>
            <a:br/>
            <a:r>
              <a:t>= 1光子が反応した際に出力される平均電荷量を求めたい</a:t>
            </a:r>
          </a:p>
          <a:p>
            <a:pPr/>
            <a:r>
              <a:t>アフターパルスのせいで、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正確な反応数</a:t>
            </a:r>
            <a:r>
              <a:t>がわからない</a:t>
            </a:r>
            <a:br/>
          </a:p>
          <a:p>
            <a:pPr/>
            <a:r>
              <a:t>そこで、一定時間幅の領域をランダムに決定し、</a:t>
            </a:r>
            <a:br/>
            <a:r>
              <a:t>N</a:t>
            </a:r>
            <a:r>
              <a:rPr baseline="-5999"/>
              <a:t>all</a:t>
            </a:r>
            <a:r>
              <a:t>：全イベント数、N</a:t>
            </a:r>
            <a:r>
              <a:rPr baseline="-5999"/>
              <a:t>0 </a:t>
            </a:r>
            <a:r>
              <a:t>：信号のないイベント数 を求める</a:t>
            </a:r>
          </a:p>
          <a:p>
            <a:pPr/>
            <a:r>
              <a:t>ポアソンの確率：</a:t>
            </a:r>
          </a:p>
          <a:p>
            <a:pPr marL="0" indent="0">
              <a:buSzTx/>
              <a:buNone/>
            </a:pPr>
            <a:r>
              <a:t>から、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領域内の平均反応数μ</a:t>
            </a:r>
            <a:r>
              <a:t>を求める</a:t>
            </a:r>
          </a:p>
        </p:txBody>
      </p:sp>
      <p:sp>
        <p:nvSpPr>
          <p:cNvPr id="553" name="Shape 5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有効増倍率の測定方法</a:t>
            </a:r>
          </a:p>
        </p:txBody>
      </p:sp>
      <p:sp>
        <p:nvSpPr>
          <p:cNvPr id="554" name="Shape 55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5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4223" y="4200277"/>
            <a:ext cx="2705101" cy="660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/>
            <a:r>
              <a:t>閾値を設けることで、N</a:t>
            </a:r>
            <a:r>
              <a:rPr baseline="-5999"/>
              <a:t>0</a:t>
            </a:r>
            <a:r>
              <a:t>を正確に測定できる</a:t>
            </a:r>
          </a:p>
          <a:p>
            <a:pPr lvl="1"/>
            <a:r>
              <a:t>平均反応数μを正確に求められる</a:t>
            </a:r>
          </a:p>
          <a:p>
            <a:pPr marL="0" indent="0"/>
            <a:r>
              <a:t>有効増倍率 </a:t>
            </a:r>
            <a:r>
              <a:rPr spc="-690"/>
              <a:t>=</a:t>
            </a:r>
            <a:r>
              <a:t>〈Q</a:t>
            </a:r>
            <a:r>
              <a:rPr spc="-920"/>
              <a:t>〉</a:t>
            </a:r>
            <a:r>
              <a:t>/μe</a:t>
            </a:r>
          </a:p>
          <a:p>
            <a:pPr lvl="1"/>
            <a:r>
              <a:t>  </a:t>
            </a:r>
            <a:r>
              <a:rPr spc="-460"/>
              <a:t>μ   </a:t>
            </a:r>
            <a:r>
              <a:t> : 積分範囲に含まれる反応の数の平均値</a:t>
            </a:r>
            <a:endParaRPr spc="-920"/>
          </a:p>
          <a:p>
            <a:pPr lvl="1" marL="381000" indent="0"/>
            <a:r>
              <a:t>〈Q</a:t>
            </a:r>
            <a:r>
              <a:rPr spc="-690"/>
              <a:t>〉</a:t>
            </a:r>
            <a:r>
              <a:t>: 積分範囲内の平均電荷量</a:t>
            </a:r>
          </a:p>
          <a:p>
            <a:pPr lvl="1" marL="381000" indent="0"/>
            <a:r>
              <a:t>   e </a:t>
            </a:r>
            <a:r>
              <a:rPr spc="-276"/>
              <a:t> </a:t>
            </a:r>
            <a:r>
              <a:t>：素電荷</a:t>
            </a:r>
          </a:p>
        </p:txBody>
      </p:sp>
      <p:sp>
        <p:nvSpPr>
          <p:cNvPr id="558" name="Shape 5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有効増倍率の測定方法</a:t>
            </a:r>
          </a:p>
        </p:txBody>
      </p:sp>
      <p:sp>
        <p:nvSpPr>
          <p:cNvPr id="559" name="Shape 55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60" name="hybri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588" y="4323572"/>
            <a:ext cx="3335476" cy="2501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darkhy.png"/>
          <p:cNvPicPr>
            <a:picLocks noChangeAspect="1"/>
          </p:cNvPicPr>
          <p:nvPr/>
        </p:nvPicPr>
        <p:blipFill>
          <a:blip r:embed="rId3">
            <a:extLst/>
          </a:blip>
          <a:srcRect l="0" t="10495" r="11131" b="0"/>
          <a:stretch>
            <a:fillRect/>
          </a:stretch>
        </p:blipFill>
        <p:spPr>
          <a:xfrm>
            <a:off x="5467244" y="4377737"/>
            <a:ext cx="3650110" cy="2501743"/>
          </a:xfrm>
          <a:prstGeom prst="rect">
            <a:avLst/>
          </a:prstGeom>
          <a:ln w="12700">
            <a:miter lim="400000"/>
          </a:ln>
        </p:spPr>
      </p:pic>
      <p:sp>
        <p:nvSpPr>
          <p:cNvPr id="562" name="Shape 562"/>
          <p:cNvSpPr/>
          <p:nvPr/>
        </p:nvSpPr>
        <p:spPr>
          <a:xfrm>
            <a:off x="4024925" y="4900005"/>
            <a:ext cx="1704341" cy="134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←模式図</a:t>
            </a:r>
          </a:p>
          <a:p>
            <a:pPr/>
          </a:p>
          <a:p>
            <a:pPr/>
            <a:r>
              <a:t>ダークカレント</a:t>
            </a:r>
            <a:br/>
            <a:r>
              <a:t>の積分値分布→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878" y="0"/>
            <a:ext cx="6283139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65" name="Shape 565"/>
          <p:cNvSpPr/>
          <p:nvPr/>
        </p:nvSpPr>
        <p:spPr>
          <a:xfrm>
            <a:off x="6546213" y="421598"/>
            <a:ext cx="2009141" cy="47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/>
            </a:lvl1pPr>
          </a:lstStyle>
          <a:p>
            <a:pPr/>
            <a:r>
              <a:t>電圧依存性</a:t>
            </a:r>
          </a:p>
        </p:txBody>
      </p:sp>
      <p:sp>
        <p:nvSpPr>
          <p:cNvPr id="566" name="Shape 566"/>
          <p:cNvSpPr/>
          <p:nvPr/>
        </p:nvSpPr>
        <p:spPr>
          <a:xfrm>
            <a:off x="6565856" y="1151648"/>
            <a:ext cx="2268653" cy="2214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2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gain(傾き)</a:t>
            </a:r>
          </a:p>
          <a:p>
            <a:pPr>
              <a:defRPr sz="2200"/>
            </a:pPr>
            <a:r>
              <a:t>0.1V：3.1148</a:t>
            </a:r>
          </a:p>
          <a:p>
            <a:pPr>
              <a:defRPr sz="2200">
                <a:solidFill>
                  <a:srgbClr val="E93F34"/>
                </a:solidFill>
              </a:defRPr>
            </a:pPr>
            <a:r>
              <a:t>0.5V：3.1139</a:t>
            </a:r>
          </a:p>
          <a:p>
            <a:pPr>
              <a:defRPr sz="2200">
                <a:solidFill>
                  <a:srgbClr val="7FF219"/>
                </a:solidFill>
              </a:defRPr>
            </a:pPr>
            <a:r>
              <a:t>1.0V：3.1151</a:t>
            </a:r>
          </a:p>
          <a:p>
            <a:pPr>
              <a:lnSpc>
                <a:spcPct val="10000"/>
              </a:lnSpc>
              <a:defRPr sz="2200">
                <a:solidFill>
                  <a:srgbClr val="7FF219"/>
                </a:solidFill>
              </a:defRPr>
            </a:pPr>
          </a:p>
          <a:p>
            <a:pPr>
              <a:defRPr sz="2200"/>
            </a:pPr>
            <a:r>
              <a:t>ゆらぎ：0.121%</a:t>
            </a:r>
          </a:p>
        </p:txBody>
      </p:sp>
      <p:sp>
        <p:nvSpPr>
          <p:cNvPr id="567" name="Shape 567"/>
          <p:cNvSpPr/>
          <p:nvPr/>
        </p:nvSpPr>
        <p:spPr>
          <a:xfrm>
            <a:off x="1980022" y="395841"/>
            <a:ext cx="831699" cy="1209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200"/>
            </a:pPr>
            <a:r>
              <a:t>0.1V</a:t>
            </a:r>
          </a:p>
          <a:p>
            <a:pPr>
              <a:defRPr sz="2200">
                <a:solidFill>
                  <a:srgbClr val="E93F34"/>
                </a:solidFill>
              </a:defRPr>
            </a:pPr>
            <a:r>
              <a:t>0.5V</a:t>
            </a:r>
          </a:p>
          <a:p>
            <a:pPr>
              <a:defRPr sz="2200">
                <a:solidFill>
                  <a:srgbClr val="7FF219"/>
                </a:solidFill>
              </a:defRPr>
            </a:pPr>
            <a:r>
              <a:t>1.0V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84"/>
          <p:cNvGrpSpPr/>
          <p:nvPr/>
        </p:nvGrpSpPr>
        <p:grpSpPr>
          <a:xfrm>
            <a:off x="4548244" y="3033802"/>
            <a:ext cx="4471444" cy="3762892"/>
            <a:chOff x="0" y="0"/>
            <a:chExt cx="4471443" cy="3762891"/>
          </a:xfrm>
        </p:grpSpPr>
        <p:sp>
          <p:nvSpPr>
            <p:cNvPr id="105" name="Shape 105"/>
            <p:cNvSpPr/>
            <p:nvPr/>
          </p:nvSpPr>
          <p:spPr>
            <a:xfrm>
              <a:off x="0" y="220648"/>
              <a:ext cx="4471444" cy="3331088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043056">
                <a:defRPr sz="21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106" name="image9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20470" y="1384477"/>
              <a:ext cx="1601307" cy="10493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7" name="Shape 107"/>
            <p:cNvSpPr/>
            <p:nvPr/>
          </p:nvSpPr>
          <p:spPr>
            <a:xfrm>
              <a:off x="438768" y="1011019"/>
              <a:ext cx="163383" cy="1906492"/>
            </a:xfrm>
            <a:prstGeom prst="rect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119" name="Group 119"/>
            <p:cNvGrpSpPr/>
            <p:nvPr/>
          </p:nvGrpSpPr>
          <p:grpSpPr>
            <a:xfrm>
              <a:off x="891585" y="2899218"/>
              <a:ext cx="2070022" cy="177634"/>
              <a:chOff x="0" y="0"/>
              <a:chExt cx="2070021" cy="177632"/>
            </a:xfrm>
          </p:grpSpPr>
          <p:sp>
            <p:nvSpPr>
              <p:cNvPr id="108" name="Shape 108"/>
              <p:cNvSpPr/>
              <p:nvPr/>
            </p:nvSpPr>
            <p:spPr>
              <a:xfrm flipH="1">
                <a:off x="0" y="11396"/>
                <a:ext cx="1" cy="1662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09" name="Shape 109"/>
              <p:cNvSpPr/>
              <p:nvPr/>
            </p:nvSpPr>
            <p:spPr>
              <a:xfrm flipH="1">
                <a:off x="194064" y="74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10" name="Shape 110"/>
              <p:cNvSpPr/>
              <p:nvPr/>
            </p:nvSpPr>
            <p:spPr>
              <a:xfrm flipH="1">
                <a:off x="388129" y="74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582193" y="74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12" name="Shape 112"/>
              <p:cNvSpPr/>
              <p:nvPr/>
            </p:nvSpPr>
            <p:spPr>
              <a:xfrm>
                <a:off x="809751" y="74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13" name="Shape 113"/>
              <p:cNvSpPr/>
              <p:nvPr/>
            </p:nvSpPr>
            <p:spPr>
              <a:xfrm>
                <a:off x="1035010" y="0"/>
                <a:ext cx="1" cy="1662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1229075" y="0"/>
                <a:ext cx="1" cy="1662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1443936" y="0"/>
                <a:ext cx="1" cy="1662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16" name="Shape 116"/>
              <p:cNvSpPr/>
              <p:nvPr/>
            </p:nvSpPr>
            <p:spPr>
              <a:xfrm>
                <a:off x="1658797" y="797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17" name="Shape 117"/>
              <p:cNvSpPr/>
              <p:nvPr/>
            </p:nvSpPr>
            <p:spPr>
              <a:xfrm>
                <a:off x="1875956" y="74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2070021" y="74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120" name="Shape 120"/>
            <p:cNvSpPr/>
            <p:nvPr/>
          </p:nvSpPr>
          <p:spPr>
            <a:xfrm>
              <a:off x="1220470" y="2522097"/>
              <a:ext cx="2714443" cy="459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63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 baseline="30000"/>
                <a:t>136</a:t>
              </a:r>
              <a:r>
                <a:rPr b="1"/>
                <a:t>Xe</a:t>
              </a:r>
              <a:r>
                <a:rPr b="1"/>
                <a:t> </a:t>
              </a:r>
              <a:r>
                <a:rPr b="1"/>
                <a:t>10</a:t>
              </a:r>
              <a:r>
                <a:rPr b="1"/>
                <a:t>atm</a:t>
              </a:r>
              <a:r>
                <a:rPr b="1"/>
                <a:t>  </a:t>
              </a:r>
              <a:r>
                <a:rPr b="1"/>
                <a:t>~1ton</a:t>
              </a:r>
            </a:p>
          </p:txBody>
        </p:sp>
        <p:grpSp>
          <p:nvGrpSpPr>
            <p:cNvPr id="126" name="Group 126"/>
            <p:cNvGrpSpPr/>
            <p:nvPr/>
          </p:nvGrpSpPr>
          <p:grpSpPr>
            <a:xfrm>
              <a:off x="89452" y="308473"/>
              <a:ext cx="816021" cy="3229896"/>
              <a:chOff x="0" y="12699"/>
              <a:chExt cx="816020" cy="3229895"/>
            </a:xfrm>
          </p:grpSpPr>
          <p:sp>
            <p:nvSpPr>
              <p:cNvPr id="121" name="Shape 121"/>
              <p:cNvSpPr/>
              <p:nvPr/>
            </p:nvSpPr>
            <p:spPr>
              <a:xfrm rot="10800000">
                <a:off x="0" y="214766"/>
                <a:ext cx="498099" cy="2808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</a:path>
                </a:pathLst>
              </a:custGeom>
              <a:noFill/>
              <a:ln w="76200" cap="flat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1463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493969" y="214211"/>
                <a:ext cx="296979" cy="1"/>
              </a:xfrm>
              <a:prstGeom prst="line">
                <a:avLst/>
              </a:prstGeom>
              <a:noFill/>
              <a:ln w="76200" cap="flat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476440" y="3022789"/>
                <a:ext cx="299946" cy="1"/>
              </a:xfrm>
              <a:prstGeom prst="line">
                <a:avLst/>
              </a:prstGeom>
              <a:noFill/>
              <a:ln w="76200" cap="flat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24" name="Shape 124"/>
              <p:cNvSpPr/>
              <p:nvPr/>
            </p:nvSpPr>
            <p:spPr>
              <a:xfrm flipV="1">
                <a:off x="816020" y="12699"/>
                <a:ext cx="1" cy="238730"/>
              </a:xfrm>
              <a:prstGeom prst="line">
                <a:avLst/>
              </a:prstGeom>
              <a:noFill/>
              <a:ln w="76200" cap="flat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25" name="Shape 125"/>
              <p:cNvSpPr/>
              <p:nvPr/>
            </p:nvSpPr>
            <p:spPr>
              <a:xfrm flipV="1">
                <a:off x="801189" y="2947675"/>
                <a:ext cx="1" cy="294921"/>
              </a:xfrm>
              <a:prstGeom prst="line">
                <a:avLst/>
              </a:prstGeom>
              <a:noFill/>
              <a:ln w="76200" cap="flat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127" name="Shape 127"/>
            <p:cNvSpPr/>
            <p:nvPr/>
          </p:nvSpPr>
          <p:spPr>
            <a:xfrm>
              <a:off x="3821958" y="509964"/>
              <a:ext cx="498100" cy="2808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0" y="21600"/>
                  </a:cubicBezTo>
                </a:path>
              </a:pathLst>
            </a:custGeom>
            <a:noFill/>
            <a:ln w="762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8" name="Shape 128"/>
            <p:cNvSpPr/>
            <p:nvPr/>
          </p:nvSpPr>
          <p:spPr>
            <a:xfrm flipH="1">
              <a:off x="1020963" y="3319413"/>
              <a:ext cx="2323144" cy="1"/>
            </a:xfrm>
            <a:prstGeom prst="line">
              <a:avLst/>
            </a:prstGeom>
            <a:noFill/>
            <a:ln w="762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9" name="Shape 129"/>
            <p:cNvSpPr/>
            <p:nvPr/>
          </p:nvSpPr>
          <p:spPr>
            <a:xfrm flipH="1" flipV="1">
              <a:off x="1085651" y="510835"/>
              <a:ext cx="2300141" cy="1"/>
            </a:xfrm>
            <a:prstGeom prst="line">
              <a:avLst/>
            </a:prstGeom>
            <a:noFill/>
            <a:ln w="762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0" name="Shape 130"/>
            <p:cNvSpPr/>
            <p:nvPr/>
          </p:nvSpPr>
          <p:spPr>
            <a:xfrm>
              <a:off x="1021833" y="3205989"/>
              <a:ext cx="1" cy="328827"/>
            </a:xfrm>
            <a:prstGeom prst="line">
              <a:avLst/>
            </a:prstGeom>
            <a:noFill/>
            <a:ln w="762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1" name="Shape 131"/>
            <p:cNvSpPr/>
            <p:nvPr/>
          </p:nvSpPr>
          <p:spPr>
            <a:xfrm>
              <a:off x="1072183" y="308473"/>
              <a:ext cx="1" cy="238729"/>
            </a:xfrm>
            <a:prstGeom prst="line">
              <a:avLst/>
            </a:prstGeom>
            <a:noFill/>
            <a:ln w="762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2" name="Shape 132"/>
            <p:cNvSpPr/>
            <p:nvPr/>
          </p:nvSpPr>
          <p:spPr>
            <a:xfrm rot="5400000">
              <a:off x="-331172" y="1828462"/>
              <a:ext cx="2082662" cy="3906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63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ELCC </a:t>
              </a:r>
              <a:r>
                <a:t>Plane</a:t>
              </a:r>
              <a:r>
                <a:t> </a:t>
              </a:r>
              <a:r>
                <a:t>(MPPC)</a:t>
              </a:r>
            </a:p>
          </p:txBody>
        </p:sp>
        <p:sp>
          <p:nvSpPr>
            <p:cNvPr id="133" name="Shape 133"/>
            <p:cNvSpPr/>
            <p:nvPr/>
          </p:nvSpPr>
          <p:spPr>
            <a:xfrm>
              <a:off x="1226751" y="3303227"/>
              <a:ext cx="1399692" cy="459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63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a few 1</a:t>
              </a:r>
              <a:r>
                <a:t>00kV</a:t>
              </a:r>
            </a:p>
          </p:txBody>
        </p:sp>
        <p:sp>
          <p:nvSpPr>
            <p:cNvPr id="134" name="Shape 134"/>
            <p:cNvSpPr/>
            <p:nvPr/>
          </p:nvSpPr>
          <p:spPr>
            <a:xfrm>
              <a:off x="3608487" y="1033220"/>
              <a:ext cx="258754" cy="123068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5" name="Shape 135"/>
            <p:cNvSpPr/>
            <p:nvPr/>
          </p:nvSpPr>
          <p:spPr>
            <a:xfrm>
              <a:off x="3608487" y="1224204"/>
              <a:ext cx="258754" cy="123068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6" name="Shape 136"/>
            <p:cNvSpPr/>
            <p:nvPr/>
          </p:nvSpPr>
          <p:spPr>
            <a:xfrm>
              <a:off x="3608487" y="1415188"/>
              <a:ext cx="258754" cy="123068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7" name="Shape 137"/>
            <p:cNvSpPr/>
            <p:nvPr/>
          </p:nvSpPr>
          <p:spPr>
            <a:xfrm>
              <a:off x="3608487" y="1606171"/>
              <a:ext cx="258754" cy="123068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8" name="Shape 138"/>
            <p:cNvSpPr/>
            <p:nvPr/>
          </p:nvSpPr>
          <p:spPr>
            <a:xfrm>
              <a:off x="3608487" y="1797154"/>
              <a:ext cx="258754" cy="123068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9" name="Shape 139"/>
            <p:cNvSpPr/>
            <p:nvPr/>
          </p:nvSpPr>
          <p:spPr>
            <a:xfrm>
              <a:off x="3608487" y="2008308"/>
              <a:ext cx="258754" cy="123068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0" name="Shape 140"/>
            <p:cNvSpPr/>
            <p:nvPr/>
          </p:nvSpPr>
          <p:spPr>
            <a:xfrm>
              <a:off x="3608487" y="2226867"/>
              <a:ext cx="258754" cy="123068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1" name="Shape 141"/>
            <p:cNvSpPr/>
            <p:nvPr/>
          </p:nvSpPr>
          <p:spPr>
            <a:xfrm>
              <a:off x="3608487" y="2465597"/>
              <a:ext cx="258754" cy="123068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2" name="Shape 142"/>
            <p:cNvSpPr/>
            <p:nvPr/>
          </p:nvSpPr>
          <p:spPr>
            <a:xfrm>
              <a:off x="3608487" y="2676750"/>
              <a:ext cx="258754" cy="123068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3" name="Shape 143"/>
            <p:cNvSpPr/>
            <p:nvPr/>
          </p:nvSpPr>
          <p:spPr>
            <a:xfrm rot="16200000">
              <a:off x="3735415" y="1634134"/>
              <a:ext cx="638674" cy="449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630"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PMT</a:t>
              </a:r>
            </a:p>
          </p:txBody>
        </p:sp>
        <p:grpSp>
          <p:nvGrpSpPr>
            <p:cNvPr id="155" name="Group 155"/>
            <p:cNvGrpSpPr/>
            <p:nvPr/>
          </p:nvGrpSpPr>
          <p:grpSpPr>
            <a:xfrm>
              <a:off x="891585" y="794491"/>
              <a:ext cx="2070022" cy="177634"/>
              <a:chOff x="0" y="0"/>
              <a:chExt cx="2070021" cy="177632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0" y="11396"/>
                <a:ext cx="1" cy="1662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194064" y="74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388129" y="74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582193" y="74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809751" y="74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1035010" y="0"/>
                <a:ext cx="1" cy="1662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50" name="Shape 150"/>
              <p:cNvSpPr/>
              <p:nvPr/>
            </p:nvSpPr>
            <p:spPr>
              <a:xfrm>
                <a:off x="1229075" y="0"/>
                <a:ext cx="1" cy="1662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1443936" y="0"/>
                <a:ext cx="1" cy="16623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52" name="Shape 152"/>
              <p:cNvSpPr/>
              <p:nvPr/>
            </p:nvSpPr>
            <p:spPr>
              <a:xfrm>
                <a:off x="1658797" y="797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1875956" y="74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54" name="Shape 154"/>
              <p:cNvSpPr/>
              <p:nvPr/>
            </p:nvSpPr>
            <p:spPr>
              <a:xfrm>
                <a:off x="2070021" y="749"/>
                <a:ext cx="1" cy="16623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156" name="Shape 156"/>
            <p:cNvSpPr/>
            <p:nvPr/>
          </p:nvSpPr>
          <p:spPr>
            <a:xfrm>
              <a:off x="3373701" y="299987"/>
              <a:ext cx="1" cy="238730"/>
            </a:xfrm>
            <a:prstGeom prst="line">
              <a:avLst/>
            </a:prstGeom>
            <a:noFill/>
            <a:ln w="762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7" name="Shape 157"/>
            <p:cNvSpPr/>
            <p:nvPr/>
          </p:nvSpPr>
          <p:spPr>
            <a:xfrm>
              <a:off x="3523873" y="291886"/>
              <a:ext cx="1" cy="259530"/>
            </a:xfrm>
            <a:prstGeom prst="line">
              <a:avLst/>
            </a:prstGeom>
            <a:noFill/>
            <a:ln w="762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8" name="Shape 158"/>
            <p:cNvSpPr/>
            <p:nvPr/>
          </p:nvSpPr>
          <p:spPr>
            <a:xfrm>
              <a:off x="3543800" y="508016"/>
              <a:ext cx="296979" cy="1"/>
            </a:xfrm>
            <a:prstGeom prst="line">
              <a:avLst/>
            </a:prstGeom>
            <a:noFill/>
            <a:ln w="762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9" name="Shape 159"/>
            <p:cNvSpPr/>
            <p:nvPr/>
          </p:nvSpPr>
          <p:spPr>
            <a:xfrm>
              <a:off x="3534974" y="3313837"/>
              <a:ext cx="296979" cy="1"/>
            </a:xfrm>
            <a:prstGeom prst="line">
              <a:avLst/>
            </a:prstGeom>
            <a:noFill/>
            <a:ln w="762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0" name="Shape 160"/>
            <p:cNvSpPr/>
            <p:nvPr/>
          </p:nvSpPr>
          <p:spPr>
            <a:xfrm>
              <a:off x="3340208" y="3234567"/>
              <a:ext cx="1" cy="306158"/>
            </a:xfrm>
            <a:prstGeom prst="line">
              <a:avLst/>
            </a:prstGeom>
            <a:noFill/>
            <a:ln w="762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1" name="Shape 161"/>
            <p:cNvSpPr/>
            <p:nvPr/>
          </p:nvSpPr>
          <p:spPr>
            <a:xfrm>
              <a:off x="3501567" y="3268049"/>
              <a:ext cx="1" cy="272676"/>
            </a:xfrm>
            <a:prstGeom prst="line">
              <a:avLst/>
            </a:prstGeom>
            <a:noFill/>
            <a:ln w="76200" cap="flat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3489511" y="842237"/>
              <a:ext cx="54289" cy="222396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3" name="Shape 163"/>
            <p:cNvSpPr/>
            <p:nvPr/>
          </p:nvSpPr>
          <p:spPr>
            <a:xfrm flipV="1">
              <a:off x="2665230" y="1510680"/>
              <a:ext cx="547909" cy="25333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4" name="Shape 164"/>
            <p:cNvSpPr/>
            <p:nvPr/>
          </p:nvSpPr>
          <p:spPr>
            <a:xfrm>
              <a:off x="2665230" y="1885063"/>
              <a:ext cx="547909" cy="1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5" name="Shape 165"/>
            <p:cNvSpPr/>
            <p:nvPr/>
          </p:nvSpPr>
          <p:spPr>
            <a:xfrm>
              <a:off x="2665230" y="2008308"/>
              <a:ext cx="547910" cy="272484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6" name="Shape 166"/>
            <p:cNvSpPr/>
            <p:nvPr/>
          </p:nvSpPr>
          <p:spPr>
            <a:xfrm flipH="1">
              <a:off x="1337853" y="1757417"/>
              <a:ext cx="936015" cy="1"/>
            </a:xfrm>
            <a:prstGeom prst="line">
              <a:avLst/>
            </a:prstGeom>
            <a:noFill/>
            <a:ln w="19050" cap="flat">
              <a:solidFill>
                <a:srgbClr val="00882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7" name="Shape 167"/>
            <p:cNvSpPr/>
            <p:nvPr/>
          </p:nvSpPr>
          <p:spPr>
            <a:xfrm flipV="1">
              <a:off x="2335521" y="1238573"/>
              <a:ext cx="15733" cy="468187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8" name="Shape 168"/>
            <p:cNvSpPr/>
            <p:nvPr/>
          </p:nvSpPr>
          <p:spPr>
            <a:xfrm flipH="1">
              <a:off x="2152470" y="2047947"/>
              <a:ext cx="130512" cy="369904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69" name="Shape 169"/>
            <p:cNvSpPr/>
            <p:nvPr/>
          </p:nvSpPr>
          <p:spPr>
            <a:xfrm flipH="1" flipV="1">
              <a:off x="1473779" y="1367442"/>
              <a:ext cx="708756" cy="339319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 flipH="1">
              <a:off x="1279715" y="2127673"/>
              <a:ext cx="476922" cy="385669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 flipH="1">
              <a:off x="1087706" y="1863737"/>
              <a:ext cx="1029617" cy="1"/>
            </a:xfrm>
            <a:prstGeom prst="line">
              <a:avLst/>
            </a:prstGeom>
            <a:noFill/>
            <a:ln w="19050" cap="flat">
              <a:solidFill>
                <a:srgbClr val="00882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2" name="Shape 172"/>
            <p:cNvSpPr/>
            <p:nvPr/>
          </p:nvSpPr>
          <p:spPr>
            <a:xfrm flipH="1">
              <a:off x="1009434" y="1998236"/>
              <a:ext cx="1029616" cy="1"/>
            </a:xfrm>
            <a:prstGeom prst="line">
              <a:avLst/>
            </a:prstGeom>
            <a:noFill/>
            <a:ln w="19050" cap="flat">
              <a:solidFill>
                <a:srgbClr val="00882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3" name="Shape 173"/>
            <p:cNvSpPr/>
            <p:nvPr/>
          </p:nvSpPr>
          <p:spPr>
            <a:xfrm flipH="1">
              <a:off x="946489" y="2138715"/>
              <a:ext cx="936016" cy="1"/>
            </a:xfrm>
            <a:prstGeom prst="line">
              <a:avLst/>
            </a:prstGeom>
            <a:noFill/>
            <a:ln w="19050" cap="flat">
              <a:solidFill>
                <a:srgbClr val="00882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 flipH="1">
              <a:off x="952394" y="2265815"/>
              <a:ext cx="773566" cy="1"/>
            </a:xfrm>
            <a:prstGeom prst="line">
              <a:avLst/>
            </a:prstGeom>
            <a:noFill/>
            <a:ln w="19050" cap="flat">
              <a:solidFill>
                <a:srgbClr val="00882B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5" name="Shape 175"/>
            <p:cNvSpPr/>
            <p:nvPr/>
          </p:nvSpPr>
          <p:spPr>
            <a:xfrm>
              <a:off x="569215" y="3122858"/>
              <a:ext cx="3298027" cy="168314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6" name="Shape 176"/>
            <p:cNvSpPr/>
            <p:nvPr/>
          </p:nvSpPr>
          <p:spPr>
            <a:xfrm flipV="1">
              <a:off x="2544512" y="3148451"/>
              <a:ext cx="412248" cy="31365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8857" y="540332"/>
              <a:ext cx="3298027" cy="168314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630">
                <a:defRPr>
                  <a:solidFill>
                    <a:schemeClr val="accent3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8" name="Shape 178"/>
            <p:cNvSpPr/>
            <p:nvPr/>
          </p:nvSpPr>
          <p:spPr>
            <a:xfrm>
              <a:off x="1535876" y="0"/>
              <a:ext cx="1399692" cy="459664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91463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a few </a:t>
              </a:r>
              <a:r>
                <a:t>m</a:t>
              </a:r>
            </a:p>
          </p:txBody>
        </p:sp>
        <p:sp>
          <p:nvSpPr>
            <p:cNvPr id="179" name="Shape 179"/>
            <p:cNvSpPr/>
            <p:nvPr/>
          </p:nvSpPr>
          <p:spPr>
            <a:xfrm>
              <a:off x="1190721" y="325381"/>
              <a:ext cx="2090001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0" name="Shape 180"/>
            <p:cNvSpPr/>
            <p:nvPr/>
          </p:nvSpPr>
          <p:spPr>
            <a:xfrm>
              <a:off x="2363823" y="1133128"/>
              <a:ext cx="1184776" cy="56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1043056">
                <a:lnSpc>
                  <a:spcPct val="60000"/>
                </a:lnSpc>
                <a:defRPr sz="1400">
                  <a:solidFill>
                    <a:srgbClr val="6262FC"/>
                  </a:solidFill>
                  <a:latin typeface="ヒラギノ丸ゴ ProN"/>
                  <a:ea typeface="ヒラギノ丸ゴ ProN"/>
                  <a:cs typeface="ヒラギノ丸ゴ ProN"/>
                  <a:sym typeface="ヒラギノ丸ゴ ProN"/>
                </a:defRPr>
              </a:pPr>
              <a:r>
                <a:t>scintillation</a:t>
              </a:r>
            </a:p>
            <a:p>
              <a:pPr defTabSz="1043056">
                <a:lnSpc>
                  <a:spcPct val="60000"/>
                </a:lnSpc>
                <a:defRPr sz="1400">
                  <a:solidFill>
                    <a:srgbClr val="6262FC"/>
                  </a:solidFill>
                  <a:latin typeface="ヒラギノ丸ゴ ProN"/>
                  <a:ea typeface="ヒラギノ丸ゴ ProN"/>
                  <a:cs typeface="ヒラギノ丸ゴ ProN"/>
                  <a:sym typeface="ヒラギノ丸ゴ ProN"/>
                </a:defRPr>
              </a:pPr>
              <a:r>
                <a:t>photons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861226" y="1449991"/>
              <a:ext cx="1249871" cy="3232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1043056">
                <a:defRPr sz="1500">
                  <a:solidFill>
                    <a:srgbClr val="00882B"/>
                  </a:solidFill>
                  <a:latin typeface="ヒラギノ丸ゴ ProN"/>
                  <a:ea typeface="ヒラギノ丸ゴ ProN"/>
                  <a:cs typeface="ヒラギノ丸ゴ ProN"/>
                  <a:sym typeface="ヒラギノ丸ゴ ProN"/>
                </a:defRPr>
              </a:lvl1pPr>
            </a:lstStyle>
            <a:p>
              <a:pPr/>
              <a:r>
                <a:t>electrons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898575" y="1062274"/>
              <a:ext cx="2090001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3" name="Shape 183"/>
            <p:cNvSpPr/>
            <p:nvPr/>
          </p:nvSpPr>
          <p:spPr>
            <a:xfrm>
              <a:off x="1220674" y="1013109"/>
              <a:ext cx="1399692" cy="459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914630">
                <a:defRPr i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E</a:t>
              </a:r>
              <a:r>
                <a:rPr baseline="-5999"/>
                <a:t>Z</a:t>
              </a:r>
            </a:p>
          </p:txBody>
        </p:sp>
      </p:grpSp>
      <p:sp>
        <p:nvSpPr>
          <p:cNvPr id="185" name="Shape 1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baseline="31999"/>
              <a:t>136</a:t>
            </a:r>
            <a:r>
              <a:t>Xeの</a:t>
            </a:r>
            <a:r>
              <a:rPr spc="-230"/>
              <a:t>0</a:t>
            </a:r>
            <a:r>
              <a:rPr spc="-920"/>
              <a:t>ν</a:t>
            </a:r>
            <a:r>
              <a:rPr spc="-690"/>
              <a:t>β</a:t>
            </a:r>
            <a:r>
              <a:rPr spc="-460"/>
              <a:t>β</a:t>
            </a:r>
            <a:r>
              <a:t>崩壊を観測するための</a:t>
            </a:r>
            <a:br/>
            <a:r>
              <a:t>高エネルギー分解能 高圧Xeガス TPC 検出器</a:t>
            </a:r>
          </a:p>
          <a:p>
            <a:pPr/>
          </a:p>
          <a:p>
            <a:pPr/>
          </a:p>
          <a:p>
            <a:pPr>
              <a:spcBef>
                <a:spcPts val="100"/>
              </a:spcBef>
            </a:pPr>
            <a:r>
              <a:t>電離電子を、電場によって</a:t>
            </a:r>
            <a:br/>
            <a:r>
              <a:t>検出面までドリフト</a:t>
            </a:r>
          </a:p>
          <a:p>
            <a:pPr lvl="1"/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3次元的な飛跡</a:t>
            </a:r>
            <a:r>
              <a:t>：</a:t>
            </a:r>
            <a:br/>
            <a:r>
              <a:t>電子が入射する位</a:t>
            </a:r>
            <a:r>
              <a:rPr spc="-460"/>
              <a:t>置・</a:t>
            </a:r>
            <a:r>
              <a:t>時間</a:t>
            </a:r>
          </a:p>
          <a:p>
            <a:pPr lvl="1"/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エネルギー</a:t>
            </a:r>
            <a:r>
              <a:t>：電子の数</a:t>
            </a:r>
          </a:p>
          <a:p>
            <a:pPr>
              <a:spcBef>
                <a:spcPts val="100"/>
              </a:spcBef>
            </a:pPr>
            <a:r>
              <a:t>Xeは発生する電離電子数の</a:t>
            </a:r>
            <a:br/>
            <a:r>
              <a:t>統計揺らぎが非常に小さい</a:t>
            </a:r>
            <a:endParaRPr>
              <a:solidFill>
                <a:schemeClr val="accent2"/>
              </a:solidFill>
              <a:latin typeface="ヒラギノ角ゴ ProN W6"/>
              <a:ea typeface="ヒラギノ角ゴ ProN W6"/>
              <a:cs typeface="ヒラギノ角ゴ ProN W6"/>
              <a:sym typeface="ヒラギノ角ゴ ProN W6"/>
            </a:endParaRPr>
          </a:p>
          <a:p>
            <a:pPr lvl="1">
              <a:spcBef>
                <a:spcPts val="100"/>
              </a:spcBef>
            </a:pP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0.24%</a:t>
            </a:r>
            <a:r>
              <a:t>(FWHM)</a:t>
            </a:r>
            <a:r>
              <a:rPr sz="2000"/>
              <a:t>@2458keV</a:t>
            </a:r>
          </a:p>
        </p:txBody>
      </p:sp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AXEL検出器</a:t>
            </a:r>
          </a:p>
        </p:txBody>
      </p:sp>
      <p:sp>
        <p:nvSpPr>
          <p:cNvPr id="187" name="Shape 18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8" name="Shape 188"/>
          <p:cNvSpPr/>
          <p:nvPr/>
        </p:nvSpPr>
        <p:spPr>
          <a:xfrm>
            <a:off x="3504661" y="2411933"/>
            <a:ext cx="1535064" cy="1"/>
          </a:xfrm>
          <a:prstGeom prst="line">
            <a:avLst/>
          </a:prstGeom>
          <a:ln w="25400">
            <a:solidFill>
              <a:schemeClr val="accent1"/>
            </a:solidFill>
            <a:beve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89" name="Shape 189"/>
          <p:cNvSpPr/>
          <p:nvPr/>
        </p:nvSpPr>
        <p:spPr>
          <a:xfrm flipH="1" flipV="1">
            <a:off x="4495114" y="2404866"/>
            <a:ext cx="223078" cy="223078"/>
          </a:xfrm>
          <a:prstGeom prst="line">
            <a:avLst/>
          </a:prstGeom>
          <a:ln w="25400">
            <a:solidFill>
              <a:schemeClr val="accent1"/>
            </a:solidFill>
            <a:beve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90" name="Shape 190"/>
          <p:cNvSpPr/>
          <p:nvPr/>
        </p:nvSpPr>
        <p:spPr>
          <a:xfrm>
            <a:off x="4643733" y="2586337"/>
            <a:ext cx="980441" cy="389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300">
                <a:solidFill>
                  <a:schemeClr val="accent1">
                    <a:satOff val="-4409"/>
                    <a:lumOff val="-10509"/>
                  </a:schemeClr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大質量</a:t>
            </a:r>
          </a:p>
        </p:txBody>
      </p:sp>
      <p:sp>
        <p:nvSpPr>
          <p:cNvPr id="191" name="Shape 191"/>
          <p:cNvSpPr/>
          <p:nvPr/>
        </p:nvSpPr>
        <p:spPr>
          <a:xfrm>
            <a:off x="5103309" y="2411933"/>
            <a:ext cx="683288" cy="1"/>
          </a:xfrm>
          <a:prstGeom prst="line">
            <a:avLst/>
          </a:prstGeom>
          <a:ln w="25400">
            <a:solidFill>
              <a:srgbClr val="76E148"/>
            </a:solidFill>
            <a:beve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92" name="Shape 192"/>
          <p:cNvSpPr/>
          <p:nvPr/>
        </p:nvSpPr>
        <p:spPr>
          <a:xfrm flipH="1" flipV="1">
            <a:off x="5657727" y="2404867"/>
            <a:ext cx="223174" cy="223173"/>
          </a:xfrm>
          <a:prstGeom prst="line">
            <a:avLst/>
          </a:prstGeom>
          <a:ln w="25400">
            <a:solidFill>
              <a:srgbClr val="76E148"/>
            </a:solidFill>
            <a:beve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93" name="Shape 193"/>
          <p:cNvSpPr/>
          <p:nvPr/>
        </p:nvSpPr>
        <p:spPr>
          <a:xfrm>
            <a:off x="5766886" y="2586337"/>
            <a:ext cx="3262326" cy="389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300">
                <a:solidFill>
                  <a:srgbClr val="5CB536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飛跡検出(背景事象除去)</a:t>
            </a:r>
          </a:p>
        </p:txBody>
      </p:sp>
      <p:sp>
        <p:nvSpPr>
          <p:cNvPr id="194" name="Shape 194"/>
          <p:cNvSpPr/>
          <p:nvPr/>
        </p:nvSpPr>
        <p:spPr>
          <a:xfrm>
            <a:off x="733816" y="2411933"/>
            <a:ext cx="2667043" cy="1"/>
          </a:xfrm>
          <a:prstGeom prst="line">
            <a:avLst/>
          </a:prstGeom>
          <a:ln w="25400">
            <a:solidFill>
              <a:schemeClr val="accent2"/>
            </a:solidFill>
            <a:beve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95" name="Shape 195"/>
          <p:cNvSpPr/>
          <p:nvPr/>
        </p:nvSpPr>
        <p:spPr>
          <a:xfrm>
            <a:off x="611303" y="2586337"/>
            <a:ext cx="3889719" cy="389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defRPr sz="2300"/>
            </a:pPr>
            <a:r>
              <a:t>目標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0.5%(FWHM)</a:t>
            </a:r>
            <a:r>
              <a:rPr sz="1700"/>
              <a:t>@2458keV</a:t>
            </a:r>
          </a:p>
        </p:txBody>
      </p:sp>
      <p:sp>
        <p:nvSpPr>
          <p:cNvPr id="196" name="Shape 196"/>
          <p:cNvSpPr/>
          <p:nvPr/>
        </p:nvSpPr>
        <p:spPr>
          <a:xfrm flipH="1" flipV="1">
            <a:off x="1345514" y="2404867"/>
            <a:ext cx="222063" cy="222063"/>
          </a:xfrm>
          <a:prstGeom prst="line">
            <a:avLst/>
          </a:prstGeom>
          <a:ln w="25400">
            <a:solidFill>
              <a:schemeClr val="accent2"/>
            </a:solidFill>
            <a:beve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97" name="Shape 197"/>
          <p:cNvSpPr/>
          <p:nvPr/>
        </p:nvSpPr>
        <p:spPr>
          <a:xfrm>
            <a:off x="713427" y="3296956"/>
            <a:ext cx="4227116" cy="2796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24" y="0"/>
                </a:moveTo>
                <a:cubicBezTo>
                  <a:pt x="145" y="0"/>
                  <a:pt x="0" y="220"/>
                  <a:pt x="0" y="490"/>
                </a:cubicBezTo>
                <a:lnTo>
                  <a:pt x="0" y="21110"/>
                </a:lnTo>
                <a:cubicBezTo>
                  <a:pt x="0" y="21380"/>
                  <a:pt x="145" y="21600"/>
                  <a:pt x="324" y="21600"/>
                </a:cubicBezTo>
                <a:lnTo>
                  <a:pt x="18810" y="21600"/>
                </a:lnTo>
                <a:cubicBezTo>
                  <a:pt x="18989" y="21600"/>
                  <a:pt x="19134" y="21380"/>
                  <a:pt x="19134" y="21110"/>
                </a:cubicBezTo>
                <a:lnTo>
                  <a:pt x="19134" y="6573"/>
                </a:lnTo>
                <a:lnTo>
                  <a:pt x="21600" y="5589"/>
                </a:lnTo>
                <a:lnTo>
                  <a:pt x="19134" y="4608"/>
                </a:lnTo>
                <a:lnTo>
                  <a:pt x="19134" y="490"/>
                </a:lnTo>
                <a:cubicBezTo>
                  <a:pt x="19134" y="220"/>
                  <a:pt x="18989" y="0"/>
                  <a:pt x="18810" y="0"/>
                </a:cubicBezTo>
                <a:lnTo>
                  <a:pt x="324" y="0"/>
                </a:lnTo>
                <a:close/>
              </a:path>
            </a:pathLst>
          </a:custGeom>
          <a:solidFill>
            <a:schemeClr val="accent3">
              <a:lumOff val="44000"/>
            </a:schemeClr>
          </a:solidFill>
          <a:ln w="25400">
            <a:solidFill>
              <a:schemeClr val="accent1"/>
            </a:solidFill>
            <a:beve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>
              <a:defRPr sz="2300"/>
            </a:pPr>
            <a:r>
              <a:rPr baseline="10000" sz="2000"/>
              <a:t>◯</a:t>
            </a:r>
            <a:r>
              <a:t>AXELの最終目標：</a:t>
            </a:r>
          </a:p>
          <a:p>
            <a:pPr>
              <a:defRPr sz="2300"/>
            </a:pPr>
            <a:r>
              <a:t>エネルギー分解能 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0.5%</a:t>
            </a:r>
          </a:p>
          <a:p>
            <a:pPr>
              <a:defRPr sz="2300"/>
            </a:pPr>
            <a:r>
              <a:t>崩壊核質量 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1000kg</a:t>
            </a:r>
          </a:p>
          <a:p>
            <a:pPr>
              <a:defRPr sz="2300"/>
            </a:pPr>
            <a:r>
              <a:rPr baseline="10000" sz="2000"/>
              <a:t>◯</a:t>
            </a:r>
            <a:r>
              <a:t>他実験の現状：</a:t>
            </a:r>
            <a:br/>
            <a:r>
              <a:t>・Xe 10%, 800kg</a:t>
            </a:r>
          </a:p>
          <a:p>
            <a:pPr>
              <a:defRPr sz="2300"/>
            </a:pPr>
            <a:r>
              <a:t>・Ge 0.2%, 20kg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585" y="-1"/>
            <a:ext cx="5835399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70" name="Shape 570"/>
          <p:cNvSpPr/>
          <p:nvPr/>
        </p:nvSpPr>
        <p:spPr>
          <a:xfrm>
            <a:off x="352980" y="6479015"/>
            <a:ext cx="1695197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パルス幅依存性</a:t>
            </a:r>
          </a:p>
        </p:txBody>
      </p:sp>
      <p:sp>
        <p:nvSpPr>
          <p:cNvPr id="571" name="Shape 571"/>
          <p:cNvSpPr/>
          <p:nvPr/>
        </p:nvSpPr>
        <p:spPr>
          <a:xfrm>
            <a:off x="6394648" y="4085285"/>
            <a:ext cx="2786660" cy="2633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2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傾き</a:t>
            </a:r>
          </a:p>
          <a:p>
            <a:pPr>
              <a:defRPr sz="2200"/>
            </a:pPr>
            <a:r>
              <a:t>0.1V：-1.74e-06</a:t>
            </a:r>
          </a:p>
          <a:p>
            <a:pPr>
              <a:defRPr sz="2200">
                <a:solidFill>
                  <a:srgbClr val="E93F34"/>
                </a:solidFill>
              </a:defRPr>
            </a:pPr>
            <a:r>
              <a:t>0.5V：-2.43e-07</a:t>
            </a:r>
          </a:p>
          <a:p>
            <a:pPr>
              <a:defRPr sz="2200">
                <a:solidFill>
                  <a:srgbClr val="7FF219"/>
                </a:solidFill>
              </a:defRPr>
            </a:pPr>
            <a:r>
              <a:t>1.0V：-7.66e-08</a:t>
            </a:r>
          </a:p>
          <a:p>
            <a:pPr>
              <a:lnSpc>
                <a:spcPct val="10000"/>
              </a:lnSpc>
              <a:defRPr sz="2200">
                <a:solidFill>
                  <a:srgbClr val="7FF219"/>
                </a:solidFill>
              </a:defRPr>
            </a:pPr>
          </a:p>
          <a:p>
            <a:pPr>
              <a:defRPr sz="2200"/>
            </a:pPr>
            <a:r>
              <a:t>最大パルス幅15</a:t>
            </a:r>
            <a:r>
              <a:rPr spc="-220"/>
              <a:t>0μ</a:t>
            </a:r>
            <a:r>
              <a:t>s</a:t>
            </a:r>
          </a:p>
          <a:p>
            <a:pPr>
              <a:defRPr sz="2200"/>
            </a:pPr>
            <a:r>
              <a:t>0.026%</a:t>
            </a:r>
          </a:p>
        </p:txBody>
      </p:sp>
      <p:sp>
        <p:nvSpPr>
          <p:cNvPr id="572" name="Shape 572"/>
          <p:cNvSpPr/>
          <p:nvPr/>
        </p:nvSpPr>
        <p:spPr>
          <a:xfrm>
            <a:off x="6247417" y="435179"/>
            <a:ext cx="2755901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/>
            </a:lvl1pPr>
          </a:lstStyle>
          <a:p>
            <a:pPr/>
            <a:r>
              <a:t>パルス幅依存性</a:t>
            </a:r>
          </a:p>
        </p:txBody>
      </p:sp>
      <p:sp>
        <p:nvSpPr>
          <p:cNvPr id="573" name="Shape 573"/>
          <p:cNvSpPr/>
          <p:nvPr/>
        </p:nvSpPr>
        <p:spPr>
          <a:xfrm>
            <a:off x="1980022" y="395841"/>
            <a:ext cx="831699" cy="1209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200"/>
            </a:pPr>
            <a:r>
              <a:t>0.1V</a:t>
            </a:r>
          </a:p>
          <a:p>
            <a:pPr>
              <a:defRPr sz="2200">
                <a:solidFill>
                  <a:srgbClr val="E93F34"/>
                </a:solidFill>
              </a:defRPr>
            </a:pPr>
            <a:r>
              <a:t>0.5V</a:t>
            </a:r>
          </a:p>
          <a:p>
            <a:pPr>
              <a:defRPr sz="2200">
                <a:solidFill>
                  <a:srgbClr val="7FF219"/>
                </a:solidFill>
              </a:defRPr>
            </a:pPr>
            <a:r>
              <a:t>1.0V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パルス時間幅を変えながら、矩形波を入力した際の非線形性</a:t>
            </a:r>
          </a:p>
          <a:p>
            <a:pPr lvl="1"/>
            <a:r>
              <a:t>色の違いは入力電圧の違い</a:t>
            </a:r>
          </a:p>
          <a:p>
            <a:pPr/>
            <a:r>
              <a:t>パルス幅や電圧に比例した電荷が出力されるべきだが、</a:t>
            </a:r>
            <a:br/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わずかに非線形性</a:t>
            </a:r>
            <a:r>
              <a:t>が見られる</a:t>
            </a:r>
          </a:p>
          <a:p>
            <a:pPr/>
          </a:p>
          <a:p>
            <a:pPr/>
            <a:r>
              <a:t>今回測定した範囲では、</a:t>
            </a:r>
            <a:br/>
            <a:r>
              <a:t>非線形性の最大値は</a:t>
            </a:r>
          </a:p>
          <a:p>
            <a:pPr lvl="1"/>
            <a:r>
              <a:t>電圧：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0.12%</a:t>
            </a:r>
          </a:p>
          <a:p>
            <a:pPr lvl="1"/>
            <a:r>
              <a:t>パルス幅：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0.03%</a:t>
            </a:r>
            <a:b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</a:br>
            <a:r>
              <a:rPr sz="1700">
                <a:solidFill>
                  <a:srgbClr val="535353"/>
                </a:solidFill>
              </a:rPr>
              <a:t>(修論の値から修正しました)</a:t>
            </a:r>
          </a:p>
        </p:txBody>
      </p:sp>
      <p:sp>
        <p:nvSpPr>
          <p:cNvPr id="576" name="Shape 5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エネルギー測定部の評価</a:t>
            </a:r>
          </a:p>
        </p:txBody>
      </p:sp>
      <p:sp>
        <p:nvSpPr>
          <p:cNvPr id="577" name="Shape 57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78" name="linearitync.png"/>
          <p:cNvPicPr>
            <a:picLocks noChangeAspect="1"/>
          </p:cNvPicPr>
          <p:nvPr/>
        </p:nvPicPr>
        <p:blipFill>
          <a:blip r:embed="rId2">
            <a:extLst/>
          </a:blip>
          <a:srcRect l="8496" t="7357" r="11325" b="8350"/>
          <a:stretch>
            <a:fillRect/>
          </a:stretch>
        </p:blipFill>
        <p:spPr>
          <a:xfrm>
            <a:off x="4562747" y="3214955"/>
            <a:ext cx="4600194" cy="3291143"/>
          </a:xfrm>
          <a:prstGeom prst="rect">
            <a:avLst/>
          </a:prstGeom>
          <a:ln w="12700">
            <a:miter lim="400000"/>
          </a:ln>
        </p:spPr>
      </p:pic>
      <p:sp>
        <p:nvSpPr>
          <p:cNvPr id="579" name="Shape 579"/>
          <p:cNvSpPr/>
          <p:nvPr/>
        </p:nvSpPr>
        <p:spPr>
          <a:xfrm>
            <a:off x="5821563" y="6527357"/>
            <a:ext cx="2082547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80000"/>
              </a:lnSpc>
              <a:defRPr sz="2000"/>
            </a:pPr>
            <a:r>
              <a:t>パルス時間幅</a:t>
            </a:r>
            <a:r>
              <a:rPr spc="-400"/>
              <a:t>[μ</a:t>
            </a:r>
            <a:r>
              <a:t>s]</a:t>
            </a:r>
          </a:p>
        </p:txBody>
      </p:sp>
      <p:sp>
        <p:nvSpPr>
          <p:cNvPr id="580" name="Shape 580"/>
          <p:cNvSpPr/>
          <p:nvPr/>
        </p:nvSpPr>
        <p:spPr>
          <a:xfrm rot="16200000">
            <a:off x="2732821" y="4514385"/>
            <a:ext cx="3490723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80000"/>
              </a:lnSpc>
              <a:defRPr sz="2000"/>
            </a:pPr>
            <a:r>
              <a:t>出力電荷の入力電荷に対する</a:t>
            </a:r>
          </a:p>
          <a:p>
            <a:pPr algn="ctr">
              <a:lnSpc>
                <a:spcPct val="80000"/>
              </a:lnSpc>
              <a:defRPr sz="2000"/>
            </a:pPr>
            <a:r>
              <a:t>線形フィットとの差[nC]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セル状の検出器に、強い電場をかけて電離電子を収集する</a:t>
            </a:r>
          </a:p>
          <a:p>
            <a:pPr/>
            <a:r>
              <a:t>脱励起光を用いることで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精度の高い増幅</a:t>
            </a:r>
            <a:r>
              <a:t>が可能</a:t>
            </a:r>
          </a:p>
          <a:p>
            <a:pPr>
              <a:defRPr spc="-22"/>
            </a:pPr>
            <a:r>
              <a:t>大型化で検出器数が増大するため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専用の読み出し回路</a:t>
            </a:r>
            <a:r>
              <a:t>が必須</a:t>
            </a:r>
          </a:p>
          <a:p>
            <a:pPr lvl="1">
              <a:spcBef>
                <a:spcPts val="500"/>
              </a:spcBef>
              <a:defRPr spc="-22">
                <a:solidFill>
                  <a:srgbClr val="535353"/>
                </a:solidFill>
              </a:defRPr>
            </a:pPr>
            <a:r>
              <a:t>現在64ch → 次期検出器1,000ch → 物理探索用50,000ch</a:t>
            </a:r>
          </a:p>
        </p:txBody>
      </p:sp>
      <p:sp>
        <p:nvSpPr>
          <p:cNvPr id="200" name="Shape 2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電離電子検出器 (ELCC)</a:t>
            </a:r>
          </a:p>
        </p:txBody>
      </p:sp>
      <p:sp>
        <p:nvSpPr>
          <p:cNvPr id="201" name="Shape 20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2" name="IMG_6111.jpg"/>
          <p:cNvPicPr>
            <a:picLocks noChangeAspect="1"/>
          </p:cNvPicPr>
          <p:nvPr/>
        </p:nvPicPr>
        <p:blipFill>
          <a:blip r:embed="rId2">
            <a:extLst/>
          </a:blip>
          <a:srcRect l="0" t="20880" r="0" b="17464"/>
          <a:stretch>
            <a:fillRect/>
          </a:stretch>
        </p:blipFill>
        <p:spPr>
          <a:xfrm>
            <a:off x="6422223" y="4361952"/>
            <a:ext cx="2655503" cy="2183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elcc.png"/>
          <p:cNvPicPr>
            <a:picLocks noChangeAspect="1"/>
          </p:cNvPicPr>
          <p:nvPr/>
        </p:nvPicPr>
        <p:blipFill>
          <a:blip r:embed="rId3">
            <a:extLst/>
          </a:blip>
          <a:srcRect l="0" t="0" r="48172" b="0"/>
          <a:stretch>
            <a:fillRect/>
          </a:stretch>
        </p:blipFill>
        <p:spPr>
          <a:xfrm>
            <a:off x="3213244" y="3884066"/>
            <a:ext cx="3167622" cy="3127557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 flipV="1">
            <a:off x="5591264" y="5888785"/>
            <a:ext cx="932760" cy="396979"/>
          </a:xfrm>
          <a:prstGeom prst="line">
            <a:avLst/>
          </a:prstGeom>
          <a:ln w="38100">
            <a:solidFill>
              <a:srgbClr val="000000"/>
            </a:solidFill>
            <a:bevel/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205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5353" y="3533904"/>
            <a:ext cx="2407269" cy="3248746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/>
        </p:nvSpPr>
        <p:spPr>
          <a:xfrm>
            <a:off x="7018630" y="4376143"/>
            <a:ext cx="193614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MPPC(光検出器)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高速荷電粒子が停止する際に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大きなエネルギー損失</a:t>
            </a:r>
            <a:r>
              <a:t>が発生</a:t>
            </a:r>
            <a:br/>
            <a:r>
              <a:rPr>
                <a:solidFill>
                  <a:srgbClr val="535353"/>
                </a:solidFill>
              </a:rPr>
              <a:t>➡ </a:t>
            </a:r>
            <a:r>
              <a:t>局所的に多くの電離電子が発生する</a:t>
            </a:r>
          </a:p>
          <a:p>
            <a:pPr/>
            <a:r>
              <a:t>ドリフト中の電子の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拡散が大きい </a:t>
            </a:r>
            <a:r>
              <a:rPr>
                <a:solidFill>
                  <a:srgbClr val="535353"/>
                </a:solidFill>
              </a:rPr>
              <a:t>➡</a:t>
            </a:r>
            <a:r>
              <a:t> 電子数個の入射も多い</a:t>
            </a:r>
          </a:p>
          <a:p>
            <a:pPr/>
          </a:p>
        </p:txBody>
      </p:sp>
      <p:sp>
        <p:nvSpPr>
          <p:cNvPr id="209" name="Shape 209"/>
          <p:cNvSpPr/>
          <p:nvPr>
            <p:ph type="title"/>
          </p:nvPr>
        </p:nvSpPr>
        <p:spPr>
          <a:xfrm>
            <a:off x="212610" y="372371"/>
            <a:ext cx="8229601" cy="806404"/>
          </a:xfrm>
          <a:prstGeom prst="rect">
            <a:avLst/>
          </a:prstGeom>
        </p:spPr>
        <p:txBody>
          <a:bodyPr/>
          <a:lstStyle/>
          <a:p>
            <a:pPr/>
            <a:r>
              <a:t>検出器の1セルに入射する電子数</a:t>
            </a:r>
          </a:p>
        </p:txBody>
      </p:sp>
      <p:sp>
        <p:nvSpPr>
          <p:cNvPr id="210" name="Shape 21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21" name="Group 221"/>
          <p:cNvGrpSpPr/>
          <p:nvPr/>
        </p:nvGrpSpPr>
        <p:grpSpPr>
          <a:xfrm>
            <a:off x="4487681" y="3160853"/>
            <a:ext cx="4787650" cy="3650991"/>
            <a:chOff x="-59754" y="0"/>
            <a:chExt cx="4787649" cy="3650990"/>
          </a:xfrm>
        </p:grpSpPr>
        <p:pic>
          <p:nvPicPr>
            <p:cNvPr id="211" name="photon_weighted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4789" r="0" b="0"/>
            <a:stretch>
              <a:fillRect/>
            </a:stretch>
          </p:blipFill>
          <p:spPr>
            <a:xfrm>
              <a:off x="0" y="108932"/>
              <a:ext cx="4727896" cy="30633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" name="photon_weighted2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684" t="4586" r="3376" b="0"/>
            <a:stretch>
              <a:fillRect/>
            </a:stretch>
          </p:blipFill>
          <p:spPr>
            <a:xfrm>
              <a:off x="1655175" y="0"/>
              <a:ext cx="2825008" cy="203947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96096" dir="3279580">
                <a:srgbClr val="000000">
                  <a:alpha val="55247"/>
                </a:srgbClr>
              </a:outerShdw>
            </a:effectLst>
          </p:spPr>
        </p:pic>
        <p:sp>
          <p:nvSpPr>
            <p:cNvPr id="213" name="Shape 213"/>
            <p:cNvSpPr/>
            <p:nvPr/>
          </p:nvSpPr>
          <p:spPr>
            <a:xfrm>
              <a:off x="3282620" y="218205"/>
              <a:ext cx="789941" cy="320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拡大図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710364" y="308843"/>
              <a:ext cx="158404" cy="1193255"/>
            </a:xfrm>
            <a:prstGeom prst="rect">
              <a:avLst/>
            </a:prstGeom>
            <a:noFill/>
            <a:ln w="25400" cap="flat">
              <a:solidFill>
                <a:schemeClr val="accent2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5" name="Shape 215"/>
            <p:cNvSpPr/>
            <p:nvPr/>
          </p:nvSpPr>
          <p:spPr>
            <a:xfrm flipV="1">
              <a:off x="850064" y="126663"/>
              <a:ext cx="1118571" cy="174676"/>
            </a:xfrm>
            <a:prstGeom prst="line">
              <a:avLst/>
            </a:prstGeom>
            <a:noFill/>
            <a:ln w="254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6" name="Shape 216"/>
            <p:cNvSpPr/>
            <p:nvPr/>
          </p:nvSpPr>
          <p:spPr>
            <a:xfrm>
              <a:off x="850064" y="1482438"/>
              <a:ext cx="1051697" cy="237439"/>
            </a:xfrm>
            <a:prstGeom prst="line">
              <a:avLst/>
            </a:prstGeom>
            <a:noFill/>
            <a:ln w="254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7" name="Shape 217"/>
            <p:cNvSpPr/>
            <p:nvPr/>
          </p:nvSpPr>
          <p:spPr>
            <a:xfrm>
              <a:off x="1916864" y="128665"/>
              <a:ext cx="2197597" cy="1622525"/>
            </a:xfrm>
            <a:prstGeom prst="rect">
              <a:avLst/>
            </a:prstGeom>
            <a:noFill/>
            <a:ln w="50800" cap="flat">
              <a:solidFill>
                <a:schemeClr val="accent2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8" name="Shape 218"/>
            <p:cNvSpPr/>
            <p:nvPr/>
          </p:nvSpPr>
          <p:spPr>
            <a:xfrm>
              <a:off x="1836135" y="1768639"/>
              <a:ext cx="2624456" cy="26924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/>
              </a:lvl1pPr>
            </a:lstStyle>
            <a:p>
              <a:pPr/>
              <a:r>
                <a:t>0     500  1000  1500  2000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619746" y="2726243"/>
              <a:ext cx="3275738" cy="269240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400"/>
              </a:lvl1pPr>
            </a:lstStyle>
            <a:p>
              <a:pPr/>
              <a:r>
                <a:t>0          10000      20000      30000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-59755" y="3000750"/>
              <a:ext cx="4634739" cy="650241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lnSpc>
                  <a:spcPct val="70000"/>
                </a:lnSpc>
                <a:defRPr sz="2000"/>
              </a:pPr>
              <a:r>
                <a:t>各MPPCに1us間に入射する光子数分布</a:t>
              </a:r>
              <a:br/>
              <a:r>
                <a:t>(光子数で荷重したもの)</a:t>
              </a:r>
            </a:p>
          </p:txBody>
        </p:sp>
      </p:grpSp>
      <p:pic>
        <p:nvPicPr>
          <p:cNvPr id="222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2966" y="3060592"/>
            <a:ext cx="4070617" cy="3229947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/>
          <p:nvPr/>
        </p:nvSpPr>
        <p:spPr>
          <a:xfrm>
            <a:off x="1600200" y="6069481"/>
            <a:ext cx="566540" cy="806404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4" name="Shape 224"/>
          <p:cNvSpPr/>
          <p:nvPr/>
        </p:nvSpPr>
        <p:spPr>
          <a:xfrm>
            <a:off x="709180" y="6147563"/>
            <a:ext cx="315214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70000"/>
              </a:lnSpc>
              <a:defRPr sz="2000"/>
            </a:pPr>
            <a:r>
              <a:t>検出器到達時の</a:t>
            </a:r>
            <a:br/>
            <a:r>
              <a:t>典型的な電離電子の広がり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6850195" y="4588680"/>
            <a:ext cx="2677578" cy="2660711"/>
          </a:xfrm>
          <a:prstGeom prst="rect">
            <a:avLst/>
          </a:prstGeom>
          <a:solidFill>
            <a:srgbClr val="BA8447">
              <a:alpha val="63693"/>
            </a:srgbClr>
          </a:solidFill>
          <a:ln w="25400">
            <a:solidFill>
              <a:srgbClr val="000000">
                <a:alpha val="63693"/>
              </a:srgbClr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7" name="Shape 2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20 〜 35,000個</a:t>
            </a:r>
            <a:r>
              <a:rPr spc="-46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/</a:t>
            </a:r>
            <a:r>
              <a:rPr spc="-23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μ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s</a:t>
            </a:r>
            <a:r>
              <a:t>の光子数の正確な測定</a:t>
            </a:r>
          </a:p>
          <a:p>
            <a:pPr lvl="1"/>
            <a:r>
              <a:t>3桁のダイナミックレンジが必要</a:t>
            </a:r>
          </a:p>
          <a:p>
            <a:pPr>
              <a:spcBef>
                <a:spcPts val="2000"/>
              </a:spcBef>
            </a:pPr>
            <a:r>
              <a:t>最大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15</a:t>
            </a:r>
            <a:r>
              <a:rPr spc="-230"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0μ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s</a:t>
            </a:r>
            <a:r>
              <a:t>継続する信号の読み出し</a:t>
            </a:r>
          </a:p>
          <a:p>
            <a:pPr>
              <a:spcBef>
                <a:spcPts val="2000"/>
              </a:spcBef>
            </a:pPr>
            <a:r>
              <a:t>キャリブレーションのための</a:t>
            </a:r>
            <a:br/>
            <a:r>
              <a:t>MPPCの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1光子波形</a:t>
            </a:r>
            <a:r>
              <a:t>(約40ns)の測定</a:t>
            </a:r>
          </a:p>
          <a:p>
            <a:pPr>
              <a:spcBef>
                <a:spcPts val="2000"/>
              </a:spcBef>
            </a:pPr>
            <a:r>
              <a:t>50個/boardのMPPCへの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電源供給</a:t>
            </a:r>
            <a:b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</a:br>
            <a:r>
              <a:t>および各MPPCへの</a:t>
            </a: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個別の微調整</a:t>
            </a:r>
          </a:p>
          <a:p>
            <a:pPr>
              <a:spcBef>
                <a:spcPts val="2000"/>
              </a:spcBef>
              <a:defRPr>
                <a:solidFill>
                  <a:schemeClr val="accent2"/>
                </a:solidFill>
              </a:defRPr>
            </a:pP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低コスト</a:t>
            </a:r>
          </a:p>
        </p:txBody>
      </p:sp>
      <p:sp>
        <p:nvSpPr>
          <p:cNvPr id="228" name="Shape 2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読み出し回路への要求</a:t>
            </a:r>
          </a:p>
        </p:txBody>
      </p:sp>
      <p:sp>
        <p:nvSpPr>
          <p:cNvPr id="229" name="Shape 22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0" name="Shape 230"/>
          <p:cNvSpPr/>
          <p:nvPr/>
        </p:nvSpPr>
        <p:spPr>
          <a:xfrm rot="5400000">
            <a:off x="6775436" y="4620456"/>
            <a:ext cx="1459320" cy="1324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AA7942"/>
            </a:solidFill>
            <a:beve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1" name="Shape 231"/>
          <p:cNvSpPr/>
          <p:nvPr/>
        </p:nvSpPr>
        <p:spPr>
          <a:xfrm>
            <a:off x="5831521" y="2590385"/>
            <a:ext cx="3091120" cy="1318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3452" y="21600"/>
                </a:lnTo>
                <a:lnTo>
                  <a:pt x="3959" y="18746"/>
                </a:lnTo>
                <a:lnTo>
                  <a:pt x="5005" y="9418"/>
                </a:lnTo>
                <a:lnTo>
                  <a:pt x="5962" y="0"/>
                </a:lnTo>
                <a:lnTo>
                  <a:pt x="7144" y="5597"/>
                </a:lnTo>
                <a:lnTo>
                  <a:pt x="9210" y="12881"/>
                </a:lnTo>
                <a:lnTo>
                  <a:pt x="10974" y="8095"/>
                </a:lnTo>
                <a:lnTo>
                  <a:pt x="12619" y="15895"/>
                </a:lnTo>
                <a:lnTo>
                  <a:pt x="13737" y="21390"/>
                </a:lnTo>
                <a:lnTo>
                  <a:pt x="16298" y="21390"/>
                </a:lnTo>
                <a:lnTo>
                  <a:pt x="18065" y="13004"/>
                </a:lnTo>
                <a:lnTo>
                  <a:pt x="19615" y="21515"/>
                </a:lnTo>
                <a:lnTo>
                  <a:pt x="21600" y="21515"/>
                </a:lnTo>
              </a:path>
            </a:pathLst>
          </a:custGeom>
          <a:ln w="50800">
            <a:solidFill>
              <a:schemeClr val="accent1"/>
            </a:solidFill>
            <a:bevel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2" name="Shape 232"/>
          <p:cNvSpPr/>
          <p:nvPr/>
        </p:nvSpPr>
        <p:spPr>
          <a:xfrm>
            <a:off x="6315593" y="3996849"/>
            <a:ext cx="1472021" cy="1"/>
          </a:xfrm>
          <a:prstGeom prst="line">
            <a:avLst/>
          </a:prstGeom>
          <a:ln w="38100">
            <a:solidFill>
              <a:srgbClr val="000000"/>
            </a:solidFill>
            <a:bevel/>
            <a:headEnd type="triangle"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3" name="Shape 233"/>
          <p:cNvSpPr/>
          <p:nvPr/>
        </p:nvSpPr>
        <p:spPr>
          <a:xfrm>
            <a:off x="6611830" y="4029530"/>
            <a:ext cx="1452373" cy="34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/>
            </a:pPr>
            <a:r>
              <a:t>最大15</a:t>
            </a:r>
            <a:r>
              <a:rPr spc="-200"/>
              <a:t>0μ</a:t>
            </a:r>
            <a:r>
              <a:t>s</a:t>
            </a:r>
          </a:p>
        </p:txBody>
      </p:sp>
      <p:sp>
        <p:nvSpPr>
          <p:cNvPr id="234" name="Shape 234"/>
          <p:cNvSpPr/>
          <p:nvPr/>
        </p:nvSpPr>
        <p:spPr>
          <a:xfrm>
            <a:off x="8277676" y="4553013"/>
            <a:ext cx="1639982" cy="1"/>
          </a:xfrm>
          <a:prstGeom prst="line">
            <a:avLst/>
          </a:prstGeom>
          <a:ln w="50800">
            <a:solidFill>
              <a:srgbClr val="AA7942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5" name="Shape 235"/>
          <p:cNvSpPr/>
          <p:nvPr/>
        </p:nvSpPr>
        <p:spPr>
          <a:xfrm>
            <a:off x="6837726" y="6135880"/>
            <a:ext cx="1" cy="1192621"/>
          </a:xfrm>
          <a:prstGeom prst="line">
            <a:avLst/>
          </a:prstGeom>
          <a:ln w="50800">
            <a:solidFill>
              <a:srgbClr val="AA7942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36" name="Shape 236"/>
          <p:cNvSpPr/>
          <p:nvPr/>
        </p:nvSpPr>
        <p:spPr>
          <a:xfrm>
            <a:off x="7045752" y="4818778"/>
            <a:ext cx="442880" cy="442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7" name="Shape 237"/>
          <p:cNvSpPr/>
          <p:nvPr/>
        </p:nvSpPr>
        <p:spPr>
          <a:xfrm>
            <a:off x="7045752" y="5517278"/>
            <a:ext cx="442880" cy="442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8" name="Shape 238"/>
          <p:cNvSpPr/>
          <p:nvPr/>
        </p:nvSpPr>
        <p:spPr>
          <a:xfrm>
            <a:off x="7045752" y="6215778"/>
            <a:ext cx="442880" cy="442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9" name="Shape 239"/>
          <p:cNvSpPr/>
          <p:nvPr/>
        </p:nvSpPr>
        <p:spPr>
          <a:xfrm>
            <a:off x="7718852" y="4818778"/>
            <a:ext cx="442880" cy="442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0" name="Shape 240"/>
          <p:cNvSpPr/>
          <p:nvPr/>
        </p:nvSpPr>
        <p:spPr>
          <a:xfrm>
            <a:off x="7718852" y="5517278"/>
            <a:ext cx="442880" cy="442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1" name="Shape 241"/>
          <p:cNvSpPr/>
          <p:nvPr/>
        </p:nvSpPr>
        <p:spPr>
          <a:xfrm>
            <a:off x="7718852" y="6215778"/>
            <a:ext cx="442880" cy="442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2" name="Shape 242"/>
          <p:cNvSpPr/>
          <p:nvPr/>
        </p:nvSpPr>
        <p:spPr>
          <a:xfrm>
            <a:off x="8391952" y="4818778"/>
            <a:ext cx="442880" cy="442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3" name="Shape 243"/>
          <p:cNvSpPr/>
          <p:nvPr/>
        </p:nvSpPr>
        <p:spPr>
          <a:xfrm>
            <a:off x="8391952" y="5517278"/>
            <a:ext cx="442880" cy="442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4" name="Shape 244"/>
          <p:cNvSpPr/>
          <p:nvPr/>
        </p:nvSpPr>
        <p:spPr>
          <a:xfrm>
            <a:off x="8391952" y="6215778"/>
            <a:ext cx="442880" cy="442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5" name="Shape 245"/>
          <p:cNvSpPr/>
          <p:nvPr/>
        </p:nvSpPr>
        <p:spPr>
          <a:xfrm flipV="1">
            <a:off x="7864994" y="2594422"/>
            <a:ext cx="1" cy="1315606"/>
          </a:xfrm>
          <a:prstGeom prst="line">
            <a:avLst/>
          </a:prstGeom>
          <a:ln w="38100">
            <a:solidFill>
              <a:srgbClr val="000000"/>
            </a:solidFill>
            <a:bevel/>
            <a:headEnd type="triangle"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6" name="Shape 246"/>
          <p:cNvSpPr/>
          <p:nvPr/>
        </p:nvSpPr>
        <p:spPr>
          <a:xfrm>
            <a:off x="6857248" y="2138784"/>
            <a:ext cx="201549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/>
            <a:r>
              <a:t>最大35,000光子</a:t>
            </a:r>
          </a:p>
        </p:txBody>
      </p:sp>
      <p:sp>
        <p:nvSpPr>
          <p:cNvPr id="247" name="Shape 247"/>
          <p:cNvSpPr/>
          <p:nvPr/>
        </p:nvSpPr>
        <p:spPr>
          <a:xfrm>
            <a:off x="6404493" y="2564425"/>
            <a:ext cx="1732223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8" name="Shape 248"/>
          <p:cNvSpPr/>
          <p:nvPr/>
        </p:nvSpPr>
        <p:spPr>
          <a:xfrm>
            <a:off x="7110544" y="4849030"/>
            <a:ext cx="313295" cy="2946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9" name="Shape 249"/>
          <p:cNvSpPr/>
          <p:nvPr/>
        </p:nvSpPr>
        <p:spPr>
          <a:xfrm>
            <a:off x="7783644" y="4849030"/>
            <a:ext cx="313295" cy="2946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0" name="Shape 250"/>
          <p:cNvSpPr/>
          <p:nvPr/>
        </p:nvSpPr>
        <p:spPr>
          <a:xfrm>
            <a:off x="8456744" y="4849030"/>
            <a:ext cx="313295" cy="2946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1" name="Shape 251"/>
          <p:cNvSpPr/>
          <p:nvPr/>
        </p:nvSpPr>
        <p:spPr>
          <a:xfrm>
            <a:off x="7110545" y="5560230"/>
            <a:ext cx="313295" cy="2946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2" name="Shape 252"/>
          <p:cNvSpPr/>
          <p:nvPr/>
        </p:nvSpPr>
        <p:spPr>
          <a:xfrm>
            <a:off x="7783645" y="5560230"/>
            <a:ext cx="313295" cy="2946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3" name="Shape 253"/>
          <p:cNvSpPr/>
          <p:nvPr/>
        </p:nvSpPr>
        <p:spPr>
          <a:xfrm>
            <a:off x="8456745" y="5560230"/>
            <a:ext cx="313295" cy="2946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4" name="Shape 254"/>
          <p:cNvSpPr/>
          <p:nvPr/>
        </p:nvSpPr>
        <p:spPr>
          <a:xfrm>
            <a:off x="7110544" y="6271430"/>
            <a:ext cx="313295" cy="2946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Shape 255"/>
          <p:cNvSpPr/>
          <p:nvPr/>
        </p:nvSpPr>
        <p:spPr>
          <a:xfrm>
            <a:off x="7783644" y="6271430"/>
            <a:ext cx="313295" cy="2946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6" name="Shape 256"/>
          <p:cNvSpPr/>
          <p:nvPr/>
        </p:nvSpPr>
        <p:spPr>
          <a:xfrm>
            <a:off x="8456744" y="6271430"/>
            <a:ext cx="313295" cy="2946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57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949476">
            <a:off x="5950878" y="4152914"/>
            <a:ext cx="1166532" cy="1014581"/>
          </a:xfrm>
          <a:prstGeom prst="rect">
            <a:avLst/>
          </a:prstGeom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pic>
      <p:sp>
        <p:nvSpPr>
          <p:cNvPr id="258" name="Shape 258"/>
          <p:cNvSpPr/>
          <p:nvPr/>
        </p:nvSpPr>
        <p:spPr>
          <a:xfrm>
            <a:off x="9030155" y="4818778"/>
            <a:ext cx="442881" cy="442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9" name="Shape 259"/>
          <p:cNvSpPr/>
          <p:nvPr/>
        </p:nvSpPr>
        <p:spPr>
          <a:xfrm>
            <a:off x="9030155" y="5517278"/>
            <a:ext cx="442881" cy="442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0" name="Shape 260"/>
          <p:cNvSpPr/>
          <p:nvPr/>
        </p:nvSpPr>
        <p:spPr>
          <a:xfrm>
            <a:off x="9030155" y="6215778"/>
            <a:ext cx="442881" cy="44288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1" name="Shape 261"/>
          <p:cNvSpPr/>
          <p:nvPr/>
        </p:nvSpPr>
        <p:spPr>
          <a:xfrm>
            <a:off x="9094948" y="4849030"/>
            <a:ext cx="313295" cy="2946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2" name="Shape 262"/>
          <p:cNvSpPr/>
          <p:nvPr/>
        </p:nvSpPr>
        <p:spPr>
          <a:xfrm>
            <a:off x="9094948" y="5560230"/>
            <a:ext cx="313295" cy="2946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63" name="Shape 263"/>
          <p:cNvSpPr/>
          <p:nvPr/>
        </p:nvSpPr>
        <p:spPr>
          <a:xfrm>
            <a:off x="9094948" y="6271430"/>
            <a:ext cx="313295" cy="294641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読み出し回路の構成</a:t>
            </a:r>
          </a:p>
        </p:txBody>
      </p:sp>
      <p:sp>
        <p:nvSpPr>
          <p:cNvPr id="266" name="Shape 26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7" name="Shape 2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エネルギー測定用</a:t>
            </a:r>
            <a:r>
              <a:t>ADC</a:t>
            </a:r>
            <a:r>
              <a:rPr sz="2100"/>
              <a:t>(低速(1MHz), 12bit)    </a:t>
            </a:r>
            <a:r>
              <a:t>：1個 /ch</a:t>
            </a:r>
          </a:p>
          <a:p>
            <a:pPr/>
            <a:r>
              <a:rPr spc="-161"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キャリブレーション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用</a:t>
            </a:r>
            <a:r>
              <a:t>ADC</a:t>
            </a:r>
            <a:r>
              <a:rPr sz="2100"/>
              <a:t>(高速</a:t>
            </a:r>
            <a:r>
              <a:rPr spc="-84" sz="2100"/>
              <a:t>(50MHz),12bit</a:t>
            </a:r>
            <a:r>
              <a:rPr sz="2100"/>
              <a:t>)</a:t>
            </a:r>
            <a:r>
              <a:t>：1個 /8ch</a:t>
            </a:r>
          </a:p>
          <a:p>
            <a:pPr/>
          </a:p>
        </p:txBody>
      </p:sp>
      <p:grpSp>
        <p:nvGrpSpPr>
          <p:cNvPr id="327" name="Group 327"/>
          <p:cNvGrpSpPr/>
          <p:nvPr/>
        </p:nvGrpSpPr>
        <p:grpSpPr>
          <a:xfrm>
            <a:off x="919592" y="2754910"/>
            <a:ext cx="7304816" cy="3875870"/>
            <a:chOff x="0" y="0"/>
            <a:chExt cx="7304815" cy="3875868"/>
          </a:xfrm>
        </p:grpSpPr>
        <p:sp>
          <p:nvSpPr>
            <p:cNvPr id="268" name="Shape 268"/>
            <p:cNvSpPr/>
            <p:nvPr/>
          </p:nvSpPr>
          <p:spPr>
            <a:xfrm>
              <a:off x="1018254" y="0"/>
              <a:ext cx="5487666" cy="3875869"/>
            </a:xfrm>
            <a:prstGeom prst="rect">
              <a:avLst/>
            </a:prstGeom>
            <a:solidFill>
              <a:srgbClr val="70BF41">
                <a:alpha val="13000"/>
              </a:srgbClr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139700" dist="152400" dir="2700000">
                <a:srgbClr val="000000">
                  <a:alpha val="50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69" name="Shape 269"/>
            <p:cNvSpPr/>
            <p:nvPr/>
          </p:nvSpPr>
          <p:spPr>
            <a:xfrm>
              <a:off x="1160795" y="1159822"/>
              <a:ext cx="2284881" cy="1"/>
            </a:xfrm>
            <a:prstGeom prst="line">
              <a:avLst/>
            </a:prstGeom>
            <a:noFill/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70" name="Shape 270"/>
            <p:cNvSpPr/>
            <p:nvPr/>
          </p:nvSpPr>
          <p:spPr>
            <a:xfrm>
              <a:off x="1206558" y="1209989"/>
              <a:ext cx="2239118" cy="1"/>
            </a:xfrm>
            <a:prstGeom prst="line">
              <a:avLst/>
            </a:prstGeom>
            <a:noFill/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71" name="Shape 271"/>
            <p:cNvSpPr/>
            <p:nvPr/>
          </p:nvSpPr>
          <p:spPr>
            <a:xfrm>
              <a:off x="1260951" y="1261450"/>
              <a:ext cx="2184725" cy="1"/>
            </a:xfrm>
            <a:prstGeom prst="line">
              <a:avLst/>
            </a:prstGeom>
            <a:noFill/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72" name="Shape 272"/>
            <p:cNvSpPr/>
            <p:nvPr/>
          </p:nvSpPr>
          <p:spPr>
            <a:xfrm>
              <a:off x="1184359" y="1420104"/>
              <a:ext cx="2261317" cy="7545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lnSpc>
                  <a:spcPct val="50000"/>
                </a:lnSpc>
                <a:defRPr b="1" spc="-170" sz="1700">
                  <a:solidFill>
                    <a:schemeClr val="accent1">
                      <a:satOff val="-4409"/>
                      <a:lumOff val="-10509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キャリブレーション部</a:t>
              </a:r>
            </a:p>
            <a:p>
              <a:pPr algn="ctr" defTabSz="410765">
                <a:lnSpc>
                  <a:spcPct val="50000"/>
                </a:lnSpc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50MHz ,1p.e.〜</a:t>
              </a:r>
            </a:p>
          </p:txBody>
        </p:sp>
        <p:sp>
          <p:nvSpPr>
            <p:cNvPr id="273" name="Shape 273"/>
            <p:cNvSpPr/>
            <p:nvPr/>
          </p:nvSpPr>
          <p:spPr>
            <a:xfrm>
              <a:off x="1383415" y="648971"/>
              <a:ext cx="1885404" cy="5663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lnSpc>
                  <a:spcPct val="50000"/>
                </a:lnSpc>
                <a:defRPr b="1" sz="17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 </a:t>
              </a:r>
              <a:r>
                <a:rPr>
                  <a:solidFill>
                    <a:schemeClr val="accent2"/>
                  </a:solidFill>
                </a:rPr>
                <a:t>エネルギー測定部</a:t>
              </a:r>
            </a:p>
            <a:p>
              <a:pPr algn="ctr" defTabSz="410765">
                <a:lnSpc>
                  <a:spcPct val="50000"/>
                </a:lnSpc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1MHz, 〜10</a:t>
              </a:r>
              <a:r>
                <a:rPr baseline="31999"/>
                <a:t>5</a:t>
              </a:r>
              <a:r>
                <a:t>p.e.</a:t>
              </a:r>
            </a:p>
          </p:txBody>
        </p:sp>
        <p:sp>
          <p:nvSpPr>
            <p:cNvPr id="274" name="Shape 274"/>
            <p:cNvSpPr/>
            <p:nvPr/>
          </p:nvSpPr>
          <p:spPr>
            <a:xfrm>
              <a:off x="4068721" y="2084498"/>
              <a:ext cx="650384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75" name="Shape 275"/>
            <p:cNvSpPr/>
            <p:nvPr/>
          </p:nvSpPr>
          <p:spPr>
            <a:xfrm>
              <a:off x="5026561" y="2075568"/>
              <a:ext cx="981554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76" name="Shape 276"/>
            <p:cNvSpPr/>
            <p:nvPr/>
          </p:nvSpPr>
          <p:spPr>
            <a:xfrm>
              <a:off x="6007882" y="1545945"/>
              <a:ext cx="1" cy="528897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77" name="Shape 277"/>
            <p:cNvSpPr/>
            <p:nvPr/>
          </p:nvSpPr>
          <p:spPr>
            <a:xfrm>
              <a:off x="6339349" y="1212401"/>
              <a:ext cx="79753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78" name="Shape 278"/>
            <p:cNvSpPr/>
            <p:nvPr/>
          </p:nvSpPr>
          <p:spPr>
            <a:xfrm>
              <a:off x="6323262" y="817857"/>
              <a:ext cx="981554" cy="489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algn="ctr" defTabSz="410765">
                <a:lnSpc>
                  <a:spcPct val="80000"/>
                </a:lnSpc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SiTCP</a:t>
              </a:r>
            </a:p>
          </p:txBody>
        </p:sp>
        <p:sp>
          <p:nvSpPr>
            <p:cNvPr id="279" name="Shape 279"/>
            <p:cNvSpPr/>
            <p:nvPr/>
          </p:nvSpPr>
          <p:spPr>
            <a:xfrm>
              <a:off x="4294041" y="1062514"/>
              <a:ext cx="1410457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80" name="Shape 280"/>
            <p:cNvSpPr/>
            <p:nvPr/>
          </p:nvSpPr>
          <p:spPr>
            <a:xfrm>
              <a:off x="4462868" y="726429"/>
              <a:ext cx="1177408" cy="273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algn="ctr" defTabSz="410765">
                <a:lnSpc>
                  <a:spcPct val="80000"/>
                </a:lnSpc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Slow Control</a:t>
              </a:r>
            </a:p>
          </p:txBody>
        </p:sp>
        <p:sp>
          <p:nvSpPr>
            <p:cNvPr id="281" name="Shape 281"/>
            <p:cNvSpPr/>
            <p:nvPr/>
          </p:nvSpPr>
          <p:spPr>
            <a:xfrm>
              <a:off x="4755118" y="1426533"/>
              <a:ext cx="94045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82" name="Shape 282"/>
            <p:cNvSpPr/>
            <p:nvPr/>
          </p:nvSpPr>
          <p:spPr>
            <a:xfrm>
              <a:off x="4664531" y="1442781"/>
              <a:ext cx="1139485" cy="273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algn="ctr" defTabSz="410765">
                <a:lnSpc>
                  <a:spcPct val="80000"/>
                </a:lnSpc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CLK &amp; Trig</a:t>
              </a:r>
            </a:p>
          </p:txBody>
        </p:sp>
        <p:sp>
          <p:nvSpPr>
            <p:cNvPr id="283" name="Shape 283"/>
            <p:cNvSpPr/>
            <p:nvPr/>
          </p:nvSpPr>
          <p:spPr>
            <a:xfrm>
              <a:off x="4753698" y="1422380"/>
              <a:ext cx="1" cy="34706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088866" y="1375642"/>
              <a:ext cx="160789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85" name="Shape 285"/>
            <p:cNvSpPr/>
            <p:nvPr/>
          </p:nvSpPr>
          <p:spPr>
            <a:xfrm>
              <a:off x="4292049" y="1058623"/>
              <a:ext cx="1" cy="88217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86" name="Shape 286"/>
            <p:cNvSpPr/>
            <p:nvPr/>
          </p:nvSpPr>
          <p:spPr>
            <a:xfrm>
              <a:off x="4073210" y="1937934"/>
              <a:ext cx="209910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87" name="Shape 287"/>
            <p:cNvSpPr/>
            <p:nvPr/>
          </p:nvSpPr>
          <p:spPr>
            <a:xfrm>
              <a:off x="1204745" y="2951468"/>
              <a:ext cx="5973277" cy="1"/>
            </a:xfrm>
            <a:prstGeom prst="line">
              <a:avLst/>
            </a:prstGeom>
            <a:noFill/>
            <a:ln w="12700" cap="flat">
              <a:solidFill>
                <a:srgbClr val="B36AE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88" name="Shape 288"/>
            <p:cNvSpPr/>
            <p:nvPr/>
          </p:nvSpPr>
          <p:spPr>
            <a:xfrm>
              <a:off x="1736830" y="2395378"/>
              <a:ext cx="1232967" cy="512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lnSpc>
                  <a:spcPct val="50000"/>
                </a:lnSpc>
                <a:defRPr b="1" sz="1700">
                  <a:solidFill>
                    <a:srgbClr val="B87EDE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トリガー部</a:t>
              </a:r>
            </a:p>
            <a:p>
              <a:pPr algn="ctr" defTabSz="410765">
                <a:lnSpc>
                  <a:spcPct val="80000"/>
                </a:lnSpc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(Analog Sum)</a:t>
              </a:r>
            </a:p>
          </p:txBody>
        </p:sp>
        <p:sp>
          <p:nvSpPr>
            <p:cNvPr id="289" name="Shape 289"/>
            <p:cNvSpPr/>
            <p:nvPr/>
          </p:nvSpPr>
          <p:spPr>
            <a:xfrm>
              <a:off x="6179605" y="1538061"/>
              <a:ext cx="1" cy="124236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90" name="Shape 290"/>
            <p:cNvSpPr/>
            <p:nvPr/>
          </p:nvSpPr>
          <p:spPr>
            <a:xfrm>
              <a:off x="6502166" y="2255286"/>
              <a:ext cx="650384" cy="512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lnSpc>
                  <a:spcPct val="80000"/>
                </a:lnSpc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CLK </a:t>
              </a:r>
            </a:p>
            <a:p>
              <a:pPr algn="ctr" defTabSz="410765">
                <a:lnSpc>
                  <a:spcPct val="80000"/>
                </a:lnSpc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&amp;Trig</a:t>
              </a:r>
            </a:p>
          </p:txBody>
        </p:sp>
        <p:sp>
          <p:nvSpPr>
            <p:cNvPr id="291" name="Shape 291"/>
            <p:cNvSpPr/>
            <p:nvPr/>
          </p:nvSpPr>
          <p:spPr>
            <a:xfrm>
              <a:off x="347226" y="428092"/>
              <a:ext cx="2831222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92" name="Shape 292"/>
            <p:cNvSpPr/>
            <p:nvPr/>
          </p:nvSpPr>
          <p:spPr>
            <a:xfrm flipH="1">
              <a:off x="348153" y="425259"/>
              <a:ext cx="1" cy="51289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93" name="Shape 293"/>
            <p:cNvSpPr/>
            <p:nvPr/>
          </p:nvSpPr>
          <p:spPr>
            <a:xfrm flipH="1">
              <a:off x="348153" y="3182803"/>
              <a:ext cx="1" cy="40878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94" name="Shape 294"/>
            <p:cNvSpPr/>
            <p:nvPr/>
          </p:nvSpPr>
          <p:spPr>
            <a:xfrm>
              <a:off x="6175504" y="2778413"/>
              <a:ext cx="981553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95" name="Shape 295"/>
            <p:cNvSpPr/>
            <p:nvPr/>
          </p:nvSpPr>
          <p:spPr>
            <a:xfrm>
              <a:off x="4285229" y="1004155"/>
              <a:ext cx="1410458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96" name="Shape 296"/>
            <p:cNvSpPr/>
            <p:nvPr/>
          </p:nvSpPr>
          <p:spPr>
            <a:xfrm>
              <a:off x="4292863" y="415741"/>
              <a:ext cx="1" cy="58655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97" name="Shape 297"/>
            <p:cNvSpPr/>
            <p:nvPr/>
          </p:nvSpPr>
          <p:spPr>
            <a:xfrm>
              <a:off x="401504" y="474418"/>
              <a:ext cx="2758939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98" name="Shape 298"/>
            <p:cNvSpPr/>
            <p:nvPr/>
          </p:nvSpPr>
          <p:spPr>
            <a:xfrm flipH="1">
              <a:off x="395687" y="471585"/>
              <a:ext cx="1" cy="51289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299" name="Shape 299"/>
            <p:cNvSpPr/>
            <p:nvPr/>
          </p:nvSpPr>
          <p:spPr>
            <a:xfrm>
              <a:off x="299561" y="381766"/>
              <a:ext cx="287048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00" name="Shape 300"/>
            <p:cNvSpPr/>
            <p:nvPr/>
          </p:nvSpPr>
          <p:spPr>
            <a:xfrm flipH="1">
              <a:off x="301827" y="378933"/>
              <a:ext cx="1" cy="6503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01" name="Shape 301"/>
            <p:cNvSpPr/>
            <p:nvPr/>
          </p:nvSpPr>
          <p:spPr>
            <a:xfrm>
              <a:off x="2730190" y="248552"/>
              <a:ext cx="641455" cy="359081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algn="ctr" defTabSz="410765">
                <a:defRPr b="1"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DACs</a:t>
              </a:r>
            </a:p>
          </p:txBody>
        </p:sp>
        <p:sp>
          <p:nvSpPr>
            <p:cNvPr id="302" name="Shape 302"/>
            <p:cNvSpPr/>
            <p:nvPr/>
          </p:nvSpPr>
          <p:spPr>
            <a:xfrm>
              <a:off x="1506066" y="106780"/>
              <a:ext cx="1932945" cy="259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146" tIns="32146" rIns="32146" bIns="32146" numCol="1" anchor="t">
              <a:spAutoFit/>
            </a:bodyPr>
            <a:lstStyle>
              <a:lvl1pPr defTabSz="733398">
                <a:defRPr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HV adjustment</a:t>
              </a:r>
            </a:p>
          </p:txBody>
        </p:sp>
        <p:sp>
          <p:nvSpPr>
            <p:cNvPr id="303" name="Shape 303"/>
            <p:cNvSpPr/>
            <p:nvPr/>
          </p:nvSpPr>
          <p:spPr>
            <a:xfrm>
              <a:off x="3995716" y="1206265"/>
              <a:ext cx="1704883" cy="1"/>
            </a:xfrm>
            <a:prstGeom prst="line">
              <a:avLst/>
            </a:prstGeom>
            <a:noFill/>
            <a:ln w="12700" cap="flat">
              <a:solidFill>
                <a:srgbClr val="EC5D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04" name="Shape 304"/>
            <p:cNvSpPr/>
            <p:nvPr/>
          </p:nvSpPr>
          <p:spPr>
            <a:xfrm>
              <a:off x="4455127" y="1767589"/>
              <a:ext cx="641455" cy="641455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b="1"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ADC</a:t>
              </a:r>
              <a:br/>
              <a:r>
                <a:rPr baseline="28571" spc="-42" sz="700"/>
                <a:t>〜</a:t>
              </a:r>
              <a:r>
                <a:rPr spc="-77" sz="1100"/>
                <a:t>50MSPS</a:t>
              </a:r>
            </a:p>
          </p:txBody>
        </p:sp>
        <p:sp>
          <p:nvSpPr>
            <p:cNvPr id="305" name="Shape 305"/>
            <p:cNvSpPr/>
            <p:nvPr/>
          </p:nvSpPr>
          <p:spPr>
            <a:xfrm>
              <a:off x="4088265" y="1157226"/>
              <a:ext cx="1607894" cy="1"/>
            </a:xfrm>
            <a:prstGeom prst="line">
              <a:avLst/>
            </a:prstGeom>
            <a:noFill/>
            <a:ln w="12700" cap="flat">
              <a:solidFill>
                <a:srgbClr val="EC5D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06" name="Shape 306"/>
            <p:cNvSpPr/>
            <p:nvPr/>
          </p:nvSpPr>
          <p:spPr>
            <a:xfrm>
              <a:off x="4088265" y="1261450"/>
              <a:ext cx="1607894" cy="1"/>
            </a:xfrm>
            <a:prstGeom prst="line">
              <a:avLst/>
            </a:prstGeom>
            <a:noFill/>
            <a:ln w="12700" cap="flat">
              <a:solidFill>
                <a:srgbClr val="EC5D5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07" name="Shape 307"/>
            <p:cNvSpPr/>
            <p:nvPr/>
          </p:nvSpPr>
          <p:spPr>
            <a:xfrm>
              <a:off x="3425705" y="1754841"/>
              <a:ext cx="641454" cy="641455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algn="ctr" defTabSz="410765">
                <a:defRPr b="1" spc="-14"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Multi plexer</a:t>
              </a:r>
            </a:p>
          </p:txBody>
        </p:sp>
        <p:sp>
          <p:nvSpPr>
            <p:cNvPr id="308" name="Shape 308"/>
            <p:cNvSpPr/>
            <p:nvPr/>
          </p:nvSpPr>
          <p:spPr>
            <a:xfrm>
              <a:off x="1261813" y="2899676"/>
              <a:ext cx="2375793" cy="1"/>
            </a:xfrm>
            <a:prstGeom prst="line">
              <a:avLst/>
            </a:prstGeom>
            <a:noFill/>
            <a:ln w="12700" cap="flat">
              <a:solidFill>
                <a:srgbClr val="B36AE2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09" name="Shape 309"/>
            <p:cNvSpPr/>
            <p:nvPr/>
          </p:nvSpPr>
          <p:spPr>
            <a:xfrm>
              <a:off x="1167263" y="3002282"/>
              <a:ext cx="2284881" cy="1"/>
            </a:xfrm>
            <a:prstGeom prst="line">
              <a:avLst/>
            </a:prstGeom>
            <a:noFill/>
            <a:ln w="12700" cap="flat">
              <a:solidFill>
                <a:srgbClr val="B36AE2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10" name="Shape 310"/>
            <p:cNvSpPr/>
            <p:nvPr/>
          </p:nvSpPr>
          <p:spPr>
            <a:xfrm>
              <a:off x="3441360" y="878799"/>
              <a:ext cx="641454" cy="641455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b="1" spc="-14"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ADCs</a:t>
              </a:r>
              <a:br/>
              <a:r>
                <a:rPr baseline="42857" spc="-7" sz="700"/>
                <a:t>〜</a:t>
              </a:r>
              <a:r>
                <a:rPr spc="-11" sz="1100"/>
                <a:t>1MSPS</a:t>
              </a:r>
            </a:p>
          </p:txBody>
        </p:sp>
        <p:sp>
          <p:nvSpPr>
            <p:cNvPr id="311" name="Shape 311"/>
            <p:cNvSpPr/>
            <p:nvPr/>
          </p:nvSpPr>
          <p:spPr>
            <a:xfrm>
              <a:off x="5699521" y="891674"/>
              <a:ext cx="641454" cy="641454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algn="ctr" defTabSz="410765">
                <a:defRPr b="1"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FPGA</a:t>
              </a:r>
            </a:p>
          </p:txBody>
        </p:sp>
        <p:sp>
          <p:nvSpPr>
            <p:cNvPr id="312" name="Shape 312"/>
            <p:cNvSpPr/>
            <p:nvPr/>
          </p:nvSpPr>
          <p:spPr>
            <a:xfrm>
              <a:off x="4532226" y="3502177"/>
              <a:ext cx="1967974" cy="273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algn="ctr" defTabSz="410765">
                <a:lnSpc>
                  <a:spcPct val="80000"/>
                </a:lnSpc>
                <a:defRPr sz="1400">
                  <a:latin typeface="游ゴシック体 ボールド"/>
                  <a:ea typeface="游ゴシック体 ボールド"/>
                  <a:cs typeface="游ゴシック体 ボールド"/>
                  <a:sym typeface="游ゴシック体 ボールド"/>
                </a:defRPr>
              </a:lvl1pPr>
            </a:lstStyle>
            <a:p>
              <a:pPr/>
              <a:r>
                <a:t>a read-out circuit</a:t>
              </a:r>
            </a:p>
          </p:txBody>
        </p:sp>
        <p:sp>
          <p:nvSpPr>
            <p:cNvPr id="313" name="Shape 313"/>
            <p:cNvSpPr/>
            <p:nvPr/>
          </p:nvSpPr>
          <p:spPr>
            <a:xfrm>
              <a:off x="353508" y="3580134"/>
              <a:ext cx="2375792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14" name="Shape 314"/>
            <p:cNvSpPr/>
            <p:nvPr/>
          </p:nvSpPr>
          <p:spPr>
            <a:xfrm>
              <a:off x="3435085" y="2630884"/>
              <a:ext cx="641454" cy="641454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b="1" spc="-14"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Sum</a:t>
              </a:r>
              <a:br/>
              <a:r>
                <a:t>amp</a:t>
              </a:r>
            </a:p>
          </p:txBody>
        </p:sp>
        <p:sp>
          <p:nvSpPr>
            <p:cNvPr id="315" name="Shape 315"/>
            <p:cNvSpPr/>
            <p:nvPr/>
          </p:nvSpPr>
          <p:spPr>
            <a:xfrm>
              <a:off x="2730190" y="3400593"/>
              <a:ext cx="641455" cy="359081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algn="ctr" defTabSz="410765">
                <a:defRPr b="1" sz="14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HV</a:t>
              </a:r>
            </a:p>
          </p:txBody>
        </p:sp>
        <p:sp>
          <p:nvSpPr>
            <p:cNvPr id="316" name="Shape 316"/>
            <p:cNvSpPr/>
            <p:nvPr/>
          </p:nvSpPr>
          <p:spPr>
            <a:xfrm>
              <a:off x="3373321" y="422625"/>
              <a:ext cx="91980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17" name="Shape 317"/>
            <p:cNvSpPr/>
            <p:nvPr/>
          </p:nvSpPr>
          <p:spPr>
            <a:xfrm>
              <a:off x="357762" y="2089353"/>
              <a:ext cx="90397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18" name="Shape 318"/>
            <p:cNvSpPr/>
            <p:nvPr/>
          </p:nvSpPr>
          <p:spPr>
            <a:xfrm>
              <a:off x="397666" y="2135679"/>
              <a:ext cx="86354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19" name="Shape 319"/>
            <p:cNvSpPr/>
            <p:nvPr/>
          </p:nvSpPr>
          <p:spPr>
            <a:xfrm>
              <a:off x="366165" y="2043027"/>
              <a:ext cx="90397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20" name="Shape 320"/>
            <p:cNvSpPr/>
            <p:nvPr/>
          </p:nvSpPr>
          <p:spPr>
            <a:xfrm>
              <a:off x="0" y="756994"/>
              <a:ext cx="706445" cy="2637149"/>
            </a:xfrm>
            <a:prstGeom prst="rect">
              <a:avLst/>
            </a:prstGeom>
            <a:solidFill>
              <a:srgbClr val="DCDEE0"/>
            </a:solidFill>
            <a:ln w="317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b="1"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MPPCs</a:t>
              </a:r>
            </a:p>
            <a:p>
              <a:pPr algn="ctr" defTabSz="410765">
                <a:defRPr b="1" sz="1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(50ch)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1276006" y="2038149"/>
              <a:ext cx="2154615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22" name="Shape 322"/>
            <p:cNvSpPr/>
            <p:nvPr/>
          </p:nvSpPr>
          <p:spPr>
            <a:xfrm>
              <a:off x="1276006" y="2088316"/>
              <a:ext cx="2154615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23" name="Shape 323"/>
            <p:cNvSpPr/>
            <p:nvPr/>
          </p:nvSpPr>
          <p:spPr>
            <a:xfrm>
              <a:off x="1276006" y="2139777"/>
              <a:ext cx="2154615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24" name="Shape 324"/>
            <p:cNvSpPr/>
            <p:nvPr/>
          </p:nvSpPr>
          <p:spPr>
            <a:xfrm flipH="1">
              <a:off x="1213674" y="1206265"/>
              <a:ext cx="1" cy="174432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25" name="Shape 325"/>
            <p:cNvSpPr/>
            <p:nvPr/>
          </p:nvSpPr>
          <p:spPr>
            <a:xfrm flipH="1">
              <a:off x="1261209" y="1262543"/>
              <a:ext cx="1" cy="164391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  <p:sp>
          <p:nvSpPr>
            <p:cNvPr id="326" name="Shape 326"/>
            <p:cNvSpPr/>
            <p:nvPr/>
          </p:nvSpPr>
          <p:spPr>
            <a:xfrm flipH="1">
              <a:off x="1167349" y="1158745"/>
              <a:ext cx="1" cy="185150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1600"/>
              </a:pPr>
            </a:p>
          </p:txBody>
        </p:sp>
      </p:grpSp>
      <p:pic>
        <p:nvPicPr>
          <p:cNvPr id="331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9995" y="4468547"/>
            <a:ext cx="297857" cy="1361382"/>
          </a:xfrm>
          <a:prstGeom prst="rect">
            <a:avLst/>
          </a:prstGeom>
          <a:effectLst>
            <a:outerShdw sx="100000" sy="100000" kx="0" ky="0" algn="b" rotWithShape="0" blurRad="38100" dist="70800" dir="5400000">
              <a:srgbClr val="000000">
                <a:alpha val="68000"/>
              </a:srgbClr>
            </a:outerShdw>
          </a:effectLst>
        </p:spPr>
      </p:pic>
      <p:pic>
        <p:nvPicPr>
          <p:cNvPr id="332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2694" y="4140518"/>
            <a:ext cx="646735" cy="1752136"/>
          </a:xfrm>
          <a:prstGeom prst="rect">
            <a:avLst/>
          </a:prstGeom>
          <a:effectLst>
            <a:outerShdw sx="100000" sy="100000" kx="0" ky="0" algn="b" rotWithShape="0" blurRad="38100" dist="83500" dir="5400000">
              <a:srgbClr val="000000">
                <a:alpha val="68000"/>
              </a:srgbClr>
            </a:outerShdw>
          </a:effectLst>
        </p:spPr>
      </p:pic>
      <p:pic>
        <p:nvPicPr>
          <p:cNvPr id="330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22851" y="5761990"/>
            <a:ext cx="1761491" cy="497840"/>
          </a:xfrm>
          <a:prstGeom prst="rect">
            <a:avLst/>
          </a:prstGeom>
          <a:effectLst>
            <a:outerShdw sx="100000" sy="100000" kx="0" ky="0" algn="b" rotWithShape="0" blurRad="38100" dist="83500" dir="5400000">
              <a:srgbClr val="000000">
                <a:alpha val="48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MPPCからの信号をADCに最適な波形に整形する</a:t>
            </a:r>
          </a:p>
          <a:p>
            <a:pPr lvl="1"/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高エネルギー分解能</a:t>
            </a:r>
            <a:r>
              <a:t>を達成するために</a:t>
            </a:r>
            <a:r>
              <a:t>最も大切</a:t>
            </a:r>
            <a:r>
              <a:t>な部分</a:t>
            </a:r>
          </a:p>
          <a:p>
            <a:pPr/>
            <a:r>
              <a:t>2種類の方法で評価</a:t>
            </a:r>
          </a:p>
          <a:p>
            <a:pPr lvl="1"/>
            <a:r>
              <a:t>シミュレーションから求めた </a:t>
            </a:r>
            <a:r>
              <a:rPr spc="-230"/>
              <a:t>0</a:t>
            </a:r>
            <a:r>
              <a:rPr spc="-920"/>
              <a:t>ν</a:t>
            </a:r>
            <a:r>
              <a:rPr spc="-690"/>
              <a:t>β</a:t>
            </a:r>
            <a:r>
              <a:rPr spc="-460"/>
              <a:t>β</a:t>
            </a:r>
            <a:r>
              <a:t>崩壊信号を用いて</a:t>
            </a:r>
            <a:b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</a:b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回路シミュレータ</a:t>
            </a:r>
            <a:r>
              <a:t>で過渡応答を調べる</a:t>
            </a:r>
          </a:p>
          <a:p>
            <a:pPr lvl="1">
              <a:spcBef>
                <a:spcPts val="600"/>
              </a:spcBef>
            </a:pPr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試作機</a:t>
            </a:r>
            <a:r>
              <a:t>を作製し、矩形波の入力やMPPCの測定を行うことで、回路の性能を評価した</a:t>
            </a:r>
          </a:p>
          <a:p>
            <a:pPr/>
          </a:p>
        </p:txBody>
      </p:sp>
      <p:sp>
        <p:nvSpPr>
          <p:cNvPr id="335" name="Shape 3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アナログ部の評価</a:t>
            </a:r>
          </a:p>
        </p:txBody>
      </p:sp>
      <p:sp>
        <p:nvSpPr>
          <p:cNvPr id="336" name="Shape 33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37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1784" y="4520003"/>
            <a:ext cx="6357221" cy="2426574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>
            <a:off x="6678546" y="4785437"/>
            <a:ext cx="193294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エネルギー測定部</a:t>
            </a:r>
          </a:p>
        </p:txBody>
      </p:sp>
      <p:sp>
        <p:nvSpPr>
          <p:cNvPr id="339" name="Shape 339"/>
          <p:cNvSpPr/>
          <p:nvPr/>
        </p:nvSpPr>
        <p:spPr>
          <a:xfrm>
            <a:off x="6678547" y="5437677"/>
            <a:ext cx="239014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キャリブレーション部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Geant4とGarfield++を用いて</a:t>
            </a:r>
            <a:r>
              <a:rPr spc="-230"/>
              <a:t>0</a:t>
            </a:r>
            <a:r>
              <a:rPr spc="-920"/>
              <a:t>ν</a:t>
            </a:r>
            <a:r>
              <a:rPr spc="-690"/>
              <a:t>β</a:t>
            </a:r>
            <a:r>
              <a:rPr spc="-460"/>
              <a:t>β</a:t>
            </a:r>
            <a:r>
              <a:t>崩壊をシミュレート</a:t>
            </a:r>
          </a:p>
          <a:p>
            <a:pPr lvl="1"/>
            <a:r>
              <a:t>MPPCの出力波形(回路への入力波形)を算出</a:t>
            </a:r>
          </a:p>
          <a:p>
            <a:pPr/>
            <a:r>
              <a:rPr>
                <a:solidFill>
                  <a:schemeClr val="accent2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PSPICE</a:t>
            </a:r>
            <a:r>
              <a:t>を用いて</a:t>
            </a:r>
            <a:br/>
            <a:r>
              <a:t>回路の過渡応答を</a:t>
            </a:r>
            <a:br/>
            <a:r>
              <a:t>シミュレート</a:t>
            </a:r>
          </a:p>
          <a:p>
            <a:pPr lvl="1"/>
            <a:r>
              <a:t>典型的な波形</a:t>
            </a:r>
          </a:p>
          <a:p>
            <a:pPr/>
          </a:p>
          <a:p>
            <a:pPr/>
            <a:r>
              <a:t>波形を1usごとに</a:t>
            </a:r>
            <a:br/>
            <a:r>
              <a:t>サンプリングし、</a:t>
            </a:r>
            <a:br/>
            <a:r>
              <a:t>12bitでデジタル化</a:t>
            </a:r>
            <a:br/>
            <a:r>
              <a:t>(エネルギー測定部)</a:t>
            </a:r>
          </a:p>
        </p:txBody>
      </p:sp>
      <p:sp>
        <p:nvSpPr>
          <p:cNvPr id="344" name="Shape 3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シュミュレーションの概要</a:t>
            </a:r>
          </a:p>
        </p:txBody>
      </p:sp>
      <p:sp>
        <p:nvSpPr>
          <p:cNvPr id="345" name="Shape 34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46" name="FADC6_eventdiaplay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12098" y="2523713"/>
            <a:ext cx="5682686" cy="4430122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Shape 347"/>
          <p:cNvSpPr/>
          <p:nvPr/>
        </p:nvSpPr>
        <p:spPr>
          <a:xfrm>
            <a:off x="7315008" y="5425826"/>
            <a:ext cx="179070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lnSpc>
                <a:spcPct val="80000"/>
              </a:lnSpc>
              <a:defRPr sz="2200">
                <a:solidFill>
                  <a:srgbClr val="7FF257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回路への入力</a:t>
            </a:r>
          </a:p>
        </p:txBody>
      </p:sp>
      <p:sp>
        <p:nvSpPr>
          <p:cNvPr id="348" name="Shape 348"/>
          <p:cNvSpPr/>
          <p:nvPr/>
        </p:nvSpPr>
        <p:spPr>
          <a:xfrm>
            <a:off x="5355363" y="4685402"/>
            <a:ext cx="374650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lnSpc>
                <a:spcPct val="80000"/>
              </a:lnSpc>
              <a:defRPr sz="2200">
                <a:solidFill>
                  <a:srgbClr val="5E4DFC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rPr spc="-219"/>
              <a:t>キャリブレーション部</a:t>
            </a:r>
            <a:r>
              <a:t>への出力</a:t>
            </a:r>
          </a:p>
        </p:txBody>
      </p:sp>
      <p:sp>
        <p:nvSpPr>
          <p:cNvPr id="349" name="Shape 349"/>
          <p:cNvSpPr/>
          <p:nvPr/>
        </p:nvSpPr>
        <p:spPr>
          <a:xfrm>
            <a:off x="5638608" y="5081014"/>
            <a:ext cx="346710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lnSpc>
                <a:spcPct val="80000"/>
              </a:lnSpc>
              <a:defRPr sz="2200">
                <a:solidFill>
                  <a:srgbClr val="EA5153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pPr/>
            <a:r>
              <a:t>エネルギー測定部への出力</a:t>
            </a:r>
          </a:p>
        </p:txBody>
      </p:sp>
      <p:pic>
        <p:nvPicPr>
          <p:cNvPr id="350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32100" y="3671732"/>
            <a:ext cx="930376" cy="377635"/>
          </a:xfrm>
          <a:prstGeom prst="rect">
            <a:avLst/>
          </a:prstGeom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