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43463" cy="42773600"/>
  <p:notesSz cx="6735763" cy="9866313"/>
  <p:defaultTextStyle>
    <a:defPPr>
      <a:defRPr lang="ja-JP"/>
    </a:defPPr>
    <a:lvl1pPr marL="0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1"/>
    <a:srgbClr val="0000FF"/>
    <a:srgbClr val="F1A9A9"/>
    <a:srgbClr val="009900"/>
    <a:srgbClr val="008000"/>
    <a:srgbClr val="00FF00"/>
    <a:srgbClr val="00FFFF"/>
    <a:srgbClr val="FF33CC"/>
    <a:srgbClr val="FFE8DD"/>
    <a:srgbClr val="A89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39" autoAdjust="0"/>
  </p:normalViewPr>
  <p:slideViewPr>
    <p:cSldViewPr>
      <p:cViewPr>
        <p:scale>
          <a:sx n="30" d="100"/>
          <a:sy n="30" d="100"/>
        </p:scale>
        <p:origin x="-300" y="4386"/>
      </p:cViewPr>
      <p:guideLst>
        <p:guide orient="horz" pos="13473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4EF4E-4599-4629-AABC-789B81AFC109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AA93-2849-4B4E-AFCD-C8F92AF5B77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68E3-CAFC-464D-81D1-8F7CF348B11C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5C1A-4436-4253-B830-C99BF7FA020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E5C1A-4436-4253-B830-C99BF7FA020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30243463" cy="427736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417232" tIns="208616" rIns="417232" bIns="208616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30243463" cy="4277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232" tIns="208616" rIns="417232" bIns="208616"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1181288" y="25842415"/>
            <a:ext cx="21028911" cy="445561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945009" y="15594501"/>
            <a:ext cx="21265084" cy="943593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992339" y="26911742"/>
            <a:ext cx="21170424" cy="739634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208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2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3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9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2918929" y="1712937"/>
            <a:ext cx="5812361" cy="36496178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2173" y="1712937"/>
            <a:ext cx="21170477" cy="36496178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30243463" cy="427736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417232" tIns="208616" rIns="417232" bIns="208616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18512" y="0"/>
            <a:ext cx="30243463" cy="4277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232" tIns="208616" rIns="417232" bIns="208616"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2681" y="29406906"/>
            <a:ext cx="25706944" cy="4901176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89025" y="12030010"/>
            <a:ext cx="25706944" cy="16792673"/>
          </a:xfrm>
        </p:spPr>
        <p:txBody>
          <a:bodyPr anchor="b"/>
          <a:lstStyle>
            <a:lvl1pPr marL="0" indent="0">
              <a:buNone/>
              <a:defRPr sz="9100" baseline="0">
                <a:solidFill>
                  <a:schemeClr val="tx2">
                    <a:tint val="75000"/>
                  </a:schemeClr>
                </a:solidFill>
              </a:defRPr>
            </a:lvl1pPr>
            <a:lvl2pPr marL="208615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231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847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46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078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69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31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892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2362681" y="28961345"/>
            <a:ext cx="25754379" cy="445561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2173" y="9980510"/>
            <a:ext cx="13357529" cy="2822859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73761" y="9980510"/>
            <a:ext cx="13357529" cy="2822859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2173" y="9574557"/>
            <a:ext cx="13362782" cy="3990219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158" indent="0">
              <a:buNone/>
              <a:defRPr sz="9100" b="1"/>
            </a:lvl2pPr>
            <a:lvl3pPr marL="4172316" indent="0">
              <a:buNone/>
              <a:defRPr sz="8200" b="1"/>
            </a:lvl3pPr>
            <a:lvl4pPr marL="6258474" indent="0">
              <a:buNone/>
              <a:defRPr sz="7300" b="1"/>
            </a:lvl4pPr>
            <a:lvl5pPr marL="8344632" indent="0">
              <a:buNone/>
              <a:defRPr sz="7300" b="1"/>
            </a:lvl5pPr>
            <a:lvl6pPr marL="10430789" indent="0">
              <a:buNone/>
              <a:defRPr sz="7300" b="1"/>
            </a:lvl6pPr>
            <a:lvl7pPr marL="12516947" indent="0">
              <a:buNone/>
              <a:defRPr sz="7300" b="1"/>
            </a:lvl7pPr>
            <a:lvl8pPr marL="14603105" indent="0">
              <a:buNone/>
              <a:defRPr sz="7300" b="1"/>
            </a:lvl8pPr>
            <a:lvl9pPr marL="16689263" indent="0">
              <a:buNone/>
              <a:defRPr sz="73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2173" y="13564776"/>
            <a:ext cx="13362782" cy="2464433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63261" y="9574557"/>
            <a:ext cx="13368031" cy="3990219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158" indent="0">
              <a:buNone/>
              <a:defRPr sz="9100" b="1"/>
            </a:lvl2pPr>
            <a:lvl3pPr marL="4172316" indent="0">
              <a:buNone/>
              <a:defRPr sz="8200" b="1"/>
            </a:lvl3pPr>
            <a:lvl4pPr marL="6258474" indent="0">
              <a:buNone/>
              <a:defRPr sz="7300" b="1"/>
            </a:lvl4pPr>
            <a:lvl5pPr marL="8344632" indent="0">
              <a:buNone/>
              <a:defRPr sz="7300" b="1"/>
            </a:lvl5pPr>
            <a:lvl6pPr marL="10430789" indent="0">
              <a:buNone/>
              <a:defRPr sz="7300" b="1"/>
            </a:lvl6pPr>
            <a:lvl7pPr marL="12516947" indent="0">
              <a:buNone/>
              <a:defRPr sz="7300" b="1"/>
            </a:lvl7pPr>
            <a:lvl8pPr marL="14603105" indent="0">
              <a:buNone/>
              <a:defRPr sz="7300" b="1"/>
            </a:lvl8pPr>
            <a:lvl9pPr marL="16689263" indent="0">
              <a:buNone/>
              <a:defRPr sz="73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63261" y="13564776"/>
            <a:ext cx="13368031" cy="2464433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3845" y="1782096"/>
            <a:ext cx="25423494" cy="4901176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2175" y="1703023"/>
            <a:ext cx="9949891" cy="724774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24354" y="1703026"/>
            <a:ext cx="16906936" cy="3650608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2175" y="8950775"/>
            <a:ext cx="9949891" cy="29258334"/>
          </a:xfrm>
        </p:spPr>
        <p:txBody>
          <a:bodyPr/>
          <a:lstStyle>
            <a:lvl1pPr marL="0" indent="0">
              <a:buNone/>
              <a:defRPr sz="6400"/>
            </a:lvl1pPr>
            <a:lvl2pPr marL="2086158" indent="0">
              <a:buNone/>
              <a:defRPr sz="5500"/>
            </a:lvl2pPr>
            <a:lvl3pPr marL="4172316" indent="0">
              <a:buNone/>
              <a:defRPr sz="4600"/>
            </a:lvl3pPr>
            <a:lvl4pPr marL="6258474" indent="0">
              <a:buNone/>
              <a:defRPr sz="4100"/>
            </a:lvl4pPr>
            <a:lvl5pPr marL="8344632" indent="0">
              <a:buNone/>
              <a:defRPr sz="4100"/>
            </a:lvl5pPr>
            <a:lvl6pPr marL="10430789" indent="0">
              <a:buNone/>
              <a:defRPr sz="4100"/>
            </a:lvl6pPr>
            <a:lvl7pPr marL="12516947" indent="0">
              <a:buNone/>
              <a:defRPr sz="4100"/>
            </a:lvl7pPr>
            <a:lvl8pPr marL="14603105" indent="0">
              <a:buNone/>
              <a:defRPr sz="4100"/>
            </a:lvl8pPr>
            <a:lvl9pPr marL="16689263" indent="0">
              <a:buNone/>
              <a:defRPr sz="41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80947" y="30298029"/>
            <a:ext cx="10138916" cy="3534766"/>
          </a:xfrm>
        </p:spPr>
        <p:txBody>
          <a:bodyPr anchor="b"/>
          <a:lstStyle>
            <a:lvl1pPr algn="ctr">
              <a:defRPr sz="91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143140" y="4455465"/>
            <a:ext cx="18146078" cy="2566416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14600"/>
            </a:lvl1pPr>
            <a:lvl2pPr marL="2086158" indent="0">
              <a:buNone/>
              <a:defRPr sz="12800"/>
            </a:lvl2pPr>
            <a:lvl3pPr marL="4172316" indent="0">
              <a:buNone/>
              <a:defRPr sz="11000"/>
            </a:lvl3pPr>
            <a:lvl4pPr marL="6258474" indent="0">
              <a:buNone/>
              <a:defRPr sz="9100"/>
            </a:lvl4pPr>
            <a:lvl5pPr marL="8344632" indent="0">
              <a:buNone/>
              <a:defRPr sz="9100"/>
            </a:lvl5pPr>
            <a:lvl6pPr marL="10430789" indent="0">
              <a:buNone/>
              <a:defRPr sz="9100"/>
            </a:lvl6pPr>
            <a:lvl7pPr marL="12516947" indent="0">
              <a:buNone/>
              <a:defRPr sz="9100"/>
            </a:lvl7pPr>
            <a:lvl8pPr marL="14603105" indent="0">
              <a:buNone/>
              <a:defRPr sz="9100"/>
            </a:lvl8pPr>
            <a:lvl9pPr marL="16689263" indent="0">
              <a:buNone/>
              <a:defRPr sz="91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0207261" y="33862521"/>
            <a:ext cx="10112602" cy="3950726"/>
          </a:xfrm>
        </p:spPr>
        <p:txBody>
          <a:bodyPr/>
          <a:lstStyle>
            <a:lvl1pPr marL="0" indent="0">
              <a:buNone/>
              <a:defRPr sz="6400"/>
            </a:lvl1pPr>
            <a:lvl2pPr marL="2086158" indent="0">
              <a:buNone/>
              <a:defRPr sz="5500"/>
            </a:lvl2pPr>
            <a:lvl3pPr marL="4172316" indent="0">
              <a:buNone/>
              <a:defRPr sz="4600"/>
            </a:lvl3pPr>
            <a:lvl4pPr marL="6258474" indent="0">
              <a:buNone/>
              <a:defRPr sz="4100"/>
            </a:lvl4pPr>
            <a:lvl5pPr marL="8344632" indent="0">
              <a:buNone/>
              <a:defRPr sz="4100"/>
            </a:lvl5pPr>
            <a:lvl6pPr marL="10430789" indent="0">
              <a:buNone/>
              <a:defRPr sz="4100"/>
            </a:lvl6pPr>
            <a:lvl7pPr marL="12516947" indent="0">
              <a:buNone/>
              <a:defRPr sz="4100"/>
            </a:lvl7pPr>
            <a:lvl8pPr marL="14603105" indent="0">
              <a:buNone/>
              <a:defRPr sz="4100"/>
            </a:lvl8pPr>
            <a:lvl9pPr marL="16689263" indent="0">
              <a:buNone/>
              <a:defRPr sz="41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30243463" cy="427736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232" tIns="208616" rIns="417232" bIns="208616"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106" y="0"/>
            <a:ext cx="30007290" cy="427736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7232" tIns="208616" rIns="417232" bIns="208616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1512173" y="1712928"/>
            <a:ext cx="27219117" cy="7128933"/>
          </a:xfrm>
          <a:prstGeom prst="rect">
            <a:avLst/>
          </a:prstGeom>
        </p:spPr>
        <p:txBody>
          <a:bodyPr vert="horz" lIns="417232" tIns="208616" rIns="417232" bIns="208616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2173" y="9356644"/>
            <a:ext cx="27219117" cy="28228599"/>
          </a:xfrm>
          <a:prstGeom prst="rect">
            <a:avLst/>
          </a:prstGeom>
        </p:spPr>
        <p:txBody>
          <a:bodyPr vert="horz" lIns="417232" tIns="208616" rIns="417232" bIns="208616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1512173" y="39644794"/>
            <a:ext cx="7056808" cy="2277298"/>
          </a:xfrm>
          <a:prstGeom prst="rect">
            <a:avLst/>
          </a:prstGeom>
        </p:spPr>
        <p:txBody>
          <a:bodyPr vert="horz" lIns="417232" tIns="208616" rIns="417232" bIns="208616" rtlCol="0" anchor="ctr"/>
          <a:lstStyle>
            <a:lvl1pPr algn="ctr" eaLnBrk="1" latinLnBrk="0" hangingPunct="1">
              <a:defRPr kumimoji="0" sz="5500">
                <a:solidFill>
                  <a:schemeClr val="tx2"/>
                </a:solidFill>
              </a:defRPr>
            </a:lvl1pPr>
          </a:lstStyle>
          <a:p>
            <a:fld id="{03A078D5-77D7-41BF-8010-9639757236A3}" type="datetimeFigureOut">
              <a:rPr kumimoji="1" lang="ja-JP" altLang="en-US" smtClean="0"/>
              <a:pPr/>
              <a:t>2010/9/1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33183" y="39644794"/>
            <a:ext cx="9577097" cy="2277298"/>
          </a:xfrm>
          <a:prstGeom prst="rect">
            <a:avLst/>
          </a:prstGeom>
        </p:spPr>
        <p:txBody>
          <a:bodyPr vert="horz" lIns="417232" tIns="208616" rIns="417232" bIns="208616" rtlCol="0" anchor="ctr"/>
          <a:lstStyle>
            <a:lvl1pPr algn="ctr" eaLnBrk="1" latinLnBrk="0" hangingPunct="1">
              <a:defRPr kumimoji="0" sz="55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21674482" y="39644794"/>
            <a:ext cx="7056808" cy="2277298"/>
          </a:xfrm>
          <a:prstGeom prst="rect">
            <a:avLst/>
          </a:prstGeom>
        </p:spPr>
        <p:txBody>
          <a:bodyPr vert="horz" lIns="417232" tIns="208616" rIns="417232" bIns="208616" rtlCol="0" anchor="ctr"/>
          <a:lstStyle>
            <a:lvl1pPr algn="ctr" eaLnBrk="1" latinLnBrk="0" hangingPunct="1">
              <a:defRPr kumimoji="0" sz="5500">
                <a:solidFill>
                  <a:schemeClr val="tx2"/>
                </a:solidFill>
              </a:defRPr>
            </a:lvl1pPr>
          </a:lstStyle>
          <a:p>
            <a:fld id="{3A3B39A3-A5B3-4B9E-B4CF-8D74B5EBCA3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1" sz="201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1564618" indent="-156461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14600" baseline="0">
          <a:solidFill>
            <a:schemeClr val="tx2"/>
          </a:solidFill>
          <a:latin typeface="+mn-lt"/>
          <a:ea typeface="+mn-ea"/>
          <a:cs typeface="+mn-cs"/>
        </a:defRPr>
      </a:lvl1pPr>
      <a:lvl2pPr marL="3390007" indent="-1303849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12800" baseline="0">
          <a:solidFill>
            <a:schemeClr val="tx2"/>
          </a:solidFill>
          <a:latin typeface="+mn-lt"/>
          <a:ea typeface="+mn-ea"/>
          <a:cs typeface="+mn-cs"/>
        </a:defRPr>
      </a:lvl2pPr>
      <a:lvl3pPr marL="5215395" indent="-1043079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11000" baseline="0">
          <a:solidFill>
            <a:schemeClr val="tx2"/>
          </a:solidFill>
          <a:latin typeface="+mn-lt"/>
          <a:ea typeface="+mn-ea"/>
          <a:cs typeface="+mn-cs"/>
        </a:defRPr>
      </a:lvl3pPr>
      <a:lvl4pPr marL="7301553" indent="-1043079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9100" baseline="0">
          <a:solidFill>
            <a:schemeClr val="tx2"/>
          </a:solidFill>
          <a:latin typeface="+mn-lt"/>
          <a:ea typeface="+mn-ea"/>
          <a:cs typeface="+mn-cs"/>
        </a:defRPr>
      </a:lvl4pPr>
      <a:lvl5pPr marL="9387710" indent="-1043079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9100" baseline="0">
          <a:solidFill>
            <a:schemeClr val="tx2"/>
          </a:solidFill>
          <a:latin typeface="+mn-lt"/>
          <a:ea typeface="+mn-ea"/>
          <a:cs typeface="+mn-cs"/>
        </a:defRPr>
      </a:lvl5pPr>
      <a:lvl6pPr marL="11473868" indent="-1043079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9100">
          <a:solidFill>
            <a:schemeClr val="tx2"/>
          </a:solidFill>
          <a:latin typeface="+mn-lt"/>
          <a:ea typeface="+mn-ea"/>
          <a:cs typeface="+mn-cs"/>
        </a:defRPr>
      </a:lvl6pPr>
      <a:lvl7pPr marL="13560026" indent="-1043079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9100">
          <a:solidFill>
            <a:schemeClr val="tx2"/>
          </a:solidFill>
          <a:latin typeface="+mn-lt"/>
          <a:ea typeface="+mn-ea"/>
          <a:cs typeface="+mn-cs"/>
        </a:defRPr>
      </a:lvl7pPr>
      <a:lvl8pPr marL="15646184" indent="-1043079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9100">
          <a:solidFill>
            <a:schemeClr val="tx2"/>
          </a:solidFill>
          <a:latin typeface="+mn-lt"/>
          <a:ea typeface="+mn-ea"/>
          <a:cs typeface="+mn-cs"/>
        </a:defRPr>
      </a:lvl8pPr>
      <a:lvl9pPr marL="17732342" indent="-1043079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91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2086158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4172316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6258474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8344632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10430789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12516947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14603105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16689263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1.wm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11" Type="http://schemas.openxmlformats.org/officeDocument/2006/relationships/image" Target="../media/image10.wmf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9.wmf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正方形/長方形 386"/>
          <p:cNvSpPr/>
          <p:nvPr/>
        </p:nvSpPr>
        <p:spPr>
          <a:xfrm>
            <a:off x="3120147" y="98276"/>
            <a:ext cx="231118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R&amp;D for the new </a:t>
            </a:r>
            <a:r>
              <a:rPr lang="en-US" altLang="ja-JP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neutrinoless</a:t>
            </a:r>
            <a:r>
              <a:rPr lang="en-US" altLang="ja-JP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double beta decay search experiment using </a:t>
            </a:r>
            <a:r>
              <a:rPr lang="en-US" altLang="ja-JP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CdTe</a:t>
            </a:r>
            <a:endParaRPr lang="ja-JP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6977799" y="2562180"/>
            <a:ext cx="157129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Tatsuya </a:t>
            </a:r>
            <a:r>
              <a:rPr lang="en-US" altLang="ja-JP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Kikawa</a:t>
            </a:r>
            <a:r>
              <a:rPr lang="en-US" altLang="ja-JP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(Kyoto University)</a:t>
            </a:r>
            <a:endParaRPr lang="ja-JP" alt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065" y="169714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1" name="正方形/長方形 390"/>
          <p:cNvSpPr/>
          <p:nvPr/>
        </p:nvSpPr>
        <p:spPr>
          <a:xfrm>
            <a:off x="619817" y="4098804"/>
            <a:ext cx="29003828" cy="4572032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正方形/長方形 391"/>
          <p:cNvSpPr/>
          <p:nvPr/>
        </p:nvSpPr>
        <p:spPr>
          <a:xfrm>
            <a:off x="619817" y="3670176"/>
            <a:ext cx="12430212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err="1" smtClean="0"/>
              <a:t>Neutrinoless</a:t>
            </a:r>
            <a:r>
              <a:rPr lang="en-US" altLang="ja-JP" sz="5400" dirty="0" smtClean="0"/>
              <a:t> double beta decay (0</a:t>
            </a:r>
            <a:r>
              <a:rPr lang="en-US" altLang="ja-JP" sz="5400" dirty="0" smtClean="0">
                <a:latin typeface="Symbol" pitchFamily="18" charset="2"/>
              </a:rPr>
              <a:t>nbb</a:t>
            </a:r>
            <a:r>
              <a:rPr lang="en-US" altLang="ja-JP" sz="5400" dirty="0" smtClean="0"/>
              <a:t>)</a:t>
            </a:r>
            <a:endParaRPr kumimoji="1" lang="ja-JP" altLang="en-US" sz="5400" dirty="0"/>
          </a:p>
        </p:txBody>
      </p:sp>
      <p:grpSp>
        <p:nvGrpSpPr>
          <p:cNvPr id="433" name="グループ化 432"/>
          <p:cNvGrpSpPr/>
          <p:nvPr/>
        </p:nvGrpSpPr>
        <p:grpSpPr>
          <a:xfrm>
            <a:off x="9082854" y="22900990"/>
            <a:ext cx="3181357" cy="2558257"/>
            <a:chOff x="4530725" y="5106989"/>
            <a:chExt cx="6661487" cy="5252933"/>
          </a:xfrm>
        </p:grpSpPr>
        <p:pic>
          <p:nvPicPr>
            <p:cNvPr id="393" name="Picture 18" descr="G:\CdTe505050.jpg"/>
            <p:cNvPicPr>
              <a:picLocks noChangeAspect="1" noChangeArrowheads="1"/>
            </p:cNvPicPr>
            <p:nvPr/>
          </p:nvPicPr>
          <p:blipFill>
            <a:blip r:embed="rId5" cstate="print"/>
            <a:srcRect l="15649" t="7330" r="11971" b="9595"/>
            <a:stretch>
              <a:fillRect/>
            </a:stretch>
          </p:blipFill>
          <p:spPr bwMode="auto">
            <a:xfrm>
              <a:off x="4530725" y="5106989"/>
              <a:ext cx="5590346" cy="513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4" name="テキスト ボックス 18"/>
            <p:cNvSpPr txBox="1">
              <a:spLocks noChangeArrowheads="1"/>
            </p:cNvSpPr>
            <p:nvPr/>
          </p:nvSpPr>
          <p:spPr bwMode="auto">
            <a:xfrm>
              <a:off x="5377411" y="9260903"/>
              <a:ext cx="5814801" cy="109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</a:rPr>
                <a:t>CdTe505050</a:t>
              </a:r>
            </a:p>
          </p:txBody>
        </p:sp>
      </p:grpSp>
      <p:graphicFrame>
        <p:nvGraphicFramePr>
          <p:cNvPr id="434" name="Group 43"/>
          <p:cNvGraphicFramePr>
            <a:graphicFrameLocks noGrp="1"/>
          </p:cNvGraphicFramePr>
          <p:nvPr/>
        </p:nvGraphicFramePr>
        <p:xfrm>
          <a:off x="16050425" y="16522332"/>
          <a:ext cx="13358906" cy="396720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0264"/>
                <a:gridCol w="2357454"/>
                <a:gridCol w="3857652"/>
                <a:gridCol w="3143272"/>
                <a:gridCol w="2000264"/>
              </a:tblGrid>
              <a:tr h="114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Semiconductor</a:t>
                      </a:r>
                      <a:endParaRPr kumimoji="1" lang="ja-JP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Band gap</a:t>
                      </a:r>
                      <a:endParaRPr kumimoji="1" lang="ja-JP" altLang="en-US" sz="3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en-US" altLang="ja-JP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eV</a:t>
                      </a: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Electron mobility</a:t>
                      </a:r>
                      <a:endParaRPr kumimoji="1" lang="ja-JP" altLang="en-US" sz="3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(cm</a:t>
                      </a:r>
                      <a:r>
                        <a:rPr kumimoji="1" lang="en-US" altLang="ja-JP" sz="3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/V/s)</a:t>
                      </a: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Hole mobility</a:t>
                      </a:r>
                      <a:endParaRPr kumimoji="1" lang="ja-JP" altLang="en-US" sz="3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(cm</a:t>
                      </a:r>
                      <a:r>
                        <a:rPr kumimoji="1" lang="en-US" altLang="ja-JP" sz="3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/V/s)</a:t>
                      </a: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Density</a:t>
                      </a:r>
                      <a:endParaRPr kumimoji="1" lang="ja-JP" altLang="en-US" sz="3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(g/cm</a:t>
                      </a:r>
                      <a:r>
                        <a:rPr kumimoji="1" lang="en-US" altLang="ja-JP" sz="3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1" lang="en-US" altLang="ja-JP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ja-JP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</a:tr>
              <a:tr h="80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0.67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3800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1900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5.33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</a:tr>
              <a:tr h="80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1.11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1400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2.33</a:t>
                      </a:r>
                      <a:endParaRPr kumimoji="1" lang="en-US" altLang="ja-JP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</a:tr>
              <a:tr h="80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CdTe</a:t>
                      </a:r>
                      <a:endParaRPr kumimoji="1" lang="en-US" altLang="ja-JP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1.47</a:t>
                      </a:r>
                      <a:endParaRPr kumimoji="1" lang="en-US" altLang="ja-JP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1100</a:t>
                      </a:r>
                      <a:endParaRPr kumimoji="1" lang="en-US" altLang="ja-JP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kumimoji="1" lang="en-US" altLang="ja-JP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5.85</a:t>
                      </a:r>
                      <a:endParaRPr kumimoji="1" lang="en-US" altLang="ja-JP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266378" marR="266378" marT="133189" marB="133189" horzOverflow="overflow"/>
                </a:tc>
              </a:tr>
            </a:tbl>
          </a:graphicData>
        </a:graphic>
      </p:graphicFrame>
      <p:sp>
        <p:nvSpPr>
          <p:cNvPr id="439" name="テキスト ボックス 438"/>
          <p:cNvSpPr txBox="1"/>
          <p:nvPr/>
        </p:nvSpPr>
        <p:spPr>
          <a:xfrm>
            <a:off x="762693" y="4598870"/>
            <a:ext cx="6550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altLang="ja-JP" sz="4000" dirty="0" smtClean="0"/>
              <a:t>Physics motivation</a:t>
            </a:r>
            <a:endParaRPr kumimoji="1" lang="en-US" altLang="ja-JP" sz="4000" dirty="0" smtClean="0"/>
          </a:p>
          <a:p>
            <a:r>
              <a:rPr lang="en-US" altLang="ja-JP" sz="4000" dirty="0" smtClean="0"/>
              <a:t>If 0</a:t>
            </a:r>
            <a:r>
              <a:rPr lang="en-US" altLang="ja-JP" sz="4000" dirty="0" smtClean="0">
                <a:latin typeface="Symbol" pitchFamily="18" charset="2"/>
              </a:rPr>
              <a:t>nbb </a:t>
            </a:r>
            <a:r>
              <a:rPr lang="en-US" altLang="ja-JP" sz="4000" dirty="0" smtClean="0"/>
              <a:t>is observed,</a:t>
            </a:r>
          </a:p>
          <a:p>
            <a:pPr marL="914400" indent="-914400"/>
            <a:r>
              <a:rPr kumimoji="1" lang="en-US" altLang="ja-JP" sz="4000" dirty="0" smtClean="0"/>
              <a:t>-Neutrino </a:t>
            </a:r>
            <a:r>
              <a:rPr lang="en-US" altLang="ja-JP" sz="4000" dirty="0" smtClean="0"/>
              <a:t>is proved to be</a:t>
            </a:r>
          </a:p>
          <a:p>
            <a:pPr marL="914400" indent="-914400"/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Majorana</a:t>
            </a:r>
            <a:r>
              <a:rPr lang="en-US" altLang="ja-JP" sz="4000" dirty="0" smtClean="0"/>
              <a:t> particle</a:t>
            </a:r>
          </a:p>
          <a:p>
            <a:pPr marL="914400" indent="-914400"/>
            <a:r>
              <a:rPr kumimoji="1" lang="en-US" altLang="ja-JP" sz="4000" dirty="0" smtClean="0"/>
              <a:t>-Absolute mass of</a:t>
            </a:r>
          </a:p>
          <a:p>
            <a:pPr marL="914400" indent="-914400"/>
            <a:r>
              <a:rPr kumimoji="1" lang="en-US" altLang="ja-JP" sz="4000" dirty="0" smtClean="0"/>
              <a:t>neutrino is proved</a:t>
            </a:r>
            <a:endParaRPr kumimoji="1" lang="ja-JP" altLang="en-US" sz="4000" dirty="0"/>
          </a:p>
        </p:txBody>
      </p:sp>
      <p:sp>
        <p:nvSpPr>
          <p:cNvPr id="440" name="テキスト ボックス 439"/>
          <p:cNvSpPr txBox="1"/>
          <p:nvPr/>
        </p:nvSpPr>
        <p:spPr>
          <a:xfrm>
            <a:off x="11406955" y="4527432"/>
            <a:ext cx="122296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altLang="ja-JP" sz="4000" dirty="0" smtClean="0"/>
              <a:t>Search for 0</a:t>
            </a:r>
            <a:r>
              <a:rPr lang="en-US" altLang="ja-JP" sz="4000" dirty="0" smtClean="0">
                <a:latin typeface="Symbol" pitchFamily="18" charset="2"/>
              </a:rPr>
              <a:t>nbb</a:t>
            </a:r>
            <a:endParaRPr kumimoji="1" lang="en-US" altLang="ja-JP" sz="4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Search for the energy peak by electrons from 0</a:t>
            </a:r>
            <a:r>
              <a:rPr lang="en-US" altLang="ja-JP" sz="4000" dirty="0" smtClean="0">
                <a:latin typeface="Symbol" pitchFamily="18" charset="2"/>
              </a:rPr>
              <a:t>nbb</a:t>
            </a:r>
            <a:endParaRPr lang="en-US" altLang="ja-JP" sz="4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Very rare decay</a:t>
            </a:r>
          </a:p>
          <a:p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A large quantity of double beta decay isotope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High energy resolution detector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Low background</a:t>
            </a:r>
            <a:endParaRPr kumimoji="1" lang="ja-JP" altLang="en-US" sz="4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619817" y="9294321"/>
            <a:ext cx="29003828" cy="6234563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19817" y="8865693"/>
            <a:ext cx="2214578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err="1" smtClean="0"/>
              <a:t>CdTe</a:t>
            </a:r>
            <a:endParaRPr kumimoji="1" lang="ja-JP" altLang="en-US" sz="5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62693" y="9722949"/>
            <a:ext cx="1535917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dirty="0" err="1" smtClean="0"/>
              <a:t>CdTe</a:t>
            </a:r>
            <a:r>
              <a:rPr lang="en-US" altLang="ja-JP" sz="4000" dirty="0" smtClean="0"/>
              <a:t> is semiconductor</a:t>
            </a:r>
          </a:p>
          <a:p>
            <a:r>
              <a:rPr lang="en-US" altLang="ja-JP" sz="4000" dirty="0" smtClean="0"/>
              <a:t>containing double beta</a:t>
            </a:r>
          </a:p>
          <a:p>
            <a:r>
              <a:rPr lang="en-US" altLang="ja-JP" sz="4000" dirty="0" smtClean="0"/>
              <a:t>decay isotopes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Energy of electrons can</a:t>
            </a:r>
          </a:p>
          <a:p>
            <a:r>
              <a:rPr lang="en-US" altLang="ja-JP" sz="4000" dirty="0" smtClean="0"/>
              <a:t>be measured by </a:t>
            </a:r>
            <a:r>
              <a:rPr lang="en-US" altLang="ja-JP" sz="4000" dirty="0" err="1" smtClean="0"/>
              <a:t>CdTe</a:t>
            </a:r>
            <a:endParaRPr lang="en-US" altLang="ja-JP" sz="4000" dirty="0" smtClean="0"/>
          </a:p>
          <a:p>
            <a:r>
              <a:rPr lang="en-US" altLang="ja-JP" sz="4000" dirty="0" smtClean="0"/>
              <a:t>semiconductor detector</a:t>
            </a:r>
          </a:p>
          <a:p>
            <a:endParaRPr kumimoji="1" lang="en-US" altLang="ja-JP" sz="1100" dirty="0" smtClean="0"/>
          </a:p>
          <a:p>
            <a:pPr>
              <a:buBlip>
                <a:blip r:embed="rId6"/>
              </a:buBlip>
            </a:pPr>
            <a:r>
              <a:rPr lang="en-US" altLang="ja-JP" sz="4000" baseline="30000" dirty="0" smtClean="0"/>
              <a:t>130</a:t>
            </a:r>
            <a:r>
              <a:rPr lang="en-US" altLang="ja-JP" sz="4000" dirty="0" smtClean="0"/>
              <a:t>Te, </a:t>
            </a:r>
            <a:r>
              <a:rPr lang="en-US" altLang="ja-JP" sz="4000" baseline="30000" dirty="0" smtClean="0"/>
              <a:t>116</a:t>
            </a:r>
            <a:r>
              <a:rPr lang="en-US" altLang="ja-JP" sz="4000" dirty="0" smtClean="0"/>
              <a:t>Cd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     High isotopic composition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High Q value</a:t>
            </a:r>
            <a:r>
              <a:rPr lang="ja-JP" altLang="en-US" sz="4000" dirty="0" smtClean="0"/>
              <a:t>→     </a:t>
            </a:r>
            <a:r>
              <a:rPr lang="en-US" altLang="ja-JP" sz="4000" dirty="0" smtClean="0"/>
              <a:t>Low background around Q value</a:t>
            </a:r>
            <a:endParaRPr lang="ja-JP" altLang="en-US" sz="4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908473" y="7956456"/>
            <a:ext cx="6716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Sum energy for the 2 electrons</a:t>
            </a:r>
            <a:endParaRPr kumimoji="1" lang="ja-JP" altLang="en-US" sz="3600" dirty="0"/>
          </a:p>
        </p:txBody>
      </p:sp>
      <p:sp>
        <p:nvSpPr>
          <p:cNvPr id="37" name="フリーフォーム 36"/>
          <p:cNvSpPr/>
          <p:nvPr/>
        </p:nvSpPr>
        <p:spPr>
          <a:xfrm>
            <a:off x="23521372" y="4430452"/>
            <a:ext cx="5316455" cy="3597442"/>
          </a:xfrm>
          <a:custGeom>
            <a:avLst/>
            <a:gdLst>
              <a:gd name="connsiteX0" fmla="*/ 0 w 5173579"/>
              <a:gd name="connsiteY0" fmla="*/ 3597442 h 3597442"/>
              <a:gd name="connsiteX1" fmla="*/ 2213811 w 5173579"/>
              <a:gd name="connsiteY1" fmla="*/ 108284 h 3597442"/>
              <a:gd name="connsiteX2" fmla="*/ 4090737 w 5173579"/>
              <a:gd name="connsiteY2" fmla="*/ 2947737 h 3597442"/>
              <a:gd name="connsiteX3" fmla="*/ 5173579 w 5173579"/>
              <a:gd name="connsiteY3" fmla="*/ 3597442 h 359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79" h="3597442">
                <a:moveTo>
                  <a:pt x="0" y="3597442"/>
                </a:moveTo>
                <a:cubicBezTo>
                  <a:pt x="766011" y="1907005"/>
                  <a:pt x="1532022" y="216568"/>
                  <a:pt x="2213811" y="108284"/>
                </a:cubicBezTo>
                <a:cubicBezTo>
                  <a:pt x="2895600" y="0"/>
                  <a:pt x="3597442" y="2366211"/>
                  <a:pt x="4090737" y="2947737"/>
                </a:cubicBezTo>
                <a:cubicBezTo>
                  <a:pt x="4584032" y="3529263"/>
                  <a:pt x="4878805" y="3563352"/>
                  <a:pt x="5173579" y="3597442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38" name="フリーフォーム 37"/>
          <p:cNvSpPr/>
          <p:nvPr/>
        </p:nvSpPr>
        <p:spPr>
          <a:xfrm>
            <a:off x="28837827" y="6892855"/>
            <a:ext cx="133279" cy="1135039"/>
          </a:xfrm>
          <a:custGeom>
            <a:avLst/>
            <a:gdLst>
              <a:gd name="connsiteX0" fmla="*/ 0 w 204717"/>
              <a:gd name="connsiteY0" fmla="*/ 1135039 h 1135039"/>
              <a:gd name="connsiteX1" fmla="*/ 95535 w 204717"/>
              <a:gd name="connsiteY1" fmla="*/ 2275 h 1135039"/>
              <a:gd name="connsiteX2" fmla="*/ 204717 w 204717"/>
              <a:gd name="connsiteY2" fmla="*/ 1121392 h 11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17" h="1135039">
                <a:moveTo>
                  <a:pt x="0" y="1135039"/>
                </a:moveTo>
                <a:cubicBezTo>
                  <a:pt x="30707" y="569794"/>
                  <a:pt x="61415" y="4550"/>
                  <a:pt x="95535" y="2275"/>
                </a:cubicBezTo>
                <a:cubicBezTo>
                  <a:pt x="129655" y="0"/>
                  <a:pt x="167186" y="560696"/>
                  <a:pt x="204717" y="1121392"/>
                </a:cubicBezTo>
              </a:path>
            </a:pathLst>
          </a:custGeom>
          <a:solidFill>
            <a:srgbClr val="F1A9A9"/>
          </a:solidFill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997971" y="5027498"/>
            <a:ext cx="130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0000FF"/>
                </a:solidFill>
              </a:rPr>
              <a:t>2</a:t>
            </a:r>
            <a:r>
              <a:rPr lang="en-US" altLang="ja-JP" sz="4000" dirty="0" smtClean="0">
                <a:solidFill>
                  <a:srgbClr val="0000FF"/>
                </a:solidFill>
                <a:latin typeface="Symbol" pitchFamily="18" charset="2"/>
              </a:rPr>
              <a:t>nbb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123447" y="6170506"/>
            <a:ext cx="130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0</a:t>
            </a:r>
            <a:r>
              <a:rPr lang="en-US" altLang="ja-JP" sz="4000" dirty="0" smtClean="0">
                <a:solidFill>
                  <a:srgbClr val="FF0000"/>
                </a:solidFill>
                <a:latin typeface="Symbol" pitchFamily="18" charset="2"/>
              </a:rPr>
              <a:t>nbb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3978724" y="9722949"/>
            <a:ext cx="14573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altLang="ja-JP" sz="4000" baseline="30000" dirty="0" smtClean="0"/>
              <a:t>106</a:t>
            </a:r>
            <a:r>
              <a:rPr lang="en-US" altLang="ja-JP" sz="4000" dirty="0" smtClean="0"/>
              <a:t>Cd</a:t>
            </a:r>
          </a:p>
          <a:p>
            <a:r>
              <a:rPr lang="en-US" altLang="ja-JP" sz="4000" baseline="30000" dirty="0" smtClean="0"/>
              <a:t>106</a:t>
            </a:r>
            <a:r>
              <a:rPr lang="en-US" altLang="ja-JP" sz="4000" dirty="0" smtClean="0"/>
              <a:t>Cd is capable of double beta</a:t>
            </a:r>
          </a:p>
          <a:p>
            <a:r>
              <a:rPr lang="en-US" altLang="ja-JP" sz="4000" dirty="0" smtClean="0"/>
              <a:t>decay of </a:t>
            </a:r>
            <a:r>
              <a:rPr lang="en-US" altLang="ja-JP" sz="4000" dirty="0" err="1" smtClean="0">
                <a:latin typeface="Symbol" pitchFamily="18" charset="2"/>
              </a:rPr>
              <a:t>b</a:t>
            </a:r>
            <a:r>
              <a:rPr lang="en-US" altLang="ja-JP" sz="4000" baseline="30000" dirty="0" err="1" smtClean="0"/>
              <a:t>+</a:t>
            </a:r>
            <a:r>
              <a:rPr lang="en-US" altLang="ja-JP" sz="4000" dirty="0" err="1" smtClean="0"/>
              <a:t>EC</a:t>
            </a:r>
            <a:r>
              <a:rPr lang="en-US" altLang="ja-JP" sz="4000" dirty="0" smtClean="0"/>
              <a:t> mode</a:t>
            </a:r>
          </a:p>
          <a:p>
            <a:endParaRPr kumimoji="1" lang="en-US" altLang="ja-JP" sz="4000" dirty="0" smtClean="0"/>
          </a:p>
          <a:p>
            <a:r>
              <a:rPr lang="en-US" altLang="ja-JP" sz="4000" dirty="0" smtClean="0"/>
              <a:t>-Measure e</a:t>
            </a:r>
            <a:r>
              <a:rPr lang="en-US" altLang="ja-JP" sz="4000" baseline="30000" dirty="0" smtClean="0"/>
              <a:t>+</a:t>
            </a:r>
            <a:r>
              <a:rPr lang="en-US" altLang="ja-JP" sz="4000" dirty="0" smtClean="0"/>
              <a:t> energy by </a:t>
            </a:r>
            <a:r>
              <a:rPr lang="en-US" altLang="ja-JP" sz="4000" dirty="0" err="1" smtClean="0"/>
              <a:t>CdTe</a:t>
            </a:r>
            <a:endParaRPr lang="en-US" altLang="ja-JP" sz="4000" dirty="0" smtClean="0"/>
          </a:p>
          <a:p>
            <a:r>
              <a:rPr lang="en-US" altLang="ja-JP" sz="4000" dirty="0" smtClean="0"/>
              <a:t>semiconductor detector</a:t>
            </a:r>
          </a:p>
          <a:p>
            <a:r>
              <a:rPr kumimoji="1" lang="en-US" altLang="ja-JP" sz="4000" dirty="0" smtClean="0"/>
              <a:t>-Detect two 511keV </a:t>
            </a:r>
            <a:r>
              <a:rPr lang="en-US" altLang="ja-JP" sz="4000" dirty="0" smtClean="0">
                <a:latin typeface="Symbol" pitchFamily="18" charset="2"/>
              </a:rPr>
              <a:t>g </a:t>
            </a:r>
            <a:r>
              <a:rPr kumimoji="1" lang="en-US" altLang="ja-JP" sz="4000" dirty="0" smtClean="0"/>
              <a:t>from </a:t>
            </a:r>
            <a:r>
              <a:rPr lang="en-US" altLang="ja-JP" sz="4000" dirty="0" smtClean="0"/>
              <a:t>e</a:t>
            </a:r>
            <a:r>
              <a:rPr lang="en-US" altLang="ja-JP" sz="4000" baseline="30000" dirty="0" smtClean="0"/>
              <a:t>+ </a:t>
            </a:r>
            <a:r>
              <a:rPr kumimoji="1" lang="en-US" altLang="ja-JP" sz="4000" dirty="0" smtClean="0"/>
              <a:t>annihilation by </a:t>
            </a:r>
            <a:r>
              <a:rPr kumimoji="1" lang="en-US" altLang="ja-JP" sz="4000" dirty="0" err="1" smtClean="0"/>
              <a:t>NaI</a:t>
            </a:r>
            <a:r>
              <a:rPr kumimoji="1" lang="en-US" altLang="ja-JP" sz="4000" dirty="0" smtClean="0"/>
              <a:t> detector</a:t>
            </a:r>
          </a:p>
          <a:p>
            <a:r>
              <a:rPr lang="ja-JP" altLang="en-US" sz="4000" dirty="0" smtClean="0"/>
              <a:t>→</a:t>
            </a:r>
            <a:r>
              <a:rPr lang="en-US" altLang="ja-JP" sz="4000" dirty="0" smtClean="0"/>
              <a:t>Triple coincidence (e</a:t>
            </a:r>
            <a:r>
              <a:rPr lang="en-US" altLang="ja-JP" sz="4000" baseline="30000" dirty="0" smtClean="0"/>
              <a:t>+</a:t>
            </a:r>
            <a:r>
              <a:rPr lang="en-US" altLang="ja-JP" sz="4000" dirty="0" smtClean="0"/>
              <a:t> + 2</a:t>
            </a:r>
            <a:r>
              <a:rPr lang="en-US" altLang="ja-JP" sz="4000" dirty="0" smtClean="0">
                <a:latin typeface="Symbol" pitchFamily="18" charset="2"/>
              </a:rPr>
              <a:t> g</a:t>
            </a:r>
            <a:r>
              <a:rPr lang="en-US" altLang="ja-JP" sz="4000" dirty="0" smtClean="0"/>
              <a:t>)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　→     </a:t>
            </a:r>
            <a:r>
              <a:rPr lang="en-US" altLang="ja-JP" sz="4000" dirty="0" smtClean="0"/>
              <a:t>Very low background</a:t>
            </a:r>
            <a:endParaRPr kumimoji="1" lang="ja-JP" altLang="en-US" sz="4000" dirty="0"/>
          </a:p>
        </p:txBody>
      </p:sp>
      <p:sp>
        <p:nvSpPr>
          <p:cNvPr id="46" name="正方形/長方形 45"/>
          <p:cNvSpPr/>
          <p:nvPr/>
        </p:nvSpPr>
        <p:spPr>
          <a:xfrm>
            <a:off x="619817" y="16171826"/>
            <a:ext cx="29003828" cy="500066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19817" y="15743198"/>
            <a:ext cx="9715568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err="1" smtClean="0"/>
              <a:t>CdTe</a:t>
            </a:r>
            <a:r>
              <a:rPr lang="en-US" altLang="ja-JP" sz="5400" dirty="0" smtClean="0"/>
              <a:t> semiconductor detector</a:t>
            </a:r>
            <a:endParaRPr kumimoji="1" lang="ja-JP" altLang="en-US" sz="5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62693" y="16743330"/>
            <a:ext cx="15430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Large band gap</a:t>
            </a:r>
            <a:endParaRPr lang="en-US" altLang="ja-JP" sz="4000" dirty="0"/>
          </a:p>
          <a:p>
            <a:r>
              <a:rPr lang="ja-JP" altLang="en-US" sz="4000" dirty="0" smtClean="0"/>
              <a:t>→     </a:t>
            </a:r>
            <a:r>
              <a:rPr lang="en-US" altLang="ja-JP" sz="4000" dirty="0" smtClean="0"/>
              <a:t>Usable in room temperature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Low hole mobility</a:t>
            </a:r>
          </a:p>
          <a:p>
            <a:r>
              <a:rPr lang="ja-JP" altLang="en-US" sz="4000" dirty="0" smtClean="0"/>
              <a:t>→</a:t>
            </a:r>
            <a:r>
              <a:rPr lang="en-US" altLang="ja-JP" sz="4000" dirty="0" smtClean="0"/>
              <a:t>Many holes are trapped in drifting</a:t>
            </a:r>
          </a:p>
          <a:p>
            <a:r>
              <a:rPr lang="ja-JP" altLang="en-US" sz="4000" dirty="0" smtClean="0"/>
              <a:t>  →     </a:t>
            </a:r>
            <a:r>
              <a:rPr lang="en-US" altLang="ja-JP" sz="4000" dirty="0" smtClean="0"/>
              <a:t>Low energy resolution</a:t>
            </a:r>
          </a:p>
          <a:p>
            <a:r>
              <a:rPr lang="en-US" altLang="ja-JP" sz="4000" dirty="0" smtClean="0"/>
              <a:t>          (especially for a large device)</a:t>
            </a:r>
          </a:p>
          <a:p>
            <a:r>
              <a:rPr lang="ja-JP" altLang="en-US" sz="4000" dirty="0" smtClean="0"/>
              <a:t>　　→</a:t>
            </a:r>
            <a:r>
              <a:rPr lang="en-US" altLang="ja-JP" sz="4000" u="sng" dirty="0" smtClean="0"/>
              <a:t>Need to improve energy resolution for 0</a:t>
            </a:r>
            <a:r>
              <a:rPr lang="en-US" altLang="ja-JP" sz="4000" u="sng" dirty="0" smtClean="0">
                <a:latin typeface="Symbol" pitchFamily="18" charset="2"/>
              </a:rPr>
              <a:t>nbb</a:t>
            </a:r>
            <a:r>
              <a:rPr lang="en-US" altLang="ja-JP" sz="4000" u="sng" dirty="0" smtClean="0"/>
              <a:t> search</a:t>
            </a: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8335121" y="19138890"/>
            <a:ext cx="2357454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altLang="ja-JP" sz="3200" dirty="0" smtClean="0">
                <a:solidFill>
                  <a:srgbClr val="FF0000"/>
                </a:solidFill>
              </a:rPr>
              <a:t>Cathode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10625145" y="16087117"/>
            <a:ext cx="5210966" cy="4442429"/>
            <a:chOff x="8779331" y="17771326"/>
            <a:chExt cx="11196079" cy="9544829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8779331" y="17771326"/>
              <a:ext cx="11196079" cy="9544829"/>
              <a:chOff x="3316003" y="1274158"/>
              <a:chExt cx="2975056" cy="2512030"/>
            </a:xfrm>
          </p:grpSpPr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3348038" y="1841500"/>
                <a:ext cx="2160587" cy="1944688"/>
              </a:xfrm>
              <a:prstGeom prst="rect">
                <a:avLst/>
              </a:prstGeom>
              <a:solidFill>
                <a:srgbClr val="E5DFD7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428750" prstMaterial="legacyMatte">
                <a:bevelT w="13500" h="13500" prst="angle"/>
                <a:bevelB w="13500" h="13500" prst="angle"/>
                <a:extrusionClr>
                  <a:srgbClr val="E5DFD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ja-JP" altLang="en-US" sz="2800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H="1">
                <a:off x="4211637" y="1564431"/>
                <a:ext cx="529570" cy="2077293"/>
              </a:xfrm>
              <a:prstGeom prst="line">
                <a:avLst/>
              </a:prstGeom>
              <a:noFill/>
              <a:ln w="47625">
                <a:solidFill>
                  <a:srgbClr val="FF99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ja-JP" altLang="en-US" sz="2800"/>
              </a:p>
            </p:txBody>
          </p:sp>
          <p:sp>
            <p:nvSpPr>
              <p:cNvPr id="67" name="Text Box 15"/>
              <p:cNvSpPr txBox="1">
                <a:spLocks noChangeArrowheads="1"/>
              </p:cNvSpPr>
              <p:nvPr/>
            </p:nvSpPr>
            <p:spPr bwMode="auto">
              <a:xfrm>
                <a:off x="3850661" y="1274158"/>
                <a:ext cx="2168268" cy="33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3200" b="1" dirty="0" smtClean="0">
                    <a:solidFill>
                      <a:srgbClr val="FF9900"/>
                    </a:solidFill>
                  </a:rPr>
                  <a:t>Charged particle</a:t>
                </a:r>
                <a:endParaRPr lang="ja-JP" altLang="en-US" sz="32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68" name="Oval 16"/>
              <p:cNvSpPr>
                <a:spLocks noChangeArrowheads="1"/>
              </p:cNvSpPr>
              <p:nvPr/>
            </p:nvSpPr>
            <p:spPr bwMode="auto">
              <a:xfrm>
                <a:off x="4067175" y="3051189"/>
                <a:ext cx="215900" cy="215900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algn="ctr"/>
                <a:r>
                  <a:rPr lang="en-US" altLang="ja-JP" sz="2800" dirty="0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69" name="Oval 17"/>
              <p:cNvSpPr>
                <a:spLocks noChangeArrowheads="1"/>
              </p:cNvSpPr>
              <p:nvPr/>
            </p:nvSpPr>
            <p:spPr bwMode="auto">
              <a:xfrm>
                <a:off x="4140200" y="2778125"/>
                <a:ext cx="215900" cy="215900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algn="ctr"/>
                <a:r>
                  <a:rPr lang="en-US" altLang="ja-JP" sz="2800" dirty="0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70" name="Oval 18"/>
              <p:cNvSpPr>
                <a:spLocks noChangeArrowheads="1"/>
              </p:cNvSpPr>
              <p:nvPr/>
            </p:nvSpPr>
            <p:spPr bwMode="auto">
              <a:xfrm>
                <a:off x="4211638" y="2490788"/>
                <a:ext cx="215900" cy="215900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algn="ctr"/>
                <a:r>
                  <a:rPr lang="en-US" altLang="ja-JP" sz="2800" dirty="0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71" name="Oval 19"/>
              <p:cNvSpPr>
                <a:spLocks noChangeArrowheads="1"/>
              </p:cNvSpPr>
              <p:nvPr/>
            </p:nvSpPr>
            <p:spPr bwMode="auto">
              <a:xfrm>
                <a:off x="4356100" y="3138488"/>
                <a:ext cx="215900" cy="215900"/>
              </a:xfrm>
              <a:prstGeom prst="ellipse">
                <a:avLst/>
              </a:prstGeom>
              <a:solidFill>
                <a:srgbClr val="FF66C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algn="ctr"/>
                <a:r>
                  <a:rPr lang="ja-JP" altLang="en-US" sz="2800" b="1" dirty="0">
                    <a:solidFill>
                      <a:srgbClr val="000000"/>
                    </a:solidFill>
                  </a:rPr>
                  <a:t>－</a:t>
                </a:r>
              </a:p>
            </p:txBody>
          </p:sp>
          <p:sp>
            <p:nvSpPr>
              <p:cNvPr id="72" name="Oval 20"/>
              <p:cNvSpPr>
                <a:spLocks noChangeArrowheads="1"/>
              </p:cNvSpPr>
              <p:nvPr/>
            </p:nvSpPr>
            <p:spPr bwMode="auto">
              <a:xfrm>
                <a:off x="4427538" y="2849563"/>
                <a:ext cx="215900" cy="215900"/>
              </a:xfrm>
              <a:prstGeom prst="ellipse">
                <a:avLst/>
              </a:prstGeom>
              <a:solidFill>
                <a:srgbClr val="FF66C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algn="ctr"/>
                <a:r>
                  <a:rPr lang="ja-JP" altLang="en-US" sz="2800" b="1" dirty="0">
                    <a:solidFill>
                      <a:srgbClr val="000000"/>
                    </a:solidFill>
                  </a:rPr>
                  <a:t>－</a:t>
                </a:r>
              </a:p>
            </p:txBody>
          </p:sp>
          <p:sp>
            <p:nvSpPr>
              <p:cNvPr id="73" name="Oval 21"/>
              <p:cNvSpPr>
                <a:spLocks noChangeArrowheads="1"/>
              </p:cNvSpPr>
              <p:nvPr/>
            </p:nvSpPr>
            <p:spPr bwMode="auto">
              <a:xfrm>
                <a:off x="4500563" y="2562225"/>
                <a:ext cx="215900" cy="215900"/>
              </a:xfrm>
              <a:prstGeom prst="ellipse">
                <a:avLst/>
              </a:prstGeom>
              <a:solidFill>
                <a:srgbClr val="FF66C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p:spPr>
            <p:txBody>
              <a:bodyPr wrap="none" anchor="ctr"/>
              <a:lstStyle/>
              <a:p>
                <a:pPr algn="ctr"/>
                <a:r>
                  <a:rPr lang="ja-JP" altLang="en-US" sz="2800" b="1" dirty="0">
                    <a:solidFill>
                      <a:srgbClr val="000000"/>
                    </a:solidFill>
                  </a:rPr>
                  <a:t>－</a:t>
                </a:r>
              </a:p>
            </p:txBody>
          </p:sp>
          <p:sp>
            <p:nvSpPr>
              <p:cNvPr id="74" name="AutoShape 22"/>
              <p:cNvSpPr>
                <a:spLocks noChangeArrowheads="1"/>
              </p:cNvSpPr>
              <p:nvPr/>
            </p:nvSpPr>
            <p:spPr bwMode="auto">
              <a:xfrm>
                <a:off x="4602688" y="3190497"/>
                <a:ext cx="873205" cy="144462"/>
              </a:xfrm>
              <a:prstGeom prst="rightArrow">
                <a:avLst>
                  <a:gd name="adj1" fmla="val 50000"/>
                  <a:gd name="adj2" fmla="val 124451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/>
              </a:p>
            </p:txBody>
          </p:sp>
          <p:sp>
            <p:nvSpPr>
              <p:cNvPr id="75" name="AutoShape 23"/>
              <p:cNvSpPr>
                <a:spLocks noChangeArrowheads="1"/>
              </p:cNvSpPr>
              <p:nvPr/>
            </p:nvSpPr>
            <p:spPr bwMode="auto">
              <a:xfrm rot="10800000">
                <a:off x="3385506" y="3090543"/>
                <a:ext cx="647700" cy="144462"/>
              </a:xfrm>
              <a:prstGeom prst="rightArrow">
                <a:avLst>
                  <a:gd name="adj1" fmla="val 50000"/>
                  <a:gd name="adj2" fmla="val 112088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2800"/>
              </a:p>
            </p:txBody>
          </p:sp>
          <p:sp>
            <p:nvSpPr>
              <p:cNvPr id="76" name="Text Box 25"/>
              <p:cNvSpPr txBox="1">
                <a:spLocks noChangeArrowheads="1"/>
              </p:cNvSpPr>
              <p:nvPr/>
            </p:nvSpPr>
            <p:spPr bwMode="auto">
              <a:xfrm>
                <a:off x="3316003" y="1795409"/>
                <a:ext cx="754300" cy="36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3600" dirty="0" err="1">
                    <a:solidFill>
                      <a:schemeClr val="bg1"/>
                    </a:solidFill>
                  </a:rPr>
                  <a:t>CdTe</a:t>
                </a:r>
                <a:endParaRPr lang="en-US" altLang="ja-JP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3949045" y="2210760"/>
                <a:ext cx="792163" cy="33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3200" b="1" dirty="0" smtClean="0">
                    <a:solidFill>
                      <a:srgbClr val="00FFFF"/>
                    </a:solidFill>
                  </a:rPr>
                  <a:t>hole</a:t>
                </a:r>
                <a:endParaRPr lang="ja-JP" altLang="en-US" sz="3200" b="1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4531664" y="2276714"/>
                <a:ext cx="1111224" cy="33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3200" b="1" dirty="0" smtClean="0">
                    <a:solidFill>
                      <a:srgbClr val="FF33CC"/>
                    </a:solidFill>
                  </a:rPr>
                  <a:t>electron</a:t>
                </a:r>
                <a:endParaRPr lang="ja-JP" altLang="en-US" sz="3200" b="1" dirty="0">
                  <a:solidFill>
                    <a:srgbClr val="FF33CC"/>
                  </a:solidFill>
                </a:endParaRPr>
              </a:p>
            </p:txBody>
          </p:sp>
          <p:sp>
            <p:nvSpPr>
              <p:cNvPr id="64" name="Rectangle 5"/>
              <p:cNvSpPr>
                <a:spLocks noChangeArrowheads="1"/>
              </p:cNvSpPr>
              <p:nvPr/>
            </p:nvSpPr>
            <p:spPr bwMode="auto">
              <a:xfrm>
                <a:off x="5028996" y="2967037"/>
                <a:ext cx="1262063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r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None/>
                </a:pPr>
                <a:r>
                  <a:rPr lang="en-US" altLang="ja-JP" sz="3200" dirty="0" smtClean="0">
                    <a:solidFill>
                      <a:srgbClr val="0000FF"/>
                    </a:solidFill>
                  </a:rPr>
                  <a:t>Anode</a:t>
                </a:r>
                <a:endParaRPr lang="ja-JP" altLang="en-US" sz="3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1" name="AutoShape 22"/>
            <p:cNvSpPr>
              <a:spLocks noChangeArrowheads="1"/>
            </p:cNvSpPr>
            <p:nvPr/>
          </p:nvSpPr>
          <p:spPr bwMode="auto">
            <a:xfrm>
              <a:off x="13907285" y="23887130"/>
              <a:ext cx="3000396" cy="548905"/>
            </a:xfrm>
            <a:prstGeom prst="rightArrow">
              <a:avLst>
                <a:gd name="adj1" fmla="val 50000"/>
                <a:gd name="adj2" fmla="val 12445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82" name="AutoShape 22"/>
            <p:cNvSpPr>
              <a:spLocks noChangeArrowheads="1"/>
            </p:cNvSpPr>
            <p:nvPr/>
          </p:nvSpPr>
          <p:spPr bwMode="auto">
            <a:xfrm>
              <a:off x="14121599" y="22838159"/>
              <a:ext cx="2786082" cy="548905"/>
            </a:xfrm>
            <a:prstGeom prst="rightArrow">
              <a:avLst>
                <a:gd name="adj1" fmla="val 50000"/>
                <a:gd name="adj2" fmla="val 12445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83" name="AutoShape 23"/>
            <p:cNvSpPr>
              <a:spLocks noChangeArrowheads="1"/>
            </p:cNvSpPr>
            <p:nvPr/>
          </p:nvSpPr>
          <p:spPr bwMode="auto">
            <a:xfrm rot="10800000">
              <a:off x="9040893" y="23601377"/>
              <a:ext cx="2723252" cy="548905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84" name="AutoShape 23"/>
            <p:cNvSpPr>
              <a:spLocks noChangeArrowheads="1"/>
            </p:cNvSpPr>
            <p:nvPr/>
          </p:nvSpPr>
          <p:spPr bwMode="auto">
            <a:xfrm rot="10800000">
              <a:off x="10764013" y="22552405"/>
              <a:ext cx="1294492" cy="548905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800"/>
            </a:p>
          </p:txBody>
        </p:sp>
        <p:sp>
          <p:nvSpPr>
            <p:cNvPr id="85" name="Oval 18"/>
            <p:cNvSpPr>
              <a:spLocks noChangeArrowheads="1"/>
            </p:cNvSpPr>
            <p:nvPr/>
          </p:nvSpPr>
          <p:spPr bwMode="auto">
            <a:xfrm>
              <a:off x="9835319" y="22386932"/>
              <a:ext cx="812500" cy="820344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ja-JP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7" name="正方形/長方形 86"/>
          <p:cNvSpPr/>
          <p:nvPr/>
        </p:nvSpPr>
        <p:spPr>
          <a:xfrm>
            <a:off x="619817" y="21815428"/>
            <a:ext cx="29003828" cy="3643338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19817" y="21386800"/>
            <a:ext cx="878687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Improve energy resolution</a:t>
            </a:r>
            <a:endParaRPr kumimoji="1" lang="ja-JP" altLang="en-US" sz="5400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9763879" y="21907553"/>
            <a:ext cx="5929356" cy="3265461"/>
            <a:chOff x="4608238" y="4071938"/>
            <a:chExt cx="4425373" cy="2437177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4608238" y="4071938"/>
              <a:ext cx="1652849" cy="431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3200" dirty="0"/>
                <a:t>Bias supply</a:t>
              </a: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6580996" y="4071938"/>
              <a:ext cx="1226308" cy="431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3200" dirty="0" smtClean="0"/>
                <a:t>Pre-amp</a:t>
              </a:r>
              <a:endParaRPr lang="en-US" altLang="ja-JP" sz="3200" dirty="0"/>
            </a:p>
          </p:txBody>
        </p:sp>
        <p:sp>
          <p:nvSpPr>
            <p:cNvPr id="89" name="Rectangle 8"/>
            <p:cNvSpPr>
              <a:spLocks noChangeArrowheads="1"/>
            </p:cNvSpPr>
            <p:nvPr/>
          </p:nvSpPr>
          <p:spPr bwMode="auto">
            <a:xfrm>
              <a:off x="8108677" y="4071938"/>
              <a:ext cx="924934" cy="431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3200" dirty="0"/>
                <a:t>FADC</a:t>
              </a:r>
            </a:p>
          </p:txBody>
        </p:sp>
        <p:sp>
          <p:nvSpPr>
            <p:cNvPr id="90" name="Rectangle 10"/>
            <p:cNvSpPr>
              <a:spLocks noChangeArrowheads="1"/>
            </p:cNvSpPr>
            <p:nvPr/>
          </p:nvSpPr>
          <p:spPr bwMode="auto">
            <a:xfrm>
              <a:off x="6207772" y="5000625"/>
              <a:ext cx="1972756" cy="4333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3200" dirty="0" err="1"/>
                <a:t>CdTe</a:t>
              </a:r>
              <a:r>
                <a:rPr lang="en-US" altLang="ja-JP" sz="3200" dirty="0"/>
                <a:t> detector</a:t>
              </a:r>
            </a:p>
          </p:txBody>
        </p:sp>
        <p:sp>
          <p:nvSpPr>
            <p:cNvPr id="91" name="Oval 11"/>
            <p:cNvSpPr>
              <a:spLocks noChangeArrowheads="1"/>
            </p:cNvSpPr>
            <p:nvPr/>
          </p:nvSpPr>
          <p:spPr bwMode="auto">
            <a:xfrm>
              <a:off x="6881813" y="5861415"/>
              <a:ext cx="647700" cy="6477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800" baseline="20000" dirty="0"/>
                <a:t>137</a:t>
              </a:r>
              <a:r>
                <a:rPr lang="en-US" altLang="ja-JP" sz="2800" dirty="0"/>
                <a:t>Cs</a:t>
              </a:r>
            </a:p>
          </p:txBody>
        </p:sp>
        <p:cxnSp>
          <p:nvCxnSpPr>
            <p:cNvPr id="92" name="直線コネクタ 91"/>
            <p:cNvCxnSpPr>
              <a:stCxn id="62" idx="3"/>
              <a:endCxn id="63" idx="1"/>
            </p:cNvCxnSpPr>
            <p:nvPr/>
          </p:nvCxnSpPr>
          <p:spPr>
            <a:xfrm>
              <a:off x="6261088" y="4287838"/>
              <a:ext cx="31990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>
              <a:stCxn id="63" idx="3"/>
              <a:endCxn id="89" idx="1"/>
            </p:cNvCxnSpPr>
            <p:nvPr/>
          </p:nvCxnSpPr>
          <p:spPr>
            <a:xfrm>
              <a:off x="7807304" y="4287838"/>
              <a:ext cx="301373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>
              <a:stCxn id="63" idx="2"/>
              <a:endCxn id="90" idx="0"/>
            </p:cNvCxnSpPr>
            <p:nvPr/>
          </p:nvCxnSpPr>
          <p:spPr>
            <a:xfrm rot="5400000">
              <a:off x="6945707" y="4752181"/>
              <a:ext cx="496887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上矢印 94"/>
            <p:cNvSpPr/>
            <p:nvPr/>
          </p:nvSpPr>
          <p:spPr>
            <a:xfrm>
              <a:off x="7029450" y="5499100"/>
              <a:ext cx="351311" cy="308999"/>
            </a:xfrm>
            <a:prstGeom prst="upArrow">
              <a:avLst/>
            </a:prstGeom>
            <a:solidFill>
              <a:srgbClr val="FF5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3200" dirty="0"/>
            </a:p>
          </p:txBody>
        </p:sp>
        <p:sp>
          <p:nvSpPr>
            <p:cNvPr id="96" name="テキスト ボックス 19"/>
            <p:cNvSpPr txBox="1">
              <a:spLocks noChangeArrowheads="1"/>
            </p:cNvSpPr>
            <p:nvPr/>
          </p:nvSpPr>
          <p:spPr bwMode="auto">
            <a:xfrm>
              <a:off x="7380762" y="5434873"/>
              <a:ext cx="1358154" cy="39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5001"/>
                  </a:solidFill>
                  <a:latin typeface="Symbol" pitchFamily="18" charset="2"/>
                </a:rPr>
                <a:t>g</a:t>
              </a:r>
              <a:r>
                <a:rPr lang="en-US" altLang="ja-JP" sz="2800" b="1" dirty="0" smtClean="0">
                  <a:solidFill>
                    <a:srgbClr val="FF5001"/>
                  </a:solidFill>
                </a:rPr>
                <a:t> </a:t>
              </a:r>
              <a:r>
                <a:rPr lang="en-US" altLang="ja-JP" sz="2400" b="1" dirty="0">
                  <a:solidFill>
                    <a:srgbClr val="FF5001"/>
                  </a:solidFill>
                </a:rPr>
                <a:t>(662keV)</a:t>
              </a:r>
              <a:endParaRPr lang="ja-JP" altLang="en-US" sz="2400" b="1" dirty="0">
                <a:solidFill>
                  <a:srgbClr val="FF5001"/>
                </a:solidFill>
              </a:endParaRPr>
            </a:p>
          </p:txBody>
        </p:sp>
        <p:sp>
          <p:nvSpPr>
            <p:cNvPr id="97" name="テキスト ボックス 16"/>
            <p:cNvSpPr txBox="1">
              <a:spLocks noChangeArrowheads="1"/>
            </p:cNvSpPr>
            <p:nvPr/>
          </p:nvSpPr>
          <p:spPr bwMode="auto">
            <a:xfrm>
              <a:off x="5285626" y="4432300"/>
              <a:ext cx="868827" cy="43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solidFill>
                    <a:srgbClr val="0000FF"/>
                  </a:solidFill>
                </a:rPr>
                <a:t>400V</a:t>
              </a:r>
              <a:endParaRPr lang="ja-JP" alt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98" name="テキスト ボックス 19"/>
            <p:cNvSpPr txBox="1">
              <a:spLocks noChangeArrowheads="1"/>
            </p:cNvSpPr>
            <p:nvPr/>
          </p:nvSpPr>
          <p:spPr bwMode="auto">
            <a:xfrm>
              <a:off x="7564244" y="5981472"/>
              <a:ext cx="1096143" cy="43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dirty="0" smtClean="0">
                  <a:solidFill>
                    <a:srgbClr val="000000"/>
                  </a:solidFill>
                </a:rPr>
                <a:t>Source</a:t>
              </a:r>
              <a:endParaRPr lang="ja-JP" alt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rot="5400000" flipH="1" flipV="1">
              <a:off x="7108825" y="4751388"/>
              <a:ext cx="357187" cy="158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/>
            <p:cNvSpPr txBox="1"/>
            <p:nvPr/>
          </p:nvSpPr>
          <p:spPr>
            <a:xfrm>
              <a:off x="7401222" y="4435257"/>
              <a:ext cx="1045894" cy="436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3200" dirty="0" smtClean="0">
                  <a:solidFill>
                    <a:srgbClr val="FF0000"/>
                  </a:solidFill>
                </a:rPr>
                <a:t>Signal</a:t>
              </a:r>
              <a:endParaRPr lang="ja-JP" alt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直線矢印コネクタ 101"/>
            <p:cNvCxnSpPr/>
            <p:nvPr/>
          </p:nvCxnSpPr>
          <p:spPr>
            <a:xfrm>
              <a:off x="7831236" y="4357688"/>
              <a:ext cx="268686" cy="158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rot="5400000">
              <a:off x="6936373" y="4751388"/>
              <a:ext cx="357187" cy="1587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41"/>
            <p:cNvSpPr txBox="1">
              <a:spLocks noChangeArrowheads="1"/>
            </p:cNvSpPr>
            <p:nvPr/>
          </p:nvSpPr>
          <p:spPr bwMode="auto">
            <a:xfrm>
              <a:off x="6261089" y="4445162"/>
              <a:ext cx="768329" cy="436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solidFill>
                    <a:srgbClr val="0000FF"/>
                  </a:solidFill>
                </a:rPr>
                <a:t>Bias</a:t>
              </a:r>
              <a:endParaRPr lang="ja-JP" altLang="en-US" sz="32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30" name="図 1" descr="案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46"/>
          <a:stretch>
            <a:fillRect/>
          </a:stretch>
        </p:blipFill>
        <p:spPr bwMode="auto">
          <a:xfrm>
            <a:off x="24980175" y="357190"/>
            <a:ext cx="5189898" cy="25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cdte\ichikawa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258" r="4679" b="18137"/>
          <a:stretch>
            <a:fillRect/>
          </a:stretch>
        </p:blipFill>
        <p:spPr bwMode="auto">
          <a:xfrm>
            <a:off x="22346938" y="9294321"/>
            <a:ext cx="7348146" cy="4305737"/>
          </a:xfrm>
          <a:prstGeom prst="rect">
            <a:avLst/>
          </a:prstGeom>
          <a:noFill/>
        </p:spPr>
      </p:pic>
      <p:sp>
        <p:nvSpPr>
          <p:cNvPr id="114" name="下矢印 113"/>
          <p:cNvSpPr/>
          <p:nvPr/>
        </p:nvSpPr>
        <p:spPr>
          <a:xfrm>
            <a:off x="12621401" y="6384820"/>
            <a:ext cx="571504" cy="571504"/>
          </a:xfrm>
          <a:prstGeom prst="downArrow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3192905" y="6309993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R</a:t>
            </a:r>
            <a:r>
              <a:rPr kumimoji="1" lang="en-US" altLang="ja-JP" sz="3600" dirty="0" smtClean="0">
                <a:solidFill>
                  <a:srgbClr val="0000FF"/>
                </a:solidFill>
              </a:rPr>
              <a:t>equirement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grpSp>
        <p:nvGrpSpPr>
          <p:cNvPr id="110" name="グループ化 1053"/>
          <p:cNvGrpSpPr/>
          <p:nvPr/>
        </p:nvGrpSpPr>
        <p:grpSpPr>
          <a:xfrm>
            <a:off x="4763221" y="14885942"/>
            <a:ext cx="500066" cy="500066"/>
            <a:chOff x="4477469" y="5313250"/>
            <a:chExt cx="7715304" cy="7715304"/>
          </a:xfrm>
        </p:grpSpPr>
        <p:sp>
          <p:nvSpPr>
            <p:cNvPr id="111" name="円/楕円 110"/>
            <p:cNvSpPr/>
            <p:nvPr/>
          </p:nvSpPr>
          <p:spPr>
            <a:xfrm>
              <a:off x="4477469" y="5313250"/>
              <a:ext cx="7715304" cy="7715304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/>
            <p:cNvSpPr/>
            <p:nvPr/>
          </p:nvSpPr>
          <p:spPr>
            <a:xfrm>
              <a:off x="5620477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>
              <a:off x="8978063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パイ 115"/>
            <p:cNvSpPr/>
            <p:nvPr/>
          </p:nvSpPr>
          <p:spPr>
            <a:xfrm>
              <a:off x="5834791" y="7956456"/>
              <a:ext cx="5000660" cy="4071966"/>
            </a:xfrm>
            <a:prstGeom prst="pie">
              <a:avLst>
                <a:gd name="adj1" fmla="val 0"/>
                <a:gd name="adj2" fmla="val 10752435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グループ化 1058"/>
          <p:cNvGrpSpPr/>
          <p:nvPr/>
        </p:nvGrpSpPr>
        <p:grpSpPr>
          <a:xfrm>
            <a:off x="1691387" y="19315098"/>
            <a:ext cx="500066" cy="500066"/>
            <a:chOff x="14264475" y="13385744"/>
            <a:chExt cx="642942" cy="642942"/>
          </a:xfrm>
        </p:grpSpPr>
        <p:sp>
          <p:nvSpPr>
            <p:cNvPr id="118" name="円/楕円 117"/>
            <p:cNvSpPr/>
            <p:nvPr/>
          </p:nvSpPr>
          <p:spPr>
            <a:xfrm>
              <a:off x="14264475" y="13385744"/>
              <a:ext cx="642942" cy="642942"/>
            </a:xfrm>
            <a:prstGeom prst="ellipse">
              <a:avLst/>
            </a:prstGeom>
            <a:noFill/>
            <a:ln w="444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>
              <a:off x="14413304" y="13784606"/>
              <a:ext cx="345284" cy="125017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14431164" y="13552433"/>
              <a:ext cx="65485" cy="65485"/>
            </a:xfrm>
            <a:prstGeom prst="ellipse">
              <a:avLst/>
            </a:prstGeom>
            <a:solidFill>
              <a:srgbClr val="0000FF"/>
            </a:solidFill>
            <a:ln w="444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14675244" y="13552433"/>
              <a:ext cx="65485" cy="65485"/>
            </a:xfrm>
            <a:prstGeom prst="ellipse">
              <a:avLst/>
            </a:prstGeom>
            <a:solidFill>
              <a:srgbClr val="0000FF"/>
            </a:solidFill>
            <a:ln w="444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2" name="グループ化 1053"/>
          <p:cNvGrpSpPr/>
          <p:nvPr/>
        </p:nvGrpSpPr>
        <p:grpSpPr>
          <a:xfrm>
            <a:off x="1119883" y="14243000"/>
            <a:ext cx="500066" cy="500066"/>
            <a:chOff x="4477469" y="5313250"/>
            <a:chExt cx="7715304" cy="7715304"/>
          </a:xfrm>
        </p:grpSpPr>
        <p:sp>
          <p:nvSpPr>
            <p:cNvPr id="123" name="円/楕円 122"/>
            <p:cNvSpPr/>
            <p:nvPr/>
          </p:nvSpPr>
          <p:spPr>
            <a:xfrm>
              <a:off x="4477469" y="5313250"/>
              <a:ext cx="7715304" cy="7715304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/>
            <p:cNvSpPr/>
            <p:nvPr/>
          </p:nvSpPr>
          <p:spPr>
            <a:xfrm>
              <a:off x="5620477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/>
          </p:nvSpPr>
          <p:spPr>
            <a:xfrm>
              <a:off x="8978063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パイ 125"/>
            <p:cNvSpPr/>
            <p:nvPr/>
          </p:nvSpPr>
          <p:spPr>
            <a:xfrm>
              <a:off x="5834791" y="7956456"/>
              <a:ext cx="5000660" cy="4071966"/>
            </a:xfrm>
            <a:prstGeom prst="pie">
              <a:avLst>
                <a:gd name="adj1" fmla="val 0"/>
                <a:gd name="adj2" fmla="val 10752435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グループ化 1053"/>
          <p:cNvGrpSpPr/>
          <p:nvPr/>
        </p:nvGrpSpPr>
        <p:grpSpPr>
          <a:xfrm>
            <a:off x="14978855" y="14743066"/>
            <a:ext cx="500066" cy="500066"/>
            <a:chOff x="4477469" y="5313250"/>
            <a:chExt cx="7715304" cy="7715304"/>
          </a:xfrm>
        </p:grpSpPr>
        <p:sp>
          <p:nvSpPr>
            <p:cNvPr id="128" name="円/楕円 127"/>
            <p:cNvSpPr/>
            <p:nvPr/>
          </p:nvSpPr>
          <p:spPr>
            <a:xfrm>
              <a:off x="4477469" y="5313250"/>
              <a:ext cx="7715304" cy="7715304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>
              <a:off x="5620477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/>
            <p:cNvSpPr/>
            <p:nvPr/>
          </p:nvSpPr>
          <p:spPr>
            <a:xfrm>
              <a:off x="8978063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パイ 130"/>
            <p:cNvSpPr/>
            <p:nvPr/>
          </p:nvSpPr>
          <p:spPr>
            <a:xfrm>
              <a:off x="5834791" y="7956456"/>
              <a:ext cx="5000660" cy="4071966"/>
            </a:xfrm>
            <a:prstGeom prst="pie">
              <a:avLst>
                <a:gd name="adj1" fmla="val 0"/>
                <a:gd name="adj2" fmla="val 10752435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グループ化 1053"/>
          <p:cNvGrpSpPr/>
          <p:nvPr/>
        </p:nvGrpSpPr>
        <p:grpSpPr>
          <a:xfrm>
            <a:off x="1477073" y="17457710"/>
            <a:ext cx="500066" cy="500066"/>
            <a:chOff x="4477469" y="5313250"/>
            <a:chExt cx="7715304" cy="7715304"/>
          </a:xfrm>
        </p:grpSpPr>
        <p:sp>
          <p:nvSpPr>
            <p:cNvPr id="133" name="円/楕円 132"/>
            <p:cNvSpPr/>
            <p:nvPr/>
          </p:nvSpPr>
          <p:spPr>
            <a:xfrm>
              <a:off x="4477469" y="5313250"/>
              <a:ext cx="7715304" cy="7715304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>
              <a:off x="5620477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/>
            <p:cNvSpPr/>
            <p:nvPr/>
          </p:nvSpPr>
          <p:spPr>
            <a:xfrm>
              <a:off x="8978063" y="6813448"/>
              <a:ext cx="1928826" cy="2000264"/>
            </a:xfrm>
            <a:custGeom>
              <a:avLst/>
              <a:gdLst>
                <a:gd name="connsiteX0" fmla="*/ 0 w 6003234"/>
                <a:gd name="connsiteY0" fmla="*/ 3710609 h 3790122"/>
                <a:gd name="connsiteX1" fmla="*/ 2941982 w 6003234"/>
                <a:gd name="connsiteY1" fmla="*/ 13252 h 3790122"/>
                <a:gd name="connsiteX2" fmla="*/ 6003234 w 6003234"/>
                <a:gd name="connsiteY2" fmla="*/ 3790122 h 379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3234" h="3790122">
                  <a:moveTo>
                    <a:pt x="0" y="3710609"/>
                  </a:moveTo>
                  <a:cubicBezTo>
                    <a:pt x="970721" y="1855304"/>
                    <a:pt x="1941443" y="0"/>
                    <a:pt x="2941982" y="13252"/>
                  </a:cubicBezTo>
                  <a:cubicBezTo>
                    <a:pt x="3942521" y="26504"/>
                    <a:pt x="4972877" y="1908313"/>
                    <a:pt x="6003234" y="3790122"/>
                  </a:cubicBezTo>
                </a:path>
              </a:pathLst>
            </a:cu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パイ 135"/>
            <p:cNvSpPr/>
            <p:nvPr/>
          </p:nvSpPr>
          <p:spPr>
            <a:xfrm>
              <a:off x="5834791" y="7956456"/>
              <a:ext cx="5000660" cy="4071966"/>
            </a:xfrm>
            <a:prstGeom prst="pie">
              <a:avLst>
                <a:gd name="adj1" fmla="val 0"/>
                <a:gd name="adj2" fmla="val 10752435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38" name="直線矢印コネクタ 137"/>
          <p:cNvCxnSpPr/>
          <p:nvPr/>
        </p:nvCxnSpPr>
        <p:spPr>
          <a:xfrm rot="5400000">
            <a:off x="25980307" y="10171034"/>
            <a:ext cx="714380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/>
          <p:cNvSpPr txBox="1"/>
          <p:nvPr/>
        </p:nvSpPr>
        <p:spPr>
          <a:xfrm>
            <a:off x="26112747" y="9381827"/>
            <a:ext cx="31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CdTe</a:t>
            </a:r>
            <a:r>
              <a:rPr kumimoji="1" lang="en-US" altLang="ja-JP" sz="3600" dirty="0" smtClean="0"/>
              <a:t> detector</a:t>
            </a:r>
            <a:endParaRPr kumimoji="1" lang="ja-JP" altLang="en-US" sz="3600" dirty="0"/>
          </a:p>
        </p:txBody>
      </p:sp>
      <p:cxnSp>
        <p:nvCxnSpPr>
          <p:cNvPr id="141" name="直線矢印コネクタ 140"/>
          <p:cNvCxnSpPr/>
          <p:nvPr/>
        </p:nvCxnSpPr>
        <p:spPr>
          <a:xfrm flipV="1">
            <a:off x="24122919" y="12957116"/>
            <a:ext cx="357190" cy="2857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テキスト ボックス 141"/>
          <p:cNvSpPr txBox="1"/>
          <p:nvPr/>
        </p:nvSpPr>
        <p:spPr>
          <a:xfrm>
            <a:off x="21336837" y="12814240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 smtClean="0"/>
              <a:t>NaI</a:t>
            </a:r>
            <a:r>
              <a:rPr kumimoji="1" lang="en-US" altLang="ja-JP" sz="3600" dirty="0" smtClean="0"/>
              <a:t> detector</a:t>
            </a:r>
            <a:endParaRPr kumimoji="1" lang="ja-JP" altLang="en-US" sz="3600" dirty="0"/>
          </a:p>
        </p:txBody>
      </p:sp>
      <p:cxnSp>
        <p:nvCxnSpPr>
          <p:cNvPr id="175" name="直線矢印コネクタ 174"/>
          <p:cNvCxnSpPr/>
          <p:nvPr/>
        </p:nvCxnSpPr>
        <p:spPr>
          <a:xfrm>
            <a:off x="12047086" y="22302801"/>
            <a:ext cx="360000" cy="2126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テキスト ボックス 175"/>
          <p:cNvSpPr txBox="1"/>
          <p:nvPr/>
        </p:nvSpPr>
        <p:spPr>
          <a:xfrm>
            <a:off x="762693" y="22244056"/>
            <a:ext cx="11715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kumimoji="1" lang="en-US" altLang="ja-JP" sz="4000" dirty="0" smtClean="0"/>
              <a:t>Idea</a:t>
            </a:r>
          </a:p>
          <a:p>
            <a:r>
              <a:rPr kumimoji="1" lang="en-US" altLang="ja-JP" sz="4000" dirty="0" smtClean="0"/>
              <a:t>Measure waveform from </a:t>
            </a:r>
            <a:r>
              <a:rPr kumimoji="1" lang="en-US" altLang="ja-JP" sz="4000" dirty="0" err="1" smtClean="0"/>
              <a:t>CdTe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→</a:t>
            </a:r>
            <a:r>
              <a:rPr lang="en-US" altLang="ja-JP" sz="4000" dirty="0" smtClean="0"/>
              <a:t>Estimate the effect of hole by</a:t>
            </a:r>
          </a:p>
          <a:p>
            <a:r>
              <a:rPr lang="en-US" altLang="ja-JP" sz="4000" dirty="0" smtClean="0"/>
              <a:t>analyzing the waveform</a:t>
            </a:r>
          </a:p>
          <a:p>
            <a:r>
              <a:rPr lang="ja-JP" altLang="en-US" sz="4000" dirty="0" smtClean="0"/>
              <a:t>→</a:t>
            </a:r>
            <a:r>
              <a:rPr lang="en-US" altLang="ja-JP" sz="4000" dirty="0" smtClean="0"/>
              <a:t>Revise the effect of hole trapping </a:t>
            </a:r>
            <a:endParaRPr kumimoji="1" lang="en-US" altLang="ja-JP" sz="4000" dirty="0" smtClean="0"/>
          </a:p>
          <a:p>
            <a:pPr>
              <a:buBlip>
                <a:blip r:embed="rId6"/>
              </a:buBlip>
            </a:pPr>
            <a:endParaRPr kumimoji="1" lang="ja-JP" altLang="en-US" sz="4000" dirty="0"/>
          </a:p>
        </p:txBody>
      </p:sp>
      <p:sp>
        <p:nvSpPr>
          <p:cNvPr id="177" name="正方形/長方形 176"/>
          <p:cNvSpPr/>
          <p:nvPr/>
        </p:nvSpPr>
        <p:spPr>
          <a:xfrm>
            <a:off x="619817" y="26101708"/>
            <a:ext cx="29003828" cy="4857784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/>
          <p:cNvSpPr/>
          <p:nvPr/>
        </p:nvSpPr>
        <p:spPr>
          <a:xfrm>
            <a:off x="619817" y="25673080"/>
            <a:ext cx="3571900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Waveform</a:t>
            </a:r>
            <a:endParaRPr kumimoji="1" lang="ja-JP" altLang="en-US" sz="5400" dirty="0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8549435" y="22244056"/>
            <a:ext cx="928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altLang="ja-JP" sz="4000" dirty="0" smtClean="0"/>
              <a:t>Setup</a:t>
            </a:r>
          </a:p>
        </p:txBody>
      </p:sp>
      <p:sp>
        <p:nvSpPr>
          <p:cNvPr id="155" name="正方形/長方形 154"/>
          <p:cNvSpPr/>
          <p:nvPr/>
        </p:nvSpPr>
        <p:spPr>
          <a:xfrm>
            <a:off x="15764673" y="21815990"/>
            <a:ext cx="139304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dirty="0" err="1" smtClean="0"/>
              <a:t>CdTe</a:t>
            </a:r>
            <a:r>
              <a:rPr lang="en-US" altLang="ja-JP" sz="4000" dirty="0" smtClean="0"/>
              <a:t> detector : CdTe505050 (CLEAR-PULSE)</a:t>
            </a:r>
          </a:p>
          <a:p>
            <a:r>
              <a:rPr lang="en-US" altLang="ja-JP" sz="3600" dirty="0" smtClean="0"/>
              <a:t>custom-made item, </a:t>
            </a:r>
            <a:r>
              <a:rPr lang="en-US" altLang="ja-JP" sz="3600" u="sng" dirty="0" err="1" smtClean="0"/>
              <a:t>ohmic</a:t>
            </a:r>
            <a:r>
              <a:rPr lang="en-US" altLang="ja-JP" sz="3600" u="sng" dirty="0" smtClean="0"/>
              <a:t> type</a:t>
            </a:r>
            <a:r>
              <a:rPr lang="en-US" altLang="ja-JP" sz="3600" dirty="0" smtClean="0"/>
              <a:t>, size of device: </a:t>
            </a:r>
            <a:r>
              <a:rPr lang="en-US" altLang="ja-JP" sz="3600" u="sng" dirty="0" smtClean="0"/>
              <a:t>5×5×5(mm</a:t>
            </a:r>
            <a:r>
              <a:rPr lang="en-US" altLang="ja-JP" sz="3600" u="sng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Pre-amp : 580K (CLEAR-PULSE)</a:t>
            </a:r>
          </a:p>
          <a:p>
            <a:r>
              <a:rPr lang="en-US" altLang="ja-JP" sz="3600" u="sng" dirty="0" smtClean="0"/>
              <a:t>charge sensitive type</a:t>
            </a:r>
            <a:r>
              <a:rPr lang="en-US" altLang="ja-JP" sz="3600" dirty="0" smtClean="0"/>
              <a:t>, time constant:</a:t>
            </a:r>
            <a:r>
              <a:rPr lang="en-US" altLang="ja-JP" sz="3600" u="sng" dirty="0" smtClean="0"/>
              <a:t>60</a:t>
            </a:r>
            <a:r>
              <a:rPr lang="en-US" altLang="ja-JP" sz="3600" u="sng" dirty="0" smtClean="0">
                <a:latin typeface="Symbol" pitchFamily="18" charset="2"/>
              </a:rPr>
              <a:t>m</a:t>
            </a:r>
            <a:r>
              <a:rPr lang="en-US" altLang="ja-JP" sz="3600" u="sng" dirty="0" smtClean="0"/>
              <a:t>s</a:t>
            </a:r>
            <a:r>
              <a:rPr lang="ja-JP" altLang="en-US" sz="3600" u="sng" dirty="0" smtClean="0"/>
              <a:t>→</a:t>
            </a:r>
            <a:r>
              <a:rPr lang="en-US" altLang="ja-JP" sz="3600" u="sng" dirty="0" smtClean="0"/>
              <a:t> 600</a:t>
            </a:r>
            <a:r>
              <a:rPr lang="en-US" altLang="ja-JP" sz="3600" u="sng" dirty="0" smtClean="0">
                <a:latin typeface="Symbol" pitchFamily="18" charset="2"/>
              </a:rPr>
              <a:t>m</a:t>
            </a:r>
            <a:r>
              <a:rPr lang="en-US" altLang="ja-JP" sz="3600" u="sng" dirty="0" smtClean="0"/>
              <a:t>s</a:t>
            </a:r>
            <a:r>
              <a:rPr lang="en-US" altLang="ja-JP" sz="3600" dirty="0" smtClean="0"/>
              <a:t>, </a:t>
            </a:r>
            <a:r>
              <a:rPr lang="en-US" altLang="ja-JP" sz="3600" dirty="0" err="1" smtClean="0"/>
              <a:t>gain:</a:t>
            </a:r>
            <a:r>
              <a:rPr lang="en-US" altLang="ja-JP" sz="3600" u="sng" dirty="0" err="1" smtClean="0"/>
              <a:t>about</a:t>
            </a:r>
            <a:r>
              <a:rPr lang="en-US" altLang="ja-JP" sz="3600" u="sng" dirty="0" smtClean="0"/>
              <a:t> 11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Flash ADC : V1724 (CAEN)</a:t>
            </a:r>
          </a:p>
          <a:p>
            <a:r>
              <a:rPr lang="en-US" altLang="ja-JP" sz="3600" dirty="0" smtClean="0"/>
              <a:t>sampling rate: </a:t>
            </a:r>
            <a:r>
              <a:rPr lang="en-US" altLang="ja-JP" sz="3600" u="sng" dirty="0" smtClean="0"/>
              <a:t>100MHz</a:t>
            </a:r>
            <a:r>
              <a:rPr lang="en-US" altLang="ja-JP" sz="3600" dirty="0" smtClean="0"/>
              <a:t>, dynamic range: </a:t>
            </a:r>
            <a:r>
              <a:rPr lang="en-US" altLang="ja-JP" sz="3600" u="sng" dirty="0" smtClean="0"/>
              <a:t>-2~2V</a:t>
            </a:r>
            <a:r>
              <a:rPr lang="en-US" altLang="ja-JP" sz="3600" dirty="0" smtClean="0"/>
              <a:t>, resolution: </a:t>
            </a:r>
            <a:r>
              <a:rPr lang="en-US" altLang="ja-JP" sz="3600" u="sng" dirty="0" smtClean="0"/>
              <a:t>14bit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4050161" y="11562646"/>
          <a:ext cx="8358246" cy="822966"/>
        </p:xfrm>
        <a:graphic>
          <a:graphicData uri="http://schemas.openxmlformats.org/presentationml/2006/ole">
            <p:oleObj spid="_x0000_s1027" name="数式" r:id="rId9" imgW="2450880" imgH="241200" progId="Equation.3">
              <p:embed/>
            </p:oleObj>
          </a:graphicData>
        </a:graphic>
      </p:graphicFrame>
      <p:sp>
        <p:nvSpPr>
          <p:cNvPr id="157" name="テキスト ボックス 156"/>
          <p:cNvSpPr txBox="1"/>
          <p:nvPr/>
        </p:nvSpPr>
        <p:spPr>
          <a:xfrm>
            <a:off x="762693" y="26530336"/>
            <a:ext cx="9358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4000" dirty="0" smtClean="0"/>
              <a:t>Effect of electron and hole can be seen clearly.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Drift time can be estimated from the waveform.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4000" dirty="0" smtClean="0"/>
              <a:t>The larger the effect of hole is, the longer the drift time becomes.</a:t>
            </a:r>
            <a:endParaRPr kumimoji="1" lang="ja-JP" altLang="en-US" sz="4000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691255" y="41032250"/>
            <a:ext cx="2886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</a:rPr>
              <a:t>Now continuing R&amp;D. For </a:t>
            </a:r>
            <a:r>
              <a:rPr lang="en-US" altLang="ja-JP" sz="5400" dirty="0" smtClean="0">
                <a:solidFill>
                  <a:srgbClr val="FF0000"/>
                </a:solidFill>
              </a:rPr>
              <a:t>0</a:t>
            </a:r>
            <a:r>
              <a:rPr lang="en-US" altLang="ja-JP" sz="5400" dirty="0" smtClean="0">
                <a:solidFill>
                  <a:srgbClr val="FF0000"/>
                </a:solidFill>
                <a:latin typeface="Symbol" pitchFamily="18" charset="2"/>
              </a:rPr>
              <a:t>nbb</a:t>
            </a:r>
            <a:r>
              <a:rPr lang="en-US" altLang="ja-JP" sz="5400" dirty="0" smtClean="0">
                <a:solidFill>
                  <a:srgbClr val="FF0000"/>
                </a:solidFill>
              </a:rPr>
              <a:t> search experiment using </a:t>
            </a:r>
            <a:r>
              <a:rPr lang="en-US" altLang="ja-JP" sz="5400" dirty="0" err="1" smtClean="0">
                <a:solidFill>
                  <a:srgbClr val="FF0000"/>
                </a:solidFill>
              </a:rPr>
              <a:t>CdTe</a:t>
            </a:r>
            <a:r>
              <a:rPr lang="en-US" altLang="ja-JP" sz="5400" dirty="0" smtClean="0">
                <a:solidFill>
                  <a:srgbClr val="FF0000"/>
                </a:solidFill>
              </a:rPr>
              <a:t>, it is necessary to improve the energy resolution to </a:t>
            </a:r>
            <a:r>
              <a:rPr kumimoji="1" lang="en-US" altLang="ja-JP" sz="5400" dirty="0" smtClean="0">
                <a:solidFill>
                  <a:srgbClr val="FF0000"/>
                </a:solidFill>
              </a:rPr>
              <a:t>0.5%(FWHM) for Q value</a:t>
            </a:r>
            <a:r>
              <a:rPr lang="en-US" altLang="ja-JP" sz="5400" dirty="0" smtClean="0">
                <a:solidFill>
                  <a:srgbClr val="FF0000"/>
                </a:solidFill>
              </a:rPr>
              <a:t> with O(10cm</a:t>
            </a:r>
            <a:r>
              <a:rPr lang="en-US" altLang="ja-JP" sz="54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5400" dirty="0" smtClean="0">
                <a:solidFill>
                  <a:srgbClr val="FF0000"/>
                </a:solidFill>
              </a:rPr>
              <a:t>) </a:t>
            </a:r>
            <a:r>
              <a:rPr lang="en-US" altLang="ja-JP" sz="5400" dirty="0" err="1" smtClean="0">
                <a:solidFill>
                  <a:srgbClr val="FF0000"/>
                </a:solidFill>
              </a:rPr>
              <a:t>CdTe</a:t>
            </a:r>
            <a:r>
              <a:rPr lang="en-US" altLang="ja-JP" sz="5400" dirty="0" smtClean="0">
                <a:solidFill>
                  <a:srgbClr val="FF0000"/>
                </a:solidFill>
              </a:rPr>
              <a:t> device.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24173890" y="23945297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convert</a:t>
            </a:r>
            <a:endParaRPr kumimoji="1" lang="ja-JP" altLang="en-US" sz="3200" dirty="0"/>
          </a:p>
        </p:txBody>
      </p:sp>
      <p:sp>
        <p:nvSpPr>
          <p:cNvPr id="164" name="正方形/長方形 163"/>
          <p:cNvSpPr/>
          <p:nvPr/>
        </p:nvSpPr>
        <p:spPr>
          <a:xfrm>
            <a:off x="619817" y="31602434"/>
            <a:ext cx="17930938" cy="9429816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正方形/長方形 164"/>
          <p:cNvSpPr/>
          <p:nvPr/>
        </p:nvSpPr>
        <p:spPr>
          <a:xfrm>
            <a:off x="619817" y="31173806"/>
            <a:ext cx="5214974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Energy revision</a:t>
            </a:r>
            <a:endParaRPr kumimoji="1" lang="ja-JP" altLang="en-US" sz="5400" dirty="0"/>
          </a:p>
        </p:txBody>
      </p:sp>
      <p:grpSp>
        <p:nvGrpSpPr>
          <p:cNvPr id="173" name="グループ化 172"/>
          <p:cNvGrpSpPr/>
          <p:nvPr/>
        </p:nvGrpSpPr>
        <p:grpSpPr>
          <a:xfrm>
            <a:off x="10192509" y="26101708"/>
            <a:ext cx="19288260" cy="4792413"/>
            <a:chOff x="9221400" y="26101708"/>
            <a:chExt cx="20259369" cy="5033697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9507151" y="26141395"/>
              <a:ext cx="6429420" cy="4714908"/>
              <a:chOff x="7763661" y="27673344"/>
              <a:chExt cx="10215590" cy="7346970"/>
            </a:xfrm>
          </p:grpSpPr>
          <p:pic>
            <p:nvPicPr>
              <p:cNvPr id="1028" name="Picture 4" descr="C:\cdte\normal.eps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63661" y="27673344"/>
                <a:ext cx="10215590" cy="7346970"/>
              </a:xfrm>
              <a:prstGeom prst="rect">
                <a:avLst/>
              </a:prstGeom>
              <a:noFill/>
            </p:spPr>
          </p:pic>
          <p:sp>
            <p:nvSpPr>
              <p:cNvPr id="137" name="右中かっこ 136"/>
              <p:cNvSpPr/>
              <p:nvPr/>
            </p:nvSpPr>
            <p:spPr>
              <a:xfrm rot="295743">
                <a:off x="10581620" y="31245908"/>
                <a:ext cx="449736" cy="2702859"/>
              </a:xfrm>
              <a:prstGeom prst="rightBrace">
                <a:avLst>
                  <a:gd name="adj1" fmla="val 53408"/>
                  <a:gd name="adj2" fmla="val 50000"/>
                </a:avLst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右中かっこ 138"/>
              <p:cNvSpPr/>
              <p:nvPr/>
            </p:nvSpPr>
            <p:spPr>
              <a:xfrm rot="2132142">
                <a:off x="11621689" y="28298729"/>
                <a:ext cx="449736" cy="3341284"/>
              </a:xfrm>
              <a:prstGeom prst="rightBrace">
                <a:avLst>
                  <a:gd name="adj1" fmla="val 53408"/>
                  <a:gd name="adj2" fmla="val 50000"/>
                </a:avLst>
              </a:prstGeom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4" name="直線コネクタ 143"/>
              <p:cNvCxnSpPr/>
              <p:nvPr/>
            </p:nvCxnSpPr>
            <p:spPr>
              <a:xfrm rot="5400000">
                <a:off x="9549567" y="31530996"/>
                <a:ext cx="6143668" cy="0"/>
              </a:xfrm>
              <a:prstGeom prst="line">
                <a:avLst/>
              </a:prstGeom>
              <a:ln w="31750">
                <a:solidFill>
                  <a:srgbClr val="0099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 rot="5400000">
                <a:off x="10085352" y="34281359"/>
                <a:ext cx="642942" cy="0"/>
              </a:xfrm>
              <a:prstGeom prst="line">
                <a:avLst/>
              </a:prstGeom>
              <a:ln w="31750">
                <a:solidFill>
                  <a:srgbClr val="0099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矢印コネクタ 149"/>
              <p:cNvCxnSpPr/>
              <p:nvPr/>
            </p:nvCxnSpPr>
            <p:spPr>
              <a:xfrm>
                <a:off x="10406823" y="34231551"/>
                <a:ext cx="2214578" cy="1588"/>
              </a:xfrm>
              <a:prstGeom prst="straightConnector1">
                <a:avLst/>
              </a:prstGeom>
              <a:ln w="31750">
                <a:solidFill>
                  <a:srgbClr val="009900"/>
                </a:solidFill>
                <a:prstDash val="dash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テキスト ボックス 150"/>
              <p:cNvSpPr txBox="1"/>
              <p:nvPr/>
            </p:nvSpPr>
            <p:spPr>
              <a:xfrm>
                <a:off x="10714831" y="33239230"/>
                <a:ext cx="3691087" cy="1007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>
                    <a:solidFill>
                      <a:srgbClr val="009900"/>
                    </a:solidFill>
                  </a:rPr>
                  <a:t>Drift time</a:t>
                </a:r>
                <a:endParaRPr kumimoji="1" lang="ja-JP" altLang="en-US" sz="36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152" name="テキスト ボックス 151"/>
              <p:cNvSpPr txBox="1"/>
              <p:nvPr/>
            </p:nvSpPr>
            <p:spPr>
              <a:xfrm>
                <a:off x="10978327" y="31680782"/>
                <a:ext cx="6026671" cy="1870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3600" dirty="0" smtClean="0">
                    <a:solidFill>
                      <a:srgbClr val="FF0000"/>
                    </a:solidFill>
                  </a:rPr>
                  <a:t>Effect of electron</a:t>
                </a:r>
              </a:p>
              <a:p>
                <a:pPr algn="ctr"/>
                <a:r>
                  <a:rPr lang="en-US" altLang="ja-JP" sz="3600" dirty="0" smtClean="0">
                    <a:solidFill>
                      <a:srgbClr val="FF0000"/>
                    </a:solidFill>
                  </a:rPr>
                  <a:t>(fast)</a:t>
                </a:r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テキスト ボックス 152"/>
              <p:cNvSpPr txBox="1"/>
              <p:nvPr/>
            </p:nvSpPr>
            <p:spPr>
              <a:xfrm>
                <a:off x="12008062" y="29699061"/>
                <a:ext cx="4722617" cy="1870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>
                    <a:solidFill>
                      <a:srgbClr val="0000FF"/>
                    </a:solidFill>
                  </a:rPr>
                  <a:t>Effect of hole</a:t>
                </a:r>
              </a:p>
              <a:p>
                <a:pPr algn="ctr"/>
                <a:r>
                  <a:rPr lang="en-US" altLang="ja-JP" sz="3600" dirty="0" smtClean="0">
                    <a:solidFill>
                      <a:srgbClr val="0000FF"/>
                    </a:solidFill>
                  </a:rPr>
                  <a:t>(slow)</a:t>
                </a:r>
                <a:endParaRPr kumimoji="1" lang="ja-JP" altLang="en-US" sz="3600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1029" name="Picture 5" descr="C:\cdte\cathode.eps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71" t="6893" r="7900" b="4871"/>
            <a:stretch>
              <a:fillRect/>
            </a:stretch>
          </p:blipFill>
          <p:spPr bwMode="auto">
            <a:xfrm>
              <a:off x="22794619" y="26101708"/>
              <a:ext cx="6686150" cy="4754595"/>
            </a:xfrm>
            <a:prstGeom prst="rect">
              <a:avLst/>
            </a:prstGeom>
            <a:noFill/>
          </p:spPr>
        </p:pic>
        <p:pic>
          <p:nvPicPr>
            <p:cNvPr id="2" name="Picture 6" descr="C:\cdte\anode.eps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50885" y="26149653"/>
              <a:ext cx="6544359" cy="4706650"/>
            </a:xfrm>
            <a:prstGeom prst="rect">
              <a:avLst/>
            </a:prstGeom>
            <a:noFill/>
          </p:spPr>
        </p:pic>
        <p:sp>
          <p:nvSpPr>
            <p:cNvPr id="160" name="テキスト ボックス 159"/>
            <p:cNvSpPr txBox="1"/>
            <p:nvPr/>
          </p:nvSpPr>
          <p:spPr>
            <a:xfrm>
              <a:off x="23643094" y="26284271"/>
              <a:ext cx="5411780" cy="12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600" dirty="0" smtClean="0"/>
                <a:t>Large e</a:t>
              </a:r>
              <a:r>
                <a:rPr kumimoji="1" lang="en-US" altLang="ja-JP" sz="3600" dirty="0" smtClean="0"/>
                <a:t>ffect of hole</a:t>
              </a:r>
            </a:p>
            <a:p>
              <a:pPr algn="ctr"/>
              <a:r>
                <a:rPr lang="en-US" altLang="ja-JP" sz="3600" dirty="0" smtClean="0"/>
                <a:t>(Ionization near </a:t>
              </a:r>
              <a:r>
                <a:rPr lang="en-US" altLang="ja-JP" sz="3600" dirty="0" smtClean="0"/>
                <a:t>ano</a:t>
              </a:r>
              <a:r>
                <a:rPr lang="en-US" altLang="ja-JP" sz="3600" dirty="0" smtClean="0"/>
                <a:t>de</a:t>
              </a:r>
              <a:r>
                <a:rPr lang="en-US" altLang="ja-JP" sz="3600" dirty="0" smtClean="0"/>
                <a:t>)</a:t>
              </a:r>
              <a:endParaRPr kumimoji="1" lang="ja-JP" altLang="en-US" sz="3600" dirty="0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25223511" y="29498981"/>
              <a:ext cx="3425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Long drift time</a:t>
              </a:r>
              <a:endParaRPr kumimoji="1" lang="ja-JP" altLang="en-US" sz="3600" dirty="0"/>
            </a:p>
          </p:txBody>
        </p:sp>
        <p:sp>
          <p:nvSpPr>
            <p:cNvPr id="162" name="テキスト ボックス 161"/>
            <p:cNvSpPr txBox="1"/>
            <p:nvPr/>
          </p:nvSpPr>
          <p:spPr>
            <a:xfrm>
              <a:off x="18266088" y="29498981"/>
              <a:ext cx="3544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/>
                <a:t>Short drift time</a:t>
              </a:r>
              <a:endParaRPr kumimoji="1" lang="ja-JP" altLang="en-US" sz="3600" dirty="0"/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16791332" y="26284271"/>
              <a:ext cx="5815870" cy="12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600" dirty="0" smtClean="0"/>
                <a:t>Large e</a:t>
              </a:r>
              <a:r>
                <a:rPr kumimoji="1" lang="en-US" altLang="ja-JP" sz="3600" dirty="0" smtClean="0"/>
                <a:t>ffect of electron</a:t>
              </a:r>
            </a:p>
            <a:p>
              <a:pPr algn="ctr"/>
              <a:r>
                <a:rPr lang="en-US" altLang="ja-JP" sz="3600" dirty="0" smtClean="0"/>
                <a:t>(Ionization near </a:t>
              </a:r>
              <a:r>
                <a:rPr lang="en-US" altLang="ja-JP" sz="3600" dirty="0" smtClean="0"/>
                <a:t>cathode)</a:t>
              </a:r>
              <a:endParaRPr kumimoji="1" lang="ja-JP" altLang="en-US" sz="3600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7770701" y="30673740"/>
              <a:ext cx="1524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Time (</a:t>
              </a:r>
              <a:r>
                <a:rPr lang="en-US" altLang="ja-JP" sz="2400" dirty="0" smtClean="0">
                  <a:latin typeface="Symbol" pitchFamily="18" charset="2"/>
                </a:rPr>
                <a:t>m</a:t>
              </a:r>
              <a:r>
                <a:rPr lang="en-US" altLang="ja-JP" sz="2400" dirty="0" smtClean="0"/>
                <a:t>s)</a:t>
              </a:r>
              <a:endParaRPr kumimoji="1" lang="ja-JP" altLang="en-US" sz="2400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21055529" y="30673740"/>
              <a:ext cx="1524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Time (</a:t>
              </a:r>
              <a:r>
                <a:rPr lang="en-US" altLang="ja-JP" sz="2400" dirty="0" smtClean="0">
                  <a:latin typeface="Symbol" pitchFamily="18" charset="2"/>
                </a:rPr>
                <a:t>m</a:t>
              </a:r>
              <a:r>
                <a:rPr lang="en-US" altLang="ja-JP" sz="2400" dirty="0" smtClean="0"/>
                <a:t>s)</a:t>
              </a:r>
              <a:endParaRPr kumimoji="1" lang="ja-JP" altLang="en-US" sz="2400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14268919" y="30673740"/>
              <a:ext cx="1524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Time (</a:t>
              </a:r>
              <a:r>
                <a:rPr lang="en-US" altLang="ja-JP" sz="2400" dirty="0" smtClean="0">
                  <a:latin typeface="Symbol" pitchFamily="18" charset="2"/>
                </a:rPr>
                <a:t>m</a:t>
              </a:r>
              <a:r>
                <a:rPr lang="en-US" altLang="ja-JP" sz="2400" dirty="0" smtClean="0"/>
                <a:t>s)</a:t>
              </a:r>
              <a:endParaRPr kumimoji="1" lang="ja-JP" altLang="en-US" sz="2400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 rot="16200000">
              <a:off x="21767422" y="27113176"/>
              <a:ext cx="2087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FADC counts</a:t>
              </a:r>
              <a:endParaRPr kumimoji="1" lang="ja-JP" altLang="en-US" sz="2400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 rot="16200000">
              <a:off x="15052250" y="27113176"/>
              <a:ext cx="2087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FADC counts</a:t>
              </a:r>
              <a:endParaRPr kumimoji="1" lang="ja-JP" altLang="en-US" sz="2400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 rot="16200000">
              <a:off x="8408517" y="27113176"/>
              <a:ext cx="2087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FADC counts</a:t>
              </a:r>
              <a:endParaRPr kumimoji="1" lang="ja-JP" altLang="en-US" sz="2400" dirty="0"/>
            </a:p>
          </p:txBody>
        </p:sp>
      </p:grpSp>
      <p:sp>
        <p:nvSpPr>
          <p:cNvPr id="172" name="テキスト ボックス 171"/>
          <p:cNvSpPr txBox="1"/>
          <p:nvPr/>
        </p:nvSpPr>
        <p:spPr>
          <a:xfrm>
            <a:off x="762693" y="32031624"/>
            <a:ext cx="5214974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The longer the drift </a:t>
            </a:r>
            <a:r>
              <a:rPr lang="en-US" altLang="ja-JP" sz="4000" smtClean="0"/>
              <a:t>time is, </a:t>
            </a:r>
            <a:r>
              <a:rPr lang="en-US" altLang="ja-JP" sz="4000" dirty="0" smtClean="0"/>
              <a:t>the lower pulse height </a:t>
            </a:r>
          </a:p>
          <a:p>
            <a:r>
              <a:rPr lang="en-US" altLang="ja-JP" sz="4000" dirty="0" smtClean="0"/>
              <a:t>becomes.</a:t>
            </a:r>
          </a:p>
          <a:p>
            <a:r>
              <a:rPr lang="ja-JP" altLang="en-US" sz="4000" dirty="0" smtClean="0"/>
              <a:t>→</a:t>
            </a:r>
            <a:r>
              <a:rPr lang="en-US" altLang="ja-JP" sz="4000" dirty="0" smtClean="0"/>
              <a:t>Revise the pulse height by drift time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After revision, peak for photoelectric effect can be seen.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Improved energy resolution is </a:t>
            </a:r>
            <a:r>
              <a:rPr lang="en-US" altLang="ja-JP" sz="4000" u="sng" dirty="0" smtClean="0"/>
              <a:t>2.0%(FWHM)</a:t>
            </a:r>
            <a:r>
              <a:rPr lang="en-US" altLang="ja-JP" sz="4000" dirty="0" smtClean="0"/>
              <a:t> for 662keV </a:t>
            </a:r>
            <a:r>
              <a:rPr lang="en-US" altLang="ja-JP" sz="4000" dirty="0" smtClean="0">
                <a:latin typeface="Symbol" pitchFamily="18" charset="2"/>
              </a:rPr>
              <a:t>g</a:t>
            </a:r>
            <a:r>
              <a:rPr lang="en-US" altLang="ja-JP" sz="4000" dirty="0" smtClean="0"/>
              <a:t> ray.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3479977" y="4313118"/>
            <a:ext cx="6000792" cy="371477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9" name="Picture 15" descr="C:\cdte\energy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5000" y="31316682"/>
            <a:ext cx="7004383" cy="4929221"/>
          </a:xfrm>
          <a:prstGeom prst="rect">
            <a:avLst/>
          </a:prstGeom>
          <a:noFill/>
        </p:spPr>
      </p:pic>
      <p:pic>
        <p:nvPicPr>
          <p:cNvPr id="1040" name="Picture 16" descr="C:\cdte\height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869" y="31316682"/>
            <a:ext cx="7004383" cy="4929221"/>
          </a:xfrm>
          <a:prstGeom prst="rect">
            <a:avLst/>
          </a:prstGeom>
          <a:noFill/>
        </p:spPr>
      </p:pic>
      <p:pic>
        <p:nvPicPr>
          <p:cNvPr id="1041" name="Picture 17" descr="C:\cdte\et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5000" y="36031591"/>
            <a:ext cx="7004383" cy="4929221"/>
          </a:xfrm>
          <a:prstGeom prst="rect">
            <a:avLst/>
          </a:prstGeom>
          <a:noFill/>
        </p:spPr>
      </p:pic>
      <p:pic>
        <p:nvPicPr>
          <p:cNvPr id="1042" name="Picture 18" descr="C:\cdte\ht.pn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869" y="36031590"/>
            <a:ext cx="7004383" cy="4929221"/>
          </a:xfrm>
          <a:prstGeom prst="rect">
            <a:avLst/>
          </a:prstGeom>
          <a:noFill/>
        </p:spPr>
      </p:pic>
      <p:sp>
        <p:nvSpPr>
          <p:cNvPr id="174" name="テキスト ボックス 173"/>
          <p:cNvSpPr txBox="1"/>
          <p:nvPr/>
        </p:nvSpPr>
        <p:spPr>
          <a:xfrm>
            <a:off x="16322604" y="40570585"/>
            <a:ext cx="1987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Drift time (</a:t>
            </a:r>
            <a:r>
              <a:rPr lang="en-US" altLang="ja-JP" sz="2400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s)</a:t>
            </a:r>
            <a:endParaRPr kumimoji="1" lang="ja-JP" altLang="en-US" sz="2400" dirty="0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9670324" y="40570585"/>
            <a:ext cx="1987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Drift time (</a:t>
            </a:r>
            <a:r>
              <a:rPr lang="en-US" altLang="ja-JP" sz="2400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s)</a:t>
            </a:r>
            <a:endParaRPr kumimoji="1" lang="ja-JP" altLang="en-US" sz="2400" dirty="0"/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6390447" y="35888714"/>
            <a:ext cx="184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Energy (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82" name="テキスト ボックス 181"/>
          <p:cNvSpPr txBox="1"/>
          <p:nvPr/>
        </p:nvSpPr>
        <p:spPr>
          <a:xfrm rot="16200000">
            <a:off x="11167820" y="37214502"/>
            <a:ext cx="2064989" cy="41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Energy (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8006532" y="35888714"/>
            <a:ext cx="372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Pulse height (FADC counts)</a:t>
            </a:r>
            <a:endParaRPr kumimoji="1" lang="ja-JP" altLang="en-US" sz="2400" dirty="0"/>
          </a:p>
        </p:txBody>
      </p:sp>
      <p:sp>
        <p:nvSpPr>
          <p:cNvPr id="184" name="テキスト ボックス 183"/>
          <p:cNvSpPr txBox="1"/>
          <p:nvPr/>
        </p:nvSpPr>
        <p:spPr>
          <a:xfrm rot="16200000">
            <a:off x="3446386" y="38317594"/>
            <a:ext cx="4158511" cy="41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Pulse height (FADC counts)</a:t>
            </a:r>
            <a:endParaRPr kumimoji="1" lang="ja-JP" altLang="en-US" sz="2400" dirty="0"/>
          </a:p>
        </p:txBody>
      </p:sp>
      <p:sp>
        <p:nvSpPr>
          <p:cNvPr id="185" name="テキスト ボックス 184"/>
          <p:cNvSpPr txBox="1"/>
          <p:nvPr/>
        </p:nvSpPr>
        <p:spPr>
          <a:xfrm rot="16200000">
            <a:off x="11427204" y="32748686"/>
            <a:ext cx="1705916" cy="41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# of events</a:t>
            </a:r>
            <a:endParaRPr kumimoji="1" lang="ja-JP" altLang="en-US" sz="2400" dirty="0"/>
          </a:p>
        </p:txBody>
      </p:sp>
      <p:sp>
        <p:nvSpPr>
          <p:cNvPr id="186" name="テキスト ボックス 185"/>
          <p:cNvSpPr txBox="1"/>
          <p:nvPr/>
        </p:nvSpPr>
        <p:spPr>
          <a:xfrm rot="16200000">
            <a:off x="4775060" y="32828719"/>
            <a:ext cx="1705916" cy="41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# of events</a:t>
            </a:r>
            <a:endParaRPr kumimoji="1" lang="ja-JP" altLang="en-US" sz="2400" dirty="0"/>
          </a:p>
        </p:txBody>
      </p:sp>
      <p:sp>
        <p:nvSpPr>
          <p:cNvPr id="188" name="右矢印 187"/>
          <p:cNvSpPr/>
          <p:nvPr/>
        </p:nvSpPr>
        <p:spPr>
          <a:xfrm>
            <a:off x="11692707" y="33388384"/>
            <a:ext cx="500066" cy="75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右矢印 188"/>
          <p:cNvSpPr/>
          <p:nvPr/>
        </p:nvSpPr>
        <p:spPr>
          <a:xfrm>
            <a:off x="11692707" y="38174730"/>
            <a:ext cx="500066" cy="75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/>
          <p:cNvSpPr/>
          <p:nvPr/>
        </p:nvSpPr>
        <p:spPr>
          <a:xfrm>
            <a:off x="18765069" y="31602434"/>
            <a:ext cx="10858576" cy="9429816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/>
          <p:cNvSpPr/>
          <p:nvPr/>
        </p:nvSpPr>
        <p:spPr>
          <a:xfrm>
            <a:off x="18765069" y="31173806"/>
            <a:ext cx="8358246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Temperature dependence</a:t>
            </a:r>
            <a:endParaRPr kumimoji="1" lang="ja-JP" altLang="en-US" sz="5400" dirty="0"/>
          </a:p>
        </p:txBody>
      </p:sp>
      <p:graphicFrame>
        <p:nvGraphicFramePr>
          <p:cNvPr id="23" name="Group 43"/>
          <p:cNvGraphicFramePr>
            <a:graphicFrameLocks noGrp="1"/>
          </p:cNvGraphicFramePr>
          <p:nvPr/>
        </p:nvGraphicFramePr>
        <p:xfrm>
          <a:off x="7120675" y="9580073"/>
          <a:ext cx="5715040" cy="38709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43074"/>
                <a:gridCol w="2428892"/>
                <a:gridCol w="1643074"/>
              </a:tblGrid>
              <a:tr h="948151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Nuclide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Isotopic composition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Q</a:t>
                      </a:r>
                      <a:r>
                        <a:rPr kumimoji="1" lang="en-US" altLang="ja-JP" sz="3200" baseline="0" dirty="0" smtClean="0"/>
                        <a:t> value (</a:t>
                      </a:r>
                      <a:r>
                        <a:rPr kumimoji="1" lang="en-US" altLang="ja-JP" sz="3200" baseline="0" dirty="0" err="1" smtClean="0"/>
                        <a:t>MeV</a:t>
                      </a:r>
                      <a:r>
                        <a:rPr kumimoji="1" lang="en-US" altLang="ja-JP" sz="3200" baseline="0" dirty="0" smtClean="0"/>
                        <a:t>)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321327">
                <a:tc>
                  <a:txBody>
                    <a:bodyPr/>
                    <a:lstStyle/>
                    <a:p>
                      <a:r>
                        <a:rPr kumimoji="1" lang="en-US" altLang="ja-JP" sz="4000" baseline="30000" dirty="0" smtClean="0"/>
                        <a:t>130</a:t>
                      </a:r>
                      <a:r>
                        <a:rPr kumimoji="1" lang="en-US" altLang="ja-JP" sz="4000" dirty="0" smtClean="0"/>
                        <a:t>Te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>
                          <a:solidFill>
                            <a:srgbClr val="FF0000"/>
                          </a:solidFill>
                        </a:rPr>
                        <a:t>34%</a:t>
                      </a:r>
                      <a:endParaRPr kumimoji="1" lang="ja-JP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>
                          <a:solidFill>
                            <a:srgbClr val="FF0000"/>
                          </a:solidFill>
                        </a:rPr>
                        <a:t>2.53</a:t>
                      </a:r>
                      <a:endParaRPr kumimoji="1" lang="ja-JP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9429">
                <a:tc>
                  <a:txBody>
                    <a:bodyPr/>
                    <a:lstStyle/>
                    <a:p>
                      <a:r>
                        <a:rPr kumimoji="1" lang="en-US" altLang="ja-JP" sz="4000" baseline="30000" dirty="0" smtClean="0"/>
                        <a:t>116</a:t>
                      </a:r>
                      <a:r>
                        <a:rPr kumimoji="1" lang="en-US" altLang="ja-JP" sz="4000" dirty="0" smtClean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>
                          <a:solidFill>
                            <a:srgbClr val="FF0000"/>
                          </a:solidFill>
                        </a:rPr>
                        <a:t>7.5%</a:t>
                      </a:r>
                      <a:endParaRPr kumimoji="1" lang="ja-JP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>
                          <a:solidFill>
                            <a:srgbClr val="FF0000"/>
                          </a:solidFill>
                        </a:rPr>
                        <a:t>2.80</a:t>
                      </a:r>
                      <a:endParaRPr kumimoji="1" lang="ja-JP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6871">
                <a:tc>
                  <a:txBody>
                    <a:bodyPr/>
                    <a:lstStyle/>
                    <a:p>
                      <a:r>
                        <a:rPr kumimoji="1" lang="en-US" altLang="ja-JP" sz="4000" baseline="30000" dirty="0" smtClean="0"/>
                        <a:t>128</a:t>
                      </a:r>
                      <a:r>
                        <a:rPr kumimoji="1" lang="en-US" altLang="ja-JP" sz="4000" dirty="0" smtClean="0"/>
                        <a:t>Te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/>
                        <a:t>31%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/>
                        <a:t>0.866</a:t>
                      </a:r>
                      <a:endParaRPr kumimoji="1" lang="ja-JP" altLang="en-US" sz="4000" dirty="0"/>
                    </a:p>
                  </a:txBody>
                  <a:tcPr/>
                </a:tc>
              </a:tr>
              <a:tr h="436871">
                <a:tc>
                  <a:txBody>
                    <a:bodyPr/>
                    <a:lstStyle/>
                    <a:p>
                      <a:r>
                        <a:rPr kumimoji="1" lang="en-US" altLang="ja-JP" sz="4000" baseline="30000" dirty="0" smtClean="0"/>
                        <a:t>106</a:t>
                      </a:r>
                      <a:r>
                        <a:rPr kumimoji="1" lang="en-US" altLang="ja-JP" sz="4000" dirty="0" smtClean="0"/>
                        <a:t>Cd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/>
                        <a:t>1.5%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 smtClean="0"/>
                        <a:t>1.75</a:t>
                      </a:r>
                      <a:endParaRPr kumimoji="1" lang="ja-JP" alt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" name="テキスト ボックス 193"/>
          <p:cNvSpPr txBox="1"/>
          <p:nvPr/>
        </p:nvSpPr>
        <p:spPr>
          <a:xfrm>
            <a:off x="15478921" y="33212471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Photoelectric effect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3436792" y="35174334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Compton</a:t>
            </a:r>
            <a:r>
              <a:rPr kumimoji="1" lang="en-US" altLang="ja-JP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effect</a:t>
            </a:r>
            <a:endParaRPr kumimoji="1" lang="ja-JP" altLang="en-US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44" name="Picture 20" descr="C:\cdte\noise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0" t="9091" r="6498" b="5455"/>
          <a:stretch>
            <a:fillRect/>
          </a:stretch>
        </p:blipFill>
        <p:spPr bwMode="auto">
          <a:xfrm>
            <a:off x="24837299" y="32160959"/>
            <a:ext cx="4765067" cy="4071966"/>
          </a:xfrm>
          <a:prstGeom prst="rect">
            <a:avLst/>
          </a:prstGeom>
          <a:noFill/>
        </p:spPr>
      </p:pic>
      <p:sp>
        <p:nvSpPr>
          <p:cNvPr id="197" name="テキスト ボックス 196"/>
          <p:cNvSpPr txBox="1"/>
          <p:nvPr/>
        </p:nvSpPr>
        <p:spPr>
          <a:xfrm>
            <a:off x="26673408" y="36128450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Temperature (</a:t>
            </a:r>
            <a:r>
              <a:rPr lang="ja-JP" altLang="en-US" sz="2400" dirty="0" smtClean="0">
                <a:latin typeface="+mn-ea"/>
              </a:rPr>
              <a:t>℃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grpSp>
        <p:nvGrpSpPr>
          <p:cNvPr id="201" name="グループ化 200"/>
          <p:cNvGrpSpPr/>
          <p:nvPr/>
        </p:nvGrpSpPr>
        <p:grpSpPr>
          <a:xfrm>
            <a:off x="24622985" y="36554857"/>
            <a:ext cx="4907943" cy="4477393"/>
            <a:chOff x="24622985" y="32015862"/>
            <a:chExt cx="4907943" cy="4477393"/>
          </a:xfrm>
        </p:grpSpPr>
        <p:pic>
          <p:nvPicPr>
            <p:cNvPr id="1043" name="Picture 19" descr="C:\cdte\time.pn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39" t="7273" r="8168" b="5454"/>
            <a:stretch>
              <a:fillRect/>
            </a:stretch>
          </p:blipFill>
          <p:spPr bwMode="auto">
            <a:xfrm>
              <a:off x="24939136" y="32015862"/>
              <a:ext cx="4591792" cy="4158604"/>
            </a:xfrm>
            <a:prstGeom prst="rect">
              <a:avLst/>
            </a:prstGeom>
            <a:noFill/>
          </p:spPr>
        </p:pic>
        <p:sp>
          <p:nvSpPr>
            <p:cNvPr id="196" name="テキスト ボックス 195"/>
            <p:cNvSpPr txBox="1"/>
            <p:nvPr/>
          </p:nvSpPr>
          <p:spPr>
            <a:xfrm>
              <a:off x="26673408" y="36031590"/>
              <a:ext cx="26516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Temperature (</a:t>
              </a:r>
              <a:r>
                <a:rPr lang="ja-JP" altLang="en-US" sz="2400" dirty="0" smtClean="0">
                  <a:latin typeface="+mn-ea"/>
                </a:rPr>
                <a:t>℃</a:t>
              </a:r>
              <a:r>
                <a:rPr lang="en-US" altLang="ja-JP" sz="2400" dirty="0" smtClean="0"/>
                <a:t>)</a:t>
              </a:r>
              <a:endParaRPr kumimoji="1" lang="ja-JP" altLang="en-US" sz="2400" dirty="0"/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 rot="16200000">
              <a:off x="23744379" y="33123982"/>
              <a:ext cx="2218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Drift time (</a:t>
              </a:r>
              <a:r>
                <a:rPr lang="en-US" altLang="ja-JP" sz="2400" dirty="0" smtClean="0">
                  <a:latin typeface="Symbol" pitchFamily="18" charset="2"/>
                </a:rPr>
                <a:t>m</a:t>
              </a:r>
              <a:r>
                <a:rPr lang="en-US" altLang="ja-JP" sz="2400" dirty="0" smtClean="0"/>
                <a:t>s)</a:t>
              </a:r>
              <a:endParaRPr kumimoji="1" lang="ja-JP" altLang="en-US" sz="2400" dirty="0"/>
            </a:p>
          </p:txBody>
        </p:sp>
      </p:grpSp>
      <p:sp>
        <p:nvSpPr>
          <p:cNvPr id="199" name="テキスト ボックス 198"/>
          <p:cNvSpPr txBox="1"/>
          <p:nvPr/>
        </p:nvSpPr>
        <p:spPr>
          <a:xfrm rot="16200000">
            <a:off x="22603578" y="33979032"/>
            <a:ext cx="4326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RMS of pedestal (FADC counts)</a:t>
            </a:r>
            <a:endParaRPr kumimoji="1" lang="ja-JP" altLang="en-US" sz="2200" dirty="0"/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18907945" y="32031062"/>
            <a:ext cx="5500726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Noise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becomes small if temperature becomes low.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Drift time becomes long if temperature becomes low.</a:t>
            </a:r>
          </a:p>
          <a:p>
            <a:r>
              <a:rPr lang="ja-JP" altLang="en-US" sz="4000" dirty="0" smtClean="0"/>
              <a:t>→</a:t>
            </a:r>
            <a:r>
              <a:rPr lang="en-US" altLang="ja-JP" sz="4000" dirty="0" smtClean="0"/>
              <a:t>Hole mobility seems to become small if temperature becomes low.</a:t>
            </a:r>
          </a:p>
          <a:p>
            <a:endParaRPr lang="en-US" altLang="ja-JP" sz="5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Best energy resolution at 0</a:t>
            </a:r>
            <a:r>
              <a:rPr lang="ja-JP" altLang="en-US" sz="4000" dirty="0" smtClean="0"/>
              <a:t>℃</a:t>
            </a:r>
            <a:r>
              <a:rPr lang="en-US" altLang="ja-JP" sz="4000" dirty="0" smtClean="0"/>
              <a:t>~10</a:t>
            </a:r>
            <a:r>
              <a:rPr lang="ja-JP" altLang="en-US" sz="4000" dirty="0" smtClean="0"/>
              <a:t>℃</a:t>
            </a:r>
            <a:endParaRPr lang="en-US" altLang="ja-JP" sz="4000" dirty="0" smtClean="0"/>
          </a:p>
        </p:txBody>
      </p:sp>
      <p:sp>
        <p:nvSpPr>
          <p:cNvPr id="187" name="Oval 21"/>
          <p:cNvSpPr>
            <a:spLocks noChangeArrowheads="1"/>
          </p:cNvSpPr>
          <p:nvPr/>
        </p:nvSpPr>
        <p:spPr bwMode="auto">
          <a:xfrm>
            <a:off x="12911161" y="16575833"/>
            <a:ext cx="378160" cy="381811"/>
          </a:xfrm>
          <a:prstGeom prst="ellipse">
            <a:avLst/>
          </a:prstGeom>
          <a:solidFill>
            <a:srgbClr val="FF5001"/>
          </a:solidFill>
          <a:ln w="19050">
            <a:solidFill>
              <a:srgbClr val="0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pPr algn="ctr"/>
            <a:endParaRPr lang="ja-JP" altLang="en-US" sz="2800" b="1" dirty="0">
              <a:solidFill>
                <a:srgbClr val="000000"/>
              </a:solidFill>
            </a:endParaRPr>
          </a:p>
        </p:txBody>
      </p:sp>
      <p:sp>
        <p:nvSpPr>
          <p:cNvPr id="192" name="下矢印 191"/>
          <p:cNvSpPr/>
          <p:nvPr/>
        </p:nvSpPr>
        <p:spPr>
          <a:xfrm>
            <a:off x="20765333" y="37746102"/>
            <a:ext cx="1285884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9105" y="4598870"/>
            <a:ext cx="5235669" cy="40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2" name="直線コネクタ 201"/>
          <p:cNvCxnSpPr/>
          <p:nvPr/>
        </p:nvCxnSpPr>
        <p:spPr>
          <a:xfrm rot="5400000">
            <a:off x="23658572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rot="5400000">
            <a:off x="23944324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rot="5400000">
            <a:off x="24230076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rot="5400000">
            <a:off x="24515828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rot="5400000">
            <a:off x="24801580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rot="5400000">
            <a:off x="25087332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 rot="5400000">
            <a:off x="25373084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 rot="5400000">
            <a:off x="25658836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 rot="5400000">
            <a:off x="25944588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rot="5400000">
            <a:off x="26230340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 rot="5400000">
            <a:off x="26516092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rot="5400000">
            <a:off x="26801844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 rot="5400000">
            <a:off x="27087596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 rot="5400000">
            <a:off x="27373348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 rot="5400000">
            <a:off x="27659100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 rot="5400000">
            <a:off x="27944852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 rot="5400000">
            <a:off x="28230604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rot="5400000">
            <a:off x="28516356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 rot="5400000">
            <a:off x="28802108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 rot="5400000">
            <a:off x="29087860" y="7920737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23479977" y="7742142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23479977" y="7456390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23479977" y="7170638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23479977" y="6884886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23479977" y="6599134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>
            <a:off x="23479977" y="6313382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23479977" y="6027630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>
            <a:off x="23479977" y="5741878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23479977" y="5456126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23479977" y="5170374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23479977" y="4884622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23479977" y="4598870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7465</TotalTime>
  <Words>645</Words>
  <Application>Microsoft Office PowerPoint</Application>
  <PresentationFormat>ユーザー設定</PresentationFormat>
  <Paragraphs>175</Paragraphs>
  <Slides>1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雪藤</vt:lpstr>
      <vt:lpstr>数式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kikawa</dc:creator>
  <cp:lastModifiedBy>kikawa</cp:lastModifiedBy>
  <cp:revision>760</cp:revision>
  <dcterms:created xsi:type="dcterms:W3CDTF">2010-05-25T10:22:23Z</dcterms:created>
  <dcterms:modified xsi:type="dcterms:W3CDTF">2010-09-01T12:15:22Z</dcterms:modified>
</cp:coreProperties>
</file>