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90" r:id="rId1"/>
  </p:sldMasterIdLst>
  <p:notesMasterIdLst>
    <p:notesMasterId r:id="rId21"/>
  </p:notesMasterIdLst>
  <p:sldIdLst>
    <p:sldId id="256" r:id="rId2"/>
    <p:sldId id="286" r:id="rId3"/>
    <p:sldId id="277" r:id="rId4"/>
    <p:sldId id="259" r:id="rId5"/>
    <p:sldId id="260" r:id="rId6"/>
    <p:sldId id="261" r:id="rId7"/>
    <p:sldId id="262" r:id="rId8"/>
    <p:sldId id="285" r:id="rId9"/>
    <p:sldId id="282" r:id="rId10"/>
    <p:sldId id="263" r:id="rId11"/>
    <p:sldId id="264" r:id="rId12"/>
    <p:sldId id="265" r:id="rId13"/>
    <p:sldId id="287" r:id="rId14"/>
    <p:sldId id="276" r:id="rId15"/>
    <p:sldId id="268" r:id="rId16"/>
    <p:sldId id="274" r:id="rId17"/>
    <p:sldId id="278" r:id="rId18"/>
    <p:sldId id="288" r:id="rId19"/>
    <p:sldId id="270" r:id="rId2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3E9"/>
    <a:srgbClr val="FFB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11"/>
    <p:restoredTop sz="94643"/>
  </p:normalViewPr>
  <p:slideViewPr>
    <p:cSldViewPr snapToGrid="0" snapToObjects="1">
      <p:cViewPr varScale="1">
        <p:scale>
          <a:sx n="158" d="100"/>
          <a:sy n="158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A1B72-B628-1A44-B9CC-7E777544729B}" type="datetimeFigureOut">
              <a:rPr kumimoji="1" lang="ja-JP" altLang="en-US" smtClean="0"/>
              <a:t>2021/3/9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74BB7-CBAE-4C4D-A645-2CD6BCDFA8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099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74BB7-CBAE-4C4D-A645-2CD6BCDFA88F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510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74BB7-CBAE-4C4D-A645-2CD6BCDFA88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6333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08BE-3A64-8944-97A4-C8ACA346885D}" type="datetime1">
              <a:rPr kumimoji="1" lang="ja-JP" altLang="en-US" smtClean="0"/>
              <a:t>2021/3/9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3842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9596-252F-EF43-8879-589D87A76D3A}" type="datetime1">
              <a:rPr kumimoji="1" lang="ja-JP" altLang="en-US" smtClean="0"/>
              <a:t>2021/3/9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178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286C-D669-F446-A3C6-8A56B8C9F8C7}" type="datetime1">
              <a:rPr kumimoji="1" lang="ja-JP" altLang="en-US" smtClean="0"/>
              <a:t>2021/3/9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577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Yu Gothic" charset="-128"/>
                <a:ea typeface="Yu Gothic" charset="-128"/>
                <a:cs typeface="Yu Gothic" charset="-128"/>
              </a:defRPr>
            </a:lvl1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EDA4-28AF-814F-8795-1B98CFC08938}" type="datetime1">
              <a:rPr kumimoji="1" lang="ja-JP" altLang="en-US" smtClean="0"/>
              <a:t>2021/3/9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919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3867"/>
            <a:ext cx="12192000" cy="198860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b"/>
          <a:lstStyle>
            <a:lvl1pPr algn="l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14C2-745C-4A4D-8D0E-555BA68E8B6B}" type="datetime1">
              <a:rPr kumimoji="1" lang="ja-JP" altLang="en-US" smtClean="0"/>
              <a:t>2021/3/9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34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E86E4-30D9-8549-9990-2C97FE1AE881}" type="datetime1">
              <a:rPr kumimoji="1" lang="ja-JP" altLang="en-US" smtClean="0"/>
              <a:t>2021/3/9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07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373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25D1-3EF1-C845-99B3-4D35380A45AD}" type="datetime1">
              <a:rPr kumimoji="1" lang="ja-JP" altLang="en-US" smtClean="0"/>
              <a:t>2021/3/9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66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F3A4-E8CE-6D44-B147-62EE0093BA3B}" type="datetime1">
              <a:rPr kumimoji="1" lang="ja-JP" altLang="en-US" smtClean="0"/>
              <a:t>2021/3/9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7625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A409-FB57-6F42-A888-BDC85C63FB40}" type="datetime1">
              <a:rPr kumimoji="1" lang="ja-JP" altLang="en-US" smtClean="0"/>
              <a:t>2021/3/9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734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E2D3C-28AC-8443-9D46-E538B5776E38}" type="datetime1">
              <a:rPr kumimoji="1" lang="ja-JP" altLang="en-US" smtClean="0"/>
              <a:t>2021/3/9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981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9EE6-C6B5-9D4E-9C2E-1CCC978E1F23}" type="datetime1">
              <a:rPr kumimoji="1" lang="ja-JP" altLang="en-US" smtClean="0"/>
              <a:t>2021/3/9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92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37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Yu Gothic" charset="-128"/>
                <a:ea typeface="Yu Gothic" charset="-128"/>
                <a:cs typeface="Yu Gothic" charset="-128"/>
              </a:defRPr>
            </a:lvl1pPr>
          </a:lstStyle>
          <a:p>
            <a:fld id="{CE831D5A-E854-0A47-9B56-7208B329EA87}" type="datetime1">
              <a:rPr lang="ja-JP" altLang="en-US" smtClean="0"/>
              <a:t>2021/3/9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99642" y="6356352"/>
            <a:ext cx="47927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Yu Gothic" charset="-128"/>
                <a:ea typeface="Yu Gothic" charset="-128"/>
                <a:cs typeface="Yu Gothic" charset="-128"/>
              </a:defRPr>
            </a:lvl1pPr>
          </a:lstStyle>
          <a:p>
            <a:r>
              <a:rPr lang="en-US" altLang="ja-JP"/>
              <a:t>2021/03/13
</a:t>
            </a:r>
            <a:r>
              <a:rPr lang="ja-JP" altLang="en-US"/>
              <a:t>日本物理学会第</a:t>
            </a:r>
            <a:r>
              <a:rPr lang="en-US" altLang="ja-JP"/>
              <a:t>76</a:t>
            </a:r>
            <a:r>
              <a:rPr lang="ja-JP" altLang="en-US"/>
              <a:t>回年次大会 オンライン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Yu Gothic" charset="-128"/>
                <a:ea typeface="Yu Gothic" charset="-128"/>
                <a:cs typeface="Yu Gothic" charset="-128"/>
              </a:defRPr>
            </a:lvl1pPr>
          </a:lstStyle>
          <a:p>
            <a:fld id="{78A6FF05-5E8D-FD45-9492-E3A97546E97E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558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b="0" i="0" kern="1200">
          <a:solidFill>
            <a:schemeClr val="tx1"/>
          </a:solidFill>
          <a:latin typeface="Yu Gothic Light" charset="-128"/>
          <a:ea typeface="Yu Gothic Light" charset="-128"/>
          <a:cs typeface="Yu Gothic Light" charset="-12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b="0" i="0" kern="1200">
          <a:solidFill>
            <a:schemeClr val="tx1"/>
          </a:solidFill>
          <a:latin typeface="Yu Gothic" charset="-128"/>
          <a:ea typeface="Yu Gothic" charset="-128"/>
          <a:cs typeface="Yu Gothic" charset="-12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b="0" i="0" kern="1200">
          <a:solidFill>
            <a:schemeClr val="tx1"/>
          </a:solidFill>
          <a:latin typeface="Yu Gothic" charset="-128"/>
          <a:ea typeface="Yu Gothic" charset="-128"/>
          <a:cs typeface="Yu Gothic" charset="-12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b="0" i="0" kern="1200">
          <a:solidFill>
            <a:schemeClr val="tx1"/>
          </a:solidFill>
          <a:latin typeface="Yu Gothic" charset="-128"/>
          <a:ea typeface="Yu Gothic" charset="-128"/>
          <a:cs typeface="Yu Gothic" charset="-12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b="0" i="0" kern="1200">
          <a:solidFill>
            <a:schemeClr val="tx1"/>
          </a:solidFill>
          <a:latin typeface="Yu Gothic" charset="-128"/>
          <a:ea typeface="Yu Gothic" charset="-128"/>
          <a:cs typeface="Yu Gothic" charset="-12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b="0" i="0" kern="1200">
          <a:solidFill>
            <a:schemeClr val="tx1"/>
          </a:solidFill>
          <a:latin typeface="Yu Gothic" charset="-128"/>
          <a:ea typeface="Yu Gothic" charset="-128"/>
          <a:cs typeface="Yu Gothic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7A85CDB-99FC-0E4B-8EA7-9CF67FCBD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316" y="280540"/>
            <a:ext cx="2458483" cy="139606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C034B3-9A2E-714F-A8C1-8E5B94C5F4E1}"/>
              </a:ext>
            </a:extLst>
          </p:cNvPr>
          <p:cNvSpPr txBox="1"/>
          <p:nvPr/>
        </p:nvSpPr>
        <p:spPr>
          <a:xfrm>
            <a:off x="85969" y="1845635"/>
            <a:ext cx="12106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AXEL</a:t>
            </a:r>
            <a:r>
              <a:rPr lang="ja-JP" altLang="en-US" sz="4000" b="1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実験</a:t>
            </a:r>
            <a:r>
              <a:rPr lang="en-US" altLang="ja-JP" sz="40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: 1 MeV</a:t>
            </a:r>
            <a:r>
              <a:rPr lang="ja-JP" altLang="en-US" sz="4000" b="1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以上のガンマ線による</a:t>
            </a:r>
            <a:br>
              <a:rPr lang="en-US" altLang="ja-JP" sz="40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4000" b="1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大型試作機のエネルギー分解能の評価</a:t>
            </a:r>
            <a:endParaRPr lang="en-US" altLang="ja-JP" sz="48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DD71DD-3A1C-CF48-82CB-9109AD8EC677}"/>
              </a:ext>
            </a:extLst>
          </p:cNvPr>
          <p:cNvSpPr txBox="1"/>
          <p:nvPr/>
        </p:nvSpPr>
        <p:spPr>
          <a:xfrm>
            <a:off x="3723045" y="5767674"/>
            <a:ext cx="4567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2021/03/13</a:t>
            </a:r>
          </a:p>
          <a:p>
            <a:pPr algn="ctr"/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日本物理学会第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76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回年次大会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オンライン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E34CEF2-45EB-4F4D-B33A-33D4BAFCE3DD}"/>
              </a:ext>
            </a:extLst>
          </p:cNvPr>
          <p:cNvSpPr txBox="1"/>
          <p:nvPr/>
        </p:nvSpPr>
        <p:spPr>
          <a:xfrm>
            <a:off x="1547571" y="3749818"/>
            <a:ext cx="8918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京大理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東北大理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東大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ICRR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東北大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FRIS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</a:t>
            </a:r>
            <a:endParaRPr lang="en-US" altLang="ja-JP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algn="ctr"/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吉田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将</a:t>
            </a:r>
            <a:r>
              <a:rPr lang="en-US" altLang="ja-JP" sz="24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</a:t>
            </a:r>
            <a:endParaRPr lang="en-US" altLang="ja-JP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algn="ctr"/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市川温子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A, B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中家剛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中村輝石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小原脩平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潘晟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中村和広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菅島文悟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樫野幸将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</a:p>
          <a:p>
            <a:pPr algn="ctr"/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他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AXEL Collaboration</a:t>
            </a:r>
            <a:endParaRPr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CFD449E-5823-4F4A-8A34-FBC42C3E09AF}"/>
              </a:ext>
            </a:extLst>
          </p:cNvPr>
          <p:cNvSpPr txBox="1"/>
          <p:nvPr/>
        </p:nvSpPr>
        <p:spPr>
          <a:xfrm>
            <a:off x="196646" y="240185"/>
            <a:ext cx="119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13aV2-3</a:t>
            </a:r>
            <a:endParaRPr kumimoji="1" lang="ja-JP" altLang="en-US">
              <a:latin typeface="Century Gothic" panose="020B0502020202020204" pitchFamily="34" charset="0"/>
              <a:ea typeface="Hiragino Kaku Gothic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418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72D149DF-EB9C-C642-83A2-2F7AD040E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20" r="5093" b="18409"/>
          <a:stretch/>
        </p:blipFill>
        <p:spPr>
          <a:xfrm>
            <a:off x="129716" y="893078"/>
            <a:ext cx="3137137" cy="2898709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ABCC97F-4F50-2C43-A1AD-97FF5E902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1AD6118-977E-A849-8C2F-FABD13F3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35DD06-4243-584D-B13E-99B5ED0E56A5}"/>
              </a:ext>
            </a:extLst>
          </p:cNvPr>
          <p:cNvSpPr txBox="1"/>
          <p:nvPr/>
        </p:nvSpPr>
        <p:spPr>
          <a:xfrm>
            <a:off x="56405" y="185192"/>
            <a:ext cx="2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Detector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88D1F71-8E86-764A-8C1D-D0371AD01886}"/>
              </a:ext>
            </a:extLst>
          </p:cNvPr>
          <p:cNvSpPr txBox="1"/>
          <p:nvPr/>
        </p:nvSpPr>
        <p:spPr>
          <a:xfrm>
            <a:off x="129716" y="893078"/>
            <a:ext cx="84580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ELCC</a:t>
            </a:r>
            <a:endParaRPr kumimoji="1" lang="ja-JP" altLang="en-US" sz="2000"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65416BE-C6B7-7C4A-8913-61A84E434250}"/>
              </a:ext>
            </a:extLst>
          </p:cNvPr>
          <p:cNvSpPr txBox="1"/>
          <p:nvPr/>
        </p:nvSpPr>
        <p:spPr>
          <a:xfrm>
            <a:off x="7853196" y="3549415"/>
            <a:ext cx="42580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ELCC 27 units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までの拡張に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対応した大型フィールドケージ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今回は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3 units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で測定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放電対策のため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層に分かれた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ELCC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エネルギー分解能への影響を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　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確認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28CF939-6187-BF4E-9232-DDDA77CFA178}"/>
              </a:ext>
            </a:extLst>
          </p:cNvPr>
          <p:cNvSpPr txBox="1"/>
          <p:nvPr/>
        </p:nvSpPr>
        <p:spPr>
          <a:xfrm>
            <a:off x="2691881" y="342416"/>
            <a:ext cx="3744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AXEL 180L</a:t>
            </a: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試作機</a:t>
            </a:r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phase1.2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678386F-C228-1A45-BFEB-B70B1AB6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322" y="858815"/>
            <a:ext cx="4012750" cy="5350333"/>
          </a:xfrm>
          <a:prstGeom prst="rect">
            <a:avLst/>
          </a:prstGeom>
        </p:spPr>
      </p:pic>
      <p:pic>
        <p:nvPicPr>
          <p:cNvPr id="1025" name="Picture 1" descr="page20image745327584">
            <a:extLst>
              <a:ext uri="{FF2B5EF4-FFF2-40B4-BE49-F238E27FC236}">
                <a16:creationId xmlns:a16="http://schemas.microsoft.com/office/drawing/2014/main" id="{4582DEB5-9C07-7146-86BE-663D5E274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7" y="3893187"/>
            <a:ext cx="3553224" cy="295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41772FF-5FC1-A84B-8043-CCB75473AC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64" r="26904" b="4560"/>
          <a:stretch/>
        </p:blipFill>
        <p:spPr>
          <a:xfrm rot="5400000">
            <a:off x="8393927" y="-62562"/>
            <a:ext cx="3238148" cy="367152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78B5D5E-2A71-684C-8C61-430F90CD0F38}"/>
              </a:ext>
            </a:extLst>
          </p:cNvPr>
          <p:cNvSpPr txBox="1"/>
          <p:nvPr/>
        </p:nvSpPr>
        <p:spPr>
          <a:xfrm>
            <a:off x="3751322" y="858815"/>
            <a:ext cx="2236510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フィールドケージ</a:t>
            </a:r>
            <a:endParaRPr kumimoji="1" lang="ja-JP" altLang="en-US" sz="2000"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19FE8FAB-4BF1-3D40-81A6-45C4220B3174}"/>
              </a:ext>
            </a:extLst>
          </p:cNvPr>
          <p:cNvCxnSpPr>
            <a:cxnSpLocks/>
          </p:cNvCxnSpPr>
          <p:nvPr/>
        </p:nvCxnSpPr>
        <p:spPr>
          <a:xfrm>
            <a:off x="5626836" y="1985195"/>
            <a:ext cx="992078" cy="414607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07B7B089-04F0-C349-B481-6387EDE02C9E}"/>
              </a:ext>
            </a:extLst>
          </p:cNvPr>
          <p:cNvCxnSpPr>
            <a:cxnSpLocks/>
          </p:cNvCxnSpPr>
          <p:nvPr/>
        </p:nvCxnSpPr>
        <p:spPr>
          <a:xfrm flipH="1">
            <a:off x="5279058" y="3392276"/>
            <a:ext cx="2021859" cy="879261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6161B73-3CB0-4D49-BD1D-E366A435042E}"/>
              </a:ext>
            </a:extLst>
          </p:cNvPr>
          <p:cNvSpPr txBox="1"/>
          <p:nvPr/>
        </p:nvSpPr>
        <p:spPr>
          <a:xfrm>
            <a:off x="6514110" y="1594115"/>
            <a:ext cx="113685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L 20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6F73004-3B6E-6446-BAEE-A72F92C0F1E1}"/>
              </a:ext>
            </a:extLst>
          </p:cNvPr>
          <p:cNvSpPr txBox="1"/>
          <p:nvPr/>
        </p:nvSpPr>
        <p:spPr>
          <a:xfrm>
            <a:off x="2048921" y="1434533"/>
            <a:ext cx="121539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l-GR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φ</a:t>
            </a:r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 16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25AFE8D-0F17-6A4C-B86E-92CF98CFD090}"/>
              </a:ext>
            </a:extLst>
          </p:cNvPr>
          <p:cNvSpPr txBox="1"/>
          <p:nvPr/>
        </p:nvSpPr>
        <p:spPr>
          <a:xfrm>
            <a:off x="8177237" y="144193"/>
            <a:ext cx="763351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PMT</a:t>
            </a:r>
            <a:endParaRPr kumimoji="1" lang="ja-JP" altLang="en-US" sz="2000"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497B7BD1-9CD6-F144-8908-7CF7D22B0701}"/>
              </a:ext>
            </a:extLst>
          </p:cNvPr>
          <p:cNvCxnSpPr>
            <a:cxnSpLocks/>
          </p:cNvCxnSpPr>
          <p:nvPr/>
        </p:nvCxnSpPr>
        <p:spPr>
          <a:xfrm flipH="1" flipV="1">
            <a:off x="2543235" y="1985195"/>
            <a:ext cx="23496" cy="900618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FF6C38D7-BFCF-CF4C-A8F2-0B00EED4AD41}"/>
              </a:ext>
            </a:extLst>
          </p:cNvPr>
          <p:cNvCxnSpPr>
            <a:cxnSpLocks/>
          </p:cNvCxnSpPr>
          <p:nvPr/>
        </p:nvCxnSpPr>
        <p:spPr>
          <a:xfrm>
            <a:off x="1940259" y="3392276"/>
            <a:ext cx="0" cy="80660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FEDEBBC-9831-B146-A5F5-D6F230B1E339}"/>
              </a:ext>
            </a:extLst>
          </p:cNvPr>
          <p:cNvSpPr txBox="1"/>
          <p:nvPr/>
        </p:nvSpPr>
        <p:spPr>
          <a:xfrm>
            <a:off x="28177" y="3631851"/>
            <a:ext cx="172354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銅電極の内側</a:t>
            </a:r>
            <a:endParaRPr kumimoji="1" lang="ja-JP" altLang="en-US" sz="200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5D68C98A-D7B5-7A47-89E5-3654DE4A002A}"/>
              </a:ext>
            </a:extLst>
          </p:cNvPr>
          <p:cNvCxnSpPr>
            <a:cxnSpLocks/>
          </p:cNvCxnSpPr>
          <p:nvPr/>
        </p:nvCxnSpPr>
        <p:spPr>
          <a:xfrm flipH="1" flipV="1">
            <a:off x="3187868" y="2225723"/>
            <a:ext cx="2438969" cy="102920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215B0E43-9468-ED49-8BA5-3BD735C3F52F}"/>
              </a:ext>
            </a:extLst>
          </p:cNvPr>
          <p:cNvCxnSpPr>
            <a:cxnSpLocks/>
          </p:cNvCxnSpPr>
          <p:nvPr/>
        </p:nvCxnSpPr>
        <p:spPr>
          <a:xfrm flipV="1">
            <a:off x="7650960" y="2484764"/>
            <a:ext cx="738031" cy="91744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122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82FB92DE-47A9-CF40-9C00-4EB31E13F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 dirty="0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158539A-7885-0342-BF52-A2FFE49C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854B8E0D-996A-0145-9739-D90297D0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75" y="2570228"/>
            <a:ext cx="5676825" cy="423659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367D615-D45F-A649-9912-05C5654E02C5}"/>
              </a:ext>
            </a:extLst>
          </p:cNvPr>
          <p:cNvSpPr txBox="1"/>
          <p:nvPr/>
        </p:nvSpPr>
        <p:spPr>
          <a:xfrm>
            <a:off x="56405" y="185192"/>
            <a:ext cx="3786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Measurement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0ED8DE-04CA-CB40-BD01-327830807661}"/>
              </a:ext>
            </a:extLst>
          </p:cNvPr>
          <p:cNvSpPr txBox="1"/>
          <p:nvPr/>
        </p:nvSpPr>
        <p:spPr>
          <a:xfrm>
            <a:off x="8041354" y="234225"/>
            <a:ext cx="1040576" cy="454283"/>
          </a:xfrm>
          <a:prstGeom prst="roundRect">
            <a:avLst>
              <a:gd name="adj" fmla="val 21585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entury Gothic" panose="020B0502020202020204" pitchFamily="34" charset="0"/>
              </a:rPr>
              <a:t>Getter</a:t>
            </a:r>
            <a:endParaRPr kumimoji="1" lang="ja-JP" altLang="en-US" sz="2000">
              <a:latin typeface="Century Gothic" panose="020B0502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7991848-B075-0748-BA3B-E4653F5B8CA7}"/>
              </a:ext>
            </a:extLst>
          </p:cNvPr>
          <p:cNvSpPr txBox="1"/>
          <p:nvPr/>
        </p:nvSpPr>
        <p:spPr>
          <a:xfrm>
            <a:off x="9860200" y="60286"/>
            <a:ext cx="1528733" cy="803731"/>
          </a:xfrm>
          <a:prstGeom prst="roundRect">
            <a:avLst>
              <a:gd name="adj" fmla="val 21585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Century Gothic" panose="020B0502020202020204" pitchFamily="34" charset="0"/>
              </a:rPr>
              <a:t>Molecular</a:t>
            </a:r>
          </a:p>
          <a:p>
            <a:pPr algn="ctr"/>
            <a:r>
              <a:rPr lang="en-US" altLang="ja-JP" sz="2000" dirty="0">
                <a:latin typeface="Century Gothic" panose="020B0502020202020204" pitchFamily="34" charset="0"/>
              </a:rPr>
              <a:t>Sieve</a:t>
            </a:r>
            <a:endParaRPr kumimoji="1" lang="ja-JP" altLang="en-US" sz="2000">
              <a:latin typeface="Century Gothic" panose="020B0502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00FE37B-3721-E840-86A4-49D989C7A522}"/>
              </a:ext>
            </a:extLst>
          </p:cNvPr>
          <p:cNvSpPr txBox="1"/>
          <p:nvPr/>
        </p:nvSpPr>
        <p:spPr>
          <a:xfrm>
            <a:off x="6515175" y="898176"/>
            <a:ext cx="1788884" cy="943511"/>
          </a:xfrm>
          <a:prstGeom prst="roundRect">
            <a:avLst>
              <a:gd name="adj" fmla="val 21585"/>
            </a:avLst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entury Gothic" panose="020B0502020202020204" pitchFamily="34" charset="0"/>
              </a:rPr>
              <a:t>180L</a:t>
            </a:r>
          </a:p>
          <a:p>
            <a:pPr algn="ctr"/>
            <a:r>
              <a:rPr kumimoji="1" lang="en-US" altLang="ja-JP" sz="2400" dirty="0">
                <a:latin typeface="Century Gothic" panose="020B0502020202020204" pitchFamily="34" charset="0"/>
              </a:rPr>
              <a:t>prototype</a:t>
            </a:r>
            <a:endParaRPr kumimoji="1" lang="ja-JP" altLang="en-US" sz="2400">
              <a:latin typeface="Century Gothic" panose="020B0502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64ACF0B-3A4A-A44A-8A78-CB8EF02ABABA}"/>
              </a:ext>
            </a:extLst>
          </p:cNvPr>
          <p:cNvSpPr txBox="1"/>
          <p:nvPr/>
        </p:nvSpPr>
        <p:spPr>
          <a:xfrm>
            <a:off x="8491615" y="1585741"/>
            <a:ext cx="1539002" cy="803731"/>
          </a:xfrm>
          <a:prstGeom prst="roundRect">
            <a:avLst>
              <a:gd name="adj" fmla="val 21585"/>
            </a:avLst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entury Gothic" panose="020B0502020202020204" pitchFamily="34" charset="0"/>
              </a:rPr>
              <a:t>Dew Point</a:t>
            </a:r>
          </a:p>
          <a:p>
            <a:pPr algn="ctr"/>
            <a:r>
              <a:rPr kumimoji="1" lang="en-US" altLang="ja-JP" sz="2000" dirty="0">
                <a:latin typeface="Century Gothic" panose="020B0502020202020204" pitchFamily="34" charset="0"/>
              </a:rPr>
              <a:t>Monitor</a:t>
            </a:r>
            <a:endParaRPr kumimoji="1" lang="ja-JP" altLang="en-US" sz="2000">
              <a:latin typeface="Century Gothic" panose="020B0502020202020204" pitchFamily="34" charset="0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2DEE03A-A558-3647-8F38-CAA2917FE7BB}"/>
              </a:ext>
            </a:extLst>
          </p:cNvPr>
          <p:cNvGrpSpPr/>
          <p:nvPr/>
        </p:nvGrpSpPr>
        <p:grpSpPr>
          <a:xfrm>
            <a:off x="10413015" y="1575108"/>
            <a:ext cx="816429" cy="816429"/>
            <a:chOff x="9895114" y="1817914"/>
            <a:chExt cx="816429" cy="816429"/>
          </a:xfrm>
        </p:grpSpPr>
        <p:sp>
          <p:nvSpPr>
            <p:cNvPr id="9" name="円/楕円 8">
              <a:extLst>
                <a:ext uri="{FF2B5EF4-FFF2-40B4-BE49-F238E27FC236}">
                  <a16:creationId xmlns:a16="http://schemas.microsoft.com/office/drawing/2014/main" id="{B94B92A8-EE64-0442-AB4A-7E73FDB24CA2}"/>
                </a:ext>
              </a:extLst>
            </p:cNvPr>
            <p:cNvSpPr/>
            <p:nvPr/>
          </p:nvSpPr>
          <p:spPr>
            <a:xfrm>
              <a:off x="9895114" y="1817914"/>
              <a:ext cx="816429" cy="816429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0D521435-AEA7-3C4A-A957-2471D1F1B0ED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>
              <a:off x="10014677" y="1937477"/>
              <a:ext cx="696866" cy="198583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EB4457E2-5E80-144C-9E2A-0A717DEF09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14677" y="2319797"/>
              <a:ext cx="696866" cy="183917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カギ線コネクタ 18">
            <a:extLst>
              <a:ext uri="{FF2B5EF4-FFF2-40B4-BE49-F238E27FC236}">
                <a16:creationId xmlns:a16="http://schemas.microsoft.com/office/drawing/2014/main" id="{56165CB8-132D-7A4F-B22C-21F3D0C0D6F2}"/>
              </a:ext>
            </a:extLst>
          </p:cNvPr>
          <p:cNvCxnSpPr>
            <a:cxnSpLocks/>
            <a:stCxn id="5" idx="1"/>
            <a:endCxn id="7" idx="0"/>
          </p:cNvCxnSpPr>
          <p:nvPr/>
        </p:nvCxnSpPr>
        <p:spPr>
          <a:xfrm rot="10800000" flipV="1">
            <a:off x="7409618" y="461366"/>
            <a:ext cx="631737" cy="436809"/>
          </a:xfrm>
          <a:prstGeom prst="bentConnector2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カギ線コネクタ 20">
            <a:extLst>
              <a:ext uri="{FF2B5EF4-FFF2-40B4-BE49-F238E27FC236}">
                <a16:creationId xmlns:a16="http://schemas.microsoft.com/office/drawing/2014/main" id="{ED70EAC2-42AA-C645-A37E-CDBFB21A27D3}"/>
              </a:ext>
            </a:extLst>
          </p:cNvPr>
          <p:cNvCxnSpPr>
            <a:cxnSpLocks/>
            <a:stCxn id="8" idx="1"/>
            <a:endCxn id="7" idx="2"/>
          </p:cNvCxnSpPr>
          <p:nvPr/>
        </p:nvCxnSpPr>
        <p:spPr>
          <a:xfrm rot="10800000">
            <a:off x="7409617" y="1841687"/>
            <a:ext cx="1081998" cy="145920"/>
          </a:xfrm>
          <a:prstGeom prst="bentConnector2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カギ線コネクタ 26">
            <a:extLst>
              <a:ext uri="{FF2B5EF4-FFF2-40B4-BE49-F238E27FC236}">
                <a16:creationId xmlns:a16="http://schemas.microsoft.com/office/drawing/2014/main" id="{02F21B34-8208-6541-9536-B37965E73B51}"/>
              </a:ext>
            </a:extLst>
          </p:cNvPr>
          <p:cNvCxnSpPr>
            <a:cxnSpLocks/>
            <a:stCxn id="9" idx="6"/>
            <a:endCxn id="6" idx="3"/>
          </p:cNvCxnSpPr>
          <p:nvPr/>
        </p:nvCxnSpPr>
        <p:spPr>
          <a:xfrm flipV="1">
            <a:off x="11229444" y="462152"/>
            <a:ext cx="159489" cy="1521171"/>
          </a:xfrm>
          <a:prstGeom prst="bentConnector3">
            <a:avLst>
              <a:gd name="adj1" fmla="val 243333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カギ線コネクタ 29">
            <a:extLst>
              <a:ext uri="{FF2B5EF4-FFF2-40B4-BE49-F238E27FC236}">
                <a16:creationId xmlns:a16="http://schemas.microsoft.com/office/drawing/2014/main" id="{FD03E15B-FDFB-0B49-9FFA-65748785A415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9081930" y="461367"/>
            <a:ext cx="778270" cy="785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2D34634A-0C8B-A849-93B8-ADD0507AFC55}"/>
              </a:ext>
            </a:extLst>
          </p:cNvPr>
          <p:cNvCxnSpPr/>
          <p:nvPr/>
        </p:nvCxnSpPr>
        <p:spPr>
          <a:xfrm>
            <a:off x="10472796" y="1369931"/>
            <a:ext cx="816429" cy="0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BBC4467-1B8C-B24F-9B5A-059AD04433A5}"/>
              </a:ext>
            </a:extLst>
          </p:cNvPr>
          <p:cNvSpPr txBox="1"/>
          <p:nvPr/>
        </p:nvSpPr>
        <p:spPr>
          <a:xfrm>
            <a:off x="11229444" y="2036462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Century Gothic" panose="020B0502020202020204" pitchFamily="34" charset="0"/>
              </a:rPr>
              <a:t>Pump</a:t>
            </a:r>
            <a:endParaRPr kumimoji="1" lang="ja-JP" altLang="en-US" sz="2000">
              <a:latin typeface="Century Gothic" panose="020B0502020202020204" pitchFamily="34" charset="0"/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B93F0062-C693-8947-8CD8-1B8B3856B5F8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10030617" y="1981654"/>
            <a:ext cx="382398" cy="166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8C5A14BB-F901-1C40-A54E-AF365E354A7B}"/>
              </a:ext>
            </a:extLst>
          </p:cNvPr>
          <p:cNvSpPr txBox="1"/>
          <p:nvPr/>
        </p:nvSpPr>
        <p:spPr>
          <a:xfrm>
            <a:off x="7640355" y="2355564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</a:t>
            </a:r>
            <a:r>
              <a:rPr kumimoji="1"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測定期間</a:t>
            </a: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B6C89A91-B78D-7649-81E3-5641DD2AABD3}"/>
              </a:ext>
            </a:extLst>
          </p:cNvPr>
          <p:cNvSpPr/>
          <p:nvPr/>
        </p:nvSpPr>
        <p:spPr>
          <a:xfrm flipH="1">
            <a:off x="7251016" y="2445223"/>
            <a:ext cx="419120" cy="250010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A61A5E91-32A4-9949-A81C-E398E8F0CA3A}"/>
              </a:ext>
            </a:extLst>
          </p:cNvPr>
          <p:cNvSpPr/>
          <p:nvPr/>
        </p:nvSpPr>
        <p:spPr>
          <a:xfrm>
            <a:off x="7820337" y="2734438"/>
            <a:ext cx="128004" cy="170738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8EB10C95-A87D-9D45-865F-435B055758ED}"/>
              </a:ext>
            </a:extLst>
          </p:cNvPr>
          <p:cNvSpPr txBox="1"/>
          <p:nvPr/>
        </p:nvSpPr>
        <p:spPr>
          <a:xfrm>
            <a:off x="7422907" y="3751759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22</a:t>
            </a:r>
            <a:r>
              <a:rPr kumimoji="1" lang="en-US" altLang="ja-JP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Na</a:t>
            </a:r>
            <a:endParaRPr kumimoji="1" lang="ja-JP" altLang="en-US">
              <a:latin typeface="Century Gothic" panose="020B0502020202020204" pitchFamily="34" charset="0"/>
              <a:ea typeface="Hiragino Kaku Gothic Pro W3" panose="020B0300000000000000" pitchFamily="34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DC8BC5B-BCCE-F242-9315-F9503D85E44D}"/>
              </a:ext>
            </a:extLst>
          </p:cNvPr>
          <p:cNvSpPr txBox="1"/>
          <p:nvPr/>
        </p:nvSpPr>
        <p:spPr>
          <a:xfrm>
            <a:off x="8490221" y="3751759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22</a:t>
            </a:r>
            <a:r>
              <a:rPr kumimoji="1" lang="en-US" altLang="ja-JP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Na</a:t>
            </a:r>
            <a:endParaRPr kumimoji="1" lang="ja-JP" altLang="en-US">
              <a:latin typeface="Century Gothic" panose="020B0502020202020204" pitchFamily="34" charset="0"/>
              <a:ea typeface="Hiragino Kaku Gothic Pro W3" panose="020B0300000000000000" pitchFamily="34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9F725B8B-5712-304B-BC93-D5B374E6C00C}"/>
              </a:ext>
            </a:extLst>
          </p:cNvPr>
          <p:cNvSpPr txBox="1"/>
          <p:nvPr/>
        </p:nvSpPr>
        <p:spPr>
          <a:xfrm>
            <a:off x="10082910" y="309533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137</a:t>
            </a:r>
            <a:r>
              <a:rPr kumimoji="1" lang="en-US" altLang="ja-JP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Cs</a:t>
            </a:r>
            <a:endParaRPr kumimoji="1" lang="ja-JP" altLang="en-US">
              <a:latin typeface="Century Gothic" panose="020B0502020202020204" pitchFamily="34" charset="0"/>
              <a:ea typeface="Hiragino Kaku Gothic Pro W3" panose="020B0300000000000000" pitchFamily="34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2C9F64E-DD1B-0D40-9406-C3C622FDE3C8}"/>
              </a:ext>
            </a:extLst>
          </p:cNvPr>
          <p:cNvSpPr txBox="1"/>
          <p:nvPr/>
        </p:nvSpPr>
        <p:spPr>
          <a:xfrm>
            <a:off x="163956" y="5564744"/>
            <a:ext cx="5251759" cy="707886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改造後の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ELCC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でも良いエネルギー分解能を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維持できているか確認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  <a:endParaRPr kumimoji="1" lang="ja-JP" altLang="en-US" sz="20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67" name="下矢印 66">
            <a:extLst>
              <a:ext uri="{FF2B5EF4-FFF2-40B4-BE49-F238E27FC236}">
                <a16:creationId xmlns:a16="http://schemas.microsoft.com/office/drawing/2014/main" id="{E8622DCC-ABDD-4C4C-9631-BA67726E8075}"/>
              </a:ext>
            </a:extLst>
          </p:cNvPr>
          <p:cNvSpPr/>
          <p:nvPr/>
        </p:nvSpPr>
        <p:spPr>
          <a:xfrm>
            <a:off x="1769845" y="5230761"/>
            <a:ext cx="491574" cy="247057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A298E0F-393A-4F45-A663-55197E0217F7}"/>
              </a:ext>
            </a:extLst>
          </p:cNvPr>
          <p:cNvSpPr txBox="1"/>
          <p:nvPr/>
        </p:nvSpPr>
        <p:spPr>
          <a:xfrm>
            <a:off x="56405" y="905965"/>
            <a:ext cx="609654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導入キセノン圧力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5.0 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種類のフィルターを通して純化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800100" lvl="1" indent="-342900">
              <a:buFontTx/>
              <a:buChar char="-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モレキュラーシーブ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H</a:t>
            </a:r>
            <a:r>
              <a:rPr kumimoji="1" lang="en-US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O, O</a:t>
            </a:r>
            <a:r>
              <a:rPr kumimoji="1" lang="en-US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CO</a:t>
            </a:r>
            <a:r>
              <a:rPr kumimoji="1" lang="en-US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</a:p>
          <a:p>
            <a:pPr marL="800100" lvl="1" indent="-342900">
              <a:buFontTx/>
              <a:buChar char="-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ゲッター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N</a:t>
            </a:r>
            <a:r>
              <a:rPr kumimoji="1" lang="en-US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も</a:t>
            </a:r>
            <a:endParaRPr lang="en-US" altLang="ja-JP" sz="2000" baseline="-25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キセノン純度を露点計でモニター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キセノンの温度を白金抵抗温度計でモニター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lvl="1"/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-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光量変動を通してエネルギー分解能に影響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Tx/>
              <a:buChar char="-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測定条件</a:t>
            </a:r>
            <a:endParaRPr lang="en-US" altLang="ja-JP" sz="2000" b="1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E</a:t>
            </a:r>
            <a:r>
              <a:rPr lang="en-US" altLang="ja-JP" sz="2000" baseline="-25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drift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= 100 V/cm/bar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E</a:t>
            </a:r>
            <a:r>
              <a:rPr lang="en-US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EL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=   3 kV/cm/bar</a:t>
            </a: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数日に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回程度放電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インターロックが電圧を落とす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 →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手動回復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線源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22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Na, 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137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Cs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3723A54C-FB54-854F-839B-5E148CF0B37D}"/>
              </a:ext>
            </a:extLst>
          </p:cNvPr>
          <p:cNvSpPr/>
          <p:nvPr/>
        </p:nvSpPr>
        <p:spPr>
          <a:xfrm>
            <a:off x="8144774" y="2734438"/>
            <a:ext cx="45719" cy="170738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D7B95C2F-2445-2043-A46C-E0D0A5FB4F69}"/>
              </a:ext>
            </a:extLst>
          </p:cNvPr>
          <p:cNvSpPr/>
          <p:nvPr/>
        </p:nvSpPr>
        <p:spPr>
          <a:xfrm>
            <a:off x="8225826" y="2734437"/>
            <a:ext cx="128004" cy="170738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97F9E684-AD70-0146-8EA2-E4795A51B676}"/>
              </a:ext>
            </a:extLst>
          </p:cNvPr>
          <p:cNvSpPr/>
          <p:nvPr/>
        </p:nvSpPr>
        <p:spPr>
          <a:xfrm>
            <a:off x="8969567" y="2734436"/>
            <a:ext cx="85845" cy="170738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F93A6B38-B082-584B-87D1-C930B1877C95}"/>
              </a:ext>
            </a:extLst>
          </p:cNvPr>
          <p:cNvSpPr/>
          <p:nvPr/>
        </p:nvSpPr>
        <p:spPr>
          <a:xfrm>
            <a:off x="10477074" y="2734435"/>
            <a:ext cx="160664" cy="170738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029C630A-225A-E941-A107-C7474F3839CD}"/>
              </a:ext>
            </a:extLst>
          </p:cNvPr>
          <p:cNvSpPr/>
          <p:nvPr/>
        </p:nvSpPr>
        <p:spPr>
          <a:xfrm>
            <a:off x="10800678" y="2734434"/>
            <a:ext cx="222830" cy="170738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EE5DA695-C436-0240-8F4B-CE63DB93F0EE}"/>
              </a:ext>
            </a:extLst>
          </p:cNvPr>
          <p:cNvSpPr/>
          <p:nvPr/>
        </p:nvSpPr>
        <p:spPr>
          <a:xfrm>
            <a:off x="11057253" y="2734434"/>
            <a:ext cx="202193" cy="170738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CFAD2528-2605-2B4A-B2AD-FAE2222079AB}"/>
              </a:ext>
            </a:extLst>
          </p:cNvPr>
          <p:cNvSpPr/>
          <p:nvPr/>
        </p:nvSpPr>
        <p:spPr>
          <a:xfrm>
            <a:off x="11678671" y="2734433"/>
            <a:ext cx="222830" cy="170738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D67BAEC6-9C17-7F47-A85B-6CC95EDAD692}"/>
              </a:ext>
            </a:extLst>
          </p:cNvPr>
          <p:cNvSpPr/>
          <p:nvPr/>
        </p:nvSpPr>
        <p:spPr>
          <a:xfrm>
            <a:off x="7821386" y="4858206"/>
            <a:ext cx="128004" cy="170738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8EA6928D-DA4C-5A4C-A57E-4529A1E0E086}"/>
              </a:ext>
            </a:extLst>
          </p:cNvPr>
          <p:cNvSpPr/>
          <p:nvPr/>
        </p:nvSpPr>
        <p:spPr>
          <a:xfrm>
            <a:off x="8145823" y="4858206"/>
            <a:ext cx="45719" cy="170738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7BAE9423-0814-FB42-9996-C999EFEECA1E}"/>
              </a:ext>
            </a:extLst>
          </p:cNvPr>
          <p:cNvSpPr/>
          <p:nvPr/>
        </p:nvSpPr>
        <p:spPr>
          <a:xfrm>
            <a:off x="8226875" y="4858205"/>
            <a:ext cx="128004" cy="170738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DCFC31FF-9D9E-924C-BDDE-39D0A900485F}"/>
              </a:ext>
            </a:extLst>
          </p:cNvPr>
          <p:cNvSpPr/>
          <p:nvPr/>
        </p:nvSpPr>
        <p:spPr>
          <a:xfrm>
            <a:off x="8970616" y="4858204"/>
            <a:ext cx="85845" cy="170738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E5E22B9F-6ECF-274E-9F05-1F9E594EF33F}"/>
              </a:ext>
            </a:extLst>
          </p:cNvPr>
          <p:cNvSpPr/>
          <p:nvPr/>
        </p:nvSpPr>
        <p:spPr>
          <a:xfrm>
            <a:off x="10478123" y="4858203"/>
            <a:ext cx="160664" cy="170738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C39678C9-C61B-B240-A6D5-5D28066BE3DB}"/>
              </a:ext>
            </a:extLst>
          </p:cNvPr>
          <p:cNvSpPr/>
          <p:nvPr/>
        </p:nvSpPr>
        <p:spPr>
          <a:xfrm>
            <a:off x="10801727" y="4858202"/>
            <a:ext cx="222830" cy="170738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345101C6-C8EA-AE41-8B15-17C29153217A}"/>
              </a:ext>
            </a:extLst>
          </p:cNvPr>
          <p:cNvSpPr/>
          <p:nvPr/>
        </p:nvSpPr>
        <p:spPr>
          <a:xfrm>
            <a:off x="11058302" y="4858202"/>
            <a:ext cx="202193" cy="170738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43F5B13A-F290-3440-A3DC-7EA46133AF6E}"/>
              </a:ext>
            </a:extLst>
          </p:cNvPr>
          <p:cNvSpPr/>
          <p:nvPr/>
        </p:nvSpPr>
        <p:spPr>
          <a:xfrm>
            <a:off x="11679720" y="4858201"/>
            <a:ext cx="222830" cy="1707387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215FC0ED-7253-2C40-99F6-90BCC996C3A0}"/>
              </a:ext>
            </a:extLst>
          </p:cNvPr>
          <p:cNvSpPr txBox="1"/>
          <p:nvPr/>
        </p:nvSpPr>
        <p:spPr>
          <a:xfrm>
            <a:off x="7962205" y="309533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137</a:t>
            </a:r>
            <a:r>
              <a:rPr kumimoji="1" lang="en-US" altLang="ja-JP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Cs</a:t>
            </a:r>
            <a:endParaRPr kumimoji="1" lang="ja-JP" altLang="en-US">
              <a:latin typeface="Century Gothic" panose="020B0502020202020204" pitchFamily="34" charset="0"/>
              <a:ea typeface="Hiragino Kaku Gothic Pro W3" panose="020B0300000000000000" pitchFamily="34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D800266C-7A34-5D48-BF0E-E83EF6464716}"/>
              </a:ext>
            </a:extLst>
          </p:cNvPr>
          <p:cNvSpPr txBox="1"/>
          <p:nvPr/>
        </p:nvSpPr>
        <p:spPr>
          <a:xfrm>
            <a:off x="10471402" y="3753939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22</a:t>
            </a:r>
            <a:r>
              <a:rPr kumimoji="1" lang="en-US" altLang="ja-JP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Na</a:t>
            </a:r>
            <a:endParaRPr kumimoji="1" lang="ja-JP" altLang="en-US">
              <a:latin typeface="Century Gothic" panose="020B0502020202020204" pitchFamily="34" charset="0"/>
              <a:ea typeface="Hiragino Kaku Gothic Pro W3" panose="020B0300000000000000" pitchFamily="34" charset="-128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CCCA2254-58F6-F447-96C7-9A4463F7E327}"/>
              </a:ext>
            </a:extLst>
          </p:cNvPr>
          <p:cNvSpPr txBox="1"/>
          <p:nvPr/>
        </p:nvSpPr>
        <p:spPr>
          <a:xfrm>
            <a:off x="10930793" y="309533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137</a:t>
            </a:r>
            <a:r>
              <a:rPr kumimoji="1" lang="en-US" altLang="ja-JP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Cs</a:t>
            </a:r>
            <a:endParaRPr kumimoji="1" lang="ja-JP" altLang="en-US">
              <a:latin typeface="Century Gothic" panose="020B0502020202020204" pitchFamily="34" charset="0"/>
              <a:ea typeface="Hiragino Kaku Gothic Pro W3" panose="020B0300000000000000" pitchFamily="34" charset="-128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0CA74CB6-C743-9246-BA73-C990C51D99B6}"/>
              </a:ext>
            </a:extLst>
          </p:cNvPr>
          <p:cNvSpPr txBox="1"/>
          <p:nvPr/>
        </p:nvSpPr>
        <p:spPr>
          <a:xfrm>
            <a:off x="11280587" y="375005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137</a:t>
            </a:r>
            <a:r>
              <a:rPr kumimoji="1" lang="en-US" altLang="ja-JP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Cs</a:t>
            </a:r>
            <a:endParaRPr kumimoji="1" lang="ja-JP" altLang="en-US">
              <a:latin typeface="Century Gothic" panose="020B0502020202020204" pitchFamily="34" charset="0"/>
              <a:ea typeface="Hiragino Kaku Gothic Pro W3" panose="020B03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FDC43BD-38E6-A942-B609-4D2351F8F972}"/>
              </a:ext>
            </a:extLst>
          </p:cNvPr>
          <p:cNvSpPr txBox="1"/>
          <p:nvPr/>
        </p:nvSpPr>
        <p:spPr>
          <a:xfrm rot="16200000">
            <a:off x="6007522" y="3267912"/>
            <a:ext cx="1467068" cy="400110"/>
          </a:xfrm>
          <a:prstGeom prst="rect">
            <a:avLst/>
          </a:prstGeom>
          <a:solidFill>
            <a:srgbClr val="F8E3E9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Xe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温度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[℃]</a:t>
            </a:r>
            <a:endParaRPr kumimoji="1" lang="ja-JP" altLang="en-US" sz="20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641B6282-BA77-7843-BBBE-25CB69B1AC2A}"/>
              </a:ext>
            </a:extLst>
          </p:cNvPr>
          <p:cNvSpPr txBox="1"/>
          <p:nvPr/>
        </p:nvSpPr>
        <p:spPr>
          <a:xfrm rot="16200000">
            <a:off x="5721387" y="5587096"/>
            <a:ext cx="203934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Xe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中水分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[ppm]</a:t>
            </a:r>
            <a:endParaRPr kumimoji="1" lang="ja-JP" altLang="en-US" sz="20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0126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7B707BE-00ED-A44A-9210-48F60AD2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43253C5-C7B6-6E49-AA60-C60C74BB1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FDF11D-9CA9-0941-BFED-0DEAAE7C5CAD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Analysis/Cut</a:t>
            </a:r>
            <a:r>
              <a:rPr lang="ja-JP" altLang="en-US" sz="4000" u="sng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・</a:t>
            </a:r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Correction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633102-DAE6-F648-8FD9-461913CBCFC3}"/>
              </a:ext>
            </a:extLst>
          </p:cNvPr>
          <p:cNvSpPr txBox="1"/>
          <p:nvPr/>
        </p:nvSpPr>
        <p:spPr>
          <a:xfrm>
            <a:off x="56405" y="905965"/>
            <a:ext cx="97241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fiducial cut: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完全に収まるイベントのみ残す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800100" lvl="1" indent="-342900">
              <a:buFontTx/>
              <a:buChar char="-"/>
            </a:pP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xy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方向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</a:t>
            </a: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最外層</a:t>
            </a:r>
            <a:r>
              <a:rPr lang="en-US" altLang="ja-JP" sz="2000" b="1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ch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にヒットしているイベントを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cut 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 </a:t>
            </a:r>
            <a:r>
              <a:rPr lang="en-US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fiducial cut 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 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fiducial cut : 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カットで残るのは全データの</a:t>
            </a:r>
            <a:r>
              <a:rPr lang="en-US" altLang="ja-JP" sz="2000" b="1" dirty="0">
                <a:solidFill>
                  <a:schemeClr val="accent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5%</a:t>
            </a:r>
            <a:endParaRPr lang="en-US" altLang="ja-JP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EF0CDD-CC6E-0645-A3CB-ACE7D117E5E7}"/>
              </a:ext>
            </a:extLst>
          </p:cNvPr>
          <p:cNvSpPr txBox="1"/>
          <p:nvPr/>
        </p:nvSpPr>
        <p:spPr>
          <a:xfrm>
            <a:off x="2123614" y="1816901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x 20%</a:t>
            </a:r>
            <a:endParaRPr kumimoji="1" lang="ja-JP" altLang="en-US" b="1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B16BB6C-7ADB-414C-88BD-3CF99AE5AE21}"/>
              </a:ext>
            </a:extLst>
          </p:cNvPr>
          <p:cNvSpPr txBox="1"/>
          <p:nvPr/>
        </p:nvSpPr>
        <p:spPr>
          <a:xfrm>
            <a:off x="5363329" y="1816901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x 25%</a:t>
            </a:r>
            <a:endParaRPr kumimoji="1" lang="ja-JP" altLang="en-US" b="1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088A6BD-BC03-A049-AFD2-CAC1AF4B3649}"/>
              </a:ext>
            </a:extLst>
          </p:cNvPr>
          <p:cNvSpPr txBox="1"/>
          <p:nvPr/>
        </p:nvSpPr>
        <p:spPr>
          <a:xfrm>
            <a:off x="36269" y="3993771"/>
            <a:ext cx="74508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ラン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(2 – 3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時間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ごとに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EL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増幅率を全チャンネルで揃える補正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大光量に対する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MPPC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出力の非線形性の補正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全ランをまとめて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光量の時間変動の補正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→ </a:t>
            </a: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補正方法を改良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B7E64C4B-D058-8342-832E-F2893BF3ED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5990" y="3198635"/>
            <a:ext cx="2435360" cy="1331482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D0A73AF5-FA93-844A-955E-8AC320D6E0F7}"/>
              </a:ext>
            </a:extLst>
          </p:cNvPr>
          <p:cNvGrpSpPr/>
          <p:nvPr/>
        </p:nvGrpSpPr>
        <p:grpSpPr>
          <a:xfrm>
            <a:off x="344153" y="2075385"/>
            <a:ext cx="1779461" cy="1651026"/>
            <a:chOff x="6960412" y="32560"/>
            <a:chExt cx="2914208" cy="2703871"/>
          </a:xfrm>
        </p:grpSpPr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C0AB3061-1D8F-0B4C-B999-9407D0F4D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711" t="22078" r="22499" b="17563"/>
            <a:stretch/>
          </p:blipFill>
          <p:spPr>
            <a:xfrm>
              <a:off x="6960412" y="32560"/>
              <a:ext cx="2914208" cy="2703871"/>
            </a:xfrm>
            <a:prstGeom prst="rect">
              <a:avLst/>
            </a:prstGeom>
          </p:spPr>
        </p:pic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96DF0F50-7733-B942-8C96-23A707ABA19A}"/>
                </a:ext>
              </a:extLst>
            </p:cNvPr>
            <p:cNvSpPr/>
            <p:nvPr/>
          </p:nvSpPr>
          <p:spPr>
            <a:xfrm rot="180000">
              <a:off x="7820814" y="313482"/>
              <a:ext cx="1380931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94FE29D8-2CB4-CD47-92D3-17D6F0BB9972}"/>
                </a:ext>
              </a:extLst>
            </p:cNvPr>
            <p:cNvSpPr/>
            <p:nvPr/>
          </p:nvSpPr>
          <p:spPr>
            <a:xfrm rot="3780000">
              <a:off x="8841027" y="859415"/>
              <a:ext cx="1100108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57B8B96-36AA-FD4B-98B3-B57FDE7CD2DF}"/>
                </a:ext>
              </a:extLst>
            </p:cNvPr>
            <p:cNvSpPr/>
            <p:nvPr/>
          </p:nvSpPr>
          <p:spPr>
            <a:xfrm rot="7493066">
              <a:off x="8456306" y="1889588"/>
              <a:ext cx="1380931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A3970F7F-DDF1-6345-8F28-D1D7528A7F8E}"/>
                </a:ext>
              </a:extLst>
            </p:cNvPr>
            <p:cNvSpPr/>
            <p:nvPr/>
          </p:nvSpPr>
          <p:spPr>
            <a:xfrm rot="300000">
              <a:off x="7705059" y="2307610"/>
              <a:ext cx="1100108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51893025-1BB0-674F-A71D-6DEF2062EA2C}"/>
                </a:ext>
              </a:extLst>
            </p:cNvPr>
            <p:cNvSpPr/>
            <p:nvPr/>
          </p:nvSpPr>
          <p:spPr>
            <a:xfrm rot="14595674">
              <a:off x="6822074" y="1669698"/>
              <a:ext cx="1327677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EE044506-F789-9A45-A716-0CD746FD0461}"/>
                </a:ext>
              </a:extLst>
            </p:cNvPr>
            <p:cNvSpPr/>
            <p:nvPr/>
          </p:nvSpPr>
          <p:spPr>
            <a:xfrm rot="18071124">
              <a:off x="6968739" y="655603"/>
              <a:ext cx="1074279" cy="12481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2980E9B7-7B46-E44C-9CB1-6B796823E786}"/>
              </a:ext>
            </a:extLst>
          </p:cNvPr>
          <p:cNvSpPr txBox="1"/>
          <p:nvPr/>
        </p:nvSpPr>
        <p:spPr>
          <a:xfrm>
            <a:off x="766518" y="2690341"/>
            <a:ext cx="9124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Century Gothic" panose="020B0502020202020204" pitchFamily="34" charset="0"/>
              </a:rPr>
              <a:t>accept</a:t>
            </a:r>
            <a:endParaRPr kumimoji="1" lang="ja-JP" altLang="en-US" sz="1600" b="1">
              <a:latin typeface="Century Gothic" panose="020B0502020202020204" pitchFamily="34" charset="0"/>
            </a:endParaRPr>
          </a:p>
        </p:txBody>
      </p: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FCF6C7A4-9763-A54B-BC2A-194793944D1A}"/>
              </a:ext>
            </a:extLst>
          </p:cNvPr>
          <p:cNvGrpSpPr/>
          <p:nvPr/>
        </p:nvGrpSpPr>
        <p:grpSpPr>
          <a:xfrm>
            <a:off x="3100570" y="2058173"/>
            <a:ext cx="2449890" cy="1937512"/>
            <a:chOff x="8607763" y="1077976"/>
            <a:chExt cx="3766111" cy="2978455"/>
          </a:xfrm>
        </p:grpSpPr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5FD38499-9CE7-9D4A-A9D1-6A38D001961E}"/>
                </a:ext>
              </a:extLst>
            </p:cNvPr>
            <p:cNvSpPr txBox="1"/>
            <p:nvPr/>
          </p:nvSpPr>
          <p:spPr>
            <a:xfrm rot="5400000">
              <a:off x="7664374" y="2038035"/>
              <a:ext cx="2407223" cy="52044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ELCC</a:t>
              </a:r>
              <a:endParaRPr kumimoji="1" lang="ja-JP" altLang="en-US" sz="16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1DAA35C2-5FF4-484F-80A7-506B52DFF122}"/>
                </a:ext>
              </a:extLst>
            </p:cNvPr>
            <p:cNvSpPr/>
            <p:nvPr/>
          </p:nvSpPr>
          <p:spPr>
            <a:xfrm>
              <a:off x="9130856" y="1094643"/>
              <a:ext cx="2222945" cy="17803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ED222464-9FCF-7F4E-9CAB-882BA53D3AB6}"/>
                </a:ext>
              </a:extLst>
            </p:cNvPr>
            <p:cNvSpPr/>
            <p:nvPr/>
          </p:nvSpPr>
          <p:spPr>
            <a:xfrm>
              <a:off x="9134378" y="3307164"/>
              <a:ext cx="2219422" cy="17803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1ACEBA0-A2BE-3540-B184-063A50EE8E76}"/>
                </a:ext>
              </a:extLst>
            </p:cNvPr>
            <p:cNvSpPr/>
            <p:nvPr/>
          </p:nvSpPr>
          <p:spPr>
            <a:xfrm>
              <a:off x="11353801" y="1094643"/>
              <a:ext cx="245806" cy="239055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DC9334D7-AF2F-4C46-8810-4C072D1B991A}"/>
                </a:ext>
              </a:extLst>
            </p:cNvPr>
            <p:cNvSpPr/>
            <p:nvPr/>
          </p:nvSpPr>
          <p:spPr>
            <a:xfrm>
              <a:off x="9134378" y="1272678"/>
              <a:ext cx="555984" cy="203448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A2F87D61-7974-F147-951E-2CD5319B5F9D}"/>
                </a:ext>
              </a:extLst>
            </p:cNvPr>
            <p:cNvSpPr txBox="1"/>
            <p:nvPr/>
          </p:nvSpPr>
          <p:spPr>
            <a:xfrm rot="5400000">
              <a:off x="10580663" y="2021364"/>
              <a:ext cx="2407222" cy="52044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Cathode</a:t>
              </a:r>
              <a:endParaRPr kumimoji="1" lang="ja-JP" altLang="en-US" sz="16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6" name="直線矢印コネクタ 65">
              <a:extLst>
                <a:ext uri="{FF2B5EF4-FFF2-40B4-BE49-F238E27FC236}">
                  <a16:creationId xmlns:a16="http://schemas.microsoft.com/office/drawing/2014/main" id="{B88BF443-69AB-5B42-845A-C9E9AB657619}"/>
                </a:ext>
              </a:extLst>
            </p:cNvPr>
            <p:cNvCxnSpPr/>
            <p:nvPr/>
          </p:nvCxnSpPr>
          <p:spPr>
            <a:xfrm flipV="1">
              <a:off x="9130856" y="2741825"/>
              <a:ext cx="0" cy="9096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矢印コネクタ 66">
              <a:extLst>
                <a:ext uri="{FF2B5EF4-FFF2-40B4-BE49-F238E27FC236}">
                  <a16:creationId xmlns:a16="http://schemas.microsoft.com/office/drawing/2014/main" id="{0495F36B-5468-E042-84B0-A968851ACE5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420908" y="3031877"/>
              <a:ext cx="0" cy="9096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58777E67-1ECB-E344-A004-17C76D6986E3}"/>
                </a:ext>
              </a:extLst>
            </p:cNvPr>
            <p:cNvSpPr txBox="1"/>
            <p:nvPr/>
          </p:nvSpPr>
          <p:spPr>
            <a:xfrm>
              <a:off x="9780315" y="3193070"/>
              <a:ext cx="296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latin typeface="Century Gothic" panose="020B0502020202020204" pitchFamily="34" charset="0"/>
                </a:rPr>
                <a:t>z</a:t>
              </a:r>
              <a:endParaRPr kumimoji="1" lang="ja-JP" altLang="en-US" b="1">
                <a:latin typeface="Century Gothic" panose="020B0502020202020204" pitchFamily="34" charset="0"/>
              </a:endParaRPr>
            </a:p>
          </p:txBody>
        </p: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166ECE1A-CD78-9044-91E6-06C1A287CDFD}"/>
                </a:ext>
              </a:extLst>
            </p:cNvPr>
            <p:cNvCxnSpPr>
              <a:cxnSpLocks/>
            </p:cNvCxnSpPr>
            <p:nvPr/>
          </p:nvCxnSpPr>
          <p:spPr>
            <a:xfrm>
              <a:off x="11353800" y="3227357"/>
              <a:ext cx="0" cy="3954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F59A34A8-5742-584E-BA97-0F2A691E93D9}"/>
                </a:ext>
              </a:extLst>
            </p:cNvPr>
            <p:cNvCxnSpPr/>
            <p:nvPr/>
          </p:nvCxnSpPr>
          <p:spPr>
            <a:xfrm>
              <a:off x="9690361" y="3227357"/>
              <a:ext cx="0" cy="4394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670FA22E-50DE-D544-868B-581A5A6E75C9}"/>
                </a:ext>
              </a:extLst>
            </p:cNvPr>
            <p:cNvSpPr txBox="1"/>
            <p:nvPr/>
          </p:nvSpPr>
          <p:spPr>
            <a:xfrm>
              <a:off x="9166467" y="3535986"/>
              <a:ext cx="1047790" cy="520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>
                  <a:latin typeface="Century Gothic" panose="020B0502020202020204" pitchFamily="34" charset="0"/>
                </a:rPr>
                <a:t>2 cm</a:t>
              </a:r>
              <a:endParaRPr kumimoji="1" lang="ja-JP" altLang="en-US" sz="1600" b="1">
                <a:latin typeface="Century Gothic" panose="020B0502020202020204" pitchFamily="34" charset="0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30EC36A5-BAA0-F841-8830-4E73D644F37A}"/>
                </a:ext>
              </a:extLst>
            </p:cNvPr>
            <p:cNvSpPr txBox="1"/>
            <p:nvPr/>
          </p:nvSpPr>
          <p:spPr>
            <a:xfrm>
              <a:off x="10527674" y="3527150"/>
              <a:ext cx="1846200" cy="520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>
                  <a:latin typeface="Century Gothic" panose="020B0502020202020204" pitchFamily="34" charset="0"/>
                </a:rPr>
                <a:t>19.975</a:t>
              </a:r>
              <a:r>
                <a:rPr lang="ja-JP" altLang="en-US" sz="1600" b="1">
                  <a:latin typeface="Century Gothic" panose="020B0502020202020204" pitchFamily="34" charset="0"/>
                </a:rPr>
                <a:t> </a:t>
              </a:r>
              <a:r>
                <a:rPr lang="en-US" altLang="ja-JP" sz="1600" b="1" dirty="0">
                  <a:latin typeface="Century Gothic" panose="020B0502020202020204" pitchFamily="34" charset="0"/>
                </a:rPr>
                <a:t>cm</a:t>
              </a:r>
              <a:endParaRPr kumimoji="1" lang="ja-JP" altLang="en-US" sz="1600" b="1">
                <a:latin typeface="Century Gothic" panose="020B0502020202020204" pitchFamily="34" charset="0"/>
              </a:endParaRPr>
            </a:p>
          </p:txBody>
        </p:sp>
      </p:grp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A952722-DB38-9E4B-96A3-26C2D2ADF498}"/>
              </a:ext>
            </a:extLst>
          </p:cNvPr>
          <p:cNvSpPr txBox="1"/>
          <p:nvPr/>
        </p:nvSpPr>
        <p:spPr>
          <a:xfrm>
            <a:off x="3893276" y="2636879"/>
            <a:ext cx="9124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Century Gothic" panose="020B0502020202020204" pitchFamily="34" charset="0"/>
              </a:rPr>
              <a:t>accept</a:t>
            </a:r>
            <a:endParaRPr kumimoji="1" lang="ja-JP" altLang="en-US" sz="1600" b="1">
              <a:latin typeface="Century Gothic" panose="020B0502020202020204" pitchFamily="34" charset="0"/>
            </a:endParaRP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1858D6C7-63FE-E949-8802-517E4F84F9BF}"/>
              </a:ext>
            </a:extLst>
          </p:cNvPr>
          <p:cNvGrpSpPr/>
          <p:nvPr/>
        </p:nvGrpSpPr>
        <p:grpSpPr>
          <a:xfrm>
            <a:off x="9264365" y="2240132"/>
            <a:ext cx="2571517" cy="2454136"/>
            <a:chOff x="2715278" y="1596867"/>
            <a:chExt cx="2571517" cy="2454136"/>
          </a:xfrm>
        </p:grpSpPr>
        <p:cxnSp>
          <p:nvCxnSpPr>
            <p:cNvPr id="77" name="直線矢印コネクタ 76">
              <a:extLst>
                <a:ext uri="{FF2B5EF4-FFF2-40B4-BE49-F238E27FC236}">
                  <a16:creationId xmlns:a16="http://schemas.microsoft.com/office/drawing/2014/main" id="{2970C3D0-ABF4-4F4B-B7DC-B8999811CD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3442" y="1998922"/>
              <a:ext cx="0" cy="17012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矢印コネクタ 77">
              <a:extLst>
                <a:ext uri="{FF2B5EF4-FFF2-40B4-BE49-F238E27FC236}">
                  <a16:creationId xmlns:a16="http://schemas.microsoft.com/office/drawing/2014/main" id="{73DE17E5-320C-6948-A079-761891317646}"/>
                </a:ext>
              </a:extLst>
            </p:cNvPr>
            <p:cNvCxnSpPr>
              <a:cxnSpLocks/>
            </p:cNvCxnSpPr>
            <p:nvPr/>
          </p:nvCxnSpPr>
          <p:spPr>
            <a:xfrm>
              <a:off x="3072809" y="3689497"/>
              <a:ext cx="195284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>
              <a:extLst>
                <a:ext uri="{FF2B5EF4-FFF2-40B4-BE49-F238E27FC236}">
                  <a16:creationId xmlns:a16="http://schemas.microsoft.com/office/drawing/2014/main" id="{7FEBEAB7-0B5B-B545-96E0-75FE8A1FA2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4072" y="2041454"/>
              <a:ext cx="1637412" cy="1637412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フリーフォーム 79">
              <a:extLst>
                <a:ext uri="{FF2B5EF4-FFF2-40B4-BE49-F238E27FC236}">
                  <a16:creationId xmlns:a16="http://schemas.microsoft.com/office/drawing/2014/main" id="{71AFC534-E1EE-D444-AE05-DDD1863486EE}"/>
                </a:ext>
              </a:extLst>
            </p:cNvPr>
            <p:cNvSpPr/>
            <p:nvPr/>
          </p:nvSpPr>
          <p:spPr>
            <a:xfrm>
              <a:off x="3083442" y="2413591"/>
              <a:ext cx="1807535" cy="1275907"/>
            </a:xfrm>
            <a:custGeom>
              <a:avLst/>
              <a:gdLst>
                <a:gd name="connsiteX0" fmla="*/ 0 w 1807535"/>
                <a:gd name="connsiteY0" fmla="*/ 1275907 h 1275907"/>
                <a:gd name="connsiteX1" fmla="*/ 1180214 w 1807535"/>
                <a:gd name="connsiteY1" fmla="*/ 276446 h 1275907"/>
                <a:gd name="connsiteX2" fmla="*/ 1807535 w 1807535"/>
                <a:gd name="connsiteY2" fmla="*/ 0 h 127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7535" h="1275907">
                  <a:moveTo>
                    <a:pt x="0" y="1275907"/>
                  </a:moveTo>
                  <a:cubicBezTo>
                    <a:pt x="439479" y="882502"/>
                    <a:pt x="878958" y="489097"/>
                    <a:pt x="1180214" y="276446"/>
                  </a:cubicBezTo>
                  <a:cubicBezTo>
                    <a:pt x="1481470" y="63795"/>
                    <a:pt x="1612605" y="51391"/>
                    <a:pt x="1807535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A3C6D0E5-8A0E-164D-9891-E4732C33A724}"/>
                </a:ext>
              </a:extLst>
            </p:cNvPr>
            <p:cNvSpPr txBox="1"/>
            <p:nvPr/>
          </p:nvSpPr>
          <p:spPr>
            <a:xfrm>
              <a:off x="3508744" y="3743226"/>
              <a:ext cx="1778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Century Gothic" panose="020B0502020202020204" pitchFamily="34" charset="0"/>
                </a:rPr>
                <a:t># of photons ( /</a:t>
              </a:r>
              <a:r>
                <a:rPr kumimoji="1" lang="el-GR" altLang="ja-JP" sz="1400" dirty="0">
                  <a:latin typeface="Century Gothic" panose="020B0502020202020204" pitchFamily="34" charset="0"/>
                </a:rPr>
                <a:t>μ</a:t>
              </a:r>
              <a:r>
                <a:rPr kumimoji="1" lang="en-US" altLang="ja-JP" sz="1400" dirty="0">
                  <a:latin typeface="Century Gothic" panose="020B0502020202020204" pitchFamily="34" charset="0"/>
                </a:rPr>
                <a:t>s)</a:t>
              </a:r>
              <a:endParaRPr kumimoji="1" lang="ja-JP" alt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A2E7C572-4F44-8048-9953-2A95F450201A}"/>
                </a:ext>
              </a:extLst>
            </p:cNvPr>
            <p:cNvSpPr txBox="1"/>
            <p:nvPr/>
          </p:nvSpPr>
          <p:spPr>
            <a:xfrm rot="16200000">
              <a:off x="1949684" y="2362461"/>
              <a:ext cx="18389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Century Gothic" panose="020B0502020202020204" pitchFamily="34" charset="0"/>
                </a:rPr>
                <a:t># of observed (/µs)</a:t>
              </a:r>
              <a:endParaRPr kumimoji="1" lang="ja-JP" altLang="en-US" sz="1400">
                <a:latin typeface="Century Gothic" panose="020B0502020202020204" pitchFamily="34" charset="0"/>
              </a:endParaRPr>
            </a:p>
          </p:txBody>
        </p:sp>
      </p:grpSp>
      <p:pic>
        <p:nvPicPr>
          <p:cNvPr id="83" name="図 82">
            <a:extLst>
              <a:ext uri="{FF2B5EF4-FFF2-40B4-BE49-F238E27FC236}">
                <a16:creationId xmlns:a16="http://schemas.microsoft.com/office/drawing/2014/main" id="{113D1E5B-1E79-8047-A230-55BC5D4B6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8253" y="4736554"/>
            <a:ext cx="2549005" cy="1525813"/>
          </a:xfrm>
          <a:prstGeom prst="rect">
            <a:avLst/>
          </a:prstGeom>
        </p:spPr>
      </p:pic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C0A9076E-566E-2744-B834-752637FDC3F9}"/>
              </a:ext>
            </a:extLst>
          </p:cNvPr>
          <p:cNvSpPr/>
          <p:nvPr/>
        </p:nvSpPr>
        <p:spPr>
          <a:xfrm>
            <a:off x="8933184" y="2058173"/>
            <a:ext cx="3125972" cy="4204194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456B9B39-B464-C644-A9C2-D7D4ADE1B6D3}"/>
              </a:ext>
            </a:extLst>
          </p:cNvPr>
          <p:cNvCxnSpPr>
            <a:cxnSpLocks/>
          </p:cNvCxnSpPr>
          <p:nvPr/>
        </p:nvCxnSpPr>
        <p:spPr>
          <a:xfrm>
            <a:off x="6103815" y="4816401"/>
            <a:ext cx="2829369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9F65D732-38DE-6B4B-AA81-27438FF2C453}"/>
              </a:ext>
            </a:extLst>
          </p:cNvPr>
          <p:cNvCxnSpPr>
            <a:cxnSpLocks/>
          </p:cNvCxnSpPr>
          <p:nvPr/>
        </p:nvCxnSpPr>
        <p:spPr>
          <a:xfrm>
            <a:off x="5435044" y="4502230"/>
            <a:ext cx="950946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563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FD3C60F-DB35-D340-8696-00F98D520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12DAC4-5334-2147-9D48-D6F62A50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F76C876-3DA0-6F49-B8A4-F1FED93738B1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Correction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F35FC98-2F06-5B48-B4D1-F734AE22DE3C}"/>
              </a:ext>
            </a:extLst>
          </p:cNvPr>
          <p:cNvSpPr txBox="1"/>
          <p:nvPr/>
        </p:nvSpPr>
        <p:spPr>
          <a:xfrm>
            <a:off x="56405" y="905965"/>
            <a:ext cx="11867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従来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(0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keV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0 photon)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は固定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キセノンの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K</a:t>
            </a:r>
            <a:r>
              <a:rPr lang="el-GR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α</a:t>
            </a:r>
            <a:r>
              <a:rPr lang="el-GR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(~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30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keV</a:t>
            </a:r>
            <a:r>
              <a:rPr lang="el-GR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のピークを揃えるように全体をスケール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今回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: 30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とガンマ線フルピークの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2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点を揃えるような線形変換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(0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はフリー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).</a:t>
            </a:r>
            <a:endParaRPr lang="en-US" altLang="ja-JP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4A377401-9721-0946-B1EF-2C4C1F1DDE91}"/>
              </a:ext>
            </a:extLst>
          </p:cNvPr>
          <p:cNvGrpSpPr/>
          <p:nvPr/>
        </p:nvGrpSpPr>
        <p:grpSpPr>
          <a:xfrm>
            <a:off x="0" y="2321737"/>
            <a:ext cx="12192000" cy="2963530"/>
            <a:chOff x="-1187738" y="1698580"/>
            <a:chExt cx="13379738" cy="3252235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4C1C9045-C093-0344-8883-6D2459A7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769751" y="1059321"/>
              <a:ext cx="3252234" cy="4530754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CF713895-37F9-474B-8691-E065FCBA3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8300506" y="1059320"/>
              <a:ext cx="3252234" cy="4530754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58EA8B1B-6A99-2D41-AD21-79E324FE7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-548478" y="1059320"/>
              <a:ext cx="3252234" cy="4530754"/>
            </a:xfrm>
            <a:prstGeom prst="rect">
              <a:avLst/>
            </a:prstGeom>
          </p:spPr>
        </p:pic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0D3B017-1350-384E-A4D5-FF4CBB88ED0B}"/>
              </a:ext>
            </a:extLst>
          </p:cNvPr>
          <p:cNvSpPr txBox="1"/>
          <p:nvPr/>
        </p:nvSpPr>
        <p:spPr>
          <a:xfrm>
            <a:off x="1587222" y="1887193"/>
            <a:ext cx="954107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補正前</a:t>
            </a:r>
            <a:endParaRPr kumimoji="1" lang="ja-JP" altLang="en-US" sz="2000"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3F42C0E-4ADB-844E-84F6-458E1BF3D242}"/>
              </a:ext>
            </a:extLst>
          </p:cNvPr>
          <p:cNvSpPr txBox="1"/>
          <p:nvPr/>
        </p:nvSpPr>
        <p:spPr>
          <a:xfrm>
            <a:off x="4910419" y="1887193"/>
            <a:ext cx="2371162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30 </a:t>
            </a:r>
            <a:r>
              <a:rPr kumimoji="1"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だけ揃える</a:t>
            </a:r>
            <a:endParaRPr kumimoji="1" lang="ja-JP" altLang="en-US" sz="2000"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D43C23C-B6C0-B547-A613-5CE8AFEA0F67}"/>
              </a:ext>
            </a:extLst>
          </p:cNvPr>
          <p:cNvSpPr txBox="1"/>
          <p:nvPr/>
        </p:nvSpPr>
        <p:spPr>
          <a:xfrm>
            <a:off x="8241630" y="1887193"/>
            <a:ext cx="3772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30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&amp;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フルピークを揃える</a:t>
            </a:r>
            <a:endParaRPr kumimoji="1" lang="ja-JP" altLang="en-US" sz="200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461C9C7-725B-8B4E-B078-8A5CFB4115AA}"/>
              </a:ext>
            </a:extLst>
          </p:cNvPr>
          <p:cNvSpPr txBox="1"/>
          <p:nvPr/>
        </p:nvSpPr>
        <p:spPr>
          <a:xfrm>
            <a:off x="77073" y="1613851"/>
            <a:ext cx="134844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137</a:t>
            </a:r>
            <a:r>
              <a:rPr kumimoji="1" lang="en-US" altLang="ja-JP" sz="2000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Cs</a:t>
            </a:r>
          </a:p>
          <a:p>
            <a:r>
              <a:rPr kumimoji="1" lang="en-US" altLang="ja-JP" sz="2000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662 </a:t>
            </a:r>
            <a:r>
              <a:rPr kumimoji="1" lang="en-US" altLang="ja-JP" sz="2000" dirty="0" err="1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keV</a:t>
            </a:r>
            <a:endParaRPr kumimoji="1" lang="ja-JP" altLang="en-US" sz="2000"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49CC055-5B4E-004B-92B2-0DF90B2583B0}"/>
              </a:ext>
            </a:extLst>
          </p:cNvPr>
          <p:cNvSpPr txBox="1"/>
          <p:nvPr/>
        </p:nvSpPr>
        <p:spPr>
          <a:xfrm>
            <a:off x="3934894" y="5229956"/>
            <a:ext cx="4092787" cy="70788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30 </a:t>
            </a:r>
            <a:r>
              <a:rPr kumimoji="1"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を揃えても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フルピークでは変動が残っている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  <a:endParaRPr kumimoji="1" lang="ja-JP" altLang="en-US" sz="2000"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EED2BF9F-48F6-8942-86B4-B1B2C061353A}"/>
              </a:ext>
            </a:extLst>
          </p:cNvPr>
          <p:cNvCxnSpPr/>
          <p:nvPr/>
        </p:nvCxnSpPr>
        <p:spPr>
          <a:xfrm flipV="1">
            <a:off x="4910419" y="3573710"/>
            <a:ext cx="1406491" cy="1652631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F50A1F1-D11F-DB4D-B6B4-AA6420DCDC20}"/>
              </a:ext>
            </a:extLst>
          </p:cNvPr>
          <p:cNvSpPr txBox="1"/>
          <p:nvPr/>
        </p:nvSpPr>
        <p:spPr>
          <a:xfrm>
            <a:off x="56404" y="5947042"/>
            <a:ext cx="10246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高エネルギーでサチュレーションがあるのか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0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でオフセットがあるのかは要検討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6183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953706CC-C691-7C4C-B51F-43D951C2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09341" y="-1261287"/>
            <a:ext cx="5828401" cy="10137126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7B707BE-00ED-A44A-9210-48F60AD2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43253C5-C7B6-6E49-AA60-C60C74BB1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FDF11D-9CA9-0941-BFED-0DEAAE7C5CAD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Spectrum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B648D830-D7EF-0847-9EB1-C0F0E6422959}"/>
              </a:ext>
            </a:extLst>
          </p:cNvPr>
          <p:cNvSpPr txBox="1"/>
          <p:nvPr/>
        </p:nvSpPr>
        <p:spPr>
          <a:xfrm rot="19716613">
            <a:off x="2575055" y="1606733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29.68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A79C0410-9A4E-664E-9E70-CE573656CEB1}"/>
              </a:ext>
            </a:extLst>
          </p:cNvPr>
          <p:cNvSpPr txBox="1"/>
          <p:nvPr/>
        </p:nvSpPr>
        <p:spPr>
          <a:xfrm rot="19716613">
            <a:off x="2575056" y="3931751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33.62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48C414F8-7E94-504D-A79A-02B52DCF61D3}"/>
              </a:ext>
            </a:extLst>
          </p:cNvPr>
          <p:cNvSpPr txBox="1"/>
          <p:nvPr/>
        </p:nvSpPr>
        <p:spPr>
          <a:xfrm rot="19716613">
            <a:off x="7752739" y="511828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511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5FEDC7CD-2C9A-EB42-A790-71D533116460}"/>
              </a:ext>
            </a:extLst>
          </p:cNvPr>
          <p:cNvSpPr txBox="1"/>
          <p:nvPr/>
        </p:nvSpPr>
        <p:spPr>
          <a:xfrm rot="19716613">
            <a:off x="7208171" y="4925286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~481 </a:t>
            </a:r>
            <a:r>
              <a:rPr lang="en-US" altLang="ja-JP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BE85A467-63B7-B847-8757-B9AD96D12C76}"/>
              </a:ext>
            </a:extLst>
          </p:cNvPr>
          <p:cNvSpPr txBox="1"/>
          <p:nvPr/>
        </p:nvSpPr>
        <p:spPr>
          <a:xfrm rot="19716613">
            <a:off x="8634880" y="5027814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~632 </a:t>
            </a:r>
            <a:r>
              <a:rPr lang="en-US" altLang="ja-JP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04CF10C0-D6D0-7F42-8C38-208AD2942A8B}"/>
              </a:ext>
            </a:extLst>
          </p:cNvPr>
          <p:cNvSpPr txBox="1"/>
          <p:nvPr/>
        </p:nvSpPr>
        <p:spPr>
          <a:xfrm rot="19716613">
            <a:off x="9347388" y="510147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662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E0D7C819-9E28-BB47-9B67-EA832B3941A5}"/>
              </a:ext>
            </a:extLst>
          </p:cNvPr>
          <p:cNvSpPr txBox="1"/>
          <p:nvPr/>
        </p:nvSpPr>
        <p:spPr>
          <a:xfrm>
            <a:off x="2736072" y="2371951"/>
            <a:ext cx="1125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err="1">
                <a:latin typeface="Verdana" panose="020B0604030504040204" pitchFamily="34" charset="0"/>
                <a:cs typeface="Verdana" panose="020B0604030504040204" pitchFamily="34" charset="0"/>
              </a:rPr>
              <a:t>Xe</a:t>
            </a:r>
            <a:endParaRPr lang="en-US" altLang="ja-JP" sz="2400" b="1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ja-JP" sz="2400" b="1" dirty="0">
                <a:latin typeface="Verdana" panose="020B0604030504040204" pitchFamily="34" charset="0"/>
                <a:cs typeface="Verdana" panose="020B0604030504040204" pitchFamily="34" charset="0"/>
              </a:rPr>
              <a:t>X-ray</a:t>
            </a:r>
            <a:endParaRPr kumimoji="1" lang="ja-JP" altLang="en-US" sz="2400" b="1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B9E3D21D-2C6C-FA47-AB49-F1B0A7543FB5}"/>
              </a:ext>
            </a:extLst>
          </p:cNvPr>
          <p:cNvSpPr txBox="1"/>
          <p:nvPr/>
        </p:nvSpPr>
        <p:spPr>
          <a:xfrm>
            <a:off x="7845055" y="4156371"/>
            <a:ext cx="94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baseline="30000" dirty="0">
                <a:latin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altLang="ja-JP" sz="2400" b="1" dirty="0"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endParaRPr kumimoji="1" lang="ja-JP" altLang="en-US" sz="2400" b="1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91F37D6F-501F-F94E-8908-44342DD3D730}"/>
              </a:ext>
            </a:extLst>
          </p:cNvPr>
          <p:cNvSpPr txBox="1"/>
          <p:nvPr/>
        </p:nvSpPr>
        <p:spPr>
          <a:xfrm>
            <a:off x="8969190" y="4402137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baseline="30000" dirty="0">
                <a:latin typeface="Verdana" panose="020B0604030504040204" pitchFamily="34" charset="0"/>
                <a:cs typeface="Verdana" panose="020B0604030504040204" pitchFamily="34" charset="0"/>
              </a:rPr>
              <a:t>137</a:t>
            </a:r>
            <a:r>
              <a:rPr lang="en-US" altLang="ja-JP" sz="2400" b="1" dirty="0">
                <a:latin typeface="Verdana" panose="020B0604030504040204" pitchFamily="34" charset="0"/>
                <a:cs typeface="Verdana" panose="020B0604030504040204" pitchFamily="34" charset="0"/>
              </a:rPr>
              <a:t>Cs</a:t>
            </a:r>
            <a:endParaRPr kumimoji="1" lang="ja-JP" altLang="en-US" sz="2400" b="1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51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ACC9BCDC-91CB-2E47-8CA0-A025C83AD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10439" y="-3100146"/>
            <a:ext cx="2909604" cy="12130484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A5A1A96-09EB-A04A-9273-872AA1DB5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54C1C42-EA1B-9248-9945-67F94B1D8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104D29-ADB2-CA4F-9FF7-5AFDDB869E16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</a:t>
            </a:r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1EFB8C-B43E-C748-A018-56739E307139}"/>
              </a:ext>
            </a:extLst>
          </p:cNvPr>
          <p:cNvSpPr txBox="1"/>
          <p:nvPr/>
        </p:nvSpPr>
        <p:spPr>
          <a:xfrm>
            <a:off x="56405" y="905965"/>
            <a:ext cx="10713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特性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線と線源のガンマ線ピーク・エスケープピークをガウシアン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+ 1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次関数でフィット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各線源のランを抽出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特性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線は全ランコンバイン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C55615-B3E4-DF44-9ACD-3BD298D69E8E}"/>
              </a:ext>
            </a:extLst>
          </p:cNvPr>
          <p:cNvSpPr txBox="1"/>
          <p:nvPr/>
        </p:nvSpPr>
        <p:spPr>
          <a:xfrm rot="19716613">
            <a:off x="1325318" y="2450829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29.68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72D77F5-7DD3-A94B-BCC5-5FCD171E275F}"/>
              </a:ext>
            </a:extLst>
          </p:cNvPr>
          <p:cNvSpPr txBox="1"/>
          <p:nvPr/>
        </p:nvSpPr>
        <p:spPr>
          <a:xfrm rot="19716613">
            <a:off x="2506310" y="2695991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33.62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591BBF3-CFC6-6643-9F90-8F0DB35E0EF8}"/>
              </a:ext>
            </a:extLst>
          </p:cNvPr>
          <p:cNvSpPr txBox="1"/>
          <p:nvPr/>
        </p:nvSpPr>
        <p:spPr>
          <a:xfrm rot="19716613">
            <a:off x="6394937" y="296319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511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19EBFCB-CE64-134E-9748-F4CF719AB63A}"/>
              </a:ext>
            </a:extLst>
          </p:cNvPr>
          <p:cNvSpPr txBox="1"/>
          <p:nvPr/>
        </p:nvSpPr>
        <p:spPr>
          <a:xfrm rot="19716613">
            <a:off x="4865386" y="2903513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~481 </a:t>
            </a:r>
            <a:r>
              <a:rPr lang="en-US" altLang="ja-JP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31D15EE-A18A-804A-891F-2659F1183F27}"/>
              </a:ext>
            </a:extLst>
          </p:cNvPr>
          <p:cNvSpPr txBox="1"/>
          <p:nvPr/>
        </p:nvSpPr>
        <p:spPr>
          <a:xfrm rot="19716613">
            <a:off x="8994398" y="2757227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~632 </a:t>
            </a:r>
            <a:r>
              <a:rPr lang="en-US" altLang="ja-JP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5D8ED7-1E05-5B4D-B4B1-FC885944E9F3}"/>
              </a:ext>
            </a:extLst>
          </p:cNvPr>
          <p:cNvSpPr txBox="1"/>
          <p:nvPr/>
        </p:nvSpPr>
        <p:spPr>
          <a:xfrm rot="19716613">
            <a:off x="10592445" y="263708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662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id="{26B57321-E538-764F-88B2-EE0C72CBB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857830"/>
              </p:ext>
            </p:extLst>
          </p:nvPr>
        </p:nvGraphicFramePr>
        <p:xfrm>
          <a:off x="188333" y="4461025"/>
          <a:ext cx="7709204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31329">
                  <a:extLst>
                    <a:ext uri="{9D8B030D-6E8A-4147-A177-3AD203B41FA5}">
                      <a16:colId xmlns:a16="http://schemas.microsoft.com/office/drawing/2014/main" val="2122274908"/>
                    </a:ext>
                  </a:extLst>
                </a:gridCol>
                <a:gridCol w="1616112">
                  <a:extLst>
                    <a:ext uri="{9D8B030D-6E8A-4147-A177-3AD203B41FA5}">
                      <a16:colId xmlns:a16="http://schemas.microsoft.com/office/drawing/2014/main" val="2099441012"/>
                    </a:ext>
                  </a:extLst>
                </a:gridCol>
                <a:gridCol w="3761763">
                  <a:extLst>
                    <a:ext uri="{9D8B030D-6E8A-4147-A177-3AD203B41FA5}">
                      <a16:colId xmlns:a16="http://schemas.microsoft.com/office/drawing/2014/main" val="4501018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∆E/E 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extrapolation to Q-value by √E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4055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K</a:t>
                      </a:r>
                      <a:r>
                        <a:rPr kumimoji="1" lang="el-GR" altLang="ja-JP" baseline="-25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α</a:t>
                      </a:r>
                      <a:r>
                        <a:rPr kumimoji="1" lang="el-GR" altLang="ja-JP" baseline="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 </a:t>
                      </a:r>
                      <a:r>
                        <a:rPr kumimoji="1" lang="en-US" altLang="ja-JP" baseline="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: 29.68 </a:t>
                      </a:r>
                      <a:r>
                        <a:rPr kumimoji="1" lang="en-US" altLang="ja-JP" baseline="0" dirty="0" err="1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keV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4.38±0.07%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0.48%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3252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K</a:t>
                      </a:r>
                      <a:r>
                        <a:rPr kumimoji="1" lang="el-GR" altLang="ja-JP" baseline="-25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β</a:t>
                      </a:r>
                      <a:r>
                        <a:rPr kumimoji="1" lang="el-GR" altLang="ja-JP" baseline="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 </a:t>
                      </a:r>
                      <a:r>
                        <a:rPr kumimoji="1" lang="en-US" altLang="ja-JP" baseline="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: 33.62 </a:t>
                      </a:r>
                      <a:r>
                        <a:rPr kumimoji="1" lang="en-US" altLang="ja-JP" baseline="0" dirty="0" err="1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keV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4.24±0.16%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0.50%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2826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30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22</a:t>
                      </a:r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Na: 511 </a:t>
                      </a:r>
                      <a:r>
                        <a:rPr kumimoji="1" lang="en-US" altLang="ja-JP" dirty="0" err="1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keV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1.68±0.04%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accent2"/>
                          </a:solidFill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0.77%</a:t>
                      </a:r>
                      <a:endParaRPr kumimoji="1" lang="ja-JP" altLang="en-US" b="1">
                        <a:solidFill>
                          <a:schemeClr val="accent2"/>
                        </a:solidFill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130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30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137</a:t>
                      </a:r>
                      <a:r>
                        <a:rPr kumimoji="1" lang="en-US" altLang="ja-JP" baseline="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Cs: 662 </a:t>
                      </a:r>
                      <a:r>
                        <a:rPr kumimoji="1" lang="en-US" altLang="ja-JP" baseline="0" dirty="0" err="1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keV</a:t>
                      </a:r>
                      <a:endParaRPr kumimoji="1" lang="ja-JP" altLang="en-US" baseline="300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1.28±0.02%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accent2"/>
                          </a:solidFill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0.67%</a:t>
                      </a:r>
                      <a:endParaRPr kumimoji="1" lang="ja-JP" altLang="en-US" b="1">
                        <a:solidFill>
                          <a:schemeClr val="accent2"/>
                        </a:solidFill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5062766"/>
                  </a:ext>
                </a:extLst>
              </a:tr>
            </a:tbl>
          </a:graphicData>
        </a:graphic>
      </p:graphicFrame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EFF9B2E-F604-3047-A093-1EE17AA473D5}"/>
              </a:ext>
            </a:extLst>
          </p:cNvPr>
          <p:cNvSpPr txBox="1"/>
          <p:nvPr/>
        </p:nvSpPr>
        <p:spPr>
          <a:xfrm>
            <a:off x="8019875" y="4521084"/>
            <a:ext cx="41721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前回測定から向上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これまでで最高のエネルギー分解能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目標の</a:t>
            </a:r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0.5%</a:t>
            </a: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まであと少し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√E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に比例しない理由は要検討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7480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02B217-00B9-284F-93D9-304396582296}"/>
              </a:ext>
            </a:extLst>
          </p:cNvPr>
          <p:cNvSpPr txBox="1"/>
          <p:nvPr/>
        </p:nvSpPr>
        <p:spPr>
          <a:xfrm>
            <a:off x="0" y="976556"/>
            <a:ext cx="1219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高圧キセノンガス</a:t>
            </a: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TPC</a:t>
            </a:r>
            <a:r>
              <a:rPr kumimoji="1"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による</a:t>
            </a:r>
            <a:r>
              <a:rPr lang="el-GR" altLang="ja-JP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0νββ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探索実験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AXEL.</a:t>
            </a: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高エネルギー分解能・大質量・背景事象除去で順階層での探索を目指す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容積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180L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の圧力容器を使った試作機の性能評価を行なっている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5 bar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のキセノンで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Q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値に外挿して</a:t>
            </a:r>
            <a:r>
              <a:rPr lang="en-US" altLang="ja-JP" sz="2400" b="1" dirty="0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FWHM 0.67 – 0.77%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と良い分解能を得た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より高いエネルギーでの評価にむけて開発進行中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来年度前半までに</a:t>
            </a: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検出面を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3 units → 12 units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ドリフト距離を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20 cm → 46 cm</a:t>
            </a:r>
          </a:p>
          <a:p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　まで拡張し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直接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Q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値付近での性能評価を実現する予定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  <a:b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6C555CF-792E-5843-9F3F-652056CC3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E12C89C-B173-2647-9C5B-D0684C96E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819" y="6356352"/>
            <a:ext cx="2743200" cy="365125"/>
          </a:xfrm>
        </p:spPr>
        <p:txBody>
          <a:bodyPr/>
          <a:lstStyle/>
          <a:p>
            <a:fld id="{78A6FF05-5E8D-FD45-9492-E3A97546E97E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76E5B9-295E-3D49-89CF-6C5F0CB057C7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Summary/Prospect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1B9A55E-002E-1B4C-ACE7-9A201A6D36A6}"/>
              </a:ext>
            </a:extLst>
          </p:cNvPr>
          <p:cNvCxnSpPr>
            <a:cxnSpLocks/>
          </p:cNvCxnSpPr>
          <p:nvPr/>
        </p:nvCxnSpPr>
        <p:spPr>
          <a:xfrm>
            <a:off x="56404" y="3035103"/>
            <a:ext cx="11958615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629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75EFF2C-61DA-8949-BAC7-4F2023A0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996419C-69CD-EB4F-9238-5C19726A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55D4283-F4FC-884D-8524-AC24BAC86090}"/>
              </a:ext>
            </a:extLst>
          </p:cNvPr>
          <p:cNvSpPr txBox="1"/>
          <p:nvPr/>
        </p:nvSpPr>
        <p:spPr>
          <a:xfrm>
            <a:off x="4336008" y="2693932"/>
            <a:ext cx="3519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421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D26A467-33A8-864F-B9BB-6205BBEA51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633821" y="-3117719"/>
            <a:ext cx="2924360" cy="12192002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A5A1A96-09EB-A04A-9273-872AA1DB5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54C1C42-EA1B-9248-9945-67F94B1D8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104D29-ADB2-CA4F-9FF7-5AFDDB869E16}"/>
              </a:ext>
            </a:extLst>
          </p:cNvPr>
          <p:cNvSpPr txBox="1"/>
          <p:nvPr/>
        </p:nvSpPr>
        <p:spPr>
          <a:xfrm>
            <a:off x="56403" y="185192"/>
            <a:ext cx="10760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Resolution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(time correction only by 30 </a:t>
            </a:r>
            <a:r>
              <a:rPr kumimoji="1" lang="en-US" altLang="ja-JP" sz="2800" u="sng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1EFB8C-B43E-C748-A018-56739E307139}"/>
              </a:ext>
            </a:extLst>
          </p:cNvPr>
          <p:cNvSpPr txBox="1"/>
          <p:nvPr/>
        </p:nvSpPr>
        <p:spPr>
          <a:xfrm>
            <a:off x="56405" y="905965"/>
            <a:ext cx="835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30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だけを合わせるように時間補正した場合のエネルギー分解能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C55615-B3E4-DF44-9ACD-3BD298D69E8E}"/>
              </a:ext>
            </a:extLst>
          </p:cNvPr>
          <p:cNvSpPr txBox="1"/>
          <p:nvPr/>
        </p:nvSpPr>
        <p:spPr>
          <a:xfrm rot="19716613">
            <a:off x="1325318" y="2450829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29.68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72D77F5-7DD3-A94B-BCC5-5FCD171E275F}"/>
              </a:ext>
            </a:extLst>
          </p:cNvPr>
          <p:cNvSpPr txBox="1"/>
          <p:nvPr/>
        </p:nvSpPr>
        <p:spPr>
          <a:xfrm rot="19716613">
            <a:off x="2506310" y="2695991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33.62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591BBF3-CFC6-6643-9F90-8F0DB35E0EF8}"/>
              </a:ext>
            </a:extLst>
          </p:cNvPr>
          <p:cNvSpPr txBox="1"/>
          <p:nvPr/>
        </p:nvSpPr>
        <p:spPr>
          <a:xfrm rot="19716613">
            <a:off x="6394937" y="296319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511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19EBFCB-CE64-134E-9748-F4CF719AB63A}"/>
              </a:ext>
            </a:extLst>
          </p:cNvPr>
          <p:cNvSpPr txBox="1"/>
          <p:nvPr/>
        </p:nvSpPr>
        <p:spPr>
          <a:xfrm rot="19716613">
            <a:off x="4865386" y="2903513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~481 </a:t>
            </a:r>
            <a:r>
              <a:rPr lang="en-US" altLang="ja-JP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31D15EE-A18A-804A-891F-2659F1183F27}"/>
              </a:ext>
            </a:extLst>
          </p:cNvPr>
          <p:cNvSpPr txBox="1"/>
          <p:nvPr/>
        </p:nvSpPr>
        <p:spPr>
          <a:xfrm rot="19716613">
            <a:off x="8994398" y="2757227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~632 </a:t>
            </a:r>
            <a:r>
              <a:rPr lang="en-US" altLang="ja-JP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5D8ED7-1E05-5B4D-B4B1-FC885944E9F3}"/>
              </a:ext>
            </a:extLst>
          </p:cNvPr>
          <p:cNvSpPr txBox="1"/>
          <p:nvPr/>
        </p:nvSpPr>
        <p:spPr>
          <a:xfrm rot="19716613">
            <a:off x="10592445" y="263708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662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id="{26B57321-E538-764F-88B2-EE0C72CBB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687733"/>
              </p:ext>
            </p:extLst>
          </p:nvPr>
        </p:nvGraphicFramePr>
        <p:xfrm>
          <a:off x="188333" y="4461025"/>
          <a:ext cx="7709204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31329">
                  <a:extLst>
                    <a:ext uri="{9D8B030D-6E8A-4147-A177-3AD203B41FA5}">
                      <a16:colId xmlns:a16="http://schemas.microsoft.com/office/drawing/2014/main" val="2122274908"/>
                    </a:ext>
                  </a:extLst>
                </a:gridCol>
                <a:gridCol w="1616112">
                  <a:extLst>
                    <a:ext uri="{9D8B030D-6E8A-4147-A177-3AD203B41FA5}">
                      <a16:colId xmlns:a16="http://schemas.microsoft.com/office/drawing/2014/main" val="2099441012"/>
                    </a:ext>
                  </a:extLst>
                </a:gridCol>
                <a:gridCol w="3761763">
                  <a:extLst>
                    <a:ext uri="{9D8B030D-6E8A-4147-A177-3AD203B41FA5}">
                      <a16:colId xmlns:a16="http://schemas.microsoft.com/office/drawing/2014/main" val="4501018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∆E/E 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extrapolation to Q-value by √E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4055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K</a:t>
                      </a:r>
                      <a:r>
                        <a:rPr kumimoji="1" lang="el-GR" altLang="ja-JP" baseline="-25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α</a:t>
                      </a:r>
                      <a:r>
                        <a:rPr kumimoji="1" lang="el-GR" altLang="ja-JP" baseline="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 </a:t>
                      </a:r>
                      <a:r>
                        <a:rPr kumimoji="1" lang="en-US" altLang="ja-JP" baseline="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: 29.68 </a:t>
                      </a:r>
                      <a:r>
                        <a:rPr kumimoji="1" lang="en-US" altLang="ja-JP" baseline="0" dirty="0" err="1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keV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4.39±0.07%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0.48%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3252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K</a:t>
                      </a:r>
                      <a:r>
                        <a:rPr kumimoji="1" lang="el-GR" altLang="ja-JP" baseline="-25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β</a:t>
                      </a:r>
                      <a:r>
                        <a:rPr kumimoji="1" lang="el-GR" altLang="ja-JP" baseline="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 </a:t>
                      </a:r>
                      <a:r>
                        <a:rPr kumimoji="1" lang="en-US" altLang="ja-JP" baseline="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: 33.62 </a:t>
                      </a:r>
                      <a:r>
                        <a:rPr kumimoji="1" lang="en-US" altLang="ja-JP" baseline="0" dirty="0" err="1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keV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4.25±0.16%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0.50%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2826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30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22</a:t>
                      </a:r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Na: 511 </a:t>
                      </a:r>
                      <a:r>
                        <a:rPr kumimoji="1" lang="en-US" altLang="ja-JP" dirty="0" err="1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keV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1.79±0.04%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accent2"/>
                          </a:solidFill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0.82%</a:t>
                      </a:r>
                      <a:endParaRPr kumimoji="1" lang="ja-JP" altLang="en-US" b="1">
                        <a:solidFill>
                          <a:schemeClr val="accent2"/>
                        </a:solidFill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130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30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137</a:t>
                      </a:r>
                      <a:r>
                        <a:rPr kumimoji="1" lang="en-US" altLang="ja-JP" baseline="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Cs: 662 </a:t>
                      </a:r>
                      <a:r>
                        <a:rPr kumimoji="1" lang="en-US" altLang="ja-JP" baseline="0" dirty="0" err="1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keV</a:t>
                      </a:r>
                      <a:endParaRPr kumimoji="1" lang="ja-JP" altLang="en-US" baseline="300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1.42±0.02%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accent2"/>
                          </a:solidFill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0.74%</a:t>
                      </a:r>
                      <a:endParaRPr kumimoji="1" lang="ja-JP" altLang="en-US" b="1">
                        <a:solidFill>
                          <a:schemeClr val="accent2"/>
                        </a:solidFill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5062766"/>
                  </a:ext>
                </a:extLst>
              </a:tr>
            </a:tbl>
          </a:graphicData>
        </a:graphic>
      </p:graphicFrame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EFF9B2E-F604-3047-A093-1EE17AA473D5}"/>
              </a:ext>
            </a:extLst>
          </p:cNvPr>
          <p:cNvSpPr txBox="1"/>
          <p:nvPr/>
        </p:nvSpPr>
        <p:spPr>
          <a:xfrm>
            <a:off x="8019875" y="4521084"/>
            <a:ext cx="42661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</a:t>
            </a:r>
            <a:r>
              <a:rPr lang="el-GR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α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K</a:t>
            </a:r>
            <a:r>
              <a:rPr lang="el-GR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β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の分解能は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2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点で合わせた場合と誤差の範囲で一致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22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Na, 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137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Cs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1.1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倍ほど悪い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(2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点で合わせた場合はそれぞれ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0.77%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と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0.67%.)</a:t>
            </a:r>
          </a:p>
        </p:txBody>
      </p:sp>
    </p:spTree>
    <p:extLst>
      <p:ext uri="{BB962C8B-B14F-4D97-AF65-F5344CB8AC3E}">
        <p14:creationId xmlns:p14="http://schemas.microsoft.com/office/powerpoint/2010/main" val="1891811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A8F21E5-F654-3A4F-86AF-EB551CD69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C731C13-AE59-D846-92F0-D191093F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ADBB45D-FF06-3746-9C08-C41A3451FB65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vent Display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1465445-D719-394F-AA7E-F36F158D1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275" y="0"/>
            <a:ext cx="6977965" cy="6858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18E415-7778-1140-89F0-485F0DA15397}"/>
              </a:ext>
            </a:extLst>
          </p:cNvPr>
          <p:cNvSpPr txBox="1"/>
          <p:nvPr/>
        </p:nvSpPr>
        <p:spPr>
          <a:xfrm>
            <a:off x="56405" y="905965"/>
            <a:ext cx="432682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137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Cs, 662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典型的なイベント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dE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/dx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の小さい部分と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dE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/dx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の大きい終端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(blob)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部分が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明確に見て取れる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二重ベータ崩壊では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blob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が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2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つ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→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トラックイメージによる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　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背景事象除去が可能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7F8BFA8-F7DF-484D-8050-4EE41F8EBCE6}"/>
              </a:ext>
            </a:extLst>
          </p:cNvPr>
          <p:cNvCxnSpPr>
            <a:cxnSpLocks/>
          </p:cNvCxnSpPr>
          <p:nvPr/>
        </p:nvCxnSpPr>
        <p:spPr>
          <a:xfrm flipV="1">
            <a:off x="8947356" y="2074607"/>
            <a:ext cx="0" cy="3047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E169884-825B-9141-9DA9-15D65F438101}"/>
              </a:ext>
            </a:extLst>
          </p:cNvPr>
          <p:cNvSpPr txBox="1"/>
          <p:nvPr/>
        </p:nvSpPr>
        <p:spPr>
          <a:xfrm>
            <a:off x="8610600" y="2337126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blob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57963D26-004C-E54A-8A98-E15D713A45B2}"/>
              </a:ext>
            </a:extLst>
          </p:cNvPr>
          <p:cNvCxnSpPr>
            <a:cxnSpLocks/>
          </p:cNvCxnSpPr>
          <p:nvPr/>
        </p:nvCxnSpPr>
        <p:spPr>
          <a:xfrm flipV="1">
            <a:off x="8755627" y="5587978"/>
            <a:ext cx="0" cy="3047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16F9B6-CEE5-7D4B-99E6-C5D448C17A34}"/>
              </a:ext>
            </a:extLst>
          </p:cNvPr>
          <p:cNvSpPr txBox="1"/>
          <p:nvPr/>
        </p:nvSpPr>
        <p:spPr>
          <a:xfrm>
            <a:off x="8418871" y="5850497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blob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3B9A4B34-D132-9743-8353-B24FC2985FD6}"/>
              </a:ext>
            </a:extLst>
          </p:cNvPr>
          <p:cNvCxnSpPr>
            <a:cxnSpLocks/>
          </p:cNvCxnSpPr>
          <p:nvPr/>
        </p:nvCxnSpPr>
        <p:spPr>
          <a:xfrm>
            <a:off x="5034118" y="4681082"/>
            <a:ext cx="255637" cy="284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29EAA89-ADCF-FE47-BC54-42D040F22454}"/>
              </a:ext>
            </a:extLst>
          </p:cNvPr>
          <p:cNvSpPr txBox="1"/>
          <p:nvPr/>
        </p:nvSpPr>
        <p:spPr>
          <a:xfrm>
            <a:off x="4687529" y="4311749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blob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5124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7A85CDB-99FC-0E4B-8EA7-9CF67FCBD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316" y="280540"/>
            <a:ext cx="2458483" cy="139606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C034B3-9A2E-714F-A8C1-8E5B94C5F4E1}"/>
              </a:ext>
            </a:extLst>
          </p:cNvPr>
          <p:cNvSpPr txBox="1"/>
          <p:nvPr/>
        </p:nvSpPr>
        <p:spPr>
          <a:xfrm>
            <a:off x="85969" y="1845635"/>
            <a:ext cx="12106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AXEL</a:t>
            </a:r>
            <a:r>
              <a:rPr lang="ja-JP" altLang="en-US" sz="4000" b="1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実験</a:t>
            </a:r>
            <a:r>
              <a:rPr lang="en-US" altLang="ja-JP" sz="40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: </a:t>
            </a:r>
            <a:r>
              <a:rPr lang="en-US" altLang="ja-JP" sz="4000" b="1" strike="sngStrike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1 MeV</a:t>
            </a:r>
            <a:r>
              <a:rPr lang="ja-JP" altLang="en-US" sz="4000" b="1" strike="sngStrike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以上のガンマ線による</a:t>
            </a:r>
            <a:br>
              <a:rPr lang="en-US" altLang="ja-JP" sz="4000" b="1" strike="sngStrike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4000" b="1" strike="sngStrike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大型試作機のエネルギー分解能の評価</a:t>
            </a:r>
            <a:endParaRPr lang="en-US" altLang="ja-JP" sz="4800" b="1" strike="sngStrike" dirty="0"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DD71DD-3A1C-CF48-82CB-9109AD8EC677}"/>
              </a:ext>
            </a:extLst>
          </p:cNvPr>
          <p:cNvSpPr txBox="1"/>
          <p:nvPr/>
        </p:nvSpPr>
        <p:spPr>
          <a:xfrm>
            <a:off x="3723045" y="5767674"/>
            <a:ext cx="4567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2021/03/13</a:t>
            </a:r>
          </a:p>
          <a:p>
            <a:pPr algn="ctr"/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日本物理学会第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76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回年次大会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オンライン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E34CEF2-45EB-4F4D-B33A-33D4BAFCE3DD}"/>
              </a:ext>
            </a:extLst>
          </p:cNvPr>
          <p:cNvSpPr txBox="1"/>
          <p:nvPr/>
        </p:nvSpPr>
        <p:spPr>
          <a:xfrm>
            <a:off x="1547571" y="3749818"/>
            <a:ext cx="8918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京大理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東北大理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東大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ICRR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東北大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FRIS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</a:t>
            </a:r>
            <a:endParaRPr lang="en-US" altLang="ja-JP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algn="ctr"/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吉田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将</a:t>
            </a:r>
            <a:r>
              <a:rPr lang="en-US" altLang="ja-JP" sz="24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</a:t>
            </a:r>
            <a:endParaRPr lang="en-US" altLang="ja-JP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algn="ctr"/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市川温子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A, B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中家剛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中村輝石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小原脩平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潘晟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中村和広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菅島文悟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樫野幸将</a:t>
            </a:r>
            <a:r>
              <a:rPr lang="en-US" altLang="ja-JP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</a:p>
          <a:p>
            <a:pPr algn="ctr"/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他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AXEL Collaboration</a:t>
            </a:r>
            <a:endParaRPr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CFD449E-5823-4F4A-8A34-FBC42C3E09AF}"/>
              </a:ext>
            </a:extLst>
          </p:cNvPr>
          <p:cNvSpPr txBox="1"/>
          <p:nvPr/>
        </p:nvSpPr>
        <p:spPr>
          <a:xfrm>
            <a:off x="196646" y="240185"/>
            <a:ext cx="119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13aV2-3</a:t>
            </a:r>
            <a:endParaRPr kumimoji="1" lang="ja-JP" altLang="en-US">
              <a:latin typeface="Century Gothic" panose="020B0502020202020204" pitchFamily="34" charset="0"/>
              <a:ea typeface="Hiragino Kaku Gothic Pro W3" panose="020B0300000000000000" pitchFamily="34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7CC9EA-BE3C-594A-850A-126160BAB5DC}"/>
              </a:ext>
            </a:extLst>
          </p:cNvPr>
          <p:cNvSpPr txBox="1"/>
          <p:nvPr/>
        </p:nvSpPr>
        <p:spPr>
          <a:xfrm>
            <a:off x="4561124" y="1775238"/>
            <a:ext cx="7113167" cy="1464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4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放電対策を施した</a:t>
            </a:r>
            <a:r>
              <a:rPr lang="en-US" altLang="ja-JP" sz="40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ELCC</a:t>
            </a:r>
            <a:r>
              <a:rPr lang="ja-JP" altLang="en-US" sz="4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での</a:t>
            </a:r>
            <a:endParaRPr lang="en-US" altLang="ja-JP" sz="40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sz="4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エネルギー分解能の評価</a:t>
            </a:r>
            <a:endParaRPr kumimoji="1" lang="ja-JP" altLang="en-US" sz="40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457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75EFF2C-61DA-8949-BAC7-4F2023A0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996419C-69CD-EB4F-9238-5C19726A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55D4283-F4FC-884D-8524-AC24BAC86090}"/>
              </a:ext>
            </a:extLst>
          </p:cNvPr>
          <p:cNvSpPr txBox="1"/>
          <p:nvPr/>
        </p:nvSpPr>
        <p:spPr>
          <a:xfrm>
            <a:off x="4336008" y="2693932"/>
            <a:ext cx="3519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F29824-B9F3-A143-BEFD-EA995EECFC0F}"/>
              </a:ext>
            </a:extLst>
          </p:cNvPr>
          <p:cNvSpPr txBox="1"/>
          <p:nvPr/>
        </p:nvSpPr>
        <p:spPr>
          <a:xfrm>
            <a:off x="4336008" y="3626338"/>
            <a:ext cx="27190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el-GR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νββ</a:t>
            </a:r>
            <a:endParaRPr lang="el-GR" altLang="ja-JP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kumimoji="1"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Detector concept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Status</a:t>
            </a:r>
            <a:endParaRPr kumimoji="1" lang="ja-JP" altLang="en-US" sz="200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720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5543F1-C23A-AC4A-A1C1-79955A82F694}"/>
              </a:ext>
            </a:extLst>
          </p:cNvPr>
          <p:cNvSpPr txBox="1"/>
          <p:nvPr/>
        </p:nvSpPr>
        <p:spPr>
          <a:xfrm>
            <a:off x="194666" y="185192"/>
            <a:ext cx="206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Physics</a:t>
            </a:r>
            <a:endParaRPr lang="ja-JP" altLang="en-US" sz="40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AA2998-11C6-7646-A362-112145F75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524" y="3529480"/>
            <a:ext cx="4023800" cy="257457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20D4B0F-EC7D-604A-BBBB-1A73B676858D}"/>
              </a:ext>
            </a:extLst>
          </p:cNvPr>
          <p:cNvSpPr/>
          <p:nvPr/>
        </p:nvSpPr>
        <p:spPr>
          <a:xfrm>
            <a:off x="3255063" y="3816113"/>
            <a:ext cx="1500993" cy="50771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B7E09DC-BD3F-234E-902C-F43353FE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694" y="2020999"/>
            <a:ext cx="2390290" cy="1721642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BD6BEF5-0B79-A74A-9350-1131BE4F4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382" y="2053620"/>
            <a:ext cx="3297605" cy="237514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C13E5C97-C0DA-9746-BB10-294A8071D5F3}"/>
              </a:ext>
            </a:extLst>
          </p:cNvPr>
          <p:cNvCxnSpPr>
            <a:cxnSpLocks/>
          </p:cNvCxnSpPr>
          <p:nvPr/>
        </p:nvCxnSpPr>
        <p:spPr>
          <a:xfrm flipV="1">
            <a:off x="5045617" y="3539989"/>
            <a:ext cx="271745" cy="7284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A25397F-60FE-854D-B6B4-5DB6B53CE05D}"/>
              </a:ext>
            </a:extLst>
          </p:cNvPr>
          <p:cNvCxnSpPr>
            <a:cxnSpLocks/>
          </p:cNvCxnSpPr>
          <p:nvPr/>
        </p:nvCxnSpPr>
        <p:spPr>
          <a:xfrm flipH="1" flipV="1">
            <a:off x="1856509" y="3753152"/>
            <a:ext cx="306874" cy="2003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3F104D0-AC83-D043-AD4A-F5E9609582BF}"/>
              </a:ext>
            </a:extLst>
          </p:cNvPr>
          <p:cNvSpPr txBox="1"/>
          <p:nvPr/>
        </p:nvSpPr>
        <p:spPr>
          <a:xfrm>
            <a:off x="1545524" y="889774"/>
            <a:ext cx="7016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二重ベータ崩壊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… 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l-GR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モードと</a:t>
            </a:r>
            <a:r>
              <a:rPr lang="el-GR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0ν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モード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回の</a:t>
            </a:r>
            <a:r>
              <a:rPr lang="el-GR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β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崩壊は抑制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候補核種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</a:t>
            </a:r>
            <a:r>
              <a:rPr lang="en-US" altLang="ja-JP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Ca, </a:t>
            </a:r>
            <a:r>
              <a:rPr lang="en-US" altLang="ja-JP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76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Ge, </a:t>
            </a:r>
            <a:r>
              <a:rPr lang="en-US" altLang="ja-JP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Mo, </a:t>
            </a:r>
            <a:r>
              <a:rPr lang="en-US" altLang="ja-JP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130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Te, </a:t>
            </a:r>
            <a:r>
              <a:rPr lang="en-US" altLang="ja-JP" sz="2000" b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136</a:t>
            </a:r>
            <a:r>
              <a:rPr lang="en-US" altLang="ja-JP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Xe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etc.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E1D2EEE-3510-4A4A-A05A-D2EDDBA208E2}"/>
              </a:ext>
            </a:extLst>
          </p:cNvPr>
          <p:cNvSpPr txBox="1"/>
          <p:nvPr/>
        </p:nvSpPr>
        <p:spPr>
          <a:xfrm>
            <a:off x="5797921" y="4721239"/>
            <a:ext cx="4798108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l-GR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0νββ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の発見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=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ニュートリノの</a:t>
            </a: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マヨラナ性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の直接証拠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　　　軽いニュートリノ質量や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　　　物質優勢宇宙の起源に迫る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</p:txBody>
      </p:sp>
      <p:sp>
        <p:nvSpPr>
          <p:cNvPr id="13" name="右矢印 12">
            <a:extLst>
              <a:ext uri="{FF2B5EF4-FFF2-40B4-BE49-F238E27FC236}">
                <a16:creationId xmlns:a16="http://schemas.microsoft.com/office/drawing/2014/main" id="{EE89A664-E22E-E049-94DD-24D290D54F1B}"/>
              </a:ext>
            </a:extLst>
          </p:cNvPr>
          <p:cNvSpPr/>
          <p:nvPr/>
        </p:nvSpPr>
        <p:spPr>
          <a:xfrm>
            <a:off x="5922482" y="5456407"/>
            <a:ext cx="577280" cy="40633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3D924E2-F356-A540-95B6-936DB8BB7300}"/>
              </a:ext>
            </a:extLst>
          </p:cNvPr>
          <p:cNvSpPr/>
          <p:nvPr/>
        </p:nvSpPr>
        <p:spPr>
          <a:xfrm>
            <a:off x="8232771" y="2895065"/>
            <a:ext cx="2295932" cy="7035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93AC65E-803C-0C4E-BD33-69454CC88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332" y="3056398"/>
            <a:ext cx="2132810" cy="38085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B39C3C9-8030-3149-9E6D-0BE9A0EDF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3220" y="3936654"/>
            <a:ext cx="1417351" cy="251974"/>
          </a:xfrm>
          <a:prstGeom prst="rect">
            <a:avLst/>
          </a:prstGeom>
        </p:spPr>
      </p:pic>
      <p:sp>
        <p:nvSpPr>
          <p:cNvPr id="16" name="フッター プレースホルダー 15">
            <a:extLst>
              <a:ext uri="{FF2B5EF4-FFF2-40B4-BE49-F238E27FC236}">
                <a16:creationId xmlns:a16="http://schemas.microsoft.com/office/drawing/2014/main" id="{7A88D30A-79D5-4C43-8FCA-F89CBC0C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5337BF6-FCEA-CF4B-B23D-9A7B77DACCE9}"/>
              </a:ext>
            </a:extLst>
          </p:cNvPr>
          <p:cNvSpPr txBox="1"/>
          <p:nvPr/>
        </p:nvSpPr>
        <p:spPr>
          <a:xfrm>
            <a:off x="9611658" y="3628878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※</a:t>
            </a:r>
            <a:r>
              <a:rPr lang="en-US" altLang="ja-JP" sz="14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136</a:t>
            </a:r>
            <a:r>
              <a:rPr lang="en-US" altLang="ja-JP" sz="1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Xe</a:t>
            </a:r>
            <a:endParaRPr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65B2225C-9A30-3B43-9633-6854A00DC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667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4C183E-971A-AE47-B645-24ED8427F3DA}"/>
              </a:ext>
            </a:extLst>
          </p:cNvPr>
          <p:cNvSpPr txBox="1"/>
          <p:nvPr/>
        </p:nvSpPr>
        <p:spPr>
          <a:xfrm>
            <a:off x="194666" y="185192"/>
            <a:ext cx="4761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Normal Ordering?</a:t>
            </a:r>
            <a:endParaRPr lang="ja-JP" altLang="en-US" sz="40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16554C7-C936-4642-8B54-278BE6C28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66" y="893079"/>
            <a:ext cx="3983202" cy="603265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6483900B-8A60-EE4A-9F2A-0382D2C7D4CD}"/>
              </a:ext>
            </a:extLst>
          </p:cNvPr>
          <p:cNvCxnSpPr/>
          <p:nvPr/>
        </p:nvCxnSpPr>
        <p:spPr>
          <a:xfrm>
            <a:off x="3220566" y="1496343"/>
            <a:ext cx="957303" cy="0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58E3F9F-E5C0-FE4B-9ABB-5B5D0EB187DE}"/>
              </a:ext>
            </a:extLst>
          </p:cNvPr>
          <p:cNvSpPr txBox="1"/>
          <p:nvPr/>
        </p:nvSpPr>
        <p:spPr>
          <a:xfrm>
            <a:off x="4261949" y="1110621"/>
            <a:ext cx="4288353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l-GR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ν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交換に寄与するマヨラナ有効質量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F8B0C6E-BADA-D543-8226-5E91F87BBDB9}"/>
              </a:ext>
            </a:extLst>
          </p:cNvPr>
          <p:cNvSpPr txBox="1"/>
          <p:nvPr/>
        </p:nvSpPr>
        <p:spPr>
          <a:xfrm>
            <a:off x="436250" y="1759576"/>
            <a:ext cx="155202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BG-limited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583395F-35C3-BE4E-BB22-E92FD1BAA97F}"/>
              </a:ext>
            </a:extLst>
          </p:cNvPr>
          <p:cNvSpPr/>
          <p:nvPr/>
        </p:nvSpPr>
        <p:spPr>
          <a:xfrm>
            <a:off x="241270" y="4543486"/>
            <a:ext cx="194981" cy="648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7BFD8B2-AAF8-9241-AB82-ABA26B7C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642" y="1773965"/>
            <a:ext cx="5649312" cy="404206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2C76617-EAB3-614B-A502-8F9DAF9D2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90" y="2159686"/>
            <a:ext cx="1368948" cy="62050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13DCBD6-9884-9F44-BB36-694A9B9C854D}"/>
              </a:ext>
            </a:extLst>
          </p:cNvPr>
          <p:cNvSpPr txBox="1"/>
          <p:nvPr/>
        </p:nvSpPr>
        <p:spPr>
          <a:xfrm>
            <a:off x="7853609" y="1759576"/>
            <a:ext cx="118013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BG-free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3247CC89-025B-424A-9726-492BD11C7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634" y="2159686"/>
            <a:ext cx="1041117" cy="640094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D6603A-DC47-D147-B225-AB7817C34126}"/>
              </a:ext>
            </a:extLst>
          </p:cNvPr>
          <p:cNvSpPr txBox="1"/>
          <p:nvPr/>
        </p:nvSpPr>
        <p:spPr>
          <a:xfrm>
            <a:off x="5799205" y="5477473"/>
            <a:ext cx="241765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from PDG2019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7285F4B-37C4-9843-A2BD-4F19279D37FE}"/>
              </a:ext>
            </a:extLst>
          </p:cNvPr>
          <p:cNvSpPr txBox="1"/>
          <p:nvPr/>
        </p:nvSpPr>
        <p:spPr>
          <a:xfrm>
            <a:off x="7558471" y="3870179"/>
            <a:ext cx="191045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few ton</a:t>
            </a:r>
          </a:p>
          <a:p>
            <a:r>
              <a:rPr lang="en-US" altLang="ja-JP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 few years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E08FD9F-F8D6-D44D-9007-88BCB1D3DF44}"/>
              </a:ext>
            </a:extLst>
          </p:cNvPr>
          <p:cNvSpPr txBox="1"/>
          <p:nvPr/>
        </p:nvSpPr>
        <p:spPr>
          <a:xfrm>
            <a:off x="194666" y="2986162"/>
            <a:ext cx="191045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few ton</a:t>
            </a:r>
          </a:p>
          <a:p>
            <a:r>
              <a:rPr lang="en-US" altLang="ja-JP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 few years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9E174E2-0980-FC44-98B2-D02C57E14237}"/>
              </a:ext>
            </a:extLst>
          </p:cNvPr>
          <p:cNvSpPr txBox="1"/>
          <p:nvPr/>
        </p:nvSpPr>
        <p:spPr>
          <a:xfrm>
            <a:off x="194666" y="3832859"/>
            <a:ext cx="2037737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few hundred</a:t>
            </a:r>
          </a:p>
          <a:p>
            <a:r>
              <a:rPr lang="en-US" altLang="ja-JP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</a:t>
            </a:r>
          </a:p>
          <a:p>
            <a:r>
              <a:rPr lang="en-US" altLang="ja-JP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 few years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28F045B3-8CB7-4145-B6D5-3BD75830A4CA}"/>
              </a:ext>
            </a:extLst>
          </p:cNvPr>
          <p:cNvCxnSpPr>
            <a:cxnSpLocks/>
          </p:cNvCxnSpPr>
          <p:nvPr/>
        </p:nvCxnSpPr>
        <p:spPr>
          <a:xfrm>
            <a:off x="2180601" y="3386294"/>
            <a:ext cx="1421198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FAC0A3AA-6E8A-B24F-B5F7-B5A194F63A65}"/>
              </a:ext>
            </a:extLst>
          </p:cNvPr>
          <p:cNvCxnSpPr>
            <a:cxnSpLocks/>
          </p:cNvCxnSpPr>
          <p:nvPr/>
        </p:nvCxnSpPr>
        <p:spPr>
          <a:xfrm>
            <a:off x="2180601" y="4206214"/>
            <a:ext cx="1421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BFE9ECA0-357D-3C4C-8DA8-F2685331640B}"/>
              </a:ext>
            </a:extLst>
          </p:cNvPr>
          <p:cNvCxnSpPr>
            <a:cxnSpLocks/>
          </p:cNvCxnSpPr>
          <p:nvPr/>
        </p:nvCxnSpPr>
        <p:spPr>
          <a:xfrm>
            <a:off x="6189073" y="4208572"/>
            <a:ext cx="1421198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499B830-95E3-9745-ACB9-933ACBBCA5A1}"/>
              </a:ext>
            </a:extLst>
          </p:cNvPr>
          <p:cNvSpPr txBox="1"/>
          <p:nvPr/>
        </p:nvSpPr>
        <p:spPr>
          <a:xfrm>
            <a:off x="1567356" y="5838115"/>
            <a:ext cx="90572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ton-scale &amp; BG-free </a:t>
            </a:r>
            <a:r>
              <a:rPr lang="ja-JP" altLang="en-US" sz="2400" b="1">
                <a:solidFill>
                  <a:schemeClr val="accent6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を高圧キセノンガス</a:t>
            </a:r>
            <a:r>
              <a:rPr lang="en-US" altLang="ja-JP" sz="2400" b="1" dirty="0">
                <a:solidFill>
                  <a:schemeClr val="accent6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TPC</a:t>
            </a:r>
            <a:r>
              <a:rPr lang="ja-JP" altLang="en-US" sz="2400" b="1">
                <a:solidFill>
                  <a:schemeClr val="accent6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で実現したい</a:t>
            </a:r>
            <a:endParaRPr lang="en-US" altLang="ja-JP" sz="2400" b="1" dirty="0">
              <a:solidFill>
                <a:schemeClr val="accent6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F132B89-0E22-164F-85DB-67ACCF8CD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A5762A2-3840-AA41-80BE-051E2617699F}"/>
              </a:ext>
            </a:extLst>
          </p:cNvPr>
          <p:cNvSpPr txBox="1"/>
          <p:nvPr/>
        </p:nvSpPr>
        <p:spPr>
          <a:xfrm>
            <a:off x="7865274" y="4741301"/>
            <a:ext cx="4233851" cy="70788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振動実験は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標準順序</a:t>
            </a:r>
            <a:r>
              <a:rPr kumimoji="1"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(m1 &lt; m2 &lt; m3)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を示唆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B1957BB-4633-DE4A-9EF0-7A152AE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8975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A31C9D7-9C7B-5644-BFE7-304C828DB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9642" y="6356352"/>
            <a:ext cx="4792717" cy="365125"/>
          </a:xfrm>
        </p:spPr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D8B5414-9C04-F44D-A167-E5DD2223DE95}"/>
              </a:ext>
            </a:extLst>
          </p:cNvPr>
          <p:cNvSpPr txBox="1"/>
          <p:nvPr/>
        </p:nvSpPr>
        <p:spPr>
          <a:xfrm>
            <a:off x="194666" y="185192"/>
            <a:ext cx="3676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AXEL concept</a:t>
            </a:r>
            <a:endParaRPr lang="ja-JP" altLang="en-US" sz="40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172EB8A-0796-D542-BC78-1335934BC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826" y="680694"/>
            <a:ext cx="8081630" cy="5387753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925656B5-D027-B044-8B25-2B7B0948B060}"/>
              </a:ext>
            </a:extLst>
          </p:cNvPr>
          <p:cNvCxnSpPr/>
          <p:nvPr/>
        </p:nvCxnSpPr>
        <p:spPr>
          <a:xfrm flipV="1">
            <a:off x="9170375" y="2829489"/>
            <a:ext cx="611032" cy="660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1E065994-02AF-B547-B6B0-1822D00F8EA6}"/>
              </a:ext>
            </a:extLst>
          </p:cNvPr>
          <p:cNvCxnSpPr/>
          <p:nvPr/>
        </p:nvCxnSpPr>
        <p:spPr>
          <a:xfrm flipH="1">
            <a:off x="7551886" y="2053212"/>
            <a:ext cx="1974370" cy="213321"/>
          </a:xfrm>
          <a:prstGeom prst="straightConnector1">
            <a:avLst/>
          </a:prstGeom>
          <a:ln w="38100">
            <a:solidFill>
              <a:srgbClr val="92D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2C58B2CC-BCA3-D249-ADAA-BAA794523AAB}"/>
                  </a:ext>
                </a:extLst>
              </p:cNvPr>
              <p:cNvSpPr txBox="1"/>
              <p:nvPr/>
            </p:nvSpPr>
            <p:spPr>
              <a:xfrm>
                <a:off x="8326011" y="2153923"/>
                <a:ext cx="492443" cy="506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ja-JP" sz="2400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Verdana" charset="0"/>
                              <a:cs typeface="Verdana" charset="0"/>
                            </a:rPr>
                          </m:ctrlPr>
                        </m:accPr>
                        <m:e>
                          <m:r>
                            <a:rPr kumimoji="1" lang="en-US" altLang="ja-JP" sz="2400" b="1" i="1" smtClean="0">
                              <a:solidFill>
                                <a:srgbClr val="92D05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𝑬</m:t>
                          </m:r>
                        </m:e>
                      </m:acc>
                    </m:oMath>
                  </m:oMathPara>
                </a14:m>
                <a:endParaRPr kumimoji="1" lang="en-US" altLang="ja-JP" sz="2400" b="1" dirty="0">
                  <a:solidFill>
                    <a:schemeClr val="accent2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2C58B2CC-BCA3-D249-ADAA-BAA794523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011" y="2153923"/>
                <a:ext cx="492443" cy="5064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6DA9F07-9FAA-0345-936F-CC2149BCC614}"/>
              </a:ext>
            </a:extLst>
          </p:cNvPr>
          <p:cNvCxnSpPr/>
          <p:nvPr/>
        </p:nvCxnSpPr>
        <p:spPr>
          <a:xfrm flipV="1">
            <a:off x="9170375" y="3051259"/>
            <a:ext cx="611032" cy="660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785451F-756A-364B-9192-1306C68836B6}"/>
              </a:ext>
            </a:extLst>
          </p:cNvPr>
          <p:cNvCxnSpPr/>
          <p:nvPr/>
        </p:nvCxnSpPr>
        <p:spPr>
          <a:xfrm flipV="1">
            <a:off x="9374951" y="3240018"/>
            <a:ext cx="611032" cy="660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FEF919B-CC29-9341-A713-EAA75FF4568D}"/>
              </a:ext>
            </a:extLst>
          </p:cNvPr>
          <p:cNvCxnSpPr/>
          <p:nvPr/>
        </p:nvCxnSpPr>
        <p:spPr>
          <a:xfrm flipV="1">
            <a:off x="8412574" y="3361227"/>
            <a:ext cx="611032" cy="660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1F179919-2C4B-384C-B42A-32E768B41FFF}"/>
              </a:ext>
            </a:extLst>
          </p:cNvPr>
          <p:cNvCxnSpPr/>
          <p:nvPr/>
        </p:nvCxnSpPr>
        <p:spPr>
          <a:xfrm flipV="1">
            <a:off x="8741761" y="3007264"/>
            <a:ext cx="611032" cy="660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>
            <a:extLst>
              <a:ext uri="{FF2B5EF4-FFF2-40B4-BE49-F238E27FC236}">
                <a16:creationId xmlns:a16="http://schemas.microsoft.com/office/drawing/2014/main" id="{67BA1584-1112-7A4F-B522-880FB07F9A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959" y="2817566"/>
            <a:ext cx="1521385" cy="885373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7280184D-2BEE-144B-9758-1620301E8CFC}"/>
              </a:ext>
            </a:extLst>
          </p:cNvPr>
          <p:cNvCxnSpPr/>
          <p:nvPr/>
        </p:nvCxnSpPr>
        <p:spPr>
          <a:xfrm flipH="1">
            <a:off x="8526724" y="3305588"/>
            <a:ext cx="165503" cy="968394"/>
          </a:xfrm>
          <a:prstGeom prst="straightConnector1">
            <a:avLst/>
          </a:prstGeom>
          <a:ln w="38100">
            <a:solidFill>
              <a:srgbClr val="AD4EF5"/>
            </a:solidFill>
            <a:prstDash val="sys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271DC636-B6D7-1049-8043-9A3CB67F4C16}"/>
              </a:ext>
            </a:extLst>
          </p:cNvPr>
          <p:cNvCxnSpPr/>
          <p:nvPr/>
        </p:nvCxnSpPr>
        <p:spPr>
          <a:xfrm flipH="1" flipV="1">
            <a:off x="7804619" y="2918877"/>
            <a:ext cx="925837" cy="76198"/>
          </a:xfrm>
          <a:prstGeom prst="straightConnector1">
            <a:avLst/>
          </a:prstGeom>
          <a:ln w="38100">
            <a:solidFill>
              <a:srgbClr val="AD4EF5"/>
            </a:solidFill>
            <a:prstDash val="sys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11164EA4-73DE-E640-91C0-246D783E3368}"/>
              </a:ext>
            </a:extLst>
          </p:cNvPr>
          <p:cNvCxnSpPr/>
          <p:nvPr/>
        </p:nvCxnSpPr>
        <p:spPr>
          <a:xfrm flipH="1">
            <a:off x="7912192" y="3378091"/>
            <a:ext cx="459182" cy="41056"/>
          </a:xfrm>
          <a:prstGeom prst="straightConnector1">
            <a:avLst/>
          </a:prstGeom>
          <a:ln w="38100">
            <a:solidFill>
              <a:srgbClr val="AD4EF5"/>
            </a:solidFill>
            <a:prstDash val="sys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6997A08E-BD9E-7942-9CDF-E8BEDEF320DB}"/>
              </a:ext>
            </a:extLst>
          </p:cNvPr>
          <p:cNvCxnSpPr/>
          <p:nvPr/>
        </p:nvCxnSpPr>
        <p:spPr>
          <a:xfrm flipV="1">
            <a:off x="8969481" y="2459510"/>
            <a:ext cx="424864" cy="451439"/>
          </a:xfrm>
          <a:prstGeom prst="straightConnector1">
            <a:avLst/>
          </a:prstGeom>
          <a:ln w="38100">
            <a:solidFill>
              <a:srgbClr val="AD4EF5"/>
            </a:solidFill>
            <a:prstDash val="sys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B1E16661-4A99-1847-BAE8-E488829DA109}"/>
              </a:ext>
            </a:extLst>
          </p:cNvPr>
          <p:cNvCxnSpPr/>
          <p:nvPr/>
        </p:nvCxnSpPr>
        <p:spPr>
          <a:xfrm>
            <a:off x="8858714" y="3036895"/>
            <a:ext cx="178681" cy="937365"/>
          </a:xfrm>
          <a:prstGeom prst="straightConnector1">
            <a:avLst/>
          </a:prstGeom>
          <a:ln w="38100">
            <a:solidFill>
              <a:srgbClr val="AD4EF5"/>
            </a:solidFill>
            <a:prstDash val="sys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AFB0D44-F2E3-184C-874D-08995EBFCA88}"/>
              </a:ext>
            </a:extLst>
          </p:cNvPr>
          <p:cNvSpPr txBox="1"/>
          <p:nvPr/>
        </p:nvSpPr>
        <p:spPr>
          <a:xfrm>
            <a:off x="194666" y="1372825"/>
            <a:ext cx="529824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高圧キセノンガス</a:t>
            </a:r>
            <a:r>
              <a:rPr kumimoji="1"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TPC</a:t>
            </a:r>
            <a:endParaRPr lang="en-US" altLang="ja-JP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二重ベータ崩壊核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</a:t>
            </a:r>
            <a:r>
              <a:rPr kumimoji="1" lang="en-US" altLang="ja-JP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136</a:t>
            </a:r>
            <a:r>
              <a:rPr kumimoji="1"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kumimoji="1" lang="ja-JP" altLang="en-US" sz="2000" b="1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高エネルギー分解能</a:t>
            </a:r>
            <a:b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エレクトロルミネッセンス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(EL)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読み出し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独自の電離電子検出機構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(ELCC)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ja-JP" altLang="en-US" sz="2000" b="1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大質量</a:t>
            </a:r>
            <a:br>
              <a:rPr lang="en-US" altLang="ja-JP" sz="2000" b="1" dirty="0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en-US" altLang="ja-JP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136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Xe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の濃縮が可能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検出媒体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=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崩壊核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拡張可能な電子検出面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ja-JP" altLang="en-US" sz="2000" b="1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背景事象除去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三次元飛跡再構成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BDDDF602-C8B8-654C-93BE-4D18DF938BEC}"/>
              </a:ext>
            </a:extLst>
          </p:cNvPr>
          <p:cNvGrpSpPr/>
          <p:nvPr/>
        </p:nvGrpSpPr>
        <p:grpSpPr>
          <a:xfrm>
            <a:off x="9197919" y="5581022"/>
            <a:ext cx="2823472" cy="646331"/>
            <a:chOff x="3699642" y="5253381"/>
            <a:chExt cx="2823472" cy="646331"/>
          </a:xfrm>
        </p:grpSpPr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07F38541-95CA-C64E-BFD5-6EB1A25EAB4D}"/>
                </a:ext>
              </a:extLst>
            </p:cNvPr>
            <p:cNvSpPr/>
            <p:nvPr/>
          </p:nvSpPr>
          <p:spPr>
            <a:xfrm>
              <a:off x="3699642" y="5253381"/>
              <a:ext cx="2823472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40DF1F01-151E-F240-8F5F-18EA179920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0123" y="5412878"/>
              <a:ext cx="808835" cy="1"/>
            </a:xfrm>
            <a:prstGeom prst="straightConnector1">
              <a:avLst/>
            </a:prstGeom>
            <a:ln w="38100">
              <a:solidFill>
                <a:srgbClr val="AD4EF5"/>
              </a:solidFill>
              <a:prstDash val="sysDot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30A77980-19BD-FF46-8617-800DF3B8132B}"/>
                </a:ext>
              </a:extLst>
            </p:cNvPr>
            <p:cNvCxnSpPr>
              <a:cxnSpLocks/>
            </p:cNvCxnSpPr>
            <p:nvPr/>
          </p:nvCxnSpPr>
          <p:spPr>
            <a:xfrm>
              <a:off x="3870513" y="5735759"/>
              <a:ext cx="818445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2F5613E3-0C2A-5F4B-8312-F07B623C56A3}"/>
                </a:ext>
              </a:extLst>
            </p:cNvPr>
            <p:cNvSpPr txBox="1"/>
            <p:nvPr/>
          </p:nvSpPr>
          <p:spPr>
            <a:xfrm>
              <a:off x="4688958" y="5253381"/>
              <a:ext cx="18341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Scintillation</a:t>
              </a:r>
            </a:p>
            <a:p>
              <a:r>
                <a:rPr kumimoji="1" lang="en-US" altLang="ja-JP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Drift electrons</a:t>
              </a:r>
            </a:p>
          </p:txBody>
        </p: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8E6B062-2A8B-C14A-A102-0EA412701072}"/>
              </a:ext>
            </a:extLst>
          </p:cNvPr>
          <p:cNvSpPr txBox="1"/>
          <p:nvPr/>
        </p:nvSpPr>
        <p:spPr>
          <a:xfrm>
            <a:off x="5088722" y="5176984"/>
            <a:ext cx="2855535" cy="808077"/>
          </a:xfrm>
          <a:prstGeom prst="roundRect">
            <a:avLst>
              <a:gd name="adj" fmla="val 28143"/>
            </a:avLst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Verdana" charset="0"/>
                <a:ea typeface="Verdana" charset="0"/>
                <a:cs typeface="Verdana" charset="0"/>
              </a:rPr>
              <a:t>VUV PMTs</a:t>
            </a:r>
          </a:p>
          <a:p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シンチレーション光検出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88D3242-145F-9B49-83CF-997DA7F22C63}"/>
              </a:ext>
            </a:extLst>
          </p:cNvPr>
          <p:cNvSpPr txBox="1"/>
          <p:nvPr/>
        </p:nvSpPr>
        <p:spPr>
          <a:xfrm>
            <a:off x="10269651" y="180404"/>
            <a:ext cx="1670719" cy="742593"/>
          </a:xfrm>
          <a:prstGeom prst="roundRect">
            <a:avLst>
              <a:gd name="adj" fmla="val 15266"/>
            </a:avLst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Verdana" charset="0"/>
                <a:ea typeface="Verdana" charset="0"/>
                <a:cs typeface="Verdana" charset="0"/>
              </a:rPr>
              <a:t>ELCC</a:t>
            </a:r>
          </a:p>
          <a:p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電離電子検出</a:t>
            </a: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C0DE76BF-0261-E24B-B2F1-A7E1EAD70881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9985983" y="922997"/>
            <a:ext cx="1119028" cy="16493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65573050-7D08-1744-A1FB-934E30B8C431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6516490" y="3974260"/>
            <a:ext cx="790622" cy="12027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95BEFE6-37AF-5842-AD55-EB20C68859B4}"/>
              </a:ext>
            </a:extLst>
          </p:cNvPr>
          <p:cNvSpPr txBox="1"/>
          <p:nvPr/>
        </p:nvSpPr>
        <p:spPr>
          <a:xfrm>
            <a:off x="203508" y="902468"/>
            <a:ext cx="5232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ja-JP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enon </a:t>
            </a:r>
            <a:r>
              <a:rPr lang="en-US" altLang="ja-JP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</a:t>
            </a:r>
            <a:r>
              <a:rPr lang="en-US" altLang="ja-JP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US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uminescence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</a:t>
            </a:r>
          </a:p>
        </p:txBody>
      </p:sp>
      <p:sp>
        <p:nvSpPr>
          <p:cNvPr id="44" name="スライド番号プレースホルダー 43">
            <a:extLst>
              <a:ext uri="{FF2B5EF4-FFF2-40B4-BE49-F238E27FC236}">
                <a16:creationId xmlns:a16="http://schemas.microsoft.com/office/drawing/2014/main" id="{E208CE70-B967-E342-8891-27AFB74B5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071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8C3E44B6-F530-1946-8863-9C293565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B8150B1-4D07-BA48-B696-D3F2F3B31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6F45AA-2551-F241-B10A-FA0A794B18DB}"/>
              </a:ext>
            </a:extLst>
          </p:cNvPr>
          <p:cNvSpPr txBox="1"/>
          <p:nvPr/>
        </p:nvSpPr>
        <p:spPr>
          <a:xfrm>
            <a:off x="56405" y="185192"/>
            <a:ext cx="9248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ELCC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1" lang="en-US" altLang="ja-JP" sz="2800" b="1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lectroluminescence </a:t>
            </a:r>
            <a:r>
              <a:rPr kumimoji="1" lang="en-US" altLang="ja-JP" sz="2800" b="1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ight </a:t>
            </a:r>
            <a:r>
              <a:rPr kumimoji="1" lang="en-US" altLang="ja-JP" sz="2800" b="1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ollection </a:t>
            </a:r>
            <a:r>
              <a:rPr kumimoji="1" lang="en-US" altLang="ja-JP" sz="2800" b="1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ell)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17044F-DD6C-384C-8E03-406765E08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713" y="2066053"/>
            <a:ext cx="3389654" cy="2481038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ED815BC-C571-5842-9259-D842B796E5F1}"/>
              </a:ext>
            </a:extLst>
          </p:cNvPr>
          <p:cNvGrpSpPr/>
          <p:nvPr/>
        </p:nvGrpSpPr>
        <p:grpSpPr>
          <a:xfrm>
            <a:off x="6971037" y="793327"/>
            <a:ext cx="4967029" cy="2981275"/>
            <a:chOff x="2844800" y="1511300"/>
            <a:chExt cx="6390066" cy="383540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4BED800D-6173-F942-94DF-E1CFB88F3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4800" y="1511300"/>
              <a:ext cx="3454400" cy="3835400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9320783C-502A-3D4A-9B55-35BE6CFA7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0466" y="1511300"/>
              <a:ext cx="3454400" cy="3835400"/>
            </a:xfrm>
            <a:prstGeom prst="rect">
              <a:avLst/>
            </a:prstGeom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A271A80-A826-744D-9741-C41057448AA8}"/>
              </a:ext>
            </a:extLst>
          </p:cNvPr>
          <p:cNvSpPr txBox="1"/>
          <p:nvPr/>
        </p:nvSpPr>
        <p:spPr>
          <a:xfrm>
            <a:off x="116693" y="1016317"/>
            <a:ext cx="7087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電子をセルに引き込んで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EL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エネルギー測定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+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飛跡検出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低い位置依存性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堅牢構造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&amp;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ユニット化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容易に大型化可能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10605E09-9DC0-6B42-88AF-05E9A57BA1B4}"/>
              </a:ext>
            </a:extLst>
          </p:cNvPr>
          <p:cNvCxnSpPr>
            <a:cxnSpLocks/>
          </p:cNvCxnSpPr>
          <p:nvPr/>
        </p:nvCxnSpPr>
        <p:spPr>
          <a:xfrm rot="16200000">
            <a:off x="6590971" y="3068703"/>
            <a:ext cx="76725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FFC02C21-D63D-9645-95E9-DC27E1516F38}"/>
              </a:ext>
            </a:extLst>
          </p:cNvPr>
          <p:cNvCxnSpPr>
            <a:cxnSpLocks/>
          </p:cNvCxnSpPr>
          <p:nvPr/>
        </p:nvCxnSpPr>
        <p:spPr>
          <a:xfrm rot="16200000">
            <a:off x="6754643" y="1948398"/>
            <a:ext cx="46771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1C0856C-4B06-3343-9ED9-B535FF4C2835}"/>
              </a:ext>
            </a:extLst>
          </p:cNvPr>
          <p:cNvSpPr txBox="1"/>
          <p:nvPr/>
        </p:nvSpPr>
        <p:spPr>
          <a:xfrm>
            <a:off x="6541059" y="310651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E</a:t>
            </a:r>
            <a:r>
              <a:rPr kumimoji="1" lang="en-US" altLang="ja-JP" sz="2000" baseline="-25000" dirty="0">
                <a:latin typeface="Century Gothic" panose="020B0502020202020204" pitchFamily="34" charset="0"/>
                <a:cs typeface="Verdana" panose="020B0604030504040204" pitchFamily="34" charset="0"/>
              </a:rPr>
              <a:t>EL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BD945AC-2372-5E4E-800A-74FC0144EB6D}"/>
              </a:ext>
            </a:extLst>
          </p:cNvPr>
          <p:cNvSpPr txBox="1"/>
          <p:nvPr/>
        </p:nvSpPr>
        <p:spPr>
          <a:xfrm>
            <a:off x="6541059" y="2083909"/>
            <a:ext cx="63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>
                <a:latin typeface="Century Gothic" panose="020B0502020202020204" pitchFamily="34" charset="0"/>
                <a:cs typeface="Verdana" panose="020B0604030504040204" pitchFamily="34" charset="0"/>
              </a:rPr>
              <a:t>E</a:t>
            </a:r>
            <a:r>
              <a:rPr lang="en-US" altLang="ja-JP" sz="2000" baseline="-25000" dirty="0" err="1">
                <a:latin typeface="Century Gothic" panose="020B0502020202020204" pitchFamily="34" charset="0"/>
                <a:cs typeface="Verdana" panose="020B0604030504040204" pitchFamily="34" charset="0"/>
              </a:rPr>
              <a:t>drift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E155180-0AD3-5E4C-A7BE-B8DE105CD164}"/>
              </a:ext>
            </a:extLst>
          </p:cNvPr>
          <p:cNvGrpSpPr/>
          <p:nvPr/>
        </p:nvGrpSpPr>
        <p:grpSpPr>
          <a:xfrm>
            <a:off x="8567190" y="2283964"/>
            <a:ext cx="380232" cy="369332"/>
            <a:chOff x="966952" y="4340772"/>
            <a:chExt cx="380232" cy="369332"/>
          </a:xfrm>
        </p:grpSpPr>
        <p:sp>
          <p:nvSpPr>
            <p:cNvPr id="15" name="円/楕円 14">
              <a:extLst>
                <a:ext uri="{FF2B5EF4-FFF2-40B4-BE49-F238E27FC236}">
                  <a16:creationId xmlns:a16="http://schemas.microsoft.com/office/drawing/2014/main" id="{1C93F67D-1AF0-B349-AD1C-AD98BF735C3E}"/>
                </a:ext>
              </a:extLst>
            </p:cNvPr>
            <p:cNvSpPr/>
            <p:nvPr/>
          </p:nvSpPr>
          <p:spPr>
            <a:xfrm>
              <a:off x="985120" y="4385602"/>
              <a:ext cx="291784" cy="2917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C5816BB-946B-9D4D-9507-02DF7D88DB62}"/>
                </a:ext>
              </a:extLst>
            </p:cNvPr>
            <p:cNvSpPr txBox="1"/>
            <p:nvPr/>
          </p:nvSpPr>
          <p:spPr>
            <a:xfrm>
              <a:off x="966952" y="4340772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e</a:t>
              </a:r>
              <a:r>
                <a:rPr kumimoji="1" lang="en-US" altLang="ja-JP" baseline="30000" dirty="0"/>
                <a:t>-</a:t>
              </a:r>
              <a:endParaRPr kumimoji="1" lang="ja-JP" altLang="en-US"/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30F065C7-D371-EE4F-97D9-A65307B61752}"/>
              </a:ext>
            </a:extLst>
          </p:cNvPr>
          <p:cNvGrpSpPr/>
          <p:nvPr/>
        </p:nvGrpSpPr>
        <p:grpSpPr>
          <a:xfrm>
            <a:off x="10872080" y="2053584"/>
            <a:ext cx="380232" cy="369332"/>
            <a:chOff x="966952" y="4340772"/>
            <a:chExt cx="380232" cy="369332"/>
          </a:xfrm>
        </p:grpSpPr>
        <p:sp>
          <p:nvSpPr>
            <p:cNvPr id="18" name="円/楕円 17">
              <a:extLst>
                <a:ext uri="{FF2B5EF4-FFF2-40B4-BE49-F238E27FC236}">
                  <a16:creationId xmlns:a16="http://schemas.microsoft.com/office/drawing/2014/main" id="{6A74F1BB-9D33-CC46-BAD4-592A15FB576A}"/>
                </a:ext>
              </a:extLst>
            </p:cNvPr>
            <p:cNvSpPr/>
            <p:nvPr/>
          </p:nvSpPr>
          <p:spPr>
            <a:xfrm>
              <a:off x="985120" y="4385602"/>
              <a:ext cx="291784" cy="2917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EFD53D46-4E50-9A4D-92D7-9CFA4811C83F}"/>
                </a:ext>
              </a:extLst>
            </p:cNvPr>
            <p:cNvSpPr txBox="1"/>
            <p:nvPr/>
          </p:nvSpPr>
          <p:spPr>
            <a:xfrm>
              <a:off x="966952" y="4340772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e</a:t>
              </a:r>
              <a:r>
                <a:rPr kumimoji="1" lang="en-US" altLang="ja-JP" baseline="30000" dirty="0"/>
                <a:t>-</a:t>
              </a:r>
              <a:endParaRPr kumimoji="1" lang="ja-JP" altLang="en-US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025A874F-87E8-B14E-B770-3E6CC796DBCF}"/>
              </a:ext>
            </a:extLst>
          </p:cNvPr>
          <p:cNvGrpSpPr/>
          <p:nvPr/>
        </p:nvGrpSpPr>
        <p:grpSpPr>
          <a:xfrm>
            <a:off x="147589" y="2140523"/>
            <a:ext cx="3246124" cy="2623615"/>
            <a:chOff x="47386" y="3559062"/>
            <a:chExt cx="3246124" cy="2623615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72936913-4722-DB4F-9999-F4D31431E9B9}"/>
                </a:ext>
              </a:extLst>
            </p:cNvPr>
            <p:cNvGrpSpPr/>
            <p:nvPr/>
          </p:nvGrpSpPr>
          <p:grpSpPr>
            <a:xfrm>
              <a:off x="2770392" y="4422571"/>
              <a:ext cx="380232" cy="369332"/>
              <a:chOff x="966952" y="4340772"/>
              <a:chExt cx="380232" cy="369332"/>
            </a:xfrm>
          </p:grpSpPr>
          <p:sp>
            <p:nvSpPr>
              <p:cNvPr id="44" name="円/楕円 43">
                <a:extLst>
                  <a:ext uri="{FF2B5EF4-FFF2-40B4-BE49-F238E27FC236}">
                    <a16:creationId xmlns:a16="http://schemas.microsoft.com/office/drawing/2014/main" id="{BE1DF21D-0821-4C4C-BD8A-14B0E8DF2819}"/>
                  </a:ext>
                </a:extLst>
              </p:cNvPr>
              <p:cNvSpPr/>
              <p:nvPr/>
            </p:nvSpPr>
            <p:spPr>
              <a:xfrm>
                <a:off x="985120" y="4385602"/>
                <a:ext cx="291784" cy="29178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1A8DA1D9-4017-8349-9094-CCE50EF4FEC6}"/>
                  </a:ext>
                </a:extLst>
              </p:cNvPr>
              <p:cNvSpPr txBox="1"/>
              <p:nvPr/>
            </p:nvSpPr>
            <p:spPr>
              <a:xfrm>
                <a:off x="966952" y="4340772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e</a:t>
                </a:r>
                <a:r>
                  <a:rPr kumimoji="1" lang="en-US" altLang="ja-JP" baseline="30000" dirty="0"/>
                  <a:t>-</a:t>
                </a:r>
                <a:endParaRPr kumimoji="1" lang="ja-JP" altLang="en-US"/>
              </a:p>
            </p:txBody>
          </p:sp>
        </p:grp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15FB0F4D-FF86-EE4D-84E7-FFFB64A6D71D}"/>
                </a:ext>
              </a:extLst>
            </p:cNvPr>
            <p:cNvGrpSpPr/>
            <p:nvPr/>
          </p:nvGrpSpPr>
          <p:grpSpPr>
            <a:xfrm>
              <a:off x="2011048" y="4369207"/>
              <a:ext cx="482116" cy="476060"/>
              <a:chOff x="985119" y="5004284"/>
              <a:chExt cx="482116" cy="476060"/>
            </a:xfrm>
          </p:grpSpPr>
          <p:sp>
            <p:nvSpPr>
              <p:cNvPr id="42" name="円/楕円 41">
                <a:extLst>
                  <a:ext uri="{FF2B5EF4-FFF2-40B4-BE49-F238E27FC236}">
                    <a16:creationId xmlns:a16="http://schemas.microsoft.com/office/drawing/2014/main" id="{84811F53-7D0B-FF40-9EA8-09305172A0D4}"/>
                  </a:ext>
                </a:extLst>
              </p:cNvPr>
              <p:cNvSpPr/>
              <p:nvPr/>
            </p:nvSpPr>
            <p:spPr>
              <a:xfrm>
                <a:off x="985119" y="5004284"/>
                <a:ext cx="476060" cy="47606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86A70DF1-0487-6D42-A528-D62CF7A5F790}"/>
                  </a:ext>
                </a:extLst>
              </p:cNvPr>
              <p:cNvSpPr txBox="1"/>
              <p:nvPr/>
            </p:nvSpPr>
            <p:spPr>
              <a:xfrm>
                <a:off x="1005058" y="5057648"/>
                <a:ext cx="462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er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Xe</a:t>
                </a:r>
                <a:endParaRPr kumimoji="1" lang="ja-JP" altLang="en-US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FF0ADBBD-D88C-C847-84C9-62C182736EF7}"/>
                </a:ext>
              </a:extLst>
            </p:cNvPr>
            <p:cNvGrpSpPr/>
            <p:nvPr/>
          </p:nvGrpSpPr>
          <p:grpSpPr>
            <a:xfrm>
              <a:off x="1245648" y="4379160"/>
              <a:ext cx="482116" cy="476060"/>
              <a:chOff x="985119" y="5004284"/>
              <a:chExt cx="482116" cy="476060"/>
            </a:xfrm>
          </p:grpSpPr>
          <p:sp>
            <p:nvSpPr>
              <p:cNvPr id="40" name="円/楕円 39">
                <a:extLst>
                  <a:ext uri="{FF2B5EF4-FFF2-40B4-BE49-F238E27FC236}">
                    <a16:creationId xmlns:a16="http://schemas.microsoft.com/office/drawing/2014/main" id="{845D3424-D553-1C42-B311-2072B277C1B8}"/>
                  </a:ext>
                </a:extLst>
              </p:cNvPr>
              <p:cNvSpPr/>
              <p:nvPr/>
            </p:nvSpPr>
            <p:spPr>
              <a:xfrm>
                <a:off x="985119" y="5004284"/>
                <a:ext cx="476060" cy="47606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1403A58-9712-AE4C-B9AD-E64B2D92B538}"/>
                  </a:ext>
                </a:extLst>
              </p:cNvPr>
              <p:cNvSpPr txBox="1"/>
              <p:nvPr/>
            </p:nvSpPr>
            <p:spPr>
              <a:xfrm>
                <a:off x="1005058" y="5057648"/>
                <a:ext cx="462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er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Xe</a:t>
                </a:r>
                <a:endParaRPr kumimoji="1" lang="ja-JP" altLang="en-US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72A58A98-00AC-6C4F-820F-B7A9C531D54F}"/>
                </a:ext>
              </a:extLst>
            </p:cNvPr>
            <p:cNvGrpSpPr/>
            <p:nvPr/>
          </p:nvGrpSpPr>
          <p:grpSpPr>
            <a:xfrm>
              <a:off x="483320" y="4379160"/>
              <a:ext cx="482116" cy="476060"/>
              <a:chOff x="985119" y="5004284"/>
              <a:chExt cx="482116" cy="476060"/>
            </a:xfrm>
          </p:grpSpPr>
          <p:sp>
            <p:nvSpPr>
              <p:cNvPr id="38" name="円/楕円 37">
                <a:extLst>
                  <a:ext uri="{FF2B5EF4-FFF2-40B4-BE49-F238E27FC236}">
                    <a16:creationId xmlns:a16="http://schemas.microsoft.com/office/drawing/2014/main" id="{0518F400-BCD4-7147-A353-40B1623B2020}"/>
                  </a:ext>
                </a:extLst>
              </p:cNvPr>
              <p:cNvSpPr/>
              <p:nvPr/>
            </p:nvSpPr>
            <p:spPr>
              <a:xfrm>
                <a:off x="985119" y="5004284"/>
                <a:ext cx="476060" cy="47606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AB94F87C-5490-9749-BB3C-E5FE989B656D}"/>
                  </a:ext>
                </a:extLst>
              </p:cNvPr>
              <p:cNvSpPr txBox="1"/>
              <p:nvPr/>
            </p:nvSpPr>
            <p:spPr>
              <a:xfrm>
                <a:off x="1005058" y="5057648"/>
                <a:ext cx="462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er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Xe</a:t>
                </a:r>
                <a:endParaRPr kumimoji="1" lang="ja-JP" altLang="en-US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725F6EE9-FE32-8E41-9D4F-FAD7B3A46B7E}"/>
                </a:ext>
              </a:extLst>
            </p:cNvPr>
            <p:cNvCxnSpPr>
              <a:stCxn id="45" idx="1"/>
              <a:endCxn id="43" idx="3"/>
            </p:cNvCxnSpPr>
            <p:nvPr/>
          </p:nvCxnSpPr>
          <p:spPr>
            <a:xfrm flipH="1">
              <a:off x="2493164" y="4607237"/>
              <a:ext cx="277228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5AA7F0DB-F6D6-D740-B933-8F51D60217E2}"/>
                </a:ext>
              </a:extLst>
            </p:cNvPr>
            <p:cNvCxnSpPr/>
            <p:nvPr/>
          </p:nvCxnSpPr>
          <p:spPr>
            <a:xfrm flipH="1">
              <a:off x="1721708" y="4617190"/>
              <a:ext cx="277228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D6384BDE-FFD7-0941-A80A-81B9E6472E74}"/>
                </a:ext>
              </a:extLst>
            </p:cNvPr>
            <p:cNvCxnSpPr/>
            <p:nvPr/>
          </p:nvCxnSpPr>
          <p:spPr>
            <a:xfrm flipH="1">
              <a:off x="959380" y="4617190"/>
              <a:ext cx="277228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16E3B686-156A-D041-9E26-15BD421E60C4}"/>
                </a:ext>
              </a:extLst>
            </p:cNvPr>
            <p:cNvCxnSpPr/>
            <p:nvPr/>
          </p:nvCxnSpPr>
          <p:spPr>
            <a:xfrm flipH="1">
              <a:off x="193392" y="4617190"/>
              <a:ext cx="277228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CB36BACE-43D6-0842-8936-33EF43DA629E}"/>
                </a:ext>
              </a:extLst>
            </p:cNvPr>
            <p:cNvCxnSpPr/>
            <p:nvPr/>
          </p:nvCxnSpPr>
          <p:spPr>
            <a:xfrm flipH="1">
              <a:off x="1671621" y="4876291"/>
              <a:ext cx="534312" cy="273101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665FB356-7C7B-9E45-9646-232C9B7785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6329" y="4084988"/>
              <a:ext cx="534312" cy="273101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4A54E596-199A-B24C-8AA0-E3BC9DA266B6}"/>
                </a:ext>
              </a:extLst>
            </p:cNvPr>
            <p:cNvCxnSpPr/>
            <p:nvPr/>
          </p:nvCxnSpPr>
          <p:spPr>
            <a:xfrm flipH="1">
              <a:off x="183847" y="4876290"/>
              <a:ext cx="534312" cy="273101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DC6B5B2-DCFB-FF4E-802A-32F12BAF49CD}"/>
                </a:ext>
              </a:extLst>
            </p:cNvPr>
            <p:cNvSpPr txBox="1"/>
            <p:nvPr/>
          </p:nvSpPr>
          <p:spPr>
            <a:xfrm>
              <a:off x="1824535" y="5023031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rgbClr val="7030A0"/>
                  </a:solidFill>
                  <a:latin typeface="Helvetica" pitchFamily="2" charset="0"/>
                  <a:ea typeface="Yu Gothic" panose="020B0400000000000000" pitchFamily="34" charset="-128"/>
                </a:rPr>
                <a:t>EL</a:t>
              </a:r>
              <a:r>
                <a:rPr lang="en-US" altLang="ja-JP" b="1" dirty="0">
                  <a:solidFill>
                    <a:srgbClr val="7030A0"/>
                  </a:solidFill>
                  <a:latin typeface="Helvetica" pitchFamily="2" charset="0"/>
                  <a:ea typeface="Yu Gothic" panose="020B0400000000000000" pitchFamily="34" charset="-128"/>
                </a:rPr>
                <a:t>-photon</a:t>
              </a:r>
              <a:endParaRPr kumimoji="1" lang="ja-JP" altLang="en-US" b="1">
                <a:solidFill>
                  <a:srgbClr val="7030A0"/>
                </a:solidFill>
                <a:latin typeface="Helvetica" pitchFamily="2" charset="0"/>
                <a:ea typeface="Yu Gothic" panose="020B0400000000000000" pitchFamily="34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BC18ECD3-658A-4545-91E1-ECDA6D2C5E98}"/>
                </a:ext>
              </a:extLst>
            </p:cNvPr>
            <p:cNvSpPr txBox="1"/>
            <p:nvPr/>
          </p:nvSpPr>
          <p:spPr>
            <a:xfrm>
              <a:off x="539369" y="5813345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線形増幅→低ゆらぎ</a:t>
              </a: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6A369E79-8B70-3C4D-95FC-64BC80155979}"/>
                </a:ext>
              </a:extLst>
            </p:cNvPr>
            <p:cNvSpPr/>
            <p:nvPr/>
          </p:nvSpPr>
          <p:spPr>
            <a:xfrm>
              <a:off x="47386" y="3559062"/>
              <a:ext cx="3246124" cy="2623615"/>
            </a:xfrm>
            <a:prstGeom prst="rect">
              <a:avLst/>
            </a:pr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AFFEDFC-2207-AA43-8607-C55297CD7A85}"/>
                </a:ext>
              </a:extLst>
            </p:cNvPr>
            <p:cNvSpPr txBox="1"/>
            <p:nvPr/>
          </p:nvSpPr>
          <p:spPr>
            <a:xfrm>
              <a:off x="47386" y="3565838"/>
              <a:ext cx="1010213" cy="4001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EL</a:t>
              </a:r>
              <a:r>
                <a:rPr lang="ja-JP" altLang="en-US" sz="20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過程</a:t>
              </a:r>
              <a:endPara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6CFBD089-C6A1-D440-B615-15ED019A6B8B}"/>
                </a:ext>
              </a:extLst>
            </p:cNvPr>
            <p:cNvCxnSpPr/>
            <p:nvPr/>
          </p:nvCxnSpPr>
          <p:spPr>
            <a:xfrm>
              <a:off x="193392" y="5403976"/>
              <a:ext cx="274106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BF709883-A839-7F42-AF61-07BCD2B28C9F}"/>
                </a:ext>
              </a:extLst>
            </p:cNvPr>
            <p:cNvSpPr txBox="1"/>
            <p:nvPr/>
          </p:nvSpPr>
          <p:spPr>
            <a:xfrm>
              <a:off x="451003" y="5421972"/>
              <a:ext cx="24016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</a:t>
              </a:r>
              <a:r>
                <a:rPr lang="en-US" altLang="ja-JP" b="1" i="1" dirty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ja-JP" b="1" dirty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= 3</a:t>
              </a:r>
              <a:r>
                <a:rPr kumimoji="1" lang="en-US" altLang="ja-JP" b="1" dirty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kV/cm/bar</a:t>
              </a:r>
              <a:endParaRPr kumimoji="1" lang="ja-JP" altLang="en-US" b="1" i="1">
                <a:solidFill>
                  <a:schemeClr val="accent2"/>
                </a:solidFill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49" name="図 48">
            <a:extLst>
              <a:ext uri="{FF2B5EF4-FFF2-40B4-BE49-F238E27FC236}">
                <a16:creationId xmlns:a16="http://schemas.microsoft.com/office/drawing/2014/main" id="{46CC7A7A-A569-624F-A688-920FEA6064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18" b="5995"/>
          <a:stretch/>
        </p:blipFill>
        <p:spPr>
          <a:xfrm>
            <a:off x="3574912" y="4473652"/>
            <a:ext cx="3027256" cy="1809261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01C1ACB-2ED0-FF4F-BFFE-B35494BC155A}"/>
              </a:ext>
            </a:extLst>
          </p:cNvPr>
          <p:cNvSpPr txBox="1"/>
          <p:nvPr/>
        </p:nvSpPr>
        <p:spPr>
          <a:xfrm>
            <a:off x="3574912" y="5921017"/>
            <a:ext cx="271260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 unit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MPPC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アレイ部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188BD701-089B-E544-AF9B-37F36DAEC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930" y="3950550"/>
            <a:ext cx="3525575" cy="264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2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C5A12BC-C5ED-8F44-B9B2-389B28B0B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C929938-7C0E-5047-9C26-8F9E8E839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1A5792F-2C07-2344-A4D1-1B13B12ED73B}"/>
              </a:ext>
            </a:extLst>
          </p:cNvPr>
          <p:cNvSpPr txBox="1"/>
          <p:nvPr/>
        </p:nvSpPr>
        <p:spPr>
          <a:xfrm>
            <a:off x="56404" y="185192"/>
            <a:ext cx="4314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現状</a:t>
            </a:r>
            <a:endParaRPr kumimoji="1" lang="ja-JP" altLang="en-US" sz="2800" u="sng">
              <a:solidFill>
                <a:srgbClr val="7030A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8300CB7-BE1A-C547-BCBF-9510E9414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40131" y="2004776"/>
            <a:ext cx="2302780" cy="640037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EC769BE-301C-6147-866C-CC7D1E1A1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7" t="18957" r="12209" b="22238"/>
          <a:stretch/>
        </p:blipFill>
        <p:spPr>
          <a:xfrm>
            <a:off x="1291907" y="4251597"/>
            <a:ext cx="3199428" cy="190672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05AEE15-E821-D146-9D27-B34452415141}"/>
              </a:ext>
            </a:extLst>
          </p:cNvPr>
          <p:cNvSpPr txBox="1"/>
          <p:nvPr/>
        </p:nvSpPr>
        <p:spPr>
          <a:xfrm>
            <a:off x="56405" y="891048"/>
            <a:ext cx="110947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3.8 bar x </a:t>
            </a:r>
            <a:r>
              <a:rPr lang="el-GR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φ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16 cm x L10 cm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の有感領域で性能評価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(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秋季大会で報告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662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までのガンマ線でエネルギー分解能測定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 Q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値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2458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に外挿して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0.8 – 0.84% FWHM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と世界最高レベルのエネルギー分解能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高圧化・大型化して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Q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値付近で直接評価したいが放電がネック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本トーク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</a:t>
            </a:r>
            <a:r>
              <a:rPr lang="ja-JP" altLang="en-US" sz="2000">
                <a:solidFill>
                  <a:schemeClr val="accent5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放電対策を施した</a:t>
            </a:r>
            <a:r>
              <a:rPr lang="en-US" altLang="ja-JP" sz="2000" dirty="0">
                <a:solidFill>
                  <a:schemeClr val="accent5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ELCC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+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ドリフト方向に</a:t>
            </a:r>
            <a:r>
              <a:rPr lang="en-US" altLang="ja-JP" sz="2000" dirty="0">
                <a:solidFill>
                  <a:schemeClr val="accent5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ja-JP" altLang="en-US" sz="2000">
                <a:solidFill>
                  <a:schemeClr val="accent5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倍の有感領域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でのエネルギー分解能評価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(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関連トーク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潘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(</a:t>
            </a:r>
            <a:r>
              <a:rPr lang="en-US" altLang="ja-JP" sz="2000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13aV2-4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):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シミュレーションによるエネルギー分解能の理解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中村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(</a:t>
            </a:r>
            <a:r>
              <a:rPr lang="en-US" altLang="ja-JP" sz="2000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13aV2-13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): ELCC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の放電対策等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大型化のための開発状況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6321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75EFF2C-61DA-8949-BAC7-4F2023A0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2021/03/13
</a:t>
            </a:r>
            <a:r>
              <a:rPr kumimoji="1" lang="ja-JP" altLang="en-US"/>
              <a:t>日本物理学会第</a:t>
            </a:r>
            <a:r>
              <a:rPr kumimoji="1" lang="en-US" altLang="ja-JP"/>
              <a:t>76</a:t>
            </a:r>
            <a:r>
              <a:rPr kumimoji="1" lang="ja-JP" altLang="en-US"/>
              <a:t>回年次大会 オンライン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996419C-69CD-EB4F-9238-5C19726A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55D4283-F4FC-884D-8524-AC24BAC86090}"/>
              </a:ext>
            </a:extLst>
          </p:cNvPr>
          <p:cNvSpPr txBox="1"/>
          <p:nvPr/>
        </p:nvSpPr>
        <p:spPr>
          <a:xfrm>
            <a:off x="2400565" y="2693932"/>
            <a:ext cx="6589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 Evaluation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F29824-B9F3-A143-BEFD-EA995EECFC0F}"/>
              </a:ext>
            </a:extLst>
          </p:cNvPr>
          <p:cNvSpPr txBox="1"/>
          <p:nvPr/>
        </p:nvSpPr>
        <p:spPr>
          <a:xfrm>
            <a:off x="4336008" y="3626338"/>
            <a:ext cx="27895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Setup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Measurement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resolution</a:t>
            </a:r>
          </a:p>
        </p:txBody>
      </p:sp>
    </p:spTree>
    <p:extLst>
      <p:ext uri="{BB962C8B-B14F-4D97-AF65-F5344CB8AC3E}">
        <p14:creationId xmlns:p14="http://schemas.microsoft.com/office/powerpoint/2010/main" val="4113940203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2" id="{F8AC61AE-81CD-D444-B3B9-E3212CB8B349}" vid="{83F81DF3-D3A7-C244-9549-1B42A8E44BC7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ホワイト</Template>
  <TotalTime>19491</TotalTime>
  <Words>1639</Words>
  <Application>Microsoft Macintosh PowerPoint</Application>
  <PresentationFormat>ワイド画面</PresentationFormat>
  <Paragraphs>287</Paragraphs>
  <Slides>19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30" baseType="lpstr">
      <vt:lpstr>Hiragino Kaku Gothic Pro W3</vt:lpstr>
      <vt:lpstr>Hiragino Kaku Gothic Pro W6</vt:lpstr>
      <vt:lpstr>Yu Gothic</vt:lpstr>
      <vt:lpstr>Yu Gothic Light</vt:lpstr>
      <vt:lpstr>Arial</vt:lpstr>
      <vt:lpstr>Cambria Math</vt:lpstr>
      <vt:lpstr>Century Gothic</vt:lpstr>
      <vt:lpstr>Helvetica</vt:lpstr>
      <vt:lpstr>Verdana</vt:lpstr>
      <vt:lpstr>Wingdings</vt:lpstr>
      <vt:lpstr>ホワイト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User</dc:creator>
  <cp:lastModifiedBy>Microsoft Office User</cp:lastModifiedBy>
  <cp:revision>111</cp:revision>
  <cp:lastPrinted>2021-03-11T08:27:13Z</cp:lastPrinted>
  <dcterms:created xsi:type="dcterms:W3CDTF">2020-09-10T04:35:16Z</dcterms:created>
  <dcterms:modified xsi:type="dcterms:W3CDTF">2021-03-12T15:22:09Z</dcterms:modified>
</cp:coreProperties>
</file>