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58" r:id="rId4"/>
    <p:sldId id="268" r:id="rId5"/>
    <p:sldId id="260" r:id="rId6"/>
    <p:sldId id="291" r:id="rId7"/>
    <p:sldId id="261" r:id="rId8"/>
    <p:sldId id="293" r:id="rId9"/>
    <p:sldId id="262" r:id="rId10"/>
    <p:sldId id="269" r:id="rId11"/>
    <p:sldId id="280" r:id="rId12"/>
    <p:sldId id="295" r:id="rId13"/>
    <p:sldId id="285" r:id="rId14"/>
    <p:sldId id="272" r:id="rId15"/>
    <p:sldId id="286" r:id="rId16"/>
    <p:sldId id="292" r:id="rId17"/>
    <p:sldId id="296" r:id="rId18"/>
    <p:sldId id="266" r:id="rId19"/>
    <p:sldId id="267" r:id="rId20"/>
    <p:sldId id="284" r:id="rId21"/>
    <p:sldId id="281" r:id="rId22"/>
    <p:sldId id="290" r:id="rId23"/>
    <p:sldId id="289" r:id="rId24"/>
    <p:sldId id="297" r:id="rId25"/>
    <p:sldId id="263" r:id="rId26"/>
    <p:sldId id="273" r:id="rId27"/>
    <p:sldId id="277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DA137-24F3-420A-B7EC-EFD4DDC6C57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3C915F56-DC82-4A9D-AAC5-1BEB283037D8}">
      <dgm:prSet phldrT="[テキスト]" custT="1"/>
      <dgm:spPr/>
      <dgm:t>
        <a:bodyPr/>
        <a:lstStyle/>
        <a:p>
          <a:r>
            <a:rPr kumimoji="1" lang="ja-JP" altLang="en-US" sz="2000" b="1" dirty="0" smtClean="0"/>
            <a:t>高いエネルギー</a:t>
          </a:r>
          <a:endParaRPr kumimoji="1" lang="en-US" altLang="ja-JP" sz="2000" b="1" dirty="0" smtClean="0"/>
        </a:p>
        <a:p>
          <a:r>
            <a:rPr kumimoji="1" lang="ja-JP" altLang="en-US" sz="2000" b="1" dirty="0" smtClean="0"/>
            <a:t>分解能</a:t>
          </a:r>
          <a:endParaRPr kumimoji="1" lang="ja-JP" altLang="en-US" sz="2000" b="1" dirty="0"/>
        </a:p>
      </dgm:t>
    </dgm:pt>
    <dgm:pt modelId="{40662368-E1EB-47F9-9675-680FC91A7903}" type="parTrans" cxnId="{8C4694BE-3379-420B-9EEB-465D14B189E2}">
      <dgm:prSet/>
      <dgm:spPr/>
      <dgm:t>
        <a:bodyPr/>
        <a:lstStyle/>
        <a:p>
          <a:endParaRPr kumimoji="1" lang="ja-JP" altLang="en-US"/>
        </a:p>
      </dgm:t>
    </dgm:pt>
    <dgm:pt modelId="{B23A801E-8423-49B2-A25D-D8B369D30087}" type="sibTrans" cxnId="{8C4694BE-3379-420B-9EEB-465D14B189E2}">
      <dgm:prSet/>
      <dgm:spPr/>
      <dgm:t>
        <a:bodyPr/>
        <a:lstStyle/>
        <a:p>
          <a:endParaRPr kumimoji="1" lang="ja-JP" altLang="en-US"/>
        </a:p>
      </dgm:t>
    </dgm:pt>
    <dgm:pt modelId="{44577BBE-3692-4325-8721-A7D60698F7B8}">
      <dgm:prSet phldrT="[テキスト]" custT="1"/>
      <dgm:spPr/>
      <dgm:t>
        <a:bodyPr/>
        <a:lstStyle/>
        <a:p>
          <a:r>
            <a:rPr kumimoji="1" lang="ja-JP" altLang="en-US" sz="2000" b="1" dirty="0" smtClean="0"/>
            <a:t>低バック</a:t>
          </a:r>
          <a:endParaRPr kumimoji="1" lang="en-US" altLang="ja-JP" sz="2000" b="1" dirty="0" smtClean="0"/>
        </a:p>
        <a:p>
          <a:r>
            <a:rPr kumimoji="1" lang="ja-JP" altLang="en-US" sz="2000" b="1" dirty="0" smtClean="0"/>
            <a:t>グラウンド</a:t>
          </a:r>
          <a:endParaRPr kumimoji="1" lang="ja-JP" altLang="en-US" sz="2000" b="1" dirty="0"/>
        </a:p>
      </dgm:t>
    </dgm:pt>
    <dgm:pt modelId="{B5F658B0-30A5-4C82-9A5B-B6E15CDB1366}" type="parTrans" cxnId="{268BBBE7-1EBC-4B74-A77B-4165843C8214}">
      <dgm:prSet/>
      <dgm:spPr/>
      <dgm:t>
        <a:bodyPr/>
        <a:lstStyle/>
        <a:p>
          <a:endParaRPr kumimoji="1" lang="ja-JP" altLang="en-US"/>
        </a:p>
      </dgm:t>
    </dgm:pt>
    <dgm:pt modelId="{8426E79B-F64E-4B53-96DA-05EC3923F5D7}" type="sibTrans" cxnId="{268BBBE7-1EBC-4B74-A77B-4165843C8214}">
      <dgm:prSet/>
      <dgm:spPr/>
      <dgm:t>
        <a:bodyPr/>
        <a:lstStyle/>
        <a:p>
          <a:endParaRPr kumimoji="1" lang="ja-JP" altLang="en-US"/>
        </a:p>
      </dgm:t>
    </dgm:pt>
    <dgm:pt modelId="{39DAAAD2-92BC-4BE2-B6E8-4CF7FB767DDB}">
      <dgm:prSet phldrT="[テキスト]" custT="1"/>
      <dgm:spPr/>
      <dgm:t>
        <a:bodyPr/>
        <a:lstStyle/>
        <a:p>
          <a:r>
            <a:rPr kumimoji="1" lang="ja-JP" altLang="en-US" sz="2000" b="1" dirty="0" smtClean="0"/>
            <a:t>大質量</a:t>
          </a:r>
          <a:endParaRPr kumimoji="1" lang="ja-JP" altLang="en-US" sz="2000" b="1" dirty="0"/>
        </a:p>
      </dgm:t>
    </dgm:pt>
    <dgm:pt modelId="{DF8D12A7-096B-4299-93F5-D919019BEE13}" type="parTrans" cxnId="{101EA31B-1B12-4C60-BEA7-A1F97C7DC032}">
      <dgm:prSet/>
      <dgm:spPr/>
      <dgm:t>
        <a:bodyPr/>
        <a:lstStyle/>
        <a:p>
          <a:endParaRPr kumimoji="1" lang="ja-JP" altLang="en-US"/>
        </a:p>
      </dgm:t>
    </dgm:pt>
    <dgm:pt modelId="{A98F8DF9-C8E4-4C11-9B49-B0F4B3F50ED0}" type="sibTrans" cxnId="{101EA31B-1B12-4C60-BEA7-A1F97C7DC032}">
      <dgm:prSet/>
      <dgm:spPr/>
      <dgm:t>
        <a:bodyPr/>
        <a:lstStyle/>
        <a:p>
          <a:endParaRPr kumimoji="1" lang="ja-JP" altLang="en-US"/>
        </a:p>
      </dgm:t>
    </dgm:pt>
    <dgm:pt modelId="{6F82917C-55DE-4BE9-B20E-040AA6C02985}" type="pres">
      <dgm:prSet presAssocID="{98FDA137-24F3-420A-B7EC-EFD4DDC6C575}" presName="compositeShape" presStyleCnt="0">
        <dgm:presLayoutVars>
          <dgm:chMax val="7"/>
          <dgm:dir/>
          <dgm:resizeHandles val="exact"/>
        </dgm:presLayoutVars>
      </dgm:prSet>
      <dgm:spPr/>
    </dgm:pt>
    <dgm:pt modelId="{D5599640-535B-4ACF-9C68-4CADC408AE3F}" type="pres">
      <dgm:prSet presAssocID="{3C915F56-DC82-4A9D-AAC5-1BEB283037D8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ADE59448-C02D-4A3D-8264-EB32C4492CFF}" type="pres">
      <dgm:prSet presAssocID="{3C915F56-DC82-4A9D-AAC5-1BEB283037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0AD36D2-BBCE-4847-8D14-0C857922B652}" type="pres">
      <dgm:prSet presAssocID="{44577BBE-3692-4325-8721-A7D60698F7B8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A5F38359-35D5-4157-9AE1-C8504FB6C3A3}" type="pres">
      <dgm:prSet presAssocID="{44577BBE-3692-4325-8721-A7D60698F7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066462E-E83A-4555-BB58-21ECD9C81F9B}" type="pres">
      <dgm:prSet presAssocID="{39DAAAD2-92BC-4BE2-B6E8-4CF7FB767DDB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D4BCC64D-C31E-4569-8EC0-97065501E897}" type="pres">
      <dgm:prSet presAssocID="{39DAAAD2-92BC-4BE2-B6E8-4CF7FB767D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F501EBA-74D6-4EBC-B32E-6468AF0ACE94}" type="presOf" srcId="{44577BBE-3692-4325-8721-A7D60698F7B8}" destId="{40AD36D2-BBCE-4847-8D14-0C857922B652}" srcOrd="0" destOrd="0" presId="urn:microsoft.com/office/officeart/2005/8/layout/venn1"/>
    <dgm:cxn modelId="{2F779198-8490-466A-A552-224056D0B616}" type="presOf" srcId="{3C915F56-DC82-4A9D-AAC5-1BEB283037D8}" destId="{ADE59448-C02D-4A3D-8264-EB32C4492CFF}" srcOrd="1" destOrd="0" presId="urn:microsoft.com/office/officeart/2005/8/layout/venn1"/>
    <dgm:cxn modelId="{39C6F101-D5FC-44EB-AEE1-62167423B57F}" type="presOf" srcId="{98FDA137-24F3-420A-B7EC-EFD4DDC6C575}" destId="{6F82917C-55DE-4BE9-B20E-040AA6C02985}" srcOrd="0" destOrd="0" presId="urn:microsoft.com/office/officeart/2005/8/layout/venn1"/>
    <dgm:cxn modelId="{EFCBCC53-B3BE-43E1-89B5-25D741E19A52}" type="presOf" srcId="{44577BBE-3692-4325-8721-A7D60698F7B8}" destId="{A5F38359-35D5-4157-9AE1-C8504FB6C3A3}" srcOrd="1" destOrd="0" presId="urn:microsoft.com/office/officeart/2005/8/layout/venn1"/>
    <dgm:cxn modelId="{52AA0561-947C-45A2-8772-0E1F0110C602}" type="presOf" srcId="{3C915F56-DC82-4A9D-AAC5-1BEB283037D8}" destId="{D5599640-535B-4ACF-9C68-4CADC408AE3F}" srcOrd="0" destOrd="0" presId="urn:microsoft.com/office/officeart/2005/8/layout/venn1"/>
    <dgm:cxn modelId="{E29D86F9-05D0-448A-BCC8-11035292B91D}" type="presOf" srcId="{39DAAAD2-92BC-4BE2-B6E8-4CF7FB767DDB}" destId="{5066462E-E83A-4555-BB58-21ECD9C81F9B}" srcOrd="0" destOrd="0" presId="urn:microsoft.com/office/officeart/2005/8/layout/venn1"/>
    <dgm:cxn modelId="{101EA31B-1B12-4C60-BEA7-A1F97C7DC032}" srcId="{98FDA137-24F3-420A-B7EC-EFD4DDC6C575}" destId="{39DAAAD2-92BC-4BE2-B6E8-4CF7FB767DDB}" srcOrd="2" destOrd="0" parTransId="{DF8D12A7-096B-4299-93F5-D919019BEE13}" sibTransId="{A98F8DF9-C8E4-4C11-9B49-B0F4B3F50ED0}"/>
    <dgm:cxn modelId="{268BBBE7-1EBC-4B74-A77B-4165843C8214}" srcId="{98FDA137-24F3-420A-B7EC-EFD4DDC6C575}" destId="{44577BBE-3692-4325-8721-A7D60698F7B8}" srcOrd="1" destOrd="0" parTransId="{B5F658B0-30A5-4C82-9A5B-B6E15CDB1366}" sibTransId="{8426E79B-F64E-4B53-96DA-05EC3923F5D7}"/>
    <dgm:cxn modelId="{8C4694BE-3379-420B-9EEB-465D14B189E2}" srcId="{98FDA137-24F3-420A-B7EC-EFD4DDC6C575}" destId="{3C915F56-DC82-4A9D-AAC5-1BEB283037D8}" srcOrd="0" destOrd="0" parTransId="{40662368-E1EB-47F9-9675-680FC91A7903}" sibTransId="{B23A801E-8423-49B2-A25D-D8B369D30087}"/>
    <dgm:cxn modelId="{8B7EE3A3-1AFF-4847-9836-353982FDFD08}" type="presOf" srcId="{39DAAAD2-92BC-4BE2-B6E8-4CF7FB767DDB}" destId="{D4BCC64D-C31E-4569-8EC0-97065501E897}" srcOrd="1" destOrd="0" presId="urn:microsoft.com/office/officeart/2005/8/layout/venn1"/>
    <dgm:cxn modelId="{A6C7AAA3-FBFB-471E-BB99-B4B44A0D5A4E}" type="presParOf" srcId="{6F82917C-55DE-4BE9-B20E-040AA6C02985}" destId="{D5599640-535B-4ACF-9C68-4CADC408AE3F}" srcOrd="0" destOrd="0" presId="urn:microsoft.com/office/officeart/2005/8/layout/venn1"/>
    <dgm:cxn modelId="{A6F3F287-7E9D-41ED-9903-35E286F32E40}" type="presParOf" srcId="{6F82917C-55DE-4BE9-B20E-040AA6C02985}" destId="{ADE59448-C02D-4A3D-8264-EB32C4492CFF}" srcOrd="1" destOrd="0" presId="urn:microsoft.com/office/officeart/2005/8/layout/venn1"/>
    <dgm:cxn modelId="{5D61516F-FAAD-4202-BED8-4EB2D1231117}" type="presParOf" srcId="{6F82917C-55DE-4BE9-B20E-040AA6C02985}" destId="{40AD36D2-BBCE-4847-8D14-0C857922B652}" srcOrd="2" destOrd="0" presId="urn:microsoft.com/office/officeart/2005/8/layout/venn1"/>
    <dgm:cxn modelId="{C04856F0-FA08-4356-9FBC-40C52D3357D4}" type="presParOf" srcId="{6F82917C-55DE-4BE9-B20E-040AA6C02985}" destId="{A5F38359-35D5-4157-9AE1-C8504FB6C3A3}" srcOrd="3" destOrd="0" presId="urn:microsoft.com/office/officeart/2005/8/layout/venn1"/>
    <dgm:cxn modelId="{6EBFC515-BB12-4611-878C-56FCE510C2EA}" type="presParOf" srcId="{6F82917C-55DE-4BE9-B20E-040AA6C02985}" destId="{5066462E-E83A-4555-BB58-21ECD9C81F9B}" srcOrd="4" destOrd="0" presId="urn:microsoft.com/office/officeart/2005/8/layout/venn1"/>
    <dgm:cxn modelId="{21A00269-6D12-43FD-A18B-4BA2C13F1BC7}" type="presParOf" srcId="{6F82917C-55DE-4BE9-B20E-040AA6C02985}" destId="{D4BCC64D-C31E-4569-8EC0-97065501E89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9640-535B-4ACF-9C68-4CADC408AE3F}">
      <dsp:nvSpPr>
        <dsp:cNvPr id="0" name=""/>
        <dsp:cNvSpPr/>
      </dsp:nvSpPr>
      <dsp:spPr>
        <a:xfrm>
          <a:off x="2732449" y="63907"/>
          <a:ext cx="3067540" cy="306754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高いエネルギー</a:t>
          </a:r>
          <a:endParaRPr kumimoji="1" lang="en-US" altLang="ja-JP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分解能</a:t>
          </a:r>
          <a:endParaRPr kumimoji="1" lang="ja-JP" altLang="en-US" sz="2000" b="1" kern="1200" dirty="0"/>
        </a:p>
      </dsp:txBody>
      <dsp:txXfrm>
        <a:off x="3141455" y="600726"/>
        <a:ext cx="2249529" cy="1380393"/>
      </dsp:txXfrm>
    </dsp:sp>
    <dsp:sp modelId="{40AD36D2-BBCE-4847-8D14-0C857922B652}">
      <dsp:nvSpPr>
        <dsp:cNvPr id="0" name=""/>
        <dsp:cNvSpPr/>
      </dsp:nvSpPr>
      <dsp:spPr>
        <a:xfrm>
          <a:off x="3839320" y="1981120"/>
          <a:ext cx="3067540" cy="306754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低バック</a:t>
          </a:r>
          <a:endParaRPr kumimoji="1" lang="en-US" altLang="ja-JP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グラウンド</a:t>
          </a:r>
          <a:endParaRPr kumimoji="1" lang="ja-JP" altLang="en-US" sz="2000" b="1" kern="1200" dirty="0"/>
        </a:p>
      </dsp:txBody>
      <dsp:txXfrm>
        <a:off x="4777476" y="2773568"/>
        <a:ext cx="1840524" cy="1687147"/>
      </dsp:txXfrm>
    </dsp:sp>
    <dsp:sp modelId="{5066462E-E83A-4555-BB58-21ECD9C81F9B}">
      <dsp:nvSpPr>
        <dsp:cNvPr id="0" name=""/>
        <dsp:cNvSpPr/>
      </dsp:nvSpPr>
      <dsp:spPr>
        <a:xfrm>
          <a:off x="1625578" y="1981120"/>
          <a:ext cx="3067540" cy="306754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大質量</a:t>
          </a:r>
          <a:endParaRPr kumimoji="1" lang="ja-JP" altLang="en-US" sz="2000" b="1" kern="1200" dirty="0"/>
        </a:p>
      </dsp:txBody>
      <dsp:txXfrm>
        <a:off x="1914438" y="2773568"/>
        <a:ext cx="1840524" cy="1687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D6A2D-E23C-4924-8D9E-2D6C31BDDB1F}" type="datetimeFigureOut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66AC1-8C16-4C88-A546-8A04AED8B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32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7E03-9F62-4389-B309-2CCD570DE69D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80AD4804-F171-44A1-89F6-91722B0503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2559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07F-0ADE-4233-80D5-9EB7CA87E85E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86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4804-A26E-4E7E-98FA-0E51619AF30A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89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69A3-72C3-47C8-9918-EB5F01B157A2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83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DF4E-8801-4570-B0E3-07C7B44C7EC6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0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ECA8-E47F-4E3C-8CEB-8B2193A0F52D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75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77B2-1F66-4361-BF68-49185E0FD129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72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9D3-B24C-479F-9155-AF8C8AA1C7E6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68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89B5-6845-4816-91F5-550DC8BCA0F1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49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69CA-7C41-4734-868B-A3C82CE341CD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00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5363-80F9-48E1-9317-D3767B55AC17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77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5F5EE-5B0F-4293-82A0-2605B1EC3FBA}" type="datetime1">
              <a:rPr kumimoji="1" lang="ja-JP" altLang="en-US" smtClean="0"/>
              <a:t>2014/2/3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fld id="{80AD4804-F171-44A1-89F6-91722B0503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10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132440" cy="1830065"/>
          </a:xfrm>
        </p:spPr>
        <p:txBody>
          <a:bodyPr>
            <a:normAutofit/>
          </a:bodyPr>
          <a:lstStyle/>
          <a:p>
            <a:r>
              <a:rPr kumimoji="1" lang="ja-JP" altLang="en-US" sz="2800" b="1" dirty="0" smtClean="0"/>
              <a:t>ニュートリノを伴わない二重ベータ崩壊探索に向けた</a:t>
            </a: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r>
              <a:rPr lang="ja-JP" altLang="en-US" sz="2800" b="1" dirty="0" smtClean="0"/>
              <a:t>キセノン</a:t>
            </a:r>
            <a:r>
              <a:rPr lang="ja-JP" altLang="en-US" sz="2800" b="1" dirty="0"/>
              <a:t>比例</a:t>
            </a:r>
            <a:r>
              <a:rPr lang="ja-JP" altLang="en-US" sz="2800" b="1" dirty="0" smtClean="0"/>
              <a:t>シンチレーション検出器の開発</a:t>
            </a:r>
            <a:endParaRPr kumimoji="1" lang="ja-JP" altLang="en-US" sz="2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高エネルギー物理学研究室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秋山 晋一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90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測定方法と使用した</a:t>
            </a:r>
            <a:r>
              <a:rPr kumimoji="1" lang="en-US" altLang="ja-JP" sz="3600" dirty="0" smtClean="0"/>
              <a:t>PMT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24744"/>
            <a:ext cx="5688632" cy="565245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Flash ADC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V1724 (</a:t>
            </a:r>
            <a:r>
              <a:rPr lang="ja-JP" altLang="en-US" sz="2800" dirty="0" smtClean="0"/>
              <a:t>帯域幅</a:t>
            </a:r>
            <a:r>
              <a:rPr lang="en-US" altLang="ja-JP" sz="2800" dirty="0" smtClean="0"/>
              <a:t>40MHz, 100MHz</a:t>
            </a:r>
            <a:r>
              <a:rPr lang="ja-JP" altLang="en-US" sz="2800" dirty="0" smtClean="0"/>
              <a:t>サンプリング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で波形情報を取得。</a:t>
            </a:r>
            <a:endParaRPr lang="en-US" altLang="ja-JP" sz="2800" dirty="0"/>
          </a:p>
          <a:p>
            <a:endParaRPr lang="en-US" altLang="ja-JP" sz="2400" dirty="0" smtClean="0"/>
          </a:p>
          <a:p>
            <a:r>
              <a:rPr kumimoji="1" lang="en-US" altLang="ja-JP" sz="2800" dirty="0" smtClean="0"/>
              <a:t>ELCC</a:t>
            </a:r>
            <a:r>
              <a:rPr kumimoji="1" lang="ja-JP" altLang="en-US" sz="2800" dirty="0" smtClean="0"/>
              <a:t>の読み出しには</a:t>
            </a:r>
            <a:r>
              <a:rPr kumimoji="1" lang="en-US" altLang="ja-JP" sz="2800" dirty="0" smtClean="0"/>
              <a:t>PMT</a:t>
            </a:r>
            <a:r>
              <a:rPr kumimoji="1" lang="ja-JP" altLang="en-US" sz="2800" dirty="0" smtClean="0"/>
              <a:t>を使用</a:t>
            </a:r>
            <a:endParaRPr kumimoji="1" lang="en-US" altLang="ja-JP" sz="2800" dirty="0" smtClean="0"/>
          </a:p>
          <a:p>
            <a:pPr lvl="1"/>
            <a:r>
              <a:rPr kumimoji="1" lang="en-US" altLang="ja-JP" sz="2400" dirty="0" smtClean="0"/>
              <a:t>H3178-51Q(UVPMT)</a:t>
            </a:r>
          </a:p>
          <a:p>
            <a:pPr lvl="2"/>
            <a:r>
              <a:rPr lang="ja-JP" altLang="en-US" sz="1800" dirty="0" smtClean="0"/>
              <a:t>窓材に合成石英を使用（紫外光に感度あり）</a:t>
            </a:r>
            <a:endParaRPr lang="en-US" altLang="ja-JP" sz="1800" dirty="0" smtClean="0"/>
          </a:p>
          <a:p>
            <a:pPr lvl="2"/>
            <a:r>
              <a:rPr kumimoji="1" lang="ja-JP" altLang="en-US" sz="1800" dirty="0" smtClean="0"/>
              <a:t>アウトガス対策（ポッティング材、通気孔）</a:t>
            </a:r>
            <a:endParaRPr lang="en-US" altLang="ja-JP" sz="1800" dirty="0" smtClean="0"/>
          </a:p>
          <a:p>
            <a:pPr lvl="1"/>
            <a:r>
              <a:rPr kumimoji="1" lang="en-US" altLang="ja-JP" sz="2400" dirty="0" smtClean="0"/>
              <a:t>H8711-406(</a:t>
            </a:r>
            <a:r>
              <a:rPr lang="en-US" altLang="ja-JP" sz="2400" dirty="0" smtClean="0"/>
              <a:t>MA</a:t>
            </a:r>
            <a:r>
              <a:rPr kumimoji="1" lang="en-US" altLang="ja-JP" sz="2400" dirty="0" smtClean="0"/>
              <a:t>PMT)</a:t>
            </a:r>
          </a:p>
          <a:p>
            <a:pPr lvl="2"/>
            <a:r>
              <a:rPr lang="ja-JP" altLang="en-US" sz="1800" dirty="0" smtClean="0"/>
              <a:t>一辺</a:t>
            </a:r>
            <a:r>
              <a:rPr lang="en-US" altLang="ja-JP" sz="1800" dirty="0" smtClean="0"/>
              <a:t>4.2mm</a:t>
            </a:r>
            <a:r>
              <a:rPr lang="ja-JP" altLang="en-US" sz="1800" dirty="0" smtClean="0"/>
              <a:t>の受光面が </a:t>
            </a:r>
            <a:r>
              <a:rPr lang="en-US" altLang="ja-JP" sz="1800" dirty="0" smtClean="0"/>
              <a:t>4x4 </a:t>
            </a:r>
            <a:r>
              <a:rPr lang="en-US" altLang="ja-JP" sz="1800" dirty="0" err="1" smtClean="0"/>
              <a:t>ch</a:t>
            </a:r>
            <a:r>
              <a:rPr lang="en-US" altLang="ja-JP" sz="1800" dirty="0" smtClean="0"/>
              <a:t> </a:t>
            </a:r>
            <a:r>
              <a:rPr lang="ja-JP" altLang="en-US" sz="1800" dirty="0" smtClean="0"/>
              <a:t>並んでいる</a:t>
            </a:r>
            <a:endParaRPr lang="en-US" altLang="ja-JP" sz="1800" dirty="0" smtClean="0"/>
          </a:p>
          <a:p>
            <a:pPr lvl="2"/>
            <a:r>
              <a:rPr kumimoji="1" lang="ja-JP" altLang="en-US" sz="1800" dirty="0" smtClean="0"/>
              <a:t>窓</a:t>
            </a:r>
            <a:r>
              <a:rPr kumimoji="1" lang="ja-JP" altLang="en-US" sz="1800" dirty="0"/>
              <a:t>材</a:t>
            </a:r>
            <a:r>
              <a:rPr kumimoji="1" lang="ja-JP" altLang="en-US" sz="1800" dirty="0" smtClean="0"/>
              <a:t>は合成石英</a:t>
            </a:r>
            <a:endParaRPr kumimoji="1" lang="en-US" altLang="ja-JP" sz="1800" dirty="0" smtClean="0"/>
          </a:p>
          <a:p>
            <a:pPr lvl="2"/>
            <a:r>
              <a:rPr lang="ja-JP" altLang="en-US" sz="1800" dirty="0" smtClean="0"/>
              <a:t>アウトガス対策（ポッティング材、通気孔）</a:t>
            </a:r>
            <a:endParaRPr kumimoji="1" lang="ja-JP" altLang="en-US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84" y="908720"/>
            <a:ext cx="1950196" cy="26002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6" y="4077072"/>
            <a:ext cx="1635646" cy="21808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657" y="4211433"/>
            <a:ext cx="1691847" cy="1691847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56176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UVPMT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12360" y="60212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MAPMT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0152" y="35730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Flash ADC </a:t>
            </a:r>
            <a:r>
              <a:rPr kumimoji="1" lang="ja-JP" altLang="en-US" dirty="0" smtClean="0"/>
              <a:t>と </a:t>
            </a:r>
            <a:r>
              <a:rPr kumimoji="1" lang="en-US" altLang="ja-JP" dirty="0" smtClean="0"/>
              <a:t>NIM</a:t>
            </a:r>
            <a:r>
              <a:rPr kumimoji="1" lang="ja-JP" altLang="en-US" dirty="0" smtClean="0"/>
              <a:t>モジュール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1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信号波形</a:t>
            </a:r>
            <a:r>
              <a:rPr lang="ja-JP" altLang="en-US" sz="3600" dirty="0" smtClean="0"/>
              <a:t>とその積分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" y="1298578"/>
            <a:ext cx="4948741" cy="40746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3568" y="5446965"/>
            <a:ext cx="289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チェンバー外部 </a:t>
            </a:r>
            <a:r>
              <a:rPr kumimoji="1" lang="en-US" altLang="ja-JP" b="1" dirty="0" smtClean="0"/>
              <a:t>VETOPMT</a:t>
            </a:r>
          </a:p>
          <a:p>
            <a:r>
              <a:rPr lang="ja-JP" altLang="en-US" b="1" dirty="0" smtClean="0"/>
              <a:t>の信号波形</a:t>
            </a:r>
            <a:endParaRPr lang="en-US" altLang="ja-JP" b="1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14" y="931181"/>
            <a:ext cx="3744676" cy="269089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948264" y="134250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エスケープピーク</a:t>
            </a:r>
            <a:r>
              <a:rPr lang="en-US" altLang="ja-JP" dirty="0" smtClean="0"/>
              <a:t>(29.8keV)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52320" y="2204864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59.5</a:t>
            </a:r>
            <a:r>
              <a:rPr kumimoji="1" lang="en-US" altLang="ja-JP" dirty="0" smtClean="0"/>
              <a:t>keV</a:t>
            </a:r>
            <a:r>
              <a:rPr kumimoji="1" lang="ja-JP" altLang="en-US" dirty="0" smtClean="0"/>
              <a:t>ピーク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>
            <a:stCxn id="12" idx="1"/>
          </p:cNvCxnSpPr>
          <p:nvPr/>
        </p:nvCxnSpPr>
        <p:spPr>
          <a:xfrm flipH="1">
            <a:off x="6516216" y="1665675"/>
            <a:ext cx="432048" cy="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7668344" y="2574196"/>
            <a:ext cx="72008" cy="21947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3067"/>
            <a:ext cx="3554126" cy="2410269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248472" y="6453336"/>
            <a:ext cx="442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VETOPMT</a:t>
            </a:r>
            <a:r>
              <a:rPr lang="ja-JP" altLang="en-US" sz="1600" b="1" dirty="0" smtClean="0"/>
              <a:t>の信号波形を積分したヒストグラム</a:t>
            </a:r>
            <a:endParaRPr kumimoji="1" lang="ja-JP" altLang="en-US" sz="16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9888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ELCC</a:t>
            </a:r>
            <a:r>
              <a:rPr kumimoji="1" lang="ja-JP" altLang="en-US" b="1" dirty="0" smtClean="0"/>
              <a:t>の</a:t>
            </a:r>
            <a:endParaRPr kumimoji="1" lang="en-US" altLang="ja-JP" b="1" dirty="0" smtClean="0"/>
          </a:p>
          <a:p>
            <a:r>
              <a:rPr lang="ja-JP" altLang="en-US" b="1" dirty="0"/>
              <a:t>信号波形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50322" y="3594502"/>
            <a:ext cx="3914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ELCC</a:t>
            </a:r>
            <a:r>
              <a:rPr kumimoji="1" lang="ja-JP" altLang="en-US" sz="1600" b="1" dirty="0" smtClean="0"/>
              <a:t>の信号波形を積分したヒストグラム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818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光量の補正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7" y="2124558"/>
            <a:ext cx="3117963" cy="2240546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078221"/>
            <a:ext cx="3182446" cy="22868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9" y="4509120"/>
            <a:ext cx="3206623" cy="23042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25393"/>
            <a:ext cx="3183976" cy="2287983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283968" y="2852936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4283968" y="5157192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57200" y="908720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測定中に、チェンバー内の構造物からガスが放出され、電離電子が吸着されてしまうため、信号が小さくなってゆく効果を補正する。</a:t>
            </a:r>
            <a:endParaRPr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99792" y="4242574"/>
            <a:ext cx="25202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 smtClean="0"/>
              <a:t>イベント数（</a:t>
            </a:r>
            <a:r>
              <a:rPr lang="ja-JP" altLang="en-US" sz="1600" b="1" dirty="0" smtClean="0"/>
              <a:t>時間　</a:t>
            </a:r>
            <a:r>
              <a:rPr lang="en-US" altLang="ja-JP" sz="1600" b="1" dirty="0" smtClean="0"/>
              <a:t>4,261s</a:t>
            </a:r>
            <a:r>
              <a:rPr lang="ja-JP" altLang="en-US" sz="1600" b="1" dirty="0" smtClean="0"/>
              <a:t>）</a:t>
            </a:r>
            <a:endParaRPr kumimoji="1" lang="ja-JP" altLang="en-US" sz="1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3951" y="2114650"/>
            <a:ext cx="461665" cy="158417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kumimoji="1" lang="ja-JP" altLang="en-US" b="1" dirty="0" smtClean="0"/>
              <a:t>信号の積分値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9918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測定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エネルギー分解能の測定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UVPMT + 2</a:t>
            </a:r>
            <a:r>
              <a:rPr lang="ja-JP" altLang="en-US" dirty="0" smtClean="0"/>
              <a:t>号機（アノード穴径　小）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UVPMT</a:t>
            </a:r>
            <a:r>
              <a:rPr lang="ja-JP" altLang="en-US" dirty="0"/>
              <a:t> </a:t>
            </a:r>
            <a:r>
              <a:rPr lang="en-US" altLang="ja-JP" dirty="0" smtClean="0"/>
              <a:t>+ 3</a:t>
            </a:r>
            <a:r>
              <a:rPr lang="ja-JP" altLang="en-US" dirty="0" smtClean="0"/>
              <a:t>号機（アノード穴径　大）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en-US" altLang="ja-JP" dirty="0" smtClean="0"/>
              <a:t> </a:t>
            </a:r>
          </a:p>
          <a:p>
            <a:r>
              <a:rPr lang="ja-JP" altLang="en-US" dirty="0"/>
              <a:t>セル</a:t>
            </a:r>
            <a:r>
              <a:rPr lang="ja-JP" altLang="en-US" dirty="0" smtClean="0"/>
              <a:t>ごとの読み出し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MA</a:t>
            </a:r>
            <a:r>
              <a:rPr kumimoji="1" lang="en-US" altLang="ja-JP" dirty="0" smtClean="0"/>
              <a:t>PMT</a:t>
            </a:r>
            <a:r>
              <a:rPr lang="ja-JP" altLang="en-US" dirty="0" smtClean="0"/>
              <a:t> </a:t>
            </a:r>
            <a:r>
              <a:rPr lang="en-US" altLang="ja-JP" dirty="0" smtClean="0"/>
              <a:t>+ </a:t>
            </a:r>
            <a:r>
              <a:rPr lang="en-US" altLang="ja-JP" dirty="0" smtClean="0"/>
              <a:t>3</a:t>
            </a:r>
            <a:r>
              <a:rPr lang="ja-JP" altLang="en-US" dirty="0" smtClean="0"/>
              <a:t>号機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分解</a:t>
            </a:r>
            <a:r>
              <a:rPr lang="ja-JP" altLang="en-US" sz="3600" dirty="0" smtClean="0"/>
              <a:t>能の評価</a:t>
            </a:r>
            <a:r>
              <a:rPr kumimoji="1" lang="ja-JP" altLang="en-US" sz="3600" dirty="0" smtClean="0"/>
              <a:t>（</a:t>
            </a:r>
            <a:r>
              <a:rPr kumimoji="1" lang="en-US" altLang="ja-JP" sz="3600" dirty="0" smtClean="0"/>
              <a:t>UVPMT</a:t>
            </a:r>
            <a:r>
              <a:rPr kumimoji="1" lang="ja-JP" altLang="en-US" sz="3600" dirty="0" err="1" smtClean="0"/>
              <a:t>、</a:t>
            </a:r>
            <a:r>
              <a:rPr kumimoji="1" lang="ja-JP" altLang="en-US" sz="3600" dirty="0" smtClean="0"/>
              <a:t>二号機）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797255" cy="2728681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888432" cy="27942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627080" cy="2459744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4166632" y="1844824"/>
            <a:ext cx="69340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00759"/>
              </p:ext>
            </p:extLst>
          </p:nvPr>
        </p:nvGraphicFramePr>
        <p:xfrm>
          <a:off x="4499992" y="3933056"/>
          <a:ext cx="4451157" cy="176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19"/>
                <a:gridCol w="1483719"/>
                <a:gridCol w="1483719"/>
              </a:tblGrid>
              <a:tr h="72008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分解能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(FWHM)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カット前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カット後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29.8keV</a:t>
                      </a:r>
                    </a:p>
                    <a:p>
                      <a:r>
                        <a:rPr kumimoji="1" lang="ja-JP" altLang="en-US" dirty="0" smtClean="0"/>
                        <a:t>ピーク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18.1%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13.8%</a:t>
                      </a:r>
                    </a:p>
                  </a:txBody>
                  <a:tcPr/>
                </a:tc>
              </a:tr>
              <a:tr h="40804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2459keV</a:t>
                      </a:r>
                      <a:r>
                        <a:rPr kumimoji="1" lang="ja-JP" altLang="en-US" dirty="0" smtClean="0"/>
                        <a:t>換算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1.5%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直線コネクタ 9"/>
          <p:cNvCxnSpPr/>
          <p:nvPr/>
        </p:nvCxnSpPr>
        <p:spPr>
          <a:xfrm>
            <a:off x="1331640" y="4221088"/>
            <a:ext cx="0" cy="257187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右矢印 10"/>
          <p:cNvSpPr/>
          <p:nvPr/>
        </p:nvSpPr>
        <p:spPr>
          <a:xfrm rot="10800000">
            <a:off x="649328" y="6251920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75656" y="623731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VETO</a:t>
            </a:r>
            <a:r>
              <a:rPr lang="ja-JP" altLang="en-US" sz="1600" dirty="0" smtClean="0"/>
              <a:t>信号の積分値</a:t>
            </a:r>
            <a:endParaRPr lang="en-US" altLang="ja-JP" sz="1600" dirty="0" smtClean="0"/>
          </a:p>
          <a:p>
            <a:r>
              <a:rPr lang="en-US" altLang="ja-JP" sz="1600" dirty="0" smtClean="0"/>
              <a:t>30</a:t>
            </a:r>
            <a:r>
              <a:rPr lang="ja-JP" altLang="en-US" sz="1600" dirty="0" smtClean="0"/>
              <a:t>以上はカット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04248" y="155595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エスケープ</a:t>
            </a:r>
            <a:r>
              <a:rPr lang="ja-JP" altLang="en-US" sz="1600" b="1" dirty="0"/>
              <a:t>ピーク</a:t>
            </a:r>
            <a:r>
              <a:rPr lang="ja-JP" altLang="en-US" sz="1600" b="1" dirty="0" smtClean="0"/>
              <a:t>の片側をガウシアンでフィットし、分解能を算出</a:t>
            </a:r>
            <a:endParaRPr kumimoji="1" lang="ja-JP" altLang="en-US" sz="1600" b="1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16216" y="1772816"/>
            <a:ext cx="288032" cy="198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499992" y="5808746"/>
            <a:ext cx="43791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FF0000"/>
                </a:solidFill>
              </a:rPr>
              <a:t>KamLAND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-Zen 9.9%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, EXO  4.3% </a:t>
            </a: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に比べ高いエネルギー分解能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r>
              <a:rPr kumimoji="1" lang="en-US" altLang="ja-JP" sz="2000" b="1" dirty="0" smtClean="0"/>
              <a:t>VETO</a:t>
            </a:r>
            <a:r>
              <a:rPr kumimoji="1" lang="ja-JP" altLang="en-US" sz="2000" b="1" dirty="0" smtClean="0"/>
              <a:t>カットにより、分解能は向上</a:t>
            </a:r>
            <a:endParaRPr kumimoji="1" lang="en-US" altLang="ja-JP" sz="2000" b="1" dirty="0" smtClean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270892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VETO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r>
              <a:rPr lang="ja-JP" altLang="en-US" dirty="0"/>
              <a:t>カット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82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分解能</a:t>
            </a:r>
            <a:r>
              <a:rPr lang="ja-JP" altLang="en-US" sz="3600" dirty="0" smtClean="0"/>
              <a:t>の評価</a:t>
            </a:r>
            <a:r>
              <a:rPr kumimoji="1" lang="ja-JP" altLang="en-US" sz="3600" dirty="0" smtClean="0"/>
              <a:t>（</a:t>
            </a:r>
            <a:r>
              <a:rPr kumimoji="1" lang="en-US" altLang="ja-JP" sz="3600" dirty="0" smtClean="0"/>
              <a:t>UVPMT</a:t>
            </a:r>
            <a:r>
              <a:rPr kumimoji="1" lang="ja-JP" altLang="en-US" sz="3600" dirty="0" err="1" smtClean="0"/>
              <a:t>、</a:t>
            </a:r>
            <a:r>
              <a:rPr lang="ja-JP" altLang="en-US" sz="3600" dirty="0"/>
              <a:t>三</a:t>
            </a:r>
            <a:r>
              <a:rPr kumimoji="1" lang="ja-JP" altLang="en-US" sz="3600" dirty="0" smtClean="0"/>
              <a:t>号機）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797255" cy="2728680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2" y="3861048"/>
            <a:ext cx="3423000" cy="2459744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00748"/>
              </p:ext>
            </p:extLst>
          </p:nvPr>
        </p:nvGraphicFramePr>
        <p:xfrm>
          <a:off x="4499992" y="4149080"/>
          <a:ext cx="4451157" cy="1728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19"/>
                <a:gridCol w="1483719"/>
                <a:gridCol w="1483719"/>
              </a:tblGrid>
              <a:tr h="61095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分解能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(FWHM)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カット前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カット後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7828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29.8keV</a:t>
                      </a:r>
                    </a:p>
                    <a:p>
                      <a:r>
                        <a:rPr kumimoji="1" lang="ja-JP" altLang="en-US" dirty="0" smtClean="0"/>
                        <a:t>ピーク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19.1%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</a:p>
                  </a:txBody>
                  <a:tcPr/>
                </a:tc>
              </a:tr>
              <a:tr h="44803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2459keV</a:t>
                      </a:r>
                      <a:r>
                        <a:rPr kumimoji="1" lang="ja-JP" altLang="en-US" dirty="0" smtClean="0"/>
                        <a:t>換算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499992" y="134076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VETO</a:t>
            </a:r>
            <a:r>
              <a:rPr kumimoji="1" lang="ja-JP" altLang="en-US" dirty="0" smtClean="0"/>
              <a:t>信号の積分にペデスタル（積分値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）が存在せず、カットが機能しない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-&gt;VETOPMT</a:t>
            </a:r>
            <a:r>
              <a:rPr kumimoji="1" lang="ja-JP" altLang="en-US" dirty="0" smtClean="0"/>
              <a:t>が光漏れしていた可能性</a:t>
            </a:r>
            <a:endParaRPr kumimoji="1" lang="en-US" altLang="ja-JP" dirty="0" smtClean="0"/>
          </a:p>
          <a:p>
            <a:r>
              <a:rPr lang="ja-JP" altLang="en-US" dirty="0" smtClean="0"/>
              <a:t>　再度評価が必要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3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分解能の評価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二号機から三号機では電子の収集効率は向上しているが、分解能は改善せず。</a:t>
            </a:r>
            <a:endParaRPr kumimoji="1" lang="en-US" altLang="ja-JP" dirty="0" smtClean="0"/>
          </a:p>
          <a:p>
            <a:r>
              <a:rPr lang="ja-JP" altLang="en-US" dirty="0"/>
              <a:t>飛跡</a:t>
            </a:r>
            <a:r>
              <a:rPr lang="ja-JP" altLang="en-US" dirty="0" smtClean="0"/>
              <a:t>が有効領域に収まっていない影響が大きい可能性がある。</a:t>
            </a:r>
            <a:r>
              <a:rPr lang="en-US" altLang="ja-JP" dirty="0" smtClean="0"/>
              <a:t>-&gt; </a:t>
            </a:r>
            <a:r>
              <a:rPr lang="ja-JP" altLang="en-US" dirty="0" smtClean="0"/>
              <a:t>今後、より大きな検出器で評価する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4444"/>
              </p:ext>
            </p:extLst>
          </p:nvPr>
        </p:nvGraphicFramePr>
        <p:xfrm>
          <a:off x="971600" y="1397001"/>
          <a:ext cx="7272810" cy="253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2"/>
                <a:gridCol w="1454562"/>
                <a:gridCol w="1454562"/>
                <a:gridCol w="1454562"/>
                <a:gridCol w="1454562"/>
              </a:tblGrid>
              <a:tr h="84535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分解能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FWHM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二号機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カット前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二号機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カット後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三号機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カット前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三号機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カット後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84535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29.8keV</a:t>
                      </a:r>
                    </a:p>
                    <a:p>
                      <a:r>
                        <a:rPr kumimoji="1" lang="ja-JP" altLang="en-US" dirty="0" smtClean="0"/>
                        <a:t>ピーク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18.1%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13.8%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19.1%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84535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2459keV</a:t>
                      </a:r>
                      <a:r>
                        <a:rPr kumimoji="1" lang="ja-JP" altLang="en-US" dirty="0" smtClean="0"/>
                        <a:t>換算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1.5%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1619672" y="5381168"/>
            <a:ext cx="1872208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MAPMT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セルごとの読み出し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12710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ELCC</a:t>
            </a:r>
            <a:r>
              <a:rPr kumimoji="1" lang="ja-JP" altLang="en-US" dirty="0" smtClean="0"/>
              <a:t>の飛跡検出能力検証の第一歩として、</a:t>
            </a:r>
            <a:r>
              <a:rPr kumimoji="1" lang="en-US" altLang="ja-JP" dirty="0" smtClean="0"/>
              <a:t>MAPMT</a:t>
            </a:r>
            <a:r>
              <a:rPr kumimoji="1" lang="ja-JP" altLang="en-US" dirty="0" smtClean="0"/>
              <a:t>を用いてセルごとの読み出しを行った。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331640" y="4339952"/>
            <a:ext cx="2448272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979712" y="4555976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267744" y="4555976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555776" y="4555976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843808" y="4555976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979712" y="4772000"/>
            <a:ext cx="216024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267744" y="4772000"/>
            <a:ext cx="216024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555776" y="4772000"/>
            <a:ext cx="216024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843808" y="4772000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979712" y="498802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267744" y="4988024"/>
            <a:ext cx="216024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555776" y="4988024"/>
            <a:ext cx="216024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2843808" y="498802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1979712" y="5204048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267744" y="5204048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555776" y="5204048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843808" y="5204048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2267744" y="2850547"/>
            <a:ext cx="287383" cy="434761"/>
          </a:xfrm>
          <a:custGeom>
            <a:avLst/>
            <a:gdLst>
              <a:gd name="connsiteX0" fmla="*/ 0 w 287383"/>
              <a:gd name="connsiteY0" fmla="*/ 173504 h 434761"/>
              <a:gd name="connsiteX1" fmla="*/ 235132 w 287383"/>
              <a:gd name="connsiteY1" fmla="*/ 3687 h 434761"/>
              <a:gd name="connsiteX2" fmla="*/ 182880 w 287383"/>
              <a:gd name="connsiteY2" fmla="*/ 317196 h 434761"/>
              <a:gd name="connsiteX3" fmla="*/ 287383 w 287383"/>
              <a:gd name="connsiteY3" fmla="*/ 434761 h 43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83" h="434761">
                <a:moveTo>
                  <a:pt x="0" y="173504"/>
                </a:moveTo>
                <a:cubicBezTo>
                  <a:pt x="102326" y="76621"/>
                  <a:pt x="204652" y="-20262"/>
                  <a:pt x="235132" y="3687"/>
                </a:cubicBezTo>
                <a:cubicBezTo>
                  <a:pt x="265612" y="27636"/>
                  <a:pt x="174172" y="245350"/>
                  <a:pt x="182880" y="317196"/>
                </a:cubicBezTo>
                <a:cubicBezTo>
                  <a:pt x="191588" y="389042"/>
                  <a:pt x="239485" y="411901"/>
                  <a:pt x="287383" y="4347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267744" y="2564904"/>
            <a:ext cx="54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11760" y="3259832"/>
            <a:ext cx="54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23728" y="3034516"/>
            <a:ext cx="54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483768" y="2708920"/>
            <a:ext cx="54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83768" y="2962508"/>
            <a:ext cx="54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2267744" y="3403848"/>
            <a:ext cx="0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2420144" y="3187824"/>
            <a:ext cx="0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2627784" y="3475856"/>
            <a:ext cx="0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283968" y="2708921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29.8</a:t>
            </a:r>
            <a:r>
              <a:rPr kumimoji="1" lang="en-US" altLang="ja-JP" sz="2400" dirty="0" smtClean="0"/>
              <a:t>keV </a:t>
            </a:r>
            <a:r>
              <a:rPr kumimoji="1" lang="ja-JP" altLang="en-US" sz="2400" dirty="0" smtClean="0"/>
              <a:t>の電子の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気圧キセノン中</a:t>
            </a:r>
            <a:r>
              <a:rPr lang="ja-JP" altLang="en-US" sz="2400" dirty="0"/>
              <a:t>で</a:t>
            </a:r>
            <a:r>
              <a:rPr kumimoji="1" lang="ja-JP" altLang="en-US" sz="2400" dirty="0" smtClean="0"/>
              <a:t>の飛程は </a:t>
            </a:r>
            <a:r>
              <a:rPr kumimoji="1" lang="en-US" altLang="ja-JP" sz="2400" dirty="0" smtClean="0"/>
              <a:t>~1cm</a:t>
            </a:r>
            <a:r>
              <a:rPr kumimoji="1" lang="ja-JP" altLang="en-US" sz="2400" dirty="0" err="1" smtClean="0"/>
              <a:t>。</a:t>
            </a:r>
            <a:r>
              <a:rPr lang="ja-JP" altLang="en-US" sz="2400" dirty="0"/>
              <a:t> </a:t>
            </a:r>
            <a:r>
              <a:rPr kumimoji="1" lang="ja-JP" altLang="en-US" sz="2400" dirty="0" smtClean="0"/>
              <a:t>飛跡は曲がって</a:t>
            </a:r>
            <a:r>
              <a:rPr lang="ja-JP" altLang="en-US" sz="2400" dirty="0" smtClean="0"/>
              <a:t>おり、</a:t>
            </a:r>
            <a:r>
              <a:rPr kumimoji="1" lang="ja-JP" altLang="en-US" sz="2400" dirty="0" smtClean="0"/>
              <a:t>三次元的に</a:t>
            </a:r>
            <a:r>
              <a:rPr kumimoji="1" lang="ja-JP" altLang="en-US" sz="2400" dirty="0"/>
              <a:t>広がる</a:t>
            </a:r>
            <a:r>
              <a:rPr kumimoji="1" lang="ja-JP" altLang="en-US" sz="2400" dirty="0" smtClean="0"/>
              <a:t>ため、二次元方向の広がりはこれより短い。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ELCC</a:t>
            </a:r>
            <a:r>
              <a:rPr kumimoji="1" lang="ja-JP" altLang="en-US" sz="2400" dirty="0" smtClean="0"/>
              <a:t>のセル間隔は</a:t>
            </a:r>
            <a:r>
              <a:rPr kumimoji="1" lang="en-US" altLang="ja-JP" sz="2400" dirty="0" smtClean="0"/>
              <a:t>4.6mm</a:t>
            </a:r>
          </a:p>
          <a:p>
            <a:r>
              <a:rPr lang="en-US" altLang="ja-JP" sz="2400" dirty="0" smtClean="0"/>
              <a:t>-&gt; 1 or 2 </a:t>
            </a:r>
            <a:r>
              <a:rPr lang="ja-JP" altLang="en-US" sz="2400" dirty="0" smtClean="0"/>
              <a:t>セルが大きく光っているイベントが</a:t>
            </a:r>
            <a:r>
              <a:rPr kumimoji="1" lang="ja-JP" altLang="en-US" sz="2400" dirty="0" smtClean="0"/>
              <a:t>あると考えられる。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649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セルごとの読み出し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8" y="1433059"/>
            <a:ext cx="4380548" cy="4248472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76" y="1340768"/>
            <a:ext cx="4500807" cy="43651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1560" y="5879013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MAPMT</a:t>
            </a:r>
            <a:r>
              <a:rPr kumimoji="1" lang="ja-JP" altLang="en-US" dirty="0" smtClean="0"/>
              <a:t>の各チャンネルの波形（左）と積分値を二次元ヒストグラムに詰めたもの（右）</a:t>
            </a:r>
            <a:endParaRPr kumimoji="1" lang="en-US" altLang="ja-JP" dirty="0" smtClean="0"/>
          </a:p>
          <a:p>
            <a:r>
              <a:rPr lang="ja-JP" altLang="en-US" dirty="0"/>
              <a:t>電離電子</a:t>
            </a:r>
            <a:r>
              <a:rPr lang="ja-JP" altLang="en-US" dirty="0" smtClean="0"/>
              <a:t>の広がりが</a:t>
            </a:r>
            <a:r>
              <a:rPr lang="en-US" altLang="ja-JP" dirty="0" smtClean="0"/>
              <a:t>1~2</a:t>
            </a:r>
            <a:r>
              <a:rPr lang="ja-JP" altLang="en-US" dirty="0" smtClean="0"/>
              <a:t>セル</a:t>
            </a:r>
            <a:r>
              <a:rPr lang="ja-JP" altLang="en-US" dirty="0"/>
              <a:t>（</a:t>
            </a:r>
            <a:r>
              <a:rPr lang="ja-JP" altLang="en-US" dirty="0" smtClean="0"/>
              <a:t>数</a:t>
            </a:r>
            <a:r>
              <a:rPr lang="en-US" altLang="ja-JP" dirty="0" smtClean="0"/>
              <a:t>mm~1cm</a:t>
            </a:r>
            <a:r>
              <a:rPr lang="ja-JP" altLang="en-US" dirty="0" smtClean="0"/>
              <a:t>）であることがわかる</a:t>
            </a:r>
            <a:r>
              <a:rPr lang="ja-JP" altLang="en-US" dirty="0"/>
              <a:t>。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0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キセノンガスを用いた二重ベータ崩壊探索実験を目標として、信号に比例シンチレーションを用いた、高エネルギー分解能、飛跡検出能力をもつ検出器の開発を行った。</a:t>
            </a:r>
            <a:endParaRPr kumimoji="1" lang="en-US" altLang="ja-JP" sz="2800" dirty="0" smtClean="0"/>
          </a:p>
          <a:p>
            <a:r>
              <a:rPr lang="ja-JP" altLang="en-US" sz="2800" dirty="0"/>
              <a:t>最良</a:t>
            </a:r>
            <a:r>
              <a:rPr lang="ja-JP" altLang="en-US" sz="2800" dirty="0" smtClean="0"/>
              <a:t>の分解能としてキセノンの二重ベータ崩壊の</a:t>
            </a:r>
            <a:r>
              <a:rPr lang="en-US" altLang="ja-JP" sz="2800" dirty="0" smtClean="0"/>
              <a:t>Q</a:t>
            </a:r>
            <a:r>
              <a:rPr lang="ja-JP" altLang="en-US" sz="2800" dirty="0" smtClean="0"/>
              <a:t>値 </a:t>
            </a:r>
            <a:r>
              <a:rPr lang="en-US" altLang="ja-JP" sz="2800" dirty="0" smtClean="0"/>
              <a:t>2459keV </a:t>
            </a:r>
            <a:r>
              <a:rPr lang="ja-JP" altLang="en-US" sz="2800" dirty="0" err="1" smtClean="0"/>
              <a:t>に換</a:t>
            </a:r>
            <a:r>
              <a:rPr lang="ja-JP" altLang="en-US" sz="2800" dirty="0" smtClean="0"/>
              <a:t>算して、 </a:t>
            </a:r>
            <a:r>
              <a:rPr lang="en-US" altLang="ja-JP" sz="2800" dirty="0" smtClean="0"/>
              <a:t>1.5%(FWHM)</a:t>
            </a:r>
            <a:r>
              <a:rPr lang="ja-JP" altLang="en-US" sz="2800" dirty="0" smtClean="0"/>
              <a:t>を得た。</a:t>
            </a:r>
            <a:r>
              <a:rPr lang="en-US" altLang="ja-JP" sz="2800" dirty="0" err="1" smtClean="0"/>
              <a:t>KamLAND</a:t>
            </a:r>
            <a:r>
              <a:rPr lang="en-US" altLang="ja-JP" sz="2800" dirty="0" smtClean="0"/>
              <a:t>-Zen 9.9%, EXO 4.3% </a:t>
            </a:r>
            <a:r>
              <a:rPr lang="ja-JP" altLang="en-US" sz="2800" dirty="0" smtClean="0"/>
              <a:t>に比較して高い分解能が得られることを確認した。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飛跡検出能力の検証の第一歩として、</a:t>
            </a:r>
            <a:r>
              <a:rPr kumimoji="1" lang="en-US" altLang="ja-JP" sz="2800" dirty="0" smtClean="0"/>
              <a:t>MAPMT</a:t>
            </a:r>
            <a:r>
              <a:rPr kumimoji="1" lang="ja-JP" altLang="en-US" sz="2800" dirty="0" smtClean="0"/>
              <a:t>を用いて</a:t>
            </a:r>
            <a:r>
              <a:rPr kumimoji="1" lang="en-US" altLang="ja-JP" sz="2800" dirty="0" smtClean="0"/>
              <a:t>ELCC</a:t>
            </a:r>
            <a:r>
              <a:rPr lang="ja-JP" altLang="en-US" sz="2800" dirty="0" smtClean="0"/>
              <a:t>のセルごとの読み出しを行い、特定のセルのみが光るイベントがあることを確認した。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0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ニュートリノを伴わない二重ベータ崩壊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85395"/>
          </a:xfrm>
        </p:spPr>
        <p:txBody>
          <a:bodyPr/>
          <a:lstStyle/>
          <a:p>
            <a:r>
              <a:rPr lang="ja-JP" altLang="en-US" dirty="0" smtClean="0"/>
              <a:t>ニュートリノがマヨラナ粒子であれば可能</a:t>
            </a:r>
            <a:endParaRPr lang="en-US" altLang="ja-JP" dirty="0"/>
          </a:p>
          <a:p>
            <a:r>
              <a:rPr lang="ja-JP" altLang="en-US" dirty="0"/>
              <a:t>非常</a:t>
            </a:r>
            <a:r>
              <a:rPr lang="ja-JP" altLang="en-US" dirty="0" smtClean="0"/>
              <a:t>に稀な事象（寿命</a:t>
            </a:r>
            <a:r>
              <a:rPr lang="en-US" altLang="ja-JP" dirty="0" smtClean="0"/>
              <a:t>&gt;10</a:t>
            </a:r>
            <a:r>
              <a:rPr lang="en-US" altLang="ja-JP" baseline="30000" dirty="0" smtClean="0"/>
              <a:t>25</a:t>
            </a:r>
            <a:r>
              <a:rPr lang="ja-JP" altLang="en-US" dirty="0" smtClean="0"/>
              <a:t>年）</a:t>
            </a:r>
            <a:endParaRPr lang="en-US" altLang="ja-JP" dirty="0" smtClean="0"/>
          </a:p>
          <a:p>
            <a:r>
              <a:rPr kumimoji="1" lang="ja-JP" altLang="en-US" dirty="0" smtClean="0"/>
              <a:t>放出される２個の電子を検出することで探索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25874"/>
            <a:ext cx="3717624" cy="35730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344098" cy="31263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9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バックアップ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7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フィールドケージ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FEMM</a:t>
            </a:r>
            <a:r>
              <a:rPr kumimoji="1" lang="ja-JP" altLang="en-US" sz="2800" dirty="0" err="1" smtClean="0"/>
              <a:t>での</a:t>
            </a:r>
            <a:r>
              <a:rPr kumimoji="1" lang="ja-JP" altLang="en-US" sz="2800" dirty="0" smtClean="0"/>
              <a:t>シミュレーション</a:t>
            </a:r>
            <a:endParaRPr kumimoji="1" lang="en-US" altLang="ja-JP" sz="2800" dirty="0" smtClean="0"/>
          </a:p>
          <a:p>
            <a:r>
              <a:rPr lang="ja-JP" altLang="en-US" sz="2800" dirty="0"/>
              <a:t>ドリフト</a:t>
            </a:r>
            <a:r>
              <a:rPr lang="ja-JP" altLang="en-US" sz="2800" dirty="0" smtClean="0"/>
              <a:t>電場の一様性は中心部</a:t>
            </a:r>
            <a:r>
              <a:rPr lang="en-US" altLang="ja-JP" sz="2800" dirty="0" smtClean="0"/>
              <a:t>(r=0)</a:t>
            </a:r>
            <a:r>
              <a:rPr lang="ja-JP" altLang="en-US" sz="2800" dirty="0" smtClean="0"/>
              <a:t>で約</a:t>
            </a:r>
            <a:r>
              <a:rPr lang="en-US" altLang="ja-JP" sz="2800" dirty="0" smtClean="0"/>
              <a:t>2%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有感領域の端</a:t>
            </a:r>
            <a:r>
              <a:rPr lang="en-US" altLang="ja-JP" sz="2800" dirty="0" smtClean="0"/>
              <a:t>(r=16)</a:t>
            </a:r>
            <a:r>
              <a:rPr lang="ja-JP" altLang="en-US" sz="2800" dirty="0" smtClean="0"/>
              <a:t>で、約</a:t>
            </a:r>
            <a:r>
              <a:rPr lang="en-US" altLang="ja-JP" sz="2800" dirty="0" smtClean="0"/>
              <a:t>5.5%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0" y="1484784"/>
            <a:ext cx="4803369" cy="4272023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3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ドリフト電場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536504" cy="33401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45" y="1844824"/>
            <a:ext cx="4536504" cy="334017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3568" y="530120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フィールドケージ内でのドリフト電場強度（縦軸）と</a:t>
            </a:r>
            <a:r>
              <a:rPr kumimoji="1" lang="en-US" altLang="ja-JP" dirty="0" smtClean="0"/>
              <a:t>z</a:t>
            </a:r>
            <a:r>
              <a:rPr kumimoji="1" lang="ja-JP" altLang="en-US" dirty="0" smtClean="0"/>
              <a:t>方向の距離（横軸）の関係</a:t>
            </a:r>
            <a:endParaRPr kumimoji="1" lang="en-US" altLang="ja-JP" dirty="0" smtClean="0"/>
          </a:p>
          <a:p>
            <a:r>
              <a:rPr lang="ja-JP" altLang="en-US" dirty="0" smtClean="0"/>
              <a:t>アノード</a:t>
            </a:r>
            <a:r>
              <a:rPr lang="ja-JP" altLang="en-US" dirty="0"/>
              <a:t>面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z=0</a:t>
            </a:r>
            <a:r>
              <a:rPr kumimoji="1" lang="ja-JP" altLang="en-US" dirty="0" smtClean="0"/>
              <a:t>とする。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中心部 </a:t>
            </a:r>
            <a:r>
              <a:rPr lang="en-US" altLang="ja-JP" dirty="0" smtClean="0"/>
              <a:t>r= 0</a:t>
            </a:r>
            <a:r>
              <a:rPr kumimoji="1" lang="ja-JP" altLang="en-US" dirty="0" smtClean="0"/>
              <a:t>（左）と、有感領域の端</a:t>
            </a:r>
            <a:r>
              <a:rPr lang="en-US" altLang="ja-JP" dirty="0"/>
              <a:t> </a:t>
            </a:r>
            <a:r>
              <a:rPr lang="en-US" altLang="ja-JP" dirty="0" smtClean="0"/>
              <a:t>r = 16 </a:t>
            </a:r>
            <a:r>
              <a:rPr lang="ja-JP" altLang="en-US" dirty="0" smtClean="0"/>
              <a:t>（右）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3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二号機と三号機の</a:t>
            </a:r>
            <a:r>
              <a:rPr kumimoji="1" lang="en-US" altLang="ja-JP" sz="3600" dirty="0" smtClean="0"/>
              <a:t>ELCC</a:t>
            </a:r>
            <a:r>
              <a:rPr kumimoji="1" lang="ja-JP" altLang="en-US" sz="3600" dirty="0" smtClean="0"/>
              <a:t>開口率</a:t>
            </a:r>
            <a:endParaRPr kumimoji="1" lang="ja-JP" altLang="en-US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032448" cy="426419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76865"/>
            <a:ext cx="3970615" cy="428408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83568" y="57332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二号機、</a:t>
            </a:r>
            <a:r>
              <a:rPr lang="en-US" altLang="ja-JP" dirty="0" smtClean="0"/>
              <a:t>ELCC anode</a:t>
            </a:r>
            <a:r>
              <a:rPr lang="ja-JP" altLang="en-US" dirty="0" smtClean="0"/>
              <a:t>穴付近の等ポテンシャル面。赤矢印の領域の電子は収集されない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76056" y="57332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三</a:t>
            </a:r>
            <a:r>
              <a:rPr lang="ja-JP" altLang="en-US" dirty="0" smtClean="0"/>
              <a:t>号機、</a:t>
            </a:r>
            <a:r>
              <a:rPr lang="en-US" altLang="ja-JP" dirty="0" smtClean="0"/>
              <a:t>ELCC anode</a:t>
            </a:r>
            <a:r>
              <a:rPr lang="ja-JP" altLang="en-US" dirty="0" smtClean="0"/>
              <a:t>穴付近の等ポテンシャル面。全領域で電子が収集される。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2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エスケープピーク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kumimoji="1" lang="ja-JP" altLang="en-US" dirty="0" smtClean="0"/>
              <a:t>ガンマ線の光電吸収に続いて、特性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線が放射される割合を蛍光収率と呼ぶ。</a:t>
            </a:r>
            <a:endParaRPr kumimoji="1" lang="en-US" altLang="ja-JP" dirty="0" smtClean="0"/>
          </a:p>
          <a:p>
            <a:r>
              <a:rPr lang="ja-JP" altLang="en-US" dirty="0" smtClean="0"/>
              <a:t>キセノン</a:t>
            </a:r>
            <a:r>
              <a:rPr lang="ja-JP" altLang="en-US" dirty="0"/>
              <a:t>で</a:t>
            </a:r>
            <a:r>
              <a:rPr lang="ja-JP" altLang="en-US" dirty="0" smtClean="0"/>
              <a:t>は</a:t>
            </a:r>
            <a:r>
              <a:rPr lang="en-US" altLang="ja-JP" dirty="0" smtClean="0"/>
              <a:t>87.5%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3592088" cy="41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7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光量の補正</a:t>
            </a:r>
            <a:r>
              <a:rPr kumimoji="1" lang="ja-JP" altLang="en-US" sz="3600" dirty="0" smtClean="0"/>
              <a:t>（</a:t>
            </a:r>
            <a:r>
              <a:rPr kumimoji="1" lang="en-US" altLang="ja-JP" sz="3600" dirty="0" smtClean="0"/>
              <a:t>UVPMT</a:t>
            </a:r>
            <a:r>
              <a:rPr kumimoji="1" lang="ja-JP" altLang="en-US" sz="3600" dirty="0" err="1" smtClean="0"/>
              <a:t>、</a:t>
            </a:r>
            <a:r>
              <a:rPr kumimoji="1" lang="ja-JP" altLang="en-US" sz="3600" dirty="0" smtClean="0"/>
              <a:t>二号機）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550012" cy="2551013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196752"/>
            <a:ext cx="3618332" cy="260010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718942" cy="26724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3762750" cy="2703885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067944" y="2276872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4067944" y="4941168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4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光量の補正</a:t>
            </a:r>
            <a:r>
              <a:rPr kumimoji="1" lang="ja-JP" altLang="en-US" sz="3600" dirty="0" smtClean="0"/>
              <a:t>（</a:t>
            </a:r>
            <a:r>
              <a:rPr kumimoji="1" lang="en-US" altLang="ja-JP" sz="3600" dirty="0" smtClean="0"/>
              <a:t>UVPMT</a:t>
            </a:r>
            <a:r>
              <a:rPr kumimoji="1" lang="ja-JP" altLang="en-US" sz="3600" dirty="0" err="1" smtClean="0"/>
              <a:t>、</a:t>
            </a:r>
            <a:r>
              <a:rPr lang="ja-JP" altLang="en-US" sz="3600" dirty="0"/>
              <a:t>三</a:t>
            </a:r>
            <a:r>
              <a:rPr kumimoji="1" lang="ja-JP" altLang="en-US" sz="3600" dirty="0" smtClean="0"/>
              <a:t>号機）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550011" cy="2551013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196752"/>
            <a:ext cx="3618332" cy="26001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718942" cy="26724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3762749" cy="2703885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067944" y="2276872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4067944" y="4941168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8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アウトガスのデータ</a:t>
            </a:r>
            <a:endParaRPr kumimoji="1" lang="ja-JP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1" y="1167947"/>
            <a:ext cx="7859159" cy="550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1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二重ベータ崩壊探索実験の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検出器に必要とされる要素</a:t>
            </a:r>
            <a:endParaRPr kumimoji="1" lang="ja-JP" altLang="en-US" sz="28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821343"/>
              </p:ext>
            </p:extLst>
          </p:nvPr>
        </p:nvGraphicFramePr>
        <p:xfrm>
          <a:off x="288032" y="1052736"/>
          <a:ext cx="85324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043608" y="61653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これらの要素を兼ね備えた検出器を目指す。</a:t>
            </a:r>
            <a:endParaRPr kumimoji="1" lang="ja-JP" altLang="en-US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23528" y="4725144"/>
            <a:ext cx="8028384" cy="20358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二重ベータ崩壊探索実験</a:t>
            </a:r>
            <a:endParaRPr kumimoji="1" lang="ja-JP" altLang="en-US" sz="36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639762"/>
          </a:xfrm>
        </p:spPr>
        <p:txBody>
          <a:bodyPr/>
          <a:lstStyle/>
          <a:p>
            <a:pPr algn="ctr"/>
            <a:r>
              <a:rPr kumimoji="1" lang="en-US" altLang="ja-JP" baseline="30000" dirty="0" smtClean="0"/>
              <a:t>76</a:t>
            </a:r>
            <a:r>
              <a:rPr kumimoji="1" lang="en-US" altLang="ja-JP" dirty="0" smtClean="0"/>
              <a:t>Ge(GERDA </a:t>
            </a:r>
            <a:r>
              <a:rPr kumimoji="1" lang="ja-JP" altLang="en-US" dirty="0" smtClean="0"/>
              <a:t>半導体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3951288"/>
          </a:xfrm>
        </p:spPr>
        <p:txBody>
          <a:bodyPr/>
          <a:lstStyle/>
          <a:p>
            <a:r>
              <a:rPr lang="ja-JP" altLang="en-US" b="1" dirty="0" smtClean="0"/>
              <a:t>利点</a:t>
            </a:r>
            <a:endParaRPr lang="en-US" altLang="ja-JP" b="1" dirty="0" smtClean="0"/>
          </a:p>
          <a:p>
            <a:pPr lvl="1"/>
            <a:r>
              <a:rPr kumimoji="1" lang="ja-JP" altLang="en-US" b="1" dirty="0" smtClean="0"/>
              <a:t>高いエネルギー</a:t>
            </a:r>
            <a:r>
              <a:rPr kumimoji="1" lang="ja-JP" altLang="en-US" b="1" dirty="0"/>
              <a:t>分解</a:t>
            </a:r>
            <a:r>
              <a:rPr kumimoji="1" lang="ja-JP" altLang="en-US" b="1" dirty="0" smtClean="0"/>
              <a:t>能</a:t>
            </a:r>
            <a:r>
              <a:rPr lang="en-US" altLang="ja-JP" b="1" dirty="0"/>
              <a:t>(</a:t>
            </a:r>
            <a:r>
              <a:rPr lang="en-US" altLang="ja-JP" b="1" dirty="0" smtClean="0"/>
              <a:t>FWHM </a:t>
            </a:r>
            <a:r>
              <a:rPr lang="en-US" altLang="ja-JP" b="1" dirty="0" smtClean="0">
                <a:solidFill>
                  <a:srgbClr val="FF0000"/>
                </a:solidFill>
              </a:rPr>
              <a:t>0.16%</a:t>
            </a:r>
            <a:r>
              <a:rPr lang="en-US" altLang="ja-JP" b="1" dirty="0" smtClean="0"/>
              <a:t> @2039keV</a:t>
            </a:r>
            <a:r>
              <a:rPr lang="en-US" altLang="ja-JP" b="1" dirty="0"/>
              <a:t>)</a:t>
            </a:r>
            <a:endParaRPr lang="en-US" altLang="ja-JP" b="1" dirty="0" smtClean="0"/>
          </a:p>
          <a:p>
            <a:endParaRPr kumimoji="1" lang="en-US" altLang="ja-JP" b="1" dirty="0"/>
          </a:p>
          <a:p>
            <a:r>
              <a:rPr lang="ja-JP" altLang="en-US" b="1" dirty="0" smtClean="0"/>
              <a:t>欠点</a:t>
            </a:r>
            <a:endParaRPr lang="en-US" altLang="ja-JP" b="1" dirty="0" smtClean="0"/>
          </a:p>
          <a:p>
            <a:pPr lvl="1"/>
            <a:r>
              <a:rPr kumimoji="1" lang="ja-JP" altLang="en-US" b="1" dirty="0" smtClean="0"/>
              <a:t>高価</a:t>
            </a:r>
            <a:endParaRPr kumimoji="1" lang="en-US" altLang="ja-JP" b="1" dirty="0" smtClean="0"/>
          </a:p>
          <a:p>
            <a:pPr lvl="1"/>
            <a:r>
              <a:rPr lang="ja-JP" altLang="en-US" b="1" dirty="0" smtClean="0"/>
              <a:t>大型化が困難（漏れ電流、キャリアの捕獲）</a:t>
            </a:r>
            <a:endParaRPr kumimoji="1" lang="en-US" altLang="ja-JP" b="1" dirty="0" smtClean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kumimoji="1" lang="en-US" altLang="ja-JP" baseline="30000" dirty="0" smtClean="0"/>
              <a:t>136</a:t>
            </a:r>
            <a:r>
              <a:rPr kumimoji="1" lang="en-US" altLang="ja-JP" dirty="0" smtClean="0"/>
              <a:t>Xe(</a:t>
            </a:r>
            <a:r>
              <a:rPr kumimoji="1" lang="en-US" altLang="ja-JP" dirty="0" err="1" smtClean="0"/>
              <a:t>KamLAND</a:t>
            </a:r>
            <a:r>
              <a:rPr kumimoji="1" lang="en-US" altLang="ja-JP" dirty="0" smtClean="0"/>
              <a:t>-Zen</a:t>
            </a:r>
            <a:r>
              <a:rPr lang="ja-JP" altLang="en-US" dirty="0"/>
              <a:t> </a:t>
            </a:r>
            <a:r>
              <a:rPr lang="ja-JP" altLang="en-US" dirty="0" smtClean="0"/>
              <a:t>液体シンチレータ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, EXO</a:t>
            </a:r>
            <a:r>
              <a:rPr lang="ja-JP" altLang="en-US" dirty="0"/>
              <a:t> </a:t>
            </a:r>
            <a:r>
              <a:rPr lang="ja-JP" altLang="en-US" dirty="0" smtClean="0"/>
              <a:t>液体キセノン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3951288"/>
          </a:xfrm>
        </p:spPr>
        <p:txBody>
          <a:bodyPr/>
          <a:lstStyle/>
          <a:p>
            <a:r>
              <a:rPr kumimoji="1" lang="ja-JP" altLang="en-US" b="1" dirty="0" smtClean="0"/>
              <a:t>利点</a:t>
            </a:r>
            <a:endParaRPr kumimoji="1" lang="en-US" altLang="ja-JP" b="1" dirty="0" smtClean="0"/>
          </a:p>
          <a:p>
            <a:pPr lvl="1"/>
            <a:r>
              <a:rPr lang="ja-JP" altLang="en-US" b="1" dirty="0" smtClean="0"/>
              <a:t>比較的安価</a:t>
            </a:r>
            <a:endParaRPr lang="en-US" altLang="ja-JP" b="1" dirty="0" smtClean="0"/>
          </a:p>
          <a:p>
            <a:pPr lvl="1"/>
            <a:r>
              <a:rPr kumimoji="1" lang="ja-JP" altLang="en-US" b="1" dirty="0" smtClean="0"/>
              <a:t>繰り返し純化が可能</a:t>
            </a:r>
            <a:endParaRPr kumimoji="1" lang="en-US" altLang="ja-JP" b="1" dirty="0" smtClean="0"/>
          </a:p>
          <a:p>
            <a:endParaRPr lang="en-US" altLang="ja-JP" b="1" dirty="0"/>
          </a:p>
          <a:p>
            <a:r>
              <a:rPr kumimoji="1" lang="ja-JP" altLang="en-US" b="1" dirty="0" smtClean="0"/>
              <a:t>欠点</a:t>
            </a:r>
            <a:endParaRPr kumimoji="1" lang="en-US" altLang="ja-JP" b="1" dirty="0" smtClean="0"/>
          </a:p>
          <a:p>
            <a:pPr lvl="1"/>
            <a:r>
              <a:rPr kumimoji="1" lang="ja-JP" altLang="en-US" b="1" dirty="0" smtClean="0"/>
              <a:t>低いエネルギー分解能</a:t>
            </a:r>
            <a:endParaRPr kumimoji="1" lang="en-US" altLang="ja-JP" b="1" dirty="0" smtClean="0"/>
          </a:p>
          <a:p>
            <a:pPr lvl="2"/>
            <a:r>
              <a:rPr kumimoji="1" lang="en-US" altLang="ja-JP" b="1" dirty="0" err="1" smtClean="0"/>
              <a:t>KamLAND</a:t>
            </a:r>
            <a:r>
              <a:rPr kumimoji="1" lang="en-US" altLang="ja-JP" b="1" dirty="0" smtClean="0"/>
              <a:t>-Zen FWHM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9.9%</a:t>
            </a:r>
            <a:r>
              <a:rPr kumimoji="1" lang="en-US" altLang="ja-JP" b="1" dirty="0" smtClean="0"/>
              <a:t> @2459keV</a:t>
            </a:r>
          </a:p>
          <a:p>
            <a:pPr lvl="2"/>
            <a:r>
              <a:rPr lang="en-US" altLang="ja-JP" b="1" dirty="0" smtClean="0"/>
              <a:t>EXO FWHM </a:t>
            </a:r>
            <a:r>
              <a:rPr lang="en-US" altLang="ja-JP" b="1" dirty="0" smtClean="0">
                <a:solidFill>
                  <a:srgbClr val="FF0000"/>
                </a:solidFill>
              </a:rPr>
              <a:t>4.3%</a:t>
            </a:r>
            <a:r>
              <a:rPr lang="en-US" altLang="ja-JP" b="1" dirty="0" smtClean="0"/>
              <a:t> @2459keV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4725144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本研究</a:t>
            </a:r>
            <a:endParaRPr lang="en-US" altLang="ja-JP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b="1" dirty="0" smtClean="0"/>
              <a:t>キセノンガスを用いた検出器</a:t>
            </a:r>
            <a:endParaRPr kumimoji="1" lang="en-US" altLang="ja-JP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b="1" dirty="0" smtClean="0"/>
              <a:t>Electroluminescence </a:t>
            </a:r>
            <a:r>
              <a:rPr kumimoji="1" lang="ja-JP" altLang="en-US" b="1" dirty="0" smtClean="0"/>
              <a:t>（比例シンチレーション）という現象を用いることで高いエネルギー分解能を達成</a:t>
            </a:r>
            <a:r>
              <a:rPr lang="ja-JP" altLang="en-US" b="1" dirty="0" smtClean="0"/>
              <a:t>できる。</a:t>
            </a:r>
            <a:endParaRPr lang="en-US" altLang="ja-JP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b="1" dirty="0" smtClean="0"/>
              <a:t>読み出し部に工夫をこらし、飛跡検出能力を持たせる</a:t>
            </a:r>
            <a:r>
              <a:rPr kumimoji="1" lang="ja-JP" altLang="en-US" b="1" dirty="0" smtClean="0"/>
              <a:t>。</a:t>
            </a:r>
            <a:endParaRPr kumimoji="1" lang="en-US" altLang="ja-JP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b="1" dirty="0"/>
              <a:t>将来的に</a:t>
            </a:r>
            <a:r>
              <a:rPr lang="ja-JP" altLang="en-US" b="1" dirty="0" smtClean="0"/>
              <a:t>はエネルギー分解能 </a:t>
            </a:r>
            <a:r>
              <a:rPr lang="en-US" altLang="ja-JP" b="1" dirty="0" smtClean="0"/>
              <a:t>0.5%(FWHM)</a:t>
            </a:r>
            <a:r>
              <a:rPr lang="ja-JP" altLang="en-US" b="1" dirty="0" err="1" smtClean="0"/>
              <a:t>、</a:t>
            </a:r>
            <a:r>
              <a:rPr lang="en-US" altLang="ja-JP" b="1" dirty="0" smtClean="0"/>
              <a:t>1ton(30</a:t>
            </a:r>
            <a:r>
              <a:rPr lang="ja-JP" altLang="en-US" b="1" dirty="0" smtClean="0"/>
              <a:t>気圧</a:t>
            </a:r>
            <a:r>
              <a:rPr lang="ja-JP" altLang="en-US" b="1" dirty="0"/>
              <a:t>、</a:t>
            </a:r>
            <a:r>
              <a:rPr lang="ja-JP" altLang="en-US" b="1" dirty="0" smtClean="0"/>
              <a:t>直径</a:t>
            </a:r>
            <a:r>
              <a:rPr lang="en-US" altLang="ja-JP" b="1" dirty="0" smtClean="0"/>
              <a:t>1.7m</a:t>
            </a:r>
            <a:r>
              <a:rPr lang="ja-JP" altLang="en-US" b="1" dirty="0" err="1" smtClean="0"/>
              <a:t>、</a:t>
            </a:r>
            <a:r>
              <a:rPr lang="ja-JP" altLang="en-US" b="1" dirty="0" smtClean="0"/>
              <a:t>高さ</a:t>
            </a:r>
            <a:r>
              <a:rPr lang="en-US" altLang="ja-JP" b="1" dirty="0" smtClean="0"/>
              <a:t>2m)</a:t>
            </a:r>
            <a:r>
              <a:rPr lang="ja-JP" altLang="en-US" b="1" dirty="0" err="1" smtClean="0"/>
              <a:t>での</a:t>
            </a:r>
            <a:r>
              <a:rPr lang="ja-JP" altLang="en-US" b="1" dirty="0" smtClean="0"/>
              <a:t>実験を目指す</a:t>
            </a:r>
            <a:endParaRPr kumimoji="1" lang="ja-JP" altLang="en-US" b="1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7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Electroluminescence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0462" y="1124744"/>
            <a:ext cx="8333986" cy="2478748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高電場で加速された</a:t>
            </a:r>
            <a:r>
              <a:rPr kumimoji="1" lang="ja-JP" altLang="en-US" sz="2400" dirty="0" smtClean="0"/>
              <a:t>電子がキセノン原子に次々と衝突し、励起することによる脱励起光（波長</a:t>
            </a:r>
            <a:r>
              <a:rPr kumimoji="1" lang="en-US" altLang="ja-JP" sz="2400" dirty="0" smtClean="0"/>
              <a:t>~170nm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線形増幅過程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→</a:t>
            </a:r>
            <a:r>
              <a:rPr lang="ja-JP" altLang="en-US" sz="2400" dirty="0" smtClean="0">
                <a:solidFill>
                  <a:srgbClr val="FF0000"/>
                </a:solidFill>
              </a:rPr>
              <a:t>増幅のゆらぎが小さい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7" y="3307123"/>
            <a:ext cx="8481007" cy="242613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331640" y="566124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電子</a:t>
            </a:r>
            <a:r>
              <a:rPr lang="ja-JP" altLang="en-US" b="1" dirty="0" smtClean="0"/>
              <a:t>のなだれ増幅</a:t>
            </a:r>
            <a:endParaRPr lang="en-US" altLang="ja-JP" b="1" dirty="0" smtClean="0"/>
          </a:p>
          <a:p>
            <a:r>
              <a:rPr kumimoji="1" lang="ja-JP" altLang="en-US" dirty="0"/>
              <a:t>特</a:t>
            </a:r>
            <a:r>
              <a:rPr kumimoji="1" lang="ja-JP" altLang="en-US" dirty="0" smtClean="0"/>
              <a:t>に初段の増幅のゆらぎが大きく影響する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064" y="58679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エレクトロルミネッセンス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979712" y="4520189"/>
            <a:ext cx="216024" cy="9970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vs</a:t>
            </a:r>
            <a:r>
              <a:rPr lang="ja-JP" altLang="en-US" sz="3600" dirty="0" smtClean="0"/>
              <a:t> </a:t>
            </a:r>
            <a:r>
              <a:rPr kumimoji="1" lang="en-US" altLang="ja-JP" sz="3600" dirty="0" smtClean="0"/>
              <a:t>NEXT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063372" cy="517760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7544" y="961564"/>
            <a:ext cx="21602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Energy plane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4248" y="1033572"/>
            <a:ext cx="23292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Tracking plane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3329368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PMTs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46805" y="332936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SiPMs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40152" y="2348880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EL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5805263"/>
            <a:ext cx="7139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エネルギー測定面が増幅部から離れており、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光量の発光位置依存性</a:t>
            </a:r>
            <a:r>
              <a:rPr kumimoji="1" lang="ja-JP" altLang="en-US" sz="2800" dirty="0" smtClean="0"/>
              <a:t>がある。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482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Electroluminescence light collection cell (ELCC)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ja-JP" altLang="en-US" sz="2400" dirty="0" smtClean="0"/>
              <a:t>電離電子をドリフトさせた終端での読み出し部</a:t>
            </a:r>
            <a:endParaRPr lang="en-US" altLang="ja-JP" sz="2400" dirty="0" smtClean="0"/>
          </a:p>
          <a:p>
            <a:r>
              <a:rPr lang="ja-JP" altLang="en-US" sz="2400" dirty="0" smtClean="0"/>
              <a:t>セル構造内で</a:t>
            </a:r>
            <a:r>
              <a:rPr lang="en-US" altLang="ja-JP" sz="2400" dirty="0" smtClean="0"/>
              <a:t>EL</a:t>
            </a:r>
            <a:r>
              <a:rPr lang="ja-JP" altLang="en-US" sz="2400" dirty="0" smtClean="0"/>
              <a:t>増幅を行い、下部の</a:t>
            </a:r>
            <a:r>
              <a:rPr lang="en-US" altLang="ja-JP" sz="2400" dirty="0" smtClean="0"/>
              <a:t>MPPC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PMT</a:t>
            </a:r>
            <a:r>
              <a:rPr lang="ja-JP" altLang="en-US" sz="2400" dirty="0" smtClean="0"/>
              <a:t>）で検出</a:t>
            </a:r>
            <a:endParaRPr kumimoji="1" lang="en-US" altLang="ja-JP" sz="2400" dirty="0" smtClean="0"/>
          </a:p>
          <a:p>
            <a:pPr lvl="1"/>
            <a:r>
              <a:rPr lang="ja-JP" altLang="en-US" sz="2000" b="1" dirty="0" smtClean="0"/>
              <a:t>光</a:t>
            </a:r>
            <a:r>
              <a:rPr lang="ja-JP" altLang="en-US" sz="2000" b="1" dirty="0"/>
              <a:t>量</a:t>
            </a:r>
            <a:r>
              <a:rPr lang="ja-JP" altLang="en-US" sz="2000" b="1" dirty="0" smtClean="0"/>
              <a:t>の発光位置依存性の低減</a:t>
            </a:r>
            <a:endParaRPr lang="en-US" altLang="ja-JP" sz="2000" b="1" dirty="0" smtClean="0"/>
          </a:p>
          <a:p>
            <a:pPr lvl="1"/>
            <a:r>
              <a:rPr lang="ja-JP" altLang="en-US" sz="2000" b="1" dirty="0" smtClean="0"/>
              <a:t>エネルギー、飛跡検出を１つの面で行う</a:t>
            </a:r>
            <a:endParaRPr lang="en-US" altLang="ja-JP" sz="2000" b="1" dirty="0" smtClean="0"/>
          </a:p>
          <a:p>
            <a:pPr lvl="1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306"/>
            <a:ext cx="2614169" cy="432101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5213984" cy="287226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5893821"/>
            <a:ext cx="19442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~ 5mm</a:t>
            </a:r>
            <a:endParaRPr kumimoji="1" lang="ja-JP" altLang="en-US" sz="24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7089280" y="6093296"/>
            <a:ext cx="79208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55576" y="5581689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本研究では、</a:t>
            </a:r>
            <a:r>
              <a:rPr lang="ja-JP" altLang="en-US" sz="2000" b="1" dirty="0" smtClean="0"/>
              <a:t>試作機を製作し、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・エネルギー</a:t>
            </a:r>
            <a:r>
              <a:rPr lang="ja-JP" altLang="en-US" sz="2000" b="1" dirty="0"/>
              <a:t>分解能</a:t>
            </a:r>
            <a:r>
              <a:rPr lang="ja-JP" altLang="en-US" sz="2000" b="1" dirty="0" smtClean="0"/>
              <a:t>の評価</a:t>
            </a:r>
            <a:endParaRPr lang="en-US" altLang="ja-JP" sz="2000" b="1" dirty="0" smtClean="0"/>
          </a:p>
          <a:p>
            <a:r>
              <a:rPr kumimoji="1" lang="ja-JP" altLang="en-US" sz="2000" b="1" dirty="0" smtClean="0"/>
              <a:t>・セルごとの読み出し（飛跡検出の第一歩）</a:t>
            </a:r>
            <a:r>
              <a:rPr lang="ja-JP" altLang="en-US" sz="2000" b="1" dirty="0"/>
              <a:t>　</a:t>
            </a:r>
            <a:r>
              <a:rPr lang="ja-JP" altLang="en-US" sz="2000" b="1" dirty="0" smtClean="0"/>
              <a:t>を行う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080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測定の原理と</a:t>
            </a:r>
            <a:r>
              <a:rPr kumimoji="1" lang="en-US" altLang="ja-JP" sz="3600" dirty="0" smtClean="0"/>
              <a:t>VETO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752529" cy="55835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3456384" cy="31967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93096"/>
            <a:ext cx="2462581" cy="2256619"/>
          </a:xfrm>
          <a:prstGeom prst="rect">
            <a:avLst/>
          </a:prstGeom>
        </p:spPr>
      </p:pic>
      <p:sp>
        <p:nvSpPr>
          <p:cNvPr id="22" name="フリーフォーム 21"/>
          <p:cNvSpPr/>
          <p:nvPr/>
        </p:nvSpPr>
        <p:spPr>
          <a:xfrm>
            <a:off x="827585" y="2924944"/>
            <a:ext cx="1296144" cy="203816"/>
          </a:xfrm>
          <a:custGeom>
            <a:avLst/>
            <a:gdLst>
              <a:gd name="connsiteX0" fmla="*/ 0 w 901337"/>
              <a:gd name="connsiteY0" fmla="*/ 263905 h 407633"/>
              <a:gd name="connsiteX1" fmla="*/ 91440 w 901337"/>
              <a:gd name="connsiteY1" fmla="*/ 2648 h 407633"/>
              <a:gd name="connsiteX2" fmla="*/ 195943 w 901337"/>
              <a:gd name="connsiteY2" fmla="*/ 407596 h 407633"/>
              <a:gd name="connsiteX3" fmla="*/ 313508 w 901337"/>
              <a:gd name="connsiteY3" fmla="*/ 28774 h 407633"/>
              <a:gd name="connsiteX4" fmla="*/ 391885 w 901337"/>
              <a:gd name="connsiteY4" fmla="*/ 394534 h 407633"/>
              <a:gd name="connsiteX5" fmla="*/ 509451 w 901337"/>
              <a:gd name="connsiteY5" fmla="*/ 28774 h 407633"/>
              <a:gd name="connsiteX6" fmla="*/ 574765 w 901337"/>
              <a:gd name="connsiteY6" fmla="*/ 394534 h 407633"/>
              <a:gd name="connsiteX7" fmla="*/ 666205 w 901337"/>
              <a:gd name="connsiteY7" fmla="*/ 41836 h 407633"/>
              <a:gd name="connsiteX8" fmla="*/ 731520 w 901337"/>
              <a:gd name="connsiteY8" fmla="*/ 381471 h 407633"/>
              <a:gd name="connsiteX9" fmla="*/ 822960 w 901337"/>
              <a:gd name="connsiteY9" fmla="*/ 28774 h 407633"/>
              <a:gd name="connsiteX10" fmla="*/ 901337 w 901337"/>
              <a:gd name="connsiteY10" fmla="*/ 224716 h 40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1337" h="407633">
                <a:moveTo>
                  <a:pt x="0" y="263905"/>
                </a:moveTo>
                <a:cubicBezTo>
                  <a:pt x="29391" y="121302"/>
                  <a:pt x="58783" y="-21301"/>
                  <a:pt x="91440" y="2648"/>
                </a:cubicBezTo>
                <a:cubicBezTo>
                  <a:pt x="124097" y="26597"/>
                  <a:pt x="158932" y="403242"/>
                  <a:pt x="195943" y="407596"/>
                </a:cubicBezTo>
                <a:cubicBezTo>
                  <a:pt x="232954" y="411950"/>
                  <a:pt x="280851" y="30951"/>
                  <a:pt x="313508" y="28774"/>
                </a:cubicBezTo>
                <a:cubicBezTo>
                  <a:pt x="346165" y="26597"/>
                  <a:pt x="359228" y="394534"/>
                  <a:pt x="391885" y="394534"/>
                </a:cubicBezTo>
                <a:cubicBezTo>
                  <a:pt x="424542" y="394534"/>
                  <a:pt x="478971" y="28774"/>
                  <a:pt x="509451" y="28774"/>
                </a:cubicBezTo>
                <a:cubicBezTo>
                  <a:pt x="539931" y="28774"/>
                  <a:pt x="548639" y="392357"/>
                  <a:pt x="574765" y="394534"/>
                </a:cubicBezTo>
                <a:cubicBezTo>
                  <a:pt x="600891" y="396711"/>
                  <a:pt x="640079" y="44013"/>
                  <a:pt x="666205" y="41836"/>
                </a:cubicBezTo>
                <a:cubicBezTo>
                  <a:pt x="692331" y="39659"/>
                  <a:pt x="705394" y="383648"/>
                  <a:pt x="731520" y="381471"/>
                </a:cubicBezTo>
                <a:cubicBezTo>
                  <a:pt x="757646" y="379294"/>
                  <a:pt x="794657" y="54900"/>
                  <a:pt x="822960" y="28774"/>
                </a:cubicBezTo>
                <a:cubicBezTo>
                  <a:pt x="851263" y="2648"/>
                  <a:pt x="876300" y="113682"/>
                  <a:pt x="901337" y="224716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9512" y="25649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dirty="0" smtClean="0"/>
              <a:t>γ</a:t>
            </a:r>
            <a:r>
              <a:rPr lang="ja-JP" altLang="en-US" dirty="0" smtClean="0"/>
              <a:t>線</a:t>
            </a:r>
            <a:r>
              <a:rPr lang="en-US" altLang="ja-JP" dirty="0" smtClean="0"/>
              <a:t>(</a:t>
            </a:r>
            <a:r>
              <a:rPr lang="en-US" altLang="ja-JP" baseline="30000" dirty="0" smtClean="0"/>
              <a:t>241</a:t>
            </a:r>
            <a:r>
              <a:rPr lang="en-US" altLang="ja-JP" dirty="0" smtClean="0"/>
              <a:t>Am 59.5keV)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52659" y="3789040"/>
            <a:ext cx="26197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VETO cell </a:t>
            </a:r>
            <a:r>
              <a:rPr kumimoji="1" lang="ja-JP" altLang="en-US" dirty="0" smtClean="0"/>
              <a:t>の配置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40152" y="6372036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WLS</a:t>
            </a:r>
            <a:r>
              <a:rPr kumimoji="1" lang="ja-JP" altLang="en-US" dirty="0" smtClean="0"/>
              <a:t>フィルム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01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試作機の製作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3968" y="1173564"/>
            <a:ext cx="4824536" cy="5228386"/>
          </a:xfrm>
        </p:spPr>
        <p:txBody>
          <a:bodyPr>
            <a:normAutofit lnSpcReduction="10000"/>
          </a:bodyPr>
          <a:lstStyle/>
          <a:p>
            <a:r>
              <a:rPr lang="ja-JP" altLang="en-US" sz="2000" b="1" dirty="0"/>
              <a:t>現在まで</a:t>
            </a:r>
            <a:r>
              <a:rPr lang="ja-JP" altLang="en-US" sz="2000" b="1" dirty="0" smtClean="0"/>
              <a:t>に３つの試作機を製作</a:t>
            </a:r>
            <a:endParaRPr lang="en-US" altLang="ja-JP" sz="2000" b="1" dirty="0" smtClean="0"/>
          </a:p>
          <a:p>
            <a:pPr lvl="1"/>
            <a:r>
              <a:rPr kumimoji="1" lang="ja-JP" altLang="en-US" sz="2000" b="1" dirty="0" smtClean="0"/>
              <a:t>１号機</a:t>
            </a:r>
            <a:endParaRPr kumimoji="1" lang="en-US" altLang="ja-JP" sz="2000" b="1" dirty="0" smtClean="0"/>
          </a:p>
          <a:p>
            <a:pPr lvl="2"/>
            <a:r>
              <a:rPr lang="en-US" altLang="ja-JP" sz="1800" b="1" dirty="0" smtClean="0"/>
              <a:t>EL</a:t>
            </a:r>
            <a:r>
              <a:rPr lang="ja-JP" altLang="en-US" sz="1800" b="1" dirty="0" smtClean="0"/>
              <a:t>増幅の確認のため製作</a:t>
            </a:r>
            <a:endParaRPr lang="en-US" altLang="ja-JP" sz="1800" b="1" dirty="0" smtClean="0"/>
          </a:p>
          <a:p>
            <a:pPr lvl="2"/>
            <a:r>
              <a:rPr kumimoji="1" lang="ja-JP" altLang="en-US" sz="1800" b="1" dirty="0" smtClean="0"/>
              <a:t>セル数</a:t>
            </a:r>
            <a:r>
              <a:rPr kumimoji="1" lang="en-US" altLang="ja-JP" sz="1800" b="1" dirty="0" smtClean="0"/>
              <a:t>16</a:t>
            </a:r>
          </a:p>
          <a:p>
            <a:pPr lvl="2"/>
            <a:r>
              <a:rPr lang="ja-JP" altLang="en-US" sz="1800" b="1" dirty="0"/>
              <a:t>放電</a:t>
            </a:r>
            <a:r>
              <a:rPr lang="ja-JP" altLang="en-US" sz="1800" b="1" dirty="0" smtClean="0"/>
              <a:t>対策が不十分</a:t>
            </a:r>
            <a:endParaRPr lang="en-US" altLang="ja-JP" sz="1800" b="1" dirty="0" smtClean="0"/>
          </a:p>
          <a:p>
            <a:pPr lvl="2"/>
            <a:endParaRPr kumimoji="1" lang="en-US" altLang="ja-JP" sz="1800" b="1" dirty="0" smtClean="0"/>
          </a:p>
          <a:p>
            <a:pPr lvl="1"/>
            <a:r>
              <a:rPr lang="ja-JP" altLang="en-US" sz="2000" b="1" dirty="0" smtClean="0"/>
              <a:t>２号機</a:t>
            </a:r>
            <a:endParaRPr lang="en-US" altLang="ja-JP" sz="2000" b="1" dirty="0" smtClean="0"/>
          </a:p>
          <a:p>
            <a:pPr lvl="2"/>
            <a:r>
              <a:rPr lang="ja-JP" altLang="en-US" sz="1800" b="1" dirty="0" smtClean="0"/>
              <a:t>セル数</a:t>
            </a:r>
            <a:r>
              <a:rPr lang="en-US" altLang="ja-JP" sz="1800" b="1" dirty="0" smtClean="0"/>
              <a:t>60</a:t>
            </a:r>
          </a:p>
          <a:p>
            <a:pPr lvl="2"/>
            <a:r>
              <a:rPr lang="ja-JP" altLang="en-US" sz="1800" b="1" dirty="0" smtClean="0"/>
              <a:t>放電対策</a:t>
            </a:r>
            <a:endParaRPr lang="en-US" altLang="ja-JP" sz="1800" b="1" dirty="0" smtClean="0"/>
          </a:p>
          <a:p>
            <a:pPr lvl="2"/>
            <a:r>
              <a:rPr lang="ja-JP" altLang="en-US" sz="1800" b="1" dirty="0" smtClean="0"/>
              <a:t>アノード穴径が小さく電子をすべて収集できない</a:t>
            </a:r>
            <a:endParaRPr lang="en-US" altLang="ja-JP" sz="1800" b="1" dirty="0" smtClean="0"/>
          </a:p>
          <a:p>
            <a:pPr lvl="2"/>
            <a:r>
              <a:rPr lang="ja-JP" altLang="en-US" sz="1800" b="1" dirty="0" smtClean="0"/>
              <a:t>アウトガス対策が不十分（はんだ）</a:t>
            </a:r>
            <a:endParaRPr lang="en-US" altLang="ja-JP" sz="1800" b="1" dirty="0" smtClean="0"/>
          </a:p>
          <a:p>
            <a:pPr lvl="2"/>
            <a:endParaRPr lang="en-US" altLang="ja-JP" sz="1800" b="1" dirty="0" smtClean="0"/>
          </a:p>
          <a:p>
            <a:pPr lvl="1"/>
            <a:r>
              <a:rPr kumimoji="1" lang="ja-JP" altLang="en-US" sz="2000" b="1" dirty="0" smtClean="0"/>
              <a:t>３号機</a:t>
            </a:r>
            <a:endParaRPr kumimoji="1" lang="en-US" altLang="ja-JP" sz="2000" b="1" dirty="0" smtClean="0"/>
          </a:p>
          <a:p>
            <a:pPr lvl="2"/>
            <a:r>
              <a:rPr lang="ja-JP" altLang="en-US" sz="1800" b="1" dirty="0"/>
              <a:t>セル</a:t>
            </a:r>
            <a:r>
              <a:rPr lang="ja-JP" altLang="en-US" sz="1800" b="1" dirty="0" smtClean="0"/>
              <a:t>数</a:t>
            </a:r>
            <a:r>
              <a:rPr lang="en-US" altLang="ja-JP" sz="1800" b="1" dirty="0" smtClean="0"/>
              <a:t>60</a:t>
            </a:r>
          </a:p>
          <a:p>
            <a:pPr lvl="2"/>
            <a:r>
              <a:rPr kumimoji="1" lang="ja-JP" altLang="en-US" sz="1800" b="1" dirty="0" smtClean="0"/>
              <a:t>アノード穴径を広げ、電子をすべて収集できるよう改良</a:t>
            </a:r>
            <a:endParaRPr kumimoji="1" lang="en-US" altLang="ja-JP" sz="1800" b="1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73564"/>
            <a:ext cx="3921290" cy="522838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4804-F171-44A1-89F6-91722B0503B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2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1234</Words>
  <Application>Microsoft Office PowerPoint</Application>
  <PresentationFormat>画面に合わせる (4:3)</PresentationFormat>
  <Paragraphs>240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​​テーマ</vt:lpstr>
      <vt:lpstr>ニュートリノを伴わない二重ベータ崩壊探索に向けた キセノン比例シンチレーション検出器の開発</vt:lpstr>
      <vt:lpstr>ニュートリノを伴わない二重ベータ崩壊</vt:lpstr>
      <vt:lpstr>二重ベータ崩壊探索実験の 検出器に必要とされる要素</vt:lpstr>
      <vt:lpstr>二重ベータ崩壊探索実験</vt:lpstr>
      <vt:lpstr>Electroluminescence</vt:lpstr>
      <vt:lpstr>vs NEXT</vt:lpstr>
      <vt:lpstr>Electroluminescence light collection cell (ELCC)</vt:lpstr>
      <vt:lpstr>測定の原理とVETO</vt:lpstr>
      <vt:lpstr>試作機の製作</vt:lpstr>
      <vt:lpstr>測定方法と使用したPMT</vt:lpstr>
      <vt:lpstr>信号波形とその積分</vt:lpstr>
      <vt:lpstr>光量の補正</vt:lpstr>
      <vt:lpstr>測定</vt:lpstr>
      <vt:lpstr>分解能の評価（UVPMT、二号機）</vt:lpstr>
      <vt:lpstr>分解能の評価（UVPMT、三号機）</vt:lpstr>
      <vt:lpstr>分解能の評価</vt:lpstr>
      <vt:lpstr>セルごとの読み出し</vt:lpstr>
      <vt:lpstr>セルごとの読み出し</vt:lpstr>
      <vt:lpstr>まとめ</vt:lpstr>
      <vt:lpstr>バックアップ</vt:lpstr>
      <vt:lpstr>フィールドケージ</vt:lpstr>
      <vt:lpstr>ドリフト電場</vt:lpstr>
      <vt:lpstr>二号機と三号機のELCC開口率</vt:lpstr>
      <vt:lpstr>エスケープピーク</vt:lpstr>
      <vt:lpstr>光量の補正（UVPMT、二号機）</vt:lpstr>
      <vt:lpstr>光量の補正（UVPMT、三号機）</vt:lpstr>
      <vt:lpstr>アウトガスのデータ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ニュートリノを伴わない二重ベータ崩壊探索に向けた キセノン比例シンチレーション検出器の開発</dc:title>
  <dc:creator>akiyama</dc:creator>
  <cp:lastModifiedBy>akiyama</cp:lastModifiedBy>
  <cp:revision>88</cp:revision>
  <dcterms:created xsi:type="dcterms:W3CDTF">2014-01-29T02:41:13Z</dcterms:created>
  <dcterms:modified xsi:type="dcterms:W3CDTF">2014-02-02T23:05:57Z</dcterms:modified>
</cp:coreProperties>
</file>